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8"/>
  </p:notesMasterIdLst>
  <p:sldIdLst>
    <p:sldId id="257" r:id="rId2"/>
    <p:sldId id="359" r:id="rId3"/>
    <p:sldId id="360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347" r:id="rId13"/>
    <p:sldId id="266" r:id="rId14"/>
    <p:sldId id="351" r:id="rId15"/>
    <p:sldId id="348" r:id="rId16"/>
    <p:sldId id="267" r:id="rId17"/>
    <p:sldId id="268" r:id="rId18"/>
    <p:sldId id="349" r:id="rId19"/>
    <p:sldId id="271" r:id="rId20"/>
    <p:sldId id="272" r:id="rId21"/>
    <p:sldId id="273" r:id="rId22"/>
    <p:sldId id="274" r:id="rId23"/>
    <p:sldId id="352" r:id="rId24"/>
    <p:sldId id="275" r:id="rId25"/>
    <p:sldId id="276" r:id="rId26"/>
    <p:sldId id="277" r:id="rId27"/>
    <p:sldId id="343" r:id="rId28"/>
    <p:sldId id="278" r:id="rId29"/>
    <p:sldId id="279" r:id="rId30"/>
    <p:sldId id="280" r:id="rId31"/>
    <p:sldId id="281" r:id="rId32"/>
    <p:sldId id="282" r:id="rId33"/>
    <p:sldId id="283" r:id="rId34"/>
    <p:sldId id="35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342" r:id="rId43"/>
    <p:sldId id="293" r:id="rId44"/>
    <p:sldId id="294" r:id="rId45"/>
    <p:sldId id="295" r:id="rId46"/>
    <p:sldId id="344" r:id="rId47"/>
    <p:sldId id="296" r:id="rId48"/>
    <p:sldId id="297" r:id="rId49"/>
    <p:sldId id="298" r:id="rId50"/>
    <p:sldId id="299" r:id="rId51"/>
    <p:sldId id="300" r:id="rId52"/>
    <p:sldId id="301" r:id="rId53"/>
    <p:sldId id="303" r:id="rId54"/>
    <p:sldId id="304" r:id="rId55"/>
    <p:sldId id="305" r:id="rId56"/>
    <p:sldId id="306" r:id="rId57"/>
    <p:sldId id="307" r:id="rId58"/>
    <p:sldId id="308" r:id="rId59"/>
    <p:sldId id="309" r:id="rId60"/>
    <p:sldId id="310" r:id="rId61"/>
    <p:sldId id="354" r:id="rId62"/>
    <p:sldId id="311" r:id="rId63"/>
    <p:sldId id="312" r:id="rId64"/>
    <p:sldId id="313" r:id="rId65"/>
    <p:sldId id="314" r:id="rId66"/>
    <p:sldId id="315" r:id="rId67"/>
    <p:sldId id="316" r:id="rId68"/>
    <p:sldId id="317" r:id="rId69"/>
    <p:sldId id="318" r:id="rId70"/>
    <p:sldId id="319" r:id="rId71"/>
    <p:sldId id="320" r:id="rId72"/>
    <p:sldId id="321" r:id="rId73"/>
    <p:sldId id="322" r:id="rId74"/>
    <p:sldId id="323" r:id="rId75"/>
    <p:sldId id="324" r:id="rId76"/>
    <p:sldId id="325" r:id="rId77"/>
    <p:sldId id="326" r:id="rId78"/>
    <p:sldId id="327" r:id="rId79"/>
    <p:sldId id="328" r:id="rId80"/>
    <p:sldId id="329" r:id="rId81"/>
    <p:sldId id="330" r:id="rId82"/>
    <p:sldId id="331" r:id="rId83"/>
    <p:sldId id="332" r:id="rId84"/>
    <p:sldId id="333" r:id="rId85"/>
    <p:sldId id="334" r:id="rId86"/>
    <p:sldId id="335" r:id="rId8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6" d="100"/>
          <a:sy n="46" d="100"/>
        </p:scale>
        <p:origin x="15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slide" Target="slides/slide86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viewProps" Target="view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notesMaster" Target="notesMasters/notesMaster1.xml"/><Relationship Id="rId9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F2D265-AB75-4DDB-8215-A7DD214EA1D8}" type="datetimeFigureOut">
              <a:rPr lang="en-US" smtClean="0"/>
              <a:t>3/6/2019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3936B-A647-4D29-91E4-C67E6763DB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18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3936B-A647-4D29-91E4-C67E6763DB45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876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7190DA-B0DB-4CC4-8F23-748057B23B89}" type="datetime1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563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96A032-3D04-4C32-BCF2-03C393B4C231}" type="datetime1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59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A83CB7-3026-46E9-9A70-FF927A49BAFF}" type="datetime1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13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855BC-269A-4561-AC86-0258D5A34065}" type="datetime1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538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5993-687F-4DCE-86E7-A9C37F6FCE34}" type="datetime1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8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9A4E-3FD3-480E-AF4D-67236CF28A07}" type="datetime1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5103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41E872-4F34-4217-AE0E-DA36519B2CE5}" type="datetime1">
              <a:rPr lang="en-US" smtClean="0"/>
              <a:t>3/6/2019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127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11700-58DC-4997-A88A-53CEF3602959}" type="datetime1">
              <a:rPr lang="en-US" smtClean="0"/>
              <a:t>3/6/2019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355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0076A-270E-4AAD-A965-64704BB5B51B}" type="datetime1">
              <a:rPr lang="en-US" smtClean="0"/>
              <a:t>3/6/2019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26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31C2F-0F70-4FE3-B770-2DB58241CEBB}" type="datetime1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573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D1380-370B-49E3-9001-EFF4F630DEC4}" type="datetime1">
              <a:rPr lang="en-US" smtClean="0"/>
              <a:t>3/6/2019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936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ED9C3-1575-4C2B-BAF1-FA308F5A6538}" type="datetime1">
              <a:rPr lang="en-US" smtClean="0"/>
              <a:t>3/6/2019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5799-5D27-48AE-A4CB-931330DA9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592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Latn-ME" dirty="0" smtClean="0"/>
              <a:t>KORPORATIVNO UPRAVLJANJE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Latn-ME" dirty="0" smtClean="0"/>
              <a:t>UVOD U KORPORATIVNO UPRAVLJANJE</a:t>
            </a:r>
          </a:p>
          <a:p>
            <a:r>
              <a:rPr lang="sr-Latn-ME" dirty="0" smtClean="0"/>
              <a:t>I PREDAVANJE</a:t>
            </a:r>
          </a:p>
          <a:p>
            <a:r>
              <a:rPr lang="sr-Latn-ME" dirty="0" smtClean="0"/>
              <a:t>PROF DR HALIL KALAČ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4685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76518"/>
            <a:ext cx="10668000" cy="5800445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N</a:t>
            </a:r>
            <a:r>
              <a:rPr lang="en-US" dirty="0" err="1" smtClean="0"/>
              <a:t>ajveći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definicija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fokusiraju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društvo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interna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/>
              <a:t>gledišta</a:t>
            </a:r>
            <a:r>
              <a:rPr lang="en-US" dirty="0"/>
              <a:t>) </a:t>
            </a:r>
            <a:r>
              <a:rPr lang="en-US" dirty="0" err="1"/>
              <a:t>zaista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neke</a:t>
            </a:r>
            <a:r>
              <a:rPr lang="en-US" dirty="0"/>
              <a:t> </a:t>
            </a:r>
            <a:r>
              <a:rPr lang="en-US" dirty="0" err="1"/>
              <a:t>zajedničke</a:t>
            </a:r>
            <a:r>
              <a:rPr lang="en-US" dirty="0"/>
              <a:t> </a:t>
            </a:r>
            <a:r>
              <a:rPr lang="en-US" dirty="0" err="1"/>
              <a:t>elemente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 smtClean="0"/>
              <a:t>rezimirati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sljedeći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sr-Latn-ME" b="1" dirty="0" smtClean="0"/>
              <a:t>a)</a:t>
            </a:r>
            <a:r>
              <a:rPr lang="en-US" b="1" dirty="0" err="1" smtClean="0"/>
              <a:t>Korporativno</a:t>
            </a:r>
            <a:r>
              <a:rPr lang="en-US" b="1" dirty="0" smtClean="0"/>
              <a:t> </a:t>
            </a:r>
            <a:r>
              <a:rPr lang="en-US" b="1" dirty="0" err="1"/>
              <a:t>upravljanje</a:t>
            </a:r>
            <a:r>
              <a:rPr lang="en-US" b="1" dirty="0"/>
              <a:t> je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odnosa</a:t>
            </a:r>
            <a:r>
              <a:rPr lang="en-US" b="1" dirty="0"/>
              <a:t> </a:t>
            </a:r>
            <a:r>
              <a:rPr lang="en-US" b="1" dirty="0" err="1" smtClean="0"/>
              <a:t>defini</a:t>
            </a:r>
            <a:r>
              <a:rPr lang="sr-Latn-ME" b="1" dirty="0" smtClean="0"/>
              <a:t>s</a:t>
            </a:r>
            <a:r>
              <a:rPr lang="en-US" b="1" dirty="0" smtClean="0"/>
              <a:t>an </a:t>
            </a:r>
            <a:r>
              <a:rPr lang="en-US" b="1" dirty="0" err="1" smtClean="0"/>
              <a:t>strukturama</a:t>
            </a:r>
            <a:r>
              <a:rPr lang="sr-Latn-ME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/>
              <a:t>procesima</a:t>
            </a:r>
            <a:r>
              <a:rPr lang="en-US" b="1" dirty="0"/>
              <a:t>. </a:t>
            </a:r>
            <a:endParaRPr lang="sr-Latn-ME" b="1" dirty="0" smtClean="0"/>
          </a:p>
          <a:p>
            <a:pPr algn="just"/>
            <a:r>
              <a:rPr lang="en-US" dirty="0" err="1" smtClean="0"/>
              <a:t>Naprimjer</a:t>
            </a:r>
            <a:r>
              <a:rPr lang="en-US" dirty="0"/>
              <a:t>,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uprave</a:t>
            </a:r>
            <a:r>
              <a:rPr lang="sr-Latn-ME" dirty="0" smtClean="0"/>
              <a:t> </a:t>
            </a:r>
            <a:r>
              <a:rPr lang="en-US" dirty="0" err="1" smtClean="0"/>
              <a:t>sastoji</a:t>
            </a:r>
            <a:r>
              <a:rPr lang="en-US" dirty="0" smtClean="0"/>
              <a:t> </a:t>
            </a:r>
            <a:r>
              <a:rPr lang="en-US" dirty="0"/>
              <a:t>se u tome da </a:t>
            </a:r>
            <a:r>
              <a:rPr lang="en-US" dirty="0" err="1"/>
              <a:t>prvi</a:t>
            </a:r>
            <a:r>
              <a:rPr lang="en-US" dirty="0"/>
              <a:t> </a:t>
            </a:r>
            <a:r>
              <a:rPr lang="en-US" dirty="0" err="1"/>
              <a:t>drugima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 smtClean="0"/>
              <a:t>ostvarenje</a:t>
            </a:r>
            <a:r>
              <a:rPr lang="sr-Latn-ME" dirty="0" smtClean="0"/>
              <a:t> </a:t>
            </a:r>
            <a:r>
              <a:rPr lang="en-US" dirty="0" err="1" smtClean="0"/>
              <a:t>prinosa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njihovo</a:t>
            </a:r>
            <a:r>
              <a:rPr lang="en-US" dirty="0"/>
              <a:t> </a:t>
            </a:r>
            <a:r>
              <a:rPr lang="sr-Latn-ME" dirty="0" smtClean="0"/>
              <a:t> d</a:t>
            </a:r>
            <a:r>
              <a:rPr lang="en-US" dirty="0" err="1" smtClean="0"/>
              <a:t>ioničarsko</a:t>
            </a:r>
            <a:r>
              <a:rPr lang="en-US" dirty="0" smtClean="0"/>
              <a:t>/</a:t>
            </a:r>
            <a:r>
              <a:rPr lang="en-US" dirty="0" err="1" smtClean="0"/>
              <a:t>akcionarsko</a:t>
            </a:r>
            <a:r>
              <a:rPr lang="en-US" dirty="0"/>
              <a:t>) </a:t>
            </a:r>
            <a:r>
              <a:rPr lang="en-US" dirty="0" err="1"/>
              <a:t>ulaganje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Rukovodioci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redovno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transparentno</a:t>
            </a:r>
            <a:r>
              <a:rPr lang="en-US" dirty="0"/>
              <a:t> </a:t>
            </a:r>
            <a:r>
              <a:rPr lang="en-US" dirty="0" err="1"/>
              <a:t>dostavljati</a:t>
            </a:r>
            <a:r>
              <a:rPr lang="en-US" dirty="0"/>
              <a:t> </a:t>
            </a:r>
            <a:r>
              <a:rPr lang="en-US" dirty="0" err="1" smtClean="0"/>
              <a:t>finansijske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operativne</a:t>
            </a:r>
            <a:r>
              <a:rPr lang="en-US" dirty="0"/>
              <a:t> </a:t>
            </a:r>
            <a:r>
              <a:rPr lang="en-US" dirty="0" err="1"/>
              <a:t>izvještaje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9846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36176"/>
            <a:ext cx="10668000" cy="5840787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sr-Latn-ME" dirty="0"/>
              <a:t>a</a:t>
            </a:r>
            <a:r>
              <a:rPr lang="en-US" dirty="0" err="1"/>
              <a:t>kcionari</a:t>
            </a:r>
            <a:r>
              <a:rPr lang="sr-Latn-ME" dirty="0"/>
              <a:t> </a:t>
            </a:r>
            <a:r>
              <a:rPr lang="en-US" dirty="0" err="1"/>
              <a:t>biraju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en-US" dirty="0"/>
              <a:t> organ,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upravni</a:t>
            </a:r>
            <a:r>
              <a:rPr lang="en-US" dirty="0"/>
              <a:t>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nadzorni</a:t>
            </a:r>
            <a:r>
              <a:rPr lang="sr-Latn-ME" dirty="0"/>
              <a:t> </a:t>
            </a:r>
            <a:r>
              <a:rPr lang="en-US" dirty="0" err="1"/>
              <a:t>odbor</a:t>
            </a:r>
            <a:r>
              <a:rPr lang="en-US" dirty="0"/>
              <a:t>, da </a:t>
            </a:r>
            <a:r>
              <a:rPr lang="en-US" dirty="0" err="1"/>
              <a:t>zastupa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interese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organ u </a:t>
            </a:r>
            <a:r>
              <a:rPr lang="en-US" dirty="0" err="1" smtClean="0"/>
              <a:t>suštini</a:t>
            </a:r>
            <a:r>
              <a:rPr lang="en-US" dirty="0" smtClean="0"/>
              <a:t> </a:t>
            </a:r>
            <a:r>
              <a:rPr lang="en-US" dirty="0" err="1" smtClean="0"/>
              <a:t>osigurava</a:t>
            </a:r>
            <a:r>
              <a:rPr lang="sr-Latn-ME" dirty="0" smtClean="0"/>
              <a:t> </a:t>
            </a:r>
            <a:r>
              <a:rPr lang="en-US" dirty="0" err="1" smtClean="0"/>
              <a:t>strateške</a:t>
            </a:r>
            <a:r>
              <a:rPr lang="en-US" dirty="0" smtClean="0"/>
              <a:t> </a:t>
            </a:r>
            <a:r>
              <a:rPr lang="en-US" dirty="0" err="1" smtClean="0"/>
              <a:t>smjernice</a:t>
            </a:r>
            <a:r>
              <a:rPr lang="en-US" dirty="0" smtClean="0"/>
              <a:t> </a:t>
            </a:r>
            <a:r>
              <a:rPr lang="en-US" dirty="0" err="1" smtClean="0"/>
              <a:t>rukovodiocima</a:t>
            </a:r>
            <a:r>
              <a:rPr lang="en-US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 smtClean="0"/>
              <a:t>njima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Rukovodioci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odgovorni</a:t>
            </a:r>
            <a:r>
              <a:rPr lang="en-US" dirty="0"/>
              <a:t> </a:t>
            </a:r>
            <a:r>
              <a:rPr lang="en-US" dirty="0" err="1"/>
              <a:t>ovom</a:t>
            </a:r>
            <a:r>
              <a:rPr lang="en-US" dirty="0"/>
              <a:t> </a:t>
            </a:r>
            <a:r>
              <a:rPr lang="en-US" dirty="0" err="1"/>
              <a:t>nadzornom</a:t>
            </a:r>
            <a:r>
              <a:rPr lang="en-US" dirty="0"/>
              <a:t> </a:t>
            </a:r>
            <a:r>
              <a:rPr lang="en-US" dirty="0" err="1"/>
              <a:t>organu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sr-Latn-ME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preko</a:t>
            </a:r>
            <a:r>
              <a:rPr lang="en-US" dirty="0"/>
              <a:t> </a:t>
            </a:r>
            <a:r>
              <a:rPr lang="en-US" dirty="0" err="1"/>
              <a:t>skupštine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sr-Latn-ME" dirty="0"/>
              <a:t> /</a:t>
            </a:r>
            <a:r>
              <a:rPr lang="en-US" dirty="0" err="1"/>
              <a:t>akcionara</a:t>
            </a:r>
            <a:r>
              <a:rPr lang="en-US" dirty="0"/>
              <a:t>. </a:t>
            </a:r>
          </a:p>
          <a:p>
            <a:pPr algn="just"/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defini</a:t>
            </a:r>
            <a:r>
              <a:rPr lang="sr-Latn-ME" dirty="0" smtClean="0"/>
              <a:t>š</a:t>
            </a:r>
            <a:r>
              <a:rPr lang="en-US" dirty="0" smtClean="0"/>
              <a:t>u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smtClean="0"/>
              <a:t>se</a:t>
            </a:r>
            <a:r>
              <a:rPr lang="sr-Latn-ME" dirty="0" smtClean="0"/>
              <a:t> </a:t>
            </a:r>
            <a:r>
              <a:rPr lang="en-US" dirty="0" err="1" smtClean="0"/>
              <a:t>fokusiraju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razne</a:t>
            </a:r>
            <a:r>
              <a:rPr lang="en-US" dirty="0"/>
              <a:t> </a:t>
            </a:r>
            <a:r>
              <a:rPr lang="en-US" dirty="0" err="1"/>
              <a:t>mehanizme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učinkom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izvještavanja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76614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929" y="551329"/>
            <a:ext cx="10573871" cy="56256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b="1" dirty="0" smtClean="0"/>
              <a:t>b)</a:t>
            </a:r>
            <a:r>
              <a:rPr lang="en-US" b="1" dirty="0" err="1" smtClean="0"/>
              <a:t>Ovi</a:t>
            </a:r>
            <a:r>
              <a:rPr lang="en-US" b="1" dirty="0" smtClean="0"/>
              <a:t> </a:t>
            </a:r>
            <a:r>
              <a:rPr lang="en-US" b="1" dirty="0" err="1"/>
              <a:t>odnosi</a:t>
            </a:r>
            <a:r>
              <a:rPr lang="en-US" b="1" dirty="0"/>
              <a:t> </a:t>
            </a:r>
            <a:r>
              <a:rPr lang="en-US" b="1" dirty="0" err="1"/>
              <a:t>mogu</a:t>
            </a:r>
            <a:r>
              <a:rPr lang="en-US" b="1" dirty="0"/>
              <a:t> </a:t>
            </a:r>
            <a:r>
              <a:rPr lang="en-US" b="1" dirty="0" err="1"/>
              <a:t>obuhvatati</a:t>
            </a:r>
            <a:r>
              <a:rPr lang="en-US" b="1" dirty="0"/>
              <a:t> </a:t>
            </a:r>
            <a:r>
              <a:rPr lang="en-US" b="1" dirty="0" err="1"/>
              <a:t>strane</a:t>
            </a:r>
            <a:r>
              <a:rPr lang="en-US" b="1" dirty="0"/>
              <a:t> s </a:t>
            </a:r>
            <a:r>
              <a:rPr lang="en-US" b="1" dirty="0" err="1"/>
              <a:t>različitim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/>
              <a:t>ponekad</a:t>
            </a:r>
            <a:r>
              <a:rPr lang="en-US" b="1" dirty="0"/>
              <a:t> </a:t>
            </a:r>
            <a:r>
              <a:rPr lang="en-US" b="1" dirty="0" err="1"/>
              <a:t>suprotnim</a:t>
            </a:r>
            <a:r>
              <a:rPr lang="sr-Latn-ME" b="1" dirty="0"/>
              <a:t> </a:t>
            </a:r>
            <a:r>
              <a:rPr lang="en-US" b="1" dirty="0" err="1"/>
              <a:t>interesima</a:t>
            </a:r>
            <a:r>
              <a:rPr lang="en-US" b="1" dirty="0"/>
              <a:t>. </a:t>
            </a:r>
            <a:endParaRPr lang="sr-Latn-ME" b="1" dirty="0"/>
          </a:p>
          <a:p>
            <a:pPr algn="just"/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glavnih</a:t>
            </a:r>
            <a:r>
              <a:rPr lang="en-US" dirty="0"/>
              <a:t> </a:t>
            </a:r>
            <a:r>
              <a:rPr lang="en-US" dirty="0" err="1"/>
              <a:t>rukovodećih</a:t>
            </a:r>
            <a:r>
              <a:rPr lang="en-US" dirty="0"/>
              <a:t> organa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sr-Latn-ME" dirty="0"/>
              <a:t>s</a:t>
            </a:r>
            <a:r>
              <a:rPr lang="en-US" dirty="0" err="1"/>
              <a:t>kupštine</a:t>
            </a:r>
            <a:r>
              <a:rPr lang="sr-Latn-ME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generalnog</a:t>
            </a:r>
            <a:r>
              <a:rPr lang="sr-Latn-ME" dirty="0"/>
              <a:t> </a:t>
            </a:r>
            <a:r>
              <a:rPr lang="en-US" dirty="0" err="1"/>
              <a:t>direktora</a:t>
            </a:r>
            <a:r>
              <a:rPr lang="en-US" dirty="0"/>
              <a:t> (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organa),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postojati</a:t>
            </a:r>
            <a:r>
              <a:rPr lang="en-US" dirty="0"/>
              <a:t> </a:t>
            </a:r>
            <a:r>
              <a:rPr lang="en-US" dirty="0" err="1"/>
              <a:t>različiti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Suprotni</a:t>
            </a:r>
            <a:r>
              <a:rPr lang="en-US" dirty="0"/>
              <a:t> </a:t>
            </a:r>
            <a:r>
              <a:rPr lang="en-US" dirty="0" err="1"/>
              <a:t>interesi</a:t>
            </a:r>
            <a:r>
              <a:rPr lang="en-US" dirty="0"/>
              <a:t> </a:t>
            </a:r>
            <a:r>
              <a:rPr lang="en-US" dirty="0" err="1"/>
              <a:t>najčešće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sr-Latn-ME" dirty="0"/>
              <a:t> 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često</a:t>
            </a:r>
            <a:r>
              <a:rPr lang="en-US" dirty="0"/>
              <a:t> se </a:t>
            </a:r>
            <a:r>
              <a:rPr lang="en-US" dirty="0" err="1"/>
              <a:t>nazivaju</a:t>
            </a:r>
            <a:r>
              <a:rPr lang="en-US" dirty="0"/>
              <a:t> principal-agent </a:t>
            </a:r>
            <a:r>
              <a:rPr lang="en-US" dirty="0" err="1"/>
              <a:t>problemom</a:t>
            </a:r>
            <a:r>
              <a:rPr lang="en-US" dirty="0"/>
              <a:t>. </a:t>
            </a:r>
            <a:endParaRPr lang="sr-Latn-M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8908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495300"/>
            <a:ext cx="10693400" cy="56816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sr-Latn-ME" b="1" dirty="0" smtClean="0"/>
              <a:t>c)S</a:t>
            </a:r>
            <a:r>
              <a:rPr lang="en-US" b="1" dirty="0" err="1" smtClean="0"/>
              <a:t>trane</a:t>
            </a:r>
            <a:r>
              <a:rPr lang="en-US" b="1" dirty="0" smtClean="0"/>
              <a:t> </a:t>
            </a:r>
            <a:r>
              <a:rPr lang="sr-Latn-ME" b="1" dirty="0" smtClean="0"/>
              <a:t>koje </a:t>
            </a:r>
            <a:r>
              <a:rPr lang="en-US" b="1" dirty="0" err="1" smtClean="0"/>
              <a:t>učestvuju</a:t>
            </a:r>
            <a:r>
              <a:rPr lang="en-US" b="1" dirty="0" smtClean="0"/>
              <a:t> </a:t>
            </a:r>
            <a:r>
              <a:rPr lang="en-US" b="1" dirty="0"/>
              <a:t>u </a:t>
            </a:r>
            <a:r>
              <a:rPr lang="en-US" b="1" dirty="0" err="1"/>
              <a:t>vođenju</a:t>
            </a:r>
            <a:r>
              <a:rPr lang="en-US" b="1" dirty="0"/>
              <a:t> </a:t>
            </a:r>
            <a:r>
              <a:rPr lang="en-US" b="1" dirty="0" err="1"/>
              <a:t>i</a:t>
            </a:r>
            <a:r>
              <a:rPr lang="en-US" b="1" dirty="0"/>
              <a:t> </a:t>
            </a:r>
            <a:r>
              <a:rPr lang="en-US" b="1" dirty="0" err="1" smtClean="0"/>
              <a:t>kontroli</a:t>
            </a:r>
            <a:r>
              <a:rPr lang="sr-Latn-ME" b="1" dirty="0" smtClean="0"/>
              <a:t> dioničkog </a:t>
            </a:r>
            <a:r>
              <a:rPr lang="en-US" b="1" dirty="0" smtClean="0"/>
              <a:t> </a:t>
            </a:r>
            <a:r>
              <a:rPr lang="en-US" b="1" dirty="0" err="1"/>
              <a:t>društva</a:t>
            </a:r>
            <a:r>
              <a:rPr lang="en-US" b="1" dirty="0"/>
              <a:t>. </a:t>
            </a:r>
            <a:endParaRPr lang="sr-Latn-ME" b="1" dirty="0" smtClean="0"/>
          </a:p>
          <a:p>
            <a:pPr algn="just"/>
            <a:r>
              <a:rPr lang="en-US" dirty="0" err="1" smtClean="0"/>
              <a:t>Skupština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, </a:t>
            </a:r>
            <a:r>
              <a:rPr lang="en-US" dirty="0" err="1"/>
              <a:t>donosi</a:t>
            </a:r>
            <a:r>
              <a:rPr lang="en-US" dirty="0"/>
              <a:t> </a:t>
            </a:r>
            <a:r>
              <a:rPr lang="en-US" dirty="0" err="1" smtClean="0"/>
              <a:t>fundamentalne</a:t>
            </a:r>
            <a:r>
              <a:rPr lang="sr-Latn-ME" dirty="0" smtClean="0"/>
              <a:t> </a:t>
            </a:r>
            <a:r>
              <a:rPr lang="en-US" dirty="0" err="1" smtClean="0"/>
              <a:t>odluke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je, 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raspoređivanje</a:t>
            </a:r>
            <a:r>
              <a:rPr lang="en-US" dirty="0"/>
              <a:t> </a:t>
            </a:r>
            <a:r>
              <a:rPr lang="en-US" dirty="0" err="1"/>
              <a:t>dobitka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Nadzorni</a:t>
            </a:r>
            <a:r>
              <a:rPr lang="en-US" dirty="0" smtClean="0"/>
              <a:t>/</a:t>
            </a:r>
            <a:r>
              <a:rPr lang="pl-PL" dirty="0"/>
              <a:t>u</a:t>
            </a:r>
            <a:r>
              <a:rPr lang="pl-PL" dirty="0" smtClean="0"/>
              <a:t>pravni </a:t>
            </a:r>
            <a:r>
              <a:rPr lang="pl-PL" dirty="0"/>
              <a:t>odbor je generalno odgovoran za usmjeravanje i </a:t>
            </a:r>
            <a:r>
              <a:rPr lang="pl-PL" dirty="0" smtClean="0"/>
              <a:t>nadzor,</a:t>
            </a:r>
            <a:r>
              <a:rPr lang="en-US" dirty="0" err="1" smtClean="0"/>
              <a:t>određivanje</a:t>
            </a:r>
            <a:r>
              <a:rPr lang="en-US" dirty="0" smtClean="0"/>
              <a:t> </a:t>
            </a:r>
            <a:r>
              <a:rPr lang="en-US" dirty="0" err="1"/>
              <a:t>strategije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sanje </a:t>
            </a:r>
            <a:r>
              <a:rPr lang="en-US" dirty="0" smtClean="0"/>
              <a:t> </a:t>
            </a:r>
            <a:r>
              <a:rPr lang="en-US" dirty="0" err="1"/>
              <a:t>rukovodilaca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Najzad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izvršni</a:t>
            </a:r>
            <a:r>
              <a:rPr lang="en-US" dirty="0" smtClean="0"/>
              <a:t>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svakodnevne</a:t>
            </a:r>
            <a:r>
              <a:rPr lang="en-US" dirty="0"/>
              <a:t> </a:t>
            </a:r>
            <a:r>
              <a:rPr lang="en-US" dirty="0" err="1"/>
              <a:t>poslove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 smtClean="0"/>
              <a:t>implementiranje</a:t>
            </a:r>
            <a:r>
              <a:rPr lang="sr-Latn-ME" dirty="0" smtClean="0"/>
              <a:t> </a:t>
            </a:r>
            <a:r>
              <a:rPr lang="en-US" dirty="0" err="1" smtClean="0"/>
              <a:t>strategije</a:t>
            </a:r>
            <a:r>
              <a:rPr lang="en-US" dirty="0"/>
              <a:t>, </a:t>
            </a:r>
            <a:r>
              <a:rPr lang="en-US" dirty="0" err="1"/>
              <a:t>formuliranje</a:t>
            </a:r>
            <a:r>
              <a:rPr lang="en-US" dirty="0"/>
              <a:t> </a:t>
            </a:r>
            <a:r>
              <a:rPr lang="en-US" dirty="0" err="1"/>
              <a:t>planova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,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ljudskim</a:t>
            </a:r>
            <a:r>
              <a:rPr lang="sr-Latn-ME" dirty="0" smtClean="0"/>
              <a:t> </a:t>
            </a:r>
            <a:r>
              <a:rPr lang="en-US" dirty="0" err="1" smtClean="0"/>
              <a:t>resursima</a:t>
            </a:r>
            <a:r>
              <a:rPr lang="en-US" dirty="0"/>
              <a:t>, </a:t>
            </a:r>
            <a:r>
              <a:rPr lang="en-US" dirty="0" err="1"/>
              <a:t>razvijanje</a:t>
            </a:r>
            <a:r>
              <a:rPr lang="en-US" dirty="0"/>
              <a:t> </a:t>
            </a:r>
            <a:r>
              <a:rPr lang="en-US" dirty="0" err="1"/>
              <a:t>marketinških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prodajnih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en-US" dirty="0" err="1" smtClean="0"/>
              <a:t>sredstvima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45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259" y="452224"/>
            <a:ext cx="8377517" cy="62400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095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824" y="430306"/>
            <a:ext cx="10546976" cy="5746657"/>
          </a:xfrm>
        </p:spPr>
        <p:txBody>
          <a:bodyPr/>
          <a:lstStyle/>
          <a:p>
            <a:pPr marL="0" indent="0" algn="just">
              <a:buNone/>
            </a:pPr>
            <a:r>
              <a:rPr lang="sr-Latn-ME" b="1" dirty="0" smtClean="0"/>
              <a:t>d)</a:t>
            </a:r>
            <a:r>
              <a:rPr lang="it-IT" b="1" dirty="0" smtClean="0"/>
              <a:t>Sve </a:t>
            </a:r>
            <a:r>
              <a:rPr lang="it-IT" b="1" dirty="0"/>
              <a:t>ovo se čini da bi se pravilno raspodijelila prava i obaveze </a:t>
            </a:r>
            <a:r>
              <a:rPr lang="it-IT" b="1" dirty="0" smtClean="0"/>
              <a:t>i </a:t>
            </a:r>
            <a:r>
              <a:rPr lang="it-IT" b="1" dirty="0"/>
              <a:t>tako</a:t>
            </a:r>
            <a:r>
              <a:rPr lang="sr-Latn-ME" b="1" dirty="0"/>
              <a:t> </a:t>
            </a:r>
            <a:r>
              <a:rPr lang="en-US" b="1" dirty="0" err="1"/>
              <a:t>povećala</a:t>
            </a:r>
            <a:r>
              <a:rPr lang="en-US" b="1" dirty="0"/>
              <a:t> </a:t>
            </a:r>
            <a:r>
              <a:rPr lang="en-US" b="1" dirty="0" err="1"/>
              <a:t>dugoročna</a:t>
            </a:r>
            <a:r>
              <a:rPr lang="en-US" b="1" dirty="0"/>
              <a:t> </a:t>
            </a:r>
            <a:r>
              <a:rPr lang="en-US" b="1" dirty="0" err="1"/>
              <a:t>vrijednost</a:t>
            </a:r>
            <a:r>
              <a:rPr lang="en-US" b="1" dirty="0"/>
              <a:t> </a:t>
            </a:r>
            <a:r>
              <a:rPr lang="en-US" b="1" dirty="0" err="1"/>
              <a:t>za</a:t>
            </a:r>
            <a:r>
              <a:rPr lang="en-US" b="1" dirty="0"/>
              <a:t> </a:t>
            </a:r>
            <a:r>
              <a:rPr lang="en-US" b="1" dirty="0" err="1"/>
              <a:t>dioničare</a:t>
            </a:r>
            <a:r>
              <a:rPr lang="en-US" b="1" dirty="0"/>
              <a:t>/</a:t>
            </a:r>
            <a:r>
              <a:rPr lang="en-US" b="1" dirty="0" err="1"/>
              <a:t>akcionare</a:t>
            </a:r>
            <a:r>
              <a:rPr lang="en-US" b="1" dirty="0"/>
              <a:t>.</a:t>
            </a:r>
            <a:endParaRPr lang="sr-Latn-ME" b="1" dirty="0"/>
          </a:p>
          <a:p>
            <a:pPr algn="just"/>
            <a:r>
              <a:rPr lang="en-US" dirty="0" err="1"/>
              <a:t>Naprimjer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vanjski</a:t>
            </a:r>
            <a:r>
              <a:rPr lang="en-US" dirty="0"/>
              <a:t>, </a:t>
            </a:r>
            <a:r>
              <a:rPr lang="en-US" dirty="0" err="1"/>
              <a:t>manjinski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spriječiti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še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stiče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transakcija</a:t>
            </a:r>
            <a:r>
              <a:rPr lang="sr-Latn-ME" dirty="0"/>
              <a:t> </a:t>
            </a:r>
            <a:r>
              <a:rPr lang="en-US" dirty="0"/>
              <a:t>s </a:t>
            </a:r>
            <a:r>
              <a:rPr lang="en-US" dirty="0" err="1"/>
              <a:t>povezanim</a:t>
            </a:r>
            <a:r>
              <a:rPr lang="en-US" dirty="0"/>
              <a:t> </a:t>
            </a:r>
            <a:r>
              <a:rPr lang="en-US" dirty="0" err="1"/>
              <a:t>licima</a:t>
            </a:r>
            <a:r>
              <a:rPr lang="en-US" dirty="0"/>
              <a:t>,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izvlačenja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/>
              <a:t> u </a:t>
            </a:r>
            <a:r>
              <a:rPr lang="en-US" dirty="0" err="1"/>
              <a:t>privatne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sr-Latn-ME" dirty="0"/>
              <a:t> </a:t>
            </a:r>
            <a:r>
              <a:rPr lang="en-US" dirty="0" err="1"/>
              <a:t>sličnim</a:t>
            </a:r>
            <a:r>
              <a:rPr lang="en-US" dirty="0"/>
              <a:t> </a:t>
            </a:r>
            <a:r>
              <a:rPr lang="en-US" dirty="0" err="1"/>
              <a:t>sredstvima</a:t>
            </a:r>
            <a:r>
              <a:rPr lang="en-US" dirty="0"/>
              <a:t>.</a:t>
            </a:r>
          </a:p>
          <a:p>
            <a:r>
              <a:rPr lang="en-US" dirty="0" err="1"/>
              <a:t>Osnovni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upravnih</a:t>
            </a:r>
            <a:r>
              <a:rPr lang="en-US" dirty="0"/>
              <a:t> organa</a:t>
            </a:r>
            <a:r>
              <a:rPr lang="sr-Latn-ME" dirty="0"/>
              <a:t> </a:t>
            </a:r>
            <a:r>
              <a:rPr lang="pl-PL" dirty="0"/>
              <a:t>prikazani su na </a:t>
            </a:r>
            <a:r>
              <a:rPr lang="pl-PL" dirty="0" smtClean="0"/>
              <a:t>slici. </a:t>
            </a:r>
            <a:endParaRPr lang="pl-PL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2586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5169" y="421828"/>
            <a:ext cx="10515600" cy="4351338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169" y="421828"/>
            <a:ext cx="10515600" cy="473402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87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5000" y="723900"/>
            <a:ext cx="10718800" cy="54530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Eksterni</a:t>
            </a:r>
            <a:r>
              <a:rPr lang="en-US" dirty="0"/>
              <a:t> </a:t>
            </a:r>
            <a:r>
              <a:rPr lang="en-US" dirty="0" err="1"/>
              <a:t>aspekt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 smtClean="0"/>
              <a:t>koncentri</a:t>
            </a:r>
            <a:r>
              <a:rPr lang="sr-Latn-ME" dirty="0" smtClean="0"/>
              <a:t>še  </a:t>
            </a:r>
            <a:r>
              <a:rPr lang="en-US" dirty="0" smtClean="0"/>
              <a:t>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Nosioci</a:t>
            </a:r>
            <a:r>
              <a:rPr lang="en-US" dirty="0" smtClean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pojedinci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institucije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interes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Takav</a:t>
            </a:r>
            <a:r>
              <a:rPr lang="en-US" dirty="0" smtClean="0"/>
              <a:t> </a:t>
            </a:r>
            <a:r>
              <a:rPr lang="en-US" dirty="0" err="1"/>
              <a:t>interes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proisteći</a:t>
            </a:r>
            <a:r>
              <a:rPr lang="sr-Latn-ME" dirty="0" smtClean="0"/>
              <a:t> </a:t>
            </a:r>
            <a:r>
              <a:rPr lang="en-US" dirty="0" err="1" smtClean="0"/>
              <a:t>iz</a:t>
            </a:r>
            <a:r>
              <a:rPr lang="en-US" dirty="0" smtClean="0"/>
              <a:t> </a:t>
            </a:r>
            <a:r>
              <a:rPr lang="en-US" dirty="0" err="1"/>
              <a:t>zakonodavstva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ugovora</a:t>
            </a:r>
            <a:r>
              <a:rPr lang="en-US" dirty="0"/>
              <a:t>,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putem</a:t>
            </a:r>
            <a:r>
              <a:rPr lang="en-US" dirty="0"/>
              <a:t> </a:t>
            </a:r>
            <a:r>
              <a:rPr lang="en-US" dirty="0" err="1"/>
              <a:t>društvenih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geografskih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Nosioci</a:t>
            </a:r>
            <a:r>
              <a:rPr lang="sr-Latn-ME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zaposlene</a:t>
            </a:r>
            <a:r>
              <a:rPr lang="en-US" dirty="0"/>
              <a:t>, </a:t>
            </a:r>
            <a:r>
              <a:rPr lang="en-US" dirty="0" err="1"/>
              <a:t>povjerioce</a:t>
            </a:r>
            <a:r>
              <a:rPr lang="en-US" dirty="0"/>
              <a:t>, </a:t>
            </a:r>
            <a:r>
              <a:rPr lang="en-US" dirty="0" err="1"/>
              <a:t>dobavljače</a:t>
            </a:r>
            <a:r>
              <a:rPr lang="en-US" dirty="0"/>
              <a:t>, </a:t>
            </a:r>
            <a:r>
              <a:rPr lang="en-US" dirty="0" err="1"/>
              <a:t>potrošače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pl-PL" dirty="0" smtClean="0"/>
              <a:t>regulatorne </a:t>
            </a:r>
            <a:r>
              <a:rPr lang="pl-PL" dirty="0"/>
              <a:t>organe i državne organe, kao i lokalnu zajednicu u kojoj </a:t>
            </a:r>
            <a:r>
              <a:rPr lang="pl-PL" dirty="0" smtClean="0"/>
              <a:t>društvo </a:t>
            </a:r>
            <a:r>
              <a:rPr lang="en-US" dirty="0" err="1" smtClean="0"/>
              <a:t>posluje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Na </a:t>
            </a:r>
            <a:r>
              <a:rPr lang="en-US" dirty="0" err="1"/>
              <a:t>spisak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neki</a:t>
            </a:r>
            <a:r>
              <a:rPr lang="en-US" dirty="0"/>
              <a:t> </a:t>
            </a:r>
            <a:r>
              <a:rPr lang="en-US" dirty="0" err="1"/>
              <a:t>komentatori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važan</a:t>
            </a:r>
            <a:r>
              <a:rPr lang="en-US" dirty="0"/>
              <a:t> element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it-IT" dirty="0" smtClean="0"/>
              <a:t>vođenje </a:t>
            </a:r>
            <a:r>
              <a:rPr lang="it-IT" dirty="0"/>
              <a:t>računa o životnoj sredini.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4406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74933" y="1825625"/>
            <a:ext cx="7642134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0294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82039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2.Moderna korporacija i menađžerski kapitalizam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5765"/>
            <a:ext cx="10515600" cy="5101198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/>
              <a:t>Moderna korporacija je termin koji su skovali Adolf Berle i Gardiner Means, koji su ujedno i rodonačelnici teorije korporativnog upravljanja.</a:t>
            </a:r>
            <a:endParaRPr lang="en-US" dirty="0"/>
          </a:p>
          <a:p>
            <a:pPr algn="just"/>
            <a:r>
              <a:rPr lang="hr-HR" dirty="0"/>
              <a:t>Prvo korporativno poduzeće je nastalo uslijed borbe za </a:t>
            </a:r>
            <a:r>
              <a:rPr lang="hr-HR" dirty="0" smtClean="0"/>
              <a:t>uspostavljanjem  </a:t>
            </a:r>
            <a:r>
              <a:rPr lang="hr-HR" dirty="0"/>
              <a:t>monopola nad trgovinom </a:t>
            </a:r>
            <a:r>
              <a:rPr lang="hr-HR" dirty="0" smtClean="0"/>
              <a:t>začina, </a:t>
            </a:r>
            <a:r>
              <a:rPr lang="hr-HR" dirty="0"/>
              <a:t>koji su stizali iz Indije u 16. </a:t>
            </a:r>
            <a:r>
              <a:rPr lang="hr-HR" dirty="0" smtClean="0"/>
              <a:t>vijeku. </a:t>
            </a:r>
          </a:p>
          <a:p>
            <a:pPr algn="just"/>
            <a:r>
              <a:rPr lang="hr-HR" dirty="0" smtClean="0"/>
              <a:t>Skoro </a:t>
            </a:r>
            <a:r>
              <a:rPr lang="hr-HR" dirty="0"/>
              <a:t>400 godina poslije prvog korporativnog poduzeća nastaje moderna korporacija zbog nastanka dvaju obilježja korporacija.</a:t>
            </a:r>
            <a:endParaRPr lang="en-US" dirty="0"/>
          </a:p>
          <a:p>
            <a:pPr algn="just"/>
            <a:r>
              <a:rPr lang="hr-HR" dirty="0" smtClean="0"/>
              <a:t>Moderna </a:t>
            </a:r>
            <a:r>
              <a:rPr lang="hr-HR" dirty="0"/>
              <a:t>korporacija je oblik poduzeća u kojem vlasnici više nisu </a:t>
            </a:r>
            <a:r>
              <a:rPr lang="hr-HR" dirty="0" smtClean="0"/>
              <a:t>lično </a:t>
            </a:r>
            <a:r>
              <a:rPr lang="hr-HR" dirty="0"/>
              <a:t>odgovorni za obveze niti za bilo kakve druge obligacije koje poduzeće stvara ili može stvoriti (ograničena odgovornost</a:t>
            </a:r>
            <a:r>
              <a:rPr lang="hr-HR" dirty="0" smtClean="0"/>
              <a:t>), </a:t>
            </a:r>
            <a:r>
              <a:rPr lang="hr-HR" dirty="0"/>
              <a:t>i u kojem su se odvojile vlasnička funkcija i funkcija administriranja resursima poduzeća (jedna od najvažnijih pojava u ekonomskoj </a:t>
            </a:r>
            <a:r>
              <a:rPr lang="hr-HR" dirty="0" smtClean="0"/>
              <a:t>istoriji 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50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764705"/>
            <a:ext cx="8229600" cy="5361459"/>
          </a:xfrm>
        </p:spPr>
        <p:txBody>
          <a:bodyPr/>
          <a:lstStyle/>
          <a:p>
            <a:pPr marL="0" indent="0">
              <a:buNone/>
            </a:pPr>
            <a:r>
              <a:rPr lang="sr-Latn-ME" dirty="0" smtClean="0"/>
              <a:t>Osnovna literatura:</a:t>
            </a:r>
          </a:p>
          <a:p>
            <a:pPr marL="0" indent="0">
              <a:buNone/>
            </a:pPr>
            <a:r>
              <a:rPr lang="sr-Latn-ME" dirty="0" smtClean="0"/>
              <a:t>1.Tipurić </a:t>
            </a:r>
            <a:r>
              <a:rPr lang="sr-Latn-ME" dirty="0"/>
              <a:t>Darko  (2008), K</a:t>
            </a:r>
            <a:r>
              <a:rPr lang="sr-Latn-ME" i="1" dirty="0"/>
              <a:t>orporativno upravljanje</a:t>
            </a:r>
            <a:r>
              <a:rPr lang="sr-Latn-ME" dirty="0"/>
              <a:t>, Sinergija Zagreb 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Dopunska:</a:t>
            </a:r>
            <a:endParaRPr lang="sr-Latn-ME" dirty="0"/>
          </a:p>
          <a:p>
            <a:pPr marL="0" indent="0">
              <a:buNone/>
            </a:pPr>
            <a:r>
              <a:rPr lang="sr-Latn-ME" dirty="0" smtClean="0"/>
              <a:t>2.Tipurić </a:t>
            </a:r>
            <a:r>
              <a:rPr lang="sr-Latn-ME" dirty="0"/>
              <a:t>Darko (2006), </a:t>
            </a:r>
            <a:r>
              <a:rPr lang="sr-Latn-ME" i="1" dirty="0"/>
              <a:t>Nadzorni odbor i korporativno upravljanje</a:t>
            </a:r>
            <a:r>
              <a:rPr lang="sr-Latn-ME" dirty="0"/>
              <a:t>, Sinergija Zagreb </a:t>
            </a:r>
          </a:p>
          <a:p>
            <a:pPr marL="0" indent="0">
              <a:buNone/>
            </a:pPr>
            <a:r>
              <a:rPr lang="sr-Latn-ME" dirty="0" smtClean="0"/>
              <a:t>3.Čengić </a:t>
            </a:r>
            <a:r>
              <a:rPr lang="sr-Latn-ME" dirty="0"/>
              <a:t>Drago (2001), </a:t>
            </a:r>
            <a:r>
              <a:rPr lang="sr-Latn-ME" i="1" dirty="0"/>
              <a:t>Vlasnici, menadžeri i kontrola poduzeda</a:t>
            </a:r>
            <a:r>
              <a:rPr lang="sr-Latn-ME" dirty="0"/>
              <a:t>, Institut društvenih znanosti Ivo Pilar, Zagreb </a:t>
            </a:r>
          </a:p>
          <a:p>
            <a:endParaRPr lang="sr-Latn-M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19215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588" y="887506"/>
            <a:ext cx="10614212" cy="5289457"/>
          </a:xfrm>
        </p:spPr>
        <p:txBody>
          <a:bodyPr>
            <a:normAutofit/>
          </a:bodyPr>
          <a:lstStyle/>
          <a:p>
            <a:pPr algn="just"/>
            <a:r>
              <a:rPr lang="hr-HR" sz="3200" dirty="0"/>
              <a:t>Moderna korporacija je poseban pravni entitet, dioničko društvo, stvoreno u okviru pozitivnih zakonskih rješenja, odvojen od svojih vlasnika i menadžera – ima neograničeno trajanje, lak prijenos vlasništva i ograničenu odgovornost dioničara.</a:t>
            </a:r>
            <a:endParaRPr lang="en-US" sz="3200" dirty="0"/>
          </a:p>
          <a:p>
            <a:pPr algn="just"/>
            <a:r>
              <a:rPr lang="hr-HR" sz="3200" dirty="0"/>
              <a:t>Početak moderne korporacije je obilježila </a:t>
            </a:r>
            <a:r>
              <a:rPr lang="hr-HR" sz="3200" dirty="0" smtClean="0"/>
              <a:t>uspostava  </a:t>
            </a:r>
            <a:r>
              <a:rPr lang="hr-HR" sz="3200" dirty="0"/>
              <a:t>pravnog oblika dioničkog društva (eng. Joint stock company) početkom 20</a:t>
            </a:r>
            <a:r>
              <a:rPr lang="hr-HR" sz="3200" dirty="0" smtClean="0"/>
              <a:t>. vijeka. </a:t>
            </a:r>
          </a:p>
          <a:p>
            <a:pPr algn="just"/>
            <a:r>
              <a:rPr lang="hr-HR" sz="3200" dirty="0" smtClean="0"/>
              <a:t>Razlog </a:t>
            </a:r>
            <a:r>
              <a:rPr lang="hr-HR" sz="3200" dirty="0"/>
              <a:t>je </a:t>
            </a:r>
            <a:r>
              <a:rPr lang="hr-HR" sz="3200" dirty="0" smtClean="0"/>
              <a:t>bio </a:t>
            </a:r>
            <a:r>
              <a:rPr lang="hr-HR" sz="3200" dirty="0"/>
              <a:t>potreba za </a:t>
            </a:r>
            <a:r>
              <a:rPr lang="hr-HR" sz="3200" dirty="0" smtClean="0"/>
              <a:t>kapitalnim </a:t>
            </a:r>
            <a:r>
              <a:rPr lang="hr-HR" sz="3200" dirty="0"/>
              <a:t>okrupnjivanjem pri </a:t>
            </a:r>
            <a:r>
              <a:rPr lang="hr-HR" sz="3200" dirty="0" smtClean="0"/>
              <a:t>finansiranju preduzetničkih ideja. </a:t>
            </a:r>
            <a:r>
              <a:rPr lang="hr-HR" sz="3200" dirty="0"/>
              <a:t>Osim toga, uspješna </a:t>
            </a:r>
            <a:r>
              <a:rPr lang="hr-HR" sz="3200" dirty="0" smtClean="0"/>
              <a:t>porodična 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15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6824" y="605118"/>
            <a:ext cx="10546976" cy="5571845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/>
              <a:t>preduzeća </a:t>
            </a:r>
            <a:r>
              <a:rPr lang="hr-HR" dirty="0"/>
              <a:t>su se </a:t>
            </a:r>
            <a:r>
              <a:rPr lang="hr-HR" dirty="0" smtClean="0"/>
              <a:t>transformisala u </a:t>
            </a:r>
            <a:r>
              <a:rPr lang="hr-HR" dirty="0"/>
              <a:t>poduzeća koja </a:t>
            </a:r>
            <a:r>
              <a:rPr lang="hr-HR" dirty="0" smtClean="0"/>
              <a:t>su nadzirale banke </a:t>
            </a:r>
            <a:r>
              <a:rPr lang="hr-HR" dirty="0"/>
              <a:t>koje su </a:t>
            </a:r>
            <a:r>
              <a:rPr lang="hr-HR" dirty="0" smtClean="0"/>
              <a:t>omogućavale finansijski </a:t>
            </a:r>
            <a:r>
              <a:rPr lang="hr-HR" dirty="0"/>
              <a:t>kapital za </a:t>
            </a:r>
            <a:r>
              <a:rPr lang="hr-HR" dirty="0" smtClean="0"/>
              <a:t>preuzimanje  </a:t>
            </a:r>
            <a:r>
              <a:rPr lang="hr-HR" dirty="0"/>
              <a:t>vlasti nad </a:t>
            </a:r>
            <a:r>
              <a:rPr lang="hr-HR" dirty="0" smtClean="0"/>
              <a:t>preduzećem.</a:t>
            </a:r>
          </a:p>
          <a:p>
            <a:pPr algn="just"/>
            <a:r>
              <a:rPr lang="hr-HR" dirty="0" smtClean="0"/>
              <a:t> Dakle, </a:t>
            </a:r>
            <a:r>
              <a:rPr lang="hr-HR" dirty="0"/>
              <a:t>početkom prošlog </a:t>
            </a:r>
            <a:r>
              <a:rPr lang="hr-HR" dirty="0" smtClean="0"/>
              <a:t>vijeka </a:t>
            </a:r>
            <a:r>
              <a:rPr lang="hr-HR" dirty="0"/>
              <a:t>povećao se broj </a:t>
            </a:r>
            <a:r>
              <a:rPr lang="hr-HR" dirty="0" smtClean="0"/>
              <a:t>preduzeća </a:t>
            </a:r>
            <a:r>
              <a:rPr lang="hr-HR" dirty="0"/>
              <a:t>s disperziranim vlasništvom, razvilo se tržište kapitala i </a:t>
            </a:r>
            <a:r>
              <a:rPr lang="hr-HR" dirty="0" smtClean="0"/>
              <a:t>afirmisao  </a:t>
            </a:r>
            <a:r>
              <a:rPr lang="hr-HR" dirty="0"/>
              <a:t>se </a:t>
            </a:r>
            <a:r>
              <a:rPr lang="hr-HR" dirty="0" smtClean="0"/>
              <a:t>savremeni </a:t>
            </a:r>
            <a:r>
              <a:rPr lang="hr-HR" dirty="0"/>
              <a:t>menadžment. </a:t>
            </a:r>
            <a:endParaRPr lang="hr-HR" dirty="0" smtClean="0"/>
          </a:p>
          <a:p>
            <a:pPr algn="just"/>
            <a:r>
              <a:rPr lang="hr-HR" dirty="0" smtClean="0"/>
              <a:t>Takođe, </a:t>
            </a:r>
            <a:r>
              <a:rPr lang="hr-HR" dirty="0"/>
              <a:t>je omogućena diverzifikacija rizika i stvaranje likvidnog tržišta za razmjenu rizika, koja je ujedno smanjila cijenu kapitala i povećala njegovu količinu. </a:t>
            </a:r>
            <a:endParaRPr lang="hr-HR" dirty="0" smtClean="0"/>
          </a:p>
          <a:p>
            <a:pPr algn="just"/>
            <a:r>
              <a:rPr lang="hr-HR" dirty="0" smtClean="0"/>
              <a:t>To je bio  </a:t>
            </a:r>
            <a:r>
              <a:rPr lang="hr-HR" dirty="0"/>
              <a:t>krucijalni </a:t>
            </a:r>
            <a:r>
              <a:rPr lang="hr-HR" dirty="0" smtClean="0"/>
              <a:t>podsticaj </a:t>
            </a:r>
            <a:r>
              <a:rPr lang="hr-HR" dirty="0"/>
              <a:t>ubrzavanju ekonomskog rasta.</a:t>
            </a:r>
            <a:endParaRPr lang="en-US" dirty="0"/>
          </a:p>
          <a:p>
            <a:pPr algn="just"/>
            <a:r>
              <a:rPr lang="hr-HR" dirty="0"/>
              <a:t>U</a:t>
            </a:r>
            <a:r>
              <a:rPr lang="hr-HR" dirty="0" smtClean="0"/>
              <a:t> modernoj </a:t>
            </a:r>
            <a:r>
              <a:rPr lang="hr-HR" dirty="0"/>
              <a:t>korporacije se razvio i prirodni sukob onih koji snose rizik (dioničari) i onih koji upravljaju rizikom (menadžeri).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01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47569"/>
          </a:xfrm>
        </p:spPr>
        <p:txBody>
          <a:bodyPr>
            <a:normAutofit fontScale="90000"/>
          </a:bodyPr>
          <a:lstStyle/>
          <a:p>
            <a:r>
              <a:rPr lang="hr-HR" dirty="0"/>
              <a:t> </a:t>
            </a:r>
            <a:r>
              <a:rPr lang="hr-HR" sz="4000" b="1" dirty="0" smtClean="0"/>
              <a:t>Berle-Means-ov </a:t>
            </a:r>
            <a:r>
              <a:rPr lang="hr-HR" sz="4000" b="1" dirty="0"/>
              <a:t>model korporacije – osnovni i revidirani</a:t>
            </a:r>
            <a:endParaRPr lang="en-US" sz="4000" dirty="0"/>
          </a:p>
        </p:txBody>
      </p:sp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860" y="981635"/>
            <a:ext cx="5066516" cy="52981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0881" y="981635"/>
            <a:ext cx="5862919" cy="51904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491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33718"/>
            <a:ext cx="10515600" cy="5343245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8870" y="833718"/>
            <a:ext cx="9749117" cy="479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278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7846" y="672353"/>
            <a:ext cx="10425953" cy="550461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dirty="0">
                <a:ea typeface="Calibri" panose="020F0502020204030204" pitchFamily="34" charset="0"/>
                <a:cs typeface="Times New Roman" panose="02020603050405020304" pitchFamily="18" charset="0"/>
              </a:rPr>
              <a:t>Investitori, zaposlenici, kupci, dobavljači i kreditori dobrovoljno kontribuiraju resurse u  </a:t>
            </a:r>
            <a:r>
              <a:rPr lang="hr-HR" dirty="0" smtClean="0"/>
              <a:t>korporaciju </a:t>
            </a:r>
            <a:r>
              <a:rPr lang="hr-HR" dirty="0"/>
              <a:t>kako bi ostvarili svoje </a:t>
            </a:r>
            <a:r>
              <a:rPr lang="hr-HR" dirty="0" smtClean="0"/>
              <a:t> </a:t>
            </a:r>
            <a:r>
              <a:rPr lang="hr-HR" dirty="0"/>
              <a:t>interese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 </a:t>
            </a:r>
            <a:r>
              <a:rPr lang="hr-HR" dirty="0"/>
              <a:t>Adam Smith je davno prepoznao da ostvarivanje individualnih koristi kroz </a:t>
            </a:r>
            <a:r>
              <a:rPr lang="hr-HR" dirty="0" smtClean="0"/>
              <a:t>uspješne </a:t>
            </a:r>
            <a:r>
              <a:rPr lang="hr-HR" dirty="0"/>
              <a:t>aranžmane obično vodi i generira koristi svima. </a:t>
            </a:r>
            <a:endParaRPr lang="en-US" dirty="0"/>
          </a:p>
          <a:p>
            <a:pPr algn="just"/>
            <a:r>
              <a:rPr lang="hr-HR" dirty="0"/>
              <a:t>Navedene interesno-utjecajne </a:t>
            </a:r>
            <a:r>
              <a:rPr lang="hr-HR" dirty="0" smtClean="0"/>
              <a:t>grupe </a:t>
            </a:r>
            <a:r>
              <a:rPr lang="hr-HR" dirty="0"/>
              <a:t>kontribuiraju kapital, ekspertizu i rad, a za uzvrat maksimiziraju korist u obliku dividendi i </a:t>
            </a:r>
            <a:r>
              <a:rPr lang="hr-HR" dirty="0" smtClean="0"/>
              <a:t>zarada.</a:t>
            </a:r>
            <a:endParaRPr lang="en-US" dirty="0"/>
          </a:p>
          <a:p>
            <a:pPr algn="just"/>
            <a:r>
              <a:rPr lang="hr-HR" dirty="0"/>
              <a:t>Prema revidiranom modelu korporacije </a:t>
            </a:r>
            <a:r>
              <a:rPr lang="hr-HR" dirty="0" smtClean="0"/>
              <a:t>pažnju </a:t>
            </a:r>
            <a:r>
              <a:rPr lang="hr-HR" dirty="0"/>
              <a:t>su dobili vlasnici većih dioničkih </a:t>
            </a:r>
            <a:r>
              <a:rPr lang="hr-HR" dirty="0" smtClean="0"/>
              <a:t>udjela, </a:t>
            </a:r>
            <a:r>
              <a:rPr lang="hr-HR" dirty="0"/>
              <a:t>kao i odbor direktora – vrhovni menadžment. </a:t>
            </a:r>
            <a:endParaRPr lang="hr-HR" dirty="0" smtClean="0"/>
          </a:p>
          <a:p>
            <a:pPr algn="just"/>
            <a:r>
              <a:rPr lang="hr-HR" dirty="0" smtClean="0"/>
              <a:t>Vlasnici </a:t>
            </a:r>
            <a:r>
              <a:rPr lang="hr-HR" dirty="0"/>
              <a:t>imaju šanse participirati u </a:t>
            </a:r>
            <a:r>
              <a:rPr lang="hr-HR" dirty="0" smtClean="0"/>
              <a:t>profitu preduzeća </a:t>
            </a:r>
            <a:r>
              <a:rPr lang="hr-HR" dirty="0"/>
              <a:t>bez preuzimanja odgovornosti za poslovanje </a:t>
            </a:r>
            <a:r>
              <a:rPr lang="hr-HR" dirty="0" smtClean="0"/>
              <a:t>preduzeća</a:t>
            </a:r>
            <a:r>
              <a:rPr lang="hr-HR" dirty="0"/>
              <a:t>, a menadžment ima šansu voditi </a:t>
            </a:r>
            <a:r>
              <a:rPr lang="hr-HR" dirty="0" smtClean="0"/>
              <a:t>preduzeće </a:t>
            </a:r>
            <a:r>
              <a:rPr lang="hr-HR" dirty="0"/>
              <a:t>bez odgovornosti za davanje osobnih novčanih sredstava. </a:t>
            </a:r>
            <a:endParaRPr lang="hr-HR" dirty="0" smtClean="0"/>
          </a:p>
          <a:p>
            <a:pPr algn="just"/>
            <a:r>
              <a:rPr lang="hr-HR" dirty="0" smtClean="0"/>
              <a:t>Vlasnici </a:t>
            </a:r>
            <a:r>
              <a:rPr lang="hr-HR" dirty="0"/>
              <a:t>imaju ograničenu odgovornost i ograničeno uključivanje u događanja u poduzeću, ali imaju pravo da biraju </a:t>
            </a:r>
            <a:r>
              <a:rPr lang="hr-HR" dirty="0" smtClean="0"/>
              <a:t>(direktni </a:t>
            </a:r>
            <a:r>
              <a:rPr lang="hr-HR" dirty="0"/>
              <a:t>ili </a:t>
            </a:r>
            <a:r>
              <a:rPr lang="hr-HR" dirty="0" smtClean="0"/>
              <a:t>indirektno </a:t>
            </a:r>
            <a:r>
              <a:rPr lang="hr-HR" dirty="0"/>
              <a:t>putem nadzornog odbora) upravu </a:t>
            </a:r>
            <a:r>
              <a:rPr lang="hr-HR" dirty="0" smtClean="0"/>
              <a:t>preduzeća </a:t>
            </a:r>
            <a:r>
              <a:rPr lang="hr-HR" dirty="0"/>
              <a:t>tj. vrhovni menadžment.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85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5451"/>
          </a:xfrm>
        </p:spPr>
        <p:txBody>
          <a:bodyPr>
            <a:normAutofit/>
          </a:bodyPr>
          <a:lstStyle/>
          <a:p>
            <a:r>
              <a:rPr lang="sr-Latn-ME" sz="3200" dirty="0" smtClean="0">
                <a:latin typeface="+mn-lt"/>
              </a:rPr>
              <a:t>Menadžerski kapitalizam</a:t>
            </a:r>
            <a:endParaRPr lang="en-US" sz="32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0576"/>
            <a:ext cx="10515600" cy="4926387"/>
          </a:xfrm>
        </p:spPr>
        <p:txBody>
          <a:bodyPr>
            <a:normAutofit fontScale="92500"/>
          </a:bodyPr>
          <a:lstStyle/>
          <a:p>
            <a:pPr algn="just"/>
            <a:r>
              <a:rPr lang="hr-HR" dirty="0"/>
              <a:t>Početkom prošlog </a:t>
            </a:r>
            <a:r>
              <a:rPr lang="hr-HR" dirty="0" smtClean="0"/>
              <a:t>vijeka, </a:t>
            </a:r>
            <a:r>
              <a:rPr lang="hr-HR" dirty="0"/>
              <a:t>pojavom moderne korporacije, započeo je proces disperzije vlasničke strukture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Sredinom 20. </a:t>
            </a:r>
            <a:r>
              <a:rPr lang="hr-HR" dirty="0" smtClean="0"/>
              <a:t>vijeka </a:t>
            </a:r>
            <a:r>
              <a:rPr lang="hr-HR" dirty="0"/>
              <a:t>dolazi do </a:t>
            </a:r>
            <a:r>
              <a:rPr lang="hr-HR" dirty="0" smtClean="0"/>
              <a:t>disperzije vlasništva  </a:t>
            </a:r>
            <a:r>
              <a:rPr lang="hr-HR" dirty="0"/>
              <a:t>i </a:t>
            </a:r>
            <a:r>
              <a:rPr lang="hr-HR" dirty="0" smtClean="0"/>
              <a:t>odvajanja vlasničke  funkcije od </a:t>
            </a:r>
            <a:r>
              <a:rPr lang="hr-HR" dirty="0"/>
              <a:t>kontrolne funkcije u </a:t>
            </a:r>
            <a:r>
              <a:rPr lang="hr-HR" dirty="0" smtClean="0"/>
              <a:t>preduzeću</a:t>
            </a:r>
            <a:r>
              <a:rPr lang="hr-HR" dirty="0"/>
              <a:t>.</a:t>
            </a:r>
            <a:endParaRPr lang="en-US" dirty="0"/>
          </a:p>
          <a:p>
            <a:pPr algn="just"/>
            <a:r>
              <a:rPr lang="hr-HR" dirty="0"/>
              <a:t>Menadžerski kapitalizam je stanje unutar poduzeća u kojem su menadžeri dobili prostor za upravljanje poduzećem prema vlastitim ciljevima. </a:t>
            </a:r>
            <a:endParaRPr lang="hr-HR" dirty="0" smtClean="0"/>
          </a:p>
          <a:p>
            <a:pPr algn="just"/>
            <a:r>
              <a:rPr lang="hr-HR" dirty="0" smtClean="0"/>
              <a:t>Umjesto </a:t>
            </a:r>
            <a:r>
              <a:rPr lang="hr-HR" dirty="0"/>
              <a:t>zadovoljavanja interesa dioničara, povećanja profitabilnosti i isplata dividendi, menadžeri usmjeravaju poduzeće k rastu i akvizicijama. </a:t>
            </a:r>
            <a:endParaRPr lang="hr-HR" dirty="0" smtClean="0"/>
          </a:p>
          <a:p>
            <a:pPr algn="just"/>
            <a:r>
              <a:rPr lang="hr-HR" dirty="0" smtClean="0"/>
              <a:t>Menadžerski </a:t>
            </a:r>
            <a:r>
              <a:rPr lang="hr-HR" dirty="0"/>
              <a:t>kapitalizam je našao svoje temelje u shvaćanju menadžera kao zastupnika interesa poduzeća </a:t>
            </a:r>
            <a:r>
              <a:rPr lang="hr-HR" dirty="0" smtClean="0"/>
              <a:t> </a:t>
            </a:r>
            <a:r>
              <a:rPr lang="hr-HR" dirty="0"/>
              <a:t>čija egzistencija nije usko vezana za vlasnike dionica.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0469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753035"/>
            <a:ext cx="10439400" cy="5423928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Menadžeri su u prednosti zbog znanja kojeg imaju o poslovanju i poduzeću nad vlasnicima dionica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Oni imaju za </a:t>
            </a:r>
            <a:r>
              <a:rPr lang="hr-HR" dirty="0" smtClean="0"/>
              <a:t>zadatak upravljanje preduzećem </a:t>
            </a:r>
            <a:r>
              <a:rPr lang="hr-HR" dirty="0"/>
              <a:t>i zato </a:t>
            </a:r>
            <a:r>
              <a:rPr lang="hr-HR" dirty="0" smtClean="0"/>
              <a:t>od njihovog rada zavisi </a:t>
            </a:r>
            <a:r>
              <a:rPr lang="hr-HR" dirty="0"/>
              <a:t>uspjeh i opstanak </a:t>
            </a:r>
            <a:r>
              <a:rPr lang="hr-HR" dirty="0" smtClean="0"/>
              <a:t>preduzeća.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Menadžeri su zastupnici cijelog poduzeća i svih interesno-utjecajnih </a:t>
            </a:r>
            <a:r>
              <a:rPr lang="hr-HR" dirty="0" smtClean="0"/>
              <a:t>grupa, </a:t>
            </a:r>
            <a:r>
              <a:rPr lang="hr-HR" dirty="0"/>
              <a:t>a ne samo dioničara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Zato je njihov zadatak </a:t>
            </a:r>
            <a:r>
              <a:rPr lang="hr-HR" dirty="0" smtClean="0"/>
              <a:t>balansiranje </a:t>
            </a:r>
            <a:r>
              <a:rPr lang="hr-HR" dirty="0"/>
              <a:t>interesima javnosti, dioničara, kreditora, </a:t>
            </a:r>
            <a:r>
              <a:rPr lang="hr-HR" dirty="0" smtClean="0"/>
              <a:t>zaposlenih, </a:t>
            </a:r>
            <a:r>
              <a:rPr lang="hr-HR" dirty="0"/>
              <a:t>dobavljača i drugih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Menadžeri na kraju imaju i </a:t>
            </a:r>
            <a:r>
              <a:rPr lang="hr-HR" dirty="0" smtClean="0"/>
              <a:t>svoje </a:t>
            </a:r>
            <a:r>
              <a:rPr lang="hr-HR" dirty="0"/>
              <a:t>interese koji ne moraju biti </a:t>
            </a:r>
            <a:r>
              <a:rPr lang="hr-HR" dirty="0" smtClean="0"/>
              <a:t>podudarni </a:t>
            </a:r>
            <a:r>
              <a:rPr lang="hr-HR" dirty="0"/>
              <a:t>s maksimizacijom profita. </a:t>
            </a:r>
            <a:endParaRPr lang="hr-HR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05587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1294" y="430306"/>
            <a:ext cx="10412506" cy="5746657"/>
          </a:xfrm>
        </p:spPr>
        <p:txBody>
          <a:bodyPr/>
          <a:lstStyle/>
          <a:p>
            <a:pPr algn="just"/>
            <a:r>
              <a:rPr lang="hr-HR" dirty="0"/>
              <a:t>Oni mogu imati </a:t>
            </a:r>
            <a:r>
              <a:rPr lang="hr-HR" dirty="0" smtClean="0"/>
              <a:t> </a:t>
            </a:r>
            <a:r>
              <a:rPr lang="hr-HR" dirty="0"/>
              <a:t>interese lične prihode, uticaj, status, sigurnost posla i dr.</a:t>
            </a:r>
            <a:endParaRPr lang="en-US" dirty="0"/>
          </a:p>
          <a:p>
            <a:pPr algn="just"/>
            <a:r>
              <a:rPr lang="hr-HR" dirty="0"/>
              <a:t>Menadžerski kapitalizam se temeljio na snažnom djelovanju i moći glavnog izvršnog direktora (Chief Executive Officer) koji je u većini slučajeva bio i predsjednik odbora </a:t>
            </a:r>
            <a:r>
              <a:rPr lang="hr-HR" dirty="0" smtClean="0"/>
              <a:t>direktora. </a:t>
            </a:r>
            <a:endParaRPr lang="hr-HR" dirty="0"/>
          </a:p>
          <a:p>
            <a:pPr algn="just"/>
            <a:r>
              <a:rPr lang="hr-HR" dirty="0"/>
              <a:t>Sva vlast i moć unutar jednog preduzeća bila je koncentrisana  u jednoj osobi koja je u toj situaciji donosila sve važne odluke za preduzeće.</a:t>
            </a:r>
          </a:p>
          <a:p>
            <a:pPr algn="just"/>
            <a:r>
              <a:rPr lang="hr-HR" dirty="0"/>
              <a:t> Nije čudo da su u takvoj organizaciji menadžerski interesi prethodili interesima svih ostalih interesno-utjecanih grupa.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6393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046" y="190314"/>
            <a:ext cx="10887635" cy="912345"/>
          </a:xfrm>
        </p:spPr>
        <p:txBody>
          <a:bodyPr>
            <a:normAutofit fontScale="90000"/>
          </a:bodyPr>
          <a:lstStyle/>
          <a:p>
            <a:r>
              <a:rPr lang="hr-HR" dirty="0"/>
              <a:t> </a:t>
            </a:r>
            <a:r>
              <a:rPr lang="hr-HR" dirty="0" smtClean="0"/>
              <a:t>3. </a:t>
            </a:r>
            <a:r>
              <a:rPr lang="hr-HR" b="1" dirty="0" smtClean="0"/>
              <a:t>Vlasnički </a:t>
            </a:r>
            <a:r>
              <a:rPr lang="hr-HR" b="1" dirty="0"/>
              <a:t>pokret i razvoj modernog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4365"/>
            <a:ext cx="10515600" cy="4872598"/>
          </a:xfrm>
        </p:spPr>
        <p:txBody>
          <a:bodyPr>
            <a:normAutofit lnSpcReduction="10000"/>
          </a:bodyPr>
          <a:lstStyle/>
          <a:p>
            <a:pPr algn="just"/>
            <a:r>
              <a:rPr lang="hr-HR" dirty="0"/>
              <a:t>Prepoznavanje neefikasnosti konglomeratskih diverzifikacija koje su nastajale kao rezultat menadžerskih </a:t>
            </a:r>
            <a:r>
              <a:rPr lang="hr-HR" dirty="0" smtClean="0"/>
              <a:t>investicionih </a:t>
            </a:r>
            <a:r>
              <a:rPr lang="hr-HR" dirty="0"/>
              <a:t>sklonosti „potrošača novca“ i važnosti velikih institucionalnih </a:t>
            </a:r>
            <a:r>
              <a:rPr lang="hr-HR" dirty="0" smtClean="0"/>
              <a:t>investitora, </a:t>
            </a:r>
            <a:r>
              <a:rPr lang="hr-HR" dirty="0"/>
              <a:t>pokrenuli su „vlasnički pokret“ tj. pokret za korporativno upravljanje. </a:t>
            </a:r>
            <a:endParaRPr lang="en-US" dirty="0"/>
          </a:p>
          <a:p>
            <a:pPr algn="just"/>
            <a:r>
              <a:rPr lang="hr-HR" dirty="0"/>
              <a:t>Krucijalni problem moderne korporacije koju nadzire menadžment </a:t>
            </a:r>
            <a:r>
              <a:rPr lang="hr-HR" dirty="0" smtClean="0"/>
              <a:t>jeste </a:t>
            </a:r>
            <a:r>
              <a:rPr lang="hr-HR" dirty="0"/>
              <a:t>neodgovarajuća upotreba slobodnog novčanog toka( Free cash </a:t>
            </a:r>
            <a:r>
              <a:rPr lang="hr-HR" dirty="0" smtClean="0"/>
              <a:t>flow- definiše  </a:t>
            </a:r>
            <a:r>
              <a:rPr lang="hr-HR" dirty="0"/>
              <a:t>se kao novac koji je </a:t>
            </a:r>
            <a:r>
              <a:rPr lang="hr-HR" dirty="0" smtClean="0"/>
              <a:t>preduzeće stvorilo), </a:t>
            </a:r>
            <a:r>
              <a:rPr lang="hr-HR" dirty="0"/>
              <a:t>a koji preostaje nakon predviđene upotrebe novca u svim projektima koji imaju pozitivnu neto sadašnju vrijednost. </a:t>
            </a:r>
            <a:endParaRPr lang="hr-HR" dirty="0" smtClean="0"/>
          </a:p>
          <a:p>
            <a:pPr algn="just"/>
            <a:r>
              <a:rPr lang="hr-HR" dirty="0" smtClean="0"/>
              <a:t>Cilj </a:t>
            </a:r>
            <a:r>
              <a:rPr lang="hr-HR" dirty="0"/>
              <a:t>je izbjeći </a:t>
            </a:r>
            <a:r>
              <a:rPr lang="hr-HR" dirty="0" smtClean="0"/>
              <a:t>neodgovarajuću </a:t>
            </a:r>
            <a:r>
              <a:rPr lang="hr-HR" dirty="0"/>
              <a:t>upotrebu slobodnog novčanog toka od strane menadžmenta, </a:t>
            </a:r>
            <a:r>
              <a:rPr lang="hr-HR" dirty="0" smtClean="0"/>
              <a:t>naročito </a:t>
            </a:r>
            <a:r>
              <a:rPr lang="hr-HR" dirty="0"/>
              <a:t>u loše investicije ili akvizicijske aktivnosti koje ne stvaraju dodanu vrijednost.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2634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058" y="605118"/>
            <a:ext cx="10479741" cy="5571845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Vlasnički pristup poduzeću javio se kao odgovor na probleme menadžerskog </a:t>
            </a:r>
            <a:r>
              <a:rPr lang="hr-HR" dirty="0" smtClean="0"/>
              <a:t>kapitalizma, </a:t>
            </a:r>
            <a:r>
              <a:rPr lang="hr-HR" dirty="0"/>
              <a:t>te zagovara kako se uspijeh </a:t>
            </a:r>
            <a:r>
              <a:rPr lang="hr-HR" dirty="0" smtClean="0"/>
              <a:t>preduzeća </a:t>
            </a:r>
            <a:r>
              <a:rPr lang="hr-HR" dirty="0"/>
              <a:t>isključivo mjeri ekonomskim veličinama, tržišnom vrijednošću novca i iznosom isplaćenih dividendi-tj. ključni ciljevi poduzeća trebaju se usmjeriti </a:t>
            </a:r>
            <a:r>
              <a:rPr lang="hr-HR" dirty="0" smtClean="0"/>
              <a:t>ka jednom: </a:t>
            </a:r>
            <a:r>
              <a:rPr lang="hr-HR" dirty="0"/>
              <a:t>maksimiranje bogatstva dioničara.  </a:t>
            </a:r>
            <a:endParaRPr lang="hr-HR" dirty="0" smtClean="0"/>
          </a:p>
          <a:p>
            <a:pPr algn="just"/>
            <a:r>
              <a:rPr lang="hr-HR" dirty="0" smtClean="0"/>
              <a:t>Interesi </a:t>
            </a:r>
            <a:r>
              <a:rPr lang="hr-HR" dirty="0"/>
              <a:t>vlasnika dominantno utječu na strategiju poduzeća (menadžeri su agenti koji ostvaruju zahtjeve vlasnika-principala). Najvažnija svrha poduzeća je </a:t>
            </a:r>
            <a:r>
              <a:rPr lang="hr-HR" dirty="0" smtClean="0"/>
              <a:t>profit </a:t>
            </a:r>
            <a:r>
              <a:rPr lang="hr-HR" dirty="0"/>
              <a:t>i </a:t>
            </a:r>
            <a:r>
              <a:rPr lang="hr-HR" dirty="0" smtClean="0"/>
              <a:t>maksimizacije </a:t>
            </a:r>
            <a:r>
              <a:rPr lang="hr-HR" dirty="0"/>
              <a:t>stope povrata na vlasnički kapital</a:t>
            </a:r>
            <a:r>
              <a:rPr lang="hr-HR" i="1" dirty="0" smtClean="0"/>
              <a:t>.</a:t>
            </a:r>
          </a:p>
          <a:p>
            <a:pPr algn="just"/>
            <a:r>
              <a:rPr lang="hr-HR" dirty="0" smtClean="0"/>
              <a:t> Pristalice </a:t>
            </a:r>
            <a:r>
              <a:rPr lang="hr-HR" dirty="0"/>
              <a:t>vlasničkog pristupa korporativnom upravljanju  naglašavaju kako </a:t>
            </a:r>
            <a:r>
              <a:rPr lang="hr-HR" dirty="0" smtClean="0"/>
              <a:t>preduzeće </a:t>
            </a:r>
            <a:r>
              <a:rPr lang="hr-HR" dirty="0"/>
              <a:t>treba usmjeriti svoje polsovanje na ostvarivanje cilja maksimizacije vlasničkog prinosa.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5022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836713"/>
            <a:ext cx="8229600" cy="52894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ME" dirty="0" smtClean="0"/>
              <a:t>Šira literatura:</a:t>
            </a:r>
          </a:p>
          <a:p>
            <a:r>
              <a:rPr lang="sr-Latn-ME" dirty="0" smtClean="0"/>
              <a:t>Jozo </a:t>
            </a:r>
            <a:r>
              <a:rPr lang="sr-Latn-ME" dirty="0"/>
              <a:t>Sović, Poslovno upravljanje, Pravni fakultet Kiseljak, Des, Sarajevo 2010; </a:t>
            </a:r>
          </a:p>
          <a:p>
            <a:r>
              <a:rPr lang="nn-NO" dirty="0" smtClean="0"/>
              <a:t> </a:t>
            </a:r>
            <a:r>
              <a:rPr lang="nn-NO" dirty="0"/>
              <a:t>Van Horne, C. James, Financijsko upravljanje i politika, IX -izdanje, Mate, 1997. </a:t>
            </a:r>
          </a:p>
          <a:p>
            <a:pPr marL="0" indent="0">
              <a:buNone/>
            </a:pPr>
            <a:r>
              <a:rPr lang="sr-Latn-ME" dirty="0"/>
              <a:t>	</a:t>
            </a:r>
          </a:p>
          <a:p>
            <a:endParaRPr lang="sr-Latn-ME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1961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2" y="766482"/>
            <a:ext cx="10493188" cy="54104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Obilježja vlasničkog kapitala jesu:</a:t>
            </a:r>
            <a:endParaRPr lang="en-US" dirty="0"/>
          </a:p>
          <a:p>
            <a:r>
              <a:rPr lang="hr-HR" dirty="0"/>
              <a:t> </a:t>
            </a:r>
            <a:r>
              <a:rPr lang="hr-HR" dirty="0" smtClean="0"/>
              <a:t>Nudi vlasniku </a:t>
            </a:r>
            <a:r>
              <a:rPr lang="hr-HR" dirty="0"/>
              <a:t>rezidualno pravo u zaradama i likvidacijskoj vrijednosti</a:t>
            </a:r>
            <a:endParaRPr lang="en-US" dirty="0"/>
          </a:p>
          <a:p>
            <a:r>
              <a:rPr lang="hr-HR" dirty="0"/>
              <a:t>Ugovara se vrijeme trajanja poduzeća</a:t>
            </a:r>
            <a:endParaRPr lang="en-US" dirty="0"/>
          </a:p>
          <a:p>
            <a:r>
              <a:rPr lang="hr-HR" dirty="0"/>
              <a:t>Daje pravo </a:t>
            </a:r>
            <a:r>
              <a:rPr lang="hr-HR" dirty="0" smtClean="0"/>
              <a:t>vlasnicima:</a:t>
            </a:r>
            <a:endParaRPr lang="en-US" dirty="0"/>
          </a:p>
          <a:p>
            <a:pPr marL="0" indent="0">
              <a:buNone/>
            </a:pPr>
            <a:r>
              <a:rPr lang="hr-HR" dirty="0" smtClean="0"/>
              <a:t>- Na </a:t>
            </a:r>
            <a:r>
              <a:rPr lang="hr-HR" dirty="0"/>
              <a:t>izbor </a:t>
            </a:r>
            <a:r>
              <a:rPr lang="hr-HR" dirty="0" smtClean="0"/>
              <a:t>nadzornog odbora</a:t>
            </a:r>
            <a:endParaRPr lang="en-US" dirty="0"/>
          </a:p>
          <a:p>
            <a:pPr marL="0" indent="0">
              <a:buNone/>
            </a:pPr>
            <a:r>
              <a:rPr lang="hr-HR" dirty="0" smtClean="0"/>
              <a:t>- Na </a:t>
            </a:r>
            <a:r>
              <a:rPr lang="hr-HR" dirty="0"/>
              <a:t>odluku o zamjeni menadžmenta</a:t>
            </a:r>
            <a:endParaRPr lang="en-US" dirty="0"/>
          </a:p>
          <a:p>
            <a:pPr marL="0" indent="0">
              <a:buNone/>
            </a:pPr>
            <a:r>
              <a:rPr lang="hr-HR" dirty="0" smtClean="0"/>
              <a:t>- Na </a:t>
            </a:r>
            <a:r>
              <a:rPr lang="hr-HR" dirty="0"/>
              <a:t>odluku o menadžmentskim kompenzacijama </a:t>
            </a:r>
            <a:endParaRPr lang="en-US" dirty="0"/>
          </a:p>
          <a:p>
            <a:r>
              <a:rPr lang="hr-HR" dirty="0" smtClean="0"/>
              <a:t>Provođenje </a:t>
            </a:r>
            <a:r>
              <a:rPr lang="hr-HR" dirty="0"/>
              <a:t>revizija po posebnim </a:t>
            </a:r>
            <a:r>
              <a:rPr lang="hr-HR" dirty="0" smtClean="0"/>
              <a:t>uslovima</a:t>
            </a:r>
            <a:endParaRPr lang="en-US" dirty="0"/>
          </a:p>
          <a:p>
            <a:r>
              <a:rPr lang="hr-HR" dirty="0"/>
              <a:t>Odobrenje važnih investicija i poslovnih prijedloga</a:t>
            </a:r>
            <a:endParaRPr lang="en-US" dirty="0"/>
          </a:p>
          <a:p>
            <a:r>
              <a:rPr lang="hr-HR" dirty="0"/>
              <a:t>Nadgledavanje rada menadžmenta poduzeća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03843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21976" y="672353"/>
            <a:ext cx="10331824" cy="5504610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Nobelovac Milton Friedman naglašava kako je jedina i prva obaveza menadžera djelovanje na takav način da se maximizira </a:t>
            </a:r>
            <a:r>
              <a:rPr lang="hr-HR" dirty="0" smtClean="0"/>
              <a:t>finansijska </a:t>
            </a:r>
            <a:r>
              <a:rPr lang="hr-HR" dirty="0"/>
              <a:t>stopa povrata na vlasnički kapital</a:t>
            </a:r>
            <a:r>
              <a:rPr lang="hr-HR" dirty="0" smtClean="0"/>
              <a:t>.</a:t>
            </a:r>
          </a:p>
          <a:p>
            <a:pPr algn="just"/>
            <a:r>
              <a:rPr lang="hr-HR" dirty="0"/>
              <a:t>Friedman naglašava: „jedina društvena odgovornost poduzeća je </a:t>
            </a:r>
            <a:r>
              <a:rPr lang="hr-HR" dirty="0" smtClean="0"/>
              <a:t>povećanje </a:t>
            </a:r>
            <a:r>
              <a:rPr lang="hr-HR" dirty="0"/>
              <a:t>profita. Korporacija je instrument dioničara koji </a:t>
            </a:r>
            <a:r>
              <a:rPr lang="hr-HR" dirty="0" smtClean="0"/>
              <a:t> posjeduju za ostvarivanje profita. </a:t>
            </a:r>
          </a:p>
          <a:p>
            <a:pPr algn="just"/>
            <a:r>
              <a:rPr lang="hr-HR" dirty="0" smtClean="0"/>
              <a:t>Ako </a:t>
            </a:r>
            <a:r>
              <a:rPr lang="hr-HR" dirty="0"/>
              <a:t>korporacija daje kontribucije (davanja neekonomske prirode), ona sprječava dioničara </a:t>
            </a:r>
            <a:r>
              <a:rPr lang="hr-HR" dirty="0" smtClean="0"/>
              <a:t>u </a:t>
            </a:r>
            <a:r>
              <a:rPr lang="hr-HR" dirty="0"/>
              <a:t>odlučivanju kako bi trebao raspolagati svojim fondovima“ te „pod društvenom odgovornošću </a:t>
            </a:r>
            <a:r>
              <a:rPr lang="hr-HR" dirty="0" smtClean="0"/>
              <a:t>preduzeća </a:t>
            </a:r>
            <a:r>
              <a:rPr lang="hr-HR" dirty="0"/>
              <a:t>službenici korporacije ( ne smiju) podrazumijevati bilo što  drugo osim stjecanja što je moguće više novca svojim dioničarima</a:t>
            </a:r>
            <a:r>
              <a:rPr lang="hr-HR" dirty="0" smtClean="0"/>
              <a:t>“.</a:t>
            </a: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8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506" y="699247"/>
            <a:ext cx="10466294" cy="5477716"/>
          </a:xfrm>
        </p:spPr>
        <p:txBody>
          <a:bodyPr/>
          <a:lstStyle/>
          <a:p>
            <a:pPr algn="just"/>
            <a:r>
              <a:rPr lang="hr-HR" dirty="0"/>
              <a:t>Vlasnički pristup </a:t>
            </a:r>
            <a:r>
              <a:rPr lang="hr-HR" dirty="0" smtClean="0"/>
              <a:t>preduzeću </a:t>
            </a:r>
            <a:r>
              <a:rPr lang="hr-HR" dirty="0"/>
              <a:t>vezuje se za </a:t>
            </a:r>
            <a:r>
              <a:rPr lang="hr-HR" dirty="0" smtClean="0"/>
              <a:t> </a:t>
            </a:r>
            <a:r>
              <a:rPr lang="hr-HR" dirty="0"/>
              <a:t>porast važnosti „aktivnih investitora“, zainteresiranih za upravljanje korporacijom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Ti su </a:t>
            </a:r>
            <a:r>
              <a:rPr lang="hr-HR" dirty="0" smtClean="0"/>
              <a:t>investitori, </a:t>
            </a:r>
            <a:r>
              <a:rPr lang="hr-HR" dirty="0"/>
              <a:t>kao promotori i sudionici vlasničkog pokreta, s velikim financijskim sredstvima, omogućili postupnu konsolidaciju vlasničke strukture nekih velikih korporacija, a potaknuli su i trendove preuzimanja, kao i stvarnu uspostavu tržišta za korporativnu kontrolu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Ideja je izbjeći neodgovarajuću upotrebu slobodnog novčanog toka od strane menadžmenta, osobito u loše investicije ili akvizicijske aktivnosti koje ne stvaraju dodanu vrijednost. </a:t>
            </a:r>
            <a:endParaRPr lang="hr-HR" dirty="0" smtClean="0"/>
          </a:p>
          <a:p>
            <a:pPr algn="just"/>
            <a:r>
              <a:rPr lang="hr-HR" dirty="0" smtClean="0"/>
              <a:t>Slobodni </a:t>
            </a:r>
            <a:r>
              <a:rPr lang="hr-HR" dirty="0"/>
              <a:t>novčani tok, po </a:t>
            </a:r>
            <a:r>
              <a:rPr lang="hr-HR" dirty="0" smtClean="0"/>
              <a:t>pristalicama </a:t>
            </a:r>
            <a:r>
              <a:rPr lang="hr-HR" dirty="0"/>
              <a:t>tog pristupa, treba vratiti vlasnicima u formi dividendnih isplata.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068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565" y="403412"/>
            <a:ext cx="10735235" cy="5773551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20000"/>
              </a:lnSpc>
            </a:pPr>
            <a:r>
              <a:rPr lang="hr-HR" sz="5900" dirty="0"/>
              <a:t>Porast važnosti vlasničkog pristupa </a:t>
            </a:r>
            <a:r>
              <a:rPr lang="hr-HR" sz="5900" dirty="0" smtClean="0"/>
              <a:t>pospješen </a:t>
            </a:r>
            <a:r>
              <a:rPr lang="hr-HR" sz="5900" dirty="0"/>
              <a:t>je i povećanjem broja korporacija u razvijenim zemljama</a:t>
            </a:r>
            <a:r>
              <a:rPr lang="hr-HR" sz="5900" dirty="0" smtClean="0"/>
              <a:t>, a </a:t>
            </a:r>
            <a:r>
              <a:rPr lang="hr-HR" sz="5900" dirty="0"/>
              <a:t>koje nisu imale karakter javnosti- nisu kotirale na </a:t>
            </a:r>
            <a:r>
              <a:rPr lang="hr-HR" sz="5900" dirty="0" smtClean="0"/>
              <a:t>berzama</a:t>
            </a:r>
            <a:r>
              <a:rPr lang="hr-HR" sz="5900" dirty="0"/>
              <a:t>. </a:t>
            </a:r>
            <a:endParaRPr lang="hr-HR" sz="5900" dirty="0" smtClean="0"/>
          </a:p>
          <a:p>
            <a:pPr algn="just">
              <a:lnSpc>
                <a:spcPct val="120000"/>
              </a:lnSpc>
            </a:pPr>
            <a:r>
              <a:rPr lang="hr-HR" sz="5900" dirty="0" smtClean="0"/>
              <a:t>Trendovi </a:t>
            </a:r>
            <a:r>
              <a:rPr lang="hr-HR" sz="5900" dirty="0"/>
              <a:t>preuzimanja (takeovers), korporativnog razdvajanja (corporate breakups) i izdvajanja (divisional spinoffs ), preuzimanja s </a:t>
            </a:r>
            <a:r>
              <a:rPr lang="hr-HR" sz="5900" dirty="0" smtClean="0"/>
              <a:t>polugom (</a:t>
            </a:r>
            <a:r>
              <a:rPr lang="hr-HR" sz="5900" dirty="0"/>
              <a:t>leverage buyouts) i stvaranja javnih kompanija </a:t>
            </a:r>
            <a:r>
              <a:rPr lang="hr-HR" sz="5900" dirty="0" smtClean="0"/>
              <a:t>privatnim (</a:t>
            </a:r>
            <a:r>
              <a:rPr lang="hr-HR" sz="5900" dirty="0"/>
              <a:t>going private</a:t>
            </a:r>
            <a:r>
              <a:rPr lang="hr-HR" sz="5900" dirty="0" smtClean="0"/>
              <a:t>), podstakli </a:t>
            </a:r>
            <a:r>
              <a:rPr lang="hr-HR" sz="5900" dirty="0"/>
              <a:t>su širenje spomenutih korporativni oblika. </a:t>
            </a:r>
            <a:endParaRPr lang="hr-HR" sz="5900" dirty="0" smtClean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01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611" y="798490"/>
            <a:ext cx="10568189" cy="5378473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hr-HR" dirty="0"/>
              <a:t>Te nove korporacije ne koriste se vlasničkim (equity) nego pretežito dugovnim (debt) instrumentima kao načinima finansiranja poslovanja (obveznicama i kreditima). </a:t>
            </a:r>
          </a:p>
          <a:p>
            <a:pPr algn="just">
              <a:lnSpc>
                <a:spcPct val="120000"/>
              </a:lnSpc>
            </a:pPr>
            <a:r>
              <a:rPr lang="hr-HR" dirty="0"/>
              <a:t>U novoj korporaciji refirmira se orijentacija na vlasničke ciljeve i korporativno upravljanje temeljeno na čistom agencijskom odnosu, u kojem vlasnici definišu  određenje </a:t>
            </a:r>
            <a:r>
              <a:rPr lang="hr-HR" dirty="0" smtClean="0"/>
              <a:t>pre duzeća</a:t>
            </a:r>
            <a:r>
              <a:rPr lang="hr-HR" dirty="0"/>
              <a:t>, a menadžeri preuzimaju agentsku ulogu u ostvarivanju njihovih ciljeva( time se riješava problem konflikta vlasnika i </a:t>
            </a:r>
            <a:r>
              <a:rPr lang="hr-HR" dirty="0" smtClean="0"/>
              <a:t>menadžera, </a:t>
            </a:r>
            <a:r>
              <a:rPr lang="hr-HR" dirty="0"/>
              <a:t>svodeći menadžera na agentsku ulogu zastupanja vlasničkih interesa.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5028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6" y="682580"/>
            <a:ext cx="10503794" cy="5494383"/>
          </a:xfrm>
        </p:spPr>
        <p:txBody>
          <a:bodyPr/>
          <a:lstStyle/>
          <a:p>
            <a:pPr algn="just"/>
            <a:r>
              <a:rPr lang="hr-HR" dirty="0"/>
              <a:t>Nove korporacije se </a:t>
            </a:r>
            <a:r>
              <a:rPr lang="hr-HR" dirty="0" smtClean="0"/>
              <a:t>orijentišu </a:t>
            </a:r>
            <a:r>
              <a:rPr lang="hr-HR" dirty="0"/>
              <a:t>ne na zaradu po dionici nego na maksimizaciju vrijednosti bogatstva za dioničare, sa jakim naglaskom na cash flow. </a:t>
            </a:r>
            <a:endParaRPr lang="en-US" dirty="0"/>
          </a:p>
          <a:p>
            <a:pPr algn="just"/>
            <a:r>
              <a:rPr lang="hr-HR" dirty="0"/>
              <a:t>Niz skandala i neuspjeha </a:t>
            </a:r>
            <a:r>
              <a:rPr lang="hr-HR" dirty="0" smtClean="0"/>
              <a:t>podstakao </a:t>
            </a:r>
            <a:r>
              <a:rPr lang="hr-HR" dirty="0"/>
              <a:t>je promjene i dodatno ojačao vlasnički pokret. </a:t>
            </a:r>
            <a:endParaRPr lang="hr-HR" dirty="0" smtClean="0"/>
          </a:p>
          <a:p>
            <a:pPr algn="just"/>
            <a:r>
              <a:rPr lang="hr-HR" dirty="0" smtClean="0"/>
              <a:t>Loše </a:t>
            </a:r>
            <a:r>
              <a:rPr lang="hr-HR" dirty="0"/>
              <a:t>upravljanje nekim korporacijama rezultiralo je bankrotima, </a:t>
            </a:r>
            <a:r>
              <a:rPr lang="hr-HR" dirty="0" smtClean="0"/>
              <a:t>milionskim kompenzacijskim </a:t>
            </a:r>
            <a:r>
              <a:rPr lang="hr-HR" dirty="0"/>
              <a:t>paketima za menadžment...(npr. Enron se 2001. urušio zbog loših, rizičnih i kriminalnih poslova koje su menadžeri </a:t>
            </a:r>
            <a:r>
              <a:rPr lang="hr-HR" dirty="0" smtClean="0"/>
              <a:t>dogovorili).</a:t>
            </a:r>
            <a:endParaRPr lang="en-US" dirty="0"/>
          </a:p>
          <a:p>
            <a:pPr algn="just"/>
            <a:r>
              <a:rPr lang="hr-HR" dirty="0" smtClean="0"/>
              <a:t>Tokom </a:t>
            </a:r>
            <a:r>
              <a:rPr lang="hr-HR" dirty="0"/>
              <a:t>proteklih </a:t>
            </a:r>
            <a:r>
              <a:rPr lang="hr-HR" dirty="0" smtClean="0"/>
              <a:t>decenija </a:t>
            </a:r>
            <a:r>
              <a:rPr lang="hr-HR" dirty="0"/>
              <a:t>razvio se i drugačiji pogled na </a:t>
            </a:r>
            <a:r>
              <a:rPr lang="hr-HR" dirty="0" smtClean="0"/>
              <a:t>preduzeće </a:t>
            </a:r>
            <a:r>
              <a:rPr lang="hr-HR" dirty="0"/>
              <a:t>od vlasničkog pristupa, a to je stakeholderski pristup.</a:t>
            </a:r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7395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248" y="721217"/>
            <a:ext cx="10529552" cy="5455746"/>
          </a:xfrm>
        </p:spPr>
        <p:txBody>
          <a:bodyPr/>
          <a:lstStyle/>
          <a:p>
            <a:pPr algn="just"/>
            <a:r>
              <a:rPr lang="hr-HR" b="1" dirty="0"/>
              <a:t>Stakeholderski pristup </a:t>
            </a:r>
            <a:r>
              <a:rPr lang="hr-HR" dirty="0"/>
              <a:t>govori kako </a:t>
            </a:r>
            <a:r>
              <a:rPr lang="hr-HR" dirty="0" smtClean="0"/>
              <a:t>preduzeće </a:t>
            </a:r>
            <a:r>
              <a:rPr lang="hr-HR" dirty="0"/>
              <a:t>nije isključivo zbog povećanja bogatstva njegovih vlasnika već i ostalih interesno-utjecajnih </a:t>
            </a:r>
            <a:r>
              <a:rPr lang="hr-HR" dirty="0" smtClean="0"/>
              <a:t>grupa. </a:t>
            </a:r>
          </a:p>
          <a:p>
            <a:pPr algn="just"/>
            <a:r>
              <a:rPr lang="hr-HR" dirty="0" smtClean="0"/>
              <a:t>Stakeholderski </a:t>
            </a:r>
            <a:r>
              <a:rPr lang="hr-HR" dirty="0"/>
              <a:t>pristup vodi </a:t>
            </a:r>
            <a:r>
              <a:rPr lang="hr-HR" dirty="0" smtClean="0"/>
              <a:t>definisanju preduzeća </a:t>
            </a:r>
            <a:r>
              <a:rPr lang="hr-HR" dirty="0"/>
              <a:t>kao „ </a:t>
            </a:r>
            <a:r>
              <a:rPr lang="hr-HR" dirty="0" smtClean="0"/>
              <a:t>mjestu </a:t>
            </a:r>
            <a:r>
              <a:rPr lang="hr-HR" dirty="0"/>
              <a:t>mreže </a:t>
            </a:r>
            <a:r>
              <a:rPr lang="hr-HR" dirty="0" smtClean="0"/>
              <a:t>međuzavisnih </a:t>
            </a:r>
            <a:r>
              <a:rPr lang="hr-HR" dirty="0"/>
              <a:t>interesa , od kojih svaki </a:t>
            </a:r>
            <a:r>
              <a:rPr lang="hr-HR" dirty="0" smtClean="0"/>
              <a:t>doprinosi </a:t>
            </a:r>
            <a:r>
              <a:rPr lang="hr-HR" dirty="0"/>
              <a:t>njegovoj </a:t>
            </a:r>
            <a:r>
              <a:rPr lang="hr-HR" dirty="0" smtClean="0"/>
              <a:t>uspješnosti. </a:t>
            </a:r>
          </a:p>
          <a:p>
            <a:pPr algn="just"/>
            <a:r>
              <a:rPr lang="hr-HR" dirty="0" smtClean="0"/>
              <a:t>Taj </a:t>
            </a:r>
            <a:r>
              <a:rPr lang="hr-HR" dirty="0"/>
              <a:t>pristup je odraz usuglašavanja ciljeva i interesa</a:t>
            </a:r>
            <a:r>
              <a:rPr lang="hr-HR" dirty="0" smtClean="0"/>
              <a:t>.</a:t>
            </a:r>
          </a:p>
          <a:p>
            <a:pPr algn="just"/>
            <a:r>
              <a:rPr lang="hr-HR" dirty="0" smtClean="0"/>
              <a:t> Preduzeće </a:t>
            </a:r>
            <a:r>
              <a:rPr lang="hr-HR" dirty="0"/>
              <a:t>je dužno jednako se i etično ponašati i postupati prema </a:t>
            </a:r>
            <a:r>
              <a:rPr lang="hr-HR" dirty="0" smtClean="0"/>
              <a:t>spoljnim </a:t>
            </a:r>
            <a:r>
              <a:rPr lang="hr-HR" dirty="0"/>
              <a:t>i </a:t>
            </a:r>
            <a:r>
              <a:rPr lang="hr-HR" dirty="0" smtClean="0"/>
              <a:t>unutrašnjim  interesno-utjecajnim grupama.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6212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1672" y="579549"/>
            <a:ext cx="10362127" cy="5597414"/>
          </a:xfrm>
        </p:spPr>
        <p:txBody>
          <a:bodyPr/>
          <a:lstStyle/>
          <a:p>
            <a:pPr algn="just"/>
            <a:r>
              <a:rPr lang="hr-HR" dirty="0" smtClean="0"/>
              <a:t>Savremeno </a:t>
            </a:r>
            <a:r>
              <a:rPr lang="hr-HR" dirty="0"/>
              <a:t>korporativno upravljanje nastalo je iz vlasničkog pokreta, ali na njega u mnogim društvima </a:t>
            </a:r>
            <a:r>
              <a:rPr lang="hr-HR" dirty="0" smtClean="0"/>
              <a:t>utiče  </a:t>
            </a:r>
            <a:r>
              <a:rPr lang="hr-HR" dirty="0"/>
              <a:t>stakeholderski </a:t>
            </a:r>
            <a:r>
              <a:rPr lang="hr-HR" dirty="0" smtClean="0"/>
              <a:t>pristup. </a:t>
            </a:r>
          </a:p>
          <a:p>
            <a:pPr algn="just"/>
            <a:r>
              <a:rPr lang="hr-HR" dirty="0" smtClean="0"/>
              <a:t>Razvoj </a:t>
            </a:r>
            <a:r>
              <a:rPr lang="hr-HR" dirty="0"/>
              <a:t>moderne korporacije bio je krucijalni </a:t>
            </a:r>
            <a:r>
              <a:rPr lang="hr-HR" dirty="0" smtClean="0"/>
              <a:t>podsticaj </a:t>
            </a:r>
            <a:r>
              <a:rPr lang="hr-HR" dirty="0"/>
              <a:t>ubrzavanju ekonomskog rasta. </a:t>
            </a:r>
            <a:endParaRPr lang="hr-HR" dirty="0" smtClean="0"/>
          </a:p>
          <a:p>
            <a:pPr algn="just"/>
            <a:r>
              <a:rPr lang="hr-HR" dirty="0" smtClean="0"/>
              <a:t>Savremeno </a:t>
            </a:r>
            <a:r>
              <a:rPr lang="hr-HR" dirty="0"/>
              <a:t>korporativno upravljanje teži </a:t>
            </a:r>
            <a:r>
              <a:rPr lang="hr-HR" dirty="0" smtClean="0"/>
              <a:t>integrisati  </a:t>
            </a:r>
            <a:r>
              <a:rPr lang="hr-HR" dirty="0"/>
              <a:t>vlasničku i stekeholdersku orijentaciju, stavljajući naglasak na izgradnju konkurentnosti i efikasnosti te potencirajući održiv razvoj </a:t>
            </a:r>
            <a:r>
              <a:rPr lang="hr-HR" dirty="0" smtClean="0"/>
              <a:t>preduzeća </a:t>
            </a:r>
            <a:r>
              <a:rPr lang="hr-HR" dirty="0"/>
              <a:t>u kojem će se ostvariti interesi dioničara, ali i drugih glavnih interesno-utjecajnih </a:t>
            </a:r>
            <a:r>
              <a:rPr lang="hr-HR" dirty="0" smtClean="0"/>
              <a:t>grupa. </a:t>
            </a:r>
          </a:p>
          <a:p>
            <a:pPr algn="just"/>
            <a:r>
              <a:rPr lang="hr-HR" dirty="0" smtClean="0"/>
              <a:t>Razvoj </a:t>
            </a:r>
            <a:r>
              <a:rPr lang="hr-HR" dirty="0"/>
              <a:t>dobre prakse korporativnog upravljanja je </a:t>
            </a:r>
            <a:r>
              <a:rPr lang="hr-HR" dirty="0" smtClean="0"/>
              <a:t>korisno za preduzeća </a:t>
            </a:r>
            <a:r>
              <a:rPr lang="hr-HR" dirty="0"/>
              <a:t>koja žele prosperirati na tržištima, pribaviti dodatni kapital, </a:t>
            </a:r>
            <a:r>
              <a:rPr lang="hr-HR" dirty="0" smtClean="0"/>
              <a:t>ostvariti </a:t>
            </a:r>
            <a:r>
              <a:rPr lang="hr-HR" dirty="0"/>
              <a:t>konkurentsku prednost i opstati u svijetu sve većih konkurentskih izazova u brzo </a:t>
            </a:r>
            <a:r>
              <a:rPr lang="hr-HR" dirty="0" smtClean="0"/>
              <a:t>promjenljivoj sredini.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1538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1049000" cy="656851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+mn-lt"/>
              </a:rPr>
              <a:t>4</a:t>
            </a:r>
            <a:r>
              <a:rPr lang="hr-HR" dirty="0" smtClean="0">
                <a:latin typeface="+mn-lt"/>
              </a:rPr>
              <a:t>.Kritika </a:t>
            </a:r>
            <a:r>
              <a:rPr lang="hr-HR" dirty="0">
                <a:latin typeface="+mn-lt"/>
              </a:rPr>
              <a:t>vlasničkog pristupa korporativnom upravljanju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83341"/>
            <a:ext cx="10515600" cy="4993622"/>
          </a:xfrm>
        </p:spPr>
        <p:txBody>
          <a:bodyPr>
            <a:normAutofit fontScale="92500" lnSpcReduction="10000"/>
          </a:bodyPr>
          <a:lstStyle/>
          <a:p>
            <a:r>
              <a:rPr lang="hr-HR" dirty="0" smtClean="0"/>
              <a:t>Stav </a:t>
            </a:r>
            <a:r>
              <a:rPr lang="hr-HR" dirty="0"/>
              <a:t>mnogih </a:t>
            </a:r>
            <a:r>
              <a:rPr lang="hr-HR" dirty="0" smtClean="0"/>
              <a:t>naučnika, </a:t>
            </a:r>
            <a:r>
              <a:rPr lang="hr-HR" dirty="0"/>
              <a:t>teoretičara i praktičara je da je korporacija puno više od instrumenta ostvarivanja vlasničkih interesa. </a:t>
            </a:r>
            <a:endParaRPr lang="hr-HR" dirty="0" smtClean="0"/>
          </a:p>
          <a:p>
            <a:pPr algn="just"/>
            <a:r>
              <a:rPr lang="hr-HR" dirty="0" smtClean="0"/>
              <a:t>Preduzeće </a:t>
            </a:r>
            <a:r>
              <a:rPr lang="hr-HR" dirty="0"/>
              <a:t>nije instrument isključivo dioničara, već svih onih koji dobavljaju resurse potrebne za njegovo normalno </a:t>
            </a:r>
            <a:r>
              <a:rPr lang="hr-HR" dirty="0" smtClean="0"/>
              <a:t>funkcioniranje, </a:t>
            </a:r>
            <a:r>
              <a:rPr lang="hr-HR" dirty="0"/>
              <a:t>te ne daju dioničarima za pravo da svoje interese pretpostavljaju interesima ostalih stakeholdera. </a:t>
            </a:r>
            <a:endParaRPr lang="hr-HR" dirty="0" smtClean="0"/>
          </a:p>
          <a:p>
            <a:pPr algn="just"/>
            <a:r>
              <a:rPr lang="hr-HR" dirty="0" smtClean="0"/>
              <a:t>Preduzeće </a:t>
            </a:r>
            <a:r>
              <a:rPr lang="hr-HR" dirty="0"/>
              <a:t>svojim </a:t>
            </a:r>
            <a:r>
              <a:rPr lang="hr-HR" dirty="0" smtClean="0"/>
              <a:t>poslovanjem </a:t>
            </a:r>
            <a:r>
              <a:rPr lang="hr-HR" dirty="0"/>
              <a:t>mora zadovoljiti interese različitih </a:t>
            </a:r>
            <a:r>
              <a:rPr lang="hr-HR" dirty="0" smtClean="0"/>
              <a:t> interesno-utjecajnih grupa. </a:t>
            </a:r>
          </a:p>
          <a:p>
            <a:r>
              <a:rPr lang="hr-HR" dirty="0" smtClean="0"/>
              <a:t>Preduzeće </a:t>
            </a:r>
            <a:r>
              <a:rPr lang="hr-HR" dirty="0"/>
              <a:t>ne treba </a:t>
            </a:r>
            <a:r>
              <a:rPr lang="hr-HR" dirty="0" smtClean="0"/>
              <a:t>posmatrati </a:t>
            </a:r>
            <a:r>
              <a:rPr lang="hr-HR" dirty="0"/>
              <a:t>kao imovinu nego kao zajednicu. </a:t>
            </a:r>
            <a:endParaRPr lang="hr-HR" dirty="0" smtClean="0"/>
          </a:p>
          <a:p>
            <a:pPr algn="just"/>
            <a:r>
              <a:rPr lang="hr-HR" dirty="0" smtClean="0"/>
              <a:t>Vlasnički </a:t>
            </a:r>
            <a:r>
              <a:rPr lang="hr-HR" dirty="0"/>
              <a:t>pristup svodi poduzeće na klasični agencijski </a:t>
            </a:r>
            <a:r>
              <a:rPr lang="hr-HR" dirty="0" smtClean="0"/>
              <a:t>odnos </a:t>
            </a:r>
            <a:r>
              <a:rPr lang="hr-HR" dirty="0"/>
              <a:t>u kojem vlasnik, kao principal, ostvaruje svoje ciljeve </a:t>
            </a:r>
            <a:r>
              <a:rPr lang="hr-HR" dirty="0" smtClean="0"/>
              <a:t>angažujući menadžera </a:t>
            </a:r>
            <a:r>
              <a:rPr lang="hr-HR" dirty="0"/>
              <a:t>kao agenta, koji vodi poduzeće u vlasničkom interesu, istodobno ostvarujući i vlastite ciljeve.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3931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3718" y="618565"/>
            <a:ext cx="10520082" cy="5558398"/>
          </a:xfrm>
        </p:spPr>
        <p:txBody>
          <a:bodyPr>
            <a:normAutofit/>
          </a:bodyPr>
          <a:lstStyle/>
          <a:p>
            <a:pPr algn="just"/>
            <a:r>
              <a:rPr lang="hr-HR" dirty="0"/>
              <a:t>Vlasnički pristup je nerealističan i normativno neprihvatljiv jer je težnja za profitom uzrokovana fragmentiranom vlasničkom strukturom i visoko </a:t>
            </a:r>
            <a:r>
              <a:rPr lang="hr-HR" dirty="0" smtClean="0"/>
              <a:t>likvidnim ( </a:t>
            </a:r>
            <a:r>
              <a:rPr lang="hr-HR" dirty="0"/>
              <a:t>i nestabilnim) tržištima kapitala, što uz dominaciju interesa dioničara dovodi do težnje za visokim </a:t>
            </a:r>
            <a:r>
              <a:rPr lang="hr-HR" dirty="0" smtClean="0"/>
              <a:t>finansijskim </a:t>
            </a:r>
            <a:r>
              <a:rPr lang="hr-HR" dirty="0"/>
              <a:t>pristupima u što kraćem roku. </a:t>
            </a:r>
            <a:endParaRPr lang="hr-HR" dirty="0" smtClean="0"/>
          </a:p>
          <a:p>
            <a:pPr algn="just"/>
            <a:r>
              <a:rPr lang="hr-HR" dirty="0" smtClean="0"/>
              <a:t>Vlasnički </a:t>
            </a:r>
            <a:r>
              <a:rPr lang="hr-HR" dirty="0"/>
              <a:t>pristup temelji se na prepoznavanju svrhe poduzeća kao instrumenta zadovoljavanja interesa vlasnika, obzirom na to da oni snose tzv. rezidualni rizik (rizik propasti ) poduzeća. </a:t>
            </a:r>
            <a:endParaRPr lang="hr-HR" dirty="0" smtClean="0"/>
          </a:p>
          <a:p>
            <a:pPr algn="just"/>
            <a:r>
              <a:rPr lang="hr-HR" dirty="0" smtClean="0"/>
              <a:t> Osnovni </a:t>
            </a:r>
            <a:r>
              <a:rPr lang="hr-HR" dirty="0"/>
              <a:t>zahtjev za modernu korporaciju je stvaranje bogatstva za ključne interesno-utjecajne </a:t>
            </a:r>
            <a:r>
              <a:rPr lang="hr-HR" dirty="0" smtClean="0"/>
              <a:t>grupe </a:t>
            </a:r>
            <a:r>
              <a:rPr lang="hr-HR" dirty="0"/>
              <a:t>na odgovoran i etičan način</a:t>
            </a:r>
            <a:r>
              <a:rPr lang="hr-HR" dirty="0" smtClean="0"/>
              <a:t>.</a:t>
            </a:r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0956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72757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Sadržaj predavanja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39588"/>
            <a:ext cx="10515600" cy="54373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r-Latn-ME" dirty="0" smtClean="0"/>
              <a:t>A-</a:t>
            </a:r>
            <a:r>
              <a:rPr lang="en-US" dirty="0" smtClean="0"/>
              <a:t> </a:t>
            </a:r>
            <a:r>
              <a:rPr lang="sr-Latn-ME" dirty="0" smtClean="0"/>
              <a:t>ŠTA JE</a:t>
            </a:r>
            <a:r>
              <a:rPr lang="en-US" dirty="0" smtClean="0"/>
              <a:t> </a:t>
            </a:r>
            <a:r>
              <a:rPr lang="en-US" dirty="0"/>
              <a:t>KORPORATIVNO </a:t>
            </a:r>
            <a:r>
              <a:rPr lang="en-US" dirty="0" smtClean="0"/>
              <a:t>UPRAVLJANJE</a:t>
            </a:r>
            <a:endParaRPr lang="sr-Latn-ME" dirty="0" smtClean="0"/>
          </a:p>
          <a:p>
            <a:pPr marL="0" indent="0">
              <a:buNone/>
            </a:pPr>
            <a:r>
              <a:rPr lang="sr-Latn-ME" dirty="0" smtClean="0"/>
              <a:t>1.Pojam i definisanje korporativnog upravljanja</a:t>
            </a:r>
          </a:p>
          <a:p>
            <a:pPr marL="0" indent="0">
              <a:buNone/>
            </a:pPr>
            <a:r>
              <a:rPr lang="sr-Latn-ME" dirty="0" smtClean="0"/>
              <a:t>2. Moderna korporacija  i menadžerski kapitalizam </a:t>
            </a:r>
          </a:p>
          <a:p>
            <a:pPr marL="0" indent="0">
              <a:buNone/>
            </a:pPr>
            <a:r>
              <a:rPr lang="sr-Latn-ME" dirty="0" smtClean="0"/>
              <a:t>3. Vlasnički koncept i razvoj modernog korporativnog upravljanja</a:t>
            </a:r>
          </a:p>
          <a:p>
            <a:pPr marL="0" indent="0">
              <a:buNone/>
            </a:pPr>
            <a:r>
              <a:rPr lang="sr-Latn-ME" dirty="0"/>
              <a:t>4</a:t>
            </a:r>
            <a:r>
              <a:rPr lang="sr-Latn-ME" dirty="0" smtClean="0"/>
              <a:t>. Kritika vlasničkog pristupa  </a:t>
            </a:r>
          </a:p>
          <a:p>
            <a:pPr marL="0" indent="0">
              <a:buNone/>
            </a:pPr>
            <a:r>
              <a:rPr lang="sr-Latn-ME" dirty="0"/>
              <a:t>5</a:t>
            </a:r>
            <a:r>
              <a:rPr lang="sr-Latn-ME" dirty="0" smtClean="0"/>
              <a:t>. Normativni pristup stokeholderskoj orijentaciji preduzeću</a:t>
            </a:r>
          </a:p>
          <a:p>
            <a:pPr marL="0" indent="0">
              <a:buNone/>
            </a:pPr>
            <a:r>
              <a:rPr lang="sr-Latn-ME" dirty="0"/>
              <a:t>6</a:t>
            </a:r>
            <a:r>
              <a:rPr lang="sr-Latn-ME" dirty="0" smtClean="0"/>
              <a:t>. Modeli  korporatvnog upravljanja</a:t>
            </a:r>
          </a:p>
          <a:p>
            <a:pPr marL="0" indent="0">
              <a:buNone/>
            </a:pPr>
            <a:r>
              <a:rPr lang="sr-Latn-ME" dirty="0"/>
              <a:t>7</a:t>
            </a:r>
            <a:r>
              <a:rPr lang="sr-Latn-ME" dirty="0" smtClean="0"/>
              <a:t>. Nosioci interesa i njihova uloga</a:t>
            </a:r>
            <a:r>
              <a:rPr lang="en-US" dirty="0" smtClean="0"/>
              <a:t> </a:t>
            </a:r>
            <a:r>
              <a:rPr lang="sr-Latn-ME" dirty="0" smtClean="0"/>
              <a:t>u preduzeću</a:t>
            </a:r>
            <a:endParaRPr lang="sr-Latn-ME" b="1" dirty="0"/>
          </a:p>
          <a:p>
            <a:pPr marL="0" indent="0">
              <a:buNone/>
            </a:pPr>
            <a:r>
              <a:rPr lang="sr-Latn-ME" dirty="0"/>
              <a:t>8</a:t>
            </a:r>
            <a:r>
              <a:rPr lang="sr-Latn-ME" dirty="0" smtClean="0"/>
              <a:t>. Kratka istorija korporativnog upravljanja  i mđunarodni domet </a:t>
            </a:r>
          </a:p>
          <a:p>
            <a:pPr marL="514350" indent="-514350">
              <a:buAutoNum type="arabicPeriod" startAt="9"/>
            </a:pPr>
            <a:r>
              <a:rPr lang="sr-Latn-ME" dirty="0" smtClean="0"/>
              <a:t>Razlikovanje korporativnog upravljanja od rukovođenja</a:t>
            </a:r>
          </a:p>
          <a:p>
            <a:pPr marL="0" indent="0">
              <a:buNone/>
            </a:pPr>
            <a:r>
              <a:rPr lang="sr-Latn-ME" dirty="0" smtClean="0"/>
              <a:t>B -</a:t>
            </a:r>
            <a:r>
              <a:rPr lang="en-US" dirty="0" smtClean="0"/>
              <a:t> </a:t>
            </a:r>
            <a:r>
              <a:rPr lang="sr-Latn-ME" dirty="0" smtClean="0"/>
              <a:t>POSLOVNA LOGIKA KORPORATIVNOG UPRAVLJANJA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Stimulisanje učinaka i poboljšanje operativne efikasnosti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Poboljšanje pristupa tržištu kapitala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Povećanje vrijednosti sredstava preduzeća i smanjenje cijene kapitala</a:t>
            </a:r>
          </a:p>
          <a:p>
            <a:pPr marL="514350" indent="-514350">
              <a:buAutoNum type="arabicPeriod"/>
            </a:pPr>
            <a:r>
              <a:rPr lang="sr-Latn-ME" dirty="0" smtClean="0"/>
              <a:t>Građenje bolje reputacije preduzeća</a:t>
            </a:r>
          </a:p>
          <a:p>
            <a:pPr marL="0" indent="0">
              <a:buNone/>
            </a:pPr>
            <a:r>
              <a:rPr lang="sr-Latn-ME" dirty="0" smtClean="0"/>
              <a:t>C – CIJENA KORPORATIVNOG UPRAVLJANJA</a:t>
            </a:r>
          </a:p>
          <a:p>
            <a:pPr marL="0" indent="0">
              <a:buNone/>
            </a:pPr>
            <a:endParaRPr lang="sr-Latn-ME" dirty="0" smtClean="0"/>
          </a:p>
          <a:p>
            <a:pPr marL="0" indent="0">
              <a:buNone/>
            </a:pPr>
            <a:endParaRPr lang="en-US" b="1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32822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8934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latin typeface="+mn-lt"/>
              </a:rPr>
              <a:t>5.Normativni </a:t>
            </a:r>
            <a:r>
              <a:rPr lang="hr-HR" dirty="0">
                <a:latin typeface="+mn-lt"/>
              </a:rPr>
              <a:t>pristup stakeholderskoj orijentaciji poduzeća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44706"/>
            <a:ext cx="10515600" cy="4832257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hr-HR" dirty="0" smtClean="0"/>
              <a:t>Normativno jezgro </a:t>
            </a:r>
            <a:r>
              <a:rPr lang="hr-HR" dirty="0"/>
              <a:t>teorije stakeholdinga može se shvatiti kao okvir za promišljanje načina na koji je moguće ograničiti i nadzirati moć i (negativan) utjecaj </a:t>
            </a:r>
            <a:r>
              <a:rPr lang="hr-HR" dirty="0" smtClean="0"/>
              <a:t>preduzeća </a:t>
            </a:r>
            <a:r>
              <a:rPr lang="hr-HR" dirty="0"/>
              <a:t>u situacijama kad sile tržišta u tom ne uspiju.  </a:t>
            </a:r>
            <a:endParaRPr lang="hr-HR" dirty="0" smtClean="0"/>
          </a:p>
          <a:p>
            <a:pPr algn="just"/>
            <a:r>
              <a:rPr lang="hr-HR" dirty="0" smtClean="0"/>
              <a:t>Normativni </a:t>
            </a:r>
            <a:r>
              <a:rPr lang="hr-HR" dirty="0"/>
              <a:t>pristup odražava filozofski pogled na pitanja određenja svrhe </a:t>
            </a:r>
            <a:r>
              <a:rPr lang="hr-HR" dirty="0" smtClean="0"/>
              <a:t>preduzeća </a:t>
            </a:r>
            <a:r>
              <a:rPr lang="hr-HR" dirty="0"/>
              <a:t>i smjera u kojem bi </a:t>
            </a:r>
            <a:r>
              <a:rPr lang="hr-HR" dirty="0" smtClean="0"/>
              <a:t> </a:t>
            </a:r>
            <a:r>
              <a:rPr lang="hr-HR" dirty="0"/>
              <a:t>ono trebalo </a:t>
            </a:r>
            <a:r>
              <a:rPr lang="hr-HR" dirty="0" smtClean="0"/>
              <a:t>poslovati. </a:t>
            </a:r>
            <a:endParaRPr lang="en-US" dirty="0"/>
          </a:p>
          <a:p>
            <a:r>
              <a:rPr lang="hr-HR" dirty="0" smtClean="0"/>
              <a:t>Stakeholder i se definišu u širem i užem smislu: </a:t>
            </a:r>
          </a:p>
          <a:p>
            <a:pPr algn="just"/>
            <a:r>
              <a:rPr lang="hr-HR" dirty="0" smtClean="0"/>
              <a:t>Stakeholderi </a:t>
            </a:r>
            <a:r>
              <a:rPr lang="hr-HR" b="1" dirty="0"/>
              <a:t>u širem smislu</a:t>
            </a:r>
            <a:r>
              <a:rPr lang="hr-HR" dirty="0"/>
              <a:t> </a:t>
            </a:r>
            <a:r>
              <a:rPr lang="hr-HR" dirty="0" smtClean="0"/>
              <a:t>obuhvataju </a:t>
            </a:r>
            <a:r>
              <a:rPr lang="hr-HR" dirty="0"/>
              <a:t>interesne  </a:t>
            </a:r>
            <a:r>
              <a:rPr lang="hr-HR" dirty="0" smtClean="0"/>
              <a:t>grupe:  </a:t>
            </a:r>
            <a:r>
              <a:rPr lang="hr-HR" dirty="0"/>
              <a:t>vladine agencije, trgovinske asocijacije, konkurente, sindikate, </a:t>
            </a:r>
            <a:r>
              <a:rPr lang="hr-HR" dirty="0" smtClean="0"/>
              <a:t>zaposlene</a:t>
            </a:r>
            <a:r>
              <a:rPr lang="hr-HR" dirty="0"/>
              <a:t>, segmente potrošača i dioničare. </a:t>
            </a:r>
            <a:endParaRPr lang="hr-HR" dirty="0" smtClean="0"/>
          </a:p>
          <a:p>
            <a:pPr algn="just"/>
            <a:r>
              <a:rPr lang="hr-HR" dirty="0" smtClean="0"/>
              <a:t>U </a:t>
            </a:r>
            <a:r>
              <a:rPr lang="hr-HR" b="1" dirty="0"/>
              <a:t>užem smislu </a:t>
            </a:r>
            <a:r>
              <a:rPr lang="hr-HR" dirty="0" smtClean="0"/>
              <a:t>to </a:t>
            </a:r>
            <a:r>
              <a:rPr lang="hr-HR" dirty="0"/>
              <a:t>su oni pojedinci i </a:t>
            </a:r>
            <a:r>
              <a:rPr lang="hr-HR" dirty="0" smtClean="0"/>
              <a:t>grupe od kojih zavisi </a:t>
            </a:r>
            <a:r>
              <a:rPr lang="hr-HR" dirty="0"/>
              <a:t>dugoročni opstanak poduzeća: </a:t>
            </a:r>
            <a:r>
              <a:rPr lang="hr-HR" dirty="0" smtClean="0"/>
              <a:t>zaposleni, </a:t>
            </a:r>
            <a:r>
              <a:rPr lang="hr-HR" dirty="0"/>
              <a:t>segmenti potrošača, dobavljači, vladine agencije, </a:t>
            </a:r>
            <a:r>
              <a:rPr lang="hr-HR" dirty="0" smtClean="0"/>
              <a:t>dioničari </a:t>
            </a:r>
            <a:r>
              <a:rPr lang="hr-HR" dirty="0"/>
              <a:t>i </a:t>
            </a:r>
            <a:r>
              <a:rPr lang="hr-HR" dirty="0" smtClean="0"/>
              <a:t>finansijske </a:t>
            </a:r>
            <a:r>
              <a:rPr lang="hr-HR" dirty="0"/>
              <a:t>institucije.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09848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7506" y="793376"/>
            <a:ext cx="10466294" cy="5383587"/>
          </a:xfrm>
        </p:spPr>
        <p:txBody>
          <a:bodyPr>
            <a:normAutofit/>
          </a:bodyPr>
          <a:lstStyle/>
          <a:p>
            <a:pPr algn="just"/>
            <a:r>
              <a:rPr lang="hr-HR" i="1" dirty="0"/>
              <a:t>Clarkson </a:t>
            </a:r>
            <a:r>
              <a:rPr lang="hr-HR" dirty="0"/>
              <a:t>slično </a:t>
            </a:r>
            <a:r>
              <a:rPr lang="hr-HR" dirty="0" smtClean="0"/>
              <a:t>definiše </a:t>
            </a:r>
            <a:r>
              <a:rPr lang="hr-HR" dirty="0"/>
              <a:t>stakeholdere, i to na primarne (njihovo sudjelovanje potrebno za opstanak poduzeća) i sekundarne ( </a:t>
            </a:r>
            <a:r>
              <a:rPr lang="hr-HR" dirty="0" smtClean="0"/>
              <a:t>utiču </a:t>
            </a:r>
            <a:r>
              <a:rPr lang="hr-HR" dirty="0"/>
              <a:t>na ostvarenje </a:t>
            </a:r>
            <a:r>
              <a:rPr lang="hr-HR" dirty="0" smtClean="0"/>
              <a:t>definisanih </a:t>
            </a:r>
            <a:r>
              <a:rPr lang="hr-HR" dirty="0"/>
              <a:t>ciljeva).</a:t>
            </a:r>
            <a:endParaRPr lang="en-US" dirty="0"/>
          </a:p>
          <a:p>
            <a:pPr algn="just"/>
            <a:r>
              <a:rPr lang="hr-HR" dirty="0" smtClean="0"/>
              <a:t>Posjedice </a:t>
            </a:r>
            <a:r>
              <a:rPr lang="hr-HR" dirty="0"/>
              <a:t>aktivnosti </a:t>
            </a:r>
            <a:r>
              <a:rPr lang="hr-HR" dirty="0" smtClean="0"/>
              <a:t>preduzeća </a:t>
            </a:r>
            <a:r>
              <a:rPr lang="hr-HR" dirty="0"/>
              <a:t>su važne, ali primat u određenju svrhe </a:t>
            </a:r>
            <a:r>
              <a:rPr lang="hr-HR" dirty="0" smtClean="0"/>
              <a:t>preduzeća </a:t>
            </a:r>
            <a:r>
              <a:rPr lang="hr-HR" dirty="0"/>
              <a:t>imaju (podjednako) one </a:t>
            </a:r>
            <a:r>
              <a:rPr lang="hr-HR" dirty="0" smtClean="0"/>
              <a:t>grupe od kojih zavisi </a:t>
            </a:r>
            <a:r>
              <a:rPr lang="hr-HR" dirty="0"/>
              <a:t>opstanak </a:t>
            </a:r>
            <a:r>
              <a:rPr lang="hr-HR" dirty="0" smtClean="0"/>
              <a:t>preduzeća.</a:t>
            </a:r>
          </a:p>
          <a:p>
            <a:pPr algn="just"/>
            <a:r>
              <a:rPr lang="hr-HR" dirty="0" smtClean="0"/>
              <a:t> </a:t>
            </a:r>
            <a:r>
              <a:rPr lang="hr-HR" i="1" dirty="0" smtClean="0"/>
              <a:t>Blair </a:t>
            </a:r>
            <a:r>
              <a:rPr lang="hr-HR" dirty="0"/>
              <a:t>prepoznaje stakeholdere kao investitore u </a:t>
            </a:r>
            <a:r>
              <a:rPr lang="hr-HR" dirty="0" smtClean="0"/>
              <a:t>preduzeće.</a:t>
            </a:r>
          </a:p>
          <a:p>
            <a:pPr algn="just"/>
            <a:r>
              <a:rPr lang="hr-HR" dirty="0" smtClean="0"/>
              <a:t> </a:t>
            </a:r>
            <a:r>
              <a:rPr lang="hr-HR" dirty="0"/>
              <a:t>Kad stekaholderi ulažu u </a:t>
            </a:r>
            <a:r>
              <a:rPr lang="hr-HR" dirty="0" smtClean="0"/>
              <a:t>preduzeće </a:t>
            </a:r>
            <a:r>
              <a:rPr lang="hr-HR" dirty="0"/>
              <a:t>inpute čija vrijednost </a:t>
            </a:r>
            <a:r>
              <a:rPr lang="hr-HR" dirty="0" smtClean="0"/>
              <a:t>direktno  zavisi od operacija </a:t>
            </a:r>
            <a:r>
              <a:rPr lang="hr-HR" dirty="0"/>
              <a:t>i  uspješnosti poduzeća, ugovori i zakoni ne mogu </a:t>
            </a:r>
            <a:r>
              <a:rPr lang="hr-HR" dirty="0" smtClean="0"/>
              <a:t>jemčiti </a:t>
            </a:r>
            <a:r>
              <a:rPr lang="hr-HR" dirty="0"/>
              <a:t>zaštitu ulaganja.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3071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0952" y="551329"/>
            <a:ext cx="10452847" cy="5625634"/>
          </a:xfrm>
        </p:spPr>
        <p:txBody>
          <a:bodyPr/>
          <a:lstStyle/>
          <a:p>
            <a:pPr algn="just"/>
            <a:r>
              <a:rPr lang="hr-HR" dirty="0"/>
              <a:t>Biti stakeholder znači biti priznat kao onaj koji ima interese u odlukama i akcijama poduzeća. </a:t>
            </a:r>
          </a:p>
          <a:p>
            <a:pPr algn="just"/>
            <a:r>
              <a:rPr lang="hr-HR" dirty="0"/>
              <a:t>Kritike normativnog pristupa odnose se na njegovu neodređenost. </a:t>
            </a:r>
          </a:p>
          <a:p>
            <a:pPr algn="just"/>
            <a:r>
              <a:rPr lang="hr-HR" dirty="0"/>
              <a:t>Taj pristup nije </a:t>
            </a:r>
            <a:r>
              <a:rPr lang="hr-HR" dirty="0" smtClean="0"/>
              <a:t>definisao ko </a:t>
            </a:r>
            <a:r>
              <a:rPr lang="hr-HR" dirty="0"/>
              <a:t>su stakeholderi i nije postavio jasne razlike između interesno-utjecajnih </a:t>
            </a:r>
            <a:r>
              <a:rPr lang="hr-HR" dirty="0" smtClean="0"/>
              <a:t>grupa. </a:t>
            </a:r>
            <a:endParaRPr lang="hr-HR" dirty="0"/>
          </a:p>
          <a:p>
            <a:pPr algn="just"/>
            <a:r>
              <a:rPr lang="hr-HR" dirty="0"/>
              <a:t>Slabost normativne teorije je u nerazumijevanju odnosa između </a:t>
            </a:r>
            <a:r>
              <a:rPr lang="hr-HR" dirty="0" smtClean="0"/>
              <a:t>preduzeća </a:t>
            </a:r>
            <a:r>
              <a:rPr lang="hr-HR" dirty="0"/>
              <a:t>i njegovih stakeholdera. </a:t>
            </a:r>
          </a:p>
          <a:p>
            <a:pPr algn="just"/>
            <a:r>
              <a:rPr lang="hr-HR" dirty="0" smtClean="0"/>
              <a:t>Preduzeće </a:t>
            </a:r>
            <a:r>
              <a:rPr lang="hr-HR" dirty="0"/>
              <a:t>je mnogo više od sume niza odnosa između </a:t>
            </a:r>
            <a:r>
              <a:rPr lang="hr-HR" dirty="0" smtClean="0"/>
              <a:t>preduzeća </a:t>
            </a:r>
            <a:r>
              <a:rPr lang="hr-HR" dirty="0"/>
              <a:t>i interesno-utjecajnih grupa</a:t>
            </a:r>
            <a:r>
              <a:rPr lang="hr-HR" dirty="0" smtClean="0"/>
              <a:t>.</a:t>
            </a:r>
          </a:p>
          <a:p>
            <a:pPr algn="just"/>
            <a:r>
              <a:rPr lang="hr-HR" dirty="0"/>
              <a:t>Oblikovanje cjelovitih normativnih modela i ciljeva stakeholdinga i nije moguće dok se priroda i efekti odnosa između pojedinca stakeholdera u potpunosti ne </a:t>
            </a:r>
            <a:r>
              <a:rPr lang="hr-HR" dirty="0" smtClean="0"/>
              <a:t>definišu </a:t>
            </a:r>
            <a:r>
              <a:rPr lang="hr-HR" dirty="0"/>
              <a:t>i objasne.</a:t>
            </a:r>
            <a:endParaRPr lang="en-US" dirty="0"/>
          </a:p>
          <a:p>
            <a:pPr algn="just"/>
            <a:endParaRPr lang="en-US" dirty="0"/>
          </a:p>
          <a:p>
            <a:pPr algn="just"/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236704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07228"/>
          </a:xfrm>
        </p:spPr>
        <p:txBody>
          <a:bodyPr>
            <a:normAutofit fontScale="90000"/>
          </a:bodyPr>
          <a:lstStyle/>
          <a:p>
            <a:r>
              <a:rPr lang="sr-Latn-ME" dirty="0"/>
              <a:t>6</a:t>
            </a:r>
            <a:r>
              <a:rPr lang="en-US" dirty="0" smtClean="0"/>
              <a:t>. M</a:t>
            </a:r>
            <a:r>
              <a:rPr lang="sr-Latn-ME" dirty="0" smtClean="0"/>
              <a:t>odeli korporativnog upravljanja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779930"/>
            <a:ext cx="10627659" cy="539703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Iskristalisala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se </a:t>
            </a:r>
            <a:r>
              <a:rPr lang="sr-Latn-ME" dirty="0" smtClean="0"/>
              <a:t>dva sistema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u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ekonomijama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Jedn</a:t>
            </a:r>
            <a:r>
              <a:rPr lang="sr-Latn-ME" dirty="0" smtClean="0"/>
              <a:t>a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anglosaksonski</a:t>
            </a:r>
            <a:r>
              <a:rPr lang="en-US" dirty="0"/>
              <a:t> model,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preovlađuje</a:t>
            </a:r>
            <a:r>
              <a:rPr lang="en-US" dirty="0"/>
              <a:t> u SAD-u,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/>
              <a:t>Britaniji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/>
              <a:t>razvijenim</a:t>
            </a:r>
            <a:r>
              <a:rPr lang="en-US" dirty="0"/>
              <a:t> </a:t>
            </a:r>
            <a:r>
              <a:rPr lang="en-US" dirty="0" err="1"/>
              <a:t>državama</a:t>
            </a:r>
            <a:r>
              <a:rPr lang="en-US" dirty="0"/>
              <a:t> </a:t>
            </a:r>
            <a:r>
              <a:rPr lang="en-US" dirty="0" err="1"/>
              <a:t>engleskog</a:t>
            </a:r>
            <a:r>
              <a:rPr lang="en-US" dirty="0"/>
              <a:t> </a:t>
            </a:r>
            <a:r>
              <a:rPr lang="en-US" dirty="0" err="1"/>
              <a:t>govornog</a:t>
            </a:r>
            <a:r>
              <a:rPr lang="en-US" dirty="0"/>
              <a:t> </a:t>
            </a:r>
            <a:r>
              <a:rPr lang="en-US" dirty="0" err="1"/>
              <a:t>područja</a:t>
            </a:r>
            <a:r>
              <a:rPr lang="en-US" dirty="0"/>
              <a:t>, 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Kanadi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Australiji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/>
              <a:t>većinom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outsajder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Drugi</a:t>
            </a:r>
            <a:r>
              <a:rPr lang="en-US" dirty="0"/>
              <a:t> je </a:t>
            </a:r>
            <a:r>
              <a:rPr lang="en-US" dirty="0" err="1"/>
              <a:t>njemačko-japanski</a:t>
            </a:r>
            <a:r>
              <a:rPr lang="en-US" dirty="0"/>
              <a:t> model, </a:t>
            </a:r>
            <a:r>
              <a:rPr lang="en-US" dirty="0" err="1"/>
              <a:t>koji</a:t>
            </a:r>
            <a:r>
              <a:rPr lang="en-US" dirty="0"/>
              <a:t> je </a:t>
            </a:r>
            <a:r>
              <a:rPr lang="en-US" dirty="0" err="1"/>
              <a:t>najzastupljeniji</a:t>
            </a:r>
            <a:r>
              <a:rPr lang="en-US" dirty="0"/>
              <a:t> u </a:t>
            </a:r>
            <a:r>
              <a:rPr lang="en-US" dirty="0" err="1" smtClean="0"/>
              <a:t>evropskom</a:t>
            </a:r>
            <a:r>
              <a:rPr lang="sr-Latn-ME" dirty="0" smtClean="0"/>
              <a:t> </a:t>
            </a:r>
            <a:r>
              <a:rPr lang="en-US" dirty="0" err="1" smtClean="0"/>
              <a:t>pravu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Japanu</a:t>
            </a:r>
            <a:r>
              <a:rPr lang="en-US" dirty="0"/>
              <a:t> (</a:t>
            </a:r>
            <a:r>
              <a:rPr lang="en-US" dirty="0" err="1"/>
              <a:t>većinom</a:t>
            </a:r>
            <a:r>
              <a:rPr lang="en-US" dirty="0"/>
              <a:t> se </a:t>
            </a:r>
            <a:r>
              <a:rPr lang="en-US" dirty="0" err="1"/>
              <a:t>naziva</a:t>
            </a:r>
            <a:r>
              <a:rPr lang="en-US" dirty="0"/>
              <a:t> </a:t>
            </a:r>
            <a:r>
              <a:rPr lang="en-US" dirty="0" err="1"/>
              <a:t>insajder</a:t>
            </a:r>
            <a:r>
              <a:rPr lang="en-US" dirty="0"/>
              <a:t> </a:t>
            </a:r>
            <a:r>
              <a:rPr lang="en-US" dirty="0" err="1"/>
              <a:t>sistemom</a:t>
            </a:r>
            <a:r>
              <a:rPr lang="en-US" dirty="0"/>
              <a:t>).</a:t>
            </a:r>
          </a:p>
          <a:p>
            <a:pPr algn="just"/>
            <a:r>
              <a:rPr lang="en-US" dirty="0" err="1"/>
              <a:t>Anglosaksonski</a:t>
            </a:r>
            <a:r>
              <a:rPr lang="en-US" dirty="0"/>
              <a:t> model </a:t>
            </a:r>
            <a:r>
              <a:rPr lang="en-US" dirty="0" err="1"/>
              <a:t>karakteriše</a:t>
            </a:r>
            <a:r>
              <a:rPr lang="en-US" dirty="0"/>
              <a:t> </a:t>
            </a:r>
            <a:r>
              <a:rPr lang="en-US" dirty="0" err="1"/>
              <a:t>disperzovano</a:t>
            </a:r>
            <a:r>
              <a:rPr lang="en-US" dirty="0"/>
              <a:t> </a:t>
            </a:r>
            <a:r>
              <a:rPr lang="en-US" dirty="0" err="1"/>
              <a:t>vlasništvo</a:t>
            </a:r>
            <a:r>
              <a:rPr lang="en-US" dirty="0"/>
              <a:t>, </a:t>
            </a:r>
            <a:r>
              <a:rPr lang="en-US" dirty="0" err="1" smtClean="0"/>
              <a:t>suverenost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usaglašavanje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menadžera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/>
              <a:t>model </a:t>
            </a:r>
            <a:r>
              <a:rPr lang="en-US" dirty="0" err="1" smtClean="0"/>
              <a:t>naglašava</a:t>
            </a:r>
            <a:r>
              <a:rPr lang="sr-Latn-ME" dirty="0" smtClean="0"/>
              <a:t> </a:t>
            </a:r>
            <a:r>
              <a:rPr lang="en-US" dirty="0" err="1" smtClean="0"/>
              <a:t>značaj</a:t>
            </a:r>
            <a:r>
              <a:rPr lang="en-US" dirty="0" smtClean="0"/>
              <a:t> </a:t>
            </a:r>
            <a:r>
              <a:rPr lang="en-US" dirty="0" err="1"/>
              <a:t>poboljšavanja</a:t>
            </a:r>
            <a:r>
              <a:rPr lang="en-US" dirty="0"/>
              <a:t> </a:t>
            </a:r>
            <a:r>
              <a:rPr lang="en-US" dirty="0" err="1"/>
              <a:t>monitoringa</a:t>
            </a:r>
            <a:r>
              <a:rPr lang="en-US" dirty="0"/>
              <a:t>, </a:t>
            </a:r>
            <a:r>
              <a:rPr lang="en-US" dirty="0" err="1"/>
              <a:t>izvještavanja</a:t>
            </a:r>
            <a:r>
              <a:rPr lang="en-US" dirty="0"/>
              <a:t> o </a:t>
            </a:r>
            <a:r>
              <a:rPr lang="en-US" dirty="0" err="1"/>
              <a:t>događajima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dešavanjima</a:t>
            </a:r>
            <a:r>
              <a:rPr lang="en-US" dirty="0"/>
              <a:t>, </a:t>
            </a:r>
            <a:r>
              <a:rPr lang="en-US" dirty="0" err="1" smtClean="0"/>
              <a:t>kao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sr-Latn-ME" dirty="0"/>
              <a:t> </a:t>
            </a:r>
            <a:r>
              <a:rPr lang="en-US" dirty="0" smtClean="0"/>
              <a:t> </a:t>
            </a:r>
            <a:r>
              <a:rPr lang="en-US" dirty="0" err="1"/>
              <a:t>konkurentnog</a:t>
            </a:r>
            <a:r>
              <a:rPr lang="en-US" dirty="0"/>
              <a:t> </a:t>
            </a:r>
            <a:r>
              <a:rPr lang="en-US" dirty="0" err="1"/>
              <a:t>tržišta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korporativnu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preuzimanje</a:t>
            </a:r>
            <a:r>
              <a:rPr lang="en-US" dirty="0"/>
              <a:t>, </a:t>
            </a:r>
            <a:r>
              <a:rPr lang="en-US" dirty="0" err="1"/>
              <a:t>spajanje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pripajanja</a:t>
            </a:r>
            <a:r>
              <a:rPr lang="en-US" dirty="0"/>
              <a:t>). </a:t>
            </a:r>
            <a:endParaRPr lang="sr-Latn-ME" dirty="0" smtClean="0"/>
          </a:p>
          <a:p>
            <a:pPr algn="just"/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pasivnu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u </a:t>
            </a:r>
            <a:r>
              <a:rPr lang="en-US" dirty="0" err="1" smtClean="0"/>
              <a:t>upravljanju</a:t>
            </a:r>
            <a:r>
              <a:rPr lang="sr-Latn-ME" dirty="0" smtClean="0"/>
              <a:t> </a:t>
            </a:r>
            <a:r>
              <a:rPr lang="en-US" dirty="0" err="1" smtClean="0"/>
              <a:t>kompanijom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ne </a:t>
            </a:r>
            <a:r>
              <a:rPr lang="en-US" dirty="0" err="1"/>
              <a:t>miješaju</a:t>
            </a:r>
            <a:r>
              <a:rPr lang="en-US" dirty="0"/>
              <a:t> se </a:t>
            </a:r>
            <a:r>
              <a:rPr lang="en-US" dirty="0" err="1"/>
              <a:t>direktno</a:t>
            </a:r>
            <a:r>
              <a:rPr lang="en-US" dirty="0"/>
              <a:t> u </a:t>
            </a:r>
            <a:r>
              <a:rPr lang="en-US" dirty="0" err="1"/>
              <a:t>svakodnevno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671479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508000"/>
            <a:ext cx="10642600" cy="5668963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 smtClean="0"/>
              <a:t>nijesu</a:t>
            </a:r>
            <a:r>
              <a:rPr lang="sr-Latn-ME" dirty="0" smtClean="0"/>
              <a:t> </a:t>
            </a:r>
            <a:r>
              <a:rPr lang="en-US" dirty="0" err="1" smtClean="0"/>
              <a:t>zadovoljni</a:t>
            </a:r>
            <a:r>
              <a:rPr lang="en-US" dirty="0" smtClean="0"/>
              <a:t> </a:t>
            </a:r>
            <a:r>
              <a:rPr lang="en-US" dirty="0" err="1" smtClean="0"/>
              <a:t>interesima</a:t>
            </a:r>
            <a:r>
              <a:rPr lang="en-US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 smtClean="0"/>
              <a:t>menadžeri</a:t>
            </a:r>
            <a:r>
              <a:rPr lang="en-US" dirty="0" smtClean="0"/>
              <a:t> </a:t>
            </a:r>
            <a:r>
              <a:rPr lang="en-US" dirty="0" err="1" smtClean="0"/>
              <a:t>postižu</a:t>
            </a:r>
            <a:r>
              <a:rPr lang="en-US" dirty="0" smtClean="0"/>
              <a:t> u </a:t>
            </a:r>
            <a:r>
              <a:rPr lang="en-US" dirty="0" err="1" smtClean="0"/>
              <a:t>upravljanju</a:t>
            </a:r>
            <a:r>
              <a:rPr lang="en-US" dirty="0" smtClean="0"/>
              <a:t>, </a:t>
            </a:r>
            <a:r>
              <a:rPr lang="en-US" dirty="0" err="1" smtClean="0"/>
              <a:t>oni</a:t>
            </a:r>
            <a:r>
              <a:rPr lang="en-US" dirty="0" smtClean="0"/>
              <a:t> “</a:t>
            </a:r>
            <a:r>
              <a:rPr lang="en-US" dirty="0" err="1" smtClean="0"/>
              <a:t>glasaju</a:t>
            </a:r>
            <a:r>
              <a:rPr lang="en-US" dirty="0" smtClean="0"/>
              <a:t> </a:t>
            </a:r>
            <a:r>
              <a:rPr lang="sr-Latn-ME" dirty="0" smtClean="0"/>
              <a:t>oštro</a:t>
            </a:r>
            <a:r>
              <a:rPr lang="en-US" dirty="0" smtClean="0"/>
              <a:t>”, </a:t>
            </a:r>
            <a:r>
              <a:rPr lang="en-US" dirty="0" err="1" smtClean="0"/>
              <a:t>tj</a:t>
            </a:r>
            <a:r>
              <a:rPr lang="en-US" dirty="0" smtClean="0"/>
              <a:t>.</a:t>
            </a:r>
            <a:r>
              <a:rPr lang="sr-Latn-ME" dirty="0" smtClean="0"/>
              <a:t> </a:t>
            </a:r>
            <a:r>
              <a:rPr lang="en-US" dirty="0" err="1" smtClean="0"/>
              <a:t>prodaju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akcije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manjinskih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je dobro </a:t>
            </a:r>
            <a:r>
              <a:rPr lang="en-US" dirty="0" err="1" smtClean="0"/>
              <a:t>ustanovljena</a:t>
            </a:r>
            <a:r>
              <a:rPr lang="en-US" dirty="0" smtClean="0"/>
              <a:t> </a:t>
            </a:r>
            <a:r>
              <a:rPr lang="en-US" dirty="0" err="1" smtClean="0"/>
              <a:t>zakonom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propisima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sr-Latn-ME" dirty="0" smtClean="0"/>
              <a:t>V</a:t>
            </a:r>
            <a:r>
              <a:rPr lang="en-US" dirty="0" err="1" smtClean="0"/>
              <a:t>ažna</a:t>
            </a:r>
            <a:r>
              <a:rPr lang="en-US" dirty="0" smtClean="0"/>
              <a:t> </a:t>
            </a:r>
            <a:r>
              <a:rPr lang="en-US" dirty="0" err="1" smtClean="0"/>
              <a:t>karakterisitka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je </a:t>
            </a:r>
            <a:r>
              <a:rPr lang="en-US" dirty="0" err="1" smtClean="0"/>
              <a:t>postojanje</a:t>
            </a:r>
            <a:r>
              <a:rPr lang="en-US" dirty="0" smtClean="0"/>
              <a:t> </a:t>
            </a:r>
            <a:r>
              <a:rPr lang="en-US" dirty="0" err="1" smtClean="0"/>
              <a:t>aktivnog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.</a:t>
            </a:r>
          </a:p>
          <a:p>
            <a:pPr algn="just"/>
            <a:r>
              <a:rPr lang="sr-Latn-ME" dirty="0" smtClean="0"/>
              <a:t>Drugi sistem je n</a:t>
            </a:r>
            <a:r>
              <a:rPr lang="en-US" dirty="0" err="1" smtClean="0"/>
              <a:t>jemačko-japanski</a:t>
            </a:r>
            <a:r>
              <a:rPr lang="en-US" dirty="0" smtClean="0"/>
              <a:t> model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sr-Latn-ME" dirty="0" smtClean="0"/>
              <a:t>koji </a:t>
            </a:r>
            <a:r>
              <a:rPr lang="en-US" dirty="0" err="1" smtClean="0"/>
              <a:t>karakteriše</a:t>
            </a:r>
            <a:r>
              <a:rPr lang="sr-Latn-ME" dirty="0" smtClean="0"/>
              <a:t> </a:t>
            </a:r>
            <a:r>
              <a:rPr lang="en-US" dirty="0" err="1" smtClean="0"/>
              <a:t>koncentracija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saradnja</a:t>
            </a:r>
            <a:r>
              <a:rPr lang="en-US" dirty="0" smtClean="0"/>
              <a:t> </a:t>
            </a:r>
            <a:r>
              <a:rPr lang="en-US" dirty="0" err="1" smtClean="0"/>
              <a:t>kompanija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razvijeno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 smtClean="0"/>
              <a:t>malim</a:t>
            </a:r>
            <a:r>
              <a:rPr lang="en-US" dirty="0" smtClean="0"/>
              <a:t> </a:t>
            </a:r>
            <a:r>
              <a:rPr lang="en-US" dirty="0" err="1" smtClean="0"/>
              <a:t>procentom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moguće</a:t>
            </a:r>
            <a:r>
              <a:rPr lang="sr-Latn-ME" dirty="0" smtClean="0"/>
              <a:t> </a:t>
            </a:r>
            <a:r>
              <a:rPr lang="en-US" dirty="0" err="1" smtClean="0"/>
              <a:t>pribaviti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da se </a:t>
            </a:r>
            <a:r>
              <a:rPr lang="en-US" dirty="0" err="1" smtClean="0"/>
              <a:t>donesu</a:t>
            </a:r>
            <a:r>
              <a:rPr lang="en-US" dirty="0" smtClean="0"/>
              <a:t> </a:t>
            </a:r>
            <a:r>
              <a:rPr lang="en-US" dirty="0" err="1" smtClean="0"/>
              <a:t>ključne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smijeni</a:t>
            </a:r>
            <a:r>
              <a:rPr lang="en-US" dirty="0" smtClean="0"/>
              <a:t> </a:t>
            </a:r>
            <a:r>
              <a:rPr lang="en-US" dirty="0" err="1" smtClean="0"/>
              <a:t>postojeći</a:t>
            </a:r>
            <a:r>
              <a:rPr lang="en-US" dirty="0" smtClean="0"/>
              <a:t> </a:t>
            </a:r>
            <a:r>
              <a:rPr lang="en-US" dirty="0" err="1" smtClean="0"/>
              <a:t>menadžerski</a:t>
            </a:r>
            <a:r>
              <a:rPr lang="sr-Latn-ME" dirty="0" smtClean="0"/>
              <a:t> </a:t>
            </a:r>
            <a:r>
              <a:rPr lang="en-US" dirty="0" err="1" smtClean="0"/>
              <a:t>tim.</a:t>
            </a:r>
            <a:r>
              <a:rPr lang="en-US" dirty="0" smtClean="0"/>
              <a:t> </a:t>
            </a:r>
            <a:endParaRPr lang="sr-Latn-ME" dirty="0" smtClean="0"/>
          </a:p>
          <a:p>
            <a:r>
              <a:rPr lang="en-US" dirty="0" err="1" smtClean="0"/>
              <a:t>Zaštita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radnika</a:t>
            </a:r>
            <a:r>
              <a:rPr lang="en-US" dirty="0" smtClean="0"/>
              <a:t> (</a:t>
            </a:r>
            <a:r>
              <a:rPr lang="en-US" dirty="0" err="1" smtClean="0"/>
              <a:t>putem</a:t>
            </a:r>
            <a:r>
              <a:rPr lang="en-US" dirty="0" smtClean="0"/>
              <a:t> </a:t>
            </a:r>
            <a:r>
              <a:rPr lang="en-US" dirty="0" err="1" smtClean="0"/>
              <a:t>njemačkog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kodeterminacije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japanskog</a:t>
            </a:r>
            <a:r>
              <a:rPr lang="sr-Latn-ME" dirty="0" smtClean="0"/>
              <a:t> </a:t>
            </a:r>
            <a:r>
              <a:rPr lang="en-US" dirty="0" err="1" smtClean="0"/>
              <a:t>sistema</a:t>
            </a:r>
            <a:r>
              <a:rPr lang="en-US" dirty="0" smtClean="0"/>
              <a:t> </a:t>
            </a:r>
            <a:r>
              <a:rPr lang="en-US" dirty="0" err="1" smtClean="0"/>
              <a:t>doživotnog</a:t>
            </a:r>
            <a:r>
              <a:rPr lang="en-US" dirty="0" smtClean="0"/>
              <a:t> </a:t>
            </a:r>
            <a:r>
              <a:rPr lang="en-US" dirty="0" err="1" smtClean="0"/>
              <a:t>zapošljavanja</a:t>
            </a:r>
            <a:r>
              <a:rPr lang="en-US" dirty="0" smtClean="0"/>
              <a:t>) </a:t>
            </a:r>
            <a:r>
              <a:rPr lang="en-US" dirty="0" err="1" smtClean="0"/>
              <a:t>karakteristična</a:t>
            </a:r>
            <a:r>
              <a:rPr lang="en-US" dirty="0" smtClean="0"/>
              <a:t> je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ovaj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Dugoročna</a:t>
            </a:r>
            <a:r>
              <a:rPr lang="en-US" dirty="0" smtClean="0"/>
              <a:t> </a:t>
            </a:r>
            <a:r>
              <a:rPr lang="en-US" dirty="0" err="1" smtClean="0"/>
              <a:t>veza</a:t>
            </a:r>
            <a:r>
              <a:rPr lang="sr-Latn-ME" dirty="0" smtClean="0"/>
              <a:t> </a:t>
            </a:r>
            <a:r>
              <a:rPr lang="pl-PL" dirty="0" smtClean="0"/>
              <a:t>između većih akcionara i kompanije je uobičajena praksa.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99938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pPr marL="0" indent="0"/>
            <a:r>
              <a:rPr lang="sr-Latn-ME" dirty="0"/>
              <a:t>7</a:t>
            </a:r>
            <a:r>
              <a:rPr lang="en-US" dirty="0" smtClean="0"/>
              <a:t>. </a:t>
            </a:r>
            <a:r>
              <a:rPr lang="sr-Latn-ME" dirty="0" smtClean="0"/>
              <a:t>Nosioci interesa  i njihova uloga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9704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Mnogi</a:t>
            </a:r>
            <a:r>
              <a:rPr lang="en-US" dirty="0" smtClean="0"/>
              <a:t> </a:t>
            </a:r>
            <a:r>
              <a:rPr lang="en-US" dirty="0" err="1"/>
              <a:t>međunarodni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Principe OECD-a, </a:t>
            </a:r>
            <a:r>
              <a:rPr lang="en-US" dirty="0" err="1"/>
              <a:t>razmatraju</a:t>
            </a:r>
            <a:r>
              <a:rPr lang="en-US" dirty="0"/>
              <a:t> </a:t>
            </a:r>
            <a:r>
              <a:rPr lang="en-US" dirty="0" err="1" smtClean="0"/>
              <a:t>ulogu</a:t>
            </a:r>
            <a:r>
              <a:rPr lang="sr-Latn-ME" dirty="0" smtClean="0"/>
              <a:t> </a:t>
            </a:r>
            <a:r>
              <a:rPr lang="pl-PL" dirty="0" smtClean="0"/>
              <a:t>nosilaca </a:t>
            </a:r>
            <a:r>
              <a:rPr lang="pl-PL" dirty="0"/>
              <a:t>interesa u procesu upravljanja. </a:t>
            </a:r>
            <a:endParaRPr lang="pl-PL" dirty="0" smtClean="0"/>
          </a:p>
          <a:p>
            <a:pPr algn="just"/>
            <a:r>
              <a:rPr lang="pl-PL" dirty="0" smtClean="0"/>
              <a:t>O </a:t>
            </a:r>
            <a:r>
              <a:rPr lang="pl-PL" dirty="0"/>
              <a:t>ulozi nosilaca interesa u </a:t>
            </a:r>
            <a:r>
              <a:rPr lang="pl-PL" dirty="0" smtClean="0"/>
              <a:t>upravljanju </a:t>
            </a:r>
            <a:r>
              <a:rPr lang="it-IT" dirty="0" smtClean="0"/>
              <a:t>raspravljalo </a:t>
            </a:r>
            <a:r>
              <a:rPr lang="it-IT" dirty="0"/>
              <a:t>se u prošlosti, pri čemu su neki tvrdili da nosioci interesa </a:t>
            </a:r>
            <a:r>
              <a:rPr lang="it-IT" dirty="0" smtClean="0"/>
              <a:t>nemaju</a:t>
            </a:r>
            <a:r>
              <a:rPr lang="sr-Latn-ME" dirty="0" smtClean="0"/>
              <a:t> </a:t>
            </a:r>
            <a:r>
              <a:rPr lang="en-US" dirty="0" err="1" smtClean="0"/>
              <a:t>nikakva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, </a:t>
            </a:r>
            <a:r>
              <a:rPr lang="en-US" dirty="0" err="1"/>
              <a:t>osim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konkretno</a:t>
            </a:r>
            <a:r>
              <a:rPr lang="en-US" dirty="0"/>
              <a:t> </a:t>
            </a:r>
            <a:r>
              <a:rPr lang="en-US" dirty="0" err="1"/>
              <a:t>navedena</a:t>
            </a:r>
            <a:r>
              <a:rPr lang="en-US" dirty="0"/>
              <a:t> u </a:t>
            </a:r>
            <a:r>
              <a:rPr lang="en-US" dirty="0" err="1" smtClean="0"/>
              <a:t>zakonu</a:t>
            </a:r>
            <a:r>
              <a:rPr lang="sr-Latn-ME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/>
              <a:t>ugovoru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tvrdili</a:t>
            </a:r>
            <a:r>
              <a:rPr lang="en-US" dirty="0"/>
              <a:t> da </a:t>
            </a:r>
            <a:r>
              <a:rPr lang="en-US" dirty="0" err="1"/>
              <a:t>privredna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ispunjavaju</a:t>
            </a:r>
            <a:r>
              <a:rPr lang="en-US" dirty="0"/>
              <a:t> </a:t>
            </a:r>
            <a:r>
              <a:rPr lang="en-US" dirty="0" err="1"/>
              <a:t>važnu</a:t>
            </a:r>
            <a:r>
              <a:rPr lang="en-US" dirty="0"/>
              <a:t> </a:t>
            </a:r>
            <a:r>
              <a:rPr lang="en-US" dirty="0" err="1" smtClean="0"/>
              <a:t>društvenu</a:t>
            </a:r>
            <a:r>
              <a:rPr lang="sr-Latn-ME" dirty="0" smtClean="0"/>
              <a:t> </a:t>
            </a:r>
            <a:r>
              <a:rPr lang="en-US" dirty="0" err="1" smtClean="0"/>
              <a:t>funkciju</a:t>
            </a:r>
            <a:r>
              <a:rPr lang="en-US" dirty="0"/>
              <a:t>,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uticaj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društvo</a:t>
            </a:r>
            <a:r>
              <a:rPr lang="en-US" dirty="0"/>
              <a:t>, pa </a:t>
            </a:r>
            <a:r>
              <a:rPr lang="en-US" dirty="0" err="1"/>
              <a:t>prema</a:t>
            </a:r>
            <a:r>
              <a:rPr lang="en-US" dirty="0"/>
              <a:t> tome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djelovati</a:t>
            </a:r>
            <a:r>
              <a:rPr lang="en-US" dirty="0"/>
              <a:t> u </a:t>
            </a:r>
            <a:r>
              <a:rPr lang="en-US" dirty="0" smtClean="0"/>
              <a:t>op</a:t>
            </a:r>
            <a:r>
              <a:rPr lang="sr-Latn-ME" dirty="0" smtClean="0"/>
              <a:t>št</a:t>
            </a:r>
            <a:r>
              <a:rPr lang="en-US" dirty="0" err="1" smtClean="0"/>
              <a:t>em</a:t>
            </a:r>
            <a:r>
              <a:rPr lang="sr-Latn-ME" dirty="0" smtClean="0"/>
              <a:t> </a:t>
            </a:r>
            <a:r>
              <a:rPr lang="en-US" dirty="0" err="1" smtClean="0"/>
              <a:t>društvenom</a:t>
            </a:r>
            <a:r>
              <a:rPr lang="en-US" dirty="0" smtClean="0"/>
              <a:t> </a:t>
            </a:r>
            <a:r>
              <a:rPr lang="en-US" dirty="0" err="1"/>
              <a:t>interesu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55355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60612" y="793376"/>
            <a:ext cx="10493188" cy="5383587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Ovo</a:t>
            </a:r>
            <a:r>
              <a:rPr lang="en-US" sz="3200" dirty="0"/>
              <a:t> </a:t>
            </a:r>
            <a:r>
              <a:rPr lang="en-US" sz="3200" dirty="0" err="1"/>
              <a:t>gledište</a:t>
            </a:r>
            <a:r>
              <a:rPr lang="en-US" sz="3200" dirty="0"/>
              <a:t> </a:t>
            </a:r>
            <a:r>
              <a:rPr lang="en-US" sz="3200" dirty="0" err="1"/>
              <a:t>priznaje</a:t>
            </a:r>
            <a:r>
              <a:rPr lang="en-US" sz="3200" dirty="0"/>
              <a:t> da </a:t>
            </a:r>
            <a:r>
              <a:rPr lang="en-US" sz="3200" dirty="0" err="1"/>
              <a:t>privredna</a:t>
            </a:r>
            <a:r>
              <a:rPr lang="en-US" sz="3200" dirty="0"/>
              <a:t> </a:t>
            </a:r>
            <a:r>
              <a:rPr lang="en-US" sz="3200" dirty="0" err="1"/>
              <a:t>društva</a:t>
            </a:r>
            <a:r>
              <a:rPr lang="en-US" sz="3200" dirty="0"/>
              <a:t> </a:t>
            </a:r>
            <a:r>
              <a:rPr lang="en-US" sz="3200" dirty="0" err="1"/>
              <a:t>povremeno</a:t>
            </a:r>
            <a:r>
              <a:rPr lang="en-US" sz="3200" dirty="0"/>
              <a:t> </a:t>
            </a:r>
            <a:r>
              <a:rPr lang="en-US" sz="3200" dirty="0" err="1"/>
              <a:t>trebaju</a:t>
            </a:r>
            <a:r>
              <a:rPr lang="sr-Latn-ME" sz="3200" dirty="0"/>
              <a:t> </a:t>
            </a:r>
            <a:r>
              <a:rPr lang="en-US" sz="3200" dirty="0" err="1"/>
              <a:t>djelovati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štetu</a:t>
            </a:r>
            <a:r>
              <a:rPr lang="en-US" sz="3200" dirty="0"/>
              <a:t> </a:t>
            </a:r>
            <a:r>
              <a:rPr lang="en-US" sz="3200" dirty="0" err="1"/>
              <a:t>dioničara</a:t>
            </a:r>
            <a:r>
              <a:rPr lang="en-US" sz="3200" dirty="0"/>
              <a:t>/</a:t>
            </a:r>
            <a:r>
              <a:rPr lang="en-US" sz="3200" dirty="0" err="1"/>
              <a:t>akcionara</a:t>
            </a:r>
            <a:r>
              <a:rPr lang="en-US" sz="3200" dirty="0"/>
              <a:t>. </a:t>
            </a:r>
            <a:endParaRPr lang="sr-Latn-ME" sz="3200" dirty="0"/>
          </a:p>
          <a:p>
            <a:pPr algn="just"/>
            <a:r>
              <a:rPr lang="en-US" sz="3200" dirty="0" err="1"/>
              <a:t>Interesantno</a:t>
            </a:r>
            <a:r>
              <a:rPr lang="en-US" sz="3200" dirty="0"/>
              <a:t> je da </a:t>
            </a:r>
            <a:r>
              <a:rPr lang="en-US" sz="3200" dirty="0" err="1"/>
              <a:t>postoji</a:t>
            </a:r>
            <a:r>
              <a:rPr lang="en-US" sz="3200" dirty="0"/>
              <a:t> </a:t>
            </a:r>
            <a:r>
              <a:rPr lang="en-US" sz="3200" dirty="0" smtClean="0"/>
              <a:t>op</a:t>
            </a:r>
            <a:r>
              <a:rPr lang="sr-Latn-ME" sz="3200" dirty="0" smtClean="0"/>
              <a:t>št</a:t>
            </a:r>
            <a:r>
              <a:rPr lang="en-US" sz="3200" dirty="0" smtClean="0"/>
              <a:t>a </a:t>
            </a:r>
            <a:r>
              <a:rPr lang="en-US" sz="3200" dirty="0" err="1"/>
              <a:t>saglasnost</a:t>
            </a:r>
            <a:r>
              <a:rPr lang="en-US" sz="3200" dirty="0"/>
              <a:t> da</a:t>
            </a:r>
            <a:r>
              <a:rPr lang="sr-Latn-ME" sz="3200" dirty="0"/>
              <a:t> </a:t>
            </a:r>
            <a:r>
              <a:rPr lang="en-US" sz="3200" dirty="0" err="1"/>
              <a:t>moderna</a:t>
            </a:r>
            <a:r>
              <a:rPr lang="en-US" sz="3200" dirty="0"/>
              <a:t> </a:t>
            </a:r>
            <a:r>
              <a:rPr lang="en-US" sz="3200" dirty="0" err="1"/>
              <a:t>privredna</a:t>
            </a:r>
            <a:r>
              <a:rPr lang="en-US" sz="3200" dirty="0"/>
              <a:t> </a:t>
            </a:r>
            <a:r>
              <a:rPr lang="en-US" sz="3200" dirty="0" err="1"/>
              <a:t>društva</a:t>
            </a:r>
            <a:r>
              <a:rPr lang="en-US" sz="3200" dirty="0"/>
              <a:t> ne </a:t>
            </a:r>
            <a:r>
              <a:rPr lang="en-US" sz="3200" dirty="0" err="1"/>
              <a:t>mogu</a:t>
            </a:r>
            <a:r>
              <a:rPr lang="en-US" sz="3200" dirty="0"/>
              <a:t> </a:t>
            </a:r>
            <a:r>
              <a:rPr lang="en-US" sz="3200" dirty="0" err="1"/>
              <a:t>djelotvorno</a:t>
            </a:r>
            <a:r>
              <a:rPr lang="en-US" sz="3200" dirty="0"/>
              <a:t> </a:t>
            </a:r>
            <a:r>
              <a:rPr lang="en-US" sz="3200" dirty="0" err="1"/>
              <a:t>obavljati</a:t>
            </a:r>
            <a:r>
              <a:rPr lang="en-US" sz="3200" dirty="0"/>
              <a:t> </a:t>
            </a:r>
            <a:r>
              <a:rPr lang="en-US" sz="3200" dirty="0" err="1"/>
              <a:t>svoje</a:t>
            </a:r>
            <a:r>
              <a:rPr lang="en-US" sz="3200" dirty="0"/>
              <a:t> </a:t>
            </a:r>
            <a:r>
              <a:rPr lang="en-US" sz="3200" dirty="0" err="1" smtClean="0"/>
              <a:t>poslovanje</a:t>
            </a:r>
            <a:r>
              <a:rPr lang="sr-Latn-ME" sz="3200" dirty="0" smtClean="0"/>
              <a:t>,</a:t>
            </a:r>
            <a:r>
              <a:rPr lang="en-US" sz="3200" dirty="0" smtClean="0"/>
              <a:t> </a:t>
            </a:r>
            <a:r>
              <a:rPr lang="en-US" sz="3200" dirty="0"/>
              <a:t>a da</a:t>
            </a:r>
            <a:r>
              <a:rPr lang="sr-Latn-ME" sz="3200" dirty="0"/>
              <a:t> </a:t>
            </a:r>
            <a:r>
              <a:rPr lang="en-US" sz="3200" dirty="0" err="1"/>
              <a:t>istovremeno</a:t>
            </a:r>
            <a:r>
              <a:rPr lang="en-US" sz="3200" dirty="0"/>
              <a:t> </a:t>
            </a:r>
            <a:r>
              <a:rPr lang="en-US" sz="3200" dirty="0" err="1" smtClean="0"/>
              <a:t>ignori</a:t>
            </a:r>
            <a:r>
              <a:rPr lang="sr-Latn-ME" sz="3200" dirty="0" smtClean="0"/>
              <a:t>šu </a:t>
            </a:r>
            <a:r>
              <a:rPr lang="en-US" sz="3200" dirty="0" err="1" smtClean="0"/>
              <a:t>interese</a:t>
            </a:r>
            <a:r>
              <a:rPr lang="en-US" sz="3200" dirty="0" smtClean="0"/>
              <a:t> </a:t>
            </a:r>
            <a:r>
              <a:rPr lang="en-US" sz="3200" dirty="0" err="1"/>
              <a:t>interesnih</a:t>
            </a:r>
            <a:r>
              <a:rPr lang="en-US" sz="3200" dirty="0"/>
              <a:t> </a:t>
            </a:r>
            <a:r>
              <a:rPr lang="en-US" sz="3200" dirty="0" err="1"/>
              <a:t>grupa</a:t>
            </a:r>
            <a:r>
              <a:rPr lang="en-US" sz="3200" dirty="0"/>
              <a:t>. </a:t>
            </a:r>
            <a:endParaRPr lang="sr-Latn-ME" sz="3200" dirty="0"/>
          </a:p>
          <a:p>
            <a:pPr algn="just"/>
            <a:r>
              <a:rPr lang="en-US" sz="3200" dirty="0" err="1"/>
              <a:t>Međutim</a:t>
            </a:r>
            <a:r>
              <a:rPr lang="en-US" sz="3200" dirty="0"/>
              <a:t>, </a:t>
            </a:r>
            <a:r>
              <a:rPr lang="en-US" sz="3200" dirty="0" err="1"/>
              <a:t>postoji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saglasnost</a:t>
            </a:r>
            <a:r>
              <a:rPr lang="en-US" sz="3200" dirty="0"/>
              <a:t> da</a:t>
            </a:r>
            <a:r>
              <a:rPr lang="sr-Latn-ME" sz="3200" dirty="0"/>
              <a:t> </a:t>
            </a:r>
            <a:r>
              <a:rPr lang="en-US" sz="3200" dirty="0" err="1"/>
              <a:t>društva</a:t>
            </a:r>
            <a:r>
              <a:rPr lang="en-US" sz="3200" dirty="0"/>
              <a:t> </a:t>
            </a:r>
            <a:r>
              <a:rPr lang="en-US" sz="3200" dirty="0" err="1"/>
              <a:t>koja</a:t>
            </a:r>
            <a:r>
              <a:rPr lang="en-US" sz="3200" dirty="0"/>
              <a:t> </a:t>
            </a:r>
            <a:r>
              <a:rPr lang="en-US" sz="3200" dirty="0" err="1"/>
              <a:t>neprekidno</a:t>
            </a:r>
            <a:r>
              <a:rPr lang="en-US" sz="3200" dirty="0"/>
              <a:t> </a:t>
            </a:r>
            <a:r>
              <a:rPr lang="en-US" sz="3200" dirty="0" err="1"/>
              <a:t>stavljaju</a:t>
            </a:r>
            <a:r>
              <a:rPr lang="en-US" sz="3200" dirty="0"/>
              <a:t> </a:t>
            </a:r>
            <a:r>
              <a:rPr lang="en-US" sz="3200" dirty="0" err="1"/>
              <a:t>interese</a:t>
            </a:r>
            <a:r>
              <a:rPr lang="en-US" sz="3200" dirty="0"/>
              <a:t> </a:t>
            </a:r>
            <a:r>
              <a:rPr lang="en-US" sz="3200" dirty="0" err="1"/>
              <a:t>drugih</a:t>
            </a:r>
            <a:r>
              <a:rPr lang="en-US" sz="3200" dirty="0"/>
              <a:t> </a:t>
            </a:r>
            <a:r>
              <a:rPr lang="en-US" sz="3200" dirty="0" err="1"/>
              <a:t>nosilaca</a:t>
            </a:r>
            <a:r>
              <a:rPr lang="en-US" sz="3200" dirty="0"/>
              <a:t> </a:t>
            </a:r>
            <a:r>
              <a:rPr lang="en-US" sz="3200" dirty="0" err="1"/>
              <a:t>interesa</a:t>
            </a:r>
            <a:r>
              <a:rPr lang="en-US" sz="3200" dirty="0"/>
              <a:t> </a:t>
            </a:r>
            <a:r>
              <a:rPr lang="en-US" sz="3200" dirty="0" err="1"/>
              <a:t>ispred</a:t>
            </a:r>
            <a:r>
              <a:rPr lang="en-US" sz="3200" dirty="0"/>
              <a:t> </a:t>
            </a:r>
            <a:r>
              <a:rPr lang="en-US" sz="3200" dirty="0" err="1"/>
              <a:t>interesa</a:t>
            </a:r>
            <a:r>
              <a:rPr lang="sr-Latn-ME" sz="3200" dirty="0"/>
              <a:t> </a:t>
            </a:r>
            <a:r>
              <a:rPr lang="pl-PL" sz="3200" dirty="0"/>
              <a:t>dioničara/akcionara ne mogu na dugi rok ostati konkurentna.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30404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300" y="495300"/>
            <a:ext cx="10604500" cy="5681663"/>
          </a:xfrm>
        </p:spPr>
        <p:txBody>
          <a:bodyPr>
            <a:normAutofit/>
          </a:bodyPr>
          <a:lstStyle/>
          <a:p>
            <a:pPr algn="just"/>
            <a:r>
              <a:rPr lang="sr-Latn-ME" dirty="0"/>
              <a:t>I</a:t>
            </a:r>
            <a:r>
              <a:rPr lang="en-US" dirty="0" err="1"/>
              <a:t>storija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obilježena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nizom</a:t>
            </a:r>
            <a:r>
              <a:rPr lang="en-US" dirty="0"/>
              <a:t> dobro </a:t>
            </a:r>
            <a:r>
              <a:rPr lang="en-US" dirty="0" err="1"/>
              <a:t>poznatih</a:t>
            </a:r>
            <a:r>
              <a:rPr lang="sr-Latn-ME" dirty="0"/>
              <a:t> </a:t>
            </a:r>
            <a:r>
              <a:rPr lang="en-US" dirty="0" err="1"/>
              <a:t>propasti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kojem</a:t>
            </a:r>
            <a:r>
              <a:rPr lang="en-US" dirty="0"/>
              <a:t> </a:t>
            </a:r>
            <a:r>
              <a:rPr lang="en-US" dirty="0" err="1"/>
              <a:t>nosioci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</a:t>
            </a:r>
            <a:r>
              <a:rPr lang="en-US" dirty="0" err="1"/>
              <a:t>učestvuju</a:t>
            </a:r>
            <a:r>
              <a:rPr lang="en-US" dirty="0"/>
              <a:t> u </a:t>
            </a:r>
            <a:r>
              <a:rPr lang="en-US" dirty="0" err="1"/>
              <a:t>korporativnom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en-US" dirty="0"/>
              <a:t> u </a:t>
            </a:r>
            <a:r>
              <a:rPr lang="en-US" dirty="0" err="1" smtClean="0"/>
              <a:t>velikoj</a:t>
            </a:r>
            <a:r>
              <a:rPr lang="sr-Latn-ME" dirty="0" smtClean="0"/>
              <a:t> </a:t>
            </a:r>
            <a:r>
              <a:rPr lang="pl-PL" dirty="0" smtClean="0"/>
              <a:t>mjeri </a:t>
            </a:r>
            <a:r>
              <a:rPr lang="pl-PL" dirty="0"/>
              <a:t>zavisi od nacionalnih zakona i praksi i može varirati od zemlje do zemlje.</a:t>
            </a:r>
          </a:p>
          <a:p>
            <a:pPr algn="just"/>
            <a:r>
              <a:rPr lang="en-US" dirty="0" err="1"/>
              <a:t>Predstavljanje</a:t>
            </a:r>
            <a:r>
              <a:rPr lang="en-US" dirty="0"/>
              <a:t> </a:t>
            </a:r>
            <a:r>
              <a:rPr lang="en-US" dirty="0" err="1"/>
              <a:t>zaposlenih</a:t>
            </a:r>
            <a:r>
              <a:rPr lang="en-US" dirty="0"/>
              <a:t> u </a:t>
            </a:r>
            <a:r>
              <a:rPr lang="en-US" dirty="0" err="1"/>
              <a:t>nadzornom</a:t>
            </a:r>
            <a:r>
              <a:rPr lang="en-US" dirty="0"/>
              <a:t>/</a:t>
            </a:r>
            <a:r>
              <a:rPr lang="en-US" dirty="0" err="1"/>
              <a:t>upravnom</a:t>
            </a:r>
            <a:r>
              <a:rPr lang="en-US" dirty="0"/>
              <a:t> </a:t>
            </a:r>
            <a:r>
              <a:rPr lang="en-US" dirty="0" err="1"/>
              <a:t>odboru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jedan</a:t>
            </a:r>
            <a:r>
              <a:rPr lang="en-US" dirty="0"/>
              <a:t> </a:t>
            </a:r>
            <a:r>
              <a:rPr lang="en-US" dirty="0" err="1" smtClean="0"/>
              <a:t>primjer</a:t>
            </a:r>
            <a:r>
              <a:rPr lang="sr-Latn-ME" dirty="0" smtClean="0"/>
              <a:t> </a:t>
            </a:r>
            <a:r>
              <a:rPr lang="en-US" dirty="0" err="1" smtClean="0"/>
              <a:t>takvih</a:t>
            </a:r>
            <a:r>
              <a:rPr lang="en-US" dirty="0" smtClean="0"/>
              <a:t> </a:t>
            </a:r>
            <a:r>
              <a:rPr lang="en-US" dirty="0" err="1"/>
              <a:t>mehanizama</a:t>
            </a:r>
            <a:r>
              <a:rPr lang="en-US" dirty="0"/>
              <a:t> </a:t>
            </a:r>
            <a:r>
              <a:rPr lang="en-US" dirty="0" err="1"/>
              <a:t>učešća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;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primjer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/>
              <a:t>uzimaju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gledišta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 smtClean="0"/>
              <a:t>interesa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je </a:t>
            </a:r>
            <a:r>
              <a:rPr lang="en-US" dirty="0" err="1"/>
              <a:t>riječ</a:t>
            </a:r>
            <a:r>
              <a:rPr lang="en-US" dirty="0"/>
              <a:t> o </a:t>
            </a:r>
            <a:r>
              <a:rPr lang="en-US" dirty="0" err="1"/>
              <a:t>određenim</a:t>
            </a:r>
            <a:r>
              <a:rPr lang="en-US" dirty="0"/>
              <a:t> </a:t>
            </a:r>
            <a:r>
              <a:rPr lang="en-US" dirty="0" err="1" smtClean="0"/>
              <a:t>ključnim</a:t>
            </a:r>
            <a:r>
              <a:rPr lang="sr-Latn-ME" dirty="0" smtClean="0"/>
              <a:t> </a:t>
            </a:r>
            <a:r>
              <a:rPr lang="en-US" dirty="0" err="1" smtClean="0"/>
              <a:t>odlukama</a:t>
            </a:r>
            <a:r>
              <a:rPr lang="en-US" dirty="0"/>
              <a:t>.</a:t>
            </a:r>
          </a:p>
          <a:p>
            <a:pPr algn="just"/>
            <a:r>
              <a:rPr lang="sv-SE" dirty="0"/>
              <a:t>U svakom slučaju, direktori i rukovodioci imaju interesa da posvete dužnu </a:t>
            </a:r>
            <a:r>
              <a:rPr lang="sv-SE" dirty="0" smtClean="0"/>
              <a:t>pažnju</a:t>
            </a:r>
            <a:r>
              <a:rPr lang="sr-Latn-ME" dirty="0" smtClean="0"/>
              <a:t> </a:t>
            </a:r>
            <a:r>
              <a:rPr lang="en-US" dirty="0" err="1" smtClean="0"/>
              <a:t>ovom</a:t>
            </a:r>
            <a:r>
              <a:rPr lang="en-US" dirty="0" smtClean="0"/>
              <a:t> </a:t>
            </a:r>
            <a:r>
              <a:rPr lang="en-US" dirty="0" err="1"/>
              <a:t>složenom</a:t>
            </a:r>
            <a:r>
              <a:rPr lang="en-US" dirty="0"/>
              <a:t> </a:t>
            </a:r>
            <a:r>
              <a:rPr lang="en-US" dirty="0" err="1"/>
              <a:t>pitanju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ulozi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</a:t>
            </a:r>
            <a:r>
              <a:rPr lang="en-US" dirty="0" err="1"/>
              <a:t>društvom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091446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206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r-Latn-ME" dirty="0" smtClean="0"/>
              <a:t>8</a:t>
            </a:r>
            <a:r>
              <a:rPr lang="en-US" dirty="0" smtClean="0"/>
              <a:t>. </a:t>
            </a:r>
            <a:r>
              <a:rPr lang="en-US" dirty="0" err="1" smtClean="0"/>
              <a:t>Kratka</a:t>
            </a:r>
            <a:r>
              <a:rPr lang="en-US" dirty="0" smtClean="0"/>
              <a:t> </a:t>
            </a:r>
            <a:r>
              <a:rPr lang="en-US" dirty="0" err="1" smtClean="0"/>
              <a:t>historija</a:t>
            </a:r>
            <a:r>
              <a:rPr lang="sr-Latn-ME" dirty="0" smtClean="0"/>
              <a:t> korporativnog upravljanja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06824"/>
            <a:ext cx="10515600" cy="5370139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sz="3000" dirty="0" err="1" smtClean="0"/>
              <a:t>Sistemi</a:t>
            </a:r>
            <a:r>
              <a:rPr lang="en-US" sz="3000" dirty="0" smtClean="0"/>
              <a:t> </a:t>
            </a:r>
            <a:r>
              <a:rPr lang="en-US" sz="3000" dirty="0" err="1"/>
              <a:t>korporativnog</a:t>
            </a:r>
            <a:r>
              <a:rPr lang="en-US" sz="3000" dirty="0"/>
              <a:t> </a:t>
            </a:r>
            <a:r>
              <a:rPr lang="en-US" sz="3000" dirty="0" err="1"/>
              <a:t>upravljanja</a:t>
            </a:r>
            <a:r>
              <a:rPr lang="en-US" sz="3000" dirty="0"/>
              <a:t> </a:t>
            </a:r>
            <a:r>
              <a:rPr lang="en-US" sz="3000" dirty="0" err="1"/>
              <a:t>su</a:t>
            </a:r>
            <a:r>
              <a:rPr lang="en-US" sz="3000" dirty="0"/>
              <a:t> </a:t>
            </a:r>
            <a:r>
              <a:rPr lang="en-US" sz="3000" dirty="0" err="1"/>
              <a:t>evoluirali</a:t>
            </a:r>
            <a:r>
              <a:rPr lang="en-US" sz="3000" dirty="0"/>
              <a:t> </a:t>
            </a:r>
            <a:r>
              <a:rPr lang="en-US" sz="3000" dirty="0" err="1"/>
              <a:t>tokom</a:t>
            </a:r>
            <a:r>
              <a:rPr lang="en-US" sz="3000" dirty="0"/>
              <a:t> </a:t>
            </a:r>
            <a:r>
              <a:rPr lang="en-US" sz="3000" dirty="0" err="1"/>
              <a:t>vijekova</a:t>
            </a:r>
            <a:r>
              <a:rPr lang="en-US" sz="3000" dirty="0"/>
              <a:t>, </a:t>
            </a:r>
            <a:r>
              <a:rPr lang="en-US" sz="3000" dirty="0" err="1"/>
              <a:t>često</a:t>
            </a:r>
            <a:r>
              <a:rPr lang="en-US" sz="3000" dirty="0"/>
              <a:t>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reakcija</a:t>
            </a:r>
            <a:r>
              <a:rPr lang="en-US" sz="3000" dirty="0"/>
              <a:t> </a:t>
            </a:r>
            <a:r>
              <a:rPr lang="en-US" sz="3000" dirty="0" err="1" smtClean="0"/>
              <a:t>na</a:t>
            </a:r>
            <a:r>
              <a:rPr lang="sr-Latn-ME" sz="3000" dirty="0" smtClean="0"/>
              <a:t> </a:t>
            </a:r>
            <a:r>
              <a:rPr lang="en-US" sz="3000" dirty="0" err="1" smtClean="0"/>
              <a:t>propasti</a:t>
            </a:r>
            <a:r>
              <a:rPr lang="en-US" sz="3000" dirty="0" smtClean="0"/>
              <a:t> </a:t>
            </a:r>
            <a:r>
              <a:rPr lang="en-US" sz="3000" dirty="0" err="1"/>
              <a:t>preduzeća</a:t>
            </a:r>
            <a:r>
              <a:rPr lang="en-US" sz="3000" dirty="0"/>
              <a:t> </a:t>
            </a:r>
            <a:r>
              <a:rPr lang="en-US" sz="3000" dirty="0" err="1"/>
              <a:t>ili</a:t>
            </a:r>
            <a:r>
              <a:rPr lang="en-US" sz="3000" dirty="0"/>
              <a:t> </a:t>
            </a:r>
            <a:r>
              <a:rPr lang="en-US" sz="3000" dirty="0" err="1"/>
              <a:t>krize</a:t>
            </a:r>
            <a:r>
              <a:rPr lang="en-US" sz="3000" dirty="0"/>
              <a:t> </a:t>
            </a:r>
            <a:r>
              <a:rPr lang="en-US" sz="3000" dirty="0" err="1"/>
              <a:t>sistema</a:t>
            </a:r>
            <a:r>
              <a:rPr lang="en-US" sz="3000" dirty="0" smtClean="0"/>
              <a:t>.</a:t>
            </a:r>
            <a:endParaRPr lang="sr-Latn-ME" sz="3000" dirty="0" smtClean="0"/>
          </a:p>
          <a:p>
            <a:pPr algn="just"/>
            <a:r>
              <a:rPr lang="en-US" sz="3000" dirty="0" smtClean="0"/>
              <a:t> </a:t>
            </a:r>
            <a:r>
              <a:rPr lang="en-US" sz="3000" dirty="0" err="1"/>
              <a:t>Prvi</a:t>
            </a:r>
            <a:r>
              <a:rPr lang="en-US" sz="3000" dirty="0"/>
              <a:t> dobro </a:t>
            </a:r>
            <a:r>
              <a:rPr lang="en-US" sz="3000" dirty="0" err="1" smtClean="0"/>
              <a:t>dokumen</a:t>
            </a:r>
            <a:r>
              <a:rPr lang="sr-Latn-ME" sz="3000" dirty="0" smtClean="0"/>
              <a:t>tovan</a:t>
            </a:r>
            <a:r>
              <a:rPr lang="en-US" sz="3000" dirty="0" smtClean="0"/>
              <a:t> </a:t>
            </a:r>
            <a:r>
              <a:rPr lang="en-US" sz="3000" dirty="0" err="1"/>
              <a:t>neuspjeh</a:t>
            </a:r>
            <a:r>
              <a:rPr lang="en-US" sz="3000" dirty="0"/>
              <a:t> </a:t>
            </a:r>
            <a:r>
              <a:rPr lang="en-US" sz="3000" dirty="0" err="1" smtClean="0"/>
              <a:t>upravljanja</a:t>
            </a:r>
            <a:r>
              <a:rPr lang="sr-Latn-ME" sz="3000" dirty="0" smtClean="0"/>
              <a:t> </a:t>
            </a:r>
            <a:r>
              <a:rPr lang="en-US" sz="3000" dirty="0" smtClean="0"/>
              <a:t>bio </a:t>
            </a:r>
            <a:r>
              <a:rPr lang="en-US" sz="3000" dirty="0"/>
              <a:t>je </a:t>
            </a:r>
            <a:r>
              <a:rPr lang="sr-Latn-ME" sz="3000" dirty="0" smtClean="0"/>
              <a:t>(</a:t>
            </a:r>
            <a:r>
              <a:rPr lang="en-US" sz="3000" dirty="0" smtClean="0"/>
              <a:t>South </a:t>
            </a:r>
            <a:r>
              <a:rPr lang="en-US" sz="3000" dirty="0"/>
              <a:t>Sea </a:t>
            </a:r>
            <a:r>
              <a:rPr lang="en-US" sz="3000" dirty="0" smtClean="0"/>
              <a:t>Bubble</a:t>
            </a:r>
            <a:r>
              <a:rPr lang="sr-Latn-ME" sz="3000" dirty="0" smtClean="0"/>
              <a:t>)</a:t>
            </a:r>
            <a:r>
              <a:rPr lang="en-US" sz="3000" dirty="0" smtClean="0"/>
              <a:t> </a:t>
            </a:r>
            <a:r>
              <a:rPr lang="en-US" sz="3000" dirty="0"/>
              <a:t>u 18</a:t>
            </a:r>
            <a:r>
              <a:rPr lang="en-US" sz="3000" dirty="0" smtClean="0"/>
              <a:t>.</a:t>
            </a:r>
            <a:r>
              <a:rPr lang="sr-Latn-ME" sz="3000" dirty="0" smtClean="0"/>
              <a:t> vijeku</a:t>
            </a:r>
            <a:r>
              <a:rPr lang="en-US" sz="3000" dirty="0" smtClean="0"/>
              <a:t>, </a:t>
            </a:r>
            <a:r>
              <a:rPr lang="en-US" sz="3000" dirty="0" err="1"/>
              <a:t>koji</a:t>
            </a:r>
            <a:r>
              <a:rPr lang="en-US" sz="3000" dirty="0"/>
              <a:t> je </a:t>
            </a:r>
            <a:r>
              <a:rPr lang="en-US" sz="3000" dirty="0" err="1"/>
              <a:t>doveo</a:t>
            </a:r>
            <a:r>
              <a:rPr lang="en-US" sz="3000" dirty="0"/>
              <a:t> do </a:t>
            </a:r>
            <a:r>
              <a:rPr lang="en-US" sz="3000" dirty="0" err="1"/>
              <a:t>revolucije</a:t>
            </a:r>
            <a:r>
              <a:rPr lang="en-US" sz="3000" dirty="0"/>
              <a:t> u </a:t>
            </a:r>
            <a:r>
              <a:rPr lang="en-US" sz="3000" dirty="0" err="1" smtClean="0"/>
              <a:t>privrednim</a:t>
            </a:r>
            <a:r>
              <a:rPr lang="sr-Latn-ME" sz="3000" dirty="0" smtClean="0"/>
              <a:t> </a:t>
            </a:r>
            <a:r>
              <a:rPr lang="en-US" sz="3000" dirty="0" err="1" smtClean="0"/>
              <a:t>zakonima</a:t>
            </a:r>
            <a:r>
              <a:rPr lang="en-US" sz="3000" dirty="0" smtClean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praksama</a:t>
            </a:r>
            <a:r>
              <a:rPr lang="en-US" sz="3000" dirty="0"/>
              <a:t> u </a:t>
            </a:r>
            <a:r>
              <a:rPr lang="en-US" sz="3000" dirty="0" err="1"/>
              <a:t>Engleskoj</a:t>
            </a:r>
            <a:r>
              <a:rPr lang="en-US" sz="3000" dirty="0" smtClean="0"/>
              <a:t>.</a:t>
            </a:r>
            <a:endParaRPr lang="sr-Latn-ME" sz="3000" dirty="0" smtClean="0"/>
          </a:p>
          <a:p>
            <a:r>
              <a:rPr lang="en-US" sz="3000" dirty="0" smtClean="0"/>
              <a:t> </a:t>
            </a:r>
            <a:r>
              <a:rPr lang="en-US" sz="3000" dirty="0" err="1"/>
              <a:t>Slično</a:t>
            </a:r>
            <a:r>
              <a:rPr lang="en-US" sz="3000" dirty="0"/>
              <a:t> tome, </a:t>
            </a:r>
            <a:r>
              <a:rPr lang="en-US" sz="3000" dirty="0" err="1"/>
              <a:t>veliki</a:t>
            </a:r>
            <a:r>
              <a:rPr lang="en-US" sz="3000" dirty="0"/>
              <a:t> </a:t>
            </a:r>
            <a:r>
              <a:rPr lang="en-US" sz="3000" dirty="0" err="1"/>
              <a:t>dio</a:t>
            </a:r>
            <a:r>
              <a:rPr lang="en-US" sz="3000" dirty="0"/>
              <a:t> </a:t>
            </a:r>
            <a:r>
              <a:rPr lang="en-US" sz="3000" dirty="0" err="1"/>
              <a:t>zakona</a:t>
            </a:r>
            <a:r>
              <a:rPr lang="en-US" sz="3000" dirty="0"/>
              <a:t> o </a:t>
            </a:r>
            <a:r>
              <a:rPr lang="en-US" sz="3000" dirty="0" err="1" smtClean="0"/>
              <a:t>vrijednosnim</a:t>
            </a:r>
            <a:r>
              <a:rPr lang="sr-Latn-ME" sz="3000" dirty="0" smtClean="0"/>
              <a:t> </a:t>
            </a:r>
            <a:r>
              <a:rPr lang="en-US" sz="3000" dirty="0" err="1" smtClean="0"/>
              <a:t>papirima</a:t>
            </a:r>
            <a:r>
              <a:rPr lang="en-US" sz="3000" dirty="0" smtClean="0"/>
              <a:t>/</a:t>
            </a:r>
            <a:r>
              <a:rPr lang="en-US" sz="3000" dirty="0" err="1" smtClean="0"/>
              <a:t>hartijama</a:t>
            </a:r>
            <a:r>
              <a:rPr lang="en-US" sz="3000" dirty="0" smtClean="0"/>
              <a:t> </a:t>
            </a:r>
            <a:r>
              <a:rPr lang="en-US" sz="3000" dirty="0"/>
              <a:t>od </a:t>
            </a:r>
            <a:r>
              <a:rPr lang="en-US" sz="3000" dirty="0" err="1"/>
              <a:t>vrijednosti</a:t>
            </a:r>
            <a:r>
              <a:rPr lang="en-US" sz="3000" dirty="0"/>
              <a:t> u SAD-u </a:t>
            </a:r>
            <a:r>
              <a:rPr lang="en-US" sz="3000" dirty="0" err="1"/>
              <a:t>donesen</a:t>
            </a:r>
            <a:r>
              <a:rPr lang="en-US" sz="3000" dirty="0"/>
              <a:t> je </a:t>
            </a:r>
            <a:r>
              <a:rPr lang="en-US" sz="3000" dirty="0" err="1"/>
              <a:t>nakon</a:t>
            </a:r>
            <a:r>
              <a:rPr lang="en-US" sz="3000" dirty="0"/>
              <a:t> </a:t>
            </a:r>
            <a:r>
              <a:rPr lang="en-US" sz="3000" dirty="0" err="1"/>
              <a:t>kraha</a:t>
            </a:r>
            <a:r>
              <a:rPr lang="en-US" sz="3000" dirty="0"/>
              <a:t> </a:t>
            </a:r>
            <a:r>
              <a:rPr lang="en-US" sz="3000" dirty="0" err="1"/>
              <a:t>berze</a:t>
            </a:r>
            <a:r>
              <a:rPr lang="en-US" sz="3000" dirty="0"/>
              <a:t> 1929</a:t>
            </a:r>
            <a:r>
              <a:rPr lang="en-US" sz="3000" dirty="0" smtClean="0"/>
              <a:t>.</a:t>
            </a:r>
            <a:r>
              <a:rPr lang="sr-Latn-ME" sz="3000" dirty="0" smtClean="0"/>
              <a:t> </a:t>
            </a:r>
            <a:r>
              <a:rPr lang="en-US" sz="3000" dirty="0" err="1" smtClean="0"/>
              <a:t>godine</a:t>
            </a:r>
            <a:r>
              <a:rPr lang="sr-Latn-ME" sz="3000" dirty="0"/>
              <a:t> </a:t>
            </a:r>
            <a:r>
              <a:rPr lang="sr-Latn-ME" sz="3000" dirty="0" smtClean="0"/>
              <a:t>i početka Velike depresije.</a:t>
            </a:r>
            <a:r>
              <a:rPr lang="en-US" sz="3000" dirty="0" smtClean="0"/>
              <a:t> </a:t>
            </a:r>
            <a:endParaRPr lang="sr-Latn-ME" sz="3000" dirty="0" smtClean="0"/>
          </a:p>
          <a:p>
            <a:pPr algn="just"/>
            <a:r>
              <a:rPr lang="en-US" sz="3000" dirty="0" err="1" smtClean="0"/>
              <a:t>Nije</a:t>
            </a:r>
            <a:r>
              <a:rPr lang="en-US" sz="3000" dirty="0" smtClean="0"/>
              <a:t> </a:t>
            </a:r>
            <a:r>
              <a:rPr lang="en-US" sz="3000" dirty="0" err="1"/>
              <a:t>nedostajalo</a:t>
            </a:r>
            <a:r>
              <a:rPr lang="en-US" sz="3000" dirty="0"/>
              <a:t> </a:t>
            </a:r>
            <a:r>
              <a:rPr lang="en-US" sz="3000" dirty="0" err="1"/>
              <a:t>ni</a:t>
            </a:r>
            <a:r>
              <a:rPr lang="en-US" sz="3000" dirty="0"/>
              <a:t> </a:t>
            </a:r>
            <a:r>
              <a:rPr lang="en-US" sz="3000" dirty="0" err="1"/>
              <a:t>drugih</a:t>
            </a:r>
            <a:r>
              <a:rPr lang="en-US" sz="3000" dirty="0"/>
              <a:t> </a:t>
            </a:r>
            <a:r>
              <a:rPr lang="en-US" sz="3000" dirty="0" err="1"/>
              <a:t>kriza</a:t>
            </a:r>
            <a:r>
              <a:rPr lang="en-US" sz="3000" dirty="0"/>
              <a:t>, </a:t>
            </a:r>
            <a:r>
              <a:rPr lang="en-US" sz="3000" dirty="0" err="1"/>
              <a:t>kao</a:t>
            </a:r>
            <a:r>
              <a:rPr lang="en-US" sz="3000" dirty="0"/>
              <a:t> </a:t>
            </a:r>
            <a:r>
              <a:rPr lang="en-US" sz="3000" dirty="0" err="1"/>
              <a:t>što</a:t>
            </a:r>
            <a:r>
              <a:rPr lang="en-US" sz="3000" dirty="0"/>
              <a:t> je </a:t>
            </a:r>
            <a:r>
              <a:rPr lang="en-US" sz="3000" dirty="0" err="1"/>
              <a:t>sekundarna</a:t>
            </a:r>
            <a:r>
              <a:rPr lang="en-US" sz="3000" dirty="0"/>
              <a:t> </a:t>
            </a:r>
            <a:r>
              <a:rPr lang="en-US" sz="3000" dirty="0" err="1"/>
              <a:t>kriza</a:t>
            </a:r>
            <a:r>
              <a:rPr lang="en-US" sz="3000" dirty="0"/>
              <a:t> </a:t>
            </a:r>
            <a:r>
              <a:rPr lang="en-US" sz="3000" dirty="0" err="1" smtClean="0"/>
              <a:t>bankarstva</a:t>
            </a:r>
            <a:r>
              <a:rPr lang="sr-Latn-ME" sz="3000" dirty="0" smtClean="0"/>
              <a:t> </a:t>
            </a:r>
            <a:r>
              <a:rPr lang="en-US" sz="3000" dirty="0" smtClean="0"/>
              <a:t>70-ih </a:t>
            </a:r>
            <a:r>
              <a:rPr lang="en-US" sz="3000" dirty="0" err="1" smtClean="0"/>
              <a:t>godina</a:t>
            </a:r>
            <a:r>
              <a:rPr lang="sr-Latn-ME" sz="3000" dirty="0" smtClean="0"/>
              <a:t> </a:t>
            </a:r>
            <a:r>
              <a:rPr lang="en-US" sz="3000" dirty="0" smtClean="0"/>
              <a:t> </a:t>
            </a:r>
            <a:r>
              <a:rPr lang="en-US" sz="3000" dirty="0" err="1" smtClean="0"/>
              <a:t>prošlog</a:t>
            </a:r>
            <a:r>
              <a:rPr lang="sr-Latn-ME" sz="3000" dirty="0" smtClean="0"/>
              <a:t> vijeka</a:t>
            </a:r>
            <a:r>
              <a:rPr lang="en-US" sz="3000" dirty="0" smtClean="0"/>
              <a:t> </a:t>
            </a:r>
            <a:r>
              <a:rPr lang="en-US" sz="3000" dirty="0"/>
              <a:t>u </a:t>
            </a:r>
            <a:r>
              <a:rPr lang="en-US" sz="3000" dirty="0" err="1"/>
              <a:t>Velikoj</a:t>
            </a:r>
            <a:r>
              <a:rPr lang="en-US" sz="3000" dirty="0"/>
              <a:t> </a:t>
            </a:r>
            <a:r>
              <a:rPr lang="en-US" sz="3000" dirty="0" err="1"/>
              <a:t>Britaniji</a:t>
            </a:r>
            <a:r>
              <a:rPr lang="en-US" sz="3000" dirty="0"/>
              <a:t>, </a:t>
            </a:r>
            <a:r>
              <a:rPr lang="en-US" sz="3000" dirty="0" err="1"/>
              <a:t>krah</a:t>
            </a:r>
            <a:r>
              <a:rPr lang="en-US" sz="3000" dirty="0"/>
              <a:t> </a:t>
            </a:r>
            <a:r>
              <a:rPr lang="en-US" sz="3000" dirty="0" err="1"/>
              <a:t>štedno-kreditnih</a:t>
            </a:r>
            <a:r>
              <a:rPr lang="en-US" sz="3000" dirty="0"/>
              <a:t> </a:t>
            </a:r>
            <a:r>
              <a:rPr lang="en-US" sz="3000" dirty="0" err="1"/>
              <a:t>zadruga</a:t>
            </a:r>
            <a:r>
              <a:rPr lang="en-US" sz="3000" dirty="0"/>
              <a:t> </a:t>
            </a:r>
            <a:r>
              <a:rPr lang="en-US" sz="3000" dirty="0" smtClean="0"/>
              <a:t>u</a:t>
            </a:r>
            <a:r>
              <a:rPr lang="sr-Latn-ME" sz="3000" dirty="0" smtClean="0"/>
              <a:t> </a:t>
            </a:r>
            <a:r>
              <a:rPr lang="en-US" sz="3000" dirty="0" smtClean="0"/>
              <a:t>SAD-u </a:t>
            </a:r>
            <a:r>
              <a:rPr lang="en-US" sz="3000" dirty="0"/>
              <a:t>80-ih </a:t>
            </a:r>
            <a:r>
              <a:rPr lang="en-US" sz="3000" dirty="0" err="1"/>
              <a:t>godina</a:t>
            </a:r>
            <a:r>
              <a:rPr lang="en-US" sz="3000" dirty="0"/>
              <a:t> </a:t>
            </a:r>
            <a:r>
              <a:rPr lang="en-US" sz="3000" dirty="0" err="1"/>
              <a:t>prošlog</a:t>
            </a:r>
            <a:r>
              <a:rPr lang="en-US" sz="3000" dirty="0"/>
              <a:t> </a:t>
            </a:r>
            <a:r>
              <a:rPr lang="sr-Latn-ME" sz="3000" dirty="0" smtClean="0"/>
              <a:t>vijeka</a:t>
            </a:r>
            <a:r>
              <a:rPr lang="en-US" sz="3000" dirty="0" smtClean="0"/>
              <a:t> </a:t>
            </a:r>
            <a:r>
              <a:rPr lang="en-US" sz="3000" dirty="0" err="1"/>
              <a:t>i</a:t>
            </a:r>
            <a:r>
              <a:rPr lang="en-US" sz="3000" dirty="0"/>
              <a:t> </a:t>
            </a:r>
            <a:r>
              <a:rPr lang="en-US" sz="3000" dirty="0" err="1"/>
              <a:t>finansijska</a:t>
            </a:r>
            <a:r>
              <a:rPr lang="en-US" sz="3000" dirty="0"/>
              <a:t> </a:t>
            </a:r>
            <a:r>
              <a:rPr lang="en-US" sz="3000" dirty="0" err="1"/>
              <a:t>kriza</a:t>
            </a:r>
            <a:r>
              <a:rPr lang="en-US" sz="3000" dirty="0"/>
              <a:t> u </a:t>
            </a:r>
            <a:r>
              <a:rPr lang="en-US" sz="3000" dirty="0" err="1"/>
              <a:t>Rusiji</a:t>
            </a:r>
            <a:r>
              <a:rPr lang="en-US" sz="3000" dirty="0"/>
              <a:t> 1998. </a:t>
            </a:r>
            <a:r>
              <a:rPr lang="en-US" sz="3000" dirty="0" err="1"/>
              <a:t>godine</a:t>
            </a:r>
            <a:r>
              <a:rPr lang="en-US" sz="3000" dirty="0" smtClean="0"/>
              <a:t>.</a:t>
            </a:r>
            <a:endParaRPr lang="en-US" sz="3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2112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5360" y="682752"/>
            <a:ext cx="10378440" cy="5494211"/>
          </a:xfrm>
        </p:spPr>
        <p:txBody>
          <a:bodyPr>
            <a:normAutofit/>
          </a:bodyPr>
          <a:lstStyle/>
          <a:p>
            <a:pPr algn="just"/>
            <a:r>
              <a:rPr lang="sr-Latn-ME" sz="3200" dirty="0" smtClean="0"/>
              <a:t>N</a:t>
            </a:r>
            <a:r>
              <a:rPr lang="en-US" sz="3200" dirty="0" err="1" smtClean="0"/>
              <a:t>ov</a:t>
            </a:r>
            <a:r>
              <a:rPr lang="sr-Latn-ME" sz="3200" dirty="0" smtClean="0"/>
              <a:t>i vijek (XXI)</a:t>
            </a:r>
            <a:r>
              <a:rPr lang="en-US" sz="3200" dirty="0" smtClean="0"/>
              <a:t> </a:t>
            </a:r>
            <a:r>
              <a:rPr lang="en-US" sz="3200" dirty="0"/>
              <a:t>je </a:t>
            </a:r>
            <a:r>
              <a:rPr lang="en-US" sz="3200" dirty="0" err="1"/>
              <a:t>isto</a:t>
            </a:r>
            <a:r>
              <a:rPr lang="en-US" sz="3200" dirty="0"/>
              <a:t> </a:t>
            </a:r>
            <a:r>
              <a:rPr lang="en-US" sz="3200" dirty="0" err="1"/>
              <a:t>tako</a:t>
            </a:r>
            <a:r>
              <a:rPr lang="en-US" sz="3200" dirty="0"/>
              <a:t> </a:t>
            </a:r>
            <a:r>
              <a:rPr lang="en-US" sz="3200" dirty="0" err="1"/>
              <a:t>dramatično</a:t>
            </a:r>
            <a:r>
              <a:rPr lang="en-US" sz="3200" dirty="0"/>
              <a:t> </a:t>
            </a:r>
            <a:r>
              <a:rPr lang="en-US" sz="3200" dirty="0" err="1"/>
              <a:t>počelo</a:t>
            </a:r>
            <a:r>
              <a:rPr lang="en-US" sz="3200" dirty="0"/>
              <a:t>, </a:t>
            </a:r>
            <a:r>
              <a:rPr lang="en-US" sz="3200" dirty="0" err="1"/>
              <a:t>uz</a:t>
            </a:r>
            <a:r>
              <a:rPr lang="en-US" sz="3200" dirty="0"/>
              <a:t> </a:t>
            </a:r>
            <a:r>
              <a:rPr lang="en-US" sz="3200" dirty="0" err="1"/>
              <a:t>spektakularan</a:t>
            </a:r>
            <a:r>
              <a:rPr lang="en-US" sz="3200" dirty="0"/>
              <a:t> </a:t>
            </a:r>
            <a:r>
              <a:rPr lang="en-US" sz="3200" dirty="0" err="1"/>
              <a:t>krah</a:t>
            </a:r>
            <a:r>
              <a:rPr lang="en-US" sz="3200" dirty="0"/>
              <a:t> </a:t>
            </a:r>
            <a:r>
              <a:rPr lang="sr-Latn-ME" sz="3200" dirty="0" smtClean="0"/>
              <a:t>mnogih korporacija </a:t>
            </a:r>
            <a:r>
              <a:rPr lang="en-US" sz="3200" dirty="0" smtClean="0"/>
              <a:t>u </a:t>
            </a:r>
            <a:r>
              <a:rPr lang="en-US" sz="3200" dirty="0"/>
              <a:t>SAD-u, </a:t>
            </a:r>
            <a:r>
              <a:rPr lang="en-US" sz="3200" dirty="0" smtClean="0"/>
              <a:t> </a:t>
            </a:r>
            <a:r>
              <a:rPr lang="en-US" sz="3200" dirty="0" err="1" smtClean="0"/>
              <a:t>bankrot</a:t>
            </a:r>
            <a:r>
              <a:rPr lang="sr-Latn-ME" sz="3200" dirty="0" smtClean="0"/>
              <a:t>om</a:t>
            </a:r>
            <a:r>
              <a:rPr lang="en-US" sz="3200" dirty="0" smtClean="0"/>
              <a:t> </a:t>
            </a:r>
            <a:r>
              <a:rPr lang="en-US" sz="3200" dirty="0" err="1" smtClean="0"/>
              <a:t>kompanij</a:t>
            </a:r>
            <a:r>
              <a:rPr lang="sr-Latn-ME" sz="3200" dirty="0" smtClean="0"/>
              <a:t>a u EU  i drugim zemljama svijeta</a:t>
            </a:r>
            <a:r>
              <a:rPr lang="pl-PL" sz="3200" dirty="0" smtClean="0"/>
              <a:t>. </a:t>
            </a:r>
          </a:p>
          <a:p>
            <a:pPr algn="just"/>
            <a:r>
              <a:rPr lang="pl-PL" sz="3200" dirty="0" smtClean="0"/>
              <a:t>Na </a:t>
            </a:r>
            <a:r>
              <a:rPr lang="pl-PL" sz="3200" dirty="0"/>
              <a:t>svaku od ovih propasti korporacija – koje se </a:t>
            </a:r>
            <a:r>
              <a:rPr lang="pl-PL" sz="3200" dirty="0" smtClean="0"/>
              <a:t>često </a:t>
            </a:r>
            <a:r>
              <a:rPr lang="en-US" sz="3200" dirty="0" err="1" smtClean="0"/>
              <a:t>dešavaju</a:t>
            </a:r>
            <a:r>
              <a:rPr lang="en-US" sz="3200" dirty="0" smtClean="0"/>
              <a:t> 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en-US" sz="3200" dirty="0" err="1"/>
              <a:t>rezultat</a:t>
            </a:r>
            <a:r>
              <a:rPr lang="en-US" sz="3200" dirty="0"/>
              <a:t> </a:t>
            </a:r>
            <a:r>
              <a:rPr lang="en-US" sz="3200" dirty="0" err="1"/>
              <a:t>nekompetentnosti</a:t>
            </a:r>
            <a:r>
              <a:rPr lang="en-US" sz="3200" dirty="0"/>
              <a:t> </a:t>
            </a:r>
            <a:r>
              <a:rPr lang="en-US" sz="3200" dirty="0" err="1"/>
              <a:t>ili</a:t>
            </a:r>
            <a:r>
              <a:rPr lang="en-US" sz="3200" dirty="0"/>
              <a:t> </a:t>
            </a:r>
            <a:r>
              <a:rPr lang="en-US" sz="3200" dirty="0" err="1"/>
              <a:t>čiste</a:t>
            </a:r>
            <a:r>
              <a:rPr lang="en-US" sz="3200" dirty="0"/>
              <a:t> </a:t>
            </a:r>
            <a:r>
              <a:rPr lang="en-US" sz="3200" dirty="0" err="1"/>
              <a:t>prevare</a:t>
            </a:r>
            <a:r>
              <a:rPr lang="en-US" sz="3200" dirty="0"/>
              <a:t> – </a:t>
            </a:r>
            <a:r>
              <a:rPr lang="en-US" sz="3200" dirty="0" err="1"/>
              <a:t>hitro</a:t>
            </a:r>
            <a:r>
              <a:rPr lang="en-US" sz="3200" dirty="0"/>
              <a:t> je </a:t>
            </a:r>
            <a:r>
              <a:rPr lang="en-US" sz="3200" dirty="0" err="1" smtClean="0"/>
              <a:t>odgovoreno</a:t>
            </a:r>
            <a:r>
              <a:rPr lang="sr-Latn-ME" sz="3200" dirty="0" smtClean="0"/>
              <a:t> </a:t>
            </a:r>
            <a:r>
              <a:rPr lang="en-US" sz="3200" dirty="0" err="1" smtClean="0"/>
              <a:t>novim</a:t>
            </a:r>
            <a:r>
              <a:rPr lang="en-US" sz="3200" dirty="0" smtClean="0"/>
              <a:t> </a:t>
            </a:r>
            <a:r>
              <a:rPr lang="en-US" sz="3200" dirty="0" err="1"/>
              <a:t>okvirima</a:t>
            </a:r>
            <a:r>
              <a:rPr lang="en-US" sz="3200" dirty="0"/>
              <a:t> </a:t>
            </a:r>
            <a:r>
              <a:rPr lang="en-US" sz="3200" dirty="0" err="1"/>
              <a:t>za</a:t>
            </a:r>
            <a:r>
              <a:rPr lang="en-US" sz="3200" dirty="0"/>
              <a:t> </a:t>
            </a:r>
            <a:r>
              <a:rPr lang="en-US" sz="3200" dirty="0" err="1"/>
              <a:t>upravljanje</a:t>
            </a:r>
            <a:r>
              <a:rPr lang="en-US" sz="3200" dirty="0"/>
              <a:t>, a </a:t>
            </a:r>
            <a:r>
              <a:rPr lang="en-US" sz="3200" dirty="0" err="1"/>
              <a:t>naročito</a:t>
            </a:r>
            <a:r>
              <a:rPr lang="en-US" sz="3200" dirty="0"/>
              <a:t> </a:t>
            </a:r>
            <a:r>
              <a:rPr lang="en-US" sz="3200" dirty="0" err="1"/>
              <a:t>mnogim</a:t>
            </a:r>
            <a:r>
              <a:rPr lang="en-US" sz="3200" dirty="0"/>
              <a:t> </a:t>
            </a:r>
            <a:r>
              <a:rPr lang="en-US" sz="3200" dirty="0" err="1"/>
              <a:t>nacionalnim</a:t>
            </a:r>
            <a:r>
              <a:rPr lang="en-US" sz="3200" dirty="0"/>
              <a:t> </a:t>
            </a:r>
            <a:r>
              <a:rPr lang="en-US" sz="3200" dirty="0" err="1"/>
              <a:t>propisima</a:t>
            </a:r>
            <a:r>
              <a:rPr lang="en-US" sz="3200" dirty="0"/>
              <a:t> </a:t>
            </a:r>
            <a:r>
              <a:rPr lang="en-US" sz="3200" dirty="0" smtClean="0"/>
              <a:t>o</a:t>
            </a:r>
            <a:r>
              <a:rPr lang="sr-Latn-ME" sz="3200" dirty="0" smtClean="0"/>
              <a:t> </a:t>
            </a:r>
            <a:r>
              <a:rPr lang="en-US" sz="3200" dirty="0" err="1" smtClean="0"/>
              <a:t>korporativnom</a:t>
            </a:r>
            <a:r>
              <a:rPr lang="en-US" sz="3200" dirty="0" smtClean="0"/>
              <a:t> </a:t>
            </a:r>
            <a:r>
              <a:rPr lang="en-US" sz="3200" dirty="0" err="1" smtClean="0"/>
              <a:t>upravljanju</a:t>
            </a:r>
            <a:r>
              <a:rPr lang="sr-Latn-ME" sz="3200" dirty="0" smtClean="0"/>
              <a:t>.</a:t>
            </a:r>
          </a:p>
          <a:p>
            <a:pPr marL="0" indent="0" algn="just">
              <a:buNone/>
            </a:pP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653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7075"/>
          </a:xfrm>
        </p:spPr>
        <p:txBody>
          <a:bodyPr>
            <a:normAutofit fontScale="90000"/>
          </a:bodyPr>
          <a:lstStyle/>
          <a:p>
            <a:pPr marL="0" indent="0"/>
            <a:r>
              <a:rPr lang="en-US" dirty="0" smtClean="0"/>
              <a:t>1. </a:t>
            </a:r>
            <a:r>
              <a:rPr lang="sr-Latn-ME" dirty="0" smtClean="0"/>
              <a:t>Pojam i d</a:t>
            </a:r>
            <a:r>
              <a:rPr lang="en-US" dirty="0" err="1" smtClean="0"/>
              <a:t>efini</a:t>
            </a:r>
            <a:r>
              <a:rPr lang="sr-Latn-ME" dirty="0"/>
              <a:t>s</a:t>
            </a:r>
            <a:r>
              <a:rPr lang="en-US" dirty="0" err="1" smtClean="0"/>
              <a:t>anje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2200"/>
            <a:ext cx="10515600" cy="50466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200" dirty="0" err="1" smtClean="0"/>
              <a:t>Šta</a:t>
            </a:r>
            <a:r>
              <a:rPr lang="en-US" sz="3200" dirty="0" smtClean="0"/>
              <a:t> </a:t>
            </a:r>
            <a:r>
              <a:rPr lang="en-US" sz="3200" dirty="0"/>
              <a:t>je </a:t>
            </a:r>
            <a:r>
              <a:rPr lang="en-US" sz="3200" dirty="0" err="1"/>
              <a:t>korporativno</a:t>
            </a:r>
            <a:r>
              <a:rPr lang="en-US" sz="3200" dirty="0"/>
              <a:t> </a:t>
            </a:r>
            <a:r>
              <a:rPr lang="en-US" sz="3200" dirty="0" err="1" smtClean="0"/>
              <a:t>upravljanje</a:t>
            </a:r>
            <a:r>
              <a:rPr lang="sr-Latn-ME" sz="3200" dirty="0" smtClean="0"/>
              <a:t>?</a:t>
            </a:r>
            <a:endParaRPr lang="en-US" sz="3200" dirty="0"/>
          </a:p>
          <a:p>
            <a:pPr algn="just"/>
            <a:r>
              <a:rPr lang="en-US" dirty="0" smtClean="0"/>
              <a:t>Ne </a:t>
            </a:r>
            <a:r>
              <a:rPr lang="en-US" dirty="0" err="1"/>
              <a:t>postoji</a:t>
            </a:r>
            <a:r>
              <a:rPr lang="en-US" dirty="0"/>
              <a:t> </a:t>
            </a:r>
            <a:r>
              <a:rPr lang="en-US" dirty="0" err="1"/>
              <a:t>jedinstvena</a:t>
            </a:r>
            <a:r>
              <a:rPr lang="en-US" dirty="0"/>
              <a:t> </a:t>
            </a:r>
            <a:r>
              <a:rPr lang="en-US" dirty="0" err="1"/>
              <a:t>definicija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primijeniti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/>
              <a:t>situacije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jurisdikcije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Razne</a:t>
            </a:r>
            <a:r>
              <a:rPr lang="en-US" dirty="0" smtClean="0"/>
              <a:t> </a:t>
            </a:r>
            <a:r>
              <a:rPr lang="en-US" dirty="0" err="1"/>
              <a:t>definicije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danas</a:t>
            </a:r>
            <a:r>
              <a:rPr lang="en-US" dirty="0"/>
              <a:t> </a:t>
            </a:r>
            <a:r>
              <a:rPr lang="en-US" dirty="0" err="1"/>
              <a:t>postoje</a:t>
            </a:r>
            <a:r>
              <a:rPr lang="en-US" dirty="0"/>
              <a:t>, u </a:t>
            </a:r>
            <a:r>
              <a:rPr lang="en-US" dirty="0" err="1"/>
              <a:t>velikoj</a:t>
            </a:r>
            <a:r>
              <a:rPr lang="en-US" dirty="0"/>
              <a:t> </a:t>
            </a:r>
            <a:r>
              <a:rPr lang="en-US" dirty="0" err="1" smtClean="0"/>
              <a:t>mjeri</a:t>
            </a:r>
            <a:r>
              <a:rPr lang="sr-Latn-ME" dirty="0" smtClean="0"/>
              <a:t> </a:t>
            </a:r>
            <a:r>
              <a:rPr lang="pl-PL" dirty="0" smtClean="0"/>
              <a:t>zavise </a:t>
            </a:r>
            <a:r>
              <a:rPr lang="pl-PL" dirty="0"/>
              <a:t>od institucije ili autora, kao i od zemlje i pravne tradicije.</a:t>
            </a:r>
          </a:p>
          <a:p>
            <a:pPr algn="just"/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en-US" dirty="0" err="1"/>
              <a:t>finansijska</a:t>
            </a:r>
            <a:r>
              <a:rPr lang="en-US" dirty="0"/>
              <a:t> </a:t>
            </a:r>
            <a:r>
              <a:rPr lang="en-US" dirty="0" err="1"/>
              <a:t>korporacija</a:t>
            </a:r>
            <a:r>
              <a:rPr lang="en-US" dirty="0"/>
              <a:t> (IFC) </a:t>
            </a:r>
            <a:r>
              <a:rPr lang="en-US" dirty="0" err="1" smtClean="0"/>
              <a:t>defini</a:t>
            </a:r>
            <a:r>
              <a:rPr lang="sr-Latn-ME" dirty="0" smtClean="0"/>
              <a:t>še</a:t>
            </a:r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/>
              <a:t>kao</a:t>
            </a:r>
            <a:r>
              <a:rPr lang="en-US" dirty="0"/>
              <a:t> “</a:t>
            </a:r>
            <a:r>
              <a:rPr lang="en-US" dirty="0" err="1"/>
              <a:t>strukture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vođenje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kontrolu</a:t>
            </a:r>
            <a:r>
              <a:rPr lang="en-US" dirty="0"/>
              <a:t> </a:t>
            </a:r>
            <a:r>
              <a:rPr lang="en-US" dirty="0" err="1"/>
              <a:t>privrednih</a:t>
            </a:r>
            <a:r>
              <a:rPr lang="en-US" dirty="0"/>
              <a:t> </a:t>
            </a:r>
            <a:r>
              <a:rPr lang="en-US" dirty="0" err="1"/>
              <a:t>društava</a:t>
            </a:r>
            <a:r>
              <a:rPr lang="en-US" dirty="0"/>
              <a:t>”.</a:t>
            </a:r>
          </a:p>
          <a:p>
            <a:pPr algn="just"/>
            <a:r>
              <a:rPr lang="en-US" dirty="0" err="1"/>
              <a:t>Organizacija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ekonomsku</a:t>
            </a:r>
            <a:r>
              <a:rPr lang="en-US" dirty="0"/>
              <a:t> </a:t>
            </a:r>
            <a:r>
              <a:rPr lang="en-US" dirty="0" err="1"/>
              <a:t>saradnju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razvoj</a:t>
            </a:r>
            <a:r>
              <a:rPr lang="en-US" dirty="0"/>
              <a:t> (OECD), </a:t>
            </a:r>
            <a:r>
              <a:rPr lang="en-US" dirty="0" err="1"/>
              <a:t>koja</a:t>
            </a:r>
            <a:r>
              <a:rPr lang="en-US" dirty="0"/>
              <a:t> je 1999. </a:t>
            </a:r>
            <a:r>
              <a:rPr lang="en-US" dirty="0" err="1"/>
              <a:t>godine</a:t>
            </a:r>
            <a:r>
              <a:rPr lang="en-US" dirty="0"/>
              <a:t> </a:t>
            </a:r>
            <a:r>
              <a:rPr lang="en-US" dirty="0" err="1" smtClean="0"/>
              <a:t>objavila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/>
              <a:t>Principe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detaljniju</a:t>
            </a:r>
            <a:r>
              <a:rPr lang="en-US" dirty="0"/>
              <a:t> </a:t>
            </a:r>
            <a:r>
              <a:rPr lang="en-US" dirty="0" err="1"/>
              <a:t>definiciju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u</a:t>
            </a:r>
            <a:r>
              <a:rPr lang="en-US" dirty="0" err="1" smtClean="0"/>
              <a:t>pravljanja</a:t>
            </a:r>
            <a:r>
              <a:rPr lang="sr-Latn-ME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82938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1200" y="406400"/>
            <a:ext cx="10642600" cy="5770563"/>
          </a:xfrm>
        </p:spPr>
        <p:txBody>
          <a:bodyPr>
            <a:normAutofit/>
          </a:bodyPr>
          <a:lstStyle/>
          <a:p>
            <a:r>
              <a:rPr lang="sr-Latn-ME" dirty="0" smtClean="0"/>
              <a:t>U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 se </a:t>
            </a:r>
            <a:r>
              <a:rPr lang="en-US" dirty="0" err="1"/>
              <a:t>mnogo</a:t>
            </a:r>
            <a:r>
              <a:rPr lang="en-US" dirty="0"/>
              <a:t> toga </a:t>
            </a:r>
            <a:r>
              <a:rPr lang="en-US" dirty="0" err="1"/>
              <a:t>promijenilo</a:t>
            </a:r>
            <a:r>
              <a:rPr lang="en-US" dirty="0"/>
              <a:t> od </a:t>
            </a:r>
            <a:r>
              <a:rPr lang="en-US" dirty="0" err="1"/>
              <a:t>njenog</a:t>
            </a:r>
            <a:r>
              <a:rPr lang="en-US" dirty="0"/>
              <a:t> </a:t>
            </a:r>
            <a:r>
              <a:rPr lang="en-US" dirty="0" err="1"/>
              <a:t>osamostaljenja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Pravni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sr-Latn-ME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Hercegovine</a:t>
            </a:r>
            <a:r>
              <a:rPr lang="en-US" dirty="0"/>
              <a:t> </a:t>
            </a:r>
            <a:r>
              <a:rPr lang="en-US" dirty="0" err="1" smtClean="0"/>
              <a:t>determini</a:t>
            </a:r>
            <a:r>
              <a:rPr lang="sr-Latn-ME" dirty="0" smtClean="0"/>
              <a:t>san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 smtClean="0"/>
              <a:t>specifičnostima</a:t>
            </a:r>
            <a:r>
              <a:rPr lang="sr-Latn-ME" dirty="0" smtClean="0"/>
              <a:t> </a:t>
            </a:r>
            <a:r>
              <a:rPr lang="en-US" dirty="0" err="1" smtClean="0"/>
              <a:t>koje</a:t>
            </a:r>
            <a:r>
              <a:rPr lang="en-US" dirty="0" smtClean="0"/>
              <a:t> </a:t>
            </a:r>
            <a:r>
              <a:rPr lang="en-US" dirty="0" err="1"/>
              <a:t>sobom</a:t>
            </a:r>
            <a:r>
              <a:rPr lang="en-US" dirty="0"/>
              <a:t> </a:t>
            </a:r>
            <a:r>
              <a:rPr lang="en-US" dirty="0" err="1"/>
              <a:t>nosi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sr-Latn-ME" dirty="0" smtClean="0"/>
              <a:t>jeno</a:t>
            </a:r>
            <a:r>
              <a:rPr lang="en-US" dirty="0" smtClean="0"/>
              <a:t> </a:t>
            </a:r>
            <a:r>
              <a:rPr lang="en-US" dirty="0" err="1"/>
              <a:t>ustavno</a:t>
            </a:r>
            <a:r>
              <a:rPr lang="en-US" dirty="0"/>
              <a:t> </a:t>
            </a:r>
            <a:r>
              <a:rPr lang="en-US" dirty="0" err="1"/>
              <a:t>uređenje</a:t>
            </a:r>
            <a:r>
              <a:rPr lang="en-US" dirty="0"/>
              <a:t>, </a:t>
            </a:r>
            <a:r>
              <a:rPr lang="en-US" dirty="0" err="1"/>
              <a:t>odnosno</a:t>
            </a:r>
            <a:r>
              <a:rPr lang="en-US" dirty="0"/>
              <a:t> </a:t>
            </a:r>
            <a:r>
              <a:rPr lang="en-US" dirty="0" err="1"/>
              <a:t>ustavna</a:t>
            </a:r>
            <a:r>
              <a:rPr lang="en-US" dirty="0"/>
              <a:t> </a:t>
            </a:r>
            <a:r>
              <a:rPr lang="en-US" dirty="0" err="1"/>
              <a:t>rješenja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proizlaze</a:t>
            </a:r>
            <a:r>
              <a:rPr lang="en-US" dirty="0"/>
              <a:t> </a:t>
            </a:r>
            <a:r>
              <a:rPr lang="en-US" dirty="0" err="1" smtClean="0"/>
              <a:t>iz</a:t>
            </a:r>
            <a:r>
              <a:rPr lang="sr-Latn-ME" dirty="0" smtClean="0"/>
              <a:t> </a:t>
            </a:r>
            <a:r>
              <a:rPr lang="en-US" dirty="0" err="1" smtClean="0"/>
              <a:t>Dejtonskog</a:t>
            </a:r>
            <a:r>
              <a:rPr lang="en-US" dirty="0" smtClean="0"/>
              <a:t> </a:t>
            </a:r>
            <a:r>
              <a:rPr lang="en-US" dirty="0" err="1"/>
              <a:t>mirovnog</a:t>
            </a:r>
            <a:r>
              <a:rPr lang="en-US" dirty="0"/>
              <a:t> </a:t>
            </a:r>
            <a:r>
              <a:rPr lang="en-US" dirty="0" err="1"/>
              <a:t>sporazuma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Na </a:t>
            </a:r>
            <a:r>
              <a:rPr lang="en-US" dirty="0" err="1"/>
              <a:t>prvom</a:t>
            </a:r>
            <a:r>
              <a:rPr lang="en-US" dirty="0"/>
              <a:t> </a:t>
            </a:r>
            <a:r>
              <a:rPr lang="en-US" dirty="0" err="1"/>
              <a:t>mjestu</a:t>
            </a:r>
            <a:r>
              <a:rPr lang="en-US" dirty="0"/>
              <a:t> </a:t>
            </a:r>
            <a:r>
              <a:rPr lang="en-US" dirty="0" err="1"/>
              <a:t>radi</a:t>
            </a:r>
            <a:r>
              <a:rPr lang="en-US" dirty="0"/>
              <a:t> se o </a:t>
            </a:r>
            <a:r>
              <a:rPr lang="en-US" dirty="0" err="1"/>
              <a:t>vrsti</a:t>
            </a:r>
            <a:r>
              <a:rPr lang="en-US" dirty="0"/>
              <a:t> </a:t>
            </a:r>
            <a:r>
              <a:rPr lang="en-US" dirty="0" err="1"/>
              <a:t>složenog</a:t>
            </a:r>
            <a:r>
              <a:rPr lang="en-US" dirty="0"/>
              <a:t> </a:t>
            </a:r>
            <a:r>
              <a:rPr lang="en-US" dirty="0" err="1" smtClean="0"/>
              <a:t>državnog</a:t>
            </a:r>
            <a:r>
              <a:rPr lang="sr-Latn-ME" dirty="0" smtClean="0"/>
              <a:t> </a:t>
            </a:r>
            <a:r>
              <a:rPr lang="en-US" dirty="0" err="1" smtClean="0"/>
              <a:t>uređenja</a:t>
            </a:r>
            <a:r>
              <a:rPr lang="en-US" dirty="0" smtClean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zemlje</a:t>
            </a:r>
            <a:r>
              <a:rPr lang="en-US" dirty="0"/>
              <a:t> </a:t>
            </a:r>
            <a:r>
              <a:rPr lang="en-US" dirty="0" err="1"/>
              <a:t>sastavljene</a:t>
            </a:r>
            <a:r>
              <a:rPr lang="en-US" dirty="0"/>
              <a:t> od </a:t>
            </a:r>
            <a:r>
              <a:rPr lang="en-US" dirty="0" err="1"/>
              <a:t>dvaju</a:t>
            </a:r>
            <a:r>
              <a:rPr lang="en-US" dirty="0"/>
              <a:t> </a:t>
            </a:r>
            <a:r>
              <a:rPr lang="en-US" dirty="0" err="1"/>
              <a:t>entiteta</a:t>
            </a:r>
            <a:r>
              <a:rPr lang="en-US" dirty="0"/>
              <a:t>: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Republike</a:t>
            </a:r>
            <a:r>
              <a:rPr lang="sr-Latn-ME" dirty="0" smtClean="0"/>
              <a:t> </a:t>
            </a:r>
            <a:r>
              <a:rPr lang="en-US" dirty="0" err="1" smtClean="0"/>
              <a:t>Srpske</a:t>
            </a:r>
            <a:r>
              <a:rPr lang="en-US" dirty="0"/>
              <a:t>, a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Federacija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 </a:t>
            </a:r>
            <a:r>
              <a:rPr lang="en-US" dirty="0" err="1"/>
              <a:t>objedinjuje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kantona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značajnim</a:t>
            </a:r>
            <a:r>
              <a:rPr lang="en-US" dirty="0"/>
              <a:t> </a:t>
            </a:r>
            <a:r>
              <a:rPr lang="en-US" dirty="0" err="1" smtClean="0"/>
              <a:t>nivoom</a:t>
            </a:r>
            <a:r>
              <a:rPr lang="sr-Latn-ME" dirty="0" smtClean="0"/>
              <a:t> </a:t>
            </a:r>
            <a:r>
              <a:rPr lang="en-US" dirty="0" err="1" smtClean="0"/>
              <a:t>zakonodavnih</a:t>
            </a:r>
            <a:r>
              <a:rPr lang="en-US" dirty="0" smtClean="0"/>
              <a:t> </a:t>
            </a:r>
            <a:r>
              <a:rPr lang="en-US" dirty="0" err="1"/>
              <a:t>ovlaštenja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07972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2208" y="548640"/>
            <a:ext cx="10451592" cy="5628323"/>
          </a:xfrm>
        </p:spPr>
        <p:txBody>
          <a:bodyPr/>
          <a:lstStyle/>
          <a:p>
            <a:pPr algn="just"/>
            <a:r>
              <a:rPr lang="en-US" dirty="0"/>
              <a:t> </a:t>
            </a:r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ovako</a:t>
            </a:r>
            <a:r>
              <a:rPr lang="en-US" dirty="0"/>
              <a:t> </a:t>
            </a:r>
            <a:r>
              <a:rPr lang="en-US" dirty="0" err="1"/>
              <a:t>zadatog</a:t>
            </a:r>
            <a:r>
              <a:rPr lang="en-US" dirty="0"/>
              <a:t> </a:t>
            </a:r>
            <a:r>
              <a:rPr lang="en-US" dirty="0" err="1"/>
              <a:t>oblika</a:t>
            </a:r>
            <a:r>
              <a:rPr lang="en-US" dirty="0"/>
              <a:t> </a:t>
            </a:r>
            <a:r>
              <a:rPr lang="en-US" dirty="0" err="1"/>
              <a:t>složenog</a:t>
            </a:r>
            <a:r>
              <a:rPr lang="en-US" dirty="0"/>
              <a:t> </a:t>
            </a:r>
            <a:r>
              <a:rPr lang="en-US" dirty="0" err="1"/>
              <a:t>državnog</a:t>
            </a:r>
            <a:r>
              <a:rPr lang="en-US" dirty="0"/>
              <a:t> </a:t>
            </a:r>
            <a:r>
              <a:rPr lang="en-US" dirty="0" err="1"/>
              <a:t>uređenja</a:t>
            </a:r>
            <a:r>
              <a:rPr lang="sr-Latn-ME" dirty="0"/>
              <a:t> </a:t>
            </a:r>
            <a:r>
              <a:rPr lang="en-US" dirty="0" err="1"/>
              <a:t>proistekle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brojne</a:t>
            </a:r>
            <a:r>
              <a:rPr lang="en-US" dirty="0"/>
              <a:t> </a:t>
            </a:r>
            <a:r>
              <a:rPr lang="en-US" dirty="0" err="1"/>
              <a:t>specifičnosti</a:t>
            </a:r>
            <a:r>
              <a:rPr lang="en-US" dirty="0"/>
              <a:t> 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raspodjele</a:t>
            </a:r>
            <a:r>
              <a:rPr lang="en-US" dirty="0"/>
              <a:t> </a:t>
            </a:r>
            <a:r>
              <a:rPr lang="en-US" dirty="0" err="1"/>
              <a:t>zakonodavnih</a:t>
            </a:r>
            <a:r>
              <a:rPr lang="en-US" dirty="0"/>
              <a:t> </a:t>
            </a:r>
            <a:r>
              <a:rPr lang="en-US" dirty="0" err="1"/>
              <a:t>ovlaštenja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egzistiraju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jedinstveni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cijelu</a:t>
            </a:r>
            <a:r>
              <a:rPr lang="en-US" dirty="0"/>
              <a:t> </a:t>
            </a:r>
            <a:r>
              <a:rPr lang="en-US" dirty="0" err="1"/>
              <a:t>teritoriju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, </a:t>
            </a:r>
            <a:r>
              <a:rPr lang="en-US" dirty="0" err="1"/>
              <a:t>potom</a:t>
            </a:r>
            <a:r>
              <a:rPr lang="en-US" dirty="0"/>
              <a:t> </a:t>
            </a:r>
            <a:r>
              <a:rPr lang="en-US" dirty="0" err="1"/>
              <a:t>zakoni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pl-PL" dirty="0"/>
              <a:t>postoje na nivou Republike Srpske i Federacije BiH, te u deset kantona </a:t>
            </a:r>
            <a:r>
              <a:rPr lang="pl-PL" dirty="0" smtClean="0"/>
              <a:t>posebno, </a:t>
            </a:r>
            <a:r>
              <a:rPr lang="pl-PL" dirty="0"/>
              <a:t>a u </a:t>
            </a:r>
            <a:r>
              <a:rPr lang="en-US" dirty="0" err="1"/>
              <a:t>okviru</a:t>
            </a:r>
            <a:r>
              <a:rPr lang="en-US" dirty="0"/>
              <a:t> same </a:t>
            </a:r>
            <a:r>
              <a:rPr lang="en-US" dirty="0" err="1"/>
              <a:t>Federacije</a:t>
            </a:r>
            <a:r>
              <a:rPr lang="en-US" dirty="0"/>
              <a:t> </a:t>
            </a:r>
            <a:r>
              <a:rPr lang="en-US" dirty="0" err="1"/>
              <a:t>BiH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Posebnost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postojanje</a:t>
            </a:r>
            <a:r>
              <a:rPr lang="en-US" dirty="0"/>
              <a:t> </a:t>
            </a:r>
            <a:r>
              <a:rPr lang="en-US" dirty="0" err="1"/>
              <a:t>takozvanih</a:t>
            </a:r>
            <a:r>
              <a:rPr lang="en-US" dirty="0"/>
              <a:t> </a:t>
            </a:r>
            <a:r>
              <a:rPr lang="en-US" dirty="0" err="1"/>
              <a:t>krovnih</a:t>
            </a:r>
            <a:r>
              <a:rPr lang="sr-Latn-ME" dirty="0"/>
              <a:t> </a:t>
            </a:r>
            <a:r>
              <a:rPr lang="en-US" dirty="0" err="1"/>
              <a:t>zakona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predstavljati</a:t>
            </a:r>
            <a:r>
              <a:rPr lang="en-US" dirty="0"/>
              <a:t> </a:t>
            </a:r>
            <a:r>
              <a:rPr lang="en-US" dirty="0" err="1"/>
              <a:t>osnovu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donošenje</a:t>
            </a:r>
            <a:r>
              <a:rPr lang="en-US" dirty="0"/>
              <a:t> </a:t>
            </a:r>
            <a:r>
              <a:rPr lang="en-US" dirty="0" err="1"/>
              <a:t>posebnih</a:t>
            </a:r>
            <a:r>
              <a:rPr lang="en-US" dirty="0"/>
              <a:t> </a:t>
            </a:r>
            <a:r>
              <a:rPr lang="en-US" dirty="0" err="1"/>
              <a:t>entitetskih</a:t>
            </a:r>
            <a:r>
              <a:rPr lang="en-US" dirty="0"/>
              <a:t> </a:t>
            </a:r>
            <a:r>
              <a:rPr lang="en-US" dirty="0" err="1"/>
              <a:t>zakona</a:t>
            </a:r>
            <a:r>
              <a:rPr lang="sr-Latn-ME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moraju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usklađeni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istim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U </a:t>
            </a:r>
            <a:r>
              <a:rPr lang="sr-Latn-ME" dirty="0" smtClean="0"/>
              <a:t>po</a:t>
            </a:r>
            <a:r>
              <a:rPr lang="en-US" dirty="0" err="1" smtClean="0"/>
              <a:t>sebnom</a:t>
            </a:r>
            <a:r>
              <a:rPr lang="en-US" dirty="0" smtClean="0"/>
              <a:t> </a:t>
            </a:r>
            <a:r>
              <a:rPr lang="en-US" dirty="0" err="1"/>
              <a:t>pravnom</a:t>
            </a:r>
            <a:r>
              <a:rPr lang="en-US" dirty="0"/>
              <a:t> </a:t>
            </a:r>
            <a:r>
              <a:rPr lang="en-US" dirty="0" err="1"/>
              <a:t>režimu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se </a:t>
            </a:r>
            <a:r>
              <a:rPr lang="en-US" dirty="0" err="1"/>
              <a:t>Distrikt</a:t>
            </a:r>
            <a:r>
              <a:rPr lang="sr-Latn-ME" dirty="0"/>
              <a:t> </a:t>
            </a:r>
            <a:r>
              <a:rPr lang="en-US" dirty="0" err="1"/>
              <a:t>Brčko</a:t>
            </a:r>
            <a:r>
              <a:rPr lang="en-US" dirty="0"/>
              <a:t>,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uživa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/>
              <a:t>vrstu</a:t>
            </a:r>
            <a:r>
              <a:rPr lang="en-US" dirty="0"/>
              <a:t> </a:t>
            </a:r>
            <a:r>
              <a:rPr lang="en-US" dirty="0" err="1"/>
              <a:t>međunarodne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jurisdikcije</a:t>
            </a:r>
            <a:r>
              <a:rPr lang="en-US" dirty="0"/>
              <a:t>. </a:t>
            </a:r>
            <a:endParaRPr lang="sr-Latn-ME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68727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4700" y="800100"/>
            <a:ext cx="10579100" cy="53768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err="1"/>
              <a:t>Zakonodavna</a:t>
            </a:r>
            <a:r>
              <a:rPr lang="en-US" dirty="0"/>
              <a:t> </a:t>
            </a:r>
            <a:r>
              <a:rPr lang="en-US" dirty="0" err="1"/>
              <a:t>materija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,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rada</a:t>
            </a:r>
            <a:r>
              <a:rPr lang="sr-Latn-ME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 u </a:t>
            </a:r>
            <a:r>
              <a:rPr lang="en-US" dirty="0" err="1"/>
              <a:t>Bosni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Hercegovini</a:t>
            </a:r>
            <a:r>
              <a:rPr lang="en-US" dirty="0"/>
              <a:t> </a:t>
            </a:r>
            <a:r>
              <a:rPr lang="en-US" dirty="0" err="1"/>
              <a:t>predstavlja</a:t>
            </a:r>
            <a:r>
              <a:rPr lang="en-US" dirty="0"/>
              <a:t> </a:t>
            </a:r>
            <a:r>
              <a:rPr lang="en-US" dirty="0" err="1"/>
              <a:t>entitetsku</a:t>
            </a:r>
            <a:r>
              <a:rPr lang="en-US" dirty="0"/>
              <a:t> </a:t>
            </a:r>
            <a:r>
              <a:rPr lang="en-US" dirty="0" err="1"/>
              <a:t>nadležnost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U Federaciji BiH na snazi je Zakon o privrednim društvima </a:t>
            </a:r>
            <a:r>
              <a:rPr lang="pl-PL" dirty="0" smtClean="0"/>
              <a:t>, </a:t>
            </a:r>
            <a:r>
              <a:rPr lang="pl-PL" dirty="0"/>
              <a:t>dok je u Republici Srpskoj na snazi Zakon o </a:t>
            </a:r>
            <a:r>
              <a:rPr lang="pl-PL" dirty="0" smtClean="0"/>
              <a:t>preduzećima. 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Distrikt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se </a:t>
            </a:r>
            <a:r>
              <a:rPr lang="en-US" dirty="0" err="1"/>
              <a:t>primjenjuje</a:t>
            </a:r>
            <a:r>
              <a:rPr lang="en-US" dirty="0"/>
              <a:t> </a:t>
            </a:r>
            <a:r>
              <a:rPr lang="en-US" dirty="0" err="1"/>
              <a:t>Zakon</a:t>
            </a:r>
            <a:r>
              <a:rPr lang="en-US" dirty="0"/>
              <a:t> o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Brčko</a:t>
            </a:r>
            <a:r>
              <a:rPr lang="en-US" dirty="0"/>
              <a:t> </a:t>
            </a:r>
            <a:r>
              <a:rPr lang="en-US" dirty="0" err="1" smtClean="0"/>
              <a:t>Distrikta</a:t>
            </a:r>
            <a:r>
              <a:rPr lang="sr-Latn-ME" dirty="0" smtClean="0"/>
              <a:t> </a:t>
            </a:r>
            <a:r>
              <a:rPr lang="en-US" dirty="0" err="1" smtClean="0"/>
              <a:t>Bosne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Hercegovine</a:t>
            </a:r>
            <a:r>
              <a:rPr lang="sr-Latn-ME" dirty="0" smtClean="0"/>
              <a:t>. 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en-US" dirty="0"/>
              <a:t>Ono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zajedničko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entitetska</a:t>
            </a:r>
            <a:r>
              <a:rPr lang="en-US" dirty="0"/>
              <a:t> </a:t>
            </a:r>
            <a:r>
              <a:rPr lang="en-US" dirty="0" err="1"/>
              <a:t>zakonodavstva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to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postoji</a:t>
            </a:r>
            <a:r>
              <a:rPr lang="sr-Latn-ME" dirty="0"/>
              <a:t> </a:t>
            </a:r>
            <a:r>
              <a:rPr lang="en-US" dirty="0" err="1"/>
              <a:t>apsolutno</a:t>
            </a:r>
            <a:r>
              <a:rPr lang="en-US" dirty="0"/>
              <a:t> </a:t>
            </a:r>
            <a:r>
              <a:rPr lang="en-US" dirty="0" err="1"/>
              <a:t>liberalan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osnivanja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sva</a:t>
            </a:r>
            <a:r>
              <a:rPr lang="en-US" dirty="0"/>
              <a:t> </a:t>
            </a:r>
            <a:r>
              <a:rPr lang="en-US" dirty="0" err="1"/>
              <a:t>pravna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fizička</a:t>
            </a:r>
            <a:r>
              <a:rPr lang="en-US" dirty="0"/>
              <a:t> </a:t>
            </a:r>
            <a:r>
              <a:rPr lang="en-US" dirty="0" err="1"/>
              <a:t>lica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</a:t>
            </a:r>
            <a:r>
              <a:rPr lang="en-US" dirty="0" err="1"/>
              <a:t>domaća</a:t>
            </a:r>
            <a:r>
              <a:rPr lang="en-US" dirty="0"/>
              <a:t>, </a:t>
            </a:r>
            <a:r>
              <a:rPr lang="en-US" dirty="0" err="1"/>
              <a:t>tako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inostrana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S </a:t>
            </a:r>
            <a:r>
              <a:rPr lang="en-US" dirty="0" err="1"/>
              <a:t>tim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osnivač</a:t>
            </a:r>
            <a:r>
              <a:rPr lang="en-US" dirty="0"/>
              <a:t> </a:t>
            </a:r>
            <a:r>
              <a:rPr lang="en-US" dirty="0" err="1"/>
              <a:t>pojavljuje</a:t>
            </a:r>
            <a:r>
              <a:rPr lang="en-US" dirty="0"/>
              <a:t> </a:t>
            </a:r>
            <a:r>
              <a:rPr lang="en-US" dirty="0" err="1"/>
              <a:t>strano</a:t>
            </a:r>
            <a:r>
              <a:rPr lang="en-US" dirty="0"/>
              <a:t> </a:t>
            </a:r>
            <a:r>
              <a:rPr lang="en-US" dirty="0" err="1"/>
              <a:t>fizičko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pravno</a:t>
            </a:r>
            <a:r>
              <a:rPr lang="en-US" dirty="0"/>
              <a:t> lice,</a:t>
            </a:r>
            <a:r>
              <a:rPr lang="sr-Latn-ME" dirty="0"/>
              <a:t> </a:t>
            </a:r>
            <a:r>
              <a:rPr lang="en-US" dirty="0" err="1"/>
              <a:t>onda</a:t>
            </a:r>
            <a:r>
              <a:rPr lang="en-US" dirty="0"/>
              <a:t> se pored </a:t>
            </a:r>
            <a:r>
              <a:rPr lang="en-US" dirty="0" err="1"/>
              <a:t>ovog</a:t>
            </a:r>
            <a:r>
              <a:rPr lang="en-US" dirty="0"/>
              <a:t> </a:t>
            </a:r>
            <a:r>
              <a:rPr lang="en-US" dirty="0" err="1"/>
              <a:t>osnovnog</a:t>
            </a:r>
            <a:r>
              <a:rPr lang="en-US" dirty="0"/>
              <a:t> </a:t>
            </a:r>
            <a:r>
              <a:rPr lang="en-US" dirty="0" err="1"/>
              <a:t>primjenjuje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dodatni</a:t>
            </a:r>
            <a:r>
              <a:rPr lang="en-US" dirty="0"/>
              <a:t> </a:t>
            </a:r>
            <a:r>
              <a:rPr lang="en-US" dirty="0" err="1"/>
              <a:t>režim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strana</a:t>
            </a:r>
            <a:r>
              <a:rPr lang="sr-Latn-ME" dirty="0"/>
              <a:t> </a:t>
            </a:r>
            <a:r>
              <a:rPr lang="en-US" dirty="0" err="1"/>
              <a:t>ulaga</a:t>
            </a:r>
            <a:r>
              <a:rPr lang="sr-Latn-ME" dirty="0"/>
              <a:t>nja.</a:t>
            </a:r>
            <a:endParaRPr lang="en-US" dirty="0"/>
          </a:p>
          <a:p>
            <a:pPr algn="just"/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85158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1375"/>
          </a:xfrm>
        </p:spPr>
        <p:txBody>
          <a:bodyPr>
            <a:normAutofit fontScale="90000"/>
          </a:bodyPr>
          <a:lstStyle/>
          <a:p>
            <a:r>
              <a:rPr lang="sr-Latn-ME" dirty="0"/>
              <a:t>9</a:t>
            </a:r>
            <a:r>
              <a:rPr lang="en-US" dirty="0" smtClean="0"/>
              <a:t>. </a:t>
            </a:r>
            <a:r>
              <a:rPr lang="en-US" dirty="0" err="1" smtClean="0"/>
              <a:t>Međunarodni</a:t>
            </a:r>
            <a:r>
              <a:rPr lang="en-US" dirty="0" smtClean="0"/>
              <a:t> </a:t>
            </a:r>
            <a:r>
              <a:rPr lang="en-US" dirty="0" err="1" smtClean="0"/>
              <a:t>domet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06500"/>
            <a:ext cx="10515600" cy="49704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Tokom</a:t>
            </a:r>
            <a:r>
              <a:rPr lang="en-US" dirty="0" smtClean="0"/>
              <a:t> </a:t>
            </a:r>
            <a:r>
              <a:rPr lang="en-US" dirty="0" err="1"/>
              <a:t>posljednjih</a:t>
            </a:r>
            <a:r>
              <a:rPr lang="en-US" dirty="0"/>
              <a:t> </a:t>
            </a:r>
            <a:r>
              <a:rPr lang="en-US" dirty="0" err="1"/>
              <a:t>deset</a:t>
            </a:r>
            <a:r>
              <a:rPr lang="en-US" dirty="0"/>
              <a:t> </a:t>
            </a:r>
            <a:r>
              <a:rPr lang="en-US" dirty="0" err="1"/>
              <a:t>godina</a:t>
            </a:r>
            <a:r>
              <a:rPr lang="en-US" dirty="0"/>
              <a:t> </a:t>
            </a:r>
            <a:r>
              <a:rPr lang="sr-Latn-ME" dirty="0" smtClean="0"/>
              <a:t>urađeni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brojni</a:t>
            </a:r>
            <a:r>
              <a:rPr lang="en-US" dirty="0"/>
              <a:t> </a:t>
            </a:r>
            <a:r>
              <a:rPr lang="en-US" dirty="0" err="1"/>
              <a:t>propisi</a:t>
            </a:r>
            <a:r>
              <a:rPr lang="en-US" dirty="0"/>
              <a:t> o </a:t>
            </a:r>
            <a:r>
              <a:rPr lang="en-US" dirty="0" err="1"/>
              <a:t>najboljim</a:t>
            </a:r>
            <a:r>
              <a:rPr lang="en-US" dirty="0"/>
              <a:t> </a:t>
            </a:r>
            <a:r>
              <a:rPr lang="en-US" dirty="0" err="1"/>
              <a:t>praksama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principima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Širom</a:t>
            </a:r>
            <a:r>
              <a:rPr lang="en-US" dirty="0" smtClean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napisano</a:t>
            </a:r>
            <a:r>
              <a:rPr lang="en-US" dirty="0"/>
              <a:t> je </a:t>
            </a:r>
            <a:r>
              <a:rPr lang="en-US" dirty="0" err="1"/>
              <a:t>preko</a:t>
            </a:r>
            <a:r>
              <a:rPr lang="en-US" dirty="0"/>
              <a:t> 100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smtClean="0"/>
              <a:t>u</a:t>
            </a:r>
            <a:r>
              <a:rPr lang="sr-Latn-ME" dirty="0" smtClean="0"/>
              <a:t> </a:t>
            </a:r>
            <a:r>
              <a:rPr lang="en-US" dirty="0" err="1" smtClean="0"/>
              <a:t>oko</a:t>
            </a:r>
            <a:r>
              <a:rPr lang="en-US" dirty="0" smtClean="0"/>
              <a:t> </a:t>
            </a:r>
            <a:r>
              <a:rPr lang="en-US" dirty="0"/>
              <a:t>40 </a:t>
            </a:r>
            <a:r>
              <a:rPr lang="en-US" dirty="0" err="1" smtClean="0"/>
              <a:t>zemalja</a:t>
            </a:r>
            <a:r>
              <a:rPr lang="sr-Latn-ME" dirty="0" smtClean="0"/>
              <a:t>. </a:t>
            </a:r>
          </a:p>
          <a:p>
            <a:pPr algn="just"/>
            <a:r>
              <a:rPr lang="en-US" dirty="0" err="1" smtClean="0"/>
              <a:t>Najveći</a:t>
            </a:r>
            <a:r>
              <a:rPr lang="en-US" dirty="0" smtClean="0"/>
              <a:t>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ovih</a:t>
            </a:r>
            <a:r>
              <a:rPr lang="en-US" dirty="0"/>
              <a:t> </a:t>
            </a:r>
            <a:r>
              <a:rPr lang="en-US" dirty="0" err="1"/>
              <a:t>propisa</a:t>
            </a:r>
            <a:r>
              <a:rPr lang="en-US" dirty="0"/>
              <a:t> </a:t>
            </a:r>
            <a:r>
              <a:rPr lang="en-US" dirty="0" err="1"/>
              <a:t>fokusira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ulogu</a:t>
            </a:r>
            <a:r>
              <a:rPr lang="en-US" dirty="0"/>
              <a:t> </a:t>
            </a:r>
            <a:r>
              <a:rPr lang="en-US" dirty="0" err="1" smtClean="0"/>
              <a:t>nadzornog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/>
              <a:t>Mali </a:t>
            </a:r>
            <a:r>
              <a:rPr lang="en-US" dirty="0" err="1"/>
              <a:t>broj</a:t>
            </a:r>
            <a:r>
              <a:rPr lang="en-US" dirty="0"/>
              <a:t> </a:t>
            </a:r>
            <a:r>
              <a:rPr lang="en-US" dirty="0" err="1"/>
              <a:t>njih</a:t>
            </a:r>
            <a:r>
              <a:rPr lang="en-US" dirty="0"/>
              <a:t> </a:t>
            </a:r>
            <a:r>
              <a:rPr lang="en-US" dirty="0" err="1"/>
              <a:t>ima</a:t>
            </a:r>
            <a:r>
              <a:rPr lang="en-US" dirty="0"/>
              <a:t> </a:t>
            </a:r>
            <a:r>
              <a:rPr lang="en-US" dirty="0" err="1"/>
              <a:t>međunarodni</a:t>
            </a:r>
            <a:r>
              <a:rPr lang="en-US" dirty="0"/>
              <a:t> </a:t>
            </a:r>
            <a:r>
              <a:rPr lang="en-US" dirty="0" err="1"/>
              <a:t>domet</a:t>
            </a:r>
            <a:r>
              <a:rPr lang="en-US" dirty="0"/>
              <a:t>.</a:t>
            </a:r>
            <a:endParaRPr lang="sr-Latn-ME" dirty="0"/>
          </a:p>
          <a:p>
            <a:pPr algn="just"/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9267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24" y="780288"/>
            <a:ext cx="10475976" cy="5396675"/>
          </a:xfrm>
        </p:spPr>
        <p:txBody>
          <a:bodyPr>
            <a:normAutofit/>
          </a:bodyPr>
          <a:lstStyle/>
          <a:p>
            <a:pPr algn="just"/>
            <a:r>
              <a:rPr lang="it-IT" dirty="0" smtClean="0"/>
              <a:t>Među </a:t>
            </a:r>
            <a:r>
              <a:rPr lang="it-IT" dirty="0"/>
              <a:t>ovim propisima, samo Principi OECD-a bave se i kreatorima politike i</a:t>
            </a:r>
            <a:r>
              <a:rPr lang="sr-Latn-ME" dirty="0"/>
              <a:t> </a:t>
            </a:r>
            <a:r>
              <a:rPr lang="en-US" dirty="0" err="1"/>
              <a:t>preduzećima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fokusiraju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cjelokupan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(</a:t>
            </a:r>
            <a:r>
              <a:rPr lang="en-US" dirty="0" err="1"/>
              <a:t>prava</a:t>
            </a:r>
            <a:r>
              <a:rPr lang="sr-Latn-ME" dirty="0"/>
              <a:t> </a:t>
            </a:r>
            <a:r>
              <a:rPr lang="sr-Latn-ME" dirty="0" smtClean="0"/>
              <a:t>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nosioci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,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). </a:t>
            </a:r>
            <a:endParaRPr lang="sr-Latn-ME" dirty="0"/>
          </a:p>
          <a:p>
            <a:pPr algn="just"/>
            <a:r>
              <a:rPr lang="en-US" dirty="0" err="1"/>
              <a:t>Principi</a:t>
            </a:r>
            <a:r>
              <a:rPr lang="en-US" dirty="0"/>
              <a:t> OECD-a </a:t>
            </a:r>
            <a:r>
              <a:rPr lang="en-US" dirty="0" err="1"/>
              <a:t>prihvaćeni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referentna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sr-Latn-ME" dirty="0"/>
              <a:t> </a:t>
            </a:r>
            <a:r>
              <a:rPr lang="en-US" dirty="0" err="1"/>
              <a:t>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Objavljeni</a:t>
            </a:r>
            <a:r>
              <a:rPr lang="sr-Latn-ME" dirty="0"/>
              <a:t> </a:t>
            </a:r>
            <a:r>
              <a:rPr lang="en-US" dirty="0"/>
              <a:t>1999. a </a:t>
            </a:r>
            <a:r>
              <a:rPr lang="en-US" dirty="0" err="1"/>
              <a:t>prerađeni</a:t>
            </a:r>
            <a:r>
              <a:rPr lang="en-US" dirty="0"/>
              <a:t> 2004. </a:t>
            </a:r>
            <a:r>
              <a:rPr lang="en-US" dirty="0" err="1"/>
              <a:t>godine</a:t>
            </a:r>
            <a:r>
              <a:rPr lang="en-US" dirty="0"/>
              <a:t>, </a:t>
            </a:r>
            <a:r>
              <a:rPr lang="sr-Latn-ME" dirty="0" smtClean="0"/>
              <a:t>formusliani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da </a:t>
            </a:r>
            <a:r>
              <a:rPr lang="en-US" dirty="0" err="1"/>
              <a:t>pruže</a:t>
            </a:r>
            <a:r>
              <a:rPr lang="en-US" dirty="0"/>
              <a:t> </a:t>
            </a:r>
            <a:r>
              <a:rPr lang="en-US" dirty="0" err="1"/>
              <a:t>savjete</a:t>
            </a:r>
            <a:r>
              <a:rPr lang="en-US" dirty="0"/>
              <a:t> o </a:t>
            </a:r>
            <a:r>
              <a:rPr lang="en-US" dirty="0" err="1"/>
              <a:t>dobrom</a:t>
            </a:r>
            <a:r>
              <a:rPr lang="en-US" dirty="0"/>
              <a:t> </a:t>
            </a:r>
            <a:r>
              <a:rPr lang="en-US" dirty="0" err="1"/>
              <a:t>upravljanju</a:t>
            </a:r>
            <a:r>
              <a:rPr lang="sr-Latn-ME" dirty="0"/>
              <a:t> </a:t>
            </a:r>
            <a:r>
              <a:rPr lang="en-US" dirty="0" err="1"/>
              <a:t>zasnovanom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ovim</a:t>
            </a:r>
            <a:r>
              <a:rPr lang="en-US" dirty="0"/>
              <a:t> </a:t>
            </a:r>
            <a:r>
              <a:rPr lang="en-US" dirty="0" err="1"/>
              <a:t>principima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OECD-</a:t>
            </a:r>
            <a:r>
              <a:rPr lang="en-US" dirty="0" err="1"/>
              <a:t>ov</a:t>
            </a:r>
            <a:r>
              <a:rPr lang="en-US" dirty="0"/>
              <a:t>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četiri</a:t>
            </a:r>
            <a:r>
              <a:rPr lang="en-US" dirty="0"/>
              <a:t> </a:t>
            </a:r>
            <a:r>
              <a:rPr lang="en-US" dirty="0" err="1"/>
              <a:t>osnovne</a:t>
            </a:r>
            <a:r>
              <a:rPr lang="sr-Latn-ME" dirty="0"/>
              <a:t> </a:t>
            </a:r>
            <a:r>
              <a:rPr lang="en-US" dirty="0" err="1"/>
              <a:t>vrijednosti</a:t>
            </a:r>
            <a:r>
              <a:rPr lang="en-US" dirty="0"/>
              <a:t>: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25737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4812"/>
            <a:ext cx="10896600" cy="600215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b="1" dirty="0" err="1" smtClean="0"/>
              <a:t>Nepristrasnost</a:t>
            </a:r>
            <a:r>
              <a:rPr lang="en-US" b="1" dirty="0" smtClean="0"/>
              <a:t>:</a:t>
            </a:r>
            <a:r>
              <a:rPr lang="sr-Latn-ME" b="1" dirty="0" smtClean="0"/>
              <a:t> </a:t>
            </a:r>
            <a:r>
              <a:rPr lang="en-US" dirty="0" err="1" smtClean="0"/>
              <a:t>Okvir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štititi</a:t>
            </a:r>
            <a:r>
              <a:rPr lang="en-US" dirty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 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osiguravati</a:t>
            </a:r>
            <a:r>
              <a:rPr lang="en-US" dirty="0"/>
              <a:t> </a:t>
            </a:r>
            <a:r>
              <a:rPr lang="en-US" dirty="0" err="1"/>
              <a:t>ravnopravan</a:t>
            </a:r>
            <a:r>
              <a:rPr lang="en-US" dirty="0"/>
              <a:t> </a:t>
            </a:r>
            <a:r>
              <a:rPr lang="en-US" dirty="0" err="1"/>
              <a:t>tretman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manjinske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dioničare</a:t>
            </a:r>
            <a:r>
              <a:rPr lang="en-US" dirty="0"/>
              <a:t>/</a:t>
            </a:r>
            <a:r>
              <a:rPr lang="en-US" dirty="0" err="1"/>
              <a:t>akcionare</a:t>
            </a:r>
            <a:r>
              <a:rPr lang="en-US" dirty="0"/>
              <a:t>. </a:t>
            </a:r>
            <a:endParaRPr lang="sr-Latn-ME" dirty="0" smtClean="0"/>
          </a:p>
          <a:p>
            <a:pPr algn="just">
              <a:lnSpc>
                <a:spcPct val="100000"/>
              </a:lnSpc>
            </a:pP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trebaju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dobiju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/>
              <a:t>obeštećenje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kršenje</a:t>
            </a:r>
            <a:r>
              <a:rPr lang="en-US" dirty="0" smtClean="0"/>
              <a:t>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b="1" dirty="0"/>
              <a:t>• Obaveza: </a:t>
            </a:r>
            <a:r>
              <a:rPr lang="pt-BR" dirty="0"/>
              <a:t>Okvir korporativnog upravljanja treba priznati prava </a:t>
            </a:r>
            <a:r>
              <a:rPr lang="pt-BR" dirty="0" smtClean="0"/>
              <a:t>nosilaca</a:t>
            </a:r>
            <a:r>
              <a:rPr lang="sr-Latn-ME" dirty="0" smtClean="0"/>
              <a:t> </a:t>
            </a:r>
            <a:r>
              <a:rPr lang="pl-PL" dirty="0" smtClean="0"/>
              <a:t>interesa </a:t>
            </a:r>
            <a:r>
              <a:rPr lang="pl-PL" dirty="0"/>
              <a:t>koja su utvrđena zakonom i podsticati aktivnu saradnju </a:t>
            </a:r>
            <a:r>
              <a:rPr lang="pl-PL" dirty="0" smtClean="0"/>
              <a:t>između </a:t>
            </a:r>
            <a:r>
              <a:rPr lang="en-US" dirty="0" err="1" smtClean="0"/>
              <a:t>korporacija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 u </a:t>
            </a:r>
            <a:r>
              <a:rPr lang="en-US" dirty="0" err="1"/>
              <a:t>stvaranju</a:t>
            </a:r>
            <a:r>
              <a:rPr lang="en-US" dirty="0"/>
              <a:t> </a:t>
            </a:r>
            <a:r>
              <a:rPr lang="en-US" dirty="0" err="1"/>
              <a:t>bogatstva</a:t>
            </a:r>
            <a:r>
              <a:rPr lang="en-US" dirty="0"/>
              <a:t>, </a:t>
            </a:r>
            <a:r>
              <a:rPr lang="en-US" dirty="0" err="1"/>
              <a:t>radnih</a:t>
            </a:r>
            <a:r>
              <a:rPr lang="en-US" dirty="0"/>
              <a:t> </a:t>
            </a:r>
            <a:r>
              <a:rPr lang="en-US" dirty="0" err="1"/>
              <a:t>mjesta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održivosti</a:t>
            </a:r>
            <a:r>
              <a:rPr lang="en-US" dirty="0" smtClean="0"/>
              <a:t> </a:t>
            </a:r>
            <a:r>
              <a:rPr lang="en-US" dirty="0" err="1"/>
              <a:t>finansijski</a:t>
            </a:r>
            <a:r>
              <a:rPr lang="en-US" dirty="0"/>
              <a:t> </a:t>
            </a:r>
            <a:r>
              <a:rPr lang="en-US" dirty="0" err="1"/>
              <a:t>zdravih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b="1" dirty="0"/>
              <a:t>• </a:t>
            </a:r>
            <a:r>
              <a:rPr lang="en-US" b="1" dirty="0" err="1"/>
              <a:t>Transparentnost</a:t>
            </a:r>
            <a:r>
              <a:rPr lang="en-US" b="1" dirty="0"/>
              <a:t>: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da se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objelodanjivanje</a:t>
            </a:r>
            <a:r>
              <a:rPr lang="en-US" dirty="0"/>
              <a:t> </a:t>
            </a:r>
            <a:r>
              <a:rPr lang="en-US" dirty="0" err="1"/>
              <a:t>informacija</a:t>
            </a:r>
            <a:r>
              <a:rPr lang="en-US" dirty="0"/>
              <a:t> o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bitnim</a:t>
            </a:r>
            <a:r>
              <a:rPr lang="en-US" dirty="0"/>
              <a:t> </a:t>
            </a:r>
            <a:r>
              <a:rPr lang="en-US" dirty="0" err="1" smtClean="0"/>
              <a:t>pitanjima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tiču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njegovo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stanje</a:t>
            </a:r>
            <a:r>
              <a:rPr lang="en-US" dirty="0"/>
              <a:t>, </a:t>
            </a:r>
            <a:r>
              <a:rPr lang="en-US" dirty="0" err="1"/>
              <a:t>uspješnost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733325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6600" y="1003300"/>
            <a:ext cx="10617200" cy="5173663"/>
          </a:xfrm>
        </p:spPr>
        <p:txBody>
          <a:bodyPr>
            <a:normAutofit/>
          </a:bodyPr>
          <a:lstStyle/>
          <a:p>
            <a:pPr algn="just"/>
            <a:r>
              <a:rPr lang="en-US" b="1" dirty="0" err="1"/>
              <a:t>Odgovornost</a:t>
            </a:r>
            <a:r>
              <a:rPr lang="en-US" b="1" dirty="0"/>
              <a:t>: </a:t>
            </a:r>
            <a:r>
              <a:rPr lang="en-US" dirty="0" err="1"/>
              <a:t>Okvir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 smtClean="0"/>
              <a:t>strateško</a:t>
            </a:r>
            <a:r>
              <a:rPr lang="sr-Latn-ME" dirty="0" smtClean="0"/>
              <a:t> </a:t>
            </a:r>
            <a:r>
              <a:rPr lang="en-US" dirty="0" err="1" smtClean="0"/>
              <a:t>usmjeravanje</a:t>
            </a:r>
            <a:r>
              <a:rPr lang="en-US" dirty="0" smtClean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od </a:t>
            </a:r>
            <a:r>
              <a:rPr lang="en-US" dirty="0" err="1"/>
              <a:t>strane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/>
              <a:t>odbora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preduzeću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Mnogi nacionalni propisi o upravljanju razvijeni su na osnovu </a:t>
            </a:r>
            <a:r>
              <a:rPr lang="pl-PL" dirty="0" smtClean="0"/>
              <a:t>Principa </a:t>
            </a:r>
            <a:r>
              <a:rPr lang="en-US" dirty="0" smtClean="0"/>
              <a:t>OECD-a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Principi</a:t>
            </a:r>
            <a:r>
              <a:rPr lang="en-US" dirty="0" smtClean="0"/>
              <a:t> </a:t>
            </a:r>
            <a:r>
              <a:rPr lang="en-US" dirty="0"/>
              <a:t>OECD-a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poslužiti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odlična</a:t>
            </a:r>
            <a:r>
              <a:rPr lang="en-US" dirty="0"/>
              <a:t> </a:t>
            </a:r>
            <a:r>
              <a:rPr lang="en-US" dirty="0" err="1"/>
              <a:t>referentna</a:t>
            </a:r>
            <a:r>
              <a:rPr lang="en-US" dirty="0"/>
              <a:t> </a:t>
            </a:r>
            <a:r>
              <a:rPr lang="en-US" dirty="0" err="1"/>
              <a:t>tačka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međunarodnu</a:t>
            </a:r>
            <a:r>
              <a:rPr lang="en-US" dirty="0" smtClean="0"/>
              <a:t> </a:t>
            </a:r>
            <a:r>
              <a:rPr lang="en-US" dirty="0" err="1"/>
              <a:t>praksu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predstavljaju</a:t>
            </a:r>
            <a:r>
              <a:rPr lang="en-US" dirty="0"/>
              <a:t> </a:t>
            </a:r>
            <a:r>
              <a:rPr lang="en-US" dirty="0" err="1"/>
              <a:t>preporučeno</a:t>
            </a:r>
            <a:r>
              <a:rPr lang="en-US" dirty="0"/>
              <a:t> </a:t>
            </a:r>
            <a:r>
              <a:rPr lang="en-US" dirty="0" err="1"/>
              <a:t>štivo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one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 smtClean="0"/>
              <a:t>zainteresirani</a:t>
            </a:r>
            <a:r>
              <a:rPr lang="sr-Latn-ME" dirty="0" smtClean="0"/>
              <a:t> </a:t>
            </a:r>
            <a:r>
              <a:rPr lang="pl-PL" dirty="0" smtClean="0"/>
              <a:t>za </a:t>
            </a:r>
            <a:r>
              <a:rPr lang="pl-PL" dirty="0"/>
              <a:t>razumijevanje nekih od principa koji se nalaze u osnovi nacionalnih standarda.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4954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159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>10</a:t>
            </a:r>
            <a:r>
              <a:rPr lang="en-US" dirty="0" smtClean="0"/>
              <a:t>. </a:t>
            </a:r>
            <a:r>
              <a:rPr lang="en-US" dirty="0" err="1" smtClean="0"/>
              <a:t>Razlikovanje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od rukovođenja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84300"/>
            <a:ext cx="10515600" cy="47926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ne </a:t>
            </a:r>
            <a:r>
              <a:rPr lang="en-US" dirty="0" err="1"/>
              <a:t>smije</a:t>
            </a:r>
            <a:r>
              <a:rPr lang="en-US" dirty="0"/>
              <a:t> se </a:t>
            </a:r>
            <a:r>
              <a:rPr lang="en-US" dirty="0" err="1"/>
              <a:t>miješati</a:t>
            </a:r>
            <a:r>
              <a:rPr lang="en-US" dirty="0"/>
              <a:t> s </a:t>
            </a:r>
            <a:r>
              <a:rPr lang="en-US" dirty="0" err="1"/>
              <a:t>korporativnim</a:t>
            </a:r>
            <a:r>
              <a:rPr lang="en-US" dirty="0"/>
              <a:t> </a:t>
            </a:r>
            <a:r>
              <a:rPr lang="sr-Latn-ME" dirty="0" smtClean="0"/>
              <a:t>r</a:t>
            </a:r>
            <a:r>
              <a:rPr lang="en-US" dirty="0" err="1" smtClean="0"/>
              <a:t>ukovođenjem</a:t>
            </a:r>
            <a:r>
              <a:rPr lang="en-US" dirty="0"/>
              <a:t>.</a:t>
            </a:r>
          </a:p>
          <a:p>
            <a:pPr algn="just"/>
            <a:r>
              <a:rPr lang="pt-BR" dirty="0"/>
              <a:t>Korporativno upravljanje fokusira se na strukturu i procese preduzeća radi </a:t>
            </a:r>
            <a:r>
              <a:rPr lang="pt-BR" dirty="0" smtClean="0"/>
              <a:t>osiguranja</a:t>
            </a:r>
            <a:r>
              <a:rPr lang="sr-Latn-ME" dirty="0" smtClean="0"/>
              <a:t> </a:t>
            </a:r>
            <a:r>
              <a:rPr lang="en-US" dirty="0" err="1" smtClean="0"/>
              <a:t>nepristrasnosti</a:t>
            </a:r>
            <a:r>
              <a:rPr lang="en-US" dirty="0"/>
              <a:t>, </a:t>
            </a:r>
            <a:r>
              <a:rPr lang="en-US" dirty="0" err="1" smtClean="0"/>
              <a:t>obavez</a:t>
            </a:r>
            <a:r>
              <a:rPr lang="sr-Latn-ME" dirty="0" smtClean="0"/>
              <a:t>a</a:t>
            </a:r>
            <a:r>
              <a:rPr lang="en-US" dirty="0" smtClean="0"/>
              <a:t>, </a:t>
            </a:r>
            <a:r>
              <a:rPr lang="en-US" dirty="0" err="1"/>
              <a:t>transparentnosti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 u </a:t>
            </a:r>
            <a:r>
              <a:rPr lang="en-US" dirty="0" err="1" smtClean="0"/>
              <a:t>korporativnom</a:t>
            </a:r>
            <a:r>
              <a:rPr lang="sr-Latn-ME" dirty="0" smtClean="0"/>
              <a:t> </a:t>
            </a:r>
            <a:r>
              <a:rPr lang="en-US" dirty="0" err="1" smtClean="0"/>
              <a:t>ponašanju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rukovođenje</a:t>
            </a:r>
            <a:r>
              <a:rPr lang="en-US" dirty="0"/>
              <a:t>, s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fokusira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/>
              <a:t>potrebna</a:t>
            </a:r>
            <a:r>
              <a:rPr lang="en-US" dirty="0"/>
              <a:t> da se </a:t>
            </a:r>
            <a:r>
              <a:rPr lang="en-US" dirty="0" err="1"/>
              <a:t>obavlja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09275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1248" y="804672"/>
            <a:ext cx="10512552" cy="537229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nalazi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višem</a:t>
            </a:r>
            <a:r>
              <a:rPr lang="sr-Latn-ME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usmjeravanja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osigurava</a:t>
            </a:r>
            <a:r>
              <a:rPr lang="en-US" dirty="0"/>
              <a:t> da se </a:t>
            </a:r>
            <a:r>
              <a:rPr lang="en-US" dirty="0" err="1"/>
              <a:t>društvom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sr-Latn-ME" dirty="0"/>
              <a:t> 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Jedna</a:t>
            </a:r>
            <a:r>
              <a:rPr lang="en-US" dirty="0"/>
              <a:t> od </a:t>
            </a:r>
            <a:r>
              <a:rPr lang="en-US" dirty="0" err="1"/>
              <a:t>oblasti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preklapaju</a:t>
            </a:r>
            <a:r>
              <a:rPr lang="en-US" dirty="0"/>
              <a:t> </a:t>
            </a:r>
            <a:r>
              <a:rPr lang="en-US" dirty="0" err="1"/>
              <a:t>jeste</a:t>
            </a:r>
            <a:r>
              <a:rPr lang="en-US" dirty="0"/>
              <a:t> </a:t>
            </a:r>
            <a:r>
              <a:rPr lang="en-US" dirty="0" err="1"/>
              <a:t>strategija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je</a:t>
            </a:r>
            <a:r>
              <a:rPr lang="sr-Latn-ME" dirty="0"/>
              <a:t>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bavljenja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nivou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rukovođenja</a:t>
            </a:r>
            <a:r>
              <a:rPr lang="en-US" dirty="0"/>
              <a:t>, a </a:t>
            </a:r>
            <a:r>
              <a:rPr lang="en-US" dirty="0" err="1"/>
              <a:t>također</a:t>
            </a:r>
            <a:r>
              <a:rPr lang="en-US" dirty="0"/>
              <a:t> je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ključan</a:t>
            </a:r>
            <a:r>
              <a:rPr lang="sr-Latn-ME" dirty="0"/>
              <a:t> </a:t>
            </a:r>
            <a:r>
              <a:rPr lang="en-US" dirty="0"/>
              <a:t>element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/>
              <a:t>ilustr</a:t>
            </a:r>
            <a:r>
              <a:rPr lang="sr-Latn-ME" dirty="0"/>
              <a:t>uje</a:t>
            </a:r>
            <a:r>
              <a:rPr lang="en-US" dirty="0"/>
              <a:t> </a:t>
            </a:r>
            <a:r>
              <a:rPr lang="en-US" dirty="0" err="1"/>
              <a:t>razliku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sr-Latn-ME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rukovođenja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05760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6907" y="914400"/>
            <a:ext cx="11451478" cy="510003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6405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736600"/>
            <a:ext cx="10845800" cy="54403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“</a:t>
            </a:r>
            <a:r>
              <a:rPr lang="sr-Latn-ME" dirty="0" err="1" smtClean="0"/>
              <a:t>I</a:t>
            </a:r>
            <a:r>
              <a:rPr lang="en-US" dirty="0" err="1" smtClean="0"/>
              <a:t>nterna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pomoću</a:t>
            </a:r>
            <a:r>
              <a:rPr lang="en-US" dirty="0"/>
              <a:t> </a:t>
            </a:r>
            <a:r>
              <a:rPr lang="en-US" dirty="0" err="1"/>
              <a:t>kojih</a:t>
            </a:r>
            <a:r>
              <a:rPr lang="en-US" dirty="0"/>
              <a:t> se </a:t>
            </a:r>
            <a:r>
              <a:rPr lang="en-US" dirty="0" err="1"/>
              <a:t>vode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</a:t>
            </a:r>
            <a:r>
              <a:rPr lang="en-US" dirty="0" smtClean="0"/>
              <a:t>u </a:t>
            </a:r>
            <a:r>
              <a:rPr lang="en-US" dirty="0" err="1" smtClean="0"/>
              <a:t>korporacije</a:t>
            </a:r>
            <a:r>
              <a:rPr lang="sr-Latn-ME" dirty="0" smtClean="0"/>
              <a:t> </a:t>
            </a:r>
            <a:r>
              <a:rPr lang="en-US" dirty="0" smtClean="0"/>
              <a:t>[…], </a:t>
            </a:r>
            <a:r>
              <a:rPr lang="en-US" dirty="0"/>
              <a:t>a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grupu</a:t>
            </a:r>
            <a:r>
              <a:rPr lang="en-US" dirty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uprave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njegovog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 smtClean="0"/>
              <a:t>/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en-US" dirty="0" err="1" smtClean="0"/>
              <a:t>osigurava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strukturu</a:t>
            </a:r>
            <a:r>
              <a:rPr lang="en-US" dirty="0"/>
              <a:t> </a:t>
            </a:r>
            <a:r>
              <a:rPr lang="en-US" dirty="0" err="1"/>
              <a:t>kroz</a:t>
            </a:r>
            <a:r>
              <a:rPr lang="en-US" dirty="0"/>
              <a:t> </a:t>
            </a:r>
            <a:r>
              <a:rPr lang="en-US" dirty="0" err="1"/>
              <a:t>koju</a:t>
            </a:r>
            <a:r>
              <a:rPr lang="en-US" dirty="0"/>
              <a:t> se </a:t>
            </a:r>
            <a:r>
              <a:rPr lang="en-US" dirty="0" err="1"/>
              <a:t>postavljaju</a:t>
            </a:r>
            <a:r>
              <a:rPr lang="en-US" dirty="0"/>
              <a:t> </a:t>
            </a:r>
            <a:r>
              <a:rPr lang="en-US" dirty="0" err="1"/>
              <a:t>ciljevi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utvrđuju</a:t>
            </a:r>
            <a:r>
              <a:rPr lang="en-US" dirty="0" smtClean="0"/>
              <a:t>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dostizanje</a:t>
            </a:r>
            <a:r>
              <a:rPr lang="en-US" dirty="0"/>
              <a:t> </a:t>
            </a:r>
            <a:r>
              <a:rPr lang="en-US" dirty="0" err="1"/>
              <a:t>tih</a:t>
            </a:r>
            <a:r>
              <a:rPr lang="en-US" dirty="0"/>
              <a:t> </a:t>
            </a:r>
            <a:r>
              <a:rPr lang="en-US" dirty="0" err="1"/>
              <a:t>ciljeva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 </a:t>
            </a:r>
            <a:r>
              <a:rPr lang="sr-Latn-ME" dirty="0" smtClean="0"/>
              <a:t>rezultata</a:t>
            </a:r>
            <a:r>
              <a:rPr lang="en-US" dirty="0" smtClean="0"/>
              <a:t>.</a:t>
            </a:r>
            <a:r>
              <a:rPr lang="sr-Latn-ME" dirty="0" smtClean="0"/>
              <a:t>...“</a:t>
            </a:r>
          </a:p>
          <a:p>
            <a:pPr marL="0" indent="0" algn="just">
              <a:buNone/>
            </a:pPr>
            <a:r>
              <a:rPr lang="sr-Latn-ME" dirty="0" smtClean="0"/>
              <a:t>,,</a:t>
            </a:r>
            <a:r>
              <a:rPr lang="en-US" dirty="0" smtClean="0"/>
              <a:t>Dobro</a:t>
            </a:r>
            <a:r>
              <a:rPr lang="sr-Latn-ME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pružati</a:t>
            </a:r>
            <a:r>
              <a:rPr lang="en-US" dirty="0"/>
              <a:t> </a:t>
            </a:r>
            <a:r>
              <a:rPr lang="en-US" dirty="0" err="1"/>
              <a:t>adekvatne</a:t>
            </a:r>
            <a:r>
              <a:rPr lang="en-US" dirty="0"/>
              <a:t> </a:t>
            </a:r>
            <a:r>
              <a:rPr lang="en-US" dirty="0" err="1"/>
              <a:t>stimulanse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odbor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da </a:t>
            </a:r>
            <a:r>
              <a:rPr lang="en-US" dirty="0" err="1"/>
              <a:t>slijede</a:t>
            </a:r>
            <a:r>
              <a:rPr lang="en-US" dirty="0"/>
              <a:t> </a:t>
            </a:r>
            <a:r>
              <a:rPr lang="en-US" dirty="0" err="1"/>
              <a:t>ciljeve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olakšati</a:t>
            </a:r>
            <a:r>
              <a:rPr lang="en-US" dirty="0"/>
              <a:t> </a:t>
            </a:r>
            <a:r>
              <a:rPr lang="en-US" dirty="0" err="1"/>
              <a:t>djelotvorno</a:t>
            </a:r>
            <a:r>
              <a:rPr lang="en-US" dirty="0"/>
              <a:t> </a:t>
            </a:r>
            <a:r>
              <a:rPr lang="en-US" dirty="0" err="1"/>
              <a:t>praćenje</a:t>
            </a:r>
            <a:r>
              <a:rPr lang="en-US" dirty="0"/>
              <a:t>, </a:t>
            </a:r>
            <a:r>
              <a:rPr lang="en-US" dirty="0" err="1"/>
              <a:t>podstičući</a:t>
            </a:r>
            <a:r>
              <a:rPr lang="en-US" dirty="0"/>
              <a:t> </a:t>
            </a:r>
            <a:r>
              <a:rPr lang="en-US" dirty="0" smtClean="0"/>
              <a:t>time</a:t>
            </a:r>
            <a:r>
              <a:rPr lang="sr-Latn-ME" dirty="0" smtClean="0"/>
              <a:t> </a:t>
            </a:r>
            <a:r>
              <a:rPr lang="nb-NO" dirty="0" smtClean="0"/>
              <a:t>firme </a:t>
            </a:r>
            <a:r>
              <a:rPr lang="nb-NO" dirty="0"/>
              <a:t>da efikasnije koriste resurse”.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40615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7400" y="812800"/>
            <a:ext cx="10566400" cy="5364163"/>
          </a:xfrm>
        </p:spPr>
        <p:txBody>
          <a:bodyPr/>
          <a:lstStyle/>
          <a:p>
            <a:pPr algn="just"/>
            <a:endParaRPr lang="sr-Latn-ME" dirty="0" smtClean="0"/>
          </a:p>
          <a:p>
            <a:pPr algn="just"/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ne </a:t>
            </a:r>
            <a:r>
              <a:rPr lang="en-US" dirty="0" err="1"/>
              <a:t>smije</a:t>
            </a:r>
            <a:r>
              <a:rPr lang="en-US" dirty="0"/>
              <a:t> se </a:t>
            </a:r>
            <a:r>
              <a:rPr lang="en-US" dirty="0" err="1"/>
              <a:t>miješati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s </a:t>
            </a:r>
            <a:r>
              <a:rPr lang="en-US" dirty="0" err="1"/>
              <a:t>javnim</a:t>
            </a:r>
            <a:r>
              <a:rPr lang="en-US" dirty="0"/>
              <a:t> </a:t>
            </a:r>
            <a:r>
              <a:rPr lang="en-US" dirty="0" err="1"/>
              <a:t>upravljanjem</a:t>
            </a:r>
            <a:r>
              <a:rPr lang="en-US" dirty="0"/>
              <a:t>, </a:t>
            </a:r>
            <a:r>
              <a:rPr lang="en-US" dirty="0" err="1" smtClean="0"/>
              <a:t>koje</a:t>
            </a:r>
            <a:r>
              <a:rPr lang="sr-Latn-ME" dirty="0" smtClean="0"/>
              <a:t> </a:t>
            </a:r>
            <a:r>
              <a:rPr lang="pl-PL" dirty="0" smtClean="0"/>
              <a:t>se </a:t>
            </a:r>
            <a:r>
              <a:rPr lang="pl-PL" dirty="0"/>
              <a:t>bavi strukturama i sistemima upravljanja u javnom sektoru.</a:t>
            </a:r>
          </a:p>
          <a:p>
            <a:pPr algn="just"/>
            <a:r>
              <a:rPr lang="en-US" dirty="0" err="1"/>
              <a:t>Dalje</a:t>
            </a:r>
            <a:r>
              <a:rPr lang="en-US" dirty="0"/>
              <a:t>, mora se </a:t>
            </a:r>
            <a:r>
              <a:rPr lang="en-US" dirty="0" err="1"/>
              <a:t>praviti</a:t>
            </a:r>
            <a:r>
              <a:rPr lang="en-US" dirty="0"/>
              <a:t> </a:t>
            </a:r>
            <a:r>
              <a:rPr lang="en-US" dirty="0" err="1"/>
              <a:t>razlika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dobrog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/>
              <a:t>odnosa</a:t>
            </a:r>
            <a:r>
              <a:rPr lang="en-US" dirty="0"/>
              <a:t> </a:t>
            </a:r>
            <a:r>
              <a:rPr lang="en-US" dirty="0" err="1"/>
              <a:t>prema</a:t>
            </a:r>
            <a:r>
              <a:rPr lang="en-US" dirty="0"/>
              <a:t> </a:t>
            </a:r>
            <a:r>
              <a:rPr lang="en-US" dirty="0" err="1"/>
              <a:t>zajednici</a:t>
            </a:r>
            <a:r>
              <a:rPr lang="en-US" dirty="0"/>
              <a:t>, </a:t>
            </a:r>
            <a:r>
              <a:rPr lang="en-US" dirty="0" err="1"/>
              <a:t>korporativne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 smtClean="0"/>
              <a:t>odgovornosti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poslovne</a:t>
            </a:r>
            <a:r>
              <a:rPr lang="en-US" dirty="0"/>
              <a:t> </a:t>
            </a:r>
            <a:r>
              <a:rPr lang="en-US" dirty="0" err="1"/>
              <a:t>etike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sigurno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osnažiti</a:t>
            </a:r>
            <a:r>
              <a:rPr lang="en-US" dirty="0"/>
              <a:t> </a:t>
            </a:r>
            <a:r>
              <a:rPr lang="en-US" dirty="0" err="1"/>
              <a:t>ove</a:t>
            </a:r>
            <a:r>
              <a:rPr lang="en-US" dirty="0"/>
              <a:t> </a:t>
            </a:r>
            <a:r>
              <a:rPr lang="en-US" dirty="0" err="1" smtClean="0"/>
              <a:t>važne</a:t>
            </a:r>
            <a:r>
              <a:rPr lang="sr-Latn-ME" dirty="0" smtClean="0"/>
              <a:t> </a:t>
            </a:r>
            <a:r>
              <a:rPr lang="en-US" dirty="0" err="1" smtClean="0"/>
              <a:t>koncepte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92995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259" y="2799232"/>
            <a:ext cx="10515600" cy="1325563"/>
          </a:xfrm>
        </p:spPr>
        <p:txBody>
          <a:bodyPr/>
          <a:lstStyle/>
          <a:p>
            <a:pPr algn="ctr"/>
            <a:r>
              <a:rPr lang="sr-Latn-ME" dirty="0" smtClean="0"/>
              <a:t>PAUZA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88797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508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B. P</a:t>
            </a:r>
            <a:r>
              <a:rPr lang="sr-Latn-ME" dirty="0" smtClean="0"/>
              <a:t>OSLOVNA LOGIKA KORPORATIVNOG UPRAVLJANJA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16000"/>
            <a:ext cx="10515600" cy="5160963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važno</a:t>
            </a:r>
            <a:r>
              <a:rPr lang="en-US" dirty="0"/>
              <a:t> je </a:t>
            </a:r>
            <a:r>
              <a:rPr lang="sr-Latn-ME" dirty="0" err="1"/>
              <a:t>z</a:t>
            </a:r>
            <a:r>
              <a:rPr lang="en-US" dirty="0" smtClean="0"/>
              <a:t>a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različitih</a:t>
            </a:r>
            <a:r>
              <a:rPr lang="en-US" dirty="0"/>
              <a:t> </a:t>
            </a:r>
            <a:r>
              <a:rPr lang="en-US" dirty="0" err="1"/>
              <a:t>nivoa</a:t>
            </a:r>
            <a:r>
              <a:rPr lang="en-US" dirty="0"/>
              <a:t>.</a:t>
            </a:r>
          </a:p>
          <a:p>
            <a:pPr algn="just"/>
            <a:r>
              <a:rPr lang="pt-BR" dirty="0"/>
              <a:t>Na nivou privrednog </a:t>
            </a:r>
            <a:r>
              <a:rPr lang="pt-BR" dirty="0" smtClean="0"/>
              <a:t>društva</a:t>
            </a:r>
            <a:r>
              <a:rPr lang="sr-Latn-ME" dirty="0" smtClean="0"/>
              <a:t>. </a:t>
            </a:r>
            <a:r>
              <a:rPr lang="pt-BR" dirty="0" smtClean="0"/>
              <a:t> </a:t>
            </a:r>
            <a:r>
              <a:rPr lang="sr-Latn-ME" dirty="0"/>
              <a:t>P</a:t>
            </a:r>
            <a:r>
              <a:rPr lang="pt-BR" dirty="0" smtClean="0"/>
              <a:t>reduzeća </a:t>
            </a:r>
            <a:r>
              <a:rPr lang="pt-BR" dirty="0"/>
              <a:t>kojima se dobro </a:t>
            </a:r>
            <a:r>
              <a:rPr lang="pt-BR" dirty="0" smtClean="0"/>
              <a:t>upravlja</a:t>
            </a:r>
            <a:r>
              <a:rPr lang="sr-Latn-ME" dirty="0" smtClean="0"/>
              <a:t>,</a:t>
            </a:r>
            <a:r>
              <a:rPr lang="pt-BR" dirty="0" smtClean="0"/>
              <a:t> obično</a:t>
            </a:r>
            <a:r>
              <a:rPr lang="sr-Latn-ME" dirty="0" smtClean="0"/>
              <a:t> </a:t>
            </a:r>
            <a:r>
              <a:rPr lang="pl-PL" dirty="0" smtClean="0"/>
              <a:t>bolje </a:t>
            </a:r>
            <a:r>
              <a:rPr lang="pl-PL" dirty="0"/>
              <a:t>i jeftinije dolaze do </a:t>
            </a:r>
            <a:r>
              <a:rPr lang="pl-PL" dirty="0" smtClean="0"/>
              <a:t>kapitala, </a:t>
            </a:r>
            <a:r>
              <a:rPr lang="pl-PL" dirty="0"/>
              <a:t>i na dugi rok uspijevaju nadmašiti slična </a:t>
            </a:r>
            <a:r>
              <a:rPr lang="pl-PL" dirty="0" smtClean="0"/>
              <a:t>privredna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loše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insistiraju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najvišim</a:t>
            </a:r>
            <a:r>
              <a:rPr lang="en-US" dirty="0"/>
              <a:t> </a:t>
            </a:r>
            <a:r>
              <a:rPr lang="en-US" dirty="0" err="1" smtClean="0"/>
              <a:t>standardima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smanjuju</a:t>
            </a:r>
            <a:r>
              <a:rPr lang="en-US" dirty="0"/>
              <a:t> </a:t>
            </a:r>
            <a:r>
              <a:rPr lang="en-US" dirty="0" err="1"/>
              <a:t>mnoge</a:t>
            </a:r>
            <a:r>
              <a:rPr lang="en-US" dirty="0"/>
              <a:t> </a:t>
            </a:r>
            <a:r>
              <a:rPr lang="en-US" dirty="0" err="1"/>
              <a:t>rizike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svojstveni</a:t>
            </a:r>
            <a:r>
              <a:rPr lang="en-US" dirty="0"/>
              <a:t> </a:t>
            </a:r>
            <a:r>
              <a:rPr lang="en-US" dirty="0" err="1"/>
              <a:t>ulaganju</a:t>
            </a:r>
            <a:r>
              <a:rPr lang="en-US" dirty="0"/>
              <a:t> u </a:t>
            </a:r>
            <a:r>
              <a:rPr lang="en-US" dirty="0" err="1"/>
              <a:t>društvo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707154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1036320"/>
            <a:ext cx="10500360" cy="5140643"/>
          </a:xfrm>
        </p:spPr>
        <p:txBody>
          <a:bodyPr/>
          <a:lstStyle/>
          <a:p>
            <a:pPr algn="just"/>
            <a:r>
              <a:rPr lang="en-US" dirty="0" err="1"/>
              <a:t>Društvima</a:t>
            </a:r>
            <a:r>
              <a:rPr lang="sr-Latn-ME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aktivno</a:t>
            </a:r>
            <a:r>
              <a:rPr lang="sr-Latn-ME" dirty="0"/>
              <a:t> </a:t>
            </a:r>
            <a:r>
              <a:rPr lang="en-US" dirty="0" err="1"/>
              <a:t>promovi</a:t>
            </a:r>
            <a:r>
              <a:rPr lang="sr-Latn-ME" dirty="0"/>
              <a:t>š</a:t>
            </a:r>
            <a:r>
              <a:rPr lang="en-US" dirty="0"/>
              <a:t>u </a:t>
            </a:r>
            <a:r>
              <a:rPr lang="en-US" dirty="0" err="1"/>
              <a:t>snažne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potrebni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sr-Latn-ME" dirty="0"/>
              <a:t> </a:t>
            </a:r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zaposleni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spremni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sposobni</a:t>
            </a:r>
            <a:r>
              <a:rPr lang="en-US" dirty="0"/>
              <a:t> </a:t>
            </a:r>
            <a:r>
              <a:rPr lang="en-US" dirty="0" err="1"/>
              <a:t>smisliti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implementirati</a:t>
            </a:r>
            <a:r>
              <a:rPr lang="en-US" dirty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politike</a:t>
            </a:r>
            <a:r>
              <a:rPr lang="sr-Latn-ME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Ova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cijeniti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nagrađivati</a:t>
            </a:r>
            <a:r>
              <a:rPr lang="en-US" dirty="0"/>
              <a:t> </a:t>
            </a:r>
            <a:r>
              <a:rPr lang="en-US" dirty="0" err="1"/>
              <a:t>takve</a:t>
            </a:r>
            <a:r>
              <a:rPr lang="sr-Latn-ME" dirty="0"/>
              <a:t> </a:t>
            </a:r>
            <a:r>
              <a:rPr lang="en-US" dirty="0" err="1"/>
              <a:t>zaposlene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od </a:t>
            </a:r>
            <a:r>
              <a:rPr lang="en-US" dirty="0" err="1"/>
              <a:t>njihovih</a:t>
            </a:r>
            <a:r>
              <a:rPr lang="en-US" dirty="0"/>
              <a:t> </a:t>
            </a:r>
            <a:r>
              <a:rPr lang="en-US" dirty="0" err="1"/>
              <a:t>konkurenata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nisu</a:t>
            </a:r>
            <a:r>
              <a:rPr lang="en-US" dirty="0"/>
              <a:t> </a:t>
            </a:r>
            <a:r>
              <a:rPr lang="en-US" dirty="0" err="1"/>
              <a:t>svjesni</a:t>
            </a:r>
            <a:r>
              <a:rPr lang="en-US" dirty="0"/>
              <a:t> </a:t>
            </a:r>
            <a:r>
              <a:rPr lang="en-US" dirty="0" err="1"/>
              <a:t>koristi</a:t>
            </a:r>
            <a:r>
              <a:rPr lang="en-US" dirty="0"/>
              <a:t> od </a:t>
            </a:r>
            <a:r>
              <a:rPr lang="en-US" dirty="0" err="1"/>
              <a:t>ovakvih</a:t>
            </a:r>
            <a:r>
              <a:rPr lang="en-US" dirty="0"/>
              <a:t> </a:t>
            </a:r>
            <a:r>
              <a:rPr lang="en-US" dirty="0" err="1"/>
              <a:t>politika</a:t>
            </a:r>
            <a:r>
              <a:rPr lang="sr-Latn-ME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err="1"/>
              <a:t>ignori</a:t>
            </a:r>
            <a:r>
              <a:rPr lang="sr-Latn-ME" dirty="0"/>
              <a:t>š</a:t>
            </a:r>
            <a:r>
              <a:rPr lang="en-US" dirty="0"/>
              <a:t>u.</a:t>
            </a:r>
            <a:endParaRPr lang="sr-Latn-ME" dirty="0"/>
          </a:p>
          <a:p>
            <a:pPr algn="just"/>
            <a:r>
              <a:rPr lang="en-US" dirty="0"/>
              <a:t> </a:t>
            </a:r>
            <a:r>
              <a:rPr lang="en-US" dirty="0" err="1"/>
              <a:t>Zatim</a:t>
            </a:r>
            <a:r>
              <a:rPr lang="en-US" dirty="0"/>
              <a:t>,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privlače</a:t>
            </a:r>
            <a:r>
              <a:rPr lang="en-US" dirty="0"/>
              <a:t> </a:t>
            </a:r>
            <a:r>
              <a:rPr lang="en-US" dirty="0" err="1"/>
              <a:t>više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sr-Latn-ME" dirty="0"/>
              <a:t> </a:t>
            </a:r>
            <a:r>
              <a:rPr lang="pl-PL" dirty="0"/>
              <a:t>su spremni osigurati kapital po nižoj cijeni.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26449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056" y="1158240"/>
            <a:ext cx="10524744" cy="501872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U </a:t>
            </a:r>
            <a:r>
              <a:rPr lang="en-US" dirty="0" smtClean="0"/>
              <a:t>op</a:t>
            </a:r>
            <a:r>
              <a:rPr lang="sr-Latn-ME" dirty="0" smtClean="0"/>
              <a:t>štem</a:t>
            </a:r>
            <a:r>
              <a:rPr lang="en-US" dirty="0" smtClean="0"/>
              <a:t> </a:t>
            </a:r>
            <a:r>
              <a:rPr lang="en-US" dirty="0" err="1"/>
              <a:t>smislu</a:t>
            </a:r>
            <a:r>
              <a:rPr lang="en-US" dirty="0"/>
              <a:t>,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dobro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bolji</a:t>
            </a:r>
            <a:r>
              <a:rPr lang="en-US" dirty="0"/>
              <a:t> </a:t>
            </a:r>
            <a:r>
              <a:rPr lang="en-US" dirty="0" err="1" smtClean="0"/>
              <a:t>doprinos</a:t>
            </a:r>
            <a:r>
              <a:rPr lang="sr-Latn-ME" dirty="0" smtClean="0"/>
              <a:t> </a:t>
            </a:r>
            <a:r>
              <a:rPr lang="en-US" dirty="0" err="1" smtClean="0"/>
              <a:t>nacionalnoj</a:t>
            </a:r>
            <a:r>
              <a:rPr lang="en-US" dirty="0" smtClean="0"/>
              <a:t> </a:t>
            </a:r>
            <a:r>
              <a:rPr lang="en-US" dirty="0" err="1"/>
              <a:t>privredi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društvu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/>
              <a:t>Ona </a:t>
            </a:r>
            <a:r>
              <a:rPr lang="en-US" dirty="0" err="1"/>
              <a:t>imaju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da </a:t>
            </a:r>
            <a:r>
              <a:rPr lang="en-US" dirty="0" err="1"/>
              <a:t>budu</a:t>
            </a:r>
            <a:r>
              <a:rPr lang="en-US" dirty="0"/>
              <a:t> </a:t>
            </a:r>
            <a:r>
              <a:rPr lang="en-US" dirty="0" err="1"/>
              <a:t>zdravija</a:t>
            </a:r>
            <a:r>
              <a:rPr lang="en-US" dirty="0"/>
              <a:t> </a:t>
            </a:r>
            <a:r>
              <a:rPr lang="en-US" dirty="0" err="1" smtClean="0"/>
              <a:t>preduzeća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daju</a:t>
            </a:r>
            <a:r>
              <a:rPr lang="en-US" dirty="0"/>
              <a:t> </a:t>
            </a:r>
            <a:r>
              <a:rPr lang="en-US" dirty="0" err="1"/>
              <a:t>veću</a:t>
            </a:r>
            <a:r>
              <a:rPr lang="en-US" dirty="0"/>
              <a:t> </a:t>
            </a:r>
            <a:r>
              <a:rPr lang="en-US" dirty="0" err="1"/>
              <a:t>vrijednost</a:t>
            </a:r>
            <a:r>
              <a:rPr lang="en-US" dirty="0"/>
              <a:t> </a:t>
            </a:r>
            <a:r>
              <a:rPr lang="en-US" dirty="0" err="1"/>
              <a:t>dioničarima</a:t>
            </a:r>
            <a:r>
              <a:rPr lang="en-US" dirty="0"/>
              <a:t>/</a:t>
            </a:r>
            <a:r>
              <a:rPr lang="en-US" dirty="0" err="1"/>
              <a:t>akcionarima</a:t>
            </a:r>
            <a:r>
              <a:rPr lang="en-US" dirty="0"/>
              <a:t>, </a:t>
            </a:r>
            <a:r>
              <a:rPr lang="en-US" dirty="0" err="1"/>
              <a:t>radnicima</a:t>
            </a:r>
            <a:r>
              <a:rPr lang="en-US" dirty="0"/>
              <a:t>, </a:t>
            </a:r>
            <a:r>
              <a:rPr lang="en-US" dirty="0" err="1"/>
              <a:t>zajednicama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zemljama</a:t>
            </a:r>
            <a:r>
              <a:rPr lang="en-US" dirty="0"/>
              <a:t>, </a:t>
            </a:r>
            <a:r>
              <a:rPr lang="en-US" dirty="0" err="1"/>
              <a:t>nasuprot</a:t>
            </a:r>
            <a:r>
              <a:rPr lang="en-US" dirty="0"/>
              <a:t> </a:t>
            </a:r>
            <a:r>
              <a:rPr lang="en-US" dirty="0" err="1"/>
              <a:t>društvima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se </a:t>
            </a:r>
            <a:r>
              <a:rPr lang="en-US" dirty="0" err="1"/>
              <a:t>loše</a:t>
            </a:r>
            <a:r>
              <a:rPr lang="en-US" dirty="0"/>
              <a:t> </a:t>
            </a:r>
            <a:r>
              <a:rPr lang="en-US" dirty="0" err="1"/>
              <a:t>upravlja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da </a:t>
            </a:r>
            <a:r>
              <a:rPr lang="en-US" dirty="0" err="1" smtClean="0"/>
              <a:t>prouzrokuju</a:t>
            </a:r>
            <a:r>
              <a:rPr lang="sr-Latn-ME" dirty="0" smtClean="0"/>
              <a:t> </a:t>
            </a:r>
            <a:r>
              <a:rPr lang="en-US" dirty="0" err="1" smtClean="0"/>
              <a:t>gubitke</a:t>
            </a:r>
            <a:r>
              <a:rPr lang="en-US" dirty="0" smtClean="0"/>
              <a:t> </a:t>
            </a:r>
            <a:r>
              <a:rPr lang="en-US" dirty="0" err="1"/>
              <a:t>radnih</a:t>
            </a:r>
            <a:r>
              <a:rPr lang="en-US" dirty="0"/>
              <a:t> </a:t>
            </a:r>
            <a:r>
              <a:rPr lang="en-US" dirty="0" err="1"/>
              <a:t>mjesta</a:t>
            </a:r>
            <a:r>
              <a:rPr lang="en-US" dirty="0"/>
              <a:t>, </a:t>
            </a:r>
            <a:r>
              <a:rPr lang="en-US" dirty="0" err="1"/>
              <a:t>gubitak</a:t>
            </a:r>
            <a:r>
              <a:rPr lang="en-US" dirty="0"/>
              <a:t> </a:t>
            </a:r>
            <a:r>
              <a:rPr lang="en-US" dirty="0" err="1"/>
              <a:t>penzija</a:t>
            </a:r>
            <a:r>
              <a:rPr lang="en-US" dirty="0"/>
              <a:t>, pa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podriju</a:t>
            </a:r>
            <a:r>
              <a:rPr lang="en-US" dirty="0"/>
              <a:t> </a:t>
            </a:r>
            <a:r>
              <a:rPr lang="en-US" dirty="0" err="1"/>
              <a:t>povjerenje</a:t>
            </a:r>
            <a:r>
              <a:rPr lang="en-US" dirty="0"/>
              <a:t> u </a:t>
            </a:r>
            <a:r>
              <a:rPr lang="en-US" dirty="0" err="1" smtClean="0"/>
              <a:t>tržišta</a:t>
            </a:r>
            <a:r>
              <a:rPr lang="sr-Latn-ME" dirty="0" smtClean="0"/>
              <a:t> </a:t>
            </a:r>
            <a:r>
              <a:rPr lang="en-US" dirty="0" err="1" smtClean="0"/>
              <a:t>vrijednosnih</a:t>
            </a:r>
            <a:r>
              <a:rPr lang="en-US" dirty="0" smtClean="0"/>
              <a:t> </a:t>
            </a:r>
            <a:r>
              <a:rPr lang="en-US" dirty="0" err="1"/>
              <a:t>papira</a:t>
            </a:r>
            <a:r>
              <a:rPr lang="en-US" dirty="0"/>
              <a:t>/</a:t>
            </a:r>
            <a:r>
              <a:rPr lang="en-US" dirty="0" err="1"/>
              <a:t>hartija</a:t>
            </a:r>
            <a:r>
              <a:rPr lang="en-US" dirty="0"/>
              <a:t> od </a:t>
            </a:r>
            <a:r>
              <a:rPr lang="en-US" dirty="0" err="1"/>
              <a:t>vrijednosti</a:t>
            </a:r>
            <a:r>
              <a:rPr lang="en-US" dirty="0"/>
              <a:t>.</a:t>
            </a:r>
          </a:p>
          <a:p>
            <a:pPr algn="just"/>
            <a:r>
              <a:rPr lang="pl-PL" dirty="0"/>
              <a:t>Neki od elemenata ili nivoa i konkretnih koristi od dobrog </a:t>
            </a:r>
            <a:r>
              <a:rPr lang="pl-PL" dirty="0" smtClean="0"/>
              <a:t>upravljanja prikazani </a:t>
            </a:r>
            <a:r>
              <a:rPr lang="pl-PL" dirty="0"/>
              <a:t>su na </a:t>
            </a:r>
            <a:r>
              <a:rPr lang="pl-PL" dirty="0" smtClean="0"/>
              <a:t>narednoj slici  </a:t>
            </a:r>
            <a:r>
              <a:rPr lang="pl-PL" dirty="0"/>
              <a:t>i detaljnije se razmatraju u daljnjem </a:t>
            </a:r>
            <a:r>
              <a:rPr lang="pl-PL" dirty="0" smtClean="0"/>
              <a:t>predavanju.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872273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14521" y="584200"/>
            <a:ext cx="9902813" cy="5721185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098520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en-US" sz="4000" dirty="0" smtClean="0"/>
              <a:t>1. Stimuli</a:t>
            </a:r>
            <a:r>
              <a:rPr lang="sr-Latn-ME" sz="4000" dirty="0" smtClean="0"/>
              <a:t>sanje</a:t>
            </a:r>
            <a:r>
              <a:rPr lang="en-US" sz="4000" dirty="0" smtClean="0"/>
              <a:t> </a:t>
            </a:r>
            <a:r>
              <a:rPr lang="sr-Latn-ME" sz="4000" dirty="0" smtClean="0"/>
              <a:t>efekata</a:t>
            </a:r>
            <a:r>
              <a:rPr lang="en-US" sz="4000" dirty="0" smtClean="0"/>
              <a:t> </a:t>
            </a:r>
            <a:r>
              <a:rPr lang="en-US" sz="4000" dirty="0" err="1" smtClean="0"/>
              <a:t>i</a:t>
            </a:r>
            <a:r>
              <a:rPr lang="en-US" sz="4000" dirty="0" smtClean="0"/>
              <a:t> </a:t>
            </a:r>
            <a:r>
              <a:rPr lang="en-US" sz="4000" dirty="0" err="1" smtClean="0"/>
              <a:t>poboljšanje</a:t>
            </a:r>
            <a:r>
              <a:rPr lang="en-US" sz="4000" dirty="0" smtClean="0"/>
              <a:t> </a:t>
            </a:r>
            <a:r>
              <a:rPr lang="en-US" sz="4000" dirty="0" err="1" smtClean="0"/>
              <a:t>operativne</a:t>
            </a:r>
            <a:r>
              <a:rPr lang="en-US" sz="4000" dirty="0" smtClean="0"/>
              <a:t> </a:t>
            </a:r>
            <a:r>
              <a:rPr lang="en-US" sz="4000" dirty="0" err="1" smtClean="0"/>
              <a:t>efikasnosti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Postoji</a:t>
            </a:r>
            <a:r>
              <a:rPr lang="en-US" dirty="0" smtClean="0"/>
              <a:t> </a:t>
            </a:r>
            <a:r>
              <a:rPr lang="en-US" dirty="0" err="1"/>
              <a:t>nekoliko</a:t>
            </a:r>
            <a:r>
              <a:rPr lang="en-US" dirty="0"/>
              <a:t> </a:t>
            </a:r>
            <a:r>
              <a:rPr lang="en-US" dirty="0" err="1"/>
              <a:t>načina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 smtClean="0"/>
              <a:t>poboljšati</a:t>
            </a:r>
            <a:r>
              <a:rPr lang="sr-Latn-ME" dirty="0" smtClean="0"/>
              <a:t> </a:t>
            </a:r>
            <a:r>
              <a:rPr lang="en-US" dirty="0" err="1" smtClean="0"/>
              <a:t>učinak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operativnu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je </a:t>
            </a:r>
            <a:r>
              <a:rPr lang="en-US" dirty="0" err="1"/>
              <a:t>ilustrirano</a:t>
            </a:r>
            <a:r>
              <a:rPr lang="en-US" dirty="0"/>
              <a:t> </a:t>
            </a:r>
            <a:r>
              <a:rPr lang="en-US" dirty="0" err="1" smtClean="0"/>
              <a:t>na</a:t>
            </a:r>
            <a:r>
              <a:rPr lang="sr-Latn-ME" dirty="0" smtClean="0"/>
              <a:t> narednoj </a:t>
            </a:r>
            <a:r>
              <a:rPr lang="en-US" dirty="0" smtClean="0"/>
              <a:t> </a:t>
            </a:r>
            <a:r>
              <a:rPr lang="en-US" dirty="0" err="1" smtClean="0"/>
              <a:t>slici</a:t>
            </a:r>
            <a:r>
              <a:rPr lang="sr-Latn-ME" dirty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310294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0797" y="876300"/>
            <a:ext cx="10623329" cy="491919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49480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Poboljšanje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poboljšanja</a:t>
            </a:r>
            <a:r>
              <a:rPr lang="en-US" dirty="0"/>
              <a:t> u </a:t>
            </a:r>
            <a:r>
              <a:rPr lang="en-US" dirty="0" err="1"/>
              <a:t>sistemu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smanjujući</a:t>
            </a:r>
            <a:r>
              <a:rPr lang="en-US" dirty="0" smtClean="0"/>
              <a:t> </a:t>
            </a:r>
            <a:r>
              <a:rPr lang="en-US" dirty="0" err="1"/>
              <a:t>rizik</a:t>
            </a:r>
            <a:r>
              <a:rPr lang="en-US" dirty="0"/>
              <a:t> da </a:t>
            </a:r>
            <a:r>
              <a:rPr lang="en-US" dirty="0" err="1"/>
              <a:t>službenici</a:t>
            </a:r>
            <a:r>
              <a:rPr lang="en-US" dirty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izvrše</a:t>
            </a:r>
            <a:r>
              <a:rPr lang="en-US" dirty="0"/>
              <a:t> </a:t>
            </a:r>
            <a:r>
              <a:rPr lang="en-US" dirty="0" err="1"/>
              <a:t>prevaru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 smtClean="0"/>
              <a:t>posluju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vlastitu</a:t>
            </a:r>
            <a:r>
              <a:rPr lang="en-US" dirty="0"/>
              <a:t> </a:t>
            </a:r>
            <a:r>
              <a:rPr lang="en-US" dirty="0" err="1"/>
              <a:t>korist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Odgovorno</a:t>
            </a:r>
            <a:r>
              <a:rPr lang="en-US" dirty="0"/>
              <a:t> </a:t>
            </a:r>
            <a:r>
              <a:rPr lang="en-US" dirty="0" err="1"/>
              <a:t>ponašanje</a:t>
            </a:r>
            <a:r>
              <a:rPr lang="en-US" dirty="0"/>
              <a:t>, </a:t>
            </a:r>
            <a:r>
              <a:rPr lang="en-US" dirty="0" err="1"/>
              <a:t>zajedno</a:t>
            </a:r>
            <a:r>
              <a:rPr lang="en-US" dirty="0"/>
              <a:t> s </a:t>
            </a:r>
            <a:r>
              <a:rPr lang="en-US" dirty="0" err="1"/>
              <a:t>djelotvornim</a:t>
            </a:r>
            <a:r>
              <a:rPr lang="en-US" dirty="0"/>
              <a:t> </a:t>
            </a:r>
            <a:r>
              <a:rPr lang="en-US" dirty="0" err="1" smtClean="0"/>
              <a:t>upravljanjem</a:t>
            </a:r>
            <a:r>
              <a:rPr lang="sr-Latn-ME" dirty="0" smtClean="0"/>
              <a:t> </a:t>
            </a:r>
            <a:r>
              <a:rPr lang="en-US" dirty="0" err="1" smtClean="0"/>
              <a:t>rizikom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internim</a:t>
            </a:r>
            <a:r>
              <a:rPr lang="en-US" dirty="0"/>
              <a:t> </a:t>
            </a:r>
            <a:r>
              <a:rPr lang="en-US" dirty="0" err="1"/>
              <a:t>kontrolama</a:t>
            </a:r>
            <a:r>
              <a:rPr lang="en-US" dirty="0"/>
              <a:t>, </a:t>
            </a:r>
            <a:r>
              <a:rPr lang="en-US" dirty="0" err="1"/>
              <a:t>može</a:t>
            </a:r>
            <a:r>
              <a:rPr lang="en-US" dirty="0"/>
              <a:t> </a:t>
            </a:r>
            <a:r>
              <a:rPr lang="en-US" dirty="0" err="1"/>
              <a:t>potencijalne</a:t>
            </a:r>
            <a:r>
              <a:rPr lang="en-US" dirty="0"/>
              <a:t> </a:t>
            </a:r>
            <a:r>
              <a:rPr lang="en-US" dirty="0" err="1"/>
              <a:t>probleme</a:t>
            </a:r>
            <a:r>
              <a:rPr lang="en-US" dirty="0"/>
              <a:t> </a:t>
            </a:r>
            <a:r>
              <a:rPr lang="en-US" dirty="0" err="1"/>
              <a:t>iznijeti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vidjelo</a:t>
            </a:r>
            <a:r>
              <a:rPr lang="en-US" dirty="0"/>
              <a:t> </a:t>
            </a:r>
            <a:r>
              <a:rPr lang="en-US" dirty="0" err="1" smtClean="0"/>
              <a:t>prije</a:t>
            </a:r>
            <a:r>
              <a:rPr lang="sr-Latn-ME" dirty="0" smtClean="0"/>
              <a:t> </a:t>
            </a:r>
            <a:r>
              <a:rPr lang="en-US" dirty="0" smtClean="0"/>
              <a:t>no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dođe</a:t>
            </a:r>
            <a:r>
              <a:rPr lang="en-US" dirty="0"/>
              <a:t> do </a:t>
            </a:r>
            <a:r>
              <a:rPr lang="en-US" dirty="0" err="1"/>
              <a:t>potpune</a:t>
            </a:r>
            <a:r>
              <a:rPr lang="en-US" dirty="0"/>
              <a:t> </a:t>
            </a:r>
            <a:r>
              <a:rPr lang="en-US" dirty="0" err="1"/>
              <a:t>krize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poboljšava</a:t>
            </a:r>
            <a:r>
              <a:rPr lang="en-US" dirty="0"/>
              <a:t> </a:t>
            </a:r>
            <a:r>
              <a:rPr lang="en-US" dirty="0" err="1"/>
              <a:t>upravu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nadzor</a:t>
            </a:r>
            <a:r>
              <a:rPr lang="sr-Latn-ME" dirty="0" smtClean="0"/>
              <a:t> </a:t>
            </a:r>
            <a:r>
              <a:rPr lang="en-US" dirty="0" err="1" smtClean="0"/>
              <a:t>nad</a:t>
            </a:r>
            <a:r>
              <a:rPr lang="en-US" dirty="0" smtClean="0"/>
              <a:t> </a:t>
            </a:r>
            <a:r>
              <a:rPr lang="en-US" dirty="0" err="1"/>
              <a:t>učinkom</a:t>
            </a:r>
            <a:r>
              <a:rPr lang="en-US" dirty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, </a:t>
            </a:r>
            <a:r>
              <a:rPr lang="en-US" dirty="0" err="1"/>
              <a:t>naprimjer</a:t>
            </a:r>
            <a:r>
              <a:rPr lang="en-US" dirty="0"/>
              <a:t> </a:t>
            </a:r>
            <a:r>
              <a:rPr lang="en-US" dirty="0" err="1"/>
              <a:t>vezivanjem</a:t>
            </a:r>
            <a:r>
              <a:rPr lang="en-US" dirty="0"/>
              <a:t> </a:t>
            </a:r>
            <a:r>
              <a:rPr lang="en-US" dirty="0" err="1"/>
              <a:t>nagrađivanja</a:t>
            </a:r>
            <a:r>
              <a:rPr lang="en-US" dirty="0"/>
              <a:t> </a:t>
            </a:r>
            <a:r>
              <a:rPr lang="en-US" dirty="0" err="1" smtClean="0"/>
              <a:t>izvršnih</a:t>
            </a:r>
            <a:r>
              <a:rPr lang="sr-Latn-ME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/>
              <a:t>rezultate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stvara</a:t>
            </a:r>
            <a:r>
              <a:rPr lang="en-US" dirty="0"/>
              <a:t> </a:t>
            </a:r>
            <a:r>
              <a:rPr lang="en-US" dirty="0" err="1"/>
              <a:t>povoljne</a:t>
            </a:r>
            <a:r>
              <a:rPr lang="en-US" dirty="0"/>
              <a:t> </a:t>
            </a:r>
            <a:r>
              <a:rPr lang="en-US" dirty="0" err="1"/>
              <a:t>uslove</a:t>
            </a:r>
            <a:r>
              <a:rPr lang="en-US" dirty="0"/>
              <a:t> ne </a:t>
            </a:r>
            <a:r>
              <a:rPr lang="en-US" dirty="0" err="1"/>
              <a:t>samo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planiranje</a:t>
            </a:r>
            <a:r>
              <a:rPr lang="en-US" dirty="0" smtClean="0"/>
              <a:t> </a:t>
            </a:r>
            <a:r>
              <a:rPr lang="en-US" dirty="0" err="1"/>
              <a:t>nesmetane</a:t>
            </a:r>
            <a:r>
              <a:rPr lang="en-US" dirty="0"/>
              <a:t> </a:t>
            </a:r>
            <a:r>
              <a:rPr lang="en-US" dirty="0" err="1"/>
              <a:t>sukcesije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kontinuiteta</a:t>
            </a:r>
            <a:r>
              <a:rPr lang="sr-Latn-ME" dirty="0" smtClean="0"/>
              <a:t> dobrog rada</a:t>
            </a:r>
            <a:r>
              <a:rPr lang="en-US" dirty="0" smtClean="0"/>
              <a:t>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već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održavanje</a:t>
            </a:r>
            <a:r>
              <a:rPr lang="en-US" dirty="0" smtClean="0"/>
              <a:t> </a:t>
            </a:r>
            <a:r>
              <a:rPr lang="en-US" dirty="0" err="1"/>
              <a:t>dugoročnog</a:t>
            </a:r>
            <a:r>
              <a:rPr lang="en-US" dirty="0"/>
              <a:t> </a:t>
            </a:r>
            <a:r>
              <a:rPr lang="en-US" dirty="0" err="1"/>
              <a:t>razvoja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56509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12800"/>
            <a:ext cx="10515600" cy="53641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Pridržavanje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/>
              <a:t>dobrog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pomaže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poboljšanju</a:t>
            </a:r>
            <a:r>
              <a:rPr lang="en-US" dirty="0" smtClean="0"/>
              <a:t> </a:t>
            </a:r>
            <a:r>
              <a:rPr lang="en-US" dirty="0" err="1"/>
              <a:t>procesa</a:t>
            </a:r>
            <a:r>
              <a:rPr lang="en-US" dirty="0"/>
              <a:t> </a:t>
            </a:r>
            <a:r>
              <a:rPr lang="en-US" dirty="0" err="1"/>
              <a:t>odlučivanja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err="1" smtClean="0"/>
              <a:t>Naprimjer</a:t>
            </a:r>
            <a:r>
              <a:rPr lang="en-US" dirty="0"/>
              <a:t>, </a:t>
            </a:r>
            <a:r>
              <a:rPr lang="en-US" dirty="0" err="1"/>
              <a:t>rukovodioci</a:t>
            </a:r>
            <a:r>
              <a:rPr lang="en-US" dirty="0"/>
              <a:t>, </a:t>
            </a:r>
            <a:r>
              <a:rPr lang="en-US" dirty="0" err="1"/>
              <a:t>direktori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donositi</a:t>
            </a:r>
            <a:r>
              <a:rPr lang="en-US" dirty="0"/>
              <a:t> </a:t>
            </a:r>
            <a:r>
              <a:rPr lang="en-US" dirty="0" err="1"/>
              <a:t>brže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bolje</a:t>
            </a:r>
            <a:r>
              <a:rPr lang="en-US" dirty="0"/>
              <a:t> </a:t>
            </a:r>
            <a:r>
              <a:rPr lang="en-US" dirty="0" err="1"/>
              <a:t>odluke</a:t>
            </a:r>
            <a:r>
              <a:rPr lang="en-US" dirty="0"/>
              <a:t>,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bolju</a:t>
            </a:r>
            <a:r>
              <a:rPr lang="en-US" dirty="0"/>
              <a:t> </a:t>
            </a:r>
            <a:r>
              <a:rPr lang="en-US" dirty="0" err="1"/>
              <a:t>obaviještenost</a:t>
            </a:r>
            <a:r>
              <a:rPr lang="en-US" dirty="0"/>
              <a:t>, </a:t>
            </a:r>
            <a:r>
              <a:rPr lang="en-US" dirty="0" err="1" smtClean="0"/>
              <a:t>ako</a:t>
            </a:r>
            <a:r>
              <a:rPr lang="sr-Latn-ME" dirty="0" smtClean="0"/>
              <a:t> </a:t>
            </a:r>
            <a:r>
              <a:rPr lang="en-US" dirty="0" err="1" smtClean="0"/>
              <a:t>im</a:t>
            </a:r>
            <a:r>
              <a:rPr lang="en-US" dirty="0" smtClean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omogućava</a:t>
            </a:r>
            <a:r>
              <a:rPr lang="en-US" dirty="0"/>
              <a:t> da </a:t>
            </a:r>
            <a:r>
              <a:rPr lang="en-US" dirty="0" err="1"/>
              <a:t>jasno</a:t>
            </a:r>
            <a:r>
              <a:rPr lang="en-US" dirty="0"/>
              <a:t> </a:t>
            </a:r>
            <a:r>
              <a:rPr lang="en-US" dirty="0" err="1"/>
              <a:t>razumiju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uloge</a:t>
            </a:r>
            <a:r>
              <a:rPr lang="en-US" dirty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obaveze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procesi</a:t>
            </a:r>
            <a:r>
              <a:rPr lang="en-US" dirty="0"/>
              <a:t> </a:t>
            </a:r>
            <a:r>
              <a:rPr lang="en-US" dirty="0" err="1"/>
              <a:t>komunikacije</a:t>
            </a:r>
            <a:r>
              <a:rPr lang="en-US" dirty="0"/>
              <a:t> </a:t>
            </a:r>
            <a:r>
              <a:rPr lang="en-US" dirty="0" err="1" smtClean="0"/>
              <a:t>reguli</a:t>
            </a:r>
            <a:r>
              <a:rPr lang="sr-Latn-ME" dirty="0" smtClean="0"/>
              <a:t>sani 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djelotvoran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en-US" dirty="0" err="1"/>
              <a:t>Ovo</a:t>
            </a:r>
            <a:r>
              <a:rPr lang="en-US" dirty="0"/>
              <a:t>,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/>
              <a:t>strane</a:t>
            </a:r>
            <a:r>
              <a:rPr lang="en-US" dirty="0"/>
              <a:t>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povećati</a:t>
            </a:r>
            <a:r>
              <a:rPr lang="en-US" dirty="0"/>
              <a:t> </a:t>
            </a:r>
            <a:r>
              <a:rPr lang="en-US" dirty="0" err="1"/>
              <a:t>efikasnost</a:t>
            </a:r>
            <a:r>
              <a:rPr lang="en-US" dirty="0"/>
              <a:t> </a:t>
            </a:r>
            <a:r>
              <a:rPr lang="en-US" dirty="0" err="1"/>
              <a:t>finansijskih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poslovnih</a:t>
            </a:r>
            <a:r>
              <a:rPr lang="en-US" dirty="0"/>
              <a:t> </a:t>
            </a:r>
            <a:r>
              <a:rPr lang="en-US" dirty="0" err="1" smtClean="0"/>
              <a:t>aktivnosti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svim</a:t>
            </a:r>
            <a:r>
              <a:rPr lang="en-US" dirty="0"/>
              <a:t> </a:t>
            </a:r>
            <a:r>
              <a:rPr lang="en-US" dirty="0" err="1"/>
              <a:t>nivoima</a:t>
            </a:r>
            <a:r>
              <a:rPr lang="en-US" dirty="0" smtClean="0"/>
              <a:t>.</a:t>
            </a:r>
            <a:endParaRPr lang="sr-Latn-ME" dirty="0" smtClean="0"/>
          </a:p>
          <a:p>
            <a:pPr marL="0" indent="0" algn="just">
              <a:buNone/>
            </a:pPr>
            <a:r>
              <a:rPr lang="en-US" dirty="0" smtClean="0"/>
              <a:t> </a:t>
            </a:r>
            <a:r>
              <a:rPr lang="en-US" dirty="0" err="1"/>
              <a:t>Kvalitetno</a:t>
            </a:r>
            <a:r>
              <a:rPr lang="en-US" dirty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racionaliz</a:t>
            </a:r>
            <a:r>
              <a:rPr lang="sr-Latn-ME" dirty="0" smtClean="0"/>
              <a:t>uje </a:t>
            </a:r>
            <a:r>
              <a:rPr lang="en-US" dirty="0" err="1" smtClean="0"/>
              <a:t>sve</a:t>
            </a:r>
            <a:r>
              <a:rPr lang="sr-Latn-ME" dirty="0" smtClean="0"/>
              <a:t> </a:t>
            </a:r>
            <a:r>
              <a:rPr lang="en-US" dirty="0" err="1" smtClean="0"/>
              <a:t>poslovne</a:t>
            </a:r>
            <a:r>
              <a:rPr lang="en-US" dirty="0" smtClean="0"/>
              <a:t> </a:t>
            </a:r>
            <a:r>
              <a:rPr lang="en-US" dirty="0" err="1"/>
              <a:t>procese</a:t>
            </a:r>
            <a:r>
              <a:rPr lang="en-US" dirty="0"/>
              <a:t> </a:t>
            </a:r>
            <a:r>
              <a:rPr lang="sr-Latn-ME" dirty="0" smtClean="0"/>
              <a:t> p</a:t>
            </a:r>
            <a:r>
              <a:rPr lang="en-US" dirty="0" err="1" smtClean="0"/>
              <a:t>reduzeća</a:t>
            </a:r>
            <a:r>
              <a:rPr lang="en-US" dirty="0"/>
              <a:t>, a </a:t>
            </a:r>
            <a:r>
              <a:rPr lang="en-US" dirty="0" err="1"/>
              <a:t>ovo</a:t>
            </a:r>
            <a:r>
              <a:rPr lang="en-US" dirty="0"/>
              <a:t> </a:t>
            </a:r>
            <a:r>
              <a:rPr lang="en-US" dirty="0" err="1"/>
              <a:t>dovodi</a:t>
            </a:r>
            <a:r>
              <a:rPr lang="en-US" dirty="0"/>
              <a:t> do </a:t>
            </a:r>
            <a:r>
              <a:rPr lang="en-US" dirty="0" err="1"/>
              <a:t>uspješnijeg</a:t>
            </a:r>
            <a:r>
              <a:rPr lang="en-US" dirty="0"/>
              <a:t> </a:t>
            </a:r>
            <a:r>
              <a:rPr lang="en-US" dirty="0" err="1"/>
              <a:t>poslovanja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nižih</a:t>
            </a:r>
            <a:r>
              <a:rPr lang="en-US" dirty="0"/>
              <a:t> </a:t>
            </a:r>
            <a:r>
              <a:rPr lang="en-US" dirty="0" err="1" smtClean="0"/>
              <a:t>kapitalnih</a:t>
            </a:r>
            <a:r>
              <a:rPr lang="sr-Latn-ME" dirty="0" smtClean="0"/>
              <a:t> </a:t>
            </a:r>
            <a:r>
              <a:rPr lang="pl-PL" dirty="0" smtClean="0"/>
              <a:t>izdataka, </a:t>
            </a:r>
            <a:r>
              <a:rPr lang="pl-PL" dirty="0"/>
              <a:t>koji, sa svoje strane, mogu doprinijeti rastu prodaje i dobiti, </a:t>
            </a:r>
            <a:r>
              <a:rPr lang="pl-PL" dirty="0" smtClean="0"/>
              <a:t>uz </a:t>
            </a:r>
            <a:r>
              <a:rPr lang="en-US" dirty="0" err="1" smtClean="0"/>
              <a:t>istovremeno</a:t>
            </a:r>
            <a:r>
              <a:rPr lang="en-US" dirty="0" smtClean="0"/>
              <a:t> </a:t>
            </a:r>
            <a:r>
              <a:rPr lang="en-US" dirty="0" err="1"/>
              <a:t>smanjenje</a:t>
            </a:r>
            <a:r>
              <a:rPr lang="en-US" dirty="0"/>
              <a:t> </a:t>
            </a:r>
            <a:r>
              <a:rPr lang="en-US" dirty="0" err="1"/>
              <a:t>kapitalnih</a:t>
            </a:r>
            <a:r>
              <a:rPr lang="en-US" dirty="0"/>
              <a:t> </a:t>
            </a:r>
            <a:r>
              <a:rPr lang="en-US" dirty="0" err="1"/>
              <a:t>izdataka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potreba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16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100" y="723900"/>
            <a:ext cx="10807700" cy="5453063"/>
          </a:xfrm>
        </p:spPr>
        <p:txBody>
          <a:bodyPr>
            <a:noAutofit/>
          </a:bodyPr>
          <a:lstStyle/>
          <a:p>
            <a:pPr algn="just"/>
            <a:r>
              <a:rPr lang="en-US" dirty="0" err="1" smtClean="0"/>
              <a:t>Opšteprihvaćena</a:t>
            </a:r>
            <a:r>
              <a:rPr lang="en-US" dirty="0" smtClean="0"/>
              <a:t> </a:t>
            </a:r>
            <a:r>
              <a:rPr lang="en-US" dirty="0" err="1"/>
              <a:t>definicija</a:t>
            </a:r>
            <a:r>
              <a:rPr lang="en-US" dirty="0"/>
              <a:t> </a:t>
            </a:r>
            <a:r>
              <a:rPr lang="en-US" dirty="0" err="1"/>
              <a:t>pojma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potiče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 err="1"/>
              <a:t>Komiteta</a:t>
            </a:r>
            <a:r>
              <a:rPr lang="en-US" dirty="0"/>
              <a:t> o </a:t>
            </a:r>
            <a:r>
              <a:rPr lang="en-US" dirty="0" err="1"/>
              <a:t>finansijskim</a:t>
            </a:r>
            <a:r>
              <a:rPr lang="en-US" dirty="0"/>
              <a:t> </a:t>
            </a:r>
            <a:r>
              <a:rPr lang="en-US" dirty="0" err="1"/>
              <a:t>aspektima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.U</a:t>
            </a:r>
            <a:r>
              <a:rPr lang="en-US" dirty="0" smtClean="0"/>
              <a:t> </a:t>
            </a:r>
            <a:r>
              <a:rPr lang="sr-Latn-ME" dirty="0" smtClean="0"/>
              <a:t>tom </a:t>
            </a:r>
            <a:r>
              <a:rPr lang="en-US" dirty="0" err="1" smtClean="0"/>
              <a:t>izvještaju</a:t>
            </a:r>
            <a:r>
              <a:rPr lang="en-US" dirty="0" smtClean="0"/>
              <a:t>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az-Cyrl-AZ" dirty="0" smtClean="0"/>
              <a:t>је </a:t>
            </a:r>
            <a:r>
              <a:rPr lang="en-US" dirty="0" err="1"/>
              <a:t>definisano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pl-PL" dirty="0"/>
              <a:t>“Sistem upravljanja i </a:t>
            </a:r>
            <a:r>
              <a:rPr lang="pl-PL" dirty="0" smtClean="0"/>
              <a:t>kontrole u </a:t>
            </a:r>
            <a:r>
              <a:rPr lang="pl-PL" dirty="0"/>
              <a:t>kompanijama. Odbor direktora je </a:t>
            </a:r>
            <a:r>
              <a:rPr lang="pl-PL" dirty="0" smtClean="0"/>
              <a:t>odgovoran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kompanijama</a:t>
            </a:r>
            <a:r>
              <a:rPr lang="en-US" dirty="0"/>
              <a:t>. </a:t>
            </a:r>
            <a:r>
              <a:rPr lang="en-US" dirty="0" err="1"/>
              <a:t>Uloga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u </a:t>
            </a:r>
            <a:r>
              <a:rPr lang="en-US" dirty="0" err="1"/>
              <a:t>upravljanju</a:t>
            </a:r>
            <a:r>
              <a:rPr lang="en-US" dirty="0"/>
              <a:t> je da </a:t>
            </a:r>
            <a:r>
              <a:rPr lang="en-US" dirty="0" err="1" smtClean="0"/>
              <a:t>imenuju</a:t>
            </a:r>
            <a:r>
              <a:rPr lang="sr-Latn-ME" dirty="0" smtClean="0"/>
              <a:t> </a:t>
            </a:r>
            <a:r>
              <a:rPr lang="en-US" dirty="0" err="1" smtClean="0"/>
              <a:t>direktore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revizore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da </a:t>
            </a:r>
            <a:r>
              <a:rPr lang="en-US" dirty="0" err="1"/>
              <a:t>obezbijede</a:t>
            </a:r>
            <a:r>
              <a:rPr lang="en-US" dirty="0"/>
              <a:t> </a:t>
            </a:r>
            <a:r>
              <a:rPr lang="en-US" dirty="0" err="1"/>
              <a:t>ustanovljavanje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 smtClean="0"/>
              <a:t>strukture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 </a:t>
            </a:r>
            <a:r>
              <a:rPr lang="en-US" dirty="0" err="1"/>
              <a:t>Odgovornosti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ustanovljavanje</a:t>
            </a:r>
            <a:r>
              <a:rPr lang="en-US" dirty="0"/>
              <a:t> </a:t>
            </a:r>
            <a:r>
              <a:rPr lang="en-US" dirty="0" err="1" smtClean="0"/>
              <a:t>strateških</a:t>
            </a:r>
            <a:r>
              <a:rPr lang="sr-Latn-ME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/>
              <a:t>omogućavanje</a:t>
            </a:r>
            <a:r>
              <a:rPr lang="en-US" dirty="0"/>
              <a:t> </a:t>
            </a:r>
            <a:r>
              <a:rPr lang="en-US" dirty="0" err="1"/>
              <a:t>vođstva</a:t>
            </a:r>
            <a:r>
              <a:rPr lang="en-US" dirty="0"/>
              <a:t> </a:t>
            </a:r>
            <a:r>
              <a:rPr lang="en-US" dirty="0" err="1"/>
              <a:t>kako</a:t>
            </a:r>
            <a:r>
              <a:rPr lang="en-US" dirty="0"/>
              <a:t> bi se </a:t>
            </a:r>
            <a:r>
              <a:rPr lang="en-US" dirty="0" err="1"/>
              <a:t>oni</a:t>
            </a:r>
            <a:r>
              <a:rPr lang="en-US" dirty="0"/>
              <a:t> </a:t>
            </a:r>
            <a:r>
              <a:rPr lang="en-US" dirty="0" err="1"/>
              <a:t>implementirali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biznisom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 o </a:t>
            </a:r>
            <a:r>
              <a:rPr lang="en-US" dirty="0" err="1"/>
              <a:t>upravljanju</a:t>
            </a:r>
            <a:r>
              <a:rPr lang="en-US" dirty="0"/>
              <a:t>. </a:t>
            </a:r>
            <a:r>
              <a:rPr lang="en-US" dirty="0" err="1" smtClean="0"/>
              <a:t>Radnje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/>
              <a:t>podvrgnute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zakonima</a:t>
            </a:r>
            <a:r>
              <a:rPr lang="en-US" dirty="0"/>
              <a:t>, </a:t>
            </a:r>
            <a:r>
              <a:rPr lang="en-US" dirty="0" err="1"/>
              <a:t>propisima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akcionarima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skupštini</a:t>
            </a:r>
            <a:r>
              <a:rPr lang="sr-Latn-ME" dirty="0" smtClean="0"/>
              <a:t> društva“.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73899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98500"/>
            <a:ext cx="10515600" cy="5478463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err="1" smtClean="0"/>
              <a:t>Djelotvoran</a:t>
            </a:r>
            <a:r>
              <a:rPr lang="en-US" dirty="0" smtClean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sr-Latn-ME" dirty="0" smtClean="0"/>
              <a:t>može</a:t>
            </a:r>
            <a:r>
              <a:rPr lang="en-US" dirty="0" smtClean="0"/>
              <a:t> </a:t>
            </a:r>
            <a:r>
              <a:rPr lang="en-US" dirty="0" err="1"/>
              <a:t>osigurati</a:t>
            </a:r>
            <a:r>
              <a:rPr lang="en-US" dirty="0"/>
              <a:t> </a:t>
            </a:r>
            <a:r>
              <a:rPr lang="en-US" dirty="0" err="1"/>
              <a:t>usklađenost</a:t>
            </a:r>
            <a:r>
              <a:rPr lang="en-US" dirty="0"/>
              <a:t> </a:t>
            </a:r>
            <a:r>
              <a:rPr lang="en-US" dirty="0" err="1" smtClean="0"/>
              <a:t>sa</a:t>
            </a:r>
            <a:r>
              <a:rPr lang="sr-Latn-ME" dirty="0" smtClean="0"/>
              <a:t> </a:t>
            </a:r>
            <a:r>
              <a:rPr lang="en-US" dirty="0" err="1" smtClean="0"/>
              <a:t>primjenjivim</a:t>
            </a:r>
            <a:r>
              <a:rPr lang="en-US" dirty="0" smtClean="0"/>
              <a:t> </a:t>
            </a:r>
            <a:r>
              <a:rPr lang="en-US" dirty="0" err="1"/>
              <a:t>zakonima</a:t>
            </a:r>
            <a:r>
              <a:rPr lang="en-US" dirty="0"/>
              <a:t>, </a:t>
            </a:r>
            <a:r>
              <a:rPr lang="en-US" dirty="0" err="1"/>
              <a:t>standardima</a:t>
            </a:r>
            <a:r>
              <a:rPr lang="en-US" dirty="0"/>
              <a:t>, </a:t>
            </a:r>
            <a:r>
              <a:rPr lang="en-US" dirty="0" err="1"/>
              <a:t>pravilima</a:t>
            </a:r>
            <a:r>
              <a:rPr lang="en-US" dirty="0"/>
              <a:t>, </a:t>
            </a:r>
            <a:r>
              <a:rPr lang="en-US" dirty="0" err="1"/>
              <a:t>pravima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dužnostima</a:t>
            </a:r>
            <a:r>
              <a:rPr lang="en-US" dirty="0"/>
              <a:t> </a:t>
            </a:r>
            <a:r>
              <a:rPr lang="en-US" dirty="0" err="1"/>
              <a:t>svih</a:t>
            </a:r>
            <a:r>
              <a:rPr lang="en-US" dirty="0"/>
              <a:t> </a:t>
            </a:r>
            <a:r>
              <a:rPr lang="en-US" dirty="0" err="1" smtClean="0"/>
              <a:t>zainteresiranih</a:t>
            </a:r>
            <a:r>
              <a:rPr lang="sr-Latn-ME" dirty="0" smtClean="0"/>
              <a:t> </a:t>
            </a:r>
            <a:r>
              <a:rPr lang="en-US" dirty="0" err="1" smtClean="0"/>
              <a:t>strana</a:t>
            </a:r>
            <a:r>
              <a:rPr lang="sr-Latn-ME" dirty="0" smtClean="0"/>
              <a:t>.</a:t>
            </a:r>
            <a:r>
              <a:rPr lang="en-US" dirty="0" smtClean="0"/>
              <a:t> </a:t>
            </a:r>
            <a:endParaRPr lang="sr-Latn-ME" dirty="0" smtClean="0"/>
          </a:p>
          <a:p>
            <a:pPr algn="just"/>
            <a:r>
              <a:rPr lang="sr-Latn-ME" dirty="0" smtClean="0"/>
              <a:t>P</a:t>
            </a:r>
            <a:r>
              <a:rPr lang="en-US" dirty="0" err="1" smtClean="0"/>
              <a:t>ored</a:t>
            </a:r>
            <a:r>
              <a:rPr lang="en-US" dirty="0" smtClean="0"/>
              <a:t> </a:t>
            </a:r>
            <a:r>
              <a:rPr lang="en-US" dirty="0"/>
              <a:t>toga, </a:t>
            </a:r>
            <a:r>
              <a:rPr lang="en-US" dirty="0" err="1"/>
              <a:t>treba</a:t>
            </a:r>
            <a:r>
              <a:rPr lang="en-US" dirty="0"/>
              <a:t> </a:t>
            </a:r>
            <a:r>
              <a:rPr lang="en-US" dirty="0" err="1"/>
              <a:t>omogućiti</a:t>
            </a:r>
            <a:r>
              <a:rPr lang="en-US" dirty="0"/>
              <a:t> </a:t>
            </a:r>
            <a:r>
              <a:rPr lang="en-US" dirty="0" err="1"/>
              <a:t>preduzećima</a:t>
            </a:r>
            <a:r>
              <a:rPr lang="en-US" dirty="0"/>
              <a:t> da </a:t>
            </a:r>
            <a:r>
              <a:rPr lang="en-US" dirty="0" err="1"/>
              <a:t>izbjegnu</a:t>
            </a:r>
            <a:r>
              <a:rPr lang="en-US" dirty="0"/>
              <a:t> </a:t>
            </a:r>
            <a:r>
              <a:rPr lang="en-US" dirty="0" err="1" smtClean="0"/>
              <a:t>skupe</a:t>
            </a:r>
            <a:r>
              <a:rPr lang="sr-Latn-ME" dirty="0" smtClean="0"/>
              <a:t> </a:t>
            </a:r>
            <a:r>
              <a:rPr lang="en-US" dirty="0" err="1" smtClean="0"/>
              <a:t>parnice</a:t>
            </a:r>
            <a:r>
              <a:rPr lang="en-US" dirty="0"/>
              <a:t>, </a:t>
            </a:r>
            <a:r>
              <a:rPr lang="en-US" dirty="0" err="1"/>
              <a:t>uključujući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one </a:t>
            </a:r>
            <a:r>
              <a:rPr lang="en-US" dirty="0" err="1"/>
              <a:t>troškove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potraživanja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druge</a:t>
            </a:r>
            <a:r>
              <a:rPr lang="en-US" dirty="0"/>
              <a:t> </a:t>
            </a:r>
            <a:r>
              <a:rPr lang="en-US" dirty="0" err="1"/>
              <a:t>sporove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nastaju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rezultat</a:t>
            </a:r>
            <a:r>
              <a:rPr lang="en-US" dirty="0"/>
              <a:t> </a:t>
            </a:r>
            <a:r>
              <a:rPr lang="en-US" dirty="0" err="1"/>
              <a:t>prevare</a:t>
            </a:r>
            <a:r>
              <a:rPr lang="en-US" dirty="0"/>
              <a:t>,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, </a:t>
            </a:r>
            <a:r>
              <a:rPr lang="en-US" dirty="0" err="1" smtClean="0"/>
              <a:t>korupcije</a:t>
            </a:r>
            <a:r>
              <a:rPr lang="sr-Latn-ME" dirty="0"/>
              <a:t>,</a:t>
            </a:r>
            <a:r>
              <a:rPr lang="en-US" dirty="0" smtClean="0"/>
              <a:t> </a:t>
            </a:r>
            <a:r>
              <a:rPr lang="en-US" dirty="0" err="1"/>
              <a:t>podmićivanja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insajderskog</a:t>
            </a:r>
            <a:r>
              <a:rPr lang="en-US" dirty="0"/>
              <a:t> </a:t>
            </a:r>
            <a:r>
              <a:rPr lang="en-US" dirty="0" err="1"/>
              <a:t>trgovanja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Dobar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može </a:t>
            </a:r>
            <a:r>
              <a:rPr lang="en-US" dirty="0" err="1" smtClean="0"/>
              <a:t>olakšat</a:t>
            </a:r>
            <a:r>
              <a:rPr lang="sr-Latn-ME" dirty="0"/>
              <a:t>i</a:t>
            </a:r>
            <a:r>
              <a:rPr lang="en-US" dirty="0" smtClean="0"/>
              <a:t> </a:t>
            </a:r>
            <a:r>
              <a:rPr lang="en-US" dirty="0" err="1"/>
              <a:t>rješavanje</a:t>
            </a:r>
            <a:r>
              <a:rPr lang="en-US" dirty="0"/>
              <a:t> </a:t>
            </a:r>
            <a:r>
              <a:rPr lang="en-US" dirty="0" err="1"/>
              <a:t>korporativnih</a:t>
            </a:r>
            <a:r>
              <a:rPr lang="en-US" dirty="0"/>
              <a:t> </a:t>
            </a:r>
            <a:r>
              <a:rPr lang="en-US" dirty="0" err="1"/>
              <a:t>sukoba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manjinskih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21437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6141" y="605118"/>
            <a:ext cx="10627659" cy="55718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onih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</a:t>
            </a:r>
            <a:r>
              <a:rPr lang="en-US" dirty="0" smtClean="0"/>
              <a:t>u </a:t>
            </a:r>
            <a:r>
              <a:rPr lang="en-US" dirty="0" err="1"/>
              <a:t>društvo</a:t>
            </a:r>
            <a:r>
              <a:rPr lang="en-US" dirty="0"/>
              <a:t>, </a:t>
            </a:r>
            <a:r>
              <a:rPr lang="en-US" dirty="0" err="1"/>
              <a:t>izvršnih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,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nosilaca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en-US" dirty="0"/>
              <a:t>. </a:t>
            </a:r>
            <a:endParaRPr lang="sr-Latn-ME" dirty="0" smtClean="0"/>
          </a:p>
          <a:p>
            <a:r>
              <a:rPr lang="en-US" dirty="0" err="1" smtClean="0"/>
              <a:t>Takođe</a:t>
            </a:r>
            <a:r>
              <a:rPr lang="en-US" dirty="0" smtClean="0"/>
              <a:t>, </a:t>
            </a:r>
            <a:r>
              <a:rPr lang="en-US" dirty="0" err="1" smtClean="0"/>
              <a:t>službenici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/>
              <a:t>bit </a:t>
            </a:r>
            <a:r>
              <a:rPr lang="en-US" dirty="0" err="1"/>
              <a:t>će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od </a:t>
            </a:r>
            <a:r>
              <a:rPr lang="en-US" dirty="0" err="1"/>
              <a:t>lične</a:t>
            </a:r>
            <a:r>
              <a:rPr lang="en-US" dirty="0"/>
              <a:t> </a:t>
            </a:r>
            <a:r>
              <a:rPr lang="en-US" dirty="0" err="1"/>
              <a:t>odgovornosti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6295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095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sv-SE" dirty="0" smtClean="0"/>
              <a:t>2. Poboljšanje pristupa tržištima kapitala</a:t>
            </a:r>
            <a:br>
              <a:rPr lang="sv-SE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90600"/>
            <a:ext cx="10515600" cy="51863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Prakse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sr-Latn-ME" dirty="0" smtClean="0"/>
              <a:t>poboljšati</a:t>
            </a:r>
            <a:r>
              <a:rPr lang="en-US" dirty="0" smtClean="0"/>
              <a:t> </a:t>
            </a:r>
            <a:r>
              <a:rPr lang="en-US" dirty="0" err="1"/>
              <a:t>stepen</a:t>
            </a:r>
            <a:r>
              <a:rPr lang="en-US" dirty="0"/>
              <a:t> </a:t>
            </a:r>
            <a:r>
              <a:rPr lang="en-US" dirty="0" err="1"/>
              <a:t>lakoće</a:t>
            </a:r>
            <a:r>
              <a:rPr lang="en-US" dirty="0"/>
              <a:t> s </a:t>
            </a:r>
            <a:r>
              <a:rPr lang="en-US" dirty="0" err="1" smtClean="0"/>
              <a:t>kojom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pristupiti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Firme</a:t>
            </a:r>
            <a:r>
              <a:rPr lang="en-US" dirty="0" smtClean="0"/>
              <a:t> </a:t>
            </a:r>
            <a:r>
              <a:rPr lang="en-US" dirty="0" err="1"/>
              <a:t>kojima</a:t>
            </a:r>
            <a:r>
              <a:rPr lang="en-US" dirty="0"/>
              <a:t> se dobro </a:t>
            </a:r>
            <a:r>
              <a:rPr lang="en-US" dirty="0" err="1" smtClean="0"/>
              <a:t>upravlja</a:t>
            </a:r>
            <a:r>
              <a:rPr lang="sr-Latn-ME" dirty="0" smtClean="0"/>
              <a:t> </a:t>
            </a:r>
            <a:r>
              <a:rPr lang="en-US" dirty="0" err="1" smtClean="0"/>
              <a:t>posmatraju</a:t>
            </a:r>
            <a:r>
              <a:rPr lang="en-US" dirty="0" smtClean="0"/>
              <a:t> </a:t>
            </a:r>
            <a:r>
              <a:rPr lang="en-US" dirty="0"/>
              <a:t>se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pogodna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,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ulivaju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 smtClean="0"/>
              <a:t>povjerenje</a:t>
            </a:r>
            <a:r>
              <a:rPr lang="sr-Latn-ME" dirty="0" smtClean="0"/>
              <a:t> </a:t>
            </a:r>
            <a:r>
              <a:rPr lang="en-US" dirty="0" smtClean="0"/>
              <a:t>u </a:t>
            </a:r>
            <a:r>
              <a:rPr lang="en-US" dirty="0" err="1"/>
              <a:t>pogledu</a:t>
            </a:r>
            <a:r>
              <a:rPr lang="en-US" dirty="0"/>
              <a:t> </a:t>
            </a:r>
            <a:r>
              <a:rPr lang="en-US" dirty="0" err="1"/>
              <a:t>njihove</a:t>
            </a:r>
            <a:r>
              <a:rPr lang="en-US" dirty="0"/>
              <a:t> </a:t>
            </a:r>
            <a:r>
              <a:rPr lang="en-US" dirty="0" err="1"/>
              <a:t>sposobnosti</a:t>
            </a:r>
            <a:r>
              <a:rPr lang="en-US" dirty="0"/>
              <a:t> da </a:t>
            </a:r>
            <a:r>
              <a:rPr lang="en-US" dirty="0" err="1"/>
              <a:t>stvaraju</a:t>
            </a:r>
            <a:r>
              <a:rPr lang="en-US" dirty="0"/>
              <a:t> </a:t>
            </a:r>
            <a:r>
              <a:rPr lang="en-US" dirty="0" err="1"/>
              <a:t>prinose</a:t>
            </a:r>
            <a:r>
              <a:rPr lang="en-US" dirty="0"/>
              <a:t> bez </a:t>
            </a:r>
            <a:r>
              <a:rPr lang="en-US" dirty="0" err="1"/>
              <a:t>kršenja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/>
              <a:t>.</a:t>
            </a:r>
          </a:p>
          <a:p>
            <a:pPr algn="just"/>
            <a:r>
              <a:rPr lang="en-US" dirty="0"/>
              <a:t>Dobro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zasniva</a:t>
            </a:r>
            <a:r>
              <a:rPr lang="en-US" dirty="0"/>
              <a:t> se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principima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it-IT" dirty="0" smtClean="0"/>
              <a:t>dostupnosti</a:t>
            </a:r>
            <a:r>
              <a:rPr lang="it-IT" dirty="0"/>
              <a:t>, efikasnosti, blagovremenosti, potpunosti i tačnosti informacija </a:t>
            </a:r>
            <a:r>
              <a:rPr lang="it-IT" dirty="0" smtClean="0"/>
              <a:t>na</a:t>
            </a:r>
            <a:r>
              <a:rPr lang="sr-Latn-ME" dirty="0" smtClean="0"/>
              <a:t>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/>
              <a:t>nivoima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Povećanje</a:t>
            </a:r>
            <a:r>
              <a:rPr lang="en-US" dirty="0"/>
              <a:t> </a:t>
            </a:r>
            <a:r>
              <a:rPr lang="en-US" dirty="0" err="1"/>
              <a:t>transparentnosti</a:t>
            </a:r>
            <a:r>
              <a:rPr lang="en-US" dirty="0"/>
              <a:t> u </a:t>
            </a:r>
            <a:r>
              <a:rPr lang="en-US" dirty="0" err="1"/>
              <a:t>preduzeću</a:t>
            </a:r>
            <a:r>
              <a:rPr lang="en-US" dirty="0"/>
              <a:t> ide u </a:t>
            </a:r>
            <a:r>
              <a:rPr lang="en-US" dirty="0" err="1"/>
              <a:t>korist</a:t>
            </a:r>
            <a:r>
              <a:rPr lang="en-US" dirty="0"/>
              <a:t> </a:t>
            </a:r>
            <a:r>
              <a:rPr lang="en-US" dirty="0" err="1" smtClean="0"/>
              <a:t>investitorima</a:t>
            </a:r>
            <a:r>
              <a:rPr lang="sr-Latn-ME" dirty="0" smtClean="0"/>
              <a:t> </a:t>
            </a:r>
            <a:r>
              <a:rPr lang="en-US" dirty="0" err="1" smtClean="0"/>
              <a:t>jer</a:t>
            </a:r>
            <a:r>
              <a:rPr lang="en-US" dirty="0" smtClean="0"/>
              <a:t> </a:t>
            </a:r>
            <a:r>
              <a:rPr lang="en-US" dirty="0" err="1"/>
              <a:t>im</a:t>
            </a:r>
            <a:r>
              <a:rPr lang="en-US" dirty="0"/>
              <a:t> se </a:t>
            </a:r>
            <a:r>
              <a:rPr lang="en-US" dirty="0" err="1"/>
              <a:t>tako</a:t>
            </a:r>
            <a:r>
              <a:rPr lang="en-US" dirty="0"/>
              <a:t> </a:t>
            </a:r>
            <a:r>
              <a:rPr lang="en-US" dirty="0" err="1"/>
              <a:t>pruža</a:t>
            </a:r>
            <a:r>
              <a:rPr lang="en-US" dirty="0"/>
              <a:t> </a:t>
            </a:r>
            <a:r>
              <a:rPr lang="en-US" dirty="0" err="1"/>
              <a:t>mogućnost</a:t>
            </a:r>
            <a:r>
              <a:rPr lang="en-US" dirty="0"/>
              <a:t> da </a:t>
            </a:r>
            <a:r>
              <a:rPr lang="en-US" dirty="0" err="1"/>
              <a:t>steknu</a:t>
            </a:r>
            <a:r>
              <a:rPr lang="en-US" dirty="0"/>
              <a:t> </a:t>
            </a:r>
            <a:r>
              <a:rPr lang="en-US" dirty="0" err="1"/>
              <a:t>uvid</a:t>
            </a:r>
            <a:r>
              <a:rPr lang="en-US" dirty="0"/>
              <a:t> u </a:t>
            </a:r>
            <a:r>
              <a:rPr lang="en-US" dirty="0" err="1"/>
              <a:t>poslovanje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finansijske</a:t>
            </a:r>
            <a:r>
              <a:rPr lang="en-US" dirty="0"/>
              <a:t> </a:t>
            </a:r>
            <a:r>
              <a:rPr lang="en-US" dirty="0" err="1" smtClean="0"/>
              <a:t>podatke</a:t>
            </a:r>
            <a:r>
              <a:rPr lang="sr-Latn-ME" dirty="0" smtClean="0"/>
              <a:t> </a:t>
            </a:r>
            <a:r>
              <a:rPr lang="en-US" dirty="0" err="1" smtClean="0"/>
              <a:t>društva</a:t>
            </a:r>
            <a:r>
              <a:rPr lang="en-US" dirty="0"/>
              <a:t>. </a:t>
            </a:r>
            <a:endParaRPr lang="sr-Latn-ME" dirty="0" smtClean="0"/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016877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49300"/>
            <a:ext cx="10515600" cy="5427663"/>
          </a:xfrm>
        </p:spPr>
        <p:txBody>
          <a:bodyPr>
            <a:normAutofit/>
          </a:bodyPr>
          <a:lstStyle/>
          <a:p>
            <a:pPr algn="just"/>
            <a:endParaRPr lang="sr-Latn-ME" dirty="0" smtClean="0"/>
          </a:p>
          <a:p>
            <a:pPr algn="just"/>
            <a:r>
              <a:rPr lang="en-US" dirty="0" smtClean="0"/>
              <a:t>Od </a:t>
            </a:r>
            <a:r>
              <a:rPr lang="en-US" dirty="0" err="1"/>
              <a:t>posebnog</a:t>
            </a:r>
            <a:r>
              <a:rPr lang="en-US" dirty="0"/>
              <a:t> </a:t>
            </a:r>
            <a:r>
              <a:rPr lang="en-US" dirty="0" err="1"/>
              <a:t>značaja</a:t>
            </a:r>
            <a:r>
              <a:rPr lang="en-US" dirty="0"/>
              <a:t> je </a:t>
            </a:r>
            <a:r>
              <a:rPr lang="en-US" dirty="0" err="1"/>
              <a:t>uočljiv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relativno</a:t>
            </a:r>
            <a:r>
              <a:rPr lang="en-US" dirty="0"/>
              <a:t> </a:t>
            </a:r>
            <a:r>
              <a:rPr lang="en-US" dirty="0" err="1"/>
              <a:t>nov</a:t>
            </a:r>
            <a:r>
              <a:rPr lang="en-US" dirty="0"/>
              <a:t> trend </a:t>
            </a:r>
            <a:r>
              <a:rPr lang="en-US" dirty="0" err="1" smtClean="0"/>
              <a:t>među</a:t>
            </a:r>
            <a:r>
              <a:rPr lang="sr-Latn-ME" dirty="0" smtClean="0"/>
              <a:t> </a:t>
            </a:r>
            <a:r>
              <a:rPr lang="en-US" dirty="0" err="1" smtClean="0"/>
              <a:t>investitorima</a:t>
            </a:r>
            <a:r>
              <a:rPr lang="en-US" dirty="0" smtClean="0"/>
              <a:t> </a:t>
            </a:r>
            <a:r>
              <a:rPr lang="en-US" dirty="0"/>
              <a:t>da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uvedu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ključni</a:t>
            </a:r>
            <a:r>
              <a:rPr lang="en-US" dirty="0"/>
              <a:t> </a:t>
            </a:r>
            <a:r>
              <a:rPr lang="en-US" dirty="0" err="1"/>
              <a:t>kriterij</a:t>
            </a:r>
            <a:r>
              <a:rPr lang="en-US" dirty="0"/>
              <a:t> </a:t>
            </a:r>
            <a:r>
              <a:rPr lang="en-US" dirty="0" err="1" smtClean="0"/>
              <a:t>kod</a:t>
            </a:r>
            <a:r>
              <a:rPr lang="sr-Latn-ME" dirty="0" smtClean="0"/>
              <a:t> </a:t>
            </a:r>
            <a:r>
              <a:rPr lang="en-US" dirty="0" err="1" smtClean="0"/>
              <a:t>donošenja</a:t>
            </a:r>
            <a:r>
              <a:rPr lang="en-US" dirty="0" smtClean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investiranju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bolje</a:t>
            </a:r>
            <a:r>
              <a:rPr lang="en-US" dirty="0"/>
              <a:t>, to je </a:t>
            </a:r>
            <a:r>
              <a:rPr lang="en-US" dirty="0" err="1"/>
              <a:t>vjerovatnije</a:t>
            </a:r>
            <a:r>
              <a:rPr lang="en-US" dirty="0"/>
              <a:t> da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sredstva</a:t>
            </a:r>
            <a:r>
              <a:rPr lang="en-US" dirty="0"/>
              <a:t> </a:t>
            </a:r>
            <a:r>
              <a:rPr lang="en-US" dirty="0" err="1"/>
              <a:t>koristiti</a:t>
            </a:r>
            <a:r>
              <a:rPr lang="en-US" dirty="0"/>
              <a:t> u </a:t>
            </a:r>
            <a:r>
              <a:rPr lang="en-US" dirty="0" err="1"/>
              <a:t>interesu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da</a:t>
            </a:r>
            <a:r>
              <a:rPr lang="sr-Latn-ME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/>
              <a:t>rukovodioci</a:t>
            </a:r>
            <a:r>
              <a:rPr lang="en-US" dirty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izvlačiti</a:t>
            </a:r>
            <a:r>
              <a:rPr lang="en-US" dirty="0"/>
              <a:t> u </a:t>
            </a:r>
            <a:r>
              <a:rPr lang="en-US" dirty="0" err="1"/>
              <a:t>privatne</a:t>
            </a:r>
            <a:r>
              <a:rPr lang="en-US" dirty="0"/>
              <a:t> </a:t>
            </a:r>
            <a:r>
              <a:rPr lang="en-US" dirty="0" err="1"/>
              <a:t>firme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zloupotrebljavati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naredana</a:t>
            </a:r>
            <a:r>
              <a:rPr lang="en-US" dirty="0" smtClean="0"/>
              <a:t> </a:t>
            </a:r>
            <a:r>
              <a:rPr lang="en-US" dirty="0" err="1" smtClean="0"/>
              <a:t>ilustr</a:t>
            </a:r>
            <a:r>
              <a:rPr lang="sr-Latn-ME" dirty="0" smtClean="0"/>
              <a:t>uje kako </a:t>
            </a:r>
            <a:r>
              <a:rPr lang="en-US" dirty="0" err="1" smtClean="0"/>
              <a:t>prakse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dobiti</a:t>
            </a:r>
            <a:r>
              <a:rPr lang="en-US" dirty="0"/>
              <a:t> </a:t>
            </a:r>
            <a:r>
              <a:rPr lang="en-US" dirty="0" err="1"/>
              <a:t>posebnu</a:t>
            </a:r>
            <a:r>
              <a:rPr lang="en-US" dirty="0"/>
              <a:t> </a:t>
            </a:r>
            <a:r>
              <a:rPr lang="en-US" dirty="0" err="1" smtClean="0"/>
              <a:t>važnost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/>
              <a:t>tržištima</a:t>
            </a:r>
            <a:r>
              <a:rPr lang="en-US" dirty="0"/>
              <a:t> u </a:t>
            </a:r>
            <a:r>
              <a:rPr lang="en-US" dirty="0" err="1"/>
              <a:t>razvoju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dioničari</a:t>
            </a:r>
            <a:r>
              <a:rPr lang="en-US" dirty="0"/>
              <a:t>/</a:t>
            </a:r>
            <a:r>
              <a:rPr lang="en-US" dirty="0" err="1"/>
              <a:t>akcionari</a:t>
            </a:r>
            <a:r>
              <a:rPr lang="en-US" dirty="0"/>
              <a:t> </a:t>
            </a:r>
            <a:r>
              <a:rPr lang="en-US" dirty="0" err="1"/>
              <a:t>nemaju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isti</a:t>
            </a:r>
            <a:r>
              <a:rPr lang="en-US" dirty="0"/>
              <a:t> </a:t>
            </a:r>
            <a:r>
              <a:rPr lang="en-US" dirty="0" err="1"/>
              <a:t>nivo</a:t>
            </a:r>
            <a:r>
              <a:rPr lang="en-US" dirty="0"/>
              <a:t> </a:t>
            </a:r>
            <a:r>
              <a:rPr lang="en-US" dirty="0" err="1"/>
              <a:t>zaštite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dostupan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razvijenijim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77510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0225" y="647700"/>
            <a:ext cx="10639093" cy="565149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12522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7164" y="672353"/>
            <a:ext cx="10506635" cy="5504610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Najzad</a:t>
            </a:r>
            <a:r>
              <a:rPr lang="en-US" dirty="0"/>
              <a:t>, </a:t>
            </a:r>
            <a:r>
              <a:rPr lang="en-US" dirty="0" err="1"/>
              <a:t>novi</a:t>
            </a:r>
            <a:r>
              <a:rPr lang="en-US" dirty="0"/>
              <a:t> </a:t>
            </a:r>
            <a:r>
              <a:rPr lang="en-US" dirty="0" err="1"/>
              <a:t>uslovi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 smtClean="0"/>
              <a:t>registr</a:t>
            </a:r>
            <a:r>
              <a:rPr lang="sr-Latn-ME" dirty="0" smtClean="0"/>
              <a:t>ovanju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/>
              <a:t>društava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 smtClean="0"/>
              <a:t>mnogim</a:t>
            </a:r>
            <a:r>
              <a:rPr lang="sr-Latn-ME" dirty="0" smtClean="0"/>
              <a:t> </a:t>
            </a:r>
            <a:r>
              <a:rPr lang="en-US" dirty="0" err="1" smtClean="0"/>
              <a:t>berzama</a:t>
            </a:r>
            <a:r>
              <a:rPr lang="en-US" dirty="0" smtClean="0"/>
              <a:t> </a:t>
            </a:r>
            <a:r>
              <a:rPr lang="en-US" dirty="0" err="1"/>
              <a:t>širom</a:t>
            </a:r>
            <a:r>
              <a:rPr lang="en-US" dirty="0"/>
              <a:t> </a:t>
            </a:r>
            <a:r>
              <a:rPr lang="en-US" dirty="0" err="1"/>
              <a:t>svijeta</a:t>
            </a:r>
            <a:r>
              <a:rPr lang="en-US" dirty="0"/>
              <a:t> </a:t>
            </a:r>
            <a:r>
              <a:rPr lang="en-US" dirty="0" err="1"/>
              <a:t>zahtijevaju</a:t>
            </a:r>
            <a:r>
              <a:rPr lang="en-US" dirty="0"/>
              <a:t> da se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pridržavaju</a:t>
            </a:r>
            <a:r>
              <a:rPr lang="en-US" dirty="0"/>
              <a:t> </a:t>
            </a:r>
            <a:r>
              <a:rPr lang="en-US" dirty="0" err="1"/>
              <a:t>sve</a:t>
            </a:r>
            <a:r>
              <a:rPr lang="en-US" dirty="0"/>
              <a:t> </a:t>
            </a:r>
            <a:r>
              <a:rPr lang="en-US" dirty="0" err="1" smtClean="0"/>
              <a:t>striktnijih</a:t>
            </a:r>
            <a:r>
              <a:rPr lang="sr-Latn-ME" dirty="0" smtClean="0"/>
              <a:t> </a:t>
            </a:r>
            <a:r>
              <a:rPr lang="en-US" dirty="0" err="1" smtClean="0"/>
              <a:t>standarda</a:t>
            </a:r>
            <a:r>
              <a:rPr lang="en-US" dirty="0" smtClean="0"/>
              <a:t> </a:t>
            </a:r>
            <a:r>
              <a:rPr lang="sr-Latn-ME" dirty="0" smtClean="0"/>
              <a:t>korporativnog </a:t>
            </a:r>
            <a:r>
              <a:rPr lang="en-US" dirty="0" err="1" smtClean="0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žele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pristup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domaćim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međunarodnim</a:t>
            </a:r>
            <a:r>
              <a:rPr lang="sr-Latn-ME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morat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pridržavati</a:t>
            </a:r>
            <a:r>
              <a:rPr lang="en-US" dirty="0"/>
              <a:t> </a:t>
            </a:r>
            <a:r>
              <a:rPr lang="en-US" dirty="0" err="1"/>
              <a:t>određenih</a:t>
            </a:r>
            <a:r>
              <a:rPr lang="en-US" dirty="0"/>
              <a:t> </a:t>
            </a:r>
            <a:r>
              <a:rPr lang="en-US" dirty="0" err="1"/>
              <a:t>standarda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13635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381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nb-NO" dirty="0" smtClean="0"/>
              <a:t>3. Snižavanje cijene kapitala i povećanje vrijednosti sredstava</a:t>
            </a:r>
            <a:r>
              <a:rPr lang="sr-Latn-ME" dirty="0" smtClean="0"/>
              <a:t> </a:t>
            </a:r>
            <a:r>
              <a:rPr lang="en-US" dirty="0" err="1" smtClean="0"/>
              <a:t>preduzeća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09700"/>
            <a:ext cx="10515600" cy="4767263"/>
          </a:xfrm>
        </p:spPr>
        <p:txBody>
          <a:bodyPr>
            <a:normAutofit/>
          </a:bodyPr>
          <a:lstStyle/>
          <a:p>
            <a:pPr algn="just"/>
            <a:endParaRPr lang="sr-Latn-ME" sz="3600" dirty="0" smtClean="0"/>
          </a:p>
          <a:p>
            <a:pPr algn="just"/>
            <a:r>
              <a:rPr lang="sv-SE" dirty="0" smtClean="0"/>
              <a:t>Privredna </a:t>
            </a:r>
            <a:r>
              <a:rPr lang="sv-SE" dirty="0"/>
              <a:t>društva koja su se opredijelila za visoke standarde </a:t>
            </a:r>
            <a:r>
              <a:rPr lang="sv-SE" dirty="0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uspješna</a:t>
            </a:r>
            <a:r>
              <a:rPr lang="en-US" dirty="0"/>
              <a:t> u </a:t>
            </a:r>
            <a:r>
              <a:rPr lang="en-US" dirty="0" err="1"/>
              <a:t>smanjivanju</a:t>
            </a:r>
            <a:r>
              <a:rPr lang="en-US" dirty="0"/>
              <a:t> </a:t>
            </a:r>
            <a:r>
              <a:rPr lang="en-US" dirty="0" err="1" smtClean="0"/>
              <a:t>troškova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zadužuju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osiguravaju</a:t>
            </a:r>
            <a:r>
              <a:rPr lang="sr-Latn-ME" dirty="0" smtClean="0"/>
              <a:t> </a:t>
            </a:r>
            <a:r>
              <a:rPr lang="en-US" dirty="0" err="1" smtClean="0"/>
              <a:t>finansiranje</a:t>
            </a:r>
            <a:r>
              <a:rPr lang="en-US" dirty="0" smtClean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poslovanje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ovaj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u </a:t>
            </a:r>
            <a:r>
              <a:rPr lang="en-US" dirty="0" err="1"/>
              <a:t>stanju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 smtClean="0"/>
              <a:t>koju</a:t>
            </a:r>
            <a:r>
              <a:rPr lang="sr-Latn-ME" dirty="0" smtClean="0"/>
              <a:t> </a:t>
            </a:r>
            <a:r>
              <a:rPr lang="en-US" dirty="0" err="1" smtClean="0"/>
              <a:t>plaćaju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Cijena</a:t>
            </a:r>
            <a:r>
              <a:rPr lang="en-US" dirty="0" smtClean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zavisi</a:t>
            </a:r>
            <a:r>
              <a:rPr lang="en-US" dirty="0"/>
              <a:t> od </a:t>
            </a:r>
            <a:r>
              <a:rPr lang="en-US" dirty="0" err="1"/>
              <a:t>nivoa</a:t>
            </a:r>
            <a:r>
              <a:rPr lang="en-US" dirty="0"/>
              <a:t> </a:t>
            </a:r>
            <a:r>
              <a:rPr lang="en-US" dirty="0" err="1"/>
              <a:t>rizika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</a:t>
            </a:r>
            <a:r>
              <a:rPr lang="en-US" dirty="0" err="1"/>
              <a:t>investitori</a:t>
            </a:r>
            <a:r>
              <a:rPr lang="en-US" dirty="0"/>
              <a:t> </a:t>
            </a:r>
            <a:r>
              <a:rPr lang="en-US" dirty="0" err="1"/>
              <a:t>pripisuju</a:t>
            </a:r>
            <a:r>
              <a:rPr lang="en-US" dirty="0"/>
              <a:t> </a:t>
            </a:r>
            <a:r>
              <a:rPr lang="en-US" dirty="0" err="1"/>
              <a:t>preduzeću</a:t>
            </a:r>
            <a:r>
              <a:rPr lang="en-US" dirty="0" smtClean="0"/>
              <a:t>:</a:t>
            </a:r>
            <a:r>
              <a:rPr lang="sr-Latn-ME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/>
              <a:t>je </a:t>
            </a:r>
            <a:r>
              <a:rPr lang="en-US" dirty="0" err="1"/>
              <a:t>veći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, to je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. </a:t>
            </a:r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94303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824" y="865632"/>
            <a:ext cx="10475976" cy="5311331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 </a:t>
            </a:r>
            <a:r>
              <a:rPr lang="en-US" dirty="0" err="1"/>
              <a:t>obuhvataju</a:t>
            </a:r>
            <a:r>
              <a:rPr lang="en-US" dirty="0"/>
              <a:t> </a:t>
            </a:r>
            <a:r>
              <a:rPr lang="en-US" dirty="0" err="1"/>
              <a:t>rizik</a:t>
            </a:r>
            <a:r>
              <a:rPr lang="en-US" dirty="0"/>
              <a:t> od </a:t>
            </a:r>
            <a:r>
              <a:rPr lang="en-US" dirty="0" err="1"/>
              <a:t>kršenja</a:t>
            </a:r>
            <a:r>
              <a:rPr lang="sr-Latn-ME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Ako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investitora</a:t>
            </a:r>
            <a:r>
              <a:rPr lang="en-US" dirty="0"/>
              <a:t> </a:t>
            </a:r>
            <a:r>
              <a:rPr lang="en-US" dirty="0" err="1"/>
              <a:t>adekvatno</a:t>
            </a:r>
            <a:r>
              <a:rPr lang="en-US" dirty="0"/>
              <a:t> </a:t>
            </a:r>
            <a:r>
              <a:rPr lang="en-US" dirty="0" err="1"/>
              <a:t>zaštićena</a:t>
            </a:r>
            <a:r>
              <a:rPr lang="en-US" dirty="0"/>
              <a:t>, </a:t>
            </a:r>
            <a:r>
              <a:rPr lang="en-US" dirty="0" err="1"/>
              <a:t>cijena</a:t>
            </a:r>
            <a:r>
              <a:rPr lang="en-US" dirty="0"/>
              <a:t> </a:t>
            </a:r>
            <a:r>
              <a:rPr lang="en-US" dirty="0" err="1"/>
              <a:t>vlasničkog</a:t>
            </a:r>
            <a:r>
              <a:rPr lang="sr-Latn-ME" dirty="0"/>
              <a:t> </a:t>
            </a:r>
            <a:r>
              <a:rPr lang="it-IT" dirty="0"/>
              <a:t>i dužničkog kapitala može se smanjiti. </a:t>
            </a:r>
            <a:endParaRPr lang="sr-Latn-ME" dirty="0"/>
          </a:p>
          <a:p>
            <a:pPr algn="just"/>
            <a:r>
              <a:rPr lang="it-IT" dirty="0"/>
              <a:t>Treba napomenuti da su investitori koji</a:t>
            </a:r>
            <a:r>
              <a:rPr lang="sr-Latn-ME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dužnički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, </a:t>
            </a:r>
            <a:r>
              <a:rPr lang="en-US" dirty="0" err="1"/>
              <a:t>tj</a:t>
            </a:r>
            <a:r>
              <a:rPr lang="en-US" dirty="0"/>
              <a:t>. </a:t>
            </a:r>
            <a:r>
              <a:rPr lang="en-US" dirty="0" err="1"/>
              <a:t>povjerioci</a:t>
            </a:r>
            <a:r>
              <a:rPr lang="en-US" dirty="0"/>
              <a:t>, u </a:t>
            </a:r>
            <a:r>
              <a:rPr lang="en-US" dirty="0" err="1"/>
              <a:t>skorije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imali</a:t>
            </a:r>
            <a:r>
              <a:rPr lang="en-US" dirty="0"/>
              <a:t> </a:t>
            </a:r>
            <a:r>
              <a:rPr lang="en-US" dirty="0" err="1"/>
              <a:t>tendenciju</a:t>
            </a:r>
            <a:r>
              <a:rPr lang="en-US" dirty="0"/>
              <a:t> da</a:t>
            </a:r>
            <a:r>
              <a:rPr lang="sr-Latn-ME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(</a:t>
            </a:r>
            <a:r>
              <a:rPr lang="en-US" dirty="0" err="1"/>
              <a:t>naprimjer</a:t>
            </a:r>
            <a:r>
              <a:rPr lang="en-US" dirty="0"/>
              <a:t>, </a:t>
            </a:r>
            <a:r>
              <a:rPr lang="en-US" dirty="0" err="1"/>
              <a:t>transparentna</a:t>
            </a:r>
            <a:r>
              <a:rPr lang="en-US" dirty="0"/>
              <a:t> </a:t>
            </a:r>
            <a:r>
              <a:rPr lang="en-US" dirty="0" err="1"/>
              <a:t>struktura</a:t>
            </a:r>
            <a:r>
              <a:rPr lang="sr-Latn-ME" dirty="0"/>
              <a:t> </a:t>
            </a:r>
            <a:r>
              <a:rPr lang="en-US" dirty="0" err="1"/>
              <a:t>vlasništva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odgovarajuće</a:t>
            </a:r>
            <a:r>
              <a:rPr lang="en-US" dirty="0"/>
              <a:t> </a:t>
            </a:r>
            <a:r>
              <a:rPr lang="en-US" dirty="0" err="1"/>
              <a:t>finansijsko</a:t>
            </a:r>
            <a:r>
              <a:rPr lang="en-US" dirty="0"/>
              <a:t> </a:t>
            </a:r>
            <a:r>
              <a:rPr lang="en-US" dirty="0" err="1"/>
              <a:t>izvještavanje</a:t>
            </a:r>
            <a:r>
              <a:rPr lang="en-US" dirty="0"/>
              <a:t>) </a:t>
            </a:r>
            <a:r>
              <a:rPr lang="en-US" dirty="0" err="1"/>
              <a:t>uključuju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bitan</a:t>
            </a:r>
            <a:r>
              <a:rPr lang="en-US" dirty="0"/>
              <a:t> </a:t>
            </a:r>
            <a:r>
              <a:rPr lang="en-US" dirty="0" err="1"/>
              <a:t>kriterij</a:t>
            </a:r>
            <a:r>
              <a:rPr lang="en-US" dirty="0"/>
              <a:t> u</a:t>
            </a:r>
            <a:r>
              <a:rPr lang="sr-Latn-ME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proces</a:t>
            </a:r>
            <a:r>
              <a:rPr lang="en-US" dirty="0"/>
              <a:t> </a:t>
            </a:r>
            <a:r>
              <a:rPr lang="en-US" dirty="0" err="1"/>
              <a:t>donošenja</a:t>
            </a:r>
            <a:r>
              <a:rPr lang="en-US" dirty="0"/>
              <a:t> </a:t>
            </a:r>
            <a:r>
              <a:rPr lang="en-US" dirty="0" err="1"/>
              <a:t>odluka</a:t>
            </a:r>
            <a:r>
              <a:rPr lang="en-US" dirty="0"/>
              <a:t> o </a:t>
            </a:r>
            <a:r>
              <a:rPr lang="en-US" dirty="0" err="1"/>
              <a:t>investiranju</a:t>
            </a:r>
            <a:r>
              <a:rPr lang="en-US" dirty="0"/>
              <a:t>. </a:t>
            </a:r>
            <a:endParaRPr lang="sr-Latn-ME" dirty="0"/>
          </a:p>
          <a:p>
            <a:endParaRPr lang="en-US" sz="3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7507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533400"/>
            <a:ext cx="10515600" cy="56435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Dakle</a:t>
            </a:r>
            <a:r>
              <a:rPr lang="en-US" dirty="0" smtClean="0"/>
              <a:t>, </a:t>
            </a:r>
            <a:r>
              <a:rPr lang="en-US" dirty="0" err="1" smtClean="0"/>
              <a:t>implementacija</a:t>
            </a:r>
            <a:r>
              <a:rPr lang="en-US" dirty="0" smtClean="0"/>
              <a:t> </a:t>
            </a:r>
            <a:r>
              <a:rPr lang="en-US" dirty="0" err="1" smtClean="0"/>
              <a:t>dobrog</a:t>
            </a:r>
            <a:r>
              <a:rPr lang="en-US" dirty="0" smtClean="0"/>
              <a:t> </a:t>
            </a:r>
            <a:r>
              <a:rPr lang="en-US" dirty="0" err="1" smtClean="0"/>
              <a:t>sistema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bi </a:t>
            </a:r>
            <a:r>
              <a:rPr lang="en-US" dirty="0" err="1" smtClean="0"/>
              <a:t>trebala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kraju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toga da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plaća</a:t>
            </a:r>
            <a:r>
              <a:rPr lang="en-US" dirty="0" smtClean="0"/>
              <a:t> </a:t>
            </a:r>
            <a:r>
              <a:rPr lang="en-US" dirty="0" err="1" smtClean="0"/>
              <a:t>niže</a:t>
            </a:r>
            <a:r>
              <a:rPr lang="sr-Latn-ME" dirty="0" smtClean="0"/>
              <a:t> </a:t>
            </a:r>
            <a:r>
              <a:rPr lang="pl-PL" dirty="0" smtClean="0"/>
              <a:t>kamate i dobija duže rokove dospijeća za zajmove i kredite.</a:t>
            </a:r>
          </a:p>
          <a:p>
            <a:pPr algn="just"/>
            <a:r>
              <a:rPr lang="en-US" dirty="0" err="1" smtClean="0"/>
              <a:t>Stepen</a:t>
            </a:r>
            <a:r>
              <a:rPr lang="en-US" dirty="0" smtClean="0"/>
              <a:t> </a:t>
            </a:r>
            <a:r>
              <a:rPr lang="en-US" dirty="0" err="1" smtClean="0"/>
              <a:t>rizika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cijena</a:t>
            </a:r>
            <a:r>
              <a:rPr lang="en-US" dirty="0" smtClean="0"/>
              <a:t> </a:t>
            </a:r>
            <a:r>
              <a:rPr lang="en-US" dirty="0" err="1" smtClean="0"/>
              <a:t>kapitala</a:t>
            </a:r>
            <a:r>
              <a:rPr lang="en-US" dirty="0" smtClean="0"/>
              <a:t> </a:t>
            </a:r>
            <a:r>
              <a:rPr lang="en-US" dirty="0" err="1" smtClean="0"/>
              <a:t>zavise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od </a:t>
            </a:r>
            <a:r>
              <a:rPr lang="en-US" dirty="0" err="1" smtClean="0"/>
              <a:t>ekonomske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političke</a:t>
            </a:r>
            <a:r>
              <a:rPr lang="en-US" dirty="0" smtClean="0"/>
              <a:t> </a:t>
            </a:r>
            <a:r>
              <a:rPr lang="en-US" dirty="0" err="1" smtClean="0"/>
              <a:t>situacije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institucionalnog</a:t>
            </a:r>
            <a:r>
              <a:rPr lang="en-US" dirty="0" smtClean="0"/>
              <a:t> </a:t>
            </a:r>
            <a:r>
              <a:rPr lang="en-US" dirty="0" err="1" smtClean="0"/>
              <a:t>okvira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mehanizama</a:t>
            </a:r>
            <a:r>
              <a:rPr lang="en-US" dirty="0" smtClean="0"/>
              <a:t> </a:t>
            </a:r>
            <a:r>
              <a:rPr lang="en-US" dirty="0" err="1" smtClean="0"/>
              <a:t>sprovođenja</a:t>
            </a:r>
            <a:r>
              <a:rPr lang="en-US" dirty="0" smtClean="0"/>
              <a:t> </a:t>
            </a:r>
            <a:r>
              <a:rPr lang="en-US" dirty="0" err="1" smtClean="0"/>
              <a:t>zakona</a:t>
            </a:r>
            <a:r>
              <a:rPr lang="en-US" dirty="0" smtClean="0"/>
              <a:t> u </a:t>
            </a:r>
            <a:r>
              <a:rPr lang="en-US" dirty="0" err="1" smtClean="0"/>
              <a:t>zemlji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Stoga</a:t>
            </a:r>
            <a:r>
              <a:rPr lang="sr-Latn-ME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u </a:t>
            </a:r>
            <a:r>
              <a:rPr lang="en-US" dirty="0" err="1" smtClean="0"/>
              <a:t>konkretnom</a:t>
            </a:r>
            <a:r>
              <a:rPr lang="en-US" dirty="0" smtClean="0"/>
              <a:t> </a:t>
            </a:r>
            <a:r>
              <a:rPr lang="en-US" dirty="0" err="1" smtClean="0"/>
              <a:t>privrednom</a:t>
            </a:r>
            <a:r>
              <a:rPr lang="en-US" dirty="0" smtClean="0"/>
              <a:t> </a:t>
            </a:r>
            <a:r>
              <a:rPr lang="en-US" dirty="0" err="1" smtClean="0"/>
              <a:t>društvu</a:t>
            </a:r>
            <a:r>
              <a:rPr lang="en-US" dirty="0" smtClean="0"/>
              <a:t> </a:t>
            </a:r>
            <a:r>
              <a:rPr lang="en-US" dirty="0" err="1" smtClean="0"/>
              <a:t>igra</a:t>
            </a:r>
            <a:r>
              <a:rPr lang="en-US" dirty="0" smtClean="0"/>
              <a:t> </a:t>
            </a:r>
            <a:r>
              <a:rPr lang="en-US" dirty="0" err="1" smtClean="0"/>
              <a:t>presudnu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sr-Latn-ME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tržištima</a:t>
            </a:r>
            <a:r>
              <a:rPr lang="en-US" dirty="0" smtClean="0"/>
              <a:t> u </a:t>
            </a:r>
            <a:r>
              <a:rPr lang="en-US" dirty="0" err="1" smtClean="0"/>
              <a:t>razvoju</a:t>
            </a:r>
            <a:r>
              <a:rPr lang="en-US" dirty="0" smtClean="0"/>
              <a:t>,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nemaju</a:t>
            </a:r>
            <a:r>
              <a:rPr lang="en-US" dirty="0" smtClean="0"/>
              <a:t> </a:t>
            </a:r>
            <a:r>
              <a:rPr lang="en-US" dirty="0" err="1" smtClean="0"/>
              <a:t>tako</a:t>
            </a:r>
            <a:r>
              <a:rPr lang="en-US" dirty="0" smtClean="0"/>
              <a:t> </a:t>
            </a:r>
            <a:r>
              <a:rPr lang="en-US" dirty="0" err="1" smtClean="0"/>
              <a:t>dobar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sprovođenja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zemlje</a:t>
            </a:r>
            <a:r>
              <a:rPr lang="en-US" dirty="0" smtClean="0"/>
              <a:t> s </a:t>
            </a:r>
            <a:r>
              <a:rPr lang="en-US" dirty="0" err="1" smtClean="0"/>
              <a:t>razvijenim</a:t>
            </a:r>
            <a:r>
              <a:rPr lang="en-US" dirty="0" smtClean="0"/>
              <a:t> </a:t>
            </a:r>
            <a:r>
              <a:rPr lang="en-US" dirty="0" err="1" smtClean="0"/>
              <a:t>tržišnim</a:t>
            </a:r>
            <a:r>
              <a:rPr lang="en-US" dirty="0" smtClean="0"/>
              <a:t> </a:t>
            </a:r>
            <a:r>
              <a:rPr lang="en-US" dirty="0" err="1" smtClean="0"/>
              <a:t>privredama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76643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47700"/>
            <a:ext cx="10515600" cy="5529263"/>
          </a:xfrm>
        </p:spPr>
        <p:txBody>
          <a:bodyPr>
            <a:normAutofit/>
          </a:bodyPr>
          <a:lstStyle/>
          <a:p>
            <a:pPr algn="just"/>
            <a:r>
              <a:rPr lang="en-US" dirty="0" err="1"/>
              <a:t>Ovo</a:t>
            </a:r>
            <a:r>
              <a:rPr lang="en-US" dirty="0"/>
              <a:t> je </a:t>
            </a:r>
            <a:r>
              <a:rPr lang="sr-Latn-ME" dirty="0" smtClean="0"/>
              <a:t>prisutno</a:t>
            </a:r>
            <a:r>
              <a:rPr lang="en-US" dirty="0" smtClean="0"/>
              <a:t> </a:t>
            </a:r>
            <a:r>
              <a:rPr lang="en-US" dirty="0"/>
              <a:t>u </a:t>
            </a:r>
            <a:r>
              <a:rPr lang="en-US" dirty="0" err="1"/>
              <a:t>zemljama</a:t>
            </a:r>
            <a:r>
              <a:rPr lang="en-US" dirty="0"/>
              <a:t> </a:t>
            </a:r>
            <a:r>
              <a:rPr lang="sr-Latn-ME" dirty="0" smtClean="0"/>
              <a:t>u tranziciji </a:t>
            </a:r>
            <a:r>
              <a:rPr lang="en-US" dirty="0" smtClean="0"/>
              <a:t> </a:t>
            </a:r>
            <a:r>
              <a:rPr lang="en-US" dirty="0" err="1"/>
              <a:t>gdje</a:t>
            </a:r>
            <a:r>
              <a:rPr lang="en-US" dirty="0"/>
              <a:t> je </a:t>
            </a:r>
            <a:r>
              <a:rPr lang="en-US" dirty="0" err="1"/>
              <a:t>pravni</a:t>
            </a:r>
            <a:r>
              <a:rPr lang="en-US" dirty="0"/>
              <a:t> </a:t>
            </a:r>
            <a:r>
              <a:rPr lang="en-US" dirty="0" err="1" smtClean="0"/>
              <a:t>okvir</a:t>
            </a:r>
            <a:r>
              <a:rPr lang="sr-Latn-ME" dirty="0" smtClean="0"/>
              <a:t> </a:t>
            </a:r>
            <a:r>
              <a:rPr lang="en-US" dirty="0" err="1" smtClean="0"/>
              <a:t>relativno</a:t>
            </a:r>
            <a:r>
              <a:rPr lang="en-US" dirty="0" smtClean="0"/>
              <a:t> </a:t>
            </a:r>
            <a:r>
              <a:rPr lang="en-US" dirty="0" err="1"/>
              <a:t>nov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još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se </a:t>
            </a:r>
            <a:r>
              <a:rPr lang="en-US" dirty="0" err="1"/>
              <a:t>testira</a:t>
            </a:r>
            <a:r>
              <a:rPr lang="en-US" dirty="0"/>
              <a:t>,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gdje</a:t>
            </a:r>
            <a:r>
              <a:rPr lang="en-US" dirty="0"/>
              <a:t> </a:t>
            </a:r>
            <a:r>
              <a:rPr lang="en-US" dirty="0" err="1"/>
              <a:t>sudovi</a:t>
            </a:r>
            <a:r>
              <a:rPr lang="en-US" dirty="0"/>
              <a:t> </a:t>
            </a:r>
            <a:r>
              <a:rPr lang="en-US" dirty="0" err="1"/>
              <a:t>investitorima</a:t>
            </a:r>
            <a:r>
              <a:rPr lang="en-US" dirty="0"/>
              <a:t> ne </a:t>
            </a:r>
            <a:r>
              <a:rPr lang="en-US" dirty="0" err="1"/>
              <a:t>pružaju</a:t>
            </a:r>
            <a:r>
              <a:rPr lang="en-US" dirty="0"/>
              <a:t> </a:t>
            </a:r>
            <a:r>
              <a:rPr lang="en-US" dirty="0" err="1" smtClean="0"/>
              <a:t>uvijek</a:t>
            </a:r>
            <a:r>
              <a:rPr lang="sr-Latn-ME" dirty="0" smtClean="0"/>
              <a:t> </a:t>
            </a:r>
            <a:r>
              <a:rPr lang="en-US" dirty="0" err="1" smtClean="0"/>
              <a:t>djelotvornu</a:t>
            </a:r>
            <a:r>
              <a:rPr lang="en-US" dirty="0" smtClean="0"/>
              <a:t> </a:t>
            </a:r>
            <a:r>
              <a:rPr lang="en-US" dirty="0" err="1"/>
              <a:t>pomoć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ugrožena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znači</a:t>
            </a:r>
            <a:r>
              <a:rPr lang="en-US" dirty="0"/>
              <a:t> da </a:t>
            </a:r>
            <a:r>
              <a:rPr lang="en-US" dirty="0" err="1"/>
              <a:t>čak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skromna</a:t>
            </a:r>
            <a:r>
              <a:rPr lang="sr-Latn-ME" dirty="0" smtClean="0"/>
              <a:t> </a:t>
            </a:r>
            <a:r>
              <a:rPr lang="pl-PL" dirty="0" smtClean="0"/>
              <a:t>unapređenja </a:t>
            </a:r>
            <a:r>
              <a:rPr lang="pl-PL" dirty="0"/>
              <a:t>u korporativnom upravljanju u odnosu na druga privredna </a:t>
            </a:r>
            <a:r>
              <a:rPr lang="pl-PL" dirty="0" smtClean="0"/>
              <a:t>društva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veoma</a:t>
            </a:r>
            <a:r>
              <a:rPr lang="en-US" dirty="0"/>
              <a:t> </a:t>
            </a:r>
            <a:r>
              <a:rPr lang="en-US" dirty="0" err="1"/>
              <a:t>značajna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investitore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smanjiti</a:t>
            </a:r>
            <a:r>
              <a:rPr lang="en-US" dirty="0"/>
              <a:t> </a:t>
            </a:r>
            <a:r>
              <a:rPr lang="en-US" dirty="0" err="1"/>
              <a:t>cijenu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Slika</a:t>
            </a:r>
            <a:r>
              <a:rPr lang="en-US" dirty="0"/>
              <a:t> </a:t>
            </a:r>
            <a:r>
              <a:rPr lang="sr-Latn-ME" dirty="0" smtClean="0"/>
              <a:t>naredna</a:t>
            </a:r>
            <a:r>
              <a:rPr lang="en-US" dirty="0" smtClean="0"/>
              <a:t> </a:t>
            </a:r>
            <a:r>
              <a:rPr lang="en-US" dirty="0" err="1" smtClean="0"/>
              <a:t>jasno</a:t>
            </a:r>
            <a:r>
              <a:rPr lang="sr-Latn-ME" dirty="0" smtClean="0"/>
              <a:t> </a:t>
            </a:r>
            <a:r>
              <a:rPr lang="pl-PL" dirty="0" smtClean="0"/>
              <a:t>pokazuje </a:t>
            </a:r>
            <a:r>
              <a:rPr lang="pl-PL" dirty="0"/>
              <a:t>da je znatan procenat investitora spreman dodatno platiti za </a:t>
            </a:r>
            <a:r>
              <a:rPr lang="pl-PL" dirty="0" smtClean="0"/>
              <a:t>društvo kojim </a:t>
            </a:r>
            <a:r>
              <a:rPr lang="pl-PL" dirty="0"/>
              <a:t>se dobro upravlja (naprimjer, ovaj dodatak na cijenu iznosi 38% </a:t>
            </a:r>
            <a:r>
              <a:rPr lang="en-US" dirty="0" smtClean="0"/>
              <a:t>).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79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6254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47700"/>
            <a:ext cx="10668000" cy="5529263"/>
          </a:xfrm>
        </p:spPr>
        <p:txBody>
          <a:bodyPr>
            <a:normAutofit/>
          </a:bodyPr>
          <a:lstStyle/>
          <a:p>
            <a:pPr algn="just"/>
            <a:r>
              <a:rPr lang="sr-Latn-ME" dirty="0" smtClean="0"/>
              <a:t>D</a:t>
            </a:r>
            <a:r>
              <a:rPr lang="en-US" dirty="0" err="1" smtClean="0"/>
              <a:t>efiniciju</a:t>
            </a:r>
            <a:r>
              <a:rPr lang="en-US" dirty="0" smtClean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 </a:t>
            </a:r>
            <a:r>
              <a:rPr lang="en-US" dirty="0" err="1" smtClean="0"/>
              <a:t>daje</a:t>
            </a:r>
            <a:r>
              <a:rPr lang="sr-Latn-ME" dirty="0" smtClean="0"/>
              <a:t> i</a:t>
            </a:r>
            <a:r>
              <a:rPr lang="en-US" dirty="0" smtClean="0"/>
              <a:t> </a:t>
            </a:r>
            <a:r>
              <a:rPr lang="en-US" dirty="0" err="1"/>
              <a:t>Međunarodna</a:t>
            </a:r>
            <a:r>
              <a:rPr lang="en-US" dirty="0"/>
              <a:t> </a:t>
            </a:r>
            <a:r>
              <a:rPr lang="sr-Latn-ME" dirty="0" smtClean="0"/>
              <a:t>p</a:t>
            </a:r>
            <a:r>
              <a:rPr lang="en-US" dirty="0" err="1" smtClean="0"/>
              <a:t>rivredna</a:t>
            </a:r>
            <a:r>
              <a:rPr lang="sr-Latn-ME" dirty="0" smtClean="0"/>
              <a:t> </a:t>
            </a:r>
            <a:r>
              <a:rPr lang="en-US" dirty="0" err="1" smtClean="0"/>
              <a:t>komora</a:t>
            </a:r>
            <a:r>
              <a:rPr lang="sr-Latn-ME" dirty="0" smtClean="0"/>
              <a:t>: </a:t>
            </a:r>
            <a:endParaRPr lang="en-US" dirty="0"/>
          </a:p>
          <a:p>
            <a:pPr marL="0" indent="0" algn="just">
              <a:buNone/>
            </a:pPr>
            <a:r>
              <a:rPr lang="en-US" dirty="0"/>
              <a:t>“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je </a:t>
            </a:r>
            <a:r>
              <a:rPr lang="en-US" dirty="0" err="1"/>
              <a:t>odnos</a:t>
            </a:r>
            <a:r>
              <a:rPr lang="en-US" dirty="0"/>
              <a:t> </a:t>
            </a:r>
            <a:r>
              <a:rPr lang="en-US" dirty="0" err="1"/>
              <a:t>između</a:t>
            </a:r>
            <a:r>
              <a:rPr lang="en-US" dirty="0"/>
              <a:t> </a:t>
            </a:r>
            <a:r>
              <a:rPr lang="en-US" dirty="0" err="1"/>
              <a:t>menadžera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, </a:t>
            </a:r>
            <a:r>
              <a:rPr lang="en-US" dirty="0" err="1" smtClean="0"/>
              <a:t>direktora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/>
              <a:t>vlasnika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institucija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</a:t>
            </a:r>
            <a:r>
              <a:rPr lang="en-US" dirty="0" err="1"/>
              <a:t>čuvaju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investiraju</a:t>
            </a:r>
            <a:r>
              <a:rPr lang="en-US" dirty="0"/>
              <a:t> </a:t>
            </a:r>
            <a:r>
              <a:rPr lang="en-US" dirty="0" err="1"/>
              <a:t>svoj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</a:t>
            </a:r>
            <a:r>
              <a:rPr lang="en-US" dirty="0" err="1" smtClean="0"/>
              <a:t>kako</a:t>
            </a:r>
            <a:r>
              <a:rPr lang="sr-Latn-ME" dirty="0" smtClean="0"/>
              <a:t> </a:t>
            </a:r>
            <a:r>
              <a:rPr lang="en-US" dirty="0" smtClean="0"/>
              <a:t>bi </a:t>
            </a:r>
            <a:r>
              <a:rPr lang="en-US" dirty="0" err="1"/>
              <a:t>ostvarile</a:t>
            </a:r>
            <a:r>
              <a:rPr lang="en-US" dirty="0"/>
              <a:t> </a:t>
            </a:r>
            <a:r>
              <a:rPr lang="en-US" dirty="0" err="1"/>
              <a:t>prihod</a:t>
            </a:r>
            <a:r>
              <a:rPr lang="en-US" dirty="0"/>
              <a:t>. Ono </a:t>
            </a:r>
            <a:r>
              <a:rPr lang="en-US" dirty="0" err="1"/>
              <a:t>obezbjeđuje</a:t>
            </a:r>
            <a:r>
              <a:rPr lang="en-US" dirty="0"/>
              <a:t> da je </a:t>
            </a:r>
            <a:r>
              <a:rPr lang="en-US" dirty="0" err="1"/>
              <a:t>Odbor</a:t>
            </a:r>
            <a:r>
              <a:rPr lang="en-US" dirty="0"/>
              <a:t> </a:t>
            </a:r>
            <a:r>
              <a:rPr lang="en-US" dirty="0" err="1"/>
              <a:t>direktora</a:t>
            </a:r>
            <a:r>
              <a:rPr lang="en-US" dirty="0"/>
              <a:t> </a:t>
            </a:r>
            <a:r>
              <a:rPr lang="en-US" dirty="0" err="1"/>
              <a:t>odgovoran</a:t>
            </a:r>
            <a:r>
              <a:rPr lang="en-US" dirty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pl-PL" dirty="0" smtClean="0"/>
              <a:t>ostvarivanje </a:t>
            </a:r>
            <a:r>
              <a:rPr lang="pl-PL" dirty="0"/>
              <a:t>ciljeva kompanije i da sama kompanija postupa u skladu </a:t>
            </a:r>
            <a:r>
              <a:rPr lang="pl-PL" dirty="0" smtClean="0"/>
              <a:t>sa </a:t>
            </a:r>
            <a:r>
              <a:rPr lang="en-US" dirty="0" err="1" smtClean="0"/>
              <a:t>zakonom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propisima</a:t>
            </a:r>
            <a:r>
              <a:rPr lang="en-US" dirty="0"/>
              <a:t>.”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99140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27200" y="1003300"/>
            <a:ext cx="8661400" cy="535940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80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820257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3376" y="524435"/>
            <a:ext cx="10560424" cy="5652528"/>
          </a:xfrm>
        </p:spPr>
        <p:txBody>
          <a:bodyPr>
            <a:normAutofit/>
          </a:bodyPr>
          <a:lstStyle/>
          <a:p>
            <a:pPr algn="just"/>
            <a:r>
              <a:rPr lang="en-US" sz="3200" dirty="0" err="1"/>
              <a:t>Istovremeno</a:t>
            </a:r>
            <a:r>
              <a:rPr lang="en-US" sz="3200" dirty="0"/>
              <a:t>, </a:t>
            </a:r>
            <a:r>
              <a:rPr lang="en-US" sz="3200" dirty="0" err="1"/>
              <a:t>postoji</a:t>
            </a:r>
            <a:r>
              <a:rPr lang="en-US" sz="3200" dirty="0"/>
              <a:t> </a:t>
            </a:r>
            <a:r>
              <a:rPr lang="en-US" sz="3200" dirty="0" err="1"/>
              <a:t>snažna</a:t>
            </a:r>
            <a:r>
              <a:rPr lang="en-US" sz="3200" dirty="0"/>
              <a:t> </a:t>
            </a:r>
            <a:r>
              <a:rPr lang="en-US" sz="3200" dirty="0" err="1"/>
              <a:t>veza</a:t>
            </a:r>
            <a:r>
              <a:rPr lang="en-US" sz="3200" dirty="0"/>
              <a:t> </a:t>
            </a:r>
            <a:r>
              <a:rPr lang="en-US" sz="3200" dirty="0" err="1"/>
              <a:t>između</a:t>
            </a:r>
            <a:r>
              <a:rPr lang="en-US" sz="3200" dirty="0"/>
              <a:t> </a:t>
            </a:r>
            <a:r>
              <a:rPr lang="en-US" sz="3200" dirty="0" err="1"/>
              <a:t>praksi</a:t>
            </a:r>
            <a:r>
              <a:rPr lang="en-US" sz="3200" dirty="0"/>
              <a:t> </a:t>
            </a:r>
            <a:r>
              <a:rPr lang="en-US" sz="3200" dirty="0" err="1"/>
              <a:t>upravljanja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načina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 smtClean="0"/>
              <a:t>koji</a:t>
            </a:r>
            <a:r>
              <a:rPr lang="sr-Latn-ME" sz="3200" dirty="0" smtClean="0"/>
              <a:t> </a:t>
            </a:r>
            <a:r>
              <a:rPr lang="en-US" sz="3200" dirty="0" err="1" smtClean="0"/>
              <a:t>investitori</a:t>
            </a:r>
            <a:r>
              <a:rPr lang="en-US" sz="3200" dirty="0" smtClean="0"/>
              <a:t> </a:t>
            </a:r>
            <a:r>
              <a:rPr lang="en-US" sz="3200" dirty="0" err="1"/>
              <a:t>posmatraju</a:t>
            </a:r>
            <a:r>
              <a:rPr lang="en-US" sz="3200" dirty="0"/>
              <a:t> </a:t>
            </a:r>
            <a:r>
              <a:rPr lang="en-US" sz="3200" dirty="0" err="1"/>
              <a:t>vrijednost</a:t>
            </a:r>
            <a:r>
              <a:rPr lang="en-US" sz="3200" dirty="0"/>
              <a:t> </a:t>
            </a:r>
            <a:r>
              <a:rPr lang="en-US" sz="3200" dirty="0" err="1"/>
              <a:t>sredstava</a:t>
            </a:r>
            <a:r>
              <a:rPr lang="en-US" sz="3200" dirty="0"/>
              <a:t> </a:t>
            </a:r>
            <a:r>
              <a:rPr lang="en-US" sz="3200" dirty="0" err="1"/>
              <a:t>preduzeća</a:t>
            </a:r>
            <a:r>
              <a:rPr lang="en-US" sz="3200" dirty="0"/>
              <a:t> (</a:t>
            </a:r>
            <a:r>
              <a:rPr lang="en-US" sz="3200" dirty="0" err="1"/>
              <a:t>kao</a:t>
            </a:r>
            <a:r>
              <a:rPr lang="en-US" sz="3200" dirty="0"/>
              <a:t> </a:t>
            </a:r>
            <a:r>
              <a:rPr lang="en-US" sz="3200" dirty="0" err="1"/>
              <a:t>što</a:t>
            </a:r>
            <a:r>
              <a:rPr lang="en-US" sz="3200" dirty="0"/>
              <a:t> </a:t>
            </a:r>
            <a:r>
              <a:rPr lang="en-US" sz="3200" dirty="0" err="1"/>
              <a:t>su</a:t>
            </a:r>
            <a:r>
              <a:rPr lang="en-US" sz="3200" dirty="0"/>
              <a:t> </a:t>
            </a:r>
            <a:r>
              <a:rPr lang="en-US" sz="3200" dirty="0" err="1"/>
              <a:t>osnovna</a:t>
            </a:r>
            <a:r>
              <a:rPr lang="en-US" sz="3200" dirty="0"/>
              <a:t> </a:t>
            </a:r>
            <a:r>
              <a:rPr lang="en-US" sz="3200" dirty="0" err="1"/>
              <a:t>sredstva</a:t>
            </a:r>
            <a:r>
              <a:rPr lang="en-US" sz="3200" dirty="0" smtClean="0"/>
              <a:t>,</a:t>
            </a:r>
            <a:r>
              <a:rPr lang="sr-Latn-ME" sz="3200" dirty="0" smtClean="0"/>
              <a:t> </a:t>
            </a:r>
            <a:r>
              <a:rPr lang="en-US" sz="3200" dirty="0" err="1" smtClean="0"/>
              <a:t>potraživanja</a:t>
            </a:r>
            <a:r>
              <a:rPr lang="en-US" sz="3200" dirty="0"/>
              <a:t>, portfolio </a:t>
            </a:r>
            <a:r>
              <a:rPr lang="en-US" sz="3200" dirty="0" err="1" smtClean="0"/>
              <a:t>proizvod</a:t>
            </a:r>
            <a:r>
              <a:rPr lang="sr-Latn-ME" sz="3200" dirty="0" smtClean="0"/>
              <a:t>i</a:t>
            </a:r>
            <a:r>
              <a:rPr lang="en-US" sz="3200" dirty="0" smtClean="0"/>
              <a:t>, </a:t>
            </a:r>
            <a:r>
              <a:rPr lang="en-US" sz="3200" dirty="0" err="1"/>
              <a:t>ljudski</a:t>
            </a:r>
            <a:r>
              <a:rPr lang="en-US" sz="3200" dirty="0"/>
              <a:t> </a:t>
            </a:r>
            <a:r>
              <a:rPr lang="en-US" sz="3200" dirty="0" err="1"/>
              <a:t>kapital</a:t>
            </a:r>
            <a:r>
              <a:rPr lang="en-US" sz="3200" dirty="0"/>
              <a:t>, </a:t>
            </a:r>
            <a:r>
              <a:rPr lang="en-US" sz="3200" dirty="0" err="1"/>
              <a:t>istraživanje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dirty="0" err="1"/>
              <a:t>razvoj</a:t>
            </a:r>
            <a:r>
              <a:rPr lang="en-US" sz="3200" dirty="0"/>
              <a:t> </a:t>
            </a:r>
            <a:r>
              <a:rPr lang="en-US" sz="3200" dirty="0" err="1"/>
              <a:t>i</a:t>
            </a:r>
            <a:r>
              <a:rPr lang="en-US" sz="3200" dirty="0"/>
              <a:t> </a:t>
            </a:r>
            <a:r>
              <a:rPr lang="en-US" sz="3200" i="1" dirty="0"/>
              <a:t>goodwill</a:t>
            </a:r>
            <a:r>
              <a:rPr lang="en-US" sz="3200" dirty="0"/>
              <a:t>).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81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54606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12775"/>
          </a:xfrm>
        </p:spPr>
        <p:txBody>
          <a:bodyPr>
            <a:normAutofit fontScale="90000"/>
          </a:bodyPr>
          <a:lstStyle/>
          <a:p>
            <a:r>
              <a:rPr lang="sr-Latn-ME" dirty="0" smtClean="0"/>
              <a:t/>
            </a:r>
            <a:br>
              <a:rPr lang="sr-Latn-ME" dirty="0" smtClean="0"/>
            </a:br>
            <a:r>
              <a:rPr lang="en-US" dirty="0" smtClean="0"/>
              <a:t>4. </a:t>
            </a:r>
            <a:r>
              <a:rPr lang="en-US" dirty="0" err="1" smtClean="0"/>
              <a:t>Građenje</a:t>
            </a:r>
            <a:r>
              <a:rPr lang="en-US" dirty="0" smtClean="0"/>
              <a:t> </a:t>
            </a:r>
            <a:r>
              <a:rPr lang="en-US" dirty="0" err="1" smtClean="0"/>
              <a:t>bolje</a:t>
            </a:r>
            <a:r>
              <a:rPr lang="en-US" dirty="0" smtClean="0"/>
              <a:t> </a:t>
            </a:r>
            <a:r>
              <a:rPr lang="en-US" dirty="0" err="1" smtClean="0"/>
              <a:t>reputacije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77900"/>
            <a:ext cx="10515600" cy="51990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U </a:t>
            </a:r>
            <a:r>
              <a:rPr lang="en-US" dirty="0" err="1"/>
              <a:t>današnjem</a:t>
            </a:r>
            <a:r>
              <a:rPr lang="en-US" dirty="0"/>
              <a:t> </a:t>
            </a:r>
            <a:r>
              <a:rPr lang="en-US" dirty="0" err="1"/>
              <a:t>poslovnom</a:t>
            </a:r>
            <a:r>
              <a:rPr lang="en-US" dirty="0"/>
              <a:t> </a:t>
            </a:r>
            <a:r>
              <a:rPr lang="en-US" dirty="0" err="1"/>
              <a:t>okruženju</a:t>
            </a:r>
            <a:r>
              <a:rPr lang="en-US" dirty="0"/>
              <a:t>, </a:t>
            </a:r>
            <a:r>
              <a:rPr lang="en-US" dirty="0" err="1"/>
              <a:t>reputacija</a:t>
            </a:r>
            <a:r>
              <a:rPr lang="en-US" dirty="0"/>
              <a:t> je </a:t>
            </a:r>
            <a:r>
              <a:rPr lang="en-US" dirty="0" err="1"/>
              <a:t>postala</a:t>
            </a:r>
            <a:r>
              <a:rPr lang="en-US" dirty="0"/>
              <a:t> </a:t>
            </a:r>
            <a:r>
              <a:rPr lang="en-US" dirty="0" err="1"/>
              <a:t>ključni</a:t>
            </a:r>
            <a:r>
              <a:rPr lang="en-US" dirty="0"/>
              <a:t> element </a:t>
            </a:r>
            <a:r>
              <a:rPr lang="en-US" dirty="0" err="1" smtClean="0"/>
              <a:t>goodwilla</a:t>
            </a:r>
            <a:r>
              <a:rPr lang="sr-Latn-ME" dirty="0" smtClean="0"/>
              <a:t> </a:t>
            </a:r>
            <a:r>
              <a:rPr lang="en-US" dirty="0" err="1" smtClean="0"/>
              <a:t>jednog</a:t>
            </a:r>
            <a:r>
              <a:rPr lang="en-US" dirty="0" smtClean="0"/>
              <a:t> </a:t>
            </a:r>
            <a:r>
              <a:rPr lang="en-US" dirty="0" err="1"/>
              <a:t>privrednog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Reputacija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imidž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praktično</a:t>
            </a:r>
            <a:r>
              <a:rPr lang="en-US" dirty="0"/>
              <a:t> </a:t>
            </a:r>
            <a:r>
              <a:rPr lang="en-US" dirty="0" err="1" smtClean="0"/>
              <a:t>predstavljaju</a:t>
            </a:r>
            <a:r>
              <a:rPr lang="sr-Latn-ME" dirty="0" smtClean="0"/>
              <a:t> </a:t>
            </a:r>
            <a:r>
              <a:rPr lang="en-US" dirty="0" err="1" smtClean="0"/>
              <a:t>integralni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nematerijalni</a:t>
            </a:r>
            <a:r>
              <a:rPr lang="en-US" dirty="0"/>
              <a:t>, </a:t>
            </a:r>
            <a:r>
              <a:rPr lang="en-US" dirty="0" err="1"/>
              <a:t>dio</a:t>
            </a:r>
            <a:r>
              <a:rPr lang="en-US" dirty="0"/>
              <a:t> </a:t>
            </a:r>
            <a:r>
              <a:rPr lang="en-US" dirty="0" err="1"/>
              <a:t>njegovih</a:t>
            </a:r>
            <a:r>
              <a:rPr lang="en-US" dirty="0"/>
              <a:t> </a:t>
            </a:r>
            <a:r>
              <a:rPr lang="en-US" dirty="0" err="1"/>
              <a:t>sredstava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Dobre</a:t>
            </a:r>
            <a:r>
              <a:rPr lang="en-US" dirty="0"/>
              <a:t> </a:t>
            </a:r>
            <a:r>
              <a:rPr lang="en-US" dirty="0" err="1"/>
              <a:t>prakse</a:t>
            </a:r>
            <a:r>
              <a:rPr lang="en-US" dirty="0"/>
              <a:t> </a:t>
            </a:r>
            <a:r>
              <a:rPr lang="en-US" dirty="0" err="1" smtClean="0"/>
              <a:t>korporativnog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/>
              <a:t>doprinose</a:t>
            </a:r>
            <a:r>
              <a:rPr lang="en-US" dirty="0"/>
              <a:t> </a:t>
            </a:r>
            <a:r>
              <a:rPr lang="en-US" dirty="0" err="1"/>
              <a:t>reputaciji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poboljšavaju</a:t>
            </a:r>
            <a:r>
              <a:rPr lang="en-US" dirty="0"/>
              <a:t> je. </a:t>
            </a:r>
            <a:endParaRPr lang="sr-Latn-ME" dirty="0" smtClean="0"/>
          </a:p>
          <a:p>
            <a:pPr algn="just"/>
            <a:r>
              <a:rPr lang="en-US" dirty="0" err="1"/>
              <a:t>Dakle</a:t>
            </a:r>
            <a:r>
              <a:rPr lang="en-US" dirty="0"/>
              <a:t>, </a:t>
            </a:r>
            <a:r>
              <a:rPr lang="en-US" dirty="0" err="1"/>
              <a:t>ona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sr-Latn-ME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poštuju</a:t>
            </a:r>
            <a:r>
              <a:rPr lang="en-US" dirty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dioničara</a:t>
            </a:r>
            <a:r>
              <a:rPr lang="en-US" dirty="0"/>
              <a:t>/</a:t>
            </a:r>
            <a:r>
              <a:rPr lang="en-US" dirty="0" err="1"/>
              <a:t>akcionara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osiguravaju</a:t>
            </a:r>
            <a:r>
              <a:rPr lang="en-US" dirty="0"/>
              <a:t> </a:t>
            </a:r>
            <a:r>
              <a:rPr lang="en-US" dirty="0" err="1"/>
              <a:t>finansijsku</a:t>
            </a:r>
            <a:r>
              <a:rPr lang="sr-Latn-ME" dirty="0"/>
              <a:t> </a:t>
            </a:r>
            <a:r>
              <a:rPr lang="en-US" dirty="0" err="1"/>
              <a:t>transparentnost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odgovornost</a:t>
            </a:r>
            <a:r>
              <a:rPr lang="en-US" dirty="0"/>
              <a:t> </a:t>
            </a:r>
            <a:r>
              <a:rPr lang="en-US" dirty="0" err="1"/>
              <a:t>smatrat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se </a:t>
            </a:r>
            <a:r>
              <a:rPr lang="en-US" dirty="0" err="1"/>
              <a:t>revnosnim</a:t>
            </a:r>
            <a:r>
              <a:rPr lang="en-US" dirty="0"/>
              <a:t> </a:t>
            </a:r>
            <a:r>
              <a:rPr lang="en-US" dirty="0" err="1"/>
              <a:t>zastupnicima</a:t>
            </a:r>
            <a:r>
              <a:rPr lang="en-US" dirty="0"/>
              <a:t> </a:t>
            </a:r>
            <a:r>
              <a:rPr lang="en-US" dirty="0" err="1"/>
              <a:t>interesa</a:t>
            </a:r>
            <a:r>
              <a:rPr lang="sr-Latn-ME" dirty="0"/>
              <a:t> </a:t>
            </a:r>
            <a:r>
              <a:rPr lang="en-US" dirty="0" err="1"/>
              <a:t>investitora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/>
              <a:t>Kao </a:t>
            </a:r>
            <a:r>
              <a:rPr lang="en-US" dirty="0" err="1"/>
              <a:t>rezultat</a:t>
            </a:r>
            <a:r>
              <a:rPr lang="en-US" dirty="0"/>
              <a:t> toga, </a:t>
            </a:r>
            <a:r>
              <a:rPr lang="en-US" dirty="0" err="1"/>
              <a:t>takva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veće</a:t>
            </a:r>
            <a:r>
              <a:rPr lang="en-US" dirty="0"/>
              <a:t> </a:t>
            </a:r>
            <a:r>
              <a:rPr lang="en-US" dirty="0" err="1"/>
              <a:t>povjerenje</a:t>
            </a:r>
            <a:r>
              <a:rPr lang="en-US" dirty="0"/>
              <a:t> </a:t>
            </a:r>
            <a:r>
              <a:rPr lang="en-US" dirty="0" err="1"/>
              <a:t>javnosti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sr-Latn-ME" dirty="0"/>
              <a:t> </a:t>
            </a:r>
            <a:r>
              <a:rPr lang="en-US" dirty="0"/>
              <a:t>goodwill.</a:t>
            </a:r>
            <a:endParaRPr lang="sr-Latn-ME" dirty="0"/>
          </a:p>
          <a:p>
            <a:pPr algn="just"/>
            <a:endParaRPr lang="sr-Latn-ME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82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35836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11200"/>
            <a:ext cx="10515600" cy="5465763"/>
          </a:xfrm>
        </p:spPr>
        <p:txBody>
          <a:bodyPr>
            <a:normAutofit/>
          </a:bodyPr>
          <a:lstStyle/>
          <a:p>
            <a:pPr algn="just"/>
            <a:r>
              <a:rPr lang="en-US" dirty="0" err="1" smtClean="0"/>
              <a:t>Ovo</a:t>
            </a:r>
            <a:r>
              <a:rPr lang="en-US" dirty="0" smtClean="0"/>
              <a:t> </a:t>
            </a:r>
            <a:r>
              <a:rPr lang="en-US" dirty="0" err="1" smtClean="0"/>
              <a:t>povjerenje</a:t>
            </a:r>
            <a:r>
              <a:rPr lang="en-US" dirty="0" smtClean="0"/>
              <a:t> </a:t>
            </a:r>
            <a:r>
              <a:rPr lang="en-US" dirty="0" err="1" smtClean="0"/>
              <a:t>javnosti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smtClean="0"/>
              <a:t>goodwill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većeg</a:t>
            </a:r>
            <a:r>
              <a:rPr lang="en-US" dirty="0" smtClean="0"/>
              <a:t> </a:t>
            </a:r>
            <a:r>
              <a:rPr lang="en-US" dirty="0" err="1" smtClean="0"/>
              <a:t>pouzdanja</a:t>
            </a:r>
            <a:r>
              <a:rPr lang="en-US" dirty="0" smtClean="0"/>
              <a:t> u</a:t>
            </a:r>
            <a:r>
              <a:rPr lang="sr-Latn-ME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proizvode</a:t>
            </a:r>
            <a:r>
              <a:rPr lang="en-US" dirty="0" smtClean="0"/>
              <a:t>,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svoje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može</a:t>
            </a:r>
            <a:r>
              <a:rPr lang="en-US" dirty="0" smtClean="0"/>
              <a:t> </a:t>
            </a:r>
            <a:r>
              <a:rPr lang="en-US" dirty="0" err="1" smtClean="0"/>
              <a:t>dovesti</a:t>
            </a:r>
            <a:r>
              <a:rPr lang="en-US" dirty="0" smtClean="0"/>
              <a:t> do </a:t>
            </a:r>
            <a:r>
              <a:rPr lang="en-US" dirty="0" err="1" smtClean="0"/>
              <a:t>veće</a:t>
            </a:r>
            <a:r>
              <a:rPr lang="en-US" dirty="0" smtClean="0"/>
              <a:t> </a:t>
            </a:r>
            <a:r>
              <a:rPr lang="en-US" dirty="0" err="1" smtClean="0"/>
              <a:t>prodaje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konačno</a:t>
            </a:r>
            <a:r>
              <a:rPr lang="en-US" dirty="0" smtClean="0"/>
              <a:t>, </a:t>
            </a:r>
            <a:r>
              <a:rPr lang="en-US" dirty="0" err="1" smtClean="0"/>
              <a:t>profita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Po</a:t>
            </a:r>
            <a:r>
              <a:rPr lang="sr-Latn-ME" dirty="0" smtClean="0"/>
              <a:t>red</a:t>
            </a:r>
            <a:r>
              <a:rPr lang="en-US" dirty="0" smtClean="0"/>
              <a:t> toga, </a:t>
            </a:r>
            <a:r>
              <a:rPr lang="en-US" dirty="0" err="1" smtClean="0"/>
              <a:t>pozitivan</a:t>
            </a:r>
            <a:r>
              <a:rPr lang="en-US" dirty="0" smtClean="0"/>
              <a:t> </a:t>
            </a:r>
            <a:r>
              <a:rPr lang="en-US" dirty="0" err="1" smtClean="0"/>
              <a:t>imidž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i="1" dirty="0" smtClean="0"/>
              <a:t>goodwill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često</a:t>
            </a:r>
            <a:r>
              <a:rPr lang="en-US" dirty="0" smtClean="0"/>
              <a:t> </a:t>
            </a:r>
            <a:r>
              <a:rPr lang="en-US" dirty="0" err="1" smtClean="0"/>
              <a:t>igraju</a:t>
            </a:r>
            <a:r>
              <a:rPr lang="sr-Latn-ME" dirty="0" smtClean="0"/>
              <a:t> </a:t>
            </a:r>
            <a:r>
              <a:rPr lang="en-US" dirty="0" err="1" smtClean="0"/>
              <a:t>značajnu</a:t>
            </a:r>
            <a:r>
              <a:rPr lang="en-US" dirty="0" smtClean="0"/>
              <a:t> </a:t>
            </a:r>
            <a:r>
              <a:rPr lang="en-US" dirty="0" err="1" smtClean="0"/>
              <a:t>ulogu</a:t>
            </a:r>
            <a:r>
              <a:rPr lang="en-US" dirty="0" smtClean="0"/>
              <a:t> u </a:t>
            </a:r>
            <a:r>
              <a:rPr lang="en-US" dirty="0" err="1" smtClean="0"/>
              <a:t>procjeni</a:t>
            </a:r>
            <a:r>
              <a:rPr lang="en-US" dirty="0" smtClean="0"/>
              <a:t> </a:t>
            </a:r>
            <a:r>
              <a:rPr lang="en-US" dirty="0" err="1" smtClean="0"/>
              <a:t>njegove</a:t>
            </a:r>
            <a:r>
              <a:rPr lang="en-US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i="1" dirty="0" smtClean="0"/>
              <a:t>Goodwill </a:t>
            </a:r>
            <a:r>
              <a:rPr lang="en-US" dirty="0" smtClean="0"/>
              <a:t>u </a:t>
            </a:r>
            <a:r>
              <a:rPr lang="en-US" dirty="0" err="1" smtClean="0"/>
              <a:t>računovodstvenom</a:t>
            </a:r>
            <a:r>
              <a:rPr lang="sr-Latn-ME" dirty="0" smtClean="0"/>
              <a:t> </a:t>
            </a:r>
            <a:r>
              <a:rPr lang="en-US" dirty="0" err="1" smtClean="0"/>
              <a:t>smislu</a:t>
            </a:r>
            <a:r>
              <a:rPr lang="en-US" dirty="0" smtClean="0"/>
              <a:t> </a:t>
            </a:r>
            <a:r>
              <a:rPr lang="en-US" dirty="0" err="1" smtClean="0"/>
              <a:t>jeste</a:t>
            </a:r>
            <a:r>
              <a:rPr lang="en-US" dirty="0" smtClean="0"/>
              <a:t> </a:t>
            </a:r>
            <a:r>
              <a:rPr lang="en-US" dirty="0" err="1" smtClean="0"/>
              <a:t>iznos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kupovna</a:t>
            </a:r>
            <a:r>
              <a:rPr lang="en-US" dirty="0" smtClean="0"/>
              <a:t> </a:t>
            </a:r>
            <a:r>
              <a:rPr lang="en-US" dirty="0" err="1" smtClean="0"/>
              <a:t>cijena</a:t>
            </a:r>
            <a:r>
              <a:rPr lang="en-US" dirty="0" smtClean="0"/>
              <a:t> </a:t>
            </a:r>
            <a:r>
              <a:rPr lang="en-US" dirty="0" err="1" smtClean="0"/>
              <a:t>premašuje</a:t>
            </a:r>
            <a:r>
              <a:rPr lang="en-US" dirty="0" smtClean="0"/>
              <a:t> </a:t>
            </a:r>
            <a:r>
              <a:rPr lang="en-US" dirty="0" err="1" smtClean="0"/>
              <a:t>poštenu</a:t>
            </a:r>
            <a:r>
              <a:rPr lang="en-US" dirty="0" smtClean="0"/>
              <a:t> </a:t>
            </a:r>
            <a:r>
              <a:rPr lang="en-US" dirty="0" err="1" smtClean="0"/>
              <a:t>vrijednost</a:t>
            </a:r>
            <a:r>
              <a:rPr lang="en-US" dirty="0" smtClean="0"/>
              <a:t> </a:t>
            </a:r>
            <a:r>
              <a:rPr lang="en-US" dirty="0" err="1" smtClean="0"/>
              <a:t>aktive</a:t>
            </a:r>
            <a:r>
              <a:rPr lang="sr-Latn-ME" dirty="0" smtClean="0"/>
              <a:t> </a:t>
            </a:r>
            <a:r>
              <a:rPr lang="pl-PL" dirty="0" smtClean="0"/>
              <a:t>preduzeća koje se kupuje. </a:t>
            </a:r>
          </a:p>
          <a:p>
            <a:pPr algn="just"/>
            <a:r>
              <a:rPr lang="pl-PL" dirty="0" smtClean="0"/>
              <a:t>To je dodatak na cijenu koju jedno društvo plaća da kupi </a:t>
            </a:r>
            <a:r>
              <a:rPr lang="en-US" dirty="0" err="1" smtClean="0"/>
              <a:t>drugo</a:t>
            </a:r>
            <a:r>
              <a:rPr lang="sr-Latn-ME" dirty="0" smtClean="0"/>
              <a:t>.</a:t>
            </a:r>
            <a:endParaRPr lang="en-US" dirty="0" smtClean="0"/>
          </a:p>
          <a:p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83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7475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2547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C. C</a:t>
            </a:r>
            <a:r>
              <a:rPr lang="sr-Latn-ME" dirty="0" smtClean="0"/>
              <a:t>IJENA KORPORATIVNOG UPRAVLJANJA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44600"/>
            <a:ext cx="10515600" cy="4932363"/>
          </a:xfrm>
        </p:spPr>
        <p:txBody>
          <a:bodyPr>
            <a:normAutofit/>
          </a:bodyPr>
          <a:lstStyle/>
          <a:p>
            <a:pPr algn="just"/>
            <a:r>
              <a:rPr lang="en-US" dirty="0" smtClean="0"/>
              <a:t>Dobro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/>
              <a:t>povlači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sobom</a:t>
            </a:r>
            <a:r>
              <a:rPr lang="en-US" dirty="0"/>
              <a:t> </a:t>
            </a:r>
            <a:r>
              <a:rPr lang="en-US" dirty="0" err="1"/>
              <a:t>realne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/>
              <a:t>Neki</a:t>
            </a:r>
            <a:r>
              <a:rPr lang="en-US" dirty="0"/>
              <a:t> od </a:t>
            </a:r>
            <a:r>
              <a:rPr lang="en-US" dirty="0" err="1"/>
              <a:t>troškova</a:t>
            </a:r>
            <a:r>
              <a:rPr lang="en-US" dirty="0"/>
              <a:t> </a:t>
            </a:r>
            <a:r>
              <a:rPr lang="en-US" dirty="0" err="1" smtClean="0"/>
              <a:t>obuhvataju</a:t>
            </a:r>
            <a:r>
              <a:rPr lang="sr-Latn-ME" dirty="0" smtClean="0"/>
              <a:t> </a:t>
            </a:r>
            <a:r>
              <a:rPr lang="en-US" dirty="0" err="1" smtClean="0"/>
              <a:t>angaž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 smtClean="0"/>
              <a:t>specijaliz</a:t>
            </a:r>
            <a:r>
              <a:rPr lang="sr-Latn-ME" dirty="0" smtClean="0"/>
              <a:t>ova</a:t>
            </a:r>
            <a:r>
              <a:rPr lang="en-US" dirty="0" smtClean="0"/>
              <a:t>nog </a:t>
            </a:r>
            <a:r>
              <a:rPr lang="en-US" dirty="0" err="1"/>
              <a:t>osoblja</a:t>
            </a:r>
            <a:r>
              <a:rPr lang="en-US" dirty="0"/>
              <a:t> </a:t>
            </a:r>
            <a:r>
              <a:rPr lang="en-US" dirty="0" err="1"/>
              <a:t>kao</a:t>
            </a:r>
            <a:r>
              <a:rPr lang="en-US" dirty="0"/>
              <a:t> </a:t>
            </a:r>
            <a:r>
              <a:rPr lang="en-US" dirty="0" err="1"/>
              <a:t>što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</a:t>
            </a:r>
            <a:r>
              <a:rPr lang="en-US" dirty="0" err="1"/>
              <a:t>sekretari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, </a:t>
            </a:r>
            <a:r>
              <a:rPr lang="en-US" dirty="0" err="1"/>
              <a:t>iskusni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 smtClean="0"/>
              <a:t>nezavisni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 </a:t>
            </a:r>
            <a:r>
              <a:rPr lang="en-US" dirty="0" err="1"/>
              <a:t>interni</a:t>
            </a:r>
            <a:r>
              <a:rPr lang="en-US" dirty="0"/>
              <a:t> </a:t>
            </a:r>
            <a:r>
              <a:rPr lang="en-US" dirty="0" err="1"/>
              <a:t>revizori</a:t>
            </a:r>
            <a:r>
              <a:rPr lang="en-US" dirty="0"/>
              <a:t> </a:t>
            </a:r>
            <a:r>
              <a:rPr lang="en-US" dirty="0" err="1"/>
              <a:t>ili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stručnjaci</a:t>
            </a:r>
            <a:r>
              <a:rPr lang="en-US" dirty="0"/>
              <a:t> u </a:t>
            </a:r>
            <a:r>
              <a:rPr lang="en-US" dirty="0" err="1" smtClean="0"/>
              <a:t>oblasti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/>
              <a:t>će</a:t>
            </a:r>
            <a:r>
              <a:rPr lang="en-US" dirty="0"/>
              <a:t> </a:t>
            </a:r>
            <a:r>
              <a:rPr lang="en-US" dirty="0" err="1"/>
              <a:t>vjerovatno</a:t>
            </a:r>
            <a:r>
              <a:rPr lang="en-US" dirty="0"/>
              <a:t> </a:t>
            </a:r>
            <a:r>
              <a:rPr lang="en-US" dirty="0" err="1"/>
              <a:t>iziskivati</a:t>
            </a:r>
            <a:r>
              <a:rPr lang="en-US" dirty="0"/>
              <a:t> </a:t>
            </a:r>
            <a:r>
              <a:rPr lang="en-US" dirty="0" err="1"/>
              <a:t>plaćanje</a:t>
            </a:r>
            <a:r>
              <a:rPr lang="en-US" dirty="0"/>
              <a:t> </a:t>
            </a:r>
            <a:r>
              <a:rPr lang="en-US" dirty="0" err="1"/>
              <a:t>honorara</a:t>
            </a:r>
            <a:r>
              <a:rPr lang="en-US" dirty="0"/>
              <a:t> </a:t>
            </a:r>
            <a:r>
              <a:rPr lang="en-US" dirty="0" err="1"/>
              <a:t>eksternim</a:t>
            </a:r>
            <a:r>
              <a:rPr lang="en-US" dirty="0"/>
              <a:t> </a:t>
            </a:r>
            <a:r>
              <a:rPr lang="en-US" dirty="0" err="1"/>
              <a:t>savjetnicima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revizorima</a:t>
            </a:r>
            <a:r>
              <a:rPr lang="en-US" dirty="0" smtClean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konsultantima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/>
              <a:t>T</a:t>
            </a:r>
            <a:r>
              <a:rPr lang="en-US" dirty="0" err="1"/>
              <a:t>roškovi</a:t>
            </a:r>
            <a:r>
              <a:rPr lang="en-US" dirty="0"/>
              <a:t> </a:t>
            </a:r>
            <a:r>
              <a:rPr lang="en-US" dirty="0" err="1"/>
              <a:t>dodatnog</a:t>
            </a:r>
            <a:r>
              <a:rPr lang="en-US" dirty="0"/>
              <a:t> </a:t>
            </a:r>
            <a:r>
              <a:rPr lang="en-US" dirty="0" err="1"/>
              <a:t>objelodanjivanja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visoki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84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08963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87400"/>
            <a:ext cx="10515600" cy="5389563"/>
          </a:xfrm>
        </p:spPr>
        <p:txBody>
          <a:bodyPr>
            <a:normAutofit/>
          </a:bodyPr>
          <a:lstStyle/>
          <a:p>
            <a:pPr algn="just"/>
            <a:r>
              <a:rPr lang="en-US" dirty="0"/>
              <a:t>Po</a:t>
            </a:r>
            <a:r>
              <a:rPr lang="sr-Latn-ME" dirty="0"/>
              <a:t>red</a:t>
            </a:r>
            <a:r>
              <a:rPr lang="en-US" dirty="0"/>
              <a:t> toga, to </a:t>
            </a:r>
            <a:r>
              <a:rPr lang="en-US" dirty="0" err="1"/>
              <a:t>iziskuje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vrijeme</a:t>
            </a:r>
            <a:r>
              <a:rPr lang="en-US" dirty="0"/>
              <a:t> </a:t>
            </a:r>
            <a:r>
              <a:rPr lang="en-US" dirty="0" err="1"/>
              <a:t>rukovodilaca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nadzornog</a:t>
            </a:r>
            <a:r>
              <a:rPr lang="en-US" dirty="0"/>
              <a:t>/</a:t>
            </a:r>
            <a:r>
              <a:rPr lang="en-US" dirty="0" err="1"/>
              <a:t>upravnog</a:t>
            </a:r>
            <a:r>
              <a:rPr lang="en-US" dirty="0"/>
              <a:t> </a:t>
            </a:r>
            <a:r>
              <a:rPr lang="en-US" dirty="0" err="1"/>
              <a:t>odbora</a:t>
            </a:r>
            <a:r>
              <a:rPr lang="en-US" dirty="0"/>
              <a:t>,</a:t>
            </a:r>
            <a:r>
              <a:rPr lang="sr-Latn-ME" dirty="0"/>
              <a:t> </a:t>
            </a:r>
            <a:r>
              <a:rPr lang="en-US" dirty="0" err="1"/>
              <a:t>naročito</a:t>
            </a:r>
            <a:r>
              <a:rPr lang="en-US" dirty="0"/>
              <a:t> u </a:t>
            </a:r>
            <a:r>
              <a:rPr lang="en-US" dirty="0" err="1"/>
              <a:t>početnoj</a:t>
            </a:r>
            <a:r>
              <a:rPr lang="en-US" dirty="0"/>
              <a:t> </a:t>
            </a:r>
            <a:r>
              <a:rPr lang="en-US" dirty="0" err="1"/>
              <a:t>fazi</a:t>
            </a:r>
            <a:r>
              <a:rPr lang="en-US" dirty="0"/>
              <a:t>. </a:t>
            </a:r>
            <a:endParaRPr lang="sr-Latn-ME" dirty="0"/>
          </a:p>
          <a:p>
            <a:pPr algn="just"/>
            <a:r>
              <a:rPr lang="en-US" dirty="0" err="1"/>
              <a:t>Ovi</a:t>
            </a:r>
            <a:r>
              <a:rPr lang="en-US" dirty="0"/>
              <a:t> </a:t>
            </a:r>
            <a:r>
              <a:rPr lang="en-US" dirty="0" err="1"/>
              <a:t>troškovi</a:t>
            </a:r>
            <a:r>
              <a:rPr lang="en-US" dirty="0"/>
              <a:t> </a:t>
            </a:r>
            <a:r>
              <a:rPr lang="en-US" dirty="0" err="1"/>
              <a:t>obično</a:t>
            </a:r>
            <a:r>
              <a:rPr lang="en-US" dirty="0"/>
              <a:t> </a:t>
            </a:r>
            <a:r>
              <a:rPr lang="en-US" dirty="0" err="1"/>
              <a:t>implementaciju</a:t>
            </a:r>
            <a:r>
              <a:rPr lang="en-US" dirty="0"/>
              <a:t> </a:t>
            </a:r>
            <a:r>
              <a:rPr lang="en-US" dirty="0" err="1"/>
              <a:t>čine</a:t>
            </a:r>
            <a:r>
              <a:rPr lang="en-US" dirty="0"/>
              <a:t> </a:t>
            </a:r>
            <a:r>
              <a:rPr lang="en-US" dirty="0" err="1"/>
              <a:t>znatno</a:t>
            </a:r>
            <a:r>
              <a:rPr lang="en-US" dirty="0"/>
              <a:t> </a:t>
            </a:r>
            <a:r>
              <a:rPr lang="en-US" dirty="0" err="1"/>
              <a:t>lakšom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sr-Latn-ME" dirty="0"/>
              <a:t> </a:t>
            </a:r>
            <a:r>
              <a:rPr lang="en-US" dirty="0" err="1"/>
              <a:t>veća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imati</a:t>
            </a:r>
            <a:r>
              <a:rPr lang="en-US" dirty="0"/>
              <a:t> </a:t>
            </a:r>
            <a:r>
              <a:rPr lang="en-US" dirty="0" err="1"/>
              <a:t>višak</a:t>
            </a:r>
            <a:r>
              <a:rPr lang="en-US" dirty="0"/>
              <a:t> </a:t>
            </a:r>
            <a:r>
              <a:rPr lang="en-US" dirty="0" err="1"/>
              <a:t>resursa</a:t>
            </a:r>
            <a:r>
              <a:rPr lang="en-US" dirty="0"/>
              <a:t>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za</a:t>
            </a:r>
            <a:r>
              <a:rPr lang="en-US" dirty="0"/>
              <a:t> </a:t>
            </a:r>
            <a:r>
              <a:rPr lang="en-US" dirty="0" err="1"/>
              <a:t>manja</a:t>
            </a:r>
            <a:r>
              <a:rPr lang="en-US" dirty="0"/>
              <a:t> </a:t>
            </a:r>
            <a:r>
              <a:rPr lang="en-US" dirty="0" err="1"/>
              <a:t>preduzeća</a:t>
            </a:r>
            <a:r>
              <a:rPr lang="en-US" dirty="0"/>
              <a:t> </a:t>
            </a:r>
            <a:r>
              <a:rPr lang="en-US" dirty="0" err="1"/>
              <a:t>čiji</a:t>
            </a:r>
            <a:r>
              <a:rPr lang="en-US" dirty="0"/>
              <a:t> </a:t>
            </a:r>
            <a:r>
              <a:rPr lang="en-US" dirty="0" err="1"/>
              <a:t>resursi</a:t>
            </a:r>
            <a:r>
              <a:rPr lang="sr-Latn-ME" dirty="0"/>
              <a:t>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biti</a:t>
            </a:r>
            <a:r>
              <a:rPr lang="en-US" dirty="0"/>
              <a:t> </a:t>
            </a:r>
            <a:r>
              <a:rPr lang="en-US" dirty="0" err="1"/>
              <a:t>prilično</a:t>
            </a:r>
            <a:r>
              <a:rPr lang="en-US" dirty="0"/>
              <a:t> </a:t>
            </a:r>
            <a:r>
              <a:rPr lang="en-US" dirty="0" err="1"/>
              <a:t>ograničeni</a:t>
            </a:r>
            <a:r>
              <a:rPr lang="en-US" dirty="0"/>
              <a:t>.</a:t>
            </a:r>
          </a:p>
          <a:p>
            <a:pPr algn="just"/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/>
              <a:t>neće</a:t>
            </a:r>
            <a:r>
              <a:rPr lang="en-US" dirty="0"/>
              <a:t> </a:t>
            </a:r>
            <a:r>
              <a:rPr lang="en-US" dirty="0" err="1"/>
              <a:t>uvijek</a:t>
            </a:r>
            <a:r>
              <a:rPr lang="en-US" dirty="0"/>
              <a:t> </a:t>
            </a:r>
            <a:r>
              <a:rPr lang="en-US" dirty="0" err="1"/>
              <a:t>vidjeti</a:t>
            </a:r>
            <a:r>
              <a:rPr lang="en-US" dirty="0"/>
              <a:t> </a:t>
            </a:r>
            <a:r>
              <a:rPr lang="en-US" dirty="0" err="1"/>
              <a:t>trenutna</a:t>
            </a:r>
            <a:r>
              <a:rPr lang="en-US" dirty="0"/>
              <a:t> </a:t>
            </a:r>
            <a:r>
              <a:rPr lang="en-US" dirty="0" err="1"/>
              <a:t>poboljšanja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uspješnosti</a:t>
            </a:r>
            <a:r>
              <a:rPr lang="en-US" dirty="0"/>
              <a:t> </a:t>
            </a:r>
            <a:r>
              <a:rPr lang="en-US" dirty="0" err="1" smtClean="0"/>
              <a:t>usljed</a:t>
            </a:r>
            <a:r>
              <a:rPr lang="sr-Latn-ME" dirty="0" smtClean="0"/>
              <a:t> </a:t>
            </a:r>
            <a:r>
              <a:rPr lang="en-US" dirty="0" err="1" smtClean="0"/>
              <a:t>primjene</a:t>
            </a:r>
            <a:r>
              <a:rPr lang="en-US" dirty="0" smtClean="0"/>
              <a:t> </a:t>
            </a:r>
            <a:r>
              <a:rPr lang="en-US" dirty="0" err="1"/>
              <a:t>boljih</a:t>
            </a:r>
            <a:r>
              <a:rPr lang="en-US" dirty="0"/>
              <a:t> </a:t>
            </a:r>
            <a:r>
              <a:rPr lang="en-US" dirty="0" err="1"/>
              <a:t>praksi</a:t>
            </a:r>
            <a:r>
              <a:rPr lang="en-US" dirty="0"/>
              <a:t> </a:t>
            </a:r>
            <a:r>
              <a:rPr lang="en-US" dirty="0" err="1"/>
              <a:t>korporativnog</a:t>
            </a:r>
            <a:r>
              <a:rPr lang="en-US" dirty="0"/>
              <a:t> </a:t>
            </a:r>
            <a:r>
              <a:rPr lang="en-US" dirty="0" err="1"/>
              <a:t>upravljanja</a:t>
            </a:r>
            <a:r>
              <a:rPr lang="en-US" dirty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Međutim</a:t>
            </a:r>
            <a:r>
              <a:rPr lang="en-US" dirty="0"/>
              <a:t>, </a:t>
            </a:r>
            <a:r>
              <a:rPr lang="en-US" dirty="0" err="1"/>
              <a:t>prinosi</a:t>
            </a:r>
            <a:r>
              <a:rPr lang="en-US" dirty="0"/>
              <a:t>, </a:t>
            </a:r>
            <a:r>
              <a:rPr lang="en-US" dirty="0" err="1"/>
              <a:t>mada</a:t>
            </a:r>
            <a:r>
              <a:rPr lang="en-US" dirty="0"/>
              <a:t> </a:t>
            </a:r>
            <a:r>
              <a:rPr lang="en-US" dirty="0" err="1"/>
              <a:t>ih</a:t>
            </a:r>
            <a:r>
              <a:rPr lang="en-US" dirty="0"/>
              <a:t> </a:t>
            </a:r>
            <a:r>
              <a:rPr lang="en-US" dirty="0" smtClean="0"/>
              <a:t>je</a:t>
            </a:r>
            <a:r>
              <a:rPr lang="sr-Latn-ME" dirty="0" smtClean="0"/>
              <a:t> </a:t>
            </a:r>
            <a:r>
              <a:rPr lang="en-US" dirty="0" err="1" smtClean="0"/>
              <a:t>ponekad</a:t>
            </a:r>
            <a:r>
              <a:rPr lang="en-US" dirty="0" smtClean="0"/>
              <a:t> </a:t>
            </a:r>
            <a:r>
              <a:rPr lang="en-US" dirty="0" err="1"/>
              <a:t>teško</a:t>
            </a:r>
            <a:r>
              <a:rPr lang="en-US" dirty="0"/>
              <a:t> </a:t>
            </a:r>
            <a:r>
              <a:rPr lang="en-US" dirty="0" err="1" smtClean="0"/>
              <a:t>kvantifi</a:t>
            </a:r>
            <a:r>
              <a:rPr lang="sr-Latn-ME" dirty="0" smtClean="0"/>
              <a:t>kovati</a:t>
            </a:r>
            <a:r>
              <a:rPr lang="en-US" dirty="0" smtClean="0"/>
              <a:t>, </a:t>
            </a:r>
            <a:r>
              <a:rPr lang="en-US" dirty="0" err="1"/>
              <a:t>generalno</a:t>
            </a:r>
            <a:r>
              <a:rPr lang="en-US" dirty="0"/>
              <a:t> </a:t>
            </a:r>
            <a:r>
              <a:rPr lang="en-US" dirty="0" err="1"/>
              <a:t>premašuju</a:t>
            </a:r>
            <a:r>
              <a:rPr lang="en-US" dirty="0"/>
              <a:t> </a:t>
            </a:r>
            <a:r>
              <a:rPr lang="en-US" dirty="0" err="1"/>
              <a:t>troškove</a:t>
            </a:r>
            <a:r>
              <a:rPr lang="en-US" dirty="0"/>
              <a:t>,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dugi</a:t>
            </a:r>
            <a:r>
              <a:rPr lang="en-US" dirty="0"/>
              <a:t> </a:t>
            </a:r>
            <a:r>
              <a:rPr lang="en-US" dirty="0" err="1"/>
              <a:t>rok</a:t>
            </a:r>
            <a:r>
              <a:rPr lang="en-US" dirty="0"/>
              <a:t>.</a:t>
            </a:r>
          </a:p>
          <a:p>
            <a:pPr algn="just"/>
            <a:r>
              <a:rPr lang="en-US" dirty="0" err="1"/>
              <a:t>Ovo</a:t>
            </a:r>
            <a:r>
              <a:rPr lang="en-US" dirty="0"/>
              <a:t> je </a:t>
            </a:r>
            <a:r>
              <a:rPr lang="en-US" dirty="0" err="1"/>
              <a:t>naročito</a:t>
            </a:r>
            <a:r>
              <a:rPr lang="en-US" dirty="0"/>
              <a:t> </a:t>
            </a:r>
            <a:r>
              <a:rPr lang="en-US" dirty="0" err="1"/>
              <a:t>tačno</a:t>
            </a:r>
            <a:r>
              <a:rPr lang="en-US" dirty="0"/>
              <a:t> </a:t>
            </a:r>
            <a:r>
              <a:rPr lang="en-US" dirty="0" err="1"/>
              <a:t>kada</a:t>
            </a:r>
            <a:r>
              <a:rPr lang="en-US" dirty="0"/>
              <a:t> se </a:t>
            </a:r>
            <a:r>
              <a:rPr lang="en-US" dirty="0" err="1"/>
              <a:t>uzmu</a:t>
            </a:r>
            <a:r>
              <a:rPr lang="en-US" dirty="0"/>
              <a:t> u </a:t>
            </a:r>
            <a:r>
              <a:rPr lang="en-US" dirty="0" err="1"/>
              <a:t>obzir</a:t>
            </a:r>
            <a:r>
              <a:rPr lang="en-US" dirty="0"/>
              <a:t> </a:t>
            </a:r>
            <a:r>
              <a:rPr lang="en-US" dirty="0" err="1"/>
              <a:t>potencijalni</a:t>
            </a:r>
            <a:r>
              <a:rPr lang="en-US" dirty="0"/>
              <a:t> </a:t>
            </a:r>
            <a:r>
              <a:rPr lang="en-US" dirty="0" err="1"/>
              <a:t>rizici</a:t>
            </a:r>
            <a:r>
              <a:rPr lang="en-US" dirty="0"/>
              <a:t> </a:t>
            </a:r>
            <a:r>
              <a:rPr lang="en-US" dirty="0" err="1"/>
              <a:t>gubitka</a:t>
            </a:r>
            <a:r>
              <a:rPr lang="en-US" dirty="0"/>
              <a:t> </a:t>
            </a:r>
            <a:r>
              <a:rPr lang="en-US" dirty="0" err="1"/>
              <a:t>radnih</a:t>
            </a:r>
            <a:r>
              <a:rPr lang="en-US" dirty="0"/>
              <a:t> </a:t>
            </a:r>
            <a:r>
              <a:rPr lang="en-US" dirty="0" err="1"/>
              <a:t>mjesta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penzija</a:t>
            </a:r>
            <a:r>
              <a:rPr lang="en-US" dirty="0"/>
              <a:t>, </a:t>
            </a:r>
            <a:r>
              <a:rPr lang="en-US" dirty="0" err="1"/>
              <a:t>investiranog</a:t>
            </a:r>
            <a:r>
              <a:rPr lang="en-US" dirty="0"/>
              <a:t> </a:t>
            </a:r>
            <a:r>
              <a:rPr lang="en-US" dirty="0" err="1"/>
              <a:t>kapitala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poremećaja</a:t>
            </a:r>
            <a:r>
              <a:rPr lang="en-US" dirty="0"/>
              <a:t> </a:t>
            </a:r>
            <a:r>
              <a:rPr lang="en-US" dirty="0" err="1"/>
              <a:t>koji</a:t>
            </a:r>
            <a:r>
              <a:rPr lang="en-US" dirty="0"/>
              <a:t> se </a:t>
            </a:r>
            <a:r>
              <a:rPr lang="en-US" dirty="0" err="1"/>
              <a:t>mogu</a:t>
            </a:r>
            <a:r>
              <a:rPr lang="en-US" dirty="0"/>
              <a:t> </a:t>
            </a:r>
            <a:r>
              <a:rPr lang="en-US" dirty="0" err="1"/>
              <a:t>prouzrokovati</a:t>
            </a:r>
            <a:r>
              <a:rPr lang="en-US" dirty="0"/>
              <a:t> u </a:t>
            </a:r>
            <a:r>
              <a:rPr lang="en-US" dirty="0" err="1" smtClean="0"/>
              <a:t>zajednicama</a:t>
            </a:r>
            <a:r>
              <a:rPr lang="sr-Latn-ME" dirty="0" smtClean="0"/>
              <a:t> </a:t>
            </a:r>
            <a:r>
              <a:rPr lang="en-US" dirty="0" err="1" smtClean="0"/>
              <a:t>kada</a:t>
            </a:r>
            <a:r>
              <a:rPr lang="en-US" dirty="0" smtClean="0"/>
              <a:t> </a:t>
            </a:r>
            <a:r>
              <a:rPr lang="en-US" dirty="0" err="1"/>
              <a:t>privredna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/>
              <a:t> </a:t>
            </a:r>
            <a:r>
              <a:rPr lang="en-US" dirty="0" err="1"/>
              <a:t>propadnu</a:t>
            </a:r>
            <a:r>
              <a:rPr lang="en-US" dirty="0" smtClean="0"/>
              <a:t>.</a:t>
            </a:r>
            <a:endParaRPr lang="sr-Latn-ME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85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01209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778500"/>
          </a:xfrm>
        </p:spPr>
        <p:txBody>
          <a:bodyPr>
            <a:noAutofit/>
          </a:bodyPr>
          <a:lstStyle/>
          <a:p>
            <a:pPr algn="just"/>
            <a:r>
              <a:rPr lang="en-US" sz="3200" dirty="0" smtClean="0"/>
              <a:t> </a:t>
            </a:r>
            <a:r>
              <a:rPr lang="en-US" dirty="0" smtClean="0"/>
              <a:t>U </a:t>
            </a:r>
            <a:r>
              <a:rPr lang="en-US" dirty="0" err="1" smtClean="0"/>
              <a:t>nekim</a:t>
            </a:r>
            <a:r>
              <a:rPr lang="en-US" dirty="0" smtClean="0"/>
              <a:t> </a:t>
            </a:r>
            <a:r>
              <a:rPr lang="en-US" dirty="0" err="1" smtClean="0"/>
              <a:t>slučajevima</a:t>
            </a:r>
            <a:r>
              <a:rPr lang="en-US" dirty="0" smtClean="0"/>
              <a:t>, </a:t>
            </a:r>
            <a:r>
              <a:rPr lang="en-US" dirty="0" err="1" smtClean="0"/>
              <a:t>sistemski</a:t>
            </a:r>
            <a:r>
              <a:rPr lang="en-US" dirty="0" smtClean="0"/>
              <a:t> </a:t>
            </a:r>
            <a:r>
              <a:rPr lang="en-US" dirty="0" err="1" smtClean="0"/>
              <a:t>problemi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da </a:t>
            </a:r>
            <a:r>
              <a:rPr lang="en-US" dirty="0" err="1" smtClean="0"/>
              <a:t>podriju</a:t>
            </a:r>
            <a:r>
              <a:rPr lang="en-US" dirty="0" smtClean="0"/>
              <a:t> </a:t>
            </a:r>
            <a:r>
              <a:rPr lang="en-US" dirty="0" err="1" smtClean="0"/>
              <a:t>vjeru</a:t>
            </a:r>
            <a:r>
              <a:rPr lang="en-US" dirty="0" smtClean="0"/>
              <a:t> u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ugroze</a:t>
            </a:r>
            <a:r>
              <a:rPr lang="en-US" dirty="0" smtClean="0"/>
              <a:t> </a:t>
            </a:r>
            <a:r>
              <a:rPr lang="en-US" dirty="0" err="1" smtClean="0"/>
              <a:t>stabilnost</a:t>
            </a:r>
            <a:r>
              <a:rPr lang="en-US" dirty="0" smtClean="0"/>
              <a:t> </a:t>
            </a:r>
            <a:r>
              <a:rPr lang="en-US" dirty="0" err="1" smtClean="0"/>
              <a:t>tržišta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Najzad</a:t>
            </a:r>
            <a:r>
              <a:rPr lang="en-US" dirty="0" smtClean="0"/>
              <a:t>, mora se </a:t>
            </a:r>
            <a:r>
              <a:rPr lang="en-US" dirty="0" err="1" smtClean="0"/>
              <a:t>napomenuti</a:t>
            </a:r>
            <a:r>
              <a:rPr lang="en-US" dirty="0" smtClean="0"/>
              <a:t> da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aktivnost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sr-Latn-ME" dirty="0" smtClean="0"/>
              <a:t> </a:t>
            </a:r>
            <a:r>
              <a:rPr lang="pl-PL" dirty="0" smtClean="0"/>
              <a:t>se obavlja jednokratno, već je prije jedan neprekidan proces. </a:t>
            </a:r>
          </a:p>
          <a:p>
            <a:pPr algn="just"/>
            <a:r>
              <a:rPr lang="pl-PL" dirty="0" smtClean="0"/>
              <a:t>Bez obzira na to koliko </a:t>
            </a:r>
            <a:r>
              <a:rPr lang="en-US" dirty="0" err="1" smtClean="0"/>
              <a:t>uspostavljenih</a:t>
            </a:r>
            <a:r>
              <a:rPr lang="en-US" dirty="0" smtClean="0"/>
              <a:t> </a:t>
            </a:r>
            <a:r>
              <a:rPr lang="en-US" dirty="0" err="1" smtClean="0"/>
              <a:t>struktura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procesa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društvo</a:t>
            </a:r>
            <a:r>
              <a:rPr lang="en-US" dirty="0" smtClean="0"/>
              <a:t> </a:t>
            </a:r>
            <a:r>
              <a:rPr lang="en-US" dirty="0" err="1" smtClean="0"/>
              <a:t>ima</a:t>
            </a:r>
            <a:r>
              <a:rPr lang="en-US" dirty="0" smtClean="0"/>
              <a:t>, </a:t>
            </a:r>
            <a:r>
              <a:rPr lang="en-US" dirty="0" err="1" smtClean="0"/>
              <a:t>preporučljivo</a:t>
            </a:r>
            <a:r>
              <a:rPr lang="sr-Latn-ME" dirty="0" smtClean="0"/>
              <a:t> </a:t>
            </a:r>
            <a:r>
              <a:rPr lang="en-US" dirty="0" smtClean="0"/>
              <a:t>je da se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redovno</a:t>
            </a:r>
            <a:r>
              <a:rPr lang="en-US" dirty="0" smtClean="0"/>
              <a:t> </a:t>
            </a:r>
            <a:r>
              <a:rPr lang="en-US" dirty="0" err="1" smtClean="0"/>
              <a:t>ažuriraju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kontroli</a:t>
            </a:r>
            <a:r>
              <a:rPr lang="sr-Latn-ME" dirty="0" smtClean="0"/>
              <a:t>šu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Tržišta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sklona</a:t>
            </a:r>
            <a:r>
              <a:rPr lang="en-US" dirty="0" smtClean="0"/>
              <a:t> tome da </a:t>
            </a:r>
            <a:r>
              <a:rPr lang="en-US" dirty="0" err="1" smtClean="0"/>
              <a:t>cijene</a:t>
            </a:r>
            <a:r>
              <a:rPr lang="en-US" dirty="0" smtClean="0"/>
              <a:t> </a:t>
            </a:r>
            <a:r>
              <a:rPr lang="en-US" dirty="0" err="1" smtClean="0"/>
              <a:t>dugoročnu</a:t>
            </a:r>
            <a:r>
              <a:rPr lang="sr-Latn-ME" dirty="0" smtClean="0"/>
              <a:t> </a:t>
            </a:r>
            <a:r>
              <a:rPr lang="en-US" dirty="0" err="1" smtClean="0"/>
              <a:t>posvećenost</a:t>
            </a:r>
            <a:r>
              <a:rPr lang="en-US" dirty="0" smtClean="0"/>
              <a:t> </a:t>
            </a:r>
            <a:r>
              <a:rPr lang="en-US" dirty="0" err="1" smtClean="0"/>
              <a:t>dobroj</a:t>
            </a:r>
            <a:r>
              <a:rPr lang="en-US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, a ne </a:t>
            </a:r>
            <a:r>
              <a:rPr lang="en-US" dirty="0" err="1" smtClean="0"/>
              <a:t>pojedinačnu</a:t>
            </a:r>
            <a:r>
              <a:rPr lang="en-US" dirty="0" smtClean="0"/>
              <a:t> </a:t>
            </a:r>
            <a:r>
              <a:rPr lang="en-US" dirty="0" err="1" smtClean="0"/>
              <a:t>akciju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aktivnosti</a:t>
            </a:r>
            <a:r>
              <a:rPr lang="en-US" dirty="0" smtClean="0"/>
              <a:t> </a:t>
            </a:r>
            <a:r>
              <a:rPr lang="en-US" dirty="0" err="1" smtClean="0"/>
              <a:t>samo</a:t>
            </a:r>
            <a:r>
              <a:rPr lang="en-US" dirty="0" smtClean="0"/>
              <a:t> “</a:t>
            </a:r>
            <a:r>
              <a:rPr lang="en-US" dirty="0" err="1" smtClean="0"/>
              <a:t>reda</a:t>
            </a:r>
            <a:r>
              <a:rPr lang="sr-Latn-ME" dirty="0" smtClean="0"/>
              <a:t> </a:t>
            </a:r>
            <a:r>
              <a:rPr lang="en-US" dirty="0" err="1" smtClean="0"/>
              <a:t>radi</a:t>
            </a:r>
            <a:r>
              <a:rPr lang="en-US" dirty="0" smtClean="0"/>
              <a:t>”.</a:t>
            </a:r>
            <a:endParaRPr lang="sr-Latn-ME" dirty="0" smtClean="0"/>
          </a:p>
          <a:p>
            <a:pPr marL="0" indent="0" algn="just">
              <a:buNone/>
            </a:pPr>
            <a:r>
              <a:rPr lang="sr-Latn-ME" dirty="0" smtClean="0"/>
              <a:t>KRAJ.  </a:t>
            </a:r>
          </a:p>
          <a:p>
            <a:pPr marL="0" indent="0" algn="just">
              <a:buNone/>
            </a:pPr>
            <a:r>
              <a:rPr lang="sr-Latn-ME" dirty="0" smtClean="0"/>
              <a:t>HVALA!</a:t>
            </a:r>
            <a:endParaRPr lang="en-US" dirty="0" smtClean="0"/>
          </a:p>
          <a:p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86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3454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0400" y="482600"/>
            <a:ext cx="10693400" cy="5694363"/>
          </a:xfrm>
        </p:spPr>
        <p:txBody>
          <a:bodyPr>
            <a:normAutofit/>
          </a:bodyPr>
          <a:lstStyle/>
          <a:p>
            <a:r>
              <a:rPr lang="en-US" dirty="0" smtClean="0"/>
              <a:t>Stanford </a:t>
            </a:r>
            <a:r>
              <a:rPr lang="en-US" dirty="0"/>
              <a:t>Law School </a:t>
            </a:r>
            <a:r>
              <a:rPr lang="en-US" dirty="0" err="1"/>
              <a:t>daje</a:t>
            </a:r>
            <a:r>
              <a:rPr lang="en-US" dirty="0"/>
              <a:t> </a:t>
            </a:r>
            <a:r>
              <a:rPr lang="en-US" dirty="0" err="1"/>
              <a:t>sljedeću</a:t>
            </a:r>
            <a:r>
              <a:rPr lang="en-US" dirty="0"/>
              <a:t> </a:t>
            </a:r>
            <a:r>
              <a:rPr lang="sr-Latn-ME" dirty="0" smtClean="0"/>
              <a:t>vrlo sadržajnu </a:t>
            </a:r>
            <a:r>
              <a:rPr lang="en-US" dirty="0" err="1" smtClean="0"/>
              <a:t>definiciju</a:t>
            </a:r>
            <a:r>
              <a:rPr lang="en-US" dirty="0"/>
              <a:t>:</a:t>
            </a:r>
          </a:p>
          <a:p>
            <a:pPr marL="0" indent="0" algn="just">
              <a:buNone/>
            </a:pPr>
            <a:r>
              <a:rPr lang="en-US" dirty="0"/>
              <a:t>„U </a:t>
            </a:r>
            <a:r>
              <a:rPr lang="en-US" dirty="0" err="1" smtClean="0"/>
              <a:t>svom</a:t>
            </a:r>
            <a:r>
              <a:rPr lang="en-US" dirty="0" smtClean="0"/>
              <a:t> </a:t>
            </a:r>
            <a:r>
              <a:rPr lang="en-US" dirty="0" err="1"/>
              <a:t>najosnovnijem</a:t>
            </a:r>
            <a:r>
              <a:rPr lang="en-US" dirty="0"/>
              <a:t> </a:t>
            </a:r>
            <a:r>
              <a:rPr lang="en-US" dirty="0" err="1"/>
              <a:t>značenju</a:t>
            </a:r>
            <a:r>
              <a:rPr lang="en-US" dirty="0"/>
              <a:t>, </a:t>
            </a:r>
            <a:r>
              <a:rPr lang="en-US" dirty="0" err="1"/>
              <a:t>korporativno</a:t>
            </a:r>
            <a:r>
              <a:rPr lang="en-US" dirty="0"/>
              <a:t> </a:t>
            </a:r>
            <a:r>
              <a:rPr lang="en-US" dirty="0" err="1"/>
              <a:t>upravljanje</a:t>
            </a:r>
            <a:r>
              <a:rPr lang="en-US" dirty="0"/>
              <a:t> </a:t>
            </a:r>
            <a:r>
              <a:rPr lang="en-US" dirty="0" err="1" smtClean="0"/>
              <a:t>uključuje</a:t>
            </a:r>
            <a:r>
              <a:rPr lang="sr-Latn-ME" dirty="0" smtClean="0"/>
              <a:t> </a:t>
            </a: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/>
              <a:t>snage</a:t>
            </a:r>
            <a:r>
              <a:rPr lang="en-US" dirty="0"/>
              <a:t> </a:t>
            </a:r>
            <a:r>
              <a:rPr lang="en-US" dirty="0" err="1"/>
              <a:t>koje</a:t>
            </a:r>
            <a:r>
              <a:rPr lang="en-US" dirty="0"/>
              <a:t> se </a:t>
            </a:r>
            <a:r>
              <a:rPr lang="en-US" dirty="0" err="1"/>
              <a:t>odnose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odlučivanje</a:t>
            </a:r>
            <a:r>
              <a:rPr lang="en-US" dirty="0"/>
              <a:t> u </a:t>
            </a:r>
            <a:r>
              <a:rPr lang="en-US" dirty="0" err="1"/>
              <a:t>kompaniji</a:t>
            </a:r>
            <a:r>
              <a:rPr lang="en-US" dirty="0"/>
              <a:t>. To </a:t>
            </a:r>
            <a:r>
              <a:rPr lang="en-US" dirty="0" smtClean="0"/>
              <a:t> </a:t>
            </a:r>
            <a:r>
              <a:rPr lang="en-US" dirty="0" err="1" smtClean="0"/>
              <a:t>uključ</a:t>
            </a:r>
            <a:r>
              <a:rPr lang="sr-Latn-ME" dirty="0" smtClean="0"/>
              <a:t>uje </a:t>
            </a:r>
            <a:r>
              <a:rPr lang="en-US" dirty="0" smtClean="0"/>
              <a:t>ne </a:t>
            </a:r>
            <a:r>
              <a:rPr lang="en-US" dirty="0" err="1" smtClean="0"/>
              <a:t>samo</a:t>
            </a:r>
            <a:r>
              <a:rPr lang="sr-Latn-ME" dirty="0" smtClean="0"/>
              <a:t> </a:t>
            </a:r>
            <a:r>
              <a:rPr lang="en-US" dirty="0" err="1" smtClean="0"/>
              <a:t>kontrolna</a:t>
            </a:r>
            <a:r>
              <a:rPr lang="en-US" dirty="0" smtClean="0"/>
              <a:t> </a:t>
            </a:r>
            <a:r>
              <a:rPr lang="en-US" dirty="0" err="1"/>
              <a:t>prava</a:t>
            </a:r>
            <a:r>
              <a:rPr lang="en-US" dirty="0"/>
              <a:t> </a:t>
            </a:r>
            <a:r>
              <a:rPr lang="en-US" dirty="0" err="1"/>
              <a:t>akcionara</a:t>
            </a:r>
            <a:r>
              <a:rPr lang="en-US" dirty="0"/>
              <a:t>, </a:t>
            </a:r>
            <a:r>
              <a:rPr lang="en-US" dirty="0" err="1"/>
              <a:t>nego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ugovorne</a:t>
            </a:r>
            <a:r>
              <a:rPr lang="en-US" dirty="0"/>
              <a:t> </a:t>
            </a:r>
            <a:r>
              <a:rPr lang="en-US" dirty="0" err="1"/>
              <a:t>povelje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moć</a:t>
            </a:r>
            <a:r>
              <a:rPr lang="en-US" dirty="0"/>
              <a:t> </a:t>
            </a:r>
            <a:r>
              <a:rPr lang="en-US" dirty="0" err="1"/>
              <a:t>insolventnosti</a:t>
            </a:r>
            <a:r>
              <a:rPr lang="en-US" dirty="0"/>
              <a:t> </a:t>
            </a:r>
            <a:r>
              <a:rPr lang="en-US" dirty="0" err="1"/>
              <a:t>povjerilaca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ugovore</a:t>
            </a:r>
            <a:r>
              <a:rPr lang="en-US" dirty="0" smtClean="0"/>
              <a:t> </a:t>
            </a:r>
            <a:r>
              <a:rPr lang="en-US" dirty="0" err="1"/>
              <a:t>zaključene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zaposlenima</a:t>
            </a:r>
            <a:r>
              <a:rPr lang="en-US" dirty="0"/>
              <a:t>, </a:t>
            </a:r>
            <a:r>
              <a:rPr lang="en-US" dirty="0" err="1"/>
              <a:t>klijentima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smtClean="0"/>
              <a:t>n</a:t>
            </a:r>
            <a:r>
              <a:rPr lang="sr-Latn-ME" dirty="0" smtClean="0"/>
              <a:t>a</a:t>
            </a:r>
            <a:r>
              <a:rPr lang="en-US" dirty="0" err="1" smtClean="0"/>
              <a:t>bavljačima</a:t>
            </a:r>
            <a:r>
              <a:rPr lang="en-US" dirty="0"/>
              <a:t>, </a:t>
            </a:r>
            <a:r>
              <a:rPr lang="en-US" dirty="0" err="1"/>
              <a:t>regulativu</a:t>
            </a:r>
            <a:r>
              <a:rPr lang="en-US" dirty="0"/>
              <a:t> </a:t>
            </a:r>
            <a:r>
              <a:rPr lang="en-US" dirty="0" err="1"/>
              <a:t>donijetu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/>
              <a:t>državnih</a:t>
            </a:r>
            <a:r>
              <a:rPr lang="en-US" dirty="0"/>
              <a:t> </a:t>
            </a:r>
            <a:r>
              <a:rPr lang="en-US" dirty="0" err="1"/>
              <a:t>agencija</a:t>
            </a:r>
            <a:r>
              <a:rPr lang="en-US" dirty="0"/>
              <a:t>. </a:t>
            </a:r>
            <a:r>
              <a:rPr lang="en-US" dirty="0" err="1"/>
              <a:t>Uz</a:t>
            </a:r>
            <a:r>
              <a:rPr lang="en-US" dirty="0"/>
              <a:t> to, </a:t>
            </a:r>
            <a:r>
              <a:rPr lang="en-US" dirty="0" err="1"/>
              <a:t>odluke</a:t>
            </a:r>
            <a:r>
              <a:rPr lang="en-US" dirty="0"/>
              <a:t> </a:t>
            </a:r>
            <a:r>
              <a:rPr lang="en-US" dirty="0" err="1"/>
              <a:t>kompanije</a:t>
            </a:r>
            <a:r>
              <a:rPr lang="en-US" dirty="0"/>
              <a:t> </a:t>
            </a:r>
            <a:r>
              <a:rPr lang="en-US" dirty="0" err="1"/>
              <a:t>su</a:t>
            </a:r>
            <a:r>
              <a:rPr lang="en-US" dirty="0"/>
              <a:t> pod </a:t>
            </a:r>
            <a:r>
              <a:rPr lang="en-US" dirty="0" err="1"/>
              <a:t>snažnim</a:t>
            </a:r>
            <a:r>
              <a:rPr lang="en-US" dirty="0"/>
              <a:t> </a:t>
            </a:r>
            <a:r>
              <a:rPr lang="en-US" dirty="0" err="1"/>
              <a:t>uticajem</a:t>
            </a:r>
            <a:r>
              <a:rPr lang="en-US" dirty="0"/>
              <a:t> </a:t>
            </a:r>
            <a:r>
              <a:rPr lang="en-US" dirty="0" err="1" smtClean="0"/>
              <a:t>uslova</a:t>
            </a:r>
            <a:r>
              <a:rPr lang="sr-Latn-ME" dirty="0" smtClean="0"/>
              <a:t> </a:t>
            </a:r>
            <a:r>
              <a:rPr lang="en-US" dirty="0" err="1" smtClean="0"/>
              <a:t>konkurencije</a:t>
            </a:r>
            <a:r>
              <a:rPr lang="en-US" dirty="0" smtClean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različitim</a:t>
            </a:r>
            <a:r>
              <a:rPr lang="en-US" dirty="0"/>
              <a:t> </a:t>
            </a:r>
            <a:r>
              <a:rPr lang="en-US" dirty="0" err="1"/>
              <a:t>tržištima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kojima</a:t>
            </a:r>
            <a:r>
              <a:rPr lang="en-US" dirty="0"/>
              <a:t> </a:t>
            </a:r>
            <a:r>
              <a:rPr lang="en-US" dirty="0" err="1"/>
              <a:t>kompanija</a:t>
            </a:r>
            <a:r>
              <a:rPr lang="en-US" dirty="0"/>
              <a:t> </a:t>
            </a:r>
            <a:r>
              <a:rPr lang="en-US" dirty="0" err="1"/>
              <a:t>posluje</a:t>
            </a:r>
            <a:r>
              <a:rPr lang="en-US" dirty="0"/>
              <a:t>. </a:t>
            </a:r>
            <a:r>
              <a:rPr lang="en-US" dirty="0" err="1"/>
              <a:t>Možemo</a:t>
            </a:r>
            <a:r>
              <a:rPr lang="en-US" dirty="0"/>
              <a:t> </a:t>
            </a:r>
            <a:r>
              <a:rPr lang="en-US" dirty="0" err="1"/>
              <a:t>ići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dalje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</a:t>
            </a:r>
            <a:r>
              <a:rPr lang="en-US" dirty="0"/>
              <a:t>bi </a:t>
            </a:r>
            <a:r>
              <a:rPr lang="en-US" dirty="0" err="1"/>
              <a:t>obuhvatili</a:t>
            </a:r>
            <a:r>
              <a:rPr lang="en-US" dirty="0"/>
              <a:t> </a:t>
            </a:r>
            <a:r>
              <a:rPr lang="en-US" dirty="0" err="1"/>
              <a:t>društvene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kulturne</a:t>
            </a:r>
            <a:r>
              <a:rPr lang="en-US" dirty="0"/>
              <a:t> </a:t>
            </a:r>
            <a:r>
              <a:rPr lang="en-US" dirty="0" err="1"/>
              <a:t>norme</a:t>
            </a:r>
            <a:r>
              <a:rPr lang="en-US" dirty="0"/>
              <a:t> </a:t>
            </a:r>
            <a:r>
              <a:rPr lang="en-US" dirty="0" err="1"/>
              <a:t>određenog</a:t>
            </a:r>
            <a:r>
              <a:rPr lang="en-US" dirty="0"/>
              <a:t> </a:t>
            </a:r>
            <a:r>
              <a:rPr lang="en-US" dirty="0" err="1"/>
              <a:t>društva</a:t>
            </a:r>
            <a:r>
              <a:rPr lang="en-US" dirty="0" smtClean="0"/>
              <a:t>.</a:t>
            </a:r>
            <a:r>
              <a:rPr lang="sr-Latn-ME" dirty="0" smtClean="0"/>
              <a:t>..“ </a:t>
            </a:r>
          </a:p>
          <a:p>
            <a:pPr marL="0" indent="0" algn="just">
              <a:buNone/>
            </a:pP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5799-5D27-48AE-A4CB-931330DA9EF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10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2923</TotalTime>
  <Words>6295</Words>
  <Application>Microsoft Office PowerPoint</Application>
  <PresentationFormat>Widescreen</PresentationFormat>
  <Paragraphs>405</Paragraphs>
  <Slides>86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86</vt:i4>
      </vt:variant>
    </vt:vector>
  </HeadingPairs>
  <TitlesOfParts>
    <vt:vector size="91" baseType="lpstr">
      <vt:lpstr>Arial</vt:lpstr>
      <vt:lpstr>Calibri</vt:lpstr>
      <vt:lpstr>Calibri Light</vt:lpstr>
      <vt:lpstr>Times New Roman</vt:lpstr>
      <vt:lpstr>Office Theme</vt:lpstr>
      <vt:lpstr>KORPORATIVNO UPRAVLJANJE</vt:lpstr>
      <vt:lpstr>PowerPoint Presentation</vt:lpstr>
      <vt:lpstr>PowerPoint Presentation</vt:lpstr>
      <vt:lpstr>Sadržaj predavanja </vt:lpstr>
      <vt:lpstr>1. Pojam i definisanje korporativnog upravljanja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2.Moderna korporacija i menađžerski kapitalizam</vt:lpstr>
      <vt:lpstr>PowerPoint Presentation</vt:lpstr>
      <vt:lpstr>PowerPoint Presentation</vt:lpstr>
      <vt:lpstr> Berle-Means-ov model korporacije – osnovni i revidirani</vt:lpstr>
      <vt:lpstr>PowerPoint Presentation</vt:lpstr>
      <vt:lpstr>PowerPoint Presentation</vt:lpstr>
      <vt:lpstr>Menadžerski kapitalizam</vt:lpstr>
      <vt:lpstr>PowerPoint Presentation</vt:lpstr>
      <vt:lpstr>PowerPoint Presentation</vt:lpstr>
      <vt:lpstr> 3. Vlasnički pokret i razvoj modernog korporativnog upravljanja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4.Kritika vlasničkog pristupa korporativnom upravljanju</vt:lpstr>
      <vt:lpstr>PowerPoint Presentation</vt:lpstr>
      <vt:lpstr>5.Normativni pristup stakeholderskoj orijentaciji poduzeća</vt:lpstr>
      <vt:lpstr>PowerPoint Presentation</vt:lpstr>
      <vt:lpstr>PowerPoint Presentation</vt:lpstr>
      <vt:lpstr>6. Modeli korporativnog upravljanja </vt:lpstr>
      <vt:lpstr>PowerPoint Presentation</vt:lpstr>
      <vt:lpstr>7. Nosioci interesa  i njihova uloga</vt:lpstr>
      <vt:lpstr>PowerPoint Presentation</vt:lpstr>
      <vt:lpstr>PowerPoint Presentation</vt:lpstr>
      <vt:lpstr> 8. Kratka historija korporativnog upravljanja </vt:lpstr>
      <vt:lpstr>PowerPoint Presentation</vt:lpstr>
      <vt:lpstr>PowerPoint Presentation</vt:lpstr>
      <vt:lpstr>PowerPoint Presentation</vt:lpstr>
      <vt:lpstr>PowerPoint Presentation</vt:lpstr>
      <vt:lpstr>9. Međunarodni domet korporativnog upravljanja</vt:lpstr>
      <vt:lpstr>PowerPoint Presentation</vt:lpstr>
      <vt:lpstr>PowerPoint Presentation</vt:lpstr>
      <vt:lpstr>PowerPoint Presentation</vt:lpstr>
      <vt:lpstr>10. Razlikovanje korporativnog upravljanja od rukovođenja</vt:lpstr>
      <vt:lpstr>PowerPoint Presentation</vt:lpstr>
      <vt:lpstr>PowerPoint Presentation</vt:lpstr>
      <vt:lpstr>PowerPoint Presentation</vt:lpstr>
      <vt:lpstr>PAUZA</vt:lpstr>
      <vt:lpstr>B. POSLOVNA LOGIKA KORPORATIVNOG UPRAVLJANJA </vt:lpstr>
      <vt:lpstr>PowerPoint Presentation</vt:lpstr>
      <vt:lpstr>PowerPoint Presentation</vt:lpstr>
      <vt:lpstr>PowerPoint Presentation</vt:lpstr>
      <vt:lpstr>1. Stimulisanje efekata i poboljšanje operativne efikasnosti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2. Poboljšanje pristupa tržištima kapitala </vt:lpstr>
      <vt:lpstr>PowerPoint Presentation</vt:lpstr>
      <vt:lpstr>PowerPoint Presentation</vt:lpstr>
      <vt:lpstr>PowerPoint Presentation</vt:lpstr>
      <vt:lpstr> 3. Snižavanje cijene kapitala i povećanje vrijednosti sredstava preduzeća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4. Građenje bolje reputacije </vt:lpstr>
      <vt:lpstr>PowerPoint Presentation</vt:lpstr>
      <vt:lpstr>C. CIJENA KORPORATIVNOG UPRAVLJANJA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KORPORATIVNO UPRAVLJANJE</dc:title>
  <dc:creator>Halil Kalac</dc:creator>
  <cp:lastModifiedBy>Halil Kalac</cp:lastModifiedBy>
  <cp:revision>76</cp:revision>
  <dcterms:created xsi:type="dcterms:W3CDTF">2019-02-28T22:43:14Z</dcterms:created>
  <dcterms:modified xsi:type="dcterms:W3CDTF">2019-03-06T11:35:23Z</dcterms:modified>
</cp:coreProperties>
</file>