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slideshow.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8"/>
  </p:notesMasterIdLst>
  <p:sldIdLst>
    <p:sldId id="256" r:id="rId2"/>
    <p:sldId id="282" r:id="rId3"/>
    <p:sldId id="373" r:id="rId4"/>
    <p:sldId id="283" r:id="rId5"/>
    <p:sldId id="284" r:id="rId6"/>
    <p:sldId id="285" r:id="rId7"/>
    <p:sldId id="398" r:id="rId8"/>
    <p:sldId id="286" r:id="rId9"/>
    <p:sldId id="374" r:id="rId10"/>
    <p:sldId id="303" r:id="rId11"/>
    <p:sldId id="407" r:id="rId12"/>
    <p:sldId id="287" r:id="rId13"/>
    <p:sldId id="399" r:id="rId14"/>
    <p:sldId id="400" r:id="rId15"/>
    <p:sldId id="288" r:id="rId16"/>
    <p:sldId id="289" r:id="rId17"/>
    <p:sldId id="375" r:id="rId18"/>
    <p:sldId id="290" r:id="rId19"/>
    <p:sldId id="291" r:id="rId20"/>
    <p:sldId id="377" r:id="rId21"/>
    <p:sldId id="401" r:id="rId22"/>
    <p:sldId id="376" r:id="rId23"/>
    <p:sldId id="292" r:id="rId24"/>
    <p:sldId id="293" r:id="rId25"/>
    <p:sldId id="402" r:id="rId26"/>
    <p:sldId id="295" r:id="rId27"/>
    <p:sldId id="408" r:id="rId28"/>
    <p:sldId id="294" r:id="rId29"/>
    <p:sldId id="378" r:id="rId30"/>
    <p:sldId id="380" r:id="rId31"/>
    <p:sldId id="379" r:id="rId32"/>
    <p:sldId id="296" r:id="rId33"/>
    <p:sldId id="403" r:id="rId34"/>
    <p:sldId id="381" r:id="rId35"/>
    <p:sldId id="383" r:id="rId36"/>
    <p:sldId id="384" r:id="rId37"/>
    <p:sldId id="385" r:id="rId38"/>
    <p:sldId id="382" r:id="rId39"/>
    <p:sldId id="404" r:id="rId40"/>
    <p:sldId id="297" r:id="rId41"/>
    <p:sldId id="405" r:id="rId42"/>
    <p:sldId id="304" r:id="rId43"/>
    <p:sldId id="305" r:id="rId44"/>
    <p:sldId id="306" r:id="rId45"/>
    <p:sldId id="307" r:id="rId46"/>
    <p:sldId id="386" r:id="rId47"/>
    <p:sldId id="387" r:id="rId48"/>
    <p:sldId id="308" r:id="rId49"/>
    <p:sldId id="309" r:id="rId50"/>
    <p:sldId id="406" r:id="rId51"/>
    <p:sldId id="388" r:id="rId52"/>
    <p:sldId id="310" r:id="rId53"/>
    <p:sldId id="389" r:id="rId54"/>
    <p:sldId id="311" r:id="rId55"/>
    <p:sldId id="312" r:id="rId56"/>
    <p:sldId id="390" r:id="rId57"/>
    <p:sldId id="391" r:id="rId58"/>
    <p:sldId id="313" r:id="rId59"/>
    <p:sldId id="317" r:id="rId60"/>
    <p:sldId id="314" r:id="rId61"/>
    <p:sldId id="315" r:id="rId62"/>
    <p:sldId id="316" r:id="rId63"/>
    <p:sldId id="318" r:id="rId64"/>
    <p:sldId id="319" r:id="rId65"/>
    <p:sldId id="392" r:id="rId66"/>
    <p:sldId id="393" r:id="rId67"/>
    <p:sldId id="320" r:id="rId68"/>
    <p:sldId id="396" r:id="rId69"/>
    <p:sldId id="394" r:id="rId70"/>
    <p:sldId id="395" r:id="rId71"/>
    <p:sldId id="321" r:id="rId72"/>
    <p:sldId id="323" r:id="rId73"/>
    <p:sldId id="397" r:id="rId74"/>
    <p:sldId id="322" r:id="rId75"/>
    <p:sldId id="324" r:id="rId76"/>
    <p:sldId id="409" r:id="rId77"/>
  </p:sldIdLst>
  <p:sldSz cx="9144000" cy="5715000" type="screen16x10"/>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355600" indent="101600" algn="l" rtl="0" eaLnBrk="0" fontAlgn="base" hangingPunct="0">
      <a:spcBef>
        <a:spcPct val="0"/>
      </a:spcBef>
      <a:spcAft>
        <a:spcPct val="0"/>
      </a:spcAft>
      <a:defRPr kern="1200">
        <a:solidFill>
          <a:schemeClr val="tx1"/>
        </a:solidFill>
        <a:latin typeface="Calibri" pitchFamily="34" charset="0"/>
        <a:ea typeface="+mn-ea"/>
        <a:cs typeface="+mn-cs"/>
      </a:defRPr>
    </a:lvl2pPr>
    <a:lvl3pPr marL="712788" indent="201613" algn="l" rtl="0" eaLnBrk="0" fontAlgn="base" hangingPunct="0">
      <a:spcBef>
        <a:spcPct val="0"/>
      </a:spcBef>
      <a:spcAft>
        <a:spcPct val="0"/>
      </a:spcAft>
      <a:defRPr kern="1200">
        <a:solidFill>
          <a:schemeClr val="tx1"/>
        </a:solidFill>
        <a:latin typeface="Calibri" pitchFamily="34" charset="0"/>
        <a:ea typeface="+mn-ea"/>
        <a:cs typeface="+mn-cs"/>
      </a:defRPr>
    </a:lvl3pPr>
    <a:lvl4pPr marL="1068388" indent="303213" algn="l" rtl="0" eaLnBrk="0" fontAlgn="base" hangingPunct="0">
      <a:spcBef>
        <a:spcPct val="0"/>
      </a:spcBef>
      <a:spcAft>
        <a:spcPct val="0"/>
      </a:spcAft>
      <a:defRPr kern="1200">
        <a:solidFill>
          <a:schemeClr val="tx1"/>
        </a:solidFill>
        <a:latin typeface="Calibri" pitchFamily="34" charset="0"/>
        <a:ea typeface="+mn-ea"/>
        <a:cs typeface="+mn-cs"/>
      </a:defRPr>
    </a:lvl4pPr>
    <a:lvl5pPr marL="1425575" indent="403225"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99" autoAdjust="0"/>
    <p:restoredTop sz="90436" autoAdjust="0"/>
  </p:normalViewPr>
  <p:slideViewPr>
    <p:cSldViewPr snapToGrid="0">
      <p:cViewPr>
        <p:scale>
          <a:sx n="69" d="100"/>
          <a:sy n="69" d="100"/>
        </p:scale>
        <p:origin x="-1104" y="-396"/>
      </p:cViewPr>
      <p:guideLst>
        <p:guide orient="horz" pos="1800"/>
        <p:guide pos="2880"/>
      </p:guideLst>
    </p:cSldViewPr>
  </p:slideViewPr>
  <p:outlineViewPr>
    <p:cViewPr>
      <p:scale>
        <a:sx n="33" d="100"/>
        <a:sy n="33" d="100"/>
      </p:scale>
      <p:origin x="0" y="106674"/>
    </p:cViewPr>
  </p:outlineViewPr>
  <p:notesTextViewPr>
    <p:cViewPr>
      <p:scale>
        <a:sx n="1" d="1"/>
        <a:sy n="1" d="1"/>
      </p:scale>
      <p:origin x="0" y="0"/>
    </p:cViewPr>
  </p:notesTextViewPr>
  <p:notesViewPr>
    <p:cSldViewPr snapToGrid="0">
      <p:cViewPr varScale="1">
        <p:scale>
          <a:sx n="83" d="100"/>
          <a:sy n="83" d="100"/>
        </p:scale>
        <p:origin x="-1908"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FB8D2C7E-2F95-4614-BD6B-35146E4BDBD0}" type="datetimeFigureOut">
              <a:rPr lang="tr-TR"/>
              <a:pPr>
                <a:defRPr/>
              </a:pPr>
              <a:t>10.11.2017</a:t>
            </a:fld>
            <a:endParaRPr lang="tr-TR"/>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tr-TR" noProof="0" smtClean="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CEBBBC16-FF8A-4BD1-94DA-5DC7FDA08130}"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mn-lt"/>
        <a:ea typeface="+mn-ea"/>
        <a:cs typeface="+mn-cs"/>
      </a:defRPr>
    </a:lvl1pPr>
    <a:lvl2pPr marL="355600" algn="l" rtl="0" eaLnBrk="0" fontAlgn="base" hangingPunct="0">
      <a:spcBef>
        <a:spcPct val="30000"/>
      </a:spcBef>
      <a:spcAft>
        <a:spcPct val="0"/>
      </a:spcAft>
      <a:defRPr sz="900" kern="1200">
        <a:solidFill>
          <a:schemeClr val="tx1"/>
        </a:solidFill>
        <a:latin typeface="+mn-lt"/>
        <a:ea typeface="+mn-ea"/>
        <a:cs typeface="+mn-cs"/>
      </a:defRPr>
    </a:lvl2pPr>
    <a:lvl3pPr marL="712788" algn="l" rtl="0" eaLnBrk="0" fontAlgn="base" hangingPunct="0">
      <a:spcBef>
        <a:spcPct val="30000"/>
      </a:spcBef>
      <a:spcAft>
        <a:spcPct val="0"/>
      </a:spcAft>
      <a:defRPr sz="900" kern="1200">
        <a:solidFill>
          <a:schemeClr val="tx1"/>
        </a:solidFill>
        <a:latin typeface="+mn-lt"/>
        <a:ea typeface="+mn-ea"/>
        <a:cs typeface="+mn-cs"/>
      </a:defRPr>
    </a:lvl3pPr>
    <a:lvl4pPr marL="1068388" algn="l" rtl="0" eaLnBrk="0" fontAlgn="base" hangingPunct="0">
      <a:spcBef>
        <a:spcPct val="30000"/>
      </a:spcBef>
      <a:spcAft>
        <a:spcPct val="0"/>
      </a:spcAft>
      <a:defRPr sz="900" kern="1200">
        <a:solidFill>
          <a:schemeClr val="tx1"/>
        </a:solidFill>
        <a:latin typeface="+mn-lt"/>
        <a:ea typeface="+mn-ea"/>
        <a:cs typeface="+mn-cs"/>
      </a:defRPr>
    </a:lvl4pPr>
    <a:lvl5pPr marL="1425575" algn="l" rtl="0" eaLnBrk="0" fontAlgn="base" hangingPunct="0">
      <a:spcBef>
        <a:spcPct val="30000"/>
      </a:spcBef>
      <a:spcAft>
        <a:spcPct val="0"/>
      </a:spcAft>
      <a:defRPr sz="900" kern="1200">
        <a:solidFill>
          <a:schemeClr val="tx1"/>
        </a:solidFill>
        <a:latin typeface="+mn-lt"/>
        <a:ea typeface="+mn-ea"/>
        <a:cs typeface="+mn-cs"/>
      </a:defRPr>
    </a:lvl5pPr>
    <a:lvl6pPr marL="1783080" algn="l" defTabSz="713232" rtl="0" eaLnBrk="1" latinLnBrk="0" hangingPunct="1">
      <a:defRPr sz="900" kern="1200">
        <a:solidFill>
          <a:schemeClr val="tx1"/>
        </a:solidFill>
        <a:latin typeface="+mn-lt"/>
        <a:ea typeface="+mn-ea"/>
        <a:cs typeface="+mn-cs"/>
      </a:defRPr>
    </a:lvl6pPr>
    <a:lvl7pPr marL="2139696" algn="l" defTabSz="713232" rtl="0" eaLnBrk="1" latinLnBrk="0" hangingPunct="1">
      <a:defRPr sz="900" kern="1200">
        <a:solidFill>
          <a:schemeClr val="tx1"/>
        </a:solidFill>
        <a:latin typeface="+mn-lt"/>
        <a:ea typeface="+mn-ea"/>
        <a:cs typeface="+mn-cs"/>
      </a:defRPr>
    </a:lvl7pPr>
    <a:lvl8pPr marL="2496312" algn="l" defTabSz="713232" rtl="0" eaLnBrk="1" latinLnBrk="0" hangingPunct="1">
      <a:defRPr sz="900" kern="1200">
        <a:solidFill>
          <a:schemeClr val="tx1"/>
        </a:solidFill>
        <a:latin typeface="+mn-lt"/>
        <a:ea typeface="+mn-ea"/>
        <a:cs typeface="+mn-cs"/>
      </a:defRPr>
    </a:lvl8pPr>
    <a:lvl9pPr marL="2852928" algn="l" defTabSz="713232"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ChangeArrowheads="1" noTextEdit="1"/>
          </p:cNvSpPr>
          <p:nvPr>
            <p:ph type="sldImg"/>
          </p:nvPr>
        </p:nvSpPr>
        <p:spPr bwMode="auto">
          <a:noFill/>
          <a:ln>
            <a:solidFill>
              <a:srgbClr val="000000"/>
            </a:solidFill>
            <a:miter lim="800000"/>
            <a:headEnd/>
            <a:tailEnd/>
          </a:ln>
        </p:spPr>
      </p:sp>
      <p:sp>
        <p:nvSpPr>
          <p:cNvPr id="80899" name="Rectangle 3"/>
          <p:cNvSpPr>
            <a:spLocks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noTextEdit="1"/>
          </p:cNvSpPr>
          <p:nvPr>
            <p:ph type="sldImg"/>
          </p:nvPr>
        </p:nvSpPr>
        <p:spPr bwMode="auto">
          <a:noFill/>
          <a:ln>
            <a:solidFill>
              <a:srgbClr val="000000"/>
            </a:solidFill>
            <a:miter lim="800000"/>
            <a:headEnd/>
            <a:tailEnd/>
          </a:ln>
        </p:spPr>
      </p:sp>
      <p:sp>
        <p:nvSpPr>
          <p:cNvPr id="81923" name="Rectangle 3"/>
          <p:cNvSpPr>
            <a:spLocks noChangeArrowheads="1"/>
          </p:cNvSpPr>
          <p:nvPr>
            <p:ph type="body" idx="1"/>
          </p:nvPr>
        </p:nvSpPr>
        <p:spPr bwMode="auto">
          <a:noFill/>
        </p:spPr>
        <p:txBody>
          <a:bodyPr wrap="square" numCol="1" anchor="t" anchorCtr="0" compatLnSpc="1">
            <a:prstTxWarp prst="textNoShape">
              <a:avLst/>
            </a:prstTxWarp>
          </a:bodyPr>
          <a:lstStyle/>
          <a:p>
            <a:endParaRPr lang="en-US"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p:spPr>
        <p:txBody>
          <a:bodyPr anchor="b"/>
          <a:lstStyle>
            <a:lvl1pPr algn="ctr">
              <a:defRPr sz="4700"/>
            </a:lvl1pPr>
          </a:lstStyle>
          <a:p>
            <a:r>
              <a:rPr lang="en-US" smtClean="0"/>
              <a:t>Click to edit Master title style</a:t>
            </a:r>
            <a:endParaRPr lang="bs-Latn-BA"/>
          </a:p>
        </p:txBody>
      </p:sp>
      <p:sp>
        <p:nvSpPr>
          <p:cNvPr id="3" name="Subtitle 2"/>
          <p:cNvSpPr>
            <a:spLocks noGrp="1"/>
          </p:cNvSpPr>
          <p:nvPr>
            <p:ph type="subTitle" idx="1"/>
          </p:nvPr>
        </p:nvSpPr>
        <p:spPr>
          <a:xfrm>
            <a:off x="1143000" y="3001698"/>
            <a:ext cx="6858000" cy="1379802"/>
          </a:xfrm>
        </p:spPr>
        <p:txBody>
          <a:bodyPr/>
          <a:lstStyle>
            <a:lvl1pPr marL="0" indent="0" algn="ctr">
              <a:buNone/>
              <a:defRPr sz="1900"/>
            </a:lvl1pPr>
            <a:lvl2pPr marL="356616" indent="0" algn="ctr">
              <a:buNone/>
              <a:defRPr sz="1600"/>
            </a:lvl2pPr>
            <a:lvl3pPr marL="713232" indent="0" algn="ctr">
              <a:buNone/>
              <a:defRPr sz="1400"/>
            </a:lvl3pPr>
            <a:lvl4pPr marL="1069848" indent="0" algn="ctr">
              <a:buNone/>
              <a:defRPr sz="1200"/>
            </a:lvl4pPr>
            <a:lvl5pPr marL="1426464" indent="0" algn="ctr">
              <a:buNone/>
              <a:defRPr sz="1200"/>
            </a:lvl5pPr>
            <a:lvl6pPr marL="1783080" indent="0" algn="ctr">
              <a:buNone/>
              <a:defRPr sz="1200"/>
            </a:lvl6pPr>
            <a:lvl7pPr marL="2139696" indent="0" algn="ctr">
              <a:buNone/>
              <a:defRPr sz="1200"/>
            </a:lvl7pPr>
            <a:lvl8pPr marL="2496312" indent="0" algn="ctr">
              <a:buNone/>
              <a:defRPr sz="1200"/>
            </a:lvl8pPr>
            <a:lvl9pPr marL="2852928" indent="0" algn="ctr">
              <a:buNone/>
              <a:defRPr sz="1200"/>
            </a:lvl9pPr>
          </a:lstStyle>
          <a:p>
            <a:r>
              <a:rPr lang="en-US" smtClean="0"/>
              <a:t>Click to edit Master subtitle style</a:t>
            </a:r>
            <a:endParaRPr lang="bs-Latn-BA"/>
          </a:p>
        </p:txBody>
      </p:sp>
      <p:sp>
        <p:nvSpPr>
          <p:cNvPr id="4" name="Date Placeholder 3"/>
          <p:cNvSpPr>
            <a:spLocks noGrp="1"/>
          </p:cNvSpPr>
          <p:nvPr>
            <p:ph type="dt" sz="half" idx="10"/>
          </p:nvPr>
        </p:nvSpPr>
        <p:spPr/>
        <p:txBody>
          <a:bodyPr/>
          <a:lstStyle>
            <a:lvl1pPr>
              <a:defRPr/>
            </a:lvl1pPr>
          </a:lstStyle>
          <a:p>
            <a:pPr>
              <a:defRPr/>
            </a:pPr>
            <a:fld id="{328CE762-B737-4364-A688-F8DDA278E426}" type="datetimeFigureOut">
              <a:rPr lang="bs-Latn-BA"/>
              <a:pPr>
                <a:defRPr/>
              </a:pPr>
              <a:t>10.11.2017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E2F78E17-5DC5-421D-B735-7B7B994DA4B8}" type="slidenum">
              <a:rPr lang="bs-Latn-BA"/>
              <a:pPr>
                <a:defRPr/>
              </a:pPr>
              <a:t>‹#›</a:t>
            </a:fld>
            <a:endParaRPr lang="bs-Latn-B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lvl1pPr>
              <a:defRPr/>
            </a:lvl1pPr>
          </a:lstStyle>
          <a:p>
            <a:pPr>
              <a:defRPr/>
            </a:pPr>
            <a:fld id="{CADFA37D-DABB-404D-934F-883F194892AE}" type="datetimeFigureOut">
              <a:rPr lang="bs-Latn-BA"/>
              <a:pPr>
                <a:defRPr/>
              </a:pPr>
              <a:t>10.11.2017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53D802F7-ED75-4A6A-97B2-C28F0F499210}" type="slidenum">
              <a:rPr lang="bs-Latn-BA"/>
              <a:pPr>
                <a:defRPr/>
              </a:pPr>
              <a:t>‹#›</a:t>
            </a:fld>
            <a:endParaRPr lang="bs-Latn-B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p:spPr>
        <p:txBody>
          <a:bodyPr vert="eaVert"/>
          <a:lstStyle/>
          <a:p>
            <a:r>
              <a:rPr lang="en-US" smtClean="0"/>
              <a:t>Click to edit Master title style</a:t>
            </a:r>
            <a:endParaRPr lang="bs-Latn-BA"/>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lvl1pPr>
              <a:defRPr/>
            </a:lvl1pPr>
          </a:lstStyle>
          <a:p>
            <a:pPr>
              <a:defRPr/>
            </a:pPr>
            <a:fld id="{707AEF0C-4A30-4A4E-8545-FA81C5528395}" type="datetimeFigureOut">
              <a:rPr lang="bs-Latn-BA"/>
              <a:pPr>
                <a:defRPr/>
              </a:pPr>
              <a:t>10.11.2017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A641242C-962B-4ED1-83D4-30262062141C}" type="slidenum">
              <a:rPr lang="bs-Latn-BA"/>
              <a:pPr>
                <a:defRPr/>
              </a:pPr>
              <a:t>‹#›</a:t>
            </a:fld>
            <a:endParaRPr lang="bs-Latn-B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lvl1pPr>
              <a:defRPr/>
            </a:lvl1pPr>
          </a:lstStyle>
          <a:p>
            <a:pPr>
              <a:defRPr/>
            </a:pPr>
            <a:fld id="{921BF9E1-C36A-44C6-822C-E69BFC40F0A8}" type="datetimeFigureOut">
              <a:rPr lang="bs-Latn-BA"/>
              <a:pPr>
                <a:defRPr/>
              </a:pPr>
              <a:t>10.11.2017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D834B4D6-7221-4309-A6ED-977A602A79BF}" type="slidenum">
              <a:rPr lang="bs-Latn-BA"/>
              <a:pPr>
                <a:defRPr/>
              </a:pPr>
              <a:t>‹#›</a:t>
            </a:fld>
            <a:endParaRPr lang="bs-Latn-B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424782"/>
            <a:ext cx="7886700" cy="2377281"/>
          </a:xfrm>
        </p:spPr>
        <p:txBody>
          <a:bodyPr anchor="b"/>
          <a:lstStyle>
            <a:lvl1pPr>
              <a:defRPr sz="4700"/>
            </a:lvl1pPr>
          </a:lstStyle>
          <a:p>
            <a:r>
              <a:rPr lang="en-US" smtClean="0"/>
              <a:t>Click to edit Master title style</a:t>
            </a:r>
            <a:endParaRPr lang="bs-Latn-BA"/>
          </a:p>
        </p:txBody>
      </p:sp>
      <p:sp>
        <p:nvSpPr>
          <p:cNvPr id="3" name="Text Placeholder 2"/>
          <p:cNvSpPr>
            <a:spLocks noGrp="1"/>
          </p:cNvSpPr>
          <p:nvPr>
            <p:ph type="body" idx="1"/>
          </p:nvPr>
        </p:nvSpPr>
        <p:spPr>
          <a:xfrm>
            <a:off x="623888" y="3824553"/>
            <a:ext cx="7886700" cy="1250156"/>
          </a:xfrm>
        </p:spPr>
        <p:txBody>
          <a:bodyPr/>
          <a:lstStyle>
            <a:lvl1pPr marL="0" indent="0">
              <a:buNone/>
              <a:defRPr sz="1900">
                <a:solidFill>
                  <a:schemeClr val="tx1">
                    <a:tint val="75000"/>
                  </a:schemeClr>
                </a:solidFill>
              </a:defRPr>
            </a:lvl1pPr>
            <a:lvl2pPr marL="356616" indent="0">
              <a:buNone/>
              <a:defRPr sz="1600">
                <a:solidFill>
                  <a:schemeClr val="tx1">
                    <a:tint val="75000"/>
                  </a:schemeClr>
                </a:solidFill>
              </a:defRPr>
            </a:lvl2pPr>
            <a:lvl3pPr marL="713232" indent="0">
              <a:buNone/>
              <a:defRPr sz="1400">
                <a:solidFill>
                  <a:schemeClr val="tx1">
                    <a:tint val="75000"/>
                  </a:schemeClr>
                </a:solidFill>
              </a:defRPr>
            </a:lvl3pPr>
            <a:lvl4pPr marL="1069848" indent="0">
              <a:buNone/>
              <a:defRPr sz="1200">
                <a:solidFill>
                  <a:schemeClr val="tx1">
                    <a:tint val="75000"/>
                  </a:schemeClr>
                </a:solidFill>
              </a:defRPr>
            </a:lvl4pPr>
            <a:lvl5pPr marL="1426464" indent="0">
              <a:buNone/>
              <a:defRPr sz="1200">
                <a:solidFill>
                  <a:schemeClr val="tx1">
                    <a:tint val="75000"/>
                  </a:schemeClr>
                </a:solidFill>
              </a:defRPr>
            </a:lvl5pPr>
            <a:lvl6pPr marL="1783080" indent="0">
              <a:buNone/>
              <a:defRPr sz="1200">
                <a:solidFill>
                  <a:schemeClr val="tx1">
                    <a:tint val="75000"/>
                  </a:schemeClr>
                </a:solidFill>
              </a:defRPr>
            </a:lvl6pPr>
            <a:lvl7pPr marL="2139696" indent="0">
              <a:buNone/>
              <a:defRPr sz="1200">
                <a:solidFill>
                  <a:schemeClr val="tx1">
                    <a:tint val="75000"/>
                  </a:schemeClr>
                </a:solidFill>
              </a:defRPr>
            </a:lvl7pPr>
            <a:lvl8pPr marL="2496312" indent="0">
              <a:buNone/>
              <a:defRPr sz="1200">
                <a:solidFill>
                  <a:schemeClr val="tx1">
                    <a:tint val="75000"/>
                  </a:schemeClr>
                </a:solidFill>
              </a:defRPr>
            </a:lvl8pPr>
            <a:lvl9pPr marL="2852928"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75D8154-03BE-4127-B6E1-48FC9AD74F9F}" type="datetimeFigureOut">
              <a:rPr lang="bs-Latn-BA"/>
              <a:pPr>
                <a:defRPr/>
              </a:pPr>
              <a:t>10.11.2017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B65BDBD7-B637-4372-A187-AAA907B3A647}" type="slidenum">
              <a:rPr lang="bs-Latn-BA"/>
              <a:pPr>
                <a:defRPr/>
              </a:pPr>
              <a:t>‹#›</a:t>
            </a:fld>
            <a:endParaRPr lang="bs-Latn-B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sz="half" idx="1"/>
          </p:nvPr>
        </p:nvSpPr>
        <p:spPr>
          <a:xfrm>
            <a:off x="628650" y="1521354"/>
            <a:ext cx="3886200" cy="36261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Content Placeholder 3"/>
          <p:cNvSpPr>
            <a:spLocks noGrp="1"/>
          </p:cNvSpPr>
          <p:nvPr>
            <p:ph sz="half" idx="2"/>
          </p:nvPr>
        </p:nvSpPr>
        <p:spPr>
          <a:xfrm>
            <a:off x="4629150" y="1521354"/>
            <a:ext cx="3886200" cy="36261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Date Placeholder 3"/>
          <p:cNvSpPr>
            <a:spLocks noGrp="1"/>
          </p:cNvSpPr>
          <p:nvPr>
            <p:ph type="dt" sz="half" idx="10"/>
          </p:nvPr>
        </p:nvSpPr>
        <p:spPr/>
        <p:txBody>
          <a:bodyPr/>
          <a:lstStyle>
            <a:lvl1pPr>
              <a:defRPr/>
            </a:lvl1pPr>
          </a:lstStyle>
          <a:p>
            <a:pPr>
              <a:defRPr/>
            </a:pPr>
            <a:fld id="{5849C985-25B2-49E6-B1A9-4AABE1AF48E4}" type="datetimeFigureOut">
              <a:rPr lang="bs-Latn-BA"/>
              <a:pPr>
                <a:defRPr/>
              </a:pPr>
              <a:t>10.11.2017</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pPr>
              <a:defRPr/>
            </a:pPr>
            <a:fld id="{CBB5D402-9A7F-4A94-BB42-CFCE1E2F0B1E}" type="slidenum">
              <a:rPr lang="bs-Latn-BA"/>
              <a:pPr>
                <a:defRPr/>
              </a:pPr>
              <a:t>‹#›</a:t>
            </a:fld>
            <a:endParaRPr lang="bs-Latn-B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p:spPr>
        <p:txBody>
          <a:bodyPr/>
          <a:lstStyle/>
          <a:p>
            <a:r>
              <a:rPr lang="en-US" smtClean="0"/>
              <a:t>Click to edit Master title style</a:t>
            </a:r>
            <a:endParaRPr lang="bs-Latn-BA"/>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900" b="1"/>
            </a:lvl1pPr>
            <a:lvl2pPr marL="356616" indent="0">
              <a:buNone/>
              <a:defRPr sz="1600" b="1"/>
            </a:lvl2pPr>
            <a:lvl3pPr marL="713232" indent="0">
              <a:buNone/>
              <a:defRPr sz="1400" b="1"/>
            </a:lvl3pPr>
            <a:lvl4pPr marL="1069848" indent="0">
              <a:buNone/>
              <a:defRPr sz="1200" b="1"/>
            </a:lvl4pPr>
            <a:lvl5pPr marL="1426464" indent="0">
              <a:buNone/>
              <a:defRPr sz="1200" b="1"/>
            </a:lvl5pPr>
            <a:lvl6pPr marL="1783080" indent="0">
              <a:buNone/>
              <a:defRPr sz="1200" b="1"/>
            </a:lvl6pPr>
            <a:lvl7pPr marL="2139696" indent="0">
              <a:buNone/>
              <a:defRPr sz="1200" b="1"/>
            </a:lvl7pPr>
            <a:lvl8pPr marL="2496312" indent="0">
              <a:buNone/>
              <a:defRPr sz="1200" b="1"/>
            </a:lvl8pPr>
            <a:lvl9pPr marL="2852928"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900" b="1"/>
            </a:lvl1pPr>
            <a:lvl2pPr marL="356616" indent="0">
              <a:buNone/>
              <a:defRPr sz="1600" b="1"/>
            </a:lvl2pPr>
            <a:lvl3pPr marL="713232" indent="0">
              <a:buNone/>
              <a:defRPr sz="1400" b="1"/>
            </a:lvl3pPr>
            <a:lvl4pPr marL="1069848" indent="0">
              <a:buNone/>
              <a:defRPr sz="1200" b="1"/>
            </a:lvl4pPr>
            <a:lvl5pPr marL="1426464" indent="0">
              <a:buNone/>
              <a:defRPr sz="1200" b="1"/>
            </a:lvl5pPr>
            <a:lvl6pPr marL="1783080" indent="0">
              <a:buNone/>
              <a:defRPr sz="1200" b="1"/>
            </a:lvl6pPr>
            <a:lvl7pPr marL="2139696" indent="0">
              <a:buNone/>
              <a:defRPr sz="1200" b="1"/>
            </a:lvl7pPr>
            <a:lvl8pPr marL="2496312" indent="0">
              <a:buNone/>
              <a:defRPr sz="1200" b="1"/>
            </a:lvl8pPr>
            <a:lvl9pPr marL="2852928"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7" name="Date Placeholder 3"/>
          <p:cNvSpPr>
            <a:spLocks noGrp="1"/>
          </p:cNvSpPr>
          <p:nvPr>
            <p:ph type="dt" sz="half" idx="10"/>
          </p:nvPr>
        </p:nvSpPr>
        <p:spPr/>
        <p:txBody>
          <a:bodyPr/>
          <a:lstStyle>
            <a:lvl1pPr>
              <a:defRPr/>
            </a:lvl1pPr>
          </a:lstStyle>
          <a:p>
            <a:pPr>
              <a:defRPr/>
            </a:pPr>
            <a:fld id="{B63EECE9-EBFE-4837-9012-B7321988FA0F}" type="datetimeFigureOut">
              <a:rPr lang="bs-Latn-BA"/>
              <a:pPr>
                <a:defRPr/>
              </a:pPr>
              <a:t>10.11.2017</a:t>
            </a:fld>
            <a:endParaRPr lang="bs-Latn-BA"/>
          </a:p>
        </p:txBody>
      </p:sp>
      <p:sp>
        <p:nvSpPr>
          <p:cNvPr id="8" name="Footer Placeholder 4"/>
          <p:cNvSpPr>
            <a:spLocks noGrp="1"/>
          </p:cNvSpPr>
          <p:nvPr>
            <p:ph type="ftr" sz="quarter" idx="11"/>
          </p:nvPr>
        </p:nvSpPr>
        <p:spPr/>
        <p:txBody>
          <a:bodyPr/>
          <a:lstStyle>
            <a:lvl1pPr>
              <a:defRPr/>
            </a:lvl1pPr>
          </a:lstStyle>
          <a:p>
            <a:pPr>
              <a:defRPr/>
            </a:pPr>
            <a:endParaRPr lang="bs-Latn-BA"/>
          </a:p>
        </p:txBody>
      </p:sp>
      <p:sp>
        <p:nvSpPr>
          <p:cNvPr id="9" name="Slide Number Placeholder 5"/>
          <p:cNvSpPr>
            <a:spLocks noGrp="1"/>
          </p:cNvSpPr>
          <p:nvPr>
            <p:ph type="sldNum" sz="quarter" idx="12"/>
          </p:nvPr>
        </p:nvSpPr>
        <p:spPr/>
        <p:txBody>
          <a:bodyPr/>
          <a:lstStyle>
            <a:lvl1pPr>
              <a:defRPr/>
            </a:lvl1pPr>
          </a:lstStyle>
          <a:p>
            <a:pPr>
              <a:defRPr/>
            </a:pPr>
            <a:fld id="{3429A469-67E4-41E0-8024-6490CD422B27}" type="slidenum">
              <a:rPr lang="bs-Latn-BA"/>
              <a:pPr>
                <a:defRPr/>
              </a:pPr>
              <a:t>‹#›</a:t>
            </a:fld>
            <a:endParaRPr lang="bs-Latn-B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Date Placeholder 3"/>
          <p:cNvSpPr>
            <a:spLocks noGrp="1"/>
          </p:cNvSpPr>
          <p:nvPr>
            <p:ph type="dt" sz="half" idx="10"/>
          </p:nvPr>
        </p:nvSpPr>
        <p:spPr/>
        <p:txBody>
          <a:bodyPr/>
          <a:lstStyle>
            <a:lvl1pPr>
              <a:defRPr/>
            </a:lvl1pPr>
          </a:lstStyle>
          <a:p>
            <a:pPr>
              <a:defRPr/>
            </a:pPr>
            <a:fld id="{765F2353-8C28-47C0-8342-BB080E2F2898}" type="datetimeFigureOut">
              <a:rPr lang="bs-Latn-BA"/>
              <a:pPr>
                <a:defRPr/>
              </a:pPr>
              <a:t>10.11.2017</a:t>
            </a:fld>
            <a:endParaRPr lang="bs-Latn-BA"/>
          </a:p>
        </p:txBody>
      </p:sp>
      <p:sp>
        <p:nvSpPr>
          <p:cNvPr id="4" name="Footer Placeholder 4"/>
          <p:cNvSpPr>
            <a:spLocks noGrp="1"/>
          </p:cNvSpPr>
          <p:nvPr>
            <p:ph type="ftr" sz="quarter" idx="11"/>
          </p:nvPr>
        </p:nvSpPr>
        <p:spPr/>
        <p:txBody>
          <a:bodyPr/>
          <a:lstStyle>
            <a:lvl1pPr>
              <a:defRPr/>
            </a:lvl1pPr>
          </a:lstStyle>
          <a:p>
            <a:pPr>
              <a:defRPr/>
            </a:pPr>
            <a:endParaRPr lang="bs-Latn-BA"/>
          </a:p>
        </p:txBody>
      </p:sp>
      <p:sp>
        <p:nvSpPr>
          <p:cNvPr id="5" name="Slide Number Placeholder 5"/>
          <p:cNvSpPr>
            <a:spLocks noGrp="1"/>
          </p:cNvSpPr>
          <p:nvPr>
            <p:ph type="sldNum" sz="quarter" idx="12"/>
          </p:nvPr>
        </p:nvSpPr>
        <p:spPr/>
        <p:txBody>
          <a:bodyPr/>
          <a:lstStyle>
            <a:lvl1pPr>
              <a:defRPr/>
            </a:lvl1pPr>
          </a:lstStyle>
          <a:p>
            <a:pPr>
              <a:defRPr/>
            </a:pPr>
            <a:fld id="{05BA1334-CB4B-489A-A5E3-5CCC575340EC}" type="slidenum">
              <a:rPr lang="bs-Latn-BA"/>
              <a:pPr>
                <a:defRPr/>
              </a:pPr>
              <a:t>‹#›</a:t>
            </a:fld>
            <a:endParaRPr lang="bs-Latn-B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5459BBB-3E48-4EE8-B44A-D1FBF8EBACB8}" type="datetimeFigureOut">
              <a:rPr lang="bs-Latn-BA"/>
              <a:pPr>
                <a:defRPr/>
              </a:pPr>
              <a:t>10.11.2017</a:t>
            </a:fld>
            <a:endParaRPr lang="bs-Latn-BA"/>
          </a:p>
        </p:txBody>
      </p:sp>
      <p:sp>
        <p:nvSpPr>
          <p:cNvPr id="3" name="Footer Placeholder 4"/>
          <p:cNvSpPr>
            <a:spLocks noGrp="1"/>
          </p:cNvSpPr>
          <p:nvPr>
            <p:ph type="ftr" sz="quarter" idx="11"/>
          </p:nvPr>
        </p:nvSpPr>
        <p:spPr/>
        <p:txBody>
          <a:bodyPr/>
          <a:lstStyle>
            <a:lvl1pPr>
              <a:defRPr/>
            </a:lvl1pPr>
          </a:lstStyle>
          <a:p>
            <a:pPr>
              <a:defRPr/>
            </a:pPr>
            <a:endParaRPr lang="bs-Latn-BA"/>
          </a:p>
        </p:txBody>
      </p:sp>
      <p:sp>
        <p:nvSpPr>
          <p:cNvPr id="4" name="Slide Number Placeholder 5"/>
          <p:cNvSpPr>
            <a:spLocks noGrp="1"/>
          </p:cNvSpPr>
          <p:nvPr>
            <p:ph type="sldNum" sz="quarter" idx="12"/>
          </p:nvPr>
        </p:nvSpPr>
        <p:spPr/>
        <p:txBody>
          <a:bodyPr/>
          <a:lstStyle>
            <a:lvl1pPr>
              <a:defRPr/>
            </a:lvl1pPr>
          </a:lstStyle>
          <a:p>
            <a:pPr>
              <a:defRPr/>
            </a:pPr>
            <a:fld id="{AC460A30-9E7F-4594-883E-01FB5C7AF417}" type="slidenum">
              <a:rPr lang="bs-Latn-BA"/>
              <a:pPr>
                <a:defRPr/>
              </a:pPr>
              <a:t>‹#›</a:t>
            </a:fld>
            <a:endParaRPr lang="bs-Latn-B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500"/>
            </a:lvl1pPr>
          </a:lstStyle>
          <a:p>
            <a:r>
              <a:rPr lang="en-US" smtClean="0"/>
              <a:t>Click to edit Master title style</a:t>
            </a:r>
            <a:endParaRPr lang="bs-Latn-BA"/>
          </a:p>
        </p:txBody>
      </p:sp>
      <p:sp>
        <p:nvSpPr>
          <p:cNvPr id="3" name="Content Placeholder 2"/>
          <p:cNvSpPr>
            <a:spLocks noGrp="1"/>
          </p:cNvSpPr>
          <p:nvPr>
            <p:ph idx="1"/>
          </p:nvPr>
        </p:nvSpPr>
        <p:spPr>
          <a:xfrm>
            <a:off x="3887391" y="822855"/>
            <a:ext cx="4629150" cy="4061354"/>
          </a:xfrm>
        </p:spPr>
        <p:txBody>
          <a:bodyPr/>
          <a:lstStyle>
            <a:lvl1pPr>
              <a:defRPr sz="2500"/>
            </a:lvl1pPr>
            <a:lvl2pPr>
              <a:defRPr sz="22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56616" indent="0">
              <a:buNone/>
              <a:defRPr sz="1100"/>
            </a:lvl2pPr>
            <a:lvl3pPr marL="713232" indent="0">
              <a:buNone/>
              <a:defRPr sz="900"/>
            </a:lvl3pPr>
            <a:lvl4pPr marL="1069848" indent="0">
              <a:buNone/>
              <a:defRPr sz="800"/>
            </a:lvl4pPr>
            <a:lvl5pPr marL="1426464" indent="0">
              <a:buNone/>
              <a:defRPr sz="800"/>
            </a:lvl5pPr>
            <a:lvl6pPr marL="1783080" indent="0">
              <a:buNone/>
              <a:defRPr sz="800"/>
            </a:lvl6pPr>
            <a:lvl7pPr marL="2139696" indent="0">
              <a:buNone/>
              <a:defRPr sz="800"/>
            </a:lvl7pPr>
            <a:lvl8pPr marL="2496312" indent="0">
              <a:buNone/>
              <a:defRPr sz="800"/>
            </a:lvl8pPr>
            <a:lvl9pPr marL="2852928" indent="0">
              <a:buNone/>
              <a:defRPr sz="8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C206F28-4E55-482A-A195-94E9A0D34019}" type="datetimeFigureOut">
              <a:rPr lang="bs-Latn-BA"/>
              <a:pPr>
                <a:defRPr/>
              </a:pPr>
              <a:t>10.11.2017</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pPr>
              <a:defRPr/>
            </a:pPr>
            <a:fld id="{19F29D8A-564B-4A99-B4DF-53A49C5AB9C4}" type="slidenum">
              <a:rPr lang="bs-Latn-BA"/>
              <a:pPr>
                <a:defRPr/>
              </a:pPr>
              <a:t>‹#›</a:t>
            </a:fld>
            <a:endParaRPr lang="bs-Latn-B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500"/>
            </a:lvl1pPr>
          </a:lstStyle>
          <a:p>
            <a:r>
              <a:rPr lang="en-US" smtClean="0"/>
              <a:t>Click to edit Master title style</a:t>
            </a:r>
            <a:endParaRPr lang="bs-Latn-BA"/>
          </a:p>
        </p:txBody>
      </p:sp>
      <p:sp>
        <p:nvSpPr>
          <p:cNvPr id="3" name="Picture Placeholder 2"/>
          <p:cNvSpPr>
            <a:spLocks noGrp="1"/>
          </p:cNvSpPr>
          <p:nvPr>
            <p:ph type="pic" idx="1"/>
          </p:nvPr>
        </p:nvSpPr>
        <p:spPr>
          <a:xfrm>
            <a:off x="3887391" y="822855"/>
            <a:ext cx="4629150" cy="4061354"/>
          </a:xfrm>
        </p:spPr>
        <p:txBody>
          <a:bodyPr rtlCol="0">
            <a:normAutofit/>
          </a:bodyPr>
          <a:lstStyle>
            <a:lvl1pPr marL="0" indent="0">
              <a:buNone/>
              <a:defRPr sz="2500"/>
            </a:lvl1pPr>
            <a:lvl2pPr marL="356616" indent="0">
              <a:buNone/>
              <a:defRPr sz="2200"/>
            </a:lvl2pPr>
            <a:lvl3pPr marL="713232" indent="0">
              <a:buNone/>
              <a:defRPr sz="1900"/>
            </a:lvl3pPr>
            <a:lvl4pPr marL="1069848" indent="0">
              <a:buNone/>
              <a:defRPr sz="1600"/>
            </a:lvl4pPr>
            <a:lvl5pPr marL="1426464" indent="0">
              <a:buNone/>
              <a:defRPr sz="1600"/>
            </a:lvl5pPr>
            <a:lvl6pPr marL="1783080" indent="0">
              <a:buNone/>
              <a:defRPr sz="1600"/>
            </a:lvl6pPr>
            <a:lvl7pPr marL="2139696" indent="0">
              <a:buNone/>
              <a:defRPr sz="1600"/>
            </a:lvl7pPr>
            <a:lvl8pPr marL="2496312" indent="0">
              <a:buNone/>
              <a:defRPr sz="1600"/>
            </a:lvl8pPr>
            <a:lvl9pPr marL="2852928" indent="0">
              <a:buNone/>
              <a:defRPr sz="1600"/>
            </a:lvl9pPr>
          </a:lstStyle>
          <a:p>
            <a:pPr lvl="0"/>
            <a:endParaRPr lang="bs-Latn-BA" noProof="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56616" indent="0">
              <a:buNone/>
              <a:defRPr sz="1100"/>
            </a:lvl2pPr>
            <a:lvl3pPr marL="713232" indent="0">
              <a:buNone/>
              <a:defRPr sz="900"/>
            </a:lvl3pPr>
            <a:lvl4pPr marL="1069848" indent="0">
              <a:buNone/>
              <a:defRPr sz="800"/>
            </a:lvl4pPr>
            <a:lvl5pPr marL="1426464" indent="0">
              <a:buNone/>
              <a:defRPr sz="800"/>
            </a:lvl5pPr>
            <a:lvl6pPr marL="1783080" indent="0">
              <a:buNone/>
              <a:defRPr sz="800"/>
            </a:lvl6pPr>
            <a:lvl7pPr marL="2139696" indent="0">
              <a:buNone/>
              <a:defRPr sz="800"/>
            </a:lvl7pPr>
            <a:lvl8pPr marL="2496312" indent="0">
              <a:buNone/>
              <a:defRPr sz="800"/>
            </a:lvl8pPr>
            <a:lvl9pPr marL="2852928" indent="0">
              <a:buNone/>
              <a:defRPr sz="8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9ACAFE5-F914-4368-9A88-866275AB0516}" type="datetimeFigureOut">
              <a:rPr lang="bs-Latn-BA"/>
              <a:pPr>
                <a:defRPr/>
              </a:pPr>
              <a:t>10.11.2017</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pPr>
              <a:defRPr/>
            </a:pPr>
            <a:fld id="{510A1FB8-340D-43E1-B5EC-FD51DFF5E995}" type="slidenum">
              <a:rPr lang="bs-Latn-BA"/>
              <a:pPr>
                <a:defRPr/>
              </a:pPr>
              <a:t>‹#›</a:t>
            </a:fld>
            <a:endParaRPr lang="bs-Latn-B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alphaModFix amt="49000"/>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04800"/>
            <a:ext cx="7886700" cy="1104900"/>
          </a:xfrm>
          <a:prstGeom prst="rect">
            <a:avLst/>
          </a:prstGeom>
          <a:noFill/>
          <a:ln w="9525">
            <a:noFill/>
            <a:miter lim="800000"/>
            <a:headEnd/>
            <a:tailEnd/>
          </a:ln>
        </p:spPr>
        <p:txBody>
          <a:bodyPr vert="horz" wrap="square" lIns="71323" tIns="35662" rIns="71323" bIns="35662" numCol="1" anchor="ctr" anchorCtr="0" compatLnSpc="1">
            <a:prstTxWarp prst="textNoShape">
              <a:avLst/>
            </a:prstTxWarp>
          </a:bodyPr>
          <a:lstStyle/>
          <a:p>
            <a:pPr lvl="0"/>
            <a:r>
              <a:rPr lang="en-US" smtClean="0"/>
              <a:t>Click to edit Master title style</a:t>
            </a:r>
            <a:endParaRPr lang="bs-Latn-BA" smtClean="0"/>
          </a:p>
        </p:txBody>
      </p:sp>
      <p:sp>
        <p:nvSpPr>
          <p:cNvPr id="1027" name="Text Placeholder 2"/>
          <p:cNvSpPr>
            <a:spLocks noGrp="1"/>
          </p:cNvSpPr>
          <p:nvPr>
            <p:ph type="body" idx="1"/>
          </p:nvPr>
        </p:nvSpPr>
        <p:spPr bwMode="auto">
          <a:xfrm>
            <a:off x="628650" y="1520825"/>
            <a:ext cx="7886700" cy="3627438"/>
          </a:xfrm>
          <a:prstGeom prst="rect">
            <a:avLst/>
          </a:prstGeom>
          <a:noFill/>
          <a:ln w="9525">
            <a:noFill/>
            <a:miter lim="800000"/>
            <a:headEnd/>
            <a:tailEnd/>
          </a:ln>
        </p:spPr>
        <p:txBody>
          <a:bodyPr vert="horz" wrap="square" lIns="71323" tIns="35662" rIns="71323" bIns="3566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smtClean="0"/>
          </a:p>
        </p:txBody>
      </p:sp>
      <p:sp>
        <p:nvSpPr>
          <p:cNvPr id="4" name="Date Placeholder 3"/>
          <p:cNvSpPr>
            <a:spLocks noGrp="1"/>
          </p:cNvSpPr>
          <p:nvPr>
            <p:ph type="dt" sz="half" idx="2"/>
          </p:nvPr>
        </p:nvSpPr>
        <p:spPr>
          <a:xfrm>
            <a:off x="628650" y="5297488"/>
            <a:ext cx="2057400" cy="303212"/>
          </a:xfrm>
          <a:prstGeom prst="rect">
            <a:avLst/>
          </a:prstGeom>
        </p:spPr>
        <p:txBody>
          <a:bodyPr vert="horz" lIns="71323" tIns="35662" rIns="71323" bIns="35662" rtlCol="0" anchor="ctr"/>
          <a:lstStyle>
            <a:lvl1pPr algn="l" eaLnBrk="1" fontAlgn="auto" hangingPunct="1">
              <a:spcBef>
                <a:spcPts val="0"/>
              </a:spcBef>
              <a:spcAft>
                <a:spcPts val="0"/>
              </a:spcAft>
              <a:defRPr sz="900">
                <a:solidFill>
                  <a:schemeClr val="tx1">
                    <a:tint val="75000"/>
                  </a:schemeClr>
                </a:solidFill>
                <a:effectLst/>
                <a:latin typeface="+mn-lt"/>
              </a:defRPr>
            </a:lvl1pPr>
          </a:lstStyle>
          <a:p>
            <a:pPr>
              <a:defRPr/>
            </a:pPr>
            <a:fld id="{813ED63E-2FF7-4102-AAA2-C0B9D51E710A}" type="datetimeFigureOut">
              <a:rPr lang="bs-Latn-BA"/>
              <a:pPr>
                <a:defRPr/>
              </a:pPr>
              <a:t>10.11.2017</a:t>
            </a:fld>
            <a:endParaRPr lang="bs-Latn-BA"/>
          </a:p>
        </p:txBody>
      </p:sp>
      <p:sp>
        <p:nvSpPr>
          <p:cNvPr id="5" name="Footer Placeholder 4"/>
          <p:cNvSpPr>
            <a:spLocks noGrp="1"/>
          </p:cNvSpPr>
          <p:nvPr>
            <p:ph type="ftr" sz="quarter" idx="3"/>
          </p:nvPr>
        </p:nvSpPr>
        <p:spPr>
          <a:xfrm>
            <a:off x="3028950" y="5297488"/>
            <a:ext cx="3086100" cy="303212"/>
          </a:xfrm>
          <a:prstGeom prst="rect">
            <a:avLst/>
          </a:prstGeom>
        </p:spPr>
        <p:txBody>
          <a:bodyPr vert="horz" lIns="71323" tIns="35662" rIns="71323" bIns="35662" rtlCol="0" anchor="ctr"/>
          <a:lstStyle>
            <a:lvl1pPr algn="ctr" eaLnBrk="1" fontAlgn="auto" hangingPunct="1">
              <a:spcBef>
                <a:spcPts val="0"/>
              </a:spcBef>
              <a:spcAft>
                <a:spcPts val="0"/>
              </a:spcAft>
              <a:defRPr sz="900">
                <a:solidFill>
                  <a:schemeClr val="tx1">
                    <a:tint val="75000"/>
                  </a:schemeClr>
                </a:solidFill>
                <a:effectLst/>
                <a:latin typeface="+mn-lt"/>
              </a:defRPr>
            </a:lvl1pPr>
          </a:lstStyle>
          <a:p>
            <a:pPr>
              <a:defRPr/>
            </a:pPr>
            <a:endParaRPr lang="bs-Latn-BA"/>
          </a:p>
        </p:txBody>
      </p:sp>
      <p:sp>
        <p:nvSpPr>
          <p:cNvPr id="6" name="Slide Number Placeholder 5"/>
          <p:cNvSpPr>
            <a:spLocks noGrp="1"/>
          </p:cNvSpPr>
          <p:nvPr>
            <p:ph type="sldNum" sz="quarter" idx="4"/>
          </p:nvPr>
        </p:nvSpPr>
        <p:spPr>
          <a:xfrm>
            <a:off x="6457950" y="5297488"/>
            <a:ext cx="2057400" cy="303212"/>
          </a:xfrm>
          <a:prstGeom prst="rect">
            <a:avLst/>
          </a:prstGeom>
        </p:spPr>
        <p:txBody>
          <a:bodyPr vert="horz" wrap="square" lIns="71323" tIns="35662" rIns="71323" bIns="35662" numCol="1" anchor="ctr" anchorCtr="0" compatLnSpc="1">
            <a:prstTxWarp prst="textNoShape">
              <a:avLst/>
            </a:prstTxWarp>
          </a:bodyPr>
          <a:lstStyle>
            <a:lvl1pPr algn="r" eaLnBrk="1" hangingPunct="1">
              <a:defRPr sz="900">
                <a:solidFill>
                  <a:srgbClr val="898989"/>
                </a:solidFill>
              </a:defRPr>
            </a:lvl1pPr>
          </a:lstStyle>
          <a:p>
            <a:pPr>
              <a:defRPr/>
            </a:pPr>
            <a:fld id="{4A612C21-7C68-45D8-9608-335D1F6BECFB}" type="slidenum">
              <a:rPr lang="bs-Latn-BA"/>
              <a:pPr>
                <a:defRPr/>
              </a:pPr>
              <a:t>‹#›</a:t>
            </a:fld>
            <a:endParaRPr lang="bs-Latn-B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3400" kern="1200">
          <a:solidFill>
            <a:schemeClr val="tx1"/>
          </a:solidFill>
          <a:latin typeface="+mj-lt"/>
          <a:ea typeface="+mj-ea"/>
          <a:cs typeface="+mj-cs"/>
        </a:defRPr>
      </a:lvl1pPr>
      <a:lvl2pPr algn="l" rtl="0" eaLnBrk="0" fontAlgn="base" hangingPunct="0">
        <a:lnSpc>
          <a:spcPct val="90000"/>
        </a:lnSpc>
        <a:spcBef>
          <a:spcPct val="0"/>
        </a:spcBef>
        <a:spcAft>
          <a:spcPct val="0"/>
        </a:spcAft>
        <a:defRPr sz="3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3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3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3400">
          <a:solidFill>
            <a:schemeClr val="tx1"/>
          </a:solidFill>
          <a:latin typeface="Calibri Light" panose="020F0302020204030204" pitchFamily="34" charset="0"/>
        </a:defRPr>
      </a:lvl5pPr>
      <a:lvl6pPr marL="356616" algn="l" rtl="0" fontAlgn="base">
        <a:lnSpc>
          <a:spcPct val="90000"/>
        </a:lnSpc>
        <a:spcBef>
          <a:spcPct val="0"/>
        </a:spcBef>
        <a:spcAft>
          <a:spcPct val="0"/>
        </a:spcAft>
        <a:defRPr sz="3400">
          <a:solidFill>
            <a:schemeClr val="tx1"/>
          </a:solidFill>
          <a:latin typeface="Calibri Light" panose="020F0302020204030204" pitchFamily="34" charset="0"/>
        </a:defRPr>
      </a:lvl6pPr>
      <a:lvl7pPr marL="713232" algn="l" rtl="0" fontAlgn="base">
        <a:lnSpc>
          <a:spcPct val="90000"/>
        </a:lnSpc>
        <a:spcBef>
          <a:spcPct val="0"/>
        </a:spcBef>
        <a:spcAft>
          <a:spcPct val="0"/>
        </a:spcAft>
        <a:defRPr sz="3400">
          <a:solidFill>
            <a:schemeClr val="tx1"/>
          </a:solidFill>
          <a:latin typeface="Calibri Light" panose="020F0302020204030204" pitchFamily="34" charset="0"/>
        </a:defRPr>
      </a:lvl7pPr>
      <a:lvl8pPr marL="1069848" algn="l" rtl="0" fontAlgn="base">
        <a:lnSpc>
          <a:spcPct val="90000"/>
        </a:lnSpc>
        <a:spcBef>
          <a:spcPct val="0"/>
        </a:spcBef>
        <a:spcAft>
          <a:spcPct val="0"/>
        </a:spcAft>
        <a:defRPr sz="3400">
          <a:solidFill>
            <a:schemeClr val="tx1"/>
          </a:solidFill>
          <a:latin typeface="Calibri Light" panose="020F0302020204030204" pitchFamily="34" charset="0"/>
        </a:defRPr>
      </a:lvl8pPr>
      <a:lvl9pPr marL="1426464" algn="l" rtl="0" fontAlgn="base">
        <a:lnSpc>
          <a:spcPct val="90000"/>
        </a:lnSpc>
        <a:spcBef>
          <a:spcPct val="0"/>
        </a:spcBef>
        <a:spcAft>
          <a:spcPct val="0"/>
        </a:spcAft>
        <a:defRPr sz="3400">
          <a:solidFill>
            <a:schemeClr val="tx1"/>
          </a:solidFill>
          <a:latin typeface="Calibri Light" panose="020F0302020204030204" pitchFamily="34" charset="0"/>
        </a:defRPr>
      </a:lvl9pPr>
    </p:titleStyle>
    <p:bodyStyle>
      <a:lvl1pPr marL="177800" indent="-177800" algn="l" rtl="0" eaLnBrk="0" fontAlgn="base" hangingPunct="0">
        <a:lnSpc>
          <a:spcPct val="90000"/>
        </a:lnSpc>
        <a:spcBef>
          <a:spcPts val="775"/>
        </a:spcBef>
        <a:spcAft>
          <a:spcPct val="0"/>
        </a:spcAft>
        <a:buFont typeface="Arial" charset="0"/>
        <a:buChar char="•"/>
        <a:defRPr sz="2200" kern="1200">
          <a:solidFill>
            <a:schemeClr val="tx1"/>
          </a:solidFill>
          <a:latin typeface="+mn-lt"/>
          <a:ea typeface="+mn-ea"/>
          <a:cs typeface="+mn-cs"/>
        </a:defRPr>
      </a:lvl1pPr>
      <a:lvl2pPr marL="533400" indent="-177800" algn="l" rtl="0" eaLnBrk="0" fontAlgn="base" hangingPunct="0">
        <a:lnSpc>
          <a:spcPct val="90000"/>
        </a:lnSpc>
        <a:spcBef>
          <a:spcPts val="388"/>
        </a:spcBef>
        <a:spcAft>
          <a:spcPct val="0"/>
        </a:spcAft>
        <a:buFont typeface="Arial" charset="0"/>
        <a:buChar char="•"/>
        <a:defRPr sz="1900" kern="1200">
          <a:solidFill>
            <a:schemeClr val="tx1"/>
          </a:solidFill>
          <a:latin typeface="+mn-lt"/>
          <a:ea typeface="+mn-ea"/>
          <a:cs typeface="+mn-cs"/>
        </a:defRPr>
      </a:lvl2pPr>
      <a:lvl3pPr marL="890588" indent="-177800" algn="l" rtl="0" eaLnBrk="0" fontAlgn="base" hangingPunct="0">
        <a:lnSpc>
          <a:spcPct val="90000"/>
        </a:lnSpc>
        <a:spcBef>
          <a:spcPts val="388"/>
        </a:spcBef>
        <a:spcAft>
          <a:spcPct val="0"/>
        </a:spcAft>
        <a:buFont typeface="Arial" charset="0"/>
        <a:buChar char="•"/>
        <a:defRPr sz="1600" kern="1200">
          <a:solidFill>
            <a:schemeClr val="tx1"/>
          </a:solidFill>
          <a:latin typeface="+mn-lt"/>
          <a:ea typeface="+mn-ea"/>
          <a:cs typeface="+mn-cs"/>
        </a:defRPr>
      </a:lvl3pPr>
      <a:lvl4pPr marL="1247775" indent="-177800" algn="l" rtl="0" eaLnBrk="0" fontAlgn="base" hangingPunct="0">
        <a:lnSpc>
          <a:spcPct val="90000"/>
        </a:lnSpc>
        <a:spcBef>
          <a:spcPts val="388"/>
        </a:spcBef>
        <a:spcAft>
          <a:spcPct val="0"/>
        </a:spcAft>
        <a:buFont typeface="Arial" charset="0"/>
        <a:buChar char="•"/>
        <a:defRPr sz="1600" kern="1200">
          <a:solidFill>
            <a:schemeClr val="tx1"/>
          </a:solidFill>
          <a:latin typeface="+mn-lt"/>
          <a:ea typeface="+mn-ea"/>
          <a:cs typeface="+mn-cs"/>
        </a:defRPr>
      </a:lvl4pPr>
      <a:lvl5pPr marL="1603375" indent="-177800" algn="l" rtl="0" eaLnBrk="0" fontAlgn="base" hangingPunct="0">
        <a:lnSpc>
          <a:spcPct val="90000"/>
        </a:lnSpc>
        <a:spcBef>
          <a:spcPts val="388"/>
        </a:spcBef>
        <a:spcAft>
          <a:spcPct val="0"/>
        </a:spcAft>
        <a:buFont typeface="Arial" charset="0"/>
        <a:buChar char="•"/>
        <a:defRPr sz="1600" kern="1200">
          <a:solidFill>
            <a:schemeClr val="tx1"/>
          </a:solidFill>
          <a:latin typeface="+mn-lt"/>
          <a:ea typeface="+mn-ea"/>
          <a:cs typeface="+mn-cs"/>
        </a:defRPr>
      </a:lvl5pPr>
      <a:lvl6pPr marL="1961388"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8004"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620"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1236" indent="-178308" algn="l" defTabSz="713232"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p:bodyStyle>
    <p:otherStyle>
      <a:defPPr>
        <a:defRPr lang="x-none"/>
      </a:defPPr>
      <a:lvl1pPr marL="0" algn="l" defTabSz="713232" rtl="0" eaLnBrk="1" latinLnBrk="0" hangingPunct="1">
        <a:defRPr sz="1400" kern="1200">
          <a:solidFill>
            <a:schemeClr val="tx1"/>
          </a:solidFill>
          <a:latin typeface="+mn-lt"/>
          <a:ea typeface="+mn-ea"/>
          <a:cs typeface="+mn-cs"/>
        </a:defRPr>
      </a:lvl1pPr>
      <a:lvl2pPr marL="356616" algn="l" defTabSz="713232" rtl="0" eaLnBrk="1" latinLnBrk="0" hangingPunct="1">
        <a:defRPr sz="1400" kern="1200">
          <a:solidFill>
            <a:schemeClr val="tx1"/>
          </a:solidFill>
          <a:latin typeface="+mn-lt"/>
          <a:ea typeface="+mn-ea"/>
          <a:cs typeface="+mn-cs"/>
        </a:defRPr>
      </a:lvl2pPr>
      <a:lvl3pPr marL="713232" algn="l" defTabSz="713232" rtl="0" eaLnBrk="1" latinLnBrk="0" hangingPunct="1">
        <a:defRPr sz="1400" kern="1200">
          <a:solidFill>
            <a:schemeClr val="tx1"/>
          </a:solidFill>
          <a:latin typeface="+mn-lt"/>
          <a:ea typeface="+mn-ea"/>
          <a:cs typeface="+mn-cs"/>
        </a:defRPr>
      </a:lvl3pPr>
      <a:lvl4pPr marL="1069848" algn="l" defTabSz="713232" rtl="0" eaLnBrk="1" latinLnBrk="0" hangingPunct="1">
        <a:defRPr sz="1400" kern="1200">
          <a:solidFill>
            <a:schemeClr val="tx1"/>
          </a:solidFill>
          <a:latin typeface="+mn-lt"/>
          <a:ea typeface="+mn-ea"/>
          <a:cs typeface="+mn-cs"/>
        </a:defRPr>
      </a:lvl4pPr>
      <a:lvl5pPr marL="1426464" algn="l" defTabSz="713232" rtl="0" eaLnBrk="1" latinLnBrk="0" hangingPunct="1">
        <a:defRPr sz="1400" kern="1200">
          <a:solidFill>
            <a:schemeClr val="tx1"/>
          </a:solidFill>
          <a:latin typeface="+mn-lt"/>
          <a:ea typeface="+mn-ea"/>
          <a:cs typeface="+mn-cs"/>
        </a:defRPr>
      </a:lvl5pPr>
      <a:lvl6pPr marL="1783080" algn="l" defTabSz="713232" rtl="0" eaLnBrk="1" latinLnBrk="0" hangingPunct="1">
        <a:defRPr sz="1400" kern="1200">
          <a:solidFill>
            <a:schemeClr val="tx1"/>
          </a:solidFill>
          <a:latin typeface="+mn-lt"/>
          <a:ea typeface="+mn-ea"/>
          <a:cs typeface="+mn-cs"/>
        </a:defRPr>
      </a:lvl6pPr>
      <a:lvl7pPr marL="2139696" algn="l" defTabSz="713232" rtl="0" eaLnBrk="1" latinLnBrk="0" hangingPunct="1">
        <a:defRPr sz="1400" kern="1200">
          <a:solidFill>
            <a:schemeClr val="tx1"/>
          </a:solidFill>
          <a:latin typeface="+mn-lt"/>
          <a:ea typeface="+mn-ea"/>
          <a:cs typeface="+mn-cs"/>
        </a:defRPr>
      </a:lvl7pPr>
      <a:lvl8pPr marL="2496312" algn="l" defTabSz="713232" rtl="0" eaLnBrk="1" latinLnBrk="0" hangingPunct="1">
        <a:defRPr sz="1400" kern="1200">
          <a:solidFill>
            <a:schemeClr val="tx1"/>
          </a:solidFill>
          <a:latin typeface="+mn-lt"/>
          <a:ea typeface="+mn-ea"/>
          <a:cs typeface="+mn-cs"/>
        </a:defRPr>
      </a:lvl8pPr>
      <a:lvl9pPr marL="2852928" algn="l" defTabSz="713232"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lum/>
          </a:blip>
          <a:srcRect/>
          <a:stretch>
            <a:fillRect/>
          </a:stretch>
        </a:blipFill>
        <a:effectLst/>
      </p:bgPr>
    </p:bg>
    <p:spTree>
      <p:nvGrpSpPr>
        <p:cNvPr id="1" name=""/>
        <p:cNvGrpSpPr/>
        <p:nvPr/>
      </p:nvGrpSpPr>
      <p:grpSpPr>
        <a:xfrm>
          <a:off x="0" y="0"/>
          <a:ext cx="0" cy="0"/>
          <a:chOff x="0" y="0"/>
          <a:chExt cx="0" cy="0"/>
        </a:xfrm>
      </p:grpSpPr>
      <p:sp>
        <p:nvSpPr>
          <p:cNvPr id="3074" name="Title 1"/>
          <p:cNvSpPr>
            <a:spLocks noGrp="1"/>
          </p:cNvSpPr>
          <p:nvPr>
            <p:ph type="ctrTitle"/>
          </p:nvPr>
        </p:nvSpPr>
        <p:spPr>
          <a:xfrm>
            <a:off x="1143000" y="1670050"/>
            <a:ext cx="6858000" cy="869950"/>
          </a:xfrm>
        </p:spPr>
        <p:txBody>
          <a:bodyPr>
            <a:normAutofit/>
          </a:bodyPr>
          <a:lstStyle/>
          <a:p>
            <a:pPr eaLnBrk="1" hangingPunct="1">
              <a:defRPr/>
            </a:pPr>
            <a:r>
              <a:rPr lang="tr-TR" b="1" dirty="0" smtClean="0">
                <a:latin typeface="+mn-lt"/>
                <a:cs typeface="Arial" charset="0"/>
              </a:rPr>
              <a:t>İ</a:t>
            </a:r>
            <a:r>
              <a:rPr lang="en-US" b="1" dirty="0" smtClean="0">
                <a:latin typeface="+mn-lt"/>
                <a:cs typeface="Arial" charset="0"/>
              </a:rPr>
              <a:t>Ş</a:t>
            </a:r>
            <a:r>
              <a:rPr lang="bs-Latn-BA" b="1" dirty="0" smtClean="0">
                <a:latin typeface="+mn-lt"/>
                <a:cs typeface="Arial" charset="0"/>
              </a:rPr>
              <a:t> HUKUKU III</a:t>
            </a:r>
          </a:p>
        </p:txBody>
      </p:sp>
      <p:sp>
        <p:nvSpPr>
          <p:cNvPr id="2051" name="Subtitle 2"/>
          <p:cNvSpPr>
            <a:spLocks noGrp="1"/>
          </p:cNvSpPr>
          <p:nvPr>
            <p:ph type="subTitle" idx="1"/>
          </p:nvPr>
        </p:nvSpPr>
        <p:spPr>
          <a:xfrm>
            <a:off x="1143000" y="4475163"/>
            <a:ext cx="6858000" cy="458787"/>
          </a:xfrm>
        </p:spPr>
        <p:txBody>
          <a:bodyPr/>
          <a:lstStyle/>
          <a:p>
            <a:pPr eaLnBrk="1" hangingPunct="1"/>
            <a:r>
              <a:rPr lang="bs-Latn-BA" smtClean="0">
                <a:cs typeface="Arial" charset="0"/>
              </a:rPr>
              <a:t>Anlatmaci: Hadžimusić Adnan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p:cNvSpPr>
          <p:nvPr>
            <p:ph type="body" idx="1"/>
          </p:nvPr>
        </p:nvSpPr>
        <p:spPr>
          <a:xfrm>
            <a:off x="142875" y="142875"/>
            <a:ext cx="8802688" cy="5354638"/>
          </a:xfrm>
        </p:spPr>
        <p:txBody>
          <a:bodyPr/>
          <a:lstStyle/>
          <a:p>
            <a:pPr marL="0" indent="0">
              <a:lnSpc>
                <a:spcPct val="100000"/>
              </a:lnSpc>
              <a:spcBef>
                <a:spcPct val="0"/>
              </a:spcBef>
              <a:buFont typeface="Arial" charset="0"/>
              <a:buNone/>
            </a:pPr>
            <a:r>
              <a:rPr lang="tr-TR" altLang="tr-TR" b="1" smtClean="0">
                <a:cs typeface="Arial" charset="0"/>
              </a:rPr>
              <a:t>İşverenin değişmesi:</a:t>
            </a:r>
          </a:p>
          <a:p>
            <a:pPr marL="0" indent="0">
              <a:lnSpc>
                <a:spcPct val="100000"/>
              </a:lnSpc>
              <a:spcBef>
                <a:spcPct val="0"/>
              </a:spcBef>
              <a:buFont typeface="Arial" charset="0"/>
              <a:buNone/>
            </a:pPr>
            <a:r>
              <a:rPr lang="en-US" altLang="tr-TR" smtClean="0">
                <a:cs typeface="Arial" charset="0"/>
              </a:rPr>
              <a:t>İşveren, devir sırasında yazılı rızasını almak suretiyle bir</a:t>
            </a:r>
            <a:r>
              <a:rPr lang="tr-TR" altLang="tr-TR" smtClean="0">
                <a:cs typeface="Arial" charset="0"/>
              </a:rPr>
              <a:t> </a:t>
            </a:r>
            <a:r>
              <a:rPr lang="en-US" altLang="tr-TR" smtClean="0">
                <a:cs typeface="Arial" charset="0"/>
              </a:rPr>
              <a:t>işçiyi; holding</a:t>
            </a:r>
            <a:r>
              <a:rPr lang="tr-TR" altLang="tr-TR" smtClean="0">
                <a:cs typeface="Arial" charset="0"/>
              </a:rPr>
              <a:t> </a:t>
            </a:r>
            <a:r>
              <a:rPr lang="en-US" altLang="tr-TR" smtClean="0">
                <a:cs typeface="Arial" charset="0"/>
              </a:rPr>
              <a:t>bünyesi içinde veya aynı şirketler topluluğuna bağlı başka</a:t>
            </a:r>
            <a:r>
              <a:rPr lang="tr-TR" altLang="tr-TR" smtClean="0">
                <a:cs typeface="Arial" charset="0"/>
              </a:rPr>
              <a:t> </a:t>
            </a:r>
            <a:r>
              <a:rPr lang="en-US" altLang="tr-TR" smtClean="0">
                <a:cs typeface="Arial" charset="0"/>
              </a:rPr>
              <a:t>bir işyerinde veya yapmakta olduğu işe benzer işlerde çalıştırılması</a:t>
            </a:r>
            <a:r>
              <a:rPr lang="tr-TR" altLang="tr-TR" smtClean="0">
                <a:cs typeface="Arial" charset="0"/>
              </a:rPr>
              <a:t> </a:t>
            </a:r>
            <a:r>
              <a:rPr lang="en-US" altLang="tr-TR" smtClean="0">
                <a:cs typeface="Arial" charset="0"/>
              </a:rPr>
              <a:t>koşuluyla başka bir işverene iş görme edimini yerine getirmek üzere</a:t>
            </a:r>
            <a:r>
              <a:rPr lang="tr-TR" altLang="tr-TR" smtClean="0">
                <a:cs typeface="Arial" charset="0"/>
              </a:rPr>
              <a:t> </a:t>
            </a:r>
            <a:r>
              <a:rPr lang="en-US" altLang="tr-TR" smtClean="0">
                <a:cs typeface="Arial" charset="0"/>
              </a:rPr>
              <a:t>geçici olarak devrettiğinde </a:t>
            </a:r>
            <a:r>
              <a:rPr lang="en-US" altLang="tr-TR" b="1" smtClean="0">
                <a:cs typeface="Arial" charset="0"/>
              </a:rPr>
              <a:t>geçici iş ilişkisi</a:t>
            </a:r>
            <a:r>
              <a:rPr lang="en-US" altLang="tr-TR" smtClean="0">
                <a:cs typeface="Arial" charset="0"/>
              </a:rPr>
              <a:t> gerçekleşmiş olur.</a:t>
            </a:r>
            <a:endParaRPr lang="tr-TR" altLang="tr-TR" smtClean="0">
              <a:cs typeface="Arial" charset="0"/>
            </a:endParaRPr>
          </a:p>
          <a:p>
            <a:pPr marL="0" indent="0">
              <a:lnSpc>
                <a:spcPct val="100000"/>
              </a:lnSpc>
              <a:spcBef>
                <a:spcPct val="0"/>
              </a:spcBef>
              <a:buFont typeface="Arial" charset="0"/>
              <a:buNone/>
            </a:pPr>
            <a:endParaRPr lang="tr-TR" altLang="tr-TR" smtClean="0">
              <a:cs typeface="Arial" charset="0"/>
            </a:endParaRPr>
          </a:p>
          <a:p>
            <a:pPr marL="0" indent="0">
              <a:lnSpc>
                <a:spcPct val="100000"/>
              </a:lnSpc>
              <a:spcBef>
                <a:spcPct val="0"/>
              </a:spcBef>
              <a:buFont typeface="Arial" charset="0"/>
              <a:buNone/>
            </a:pPr>
            <a:r>
              <a:rPr lang="de-DE" altLang="tr-TR" smtClean="0">
                <a:cs typeface="Arial" charset="0"/>
              </a:rPr>
              <a:t>Bu halde</a:t>
            </a:r>
            <a:r>
              <a:rPr lang="tr-TR" altLang="tr-TR" smtClean="0">
                <a:cs typeface="Arial" charset="0"/>
              </a:rPr>
              <a:t> </a:t>
            </a:r>
            <a:r>
              <a:rPr lang="de-DE" altLang="tr-TR" smtClean="0">
                <a:cs typeface="Arial" charset="0"/>
              </a:rPr>
              <a:t>iş sözleşmesi devam etmekle beraber, işçi bu sözleşmeye göre üstlendiği</a:t>
            </a:r>
            <a:r>
              <a:rPr lang="tr-TR" altLang="tr-TR" smtClean="0">
                <a:cs typeface="Arial" charset="0"/>
              </a:rPr>
              <a:t> </a:t>
            </a:r>
            <a:r>
              <a:rPr lang="de-DE" altLang="tr-TR" smtClean="0">
                <a:cs typeface="Arial" charset="0"/>
              </a:rPr>
              <a:t>işin görülmesini, iş sözleşmesine geçici iş ilişkisi kurulan işverene</a:t>
            </a:r>
            <a:r>
              <a:rPr lang="tr-TR" altLang="tr-TR" smtClean="0">
                <a:cs typeface="Arial" charset="0"/>
              </a:rPr>
              <a:t> </a:t>
            </a:r>
            <a:r>
              <a:rPr lang="de-DE" altLang="tr-TR" smtClean="0">
                <a:cs typeface="Arial" charset="0"/>
              </a:rPr>
              <a:t>karşı yerine getirmekle yükümlü olur. </a:t>
            </a:r>
            <a:endParaRPr lang="tr-TR" altLang="tr-TR" smtClean="0">
              <a:cs typeface="Arial" charset="0"/>
            </a:endParaRPr>
          </a:p>
          <a:p>
            <a:pPr marL="0" indent="0">
              <a:lnSpc>
                <a:spcPct val="100000"/>
              </a:lnSpc>
              <a:spcBef>
                <a:spcPct val="0"/>
              </a:spcBef>
              <a:buFont typeface="Arial" charset="0"/>
              <a:buNone/>
            </a:pPr>
            <a:r>
              <a:rPr lang="sv-SE" altLang="tr-TR" smtClean="0">
                <a:cs typeface="Arial" charset="0"/>
              </a:rPr>
              <a:t>İşverenin, ücreti ödeme yükümlülüğü devam eder. Geçici iş ilişkisi</a:t>
            </a:r>
            <a:r>
              <a:rPr lang="tr-TR" altLang="tr-TR" smtClean="0">
                <a:cs typeface="Arial" charset="0"/>
              </a:rPr>
              <a:t> </a:t>
            </a:r>
            <a:r>
              <a:rPr lang="sv-SE" altLang="tr-TR" smtClean="0">
                <a:cs typeface="Arial" charset="0"/>
              </a:rPr>
              <a:t>kurulan </a:t>
            </a:r>
            <a:endParaRPr lang="bs-Latn-BA" altLang="tr-TR" smtClean="0">
              <a:cs typeface="Arial" charset="0"/>
            </a:endParaRPr>
          </a:p>
          <a:p>
            <a:pPr marL="0" indent="0">
              <a:lnSpc>
                <a:spcPct val="100000"/>
              </a:lnSpc>
              <a:spcBef>
                <a:spcPct val="0"/>
              </a:spcBef>
              <a:buFont typeface="Arial" charset="0"/>
              <a:buNone/>
            </a:pPr>
            <a:endParaRPr lang="bs-Latn-BA" altLang="tr-TR" smtClean="0">
              <a:cs typeface="Arial" charset="0"/>
            </a:endParaRPr>
          </a:p>
          <a:p>
            <a:pPr marL="0" indent="0">
              <a:lnSpc>
                <a:spcPct val="100000"/>
              </a:lnSpc>
              <a:spcBef>
                <a:spcPct val="0"/>
              </a:spcBef>
              <a:buFont typeface="Arial" charset="0"/>
              <a:buNone/>
            </a:pPr>
            <a:r>
              <a:rPr lang="sv-SE" altLang="tr-TR" smtClean="0">
                <a:cs typeface="Arial" charset="0"/>
              </a:rPr>
              <a:t>işveren, işçinin kendisinde çalıştığı sürede ödenmeyen ücretinden,</a:t>
            </a:r>
            <a:r>
              <a:rPr lang="tr-TR" altLang="tr-TR" smtClean="0">
                <a:cs typeface="Arial" charset="0"/>
              </a:rPr>
              <a:t> </a:t>
            </a:r>
            <a:r>
              <a:rPr lang="sv-SE" altLang="tr-TR" smtClean="0">
                <a:cs typeface="Arial" charset="0"/>
              </a:rPr>
              <a:t>işçiyi gözetme borcundan ve sosyal sigorta primlerinden işveren</a:t>
            </a:r>
            <a:r>
              <a:rPr lang="tr-TR" altLang="tr-TR" smtClean="0">
                <a:cs typeface="Arial" charset="0"/>
              </a:rPr>
              <a:t> </a:t>
            </a:r>
            <a:r>
              <a:rPr lang="sv-SE" altLang="tr-TR" smtClean="0">
                <a:cs typeface="Arial" charset="0"/>
              </a:rPr>
              <a:t>ile birlikte sorumludur.</a:t>
            </a:r>
            <a:endParaRPr lang="en-US" altLang="tr-TR" smtClean="0">
              <a:cs typeface="Arial"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69850" y="171450"/>
            <a:ext cx="8986838" cy="5232400"/>
          </a:xfrm>
        </p:spPr>
        <p:txBody>
          <a:bodyPr/>
          <a:lstStyle/>
          <a:p>
            <a:pPr marL="0" indent="0">
              <a:spcBef>
                <a:spcPct val="0"/>
              </a:spcBef>
              <a:buFont typeface="Arial" charset="0"/>
              <a:buNone/>
            </a:pPr>
            <a:r>
              <a:rPr lang="bs-Latn-BA" altLang="tr-TR" b="1" smtClean="0"/>
              <a:t>Geçici iş ilişkisi</a:t>
            </a:r>
          </a:p>
          <a:p>
            <a:pPr marL="0" indent="0">
              <a:spcBef>
                <a:spcPct val="0"/>
              </a:spcBef>
              <a:buFont typeface="Arial" charset="0"/>
              <a:buNone/>
            </a:pPr>
            <a:r>
              <a:rPr lang="bs-Latn-BA" altLang="tr-TR" b="1" smtClean="0"/>
              <a:t>Madde 7 - </a:t>
            </a:r>
            <a:r>
              <a:rPr lang="bs-Latn-BA" altLang="tr-TR" smtClean="0"/>
              <a:t>İşveren, devir sırasında yazılı rızasını almak suretiyle bir</a:t>
            </a:r>
            <a:r>
              <a:rPr lang="tr-TR" altLang="tr-TR" smtClean="0"/>
              <a:t> </a:t>
            </a:r>
            <a:r>
              <a:rPr lang="bs-Latn-BA" altLang="tr-TR" smtClean="0"/>
              <a:t>işçiyi; holding bünyesi içinde veya aynı şirketler topluluğuna bağlı başka</a:t>
            </a:r>
            <a:r>
              <a:rPr lang="tr-TR" altLang="tr-TR" smtClean="0"/>
              <a:t> </a:t>
            </a:r>
            <a:r>
              <a:rPr lang="bs-Latn-BA" altLang="tr-TR" smtClean="0"/>
              <a:t>bir işyerinde veya yapmakta olduğu işe benzer işlerde çalıştırılması</a:t>
            </a:r>
            <a:r>
              <a:rPr lang="tr-TR" altLang="tr-TR" smtClean="0"/>
              <a:t> </a:t>
            </a:r>
            <a:r>
              <a:rPr lang="bs-Latn-BA" altLang="tr-TR" smtClean="0"/>
              <a:t>koşuluyla başka bir işverene iş görme edimini yerine getirmek üzere</a:t>
            </a:r>
            <a:r>
              <a:rPr lang="tr-TR" altLang="tr-TR" smtClean="0"/>
              <a:t> </a:t>
            </a:r>
            <a:r>
              <a:rPr lang="bs-Latn-BA" altLang="tr-TR" smtClean="0"/>
              <a:t>geçici olarak devrettiğinde geçici iş ilişkisi gerçekleşmiş olur. Bu halde</a:t>
            </a:r>
            <a:r>
              <a:rPr lang="tr-TR" altLang="tr-TR" smtClean="0"/>
              <a:t> </a:t>
            </a:r>
            <a:r>
              <a:rPr lang="bs-Latn-BA" altLang="tr-TR" smtClean="0"/>
              <a:t>iş sözleşmesi devam etmekle beraber, işçi bu sözleşmeye göre üstlendiği</a:t>
            </a:r>
            <a:r>
              <a:rPr lang="tr-TR" altLang="tr-TR" smtClean="0"/>
              <a:t> </a:t>
            </a:r>
            <a:r>
              <a:rPr lang="bs-Latn-BA" altLang="tr-TR" smtClean="0"/>
              <a:t>işin görülmesini, iş sözleşmesine geçici iş ilişkisi kurulan işverene</a:t>
            </a:r>
            <a:r>
              <a:rPr lang="tr-TR" altLang="tr-TR" smtClean="0"/>
              <a:t> </a:t>
            </a:r>
            <a:r>
              <a:rPr lang="bs-Latn-BA" altLang="tr-TR" smtClean="0"/>
              <a:t>karşı yerine getirmekle yükümlü olur. Geçici iş ilişkisi kurulan işveren</a:t>
            </a:r>
            <a:r>
              <a:rPr lang="tr-TR" altLang="tr-TR" smtClean="0"/>
              <a:t> </a:t>
            </a:r>
            <a:r>
              <a:rPr lang="bs-Latn-BA" altLang="tr-TR" smtClean="0"/>
              <a:t>işçiye talimat verme hakkına sahip olup, işçiye sağlık ve güvenlik risklerine</a:t>
            </a:r>
            <a:r>
              <a:rPr lang="tr-TR" altLang="tr-TR" smtClean="0"/>
              <a:t> </a:t>
            </a:r>
            <a:r>
              <a:rPr lang="bs-Latn-BA" altLang="tr-TR" smtClean="0"/>
              <a:t>karşı gerekli eğitimi vermekle yükümlüdür.</a:t>
            </a:r>
            <a:endParaRPr lang="tr-TR" altLang="tr-TR" smtClean="0"/>
          </a:p>
          <a:p>
            <a:pPr marL="0" indent="0">
              <a:spcBef>
                <a:spcPct val="0"/>
              </a:spcBef>
              <a:buFont typeface="Arial" charset="0"/>
              <a:buNone/>
            </a:pPr>
            <a:endParaRPr lang="bs-Latn-BA" altLang="tr-TR" smtClean="0"/>
          </a:p>
          <a:p>
            <a:pPr marL="0" indent="0">
              <a:spcBef>
                <a:spcPct val="0"/>
              </a:spcBef>
              <a:buFont typeface="Arial" charset="0"/>
              <a:buNone/>
            </a:pPr>
            <a:r>
              <a:rPr lang="bs-Latn-BA" altLang="tr-TR" smtClean="0"/>
              <a:t>Geçici iş ilişkisi </a:t>
            </a:r>
            <a:r>
              <a:rPr lang="bs-Latn-BA" altLang="tr-TR" b="1" smtClean="0"/>
              <a:t>altı ayı geçmemek üzere yazılı olarak yapılır, </a:t>
            </a:r>
            <a:r>
              <a:rPr lang="bs-Latn-BA" altLang="tr-TR" smtClean="0"/>
              <a:t>gerektiğinde</a:t>
            </a:r>
            <a:r>
              <a:rPr lang="tr-TR" altLang="tr-TR" smtClean="0"/>
              <a:t> </a:t>
            </a:r>
            <a:r>
              <a:rPr lang="bs-Latn-BA" altLang="tr-TR" smtClean="0"/>
              <a:t>en fazla iki defa yenilenebilir.</a:t>
            </a:r>
            <a:endParaRPr lang="tr-TR" altLang="tr-TR" smtClean="0"/>
          </a:p>
          <a:p>
            <a:pPr marL="0" indent="0">
              <a:spcBef>
                <a:spcPct val="0"/>
              </a:spcBef>
              <a:buFont typeface="Arial" charset="0"/>
              <a:buNone/>
            </a:pPr>
            <a:endParaRPr lang="tr-TR" altLang="tr-TR" smtClean="0"/>
          </a:p>
          <a:p>
            <a:pPr marL="0" indent="0">
              <a:spcBef>
                <a:spcPct val="0"/>
              </a:spcBef>
              <a:buFont typeface="Arial" charset="0"/>
              <a:buNone/>
            </a:pPr>
            <a:r>
              <a:rPr lang="bs-Latn-BA" altLang="tr-TR" b="1" smtClean="0"/>
              <a:t>İşverenin, ücreti ödeme yükümlülüğü devam eder. </a:t>
            </a:r>
            <a:r>
              <a:rPr lang="bs-Latn-BA" altLang="tr-TR" smtClean="0"/>
              <a:t>Geçici iş ilişkisi</a:t>
            </a:r>
            <a:r>
              <a:rPr lang="tr-TR" altLang="tr-TR" smtClean="0"/>
              <a:t> </a:t>
            </a:r>
            <a:r>
              <a:rPr lang="bs-Latn-BA" altLang="tr-TR" smtClean="0"/>
              <a:t>kurulan işveren, işçinin kendisinde çalıştığı sürede ödenmeyen ücretinden,</a:t>
            </a:r>
            <a:r>
              <a:rPr lang="tr-TR" altLang="tr-TR" smtClean="0"/>
              <a:t> </a:t>
            </a:r>
            <a:r>
              <a:rPr lang="bs-Latn-BA" altLang="tr-TR" smtClean="0"/>
              <a:t>işçiyi gözetme borcundan ve sosyal sigorta primlerinden işveren</a:t>
            </a:r>
            <a:r>
              <a:rPr lang="tr-TR" altLang="tr-TR" smtClean="0"/>
              <a:t> </a:t>
            </a:r>
            <a:r>
              <a:rPr lang="bs-Latn-BA" altLang="tr-TR" smtClean="0"/>
              <a:t>ile birlikte sorumludur.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0" y="120650"/>
            <a:ext cx="8864600" cy="5594350"/>
          </a:xfrm>
        </p:spPr>
        <p:txBody>
          <a:bodyPr>
            <a:normAutofit fontScale="77500" lnSpcReduction="20000"/>
          </a:bodyPr>
          <a:lstStyle/>
          <a:p>
            <a:pPr marL="0" indent="0">
              <a:lnSpc>
                <a:spcPct val="120000"/>
              </a:lnSpc>
              <a:spcBef>
                <a:spcPct val="0"/>
              </a:spcBef>
              <a:buFont typeface="Arial" charset="0"/>
              <a:buNone/>
              <a:defRPr/>
            </a:pPr>
            <a:r>
              <a:rPr lang="tr-TR" altLang="tr-TR" sz="3200" b="1" dirty="0" smtClean="0">
                <a:cs typeface="Arial" charset="0"/>
              </a:rPr>
              <a:t>2. Bağlılık (sadakat) borcu</a:t>
            </a:r>
          </a:p>
          <a:p>
            <a:pPr marL="0" indent="0">
              <a:lnSpc>
                <a:spcPct val="120000"/>
              </a:lnSpc>
              <a:spcBef>
                <a:spcPct val="0"/>
              </a:spcBef>
              <a:buFont typeface="Arial" charset="0"/>
              <a:buNone/>
              <a:defRPr/>
            </a:pPr>
            <a:endParaRPr lang="tr-TR" altLang="tr-TR" sz="3200" b="1" dirty="0" smtClean="0">
              <a:cs typeface="Arial" charset="0"/>
            </a:endParaRPr>
          </a:p>
          <a:p>
            <a:pPr marL="0" indent="0">
              <a:lnSpc>
                <a:spcPct val="120000"/>
              </a:lnSpc>
              <a:spcBef>
                <a:spcPct val="0"/>
              </a:spcBef>
              <a:buFont typeface="Arial" charset="0"/>
              <a:buNone/>
              <a:defRPr/>
            </a:pPr>
            <a:r>
              <a:rPr lang="tr-TR" altLang="tr-TR" sz="3200" dirty="0" smtClean="0">
                <a:cs typeface="Arial" charset="0"/>
              </a:rPr>
              <a:t>işi yaparken işverene iş sözleşmesi ile bağlı olarak çalışmasını bilmeli ve bu yönde hareket etmeli.</a:t>
            </a:r>
          </a:p>
          <a:p>
            <a:pPr marL="0" indent="0">
              <a:lnSpc>
                <a:spcPct val="120000"/>
              </a:lnSpc>
              <a:spcBef>
                <a:spcPct val="0"/>
              </a:spcBef>
              <a:buFont typeface="Arial" charset="0"/>
              <a:buNone/>
              <a:defRPr/>
            </a:pPr>
            <a:endParaRPr lang="tr-TR" altLang="tr-TR" sz="3200" u="sng" dirty="0" smtClean="0">
              <a:cs typeface="Arial" charset="0"/>
            </a:endParaRPr>
          </a:p>
          <a:p>
            <a:pPr marL="0" indent="0">
              <a:lnSpc>
                <a:spcPct val="120000"/>
              </a:lnSpc>
              <a:spcBef>
                <a:spcPct val="0"/>
              </a:spcBef>
              <a:buFont typeface="Arial" charset="0"/>
              <a:buNone/>
              <a:defRPr/>
            </a:pPr>
            <a:r>
              <a:rPr lang="tr-TR" altLang="tr-TR" sz="3200" u="sng" dirty="0" smtClean="0">
                <a:cs typeface="Arial" charset="0"/>
              </a:rPr>
              <a:t>Bağlılık borcunun esasımda işçinin bazı hareketlerin yaması ve bazı hareketlerinden kaçınmasıdır.</a:t>
            </a:r>
          </a:p>
          <a:p>
            <a:pPr marL="0" indent="0">
              <a:lnSpc>
                <a:spcPct val="120000"/>
              </a:lnSpc>
              <a:spcBef>
                <a:spcPct val="0"/>
              </a:spcBef>
              <a:buFont typeface="Arial" charset="0"/>
              <a:buNone/>
              <a:defRPr/>
            </a:pPr>
            <a:r>
              <a:rPr lang="tr-TR" altLang="tr-TR" sz="3200" dirty="0" smtClean="0">
                <a:cs typeface="Arial" charset="0"/>
              </a:rPr>
              <a:t>İşçi, işverenin ve işyerin menfaatleri koruyarak iş yerinde davranması gerekiyor.</a:t>
            </a:r>
          </a:p>
          <a:p>
            <a:pPr marL="0" indent="0">
              <a:lnSpc>
                <a:spcPct val="120000"/>
              </a:lnSpc>
              <a:spcBef>
                <a:spcPct val="0"/>
              </a:spcBef>
              <a:buFont typeface="Arial" charset="0"/>
              <a:buNone/>
              <a:defRPr/>
            </a:pPr>
            <a:endParaRPr lang="tr-TR" altLang="tr-TR" sz="3200" dirty="0" smtClean="0">
              <a:cs typeface="Arial" charset="0"/>
            </a:endParaRPr>
          </a:p>
          <a:p>
            <a:pPr marL="0" indent="0">
              <a:lnSpc>
                <a:spcPct val="120000"/>
              </a:lnSpc>
              <a:spcBef>
                <a:spcPct val="0"/>
              </a:spcBef>
              <a:buFont typeface="Arial" charset="0"/>
              <a:buNone/>
              <a:defRPr/>
            </a:pPr>
            <a:r>
              <a:rPr lang="tr-TR" altLang="tr-TR" sz="3200" dirty="0" smtClean="0">
                <a:cs typeface="Arial" charset="0"/>
              </a:rPr>
              <a:t>İş Kanunu’nun 25. maddesine göre, </a:t>
            </a:r>
            <a:r>
              <a:rPr lang="tr-TR" altLang="tr-TR" sz="3200" i="1" dirty="0" smtClean="0">
                <a:cs typeface="Arial" charset="0"/>
              </a:rPr>
              <a:t>“işçinin işverenin güvenini kötüye kullanmak, hırsızlık yapmak, işverenin meslek sırlarını ortaya atmak gibi doğruluk ve bağlılığa uymayan davranışları…” </a:t>
            </a:r>
            <a:r>
              <a:rPr lang="tr-TR" altLang="tr-TR" sz="3200" u="sng" dirty="0" smtClean="0">
                <a:cs typeface="Arial" charset="0"/>
              </a:rPr>
              <a:t>iş sözleşmesinin derhal feshini gerektiren haller olarak sayılmıştır.</a:t>
            </a:r>
          </a:p>
          <a:p>
            <a:pPr marL="0" indent="0">
              <a:lnSpc>
                <a:spcPct val="120000"/>
              </a:lnSpc>
              <a:spcBef>
                <a:spcPct val="0"/>
              </a:spcBef>
              <a:buFont typeface="Arial" charset="0"/>
              <a:buNone/>
              <a:defRPr/>
            </a:pPr>
            <a:endParaRPr lang="tr-TR" altLang="tr-TR" sz="2100" dirty="0" smtClean="0">
              <a:cs typeface="Arial" charset="0"/>
            </a:endParaRPr>
          </a:p>
          <a:p>
            <a:pPr marL="0" indent="0">
              <a:lnSpc>
                <a:spcPct val="120000"/>
              </a:lnSpc>
              <a:spcBef>
                <a:spcPct val="0"/>
              </a:spcBef>
              <a:buFont typeface="Arial" charset="0"/>
              <a:buNone/>
              <a:defRPr/>
            </a:pPr>
            <a:endParaRPr lang="tr-TR" altLang="tr-TR" sz="2100" dirty="0" smtClean="0">
              <a:cs typeface="Arial"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136525" y="185738"/>
            <a:ext cx="8753475" cy="5267325"/>
          </a:xfrm>
        </p:spPr>
        <p:txBody>
          <a:bodyPr/>
          <a:lstStyle/>
          <a:p>
            <a:pPr marL="0" indent="0">
              <a:spcBef>
                <a:spcPct val="0"/>
              </a:spcBef>
              <a:buFont typeface="Arial" charset="0"/>
              <a:buNone/>
            </a:pPr>
            <a:r>
              <a:rPr lang="tr-TR" altLang="tr-TR" smtClean="0">
                <a:cs typeface="Arial" charset="0"/>
              </a:rPr>
              <a:t>İşçi bu borç kapsamında işyerinde karşılaştığı her türlü önemli sorun ve düzensizlikleri, makina, araç ve gereçlerde meydana gelen arıza ve aksaklıkları zamanında işverene bildirmesi, tehlikelerin önlenmesi bakımından elinden geleni yapması, işverenin şöhret ve itibarının sarsacak davranışlardan uzak durması, üstlendiği işi gereği gibi özenle yerine getirmesi ve iş düzenini bozmaması gerekir.</a:t>
            </a:r>
          </a:p>
          <a:p>
            <a:pPr marL="0" indent="0">
              <a:spcBef>
                <a:spcPct val="0"/>
              </a:spcBef>
              <a:buFont typeface="Arial" charset="0"/>
              <a:buNone/>
            </a:pPr>
            <a:endParaRPr lang="tr-TR" smtClean="0">
              <a:cs typeface="Arial" charset="0"/>
            </a:endParaRPr>
          </a:p>
          <a:p>
            <a:pPr marL="0" indent="0">
              <a:spcBef>
                <a:spcPct val="0"/>
              </a:spcBef>
              <a:buFont typeface="Arial" charset="0"/>
              <a:buNone/>
            </a:pPr>
            <a:r>
              <a:rPr lang="tr-TR" smtClean="0">
                <a:cs typeface="Arial" charset="0"/>
              </a:rPr>
              <a:t>İşçi bu borç kapsamında işyerinde karşılaştığı her türlü önemli sorun ve düzensizlikleri, makina, araç ve gereçlerde meydana gelen arıza ve aksaklıkları zamanında işverene bildirmesi, tehlikelerin önlenmesi bakımından elinden geleni yapması, işverenin şöhret ve itibarının sarsacak davranışlardan uzak durması, üstlendiği işi gereği gibi özenle yerine getirmesi ve iş düzenini bozmaması gerekir</a:t>
            </a:r>
            <a:endParaRPr lang="tr-TR" altLang="tr-TR" smtClean="0">
              <a:cs typeface="Arial" charset="0"/>
            </a:endParaRPr>
          </a:p>
          <a:p>
            <a:pPr marL="0" indent="0">
              <a:spcBef>
                <a:spcPct val="0"/>
              </a:spcBef>
              <a:buFont typeface="Arial" charset="0"/>
              <a:buNone/>
            </a:pPr>
            <a:endParaRPr lang="tr-TR" smtClean="0">
              <a:cs typeface="Arial"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42888" y="393700"/>
            <a:ext cx="8743950" cy="5103813"/>
          </a:xfrm>
        </p:spPr>
        <p:txBody>
          <a:bodyPr/>
          <a:lstStyle/>
          <a:p>
            <a:pPr marL="0" indent="0">
              <a:buFont typeface="Arial" charset="0"/>
              <a:buNone/>
            </a:pPr>
            <a:r>
              <a:rPr lang="tr-TR" sz="2400" smtClean="0">
                <a:cs typeface="Arial" charset="0"/>
              </a:rPr>
              <a:t>Sadakat borcunun önemli bir yanı işçinin iş sözleşmesi devam ederken başka bir işte sadakat borcuna aykırı olarak çalışmaması ve kendi işvereni ile rekabete girmemesidir. Gerçekten Türk Borçlar</a:t>
            </a:r>
          </a:p>
          <a:p>
            <a:pPr marL="0" indent="0">
              <a:buFont typeface="Arial" charset="0"/>
              <a:buNone/>
            </a:pPr>
            <a:endParaRPr lang="tr-TR" sz="2400" smtClean="0">
              <a:cs typeface="Arial" charset="0"/>
            </a:endParaRPr>
          </a:p>
          <a:p>
            <a:pPr marL="0" indent="0">
              <a:buFont typeface="Arial" charset="0"/>
              <a:buNone/>
            </a:pPr>
            <a:r>
              <a:rPr lang="tr-TR" sz="2400" smtClean="0">
                <a:cs typeface="Arial" charset="0"/>
              </a:rPr>
              <a:t>Kanunu’nunda </a:t>
            </a:r>
            <a:r>
              <a:rPr lang="tr-TR" sz="2400" i="1" smtClean="0">
                <a:cs typeface="Arial" charset="0"/>
              </a:rPr>
              <a:t>“İşçi hizmet ilişkisi devam ettiği sürece, sadakat borcuna aykırı olarak bir ücret karşılığında üçüncü kişiye hizmette bulunmaz ve özellikle kendi işvereni ile rekabete girişemez” </a:t>
            </a:r>
            <a:r>
              <a:rPr lang="tr-TR" sz="2400" smtClean="0">
                <a:cs typeface="Arial" charset="0"/>
              </a:rPr>
              <a:t>(TBK m.396/3) hükmüyle bu konu düzenleme altına alınmıştır.</a:t>
            </a:r>
          </a:p>
          <a:p>
            <a:pPr marL="0" indent="0">
              <a:buFont typeface="Arial" charset="0"/>
              <a:buNone/>
            </a:pPr>
            <a:endParaRPr lang="tr-TR" sz="2400" smtClean="0">
              <a:cs typeface="Arial" charset="0"/>
            </a:endParaRPr>
          </a:p>
          <a:p>
            <a:pPr marL="0" indent="0">
              <a:buFont typeface="Arial" charset="0"/>
              <a:buNone/>
            </a:pPr>
            <a:r>
              <a:rPr lang="tr-TR" sz="2400" smtClean="0">
                <a:cs typeface="Arial" charset="0"/>
              </a:rPr>
              <a:t>Sadakat borcunun bir başka yönünü de işçinin işyerinde öğrendiği sırları başkasına açıklamaması oluşturur.</a:t>
            </a:r>
            <a:r>
              <a:rPr lang="bs-Latn-BA" sz="2400" smtClean="0">
                <a:cs typeface="Arial" charset="0"/>
              </a:rPr>
              <a:t>a</a:t>
            </a:r>
            <a:endParaRPr lang="tr-TR" sz="2400" smtClean="0">
              <a:cs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a:xfrm>
            <a:off x="319088" y="293688"/>
            <a:ext cx="8353425" cy="5289550"/>
          </a:xfrm>
        </p:spPr>
        <p:txBody>
          <a:bodyPr/>
          <a:lstStyle/>
          <a:p>
            <a:pPr marL="0" indent="0">
              <a:lnSpc>
                <a:spcPct val="100000"/>
              </a:lnSpc>
              <a:spcBef>
                <a:spcPct val="0"/>
              </a:spcBef>
              <a:buFont typeface="Arial" charset="0"/>
              <a:buNone/>
            </a:pPr>
            <a:r>
              <a:rPr lang="tr-TR" altLang="tr-TR" sz="2800" b="1" smtClean="0">
                <a:cs typeface="Arial" charset="0"/>
              </a:rPr>
              <a:t>3. Yarışmama borcu</a:t>
            </a:r>
          </a:p>
          <a:p>
            <a:pPr marL="0" indent="0">
              <a:lnSpc>
                <a:spcPct val="100000"/>
              </a:lnSpc>
              <a:spcBef>
                <a:spcPct val="0"/>
              </a:spcBef>
              <a:buFont typeface="Arial" charset="0"/>
              <a:buNone/>
            </a:pPr>
            <a:endParaRPr lang="bs-Latn-BA" altLang="tr-TR" sz="2800" b="1" smtClean="0">
              <a:cs typeface="Arial" charset="0"/>
            </a:endParaRPr>
          </a:p>
          <a:p>
            <a:pPr marL="0" indent="0">
              <a:lnSpc>
                <a:spcPct val="100000"/>
              </a:lnSpc>
              <a:spcBef>
                <a:spcPct val="0"/>
              </a:spcBef>
              <a:buFont typeface="Arial" charset="0"/>
              <a:buNone/>
            </a:pPr>
            <a:r>
              <a:rPr lang="tr-TR" altLang="tr-TR" sz="2800" smtClean="0">
                <a:cs typeface="Arial" charset="0"/>
              </a:rPr>
              <a:t>İş sözleşmesinin süresi boyunca işçi işi yaparken işveren ile yarışmada olmamalı.</a:t>
            </a:r>
          </a:p>
          <a:p>
            <a:pPr marL="0" indent="0">
              <a:lnSpc>
                <a:spcPct val="100000"/>
              </a:lnSpc>
              <a:spcBef>
                <a:spcPct val="0"/>
              </a:spcBef>
              <a:buFont typeface="Arial" charset="0"/>
              <a:buNone/>
            </a:pPr>
            <a:endParaRPr lang="tr-TR" altLang="tr-TR" sz="2800" smtClean="0">
              <a:cs typeface="Arial" charset="0"/>
            </a:endParaRPr>
          </a:p>
          <a:p>
            <a:pPr marL="0" indent="0">
              <a:lnSpc>
                <a:spcPct val="100000"/>
              </a:lnSpc>
              <a:spcBef>
                <a:spcPct val="0"/>
              </a:spcBef>
              <a:buFont typeface="Arial" charset="0"/>
              <a:buNone/>
            </a:pPr>
            <a:r>
              <a:rPr lang="tr-TR" altLang="tr-TR" sz="2800" smtClean="0">
                <a:cs typeface="Arial" charset="0"/>
              </a:rPr>
              <a:t>İş sözleşmesinin süresi boyunca işverenin faaliyeti alanında giren işleri yapamaz.</a:t>
            </a:r>
          </a:p>
          <a:p>
            <a:pPr marL="0" indent="0">
              <a:lnSpc>
                <a:spcPct val="100000"/>
              </a:lnSpc>
              <a:spcBef>
                <a:spcPct val="0"/>
              </a:spcBef>
              <a:buFont typeface="Arial" charset="0"/>
              <a:buNone/>
            </a:pPr>
            <a:endParaRPr lang="tr-TR" altLang="tr-TR" sz="2800" smtClean="0">
              <a:cs typeface="Arial" charset="0"/>
            </a:endParaRPr>
          </a:p>
          <a:p>
            <a:pPr marL="0" indent="0">
              <a:lnSpc>
                <a:spcPct val="100000"/>
              </a:lnSpc>
              <a:spcBef>
                <a:spcPct val="0"/>
              </a:spcBef>
              <a:buFont typeface="Arial" charset="0"/>
              <a:buNone/>
            </a:pPr>
            <a:r>
              <a:rPr lang="tr-TR" altLang="tr-TR" sz="2800" smtClean="0">
                <a:cs typeface="Arial" charset="0"/>
              </a:rPr>
              <a:t>İş sözleşmesini sona erdikten sonra işçinin bir rakip işi yapmamasını veya rakip işveren ile beli sürede çalışmayacağına dair sözleşme yapılabilir. Bu sözleşme yazılı olmalı.</a:t>
            </a:r>
          </a:p>
          <a:p>
            <a:pPr marL="0" indent="0">
              <a:lnSpc>
                <a:spcPct val="100000"/>
              </a:lnSpc>
              <a:spcBef>
                <a:spcPct val="0"/>
              </a:spcBef>
              <a:buFont typeface="Arial" charset="0"/>
              <a:buNone/>
            </a:pPr>
            <a:endParaRPr lang="tr-TR" altLang="tr-TR" smtClean="0">
              <a:cs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198438" y="250825"/>
            <a:ext cx="8945562" cy="5464175"/>
          </a:xfrm>
        </p:spPr>
        <p:txBody>
          <a:bodyPr>
            <a:normAutofit fontScale="77500" lnSpcReduction="20000"/>
          </a:bodyPr>
          <a:lstStyle/>
          <a:p>
            <a:pPr marL="0" indent="0">
              <a:lnSpc>
                <a:spcPct val="120000"/>
              </a:lnSpc>
              <a:spcBef>
                <a:spcPct val="0"/>
              </a:spcBef>
              <a:buFont typeface="Arial" charset="0"/>
              <a:buNone/>
              <a:defRPr/>
            </a:pPr>
            <a:r>
              <a:rPr lang="tr-TR" altLang="tr-TR" sz="2800" b="1" dirty="0" smtClean="0">
                <a:cs typeface="Arial" charset="0"/>
              </a:rPr>
              <a:t>4. Uyma borcu</a:t>
            </a:r>
          </a:p>
          <a:p>
            <a:pPr marL="0" indent="0">
              <a:lnSpc>
                <a:spcPct val="120000"/>
              </a:lnSpc>
              <a:spcBef>
                <a:spcPct val="0"/>
              </a:spcBef>
              <a:buFont typeface="Arial" charset="0"/>
              <a:buNone/>
              <a:defRPr/>
            </a:pPr>
            <a:r>
              <a:rPr lang="tr-TR" altLang="tr-TR" sz="2800" dirty="0" smtClean="0">
                <a:cs typeface="Arial" charset="0"/>
              </a:rPr>
              <a:t>Türk Borçlar Kanunu’nun 399. maddesi uyarınca; </a:t>
            </a:r>
            <a:r>
              <a:rPr lang="tr-TR" altLang="tr-TR" sz="2800" i="1" dirty="0" smtClean="0">
                <a:cs typeface="Arial" charset="0"/>
              </a:rPr>
              <a:t>“İşveren, işin görülmesi ve işçilerin işyerindeki davranışlarıyla ilgili genel düzenlemeler yapabilir ve onlara özel talimat verebilir. İşçiler, bunlara dürüstlük kuralların gerektirdiği ölçüde uymak zorundadırlar”</a:t>
            </a:r>
          </a:p>
          <a:p>
            <a:pPr marL="0" indent="0">
              <a:lnSpc>
                <a:spcPct val="120000"/>
              </a:lnSpc>
              <a:spcBef>
                <a:spcPct val="0"/>
              </a:spcBef>
              <a:buFont typeface="Arial" charset="0"/>
              <a:buNone/>
              <a:defRPr/>
            </a:pPr>
            <a:endParaRPr lang="tr-TR" altLang="tr-TR" sz="2800" b="1" dirty="0" smtClean="0">
              <a:cs typeface="Arial" charset="0"/>
            </a:endParaRPr>
          </a:p>
          <a:p>
            <a:pPr marL="0" indent="0">
              <a:lnSpc>
                <a:spcPct val="120000"/>
              </a:lnSpc>
              <a:spcBef>
                <a:spcPct val="0"/>
              </a:spcBef>
              <a:buFont typeface="Arial" charset="0"/>
              <a:buNone/>
              <a:defRPr/>
            </a:pPr>
            <a:r>
              <a:rPr lang="tr-TR" altLang="tr-TR" sz="2800" b="1" dirty="0" smtClean="0">
                <a:cs typeface="Arial" charset="0"/>
              </a:rPr>
              <a:t>İşyerinde çalışmanın düzenli bir şekilde yürütülebilmesi için işverenin yönetim yetkisi bulunmakta, işçi de buna karşılık çalışma koşullarına uyma ve işverenin emirlerine itaat etme borcu altına girmektedir.</a:t>
            </a:r>
          </a:p>
          <a:p>
            <a:pPr marL="0" indent="0">
              <a:lnSpc>
                <a:spcPct val="120000"/>
              </a:lnSpc>
              <a:spcBef>
                <a:spcPct val="0"/>
              </a:spcBef>
              <a:buFont typeface="Arial" charset="0"/>
              <a:buNone/>
              <a:defRPr/>
            </a:pPr>
            <a:endParaRPr lang="tr-TR" altLang="tr-TR" sz="2800" b="1" dirty="0" smtClean="0">
              <a:cs typeface="Arial" charset="0"/>
            </a:endParaRPr>
          </a:p>
          <a:p>
            <a:pPr marL="0" indent="0">
              <a:lnSpc>
                <a:spcPct val="120000"/>
              </a:lnSpc>
              <a:spcBef>
                <a:spcPct val="0"/>
              </a:spcBef>
              <a:buFont typeface="Arial" charset="0"/>
              <a:buNone/>
              <a:defRPr/>
            </a:pPr>
            <a:r>
              <a:rPr lang="tr-TR" altLang="tr-TR" sz="2800" b="1" dirty="0" smtClean="0">
                <a:cs typeface="Arial" charset="0"/>
              </a:rPr>
              <a:t>İ</a:t>
            </a:r>
            <a:r>
              <a:rPr lang="tr-TR" altLang="tr-TR" sz="2800" dirty="0" smtClean="0">
                <a:cs typeface="Arial" charset="0"/>
              </a:rPr>
              <a:t>şçi, girdiği işyerin yönerge ve talimatlara uymalı.</a:t>
            </a:r>
          </a:p>
          <a:p>
            <a:pPr marL="0" indent="0">
              <a:lnSpc>
                <a:spcPct val="120000"/>
              </a:lnSpc>
              <a:spcBef>
                <a:spcPct val="0"/>
              </a:spcBef>
              <a:buFont typeface="Arial" charset="0"/>
              <a:buNone/>
              <a:defRPr/>
            </a:pPr>
            <a:endParaRPr lang="tr-TR" altLang="tr-TR" sz="2800" dirty="0" smtClean="0">
              <a:cs typeface="Arial" charset="0"/>
            </a:endParaRPr>
          </a:p>
          <a:p>
            <a:pPr marL="0" indent="0">
              <a:lnSpc>
                <a:spcPct val="120000"/>
              </a:lnSpc>
              <a:spcBef>
                <a:spcPct val="0"/>
              </a:spcBef>
              <a:buFont typeface="Arial" charset="0"/>
              <a:buNone/>
              <a:defRPr/>
            </a:pPr>
            <a:r>
              <a:rPr lang="tr-TR" altLang="tr-TR" sz="2800" dirty="0" smtClean="0">
                <a:cs typeface="Arial" charset="0"/>
              </a:rPr>
              <a:t>İşçi çalıştığı işyerin iç düzen kurallarına, yönergelerine, işverenin veya işveren vekilin verdiği talimatlarına uymak zorunda.</a:t>
            </a:r>
          </a:p>
          <a:p>
            <a:pPr marL="0" indent="0">
              <a:lnSpc>
                <a:spcPct val="120000"/>
              </a:lnSpc>
              <a:spcBef>
                <a:spcPct val="0"/>
              </a:spcBef>
              <a:buFont typeface="Arial" charset="0"/>
              <a:buNone/>
              <a:defRPr/>
            </a:pPr>
            <a:r>
              <a:rPr lang="tr-TR" altLang="tr-TR" sz="2800" dirty="0" smtClean="0">
                <a:cs typeface="Arial" charset="0"/>
              </a:rPr>
              <a:t>İşverenin yönergeleri kanuna, ahlaka ve düzene aykırı olamaz.</a:t>
            </a:r>
          </a:p>
          <a:p>
            <a:pPr marL="0" indent="0">
              <a:lnSpc>
                <a:spcPct val="120000"/>
              </a:lnSpc>
              <a:spcBef>
                <a:spcPct val="0"/>
              </a:spcBef>
              <a:buFont typeface="Arial" charset="0"/>
              <a:buNone/>
              <a:defRPr/>
            </a:pPr>
            <a:r>
              <a:rPr lang="tr-TR" altLang="tr-TR" sz="2800" i="1" dirty="0" smtClean="0">
                <a:cs typeface="Arial" charset="0"/>
              </a:rPr>
              <a:t>Örnek: iş yerinde sigara içme yasağına işçiler uymalılar</a:t>
            </a:r>
          </a:p>
          <a:p>
            <a:pPr marL="0" indent="0">
              <a:lnSpc>
                <a:spcPct val="120000"/>
              </a:lnSpc>
              <a:spcBef>
                <a:spcPct val="0"/>
              </a:spcBef>
              <a:buFont typeface="Arial" charset="0"/>
              <a:buNone/>
              <a:defRPr/>
            </a:pPr>
            <a:endParaRPr lang="tr-TR" altLang="tr-TR" sz="2800" dirty="0" smtClean="0">
              <a:cs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187325" y="187325"/>
            <a:ext cx="8793163" cy="5527675"/>
          </a:xfrm>
        </p:spPr>
        <p:txBody>
          <a:bodyPr/>
          <a:lstStyle/>
          <a:p>
            <a:pPr marL="0" indent="0">
              <a:buFont typeface="Arial" charset="0"/>
              <a:buNone/>
            </a:pPr>
            <a:r>
              <a:rPr lang="tr-TR" altLang="tr-TR" sz="2500" smtClean="0">
                <a:cs typeface="Arial" charset="0"/>
              </a:rPr>
              <a:t>İşveren tarafından kanunun emredici hükümlerine, sözleşmeye aykırı olarak verilen talimatlar yönetim hakkının kapsamına girmez. İşçi bu talimatlara uymak zorunda değildir.</a:t>
            </a:r>
          </a:p>
          <a:p>
            <a:pPr marL="0" indent="0">
              <a:buFont typeface="Arial" charset="0"/>
              <a:buNone/>
            </a:pPr>
            <a:endParaRPr lang="tr-TR" altLang="tr-TR" sz="2500" smtClean="0">
              <a:cs typeface="Arial" charset="0"/>
            </a:endParaRPr>
          </a:p>
          <a:p>
            <a:pPr marL="0" indent="0" algn="ctr">
              <a:buFont typeface="Arial" charset="0"/>
              <a:buNone/>
            </a:pPr>
            <a:r>
              <a:rPr lang="tr-TR" sz="2500" i="1" smtClean="0"/>
              <a:t>“İşveren, işin görülmesi ve işçilerin işyerindeki davranışlarıyla ilgili genel düzenlemeler yapabilir ve onlara özel talimat verebilir. İşçiler, bunlara dürüstlük kuralların gerektirdiği ölçüde uymak zorundadırlar” </a:t>
            </a:r>
            <a:r>
              <a:rPr lang="tr-TR" sz="2500" smtClean="0"/>
              <a:t>(TBK m. 397).</a:t>
            </a:r>
            <a:endParaRPr lang="tr-TR" altLang="tr-TR" sz="2500" b="1" smtClean="0">
              <a:cs typeface="Arial" charset="0"/>
            </a:endParaRPr>
          </a:p>
          <a:p>
            <a:pPr marL="0" indent="0">
              <a:buFont typeface="Arial" charset="0"/>
              <a:buNone/>
            </a:pPr>
            <a:endParaRPr lang="tr-TR" altLang="tr-TR" sz="2500" b="1" smtClean="0">
              <a:cs typeface="Arial" charset="0"/>
            </a:endParaRPr>
          </a:p>
          <a:p>
            <a:pPr marL="0" indent="0">
              <a:buFont typeface="Arial" charset="0"/>
              <a:buNone/>
            </a:pPr>
            <a:r>
              <a:rPr lang="tr-TR" altLang="tr-TR" sz="2500" b="1" smtClean="0">
                <a:cs typeface="Arial" charset="0"/>
              </a:rPr>
              <a:t>Hukuka uygun olmayan, hukuki sınırları aşan emir ve talimatlar işçiyi bağlamaz.</a:t>
            </a:r>
            <a:endParaRPr lang="tr-TR" altLang="tr-TR" sz="2500" smtClean="0">
              <a:cs typeface="Arial"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573088" y="720725"/>
            <a:ext cx="7886700" cy="3857625"/>
          </a:xfrm>
        </p:spPr>
        <p:txBody>
          <a:bodyPr/>
          <a:lstStyle/>
          <a:p>
            <a:pPr marL="0" indent="0">
              <a:buFont typeface="Arial" charset="0"/>
              <a:buNone/>
            </a:pPr>
            <a:r>
              <a:rPr lang="tr-TR" altLang="tr-TR" sz="2800" b="1" smtClean="0">
                <a:cs typeface="Arial" charset="0"/>
              </a:rPr>
              <a:t>B) İŞVERENİN BORÇLARI</a:t>
            </a:r>
          </a:p>
          <a:p>
            <a:pPr marL="0" indent="0">
              <a:buFont typeface="Arial" charset="0"/>
              <a:buNone/>
            </a:pPr>
            <a:endParaRPr lang="tr-TR" altLang="tr-TR" sz="2500" smtClean="0">
              <a:cs typeface="Arial" charset="0"/>
            </a:endParaRPr>
          </a:p>
          <a:p>
            <a:pPr marL="0" indent="0">
              <a:buFont typeface="Arial" charset="0"/>
              <a:buNone/>
            </a:pPr>
            <a:r>
              <a:rPr lang="tr-TR" altLang="tr-TR" sz="2500" b="1" smtClean="0">
                <a:cs typeface="Arial" charset="0"/>
              </a:rPr>
              <a:t>1-ücret ödeme borcu,</a:t>
            </a:r>
          </a:p>
          <a:p>
            <a:pPr marL="0" indent="0">
              <a:buFont typeface="Arial" charset="0"/>
              <a:buNone/>
            </a:pPr>
            <a:r>
              <a:rPr lang="tr-TR" altLang="tr-TR" sz="2500" b="1" smtClean="0">
                <a:cs typeface="Arial" charset="0"/>
              </a:rPr>
              <a:t>2-eşit davranma borcu,</a:t>
            </a:r>
          </a:p>
          <a:p>
            <a:pPr marL="0" indent="0">
              <a:buFont typeface="Arial" charset="0"/>
              <a:buNone/>
            </a:pPr>
            <a:r>
              <a:rPr lang="tr-TR" altLang="tr-TR" sz="2500" b="1" smtClean="0">
                <a:cs typeface="Arial" charset="0"/>
              </a:rPr>
              <a:t>3-gözetme borcu,</a:t>
            </a:r>
          </a:p>
          <a:p>
            <a:pPr marL="0" indent="0">
              <a:buFont typeface="Arial" charset="0"/>
              <a:buNone/>
            </a:pPr>
            <a:r>
              <a:rPr lang="tr-TR" altLang="tr-TR" sz="2500" b="1" smtClean="0">
                <a:cs typeface="Arial" charset="0"/>
              </a:rPr>
              <a:t>4-araç ve gereç sağlama borcu,</a:t>
            </a:r>
          </a:p>
          <a:p>
            <a:pPr marL="0" indent="0">
              <a:buFont typeface="Arial" charset="0"/>
              <a:buNone/>
            </a:pPr>
            <a:r>
              <a:rPr lang="tr-TR" altLang="tr-TR" sz="2500" b="1" smtClean="0">
                <a:cs typeface="Arial" charset="0"/>
              </a:rPr>
              <a:t>5-işe uygun işçi çalıştırma borcu</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242888" y="176213"/>
            <a:ext cx="8901112" cy="5538787"/>
          </a:xfrm>
        </p:spPr>
        <p:txBody>
          <a:bodyPr>
            <a:normAutofit fontScale="77500" lnSpcReduction="20000"/>
          </a:bodyPr>
          <a:lstStyle/>
          <a:p>
            <a:pPr marL="0" indent="0">
              <a:lnSpc>
                <a:spcPct val="100000"/>
              </a:lnSpc>
              <a:spcBef>
                <a:spcPts val="0"/>
              </a:spcBef>
              <a:buFont typeface="Arial" charset="0"/>
              <a:buNone/>
              <a:defRPr/>
            </a:pPr>
            <a:r>
              <a:rPr lang="tr-TR" altLang="tr-TR" sz="3600" b="1" dirty="0" smtClean="0">
                <a:cs typeface="Arial" charset="0"/>
              </a:rPr>
              <a:t>1-Ücret ödeme borcu</a:t>
            </a:r>
          </a:p>
          <a:p>
            <a:pPr marL="0" indent="0">
              <a:lnSpc>
                <a:spcPct val="100000"/>
              </a:lnSpc>
              <a:spcBef>
                <a:spcPts val="0"/>
              </a:spcBef>
              <a:buFont typeface="Arial" charset="0"/>
              <a:buNone/>
              <a:defRPr/>
            </a:pPr>
            <a:endParaRPr lang="tr-TR" altLang="tr-TR" sz="3600" b="1" dirty="0" smtClean="0">
              <a:cs typeface="Arial" charset="0"/>
            </a:endParaRPr>
          </a:p>
          <a:p>
            <a:pPr marL="0" indent="0" algn="ctr">
              <a:lnSpc>
                <a:spcPct val="100000"/>
              </a:lnSpc>
              <a:spcBef>
                <a:spcPts val="0"/>
              </a:spcBef>
              <a:buFont typeface="Arial" charset="0"/>
              <a:buNone/>
              <a:defRPr/>
            </a:pPr>
            <a:r>
              <a:rPr lang="tr-TR" altLang="tr-TR" sz="3600" b="1" i="1" dirty="0" smtClean="0">
                <a:cs typeface="Arial" charset="0"/>
              </a:rPr>
              <a:t>Madde 32 - </a:t>
            </a:r>
            <a:r>
              <a:rPr lang="tr-TR" altLang="tr-TR" sz="3600" i="1" dirty="0" smtClean="0">
                <a:cs typeface="Arial" charset="0"/>
              </a:rPr>
              <a:t>Genel anlamda ücret bir kimseye bir iş karşılığında işveren</a:t>
            </a:r>
            <a:r>
              <a:rPr lang="bs-Latn-BA" altLang="tr-TR" sz="3600" i="1" dirty="0" smtClean="0">
                <a:cs typeface="Arial" charset="0"/>
              </a:rPr>
              <a:t> </a:t>
            </a:r>
            <a:r>
              <a:rPr lang="tr-TR" altLang="tr-TR" sz="3600" i="1" dirty="0" smtClean="0">
                <a:cs typeface="Arial" charset="0"/>
              </a:rPr>
              <a:t>veya üçüncü kişiler tarafından sağlanan ve para ile ödenen tutardır.</a:t>
            </a:r>
            <a:endParaRPr lang="tr-TR" altLang="tr-TR" sz="3600" b="1" i="1" dirty="0" smtClean="0">
              <a:cs typeface="Arial" charset="0"/>
            </a:endParaRPr>
          </a:p>
          <a:p>
            <a:pPr marL="0" indent="0">
              <a:lnSpc>
                <a:spcPct val="100000"/>
              </a:lnSpc>
              <a:spcBef>
                <a:spcPts val="0"/>
              </a:spcBef>
              <a:buFont typeface="Arial" charset="0"/>
              <a:buNone/>
              <a:defRPr/>
            </a:pPr>
            <a:endParaRPr lang="tr-TR" altLang="tr-TR" sz="3600" dirty="0" smtClean="0">
              <a:cs typeface="Arial" charset="0"/>
            </a:endParaRPr>
          </a:p>
          <a:p>
            <a:pPr marL="0" indent="0">
              <a:lnSpc>
                <a:spcPct val="100000"/>
              </a:lnSpc>
              <a:spcBef>
                <a:spcPts val="0"/>
              </a:spcBef>
              <a:buFont typeface="Arial" charset="0"/>
              <a:buNone/>
              <a:defRPr/>
            </a:pPr>
            <a:r>
              <a:rPr lang="tr-TR" altLang="tr-TR" sz="3600" dirty="0" smtClean="0">
                <a:cs typeface="Arial" charset="0"/>
              </a:rPr>
              <a:t>İşverenin iş sözleşmesinden doğan en önemli borcu ücret ödeme</a:t>
            </a:r>
            <a:r>
              <a:rPr lang="bs-Latn-BA" altLang="tr-TR" sz="3600" dirty="0" smtClean="0">
                <a:cs typeface="Arial" charset="0"/>
              </a:rPr>
              <a:t> </a:t>
            </a:r>
            <a:r>
              <a:rPr lang="tr-TR" altLang="tr-TR" sz="3600" dirty="0" smtClean="0">
                <a:cs typeface="Arial" charset="0"/>
              </a:rPr>
              <a:t>borcudur ve işçinin iş görme borcu</a:t>
            </a:r>
            <a:r>
              <a:rPr lang="bs-Latn-BA" altLang="tr-TR" sz="3600" dirty="0" smtClean="0">
                <a:cs typeface="Arial" charset="0"/>
              </a:rPr>
              <a:t> </a:t>
            </a:r>
            <a:r>
              <a:rPr lang="tr-TR" altLang="tr-TR" sz="3600" dirty="0" smtClean="0">
                <a:cs typeface="Arial" charset="0"/>
              </a:rPr>
              <a:t>karşısında yer almaktadır.</a:t>
            </a:r>
            <a:endParaRPr lang="bs-Latn-BA" altLang="tr-TR" sz="3600" dirty="0" smtClean="0">
              <a:cs typeface="Arial" charset="0"/>
            </a:endParaRPr>
          </a:p>
          <a:p>
            <a:pPr marL="0" indent="0">
              <a:lnSpc>
                <a:spcPct val="100000"/>
              </a:lnSpc>
              <a:spcBef>
                <a:spcPts val="0"/>
              </a:spcBef>
              <a:buFont typeface="Arial" charset="0"/>
              <a:buNone/>
              <a:defRPr/>
            </a:pPr>
            <a:endParaRPr lang="bs-Latn-BA" altLang="tr-TR" sz="3600" b="1" dirty="0" smtClean="0">
              <a:cs typeface="Arial" charset="0"/>
            </a:endParaRPr>
          </a:p>
          <a:p>
            <a:pPr marL="0" indent="0">
              <a:lnSpc>
                <a:spcPct val="100000"/>
              </a:lnSpc>
              <a:spcBef>
                <a:spcPts val="0"/>
              </a:spcBef>
              <a:buFont typeface="Arial" charset="0"/>
              <a:buNone/>
              <a:defRPr/>
            </a:pPr>
            <a:r>
              <a:rPr lang="tr-TR" altLang="tr-TR" sz="3600" b="1" dirty="0" smtClean="0">
                <a:cs typeface="Arial" charset="0"/>
              </a:rPr>
              <a:t>Ücret</a:t>
            </a:r>
            <a:r>
              <a:rPr lang="tr-TR" altLang="tr-TR" sz="3600" dirty="0" smtClean="0">
                <a:cs typeface="Arial" charset="0"/>
              </a:rPr>
              <a:t>: iş görme karşılığında işveren tarafından işçiye ödenen para miktarı.</a:t>
            </a:r>
          </a:p>
          <a:p>
            <a:pPr marL="0" indent="0">
              <a:lnSpc>
                <a:spcPct val="100000"/>
              </a:lnSpc>
              <a:spcBef>
                <a:spcPts val="0"/>
              </a:spcBef>
              <a:buFont typeface="Arial" charset="0"/>
              <a:buNone/>
              <a:defRPr/>
            </a:pPr>
            <a:endParaRPr lang="tr-TR" altLang="tr-TR" sz="3600" dirty="0" smtClean="0">
              <a:cs typeface="Arial" charset="0"/>
            </a:endParaRPr>
          </a:p>
          <a:p>
            <a:pPr marL="0" indent="0">
              <a:lnSpc>
                <a:spcPct val="100000"/>
              </a:lnSpc>
              <a:spcBef>
                <a:spcPts val="0"/>
              </a:spcBef>
              <a:buFont typeface="Arial" charset="0"/>
              <a:buNone/>
              <a:defRPr/>
            </a:pPr>
            <a:r>
              <a:rPr lang="tr-TR" altLang="tr-TR" sz="3600" dirty="0" smtClean="0">
                <a:cs typeface="Arial" charset="0"/>
              </a:rPr>
              <a:t>Ücret </a:t>
            </a:r>
            <a:r>
              <a:rPr lang="tr-TR" altLang="tr-TR" sz="3600" b="1" dirty="0" smtClean="0">
                <a:cs typeface="Arial" charset="0"/>
              </a:rPr>
              <a:t>en geç ayda bir ödenir</a:t>
            </a:r>
            <a:r>
              <a:rPr lang="tr-TR" altLang="tr-TR" sz="3600" dirty="0" smtClean="0">
                <a:cs typeface="Arial" charset="0"/>
              </a:rPr>
              <a:t>. İş sözleşmeleri veya toplu iş sözleşmeleri ile ödeme süresi bir haftaya kadar indirilebilir.</a:t>
            </a:r>
          </a:p>
          <a:p>
            <a:pPr marL="0" indent="0">
              <a:spcBef>
                <a:spcPct val="0"/>
              </a:spcBef>
              <a:buFont typeface="Arial" charset="0"/>
              <a:buNone/>
              <a:defRPr/>
            </a:pPr>
            <a:endParaRPr lang="tr-TR" altLang="tr-TR" dirty="0" smtClean="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85775" y="130175"/>
            <a:ext cx="8001000" cy="552450"/>
          </a:xfrm>
        </p:spPr>
        <p:txBody>
          <a:bodyPr/>
          <a:lstStyle/>
          <a:p>
            <a:pPr algn="ctr">
              <a:defRPr/>
            </a:pPr>
            <a:r>
              <a:rPr lang="tr-TR" altLang="tr-TR" sz="2800" b="1" dirty="0" smtClean="0">
                <a:latin typeface="+mn-lt"/>
                <a:cs typeface="Arial" charset="0"/>
              </a:rPr>
              <a:t>İŞ SÖZLEŞMESİNİN (ŞEKLİ) BİÇİMİ</a:t>
            </a:r>
          </a:p>
        </p:txBody>
      </p:sp>
      <p:sp>
        <p:nvSpPr>
          <p:cNvPr id="5123" name="Content Placeholder 2"/>
          <p:cNvSpPr>
            <a:spLocks noGrp="1"/>
          </p:cNvSpPr>
          <p:nvPr>
            <p:ph idx="1"/>
          </p:nvPr>
        </p:nvSpPr>
        <p:spPr>
          <a:xfrm>
            <a:off x="188913" y="892175"/>
            <a:ext cx="8955087" cy="4822825"/>
          </a:xfrm>
        </p:spPr>
        <p:txBody>
          <a:bodyPr>
            <a:normAutofit lnSpcReduction="10000"/>
          </a:bodyPr>
          <a:lstStyle/>
          <a:p>
            <a:pPr marL="0" indent="0" algn="ctr">
              <a:spcBef>
                <a:spcPct val="0"/>
              </a:spcBef>
              <a:buFont typeface="Arial" charset="0"/>
              <a:buNone/>
              <a:defRPr/>
            </a:pPr>
            <a:r>
              <a:rPr lang="tr-TR" altLang="tr-TR" sz="2500" b="1" i="1" dirty="0" smtClean="0">
                <a:cs typeface="Arial" charset="0"/>
              </a:rPr>
              <a:t>Madde 8 - </a:t>
            </a:r>
            <a:r>
              <a:rPr lang="tr-TR" altLang="tr-TR" sz="2500" i="1" dirty="0" smtClean="0">
                <a:cs typeface="Arial" charset="0"/>
              </a:rPr>
              <a:t>İş sözleşmesi, bir tarafın (işçi) bağımlı olarak iş görmeyi, diğer tarafın (işveren) da ücret ödemeyi üstlenmesinden oluşan sözleşmedir. İş sözleşmesi, Kanunda </a:t>
            </a:r>
            <a:r>
              <a:rPr lang="tr-TR" altLang="tr-TR" sz="2500" i="1" u="sng" dirty="0" smtClean="0">
                <a:cs typeface="Arial" charset="0"/>
              </a:rPr>
              <a:t>aksi belirtilmedikçe, özel bir şekle tâbi değildir</a:t>
            </a:r>
            <a:r>
              <a:rPr lang="tr-TR" altLang="tr-TR" sz="2500" i="1" dirty="0" smtClean="0">
                <a:cs typeface="Arial" charset="0"/>
              </a:rPr>
              <a:t>.</a:t>
            </a:r>
          </a:p>
          <a:p>
            <a:pPr marL="0" indent="0" algn="ctr">
              <a:spcBef>
                <a:spcPct val="0"/>
              </a:spcBef>
              <a:buFont typeface="Arial" charset="0"/>
              <a:buNone/>
              <a:defRPr/>
            </a:pPr>
            <a:r>
              <a:rPr lang="tr-TR" altLang="tr-TR" sz="2500" b="1" i="1" dirty="0" smtClean="0">
                <a:cs typeface="Arial" charset="0"/>
              </a:rPr>
              <a:t>Süresi bir yıl ve daha fazla olan iş sözleşmelerinin yazılı şekilde yapılması zorunludur.</a:t>
            </a:r>
          </a:p>
          <a:p>
            <a:pPr marL="0" indent="0">
              <a:spcBef>
                <a:spcPct val="0"/>
              </a:spcBef>
              <a:buFont typeface="Arial" charset="0"/>
              <a:buNone/>
              <a:defRPr/>
            </a:pPr>
            <a:endParaRPr lang="tr-TR" altLang="tr-TR" sz="1900" dirty="0" smtClean="0">
              <a:cs typeface="Arial" charset="0"/>
            </a:endParaRPr>
          </a:p>
          <a:p>
            <a:pPr marL="0" indent="0">
              <a:spcBef>
                <a:spcPct val="0"/>
              </a:spcBef>
              <a:buFont typeface="Arial" charset="0"/>
              <a:buNone/>
              <a:defRPr/>
            </a:pPr>
            <a:r>
              <a:rPr lang="tr-TR" altLang="tr-TR" sz="2500" dirty="0" smtClean="0">
                <a:cs typeface="Arial" charset="0"/>
              </a:rPr>
              <a:t>Kural olarak iş sözleşmesi şekle tabii değil.</a:t>
            </a:r>
          </a:p>
          <a:p>
            <a:pPr marL="0" indent="0">
              <a:spcBef>
                <a:spcPct val="0"/>
              </a:spcBef>
              <a:buFont typeface="Arial" charset="0"/>
              <a:buNone/>
              <a:defRPr/>
            </a:pPr>
            <a:endParaRPr lang="tr-TR" altLang="tr-TR" sz="900" dirty="0" smtClean="0">
              <a:cs typeface="Arial" charset="0"/>
            </a:endParaRPr>
          </a:p>
          <a:p>
            <a:pPr marL="0" indent="0">
              <a:spcBef>
                <a:spcPct val="0"/>
              </a:spcBef>
              <a:buFont typeface="Arial" charset="0"/>
              <a:buNone/>
              <a:defRPr/>
            </a:pPr>
            <a:endParaRPr lang="tr-TR" altLang="tr-TR" sz="2500" b="1" dirty="0" smtClean="0">
              <a:cs typeface="Arial" charset="0"/>
            </a:endParaRPr>
          </a:p>
          <a:p>
            <a:pPr marL="0" indent="0">
              <a:spcBef>
                <a:spcPct val="0"/>
              </a:spcBef>
              <a:buFont typeface="Arial" charset="0"/>
              <a:buNone/>
              <a:defRPr/>
            </a:pPr>
            <a:r>
              <a:rPr lang="tr-TR" altLang="tr-TR" sz="2500" b="1" dirty="0" smtClean="0">
                <a:cs typeface="Arial" charset="0"/>
              </a:rPr>
              <a:t>İş sözleşmesinin kanunen yazılı şekli haller:</a:t>
            </a:r>
          </a:p>
          <a:p>
            <a:pPr marL="0" indent="0">
              <a:spcBef>
                <a:spcPct val="0"/>
              </a:spcBef>
              <a:buFont typeface="Arial" charset="0"/>
              <a:buNone/>
              <a:defRPr/>
            </a:pPr>
            <a:r>
              <a:rPr lang="tr-TR" altLang="tr-TR" sz="2500" dirty="0" smtClean="0">
                <a:cs typeface="Arial" charset="0"/>
              </a:rPr>
              <a:t>	- belirli süresi 1 yıl ve fazla süreli iş sözleşmeler,</a:t>
            </a:r>
          </a:p>
          <a:p>
            <a:pPr marL="0" indent="0">
              <a:spcBef>
                <a:spcPct val="0"/>
              </a:spcBef>
              <a:buFont typeface="Arial" charset="0"/>
              <a:buNone/>
              <a:defRPr/>
            </a:pPr>
            <a:r>
              <a:rPr lang="tr-TR" altLang="tr-TR" sz="2500" dirty="0" smtClean="0">
                <a:cs typeface="Arial" charset="0"/>
              </a:rPr>
              <a:t>	- takım iş sözleşmeleri,</a:t>
            </a:r>
          </a:p>
          <a:p>
            <a:pPr marL="0" indent="0">
              <a:spcBef>
                <a:spcPct val="0"/>
              </a:spcBef>
              <a:buFont typeface="Arial" charset="0"/>
              <a:buNone/>
              <a:defRPr/>
            </a:pPr>
            <a:r>
              <a:rPr lang="tr-TR" altLang="tr-TR" sz="2500" dirty="0" smtClean="0">
                <a:cs typeface="Arial" charset="0"/>
              </a:rPr>
              <a:t>	- çağrı üzerine çalışmasına ilişkin iş sözleşmeler,</a:t>
            </a:r>
          </a:p>
          <a:p>
            <a:pPr marL="0" indent="0">
              <a:spcBef>
                <a:spcPct val="0"/>
              </a:spcBef>
              <a:buFont typeface="Arial" charset="0"/>
              <a:buNone/>
              <a:defRPr/>
            </a:pPr>
            <a:r>
              <a:rPr lang="tr-TR" altLang="tr-TR" sz="2500" dirty="0" smtClean="0">
                <a:cs typeface="Arial" charset="0"/>
              </a:rPr>
              <a:t>	- geçici iş ilişkisine dayalı iş sözleşmeler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149225" y="236538"/>
            <a:ext cx="8994775" cy="5478462"/>
          </a:xfrm>
        </p:spPr>
        <p:txBody>
          <a:bodyPr>
            <a:normAutofit fontScale="77500" lnSpcReduction="20000"/>
          </a:bodyPr>
          <a:lstStyle/>
          <a:p>
            <a:pPr marL="0" indent="0">
              <a:lnSpc>
                <a:spcPct val="120000"/>
              </a:lnSpc>
              <a:spcBef>
                <a:spcPct val="0"/>
              </a:spcBef>
              <a:buFont typeface="Arial" charset="0"/>
              <a:buNone/>
              <a:defRPr/>
            </a:pPr>
            <a:r>
              <a:rPr lang="tr-TR" altLang="tr-TR" sz="3200" b="1" dirty="0" smtClean="0">
                <a:cs typeface="Arial" charset="0"/>
              </a:rPr>
              <a:t>Ücretin unsurları:</a:t>
            </a:r>
          </a:p>
          <a:p>
            <a:pPr marL="0" indent="0">
              <a:lnSpc>
                <a:spcPct val="120000"/>
              </a:lnSpc>
              <a:spcBef>
                <a:spcPct val="0"/>
              </a:spcBef>
              <a:buFont typeface="Arial" charset="0"/>
              <a:buNone/>
              <a:defRPr/>
            </a:pPr>
            <a:endParaRPr lang="tr-TR" altLang="tr-TR" sz="3200" b="1" dirty="0" smtClean="0">
              <a:cs typeface="Arial" charset="0"/>
            </a:endParaRPr>
          </a:p>
          <a:p>
            <a:pPr marL="0" indent="0">
              <a:lnSpc>
                <a:spcPct val="120000"/>
              </a:lnSpc>
              <a:spcBef>
                <a:spcPct val="0"/>
              </a:spcBef>
              <a:buFont typeface="Arial" charset="0"/>
              <a:buNone/>
              <a:defRPr/>
            </a:pPr>
            <a:r>
              <a:rPr lang="tr-TR" altLang="tr-TR" sz="3200" dirty="0" smtClean="0">
                <a:cs typeface="Arial" charset="0"/>
              </a:rPr>
              <a:t>	</a:t>
            </a:r>
            <a:r>
              <a:rPr lang="tr-TR" altLang="tr-TR" sz="3200" b="1" dirty="0" smtClean="0">
                <a:cs typeface="Arial" charset="0"/>
              </a:rPr>
              <a:t>1-yapılan işin karşılığı olması:</a:t>
            </a:r>
          </a:p>
          <a:p>
            <a:pPr marL="0" indent="0">
              <a:lnSpc>
                <a:spcPct val="120000"/>
              </a:lnSpc>
              <a:spcBef>
                <a:spcPct val="0"/>
              </a:spcBef>
              <a:buFont typeface="Arial" charset="0"/>
              <a:buNone/>
              <a:defRPr/>
            </a:pPr>
            <a:r>
              <a:rPr lang="tr-TR" altLang="tr-TR" sz="3200" dirty="0" smtClean="0">
                <a:cs typeface="Arial" charset="0"/>
              </a:rPr>
              <a:t>Bunun ayrıcalık durumları var ve işçinin zorlayıcı nedenlerle çalışamadığı günlerde (İK m.24/III, İK. m.25/III), hafta tatilinde (İK m.46), ulusal bayram ve genel tatillerde (İK m.47), yıllık ücretli izinlerde (İK m.57), işçiye çalışmadığı halde, kanunun ifadesiyle bir iş karşılığı olmaksızın ücret ödenmesi kabul edilmiştir. Bu tür ücrete </a:t>
            </a:r>
            <a:r>
              <a:rPr lang="tr-TR" altLang="tr-TR" sz="3200" b="1" dirty="0" smtClean="0">
                <a:cs typeface="Arial" charset="0"/>
              </a:rPr>
              <a:t>sosyal ücret </a:t>
            </a:r>
            <a:r>
              <a:rPr lang="tr-TR" altLang="tr-TR" sz="3200" dirty="0" smtClean="0">
                <a:cs typeface="Arial" charset="0"/>
              </a:rPr>
              <a:t>adı verilmektedir</a:t>
            </a:r>
          </a:p>
          <a:p>
            <a:pPr marL="0" indent="0">
              <a:lnSpc>
                <a:spcPct val="120000"/>
              </a:lnSpc>
              <a:spcBef>
                <a:spcPct val="0"/>
              </a:spcBef>
              <a:buFont typeface="Arial" charset="0"/>
              <a:buNone/>
              <a:defRPr/>
            </a:pPr>
            <a:endParaRPr lang="tr-TR" altLang="tr-TR" sz="3200" dirty="0" smtClean="0">
              <a:cs typeface="Arial" charset="0"/>
            </a:endParaRPr>
          </a:p>
          <a:p>
            <a:pPr marL="0" indent="0">
              <a:lnSpc>
                <a:spcPct val="120000"/>
              </a:lnSpc>
              <a:spcBef>
                <a:spcPct val="0"/>
              </a:spcBef>
              <a:buFont typeface="Arial" charset="0"/>
              <a:buNone/>
              <a:defRPr/>
            </a:pPr>
            <a:r>
              <a:rPr lang="tr-TR" altLang="tr-TR" sz="3200" b="1" dirty="0" smtClean="0">
                <a:cs typeface="Arial" charset="0"/>
              </a:rPr>
              <a:t>	2-para ile ödenen tutar </a:t>
            </a:r>
            <a:r>
              <a:rPr lang="tr-TR" altLang="tr-TR" sz="3200" dirty="0" smtClean="0">
                <a:cs typeface="Arial" charset="0"/>
              </a:rPr>
              <a:t>olması,</a:t>
            </a:r>
          </a:p>
          <a:p>
            <a:pPr marL="0" indent="0">
              <a:lnSpc>
                <a:spcPct val="120000"/>
              </a:lnSpc>
              <a:spcBef>
                <a:spcPct val="0"/>
              </a:spcBef>
              <a:buFont typeface="Arial" charset="0"/>
              <a:buNone/>
              <a:defRPr/>
            </a:pPr>
            <a:endParaRPr lang="tr-TR" altLang="tr-TR" sz="3200" dirty="0" smtClean="0">
              <a:cs typeface="Arial" charset="0"/>
            </a:endParaRPr>
          </a:p>
          <a:p>
            <a:pPr marL="0" indent="0">
              <a:lnSpc>
                <a:spcPct val="120000"/>
              </a:lnSpc>
              <a:spcBef>
                <a:spcPct val="0"/>
              </a:spcBef>
              <a:buFont typeface="Arial" charset="0"/>
              <a:buNone/>
              <a:defRPr/>
            </a:pPr>
            <a:r>
              <a:rPr lang="tr-TR" altLang="tr-TR" sz="3200" b="1" dirty="0" smtClean="0">
                <a:cs typeface="Arial" charset="0"/>
              </a:rPr>
              <a:t>	3-işveren veya onun adına hareket eden 3. kişi tarafından ödenmiş</a:t>
            </a:r>
            <a:r>
              <a:rPr lang="tr-TR" altLang="tr-TR" sz="3200" dirty="0" smtClean="0">
                <a:cs typeface="Arial" charset="0"/>
              </a:rPr>
              <a:t> olması</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201613" y="385763"/>
            <a:ext cx="8440737" cy="5003800"/>
          </a:xfrm>
        </p:spPr>
        <p:txBody>
          <a:bodyPr>
            <a:normAutofit lnSpcReduction="10000"/>
          </a:bodyPr>
          <a:lstStyle/>
          <a:p>
            <a:pPr marL="0" indent="0">
              <a:lnSpc>
                <a:spcPct val="100000"/>
              </a:lnSpc>
              <a:spcBef>
                <a:spcPts val="0"/>
              </a:spcBef>
              <a:buFont typeface="Arial" charset="0"/>
              <a:buNone/>
              <a:defRPr/>
            </a:pPr>
            <a:r>
              <a:rPr lang="tr-TR" sz="3400" b="1" dirty="0" smtClean="0"/>
              <a:t>Ücreti belirleme serbestisi ve sınırlamaları</a:t>
            </a:r>
            <a:endParaRPr lang="tr-TR" sz="3400" dirty="0" smtClean="0"/>
          </a:p>
          <a:p>
            <a:pPr marL="0" indent="0">
              <a:lnSpc>
                <a:spcPct val="100000"/>
              </a:lnSpc>
              <a:spcBef>
                <a:spcPts val="0"/>
              </a:spcBef>
              <a:buFont typeface="Arial" charset="0"/>
              <a:buNone/>
              <a:defRPr/>
            </a:pPr>
            <a:endParaRPr lang="tr-TR" sz="3100" dirty="0" smtClean="0"/>
          </a:p>
          <a:p>
            <a:pPr marL="0" indent="0">
              <a:lnSpc>
                <a:spcPct val="100000"/>
              </a:lnSpc>
              <a:spcBef>
                <a:spcPts val="0"/>
              </a:spcBef>
              <a:buFont typeface="Arial" charset="0"/>
              <a:buNone/>
              <a:defRPr/>
            </a:pPr>
            <a:r>
              <a:rPr lang="tr-TR" sz="3100" dirty="0" smtClean="0"/>
              <a:t>İşçiye ödenecek ücret iş sözleşmesinin yapılması sırasında taraflarca serbestçe kararlaştırılır. </a:t>
            </a:r>
          </a:p>
          <a:p>
            <a:pPr marL="0" indent="0">
              <a:lnSpc>
                <a:spcPct val="100000"/>
              </a:lnSpc>
              <a:spcBef>
                <a:spcPts val="0"/>
              </a:spcBef>
              <a:buFont typeface="Arial" charset="0"/>
              <a:buNone/>
              <a:defRPr/>
            </a:pPr>
            <a:endParaRPr lang="tr-TR" sz="3100" b="1" dirty="0" smtClean="0"/>
          </a:p>
          <a:p>
            <a:pPr marL="0" indent="0">
              <a:lnSpc>
                <a:spcPct val="100000"/>
              </a:lnSpc>
              <a:spcBef>
                <a:spcPts val="0"/>
              </a:spcBef>
              <a:buFont typeface="Arial" charset="0"/>
              <a:buNone/>
              <a:defRPr/>
            </a:pPr>
            <a:r>
              <a:rPr lang="tr-TR" sz="3100" b="1" dirty="0" smtClean="0"/>
              <a:t>Ancak işçiye ödenecek ücret asgari ücretin altına inemez</a:t>
            </a:r>
            <a:r>
              <a:rPr lang="tr-TR" sz="3100" dirty="0" smtClean="0"/>
              <a:t>. </a:t>
            </a:r>
          </a:p>
          <a:p>
            <a:pPr marL="0" indent="0">
              <a:lnSpc>
                <a:spcPct val="100000"/>
              </a:lnSpc>
              <a:spcBef>
                <a:spcPts val="0"/>
              </a:spcBef>
              <a:buFont typeface="Arial" charset="0"/>
              <a:buNone/>
              <a:defRPr/>
            </a:pPr>
            <a:endParaRPr lang="tr-TR" sz="3100" dirty="0" smtClean="0"/>
          </a:p>
          <a:p>
            <a:pPr marL="0" indent="0">
              <a:lnSpc>
                <a:spcPct val="100000"/>
              </a:lnSpc>
              <a:spcBef>
                <a:spcPts val="0"/>
              </a:spcBef>
              <a:buFont typeface="Arial" charset="0"/>
              <a:buNone/>
              <a:defRPr/>
            </a:pPr>
            <a:r>
              <a:rPr lang="tr-TR" sz="3100" dirty="0" smtClean="0"/>
              <a:t>İş sözleşmesinin yapılması sırasında ücret kararlaştırılmamışsa, bu halde ücret, örf ve âdete göre belirlenir.</a:t>
            </a:r>
            <a:endParaRPr lang="tr-TR" altLang="tr-TR" sz="3100" dirty="0" smtClean="0">
              <a:cs typeface="Arial" charset="0"/>
            </a:endParaRPr>
          </a:p>
          <a:p>
            <a:pPr marL="0" indent="0">
              <a:lnSpc>
                <a:spcPct val="100000"/>
              </a:lnSpc>
              <a:spcBef>
                <a:spcPts val="0"/>
              </a:spcBef>
              <a:buFont typeface="Arial" charset="0"/>
              <a:buNone/>
              <a:defRPr/>
            </a:pPr>
            <a:endParaRPr lang="tr-TR" sz="31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239713" y="346075"/>
            <a:ext cx="8904287" cy="5156200"/>
          </a:xfrm>
        </p:spPr>
        <p:txBody>
          <a:bodyPr/>
          <a:lstStyle/>
          <a:p>
            <a:pPr marL="0" indent="0">
              <a:lnSpc>
                <a:spcPct val="110000"/>
              </a:lnSpc>
              <a:spcBef>
                <a:spcPct val="0"/>
              </a:spcBef>
              <a:buFont typeface="Arial" charset="0"/>
              <a:buNone/>
            </a:pPr>
            <a:r>
              <a:rPr lang="tr-TR" altLang="tr-TR" sz="3100" b="1" smtClean="0">
                <a:cs typeface="Arial" charset="0"/>
              </a:rPr>
              <a:t>Ücretin türleri:</a:t>
            </a:r>
          </a:p>
          <a:p>
            <a:pPr marL="0" indent="0">
              <a:lnSpc>
                <a:spcPct val="110000"/>
              </a:lnSpc>
              <a:spcBef>
                <a:spcPct val="0"/>
              </a:spcBef>
              <a:buFont typeface="Arial" charset="0"/>
              <a:buNone/>
            </a:pPr>
            <a:r>
              <a:rPr lang="tr-TR" altLang="tr-TR" sz="3100" smtClean="0">
                <a:cs typeface="Arial" charset="0"/>
              </a:rPr>
              <a:t>a) asıl ücret: iş karşılığında işçiye ödenen para karşılığı,</a:t>
            </a:r>
          </a:p>
          <a:p>
            <a:pPr marL="0" indent="0">
              <a:lnSpc>
                <a:spcPct val="110000"/>
              </a:lnSpc>
              <a:spcBef>
                <a:spcPct val="0"/>
              </a:spcBef>
              <a:buFont typeface="Arial" charset="0"/>
              <a:buNone/>
            </a:pPr>
            <a:r>
              <a:rPr lang="tr-TR" altLang="tr-TR" sz="3100" smtClean="0">
                <a:cs typeface="Arial" charset="0"/>
              </a:rPr>
              <a:t>b) ücretin ekleri:</a:t>
            </a:r>
          </a:p>
          <a:p>
            <a:pPr marL="0" indent="0">
              <a:lnSpc>
                <a:spcPct val="110000"/>
              </a:lnSpc>
              <a:spcBef>
                <a:spcPct val="0"/>
              </a:spcBef>
              <a:buFont typeface="Arial" charset="0"/>
              <a:buNone/>
            </a:pPr>
            <a:r>
              <a:rPr lang="tr-TR" altLang="tr-TR" i="1" smtClean="0">
                <a:cs typeface="Arial" charset="0"/>
              </a:rPr>
              <a:t>- ikramiye: özel olaylara veya nedenlere bağlı olarak ödenen ek ücret</a:t>
            </a:r>
          </a:p>
          <a:p>
            <a:pPr marL="0" indent="0">
              <a:lnSpc>
                <a:spcPct val="110000"/>
              </a:lnSpc>
              <a:spcBef>
                <a:spcPct val="0"/>
              </a:spcBef>
              <a:buFont typeface="Arial" charset="0"/>
              <a:buNone/>
            </a:pPr>
            <a:r>
              <a:rPr lang="tr-TR" altLang="tr-TR" i="1" smtClean="0">
                <a:cs typeface="Arial" charset="0"/>
              </a:rPr>
              <a:t>- prim: üstün çaba gösteren işçinin ödüllendirmesi olarak ödenen ek ücret,</a:t>
            </a:r>
          </a:p>
          <a:p>
            <a:pPr marL="0" indent="0">
              <a:lnSpc>
                <a:spcPct val="110000"/>
              </a:lnSpc>
              <a:spcBef>
                <a:spcPct val="0"/>
              </a:spcBef>
              <a:buFont typeface="Arial" charset="0"/>
              <a:buNone/>
            </a:pPr>
            <a:r>
              <a:rPr lang="tr-TR" altLang="tr-TR" i="1" smtClean="0">
                <a:cs typeface="Arial" charset="0"/>
              </a:rPr>
              <a:t>- komisyon: işçinin yaptığı işin sonunda işverene sağladığı çıkarın değeri üzerinde oranına göre (% olarak) işçiye ödenene ek ücret,</a:t>
            </a:r>
          </a:p>
          <a:p>
            <a:pPr marL="0" indent="0">
              <a:lnSpc>
                <a:spcPct val="110000"/>
              </a:lnSpc>
              <a:spcBef>
                <a:spcPct val="0"/>
              </a:spcBef>
              <a:buFont typeface="Arial" charset="0"/>
              <a:buNone/>
            </a:pPr>
            <a:r>
              <a:rPr lang="tr-TR" altLang="tr-TR" i="1" smtClean="0">
                <a:cs typeface="Arial" charset="0"/>
              </a:rPr>
              <a:t>- kardan pay alması: sene sonunda işverenin bütçesinde kazancın olduğu zaman işçiye ödenen payı olarak ek ücret</a:t>
            </a:r>
          </a:p>
          <a:p>
            <a:pPr marL="0" indent="0">
              <a:lnSpc>
                <a:spcPct val="100000"/>
              </a:lnSpc>
              <a:spcBef>
                <a:spcPct val="0"/>
              </a:spcBef>
              <a:buFont typeface="Arial" charset="0"/>
              <a:buNone/>
            </a:pPr>
            <a:endParaRPr lang="tr-TR" altLang="tr-TR"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3"/>
          <p:cNvSpPr>
            <a:spLocks noGrp="1"/>
          </p:cNvSpPr>
          <p:nvPr>
            <p:ph idx="1"/>
          </p:nvPr>
        </p:nvSpPr>
        <p:spPr>
          <a:xfrm>
            <a:off x="265113" y="227013"/>
            <a:ext cx="8680450" cy="5854700"/>
          </a:xfrm>
        </p:spPr>
        <p:txBody>
          <a:bodyPr>
            <a:normAutofit fontScale="70000" lnSpcReduction="20000"/>
          </a:bodyPr>
          <a:lstStyle/>
          <a:p>
            <a:pPr marL="0" indent="0">
              <a:lnSpc>
                <a:spcPct val="120000"/>
              </a:lnSpc>
              <a:spcBef>
                <a:spcPts val="0"/>
              </a:spcBef>
              <a:buFont typeface="Arial" charset="0"/>
              <a:buNone/>
              <a:defRPr/>
            </a:pPr>
            <a:r>
              <a:rPr lang="tr-TR" altLang="tr-TR" sz="2800" b="1" dirty="0" smtClean="0">
                <a:cs typeface="Arial" charset="0"/>
              </a:rPr>
              <a:t>Ücretin sistemleri:</a:t>
            </a:r>
          </a:p>
          <a:p>
            <a:pPr marL="0" indent="0">
              <a:lnSpc>
                <a:spcPct val="120000"/>
              </a:lnSpc>
              <a:spcBef>
                <a:spcPts val="0"/>
              </a:spcBef>
              <a:buFont typeface="Arial" charset="0"/>
              <a:buNone/>
              <a:defRPr/>
            </a:pPr>
            <a:r>
              <a:rPr lang="tr-TR" altLang="tr-TR" sz="2800" b="1" dirty="0" smtClean="0">
                <a:cs typeface="Arial" charset="0"/>
              </a:rPr>
              <a:t>-Zamana göre ücret</a:t>
            </a:r>
            <a:r>
              <a:rPr lang="bs-Latn-BA" altLang="tr-TR" sz="2800" b="1" dirty="0" smtClean="0">
                <a:cs typeface="Arial" charset="0"/>
              </a:rPr>
              <a:t> si</a:t>
            </a:r>
            <a:r>
              <a:rPr lang="tr-TR" altLang="tr-TR" sz="2800" b="1" dirty="0" smtClean="0">
                <a:cs typeface="Arial" charset="0"/>
              </a:rPr>
              <a:t>s</a:t>
            </a:r>
            <a:r>
              <a:rPr lang="bs-Latn-BA" altLang="tr-TR" sz="2800" b="1" dirty="0" smtClean="0">
                <a:cs typeface="Arial" charset="0"/>
              </a:rPr>
              <a:t>temi</a:t>
            </a:r>
            <a:r>
              <a:rPr lang="tr-TR" altLang="tr-TR" sz="2800" dirty="0" smtClean="0">
                <a:cs typeface="Arial" charset="0"/>
              </a:rPr>
              <a:t>: belirli bir zamanın geçmesi ile iş karşılığında ücret ödenir,</a:t>
            </a:r>
          </a:p>
          <a:p>
            <a:pPr marL="0" indent="0">
              <a:lnSpc>
                <a:spcPct val="120000"/>
              </a:lnSpc>
              <a:spcBef>
                <a:spcPts val="0"/>
              </a:spcBef>
              <a:buFont typeface="Arial" charset="0"/>
              <a:buNone/>
              <a:defRPr/>
            </a:pPr>
            <a:endParaRPr lang="tr-TR" altLang="tr-TR" sz="2800" dirty="0" smtClean="0">
              <a:cs typeface="Arial" charset="0"/>
            </a:endParaRPr>
          </a:p>
          <a:p>
            <a:pPr marL="0" indent="0">
              <a:lnSpc>
                <a:spcPct val="120000"/>
              </a:lnSpc>
              <a:spcBef>
                <a:spcPts val="0"/>
              </a:spcBef>
              <a:buFont typeface="Arial" charset="0"/>
              <a:buNone/>
              <a:defRPr/>
            </a:pPr>
            <a:r>
              <a:rPr lang="tr-TR" altLang="tr-TR" sz="2800" b="1" dirty="0" smtClean="0">
                <a:cs typeface="Arial" charset="0"/>
              </a:rPr>
              <a:t>-Verime göre ücret sistemi: </a:t>
            </a:r>
            <a:r>
              <a:rPr lang="tr-TR" altLang="tr-TR" sz="2800" dirty="0" smtClean="0">
                <a:cs typeface="Arial" charset="0"/>
              </a:rPr>
              <a:t>işçinin çalışıp ürettiği mal miktarına, yaptığı hizmetin büyüklüğüne karşılık olarak ücretin ödemesi,</a:t>
            </a:r>
          </a:p>
          <a:p>
            <a:pPr marL="0" indent="0">
              <a:lnSpc>
                <a:spcPct val="120000"/>
              </a:lnSpc>
              <a:spcBef>
                <a:spcPts val="0"/>
              </a:spcBef>
              <a:buFont typeface="Arial" charset="0"/>
              <a:buNone/>
              <a:defRPr/>
            </a:pPr>
            <a:endParaRPr lang="tr-TR" altLang="tr-TR" sz="2800" dirty="0" smtClean="0">
              <a:cs typeface="Arial" charset="0"/>
            </a:endParaRPr>
          </a:p>
          <a:p>
            <a:pPr marL="0" indent="0">
              <a:lnSpc>
                <a:spcPct val="120000"/>
              </a:lnSpc>
              <a:spcBef>
                <a:spcPts val="0"/>
              </a:spcBef>
              <a:buFont typeface="Arial" charset="0"/>
              <a:buNone/>
              <a:defRPr/>
            </a:pPr>
            <a:r>
              <a:rPr lang="tr-TR" altLang="tr-TR" sz="2800" b="1" dirty="0" smtClean="0">
                <a:cs typeface="Arial" charset="0"/>
              </a:rPr>
              <a:t>-Yüzde üsülüne göre ücret sistemi: </a:t>
            </a:r>
            <a:r>
              <a:rPr lang="tr-TR" altLang="tr-TR" sz="2800" dirty="0" smtClean="0">
                <a:cs typeface="Arial" charset="0"/>
              </a:rPr>
              <a:t>otel, lokanta, eğlence yerleri ve benzeri yerler ile içki verilen ve hemen orada yenilip içilmesi için çeşitli yiyecek satan yerlerden “yüzde” usulünün uygulandığı müesseselerde işveren tarafından servis karşılığı veya başka isimlerle müşterilerin hesap pusulalarına “yüzde” eklenerek veya ayrı şekillerde alınan paralarla kendi isteği ile müşteri tarafından işverene bırakılan yahut da onun kontrolü altında bir araya toplanan paraları işveren işyerinde çalışan tüm işçilere eksiksiz olarak ödemek zorundadır.</a:t>
            </a:r>
          </a:p>
          <a:p>
            <a:pPr marL="0" indent="0">
              <a:lnSpc>
                <a:spcPct val="120000"/>
              </a:lnSpc>
              <a:spcBef>
                <a:spcPts val="0"/>
              </a:spcBef>
              <a:buFont typeface="Arial" charset="0"/>
              <a:buNone/>
              <a:defRPr/>
            </a:pPr>
            <a:r>
              <a:rPr lang="tr-TR" altLang="tr-TR" sz="2800" dirty="0" smtClean="0">
                <a:cs typeface="Arial" charset="0"/>
              </a:rPr>
              <a:t>İşveren veya işveren vekili yukarıdaki fıkrada sözü edilen paraların kendisi tarafından alındığında eksiksiz olarak işçilere dağıtıldığını belgelemekle yükümlüdür.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177800" y="608013"/>
            <a:ext cx="8713788" cy="4075112"/>
          </a:xfrm>
        </p:spPr>
        <p:txBody>
          <a:bodyPr/>
          <a:lstStyle/>
          <a:p>
            <a:pPr marL="0" indent="0">
              <a:spcBef>
                <a:spcPct val="0"/>
              </a:spcBef>
              <a:buFont typeface="Arial" charset="0"/>
              <a:buNone/>
            </a:pPr>
            <a:r>
              <a:rPr lang="tr-TR" altLang="tr-TR" b="1" smtClean="0">
                <a:cs typeface="Arial" charset="0"/>
              </a:rPr>
              <a:t>Ücret ödeme biçimi:</a:t>
            </a:r>
          </a:p>
          <a:p>
            <a:pPr marL="0" indent="0">
              <a:spcBef>
                <a:spcPct val="0"/>
              </a:spcBef>
              <a:buFont typeface="Arial" charset="0"/>
              <a:buNone/>
            </a:pPr>
            <a:endParaRPr lang="tr-TR" altLang="tr-TR" b="1" smtClean="0">
              <a:cs typeface="Arial" charset="0"/>
            </a:endParaRPr>
          </a:p>
          <a:p>
            <a:pPr marL="0" indent="0">
              <a:spcBef>
                <a:spcPct val="0"/>
              </a:spcBef>
              <a:buFont typeface="Arial" charset="0"/>
              <a:buNone/>
            </a:pPr>
            <a:r>
              <a:rPr lang="tr-TR" altLang="tr-TR" smtClean="0">
                <a:cs typeface="Arial" charset="0"/>
              </a:rPr>
              <a:t>Ücret, prim, ikramiye ve bu nitelikteki her çeşit hak kural olarak, </a:t>
            </a:r>
            <a:r>
              <a:rPr lang="tr-TR" altLang="tr-TR" b="1" smtClean="0">
                <a:cs typeface="Arial" charset="0"/>
              </a:rPr>
              <a:t>Türk parası ile işyerinde veya özel olarak açılan bir banka hesabına ödenir</a:t>
            </a:r>
            <a:r>
              <a:rPr lang="tr-TR" altLang="tr-TR" smtClean="0">
                <a:cs typeface="Arial" charset="0"/>
              </a:rPr>
              <a:t>. </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smtClean="0">
                <a:cs typeface="Arial" charset="0"/>
              </a:rPr>
              <a:t>Ücret, prim, ikramiye ve bu nitelikteki her çeşit istihkak, yabancı para olarak kararlaştırılmış ise ödeme günündeki rayice göre Türk parası ile ödeme yapılabilir.</a:t>
            </a:r>
          </a:p>
          <a:p>
            <a:pPr marL="0" indent="0">
              <a:spcBef>
                <a:spcPct val="0"/>
              </a:spcBef>
              <a:buFont typeface="Arial" charset="0"/>
              <a:buNone/>
            </a:pPr>
            <a:endParaRPr lang="tr-TR" altLang="tr-TR" smtClean="0">
              <a:cs typeface="Arial"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234950" y="357188"/>
            <a:ext cx="8909050" cy="5357812"/>
          </a:xfrm>
        </p:spPr>
        <p:txBody>
          <a:bodyPr/>
          <a:lstStyle/>
          <a:p>
            <a:pPr marL="0" indent="0">
              <a:spcBef>
                <a:spcPct val="0"/>
              </a:spcBef>
              <a:buFont typeface="Arial" charset="0"/>
              <a:buNone/>
            </a:pPr>
            <a:r>
              <a:rPr lang="tr-TR" altLang="tr-TR" sz="2800" b="1" smtClean="0">
                <a:cs typeface="Arial" charset="0"/>
              </a:rPr>
              <a:t>Ücret ödeme zamanı:</a:t>
            </a:r>
          </a:p>
          <a:p>
            <a:pPr marL="0" indent="0">
              <a:spcBef>
                <a:spcPct val="0"/>
              </a:spcBef>
              <a:buFont typeface="Arial" charset="0"/>
              <a:buNone/>
            </a:pPr>
            <a:endParaRPr lang="tr-TR" altLang="tr-TR" sz="2800" b="1" smtClean="0">
              <a:cs typeface="Arial" charset="0"/>
            </a:endParaRPr>
          </a:p>
          <a:p>
            <a:pPr marL="0" indent="0">
              <a:spcBef>
                <a:spcPct val="0"/>
              </a:spcBef>
              <a:buFont typeface="Arial" charset="0"/>
              <a:buNone/>
            </a:pPr>
            <a:r>
              <a:rPr lang="tr-TR" altLang="tr-TR" sz="2800" smtClean="0">
                <a:cs typeface="Arial" charset="0"/>
              </a:rPr>
              <a:t>Kural olarak ücret, </a:t>
            </a:r>
            <a:r>
              <a:rPr lang="tr-TR" altLang="tr-TR" sz="2800" b="1" smtClean="0">
                <a:cs typeface="Arial" charset="0"/>
              </a:rPr>
              <a:t>en geç ayda bir </a:t>
            </a:r>
            <a:r>
              <a:rPr lang="tr-TR" altLang="tr-TR" sz="2800" smtClean="0">
                <a:cs typeface="Arial" charset="0"/>
              </a:rPr>
              <a:t>ödenmesi gerekiyor.</a:t>
            </a:r>
          </a:p>
          <a:p>
            <a:pPr marL="0" indent="0">
              <a:spcBef>
                <a:spcPct val="0"/>
              </a:spcBef>
              <a:buFont typeface="Arial" charset="0"/>
              <a:buNone/>
            </a:pPr>
            <a:endParaRPr lang="tr-TR" altLang="tr-TR" sz="2800" smtClean="0">
              <a:cs typeface="Arial" charset="0"/>
            </a:endParaRPr>
          </a:p>
          <a:p>
            <a:pPr marL="0" indent="0">
              <a:spcBef>
                <a:spcPct val="0"/>
              </a:spcBef>
              <a:buFont typeface="Arial" charset="0"/>
              <a:buNone/>
            </a:pPr>
            <a:r>
              <a:rPr lang="tr-TR" altLang="tr-TR" sz="2800" smtClean="0">
                <a:cs typeface="Arial" charset="0"/>
              </a:rPr>
              <a:t>İş sözleşmeleri veya toplu iş sözleşmeleri ile ödeme süresi bir haftaya kadar indirilebilir.</a:t>
            </a:r>
          </a:p>
          <a:p>
            <a:pPr marL="0" indent="0">
              <a:buFont typeface="Arial" charset="0"/>
              <a:buNone/>
            </a:pPr>
            <a:endParaRPr lang="tr-TR" altLang="tr-TR" sz="2800" smtClean="0">
              <a:cs typeface="Arial" charset="0"/>
            </a:endParaRPr>
          </a:p>
          <a:p>
            <a:pPr marL="0" indent="0">
              <a:buFont typeface="Arial" charset="0"/>
              <a:buNone/>
            </a:pPr>
            <a:r>
              <a:rPr lang="tr-TR" altLang="tr-TR" sz="2800" i="1" smtClean="0">
                <a:cs typeface="Arial" charset="0"/>
              </a:rPr>
              <a:t>İşçiye ödenecek ücret iş sözleşmesinin yapılması sırasında taraflarca serbestçe kararlaştırılır. Ancak işçiye ödenecek ücret asgari ücretin altına inemez. İş sözleşmesinin yapılması sırasında ücret kararlaştırılmamışsa, bu halde ücret, örf ve âdete göre belirlenir.</a:t>
            </a:r>
          </a:p>
          <a:p>
            <a:pPr marL="0" indent="0">
              <a:spcBef>
                <a:spcPct val="0"/>
              </a:spcBef>
              <a:buFont typeface="Arial" charset="0"/>
              <a:buNone/>
            </a:pPr>
            <a:endParaRPr lang="tr-TR" altLang="tr-TR" smtClean="0">
              <a:cs typeface="Arial"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200025" y="203200"/>
            <a:ext cx="8720138" cy="5207000"/>
          </a:xfrm>
        </p:spPr>
        <p:txBody>
          <a:bodyPr/>
          <a:lstStyle/>
          <a:p>
            <a:pPr marL="0" indent="0">
              <a:spcBef>
                <a:spcPct val="0"/>
              </a:spcBef>
              <a:buFont typeface="Arial" charset="0"/>
              <a:buNone/>
            </a:pPr>
            <a:r>
              <a:rPr lang="tr-TR" altLang="tr-TR" sz="3400" b="1" smtClean="0">
                <a:cs typeface="Arial" charset="0"/>
              </a:rPr>
              <a:t>Ücret zamanında ödenmezse ne olacak?</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b="1" smtClean="0">
                <a:cs typeface="Arial" charset="0"/>
              </a:rPr>
              <a:t>-iş görme borcunu yerine getirmemesi</a:t>
            </a:r>
          </a:p>
          <a:p>
            <a:pPr marL="0" indent="0">
              <a:spcBef>
                <a:spcPct val="0"/>
              </a:spcBef>
              <a:buFont typeface="Arial" charset="0"/>
              <a:buNone/>
            </a:pPr>
            <a:r>
              <a:rPr lang="tr-TR" altLang="tr-TR" smtClean="0">
                <a:cs typeface="Arial" charset="0"/>
              </a:rPr>
              <a:t>Ücreti ödeme gününden itibaren </a:t>
            </a:r>
            <a:r>
              <a:rPr lang="tr-TR" altLang="tr-TR" b="1" smtClean="0">
                <a:cs typeface="Arial" charset="0"/>
              </a:rPr>
              <a:t>yirmi gün içinde </a:t>
            </a:r>
            <a:r>
              <a:rPr lang="tr-TR" altLang="tr-TR" smtClean="0">
                <a:cs typeface="Arial" charset="0"/>
              </a:rPr>
              <a:t>mücbir bir neden dışında ödenmeyen işçi, </a:t>
            </a:r>
            <a:r>
              <a:rPr lang="tr-TR" altLang="tr-TR" b="1" smtClean="0">
                <a:cs typeface="Arial" charset="0"/>
              </a:rPr>
              <a:t>iş görme borcunu yerine getirmekten kaçınabilir</a:t>
            </a:r>
            <a:r>
              <a:rPr lang="tr-TR" altLang="tr-TR" smtClean="0">
                <a:cs typeface="Arial" charset="0"/>
              </a:rPr>
              <a:t>. Bu nedenle kişisel kararlarına dayanarak iş görme borcunu yerine getirmemeleri sayısal olarak toplu bir nitelik kazansa dahi grev olarak nitelendirilemez.</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b="1" smtClean="0">
                <a:cs typeface="Arial" charset="0"/>
              </a:rPr>
              <a:t>-iş söyleşmesinin haklı nedenle feshi</a:t>
            </a:r>
          </a:p>
          <a:p>
            <a:pPr marL="0" indent="0">
              <a:spcBef>
                <a:spcPct val="0"/>
              </a:spcBef>
              <a:buFont typeface="Arial" charset="0"/>
              <a:buNone/>
            </a:pPr>
            <a:r>
              <a:rPr lang="tr-TR" altLang="tr-TR" smtClean="0">
                <a:cs typeface="Arial" charset="0"/>
              </a:rPr>
              <a:t>Ayrıca, ücret ödebmeyen işçi İş Kanunun madde 24’e göre haklı nedenlerle iş söyleşmeyş feshedebilir.</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endParaRPr lang="tr-TR" altLang="tr-TR" b="1" smtClean="0">
              <a:cs typeface="Arial"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279400" y="434975"/>
            <a:ext cx="8661400" cy="4849813"/>
          </a:xfrm>
        </p:spPr>
        <p:txBody>
          <a:bodyPr/>
          <a:lstStyle/>
          <a:p>
            <a:pPr marL="0" indent="0">
              <a:spcBef>
                <a:spcPct val="0"/>
              </a:spcBef>
              <a:buFont typeface="Arial" charset="0"/>
              <a:buNone/>
            </a:pPr>
            <a:r>
              <a:rPr lang="tr-TR" altLang="tr-TR" b="1" smtClean="0">
                <a:cs typeface="Arial" charset="0"/>
              </a:rPr>
              <a:t>Ücretin ödeme yeri:</a:t>
            </a:r>
          </a:p>
          <a:p>
            <a:pPr marL="0" indent="0">
              <a:spcBef>
                <a:spcPct val="0"/>
              </a:spcBef>
              <a:buFont typeface="Arial" charset="0"/>
              <a:buNone/>
            </a:pPr>
            <a:r>
              <a:rPr lang="tr-TR" altLang="tr-TR" smtClean="0">
                <a:cs typeface="Arial" charset="0"/>
              </a:rPr>
              <a:t>İşyerinde veya özel olarak açılan bir banka hesabına ödenir.</a:t>
            </a:r>
            <a:endParaRPr lang="bs-Latn-BA" altLang="tr-TR" smtClean="0">
              <a:cs typeface="Arial" charset="0"/>
            </a:endParaRPr>
          </a:p>
          <a:p>
            <a:pPr marL="0" indent="0">
              <a:buFont typeface="Arial" charset="0"/>
              <a:buNone/>
            </a:pPr>
            <a:r>
              <a:rPr lang="tr-TR" altLang="tr-TR" smtClean="0">
                <a:cs typeface="Arial" charset="0"/>
              </a:rPr>
              <a:t>Meyhane ve benzeri eğlence yerleri ve perakende mal satan dükkan</a:t>
            </a:r>
            <a:r>
              <a:rPr lang="bs-Latn-BA" altLang="tr-TR" smtClean="0">
                <a:cs typeface="Arial" charset="0"/>
              </a:rPr>
              <a:t> </a:t>
            </a:r>
            <a:r>
              <a:rPr lang="tr-TR" altLang="tr-TR" smtClean="0">
                <a:cs typeface="Arial" charset="0"/>
              </a:rPr>
              <a:t>ve mağazalarda, buralarda çalışanlar hariç, ücret ödemesi yapılamaz.</a:t>
            </a:r>
            <a:endParaRPr lang="tr-TR" altLang="tr-TR" b="1" smtClean="0">
              <a:cs typeface="Arial" charset="0"/>
            </a:endParaRPr>
          </a:p>
          <a:p>
            <a:pPr marL="0" indent="0">
              <a:spcBef>
                <a:spcPct val="0"/>
              </a:spcBef>
              <a:buFont typeface="Arial" charset="0"/>
              <a:buNone/>
            </a:pPr>
            <a:endParaRPr lang="tr-TR" altLang="tr-TR" b="1" smtClean="0">
              <a:cs typeface="Arial" charset="0"/>
            </a:endParaRPr>
          </a:p>
          <a:p>
            <a:pPr marL="0" indent="0">
              <a:spcBef>
                <a:spcPct val="0"/>
              </a:spcBef>
              <a:buFont typeface="Arial" charset="0"/>
              <a:buNone/>
            </a:pPr>
            <a:endParaRPr lang="tr-TR" altLang="tr-TR" b="1" smtClean="0">
              <a:cs typeface="Arial" charset="0"/>
            </a:endParaRPr>
          </a:p>
          <a:p>
            <a:pPr marL="0" indent="0">
              <a:spcBef>
                <a:spcPct val="0"/>
              </a:spcBef>
              <a:buFont typeface="Arial" charset="0"/>
              <a:buNone/>
            </a:pPr>
            <a:endParaRPr lang="tr-TR" altLang="tr-TR" b="1" smtClean="0">
              <a:cs typeface="Arial" charset="0"/>
            </a:endParaRPr>
          </a:p>
          <a:p>
            <a:pPr marL="0" indent="0">
              <a:spcBef>
                <a:spcPct val="0"/>
              </a:spcBef>
              <a:buFont typeface="Arial" charset="0"/>
              <a:buNone/>
            </a:pPr>
            <a:endParaRPr lang="tr-TR" altLang="tr-TR" b="1" smtClean="0">
              <a:cs typeface="Arial" charset="0"/>
            </a:endParaRPr>
          </a:p>
          <a:p>
            <a:pPr marL="0" indent="0">
              <a:spcBef>
                <a:spcPct val="0"/>
              </a:spcBef>
              <a:buFont typeface="Arial" charset="0"/>
              <a:buNone/>
            </a:pPr>
            <a:r>
              <a:rPr lang="tr-TR" altLang="tr-TR" b="1" smtClean="0">
                <a:cs typeface="Arial" charset="0"/>
              </a:rPr>
              <a:t>Ücret alacağın zamanaşımı:</a:t>
            </a:r>
          </a:p>
          <a:p>
            <a:pPr marL="0" indent="0">
              <a:spcBef>
                <a:spcPct val="0"/>
              </a:spcBef>
              <a:buFont typeface="Arial" charset="0"/>
              <a:buNone/>
            </a:pPr>
            <a:r>
              <a:rPr lang="tr-TR" altLang="tr-TR" smtClean="0">
                <a:cs typeface="Arial" charset="0"/>
              </a:rPr>
              <a:t>Ücret alacaklarında zamanaşımı süresi 5 yıldır.</a:t>
            </a:r>
          </a:p>
          <a:p>
            <a:pPr marL="0" indent="0">
              <a:buFont typeface="Arial" charset="0"/>
              <a:buNone/>
            </a:pPr>
            <a:endParaRPr lang="bs-Latn-BA" altLang="tr-TR"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idx="1"/>
          </p:nvPr>
        </p:nvSpPr>
        <p:spPr>
          <a:xfrm>
            <a:off x="325438" y="246063"/>
            <a:ext cx="8818562" cy="5322887"/>
          </a:xfrm>
        </p:spPr>
        <p:txBody>
          <a:bodyPr/>
          <a:lstStyle/>
          <a:p>
            <a:pPr marL="0" indent="0">
              <a:spcBef>
                <a:spcPct val="0"/>
              </a:spcBef>
              <a:buFont typeface="Arial" charset="0"/>
              <a:buNone/>
            </a:pPr>
            <a:r>
              <a:rPr lang="tr-TR" altLang="tr-TR" b="1" smtClean="0">
                <a:cs typeface="Arial" charset="0"/>
              </a:rPr>
              <a:t>2-Eşit davranma borcu</a:t>
            </a:r>
          </a:p>
          <a:p>
            <a:pPr marL="0" indent="0">
              <a:spcBef>
                <a:spcPct val="0"/>
              </a:spcBef>
              <a:buFont typeface="Arial" charset="0"/>
              <a:buNone/>
            </a:pPr>
            <a:endParaRPr lang="tr-TR" altLang="tr-TR" b="1" smtClean="0">
              <a:cs typeface="Arial" charset="0"/>
            </a:endParaRPr>
          </a:p>
          <a:p>
            <a:pPr marL="0" indent="0" algn="ctr">
              <a:spcBef>
                <a:spcPct val="0"/>
              </a:spcBef>
              <a:buFont typeface="Arial" charset="0"/>
              <a:buNone/>
            </a:pPr>
            <a:r>
              <a:rPr lang="tr-TR" altLang="tr-TR" b="1" i="1" smtClean="0">
                <a:cs typeface="Arial" charset="0"/>
              </a:rPr>
              <a:t>Madde 5 - </a:t>
            </a:r>
            <a:r>
              <a:rPr lang="tr-TR" altLang="tr-TR" i="1" smtClean="0">
                <a:cs typeface="Arial" charset="0"/>
              </a:rPr>
              <a:t>İş ilişkisinde dil, ırk, cinsiyet, siyasal düşünce, felsefî inanç, din ve mezhep ve benzeri sebeplere dayalı ayırım yapılamaz.</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smtClean="0">
                <a:cs typeface="Arial" charset="0"/>
              </a:rPr>
              <a:t>İş Kanunun bu maddesinin dayanağı  Anayasanın 10. maddesi dir:</a:t>
            </a:r>
          </a:p>
          <a:p>
            <a:pPr marL="0" indent="0">
              <a:spcBef>
                <a:spcPct val="0"/>
              </a:spcBef>
              <a:buFont typeface="Arial" charset="0"/>
              <a:buNone/>
            </a:pPr>
            <a:r>
              <a:rPr lang="tr-TR" altLang="tr-TR" i="1" smtClean="0">
                <a:cs typeface="Arial" charset="0"/>
              </a:rPr>
              <a:t>“Herkes dil, renk, cinsiyet, siyasi düşünce, felsefi inanç, din, mezhep ve benzeri sebeplerle ayrım gözetilmeksizin Kanun önünde eşittir” </a:t>
            </a:r>
            <a:r>
              <a:rPr lang="tr-TR" altLang="tr-TR" smtClean="0">
                <a:cs typeface="Arial" charset="0"/>
              </a:rPr>
              <a:t>(AY m.10/1). Bu maddeye 2004 yılında eklenen 2. fıkraya göre </a:t>
            </a:r>
            <a:r>
              <a:rPr lang="tr-TR" altLang="tr-TR" i="1" smtClean="0">
                <a:cs typeface="Arial" charset="0"/>
              </a:rPr>
              <a:t>“kadınlar ve erkekler eşit haklara sahiptir. Devlet, bu eşitliğin yaşama geçmesini sağlamakla yükümlüdür</a:t>
            </a:r>
            <a:r>
              <a:rPr lang="tr-TR" altLang="tr-TR" smtClean="0">
                <a:cs typeface="Arial" charset="0"/>
              </a:rPr>
              <a:t>. </a:t>
            </a:r>
            <a:r>
              <a:rPr lang="tr-TR" altLang="tr-TR" i="1" smtClean="0">
                <a:cs typeface="Arial" charset="0"/>
              </a:rPr>
              <a:t>Bu maksatla alınacak tedbirler eşitlik ilkesine aykırı olarak yorumlanamaz</a:t>
            </a:r>
            <a:r>
              <a:rPr lang="tr-TR" altLang="tr-TR" smtClean="0">
                <a:cs typeface="Arial" charset="0"/>
              </a:rPr>
              <a:t>” </a:t>
            </a:r>
            <a:r>
              <a:rPr lang="tr-TR" altLang="tr-TR" b="1" smtClean="0">
                <a:cs typeface="Arial" charset="0"/>
              </a:rPr>
              <a:t>(AY m.10/2).</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smtClean="0">
                <a:cs typeface="Arial" charset="0"/>
              </a:rPr>
              <a:t>İşveren, iş sözleşme ile çalıştıran her işçiye, işçinin şahsiyetine, cinsiyetine bağlı konularda, diğer işçilere davrandığı gibi eşit davranmalı, eşit değerde işi yapanlara eşit ücreti vermeli.</a:t>
            </a:r>
          </a:p>
          <a:p>
            <a:pPr marL="0" indent="0">
              <a:spcBef>
                <a:spcPct val="0"/>
              </a:spcBef>
              <a:buFont typeface="Arial" charset="0"/>
              <a:buNone/>
            </a:pPr>
            <a:endParaRPr lang="tr-TR" altLang="tr-TR" smtClean="0">
              <a:cs typeface="Arial"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188913" y="271463"/>
            <a:ext cx="8753475" cy="5184775"/>
          </a:xfrm>
        </p:spPr>
        <p:txBody>
          <a:bodyPr/>
          <a:lstStyle/>
          <a:p>
            <a:pPr marL="0" indent="0">
              <a:spcBef>
                <a:spcPct val="0"/>
              </a:spcBef>
              <a:buFont typeface="Arial" charset="0"/>
              <a:buNone/>
            </a:pPr>
            <a:r>
              <a:rPr lang="tr-TR" altLang="tr-TR" b="1" smtClean="0">
                <a:cs typeface="Arial" charset="0"/>
              </a:rPr>
              <a:t>İşverenin eşit davranma borcun kanunda belirtilen önemli hususlar:</a:t>
            </a:r>
          </a:p>
          <a:p>
            <a:pPr marL="0" indent="0">
              <a:spcBef>
                <a:spcPct val="0"/>
              </a:spcBef>
              <a:buFont typeface="Arial" charset="0"/>
              <a:buNone/>
            </a:pPr>
            <a:endParaRPr lang="tr-TR" altLang="tr-TR" b="1" smtClean="0">
              <a:cs typeface="Arial" charset="0"/>
            </a:endParaRPr>
          </a:p>
          <a:p>
            <a:pPr marL="0" indent="0">
              <a:spcBef>
                <a:spcPct val="0"/>
              </a:spcBef>
              <a:buFont typeface="Arial" charset="0"/>
              <a:buNone/>
            </a:pPr>
            <a:r>
              <a:rPr lang="tr-TR" altLang="tr-TR" i="1" smtClean="0">
                <a:cs typeface="Arial" charset="0"/>
              </a:rPr>
              <a:t>“İşveren, </a:t>
            </a:r>
            <a:r>
              <a:rPr lang="tr-TR" altLang="tr-TR" i="1" u="sng" smtClean="0">
                <a:cs typeface="Arial" charset="0"/>
              </a:rPr>
              <a:t>esaslı sebepler olmadıkça</a:t>
            </a:r>
            <a:r>
              <a:rPr lang="tr-TR" altLang="tr-TR" i="1" smtClean="0">
                <a:cs typeface="Arial" charset="0"/>
              </a:rPr>
              <a:t> </a:t>
            </a:r>
            <a:r>
              <a:rPr lang="tr-TR" altLang="tr-TR" b="1" i="1" smtClean="0">
                <a:cs typeface="Arial" charset="0"/>
              </a:rPr>
              <a:t>tam süreli çalışan işçi karşısında kısmî süreli çalışan işçiye, belirsiz süreli çalışan işçi karşısında belirli süreli çalışan işçiye farklı işlem yapamaz</a:t>
            </a:r>
            <a:r>
              <a:rPr lang="tr-TR" altLang="tr-TR" i="1" smtClean="0">
                <a:cs typeface="Arial" charset="0"/>
              </a:rPr>
              <a:t>” </a:t>
            </a:r>
            <a:r>
              <a:rPr lang="tr-TR" altLang="tr-TR" smtClean="0">
                <a:cs typeface="Arial" charset="0"/>
              </a:rPr>
              <a:t>(İK m.5/2).</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i="1" smtClean="0">
                <a:cs typeface="Arial" charset="0"/>
              </a:rPr>
              <a:t>“İşveren, biyolojik veya işin niteliğine ilişkin sebepler zorunlu kılmadıkça, bir işçiye, iş sözleşmesinin yapılmasında, şartlarının oluşturulmasında, uygulanmasında ve sona ermesinde, </a:t>
            </a:r>
            <a:r>
              <a:rPr lang="tr-TR" altLang="tr-TR" b="1" i="1" smtClean="0">
                <a:cs typeface="Arial" charset="0"/>
              </a:rPr>
              <a:t>cinsiyet veya gebelik nedeniyle doğrudan veya dolaylı farklı işlem yapamaz</a:t>
            </a:r>
            <a:r>
              <a:rPr lang="tr-TR" altLang="tr-TR" i="1" smtClean="0">
                <a:cs typeface="Arial" charset="0"/>
              </a:rPr>
              <a:t>” </a:t>
            </a:r>
            <a:r>
              <a:rPr lang="tr-TR" altLang="tr-TR" smtClean="0">
                <a:cs typeface="Arial" charset="0"/>
              </a:rPr>
              <a:t>(İK m.5/3).</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i="1" smtClean="0">
                <a:cs typeface="Arial" charset="0"/>
              </a:rPr>
              <a:t>“Aynı veya eşit değerde bir iş için </a:t>
            </a:r>
            <a:r>
              <a:rPr lang="tr-TR" altLang="tr-TR" b="1" i="1" smtClean="0">
                <a:cs typeface="Arial" charset="0"/>
              </a:rPr>
              <a:t>cinsiyet nedeniyle daha düşük ücret kararlaştırılamaz</a:t>
            </a:r>
            <a:r>
              <a:rPr lang="tr-TR" altLang="tr-TR" i="1" smtClean="0">
                <a:cs typeface="Arial" charset="0"/>
              </a:rPr>
              <a:t>” </a:t>
            </a:r>
            <a:r>
              <a:rPr lang="tr-TR" altLang="tr-TR" smtClean="0">
                <a:cs typeface="Arial" charset="0"/>
              </a:rPr>
              <a:t>(İK m.5/4).</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i="1" smtClean="0">
                <a:cs typeface="Arial" charset="0"/>
              </a:rPr>
              <a:t>“İşçinin cinsiyeti nedeniyle özel koruyucu hükümlerin uygulanması, daha düşük bir ücretin uygulanmasını haklı kılmaz” </a:t>
            </a:r>
            <a:r>
              <a:rPr lang="tr-TR" altLang="tr-TR" smtClean="0">
                <a:cs typeface="Arial" charset="0"/>
              </a:rPr>
              <a:t>(İK m.5/5).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a:xfrm>
            <a:off x="0" y="195263"/>
            <a:ext cx="9042400" cy="5519737"/>
          </a:xfrm>
        </p:spPr>
        <p:txBody>
          <a:bodyPr/>
          <a:lstStyle/>
          <a:p>
            <a:pPr marL="0" indent="0">
              <a:buFont typeface="Arial" charset="0"/>
              <a:buNone/>
            </a:pPr>
            <a:r>
              <a:rPr lang="bs-Latn-BA" altLang="tr-TR" sz="2800" smtClean="0">
                <a:cs typeface="Arial" charset="0"/>
              </a:rPr>
              <a:t>Bunun </a:t>
            </a:r>
            <a:r>
              <a:rPr lang="tr-TR" altLang="tr-TR" sz="2800" smtClean="0">
                <a:cs typeface="Arial" charset="0"/>
              </a:rPr>
              <a:t>dışında gazeteci ile gemi adamların ile işverenler arasında yapılacak iş sözleşmeleri de yazılı şekilde yapılmak yorunluluğu var (Basın İş Kç ve Deniy İş K)</a:t>
            </a:r>
            <a:endParaRPr lang="bs-Latn-BA" altLang="tr-TR" sz="2800" smtClean="0">
              <a:cs typeface="Arial" charset="0"/>
            </a:endParaRPr>
          </a:p>
          <a:p>
            <a:pPr marL="0" indent="0">
              <a:buFont typeface="Arial" charset="0"/>
              <a:buNone/>
            </a:pPr>
            <a:endParaRPr lang="bs-Latn-BA" altLang="tr-TR" sz="2800" b="1" smtClean="0">
              <a:cs typeface="Arial" charset="0"/>
            </a:endParaRPr>
          </a:p>
          <a:p>
            <a:pPr marL="0" indent="0">
              <a:buFont typeface="Arial" charset="0"/>
              <a:buNone/>
            </a:pPr>
            <a:r>
              <a:rPr lang="tr-TR" altLang="tr-TR" sz="2800" b="1" smtClean="0">
                <a:cs typeface="Arial" charset="0"/>
              </a:rPr>
              <a:t>Belirli süresi bir yıldan az olan iş sözleşmeleri, belirsiz süreli iş</a:t>
            </a:r>
            <a:r>
              <a:rPr lang="bs-Latn-BA" altLang="tr-TR" sz="2800" b="1" smtClean="0">
                <a:cs typeface="Arial" charset="0"/>
              </a:rPr>
              <a:t> </a:t>
            </a:r>
            <a:r>
              <a:rPr lang="tr-TR" altLang="tr-TR" sz="2800" b="1" smtClean="0">
                <a:cs typeface="Arial" charset="0"/>
              </a:rPr>
              <a:t>sözleşmeleri ve süreksiz iş sözleşmeleri herhangi bir şekil koşuluna tabi değildir. </a:t>
            </a:r>
            <a:endParaRPr lang="bs-Latn-BA" altLang="tr-TR" sz="2800" b="1" smtClean="0">
              <a:cs typeface="Arial" charset="0"/>
            </a:endParaRPr>
          </a:p>
          <a:p>
            <a:pPr marL="0" indent="0">
              <a:buFont typeface="Arial" charset="0"/>
              <a:buNone/>
            </a:pPr>
            <a:endParaRPr lang="tr-TR" altLang="tr-TR" sz="2800" b="1" smtClean="0">
              <a:cs typeface="Arial" charset="0"/>
            </a:endParaRPr>
          </a:p>
          <a:p>
            <a:pPr marL="0" indent="0">
              <a:buFont typeface="Arial" charset="0"/>
              <a:buNone/>
            </a:pPr>
            <a:endParaRPr lang="tr-TR" altLang="tr-TR" sz="2800" b="1" smtClean="0">
              <a:cs typeface="Arial" charset="0"/>
            </a:endParaRPr>
          </a:p>
          <a:p>
            <a:pPr marL="0" indent="0">
              <a:buFont typeface="Arial" charset="0"/>
              <a:buNone/>
            </a:pPr>
            <a:r>
              <a:rPr lang="tr-TR" altLang="tr-TR" sz="2800" b="1" smtClean="0">
                <a:cs typeface="Arial" charset="0"/>
              </a:rPr>
              <a:t>Diğer</a:t>
            </a:r>
            <a:r>
              <a:rPr lang="bs-Latn-BA" altLang="tr-TR" sz="2800" b="1" smtClean="0">
                <a:cs typeface="Arial" charset="0"/>
              </a:rPr>
              <a:t> </a:t>
            </a:r>
            <a:r>
              <a:rPr lang="tr-TR" altLang="tr-TR" sz="2800" b="1" smtClean="0">
                <a:cs typeface="Arial" charset="0"/>
              </a:rPr>
              <a:t>bir ifadeyle bu sözleşmeler yazılı veya sözlü olarak yapılabilir.</a:t>
            </a:r>
            <a:endParaRPr lang="tr-TR" altLang="tr-TR" sz="2800" smtClean="0">
              <a:cs typeface="Arial"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idx="1"/>
          </p:nvPr>
        </p:nvSpPr>
        <p:spPr>
          <a:xfrm>
            <a:off x="193675" y="236538"/>
            <a:ext cx="8950325" cy="5478462"/>
          </a:xfrm>
        </p:spPr>
        <p:txBody>
          <a:bodyPr>
            <a:normAutofit fontScale="85000" lnSpcReduction="20000"/>
          </a:bodyPr>
          <a:lstStyle/>
          <a:p>
            <a:pPr marL="0" indent="0">
              <a:lnSpc>
                <a:spcPct val="120000"/>
              </a:lnSpc>
              <a:spcBef>
                <a:spcPts val="0"/>
              </a:spcBef>
              <a:buFont typeface="Arial" charset="0"/>
              <a:buNone/>
              <a:defRPr/>
            </a:pPr>
            <a:r>
              <a:rPr lang="tr-TR" altLang="tr-TR" sz="3200" b="1" dirty="0" smtClean="0">
                <a:cs typeface="Arial" charset="0"/>
              </a:rPr>
              <a:t>İşveren işçiye karşı farklı davranıyorsa, işçi ne yapabilir?</a:t>
            </a:r>
          </a:p>
          <a:p>
            <a:pPr marL="0" indent="0">
              <a:lnSpc>
                <a:spcPct val="120000"/>
              </a:lnSpc>
              <a:spcBef>
                <a:spcPts val="0"/>
              </a:spcBef>
              <a:buFont typeface="Arial" charset="0"/>
              <a:buNone/>
              <a:defRPr/>
            </a:pPr>
            <a:endParaRPr lang="tr-TR" altLang="tr-TR" sz="3200" b="1" dirty="0" smtClean="0">
              <a:cs typeface="Arial" charset="0"/>
            </a:endParaRPr>
          </a:p>
          <a:p>
            <a:pPr marL="0" indent="0">
              <a:lnSpc>
                <a:spcPct val="120000"/>
              </a:lnSpc>
              <a:spcBef>
                <a:spcPts val="0"/>
              </a:spcBef>
              <a:buFont typeface="Arial" charset="0"/>
              <a:buNone/>
              <a:defRPr/>
            </a:pPr>
            <a:r>
              <a:rPr lang="tr-TR" altLang="tr-TR" sz="3200" dirty="0" smtClean="0">
                <a:cs typeface="Arial" charset="0"/>
              </a:rPr>
              <a:t>İş ilişkisinde devamı veya sona ermesinde işveren işçiye karşı eşitlik ilkesine aykırı davrandığında işçi, </a:t>
            </a:r>
            <a:r>
              <a:rPr lang="tr-TR" altLang="tr-TR" sz="3200" b="1" dirty="0" smtClean="0">
                <a:cs typeface="Arial" charset="0"/>
              </a:rPr>
              <a:t>dört aya kadar ücreti tutarındaki uygun bir tazminattan başka yoksun bırakıldığı haklarını da talep edebilir.</a:t>
            </a:r>
          </a:p>
          <a:p>
            <a:pPr marL="0" indent="0">
              <a:lnSpc>
                <a:spcPct val="120000"/>
              </a:lnSpc>
              <a:spcBef>
                <a:spcPts val="0"/>
              </a:spcBef>
              <a:buFont typeface="Arial" charset="0"/>
              <a:buNone/>
              <a:defRPr/>
            </a:pPr>
            <a:endParaRPr lang="tr-TR" altLang="tr-TR" sz="3200" dirty="0" smtClean="0">
              <a:cs typeface="Arial" charset="0"/>
            </a:endParaRPr>
          </a:p>
          <a:p>
            <a:pPr marL="0" indent="0">
              <a:lnSpc>
                <a:spcPct val="120000"/>
              </a:lnSpc>
              <a:spcBef>
                <a:spcPts val="0"/>
              </a:spcBef>
              <a:buFont typeface="Arial" charset="0"/>
              <a:buNone/>
              <a:defRPr/>
            </a:pPr>
            <a:r>
              <a:rPr lang="tr-TR" altLang="tr-TR" sz="3200" dirty="0" smtClean="0">
                <a:cs typeface="Arial" charset="0"/>
              </a:rPr>
              <a:t>Bu durumda ilke olarak eşit işlem borcunun </a:t>
            </a:r>
            <a:r>
              <a:rPr lang="tr-TR" altLang="tr-TR" sz="3200" b="1" dirty="0" smtClean="0">
                <a:cs typeface="Arial" charset="0"/>
              </a:rPr>
              <a:t>işveren tarafından ihlal edildiğinin ispatı işçiye aittir</a:t>
            </a:r>
            <a:r>
              <a:rPr lang="tr-TR" altLang="tr-TR" sz="3200" dirty="0" smtClean="0">
                <a:cs typeface="Arial" charset="0"/>
              </a:rPr>
              <a:t>. Ancak işçi bir ihlalin varlığı ihtimalini güçlü bir biçimde gösteren bir durumu ortaya koyduğunda, ispat gücü yer değiştirmekte ve işveren böyle bir ihlalin mevcut olamadığını ispat etmekle yükümlü hale gelmektedir (İK m.5/7).</a:t>
            </a:r>
          </a:p>
          <a:p>
            <a:pPr marL="0" indent="0">
              <a:lnSpc>
                <a:spcPct val="120000"/>
              </a:lnSpc>
              <a:spcBef>
                <a:spcPts val="0"/>
              </a:spcBef>
              <a:buFont typeface="Arial" charset="0"/>
              <a:buNone/>
              <a:defRPr/>
            </a:pPr>
            <a:endParaRPr lang="tr-TR" altLang="tr-TR" sz="32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idx="1"/>
          </p:nvPr>
        </p:nvSpPr>
        <p:spPr>
          <a:xfrm>
            <a:off x="346075" y="276225"/>
            <a:ext cx="8797925" cy="5259388"/>
          </a:xfrm>
        </p:spPr>
        <p:txBody>
          <a:bodyPr/>
          <a:lstStyle/>
          <a:p>
            <a:pPr marL="0" indent="0">
              <a:spcBef>
                <a:spcPct val="0"/>
              </a:spcBef>
              <a:buFont typeface="Arial" charset="0"/>
              <a:buNone/>
            </a:pPr>
            <a:r>
              <a:rPr lang="tr-TR" altLang="tr-TR" sz="2400" b="1" smtClean="0">
                <a:cs typeface="Arial" charset="0"/>
              </a:rPr>
              <a:t>Eşit davranma borcun uygulanmadığı konular</a:t>
            </a:r>
          </a:p>
          <a:p>
            <a:pPr marL="0" indent="0">
              <a:spcBef>
                <a:spcPct val="0"/>
              </a:spcBef>
              <a:buFont typeface="Arial" charset="0"/>
              <a:buNone/>
            </a:pPr>
            <a:endParaRPr lang="tr-TR" altLang="tr-TR" sz="2400" b="1" smtClean="0">
              <a:cs typeface="Arial" charset="0"/>
            </a:endParaRPr>
          </a:p>
          <a:p>
            <a:pPr marL="0" indent="0">
              <a:spcBef>
                <a:spcPct val="0"/>
              </a:spcBef>
              <a:buFont typeface="Arial" charset="0"/>
              <a:buNone/>
            </a:pPr>
            <a:r>
              <a:rPr lang="tr-TR" altLang="tr-TR" sz="2400" smtClean="0">
                <a:cs typeface="Arial" charset="0"/>
              </a:rPr>
              <a:t>Eşit davranma borcunun her alanda ve mutlak şekilde uygulanması düşünülemez. </a:t>
            </a:r>
          </a:p>
          <a:p>
            <a:pPr marL="0" indent="0">
              <a:spcBef>
                <a:spcPct val="0"/>
              </a:spcBef>
              <a:buFont typeface="Arial" charset="0"/>
              <a:buNone/>
            </a:pPr>
            <a:endParaRPr lang="tr-TR" altLang="tr-TR" sz="2400" smtClean="0">
              <a:cs typeface="Arial" charset="0"/>
            </a:endParaRPr>
          </a:p>
          <a:p>
            <a:pPr marL="0" indent="0">
              <a:spcBef>
                <a:spcPct val="0"/>
              </a:spcBef>
              <a:buFont typeface="Arial" charset="0"/>
              <a:buNone/>
            </a:pPr>
            <a:r>
              <a:rPr lang="tr-TR" altLang="tr-TR" sz="2400" smtClean="0">
                <a:cs typeface="Arial" charset="0"/>
              </a:rPr>
              <a:t>İşverenin işçileri arasında </a:t>
            </a:r>
            <a:r>
              <a:rPr lang="tr-TR" altLang="tr-TR" sz="2400" b="1" smtClean="0">
                <a:cs typeface="Arial" charset="0"/>
              </a:rPr>
              <a:t>kıdem, yaş, tecrübe gibi nedenlerle ayrım yapması söz konusu olabilecektir</a:t>
            </a:r>
            <a:r>
              <a:rPr lang="tr-TR" altLang="tr-TR" sz="2400" smtClean="0">
                <a:cs typeface="Arial" charset="0"/>
              </a:rPr>
              <a:t>. Bu durum eşit davranma borcuna aykırılık teşkil etmeyecektir. </a:t>
            </a:r>
          </a:p>
          <a:p>
            <a:pPr marL="0" indent="0">
              <a:spcBef>
                <a:spcPct val="0"/>
              </a:spcBef>
              <a:buFont typeface="Arial" charset="0"/>
              <a:buNone/>
            </a:pPr>
            <a:endParaRPr lang="tr-TR" altLang="tr-TR" sz="2400" smtClean="0">
              <a:cs typeface="Arial" charset="0"/>
            </a:endParaRPr>
          </a:p>
          <a:p>
            <a:pPr marL="0" indent="0">
              <a:spcBef>
                <a:spcPct val="0"/>
              </a:spcBef>
              <a:buFont typeface="Arial" charset="0"/>
              <a:buNone/>
            </a:pPr>
            <a:r>
              <a:rPr lang="tr-TR" altLang="tr-TR" sz="2400" smtClean="0">
                <a:cs typeface="Arial" charset="0"/>
              </a:rPr>
              <a:t>İş sözleşmelerinin fesih hallerinde de eşit davranma borcu söz konusu değildir. </a:t>
            </a:r>
          </a:p>
          <a:p>
            <a:pPr marL="0" indent="0">
              <a:spcBef>
                <a:spcPct val="0"/>
              </a:spcBef>
              <a:buFont typeface="Arial" charset="0"/>
              <a:buNone/>
            </a:pPr>
            <a:endParaRPr lang="tr-TR" altLang="tr-TR" sz="2400" smtClean="0">
              <a:cs typeface="Arial" charset="0"/>
            </a:endParaRPr>
          </a:p>
          <a:p>
            <a:pPr marL="0" indent="0">
              <a:spcBef>
                <a:spcPct val="0"/>
              </a:spcBef>
              <a:buFont typeface="Arial" charset="0"/>
              <a:buNone/>
            </a:pPr>
            <a:r>
              <a:rPr lang="tr-TR" altLang="tr-TR" sz="2400" smtClean="0">
                <a:cs typeface="Arial" charset="0"/>
              </a:rPr>
              <a:t>Fesih hakkının kötüye kullanılması dışında, işveren dilediği işçinin iş sözleşmesini gerek bildirimli fesihle ve gerekse derhal fesih yoluyla her zaman sona erdirebilir.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a:xfrm>
            <a:off x="130175" y="130175"/>
            <a:ext cx="9013825" cy="5441950"/>
          </a:xfrm>
        </p:spPr>
        <p:txBody>
          <a:bodyPr/>
          <a:lstStyle/>
          <a:p>
            <a:pPr marL="0" indent="0">
              <a:spcBef>
                <a:spcPct val="0"/>
              </a:spcBef>
              <a:buFont typeface="Arial" charset="0"/>
              <a:buNone/>
            </a:pPr>
            <a:r>
              <a:rPr lang="tr-TR" altLang="tr-TR" b="1" smtClean="0">
                <a:cs typeface="Arial" charset="0"/>
              </a:rPr>
              <a:t>3- gözetme borcu</a:t>
            </a:r>
          </a:p>
          <a:p>
            <a:pPr marL="0" indent="0">
              <a:spcBef>
                <a:spcPct val="0"/>
              </a:spcBef>
              <a:buFont typeface="Arial" charset="0"/>
              <a:buNone/>
            </a:pPr>
            <a:endParaRPr lang="tr-TR" altLang="tr-TR" b="1" smtClean="0">
              <a:cs typeface="Arial" charset="0"/>
            </a:endParaRPr>
          </a:p>
          <a:p>
            <a:pPr marL="0" indent="0">
              <a:spcBef>
                <a:spcPct val="0"/>
              </a:spcBef>
              <a:buFont typeface="Arial" charset="0"/>
              <a:buNone/>
            </a:pPr>
            <a:r>
              <a:rPr lang="tr-TR" altLang="tr-TR" smtClean="0">
                <a:cs typeface="Arial" charset="0"/>
              </a:rPr>
              <a:t>İşverenin bağlılık (sadakat) borcun karşılığı olarak işverenin işçiyi gözetme borcu var.</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smtClean="0">
                <a:cs typeface="Arial" charset="0"/>
              </a:rPr>
              <a:t>İşveren, iş akdi ile çalıştıran her işçiyi iş yerindeyken koruma altına almak yükümlü. İşverenin işçiyi gözetme borcunun kapsamı Medeni Kanun’un 2. maddesi kapsamındaki dürüstlük ve iyi niyet kuralları ile belirlenir.</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smtClean="0">
                <a:cs typeface="Arial" charset="0"/>
              </a:rPr>
              <a:t>İşverenin işçiyi gözetme borcun esası Borçlar Kanun </a:t>
            </a:r>
            <a:r>
              <a:rPr lang="tr-TR" altLang="tr-TR" i="1" smtClean="0">
                <a:cs typeface="Arial" charset="0"/>
              </a:rPr>
              <a:t>“İşçinin Kişiliğinin Korunması” </a:t>
            </a:r>
            <a:r>
              <a:rPr lang="tr-TR" altLang="tr-TR" smtClean="0">
                <a:cs typeface="Arial" charset="0"/>
              </a:rPr>
              <a:t>başlığını taşıyan IV bölümünde düzenlenmiş ve  Türk Borçlar Kanunu’nun 417. maddesinin ilk fıkrası uyarınca; </a:t>
            </a:r>
            <a:r>
              <a:rPr lang="tr-TR" altLang="tr-TR" i="1" smtClean="0">
                <a:cs typeface="Arial" charset="0"/>
              </a:rPr>
              <a:t>“İşveren, hizmet ilişkisinde işçinin kişiliğini korumak ve saygı göstermek ve işyerinde dürüstlük ilkelerine uygun bir düzeni sağlamakla, özellikle işçilerin psikolojik ve cinsel tacize uğramamaları ve bu tür tacizlere uğramış olanların daha fazla zarar görmemeleri için gerekli önlemleri almakla yükümlüdür” denilmektedir.</a:t>
            </a:r>
            <a:endParaRPr lang="tr-TR" altLang="tr-TR" smtClean="0">
              <a:cs typeface="Arial" charset="0"/>
            </a:endParaRPr>
          </a:p>
          <a:p>
            <a:pPr marL="0" indent="0">
              <a:spcBef>
                <a:spcPct val="0"/>
              </a:spcBef>
              <a:buFont typeface="Arial" charset="0"/>
              <a:buNone/>
            </a:pPr>
            <a:endParaRPr lang="tr-TR" altLang="tr-TR" smtClean="0">
              <a:cs typeface="Arial"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142875" y="869950"/>
            <a:ext cx="8443913" cy="4114800"/>
          </a:xfrm>
        </p:spPr>
        <p:txBody>
          <a:bodyPr/>
          <a:lstStyle/>
          <a:p>
            <a:pPr marL="0" indent="0">
              <a:spcBef>
                <a:spcPct val="0"/>
              </a:spcBef>
              <a:buFont typeface="Arial" charset="0"/>
              <a:buNone/>
            </a:pPr>
            <a:r>
              <a:rPr lang="tr-TR" altLang="tr-TR" sz="2500" b="1" i="1" smtClean="0">
                <a:cs typeface="Arial" charset="0"/>
              </a:rPr>
              <a:t>Gözetme borcun yükümleri</a:t>
            </a:r>
          </a:p>
          <a:p>
            <a:pPr marL="0" indent="0">
              <a:spcBef>
                <a:spcPct val="0"/>
              </a:spcBef>
              <a:buFont typeface="Arial" charset="0"/>
              <a:buNone/>
            </a:pPr>
            <a:endParaRPr lang="tr-TR" altLang="tr-TR" sz="2500" b="1" i="1" smtClean="0">
              <a:cs typeface="Arial" charset="0"/>
            </a:endParaRPr>
          </a:p>
          <a:p>
            <a:pPr marL="0" indent="0">
              <a:spcBef>
                <a:spcPts val="938"/>
              </a:spcBef>
              <a:buFont typeface="Arial" charset="0"/>
              <a:buNone/>
            </a:pPr>
            <a:r>
              <a:rPr lang="tr-TR" altLang="tr-TR" sz="2500" smtClean="0">
                <a:cs typeface="Arial" charset="0"/>
              </a:rPr>
              <a:t>3.1. -iş sağlığı ve iş güvenliği önlemleri alma yükümü</a:t>
            </a:r>
          </a:p>
          <a:p>
            <a:pPr marL="0" indent="0">
              <a:spcBef>
                <a:spcPts val="938"/>
              </a:spcBef>
              <a:buFont typeface="Arial" charset="0"/>
              <a:buNone/>
            </a:pPr>
            <a:r>
              <a:rPr lang="tr-TR" altLang="tr-TR" sz="2500" smtClean="0">
                <a:cs typeface="Arial" charset="0"/>
              </a:rPr>
              <a:t>3.2. -İşyerindeki tacize karşı işçiyi koruma yükümü</a:t>
            </a:r>
          </a:p>
          <a:p>
            <a:pPr marL="0" indent="0">
              <a:spcBef>
                <a:spcPts val="938"/>
              </a:spcBef>
              <a:buFont typeface="Arial" charset="0"/>
              <a:buNone/>
            </a:pPr>
            <a:r>
              <a:rPr lang="tr-TR" altLang="tr-TR" sz="2500" smtClean="0">
                <a:cs typeface="Arial" charset="0"/>
              </a:rPr>
              <a:t>3.3. -işyerine getirilen eşyaları koruma yükümü</a:t>
            </a:r>
          </a:p>
          <a:p>
            <a:pPr marL="0" indent="0">
              <a:spcBef>
                <a:spcPct val="0"/>
              </a:spcBef>
              <a:buFont typeface="Arial" charset="0"/>
              <a:buNone/>
            </a:pPr>
            <a:endParaRPr lang="tr-TR" altLang="tr-TR" sz="2500" i="1" smtClean="0">
              <a:cs typeface="Arial" charset="0"/>
            </a:endParaRPr>
          </a:p>
          <a:p>
            <a:pPr marL="0" indent="0">
              <a:spcBef>
                <a:spcPct val="0"/>
              </a:spcBef>
              <a:buFont typeface="Arial" charset="0"/>
              <a:buNone/>
            </a:pPr>
            <a:endParaRPr lang="tr-TR" altLang="tr-TR" b="1" i="1" smtClean="0">
              <a:cs typeface="Arial" charset="0"/>
            </a:endParaRPr>
          </a:p>
          <a:p>
            <a:pPr marL="0" indent="0">
              <a:buFont typeface="Arial" charset="0"/>
              <a:buNone/>
            </a:pPr>
            <a:endParaRPr lang="tr-TR"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a:xfrm>
            <a:off x="109538" y="269875"/>
            <a:ext cx="9034462" cy="5715000"/>
          </a:xfrm>
        </p:spPr>
        <p:txBody>
          <a:bodyPr/>
          <a:lstStyle/>
          <a:p>
            <a:pPr marL="0" indent="0">
              <a:spcBef>
                <a:spcPct val="0"/>
              </a:spcBef>
              <a:buFont typeface="Arial" charset="0"/>
              <a:buNone/>
            </a:pPr>
            <a:r>
              <a:rPr lang="tr-TR" altLang="tr-TR" b="1" i="1" smtClean="0">
                <a:cs typeface="Arial" charset="0"/>
              </a:rPr>
              <a:t>3.1. -iş sağlığı ve iş güvenliği önlemleri alma yükümü:</a:t>
            </a:r>
          </a:p>
          <a:p>
            <a:pPr marL="0" indent="0">
              <a:spcBef>
                <a:spcPct val="0"/>
              </a:spcBef>
              <a:buFont typeface="Arial" charset="0"/>
              <a:buNone/>
            </a:pPr>
            <a:r>
              <a:rPr lang="tr-TR" altLang="tr-TR" i="1" smtClean="0">
                <a:cs typeface="Arial" charset="0"/>
              </a:rPr>
              <a:t>TBK 417. m 2. fıkrasında işverenin iş sağlığı ve güvenliği önlemleri alma yükümlülüğü düzenlenmiştir. Madde uyarınca; “İşveren, işyerinde iş sağlığı ve güvenliğinin sağlanması için gerekli her türlü önlemi almak, araç ve gereçleri noksansız bulundurmak; işçiler de iş sağlığı ve güvenliği konusunda alınan her türlü önleme uymakla yükümlüdür”.</a:t>
            </a:r>
          </a:p>
          <a:p>
            <a:pPr marL="0" indent="0">
              <a:spcBef>
                <a:spcPct val="0"/>
              </a:spcBef>
              <a:buFont typeface="Arial" charset="0"/>
              <a:buNone/>
            </a:pPr>
            <a:endParaRPr lang="tr-TR" altLang="tr-TR" i="1" smtClean="0">
              <a:cs typeface="Arial" charset="0"/>
            </a:endParaRPr>
          </a:p>
          <a:p>
            <a:pPr marL="0" indent="0">
              <a:spcBef>
                <a:spcPct val="0"/>
              </a:spcBef>
              <a:buFont typeface="Arial" charset="0"/>
              <a:buNone/>
            </a:pPr>
            <a:r>
              <a:rPr lang="tr-TR" altLang="tr-TR" i="1" smtClean="0">
                <a:cs typeface="Arial" charset="0"/>
              </a:rPr>
              <a:t> İş Sağlığı ve Güvenliği Kanunun madde 4’ e göre; İşveren, çalışanların işle ilgili sağlık ve güvenliğini sağlamakla yükümlü olup bu çerçevede aşağıdakileri yapar</a:t>
            </a:r>
          </a:p>
          <a:p>
            <a:pPr marL="0" indent="0">
              <a:spcBef>
                <a:spcPct val="0"/>
              </a:spcBef>
              <a:buFont typeface="Arial" charset="0"/>
              <a:buNone/>
            </a:pPr>
            <a:endParaRPr lang="tr-TR" altLang="tr-TR" i="1" smtClean="0">
              <a:cs typeface="Arial" charset="0"/>
            </a:endParaRPr>
          </a:p>
          <a:p>
            <a:pPr marL="0" indent="0">
              <a:spcBef>
                <a:spcPct val="0"/>
              </a:spcBef>
              <a:buFont typeface="Arial" charset="0"/>
              <a:buNone/>
            </a:pPr>
            <a:r>
              <a:rPr lang="tr-TR" altLang="tr-TR" sz="1700" i="1" smtClean="0">
                <a:cs typeface="Arial" charset="0"/>
              </a:rPr>
              <a:t>a. Mesleki risklerin önlenmesi, eğitim ve bilgi verilmesi dâhil her türlü tedbirin alınması, organizasyonun yapılması, gerekli araç ve gereçlerin sağlanması, sağlık ve güvenlik tedbirlerinin değişen şartlara uygun hale getirilmesi ve mevcut durumun iyileştirilmesi için çalışmalar yapar.</a:t>
            </a:r>
          </a:p>
          <a:p>
            <a:pPr marL="0" indent="0">
              <a:spcBef>
                <a:spcPct val="0"/>
              </a:spcBef>
              <a:buFont typeface="Arial" charset="0"/>
              <a:buNone/>
            </a:pPr>
            <a:r>
              <a:rPr lang="tr-TR" altLang="tr-TR" sz="1700" i="1" smtClean="0">
                <a:cs typeface="Arial" charset="0"/>
              </a:rPr>
              <a:t>b. İşyerinde alınan iş sağlığı ve güvenliği tedbirlerine uyulup uyulmadığını izler, denetler ve uygunsuzlukların giderilmesini sağlar.</a:t>
            </a:r>
          </a:p>
          <a:p>
            <a:pPr marL="0" indent="0">
              <a:spcBef>
                <a:spcPct val="0"/>
              </a:spcBef>
              <a:buFont typeface="Arial" charset="0"/>
              <a:buNone/>
            </a:pPr>
            <a:endParaRPr lang="tr-TR" altLang="tr-TR" sz="1900" i="1" smtClean="0">
              <a:cs typeface="Arial"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p:cNvSpPr>
            <a:spLocks noGrp="1"/>
          </p:cNvSpPr>
          <p:nvPr>
            <p:ph idx="1"/>
          </p:nvPr>
        </p:nvSpPr>
        <p:spPr>
          <a:xfrm>
            <a:off x="158750" y="211138"/>
            <a:ext cx="8870950" cy="5503862"/>
          </a:xfrm>
        </p:spPr>
        <p:txBody>
          <a:bodyPr/>
          <a:lstStyle/>
          <a:p>
            <a:pPr marL="0" indent="0">
              <a:spcBef>
                <a:spcPct val="0"/>
              </a:spcBef>
              <a:buFont typeface="Arial" charset="0"/>
              <a:buNone/>
            </a:pPr>
            <a:r>
              <a:rPr lang="tr-TR" altLang="tr-TR" sz="1900" i="1" smtClean="0">
                <a:cs typeface="Arial" charset="0"/>
              </a:rPr>
              <a:t>c. Risk değerlendirmesi yapar veya yaptırır.</a:t>
            </a:r>
          </a:p>
          <a:p>
            <a:pPr marL="0" indent="0">
              <a:spcBef>
                <a:spcPct val="0"/>
              </a:spcBef>
              <a:buFont typeface="Arial" charset="0"/>
              <a:buNone/>
            </a:pPr>
            <a:r>
              <a:rPr lang="tr-TR" altLang="tr-TR" sz="1900" i="1" smtClean="0">
                <a:cs typeface="Arial" charset="0"/>
              </a:rPr>
              <a:t>ç. Çalışana görev verirken, çalışanın sağlık ve güvenlik yönünden işe uygunluğunu göz önüne alır.</a:t>
            </a:r>
          </a:p>
          <a:p>
            <a:pPr marL="0" indent="0">
              <a:spcBef>
                <a:spcPct val="0"/>
              </a:spcBef>
              <a:buFont typeface="Arial" charset="0"/>
              <a:buNone/>
            </a:pPr>
            <a:r>
              <a:rPr lang="tr-TR" altLang="tr-TR" sz="1900" i="1" smtClean="0">
                <a:cs typeface="Arial" charset="0"/>
              </a:rPr>
              <a:t>d. Yeterli bilgi ve talimat verilenler dışındaki çalışanların hayati ve özel tehlike bulunan yerlere </a:t>
            </a:r>
            <a:r>
              <a:rPr lang="it-IT" altLang="tr-TR" sz="1900" i="1" smtClean="0">
                <a:cs typeface="Arial" charset="0"/>
              </a:rPr>
              <a:t>girmemesi için gerekli tedbirleri alır.</a:t>
            </a:r>
          </a:p>
          <a:p>
            <a:pPr marL="0" indent="0">
              <a:spcBef>
                <a:spcPct val="0"/>
              </a:spcBef>
              <a:buFont typeface="Arial" charset="0"/>
              <a:buNone/>
            </a:pPr>
            <a:endParaRPr lang="tr-TR" altLang="tr-TR" sz="1900" i="1" smtClean="0">
              <a:cs typeface="Arial" charset="0"/>
            </a:endParaRPr>
          </a:p>
          <a:p>
            <a:pPr marL="0" indent="0">
              <a:spcBef>
                <a:spcPct val="0"/>
              </a:spcBef>
              <a:buFont typeface="Arial" charset="0"/>
              <a:buNone/>
            </a:pPr>
            <a:r>
              <a:rPr lang="tr-TR" altLang="tr-TR" sz="1900" i="1" smtClean="0">
                <a:cs typeface="Arial" charset="0"/>
              </a:rPr>
              <a:t>(2) İşyeri dışındaki uzman kişi ve kuruluşlardan hizmet alınması, işverenin sorumluluklarını ortadan kaldırmaz.</a:t>
            </a:r>
          </a:p>
          <a:p>
            <a:pPr marL="0" indent="0">
              <a:spcBef>
                <a:spcPct val="0"/>
              </a:spcBef>
              <a:buFont typeface="Arial" charset="0"/>
              <a:buNone/>
            </a:pPr>
            <a:endParaRPr lang="tr-TR" altLang="tr-TR" sz="1900" i="1" smtClean="0">
              <a:cs typeface="Arial" charset="0"/>
            </a:endParaRPr>
          </a:p>
          <a:p>
            <a:pPr marL="0" indent="0">
              <a:spcBef>
                <a:spcPct val="0"/>
              </a:spcBef>
              <a:buFont typeface="Arial" charset="0"/>
              <a:buNone/>
            </a:pPr>
            <a:r>
              <a:rPr lang="tr-TR" altLang="tr-TR" sz="1900" i="1" smtClean="0">
                <a:cs typeface="Arial" charset="0"/>
              </a:rPr>
              <a:t>(3) Çalışanların iş sağlığı ve güvenliği alanındaki yükümlülükleri, işverenin sorumluluklarını etkilemez.</a:t>
            </a:r>
          </a:p>
          <a:p>
            <a:pPr marL="0" indent="0">
              <a:spcBef>
                <a:spcPct val="0"/>
              </a:spcBef>
              <a:buFont typeface="Arial" charset="0"/>
              <a:buNone/>
            </a:pPr>
            <a:endParaRPr lang="tr-TR" altLang="tr-TR" sz="1900" i="1" smtClean="0">
              <a:cs typeface="Arial" charset="0"/>
            </a:endParaRPr>
          </a:p>
          <a:p>
            <a:pPr marL="0" indent="0">
              <a:spcBef>
                <a:spcPct val="0"/>
              </a:spcBef>
              <a:buFont typeface="Arial" charset="0"/>
              <a:buNone/>
            </a:pPr>
            <a:r>
              <a:rPr lang="tr-TR" altLang="tr-TR" sz="1900" i="1" smtClean="0">
                <a:cs typeface="Arial" charset="0"/>
              </a:rPr>
              <a:t>(4) İşveren, iş sağlığı ve güvenliği tedbirlerinin maliyetini çalışanlara yansıtamaz”.</a:t>
            </a:r>
            <a:endParaRPr lang="tr-TR" altLang="tr-TR" sz="1900" smtClean="0">
              <a:cs typeface="Arial" charset="0"/>
            </a:endParaRPr>
          </a:p>
          <a:p>
            <a:pPr marL="0" indent="0">
              <a:buFont typeface="Arial" charset="0"/>
              <a:buNone/>
            </a:pPr>
            <a:endParaRPr lang="tr-TR" altLang="tr-TR" smtClean="0">
              <a:cs typeface="Arial" charset="0"/>
            </a:endParaRPr>
          </a:p>
          <a:p>
            <a:pPr marL="0" indent="0">
              <a:buFont typeface="Arial" charset="0"/>
              <a:buNone/>
            </a:pPr>
            <a:r>
              <a:rPr lang="tr-TR" altLang="tr-TR" smtClean="0">
                <a:cs typeface="Arial" charset="0"/>
              </a:rPr>
              <a:t>Öğretiye ve Yargıtay uygulamasına göre işveren sadece mevzuatta yer alan önlemlerin alınması ile yetinemez, mevzuatta öngörülmemiş ancak bilimsel ve teknolojik gelişmelerin gerekli kıldığı diğer iş sağlığı ve güvenliği önlemlerini de almak zorundadır</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p:cNvSpPr>
            <a:spLocks noGrp="1"/>
          </p:cNvSpPr>
          <p:nvPr>
            <p:ph idx="1"/>
          </p:nvPr>
        </p:nvSpPr>
        <p:spPr>
          <a:xfrm>
            <a:off x="149225" y="317500"/>
            <a:ext cx="8994775" cy="5062538"/>
          </a:xfrm>
        </p:spPr>
        <p:txBody>
          <a:bodyPr/>
          <a:lstStyle/>
          <a:p>
            <a:pPr marL="0" indent="0">
              <a:buFont typeface="Arial" charset="0"/>
              <a:buNone/>
            </a:pPr>
            <a:r>
              <a:rPr lang="tr-TR" altLang="tr-TR" b="1" smtClean="0">
                <a:cs typeface="Arial" charset="0"/>
              </a:rPr>
              <a:t>İş sağlığı ve güvenliği önlemlerin almayan işverenin sorumluluğu nedir?:</a:t>
            </a:r>
          </a:p>
          <a:p>
            <a:pPr marL="0" indent="0">
              <a:buFont typeface="Arial" charset="0"/>
              <a:buNone/>
            </a:pPr>
            <a:r>
              <a:rPr lang="tr-TR" altLang="tr-TR" smtClean="0">
                <a:cs typeface="Arial" charset="0"/>
              </a:rPr>
              <a:t>İş sağlığı ve güvenliği önlemlerini almayan veya önlem almakla birlikte yeterli denetimi yapmayan işveren, bu nedenle meydana gelecek bir iş kazası veya meslek hastalığında, işçiye veya işçinin ölümü halinde geride kalanlarına karşı </a:t>
            </a:r>
            <a:r>
              <a:rPr lang="tr-TR" altLang="tr-TR" b="1" smtClean="0">
                <a:cs typeface="Arial" charset="0"/>
              </a:rPr>
              <a:t>maddi ve manevi tazminatla sorumlu olabileceği gib</a:t>
            </a:r>
            <a:r>
              <a:rPr lang="tr-TR" altLang="tr-TR" smtClean="0">
                <a:cs typeface="Arial" charset="0"/>
              </a:rPr>
              <a:t>i, Türk Ceza Kanunu’na göre </a:t>
            </a:r>
            <a:r>
              <a:rPr lang="tr-TR" altLang="tr-TR" b="1" smtClean="0">
                <a:cs typeface="Arial" charset="0"/>
              </a:rPr>
              <a:t>cezai sorumluluğu da söz konusu olacaktır</a:t>
            </a:r>
            <a:r>
              <a:rPr lang="tr-TR" altLang="tr-TR" smtClean="0">
                <a:cs typeface="Arial" charset="0"/>
              </a:rPr>
              <a:t>.</a:t>
            </a:r>
          </a:p>
          <a:p>
            <a:pPr marL="0" indent="0">
              <a:buFont typeface="Arial" charset="0"/>
              <a:buNone/>
            </a:pPr>
            <a:endParaRPr lang="tr-TR" altLang="tr-TR" smtClean="0">
              <a:cs typeface="Arial" charset="0"/>
            </a:endParaRPr>
          </a:p>
          <a:p>
            <a:pPr marL="0" indent="0">
              <a:buFont typeface="Arial" charset="0"/>
              <a:buNone/>
            </a:pPr>
            <a:r>
              <a:rPr lang="tr-TR" altLang="tr-TR" smtClean="0">
                <a:cs typeface="Arial" charset="0"/>
              </a:rPr>
              <a:t>Bir iş kazası veya meslek hastalığının meydana gelmesi durumunda, işçiye Sosyal Güvenlik Kurumu tarafından gerekli sağlık yardımı ve parasal yardım yapılır. Aynı şekilde, işçinin bu nedenler sonucunda ölümü halinde hak sahiplerine gelir bağlanır. </a:t>
            </a:r>
          </a:p>
          <a:p>
            <a:pPr marL="0" indent="0">
              <a:buFont typeface="Arial" charset="0"/>
              <a:buNone/>
            </a:pPr>
            <a:r>
              <a:rPr lang="tr-TR" altLang="tr-TR" smtClean="0">
                <a:cs typeface="Arial" charset="0"/>
              </a:rPr>
              <a:t>Ancak bu kazanın meydana gelmesinde işverenin kusuru bulunmaktaysa Kurum işçiye veya hak sahiplerine yaptığı ve ileride yapacağı her türlü ödemeyi işverenden talep edebilir.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a:xfrm>
            <a:off x="188913" y="287338"/>
            <a:ext cx="8726487" cy="4864100"/>
          </a:xfrm>
        </p:spPr>
        <p:txBody>
          <a:bodyPr/>
          <a:lstStyle/>
          <a:p>
            <a:pPr marL="0" indent="0">
              <a:buFont typeface="Arial" charset="0"/>
              <a:buNone/>
            </a:pPr>
            <a:r>
              <a:rPr lang="tr-TR" altLang="tr-TR" b="1" i="1" smtClean="0">
                <a:cs typeface="Arial" charset="0"/>
              </a:rPr>
              <a:t>İşyerinde İş Sağlığı ve Güvenliği tedbirleri alma çalışmalar</a:t>
            </a:r>
          </a:p>
          <a:p>
            <a:pPr marL="0" indent="0">
              <a:buFont typeface="Arial" charset="0"/>
              <a:buNone/>
            </a:pPr>
            <a:endParaRPr lang="tr-TR" altLang="tr-TR" b="1" i="1" smtClean="0">
              <a:cs typeface="Arial" charset="0"/>
            </a:endParaRPr>
          </a:p>
          <a:p>
            <a:pPr marL="0" indent="0">
              <a:buFont typeface="Arial" charset="0"/>
              <a:buNone/>
            </a:pPr>
            <a:r>
              <a:rPr lang="tr-TR" altLang="tr-TR" i="1" smtClean="0">
                <a:cs typeface="Arial" charset="0"/>
              </a:rPr>
              <a:t>- İşçileri eğitmesi,</a:t>
            </a:r>
          </a:p>
          <a:p>
            <a:pPr marL="0" indent="0">
              <a:buFont typeface="Arial" charset="0"/>
              <a:buNone/>
            </a:pPr>
            <a:r>
              <a:rPr lang="tr-TR" altLang="tr-TR" i="1" smtClean="0">
                <a:cs typeface="Arial" charset="0"/>
              </a:rPr>
              <a:t>- İşyerinde İş Sağlığı ve Güvenliği Örgütlenmesi:</a:t>
            </a:r>
          </a:p>
          <a:p>
            <a:pPr marL="0" indent="0">
              <a:buFont typeface="Arial" charset="0"/>
              <a:buNone/>
            </a:pPr>
            <a:r>
              <a:rPr lang="tr-TR" altLang="tr-TR" i="1" smtClean="0">
                <a:cs typeface="Arial" charset="0"/>
              </a:rPr>
              <a:t>- İş Sağlığı ve Güvenliği Kurulu kurması</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222250" y="211138"/>
            <a:ext cx="8921750" cy="5260975"/>
          </a:xfrm>
        </p:spPr>
        <p:txBody>
          <a:bodyPr/>
          <a:lstStyle/>
          <a:p>
            <a:pPr marL="0" indent="0">
              <a:spcBef>
                <a:spcPct val="0"/>
              </a:spcBef>
              <a:buFont typeface="Arial" charset="0"/>
              <a:buNone/>
            </a:pPr>
            <a:r>
              <a:rPr lang="tr-TR" altLang="tr-TR" sz="2800" b="1" i="1" smtClean="0">
                <a:cs typeface="Arial" charset="0"/>
              </a:rPr>
              <a:t>3.2. -İşyerindeki tacize karşı işçiyi koruma yükümü:</a:t>
            </a:r>
          </a:p>
          <a:p>
            <a:pPr marL="0" indent="0">
              <a:spcBef>
                <a:spcPct val="0"/>
              </a:spcBef>
              <a:buFont typeface="Arial" charset="0"/>
              <a:buNone/>
            </a:pPr>
            <a:endParaRPr lang="tr-TR" altLang="tr-TR" sz="2800" b="1" i="1" smtClean="0">
              <a:cs typeface="Arial" charset="0"/>
            </a:endParaRPr>
          </a:p>
          <a:p>
            <a:pPr marL="0" indent="0">
              <a:spcBef>
                <a:spcPct val="0"/>
              </a:spcBef>
              <a:buFont typeface="Arial" charset="0"/>
              <a:buNone/>
            </a:pPr>
            <a:r>
              <a:rPr lang="tr-TR" altLang="tr-TR" sz="2800" smtClean="0">
                <a:cs typeface="Arial" charset="0"/>
              </a:rPr>
              <a:t>	-</a:t>
            </a:r>
            <a:r>
              <a:rPr lang="tr-TR" altLang="tr-TR" sz="2800" b="1" smtClean="0">
                <a:cs typeface="Arial" charset="0"/>
              </a:rPr>
              <a:t>psikolojik taciz (mobing): </a:t>
            </a:r>
            <a:r>
              <a:rPr lang="tr-TR" altLang="tr-TR" sz="2800" i="1" smtClean="0">
                <a:cs typeface="Arial" charset="0"/>
              </a:rPr>
              <a:t>çalışanlara üstleri, astları veya eşit düzeydeki çalışanlar tarafından uzunca bir süre uygulanan her türlü kötü muamele, tehdit şiddet, aşağılama, psikolojik saldırıda bulunma, yıldırma, cephe oluşturma, zorbalık gibi davranışları içeren eylemlerdir.</a:t>
            </a:r>
          </a:p>
          <a:p>
            <a:pPr marL="0" indent="0">
              <a:spcBef>
                <a:spcPct val="0"/>
              </a:spcBef>
              <a:buFont typeface="Arial" charset="0"/>
              <a:buNone/>
            </a:pPr>
            <a:endParaRPr lang="tr-TR" altLang="tr-TR" sz="2800" smtClean="0">
              <a:cs typeface="Arial" charset="0"/>
            </a:endParaRPr>
          </a:p>
          <a:p>
            <a:pPr marL="0" indent="0">
              <a:spcBef>
                <a:spcPct val="0"/>
              </a:spcBef>
              <a:buFont typeface="Arial" charset="0"/>
              <a:buNone/>
            </a:pPr>
            <a:r>
              <a:rPr lang="tr-TR" altLang="tr-TR" sz="2800" smtClean="0">
                <a:cs typeface="Arial" charset="0"/>
              </a:rPr>
              <a:t>Psikolojik tacizin işveren tarafından uygulanması veya amirler ya da diğer işçiler tarafından uygulanıp, işveren tarafından gerekli önlemlerin alınmaması halinde işçi, İş Kanunu’nun 24/II. maddesi uyarınca iş sözleşmesini haklı nedenle feshedebilir.</a:t>
            </a:r>
          </a:p>
          <a:p>
            <a:pPr marL="0" indent="0">
              <a:buFont typeface="Arial" charset="0"/>
              <a:buNone/>
            </a:pPr>
            <a:endParaRPr lang="tr-TR" altLang="tr-TR" sz="2800" smtClean="0">
              <a:cs typeface="Arial" charset="0"/>
            </a:endParaRPr>
          </a:p>
          <a:p>
            <a:pPr marL="0" indent="0">
              <a:spcBef>
                <a:spcPct val="0"/>
              </a:spcBef>
              <a:buFont typeface="Arial" charset="0"/>
              <a:buNone/>
            </a:pPr>
            <a:endParaRPr lang="tr-TR" altLang="tr-TR" sz="2800" smtClean="0">
              <a:cs typeface="Arial" charset="0"/>
            </a:endParaRPr>
          </a:p>
          <a:p>
            <a:pPr marL="0" indent="0">
              <a:spcBef>
                <a:spcPct val="0"/>
              </a:spcBef>
              <a:buFont typeface="Arial" charset="0"/>
              <a:buNone/>
            </a:pPr>
            <a:endParaRPr lang="tr-TR" altLang="tr-TR" sz="2800" smtClean="0">
              <a:cs typeface="Arial" charset="0"/>
            </a:endParaRPr>
          </a:p>
          <a:p>
            <a:pPr marL="0" indent="0">
              <a:buFont typeface="Arial" charset="0"/>
              <a:buNone/>
            </a:pPr>
            <a:endParaRPr lang="tr-TR" altLang="tr-TR" sz="2800" smtClean="0">
              <a:cs typeface="Arial"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2"/>
          <p:cNvSpPr>
            <a:spLocks noGrp="1"/>
          </p:cNvSpPr>
          <p:nvPr>
            <p:ph idx="1"/>
          </p:nvPr>
        </p:nvSpPr>
        <p:spPr>
          <a:xfrm>
            <a:off x="128588" y="346075"/>
            <a:ext cx="8758237" cy="5083175"/>
          </a:xfrm>
        </p:spPr>
        <p:txBody>
          <a:bodyPr/>
          <a:lstStyle/>
          <a:p>
            <a:pPr marL="0" indent="0">
              <a:spcBef>
                <a:spcPct val="0"/>
              </a:spcBef>
              <a:buFont typeface="Arial" charset="0"/>
              <a:buNone/>
            </a:pPr>
            <a:r>
              <a:rPr lang="tr-TR" altLang="tr-TR" b="1" smtClean="0">
                <a:cs typeface="Arial" charset="0"/>
              </a:rPr>
              <a:t>İşverenin psikolojik tacize karşı işçiyi koruma yükümlülüğü, bu konuda işyerinde gerekli denetim ve gözetim yapma yükümlülüğünü içerirken, aynı zamanda işverene tacizde bulunan işçiyi işyerinden uzaklaştırması gerektiğinde iş </a:t>
            </a:r>
            <a:r>
              <a:rPr lang="it-IT" altLang="tr-TR" b="1" smtClean="0">
                <a:cs typeface="Arial" charset="0"/>
              </a:rPr>
              <a:t>sözleşmesini sona erdirmesi hakkını da verir.</a:t>
            </a:r>
            <a:endParaRPr lang="tr-TR" altLang="tr-TR" b="1" smtClean="0">
              <a:cs typeface="Arial" charset="0"/>
            </a:endParaRPr>
          </a:p>
          <a:p>
            <a:pPr marL="0" indent="0">
              <a:spcBef>
                <a:spcPct val="0"/>
              </a:spcBef>
              <a:buFont typeface="Arial" charset="0"/>
              <a:buNone/>
            </a:pPr>
            <a:endParaRPr lang="tr-TR" altLang="tr-TR" i="1" smtClean="0">
              <a:cs typeface="Arial" charset="0"/>
            </a:endParaRPr>
          </a:p>
          <a:p>
            <a:pPr marL="0" indent="0">
              <a:spcBef>
                <a:spcPct val="0"/>
              </a:spcBef>
              <a:buFont typeface="Arial" charset="0"/>
              <a:buNone/>
            </a:pPr>
            <a:r>
              <a:rPr lang="tr-TR" altLang="tr-TR" smtClean="0">
                <a:cs typeface="Arial" charset="0"/>
              </a:rPr>
              <a:t>	-cinsel taciz: bir kişinin kendi isteği dışında cinsel içerikli davranışlara maruz kalmasını, istemedikleri halde başkalarının cinsel yönelimlerine hedef olmalarını ifade etmektedir</a:t>
            </a:r>
            <a:endParaRPr lang="tr-TR" altLang="tr-TR" b="1" smtClean="0">
              <a:cs typeface="Arial" charset="0"/>
            </a:endParaRPr>
          </a:p>
          <a:p>
            <a:pPr marL="0" indent="0">
              <a:buFont typeface="Arial" charset="0"/>
              <a:buNone/>
            </a:pPr>
            <a:endParaRPr lang="tr-TR" altLang="tr-TR" b="1" smtClean="0">
              <a:cs typeface="Arial" charset="0"/>
            </a:endParaRPr>
          </a:p>
          <a:p>
            <a:pPr marL="0" indent="0">
              <a:buFont typeface="Arial" charset="0"/>
              <a:buNone/>
            </a:pPr>
            <a:r>
              <a:rPr lang="tr-TR" altLang="tr-TR" b="1" smtClean="0">
                <a:cs typeface="Arial" charset="0"/>
              </a:rPr>
              <a:t>3.3.-işyerine getirilen eşyaları koruma yükümü</a:t>
            </a:r>
            <a:r>
              <a:rPr lang="tr-TR" altLang="tr-TR" smtClean="0">
                <a:cs typeface="Arial" charset="0"/>
              </a:rPr>
              <a:t>,</a:t>
            </a:r>
          </a:p>
          <a:p>
            <a:pPr marL="0" indent="0">
              <a:buFont typeface="Arial" charset="0"/>
              <a:buNone/>
            </a:pPr>
            <a:endParaRPr lang="tr-TR"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131763" y="314325"/>
            <a:ext cx="9012237" cy="5249863"/>
          </a:xfrm>
        </p:spPr>
        <p:txBody>
          <a:bodyPr/>
          <a:lstStyle/>
          <a:p>
            <a:pPr marL="0" indent="0">
              <a:spcBef>
                <a:spcPct val="0"/>
              </a:spcBef>
              <a:buFont typeface="Arial" charset="0"/>
              <a:buNone/>
            </a:pPr>
            <a:r>
              <a:rPr lang="tr-TR" altLang="tr-TR" sz="2400" b="1" smtClean="0">
                <a:cs typeface="Arial" charset="0"/>
              </a:rPr>
              <a:t>Yazılı şeklin kapsamı</a:t>
            </a:r>
          </a:p>
          <a:p>
            <a:pPr marL="0" indent="0">
              <a:spcBef>
                <a:spcPct val="0"/>
              </a:spcBef>
              <a:buFont typeface="Arial" charset="0"/>
              <a:buNone/>
            </a:pPr>
            <a:endParaRPr lang="tr-TR" altLang="tr-TR" sz="2400" b="1" smtClean="0">
              <a:cs typeface="Arial" charset="0"/>
            </a:endParaRPr>
          </a:p>
          <a:p>
            <a:pPr marL="0" indent="0">
              <a:spcBef>
                <a:spcPct val="0"/>
              </a:spcBef>
              <a:buFont typeface="Arial" charset="0"/>
              <a:buNone/>
            </a:pPr>
            <a:r>
              <a:rPr lang="tr-TR" altLang="tr-TR" sz="2400" smtClean="0">
                <a:cs typeface="Arial" charset="0"/>
              </a:rPr>
              <a:t>İş sözleşmesinin yazılı şekli açısından </a:t>
            </a:r>
            <a:r>
              <a:rPr lang="tr-TR" altLang="tr-TR" sz="2400" b="1" smtClean="0">
                <a:cs typeface="Arial" charset="0"/>
              </a:rPr>
              <a:t>basit yazılı şekli yeterli</a:t>
            </a:r>
            <a:r>
              <a:rPr lang="tr-TR" altLang="tr-TR" sz="2400" smtClean="0">
                <a:cs typeface="Arial" charset="0"/>
              </a:rPr>
              <a:t>. Damga vergisi ve her çeşit resim ve harçtan muaftır.</a:t>
            </a:r>
          </a:p>
          <a:p>
            <a:pPr marL="0" indent="0">
              <a:spcBef>
                <a:spcPct val="0"/>
              </a:spcBef>
              <a:buFont typeface="Arial" charset="0"/>
              <a:buNone/>
            </a:pPr>
            <a:endParaRPr lang="tr-TR" altLang="tr-TR" sz="2400" smtClean="0">
              <a:cs typeface="Arial" charset="0"/>
            </a:endParaRPr>
          </a:p>
          <a:p>
            <a:pPr marL="0" indent="0">
              <a:spcBef>
                <a:spcPct val="0"/>
              </a:spcBef>
              <a:buFont typeface="Arial" charset="0"/>
              <a:buNone/>
            </a:pPr>
            <a:r>
              <a:rPr lang="tr-TR" altLang="tr-TR" sz="2400" b="1" smtClean="0">
                <a:cs typeface="Arial" charset="0"/>
              </a:rPr>
              <a:t>Yazılı iş sözleşmesi yapılmazsa ne olacak?</a:t>
            </a:r>
          </a:p>
          <a:p>
            <a:pPr marL="0" indent="0">
              <a:spcBef>
                <a:spcPct val="0"/>
              </a:spcBef>
              <a:buFont typeface="Arial" charset="0"/>
              <a:buNone/>
            </a:pPr>
            <a:r>
              <a:rPr lang="tr-TR" altLang="tr-TR" sz="2400" smtClean="0">
                <a:cs typeface="Arial" charset="0"/>
              </a:rPr>
              <a:t>Yazılı sözleşme yapılmayan hallerde işveren işçiye </a:t>
            </a:r>
            <a:r>
              <a:rPr lang="tr-TR" altLang="tr-TR" sz="2400" b="1" smtClean="0">
                <a:cs typeface="Arial" charset="0"/>
              </a:rPr>
              <a:t>en geç iki ay içinde </a:t>
            </a:r>
            <a:r>
              <a:rPr lang="tr-TR" altLang="tr-TR" sz="2400" smtClean="0">
                <a:cs typeface="Arial" charset="0"/>
              </a:rPr>
              <a:t>genel ve özel çalışma koşullarını, günlük ya da haftalık çalışma süresini, temel ücreti ve varsa ücret eklerini, ücret ödeme dönemini, süresi belirli ise sözleşmenin süresini, fesih halinde tarafların uymak zorunda oldukları hükümleri gösteren </a:t>
            </a:r>
            <a:r>
              <a:rPr lang="tr-TR" altLang="tr-TR" sz="2400" b="1" smtClean="0">
                <a:cs typeface="Arial" charset="0"/>
              </a:rPr>
              <a:t>yazılı bir belge vermekle yükümlüdür</a:t>
            </a:r>
            <a:r>
              <a:rPr lang="tr-TR" altLang="tr-TR" sz="2400" smtClean="0">
                <a:cs typeface="Arial" charset="0"/>
              </a:rPr>
              <a:t>. </a:t>
            </a:r>
          </a:p>
          <a:p>
            <a:pPr marL="0" indent="0">
              <a:spcBef>
                <a:spcPct val="0"/>
              </a:spcBef>
              <a:buFont typeface="Arial" charset="0"/>
              <a:buNone/>
            </a:pPr>
            <a:endParaRPr lang="tr-TR" altLang="tr-TR" sz="2400" smtClean="0">
              <a:cs typeface="Arial" charset="0"/>
            </a:endParaRPr>
          </a:p>
          <a:p>
            <a:pPr marL="0" indent="0">
              <a:spcBef>
                <a:spcPct val="0"/>
              </a:spcBef>
              <a:buFont typeface="Arial" charset="0"/>
              <a:buNone/>
            </a:pPr>
            <a:r>
              <a:rPr lang="tr-TR" altLang="tr-TR" sz="2400" smtClean="0">
                <a:cs typeface="Arial" charset="0"/>
              </a:rPr>
              <a:t>Süresi bir ayı geçmeyen belirli süreli iş sözleşmelerinde yazılı belge verilme yükümlülüğü yok.</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idx="1"/>
          </p:nvPr>
        </p:nvSpPr>
        <p:spPr>
          <a:xfrm>
            <a:off x="222250" y="268288"/>
            <a:ext cx="8821738" cy="5446712"/>
          </a:xfrm>
        </p:spPr>
        <p:txBody>
          <a:bodyPr/>
          <a:lstStyle/>
          <a:p>
            <a:pPr marL="0" indent="0">
              <a:buFont typeface="Arial" charset="0"/>
              <a:buNone/>
            </a:pPr>
            <a:r>
              <a:rPr lang="tr-TR" altLang="tr-TR" sz="2400" b="1" smtClean="0">
                <a:cs typeface="Arial" charset="0"/>
              </a:rPr>
              <a:t>4-araç ve gereç sağlama borcu</a:t>
            </a:r>
          </a:p>
          <a:p>
            <a:pPr marL="0" indent="0">
              <a:buFont typeface="Arial" charset="0"/>
              <a:buNone/>
            </a:pPr>
            <a:r>
              <a:rPr lang="tr-TR" altLang="tr-TR" sz="2400" smtClean="0">
                <a:cs typeface="Arial" charset="0"/>
              </a:rPr>
              <a:t>Kural olarak, işi yapabilmek için gerekli araç ve gereçleri işveren tarafından sağlanır.</a:t>
            </a:r>
          </a:p>
          <a:p>
            <a:pPr marL="0" indent="0">
              <a:buFont typeface="Arial" charset="0"/>
              <a:buNone/>
            </a:pPr>
            <a:r>
              <a:rPr lang="tr-TR" altLang="tr-TR" sz="2400" smtClean="0">
                <a:cs typeface="Arial" charset="0"/>
              </a:rPr>
              <a:t>Ancak, bazı işlerin türüne göre, araç ve gereçlerin işçi tarafından sağlanması oluyor ve kararlaştırılabilir (müzik aleti çalgıç getiriyor gibi …). Buna bağlı olarak işçi tarafından getirilen araç ve gereçlerin eskime payı işveren tarafından ödeneceğini kararlaştırılabilir.</a:t>
            </a:r>
          </a:p>
          <a:p>
            <a:pPr marL="0" indent="0">
              <a:buFont typeface="Arial" charset="0"/>
              <a:buNone/>
            </a:pPr>
            <a:endParaRPr lang="tr-TR" altLang="tr-TR" sz="2400" smtClean="0">
              <a:cs typeface="Arial" charset="0"/>
            </a:endParaRPr>
          </a:p>
          <a:p>
            <a:pPr marL="0" indent="0">
              <a:buFont typeface="Arial" charset="0"/>
              <a:buNone/>
            </a:pPr>
            <a:r>
              <a:rPr lang="tr-TR" altLang="tr-TR" sz="2400" b="1" smtClean="0">
                <a:cs typeface="Arial" charset="0"/>
              </a:rPr>
              <a:t>5-İşe uygun işçi çalıştırma borcu</a:t>
            </a:r>
          </a:p>
          <a:p>
            <a:pPr marL="0" indent="0">
              <a:buFont typeface="Arial" charset="0"/>
              <a:buNone/>
            </a:pPr>
            <a:r>
              <a:rPr lang="tr-TR" altLang="tr-TR" sz="2400" smtClean="0">
                <a:cs typeface="Arial" charset="0"/>
              </a:rPr>
              <a:t>Bu borç kapsamında işveren işçinin ehliyeti, bilgisi, yetenek ve deneyimine uygun bir iş vermesi gerekmektedir. Örn. tehlikeli işlerde sağlık raporu olmayan işçiyi alınmaması gibi.</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2"/>
          <p:cNvSpPr>
            <a:spLocks noGrp="1"/>
          </p:cNvSpPr>
          <p:nvPr>
            <p:ph idx="1"/>
          </p:nvPr>
        </p:nvSpPr>
        <p:spPr>
          <a:xfrm>
            <a:off x="300038" y="623888"/>
            <a:ext cx="7886700" cy="3625850"/>
          </a:xfrm>
        </p:spPr>
        <p:txBody>
          <a:bodyPr/>
          <a:lstStyle/>
          <a:p>
            <a:pPr marL="0" indent="0">
              <a:buFont typeface="Arial" charset="0"/>
              <a:buNone/>
            </a:pPr>
            <a:r>
              <a:rPr lang="tr-TR" sz="2800" b="1" smtClean="0">
                <a:cs typeface="Arial" charset="0"/>
              </a:rPr>
              <a:t>İşverenin diğer borçları:</a:t>
            </a:r>
          </a:p>
          <a:p>
            <a:pPr marL="0" indent="0">
              <a:buFont typeface="Arial" charset="0"/>
              <a:buNone/>
            </a:pPr>
            <a:endParaRPr lang="tr-TR" sz="2800" b="1" smtClean="0">
              <a:cs typeface="Arial" charset="0"/>
            </a:endParaRPr>
          </a:p>
          <a:p>
            <a:pPr marL="0" indent="0">
              <a:buFontTx/>
              <a:buChar char="-"/>
            </a:pPr>
            <a:r>
              <a:rPr lang="tr-TR" sz="2800" smtClean="0">
                <a:cs typeface="Arial" charset="0"/>
              </a:rPr>
              <a:t> Çalışma belgesi verme borcu</a:t>
            </a:r>
          </a:p>
          <a:p>
            <a:pPr marL="0" indent="0">
              <a:buFontTx/>
              <a:buChar char="-"/>
            </a:pPr>
            <a:r>
              <a:rPr lang="tr-TR" sz="2800" smtClean="0">
                <a:cs typeface="Arial" charset="0"/>
              </a:rPr>
              <a:t> İşçi özlük dosyası defteri tutma borcu</a:t>
            </a:r>
          </a:p>
          <a:p>
            <a:pPr marL="0" indent="0">
              <a:buFontTx/>
              <a:buChar char="-"/>
            </a:pPr>
            <a:r>
              <a:rPr lang="tr-TR" sz="2800" smtClean="0">
                <a:cs typeface="Arial" charset="0"/>
              </a:rPr>
              <a:t> İşçi buluşlarına karşılığı verme borcu</a:t>
            </a:r>
          </a:p>
          <a:p>
            <a:pPr marL="0" indent="0">
              <a:buFontTx/>
              <a:buChar char="-"/>
            </a:pPr>
            <a:endParaRPr lang="tr-TR"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a:xfrm>
            <a:off x="590550" y="177800"/>
            <a:ext cx="7886700" cy="885825"/>
          </a:xfrm>
        </p:spPr>
        <p:txBody>
          <a:bodyPr/>
          <a:lstStyle/>
          <a:p>
            <a:pPr algn="ctr">
              <a:defRPr/>
            </a:pPr>
            <a:r>
              <a:rPr lang="tr-TR" altLang="tr-TR" sz="2800" b="1" dirty="0" smtClean="0">
                <a:latin typeface="+mn-lt"/>
                <a:cs typeface="Arial" charset="0"/>
              </a:rPr>
              <a:t>İŞİN DÜZENLEMESİ</a:t>
            </a:r>
            <a:endParaRPr lang="en-US" altLang="tr-TR" sz="2800" b="1" dirty="0" smtClean="0">
              <a:latin typeface="+mn-lt"/>
              <a:cs typeface="Arial" charset="0"/>
            </a:endParaRPr>
          </a:p>
        </p:txBody>
      </p:sp>
      <p:sp>
        <p:nvSpPr>
          <p:cNvPr id="44035" name="Rectangle 3"/>
          <p:cNvSpPr>
            <a:spLocks noGrp="1"/>
          </p:cNvSpPr>
          <p:nvPr>
            <p:ph type="body" idx="1"/>
          </p:nvPr>
        </p:nvSpPr>
        <p:spPr>
          <a:xfrm>
            <a:off x="274638" y="1385888"/>
            <a:ext cx="8520112" cy="3376612"/>
          </a:xfrm>
        </p:spPr>
        <p:txBody>
          <a:bodyPr/>
          <a:lstStyle/>
          <a:p>
            <a:pPr marL="0" indent="0">
              <a:buFont typeface="Arial" charset="0"/>
              <a:buNone/>
            </a:pPr>
            <a:r>
              <a:rPr lang="tr-TR" altLang="tr-TR" sz="3200" smtClean="0">
                <a:cs typeface="Arial" charset="0"/>
              </a:rPr>
              <a:t>İşin çalışma süreleri açısından düzenlemesi olarak önümüze çıkan öğeler bunlar:</a:t>
            </a:r>
            <a:endParaRPr lang="tr-TR" altLang="tr-TR" sz="3200" b="1" smtClean="0">
              <a:cs typeface="Arial" charset="0"/>
            </a:endParaRPr>
          </a:p>
          <a:p>
            <a:pPr marL="0" indent="0">
              <a:buFont typeface="Arial" charset="0"/>
              <a:buNone/>
            </a:pPr>
            <a:endParaRPr lang="tr-TR" altLang="tr-TR" sz="3200" b="1" smtClean="0">
              <a:cs typeface="Arial" charset="0"/>
            </a:endParaRPr>
          </a:p>
          <a:p>
            <a:pPr marL="0" indent="0">
              <a:buFont typeface="Arial" charset="0"/>
              <a:buNone/>
            </a:pPr>
            <a:r>
              <a:rPr lang="tr-TR" altLang="tr-TR" sz="3200" b="1" smtClean="0">
                <a:cs typeface="Arial" charset="0"/>
              </a:rPr>
              <a:t>A- Çalışma süreler,</a:t>
            </a:r>
          </a:p>
          <a:p>
            <a:pPr marL="0" indent="0">
              <a:buFont typeface="Arial" charset="0"/>
              <a:buNone/>
            </a:pPr>
            <a:r>
              <a:rPr lang="tr-TR" altLang="tr-TR" sz="3200" b="1" smtClean="0">
                <a:cs typeface="Arial" charset="0"/>
              </a:rPr>
              <a:t>B- Dinlenme süreler,</a:t>
            </a:r>
          </a:p>
          <a:p>
            <a:pPr marL="0" indent="0">
              <a:buFont typeface="Arial" charset="0"/>
              <a:buNone/>
            </a:pPr>
            <a:endParaRPr lang="tr-TR" altLang="tr-TR" b="1" smtClean="0">
              <a:cs typeface="Arial" charset="0"/>
            </a:endParaRPr>
          </a:p>
          <a:p>
            <a:pPr marL="0" indent="0">
              <a:buFont typeface="Arial" charset="0"/>
              <a:buNone/>
            </a:pPr>
            <a:endParaRPr lang="en-US" altLang="tr-TR" smtClean="0">
              <a:cs typeface="Arial"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p:cNvSpPr>
          <p:nvPr>
            <p:ph type="body" idx="1"/>
          </p:nvPr>
        </p:nvSpPr>
        <p:spPr>
          <a:xfrm>
            <a:off x="179388" y="288925"/>
            <a:ext cx="8561387" cy="5426075"/>
          </a:xfrm>
        </p:spPr>
        <p:txBody>
          <a:bodyPr>
            <a:normAutofit fontScale="85000" lnSpcReduction="20000"/>
          </a:bodyPr>
          <a:lstStyle/>
          <a:p>
            <a:pPr>
              <a:lnSpc>
                <a:spcPct val="110000"/>
              </a:lnSpc>
              <a:spcBef>
                <a:spcPct val="0"/>
              </a:spcBef>
              <a:buFont typeface="Arial" charset="0"/>
              <a:buNone/>
              <a:defRPr/>
            </a:pPr>
            <a:r>
              <a:rPr lang="tr-TR" altLang="tr-TR" sz="3200" b="1" dirty="0" smtClean="0">
                <a:cs typeface="Arial" charset="0"/>
              </a:rPr>
              <a:t>A -ÇALIŞMA SÜRELER</a:t>
            </a:r>
            <a:endParaRPr lang="bs-Latn-BA" altLang="tr-TR" sz="3200" b="1" dirty="0" smtClean="0">
              <a:cs typeface="Arial" charset="0"/>
            </a:endParaRPr>
          </a:p>
          <a:p>
            <a:pPr>
              <a:lnSpc>
                <a:spcPct val="110000"/>
              </a:lnSpc>
              <a:spcBef>
                <a:spcPct val="0"/>
              </a:spcBef>
              <a:buFont typeface="Arial" charset="0"/>
              <a:buNone/>
              <a:defRPr/>
            </a:pPr>
            <a:endParaRPr lang="tr-TR" altLang="tr-TR" sz="3200" dirty="0" smtClean="0">
              <a:cs typeface="Arial" charset="0"/>
            </a:endParaRPr>
          </a:p>
          <a:p>
            <a:pPr>
              <a:lnSpc>
                <a:spcPct val="110000"/>
              </a:lnSpc>
              <a:spcBef>
                <a:spcPct val="0"/>
              </a:spcBef>
              <a:buFont typeface="Arial" charset="0"/>
              <a:buNone/>
              <a:defRPr/>
            </a:pPr>
            <a:r>
              <a:rPr lang="tr-TR" altLang="tr-TR" sz="3200" dirty="0" smtClean="0">
                <a:cs typeface="Arial" charset="0"/>
              </a:rPr>
              <a:t>Prensip olarak çalışma süresi işveren tarafından belirlenir.</a:t>
            </a:r>
          </a:p>
          <a:p>
            <a:pPr>
              <a:lnSpc>
                <a:spcPct val="110000"/>
              </a:lnSpc>
              <a:spcBef>
                <a:spcPct val="0"/>
              </a:spcBef>
              <a:buFont typeface="Arial" charset="0"/>
              <a:buNone/>
              <a:defRPr/>
            </a:pPr>
            <a:endParaRPr lang="tr-TR" sz="3200" dirty="0" smtClean="0">
              <a:cs typeface="Arial" charset="0"/>
            </a:endParaRPr>
          </a:p>
          <a:p>
            <a:pPr>
              <a:lnSpc>
                <a:spcPct val="110000"/>
              </a:lnSpc>
              <a:spcBef>
                <a:spcPct val="0"/>
              </a:spcBef>
              <a:buFont typeface="Arial" charset="0"/>
              <a:buNone/>
              <a:defRPr/>
            </a:pPr>
            <a:r>
              <a:rPr lang="tr-TR" sz="3200" b="1" dirty="0" smtClean="0">
                <a:cs typeface="Arial" charset="0"/>
              </a:rPr>
              <a:t>Tanım</a:t>
            </a:r>
          </a:p>
          <a:p>
            <a:pPr>
              <a:lnSpc>
                <a:spcPct val="110000"/>
              </a:lnSpc>
              <a:spcBef>
                <a:spcPct val="0"/>
              </a:spcBef>
              <a:buFont typeface="Arial" charset="0"/>
              <a:buNone/>
              <a:defRPr/>
            </a:pPr>
            <a:r>
              <a:rPr lang="tr-TR" sz="3200" dirty="0" smtClean="0">
                <a:cs typeface="Arial" charset="0"/>
              </a:rPr>
              <a:t>Çalışma Süreleri Yönetmeliği’nde çalışma süresi, </a:t>
            </a:r>
            <a:r>
              <a:rPr lang="tr-TR" sz="3200" i="1" dirty="0" smtClean="0">
                <a:cs typeface="Arial" charset="0"/>
              </a:rPr>
              <a:t>“işçinin çalıştırıldığı işte geçirdiği süre” </a:t>
            </a:r>
            <a:r>
              <a:rPr lang="tr-TR" sz="3200" dirty="0" smtClean="0">
                <a:cs typeface="Arial" charset="0"/>
              </a:rPr>
              <a:t>olarak ifade edilmiştir.</a:t>
            </a:r>
            <a:endParaRPr lang="tr-TR" altLang="tr-TR" sz="3200" dirty="0" smtClean="0">
              <a:cs typeface="Arial" charset="0"/>
            </a:endParaRPr>
          </a:p>
          <a:p>
            <a:pPr>
              <a:lnSpc>
                <a:spcPct val="110000"/>
              </a:lnSpc>
              <a:spcBef>
                <a:spcPct val="0"/>
              </a:spcBef>
              <a:buFont typeface="Arial" charset="0"/>
              <a:buNone/>
              <a:defRPr/>
            </a:pPr>
            <a:endParaRPr lang="tr-TR" altLang="tr-TR" sz="3200" dirty="0" smtClean="0">
              <a:cs typeface="Arial" charset="0"/>
            </a:endParaRPr>
          </a:p>
          <a:p>
            <a:pPr>
              <a:lnSpc>
                <a:spcPct val="110000"/>
              </a:lnSpc>
              <a:spcBef>
                <a:spcPct val="0"/>
              </a:spcBef>
              <a:buFont typeface="Arial" charset="0"/>
              <a:buNone/>
              <a:defRPr/>
            </a:pPr>
            <a:endParaRPr lang="tr-TR" altLang="tr-TR" sz="3200" b="1" dirty="0" smtClean="0">
              <a:cs typeface="Arial" charset="0"/>
            </a:endParaRPr>
          </a:p>
          <a:p>
            <a:pPr>
              <a:lnSpc>
                <a:spcPct val="110000"/>
              </a:lnSpc>
              <a:spcBef>
                <a:spcPct val="0"/>
              </a:spcBef>
              <a:buFont typeface="Arial" charset="0"/>
              <a:buNone/>
              <a:defRPr/>
            </a:pPr>
            <a:r>
              <a:rPr lang="tr-TR" altLang="tr-TR" sz="3200" b="1" dirty="0" smtClean="0">
                <a:cs typeface="Arial" charset="0"/>
              </a:rPr>
              <a:t>Çalışma sürelerin türleri:</a:t>
            </a:r>
          </a:p>
          <a:p>
            <a:pPr>
              <a:lnSpc>
                <a:spcPct val="110000"/>
              </a:lnSpc>
              <a:spcBef>
                <a:spcPct val="0"/>
              </a:spcBef>
              <a:buFont typeface="Arial" charset="0"/>
              <a:buNone/>
              <a:defRPr/>
            </a:pPr>
            <a:r>
              <a:rPr lang="tr-TR" altLang="tr-TR" sz="3200" dirty="0" smtClean="0">
                <a:cs typeface="Arial" charset="0"/>
              </a:rPr>
              <a:t>- Normal çalışma süresi,</a:t>
            </a:r>
          </a:p>
          <a:p>
            <a:pPr>
              <a:lnSpc>
                <a:spcPct val="110000"/>
              </a:lnSpc>
              <a:spcBef>
                <a:spcPct val="0"/>
              </a:spcBef>
              <a:buFontTx/>
              <a:buChar char="-"/>
              <a:defRPr/>
            </a:pPr>
            <a:r>
              <a:rPr lang="tr-TR" altLang="tr-TR" sz="3200" dirty="0" smtClean="0">
                <a:cs typeface="Arial" charset="0"/>
              </a:rPr>
              <a:t>Çalışma süresinin telafisi,</a:t>
            </a:r>
          </a:p>
          <a:p>
            <a:pPr>
              <a:lnSpc>
                <a:spcPct val="110000"/>
              </a:lnSpc>
              <a:spcBef>
                <a:spcPct val="0"/>
              </a:spcBef>
              <a:buFontTx/>
              <a:buChar char="-"/>
              <a:defRPr/>
            </a:pPr>
            <a:r>
              <a:rPr lang="tr-TR" altLang="tr-TR" sz="3200" dirty="0" smtClean="0">
                <a:cs typeface="Arial" charset="0"/>
              </a:rPr>
              <a:t>Çalışma sürelerin düşürülmesi,</a:t>
            </a:r>
          </a:p>
          <a:p>
            <a:pPr>
              <a:lnSpc>
                <a:spcPct val="110000"/>
              </a:lnSpc>
              <a:spcBef>
                <a:spcPct val="0"/>
              </a:spcBef>
              <a:buFontTx/>
              <a:buChar char="-"/>
              <a:defRPr/>
            </a:pPr>
            <a:r>
              <a:rPr lang="tr-TR" altLang="tr-TR" sz="3200" dirty="0" smtClean="0">
                <a:cs typeface="Arial" charset="0"/>
              </a:rPr>
              <a:t>Fazla çalışma</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p:cNvSpPr>
          <p:nvPr>
            <p:ph type="body" idx="1"/>
          </p:nvPr>
        </p:nvSpPr>
        <p:spPr>
          <a:xfrm>
            <a:off x="179388" y="244475"/>
            <a:ext cx="8742362" cy="5470525"/>
          </a:xfrm>
        </p:spPr>
        <p:txBody>
          <a:bodyPr/>
          <a:lstStyle/>
          <a:p>
            <a:pPr marL="0" indent="0">
              <a:lnSpc>
                <a:spcPct val="80000"/>
              </a:lnSpc>
              <a:spcBef>
                <a:spcPct val="0"/>
              </a:spcBef>
              <a:buFont typeface="Arial" charset="0"/>
              <a:buNone/>
            </a:pPr>
            <a:r>
              <a:rPr lang="tr-TR" altLang="tr-TR" sz="2400" b="1" smtClean="0">
                <a:cs typeface="Arial" charset="0"/>
              </a:rPr>
              <a:t>Normal çalışma süresi: </a:t>
            </a:r>
            <a:r>
              <a:rPr lang="tr-TR" altLang="tr-TR" sz="2400" smtClean="0">
                <a:cs typeface="Arial" charset="0"/>
              </a:rPr>
              <a:t>haftada en fazla 45 saat</a:t>
            </a:r>
          </a:p>
          <a:p>
            <a:pPr marL="0" indent="0">
              <a:lnSpc>
                <a:spcPct val="80000"/>
              </a:lnSpc>
              <a:spcBef>
                <a:spcPct val="0"/>
              </a:spcBef>
              <a:buFont typeface="Arial" charset="0"/>
              <a:buNone/>
            </a:pPr>
            <a:endParaRPr lang="tr-TR" altLang="tr-TR" sz="2400" smtClean="0">
              <a:cs typeface="Arial" charset="0"/>
            </a:endParaRPr>
          </a:p>
          <a:p>
            <a:pPr marL="0" indent="0">
              <a:lnSpc>
                <a:spcPct val="80000"/>
              </a:lnSpc>
              <a:spcBef>
                <a:spcPct val="0"/>
              </a:spcBef>
              <a:buFont typeface="Arial" charset="0"/>
              <a:buNone/>
            </a:pPr>
            <a:r>
              <a:rPr lang="tr-TR" altLang="tr-TR" sz="2400" smtClean="0">
                <a:cs typeface="Arial" charset="0"/>
              </a:rPr>
              <a:t>Normal çalışma süresi İş Kanunca belirtilmiş: </a:t>
            </a:r>
          </a:p>
          <a:p>
            <a:pPr marL="0" indent="0">
              <a:lnSpc>
                <a:spcPct val="80000"/>
              </a:lnSpc>
              <a:spcBef>
                <a:spcPct val="0"/>
              </a:spcBef>
              <a:buFont typeface="Arial" charset="0"/>
              <a:buNone/>
            </a:pPr>
            <a:endParaRPr lang="tr-TR" altLang="tr-TR" sz="2400" b="1" smtClean="0">
              <a:cs typeface="Arial" charset="0"/>
            </a:endParaRPr>
          </a:p>
          <a:p>
            <a:pPr marL="0" indent="0" algn="ctr">
              <a:lnSpc>
                <a:spcPct val="80000"/>
              </a:lnSpc>
              <a:spcBef>
                <a:spcPct val="0"/>
              </a:spcBef>
              <a:buFont typeface="Arial" charset="0"/>
              <a:buNone/>
            </a:pPr>
            <a:r>
              <a:rPr lang="en-US" altLang="tr-TR" sz="2400" b="1" smtClean="0">
                <a:cs typeface="Arial" charset="0"/>
              </a:rPr>
              <a:t>Madde 63 - </a:t>
            </a:r>
            <a:r>
              <a:rPr lang="en-US" altLang="tr-TR" sz="2400" smtClean="0">
                <a:cs typeface="Arial" charset="0"/>
              </a:rPr>
              <a:t>Genel bakımdan çalışma süresi haftada </a:t>
            </a:r>
            <a:r>
              <a:rPr lang="en-US" altLang="tr-TR" sz="2400" b="1" smtClean="0">
                <a:cs typeface="Arial" charset="0"/>
              </a:rPr>
              <a:t>en çok kırkbeş</a:t>
            </a:r>
            <a:r>
              <a:rPr lang="tr-TR" altLang="tr-TR" sz="2400" b="1" smtClean="0">
                <a:cs typeface="Arial" charset="0"/>
              </a:rPr>
              <a:t> </a:t>
            </a:r>
            <a:r>
              <a:rPr lang="en-US" altLang="tr-TR" sz="2400" b="1" smtClean="0">
                <a:cs typeface="Arial" charset="0"/>
              </a:rPr>
              <a:t>saattir</a:t>
            </a:r>
            <a:r>
              <a:rPr lang="en-US" altLang="tr-TR" sz="2400" smtClean="0">
                <a:cs typeface="Arial" charset="0"/>
              </a:rPr>
              <a:t>.</a:t>
            </a:r>
            <a:r>
              <a:rPr lang="tr-TR" altLang="tr-TR" sz="2400" smtClean="0">
                <a:cs typeface="Arial" charset="0"/>
              </a:rPr>
              <a:t> </a:t>
            </a:r>
            <a:r>
              <a:rPr lang="en-US" altLang="tr-TR" sz="2400" smtClean="0">
                <a:cs typeface="Arial" charset="0"/>
              </a:rPr>
              <a:t>Aksi kararlaştırılmamışsa bu süre, işyerlerinde haftanın çalışılan</a:t>
            </a:r>
            <a:r>
              <a:rPr lang="tr-TR" altLang="tr-TR" sz="2400" smtClean="0">
                <a:cs typeface="Arial" charset="0"/>
              </a:rPr>
              <a:t> </a:t>
            </a:r>
            <a:r>
              <a:rPr lang="en-US" altLang="tr-TR" sz="2400" smtClean="0">
                <a:cs typeface="Arial" charset="0"/>
              </a:rPr>
              <a:t>günlerine eşit ölçüde bölünerek uygulanır</a:t>
            </a:r>
            <a:endParaRPr lang="tr-TR" altLang="tr-TR" sz="2400" smtClean="0">
              <a:cs typeface="Arial" charset="0"/>
            </a:endParaRPr>
          </a:p>
          <a:p>
            <a:pPr marL="0" indent="0">
              <a:lnSpc>
                <a:spcPct val="80000"/>
              </a:lnSpc>
              <a:spcBef>
                <a:spcPct val="0"/>
              </a:spcBef>
              <a:buFont typeface="Arial" charset="0"/>
              <a:buNone/>
            </a:pPr>
            <a:endParaRPr lang="tr-TR" altLang="tr-TR" sz="2400" smtClean="0">
              <a:cs typeface="Arial" charset="0"/>
            </a:endParaRPr>
          </a:p>
          <a:p>
            <a:pPr marL="0" indent="0">
              <a:lnSpc>
                <a:spcPct val="80000"/>
              </a:lnSpc>
              <a:spcBef>
                <a:spcPct val="0"/>
              </a:spcBef>
              <a:buFont typeface="Arial" charset="0"/>
              <a:buNone/>
            </a:pPr>
            <a:r>
              <a:rPr lang="tr-TR" altLang="tr-TR" sz="2400" smtClean="0">
                <a:cs typeface="Arial" charset="0"/>
              </a:rPr>
              <a:t>Bu kanuni getirisi haftalık en </a:t>
            </a:r>
            <a:r>
              <a:rPr lang="tr-TR" altLang="tr-TR" sz="2400" u="sng" smtClean="0">
                <a:cs typeface="Arial" charset="0"/>
              </a:rPr>
              <a:t>fazla normal çalışma saatini belirlenerek </a:t>
            </a:r>
            <a:r>
              <a:rPr lang="tr-TR" altLang="tr-TR" sz="2400" smtClean="0">
                <a:cs typeface="Arial" charset="0"/>
              </a:rPr>
              <a:t>bu sınırlamadan daha düşük çalışma süresi belirlenebilir.</a:t>
            </a:r>
          </a:p>
          <a:p>
            <a:pPr marL="0" indent="0">
              <a:lnSpc>
                <a:spcPct val="80000"/>
              </a:lnSpc>
              <a:spcBef>
                <a:spcPct val="0"/>
              </a:spcBef>
              <a:buFont typeface="Arial" charset="0"/>
              <a:buNone/>
            </a:pPr>
            <a:endParaRPr lang="tr-TR" altLang="tr-TR" sz="2400" smtClean="0">
              <a:cs typeface="Arial" charset="0"/>
            </a:endParaRPr>
          </a:p>
          <a:p>
            <a:pPr marL="0" indent="0">
              <a:lnSpc>
                <a:spcPct val="80000"/>
              </a:lnSpc>
              <a:spcBef>
                <a:spcPct val="0"/>
              </a:spcBef>
              <a:buFont typeface="Arial" charset="0"/>
              <a:buNone/>
            </a:pPr>
            <a:r>
              <a:rPr lang="tr-TR" altLang="tr-TR" sz="2400" smtClean="0">
                <a:cs typeface="Arial" charset="0"/>
              </a:rPr>
              <a:t>Buna göre</a:t>
            </a:r>
          </a:p>
          <a:p>
            <a:pPr marL="0" indent="0">
              <a:lnSpc>
                <a:spcPct val="80000"/>
              </a:lnSpc>
              <a:spcBef>
                <a:spcPct val="0"/>
              </a:spcBef>
              <a:buFont typeface="Arial" charset="0"/>
              <a:buNone/>
            </a:pPr>
            <a:r>
              <a:rPr lang="tr-TR" altLang="tr-TR" sz="2400" smtClean="0">
                <a:cs typeface="Arial" charset="0"/>
              </a:rPr>
              <a:t>- haftada 6 günü çalışılan işyerlerde, günlük çalışma süresi 7,5 saat,</a:t>
            </a:r>
          </a:p>
          <a:p>
            <a:pPr marL="0" indent="0">
              <a:lnSpc>
                <a:spcPct val="80000"/>
              </a:lnSpc>
              <a:spcBef>
                <a:spcPct val="0"/>
              </a:spcBef>
              <a:buFontTx/>
              <a:buChar char="-"/>
            </a:pPr>
            <a:r>
              <a:rPr lang="tr-TR" altLang="tr-TR" sz="2400" smtClean="0">
                <a:cs typeface="Arial" charset="0"/>
              </a:rPr>
              <a:t> haftada 5 günü çalışılan işyerlerde, günlük çalışma süresi 9 saat oluyor</a:t>
            </a:r>
          </a:p>
          <a:p>
            <a:pPr marL="0" indent="0">
              <a:lnSpc>
                <a:spcPct val="80000"/>
              </a:lnSpc>
              <a:spcBef>
                <a:spcPct val="0"/>
              </a:spcBef>
              <a:buFontTx/>
              <a:buChar char="-"/>
            </a:pPr>
            <a:endParaRPr lang="tr-TR" altLang="tr-TR" sz="2400" smtClean="0">
              <a:cs typeface="Arial" charset="0"/>
            </a:endParaRPr>
          </a:p>
          <a:p>
            <a:pPr marL="0" indent="0">
              <a:spcBef>
                <a:spcPct val="0"/>
              </a:spcBef>
              <a:buFont typeface="Arial" charset="0"/>
              <a:buNone/>
            </a:pPr>
            <a:r>
              <a:rPr lang="tr-TR" sz="2400" smtClean="0">
                <a:cs typeface="Arial" charset="0"/>
              </a:rPr>
              <a:t>Günlük çalışmanın başlama ve bitiş saatleri ile dinlenme saatleri işyerlerinde işçilere duyurulur.</a:t>
            </a:r>
            <a:endParaRPr lang="tr-TR" altLang="tr-TR" sz="2400" smtClean="0">
              <a:cs typeface="Arial" charset="0"/>
            </a:endParaRPr>
          </a:p>
          <a:p>
            <a:pPr marL="0" indent="0">
              <a:lnSpc>
                <a:spcPct val="80000"/>
              </a:lnSpc>
              <a:spcBef>
                <a:spcPct val="0"/>
              </a:spcBef>
              <a:buFont typeface="Arial" charset="0"/>
              <a:buNone/>
            </a:pPr>
            <a:endParaRPr lang="en-US" altLang="tr-TR" sz="2400" smtClean="0">
              <a:cs typeface="Arial"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p:cNvSpPr>
          <p:nvPr>
            <p:ph type="body" idx="1"/>
          </p:nvPr>
        </p:nvSpPr>
        <p:spPr>
          <a:xfrm>
            <a:off x="0" y="209550"/>
            <a:ext cx="9144000" cy="5235575"/>
          </a:xfrm>
        </p:spPr>
        <p:txBody>
          <a:bodyPr/>
          <a:lstStyle/>
          <a:p>
            <a:pPr marL="0" indent="0">
              <a:buFont typeface="Arial" charset="0"/>
              <a:buNone/>
            </a:pPr>
            <a:r>
              <a:rPr lang="tr-TR" altLang="tr-TR" smtClean="0">
                <a:cs typeface="Arial" charset="0"/>
              </a:rPr>
              <a:t>Bu haftalık çalışma süresi, kural olarak, çalışılan günlere eşit olarak bölünürken, cumartesi günü yarı tatil olarak ilan edilen işyerlerde Cumartesi gününde çalışılan süre haftalık 45 saatten düşürülerek kalan süresi beş güne eşit olarak bölünür.</a:t>
            </a:r>
          </a:p>
          <a:p>
            <a:pPr marL="0" indent="0">
              <a:buFont typeface="Arial" charset="0"/>
              <a:buNone/>
            </a:pPr>
            <a:endParaRPr lang="tr-TR" altLang="tr-TR" smtClean="0">
              <a:cs typeface="Arial" charset="0"/>
            </a:endParaRPr>
          </a:p>
          <a:p>
            <a:pPr marL="0" indent="0">
              <a:buFont typeface="Arial" charset="0"/>
              <a:buNone/>
            </a:pPr>
            <a:r>
              <a:rPr lang="en-US" altLang="tr-TR" smtClean="0">
                <a:cs typeface="Arial" charset="0"/>
              </a:rPr>
              <a:t>Bu halde, </a:t>
            </a:r>
            <a:r>
              <a:rPr lang="en-US" altLang="tr-TR" b="1" smtClean="0">
                <a:cs typeface="Arial" charset="0"/>
              </a:rPr>
              <a:t>iki aylık</a:t>
            </a:r>
            <a:r>
              <a:rPr lang="en-US" altLang="tr-TR" smtClean="0">
                <a:cs typeface="Arial" charset="0"/>
              </a:rPr>
              <a:t> süre içinde işçinin haftalık</a:t>
            </a:r>
            <a:r>
              <a:rPr lang="tr-TR" altLang="tr-TR" smtClean="0">
                <a:cs typeface="Arial" charset="0"/>
              </a:rPr>
              <a:t> </a:t>
            </a:r>
            <a:r>
              <a:rPr lang="en-US" altLang="tr-TR" smtClean="0">
                <a:cs typeface="Arial" charset="0"/>
              </a:rPr>
              <a:t>ortalama çalışma süresi, normal haftalık çalışma süresini aşamaz.</a:t>
            </a:r>
            <a:r>
              <a:rPr lang="tr-TR" altLang="tr-TR" smtClean="0">
                <a:cs typeface="Arial" charset="0"/>
              </a:rPr>
              <a:t> </a:t>
            </a:r>
          </a:p>
          <a:p>
            <a:pPr marL="0" indent="0">
              <a:buFont typeface="Arial" charset="0"/>
              <a:buNone/>
            </a:pPr>
            <a:r>
              <a:rPr lang="en-US" altLang="tr-TR" smtClean="0">
                <a:cs typeface="Arial" charset="0"/>
              </a:rPr>
              <a:t>Denkleştirme süresi toplu iş sözleşmeleri ile </a:t>
            </a:r>
            <a:r>
              <a:rPr lang="en-US" altLang="tr-TR" b="1" smtClean="0">
                <a:cs typeface="Arial" charset="0"/>
              </a:rPr>
              <a:t>dört aya kadar </a:t>
            </a:r>
            <a:r>
              <a:rPr lang="en-US" altLang="tr-TR" smtClean="0">
                <a:cs typeface="Arial" charset="0"/>
              </a:rPr>
              <a:t>artırılabilir</a:t>
            </a:r>
          </a:p>
          <a:p>
            <a:pPr marL="0" indent="0">
              <a:buFont typeface="Arial" charset="0"/>
              <a:buNone/>
            </a:pPr>
            <a:endParaRPr lang="tr-TR" altLang="tr-TR" b="1" smtClean="0">
              <a:cs typeface="Arial" charset="0"/>
            </a:endParaRPr>
          </a:p>
          <a:p>
            <a:pPr marL="0" indent="0">
              <a:buFont typeface="Arial" charset="0"/>
              <a:buNone/>
            </a:pPr>
            <a:r>
              <a:rPr lang="tr-TR" altLang="tr-TR" b="1" smtClean="0">
                <a:cs typeface="Arial" charset="0"/>
              </a:rPr>
              <a:t>Günlük normal çalışma süresinin sınırlaması</a:t>
            </a:r>
          </a:p>
          <a:p>
            <a:pPr marL="0" indent="0">
              <a:buFont typeface="Arial" charset="0"/>
              <a:buNone/>
            </a:pPr>
            <a:r>
              <a:rPr lang="en-US" altLang="tr-TR" u="sng" smtClean="0">
                <a:cs typeface="Arial" charset="0"/>
              </a:rPr>
              <a:t>Tarafların anlaşması ile</a:t>
            </a:r>
            <a:r>
              <a:rPr lang="en-US" altLang="tr-TR" smtClean="0">
                <a:cs typeface="Arial" charset="0"/>
              </a:rPr>
              <a:t> haftalık normal çalışma süresi, işyerlerinde</a:t>
            </a:r>
            <a:r>
              <a:rPr lang="tr-TR" altLang="tr-TR" smtClean="0">
                <a:cs typeface="Arial" charset="0"/>
              </a:rPr>
              <a:t> </a:t>
            </a:r>
            <a:r>
              <a:rPr lang="en-US" altLang="tr-TR" smtClean="0">
                <a:cs typeface="Arial" charset="0"/>
              </a:rPr>
              <a:t>haftanın çalışılan günlerine, </a:t>
            </a:r>
            <a:r>
              <a:rPr lang="en-US" altLang="tr-TR" b="1" smtClean="0">
                <a:cs typeface="Arial" charset="0"/>
              </a:rPr>
              <a:t>günde onbir saati aşmamak koşulu</a:t>
            </a:r>
            <a:r>
              <a:rPr lang="en-US" altLang="tr-TR" smtClean="0">
                <a:cs typeface="Arial" charset="0"/>
              </a:rPr>
              <a:t> ile</a:t>
            </a:r>
            <a:r>
              <a:rPr lang="tr-TR" altLang="tr-TR" smtClean="0">
                <a:cs typeface="Arial" charset="0"/>
              </a:rPr>
              <a:t> </a:t>
            </a:r>
            <a:r>
              <a:rPr lang="en-US" altLang="tr-TR" smtClean="0">
                <a:cs typeface="Arial" charset="0"/>
              </a:rPr>
              <a:t>farklı şekilde dağıtılabilir. </a:t>
            </a:r>
            <a:endParaRPr lang="tr-TR" altLang="tr-TR" smtClean="0">
              <a:cs typeface="Arial" charset="0"/>
            </a:endParaRPr>
          </a:p>
          <a:p>
            <a:pPr marL="0" indent="0">
              <a:buFont typeface="Arial" charset="0"/>
              <a:buNone/>
            </a:pPr>
            <a:endParaRPr lang="tr-TR" altLang="tr-TR" smtClean="0">
              <a:cs typeface="Arial"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2"/>
          <p:cNvSpPr>
            <a:spLocks noGrp="1"/>
          </p:cNvSpPr>
          <p:nvPr>
            <p:ph idx="1"/>
          </p:nvPr>
        </p:nvSpPr>
        <p:spPr>
          <a:xfrm>
            <a:off x="217488" y="227013"/>
            <a:ext cx="8926512" cy="5245100"/>
          </a:xfrm>
        </p:spPr>
        <p:txBody>
          <a:bodyPr/>
          <a:lstStyle/>
          <a:p>
            <a:pPr marL="0" indent="0">
              <a:spcBef>
                <a:spcPct val="0"/>
              </a:spcBef>
              <a:buFont typeface="Arial" charset="0"/>
              <a:buNone/>
            </a:pPr>
            <a:r>
              <a:rPr lang="tr-TR" altLang="tr-TR" b="1" smtClean="0">
                <a:cs typeface="Arial" charset="0"/>
              </a:rPr>
              <a:t>Çalışma süresi sayılan haller:</a:t>
            </a:r>
          </a:p>
          <a:p>
            <a:pPr marL="0" indent="0">
              <a:spcBef>
                <a:spcPct val="0"/>
              </a:spcBef>
              <a:buFont typeface="Arial" charset="0"/>
              <a:buNone/>
            </a:pPr>
            <a:r>
              <a:rPr lang="tr-TR" altLang="tr-TR" b="1" smtClean="0">
                <a:cs typeface="Arial" charset="0"/>
              </a:rPr>
              <a:t>Madde 66 - </a:t>
            </a:r>
            <a:r>
              <a:rPr lang="tr-TR" altLang="tr-TR" smtClean="0">
                <a:cs typeface="Arial" charset="0"/>
              </a:rPr>
              <a:t>Aşağıdaki süreler işçinin günlük çalışma sürelerinden sayılır:</a:t>
            </a:r>
          </a:p>
          <a:p>
            <a:pPr marL="0" indent="0">
              <a:spcBef>
                <a:spcPct val="0"/>
              </a:spcBef>
              <a:buFont typeface="Arial" charset="0"/>
              <a:buNone/>
            </a:pPr>
            <a:r>
              <a:rPr lang="tr-TR" altLang="tr-TR" smtClean="0">
                <a:cs typeface="Arial" charset="0"/>
              </a:rPr>
              <a:t>a) Madenlerde, taşocaklarında yahut her ne şekilde olursa olsun yeraltında veya su altında çalışılacak işlerde işçilerin </a:t>
            </a:r>
            <a:r>
              <a:rPr lang="tr-TR" altLang="tr-TR" u="sng" smtClean="0">
                <a:cs typeface="Arial" charset="0"/>
              </a:rPr>
              <a:t>kuyulara, dehlizlere veya asıl çalışma yerlerine inmeleri veya girmeleri ve bu yerlerden çıkmaları için gereken süreler.</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smtClean="0">
                <a:cs typeface="Arial" charset="0"/>
              </a:rPr>
              <a:t>b) İşçilerin işveren tarafından işyerlerinden başka bir yerde çalıştırılmak üzere gönderilmeleri halinde </a:t>
            </a:r>
            <a:r>
              <a:rPr lang="tr-TR" altLang="tr-TR" u="sng" smtClean="0">
                <a:cs typeface="Arial" charset="0"/>
              </a:rPr>
              <a:t>yolda geçen süreler</a:t>
            </a:r>
            <a:r>
              <a:rPr lang="tr-TR" altLang="tr-TR" smtClean="0">
                <a:cs typeface="Arial" charset="0"/>
              </a:rPr>
              <a:t>. </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smtClean="0">
                <a:cs typeface="Arial" charset="0"/>
              </a:rPr>
              <a:t>c) İşçinin işinde ve her an iş görmeye hazır bir halde bulunmakla beraber çalıştırılmaksızın ve </a:t>
            </a:r>
            <a:r>
              <a:rPr lang="tr-TR" altLang="tr-TR" u="sng" smtClean="0">
                <a:cs typeface="Arial" charset="0"/>
              </a:rPr>
              <a:t>çıkacak işi bekleyerek boş geçirdiği süreler</a:t>
            </a:r>
            <a:r>
              <a:rPr lang="tr-TR" altLang="tr-TR" smtClean="0">
                <a:cs typeface="Arial" charset="0"/>
              </a:rPr>
              <a:t>. </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smtClean="0">
                <a:cs typeface="Arial" charset="0"/>
              </a:rPr>
              <a:t>d) İşçinin işveren tarafından başka bir yere gönderilmesi veya işveren evinde veya bürosunda yahut işverenle ilgili herhangi bir yerde meşgul edilmesi suretiyle </a:t>
            </a:r>
            <a:r>
              <a:rPr lang="tr-TR" altLang="tr-TR" u="sng" smtClean="0">
                <a:cs typeface="Arial" charset="0"/>
              </a:rPr>
              <a:t>asıl işini yapmaksızın geçirdiği süreler.</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p:cNvSpPr>
          <p:nvPr>
            <p:ph idx="1"/>
          </p:nvPr>
        </p:nvSpPr>
        <p:spPr>
          <a:xfrm>
            <a:off x="258763" y="455613"/>
            <a:ext cx="8726487" cy="5132387"/>
          </a:xfrm>
        </p:spPr>
        <p:txBody>
          <a:bodyPr/>
          <a:lstStyle/>
          <a:p>
            <a:pPr marL="0" indent="0">
              <a:spcBef>
                <a:spcPct val="0"/>
              </a:spcBef>
              <a:buFont typeface="Arial" charset="0"/>
              <a:buNone/>
            </a:pPr>
            <a:r>
              <a:rPr lang="tr-TR" altLang="tr-TR" smtClean="0">
                <a:cs typeface="Arial" charset="0"/>
              </a:rPr>
              <a:t>e) Çocuk emziren kadın işçilerin çocuklarına </a:t>
            </a:r>
            <a:r>
              <a:rPr lang="tr-TR" altLang="tr-TR" u="sng" smtClean="0">
                <a:cs typeface="Arial" charset="0"/>
              </a:rPr>
              <a:t>süt vermeleri için belirtilecek süreler.</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smtClean="0">
                <a:cs typeface="Arial" charset="0"/>
              </a:rPr>
              <a:t>f) Demiryolları, karayolları ve köprülerin yapılması, korunması ya da onarım ve tadili gibi, işçilerin yerleşim yerlerinden uzak bir mesafede bulunan işyerlerine hep birlikte getirilip götürülmeleri gereken her türlü işlerde bunların </a:t>
            </a:r>
            <a:r>
              <a:rPr lang="tr-TR" altLang="tr-TR" u="sng" smtClean="0">
                <a:cs typeface="Arial" charset="0"/>
              </a:rPr>
              <a:t>toplu ve düzenli bir şekilde götürülüp getirilmeleri esnasında geçen süreler</a:t>
            </a:r>
            <a:r>
              <a:rPr lang="tr-TR" altLang="tr-TR" smtClean="0">
                <a:cs typeface="Arial" charset="0"/>
              </a:rPr>
              <a:t>. </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b="1" smtClean="0">
                <a:cs typeface="Arial" charset="0"/>
              </a:rPr>
              <a:t>İşin niteliğinden doğmayıp da işveren tarafından sırf sosyal yardım amacıyla işyerine götürülüp getirilme esnasında araçlarda geçen süre çalışma süresinden sayılmaz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p:cNvSpPr>
          <p:nvPr>
            <p:ph type="body" idx="1"/>
          </p:nvPr>
        </p:nvSpPr>
        <p:spPr>
          <a:xfrm>
            <a:off x="171450" y="304800"/>
            <a:ext cx="8826500" cy="5257800"/>
          </a:xfrm>
        </p:spPr>
        <p:txBody>
          <a:bodyPr/>
          <a:lstStyle/>
          <a:p>
            <a:pPr marL="0" indent="0">
              <a:spcBef>
                <a:spcPct val="0"/>
              </a:spcBef>
              <a:buFont typeface="Arial" charset="0"/>
              <a:buNone/>
            </a:pPr>
            <a:r>
              <a:rPr lang="tr-TR" altLang="tr-TR" sz="2500" b="1" smtClean="0">
                <a:cs typeface="Arial" charset="0"/>
              </a:rPr>
              <a:t>Çalışma süresinin telafisi</a:t>
            </a:r>
          </a:p>
          <a:p>
            <a:pPr marL="0" indent="0">
              <a:spcBef>
                <a:spcPct val="0"/>
              </a:spcBef>
              <a:buFont typeface="Arial" charset="0"/>
              <a:buNone/>
            </a:pPr>
            <a:endParaRPr lang="tr-TR" altLang="tr-TR" sz="2500" b="1" smtClean="0">
              <a:cs typeface="Arial" charset="0"/>
            </a:endParaRPr>
          </a:p>
          <a:p>
            <a:pPr marL="0" indent="0" algn="ctr">
              <a:spcBef>
                <a:spcPct val="0"/>
              </a:spcBef>
              <a:buFont typeface="Arial" charset="0"/>
              <a:buNone/>
            </a:pPr>
            <a:r>
              <a:rPr lang="tr-TR" altLang="tr-TR" sz="2000" b="1" smtClean="0">
                <a:cs typeface="Arial" charset="0"/>
              </a:rPr>
              <a:t>Madde 64 - </a:t>
            </a:r>
            <a:r>
              <a:rPr lang="tr-TR" altLang="tr-TR" sz="2000" smtClean="0">
                <a:cs typeface="Arial" charset="0"/>
              </a:rPr>
              <a:t>Zorunlu nedenlerle işin durması, ulusal bayram ve genel tatillerden önce veya sonra işyerinin tatil edilmesi veya benzer nedenlerle işyerinde normal çalışma sürelerinin önemli ölçüde altında çalışılması veya tamamen tatil edilmesi ya da işçinin talebi ile kendisine izin verilmesi hallerinde, </a:t>
            </a:r>
            <a:r>
              <a:rPr lang="tr-TR" altLang="tr-TR" sz="2000" b="1" smtClean="0">
                <a:cs typeface="Arial" charset="0"/>
              </a:rPr>
              <a:t>işveren iki ay içinde çalışılmayan süreler için telafi çalışması yaptırabilir. </a:t>
            </a:r>
          </a:p>
          <a:p>
            <a:pPr marL="0" indent="0" algn="ctr">
              <a:spcBef>
                <a:spcPct val="0"/>
              </a:spcBef>
              <a:buFont typeface="Arial" charset="0"/>
              <a:buNone/>
            </a:pPr>
            <a:r>
              <a:rPr lang="tr-TR" altLang="tr-TR" sz="2000" b="1" smtClean="0">
                <a:cs typeface="Arial" charset="0"/>
              </a:rPr>
              <a:t>Bu çalışmalar fazla çalışma veya fazla sürelerle çalışma sayılmaz</a:t>
            </a:r>
            <a:r>
              <a:rPr lang="tr-TR" altLang="tr-TR" sz="1900" b="1" smtClean="0">
                <a:cs typeface="Arial" charset="0"/>
              </a:rPr>
              <a:t>.</a:t>
            </a:r>
          </a:p>
          <a:p>
            <a:pPr marL="0" indent="0">
              <a:spcBef>
                <a:spcPct val="0"/>
              </a:spcBef>
              <a:buFont typeface="Arial" charset="0"/>
              <a:buNone/>
            </a:pPr>
            <a:endParaRPr lang="tr-TR" altLang="tr-TR" sz="1900" smtClean="0">
              <a:cs typeface="Arial" charset="0"/>
            </a:endParaRPr>
          </a:p>
          <a:p>
            <a:pPr marL="0" indent="0">
              <a:spcBef>
                <a:spcPct val="0"/>
              </a:spcBef>
              <a:buFont typeface="Arial" charset="0"/>
              <a:buNone/>
            </a:pPr>
            <a:endParaRPr lang="tr-TR" altLang="tr-TR" b="1" smtClean="0">
              <a:cs typeface="Arial" charset="0"/>
            </a:endParaRPr>
          </a:p>
          <a:p>
            <a:pPr marL="0" indent="0">
              <a:spcBef>
                <a:spcPct val="0"/>
              </a:spcBef>
              <a:buFont typeface="Arial" charset="0"/>
              <a:buNone/>
            </a:pPr>
            <a:r>
              <a:rPr lang="tr-TR" altLang="tr-TR" b="1" smtClean="0">
                <a:cs typeface="Arial" charset="0"/>
              </a:rPr>
              <a:t>Çalışma süresi telafisinin özellikleri:</a:t>
            </a:r>
          </a:p>
          <a:p>
            <a:pPr marL="0" indent="0">
              <a:spcBef>
                <a:spcPct val="0"/>
              </a:spcBef>
              <a:buFontTx/>
              <a:buChar char="-"/>
            </a:pPr>
            <a:r>
              <a:rPr lang="tr-TR" altLang="tr-TR" smtClean="0">
                <a:cs typeface="Arial" charset="0"/>
              </a:rPr>
              <a:t> belirli durumlarda çalışmaması,</a:t>
            </a:r>
          </a:p>
          <a:p>
            <a:pPr marL="0" indent="0">
              <a:spcBef>
                <a:spcPct val="0"/>
              </a:spcBef>
              <a:buFontTx/>
              <a:buChar char="-"/>
            </a:pPr>
            <a:r>
              <a:rPr lang="tr-TR" altLang="tr-TR" smtClean="0">
                <a:cs typeface="Arial" charset="0"/>
              </a:rPr>
              <a:t> 2 ay içinde işverence yaptırılabilir,</a:t>
            </a:r>
          </a:p>
          <a:p>
            <a:pPr marL="0" indent="0">
              <a:spcBef>
                <a:spcPct val="0"/>
              </a:spcBef>
              <a:buFontTx/>
              <a:buChar char="-"/>
            </a:pPr>
            <a:r>
              <a:rPr lang="tr-TR" altLang="tr-TR" smtClean="0">
                <a:cs typeface="Arial" charset="0"/>
              </a:rPr>
              <a:t> günde en fazla 3 saat yaptırılabilir,</a:t>
            </a:r>
          </a:p>
          <a:p>
            <a:pPr marL="0" indent="0">
              <a:spcBef>
                <a:spcPct val="0"/>
              </a:spcBef>
              <a:buFontTx/>
              <a:buChar char="-"/>
            </a:pPr>
            <a:r>
              <a:rPr lang="tr-TR" altLang="tr-TR" smtClean="0">
                <a:cs typeface="Arial" charset="0"/>
              </a:rPr>
              <a:t> tatil günlerde yaptırılamaz,</a:t>
            </a:r>
          </a:p>
          <a:p>
            <a:pPr marL="0" indent="0">
              <a:spcBef>
                <a:spcPct val="0"/>
              </a:spcBef>
              <a:buFont typeface="Arial" charset="0"/>
              <a:buNone/>
            </a:pPr>
            <a:r>
              <a:rPr lang="tr-TR" altLang="tr-TR" smtClean="0">
                <a:cs typeface="Arial" charset="0"/>
              </a:rPr>
              <a:t>- fazla çalışma sayılmıyor</a:t>
            </a:r>
            <a:endParaRPr lang="en-US" altLang="tr-TR" smtClean="0">
              <a:cs typeface="Arial"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p:cNvSpPr>
          <p:nvPr>
            <p:ph type="body" idx="1"/>
          </p:nvPr>
        </p:nvSpPr>
        <p:spPr>
          <a:xfrm>
            <a:off x="219075" y="503238"/>
            <a:ext cx="8793163" cy="3603625"/>
          </a:xfrm>
        </p:spPr>
        <p:txBody>
          <a:bodyPr/>
          <a:lstStyle/>
          <a:p>
            <a:pPr marL="0" indent="0">
              <a:lnSpc>
                <a:spcPct val="80000"/>
              </a:lnSpc>
              <a:spcBef>
                <a:spcPct val="0"/>
              </a:spcBef>
              <a:buFont typeface="Arial" charset="0"/>
              <a:buNone/>
            </a:pPr>
            <a:r>
              <a:rPr lang="tr-TR" altLang="tr-TR" sz="2500" b="1" smtClean="0">
                <a:cs typeface="Arial" charset="0"/>
              </a:rPr>
              <a:t>Çalışma sürelerin düşürülmesi</a:t>
            </a:r>
          </a:p>
          <a:p>
            <a:pPr marL="0" indent="0">
              <a:lnSpc>
                <a:spcPct val="80000"/>
              </a:lnSpc>
              <a:spcBef>
                <a:spcPct val="0"/>
              </a:spcBef>
              <a:buFont typeface="Arial" charset="0"/>
              <a:buNone/>
            </a:pPr>
            <a:endParaRPr lang="tr-TR" altLang="tr-TR" sz="2500" b="1" smtClean="0">
              <a:cs typeface="Arial" charset="0"/>
            </a:endParaRPr>
          </a:p>
          <a:p>
            <a:pPr marL="0" indent="0">
              <a:lnSpc>
                <a:spcPct val="80000"/>
              </a:lnSpc>
              <a:spcBef>
                <a:spcPct val="0"/>
              </a:spcBef>
              <a:buFont typeface="Arial" charset="0"/>
              <a:buNone/>
            </a:pPr>
            <a:r>
              <a:rPr lang="tr-TR" altLang="tr-TR" sz="2500" smtClean="0">
                <a:cs typeface="Arial" charset="0"/>
              </a:rPr>
              <a:t>Normal çalışma süresinden daha az çalışma süresinde iş görmesi durumları da oluyor. </a:t>
            </a:r>
          </a:p>
          <a:p>
            <a:pPr marL="0" indent="0">
              <a:lnSpc>
                <a:spcPct val="80000"/>
              </a:lnSpc>
              <a:spcBef>
                <a:spcPct val="0"/>
              </a:spcBef>
              <a:buFont typeface="Arial" charset="0"/>
              <a:buNone/>
            </a:pPr>
            <a:endParaRPr lang="tr-TR" altLang="tr-TR" sz="2500" smtClean="0">
              <a:cs typeface="Arial" charset="0"/>
            </a:endParaRPr>
          </a:p>
          <a:p>
            <a:pPr marL="0" indent="0">
              <a:lnSpc>
                <a:spcPct val="80000"/>
              </a:lnSpc>
              <a:spcBef>
                <a:spcPct val="0"/>
              </a:spcBef>
              <a:buFont typeface="Arial" charset="0"/>
              <a:buNone/>
            </a:pPr>
            <a:endParaRPr lang="tr-TR" altLang="tr-TR" sz="2500" smtClean="0">
              <a:cs typeface="Arial" charset="0"/>
            </a:endParaRPr>
          </a:p>
          <a:p>
            <a:pPr marL="0" indent="0">
              <a:lnSpc>
                <a:spcPct val="80000"/>
              </a:lnSpc>
              <a:spcBef>
                <a:spcPct val="0"/>
              </a:spcBef>
              <a:buFont typeface="Arial" charset="0"/>
              <a:buNone/>
            </a:pPr>
            <a:r>
              <a:rPr lang="tr-TR" altLang="tr-TR" sz="2500" smtClean="0">
                <a:cs typeface="Arial" charset="0"/>
              </a:rPr>
              <a:t>Bu durumlarda normal süresinden az çalışması:</a:t>
            </a:r>
          </a:p>
          <a:p>
            <a:pPr marL="0" indent="0">
              <a:lnSpc>
                <a:spcPct val="80000"/>
              </a:lnSpc>
              <a:spcBef>
                <a:spcPct val="0"/>
              </a:spcBef>
              <a:buFont typeface="Arial" charset="0"/>
              <a:buNone/>
            </a:pPr>
            <a:endParaRPr lang="tr-TR" altLang="tr-TR" sz="2500" smtClean="0">
              <a:cs typeface="Arial" charset="0"/>
            </a:endParaRPr>
          </a:p>
          <a:p>
            <a:pPr marL="0" indent="0">
              <a:lnSpc>
                <a:spcPct val="80000"/>
              </a:lnSpc>
              <a:spcBef>
                <a:spcPct val="0"/>
              </a:spcBef>
              <a:buFontTx/>
              <a:buChar char="-"/>
            </a:pPr>
            <a:r>
              <a:rPr lang="tr-TR" altLang="tr-TR" sz="2500" smtClean="0">
                <a:cs typeface="Arial" charset="0"/>
              </a:rPr>
              <a:t> Kısa çalışma</a:t>
            </a:r>
          </a:p>
          <a:p>
            <a:pPr marL="0" indent="0">
              <a:lnSpc>
                <a:spcPct val="80000"/>
              </a:lnSpc>
              <a:spcBef>
                <a:spcPct val="0"/>
              </a:spcBef>
              <a:buFontTx/>
              <a:buChar char="-"/>
            </a:pPr>
            <a:r>
              <a:rPr lang="tr-TR" altLang="tr-TR" sz="2500" smtClean="0">
                <a:cs typeface="Arial" charset="0"/>
              </a:rPr>
              <a:t> Eksik çalışma olarak yasalarda belirtildi.</a:t>
            </a:r>
          </a:p>
          <a:p>
            <a:pPr marL="0" indent="0">
              <a:lnSpc>
                <a:spcPct val="80000"/>
              </a:lnSpc>
              <a:spcBef>
                <a:spcPct val="0"/>
              </a:spcBef>
              <a:buFontTx/>
              <a:buChar char="-"/>
            </a:pPr>
            <a:endParaRPr lang="tr-TR" altLang="tr-TR" smtClean="0">
              <a:cs typeface="Arial" charset="0"/>
            </a:endParaRPr>
          </a:p>
          <a:p>
            <a:pPr marL="0" indent="0">
              <a:lnSpc>
                <a:spcPct val="80000"/>
              </a:lnSpc>
              <a:spcBef>
                <a:spcPct val="0"/>
              </a:spcBef>
              <a:buFont typeface="Arial" charset="0"/>
              <a:buNone/>
            </a:pPr>
            <a:endParaRPr lang="tr-TR" altLang="tr-TR" smtClean="0">
              <a:cs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28650" y="80963"/>
            <a:ext cx="7886700" cy="631825"/>
          </a:xfrm>
        </p:spPr>
        <p:txBody>
          <a:bodyPr/>
          <a:lstStyle/>
          <a:p>
            <a:pPr algn="ctr">
              <a:defRPr/>
            </a:pPr>
            <a:r>
              <a:rPr lang="tr-TR" altLang="tr-TR" sz="2800" b="1" dirty="0" smtClean="0">
                <a:latin typeface="+mn-lt"/>
                <a:cs typeface="Arial" charset="0"/>
              </a:rPr>
              <a:t>İŞ SÖZLEŞMENİN HÜKÜMSÜZLÜĞÜ</a:t>
            </a:r>
          </a:p>
        </p:txBody>
      </p:sp>
      <p:sp>
        <p:nvSpPr>
          <p:cNvPr id="6147" name="Content Placeholder 2"/>
          <p:cNvSpPr>
            <a:spLocks noGrp="1"/>
          </p:cNvSpPr>
          <p:nvPr>
            <p:ph idx="1"/>
          </p:nvPr>
        </p:nvSpPr>
        <p:spPr>
          <a:xfrm>
            <a:off x="231775" y="712788"/>
            <a:ext cx="8723313" cy="5002212"/>
          </a:xfrm>
        </p:spPr>
        <p:txBody>
          <a:bodyPr/>
          <a:lstStyle/>
          <a:p>
            <a:pPr marL="0" indent="0">
              <a:lnSpc>
                <a:spcPct val="100000"/>
              </a:lnSpc>
              <a:spcBef>
                <a:spcPct val="0"/>
              </a:spcBef>
              <a:buFont typeface="Arial" charset="0"/>
              <a:buNone/>
            </a:pPr>
            <a:r>
              <a:rPr lang="tr-TR" altLang="tr-TR" smtClean="0">
                <a:cs typeface="Arial" charset="0"/>
              </a:rPr>
              <a:t>İş sözleşmesi yapıldığı</a:t>
            </a:r>
            <a:r>
              <a:rPr lang="bs-Latn-BA" altLang="tr-TR" smtClean="0">
                <a:cs typeface="Arial" charset="0"/>
              </a:rPr>
              <a:t> </a:t>
            </a:r>
            <a:r>
              <a:rPr lang="tr-TR" altLang="tr-TR" smtClean="0">
                <a:cs typeface="Arial" charset="0"/>
              </a:rPr>
              <a:t>zaman Türk Borçlar Kanunu’nda öngörülen ve sözleşmenin hüküm ifade etmesi için aranan geçerlilik koşullarına sahip olması gerekir. Aksi halde iş sözleşmesi hükümsüzlük yaptırımı ile karşı karşıya kalır.</a:t>
            </a:r>
            <a:endParaRPr lang="tr-TR" altLang="tr-TR" b="1" smtClean="0">
              <a:cs typeface="Arial" charset="0"/>
            </a:endParaRPr>
          </a:p>
          <a:p>
            <a:pPr marL="0" indent="0">
              <a:lnSpc>
                <a:spcPct val="100000"/>
              </a:lnSpc>
              <a:spcBef>
                <a:spcPct val="0"/>
              </a:spcBef>
              <a:buFont typeface="Arial" charset="0"/>
              <a:buNone/>
            </a:pPr>
            <a:endParaRPr lang="tr-TR" altLang="tr-TR" b="1" smtClean="0">
              <a:cs typeface="Arial" charset="0"/>
            </a:endParaRPr>
          </a:p>
          <a:p>
            <a:pPr marL="0" indent="0">
              <a:lnSpc>
                <a:spcPct val="100000"/>
              </a:lnSpc>
              <a:spcBef>
                <a:spcPct val="0"/>
              </a:spcBef>
              <a:buFont typeface="Arial" charset="0"/>
              <a:buNone/>
            </a:pPr>
            <a:r>
              <a:rPr lang="tr-TR" altLang="tr-TR" sz="1900" b="1" smtClean="0">
                <a:cs typeface="Arial" charset="0"/>
              </a:rPr>
              <a:t>İŞ SÖZLEŞMENİN GEÇERSİZLİĞİ</a:t>
            </a:r>
          </a:p>
          <a:p>
            <a:pPr marL="0" indent="0">
              <a:lnSpc>
                <a:spcPct val="100000"/>
              </a:lnSpc>
              <a:spcBef>
                <a:spcPct val="0"/>
              </a:spcBef>
              <a:buFont typeface="Arial" charset="0"/>
              <a:buNone/>
            </a:pPr>
            <a:r>
              <a:rPr lang="tr-TR" altLang="tr-TR" sz="1900" smtClean="0">
                <a:cs typeface="Arial" charset="0"/>
              </a:rPr>
              <a:t>İş sözleşmenin yapıldığı sırada:</a:t>
            </a:r>
          </a:p>
          <a:p>
            <a:pPr marL="0" indent="0">
              <a:lnSpc>
                <a:spcPct val="100000"/>
              </a:lnSpc>
              <a:spcBef>
                <a:spcPct val="0"/>
              </a:spcBef>
              <a:buFont typeface="Arial" charset="0"/>
              <a:buNone/>
            </a:pPr>
            <a:r>
              <a:rPr lang="tr-TR" altLang="tr-TR" sz="1900" smtClean="0">
                <a:cs typeface="Arial" charset="0"/>
              </a:rPr>
              <a:t>-</a:t>
            </a:r>
            <a:r>
              <a:rPr lang="bs-Latn-BA" altLang="tr-TR" sz="1900" smtClean="0">
                <a:cs typeface="Arial" charset="0"/>
              </a:rPr>
              <a:t> </a:t>
            </a:r>
            <a:r>
              <a:rPr lang="tr-TR" altLang="tr-TR" sz="1900" smtClean="0">
                <a:cs typeface="Arial" charset="0"/>
              </a:rPr>
              <a:t>işçi veya işverenin ehliyeti yoksa,</a:t>
            </a:r>
          </a:p>
          <a:p>
            <a:pPr marL="0" indent="0">
              <a:lnSpc>
                <a:spcPct val="100000"/>
              </a:lnSpc>
              <a:spcBef>
                <a:spcPct val="0"/>
              </a:spcBef>
              <a:buFont typeface="Arial" charset="0"/>
              <a:buNone/>
            </a:pPr>
            <a:r>
              <a:rPr lang="tr-TR" altLang="tr-TR" sz="1900" smtClean="0">
                <a:cs typeface="Arial" charset="0"/>
              </a:rPr>
              <a:t>-</a:t>
            </a:r>
            <a:r>
              <a:rPr lang="bs-Latn-BA" altLang="tr-TR" sz="1900" smtClean="0">
                <a:cs typeface="Arial" charset="0"/>
              </a:rPr>
              <a:t> </a:t>
            </a:r>
            <a:r>
              <a:rPr lang="tr-TR" altLang="tr-TR" sz="1900" smtClean="0">
                <a:cs typeface="Arial" charset="0"/>
              </a:rPr>
              <a:t>yasanın aradığı durumlarda iş sözleşmesinin yazılı şekli yoksa,</a:t>
            </a:r>
          </a:p>
          <a:p>
            <a:pPr marL="0" indent="0">
              <a:lnSpc>
                <a:spcPct val="100000"/>
              </a:lnSpc>
              <a:spcBef>
                <a:spcPct val="0"/>
              </a:spcBef>
              <a:buFont typeface="Arial" charset="0"/>
              <a:buNone/>
            </a:pPr>
            <a:r>
              <a:rPr lang="tr-TR" altLang="tr-TR" sz="1900" smtClean="0">
                <a:cs typeface="Arial" charset="0"/>
              </a:rPr>
              <a:t>-</a:t>
            </a:r>
            <a:r>
              <a:rPr lang="bs-Latn-BA" altLang="tr-TR" sz="1900" smtClean="0">
                <a:cs typeface="Arial" charset="0"/>
              </a:rPr>
              <a:t> </a:t>
            </a:r>
            <a:r>
              <a:rPr lang="tr-TR" altLang="tr-TR" sz="1900" smtClean="0">
                <a:cs typeface="Arial" charset="0"/>
              </a:rPr>
              <a:t>sözleşme kamu düzeni ve ahlaka aykırı ise</a:t>
            </a:r>
            <a:r>
              <a:rPr lang="bs-Latn-BA" altLang="tr-TR" sz="1900" smtClean="0">
                <a:cs typeface="Arial" charset="0"/>
              </a:rPr>
              <a:t> b</a:t>
            </a:r>
            <a:r>
              <a:rPr lang="tr-TR" altLang="tr-TR" sz="1900" smtClean="0">
                <a:cs typeface="Arial" charset="0"/>
              </a:rPr>
              <a:t>u iş sözleşmesi geçersiz,geçmişe etkili hüküm doğurmaz.</a:t>
            </a:r>
          </a:p>
          <a:p>
            <a:pPr marL="0" indent="0">
              <a:lnSpc>
                <a:spcPct val="100000"/>
              </a:lnSpc>
              <a:spcBef>
                <a:spcPct val="0"/>
              </a:spcBef>
              <a:buFont typeface="Arial" charset="0"/>
              <a:buNone/>
            </a:pPr>
            <a:endParaRPr lang="tr-TR" altLang="tr-TR" sz="1900" b="1" smtClean="0">
              <a:cs typeface="Arial" charset="0"/>
            </a:endParaRPr>
          </a:p>
          <a:p>
            <a:pPr marL="0" indent="0">
              <a:lnSpc>
                <a:spcPct val="100000"/>
              </a:lnSpc>
              <a:spcBef>
                <a:spcPct val="0"/>
              </a:spcBef>
              <a:buFont typeface="Arial" charset="0"/>
              <a:buNone/>
            </a:pPr>
            <a:r>
              <a:rPr lang="tr-TR" altLang="tr-TR" sz="1900" b="1" smtClean="0">
                <a:cs typeface="Arial" charset="0"/>
              </a:rPr>
              <a:t>İŞ SÖZLEŞMENİN İPTALİ</a:t>
            </a:r>
          </a:p>
          <a:p>
            <a:pPr marL="0" indent="0">
              <a:lnSpc>
                <a:spcPct val="100000"/>
              </a:lnSpc>
              <a:spcBef>
                <a:spcPct val="0"/>
              </a:spcBef>
              <a:buFont typeface="Arial" charset="0"/>
              <a:buNone/>
            </a:pPr>
            <a:r>
              <a:rPr lang="tr-TR" altLang="tr-TR" sz="1900" smtClean="0">
                <a:cs typeface="Arial" charset="0"/>
              </a:rPr>
              <a:t>İş sözleşmenin yapıldığı sırada tarafların birisinde irade bozukluğu varsa (yanılma, aldatma ve benzeri gibi ) sözleşmenin iptali istenebilir.</a:t>
            </a:r>
          </a:p>
          <a:p>
            <a:pPr marL="0" indent="0">
              <a:lnSpc>
                <a:spcPct val="100000"/>
              </a:lnSpc>
              <a:spcBef>
                <a:spcPct val="0"/>
              </a:spcBef>
              <a:buFont typeface="Arial" charset="0"/>
              <a:buNone/>
            </a:pPr>
            <a:r>
              <a:rPr lang="tr-TR" altLang="tr-TR" sz="1900" smtClean="0">
                <a:cs typeface="Arial" charset="0"/>
              </a:rPr>
              <a:t>Sözleşme baştan batıl değil, sonradan iptal istenebilir.</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2"/>
          <p:cNvSpPr>
            <a:spLocks noGrp="1"/>
          </p:cNvSpPr>
          <p:nvPr>
            <p:ph idx="1"/>
          </p:nvPr>
        </p:nvSpPr>
        <p:spPr>
          <a:xfrm>
            <a:off x="414338" y="304800"/>
            <a:ext cx="8729662" cy="5226050"/>
          </a:xfrm>
        </p:spPr>
        <p:txBody>
          <a:bodyPr/>
          <a:lstStyle/>
          <a:p>
            <a:pPr marL="0" indent="0">
              <a:lnSpc>
                <a:spcPct val="100000"/>
              </a:lnSpc>
              <a:spcBef>
                <a:spcPct val="0"/>
              </a:spcBef>
              <a:buFont typeface="Arial" charset="0"/>
              <a:buNone/>
            </a:pPr>
            <a:r>
              <a:rPr lang="tr-TR" altLang="tr-TR" sz="2400" b="1" smtClean="0">
                <a:cs typeface="Arial" charset="0"/>
              </a:rPr>
              <a:t>Kısa çalışma</a:t>
            </a:r>
            <a:r>
              <a:rPr lang="tr-TR" altLang="tr-TR" sz="2400" smtClean="0">
                <a:cs typeface="Arial" charset="0"/>
              </a:rPr>
              <a:t>: </a:t>
            </a:r>
          </a:p>
          <a:p>
            <a:pPr marL="0" indent="0">
              <a:lnSpc>
                <a:spcPct val="100000"/>
              </a:lnSpc>
              <a:spcBef>
                <a:spcPct val="0"/>
              </a:spcBef>
              <a:buFont typeface="Arial" charset="0"/>
              <a:buNone/>
            </a:pPr>
            <a:r>
              <a:rPr lang="en-US" altLang="tr-TR" sz="2400" smtClean="0">
                <a:cs typeface="Arial" charset="0"/>
              </a:rPr>
              <a:t>Genel ekonomik, sektörel veya bölgesel kriz ile zorlayıcı sebeplerle</a:t>
            </a:r>
            <a:r>
              <a:rPr lang="tr-TR" altLang="tr-TR" sz="2400" smtClean="0">
                <a:cs typeface="Arial" charset="0"/>
              </a:rPr>
              <a:t> </a:t>
            </a:r>
            <a:r>
              <a:rPr lang="en-US" altLang="tr-TR" sz="2400" smtClean="0">
                <a:cs typeface="Arial" charset="0"/>
              </a:rPr>
              <a:t>işyerindeki haftalık çalışma sürelerinin geçici olarak önemli ölçüde azaltılması veya işyerinde faaliyetin tamamen veya kısmen geçici olarak durdurulması hallerinde, işyerinde </a:t>
            </a:r>
            <a:r>
              <a:rPr lang="en-US" altLang="tr-TR" sz="2400" b="1" smtClean="0">
                <a:cs typeface="Arial" charset="0"/>
              </a:rPr>
              <a:t>üç ayı aşmamak üzere </a:t>
            </a:r>
            <a:r>
              <a:rPr lang="en-US" altLang="tr-TR" sz="2400" smtClean="0">
                <a:cs typeface="Arial" charset="0"/>
              </a:rPr>
              <a:t>kısa çalışma yapılabilir. </a:t>
            </a:r>
            <a:endParaRPr lang="tr-TR" altLang="tr-TR" sz="2400" smtClean="0">
              <a:cs typeface="Arial" charset="0"/>
            </a:endParaRPr>
          </a:p>
          <a:p>
            <a:pPr marL="0" indent="0">
              <a:lnSpc>
                <a:spcPct val="100000"/>
              </a:lnSpc>
              <a:spcBef>
                <a:spcPct val="0"/>
              </a:spcBef>
              <a:buFont typeface="Arial" charset="0"/>
              <a:buNone/>
            </a:pPr>
            <a:endParaRPr lang="tr-TR" altLang="tr-TR" sz="2400" smtClean="0">
              <a:cs typeface="Arial" charset="0"/>
            </a:endParaRPr>
          </a:p>
          <a:p>
            <a:pPr marL="0" indent="0">
              <a:lnSpc>
                <a:spcPct val="100000"/>
              </a:lnSpc>
              <a:spcBef>
                <a:spcPct val="0"/>
              </a:spcBef>
              <a:buFont typeface="Arial" charset="0"/>
              <a:buNone/>
            </a:pPr>
            <a:r>
              <a:rPr lang="en-US" altLang="tr-TR" sz="2400" smtClean="0">
                <a:cs typeface="Arial" charset="0"/>
              </a:rPr>
              <a:t>Kısa çalışma halinde İşsizlik Sigortası Fonundan kısa çalışma ödeneği ödenir. İşçinin kısa çalışma ödeneğine hak kazanabilmesi için, hizmet akdinin feshi hariç işsizlik sigortası hak etme koşullarını yerine getirmesi gerekir</a:t>
            </a:r>
            <a:r>
              <a:rPr lang="tr-TR" altLang="tr-TR" sz="2400" smtClean="0">
                <a:cs typeface="Arial" charset="0"/>
              </a:rPr>
              <a:t> (İşsizlik Sigortası Kanunu)</a:t>
            </a:r>
            <a:r>
              <a:rPr lang="en-US" altLang="tr-TR" sz="2400" smtClean="0">
                <a:cs typeface="Arial" charset="0"/>
              </a:rPr>
              <a:t>.</a:t>
            </a:r>
            <a:endParaRPr lang="tr-TR" altLang="tr-TR" sz="2400" smtClean="0">
              <a:cs typeface="Arial" charset="0"/>
            </a:endParaRPr>
          </a:p>
          <a:p>
            <a:pPr marL="0" indent="0">
              <a:lnSpc>
                <a:spcPct val="100000"/>
              </a:lnSpc>
              <a:spcBef>
                <a:spcPct val="0"/>
              </a:spcBef>
              <a:buFont typeface="Arial" charset="0"/>
              <a:buNone/>
            </a:pPr>
            <a:endParaRPr lang="tr-TR" altLang="tr-TR" sz="2400" smtClean="0">
              <a:cs typeface="Arial" charset="0"/>
            </a:endParaRPr>
          </a:p>
          <a:p>
            <a:pPr marL="0" indent="0">
              <a:lnSpc>
                <a:spcPct val="100000"/>
              </a:lnSpc>
              <a:spcBef>
                <a:spcPct val="0"/>
              </a:spcBef>
              <a:buFont typeface="Arial" charset="0"/>
              <a:buNone/>
            </a:pPr>
            <a:r>
              <a:rPr lang="tr-TR" altLang="tr-TR" sz="2400" b="1" smtClean="0">
                <a:cs typeface="Arial" charset="0"/>
              </a:rPr>
              <a:t>Günlük kısa çalışma ödeneği, sigortalının son oniki aylık prime esas kazançları dikkate alınarak hesaplanan günlük ortalama brüt kazancının %60’ıdır.</a:t>
            </a:r>
            <a:r>
              <a:rPr lang="en-US" altLang="tr-TR" sz="2400" smtClean="0">
                <a:cs typeface="Arial" charset="0"/>
              </a:rPr>
              <a:t> </a:t>
            </a:r>
            <a:endParaRPr lang="tr-TR" altLang="tr-TR" sz="2400" smtClean="0">
              <a:cs typeface="Arial" charset="0"/>
            </a:endParaRPr>
          </a:p>
          <a:p>
            <a:pPr marL="0" indent="0">
              <a:lnSpc>
                <a:spcPct val="100000"/>
              </a:lnSpc>
              <a:buFont typeface="Arial" charset="0"/>
              <a:buNone/>
            </a:pPr>
            <a:endParaRPr lang="tr-TR"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2"/>
          <p:cNvSpPr>
            <a:spLocks noGrp="1"/>
          </p:cNvSpPr>
          <p:nvPr>
            <p:ph idx="1"/>
          </p:nvPr>
        </p:nvSpPr>
        <p:spPr>
          <a:xfrm>
            <a:off x="258763" y="592138"/>
            <a:ext cx="8726487" cy="3625850"/>
          </a:xfrm>
        </p:spPr>
        <p:txBody>
          <a:bodyPr/>
          <a:lstStyle/>
          <a:p>
            <a:pPr marL="0" indent="0">
              <a:buFont typeface="Arial" charset="0"/>
              <a:buNone/>
            </a:pPr>
            <a:r>
              <a:rPr lang="tr-TR" altLang="tr-TR" b="1" smtClean="0">
                <a:cs typeface="Arial" charset="0"/>
              </a:rPr>
              <a:t>Eksik çalışma: </a:t>
            </a:r>
          </a:p>
          <a:p>
            <a:pPr marL="0" indent="0">
              <a:buFont typeface="Arial" charset="0"/>
              <a:buNone/>
            </a:pPr>
            <a:r>
              <a:rPr lang="tr-TR" altLang="tr-TR" smtClean="0">
                <a:cs typeface="Arial" charset="0"/>
              </a:rPr>
              <a:t>belirli süreler aştığı yaman o işyerinde çalışması, işçinin sağlığına olumsuz etkilediği durumlarda eksik çalışma süresi uygulanır.</a:t>
            </a:r>
            <a:endParaRPr lang="en-US" altLang="tr-TR" smtClean="0">
              <a:cs typeface="Arial" charset="0"/>
            </a:endParaRPr>
          </a:p>
          <a:p>
            <a:pPr marL="0" indent="0">
              <a:buFont typeface="Arial" charset="0"/>
              <a:buNone/>
            </a:pPr>
            <a:endParaRPr lang="tr-TR" altLang="tr-TR"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p:cNvSpPr>
          <p:nvPr>
            <p:ph type="body" idx="1"/>
          </p:nvPr>
        </p:nvSpPr>
        <p:spPr>
          <a:xfrm>
            <a:off x="242888" y="669925"/>
            <a:ext cx="8742362" cy="4283075"/>
          </a:xfrm>
        </p:spPr>
        <p:txBody>
          <a:bodyPr/>
          <a:lstStyle/>
          <a:p>
            <a:pPr>
              <a:spcBef>
                <a:spcPct val="0"/>
              </a:spcBef>
              <a:buFontTx/>
              <a:buNone/>
            </a:pPr>
            <a:r>
              <a:rPr lang="tr-TR" altLang="tr-TR" sz="2800" b="1" smtClean="0">
                <a:cs typeface="Arial" charset="0"/>
              </a:rPr>
              <a:t>Fazla çalışma</a:t>
            </a:r>
          </a:p>
          <a:p>
            <a:pPr>
              <a:spcBef>
                <a:spcPct val="0"/>
              </a:spcBef>
              <a:buFontTx/>
              <a:buNone/>
            </a:pPr>
            <a:endParaRPr lang="bs-Latn-BA" altLang="tr-TR" sz="2800" b="1" smtClean="0">
              <a:cs typeface="Arial" charset="0"/>
            </a:endParaRPr>
          </a:p>
          <a:p>
            <a:pPr algn="ctr">
              <a:spcBef>
                <a:spcPct val="0"/>
              </a:spcBef>
              <a:buFont typeface="Arial" charset="0"/>
              <a:buNone/>
            </a:pPr>
            <a:r>
              <a:rPr lang="tr-TR" sz="2800" b="1" i="1" smtClean="0">
                <a:cs typeface="Arial" charset="0"/>
              </a:rPr>
              <a:t>Madde 41 - </a:t>
            </a:r>
            <a:r>
              <a:rPr lang="tr-TR" sz="2800" i="1" smtClean="0">
                <a:cs typeface="Arial" charset="0"/>
              </a:rPr>
              <a:t>Ülkenin genel yararları yahut işin niteliği veya üretimin</a:t>
            </a:r>
            <a:r>
              <a:rPr lang="bs-Latn-BA" sz="2800" i="1" smtClean="0">
                <a:cs typeface="Arial" charset="0"/>
              </a:rPr>
              <a:t> </a:t>
            </a:r>
            <a:r>
              <a:rPr lang="tr-TR" sz="2800" i="1" smtClean="0">
                <a:cs typeface="Arial" charset="0"/>
              </a:rPr>
              <a:t>artırılması gibi nedenlerle fazla çalışma yapılabilir.</a:t>
            </a:r>
            <a:endParaRPr lang="bs-Latn-BA" sz="2800" i="1" smtClean="0">
              <a:cs typeface="Arial" charset="0"/>
            </a:endParaRPr>
          </a:p>
          <a:p>
            <a:pPr>
              <a:spcBef>
                <a:spcPct val="0"/>
              </a:spcBef>
              <a:buFont typeface="Arial" charset="0"/>
              <a:buNone/>
            </a:pPr>
            <a:endParaRPr lang="tr-TR" altLang="tr-TR" sz="2800" b="1" smtClean="0">
              <a:cs typeface="Arial" charset="0"/>
            </a:endParaRPr>
          </a:p>
          <a:p>
            <a:pPr>
              <a:spcBef>
                <a:spcPct val="0"/>
              </a:spcBef>
              <a:buFont typeface="Arial" charset="0"/>
              <a:buNone/>
            </a:pPr>
            <a:r>
              <a:rPr lang="tr-TR" altLang="tr-TR" sz="2800" b="1" smtClean="0">
                <a:cs typeface="Arial" charset="0"/>
              </a:rPr>
              <a:t>Fazla çalışmanın türleri:</a:t>
            </a:r>
          </a:p>
          <a:p>
            <a:pPr>
              <a:spcBef>
                <a:spcPct val="0"/>
              </a:spcBef>
              <a:buFont typeface="Arial" charset="0"/>
              <a:buNone/>
            </a:pPr>
            <a:r>
              <a:rPr lang="tr-TR" altLang="tr-TR" sz="2800" smtClean="0">
                <a:cs typeface="Arial" charset="0"/>
              </a:rPr>
              <a:t>- Olağan,</a:t>
            </a:r>
          </a:p>
          <a:p>
            <a:pPr>
              <a:spcBef>
                <a:spcPct val="0"/>
              </a:spcBef>
              <a:buFont typeface="Arial" charset="0"/>
              <a:buNone/>
            </a:pPr>
            <a:r>
              <a:rPr lang="tr-TR" altLang="tr-TR" sz="2800" smtClean="0">
                <a:cs typeface="Arial" charset="0"/>
              </a:rPr>
              <a:t>- Zorunlu,</a:t>
            </a:r>
          </a:p>
          <a:p>
            <a:pPr>
              <a:spcBef>
                <a:spcPct val="0"/>
              </a:spcBef>
              <a:buFont typeface="Arial" charset="0"/>
              <a:buNone/>
            </a:pPr>
            <a:r>
              <a:rPr lang="tr-TR" altLang="tr-TR" sz="2800" smtClean="0">
                <a:cs typeface="Arial" charset="0"/>
              </a:rPr>
              <a:t>- Olağanüstü</a:t>
            </a:r>
          </a:p>
          <a:p>
            <a:pPr>
              <a:spcBef>
                <a:spcPct val="0"/>
              </a:spcBef>
              <a:buFont typeface="Arial" charset="0"/>
              <a:buNone/>
            </a:pPr>
            <a:endParaRPr lang="bs-Latn-BA" altLang="tr-TR" b="1" smtClean="0">
              <a:cs typeface="Arial" charset="0"/>
            </a:endParaRPr>
          </a:p>
          <a:p>
            <a:pPr>
              <a:spcBef>
                <a:spcPct val="0"/>
              </a:spcBef>
              <a:buFont typeface="Arial" charset="0"/>
              <a:buNone/>
            </a:pPr>
            <a:endParaRPr lang="en-US" altLang="tr-TR" smtClean="0">
              <a:cs typeface="Arial"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2"/>
          <p:cNvSpPr>
            <a:spLocks noGrp="1"/>
          </p:cNvSpPr>
          <p:nvPr>
            <p:ph idx="1"/>
          </p:nvPr>
        </p:nvSpPr>
        <p:spPr>
          <a:xfrm>
            <a:off x="179388" y="277813"/>
            <a:ext cx="8964612" cy="4843462"/>
          </a:xfrm>
        </p:spPr>
        <p:txBody>
          <a:bodyPr/>
          <a:lstStyle/>
          <a:p>
            <a:pPr marL="0" indent="0">
              <a:lnSpc>
                <a:spcPct val="100000"/>
              </a:lnSpc>
              <a:spcBef>
                <a:spcPct val="0"/>
              </a:spcBef>
              <a:buFont typeface="Arial" charset="0"/>
              <a:buNone/>
            </a:pPr>
            <a:r>
              <a:rPr lang="tr-TR" sz="2400" smtClean="0">
                <a:cs typeface="Arial" charset="0"/>
              </a:rPr>
              <a:t>Olağan fazla çalışma, </a:t>
            </a:r>
            <a:r>
              <a:rPr lang="tr-TR" sz="2400" b="1" smtClean="0">
                <a:cs typeface="Arial" charset="0"/>
              </a:rPr>
              <a:t>ülkenin genel yararları veya işin niteliği ya da üretimin arttırılması </a:t>
            </a:r>
            <a:r>
              <a:rPr lang="tr-TR" sz="2400" smtClean="0">
                <a:cs typeface="Arial" charset="0"/>
              </a:rPr>
              <a:t>gibi nedenlerle yapılan fazla çalışmadır.</a:t>
            </a:r>
            <a:endParaRPr lang="tr-TR" altLang="tr-TR" sz="2400" smtClean="0">
              <a:cs typeface="Arial" charset="0"/>
            </a:endParaRPr>
          </a:p>
          <a:p>
            <a:pPr marL="0" indent="0">
              <a:lnSpc>
                <a:spcPct val="100000"/>
              </a:lnSpc>
              <a:spcBef>
                <a:spcPct val="0"/>
              </a:spcBef>
              <a:buFont typeface="Arial" charset="0"/>
              <a:buNone/>
            </a:pPr>
            <a:endParaRPr lang="tr-TR" altLang="tr-TR" sz="2400" b="1" smtClean="0">
              <a:cs typeface="Arial" charset="0"/>
            </a:endParaRPr>
          </a:p>
          <a:p>
            <a:pPr marL="0" indent="0">
              <a:lnSpc>
                <a:spcPct val="100000"/>
              </a:lnSpc>
              <a:spcBef>
                <a:spcPct val="0"/>
              </a:spcBef>
              <a:buFont typeface="Arial" charset="0"/>
              <a:buNone/>
            </a:pPr>
            <a:r>
              <a:rPr lang="tr-TR" altLang="tr-TR" sz="2400" b="1" smtClean="0">
                <a:cs typeface="Arial" charset="0"/>
              </a:rPr>
              <a:t>Olağan f</a:t>
            </a:r>
            <a:r>
              <a:rPr lang="bs-Latn-BA" altLang="tr-TR" sz="2400" b="1" smtClean="0">
                <a:cs typeface="Arial" charset="0"/>
              </a:rPr>
              <a:t>a</a:t>
            </a:r>
            <a:r>
              <a:rPr lang="tr-TR" altLang="tr-TR" sz="2400" b="1" smtClean="0">
                <a:cs typeface="Arial" charset="0"/>
              </a:rPr>
              <a:t>zla çalışmanın esasları:</a:t>
            </a:r>
          </a:p>
          <a:p>
            <a:pPr marL="0" indent="0">
              <a:lnSpc>
                <a:spcPct val="100000"/>
              </a:lnSpc>
              <a:spcBef>
                <a:spcPct val="0"/>
              </a:spcBef>
              <a:buFont typeface="Arial" charset="0"/>
              <a:buNone/>
            </a:pPr>
            <a:r>
              <a:rPr lang="tr-TR" altLang="tr-TR" sz="2400" smtClean="0">
                <a:cs typeface="Arial" charset="0"/>
              </a:rPr>
              <a:t>- Haftalık 45 saati aşan çalışması,</a:t>
            </a:r>
          </a:p>
          <a:p>
            <a:pPr marL="0" indent="0">
              <a:lnSpc>
                <a:spcPct val="100000"/>
              </a:lnSpc>
              <a:spcBef>
                <a:spcPct val="0"/>
              </a:spcBef>
              <a:buFontTx/>
              <a:buChar char="-"/>
            </a:pPr>
            <a:r>
              <a:rPr lang="tr-TR" altLang="tr-TR" sz="2400" smtClean="0">
                <a:cs typeface="Arial" charset="0"/>
              </a:rPr>
              <a:t> Fazla çalışılan her bir saat için normal saatlik ücretin %50 olarak yükselmesi ile ödenir (haftalık süresi 45 saatten az olan yerlerde, fazla ücret %25 olarak yükseltilir) ,</a:t>
            </a:r>
          </a:p>
          <a:p>
            <a:pPr marL="0" indent="0">
              <a:lnSpc>
                <a:spcPct val="100000"/>
              </a:lnSpc>
              <a:spcBef>
                <a:spcPct val="0"/>
              </a:spcBef>
              <a:buFontTx/>
              <a:buChar char="-"/>
            </a:pPr>
            <a:r>
              <a:rPr lang="tr-TR" altLang="tr-TR" sz="2400" smtClean="0">
                <a:cs typeface="Arial" charset="0"/>
              </a:rPr>
              <a:t> işçinin onayı ile fazla çalışma oluyor,</a:t>
            </a:r>
          </a:p>
          <a:p>
            <a:pPr marL="0" indent="0">
              <a:lnSpc>
                <a:spcPct val="100000"/>
              </a:lnSpc>
              <a:spcBef>
                <a:spcPct val="0"/>
              </a:spcBef>
              <a:buFontTx/>
              <a:buChar char="-"/>
            </a:pPr>
            <a:r>
              <a:rPr lang="tr-TR" altLang="tr-TR" sz="2400" smtClean="0">
                <a:cs typeface="Arial" charset="0"/>
              </a:rPr>
              <a:t> İşçi isterse fazla çalıştığı 1 saat için ücret yerine 1 saat 15 dakika serbest zaman kullanabilir,</a:t>
            </a:r>
          </a:p>
          <a:p>
            <a:pPr marL="0" indent="0">
              <a:lnSpc>
                <a:spcPct val="100000"/>
              </a:lnSpc>
              <a:spcBef>
                <a:spcPct val="0"/>
              </a:spcBef>
              <a:buFontTx/>
              <a:buChar char="-"/>
            </a:pPr>
            <a:r>
              <a:rPr lang="tr-TR" altLang="tr-TR" sz="2400" smtClean="0">
                <a:cs typeface="Arial" charset="0"/>
              </a:rPr>
              <a:t> fazla çalışma 1 yılda toplam olarak 270 saatten fazla olamaz,</a:t>
            </a:r>
          </a:p>
          <a:p>
            <a:pPr marL="0" indent="0">
              <a:lnSpc>
                <a:spcPct val="100000"/>
              </a:lnSpc>
              <a:spcBef>
                <a:spcPct val="0"/>
              </a:spcBef>
              <a:buFont typeface="Arial" charset="0"/>
              <a:buNone/>
            </a:pPr>
            <a:endParaRPr lang="tr-TR" altLang="tr-TR" sz="2400" b="1" smtClean="0">
              <a:cs typeface="Arial" charset="0"/>
            </a:endParaRPr>
          </a:p>
          <a:p>
            <a:pPr marL="0" indent="0">
              <a:lnSpc>
                <a:spcPct val="100000"/>
              </a:lnSpc>
              <a:spcBef>
                <a:spcPct val="0"/>
              </a:spcBef>
              <a:buFont typeface="Arial" charset="0"/>
              <a:buNone/>
            </a:pPr>
            <a:endParaRPr lang="tr-TR" sz="240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2"/>
          <p:cNvSpPr>
            <a:spLocks noGrp="1"/>
          </p:cNvSpPr>
          <p:nvPr>
            <p:ph idx="1"/>
          </p:nvPr>
        </p:nvSpPr>
        <p:spPr>
          <a:xfrm>
            <a:off x="257175" y="346075"/>
            <a:ext cx="8886825" cy="5018088"/>
          </a:xfrm>
        </p:spPr>
        <p:txBody>
          <a:bodyPr/>
          <a:lstStyle/>
          <a:p>
            <a:pPr marL="0" indent="0">
              <a:spcBef>
                <a:spcPct val="0"/>
              </a:spcBef>
              <a:buFont typeface="Arial" charset="0"/>
              <a:buNone/>
            </a:pPr>
            <a:r>
              <a:rPr lang="tr-TR" altLang="tr-TR" sz="2400" b="1" smtClean="0">
                <a:cs typeface="Arial" charset="0"/>
              </a:rPr>
              <a:t>Zorunlu f</a:t>
            </a:r>
            <a:r>
              <a:rPr lang="bs-Latn-BA" altLang="tr-TR" sz="2400" b="1" smtClean="0">
                <a:cs typeface="Arial" charset="0"/>
              </a:rPr>
              <a:t>a</a:t>
            </a:r>
            <a:r>
              <a:rPr lang="tr-TR" altLang="tr-TR" sz="2400" b="1" smtClean="0">
                <a:cs typeface="Arial" charset="0"/>
              </a:rPr>
              <a:t>zla çalışma:</a:t>
            </a:r>
          </a:p>
          <a:p>
            <a:pPr marL="0" indent="0">
              <a:spcBef>
                <a:spcPct val="0"/>
              </a:spcBef>
              <a:buFont typeface="Arial" charset="0"/>
              <a:buNone/>
            </a:pPr>
            <a:endParaRPr lang="tr-TR" altLang="tr-TR" sz="2400" b="1" i="1" smtClean="0">
              <a:cs typeface="Arial" charset="0"/>
            </a:endParaRPr>
          </a:p>
          <a:p>
            <a:pPr marL="0" indent="0" algn="ctr">
              <a:spcBef>
                <a:spcPct val="0"/>
              </a:spcBef>
              <a:buFont typeface="Arial" charset="0"/>
              <a:buNone/>
            </a:pPr>
            <a:r>
              <a:rPr lang="tr-TR" altLang="tr-TR" sz="2400" b="1" i="1" smtClean="0">
                <a:cs typeface="Arial" charset="0"/>
              </a:rPr>
              <a:t>Madde 42 - </a:t>
            </a:r>
            <a:r>
              <a:rPr lang="tr-TR" altLang="tr-TR" sz="2400" i="1" smtClean="0">
                <a:cs typeface="Arial" charset="0"/>
              </a:rPr>
              <a:t>Gerek bir arıza sırasında, gerek bir arızanın mümkün görülmesi halinde yahut makineler veya araç ve gereç için hemen yapılması gerekli acele işlerde, yahut zorlayıcı sebeplerin ortaya çıkmasında, işyerinin normal çalışmasını sağlayacak dereceyi aşmamak koşulu ile işçilerin hepsi veya bir kısmına fazla çalışma yaptırılabilir.</a:t>
            </a:r>
          </a:p>
          <a:p>
            <a:pPr marL="0" indent="0">
              <a:spcBef>
                <a:spcPct val="0"/>
              </a:spcBef>
              <a:buFont typeface="Arial" charset="0"/>
              <a:buNone/>
            </a:pPr>
            <a:endParaRPr lang="tr-TR" altLang="tr-TR" sz="2400" smtClean="0">
              <a:cs typeface="Arial" charset="0"/>
            </a:endParaRPr>
          </a:p>
          <a:p>
            <a:pPr marL="0" indent="0">
              <a:spcBef>
                <a:spcPct val="0"/>
              </a:spcBef>
              <a:buFont typeface="Arial" charset="0"/>
              <a:buNone/>
            </a:pPr>
            <a:endParaRPr lang="tr-TR" altLang="tr-TR" sz="2400" smtClean="0">
              <a:cs typeface="Arial" charset="0"/>
            </a:endParaRPr>
          </a:p>
          <a:p>
            <a:pPr marL="0" indent="0">
              <a:spcBef>
                <a:spcPct val="0"/>
              </a:spcBef>
              <a:buFont typeface="Arial" charset="0"/>
              <a:buNone/>
            </a:pPr>
            <a:r>
              <a:rPr lang="tr-TR" altLang="tr-TR" sz="2400" b="1" smtClean="0">
                <a:cs typeface="Arial" charset="0"/>
              </a:rPr>
              <a:t>Zorunlu f</a:t>
            </a:r>
            <a:r>
              <a:rPr lang="bs-Latn-BA" altLang="tr-TR" sz="2400" b="1" smtClean="0">
                <a:cs typeface="Arial" charset="0"/>
              </a:rPr>
              <a:t>a</a:t>
            </a:r>
            <a:r>
              <a:rPr lang="tr-TR" altLang="tr-TR" sz="2400" b="1" smtClean="0">
                <a:cs typeface="Arial" charset="0"/>
              </a:rPr>
              <a:t>zla çalışmanın esasları:</a:t>
            </a:r>
            <a:endParaRPr lang="tr-TR" altLang="tr-TR" sz="2400" smtClean="0">
              <a:cs typeface="Arial" charset="0"/>
            </a:endParaRPr>
          </a:p>
          <a:p>
            <a:pPr marL="0" indent="0">
              <a:spcBef>
                <a:spcPct val="0"/>
              </a:spcBef>
              <a:buFont typeface="Arial" charset="0"/>
              <a:buNone/>
            </a:pPr>
            <a:r>
              <a:rPr lang="tr-TR" altLang="tr-TR" sz="2400" smtClean="0">
                <a:cs typeface="Arial" charset="0"/>
              </a:rPr>
              <a:t>- işyerinde arıza,</a:t>
            </a:r>
          </a:p>
          <a:p>
            <a:pPr marL="0" indent="0">
              <a:spcBef>
                <a:spcPct val="0"/>
              </a:spcBef>
              <a:buFont typeface="Arial" charset="0"/>
              <a:buNone/>
            </a:pPr>
            <a:r>
              <a:rPr lang="tr-TR" altLang="tr-TR" sz="2400" smtClean="0">
                <a:cs typeface="Arial" charset="0"/>
              </a:rPr>
              <a:t>- acele yapılması gereken işler,</a:t>
            </a:r>
          </a:p>
          <a:p>
            <a:pPr marL="0" indent="0">
              <a:spcBef>
                <a:spcPct val="0"/>
              </a:spcBef>
              <a:buFont typeface="Arial" charset="0"/>
              <a:buNone/>
            </a:pPr>
            <a:r>
              <a:rPr lang="tr-TR" altLang="tr-TR" sz="2400" smtClean="0">
                <a:cs typeface="Arial" charset="0"/>
              </a:rPr>
              <a:t>- işçilere karşılık olarak dinlenme süresi verilir,</a:t>
            </a:r>
          </a:p>
          <a:p>
            <a:pPr marL="0" indent="0">
              <a:spcBef>
                <a:spcPct val="0"/>
              </a:spcBef>
              <a:buFontTx/>
              <a:buChar char="-"/>
            </a:pPr>
            <a:r>
              <a:rPr lang="tr-TR" altLang="tr-TR" sz="2400" smtClean="0">
                <a:cs typeface="Arial" charset="0"/>
              </a:rPr>
              <a:t> fazla çalışmanın ücreti verilir.</a:t>
            </a:r>
          </a:p>
          <a:p>
            <a:pPr marL="0" indent="0">
              <a:spcBef>
                <a:spcPct val="0"/>
              </a:spcBef>
              <a:buFontTx/>
              <a:buChar char="-"/>
            </a:pPr>
            <a:r>
              <a:rPr lang="tr-TR" altLang="tr-TR" sz="2400" smtClean="0">
                <a:cs typeface="Arial" charset="0"/>
              </a:rPr>
              <a:t> İşçinin onayı aranmaz.</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ontent Placeholder 2"/>
          <p:cNvSpPr>
            <a:spLocks noGrp="1"/>
          </p:cNvSpPr>
          <p:nvPr>
            <p:ph idx="1"/>
          </p:nvPr>
        </p:nvSpPr>
        <p:spPr>
          <a:xfrm>
            <a:off x="214313" y="219075"/>
            <a:ext cx="8672512" cy="5194300"/>
          </a:xfrm>
        </p:spPr>
        <p:txBody>
          <a:bodyPr/>
          <a:lstStyle/>
          <a:p>
            <a:pPr marL="0" indent="0">
              <a:spcBef>
                <a:spcPct val="0"/>
              </a:spcBef>
              <a:buFont typeface="Arial" charset="0"/>
              <a:buNone/>
            </a:pPr>
            <a:r>
              <a:rPr lang="tr-TR" altLang="tr-TR" sz="2400" b="1" smtClean="0">
                <a:cs typeface="Arial" charset="0"/>
              </a:rPr>
              <a:t>Olağanüstü f</a:t>
            </a:r>
            <a:r>
              <a:rPr lang="bs-Latn-BA" altLang="tr-TR" sz="2400" b="1" smtClean="0">
                <a:cs typeface="Arial" charset="0"/>
              </a:rPr>
              <a:t>a</a:t>
            </a:r>
            <a:r>
              <a:rPr lang="tr-TR" altLang="tr-TR" sz="2400" b="1" smtClean="0">
                <a:cs typeface="Arial" charset="0"/>
              </a:rPr>
              <a:t>zla çalışma:</a:t>
            </a:r>
          </a:p>
          <a:p>
            <a:pPr marL="0" indent="0">
              <a:spcBef>
                <a:spcPct val="0"/>
              </a:spcBef>
              <a:buFont typeface="Arial" charset="0"/>
              <a:buNone/>
            </a:pPr>
            <a:endParaRPr lang="tr-TR" altLang="tr-TR" sz="2400" b="1" smtClean="0">
              <a:cs typeface="Arial" charset="0"/>
            </a:endParaRPr>
          </a:p>
          <a:p>
            <a:pPr marL="0" indent="0" algn="ctr">
              <a:spcBef>
                <a:spcPct val="0"/>
              </a:spcBef>
              <a:buFont typeface="Arial" charset="0"/>
              <a:buNone/>
            </a:pPr>
            <a:r>
              <a:rPr lang="tr-TR" sz="2400" b="1" i="1" smtClean="0">
                <a:cs typeface="Arial" charset="0"/>
              </a:rPr>
              <a:t>Madde 43 - </a:t>
            </a:r>
            <a:r>
              <a:rPr lang="tr-TR" sz="2400" i="1" smtClean="0">
                <a:cs typeface="Arial" charset="0"/>
              </a:rPr>
              <a:t>Seferberlik sırasında ve bu süreyi aşmamak şartıyla yurt savunmasının gereklerini karşılayan işyerlerinde fazla çalışmaya lüzum görülürse işlerin çeşidine ve ihtiyacın derecesine göre Bakanlar Kurulu günlük çalışma süresini, işçinin en çok çalışma gücüne çıkarabilir</a:t>
            </a:r>
            <a:r>
              <a:rPr lang="tr-TR" sz="2400" smtClean="0">
                <a:cs typeface="Arial" charset="0"/>
              </a:rPr>
              <a:t>.</a:t>
            </a:r>
          </a:p>
          <a:p>
            <a:pPr marL="0" indent="0">
              <a:spcBef>
                <a:spcPct val="0"/>
              </a:spcBef>
              <a:buFont typeface="Arial" charset="0"/>
              <a:buNone/>
            </a:pPr>
            <a:endParaRPr lang="tr-TR" sz="2400" smtClean="0">
              <a:cs typeface="Arial" charset="0"/>
            </a:endParaRPr>
          </a:p>
          <a:p>
            <a:pPr marL="0" indent="0">
              <a:spcBef>
                <a:spcPct val="0"/>
              </a:spcBef>
              <a:buFont typeface="Arial" charset="0"/>
              <a:buNone/>
            </a:pPr>
            <a:endParaRPr lang="tr-TR" altLang="tr-TR" sz="2400" b="1" smtClean="0">
              <a:cs typeface="Arial" charset="0"/>
            </a:endParaRPr>
          </a:p>
          <a:p>
            <a:pPr marL="0" indent="0">
              <a:spcBef>
                <a:spcPct val="0"/>
              </a:spcBef>
              <a:buFont typeface="Arial" charset="0"/>
              <a:buNone/>
            </a:pPr>
            <a:r>
              <a:rPr lang="tr-TR" altLang="tr-TR" sz="2400" b="1" smtClean="0">
                <a:cs typeface="Arial" charset="0"/>
              </a:rPr>
              <a:t>Olağanüstü f</a:t>
            </a:r>
            <a:r>
              <a:rPr lang="bs-Latn-BA" altLang="tr-TR" sz="2400" b="1" smtClean="0">
                <a:cs typeface="Arial" charset="0"/>
              </a:rPr>
              <a:t>a</a:t>
            </a:r>
            <a:r>
              <a:rPr lang="tr-TR" altLang="tr-TR" sz="2400" b="1" smtClean="0">
                <a:cs typeface="Arial" charset="0"/>
              </a:rPr>
              <a:t>zla çalışmanın esasları:</a:t>
            </a:r>
          </a:p>
          <a:p>
            <a:pPr marL="0" indent="0">
              <a:spcBef>
                <a:spcPct val="0"/>
              </a:spcBef>
              <a:buFont typeface="Arial" charset="0"/>
              <a:buNone/>
            </a:pPr>
            <a:r>
              <a:rPr lang="tr-TR" sz="2400" smtClean="0">
                <a:cs typeface="Arial" charset="0"/>
              </a:rPr>
              <a:t>- olağanüstü hali,</a:t>
            </a:r>
          </a:p>
          <a:p>
            <a:pPr marL="0" indent="0">
              <a:spcBef>
                <a:spcPct val="0"/>
              </a:spcBef>
              <a:buFont typeface="Arial" charset="0"/>
              <a:buNone/>
            </a:pPr>
            <a:r>
              <a:rPr lang="tr-TR" sz="2400" smtClean="0">
                <a:cs typeface="Arial" charset="0"/>
              </a:rPr>
              <a:t>- Bakanlar Kurulu kararı ile,</a:t>
            </a:r>
          </a:p>
          <a:p>
            <a:pPr marL="0" indent="0">
              <a:spcBef>
                <a:spcPct val="0"/>
              </a:spcBef>
              <a:buFontTx/>
              <a:buChar char="-"/>
            </a:pPr>
            <a:r>
              <a:rPr lang="tr-TR" sz="2400" smtClean="0">
                <a:cs typeface="Arial" charset="0"/>
              </a:rPr>
              <a:t> fazla ücret hakkı saklı</a:t>
            </a:r>
          </a:p>
          <a:p>
            <a:pPr marL="0" indent="0">
              <a:spcBef>
                <a:spcPct val="0"/>
              </a:spcBef>
              <a:buFont typeface="Arial" charset="0"/>
              <a:buNone/>
            </a:pPr>
            <a:endParaRPr lang="tr-TR" smtClean="0">
              <a:cs typeface="Arial"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Content Placeholder 2"/>
          <p:cNvSpPr>
            <a:spLocks noGrp="1"/>
          </p:cNvSpPr>
          <p:nvPr>
            <p:ph idx="1"/>
          </p:nvPr>
        </p:nvSpPr>
        <p:spPr>
          <a:xfrm>
            <a:off x="161925" y="195263"/>
            <a:ext cx="8982075" cy="5413375"/>
          </a:xfrm>
        </p:spPr>
        <p:txBody>
          <a:bodyPr/>
          <a:lstStyle/>
          <a:p>
            <a:pPr marL="0" indent="0" algn="ctr">
              <a:buFont typeface="Arial" charset="0"/>
              <a:buNone/>
            </a:pPr>
            <a:r>
              <a:rPr lang="tr-TR" altLang="tr-TR" b="1" smtClean="0">
                <a:cs typeface="Arial" charset="0"/>
              </a:rPr>
              <a:t>Fazla çalışmanın yaptırılmayacağı işler ve kişiler</a:t>
            </a:r>
          </a:p>
          <a:p>
            <a:pPr marL="0" indent="0">
              <a:buFont typeface="Arial" charset="0"/>
              <a:buNone/>
            </a:pPr>
            <a:r>
              <a:rPr lang="tr-TR" altLang="tr-TR" smtClean="0">
                <a:cs typeface="Arial" charset="0"/>
              </a:rPr>
              <a:t>Fazla Çalışma ve Fazla Sürelerle Çalışma Yönetmeliği’nde fazla çalışma yapılamayacak işler ve fazla çalışma yaptırılamayacak kişiler düzenlenmiştir</a:t>
            </a:r>
            <a:endParaRPr lang="tr-TR" altLang="tr-TR" b="1" smtClean="0">
              <a:cs typeface="Arial" charset="0"/>
            </a:endParaRPr>
          </a:p>
          <a:p>
            <a:pPr marL="0" indent="0">
              <a:buFont typeface="Arial" charset="0"/>
              <a:buNone/>
            </a:pPr>
            <a:endParaRPr lang="tr-TR" altLang="tr-TR" b="1" smtClean="0">
              <a:cs typeface="Arial" charset="0"/>
            </a:endParaRPr>
          </a:p>
          <a:p>
            <a:pPr marL="0" indent="0">
              <a:buFont typeface="Arial" charset="0"/>
              <a:buNone/>
            </a:pPr>
            <a:r>
              <a:rPr lang="tr-TR" altLang="tr-TR" b="1" smtClean="0">
                <a:cs typeface="Arial" charset="0"/>
              </a:rPr>
              <a:t>Fazla çalışma yaptırılmayacak işler:</a:t>
            </a:r>
          </a:p>
          <a:p>
            <a:pPr marL="0" indent="0">
              <a:buFont typeface="Arial" charset="0"/>
              <a:buNone/>
            </a:pPr>
            <a:r>
              <a:rPr lang="tr-TR" altLang="tr-TR" smtClean="0">
                <a:cs typeface="Arial" charset="0"/>
              </a:rPr>
              <a:t>a. İş Kanunu’nun 63. maddesinin son fıkrası uyarınca sağlık kuralları bakımından günde ancak 7,5 saat ve daha az çalışılması gereken işlerde fazla çalışma yaptırılamaz.</a:t>
            </a:r>
          </a:p>
          <a:p>
            <a:pPr marL="0" indent="0">
              <a:buFont typeface="Arial" charset="0"/>
              <a:buNone/>
            </a:pPr>
            <a:r>
              <a:rPr lang="tr-TR" altLang="tr-TR" smtClean="0">
                <a:cs typeface="Arial" charset="0"/>
              </a:rPr>
              <a:t>b. İş Kanunu’nun 69. maddesinin birinci fıkrasındaki tanıma göre gece sayılan gün döneminde yürütülen işlerde fazla çalışma yaptırılamaz. Ancak, gündüz işi sayılan çalışmalarda Yönetmelikte öngörülmüş olan fazla çalışmaların gece döneminde yapılabilmesi mümkündür.</a:t>
            </a:r>
          </a:p>
          <a:p>
            <a:pPr marL="0" indent="0">
              <a:buFont typeface="Arial" charset="0"/>
              <a:buNone/>
            </a:pPr>
            <a:r>
              <a:rPr lang="tr-TR" altLang="tr-TR" smtClean="0">
                <a:cs typeface="Arial" charset="0"/>
              </a:rPr>
              <a:t>c. Maden ocakları, kablo döşemesi, kanalizasyon, tünel inşaatı gibi yeraltında ve su altında yapılan işlerde fazla çalışma yaptırılamaz.</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Content Placeholder 2"/>
          <p:cNvSpPr>
            <a:spLocks noGrp="1"/>
          </p:cNvSpPr>
          <p:nvPr>
            <p:ph idx="1"/>
          </p:nvPr>
        </p:nvSpPr>
        <p:spPr>
          <a:xfrm>
            <a:off x="244475" y="393700"/>
            <a:ext cx="8670925" cy="5032375"/>
          </a:xfrm>
        </p:spPr>
        <p:txBody>
          <a:bodyPr/>
          <a:lstStyle/>
          <a:p>
            <a:pPr marL="0" indent="0">
              <a:buFont typeface="Arial" charset="0"/>
              <a:buNone/>
            </a:pPr>
            <a:r>
              <a:rPr lang="tr-TR" altLang="tr-TR" b="1" smtClean="0">
                <a:cs typeface="Arial" charset="0"/>
              </a:rPr>
              <a:t>Fazla çalışma yaptırılmayacak kişiler:</a:t>
            </a:r>
          </a:p>
          <a:p>
            <a:pPr marL="0" indent="0">
              <a:buFont typeface="Arial" charset="0"/>
              <a:buNone/>
            </a:pPr>
            <a:r>
              <a:rPr lang="tr-TR" altLang="tr-TR" smtClean="0">
                <a:cs typeface="Arial" charset="0"/>
              </a:rPr>
              <a:t>a. 18 yaşını doldurmamış işçilere fazla çalışma yaptırılamaz.</a:t>
            </a:r>
          </a:p>
          <a:p>
            <a:pPr marL="0" indent="0">
              <a:buFont typeface="Arial" charset="0"/>
              <a:buNone/>
            </a:pPr>
            <a:r>
              <a:rPr lang="tr-TR" altLang="tr-TR" smtClean="0">
                <a:cs typeface="Arial" charset="0"/>
              </a:rPr>
              <a:t>b. İş sözleşmesi veya toplu iş sözleşmesiyle önceden veya sonradan fazla çalışmayı kabul etmiş olsalar bile sağlıklarının elvermediği işyeri hekiminin veya Sosyal Sigortalar Kurumu Başkanlığı hekiminin, bunların bulunmadığı yerlerde herhangi bir hekimin raporu ile belgelenen işçilere fazla çalışma yaptırılmaz.</a:t>
            </a:r>
          </a:p>
          <a:p>
            <a:pPr marL="0" indent="0">
              <a:buFont typeface="Arial" charset="0"/>
              <a:buNone/>
            </a:pPr>
            <a:r>
              <a:rPr lang="tr-TR" altLang="tr-TR" smtClean="0">
                <a:cs typeface="Arial" charset="0"/>
              </a:rPr>
              <a:t>c. İş Kanunu’nun 88. maddesinde öngörülen Yönetmelikte belirtilen gebe, yeni doğum yapmış ve çocuk emziren işçilere fazla çalışma yaptırılamaz.</a:t>
            </a:r>
          </a:p>
          <a:p>
            <a:pPr marL="0" indent="0">
              <a:buFont typeface="Arial" charset="0"/>
              <a:buNone/>
            </a:pPr>
            <a:r>
              <a:rPr lang="tr-TR" altLang="tr-TR" smtClean="0">
                <a:cs typeface="Arial" charset="0"/>
              </a:rPr>
              <a:t>d. Kısmi süreli iş sözleşmesi ile çalıştırılan işçilere fazla çalışma yaptırılamaz.</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Content Placeholder 2"/>
          <p:cNvSpPr>
            <a:spLocks noGrp="1"/>
          </p:cNvSpPr>
          <p:nvPr>
            <p:ph idx="1"/>
          </p:nvPr>
        </p:nvSpPr>
        <p:spPr>
          <a:xfrm>
            <a:off x="285750" y="346075"/>
            <a:ext cx="7886700" cy="3627438"/>
          </a:xfrm>
        </p:spPr>
        <p:txBody>
          <a:bodyPr/>
          <a:lstStyle/>
          <a:p>
            <a:pPr marL="0" indent="0">
              <a:buFont typeface="Arial" charset="0"/>
              <a:buNone/>
            </a:pPr>
            <a:r>
              <a:rPr lang="tr-TR" altLang="tr-TR" b="1" smtClean="0">
                <a:cs typeface="Arial" charset="0"/>
              </a:rPr>
              <a:t>Sürekli fazla çalışması</a:t>
            </a:r>
          </a:p>
          <a:p>
            <a:pPr marL="0" indent="0">
              <a:buFont typeface="Arial" charset="0"/>
              <a:buNone/>
            </a:pPr>
            <a:r>
              <a:rPr lang="tr-TR" altLang="tr-TR" smtClean="0">
                <a:cs typeface="Arial" charset="0"/>
              </a:rPr>
              <a:t>Sürekli fazla çalışma durumları Hazırlama-tamamlama-temizleme İşleri hakkında Yönetmeliğe güre düzenlendi.</a:t>
            </a:r>
          </a:p>
          <a:p>
            <a:pPr marL="0" indent="0">
              <a:buFont typeface="Arial" charset="0"/>
              <a:buNone/>
            </a:pPr>
            <a:endParaRPr lang="tr-TR" altLang="tr-TR" smtClean="0">
              <a:cs typeface="Arial" charset="0"/>
            </a:endParaRPr>
          </a:p>
          <a:p>
            <a:pPr marL="0" indent="0">
              <a:buFont typeface="Arial" charset="0"/>
              <a:buNone/>
            </a:pPr>
            <a:r>
              <a:rPr lang="tr-TR" altLang="tr-TR" b="1" smtClean="0">
                <a:cs typeface="Arial" charset="0"/>
              </a:rPr>
              <a:t>Esaslar:</a:t>
            </a:r>
          </a:p>
          <a:p>
            <a:pPr marL="0" indent="0">
              <a:buFont typeface="Arial" charset="0"/>
              <a:buNone/>
            </a:pPr>
            <a:r>
              <a:rPr lang="tr-TR" altLang="tr-TR" smtClean="0">
                <a:cs typeface="Arial" charset="0"/>
              </a:rPr>
              <a:t>-hazırlama-tamamlama ve temizleme işlerde yapılıyor,</a:t>
            </a:r>
          </a:p>
          <a:p>
            <a:pPr marL="0" indent="0">
              <a:buFont typeface="Arial" charset="0"/>
              <a:buNone/>
            </a:pPr>
            <a:r>
              <a:rPr lang="tr-TR" altLang="tr-TR" smtClean="0">
                <a:cs typeface="Arial" charset="0"/>
              </a:rPr>
              <a:t>-toplam günlük çalışma süresi 11 saatş aşamaz (yılda 270 saati aşamaz),</a:t>
            </a:r>
          </a:p>
          <a:p>
            <a:pPr marL="0" indent="0">
              <a:buFont typeface="Arial" charset="0"/>
              <a:buNone/>
            </a:pPr>
            <a:r>
              <a:rPr lang="tr-TR" altLang="tr-TR" smtClean="0">
                <a:cs typeface="Arial" charset="0"/>
              </a:rPr>
              <a:t>-fazla çalışmanın ücret hakkı saklı (fazla saat için normal saat başı ücretin %50 artırlırarak ödenir)</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Content Placeholder 2"/>
          <p:cNvSpPr>
            <a:spLocks noGrp="1"/>
          </p:cNvSpPr>
          <p:nvPr>
            <p:ph idx="1"/>
          </p:nvPr>
        </p:nvSpPr>
        <p:spPr>
          <a:xfrm>
            <a:off x="314325" y="457200"/>
            <a:ext cx="8429625" cy="4765675"/>
          </a:xfrm>
        </p:spPr>
        <p:txBody>
          <a:bodyPr/>
          <a:lstStyle/>
          <a:p>
            <a:pPr marL="0" indent="0">
              <a:spcBef>
                <a:spcPct val="0"/>
              </a:spcBef>
              <a:buFont typeface="Arial" charset="0"/>
              <a:buNone/>
            </a:pPr>
            <a:r>
              <a:rPr lang="tr-TR" altLang="tr-TR" sz="2500" b="1" smtClean="0">
                <a:cs typeface="Arial" charset="0"/>
              </a:rPr>
              <a:t>B-DİNLENME SÜRELER</a:t>
            </a:r>
          </a:p>
          <a:p>
            <a:pPr marL="0" indent="0">
              <a:spcBef>
                <a:spcPct val="0"/>
              </a:spcBef>
              <a:buFont typeface="Arial" charset="0"/>
              <a:buNone/>
            </a:pPr>
            <a:endParaRPr lang="tr-TR" altLang="tr-TR" sz="2500" smtClean="0">
              <a:cs typeface="Arial" charset="0"/>
            </a:endParaRPr>
          </a:p>
          <a:p>
            <a:pPr marL="0" indent="0">
              <a:spcBef>
                <a:spcPct val="0"/>
              </a:spcBef>
              <a:buFont typeface="Arial" charset="0"/>
              <a:buNone/>
            </a:pPr>
            <a:endParaRPr lang="tr-TR" altLang="tr-TR" sz="2500" smtClean="0">
              <a:cs typeface="Arial" charset="0"/>
            </a:endParaRPr>
          </a:p>
          <a:p>
            <a:pPr marL="0" indent="0">
              <a:spcBef>
                <a:spcPct val="0"/>
              </a:spcBef>
              <a:buFont typeface="Arial" charset="0"/>
              <a:buNone/>
            </a:pPr>
            <a:r>
              <a:rPr lang="tr-TR" altLang="tr-TR" sz="2500" smtClean="0">
                <a:cs typeface="Arial" charset="0"/>
              </a:rPr>
              <a:t>Dinlenme sürelerin türleri:</a:t>
            </a:r>
          </a:p>
          <a:p>
            <a:pPr marL="0" indent="0">
              <a:spcBef>
                <a:spcPct val="0"/>
              </a:spcBef>
              <a:buFont typeface="Arial" charset="0"/>
              <a:buNone/>
            </a:pPr>
            <a:endParaRPr lang="tr-TR" altLang="tr-TR" sz="2500" smtClean="0">
              <a:cs typeface="Arial" charset="0"/>
            </a:endParaRPr>
          </a:p>
          <a:p>
            <a:pPr marL="0" indent="0">
              <a:spcBef>
                <a:spcPct val="0"/>
              </a:spcBef>
              <a:buFont typeface="Arial" charset="0"/>
              <a:buNone/>
            </a:pPr>
            <a:r>
              <a:rPr lang="tr-TR" altLang="tr-TR" sz="2500" smtClean="0">
                <a:cs typeface="Arial" charset="0"/>
              </a:rPr>
              <a:t>- </a:t>
            </a:r>
            <a:r>
              <a:rPr lang="tr-TR" altLang="tr-TR" sz="2500" b="1" smtClean="0">
                <a:cs typeface="Arial" charset="0"/>
              </a:rPr>
              <a:t>Ara</a:t>
            </a:r>
            <a:r>
              <a:rPr lang="tr-TR" altLang="tr-TR" sz="2500" smtClean="0">
                <a:cs typeface="Arial" charset="0"/>
              </a:rPr>
              <a:t> dinlenme süresi,</a:t>
            </a:r>
          </a:p>
          <a:p>
            <a:pPr marL="0" indent="0">
              <a:spcBef>
                <a:spcPct val="0"/>
              </a:spcBef>
              <a:buFont typeface="Arial" charset="0"/>
              <a:buNone/>
            </a:pPr>
            <a:r>
              <a:rPr lang="tr-TR" altLang="tr-TR" sz="2500" smtClean="0">
                <a:cs typeface="Arial" charset="0"/>
              </a:rPr>
              <a:t>- </a:t>
            </a:r>
            <a:r>
              <a:rPr lang="tr-TR" altLang="tr-TR" sz="2500" b="1" smtClean="0">
                <a:cs typeface="Arial" charset="0"/>
              </a:rPr>
              <a:t>Gece</a:t>
            </a:r>
            <a:r>
              <a:rPr lang="tr-TR" altLang="tr-TR" sz="2500" smtClean="0">
                <a:cs typeface="Arial" charset="0"/>
              </a:rPr>
              <a:t> dinlenme süresi,</a:t>
            </a:r>
          </a:p>
          <a:p>
            <a:pPr marL="0" indent="0">
              <a:spcBef>
                <a:spcPct val="0"/>
              </a:spcBef>
              <a:buFont typeface="Arial" charset="0"/>
              <a:buNone/>
            </a:pPr>
            <a:r>
              <a:rPr lang="tr-TR" altLang="tr-TR" sz="2500" smtClean="0">
                <a:cs typeface="Arial" charset="0"/>
              </a:rPr>
              <a:t>- </a:t>
            </a:r>
            <a:r>
              <a:rPr lang="tr-TR" altLang="tr-TR" sz="2500" b="1" smtClean="0">
                <a:cs typeface="Arial" charset="0"/>
              </a:rPr>
              <a:t>Tatil</a:t>
            </a:r>
            <a:r>
              <a:rPr lang="tr-TR" altLang="tr-TR" sz="2500" smtClean="0">
                <a:cs typeface="Arial" charset="0"/>
              </a:rPr>
              <a:t> dinlenmesi,</a:t>
            </a:r>
          </a:p>
          <a:p>
            <a:pPr marL="0" indent="0">
              <a:spcBef>
                <a:spcPct val="0"/>
              </a:spcBef>
              <a:buFont typeface="Arial" charset="0"/>
              <a:buNone/>
            </a:pPr>
            <a:r>
              <a:rPr lang="tr-TR" altLang="tr-TR" sz="2500" smtClean="0">
                <a:cs typeface="Arial" charset="0"/>
              </a:rPr>
              <a:t>- </a:t>
            </a:r>
            <a:r>
              <a:rPr lang="tr-TR" altLang="tr-TR" sz="2500" b="1" smtClean="0">
                <a:cs typeface="Arial" charset="0"/>
              </a:rPr>
              <a:t>Yıllık</a:t>
            </a:r>
            <a:r>
              <a:rPr lang="tr-TR" altLang="tr-TR" sz="2500" smtClean="0">
                <a:cs typeface="Arial" charset="0"/>
              </a:rPr>
              <a:t> dinlenmesi</a:t>
            </a:r>
          </a:p>
          <a:p>
            <a:pPr marL="0" indent="0">
              <a:buFont typeface="Arial" charset="0"/>
              <a:buNone/>
            </a:pPr>
            <a:endParaRPr lang="tr-TR" altLang="tr-TR" smtClean="0">
              <a:cs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28650" y="163513"/>
            <a:ext cx="7886700" cy="820737"/>
          </a:xfrm>
        </p:spPr>
        <p:txBody>
          <a:bodyPr/>
          <a:lstStyle/>
          <a:p>
            <a:pPr algn="ctr">
              <a:defRPr/>
            </a:pPr>
            <a:r>
              <a:rPr lang="tr-TR" altLang="tr-TR" sz="2800" b="1" dirty="0" smtClean="0">
                <a:latin typeface="+mn-lt"/>
                <a:cs typeface="Arial" charset="0"/>
              </a:rPr>
              <a:t>İŞ SÖZLEŞMESİNDEN DOĞAN BORÇLAR</a:t>
            </a:r>
          </a:p>
        </p:txBody>
      </p:sp>
      <p:sp>
        <p:nvSpPr>
          <p:cNvPr id="7171" name="Content Placeholder 2"/>
          <p:cNvSpPr>
            <a:spLocks noGrp="1"/>
          </p:cNvSpPr>
          <p:nvPr>
            <p:ph idx="1"/>
          </p:nvPr>
        </p:nvSpPr>
        <p:spPr>
          <a:xfrm>
            <a:off x="500063" y="1682750"/>
            <a:ext cx="6757987" cy="2746375"/>
          </a:xfrm>
        </p:spPr>
        <p:txBody>
          <a:bodyPr/>
          <a:lstStyle/>
          <a:p>
            <a:pPr marL="400050" indent="-400050">
              <a:spcBef>
                <a:spcPct val="0"/>
              </a:spcBef>
              <a:buFont typeface="Arial" charset="0"/>
              <a:buAutoNum type="alphaUcParenR"/>
            </a:pPr>
            <a:r>
              <a:rPr lang="tr-TR" altLang="tr-TR" sz="2500" b="1" smtClean="0">
                <a:cs typeface="Arial" charset="0"/>
              </a:rPr>
              <a:t>İŞÇİNİN BORÇLARI</a:t>
            </a:r>
          </a:p>
          <a:p>
            <a:pPr marL="400050" indent="-400050">
              <a:spcBef>
                <a:spcPct val="0"/>
              </a:spcBef>
              <a:buFont typeface="Arial" charset="0"/>
              <a:buAutoNum type="alphaUcParenR"/>
            </a:pPr>
            <a:endParaRPr lang="tr-TR" altLang="tr-TR" sz="2500" b="1" smtClean="0">
              <a:cs typeface="Arial" charset="0"/>
            </a:endParaRPr>
          </a:p>
          <a:p>
            <a:pPr marL="400050" indent="-400050">
              <a:spcBef>
                <a:spcPct val="0"/>
              </a:spcBef>
              <a:buFont typeface="Arial" charset="0"/>
              <a:buAutoNum type="alphaUcParenR"/>
            </a:pPr>
            <a:r>
              <a:rPr lang="tr-TR" altLang="tr-TR" sz="2500" b="1" smtClean="0">
                <a:cs typeface="Arial" charset="0"/>
              </a:rPr>
              <a:t>İŞVERENİN BORÇLARI</a:t>
            </a:r>
          </a:p>
          <a:p>
            <a:pPr marL="400050" indent="-400050">
              <a:spcBef>
                <a:spcPct val="0"/>
              </a:spcBef>
              <a:buFont typeface="Arial" charset="0"/>
              <a:buNone/>
            </a:pPr>
            <a:endParaRPr lang="tr-TR" altLang="tr-TR" sz="2500" b="1" smtClean="0">
              <a:cs typeface="Arial" charset="0"/>
            </a:endParaRPr>
          </a:p>
          <a:p>
            <a:pPr marL="400050" indent="-400050">
              <a:spcBef>
                <a:spcPct val="0"/>
              </a:spcBef>
              <a:buFont typeface="Arial" charset="0"/>
              <a:buNone/>
            </a:pPr>
            <a:endParaRPr lang="tr-TR" altLang="tr-TR" b="1" smtClean="0">
              <a:cs typeface="Arial" charset="0"/>
            </a:endParaRPr>
          </a:p>
          <a:p>
            <a:pPr marL="400050" indent="-400050">
              <a:spcBef>
                <a:spcPct val="0"/>
              </a:spcBef>
              <a:buFont typeface="Arial" charset="0"/>
              <a:buNone/>
            </a:pPr>
            <a:endParaRPr lang="tr-TR" altLang="tr-TR" b="1" smtClean="0">
              <a:cs typeface="Arial"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Content Placeholder 2"/>
          <p:cNvSpPr>
            <a:spLocks noGrp="1"/>
          </p:cNvSpPr>
          <p:nvPr>
            <p:ph idx="1"/>
          </p:nvPr>
        </p:nvSpPr>
        <p:spPr>
          <a:xfrm>
            <a:off x="214313" y="219075"/>
            <a:ext cx="8824912" cy="5257800"/>
          </a:xfrm>
        </p:spPr>
        <p:txBody>
          <a:bodyPr/>
          <a:lstStyle/>
          <a:p>
            <a:pPr marL="0" indent="0">
              <a:spcBef>
                <a:spcPct val="0"/>
              </a:spcBef>
              <a:buFont typeface="Arial" charset="0"/>
              <a:buNone/>
            </a:pPr>
            <a:r>
              <a:rPr lang="tr-TR" altLang="tr-TR" sz="2800" b="1" smtClean="0">
                <a:cs typeface="Arial" charset="0"/>
              </a:rPr>
              <a:t>Ara dinlenme süresi</a:t>
            </a:r>
          </a:p>
          <a:p>
            <a:pPr marL="0" indent="0">
              <a:spcBef>
                <a:spcPct val="0"/>
              </a:spcBef>
              <a:buFont typeface="Arial" charset="0"/>
              <a:buNone/>
            </a:pPr>
            <a:r>
              <a:rPr lang="tr-TR" altLang="tr-TR" sz="2800" smtClean="0">
                <a:cs typeface="Arial" charset="0"/>
              </a:rPr>
              <a:t>Ara dinlenme süreler, işin günlük süresine göre İş Kanununca düzenlendi</a:t>
            </a:r>
          </a:p>
          <a:p>
            <a:pPr marL="0" indent="0">
              <a:spcBef>
                <a:spcPct val="0"/>
              </a:spcBef>
              <a:buFont typeface="Arial" charset="0"/>
              <a:buNone/>
            </a:pPr>
            <a:r>
              <a:rPr lang="tr-TR" altLang="tr-TR" sz="2800" smtClean="0">
                <a:cs typeface="Arial" charset="0"/>
              </a:rPr>
              <a:t>Çalışma süresi içinde dinlenme, yeme-içme ihtiyaçları gidermek için, çalışana verilen ara zamanıdır.  </a:t>
            </a:r>
          </a:p>
          <a:p>
            <a:pPr marL="0" indent="0">
              <a:spcBef>
                <a:spcPct val="0"/>
              </a:spcBef>
              <a:buFont typeface="Arial" charset="0"/>
              <a:buNone/>
            </a:pPr>
            <a:endParaRPr lang="tr-TR" altLang="tr-TR" sz="2800" b="1" smtClean="0">
              <a:cs typeface="Arial" charset="0"/>
            </a:endParaRPr>
          </a:p>
          <a:p>
            <a:pPr marL="0" indent="0">
              <a:spcBef>
                <a:spcPct val="0"/>
              </a:spcBef>
              <a:buFont typeface="Arial" charset="0"/>
              <a:buNone/>
            </a:pPr>
            <a:r>
              <a:rPr lang="tr-TR" altLang="tr-TR" sz="2800" smtClean="0">
                <a:cs typeface="Arial" charset="0"/>
              </a:rPr>
              <a:t>İş Kanunun madde 68’e göre, </a:t>
            </a:r>
            <a:r>
              <a:rPr lang="tr-TR" altLang="tr-TR" sz="2800" b="1" smtClean="0">
                <a:cs typeface="Arial" charset="0"/>
              </a:rPr>
              <a:t>ara dinlenme süreler </a:t>
            </a:r>
            <a:r>
              <a:rPr lang="tr-TR" altLang="tr-TR" sz="2800" smtClean="0">
                <a:cs typeface="Arial" charset="0"/>
              </a:rPr>
              <a:t>şu şekilde düzenlendi:</a:t>
            </a:r>
          </a:p>
          <a:p>
            <a:pPr marL="0" indent="0">
              <a:spcBef>
                <a:spcPct val="0"/>
              </a:spcBef>
              <a:buFont typeface="Arial" charset="0"/>
              <a:buNone/>
            </a:pPr>
            <a:endParaRPr lang="tr-TR" altLang="tr-TR" sz="2800" smtClean="0">
              <a:cs typeface="Arial" charset="0"/>
            </a:endParaRPr>
          </a:p>
          <a:p>
            <a:pPr marL="0" indent="0">
              <a:spcBef>
                <a:spcPct val="0"/>
              </a:spcBef>
              <a:buFont typeface="Arial" charset="0"/>
              <a:buNone/>
            </a:pPr>
            <a:r>
              <a:rPr lang="tr-TR" altLang="tr-TR" sz="2800" smtClean="0">
                <a:cs typeface="Arial" charset="0"/>
              </a:rPr>
              <a:t>a) </a:t>
            </a:r>
            <a:r>
              <a:rPr lang="tr-TR" altLang="tr-TR" sz="2800" b="1" smtClean="0">
                <a:cs typeface="Arial" charset="0"/>
              </a:rPr>
              <a:t>4 saat </a:t>
            </a:r>
            <a:r>
              <a:rPr lang="tr-TR" altLang="tr-TR" sz="2800" smtClean="0">
                <a:cs typeface="Arial" charset="0"/>
              </a:rPr>
              <a:t>veya daha kısa süreli işlerde </a:t>
            </a:r>
            <a:r>
              <a:rPr lang="tr-TR" altLang="tr-TR" sz="2800" b="1" smtClean="0">
                <a:cs typeface="Arial" charset="0"/>
              </a:rPr>
              <a:t>15 dakika,</a:t>
            </a:r>
          </a:p>
          <a:p>
            <a:pPr marL="0" indent="0">
              <a:spcBef>
                <a:spcPct val="0"/>
              </a:spcBef>
              <a:buFont typeface="Arial" charset="0"/>
              <a:buNone/>
            </a:pPr>
            <a:r>
              <a:rPr lang="tr-TR" altLang="tr-TR" sz="2800" smtClean="0">
                <a:cs typeface="Arial" charset="0"/>
              </a:rPr>
              <a:t>b) </a:t>
            </a:r>
            <a:r>
              <a:rPr lang="tr-TR" altLang="tr-TR" sz="2800" b="1" smtClean="0">
                <a:cs typeface="Arial" charset="0"/>
              </a:rPr>
              <a:t>4 saatten fazla </a:t>
            </a:r>
            <a:r>
              <a:rPr lang="tr-TR" altLang="tr-TR" sz="2800" smtClean="0">
                <a:cs typeface="Arial" charset="0"/>
              </a:rPr>
              <a:t>ve </a:t>
            </a:r>
            <a:r>
              <a:rPr lang="tr-TR" altLang="tr-TR" sz="2800" b="1" smtClean="0">
                <a:cs typeface="Arial" charset="0"/>
              </a:rPr>
              <a:t>7,5 saate kadar </a:t>
            </a:r>
            <a:r>
              <a:rPr lang="tr-TR" altLang="tr-TR" sz="2800" smtClean="0">
                <a:cs typeface="Arial" charset="0"/>
              </a:rPr>
              <a:t>(7,5 saat dahil) süreli işlerde yarım saat (</a:t>
            </a:r>
            <a:r>
              <a:rPr lang="tr-TR" altLang="tr-TR" sz="2800" b="1" smtClean="0">
                <a:cs typeface="Arial" charset="0"/>
              </a:rPr>
              <a:t>30 dakıka</a:t>
            </a:r>
            <a:r>
              <a:rPr lang="tr-TR" altLang="tr-TR" sz="2800" smtClean="0">
                <a:cs typeface="Arial" charset="0"/>
              </a:rPr>
              <a:t>),</a:t>
            </a:r>
          </a:p>
          <a:p>
            <a:pPr marL="0" indent="0">
              <a:spcBef>
                <a:spcPct val="0"/>
              </a:spcBef>
              <a:buFont typeface="Arial" charset="0"/>
              <a:buNone/>
            </a:pPr>
            <a:r>
              <a:rPr lang="tr-TR" altLang="tr-TR" sz="2800" smtClean="0">
                <a:cs typeface="Arial" charset="0"/>
              </a:rPr>
              <a:t>c) </a:t>
            </a:r>
            <a:r>
              <a:rPr lang="tr-TR" altLang="tr-TR" sz="2800" b="1" smtClean="0">
                <a:cs typeface="Arial" charset="0"/>
              </a:rPr>
              <a:t>7,5</a:t>
            </a:r>
            <a:r>
              <a:rPr lang="tr-TR" altLang="tr-TR" sz="2800" smtClean="0">
                <a:cs typeface="Arial" charset="0"/>
              </a:rPr>
              <a:t> saatten fazla süreli işlerde </a:t>
            </a:r>
            <a:r>
              <a:rPr lang="tr-TR" altLang="tr-TR" sz="2800" b="1" smtClean="0">
                <a:cs typeface="Arial" charset="0"/>
              </a:rPr>
              <a:t>1 saat </a:t>
            </a:r>
            <a:r>
              <a:rPr lang="tr-TR" altLang="tr-TR" sz="2800" smtClean="0">
                <a:cs typeface="Arial" charset="0"/>
              </a:rPr>
              <a:t>dinlenmesi verilir.</a:t>
            </a:r>
          </a:p>
          <a:p>
            <a:pPr marL="0" indent="0">
              <a:spcBef>
                <a:spcPct val="0"/>
              </a:spcBef>
              <a:buFont typeface="Arial" charset="0"/>
              <a:buNone/>
            </a:pPr>
            <a:endParaRPr lang="tr-TR" altLang="tr-TR" sz="2800" smtClean="0">
              <a:cs typeface="Arial" charset="0"/>
            </a:endParaRPr>
          </a:p>
          <a:p>
            <a:pPr marL="0" indent="0">
              <a:spcBef>
                <a:spcPct val="0"/>
              </a:spcBef>
              <a:buFont typeface="Arial" charset="0"/>
              <a:buNone/>
            </a:pPr>
            <a:r>
              <a:rPr lang="tr-TR" altLang="tr-TR" sz="2800" smtClean="0">
                <a:cs typeface="Arial" charset="0"/>
              </a:rPr>
              <a:t>Bu dinlenme süreleri asgari süreler olup aralıksız verilir.</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Content Placeholder 2"/>
          <p:cNvSpPr>
            <a:spLocks noGrp="1"/>
          </p:cNvSpPr>
          <p:nvPr>
            <p:ph idx="1"/>
          </p:nvPr>
        </p:nvSpPr>
        <p:spPr>
          <a:xfrm>
            <a:off x="304800" y="242888"/>
            <a:ext cx="8539163" cy="5472112"/>
          </a:xfrm>
        </p:spPr>
        <p:txBody>
          <a:bodyPr/>
          <a:lstStyle/>
          <a:p>
            <a:pPr marL="0" indent="0">
              <a:spcBef>
                <a:spcPct val="0"/>
              </a:spcBef>
              <a:buFont typeface="Arial" charset="0"/>
              <a:buNone/>
            </a:pPr>
            <a:r>
              <a:rPr lang="tr-TR" altLang="tr-TR" sz="2800" b="1" smtClean="0">
                <a:cs typeface="Arial" charset="0"/>
              </a:rPr>
              <a:t>Ara dinlenmeler, günlük çalışma süresinden sayılmaz !</a:t>
            </a:r>
            <a:endParaRPr lang="tr-TR" altLang="tr-TR" sz="2800" smtClean="0">
              <a:cs typeface="Arial" charset="0"/>
            </a:endParaRPr>
          </a:p>
          <a:p>
            <a:pPr marL="0" indent="0">
              <a:spcBef>
                <a:spcPct val="0"/>
              </a:spcBef>
              <a:buFont typeface="Arial" charset="0"/>
              <a:buNone/>
            </a:pPr>
            <a:r>
              <a:rPr lang="tr-TR" altLang="tr-TR" sz="2800" smtClean="0">
                <a:cs typeface="Arial" charset="0"/>
              </a:rPr>
              <a:t>Bu nedenle de, ara dinlenme süreleri için işveren işçiye ücret ödemek zorunda değildir</a:t>
            </a:r>
          </a:p>
          <a:p>
            <a:pPr marL="0" indent="0">
              <a:spcBef>
                <a:spcPct val="0"/>
              </a:spcBef>
              <a:buFont typeface="Arial" charset="0"/>
              <a:buNone/>
            </a:pPr>
            <a:endParaRPr lang="tr-TR" altLang="tr-TR" sz="2800" b="1" smtClean="0">
              <a:cs typeface="Arial" charset="0"/>
            </a:endParaRPr>
          </a:p>
          <a:p>
            <a:pPr marL="0" indent="0">
              <a:spcBef>
                <a:spcPct val="0"/>
              </a:spcBef>
              <a:buFont typeface="Arial" charset="0"/>
              <a:buNone/>
            </a:pPr>
            <a:endParaRPr lang="tr-TR" altLang="tr-TR" sz="2800" b="1" smtClean="0">
              <a:cs typeface="Arial" charset="0"/>
            </a:endParaRPr>
          </a:p>
          <a:p>
            <a:pPr marL="0" indent="0">
              <a:spcBef>
                <a:spcPct val="0"/>
              </a:spcBef>
              <a:buFont typeface="Arial" charset="0"/>
              <a:buNone/>
            </a:pPr>
            <a:r>
              <a:rPr lang="tr-TR" altLang="tr-TR" sz="2800" b="1" smtClean="0">
                <a:cs typeface="Arial" charset="0"/>
              </a:rPr>
              <a:t>Dinlenme süresi günün içerisinde ne zaman verilir? </a:t>
            </a:r>
            <a:endParaRPr lang="tr-TR" altLang="tr-TR" sz="2800" smtClean="0">
              <a:cs typeface="Arial" charset="0"/>
            </a:endParaRPr>
          </a:p>
          <a:p>
            <a:pPr marL="0" indent="0">
              <a:spcBef>
                <a:spcPct val="0"/>
              </a:spcBef>
              <a:buFont typeface="Arial" charset="0"/>
              <a:buNone/>
            </a:pPr>
            <a:r>
              <a:rPr lang="tr-TR" altLang="tr-TR" sz="2800" smtClean="0">
                <a:cs typeface="Arial" charset="0"/>
              </a:rPr>
              <a:t>Günlük çalışma süresinin ortalama bir zamanında o yerin  gelenekleri ve işin gereğine göre ayarlanmak suretiyle işçilere dinlenme süresi verilir.</a:t>
            </a:r>
          </a:p>
          <a:p>
            <a:pPr marL="0" indent="0">
              <a:spcBef>
                <a:spcPct val="0"/>
              </a:spcBef>
              <a:buFont typeface="Arial" charset="0"/>
              <a:buNone/>
            </a:pPr>
            <a:endParaRPr lang="tr-TR" altLang="tr-TR" sz="2800" smtClean="0">
              <a:cs typeface="Arial" charset="0"/>
            </a:endParaRPr>
          </a:p>
          <a:p>
            <a:pPr marL="0" indent="0">
              <a:spcBef>
                <a:spcPct val="0"/>
              </a:spcBef>
              <a:buFont typeface="Arial" charset="0"/>
              <a:buNone/>
            </a:pPr>
            <a:r>
              <a:rPr lang="tr-TR" altLang="tr-TR" sz="2800" smtClean="0">
                <a:cs typeface="Arial" charset="0"/>
              </a:rPr>
              <a:t>Dinlenme süresinde işveren işçiye bir iş yaptırılamaz.</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Content Placeholder 2"/>
          <p:cNvSpPr>
            <a:spLocks noGrp="1"/>
          </p:cNvSpPr>
          <p:nvPr>
            <p:ph idx="1"/>
          </p:nvPr>
        </p:nvSpPr>
        <p:spPr>
          <a:xfrm>
            <a:off x="257175" y="282575"/>
            <a:ext cx="8886825" cy="5289550"/>
          </a:xfrm>
        </p:spPr>
        <p:txBody>
          <a:bodyPr/>
          <a:lstStyle/>
          <a:p>
            <a:pPr marL="0" indent="0">
              <a:spcBef>
                <a:spcPct val="0"/>
              </a:spcBef>
              <a:buFont typeface="Arial" charset="0"/>
              <a:buNone/>
            </a:pPr>
            <a:r>
              <a:rPr lang="tr-TR" altLang="tr-TR" sz="2500" b="1" smtClean="0">
                <a:cs typeface="Arial" charset="0"/>
              </a:rPr>
              <a:t>Gece dinlenme süresi</a:t>
            </a:r>
          </a:p>
          <a:p>
            <a:pPr marL="0" indent="0">
              <a:spcBef>
                <a:spcPct val="0"/>
              </a:spcBef>
              <a:buFont typeface="Arial" charset="0"/>
              <a:buNone/>
            </a:pPr>
            <a:r>
              <a:rPr lang="tr-TR" altLang="tr-TR" smtClean="0">
                <a:cs typeface="Arial" charset="0"/>
              </a:rPr>
              <a:t>Gece dinlenme süresi, iki iş günü arasında dinlenmek işin işçiye verilen dinlenme süresi.</a:t>
            </a:r>
          </a:p>
          <a:p>
            <a:pPr marL="0" indent="0">
              <a:spcBef>
                <a:spcPct val="0"/>
              </a:spcBef>
              <a:buFont typeface="Arial" charset="0"/>
              <a:buNone/>
            </a:pPr>
            <a:endParaRPr lang="tr-TR" altLang="tr-TR" smtClean="0">
              <a:cs typeface="Arial" charset="0"/>
            </a:endParaRPr>
          </a:p>
          <a:p>
            <a:pPr marL="0" indent="0" algn="ctr">
              <a:spcBef>
                <a:spcPct val="0"/>
              </a:spcBef>
              <a:buFont typeface="Arial" charset="0"/>
              <a:buNone/>
            </a:pPr>
            <a:r>
              <a:rPr lang="tr-TR" altLang="tr-TR" b="1" i="1" smtClean="0">
                <a:cs typeface="Arial" charset="0"/>
              </a:rPr>
              <a:t>Madde 69 - </a:t>
            </a:r>
            <a:r>
              <a:rPr lang="tr-TR" altLang="tr-TR" i="1" smtClean="0">
                <a:cs typeface="Arial" charset="0"/>
              </a:rPr>
              <a:t>Çalışma hayatında </a:t>
            </a:r>
            <a:r>
              <a:rPr lang="tr-TR" altLang="tr-TR" b="1" i="1" smtClean="0">
                <a:cs typeface="Arial" charset="0"/>
              </a:rPr>
              <a:t>“gece” </a:t>
            </a:r>
            <a:r>
              <a:rPr lang="tr-TR" altLang="tr-TR" i="1" smtClean="0">
                <a:cs typeface="Arial" charset="0"/>
              </a:rPr>
              <a:t>en geç saat 20.00’de başlayarak en erken saat 06.00’ya kadar geçen ve her halde </a:t>
            </a:r>
            <a:r>
              <a:rPr lang="tr-TR" altLang="tr-TR" i="1" u="sng" smtClean="0">
                <a:cs typeface="Arial" charset="0"/>
              </a:rPr>
              <a:t>en fazla onbir saat </a:t>
            </a:r>
            <a:r>
              <a:rPr lang="tr-TR" altLang="tr-TR" i="1" smtClean="0">
                <a:cs typeface="Arial" charset="0"/>
              </a:rPr>
              <a:t>süren dönemdir.</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smtClean="0">
                <a:cs typeface="Arial" charset="0"/>
              </a:rPr>
              <a:t> Gece=saat </a:t>
            </a:r>
            <a:r>
              <a:rPr lang="tr-TR" altLang="tr-TR" b="1" smtClean="0">
                <a:cs typeface="Arial" charset="0"/>
              </a:rPr>
              <a:t>20.00’de</a:t>
            </a:r>
            <a:r>
              <a:rPr lang="tr-TR" altLang="tr-TR" smtClean="0">
                <a:cs typeface="Arial" charset="0"/>
              </a:rPr>
              <a:t>n </a:t>
            </a:r>
            <a:r>
              <a:rPr lang="tr-TR" altLang="tr-TR" b="1" smtClean="0">
                <a:cs typeface="Arial" charset="0"/>
              </a:rPr>
              <a:t>06.00’ya kadar</a:t>
            </a:r>
            <a:r>
              <a:rPr lang="tr-TR" altLang="tr-TR" smtClean="0">
                <a:cs typeface="Arial" charset="0"/>
              </a:rPr>
              <a:t>ki zaman dilimi.</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smtClean="0">
                <a:cs typeface="Arial" charset="0"/>
              </a:rPr>
              <a:t>Bazı işlerin niteliğine ve gereğine göre yahut yurdun bazı bölgelerin özellikleri bakımından, çalışma hayatına ilişkin “gece” başlangıcının daha geriye alınması veya yaz ve kış saatlerinin ayarlanması yönetmelikle düzenlenebilir.</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smtClean="0">
                <a:cs typeface="Arial" charset="0"/>
              </a:rPr>
              <a:t>İşçilerin gece çalışmaları yedibuçuk saati geçemez.</a:t>
            </a:r>
          </a:p>
          <a:p>
            <a:pPr marL="0" indent="0">
              <a:spcBef>
                <a:spcPct val="0"/>
              </a:spcBef>
              <a:buFont typeface="Arial" charset="0"/>
              <a:buNone/>
            </a:pPr>
            <a:endParaRPr lang="tr-TR" altLang="tr-TR" smtClean="0">
              <a:cs typeface="Arial"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Content Placeholder 2"/>
          <p:cNvSpPr>
            <a:spLocks noGrp="1"/>
          </p:cNvSpPr>
          <p:nvPr>
            <p:ph idx="1"/>
          </p:nvPr>
        </p:nvSpPr>
        <p:spPr>
          <a:xfrm>
            <a:off x="271463" y="282575"/>
            <a:ext cx="8658225" cy="5099050"/>
          </a:xfrm>
        </p:spPr>
        <p:txBody>
          <a:bodyPr/>
          <a:lstStyle/>
          <a:p>
            <a:pPr marL="0" indent="0">
              <a:lnSpc>
                <a:spcPct val="100000"/>
              </a:lnSpc>
              <a:spcBef>
                <a:spcPct val="0"/>
              </a:spcBef>
              <a:buFont typeface="Arial" charset="0"/>
              <a:buNone/>
            </a:pPr>
            <a:r>
              <a:rPr lang="tr-TR" altLang="tr-TR" sz="2400" b="1" smtClean="0">
                <a:cs typeface="Arial" charset="0"/>
              </a:rPr>
              <a:t>Vardiya çalışması:</a:t>
            </a:r>
          </a:p>
          <a:p>
            <a:pPr marL="0" indent="0">
              <a:lnSpc>
                <a:spcPct val="100000"/>
              </a:lnSpc>
              <a:spcBef>
                <a:spcPct val="0"/>
              </a:spcBef>
              <a:buFont typeface="Arial" charset="0"/>
              <a:buNone/>
            </a:pPr>
            <a:r>
              <a:rPr lang="tr-TR" altLang="tr-TR" sz="2400" smtClean="0">
                <a:cs typeface="Arial" charset="0"/>
              </a:rPr>
              <a:t>Gece ve gündüz işletilen ve nöbetleşe işçi postaları kullanılan işlerde, bir çalışma haftası gece çalıştırılan işçilerin, ondan sonra gelen ikinci çalışma haftası gündüz çalıştırılmaları suretiyle postalar sıraya konur.</a:t>
            </a:r>
          </a:p>
          <a:p>
            <a:pPr marL="0" indent="0">
              <a:lnSpc>
                <a:spcPct val="100000"/>
              </a:lnSpc>
              <a:spcBef>
                <a:spcPct val="0"/>
              </a:spcBef>
              <a:buFont typeface="Arial" charset="0"/>
              <a:buNone/>
            </a:pPr>
            <a:endParaRPr lang="tr-TR" altLang="tr-TR" sz="2400" smtClean="0">
              <a:cs typeface="Arial" charset="0"/>
            </a:endParaRPr>
          </a:p>
          <a:p>
            <a:pPr marL="0" indent="0">
              <a:lnSpc>
                <a:spcPct val="100000"/>
              </a:lnSpc>
              <a:spcBef>
                <a:spcPct val="0"/>
              </a:spcBef>
              <a:buFont typeface="Arial" charset="0"/>
              <a:buNone/>
            </a:pPr>
            <a:r>
              <a:rPr lang="tr-TR" altLang="tr-TR" sz="2400" smtClean="0">
                <a:cs typeface="Arial" charset="0"/>
              </a:rPr>
              <a:t>Gece ve gündüz postalarında iki haftalık nöbetleşme esası da uygulanabilir.</a:t>
            </a:r>
          </a:p>
          <a:p>
            <a:pPr marL="0" indent="0">
              <a:lnSpc>
                <a:spcPct val="100000"/>
              </a:lnSpc>
              <a:spcBef>
                <a:spcPct val="0"/>
              </a:spcBef>
              <a:buFont typeface="Arial" charset="0"/>
              <a:buNone/>
            </a:pPr>
            <a:endParaRPr lang="tr-TR" altLang="tr-TR" sz="2400" smtClean="0">
              <a:cs typeface="Arial" charset="0"/>
            </a:endParaRPr>
          </a:p>
          <a:p>
            <a:pPr marL="0" indent="0">
              <a:lnSpc>
                <a:spcPct val="100000"/>
              </a:lnSpc>
              <a:spcBef>
                <a:spcPct val="0"/>
              </a:spcBef>
              <a:buFont typeface="Arial" charset="0"/>
              <a:buNone/>
            </a:pPr>
            <a:r>
              <a:rPr lang="tr-TR" altLang="tr-TR" sz="2400" smtClean="0">
                <a:cs typeface="Arial" charset="0"/>
              </a:rPr>
              <a:t>Postası değiştirilecek işçi kesintisiz en az onbir saat dinlendirilmeden diğer postada çalıştırılamaz.</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Content Placeholder 2"/>
          <p:cNvSpPr>
            <a:spLocks noGrp="1"/>
          </p:cNvSpPr>
          <p:nvPr>
            <p:ph idx="1"/>
          </p:nvPr>
        </p:nvSpPr>
        <p:spPr>
          <a:xfrm>
            <a:off x="174625" y="236538"/>
            <a:ext cx="8643938" cy="5249862"/>
          </a:xfrm>
        </p:spPr>
        <p:txBody>
          <a:bodyPr/>
          <a:lstStyle/>
          <a:p>
            <a:pPr marL="0" indent="0">
              <a:spcBef>
                <a:spcPct val="0"/>
              </a:spcBef>
              <a:buFont typeface="Arial" charset="0"/>
              <a:buNone/>
            </a:pPr>
            <a:r>
              <a:rPr lang="tr-TR" altLang="tr-TR" b="1" smtClean="0">
                <a:cs typeface="Arial" charset="0"/>
              </a:rPr>
              <a:t>Tatil dinlenmesi</a:t>
            </a:r>
          </a:p>
          <a:p>
            <a:pPr marL="0" indent="0">
              <a:spcBef>
                <a:spcPct val="0"/>
              </a:spcBef>
              <a:buFont typeface="Arial" charset="0"/>
              <a:buNone/>
            </a:pPr>
            <a:r>
              <a:rPr lang="tr-TR" altLang="tr-TR" smtClean="0">
                <a:cs typeface="Arial" charset="0"/>
              </a:rPr>
              <a:t>İki hafta arasında işçilere dinlenmek için verilen (hafta tatili) veya ulusal bayram nedeniyle (bayram tatili) çalışılmayan bir süresidir.</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b="1" smtClean="0">
                <a:cs typeface="Arial" charset="0"/>
              </a:rPr>
              <a:t>-Hafta tatil dinlenmesi</a:t>
            </a:r>
          </a:p>
          <a:p>
            <a:pPr marL="0" indent="0" algn="ctr">
              <a:spcBef>
                <a:spcPct val="0"/>
              </a:spcBef>
              <a:buFont typeface="Arial" charset="0"/>
              <a:buNone/>
            </a:pPr>
            <a:r>
              <a:rPr lang="tr-TR" altLang="tr-TR" b="1" i="1" smtClean="0">
                <a:cs typeface="Arial" charset="0"/>
              </a:rPr>
              <a:t>Madde 46 - </a:t>
            </a:r>
            <a:r>
              <a:rPr lang="tr-TR" altLang="tr-TR" i="1" smtClean="0">
                <a:cs typeface="Arial" charset="0"/>
              </a:rPr>
              <a:t>Bu Kanun kapsamına giren işyerlerinde, işçilere tatil gününden önce 63 üncü maddeye göre belirlenen iş günlerinde çalışmış olmaları koşulu ile yedi günlük bir zaman dilimi içinde kesintisiz en az yirmidört saat dinlenme (hafta tatili) verilir.</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b="1" smtClean="0">
                <a:cs typeface="Arial" charset="0"/>
              </a:rPr>
              <a:t>Hafta tatili en az 24 saat.</a:t>
            </a:r>
          </a:p>
          <a:p>
            <a:pPr marL="0" indent="0">
              <a:spcBef>
                <a:spcPct val="0"/>
              </a:spcBef>
              <a:buFont typeface="Arial" charset="0"/>
              <a:buNone/>
            </a:pPr>
            <a:r>
              <a:rPr lang="tr-TR" altLang="tr-TR" smtClean="0">
                <a:cs typeface="Arial" charset="0"/>
              </a:rPr>
              <a:t>Çalışılmayan hafta tatili günü için işveren tarafından bir iş karşılığı olmaksızın o günün ücreti tam olarak ödenir.</a:t>
            </a:r>
          </a:p>
          <a:p>
            <a:pPr marL="0" indent="0">
              <a:spcBef>
                <a:spcPct val="0"/>
              </a:spcBef>
              <a:buFont typeface="Arial" charset="0"/>
              <a:buNone/>
            </a:pPr>
            <a:endParaRPr lang="tr-TR" altLang="tr-TR" b="1" smtClean="0">
              <a:cs typeface="Arial" charset="0"/>
            </a:endParaRPr>
          </a:p>
          <a:p>
            <a:pPr marL="0" indent="0">
              <a:spcBef>
                <a:spcPct val="0"/>
              </a:spcBef>
              <a:buFont typeface="Arial" charset="0"/>
              <a:buNone/>
            </a:pPr>
            <a:r>
              <a:rPr lang="tr-TR" altLang="tr-TR" smtClean="0">
                <a:cs typeface="Arial" charset="0"/>
              </a:rPr>
              <a:t>Eğer pazar günü çalışılır ise işveren işçiye başka bir gün hafta tatili verebilir.</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Content Placeholder 2"/>
          <p:cNvSpPr>
            <a:spLocks noGrp="1"/>
          </p:cNvSpPr>
          <p:nvPr>
            <p:ph idx="1"/>
          </p:nvPr>
        </p:nvSpPr>
        <p:spPr>
          <a:xfrm>
            <a:off x="200025" y="363538"/>
            <a:ext cx="8780463" cy="5351462"/>
          </a:xfrm>
        </p:spPr>
        <p:txBody>
          <a:bodyPr/>
          <a:lstStyle/>
          <a:p>
            <a:pPr marL="0" indent="0">
              <a:spcBef>
                <a:spcPct val="0"/>
              </a:spcBef>
              <a:buFont typeface="Arial" charset="0"/>
              <a:buNone/>
            </a:pPr>
            <a:r>
              <a:rPr lang="tr-TR" altLang="tr-TR" sz="2300" smtClean="0">
                <a:cs typeface="Arial" charset="0"/>
              </a:rPr>
              <a:t>İş Kanunu’nun dışında 02.01.1924 tarihli ve 394 sayılı Hafta Tatili Kanunu’nda da yer almaktadır. </a:t>
            </a:r>
          </a:p>
          <a:p>
            <a:pPr marL="0" indent="0">
              <a:spcBef>
                <a:spcPct val="0"/>
              </a:spcBef>
              <a:buFont typeface="Arial" charset="0"/>
              <a:buNone/>
            </a:pPr>
            <a:endParaRPr lang="tr-TR" altLang="tr-TR" sz="2300" smtClean="0">
              <a:cs typeface="Arial" charset="0"/>
            </a:endParaRPr>
          </a:p>
          <a:p>
            <a:pPr marL="0" indent="0">
              <a:spcBef>
                <a:spcPct val="0"/>
              </a:spcBef>
              <a:buFont typeface="Arial" charset="0"/>
              <a:buNone/>
            </a:pPr>
            <a:r>
              <a:rPr lang="tr-TR" altLang="tr-TR" sz="2300" smtClean="0">
                <a:cs typeface="Arial" charset="0"/>
              </a:rPr>
              <a:t>Bu Kanuna göre, nüfusu 10.000 veya 10.000’den çok olan şehirlerdeki tüm sınai ve ticari işyerlerinde çalışmanın haftada bir gün tatil edilmesi zorunludur (HTK m.1). </a:t>
            </a:r>
          </a:p>
          <a:p>
            <a:pPr marL="0" indent="0">
              <a:spcBef>
                <a:spcPct val="0"/>
              </a:spcBef>
              <a:buFont typeface="Arial" charset="0"/>
              <a:buNone/>
            </a:pPr>
            <a:endParaRPr lang="tr-TR" altLang="tr-TR" sz="2300" smtClean="0">
              <a:cs typeface="Arial" charset="0"/>
            </a:endParaRPr>
          </a:p>
          <a:p>
            <a:pPr marL="0" indent="0">
              <a:spcBef>
                <a:spcPct val="0"/>
              </a:spcBef>
              <a:buFont typeface="Arial" charset="0"/>
              <a:buNone/>
            </a:pPr>
            <a:r>
              <a:rPr lang="tr-TR" altLang="tr-TR" sz="2300" smtClean="0">
                <a:cs typeface="Arial" charset="0"/>
              </a:rPr>
              <a:t>Yalnız ziraat, avcılık, balıkçılık, çobanlık, ormancılık ve benzer işler Hafta Tatili Kanunu’nun uygulama alanı dışındadır (HTK m.3). </a:t>
            </a:r>
          </a:p>
          <a:p>
            <a:pPr marL="0" indent="0">
              <a:spcBef>
                <a:spcPct val="0"/>
              </a:spcBef>
              <a:buFont typeface="Arial" charset="0"/>
              <a:buNone/>
            </a:pPr>
            <a:r>
              <a:rPr lang="tr-TR" altLang="tr-TR" sz="2300" smtClean="0">
                <a:cs typeface="Arial" charset="0"/>
              </a:rPr>
              <a:t>Ulusal Bayram ve Genel Tatiller Hakkında Kanunu’na göre, hafta </a:t>
            </a:r>
            <a:r>
              <a:rPr lang="tr-TR" altLang="tr-TR" sz="2300" b="1" smtClean="0">
                <a:cs typeface="Arial" charset="0"/>
              </a:rPr>
              <a:t>tatili Pazar günüdür </a:t>
            </a:r>
            <a:r>
              <a:rPr lang="tr-TR" altLang="tr-TR" sz="2300" smtClean="0">
                <a:cs typeface="Arial" charset="0"/>
              </a:rPr>
              <a:t>(UBGTK m.3/A). </a:t>
            </a:r>
          </a:p>
          <a:p>
            <a:pPr marL="0" indent="0">
              <a:spcBef>
                <a:spcPct val="0"/>
              </a:spcBef>
              <a:buFont typeface="Arial" charset="0"/>
              <a:buNone/>
            </a:pPr>
            <a:r>
              <a:rPr lang="tr-TR" altLang="tr-TR" sz="2300" b="1" smtClean="0">
                <a:cs typeface="Arial" charset="0"/>
              </a:rPr>
              <a:t>Pazar günü çalışılan işyerlerinde çalıştırılan işçilere haftanın başka bir gününde izin verilmesi gereklidir</a:t>
            </a:r>
            <a:r>
              <a:rPr lang="tr-TR" altLang="tr-TR" sz="2300" smtClean="0">
                <a:cs typeface="Arial" charset="0"/>
              </a:rPr>
              <a:t> (HTK m.6).</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Content Placeholder 2"/>
          <p:cNvSpPr>
            <a:spLocks noGrp="1"/>
          </p:cNvSpPr>
          <p:nvPr>
            <p:ph idx="1"/>
          </p:nvPr>
        </p:nvSpPr>
        <p:spPr>
          <a:xfrm>
            <a:off x="122238" y="195263"/>
            <a:ext cx="8897937" cy="5307012"/>
          </a:xfrm>
        </p:spPr>
        <p:txBody>
          <a:bodyPr/>
          <a:lstStyle/>
          <a:p>
            <a:pPr marL="0" indent="0">
              <a:spcBef>
                <a:spcPct val="0"/>
              </a:spcBef>
              <a:buFont typeface="Arial" charset="0"/>
              <a:buNone/>
            </a:pPr>
            <a:r>
              <a:rPr lang="tr-TR" altLang="tr-TR" smtClean="0">
                <a:cs typeface="Arial" charset="0"/>
              </a:rPr>
              <a:t>Hafta tatili ücretinden yararlanabilmek için tatilden önceki işgünlerinde çalışılarak haftalık normal çalışma süresinin tamamlanması gereklidir </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smtClean="0">
                <a:cs typeface="Arial" charset="0"/>
              </a:rPr>
              <a:t>Ancak işçi, fiilen çalışma yapmadığı halde Kanunda düzenlenmiş olan aşağıdaki süreler çalışılmış gibi hesaba katılır. Bu günler;</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i="1" smtClean="0">
                <a:cs typeface="Arial" charset="0"/>
              </a:rPr>
              <a:t>a. Çalışmadığı halde kanunen çalışma süresinden sayılan zamanlar ile günlük ücret ödenen veya ödenmeyen kanundan veya sözleşmeden doğan tatil günleri,</a:t>
            </a:r>
          </a:p>
          <a:p>
            <a:pPr marL="0" indent="0">
              <a:spcBef>
                <a:spcPct val="0"/>
              </a:spcBef>
              <a:buFont typeface="Arial" charset="0"/>
              <a:buNone/>
            </a:pPr>
            <a:r>
              <a:rPr lang="tr-TR" altLang="tr-TR" i="1" smtClean="0">
                <a:cs typeface="Arial" charset="0"/>
              </a:rPr>
              <a:t>b. </a:t>
            </a:r>
            <a:r>
              <a:rPr lang="tr-TR" altLang="tr-TR" b="1" i="1" smtClean="0">
                <a:cs typeface="Arial" charset="0"/>
              </a:rPr>
              <a:t>Evlenmelerde 3 güne kadar</a:t>
            </a:r>
            <a:r>
              <a:rPr lang="tr-TR" altLang="tr-TR" i="1" smtClean="0">
                <a:cs typeface="Arial" charset="0"/>
              </a:rPr>
              <a:t>, </a:t>
            </a:r>
            <a:r>
              <a:rPr lang="tr-TR" altLang="tr-TR" b="1" i="1" smtClean="0">
                <a:cs typeface="Arial" charset="0"/>
              </a:rPr>
              <a:t>ana veya babanın, eşin, kardeş veya çocukların ölümünde 3 güne kadar </a:t>
            </a:r>
            <a:r>
              <a:rPr lang="tr-TR" altLang="tr-TR" i="1" smtClean="0">
                <a:cs typeface="Arial" charset="0"/>
              </a:rPr>
              <a:t>verilmesi gereken izin süreleri,</a:t>
            </a:r>
          </a:p>
          <a:p>
            <a:pPr marL="0" indent="0">
              <a:spcBef>
                <a:spcPct val="0"/>
              </a:spcBef>
              <a:buFont typeface="Arial" charset="0"/>
              <a:buNone/>
            </a:pPr>
            <a:r>
              <a:rPr lang="tr-TR" altLang="tr-TR" i="1" smtClean="0">
                <a:cs typeface="Arial" charset="0"/>
              </a:rPr>
              <a:t>c. Bir haftalık süre içinde kalmak üzere işveren tarafından verilen diğer izinlerle hekim raporuyla verilen hastalık ve dinlenme izinleridir </a:t>
            </a:r>
          </a:p>
          <a:p>
            <a:pPr marL="0" indent="0">
              <a:spcBef>
                <a:spcPct val="0"/>
              </a:spcBef>
              <a:buFont typeface="Arial" charset="0"/>
              <a:buNone/>
            </a:pPr>
            <a:r>
              <a:rPr lang="tr-TR" altLang="tr-TR" b="1" smtClean="0">
                <a:cs typeface="Arial" charset="0"/>
              </a:rPr>
              <a:t>çalışılmış günler gibi hesaba katılır</a:t>
            </a:r>
            <a:r>
              <a:rPr lang="tr-TR" altLang="tr-TR" smtClean="0">
                <a:cs typeface="Arial" charset="0"/>
              </a:rPr>
              <a:t>.</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Content Placeholder 2"/>
          <p:cNvSpPr>
            <a:spLocks noGrp="1"/>
          </p:cNvSpPr>
          <p:nvPr>
            <p:ph idx="1"/>
          </p:nvPr>
        </p:nvSpPr>
        <p:spPr>
          <a:xfrm>
            <a:off x="200025" y="176213"/>
            <a:ext cx="8943975" cy="5321300"/>
          </a:xfrm>
        </p:spPr>
        <p:txBody>
          <a:bodyPr/>
          <a:lstStyle/>
          <a:p>
            <a:pPr marL="0" indent="0">
              <a:spcBef>
                <a:spcPct val="0"/>
              </a:spcBef>
              <a:buFont typeface="Arial" charset="0"/>
              <a:buNone/>
            </a:pPr>
            <a:r>
              <a:rPr lang="tr-TR" sz="2500" b="1" smtClean="0">
                <a:cs typeface="Arial" charset="0"/>
              </a:rPr>
              <a:t>-Ulusal bayram ve genel tatil günleri</a:t>
            </a:r>
          </a:p>
          <a:p>
            <a:pPr marL="0" indent="0">
              <a:spcBef>
                <a:spcPct val="0"/>
              </a:spcBef>
              <a:buFont typeface="Arial" charset="0"/>
              <a:buNone/>
            </a:pPr>
            <a:endParaRPr lang="tr-TR" smtClean="0">
              <a:cs typeface="Arial" charset="0"/>
            </a:endParaRPr>
          </a:p>
          <a:p>
            <a:pPr marL="0" indent="0">
              <a:spcBef>
                <a:spcPct val="0"/>
              </a:spcBef>
              <a:buFont typeface="Arial" charset="0"/>
              <a:buNone/>
            </a:pPr>
            <a:r>
              <a:rPr lang="tr-TR" smtClean="0">
                <a:cs typeface="Arial" charset="0"/>
              </a:rPr>
              <a:t>Türkiye’de tek ulusal bayram 29 Ekim Cumhuriyet günü.</a:t>
            </a:r>
          </a:p>
          <a:p>
            <a:pPr marL="0" indent="0">
              <a:spcBef>
                <a:spcPct val="0"/>
              </a:spcBef>
              <a:buFont typeface="Arial" charset="0"/>
              <a:buNone/>
            </a:pPr>
            <a:endParaRPr lang="tr-TR" smtClean="0">
              <a:cs typeface="Arial" charset="0"/>
            </a:endParaRPr>
          </a:p>
          <a:p>
            <a:pPr marL="0" indent="0">
              <a:spcBef>
                <a:spcPct val="0"/>
              </a:spcBef>
              <a:buFont typeface="Arial" charset="0"/>
              <a:buNone/>
            </a:pPr>
            <a:r>
              <a:rPr lang="tr-TR" b="1" i="1" smtClean="0">
                <a:cs typeface="Arial" charset="0"/>
              </a:rPr>
              <a:t>Genel tatil günleri:</a:t>
            </a:r>
          </a:p>
          <a:p>
            <a:pPr marL="0" indent="0">
              <a:spcBef>
                <a:spcPct val="0"/>
              </a:spcBef>
              <a:buFontTx/>
              <a:buChar char="-"/>
            </a:pPr>
            <a:r>
              <a:rPr lang="tr-TR" smtClean="0">
                <a:cs typeface="Arial" charset="0"/>
              </a:rPr>
              <a:t>Resmi ve dini bayram günleri,</a:t>
            </a:r>
          </a:p>
          <a:p>
            <a:pPr marL="0" indent="0">
              <a:spcBef>
                <a:spcPct val="0"/>
              </a:spcBef>
              <a:buFontTx/>
              <a:buChar char="-"/>
            </a:pPr>
            <a:r>
              <a:rPr lang="tr-TR" smtClean="0">
                <a:cs typeface="Arial" charset="0"/>
              </a:rPr>
              <a:t>Yılbaşı günü</a:t>
            </a:r>
          </a:p>
          <a:p>
            <a:pPr marL="0" indent="0">
              <a:spcBef>
                <a:spcPct val="0"/>
              </a:spcBef>
              <a:buFontTx/>
              <a:buChar char="-"/>
            </a:pPr>
            <a:endParaRPr lang="tr-TR" smtClean="0">
              <a:cs typeface="Arial" charset="0"/>
            </a:endParaRPr>
          </a:p>
          <a:p>
            <a:pPr marL="0" indent="0">
              <a:spcBef>
                <a:spcPct val="0"/>
              </a:spcBef>
              <a:buFontTx/>
              <a:buChar char="-"/>
            </a:pPr>
            <a:endParaRPr lang="tr-TR" smtClean="0">
              <a:cs typeface="Arial" charset="0"/>
            </a:endParaRPr>
          </a:p>
          <a:p>
            <a:pPr marL="0" indent="0" algn="ctr">
              <a:spcBef>
                <a:spcPct val="0"/>
              </a:spcBef>
              <a:buFont typeface="Arial" charset="0"/>
              <a:buNone/>
            </a:pPr>
            <a:r>
              <a:rPr lang="tr-TR" b="1" i="1" smtClean="0">
                <a:cs typeface="Arial" charset="0"/>
              </a:rPr>
              <a:t>Madde 44 - </a:t>
            </a:r>
            <a:r>
              <a:rPr lang="tr-TR" i="1" smtClean="0">
                <a:cs typeface="Arial" charset="0"/>
              </a:rPr>
              <a:t>Ulusal bayram ve genel tatil günlerinde işyerlerinde çalışılıp çalışılmayacağı toplu iş sözleşmesi veya iş sözleşmeleri ile kararlaştırılır. Sözleşmelerde hüküm bulunmaması halinde söz konusu günlerde çalışılması </a:t>
            </a:r>
            <a:r>
              <a:rPr lang="tr-TR" b="1" i="1" smtClean="0">
                <a:cs typeface="Arial" charset="0"/>
              </a:rPr>
              <a:t>için işçinin onayı gereklidir</a:t>
            </a:r>
            <a:r>
              <a:rPr lang="tr-TR" smtClean="0">
                <a:cs typeface="Arial" charset="0"/>
              </a:rPr>
              <a:t>.</a:t>
            </a:r>
          </a:p>
          <a:p>
            <a:pPr marL="0" indent="0">
              <a:spcBef>
                <a:spcPct val="0"/>
              </a:spcBef>
              <a:buFont typeface="Arial" charset="0"/>
              <a:buNone/>
            </a:pPr>
            <a:endParaRPr lang="tr-TR" smtClean="0">
              <a:cs typeface="Arial"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Content Placeholder 2"/>
          <p:cNvSpPr>
            <a:spLocks noGrp="1"/>
          </p:cNvSpPr>
          <p:nvPr>
            <p:ph idx="1"/>
          </p:nvPr>
        </p:nvSpPr>
        <p:spPr>
          <a:xfrm>
            <a:off x="134938" y="331788"/>
            <a:ext cx="9009062" cy="5383212"/>
          </a:xfrm>
        </p:spPr>
        <p:txBody>
          <a:bodyPr>
            <a:normAutofit fontScale="92500" lnSpcReduction="10000"/>
          </a:bodyPr>
          <a:lstStyle/>
          <a:p>
            <a:pPr marL="0" indent="0">
              <a:spcBef>
                <a:spcPct val="0"/>
              </a:spcBef>
              <a:buFont typeface="Arial" charset="0"/>
              <a:buNone/>
              <a:defRPr/>
            </a:pPr>
            <a:r>
              <a:rPr lang="tr-TR" altLang="tr-TR" sz="2800" b="1" dirty="0" smtClean="0">
                <a:cs typeface="Arial" charset="0"/>
              </a:rPr>
              <a:t>Ulusal bayram ve genel tatil günlerinde çalışması</a:t>
            </a:r>
          </a:p>
          <a:p>
            <a:pPr marL="0" indent="0" algn="ctr">
              <a:spcBef>
                <a:spcPct val="0"/>
              </a:spcBef>
              <a:buFont typeface="Arial" charset="0"/>
              <a:buNone/>
              <a:defRPr/>
            </a:pPr>
            <a:endParaRPr lang="tr-TR" altLang="tr-TR" sz="2800" b="1" i="1" dirty="0" smtClean="0">
              <a:cs typeface="Arial" charset="0"/>
            </a:endParaRPr>
          </a:p>
          <a:p>
            <a:pPr marL="0" indent="0" algn="ctr">
              <a:spcBef>
                <a:spcPct val="0"/>
              </a:spcBef>
              <a:buFont typeface="Arial" charset="0"/>
              <a:buNone/>
              <a:defRPr/>
            </a:pPr>
            <a:r>
              <a:rPr lang="tr-TR" altLang="tr-TR" sz="2800" b="1" i="1" dirty="0" smtClean="0">
                <a:cs typeface="Arial" charset="0"/>
              </a:rPr>
              <a:t>Madde 47 - </a:t>
            </a:r>
            <a:r>
              <a:rPr lang="tr-TR" altLang="tr-TR" sz="2800" i="1" dirty="0" smtClean="0">
                <a:cs typeface="Arial" charset="0"/>
              </a:rPr>
              <a:t>Bu Kanun kapsamına giren işyerlerinde çalışan işçilere, kanunlarda ulusal bayram ve genel tatil günü olarak kabul edilen günlerde çalışmazlarsa, bir iş karşılığı olmaksızın o günün ücretleri tam olarak, </a:t>
            </a:r>
            <a:r>
              <a:rPr lang="tr-TR" altLang="tr-TR" sz="2800" b="1" i="1" u="sng" dirty="0" smtClean="0">
                <a:cs typeface="Arial" charset="0"/>
              </a:rPr>
              <a:t>tatil yapmayarak çalışırlarsa ayrıca çalışılan her gün için bir günlük ücreti ödenir.</a:t>
            </a:r>
          </a:p>
          <a:p>
            <a:pPr marL="0" indent="0" algn="ctr">
              <a:spcBef>
                <a:spcPct val="0"/>
              </a:spcBef>
              <a:buFont typeface="Arial" charset="0"/>
              <a:buNone/>
              <a:defRPr/>
            </a:pPr>
            <a:endParaRPr lang="tr-TR" altLang="tr-TR" sz="2800" b="1" i="1" u="sng" dirty="0" smtClean="0">
              <a:cs typeface="Arial" charset="0"/>
            </a:endParaRPr>
          </a:p>
          <a:p>
            <a:pPr marL="0" indent="0">
              <a:spcBef>
                <a:spcPct val="0"/>
              </a:spcBef>
              <a:buFont typeface="Arial" charset="0"/>
              <a:buNone/>
              <a:defRPr/>
            </a:pPr>
            <a:endParaRPr lang="tr-TR" altLang="tr-TR" sz="2800" b="1" dirty="0" smtClean="0">
              <a:cs typeface="Arial" charset="0"/>
            </a:endParaRPr>
          </a:p>
          <a:p>
            <a:pPr marL="0" indent="0">
              <a:spcBef>
                <a:spcPct val="0"/>
              </a:spcBef>
              <a:buFont typeface="Arial" charset="0"/>
              <a:buNone/>
              <a:defRPr/>
            </a:pPr>
            <a:r>
              <a:rPr lang="tr-TR" altLang="tr-TR" sz="2800" b="1" dirty="0" smtClean="0">
                <a:cs typeface="Arial" charset="0"/>
              </a:rPr>
              <a:t>Bu günlerde çalışmanın esas ve hükümleri:</a:t>
            </a:r>
          </a:p>
          <a:p>
            <a:pPr marL="0" indent="0">
              <a:spcBef>
                <a:spcPct val="0"/>
              </a:spcBef>
              <a:buFont typeface="Arial" charset="0"/>
              <a:buNone/>
              <a:defRPr/>
            </a:pPr>
            <a:r>
              <a:rPr lang="tr-TR" altLang="tr-TR" sz="2800" dirty="0" smtClean="0">
                <a:cs typeface="Arial" charset="0"/>
              </a:rPr>
              <a:t>- bu günlerde çalışmayan işçiye iş karşılığı olmaksızın o günün ücreti ödenir,</a:t>
            </a:r>
          </a:p>
          <a:p>
            <a:pPr marL="0" indent="0">
              <a:spcBef>
                <a:spcPct val="0"/>
              </a:spcBef>
              <a:buFont typeface="Arial" charset="0"/>
              <a:buNone/>
              <a:defRPr/>
            </a:pPr>
            <a:r>
              <a:rPr lang="tr-TR" altLang="tr-TR" sz="2800" dirty="0" smtClean="0">
                <a:cs typeface="Arial" charset="0"/>
              </a:rPr>
              <a:t>- bu günlerde öalışmak işinişçinin onayı gerekli,</a:t>
            </a:r>
          </a:p>
          <a:p>
            <a:pPr marL="0" indent="0">
              <a:spcBef>
                <a:spcPct val="0"/>
              </a:spcBef>
              <a:buFont typeface="Arial" charset="0"/>
              <a:buNone/>
              <a:defRPr/>
            </a:pPr>
            <a:r>
              <a:rPr lang="tr-TR" altLang="tr-TR" sz="2800" dirty="0" smtClean="0">
                <a:cs typeface="Arial" charset="0"/>
              </a:rPr>
              <a:t>- bu günlerde çalışılan her gün için ayrıca bir günlük ücreti işçiye  ödenir</a:t>
            </a:r>
          </a:p>
          <a:p>
            <a:pPr marL="0" indent="0">
              <a:spcBef>
                <a:spcPct val="0"/>
              </a:spcBef>
              <a:buFont typeface="Arial" charset="0"/>
              <a:buNone/>
              <a:defRPr/>
            </a:pPr>
            <a:endParaRPr lang="tr-TR" altLang="tr-TR" sz="2800" dirty="0" smtClean="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1925" y="165100"/>
            <a:ext cx="8753475" cy="5549900"/>
          </a:xfrm>
        </p:spPr>
        <p:txBody>
          <a:bodyPr/>
          <a:lstStyle/>
          <a:p>
            <a:pPr marL="0" indent="0">
              <a:spcBef>
                <a:spcPts val="0"/>
              </a:spcBef>
              <a:buFont typeface="Arial" charset="0"/>
              <a:buNone/>
              <a:defRPr/>
            </a:pPr>
            <a:r>
              <a:rPr lang="tr-TR" sz="2500" b="1" dirty="0" smtClean="0">
                <a:cs typeface="Arial" panose="020B0604020202020204" pitchFamily="34" charset="0"/>
              </a:rPr>
              <a:t>Türkiye’de ulusal bayram ve genel tatil günleri</a:t>
            </a:r>
          </a:p>
          <a:p>
            <a:pPr marL="0" indent="0">
              <a:spcBef>
                <a:spcPts val="0"/>
              </a:spcBef>
              <a:buFont typeface="Arial" charset="0"/>
              <a:buNone/>
              <a:defRPr/>
            </a:pPr>
            <a:endParaRPr lang="tr-TR" dirty="0">
              <a:cs typeface="Arial" panose="020B0604020202020204" pitchFamily="34" charset="0"/>
            </a:endParaRPr>
          </a:p>
          <a:p>
            <a:pPr marL="0" indent="0">
              <a:spcBef>
                <a:spcPts val="0"/>
              </a:spcBef>
              <a:buFont typeface="Arial" charset="0"/>
              <a:buNone/>
              <a:defRPr/>
            </a:pPr>
            <a:r>
              <a:rPr lang="tr-TR" dirty="0" smtClean="0">
                <a:cs typeface="Arial" panose="020B0604020202020204" pitchFamily="34" charset="0"/>
              </a:rPr>
              <a:t>2429 </a:t>
            </a:r>
            <a:r>
              <a:rPr lang="tr-TR" dirty="0">
                <a:cs typeface="Arial" panose="020B0604020202020204" pitchFamily="34" charset="0"/>
              </a:rPr>
              <a:t>sayılı Ulusal Bayram ve </a:t>
            </a:r>
            <a:r>
              <a:rPr lang="tr-TR" dirty="0" smtClean="0">
                <a:cs typeface="Arial" panose="020B0604020202020204" pitchFamily="34" charset="0"/>
              </a:rPr>
              <a:t>Genel Tatiller </a:t>
            </a:r>
            <a:r>
              <a:rPr lang="tr-TR" dirty="0">
                <a:cs typeface="Arial" panose="020B0604020202020204" pitchFamily="34" charset="0"/>
              </a:rPr>
              <a:t>Hakkında Kanun’da (RG, T.19.03.1981, S.17284) belirtilmiştir. Kanuna göre</a:t>
            </a:r>
            <a:r>
              <a:rPr lang="tr-TR" dirty="0" smtClean="0">
                <a:cs typeface="Arial" panose="020B0604020202020204" pitchFamily="34" charset="0"/>
              </a:rPr>
              <a:t>;</a:t>
            </a:r>
          </a:p>
          <a:p>
            <a:pPr marL="0" indent="0">
              <a:spcBef>
                <a:spcPts val="0"/>
              </a:spcBef>
              <a:buFont typeface="Arial" charset="0"/>
              <a:buNone/>
              <a:defRPr/>
            </a:pPr>
            <a:endParaRPr lang="tr-TR" dirty="0">
              <a:cs typeface="Arial" panose="020B0604020202020204" pitchFamily="34" charset="0"/>
            </a:endParaRPr>
          </a:p>
          <a:p>
            <a:pPr marL="178308" indent="-178308">
              <a:spcBef>
                <a:spcPts val="0"/>
              </a:spcBef>
              <a:buFont typeface="Arial" panose="020B0604020202020204" pitchFamily="34" charset="0"/>
              <a:buChar char="•"/>
              <a:defRPr/>
            </a:pPr>
            <a:r>
              <a:rPr lang="tr-TR" b="1" dirty="0">
                <a:cs typeface="Arial" panose="020B0604020202020204" pitchFamily="34" charset="0"/>
              </a:rPr>
              <a:t>Ulusal Bayram,</a:t>
            </a:r>
          </a:p>
          <a:p>
            <a:pPr marL="0" indent="0">
              <a:spcBef>
                <a:spcPts val="0"/>
              </a:spcBef>
              <a:buFont typeface="Arial" charset="0"/>
              <a:buNone/>
              <a:defRPr/>
            </a:pPr>
            <a:r>
              <a:rPr lang="tr-TR" dirty="0" smtClean="0">
                <a:cs typeface="Arial" panose="020B0604020202020204" pitchFamily="34" charset="0"/>
              </a:rPr>
              <a:t>	• </a:t>
            </a:r>
            <a:r>
              <a:rPr lang="tr-TR" dirty="0">
                <a:cs typeface="Arial" panose="020B0604020202020204" pitchFamily="34" charset="0"/>
              </a:rPr>
              <a:t>29 Ekim Cumhuriyet Bayramı</a:t>
            </a:r>
          </a:p>
          <a:p>
            <a:pPr marL="178308" indent="-178308">
              <a:spcBef>
                <a:spcPts val="0"/>
              </a:spcBef>
              <a:buFont typeface="Arial" panose="020B0604020202020204" pitchFamily="34" charset="0"/>
              <a:buChar char="•"/>
              <a:defRPr/>
            </a:pPr>
            <a:endParaRPr lang="tr-TR" dirty="0" smtClean="0">
              <a:cs typeface="Arial" panose="020B0604020202020204" pitchFamily="34" charset="0"/>
            </a:endParaRPr>
          </a:p>
          <a:p>
            <a:pPr marL="178308" indent="-178308">
              <a:spcBef>
                <a:spcPts val="0"/>
              </a:spcBef>
              <a:buFont typeface="Arial" panose="020B0604020202020204" pitchFamily="34" charset="0"/>
              <a:buChar char="•"/>
              <a:defRPr/>
            </a:pPr>
            <a:r>
              <a:rPr lang="tr-TR" b="1" dirty="0" smtClean="0">
                <a:cs typeface="Arial" panose="020B0604020202020204" pitchFamily="34" charset="0"/>
              </a:rPr>
              <a:t>Resmi </a:t>
            </a:r>
            <a:r>
              <a:rPr lang="tr-TR" b="1" dirty="0">
                <a:cs typeface="Arial" panose="020B0604020202020204" pitchFamily="34" charset="0"/>
              </a:rPr>
              <a:t>Tatiller,</a:t>
            </a:r>
          </a:p>
          <a:p>
            <a:pPr marL="0" indent="0">
              <a:spcBef>
                <a:spcPts val="0"/>
              </a:spcBef>
              <a:buFont typeface="Arial" charset="0"/>
              <a:buNone/>
              <a:defRPr/>
            </a:pPr>
            <a:r>
              <a:rPr lang="tr-TR" dirty="0" smtClean="0">
                <a:cs typeface="Arial" panose="020B0604020202020204" pitchFamily="34" charset="0"/>
              </a:rPr>
              <a:t>	• </a:t>
            </a:r>
            <a:r>
              <a:rPr lang="tr-TR" dirty="0">
                <a:cs typeface="Arial" panose="020B0604020202020204" pitchFamily="34" charset="0"/>
              </a:rPr>
              <a:t>23 Nisan Ulusal Egemenlik ve Çocuk Bayramı,</a:t>
            </a:r>
          </a:p>
          <a:p>
            <a:pPr marL="0" indent="0">
              <a:spcBef>
                <a:spcPts val="0"/>
              </a:spcBef>
              <a:buFont typeface="Arial" charset="0"/>
              <a:buNone/>
              <a:defRPr/>
            </a:pPr>
            <a:r>
              <a:rPr lang="tr-TR" dirty="0" smtClean="0">
                <a:cs typeface="Arial" panose="020B0604020202020204" pitchFamily="34" charset="0"/>
              </a:rPr>
              <a:t>	</a:t>
            </a:r>
            <a:r>
              <a:rPr lang="de-DE" dirty="0" smtClean="0">
                <a:cs typeface="Arial" panose="020B0604020202020204" pitchFamily="34" charset="0"/>
              </a:rPr>
              <a:t>• </a:t>
            </a:r>
            <a:r>
              <a:rPr lang="de-DE" dirty="0">
                <a:cs typeface="Arial" panose="020B0604020202020204" pitchFamily="34" charset="0"/>
              </a:rPr>
              <a:t>19 Mayıs Atatürk’ü Anma ve Gençlik ve Spor Bayramı,</a:t>
            </a:r>
          </a:p>
          <a:p>
            <a:pPr marL="0" indent="0">
              <a:spcBef>
                <a:spcPts val="0"/>
              </a:spcBef>
              <a:buFont typeface="Arial" charset="0"/>
              <a:buNone/>
              <a:defRPr/>
            </a:pPr>
            <a:r>
              <a:rPr lang="tr-TR" dirty="0" smtClean="0">
                <a:cs typeface="Arial" panose="020B0604020202020204" pitchFamily="34" charset="0"/>
              </a:rPr>
              <a:t>	• </a:t>
            </a:r>
            <a:r>
              <a:rPr lang="tr-TR" dirty="0">
                <a:cs typeface="Arial" panose="020B0604020202020204" pitchFamily="34" charset="0"/>
              </a:rPr>
              <a:t>30 Ağustos Zafer </a:t>
            </a:r>
            <a:r>
              <a:rPr lang="tr-TR" dirty="0" smtClean="0">
                <a:cs typeface="Arial" panose="020B0604020202020204" pitchFamily="34" charset="0"/>
              </a:rPr>
              <a:t>Bayramı</a:t>
            </a:r>
          </a:p>
          <a:p>
            <a:pPr marL="0" indent="0">
              <a:spcBef>
                <a:spcPts val="0"/>
              </a:spcBef>
              <a:buFont typeface="Arial" charset="0"/>
              <a:buNone/>
              <a:defRPr/>
            </a:pPr>
            <a:endParaRPr lang="tr-TR" dirty="0">
              <a:cs typeface="Arial" panose="020B0604020202020204" pitchFamily="34" charset="0"/>
            </a:endParaRPr>
          </a:p>
          <a:p>
            <a:pPr marL="178308" indent="-178308">
              <a:spcBef>
                <a:spcPts val="0"/>
              </a:spcBef>
              <a:buFont typeface="Arial" panose="020B0604020202020204" pitchFamily="34" charset="0"/>
              <a:buChar char="•"/>
              <a:defRPr/>
            </a:pPr>
            <a:r>
              <a:rPr lang="tr-TR" b="1" dirty="0">
                <a:cs typeface="Arial" panose="020B0604020202020204" pitchFamily="34" charset="0"/>
              </a:rPr>
              <a:t>Dini Bayramlar,</a:t>
            </a:r>
          </a:p>
          <a:p>
            <a:pPr marL="0" indent="0">
              <a:spcBef>
                <a:spcPts val="0"/>
              </a:spcBef>
              <a:buFont typeface="Arial" charset="0"/>
              <a:buNone/>
              <a:defRPr/>
            </a:pPr>
            <a:r>
              <a:rPr lang="tr-TR" dirty="0" smtClean="0">
                <a:cs typeface="Arial" panose="020B0604020202020204" pitchFamily="34" charset="0"/>
              </a:rPr>
              <a:t>	• </a:t>
            </a:r>
            <a:r>
              <a:rPr lang="tr-TR" dirty="0">
                <a:cs typeface="Arial" panose="020B0604020202020204" pitchFamily="34" charset="0"/>
              </a:rPr>
              <a:t>3,5 gün Ramazan Bayramı,</a:t>
            </a:r>
          </a:p>
          <a:p>
            <a:pPr marL="0" indent="0">
              <a:spcBef>
                <a:spcPts val="0"/>
              </a:spcBef>
              <a:buFont typeface="Arial" charset="0"/>
              <a:buNone/>
              <a:defRPr/>
            </a:pPr>
            <a:r>
              <a:rPr lang="tr-TR" dirty="0" smtClean="0">
                <a:cs typeface="Arial" panose="020B0604020202020204" pitchFamily="34" charset="0"/>
              </a:rPr>
              <a:t>	• </a:t>
            </a:r>
            <a:r>
              <a:rPr lang="tr-TR" dirty="0">
                <a:cs typeface="Arial" panose="020B0604020202020204" pitchFamily="34" charset="0"/>
              </a:rPr>
              <a:t>4,5 gün Kurban </a:t>
            </a:r>
            <a:r>
              <a:rPr lang="tr-TR" dirty="0" smtClean="0">
                <a:cs typeface="Arial" panose="020B0604020202020204" pitchFamily="34" charset="0"/>
              </a:rPr>
              <a:t>Bayramı</a:t>
            </a:r>
            <a:endParaRPr lang="tr-TR" dirty="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153988" y="215900"/>
            <a:ext cx="8990012" cy="5359400"/>
          </a:xfrm>
        </p:spPr>
        <p:txBody>
          <a:bodyPr/>
          <a:lstStyle/>
          <a:p>
            <a:pPr marL="0" indent="0">
              <a:lnSpc>
                <a:spcPct val="100000"/>
              </a:lnSpc>
              <a:spcBef>
                <a:spcPct val="0"/>
              </a:spcBef>
              <a:buFont typeface="Arial" charset="0"/>
              <a:buNone/>
            </a:pPr>
            <a:r>
              <a:rPr lang="tr-TR" altLang="tr-TR" sz="2500" b="1" smtClean="0">
                <a:cs typeface="Arial" charset="0"/>
              </a:rPr>
              <a:t>A) İŞÇİNİN BORÇLARI:</a:t>
            </a:r>
          </a:p>
          <a:p>
            <a:pPr marL="0" indent="0">
              <a:lnSpc>
                <a:spcPct val="100000"/>
              </a:lnSpc>
              <a:spcBef>
                <a:spcPct val="0"/>
              </a:spcBef>
              <a:buFont typeface="Arial" charset="0"/>
              <a:buNone/>
            </a:pPr>
            <a:endParaRPr lang="tr-TR" altLang="tr-TR" b="1" smtClean="0">
              <a:cs typeface="Arial" charset="0"/>
            </a:endParaRPr>
          </a:p>
          <a:p>
            <a:pPr marL="0" indent="0">
              <a:lnSpc>
                <a:spcPct val="100000"/>
              </a:lnSpc>
              <a:spcBef>
                <a:spcPct val="0"/>
              </a:spcBef>
              <a:buFont typeface="Arial" charset="0"/>
              <a:buNone/>
            </a:pPr>
            <a:r>
              <a:rPr lang="tr-TR" altLang="tr-TR" b="1" smtClean="0">
                <a:cs typeface="Arial" charset="0"/>
              </a:rPr>
              <a:t>1. iş görme (iş yapma) borcu</a:t>
            </a:r>
            <a:r>
              <a:rPr lang="tr-TR" altLang="tr-TR" smtClean="0">
                <a:cs typeface="Arial" charset="0"/>
              </a:rPr>
              <a:t>: </a:t>
            </a:r>
          </a:p>
          <a:p>
            <a:pPr marL="0" indent="0">
              <a:lnSpc>
                <a:spcPct val="100000"/>
              </a:lnSpc>
              <a:spcBef>
                <a:spcPct val="0"/>
              </a:spcBef>
              <a:buFont typeface="Arial" charset="0"/>
              <a:buNone/>
            </a:pPr>
            <a:r>
              <a:rPr lang="tr-TR" altLang="tr-TR" smtClean="0">
                <a:cs typeface="Arial" charset="0"/>
              </a:rPr>
              <a:t>işçi bizzat işi yapmalı, bu borç devredilemez, işi özenle görmeli,</a:t>
            </a:r>
          </a:p>
          <a:p>
            <a:pPr marL="0" indent="0">
              <a:lnSpc>
                <a:spcPct val="100000"/>
              </a:lnSpc>
              <a:spcBef>
                <a:spcPct val="0"/>
              </a:spcBef>
              <a:buFont typeface="Arial" charset="0"/>
              <a:buNone/>
            </a:pPr>
            <a:endParaRPr lang="tr-TR" altLang="tr-TR" smtClean="0">
              <a:cs typeface="Arial" charset="0"/>
            </a:endParaRPr>
          </a:p>
          <a:p>
            <a:pPr marL="0" indent="0">
              <a:lnSpc>
                <a:spcPct val="100000"/>
              </a:lnSpc>
              <a:spcBef>
                <a:spcPct val="0"/>
              </a:spcBef>
              <a:buFont typeface="Arial" charset="0"/>
              <a:buNone/>
            </a:pPr>
            <a:r>
              <a:rPr lang="tr-TR" altLang="tr-TR" b="1" smtClean="0">
                <a:cs typeface="Arial" charset="0"/>
              </a:rPr>
              <a:t>2. -bağlılık (sadakat) borcu: </a:t>
            </a:r>
          </a:p>
          <a:p>
            <a:pPr marL="0" indent="0">
              <a:lnSpc>
                <a:spcPct val="100000"/>
              </a:lnSpc>
              <a:spcBef>
                <a:spcPct val="0"/>
              </a:spcBef>
              <a:buFont typeface="Arial" charset="0"/>
              <a:buNone/>
            </a:pPr>
            <a:r>
              <a:rPr lang="tr-TR" altLang="tr-TR" smtClean="0">
                <a:cs typeface="Arial" charset="0"/>
              </a:rPr>
              <a:t>işi yaparken işverene iş sözleşmesi ile bağlı olarak çalışmasını bilmeli ve bu yönde hareket etmeli</a:t>
            </a:r>
          </a:p>
          <a:p>
            <a:pPr marL="0" indent="0">
              <a:lnSpc>
                <a:spcPct val="100000"/>
              </a:lnSpc>
              <a:spcBef>
                <a:spcPct val="0"/>
              </a:spcBef>
              <a:buFont typeface="Arial" charset="0"/>
              <a:buNone/>
            </a:pPr>
            <a:endParaRPr lang="tr-TR" altLang="tr-TR" b="1" smtClean="0">
              <a:cs typeface="Arial" charset="0"/>
            </a:endParaRPr>
          </a:p>
          <a:p>
            <a:pPr marL="0" indent="0">
              <a:lnSpc>
                <a:spcPct val="100000"/>
              </a:lnSpc>
              <a:spcBef>
                <a:spcPct val="0"/>
              </a:spcBef>
              <a:buFont typeface="Arial" charset="0"/>
              <a:buNone/>
            </a:pPr>
            <a:r>
              <a:rPr lang="tr-TR" altLang="tr-TR" b="1" smtClean="0">
                <a:cs typeface="Arial" charset="0"/>
              </a:rPr>
              <a:t>3. -yarışmama borcu: </a:t>
            </a:r>
          </a:p>
          <a:p>
            <a:pPr marL="0" indent="0">
              <a:lnSpc>
                <a:spcPct val="100000"/>
              </a:lnSpc>
              <a:spcBef>
                <a:spcPct val="0"/>
              </a:spcBef>
              <a:buFont typeface="Arial" charset="0"/>
              <a:buNone/>
            </a:pPr>
            <a:r>
              <a:rPr lang="tr-TR" altLang="tr-TR" smtClean="0">
                <a:cs typeface="Arial" charset="0"/>
              </a:rPr>
              <a:t>iş sözleşmesinin süresi boyunca işi yaparken işçi işveren ile yarışmada olmamalı,</a:t>
            </a:r>
          </a:p>
          <a:p>
            <a:pPr marL="0" indent="0">
              <a:lnSpc>
                <a:spcPct val="100000"/>
              </a:lnSpc>
              <a:spcBef>
                <a:spcPct val="0"/>
              </a:spcBef>
              <a:buFont typeface="Arial" charset="0"/>
              <a:buNone/>
            </a:pPr>
            <a:endParaRPr lang="tr-TR" altLang="tr-TR" smtClean="0">
              <a:cs typeface="Arial" charset="0"/>
            </a:endParaRPr>
          </a:p>
          <a:p>
            <a:pPr marL="0" indent="0">
              <a:lnSpc>
                <a:spcPct val="100000"/>
              </a:lnSpc>
              <a:spcBef>
                <a:spcPct val="0"/>
              </a:spcBef>
              <a:buFont typeface="Arial" charset="0"/>
              <a:buNone/>
            </a:pPr>
            <a:r>
              <a:rPr lang="tr-TR" altLang="tr-TR" b="1" smtClean="0">
                <a:cs typeface="Arial" charset="0"/>
              </a:rPr>
              <a:t>4.-uyma borcu: </a:t>
            </a:r>
          </a:p>
          <a:p>
            <a:pPr marL="0" indent="0">
              <a:lnSpc>
                <a:spcPct val="100000"/>
              </a:lnSpc>
              <a:spcBef>
                <a:spcPct val="0"/>
              </a:spcBef>
              <a:buFont typeface="Arial" charset="0"/>
              <a:buNone/>
            </a:pPr>
            <a:r>
              <a:rPr lang="tr-TR" altLang="tr-TR" smtClean="0">
                <a:cs typeface="Arial" charset="0"/>
              </a:rPr>
              <a:t>işçi, girdiği işyerin yönerge ve talimatlara uymalı</a:t>
            </a:r>
            <a:endParaRPr lang="tr-TR" altLang="tr-TR" b="1" smtClean="0">
              <a:cs typeface="Arial"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Content Placeholder 2"/>
          <p:cNvSpPr>
            <a:spLocks noGrp="1"/>
          </p:cNvSpPr>
          <p:nvPr>
            <p:ph idx="1"/>
          </p:nvPr>
        </p:nvSpPr>
        <p:spPr>
          <a:xfrm>
            <a:off x="258763" y="425450"/>
            <a:ext cx="8780462" cy="3625850"/>
          </a:xfrm>
        </p:spPr>
        <p:txBody>
          <a:bodyPr/>
          <a:lstStyle/>
          <a:p>
            <a:pPr>
              <a:spcBef>
                <a:spcPct val="0"/>
              </a:spcBef>
            </a:pPr>
            <a:r>
              <a:rPr lang="tr-TR" b="1" smtClean="0">
                <a:cs typeface="Arial" charset="0"/>
              </a:rPr>
              <a:t>Bunların dışında</a:t>
            </a:r>
          </a:p>
          <a:p>
            <a:pPr>
              <a:spcBef>
                <a:spcPct val="0"/>
              </a:spcBef>
            </a:pPr>
            <a:endParaRPr lang="tr-TR" b="1" smtClean="0">
              <a:cs typeface="Arial" charset="0"/>
            </a:endParaRPr>
          </a:p>
          <a:p>
            <a:pPr>
              <a:spcBef>
                <a:spcPct val="0"/>
              </a:spcBef>
              <a:buFont typeface="Arial" charset="0"/>
              <a:buNone/>
            </a:pPr>
            <a:r>
              <a:rPr lang="tr-TR" smtClean="0">
                <a:cs typeface="Arial" charset="0"/>
              </a:rPr>
              <a:t>	• 1 Ocak yılbaşı tatili,</a:t>
            </a:r>
          </a:p>
          <a:p>
            <a:pPr>
              <a:spcBef>
                <a:spcPct val="0"/>
              </a:spcBef>
              <a:buFont typeface="Arial" charset="0"/>
              <a:buNone/>
            </a:pPr>
            <a:r>
              <a:rPr lang="tr-TR" smtClean="0">
                <a:cs typeface="Arial" charset="0"/>
              </a:rPr>
              <a:t>	• 1 Mayıs Emek ve Dayanışma Günüolarak düzenlemiştir. </a:t>
            </a:r>
          </a:p>
          <a:p>
            <a:pPr>
              <a:spcBef>
                <a:spcPct val="0"/>
              </a:spcBef>
              <a:buFont typeface="Arial" charset="0"/>
              <a:buNone/>
            </a:pPr>
            <a:endParaRPr lang="tr-TR" smtClean="0">
              <a:cs typeface="Arial" charset="0"/>
            </a:endParaRPr>
          </a:p>
          <a:p>
            <a:pPr>
              <a:spcBef>
                <a:spcPct val="0"/>
              </a:spcBef>
              <a:buFont typeface="Arial" charset="0"/>
              <a:buNone/>
            </a:pPr>
            <a:r>
              <a:rPr lang="tr-TR" smtClean="0">
                <a:cs typeface="Arial" charset="0"/>
              </a:rPr>
              <a:t>Ulusal, resmi ve dini bayramlarda, yılbaşı gününde ve 1 Mayıs gününde resmi daire ve kuruluşlar tatil edilir. </a:t>
            </a:r>
            <a:r>
              <a:rPr lang="tr-TR" u="sng" smtClean="0">
                <a:cs typeface="Arial" charset="0"/>
              </a:rPr>
              <a:t>29 Ekim Cumhuriyet Bayramı’nda ise resmi ve özel tüm işyerlerinin kapatılması zorunludur </a:t>
            </a:r>
            <a:r>
              <a:rPr lang="tr-TR" smtClean="0">
                <a:cs typeface="Arial" charset="0"/>
              </a:rPr>
              <a:t>(UBGTK m.1, 2/1, 3).</a:t>
            </a:r>
          </a:p>
          <a:p>
            <a:pPr>
              <a:buFont typeface="Arial" charset="0"/>
              <a:buNone/>
            </a:pPr>
            <a:endParaRPr lang="tr-TR" smtClean="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Content Placeholder 2"/>
          <p:cNvSpPr>
            <a:spLocks noGrp="1"/>
          </p:cNvSpPr>
          <p:nvPr>
            <p:ph idx="1"/>
          </p:nvPr>
        </p:nvSpPr>
        <p:spPr>
          <a:xfrm>
            <a:off x="149225" y="176213"/>
            <a:ext cx="8858250" cy="5432425"/>
          </a:xfrm>
        </p:spPr>
        <p:txBody>
          <a:bodyPr/>
          <a:lstStyle/>
          <a:p>
            <a:pPr marL="0" indent="0">
              <a:spcBef>
                <a:spcPct val="0"/>
              </a:spcBef>
              <a:buFont typeface="Arial" charset="0"/>
              <a:buNone/>
            </a:pPr>
            <a:r>
              <a:rPr lang="tr-TR" altLang="tr-TR" sz="2500" b="1" smtClean="0">
                <a:cs typeface="Arial" charset="0"/>
              </a:rPr>
              <a:t>-Yıllık dinlenmesi</a:t>
            </a:r>
            <a:r>
              <a:rPr lang="bs-Latn-BA" altLang="tr-TR" sz="2500" b="1" smtClean="0">
                <a:cs typeface="Arial" charset="0"/>
              </a:rPr>
              <a:t>-</a:t>
            </a:r>
            <a:r>
              <a:rPr lang="tr-TR" altLang="tr-TR" sz="2500" b="1" smtClean="0">
                <a:cs typeface="Arial" charset="0"/>
              </a:rPr>
              <a:t>ücretli yıllık izni</a:t>
            </a:r>
          </a:p>
          <a:p>
            <a:pPr marL="0" indent="0">
              <a:spcBef>
                <a:spcPct val="0"/>
              </a:spcBef>
              <a:buFont typeface="Arial" charset="0"/>
              <a:buNone/>
            </a:pPr>
            <a:endParaRPr lang="tr-TR" altLang="tr-TR" smtClean="0">
              <a:cs typeface="Arial" charset="0"/>
            </a:endParaRPr>
          </a:p>
          <a:p>
            <a:pPr marL="0" indent="0">
              <a:spcBef>
                <a:spcPct val="0"/>
              </a:spcBef>
              <a:buFont typeface="Arial" charset="0"/>
              <a:buNone/>
            </a:pPr>
            <a:r>
              <a:rPr lang="tr-TR" altLang="tr-TR" smtClean="0">
                <a:cs typeface="Arial" charset="0"/>
              </a:rPr>
              <a:t>İşte en az bir sene geçiren işçinin ücret hakkını kısıtlamadan, dinlenme imkanı tanıması.</a:t>
            </a:r>
          </a:p>
          <a:p>
            <a:pPr marL="0" indent="0">
              <a:spcBef>
                <a:spcPct val="0"/>
              </a:spcBef>
              <a:buFont typeface="Arial" charset="0"/>
              <a:buNone/>
            </a:pPr>
            <a:endParaRPr lang="tr-TR" altLang="tr-TR" b="1" smtClean="0">
              <a:cs typeface="Arial" charset="0"/>
            </a:endParaRPr>
          </a:p>
          <a:p>
            <a:pPr marL="0" indent="0" algn="ctr">
              <a:spcBef>
                <a:spcPct val="0"/>
              </a:spcBef>
              <a:buFont typeface="Arial" charset="0"/>
              <a:buNone/>
            </a:pPr>
            <a:r>
              <a:rPr lang="tr-TR" b="1" i="1" smtClean="0">
                <a:cs typeface="Arial" charset="0"/>
              </a:rPr>
              <a:t>Madde 53 - </a:t>
            </a:r>
            <a:r>
              <a:rPr lang="tr-TR" i="1" smtClean="0">
                <a:cs typeface="Arial" charset="0"/>
              </a:rPr>
              <a:t>İşyerinde işe başladığı günden itibaren, deneme süresi de içinde olmak üzere, en az bir yıl çalışmış olan işçilere yıllık ücretli izin verilir.</a:t>
            </a:r>
          </a:p>
          <a:p>
            <a:pPr marL="0" indent="0">
              <a:spcBef>
                <a:spcPct val="0"/>
              </a:spcBef>
              <a:buFont typeface="Arial" charset="0"/>
              <a:buNone/>
            </a:pPr>
            <a:endParaRPr lang="tr-TR" b="1" smtClean="0">
              <a:cs typeface="Arial" charset="0"/>
            </a:endParaRPr>
          </a:p>
          <a:p>
            <a:pPr marL="0" indent="0">
              <a:spcBef>
                <a:spcPct val="0"/>
              </a:spcBef>
              <a:buFont typeface="Arial" charset="0"/>
              <a:buNone/>
            </a:pPr>
            <a:r>
              <a:rPr lang="tr-TR" b="1" smtClean="0">
                <a:cs typeface="Arial" charset="0"/>
              </a:rPr>
              <a:t>Ücretli yıllık izni kazanma koşulları:</a:t>
            </a:r>
          </a:p>
          <a:p>
            <a:pPr marL="0" indent="0">
              <a:spcBef>
                <a:spcPct val="0"/>
              </a:spcBef>
              <a:buFontTx/>
              <a:buChar char="-"/>
            </a:pPr>
            <a:r>
              <a:rPr lang="tr-TR" smtClean="0">
                <a:cs typeface="Arial" charset="0"/>
              </a:rPr>
              <a:t>İşçi en az 1 sene çalışmış olmalı (deneme süresi dahil): aynı işverende olacak</a:t>
            </a:r>
          </a:p>
          <a:p>
            <a:pPr marL="0" indent="0">
              <a:spcBef>
                <a:spcPct val="0"/>
              </a:spcBef>
              <a:buFontTx/>
              <a:buChar char="-"/>
            </a:pPr>
            <a:r>
              <a:rPr lang="tr-TR" smtClean="0">
                <a:cs typeface="Arial" charset="0"/>
              </a:rPr>
              <a:t>Sürekli işte çalışıyor olmalı,</a:t>
            </a:r>
          </a:p>
          <a:p>
            <a:pPr marL="0" indent="0">
              <a:spcBef>
                <a:spcPct val="0"/>
              </a:spcBef>
              <a:buFont typeface="Arial" charset="0"/>
              <a:buNone/>
            </a:pPr>
            <a:endParaRPr lang="tr-TR" i="1" smtClean="0">
              <a:cs typeface="Arial" charset="0"/>
            </a:endParaRPr>
          </a:p>
          <a:p>
            <a:pPr marL="0" indent="0">
              <a:buFont typeface="Arial" charset="0"/>
              <a:buNone/>
            </a:pPr>
            <a:r>
              <a:rPr lang="tr-TR" i="1" smtClean="0">
                <a:cs typeface="Arial" charset="0"/>
              </a:rPr>
              <a:t>Bir yıldan az süren mevsimlik veya kampanya işlerinde çalışanlara İş Kanunun yıllık ücretli izinlere ilişkin hükümleri uygulanmaz.</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Content Placeholder 2"/>
          <p:cNvSpPr>
            <a:spLocks noGrp="1"/>
          </p:cNvSpPr>
          <p:nvPr>
            <p:ph idx="1"/>
          </p:nvPr>
        </p:nvSpPr>
        <p:spPr>
          <a:xfrm>
            <a:off x="228600" y="266700"/>
            <a:ext cx="8729663" cy="5226050"/>
          </a:xfrm>
        </p:spPr>
        <p:txBody>
          <a:bodyPr/>
          <a:lstStyle/>
          <a:p>
            <a:pPr marL="0" indent="0">
              <a:spcBef>
                <a:spcPct val="0"/>
              </a:spcBef>
              <a:buFont typeface="Arial" charset="0"/>
              <a:buNone/>
            </a:pPr>
            <a:r>
              <a:rPr lang="tr-TR" b="1" smtClean="0">
                <a:cs typeface="Arial" charset="0"/>
              </a:rPr>
              <a:t>İşçi bir yıl çalışma süresi doldurmadıysa ne olacak?</a:t>
            </a:r>
          </a:p>
          <a:p>
            <a:pPr marL="0" indent="0">
              <a:spcBef>
                <a:spcPct val="0"/>
              </a:spcBef>
              <a:buFont typeface="Arial" charset="0"/>
              <a:buNone/>
            </a:pPr>
            <a:r>
              <a:rPr lang="tr-TR" smtClean="0">
                <a:cs typeface="Arial" charset="0"/>
              </a:rPr>
              <a:t>Bir yıllık süre içinde İş Kanunun 55’inci maddede sayılan haller dışındaki sebeplerle işçinin devamının kesilmesi halinde bu boşlukları karşılayacak kadar hizmet süresi eklenir ve bu suretle işçinin izin hakkını elde etmesi için gereken bir yıllık hizmet süresinin bitiş tarihi gelecek hizmet yılına aktarılır. </a:t>
            </a:r>
          </a:p>
          <a:p>
            <a:pPr marL="0" indent="0">
              <a:spcBef>
                <a:spcPct val="0"/>
              </a:spcBef>
              <a:buFont typeface="Arial" charset="0"/>
              <a:buNone/>
            </a:pPr>
            <a:endParaRPr lang="tr-TR" smtClean="0">
              <a:cs typeface="Arial" charset="0"/>
            </a:endParaRPr>
          </a:p>
          <a:p>
            <a:pPr marL="0" indent="0">
              <a:spcBef>
                <a:spcPct val="0"/>
              </a:spcBef>
              <a:buFont typeface="Arial" charset="0"/>
              <a:buNone/>
            </a:pPr>
            <a:r>
              <a:rPr lang="tr-TR" b="1" i="1" smtClean="0">
                <a:cs typeface="Arial" charset="0"/>
              </a:rPr>
              <a:t>Yıllık izin bakımından çalışılmış gibi sayılan bazı haller:</a:t>
            </a:r>
          </a:p>
          <a:p>
            <a:pPr marL="0" indent="0">
              <a:spcBef>
                <a:spcPct val="0"/>
              </a:spcBef>
              <a:buFont typeface="Arial" charset="0"/>
              <a:buNone/>
            </a:pPr>
            <a:endParaRPr lang="tr-TR" b="1" i="1" smtClean="0">
              <a:cs typeface="Arial" charset="0"/>
            </a:endParaRPr>
          </a:p>
          <a:p>
            <a:pPr marL="0" indent="0">
              <a:spcBef>
                <a:spcPct val="0"/>
              </a:spcBef>
              <a:buFont typeface="Arial" charset="0"/>
              <a:buAutoNum type="alphaLcParenR"/>
            </a:pPr>
            <a:r>
              <a:rPr lang="tr-TR" smtClean="0">
                <a:cs typeface="Arial" charset="0"/>
              </a:rPr>
              <a:t>İşçinin uğradığı kaza veya tutulduğu hastalıktan ötürü işine gidemediği günler </a:t>
            </a:r>
          </a:p>
          <a:p>
            <a:pPr marL="0" indent="0">
              <a:spcBef>
                <a:spcPct val="0"/>
              </a:spcBef>
              <a:buFont typeface="Arial" charset="0"/>
              <a:buAutoNum type="alphaLcParenR"/>
            </a:pPr>
            <a:r>
              <a:rPr lang="tr-TR" smtClean="0">
                <a:cs typeface="Arial" charset="0"/>
              </a:rPr>
              <a:t> Kadın işçilerin İş Kanunu gereğince doğumdan önce ve sonra çalıştırılmadıkları günler.</a:t>
            </a:r>
          </a:p>
          <a:p>
            <a:pPr marL="0" indent="0">
              <a:spcBef>
                <a:spcPct val="0"/>
              </a:spcBef>
              <a:buFont typeface="Arial" charset="0"/>
              <a:buAutoNum type="alphaLcParenR"/>
            </a:pPr>
            <a:r>
              <a:rPr lang="tr-TR" smtClean="0">
                <a:cs typeface="Arial" charset="0"/>
              </a:rPr>
              <a:t>İşçinin muvazzaf askerlik hizmeti dışında manevra veya herhangi bir kanundan dolayı ödevlendirilmesi sırasında işine gidemediği günler (Bu sürenin yılda 90 günden fazlası sayılmaz).</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Content Placeholder 2"/>
          <p:cNvSpPr>
            <a:spLocks noGrp="1"/>
          </p:cNvSpPr>
          <p:nvPr>
            <p:ph idx="1"/>
          </p:nvPr>
        </p:nvSpPr>
        <p:spPr>
          <a:xfrm>
            <a:off x="161925" y="149225"/>
            <a:ext cx="8863013" cy="5245100"/>
          </a:xfrm>
        </p:spPr>
        <p:txBody>
          <a:bodyPr/>
          <a:lstStyle/>
          <a:p>
            <a:pPr marL="276225" indent="-276225">
              <a:spcBef>
                <a:spcPct val="0"/>
              </a:spcBef>
              <a:buFont typeface="Arial" charset="0"/>
              <a:buNone/>
            </a:pPr>
            <a:r>
              <a:rPr lang="tr-TR" altLang="tr-TR" smtClean="0">
                <a:cs typeface="Arial" charset="0"/>
              </a:rPr>
              <a:t>d) Çalışmakta olduğu işyerinde zorlayıcı sebepler yüzünden işin aralıksız bir haftadan çok tatil edilmesi sonucu olarak işçinin çalışmadan geçirdiği zamanın onbeş günü (işçinin yeniden işe başlaması şartıyla)..</a:t>
            </a:r>
          </a:p>
          <a:p>
            <a:pPr marL="276225" indent="-276225">
              <a:spcBef>
                <a:spcPct val="0"/>
              </a:spcBef>
              <a:buFont typeface="Arial" charset="0"/>
              <a:buNone/>
            </a:pPr>
            <a:r>
              <a:rPr lang="tr-TR" altLang="tr-TR" smtClean="0">
                <a:cs typeface="Arial" charset="0"/>
              </a:rPr>
              <a:t>f) Hafta tatili, ulusal bayram, genel tatil günleri.</a:t>
            </a:r>
          </a:p>
          <a:p>
            <a:pPr marL="276225" indent="-276225">
              <a:spcBef>
                <a:spcPct val="0"/>
              </a:spcBef>
              <a:buFont typeface="Arial" charset="0"/>
              <a:buNone/>
            </a:pPr>
            <a:r>
              <a:rPr lang="tr-TR" altLang="tr-TR" smtClean="0">
                <a:cs typeface="Arial" charset="0"/>
              </a:rPr>
              <a:t>g)  3153 sayılı Kanuna dayanılarak çıkarılan tüzüğe göre röntgen muayenehanelerinde çalışanlara Pazar gününden başka verilmesi gereken yarım günlük izinler,</a:t>
            </a:r>
          </a:p>
          <a:p>
            <a:pPr marL="276225" indent="-276225">
              <a:spcBef>
                <a:spcPct val="0"/>
              </a:spcBef>
              <a:buFont typeface="Arial" charset="0"/>
              <a:buNone/>
            </a:pPr>
            <a:r>
              <a:rPr lang="tr-TR" altLang="tr-TR" smtClean="0">
                <a:cs typeface="Arial" charset="0"/>
              </a:rPr>
              <a:t>h) İşçilerin arabuluculuk toplantılarına katılmaları, hakem kurullarında bulunmaları, bu kurullarda işçi temsilciliği görevlerini yapmaları, çalışma hayatıyla ilgili mevzuata göre kurulan meclis, kurul, komisyon ve toplantılara yahut işçilik konularıyla ilgili uluslararası kuruluşların konferans, kongre veya kurullarına işçi veya sendika temsilcisi olarak katılması nedeniyle işlerine devam edemedikleri günler,</a:t>
            </a:r>
          </a:p>
          <a:p>
            <a:pPr marL="276225" indent="-276225">
              <a:spcBef>
                <a:spcPct val="0"/>
              </a:spcBef>
              <a:buFont typeface="Arial" charset="0"/>
              <a:buNone/>
            </a:pPr>
            <a:r>
              <a:rPr lang="tr-TR" altLang="tr-TR" smtClean="0">
                <a:cs typeface="Arial" charset="0"/>
              </a:rPr>
              <a:t>ı) İşçilerin evlenmelerinde üç güne kadar, ana veya babalarının, eşlerinin, kardeş veya çocuklarının ölümünde üç güne kadar verilecek izinler.</a:t>
            </a:r>
          </a:p>
          <a:p>
            <a:pPr marL="276225" indent="-276225">
              <a:spcBef>
                <a:spcPct val="0"/>
              </a:spcBef>
              <a:buFont typeface="Arial" charset="0"/>
              <a:buNone/>
            </a:pPr>
            <a:endParaRPr lang="tr-TR" altLang="tr-TR" smtClean="0">
              <a:cs typeface="Arial" charset="0"/>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Content Placeholder 2"/>
          <p:cNvSpPr>
            <a:spLocks noGrp="1"/>
          </p:cNvSpPr>
          <p:nvPr>
            <p:ph idx="1"/>
          </p:nvPr>
        </p:nvSpPr>
        <p:spPr>
          <a:xfrm>
            <a:off x="300038" y="171450"/>
            <a:ext cx="8515350" cy="5543550"/>
          </a:xfrm>
        </p:spPr>
        <p:txBody>
          <a:bodyPr/>
          <a:lstStyle/>
          <a:p>
            <a:pPr marL="0" indent="0">
              <a:buFont typeface="Arial" charset="0"/>
              <a:buNone/>
            </a:pPr>
            <a:r>
              <a:rPr lang="tr-TR" sz="2500" b="1" smtClean="0">
                <a:cs typeface="Arial" charset="0"/>
              </a:rPr>
              <a:t>Ücretli yıllık iznin süresi</a:t>
            </a:r>
          </a:p>
          <a:p>
            <a:pPr marL="0" indent="0">
              <a:buFont typeface="Arial" charset="0"/>
              <a:buNone/>
            </a:pPr>
            <a:r>
              <a:rPr lang="tr-TR" smtClean="0">
                <a:cs typeface="Arial" charset="0"/>
              </a:rPr>
              <a:t>Ücretli yıllık izni hakkı kazanan işçiye çalıştığı süreye göre yıllık izni süresi veriliyor.</a:t>
            </a:r>
          </a:p>
          <a:p>
            <a:pPr marL="0" indent="0">
              <a:buFont typeface="Arial" charset="0"/>
              <a:buNone/>
            </a:pPr>
            <a:endParaRPr lang="tr-TR" smtClean="0">
              <a:cs typeface="Arial" charset="0"/>
            </a:endParaRPr>
          </a:p>
          <a:p>
            <a:pPr marL="0" indent="0">
              <a:buFont typeface="Arial" charset="0"/>
              <a:buNone/>
            </a:pPr>
            <a:r>
              <a:rPr lang="tr-TR" b="1" smtClean="0">
                <a:cs typeface="Arial" charset="0"/>
              </a:rPr>
              <a:t>Yıllık ücretli iznin asgari süreler:</a:t>
            </a:r>
          </a:p>
          <a:p>
            <a:pPr marL="0" indent="0">
              <a:buFont typeface="Arial" charset="0"/>
              <a:buNone/>
            </a:pPr>
            <a:r>
              <a:rPr lang="tr-TR" smtClean="0">
                <a:cs typeface="Arial" charset="0"/>
              </a:rPr>
              <a:t>- </a:t>
            </a:r>
            <a:r>
              <a:rPr lang="tr-TR" b="1" smtClean="0">
                <a:cs typeface="Arial" charset="0"/>
              </a:rPr>
              <a:t>1 yıldan 5 yıla kadar </a:t>
            </a:r>
            <a:r>
              <a:rPr lang="tr-TR" smtClean="0">
                <a:cs typeface="Arial" charset="0"/>
              </a:rPr>
              <a:t>çalışan işinin </a:t>
            </a:r>
            <a:r>
              <a:rPr lang="tr-TR" b="1" smtClean="0">
                <a:cs typeface="Arial" charset="0"/>
              </a:rPr>
              <a:t>14 gün </a:t>
            </a:r>
            <a:r>
              <a:rPr lang="tr-TR" smtClean="0">
                <a:cs typeface="Arial" charset="0"/>
              </a:rPr>
              <a:t>yıllık ücretli izni hakkı,</a:t>
            </a:r>
          </a:p>
          <a:p>
            <a:pPr marL="0" indent="0">
              <a:buFont typeface="Arial" charset="0"/>
              <a:buNone/>
            </a:pPr>
            <a:r>
              <a:rPr lang="tr-TR" smtClean="0">
                <a:cs typeface="Arial" charset="0"/>
              </a:rPr>
              <a:t>- </a:t>
            </a:r>
            <a:r>
              <a:rPr lang="tr-TR" b="1" smtClean="0">
                <a:cs typeface="Arial" charset="0"/>
              </a:rPr>
              <a:t>5 yıldan 15 yıla kadar </a:t>
            </a:r>
            <a:r>
              <a:rPr lang="tr-TR" smtClean="0">
                <a:cs typeface="Arial" charset="0"/>
              </a:rPr>
              <a:t>çalışan işinin </a:t>
            </a:r>
            <a:r>
              <a:rPr lang="tr-TR" b="1" smtClean="0">
                <a:cs typeface="Arial" charset="0"/>
              </a:rPr>
              <a:t>20 gün</a:t>
            </a:r>
            <a:r>
              <a:rPr lang="tr-TR" smtClean="0">
                <a:cs typeface="Arial" charset="0"/>
              </a:rPr>
              <a:t> yıllık ücretli izni hakkı,</a:t>
            </a:r>
          </a:p>
          <a:p>
            <a:pPr marL="0" indent="0">
              <a:buFontTx/>
              <a:buChar char="-"/>
            </a:pPr>
            <a:r>
              <a:rPr lang="tr-TR" b="1" smtClean="0">
                <a:cs typeface="Arial" charset="0"/>
              </a:rPr>
              <a:t>15 yıldan fazla </a:t>
            </a:r>
            <a:r>
              <a:rPr lang="tr-TR" smtClean="0">
                <a:cs typeface="Arial" charset="0"/>
              </a:rPr>
              <a:t>çalışan işinin </a:t>
            </a:r>
            <a:r>
              <a:rPr lang="tr-TR" b="1" smtClean="0">
                <a:cs typeface="Arial" charset="0"/>
              </a:rPr>
              <a:t>26 gün </a:t>
            </a:r>
            <a:r>
              <a:rPr lang="tr-TR" smtClean="0">
                <a:cs typeface="Arial" charset="0"/>
              </a:rPr>
              <a:t>yıllık ücretli izni hakkı,</a:t>
            </a:r>
          </a:p>
          <a:p>
            <a:pPr marL="0" indent="0">
              <a:buFont typeface="Arial" charset="0"/>
              <a:buNone/>
            </a:pPr>
            <a:r>
              <a:rPr lang="tr-TR" u="sng" smtClean="0">
                <a:cs typeface="Arial" charset="0"/>
              </a:rPr>
              <a:t>Bu sürelerden düşük yıllık ücretli izni hakkı tanınamaz.</a:t>
            </a:r>
          </a:p>
          <a:p>
            <a:pPr marL="0" indent="0">
              <a:buFont typeface="Arial" charset="0"/>
              <a:buNone/>
            </a:pPr>
            <a:r>
              <a:rPr lang="tr-TR" smtClean="0">
                <a:cs typeface="Arial" charset="0"/>
              </a:rPr>
              <a:t>İşçi yıllık ücretli izin hakkından vazgeçemez!</a:t>
            </a:r>
          </a:p>
          <a:p>
            <a:pPr marL="0" indent="0">
              <a:buFont typeface="Arial" charset="0"/>
              <a:buNone/>
            </a:pPr>
            <a:r>
              <a:rPr lang="tr-TR" i="1" smtClean="0">
                <a:cs typeface="Arial" charset="0"/>
              </a:rPr>
              <a:t>18 ve daha küçük yaştaki işçilerle elli ve daha yukarı yaştaki işçilere verilecek yıllık ücretli izin süresi 20 günden az olamaz. </a:t>
            </a:r>
          </a:p>
          <a:p>
            <a:pPr marL="0" indent="0">
              <a:buFont typeface="Arial" charset="0"/>
              <a:buNone/>
            </a:pPr>
            <a:r>
              <a:rPr lang="tr-TR" smtClean="0">
                <a:cs typeface="Arial" charset="0"/>
              </a:rPr>
              <a:t>Yıllık izin süreleri iş sözleşmeleri ve toplu iş sözleşmeleri ile artırılabilir.</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Content Placeholder 2"/>
          <p:cNvSpPr>
            <a:spLocks noGrp="1"/>
          </p:cNvSpPr>
          <p:nvPr>
            <p:ph idx="1"/>
          </p:nvPr>
        </p:nvSpPr>
        <p:spPr>
          <a:xfrm>
            <a:off x="314325" y="266700"/>
            <a:ext cx="8629650" cy="5273675"/>
          </a:xfrm>
        </p:spPr>
        <p:txBody>
          <a:bodyPr/>
          <a:lstStyle/>
          <a:p>
            <a:pPr marL="0" indent="0">
              <a:spcBef>
                <a:spcPct val="0"/>
              </a:spcBef>
              <a:buFont typeface="Arial" charset="0"/>
              <a:buNone/>
            </a:pPr>
            <a:r>
              <a:rPr lang="tr-TR" b="1" smtClean="0">
                <a:cs typeface="Arial" charset="0"/>
              </a:rPr>
              <a:t>Ücretli yıllık iznin bazı hükümleri:</a:t>
            </a:r>
          </a:p>
          <a:p>
            <a:pPr marL="0" indent="0">
              <a:spcBef>
                <a:spcPct val="0"/>
              </a:spcBef>
              <a:buFont typeface="Arial" charset="0"/>
              <a:buNone/>
            </a:pPr>
            <a:r>
              <a:rPr lang="tr-TR" smtClean="0">
                <a:cs typeface="Arial" charset="0"/>
              </a:rPr>
              <a:t>- yıllık ücretli izin süresinde başka yerde ücret karşılığında çalığılmaz,</a:t>
            </a:r>
          </a:p>
          <a:p>
            <a:pPr marL="0" indent="0">
              <a:spcBef>
                <a:spcPct val="0"/>
              </a:spcBef>
              <a:buFont typeface="Arial" charset="0"/>
              <a:buNone/>
            </a:pPr>
            <a:r>
              <a:rPr lang="tr-TR" smtClean="0">
                <a:cs typeface="Arial" charset="0"/>
              </a:rPr>
              <a:t>- yıllık izni ücreti izne ayrılmadan ödenir,</a:t>
            </a:r>
          </a:p>
          <a:p>
            <a:pPr marL="0" indent="0">
              <a:spcBef>
                <a:spcPct val="0"/>
              </a:spcBef>
              <a:buFontTx/>
              <a:buChar char="-"/>
            </a:pPr>
            <a:r>
              <a:rPr lang="tr-TR" smtClean="0">
                <a:cs typeface="Arial" charset="0"/>
              </a:rPr>
              <a:t>İş sözleşmesinin, herhangi bir nedenle sona ermesi halinde işçinin hak kazanıp da kullanmadığı yıllık izin sürelerine ait ücreti, sözleşmenin sona erdiği tarihteki ücreti üzerinden kendisine veyahak sahiplerine ödenir.</a:t>
            </a:r>
          </a:p>
          <a:p>
            <a:pPr marL="0" indent="0">
              <a:spcBef>
                <a:spcPct val="0"/>
              </a:spcBef>
              <a:buFontTx/>
              <a:buChar char="-"/>
            </a:pPr>
            <a:r>
              <a:rPr lang="tr-TR" smtClean="0">
                <a:cs typeface="Arial" charset="0"/>
              </a:rPr>
              <a:t>Yıllık ücretli izin işveren tarafından bölünemez</a:t>
            </a:r>
          </a:p>
          <a:p>
            <a:pPr marL="0" indent="0">
              <a:spcBef>
                <a:spcPct val="0"/>
              </a:spcBef>
              <a:buFont typeface="Arial" charset="0"/>
              <a:buNone/>
            </a:pPr>
            <a:r>
              <a:rPr lang="tr-TR" smtClean="0">
                <a:cs typeface="Arial" charset="0"/>
              </a:rPr>
              <a:t>-  her hizmet yılına karşılık, yıllık iznini gelecek hizmet yılı içindekullanır.</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p:txBody>
          <a:bodyPr/>
          <a:lstStyle/>
          <a:p>
            <a:endParaRPr lang="en-US" smtClean="0"/>
          </a:p>
        </p:txBody>
      </p:sp>
      <p:sp>
        <p:nvSpPr>
          <p:cNvPr id="78851" name="Content Placeholder 2"/>
          <p:cNvSpPr>
            <a:spLocks noGrp="1"/>
          </p:cNvSpPr>
          <p:nvPr>
            <p:ph idx="1"/>
          </p:nvPr>
        </p:nvSpPr>
        <p:spPr/>
        <p:txBody>
          <a:bodyPr/>
          <a:lstStyle/>
          <a:p>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241300" y="307975"/>
            <a:ext cx="8902700" cy="5205413"/>
          </a:xfrm>
        </p:spPr>
        <p:txBody>
          <a:bodyPr>
            <a:normAutofit fontScale="85000" lnSpcReduction="20000"/>
          </a:bodyPr>
          <a:lstStyle/>
          <a:p>
            <a:pPr marL="0" indent="0">
              <a:lnSpc>
                <a:spcPct val="100000"/>
              </a:lnSpc>
              <a:spcBef>
                <a:spcPct val="0"/>
              </a:spcBef>
              <a:buFont typeface="Arial" charset="0"/>
              <a:buNone/>
              <a:defRPr/>
            </a:pPr>
            <a:r>
              <a:rPr lang="tr-TR" altLang="tr-TR" sz="3100" b="1" dirty="0" smtClean="0">
                <a:cs typeface="Arial" charset="0"/>
              </a:rPr>
              <a:t>1. İş görme (iş yapma) borcu</a:t>
            </a:r>
          </a:p>
          <a:p>
            <a:pPr marL="0" indent="0">
              <a:lnSpc>
                <a:spcPct val="100000"/>
              </a:lnSpc>
              <a:spcBef>
                <a:spcPct val="0"/>
              </a:spcBef>
              <a:buFont typeface="Arial" charset="0"/>
              <a:buNone/>
              <a:defRPr/>
            </a:pPr>
            <a:endParaRPr lang="tr-TR" altLang="tr-TR" sz="3100" dirty="0" smtClean="0">
              <a:cs typeface="Arial" charset="0"/>
            </a:endParaRPr>
          </a:p>
          <a:p>
            <a:pPr marL="0" indent="0">
              <a:lnSpc>
                <a:spcPct val="100000"/>
              </a:lnSpc>
              <a:spcBef>
                <a:spcPct val="0"/>
              </a:spcBef>
              <a:buFont typeface="Arial" charset="0"/>
              <a:buNone/>
              <a:defRPr/>
            </a:pPr>
            <a:r>
              <a:rPr lang="tr-TR" altLang="tr-TR" sz="3100" dirty="0" smtClean="0">
                <a:cs typeface="Arial" charset="0"/>
              </a:rPr>
              <a:t>İş sözleşmesi ile çalışan işçi işi bizzat yapmalı. İşin yapmasını işçi başkasına devredemez.</a:t>
            </a:r>
          </a:p>
          <a:p>
            <a:pPr marL="0" indent="0">
              <a:lnSpc>
                <a:spcPct val="100000"/>
              </a:lnSpc>
              <a:spcBef>
                <a:spcPct val="0"/>
              </a:spcBef>
              <a:buFont typeface="Arial" charset="0"/>
              <a:buNone/>
              <a:defRPr/>
            </a:pPr>
            <a:endParaRPr lang="tr-TR" altLang="tr-TR" sz="3100" dirty="0" smtClean="0">
              <a:cs typeface="Arial" charset="0"/>
            </a:endParaRPr>
          </a:p>
          <a:p>
            <a:pPr marL="0" indent="0">
              <a:lnSpc>
                <a:spcPct val="100000"/>
              </a:lnSpc>
              <a:spcBef>
                <a:spcPct val="0"/>
              </a:spcBef>
              <a:buFont typeface="Arial" charset="0"/>
              <a:buNone/>
              <a:defRPr/>
            </a:pPr>
            <a:r>
              <a:rPr lang="tr-TR" altLang="tr-TR" sz="3100" dirty="0" smtClean="0">
                <a:cs typeface="Arial" charset="0"/>
              </a:rPr>
              <a:t>Unsurları:</a:t>
            </a:r>
          </a:p>
          <a:p>
            <a:pPr marL="0" indent="0">
              <a:lnSpc>
                <a:spcPct val="100000"/>
              </a:lnSpc>
              <a:spcBef>
                <a:spcPct val="0"/>
              </a:spcBef>
              <a:buFont typeface="Arial" charset="0"/>
              <a:buNone/>
              <a:defRPr/>
            </a:pPr>
            <a:r>
              <a:rPr lang="tr-TR" altLang="tr-TR" sz="3100" dirty="0" smtClean="0">
                <a:cs typeface="Arial" charset="0"/>
              </a:rPr>
              <a:t>- İşi şahsen görmeli (yapmalı),</a:t>
            </a:r>
          </a:p>
          <a:p>
            <a:pPr marL="0" indent="0">
              <a:lnSpc>
                <a:spcPct val="100000"/>
              </a:lnSpc>
              <a:spcBef>
                <a:spcPct val="0"/>
              </a:spcBef>
              <a:buFont typeface="Arial" charset="0"/>
              <a:buNone/>
              <a:defRPr/>
            </a:pPr>
            <a:r>
              <a:rPr lang="tr-TR" altLang="tr-TR" sz="3100" dirty="0" smtClean="0">
                <a:cs typeface="Arial" charset="0"/>
              </a:rPr>
              <a:t>- işi özenle görmeli: işçi o iş için gerekli olan bilgileri, meslek eğitimini, yeteneğini ve işin niteliğini göz önüne bulundurarak yapmalı.</a:t>
            </a:r>
          </a:p>
          <a:p>
            <a:pPr marL="0" indent="0">
              <a:lnSpc>
                <a:spcPct val="100000"/>
              </a:lnSpc>
              <a:spcBef>
                <a:spcPct val="0"/>
              </a:spcBef>
              <a:buFont typeface="Arial" charset="0"/>
              <a:buNone/>
              <a:defRPr/>
            </a:pPr>
            <a:endParaRPr lang="tr-TR" altLang="tr-TR" sz="3100" dirty="0" smtClean="0">
              <a:cs typeface="Arial" charset="0"/>
            </a:endParaRPr>
          </a:p>
          <a:p>
            <a:pPr marL="0" indent="0">
              <a:lnSpc>
                <a:spcPct val="100000"/>
              </a:lnSpc>
              <a:spcBef>
                <a:spcPct val="0"/>
              </a:spcBef>
              <a:buFont typeface="Arial" charset="0"/>
              <a:buNone/>
              <a:defRPr/>
            </a:pPr>
            <a:r>
              <a:rPr lang="tr-TR" altLang="tr-TR" sz="3100" dirty="0" smtClean="0">
                <a:cs typeface="Arial" charset="0"/>
              </a:rPr>
              <a:t>İş Kanunun madde 25’e göre İşçinin yapmakla ödevli bulunduğu görevleri kendisine hatırlatıldığı halde yapmamakta ısrar etmesi işveren tarafından haklı sebeple iş sözleşmesinin feshine açıkça olanak veriyor.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214313" y="207963"/>
            <a:ext cx="8929687" cy="5507037"/>
          </a:xfrm>
        </p:spPr>
        <p:txBody>
          <a:bodyPr>
            <a:normAutofit fontScale="85000" lnSpcReduction="10000"/>
          </a:bodyPr>
          <a:lstStyle/>
          <a:p>
            <a:pPr marL="0" indent="0">
              <a:lnSpc>
                <a:spcPct val="120000"/>
              </a:lnSpc>
              <a:spcBef>
                <a:spcPct val="0"/>
              </a:spcBef>
              <a:buFont typeface="Arial" charset="0"/>
              <a:buNone/>
              <a:defRPr/>
            </a:pPr>
            <a:r>
              <a:rPr lang="tr-TR" altLang="tr-TR" sz="3100" b="1" dirty="0" smtClean="0">
                <a:cs typeface="Arial" charset="0"/>
              </a:rPr>
              <a:t>İşçinin yapacağı işin esasları:</a:t>
            </a:r>
          </a:p>
          <a:p>
            <a:pPr marL="0" indent="0">
              <a:lnSpc>
                <a:spcPct val="120000"/>
              </a:lnSpc>
              <a:spcBef>
                <a:spcPct val="0"/>
              </a:spcBef>
              <a:buFont typeface="Arial" charset="0"/>
              <a:buNone/>
              <a:defRPr/>
            </a:pPr>
            <a:endParaRPr lang="tr-TR" altLang="tr-TR" sz="3100" b="1" dirty="0" smtClean="0">
              <a:cs typeface="Arial" charset="0"/>
            </a:endParaRPr>
          </a:p>
          <a:p>
            <a:pPr marL="0" indent="0">
              <a:lnSpc>
                <a:spcPct val="120000"/>
              </a:lnSpc>
              <a:spcBef>
                <a:spcPct val="0"/>
              </a:spcBef>
              <a:buFont typeface="Arial" charset="0"/>
              <a:buNone/>
              <a:defRPr/>
            </a:pPr>
            <a:r>
              <a:rPr lang="tr-TR" altLang="tr-TR" sz="3100" dirty="0" smtClean="0">
                <a:cs typeface="Arial" charset="0"/>
              </a:rPr>
              <a:t>- işçinin yapacağı iş, sözleşmede belirlenmiş olmalı: yasaya, ahlaka, düzene aykırı işlerin yapılması işçiden istenemez, asıl işin yanında bağlı olan yan işlerin yapılmasını işçiden beklenir,</a:t>
            </a:r>
          </a:p>
          <a:p>
            <a:pPr marL="0" indent="0">
              <a:lnSpc>
                <a:spcPct val="120000"/>
              </a:lnSpc>
              <a:spcBef>
                <a:spcPct val="0"/>
              </a:spcBef>
              <a:buFont typeface="Arial" charset="0"/>
              <a:buNone/>
              <a:defRPr/>
            </a:pPr>
            <a:endParaRPr lang="tr-TR" altLang="tr-TR" sz="3100" dirty="0" smtClean="0">
              <a:cs typeface="Arial" charset="0"/>
            </a:endParaRPr>
          </a:p>
          <a:p>
            <a:pPr marL="0" indent="0">
              <a:lnSpc>
                <a:spcPct val="120000"/>
              </a:lnSpc>
              <a:spcBef>
                <a:spcPct val="0"/>
              </a:spcBef>
              <a:buFontTx/>
              <a:buChar char="-"/>
              <a:defRPr/>
            </a:pPr>
            <a:r>
              <a:rPr lang="tr-TR" altLang="tr-TR" sz="3100" dirty="0" smtClean="0">
                <a:cs typeface="Arial" charset="0"/>
              </a:rPr>
              <a:t>işin yapılacağı yerin belirlenmiş olmalı,</a:t>
            </a:r>
          </a:p>
          <a:p>
            <a:pPr marL="0" indent="0">
              <a:lnSpc>
                <a:spcPct val="120000"/>
              </a:lnSpc>
              <a:spcBef>
                <a:spcPct val="0"/>
              </a:spcBef>
              <a:buFont typeface="Arial" charset="0"/>
              <a:buNone/>
              <a:defRPr/>
            </a:pPr>
            <a:endParaRPr lang="tr-TR" altLang="tr-TR" sz="3100" dirty="0" smtClean="0">
              <a:cs typeface="Arial" charset="0"/>
            </a:endParaRPr>
          </a:p>
          <a:p>
            <a:pPr marL="0" indent="0">
              <a:lnSpc>
                <a:spcPct val="120000"/>
              </a:lnSpc>
              <a:spcBef>
                <a:spcPct val="0"/>
              </a:spcBef>
              <a:buFont typeface="Arial" charset="0"/>
              <a:buNone/>
              <a:defRPr/>
            </a:pPr>
            <a:r>
              <a:rPr lang="tr-TR" altLang="tr-TR" sz="3100" dirty="0" smtClean="0">
                <a:cs typeface="Arial" charset="0"/>
              </a:rPr>
              <a:t>- esaslı işin değişikliği ancak işçinin onayı ile geçerli değişiklik ancak yazılı şekilde işçiye bildirilir ve işçi 6 iş gününde kabul ederse geçerli sayılacak, aksi takdirde fesih sebebi oluyor.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2241</TotalTime>
  <Words>5846</Words>
  <Application>Microsoft Office PowerPoint</Application>
  <PresentationFormat>On-screen Show (16:10)</PresentationFormat>
  <Paragraphs>584</Paragraphs>
  <Slides>76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76</vt:i4>
      </vt:variant>
    </vt:vector>
  </HeadingPairs>
  <TitlesOfParts>
    <vt:vector size="80" baseType="lpstr">
      <vt:lpstr>Calibri</vt:lpstr>
      <vt:lpstr>Arial</vt:lpstr>
      <vt:lpstr>Calibri Light</vt:lpstr>
      <vt:lpstr>Office Theme</vt:lpstr>
      <vt:lpstr>İŞ HUKUKU III</vt:lpstr>
      <vt:lpstr>İŞ SÖZLEŞMESİNİN (ŞEKLİ) BİÇİMİ</vt:lpstr>
      <vt:lpstr>Slide 3</vt:lpstr>
      <vt:lpstr>Slide 4</vt:lpstr>
      <vt:lpstr>İŞ SÖZLEŞMENİN HÜKÜMSÜZLÜĞÜ</vt:lpstr>
      <vt:lpstr>İŞ SÖZLEŞMESİNDEN DOĞAN BORÇLAR</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İŞİN DÜZENLEMESİ</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HUKUKU II</dc:title>
  <dc:creator>ADNAN-ARMIN</dc:creator>
  <cp:lastModifiedBy>Adnan</cp:lastModifiedBy>
  <cp:revision>783</cp:revision>
  <dcterms:created xsi:type="dcterms:W3CDTF">2016-10-15T19:11:48Z</dcterms:created>
  <dcterms:modified xsi:type="dcterms:W3CDTF">2017-11-10T20:10:31Z</dcterms:modified>
</cp:coreProperties>
</file>