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431" r:id="rId2"/>
    <p:sldId id="406" r:id="rId3"/>
    <p:sldId id="407" r:id="rId4"/>
    <p:sldId id="408" r:id="rId5"/>
    <p:sldId id="409" r:id="rId6"/>
    <p:sldId id="410" r:id="rId7"/>
    <p:sldId id="411" r:id="rId8"/>
    <p:sldId id="412" r:id="rId9"/>
    <p:sldId id="413" r:id="rId10"/>
    <p:sldId id="414" r:id="rId11"/>
    <p:sldId id="440" r:id="rId12"/>
    <p:sldId id="415" r:id="rId13"/>
    <p:sldId id="416" r:id="rId14"/>
    <p:sldId id="417" r:id="rId15"/>
    <p:sldId id="418" r:id="rId16"/>
    <p:sldId id="419" r:id="rId17"/>
    <p:sldId id="420" r:id="rId18"/>
    <p:sldId id="421" r:id="rId19"/>
    <p:sldId id="422" r:id="rId20"/>
    <p:sldId id="423" r:id="rId21"/>
    <p:sldId id="424" r:id="rId22"/>
    <p:sldId id="425" r:id="rId23"/>
    <p:sldId id="426" r:id="rId24"/>
    <p:sldId id="427" r:id="rId25"/>
    <p:sldId id="428" r:id="rId26"/>
    <p:sldId id="429" r:id="rId27"/>
    <p:sldId id="432" r:id="rId28"/>
    <p:sldId id="433" r:id="rId29"/>
    <p:sldId id="434" r:id="rId30"/>
    <p:sldId id="435" r:id="rId31"/>
    <p:sldId id="437" r:id="rId32"/>
    <p:sldId id="436" r:id="rId33"/>
    <p:sldId id="441" r:id="rId34"/>
    <p:sldId id="442" r:id="rId35"/>
    <p:sldId id="443" r:id="rId36"/>
    <p:sldId id="444" r:id="rId37"/>
    <p:sldId id="445" r:id="rId38"/>
    <p:sldId id="446" r:id="rId39"/>
    <p:sldId id="447" r:id="rId40"/>
    <p:sldId id="448" r:id="rId41"/>
    <p:sldId id="449" r:id="rId42"/>
    <p:sldId id="450" r:id="rId43"/>
    <p:sldId id="451" r:id="rId44"/>
    <p:sldId id="452" r:id="rId45"/>
    <p:sldId id="453" r:id="rId46"/>
    <p:sldId id="454" r:id="rId47"/>
    <p:sldId id="455" r:id="rId48"/>
    <p:sldId id="456" r:id="rId49"/>
    <p:sldId id="457" r:id="rId50"/>
    <p:sldId id="458" r:id="rId51"/>
    <p:sldId id="459" r:id="rId52"/>
    <p:sldId id="460" r:id="rId53"/>
    <p:sldId id="461" r:id="rId54"/>
    <p:sldId id="462" r:id="rId55"/>
    <p:sldId id="463" r:id="rId56"/>
    <p:sldId id="464" r:id="rId57"/>
    <p:sldId id="465" r:id="rId58"/>
    <p:sldId id="466" r:id="rId59"/>
    <p:sldId id="467" r:id="rId60"/>
    <p:sldId id="468" r:id="rId61"/>
    <p:sldId id="469" r:id="rId62"/>
    <p:sldId id="470" r:id="rId63"/>
    <p:sldId id="471" r:id="rId64"/>
    <p:sldId id="472" r:id="rId65"/>
    <p:sldId id="473" r:id="rId66"/>
    <p:sldId id="474" r:id="rId67"/>
    <p:sldId id="475" r:id="rId68"/>
    <p:sldId id="476" r:id="rId69"/>
  </p:sldIdLst>
  <p:sldSz cx="9144000" cy="5715000" type="screen16x1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355600" indent="10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712788" indent="201613"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068388" indent="303213"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425575" indent="403225"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074" autoAdjust="0"/>
    <p:restoredTop sz="95565" autoAdjust="0"/>
  </p:normalViewPr>
  <p:slideViewPr>
    <p:cSldViewPr snapToGrid="0">
      <p:cViewPr varScale="1">
        <p:scale>
          <a:sx n="97" d="100"/>
          <a:sy n="97" d="100"/>
        </p:scale>
        <p:origin x="102" y="180"/>
      </p:cViewPr>
      <p:guideLst>
        <p:guide orient="horz" pos="1800"/>
        <p:guide pos="2880"/>
      </p:guideLst>
    </p:cSldViewPr>
  </p:slideViewPr>
  <p:outlineViewPr>
    <p:cViewPr>
      <p:scale>
        <a:sx n="33" d="100"/>
        <a:sy n="33" d="100"/>
      </p:scale>
      <p:origin x="0" y="-46182"/>
    </p:cViewPr>
  </p:outlineViewPr>
  <p:notesTextViewPr>
    <p:cViewPr>
      <p:scale>
        <a:sx n="1" d="1"/>
        <a:sy n="1" d="1"/>
      </p:scale>
      <p:origin x="0" y="0"/>
    </p:cViewPr>
  </p:notesTextViewPr>
  <p:sorterViewPr>
    <p:cViewPr>
      <p:scale>
        <a:sx n="100" d="100"/>
        <a:sy n="100" d="100"/>
      </p:scale>
      <p:origin x="0" y="-5718"/>
    </p:cViewPr>
  </p:sorterViewPr>
  <p:notesViewPr>
    <p:cSldViewPr snapToGrid="0">
      <p:cViewPr varScale="1">
        <p:scale>
          <a:sx n="83" d="100"/>
          <a:sy n="83" d="100"/>
        </p:scale>
        <p:origin x="-190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0FAC6EE6-0ACA-4D78-AE63-564DA3C4C8E2}" type="datetimeFigureOut">
              <a:rPr lang="tr-TR"/>
              <a:pPr>
                <a:defRPr/>
              </a:pPr>
              <a:t>22.12.2017</a:t>
            </a:fld>
            <a:endParaRPr lang="tr-TR"/>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tr-TR" noProof="0" smtClean="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5E09A8B7-AA35-42CA-8C2D-395523921188}" type="slidenum">
              <a:rPr lang="tr-TR" altLang="tr-TR"/>
              <a:pPr>
                <a:defRPr/>
              </a:pPr>
              <a:t>‹#›</a:t>
            </a:fld>
            <a:endParaRPr lang="tr-TR" altLang="tr-TR"/>
          </a:p>
        </p:txBody>
      </p:sp>
    </p:spTree>
    <p:extLst>
      <p:ext uri="{BB962C8B-B14F-4D97-AF65-F5344CB8AC3E}">
        <p14:creationId xmlns:p14="http://schemas.microsoft.com/office/powerpoint/2010/main" val="24487258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mn-lt"/>
        <a:ea typeface="+mn-ea"/>
        <a:cs typeface="+mn-cs"/>
      </a:defRPr>
    </a:lvl1pPr>
    <a:lvl2pPr marL="355600" algn="l" rtl="0" eaLnBrk="0" fontAlgn="base" hangingPunct="0">
      <a:spcBef>
        <a:spcPct val="30000"/>
      </a:spcBef>
      <a:spcAft>
        <a:spcPct val="0"/>
      </a:spcAft>
      <a:defRPr sz="900" kern="1200">
        <a:solidFill>
          <a:schemeClr val="tx1"/>
        </a:solidFill>
        <a:latin typeface="+mn-lt"/>
        <a:ea typeface="+mn-ea"/>
        <a:cs typeface="+mn-cs"/>
      </a:defRPr>
    </a:lvl2pPr>
    <a:lvl3pPr marL="712788" algn="l" rtl="0" eaLnBrk="0" fontAlgn="base" hangingPunct="0">
      <a:spcBef>
        <a:spcPct val="30000"/>
      </a:spcBef>
      <a:spcAft>
        <a:spcPct val="0"/>
      </a:spcAft>
      <a:defRPr sz="900" kern="1200">
        <a:solidFill>
          <a:schemeClr val="tx1"/>
        </a:solidFill>
        <a:latin typeface="+mn-lt"/>
        <a:ea typeface="+mn-ea"/>
        <a:cs typeface="+mn-cs"/>
      </a:defRPr>
    </a:lvl3pPr>
    <a:lvl4pPr marL="1068388" algn="l" rtl="0" eaLnBrk="0" fontAlgn="base" hangingPunct="0">
      <a:spcBef>
        <a:spcPct val="30000"/>
      </a:spcBef>
      <a:spcAft>
        <a:spcPct val="0"/>
      </a:spcAft>
      <a:defRPr sz="900" kern="1200">
        <a:solidFill>
          <a:schemeClr val="tx1"/>
        </a:solidFill>
        <a:latin typeface="+mn-lt"/>
        <a:ea typeface="+mn-ea"/>
        <a:cs typeface="+mn-cs"/>
      </a:defRPr>
    </a:lvl4pPr>
    <a:lvl5pPr marL="1425575" algn="l" rtl="0" eaLnBrk="0" fontAlgn="base" hangingPunct="0">
      <a:spcBef>
        <a:spcPct val="30000"/>
      </a:spcBef>
      <a:spcAft>
        <a:spcPct val="0"/>
      </a:spcAft>
      <a:defRPr sz="900" kern="1200">
        <a:solidFill>
          <a:schemeClr val="tx1"/>
        </a:solidFill>
        <a:latin typeface="+mn-lt"/>
        <a:ea typeface="+mn-ea"/>
        <a:cs typeface="+mn-cs"/>
      </a:defRPr>
    </a:lvl5pPr>
    <a:lvl6pPr marL="1783080" algn="l" defTabSz="713232" rtl="0" eaLnBrk="1" latinLnBrk="0" hangingPunct="1">
      <a:defRPr sz="936" kern="1200">
        <a:solidFill>
          <a:schemeClr val="tx1"/>
        </a:solidFill>
        <a:latin typeface="+mn-lt"/>
        <a:ea typeface="+mn-ea"/>
        <a:cs typeface="+mn-cs"/>
      </a:defRPr>
    </a:lvl6pPr>
    <a:lvl7pPr marL="2139696" algn="l" defTabSz="713232" rtl="0" eaLnBrk="1" latinLnBrk="0" hangingPunct="1">
      <a:defRPr sz="936" kern="1200">
        <a:solidFill>
          <a:schemeClr val="tx1"/>
        </a:solidFill>
        <a:latin typeface="+mn-lt"/>
        <a:ea typeface="+mn-ea"/>
        <a:cs typeface="+mn-cs"/>
      </a:defRPr>
    </a:lvl7pPr>
    <a:lvl8pPr marL="2496312" algn="l" defTabSz="713232" rtl="0" eaLnBrk="1" latinLnBrk="0" hangingPunct="1">
      <a:defRPr sz="936" kern="1200">
        <a:solidFill>
          <a:schemeClr val="tx1"/>
        </a:solidFill>
        <a:latin typeface="+mn-lt"/>
        <a:ea typeface="+mn-ea"/>
        <a:cs typeface="+mn-cs"/>
      </a:defRPr>
    </a:lvl8pPr>
    <a:lvl9pPr marL="2852928" algn="l" defTabSz="713232" rtl="0" eaLnBrk="1" latinLnBrk="0" hangingPunct="1">
      <a:defRPr sz="93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7666D0E-125B-455A-879D-F7B850D542EC}" type="datetimeFigureOut">
              <a:rPr lang="bs-Latn-BA"/>
              <a:pPr>
                <a:defRPr/>
              </a:pPr>
              <a:t>22.12.2017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8470E7EC-7FA3-4F40-B00A-D4FE4E31DEF0}" type="slidenum">
              <a:rPr lang="bs-Latn-BA" altLang="tr-TR"/>
              <a:pPr>
                <a:defRPr/>
              </a:pPr>
              <a:t>‹#›</a:t>
            </a:fld>
            <a:endParaRPr lang="bs-Latn-BA" altLang="tr-TR"/>
          </a:p>
        </p:txBody>
      </p:sp>
    </p:spTree>
    <p:extLst>
      <p:ext uri="{BB962C8B-B14F-4D97-AF65-F5344CB8AC3E}">
        <p14:creationId xmlns:p14="http://schemas.microsoft.com/office/powerpoint/2010/main" val="2221947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9C201FC-9370-464B-B700-AC93950844D9}" type="datetimeFigureOut">
              <a:rPr lang="bs-Latn-BA"/>
              <a:pPr>
                <a:defRPr/>
              </a:pPr>
              <a:t>22.12.2017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632BA10B-AC45-489E-9C3B-8F52E69D4767}" type="slidenum">
              <a:rPr lang="bs-Latn-BA" altLang="tr-TR"/>
              <a:pPr>
                <a:defRPr/>
              </a:pPr>
              <a:t>‹#›</a:t>
            </a:fld>
            <a:endParaRPr lang="bs-Latn-BA" altLang="tr-TR"/>
          </a:p>
        </p:txBody>
      </p:sp>
    </p:spTree>
    <p:extLst>
      <p:ext uri="{BB962C8B-B14F-4D97-AF65-F5344CB8AC3E}">
        <p14:creationId xmlns:p14="http://schemas.microsoft.com/office/powerpoint/2010/main" val="519919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AB52FC8-00E6-47A2-BCDC-1B4151833A5C}" type="datetimeFigureOut">
              <a:rPr lang="bs-Latn-BA"/>
              <a:pPr>
                <a:defRPr/>
              </a:pPr>
              <a:t>22.12.2017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3BE152B3-8A0F-4423-B015-E0BA6949DEC7}" type="slidenum">
              <a:rPr lang="bs-Latn-BA" altLang="tr-TR"/>
              <a:pPr>
                <a:defRPr/>
              </a:pPr>
              <a:t>‹#›</a:t>
            </a:fld>
            <a:endParaRPr lang="bs-Latn-BA" altLang="tr-TR"/>
          </a:p>
        </p:txBody>
      </p:sp>
    </p:spTree>
    <p:extLst>
      <p:ext uri="{BB962C8B-B14F-4D97-AF65-F5344CB8AC3E}">
        <p14:creationId xmlns:p14="http://schemas.microsoft.com/office/powerpoint/2010/main" val="1105609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43714FE-BD39-489A-B46F-E0FD4597233A}" type="datetimeFigureOut">
              <a:rPr lang="bs-Latn-BA"/>
              <a:pPr>
                <a:defRPr/>
              </a:pPr>
              <a:t>22.12.2017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CAEFF4AA-0565-41CF-94E7-ECA14AD639EE}" type="slidenum">
              <a:rPr lang="bs-Latn-BA" altLang="tr-TR"/>
              <a:pPr>
                <a:defRPr/>
              </a:pPr>
              <a:t>‹#›</a:t>
            </a:fld>
            <a:endParaRPr lang="bs-Latn-BA" altLang="tr-TR"/>
          </a:p>
        </p:txBody>
      </p:sp>
    </p:spTree>
    <p:extLst>
      <p:ext uri="{BB962C8B-B14F-4D97-AF65-F5344CB8AC3E}">
        <p14:creationId xmlns:p14="http://schemas.microsoft.com/office/powerpoint/2010/main" val="108144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604B70C-DC2B-47B2-B563-F3C2A2256BCD}" type="datetimeFigureOut">
              <a:rPr lang="bs-Latn-BA"/>
              <a:pPr>
                <a:defRPr/>
              </a:pPr>
              <a:t>22.12.2017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A447AD23-6057-4366-A803-9E6C7D7FACE4}" type="slidenum">
              <a:rPr lang="bs-Latn-BA" altLang="tr-TR"/>
              <a:pPr>
                <a:defRPr/>
              </a:pPr>
              <a:t>‹#›</a:t>
            </a:fld>
            <a:endParaRPr lang="bs-Latn-BA" altLang="tr-TR"/>
          </a:p>
        </p:txBody>
      </p:sp>
    </p:spTree>
    <p:extLst>
      <p:ext uri="{BB962C8B-B14F-4D97-AF65-F5344CB8AC3E}">
        <p14:creationId xmlns:p14="http://schemas.microsoft.com/office/powerpoint/2010/main" val="511751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8E639C42-8264-4C29-A183-25B9569903EB}" type="datetimeFigureOut">
              <a:rPr lang="bs-Latn-BA"/>
              <a:pPr>
                <a:defRPr/>
              </a:pPr>
              <a:t>22.12.2017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843839ED-EBEE-4EFA-A737-0E6F90578AAB}" type="slidenum">
              <a:rPr lang="bs-Latn-BA" altLang="tr-TR"/>
              <a:pPr>
                <a:defRPr/>
              </a:pPr>
              <a:t>‹#›</a:t>
            </a:fld>
            <a:endParaRPr lang="bs-Latn-BA" altLang="tr-TR"/>
          </a:p>
        </p:txBody>
      </p:sp>
    </p:spTree>
    <p:extLst>
      <p:ext uri="{BB962C8B-B14F-4D97-AF65-F5344CB8AC3E}">
        <p14:creationId xmlns:p14="http://schemas.microsoft.com/office/powerpoint/2010/main" val="373460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C79515E-F46F-4F9C-A911-BF4979AC80A7}" type="datetimeFigureOut">
              <a:rPr lang="bs-Latn-BA"/>
              <a:pPr>
                <a:defRPr/>
              </a:pPr>
              <a:t>22.12.2017</a:t>
            </a:fld>
            <a:endParaRPr lang="bs-Latn-BA"/>
          </a:p>
        </p:txBody>
      </p:sp>
      <p:sp>
        <p:nvSpPr>
          <p:cNvPr id="8" name="Footer Placeholder 4"/>
          <p:cNvSpPr>
            <a:spLocks noGrp="1"/>
          </p:cNvSpPr>
          <p:nvPr>
            <p:ph type="ftr" sz="quarter" idx="11"/>
          </p:nvPr>
        </p:nvSpPr>
        <p:spPr/>
        <p:txBody>
          <a:bodyPr/>
          <a:lstStyle>
            <a:lvl1pPr>
              <a:defRPr/>
            </a:lvl1pPr>
          </a:lstStyle>
          <a:p>
            <a:pPr>
              <a:defRPr/>
            </a:pPr>
            <a:endParaRPr lang="bs-Latn-BA"/>
          </a:p>
        </p:txBody>
      </p:sp>
      <p:sp>
        <p:nvSpPr>
          <p:cNvPr id="9" name="Slide Number Placeholder 5"/>
          <p:cNvSpPr>
            <a:spLocks noGrp="1"/>
          </p:cNvSpPr>
          <p:nvPr>
            <p:ph type="sldNum" sz="quarter" idx="12"/>
          </p:nvPr>
        </p:nvSpPr>
        <p:spPr/>
        <p:txBody>
          <a:bodyPr/>
          <a:lstStyle>
            <a:lvl1pPr>
              <a:defRPr/>
            </a:lvl1pPr>
          </a:lstStyle>
          <a:p>
            <a:pPr>
              <a:defRPr/>
            </a:pPr>
            <a:fld id="{AE271276-579E-400B-9C41-3802CB86B986}" type="slidenum">
              <a:rPr lang="bs-Latn-BA" altLang="tr-TR"/>
              <a:pPr>
                <a:defRPr/>
              </a:pPr>
              <a:t>‹#›</a:t>
            </a:fld>
            <a:endParaRPr lang="bs-Latn-BA" altLang="tr-TR"/>
          </a:p>
        </p:txBody>
      </p:sp>
    </p:spTree>
    <p:extLst>
      <p:ext uri="{BB962C8B-B14F-4D97-AF65-F5344CB8AC3E}">
        <p14:creationId xmlns:p14="http://schemas.microsoft.com/office/powerpoint/2010/main" val="1422956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3C5130CF-2F77-4B1A-BCBB-BBA334B67D91}" type="datetimeFigureOut">
              <a:rPr lang="bs-Latn-BA"/>
              <a:pPr>
                <a:defRPr/>
              </a:pPr>
              <a:t>22.12.2017</a:t>
            </a:fld>
            <a:endParaRPr lang="bs-Latn-BA"/>
          </a:p>
        </p:txBody>
      </p:sp>
      <p:sp>
        <p:nvSpPr>
          <p:cNvPr id="4" name="Footer Placeholder 4"/>
          <p:cNvSpPr>
            <a:spLocks noGrp="1"/>
          </p:cNvSpPr>
          <p:nvPr>
            <p:ph type="ftr" sz="quarter" idx="11"/>
          </p:nvPr>
        </p:nvSpPr>
        <p:spPr/>
        <p:txBody>
          <a:bodyPr/>
          <a:lstStyle>
            <a:lvl1pPr>
              <a:defRPr/>
            </a:lvl1pPr>
          </a:lstStyle>
          <a:p>
            <a:pPr>
              <a:defRPr/>
            </a:pPr>
            <a:endParaRPr lang="bs-Latn-BA"/>
          </a:p>
        </p:txBody>
      </p:sp>
      <p:sp>
        <p:nvSpPr>
          <p:cNvPr id="5" name="Slide Number Placeholder 5"/>
          <p:cNvSpPr>
            <a:spLocks noGrp="1"/>
          </p:cNvSpPr>
          <p:nvPr>
            <p:ph type="sldNum" sz="quarter" idx="12"/>
          </p:nvPr>
        </p:nvSpPr>
        <p:spPr/>
        <p:txBody>
          <a:bodyPr/>
          <a:lstStyle>
            <a:lvl1pPr>
              <a:defRPr/>
            </a:lvl1pPr>
          </a:lstStyle>
          <a:p>
            <a:pPr>
              <a:defRPr/>
            </a:pPr>
            <a:fld id="{5357F51A-BAB8-494F-9240-CE7E25878F52}" type="slidenum">
              <a:rPr lang="bs-Latn-BA" altLang="tr-TR"/>
              <a:pPr>
                <a:defRPr/>
              </a:pPr>
              <a:t>‹#›</a:t>
            </a:fld>
            <a:endParaRPr lang="bs-Latn-BA" altLang="tr-TR"/>
          </a:p>
        </p:txBody>
      </p:sp>
    </p:spTree>
    <p:extLst>
      <p:ext uri="{BB962C8B-B14F-4D97-AF65-F5344CB8AC3E}">
        <p14:creationId xmlns:p14="http://schemas.microsoft.com/office/powerpoint/2010/main" val="1363978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085BDAE-0BEF-4E09-9768-1BF66B243175}" type="datetimeFigureOut">
              <a:rPr lang="bs-Latn-BA"/>
              <a:pPr>
                <a:defRPr/>
              </a:pPr>
              <a:t>22.12.2017</a:t>
            </a:fld>
            <a:endParaRPr lang="bs-Latn-BA"/>
          </a:p>
        </p:txBody>
      </p:sp>
      <p:sp>
        <p:nvSpPr>
          <p:cNvPr id="3" name="Footer Placeholder 4"/>
          <p:cNvSpPr>
            <a:spLocks noGrp="1"/>
          </p:cNvSpPr>
          <p:nvPr>
            <p:ph type="ftr" sz="quarter" idx="11"/>
          </p:nvPr>
        </p:nvSpPr>
        <p:spPr/>
        <p:txBody>
          <a:bodyPr/>
          <a:lstStyle>
            <a:lvl1pPr>
              <a:defRPr/>
            </a:lvl1pPr>
          </a:lstStyle>
          <a:p>
            <a:pPr>
              <a:defRPr/>
            </a:pPr>
            <a:endParaRPr lang="bs-Latn-BA"/>
          </a:p>
        </p:txBody>
      </p:sp>
      <p:sp>
        <p:nvSpPr>
          <p:cNvPr id="4" name="Slide Number Placeholder 5"/>
          <p:cNvSpPr>
            <a:spLocks noGrp="1"/>
          </p:cNvSpPr>
          <p:nvPr>
            <p:ph type="sldNum" sz="quarter" idx="12"/>
          </p:nvPr>
        </p:nvSpPr>
        <p:spPr/>
        <p:txBody>
          <a:bodyPr/>
          <a:lstStyle>
            <a:lvl1pPr>
              <a:defRPr/>
            </a:lvl1pPr>
          </a:lstStyle>
          <a:p>
            <a:pPr>
              <a:defRPr/>
            </a:pPr>
            <a:fld id="{45AB0C28-0104-4665-B73B-6C706510A4C2}" type="slidenum">
              <a:rPr lang="bs-Latn-BA" altLang="tr-TR"/>
              <a:pPr>
                <a:defRPr/>
              </a:pPr>
              <a:t>‹#›</a:t>
            </a:fld>
            <a:endParaRPr lang="bs-Latn-BA" altLang="tr-TR"/>
          </a:p>
        </p:txBody>
      </p:sp>
    </p:spTree>
    <p:extLst>
      <p:ext uri="{BB962C8B-B14F-4D97-AF65-F5344CB8AC3E}">
        <p14:creationId xmlns:p14="http://schemas.microsoft.com/office/powerpoint/2010/main" val="3040014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D0B552-50D2-4FC5-890C-7860E021C391}" type="datetimeFigureOut">
              <a:rPr lang="bs-Latn-BA"/>
              <a:pPr>
                <a:defRPr/>
              </a:pPr>
              <a:t>22.12.2017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D0149D78-9FD2-4982-AE69-E78C4F0E13F2}" type="slidenum">
              <a:rPr lang="bs-Latn-BA" altLang="tr-TR"/>
              <a:pPr>
                <a:defRPr/>
              </a:pPr>
              <a:t>‹#›</a:t>
            </a:fld>
            <a:endParaRPr lang="bs-Latn-BA" altLang="tr-TR"/>
          </a:p>
        </p:txBody>
      </p:sp>
    </p:spTree>
    <p:extLst>
      <p:ext uri="{BB962C8B-B14F-4D97-AF65-F5344CB8AC3E}">
        <p14:creationId xmlns:p14="http://schemas.microsoft.com/office/powerpoint/2010/main" val="3117128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2D98C8B-8BD4-4B97-83A7-C0B630FB8F94}" type="datetimeFigureOut">
              <a:rPr lang="bs-Latn-BA"/>
              <a:pPr>
                <a:defRPr/>
              </a:pPr>
              <a:t>22.12.2017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39F8EFF0-36B0-40F9-941A-54B28A41AFC3}" type="slidenum">
              <a:rPr lang="bs-Latn-BA" altLang="tr-TR"/>
              <a:pPr>
                <a:defRPr/>
              </a:pPr>
              <a:t>‹#›</a:t>
            </a:fld>
            <a:endParaRPr lang="bs-Latn-BA" altLang="tr-TR"/>
          </a:p>
        </p:txBody>
      </p:sp>
    </p:spTree>
    <p:extLst>
      <p:ext uri="{BB962C8B-B14F-4D97-AF65-F5344CB8AC3E}">
        <p14:creationId xmlns:p14="http://schemas.microsoft.com/office/powerpoint/2010/main" val="590987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04800"/>
            <a:ext cx="78867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smtClean="0"/>
              <a:t>Click to edit Master title style</a:t>
            </a:r>
          </a:p>
        </p:txBody>
      </p:sp>
      <p:sp>
        <p:nvSpPr>
          <p:cNvPr id="1027" name="Text Placeholder 2"/>
          <p:cNvSpPr>
            <a:spLocks noGrp="1"/>
          </p:cNvSpPr>
          <p:nvPr>
            <p:ph type="body" idx="1"/>
          </p:nvPr>
        </p:nvSpPr>
        <p:spPr bwMode="auto">
          <a:xfrm>
            <a:off x="628650" y="1520825"/>
            <a:ext cx="7886700" cy="362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r-Latn-RS" smtClean="0"/>
              <a:t>Click to edit Master text styles</a:t>
            </a:r>
          </a:p>
          <a:p>
            <a:pPr lvl="1"/>
            <a:r>
              <a:rPr lang="en-US" altLang="sr-Latn-RS" smtClean="0"/>
              <a:t>Second level</a:t>
            </a:r>
          </a:p>
          <a:p>
            <a:pPr lvl="2"/>
            <a:r>
              <a:rPr lang="en-US" altLang="sr-Latn-RS" smtClean="0"/>
              <a:t>Third level</a:t>
            </a:r>
          </a:p>
          <a:p>
            <a:pPr lvl="3"/>
            <a:r>
              <a:rPr lang="en-US" altLang="sr-Latn-RS" smtClean="0"/>
              <a:t>Fourth level</a:t>
            </a:r>
          </a:p>
          <a:p>
            <a:pPr lvl="4"/>
            <a:r>
              <a:rPr lang="en-US" altLang="sr-Latn-RS" smtClean="0"/>
              <a:t>Fifth level</a:t>
            </a:r>
          </a:p>
        </p:txBody>
      </p:sp>
      <p:sp>
        <p:nvSpPr>
          <p:cNvPr id="4" name="Date Placeholder 3"/>
          <p:cNvSpPr>
            <a:spLocks noGrp="1"/>
          </p:cNvSpPr>
          <p:nvPr>
            <p:ph type="dt" sz="half" idx="2"/>
          </p:nvPr>
        </p:nvSpPr>
        <p:spPr>
          <a:xfrm>
            <a:off x="628650" y="5297488"/>
            <a:ext cx="2057400" cy="303212"/>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A4926F02-1004-4D21-971C-00E70F0F963D}" type="datetimeFigureOut">
              <a:rPr lang="bs-Latn-BA"/>
              <a:pPr>
                <a:defRPr/>
              </a:pPr>
              <a:t>22.12.2017</a:t>
            </a:fld>
            <a:endParaRPr lang="bs-Latn-BA"/>
          </a:p>
        </p:txBody>
      </p:sp>
      <p:sp>
        <p:nvSpPr>
          <p:cNvPr id="5" name="Footer Placeholder 4"/>
          <p:cNvSpPr>
            <a:spLocks noGrp="1"/>
          </p:cNvSpPr>
          <p:nvPr>
            <p:ph type="ftr" sz="quarter" idx="3"/>
          </p:nvPr>
        </p:nvSpPr>
        <p:spPr>
          <a:xfrm>
            <a:off x="3028950" y="5297488"/>
            <a:ext cx="3086100" cy="303212"/>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bs-Latn-BA"/>
          </a:p>
        </p:txBody>
      </p:sp>
      <p:sp>
        <p:nvSpPr>
          <p:cNvPr id="6" name="Slide Number Placeholder 5"/>
          <p:cNvSpPr>
            <a:spLocks noGrp="1"/>
          </p:cNvSpPr>
          <p:nvPr>
            <p:ph type="sldNum" sz="quarter" idx="4"/>
          </p:nvPr>
        </p:nvSpPr>
        <p:spPr>
          <a:xfrm>
            <a:off x="6457950" y="5297488"/>
            <a:ext cx="2057400" cy="303212"/>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143812AF-B186-45C4-9A2A-616013AF4FC6}" type="slidenum">
              <a:rPr lang="bs-Latn-BA" altLang="tr-TR"/>
              <a:pPr>
                <a:defRPr/>
              </a:pPr>
              <a:t>‹#›</a:t>
            </a:fld>
            <a:endParaRPr lang="bs-Latn-BA" alt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Title 1"/>
          <p:cNvSpPr txBox="1">
            <a:spLocks/>
          </p:cNvSpPr>
          <p:nvPr/>
        </p:nvSpPr>
        <p:spPr bwMode="auto">
          <a:xfrm>
            <a:off x="525463" y="1709738"/>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defRPr/>
            </a:pPr>
            <a:r>
              <a:rPr lang="tr-TR" altLang="tr-TR" sz="4050" b="1" smtClean="0">
                <a:latin typeface="Arial" panose="020B0604020202020204" pitchFamily="34" charset="0"/>
                <a:cs typeface="Arial" panose="020B0604020202020204" pitchFamily="34" charset="0"/>
              </a:rPr>
              <a:t>İŞ HUKUKU V</a:t>
            </a:r>
            <a:r>
              <a:rPr lang="bs-Latn-BA" altLang="tr-TR" sz="4050" b="1" smtClean="0">
                <a:latin typeface="Arial" panose="020B0604020202020204" pitchFamily="34" charset="0"/>
                <a:cs typeface="Arial" panose="020B0604020202020204" pitchFamily="34" charset="0"/>
              </a:rPr>
              <a:t>II</a:t>
            </a:r>
            <a:endParaRPr lang="tr-TR" altLang="tr-TR" sz="4050" b="1" smtClean="0">
              <a:latin typeface="Arial" panose="020B0604020202020204" pitchFamily="34" charset="0"/>
              <a:cs typeface="Arial" panose="020B0604020202020204" pitchFamily="34" charset="0"/>
            </a:endParaRPr>
          </a:p>
        </p:txBody>
      </p:sp>
      <p:sp>
        <p:nvSpPr>
          <p:cNvPr id="5" name="Content Placeholder 2"/>
          <p:cNvSpPr txBox="1">
            <a:spLocks/>
          </p:cNvSpPr>
          <p:nvPr/>
        </p:nvSpPr>
        <p:spPr bwMode="auto">
          <a:xfrm>
            <a:off x="2679700" y="4189413"/>
            <a:ext cx="3551238" cy="490537"/>
          </a:xfrm>
          <a:prstGeom prst="rect">
            <a:avLst/>
          </a:prstGeom>
          <a:noFill/>
          <a:ln w="9525">
            <a:noFill/>
            <a:miter lim="800000"/>
            <a:headEnd/>
            <a:tailEnd/>
          </a:ln>
        </p:spPr>
        <p:txBody>
          <a:bodyPr/>
          <a:lstStyle/>
          <a:p>
            <a:pPr algn="ctr">
              <a:lnSpc>
                <a:spcPct val="90000"/>
              </a:lnSpc>
              <a:spcBef>
                <a:spcPts val="750"/>
              </a:spcBef>
              <a:defRPr/>
            </a:pPr>
            <a:r>
              <a:rPr lang="tr-TR">
                <a:latin typeface="+mn-lt"/>
              </a:rPr>
              <a:t>Anlatan: Adnan Hadzimusiç</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36538" y="241300"/>
            <a:ext cx="7886700" cy="485775"/>
          </a:xfrm>
        </p:spPr>
        <p:txBody>
          <a:bodyPr rtlCol="0">
            <a:normAutofit/>
          </a:bodyPr>
          <a:lstStyle/>
          <a:p>
            <a:pPr algn="ctr" eaLnBrk="1" fontAlgn="auto" hangingPunct="1">
              <a:spcAft>
                <a:spcPts val="0"/>
              </a:spcAft>
              <a:defRPr/>
            </a:pPr>
            <a:r>
              <a:rPr lang="tr-TR" altLang="tr-TR" sz="2700" b="1" dirty="0">
                <a:latin typeface="+mn-lt"/>
                <a:cs typeface="Arial" panose="020B0604020202020204" pitchFamily="34" charset="0"/>
              </a:rPr>
              <a:t>İŞKOLUNA GÖRE SENDİKALAŞMA İLKESİ</a:t>
            </a:r>
          </a:p>
        </p:txBody>
      </p:sp>
      <p:sp>
        <p:nvSpPr>
          <p:cNvPr id="12291" name="Content Placeholder 2"/>
          <p:cNvSpPr>
            <a:spLocks noGrp="1"/>
          </p:cNvSpPr>
          <p:nvPr>
            <p:ph idx="1"/>
          </p:nvPr>
        </p:nvSpPr>
        <p:spPr>
          <a:xfrm>
            <a:off x="68263" y="1028700"/>
            <a:ext cx="9075737" cy="4686300"/>
          </a:xfrm>
        </p:spPr>
        <p:txBody>
          <a:bodyPr/>
          <a:lstStyle/>
          <a:p>
            <a:pPr marL="0" indent="0" eaLnBrk="1" hangingPunct="1">
              <a:buFont typeface="Arial" panose="020B0604020202020204" pitchFamily="34" charset="0"/>
              <a:buNone/>
            </a:pPr>
            <a:r>
              <a:rPr lang="tr-TR" altLang="tr-TR" smtClean="0">
                <a:cs typeface="Arial" panose="020B0604020202020204" pitchFamily="34" charset="0"/>
              </a:rPr>
              <a:t>Dünya ülkelerinde genelde işçi veya işveren sendikaları mesleğe göre veya iş koluna göre kurulur.</a:t>
            </a:r>
          </a:p>
          <a:p>
            <a:pPr marL="0" indent="0" eaLnBrk="1" hangingPunct="1">
              <a:buFont typeface="Arial" panose="020B0604020202020204" pitchFamily="34" charset="0"/>
              <a:buNone/>
            </a:pPr>
            <a:endParaRPr lang="tr-TR" altLang="tr-TR" smtClean="0">
              <a:cs typeface="Arial" panose="020B0604020202020204" pitchFamily="34" charset="0"/>
            </a:endParaRPr>
          </a:p>
          <a:p>
            <a:pPr marL="0" indent="0" eaLnBrk="1" hangingPunct="1">
              <a:buFont typeface="Arial" panose="020B0604020202020204" pitchFamily="34" charset="0"/>
              <a:buNone/>
            </a:pPr>
            <a:r>
              <a:rPr lang="tr-TR" altLang="tr-TR" smtClean="0">
                <a:cs typeface="Arial" panose="020B0604020202020204" pitchFamily="34" charset="0"/>
              </a:rPr>
              <a:t>6356 s. Sendikalar ve TİS Yasasına göre, sendikalar </a:t>
            </a:r>
            <a:r>
              <a:rPr lang="tr-TR" altLang="tr-TR" b="1" smtClean="0">
                <a:cs typeface="Arial" panose="020B0604020202020204" pitchFamily="34" charset="0"/>
              </a:rPr>
              <a:t>iş koluna göre kurulur </a:t>
            </a:r>
            <a:r>
              <a:rPr lang="tr-TR" altLang="tr-TR" smtClean="0">
                <a:cs typeface="Arial" panose="020B0604020202020204" pitchFamily="34" charset="0"/>
              </a:rPr>
              <a:t>ve bir işyerinin girdiği işkolun tespiti Çalışma ve Sosyal Bakanlığınca yapılır.</a:t>
            </a:r>
          </a:p>
          <a:p>
            <a:pPr marL="0" indent="0" eaLnBrk="1" hangingPunct="1">
              <a:buFont typeface="Arial" panose="020B0604020202020204" pitchFamily="34" charset="0"/>
              <a:buNone/>
            </a:pPr>
            <a:endParaRPr lang="tr-TR" altLang="tr-TR" smtClean="0">
              <a:cs typeface="Arial" panose="020B0604020202020204" pitchFamily="34" charset="0"/>
            </a:endParaRPr>
          </a:p>
          <a:p>
            <a:pPr marL="0" indent="0" eaLnBrk="1" hangingPunct="1">
              <a:buFont typeface="Arial" panose="020B0604020202020204" pitchFamily="34" charset="0"/>
              <a:buNone/>
            </a:pPr>
            <a:r>
              <a:rPr lang="tr-TR" altLang="tr-TR" smtClean="0">
                <a:cs typeface="Arial" panose="020B0604020202020204" pitchFamily="34" charset="0"/>
              </a:rPr>
              <a:t>İşkolları cetveli 6356 sayılı Yasanın ekinde gösterildi ve 20 iş kolu tespit edildi.</a:t>
            </a:r>
          </a:p>
          <a:p>
            <a:pPr marL="0" indent="0" eaLnBrk="1" hangingPunct="1">
              <a:buFont typeface="Arial" panose="020B0604020202020204" pitchFamily="34" charset="0"/>
              <a:buNone/>
            </a:pPr>
            <a:endParaRPr lang="tr-TR" altLang="tr-TR" smtClean="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l="30650" t="30959" r="43947" b="40285"/>
          <a:stretch>
            <a:fillRect/>
          </a:stretch>
        </p:blipFill>
        <p:spPr>
          <a:xfrm>
            <a:off x="987425" y="285750"/>
            <a:ext cx="7631113" cy="4859338"/>
          </a:xfr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93688" y="223838"/>
            <a:ext cx="7886700" cy="511175"/>
          </a:xfrm>
        </p:spPr>
        <p:txBody>
          <a:bodyPr rtlCol="0">
            <a:normAutofit fontScale="90000"/>
          </a:bodyPr>
          <a:lstStyle/>
          <a:p>
            <a:pPr algn="ctr" eaLnBrk="1" fontAlgn="auto" hangingPunct="1">
              <a:spcAft>
                <a:spcPts val="0"/>
              </a:spcAft>
              <a:defRPr/>
            </a:pPr>
            <a:r>
              <a:rPr lang="tr-TR" altLang="tr-TR" b="1" dirty="0" smtClean="0">
                <a:latin typeface="+mn-lt"/>
                <a:cs typeface="Arial" panose="020B0604020202020204" pitchFamily="34" charset="0"/>
              </a:rPr>
              <a:t>ÜST KURULUŞLAR</a:t>
            </a:r>
          </a:p>
        </p:txBody>
      </p:sp>
      <p:sp>
        <p:nvSpPr>
          <p:cNvPr id="14339" name="Content Placeholder 2"/>
          <p:cNvSpPr>
            <a:spLocks noGrp="1"/>
          </p:cNvSpPr>
          <p:nvPr>
            <p:ph idx="1"/>
          </p:nvPr>
        </p:nvSpPr>
        <p:spPr>
          <a:xfrm>
            <a:off x="0" y="923925"/>
            <a:ext cx="9144000" cy="4552950"/>
          </a:xfrm>
        </p:spPr>
        <p:txBody>
          <a:bodyPr/>
          <a:lstStyle/>
          <a:p>
            <a:pPr marL="0" indent="0" eaLnBrk="1" hangingPunct="1">
              <a:buFont typeface="Arial" panose="020B0604020202020204" pitchFamily="34" charset="0"/>
              <a:buNone/>
            </a:pPr>
            <a:r>
              <a:rPr lang="tr-TR" altLang="tr-TR" sz="3600" smtClean="0">
                <a:cs typeface="Arial" panose="020B0604020202020204" pitchFamily="34" charset="0"/>
              </a:rPr>
              <a:t>Sendikaların üs kuruluşları olarak 6353 s. Yasaya göre sadece </a:t>
            </a:r>
            <a:r>
              <a:rPr lang="tr-TR" altLang="tr-TR" sz="3600" b="1" smtClean="0">
                <a:cs typeface="Arial" panose="020B0604020202020204" pitchFamily="34" charset="0"/>
              </a:rPr>
              <a:t>Konfederasyon  dur.</a:t>
            </a:r>
          </a:p>
          <a:p>
            <a:pPr marL="0" indent="0" eaLnBrk="1" hangingPunct="1">
              <a:buFont typeface="Arial" panose="020B0604020202020204" pitchFamily="34" charset="0"/>
              <a:buNone/>
            </a:pPr>
            <a:endParaRPr lang="tr-TR" altLang="tr-TR" sz="3600" smtClean="0">
              <a:cs typeface="Arial" panose="020B0604020202020204" pitchFamily="34" charset="0"/>
            </a:endParaRPr>
          </a:p>
          <a:p>
            <a:pPr marL="0" indent="0" eaLnBrk="1" hangingPunct="1">
              <a:buFont typeface="Arial" panose="020B0604020202020204" pitchFamily="34" charset="0"/>
              <a:buNone/>
            </a:pPr>
            <a:r>
              <a:rPr lang="tr-TR" altLang="tr-TR" sz="3600" smtClean="0">
                <a:cs typeface="Arial" panose="020B0604020202020204" pitchFamily="34" charset="0"/>
              </a:rPr>
              <a:t>Konfederasyon: </a:t>
            </a:r>
            <a:r>
              <a:rPr lang="tr-TR" altLang="tr-TR" sz="3600" b="1" smtClean="0">
                <a:cs typeface="Arial" panose="020B0604020202020204" pitchFamily="34" charset="0"/>
              </a:rPr>
              <a:t>değişik işkollarında en az beş sendikanın </a:t>
            </a:r>
            <a:r>
              <a:rPr lang="tr-TR" altLang="tr-TR" sz="3600" smtClean="0">
                <a:cs typeface="Arial" panose="020B0604020202020204" pitchFamily="34" charset="0"/>
              </a:rPr>
              <a:t>bir araya gelerek oluşturdukları tüzel kişiliğe sahip kuruluşu dur.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579438" y="127000"/>
            <a:ext cx="7886700" cy="534988"/>
          </a:xfrm>
        </p:spPr>
        <p:txBody>
          <a:bodyPr rtlCol="0">
            <a:normAutofit fontScale="90000"/>
          </a:bodyPr>
          <a:lstStyle/>
          <a:p>
            <a:pPr algn="ctr" eaLnBrk="1" fontAlgn="auto" hangingPunct="1">
              <a:spcAft>
                <a:spcPts val="0"/>
              </a:spcAft>
              <a:defRPr/>
            </a:pPr>
            <a:r>
              <a:rPr lang="bs-Latn-BA" altLang="tr-TR" b="1" smtClean="0">
                <a:latin typeface="+mn-lt"/>
                <a:cs typeface="Arial" panose="020B0604020202020204" pitchFamily="34" charset="0"/>
              </a:rPr>
              <a:t>SEN</a:t>
            </a:r>
            <a:r>
              <a:rPr lang="tr-TR" altLang="tr-TR" b="1" smtClean="0">
                <a:latin typeface="+mn-lt"/>
                <a:cs typeface="Arial" panose="020B0604020202020204" pitchFamily="34" charset="0"/>
              </a:rPr>
              <a:t>DİKACILIĞIN TARİHÇESİ</a:t>
            </a:r>
          </a:p>
        </p:txBody>
      </p:sp>
      <p:sp>
        <p:nvSpPr>
          <p:cNvPr id="15363" name="Content Placeholder 2"/>
          <p:cNvSpPr>
            <a:spLocks noGrp="1"/>
          </p:cNvSpPr>
          <p:nvPr>
            <p:ph idx="1"/>
          </p:nvPr>
        </p:nvSpPr>
        <p:spPr>
          <a:xfrm>
            <a:off x="0" y="944563"/>
            <a:ext cx="9144000" cy="4770437"/>
          </a:xfrm>
        </p:spPr>
        <p:txBody>
          <a:bodyPr/>
          <a:lstStyle/>
          <a:p>
            <a:pPr marL="0" indent="0" eaLnBrk="1" hangingPunct="1">
              <a:buFont typeface="Arial" panose="020B0604020202020204" pitchFamily="34" charset="0"/>
              <a:buAutoNum type="alphaUcParenR"/>
            </a:pPr>
            <a:r>
              <a:rPr lang="tr-TR" altLang="tr-TR" b="1" smtClean="0">
                <a:cs typeface="Arial" panose="020B0604020202020204" pitchFamily="34" charset="0"/>
              </a:rPr>
              <a:t> GENEL OLARAK SENDİKACILIĞIN GELİŞMESİ</a:t>
            </a:r>
          </a:p>
          <a:p>
            <a:pPr marL="0" indent="0" eaLnBrk="1" hangingPunct="1">
              <a:buFont typeface="Arial" panose="020B0604020202020204" pitchFamily="34" charset="0"/>
              <a:buNone/>
            </a:pPr>
            <a:r>
              <a:rPr lang="tr-TR" altLang="tr-TR" smtClean="0">
                <a:cs typeface="Arial" panose="020B0604020202020204" pitchFamily="34" charset="0"/>
              </a:rPr>
              <a:t>Grev olarak sayılan ilk iş bırakma eylemi İ.Ö. 1949 yılında Mısır’da daha iyi çalışma şartları elde etmek için İbraniler tarafından tuğla işi bırakması oldu.</a:t>
            </a:r>
          </a:p>
          <a:p>
            <a:pPr marL="0" indent="0" eaLnBrk="1" hangingPunct="1">
              <a:buFont typeface="Arial" panose="020B0604020202020204" pitchFamily="34" charset="0"/>
              <a:buNone/>
            </a:pPr>
            <a:endParaRPr lang="tr-TR" altLang="tr-TR" smtClean="0">
              <a:cs typeface="Arial" panose="020B0604020202020204" pitchFamily="34" charset="0"/>
            </a:endParaRPr>
          </a:p>
          <a:p>
            <a:pPr marL="0" indent="0" eaLnBrk="1" hangingPunct="1">
              <a:buFont typeface="Arial" panose="020B0604020202020204" pitchFamily="34" charset="0"/>
              <a:buNone/>
            </a:pPr>
            <a:r>
              <a:rPr lang="tr-TR" altLang="tr-TR" smtClean="0">
                <a:cs typeface="Arial" panose="020B0604020202020204" pitchFamily="34" charset="0"/>
              </a:rPr>
              <a:t>Orta çağda ustaları ve kalfaların örgütlenme hareketleri olu ve bu örgütlenmelere ‘Lonca’ denilirdi.</a:t>
            </a:r>
          </a:p>
          <a:p>
            <a:pPr marL="0" indent="0" eaLnBrk="1" hangingPunct="1">
              <a:buFont typeface="Arial" panose="020B0604020202020204" pitchFamily="34" charset="0"/>
              <a:buNone/>
            </a:pPr>
            <a:endParaRPr lang="tr-TR" altLang="tr-TR" smtClean="0">
              <a:cs typeface="Arial" panose="020B0604020202020204" pitchFamily="34" charset="0"/>
            </a:endParaRPr>
          </a:p>
          <a:p>
            <a:pPr marL="0" indent="0" eaLnBrk="1" hangingPunct="1">
              <a:buFont typeface="Arial" panose="020B0604020202020204" pitchFamily="34" charset="0"/>
              <a:buNone/>
            </a:pPr>
            <a:r>
              <a:rPr lang="tr-TR" altLang="tr-TR" smtClean="0">
                <a:cs typeface="Arial" panose="020B0604020202020204" pitchFamily="34" charset="0"/>
              </a:rPr>
              <a:t>Sanayi devri döneminde işçi sınıfı oluşmaya başladı ve daha iyi çalışma şartları elde etmek için öğütlenmiş biçimde mücadeleler başlıyor.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0" y="128588"/>
            <a:ext cx="9272588" cy="5586412"/>
          </a:xfrm>
        </p:spPr>
        <p:txBody>
          <a:bodyPr rtlCol="0">
            <a:normAutofit fontScale="85000" lnSpcReduction="20000"/>
          </a:bodyPr>
          <a:lstStyle/>
          <a:p>
            <a:pPr marL="0" indent="0" eaLnBrk="1" fontAlgn="auto" hangingPunct="1">
              <a:lnSpc>
                <a:spcPct val="110000"/>
              </a:lnSpc>
              <a:spcBef>
                <a:spcPts val="0"/>
              </a:spcBef>
              <a:spcAft>
                <a:spcPts val="0"/>
              </a:spcAft>
              <a:buFont typeface="Arial" panose="020B0604020202020204" pitchFamily="34" charset="0"/>
              <a:buNone/>
              <a:defRPr/>
            </a:pPr>
            <a:r>
              <a:rPr lang="tr-TR" altLang="tr-TR" sz="2800" b="1" dirty="0" smtClean="0">
                <a:cs typeface="Arial" panose="020B0604020202020204" pitchFamily="34" charset="0"/>
              </a:rPr>
              <a:t>B) TÜRKİYE’DE SENDİKACILIĞIN TARİHİ GELİŞMESİ</a:t>
            </a:r>
          </a:p>
          <a:p>
            <a:pPr marL="0" indent="0" eaLnBrk="1" fontAlgn="auto" hangingPunct="1">
              <a:lnSpc>
                <a:spcPct val="110000"/>
              </a:lnSpc>
              <a:spcBef>
                <a:spcPts val="0"/>
              </a:spcBef>
              <a:spcAft>
                <a:spcPts val="0"/>
              </a:spcAft>
              <a:buFont typeface="Arial" panose="020B0604020202020204" pitchFamily="34" charset="0"/>
              <a:buNone/>
              <a:defRPr/>
            </a:pPr>
            <a:endParaRPr lang="tr-TR" altLang="tr-TR" sz="2800" dirty="0" smtClean="0">
              <a:cs typeface="Arial" panose="020B0604020202020204" pitchFamily="34" charset="0"/>
            </a:endParaRPr>
          </a:p>
          <a:p>
            <a:pPr marL="0" indent="0" eaLnBrk="1" fontAlgn="auto" hangingPunct="1">
              <a:lnSpc>
                <a:spcPct val="110000"/>
              </a:lnSpc>
              <a:spcBef>
                <a:spcPts val="0"/>
              </a:spcBef>
              <a:spcAft>
                <a:spcPts val="0"/>
              </a:spcAft>
              <a:buFont typeface="Arial" panose="020B0604020202020204" pitchFamily="34" charset="0"/>
              <a:buNone/>
              <a:defRPr/>
            </a:pPr>
            <a:r>
              <a:rPr lang="tr-TR" altLang="tr-TR" sz="2800" dirty="0" smtClean="0">
                <a:cs typeface="Arial" panose="020B0604020202020204" pitchFamily="34" charset="0"/>
              </a:rPr>
              <a:t>Osmanlı döneminde Anadolu bölgesinde ‘’lonca’’ şeklinde ahi birlikler vardı ve çalışanların ayrımı belirgin: gedik sahibi (işyeri sahibi) ile kalfalar.</a:t>
            </a:r>
          </a:p>
          <a:p>
            <a:pPr marL="0" indent="0" eaLnBrk="1" fontAlgn="auto" hangingPunct="1">
              <a:lnSpc>
                <a:spcPct val="110000"/>
              </a:lnSpc>
              <a:spcBef>
                <a:spcPts val="0"/>
              </a:spcBef>
              <a:spcAft>
                <a:spcPts val="0"/>
              </a:spcAft>
              <a:buFont typeface="Arial" panose="020B0604020202020204" pitchFamily="34" charset="0"/>
              <a:buNone/>
              <a:defRPr/>
            </a:pPr>
            <a:endParaRPr lang="bs-Latn-BA" altLang="tr-TR" sz="2800" dirty="0" smtClean="0">
              <a:cs typeface="Arial" panose="020B0604020202020204" pitchFamily="34" charset="0"/>
            </a:endParaRPr>
          </a:p>
          <a:p>
            <a:pPr marL="0" indent="0" eaLnBrk="1" fontAlgn="auto" hangingPunct="1">
              <a:lnSpc>
                <a:spcPct val="110000"/>
              </a:lnSpc>
              <a:spcBef>
                <a:spcPts val="0"/>
              </a:spcBef>
              <a:spcAft>
                <a:spcPts val="0"/>
              </a:spcAft>
              <a:buFont typeface="Arial" panose="020B0604020202020204" pitchFamily="34" charset="0"/>
              <a:buNone/>
              <a:defRPr/>
            </a:pPr>
            <a:r>
              <a:rPr lang="tr-TR" altLang="tr-TR" sz="2800" dirty="0" smtClean="0">
                <a:cs typeface="Arial" panose="020B0604020202020204" pitchFamily="34" charset="0"/>
              </a:rPr>
              <a:t>Osmanlının son dönemlerde, sanayii devrine ayak uyduramayan ülkede,  yabancı sermaye girmeye başlamış ve yerli işçiler ucuz emek gücü aşır şartlar altında çalışıyordu.</a:t>
            </a:r>
          </a:p>
          <a:p>
            <a:pPr marL="0" indent="0" eaLnBrk="1" fontAlgn="auto" hangingPunct="1">
              <a:lnSpc>
                <a:spcPct val="110000"/>
              </a:lnSpc>
              <a:spcBef>
                <a:spcPts val="0"/>
              </a:spcBef>
              <a:spcAft>
                <a:spcPts val="0"/>
              </a:spcAft>
              <a:buFont typeface="Arial" panose="020B0604020202020204" pitchFamily="34" charset="0"/>
              <a:buNone/>
              <a:defRPr/>
            </a:pPr>
            <a:endParaRPr lang="bs-Latn-BA" altLang="tr-TR" sz="2800" dirty="0" smtClean="0">
              <a:cs typeface="Arial" panose="020B0604020202020204" pitchFamily="34" charset="0"/>
            </a:endParaRPr>
          </a:p>
          <a:p>
            <a:pPr marL="0" indent="0" eaLnBrk="1" fontAlgn="auto" hangingPunct="1">
              <a:lnSpc>
                <a:spcPct val="110000"/>
              </a:lnSpc>
              <a:spcBef>
                <a:spcPts val="0"/>
              </a:spcBef>
              <a:spcAft>
                <a:spcPts val="0"/>
              </a:spcAft>
              <a:buFont typeface="Arial" panose="020B0604020202020204" pitchFamily="34" charset="0"/>
              <a:buNone/>
              <a:defRPr/>
            </a:pPr>
            <a:r>
              <a:rPr lang="tr-TR" altLang="tr-TR" sz="2800" dirty="0" smtClean="0">
                <a:cs typeface="Arial" panose="020B0604020202020204" pitchFamily="34" charset="0"/>
              </a:rPr>
              <a:t>1900 yılların başlarında Cemiyetler Yasasından sonra işçi kuruluşlar oluşmaya başladı. </a:t>
            </a:r>
            <a:endParaRPr lang="bs-Latn-BA" altLang="tr-TR" sz="2800" dirty="0" smtClean="0">
              <a:cs typeface="Arial" panose="020B0604020202020204" pitchFamily="34" charset="0"/>
            </a:endParaRPr>
          </a:p>
          <a:p>
            <a:pPr marL="0" indent="0" eaLnBrk="1" fontAlgn="auto" hangingPunct="1">
              <a:lnSpc>
                <a:spcPct val="110000"/>
              </a:lnSpc>
              <a:spcBef>
                <a:spcPts val="0"/>
              </a:spcBef>
              <a:spcAft>
                <a:spcPts val="0"/>
              </a:spcAft>
              <a:buFont typeface="Arial" panose="020B0604020202020204" pitchFamily="34" charset="0"/>
              <a:buNone/>
              <a:defRPr/>
            </a:pPr>
            <a:endParaRPr lang="bs-Latn-BA" altLang="tr-TR" sz="2800" dirty="0" smtClean="0">
              <a:cs typeface="Arial" panose="020B0604020202020204" pitchFamily="34" charset="0"/>
            </a:endParaRPr>
          </a:p>
          <a:p>
            <a:pPr marL="0" indent="0" eaLnBrk="1" fontAlgn="auto" hangingPunct="1">
              <a:lnSpc>
                <a:spcPct val="110000"/>
              </a:lnSpc>
              <a:spcBef>
                <a:spcPts val="0"/>
              </a:spcBef>
              <a:spcAft>
                <a:spcPts val="0"/>
              </a:spcAft>
              <a:buFont typeface="Arial" panose="020B0604020202020204" pitchFamily="34" charset="0"/>
              <a:buNone/>
              <a:defRPr/>
            </a:pPr>
            <a:r>
              <a:rPr lang="bs-Latn-BA" altLang="tr-TR" sz="2800" dirty="0" smtClean="0">
                <a:cs typeface="Arial" panose="020B0604020202020204" pitchFamily="34" charset="0"/>
              </a:rPr>
              <a:t>II d</a:t>
            </a:r>
            <a:r>
              <a:rPr lang="tr-TR" altLang="tr-TR" sz="2800" dirty="0" smtClean="0">
                <a:cs typeface="Arial" panose="020B0604020202020204" pitchFamily="34" charset="0"/>
              </a:rPr>
              <a:t>ü</a:t>
            </a:r>
            <a:r>
              <a:rPr lang="bs-Latn-BA" altLang="tr-TR" sz="2800" dirty="0" err="1" smtClean="0">
                <a:cs typeface="Arial" panose="020B0604020202020204" pitchFamily="34" charset="0"/>
              </a:rPr>
              <a:t>nya</a:t>
            </a:r>
            <a:r>
              <a:rPr lang="bs-Latn-BA" altLang="tr-TR" sz="2800" dirty="0" smtClean="0">
                <a:cs typeface="Arial" panose="020B0604020202020204" pitchFamily="34" charset="0"/>
              </a:rPr>
              <a:t> sava</a:t>
            </a:r>
            <a:r>
              <a:rPr lang="tr-TR" altLang="tr-TR" sz="2800" dirty="0" err="1" smtClean="0">
                <a:cs typeface="Arial" panose="020B0604020202020204" pitchFamily="34" charset="0"/>
              </a:rPr>
              <a:t>şı</a:t>
            </a:r>
            <a:r>
              <a:rPr lang="bs-Latn-BA" altLang="tr-TR" sz="2800" dirty="0" smtClean="0">
                <a:cs typeface="Arial" panose="020B0604020202020204" pitchFamily="34" charset="0"/>
              </a:rPr>
              <a:t>n </a:t>
            </a:r>
            <a:r>
              <a:rPr lang="bs-Latn-BA" altLang="tr-TR" sz="2800" dirty="0" err="1" smtClean="0">
                <a:cs typeface="Arial" panose="020B0604020202020204" pitchFamily="34" charset="0"/>
              </a:rPr>
              <a:t>sonuna</a:t>
            </a:r>
            <a:r>
              <a:rPr lang="bs-Latn-BA" altLang="tr-TR" sz="2800" dirty="0" smtClean="0">
                <a:cs typeface="Arial" panose="020B0604020202020204" pitchFamily="34" charset="0"/>
              </a:rPr>
              <a:t> kadar </a:t>
            </a:r>
            <a:r>
              <a:rPr lang="bs-Latn-BA" altLang="tr-TR" sz="2800" dirty="0" err="1" smtClean="0">
                <a:cs typeface="Arial" panose="020B0604020202020204" pitchFamily="34" charset="0"/>
              </a:rPr>
              <a:t>kadar</a:t>
            </a:r>
            <a:r>
              <a:rPr lang="bs-Latn-BA" altLang="tr-TR" sz="2800" dirty="0" smtClean="0">
                <a:cs typeface="Arial" panose="020B0604020202020204" pitchFamily="34" charset="0"/>
              </a:rPr>
              <a:t> </a:t>
            </a:r>
            <a:r>
              <a:rPr lang="tr-TR" altLang="tr-TR" sz="2800" dirty="0" smtClean="0">
                <a:cs typeface="Arial" panose="020B0604020202020204" pitchFamily="34" charset="0"/>
              </a:rPr>
              <a:t>işçi kuruluşlar çoğalıyor ve dernekler adı ile faaliyetlerde bulunuyor.</a:t>
            </a:r>
          </a:p>
          <a:p>
            <a:pPr marL="0" indent="0" eaLnBrk="1" fontAlgn="auto" hangingPunct="1">
              <a:lnSpc>
                <a:spcPct val="110000"/>
              </a:lnSpc>
              <a:spcBef>
                <a:spcPts val="0"/>
              </a:spcBef>
              <a:spcAft>
                <a:spcPts val="0"/>
              </a:spcAft>
              <a:buFont typeface="Arial" panose="020B0604020202020204" pitchFamily="34" charset="0"/>
              <a:buNone/>
              <a:defRPr/>
            </a:pPr>
            <a:endParaRPr lang="bs-Latn-BA" altLang="tr-TR" sz="2800" dirty="0" smtClean="0">
              <a:cs typeface="Arial" panose="020B0604020202020204" pitchFamily="34" charset="0"/>
            </a:endParaRPr>
          </a:p>
          <a:p>
            <a:pPr marL="0" indent="0" eaLnBrk="1" fontAlgn="auto" hangingPunct="1">
              <a:lnSpc>
                <a:spcPct val="110000"/>
              </a:lnSpc>
              <a:spcBef>
                <a:spcPts val="0"/>
              </a:spcBef>
              <a:spcAft>
                <a:spcPts val="0"/>
              </a:spcAft>
              <a:buFont typeface="Arial" panose="020B0604020202020204" pitchFamily="34" charset="0"/>
              <a:buNone/>
              <a:defRPr/>
            </a:pPr>
            <a:r>
              <a:rPr lang="tr-TR" altLang="tr-TR" sz="2800" dirty="0" smtClean="0">
                <a:cs typeface="Arial" panose="020B0604020202020204" pitchFamily="34" charset="0"/>
              </a:rPr>
              <a:t>Çağdaş anlamda sendikacılık 82 Anayasası dönemi ile başlıyor.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50813" y="136525"/>
            <a:ext cx="8842375" cy="533400"/>
          </a:xfrm>
        </p:spPr>
        <p:txBody>
          <a:bodyPr rtlCol="0">
            <a:normAutofit/>
          </a:bodyPr>
          <a:lstStyle/>
          <a:p>
            <a:pPr algn="ctr" eaLnBrk="1" fontAlgn="auto" hangingPunct="1">
              <a:spcAft>
                <a:spcPts val="0"/>
              </a:spcAft>
              <a:defRPr/>
            </a:pPr>
            <a:r>
              <a:rPr lang="tr-TR" altLang="tr-TR" sz="2700" b="1" dirty="0">
                <a:latin typeface="+mn-lt"/>
                <a:cs typeface="Arial" panose="020B0604020202020204" pitchFamily="34" charset="0"/>
              </a:rPr>
              <a:t>SENDİKA VE KONFEDERASYONLARIN KURULUŞU</a:t>
            </a:r>
          </a:p>
        </p:txBody>
      </p:sp>
      <p:sp>
        <p:nvSpPr>
          <p:cNvPr id="17411" name="Content Placeholder 2"/>
          <p:cNvSpPr>
            <a:spLocks noGrp="1"/>
          </p:cNvSpPr>
          <p:nvPr>
            <p:ph idx="1"/>
          </p:nvPr>
        </p:nvSpPr>
        <p:spPr>
          <a:xfrm>
            <a:off x="0" y="865188"/>
            <a:ext cx="9144000" cy="4945062"/>
          </a:xfrm>
        </p:spPr>
        <p:txBody>
          <a:bodyPr rtlCol="0">
            <a:normAutofit fontScale="92500" lnSpcReduction="10000"/>
          </a:bodyPr>
          <a:lstStyle/>
          <a:p>
            <a:pPr marL="0" indent="0" eaLnBrk="1" fontAlgn="auto" hangingPunct="1">
              <a:lnSpc>
                <a:spcPct val="100000"/>
              </a:lnSpc>
              <a:spcBef>
                <a:spcPts val="0"/>
              </a:spcBef>
              <a:spcAft>
                <a:spcPts val="0"/>
              </a:spcAft>
              <a:buFont typeface="Arial" panose="020B0604020202020204" pitchFamily="34" charset="0"/>
              <a:buNone/>
              <a:defRPr/>
            </a:pPr>
            <a:r>
              <a:rPr lang="tr-TR" altLang="tr-TR" sz="2400" b="1" dirty="0">
                <a:cs typeface="Arial" panose="020B0604020202020204" pitchFamily="34" charset="0"/>
              </a:rPr>
              <a:t>1- İŞÇİ SENDİKASI KURUCULUK ŞARTLARI</a:t>
            </a:r>
          </a:p>
          <a:p>
            <a:pPr marL="0" indent="0" eaLnBrk="1" fontAlgn="auto" hangingPunct="1">
              <a:lnSpc>
                <a:spcPct val="100000"/>
              </a:lnSpc>
              <a:spcBef>
                <a:spcPts val="0"/>
              </a:spcBef>
              <a:spcAft>
                <a:spcPts val="0"/>
              </a:spcAft>
              <a:buFont typeface="Arial" panose="020B0604020202020204" pitchFamily="34" charset="0"/>
              <a:buNone/>
              <a:defRPr/>
            </a:pPr>
            <a:endParaRPr lang="tr-TR" altLang="tr-TR" sz="2400"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2400" dirty="0">
                <a:cs typeface="Arial" panose="020B0604020202020204" pitchFamily="34" charset="0"/>
              </a:rPr>
              <a:t>İşçi sendikanın kurucusu olabilmek için gerekli koşullar</a:t>
            </a:r>
            <a:r>
              <a:rPr lang="tr-TR" altLang="tr-TR" sz="2400" dirty="0" smtClean="0">
                <a:cs typeface="Arial" panose="020B0604020202020204" pitchFamily="34" charset="0"/>
              </a:rPr>
              <a:t>:</a:t>
            </a:r>
            <a:endParaRPr lang="tr-TR" altLang="tr-TR" sz="2400"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2400" dirty="0">
                <a:cs typeface="Arial" panose="020B0604020202020204" pitchFamily="34" charset="0"/>
              </a:rPr>
              <a:t>	</a:t>
            </a:r>
            <a:r>
              <a:rPr lang="tr-TR" altLang="tr-TR" sz="2400" b="1" dirty="0">
                <a:cs typeface="Arial" panose="020B0604020202020204" pitchFamily="34" charset="0"/>
              </a:rPr>
              <a:t>a) İşçi niteliğine sahip olmak: </a:t>
            </a:r>
            <a:r>
              <a:rPr lang="tr-TR" altLang="tr-TR" sz="2400" dirty="0">
                <a:cs typeface="Arial" panose="020B0604020202020204" pitchFamily="34" charset="0"/>
              </a:rPr>
              <a:t>Fiil ehliyetine sahip ve fiilen çalışan gerçek veya tüzel kişiler sendika kurma hakkına sahiptir. </a:t>
            </a:r>
          </a:p>
          <a:p>
            <a:pPr marL="0" indent="0" eaLnBrk="1" fontAlgn="auto" hangingPunct="1">
              <a:lnSpc>
                <a:spcPct val="100000"/>
              </a:lnSpc>
              <a:spcBef>
                <a:spcPts val="0"/>
              </a:spcBef>
              <a:spcAft>
                <a:spcPts val="0"/>
              </a:spcAft>
              <a:buFont typeface="Arial" panose="020B0604020202020204" pitchFamily="34" charset="0"/>
              <a:buNone/>
              <a:defRPr/>
            </a:pPr>
            <a:r>
              <a:rPr lang="tr-TR" altLang="tr-TR" sz="2400" dirty="0">
                <a:cs typeface="Arial" panose="020B0604020202020204" pitchFamily="34" charset="0"/>
              </a:rPr>
              <a:t>	</a:t>
            </a:r>
            <a:r>
              <a:rPr lang="tr-TR" altLang="tr-TR" sz="2400" b="1" dirty="0">
                <a:cs typeface="Arial" panose="020B0604020202020204" pitchFamily="34" charset="0"/>
              </a:rPr>
              <a:t>b) Ehliyet sahibi olmak: </a:t>
            </a:r>
            <a:r>
              <a:rPr lang="tr-TR" altLang="tr-TR" sz="2400" dirty="0">
                <a:cs typeface="Arial" panose="020B0604020202020204" pitchFamily="34" charset="0"/>
              </a:rPr>
              <a:t>ayırt etme gücüne sahip her ergin kişi </a:t>
            </a:r>
            <a:r>
              <a:rPr lang="tr-TR" altLang="tr-TR" sz="2400" dirty="0" err="1">
                <a:cs typeface="Arial" panose="020B0604020202020204" pitchFamily="34" charset="0"/>
              </a:rPr>
              <a:t>ffil</a:t>
            </a:r>
            <a:r>
              <a:rPr lang="tr-TR" altLang="tr-TR" sz="2400" dirty="0">
                <a:cs typeface="Arial" panose="020B0604020202020204" pitchFamily="34" charset="0"/>
              </a:rPr>
              <a:t> ehliyetine sahip (MK m.10)</a:t>
            </a:r>
          </a:p>
          <a:p>
            <a:pPr marL="0" indent="0" eaLnBrk="1" fontAlgn="auto" hangingPunct="1">
              <a:lnSpc>
                <a:spcPct val="100000"/>
              </a:lnSpc>
              <a:spcBef>
                <a:spcPts val="0"/>
              </a:spcBef>
              <a:spcAft>
                <a:spcPts val="0"/>
              </a:spcAft>
              <a:buFont typeface="Arial" panose="020B0604020202020204" pitchFamily="34" charset="0"/>
              <a:buNone/>
              <a:defRPr/>
            </a:pPr>
            <a:r>
              <a:rPr lang="tr-TR" altLang="tr-TR" sz="2400" dirty="0">
                <a:cs typeface="Arial" panose="020B0604020202020204" pitchFamily="34" charset="0"/>
              </a:rPr>
              <a:t>	</a:t>
            </a:r>
            <a:r>
              <a:rPr lang="tr-TR" altLang="tr-TR" sz="2400" b="1" dirty="0">
                <a:cs typeface="Arial" panose="020B0604020202020204" pitchFamily="34" charset="0"/>
              </a:rPr>
              <a:t>c) Belirli suçlardan hüküm giymemiş olmalı: </a:t>
            </a:r>
            <a:r>
              <a:rPr lang="tr-TR" altLang="tr-TR" sz="2400" dirty="0">
                <a:cs typeface="Arial" panose="020B0604020202020204" pitchFamily="34" charset="0"/>
              </a:rPr>
              <a:t>26/9/2004 tarihli ve 5237 sayılı Türk Ceza Kanununun 53 üncü maddesinde belirtilen süreler geçmiş olsa bile; zimmet, irtikâp, rüşvet, hırsızlık, dolandırıcılık, sahtecilik, güveni kötüye kullanma, hileli iflas, ihaleye fesat karıştırma, edimin ifasına fesat karıştırma, suçtan kaynaklanan mal varlığı değerlerini aklama ve kaçakçılık suçlarından birinden mahkûmiyeti bulunanlar sendika kurucusu olamaz.</a:t>
            </a:r>
          </a:p>
          <a:p>
            <a:pPr marL="0" indent="0" eaLnBrk="1" fontAlgn="auto" hangingPunct="1">
              <a:lnSpc>
                <a:spcPct val="100000"/>
              </a:lnSpc>
              <a:spcBef>
                <a:spcPts val="0"/>
              </a:spcBef>
              <a:spcAft>
                <a:spcPts val="0"/>
              </a:spcAft>
              <a:buFont typeface="Arial" panose="020B0604020202020204" pitchFamily="34" charset="0"/>
              <a:buNone/>
              <a:defRPr/>
            </a:pPr>
            <a:r>
              <a:rPr lang="tr-TR" altLang="tr-TR" sz="2400" dirty="0">
                <a:cs typeface="Arial" panose="020B0604020202020204" pitchFamily="34" charset="0"/>
              </a:rPr>
              <a:t>	</a:t>
            </a:r>
            <a:r>
              <a:rPr lang="tr-TR" altLang="tr-TR" sz="2400" b="1" dirty="0">
                <a:cs typeface="Arial" panose="020B0604020202020204" pitchFamily="34" charset="0"/>
              </a:rPr>
              <a:t>d) En az 7 kişi bir araya gelmeli</a:t>
            </a:r>
          </a:p>
          <a:p>
            <a:pPr marL="0" indent="0" eaLnBrk="1" fontAlgn="auto" hangingPunct="1">
              <a:lnSpc>
                <a:spcPct val="100000"/>
              </a:lnSpc>
              <a:spcBef>
                <a:spcPts val="0"/>
              </a:spcBef>
              <a:spcAft>
                <a:spcPts val="0"/>
              </a:spcAft>
              <a:buFont typeface="Arial" panose="020B0604020202020204" pitchFamily="34" charset="0"/>
              <a:buNone/>
              <a:defRPr/>
            </a:pPr>
            <a:r>
              <a:rPr lang="tr-TR" altLang="tr-TR" sz="2400" b="1" dirty="0">
                <a:cs typeface="Arial" panose="020B0604020202020204" pitchFamily="34" charset="0"/>
              </a:rPr>
              <a:t>	e) Fiilen çalışan olmalı</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0" y="147638"/>
            <a:ext cx="9144000" cy="5338762"/>
          </a:xfrm>
        </p:spPr>
        <p:txBody>
          <a:bodyPr/>
          <a:lstStyle/>
          <a:p>
            <a:pPr marL="0" indent="0" eaLnBrk="1" hangingPunct="1">
              <a:buFont typeface="Arial" panose="020B0604020202020204" pitchFamily="34" charset="0"/>
              <a:buNone/>
            </a:pPr>
            <a:r>
              <a:rPr lang="tr-TR" altLang="tr-TR" sz="2800" b="1" smtClean="0">
                <a:cs typeface="Arial" panose="020B0604020202020204" pitchFamily="34" charset="0"/>
              </a:rPr>
              <a:t>2 –İŞVEREN SENDİKASI KURUCULARI İŞİN ŞARTLAR</a:t>
            </a:r>
          </a:p>
          <a:p>
            <a:pPr marL="0" indent="0" eaLnBrk="1" hangingPunct="1">
              <a:buFont typeface="Arial" panose="020B0604020202020204" pitchFamily="34" charset="0"/>
              <a:buNone/>
            </a:pPr>
            <a:r>
              <a:rPr lang="tr-TR" altLang="tr-TR" sz="2800" smtClean="0">
                <a:cs typeface="Arial" panose="020B0604020202020204" pitchFamily="34" charset="0"/>
              </a:rPr>
              <a:t>İşveren sendikası kurucu gerçek kişi veya tüzel kişi olabilir. İşveren sendikasını kurucusu tüzel kişi ise kurucu koşullar tüzel kişiyi temsil eden gerçek kişi için de aranır.</a:t>
            </a:r>
          </a:p>
          <a:p>
            <a:pPr marL="0" indent="0" eaLnBrk="1" hangingPunct="1">
              <a:buFont typeface="Arial" panose="020B0604020202020204" pitchFamily="34" charset="0"/>
              <a:buNone/>
            </a:pPr>
            <a:endParaRPr lang="tr-TR" altLang="tr-TR" sz="2800" smtClean="0">
              <a:cs typeface="Arial" panose="020B0604020202020204" pitchFamily="34" charset="0"/>
            </a:endParaRPr>
          </a:p>
          <a:p>
            <a:pPr marL="0" indent="0" eaLnBrk="1" hangingPunct="1">
              <a:buFont typeface="Arial" panose="020B0604020202020204" pitchFamily="34" charset="0"/>
              <a:buNone/>
            </a:pPr>
            <a:r>
              <a:rPr lang="tr-TR" altLang="tr-TR" sz="2800" b="1" smtClean="0">
                <a:cs typeface="Arial" panose="020B0604020202020204" pitchFamily="34" charset="0"/>
              </a:rPr>
              <a:t>3- KAMU GÖREVLİLER SENDİKASI KURUCULARI İÇİN ŞARTLAR</a:t>
            </a:r>
          </a:p>
          <a:p>
            <a:pPr marL="0" indent="0" eaLnBrk="1" hangingPunct="1">
              <a:buFont typeface="Arial" panose="020B0604020202020204" pitchFamily="34" charset="0"/>
              <a:buNone/>
            </a:pPr>
            <a:r>
              <a:rPr lang="tr-TR" altLang="tr-TR" sz="2800" smtClean="0">
                <a:cs typeface="Arial" panose="020B0604020202020204" pitchFamily="34" charset="0"/>
              </a:rPr>
              <a:t>Kamu görevliler sendikasının kurucusu olabilmek işin kişinin kamu görevlisi olarak çalışma şartı aranmaktadır.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33350" y="198438"/>
            <a:ext cx="8840788" cy="701675"/>
          </a:xfrm>
        </p:spPr>
        <p:txBody>
          <a:bodyPr rtlCol="0">
            <a:normAutofit/>
          </a:bodyPr>
          <a:lstStyle/>
          <a:p>
            <a:pPr algn="ctr" eaLnBrk="1" fontAlgn="auto" hangingPunct="1">
              <a:spcAft>
                <a:spcPts val="0"/>
              </a:spcAft>
              <a:defRPr/>
            </a:pPr>
            <a:r>
              <a:rPr lang="tr-TR" altLang="tr-TR" sz="2700" b="1">
                <a:latin typeface="+mn-lt"/>
                <a:cs typeface="Arial" panose="020B0604020202020204" pitchFamily="34" charset="0"/>
              </a:rPr>
              <a:t>SENDİKA VE KONFEDERASYONLARI KURULUŞ YONTEMİ</a:t>
            </a:r>
          </a:p>
        </p:txBody>
      </p:sp>
      <p:sp>
        <p:nvSpPr>
          <p:cNvPr id="19459" name="Content Placeholder 2"/>
          <p:cNvSpPr>
            <a:spLocks noGrp="1"/>
          </p:cNvSpPr>
          <p:nvPr>
            <p:ph idx="1"/>
          </p:nvPr>
        </p:nvSpPr>
        <p:spPr>
          <a:xfrm>
            <a:off x="133350" y="1065213"/>
            <a:ext cx="8912225" cy="4649787"/>
          </a:xfrm>
        </p:spPr>
        <p:txBody>
          <a:bodyPr/>
          <a:lstStyle/>
          <a:p>
            <a:pPr marL="0" indent="0" eaLnBrk="1" hangingPunct="1">
              <a:lnSpc>
                <a:spcPct val="100000"/>
              </a:lnSpc>
              <a:spcBef>
                <a:spcPct val="0"/>
              </a:spcBef>
              <a:buFont typeface="Arial" panose="020B0604020202020204" pitchFamily="34" charset="0"/>
              <a:buNone/>
            </a:pPr>
            <a:r>
              <a:rPr lang="tr-TR" altLang="tr-TR" b="1" smtClean="0">
                <a:cs typeface="Arial" panose="020B0604020202020204" pitchFamily="34" charset="0"/>
              </a:rPr>
              <a:t>1- SENDİKALARDA KURULUŞ İŞLEMLERİ</a:t>
            </a:r>
          </a:p>
          <a:p>
            <a:pPr marL="0" indent="0" eaLnBrk="1" hangingPunct="1">
              <a:lnSpc>
                <a:spcPct val="100000"/>
              </a:lnSpc>
              <a:spcBef>
                <a:spcPct val="0"/>
              </a:spcBef>
              <a:buFont typeface="Arial" panose="020B0604020202020204" pitchFamily="34" charset="0"/>
              <a:buAutoNum type="alphaLcParenR"/>
            </a:pPr>
            <a:r>
              <a:rPr lang="tr-TR" altLang="tr-TR" smtClean="0">
                <a:cs typeface="Arial" panose="020B0604020202020204" pitchFamily="34" charset="0"/>
              </a:rPr>
              <a:t> Tüzük hazırlamak</a:t>
            </a:r>
          </a:p>
          <a:p>
            <a:pPr marL="0" indent="0" eaLnBrk="1" hangingPunct="1">
              <a:lnSpc>
                <a:spcPct val="100000"/>
              </a:lnSpc>
              <a:spcBef>
                <a:spcPct val="0"/>
              </a:spcBef>
              <a:buFont typeface="Arial" panose="020B0604020202020204" pitchFamily="34" charset="0"/>
              <a:buAutoNum type="alphaLcParenR"/>
            </a:pPr>
            <a:r>
              <a:rPr lang="tr-TR" altLang="tr-TR" smtClean="0">
                <a:cs typeface="Arial" panose="020B0604020202020204" pitchFamily="34" charset="0"/>
              </a:rPr>
              <a:t> Tüzüğün sendika merkezinin bulunacağı ilin valiliğine verilmesi</a:t>
            </a:r>
          </a:p>
          <a:p>
            <a:pPr marL="0" indent="0" eaLnBrk="1" hangingPunct="1">
              <a:lnSpc>
                <a:spcPct val="100000"/>
              </a:lnSpc>
              <a:spcBef>
                <a:spcPct val="0"/>
              </a:spcBef>
              <a:buFont typeface="Arial" panose="020B0604020202020204" pitchFamily="34" charset="0"/>
              <a:buAutoNum type="alphaLcParenR"/>
            </a:pPr>
            <a:r>
              <a:rPr lang="tr-TR" altLang="tr-TR" smtClean="0">
                <a:cs typeface="Arial" panose="020B0604020202020204" pitchFamily="34" charset="0"/>
              </a:rPr>
              <a:t> İlan: Vali sendikanın tüzüğünü Bakanlığa gönderir ve Bakanlık 15 gün içinde sendikanın adını, merkezini ve tüzüğünü web sayfasında yayınlıyor.</a:t>
            </a:r>
          </a:p>
          <a:p>
            <a:pPr marL="0" indent="0" eaLnBrk="1" hangingPunct="1">
              <a:lnSpc>
                <a:spcPct val="100000"/>
              </a:lnSpc>
              <a:spcBef>
                <a:spcPct val="0"/>
              </a:spcBef>
              <a:buFont typeface="Arial" panose="020B0604020202020204" pitchFamily="34" charset="0"/>
              <a:buNone/>
            </a:pPr>
            <a:r>
              <a:rPr lang="tr-TR" altLang="tr-TR" smtClean="0">
                <a:cs typeface="Arial" panose="020B0604020202020204" pitchFamily="34" charset="0"/>
              </a:rPr>
              <a:t>Kuruluşlar, kurucularının kuruluşun merkezinin bulunacağı </a:t>
            </a:r>
            <a:r>
              <a:rPr lang="tr-TR" altLang="tr-TR" u="sng" smtClean="0">
                <a:cs typeface="Arial" panose="020B0604020202020204" pitchFamily="34" charset="0"/>
              </a:rPr>
              <a:t>ilin valiliğine </a:t>
            </a:r>
            <a:r>
              <a:rPr lang="tr-TR" altLang="tr-TR" smtClean="0">
                <a:cs typeface="Arial" panose="020B0604020202020204" pitchFamily="34" charset="0"/>
              </a:rPr>
              <a:t>dilekçelerine ekli olarak</a:t>
            </a:r>
            <a:r>
              <a:rPr lang="bs-Latn-BA" altLang="tr-TR" smtClean="0">
                <a:cs typeface="Arial" panose="020B0604020202020204" pitchFamily="34" charset="0"/>
              </a:rPr>
              <a:t> </a:t>
            </a:r>
            <a:r>
              <a:rPr lang="tr-TR" altLang="tr-TR" u="sng" smtClean="0">
                <a:cs typeface="Arial" panose="020B0604020202020204" pitchFamily="34" charset="0"/>
              </a:rPr>
              <a:t>kuruluş tüzüğünü vermeleriyle tüzel kişilik kazanır.</a:t>
            </a:r>
            <a:r>
              <a:rPr lang="bs-Latn-BA" altLang="tr-TR" u="sng" smtClean="0">
                <a:cs typeface="Arial" panose="020B0604020202020204" pitchFamily="34" charset="0"/>
              </a:rPr>
              <a:t> !</a:t>
            </a:r>
            <a:endParaRPr lang="tr-TR" altLang="tr-TR" u="sng" smtClean="0">
              <a:cs typeface="Arial" panose="020B0604020202020204" pitchFamily="34" charset="0"/>
            </a:endParaRPr>
          </a:p>
          <a:p>
            <a:pPr marL="0" indent="0" eaLnBrk="1" hangingPunct="1">
              <a:lnSpc>
                <a:spcPct val="100000"/>
              </a:lnSpc>
              <a:spcBef>
                <a:spcPct val="0"/>
              </a:spcBef>
              <a:buFont typeface="Arial" panose="020B0604020202020204" pitchFamily="34" charset="0"/>
              <a:buNone/>
            </a:pPr>
            <a:endParaRPr lang="tr-TR" altLang="tr-TR" smtClean="0">
              <a:cs typeface="Arial" panose="020B0604020202020204" pitchFamily="34" charset="0"/>
            </a:endParaRPr>
          </a:p>
          <a:p>
            <a:pPr marL="0" indent="0" eaLnBrk="1" hangingPunct="1">
              <a:lnSpc>
                <a:spcPct val="100000"/>
              </a:lnSpc>
              <a:spcBef>
                <a:spcPct val="0"/>
              </a:spcBef>
              <a:buFont typeface="Arial" panose="020B0604020202020204" pitchFamily="34" charset="0"/>
              <a:buNone/>
            </a:pPr>
            <a:r>
              <a:rPr lang="tr-TR" altLang="tr-TR" b="1" smtClean="0">
                <a:cs typeface="Arial" panose="020B0604020202020204" pitchFamily="34" charset="0"/>
              </a:rPr>
              <a:t>2- KONFEDERASYONUN KURULUŞ İŞLEMLER</a:t>
            </a:r>
            <a:r>
              <a:rPr lang="tr-TR" altLang="tr-TR" smtClean="0">
                <a:cs typeface="Arial" panose="020B0604020202020204" pitchFamily="34" charset="0"/>
              </a:rPr>
              <a:t>İ</a:t>
            </a:r>
          </a:p>
          <a:p>
            <a:pPr marL="0" indent="0" eaLnBrk="1" hangingPunct="1">
              <a:lnSpc>
                <a:spcPct val="100000"/>
              </a:lnSpc>
              <a:spcBef>
                <a:spcPct val="0"/>
              </a:spcBef>
              <a:buFont typeface="Arial" panose="020B0604020202020204" pitchFamily="34" charset="0"/>
              <a:buNone/>
            </a:pPr>
            <a:r>
              <a:rPr lang="tr-TR" altLang="tr-TR" smtClean="0">
                <a:cs typeface="Arial" panose="020B0604020202020204" pitchFamily="34" charset="0"/>
              </a:rPr>
              <a:t>a) Değişik işkollarından en az 5 sendikanın bir araya gelmesi</a:t>
            </a:r>
          </a:p>
          <a:p>
            <a:pPr marL="0" indent="0" eaLnBrk="1" hangingPunct="1">
              <a:lnSpc>
                <a:spcPct val="100000"/>
              </a:lnSpc>
              <a:spcBef>
                <a:spcPct val="0"/>
              </a:spcBef>
              <a:buFont typeface="Arial" panose="020B0604020202020204" pitchFamily="34" charset="0"/>
              <a:buNone/>
            </a:pPr>
            <a:r>
              <a:rPr lang="tr-TR" altLang="tr-TR" smtClean="0">
                <a:cs typeface="Arial" panose="020B0604020202020204" pitchFamily="34" charset="0"/>
              </a:rPr>
              <a:t>b) Tüzüğün konfederasyonun merkezi bulunduğu il valiliğine verilmesi</a:t>
            </a:r>
          </a:p>
          <a:p>
            <a:pPr marL="0" indent="0" eaLnBrk="1" hangingPunct="1">
              <a:lnSpc>
                <a:spcPct val="100000"/>
              </a:lnSpc>
              <a:spcBef>
                <a:spcPct val="0"/>
              </a:spcBef>
              <a:buFont typeface="Arial" panose="020B0604020202020204" pitchFamily="34" charset="0"/>
              <a:buNone/>
            </a:pPr>
            <a:r>
              <a:rPr lang="tr-TR" altLang="tr-TR" smtClean="0">
                <a:cs typeface="Arial" panose="020B0604020202020204" pitchFamily="34" charset="0"/>
              </a:rPr>
              <a:t>c) İlan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65113" y="236538"/>
            <a:ext cx="8632825" cy="835025"/>
          </a:xfrm>
        </p:spPr>
        <p:txBody>
          <a:bodyPr rtlCol="0">
            <a:normAutofit/>
          </a:bodyPr>
          <a:lstStyle/>
          <a:p>
            <a:pPr algn="ctr" eaLnBrk="1" fontAlgn="auto" hangingPunct="1">
              <a:spcAft>
                <a:spcPts val="0"/>
              </a:spcAft>
              <a:defRPr/>
            </a:pPr>
            <a:r>
              <a:rPr lang="tr-TR" altLang="tr-TR" sz="3000" b="1" dirty="0">
                <a:latin typeface="+mn-lt"/>
                <a:cs typeface="Arial" panose="020B0604020202020204" pitchFamily="34" charset="0"/>
              </a:rPr>
              <a:t>SENDİKANIN ORGANLARI</a:t>
            </a:r>
          </a:p>
        </p:txBody>
      </p:sp>
      <p:sp>
        <p:nvSpPr>
          <p:cNvPr id="20483" name="Content Placeholder 2"/>
          <p:cNvSpPr>
            <a:spLocks noGrp="1"/>
          </p:cNvSpPr>
          <p:nvPr>
            <p:ph idx="1"/>
          </p:nvPr>
        </p:nvSpPr>
        <p:spPr>
          <a:xfrm>
            <a:off x="176213" y="1277938"/>
            <a:ext cx="8202612" cy="3933825"/>
          </a:xfrm>
        </p:spPr>
        <p:txBody>
          <a:bodyPr/>
          <a:lstStyle/>
          <a:p>
            <a:pPr marL="385763" indent="-385763" eaLnBrk="1" hangingPunct="1">
              <a:lnSpc>
                <a:spcPct val="100000"/>
              </a:lnSpc>
              <a:spcBef>
                <a:spcPct val="0"/>
              </a:spcBef>
              <a:buFont typeface="Arial" panose="020B0604020202020204" pitchFamily="34" charset="0"/>
              <a:buAutoNum type="arabicParenR"/>
            </a:pPr>
            <a:r>
              <a:rPr lang="tr-TR" altLang="tr-TR" sz="2400" b="1" smtClean="0">
                <a:cs typeface="Arial" panose="020B0604020202020204" pitchFamily="34" charset="0"/>
              </a:rPr>
              <a:t>GENEL KURUL</a:t>
            </a:r>
          </a:p>
          <a:p>
            <a:pPr marL="385763" indent="-385763" eaLnBrk="1" hangingPunct="1">
              <a:lnSpc>
                <a:spcPct val="100000"/>
              </a:lnSpc>
              <a:spcBef>
                <a:spcPct val="0"/>
              </a:spcBef>
              <a:buFont typeface="Arial" panose="020B0604020202020204" pitchFamily="34" charset="0"/>
              <a:buAutoNum type="arabicParenR"/>
            </a:pPr>
            <a:r>
              <a:rPr lang="tr-TR" altLang="tr-TR" sz="2400" b="1" smtClean="0">
                <a:cs typeface="Arial" panose="020B0604020202020204" pitchFamily="34" charset="0"/>
              </a:rPr>
              <a:t>YÖNETİM KURULU</a:t>
            </a:r>
          </a:p>
          <a:p>
            <a:pPr marL="385763" indent="-385763" eaLnBrk="1" hangingPunct="1">
              <a:lnSpc>
                <a:spcPct val="100000"/>
              </a:lnSpc>
              <a:spcBef>
                <a:spcPct val="0"/>
              </a:spcBef>
              <a:buFont typeface="Arial" panose="020B0604020202020204" pitchFamily="34" charset="0"/>
              <a:buAutoNum type="arabicParenR"/>
            </a:pPr>
            <a:r>
              <a:rPr lang="tr-TR" altLang="tr-TR" sz="2400" b="1" smtClean="0">
                <a:cs typeface="Arial" panose="020B0604020202020204" pitchFamily="34" charset="0"/>
              </a:rPr>
              <a:t>DENETİM KURULU</a:t>
            </a:r>
          </a:p>
          <a:p>
            <a:pPr marL="385763" indent="-385763" eaLnBrk="1" hangingPunct="1">
              <a:lnSpc>
                <a:spcPct val="100000"/>
              </a:lnSpc>
              <a:spcBef>
                <a:spcPct val="0"/>
              </a:spcBef>
              <a:buFont typeface="Arial" panose="020B0604020202020204" pitchFamily="34" charset="0"/>
              <a:buAutoNum type="arabicParenR"/>
            </a:pPr>
            <a:r>
              <a:rPr lang="tr-TR" altLang="tr-TR" sz="2400" b="1" smtClean="0">
                <a:cs typeface="Arial" panose="020B0604020202020204" pitchFamily="34" charset="0"/>
              </a:rPr>
              <a:t>DİSİPLİN KURULU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0" y="215900"/>
            <a:ext cx="9261475" cy="5664200"/>
          </a:xfrm>
        </p:spPr>
        <p:txBody>
          <a:bodyPr rtlCol="0">
            <a:normAutofit fontScale="47500" lnSpcReduction="20000"/>
          </a:bodyPr>
          <a:lstStyle/>
          <a:p>
            <a:pPr marL="0" indent="0" eaLnBrk="1" fontAlgn="auto" hangingPunct="1">
              <a:lnSpc>
                <a:spcPct val="100000"/>
              </a:lnSpc>
              <a:spcBef>
                <a:spcPct val="0"/>
              </a:spcBef>
              <a:spcAft>
                <a:spcPts val="0"/>
              </a:spcAft>
              <a:buFont typeface="Arial" panose="020B0604020202020204" pitchFamily="34" charset="0"/>
              <a:buAutoNum type="arabicParenR"/>
              <a:defRPr/>
            </a:pPr>
            <a:r>
              <a:rPr lang="tr-TR" altLang="tr-TR" sz="4400" b="1" dirty="0" smtClean="0">
                <a:cs typeface="Arial" panose="020B0604020202020204" pitchFamily="34" charset="0"/>
              </a:rPr>
              <a:t>GENEL KURUL</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400" dirty="0" smtClean="0">
                <a:cs typeface="Arial" panose="020B0604020202020204" pitchFamily="34" charset="0"/>
              </a:rPr>
              <a:t>Genel kurul, sendikanın en üst organı, tüzüğüne göre üye veya delegelerden oluşur. Delege seçiminin usul ve esasları kuruluşun tüzüğü ile belirlenir. Ancak tüzüklere delege seçilebilmeyi engelleyici hükümler konulamaz.</a:t>
            </a:r>
          </a:p>
          <a:p>
            <a:pPr marL="0" indent="0" eaLnBrk="1" fontAlgn="auto" hangingPunct="1">
              <a:lnSpc>
                <a:spcPct val="100000"/>
              </a:lnSpc>
              <a:spcBef>
                <a:spcPct val="0"/>
              </a:spcBef>
              <a:spcAft>
                <a:spcPts val="0"/>
              </a:spcAft>
              <a:buFont typeface="Arial" panose="020B0604020202020204" pitchFamily="34" charset="0"/>
              <a:buNone/>
              <a:defRPr/>
            </a:pPr>
            <a:endParaRPr lang="bs-Latn-BA" altLang="tr-TR" sz="3200" dirty="0" smtClean="0">
              <a:cs typeface="Arial" panose="020B0604020202020204" pitchFamily="34" charset="0"/>
            </a:endParaRPr>
          </a:p>
          <a:p>
            <a:pPr marL="0" indent="0" eaLnBrk="1" fontAlgn="auto" hangingPunct="1">
              <a:lnSpc>
                <a:spcPct val="100000"/>
              </a:lnSpc>
              <a:spcBef>
                <a:spcPct val="0"/>
              </a:spcBef>
              <a:spcAft>
                <a:spcPts val="0"/>
              </a:spcAft>
              <a:buFont typeface="Arial" panose="020B0604020202020204" pitchFamily="34" charset="0"/>
              <a:buNone/>
              <a:defRPr/>
            </a:pPr>
            <a:r>
              <a:rPr lang="da-DK" altLang="tr-TR" sz="3400" dirty="0" smtClean="0">
                <a:cs typeface="Arial" panose="020B0604020202020204" pitchFamily="34" charset="0"/>
              </a:rPr>
              <a:t>Genel kurulun görev ve yetkileri şunlardır:</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400" i="1" dirty="0">
                <a:cs typeface="Arial" panose="020B0604020202020204" pitchFamily="34" charset="0"/>
              </a:rPr>
              <a:t>a</a:t>
            </a:r>
            <a:r>
              <a:rPr lang="tr-TR" altLang="tr-TR" sz="3400" b="1" i="1" dirty="0">
                <a:solidFill>
                  <a:srgbClr val="FF0000"/>
                </a:solidFill>
                <a:cs typeface="Arial" panose="020B0604020202020204" pitchFamily="34" charset="0"/>
              </a:rPr>
              <a:t>) Organların seçimi</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400" i="1" dirty="0">
                <a:cs typeface="Arial" panose="020B0604020202020204" pitchFamily="34" charset="0"/>
              </a:rPr>
              <a:t>b) Tüzük değişikliği</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400" i="1" dirty="0">
                <a:cs typeface="Arial" panose="020B0604020202020204" pitchFamily="34" charset="0"/>
              </a:rPr>
              <a:t>c) Yapılacak ilk genel kurula sunulması ve geçmişe etkili olmaması kaydıyla ilgili makamlar veya </a:t>
            </a:r>
            <a:r>
              <a:rPr lang="tr-TR" altLang="tr-TR" sz="3400" i="1" dirty="0" err="1" smtClean="0">
                <a:cs typeface="Arial" panose="020B0604020202020204" pitchFamily="34" charset="0"/>
              </a:rPr>
              <a:t>mahkem</a:t>
            </a:r>
            <a:r>
              <a:rPr lang="bs-Latn-BA" altLang="tr-TR" sz="3400" i="1" dirty="0" smtClean="0">
                <a:cs typeface="Arial" panose="020B0604020202020204" pitchFamily="34" charset="0"/>
              </a:rPr>
              <a:t>-</a:t>
            </a:r>
            <a:r>
              <a:rPr lang="tr-TR" altLang="tr-TR" sz="3400" i="1" dirty="0" err="1" smtClean="0">
                <a:cs typeface="Arial" panose="020B0604020202020204" pitchFamily="34" charset="0"/>
              </a:rPr>
              <a:t>elerce</a:t>
            </a:r>
            <a:r>
              <a:rPr lang="tr-TR" altLang="tr-TR" sz="3400" i="1" dirty="0" smtClean="0">
                <a:cs typeface="Arial" panose="020B0604020202020204" pitchFamily="34" charset="0"/>
              </a:rPr>
              <a:t> </a:t>
            </a:r>
            <a:r>
              <a:rPr lang="tr-TR" altLang="tr-TR" sz="3400" i="1" dirty="0">
                <a:cs typeface="Arial" panose="020B0604020202020204" pitchFamily="34" charset="0"/>
              </a:rPr>
              <a:t>kanuna aykırı görülerek düzeltilmesi istenen konular hakkında yönetim kuruluna yetki verilmesi</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400" i="1" dirty="0">
                <a:cs typeface="Arial" panose="020B0604020202020204" pitchFamily="34" charset="0"/>
              </a:rPr>
              <a:t>ç) Yönetim kurulu ve denetleme kurulu raporları ile yeminli mali müşavir raporlarının görüşülmesi</a:t>
            </a:r>
          </a:p>
          <a:p>
            <a:pPr marL="0" indent="0" eaLnBrk="1" fontAlgn="auto" hangingPunct="1">
              <a:lnSpc>
                <a:spcPct val="100000"/>
              </a:lnSpc>
              <a:spcBef>
                <a:spcPct val="0"/>
              </a:spcBef>
              <a:spcAft>
                <a:spcPts val="0"/>
              </a:spcAft>
              <a:buFont typeface="Arial" panose="020B0604020202020204" pitchFamily="34" charset="0"/>
              <a:buNone/>
              <a:defRPr/>
            </a:pPr>
            <a:r>
              <a:rPr lang="da-DK" altLang="tr-TR" sz="3400" i="1" dirty="0">
                <a:cs typeface="Arial" panose="020B0604020202020204" pitchFamily="34" charset="0"/>
              </a:rPr>
              <a:t>d) Yönetim kurulu ve denetleme kurulunun ibrası</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400" b="1" i="1" dirty="0">
                <a:solidFill>
                  <a:srgbClr val="FF0000"/>
                </a:solidFill>
                <a:cs typeface="Arial" panose="020B0604020202020204" pitchFamily="34" charset="0"/>
              </a:rPr>
              <a:t>e) Bütçenin kabulü</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400" i="1" dirty="0">
                <a:cs typeface="Arial" panose="020B0604020202020204" pitchFamily="34" charset="0"/>
              </a:rPr>
              <a:t>f) Yönetim kurulu, denetleme kurulu ve disiplin kurulu üyelerine verilecek ücret, tazminat, ödenek ve yolluklar ile sosyal hakların belirlenmesi</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400" b="1" i="1" dirty="0">
                <a:solidFill>
                  <a:srgbClr val="FF0000"/>
                </a:solidFill>
                <a:cs typeface="Arial" panose="020B0604020202020204" pitchFamily="34" charset="0"/>
              </a:rPr>
              <a:t>g) Taşınmaz satın alınması veya mevcut taşınmazların satılması hususunda yönetim kuruluna yetki verilmesi</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400" i="1" dirty="0">
                <a:cs typeface="Arial" panose="020B0604020202020204" pitchFamily="34" charset="0"/>
              </a:rPr>
              <a:t>ğ) Üst kuruluş kurucusu olma, üst kuruluşlara üye olma veya üyelikten çekilme</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400" i="1" dirty="0">
                <a:cs typeface="Arial" panose="020B0604020202020204" pitchFamily="34" charset="0"/>
              </a:rPr>
              <a:t>h) Şube açma, birleştirme veya kapatma, bu konuda tüzükte belirlenen esaslar doğrultusunda yönetim kuruluna yetki verilmesi</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400" i="1" dirty="0">
                <a:cs typeface="Arial" panose="020B0604020202020204" pitchFamily="34" charset="0"/>
              </a:rPr>
              <a:t>ı) Birleşme veya katılma</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400" i="1" dirty="0">
                <a:cs typeface="Arial" panose="020B0604020202020204" pitchFamily="34" charset="0"/>
              </a:rPr>
              <a:t>i) Uluslararası kuruluşun kurucusu olma, uluslararası kuruluşlara üye olma veya üyelikten çekilme</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400" i="1" dirty="0">
                <a:cs typeface="Arial" panose="020B0604020202020204" pitchFamily="34" charset="0"/>
              </a:rPr>
              <a:t>j) Kuruluşun feshi</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400" i="1" dirty="0">
                <a:cs typeface="Arial" panose="020B0604020202020204" pitchFamily="34" charset="0"/>
              </a:rPr>
              <a:t>k) Mevzuat veya tüzükte genel kurulca yapılması öngörülen diğer işlemleri yerine getirme ve başka bir organa bırakılmamış konuları karara bağlama</a:t>
            </a:r>
            <a:endParaRPr lang="tr-TR" altLang="tr-TR" sz="3400" b="1" i="1" dirty="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196850" y="285750"/>
            <a:ext cx="8947150" cy="4699000"/>
          </a:xfrm>
        </p:spPr>
        <p:txBody>
          <a:bodyPr/>
          <a:lstStyle/>
          <a:p>
            <a:pPr eaLnBrk="1" hangingPunct="1">
              <a:lnSpc>
                <a:spcPct val="100000"/>
              </a:lnSpc>
              <a:spcBef>
                <a:spcPct val="0"/>
              </a:spcBef>
              <a:buFont typeface="Arial" panose="020B0604020202020204" pitchFamily="34" charset="0"/>
              <a:buNone/>
            </a:pPr>
            <a:r>
              <a:rPr lang="tr-TR" altLang="tr-TR" sz="3600" b="1" smtClean="0">
                <a:cs typeface="Arial" panose="020B0604020202020204" pitchFamily="34" charset="0"/>
              </a:rPr>
              <a:t>Toplu iş hukuk bolumunde incelenecek konular:</a:t>
            </a:r>
          </a:p>
          <a:p>
            <a:pPr eaLnBrk="1" hangingPunct="1">
              <a:lnSpc>
                <a:spcPct val="100000"/>
              </a:lnSpc>
              <a:spcBef>
                <a:spcPct val="0"/>
              </a:spcBef>
              <a:buFont typeface="Arial" panose="020B0604020202020204" pitchFamily="34" charset="0"/>
              <a:buNone/>
            </a:pPr>
            <a:endParaRPr lang="tr-TR" altLang="tr-TR" sz="3600" smtClean="0">
              <a:cs typeface="Arial" panose="020B0604020202020204" pitchFamily="34" charset="0"/>
            </a:endParaRPr>
          </a:p>
          <a:p>
            <a:pPr eaLnBrk="1" hangingPunct="1">
              <a:lnSpc>
                <a:spcPct val="100000"/>
              </a:lnSpc>
              <a:spcBef>
                <a:spcPct val="0"/>
              </a:spcBef>
              <a:buFont typeface="Arial" panose="020B0604020202020204" pitchFamily="34" charset="0"/>
              <a:buNone/>
            </a:pPr>
            <a:r>
              <a:rPr lang="tr-TR" altLang="tr-TR" sz="3600" smtClean="0">
                <a:cs typeface="Arial" panose="020B0604020202020204" pitchFamily="34" charset="0"/>
              </a:rPr>
              <a:t>- Send</a:t>
            </a:r>
            <a:r>
              <a:rPr lang="bs-Latn-BA" altLang="tr-TR" sz="3600" smtClean="0">
                <a:cs typeface="Arial" panose="020B0604020202020204" pitchFamily="34" charset="0"/>
              </a:rPr>
              <a:t>i</a:t>
            </a:r>
            <a:r>
              <a:rPr lang="tr-TR" altLang="tr-TR" sz="3600" smtClean="0">
                <a:cs typeface="Arial" panose="020B0604020202020204" pitchFamily="34" charset="0"/>
              </a:rPr>
              <a:t>kalar</a:t>
            </a:r>
          </a:p>
          <a:p>
            <a:pPr eaLnBrk="1" hangingPunct="1">
              <a:lnSpc>
                <a:spcPct val="100000"/>
              </a:lnSpc>
              <a:spcBef>
                <a:spcPct val="0"/>
              </a:spcBef>
              <a:buFont typeface="Arial" panose="020B0604020202020204" pitchFamily="34" charset="0"/>
              <a:buNone/>
            </a:pPr>
            <a:r>
              <a:rPr lang="tr-TR" altLang="tr-TR" sz="3600" smtClean="0">
                <a:cs typeface="Arial" panose="020B0604020202020204" pitchFamily="34" charset="0"/>
              </a:rPr>
              <a:t>- Toplu İş Sözleşmeler</a:t>
            </a:r>
          </a:p>
          <a:p>
            <a:pPr eaLnBrk="1" hangingPunct="1">
              <a:lnSpc>
                <a:spcPct val="100000"/>
              </a:lnSpc>
              <a:spcBef>
                <a:spcPct val="0"/>
              </a:spcBef>
              <a:buFont typeface="Arial" panose="020B0604020202020204" pitchFamily="34" charset="0"/>
              <a:buNone/>
            </a:pPr>
            <a:r>
              <a:rPr lang="tr-TR" altLang="tr-TR" sz="3600" smtClean="0">
                <a:cs typeface="Arial" panose="020B0604020202020204" pitchFamily="34" charset="0"/>
              </a:rPr>
              <a:t>- Grev</a:t>
            </a:r>
          </a:p>
          <a:p>
            <a:pPr eaLnBrk="1" hangingPunct="1">
              <a:lnSpc>
                <a:spcPct val="100000"/>
              </a:lnSpc>
              <a:spcBef>
                <a:spcPct val="0"/>
              </a:spcBef>
              <a:buFont typeface="Arial" panose="020B0604020202020204" pitchFamily="34" charset="0"/>
              <a:buNone/>
            </a:pPr>
            <a:r>
              <a:rPr lang="tr-TR" altLang="tr-TR" sz="3600" smtClean="0">
                <a:cs typeface="Arial" panose="020B0604020202020204" pitchFamily="34" charset="0"/>
              </a:rPr>
              <a:t>- Lokavt</a:t>
            </a:r>
            <a:endParaRPr lang="bs-Latn-BA" altLang="tr-TR" sz="3600" smtClean="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133350" y="204788"/>
            <a:ext cx="8863013" cy="5164137"/>
          </a:xfrm>
        </p:spPr>
        <p:txBody>
          <a:bodyPr/>
          <a:lstStyle/>
          <a:p>
            <a:pPr marL="0" indent="0" eaLnBrk="1" hangingPunct="1">
              <a:spcBef>
                <a:spcPct val="0"/>
              </a:spcBef>
              <a:buFont typeface="Arial" panose="020B0604020202020204" pitchFamily="34" charset="0"/>
              <a:buNone/>
            </a:pPr>
            <a:r>
              <a:rPr lang="tr-TR" altLang="tr-TR" smtClean="0">
                <a:cs typeface="Arial" panose="020B0604020202020204" pitchFamily="34" charset="0"/>
              </a:rPr>
              <a:t>İlk genel kurulu tüzel kişiliğin kazanılmasından, şubelerin ilk genel kurulu ise kuruluş tarihinden itibaren </a:t>
            </a:r>
            <a:r>
              <a:rPr lang="tr-TR" altLang="tr-TR" b="1" smtClean="0">
                <a:cs typeface="Arial" panose="020B0604020202020204" pitchFamily="34" charset="0"/>
              </a:rPr>
              <a:t>altı ay </a:t>
            </a:r>
            <a:r>
              <a:rPr lang="tr-TR" altLang="tr-TR" smtClean="0">
                <a:cs typeface="Arial" panose="020B0604020202020204" pitchFamily="34" charset="0"/>
              </a:rPr>
              <a:t>içinde yapılır.</a:t>
            </a:r>
          </a:p>
          <a:p>
            <a:pPr marL="0" indent="0" eaLnBrk="1" hangingPunct="1">
              <a:spcBef>
                <a:spcPct val="0"/>
              </a:spcBef>
              <a:buFont typeface="Arial" panose="020B0604020202020204" pitchFamily="34" charset="0"/>
              <a:buNone/>
            </a:pPr>
            <a:r>
              <a:rPr lang="tr-TR" altLang="tr-TR" smtClean="0">
                <a:cs typeface="Arial" panose="020B0604020202020204" pitchFamily="34" charset="0"/>
              </a:rPr>
              <a:t>Olağan genel kurul en geç dört yılda bir toplanır.</a:t>
            </a:r>
            <a:endParaRPr lang="tr-TR" altLang="tr-TR" b="1" smtClean="0">
              <a:cs typeface="Arial" panose="020B0604020202020204" pitchFamily="34" charset="0"/>
            </a:endParaRPr>
          </a:p>
          <a:p>
            <a:pPr marL="0" indent="0" eaLnBrk="1" hangingPunct="1">
              <a:spcBef>
                <a:spcPct val="0"/>
              </a:spcBef>
              <a:buFont typeface="Arial" panose="020B0604020202020204" pitchFamily="34" charset="0"/>
              <a:buNone/>
            </a:pPr>
            <a:endParaRPr lang="tr-TR" altLang="tr-TR" b="1" smtClean="0">
              <a:cs typeface="Arial" panose="020B0604020202020204" pitchFamily="34" charset="0"/>
            </a:endParaRPr>
          </a:p>
          <a:p>
            <a:pPr marL="0" indent="0" eaLnBrk="1" hangingPunct="1">
              <a:spcBef>
                <a:spcPct val="0"/>
              </a:spcBef>
              <a:buFont typeface="Arial" panose="020B0604020202020204" pitchFamily="34" charset="0"/>
              <a:buNone/>
            </a:pPr>
            <a:r>
              <a:rPr lang="tr-TR" altLang="tr-TR" b="1" smtClean="0">
                <a:cs typeface="Arial" panose="020B0604020202020204" pitchFamily="34" charset="0"/>
              </a:rPr>
              <a:t>2) YÖNETİM KURULU</a:t>
            </a:r>
          </a:p>
          <a:p>
            <a:pPr marL="0" indent="0" eaLnBrk="1" hangingPunct="1">
              <a:spcBef>
                <a:spcPct val="0"/>
              </a:spcBef>
              <a:buFont typeface="Arial" panose="020B0604020202020204" pitchFamily="34" charset="0"/>
              <a:buNone/>
            </a:pPr>
            <a:r>
              <a:rPr lang="tr-TR" altLang="tr-TR" smtClean="0">
                <a:cs typeface="Arial" panose="020B0604020202020204" pitchFamily="34" charset="0"/>
              </a:rPr>
              <a:t>Sendikanın genel kurul dışında kalanların üye sayıları </a:t>
            </a:r>
            <a:r>
              <a:rPr lang="tr-TR" altLang="tr-TR" b="1" smtClean="0">
                <a:cs typeface="Arial" panose="020B0604020202020204" pitchFamily="34" charset="0"/>
              </a:rPr>
              <a:t>üçten az dokuzdan fazla </a:t>
            </a:r>
            <a:r>
              <a:rPr lang="tr-TR" altLang="tr-TR" smtClean="0">
                <a:cs typeface="Arial" panose="020B0604020202020204" pitchFamily="34" charset="0"/>
              </a:rPr>
              <a:t>olamaz; </a:t>
            </a:r>
          </a:p>
          <a:p>
            <a:pPr marL="0" indent="0" eaLnBrk="1" hangingPunct="1">
              <a:spcBef>
                <a:spcPct val="0"/>
              </a:spcBef>
              <a:buFont typeface="Arial" panose="020B0604020202020204" pitchFamily="34" charset="0"/>
              <a:buNone/>
            </a:pPr>
            <a:r>
              <a:rPr lang="tr-TR" altLang="tr-TR" smtClean="0">
                <a:cs typeface="Arial" panose="020B0604020202020204" pitchFamily="34" charset="0"/>
              </a:rPr>
              <a:t>konfederasyonların yönetim kurullarının üye sayıları </a:t>
            </a:r>
            <a:r>
              <a:rPr lang="tr-TR" altLang="tr-TR" b="1" smtClean="0">
                <a:cs typeface="Arial" panose="020B0604020202020204" pitchFamily="34" charset="0"/>
              </a:rPr>
              <a:t>beşten az yirmi ikiden fazla </a:t>
            </a:r>
            <a:r>
              <a:rPr lang="tr-TR" altLang="tr-TR" smtClean="0">
                <a:cs typeface="Arial" panose="020B0604020202020204" pitchFamily="34" charset="0"/>
              </a:rPr>
              <a:t>ve şubelerin genel kurul dışındaki kurullarının üye sayıları </a:t>
            </a:r>
            <a:r>
              <a:rPr lang="tr-TR" altLang="tr-TR" b="1" smtClean="0">
                <a:cs typeface="Arial" panose="020B0604020202020204" pitchFamily="34" charset="0"/>
              </a:rPr>
              <a:t>üçten az beşten fazla olamaz. </a:t>
            </a:r>
          </a:p>
          <a:p>
            <a:pPr marL="0" indent="0" eaLnBrk="1" hangingPunct="1">
              <a:spcBef>
                <a:spcPct val="0"/>
              </a:spcBef>
              <a:buFont typeface="Arial" panose="020B0604020202020204" pitchFamily="34" charset="0"/>
              <a:buNone/>
            </a:pPr>
            <a:r>
              <a:rPr lang="tr-TR" altLang="tr-TR" smtClean="0">
                <a:cs typeface="Arial" panose="020B0604020202020204" pitchFamily="34" charset="0"/>
              </a:rPr>
              <a:t>Genel kurul dışındaki organlara asıl üye sayısı kadar yedek üye seçilir.</a:t>
            </a:r>
          </a:p>
          <a:p>
            <a:pPr marL="0" indent="0" eaLnBrk="1" hangingPunct="1">
              <a:spcBef>
                <a:spcPct val="0"/>
              </a:spcBef>
              <a:buFont typeface="Arial" panose="020B0604020202020204" pitchFamily="34" charset="0"/>
              <a:buNone/>
            </a:pPr>
            <a:endParaRPr lang="tr-TR" altLang="tr-TR" b="1" smtClean="0">
              <a:cs typeface="Arial" panose="020B0604020202020204" pitchFamily="34" charset="0"/>
            </a:endParaRPr>
          </a:p>
          <a:p>
            <a:pPr marL="0" indent="0" eaLnBrk="1" hangingPunct="1">
              <a:spcBef>
                <a:spcPct val="0"/>
              </a:spcBef>
              <a:buFont typeface="Arial" panose="020B0604020202020204" pitchFamily="34" charset="0"/>
              <a:buNone/>
            </a:pPr>
            <a:r>
              <a:rPr lang="tr-TR" altLang="tr-TR" b="1" smtClean="0">
                <a:cs typeface="Arial" panose="020B0604020202020204" pitchFamily="34" charset="0"/>
              </a:rPr>
              <a:t>3) DENETİM KURULU </a:t>
            </a:r>
            <a:r>
              <a:rPr lang="tr-TR" altLang="tr-TR" smtClean="0">
                <a:cs typeface="Arial" panose="020B0604020202020204" pitchFamily="34" charset="0"/>
              </a:rPr>
              <a:t>3-9 üye</a:t>
            </a:r>
          </a:p>
          <a:p>
            <a:pPr marL="0" indent="0" eaLnBrk="1" hangingPunct="1">
              <a:spcBef>
                <a:spcPct val="0"/>
              </a:spcBef>
              <a:buFont typeface="Arial" panose="020B0604020202020204" pitchFamily="34" charset="0"/>
              <a:buNone/>
            </a:pPr>
            <a:r>
              <a:rPr lang="tr-TR" altLang="tr-TR" b="1" smtClean="0">
                <a:cs typeface="Arial" panose="020B0604020202020204" pitchFamily="34" charset="0"/>
              </a:rPr>
              <a:t>4) DİSİPLİN KURULU </a:t>
            </a:r>
            <a:r>
              <a:rPr lang="tr-TR" altLang="tr-TR" smtClean="0">
                <a:cs typeface="Arial" panose="020B0604020202020204" pitchFamily="34" charset="0"/>
              </a:rPr>
              <a:t>3-9 üye</a:t>
            </a:r>
          </a:p>
          <a:p>
            <a:pPr marL="0" indent="0" eaLnBrk="1" hangingPunct="1">
              <a:spcBef>
                <a:spcPct val="0"/>
              </a:spcBef>
              <a:buFont typeface="Arial" panose="020B0604020202020204" pitchFamily="34" charset="0"/>
              <a:buNone/>
            </a:pPr>
            <a:endParaRPr lang="tr-TR" altLang="tr-TR" b="1" smtClean="0">
              <a:cs typeface="Arial" panose="020B0604020202020204" pitchFamily="34" charset="0"/>
            </a:endParaRPr>
          </a:p>
          <a:p>
            <a:pPr marL="0" indent="0" eaLnBrk="1" hangingPunct="1">
              <a:spcBef>
                <a:spcPct val="0"/>
              </a:spcBef>
              <a:buFont typeface="Arial" panose="020B0604020202020204" pitchFamily="34" charset="0"/>
              <a:buNone/>
            </a:pPr>
            <a:endParaRPr lang="tr-TR" altLang="tr-TR" smtClean="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511175" y="317500"/>
            <a:ext cx="7886700" cy="446088"/>
          </a:xfrm>
        </p:spPr>
        <p:txBody>
          <a:bodyPr rtlCol="0">
            <a:normAutofit fontScale="90000"/>
          </a:bodyPr>
          <a:lstStyle/>
          <a:p>
            <a:pPr algn="ctr" eaLnBrk="1" fontAlgn="auto" hangingPunct="1">
              <a:spcAft>
                <a:spcPts val="0"/>
              </a:spcAft>
              <a:defRPr/>
            </a:pPr>
            <a:r>
              <a:rPr lang="tr-TR" altLang="tr-TR" b="1" dirty="0" smtClean="0">
                <a:latin typeface="+mn-lt"/>
                <a:cs typeface="Arial" panose="020B0604020202020204" pitchFamily="34" charset="0"/>
              </a:rPr>
              <a:t>SENDİKA ÜYELİĞİ</a:t>
            </a:r>
          </a:p>
        </p:txBody>
      </p:sp>
      <p:sp>
        <p:nvSpPr>
          <p:cNvPr id="24579" name="Content Placeholder 2"/>
          <p:cNvSpPr>
            <a:spLocks noGrp="1"/>
          </p:cNvSpPr>
          <p:nvPr>
            <p:ph idx="1"/>
          </p:nvPr>
        </p:nvSpPr>
        <p:spPr>
          <a:xfrm>
            <a:off x="0" y="874713"/>
            <a:ext cx="8975725" cy="4840287"/>
          </a:xfrm>
        </p:spPr>
        <p:txBody>
          <a:bodyPr rtlCol="0">
            <a:normAutofit/>
          </a:bodyPr>
          <a:lstStyle/>
          <a:p>
            <a:pPr marL="0" indent="0" eaLnBrk="1" fontAlgn="auto" hangingPunct="1">
              <a:lnSpc>
                <a:spcPct val="100000"/>
              </a:lnSpc>
              <a:spcBef>
                <a:spcPts val="0"/>
              </a:spcBef>
              <a:spcAft>
                <a:spcPts val="0"/>
              </a:spcAft>
              <a:buFont typeface="Arial" panose="020B0604020202020204" pitchFamily="34" charset="0"/>
              <a:buAutoNum type="arabicParenR"/>
              <a:defRPr/>
            </a:pPr>
            <a:r>
              <a:rPr lang="bs-Latn-BA" altLang="tr-TR" sz="1950" b="1" dirty="0" smtClean="0">
                <a:cs typeface="Arial" panose="020B0604020202020204" pitchFamily="34" charset="0"/>
              </a:rPr>
              <a:t> </a:t>
            </a:r>
            <a:r>
              <a:rPr lang="tr-TR" altLang="tr-TR" sz="1950" b="1" dirty="0" smtClean="0">
                <a:cs typeface="Arial" panose="020B0604020202020204" pitchFamily="34" charset="0"/>
              </a:rPr>
              <a:t>ÜYELİK</a:t>
            </a:r>
            <a:endParaRPr lang="tr-TR" altLang="tr-TR" sz="1950" b="1"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1950" b="1" dirty="0">
                <a:cs typeface="Arial" panose="020B0604020202020204" pitchFamily="34" charset="0"/>
              </a:rPr>
              <a:t>MADDE 17 – </a:t>
            </a:r>
            <a:r>
              <a:rPr lang="tr-TR" altLang="tr-TR" sz="1950" dirty="0">
                <a:cs typeface="Arial" panose="020B0604020202020204" pitchFamily="34" charset="0"/>
              </a:rPr>
              <a:t>(1) </a:t>
            </a:r>
            <a:r>
              <a:rPr lang="tr-TR" altLang="tr-TR" sz="1950" b="1" dirty="0">
                <a:cs typeface="Arial" panose="020B0604020202020204" pitchFamily="34" charset="0"/>
              </a:rPr>
              <a:t>On beş yaşını dolduran </a:t>
            </a:r>
            <a:r>
              <a:rPr lang="tr-TR" altLang="tr-TR" sz="1950" dirty="0">
                <a:cs typeface="Arial" panose="020B0604020202020204" pitchFamily="34" charset="0"/>
              </a:rPr>
              <a:t>ve bu Kanun hükümlerine göre işçi sayılanlar, işçi sendikalarına üye olabilir..</a:t>
            </a:r>
          </a:p>
          <a:p>
            <a:pPr marL="0" indent="0" eaLnBrk="1" fontAlgn="auto" hangingPunct="1">
              <a:lnSpc>
                <a:spcPct val="100000"/>
              </a:lnSpc>
              <a:spcBef>
                <a:spcPts val="0"/>
              </a:spcBef>
              <a:spcAft>
                <a:spcPts val="0"/>
              </a:spcAft>
              <a:buFont typeface="Arial" panose="020B0604020202020204" pitchFamily="34" charset="0"/>
              <a:buNone/>
              <a:defRPr/>
            </a:pPr>
            <a:r>
              <a:rPr lang="tr-TR" altLang="tr-TR" sz="1950" dirty="0">
                <a:cs typeface="Arial" panose="020B0604020202020204" pitchFamily="34" charset="0"/>
              </a:rPr>
              <a:t>Sendikaya üye olmak serbesttir. Hiç kimse sendikaya üye olmaya veya olmamaya zorlanamaz</a:t>
            </a:r>
            <a:r>
              <a:rPr lang="bs-Latn-BA" altLang="tr-TR" sz="1950" dirty="0">
                <a:cs typeface="Arial" panose="020B0604020202020204" pitchFamily="34" charset="0"/>
              </a:rPr>
              <a:t>.</a:t>
            </a:r>
          </a:p>
          <a:p>
            <a:pPr marL="0" indent="0" eaLnBrk="1" fontAlgn="auto" hangingPunct="1">
              <a:lnSpc>
                <a:spcPct val="100000"/>
              </a:lnSpc>
              <a:spcBef>
                <a:spcPts val="0"/>
              </a:spcBef>
              <a:spcAft>
                <a:spcPts val="0"/>
              </a:spcAft>
              <a:buFont typeface="Arial" panose="020B0604020202020204" pitchFamily="34" charset="0"/>
              <a:buNone/>
              <a:defRPr/>
            </a:pPr>
            <a:endParaRPr lang="bs-Latn-BA" altLang="sr-Latn-RS" sz="1950"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sr-Latn-RS" sz="1950" dirty="0" smtClean="0">
                <a:cs typeface="Arial" panose="020B0604020202020204" pitchFamily="34" charset="0"/>
              </a:rPr>
              <a:t>İşçi </a:t>
            </a:r>
            <a:r>
              <a:rPr lang="tr-TR" altLang="sr-Latn-RS" sz="1950" dirty="0">
                <a:cs typeface="Arial" panose="020B0604020202020204" pitchFamily="34" charset="0"/>
              </a:rPr>
              <a:t>veya</a:t>
            </a:r>
            <a:r>
              <a:rPr lang="bs-Latn-BA" altLang="sr-Latn-RS" sz="1950" dirty="0">
                <a:cs typeface="Arial" panose="020B0604020202020204" pitchFamily="34" charset="0"/>
              </a:rPr>
              <a:t> </a:t>
            </a:r>
            <a:r>
              <a:rPr lang="tr-TR" altLang="sr-Latn-RS" sz="1950" dirty="0">
                <a:cs typeface="Arial" panose="020B0604020202020204" pitchFamily="34" charset="0"/>
              </a:rPr>
              <a:t>işverenler </a:t>
            </a:r>
            <a:r>
              <a:rPr lang="tr-TR" altLang="sr-Latn-RS" sz="1950" b="1" dirty="0">
                <a:cs typeface="Arial" panose="020B0604020202020204" pitchFamily="34" charset="0"/>
              </a:rPr>
              <a:t>aynı işkolunda ve aynı zamanda birden çok sendikaya üye olamaz</a:t>
            </a:r>
            <a:r>
              <a:rPr lang="tr-TR" altLang="sr-Latn-RS" sz="1950" dirty="0">
                <a:cs typeface="Arial" panose="020B0604020202020204" pitchFamily="34" charset="0"/>
              </a:rPr>
              <a:t>. </a:t>
            </a:r>
            <a:endParaRPr lang="bs-Latn-BA" altLang="sr-Latn-RS" sz="1950"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endParaRPr lang="bs-Latn-BA" altLang="sr-Latn-RS" sz="1950"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sr-Latn-RS" sz="1950" dirty="0" smtClean="0">
                <a:cs typeface="Arial" panose="020B0604020202020204" pitchFamily="34" charset="0"/>
              </a:rPr>
              <a:t>Ancak </a:t>
            </a:r>
            <a:r>
              <a:rPr lang="tr-TR" altLang="sr-Latn-RS" sz="1950" dirty="0">
                <a:cs typeface="Arial" panose="020B0604020202020204" pitchFamily="34" charset="0"/>
              </a:rPr>
              <a:t>aynı işkolunda ve aynı zamanda farklı işverenlere ait işyerlerinde çalışan işçiler birden çok sendikaya üye olabilir. </a:t>
            </a:r>
          </a:p>
          <a:p>
            <a:pPr marL="0" indent="0" eaLnBrk="1" fontAlgn="auto" hangingPunct="1">
              <a:lnSpc>
                <a:spcPct val="100000"/>
              </a:lnSpc>
              <a:spcBef>
                <a:spcPts val="0"/>
              </a:spcBef>
              <a:spcAft>
                <a:spcPts val="0"/>
              </a:spcAft>
              <a:buFont typeface="Arial" panose="020B0604020202020204" pitchFamily="34" charset="0"/>
              <a:buNone/>
              <a:defRPr/>
            </a:pPr>
            <a:r>
              <a:rPr lang="tr-TR" altLang="sr-Latn-RS" sz="1950" dirty="0">
                <a:cs typeface="Arial" panose="020B0604020202020204" pitchFamily="34" charset="0"/>
              </a:rPr>
              <a:t>İşçi ve işverenlerin bu hükme aykırı şekilde birden çok sendikaya üye olmaları hâlinde sonraki üyelikler geçersizdir.</a:t>
            </a:r>
            <a:endParaRPr lang="tr-TR" altLang="tr-TR" sz="1950"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endParaRPr lang="bs-Latn-BA" altLang="tr-TR" sz="1950"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1950" dirty="0">
                <a:cs typeface="Arial" panose="020B0604020202020204" pitchFamily="34" charset="0"/>
              </a:rPr>
              <a:t>Üyelik başvurusu </a:t>
            </a:r>
            <a:r>
              <a:rPr lang="bs-Latn-BA" altLang="tr-TR" sz="1950" dirty="0" err="1">
                <a:cs typeface="Arial" panose="020B0604020202020204" pitchFamily="34" charset="0"/>
              </a:rPr>
              <a:t>e-Devlet</a:t>
            </a:r>
            <a:r>
              <a:rPr lang="bs-Latn-BA" altLang="tr-TR" sz="1950" dirty="0">
                <a:cs typeface="Arial" panose="020B0604020202020204" pitchFamily="34" charset="0"/>
              </a:rPr>
              <a:t> s</a:t>
            </a:r>
            <a:r>
              <a:rPr lang="tr-TR" altLang="tr-TR" sz="1950" dirty="0">
                <a:cs typeface="Arial" panose="020B0604020202020204" pitchFamily="34" charset="0"/>
              </a:rPr>
              <a:t>istemi aracılığıyla yapılır ve 30 gün içinde </a:t>
            </a:r>
            <a:r>
              <a:rPr lang="tr-TR" altLang="tr-TR" sz="1950" dirty="0" err="1">
                <a:cs typeface="Arial" panose="020B0604020202020204" pitchFamily="34" charset="0"/>
              </a:rPr>
              <a:t>red</a:t>
            </a:r>
            <a:r>
              <a:rPr lang="tr-TR" altLang="tr-TR" sz="1950" dirty="0">
                <a:cs typeface="Arial" panose="020B0604020202020204" pitchFamily="34" charset="0"/>
              </a:rPr>
              <a:t> edilmezse kabul edilmiş sayılır ve üyelik başlıyor.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0" y="214313"/>
            <a:ext cx="9144000" cy="5389562"/>
          </a:xfrm>
        </p:spPr>
        <p:txBody>
          <a:bodyPr/>
          <a:lstStyle/>
          <a:p>
            <a:pPr marL="0" indent="0" eaLnBrk="1" hangingPunct="1">
              <a:spcBef>
                <a:spcPct val="0"/>
              </a:spcBef>
              <a:buFont typeface="Arial" panose="020B0604020202020204" pitchFamily="34" charset="0"/>
              <a:buNone/>
            </a:pPr>
            <a:r>
              <a:rPr lang="tr-TR" altLang="tr-TR" b="1" smtClean="0">
                <a:cs typeface="Arial" panose="020B0604020202020204" pitchFamily="34" charset="0"/>
              </a:rPr>
              <a:t>2) ÜYELİKTEN DOĞAN HAK VE BORİLAR</a:t>
            </a:r>
          </a:p>
          <a:p>
            <a:pPr marL="0" indent="0" eaLnBrk="1" hangingPunct="1">
              <a:spcBef>
                <a:spcPct val="0"/>
              </a:spcBef>
              <a:buFont typeface="Arial" panose="020B0604020202020204" pitchFamily="34" charset="0"/>
              <a:buNone/>
            </a:pPr>
            <a:endParaRPr lang="tr-TR" altLang="tr-TR" smtClean="0">
              <a:cs typeface="Arial" panose="020B0604020202020204" pitchFamily="34" charset="0"/>
            </a:endParaRPr>
          </a:p>
          <a:p>
            <a:pPr marL="0" indent="0" eaLnBrk="1" hangingPunct="1">
              <a:spcBef>
                <a:spcPct val="0"/>
              </a:spcBef>
              <a:buFont typeface="Arial" panose="020B0604020202020204" pitchFamily="34" charset="0"/>
              <a:buNone/>
            </a:pPr>
            <a:r>
              <a:rPr lang="tr-TR" altLang="tr-TR" b="1" smtClean="0">
                <a:cs typeface="Arial" panose="020B0604020202020204" pitchFamily="34" charset="0"/>
              </a:rPr>
              <a:t>2.1. Üyelik hakları</a:t>
            </a:r>
          </a:p>
          <a:p>
            <a:pPr marL="0" indent="0" eaLnBrk="1" hangingPunct="1">
              <a:spcBef>
                <a:spcPct val="0"/>
              </a:spcBef>
              <a:buFont typeface="Arial" panose="020B0604020202020204" pitchFamily="34" charset="0"/>
              <a:buNone/>
            </a:pPr>
            <a:r>
              <a:rPr lang="tr-TR" altLang="tr-TR" smtClean="0">
                <a:cs typeface="Arial" panose="020B0604020202020204" pitchFamily="34" charset="0"/>
              </a:rPr>
              <a:t>	a) Sendikanın faaliyetlerden ve tesislerden faydalanma hakkı,</a:t>
            </a:r>
          </a:p>
          <a:p>
            <a:pPr marL="0" indent="0" eaLnBrk="1" hangingPunct="1">
              <a:spcBef>
                <a:spcPct val="0"/>
              </a:spcBef>
              <a:buFont typeface="Arial" panose="020B0604020202020204" pitchFamily="34" charset="0"/>
              <a:buNone/>
            </a:pPr>
            <a:r>
              <a:rPr lang="tr-TR" altLang="tr-TR" smtClean="0">
                <a:cs typeface="Arial" panose="020B0604020202020204" pitchFamily="34" charset="0"/>
              </a:rPr>
              <a:t>	b) Sendikanın faaliyet ve yönetimine katılma hakkı</a:t>
            </a:r>
          </a:p>
          <a:p>
            <a:pPr marL="0" indent="0" eaLnBrk="1" hangingPunct="1">
              <a:spcBef>
                <a:spcPct val="0"/>
              </a:spcBef>
              <a:buFont typeface="Arial" panose="020B0604020202020204" pitchFamily="34" charset="0"/>
              <a:buNone/>
            </a:pPr>
            <a:r>
              <a:rPr lang="tr-TR" altLang="tr-TR" smtClean="0">
                <a:cs typeface="Arial" panose="020B0604020202020204" pitchFamily="34" charset="0"/>
              </a:rPr>
              <a:t>	c) Üyenin korunmasına ilişkin haklar: tüzükte öngörülen ilkelere uyma talep hakkı, üyeler arasında eşitlik ilkelerine uyma talep hakkı be benzeri</a:t>
            </a:r>
          </a:p>
          <a:p>
            <a:pPr marL="0" indent="0" eaLnBrk="1" hangingPunct="1">
              <a:spcBef>
                <a:spcPct val="0"/>
              </a:spcBef>
              <a:buFont typeface="Arial" panose="020B0604020202020204" pitchFamily="34" charset="0"/>
              <a:buNone/>
            </a:pPr>
            <a:endParaRPr lang="tr-TR" altLang="tr-TR" smtClean="0">
              <a:cs typeface="Arial" panose="020B0604020202020204" pitchFamily="34" charset="0"/>
            </a:endParaRPr>
          </a:p>
          <a:p>
            <a:pPr marL="0" indent="0" eaLnBrk="1" hangingPunct="1">
              <a:spcBef>
                <a:spcPct val="0"/>
              </a:spcBef>
              <a:buFont typeface="Arial" panose="020B0604020202020204" pitchFamily="34" charset="0"/>
              <a:buNone/>
            </a:pPr>
            <a:r>
              <a:rPr lang="tr-TR" altLang="tr-TR" b="1" smtClean="0">
                <a:cs typeface="Arial" panose="020B0604020202020204" pitchFamily="34" charset="0"/>
              </a:rPr>
              <a:t>2.2. Üyelik borçları</a:t>
            </a:r>
          </a:p>
          <a:p>
            <a:pPr marL="0" indent="0" eaLnBrk="1" hangingPunct="1">
              <a:spcBef>
                <a:spcPct val="0"/>
              </a:spcBef>
              <a:buFont typeface="Arial" panose="020B0604020202020204" pitchFamily="34" charset="0"/>
              <a:buNone/>
            </a:pPr>
            <a:r>
              <a:rPr lang="tr-TR" altLang="tr-TR" smtClean="0">
                <a:cs typeface="Arial" panose="020B0604020202020204" pitchFamily="34" charset="0"/>
              </a:rPr>
              <a:t>	a) Aidatı ödeme borcu: </a:t>
            </a:r>
            <a:r>
              <a:rPr lang="tr-TR" altLang="tr-TR" sz="1500" i="1" smtClean="0">
                <a:cs typeface="Arial" panose="020B0604020202020204" pitchFamily="34" charset="0"/>
              </a:rPr>
              <a:t>Üyelik aidatının miktarı kuruluşların tüzüklerinde belirtilen usul ve esaslara göre genel kurul tarafından belirlenir. Üyelik ve dayanışma aidatları, yetkili işçi sendikasının işverene yazılı başvurusu üzerine, işçinin ücretinden kesilmek suretiyle ilgili sendikaya ödenir.</a:t>
            </a:r>
          </a:p>
          <a:p>
            <a:pPr marL="0" indent="0" eaLnBrk="1" hangingPunct="1">
              <a:spcBef>
                <a:spcPct val="0"/>
              </a:spcBef>
              <a:buFont typeface="Arial" panose="020B0604020202020204" pitchFamily="34" charset="0"/>
              <a:buNone/>
            </a:pPr>
            <a:r>
              <a:rPr lang="tr-TR" altLang="tr-TR" sz="1500" i="1" smtClean="0">
                <a:cs typeface="Arial" panose="020B0604020202020204" pitchFamily="34" charset="0"/>
              </a:rPr>
              <a:t>ödenmesi gereken aidatı kesmeyen veya kesmesine rağmen bir ay içinde ilgili işçi sendikasına ödemeyen işveren, bildirim şartı aranmaksızın aidat miktarını bankalarca işletme kredilerine uygulanan en yüksek faiziyle birlikte ödemekle yükümlüdür.</a:t>
            </a:r>
          </a:p>
          <a:p>
            <a:pPr marL="0" indent="0" eaLnBrk="1" hangingPunct="1">
              <a:spcBef>
                <a:spcPct val="0"/>
              </a:spcBef>
              <a:buFont typeface="Arial" panose="020B0604020202020204" pitchFamily="34" charset="0"/>
              <a:buNone/>
            </a:pPr>
            <a:r>
              <a:rPr lang="tr-TR" altLang="tr-TR" smtClean="0">
                <a:cs typeface="Arial" panose="020B0604020202020204" pitchFamily="34" charset="0"/>
              </a:rPr>
              <a:t>	b) Sendika düzenine uyma borcu </a:t>
            </a:r>
          </a:p>
          <a:p>
            <a:pPr marL="0" indent="0" eaLnBrk="1" hangingPunct="1">
              <a:spcBef>
                <a:spcPct val="0"/>
              </a:spcBef>
              <a:buFont typeface="Arial" panose="020B0604020202020204" pitchFamily="34" charset="0"/>
              <a:buNone/>
            </a:pPr>
            <a:r>
              <a:rPr lang="tr-TR" altLang="tr-TR" smtClean="0">
                <a:cs typeface="Arial" panose="020B0604020202020204" pitchFamily="34"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0" y="306388"/>
            <a:ext cx="9075738" cy="4649787"/>
          </a:xfrm>
        </p:spPr>
        <p:txBody>
          <a:bodyPr/>
          <a:lstStyle/>
          <a:p>
            <a:pPr marL="0" indent="0" eaLnBrk="1" hangingPunct="1">
              <a:buFont typeface="Arial" panose="020B0604020202020204" pitchFamily="34" charset="0"/>
              <a:buNone/>
            </a:pPr>
            <a:r>
              <a:rPr lang="tr-TR" altLang="tr-TR" b="1" smtClean="0">
                <a:cs typeface="Arial" panose="020B0604020202020204" pitchFamily="34" charset="0"/>
              </a:rPr>
              <a:t>3- ÜYELİĞİN DEVAMI VE ASKIYA  ALINMASI</a:t>
            </a:r>
          </a:p>
          <a:p>
            <a:pPr marL="0" indent="0" eaLnBrk="1" hangingPunct="1">
              <a:buFont typeface="Arial" panose="020B0604020202020204" pitchFamily="34" charset="0"/>
              <a:buNone/>
            </a:pPr>
            <a:endParaRPr lang="tr-TR" altLang="tr-TR" smtClean="0">
              <a:cs typeface="Arial" panose="020B0604020202020204" pitchFamily="34" charset="0"/>
            </a:endParaRPr>
          </a:p>
          <a:p>
            <a:pPr marL="0" indent="0" eaLnBrk="1" hangingPunct="1">
              <a:buFontTx/>
              <a:buChar char="-"/>
            </a:pPr>
            <a:r>
              <a:rPr lang="bs-Latn-BA" altLang="tr-TR" smtClean="0">
                <a:cs typeface="Arial" panose="020B0604020202020204" pitchFamily="34" charset="0"/>
              </a:rPr>
              <a:t> </a:t>
            </a:r>
            <a:r>
              <a:rPr lang="tr-TR" altLang="tr-TR" smtClean="0">
                <a:cs typeface="Arial" panose="020B0604020202020204" pitchFamily="34" charset="0"/>
              </a:rPr>
              <a:t>İşsiz kalmasından 1 sene kadar işçi sendikasına üyelik sona ermez,</a:t>
            </a:r>
          </a:p>
          <a:p>
            <a:pPr marL="0" indent="0" eaLnBrk="1" hangingPunct="1">
              <a:buFontTx/>
              <a:buChar char="-"/>
            </a:pPr>
            <a:r>
              <a:rPr lang="bs-Latn-BA" altLang="tr-TR" smtClean="0">
                <a:cs typeface="Arial" panose="020B0604020202020204" pitchFamily="34" charset="0"/>
              </a:rPr>
              <a:t> </a:t>
            </a:r>
            <a:r>
              <a:rPr lang="tr-TR" altLang="tr-TR" smtClean="0">
                <a:cs typeface="Arial" panose="020B0604020202020204" pitchFamily="34" charset="0"/>
              </a:rPr>
              <a:t>Sendika ve şubelerin organlarına seçildiğinde üyelik devam eder,</a:t>
            </a:r>
          </a:p>
          <a:p>
            <a:pPr marL="0" indent="0" eaLnBrk="1" hangingPunct="1">
              <a:buFontTx/>
              <a:buChar char="-"/>
            </a:pPr>
            <a:r>
              <a:rPr lang="bs-Latn-BA" altLang="tr-TR" smtClean="0">
                <a:cs typeface="Arial" panose="020B0604020202020204" pitchFamily="34" charset="0"/>
              </a:rPr>
              <a:t> </a:t>
            </a:r>
            <a:r>
              <a:rPr lang="tr-TR" altLang="tr-TR" smtClean="0">
                <a:cs typeface="Arial" panose="020B0604020202020204" pitchFamily="34" charset="0"/>
              </a:rPr>
              <a:t>Herhangi bir askeri ödev bedeniyle silah altına alınanların sendika üyeliği bu süre boyunca askıda kalır,</a:t>
            </a:r>
          </a:p>
          <a:p>
            <a:pPr marL="0" indent="0" eaLnBrk="1" hangingPunct="1">
              <a:buFontTx/>
              <a:buChar char="-"/>
            </a:pPr>
            <a:r>
              <a:rPr lang="bs-Latn-BA" altLang="tr-TR" smtClean="0">
                <a:cs typeface="Arial" panose="020B0604020202020204" pitchFamily="34" charset="0"/>
              </a:rPr>
              <a:t> </a:t>
            </a:r>
            <a:r>
              <a:rPr lang="tr-TR" altLang="tr-TR" smtClean="0">
                <a:cs typeface="Arial" panose="020B0604020202020204" pitchFamily="34" charset="0"/>
              </a:rPr>
              <a:t>Malullük veya toptan ödeme alarak işten ayrılan işçinin sendika üyeliği sona erer ancak bu kişi çalışmaya devam ederse veya sendika organlarına seçilirse üyelik devam eder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0" y="160338"/>
            <a:ext cx="8905875" cy="5554662"/>
          </a:xfrm>
        </p:spPr>
        <p:txBody>
          <a:bodyPr/>
          <a:lstStyle/>
          <a:p>
            <a:pPr marL="0" indent="0" eaLnBrk="1" hangingPunct="1">
              <a:spcBef>
                <a:spcPct val="0"/>
              </a:spcBef>
              <a:buFont typeface="Arial" panose="020B0604020202020204" pitchFamily="34" charset="0"/>
              <a:buNone/>
            </a:pPr>
            <a:r>
              <a:rPr lang="tr-TR" altLang="tr-TR" b="1" smtClean="0">
                <a:cs typeface="Arial" panose="020B0604020202020204" pitchFamily="34" charset="0"/>
              </a:rPr>
              <a:t>4) SENDİKA ÜYELİĞİN SONA ERMESİ</a:t>
            </a:r>
          </a:p>
          <a:p>
            <a:pPr marL="0" indent="0" eaLnBrk="1" hangingPunct="1">
              <a:spcBef>
                <a:spcPct val="0"/>
              </a:spcBef>
              <a:buFont typeface="Arial" panose="020B0604020202020204" pitchFamily="34" charset="0"/>
              <a:buNone/>
            </a:pPr>
            <a:endParaRPr lang="tr-TR" altLang="tr-TR" smtClean="0">
              <a:cs typeface="Arial" panose="020B0604020202020204" pitchFamily="34" charset="0"/>
            </a:endParaRPr>
          </a:p>
          <a:p>
            <a:pPr marL="0" indent="0" eaLnBrk="1" hangingPunct="1">
              <a:spcBef>
                <a:spcPts val="1350"/>
              </a:spcBef>
              <a:buFont typeface="Arial" panose="020B0604020202020204" pitchFamily="34" charset="0"/>
              <a:buNone/>
            </a:pPr>
            <a:r>
              <a:rPr lang="tr-TR" altLang="tr-TR" sz="2000" smtClean="0">
                <a:cs typeface="Arial" panose="020B0604020202020204" pitchFamily="34" charset="0"/>
              </a:rPr>
              <a:t>- Üyelikten çekilme ile: her üye, e-Devlet kapısı üzerinden çekilme bildiriminde bulunmak suretiyle üyelikten çekilebilir,</a:t>
            </a:r>
          </a:p>
          <a:p>
            <a:pPr marL="0" indent="0" eaLnBrk="1" hangingPunct="1">
              <a:spcBef>
                <a:spcPts val="1350"/>
              </a:spcBef>
              <a:buFont typeface="Arial" panose="020B0604020202020204" pitchFamily="34" charset="0"/>
              <a:buNone/>
            </a:pPr>
            <a:r>
              <a:rPr lang="tr-TR" altLang="tr-TR" sz="2000" smtClean="0">
                <a:cs typeface="Arial" panose="020B0604020202020204" pitchFamily="34" charset="0"/>
              </a:rPr>
              <a:t>- Üyelikten çıkarma ile,</a:t>
            </a:r>
          </a:p>
          <a:p>
            <a:pPr marL="0" indent="0" eaLnBrk="1" hangingPunct="1">
              <a:spcBef>
                <a:spcPts val="1350"/>
              </a:spcBef>
              <a:buFont typeface="Arial" panose="020B0604020202020204" pitchFamily="34" charset="0"/>
              <a:buNone/>
            </a:pPr>
            <a:r>
              <a:rPr lang="tr-TR" altLang="tr-TR" sz="2000" smtClean="0">
                <a:cs typeface="Arial" panose="020B0604020202020204" pitchFamily="34" charset="0"/>
              </a:rPr>
              <a:t>- Ölüm veya gaiplik karar ile gerçek kişiliğin sonu bulmasında veya tüyel kişinin fesih veya infisah ile sonu bulması ile,</a:t>
            </a:r>
          </a:p>
          <a:p>
            <a:pPr marL="0" indent="0" eaLnBrk="1" hangingPunct="1">
              <a:spcBef>
                <a:spcPts val="1350"/>
              </a:spcBef>
              <a:buFont typeface="Arial" panose="020B0604020202020204" pitchFamily="34" charset="0"/>
              <a:buNone/>
            </a:pPr>
            <a:r>
              <a:rPr lang="tr-TR" altLang="tr-TR" sz="2000" smtClean="0">
                <a:cs typeface="Arial" panose="020B0604020202020204" pitchFamily="34" charset="0"/>
              </a:rPr>
              <a:t>- İşveren veya işveren vekili sıfatını kaybedenlerin sendika ve üst kuruluşlardaki üyelikleri ve görevleri, bu sıfatı kaybettikleri tarihte kendiliğinden sona erer. Ancak, tüzel kişiliği temsilen işveren vekili sıfatı ile işveren sendikalarına üye olanların bu sıfatı kaybetmeleri hâlinde tüzel kişiliğin üyeliği düşmez. Bu durumda işveren vekilinin kuruluş organlarındaki görevleri sona erer.</a:t>
            </a:r>
          </a:p>
          <a:p>
            <a:pPr marL="0" indent="0" eaLnBrk="1" hangingPunct="1">
              <a:spcBef>
                <a:spcPts val="1350"/>
              </a:spcBef>
              <a:buFont typeface="Arial" panose="020B0604020202020204" pitchFamily="34" charset="0"/>
              <a:buNone/>
            </a:pPr>
            <a:r>
              <a:rPr lang="tr-TR" altLang="tr-TR" sz="2000" smtClean="0">
                <a:cs typeface="Arial" panose="020B0604020202020204" pitchFamily="34" charset="0"/>
              </a:rPr>
              <a:t>- Sosyal Güvenlik Kurumundan yaşlılık veya malullük aylığı ya da toptan ödeme alarak işten ayrılan işçilerin sendika üyeliği sona erer.</a:t>
            </a:r>
          </a:p>
          <a:p>
            <a:pPr marL="0" indent="0" eaLnBrk="1" hangingPunct="1">
              <a:spcBef>
                <a:spcPct val="0"/>
              </a:spcBef>
              <a:buFontTx/>
              <a:buChar char="-"/>
            </a:pPr>
            <a:endParaRPr lang="tr-TR" altLang="tr-TR" smtClean="0">
              <a:cs typeface="Arial" panose="020B0604020202020204" pitchFamily="34" charset="0"/>
            </a:endParaRPr>
          </a:p>
          <a:p>
            <a:pPr marL="0" indent="0" eaLnBrk="1" hangingPunct="1">
              <a:spcBef>
                <a:spcPct val="0"/>
              </a:spcBef>
              <a:buFont typeface="Arial" panose="020B0604020202020204" pitchFamily="34" charset="0"/>
              <a:buNone/>
            </a:pPr>
            <a:endParaRPr lang="tr-TR" altLang="tr-TR" smtClean="0">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31775" y="173038"/>
            <a:ext cx="8420100" cy="411162"/>
          </a:xfrm>
        </p:spPr>
        <p:txBody>
          <a:bodyPr rtlCol="0">
            <a:noAutofit/>
          </a:bodyPr>
          <a:lstStyle/>
          <a:p>
            <a:pPr algn="ctr" eaLnBrk="1" fontAlgn="auto" hangingPunct="1">
              <a:spcAft>
                <a:spcPts val="0"/>
              </a:spcAft>
              <a:defRPr/>
            </a:pPr>
            <a:r>
              <a:rPr lang="tr-TR" altLang="tr-TR" sz="4000" b="1" dirty="0">
                <a:latin typeface="+mn-lt"/>
                <a:cs typeface="Arial" panose="020B0604020202020204" pitchFamily="34" charset="0"/>
              </a:rPr>
              <a:t>SENDİKA GÜVENCELER</a:t>
            </a:r>
          </a:p>
        </p:txBody>
      </p:sp>
      <p:sp>
        <p:nvSpPr>
          <p:cNvPr id="28675" name="Content Placeholder 2"/>
          <p:cNvSpPr>
            <a:spLocks noGrp="1"/>
          </p:cNvSpPr>
          <p:nvPr>
            <p:ph idx="1"/>
          </p:nvPr>
        </p:nvSpPr>
        <p:spPr>
          <a:xfrm>
            <a:off x="0" y="776288"/>
            <a:ext cx="9188450" cy="4938712"/>
          </a:xfrm>
        </p:spPr>
        <p:txBody>
          <a:bodyPr rtlCol="0">
            <a:normAutofit/>
          </a:bodyPr>
          <a:lstStyle/>
          <a:p>
            <a:pPr marL="0" indent="0" eaLnBrk="1" fontAlgn="auto" hangingPunct="1">
              <a:spcBef>
                <a:spcPct val="0"/>
              </a:spcBef>
              <a:spcAft>
                <a:spcPts val="0"/>
              </a:spcAft>
              <a:buFont typeface="Arial" panose="020B0604020202020204" pitchFamily="34" charset="0"/>
              <a:buAutoNum type="arabicParenR"/>
              <a:defRPr/>
            </a:pPr>
            <a:r>
              <a:rPr lang="tr-TR" altLang="tr-TR" b="1" dirty="0" smtClean="0">
                <a:cs typeface="Arial" panose="020B0604020202020204" pitchFamily="34" charset="0"/>
              </a:rPr>
              <a:t>Sendika yöneticiliğin güvencesi</a:t>
            </a:r>
          </a:p>
          <a:p>
            <a:pPr marL="0" indent="0" eaLnBrk="1" fontAlgn="auto" hangingPunct="1">
              <a:spcBef>
                <a:spcPct val="0"/>
              </a:spcBef>
              <a:spcAft>
                <a:spcPts val="0"/>
              </a:spcAft>
              <a:buFont typeface="Arial" panose="020B0604020202020204" pitchFamily="34" charset="0"/>
              <a:buNone/>
              <a:defRPr/>
            </a:pPr>
            <a:r>
              <a:rPr lang="tr-TR" altLang="tr-TR" sz="2000" dirty="0">
                <a:cs typeface="Arial" panose="020B0604020202020204" pitchFamily="34" charset="0"/>
              </a:rPr>
              <a:t>İşçi kuruluşunda yönetici olduğu için çalıştığı işyerinden ayrılan </a:t>
            </a:r>
            <a:r>
              <a:rPr lang="tr-TR" altLang="tr-TR" sz="2000" b="1" dirty="0">
                <a:cs typeface="Arial" panose="020B0604020202020204" pitchFamily="34" charset="0"/>
              </a:rPr>
              <a:t>işçinin iş sözleşmesi askıda kalır.</a:t>
            </a:r>
          </a:p>
          <a:p>
            <a:pPr marL="0" indent="0" eaLnBrk="1" fontAlgn="auto" hangingPunct="1">
              <a:spcBef>
                <a:spcPct val="0"/>
              </a:spcBef>
              <a:spcAft>
                <a:spcPts val="0"/>
              </a:spcAft>
              <a:buFont typeface="Arial" panose="020B0604020202020204" pitchFamily="34" charset="0"/>
              <a:buNone/>
              <a:defRPr/>
            </a:pPr>
            <a:endParaRPr lang="tr-TR" altLang="tr-TR" sz="1500" dirty="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1500" dirty="0">
                <a:cs typeface="Arial" panose="020B0604020202020204" pitchFamily="34" charset="0"/>
              </a:rPr>
              <a:t>Yönetici dilerse işten ayrıldığı tarihte iş sözleşmesini bildirim süresine uymaksızın veya sözleşme süresinin bitimini beklemeksizin fesheder ve kıdem tazminatına hak kazanır. </a:t>
            </a:r>
          </a:p>
          <a:p>
            <a:pPr marL="0" indent="0" eaLnBrk="1" fontAlgn="auto" hangingPunct="1">
              <a:spcBef>
                <a:spcPct val="0"/>
              </a:spcBef>
              <a:spcAft>
                <a:spcPts val="0"/>
              </a:spcAft>
              <a:buFont typeface="Arial" panose="020B0604020202020204" pitchFamily="34" charset="0"/>
              <a:buNone/>
              <a:defRPr/>
            </a:pPr>
            <a:endParaRPr lang="tr-TR" altLang="tr-TR" sz="1500" dirty="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1500" dirty="0">
                <a:cs typeface="Arial" panose="020B0604020202020204" pitchFamily="34" charset="0"/>
              </a:rPr>
              <a:t>İş sözleşmesi askıya alınan yönetici; sendikanın tüzel kişiliğinin sona ermesi, seçime girmemek, yeniden seçilmemek veya kendi isteği ile çekilmek suretiyle görevinin sona ermesi hâlinde, sona erme tarihinden itibaren </a:t>
            </a:r>
            <a:r>
              <a:rPr lang="tr-TR" altLang="tr-TR" sz="1500" u="sng" dirty="0">
                <a:cs typeface="Arial" panose="020B0604020202020204" pitchFamily="34" charset="0"/>
              </a:rPr>
              <a:t>bir ay içinde ayrıldığı işyerinde işe başlatılmak üzere işverene başvurabilir</a:t>
            </a:r>
            <a:r>
              <a:rPr lang="tr-TR" altLang="tr-TR" sz="1500" dirty="0">
                <a:cs typeface="Arial" panose="020B0604020202020204" pitchFamily="34" charset="0"/>
              </a:rPr>
              <a:t>. İşveren, talep tarihinden itibaren bir ay içinde bu kişileri o andaki şartlarla eski işlerine veya eski işlerine uygun bir diğer işe başlatmak zorundadır. Bu kişiler süresi içinde işe başlatılmadığı takdirde, iş sözleşmeleri işverence feshedilmiş sayılır</a:t>
            </a:r>
            <a:r>
              <a:rPr lang="tr-TR" altLang="tr-TR" sz="1650" dirty="0">
                <a:cs typeface="Arial" panose="020B0604020202020204" pitchFamily="34" charset="0"/>
              </a:rPr>
              <a:t>.</a:t>
            </a:r>
          </a:p>
          <a:p>
            <a:pPr marL="0" indent="0" eaLnBrk="1" fontAlgn="auto" hangingPunct="1">
              <a:spcBef>
                <a:spcPct val="0"/>
              </a:spcBef>
              <a:spcAft>
                <a:spcPts val="0"/>
              </a:spcAft>
              <a:buFont typeface="Arial" panose="020B0604020202020204" pitchFamily="34" charset="0"/>
              <a:buNone/>
              <a:defRPr/>
            </a:pPr>
            <a:endParaRPr lang="tr-TR" altLang="tr-TR"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b="1" dirty="0" smtClean="0">
                <a:cs typeface="Arial" panose="020B0604020202020204" pitchFamily="34" charset="0"/>
              </a:rPr>
              <a:t>2) İşyeri sendika temsilciliğin güvencesi</a:t>
            </a:r>
          </a:p>
          <a:p>
            <a:pPr marL="0" indent="0" eaLnBrk="1" fontAlgn="auto" hangingPunct="1">
              <a:spcBef>
                <a:spcPct val="0"/>
              </a:spcBef>
              <a:spcAft>
                <a:spcPts val="0"/>
              </a:spcAft>
              <a:buFont typeface="Arial" panose="020B0604020202020204" pitchFamily="34" charset="0"/>
              <a:buNone/>
              <a:defRPr/>
            </a:pPr>
            <a:r>
              <a:rPr lang="tr-TR" altLang="tr-TR" sz="2000" dirty="0">
                <a:cs typeface="Arial" panose="020B0604020202020204" pitchFamily="34" charset="0"/>
              </a:rPr>
              <a:t>İşveren, işyeri sendika temsilcilerinin iş sözleşmelerini </a:t>
            </a:r>
            <a:r>
              <a:rPr lang="tr-TR" altLang="tr-TR" sz="2000" b="1" dirty="0">
                <a:cs typeface="Arial" panose="020B0604020202020204" pitchFamily="34" charset="0"/>
              </a:rPr>
              <a:t>haklı bir neden olmadıkça ve nedenini yazılı olarak açık ve kesin şekilde belirtmedikçe feshedemez</a:t>
            </a:r>
            <a:r>
              <a:rPr lang="tr-TR" altLang="tr-TR" sz="2000" dirty="0">
                <a:cs typeface="Arial" panose="020B0604020202020204" pitchFamily="34" charset="0"/>
              </a:rPr>
              <a:t>. </a:t>
            </a:r>
          </a:p>
          <a:p>
            <a:pPr marL="0" indent="0" eaLnBrk="1" fontAlgn="auto" hangingPunct="1">
              <a:spcBef>
                <a:spcPct val="0"/>
              </a:spcBef>
              <a:spcAft>
                <a:spcPts val="0"/>
              </a:spcAft>
              <a:buFont typeface="Arial" panose="020B0604020202020204" pitchFamily="34" charset="0"/>
              <a:buNone/>
              <a:defRPr/>
            </a:pPr>
            <a:r>
              <a:rPr lang="tr-TR" altLang="tr-TR" sz="1650" dirty="0">
                <a:cs typeface="Arial" panose="020B0604020202020204" pitchFamily="34" charset="0"/>
              </a:rPr>
              <a:t>Fesih bildiriminin tebliği tarihinden itibaren bir ay içinde, temsilci veya üyesi bulunduğu sendika dava açabilir.</a:t>
            </a:r>
            <a:endParaRPr lang="tr-TR" altLang="tr-TR" sz="1650" b="1" dirty="0">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17488" y="187325"/>
            <a:ext cx="8764587" cy="461963"/>
          </a:xfrm>
        </p:spPr>
        <p:txBody>
          <a:bodyPr rtlCol="0">
            <a:normAutofit/>
          </a:bodyPr>
          <a:lstStyle/>
          <a:p>
            <a:pPr algn="ctr" eaLnBrk="1" fontAlgn="auto" hangingPunct="1">
              <a:spcAft>
                <a:spcPts val="0"/>
              </a:spcAft>
              <a:defRPr/>
            </a:pPr>
            <a:r>
              <a:rPr lang="tr-TR" altLang="tr-TR" sz="2400" b="1">
                <a:latin typeface="+mn-lt"/>
                <a:cs typeface="Arial" panose="020B0604020202020204" pitchFamily="34" charset="0"/>
              </a:rPr>
              <a:t>SENDİKALARIN FAALİYETLERİ</a:t>
            </a:r>
          </a:p>
        </p:txBody>
      </p:sp>
      <p:sp>
        <p:nvSpPr>
          <p:cNvPr id="28675" name="Content Placeholder 2"/>
          <p:cNvSpPr>
            <a:spLocks noGrp="1"/>
          </p:cNvSpPr>
          <p:nvPr>
            <p:ph idx="1"/>
          </p:nvPr>
        </p:nvSpPr>
        <p:spPr>
          <a:xfrm>
            <a:off x="55563" y="969963"/>
            <a:ext cx="8926512" cy="4183062"/>
          </a:xfrm>
        </p:spPr>
        <p:txBody>
          <a:bodyPr/>
          <a:lstStyle/>
          <a:p>
            <a:pPr marL="385763" indent="-385763" eaLnBrk="1" hangingPunct="1">
              <a:spcBef>
                <a:spcPct val="0"/>
              </a:spcBef>
              <a:buFont typeface="Arial" panose="020B0604020202020204" pitchFamily="34" charset="0"/>
              <a:buAutoNum type="alphaUcParenR"/>
            </a:pPr>
            <a:r>
              <a:rPr lang="tr-TR" altLang="tr-TR" b="1" smtClean="0">
                <a:cs typeface="Arial" panose="020B0604020202020204" pitchFamily="34" charset="0"/>
              </a:rPr>
              <a:t>TANINAN FAALİYETLER</a:t>
            </a:r>
          </a:p>
          <a:p>
            <a:pPr marL="385763" indent="-385763" eaLnBrk="1" hangingPunct="1">
              <a:spcBef>
                <a:spcPct val="0"/>
              </a:spcBef>
              <a:buFont typeface="Arial" panose="020B0604020202020204" pitchFamily="34" charset="0"/>
              <a:buNone/>
            </a:pPr>
            <a:endParaRPr lang="tr-TR" altLang="tr-TR" smtClean="0">
              <a:cs typeface="Arial" panose="020B0604020202020204" pitchFamily="34" charset="0"/>
            </a:endParaRPr>
          </a:p>
          <a:p>
            <a:pPr marL="385763" indent="-385763" eaLnBrk="1" hangingPunct="1">
              <a:spcBef>
                <a:spcPct val="0"/>
              </a:spcBef>
              <a:buFont typeface="Arial" panose="020B0604020202020204" pitchFamily="34" charset="0"/>
              <a:buNone/>
            </a:pPr>
            <a:r>
              <a:rPr lang="tr-TR" altLang="tr-TR" smtClean="0">
                <a:cs typeface="Arial" panose="020B0604020202020204" pitchFamily="34" charset="0"/>
              </a:rPr>
              <a:t>	</a:t>
            </a:r>
            <a:r>
              <a:rPr lang="tr-TR" altLang="tr-TR" b="1" smtClean="0">
                <a:cs typeface="Arial" panose="020B0604020202020204" pitchFamily="34" charset="0"/>
              </a:rPr>
              <a:t>1- Sendikanın çalışma yaşamına ilişkin faaliyetler:</a:t>
            </a:r>
          </a:p>
          <a:p>
            <a:pPr marL="385763" indent="-385763" eaLnBrk="1" hangingPunct="1">
              <a:spcBef>
                <a:spcPct val="0"/>
              </a:spcBef>
              <a:buFont typeface="Arial" panose="020B0604020202020204" pitchFamily="34" charset="0"/>
              <a:buNone/>
            </a:pPr>
            <a:r>
              <a:rPr lang="tr-TR" altLang="tr-TR" smtClean="0">
                <a:cs typeface="Arial" panose="020B0604020202020204" pitchFamily="34" charset="0"/>
              </a:rPr>
              <a:t>Kuruluşlar, çalışma hayatından, mevzuattan, örf ve adetten doğan uyuşmazlıklarda işçi ve işverenleri temsilen; sendikalar, yazılı başvuruları üzerine iş sözleşmesinden ve çalışma ilişkisinden doğan hakları ile sosyal güvenlik haklarında üyelerini ve mirasçılarını temsilen dava açmak ve bu nedenle açılmış davada davayı takip yetkisine sahiptir.</a:t>
            </a:r>
          </a:p>
          <a:p>
            <a:pPr marL="385763" indent="-385763" eaLnBrk="1" hangingPunct="1">
              <a:spcBef>
                <a:spcPct val="0"/>
              </a:spcBef>
              <a:buFont typeface="Arial" panose="020B0604020202020204" pitchFamily="34" charset="0"/>
              <a:buNone/>
            </a:pPr>
            <a:endParaRPr lang="tr-TR" altLang="tr-TR" smtClean="0">
              <a:cs typeface="Arial" panose="020B0604020202020204" pitchFamily="34" charset="0"/>
            </a:endParaRPr>
          </a:p>
          <a:p>
            <a:pPr marL="385763" indent="-385763" eaLnBrk="1" hangingPunct="1">
              <a:spcBef>
                <a:spcPct val="0"/>
              </a:spcBef>
              <a:buFont typeface="Arial" panose="020B0604020202020204" pitchFamily="34" charset="0"/>
              <a:buNone/>
            </a:pPr>
            <a:r>
              <a:rPr lang="tr-TR" altLang="tr-TR" smtClean="0">
                <a:cs typeface="Arial" panose="020B0604020202020204" pitchFamily="34" charset="0"/>
              </a:rPr>
              <a:t>	</a:t>
            </a:r>
            <a:r>
              <a:rPr lang="tr-TR" altLang="tr-TR" b="1" smtClean="0">
                <a:cs typeface="Arial" panose="020B0604020202020204" pitchFamily="34" charset="0"/>
              </a:rPr>
              <a:t>2- Sendikaları sosyal faaliyetleri: </a:t>
            </a:r>
          </a:p>
          <a:p>
            <a:pPr marL="385763" indent="-385763" eaLnBrk="1" hangingPunct="1">
              <a:spcBef>
                <a:spcPct val="0"/>
              </a:spcBef>
              <a:buFont typeface="Arial" panose="020B0604020202020204" pitchFamily="34" charset="0"/>
              <a:buNone/>
            </a:pPr>
            <a:r>
              <a:rPr lang="tr-TR" altLang="tr-TR" smtClean="0">
                <a:cs typeface="Arial" panose="020B0604020202020204" pitchFamily="34" charset="0"/>
              </a:rPr>
              <a:t>Sosyal amaçlı yardımı ve destekleri yapma</a:t>
            </a:r>
            <a:endParaRPr lang="bs-Latn-BA" altLang="tr-TR" smtClean="0">
              <a:cs typeface="Arial" panose="020B0604020202020204" pitchFamily="34" charset="0"/>
            </a:endParaRPr>
          </a:p>
          <a:p>
            <a:pPr marL="385763" indent="-385763" eaLnBrk="1" hangingPunct="1">
              <a:spcBef>
                <a:spcPct val="0"/>
              </a:spcBef>
              <a:buFont typeface="Arial" panose="020B0604020202020204" pitchFamily="34" charset="0"/>
              <a:buNone/>
            </a:pPr>
            <a:r>
              <a:rPr lang="bs-Latn-BA" altLang="tr-TR" smtClean="0">
                <a:cs typeface="Arial" panose="020B0604020202020204" pitchFamily="34" charset="0"/>
              </a:rPr>
              <a:t>	</a:t>
            </a:r>
            <a:endParaRPr lang="tr-TR" altLang="tr-TR" smtClean="0">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77788" y="409575"/>
            <a:ext cx="8955087" cy="4886325"/>
          </a:xfrm>
        </p:spPr>
        <p:txBody>
          <a:bodyPr/>
          <a:lstStyle/>
          <a:p>
            <a:pPr marL="0" indent="0" eaLnBrk="1" hangingPunct="1">
              <a:lnSpc>
                <a:spcPct val="100000"/>
              </a:lnSpc>
              <a:spcBef>
                <a:spcPct val="0"/>
              </a:spcBef>
              <a:buFont typeface="Arial" panose="020B0604020202020204" pitchFamily="34" charset="0"/>
              <a:buNone/>
            </a:pPr>
            <a:r>
              <a:rPr lang="tr-TR" altLang="sr-Latn-RS" b="1" smtClean="0">
                <a:cs typeface="Arial" panose="020B0604020202020204" pitchFamily="34" charset="0"/>
              </a:rPr>
              <a:t>B) YASAKLANAN FAALİYETLER</a:t>
            </a:r>
          </a:p>
          <a:p>
            <a:pPr marL="0" indent="0" eaLnBrk="1" hangingPunct="1">
              <a:lnSpc>
                <a:spcPct val="100000"/>
              </a:lnSpc>
              <a:spcBef>
                <a:spcPct val="0"/>
              </a:spcBef>
              <a:buFont typeface="Calibri Light" panose="020F0302020204030204" pitchFamily="34" charset="0"/>
              <a:buAutoNum type="arabicPeriod"/>
            </a:pPr>
            <a:endParaRPr lang="tr-TR" altLang="sr-Latn-RS" smtClean="0">
              <a:cs typeface="Arial" panose="020B0604020202020204" pitchFamily="34" charset="0"/>
            </a:endParaRPr>
          </a:p>
          <a:p>
            <a:pPr marL="0" indent="0" eaLnBrk="1" hangingPunct="1">
              <a:lnSpc>
                <a:spcPct val="100000"/>
              </a:lnSpc>
              <a:spcBef>
                <a:spcPts val="900"/>
              </a:spcBef>
              <a:buFont typeface="Calibri Light" panose="020F0302020204030204" pitchFamily="34" charset="0"/>
              <a:buAutoNum type="arabicPeriod"/>
            </a:pPr>
            <a:r>
              <a:rPr lang="tr-TR" altLang="sr-Latn-RS" b="1" smtClean="0">
                <a:cs typeface="Arial" panose="020B0604020202020204" pitchFamily="34" charset="0"/>
              </a:rPr>
              <a:t>Temel yasaklar: </a:t>
            </a:r>
            <a:r>
              <a:rPr lang="tr-TR" altLang="sr-Latn-RS" smtClean="0">
                <a:cs typeface="Arial" panose="020B0604020202020204" pitchFamily="34" charset="0"/>
              </a:rPr>
              <a:t>sendika ve konfederasyonların yönetim ve işleyişleri Anayasa’da belirtilen </a:t>
            </a:r>
            <a:r>
              <a:rPr lang="tr-TR" altLang="sr-Latn-RS" b="1" smtClean="0">
                <a:solidFill>
                  <a:srgbClr val="FF0000"/>
                </a:solidFill>
                <a:cs typeface="Arial" panose="020B0604020202020204" pitchFamily="34" charset="0"/>
              </a:rPr>
              <a:t>Cumhuriyet'in temel niteliklerine ve demokrasi esaslarına aykırı olamaz</a:t>
            </a:r>
            <a:r>
              <a:rPr lang="tr-TR" altLang="sr-Latn-RS" smtClean="0">
                <a:cs typeface="Arial" panose="020B0604020202020204" pitchFamily="34" charset="0"/>
              </a:rPr>
              <a:t>.</a:t>
            </a:r>
          </a:p>
          <a:p>
            <a:pPr marL="0" indent="0" eaLnBrk="1" hangingPunct="1">
              <a:lnSpc>
                <a:spcPct val="100000"/>
              </a:lnSpc>
              <a:spcBef>
                <a:spcPts val="900"/>
              </a:spcBef>
              <a:buFont typeface="Arial" panose="020B0604020202020204" pitchFamily="34" charset="0"/>
              <a:buAutoNum type="arabicPeriod"/>
            </a:pPr>
            <a:r>
              <a:rPr lang="tr-TR" altLang="sr-Latn-RS" b="1" smtClean="0">
                <a:cs typeface="Arial" panose="020B0604020202020204" pitchFamily="34" charset="0"/>
              </a:rPr>
              <a:t>Siyasi faaliyetler yasağı: </a:t>
            </a:r>
            <a:r>
              <a:rPr lang="tr-TR" altLang="sr-Latn-RS" smtClean="0">
                <a:cs typeface="Arial" panose="020B0604020202020204" pitchFamily="34" charset="0"/>
              </a:rPr>
              <a:t>Kuruluşlar siyasi partilerin ad, amblem, rumuz veya işaretlerini kullanamaz.</a:t>
            </a:r>
          </a:p>
          <a:p>
            <a:pPr marL="0" indent="0" eaLnBrk="1" hangingPunct="1">
              <a:lnSpc>
                <a:spcPct val="100000"/>
              </a:lnSpc>
              <a:spcBef>
                <a:spcPts val="900"/>
              </a:spcBef>
              <a:buFont typeface="Arial" panose="020B0604020202020204" pitchFamily="34" charset="0"/>
              <a:buAutoNum type="arabicPeriod"/>
            </a:pPr>
            <a:r>
              <a:rPr lang="tr-TR" altLang="sr-Latn-RS" b="1" smtClean="0">
                <a:cs typeface="Arial" panose="020B0604020202020204" pitchFamily="34" charset="0"/>
              </a:rPr>
              <a:t>Ticari faaliyet yasağı:  </a:t>
            </a:r>
            <a:r>
              <a:rPr lang="tr-TR" altLang="sr-Latn-RS" smtClean="0">
                <a:cs typeface="Arial" panose="020B0604020202020204" pitchFamily="34" charset="0"/>
              </a:rPr>
              <a:t>Kuruluşlar ticaretle uğraşamaz. Ancak, kuruluşlar genel kurul kararıyla nakit mevcudunun %40’tan fazla olmamak kaydıyla sanayi ve ticaret kuruluşlarına yatırımda bulunabilir. Kuruluşlar elde ettikleri gelirleri üyeleri ve mensupları arasında dağıtamaz. Ancak sendikaların grev ve lokavt süresince tüzüklerine göre üyelerine yapacakları yardımlar ile kuruluşların eğitim amaçlı yardımları bu hükmün dışındadır.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587375" y="417513"/>
            <a:ext cx="7886700" cy="482600"/>
          </a:xfrm>
        </p:spPr>
        <p:txBody>
          <a:bodyPr rtlCol="0">
            <a:normAutofit fontScale="90000"/>
          </a:bodyPr>
          <a:lstStyle/>
          <a:p>
            <a:pPr algn="ctr" eaLnBrk="1" fontAlgn="auto" hangingPunct="1">
              <a:spcAft>
                <a:spcPts val="0"/>
              </a:spcAft>
              <a:defRPr/>
            </a:pPr>
            <a:r>
              <a:rPr lang="tr-TR" altLang="tr-TR" b="1" smtClean="0">
                <a:latin typeface="+mn-lt"/>
                <a:cs typeface="Arial" panose="020B0604020202020204" pitchFamily="34" charset="0"/>
              </a:rPr>
              <a:t>SENDİKALARIN DENETİMİ</a:t>
            </a:r>
          </a:p>
        </p:txBody>
      </p:sp>
      <p:sp>
        <p:nvSpPr>
          <p:cNvPr id="30723" name="Content Placeholder 2"/>
          <p:cNvSpPr>
            <a:spLocks noGrp="1"/>
          </p:cNvSpPr>
          <p:nvPr>
            <p:ph idx="1"/>
          </p:nvPr>
        </p:nvSpPr>
        <p:spPr>
          <a:xfrm>
            <a:off x="142875" y="1117600"/>
            <a:ext cx="8775700" cy="4073525"/>
          </a:xfrm>
        </p:spPr>
        <p:txBody>
          <a:bodyPr/>
          <a:lstStyle/>
          <a:p>
            <a:pPr marL="0" indent="0" eaLnBrk="1" hangingPunct="1">
              <a:buFont typeface="Arial" panose="020B0604020202020204" pitchFamily="34" charset="0"/>
              <a:buAutoNum type="alphaUcParenR"/>
            </a:pPr>
            <a:r>
              <a:rPr lang="tr-TR" altLang="tr-TR" sz="2400" b="1" smtClean="0">
                <a:cs typeface="Arial" panose="020B0604020202020204" pitchFamily="34" charset="0"/>
              </a:rPr>
              <a:t> İç denetimi: </a:t>
            </a:r>
            <a:r>
              <a:rPr lang="tr-TR" altLang="tr-TR" sz="2400" smtClean="0">
                <a:cs typeface="Arial" panose="020B0604020202020204" pitchFamily="34" charset="0"/>
              </a:rPr>
              <a:t>sendikanın iç denetimi Denetim Kurulu ve Genel Kurul tarafından yapılır.</a:t>
            </a:r>
          </a:p>
          <a:p>
            <a:pPr marL="0" indent="0" eaLnBrk="1" hangingPunct="1">
              <a:buFont typeface="Arial" panose="020B0604020202020204" pitchFamily="34" charset="0"/>
              <a:buNone/>
            </a:pPr>
            <a:endParaRPr lang="tr-TR" altLang="tr-TR" sz="2400" smtClean="0">
              <a:cs typeface="Arial" panose="020B0604020202020204" pitchFamily="34" charset="0"/>
            </a:endParaRPr>
          </a:p>
          <a:p>
            <a:pPr marL="0" indent="0" eaLnBrk="1" hangingPunct="1">
              <a:buFont typeface="Arial" panose="020B0604020202020204" pitchFamily="34" charset="0"/>
              <a:buAutoNum type="alphaUcParenR"/>
            </a:pPr>
            <a:r>
              <a:rPr lang="tr-TR" altLang="tr-TR" sz="2400" b="1" smtClean="0">
                <a:cs typeface="Arial" panose="020B0604020202020204" pitchFamily="34" charset="0"/>
              </a:rPr>
              <a:t> Dış denetimi: </a:t>
            </a:r>
            <a:r>
              <a:rPr lang="tr-TR" altLang="tr-TR" sz="2400" smtClean="0">
                <a:cs typeface="Arial" panose="020B0604020202020204" pitchFamily="34" charset="0"/>
              </a:rPr>
              <a:t>Kuruluşların gelir ve giderlerine ilişkin mali denetimleri, en geç iki yılda bir 1/6/1989 tarihli ve 3568 sayılı Serbest Muhasebeci Mali Müşavirlik ve Yeminli Mali Müşavirlik Kanununa göre denetim yetkisine sahip yeminli mali müşavirlerce yapılır. </a:t>
            </a:r>
          </a:p>
          <a:p>
            <a:pPr marL="0" indent="0" eaLnBrk="1" hangingPunct="1">
              <a:buFont typeface="Arial" panose="020B0604020202020204" pitchFamily="34" charset="0"/>
              <a:buNone/>
            </a:pPr>
            <a:r>
              <a:rPr lang="tr-TR" altLang="tr-TR" sz="2400" smtClean="0">
                <a:cs typeface="Arial" panose="020B0604020202020204" pitchFamily="34" charset="0"/>
              </a:rPr>
              <a:t>Bu denetimin yapılmış olması, denetleme kurulunun yükümlülüğünü ortadan kaldırmaz.</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22250" y="160338"/>
            <a:ext cx="8683625" cy="852487"/>
          </a:xfrm>
        </p:spPr>
        <p:txBody>
          <a:bodyPr rtlCol="0">
            <a:normAutofit/>
          </a:bodyPr>
          <a:lstStyle/>
          <a:p>
            <a:pPr algn="ctr" eaLnBrk="1" fontAlgn="auto" hangingPunct="1">
              <a:spcAft>
                <a:spcPts val="0"/>
              </a:spcAft>
              <a:defRPr/>
            </a:pPr>
            <a:r>
              <a:rPr lang="tr-TR" altLang="tr-TR" sz="2700" b="1" dirty="0">
                <a:latin typeface="+mn-lt"/>
                <a:cs typeface="Arial" panose="020B0604020202020204" pitchFamily="34" charset="0"/>
              </a:rPr>
              <a:t>SENDİKA VE KONFEDERASYONLARIN FAALİYETLERİN DURDURULMASI VE SONA ERMESİ</a:t>
            </a:r>
          </a:p>
        </p:txBody>
      </p:sp>
      <p:sp>
        <p:nvSpPr>
          <p:cNvPr id="31747" name="Content Placeholder 2"/>
          <p:cNvSpPr>
            <a:spLocks noGrp="1"/>
          </p:cNvSpPr>
          <p:nvPr>
            <p:ph idx="1"/>
          </p:nvPr>
        </p:nvSpPr>
        <p:spPr>
          <a:xfrm>
            <a:off x="0" y="1189038"/>
            <a:ext cx="9075738" cy="4238625"/>
          </a:xfrm>
        </p:spPr>
        <p:txBody>
          <a:bodyPr/>
          <a:lstStyle/>
          <a:p>
            <a:pPr marL="0" indent="0" eaLnBrk="1" hangingPunct="1">
              <a:spcBef>
                <a:spcPct val="0"/>
              </a:spcBef>
              <a:buFont typeface="Arial" panose="020B0604020202020204" pitchFamily="34" charset="0"/>
              <a:buAutoNum type="alphaUcParenR"/>
            </a:pPr>
            <a:r>
              <a:rPr lang="tr-TR" altLang="sr-Latn-RS" b="1" smtClean="0">
                <a:cs typeface="Arial" panose="020B0604020202020204" pitchFamily="34" charset="0"/>
              </a:rPr>
              <a:t>FAALİYETLERİN DURDURULMASI</a:t>
            </a:r>
          </a:p>
          <a:p>
            <a:pPr marL="0" indent="0" eaLnBrk="1" hangingPunct="1">
              <a:spcBef>
                <a:spcPct val="0"/>
              </a:spcBef>
              <a:buFont typeface="Arial" panose="020B0604020202020204" pitchFamily="34" charset="0"/>
              <a:buNone/>
            </a:pPr>
            <a:r>
              <a:rPr lang="tr-TR" altLang="sr-Latn-RS" smtClean="0">
                <a:cs typeface="Arial" panose="020B0604020202020204" pitchFamily="34" charset="0"/>
              </a:rPr>
              <a:t>Sendika ve TIS Yasasına göre bu hallerde sendika ve konfederasyonların faaliyetler durdurulur:</a:t>
            </a:r>
          </a:p>
          <a:p>
            <a:pPr marL="0" indent="0" eaLnBrk="1" hangingPunct="1">
              <a:spcBef>
                <a:spcPct val="0"/>
              </a:spcBef>
              <a:buFont typeface="Arial" panose="020B0604020202020204" pitchFamily="34" charset="0"/>
              <a:buNone/>
            </a:pPr>
            <a:endParaRPr lang="tr-TR" altLang="sr-Latn-RS" smtClean="0">
              <a:cs typeface="Arial" panose="020B0604020202020204" pitchFamily="34" charset="0"/>
            </a:endParaRPr>
          </a:p>
          <a:p>
            <a:pPr marL="0" indent="0" eaLnBrk="1" hangingPunct="1">
              <a:spcBef>
                <a:spcPct val="0"/>
              </a:spcBef>
              <a:buFontTx/>
              <a:buChar char="-"/>
            </a:pPr>
            <a:r>
              <a:rPr lang="tr-TR" altLang="sr-Latn-RS" smtClean="0">
                <a:cs typeface="Arial" panose="020B0604020202020204" pitchFamily="34" charset="0"/>
              </a:rPr>
              <a:t>Yasada öngörülen kuruluş koşullarının sağlanmadığını anlaşılırsa,</a:t>
            </a:r>
          </a:p>
          <a:p>
            <a:pPr marL="0" indent="0" eaLnBrk="1" hangingPunct="1">
              <a:spcBef>
                <a:spcPct val="0"/>
              </a:spcBef>
              <a:buFontTx/>
              <a:buChar char="-"/>
            </a:pPr>
            <a:r>
              <a:rPr lang="tr-TR" altLang="sr-Latn-RS" smtClean="0">
                <a:cs typeface="Arial" panose="020B0604020202020204" pitchFamily="34" charset="0"/>
              </a:rPr>
              <a:t>Kuruluşta tüzük ve belgelerde yasalara aykırılık varsa,</a:t>
            </a:r>
          </a:p>
          <a:p>
            <a:pPr marL="0" indent="0" eaLnBrk="1" hangingPunct="1">
              <a:spcBef>
                <a:spcPct val="0"/>
              </a:spcBef>
              <a:buFontTx/>
              <a:buChar char="-"/>
            </a:pPr>
            <a:r>
              <a:rPr lang="tr-TR" altLang="sr-Latn-RS" smtClean="0">
                <a:cs typeface="Arial" panose="020B0604020202020204" pitchFamily="34" charset="0"/>
              </a:rPr>
              <a:t>Anayasada belirtilen Cumhuriyetin niteliklerine ve demokratik esaslarına aykırı faaliyetlerde bulunmasından dolayı sendika ve konfederasyonun kapatılması işin açılan dava süresince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79400" y="254000"/>
            <a:ext cx="8736013" cy="527050"/>
          </a:xfrm>
          <a:solidFill>
            <a:srgbClr val="FF0000"/>
          </a:solidFill>
        </p:spPr>
        <p:txBody>
          <a:bodyPr rtlCol="0">
            <a:noAutofit/>
          </a:bodyPr>
          <a:lstStyle/>
          <a:p>
            <a:pPr algn="ctr" eaLnBrk="1" fontAlgn="auto" hangingPunct="1">
              <a:spcAft>
                <a:spcPts val="0"/>
              </a:spcAft>
              <a:defRPr/>
            </a:pPr>
            <a:r>
              <a:rPr lang="tr-TR" altLang="tr-TR" sz="4000" b="1" dirty="0" smtClean="0">
                <a:solidFill>
                  <a:srgbClr val="FFFF00"/>
                </a:solidFill>
                <a:latin typeface="+mn-lt"/>
                <a:cs typeface="Arial" panose="020B0604020202020204" pitchFamily="34" charset="0"/>
              </a:rPr>
              <a:t>SENDİKA</a:t>
            </a:r>
            <a:endParaRPr lang="bs-Latn-BA" altLang="tr-TR" sz="4000" b="1" dirty="0" smtClean="0">
              <a:solidFill>
                <a:srgbClr val="FFFF00"/>
              </a:solidFill>
              <a:latin typeface="+mn-lt"/>
              <a:cs typeface="Arial" panose="020B0604020202020204" pitchFamily="34" charset="0"/>
            </a:endParaRPr>
          </a:p>
        </p:txBody>
      </p:sp>
      <p:sp>
        <p:nvSpPr>
          <p:cNvPr id="5123" name="Content Placeholder 2"/>
          <p:cNvSpPr>
            <a:spLocks noGrp="1"/>
          </p:cNvSpPr>
          <p:nvPr>
            <p:ph idx="1"/>
          </p:nvPr>
        </p:nvSpPr>
        <p:spPr>
          <a:xfrm>
            <a:off x="0" y="1150938"/>
            <a:ext cx="9144000" cy="4564062"/>
          </a:xfrm>
        </p:spPr>
        <p:txBody>
          <a:bodyPr/>
          <a:lstStyle/>
          <a:p>
            <a:pPr marL="0" indent="0" eaLnBrk="1" hangingPunct="1">
              <a:lnSpc>
                <a:spcPct val="100000"/>
              </a:lnSpc>
              <a:spcBef>
                <a:spcPct val="0"/>
              </a:spcBef>
              <a:buFont typeface="Arial" panose="020B0604020202020204" pitchFamily="34" charset="0"/>
              <a:buNone/>
            </a:pPr>
            <a:r>
              <a:rPr lang="tr-TR" altLang="tr-TR" sz="2800" b="1" smtClean="0">
                <a:cs typeface="Arial" panose="020B0604020202020204" pitchFamily="34" charset="0"/>
              </a:rPr>
              <a:t>SENDIKANIN TANIMI VE UNSURLARI</a:t>
            </a:r>
          </a:p>
          <a:p>
            <a:pPr marL="0" indent="0" eaLnBrk="1" hangingPunct="1">
              <a:lnSpc>
                <a:spcPct val="100000"/>
              </a:lnSpc>
              <a:spcBef>
                <a:spcPct val="0"/>
              </a:spcBef>
              <a:buFont typeface="Arial" panose="020B0604020202020204" pitchFamily="34" charset="0"/>
              <a:buNone/>
            </a:pPr>
            <a:endParaRPr lang="tr-TR" altLang="tr-TR" sz="2800" b="1" smtClean="0">
              <a:cs typeface="Arial" panose="020B0604020202020204" pitchFamily="34" charset="0"/>
            </a:endParaRPr>
          </a:p>
          <a:p>
            <a:pPr marL="0" indent="0" eaLnBrk="1" hangingPunct="1">
              <a:lnSpc>
                <a:spcPct val="100000"/>
              </a:lnSpc>
              <a:spcBef>
                <a:spcPct val="0"/>
              </a:spcBef>
              <a:buFont typeface="Arial" panose="020B0604020202020204" pitchFamily="34" charset="0"/>
              <a:buAutoNum type="alphaUcParenR"/>
            </a:pPr>
            <a:r>
              <a:rPr lang="tr-TR" altLang="tr-TR" sz="2800" b="1" smtClean="0">
                <a:cs typeface="Arial" panose="020B0604020202020204" pitchFamily="34" charset="0"/>
              </a:rPr>
              <a:t> TANIM</a:t>
            </a:r>
          </a:p>
          <a:p>
            <a:pPr marL="0" indent="0" eaLnBrk="1" hangingPunct="1">
              <a:lnSpc>
                <a:spcPct val="100000"/>
              </a:lnSpc>
              <a:spcBef>
                <a:spcPct val="0"/>
              </a:spcBef>
              <a:buFont typeface="Arial" panose="020B0604020202020204" pitchFamily="34" charset="0"/>
              <a:buNone/>
            </a:pPr>
            <a:r>
              <a:rPr lang="bs-Latn-BA" altLang="tr-TR" sz="2800" smtClean="0">
                <a:cs typeface="Arial" panose="020B0604020202020204" pitchFamily="34" charset="0"/>
              </a:rPr>
              <a:t>Sendika: İşçilerin veya işverenlerin </a:t>
            </a:r>
            <a:r>
              <a:rPr lang="bs-Latn-BA" altLang="tr-TR" sz="2800" b="1" smtClean="0">
                <a:cs typeface="Arial" panose="020B0604020202020204" pitchFamily="34" charset="0"/>
              </a:rPr>
              <a:t>çalışma ilişkilerinde, ortak ekonomik ve sosyal hak ve çıkarlarını korumak ve geliştirmek için en az yedi</a:t>
            </a:r>
            <a:r>
              <a:rPr lang="bs-Latn-BA" altLang="tr-TR" sz="2800" smtClean="0">
                <a:cs typeface="Arial" panose="020B0604020202020204" pitchFamily="34" charset="0"/>
              </a:rPr>
              <a:t> </a:t>
            </a:r>
            <a:r>
              <a:rPr lang="bs-Latn-BA" altLang="tr-TR" sz="2800" b="1" smtClean="0">
                <a:cs typeface="Arial" panose="020B0604020202020204" pitchFamily="34" charset="0"/>
              </a:rPr>
              <a:t>işçi veya işverenin </a:t>
            </a:r>
            <a:r>
              <a:rPr lang="bs-Latn-BA" altLang="tr-TR" sz="2800" smtClean="0">
                <a:cs typeface="Arial" panose="020B0604020202020204" pitchFamily="34" charset="0"/>
              </a:rPr>
              <a:t>bir araya gelerek </a:t>
            </a:r>
            <a:r>
              <a:rPr lang="bs-Latn-BA" altLang="tr-TR" sz="2800" b="1" smtClean="0">
                <a:cs typeface="Arial" panose="020B0604020202020204" pitchFamily="34" charset="0"/>
              </a:rPr>
              <a:t>bir işkolunda </a:t>
            </a:r>
            <a:r>
              <a:rPr lang="bs-Latn-BA" altLang="tr-TR" sz="2800" smtClean="0">
                <a:cs typeface="Arial" panose="020B0604020202020204" pitchFamily="34" charset="0"/>
              </a:rPr>
              <a:t>faaliyette bulunmak üzere </a:t>
            </a:r>
            <a:r>
              <a:rPr lang="bs-Latn-BA" altLang="tr-TR" sz="2800" b="1" smtClean="0">
                <a:cs typeface="Arial" panose="020B0604020202020204" pitchFamily="34" charset="0"/>
              </a:rPr>
              <a:t>oluşturdukları tüzel kişiliğe sahip kuruluş</a:t>
            </a:r>
            <a:r>
              <a:rPr lang="tr-TR" altLang="tr-TR" sz="2800" smtClean="0">
                <a:cs typeface="Arial" panose="020B0604020202020204" pitchFamily="34" charset="0"/>
              </a:rPr>
              <a:t>.</a:t>
            </a:r>
          </a:p>
          <a:p>
            <a:pPr marL="0" indent="0" eaLnBrk="1" hangingPunct="1">
              <a:spcBef>
                <a:spcPct val="0"/>
              </a:spcBef>
              <a:buFont typeface="Arial" panose="020B0604020202020204" pitchFamily="34" charset="0"/>
              <a:buNone/>
            </a:pPr>
            <a:endParaRPr lang="tr-TR" altLang="tr-TR" smtClean="0">
              <a:cs typeface="Arial" panose="020B0604020202020204" pitchFamily="34" charset="0"/>
            </a:endParaRPr>
          </a:p>
          <a:p>
            <a:pPr marL="0" indent="0" eaLnBrk="1" hangingPunct="1">
              <a:spcBef>
                <a:spcPct val="0"/>
              </a:spcBef>
              <a:buFont typeface="Arial" panose="020B0604020202020204" pitchFamily="34" charset="0"/>
              <a:buNone/>
            </a:pPr>
            <a:endParaRPr lang="bs-Latn-BA" altLang="tr-TR" smtClean="0">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875"/>
            <a:ext cx="9144000" cy="5699125"/>
          </a:xfrm>
        </p:spPr>
        <p:txBody>
          <a:bodyPr rtlCol="0">
            <a:normAutofit fontScale="92500" lnSpcReduction="10000"/>
          </a:bodyPr>
          <a:lstStyle/>
          <a:p>
            <a:pPr marL="0" indent="0" eaLnBrk="1" fontAlgn="auto" hangingPunct="1">
              <a:lnSpc>
                <a:spcPct val="110000"/>
              </a:lnSpc>
              <a:spcBef>
                <a:spcPts val="0"/>
              </a:spcBef>
              <a:spcAft>
                <a:spcPts val="0"/>
              </a:spcAft>
              <a:buFont typeface="Arial" panose="020B0604020202020204" pitchFamily="34" charset="0"/>
              <a:buNone/>
              <a:defRPr/>
            </a:pPr>
            <a:r>
              <a:rPr lang="tr-TR" sz="2625" b="1" dirty="0">
                <a:cs typeface="Arial" panose="020B0604020202020204" pitchFamily="34" charset="0"/>
              </a:rPr>
              <a:t>B) SENDİKANIN SONA ERMESİ</a:t>
            </a:r>
          </a:p>
          <a:p>
            <a:pPr marL="0" indent="0" algn="ctr" eaLnBrk="1" fontAlgn="auto" hangingPunct="1">
              <a:lnSpc>
                <a:spcPct val="110000"/>
              </a:lnSpc>
              <a:spcBef>
                <a:spcPts val="0"/>
              </a:spcBef>
              <a:spcAft>
                <a:spcPts val="0"/>
              </a:spcAft>
              <a:buFont typeface="Arial" panose="020B0604020202020204" pitchFamily="34" charset="0"/>
              <a:buNone/>
              <a:defRPr/>
            </a:pPr>
            <a:r>
              <a:rPr lang="tr-TR" sz="2200" b="1" dirty="0">
                <a:cs typeface="Arial" panose="020B0604020202020204" pitchFamily="34" charset="0"/>
              </a:rPr>
              <a:t>MADDE 80 – </a:t>
            </a:r>
            <a:r>
              <a:rPr lang="tr-TR" sz="2200" dirty="0">
                <a:cs typeface="Arial" panose="020B0604020202020204" pitchFamily="34" charset="0"/>
              </a:rPr>
              <a:t>(1) Kuruluşlar hakkında, bu Kanunda hüküm bulunmayan hâllerde 4721 sayılı Kanun ile 4/11/2004 tarihli ve 5253 sayılı Dernekler Kanununun bu Kanuna aykırı olmayan hükümleri uygulanır.</a:t>
            </a:r>
          </a:p>
          <a:p>
            <a:pPr marL="0" indent="0" algn="ctr" eaLnBrk="1" fontAlgn="auto" hangingPunct="1">
              <a:lnSpc>
                <a:spcPct val="110000"/>
              </a:lnSpc>
              <a:spcBef>
                <a:spcPts val="0"/>
              </a:spcBef>
              <a:spcAft>
                <a:spcPts val="0"/>
              </a:spcAft>
              <a:buFont typeface="Arial" panose="020B0604020202020204" pitchFamily="34" charset="0"/>
              <a:buNone/>
              <a:defRPr/>
            </a:pPr>
            <a:r>
              <a:rPr lang="tr-TR" sz="2200" dirty="0">
                <a:cs typeface="Arial" panose="020B0604020202020204" pitchFamily="34" charset="0"/>
              </a:rPr>
              <a:t>(2) Toplu iş sözleşmeleri hakkında, bu Kanunda hüküm olmayan hâllerde 4721 sayılı Kanun ve 11/1/2011 tarihli ve 6098 sayılı Türk Borçlar Kanunu ile iş sözleşmesini düzenleyen diğer kanunların bu Kanuna aykırı olmayan hükümleri uygulanır.</a:t>
            </a:r>
          </a:p>
          <a:p>
            <a:pPr marL="0" indent="0" algn="ctr" eaLnBrk="1" fontAlgn="auto" hangingPunct="1">
              <a:lnSpc>
                <a:spcPct val="110000"/>
              </a:lnSpc>
              <a:spcBef>
                <a:spcPts val="0"/>
              </a:spcBef>
              <a:spcAft>
                <a:spcPts val="0"/>
              </a:spcAft>
              <a:buFont typeface="Arial" panose="020B0604020202020204" pitchFamily="34" charset="0"/>
              <a:buNone/>
              <a:defRPr/>
            </a:pPr>
            <a:endParaRPr lang="tr-TR" sz="1800" dirty="0">
              <a:cs typeface="Arial" panose="020B0604020202020204" pitchFamily="34" charset="0"/>
            </a:endParaRPr>
          </a:p>
          <a:p>
            <a:pPr marL="0" indent="0" eaLnBrk="1" fontAlgn="auto" hangingPunct="1">
              <a:lnSpc>
                <a:spcPct val="110000"/>
              </a:lnSpc>
              <a:spcBef>
                <a:spcPts val="0"/>
              </a:spcBef>
              <a:spcAft>
                <a:spcPts val="0"/>
              </a:spcAft>
              <a:buFont typeface="Arial" panose="020B0604020202020204" pitchFamily="34" charset="0"/>
              <a:buNone/>
              <a:defRPr/>
            </a:pPr>
            <a:r>
              <a:rPr lang="tr-TR" sz="1800" b="1" dirty="0">
                <a:cs typeface="Arial" panose="020B0604020202020204" pitchFamily="34" charset="0"/>
              </a:rPr>
              <a:t>1) Kendiliğinden sona ermesi: tüzel kişiliğin sona ermesiyle</a:t>
            </a:r>
          </a:p>
          <a:p>
            <a:pPr lvl="1" eaLnBrk="1" fontAlgn="auto" hangingPunct="1">
              <a:lnSpc>
                <a:spcPct val="110000"/>
              </a:lnSpc>
              <a:spcBef>
                <a:spcPts val="0"/>
              </a:spcBef>
              <a:spcAft>
                <a:spcPts val="0"/>
              </a:spcAft>
              <a:buFontTx/>
              <a:buChar char="-"/>
              <a:defRPr/>
            </a:pPr>
            <a:r>
              <a:rPr lang="tr-TR" dirty="0" smtClean="0">
                <a:cs typeface="Arial" panose="020B0604020202020204" pitchFamily="34" charset="0"/>
              </a:rPr>
              <a:t>Yönetim kurulunun oluşturması olanaksız olursa,</a:t>
            </a:r>
          </a:p>
          <a:p>
            <a:pPr lvl="1" eaLnBrk="1" fontAlgn="auto" hangingPunct="1">
              <a:lnSpc>
                <a:spcPct val="110000"/>
              </a:lnSpc>
              <a:spcBef>
                <a:spcPts val="0"/>
              </a:spcBef>
              <a:spcAft>
                <a:spcPts val="0"/>
              </a:spcAft>
              <a:buFontTx/>
              <a:buChar char="-"/>
              <a:defRPr/>
            </a:pPr>
            <a:r>
              <a:rPr lang="tr-TR" dirty="0" smtClean="0">
                <a:cs typeface="Arial" panose="020B0604020202020204" pitchFamily="34" charset="0"/>
              </a:rPr>
              <a:t>Olağan Gene Kurul toplantısı iki defa üst üste yapılmazsa</a:t>
            </a:r>
          </a:p>
          <a:p>
            <a:pPr lvl="1" eaLnBrk="1" fontAlgn="auto" hangingPunct="1">
              <a:lnSpc>
                <a:spcPct val="110000"/>
              </a:lnSpc>
              <a:spcBef>
                <a:spcPts val="0"/>
              </a:spcBef>
              <a:spcAft>
                <a:spcPts val="0"/>
              </a:spcAft>
              <a:buFontTx/>
              <a:buChar char="-"/>
              <a:defRPr/>
            </a:pPr>
            <a:r>
              <a:rPr lang="tr-TR" dirty="0" smtClean="0">
                <a:cs typeface="Arial" panose="020B0604020202020204" pitchFamily="34" charset="0"/>
              </a:rPr>
              <a:t>Borç ödemede acze düşerse  tüzel kişiliği sona erer.</a:t>
            </a:r>
          </a:p>
          <a:p>
            <a:pPr lvl="1" eaLnBrk="1" fontAlgn="auto" hangingPunct="1">
              <a:lnSpc>
                <a:spcPct val="110000"/>
              </a:lnSpc>
              <a:spcBef>
                <a:spcPts val="0"/>
              </a:spcBef>
              <a:spcAft>
                <a:spcPts val="0"/>
              </a:spcAft>
              <a:buFontTx/>
              <a:buChar char="-"/>
              <a:defRPr/>
            </a:pPr>
            <a:endParaRPr lang="tr-TR" dirty="0">
              <a:cs typeface="Arial" panose="020B0604020202020204" pitchFamily="34" charset="0"/>
            </a:endParaRPr>
          </a:p>
          <a:p>
            <a:pPr marL="0" lvl="1" indent="0" eaLnBrk="1" fontAlgn="auto" hangingPunct="1">
              <a:lnSpc>
                <a:spcPct val="110000"/>
              </a:lnSpc>
              <a:spcBef>
                <a:spcPts val="0"/>
              </a:spcBef>
              <a:spcAft>
                <a:spcPts val="0"/>
              </a:spcAft>
              <a:buFont typeface="Arial" panose="020B0604020202020204" pitchFamily="34" charset="0"/>
              <a:buNone/>
              <a:defRPr/>
            </a:pPr>
            <a:r>
              <a:rPr lang="tr-TR" b="1" dirty="0" smtClean="0">
                <a:cs typeface="Arial" panose="020B0604020202020204" pitchFamily="34" charset="0"/>
              </a:rPr>
              <a:t>2) Dağıtma (fesih)</a:t>
            </a:r>
          </a:p>
          <a:p>
            <a:pPr marL="0" lvl="1" indent="0" eaLnBrk="1" fontAlgn="auto" hangingPunct="1">
              <a:lnSpc>
                <a:spcPct val="110000"/>
              </a:lnSpc>
              <a:spcBef>
                <a:spcPts val="0"/>
              </a:spcBef>
              <a:spcAft>
                <a:spcPts val="0"/>
              </a:spcAft>
              <a:buFont typeface="Arial" panose="020B0604020202020204" pitchFamily="34" charset="0"/>
              <a:buNone/>
              <a:defRPr/>
            </a:pPr>
            <a:r>
              <a:rPr lang="tr-TR" dirty="0" smtClean="0">
                <a:cs typeface="Arial" panose="020B0604020202020204" pitchFamily="34" charset="0"/>
              </a:rPr>
              <a:t>Sendika ve konfederasyon Genel Kurulunun karar ile her zaman feshedilebilir.</a:t>
            </a:r>
          </a:p>
          <a:p>
            <a:pPr marL="0" lvl="1" indent="0" eaLnBrk="1" fontAlgn="auto" hangingPunct="1">
              <a:lnSpc>
                <a:spcPct val="110000"/>
              </a:lnSpc>
              <a:spcBef>
                <a:spcPts val="0"/>
              </a:spcBef>
              <a:spcAft>
                <a:spcPts val="0"/>
              </a:spcAft>
              <a:buFont typeface="Arial" panose="020B0604020202020204" pitchFamily="34" charset="0"/>
              <a:buNone/>
              <a:defRPr/>
            </a:pPr>
            <a:endParaRPr lang="tr-TR" dirty="0">
              <a:cs typeface="Arial" panose="020B0604020202020204" pitchFamily="34" charset="0"/>
            </a:endParaRPr>
          </a:p>
          <a:p>
            <a:pPr marL="0" lvl="1" indent="0" eaLnBrk="1" fontAlgn="auto" hangingPunct="1">
              <a:lnSpc>
                <a:spcPct val="110000"/>
              </a:lnSpc>
              <a:spcBef>
                <a:spcPts val="0"/>
              </a:spcBef>
              <a:spcAft>
                <a:spcPts val="0"/>
              </a:spcAft>
              <a:buFont typeface="Arial" panose="020B0604020202020204" pitchFamily="34" charset="0"/>
              <a:buNone/>
              <a:defRPr/>
            </a:pPr>
            <a:r>
              <a:rPr lang="tr-TR" b="1" dirty="0" smtClean="0">
                <a:cs typeface="Arial" panose="020B0604020202020204" pitchFamily="34" charset="0"/>
              </a:rPr>
              <a:t>3) Kapatma</a:t>
            </a:r>
          </a:p>
          <a:p>
            <a:pPr marL="0" indent="0" eaLnBrk="1" fontAlgn="auto" hangingPunct="1">
              <a:lnSpc>
                <a:spcPct val="110000"/>
              </a:lnSpc>
              <a:spcBef>
                <a:spcPts val="0"/>
              </a:spcBef>
              <a:spcAft>
                <a:spcPts val="0"/>
              </a:spcAft>
              <a:buFont typeface="Arial" panose="020B0604020202020204" pitchFamily="34" charset="0"/>
              <a:buNone/>
              <a:defRPr/>
            </a:pPr>
            <a:r>
              <a:rPr lang="tr-TR" sz="1800" dirty="0">
                <a:cs typeface="Arial" panose="020B0604020202020204" pitchFamily="34" charset="0"/>
              </a:rPr>
              <a:t>Tüzük ve belgelerin kanuna uygun hâle getirilmesi üzerine mahkeme durdurma kararını kaldırır. Verilen süre sonunda tüzük ve belgelerin kanuna uygun hâle getirilmemesi hâlinde ise mahkeme kuruluşun kapatılmasına karar verir</a:t>
            </a:r>
            <a:r>
              <a:rPr lang="tr-TR" sz="1800" dirty="0" smtClean="0">
                <a:cs typeface="Arial" panose="020B0604020202020204" pitchFamily="34" charset="0"/>
              </a:rPr>
              <a:t>.</a:t>
            </a:r>
            <a:endParaRPr lang="tr-TR" sz="1800" dirty="0">
              <a:cs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157163" y="285750"/>
            <a:ext cx="8986837" cy="4624388"/>
          </a:xfrm>
        </p:spPr>
        <p:txBody>
          <a:bodyPr/>
          <a:lstStyle/>
          <a:p>
            <a:pPr marL="0" indent="0" eaLnBrk="1" hangingPunct="1">
              <a:spcBef>
                <a:spcPct val="0"/>
              </a:spcBef>
              <a:buFont typeface="Arial" panose="020B0604020202020204" pitchFamily="34" charset="0"/>
              <a:buNone/>
            </a:pPr>
            <a:r>
              <a:rPr lang="tr-TR" altLang="sr-Latn-RS" b="1" smtClean="0">
                <a:cs typeface="Arial" panose="020B0604020202020204" pitchFamily="34" charset="0"/>
              </a:rPr>
              <a:t>SONA ERMESİNDE SENDİKANUN MALVARLIĞININ DURUMU</a:t>
            </a:r>
          </a:p>
          <a:p>
            <a:pPr marL="0" indent="0" eaLnBrk="1" hangingPunct="1">
              <a:spcBef>
                <a:spcPct val="0"/>
              </a:spcBef>
              <a:buFont typeface="Arial" panose="020B0604020202020204" pitchFamily="34" charset="0"/>
              <a:buNone/>
            </a:pPr>
            <a:endParaRPr lang="tr-TR" altLang="sr-Latn-RS" smtClean="0">
              <a:cs typeface="Arial" panose="020B0604020202020204" pitchFamily="34" charset="0"/>
            </a:endParaRPr>
          </a:p>
          <a:p>
            <a:pPr marL="0" indent="0" eaLnBrk="1" hangingPunct="1">
              <a:spcBef>
                <a:spcPct val="0"/>
              </a:spcBef>
              <a:buFont typeface="Arial" panose="020B0604020202020204" pitchFamily="34" charset="0"/>
              <a:buNone/>
            </a:pPr>
            <a:r>
              <a:rPr lang="tr-TR" altLang="sr-Latn-RS" smtClean="0">
                <a:cs typeface="Arial" panose="020B0604020202020204" pitchFamily="34" charset="0"/>
              </a:rPr>
              <a:t>Tüzüğünde hüküm bulunması kaydıyla tüzel kişiliği sona eren sendikanın mal varlığı bu Kanuna göre kurulmuş aynı nitelikteki bir kuruluşa ya da üyesi bulunduğu üst kuruluşa; üst kuruluş üyesi değilse aynı nitelikteki </a:t>
            </a:r>
            <a:r>
              <a:rPr lang="tr-TR" altLang="sr-Latn-RS" b="1" smtClean="0">
                <a:cs typeface="Arial" panose="020B0604020202020204" pitchFamily="34" charset="0"/>
              </a:rPr>
              <a:t>bir üst kuruluşa bırakılabilir</a:t>
            </a:r>
            <a:r>
              <a:rPr lang="tr-TR" altLang="sr-Latn-RS" smtClean="0">
                <a:cs typeface="Arial" panose="020B0604020202020204" pitchFamily="34" charset="0"/>
              </a:rPr>
              <a:t>. </a:t>
            </a:r>
          </a:p>
          <a:p>
            <a:pPr marL="0" indent="0" eaLnBrk="1" hangingPunct="1">
              <a:spcBef>
                <a:spcPct val="0"/>
              </a:spcBef>
              <a:buFont typeface="Arial" panose="020B0604020202020204" pitchFamily="34" charset="0"/>
              <a:buNone/>
            </a:pPr>
            <a:r>
              <a:rPr lang="tr-TR" altLang="sr-Latn-RS" smtClean="0">
                <a:cs typeface="Arial" panose="020B0604020202020204" pitchFamily="34" charset="0"/>
              </a:rPr>
              <a:t>Üst kuruluşun sona ermesi hâlinde, mal varlığı üyesi bulunan kuruluşlara bırakılabilir. Tüzükte hüküm bulunmaması hâlinde feshe karar veren genel kurul, mal varlığını yukarıdaki esaslara göre devredebilir.</a:t>
            </a:r>
          </a:p>
          <a:p>
            <a:pPr marL="0" indent="0" eaLnBrk="1" hangingPunct="1">
              <a:spcBef>
                <a:spcPct val="0"/>
              </a:spcBef>
              <a:buFont typeface="Arial" panose="020B0604020202020204" pitchFamily="34" charset="0"/>
              <a:buNone/>
            </a:pPr>
            <a:endParaRPr lang="tr-TR" altLang="sr-Latn-RS" smtClean="0">
              <a:cs typeface="Arial" panose="020B0604020202020204" pitchFamily="34" charset="0"/>
            </a:endParaRPr>
          </a:p>
          <a:p>
            <a:pPr marL="0" indent="0" eaLnBrk="1" hangingPunct="1">
              <a:spcBef>
                <a:spcPct val="0"/>
              </a:spcBef>
              <a:buFont typeface="Arial" panose="020B0604020202020204" pitchFamily="34" charset="0"/>
              <a:buNone/>
            </a:pPr>
            <a:r>
              <a:rPr lang="tr-TR" altLang="sr-Latn-RS" smtClean="0">
                <a:cs typeface="Arial" panose="020B0604020202020204" pitchFamily="34" charset="0"/>
              </a:rPr>
              <a:t>Tüzükte hüküm olmaması ya da fesih hâlinde; genel kurul kararının bulunmaması veya devrin ilgili kuruluş tarafından kabul edilmemesi hâlinde, </a:t>
            </a:r>
            <a:r>
              <a:rPr lang="tr-TR" altLang="sr-Latn-RS" b="1" smtClean="0">
                <a:cs typeface="Arial" panose="020B0604020202020204" pitchFamily="34" charset="0"/>
              </a:rPr>
              <a:t>tasfiye sonucunda kalacak paralar İşsizlik Sigortası Fonuna aktarılır ve mallar Türkiye İş Kurumuna devredilir.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28650" y="560388"/>
            <a:ext cx="7886700" cy="461962"/>
          </a:xfrm>
        </p:spPr>
        <p:txBody>
          <a:bodyPr rtlCol="0">
            <a:normAutofit fontScale="90000"/>
          </a:bodyPr>
          <a:lstStyle/>
          <a:p>
            <a:pPr algn="ctr" eaLnBrk="1" fontAlgn="auto" hangingPunct="1">
              <a:spcAft>
                <a:spcPts val="0"/>
              </a:spcAft>
              <a:defRPr/>
            </a:pPr>
            <a:r>
              <a:rPr lang="tr-TR" altLang="tr-TR" b="1" smtClean="0">
                <a:latin typeface="+mn-lt"/>
                <a:cs typeface="Arial" panose="020B0604020202020204" pitchFamily="34" charset="0"/>
              </a:rPr>
              <a:t>SENDİKALARIN GELİR VE GİDERLERİ</a:t>
            </a:r>
          </a:p>
        </p:txBody>
      </p:sp>
      <p:sp>
        <p:nvSpPr>
          <p:cNvPr id="34819" name="Content Placeholder 2"/>
          <p:cNvSpPr>
            <a:spLocks noGrp="1"/>
          </p:cNvSpPr>
          <p:nvPr>
            <p:ph idx="1"/>
          </p:nvPr>
        </p:nvSpPr>
        <p:spPr>
          <a:xfrm>
            <a:off x="192088" y="1212850"/>
            <a:ext cx="8951912" cy="4075113"/>
          </a:xfrm>
        </p:spPr>
        <p:txBody>
          <a:bodyPr/>
          <a:lstStyle/>
          <a:p>
            <a:pPr marL="0" indent="0" eaLnBrk="1" hangingPunct="1">
              <a:lnSpc>
                <a:spcPct val="100000"/>
              </a:lnSpc>
              <a:spcBef>
                <a:spcPct val="0"/>
              </a:spcBef>
              <a:buFont typeface="Arial" panose="020B0604020202020204" pitchFamily="34" charset="0"/>
              <a:buNone/>
            </a:pPr>
            <a:r>
              <a:rPr lang="tr-TR" altLang="tr-TR" smtClean="0">
                <a:cs typeface="Arial" panose="020B0604020202020204" pitchFamily="34" charset="0"/>
              </a:rPr>
              <a:t>Sendikalar ve TİS Yasasına göre sendikanın giderleri bunlardan ibaret:</a:t>
            </a:r>
          </a:p>
          <a:p>
            <a:pPr marL="0" indent="0" eaLnBrk="1" hangingPunct="1">
              <a:lnSpc>
                <a:spcPct val="100000"/>
              </a:lnSpc>
              <a:spcBef>
                <a:spcPct val="0"/>
              </a:spcBef>
              <a:buFont typeface="Arial" panose="020B0604020202020204" pitchFamily="34" charset="0"/>
              <a:buNone/>
            </a:pPr>
            <a:r>
              <a:rPr lang="tr-TR" altLang="tr-TR" smtClean="0">
                <a:cs typeface="Arial" panose="020B0604020202020204" pitchFamily="34" charset="0"/>
              </a:rPr>
              <a:t>a) Üyelik ve dayanışma aidatları,</a:t>
            </a:r>
          </a:p>
          <a:p>
            <a:pPr marL="0" indent="0" eaLnBrk="1" hangingPunct="1">
              <a:lnSpc>
                <a:spcPct val="100000"/>
              </a:lnSpc>
              <a:spcBef>
                <a:spcPct val="0"/>
              </a:spcBef>
              <a:buFont typeface="Arial" panose="020B0604020202020204" pitchFamily="34" charset="0"/>
              <a:buNone/>
            </a:pPr>
            <a:r>
              <a:rPr lang="tr-TR" altLang="tr-TR" smtClean="0">
                <a:cs typeface="Arial" panose="020B0604020202020204" pitchFamily="34" charset="0"/>
              </a:rPr>
              <a:t>b) Tüzüklerine göre yapabilecekleri faaliyetlerden sağlanacak gelirler,</a:t>
            </a:r>
          </a:p>
          <a:p>
            <a:pPr marL="0" indent="0" eaLnBrk="1" hangingPunct="1">
              <a:lnSpc>
                <a:spcPct val="100000"/>
              </a:lnSpc>
              <a:spcBef>
                <a:spcPct val="0"/>
              </a:spcBef>
              <a:buFont typeface="Arial" panose="020B0604020202020204" pitchFamily="34" charset="0"/>
              <a:buNone/>
            </a:pPr>
            <a:r>
              <a:rPr lang="tr-TR" altLang="tr-TR" smtClean="0">
                <a:cs typeface="Arial" panose="020B0604020202020204" pitchFamily="34" charset="0"/>
              </a:rPr>
              <a:t>c) Bağışlar,</a:t>
            </a:r>
          </a:p>
          <a:p>
            <a:pPr marL="0" indent="0" eaLnBrk="1" hangingPunct="1">
              <a:lnSpc>
                <a:spcPct val="100000"/>
              </a:lnSpc>
              <a:spcBef>
                <a:spcPct val="0"/>
              </a:spcBef>
              <a:buFont typeface="Arial" panose="020B0604020202020204" pitchFamily="34" charset="0"/>
              <a:buNone/>
            </a:pPr>
            <a:r>
              <a:rPr lang="tr-TR" altLang="tr-TR" smtClean="0">
                <a:cs typeface="Arial" panose="020B0604020202020204" pitchFamily="34" charset="0"/>
              </a:rPr>
              <a:t>d) Mal varlığı gelirleri, mal varlığı değerlerinin devir, temlik ve satışlarından doğan kazançlar,</a:t>
            </a:r>
          </a:p>
          <a:p>
            <a:pPr marL="0" indent="0" eaLnBrk="1" hangingPunct="1">
              <a:lnSpc>
                <a:spcPct val="100000"/>
              </a:lnSpc>
              <a:spcBef>
                <a:spcPct val="0"/>
              </a:spcBef>
              <a:buFont typeface="Arial" panose="020B0604020202020204" pitchFamily="34" charset="0"/>
              <a:buNone/>
            </a:pPr>
            <a:endParaRPr lang="tr-TR" altLang="tr-TR" smtClean="0">
              <a:cs typeface="Arial" panose="020B0604020202020204" pitchFamily="34" charset="0"/>
            </a:endParaRPr>
          </a:p>
          <a:p>
            <a:pPr marL="0" indent="0" eaLnBrk="1" hangingPunct="1">
              <a:lnSpc>
                <a:spcPct val="100000"/>
              </a:lnSpc>
              <a:spcBef>
                <a:spcPct val="0"/>
              </a:spcBef>
              <a:buFont typeface="Arial" panose="020B0604020202020204" pitchFamily="34" charset="0"/>
              <a:buNone/>
            </a:pPr>
            <a:r>
              <a:rPr lang="tr-TR" altLang="tr-TR" b="1" smtClean="0">
                <a:cs typeface="Arial" panose="020B0604020202020204" pitchFamily="34" charset="0"/>
              </a:rPr>
              <a:t>Kuruluşlar; kamu kurum ve kuruluşları, siyasi partiler, esnaf ve küçük sanatkâr kuruluşları ile kamu kurumu niteliğindeki meslek kuruluşlarından yardım ve bağış alamaz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endParaRPr lang="tr-TR" altLang="sr-Latn-RS" smtClean="0"/>
          </a:p>
        </p:txBody>
      </p:sp>
      <p:sp>
        <p:nvSpPr>
          <p:cNvPr id="35843" name="Content Placeholder 2"/>
          <p:cNvSpPr>
            <a:spLocks noGrp="1"/>
          </p:cNvSpPr>
          <p:nvPr>
            <p:ph idx="1"/>
          </p:nvPr>
        </p:nvSpPr>
        <p:spPr/>
        <p:txBody>
          <a:bodyPr/>
          <a:lstStyle/>
          <a:p>
            <a:pPr eaLnBrk="1" hangingPunct="1"/>
            <a:endParaRPr lang="tr-TR" altLang="sr-Latn-RS"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527050" y="2173288"/>
            <a:ext cx="7886700" cy="644525"/>
          </a:xfrm>
          <a:solidFill>
            <a:srgbClr val="FFFF00"/>
          </a:solidFill>
        </p:spPr>
        <p:txBody>
          <a:bodyPr/>
          <a:lstStyle/>
          <a:p>
            <a:pPr algn="ctr"/>
            <a:r>
              <a:rPr lang="tr-TR" altLang="tr-TR" b="1" smtClean="0">
                <a:solidFill>
                  <a:srgbClr val="FF0000"/>
                </a:solidFill>
                <a:latin typeface="Arial" panose="020B0604020202020204" pitchFamily="34" charset="0"/>
                <a:cs typeface="Arial" panose="020B0604020202020204" pitchFamily="34" charset="0"/>
              </a:rPr>
              <a:t>TOPLU İŞ SÖZLEŞMESİ</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113122" y="246062"/>
            <a:ext cx="8943566" cy="5334605"/>
          </a:xfrm>
        </p:spPr>
        <p:txBody>
          <a:bodyPr/>
          <a:lstStyle/>
          <a:p>
            <a:pPr marL="0" indent="0">
              <a:spcBef>
                <a:spcPct val="0"/>
              </a:spcBef>
              <a:buFont typeface="Arial" panose="020B0604020202020204" pitchFamily="34" charset="0"/>
              <a:buAutoNum type="arabicParenR"/>
            </a:pPr>
            <a:r>
              <a:rPr lang="tr-TR" altLang="tr-TR" sz="2400" b="1" dirty="0" smtClean="0"/>
              <a:t> TOPLU İŞ SÖZLEŞME HAKKININ DAYANAĞI</a:t>
            </a:r>
          </a:p>
          <a:p>
            <a:pPr marL="0" indent="0">
              <a:spcBef>
                <a:spcPct val="0"/>
              </a:spcBef>
              <a:buFont typeface="Arial" panose="020B0604020202020204" pitchFamily="34" charset="0"/>
              <a:buNone/>
            </a:pPr>
            <a:endParaRPr lang="tr-TR" altLang="tr-TR" sz="2400" b="1" dirty="0" smtClean="0"/>
          </a:p>
          <a:p>
            <a:pPr marL="0" indent="0">
              <a:spcBef>
                <a:spcPct val="0"/>
              </a:spcBef>
              <a:buFont typeface="Arial" panose="020B0604020202020204" pitchFamily="34" charset="0"/>
              <a:buNone/>
            </a:pPr>
            <a:r>
              <a:rPr lang="tr-TR" altLang="tr-TR" sz="2400" b="1" dirty="0" smtClean="0"/>
              <a:t>1982 Anayasası:</a:t>
            </a:r>
          </a:p>
          <a:p>
            <a:pPr marL="0" indent="0">
              <a:spcBef>
                <a:spcPct val="0"/>
              </a:spcBef>
              <a:buFont typeface="Arial" panose="020B0604020202020204" pitchFamily="34" charset="0"/>
              <a:buNone/>
            </a:pPr>
            <a:r>
              <a:rPr lang="tr-TR" altLang="tr-TR" sz="2400" b="1" dirty="0" smtClean="0"/>
              <a:t>A. Toplu iş sözleşmesi ve toplu sözleşme hakkı </a:t>
            </a:r>
            <a:r>
              <a:rPr lang="tr-TR" altLang="tr-TR" sz="2400" b="1" dirty="0" smtClean="0"/>
              <a:t> </a:t>
            </a:r>
            <a:endParaRPr lang="tr-TR" altLang="tr-TR" sz="2400" dirty="0" smtClean="0"/>
          </a:p>
          <a:p>
            <a:pPr marL="0" indent="0">
              <a:spcBef>
                <a:spcPct val="0"/>
              </a:spcBef>
              <a:buFont typeface="Arial" panose="020B0604020202020204" pitchFamily="34" charset="0"/>
              <a:buNone/>
            </a:pPr>
            <a:r>
              <a:rPr lang="tr-TR" altLang="tr-TR" sz="2400" b="1" dirty="0" smtClean="0"/>
              <a:t>MADDE 53- </a:t>
            </a:r>
            <a:r>
              <a:rPr lang="tr-TR" altLang="tr-TR" sz="2400" dirty="0" smtClean="0"/>
              <a:t>İşçiler ve işverenler, karşılıklı olarak </a:t>
            </a:r>
            <a:r>
              <a:rPr lang="tr-TR" altLang="tr-TR" sz="2400" b="1" dirty="0" smtClean="0"/>
              <a:t>ekonomik ve sosyal durumlarını ve çalışma şartlarını düzenlemek amacıyla</a:t>
            </a:r>
            <a:r>
              <a:rPr lang="tr-TR" altLang="tr-TR" sz="2400" dirty="0" smtClean="0"/>
              <a:t> toplu iş sözleşmesi yapma hakkına sahiptirler. </a:t>
            </a:r>
          </a:p>
          <a:p>
            <a:pPr marL="0" indent="0">
              <a:spcBef>
                <a:spcPct val="0"/>
              </a:spcBef>
              <a:buFont typeface="Arial" panose="020B0604020202020204" pitchFamily="34" charset="0"/>
              <a:buNone/>
            </a:pPr>
            <a:r>
              <a:rPr lang="tr-TR" altLang="tr-TR" sz="2400" dirty="0" smtClean="0"/>
              <a:t>Toplu iş sözleşmesinin nasıl yapılacağı kanunla düzenlenir. </a:t>
            </a:r>
            <a:r>
              <a:rPr lang="tr-TR" altLang="tr-TR" sz="2400" dirty="0" err="1" smtClean="0"/>
              <a:t>TİS’i</a:t>
            </a:r>
            <a:r>
              <a:rPr lang="tr-TR" altLang="tr-TR" sz="2400" dirty="0" smtClean="0"/>
              <a:t> düzenleyen 6356 sayılı Sendikalar ve Toplu İş Sözleşmeleri Kanunu dur. </a:t>
            </a:r>
          </a:p>
          <a:p>
            <a:pPr marL="0" indent="0">
              <a:spcBef>
                <a:spcPct val="0"/>
              </a:spcBef>
              <a:buFont typeface="Arial" panose="020B0604020202020204" pitchFamily="34" charset="0"/>
              <a:buNone/>
            </a:pPr>
            <a:endParaRPr lang="tr-TR" altLang="tr-TR" sz="2400" dirty="0" smtClean="0"/>
          </a:p>
          <a:p>
            <a:pPr marL="0" indent="0">
              <a:spcBef>
                <a:spcPct val="0"/>
              </a:spcBef>
              <a:buFont typeface="Arial" panose="020B0604020202020204" pitchFamily="34" charset="0"/>
              <a:buNone/>
            </a:pPr>
            <a:r>
              <a:rPr lang="tr-TR" altLang="tr-TR" sz="2400" b="1" dirty="0" smtClean="0"/>
              <a:t>2) TOPLU İŞ SÖZLEŞMESİNİN TANIMI</a:t>
            </a:r>
          </a:p>
          <a:p>
            <a:pPr marL="0" indent="0">
              <a:spcBef>
                <a:spcPct val="0"/>
              </a:spcBef>
              <a:buFont typeface="Arial" panose="020B0604020202020204" pitchFamily="34" charset="0"/>
              <a:buNone/>
            </a:pPr>
            <a:r>
              <a:rPr lang="tr-TR" altLang="tr-TR" sz="2400" b="1" dirty="0" smtClean="0"/>
              <a:t>Toplu iş sözleşmesi: </a:t>
            </a:r>
            <a:r>
              <a:rPr lang="tr-TR" altLang="tr-TR" sz="2400" dirty="0" smtClean="0"/>
              <a:t>İş sözleşmesinin yapılması, içeriği ve sona ermesine ilişkin hususları düzenlemek üzere işçi sendikası ile işveren sendikası veya sendika üyesi olmayan işveren arasında yapılan sözleşmeyi,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0" y="187325"/>
            <a:ext cx="9144000" cy="5672701"/>
          </a:xfrm>
        </p:spPr>
        <p:txBody>
          <a:bodyPr>
            <a:normAutofit fontScale="55000" lnSpcReduction="20000"/>
          </a:bodyPr>
          <a:lstStyle/>
          <a:p>
            <a:pPr marL="0" indent="0">
              <a:lnSpc>
                <a:spcPct val="120000"/>
              </a:lnSpc>
              <a:spcBef>
                <a:spcPct val="0"/>
              </a:spcBef>
              <a:buFont typeface="Arial" panose="020B0604020202020204" pitchFamily="34" charset="0"/>
              <a:buNone/>
            </a:pPr>
            <a:r>
              <a:rPr lang="tr-TR" altLang="tr-TR" sz="5800" b="1" dirty="0" smtClean="0"/>
              <a:t>3) TOPLU İŞ SÖZLEŞMESİNİN İÇERİĞİ (MUHTEVASI</a:t>
            </a:r>
            <a:r>
              <a:rPr lang="tr-TR" altLang="tr-TR" sz="5800" dirty="0" smtClean="0"/>
              <a:t>)</a:t>
            </a:r>
          </a:p>
          <a:p>
            <a:pPr marL="0" indent="0">
              <a:lnSpc>
                <a:spcPct val="120000"/>
              </a:lnSpc>
              <a:spcBef>
                <a:spcPct val="0"/>
              </a:spcBef>
              <a:buFont typeface="Arial" panose="020B0604020202020204" pitchFamily="34" charset="0"/>
              <a:buNone/>
            </a:pPr>
            <a:endParaRPr lang="tr-TR" altLang="tr-TR" sz="3600" dirty="0" smtClean="0"/>
          </a:p>
          <a:p>
            <a:pPr marL="0" indent="0">
              <a:lnSpc>
                <a:spcPct val="120000"/>
              </a:lnSpc>
              <a:spcBef>
                <a:spcPct val="0"/>
              </a:spcBef>
              <a:buFont typeface="Arial" panose="020B0604020202020204" pitchFamily="34" charset="0"/>
              <a:buNone/>
            </a:pPr>
            <a:r>
              <a:rPr lang="tr-TR" altLang="tr-TR" sz="3600" dirty="0" smtClean="0"/>
              <a:t>a</a:t>
            </a:r>
            <a:r>
              <a:rPr lang="tr-TR" altLang="tr-TR" sz="3600" dirty="0" smtClean="0"/>
              <a:t>) Düzenleyici (normatif) hükümler: </a:t>
            </a:r>
            <a:r>
              <a:rPr lang="tr-TR" altLang="tr-TR" sz="3600" dirty="0" err="1" smtClean="0"/>
              <a:t>TİS’lerin</a:t>
            </a:r>
            <a:r>
              <a:rPr lang="tr-TR" altLang="tr-TR" sz="3600" dirty="0" smtClean="0"/>
              <a:t> yapılmasına, içeriğine ve sona ermesine ilişkin hükümler,</a:t>
            </a:r>
          </a:p>
          <a:p>
            <a:pPr marL="0" indent="0">
              <a:lnSpc>
                <a:spcPct val="120000"/>
              </a:lnSpc>
              <a:spcBef>
                <a:spcPct val="0"/>
              </a:spcBef>
              <a:buFont typeface="Arial" panose="020B0604020202020204" pitchFamily="34" charset="0"/>
              <a:buNone/>
            </a:pPr>
            <a:r>
              <a:rPr lang="tr-TR" altLang="tr-TR" sz="3600" dirty="0" smtClean="0"/>
              <a:t>b</a:t>
            </a:r>
            <a:r>
              <a:rPr lang="tr-TR" altLang="tr-TR" sz="3600" dirty="0" smtClean="0"/>
              <a:t>) Borçlar Hukukuna ilişkin hükümler: TİS tarafların karşılıklı hak ve borçlarına ilişkin hükümler</a:t>
            </a:r>
          </a:p>
          <a:p>
            <a:pPr marL="0" indent="0">
              <a:lnSpc>
                <a:spcPct val="120000"/>
              </a:lnSpc>
              <a:spcBef>
                <a:spcPct val="0"/>
              </a:spcBef>
              <a:buFont typeface="Arial" panose="020B0604020202020204" pitchFamily="34" charset="0"/>
              <a:buNone/>
            </a:pPr>
            <a:endParaRPr lang="tr-TR" altLang="tr-TR" sz="3600" dirty="0" smtClean="0"/>
          </a:p>
          <a:p>
            <a:pPr marL="0" indent="0">
              <a:lnSpc>
                <a:spcPct val="120000"/>
              </a:lnSpc>
              <a:spcBef>
                <a:spcPct val="0"/>
              </a:spcBef>
              <a:buFont typeface="Arial" panose="020B0604020202020204" pitchFamily="34" charset="0"/>
              <a:buNone/>
            </a:pPr>
            <a:r>
              <a:rPr lang="tr-TR" altLang="tr-TR" sz="5800" b="1" dirty="0" smtClean="0"/>
              <a:t>4) TOPLU İŞ SÖZLEŞMELERİN TÜRLERİ</a:t>
            </a:r>
          </a:p>
          <a:p>
            <a:pPr marL="0" indent="0">
              <a:lnSpc>
                <a:spcPct val="120000"/>
              </a:lnSpc>
              <a:spcBef>
                <a:spcPct val="0"/>
              </a:spcBef>
              <a:buFont typeface="Arial" panose="020B0604020202020204" pitchFamily="34" charset="0"/>
              <a:buNone/>
            </a:pPr>
            <a:r>
              <a:rPr lang="tr-TR" altLang="tr-TR" sz="3600" b="1" dirty="0" smtClean="0"/>
              <a:t>a</a:t>
            </a:r>
            <a:r>
              <a:rPr lang="tr-TR" altLang="tr-TR" sz="3600" b="1" dirty="0" smtClean="0"/>
              <a:t>) Çerçeve sözleşmesi: </a:t>
            </a:r>
            <a:r>
              <a:rPr lang="tr-TR" altLang="tr-TR" sz="3600" dirty="0" smtClean="0"/>
              <a:t>Ekonomik ve Sosyal Konseyde temsil edilen işçi ve işveren sendikaları arasında işkolu düzeyinde yapılan sözleşme</a:t>
            </a:r>
          </a:p>
          <a:p>
            <a:pPr marL="0" indent="0">
              <a:lnSpc>
                <a:spcPct val="120000"/>
              </a:lnSpc>
              <a:spcBef>
                <a:spcPct val="0"/>
              </a:spcBef>
              <a:buFont typeface="Arial" panose="020B0604020202020204" pitchFamily="34" charset="0"/>
              <a:buNone/>
            </a:pPr>
            <a:r>
              <a:rPr lang="tr-TR" altLang="tr-TR" sz="3600" b="1" dirty="0" smtClean="0"/>
              <a:t>b</a:t>
            </a:r>
            <a:r>
              <a:rPr lang="tr-TR" altLang="tr-TR" sz="3600" b="1" dirty="0" smtClean="0"/>
              <a:t>) Grup toplu iş sözleşmesi: </a:t>
            </a:r>
            <a:r>
              <a:rPr lang="tr-TR" altLang="tr-TR" sz="3600" dirty="0" smtClean="0"/>
              <a:t>İşçi sendikası ile işveren sendikası arasında, birden çok üye işverene ait aynı işkolunda kurulu işyerlerini ve işletmeleri kapsayan toplu iş sözleşmesini</a:t>
            </a:r>
          </a:p>
          <a:p>
            <a:pPr marL="0" indent="0">
              <a:lnSpc>
                <a:spcPct val="120000"/>
              </a:lnSpc>
              <a:spcBef>
                <a:spcPct val="0"/>
              </a:spcBef>
              <a:buFont typeface="Arial" panose="020B0604020202020204" pitchFamily="34" charset="0"/>
              <a:buNone/>
            </a:pPr>
            <a:r>
              <a:rPr lang="tr-TR" altLang="tr-TR" sz="3600" b="1" dirty="0" smtClean="0"/>
              <a:t>c</a:t>
            </a:r>
            <a:r>
              <a:rPr lang="tr-TR" altLang="tr-TR" sz="3600" b="1" dirty="0" smtClean="0"/>
              <a:t>) İşletme toplu iş sözleşmesi: </a:t>
            </a:r>
            <a:r>
              <a:rPr lang="tr-TR" altLang="tr-TR" sz="3600" dirty="0" smtClean="0"/>
              <a:t>Bir gerçek veya tüzel kişiye ya da bir kamu kurum veya kuruluşuna ait aynı işkolundaki birden çok işyerini kapsayan sözleşme,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p:cNvSpPr>
          <p:nvPr>
            <p:ph idx="1"/>
          </p:nvPr>
        </p:nvSpPr>
        <p:spPr>
          <a:xfrm>
            <a:off x="201613" y="588963"/>
            <a:ext cx="8636000" cy="4159250"/>
          </a:xfrm>
        </p:spPr>
        <p:txBody>
          <a:bodyPr/>
          <a:lstStyle/>
          <a:p>
            <a:pPr marL="0" indent="0">
              <a:lnSpc>
                <a:spcPct val="100000"/>
              </a:lnSpc>
              <a:spcBef>
                <a:spcPct val="0"/>
              </a:spcBef>
              <a:buFont typeface="Arial" panose="020B0604020202020204" pitchFamily="34" charset="0"/>
              <a:buNone/>
            </a:pPr>
            <a:r>
              <a:rPr lang="bs-Latn-BA" altLang="tr-TR" b="1" dirty="0" smtClean="0">
                <a:latin typeface="Arial" panose="020B0604020202020204" pitchFamily="34" charset="0"/>
              </a:rPr>
              <a:t>5</a:t>
            </a:r>
            <a:r>
              <a:rPr lang="tr-TR" altLang="tr-TR" b="1" dirty="0" smtClean="0">
                <a:latin typeface="Arial" panose="020B0604020202020204" pitchFamily="34" charset="0"/>
              </a:rPr>
              <a:t>) TOPLU İŞ SÖZLEŞMELERİN </a:t>
            </a:r>
            <a:r>
              <a:rPr lang="tr-TR" altLang="tr-TR" b="1" dirty="0" smtClean="0">
                <a:latin typeface="Arial" panose="020B0604020202020204" pitchFamily="34" charset="0"/>
              </a:rPr>
              <a:t>KAPSAMI</a:t>
            </a:r>
            <a:endParaRPr lang="bs-Latn-BA" altLang="tr-TR" b="1" dirty="0" smtClean="0">
              <a:latin typeface="Arial" panose="020B0604020202020204" pitchFamily="34" charset="0"/>
            </a:endParaRPr>
          </a:p>
          <a:p>
            <a:pPr marL="0" indent="0">
              <a:lnSpc>
                <a:spcPct val="100000"/>
              </a:lnSpc>
              <a:spcBef>
                <a:spcPct val="0"/>
              </a:spcBef>
              <a:buFont typeface="Arial" panose="020B0604020202020204" pitchFamily="34" charset="0"/>
              <a:buNone/>
            </a:pPr>
            <a:endParaRPr lang="tr-TR" altLang="tr-TR" b="1" dirty="0" smtClean="0">
              <a:latin typeface="Arial" panose="020B0604020202020204" pitchFamily="34" charset="0"/>
            </a:endParaRPr>
          </a:p>
          <a:p>
            <a:pPr marL="0" indent="0">
              <a:lnSpc>
                <a:spcPct val="100000"/>
              </a:lnSpc>
              <a:spcBef>
                <a:spcPct val="0"/>
              </a:spcBef>
              <a:buFont typeface="Arial" panose="020B0604020202020204" pitchFamily="34" charset="0"/>
              <a:buNone/>
            </a:pPr>
            <a:r>
              <a:rPr lang="tr-TR" altLang="tr-TR" dirty="0" smtClean="0"/>
              <a:t>T</a:t>
            </a:r>
            <a:r>
              <a:rPr lang="en-US" altLang="tr-TR" dirty="0" err="1" smtClean="0"/>
              <a:t>oplu</a:t>
            </a:r>
            <a:r>
              <a:rPr lang="en-US" altLang="tr-TR" dirty="0" smtClean="0"/>
              <a:t> </a:t>
            </a:r>
            <a:r>
              <a:rPr lang="en-US" altLang="tr-TR" dirty="0" err="1" smtClean="0"/>
              <a:t>iş</a:t>
            </a:r>
            <a:r>
              <a:rPr lang="en-US" altLang="tr-TR" dirty="0" smtClean="0"/>
              <a:t> </a:t>
            </a:r>
            <a:r>
              <a:rPr lang="en-US" altLang="tr-TR" dirty="0" err="1" smtClean="0"/>
              <a:t>sözleşmesi</a:t>
            </a:r>
            <a:r>
              <a:rPr lang="en-US" altLang="tr-TR" dirty="0" smtClean="0"/>
              <a:t> </a:t>
            </a:r>
            <a:r>
              <a:rPr lang="en-US" altLang="tr-TR" dirty="0" err="1" smtClean="0"/>
              <a:t>aynı</a:t>
            </a:r>
            <a:r>
              <a:rPr lang="en-US" altLang="tr-TR" dirty="0" smtClean="0"/>
              <a:t> </a:t>
            </a:r>
            <a:r>
              <a:rPr lang="en-US" altLang="tr-TR" dirty="0" err="1" smtClean="0"/>
              <a:t>işkolunda</a:t>
            </a:r>
            <a:r>
              <a:rPr lang="en-US" altLang="tr-TR" dirty="0" smtClean="0"/>
              <a:t> </a:t>
            </a:r>
            <a:r>
              <a:rPr lang="en-US" altLang="tr-TR" dirty="0" err="1" smtClean="0"/>
              <a:t>bir</a:t>
            </a:r>
            <a:r>
              <a:rPr lang="en-US" altLang="tr-TR" dirty="0" smtClean="0"/>
              <a:t> </a:t>
            </a:r>
            <a:r>
              <a:rPr lang="en-US" altLang="tr-TR" dirty="0" err="1" smtClean="0"/>
              <a:t>veya</a:t>
            </a:r>
            <a:r>
              <a:rPr lang="en-US" altLang="tr-TR" dirty="0" smtClean="0"/>
              <a:t> </a:t>
            </a:r>
            <a:r>
              <a:rPr lang="en-US" altLang="tr-TR" dirty="0" err="1" smtClean="0"/>
              <a:t>birden</a:t>
            </a:r>
            <a:r>
              <a:rPr lang="en-US" altLang="tr-TR" dirty="0" smtClean="0"/>
              <a:t> </a:t>
            </a:r>
            <a:r>
              <a:rPr lang="en-US" altLang="tr-TR" dirty="0" err="1" smtClean="0"/>
              <a:t>çok</a:t>
            </a:r>
            <a:r>
              <a:rPr lang="en-US" altLang="tr-TR" dirty="0" smtClean="0"/>
              <a:t> </a:t>
            </a:r>
            <a:r>
              <a:rPr lang="en-US" altLang="tr-TR" dirty="0" err="1" smtClean="0"/>
              <a:t>işyerini</a:t>
            </a:r>
            <a:r>
              <a:rPr lang="en-US" altLang="tr-TR" dirty="0" smtClean="0"/>
              <a:t> </a:t>
            </a:r>
            <a:r>
              <a:rPr lang="en-US" altLang="tr-TR" dirty="0" err="1" smtClean="0"/>
              <a:t>kapsayabilir</a:t>
            </a:r>
            <a:r>
              <a:rPr lang="en-US" altLang="tr-TR" dirty="0" smtClean="0"/>
              <a:t>.</a:t>
            </a:r>
          </a:p>
          <a:p>
            <a:pPr marL="0" indent="0">
              <a:lnSpc>
                <a:spcPct val="100000"/>
              </a:lnSpc>
              <a:spcBef>
                <a:spcPct val="0"/>
              </a:spcBef>
              <a:buFont typeface="Arial" panose="020B0604020202020204" pitchFamily="34" charset="0"/>
              <a:buNone/>
            </a:pPr>
            <a:r>
              <a:rPr lang="en-US" altLang="tr-TR" dirty="0" err="1" smtClean="0"/>
              <a:t>Bir</a:t>
            </a:r>
            <a:r>
              <a:rPr lang="en-US" altLang="tr-TR" dirty="0" smtClean="0"/>
              <a:t> </a:t>
            </a:r>
            <a:r>
              <a:rPr lang="en-US" altLang="tr-TR" dirty="0" err="1" smtClean="0"/>
              <a:t>gerçek</a:t>
            </a:r>
            <a:r>
              <a:rPr lang="en-US" altLang="tr-TR" dirty="0" smtClean="0"/>
              <a:t> </a:t>
            </a:r>
            <a:r>
              <a:rPr lang="en-US" altLang="tr-TR" dirty="0" err="1" smtClean="0"/>
              <a:t>ve</a:t>
            </a:r>
            <a:r>
              <a:rPr lang="en-US" altLang="tr-TR" dirty="0" smtClean="0"/>
              <a:t> </a:t>
            </a:r>
            <a:r>
              <a:rPr lang="en-US" altLang="tr-TR" dirty="0" err="1" smtClean="0"/>
              <a:t>tüzel</a:t>
            </a:r>
            <a:r>
              <a:rPr lang="en-US" altLang="tr-TR" dirty="0" smtClean="0"/>
              <a:t> </a:t>
            </a:r>
            <a:r>
              <a:rPr lang="en-US" altLang="tr-TR" dirty="0" err="1" smtClean="0"/>
              <a:t>kişiye</a:t>
            </a:r>
            <a:r>
              <a:rPr lang="en-US" altLang="tr-TR" dirty="0" smtClean="0"/>
              <a:t> </a:t>
            </a:r>
            <a:r>
              <a:rPr lang="en-US" altLang="tr-TR" dirty="0" err="1" smtClean="0"/>
              <a:t>veya</a:t>
            </a:r>
            <a:r>
              <a:rPr lang="en-US" altLang="tr-TR" dirty="0" smtClean="0"/>
              <a:t> </a:t>
            </a:r>
            <a:r>
              <a:rPr lang="en-US" altLang="tr-TR" dirty="0" err="1" smtClean="0"/>
              <a:t>bir</a:t>
            </a:r>
            <a:r>
              <a:rPr lang="en-US" altLang="tr-TR" dirty="0" smtClean="0"/>
              <a:t> </a:t>
            </a:r>
            <a:r>
              <a:rPr lang="en-US" altLang="tr-TR" dirty="0" err="1" smtClean="0"/>
              <a:t>kamu</a:t>
            </a:r>
            <a:r>
              <a:rPr lang="en-US" altLang="tr-TR" dirty="0" smtClean="0"/>
              <a:t> </a:t>
            </a:r>
            <a:r>
              <a:rPr lang="en-US" altLang="tr-TR" dirty="0" err="1" smtClean="0"/>
              <a:t>kurum</a:t>
            </a:r>
            <a:r>
              <a:rPr lang="en-US" altLang="tr-TR" dirty="0" smtClean="0"/>
              <a:t> </a:t>
            </a:r>
            <a:r>
              <a:rPr lang="en-US" altLang="tr-TR" dirty="0" err="1" smtClean="0"/>
              <a:t>ve</a:t>
            </a:r>
            <a:r>
              <a:rPr lang="en-US" altLang="tr-TR" dirty="0" smtClean="0"/>
              <a:t> </a:t>
            </a:r>
            <a:r>
              <a:rPr lang="en-US" altLang="tr-TR" dirty="0" err="1" smtClean="0"/>
              <a:t>kuruluşuna</a:t>
            </a:r>
            <a:r>
              <a:rPr lang="en-US" altLang="tr-TR" dirty="0" smtClean="0"/>
              <a:t> </a:t>
            </a:r>
            <a:r>
              <a:rPr lang="en-US" altLang="tr-TR" dirty="0" err="1" smtClean="0"/>
              <a:t>ait</a:t>
            </a:r>
            <a:r>
              <a:rPr lang="en-US" altLang="tr-TR" dirty="0" smtClean="0"/>
              <a:t> </a:t>
            </a:r>
            <a:r>
              <a:rPr lang="en-US" altLang="tr-TR" dirty="0" err="1" smtClean="0"/>
              <a:t>aynı</a:t>
            </a:r>
            <a:r>
              <a:rPr lang="en-US" altLang="tr-TR" dirty="0" smtClean="0"/>
              <a:t> </a:t>
            </a:r>
            <a:r>
              <a:rPr lang="en-US" altLang="tr-TR" dirty="0" err="1" smtClean="0"/>
              <a:t>işkolunda</a:t>
            </a:r>
            <a:r>
              <a:rPr lang="en-US" altLang="tr-TR" dirty="0" smtClean="0"/>
              <a:t> </a:t>
            </a:r>
            <a:r>
              <a:rPr lang="en-US" altLang="tr-TR" dirty="0" err="1" smtClean="0"/>
              <a:t>birden</a:t>
            </a:r>
            <a:r>
              <a:rPr lang="en-US" altLang="tr-TR" dirty="0" smtClean="0"/>
              <a:t> </a:t>
            </a:r>
            <a:r>
              <a:rPr lang="en-US" altLang="tr-TR" dirty="0" err="1" smtClean="0"/>
              <a:t>çok</a:t>
            </a:r>
            <a:r>
              <a:rPr lang="en-US" altLang="tr-TR" dirty="0" smtClean="0"/>
              <a:t> </a:t>
            </a:r>
            <a:r>
              <a:rPr lang="en-US" altLang="tr-TR" dirty="0" err="1" smtClean="0"/>
              <a:t>işyerinin</a:t>
            </a:r>
            <a:r>
              <a:rPr lang="en-US" altLang="tr-TR" dirty="0" smtClean="0"/>
              <a:t> </a:t>
            </a:r>
            <a:r>
              <a:rPr lang="en-US" altLang="tr-TR" dirty="0" err="1" smtClean="0"/>
              <a:t>bulunduğu</a:t>
            </a:r>
            <a:r>
              <a:rPr lang="tr-TR" altLang="tr-TR" dirty="0" smtClean="0"/>
              <a:t> </a:t>
            </a:r>
            <a:r>
              <a:rPr lang="en-US" altLang="tr-TR" dirty="0" err="1" smtClean="0"/>
              <a:t>işyerlerinde</a:t>
            </a:r>
            <a:r>
              <a:rPr lang="en-US" altLang="tr-TR" dirty="0" smtClean="0"/>
              <a:t>,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a:t>
            </a:r>
            <a:r>
              <a:rPr lang="en-US" altLang="tr-TR" dirty="0" smtClean="0"/>
              <a:t> </a:t>
            </a:r>
            <a:r>
              <a:rPr lang="en-US" altLang="tr-TR" b="1" dirty="0" err="1" smtClean="0"/>
              <a:t>ancak</a:t>
            </a:r>
            <a:r>
              <a:rPr lang="en-US" altLang="tr-TR" b="1" dirty="0" smtClean="0"/>
              <a:t> </a:t>
            </a:r>
            <a:r>
              <a:rPr lang="en-US" altLang="tr-TR" b="1" dirty="0" err="1" smtClean="0"/>
              <a:t>işletme</a:t>
            </a:r>
            <a:r>
              <a:rPr lang="en-US" altLang="tr-TR" b="1" dirty="0" smtClean="0"/>
              <a:t> </a:t>
            </a:r>
            <a:r>
              <a:rPr lang="en-US" altLang="tr-TR" b="1" dirty="0" err="1" smtClean="0"/>
              <a:t>düzeyinde</a:t>
            </a:r>
            <a:r>
              <a:rPr lang="en-US" altLang="tr-TR" b="1" dirty="0" smtClean="0"/>
              <a:t> </a:t>
            </a:r>
            <a:r>
              <a:rPr lang="en-US" altLang="tr-TR" b="1" dirty="0" err="1" smtClean="0"/>
              <a:t>yapılabilir</a:t>
            </a:r>
            <a:r>
              <a:rPr lang="en-US" altLang="tr-TR" dirty="0" smtClean="0"/>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75303" y="157316"/>
            <a:ext cx="8311485" cy="620559"/>
          </a:xfrm>
        </p:spPr>
        <p:txBody>
          <a:bodyPr rtlCol="0">
            <a:normAutofit/>
          </a:bodyPr>
          <a:lstStyle/>
          <a:p>
            <a:pPr algn="ctr" fontAlgn="auto">
              <a:spcAft>
                <a:spcPts val="0"/>
              </a:spcAft>
              <a:defRPr/>
            </a:pPr>
            <a:r>
              <a:rPr lang="tr-TR" altLang="tr-TR" sz="3000" b="1" dirty="0">
                <a:latin typeface="Calibri" panose="020F0502020204030204" pitchFamily="34" charset="0"/>
              </a:rPr>
              <a:t>TOPLU İŞ SÖZLEŞMELERİN OLUŞUMU</a:t>
            </a:r>
          </a:p>
        </p:txBody>
      </p:sp>
      <p:sp>
        <p:nvSpPr>
          <p:cNvPr id="8195" name="Content Placeholder 2"/>
          <p:cNvSpPr>
            <a:spLocks noGrp="1"/>
          </p:cNvSpPr>
          <p:nvPr>
            <p:ph idx="1"/>
          </p:nvPr>
        </p:nvSpPr>
        <p:spPr>
          <a:xfrm>
            <a:off x="0" y="1033514"/>
            <a:ext cx="9144000" cy="4570873"/>
          </a:xfrm>
        </p:spPr>
        <p:txBody>
          <a:bodyPr/>
          <a:lstStyle/>
          <a:p>
            <a:pPr marL="0" indent="0" fontAlgn="auto">
              <a:lnSpc>
                <a:spcPct val="80000"/>
              </a:lnSpc>
              <a:spcBef>
                <a:spcPct val="0"/>
              </a:spcBef>
              <a:spcAft>
                <a:spcPts val="0"/>
              </a:spcAft>
              <a:buFont typeface="Arial" panose="020B0604020202020204" pitchFamily="34" charset="0"/>
              <a:buNone/>
              <a:defRPr/>
            </a:pPr>
            <a:r>
              <a:rPr lang="tr-TR" altLang="tr-TR" sz="1950" b="1" dirty="0"/>
              <a:t>1) TOPLU İŞ SÖZLEŞMESİNDE EHLİYETİ</a:t>
            </a:r>
          </a:p>
          <a:p>
            <a:pPr marL="0" indent="0" fontAlgn="auto">
              <a:lnSpc>
                <a:spcPct val="80000"/>
              </a:lnSpc>
              <a:spcBef>
                <a:spcPct val="0"/>
              </a:spcBef>
              <a:spcAft>
                <a:spcPts val="0"/>
              </a:spcAft>
              <a:buFont typeface="Arial" panose="020B0604020202020204" pitchFamily="34" charset="0"/>
              <a:buNone/>
              <a:defRPr/>
            </a:pPr>
            <a:r>
              <a:rPr lang="tr-TR" altLang="tr-TR" sz="1950" dirty="0"/>
              <a:t>Toplu iş sözleşmeleri sadece işçi veya işveren sendikalar yapabilir.</a:t>
            </a:r>
          </a:p>
          <a:p>
            <a:pPr marL="0" indent="0" fontAlgn="auto">
              <a:lnSpc>
                <a:spcPct val="80000"/>
              </a:lnSpc>
              <a:spcBef>
                <a:spcPct val="0"/>
              </a:spcBef>
              <a:spcAft>
                <a:spcPts val="0"/>
              </a:spcAft>
              <a:buFont typeface="Arial" panose="020B0604020202020204" pitchFamily="34" charset="0"/>
              <a:buNone/>
              <a:defRPr/>
            </a:pPr>
            <a:endParaRPr lang="tr-TR" altLang="tr-TR" sz="1950" dirty="0"/>
          </a:p>
          <a:p>
            <a:pPr marL="0" indent="0" fontAlgn="auto">
              <a:lnSpc>
                <a:spcPct val="80000"/>
              </a:lnSpc>
              <a:spcBef>
                <a:spcPct val="0"/>
              </a:spcBef>
              <a:spcAft>
                <a:spcPts val="0"/>
              </a:spcAft>
              <a:buFont typeface="Arial" panose="020B0604020202020204" pitchFamily="34" charset="0"/>
              <a:buNone/>
              <a:defRPr/>
            </a:pPr>
            <a:r>
              <a:rPr lang="tr-TR" altLang="tr-TR" sz="1950" b="1" dirty="0"/>
              <a:t>2) TOPLU İŞ SÖZLEŞMELERİNDE YETKİ</a:t>
            </a:r>
          </a:p>
          <a:p>
            <a:pPr marL="0" indent="0" fontAlgn="auto">
              <a:lnSpc>
                <a:spcPct val="80000"/>
              </a:lnSpc>
              <a:spcBef>
                <a:spcPct val="0"/>
              </a:spcBef>
              <a:spcAft>
                <a:spcPts val="0"/>
              </a:spcAft>
              <a:buFont typeface="Arial" panose="020B0604020202020204" pitchFamily="34" charset="0"/>
              <a:buNone/>
              <a:defRPr/>
            </a:pPr>
            <a:r>
              <a:rPr lang="tr-TR" altLang="tr-TR" sz="1950" b="1" dirty="0"/>
              <a:t>a) İşçi sendika bakımından yetkisi</a:t>
            </a:r>
          </a:p>
          <a:p>
            <a:pPr marL="0" indent="0" fontAlgn="auto">
              <a:lnSpc>
                <a:spcPct val="80000"/>
              </a:lnSpc>
              <a:spcBef>
                <a:spcPct val="0"/>
              </a:spcBef>
              <a:spcAft>
                <a:spcPts val="0"/>
              </a:spcAft>
              <a:buFont typeface="Arial" panose="020B0604020202020204" pitchFamily="34" charset="0"/>
              <a:buNone/>
              <a:defRPr/>
            </a:pPr>
            <a:r>
              <a:rPr lang="tr-TR" altLang="tr-TR" sz="1950" dirty="0"/>
              <a:t>	a.1.  kurulu bulunduğu işkolunda çalışan işçilerin en ay %1’nin sendikaya üye olması</a:t>
            </a:r>
          </a:p>
          <a:p>
            <a:pPr marL="0" indent="0" fontAlgn="auto">
              <a:lnSpc>
                <a:spcPct val="80000"/>
              </a:lnSpc>
              <a:spcBef>
                <a:spcPct val="0"/>
              </a:spcBef>
              <a:spcAft>
                <a:spcPts val="0"/>
              </a:spcAft>
              <a:buFont typeface="Arial" panose="020B0604020202020204" pitchFamily="34" charset="0"/>
              <a:buNone/>
              <a:defRPr/>
            </a:pPr>
            <a:r>
              <a:rPr lang="tr-TR" altLang="tr-TR" sz="1950" dirty="0"/>
              <a:t>	a.2. toplu iş sözleşmesinin kapsamına girecek işyerinde başvuru tarihinde çalışan işçilerin yarıdan fazlasını o sendikaya üye olması </a:t>
            </a:r>
          </a:p>
          <a:p>
            <a:pPr marL="0" indent="0" fontAlgn="auto">
              <a:lnSpc>
                <a:spcPct val="80000"/>
              </a:lnSpc>
              <a:spcBef>
                <a:spcPct val="0"/>
              </a:spcBef>
              <a:spcAft>
                <a:spcPts val="0"/>
              </a:spcAft>
              <a:buFont typeface="Arial" panose="020B0604020202020204" pitchFamily="34" charset="0"/>
              <a:buNone/>
              <a:defRPr/>
            </a:pPr>
            <a:r>
              <a:rPr lang="tr-TR" altLang="tr-TR" sz="1950" dirty="0"/>
              <a:t>	a.3. </a:t>
            </a:r>
            <a:r>
              <a:rPr lang="en-US" altLang="tr-TR" sz="1950" dirty="0" err="1"/>
              <a:t>işletmede</a:t>
            </a:r>
            <a:r>
              <a:rPr lang="en-US" altLang="tr-TR" sz="1950" dirty="0"/>
              <a:t> </a:t>
            </a:r>
            <a:r>
              <a:rPr lang="en-US" altLang="tr-TR" sz="1950" dirty="0" err="1"/>
              <a:t>ise</a:t>
            </a:r>
            <a:r>
              <a:rPr lang="en-US" altLang="tr-TR" sz="1950" dirty="0"/>
              <a:t> </a:t>
            </a:r>
            <a:r>
              <a:rPr lang="tr-TR" altLang="tr-TR" sz="1950" dirty="0"/>
              <a:t>%40’tan</a:t>
            </a:r>
            <a:r>
              <a:rPr lang="en-US" altLang="tr-TR" sz="1950" dirty="0"/>
              <a:t> </a:t>
            </a:r>
            <a:r>
              <a:rPr lang="en-US" altLang="tr-TR" sz="1950" dirty="0" err="1"/>
              <a:t>kendi</a:t>
            </a:r>
            <a:r>
              <a:rPr lang="en-US" altLang="tr-TR" sz="1950" dirty="0"/>
              <a:t> </a:t>
            </a:r>
            <a:r>
              <a:rPr lang="en-US" altLang="tr-TR" sz="1950" dirty="0" err="1"/>
              <a:t>üyesi</a:t>
            </a:r>
            <a:r>
              <a:rPr lang="en-US" altLang="tr-TR" sz="1950" dirty="0"/>
              <a:t> </a:t>
            </a:r>
            <a:r>
              <a:rPr lang="en-US" altLang="tr-TR" sz="1950" dirty="0" err="1"/>
              <a:t>bulunması</a:t>
            </a:r>
            <a:r>
              <a:rPr lang="en-US" altLang="tr-TR" sz="1950" dirty="0"/>
              <a:t> </a:t>
            </a:r>
            <a:r>
              <a:rPr lang="en-US" altLang="tr-TR" sz="1950" dirty="0" err="1"/>
              <a:t>hâlinde</a:t>
            </a:r>
            <a:r>
              <a:rPr lang="en-US" altLang="tr-TR" sz="1950" dirty="0"/>
              <a:t> </a:t>
            </a:r>
            <a:r>
              <a:rPr lang="en-US" altLang="tr-TR" sz="1950" dirty="0" err="1"/>
              <a:t>bu</a:t>
            </a:r>
            <a:r>
              <a:rPr lang="en-US" altLang="tr-TR" sz="1950" dirty="0"/>
              <a:t> </a:t>
            </a:r>
            <a:r>
              <a:rPr lang="en-US" altLang="tr-TR" sz="1950" dirty="0" err="1"/>
              <a:t>işyeri</a:t>
            </a:r>
            <a:r>
              <a:rPr lang="en-US" altLang="tr-TR" sz="1950" dirty="0"/>
              <a:t> </a:t>
            </a:r>
            <a:r>
              <a:rPr lang="en-US" altLang="tr-TR" sz="1950" dirty="0" err="1"/>
              <a:t>veya</a:t>
            </a:r>
            <a:r>
              <a:rPr lang="en-US" altLang="tr-TR" sz="1950" dirty="0"/>
              <a:t> </a:t>
            </a:r>
            <a:r>
              <a:rPr lang="en-US" altLang="tr-TR" sz="1950" dirty="0" err="1"/>
              <a:t>işletme</a:t>
            </a:r>
            <a:r>
              <a:rPr lang="en-US" altLang="tr-TR" sz="1950" dirty="0"/>
              <a:t> </a:t>
            </a:r>
            <a:r>
              <a:rPr lang="en-US" altLang="tr-TR" sz="1950" dirty="0" err="1"/>
              <a:t>için</a:t>
            </a:r>
            <a:r>
              <a:rPr lang="en-US" altLang="tr-TR" sz="1950" dirty="0"/>
              <a:t> </a:t>
            </a:r>
            <a:r>
              <a:rPr lang="en-US" altLang="tr-TR" sz="1950" dirty="0" err="1"/>
              <a:t>toplu</a:t>
            </a:r>
            <a:r>
              <a:rPr lang="en-US" altLang="tr-TR" sz="1950" dirty="0"/>
              <a:t> </a:t>
            </a:r>
            <a:r>
              <a:rPr lang="en-US" altLang="tr-TR" sz="1950" dirty="0" err="1"/>
              <a:t>iş</a:t>
            </a:r>
            <a:r>
              <a:rPr lang="en-US" altLang="tr-TR" sz="1950" dirty="0"/>
              <a:t> </a:t>
            </a:r>
            <a:r>
              <a:rPr lang="en-US" altLang="tr-TR" sz="1950" dirty="0" err="1"/>
              <a:t>sözleşmesi</a:t>
            </a:r>
            <a:r>
              <a:rPr lang="en-US" altLang="tr-TR" sz="1950" dirty="0"/>
              <a:t> </a:t>
            </a:r>
            <a:r>
              <a:rPr lang="en-US" altLang="tr-TR" sz="1950" dirty="0" err="1"/>
              <a:t>yapmaya</a:t>
            </a:r>
            <a:r>
              <a:rPr lang="en-US" altLang="tr-TR" sz="1950" dirty="0"/>
              <a:t> </a:t>
            </a:r>
            <a:r>
              <a:rPr lang="en-US" altLang="tr-TR" sz="1950" dirty="0" err="1"/>
              <a:t>yetkilidir</a:t>
            </a:r>
            <a:r>
              <a:rPr lang="en-US" altLang="tr-TR" sz="1950" dirty="0"/>
              <a:t> </a:t>
            </a:r>
            <a:endParaRPr lang="tr-TR" altLang="tr-TR" sz="1950" dirty="0"/>
          </a:p>
          <a:p>
            <a:pPr marL="0" indent="0" fontAlgn="auto">
              <a:lnSpc>
                <a:spcPct val="80000"/>
              </a:lnSpc>
              <a:spcBef>
                <a:spcPct val="0"/>
              </a:spcBef>
              <a:spcAft>
                <a:spcPts val="0"/>
              </a:spcAft>
              <a:buFont typeface="Arial" panose="020B0604020202020204" pitchFamily="34" charset="0"/>
              <a:buNone/>
              <a:defRPr/>
            </a:pPr>
            <a:endParaRPr lang="tr-TR" altLang="tr-TR" sz="1950" dirty="0"/>
          </a:p>
          <a:p>
            <a:pPr marL="0" indent="0" fontAlgn="auto">
              <a:lnSpc>
                <a:spcPct val="80000"/>
              </a:lnSpc>
              <a:spcBef>
                <a:spcPct val="0"/>
              </a:spcBef>
              <a:spcAft>
                <a:spcPts val="0"/>
              </a:spcAft>
              <a:buFont typeface="Arial" panose="020B0604020202020204" pitchFamily="34" charset="0"/>
              <a:buNone/>
              <a:defRPr/>
            </a:pPr>
            <a:r>
              <a:rPr lang="tr-TR" altLang="tr-TR" sz="1950" b="1" dirty="0"/>
              <a:t>b) İşveren sendikası bakımından: </a:t>
            </a:r>
            <a:r>
              <a:rPr lang="tr-TR" altLang="tr-TR" sz="1950" dirty="0"/>
              <a:t>Bir işveren sendikası, üyesi işverenlere ait işyeri veya işyerleri, sendika üyesi olmayan bir işveren ise kendi işyeri veya işyerleri için toplu iş sözleşmesi yapmaya yetkilidir.</a:t>
            </a:r>
            <a:endParaRPr lang="bs-Latn-BA" altLang="tr-TR" sz="1950" dirty="0"/>
          </a:p>
          <a:p>
            <a:pPr marL="0" indent="0" fontAlgn="auto">
              <a:lnSpc>
                <a:spcPct val="80000"/>
              </a:lnSpc>
              <a:spcAft>
                <a:spcPts val="0"/>
              </a:spcAft>
              <a:buFont typeface="Arial" panose="020B0604020202020204" pitchFamily="34" charset="0"/>
              <a:buNone/>
              <a:defRPr/>
            </a:pPr>
            <a:r>
              <a:rPr lang="tr-TR" altLang="sr-Latn-RS" sz="1950" i="1" dirty="0"/>
              <a:t>Bir işkolunda çalışan işçilerin yüzde birinin tespitinde Bakanlıkça her yıl ocak ve temmuz aylarında yayımlanan</a:t>
            </a:r>
            <a:r>
              <a:rPr lang="bs-Latn-BA" altLang="sr-Latn-RS" sz="1950" i="1" dirty="0"/>
              <a:t> </a:t>
            </a:r>
            <a:r>
              <a:rPr lang="tr-TR" altLang="sr-Latn-RS" sz="1950" i="1" dirty="0"/>
              <a:t>istatistikler esas alınır</a:t>
            </a:r>
            <a:endParaRPr lang="tr-TR" altLang="tr-TR" sz="1950" i="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98425" y="246063"/>
            <a:ext cx="8897938" cy="5468937"/>
          </a:xfrm>
        </p:spPr>
        <p:txBody>
          <a:bodyPr/>
          <a:lstStyle/>
          <a:p>
            <a:pPr marL="0" indent="0" fontAlgn="auto">
              <a:lnSpc>
                <a:spcPct val="80000"/>
              </a:lnSpc>
              <a:spcBef>
                <a:spcPct val="0"/>
              </a:spcBef>
              <a:spcAft>
                <a:spcPts val="0"/>
              </a:spcAft>
              <a:buFont typeface="Arial" panose="020B0604020202020204" pitchFamily="34" charset="0"/>
              <a:buNone/>
              <a:defRPr/>
            </a:pPr>
            <a:r>
              <a:rPr lang="tr-TR" altLang="tr-TR" sz="1950" b="1" dirty="0"/>
              <a:t>YETKI SAPTAMASI</a:t>
            </a:r>
          </a:p>
          <a:p>
            <a:pPr marL="0" indent="0" fontAlgn="auto">
              <a:lnSpc>
                <a:spcPct val="80000"/>
              </a:lnSpc>
              <a:spcBef>
                <a:spcPct val="0"/>
              </a:spcBef>
              <a:spcAft>
                <a:spcPts val="0"/>
              </a:spcAft>
              <a:buFont typeface="Arial" panose="020B0604020202020204" pitchFamily="34" charset="0"/>
              <a:buNone/>
              <a:defRPr/>
            </a:pPr>
            <a:endParaRPr lang="tr-TR" altLang="tr-TR" sz="1950" b="1" dirty="0"/>
          </a:p>
          <a:p>
            <a:pPr marL="0" indent="0" fontAlgn="auto">
              <a:lnSpc>
                <a:spcPct val="80000"/>
              </a:lnSpc>
              <a:spcBef>
                <a:spcPct val="0"/>
              </a:spcBef>
              <a:spcAft>
                <a:spcPts val="0"/>
              </a:spcAft>
              <a:buFont typeface="Arial" panose="020B0604020202020204" pitchFamily="34" charset="0"/>
              <a:buAutoNum type="alphaUcParenR"/>
              <a:defRPr/>
            </a:pPr>
            <a:r>
              <a:rPr lang="tr-TR" altLang="tr-TR" sz="1950" b="1" dirty="0"/>
              <a:t> İşçi sendikası açısından başvuru</a:t>
            </a:r>
          </a:p>
          <a:p>
            <a:pPr marL="0" indent="0" fontAlgn="auto">
              <a:lnSpc>
                <a:spcPct val="80000"/>
              </a:lnSpc>
              <a:spcBef>
                <a:spcPct val="0"/>
              </a:spcBef>
              <a:spcAft>
                <a:spcPts val="0"/>
              </a:spcAft>
              <a:buFont typeface="Arial" panose="020B0604020202020204" pitchFamily="34" charset="0"/>
              <a:buNone/>
              <a:defRPr/>
            </a:pPr>
            <a:r>
              <a:rPr lang="tr-TR" altLang="tr-TR" sz="1950" dirty="0"/>
              <a:t>TİS yapmak isteyen sendi</a:t>
            </a:r>
            <a:r>
              <a:rPr lang="bs-Latn-BA" altLang="tr-TR" sz="1950" dirty="0"/>
              <a:t>k</a:t>
            </a:r>
            <a:r>
              <a:rPr lang="tr-TR" altLang="tr-TR" sz="1950" dirty="0"/>
              <a:t>a Çalışma ve Sosyal Güvenlik </a:t>
            </a:r>
            <a:r>
              <a:rPr lang="tr-TR" altLang="tr-TR" sz="1950" dirty="0" err="1"/>
              <a:t>Bakanlığna</a:t>
            </a:r>
            <a:r>
              <a:rPr lang="tr-TR" altLang="tr-TR" sz="1950" dirty="0"/>
              <a:t> başvuru yapar ve bunların saptanmasını istiyor:</a:t>
            </a:r>
          </a:p>
          <a:p>
            <a:pPr marL="0" indent="0" fontAlgn="auto">
              <a:lnSpc>
                <a:spcPct val="80000"/>
              </a:lnSpc>
              <a:spcBef>
                <a:spcPct val="0"/>
              </a:spcBef>
              <a:spcAft>
                <a:spcPts val="0"/>
              </a:spcAft>
              <a:buFontTx/>
              <a:buChar char="-"/>
              <a:defRPr/>
            </a:pPr>
            <a:r>
              <a:rPr lang="tr-TR" altLang="tr-TR" sz="1950" dirty="0"/>
              <a:t>Kurulu bulunduğu işkolunda üye sayısı bakımından %1 oranını sağladığını,</a:t>
            </a:r>
            <a:endParaRPr lang="bs-Latn-BA" altLang="tr-TR" sz="1950" dirty="0"/>
          </a:p>
          <a:p>
            <a:pPr marL="0" indent="0" fontAlgn="auto">
              <a:lnSpc>
                <a:spcPct val="80000"/>
              </a:lnSpc>
              <a:spcBef>
                <a:spcPct val="0"/>
              </a:spcBef>
              <a:spcAft>
                <a:spcPts val="0"/>
              </a:spcAft>
              <a:buFontTx/>
              <a:buChar char="-"/>
              <a:defRPr/>
            </a:pPr>
            <a:r>
              <a:rPr lang="tr-TR" altLang="tr-TR" sz="1950" dirty="0" err="1"/>
              <a:t>TİS’in</a:t>
            </a:r>
            <a:r>
              <a:rPr lang="tr-TR" altLang="tr-TR" sz="1950" dirty="0"/>
              <a:t> kapsamına gireceği işyeri veya işyerlerinde başvuru tarihinde çalışan işçiler ile üyelerin sayısının saptanmasını</a:t>
            </a:r>
          </a:p>
          <a:p>
            <a:pPr marL="0" indent="0" fontAlgn="auto">
              <a:lnSpc>
                <a:spcPct val="80000"/>
              </a:lnSpc>
              <a:spcBef>
                <a:spcPct val="0"/>
              </a:spcBef>
              <a:spcAft>
                <a:spcPts val="0"/>
              </a:spcAft>
              <a:buFontTx/>
              <a:buChar char="-"/>
              <a:defRPr/>
            </a:pPr>
            <a:endParaRPr lang="tr-TR" altLang="tr-TR" sz="1950" dirty="0"/>
          </a:p>
          <a:p>
            <a:pPr marL="0" indent="0" fontAlgn="auto">
              <a:lnSpc>
                <a:spcPct val="80000"/>
              </a:lnSpc>
              <a:spcBef>
                <a:spcPct val="0"/>
              </a:spcBef>
              <a:spcAft>
                <a:spcPts val="0"/>
              </a:spcAft>
              <a:buFont typeface="Arial" panose="020B0604020202020204" pitchFamily="34" charset="0"/>
              <a:buNone/>
              <a:defRPr/>
            </a:pPr>
            <a:r>
              <a:rPr lang="tr-TR" altLang="tr-TR" sz="1950" dirty="0"/>
              <a:t>ÇSGB 6 iş günü içinde </a:t>
            </a:r>
            <a:r>
              <a:rPr lang="tr-TR" altLang="tr-TR" sz="1950" dirty="0" err="1"/>
              <a:t>yukaraki</a:t>
            </a:r>
            <a:r>
              <a:rPr lang="tr-TR" altLang="tr-TR" sz="1950" dirty="0"/>
              <a:t> talepleri sonuçlandırmak zorunda.</a:t>
            </a:r>
          </a:p>
          <a:p>
            <a:pPr marL="0" indent="0" fontAlgn="auto">
              <a:lnSpc>
                <a:spcPct val="80000"/>
              </a:lnSpc>
              <a:spcBef>
                <a:spcPct val="0"/>
              </a:spcBef>
              <a:spcAft>
                <a:spcPts val="0"/>
              </a:spcAft>
              <a:buFont typeface="Arial" panose="020B0604020202020204" pitchFamily="34" charset="0"/>
              <a:buNone/>
              <a:defRPr/>
            </a:pPr>
            <a:endParaRPr lang="tr-TR" altLang="tr-TR" sz="1950" dirty="0"/>
          </a:p>
          <a:p>
            <a:pPr marL="0" indent="0" fontAlgn="auto">
              <a:lnSpc>
                <a:spcPct val="80000"/>
              </a:lnSpc>
              <a:spcBef>
                <a:spcPct val="0"/>
              </a:spcBef>
              <a:spcAft>
                <a:spcPts val="0"/>
              </a:spcAft>
              <a:buFont typeface="Arial" panose="020B0604020202020204" pitchFamily="34" charset="0"/>
              <a:buNone/>
              <a:defRPr/>
            </a:pPr>
            <a:r>
              <a:rPr lang="en-US" altLang="tr-TR" sz="1950" dirty="0" err="1"/>
              <a:t>Sigortalılığın</a:t>
            </a:r>
            <a:r>
              <a:rPr lang="en-US" altLang="tr-TR" sz="1950" dirty="0"/>
              <a:t> </a:t>
            </a:r>
            <a:r>
              <a:rPr lang="en-US" altLang="tr-TR" sz="1950" dirty="0" err="1"/>
              <a:t>başlangıcı</a:t>
            </a:r>
            <a:r>
              <a:rPr lang="en-US" altLang="tr-TR" sz="1950" dirty="0"/>
              <a:t> </a:t>
            </a:r>
            <a:r>
              <a:rPr lang="en-US" altLang="tr-TR" sz="1950" dirty="0" err="1"/>
              <a:t>ile</a:t>
            </a:r>
            <a:r>
              <a:rPr lang="en-US" altLang="tr-TR" sz="1950" dirty="0"/>
              <a:t> </a:t>
            </a:r>
            <a:r>
              <a:rPr lang="en-US" altLang="tr-TR" sz="1950" dirty="0" err="1"/>
              <a:t>sona</a:t>
            </a:r>
            <a:r>
              <a:rPr lang="en-US" altLang="tr-TR" sz="1950" dirty="0"/>
              <a:t> </a:t>
            </a:r>
            <a:r>
              <a:rPr lang="en-US" altLang="tr-TR" sz="1950" dirty="0" err="1"/>
              <a:t>ermesine</a:t>
            </a:r>
            <a:r>
              <a:rPr lang="en-US" altLang="tr-TR" sz="1950" dirty="0"/>
              <a:t> </a:t>
            </a:r>
            <a:r>
              <a:rPr lang="en-US" altLang="tr-TR" sz="1950" dirty="0" err="1"/>
              <a:t>ilişkin</a:t>
            </a:r>
            <a:r>
              <a:rPr lang="en-US" altLang="tr-TR" sz="1950" dirty="0"/>
              <a:t> </a:t>
            </a:r>
            <a:r>
              <a:rPr lang="en-US" altLang="tr-TR" sz="1950" dirty="0" err="1"/>
              <a:t>bildirimlerden</a:t>
            </a:r>
            <a:r>
              <a:rPr lang="en-US" altLang="tr-TR" sz="1950" dirty="0"/>
              <a:t> </a:t>
            </a:r>
            <a:r>
              <a:rPr lang="en-US" altLang="tr-TR" sz="1950" dirty="0" err="1"/>
              <a:t>yasal</a:t>
            </a:r>
            <a:r>
              <a:rPr lang="en-US" altLang="tr-TR" sz="1950" dirty="0"/>
              <a:t> </a:t>
            </a:r>
            <a:r>
              <a:rPr lang="en-US" altLang="tr-TR" sz="1950" dirty="0" err="1"/>
              <a:t>süresi</a:t>
            </a:r>
            <a:r>
              <a:rPr lang="en-US" altLang="tr-TR" sz="1950" dirty="0"/>
              <a:t> </a:t>
            </a:r>
            <a:r>
              <a:rPr lang="en-US" altLang="tr-TR" sz="1950" dirty="0" err="1"/>
              <a:t>içinde</a:t>
            </a:r>
            <a:r>
              <a:rPr lang="en-US" altLang="tr-TR" sz="1950" dirty="0"/>
              <a:t> </a:t>
            </a:r>
            <a:r>
              <a:rPr lang="en-US" altLang="tr-TR" sz="1950" dirty="0" err="1"/>
              <a:t>Sosyal</a:t>
            </a:r>
            <a:r>
              <a:rPr lang="en-US" altLang="tr-TR" sz="1950" dirty="0"/>
              <a:t> </a:t>
            </a:r>
            <a:r>
              <a:rPr lang="en-US" altLang="tr-TR" sz="1950" dirty="0" err="1"/>
              <a:t>Güvenlik</a:t>
            </a:r>
            <a:r>
              <a:rPr lang="en-US" altLang="tr-TR" sz="1950" dirty="0"/>
              <a:t> </a:t>
            </a:r>
            <a:r>
              <a:rPr lang="en-US" altLang="tr-TR" sz="1950" dirty="0" err="1"/>
              <a:t>Kurumuna</a:t>
            </a:r>
            <a:r>
              <a:rPr lang="en-US" altLang="tr-TR" sz="1950" dirty="0"/>
              <a:t> </a:t>
            </a:r>
            <a:r>
              <a:rPr lang="en-US" altLang="tr-TR" sz="1950" dirty="0" err="1"/>
              <a:t>yapılmayanlar</a:t>
            </a:r>
            <a:r>
              <a:rPr lang="en-US" altLang="tr-TR" sz="1950" dirty="0"/>
              <a:t>, </a:t>
            </a:r>
            <a:r>
              <a:rPr lang="en-US" altLang="tr-TR" sz="1950" dirty="0" err="1"/>
              <a:t>yetkili</a:t>
            </a:r>
            <a:r>
              <a:rPr lang="en-US" altLang="tr-TR" sz="1950" dirty="0"/>
              <a:t> </a:t>
            </a:r>
            <a:r>
              <a:rPr lang="en-US" altLang="tr-TR" sz="1950" dirty="0" err="1"/>
              <a:t>işçi</a:t>
            </a:r>
            <a:r>
              <a:rPr lang="en-US" altLang="tr-TR" sz="1950" dirty="0"/>
              <a:t> </a:t>
            </a:r>
            <a:r>
              <a:rPr lang="en-US" altLang="tr-TR" sz="1950" dirty="0" err="1"/>
              <a:t>sendikasının</a:t>
            </a:r>
            <a:r>
              <a:rPr lang="en-US" altLang="tr-TR" sz="1950" dirty="0"/>
              <a:t> </a:t>
            </a:r>
            <a:r>
              <a:rPr lang="en-US" altLang="tr-TR" sz="1950" dirty="0" err="1"/>
              <a:t>tespitinde</a:t>
            </a:r>
            <a:r>
              <a:rPr lang="en-US" altLang="tr-TR" sz="1950" dirty="0"/>
              <a:t> </a:t>
            </a:r>
            <a:r>
              <a:rPr lang="en-US" altLang="tr-TR" sz="1950" dirty="0" err="1"/>
              <a:t>dikkate</a:t>
            </a:r>
            <a:r>
              <a:rPr lang="en-US" altLang="tr-TR" sz="1950" dirty="0"/>
              <a:t> </a:t>
            </a:r>
            <a:r>
              <a:rPr lang="en-US" altLang="tr-TR" sz="1950" dirty="0" err="1"/>
              <a:t>alınmaz</a:t>
            </a:r>
            <a:r>
              <a:rPr lang="en-US" altLang="tr-TR" sz="1950" dirty="0"/>
              <a:t>. </a:t>
            </a:r>
            <a:endParaRPr lang="tr-TR" altLang="tr-TR" sz="1950" dirty="0"/>
          </a:p>
          <a:p>
            <a:pPr marL="0" indent="0" fontAlgn="auto">
              <a:lnSpc>
                <a:spcPct val="80000"/>
              </a:lnSpc>
              <a:spcBef>
                <a:spcPct val="0"/>
              </a:spcBef>
              <a:spcAft>
                <a:spcPts val="0"/>
              </a:spcAft>
              <a:buFont typeface="Arial" panose="020B0604020202020204" pitchFamily="34" charset="0"/>
              <a:buNone/>
              <a:defRPr/>
            </a:pPr>
            <a:endParaRPr lang="tr-TR" altLang="tr-TR" sz="1950" dirty="0"/>
          </a:p>
          <a:p>
            <a:pPr marL="0" indent="0" fontAlgn="auto">
              <a:lnSpc>
                <a:spcPct val="80000"/>
              </a:lnSpc>
              <a:spcBef>
                <a:spcPct val="0"/>
              </a:spcBef>
              <a:spcAft>
                <a:spcPts val="0"/>
              </a:spcAft>
              <a:buFont typeface="Arial" panose="020B0604020202020204" pitchFamily="34" charset="0"/>
              <a:buNone/>
              <a:defRPr/>
            </a:pPr>
            <a:r>
              <a:rPr lang="tr-TR" altLang="tr-TR" sz="1950" b="1" dirty="0"/>
              <a:t>B) İşveren açısından başvuru</a:t>
            </a:r>
          </a:p>
          <a:p>
            <a:pPr marL="0" indent="0" fontAlgn="auto">
              <a:lnSpc>
                <a:spcPct val="80000"/>
              </a:lnSpc>
              <a:spcBef>
                <a:spcPct val="0"/>
              </a:spcBef>
              <a:spcAft>
                <a:spcPts val="0"/>
              </a:spcAft>
              <a:buFont typeface="Arial" panose="020B0604020202020204" pitchFamily="34" charset="0"/>
              <a:buNone/>
              <a:defRPr/>
            </a:pPr>
            <a:r>
              <a:rPr lang="tr-TR" altLang="tr-TR" sz="1950" dirty="0"/>
              <a:t>Bir TİS yapmak isteyen işveren de Bakanlığa </a:t>
            </a:r>
            <a:r>
              <a:rPr lang="tr-TR" altLang="tr-TR" sz="1950" dirty="0" err="1"/>
              <a:t>başvuuru</a:t>
            </a:r>
            <a:r>
              <a:rPr lang="tr-TR" altLang="tr-TR" sz="1950" dirty="0"/>
              <a:t> ve </a:t>
            </a:r>
            <a:r>
              <a:rPr lang="tr-TR" altLang="tr-TR" sz="1950" dirty="0" err="1"/>
              <a:t>sözleşmeyı</a:t>
            </a:r>
            <a:r>
              <a:rPr lang="tr-TR" altLang="tr-TR" sz="1950" dirty="0"/>
              <a:t> yapacak sendikanın tespitini ister.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0" y="914400"/>
            <a:ext cx="9144000" cy="4800600"/>
          </a:xfrm>
        </p:spPr>
        <p:txBody>
          <a:bodyPr/>
          <a:lstStyle/>
          <a:p>
            <a:pPr marL="0" indent="0" eaLnBrk="1" hangingPunct="1">
              <a:lnSpc>
                <a:spcPct val="100000"/>
              </a:lnSpc>
              <a:spcBef>
                <a:spcPct val="0"/>
              </a:spcBef>
              <a:buFont typeface="Arial" panose="020B0604020202020204" pitchFamily="34" charset="0"/>
              <a:buNone/>
            </a:pPr>
            <a:r>
              <a:rPr lang="tr-TR" altLang="tr-TR" b="1" smtClean="0">
                <a:cs typeface="Arial" panose="020B0604020202020204" pitchFamily="34" charset="0"/>
              </a:rPr>
              <a:t>SENDIKA KURMA HAKKI</a:t>
            </a:r>
            <a:endParaRPr lang="bs-Latn-BA" altLang="tr-TR" b="1" smtClean="0">
              <a:cs typeface="Arial" panose="020B0604020202020204" pitchFamily="34" charset="0"/>
            </a:endParaRPr>
          </a:p>
          <a:p>
            <a:pPr marL="0" indent="0" eaLnBrk="1" hangingPunct="1">
              <a:lnSpc>
                <a:spcPct val="100000"/>
              </a:lnSpc>
              <a:spcBef>
                <a:spcPct val="0"/>
              </a:spcBef>
              <a:buFont typeface="Arial" panose="020B0604020202020204" pitchFamily="34" charset="0"/>
              <a:buNone/>
            </a:pPr>
            <a:endParaRPr lang="tr-TR" altLang="tr-TR" b="1" smtClean="0">
              <a:cs typeface="Arial" panose="020B0604020202020204" pitchFamily="34" charset="0"/>
            </a:endParaRPr>
          </a:p>
          <a:p>
            <a:pPr marL="0" indent="0" algn="ctr" eaLnBrk="1" hangingPunct="1">
              <a:lnSpc>
                <a:spcPct val="100000"/>
              </a:lnSpc>
              <a:spcBef>
                <a:spcPct val="0"/>
              </a:spcBef>
              <a:buFont typeface="Arial" panose="020B0604020202020204" pitchFamily="34" charset="0"/>
              <a:buNone/>
            </a:pPr>
            <a:r>
              <a:rPr lang="tr-TR" altLang="tr-TR" b="1" smtClean="0">
                <a:cs typeface="Arial" panose="020B0604020202020204" pitchFamily="34" charset="0"/>
              </a:rPr>
              <a:t>ANAYASA</a:t>
            </a:r>
            <a:r>
              <a:rPr lang="bs-Latn-BA" altLang="tr-TR" smtClean="0">
                <a:cs typeface="Arial" panose="020B0604020202020204" pitchFamily="34" charset="0"/>
              </a:rPr>
              <a:t>,</a:t>
            </a:r>
            <a:r>
              <a:rPr lang="tr-TR" altLang="tr-TR" smtClean="0">
                <a:cs typeface="Arial" panose="020B0604020202020204" pitchFamily="34" charset="0"/>
              </a:rPr>
              <a:t> </a:t>
            </a:r>
            <a:r>
              <a:rPr lang="bs-Latn-BA" altLang="tr-TR" smtClean="0">
                <a:cs typeface="Arial" panose="020B0604020202020204" pitchFamily="34" charset="0"/>
              </a:rPr>
              <a:t>MADDE 51- (Değişik: 3/10/2001-4709/20 md.) Çalışanlar ve işverenler, üyelerinin </a:t>
            </a:r>
            <a:r>
              <a:rPr lang="bs-Latn-BA" altLang="tr-TR" b="1" smtClean="0">
                <a:cs typeface="Arial" panose="020B0604020202020204" pitchFamily="34" charset="0"/>
              </a:rPr>
              <a:t>çalışma ilişkilerinde, ekonomik ve sosyal hak ve menfaatlerini korumak ve geliştirmek için</a:t>
            </a:r>
            <a:r>
              <a:rPr lang="bs-Latn-BA" altLang="tr-TR" smtClean="0">
                <a:cs typeface="Arial" panose="020B0604020202020204" pitchFamily="34" charset="0"/>
              </a:rPr>
              <a:t> </a:t>
            </a:r>
            <a:r>
              <a:rPr lang="bs-Latn-BA" altLang="tr-TR" u="sng" smtClean="0">
                <a:cs typeface="Arial" panose="020B0604020202020204" pitchFamily="34" charset="0"/>
              </a:rPr>
              <a:t>önceden izin almaksızın sendikalar ve üst kuruluşlar kurma, bunlara serbestçe üye olma ve üyelikten serbestçe çekilme haklarına sahiptir. </a:t>
            </a:r>
            <a:r>
              <a:rPr lang="bs-Latn-BA" altLang="tr-TR" smtClean="0">
                <a:cs typeface="Arial" panose="020B0604020202020204" pitchFamily="34" charset="0"/>
              </a:rPr>
              <a:t>Hiç kimse bir sendikaya üye olmaya ya da üyelikten ayrılmaya zorlanamaz. </a:t>
            </a:r>
            <a:endParaRPr lang="tr-TR" altLang="tr-TR" smtClean="0">
              <a:cs typeface="Arial" panose="020B0604020202020204" pitchFamily="34" charset="0"/>
            </a:endParaRPr>
          </a:p>
          <a:p>
            <a:pPr marL="0" indent="0" algn="ctr" eaLnBrk="1" hangingPunct="1">
              <a:lnSpc>
                <a:spcPct val="100000"/>
              </a:lnSpc>
              <a:spcBef>
                <a:spcPct val="0"/>
              </a:spcBef>
              <a:buFont typeface="Arial" panose="020B0604020202020204" pitchFamily="34" charset="0"/>
              <a:buNone/>
            </a:pPr>
            <a:r>
              <a:rPr lang="bs-Latn-BA" altLang="tr-TR" u="sng" smtClean="0">
                <a:cs typeface="Arial" panose="020B0604020202020204" pitchFamily="34" charset="0"/>
              </a:rPr>
              <a:t>Sendika kurma hakkı ancak, millî güvenlik, kamu düzeni, suç işlenmesinin önlenmesi, genel sağlık ve genel ahlâk ile başkalarının hak ve özgürlüklerinin korunması sebepleriyle ve kanunla sınırlanabilir. </a:t>
            </a:r>
            <a:endParaRPr lang="tr-TR" altLang="tr-TR" u="sng" smtClean="0">
              <a:cs typeface="Arial" panose="020B0604020202020204" pitchFamily="34" charset="0"/>
            </a:endParaRPr>
          </a:p>
          <a:p>
            <a:pPr marL="0" indent="0" algn="ctr" eaLnBrk="1" hangingPunct="1">
              <a:lnSpc>
                <a:spcPct val="100000"/>
              </a:lnSpc>
              <a:spcBef>
                <a:spcPct val="0"/>
              </a:spcBef>
              <a:buFont typeface="Arial" panose="020B0604020202020204" pitchFamily="34" charset="0"/>
              <a:buNone/>
            </a:pPr>
            <a:r>
              <a:rPr lang="bs-Latn-BA" altLang="tr-TR" smtClean="0">
                <a:cs typeface="Arial" panose="020B0604020202020204" pitchFamily="34" charset="0"/>
              </a:rPr>
              <a:t>Sendika kurma hakkının kullanılmasında uygulanacak şekil, şart ve usuller kanunda gösterilir.</a:t>
            </a:r>
          </a:p>
        </p:txBody>
      </p:sp>
      <p:sp>
        <p:nvSpPr>
          <p:cNvPr id="2" name="Rectangle 1"/>
          <p:cNvSpPr/>
          <p:nvPr/>
        </p:nvSpPr>
        <p:spPr>
          <a:xfrm>
            <a:off x="244475" y="168275"/>
            <a:ext cx="8761413" cy="646113"/>
          </a:xfrm>
          <a:prstGeom prst="rect">
            <a:avLst/>
          </a:prstGeom>
        </p:spPr>
        <p:txBody>
          <a:bodyPr>
            <a:spAutoFit/>
          </a:bodyPr>
          <a:lstStyle/>
          <a:p>
            <a:pPr algn="ctr">
              <a:defRPr/>
            </a:pPr>
            <a:r>
              <a:rPr lang="tr-TR" altLang="tr-TR" sz="3600" b="1" dirty="0">
                <a:latin typeface="+mn-lt"/>
                <a:cs typeface="Arial" panose="020B0604020202020204" pitchFamily="34" charset="0"/>
              </a:rPr>
              <a:t>SENDIKA KURMA HAKKI VE İŞGİLİ MEVZUAT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p:cNvSpPr>
          <p:nvPr>
            <p:ph idx="1"/>
          </p:nvPr>
        </p:nvSpPr>
        <p:spPr>
          <a:xfrm>
            <a:off x="176213" y="246063"/>
            <a:ext cx="8810625" cy="4719637"/>
          </a:xfrm>
        </p:spPr>
        <p:txBody>
          <a:bodyPr/>
          <a:lstStyle/>
          <a:p>
            <a:pPr marL="0" indent="0">
              <a:spcBef>
                <a:spcPct val="0"/>
              </a:spcBef>
              <a:buFont typeface="Arial" panose="020B0604020202020204" pitchFamily="34" charset="0"/>
              <a:buNone/>
            </a:pPr>
            <a:r>
              <a:rPr lang="tr-TR" altLang="tr-TR" b="1" smtClean="0"/>
              <a:t>YETKİ İTİRAZI</a:t>
            </a:r>
          </a:p>
          <a:p>
            <a:pPr marL="0" indent="0">
              <a:spcBef>
                <a:spcPct val="0"/>
              </a:spcBef>
              <a:buFont typeface="Arial" panose="020B0604020202020204" pitchFamily="34" charset="0"/>
              <a:buNone/>
            </a:pPr>
            <a:r>
              <a:rPr lang="tr-TR" altLang="tr-TR" smtClean="0"/>
              <a:t>Yetki saptanma talebinde bulunan ve ÇSGB’dan yetkili olmadığına dair cevanı alan sendika 6 iş günü içinde mahkemeye başvurabilir. </a:t>
            </a:r>
          </a:p>
          <a:p>
            <a:pPr marL="0" indent="0">
              <a:spcBef>
                <a:spcPct val="0"/>
              </a:spcBef>
              <a:buFont typeface="Arial" panose="020B0604020202020204" pitchFamily="34" charset="0"/>
              <a:buNone/>
            </a:pPr>
            <a:r>
              <a:rPr lang="tr-TR" altLang="tr-TR" smtClean="0"/>
              <a:t>Kurulu bulunduğu iş %1 sınırı aşmayana sendika yetki itirazında bulunamaz.</a:t>
            </a:r>
          </a:p>
          <a:p>
            <a:pPr marL="0" indent="0">
              <a:spcBef>
                <a:spcPct val="0"/>
              </a:spcBef>
              <a:buFont typeface="Arial" panose="020B0604020202020204" pitchFamily="34" charset="0"/>
              <a:buNone/>
            </a:pPr>
            <a:r>
              <a:rPr lang="tr-TR" altLang="tr-TR" smtClean="0"/>
              <a:t>Mahkemenin itiraz üzerine getireceği karar kesin.</a:t>
            </a:r>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tr-TR" altLang="tr-TR" b="1" smtClean="0"/>
              <a:t>YETKİ BELGESİ</a:t>
            </a:r>
          </a:p>
          <a:p>
            <a:pPr marL="0" indent="0">
              <a:spcBef>
                <a:spcPct val="0"/>
              </a:spcBef>
              <a:buFont typeface="Arial" panose="020B0604020202020204" pitchFamily="34" charset="0"/>
              <a:buNone/>
            </a:pPr>
            <a:r>
              <a:rPr lang="tr-TR" altLang="tr-TR" smtClean="0"/>
              <a:t>Şartları yerine getiren sendikaya Bakanlık tarafından yetki belgesi verşliyor.</a:t>
            </a:r>
          </a:p>
          <a:p>
            <a:pPr marL="0" indent="0">
              <a:spcBef>
                <a:spcPct val="0"/>
              </a:spcBef>
              <a:buFont typeface="Arial" panose="020B0604020202020204" pitchFamily="34" charset="0"/>
              <a:buNone/>
            </a:pPr>
            <a:r>
              <a:rPr lang="tr-TR" altLang="tr-TR" smtClean="0"/>
              <a:t>Yetki belgesi olmadan TİS yapılırsa hükümsüz dür.</a:t>
            </a:r>
            <a:endParaRPr lang="en-US" altLang="tr-TR"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552450" y="441325"/>
            <a:ext cx="7886700" cy="450850"/>
          </a:xfrm>
        </p:spPr>
        <p:txBody>
          <a:bodyPr rtlCol="0">
            <a:normAutofit fontScale="90000"/>
          </a:bodyPr>
          <a:lstStyle/>
          <a:p>
            <a:pPr algn="ctr" fontAlgn="auto">
              <a:spcAft>
                <a:spcPts val="0"/>
              </a:spcAft>
              <a:defRPr/>
            </a:pPr>
            <a:r>
              <a:rPr lang="tr-TR" altLang="tr-TR" sz="3000" b="1" dirty="0">
                <a:latin typeface="+mn-lt"/>
              </a:rPr>
              <a:t>TOPLU GÖRÜŞME</a:t>
            </a:r>
            <a:endParaRPr lang="en-US" altLang="tr-TR" sz="3000" b="1" dirty="0">
              <a:latin typeface="+mn-lt"/>
            </a:endParaRPr>
          </a:p>
        </p:txBody>
      </p:sp>
      <p:sp>
        <p:nvSpPr>
          <p:cNvPr id="44035" name="Rectangle 3"/>
          <p:cNvSpPr>
            <a:spLocks noGrp="1"/>
          </p:cNvSpPr>
          <p:nvPr>
            <p:ph idx="1"/>
          </p:nvPr>
        </p:nvSpPr>
        <p:spPr>
          <a:xfrm>
            <a:off x="137652" y="1143000"/>
            <a:ext cx="8685673" cy="4422058"/>
          </a:xfrm>
        </p:spPr>
        <p:txBody>
          <a:bodyPr/>
          <a:lstStyle/>
          <a:p>
            <a:pPr marL="0" indent="0">
              <a:spcBef>
                <a:spcPct val="0"/>
              </a:spcBef>
              <a:buFont typeface="Arial" panose="020B0604020202020204" pitchFamily="34" charset="0"/>
              <a:buAutoNum type="arabicParenR"/>
            </a:pPr>
            <a:r>
              <a:rPr lang="tr-TR" altLang="tr-TR" b="1" dirty="0" smtClean="0"/>
              <a:t> Toplu görüşmeye çağrı yapma</a:t>
            </a:r>
          </a:p>
          <a:p>
            <a:pPr marL="0" indent="0">
              <a:spcBef>
                <a:spcPct val="0"/>
              </a:spcBef>
              <a:buFont typeface="Arial" panose="020B0604020202020204" pitchFamily="34" charset="0"/>
              <a:buNone/>
            </a:pPr>
            <a:r>
              <a:rPr lang="tr-TR" altLang="tr-TR" dirty="0" smtClean="0"/>
              <a:t>TİS sözleşme tarafların sözleşme yapmak için bir araya gelmesi toplu görüşme </a:t>
            </a:r>
            <a:r>
              <a:rPr lang="tr-TR" altLang="tr-TR" dirty="0" err="1" smtClean="0"/>
              <a:t>dir</a:t>
            </a:r>
            <a:r>
              <a:rPr lang="tr-TR" altLang="tr-TR" dirty="0" smtClean="0"/>
              <a:t>. Yetki belgesi alan sendika veya sendika üyesi olmayan işveren, yetki belgesini aldığı tarihten itibaren 15 gün içinde toplu görüşme çağrı yapmazsa yetki belgesinin </a:t>
            </a:r>
            <a:r>
              <a:rPr lang="tr-TR" altLang="tr-TR" dirty="0" err="1" smtClean="0"/>
              <a:t>hüklü</a:t>
            </a:r>
            <a:r>
              <a:rPr lang="tr-TR" altLang="tr-TR" dirty="0" smtClean="0"/>
              <a:t> kalmaz.</a:t>
            </a:r>
          </a:p>
          <a:p>
            <a:pPr marL="0" indent="0">
              <a:spcBef>
                <a:spcPct val="0"/>
              </a:spcBef>
              <a:buFont typeface="Arial" panose="020B0604020202020204" pitchFamily="34" charset="0"/>
              <a:buNone/>
            </a:pPr>
            <a:endParaRPr lang="tr-TR" altLang="tr-TR" dirty="0" smtClean="0"/>
          </a:p>
          <a:p>
            <a:pPr marL="0" indent="0">
              <a:spcBef>
                <a:spcPct val="0"/>
              </a:spcBef>
              <a:buFont typeface="Arial" panose="020B0604020202020204" pitchFamily="34" charset="0"/>
              <a:buNone/>
            </a:pPr>
            <a:r>
              <a:rPr lang="tr-TR" altLang="tr-TR" b="1" dirty="0" smtClean="0"/>
              <a:t>2) Toplu görüşmelerin başlaması</a:t>
            </a:r>
          </a:p>
          <a:p>
            <a:pPr marL="0" indent="0">
              <a:spcBef>
                <a:spcPct val="0"/>
              </a:spcBef>
              <a:buFont typeface="Arial" panose="020B0604020202020204" pitchFamily="34" charset="0"/>
              <a:buNone/>
            </a:pPr>
            <a:r>
              <a:rPr lang="tr-TR" altLang="tr-TR" dirty="0" smtClean="0"/>
              <a:t>Sendika, çağrı yaptığı toplu görüşmeye gelmez olursa yetki belgesi düşer.</a:t>
            </a:r>
          </a:p>
          <a:p>
            <a:pPr marL="0" indent="0">
              <a:spcBef>
                <a:spcPct val="0"/>
              </a:spcBef>
              <a:buFont typeface="Arial" panose="020B0604020202020204" pitchFamily="34" charset="0"/>
              <a:buNone/>
            </a:pPr>
            <a:r>
              <a:rPr lang="tr-TR" altLang="tr-TR" dirty="0" smtClean="0"/>
              <a:t>Toplu görüşmeler sırasında tutanak düzenlenir.</a:t>
            </a:r>
          </a:p>
          <a:p>
            <a:pPr marL="0" indent="0">
              <a:spcBef>
                <a:spcPct val="0"/>
              </a:spcBef>
              <a:buFont typeface="Arial" panose="020B0604020202020204" pitchFamily="34" charset="0"/>
              <a:buNone/>
            </a:pPr>
            <a:r>
              <a:rPr lang="tr-TR" altLang="tr-TR" dirty="0" smtClean="0"/>
              <a:t>Taraflar tüm konuları üzerinde anlaşırlarsa TİS oluşmuş oluyor.</a:t>
            </a:r>
          </a:p>
          <a:p>
            <a:pPr marL="0" indent="0">
              <a:spcBef>
                <a:spcPct val="0"/>
              </a:spcBef>
              <a:buFont typeface="Arial" panose="020B0604020202020204" pitchFamily="34" charset="0"/>
              <a:buNone/>
            </a:pPr>
            <a:r>
              <a:rPr lang="en-US" altLang="tr-TR" dirty="0" err="1" smtClean="0"/>
              <a:t>Toplu</a:t>
            </a:r>
            <a:r>
              <a:rPr lang="en-US" altLang="tr-TR" dirty="0" smtClean="0"/>
              <a:t> </a:t>
            </a:r>
            <a:r>
              <a:rPr lang="en-US" altLang="tr-TR" dirty="0" err="1" smtClean="0"/>
              <a:t>görüşmenin</a:t>
            </a:r>
            <a:r>
              <a:rPr lang="en-US" altLang="tr-TR" dirty="0" smtClean="0"/>
              <a:t> </a:t>
            </a:r>
            <a:r>
              <a:rPr lang="en-US" altLang="tr-TR" dirty="0" err="1" smtClean="0"/>
              <a:t>süresi</a:t>
            </a:r>
            <a:r>
              <a:rPr lang="en-US" altLang="tr-TR" dirty="0" smtClean="0"/>
              <a:t>, ilk </a:t>
            </a:r>
            <a:r>
              <a:rPr lang="en-US" altLang="tr-TR" dirty="0" err="1" smtClean="0"/>
              <a:t>toplantı</a:t>
            </a:r>
            <a:r>
              <a:rPr lang="en-US" altLang="tr-TR" dirty="0" smtClean="0"/>
              <a:t> </a:t>
            </a:r>
            <a:r>
              <a:rPr lang="en-US" altLang="tr-TR" dirty="0" err="1" smtClean="0"/>
              <a:t>tarihinden</a:t>
            </a:r>
            <a:r>
              <a:rPr lang="en-US" altLang="tr-TR" dirty="0" smtClean="0"/>
              <a:t> </a:t>
            </a:r>
            <a:r>
              <a:rPr lang="en-US" altLang="tr-TR" dirty="0" err="1" smtClean="0"/>
              <a:t>itibaren</a:t>
            </a:r>
            <a:r>
              <a:rPr lang="en-US" altLang="tr-TR" dirty="0" smtClean="0"/>
              <a:t> </a:t>
            </a:r>
            <a:r>
              <a:rPr lang="en-US" altLang="tr-TR" dirty="0" err="1" smtClean="0"/>
              <a:t>altmış</a:t>
            </a:r>
            <a:r>
              <a:rPr lang="en-US" altLang="tr-TR" dirty="0" smtClean="0"/>
              <a:t> </a:t>
            </a:r>
            <a:r>
              <a:rPr lang="en-US" altLang="tr-TR" dirty="0" err="1" smtClean="0"/>
              <a:t>gündür</a:t>
            </a:r>
            <a:r>
              <a:rPr lang="en-US" altLang="tr-TR" dirty="0" smtClean="0"/>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a:xfrm>
            <a:off x="317500" y="412750"/>
            <a:ext cx="8380413" cy="511175"/>
          </a:xfrm>
        </p:spPr>
        <p:txBody>
          <a:bodyPr rtlCol="0">
            <a:normAutofit fontScale="90000"/>
          </a:bodyPr>
          <a:lstStyle/>
          <a:p>
            <a:pPr algn="ctr" fontAlgn="auto">
              <a:spcAft>
                <a:spcPts val="0"/>
              </a:spcAft>
              <a:defRPr/>
            </a:pPr>
            <a:r>
              <a:rPr lang="tr-TR" altLang="tr-TR" b="1" smtClean="0">
                <a:latin typeface="Calibri" panose="020F0502020204030204" pitchFamily="34" charset="0"/>
              </a:rPr>
              <a:t>TOPLU İŞ SÖZLEŞMELERİN ŞEKLİ VE SÜRESİ</a:t>
            </a:r>
            <a:endParaRPr lang="en-US" altLang="tr-TR" b="1" smtClean="0">
              <a:latin typeface="Calibri" panose="020F0502020204030204" pitchFamily="34" charset="0"/>
            </a:endParaRPr>
          </a:p>
        </p:txBody>
      </p:sp>
      <p:sp>
        <p:nvSpPr>
          <p:cNvPr id="12291" name="Rectangle 3"/>
          <p:cNvSpPr>
            <a:spLocks noGrp="1"/>
          </p:cNvSpPr>
          <p:nvPr>
            <p:ph idx="1"/>
          </p:nvPr>
        </p:nvSpPr>
        <p:spPr>
          <a:xfrm>
            <a:off x="78659" y="1022555"/>
            <a:ext cx="8986684" cy="4692445"/>
          </a:xfrm>
        </p:spPr>
        <p:txBody>
          <a:bodyPr/>
          <a:lstStyle/>
          <a:p>
            <a:pPr marL="0" indent="-242888" fontAlgn="auto">
              <a:lnSpc>
                <a:spcPct val="80000"/>
              </a:lnSpc>
              <a:spcBef>
                <a:spcPct val="0"/>
              </a:spcBef>
              <a:spcAft>
                <a:spcPts val="0"/>
              </a:spcAft>
              <a:buFont typeface="Arial" panose="020B0604020202020204" pitchFamily="34" charset="0"/>
              <a:buAutoNum type="alphaUcParenR"/>
              <a:defRPr/>
            </a:pPr>
            <a:r>
              <a:rPr lang="tr-TR" altLang="tr-TR" sz="1950" b="1" dirty="0"/>
              <a:t> TOPLU İŞ SÖZLEŞMELERİN </a:t>
            </a:r>
            <a:r>
              <a:rPr lang="tr-TR" altLang="tr-TR" sz="1950" b="1" dirty="0" smtClean="0"/>
              <a:t>SÜRESİ</a:t>
            </a:r>
            <a:r>
              <a:rPr lang="bs-Latn-BA" altLang="tr-TR" sz="1950" b="1" dirty="0" smtClean="0"/>
              <a:t> </a:t>
            </a:r>
            <a:r>
              <a:rPr lang="tr-TR" altLang="tr-TR" sz="1950" b="1" dirty="0" smtClean="0"/>
              <a:t>(</a:t>
            </a:r>
            <a:r>
              <a:rPr lang="bs-Latn-BA" altLang="tr-TR" sz="1950" b="1" dirty="0" smtClean="0"/>
              <a:t>1 ila 3 </a:t>
            </a:r>
            <a:r>
              <a:rPr lang="tr-TR" altLang="tr-TR" sz="1950" b="1" dirty="0" smtClean="0"/>
              <a:t>yıl)</a:t>
            </a:r>
            <a:endParaRPr lang="tr-TR" altLang="tr-TR" sz="1950" b="1" dirty="0"/>
          </a:p>
          <a:p>
            <a:pPr marL="0" indent="-242888" fontAlgn="auto">
              <a:lnSpc>
                <a:spcPct val="80000"/>
              </a:lnSpc>
              <a:spcBef>
                <a:spcPct val="0"/>
              </a:spcBef>
              <a:spcAft>
                <a:spcPts val="0"/>
              </a:spcAft>
              <a:buFont typeface="Arial" panose="020B0604020202020204" pitchFamily="34" charset="0"/>
              <a:buNone/>
              <a:defRPr/>
            </a:pPr>
            <a:r>
              <a:rPr lang="en-US" altLang="tr-TR" sz="1950" dirty="0" err="1"/>
              <a:t>Toplu</a:t>
            </a:r>
            <a:r>
              <a:rPr lang="en-US" altLang="tr-TR" sz="1950" dirty="0"/>
              <a:t> </a:t>
            </a:r>
            <a:r>
              <a:rPr lang="en-US" altLang="tr-TR" sz="1950" dirty="0" err="1"/>
              <a:t>iş</a:t>
            </a:r>
            <a:r>
              <a:rPr lang="en-US" altLang="tr-TR" sz="1950" dirty="0"/>
              <a:t> </a:t>
            </a:r>
            <a:r>
              <a:rPr lang="en-US" altLang="tr-TR" sz="1950" dirty="0" err="1"/>
              <a:t>sözleşmesi</a:t>
            </a:r>
            <a:r>
              <a:rPr lang="en-US" altLang="tr-TR" sz="1950" dirty="0"/>
              <a:t> </a:t>
            </a:r>
            <a:r>
              <a:rPr lang="en-US" altLang="tr-TR" sz="1950" dirty="0" err="1"/>
              <a:t>en</a:t>
            </a:r>
            <a:r>
              <a:rPr lang="en-US" altLang="tr-TR" sz="1950" dirty="0"/>
              <a:t> </a:t>
            </a:r>
            <a:r>
              <a:rPr lang="en-US" altLang="tr-TR" sz="1950" b="1" dirty="0" err="1"/>
              <a:t>az</a:t>
            </a:r>
            <a:r>
              <a:rPr lang="en-US" altLang="tr-TR" sz="1950" b="1" dirty="0"/>
              <a:t> </a:t>
            </a:r>
            <a:r>
              <a:rPr lang="en-US" altLang="tr-TR" sz="1950" b="1" dirty="0" err="1"/>
              <a:t>bir</a:t>
            </a:r>
            <a:r>
              <a:rPr lang="en-US" altLang="tr-TR" sz="1950" b="1" dirty="0"/>
              <a:t> </a:t>
            </a:r>
            <a:r>
              <a:rPr lang="en-US" altLang="tr-TR" sz="1950" b="1" dirty="0" err="1"/>
              <a:t>ve</a:t>
            </a:r>
            <a:r>
              <a:rPr lang="en-US" altLang="tr-TR" sz="1950" b="1" dirty="0"/>
              <a:t> </a:t>
            </a:r>
            <a:r>
              <a:rPr lang="en-US" altLang="tr-TR" sz="1950" b="1" dirty="0" err="1"/>
              <a:t>en</a:t>
            </a:r>
            <a:r>
              <a:rPr lang="en-US" altLang="tr-TR" sz="1950" b="1" dirty="0"/>
              <a:t> </a:t>
            </a:r>
            <a:r>
              <a:rPr lang="en-US" altLang="tr-TR" sz="1950" b="1" dirty="0" err="1"/>
              <a:t>çok</a:t>
            </a:r>
            <a:r>
              <a:rPr lang="en-US" altLang="tr-TR" sz="1950" b="1" dirty="0"/>
              <a:t> </a:t>
            </a:r>
            <a:r>
              <a:rPr lang="en-US" altLang="tr-TR" sz="1950" b="1" dirty="0" err="1"/>
              <a:t>üç</a:t>
            </a:r>
            <a:r>
              <a:rPr lang="en-US" altLang="tr-TR" sz="1950" b="1" dirty="0"/>
              <a:t> </a:t>
            </a:r>
            <a:r>
              <a:rPr lang="en-US" altLang="tr-TR" sz="1950" b="1" dirty="0" err="1"/>
              <a:t>yıl</a:t>
            </a:r>
            <a:r>
              <a:rPr lang="en-US" altLang="tr-TR" sz="1950" b="1" dirty="0"/>
              <a:t> </a:t>
            </a:r>
            <a:r>
              <a:rPr lang="en-US" altLang="tr-TR" sz="1950" b="1" dirty="0" err="1"/>
              <a:t>süreli</a:t>
            </a:r>
            <a:r>
              <a:rPr lang="en-US" altLang="tr-TR" sz="1950" dirty="0"/>
              <a:t> </a:t>
            </a:r>
            <a:r>
              <a:rPr lang="en-US" altLang="tr-TR" sz="1950" dirty="0" err="1"/>
              <a:t>olarak</a:t>
            </a:r>
            <a:r>
              <a:rPr lang="en-US" altLang="tr-TR" sz="1950" dirty="0"/>
              <a:t> </a:t>
            </a:r>
            <a:r>
              <a:rPr lang="en-US" altLang="tr-TR" sz="1950" dirty="0" err="1"/>
              <a:t>yapılabilir</a:t>
            </a:r>
            <a:r>
              <a:rPr lang="en-US" altLang="tr-TR" sz="1950" dirty="0"/>
              <a:t>. </a:t>
            </a:r>
            <a:r>
              <a:rPr lang="en-US" altLang="tr-TR" sz="1950" dirty="0" err="1"/>
              <a:t>Toplu</a:t>
            </a:r>
            <a:r>
              <a:rPr lang="en-US" altLang="tr-TR" sz="1950" dirty="0"/>
              <a:t> </a:t>
            </a:r>
            <a:r>
              <a:rPr lang="en-US" altLang="tr-TR" sz="1950" dirty="0" err="1"/>
              <a:t>iş</a:t>
            </a:r>
            <a:r>
              <a:rPr lang="en-US" altLang="tr-TR" sz="1950" dirty="0"/>
              <a:t> </a:t>
            </a:r>
            <a:r>
              <a:rPr lang="en-US" altLang="tr-TR" sz="1950" dirty="0" err="1"/>
              <a:t>sözleşmesinin</a:t>
            </a:r>
            <a:r>
              <a:rPr lang="en-US" altLang="tr-TR" sz="1950" dirty="0"/>
              <a:t> </a:t>
            </a:r>
            <a:r>
              <a:rPr lang="en-US" altLang="tr-TR" sz="1950" dirty="0" err="1"/>
              <a:t>süresi</a:t>
            </a:r>
            <a:r>
              <a:rPr lang="en-US" altLang="tr-TR" sz="1950" dirty="0"/>
              <a:t>, </a:t>
            </a:r>
            <a:r>
              <a:rPr lang="en-US" altLang="tr-TR" sz="1950" dirty="0" err="1"/>
              <a:t>sözleşmenin</a:t>
            </a:r>
            <a:r>
              <a:rPr lang="tr-TR" altLang="tr-TR" sz="1950" dirty="0"/>
              <a:t> </a:t>
            </a:r>
            <a:r>
              <a:rPr lang="en-US" altLang="tr-TR" sz="1950" dirty="0" err="1"/>
              <a:t>imzalanmasından</a:t>
            </a:r>
            <a:r>
              <a:rPr lang="en-US" altLang="tr-TR" sz="1950" dirty="0"/>
              <a:t> </a:t>
            </a:r>
            <a:r>
              <a:rPr lang="en-US" altLang="tr-TR" sz="1950" dirty="0" err="1"/>
              <a:t>sonra</a:t>
            </a:r>
            <a:r>
              <a:rPr lang="en-US" altLang="tr-TR" sz="1950" dirty="0"/>
              <a:t> </a:t>
            </a:r>
            <a:r>
              <a:rPr lang="en-US" altLang="tr-TR" sz="1950" b="1" dirty="0" err="1"/>
              <a:t>taraflarca</a:t>
            </a:r>
            <a:r>
              <a:rPr lang="en-US" altLang="tr-TR" sz="1950" b="1" dirty="0"/>
              <a:t> </a:t>
            </a:r>
            <a:r>
              <a:rPr lang="en-US" altLang="tr-TR" sz="1950" b="1" dirty="0" err="1"/>
              <a:t>uzatılamaz</a:t>
            </a:r>
            <a:r>
              <a:rPr lang="en-US" altLang="tr-TR" sz="1950" b="1" dirty="0"/>
              <a:t>, </a:t>
            </a:r>
            <a:r>
              <a:rPr lang="en-US" altLang="tr-TR" sz="1950" b="1" dirty="0" err="1"/>
              <a:t>kısaltılamaz</a:t>
            </a:r>
            <a:r>
              <a:rPr lang="en-US" altLang="tr-TR" sz="1950" b="1" dirty="0"/>
              <a:t> </a:t>
            </a:r>
            <a:r>
              <a:rPr lang="en-US" altLang="tr-TR" sz="1950" b="1" dirty="0" err="1"/>
              <a:t>ve</a:t>
            </a:r>
            <a:r>
              <a:rPr lang="en-US" altLang="tr-TR" sz="1950" b="1" dirty="0"/>
              <a:t> </a:t>
            </a:r>
            <a:r>
              <a:rPr lang="en-US" altLang="tr-TR" sz="1950" b="1" dirty="0" err="1"/>
              <a:t>sözleşme</a:t>
            </a:r>
            <a:r>
              <a:rPr lang="en-US" altLang="tr-TR" sz="1950" b="1" dirty="0"/>
              <a:t> </a:t>
            </a:r>
            <a:r>
              <a:rPr lang="en-US" altLang="tr-TR" sz="1950" b="1" dirty="0" err="1"/>
              <a:t>süresinden</a:t>
            </a:r>
            <a:r>
              <a:rPr lang="en-US" altLang="tr-TR" sz="1950" b="1" dirty="0"/>
              <a:t> </a:t>
            </a:r>
            <a:r>
              <a:rPr lang="en-US" altLang="tr-TR" sz="1950" b="1" dirty="0" err="1"/>
              <a:t>önce</a:t>
            </a:r>
            <a:r>
              <a:rPr lang="en-US" altLang="tr-TR" sz="1950" b="1" dirty="0"/>
              <a:t> </a:t>
            </a:r>
            <a:r>
              <a:rPr lang="en-US" altLang="tr-TR" sz="1950" b="1" dirty="0" err="1"/>
              <a:t>sona</a:t>
            </a:r>
            <a:r>
              <a:rPr lang="en-US" altLang="tr-TR" sz="1950" b="1" dirty="0"/>
              <a:t> </a:t>
            </a:r>
            <a:r>
              <a:rPr lang="en-US" altLang="tr-TR" sz="1950" b="1" dirty="0" err="1"/>
              <a:t>erdirilemez</a:t>
            </a:r>
            <a:r>
              <a:rPr lang="en-US" altLang="tr-TR" sz="1950" b="1" dirty="0"/>
              <a:t>.</a:t>
            </a:r>
          </a:p>
          <a:p>
            <a:pPr marL="0" indent="-242888" fontAlgn="auto">
              <a:lnSpc>
                <a:spcPct val="80000"/>
              </a:lnSpc>
              <a:spcBef>
                <a:spcPct val="0"/>
              </a:spcBef>
              <a:spcAft>
                <a:spcPts val="0"/>
              </a:spcAft>
              <a:buFont typeface="Arial" panose="020B0604020202020204" pitchFamily="34" charset="0"/>
              <a:buNone/>
              <a:defRPr/>
            </a:pPr>
            <a:endParaRPr lang="bs-Latn-BA" altLang="tr-TR" sz="1950" b="1" dirty="0"/>
          </a:p>
          <a:p>
            <a:pPr marL="0" indent="-242888" fontAlgn="auto">
              <a:lnSpc>
                <a:spcPct val="80000"/>
              </a:lnSpc>
              <a:spcBef>
                <a:spcPct val="0"/>
              </a:spcBef>
              <a:spcAft>
                <a:spcPts val="0"/>
              </a:spcAft>
              <a:buFont typeface="Arial" panose="020B0604020202020204" pitchFamily="34" charset="0"/>
              <a:buNone/>
              <a:defRPr/>
            </a:pPr>
            <a:r>
              <a:rPr lang="tr-TR" altLang="tr-TR" sz="1950" b="1" dirty="0" err="1"/>
              <a:t>İstısna</a:t>
            </a:r>
            <a:endParaRPr lang="tr-TR" altLang="tr-TR" sz="1950" b="1" dirty="0"/>
          </a:p>
          <a:p>
            <a:pPr marL="0" indent="-242888" fontAlgn="auto">
              <a:lnSpc>
                <a:spcPct val="80000"/>
              </a:lnSpc>
              <a:spcBef>
                <a:spcPct val="0"/>
              </a:spcBef>
              <a:spcAft>
                <a:spcPts val="0"/>
              </a:spcAft>
              <a:buFont typeface="Arial" panose="020B0604020202020204" pitchFamily="34" charset="0"/>
              <a:buNone/>
              <a:defRPr/>
            </a:pPr>
            <a:r>
              <a:rPr lang="en-US" altLang="tr-TR" sz="1950" dirty="0" err="1"/>
              <a:t>Faaliyetleri</a:t>
            </a:r>
            <a:r>
              <a:rPr lang="en-US" altLang="tr-TR" sz="1950" dirty="0"/>
              <a:t> </a:t>
            </a:r>
            <a:r>
              <a:rPr lang="en-US" altLang="tr-TR" sz="1950" u="sng" dirty="0" err="1"/>
              <a:t>bir</a:t>
            </a:r>
            <a:r>
              <a:rPr lang="en-US" altLang="tr-TR" sz="1950" u="sng" dirty="0"/>
              <a:t> </a:t>
            </a:r>
            <a:r>
              <a:rPr lang="en-US" altLang="tr-TR" sz="1950" u="sng" dirty="0" err="1"/>
              <a:t>yıldan</a:t>
            </a:r>
            <a:r>
              <a:rPr lang="en-US" altLang="tr-TR" sz="1950" u="sng" dirty="0"/>
              <a:t> </a:t>
            </a:r>
            <a:r>
              <a:rPr lang="en-US" altLang="tr-TR" sz="1950" u="sng" dirty="0" err="1"/>
              <a:t>az</a:t>
            </a:r>
            <a:r>
              <a:rPr lang="en-US" altLang="tr-TR" sz="1950" u="sng" dirty="0"/>
              <a:t> </a:t>
            </a:r>
            <a:r>
              <a:rPr lang="en-US" altLang="tr-TR" sz="1950" u="sng" dirty="0" err="1"/>
              <a:t>süren</a:t>
            </a:r>
            <a:r>
              <a:rPr lang="en-US" altLang="tr-TR" sz="1950" u="sng" dirty="0"/>
              <a:t> </a:t>
            </a:r>
            <a:r>
              <a:rPr lang="en-US" altLang="tr-TR" sz="1950" u="sng" dirty="0" err="1"/>
              <a:t>işlerde</a:t>
            </a:r>
            <a:r>
              <a:rPr lang="en-US" altLang="tr-TR" sz="1950" u="sng" dirty="0"/>
              <a:t> </a:t>
            </a:r>
            <a:r>
              <a:rPr lang="en-US" altLang="tr-TR" sz="1950" dirty="0" err="1"/>
              <a:t>uygulanmak</a:t>
            </a:r>
            <a:r>
              <a:rPr lang="en-US" altLang="tr-TR" sz="1950" dirty="0"/>
              <a:t> </a:t>
            </a:r>
            <a:r>
              <a:rPr lang="en-US" altLang="tr-TR" sz="1950" dirty="0" err="1"/>
              <a:t>üzere</a:t>
            </a:r>
            <a:r>
              <a:rPr lang="en-US" altLang="tr-TR" sz="1950" dirty="0"/>
              <a:t> </a:t>
            </a:r>
            <a:r>
              <a:rPr lang="en-US" altLang="tr-TR" sz="1950" dirty="0" err="1"/>
              <a:t>yapılan</a:t>
            </a:r>
            <a:r>
              <a:rPr lang="en-US" altLang="tr-TR" sz="1950" dirty="0"/>
              <a:t> </a:t>
            </a:r>
            <a:r>
              <a:rPr lang="en-US" altLang="tr-TR" sz="1950" dirty="0" err="1"/>
              <a:t>toplu</a:t>
            </a:r>
            <a:r>
              <a:rPr lang="en-US" altLang="tr-TR" sz="1950" dirty="0"/>
              <a:t> </a:t>
            </a:r>
            <a:r>
              <a:rPr lang="en-US" altLang="tr-TR" sz="1950" dirty="0" err="1" smtClean="0"/>
              <a:t>iş</a:t>
            </a:r>
            <a:r>
              <a:rPr lang="bs-Latn-BA" altLang="tr-TR" sz="1950" dirty="0" smtClean="0"/>
              <a:t> </a:t>
            </a:r>
            <a:r>
              <a:rPr lang="en-US" altLang="tr-TR" sz="1950" dirty="0" err="1" smtClean="0"/>
              <a:t>sözleşmelerinin</a:t>
            </a:r>
            <a:r>
              <a:rPr lang="en-US" altLang="tr-TR" sz="1950" dirty="0" smtClean="0"/>
              <a:t> </a:t>
            </a:r>
            <a:r>
              <a:rPr lang="en-US" altLang="tr-TR" sz="1950" dirty="0" err="1"/>
              <a:t>süresi</a:t>
            </a:r>
            <a:r>
              <a:rPr lang="en-US" altLang="tr-TR" sz="1950" dirty="0"/>
              <a:t> </a:t>
            </a:r>
            <a:r>
              <a:rPr lang="en-US" altLang="tr-TR" sz="1950" dirty="0" err="1"/>
              <a:t>bir</a:t>
            </a:r>
            <a:r>
              <a:rPr lang="en-US" altLang="tr-TR" sz="1950" dirty="0"/>
              <a:t> </a:t>
            </a:r>
            <a:r>
              <a:rPr lang="en-US" altLang="tr-TR" sz="1950" dirty="0" err="1"/>
              <a:t>yıldan</a:t>
            </a:r>
            <a:r>
              <a:rPr lang="en-US" altLang="tr-TR" sz="1950" dirty="0"/>
              <a:t> </a:t>
            </a:r>
            <a:r>
              <a:rPr lang="en-US" altLang="tr-TR" sz="1950" dirty="0" err="1"/>
              <a:t>az</a:t>
            </a:r>
            <a:r>
              <a:rPr lang="tr-TR" altLang="tr-TR" sz="1950" dirty="0"/>
              <a:t> </a:t>
            </a:r>
            <a:r>
              <a:rPr lang="en-US" altLang="tr-TR" sz="1950" dirty="0" err="1"/>
              <a:t>olabilir</a:t>
            </a:r>
            <a:r>
              <a:rPr lang="en-US" altLang="tr-TR" sz="1950" dirty="0"/>
              <a:t>. </a:t>
            </a:r>
            <a:r>
              <a:rPr lang="en-US" altLang="tr-TR" sz="1950" dirty="0" err="1"/>
              <a:t>İşin</a:t>
            </a:r>
            <a:r>
              <a:rPr lang="en-US" altLang="tr-TR" sz="1950" dirty="0"/>
              <a:t> </a:t>
            </a:r>
            <a:r>
              <a:rPr lang="en-US" altLang="tr-TR" sz="1950" dirty="0" err="1"/>
              <a:t>bitmemesi</a:t>
            </a:r>
            <a:r>
              <a:rPr lang="en-US" altLang="tr-TR" sz="1950" dirty="0"/>
              <a:t> </a:t>
            </a:r>
            <a:r>
              <a:rPr lang="en-US" altLang="tr-TR" sz="1950" dirty="0" err="1"/>
              <a:t>hâlinde</a:t>
            </a:r>
            <a:r>
              <a:rPr lang="en-US" altLang="tr-TR" sz="1950" dirty="0"/>
              <a:t> </a:t>
            </a:r>
            <a:r>
              <a:rPr lang="en-US" altLang="tr-TR" sz="1950" dirty="0" err="1"/>
              <a:t>bu</a:t>
            </a:r>
            <a:r>
              <a:rPr lang="en-US" altLang="tr-TR" sz="1950" dirty="0"/>
              <a:t> </a:t>
            </a:r>
            <a:r>
              <a:rPr lang="en-US" altLang="tr-TR" sz="1950" dirty="0" err="1"/>
              <a:t>sözleşmeler</a:t>
            </a:r>
            <a:r>
              <a:rPr lang="en-US" altLang="tr-TR" sz="1950" dirty="0"/>
              <a:t> </a:t>
            </a:r>
            <a:r>
              <a:rPr lang="en-US" altLang="tr-TR" sz="1950" dirty="0" err="1"/>
              <a:t>bir</a:t>
            </a:r>
            <a:r>
              <a:rPr lang="en-US" altLang="tr-TR" sz="1950" dirty="0"/>
              <a:t> </a:t>
            </a:r>
            <a:r>
              <a:rPr lang="en-US" altLang="tr-TR" sz="1950" dirty="0" err="1"/>
              <a:t>yılın</a:t>
            </a:r>
            <a:r>
              <a:rPr lang="en-US" altLang="tr-TR" sz="1950" dirty="0"/>
              <a:t> </a:t>
            </a:r>
            <a:r>
              <a:rPr lang="en-US" altLang="tr-TR" sz="1950" dirty="0" err="1"/>
              <a:t>sonuna</a:t>
            </a:r>
            <a:r>
              <a:rPr lang="en-US" altLang="tr-TR" sz="1950" dirty="0"/>
              <a:t> </a:t>
            </a:r>
            <a:r>
              <a:rPr lang="en-US" altLang="tr-TR" sz="1950" dirty="0" err="1"/>
              <a:t>kadar</a:t>
            </a:r>
            <a:r>
              <a:rPr lang="en-US" altLang="tr-TR" sz="1950" dirty="0"/>
              <a:t> </a:t>
            </a:r>
            <a:r>
              <a:rPr lang="en-US" altLang="tr-TR" sz="1950" dirty="0" err="1"/>
              <a:t>uygulanır</a:t>
            </a:r>
            <a:r>
              <a:rPr lang="en-US" altLang="tr-TR" sz="1950" dirty="0"/>
              <a:t>.</a:t>
            </a:r>
          </a:p>
          <a:p>
            <a:pPr marL="0" indent="-242888" fontAlgn="auto">
              <a:lnSpc>
                <a:spcPct val="80000"/>
              </a:lnSpc>
              <a:spcBef>
                <a:spcPct val="0"/>
              </a:spcBef>
              <a:spcAft>
                <a:spcPts val="0"/>
              </a:spcAft>
              <a:buFont typeface="Arial" panose="020B0604020202020204" pitchFamily="34" charset="0"/>
              <a:buNone/>
              <a:defRPr/>
            </a:pPr>
            <a:endParaRPr lang="bs-Latn-BA" altLang="tr-TR" sz="1950" b="1" dirty="0"/>
          </a:p>
          <a:p>
            <a:pPr marL="0" indent="-242888" fontAlgn="auto">
              <a:lnSpc>
                <a:spcPct val="80000"/>
              </a:lnSpc>
              <a:spcBef>
                <a:spcPct val="0"/>
              </a:spcBef>
              <a:spcAft>
                <a:spcPts val="0"/>
              </a:spcAft>
              <a:buFont typeface="Arial" panose="020B0604020202020204" pitchFamily="34" charset="0"/>
              <a:buNone/>
              <a:defRPr/>
            </a:pPr>
            <a:r>
              <a:rPr lang="tr-TR" altLang="tr-TR" sz="1950" b="1" dirty="0"/>
              <a:t>TİS yenilenmesi</a:t>
            </a:r>
          </a:p>
          <a:p>
            <a:pPr marL="0" indent="-242888" fontAlgn="auto">
              <a:lnSpc>
                <a:spcPct val="80000"/>
              </a:lnSpc>
              <a:spcBef>
                <a:spcPct val="0"/>
              </a:spcBef>
              <a:spcAft>
                <a:spcPts val="0"/>
              </a:spcAft>
              <a:buFont typeface="Arial" panose="020B0604020202020204" pitchFamily="34" charset="0"/>
              <a:buNone/>
              <a:defRPr/>
            </a:pPr>
            <a:r>
              <a:rPr lang="en-US" altLang="tr-TR" sz="1950" dirty="0" err="1"/>
              <a:t>Toplu</a:t>
            </a:r>
            <a:r>
              <a:rPr lang="en-US" altLang="tr-TR" sz="1950" dirty="0"/>
              <a:t> </a:t>
            </a:r>
            <a:r>
              <a:rPr lang="en-US" altLang="tr-TR" sz="1950" dirty="0" err="1"/>
              <a:t>iş</a:t>
            </a:r>
            <a:r>
              <a:rPr lang="en-US" altLang="tr-TR" sz="1950" dirty="0"/>
              <a:t> </a:t>
            </a:r>
            <a:r>
              <a:rPr lang="en-US" altLang="tr-TR" sz="1950" dirty="0" err="1"/>
              <a:t>sözleşmesi</a:t>
            </a:r>
            <a:r>
              <a:rPr lang="en-US" altLang="tr-TR" sz="1950" dirty="0"/>
              <a:t> </a:t>
            </a:r>
            <a:r>
              <a:rPr lang="en-US" altLang="tr-TR" sz="1950" dirty="0" err="1"/>
              <a:t>süresinin</a:t>
            </a:r>
            <a:r>
              <a:rPr lang="en-US" altLang="tr-TR" sz="1950" dirty="0"/>
              <a:t> </a:t>
            </a:r>
            <a:r>
              <a:rPr lang="en-US" altLang="tr-TR" sz="1950" dirty="0" err="1"/>
              <a:t>bitmesinden</a:t>
            </a:r>
            <a:r>
              <a:rPr lang="en-US" altLang="tr-TR" sz="1950" dirty="0"/>
              <a:t> </a:t>
            </a:r>
            <a:r>
              <a:rPr lang="en-US" altLang="tr-TR" sz="1950" dirty="0" err="1"/>
              <a:t>önceki</a:t>
            </a:r>
            <a:r>
              <a:rPr lang="en-US" altLang="tr-TR" sz="1950" dirty="0"/>
              <a:t> </a:t>
            </a:r>
            <a:r>
              <a:rPr lang="en-US" altLang="tr-TR" sz="1950" dirty="0" err="1"/>
              <a:t>yüz</a:t>
            </a:r>
            <a:r>
              <a:rPr lang="en-US" altLang="tr-TR" sz="1950" dirty="0"/>
              <a:t> </a:t>
            </a:r>
            <a:r>
              <a:rPr lang="en-US" altLang="tr-TR" sz="1950" dirty="0" err="1"/>
              <a:t>yirmi</a:t>
            </a:r>
            <a:r>
              <a:rPr lang="en-US" altLang="tr-TR" sz="1950" dirty="0"/>
              <a:t> </a:t>
            </a:r>
            <a:r>
              <a:rPr lang="en-US" altLang="tr-TR" sz="1950" dirty="0" err="1"/>
              <a:t>gün</a:t>
            </a:r>
            <a:r>
              <a:rPr lang="en-US" altLang="tr-TR" sz="1950" dirty="0"/>
              <a:t> </a:t>
            </a:r>
            <a:r>
              <a:rPr lang="en-US" altLang="tr-TR" sz="1950" dirty="0" err="1"/>
              <a:t>içinde</a:t>
            </a:r>
            <a:r>
              <a:rPr lang="en-US" altLang="tr-TR" sz="1950" dirty="0"/>
              <a:t>, </a:t>
            </a:r>
            <a:r>
              <a:rPr lang="en-US" altLang="tr-TR" sz="1950" dirty="0" err="1"/>
              <a:t>yeni</a:t>
            </a:r>
            <a:r>
              <a:rPr lang="en-US" altLang="tr-TR" sz="1950" dirty="0"/>
              <a:t> </a:t>
            </a:r>
            <a:r>
              <a:rPr lang="en-US" altLang="tr-TR" sz="1950" dirty="0" err="1"/>
              <a:t>sözleşme</a:t>
            </a:r>
            <a:r>
              <a:rPr lang="en-US" altLang="tr-TR" sz="1950" dirty="0"/>
              <a:t> </a:t>
            </a:r>
            <a:r>
              <a:rPr lang="en-US" altLang="tr-TR" sz="1950" dirty="0" err="1"/>
              <a:t>için</a:t>
            </a:r>
            <a:r>
              <a:rPr lang="en-US" altLang="tr-TR" sz="1950" dirty="0"/>
              <a:t> </a:t>
            </a:r>
            <a:r>
              <a:rPr lang="en-US" altLang="tr-TR" sz="1950" dirty="0" err="1"/>
              <a:t>yetki</a:t>
            </a:r>
            <a:r>
              <a:rPr lang="en-US" altLang="tr-TR" sz="1950" dirty="0"/>
              <a:t> </a:t>
            </a:r>
            <a:r>
              <a:rPr lang="en-US" altLang="tr-TR" sz="1950" dirty="0" err="1"/>
              <a:t>başvurusunda</a:t>
            </a:r>
            <a:r>
              <a:rPr lang="tr-TR" altLang="tr-TR" sz="1950" dirty="0"/>
              <a:t> </a:t>
            </a:r>
            <a:r>
              <a:rPr lang="en-US" altLang="tr-TR" sz="1950" dirty="0" err="1"/>
              <a:t>bulunulabilir</a:t>
            </a:r>
            <a:r>
              <a:rPr lang="en-US" altLang="tr-TR" sz="1950" dirty="0"/>
              <a:t>. </a:t>
            </a:r>
            <a:r>
              <a:rPr lang="en-US" altLang="tr-TR" sz="1950" dirty="0" err="1"/>
              <a:t>Ancak</a:t>
            </a:r>
            <a:r>
              <a:rPr lang="en-US" altLang="tr-TR" sz="1950" dirty="0"/>
              <a:t>, </a:t>
            </a:r>
            <a:r>
              <a:rPr lang="en-US" altLang="tr-TR" sz="1950" dirty="0" err="1"/>
              <a:t>yapılacak</a:t>
            </a:r>
            <a:r>
              <a:rPr lang="en-US" altLang="tr-TR" sz="1950" dirty="0"/>
              <a:t> </a:t>
            </a:r>
            <a:r>
              <a:rPr lang="en-US" altLang="tr-TR" sz="1950" dirty="0" err="1"/>
              <a:t>toplu</a:t>
            </a:r>
            <a:r>
              <a:rPr lang="en-US" altLang="tr-TR" sz="1950" dirty="0"/>
              <a:t> </a:t>
            </a:r>
            <a:r>
              <a:rPr lang="en-US" altLang="tr-TR" sz="1950" dirty="0" err="1"/>
              <a:t>iş</a:t>
            </a:r>
            <a:r>
              <a:rPr lang="en-US" altLang="tr-TR" sz="1950" dirty="0"/>
              <a:t> </a:t>
            </a:r>
            <a:r>
              <a:rPr lang="en-US" altLang="tr-TR" sz="1950" dirty="0" err="1"/>
              <a:t>sözleşmesi</a:t>
            </a:r>
            <a:r>
              <a:rPr lang="en-US" altLang="tr-TR" sz="1950" dirty="0"/>
              <a:t> </a:t>
            </a:r>
            <a:r>
              <a:rPr lang="en-US" altLang="tr-TR" sz="1950" dirty="0" err="1"/>
              <a:t>önceki</a:t>
            </a:r>
            <a:r>
              <a:rPr lang="en-US" altLang="tr-TR" sz="1950" dirty="0"/>
              <a:t> </a:t>
            </a:r>
            <a:r>
              <a:rPr lang="en-US" altLang="tr-TR" sz="1950" dirty="0" err="1"/>
              <a:t>sözleşme</a:t>
            </a:r>
            <a:r>
              <a:rPr lang="en-US" altLang="tr-TR" sz="1950" dirty="0"/>
              <a:t> </a:t>
            </a:r>
            <a:r>
              <a:rPr lang="en-US" altLang="tr-TR" sz="1950" dirty="0" err="1"/>
              <a:t>sona</a:t>
            </a:r>
            <a:r>
              <a:rPr lang="en-US" altLang="tr-TR" sz="1950" dirty="0"/>
              <a:t> </a:t>
            </a:r>
            <a:r>
              <a:rPr lang="en-US" altLang="tr-TR" sz="1950" dirty="0" err="1"/>
              <a:t>ermedikçe</a:t>
            </a:r>
            <a:r>
              <a:rPr lang="en-US" altLang="tr-TR" sz="1950" dirty="0"/>
              <a:t> </a:t>
            </a:r>
            <a:r>
              <a:rPr lang="en-US" altLang="tr-TR" sz="1950" dirty="0" err="1"/>
              <a:t>yürürlüğe</a:t>
            </a:r>
            <a:r>
              <a:rPr lang="en-US" altLang="tr-TR" sz="1950" dirty="0"/>
              <a:t> </a:t>
            </a:r>
            <a:r>
              <a:rPr lang="en-US" altLang="tr-TR" sz="1950" dirty="0" err="1"/>
              <a:t>giremez</a:t>
            </a:r>
            <a:r>
              <a:rPr lang="en-US" altLang="tr-TR" sz="1950" dirty="0"/>
              <a:t>.</a:t>
            </a:r>
            <a:endParaRPr lang="tr-TR" altLang="tr-TR" sz="1950" dirty="0"/>
          </a:p>
          <a:p>
            <a:pPr marL="0" indent="-242888" fontAlgn="auto">
              <a:lnSpc>
                <a:spcPct val="80000"/>
              </a:lnSpc>
              <a:spcBef>
                <a:spcPct val="0"/>
              </a:spcBef>
              <a:spcAft>
                <a:spcPts val="0"/>
              </a:spcAft>
              <a:buFont typeface="Arial" panose="020B0604020202020204" pitchFamily="34" charset="0"/>
              <a:buNone/>
              <a:defRPr/>
            </a:pPr>
            <a:endParaRPr lang="tr-TR" altLang="tr-TR" sz="1950" dirty="0"/>
          </a:p>
          <a:p>
            <a:pPr marL="0" indent="-242888" fontAlgn="auto">
              <a:lnSpc>
                <a:spcPct val="80000"/>
              </a:lnSpc>
              <a:spcBef>
                <a:spcPct val="0"/>
              </a:spcBef>
              <a:spcAft>
                <a:spcPts val="0"/>
              </a:spcAft>
              <a:buFont typeface="Arial" panose="020B0604020202020204" pitchFamily="34" charset="0"/>
              <a:buNone/>
              <a:defRPr/>
            </a:pPr>
            <a:r>
              <a:rPr lang="tr-TR" altLang="tr-TR" sz="1950" b="1" dirty="0"/>
              <a:t>B) TOPLU İŞ SÖZLEŞMELERİN ŞEKLİ</a:t>
            </a:r>
          </a:p>
          <a:p>
            <a:pPr marL="0" indent="-242888" fontAlgn="auto">
              <a:lnSpc>
                <a:spcPct val="80000"/>
              </a:lnSpc>
              <a:spcBef>
                <a:spcPct val="0"/>
              </a:spcBef>
              <a:spcAft>
                <a:spcPts val="0"/>
              </a:spcAft>
              <a:buFont typeface="Arial" panose="020B0604020202020204" pitchFamily="34" charset="0"/>
              <a:buNone/>
              <a:defRPr/>
            </a:pPr>
            <a:r>
              <a:rPr lang="tr-TR" altLang="tr-TR" sz="1950" dirty="0"/>
              <a:t>Toplu iş sözleşmesi </a:t>
            </a:r>
            <a:r>
              <a:rPr lang="tr-TR" altLang="tr-TR" sz="1950" b="1" dirty="0"/>
              <a:t>yazılı</a:t>
            </a:r>
            <a:r>
              <a:rPr lang="tr-TR" altLang="tr-TR" sz="1950" dirty="0"/>
              <a:t> olarak yapılır.</a:t>
            </a:r>
            <a:endParaRPr lang="en-US" altLang="tr-TR" sz="195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p:cNvSpPr>
          <p:nvPr>
            <p:ph idx="1"/>
          </p:nvPr>
        </p:nvSpPr>
        <p:spPr>
          <a:xfrm>
            <a:off x="167148" y="334297"/>
            <a:ext cx="8665702" cy="3593178"/>
          </a:xfrm>
        </p:spPr>
        <p:txBody>
          <a:bodyPr/>
          <a:lstStyle/>
          <a:p>
            <a:pPr marL="0" indent="0">
              <a:buFont typeface="Arial" panose="020B0604020202020204" pitchFamily="34" charset="0"/>
              <a:buNone/>
            </a:pPr>
            <a:r>
              <a:rPr lang="tr-TR" altLang="tr-TR" b="1" dirty="0" smtClean="0"/>
              <a:t>C) </a:t>
            </a:r>
            <a:r>
              <a:rPr lang="en-US" altLang="tr-TR" b="1" dirty="0" err="1" smtClean="0"/>
              <a:t>Tarafların</a:t>
            </a:r>
            <a:r>
              <a:rPr lang="en-US" altLang="tr-TR" b="1" dirty="0" smtClean="0"/>
              <a:t> </a:t>
            </a:r>
            <a:r>
              <a:rPr lang="en-US" altLang="tr-TR" b="1" dirty="0" err="1" smtClean="0"/>
              <a:t>durumunda</a:t>
            </a:r>
            <a:r>
              <a:rPr lang="en-US" altLang="tr-TR" b="1" dirty="0" smtClean="0"/>
              <a:t> </a:t>
            </a:r>
            <a:r>
              <a:rPr lang="en-US" altLang="tr-TR" b="1" dirty="0" err="1" smtClean="0"/>
              <a:t>değişiklik</a:t>
            </a:r>
            <a:endParaRPr lang="en-US" altLang="tr-TR" b="1" dirty="0" smtClean="0"/>
          </a:p>
          <a:p>
            <a:pPr marL="0" indent="0">
              <a:buFont typeface="Arial" panose="020B0604020202020204" pitchFamily="34" charset="0"/>
              <a:buNone/>
            </a:pPr>
            <a:r>
              <a:rPr lang="en-US" altLang="tr-TR" b="1" dirty="0" smtClean="0"/>
              <a:t>MADDE 37 – </a:t>
            </a:r>
            <a:r>
              <a:rPr lang="en-US" altLang="tr-TR" dirty="0" smtClean="0"/>
              <a:t>(1)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sözleşmesine</a:t>
            </a:r>
            <a:r>
              <a:rPr lang="en-US" altLang="tr-TR" dirty="0" smtClean="0"/>
              <a:t> </a:t>
            </a:r>
            <a:r>
              <a:rPr lang="en-US" altLang="tr-TR" dirty="0" err="1" smtClean="0"/>
              <a:t>taraf</a:t>
            </a:r>
            <a:r>
              <a:rPr lang="en-US" altLang="tr-TR" dirty="0" smtClean="0"/>
              <a:t> </a:t>
            </a:r>
            <a:r>
              <a:rPr lang="en-US" altLang="tr-TR" dirty="0" err="1" smtClean="0"/>
              <a:t>olan</a:t>
            </a:r>
            <a:r>
              <a:rPr lang="en-US" altLang="tr-TR" dirty="0" smtClean="0"/>
              <a:t> </a:t>
            </a:r>
            <a:r>
              <a:rPr lang="en-US" altLang="tr-TR" dirty="0" err="1" smtClean="0"/>
              <a:t>sendikanın</a:t>
            </a:r>
            <a:r>
              <a:rPr lang="en-US" altLang="tr-TR" dirty="0" smtClean="0"/>
              <a:t> </a:t>
            </a:r>
            <a:r>
              <a:rPr lang="en-US" altLang="tr-TR" dirty="0" err="1" smtClean="0"/>
              <a:t>tüzel</a:t>
            </a:r>
            <a:r>
              <a:rPr lang="tr-TR" altLang="tr-TR" dirty="0" smtClean="0"/>
              <a:t> </a:t>
            </a:r>
            <a:r>
              <a:rPr lang="en-US" altLang="tr-TR" dirty="0" err="1" smtClean="0"/>
              <a:t>kişiliğinin</a:t>
            </a:r>
            <a:r>
              <a:rPr lang="en-US" altLang="tr-TR" dirty="0" smtClean="0"/>
              <a:t> </a:t>
            </a:r>
            <a:r>
              <a:rPr lang="en-US" altLang="tr-TR" dirty="0" err="1" smtClean="0"/>
              <a:t>sona</a:t>
            </a:r>
            <a:r>
              <a:rPr lang="en-US" altLang="tr-TR" dirty="0" smtClean="0"/>
              <a:t> </a:t>
            </a:r>
            <a:r>
              <a:rPr lang="en-US" altLang="tr-TR" dirty="0" err="1" smtClean="0"/>
              <a:t>ermesi</a:t>
            </a:r>
            <a:r>
              <a:rPr lang="en-US" altLang="tr-TR" dirty="0" smtClean="0"/>
              <a:t>, </a:t>
            </a:r>
            <a:r>
              <a:rPr lang="en-US" altLang="tr-TR" dirty="0" err="1" smtClean="0"/>
              <a:t>faaliyetinin</a:t>
            </a:r>
            <a:r>
              <a:rPr lang="tr-TR" altLang="tr-TR" dirty="0" smtClean="0"/>
              <a:t> </a:t>
            </a:r>
            <a:r>
              <a:rPr lang="en-US" altLang="tr-TR" dirty="0" err="1" smtClean="0"/>
              <a:t>durdurulması</a:t>
            </a:r>
            <a:r>
              <a:rPr lang="en-US" altLang="tr-TR" dirty="0" smtClean="0"/>
              <a:t>, </a:t>
            </a:r>
            <a:r>
              <a:rPr lang="en-US" altLang="tr-TR" dirty="0" err="1" smtClean="0"/>
              <a:t>işçi</a:t>
            </a:r>
            <a:r>
              <a:rPr lang="en-US" altLang="tr-TR" dirty="0" smtClean="0"/>
              <a:t> </a:t>
            </a:r>
            <a:r>
              <a:rPr lang="en-US" altLang="tr-TR" dirty="0" err="1" smtClean="0"/>
              <a:t>sendikasının</a:t>
            </a:r>
            <a:r>
              <a:rPr lang="en-US" altLang="tr-TR" dirty="0" smtClean="0"/>
              <a:t> </a:t>
            </a:r>
            <a:r>
              <a:rPr lang="en-US" altLang="tr-TR" dirty="0" err="1" smtClean="0"/>
              <a:t>yetkiyi</a:t>
            </a:r>
            <a:r>
              <a:rPr lang="en-US" altLang="tr-TR" dirty="0" smtClean="0"/>
              <a:t> </a:t>
            </a:r>
            <a:r>
              <a:rPr lang="en-US" altLang="tr-TR" dirty="0" err="1" smtClean="0"/>
              <a:t>kaybetmesi</a:t>
            </a:r>
            <a:r>
              <a:rPr lang="en-US" altLang="tr-TR" dirty="0" smtClean="0"/>
              <a:t> </a:t>
            </a:r>
            <a:r>
              <a:rPr lang="en-US" altLang="tr-TR" dirty="0" err="1" smtClean="0"/>
              <a:t>ve</a:t>
            </a:r>
            <a:r>
              <a:rPr lang="en-US" altLang="tr-TR" dirty="0" smtClean="0"/>
              <a:t>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sözleşmesinin</a:t>
            </a:r>
            <a:r>
              <a:rPr lang="en-US" altLang="tr-TR" dirty="0" smtClean="0"/>
              <a:t> </a:t>
            </a:r>
            <a:r>
              <a:rPr lang="en-US" altLang="tr-TR" dirty="0" err="1" smtClean="0"/>
              <a:t>uygulandığı</a:t>
            </a:r>
            <a:r>
              <a:rPr lang="en-US" altLang="tr-TR" dirty="0" smtClean="0"/>
              <a:t> </a:t>
            </a:r>
            <a:r>
              <a:rPr lang="en-US" altLang="tr-TR" dirty="0" err="1" smtClean="0"/>
              <a:t>işyerlerinde</a:t>
            </a:r>
            <a:r>
              <a:rPr lang="en-US" altLang="tr-TR" dirty="0" smtClean="0"/>
              <a:t> </a:t>
            </a:r>
            <a:r>
              <a:rPr lang="en-US" altLang="tr-TR" dirty="0" err="1" smtClean="0"/>
              <a:t>işverenin</a:t>
            </a:r>
            <a:r>
              <a:rPr lang="en-US" altLang="tr-TR" dirty="0" smtClean="0"/>
              <a:t> </a:t>
            </a:r>
            <a:r>
              <a:rPr lang="en-US" altLang="tr-TR" dirty="0" err="1" smtClean="0"/>
              <a:t>veya</a:t>
            </a:r>
            <a:r>
              <a:rPr lang="en-US" altLang="tr-TR" dirty="0" smtClean="0"/>
              <a:t> </a:t>
            </a:r>
            <a:r>
              <a:rPr lang="en-US" altLang="tr-TR" dirty="0" err="1" smtClean="0"/>
              <a:t>işyerinin</a:t>
            </a:r>
            <a:r>
              <a:rPr lang="tr-TR" altLang="tr-TR" dirty="0" smtClean="0"/>
              <a:t> </a:t>
            </a:r>
            <a:r>
              <a:rPr lang="en-US" altLang="tr-TR" dirty="0" err="1" smtClean="0"/>
              <a:t>girdiği</a:t>
            </a:r>
            <a:r>
              <a:rPr lang="en-US" altLang="tr-TR" dirty="0" smtClean="0"/>
              <a:t> </a:t>
            </a:r>
            <a:r>
              <a:rPr lang="en-US" altLang="tr-TR" dirty="0" err="1" smtClean="0"/>
              <a:t>işkolunun</a:t>
            </a:r>
            <a:r>
              <a:rPr lang="en-US" altLang="tr-TR" dirty="0" smtClean="0"/>
              <a:t> </a:t>
            </a:r>
            <a:r>
              <a:rPr lang="en-US" altLang="tr-TR" dirty="0" err="1" smtClean="0"/>
              <a:t>değişmesi</a:t>
            </a:r>
            <a:r>
              <a:rPr lang="en-US" altLang="tr-TR" dirty="0" smtClean="0"/>
              <a:t>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sözleşmesini</a:t>
            </a:r>
            <a:r>
              <a:rPr lang="en-US" altLang="tr-TR" dirty="0" smtClean="0"/>
              <a:t> </a:t>
            </a:r>
            <a:r>
              <a:rPr lang="en-US" altLang="tr-TR" dirty="0" err="1" smtClean="0"/>
              <a:t>sona</a:t>
            </a:r>
            <a:r>
              <a:rPr lang="en-US" altLang="tr-TR" dirty="0" smtClean="0"/>
              <a:t> </a:t>
            </a:r>
            <a:r>
              <a:rPr lang="en-US" altLang="tr-TR" dirty="0" err="1" smtClean="0"/>
              <a:t>erdirmez</a:t>
            </a:r>
            <a:r>
              <a:rPr lang="en-US" altLang="tr-TR" dirty="0" smtClean="0"/>
              <a: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xfrm>
            <a:off x="314325" y="411163"/>
            <a:ext cx="8505825" cy="554037"/>
          </a:xfrm>
        </p:spPr>
        <p:txBody>
          <a:bodyPr/>
          <a:lstStyle/>
          <a:p>
            <a:pPr algn="ctr"/>
            <a:r>
              <a:rPr lang="tr-TR" altLang="tr-TR" b="1" smtClean="0">
                <a:latin typeface="Calibri" panose="020F0502020204030204" pitchFamily="34" charset="0"/>
              </a:rPr>
              <a:t>TOPLU İŞ SÖZLEŞMESİNDEN YARARLANMA</a:t>
            </a:r>
            <a:endParaRPr lang="en-US" altLang="tr-TR" b="1" smtClean="0">
              <a:latin typeface="Calibri" panose="020F0502020204030204" pitchFamily="34" charset="0"/>
            </a:endParaRPr>
          </a:p>
        </p:txBody>
      </p:sp>
      <p:sp>
        <p:nvSpPr>
          <p:cNvPr id="47107" name="Rectangle 3"/>
          <p:cNvSpPr>
            <a:spLocks noGrp="1"/>
          </p:cNvSpPr>
          <p:nvPr>
            <p:ph idx="1"/>
          </p:nvPr>
        </p:nvSpPr>
        <p:spPr>
          <a:xfrm>
            <a:off x="117475" y="965200"/>
            <a:ext cx="8878888" cy="4232275"/>
          </a:xfrm>
        </p:spPr>
        <p:txBody>
          <a:bodyPr/>
          <a:lstStyle/>
          <a:p>
            <a:pPr marL="0" indent="0">
              <a:lnSpc>
                <a:spcPct val="100000"/>
              </a:lnSpc>
              <a:spcBef>
                <a:spcPct val="0"/>
              </a:spcBef>
              <a:buFont typeface="Arial" panose="020B0604020202020204" pitchFamily="34" charset="0"/>
              <a:buNone/>
            </a:pPr>
            <a:r>
              <a:rPr lang="tr-TR" altLang="tr-TR" smtClean="0"/>
              <a:t>Genel olarak TİS ile bağlanan sadece sözleşmeyi imzalayan sendikalar değil, sözleşme onların üyelerini de bağlar.</a:t>
            </a:r>
          </a:p>
          <a:p>
            <a:pPr marL="0" indent="0">
              <a:lnSpc>
                <a:spcPct val="100000"/>
              </a:lnSpc>
              <a:spcBef>
                <a:spcPct val="0"/>
              </a:spcBef>
              <a:buFont typeface="Arial" panose="020B0604020202020204" pitchFamily="34" charset="0"/>
              <a:buNone/>
            </a:pPr>
            <a:endParaRPr lang="tr-TR" altLang="tr-TR" smtClean="0"/>
          </a:p>
          <a:p>
            <a:pPr marL="0" indent="0">
              <a:lnSpc>
                <a:spcPct val="100000"/>
              </a:lnSpc>
              <a:spcBef>
                <a:spcPct val="0"/>
              </a:spcBef>
              <a:buFont typeface="Arial" panose="020B0604020202020204" pitchFamily="34" charset="0"/>
              <a:buAutoNum type="alphaUcParenR"/>
            </a:pPr>
            <a:r>
              <a:rPr lang="tr-TR" altLang="tr-TR" b="1" smtClean="0"/>
              <a:t> TİS’ten yararlanacak kişiler</a:t>
            </a:r>
          </a:p>
          <a:p>
            <a:pPr marL="0" indent="0">
              <a:lnSpc>
                <a:spcPct val="100000"/>
              </a:lnSpc>
              <a:spcBef>
                <a:spcPct val="0"/>
              </a:spcBef>
              <a:buFont typeface="Arial" panose="020B0604020202020204" pitchFamily="34" charset="0"/>
              <a:buNone/>
            </a:pPr>
            <a:r>
              <a:rPr lang="en-US" altLang="tr-TR" b="1" smtClean="0"/>
              <a:t>MADDE 39 – </a:t>
            </a:r>
            <a:r>
              <a:rPr lang="en-US" altLang="tr-TR" smtClean="0"/>
              <a:t>(1) Toplu iş sözleşmesinden taraf işçi sendikasının üyeleri yararlanır.</a:t>
            </a:r>
          </a:p>
          <a:p>
            <a:pPr marL="0" indent="0">
              <a:lnSpc>
                <a:spcPct val="100000"/>
              </a:lnSpc>
              <a:spcBef>
                <a:spcPct val="0"/>
              </a:spcBef>
              <a:buFont typeface="Arial" panose="020B0604020202020204" pitchFamily="34" charset="0"/>
              <a:buNone/>
            </a:pPr>
            <a:r>
              <a:rPr lang="en-US" altLang="tr-TR" smtClean="0"/>
              <a:t>(2) Toplu iş sözleşmesinden, sözleşmenin imzalanması tarihinde taraf sendikaya üye olanlar yürürlük tarihinden,</a:t>
            </a:r>
            <a:r>
              <a:rPr lang="tr-TR" altLang="tr-TR" smtClean="0"/>
              <a:t> </a:t>
            </a:r>
            <a:r>
              <a:rPr lang="en-US" altLang="tr-TR" smtClean="0"/>
              <a:t>imza tarihinden sonra üye olanlar ise üyeliklerinin taraf işçi sendikasınca işverene bildirildiği tarihten itibaren yararlanır.</a:t>
            </a:r>
          </a:p>
          <a:p>
            <a:pPr marL="0" indent="0">
              <a:lnSpc>
                <a:spcPct val="100000"/>
              </a:lnSpc>
              <a:spcBef>
                <a:spcPct val="0"/>
              </a:spcBef>
              <a:buFont typeface="Arial" panose="020B0604020202020204" pitchFamily="34" charset="0"/>
              <a:buNone/>
            </a:pPr>
            <a:r>
              <a:rPr lang="en-US" altLang="tr-TR" smtClean="0"/>
              <a:t>(3) Toplu iş sözleşmesinin imza tarihi ile yürürlük tarihi arasında iş sözleşmesi sona</a:t>
            </a:r>
            <a:r>
              <a:rPr lang="tr-TR" altLang="tr-TR" smtClean="0"/>
              <a:t> </a:t>
            </a:r>
            <a:r>
              <a:rPr lang="en-US" altLang="tr-TR" smtClean="0"/>
              <a:t>eren üyeler de, iş sözleşmelerinin</a:t>
            </a:r>
            <a:r>
              <a:rPr lang="tr-TR" altLang="tr-TR" smtClean="0"/>
              <a:t> </a:t>
            </a:r>
            <a:r>
              <a:rPr lang="en-US" altLang="tr-TR" smtClean="0"/>
              <a:t>sona erdiği tarihe kadar toplu iş sözleşmesinden yararlanır.</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p:cNvSpPr>
          <p:nvPr>
            <p:ph idx="1"/>
          </p:nvPr>
        </p:nvSpPr>
        <p:spPr>
          <a:xfrm>
            <a:off x="184150" y="511175"/>
            <a:ext cx="8788400" cy="4708525"/>
          </a:xfrm>
        </p:spPr>
        <p:txBody>
          <a:bodyPr/>
          <a:lstStyle/>
          <a:p>
            <a:pPr marL="0" indent="0">
              <a:lnSpc>
                <a:spcPct val="70000"/>
              </a:lnSpc>
              <a:spcBef>
                <a:spcPct val="0"/>
              </a:spcBef>
              <a:buFont typeface="Arial" panose="020B0604020202020204" pitchFamily="34" charset="0"/>
              <a:buNone/>
            </a:pPr>
            <a:r>
              <a:rPr lang="tr-TR" altLang="tr-TR" b="1" smtClean="0"/>
              <a:t>B) Yararlanmanın daraltması</a:t>
            </a:r>
          </a:p>
          <a:p>
            <a:pPr marL="0" indent="0">
              <a:lnSpc>
                <a:spcPct val="70000"/>
              </a:lnSpc>
              <a:spcBef>
                <a:spcPct val="0"/>
              </a:spcBef>
              <a:buFont typeface="Arial" panose="020B0604020202020204" pitchFamily="34" charset="0"/>
              <a:buNone/>
            </a:pPr>
            <a:r>
              <a:rPr lang="en-US" altLang="tr-TR" smtClean="0"/>
              <a:t>Grev sonunda yapılan toplu iş sözleşmesinden, zorunlu olarak çalışanlar dışında </a:t>
            </a:r>
            <a:r>
              <a:rPr lang="en-US" altLang="tr-TR" b="1" smtClean="0"/>
              <a:t>işyerinde</a:t>
            </a:r>
            <a:r>
              <a:rPr lang="tr-TR" altLang="tr-TR" b="1" smtClean="0"/>
              <a:t> </a:t>
            </a:r>
            <a:r>
              <a:rPr lang="en-US" altLang="tr-TR" b="1" smtClean="0"/>
              <a:t>çalışmış olanlar</a:t>
            </a:r>
            <a:r>
              <a:rPr lang="en-US" altLang="tr-TR" smtClean="0"/>
              <a:t> aksine hüküm bulunmadıkça </a:t>
            </a:r>
            <a:r>
              <a:rPr lang="en-US" altLang="tr-TR" b="1" smtClean="0"/>
              <a:t>yararlanamaz.</a:t>
            </a:r>
            <a:endParaRPr lang="tr-TR" altLang="tr-TR" b="1" smtClean="0"/>
          </a:p>
          <a:p>
            <a:pPr marL="0" indent="0">
              <a:lnSpc>
                <a:spcPct val="80000"/>
              </a:lnSpc>
              <a:buFont typeface="Arial" panose="020B0604020202020204" pitchFamily="34" charset="0"/>
              <a:buNone/>
            </a:pPr>
            <a:endParaRPr lang="tr-TR" altLang="tr-TR" b="1" smtClean="0"/>
          </a:p>
          <a:p>
            <a:pPr marL="0" indent="0">
              <a:lnSpc>
                <a:spcPct val="80000"/>
              </a:lnSpc>
              <a:buFont typeface="Arial" panose="020B0604020202020204" pitchFamily="34" charset="0"/>
              <a:buNone/>
            </a:pPr>
            <a:r>
              <a:rPr lang="tr-TR" altLang="tr-TR" b="1" smtClean="0"/>
              <a:t>İ</a:t>
            </a:r>
            <a:r>
              <a:rPr lang="en-US" altLang="tr-TR" b="1" smtClean="0"/>
              <a:t>şveren vekilleri ile toplu iş sözleşmesi görüşmelerine işvereni temsilen katılanlar, toplu iş</a:t>
            </a:r>
            <a:r>
              <a:rPr lang="tr-TR" altLang="tr-TR" b="1" smtClean="0"/>
              <a:t> </a:t>
            </a:r>
            <a:r>
              <a:rPr lang="en-US" altLang="tr-TR" b="1" smtClean="0"/>
              <a:t>sözleşmesinden yararlanamaz</a:t>
            </a:r>
            <a:r>
              <a:rPr lang="tr-TR" altLang="tr-TR" smtClean="0"/>
              <a:t>!</a:t>
            </a:r>
            <a:endParaRPr lang="tr-TR" altLang="tr-TR" b="1" smtClean="0"/>
          </a:p>
          <a:p>
            <a:pPr marL="0" indent="0">
              <a:lnSpc>
                <a:spcPct val="70000"/>
              </a:lnSpc>
              <a:spcBef>
                <a:spcPct val="0"/>
              </a:spcBef>
              <a:buFont typeface="Arial" panose="020B0604020202020204" pitchFamily="34" charset="0"/>
              <a:buNone/>
            </a:pPr>
            <a:endParaRPr lang="tr-TR" altLang="tr-TR" b="1" smtClean="0"/>
          </a:p>
          <a:p>
            <a:pPr marL="0" indent="0">
              <a:lnSpc>
                <a:spcPct val="70000"/>
              </a:lnSpc>
              <a:spcBef>
                <a:spcPct val="0"/>
              </a:spcBef>
              <a:buFont typeface="Arial" panose="020B0604020202020204" pitchFamily="34" charset="0"/>
              <a:buNone/>
            </a:pPr>
            <a:endParaRPr lang="tr-TR" altLang="tr-TR" b="1" smtClean="0"/>
          </a:p>
          <a:p>
            <a:pPr marL="0" indent="0">
              <a:lnSpc>
                <a:spcPct val="70000"/>
              </a:lnSpc>
              <a:spcBef>
                <a:spcPct val="0"/>
              </a:spcBef>
              <a:buFont typeface="Arial" panose="020B0604020202020204" pitchFamily="34" charset="0"/>
              <a:buNone/>
            </a:pPr>
            <a:r>
              <a:rPr lang="tr-TR" altLang="tr-TR" b="1" smtClean="0"/>
              <a:t>C) Üye olmayanların dayanışma ödentisi ödeyerek TİS’ten yararlanması</a:t>
            </a:r>
          </a:p>
          <a:p>
            <a:pPr marL="0" indent="0">
              <a:lnSpc>
                <a:spcPct val="70000"/>
              </a:lnSpc>
              <a:spcBef>
                <a:spcPct val="0"/>
              </a:spcBef>
              <a:buFont typeface="Arial" panose="020B0604020202020204" pitchFamily="34" charset="0"/>
              <a:buNone/>
            </a:pPr>
            <a:r>
              <a:rPr lang="en-US" altLang="tr-TR" smtClean="0"/>
              <a:t>Toplu iş sözleşmesinin imzası sırasında taraf işçi sendikasına üye olmayanlar, sonradan işyerine girip de üye</a:t>
            </a:r>
            <a:r>
              <a:rPr lang="tr-TR" altLang="tr-TR" smtClean="0"/>
              <a:t> </a:t>
            </a:r>
            <a:r>
              <a:rPr lang="en-US" altLang="tr-TR" smtClean="0"/>
              <a:t>olmayanlar veya imza tarihinde taraf işçi sendikasına üye olup da ayrılanlar veya çıkarılanların toplu iş sözleşmesinden</a:t>
            </a:r>
            <a:r>
              <a:rPr lang="tr-TR" altLang="tr-TR" smtClean="0"/>
              <a:t> </a:t>
            </a:r>
            <a:r>
              <a:rPr lang="en-US" altLang="tr-TR" smtClean="0"/>
              <a:t>yararlanabilmeleri, toplu iş sözleşmesinin tarafı olan işçi sendikasına </a:t>
            </a:r>
            <a:r>
              <a:rPr lang="en-US" altLang="tr-TR" b="1" smtClean="0"/>
              <a:t>dayanışma aidatı ödemelerine bağlıdır.</a:t>
            </a:r>
            <a:r>
              <a:rPr lang="en-US" altLang="tr-TR" smtClean="0"/>
              <a:t> Bunun için işçi</a:t>
            </a:r>
            <a:r>
              <a:rPr lang="tr-TR" altLang="tr-TR" smtClean="0"/>
              <a:t> </a:t>
            </a:r>
            <a:r>
              <a:rPr lang="en-US" altLang="tr-TR" smtClean="0"/>
              <a:t>sendikasının onayı aranmaz. </a:t>
            </a:r>
            <a:endParaRPr lang="tr-TR" altLang="tr-TR" smtClean="0"/>
          </a:p>
          <a:p>
            <a:pPr marL="0" indent="0">
              <a:lnSpc>
                <a:spcPct val="70000"/>
              </a:lnSpc>
              <a:spcBef>
                <a:spcPct val="0"/>
              </a:spcBef>
              <a:buFont typeface="Arial" panose="020B0604020202020204" pitchFamily="34" charset="0"/>
              <a:buNone/>
            </a:pPr>
            <a:endParaRPr lang="tr-TR" altLang="tr-TR" smtClean="0"/>
          </a:p>
          <a:p>
            <a:pPr marL="0" indent="0">
              <a:lnSpc>
                <a:spcPct val="70000"/>
              </a:lnSpc>
              <a:spcBef>
                <a:spcPct val="0"/>
              </a:spcBef>
              <a:buFont typeface="Arial" panose="020B0604020202020204" pitchFamily="34" charset="0"/>
              <a:buNone/>
            </a:pPr>
            <a:r>
              <a:rPr lang="en-US" altLang="tr-TR" smtClean="0"/>
              <a:t>Dayanışma aidatı ödemek suretiyle toplu iş sözleşmesinden yararlanma, talep tarihinden</a:t>
            </a:r>
            <a:r>
              <a:rPr lang="tr-TR" altLang="tr-TR" smtClean="0"/>
              <a:t> </a:t>
            </a:r>
            <a:r>
              <a:rPr lang="en-US" altLang="tr-TR" smtClean="0"/>
              <a:t>geçerlidir. İmza tarihinden önceki talepler imza tarihi itibarıyla hüküm doğurur.</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p:cNvSpPr>
          <p:nvPr>
            <p:ph idx="1"/>
          </p:nvPr>
        </p:nvSpPr>
        <p:spPr>
          <a:xfrm>
            <a:off x="88490" y="226142"/>
            <a:ext cx="9055510" cy="5397910"/>
          </a:xfrm>
        </p:spPr>
        <p:txBody>
          <a:bodyPr/>
          <a:lstStyle/>
          <a:p>
            <a:pPr marL="0" indent="0">
              <a:lnSpc>
                <a:spcPct val="80000"/>
              </a:lnSpc>
              <a:spcBef>
                <a:spcPct val="0"/>
              </a:spcBef>
              <a:buFont typeface="Arial" panose="020B0604020202020204" pitchFamily="34" charset="0"/>
              <a:buNone/>
            </a:pPr>
            <a:r>
              <a:rPr lang="tr-TR" altLang="tr-TR" b="1" dirty="0" smtClean="0"/>
              <a:t>D) Teşmil yolu ile yararlanma</a:t>
            </a:r>
          </a:p>
          <a:p>
            <a:pPr marL="0" indent="0">
              <a:lnSpc>
                <a:spcPct val="80000"/>
              </a:lnSpc>
              <a:spcBef>
                <a:spcPct val="0"/>
              </a:spcBef>
              <a:buFont typeface="Arial" panose="020B0604020202020204" pitchFamily="34" charset="0"/>
              <a:buNone/>
            </a:pPr>
            <a:r>
              <a:rPr lang="tr-TR" altLang="tr-TR" dirty="0" smtClean="0"/>
              <a:t>Teşmil, yürürlükte bulunan bir </a:t>
            </a:r>
            <a:r>
              <a:rPr lang="tr-TR" altLang="tr-TR" dirty="0" err="1" smtClean="0"/>
              <a:t>TİS’in</a:t>
            </a:r>
            <a:r>
              <a:rPr lang="tr-TR" altLang="tr-TR" dirty="0" smtClean="0"/>
              <a:t> uygulanma </a:t>
            </a:r>
            <a:r>
              <a:rPr lang="tr-TR" altLang="tr-TR" dirty="0" err="1" smtClean="0"/>
              <a:t>alanının,TİS’in</a:t>
            </a:r>
            <a:r>
              <a:rPr lang="tr-TR" altLang="tr-TR" dirty="0" smtClean="0"/>
              <a:t> tarafları olmayan diğer </a:t>
            </a:r>
            <a:r>
              <a:rPr lang="tr-TR" altLang="tr-TR" dirty="0" err="1" smtClean="0"/>
              <a:t>işçilerive</a:t>
            </a:r>
            <a:r>
              <a:rPr lang="tr-TR" altLang="tr-TR" dirty="0" smtClean="0"/>
              <a:t> işverenleri de içine alarak, yasaların yetkili kıldığı organları tarafından genişletilmesi.</a:t>
            </a:r>
          </a:p>
          <a:p>
            <a:pPr marL="0" indent="0">
              <a:lnSpc>
                <a:spcPct val="80000"/>
              </a:lnSpc>
              <a:spcBef>
                <a:spcPct val="0"/>
              </a:spcBef>
              <a:buFont typeface="Arial" panose="020B0604020202020204" pitchFamily="34" charset="0"/>
              <a:buNone/>
            </a:pPr>
            <a:endParaRPr lang="tr-TR" altLang="tr-TR" b="1" dirty="0" smtClean="0"/>
          </a:p>
          <a:p>
            <a:pPr marL="0" indent="0">
              <a:lnSpc>
                <a:spcPct val="80000"/>
              </a:lnSpc>
              <a:spcBef>
                <a:spcPct val="0"/>
              </a:spcBef>
              <a:buFont typeface="Arial" panose="020B0604020202020204" pitchFamily="34" charset="0"/>
              <a:buNone/>
            </a:pPr>
            <a:r>
              <a:rPr lang="en-US" altLang="tr-TR" b="1" dirty="0" smtClean="0"/>
              <a:t>MADDE 40 –</a:t>
            </a:r>
            <a:r>
              <a:rPr lang="en-US" altLang="tr-TR" dirty="0" smtClean="0"/>
              <a:t>(1) </a:t>
            </a:r>
            <a:r>
              <a:rPr lang="en-US" altLang="tr-TR" b="1" dirty="0" err="1" smtClean="0"/>
              <a:t>Bakanlar</a:t>
            </a:r>
            <a:r>
              <a:rPr lang="en-US" altLang="tr-TR" b="1" dirty="0" smtClean="0"/>
              <a:t> </a:t>
            </a:r>
            <a:r>
              <a:rPr lang="en-US" altLang="tr-TR" b="1" dirty="0" err="1" smtClean="0"/>
              <a:t>Kurulu</a:t>
            </a:r>
            <a:r>
              <a:rPr lang="en-US" altLang="tr-TR" dirty="0" smtClean="0"/>
              <a:t>; </a:t>
            </a:r>
            <a:r>
              <a:rPr lang="en-US" altLang="tr-TR" dirty="0" err="1" smtClean="0"/>
              <a:t>teşmili</a:t>
            </a:r>
            <a:r>
              <a:rPr lang="en-US" altLang="tr-TR" dirty="0" smtClean="0"/>
              <a:t> </a:t>
            </a:r>
            <a:r>
              <a:rPr lang="en-US" altLang="tr-TR" dirty="0" err="1" smtClean="0"/>
              <a:t>yapılacak</a:t>
            </a:r>
            <a:r>
              <a:rPr lang="en-US" altLang="tr-TR" dirty="0" smtClean="0"/>
              <a:t> </a:t>
            </a:r>
            <a:r>
              <a:rPr lang="en-US" altLang="tr-TR" dirty="0" err="1" smtClean="0"/>
              <a:t>işyerinin</a:t>
            </a:r>
            <a:r>
              <a:rPr lang="en-US" altLang="tr-TR" dirty="0" smtClean="0"/>
              <a:t> </a:t>
            </a:r>
            <a:r>
              <a:rPr lang="en-US" altLang="tr-TR" dirty="0" err="1" smtClean="0"/>
              <a:t>kurulu</a:t>
            </a:r>
            <a:r>
              <a:rPr lang="en-US" altLang="tr-TR" dirty="0" smtClean="0"/>
              <a:t> </a:t>
            </a:r>
            <a:r>
              <a:rPr lang="en-US" altLang="tr-TR" dirty="0" err="1" smtClean="0"/>
              <a:t>bulunduğu</a:t>
            </a:r>
            <a:r>
              <a:rPr lang="en-US" altLang="tr-TR" dirty="0" smtClean="0"/>
              <a:t> </a:t>
            </a:r>
            <a:r>
              <a:rPr lang="en-US" altLang="tr-TR" dirty="0" err="1" smtClean="0"/>
              <a:t>işkolunda</a:t>
            </a:r>
            <a:r>
              <a:rPr lang="en-US" altLang="tr-TR" dirty="0" smtClean="0"/>
              <a:t> </a:t>
            </a:r>
            <a:r>
              <a:rPr lang="en-US" altLang="tr-TR" dirty="0" err="1" smtClean="0"/>
              <a:t>en</a:t>
            </a:r>
            <a:r>
              <a:rPr lang="en-US" altLang="tr-TR" dirty="0" smtClean="0"/>
              <a:t> </a:t>
            </a:r>
            <a:r>
              <a:rPr lang="en-US" altLang="tr-TR" dirty="0" err="1" smtClean="0"/>
              <a:t>çok</a:t>
            </a:r>
            <a:r>
              <a:rPr lang="en-US" altLang="tr-TR" dirty="0" smtClean="0"/>
              <a:t> </a:t>
            </a:r>
            <a:r>
              <a:rPr lang="en-US" altLang="tr-TR" dirty="0" err="1" smtClean="0"/>
              <a:t>üyeye</a:t>
            </a:r>
            <a:r>
              <a:rPr lang="en-US" altLang="tr-TR" dirty="0" smtClean="0"/>
              <a:t> </a:t>
            </a:r>
            <a:r>
              <a:rPr lang="en-US" altLang="tr-TR" dirty="0" err="1" smtClean="0"/>
              <a:t>sahip</a:t>
            </a:r>
            <a:r>
              <a:rPr lang="tr-TR" altLang="tr-TR" dirty="0" smtClean="0"/>
              <a:t> </a:t>
            </a:r>
            <a:r>
              <a:rPr lang="en-US" altLang="tr-TR" dirty="0" err="1" smtClean="0"/>
              <a:t>sendikanın</a:t>
            </a:r>
            <a:r>
              <a:rPr lang="en-US" altLang="tr-TR" dirty="0" smtClean="0"/>
              <a:t> </a:t>
            </a:r>
            <a:r>
              <a:rPr lang="en-US" altLang="tr-TR" dirty="0" err="1" smtClean="0"/>
              <a:t>yapmış</a:t>
            </a:r>
            <a:r>
              <a:rPr lang="en-US" altLang="tr-TR" dirty="0" smtClean="0"/>
              <a:t> </a:t>
            </a:r>
            <a:r>
              <a:rPr lang="en-US" altLang="tr-TR" dirty="0" err="1" smtClean="0"/>
              <a:t>olduğu</a:t>
            </a:r>
            <a:r>
              <a:rPr lang="en-US" altLang="tr-TR" dirty="0" smtClean="0"/>
              <a:t> </a:t>
            </a:r>
            <a:r>
              <a:rPr lang="en-US" altLang="tr-TR" dirty="0" err="1" smtClean="0"/>
              <a:t>bir</a:t>
            </a:r>
            <a:r>
              <a:rPr lang="en-US" altLang="tr-TR" dirty="0" smtClean="0"/>
              <a:t>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sözleşmesini</a:t>
            </a:r>
            <a:r>
              <a:rPr lang="en-US" altLang="tr-TR" dirty="0" smtClean="0"/>
              <a:t>, o </a:t>
            </a:r>
            <a:r>
              <a:rPr lang="en-US" altLang="tr-TR" dirty="0" err="1" smtClean="0"/>
              <a:t>işkolundaki</a:t>
            </a:r>
            <a:r>
              <a:rPr lang="en-US" altLang="tr-TR" dirty="0" smtClean="0"/>
              <a:t> </a:t>
            </a:r>
            <a:r>
              <a:rPr lang="en-US" altLang="tr-TR" dirty="0" err="1" smtClean="0"/>
              <a:t>işçi</a:t>
            </a:r>
            <a:r>
              <a:rPr lang="en-US" altLang="tr-TR" dirty="0" smtClean="0"/>
              <a:t> </a:t>
            </a:r>
            <a:r>
              <a:rPr lang="en-US" altLang="tr-TR" dirty="0" err="1" smtClean="0"/>
              <a:t>veya</a:t>
            </a:r>
            <a:r>
              <a:rPr lang="en-US" altLang="tr-TR" dirty="0" smtClean="0"/>
              <a:t> </a:t>
            </a:r>
            <a:r>
              <a:rPr lang="en-US" altLang="tr-TR" dirty="0" err="1" smtClean="0"/>
              <a:t>işveren</a:t>
            </a:r>
            <a:r>
              <a:rPr lang="en-US" altLang="tr-TR" dirty="0" smtClean="0"/>
              <a:t> </a:t>
            </a:r>
            <a:r>
              <a:rPr lang="en-US" altLang="tr-TR" dirty="0" err="1" smtClean="0"/>
              <a:t>sendikalarının</a:t>
            </a:r>
            <a:r>
              <a:rPr lang="en-US" altLang="tr-TR" dirty="0" smtClean="0"/>
              <a:t> </a:t>
            </a:r>
            <a:r>
              <a:rPr lang="en-US" altLang="tr-TR" dirty="0" err="1" smtClean="0"/>
              <a:t>veya</a:t>
            </a:r>
            <a:r>
              <a:rPr lang="en-US" altLang="tr-TR" dirty="0" smtClean="0"/>
              <a:t> </a:t>
            </a:r>
            <a:r>
              <a:rPr lang="en-US" altLang="tr-TR" dirty="0" err="1" smtClean="0"/>
              <a:t>ilgili</a:t>
            </a:r>
            <a:r>
              <a:rPr lang="en-US" altLang="tr-TR" dirty="0" smtClean="0"/>
              <a:t> </a:t>
            </a:r>
            <a:r>
              <a:rPr lang="en-US" altLang="tr-TR" dirty="0" err="1" smtClean="0"/>
              <a:t>işverenlerden</a:t>
            </a:r>
            <a:r>
              <a:rPr lang="tr-TR" altLang="tr-TR" dirty="0" smtClean="0"/>
              <a:t> </a:t>
            </a:r>
            <a:r>
              <a:rPr lang="en-US" altLang="tr-TR" dirty="0" err="1" smtClean="0"/>
              <a:t>birinin</a:t>
            </a:r>
            <a:r>
              <a:rPr lang="en-US" altLang="tr-TR" dirty="0" smtClean="0"/>
              <a:t> </a:t>
            </a:r>
            <a:r>
              <a:rPr lang="en-US" altLang="tr-TR" dirty="0" err="1" smtClean="0"/>
              <a:t>ya</a:t>
            </a:r>
            <a:r>
              <a:rPr lang="en-US" altLang="tr-TR" dirty="0" smtClean="0"/>
              <a:t> da </a:t>
            </a:r>
            <a:r>
              <a:rPr lang="en-US" altLang="tr-TR" u="sng" dirty="0" err="1" smtClean="0"/>
              <a:t>Çalışma</a:t>
            </a:r>
            <a:r>
              <a:rPr lang="en-US" altLang="tr-TR" u="sng" dirty="0" smtClean="0"/>
              <a:t> </a:t>
            </a:r>
            <a:r>
              <a:rPr lang="en-US" altLang="tr-TR" u="sng" dirty="0" err="1" smtClean="0"/>
              <a:t>ve</a:t>
            </a:r>
            <a:r>
              <a:rPr lang="en-US" altLang="tr-TR" u="sng" dirty="0" smtClean="0"/>
              <a:t> </a:t>
            </a:r>
            <a:r>
              <a:rPr lang="en-US" altLang="tr-TR" u="sng" dirty="0" err="1" smtClean="0"/>
              <a:t>Sosyal</a:t>
            </a:r>
            <a:r>
              <a:rPr lang="en-US" altLang="tr-TR" u="sng" dirty="0" smtClean="0"/>
              <a:t> </a:t>
            </a:r>
            <a:r>
              <a:rPr lang="en-US" altLang="tr-TR" u="sng" dirty="0" err="1" smtClean="0"/>
              <a:t>Güvenlik</a:t>
            </a:r>
            <a:r>
              <a:rPr lang="en-US" altLang="tr-TR" u="sng" dirty="0" smtClean="0"/>
              <a:t> </a:t>
            </a:r>
            <a:r>
              <a:rPr lang="en-US" altLang="tr-TR" u="sng" dirty="0" err="1" smtClean="0"/>
              <a:t>Bakanının</a:t>
            </a:r>
            <a:r>
              <a:rPr lang="en-US" altLang="tr-TR" u="sng" dirty="0" smtClean="0"/>
              <a:t> </a:t>
            </a:r>
            <a:r>
              <a:rPr lang="en-US" altLang="tr-TR" u="sng" dirty="0" err="1" smtClean="0"/>
              <a:t>talebi</a:t>
            </a:r>
            <a:r>
              <a:rPr lang="en-US" altLang="tr-TR" u="sng" dirty="0" smtClean="0"/>
              <a:t> </a:t>
            </a:r>
            <a:r>
              <a:rPr lang="en-US" altLang="tr-TR" u="sng" dirty="0" err="1" smtClean="0"/>
              <a:t>üzerine</a:t>
            </a:r>
            <a:r>
              <a:rPr lang="en-US" altLang="tr-TR" u="sng" dirty="0" smtClean="0"/>
              <a:t>, </a:t>
            </a:r>
            <a:r>
              <a:rPr lang="en-US" altLang="tr-TR" u="sng" dirty="0" err="1" smtClean="0"/>
              <a:t>Yüksek</a:t>
            </a:r>
            <a:r>
              <a:rPr lang="en-US" altLang="tr-TR" u="sng" dirty="0" smtClean="0"/>
              <a:t> </a:t>
            </a:r>
            <a:r>
              <a:rPr lang="en-US" altLang="tr-TR" u="sng" dirty="0" err="1" smtClean="0"/>
              <a:t>Hakem</a:t>
            </a:r>
            <a:r>
              <a:rPr lang="en-US" altLang="tr-TR" u="sng" dirty="0" smtClean="0"/>
              <a:t> </a:t>
            </a:r>
            <a:r>
              <a:rPr lang="en-US" altLang="tr-TR" u="sng" dirty="0" err="1" smtClean="0"/>
              <a:t>Kurulunun</a:t>
            </a:r>
            <a:r>
              <a:rPr lang="en-US" altLang="tr-TR" u="sng" dirty="0" smtClean="0"/>
              <a:t> </a:t>
            </a:r>
            <a:r>
              <a:rPr lang="en-US" altLang="tr-TR" u="sng" dirty="0" err="1" smtClean="0"/>
              <a:t>görüşünü</a:t>
            </a:r>
            <a:r>
              <a:rPr lang="en-US" altLang="tr-TR" u="sng" dirty="0" smtClean="0"/>
              <a:t> </a:t>
            </a:r>
            <a:r>
              <a:rPr lang="en-US" altLang="tr-TR" u="sng" dirty="0" err="1" smtClean="0"/>
              <a:t>aldıktan</a:t>
            </a:r>
            <a:r>
              <a:rPr lang="en-US" altLang="tr-TR" u="sng" dirty="0" smtClean="0"/>
              <a:t> </a:t>
            </a:r>
            <a:r>
              <a:rPr lang="en-US" altLang="tr-TR" u="sng" dirty="0" err="1" smtClean="0"/>
              <a:t>sonra</a:t>
            </a:r>
            <a:r>
              <a:rPr lang="tr-TR" altLang="tr-TR" dirty="0" smtClean="0"/>
              <a:t> </a:t>
            </a:r>
            <a:r>
              <a:rPr lang="en-US" altLang="tr-TR" dirty="0" err="1" smtClean="0"/>
              <a:t>tamamen</a:t>
            </a:r>
            <a:r>
              <a:rPr lang="en-US" altLang="tr-TR" dirty="0" smtClean="0"/>
              <a:t> </a:t>
            </a:r>
            <a:r>
              <a:rPr lang="en-US" altLang="tr-TR" dirty="0" err="1" smtClean="0"/>
              <a:t>veya</a:t>
            </a:r>
            <a:r>
              <a:rPr lang="en-US" altLang="tr-TR" dirty="0" smtClean="0"/>
              <a:t> </a:t>
            </a:r>
            <a:r>
              <a:rPr lang="en-US" altLang="tr-TR" dirty="0" err="1" smtClean="0"/>
              <a:t>kısmen</a:t>
            </a:r>
            <a:r>
              <a:rPr lang="en-US" altLang="tr-TR" dirty="0" smtClean="0"/>
              <a:t> </a:t>
            </a:r>
            <a:r>
              <a:rPr lang="en-US" altLang="tr-TR" dirty="0" err="1" smtClean="0"/>
              <a:t>ya</a:t>
            </a:r>
            <a:r>
              <a:rPr lang="en-US" altLang="tr-TR" dirty="0" smtClean="0"/>
              <a:t> da </a:t>
            </a:r>
            <a:r>
              <a:rPr lang="en-US" altLang="tr-TR" dirty="0" err="1" smtClean="0"/>
              <a:t>zorunlu</a:t>
            </a:r>
            <a:r>
              <a:rPr lang="en-US" altLang="tr-TR" dirty="0" smtClean="0"/>
              <a:t> </a:t>
            </a:r>
            <a:r>
              <a:rPr lang="en-US" altLang="tr-TR" dirty="0" err="1" smtClean="0"/>
              <a:t>değişiklikleri</a:t>
            </a:r>
            <a:r>
              <a:rPr lang="en-US" altLang="tr-TR" dirty="0" smtClean="0"/>
              <a:t> </a:t>
            </a:r>
            <a:r>
              <a:rPr lang="en-US" altLang="tr-TR" dirty="0" err="1" smtClean="0"/>
              <a:t>yaparak</a:t>
            </a:r>
            <a:r>
              <a:rPr lang="en-US" altLang="tr-TR" dirty="0" smtClean="0"/>
              <a:t>, </a:t>
            </a:r>
            <a:r>
              <a:rPr lang="en-US" altLang="tr-TR" b="1" dirty="0" smtClean="0"/>
              <a:t>o </a:t>
            </a:r>
            <a:r>
              <a:rPr lang="en-US" altLang="tr-TR" b="1" dirty="0" err="1" smtClean="0"/>
              <a:t>işkolunda</a:t>
            </a:r>
            <a:r>
              <a:rPr lang="en-US" altLang="tr-TR" b="1" dirty="0" smtClean="0"/>
              <a:t> </a:t>
            </a:r>
            <a:r>
              <a:rPr lang="en-US" altLang="tr-TR" b="1" dirty="0" err="1" smtClean="0"/>
              <a:t>toplu</a:t>
            </a:r>
            <a:r>
              <a:rPr lang="en-US" altLang="tr-TR" b="1" dirty="0" smtClean="0"/>
              <a:t> </a:t>
            </a:r>
            <a:r>
              <a:rPr lang="en-US" altLang="tr-TR" b="1" dirty="0" err="1" smtClean="0"/>
              <a:t>iş</a:t>
            </a:r>
            <a:r>
              <a:rPr lang="en-US" altLang="tr-TR" b="1" dirty="0" smtClean="0"/>
              <a:t> </a:t>
            </a:r>
            <a:r>
              <a:rPr lang="en-US" altLang="tr-TR" b="1" dirty="0" err="1" smtClean="0"/>
              <a:t>sözleşmesi</a:t>
            </a:r>
            <a:r>
              <a:rPr lang="en-US" altLang="tr-TR" b="1" dirty="0" smtClean="0"/>
              <a:t> </a:t>
            </a:r>
            <a:r>
              <a:rPr lang="en-US" altLang="tr-TR" b="1" dirty="0" err="1" smtClean="0"/>
              <a:t>bulunmayan</a:t>
            </a:r>
            <a:r>
              <a:rPr lang="en-US" altLang="tr-TR" b="1" dirty="0" smtClean="0"/>
              <a:t> </a:t>
            </a:r>
            <a:r>
              <a:rPr lang="en-US" altLang="tr-TR" b="1" dirty="0" err="1" smtClean="0"/>
              <a:t>işyeri</a:t>
            </a:r>
            <a:r>
              <a:rPr lang="en-US" altLang="tr-TR" b="1" dirty="0" smtClean="0"/>
              <a:t> </a:t>
            </a:r>
            <a:r>
              <a:rPr lang="en-US" altLang="tr-TR" b="1" dirty="0" err="1" smtClean="0"/>
              <a:t>veya</a:t>
            </a:r>
            <a:r>
              <a:rPr lang="tr-TR" altLang="tr-TR" b="1" dirty="0" smtClean="0"/>
              <a:t> </a:t>
            </a:r>
            <a:r>
              <a:rPr lang="en-US" altLang="tr-TR" b="1" dirty="0" err="1" smtClean="0"/>
              <a:t>işyerlerine</a:t>
            </a:r>
            <a:r>
              <a:rPr lang="en-US" altLang="tr-TR" b="1" dirty="0" smtClean="0"/>
              <a:t> </a:t>
            </a:r>
            <a:r>
              <a:rPr lang="en-US" altLang="tr-TR" b="1" dirty="0" err="1" smtClean="0"/>
              <a:t>teşmil</a:t>
            </a:r>
            <a:r>
              <a:rPr lang="en-US" altLang="tr-TR" b="1" dirty="0" smtClean="0"/>
              <a:t> </a:t>
            </a:r>
            <a:r>
              <a:rPr lang="en-US" altLang="tr-TR" b="1" dirty="0" err="1" smtClean="0"/>
              <a:t>edebilir</a:t>
            </a:r>
            <a:r>
              <a:rPr lang="en-US" altLang="tr-TR" b="1" dirty="0" smtClean="0"/>
              <a:t>.</a:t>
            </a:r>
            <a:r>
              <a:rPr lang="en-US" altLang="tr-TR" dirty="0" smtClean="0"/>
              <a:t> </a:t>
            </a:r>
            <a:endParaRPr lang="tr-TR" altLang="tr-TR" dirty="0" smtClean="0"/>
          </a:p>
          <a:p>
            <a:pPr marL="0" indent="0">
              <a:lnSpc>
                <a:spcPct val="80000"/>
              </a:lnSpc>
              <a:spcBef>
                <a:spcPct val="0"/>
              </a:spcBef>
              <a:buFont typeface="Arial" panose="020B0604020202020204" pitchFamily="34" charset="0"/>
              <a:buNone/>
            </a:pPr>
            <a:r>
              <a:rPr lang="en-US" altLang="tr-TR" dirty="0" err="1" smtClean="0"/>
              <a:t>Yüksek</a:t>
            </a:r>
            <a:r>
              <a:rPr lang="en-US" altLang="tr-TR" dirty="0" smtClean="0"/>
              <a:t> </a:t>
            </a:r>
            <a:r>
              <a:rPr lang="en-US" altLang="tr-TR" dirty="0" err="1" smtClean="0"/>
              <a:t>Hakem</a:t>
            </a:r>
            <a:r>
              <a:rPr lang="en-US" altLang="tr-TR" dirty="0" smtClean="0"/>
              <a:t> </a:t>
            </a:r>
            <a:r>
              <a:rPr lang="en-US" altLang="tr-TR" dirty="0" err="1" smtClean="0"/>
              <a:t>Kurulu</a:t>
            </a:r>
            <a:r>
              <a:rPr lang="en-US" altLang="tr-TR" dirty="0" smtClean="0"/>
              <a:t> </a:t>
            </a:r>
            <a:r>
              <a:rPr lang="en-US" altLang="tr-TR" dirty="0" err="1" smtClean="0"/>
              <a:t>bu</a:t>
            </a:r>
            <a:r>
              <a:rPr lang="en-US" altLang="tr-TR" dirty="0" smtClean="0"/>
              <a:t> </a:t>
            </a:r>
            <a:r>
              <a:rPr lang="en-US" altLang="tr-TR" dirty="0" err="1" smtClean="0"/>
              <a:t>konudaki</a:t>
            </a:r>
            <a:r>
              <a:rPr lang="en-US" altLang="tr-TR" dirty="0" smtClean="0"/>
              <a:t> </a:t>
            </a:r>
            <a:r>
              <a:rPr lang="en-US" altLang="tr-TR" dirty="0" err="1" smtClean="0"/>
              <a:t>görüşünü</a:t>
            </a:r>
            <a:r>
              <a:rPr lang="en-US" altLang="tr-TR" dirty="0" smtClean="0"/>
              <a:t> on </a:t>
            </a:r>
            <a:r>
              <a:rPr lang="en-US" altLang="tr-TR" dirty="0" err="1" smtClean="0"/>
              <a:t>beş</a:t>
            </a:r>
            <a:r>
              <a:rPr lang="en-US" altLang="tr-TR" dirty="0" smtClean="0"/>
              <a:t> </a:t>
            </a:r>
            <a:r>
              <a:rPr lang="en-US" altLang="tr-TR" dirty="0" err="1" smtClean="0"/>
              <a:t>iş</a:t>
            </a:r>
            <a:r>
              <a:rPr lang="en-US" altLang="tr-TR" dirty="0" smtClean="0"/>
              <a:t> </a:t>
            </a:r>
            <a:r>
              <a:rPr lang="en-US" altLang="tr-TR" dirty="0" err="1" smtClean="0"/>
              <a:t>günü</a:t>
            </a:r>
            <a:r>
              <a:rPr lang="en-US" altLang="tr-TR" dirty="0" smtClean="0"/>
              <a:t> </a:t>
            </a:r>
            <a:r>
              <a:rPr lang="en-US" altLang="tr-TR" dirty="0" err="1" smtClean="0"/>
              <a:t>içinde</a:t>
            </a:r>
            <a:r>
              <a:rPr lang="en-US" altLang="tr-TR" dirty="0" smtClean="0"/>
              <a:t> </a:t>
            </a:r>
            <a:r>
              <a:rPr lang="en-US" altLang="tr-TR" dirty="0" err="1" smtClean="0"/>
              <a:t>bildirir</a:t>
            </a:r>
            <a:r>
              <a:rPr lang="tr-TR" altLang="tr-TR" dirty="0" smtClean="0"/>
              <a:t>.</a:t>
            </a:r>
          </a:p>
          <a:p>
            <a:pPr marL="0" indent="0">
              <a:lnSpc>
                <a:spcPct val="80000"/>
              </a:lnSpc>
              <a:spcBef>
                <a:spcPct val="0"/>
              </a:spcBef>
              <a:buFont typeface="Arial" panose="020B0604020202020204" pitchFamily="34" charset="0"/>
              <a:buNone/>
            </a:pPr>
            <a:r>
              <a:rPr lang="en-US" altLang="tr-TR" dirty="0" err="1" smtClean="0"/>
              <a:t>Teşmil</a:t>
            </a:r>
            <a:r>
              <a:rPr lang="en-US" altLang="tr-TR" dirty="0" smtClean="0"/>
              <a:t> </a:t>
            </a:r>
            <a:r>
              <a:rPr lang="en-US" altLang="tr-TR" dirty="0" err="1" smtClean="0"/>
              <a:t>edilen</a:t>
            </a:r>
            <a:r>
              <a:rPr lang="en-US" altLang="tr-TR" dirty="0" smtClean="0"/>
              <a:t>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sözleşmesinin</a:t>
            </a:r>
            <a:r>
              <a:rPr lang="en-US" altLang="tr-TR" dirty="0" smtClean="0"/>
              <a:t> </a:t>
            </a:r>
            <a:r>
              <a:rPr lang="en-US" altLang="tr-TR" dirty="0" err="1" smtClean="0"/>
              <a:t>sona</a:t>
            </a:r>
            <a:r>
              <a:rPr lang="en-US" altLang="tr-TR" dirty="0" smtClean="0"/>
              <a:t> </a:t>
            </a:r>
            <a:r>
              <a:rPr lang="en-US" altLang="tr-TR" dirty="0" err="1" smtClean="0"/>
              <a:t>ermesi</a:t>
            </a:r>
            <a:r>
              <a:rPr lang="en-US" altLang="tr-TR" dirty="0" smtClean="0"/>
              <a:t> </a:t>
            </a:r>
            <a:r>
              <a:rPr lang="en-US" altLang="tr-TR" dirty="0" err="1" smtClean="0"/>
              <a:t>ile</a:t>
            </a:r>
            <a:r>
              <a:rPr lang="en-US" altLang="tr-TR" dirty="0" smtClean="0"/>
              <a:t> </a:t>
            </a:r>
            <a:r>
              <a:rPr lang="en-US" altLang="tr-TR" dirty="0" err="1" smtClean="0"/>
              <a:t>teşmil</a:t>
            </a:r>
            <a:r>
              <a:rPr lang="en-US" altLang="tr-TR" dirty="0" smtClean="0"/>
              <a:t> </a:t>
            </a:r>
            <a:r>
              <a:rPr lang="en-US" altLang="tr-TR" dirty="0" err="1" smtClean="0"/>
              <a:t>kararı</a:t>
            </a:r>
            <a:r>
              <a:rPr lang="en-US" altLang="tr-TR" dirty="0" smtClean="0"/>
              <a:t> da </a:t>
            </a:r>
            <a:r>
              <a:rPr lang="en-US" altLang="tr-TR" dirty="0" err="1" smtClean="0"/>
              <a:t>ortadan</a:t>
            </a:r>
            <a:r>
              <a:rPr lang="en-US" altLang="tr-TR" dirty="0" smtClean="0"/>
              <a:t> </a:t>
            </a:r>
            <a:r>
              <a:rPr lang="en-US" altLang="tr-TR" dirty="0" err="1" smtClean="0"/>
              <a:t>kalkar</a:t>
            </a:r>
            <a:endParaRPr lang="en-US" altLang="tr-TR"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p:cNvSpPr>
          <p:nvPr>
            <p:ph idx="1"/>
          </p:nvPr>
        </p:nvSpPr>
        <p:spPr>
          <a:xfrm>
            <a:off x="214313" y="631825"/>
            <a:ext cx="8301037" cy="4286250"/>
          </a:xfrm>
        </p:spPr>
        <p:txBody>
          <a:bodyPr/>
          <a:lstStyle/>
          <a:p>
            <a:pPr marL="0" indent="0">
              <a:spcBef>
                <a:spcPct val="0"/>
              </a:spcBef>
              <a:buFont typeface="Arial" panose="020B0604020202020204" pitchFamily="34" charset="0"/>
              <a:buNone/>
            </a:pPr>
            <a:r>
              <a:rPr lang="tr-TR" altLang="tr-TR" b="1" smtClean="0"/>
              <a:t>E) İşverenin TİS ile bağlılığı</a:t>
            </a:r>
          </a:p>
          <a:p>
            <a:pPr marL="0" indent="0">
              <a:spcBef>
                <a:spcPct val="0"/>
              </a:spcBef>
              <a:buFont typeface="Arial" panose="020B0604020202020204" pitchFamily="34" charset="0"/>
              <a:buNone/>
            </a:pPr>
            <a:r>
              <a:rPr lang="en-US" altLang="tr-TR" smtClean="0"/>
              <a:t>Toplu görüşmeye çağrı tarihinde bir işveren sendikasına üye bulunan işveren, </a:t>
            </a:r>
            <a:r>
              <a:rPr lang="en-US" altLang="tr-TR" b="1" smtClean="0"/>
              <a:t>sendika üyeliğinin sona ermesi</a:t>
            </a:r>
            <a:r>
              <a:rPr lang="tr-TR" altLang="tr-TR" b="1" smtClean="0"/>
              <a:t> </a:t>
            </a:r>
            <a:r>
              <a:rPr lang="en-US" altLang="tr-TR" b="1" smtClean="0"/>
              <a:t>hâlinde</a:t>
            </a:r>
            <a:r>
              <a:rPr lang="en-US" altLang="tr-TR" smtClean="0"/>
              <a:t> sendikaya yapılmış olan çağrı ile bağlı kalır.</a:t>
            </a:r>
            <a:r>
              <a:rPr lang="tr-TR" altLang="tr-TR" smtClean="0"/>
              <a:t> </a:t>
            </a:r>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en-US" altLang="tr-TR" smtClean="0"/>
              <a:t>Sözleşmenin imzalanması tarihinde taraf işveren sendikasının üyesi olan işveren, </a:t>
            </a:r>
            <a:r>
              <a:rPr lang="en-US" altLang="tr-TR" b="1" smtClean="0"/>
              <a:t>sendikası ile ilişkisinin</a:t>
            </a:r>
            <a:r>
              <a:rPr lang="tr-TR" altLang="tr-TR" b="1" smtClean="0"/>
              <a:t> </a:t>
            </a:r>
            <a:r>
              <a:rPr lang="en-US" altLang="tr-TR" b="1" smtClean="0"/>
              <a:t>kesilmesi hâlinde</a:t>
            </a:r>
            <a:r>
              <a:rPr lang="en-US" altLang="tr-TR" smtClean="0"/>
              <a:t> yapılmış olan sözleşme ile bağlı kalır.</a:t>
            </a:r>
            <a:endParaRPr lang="tr-TR" altLang="tr-TR" smtClean="0"/>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en-US" altLang="tr-TR" smtClean="0"/>
              <a:t>Toplu iş sözleşmesi bulunmayan bir işyerinin işletme toplu iş sözleşmesi tarafı olan bir işverence devralınması</a:t>
            </a:r>
            <a:r>
              <a:rPr lang="tr-TR" altLang="tr-TR" smtClean="0"/>
              <a:t> </a:t>
            </a:r>
            <a:r>
              <a:rPr lang="en-US" altLang="tr-TR" smtClean="0"/>
              <a:t>durumunda işyeri, işletme toplu iş sözleşmesi kapsamına girer.</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a:xfrm>
            <a:off x="596900" y="417513"/>
            <a:ext cx="7886700" cy="471487"/>
          </a:xfrm>
        </p:spPr>
        <p:txBody>
          <a:bodyPr rtlCol="0">
            <a:normAutofit fontScale="90000"/>
          </a:bodyPr>
          <a:lstStyle/>
          <a:p>
            <a:pPr algn="ctr" fontAlgn="auto">
              <a:spcAft>
                <a:spcPts val="0"/>
              </a:spcAft>
              <a:defRPr/>
            </a:pPr>
            <a:r>
              <a:rPr lang="tr-TR" altLang="tr-TR" sz="3000" b="1" dirty="0">
                <a:latin typeface="+mn-lt"/>
              </a:rPr>
              <a:t>TİS’İN HÜKMÜ</a:t>
            </a:r>
            <a:endParaRPr lang="en-US" altLang="tr-TR" sz="3000" b="1" dirty="0">
              <a:latin typeface="+mn-lt"/>
            </a:endParaRPr>
          </a:p>
        </p:txBody>
      </p:sp>
      <p:sp>
        <p:nvSpPr>
          <p:cNvPr id="51203" name="Rectangle 3"/>
          <p:cNvSpPr>
            <a:spLocks noGrp="1"/>
          </p:cNvSpPr>
          <p:nvPr>
            <p:ph idx="1"/>
          </p:nvPr>
        </p:nvSpPr>
        <p:spPr>
          <a:xfrm>
            <a:off x="186813" y="958850"/>
            <a:ext cx="8793675" cy="4527550"/>
          </a:xfrm>
        </p:spPr>
        <p:txBody>
          <a:bodyPr/>
          <a:lstStyle/>
          <a:p>
            <a:pPr marL="0" indent="0">
              <a:spcBef>
                <a:spcPct val="0"/>
              </a:spcBef>
              <a:buFont typeface="Arial" panose="020B0604020202020204" pitchFamily="34" charset="0"/>
              <a:buAutoNum type="alphaUcParenR"/>
            </a:pPr>
            <a:r>
              <a:rPr lang="tr-TR" altLang="tr-TR" b="1" dirty="0" smtClean="0"/>
              <a:t> İş sözleşmeleri </a:t>
            </a:r>
            <a:r>
              <a:rPr lang="tr-TR" altLang="tr-TR" b="1" dirty="0" err="1" smtClean="0"/>
              <a:t>TİS’e</a:t>
            </a:r>
            <a:r>
              <a:rPr lang="tr-TR" altLang="tr-TR" b="1" dirty="0" smtClean="0"/>
              <a:t> aykırı olamaz</a:t>
            </a:r>
          </a:p>
          <a:p>
            <a:pPr marL="0" indent="0">
              <a:spcBef>
                <a:spcPct val="0"/>
              </a:spcBef>
              <a:buFont typeface="Arial" panose="020B0604020202020204" pitchFamily="34" charset="0"/>
              <a:buNone/>
            </a:pP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sözleşmesinde</a:t>
            </a:r>
            <a:r>
              <a:rPr lang="en-US" altLang="tr-TR" dirty="0" smtClean="0"/>
              <a:t> </a:t>
            </a:r>
            <a:r>
              <a:rPr lang="en-US" altLang="tr-TR" dirty="0" err="1" smtClean="0"/>
              <a:t>aksi</a:t>
            </a:r>
            <a:r>
              <a:rPr lang="en-US" altLang="tr-TR" dirty="0" smtClean="0"/>
              <a:t> </a:t>
            </a:r>
            <a:r>
              <a:rPr lang="en-US" altLang="tr-TR" dirty="0" err="1" smtClean="0"/>
              <a:t>belirtilmedikçe</a:t>
            </a:r>
            <a:r>
              <a:rPr lang="en-US" altLang="tr-TR" dirty="0" smtClean="0"/>
              <a:t> </a:t>
            </a:r>
            <a:r>
              <a:rPr lang="en-US" altLang="tr-TR" dirty="0" err="1" smtClean="0"/>
              <a:t>iş</a:t>
            </a:r>
            <a:r>
              <a:rPr lang="en-US" altLang="tr-TR" dirty="0" smtClean="0"/>
              <a:t> </a:t>
            </a:r>
            <a:r>
              <a:rPr lang="en-US" altLang="tr-TR" dirty="0" err="1" smtClean="0"/>
              <a:t>sözleşmeleri</a:t>
            </a:r>
            <a:r>
              <a:rPr lang="en-US" altLang="tr-TR" dirty="0" smtClean="0"/>
              <a:t> </a:t>
            </a:r>
            <a:r>
              <a:rPr lang="en-US" altLang="tr-TR" dirty="0" err="1" smtClean="0"/>
              <a:t>toplu</a:t>
            </a:r>
            <a:r>
              <a:rPr lang="en-US" altLang="tr-TR" dirty="0" smtClean="0"/>
              <a:t> </a:t>
            </a:r>
            <a:r>
              <a:rPr lang="en-US" altLang="tr-TR" dirty="0" err="1" smtClean="0"/>
              <a:t>iş</a:t>
            </a:r>
            <a:r>
              <a:rPr lang="tr-TR" altLang="tr-TR" dirty="0" smtClean="0"/>
              <a:t> </a:t>
            </a:r>
            <a:r>
              <a:rPr lang="en-US" altLang="tr-TR" dirty="0" err="1" smtClean="0"/>
              <a:t>sözleşmesine</a:t>
            </a:r>
            <a:r>
              <a:rPr lang="en-US" altLang="tr-TR" dirty="0" smtClean="0"/>
              <a:t> </a:t>
            </a:r>
            <a:r>
              <a:rPr lang="en-US" altLang="tr-TR" dirty="0" err="1" smtClean="0"/>
              <a:t>aykırı</a:t>
            </a:r>
            <a:r>
              <a:rPr lang="en-US" altLang="tr-TR" dirty="0" smtClean="0"/>
              <a:t> </a:t>
            </a:r>
            <a:r>
              <a:rPr lang="en-US" altLang="tr-TR" dirty="0" err="1" smtClean="0"/>
              <a:t>olamaz</a:t>
            </a:r>
            <a:r>
              <a:rPr lang="en-US" altLang="tr-TR" dirty="0" smtClean="0"/>
              <a:t>. </a:t>
            </a:r>
            <a:r>
              <a:rPr lang="en-US" altLang="tr-TR" dirty="0" err="1" smtClean="0"/>
              <a:t>İş</a:t>
            </a:r>
            <a:r>
              <a:rPr lang="tr-TR" altLang="tr-TR" dirty="0" smtClean="0"/>
              <a:t> </a:t>
            </a:r>
            <a:r>
              <a:rPr lang="en-US" altLang="tr-TR" dirty="0" err="1" smtClean="0"/>
              <a:t>sözleşmelerinin</a:t>
            </a:r>
            <a:r>
              <a:rPr lang="en-US" altLang="tr-TR" dirty="0" smtClean="0"/>
              <a:t>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sözleşmesine</a:t>
            </a:r>
            <a:r>
              <a:rPr lang="en-US" altLang="tr-TR" dirty="0" smtClean="0"/>
              <a:t> </a:t>
            </a:r>
            <a:r>
              <a:rPr lang="en-US" altLang="tr-TR" dirty="0" err="1" smtClean="0"/>
              <a:t>aykırı</a:t>
            </a:r>
            <a:r>
              <a:rPr lang="en-US" altLang="tr-TR" dirty="0" smtClean="0"/>
              <a:t> </a:t>
            </a:r>
            <a:r>
              <a:rPr lang="en-US" altLang="tr-TR" dirty="0" err="1" smtClean="0"/>
              <a:t>hükümlerinin</a:t>
            </a:r>
            <a:r>
              <a:rPr lang="en-US" altLang="tr-TR" dirty="0" smtClean="0"/>
              <a:t> </a:t>
            </a:r>
            <a:r>
              <a:rPr lang="en-US" altLang="tr-TR" dirty="0" err="1" smtClean="0"/>
              <a:t>yerini</a:t>
            </a:r>
            <a:r>
              <a:rPr lang="en-US" altLang="tr-TR" dirty="0" smtClean="0"/>
              <a:t>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sözleşmesindeki</a:t>
            </a:r>
            <a:r>
              <a:rPr lang="en-US" altLang="tr-TR" dirty="0" smtClean="0"/>
              <a:t> </a:t>
            </a:r>
            <a:r>
              <a:rPr lang="en-US" altLang="tr-TR" dirty="0" err="1" smtClean="0"/>
              <a:t>hükümler</a:t>
            </a:r>
            <a:r>
              <a:rPr lang="en-US" altLang="tr-TR" dirty="0" smtClean="0"/>
              <a:t> </a:t>
            </a:r>
            <a:r>
              <a:rPr lang="en-US" altLang="tr-TR" dirty="0" err="1" smtClean="0"/>
              <a:t>alır</a:t>
            </a:r>
            <a:r>
              <a:rPr lang="en-US" altLang="tr-TR" dirty="0" smtClean="0"/>
              <a:t>. </a:t>
            </a:r>
            <a:endParaRPr lang="tr-TR" altLang="tr-TR" dirty="0" smtClean="0"/>
          </a:p>
          <a:p>
            <a:pPr marL="0" indent="0">
              <a:spcBef>
                <a:spcPct val="0"/>
              </a:spcBef>
              <a:buFont typeface="Arial" panose="020B0604020202020204" pitchFamily="34" charset="0"/>
              <a:buNone/>
            </a:pPr>
            <a:endParaRPr lang="tr-TR" altLang="tr-TR" dirty="0" smtClean="0"/>
          </a:p>
          <a:p>
            <a:pPr marL="0" indent="0">
              <a:spcBef>
                <a:spcPct val="0"/>
              </a:spcBef>
              <a:buFont typeface="Arial" panose="020B0604020202020204" pitchFamily="34" charset="0"/>
              <a:buNone/>
            </a:pPr>
            <a:r>
              <a:rPr lang="tr-TR" altLang="tr-TR" b="1" dirty="0" smtClean="0"/>
              <a:t>B) İş sözleşmesindeki işçi yararına olan hükümler </a:t>
            </a:r>
            <a:r>
              <a:rPr lang="tr-TR" altLang="tr-TR" b="1" dirty="0" err="1" smtClean="0"/>
              <a:t>geöerlidir</a:t>
            </a:r>
            <a:endParaRPr lang="tr-TR" altLang="tr-TR" b="1" dirty="0" smtClean="0"/>
          </a:p>
          <a:p>
            <a:pPr marL="0" indent="0">
              <a:spcBef>
                <a:spcPct val="0"/>
              </a:spcBef>
              <a:buFont typeface="Arial" panose="020B0604020202020204" pitchFamily="34" charset="0"/>
              <a:buNone/>
            </a:pPr>
            <a:r>
              <a:rPr lang="en-US" altLang="tr-TR" dirty="0" err="1" smtClean="0"/>
              <a:t>Toplu</a:t>
            </a:r>
            <a:r>
              <a:rPr lang="en-US" altLang="tr-TR" dirty="0" smtClean="0"/>
              <a:t> </a:t>
            </a:r>
            <a:r>
              <a:rPr lang="en-US" altLang="tr-TR" dirty="0" err="1" smtClean="0"/>
              <a:t>iş</a:t>
            </a:r>
            <a:r>
              <a:rPr lang="tr-TR" altLang="tr-TR" dirty="0" smtClean="0"/>
              <a:t> </a:t>
            </a:r>
            <a:r>
              <a:rPr lang="en-US" altLang="tr-TR" dirty="0" err="1" smtClean="0"/>
              <a:t>sözleşmesinde</a:t>
            </a:r>
            <a:r>
              <a:rPr lang="en-US" altLang="tr-TR" dirty="0" smtClean="0"/>
              <a:t> </a:t>
            </a:r>
            <a:r>
              <a:rPr lang="en-US" altLang="tr-TR" dirty="0" err="1" smtClean="0"/>
              <a:t>iş</a:t>
            </a:r>
            <a:r>
              <a:rPr lang="en-US" altLang="tr-TR" dirty="0" smtClean="0"/>
              <a:t> </a:t>
            </a:r>
            <a:r>
              <a:rPr lang="en-US" altLang="tr-TR" dirty="0" err="1" smtClean="0"/>
              <a:t>sözleşmelerine</a:t>
            </a:r>
            <a:r>
              <a:rPr lang="en-US" altLang="tr-TR" dirty="0" smtClean="0"/>
              <a:t> </a:t>
            </a:r>
            <a:r>
              <a:rPr lang="en-US" altLang="tr-TR" dirty="0" err="1" smtClean="0"/>
              <a:t>aykırı</a:t>
            </a:r>
            <a:r>
              <a:rPr lang="en-US" altLang="tr-TR" dirty="0" smtClean="0"/>
              <a:t> </a:t>
            </a:r>
            <a:r>
              <a:rPr lang="en-US" altLang="tr-TR" dirty="0" err="1" smtClean="0"/>
              <a:t>hükümlerin</a:t>
            </a:r>
            <a:r>
              <a:rPr lang="en-US" altLang="tr-TR" dirty="0" smtClean="0"/>
              <a:t> </a:t>
            </a:r>
            <a:r>
              <a:rPr lang="en-US" altLang="tr-TR" dirty="0" err="1" smtClean="0"/>
              <a:t>bulunması</a:t>
            </a:r>
            <a:r>
              <a:rPr lang="en-US" altLang="tr-TR" dirty="0" smtClean="0"/>
              <a:t> </a:t>
            </a:r>
            <a:r>
              <a:rPr lang="en-US" altLang="tr-TR" dirty="0" err="1" smtClean="0"/>
              <a:t>hâlinde</a:t>
            </a:r>
            <a:r>
              <a:rPr lang="en-US" altLang="tr-TR" dirty="0" smtClean="0"/>
              <a:t> </a:t>
            </a:r>
            <a:r>
              <a:rPr lang="en-US" altLang="tr-TR" dirty="0" err="1" smtClean="0"/>
              <a:t>ise</a:t>
            </a:r>
            <a:r>
              <a:rPr lang="en-US" altLang="tr-TR" dirty="0" smtClean="0"/>
              <a:t> </a:t>
            </a:r>
            <a:r>
              <a:rPr lang="en-US" altLang="tr-TR" dirty="0" err="1" smtClean="0"/>
              <a:t>iş</a:t>
            </a:r>
            <a:r>
              <a:rPr lang="en-US" altLang="tr-TR" dirty="0" smtClean="0"/>
              <a:t> </a:t>
            </a:r>
            <a:r>
              <a:rPr lang="en-US" altLang="tr-TR" dirty="0" err="1" smtClean="0"/>
              <a:t>sözleşmesinin</a:t>
            </a:r>
            <a:r>
              <a:rPr lang="en-US" altLang="tr-TR" dirty="0" smtClean="0"/>
              <a:t> </a:t>
            </a:r>
            <a:r>
              <a:rPr lang="en-US" altLang="tr-TR" dirty="0" err="1" smtClean="0"/>
              <a:t>işçi</a:t>
            </a:r>
            <a:r>
              <a:rPr lang="en-US" altLang="tr-TR" dirty="0" smtClean="0"/>
              <a:t> </a:t>
            </a:r>
            <a:r>
              <a:rPr lang="en-US" altLang="tr-TR" dirty="0" err="1" smtClean="0"/>
              <a:t>yararına</a:t>
            </a:r>
            <a:r>
              <a:rPr lang="en-US" altLang="tr-TR" dirty="0" smtClean="0"/>
              <a:t> </a:t>
            </a:r>
            <a:r>
              <a:rPr lang="en-US" altLang="tr-TR" dirty="0" err="1" smtClean="0"/>
              <a:t>olan</a:t>
            </a:r>
            <a:r>
              <a:rPr lang="en-US" altLang="tr-TR" dirty="0" smtClean="0"/>
              <a:t> </a:t>
            </a:r>
            <a:r>
              <a:rPr lang="en-US" altLang="tr-TR" dirty="0" err="1" smtClean="0"/>
              <a:t>hükümleri</a:t>
            </a:r>
            <a:r>
              <a:rPr lang="tr-TR" altLang="tr-TR" dirty="0" smtClean="0"/>
              <a:t> </a:t>
            </a:r>
            <a:r>
              <a:rPr lang="en-US" altLang="tr-TR" dirty="0" err="1" smtClean="0"/>
              <a:t>geçerlidir</a:t>
            </a:r>
            <a:r>
              <a:rPr lang="en-US" altLang="tr-TR" dirty="0" smtClean="0"/>
              <a:t>.</a:t>
            </a:r>
            <a:endParaRPr lang="tr-TR" altLang="tr-TR" dirty="0" smtClean="0"/>
          </a:p>
          <a:p>
            <a:pPr marL="0" indent="0">
              <a:spcBef>
                <a:spcPct val="0"/>
              </a:spcBef>
              <a:buFont typeface="Arial" panose="020B0604020202020204" pitchFamily="34" charset="0"/>
              <a:buNone/>
            </a:pPr>
            <a:endParaRPr lang="tr-TR" altLang="tr-TR" dirty="0" smtClean="0"/>
          </a:p>
          <a:p>
            <a:pPr marL="0" indent="0">
              <a:spcBef>
                <a:spcPct val="0"/>
              </a:spcBef>
              <a:buFont typeface="Arial" panose="020B0604020202020204" pitchFamily="34" charset="0"/>
              <a:buNone/>
            </a:pPr>
            <a:r>
              <a:rPr lang="tr-TR" altLang="tr-TR" b="1" dirty="0" smtClean="0"/>
              <a:t>C) </a:t>
            </a:r>
            <a:r>
              <a:rPr lang="tr-TR" altLang="tr-TR" b="1" dirty="0" err="1" smtClean="0"/>
              <a:t>TİS’in</a:t>
            </a:r>
            <a:r>
              <a:rPr lang="tr-TR" altLang="tr-TR" b="1" dirty="0" smtClean="0"/>
              <a:t> sona ermesinin hükümleri</a:t>
            </a:r>
            <a:endParaRPr lang="en-US" altLang="tr-TR" b="1" dirty="0" smtClean="0"/>
          </a:p>
          <a:p>
            <a:pPr marL="0" indent="0">
              <a:spcBef>
                <a:spcPct val="0"/>
              </a:spcBef>
              <a:buFont typeface="Arial" panose="020B0604020202020204" pitchFamily="34" charset="0"/>
              <a:buNone/>
            </a:pPr>
            <a:r>
              <a:rPr lang="en-US" altLang="tr-TR" dirty="0" err="1" smtClean="0"/>
              <a:t>Sona</a:t>
            </a:r>
            <a:r>
              <a:rPr lang="en-US" altLang="tr-TR" dirty="0" smtClean="0"/>
              <a:t> </a:t>
            </a:r>
            <a:r>
              <a:rPr lang="en-US" altLang="tr-TR" dirty="0" err="1" smtClean="0"/>
              <a:t>eren</a:t>
            </a:r>
            <a:r>
              <a:rPr lang="en-US" altLang="tr-TR" dirty="0" smtClean="0"/>
              <a:t> </a:t>
            </a:r>
            <a:r>
              <a:rPr lang="en-US" altLang="tr-TR" dirty="0" err="1" smtClean="0"/>
              <a:t>toplu</a:t>
            </a:r>
            <a:r>
              <a:rPr lang="en-US" altLang="tr-TR" dirty="0" smtClean="0"/>
              <a:t> </a:t>
            </a:r>
            <a:r>
              <a:rPr lang="en-US" altLang="tr-TR" dirty="0" err="1" smtClean="0"/>
              <a:t>iş</a:t>
            </a:r>
            <a:r>
              <a:rPr lang="en-US" altLang="tr-TR" dirty="0" smtClean="0"/>
              <a:t> </a:t>
            </a:r>
            <a:r>
              <a:rPr lang="en-US" altLang="tr-TR" dirty="0" err="1" smtClean="0"/>
              <a:t>sözleşmesinin</a:t>
            </a:r>
            <a:r>
              <a:rPr lang="en-US" altLang="tr-TR" dirty="0" smtClean="0"/>
              <a:t> </a:t>
            </a:r>
            <a:r>
              <a:rPr lang="en-US" altLang="tr-TR" dirty="0" err="1" smtClean="0"/>
              <a:t>iş</a:t>
            </a:r>
            <a:r>
              <a:rPr lang="en-US" altLang="tr-TR" dirty="0" smtClean="0"/>
              <a:t> </a:t>
            </a:r>
            <a:r>
              <a:rPr lang="en-US" altLang="tr-TR" dirty="0" err="1" smtClean="0"/>
              <a:t>sözleşmesine</a:t>
            </a:r>
            <a:r>
              <a:rPr lang="en-US" altLang="tr-TR" dirty="0" smtClean="0"/>
              <a:t> </a:t>
            </a:r>
            <a:r>
              <a:rPr lang="en-US" altLang="tr-TR" dirty="0" err="1" smtClean="0"/>
              <a:t>ilişkin</a:t>
            </a:r>
            <a:r>
              <a:rPr lang="en-US" altLang="tr-TR" dirty="0" smtClean="0"/>
              <a:t> </a:t>
            </a:r>
            <a:r>
              <a:rPr lang="en-US" altLang="tr-TR" dirty="0" err="1" smtClean="0"/>
              <a:t>hükümleri</a:t>
            </a:r>
            <a:r>
              <a:rPr lang="en-US" altLang="tr-TR" dirty="0" smtClean="0"/>
              <a:t> </a:t>
            </a:r>
            <a:r>
              <a:rPr lang="en-US" altLang="tr-TR" dirty="0" err="1" smtClean="0"/>
              <a:t>yenisi</a:t>
            </a:r>
            <a:r>
              <a:rPr lang="en-US" altLang="tr-TR" dirty="0" smtClean="0"/>
              <a:t> </a:t>
            </a:r>
            <a:r>
              <a:rPr lang="en-US" altLang="tr-TR" dirty="0" err="1" smtClean="0"/>
              <a:t>yürürlüğe</a:t>
            </a:r>
            <a:r>
              <a:rPr lang="en-US" altLang="tr-TR" dirty="0" smtClean="0"/>
              <a:t> </a:t>
            </a:r>
            <a:r>
              <a:rPr lang="en-US" altLang="tr-TR" dirty="0" err="1" smtClean="0"/>
              <a:t>girinceye</a:t>
            </a:r>
            <a:r>
              <a:rPr lang="en-US" altLang="tr-TR" dirty="0" smtClean="0"/>
              <a:t> </a:t>
            </a:r>
            <a:r>
              <a:rPr lang="en-US" altLang="tr-TR" dirty="0" err="1" smtClean="0"/>
              <a:t>kadar</a:t>
            </a:r>
            <a:r>
              <a:rPr lang="en-US" altLang="tr-TR" dirty="0" smtClean="0"/>
              <a:t> </a:t>
            </a:r>
            <a:r>
              <a:rPr lang="en-US" altLang="tr-TR" dirty="0" err="1" smtClean="0"/>
              <a:t>iş</a:t>
            </a:r>
            <a:r>
              <a:rPr lang="en-US" altLang="tr-TR" dirty="0" smtClean="0"/>
              <a:t> </a:t>
            </a:r>
            <a:r>
              <a:rPr lang="en-US" altLang="tr-TR" dirty="0" err="1" smtClean="0"/>
              <a:t>sözleşmesi</a:t>
            </a:r>
            <a:r>
              <a:rPr lang="tr-TR" altLang="tr-TR" dirty="0" smtClean="0"/>
              <a:t> </a:t>
            </a:r>
            <a:r>
              <a:rPr lang="en-US" altLang="tr-TR" dirty="0" err="1" smtClean="0"/>
              <a:t>hükmü</a:t>
            </a:r>
            <a:r>
              <a:rPr lang="en-US" altLang="tr-TR" dirty="0" smtClean="0"/>
              <a:t> </a:t>
            </a:r>
            <a:r>
              <a:rPr lang="en-US" altLang="tr-TR" dirty="0" err="1" smtClean="0"/>
              <a:t>olarak</a:t>
            </a:r>
            <a:r>
              <a:rPr lang="en-US" altLang="tr-TR" dirty="0" smtClean="0"/>
              <a:t> </a:t>
            </a:r>
            <a:r>
              <a:rPr lang="en-US" altLang="tr-TR" dirty="0" err="1" smtClean="0"/>
              <a:t>devam</a:t>
            </a:r>
            <a:r>
              <a:rPr lang="en-US" altLang="tr-TR" dirty="0" smtClean="0"/>
              <a:t> </a:t>
            </a:r>
            <a:r>
              <a:rPr lang="en-US" altLang="tr-TR" dirty="0" err="1" smtClean="0"/>
              <a:t>eder</a:t>
            </a:r>
            <a:r>
              <a:rPr lang="en-US" altLang="tr-TR" dirty="0" smtClean="0"/>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a:xfrm>
            <a:off x="290513" y="449263"/>
            <a:ext cx="8659812" cy="473075"/>
          </a:xfrm>
        </p:spPr>
        <p:txBody>
          <a:bodyPr rtlCol="0">
            <a:normAutofit fontScale="90000"/>
          </a:bodyPr>
          <a:lstStyle/>
          <a:p>
            <a:pPr algn="ctr" fontAlgn="auto">
              <a:spcAft>
                <a:spcPts val="0"/>
              </a:spcAft>
              <a:defRPr/>
            </a:pPr>
            <a:r>
              <a:rPr lang="tr-TR" altLang="tr-TR" sz="3000" b="1">
                <a:latin typeface="Calibri" panose="020F0502020204030204" pitchFamily="34" charset="0"/>
              </a:rPr>
              <a:t>TOPLU İŞ UYUŞMAZLIKLARI VE ÇÖZÜM YOLLARI</a:t>
            </a:r>
            <a:endParaRPr lang="en-US" altLang="tr-TR" sz="3000" b="1">
              <a:latin typeface="Calibri" panose="020F0502020204030204" pitchFamily="34" charset="0"/>
            </a:endParaRPr>
          </a:p>
        </p:txBody>
      </p:sp>
      <p:sp>
        <p:nvSpPr>
          <p:cNvPr id="52227" name="Rectangle 3"/>
          <p:cNvSpPr>
            <a:spLocks noGrp="1"/>
          </p:cNvSpPr>
          <p:nvPr>
            <p:ph idx="1"/>
          </p:nvPr>
        </p:nvSpPr>
        <p:spPr>
          <a:xfrm>
            <a:off x="290513" y="1155700"/>
            <a:ext cx="8659812" cy="4111625"/>
          </a:xfrm>
        </p:spPr>
        <p:txBody>
          <a:bodyPr/>
          <a:lstStyle/>
          <a:p>
            <a:pPr marL="0" indent="0">
              <a:spcBef>
                <a:spcPct val="0"/>
              </a:spcBef>
              <a:buFont typeface="Arial" panose="020B0604020202020204" pitchFamily="34" charset="0"/>
              <a:buAutoNum type="arabicParenR"/>
            </a:pPr>
            <a:r>
              <a:rPr lang="tr-TR" altLang="tr-TR" b="1" smtClean="0"/>
              <a:t> İŞ UYUŞMAZLIKLARI VE TOPLU İŞ UYUŞMAZLIKLARI</a:t>
            </a:r>
          </a:p>
          <a:p>
            <a:pPr marL="0" indent="0">
              <a:spcBef>
                <a:spcPct val="0"/>
              </a:spcBef>
              <a:buFont typeface="Arial" panose="020B0604020202020204" pitchFamily="34" charset="0"/>
              <a:buNone/>
            </a:pPr>
            <a:r>
              <a:rPr lang="tr-TR" altLang="tr-TR" smtClean="0"/>
              <a:t>Uyuşmazlıkların ayrımında </a:t>
            </a:r>
            <a:r>
              <a:rPr lang="tr-TR" altLang="tr-TR" b="1" smtClean="0"/>
              <a:t>hak</a:t>
            </a:r>
            <a:r>
              <a:rPr lang="tr-TR" altLang="tr-TR" smtClean="0"/>
              <a:t> veya </a:t>
            </a:r>
            <a:r>
              <a:rPr lang="tr-TR" altLang="tr-TR" b="1" smtClean="0"/>
              <a:t>çıkar</a:t>
            </a:r>
            <a:r>
              <a:rPr lang="tr-TR" altLang="tr-TR" smtClean="0"/>
              <a:t> esası bulunmakta ve ayırım ona göre yapılmaktadır.</a:t>
            </a:r>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tr-TR" altLang="tr-TR" smtClean="0"/>
              <a:t>	</a:t>
            </a:r>
            <a:r>
              <a:rPr lang="tr-TR" altLang="tr-TR" b="1" smtClean="0"/>
              <a:t>A) İş uyuşmazlıkları</a:t>
            </a:r>
          </a:p>
          <a:p>
            <a:pPr marL="0" indent="0">
              <a:spcBef>
                <a:spcPct val="0"/>
              </a:spcBef>
              <a:buFont typeface="Arial" panose="020B0604020202020204" pitchFamily="34" charset="0"/>
              <a:buNone/>
            </a:pPr>
            <a:r>
              <a:rPr lang="tr-TR" altLang="tr-TR" smtClean="0"/>
              <a:t>Yürürlükteki iş koşulları veya bunların uygulama yöntemleri nedeniyle ibir işyerinde işçi veya örgüt ile işveren arasındaki uyuşmaylık tır. Bu tür uyuşmazlıklar hak üzerinde olan uyuşmalıklar.</a:t>
            </a:r>
          </a:p>
          <a:p>
            <a:pPr marL="0" indent="0">
              <a:spcBef>
                <a:spcPct val="0"/>
              </a:spcBef>
              <a:buFont typeface="Arial" panose="020B0604020202020204" pitchFamily="34" charset="0"/>
              <a:buNone/>
            </a:pPr>
            <a:endParaRPr lang="tr-TR" altLang="tr-TR" smtClean="0"/>
          </a:p>
          <a:p>
            <a:pPr marL="0" indent="0">
              <a:spcBef>
                <a:spcPct val="0"/>
              </a:spcBef>
              <a:buFont typeface="Arial" panose="020B0604020202020204" pitchFamily="34" charset="0"/>
              <a:buNone/>
            </a:pPr>
            <a:r>
              <a:rPr lang="tr-TR" altLang="tr-TR" smtClean="0"/>
              <a:t>	</a:t>
            </a:r>
            <a:r>
              <a:rPr lang="tr-TR" altLang="tr-TR" b="1" smtClean="0"/>
              <a:t>B) Toplu iş uyuşmazlıkları</a:t>
            </a:r>
          </a:p>
          <a:p>
            <a:pPr marL="0" indent="0">
              <a:spcBef>
                <a:spcPct val="0"/>
              </a:spcBef>
              <a:buFont typeface="Arial" panose="020B0604020202020204" pitchFamily="34" charset="0"/>
              <a:buNone/>
            </a:pPr>
            <a:r>
              <a:rPr lang="tr-TR" altLang="tr-TR" smtClean="0"/>
              <a:t>İşveren veya örgütü ile işçi toplulukları arasında çıkan uyuşmazlık. Bu tür uyuşmazlıklar ise çıkar üzerinde çıkan uyuşmazlıklar.</a:t>
            </a:r>
          </a:p>
          <a:p>
            <a:pPr marL="0" indent="0">
              <a:spcBef>
                <a:spcPct val="0"/>
              </a:spcBef>
              <a:buFont typeface="Arial" panose="020B0604020202020204" pitchFamily="34" charset="0"/>
              <a:buNone/>
            </a:pPr>
            <a:endParaRPr lang="tr-TR" altLang="tr-TR"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187325" y="725488"/>
            <a:ext cx="8848725" cy="3263900"/>
          </a:xfrm>
        </p:spPr>
        <p:txBody>
          <a:bodyPr/>
          <a:lstStyle/>
          <a:p>
            <a:pPr marL="0" indent="0" eaLnBrk="1" hangingPunct="1">
              <a:buFont typeface="Arial" panose="020B0604020202020204" pitchFamily="34" charset="0"/>
              <a:buNone/>
            </a:pPr>
            <a:r>
              <a:rPr lang="tr-TR" altLang="tr-TR" b="1" smtClean="0">
                <a:cs typeface="Arial" panose="020B0604020202020204" pitchFamily="34" charset="0"/>
              </a:rPr>
              <a:t>SENDİKAYA İLGİLİ MEVZUAT</a:t>
            </a:r>
          </a:p>
          <a:p>
            <a:pPr marL="0" indent="0" eaLnBrk="1" hangingPunct="1">
              <a:buFont typeface="Arial" panose="020B0604020202020204" pitchFamily="34" charset="0"/>
              <a:buNone/>
            </a:pPr>
            <a:endParaRPr lang="tr-TR" altLang="tr-TR" smtClean="0">
              <a:cs typeface="Arial" panose="020B0604020202020204" pitchFamily="34" charset="0"/>
            </a:endParaRPr>
          </a:p>
          <a:p>
            <a:pPr marL="0" indent="0" eaLnBrk="1" hangingPunct="1">
              <a:buFont typeface="Arial" panose="020B0604020202020204" pitchFamily="34" charset="0"/>
              <a:buNone/>
            </a:pPr>
            <a:endParaRPr lang="tr-TR" altLang="tr-TR" smtClean="0">
              <a:cs typeface="Arial" panose="020B0604020202020204" pitchFamily="34" charset="0"/>
            </a:endParaRPr>
          </a:p>
          <a:p>
            <a:pPr marL="0" indent="0" eaLnBrk="1" hangingPunct="1">
              <a:buFont typeface="Arial" panose="020B0604020202020204" pitchFamily="34" charset="0"/>
              <a:buNone/>
            </a:pPr>
            <a:r>
              <a:rPr lang="tr-TR" altLang="tr-TR" smtClean="0">
                <a:cs typeface="Arial" panose="020B0604020202020204" pitchFamily="34" charset="0"/>
              </a:rPr>
              <a:t>Şu anda uygulanan 2012 yılında yürürlüğe giren </a:t>
            </a:r>
            <a:r>
              <a:rPr lang="bs-Latn-BA" altLang="tr-TR" b="1" smtClean="0">
                <a:cs typeface="Arial" panose="020B0604020202020204" pitchFamily="34" charset="0"/>
              </a:rPr>
              <a:t>6356</a:t>
            </a:r>
            <a:r>
              <a:rPr lang="tr-TR" altLang="tr-TR" smtClean="0">
                <a:cs typeface="Arial" panose="020B0604020202020204" pitchFamily="34" charset="0"/>
              </a:rPr>
              <a:t> sayılı </a:t>
            </a:r>
            <a:r>
              <a:rPr lang="bs-Latn-BA" altLang="tr-TR" smtClean="0">
                <a:cs typeface="Arial" panose="020B0604020202020204" pitchFamily="34" charset="0"/>
              </a:rPr>
              <a:t>SENDİKALAR VE TOPLU İŞ SÖZLEŞMESİ KANUNU</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p:cNvSpPr>
          <p:nvPr>
            <p:ph idx="1"/>
          </p:nvPr>
        </p:nvSpPr>
        <p:spPr>
          <a:xfrm>
            <a:off x="166688" y="458788"/>
            <a:ext cx="8840787" cy="4810125"/>
          </a:xfrm>
        </p:spPr>
        <p:txBody>
          <a:bodyPr/>
          <a:lstStyle/>
          <a:p>
            <a:pPr marL="0" indent="0">
              <a:lnSpc>
                <a:spcPct val="80000"/>
              </a:lnSpc>
              <a:spcBef>
                <a:spcPct val="0"/>
              </a:spcBef>
              <a:buFont typeface="Arial" panose="020B0604020202020204" pitchFamily="34" charset="0"/>
              <a:buNone/>
            </a:pPr>
            <a:r>
              <a:rPr lang="tr-TR" altLang="tr-TR" b="1" smtClean="0"/>
              <a:t>B) İŞ UYUŞMAZLIKLARIN ÇÖZÜM YOLLARI</a:t>
            </a:r>
          </a:p>
          <a:p>
            <a:pPr marL="0" indent="0">
              <a:lnSpc>
                <a:spcPct val="80000"/>
              </a:lnSpc>
              <a:spcBef>
                <a:spcPct val="0"/>
              </a:spcBef>
              <a:buFont typeface="Arial" panose="020B0604020202020204" pitchFamily="34" charset="0"/>
              <a:buNone/>
            </a:pPr>
            <a:endParaRPr lang="tr-TR" altLang="tr-TR" b="1" smtClean="0"/>
          </a:p>
          <a:p>
            <a:pPr marL="0" indent="0">
              <a:lnSpc>
                <a:spcPct val="80000"/>
              </a:lnSpc>
              <a:spcBef>
                <a:spcPct val="0"/>
              </a:spcBef>
              <a:buFont typeface="Arial" panose="020B0604020202020204" pitchFamily="34" charset="0"/>
              <a:buNone/>
            </a:pPr>
            <a:r>
              <a:rPr lang="tr-TR" altLang="tr-TR" smtClean="0"/>
              <a:t>Kural olarak hak uyuşmazlıkları dava yolu ile çözümlenmeye çalışıılıyor iken çıkar uyuşmazlıklar ise mücadele yolu ile çözümleniyor: grev ve lokavt yolu. </a:t>
            </a:r>
          </a:p>
          <a:p>
            <a:pPr marL="0" indent="0">
              <a:lnSpc>
                <a:spcPct val="80000"/>
              </a:lnSpc>
              <a:spcBef>
                <a:spcPct val="0"/>
              </a:spcBef>
              <a:buFont typeface="Arial" panose="020B0604020202020204" pitchFamily="34" charset="0"/>
              <a:buNone/>
            </a:pPr>
            <a:r>
              <a:rPr lang="tr-TR" altLang="tr-TR" smtClean="0"/>
              <a:t>Bu yola başvurmadan önce uyuşmazlık barışçı yolu ile çözümlenmeye çalışılıyor.</a:t>
            </a:r>
          </a:p>
          <a:p>
            <a:pPr marL="0" indent="0">
              <a:lnSpc>
                <a:spcPct val="80000"/>
              </a:lnSpc>
              <a:spcBef>
                <a:spcPct val="0"/>
              </a:spcBef>
              <a:buFont typeface="Arial" panose="020B0604020202020204" pitchFamily="34" charset="0"/>
              <a:buNone/>
            </a:pPr>
            <a:endParaRPr lang="tr-TR" altLang="tr-TR" smtClean="0"/>
          </a:p>
          <a:p>
            <a:pPr marL="0" indent="0">
              <a:lnSpc>
                <a:spcPct val="80000"/>
              </a:lnSpc>
              <a:spcBef>
                <a:spcPct val="0"/>
              </a:spcBef>
              <a:buFont typeface="Arial" panose="020B0604020202020204" pitchFamily="34" charset="0"/>
              <a:buNone/>
            </a:pPr>
            <a:r>
              <a:rPr lang="tr-TR" altLang="tr-TR" b="1" smtClean="0"/>
              <a:t>Uyuşmazlık çözme yolları:</a:t>
            </a:r>
          </a:p>
          <a:p>
            <a:pPr marL="0" indent="0">
              <a:lnSpc>
                <a:spcPct val="80000"/>
              </a:lnSpc>
              <a:spcBef>
                <a:spcPct val="0"/>
              </a:spcBef>
              <a:buFont typeface="Arial" panose="020B0604020202020204" pitchFamily="34" charset="0"/>
              <a:buNone/>
            </a:pPr>
            <a:endParaRPr lang="tr-TR" altLang="tr-TR" b="1" smtClean="0"/>
          </a:p>
          <a:p>
            <a:pPr marL="0" indent="0">
              <a:lnSpc>
                <a:spcPct val="80000"/>
              </a:lnSpc>
              <a:spcBef>
                <a:spcPct val="0"/>
              </a:spcBef>
              <a:buFont typeface="Arial" panose="020B0604020202020204" pitchFamily="34" charset="0"/>
              <a:buAutoNum type="alphaUcParenR"/>
            </a:pPr>
            <a:r>
              <a:rPr lang="tr-TR" altLang="tr-TR" b="1" smtClean="0"/>
              <a:t> Barışçı yollar:</a:t>
            </a:r>
          </a:p>
          <a:p>
            <a:pPr marL="0" indent="0">
              <a:lnSpc>
                <a:spcPct val="80000"/>
              </a:lnSpc>
              <a:spcBef>
                <a:spcPct val="0"/>
              </a:spcBef>
              <a:buFont typeface="Arial" panose="020B0604020202020204" pitchFamily="34" charset="0"/>
              <a:buNone/>
            </a:pPr>
            <a:r>
              <a:rPr lang="tr-TR" altLang="tr-TR" smtClean="0"/>
              <a:t>	1) Arabuluculuk: uyuşmazlığı çözecek yetkili makamı tarafından arabulucuyu atanarak çözümü arama yöntemi</a:t>
            </a:r>
          </a:p>
          <a:p>
            <a:pPr marL="0" indent="0">
              <a:lnSpc>
                <a:spcPct val="80000"/>
              </a:lnSpc>
              <a:spcBef>
                <a:spcPct val="0"/>
              </a:spcBef>
              <a:buFont typeface="Arial" panose="020B0604020202020204" pitchFamily="34" charset="0"/>
              <a:buNone/>
            </a:pPr>
            <a:r>
              <a:rPr lang="tr-TR" altLang="tr-TR" smtClean="0"/>
              <a:t>	2) Tahkim: uyuşmazlık konusunun özel hakeme nakletmesi ile uzuşmazlığı çözme çabaları</a:t>
            </a:r>
          </a:p>
          <a:p>
            <a:pPr marL="0" indent="0">
              <a:lnSpc>
                <a:spcPct val="80000"/>
              </a:lnSpc>
              <a:spcBef>
                <a:spcPct val="0"/>
              </a:spcBef>
              <a:buFont typeface="Arial" panose="020B0604020202020204" pitchFamily="34" charset="0"/>
              <a:buNone/>
            </a:pPr>
            <a:r>
              <a:rPr lang="tr-TR" altLang="tr-TR" smtClean="0"/>
              <a:t>		</a:t>
            </a:r>
            <a:r>
              <a:rPr lang="tr-TR" altLang="tr-TR" i="1" smtClean="0"/>
              <a:t>2.1. Zorunlu tahkim</a:t>
            </a:r>
          </a:p>
          <a:p>
            <a:pPr marL="0" indent="0">
              <a:lnSpc>
                <a:spcPct val="80000"/>
              </a:lnSpc>
              <a:spcBef>
                <a:spcPct val="0"/>
              </a:spcBef>
              <a:buFont typeface="Arial" panose="020B0604020202020204" pitchFamily="34" charset="0"/>
              <a:buNone/>
            </a:pPr>
            <a:r>
              <a:rPr lang="tr-TR" altLang="tr-TR" i="1" smtClean="0"/>
              <a:t>		2.2. Gönüllü tahkim</a:t>
            </a:r>
          </a:p>
          <a:p>
            <a:pPr marL="0" indent="0">
              <a:lnSpc>
                <a:spcPct val="80000"/>
              </a:lnSpc>
              <a:spcBef>
                <a:spcPct val="0"/>
              </a:spcBef>
              <a:buFont typeface="Arial" panose="020B0604020202020204" pitchFamily="34" charset="0"/>
              <a:buNone/>
            </a:pPr>
            <a:r>
              <a:rPr lang="tr-TR" altLang="tr-TR" i="1" smtClean="0"/>
              <a:t>	3) </a:t>
            </a:r>
            <a:r>
              <a:rPr lang="en-US" altLang="tr-TR" smtClean="0"/>
              <a:t>Yüksek Hakem Kuruluna başvurma</a:t>
            </a:r>
            <a:r>
              <a:rPr lang="tr-TR" altLang="tr-TR" smtClean="0"/>
              <a:t>: </a:t>
            </a:r>
            <a:r>
              <a:rPr lang="en-US" altLang="tr-TR" smtClean="0"/>
              <a:t>Grev oylaması sonucunda grev yapılmaması yönündeki kararın kesinleşmesinden itibaren altı iş günü içinde işçi sendikası; Yüksek Hakem Kuruluna başvurabilir</a:t>
            </a:r>
            <a:r>
              <a:rPr lang="en-US" altLang="tr-TR" b="1" smtClean="0"/>
              <a:t>.</a:t>
            </a:r>
            <a:r>
              <a:rPr lang="en-US" altLang="tr-TR" smtClean="0"/>
              <a:t> </a:t>
            </a:r>
            <a:endParaRPr lang="tr-TR" altLang="tr-TR"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p:cNvSpPr>
          <p:nvPr>
            <p:ph idx="1"/>
          </p:nvPr>
        </p:nvSpPr>
        <p:spPr>
          <a:xfrm>
            <a:off x="350838" y="677863"/>
            <a:ext cx="8391525" cy="3833812"/>
          </a:xfrm>
        </p:spPr>
        <p:txBody>
          <a:bodyPr/>
          <a:lstStyle/>
          <a:p>
            <a:pPr marL="41275" indent="-41275">
              <a:spcBef>
                <a:spcPct val="0"/>
              </a:spcBef>
              <a:buFont typeface="Arial" panose="020B0604020202020204" pitchFamily="34" charset="0"/>
              <a:buNone/>
            </a:pPr>
            <a:r>
              <a:rPr lang="tr-TR" altLang="tr-TR" b="1" smtClean="0"/>
              <a:t>B) Mücadeleci yollar:</a:t>
            </a:r>
          </a:p>
          <a:p>
            <a:pPr marL="41275" indent="-41275">
              <a:spcBef>
                <a:spcPct val="0"/>
              </a:spcBef>
              <a:buFont typeface="Arial" panose="020B0604020202020204" pitchFamily="34" charset="0"/>
              <a:buNone/>
            </a:pPr>
            <a:r>
              <a:rPr lang="tr-TR" altLang="tr-TR" smtClean="0"/>
              <a:t>	1) Grev</a:t>
            </a:r>
          </a:p>
          <a:p>
            <a:pPr marL="41275" indent="-41275">
              <a:spcBef>
                <a:spcPct val="0"/>
              </a:spcBef>
              <a:buFont typeface="Arial" panose="020B0604020202020204" pitchFamily="34" charset="0"/>
              <a:buNone/>
            </a:pPr>
            <a:r>
              <a:rPr lang="tr-TR" altLang="tr-TR" smtClean="0"/>
              <a:t>	2) Lokavt</a:t>
            </a:r>
          </a:p>
          <a:p>
            <a:pPr marL="41275" indent="-41275">
              <a:spcBef>
                <a:spcPct val="0"/>
              </a:spcBef>
              <a:buFont typeface="Arial" panose="020B0604020202020204" pitchFamily="34" charset="0"/>
              <a:buNone/>
            </a:pPr>
            <a:endParaRPr lang="tr-TR" altLang="tr-TR" smtClean="0"/>
          </a:p>
          <a:p>
            <a:pPr marL="41275" indent="-41275">
              <a:buFont typeface="Arial" panose="020B0604020202020204" pitchFamily="34" charset="0"/>
              <a:buNone/>
            </a:pPr>
            <a:r>
              <a:rPr lang="en-US" altLang="tr-TR" b="1" smtClean="0"/>
              <a:t>Yorum davası ve eda davası</a:t>
            </a:r>
          </a:p>
          <a:p>
            <a:pPr marL="41275" indent="-41275">
              <a:buFont typeface="Arial" panose="020B0604020202020204" pitchFamily="34" charset="0"/>
              <a:buNone/>
            </a:pPr>
            <a:r>
              <a:rPr lang="en-US" altLang="tr-TR" b="1" smtClean="0"/>
              <a:t>MADDE 53 – </a:t>
            </a:r>
            <a:r>
              <a:rPr lang="en-US" altLang="tr-TR" smtClean="0"/>
              <a:t>(1) Uygulanmakta olan bir toplu iş sözleşmesini</a:t>
            </a:r>
            <a:r>
              <a:rPr lang="tr-TR" altLang="tr-TR" smtClean="0"/>
              <a:t> </a:t>
            </a:r>
            <a:r>
              <a:rPr lang="en-US" altLang="tr-TR" smtClean="0"/>
              <a:t>yorumundan doğan uyuşmazlıklarda sözleşmenin</a:t>
            </a:r>
            <a:r>
              <a:rPr lang="tr-TR" altLang="tr-TR" smtClean="0"/>
              <a:t> </a:t>
            </a:r>
            <a:r>
              <a:rPr lang="en-US" altLang="tr-TR" smtClean="0"/>
              <a:t>taraflarınca dava açılabilir </a:t>
            </a:r>
          </a:p>
          <a:p>
            <a:pPr marL="41275" indent="-41275">
              <a:buFont typeface="Arial" panose="020B0604020202020204" pitchFamily="34" charset="0"/>
              <a:buNone/>
            </a:pPr>
            <a:endParaRPr lang="en-US" altLang="tr-TR"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endParaRPr lang="bs-Latn-BA" altLang="sr-Latn-RS" smtClean="0"/>
          </a:p>
        </p:txBody>
      </p:sp>
      <p:sp>
        <p:nvSpPr>
          <p:cNvPr id="55299" name="Content Placeholder 2"/>
          <p:cNvSpPr>
            <a:spLocks noGrp="1"/>
          </p:cNvSpPr>
          <p:nvPr>
            <p:ph idx="1"/>
          </p:nvPr>
        </p:nvSpPr>
        <p:spPr/>
        <p:txBody>
          <a:bodyPr/>
          <a:lstStyle/>
          <a:p>
            <a:endParaRPr lang="bs-Latn-BA" altLang="sr-Latn-RS"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527050" y="2173288"/>
            <a:ext cx="7886700" cy="644525"/>
          </a:xfrm>
          <a:solidFill>
            <a:schemeClr val="tx2">
              <a:lumMod val="50000"/>
            </a:schemeClr>
          </a:solidFill>
        </p:spPr>
        <p:txBody>
          <a:bodyPr/>
          <a:lstStyle/>
          <a:p>
            <a:pPr algn="ctr">
              <a:defRPr/>
            </a:pPr>
            <a:r>
              <a:rPr lang="bs-Latn-BA" altLang="tr-TR" b="1" dirty="0" smtClean="0">
                <a:solidFill>
                  <a:schemeClr val="bg1"/>
                </a:solidFill>
                <a:latin typeface="Arial" panose="020B0604020202020204" pitchFamily="34" charset="0"/>
                <a:cs typeface="Arial" panose="020B0604020202020204" pitchFamily="34" charset="0"/>
              </a:rPr>
              <a:t>GREV VE LOKAVT</a:t>
            </a:r>
            <a:endParaRPr lang="tr-TR" altLang="tr-TR" b="1" dirty="0" smtClean="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p:cNvSpPr>
            <a:spLocks noGrp="1"/>
          </p:cNvSpPr>
          <p:nvPr>
            <p:ph idx="1"/>
          </p:nvPr>
        </p:nvSpPr>
        <p:spPr>
          <a:xfrm>
            <a:off x="131763" y="649288"/>
            <a:ext cx="8804275" cy="4649787"/>
          </a:xfrm>
        </p:spPr>
        <p:txBody>
          <a:bodyPr/>
          <a:lstStyle/>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A) DAYANAK</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1982 T.C. Anayasası</a:t>
            </a:r>
          </a:p>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MADDE 54- Toplu iş sözleşmesinin yapılması sırasında, uyuşmazlık çıkması halinde işçiler grev hakkına sahiptirler. </a:t>
            </a:r>
            <a:r>
              <a:rPr lang="tr-TR" altLang="tr-TR" smtClean="0">
                <a:latin typeface="Arial" panose="020B0604020202020204" pitchFamily="34" charset="0"/>
                <a:cs typeface="Arial" panose="020B0604020202020204" pitchFamily="34" charset="0"/>
              </a:rPr>
              <a:t>Bu hakkın kullanılmasının ve işverenin lokavta başvurmasının usul ve şartları ile kapsam ve istisnaları kanunla düzenlenir. </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Grev hakkı ve lokavt iyi niyet kurallarına aykırı tarzda, toplum zararına ve millî serveti tahrip edecek şekilde kullanılamaz. </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Grev ve lokavtın yasaklanabileceği veya ertelenebileceği haller ve işyerleri kanunla düzenlenir. </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Greve katılmayanların işyerinde çalışmaları, greve katılanlar tarafından hiçbir şekilde engellenemez.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88" y="596900"/>
            <a:ext cx="8812212" cy="4670425"/>
          </a:xfrm>
        </p:spPr>
        <p:txBody>
          <a:bodyPr>
            <a:normAutofit/>
          </a:bodyPr>
          <a:lstStyle/>
          <a:p>
            <a:pPr marL="0" indent="0">
              <a:lnSpc>
                <a:spcPct val="80000"/>
              </a:lnSpc>
              <a:buFont typeface="Arial" panose="020B0604020202020204" pitchFamily="34" charset="0"/>
              <a:buNone/>
              <a:defRPr/>
            </a:pPr>
            <a:r>
              <a:rPr lang="tr-TR" altLang="sr-Latn-RS" sz="1950" b="1">
                <a:latin typeface="Arial" panose="020B0604020202020204" pitchFamily="34" charset="0"/>
                <a:cs typeface="Arial" panose="020B0604020202020204" pitchFamily="34" charset="0"/>
              </a:rPr>
              <a:t>B) DÜZENLEYİCİ MEVZUAT</a:t>
            </a:r>
          </a:p>
          <a:p>
            <a:pPr marL="0" indent="0">
              <a:lnSpc>
                <a:spcPct val="80000"/>
              </a:lnSpc>
              <a:buFont typeface="Arial" panose="020B0604020202020204" pitchFamily="34" charset="0"/>
              <a:buNone/>
              <a:defRPr/>
            </a:pPr>
            <a:r>
              <a:rPr lang="tr-TR" altLang="sr-Latn-RS" sz="1950">
                <a:latin typeface="Arial" panose="020B0604020202020204" pitchFamily="34" charset="0"/>
                <a:cs typeface="Arial" panose="020B0604020202020204" pitchFamily="34" charset="0"/>
              </a:rPr>
              <a:t>Türkiye’de grev hakkı 6356 sayılı Sendikalar ve Toplu İş Sözleşmeleri Kanunu ile düzenlendi. Bu yasanın 58. maddesinden itibaren grev ve lokavt hakkı ayrıntılı düzenlendi.</a:t>
            </a:r>
          </a:p>
          <a:p>
            <a:pPr marL="0" indent="0">
              <a:lnSpc>
                <a:spcPct val="80000"/>
              </a:lnSpc>
              <a:buFont typeface="Arial" panose="020B0604020202020204" pitchFamily="34" charset="0"/>
              <a:buNone/>
              <a:defRPr/>
            </a:pPr>
            <a:endParaRPr lang="tr-TR" altLang="sr-Latn-RS" sz="1950">
              <a:latin typeface="Arial" panose="020B0604020202020204" pitchFamily="34" charset="0"/>
              <a:cs typeface="Arial" panose="020B0604020202020204" pitchFamily="34" charset="0"/>
            </a:endParaRPr>
          </a:p>
          <a:p>
            <a:pPr marL="0" indent="0">
              <a:lnSpc>
                <a:spcPct val="80000"/>
              </a:lnSpc>
              <a:buFont typeface="Arial" panose="020B0604020202020204" pitchFamily="34" charset="0"/>
              <a:buNone/>
              <a:defRPr/>
            </a:pPr>
            <a:r>
              <a:rPr lang="tr-TR" altLang="sr-Latn-RS" sz="1950" b="1">
                <a:latin typeface="Arial" panose="020B0604020202020204" pitchFamily="34" charset="0"/>
                <a:cs typeface="Arial" panose="020B0604020202020204" pitchFamily="34" charset="0"/>
              </a:rPr>
              <a:t>C) TANIMLAR</a:t>
            </a:r>
          </a:p>
          <a:p>
            <a:pPr marL="0" indent="0">
              <a:lnSpc>
                <a:spcPct val="80000"/>
              </a:lnSpc>
              <a:buFont typeface="Arial" panose="020B0604020202020204" pitchFamily="34" charset="0"/>
              <a:buNone/>
              <a:defRPr/>
            </a:pPr>
            <a:r>
              <a:rPr lang="tr-TR" altLang="sr-Latn-RS" sz="1950" b="1">
                <a:latin typeface="Arial" panose="020B0604020202020204" pitchFamily="34" charset="0"/>
                <a:cs typeface="Arial" panose="020B0604020202020204" pitchFamily="34" charset="0"/>
              </a:rPr>
              <a:t>GENEL OLARAK GREV: </a:t>
            </a:r>
            <a:r>
              <a:rPr lang="tr-TR" altLang="sr-Latn-RS" sz="1950">
                <a:latin typeface="Arial" panose="020B0604020202020204" pitchFamily="34" charset="0"/>
                <a:cs typeface="Arial" panose="020B0604020202020204" pitchFamily="34" charset="0"/>
              </a:rPr>
              <a:t>İşçilerin, topluca çalışmamak suretiyle işyerinde faaliyeti durdurmak veya işin niteliğine göre önemli ölçüde aksatmak amacıyla, aralarında anlaşarak veya bir kuruluşun aynı amaçla topluca çalışmamaları için verdiği karara uyarak işi bırakmaları.</a:t>
            </a:r>
          </a:p>
          <a:p>
            <a:pPr marL="0" indent="0">
              <a:lnSpc>
                <a:spcPct val="80000"/>
              </a:lnSpc>
              <a:buFont typeface="Arial" panose="020B0604020202020204" pitchFamily="34" charset="0"/>
              <a:buNone/>
              <a:defRPr/>
            </a:pPr>
            <a:endParaRPr lang="tr-TR" altLang="sr-Latn-RS" sz="1950">
              <a:latin typeface="Arial" panose="020B0604020202020204" pitchFamily="34" charset="0"/>
              <a:cs typeface="Arial" panose="020B0604020202020204" pitchFamily="34" charset="0"/>
            </a:endParaRPr>
          </a:p>
          <a:p>
            <a:pPr marL="0" indent="0">
              <a:lnSpc>
                <a:spcPct val="80000"/>
              </a:lnSpc>
              <a:buFont typeface="Arial" panose="020B0604020202020204" pitchFamily="34" charset="0"/>
              <a:buNone/>
              <a:defRPr/>
            </a:pPr>
            <a:r>
              <a:rPr lang="tr-TR" altLang="sr-Latn-RS" sz="1950" b="1">
                <a:latin typeface="Arial" panose="020B0604020202020204" pitchFamily="34" charset="0"/>
                <a:cs typeface="Arial" panose="020B0604020202020204" pitchFamily="34" charset="0"/>
              </a:rPr>
              <a:t>KANUNİ GREV: </a:t>
            </a:r>
            <a:r>
              <a:rPr lang="tr-TR" altLang="sr-Latn-RS" sz="1950">
                <a:latin typeface="Arial" panose="020B0604020202020204" pitchFamily="34" charset="0"/>
                <a:cs typeface="Arial" panose="020B0604020202020204" pitchFamily="34" charset="0"/>
              </a:rPr>
              <a:t>Toplu iş sözleşmesinin yapılması sırasında uyuşmazlık çıkması hâlinde, işçilerin ekonomik ve sosyal durumları ile çalışma şartlarını korumak veya geliştirmek amacıyla, 6356 sayılı Kanunun hükümlerine uygun olarak yapılan grev.</a:t>
            </a:r>
          </a:p>
          <a:p>
            <a:pPr marL="0" indent="0">
              <a:lnSpc>
                <a:spcPct val="80000"/>
              </a:lnSpc>
              <a:buFont typeface="Arial" panose="020B0604020202020204" pitchFamily="34" charset="0"/>
              <a:buNone/>
              <a:defRPr/>
            </a:pPr>
            <a:r>
              <a:rPr lang="tr-TR" altLang="sr-Latn-RS" sz="1950">
                <a:latin typeface="Arial" panose="020B0604020202020204" pitchFamily="34" charset="0"/>
                <a:cs typeface="Arial" panose="020B0604020202020204" pitchFamily="34" charset="0"/>
              </a:rPr>
              <a:t>Kanuni grev için aranan şartlar gerçekleşmeden yapılan grev kanun dışıdır.</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p:cNvSpPr>
            <a:spLocks noGrp="1"/>
          </p:cNvSpPr>
          <p:nvPr>
            <p:ph idx="1"/>
          </p:nvPr>
        </p:nvSpPr>
        <p:spPr>
          <a:xfrm>
            <a:off x="122238" y="696913"/>
            <a:ext cx="8793162" cy="4016375"/>
          </a:xfrm>
        </p:spPr>
        <p:txBody>
          <a:bodyPr/>
          <a:lstStyle/>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GENEL OLARAK LOKAVT: </a:t>
            </a:r>
            <a:r>
              <a:rPr lang="tr-TR" altLang="tr-TR" smtClean="0">
                <a:latin typeface="Arial" panose="020B0604020202020204" pitchFamily="34" charset="0"/>
                <a:cs typeface="Arial" panose="020B0604020202020204" pitchFamily="34" charset="0"/>
              </a:rPr>
              <a:t>İşyerinde faaliyetin tamamen durmasına neden olacak tarzda, işveren veya işveren vekili tarafından kendi kararıyla veya bir kuruluşun verdiği karara uyarak, işçilerin topluca işten uzaklaştırılması.</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KANUNİ LOKAVT: </a:t>
            </a:r>
            <a:r>
              <a:rPr lang="tr-TR" altLang="tr-TR" smtClean="0">
                <a:latin typeface="Arial" panose="020B0604020202020204" pitchFamily="34" charset="0"/>
                <a:cs typeface="Arial" panose="020B0604020202020204" pitchFamily="34" charset="0"/>
              </a:rPr>
              <a:t>Toplu iş sözleşmesinin yapılması sırasında uyuşmazlık çıkması ve işçi sendikası tarafından grev kararı alınması hâlinde 6356 sayılı Kanunun hükümlerine uygun olarak yapılan lokavta kanuni lokavt denir.</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Kanuni lokavt için aranan şartlar gerçekleşmeden yapılan lokavt kanun dışıdır.</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p:cNvSpPr>
            <a:spLocks noGrp="1"/>
          </p:cNvSpPr>
          <p:nvPr>
            <p:ph idx="1"/>
          </p:nvPr>
        </p:nvSpPr>
        <p:spPr>
          <a:xfrm>
            <a:off x="174625" y="466725"/>
            <a:ext cx="8842375" cy="4679950"/>
          </a:xfrm>
        </p:spPr>
        <p:txBody>
          <a:bodyPr/>
          <a:lstStyle/>
          <a:p>
            <a:pPr marL="0" indent="0">
              <a:lnSpc>
                <a:spcPct val="120000"/>
              </a:lnSpc>
              <a:spcBef>
                <a:spcPct val="0"/>
              </a:spcBef>
              <a:buFont typeface="Arial" panose="020B0604020202020204" pitchFamily="34" charset="0"/>
              <a:buNone/>
            </a:pPr>
            <a:r>
              <a:rPr lang="bs-Latn-BA" altLang="tr-TR" b="1" smtClean="0">
                <a:latin typeface="Arial" panose="020B0604020202020204" pitchFamily="34" charset="0"/>
                <a:cs typeface="Arial" panose="020B0604020202020204" pitchFamily="34" charset="0"/>
              </a:rPr>
              <a:t>D) KANUN</a:t>
            </a:r>
            <a:r>
              <a:rPr lang="tr-TR" altLang="tr-TR" b="1" smtClean="0">
                <a:latin typeface="Arial" panose="020B0604020202020204" pitchFamily="34" charset="0"/>
                <a:cs typeface="Arial" panose="020B0604020202020204" pitchFamily="34" charset="0"/>
              </a:rPr>
              <a:t>İ</a:t>
            </a:r>
            <a:r>
              <a:rPr lang="bs-Latn-BA" altLang="tr-TR" b="1" smtClean="0">
                <a:latin typeface="Arial" panose="020B0604020202020204" pitchFamily="34" charset="0"/>
                <a:cs typeface="Arial" panose="020B0604020202020204" pitchFamily="34" charset="0"/>
              </a:rPr>
              <a:t> GREV</a:t>
            </a:r>
            <a:r>
              <a:rPr lang="tr-TR" altLang="tr-TR" b="1" smtClean="0">
                <a:latin typeface="Arial" panose="020B0604020202020204" pitchFamily="34" charset="0"/>
                <a:cs typeface="Arial" panose="020B0604020202020204" pitchFamily="34" charset="0"/>
              </a:rPr>
              <a:t>’IN ŞARTLARI</a:t>
            </a:r>
          </a:p>
          <a:p>
            <a:pPr marL="0" indent="0">
              <a:lnSpc>
                <a:spcPct val="120000"/>
              </a:lnSpc>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lnSpc>
                <a:spcPct val="120000"/>
              </a:lnSpc>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1) Çıkar grevi olacak: TİS yapma sırasında uyuşmazlığın ç:ıkması halinde yapılan grev kanuna uygun</a:t>
            </a:r>
          </a:p>
          <a:p>
            <a:pPr marL="0" indent="0">
              <a:lnSpc>
                <a:spcPct val="120000"/>
              </a:lnSpc>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2) Mesleki amaç: siyasi veya dayanışma grevi yasak,</a:t>
            </a:r>
          </a:p>
          <a:p>
            <a:pPr marL="0" indent="0">
              <a:lnSpc>
                <a:spcPct val="120000"/>
              </a:lnSpc>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3) Yasa hükümlerine uygun olarak yapılmalı:</a:t>
            </a:r>
          </a:p>
          <a:p>
            <a:pPr marL="0" indent="0">
              <a:lnSpc>
                <a:spcPct val="120000"/>
              </a:lnSpc>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3.1. Uyuşmazlığın çözülmesi barışçıl yolları ile denenmiş olmalı</a:t>
            </a:r>
          </a:p>
          <a:p>
            <a:pPr marL="0" indent="0">
              <a:lnSpc>
                <a:spcPct val="120000"/>
              </a:lnSpc>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3.2. Grev kararı yetkili kuruluş tarafından alınmış olmalı: grev kararı TİS yapmasında taraf olan sendika alıyor</a:t>
            </a:r>
          </a:p>
          <a:p>
            <a:pPr marL="0" indent="0">
              <a:lnSpc>
                <a:spcPct val="120000"/>
              </a:lnSpc>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4) İş bırakılmış olmalı,</a:t>
            </a:r>
            <a:endParaRPr lang="bs-Latn-BA" altLang="tr-TR" smtClean="0">
              <a:latin typeface="Arial" panose="020B0604020202020204" pitchFamily="34" charset="0"/>
              <a:cs typeface="Arial" panose="020B0604020202020204" pitchFamily="34" charset="0"/>
            </a:endParaRPr>
          </a:p>
          <a:p>
            <a:pPr marL="0" indent="0">
              <a:lnSpc>
                <a:spcPct val="120000"/>
              </a:lnSpc>
              <a:spcBef>
                <a:spcPct val="0"/>
              </a:spcBef>
              <a:buFont typeface="Arial" panose="020B0604020202020204" pitchFamily="34" charset="0"/>
              <a:buNone/>
            </a:pPr>
            <a:r>
              <a:rPr lang="bs-Latn-BA" altLang="tr-TR" smtClean="0">
                <a:latin typeface="Arial" panose="020B0604020202020204" pitchFamily="34" charset="0"/>
                <a:cs typeface="Arial" panose="020B0604020202020204" pitchFamily="34" charset="0"/>
              </a:rPr>
              <a:t>5) </a:t>
            </a:r>
            <a:r>
              <a:rPr lang="tr-TR" altLang="tr-TR" smtClean="0">
                <a:latin typeface="Arial" panose="020B0604020202020204" pitchFamily="34" charset="0"/>
                <a:cs typeface="Arial" panose="020B0604020202020204" pitchFamily="34" charset="0"/>
              </a:rPr>
              <a:t>Grev kararı karşı tarafa bildirilmeli ve işyerinde ilan edilmeli</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219075" y="484188"/>
            <a:ext cx="8847138" cy="4862512"/>
          </a:xfrm>
        </p:spPr>
        <p:txBody>
          <a:bodyPr>
            <a:normAutofit fontScale="92500"/>
          </a:bodyPr>
          <a:lstStyle/>
          <a:p>
            <a:pPr marL="0" indent="0">
              <a:lnSpc>
                <a:spcPct val="110000"/>
              </a:lnSpc>
              <a:spcBef>
                <a:spcPct val="0"/>
              </a:spcBef>
              <a:buFont typeface="Arial" panose="020B0604020202020204" pitchFamily="34" charset="0"/>
              <a:buNone/>
              <a:defRPr/>
            </a:pPr>
            <a:r>
              <a:rPr lang="tr-TR" altLang="tr-TR" dirty="0" smtClean="0">
                <a:latin typeface="Arial" panose="020B0604020202020204" pitchFamily="34" charset="0"/>
                <a:cs typeface="Arial" panose="020B0604020202020204" pitchFamily="34" charset="0"/>
              </a:rPr>
              <a:t>6) Grev yasağı veya kısıtlamasının bulunmaması</a:t>
            </a:r>
          </a:p>
          <a:p>
            <a:pPr marL="0" indent="0">
              <a:lnSpc>
                <a:spcPct val="110000"/>
              </a:lnSpc>
              <a:spcBef>
                <a:spcPct val="0"/>
              </a:spcBef>
              <a:buFont typeface="Arial" panose="020B0604020202020204" pitchFamily="34" charset="0"/>
              <a:buNone/>
              <a:defRPr/>
            </a:pPr>
            <a:r>
              <a:rPr lang="tr-TR" altLang="tr-TR" dirty="0" smtClean="0">
                <a:latin typeface="Arial" panose="020B0604020202020204" pitchFamily="34" charset="0"/>
                <a:cs typeface="Arial" panose="020B0604020202020204" pitchFamily="34" charset="0"/>
              </a:rPr>
              <a:t>6.1. Grevin yasak olduğu işler: </a:t>
            </a:r>
          </a:p>
          <a:p>
            <a:pPr marL="0" indent="0">
              <a:lnSpc>
                <a:spcPct val="110000"/>
              </a:lnSpc>
              <a:spcBef>
                <a:spcPct val="0"/>
              </a:spcBef>
              <a:buFont typeface="Arial" panose="020B0604020202020204" pitchFamily="34" charset="0"/>
              <a:buNone/>
              <a:defRPr/>
            </a:pPr>
            <a:r>
              <a:rPr lang="tr-TR" altLang="tr-TR" dirty="0" smtClean="0">
                <a:latin typeface="Arial" panose="020B0604020202020204" pitchFamily="34" charset="0"/>
                <a:cs typeface="Arial" panose="020B0604020202020204" pitchFamily="34" charset="0"/>
              </a:rPr>
              <a:t>- Can ve mal kurtarma işlerinde; </a:t>
            </a:r>
          </a:p>
          <a:p>
            <a:pPr marL="0" indent="0">
              <a:lnSpc>
                <a:spcPct val="110000"/>
              </a:lnSpc>
              <a:spcBef>
                <a:spcPct val="0"/>
              </a:spcBef>
              <a:buFont typeface="Arial" panose="020B0604020202020204" pitchFamily="34" charset="0"/>
              <a:buNone/>
              <a:defRPr/>
            </a:pPr>
            <a:r>
              <a:rPr lang="tr-TR" altLang="tr-TR" dirty="0" smtClean="0">
                <a:latin typeface="Arial" panose="020B0604020202020204" pitchFamily="34" charset="0"/>
                <a:cs typeface="Arial" panose="020B0604020202020204" pitchFamily="34" charset="0"/>
              </a:rPr>
              <a:t>- cenaze işlerinde ve mezarlıklarda; </a:t>
            </a:r>
          </a:p>
          <a:p>
            <a:pPr marL="0" indent="0">
              <a:lnSpc>
                <a:spcPct val="110000"/>
              </a:lnSpc>
              <a:spcBef>
                <a:spcPct val="0"/>
              </a:spcBef>
              <a:buFont typeface="Arial" panose="020B0604020202020204" pitchFamily="34" charset="0"/>
              <a:buNone/>
              <a:defRPr/>
            </a:pPr>
            <a:r>
              <a:rPr lang="tr-TR" altLang="tr-TR" dirty="0" smtClean="0">
                <a:latin typeface="Arial" panose="020B0604020202020204" pitchFamily="34" charset="0"/>
                <a:cs typeface="Arial" panose="020B0604020202020204" pitchFamily="34" charset="0"/>
              </a:rPr>
              <a:t>- şehir şebeke suyu, elektrik, doğal gaz, petrol üretimi, tasfiyesi ve dağıtımı ile nafta veya doğalgazdan başlayan petrokimya işlerinde grev yapılamaz,</a:t>
            </a:r>
          </a:p>
          <a:p>
            <a:pPr marL="0" indent="0">
              <a:lnSpc>
                <a:spcPct val="110000"/>
              </a:lnSpc>
              <a:spcBef>
                <a:spcPct val="0"/>
              </a:spcBef>
              <a:buFont typeface="Arial" panose="020B0604020202020204" pitchFamily="34" charset="0"/>
              <a:buNone/>
              <a:defRPr/>
            </a:pPr>
            <a:r>
              <a:rPr lang="tr-TR" altLang="tr-TR" dirty="0" smtClean="0">
                <a:latin typeface="Arial" panose="020B0604020202020204" pitchFamily="34" charset="0"/>
                <a:cs typeface="Arial" panose="020B0604020202020204" pitchFamily="34" charset="0"/>
              </a:rPr>
              <a:t>	</a:t>
            </a:r>
          </a:p>
          <a:p>
            <a:pPr marL="0" indent="0">
              <a:lnSpc>
                <a:spcPct val="110000"/>
              </a:lnSpc>
              <a:spcBef>
                <a:spcPct val="0"/>
              </a:spcBef>
              <a:buFont typeface="Arial" panose="020B0604020202020204" pitchFamily="34" charset="0"/>
              <a:buNone/>
              <a:defRPr/>
            </a:pPr>
            <a:r>
              <a:rPr lang="tr-TR" altLang="tr-TR" dirty="0" smtClean="0">
                <a:latin typeface="Arial" panose="020B0604020202020204" pitchFamily="34" charset="0"/>
                <a:cs typeface="Arial" panose="020B0604020202020204" pitchFamily="34" charset="0"/>
              </a:rPr>
              <a:t>6.2. Grev yasağın bulunduğu </a:t>
            </a:r>
            <a:r>
              <a:rPr lang="tr-TR" altLang="tr-TR" dirty="0" err="1" smtClean="0">
                <a:latin typeface="Arial" panose="020B0604020202020204" pitchFamily="34" charset="0"/>
                <a:cs typeface="Arial" panose="020B0604020202020204" pitchFamily="34" charset="0"/>
              </a:rPr>
              <a:t>yerker</a:t>
            </a:r>
            <a:r>
              <a:rPr lang="tr-TR" altLang="tr-TR" dirty="0" smtClean="0">
                <a:latin typeface="Arial" panose="020B0604020202020204" pitchFamily="34" charset="0"/>
                <a:cs typeface="Arial" panose="020B0604020202020204" pitchFamily="34" charset="0"/>
              </a:rPr>
              <a:t>:</a:t>
            </a:r>
          </a:p>
          <a:p>
            <a:pPr marL="0" indent="0">
              <a:lnSpc>
                <a:spcPct val="110000"/>
              </a:lnSpc>
              <a:spcBef>
                <a:spcPct val="0"/>
              </a:spcBef>
              <a:buFont typeface="Arial" panose="020B0604020202020204" pitchFamily="34" charset="0"/>
              <a:buNone/>
              <a:defRPr/>
            </a:pPr>
            <a:r>
              <a:rPr lang="tr-TR" altLang="tr-TR" dirty="0" smtClean="0">
                <a:latin typeface="Arial" panose="020B0604020202020204" pitchFamily="34" charset="0"/>
                <a:cs typeface="Arial" panose="020B0604020202020204" pitchFamily="34" charset="0"/>
              </a:rPr>
              <a:t>- hastaneler</a:t>
            </a:r>
          </a:p>
          <a:p>
            <a:pPr marL="0" indent="0">
              <a:lnSpc>
                <a:spcPct val="110000"/>
              </a:lnSpc>
              <a:spcBef>
                <a:spcPct val="0"/>
              </a:spcBef>
              <a:buFont typeface="Arial" panose="020B0604020202020204" pitchFamily="34" charset="0"/>
              <a:buNone/>
              <a:defRPr/>
            </a:pPr>
            <a:r>
              <a:rPr lang="tr-TR" altLang="tr-TR" dirty="0" smtClean="0">
                <a:latin typeface="Arial" panose="020B0604020202020204" pitchFamily="34" charset="0"/>
                <a:cs typeface="Arial" panose="020B0604020202020204" pitchFamily="34" charset="0"/>
              </a:rPr>
              <a:t>- mezarlıklar,</a:t>
            </a:r>
          </a:p>
          <a:p>
            <a:pPr marL="0" indent="0">
              <a:lnSpc>
                <a:spcPct val="110000"/>
              </a:lnSpc>
              <a:spcBef>
                <a:spcPct val="0"/>
              </a:spcBef>
              <a:buFont typeface="Arial" panose="020B0604020202020204" pitchFamily="34" charset="0"/>
              <a:buNone/>
              <a:defRPr/>
            </a:pPr>
            <a:r>
              <a:rPr lang="tr-TR" altLang="tr-TR" dirty="0" smtClean="0">
                <a:latin typeface="Arial" panose="020B0604020202020204" pitchFamily="34" charset="0"/>
                <a:cs typeface="Arial" panose="020B0604020202020204" pitchFamily="34" charset="0"/>
              </a:rPr>
              <a:t>- Millî Savunma Bakanlığı ile Jandarma Genel Komutanlığı ve Sahil Güvenlik Komutanlığınca doğrudan işletilen işyerlerinde; </a:t>
            </a:r>
          </a:p>
          <a:p>
            <a:pPr marL="0" indent="0">
              <a:lnSpc>
                <a:spcPct val="110000"/>
              </a:lnSpc>
              <a:spcBef>
                <a:spcPct val="0"/>
              </a:spcBef>
              <a:buFont typeface="Arial" panose="020B0604020202020204" pitchFamily="34" charset="0"/>
              <a:buNone/>
              <a:defRPr/>
            </a:pPr>
            <a:r>
              <a:rPr lang="tr-TR" altLang="tr-TR" dirty="0" smtClean="0">
                <a:latin typeface="Arial" panose="020B0604020202020204" pitchFamily="34" charset="0"/>
                <a:cs typeface="Arial" panose="020B0604020202020204" pitchFamily="34" charset="0"/>
              </a:rPr>
              <a:t>- kamu kuruluşlarınca yürütülen itfaiye ve hastanelerde grev ve lokavt yapılamaz</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p:cNvSpPr>
            <a:spLocks noGrp="1"/>
          </p:cNvSpPr>
          <p:nvPr>
            <p:ph idx="1"/>
          </p:nvPr>
        </p:nvSpPr>
        <p:spPr>
          <a:xfrm>
            <a:off x="161925" y="531813"/>
            <a:ext cx="8753475" cy="4783137"/>
          </a:xfrm>
        </p:spPr>
        <p:txBody>
          <a:bodyPr/>
          <a:lstStyle/>
          <a:p>
            <a:pPr marL="0" indent="0">
              <a:lnSpc>
                <a:spcPct val="120000"/>
              </a:lnSpc>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6.3. Geçici grev yasakları:</a:t>
            </a:r>
          </a:p>
          <a:p>
            <a:pPr marL="0" indent="0">
              <a:lnSpc>
                <a:spcPct val="120000"/>
              </a:lnSpc>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 Bakanlar Kurulu, genel hayatı önemli ölçüde etkileyen doğa olaylarının 	gerçekleştiği yerlerde bu durumun devamı süresince yürürlükte kalmak 	kaydıyla gerekli gördüğü işyerlerinde grev ve lokavtı yasaklayabilir. 	Yasağın kalkmasından itibaren altmış gün içinde altı iş günü önce karşı 	tarafa bildirilmek kaydıyla grev ve lokavt uygulamasına devam edilir.</a:t>
            </a:r>
          </a:p>
          <a:p>
            <a:pPr marL="0" indent="0">
              <a:lnSpc>
                <a:spcPct val="120000"/>
              </a:lnSpc>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 Başladığı yolculuğu yurt içindeki varış yerlerinde bitirmemiş deniz, hava, 	demir ve kara ulaştırma araçlarında grev ve lokavt yapılamazö</a:t>
            </a:r>
          </a:p>
          <a:p>
            <a:pPr marL="0" indent="0">
              <a:lnSpc>
                <a:spcPct val="120000"/>
              </a:lnSpc>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 Sıkıyönetim ilan edildiği bölgelerde,</a:t>
            </a:r>
          </a:p>
          <a:p>
            <a:pPr marL="0" indent="0">
              <a:lnSpc>
                <a:spcPct val="120000"/>
              </a:lnSpc>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 Olağanüstü hallerde,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0" y="0"/>
            <a:ext cx="9144000" cy="5859463"/>
          </a:xfrm>
        </p:spPr>
        <p:txBody>
          <a:bodyPr rtlCol="0">
            <a:normAutofit fontScale="62500" lnSpcReduction="20000"/>
          </a:bodyPr>
          <a:lstStyle/>
          <a:p>
            <a:pPr marL="0" indent="0" eaLnBrk="1" fontAlgn="auto" hangingPunct="1">
              <a:lnSpc>
                <a:spcPct val="100000"/>
              </a:lnSpc>
              <a:spcBef>
                <a:spcPts val="0"/>
              </a:spcBef>
              <a:spcAft>
                <a:spcPts val="0"/>
              </a:spcAft>
              <a:buFont typeface="Arial" panose="020B0604020202020204" pitchFamily="34" charset="0"/>
              <a:buNone/>
              <a:defRPr/>
            </a:pPr>
            <a:r>
              <a:rPr lang="tr-TR" altLang="tr-TR" sz="5700" b="1" dirty="0">
                <a:cs typeface="Arial" panose="020B0604020202020204" pitchFamily="34" charset="0"/>
              </a:rPr>
              <a:t>B) UNSURLAR</a:t>
            </a:r>
          </a:p>
          <a:p>
            <a:pPr marL="0" indent="0" eaLnBrk="1" fontAlgn="auto" hangingPunct="1">
              <a:lnSpc>
                <a:spcPct val="100000"/>
              </a:lnSpc>
              <a:spcBef>
                <a:spcPts val="0"/>
              </a:spcBef>
              <a:spcAft>
                <a:spcPts val="0"/>
              </a:spcAft>
              <a:buFont typeface="Arial" panose="020B0604020202020204" pitchFamily="34" charset="0"/>
              <a:buNone/>
              <a:defRPr/>
            </a:pPr>
            <a:endParaRPr lang="tr-TR" altLang="tr-TR" sz="3200"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3200" b="1" dirty="0">
                <a:cs typeface="Arial" panose="020B0604020202020204" pitchFamily="34" charset="0"/>
              </a:rPr>
              <a:t>1- Ortak amaç: </a:t>
            </a:r>
            <a:r>
              <a:rPr lang="tr-TR" altLang="tr-TR" sz="3200" dirty="0">
                <a:cs typeface="Arial" panose="020B0604020202020204" pitchFamily="34" charset="0"/>
              </a:rPr>
              <a:t>çalışma ilişkilerindeki </a:t>
            </a:r>
            <a:r>
              <a:rPr lang="bs-Latn-BA" altLang="tr-TR" sz="3200" dirty="0" err="1">
                <a:cs typeface="Arial" panose="020B0604020202020204" pitchFamily="34" charset="0"/>
              </a:rPr>
              <a:t>ekonomik</a:t>
            </a:r>
            <a:r>
              <a:rPr lang="bs-Latn-BA" altLang="tr-TR" sz="3200" dirty="0">
                <a:cs typeface="Arial" panose="020B0604020202020204" pitchFamily="34" charset="0"/>
              </a:rPr>
              <a:t> ve </a:t>
            </a:r>
            <a:r>
              <a:rPr lang="bs-Latn-BA" altLang="tr-TR" sz="3200" dirty="0" err="1">
                <a:cs typeface="Arial" panose="020B0604020202020204" pitchFamily="34" charset="0"/>
              </a:rPr>
              <a:t>sosyal</a:t>
            </a:r>
            <a:r>
              <a:rPr lang="bs-Latn-BA" altLang="tr-TR" sz="3200" dirty="0">
                <a:cs typeface="Arial" panose="020B0604020202020204" pitchFamily="34" charset="0"/>
              </a:rPr>
              <a:t> hak ve </a:t>
            </a:r>
            <a:r>
              <a:rPr lang="bs-Latn-BA" altLang="tr-TR" sz="3200" dirty="0" err="1">
                <a:cs typeface="Arial" panose="020B0604020202020204" pitchFamily="34" charset="0"/>
              </a:rPr>
              <a:t>menfaatlerini</a:t>
            </a:r>
            <a:r>
              <a:rPr lang="bs-Latn-BA" altLang="tr-TR" sz="3200" dirty="0">
                <a:cs typeface="Arial" panose="020B0604020202020204" pitchFamily="34" charset="0"/>
              </a:rPr>
              <a:t> </a:t>
            </a:r>
            <a:r>
              <a:rPr lang="bs-Latn-BA" altLang="tr-TR" sz="3200" dirty="0" err="1">
                <a:cs typeface="Arial" panose="020B0604020202020204" pitchFamily="34" charset="0"/>
              </a:rPr>
              <a:t>korumak</a:t>
            </a:r>
            <a:r>
              <a:rPr lang="bs-Latn-BA" altLang="tr-TR" sz="3200" dirty="0">
                <a:cs typeface="Arial" panose="020B0604020202020204" pitchFamily="34" charset="0"/>
              </a:rPr>
              <a:t> ve </a:t>
            </a:r>
            <a:r>
              <a:rPr lang="bs-Latn-BA" altLang="tr-TR" sz="3200" dirty="0" err="1">
                <a:cs typeface="Arial" panose="020B0604020202020204" pitchFamily="34" charset="0"/>
              </a:rPr>
              <a:t>geliştirmek</a:t>
            </a:r>
            <a:r>
              <a:rPr lang="bs-Latn-BA" altLang="tr-TR" sz="3200" dirty="0">
                <a:cs typeface="Arial" panose="020B0604020202020204" pitchFamily="34" charset="0"/>
              </a:rPr>
              <a:t> </a:t>
            </a:r>
            <a:endParaRPr lang="bs-Latn-BA" altLang="tr-TR" sz="3200"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endParaRPr lang="tr-TR" altLang="tr-TR" sz="3200"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3200" b="1" dirty="0">
                <a:cs typeface="Arial" panose="020B0604020202020204" pitchFamily="34" charset="0"/>
              </a:rPr>
              <a:t>2- Özgürce kurabilme:</a:t>
            </a:r>
            <a:r>
              <a:rPr lang="tr-TR" altLang="tr-TR" sz="3200" dirty="0">
                <a:cs typeface="Arial" panose="020B0604020202020204" pitchFamily="34" charset="0"/>
              </a:rPr>
              <a:t> 1982 Anayasasına dayanarak</a:t>
            </a:r>
            <a:r>
              <a:rPr lang="bs-Latn-BA" altLang="tr-TR" sz="3200" dirty="0">
                <a:cs typeface="Arial" panose="020B0604020202020204" pitchFamily="34" charset="0"/>
              </a:rPr>
              <a:t> </a:t>
            </a:r>
            <a:r>
              <a:rPr lang="bs-Latn-BA" altLang="tr-TR" sz="3200" dirty="0" err="1">
                <a:cs typeface="Arial" panose="020B0604020202020204" pitchFamily="34" charset="0"/>
              </a:rPr>
              <a:t>önceden</a:t>
            </a:r>
            <a:r>
              <a:rPr lang="bs-Latn-BA" altLang="tr-TR" sz="3200" dirty="0">
                <a:cs typeface="Arial" panose="020B0604020202020204" pitchFamily="34" charset="0"/>
              </a:rPr>
              <a:t> </a:t>
            </a:r>
            <a:r>
              <a:rPr lang="bs-Latn-BA" altLang="tr-TR" sz="3200" dirty="0" err="1">
                <a:cs typeface="Arial" panose="020B0604020202020204" pitchFamily="34" charset="0"/>
              </a:rPr>
              <a:t>izin</a:t>
            </a:r>
            <a:r>
              <a:rPr lang="bs-Latn-BA" altLang="tr-TR" sz="3200" dirty="0">
                <a:cs typeface="Arial" panose="020B0604020202020204" pitchFamily="34" charset="0"/>
              </a:rPr>
              <a:t> </a:t>
            </a:r>
            <a:r>
              <a:rPr lang="bs-Latn-BA" altLang="tr-TR" sz="3200" dirty="0" err="1">
                <a:cs typeface="Arial" panose="020B0604020202020204" pitchFamily="34" charset="0"/>
              </a:rPr>
              <a:t>almaksızın</a:t>
            </a:r>
            <a:r>
              <a:rPr lang="bs-Latn-BA" altLang="tr-TR" sz="3200" dirty="0">
                <a:cs typeface="Arial" panose="020B0604020202020204" pitchFamily="34" charset="0"/>
              </a:rPr>
              <a:t> </a:t>
            </a:r>
            <a:r>
              <a:rPr lang="bs-Latn-BA" altLang="tr-TR" sz="3200" dirty="0" err="1">
                <a:cs typeface="Arial" panose="020B0604020202020204" pitchFamily="34" charset="0"/>
              </a:rPr>
              <a:t>sendikalar</a:t>
            </a:r>
            <a:r>
              <a:rPr lang="bs-Latn-BA" altLang="tr-TR" sz="3200" dirty="0">
                <a:cs typeface="Arial" panose="020B0604020202020204" pitchFamily="34" charset="0"/>
              </a:rPr>
              <a:t> ve </a:t>
            </a:r>
            <a:r>
              <a:rPr lang="bs-Latn-BA" altLang="tr-TR" sz="3200" dirty="0" err="1">
                <a:cs typeface="Arial" panose="020B0604020202020204" pitchFamily="34" charset="0"/>
              </a:rPr>
              <a:t>üst</a:t>
            </a:r>
            <a:r>
              <a:rPr lang="bs-Latn-BA" altLang="tr-TR" sz="3200" dirty="0">
                <a:cs typeface="Arial" panose="020B0604020202020204" pitchFamily="34" charset="0"/>
              </a:rPr>
              <a:t> </a:t>
            </a:r>
            <a:r>
              <a:rPr lang="bs-Latn-BA" altLang="tr-TR" sz="3200" dirty="0" err="1">
                <a:cs typeface="Arial" panose="020B0604020202020204" pitchFamily="34" charset="0"/>
              </a:rPr>
              <a:t>kuruluşlar</a:t>
            </a:r>
            <a:r>
              <a:rPr lang="bs-Latn-BA" altLang="tr-TR" sz="3200" dirty="0">
                <a:cs typeface="Arial" panose="020B0604020202020204" pitchFamily="34" charset="0"/>
              </a:rPr>
              <a:t> </a:t>
            </a:r>
            <a:r>
              <a:rPr lang="bs-Latn-BA" altLang="tr-TR" sz="3200" dirty="0" err="1">
                <a:cs typeface="Arial" panose="020B0604020202020204" pitchFamily="34" charset="0"/>
              </a:rPr>
              <a:t>kurma</a:t>
            </a:r>
            <a:r>
              <a:rPr lang="tr-TR" altLang="tr-TR" sz="3200" dirty="0">
                <a:cs typeface="Arial" panose="020B0604020202020204" pitchFamily="34" charset="0"/>
              </a:rPr>
              <a:t> </a:t>
            </a:r>
            <a:r>
              <a:rPr lang="tr-TR" altLang="tr-TR" sz="3200" dirty="0" err="1">
                <a:cs typeface="Arial" panose="020B0604020202020204" pitchFamily="34" charset="0"/>
              </a:rPr>
              <a:t>prensıpı</a:t>
            </a:r>
            <a:r>
              <a:rPr lang="tr-TR" altLang="tr-TR" sz="3200" dirty="0">
                <a:cs typeface="Arial" panose="020B0604020202020204" pitchFamily="34" charset="0"/>
              </a:rPr>
              <a:t> uygulanır, </a:t>
            </a:r>
            <a:r>
              <a:rPr lang="bs-Latn-BA" altLang="tr-TR" sz="3200" dirty="0" err="1">
                <a:cs typeface="Arial" panose="020B0604020202020204" pitchFamily="34" charset="0"/>
              </a:rPr>
              <a:t>Sendika</a:t>
            </a:r>
            <a:r>
              <a:rPr lang="bs-Latn-BA" altLang="tr-TR" sz="3200" dirty="0">
                <a:cs typeface="Arial" panose="020B0604020202020204" pitchFamily="34" charset="0"/>
              </a:rPr>
              <a:t> </a:t>
            </a:r>
            <a:r>
              <a:rPr lang="bs-Latn-BA" altLang="tr-TR" sz="3200" dirty="0" err="1">
                <a:cs typeface="Arial" panose="020B0604020202020204" pitchFamily="34" charset="0"/>
              </a:rPr>
              <a:t>kurma</a:t>
            </a:r>
            <a:r>
              <a:rPr lang="bs-Latn-BA" altLang="tr-TR" sz="3200" dirty="0">
                <a:cs typeface="Arial" panose="020B0604020202020204" pitchFamily="34" charset="0"/>
              </a:rPr>
              <a:t> </a:t>
            </a:r>
            <a:r>
              <a:rPr lang="bs-Latn-BA" altLang="tr-TR" sz="3200" dirty="0" err="1">
                <a:cs typeface="Arial" panose="020B0604020202020204" pitchFamily="34" charset="0"/>
              </a:rPr>
              <a:t>hakkı</a:t>
            </a:r>
            <a:r>
              <a:rPr lang="bs-Latn-BA" altLang="tr-TR" sz="3200" dirty="0">
                <a:cs typeface="Arial" panose="020B0604020202020204" pitchFamily="34" charset="0"/>
              </a:rPr>
              <a:t> </a:t>
            </a:r>
            <a:r>
              <a:rPr lang="bs-Latn-BA" altLang="tr-TR" sz="3200" dirty="0" err="1">
                <a:cs typeface="Arial" panose="020B0604020202020204" pitchFamily="34" charset="0"/>
              </a:rPr>
              <a:t>ancak</a:t>
            </a:r>
            <a:r>
              <a:rPr lang="bs-Latn-BA" altLang="tr-TR" sz="3200" dirty="0">
                <a:cs typeface="Arial" panose="020B0604020202020204" pitchFamily="34" charset="0"/>
              </a:rPr>
              <a:t>, </a:t>
            </a:r>
            <a:r>
              <a:rPr lang="bs-Latn-BA" altLang="tr-TR" sz="3200" dirty="0" err="1">
                <a:cs typeface="Arial" panose="020B0604020202020204" pitchFamily="34" charset="0"/>
              </a:rPr>
              <a:t>millî</a:t>
            </a:r>
            <a:r>
              <a:rPr lang="bs-Latn-BA" altLang="tr-TR" sz="3200" dirty="0">
                <a:cs typeface="Arial" panose="020B0604020202020204" pitchFamily="34" charset="0"/>
              </a:rPr>
              <a:t> </a:t>
            </a:r>
            <a:r>
              <a:rPr lang="bs-Latn-BA" altLang="tr-TR" sz="3200" dirty="0" err="1">
                <a:cs typeface="Arial" panose="020B0604020202020204" pitchFamily="34" charset="0"/>
              </a:rPr>
              <a:t>güvenlik</a:t>
            </a:r>
            <a:r>
              <a:rPr lang="bs-Latn-BA" altLang="tr-TR" sz="3200" dirty="0">
                <a:cs typeface="Arial" panose="020B0604020202020204" pitchFamily="34" charset="0"/>
              </a:rPr>
              <a:t>, kamu </a:t>
            </a:r>
            <a:r>
              <a:rPr lang="bs-Latn-BA" altLang="tr-TR" sz="3200" dirty="0" err="1">
                <a:cs typeface="Arial" panose="020B0604020202020204" pitchFamily="34" charset="0"/>
              </a:rPr>
              <a:t>düzeni</a:t>
            </a:r>
            <a:r>
              <a:rPr lang="bs-Latn-BA" altLang="tr-TR" sz="3200" dirty="0">
                <a:cs typeface="Arial" panose="020B0604020202020204" pitchFamily="34" charset="0"/>
              </a:rPr>
              <a:t>, </a:t>
            </a:r>
            <a:r>
              <a:rPr lang="bs-Latn-BA" altLang="tr-TR" sz="3200" dirty="0" err="1">
                <a:cs typeface="Arial" panose="020B0604020202020204" pitchFamily="34" charset="0"/>
              </a:rPr>
              <a:t>suç</a:t>
            </a:r>
            <a:r>
              <a:rPr lang="bs-Latn-BA" altLang="tr-TR" sz="3200" dirty="0">
                <a:cs typeface="Arial" panose="020B0604020202020204" pitchFamily="34" charset="0"/>
              </a:rPr>
              <a:t> </a:t>
            </a:r>
            <a:r>
              <a:rPr lang="bs-Latn-BA" altLang="tr-TR" sz="3200" dirty="0" err="1">
                <a:cs typeface="Arial" panose="020B0604020202020204" pitchFamily="34" charset="0"/>
              </a:rPr>
              <a:t>işlenmesinin</a:t>
            </a:r>
            <a:r>
              <a:rPr lang="bs-Latn-BA" altLang="tr-TR" sz="3200" dirty="0">
                <a:cs typeface="Arial" panose="020B0604020202020204" pitchFamily="34" charset="0"/>
              </a:rPr>
              <a:t> </a:t>
            </a:r>
            <a:r>
              <a:rPr lang="bs-Latn-BA" altLang="tr-TR" sz="3200" dirty="0" err="1">
                <a:cs typeface="Arial" panose="020B0604020202020204" pitchFamily="34" charset="0"/>
              </a:rPr>
              <a:t>önlenmesi</a:t>
            </a:r>
            <a:r>
              <a:rPr lang="bs-Latn-BA" altLang="tr-TR" sz="3200" dirty="0">
                <a:cs typeface="Arial" panose="020B0604020202020204" pitchFamily="34" charset="0"/>
              </a:rPr>
              <a:t>, </a:t>
            </a:r>
            <a:r>
              <a:rPr lang="bs-Latn-BA" altLang="tr-TR" sz="3200" dirty="0" err="1">
                <a:cs typeface="Arial" panose="020B0604020202020204" pitchFamily="34" charset="0"/>
              </a:rPr>
              <a:t>genel</a:t>
            </a:r>
            <a:r>
              <a:rPr lang="bs-Latn-BA" altLang="tr-TR" sz="3200" dirty="0">
                <a:cs typeface="Arial" panose="020B0604020202020204" pitchFamily="34" charset="0"/>
              </a:rPr>
              <a:t> </a:t>
            </a:r>
            <a:r>
              <a:rPr lang="bs-Latn-BA" altLang="tr-TR" sz="3200" dirty="0" err="1">
                <a:cs typeface="Arial" panose="020B0604020202020204" pitchFamily="34" charset="0"/>
              </a:rPr>
              <a:t>sağlık</a:t>
            </a:r>
            <a:r>
              <a:rPr lang="bs-Latn-BA" altLang="tr-TR" sz="3200" dirty="0">
                <a:cs typeface="Arial" panose="020B0604020202020204" pitchFamily="34" charset="0"/>
              </a:rPr>
              <a:t> ve </a:t>
            </a:r>
            <a:r>
              <a:rPr lang="bs-Latn-BA" altLang="tr-TR" sz="3200" dirty="0" err="1">
                <a:cs typeface="Arial" panose="020B0604020202020204" pitchFamily="34" charset="0"/>
              </a:rPr>
              <a:t>genel</a:t>
            </a:r>
            <a:r>
              <a:rPr lang="bs-Latn-BA" altLang="tr-TR" sz="3200" dirty="0">
                <a:cs typeface="Arial" panose="020B0604020202020204" pitchFamily="34" charset="0"/>
              </a:rPr>
              <a:t> </a:t>
            </a:r>
            <a:r>
              <a:rPr lang="bs-Latn-BA" altLang="tr-TR" sz="3200" dirty="0" err="1">
                <a:cs typeface="Arial" panose="020B0604020202020204" pitchFamily="34" charset="0"/>
              </a:rPr>
              <a:t>ahlâk</a:t>
            </a:r>
            <a:r>
              <a:rPr lang="bs-Latn-BA" altLang="tr-TR" sz="3200" dirty="0">
                <a:cs typeface="Arial" panose="020B0604020202020204" pitchFamily="34" charset="0"/>
              </a:rPr>
              <a:t> ile </a:t>
            </a:r>
            <a:r>
              <a:rPr lang="bs-Latn-BA" altLang="tr-TR" sz="3200" dirty="0" err="1">
                <a:cs typeface="Arial" panose="020B0604020202020204" pitchFamily="34" charset="0"/>
              </a:rPr>
              <a:t>başkalarının</a:t>
            </a:r>
            <a:r>
              <a:rPr lang="bs-Latn-BA" altLang="tr-TR" sz="3200" dirty="0">
                <a:cs typeface="Arial" panose="020B0604020202020204" pitchFamily="34" charset="0"/>
              </a:rPr>
              <a:t> hak ve </a:t>
            </a:r>
            <a:r>
              <a:rPr lang="bs-Latn-BA" altLang="tr-TR" sz="3200" dirty="0" err="1">
                <a:cs typeface="Arial" panose="020B0604020202020204" pitchFamily="34" charset="0"/>
              </a:rPr>
              <a:t>özgürlüklerinin</a:t>
            </a:r>
            <a:r>
              <a:rPr lang="bs-Latn-BA" altLang="tr-TR" sz="3200" dirty="0">
                <a:cs typeface="Arial" panose="020B0604020202020204" pitchFamily="34" charset="0"/>
              </a:rPr>
              <a:t> </a:t>
            </a:r>
            <a:r>
              <a:rPr lang="bs-Latn-BA" altLang="tr-TR" sz="3200" dirty="0" err="1">
                <a:cs typeface="Arial" panose="020B0604020202020204" pitchFamily="34" charset="0"/>
              </a:rPr>
              <a:t>korunması</a:t>
            </a:r>
            <a:r>
              <a:rPr lang="bs-Latn-BA" altLang="tr-TR" sz="3200" dirty="0">
                <a:cs typeface="Arial" panose="020B0604020202020204" pitchFamily="34" charset="0"/>
              </a:rPr>
              <a:t> </a:t>
            </a:r>
            <a:r>
              <a:rPr lang="bs-Latn-BA" altLang="tr-TR" sz="3200" dirty="0" err="1">
                <a:cs typeface="Arial" panose="020B0604020202020204" pitchFamily="34" charset="0"/>
              </a:rPr>
              <a:t>sebepleriyle</a:t>
            </a:r>
            <a:r>
              <a:rPr lang="bs-Latn-BA" altLang="tr-TR" sz="3200" dirty="0">
                <a:cs typeface="Arial" panose="020B0604020202020204" pitchFamily="34" charset="0"/>
              </a:rPr>
              <a:t> ve </a:t>
            </a:r>
            <a:r>
              <a:rPr lang="bs-Latn-BA" altLang="tr-TR" sz="3200" dirty="0" err="1">
                <a:cs typeface="Arial" panose="020B0604020202020204" pitchFamily="34" charset="0"/>
              </a:rPr>
              <a:t>kanunla</a:t>
            </a:r>
            <a:r>
              <a:rPr lang="bs-Latn-BA" altLang="tr-TR" sz="3200" dirty="0">
                <a:cs typeface="Arial" panose="020B0604020202020204" pitchFamily="34" charset="0"/>
              </a:rPr>
              <a:t> </a:t>
            </a:r>
            <a:r>
              <a:rPr lang="bs-Latn-BA" altLang="tr-TR" sz="3200" dirty="0" err="1">
                <a:cs typeface="Arial" panose="020B0604020202020204" pitchFamily="34" charset="0"/>
              </a:rPr>
              <a:t>sınırlanabilir</a:t>
            </a:r>
            <a:r>
              <a:rPr lang="bs-Latn-BA" altLang="tr-TR" sz="3200" dirty="0">
                <a:cs typeface="Arial" panose="020B0604020202020204" pitchFamily="34" charset="0"/>
              </a:rPr>
              <a:t>. </a:t>
            </a:r>
            <a:endParaRPr lang="bs-Latn-BA" altLang="tr-TR" sz="3200"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endParaRPr lang="tr-TR" altLang="tr-TR" sz="3200"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3200" b="1" dirty="0">
                <a:cs typeface="Arial" panose="020B0604020202020204" pitchFamily="34" charset="0"/>
              </a:rPr>
              <a:t>3- Bağımsızlık</a:t>
            </a:r>
            <a:r>
              <a:rPr lang="tr-TR" altLang="tr-TR" sz="3200" dirty="0">
                <a:cs typeface="Arial" panose="020B0604020202020204" pitchFamily="34" charset="0"/>
              </a:rPr>
              <a:t>: işçi ve işveren sendikaları </a:t>
            </a:r>
            <a:r>
              <a:rPr lang="tr-TR" altLang="tr-TR" sz="3200" dirty="0" err="1">
                <a:cs typeface="Arial" panose="020B0604020202020204" pitchFamily="34" charset="0"/>
              </a:rPr>
              <a:t>birbi</a:t>
            </a:r>
            <a:r>
              <a:rPr lang="bs-Latn-BA" altLang="tr-TR" sz="3200" dirty="0">
                <a:cs typeface="Arial" panose="020B0604020202020204" pitchFamily="34" charset="0"/>
              </a:rPr>
              <a:t>r</a:t>
            </a:r>
            <a:r>
              <a:rPr lang="tr-TR" altLang="tr-TR" sz="3200" dirty="0">
                <a:cs typeface="Arial" panose="020B0604020202020204" pitchFamily="34" charset="0"/>
              </a:rPr>
              <a:t>ine karşı bağımsız, </a:t>
            </a:r>
            <a:r>
              <a:rPr lang="tr-TR" altLang="tr-TR" sz="3200" dirty="0" err="1">
                <a:cs typeface="Arial" panose="020B0604020202020204" pitchFamily="34" charset="0"/>
              </a:rPr>
              <a:t>biribirinden</a:t>
            </a:r>
            <a:r>
              <a:rPr lang="tr-TR" altLang="tr-TR" sz="3200" dirty="0">
                <a:cs typeface="Arial" panose="020B0604020202020204" pitchFamily="34" charset="0"/>
              </a:rPr>
              <a:t> tardın veya bağış alamaz, siyasi partilerden </a:t>
            </a:r>
            <a:r>
              <a:rPr lang="tr-TR" altLang="tr-TR" sz="3200" dirty="0" err="1">
                <a:cs typeface="Arial" panose="020B0604020202020204" pitchFamily="34" charset="0"/>
              </a:rPr>
              <a:t>dr</a:t>
            </a:r>
            <a:r>
              <a:rPr lang="tr-TR" altLang="tr-TR" sz="3200" dirty="0">
                <a:cs typeface="Arial" panose="020B0604020202020204" pitchFamily="34" charset="0"/>
              </a:rPr>
              <a:t> yardım ve destek alamaz ve benzeri, </a:t>
            </a:r>
            <a:endParaRPr lang="bs-Latn-BA" altLang="tr-TR" sz="3200"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endParaRPr lang="tr-TR" altLang="tr-TR" sz="3200"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3200" b="1" dirty="0">
                <a:cs typeface="Arial" panose="020B0604020202020204" pitchFamily="34" charset="0"/>
              </a:rPr>
              <a:t>4- Özel hukuk tüzel kişiliğe </a:t>
            </a:r>
            <a:r>
              <a:rPr lang="tr-TR" altLang="tr-TR" sz="3200" b="1" dirty="0" smtClean="0">
                <a:cs typeface="Arial" panose="020B0604020202020204" pitchFamily="34" charset="0"/>
              </a:rPr>
              <a:t>sahip </a:t>
            </a:r>
            <a:r>
              <a:rPr lang="tr-TR" altLang="tr-TR" sz="3200" b="1" dirty="0">
                <a:cs typeface="Arial" panose="020B0604020202020204" pitchFamily="34" charset="0"/>
              </a:rPr>
              <a:t>olma: </a:t>
            </a:r>
            <a:r>
              <a:rPr lang="bs-Latn-BA" altLang="tr-TR" sz="3200" dirty="0" err="1">
                <a:cs typeface="Arial" panose="020B0604020202020204" pitchFamily="34" charset="0"/>
              </a:rPr>
              <a:t>Kuruluşlar</a:t>
            </a:r>
            <a:r>
              <a:rPr lang="bs-Latn-BA" altLang="tr-TR" sz="3200" dirty="0">
                <a:cs typeface="Arial" panose="020B0604020202020204" pitchFamily="34" charset="0"/>
              </a:rPr>
              <a:t>, </a:t>
            </a:r>
            <a:r>
              <a:rPr lang="bs-Latn-BA" altLang="tr-TR" sz="3200" dirty="0" err="1">
                <a:cs typeface="Arial" panose="020B0604020202020204" pitchFamily="34" charset="0"/>
              </a:rPr>
              <a:t>kurucularının</a:t>
            </a:r>
            <a:r>
              <a:rPr lang="tr-TR" altLang="tr-TR" sz="3200" dirty="0">
                <a:cs typeface="Arial" panose="020B0604020202020204" pitchFamily="34" charset="0"/>
              </a:rPr>
              <a:t> </a:t>
            </a:r>
            <a:r>
              <a:rPr lang="bs-Latn-BA" altLang="tr-TR" sz="3200" dirty="0" err="1">
                <a:cs typeface="Arial" panose="020B0604020202020204" pitchFamily="34" charset="0"/>
              </a:rPr>
              <a:t>kuruluşun</a:t>
            </a:r>
            <a:r>
              <a:rPr lang="bs-Latn-BA" altLang="tr-TR" sz="3200" dirty="0">
                <a:cs typeface="Arial" panose="020B0604020202020204" pitchFamily="34" charset="0"/>
              </a:rPr>
              <a:t> </a:t>
            </a:r>
            <a:r>
              <a:rPr lang="bs-Latn-BA" altLang="tr-TR" sz="3200" dirty="0" err="1">
                <a:cs typeface="Arial" panose="020B0604020202020204" pitchFamily="34" charset="0"/>
              </a:rPr>
              <a:t>merkezinin</a:t>
            </a:r>
            <a:r>
              <a:rPr lang="bs-Latn-BA" altLang="tr-TR" sz="3200" dirty="0">
                <a:cs typeface="Arial" panose="020B0604020202020204" pitchFamily="34" charset="0"/>
              </a:rPr>
              <a:t> </a:t>
            </a:r>
            <a:r>
              <a:rPr lang="bs-Latn-BA" altLang="tr-TR" sz="3200" dirty="0" err="1">
                <a:cs typeface="Arial" panose="020B0604020202020204" pitchFamily="34" charset="0"/>
              </a:rPr>
              <a:t>bulunacağı</a:t>
            </a:r>
            <a:r>
              <a:rPr lang="bs-Latn-BA" altLang="tr-TR" sz="3200" dirty="0">
                <a:cs typeface="Arial" panose="020B0604020202020204" pitchFamily="34" charset="0"/>
              </a:rPr>
              <a:t> </a:t>
            </a:r>
            <a:r>
              <a:rPr lang="bs-Latn-BA" altLang="tr-TR" sz="3200" dirty="0" err="1">
                <a:cs typeface="Arial" panose="020B0604020202020204" pitchFamily="34" charset="0"/>
              </a:rPr>
              <a:t>ilin</a:t>
            </a:r>
            <a:r>
              <a:rPr lang="bs-Latn-BA" altLang="tr-TR" sz="3200" dirty="0">
                <a:cs typeface="Arial" panose="020B0604020202020204" pitchFamily="34" charset="0"/>
              </a:rPr>
              <a:t> </a:t>
            </a:r>
            <a:r>
              <a:rPr lang="bs-Latn-BA" altLang="tr-TR" sz="3200" dirty="0" err="1">
                <a:cs typeface="Arial" panose="020B0604020202020204" pitchFamily="34" charset="0"/>
              </a:rPr>
              <a:t>valiliğine</a:t>
            </a:r>
            <a:r>
              <a:rPr lang="bs-Latn-BA" altLang="tr-TR" sz="3200" dirty="0">
                <a:cs typeface="Arial" panose="020B0604020202020204" pitchFamily="34" charset="0"/>
              </a:rPr>
              <a:t> </a:t>
            </a:r>
            <a:r>
              <a:rPr lang="bs-Latn-BA" altLang="tr-TR" sz="3200" dirty="0" err="1">
                <a:cs typeface="Arial" panose="020B0604020202020204" pitchFamily="34" charset="0"/>
              </a:rPr>
              <a:t>dilekçelerine</a:t>
            </a:r>
            <a:r>
              <a:rPr lang="bs-Latn-BA" altLang="tr-TR" sz="3200" dirty="0">
                <a:cs typeface="Arial" panose="020B0604020202020204" pitchFamily="34" charset="0"/>
              </a:rPr>
              <a:t> </a:t>
            </a:r>
            <a:r>
              <a:rPr lang="bs-Latn-BA" altLang="tr-TR" sz="3200" dirty="0" err="1">
                <a:cs typeface="Arial" panose="020B0604020202020204" pitchFamily="34" charset="0"/>
              </a:rPr>
              <a:t>ekli</a:t>
            </a:r>
            <a:r>
              <a:rPr lang="bs-Latn-BA" altLang="tr-TR" sz="3200" dirty="0">
                <a:cs typeface="Arial" panose="020B0604020202020204" pitchFamily="34" charset="0"/>
              </a:rPr>
              <a:t> </a:t>
            </a:r>
            <a:r>
              <a:rPr lang="bs-Latn-BA" altLang="tr-TR" sz="3200" dirty="0" err="1">
                <a:cs typeface="Arial" panose="020B0604020202020204" pitchFamily="34" charset="0"/>
              </a:rPr>
              <a:t>olarak</a:t>
            </a:r>
            <a:r>
              <a:rPr lang="tr-TR" altLang="tr-TR" sz="3200" dirty="0">
                <a:cs typeface="Arial" panose="020B0604020202020204" pitchFamily="34" charset="0"/>
              </a:rPr>
              <a:t> </a:t>
            </a:r>
            <a:r>
              <a:rPr lang="bs-Latn-BA" altLang="tr-TR" sz="3200" dirty="0" err="1">
                <a:cs typeface="Arial" panose="020B0604020202020204" pitchFamily="34" charset="0"/>
              </a:rPr>
              <a:t>kuruluş</a:t>
            </a:r>
            <a:r>
              <a:rPr lang="bs-Latn-BA" altLang="tr-TR" sz="3200" dirty="0">
                <a:cs typeface="Arial" panose="020B0604020202020204" pitchFamily="34" charset="0"/>
              </a:rPr>
              <a:t> </a:t>
            </a:r>
            <a:r>
              <a:rPr lang="bs-Latn-BA" altLang="tr-TR" sz="3200" dirty="0" err="1">
                <a:cs typeface="Arial" panose="020B0604020202020204" pitchFamily="34" charset="0"/>
              </a:rPr>
              <a:t>tüzüğünü</a:t>
            </a:r>
            <a:r>
              <a:rPr lang="bs-Latn-BA" altLang="tr-TR" sz="3200" dirty="0">
                <a:cs typeface="Arial" panose="020B0604020202020204" pitchFamily="34" charset="0"/>
              </a:rPr>
              <a:t> </a:t>
            </a:r>
            <a:r>
              <a:rPr lang="bs-Latn-BA" altLang="tr-TR" sz="3200" dirty="0" err="1">
                <a:cs typeface="Arial" panose="020B0604020202020204" pitchFamily="34" charset="0"/>
              </a:rPr>
              <a:t>vermeleriyle</a:t>
            </a:r>
            <a:r>
              <a:rPr lang="bs-Latn-BA" altLang="tr-TR" sz="3200" dirty="0">
                <a:cs typeface="Arial" panose="020B0604020202020204" pitchFamily="34" charset="0"/>
              </a:rPr>
              <a:t> </a:t>
            </a:r>
            <a:r>
              <a:rPr lang="bs-Latn-BA" altLang="tr-TR" sz="3200" dirty="0" err="1">
                <a:cs typeface="Arial" panose="020B0604020202020204" pitchFamily="34" charset="0"/>
              </a:rPr>
              <a:t>tüzel</a:t>
            </a:r>
            <a:r>
              <a:rPr lang="bs-Latn-BA" altLang="tr-TR" sz="3200" dirty="0">
                <a:cs typeface="Arial" panose="020B0604020202020204" pitchFamily="34" charset="0"/>
              </a:rPr>
              <a:t> </a:t>
            </a:r>
            <a:r>
              <a:rPr lang="bs-Latn-BA" altLang="tr-TR" sz="3200" dirty="0" err="1">
                <a:cs typeface="Arial" panose="020B0604020202020204" pitchFamily="34" charset="0"/>
              </a:rPr>
              <a:t>kişilik</a:t>
            </a:r>
            <a:r>
              <a:rPr lang="bs-Latn-BA" altLang="tr-TR" sz="3200" dirty="0">
                <a:cs typeface="Arial" panose="020B0604020202020204" pitchFamily="34" charset="0"/>
              </a:rPr>
              <a:t> </a:t>
            </a:r>
            <a:r>
              <a:rPr lang="bs-Latn-BA" altLang="tr-TR" sz="3200" dirty="0" err="1">
                <a:cs typeface="Arial" panose="020B0604020202020204" pitchFamily="34" charset="0"/>
              </a:rPr>
              <a:t>kazanır</a:t>
            </a:r>
            <a:r>
              <a:rPr lang="bs-Latn-BA" altLang="tr-TR" sz="3200" dirty="0" smtClean="0">
                <a:cs typeface="Arial" panose="020B0604020202020204" pitchFamily="34" charset="0"/>
              </a:rPr>
              <a:t>.</a:t>
            </a:r>
          </a:p>
          <a:p>
            <a:pPr marL="0" indent="0" eaLnBrk="1" fontAlgn="auto" hangingPunct="1">
              <a:lnSpc>
                <a:spcPct val="100000"/>
              </a:lnSpc>
              <a:spcBef>
                <a:spcPts val="0"/>
              </a:spcBef>
              <a:spcAft>
                <a:spcPts val="0"/>
              </a:spcAft>
              <a:buFont typeface="Arial" panose="020B0604020202020204" pitchFamily="34" charset="0"/>
              <a:buNone/>
              <a:defRPr/>
            </a:pPr>
            <a:endParaRPr lang="tr-TR" altLang="tr-TR" sz="3200" b="1"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3200" b="1" dirty="0">
                <a:cs typeface="Arial" panose="020B0604020202020204" pitchFamily="34" charset="0"/>
              </a:rPr>
              <a:t>5- Sendika yönetimin demokratik ilkelere uygunluk ilkesi:</a:t>
            </a:r>
            <a:r>
              <a:rPr lang="tr-TR" altLang="tr-TR" sz="3200" dirty="0">
                <a:cs typeface="Arial" panose="020B0604020202020204" pitchFamily="34" charset="0"/>
              </a:rPr>
              <a:t> Anayasanın 51’nc maddesinde </a:t>
            </a:r>
            <a:r>
              <a:rPr lang="bs-Latn-BA" altLang="tr-TR" sz="3200" dirty="0" err="1">
                <a:cs typeface="Arial" panose="020B0604020202020204" pitchFamily="34" charset="0"/>
              </a:rPr>
              <a:t>Sendika</a:t>
            </a:r>
            <a:r>
              <a:rPr lang="bs-Latn-BA" altLang="tr-TR" sz="3200" dirty="0">
                <a:cs typeface="Arial" panose="020B0604020202020204" pitchFamily="34" charset="0"/>
              </a:rPr>
              <a:t> ve </a:t>
            </a:r>
            <a:r>
              <a:rPr lang="bs-Latn-BA" altLang="tr-TR" sz="3200" dirty="0" err="1">
                <a:cs typeface="Arial" panose="020B0604020202020204" pitchFamily="34" charset="0"/>
              </a:rPr>
              <a:t>üst</a:t>
            </a:r>
            <a:r>
              <a:rPr lang="tr-TR" altLang="tr-TR" sz="3200" dirty="0">
                <a:cs typeface="Arial" panose="020B0604020202020204" pitchFamily="34" charset="0"/>
              </a:rPr>
              <a:t> </a:t>
            </a:r>
            <a:r>
              <a:rPr lang="bs-Latn-BA" altLang="tr-TR" sz="3200" dirty="0" err="1">
                <a:cs typeface="Arial" panose="020B0604020202020204" pitchFamily="34" charset="0"/>
              </a:rPr>
              <a:t>kuruluşlarının</a:t>
            </a:r>
            <a:r>
              <a:rPr lang="bs-Latn-BA" altLang="tr-TR" sz="3200" dirty="0">
                <a:cs typeface="Arial" panose="020B0604020202020204" pitchFamily="34" charset="0"/>
              </a:rPr>
              <a:t> </a:t>
            </a:r>
            <a:r>
              <a:rPr lang="bs-Latn-BA" altLang="tr-TR" sz="3200" dirty="0" err="1">
                <a:cs typeface="Arial" panose="020B0604020202020204" pitchFamily="34" charset="0"/>
              </a:rPr>
              <a:t>tüzükleri</a:t>
            </a:r>
            <a:r>
              <a:rPr lang="bs-Latn-BA" altLang="tr-TR" sz="3200" dirty="0">
                <a:cs typeface="Arial" panose="020B0604020202020204" pitchFamily="34" charset="0"/>
              </a:rPr>
              <a:t>, </a:t>
            </a:r>
            <a:r>
              <a:rPr lang="bs-Latn-BA" altLang="tr-TR" sz="3200" dirty="0" err="1">
                <a:cs typeface="Arial" panose="020B0604020202020204" pitchFamily="34" charset="0"/>
              </a:rPr>
              <a:t>yönetim</a:t>
            </a:r>
            <a:r>
              <a:rPr lang="bs-Latn-BA" altLang="tr-TR" sz="3200" dirty="0">
                <a:cs typeface="Arial" panose="020B0604020202020204" pitchFamily="34" charset="0"/>
              </a:rPr>
              <a:t> ve </a:t>
            </a:r>
            <a:r>
              <a:rPr lang="bs-Latn-BA" altLang="tr-TR" sz="3200" dirty="0" err="1">
                <a:cs typeface="Arial" panose="020B0604020202020204" pitchFamily="34" charset="0"/>
              </a:rPr>
              <a:t>işleyişleri</a:t>
            </a:r>
            <a:r>
              <a:rPr lang="bs-Latn-BA" altLang="tr-TR" sz="3200" dirty="0">
                <a:cs typeface="Arial" panose="020B0604020202020204" pitchFamily="34" charset="0"/>
              </a:rPr>
              <a:t>, </a:t>
            </a:r>
            <a:r>
              <a:rPr lang="bs-Latn-BA" altLang="tr-TR" sz="3200" dirty="0" err="1">
                <a:cs typeface="Arial" panose="020B0604020202020204" pitchFamily="34" charset="0"/>
              </a:rPr>
              <a:t>Cumhuriyetin</a:t>
            </a:r>
            <a:r>
              <a:rPr lang="bs-Latn-BA" altLang="tr-TR" sz="3200" dirty="0">
                <a:cs typeface="Arial" panose="020B0604020202020204" pitchFamily="34" charset="0"/>
              </a:rPr>
              <a:t> </a:t>
            </a:r>
            <a:r>
              <a:rPr lang="bs-Latn-BA" altLang="tr-TR" sz="3200" dirty="0" err="1">
                <a:cs typeface="Arial" panose="020B0604020202020204" pitchFamily="34" charset="0"/>
              </a:rPr>
              <a:t>temel</a:t>
            </a:r>
            <a:r>
              <a:rPr lang="bs-Latn-BA" altLang="tr-TR" sz="3200" dirty="0">
                <a:cs typeface="Arial" panose="020B0604020202020204" pitchFamily="34" charset="0"/>
              </a:rPr>
              <a:t> </a:t>
            </a:r>
            <a:r>
              <a:rPr lang="bs-Latn-BA" altLang="tr-TR" sz="3200" dirty="0" err="1">
                <a:cs typeface="Arial" panose="020B0604020202020204" pitchFamily="34" charset="0"/>
              </a:rPr>
              <a:t>niteliklerine</a:t>
            </a:r>
            <a:r>
              <a:rPr lang="bs-Latn-BA" altLang="tr-TR" sz="3200" dirty="0">
                <a:cs typeface="Arial" panose="020B0604020202020204" pitchFamily="34" charset="0"/>
              </a:rPr>
              <a:t> ve </a:t>
            </a:r>
            <a:r>
              <a:rPr lang="bs-Latn-BA" altLang="tr-TR" sz="3200" dirty="0" err="1">
                <a:cs typeface="Arial" panose="020B0604020202020204" pitchFamily="34" charset="0"/>
              </a:rPr>
              <a:t>demokrasi</a:t>
            </a:r>
            <a:r>
              <a:rPr lang="bs-Latn-BA" altLang="tr-TR" sz="3200" dirty="0">
                <a:cs typeface="Arial" panose="020B0604020202020204" pitchFamily="34" charset="0"/>
              </a:rPr>
              <a:t> </a:t>
            </a:r>
            <a:r>
              <a:rPr lang="bs-Latn-BA" altLang="tr-TR" sz="3200" dirty="0" err="1">
                <a:cs typeface="Arial" panose="020B0604020202020204" pitchFamily="34" charset="0"/>
              </a:rPr>
              <a:t>esaslarına</a:t>
            </a:r>
            <a:r>
              <a:rPr lang="bs-Latn-BA" altLang="tr-TR" sz="3200" dirty="0">
                <a:cs typeface="Arial" panose="020B0604020202020204" pitchFamily="34" charset="0"/>
              </a:rPr>
              <a:t> </a:t>
            </a:r>
            <a:r>
              <a:rPr lang="bs-Latn-BA" altLang="tr-TR" sz="3200" dirty="0" err="1">
                <a:cs typeface="Arial" panose="020B0604020202020204" pitchFamily="34" charset="0"/>
              </a:rPr>
              <a:t>aykırı</a:t>
            </a:r>
            <a:r>
              <a:rPr lang="bs-Latn-BA" altLang="tr-TR" sz="3200" dirty="0">
                <a:cs typeface="Arial" panose="020B0604020202020204" pitchFamily="34" charset="0"/>
              </a:rPr>
              <a:t> </a:t>
            </a:r>
            <a:r>
              <a:rPr lang="bs-Latn-BA" altLang="tr-TR" sz="3200" dirty="0" err="1">
                <a:cs typeface="Arial" panose="020B0604020202020204" pitchFamily="34" charset="0"/>
              </a:rPr>
              <a:t>olamaz</a:t>
            </a:r>
            <a:r>
              <a:rPr lang="bs-Latn-BA" altLang="tr-TR" sz="3200" dirty="0">
                <a:cs typeface="Arial" panose="020B0604020202020204" pitchFamily="34" charset="0"/>
              </a:rPr>
              <a:t>. </a:t>
            </a:r>
            <a:endParaRPr lang="tr-TR" altLang="tr-TR" sz="3200" b="1" dirty="0">
              <a:cs typeface="Arial" panose="020B0604020202020204"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484188"/>
            <a:ext cx="8848725" cy="4792662"/>
          </a:xfrm>
        </p:spPr>
        <p:txBody>
          <a:bodyPr>
            <a:normAutofit/>
          </a:bodyPr>
          <a:lstStyle/>
          <a:p>
            <a:pPr marL="0" indent="0">
              <a:lnSpc>
                <a:spcPct val="80000"/>
              </a:lnSpc>
              <a:spcBef>
                <a:spcPct val="0"/>
              </a:spcBef>
              <a:buFont typeface="Arial" panose="020B0604020202020204" pitchFamily="34" charset="0"/>
              <a:buNone/>
              <a:defRPr/>
            </a:pPr>
            <a:r>
              <a:rPr lang="tr-TR" altLang="sr-Latn-RS" sz="1950" b="1">
                <a:latin typeface="Arial" panose="020B0604020202020204" pitchFamily="34" charset="0"/>
                <a:cs typeface="Arial" panose="020B0604020202020204" pitchFamily="34" charset="0"/>
              </a:rPr>
              <a:t>E) GREV YAPMANIN AŞAMALARI</a:t>
            </a:r>
            <a:endParaRPr lang="bs-Latn-BA" altLang="sr-Latn-RS" sz="1950" b="1">
              <a:latin typeface="Arial" panose="020B0604020202020204" pitchFamily="34" charset="0"/>
              <a:cs typeface="Arial" panose="020B0604020202020204" pitchFamily="34" charset="0"/>
            </a:endParaRPr>
          </a:p>
          <a:p>
            <a:pPr marL="0" indent="0">
              <a:lnSpc>
                <a:spcPct val="80000"/>
              </a:lnSpc>
              <a:spcBef>
                <a:spcPct val="0"/>
              </a:spcBef>
              <a:buFont typeface="Arial" panose="020B0604020202020204" pitchFamily="34" charset="0"/>
              <a:buNone/>
              <a:defRPr/>
            </a:pPr>
            <a:endParaRPr lang="tr-TR" altLang="sr-Latn-RS" sz="1950" b="1">
              <a:latin typeface="Arial" panose="020B0604020202020204" pitchFamily="34" charset="0"/>
              <a:cs typeface="Arial" panose="020B0604020202020204" pitchFamily="34" charset="0"/>
            </a:endParaRPr>
          </a:p>
          <a:p>
            <a:pPr marL="0" indent="0">
              <a:lnSpc>
                <a:spcPct val="80000"/>
              </a:lnSpc>
              <a:spcBef>
                <a:spcPct val="0"/>
              </a:spcBef>
              <a:buFont typeface="Arial" panose="020B0604020202020204" pitchFamily="34" charset="0"/>
              <a:buNone/>
              <a:defRPr/>
            </a:pPr>
            <a:r>
              <a:rPr lang="tr-TR" altLang="sr-Latn-RS" sz="1950" b="1">
                <a:latin typeface="Arial" panose="020B0604020202020204" pitchFamily="34" charset="0"/>
                <a:cs typeface="Arial" panose="020B0604020202020204" pitchFamily="34" charset="0"/>
              </a:rPr>
              <a:t>1) Grev oylaması: </a:t>
            </a:r>
            <a:r>
              <a:rPr lang="tr-TR" altLang="sr-Latn-RS" sz="1950">
                <a:latin typeface="Arial" panose="020B0604020202020204" pitchFamily="34" charset="0"/>
                <a:cs typeface="Arial" panose="020B0604020202020204" pitchFamily="34" charset="0"/>
              </a:rPr>
              <a:t>Grev kararının işyerinde ilan edildiği tarihte o işyerinde çalışan işçilerin </a:t>
            </a:r>
            <a:r>
              <a:rPr lang="tr-TR" altLang="sr-Latn-RS" sz="1950" b="1">
                <a:latin typeface="Arial" panose="020B0604020202020204" pitchFamily="34" charset="0"/>
                <a:cs typeface="Arial" panose="020B0604020202020204" pitchFamily="34" charset="0"/>
              </a:rPr>
              <a:t>en az dörtte birinin</a:t>
            </a:r>
            <a:r>
              <a:rPr lang="tr-TR" altLang="sr-Latn-RS" sz="1950">
                <a:latin typeface="Arial" panose="020B0604020202020204" pitchFamily="34" charset="0"/>
                <a:cs typeface="Arial" panose="020B0604020202020204" pitchFamily="34" charset="0"/>
              </a:rPr>
              <a:t> ilan tarihinden itibaren altı iş günü içinde işyerinin bağlı bulunduğu görevli makama yazılı başvurusu üzerine, görevli makamca talebin yapılmasından başlayarak altı iş günü içinde grev oylaması yapılır.</a:t>
            </a:r>
          </a:p>
          <a:p>
            <a:pPr marL="0" indent="0">
              <a:lnSpc>
                <a:spcPct val="70000"/>
              </a:lnSpc>
              <a:buFont typeface="Arial" panose="020B0604020202020204" pitchFamily="34" charset="0"/>
              <a:buNone/>
              <a:defRPr/>
            </a:pPr>
            <a:endParaRPr lang="tr-TR" altLang="sr-Latn-RS" sz="1950">
              <a:latin typeface="Arial" panose="020B0604020202020204" pitchFamily="34" charset="0"/>
              <a:cs typeface="Arial" panose="020B0604020202020204" pitchFamily="34" charset="0"/>
            </a:endParaRPr>
          </a:p>
          <a:p>
            <a:pPr marL="0" indent="0">
              <a:lnSpc>
                <a:spcPct val="70000"/>
              </a:lnSpc>
              <a:buFont typeface="Arial" panose="020B0604020202020204" pitchFamily="34" charset="0"/>
              <a:buNone/>
              <a:defRPr/>
            </a:pPr>
            <a:r>
              <a:rPr lang="tr-TR" altLang="sr-Latn-RS" sz="1950" b="1">
                <a:latin typeface="Arial" panose="020B0604020202020204" pitchFamily="34" charset="0"/>
                <a:cs typeface="Arial" panose="020B0604020202020204" pitchFamily="34" charset="0"/>
              </a:rPr>
              <a:t>2) Grev kararı: </a:t>
            </a:r>
            <a:r>
              <a:rPr lang="tr-TR" altLang="sr-Latn-RS" sz="1950">
                <a:latin typeface="Arial" panose="020B0604020202020204" pitchFamily="34" charset="0"/>
                <a:cs typeface="Arial" panose="020B0604020202020204" pitchFamily="34" charset="0"/>
              </a:rPr>
              <a:t>Oylamada grev ilanının yapıldığı tarihte işyerinde çalışan işçilerden oylamaya katılanların salt çoğunluğu grevin yapılmaması yönünde karar verirse, bu uyuşmazlıkta alınan grev kararı uygulanamaz.</a:t>
            </a:r>
          </a:p>
          <a:p>
            <a:pPr marL="0" indent="0">
              <a:lnSpc>
                <a:spcPct val="70000"/>
              </a:lnSpc>
              <a:buFont typeface="Arial" panose="020B0604020202020204" pitchFamily="34" charset="0"/>
              <a:buNone/>
              <a:defRPr/>
            </a:pPr>
            <a:endParaRPr lang="tr-TR" altLang="sr-Latn-RS" sz="1950">
              <a:latin typeface="Arial" panose="020B0604020202020204" pitchFamily="34" charset="0"/>
              <a:cs typeface="Arial" panose="020B0604020202020204" pitchFamily="34" charset="0"/>
            </a:endParaRPr>
          </a:p>
          <a:p>
            <a:pPr marL="0" indent="0">
              <a:lnSpc>
                <a:spcPct val="70000"/>
              </a:lnSpc>
              <a:buFont typeface="Arial" panose="020B0604020202020204" pitchFamily="34" charset="0"/>
              <a:buNone/>
              <a:defRPr/>
            </a:pPr>
            <a:r>
              <a:rPr lang="tr-TR" altLang="sr-Latn-RS" sz="1950" b="1">
                <a:latin typeface="Arial" panose="020B0604020202020204" pitchFamily="34" charset="0"/>
                <a:cs typeface="Arial" panose="020B0604020202020204" pitchFamily="34" charset="0"/>
              </a:rPr>
              <a:t>3) Grevin uygulanması: </a:t>
            </a:r>
            <a:r>
              <a:rPr lang="tr-TR" altLang="sr-Latn-RS" sz="1950">
                <a:latin typeface="Arial" panose="020B0604020202020204" pitchFamily="34" charset="0"/>
                <a:cs typeface="Arial" panose="020B0604020202020204" pitchFamily="34" charset="0"/>
              </a:rPr>
              <a:t>Grev kararı, 50 nci maddenin beşinci fıkrasında belirtilen uyuşmazlık tutanağının tebliği tarihinden itibaren altmış gün içinde alınabilir ve bu süre içerisinde </a:t>
            </a:r>
            <a:r>
              <a:rPr lang="tr-TR" altLang="sr-Latn-RS" sz="1950" b="1">
                <a:latin typeface="Arial" panose="020B0604020202020204" pitchFamily="34" charset="0"/>
                <a:cs typeface="Arial" panose="020B0604020202020204" pitchFamily="34" charset="0"/>
              </a:rPr>
              <a:t>altı iş günü önceden karşı tarafa bildirilecek tarihte uygulamaya konulabilir.</a:t>
            </a:r>
            <a:r>
              <a:rPr lang="tr-TR" altLang="sr-Latn-RS" sz="1950">
                <a:latin typeface="Arial" panose="020B0604020202020204" pitchFamily="34" charset="0"/>
                <a:cs typeface="Arial" panose="020B0604020202020204" pitchFamily="34" charset="0"/>
              </a:rPr>
              <a:t> </a:t>
            </a:r>
          </a:p>
          <a:p>
            <a:pPr marL="0" indent="0">
              <a:lnSpc>
                <a:spcPct val="70000"/>
              </a:lnSpc>
              <a:buFont typeface="Arial" panose="020B0604020202020204" pitchFamily="34" charset="0"/>
              <a:buNone/>
              <a:defRPr/>
            </a:pPr>
            <a:r>
              <a:rPr lang="tr-TR" altLang="sr-Latn-RS" sz="1950">
                <a:latin typeface="Arial" panose="020B0604020202020204" pitchFamily="34" charset="0"/>
                <a:cs typeface="Arial" panose="020B0604020202020204" pitchFamily="34" charset="0"/>
              </a:rPr>
              <a:t>Bu süre içerisinde, grev kararının alınmaması veya uygulanacağı tarihin karşı tarafa bildirilmemesi hâlinde toplu iş sözleşmesi yapma yetkisi düşer.</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Content Placeholder 2"/>
          <p:cNvSpPr>
            <a:spLocks noGrp="1"/>
          </p:cNvSpPr>
          <p:nvPr>
            <p:ph idx="1"/>
          </p:nvPr>
        </p:nvSpPr>
        <p:spPr>
          <a:xfrm>
            <a:off x="219075" y="522288"/>
            <a:ext cx="8753475" cy="4687887"/>
          </a:xfrm>
        </p:spPr>
        <p:txBody>
          <a:bodyPr/>
          <a:lstStyle/>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F) GREVİN GECİKTİRİLMESİ</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Karar verilmiş veya başlanmış olan kanuni bir grev veya lokavt genel sağlığı veya millî güvenliği bozucu nitelikte ise Bakanlar Kurulu bu uyuşmazlıkta grev ve lokavtı altmış gün süre ile erteleyebilir. Erteleme süresi, kararın yayımı tarihinde başlar.</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 y="495300"/>
            <a:ext cx="8772525" cy="4705350"/>
          </a:xfrm>
        </p:spPr>
        <p:txBody>
          <a:bodyPr>
            <a:normAutofit/>
          </a:bodyPr>
          <a:lstStyle/>
          <a:p>
            <a:pPr marL="0" indent="0" algn="ctr">
              <a:lnSpc>
                <a:spcPct val="100000"/>
              </a:lnSpc>
              <a:spcBef>
                <a:spcPct val="0"/>
              </a:spcBef>
              <a:buFont typeface="Arial" panose="020B0604020202020204" pitchFamily="34" charset="0"/>
              <a:buNone/>
              <a:defRPr/>
            </a:pPr>
            <a:r>
              <a:rPr lang="tr-TR" altLang="sr-Latn-RS" sz="2250" b="1">
                <a:latin typeface="Arial" panose="020B0604020202020204" pitchFamily="34" charset="0"/>
                <a:cs typeface="Arial" panose="020B0604020202020204" pitchFamily="34" charset="0"/>
              </a:rPr>
              <a:t>GREVE YARGISAL MÜDAHALE</a:t>
            </a:r>
            <a:endParaRPr lang="bs-Latn-BA" altLang="sr-Latn-RS" sz="2250" b="1">
              <a:latin typeface="Arial" panose="020B0604020202020204" pitchFamily="34" charset="0"/>
              <a:cs typeface="Arial" panose="020B0604020202020204" pitchFamily="34" charset="0"/>
            </a:endParaRPr>
          </a:p>
          <a:p>
            <a:pPr marL="0" indent="0" algn="ctr">
              <a:lnSpc>
                <a:spcPct val="100000"/>
              </a:lnSpc>
              <a:spcBef>
                <a:spcPct val="0"/>
              </a:spcBef>
              <a:buFont typeface="Arial" panose="020B0604020202020204" pitchFamily="34" charset="0"/>
              <a:buNone/>
              <a:defRPr/>
            </a:pPr>
            <a:endParaRPr lang="tr-TR" altLang="sr-Latn-RS" sz="2250" b="1">
              <a:latin typeface="Arial" panose="020B0604020202020204" pitchFamily="34" charset="0"/>
              <a:cs typeface="Arial" panose="020B0604020202020204" pitchFamily="34" charset="0"/>
            </a:endParaRPr>
          </a:p>
          <a:p>
            <a:pPr marL="0" indent="0">
              <a:lnSpc>
                <a:spcPct val="100000"/>
              </a:lnSpc>
              <a:spcBef>
                <a:spcPct val="0"/>
              </a:spcBef>
              <a:buFont typeface="Arial" panose="020B0604020202020204" pitchFamily="34" charset="0"/>
              <a:buNone/>
              <a:defRPr/>
            </a:pPr>
            <a:r>
              <a:rPr lang="tr-TR" altLang="sr-Latn-RS" sz="1950">
                <a:latin typeface="Arial" panose="020B0604020202020204" pitchFamily="34" charset="0"/>
                <a:cs typeface="Arial" panose="020B0604020202020204" pitchFamily="34" charset="0"/>
              </a:rPr>
              <a:t>Taraflardan birinin veya Çalışma ve Sosyal Güvenlik Bakanının başvurusu üzerine mahkemece, grev hakkı veya lokavtın iyi niyet kurallarına aykırı tarzda toplum zararına veya millî servete zarar verecek şekilde kullanıldığının tespit edilmesi hâlinde, uygulanmakta olan grev veya lokavtın durdurulmasına karar verilir.</a:t>
            </a:r>
          </a:p>
          <a:p>
            <a:pPr marL="0" indent="0">
              <a:lnSpc>
                <a:spcPct val="100000"/>
              </a:lnSpc>
              <a:spcBef>
                <a:spcPct val="0"/>
              </a:spcBef>
              <a:buFont typeface="Arial" panose="020B0604020202020204" pitchFamily="34" charset="0"/>
              <a:buNone/>
              <a:defRPr/>
            </a:pPr>
            <a:endParaRPr lang="tr-TR" altLang="sr-Latn-RS" sz="1950">
              <a:latin typeface="Arial" panose="020B0604020202020204" pitchFamily="34" charset="0"/>
              <a:cs typeface="Arial" panose="020B0604020202020204" pitchFamily="34" charset="0"/>
            </a:endParaRPr>
          </a:p>
          <a:p>
            <a:pPr marL="0" indent="0">
              <a:lnSpc>
                <a:spcPct val="100000"/>
              </a:lnSpc>
              <a:spcBef>
                <a:spcPct val="0"/>
              </a:spcBef>
              <a:buFont typeface="Arial" panose="020B0604020202020204" pitchFamily="34" charset="0"/>
              <a:buNone/>
              <a:defRPr/>
            </a:pPr>
            <a:r>
              <a:rPr lang="tr-TR" altLang="sr-Latn-RS" sz="1950" b="1">
                <a:latin typeface="Arial" panose="020B0604020202020204" pitchFamily="34" charset="0"/>
                <a:cs typeface="Arial" panose="020B0604020202020204" pitchFamily="34" charset="0"/>
              </a:rPr>
              <a:t>Greve yargısal müdahalesinin şartları:</a:t>
            </a:r>
          </a:p>
          <a:p>
            <a:pPr marL="0" indent="0">
              <a:lnSpc>
                <a:spcPct val="100000"/>
              </a:lnSpc>
              <a:spcBef>
                <a:spcPct val="0"/>
              </a:spcBef>
              <a:buFontTx/>
              <a:buChar char="-"/>
              <a:defRPr/>
            </a:pPr>
            <a:r>
              <a:rPr lang="tr-TR" altLang="sr-Latn-RS" sz="1950">
                <a:latin typeface="Arial" panose="020B0604020202020204" pitchFamily="34" charset="0"/>
                <a:cs typeface="Arial" panose="020B0604020202020204" pitchFamily="34" charset="0"/>
              </a:rPr>
              <a:t>Yasal grev olmalı,</a:t>
            </a:r>
          </a:p>
          <a:p>
            <a:pPr marL="0" indent="0">
              <a:lnSpc>
                <a:spcPct val="100000"/>
              </a:lnSpc>
              <a:spcBef>
                <a:spcPct val="0"/>
              </a:spcBef>
              <a:buFontTx/>
              <a:buChar char="-"/>
              <a:defRPr/>
            </a:pPr>
            <a:r>
              <a:rPr lang="tr-TR" altLang="sr-Latn-RS" sz="1950">
                <a:latin typeface="Arial" panose="020B0604020202020204" pitchFamily="34" charset="0"/>
                <a:cs typeface="Arial" panose="020B0604020202020204" pitchFamily="34" charset="0"/>
              </a:rPr>
              <a:t>Grev kararı uygulanmaya başlamış olmalı,</a:t>
            </a:r>
          </a:p>
          <a:p>
            <a:pPr marL="0" indent="0">
              <a:lnSpc>
                <a:spcPct val="100000"/>
              </a:lnSpc>
              <a:spcBef>
                <a:spcPct val="0"/>
              </a:spcBef>
              <a:buFontTx/>
              <a:buChar char="-"/>
              <a:defRPr/>
            </a:pPr>
            <a:r>
              <a:rPr lang="tr-TR" altLang="sr-Latn-RS" sz="1950">
                <a:latin typeface="Arial" panose="020B0604020202020204" pitchFamily="34" charset="0"/>
                <a:cs typeface="Arial" panose="020B0604020202020204" pitchFamily="34" charset="0"/>
              </a:rPr>
              <a:t>Grev hakkı veya lokavtın iyi niyet kurallarına aykırı tarzda toplum zararına veya millî servete zarar verecek şekilde kullanıldığının tespit edilmiş olmalı,</a:t>
            </a:r>
          </a:p>
          <a:p>
            <a:pPr marL="0" indent="0">
              <a:lnSpc>
                <a:spcPct val="100000"/>
              </a:lnSpc>
              <a:spcBef>
                <a:spcPct val="0"/>
              </a:spcBef>
              <a:buFont typeface="Arial" panose="020B0604020202020204" pitchFamily="34" charset="0"/>
              <a:buNone/>
              <a:defRPr/>
            </a:pPr>
            <a:endParaRPr lang="tr-TR" altLang="sr-Latn-RS" sz="1950">
              <a:latin typeface="Arial" panose="020B0604020202020204" pitchFamily="34" charset="0"/>
              <a:cs typeface="Arial" panose="020B0604020202020204" pitchFamily="34" charset="0"/>
            </a:endParaRPr>
          </a:p>
          <a:p>
            <a:pPr marL="0" indent="0">
              <a:lnSpc>
                <a:spcPct val="100000"/>
              </a:lnSpc>
              <a:spcBef>
                <a:spcPct val="0"/>
              </a:spcBef>
              <a:buFont typeface="Arial" panose="020B0604020202020204" pitchFamily="34" charset="0"/>
              <a:buNone/>
              <a:defRPr/>
            </a:pPr>
            <a:r>
              <a:rPr lang="tr-TR" altLang="sr-Latn-RS" sz="1950">
                <a:latin typeface="Arial" panose="020B0604020202020204" pitchFamily="34" charset="0"/>
                <a:cs typeface="Arial" panose="020B0604020202020204" pitchFamily="34" charset="0"/>
              </a:rPr>
              <a:t>Kanuna uygun olan ve başlamış grev ancak mahkeme kararı ile durdurulabilir.</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826" y="546100"/>
            <a:ext cx="9183329" cy="5168900"/>
          </a:xfrm>
        </p:spPr>
        <p:txBody>
          <a:bodyPr>
            <a:normAutofit fontScale="92500" lnSpcReduction="10000"/>
          </a:bodyPr>
          <a:lstStyle/>
          <a:p>
            <a:pPr marL="0" indent="0" algn="ctr">
              <a:lnSpc>
                <a:spcPct val="100000"/>
              </a:lnSpc>
              <a:spcBef>
                <a:spcPts val="0"/>
              </a:spcBef>
              <a:buFont typeface="Arial" panose="020B0604020202020204" pitchFamily="34" charset="0"/>
              <a:buNone/>
              <a:defRPr/>
            </a:pPr>
            <a:r>
              <a:rPr lang="tr-TR" altLang="sr-Latn-RS" sz="2700" b="1" dirty="0">
                <a:latin typeface="Arial" panose="020B0604020202020204" pitchFamily="34" charset="0"/>
                <a:cs typeface="Arial" panose="020B0604020202020204" pitchFamily="34" charset="0"/>
              </a:rPr>
              <a:t>GREVİN UYGULANMASI</a:t>
            </a:r>
          </a:p>
          <a:p>
            <a:pPr marL="0" indent="0">
              <a:lnSpc>
                <a:spcPct val="100000"/>
              </a:lnSpc>
              <a:spcBef>
                <a:spcPts val="0"/>
              </a:spcBef>
              <a:buFont typeface="Arial" panose="020B0604020202020204" pitchFamily="34" charset="0"/>
              <a:buNone/>
              <a:defRPr/>
            </a:pPr>
            <a:endParaRPr lang="tr-TR" altLang="sr-Latn-RS" sz="1950" dirty="0">
              <a:latin typeface="Arial" panose="020B0604020202020204" pitchFamily="34" charset="0"/>
              <a:cs typeface="Arial" panose="020B0604020202020204" pitchFamily="34" charset="0"/>
            </a:endParaRPr>
          </a:p>
          <a:p>
            <a:pPr marL="0" indent="0">
              <a:lnSpc>
                <a:spcPct val="110000"/>
              </a:lnSpc>
              <a:spcBef>
                <a:spcPts val="0"/>
              </a:spcBef>
              <a:buFont typeface="Arial" panose="020B0604020202020204" pitchFamily="34" charset="0"/>
              <a:buNone/>
              <a:defRPr/>
            </a:pPr>
            <a:r>
              <a:rPr lang="tr-TR" altLang="sr-Latn-RS" sz="1950" b="1" dirty="0">
                <a:latin typeface="Arial" panose="020B0604020202020204" pitchFamily="34" charset="0"/>
                <a:cs typeface="Arial" panose="020B0604020202020204" pitchFamily="34" charset="0"/>
              </a:rPr>
              <a:t>1) İşyerinden ayrılma</a:t>
            </a:r>
          </a:p>
          <a:p>
            <a:pPr marL="0" indent="0">
              <a:lnSpc>
                <a:spcPct val="110000"/>
              </a:lnSpc>
              <a:spcBef>
                <a:spcPts val="0"/>
              </a:spcBef>
              <a:buFont typeface="Arial" panose="020B0604020202020204" pitchFamily="34" charset="0"/>
              <a:buNone/>
              <a:defRPr/>
            </a:pPr>
            <a:r>
              <a:rPr lang="tr-TR" altLang="sr-Latn-RS" sz="1950" b="1" dirty="0">
                <a:latin typeface="Arial" panose="020B0604020202020204" pitchFamily="34" charset="0"/>
                <a:cs typeface="Arial" panose="020B0604020202020204" pitchFamily="34" charset="0"/>
              </a:rPr>
              <a:t>2) Grev sırasında çalışmama</a:t>
            </a:r>
          </a:p>
          <a:p>
            <a:pPr marL="0" indent="0">
              <a:lnSpc>
                <a:spcPct val="110000"/>
              </a:lnSpc>
              <a:spcBef>
                <a:spcPts val="0"/>
              </a:spcBef>
              <a:buFont typeface="Arial" panose="020B0604020202020204" pitchFamily="34" charset="0"/>
              <a:buNone/>
              <a:defRPr/>
            </a:pPr>
            <a:r>
              <a:rPr lang="tr-TR" altLang="sr-Latn-RS" sz="1950" dirty="0">
                <a:latin typeface="Arial" panose="020B0604020202020204" pitchFamily="34" charset="0"/>
                <a:cs typeface="Arial" panose="020B0604020202020204" pitchFamily="34" charset="0"/>
              </a:rPr>
              <a:t>İşçiler greve katılıp katılmamakta serbesttir. </a:t>
            </a:r>
            <a:r>
              <a:rPr lang="tr-TR" altLang="sr-Latn-RS" sz="1950" dirty="0" smtClean="0">
                <a:latin typeface="Arial" panose="020B0604020202020204" pitchFamily="34" charset="0"/>
                <a:cs typeface="Arial" panose="020B0604020202020204" pitchFamily="34" charset="0"/>
              </a:rPr>
              <a:t> Greve </a:t>
            </a:r>
            <a:r>
              <a:rPr lang="tr-TR" altLang="sr-Latn-RS" sz="1950" dirty="0">
                <a:latin typeface="Arial" panose="020B0604020202020204" pitchFamily="34" charset="0"/>
                <a:cs typeface="Arial" panose="020B0604020202020204" pitchFamily="34" charset="0"/>
              </a:rPr>
              <a:t>katılan işçiler ile lokavta maruz kalan işçiler işyerinden ayrılmak zorundadır. </a:t>
            </a:r>
            <a:endParaRPr lang="tr-TR" altLang="sr-Latn-RS" sz="1950" dirty="0" smtClean="0">
              <a:latin typeface="Arial" panose="020B0604020202020204" pitchFamily="34" charset="0"/>
              <a:cs typeface="Arial" panose="020B0604020202020204" pitchFamily="34" charset="0"/>
            </a:endParaRPr>
          </a:p>
          <a:p>
            <a:pPr marL="0" indent="0">
              <a:lnSpc>
                <a:spcPct val="110000"/>
              </a:lnSpc>
              <a:spcBef>
                <a:spcPts val="0"/>
              </a:spcBef>
              <a:buFont typeface="Arial" panose="020B0604020202020204" pitchFamily="34" charset="0"/>
              <a:buNone/>
              <a:defRPr/>
            </a:pPr>
            <a:endParaRPr lang="tr-TR" altLang="sr-Latn-RS" sz="1950" dirty="0">
              <a:latin typeface="Arial" panose="020B0604020202020204" pitchFamily="34" charset="0"/>
              <a:cs typeface="Arial" panose="020B0604020202020204" pitchFamily="34" charset="0"/>
            </a:endParaRPr>
          </a:p>
          <a:p>
            <a:pPr marL="0" indent="0">
              <a:lnSpc>
                <a:spcPct val="110000"/>
              </a:lnSpc>
              <a:spcBef>
                <a:spcPts val="0"/>
              </a:spcBef>
              <a:buFont typeface="Arial" panose="020B0604020202020204" pitchFamily="34" charset="0"/>
              <a:buNone/>
              <a:defRPr/>
            </a:pPr>
            <a:r>
              <a:rPr lang="tr-TR" altLang="sr-Latn-RS" sz="1950" dirty="0" smtClean="0">
                <a:latin typeface="Arial" panose="020B0604020202020204" pitchFamily="34" charset="0"/>
                <a:cs typeface="Arial" panose="020B0604020202020204" pitchFamily="34" charset="0"/>
              </a:rPr>
              <a:t>Greve </a:t>
            </a:r>
            <a:r>
              <a:rPr lang="tr-TR" altLang="sr-Latn-RS" sz="1950" dirty="0">
                <a:latin typeface="Arial" panose="020B0604020202020204" pitchFamily="34" charset="0"/>
                <a:cs typeface="Arial" panose="020B0604020202020204" pitchFamily="34" charset="0"/>
              </a:rPr>
              <a:t>katılmayan veya katılmaktan vazgeçenlerin işyerinde çalışmaları hiçbir şekilde engellenemez. Ancak, işveren bu işçileri çalıştırıp çalıştırmamakta serbesttir.</a:t>
            </a:r>
          </a:p>
          <a:p>
            <a:pPr marL="0" indent="0">
              <a:lnSpc>
                <a:spcPct val="110000"/>
              </a:lnSpc>
              <a:spcBef>
                <a:spcPts val="0"/>
              </a:spcBef>
              <a:buFont typeface="Arial" panose="020B0604020202020204" pitchFamily="34" charset="0"/>
              <a:buNone/>
              <a:defRPr/>
            </a:pPr>
            <a:endParaRPr lang="tr-TR" altLang="sr-Latn-RS" sz="1950" dirty="0" smtClean="0">
              <a:latin typeface="Arial" panose="020B0604020202020204" pitchFamily="34" charset="0"/>
              <a:cs typeface="Arial" panose="020B0604020202020204" pitchFamily="34" charset="0"/>
            </a:endParaRPr>
          </a:p>
          <a:p>
            <a:pPr marL="0" indent="0">
              <a:lnSpc>
                <a:spcPct val="110000"/>
              </a:lnSpc>
              <a:spcBef>
                <a:spcPts val="0"/>
              </a:spcBef>
              <a:buFont typeface="Arial" panose="020B0604020202020204" pitchFamily="34" charset="0"/>
              <a:buNone/>
              <a:defRPr/>
            </a:pPr>
            <a:r>
              <a:rPr lang="tr-TR" altLang="sr-Latn-RS" sz="1950" dirty="0" smtClean="0">
                <a:latin typeface="Arial" panose="020B0604020202020204" pitchFamily="34" charset="0"/>
                <a:cs typeface="Arial" panose="020B0604020202020204" pitchFamily="34" charset="0"/>
              </a:rPr>
              <a:t>Greve </a:t>
            </a:r>
            <a:r>
              <a:rPr lang="tr-TR" altLang="sr-Latn-RS" sz="1950" dirty="0">
                <a:latin typeface="Arial" panose="020B0604020202020204" pitchFamily="34" charset="0"/>
                <a:cs typeface="Arial" panose="020B0604020202020204" pitchFamily="34" charset="0"/>
              </a:rPr>
              <a:t>katılan veya lokavta maruz kalan işçilerin işyerine giriş çıkışı engellemeleri yasaktır.</a:t>
            </a:r>
          </a:p>
          <a:p>
            <a:pPr marL="0" indent="0">
              <a:lnSpc>
                <a:spcPct val="110000"/>
              </a:lnSpc>
              <a:spcBef>
                <a:spcPts val="0"/>
              </a:spcBef>
              <a:buFont typeface="Arial" panose="020B0604020202020204" pitchFamily="34" charset="0"/>
              <a:buNone/>
              <a:defRPr/>
            </a:pPr>
            <a:endParaRPr lang="tr-TR" altLang="sr-Latn-RS" sz="1950" dirty="0" smtClean="0">
              <a:latin typeface="Arial" panose="020B0604020202020204" pitchFamily="34" charset="0"/>
              <a:cs typeface="Arial" panose="020B0604020202020204" pitchFamily="34" charset="0"/>
            </a:endParaRPr>
          </a:p>
          <a:p>
            <a:pPr marL="0" indent="0">
              <a:lnSpc>
                <a:spcPct val="110000"/>
              </a:lnSpc>
              <a:spcBef>
                <a:spcPts val="0"/>
              </a:spcBef>
              <a:buFont typeface="Arial" panose="020B0604020202020204" pitchFamily="34" charset="0"/>
              <a:buNone/>
              <a:defRPr/>
            </a:pPr>
            <a:r>
              <a:rPr lang="tr-TR" altLang="sr-Latn-RS" sz="1950" dirty="0" smtClean="0">
                <a:latin typeface="Arial" panose="020B0604020202020204" pitchFamily="34" charset="0"/>
                <a:cs typeface="Arial" panose="020B0604020202020204" pitchFamily="34" charset="0"/>
              </a:rPr>
              <a:t>Grev </a:t>
            </a:r>
            <a:r>
              <a:rPr lang="tr-TR" altLang="sr-Latn-RS" sz="1950" dirty="0">
                <a:latin typeface="Arial" panose="020B0604020202020204" pitchFamily="34" charset="0"/>
                <a:cs typeface="Arial" panose="020B0604020202020204" pitchFamily="34" charset="0"/>
              </a:rPr>
              <a:t>başlamadan önce üretilen ürünlerin satılmasına ve işyeri dışına çıkarılmasına engel olunamaz. Greve katılmayıp çalışan işçilerin ürettiği ürünlerin satılmasına ve işyeri dışına çıkarılmasına, işyeri için gerekli</a:t>
            </a:r>
          </a:p>
          <a:p>
            <a:pPr marL="0" indent="0">
              <a:lnSpc>
                <a:spcPct val="110000"/>
              </a:lnSpc>
              <a:spcBef>
                <a:spcPts val="0"/>
              </a:spcBef>
              <a:buFont typeface="Arial" panose="020B0604020202020204" pitchFamily="34" charset="0"/>
              <a:buNone/>
              <a:defRPr/>
            </a:pPr>
            <a:r>
              <a:rPr lang="tr-TR" altLang="sr-Latn-RS" sz="1950" dirty="0">
                <a:latin typeface="Arial" panose="020B0604020202020204" pitchFamily="34" charset="0"/>
                <a:cs typeface="Arial" panose="020B0604020202020204" pitchFamily="34" charset="0"/>
              </a:rPr>
              <a:t>maddelerin, araç ve gereçlerin işyerine sokulmasına engel olunamaz.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a:spLocks noGrp="1"/>
          </p:cNvSpPr>
          <p:nvPr>
            <p:ph idx="1"/>
          </p:nvPr>
        </p:nvSpPr>
        <p:spPr>
          <a:xfrm>
            <a:off x="306388" y="522288"/>
            <a:ext cx="8618537" cy="3505200"/>
          </a:xfrm>
        </p:spPr>
        <p:txBody>
          <a:bodyPr/>
          <a:lstStyle/>
          <a:p>
            <a:pPr marL="0" indent="0">
              <a:lnSpc>
                <a:spcPct val="100000"/>
              </a:lnSpc>
              <a:spcBef>
                <a:spcPct val="0"/>
              </a:spcBef>
              <a:buFont typeface="Arial" panose="020B0604020202020204" pitchFamily="34" charset="0"/>
              <a:buNone/>
            </a:pPr>
            <a:r>
              <a:rPr lang="tr-TR" altLang="tr-TR" b="1" dirty="0" smtClean="0">
                <a:latin typeface="Arial" panose="020B0604020202020204" pitchFamily="34" charset="0"/>
                <a:cs typeface="Arial" panose="020B0604020202020204" pitchFamily="34" charset="0"/>
              </a:rPr>
              <a:t>3) Greve katılmayacak işçiler:</a:t>
            </a:r>
          </a:p>
          <a:p>
            <a:pPr marL="0" indent="0">
              <a:lnSpc>
                <a:spcPct val="100000"/>
              </a:lnSpc>
              <a:spcBef>
                <a:spcPct val="0"/>
              </a:spcBef>
              <a:buFont typeface="Arial" panose="020B0604020202020204" pitchFamily="34" charset="0"/>
              <a:buNone/>
            </a:pPr>
            <a:r>
              <a:rPr lang="tr-TR" altLang="tr-TR" dirty="0" smtClean="0">
                <a:latin typeface="Arial" panose="020B0604020202020204" pitchFamily="34" charset="0"/>
                <a:cs typeface="Arial" panose="020B0604020202020204" pitchFamily="34" charset="0"/>
              </a:rPr>
              <a:t>Hiçbir surette  üretim veya satışa yönelik olmamak kaydıyla niteliği bakımından sürekli olmasında teknik zorunluluk bulunan işlerde faaliyetin devamlılığını veya işyeri güvenliğini, makine ve demirbaş eşyalarının, gereçlerinin, </a:t>
            </a:r>
          </a:p>
          <a:p>
            <a:pPr marL="0" indent="0">
              <a:lnSpc>
                <a:spcPct val="100000"/>
              </a:lnSpc>
              <a:spcBef>
                <a:spcPct val="0"/>
              </a:spcBef>
              <a:buFont typeface="Arial" panose="020B0604020202020204" pitchFamily="34" charset="0"/>
              <a:buNone/>
            </a:pPr>
            <a:r>
              <a:rPr lang="tr-TR" altLang="tr-TR" dirty="0" smtClean="0">
                <a:latin typeface="Arial" panose="020B0604020202020204" pitchFamily="34" charset="0"/>
                <a:cs typeface="Arial" panose="020B0604020202020204" pitchFamily="34" charset="0"/>
              </a:rPr>
              <a:t>hammadde, yarı mamul ve mamul maddelerin bozulmamasını </a:t>
            </a:r>
          </a:p>
          <a:p>
            <a:pPr marL="0" indent="0">
              <a:lnSpc>
                <a:spcPct val="100000"/>
              </a:lnSpc>
              <a:spcBef>
                <a:spcPct val="0"/>
              </a:spcBef>
              <a:buFont typeface="Arial" panose="020B0604020202020204" pitchFamily="34" charset="0"/>
              <a:buNone/>
            </a:pPr>
            <a:r>
              <a:rPr lang="tr-TR" altLang="tr-TR" dirty="0" smtClean="0">
                <a:latin typeface="Arial" panose="020B0604020202020204" pitchFamily="34" charset="0"/>
                <a:cs typeface="Arial" panose="020B0604020202020204" pitchFamily="34" charset="0"/>
              </a:rPr>
              <a:t>ya da hayvan ve bitkilerin korunmasını sağlayacak sayıda işçi, kanuni grev ve lokavt sırasında çalışmak, işveren de bunları çalıştırmak zorundadır.</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p:cNvSpPr>
            <a:spLocks noGrp="1"/>
          </p:cNvSpPr>
          <p:nvPr>
            <p:ph idx="1"/>
          </p:nvPr>
        </p:nvSpPr>
        <p:spPr>
          <a:xfrm>
            <a:off x="173038" y="450850"/>
            <a:ext cx="8802687" cy="4827588"/>
          </a:xfrm>
        </p:spPr>
        <p:txBody>
          <a:bodyPr/>
          <a:lstStyle/>
          <a:p>
            <a:pPr marL="0" indent="0" algn="ctr">
              <a:buFont typeface="Arial" panose="020B0604020202020204" pitchFamily="34" charset="0"/>
              <a:buNone/>
            </a:pPr>
            <a:r>
              <a:rPr lang="tr-TR" altLang="tr-TR" sz="2700" b="1" smtClean="0">
                <a:latin typeface="Arial" panose="020B0604020202020204" pitchFamily="34" charset="0"/>
                <a:cs typeface="Arial" panose="020B0604020202020204" pitchFamily="34" charset="0"/>
              </a:rPr>
              <a:t>GREVİN SONUÇLARI</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Kanuni greve katılan, greve katılmayan veya katılmaktan vazgeçip de grev nedeniyle çalıştırılamayan ve kanuni lokavta maruz kalan işçilerin iş sözleşmeleri </a:t>
            </a:r>
            <a:r>
              <a:rPr lang="tr-TR" altLang="tr-TR" b="1" smtClean="0">
                <a:latin typeface="Arial" panose="020B0604020202020204" pitchFamily="34" charset="0"/>
                <a:cs typeface="Arial" panose="020B0604020202020204" pitchFamily="34" charset="0"/>
              </a:rPr>
              <a:t>grev ve lokavt süresince askıda kalır.</a:t>
            </a: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İşveren, grev ve lokavt nedeniyle iş sözleşmeleri askıda kalan işçilerin grev veya lokavtın başlamasından önce işleyen ücretlerini ve eklerini olağan ödeme gününde ödemek zorundadır. Ödemeyi yapacak personel de bunun için çalışmakla yükümlüdür. </a:t>
            </a:r>
          </a:p>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Grev ve lokavt süresince iş sözleşmeleri askıda kalan işçilere bu dönem için işverence ücret ve sosyal yardımlar ödenemez, bu süre kıdem tazminatı hesabında dikkate alınmaz.</a:t>
            </a:r>
            <a:r>
              <a:rPr lang="tr-TR" altLang="tr-TR" smtClean="0">
                <a:latin typeface="Arial" panose="020B0604020202020204" pitchFamily="34" charset="0"/>
                <a:cs typeface="Arial" panose="020B0604020202020204" pitchFamily="34" charset="0"/>
              </a:rPr>
              <a:t> Toplu iş sözleşmelerine ve iş sözleşmelerine bunların aksine hüküm konulamaz.</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425" y="617538"/>
            <a:ext cx="8821738" cy="4691062"/>
          </a:xfrm>
        </p:spPr>
        <p:txBody>
          <a:bodyPr>
            <a:normAutofit/>
          </a:bodyPr>
          <a:lstStyle/>
          <a:p>
            <a:pPr marL="0" indent="0" algn="ctr">
              <a:buFont typeface="Arial" panose="020B0604020202020204" pitchFamily="34" charset="0"/>
              <a:buNone/>
              <a:defRPr/>
            </a:pPr>
            <a:r>
              <a:rPr lang="tr-TR" altLang="sr-Latn-RS" sz="2475" b="1">
                <a:latin typeface="Arial" panose="020B0604020202020204" pitchFamily="34" charset="0"/>
                <a:cs typeface="Arial" panose="020B0604020202020204" pitchFamily="34" charset="0"/>
              </a:rPr>
              <a:t>GREVİN SONA ERMESİ</a:t>
            </a:r>
          </a:p>
          <a:p>
            <a:pPr marL="0" indent="0">
              <a:buFont typeface="Arial" panose="020B0604020202020204" pitchFamily="34" charset="0"/>
              <a:buNone/>
              <a:defRPr/>
            </a:pPr>
            <a:r>
              <a:rPr lang="tr-TR" altLang="sr-Latn-RS" sz="1950">
                <a:latin typeface="Arial" panose="020B0604020202020204" pitchFamily="34" charset="0"/>
                <a:cs typeface="Arial" panose="020B0604020202020204" pitchFamily="34" charset="0"/>
              </a:rPr>
              <a:t>Kanuni bir grev veya lokavtı sona erdirme kararı, kararı alan tarafça ertesi iş günü sonuna kadar yazı ile karşı tarafa ve görevli makama bildirilir.</a:t>
            </a:r>
          </a:p>
          <a:p>
            <a:pPr marL="0" indent="0">
              <a:buFont typeface="Arial" panose="020B0604020202020204" pitchFamily="34" charset="0"/>
              <a:buNone/>
              <a:defRPr/>
            </a:pPr>
            <a:r>
              <a:rPr lang="tr-TR" altLang="sr-Latn-RS" sz="1950">
                <a:latin typeface="Arial" panose="020B0604020202020204" pitchFamily="34" charset="0"/>
                <a:cs typeface="Arial" panose="020B0604020202020204" pitchFamily="34" charset="0"/>
              </a:rPr>
              <a:t>Grevin veya lokavtın sona erdiği, görevli makam tarafından işyerinde ilan edilir. Kanuni grev ve lokavt, ilanın yapılması ile sona erer.</a:t>
            </a:r>
          </a:p>
          <a:p>
            <a:pPr marL="0" indent="0">
              <a:buFont typeface="Arial" panose="020B0604020202020204" pitchFamily="34" charset="0"/>
              <a:buNone/>
              <a:defRPr/>
            </a:pPr>
            <a:r>
              <a:rPr lang="tr-TR" altLang="sr-Latn-RS" sz="1950">
                <a:latin typeface="Arial" panose="020B0604020202020204" pitchFamily="34" charset="0"/>
                <a:cs typeface="Arial" panose="020B0604020202020204" pitchFamily="34" charset="0"/>
              </a:rPr>
              <a:t>Grevin uygulanmasına son verilmesi lokavtın, lokavtın uygulanmasına son verilmesi grevin kaldırılmasını gerektirmez.</a:t>
            </a:r>
          </a:p>
          <a:p>
            <a:pPr marL="0" indent="0">
              <a:buFont typeface="Arial" panose="020B0604020202020204" pitchFamily="34" charset="0"/>
              <a:buNone/>
              <a:defRPr/>
            </a:pPr>
            <a:endParaRPr lang="tr-TR" altLang="sr-Latn-RS" sz="195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tr-TR" altLang="sr-Latn-RS" sz="1950">
                <a:latin typeface="Arial" panose="020B0604020202020204" pitchFamily="34" charset="0"/>
                <a:cs typeface="Arial" panose="020B0604020202020204" pitchFamily="34" charset="0"/>
              </a:rPr>
              <a:t>Grevi uygulayan işçi sendikasının herhangi bir nedenle kapatılması, feshedilmesi veya infisah etmesi hâllerinde grev ve alınmış bir karar varsa lokavt kendiliğinden sona erer ve yetki belgesi hükümsüz olur.</a:t>
            </a:r>
          </a:p>
          <a:p>
            <a:pPr marL="0" indent="0">
              <a:buFont typeface="Arial" panose="020B0604020202020204" pitchFamily="34" charset="0"/>
              <a:buNone/>
              <a:defRPr/>
            </a:pPr>
            <a:endParaRPr lang="tr-TR" altLang="sr-Latn-RS" sz="195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tr-TR" altLang="sr-Latn-RS" sz="1950">
                <a:latin typeface="Arial" panose="020B0604020202020204" pitchFamily="34" charset="0"/>
                <a:cs typeface="Arial" panose="020B0604020202020204" pitchFamily="34" charset="0"/>
              </a:rPr>
              <a:t>Lokavtı uygulayan işveren sendikasının herhangi bir nedenle kapatılması, feshedilmesi veya infisah etmesi </a:t>
            </a:r>
            <a:r>
              <a:rPr lang="da-DK" altLang="sr-Latn-RS" sz="1950">
                <a:latin typeface="Arial" panose="020B0604020202020204" pitchFamily="34" charset="0"/>
                <a:cs typeface="Arial" panose="020B0604020202020204" pitchFamily="34" charset="0"/>
              </a:rPr>
              <a:t>hâllerinde lokavt kendiliğinden sona erer.</a:t>
            </a:r>
            <a:endParaRPr lang="tr-TR" altLang="sr-Latn-RS" sz="1950">
              <a:latin typeface="Arial" panose="020B0604020202020204" pitchFamily="34" charset="0"/>
              <a:cs typeface="Arial" panose="020B0604020202020204"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138" y="508000"/>
            <a:ext cx="8845550" cy="4759325"/>
          </a:xfrm>
        </p:spPr>
        <p:txBody>
          <a:bodyPr>
            <a:normAutofit/>
          </a:bodyPr>
          <a:lstStyle/>
          <a:p>
            <a:pPr marL="0" indent="0" algn="ctr">
              <a:lnSpc>
                <a:spcPct val="100000"/>
              </a:lnSpc>
              <a:spcBef>
                <a:spcPct val="0"/>
              </a:spcBef>
              <a:buFont typeface="Arial" panose="020B0604020202020204" pitchFamily="34" charset="0"/>
              <a:buNone/>
              <a:defRPr/>
            </a:pPr>
            <a:r>
              <a:rPr lang="tr-TR" altLang="sr-Latn-RS" sz="1875" b="1">
                <a:latin typeface="Arial" panose="020B0604020202020204" pitchFamily="34" charset="0"/>
                <a:cs typeface="Arial" panose="020B0604020202020204" pitchFamily="34" charset="0"/>
              </a:rPr>
              <a:t>YASADIŞI GREV VE SONUÇLARI</a:t>
            </a:r>
          </a:p>
          <a:p>
            <a:pPr marL="0" indent="0">
              <a:lnSpc>
                <a:spcPct val="100000"/>
              </a:lnSpc>
              <a:spcBef>
                <a:spcPct val="0"/>
              </a:spcBef>
              <a:buFont typeface="Arial" panose="020B0604020202020204" pitchFamily="34" charset="0"/>
              <a:buNone/>
              <a:defRPr/>
            </a:pPr>
            <a:r>
              <a:rPr lang="tr-TR" altLang="sr-Latn-RS" sz="1350" b="1">
                <a:latin typeface="Arial" panose="020B0604020202020204" pitchFamily="34" charset="0"/>
                <a:cs typeface="Arial" panose="020B0604020202020204" pitchFamily="34" charset="0"/>
              </a:rPr>
              <a:t>A) Tanım: </a:t>
            </a:r>
          </a:p>
          <a:p>
            <a:pPr marL="0" indent="0">
              <a:lnSpc>
                <a:spcPct val="100000"/>
              </a:lnSpc>
              <a:spcBef>
                <a:spcPct val="0"/>
              </a:spcBef>
              <a:buFont typeface="Arial" panose="020B0604020202020204" pitchFamily="34" charset="0"/>
              <a:buNone/>
              <a:defRPr/>
            </a:pPr>
            <a:r>
              <a:rPr lang="tr-TR" altLang="sr-Latn-RS" sz="1350">
                <a:latin typeface="Arial" panose="020B0604020202020204" pitchFamily="34" charset="0"/>
                <a:cs typeface="Arial" panose="020B0604020202020204" pitchFamily="34" charset="0"/>
              </a:rPr>
              <a:t>Kanuni grev için aranan şartlar gerçekleşmeden yapılan grev kanun dışıdır.</a:t>
            </a:r>
          </a:p>
          <a:p>
            <a:pPr marL="0" indent="0">
              <a:lnSpc>
                <a:spcPct val="100000"/>
              </a:lnSpc>
              <a:spcBef>
                <a:spcPct val="0"/>
              </a:spcBef>
              <a:buFont typeface="Arial" panose="020B0604020202020204" pitchFamily="34" charset="0"/>
              <a:buNone/>
              <a:defRPr/>
            </a:pPr>
            <a:endParaRPr lang="tr-TR" altLang="sr-Latn-RS" sz="1350">
              <a:latin typeface="Arial" panose="020B0604020202020204" pitchFamily="34" charset="0"/>
              <a:cs typeface="Arial" panose="020B0604020202020204" pitchFamily="34" charset="0"/>
            </a:endParaRPr>
          </a:p>
          <a:p>
            <a:pPr marL="0" indent="0">
              <a:lnSpc>
                <a:spcPct val="100000"/>
              </a:lnSpc>
              <a:spcBef>
                <a:spcPct val="0"/>
              </a:spcBef>
              <a:buFont typeface="Arial" panose="020B0604020202020204" pitchFamily="34" charset="0"/>
              <a:buNone/>
              <a:defRPr/>
            </a:pPr>
            <a:r>
              <a:rPr lang="tr-TR" altLang="sr-Latn-RS" sz="1350" b="1">
                <a:latin typeface="Arial" panose="020B0604020202020204" pitchFamily="34" charset="0"/>
                <a:cs typeface="Arial" panose="020B0604020202020204" pitchFamily="34" charset="0"/>
              </a:rPr>
              <a:t>B) Yasadışı grevin saptanması:</a:t>
            </a:r>
          </a:p>
          <a:p>
            <a:pPr marL="0" indent="0">
              <a:lnSpc>
                <a:spcPct val="100000"/>
              </a:lnSpc>
              <a:spcBef>
                <a:spcPct val="0"/>
              </a:spcBef>
              <a:buFont typeface="Arial" panose="020B0604020202020204" pitchFamily="34" charset="0"/>
              <a:buNone/>
              <a:defRPr/>
            </a:pPr>
            <a:r>
              <a:rPr lang="tr-TR" altLang="sr-Latn-RS" sz="1350">
                <a:latin typeface="Arial" panose="020B0604020202020204" pitchFamily="34" charset="0"/>
                <a:cs typeface="Arial" panose="020B0604020202020204" pitchFamily="34" charset="0"/>
              </a:rPr>
              <a:t>Taraflardan her biri, karar verilen veya uygulanmakta olan bir grev veya lokavtın kanun dışı olup olmadığının tespitini mahkemeden her zaman talep edebilir (Tespit davası). Mahkeme bir ay içinde karar verir.</a:t>
            </a:r>
          </a:p>
          <a:p>
            <a:pPr marL="0" indent="0">
              <a:lnSpc>
                <a:spcPct val="100000"/>
              </a:lnSpc>
              <a:spcBef>
                <a:spcPct val="0"/>
              </a:spcBef>
              <a:buFont typeface="Arial" panose="020B0604020202020204" pitchFamily="34" charset="0"/>
              <a:buNone/>
              <a:defRPr/>
            </a:pPr>
            <a:endParaRPr lang="tr-TR" altLang="sr-Latn-RS" sz="1350">
              <a:latin typeface="Arial" panose="020B0604020202020204" pitchFamily="34" charset="0"/>
              <a:cs typeface="Arial" panose="020B0604020202020204" pitchFamily="34" charset="0"/>
            </a:endParaRPr>
          </a:p>
          <a:p>
            <a:pPr marL="0" indent="0">
              <a:lnSpc>
                <a:spcPct val="100000"/>
              </a:lnSpc>
              <a:spcBef>
                <a:spcPct val="0"/>
              </a:spcBef>
              <a:buFont typeface="Arial" panose="020B0604020202020204" pitchFamily="34" charset="0"/>
              <a:buNone/>
              <a:defRPr/>
            </a:pPr>
            <a:r>
              <a:rPr lang="tr-TR" altLang="sr-Latn-RS" sz="1350" b="1">
                <a:latin typeface="Arial" panose="020B0604020202020204" pitchFamily="34" charset="0"/>
                <a:cs typeface="Arial" panose="020B0604020202020204" pitchFamily="34" charset="0"/>
              </a:rPr>
              <a:t>C) Yasadışı grevin ihtiyati tedbir karı ile durdurulma:</a:t>
            </a:r>
          </a:p>
          <a:p>
            <a:pPr marL="0" indent="0">
              <a:lnSpc>
                <a:spcPct val="100000"/>
              </a:lnSpc>
              <a:spcBef>
                <a:spcPct val="0"/>
              </a:spcBef>
              <a:buFont typeface="Arial" panose="020B0604020202020204" pitchFamily="34" charset="0"/>
              <a:buNone/>
              <a:defRPr/>
            </a:pPr>
            <a:r>
              <a:rPr lang="tr-TR" altLang="sr-Latn-RS" sz="1350">
                <a:latin typeface="Arial" panose="020B0604020202020204" pitchFamily="34" charset="0"/>
                <a:cs typeface="Arial" panose="020B0604020202020204" pitchFamily="34" charset="0"/>
              </a:rPr>
              <a:t>Hâkim tedbir olarak dava konusu grev veya lokavtın durdurulmasına karar verebilir.</a:t>
            </a:r>
          </a:p>
          <a:p>
            <a:pPr marL="0" indent="0">
              <a:lnSpc>
                <a:spcPct val="100000"/>
              </a:lnSpc>
              <a:spcBef>
                <a:spcPct val="0"/>
              </a:spcBef>
              <a:buFont typeface="Arial" panose="020B0604020202020204" pitchFamily="34" charset="0"/>
              <a:buNone/>
              <a:defRPr/>
            </a:pPr>
            <a:endParaRPr lang="tr-TR" altLang="sr-Latn-RS" sz="1350">
              <a:latin typeface="Arial" panose="020B0604020202020204" pitchFamily="34" charset="0"/>
              <a:cs typeface="Arial" panose="020B0604020202020204" pitchFamily="34" charset="0"/>
            </a:endParaRPr>
          </a:p>
          <a:p>
            <a:pPr marL="0" indent="0">
              <a:lnSpc>
                <a:spcPct val="100000"/>
              </a:lnSpc>
              <a:spcBef>
                <a:spcPct val="0"/>
              </a:spcBef>
              <a:buFont typeface="Arial" panose="020B0604020202020204" pitchFamily="34" charset="0"/>
              <a:buNone/>
              <a:defRPr/>
            </a:pPr>
            <a:r>
              <a:rPr lang="tr-TR" altLang="sr-Latn-RS" sz="1350" b="1">
                <a:latin typeface="Arial" panose="020B0604020202020204" pitchFamily="34" charset="0"/>
                <a:cs typeface="Arial" panose="020B0604020202020204" pitchFamily="34" charset="0"/>
              </a:rPr>
              <a:t>D) Yasadışı grevin sonuçları:</a:t>
            </a:r>
          </a:p>
          <a:p>
            <a:pPr marL="0" indent="0">
              <a:lnSpc>
                <a:spcPct val="100000"/>
              </a:lnSpc>
              <a:spcBef>
                <a:spcPct val="0"/>
              </a:spcBef>
              <a:buFont typeface="Arial" panose="020B0604020202020204" pitchFamily="34" charset="0"/>
              <a:buNone/>
              <a:defRPr/>
            </a:pPr>
            <a:r>
              <a:rPr lang="tr-TR" altLang="sr-Latn-RS" sz="1350">
                <a:latin typeface="Arial" panose="020B0604020202020204" pitchFamily="34" charset="0"/>
                <a:cs typeface="Arial" panose="020B0604020202020204" pitchFamily="34" charset="0"/>
              </a:rPr>
              <a:t>- Kanun dışı grev yapılması hâlinde işveren, grevin yapılması kararına katılan, grevin yapılmasını teşvik eden, greve katılan veya katılmaya ya da devama teşvik eden işçilerin </a:t>
            </a:r>
            <a:r>
              <a:rPr lang="tr-TR" altLang="sr-Latn-RS" sz="1350" b="1">
                <a:latin typeface="Arial" panose="020B0604020202020204" pitchFamily="34" charset="0"/>
                <a:cs typeface="Arial" panose="020B0604020202020204" pitchFamily="34" charset="0"/>
              </a:rPr>
              <a:t>iş sözleşmelerini haklı nedenle feshedebilir.</a:t>
            </a:r>
          </a:p>
          <a:p>
            <a:pPr marL="0" indent="0">
              <a:lnSpc>
                <a:spcPct val="100000"/>
              </a:lnSpc>
              <a:spcBef>
                <a:spcPct val="0"/>
              </a:spcBef>
              <a:buFont typeface="Arial" panose="020B0604020202020204" pitchFamily="34" charset="0"/>
              <a:buNone/>
              <a:defRPr/>
            </a:pPr>
            <a:r>
              <a:rPr lang="tr-TR" altLang="sr-Latn-RS" sz="1350">
                <a:latin typeface="Arial" panose="020B0604020202020204" pitchFamily="34" charset="0"/>
                <a:cs typeface="Arial" panose="020B0604020202020204" pitchFamily="34" charset="0"/>
              </a:rPr>
              <a:t>- Kanun dışı bir grev yapılması hâlinde bu grev nedeniyle işverenin uğradığı zararlar, greve karar veren işçi kuruluşu veya kanun dışı grev herhangi bir işçi kuruluşunca kararlaştırılmaksızın yapılmışsa, bu greve katılan işçiler tarafından karşılanır.</a:t>
            </a:r>
          </a:p>
          <a:p>
            <a:pPr marL="0" indent="0">
              <a:lnSpc>
                <a:spcPct val="100000"/>
              </a:lnSpc>
              <a:spcBef>
                <a:spcPct val="0"/>
              </a:spcBef>
              <a:buFont typeface="Arial" panose="020B0604020202020204" pitchFamily="34" charset="0"/>
              <a:buNone/>
              <a:defRPr/>
            </a:pPr>
            <a:r>
              <a:rPr lang="tr-TR" altLang="sr-Latn-RS" sz="1350">
                <a:latin typeface="Arial" panose="020B0604020202020204" pitchFamily="34" charset="0"/>
                <a:cs typeface="Arial" panose="020B0604020202020204" pitchFamily="34" charset="0"/>
              </a:rPr>
              <a:t>- Kanun dışı lokavt yapılması hâlinde işçiler iş sözleşmelerini haklı nedenle feshedebilir. İşveren, bu işçilerin lokavt süresine ilişkin iş sözleşmesinden doğan bütün haklarını bir iş karşılığı olmaksızın ödemek ve uğradıkları zararları tazmin etmekle yükümlüdür.</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628650" y="560388"/>
            <a:ext cx="7886700" cy="492125"/>
          </a:xfrm>
          <a:solidFill>
            <a:schemeClr val="tx1"/>
          </a:solidFill>
        </p:spPr>
        <p:txBody>
          <a:bodyPr/>
          <a:lstStyle/>
          <a:p>
            <a:pPr algn="ctr"/>
            <a:r>
              <a:rPr lang="tr-TR" altLang="tr-TR" b="1" smtClean="0">
                <a:solidFill>
                  <a:schemeClr val="bg1"/>
                </a:solidFill>
                <a:latin typeface="Arial" panose="020B0604020202020204" pitchFamily="34" charset="0"/>
                <a:cs typeface="Arial" panose="020B0604020202020204" pitchFamily="34" charset="0"/>
              </a:rPr>
              <a:t>LOKAVT</a:t>
            </a:r>
          </a:p>
        </p:txBody>
      </p:sp>
      <p:sp>
        <p:nvSpPr>
          <p:cNvPr id="71683" name="Content Placeholder 2"/>
          <p:cNvSpPr>
            <a:spLocks noGrp="1"/>
          </p:cNvSpPr>
          <p:nvPr>
            <p:ph idx="1"/>
          </p:nvPr>
        </p:nvSpPr>
        <p:spPr>
          <a:xfrm>
            <a:off x="161925" y="1271588"/>
            <a:ext cx="8894763" cy="4087812"/>
          </a:xfrm>
        </p:spPr>
        <p:txBody>
          <a:bodyPr/>
          <a:lstStyle/>
          <a:p>
            <a:pPr marL="385763" indent="-385763">
              <a:lnSpc>
                <a:spcPct val="80000"/>
              </a:lnSpc>
              <a:spcBef>
                <a:spcPct val="0"/>
              </a:spcBef>
              <a:buFont typeface="Arial" panose="020B0604020202020204" pitchFamily="34" charset="0"/>
              <a:buAutoNum type="alphaUcParenR"/>
            </a:pPr>
            <a:r>
              <a:rPr lang="tr-TR" altLang="sr-Latn-RS" sz="1800" b="1" smtClean="0">
                <a:latin typeface="Arial" panose="020B0604020202020204" pitchFamily="34" charset="0"/>
                <a:cs typeface="Arial" panose="020B0604020202020204" pitchFamily="34" charset="0"/>
              </a:rPr>
              <a:t>Tanım:</a:t>
            </a:r>
          </a:p>
          <a:p>
            <a:pPr marL="385763" indent="-385763">
              <a:lnSpc>
                <a:spcPct val="80000"/>
              </a:lnSpc>
              <a:spcBef>
                <a:spcPct val="0"/>
              </a:spcBef>
              <a:buFont typeface="Arial" panose="020B0604020202020204" pitchFamily="34" charset="0"/>
              <a:buNone/>
            </a:pPr>
            <a:r>
              <a:rPr lang="tr-TR" altLang="sr-Latn-RS" sz="1800" smtClean="0">
                <a:latin typeface="Arial" panose="020B0604020202020204" pitchFamily="34" charset="0"/>
                <a:cs typeface="Arial" panose="020B0604020202020204" pitchFamily="34" charset="0"/>
              </a:rPr>
              <a:t>İşyerinde faaliyetin tamamen durmasına neden olacak tarzda, işveren veya işveren vekili tarafından kendi kararıyla veya bir kuruluşun verdiği karara uyarak, işçilerin topluca işten uzaklaştırılmasına lokavt denir</a:t>
            </a:r>
          </a:p>
          <a:p>
            <a:pPr marL="385763" indent="-385763">
              <a:lnSpc>
                <a:spcPct val="80000"/>
              </a:lnSpc>
              <a:spcBef>
                <a:spcPct val="0"/>
              </a:spcBef>
              <a:buFont typeface="Arial" panose="020B0604020202020204" pitchFamily="34" charset="0"/>
              <a:buNone/>
            </a:pPr>
            <a:endParaRPr lang="bs-Latn-BA" altLang="tr-TR" sz="1800" b="1" smtClean="0">
              <a:latin typeface="Arial" panose="020B0604020202020204" pitchFamily="34" charset="0"/>
              <a:cs typeface="Arial" panose="020B0604020202020204" pitchFamily="34" charset="0"/>
            </a:endParaRPr>
          </a:p>
          <a:p>
            <a:pPr marL="385763" indent="-385763">
              <a:lnSpc>
                <a:spcPct val="80000"/>
              </a:lnSpc>
              <a:spcBef>
                <a:spcPct val="0"/>
              </a:spcBef>
              <a:buFont typeface="Arial" panose="020B0604020202020204" pitchFamily="34" charset="0"/>
              <a:buNone/>
            </a:pPr>
            <a:r>
              <a:rPr lang="tr-TR" altLang="tr-TR" sz="1800" b="1" smtClean="0">
                <a:latin typeface="Arial" panose="020B0604020202020204" pitchFamily="34" charset="0"/>
                <a:cs typeface="Arial" panose="020B0604020202020204" pitchFamily="34" charset="0"/>
              </a:rPr>
              <a:t>KANUNİ LOKAVT: </a:t>
            </a:r>
            <a:r>
              <a:rPr lang="tr-TR" altLang="tr-TR" sz="1800" smtClean="0">
                <a:latin typeface="Arial" panose="020B0604020202020204" pitchFamily="34" charset="0"/>
                <a:cs typeface="Arial" panose="020B0604020202020204" pitchFamily="34" charset="0"/>
              </a:rPr>
              <a:t>Toplu iş sözleşmesinin yapılması sırasında uyuşmazlık çıkması ve işçi sendikası tarafından grev kararı alınması hâlinde 6356 sayılı Kanunun hükümlerine uygun olarak yapılan lokavta kanuni lokavt denir.</a:t>
            </a:r>
          </a:p>
          <a:p>
            <a:pPr marL="385763" indent="-385763">
              <a:lnSpc>
                <a:spcPct val="80000"/>
              </a:lnSpc>
              <a:spcBef>
                <a:spcPct val="0"/>
              </a:spcBef>
              <a:buFont typeface="Arial" panose="020B0604020202020204" pitchFamily="34" charset="0"/>
              <a:buNone/>
            </a:pPr>
            <a:r>
              <a:rPr lang="tr-TR" altLang="tr-TR" sz="1800" smtClean="0">
                <a:latin typeface="Arial" panose="020B0604020202020204" pitchFamily="34" charset="0"/>
                <a:cs typeface="Arial" panose="020B0604020202020204" pitchFamily="34" charset="0"/>
              </a:rPr>
              <a:t>Kanuni lokavt için aranan şartlar gerçekleşmeden yapılan lokavt kanun dışıdır.</a:t>
            </a:r>
          </a:p>
          <a:p>
            <a:pPr marL="385763" indent="-385763">
              <a:lnSpc>
                <a:spcPct val="80000"/>
              </a:lnSpc>
              <a:spcBef>
                <a:spcPct val="0"/>
              </a:spcBef>
              <a:buFont typeface="Arial" panose="020B0604020202020204" pitchFamily="34" charset="0"/>
              <a:buNone/>
            </a:pPr>
            <a:endParaRPr lang="tr-TR" altLang="sr-Latn-RS" sz="1800" b="1" smtClean="0">
              <a:latin typeface="Arial" panose="020B0604020202020204" pitchFamily="34" charset="0"/>
              <a:cs typeface="Arial" panose="020B0604020202020204" pitchFamily="34" charset="0"/>
            </a:endParaRPr>
          </a:p>
          <a:p>
            <a:pPr marL="385763" indent="-385763">
              <a:lnSpc>
                <a:spcPct val="80000"/>
              </a:lnSpc>
              <a:spcBef>
                <a:spcPct val="0"/>
              </a:spcBef>
              <a:buFont typeface="Arial" panose="020B0604020202020204" pitchFamily="34" charset="0"/>
              <a:buNone/>
            </a:pPr>
            <a:r>
              <a:rPr lang="tr-TR" altLang="sr-Latn-RS" sz="1800" b="1" smtClean="0">
                <a:latin typeface="Arial" panose="020B0604020202020204" pitchFamily="34" charset="0"/>
                <a:cs typeface="Arial" panose="020B0604020202020204" pitchFamily="34" charset="0"/>
              </a:rPr>
              <a:t>B) Kanuni lokavtın şartları:</a:t>
            </a:r>
          </a:p>
          <a:p>
            <a:pPr marL="385763" indent="-385763">
              <a:lnSpc>
                <a:spcPct val="80000"/>
              </a:lnSpc>
              <a:spcBef>
                <a:spcPct val="0"/>
              </a:spcBef>
              <a:buFont typeface="Arial" panose="020B0604020202020204" pitchFamily="34" charset="0"/>
              <a:buNone/>
            </a:pPr>
            <a:r>
              <a:rPr lang="tr-TR" altLang="sr-Latn-RS" sz="1800" smtClean="0">
                <a:latin typeface="Arial" panose="020B0604020202020204" pitchFamily="34" charset="0"/>
                <a:cs typeface="Arial" panose="020B0604020202020204" pitchFamily="34" charset="0"/>
              </a:rPr>
              <a:t>	1-Çıkar lokavt yapılması,</a:t>
            </a:r>
          </a:p>
          <a:p>
            <a:pPr marL="385763" indent="-385763">
              <a:lnSpc>
                <a:spcPct val="80000"/>
              </a:lnSpc>
              <a:spcBef>
                <a:spcPct val="0"/>
              </a:spcBef>
              <a:buFont typeface="Arial" panose="020B0604020202020204" pitchFamily="34" charset="0"/>
              <a:buNone/>
            </a:pPr>
            <a:r>
              <a:rPr lang="tr-TR" altLang="sr-Latn-RS" sz="1800" smtClean="0">
                <a:latin typeface="Arial" panose="020B0604020202020204" pitchFamily="34" charset="0"/>
                <a:cs typeface="Arial" panose="020B0604020202020204" pitchFamily="34" charset="0"/>
              </a:rPr>
              <a:t>	2- İşçi sendikası tarafın</a:t>
            </a:r>
            <a:r>
              <a:rPr lang="bs-Latn-BA" altLang="sr-Latn-RS" sz="1800" smtClean="0">
                <a:latin typeface="Arial" panose="020B0604020202020204" pitchFamily="34" charset="0"/>
                <a:cs typeface="Arial" panose="020B0604020202020204" pitchFamily="34" charset="0"/>
              </a:rPr>
              <a:t>d</a:t>
            </a:r>
            <a:r>
              <a:rPr lang="tr-TR" altLang="sr-Latn-RS" sz="1800" smtClean="0">
                <a:latin typeface="Arial" panose="020B0604020202020204" pitchFamily="34" charset="0"/>
                <a:cs typeface="Arial" panose="020B0604020202020204" pitchFamily="34" charset="0"/>
              </a:rPr>
              <a:t>an kanuni grev karar alınmış olmalı</a:t>
            </a:r>
          </a:p>
          <a:p>
            <a:pPr marL="385763" indent="-385763">
              <a:lnSpc>
                <a:spcPct val="80000"/>
              </a:lnSpc>
              <a:spcBef>
                <a:spcPct val="0"/>
              </a:spcBef>
              <a:buFont typeface="Arial" panose="020B0604020202020204" pitchFamily="34" charset="0"/>
              <a:buNone/>
            </a:pPr>
            <a:r>
              <a:rPr lang="tr-TR" altLang="sr-Latn-RS" sz="1800" smtClean="0">
                <a:latin typeface="Arial" panose="020B0604020202020204" pitchFamily="34" charset="0"/>
                <a:cs typeface="Arial" panose="020B0604020202020204" pitchFamily="34" charset="0"/>
              </a:rPr>
              <a:t>	3- Lokavt kararı yetkili kişi veya sendika tarafından alınmış olmalı</a:t>
            </a:r>
          </a:p>
          <a:p>
            <a:pPr marL="385763" indent="-385763">
              <a:lnSpc>
                <a:spcPct val="80000"/>
              </a:lnSpc>
              <a:spcBef>
                <a:spcPct val="0"/>
              </a:spcBef>
              <a:buFont typeface="Arial" panose="020B0604020202020204" pitchFamily="34" charset="0"/>
              <a:buNone/>
            </a:pPr>
            <a:r>
              <a:rPr lang="tr-TR" altLang="sr-Latn-RS" sz="1800" smtClean="0">
                <a:latin typeface="Arial" panose="020B0604020202020204" pitchFamily="34" charset="0"/>
                <a:cs typeface="Arial" panose="020B0604020202020204" pitchFamily="34" charset="0"/>
              </a:rPr>
              <a:t>	4- Lokavt kararın karşı tarafa bildirilmiş olmalı ve ilan edilmeli</a:t>
            </a:r>
          </a:p>
          <a:p>
            <a:pPr marL="385763" indent="-385763">
              <a:lnSpc>
                <a:spcPct val="80000"/>
              </a:lnSpc>
              <a:spcBef>
                <a:spcPct val="0"/>
              </a:spcBef>
              <a:buFont typeface="Arial" panose="020B0604020202020204" pitchFamily="34" charset="0"/>
              <a:buNone/>
            </a:pPr>
            <a:r>
              <a:rPr lang="tr-TR" altLang="sr-Latn-RS" sz="1800" smtClean="0">
                <a:latin typeface="Arial" panose="020B0604020202020204" pitchFamily="34" charset="0"/>
                <a:cs typeface="Arial" panose="020B0604020202020204" pitchFamily="34" charset="0"/>
              </a:rPr>
              <a:t>	5-</a:t>
            </a:r>
            <a:r>
              <a:rPr lang="bs-Latn-BA" altLang="sr-Latn-RS" sz="1800" smtClean="0">
                <a:latin typeface="Arial" panose="020B0604020202020204" pitchFamily="34" charset="0"/>
                <a:cs typeface="Arial" panose="020B0604020202020204" pitchFamily="34" charset="0"/>
              </a:rPr>
              <a:t> </a:t>
            </a:r>
            <a:r>
              <a:rPr lang="tr-TR" altLang="sr-Latn-RS" sz="1800" smtClean="0">
                <a:latin typeface="Arial" panose="020B0604020202020204" pitchFamily="34" charset="0"/>
                <a:cs typeface="Arial" panose="020B0604020202020204" pitchFamily="34" charset="0"/>
              </a:rPr>
              <a:t>Lokavt karar</a:t>
            </a:r>
            <a:r>
              <a:rPr lang="bs-Latn-BA" altLang="sr-Latn-RS" sz="1800" smtClean="0">
                <a:latin typeface="Arial" panose="020B0604020202020204" pitchFamily="34" charset="0"/>
                <a:cs typeface="Arial" panose="020B0604020202020204" pitchFamily="34" charset="0"/>
              </a:rPr>
              <a:t>i</a:t>
            </a:r>
            <a:r>
              <a:rPr lang="tr-TR" altLang="sr-Latn-RS" sz="1800" smtClean="0">
                <a:latin typeface="Arial" panose="020B0604020202020204" pitchFamily="34" charset="0"/>
                <a:cs typeface="Arial" panose="020B0604020202020204" pitchFamily="34" charset="0"/>
              </a:rPr>
              <a:t> usulüne göre uygulanmaya başlamış olmalı,</a:t>
            </a:r>
          </a:p>
          <a:p>
            <a:pPr marL="385763" indent="-385763">
              <a:lnSpc>
                <a:spcPct val="80000"/>
              </a:lnSpc>
              <a:spcBef>
                <a:spcPct val="0"/>
              </a:spcBef>
              <a:buFont typeface="Arial" panose="020B0604020202020204" pitchFamily="34" charset="0"/>
              <a:buNone/>
            </a:pPr>
            <a:r>
              <a:rPr lang="tr-TR" altLang="sr-Latn-RS" sz="1800" smtClean="0">
                <a:latin typeface="Arial" panose="020B0604020202020204" pitchFamily="34" charset="0"/>
                <a:cs typeface="Arial" panose="020B0604020202020204" pitchFamily="34" charset="0"/>
              </a:rPr>
              <a:t>	6-</a:t>
            </a:r>
            <a:r>
              <a:rPr lang="bs-Latn-BA" altLang="sr-Latn-RS" sz="1800" smtClean="0">
                <a:latin typeface="Arial" panose="020B0604020202020204" pitchFamily="34" charset="0"/>
                <a:cs typeface="Arial" panose="020B0604020202020204" pitchFamily="34" charset="0"/>
              </a:rPr>
              <a:t> </a:t>
            </a:r>
            <a:r>
              <a:rPr lang="tr-TR" altLang="sr-Latn-RS" sz="1800" smtClean="0">
                <a:latin typeface="Arial" panose="020B0604020202020204" pitchFamily="34" charset="0"/>
                <a:cs typeface="Arial" panose="020B0604020202020204" pitchFamily="34" charset="0"/>
              </a:rPr>
              <a:t>Lokavt yasağın veya ertelenmenin olmaması</a:t>
            </a:r>
          </a:p>
          <a:p>
            <a:pPr marL="385763" indent="-385763">
              <a:lnSpc>
                <a:spcPct val="80000"/>
              </a:lnSpc>
              <a:spcBef>
                <a:spcPct val="0"/>
              </a:spcBef>
              <a:buFont typeface="Arial" panose="020B0604020202020204" pitchFamily="34" charset="0"/>
              <a:buNone/>
            </a:pPr>
            <a:endParaRPr lang="tr-TR" altLang="sr-Latn-RS" sz="1800" smtClean="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01613" y="236538"/>
            <a:ext cx="7886700" cy="520700"/>
          </a:xfrm>
        </p:spPr>
        <p:txBody>
          <a:bodyPr rtlCol="0">
            <a:normAutofit fontScale="90000"/>
          </a:bodyPr>
          <a:lstStyle/>
          <a:p>
            <a:pPr algn="ctr" eaLnBrk="1" fontAlgn="auto" hangingPunct="1">
              <a:spcAft>
                <a:spcPts val="0"/>
              </a:spcAft>
              <a:defRPr/>
            </a:pPr>
            <a:r>
              <a:rPr lang="tr-TR" altLang="tr-TR" b="1" smtClean="0">
                <a:latin typeface="+mn-lt"/>
                <a:cs typeface="Arial" panose="020B0604020202020204" pitchFamily="34" charset="0"/>
              </a:rPr>
              <a:t>SENDİKA ÖZGÜRLÜĞÜ</a:t>
            </a:r>
            <a:endParaRPr lang="bs-Latn-BA" altLang="tr-TR" b="1" smtClean="0">
              <a:latin typeface="+mn-lt"/>
              <a:cs typeface="Arial" panose="020B0604020202020204" pitchFamily="34" charset="0"/>
            </a:endParaRPr>
          </a:p>
        </p:txBody>
      </p:sp>
      <p:sp>
        <p:nvSpPr>
          <p:cNvPr id="10243" name="Content Placeholder 2"/>
          <p:cNvSpPr>
            <a:spLocks noGrp="1"/>
          </p:cNvSpPr>
          <p:nvPr>
            <p:ph idx="1"/>
          </p:nvPr>
        </p:nvSpPr>
        <p:spPr>
          <a:xfrm>
            <a:off x="88900" y="993775"/>
            <a:ext cx="8940800" cy="4572000"/>
          </a:xfrm>
        </p:spPr>
        <p:txBody>
          <a:bodyPr rtlCol="0">
            <a:normAutofit/>
          </a:bodyPr>
          <a:lstStyle/>
          <a:p>
            <a:pPr marL="385763" indent="-385763" eaLnBrk="1" fontAlgn="auto" hangingPunct="1">
              <a:spcAft>
                <a:spcPts val="0"/>
              </a:spcAft>
              <a:buFont typeface="Arial" panose="020B0604020202020204" pitchFamily="34" charset="0"/>
              <a:buAutoNum type="alphaUcParenR"/>
              <a:defRPr/>
            </a:pPr>
            <a:r>
              <a:rPr lang="tr-TR" altLang="tr-TR" b="1" dirty="0" smtClean="0">
                <a:cs typeface="Arial" panose="020B0604020202020204" pitchFamily="34" charset="0"/>
              </a:rPr>
              <a:t>SENDİKA ÖZGÜRLÜĞÜN KAVRAMI</a:t>
            </a:r>
            <a:endParaRPr lang="bs-Latn-BA" altLang="tr-TR" b="1" dirty="0" smtClean="0">
              <a:cs typeface="Arial" panose="020B0604020202020204" pitchFamily="34" charset="0"/>
            </a:endParaRPr>
          </a:p>
          <a:p>
            <a:pPr marL="0" indent="0" eaLnBrk="1" fontAlgn="auto" hangingPunct="1">
              <a:spcAft>
                <a:spcPts val="0"/>
              </a:spcAft>
              <a:buFont typeface="Arial" panose="020B0604020202020204" pitchFamily="34" charset="0"/>
              <a:buNone/>
              <a:defRPr/>
            </a:pPr>
            <a:endParaRPr lang="tr-TR" altLang="tr-TR" b="1" dirty="0" smtClean="0">
              <a:cs typeface="Arial" panose="020B0604020202020204" pitchFamily="34" charset="0"/>
            </a:endParaRPr>
          </a:p>
          <a:p>
            <a:pPr marL="385763" indent="-385763" eaLnBrk="1" fontAlgn="auto" hangingPunct="1">
              <a:spcAft>
                <a:spcPts val="0"/>
              </a:spcAft>
              <a:buFont typeface="Arial" panose="020B0604020202020204" pitchFamily="34" charset="0"/>
              <a:buNone/>
              <a:defRPr/>
            </a:pPr>
            <a:r>
              <a:rPr lang="bs-Latn-BA" altLang="tr-TR" b="1" i="1" dirty="0" smtClean="0">
                <a:cs typeface="Arial" panose="020B0604020202020204" pitchFamily="34" charset="0"/>
              </a:rPr>
              <a:t>1-B</a:t>
            </a:r>
            <a:r>
              <a:rPr lang="tr-TR" altLang="tr-TR" b="1" i="1" dirty="0" err="1" smtClean="0">
                <a:cs typeface="Arial" panose="020B0604020202020204" pitchFamily="34" charset="0"/>
              </a:rPr>
              <a:t>ireysel</a:t>
            </a:r>
            <a:r>
              <a:rPr lang="tr-TR" altLang="tr-TR" b="1" i="1" dirty="0" smtClean="0">
                <a:cs typeface="Arial" panose="020B0604020202020204" pitchFamily="34" charset="0"/>
              </a:rPr>
              <a:t> sendika özgürlüğü</a:t>
            </a:r>
            <a:endParaRPr lang="bs-Latn-BA" altLang="tr-TR" b="1" i="1" dirty="0" smtClean="0">
              <a:cs typeface="Arial" panose="020B0604020202020204" pitchFamily="34" charset="0"/>
            </a:endParaRPr>
          </a:p>
          <a:p>
            <a:pPr marL="385763" indent="-385763" eaLnBrk="1" fontAlgn="auto" hangingPunct="1">
              <a:spcAft>
                <a:spcPts val="0"/>
              </a:spcAft>
              <a:buFont typeface="Arial" panose="020B0604020202020204" pitchFamily="34" charset="0"/>
              <a:buNone/>
              <a:defRPr/>
            </a:pPr>
            <a:r>
              <a:rPr lang="tr-TR" altLang="tr-TR" b="1" i="1" dirty="0" smtClean="0">
                <a:cs typeface="Arial" panose="020B0604020202020204" pitchFamily="34" charset="0"/>
              </a:rPr>
              <a:t>	Olumlu sendika özgürlüğü</a:t>
            </a:r>
            <a:r>
              <a:rPr lang="tr-TR" altLang="tr-TR" dirty="0" smtClean="0">
                <a:cs typeface="Arial" panose="020B0604020202020204" pitchFamily="34" charset="0"/>
              </a:rPr>
              <a:t>: bireylerin sendikaya özgürce kurabilmesi be sendikaya özgürce üye olabilmesi.</a:t>
            </a:r>
          </a:p>
          <a:p>
            <a:pPr marL="385763" indent="-385763" eaLnBrk="1" fontAlgn="auto" hangingPunct="1">
              <a:spcAft>
                <a:spcPts val="0"/>
              </a:spcAft>
              <a:buFont typeface="Arial" panose="020B0604020202020204" pitchFamily="34" charset="0"/>
              <a:buNone/>
              <a:defRPr/>
            </a:pPr>
            <a:r>
              <a:rPr lang="tr-TR" altLang="tr-TR" b="1" i="1" dirty="0" smtClean="0">
                <a:cs typeface="Arial" panose="020B0604020202020204" pitchFamily="34" charset="0"/>
              </a:rPr>
              <a:t>	Olumsuz sendika özgürlüğü: </a:t>
            </a:r>
            <a:r>
              <a:rPr lang="bs-Latn-BA" altLang="tr-TR" dirty="0" err="1" smtClean="0">
                <a:cs typeface="Arial" panose="020B0604020202020204" pitchFamily="34" charset="0"/>
              </a:rPr>
              <a:t>Hiç</a:t>
            </a:r>
            <a:r>
              <a:rPr lang="bs-Latn-BA" altLang="tr-TR" dirty="0" smtClean="0">
                <a:cs typeface="Arial" panose="020B0604020202020204" pitchFamily="34" charset="0"/>
              </a:rPr>
              <a:t> </a:t>
            </a:r>
            <a:r>
              <a:rPr lang="bs-Latn-BA" altLang="tr-TR" dirty="0" err="1" smtClean="0">
                <a:cs typeface="Arial" panose="020B0604020202020204" pitchFamily="34" charset="0"/>
              </a:rPr>
              <a:t>kimse</a:t>
            </a:r>
            <a:r>
              <a:rPr lang="bs-Latn-BA" altLang="tr-TR" dirty="0" smtClean="0">
                <a:cs typeface="Arial" panose="020B0604020202020204" pitchFamily="34" charset="0"/>
              </a:rPr>
              <a:t> bir </a:t>
            </a:r>
            <a:r>
              <a:rPr lang="bs-Latn-BA" altLang="tr-TR" dirty="0" err="1" smtClean="0">
                <a:cs typeface="Arial" panose="020B0604020202020204" pitchFamily="34" charset="0"/>
              </a:rPr>
              <a:t>sendikaya</a:t>
            </a:r>
            <a:r>
              <a:rPr lang="bs-Latn-BA" altLang="tr-TR" dirty="0" smtClean="0">
                <a:cs typeface="Arial" panose="020B0604020202020204" pitchFamily="34" charset="0"/>
              </a:rPr>
              <a:t> </a:t>
            </a:r>
            <a:r>
              <a:rPr lang="bs-Latn-BA" altLang="tr-TR" dirty="0" err="1" smtClean="0">
                <a:cs typeface="Arial" panose="020B0604020202020204" pitchFamily="34" charset="0"/>
              </a:rPr>
              <a:t>üye</a:t>
            </a:r>
            <a:r>
              <a:rPr lang="bs-Latn-BA" altLang="tr-TR" dirty="0" smtClean="0">
                <a:cs typeface="Arial" panose="020B0604020202020204" pitchFamily="34" charset="0"/>
              </a:rPr>
              <a:t> </a:t>
            </a:r>
            <a:r>
              <a:rPr lang="bs-Latn-BA" altLang="tr-TR" dirty="0" err="1" smtClean="0">
                <a:cs typeface="Arial" panose="020B0604020202020204" pitchFamily="34" charset="0"/>
              </a:rPr>
              <a:t>olmaya</a:t>
            </a:r>
            <a:r>
              <a:rPr lang="bs-Latn-BA" altLang="tr-TR" dirty="0" smtClean="0">
                <a:cs typeface="Arial" panose="020B0604020202020204" pitchFamily="34" charset="0"/>
              </a:rPr>
              <a:t> </a:t>
            </a:r>
            <a:r>
              <a:rPr lang="bs-Latn-BA" altLang="tr-TR" dirty="0" err="1" smtClean="0">
                <a:cs typeface="Arial" panose="020B0604020202020204" pitchFamily="34" charset="0"/>
              </a:rPr>
              <a:t>ya</a:t>
            </a:r>
            <a:r>
              <a:rPr lang="bs-Latn-BA" altLang="tr-TR" dirty="0" smtClean="0">
                <a:cs typeface="Arial" panose="020B0604020202020204" pitchFamily="34" charset="0"/>
              </a:rPr>
              <a:t> da </a:t>
            </a:r>
            <a:r>
              <a:rPr lang="bs-Latn-BA" altLang="tr-TR" dirty="0" err="1" smtClean="0">
                <a:cs typeface="Arial" panose="020B0604020202020204" pitchFamily="34" charset="0"/>
              </a:rPr>
              <a:t>üyelikten</a:t>
            </a:r>
            <a:r>
              <a:rPr lang="bs-Latn-BA" altLang="tr-TR" dirty="0" smtClean="0">
                <a:cs typeface="Arial" panose="020B0604020202020204" pitchFamily="34" charset="0"/>
              </a:rPr>
              <a:t> </a:t>
            </a:r>
            <a:r>
              <a:rPr lang="bs-Latn-BA" altLang="tr-TR" dirty="0" err="1" smtClean="0">
                <a:cs typeface="Arial" panose="020B0604020202020204" pitchFamily="34" charset="0"/>
              </a:rPr>
              <a:t>ayrılmaya</a:t>
            </a:r>
            <a:r>
              <a:rPr lang="bs-Latn-BA" altLang="tr-TR" dirty="0" smtClean="0">
                <a:cs typeface="Arial" panose="020B0604020202020204" pitchFamily="34" charset="0"/>
              </a:rPr>
              <a:t> </a:t>
            </a:r>
            <a:r>
              <a:rPr lang="bs-Latn-BA" altLang="tr-TR" dirty="0" err="1" smtClean="0">
                <a:cs typeface="Arial" panose="020B0604020202020204" pitchFamily="34" charset="0"/>
              </a:rPr>
              <a:t>zorlanamaz</a:t>
            </a:r>
            <a:r>
              <a:rPr lang="bs-Latn-BA" altLang="tr-TR" dirty="0" smtClean="0">
                <a:cs typeface="Arial" panose="020B0604020202020204" pitchFamily="34" charset="0"/>
              </a:rPr>
              <a:t>. </a:t>
            </a:r>
            <a:endParaRPr lang="tr-TR" altLang="tr-TR" dirty="0" smtClean="0">
              <a:cs typeface="Arial" panose="020B0604020202020204" pitchFamily="34" charset="0"/>
            </a:endParaRPr>
          </a:p>
          <a:p>
            <a:pPr marL="385763" indent="-385763" eaLnBrk="1" fontAlgn="auto" hangingPunct="1">
              <a:spcAft>
                <a:spcPts val="0"/>
              </a:spcAft>
              <a:buFont typeface="Arial" panose="020B0604020202020204" pitchFamily="34" charset="0"/>
              <a:buNone/>
              <a:defRPr/>
            </a:pPr>
            <a:endParaRPr lang="tr-TR" altLang="tr-TR" dirty="0" smtClean="0">
              <a:cs typeface="Arial" panose="020B0604020202020204" pitchFamily="34" charset="0"/>
            </a:endParaRPr>
          </a:p>
          <a:p>
            <a:pPr marL="385763" indent="-385763" eaLnBrk="1" fontAlgn="auto" hangingPunct="1">
              <a:spcAft>
                <a:spcPts val="0"/>
              </a:spcAft>
              <a:buFont typeface="Arial" panose="020B0604020202020204" pitchFamily="34" charset="0"/>
              <a:buNone/>
              <a:defRPr/>
            </a:pPr>
            <a:r>
              <a:rPr lang="tr-TR" altLang="tr-TR" b="1" dirty="0" smtClean="0">
                <a:cs typeface="Arial" panose="020B0604020202020204" pitchFamily="34" charset="0"/>
              </a:rPr>
              <a:t>2-Kolektıf sendika özgürlüğü: </a:t>
            </a:r>
            <a:r>
              <a:rPr lang="tr-TR" altLang="tr-TR" dirty="0" smtClean="0">
                <a:cs typeface="Arial" panose="020B0604020202020204" pitchFamily="34" charset="0"/>
              </a:rPr>
              <a:t>sendikanın varlıklarını devlete karşı korunmuş (sendika özgürce kuruluyor) ve faaliyetleri güvence altına alınması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117475" y="255588"/>
            <a:ext cx="8958263" cy="5368925"/>
          </a:xfrm>
        </p:spPr>
        <p:txBody>
          <a:bodyPr/>
          <a:lstStyle/>
          <a:p>
            <a:pPr marL="0" indent="0" eaLnBrk="1" hangingPunct="1">
              <a:buFont typeface="Arial" panose="020B0604020202020204" pitchFamily="34" charset="0"/>
              <a:buNone/>
            </a:pPr>
            <a:r>
              <a:rPr lang="tr-TR" altLang="tr-TR" b="1" smtClean="0">
                <a:cs typeface="Arial" panose="020B0604020202020204" pitchFamily="34" charset="0"/>
              </a:rPr>
              <a:t>B- SENDİKA ÖZGÜRLÜĞÜNDEN YARARLANANLAR</a:t>
            </a:r>
          </a:p>
          <a:p>
            <a:pPr marL="0" indent="0" eaLnBrk="1" hangingPunct="1">
              <a:buFont typeface="Arial" panose="020B0604020202020204" pitchFamily="34" charset="0"/>
              <a:buNone/>
            </a:pPr>
            <a:endParaRPr lang="tr-TR" altLang="tr-TR" b="1" smtClean="0">
              <a:cs typeface="Arial" panose="020B0604020202020204" pitchFamily="34" charset="0"/>
            </a:endParaRPr>
          </a:p>
          <a:p>
            <a:pPr marL="0" indent="0" eaLnBrk="1" hangingPunct="1">
              <a:buFont typeface="Arial" panose="020B0604020202020204" pitchFamily="34" charset="0"/>
              <a:buNone/>
            </a:pPr>
            <a:r>
              <a:rPr lang="tr-TR" altLang="tr-TR" b="1" smtClean="0">
                <a:cs typeface="Arial" panose="020B0604020202020204" pitchFamily="34" charset="0"/>
              </a:rPr>
              <a:t>MADDE 17 – </a:t>
            </a:r>
            <a:r>
              <a:rPr lang="tr-TR" altLang="tr-TR" smtClean="0">
                <a:cs typeface="Arial" panose="020B0604020202020204" pitchFamily="34" charset="0"/>
              </a:rPr>
              <a:t>(1) </a:t>
            </a:r>
            <a:r>
              <a:rPr lang="tr-TR" altLang="tr-TR" b="1" smtClean="0">
                <a:cs typeface="Arial" panose="020B0604020202020204" pitchFamily="34" charset="0"/>
              </a:rPr>
              <a:t>On beş yaşını dolduran </a:t>
            </a:r>
            <a:r>
              <a:rPr lang="tr-TR" altLang="tr-TR" smtClean="0">
                <a:cs typeface="Arial" panose="020B0604020202020204" pitchFamily="34" charset="0"/>
              </a:rPr>
              <a:t>ve bu Kanun hükümlerine göre işçi sayılanlar, işçi sendikalarına üye olabilir.</a:t>
            </a:r>
          </a:p>
          <a:p>
            <a:pPr marL="0" indent="0" eaLnBrk="1" hangingPunct="1">
              <a:buFont typeface="Arial" panose="020B0604020202020204" pitchFamily="34" charset="0"/>
              <a:buNone/>
            </a:pPr>
            <a:r>
              <a:rPr lang="tr-TR" altLang="tr-TR" smtClean="0">
                <a:cs typeface="Arial" panose="020B0604020202020204" pitchFamily="34" charset="0"/>
              </a:rPr>
              <a:t>(2) Bu Kanun anlamında işveren sayılanlar, işveren sendikalarına üye olabilir.</a:t>
            </a:r>
          </a:p>
          <a:p>
            <a:pPr marL="0" indent="0" eaLnBrk="1" hangingPunct="1">
              <a:buFont typeface="Arial" panose="020B0604020202020204" pitchFamily="34" charset="0"/>
              <a:buNone/>
            </a:pPr>
            <a:r>
              <a:rPr lang="tr-TR" altLang="tr-TR" smtClean="0">
                <a:cs typeface="Arial" panose="020B0604020202020204" pitchFamily="34" charset="0"/>
              </a:rPr>
              <a:t>Kamu görevliler açısından bayı sınırlamalar var, örn. Yüksek yargı organlar üyeleri, hakim, savcı MİT mensupları Silahlı Kuvvetler mensupları sendika kuramazlar ve sendikalara üye olamazlar.</a:t>
            </a:r>
          </a:p>
          <a:p>
            <a:pPr marL="0" indent="0" eaLnBrk="1" hangingPunct="1">
              <a:buFont typeface="Arial" panose="020B0604020202020204" pitchFamily="34" charset="0"/>
              <a:buNone/>
            </a:pPr>
            <a:endParaRPr lang="tr-TR" altLang="tr-TR" smtClean="0">
              <a:cs typeface="Arial" panose="020B0604020202020204" pitchFamily="34" charset="0"/>
            </a:endParaRPr>
          </a:p>
          <a:p>
            <a:pPr marL="0" indent="0" eaLnBrk="1" hangingPunct="1">
              <a:buFont typeface="Arial" panose="020B0604020202020204" pitchFamily="34" charset="0"/>
              <a:buNone/>
            </a:pPr>
            <a:r>
              <a:rPr lang="tr-TR" altLang="tr-TR" b="1" smtClean="0">
                <a:cs typeface="Arial" panose="020B0604020202020204" pitchFamily="34" charset="0"/>
              </a:rPr>
              <a:t>C- YABANCILARIN DURUMU</a:t>
            </a:r>
          </a:p>
          <a:p>
            <a:pPr marL="0" indent="0" eaLnBrk="1" hangingPunct="1">
              <a:buFont typeface="Arial" panose="020B0604020202020204" pitchFamily="34" charset="0"/>
              <a:buNone/>
            </a:pPr>
            <a:r>
              <a:rPr lang="tr-TR" altLang="tr-TR" smtClean="0">
                <a:cs typeface="Arial" panose="020B0604020202020204" pitchFamily="34" charset="0"/>
              </a:rPr>
              <a:t>Yabancılar da sendikaya üye olabilir, sendika kurucusu olabilir ve sendika organlarına seçilebilir,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254000" y="552450"/>
            <a:ext cx="8783638" cy="3848100"/>
          </a:xfrm>
        </p:spPr>
        <p:txBody>
          <a:bodyPr/>
          <a:lstStyle/>
          <a:p>
            <a:pPr marL="0" indent="0" eaLnBrk="1" hangingPunct="1">
              <a:buFont typeface="Arial" panose="020B0604020202020204" pitchFamily="34" charset="0"/>
              <a:buNone/>
            </a:pPr>
            <a:r>
              <a:rPr lang="tr-TR" altLang="tr-TR" b="1" smtClean="0">
                <a:cs typeface="Arial" panose="020B0604020202020204" pitchFamily="34" charset="0"/>
              </a:rPr>
              <a:t>D- BİRDEN FAZLA SENDİKAYA UYELİK</a:t>
            </a:r>
          </a:p>
          <a:p>
            <a:pPr marL="0" indent="0" eaLnBrk="1" hangingPunct="1">
              <a:buFont typeface="Arial" panose="020B0604020202020204" pitchFamily="34" charset="0"/>
              <a:buNone/>
            </a:pPr>
            <a:endParaRPr lang="tr-TR" altLang="tr-TR" smtClean="0">
              <a:cs typeface="Arial" panose="020B0604020202020204" pitchFamily="34" charset="0"/>
            </a:endParaRPr>
          </a:p>
          <a:p>
            <a:pPr marL="0" indent="0" eaLnBrk="1" hangingPunct="1">
              <a:buFont typeface="Arial" panose="020B0604020202020204" pitchFamily="34" charset="0"/>
              <a:buNone/>
            </a:pPr>
            <a:r>
              <a:rPr lang="tr-TR" altLang="tr-TR" smtClean="0">
                <a:cs typeface="Arial" panose="020B0604020202020204" pitchFamily="34" charset="0"/>
              </a:rPr>
              <a:t>İşçi veya işverenler </a:t>
            </a:r>
            <a:r>
              <a:rPr lang="tr-TR" altLang="tr-TR" b="1" smtClean="0">
                <a:cs typeface="Arial" panose="020B0604020202020204" pitchFamily="34" charset="0"/>
              </a:rPr>
              <a:t>aynı işkolunda ve aynı zamanda birden çok sendikaya üye olamaz ! </a:t>
            </a:r>
          </a:p>
          <a:p>
            <a:pPr marL="0" indent="0" eaLnBrk="1" hangingPunct="1">
              <a:buFont typeface="Arial" panose="020B0604020202020204" pitchFamily="34" charset="0"/>
              <a:buNone/>
            </a:pPr>
            <a:endParaRPr lang="tr-TR" altLang="tr-TR" smtClean="0">
              <a:cs typeface="Arial" panose="020B0604020202020204" pitchFamily="34" charset="0"/>
            </a:endParaRPr>
          </a:p>
          <a:p>
            <a:pPr marL="0" indent="0" eaLnBrk="1" hangingPunct="1">
              <a:buFont typeface="Arial" panose="020B0604020202020204" pitchFamily="34" charset="0"/>
              <a:buNone/>
            </a:pPr>
            <a:r>
              <a:rPr lang="tr-TR" altLang="tr-TR" smtClean="0">
                <a:cs typeface="Arial" panose="020B0604020202020204" pitchFamily="34" charset="0"/>
              </a:rPr>
              <a:t>Ancak </a:t>
            </a:r>
            <a:r>
              <a:rPr lang="tr-TR" altLang="tr-TR" b="1" smtClean="0">
                <a:cs typeface="Arial" panose="020B0604020202020204" pitchFamily="34" charset="0"/>
              </a:rPr>
              <a:t>aynı işkolunda ve aynı zamanda </a:t>
            </a:r>
            <a:r>
              <a:rPr lang="tr-TR" altLang="tr-TR" b="1" smtClean="0">
                <a:solidFill>
                  <a:srgbClr val="FF0000"/>
                </a:solidFill>
                <a:cs typeface="Arial" panose="020B0604020202020204" pitchFamily="34" charset="0"/>
              </a:rPr>
              <a:t>farklı işverenlere ait işyerlerinde çalışan işçiler</a:t>
            </a:r>
            <a:r>
              <a:rPr lang="tr-TR" altLang="tr-TR" b="1" smtClean="0">
                <a:cs typeface="Arial" panose="020B0604020202020204" pitchFamily="34" charset="0"/>
              </a:rPr>
              <a:t> birden çok sendikaya üye olabilir</a:t>
            </a:r>
            <a:r>
              <a:rPr lang="tr-TR" altLang="tr-TR" smtClean="0">
                <a:cs typeface="Arial" panose="020B0604020202020204" pitchFamily="34" charset="0"/>
              </a:rPr>
              <a:t>. İşçi ve işverenlerin bu hükme aykırı şekilde birden çok sendikaya üye olmaları hâlinde sonraki üyelikler geçersizdir.</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3559</TotalTime>
  <Words>4948</Words>
  <Application>Microsoft Office PowerPoint</Application>
  <PresentationFormat>On-screen Show (16:10)</PresentationFormat>
  <Paragraphs>507</Paragraphs>
  <Slides>68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68</vt:i4>
      </vt:variant>
    </vt:vector>
  </HeadingPairs>
  <TitlesOfParts>
    <vt:vector size="72" baseType="lpstr">
      <vt:lpstr>Calibri</vt:lpstr>
      <vt:lpstr>Arial</vt:lpstr>
      <vt:lpstr>Calibri Light</vt:lpstr>
      <vt:lpstr>Office Theme</vt:lpstr>
      <vt:lpstr>PowerPoint Presentation</vt:lpstr>
      <vt:lpstr>PowerPoint Presentation</vt:lpstr>
      <vt:lpstr>SENDİKA</vt:lpstr>
      <vt:lpstr>PowerPoint Presentation</vt:lpstr>
      <vt:lpstr>PowerPoint Presentation</vt:lpstr>
      <vt:lpstr>PowerPoint Presentation</vt:lpstr>
      <vt:lpstr>SENDİKA ÖZGÜRLÜĞÜ</vt:lpstr>
      <vt:lpstr>PowerPoint Presentation</vt:lpstr>
      <vt:lpstr>PowerPoint Presentation</vt:lpstr>
      <vt:lpstr>İŞKOLUNA GÖRE SENDİKALAŞMA İLKESİ</vt:lpstr>
      <vt:lpstr>PowerPoint Presentation</vt:lpstr>
      <vt:lpstr>ÜST KURULUŞLAR</vt:lpstr>
      <vt:lpstr>SENDİKACILIĞIN TARİHÇESİ</vt:lpstr>
      <vt:lpstr>PowerPoint Presentation</vt:lpstr>
      <vt:lpstr>SENDİKA VE KONFEDERASYONLARIN KURULUŞU</vt:lpstr>
      <vt:lpstr>PowerPoint Presentation</vt:lpstr>
      <vt:lpstr>SENDİKA VE KONFEDERASYONLARI KURULUŞ YONTEMİ</vt:lpstr>
      <vt:lpstr>SENDİKANIN ORGANLARI</vt:lpstr>
      <vt:lpstr>PowerPoint Presentation</vt:lpstr>
      <vt:lpstr>PowerPoint Presentation</vt:lpstr>
      <vt:lpstr>SENDİKA ÜYELİĞİ</vt:lpstr>
      <vt:lpstr>PowerPoint Presentation</vt:lpstr>
      <vt:lpstr>PowerPoint Presentation</vt:lpstr>
      <vt:lpstr>PowerPoint Presentation</vt:lpstr>
      <vt:lpstr>SENDİKA GÜVENCELER</vt:lpstr>
      <vt:lpstr>SENDİKALARIN FAALİYETLERİ</vt:lpstr>
      <vt:lpstr>PowerPoint Presentation</vt:lpstr>
      <vt:lpstr>SENDİKALARIN DENETİMİ</vt:lpstr>
      <vt:lpstr>SENDİKA VE KONFEDERASYONLARIN FAALİYETLERİN DURDURULMASI VE SONA ERMESİ</vt:lpstr>
      <vt:lpstr>PowerPoint Presentation</vt:lpstr>
      <vt:lpstr>PowerPoint Presentation</vt:lpstr>
      <vt:lpstr>SENDİKALARIN GELİR VE GİDERLERİ</vt:lpstr>
      <vt:lpstr>PowerPoint Presentation</vt:lpstr>
      <vt:lpstr>TOPLU İŞ SÖZLEŞMESİ</vt:lpstr>
      <vt:lpstr>PowerPoint Presentation</vt:lpstr>
      <vt:lpstr>PowerPoint Presentation</vt:lpstr>
      <vt:lpstr>PowerPoint Presentation</vt:lpstr>
      <vt:lpstr>TOPLU İŞ SÖZLEŞMELERİN OLUŞUMU</vt:lpstr>
      <vt:lpstr>PowerPoint Presentation</vt:lpstr>
      <vt:lpstr>PowerPoint Presentation</vt:lpstr>
      <vt:lpstr>TOPLU GÖRÜŞME</vt:lpstr>
      <vt:lpstr>TOPLU İŞ SÖZLEŞMELERİN ŞEKLİ VE SÜRESİ</vt:lpstr>
      <vt:lpstr>PowerPoint Presentation</vt:lpstr>
      <vt:lpstr>TOPLU İŞ SÖZLEŞMESİNDEN YARARLANMA</vt:lpstr>
      <vt:lpstr>PowerPoint Presentation</vt:lpstr>
      <vt:lpstr>PowerPoint Presentation</vt:lpstr>
      <vt:lpstr>PowerPoint Presentation</vt:lpstr>
      <vt:lpstr>TİS’İN HÜKMÜ</vt:lpstr>
      <vt:lpstr>TOPLU İŞ UYUŞMAZLIKLARI VE ÇÖZÜM YOLLARI</vt:lpstr>
      <vt:lpstr>PowerPoint Presentation</vt:lpstr>
      <vt:lpstr>PowerPoint Presentation</vt:lpstr>
      <vt:lpstr>PowerPoint Presentation</vt:lpstr>
      <vt:lpstr>GREV VE LOKAVT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LOKAVT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HUKUKU II</dc:title>
  <dc:creator>ADNAN-ARMIN</dc:creator>
  <cp:lastModifiedBy>Adnan Hadzimusic</cp:lastModifiedBy>
  <cp:revision>1244</cp:revision>
  <dcterms:created xsi:type="dcterms:W3CDTF">2016-10-15T19:11:48Z</dcterms:created>
  <dcterms:modified xsi:type="dcterms:W3CDTF">2017-12-22T09:49:19Z</dcterms:modified>
</cp:coreProperties>
</file>