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431" r:id="rId2"/>
    <p:sldId id="350" r:id="rId3"/>
    <p:sldId id="351" r:id="rId4"/>
    <p:sldId id="352" r:id="rId5"/>
    <p:sldId id="353" r:id="rId6"/>
    <p:sldId id="354" r:id="rId7"/>
    <p:sldId id="355" r:id="rId8"/>
    <p:sldId id="356" r:id="rId9"/>
    <p:sldId id="357" r:id="rId10"/>
    <p:sldId id="358" r:id="rId11"/>
    <p:sldId id="359" r:id="rId12"/>
    <p:sldId id="360" r:id="rId13"/>
    <p:sldId id="361" r:id="rId14"/>
    <p:sldId id="362" r:id="rId15"/>
    <p:sldId id="363" r:id="rId16"/>
    <p:sldId id="364" r:id="rId17"/>
    <p:sldId id="365" r:id="rId18"/>
    <p:sldId id="366" r:id="rId19"/>
    <p:sldId id="367" r:id="rId20"/>
    <p:sldId id="368" r:id="rId21"/>
    <p:sldId id="369" r:id="rId22"/>
    <p:sldId id="370" r:id="rId23"/>
    <p:sldId id="371" r:id="rId24"/>
    <p:sldId id="372" r:id="rId25"/>
    <p:sldId id="433" r:id="rId26"/>
    <p:sldId id="434" r:id="rId27"/>
    <p:sldId id="435" r:id="rId28"/>
    <p:sldId id="436" r:id="rId29"/>
    <p:sldId id="437" r:id="rId30"/>
    <p:sldId id="438" r:id="rId31"/>
    <p:sldId id="439" r:id="rId32"/>
    <p:sldId id="440" r:id="rId33"/>
  </p:sldIdLst>
  <p:sldSz cx="9144000" cy="5715000" type="screen16x10"/>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355600" indent="10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712788" indent="201613"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068388" indent="303213"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425575" indent="403225"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094" autoAdjust="0"/>
    <p:restoredTop sz="95565" autoAdjust="0"/>
  </p:normalViewPr>
  <p:slideViewPr>
    <p:cSldViewPr snapToGrid="0">
      <p:cViewPr varScale="1">
        <p:scale>
          <a:sx n="46" d="100"/>
          <a:sy n="46" d="100"/>
        </p:scale>
        <p:origin x="42" y="438"/>
      </p:cViewPr>
      <p:guideLst>
        <p:guide orient="horz" pos="180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8" d="100"/>
          <a:sy n="68" d="100"/>
        </p:scale>
        <p:origin x="320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3ADB33D1-2727-4C19-BEE5-06D1B1AFD311}" type="datetimeFigureOut">
              <a:rPr lang="tr-TR"/>
              <a:pPr>
                <a:defRPr/>
              </a:pPr>
              <a:t>22.12.2017</a:t>
            </a:fld>
            <a:endParaRPr lang="tr-TR"/>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pPr lvl="0"/>
            <a:endParaRPr lang="tr-TR" noProof="0" smtClean="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tr-TR" noProof="0" smtClean="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1239E09C-B8FA-446E-8734-7462B005F5BD}" type="slidenum">
              <a:rPr lang="tr-TR" altLang="tr-TR"/>
              <a:pPr>
                <a:defRPr/>
              </a:pPr>
              <a:t>‹#›</a:t>
            </a:fld>
            <a:endParaRPr lang="tr-TR" altLang="tr-TR"/>
          </a:p>
        </p:txBody>
      </p:sp>
    </p:spTree>
    <p:extLst>
      <p:ext uri="{BB962C8B-B14F-4D97-AF65-F5344CB8AC3E}">
        <p14:creationId xmlns:p14="http://schemas.microsoft.com/office/powerpoint/2010/main" val="40992195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900" kern="1200">
        <a:solidFill>
          <a:schemeClr val="tx1"/>
        </a:solidFill>
        <a:latin typeface="+mn-lt"/>
        <a:ea typeface="+mn-ea"/>
        <a:cs typeface="+mn-cs"/>
      </a:defRPr>
    </a:lvl1pPr>
    <a:lvl2pPr marL="355600" algn="l" rtl="0" eaLnBrk="0" fontAlgn="base" hangingPunct="0">
      <a:spcBef>
        <a:spcPct val="30000"/>
      </a:spcBef>
      <a:spcAft>
        <a:spcPct val="0"/>
      </a:spcAft>
      <a:defRPr sz="900" kern="1200">
        <a:solidFill>
          <a:schemeClr val="tx1"/>
        </a:solidFill>
        <a:latin typeface="+mn-lt"/>
        <a:ea typeface="+mn-ea"/>
        <a:cs typeface="+mn-cs"/>
      </a:defRPr>
    </a:lvl2pPr>
    <a:lvl3pPr marL="712788" algn="l" rtl="0" eaLnBrk="0" fontAlgn="base" hangingPunct="0">
      <a:spcBef>
        <a:spcPct val="30000"/>
      </a:spcBef>
      <a:spcAft>
        <a:spcPct val="0"/>
      </a:spcAft>
      <a:defRPr sz="900" kern="1200">
        <a:solidFill>
          <a:schemeClr val="tx1"/>
        </a:solidFill>
        <a:latin typeface="+mn-lt"/>
        <a:ea typeface="+mn-ea"/>
        <a:cs typeface="+mn-cs"/>
      </a:defRPr>
    </a:lvl3pPr>
    <a:lvl4pPr marL="1068388" algn="l" rtl="0" eaLnBrk="0" fontAlgn="base" hangingPunct="0">
      <a:spcBef>
        <a:spcPct val="30000"/>
      </a:spcBef>
      <a:spcAft>
        <a:spcPct val="0"/>
      </a:spcAft>
      <a:defRPr sz="900" kern="1200">
        <a:solidFill>
          <a:schemeClr val="tx1"/>
        </a:solidFill>
        <a:latin typeface="+mn-lt"/>
        <a:ea typeface="+mn-ea"/>
        <a:cs typeface="+mn-cs"/>
      </a:defRPr>
    </a:lvl4pPr>
    <a:lvl5pPr marL="1425575" algn="l" rtl="0" eaLnBrk="0" fontAlgn="base" hangingPunct="0">
      <a:spcBef>
        <a:spcPct val="30000"/>
      </a:spcBef>
      <a:spcAft>
        <a:spcPct val="0"/>
      </a:spcAft>
      <a:defRPr sz="900" kern="1200">
        <a:solidFill>
          <a:schemeClr val="tx1"/>
        </a:solidFill>
        <a:latin typeface="+mn-lt"/>
        <a:ea typeface="+mn-ea"/>
        <a:cs typeface="+mn-cs"/>
      </a:defRPr>
    </a:lvl5pPr>
    <a:lvl6pPr marL="1783080" algn="l" defTabSz="713232" rtl="0" eaLnBrk="1" latinLnBrk="0" hangingPunct="1">
      <a:defRPr sz="936" kern="1200">
        <a:solidFill>
          <a:schemeClr val="tx1"/>
        </a:solidFill>
        <a:latin typeface="+mn-lt"/>
        <a:ea typeface="+mn-ea"/>
        <a:cs typeface="+mn-cs"/>
      </a:defRPr>
    </a:lvl6pPr>
    <a:lvl7pPr marL="2139696" algn="l" defTabSz="713232" rtl="0" eaLnBrk="1" latinLnBrk="0" hangingPunct="1">
      <a:defRPr sz="936" kern="1200">
        <a:solidFill>
          <a:schemeClr val="tx1"/>
        </a:solidFill>
        <a:latin typeface="+mn-lt"/>
        <a:ea typeface="+mn-ea"/>
        <a:cs typeface="+mn-cs"/>
      </a:defRPr>
    </a:lvl7pPr>
    <a:lvl8pPr marL="2496312" algn="l" defTabSz="713232" rtl="0" eaLnBrk="1" latinLnBrk="0" hangingPunct="1">
      <a:defRPr sz="936" kern="1200">
        <a:solidFill>
          <a:schemeClr val="tx1"/>
        </a:solidFill>
        <a:latin typeface="+mn-lt"/>
        <a:ea typeface="+mn-ea"/>
        <a:cs typeface="+mn-cs"/>
      </a:defRPr>
    </a:lvl8pPr>
    <a:lvl9pPr marL="2852928" algn="l" defTabSz="713232" rtl="0" eaLnBrk="1" latinLnBrk="0" hangingPunct="1">
      <a:defRPr sz="93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endParaRPr lang="tr-TR" sz="936"/>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4982E6A5-2F99-40E7-8CDD-8EFC977E9498}" type="slidenum">
              <a:rPr lang="tr-TR" altLang="tr-TR" smtClean="0"/>
              <a:pPr/>
              <a:t>1</a:t>
            </a:fld>
            <a:endParaRPr lang="tr-TR" altLang="tr-TR" smtClean="0"/>
          </a:p>
        </p:txBody>
      </p:sp>
    </p:spTree>
    <p:extLst>
      <p:ext uri="{BB962C8B-B14F-4D97-AF65-F5344CB8AC3E}">
        <p14:creationId xmlns:p14="http://schemas.microsoft.com/office/powerpoint/2010/main" val="2546297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F6EF4CF9-7CA6-4C6B-BA89-1A9D626F253E}" type="datetimeFigureOut">
              <a:rPr lang="bs-Latn-BA"/>
              <a:pPr>
                <a:defRPr/>
              </a:pPr>
              <a:t>22.12.2017</a:t>
            </a:fld>
            <a:endParaRPr lang="bs-Latn-BA"/>
          </a:p>
        </p:txBody>
      </p:sp>
      <p:sp>
        <p:nvSpPr>
          <p:cNvPr id="5" name="Footer Placeholder 4"/>
          <p:cNvSpPr>
            <a:spLocks noGrp="1"/>
          </p:cNvSpPr>
          <p:nvPr>
            <p:ph type="ftr" sz="quarter" idx="11"/>
          </p:nvPr>
        </p:nvSpPr>
        <p:spPr/>
        <p:txBody>
          <a:bodyPr/>
          <a:lstStyle>
            <a:lvl1pPr>
              <a:defRPr/>
            </a:lvl1pPr>
          </a:lstStyle>
          <a:p>
            <a:pPr>
              <a:defRPr/>
            </a:pPr>
            <a:endParaRPr lang="bs-Latn-BA"/>
          </a:p>
        </p:txBody>
      </p:sp>
      <p:sp>
        <p:nvSpPr>
          <p:cNvPr id="6" name="Slide Number Placeholder 5"/>
          <p:cNvSpPr>
            <a:spLocks noGrp="1"/>
          </p:cNvSpPr>
          <p:nvPr>
            <p:ph type="sldNum" sz="quarter" idx="12"/>
          </p:nvPr>
        </p:nvSpPr>
        <p:spPr/>
        <p:txBody>
          <a:bodyPr/>
          <a:lstStyle>
            <a:lvl1pPr>
              <a:defRPr/>
            </a:lvl1pPr>
          </a:lstStyle>
          <a:p>
            <a:pPr>
              <a:defRPr/>
            </a:pPr>
            <a:fld id="{25A8118B-00E2-413E-80DF-6AE237B3ED7A}" type="slidenum">
              <a:rPr lang="bs-Latn-BA" altLang="tr-TR"/>
              <a:pPr>
                <a:defRPr/>
              </a:pPr>
              <a:t>‹#›</a:t>
            </a:fld>
            <a:endParaRPr lang="bs-Latn-BA" altLang="tr-TR"/>
          </a:p>
        </p:txBody>
      </p:sp>
    </p:spTree>
    <p:extLst>
      <p:ext uri="{BB962C8B-B14F-4D97-AF65-F5344CB8AC3E}">
        <p14:creationId xmlns:p14="http://schemas.microsoft.com/office/powerpoint/2010/main" val="3064495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28CA08E1-E87C-4135-817B-FE39C2417532}" type="datetimeFigureOut">
              <a:rPr lang="bs-Latn-BA"/>
              <a:pPr>
                <a:defRPr/>
              </a:pPr>
              <a:t>22.12.2017</a:t>
            </a:fld>
            <a:endParaRPr lang="bs-Latn-BA"/>
          </a:p>
        </p:txBody>
      </p:sp>
      <p:sp>
        <p:nvSpPr>
          <p:cNvPr id="5" name="Footer Placeholder 4"/>
          <p:cNvSpPr>
            <a:spLocks noGrp="1"/>
          </p:cNvSpPr>
          <p:nvPr>
            <p:ph type="ftr" sz="quarter" idx="11"/>
          </p:nvPr>
        </p:nvSpPr>
        <p:spPr/>
        <p:txBody>
          <a:bodyPr/>
          <a:lstStyle>
            <a:lvl1pPr>
              <a:defRPr/>
            </a:lvl1pPr>
          </a:lstStyle>
          <a:p>
            <a:pPr>
              <a:defRPr/>
            </a:pPr>
            <a:endParaRPr lang="bs-Latn-BA"/>
          </a:p>
        </p:txBody>
      </p:sp>
      <p:sp>
        <p:nvSpPr>
          <p:cNvPr id="6" name="Slide Number Placeholder 5"/>
          <p:cNvSpPr>
            <a:spLocks noGrp="1"/>
          </p:cNvSpPr>
          <p:nvPr>
            <p:ph type="sldNum" sz="quarter" idx="12"/>
          </p:nvPr>
        </p:nvSpPr>
        <p:spPr/>
        <p:txBody>
          <a:bodyPr/>
          <a:lstStyle>
            <a:lvl1pPr>
              <a:defRPr/>
            </a:lvl1pPr>
          </a:lstStyle>
          <a:p>
            <a:pPr>
              <a:defRPr/>
            </a:pPr>
            <a:fld id="{9421F2FF-8D1F-4CFA-A76C-E35D02295DE1}" type="slidenum">
              <a:rPr lang="bs-Latn-BA" altLang="tr-TR"/>
              <a:pPr>
                <a:defRPr/>
              </a:pPr>
              <a:t>‹#›</a:t>
            </a:fld>
            <a:endParaRPr lang="bs-Latn-BA" altLang="tr-TR"/>
          </a:p>
        </p:txBody>
      </p:sp>
    </p:spTree>
    <p:extLst>
      <p:ext uri="{BB962C8B-B14F-4D97-AF65-F5344CB8AC3E}">
        <p14:creationId xmlns:p14="http://schemas.microsoft.com/office/powerpoint/2010/main" val="1948690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6EC713E8-DDA8-4198-A29D-92F669D5A180}" type="datetimeFigureOut">
              <a:rPr lang="bs-Latn-BA"/>
              <a:pPr>
                <a:defRPr/>
              </a:pPr>
              <a:t>22.12.2017</a:t>
            </a:fld>
            <a:endParaRPr lang="bs-Latn-BA"/>
          </a:p>
        </p:txBody>
      </p:sp>
      <p:sp>
        <p:nvSpPr>
          <p:cNvPr id="5" name="Footer Placeholder 4"/>
          <p:cNvSpPr>
            <a:spLocks noGrp="1"/>
          </p:cNvSpPr>
          <p:nvPr>
            <p:ph type="ftr" sz="quarter" idx="11"/>
          </p:nvPr>
        </p:nvSpPr>
        <p:spPr/>
        <p:txBody>
          <a:bodyPr/>
          <a:lstStyle>
            <a:lvl1pPr>
              <a:defRPr/>
            </a:lvl1pPr>
          </a:lstStyle>
          <a:p>
            <a:pPr>
              <a:defRPr/>
            </a:pPr>
            <a:endParaRPr lang="bs-Latn-BA"/>
          </a:p>
        </p:txBody>
      </p:sp>
      <p:sp>
        <p:nvSpPr>
          <p:cNvPr id="6" name="Slide Number Placeholder 5"/>
          <p:cNvSpPr>
            <a:spLocks noGrp="1"/>
          </p:cNvSpPr>
          <p:nvPr>
            <p:ph type="sldNum" sz="quarter" idx="12"/>
          </p:nvPr>
        </p:nvSpPr>
        <p:spPr/>
        <p:txBody>
          <a:bodyPr/>
          <a:lstStyle>
            <a:lvl1pPr>
              <a:defRPr/>
            </a:lvl1pPr>
          </a:lstStyle>
          <a:p>
            <a:pPr>
              <a:defRPr/>
            </a:pPr>
            <a:fld id="{1C447F0A-8D42-46CE-B3F3-AA2B8E1146FC}" type="slidenum">
              <a:rPr lang="bs-Latn-BA" altLang="tr-TR"/>
              <a:pPr>
                <a:defRPr/>
              </a:pPr>
              <a:t>‹#›</a:t>
            </a:fld>
            <a:endParaRPr lang="bs-Latn-BA" altLang="tr-TR"/>
          </a:p>
        </p:txBody>
      </p:sp>
    </p:spTree>
    <p:extLst>
      <p:ext uri="{BB962C8B-B14F-4D97-AF65-F5344CB8AC3E}">
        <p14:creationId xmlns:p14="http://schemas.microsoft.com/office/powerpoint/2010/main" val="3218166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24B27A30-192F-457A-BE01-26EE0E1B1045}" type="datetimeFigureOut">
              <a:rPr lang="bs-Latn-BA"/>
              <a:pPr>
                <a:defRPr/>
              </a:pPr>
              <a:t>22.12.2017</a:t>
            </a:fld>
            <a:endParaRPr lang="bs-Latn-BA"/>
          </a:p>
        </p:txBody>
      </p:sp>
      <p:sp>
        <p:nvSpPr>
          <p:cNvPr id="5" name="Footer Placeholder 4"/>
          <p:cNvSpPr>
            <a:spLocks noGrp="1"/>
          </p:cNvSpPr>
          <p:nvPr>
            <p:ph type="ftr" sz="quarter" idx="11"/>
          </p:nvPr>
        </p:nvSpPr>
        <p:spPr/>
        <p:txBody>
          <a:bodyPr/>
          <a:lstStyle>
            <a:lvl1pPr>
              <a:defRPr/>
            </a:lvl1pPr>
          </a:lstStyle>
          <a:p>
            <a:pPr>
              <a:defRPr/>
            </a:pPr>
            <a:endParaRPr lang="bs-Latn-BA"/>
          </a:p>
        </p:txBody>
      </p:sp>
      <p:sp>
        <p:nvSpPr>
          <p:cNvPr id="6" name="Slide Number Placeholder 5"/>
          <p:cNvSpPr>
            <a:spLocks noGrp="1"/>
          </p:cNvSpPr>
          <p:nvPr>
            <p:ph type="sldNum" sz="quarter" idx="12"/>
          </p:nvPr>
        </p:nvSpPr>
        <p:spPr/>
        <p:txBody>
          <a:bodyPr/>
          <a:lstStyle>
            <a:lvl1pPr>
              <a:defRPr/>
            </a:lvl1pPr>
          </a:lstStyle>
          <a:p>
            <a:pPr>
              <a:defRPr/>
            </a:pPr>
            <a:fld id="{7F1E6B85-04C2-4A0B-86AF-EEFBDFBC145A}" type="slidenum">
              <a:rPr lang="bs-Latn-BA" altLang="tr-TR"/>
              <a:pPr>
                <a:defRPr/>
              </a:pPr>
              <a:t>‹#›</a:t>
            </a:fld>
            <a:endParaRPr lang="bs-Latn-BA" altLang="tr-TR"/>
          </a:p>
        </p:txBody>
      </p:sp>
    </p:spTree>
    <p:extLst>
      <p:ext uri="{BB962C8B-B14F-4D97-AF65-F5344CB8AC3E}">
        <p14:creationId xmlns:p14="http://schemas.microsoft.com/office/powerpoint/2010/main" val="1914140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424782"/>
            <a:ext cx="7886700" cy="2377281"/>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623888" y="3824553"/>
            <a:ext cx="7886700" cy="1250156"/>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32A9715-81E2-4530-B41C-AB158DC4E271}" type="datetimeFigureOut">
              <a:rPr lang="bs-Latn-BA"/>
              <a:pPr>
                <a:defRPr/>
              </a:pPr>
              <a:t>22.12.2017</a:t>
            </a:fld>
            <a:endParaRPr lang="bs-Latn-BA"/>
          </a:p>
        </p:txBody>
      </p:sp>
      <p:sp>
        <p:nvSpPr>
          <p:cNvPr id="5" name="Footer Placeholder 4"/>
          <p:cNvSpPr>
            <a:spLocks noGrp="1"/>
          </p:cNvSpPr>
          <p:nvPr>
            <p:ph type="ftr" sz="quarter" idx="11"/>
          </p:nvPr>
        </p:nvSpPr>
        <p:spPr/>
        <p:txBody>
          <a:bodyPr/>
          <a:lstStyle>
            <a:lvl1pPr>
              <a:defRPr/>
            </a:lvl1pPr>
          </a:lstStyle>
          <a:p>
            <a:pPr>
              <a:defRPr/>
            </a:pPr>
            <a:endParaRPr lang="bs-Latn-BA"/>
          </a:p>
        </p:txBody>
      </p:sp>
      <p:sp>
        <p:nvSpPr>
          <p:cNvPr id="6" name="Slide Number Placeholder 5"/>
          <p:cNvSpPr>
            <a:spLocks noGrp="1"/>
          </p:cNvSpPr>
          <p:nvPr>
            <p:ph type="sldNum" sz="quarter" idx="12"/>
          </p:nvPr>
        </p:nvSpPr>
        <p:spPr/>
        <p:txBody>
          <a:bodyPr/>
          <a:lstStyle>
            <a:lvl1pPr>
              <a:defRPr/>
            </a:lvl1pPr>
          </a:lstStyle>
          <a:p>
            <a:pPr>
              <a:defRPr/>
            </a:pPr>
            <a:fld id="{1B2F82F3-2CE5-4786-962D-FA7A3D35EBF4}" type="slidenum">
              <a:rPr lang="bs-Latn-BA" altLang="tr-TR"/>
              <a:pPr>
                <a:defRPr/>
              </a:pPr>
              <a:t>‹#›</a:t>
            </a:fld>
            <a:endParaRPr lang="bs-Latn-BA" altLang="tr-TR"/>
          </a:p>
        </p:txBody>
      </p:sp>
    </p:spTree>
    <p:extLst>
      <p:ext uri="{BB962C8B-B14F-4D97-AF65-F5344CB8AC3E}">
        <p14:creationId xmlns:p14="http://schemas.microsoft.com/office/powerpoint/2010/main" val="4167487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521354"/>
            <a:ext cx="3886200" cy="362611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521354"/>
            <a:ext cx="3886200" cy="362611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AD69C7CE-974F-4DBB-9491-6C66A8BC1EAB}" type="datetimeFigureOut">
              <a:rPr lang="bs-Latn-BA"/>
              <a:pPr>
                <a:defRPr/>
              </a:pPr>
              <a:t>22.12.2017</a:t>
            </a:fld>
            <a:endParaRPr lang="bs-Latn-BA"/>
          </a:p>
        </p:txBody>
      </p:sp>
      <p:sp>
        <p:nvSpPr>
          <p:cNvPr id="6" name="Footer Placeholder 4"/>
          <p:cNvSpPr>
            <a:spLocks noGrp="1"/>
          </p:cNvSpPr>
          <p:nvPr>
            <p:ph type="ftr" sz="quarter" idx="11"/>
          </p:nvPr>
        </p:nvSpPr>
        <p:spPr/>
        <p:txBody>
          <a:bodyPr/>
          <a:lstStyle>
            <a:lvl1pPr>
              <a:defRPr/>
            </a:lvl1pPr>
          </a:lstStyle>
          <a:p>
            <a:pPr>
              <a:defRPr/>
            </a:pPr>
            <a:endParaRPr lang="bs-Latn-BA"/>
          </a:p>
        </p:txBody>
      </p:sp>
      <p:sp>
        <p:nvSpPr>
          <p:cNvPr id="7" name="Slide Number Placeholder 5"/>
          <p:cNvSpPr>
            <a:spLocks noGrp="1"/>
          </p:cNvSpPr>
          <p:nvPr>
            <p:ph type="sldNum" sz="quarter" idx="12"/>
          </p:nvPr>
        </p:nvSpPr>
        <p:spPr/>
        <p:txBody>
          <a:bodyPr/>
          <a:lstStyle>
            <a:lvl1pPr>
              <a:defRPr/>
            </a:lvl1pPr>
          </a:lstStyle>
          <a:p>
            <a:pPr>
              <a:defRPr/>
            </a:pPr>
            <a:fld id="{38002105-9C3B-41C1-9E90-DD041D5BA60A}" type="slidenum">
              <a:rPr lang="bs-Latn-BA" altLang="tr-TR"/>
              <a:pPr>
                <a:defRPr/>
              </a:pPr>
              <a:t>‹#›</a:t>
            </a:fld>
            <a:endParaRPr lang="bs-Latn-BA" altLang="tr-TR"/>
          </a:p>
        </p:txBody>
      </p:sp>
    </p:spTree>
    <p:extLst>
      <p:ext uri="{BB962C8B-B14F-4D97-AF65-F5344CB8AC3E}">
        <p14:creationId xmlns:p14="http://schemas.microsoft.com/office/powerpoint/2010/main" val="1746030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307F31ED-1789-43F8-AB49-D8EB511C3044}" type="datetimeFigureOut">
              <a:rPr lang="bs-Latn-BA"/>
              <a:pPr>
                <a:defRPr/>
              </a:pPr>
              <a:t>22.12.2017</a:t>
            </a:fld>
            <a:endParaRPr lang="bs-Latn-BA"/>
          </a:p>
        </p:txBody>
      </p:sp>
      <p:sp>
        <p:nvSpPr>
          <p:cNvPr id="8" name="Footer Placeholder 4"/>
          <p:cNvSpPr>
            <a:spLocks noGrp="1"/>
          </p:cNvSpPr>
          <p:nvPr>
            <p:ph type="ftr" sz="quarter" idx="11"/>
          </p:nvPr>
        </p:nvSpPr>
        <p:spPr/>
        <p:txBody>
          <a:bodyPr/>
          <a:lstStyle>
            <a:lvl1pPr>
              <a:defRPr/>
            </a:lvl1pPr>
          </a:lstStyle>
          <a:p>
            <a:pPr>
              <a:defRPr/>
            </a:pPr>
            <a:endParaRPr lang="bs-Latn-BA"/>
          </a:p>
        </p:txBody>
      </p:sp>
      <p:sp>
        <p:nvSpPr>
          <p:cNvPr id="9" name="Slide Number Placeholder 5"/>
          <p:cNvSpPr>
            <a:spLocks noGrp="1"/>
          </p:cNvSpPr>
          <p:nvPr>
            <p:ph type="sldNum" sz="quarter" idx="12"/>
          </p:nvPr>
        </p:nvSpPr>
        <p:spPr/>
        <p:txBody>
          <a:bodyPr/>
          <a:lstStyle>
            <a:lvl1pPr>
              <a:defRPr/>
            </a:lvl1pPr>
          </a:lstStyle>
          <a:p>
            <a:pPr>
              <a:defRPr/>
            </a:pPr>
            <a:fld id="{4C2FDFBA-8033-4CDC-901E-2668FC674527}" type="slidenum">
              <a:rPr lang="bs-Latn-BA" altLang="tr-TR"/>
              <a:pPr>
                <a:defRPr/>
              </a:pPr>
              <a:t>‹#›</a:t>
            </a:fld>
            <a:endParaRPr lang="bs-Latn-BA" altLang="tr-TR"/>
          </a:p>
        </p:txBody>
      </p:sp>
    </p:spTree>
    <p:extLst>
      <p:ext uri="{BB962C8B-B14F-4D97-AF65-F5344CB8AC3E}">
        <p14:creationId xmlns:p14="http://schemas.microsoft.com/office/powerpoint/2010/main" val="482588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B540A977-2812-447F-9CB5-82A346B37D85}" type="datetimeFigureOut">
              <a:rPr lang="bs-Latn-BA"/>
              <a:pPr>
                <a:defRPr/>
              </a:pPr>
              <a:t>22.12.2017</a:t>
            </a:fld>
            <a:endParaRPr lang="bs-Latn-BA"/>
          </a:p>
        </p:txBody>
      </p:sp>
      <p:sp>
        <p:nvSpPr>
          <p:cNvPr id="4" name="Footer Placeholder 4"/>
          <p:cNvSpPr>
            <a:spLocks noGrp="1"/>
          </p:cNvSpPr>
          <p:nvPr>
            <p:ph type="ftr" sz="quarter" idx="11"/>
          </p:nvPr>
        </p:nvSpPr>
        <p:spPr/>
        <p:txBody>
          <a:bodyPr/>
          <a:lstStyle>
            <a:lvl1pPr>
              <a:defRPr/>
            </a:lvl1pPr>
          </a:lstStyle>
          <a:p>
            <a:pPr>
              <a:defRPr/>
            </a:pPr>
            <a:endParaRPr lang="bs-Latn-BA"/>
          </a:p>
        </p:txBody>
      </p:sp>
      <p:sp>
        <p:nvSpPr>
          <p:cNvPr id="5" name="Slide Number Placeholder 5"/>
          <p:cNvSpPr>
            <a:spLocks noGrp="1"/>
          </p:cNvSpPr>
          <p:nvPr>
            <p:ph type="sldNum" sz="quarter" idx="12"/>
          </p:nvPr>
        </p:nvSpPr>
        <p:spPr/>
        <p:txBody>
          <a:bodyPr/>
          <a:lstStyle>
            <a:lvl1pPr>
              <a:defRPr/>
            </a:lvl1pPr>
          </a:lstStyle>
          <a:p>
            <a:pPr>
              <a:defRPr/>
            </a:pPr>
            <a:fld id="{78D2D209-AD2E-4022-A6C9-A3BDA4FDD69B}" type="slidenum">
              <a:rPr lang="bs-Latn-BA" altLang="tr-TR"/>
              <a:pPr>
                <a:defRPr/>
              </a:pPr>
              <a:t>‹#›</a:t>
            </a:fld>
            <a:endParaRPr lang="bs-Latn-BA" altLang="tr-TR"/>
          </a:p>
        </p:txBody>
      </p:sp>
    </p:spTree>
    <p:extLst>
      <p:ext uri="{BB962C8B-B14F-4D97-AF65-F5344CB8AC3E}">
        <p14:creationId xmlns:p14="http://schemas.microsoft.com/office/powerpoint/2010/main" val="971523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E262E24-F7A9-4F25-B7C9-EACCF4DB77B5}" type="datetimeFigureOut">
              <a:rPr lang="bs-Latn-BA"/>
              <a:pPr>
                <a:defRPr/>
              </a:pPr>
              <a:t>22.12.2017</a:t>
            </a:fld>
            <a:endParaRPr lang="bs-Latn-BA"/>
          </a:p>
        </p:txBody>
      </p:sp>
      <p:sp>
        <p:nvSpPr>
          <p:cNvPr id="3" name="Footer Placeholder 4"/>
          <p:cNvSpPr>
            <a:spLocks noGrp="1"/>
          </p:cNvSpPr>
          <p:nvPr>
            <p:ph type="ftr" sz="quarter" idx="11"/>
          </p:nvPr>
        </p:nvSpPr>
        <p:spPr/>
        <p:txBody>
          <a:bodyPr/>
          <a:lstStyle>
            <a:lvl1pPr>
              <a:defRPr/>
            </a:lvl1pPr>
          </a:lstStyle>
          <a:p>
            <a:pPr>
              <a:defRPr/>
            </a:pPr>
            <a:endParaRPr lang="bs-Latn-BA"/>
          </a:p>
        </p:txBody>
      </p:sp>
      <p:sp>
        <p:nvSpPr>
          <p:cNvPr id="4" name="Slide Number Placeholder 5"/>
          <p:cNvSpPr>
            <a:spLocks noGrp="1"/>
          </p:cNvSpPr>
          <p:nvPr>
            <p:ph type="sldNum" sz="quarter" idx="12"/>
          </p:nvPr>
        </p:nvSpPr>
        <p:spPr/>
        <p:txBody>
          <a:bodyPr/>
          <a:lstStyle>
            <a:lvl1pPr>
              <a:defRPr/>
            </a:lvl1pPr>
          </a:lstStyle>
          <a:p>
            <a:pPr>
              <a:defRPr/>
            </a:pPr>
            <a:fld id="{6CADB0BA-126B-43CC-B66B-B2686EC564CF}" type="slidenum">
              <a:rPr lang="bs-Latn-BA" altLang="tr-TR"/>
              <a:pPr>
                <a:defRPr/>
              </a:pPr>
              <a:t>‹#›</a:t>
            </a:fld>
            <a:endParaRPr lang="bs-Latn-BA" altLang="tr-TR"/>
          </a:p>
        </p:txBody>
      </p:sp>
    </p:spTree>
    <p:extLst>
      <p:ext uri="{BB962C8B-B14F-4D97-AF65-F5344CB8AC3E}">
        <p14:creationId xmlns:p14="http://schemas.microsoft.com/office/powerpoint/2010/main" val="3578136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FF0812E-8AD5-4541-8A1D-C4601DC4CB15}" type="datetimeFigureOut">
              <a:rPr lang="bs-Latn-BA"/>
              <a:pPr>
                <a:defRPr/>
              </a:pPr>
              <a:t>22.12.2017</a:t>
            </a:fld>
            <a:endParaRPr lang="bs-Latn-BA"/>
          </a:p>
        </p:txBody>
      </p:sp>
      <p:sp>
        <p:nvSpPr>
          <p:cNvPr id="6" name="Footer Placeholder 4"/>
          <p:cNvSpPr>
            <a:spLocks noGrp="1"/>
          </p:cNvSpPr>
          <p:nvPr>
            <p:ph type="ftr" sz="quarter" idx="11"/>
          </p:nvPr>
        </p:nvSpPr>
        <p:spPr/>
        <p:txBody>
          <a:bodyPr/>
          <a:lstStyle>
            <a:lvl1pPr>
              <a:defRPr/>
            </a:lvl1pPr>
          </a:lstStyle>
          <a:p>
            <a:pPr>
              <a:defRPr/>
            </a:pPr>
            <a:endParaRPr lang="bs-Latn-BA"/>
          </a:p>
        </p:txBody>
      </p:sp>
      <p:sp>
        <p:nvSpPr>
          <p:cNvPr id="7" name="Slide Number Placeholder 5"/>
          <p:cNvSpPr>
            <a:spLocks noGrp="1"/>
          </p:cNvSpPr>
          <p:nvPr>
            <p:ph type="sldNum" sz="quarter" idx="12"/>
          </p:nvPr>
        </p:nvSpPr>
        <p:spPr/>
        <p:txBody>
          <a:bodyPr/>
          <a:lstStyle>
            <a:lvl1pPr>
              <a:defRPr/>
            </a:lvl1pPr>
          </a:lstStyle>
          <a:p>
            <a:pPr>
              <a:defRPr/>
            </a:pPr>
            <a:fld id="{D2B20C0A-B77B-41EC-A077-9F367078B021}" type="slidenum">
              <a:rPr lang="bs-Latn-BA" altLang="tr-TR"/>
              <a:pPr>
                <a:defRPr/>
              </a:pPr>
              <a:t>‹#›</a:t>
            </a:fld>
            <a:endParaRPr lang="bs-Latn-BA" altLang="tr-TR"/>
          </a:p>
        </p:txBody>
      </p:sp>
    </p:spTree>
    <p:extLst>
      <p:ext uri="{BB962C8B-B14F-4D97-AF65-F5344CB8AC3E}">
        <p14:creationId xmlns:p14="http://schemas.microsoft.com/office/powerpoint/2010/main" val="4100781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822855"/>
            <a:ext cx="4629150" cy="406135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DADAEDC-63BC-4FB9-9FED-8D3EFB646F46}" type="datetimeFigureOut">
              <a:rPr lang="bs-Latn-BA"/>
              <a:pPr>
                <a:defRPr/>
              </a:pPr>
              <a:t>22.12.2017</a:t>
            </a:fld>
            <a:endParaRPr lang="bs-Latn-BA"/>
          </a:p>
        </p:txBody>
      </p:sp>
      <p:sp>
        <p:nvSpPr>
          <p:cNvPr id="6" name="Footer Placeholder 4"/>
          <p:cNvSpPr>
            <a:spLocks noGrp="1"/>
          </p:cNvSpPr>
          <p:nvPr>
            <p:ph type="ftr" sz="quarter" idx="11"/>
          </p:nvPr>
        </p:nvSpPr>
        <p:spPr/>
        <p:txBody>
          <a:bodyPr/>
          <a:lstStyle>
            <a:lvl1pPr>
              <a:defRPr/>
            </a:lvl1pPr>
          </a:lstStyle>
          <a:p>
            <a:pPr>
              <a:defRPr/>
            </a:pPr>
            <a:endParaRPr lang="bs-Latn-BA"/>
          </a:p>
        </p:txBody>
      </p:sp>
      <p:sp>
        <p:nvSpPr>
          <p:cNvPr id="7" name="Slide Number Placeholder 5"/>
          <p:cNvSpPr>
            <a:spLocks noGrp="1"/>
          </p:cNvSpPr>
          <p:nvPr>
            <p:ph type="sldNum" sz="quarter" idx="12"/>
          </p:nvPr>
        </p:nvSpPr>
        <p:spPr/>
        <p:txBody>
          <a:bodyPr/>
          <a:lstStyle>
            <a:lvl1pPr>
              <a:defRPr/>
            </a:lvl1pPr>
          </a:lstStyle>
          <a:p>
            <a:pPr>
              <a:defRPr/>
            </a:pPr>
            <a:fld id="{26AE76E1-530C-44F2-A00B-E771DB6D4F66}" type="slidenum">
              <a:rPr lang="bs-Latn-BA" altLang="tr-TR"/>
              <a:pPr>
                <a:defRPr/>
              </a:pPr>
              <a:t>‹#›</a:t>
            </a:fld>
            <a:endParaRPr lang="bs-Latn-BA" altLang="tr-TR"/>
          </a:p>
        </p:txBody>
      </p:sp>
    </p:spTree>
    <p:extLst>
      <p:ext uri="{BB962C8B-B14F-4D97-AF65-F5344CB8AC3E}">
        <p14:creationId xmlns:p14="http://schemas.microsoft.com/office/powerpoint/2010/main" val="4103140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04800"/>
            <a:ext cx="78867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sr-Latn-RS" smtClean="0"/>
              <a:t>Click to edit Master title style</a:t>
            </a:r>
          </a:p>
        </p:txBody>
      </p:sp>
      <p:sp>
        <p:nvSpPr>
          <p:cNvPr id="3" name="Text Placeholder 2"/>
          <p:cNvSpPr>
            <a:spLocks noGrp="1"/>
          </p:cNvSpPr>
          <p:nvPr>
            <p:ph type="body" idx="1"/>
          </p:nvPr>
        </p:nvSpPr>
        <p:spPr>
          <a:xfrm>
            <a:off x="628650" y="1520825"/>
            <a:ext cx="7886700" cy="36274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5297488"/>
            <a:ext cx="2057400" cy="303212"/>
          </a:xfrm>
          <a:prstGeom prst="rect">
            <a:avLst/>
          </a:prstGeom>
        </p:spPr>
        <p:txBody>
          <a:bodyPr vert="horz" lIns="91440" tIns="45720" rIns="91440" bIns="45720" rtlCol="0" anchor="ctr"/>
          <a:lstStyle>
            <a:lvl1pPr algn="l">
              <a:defRPr sz="900" smtClean="0">
                <a:solidFill>
                  <a:schemeClr val="tx1">
                    <a:tint val="75000"/>
                  </a:schemeClr>
                </a:solidFill>
              </a:defRPr>
            </a:lvl1pPr>
          </a:lstStyle>
          <a:p>
            <a:pPr>
              <a:defRPr/>
            </a:pPr>
            <a:fld id="{A0B6A572-DC8D-427D-9548-E3BCED2EB8C8}" type="datetimeFigureOut">
              <a:rPr lang="bs-Latn-BA"/>
              <a:pPr>
                <a:defRPr/>
              </a:pPr>
              <a:t>22.12.2017</a:t>
            </a:fld>
            <a:endParaRPr lang="bs-Latn-BA"/>
          </a:p>
        </p:txBody>
      </p:sp>
      <p:sp>
        <p:nvSpPr>
          <p:cNvPr id="5" name="Footer Placeholder 4"/>
          <p:cNvSpPr>
            <a:spLocks noGrp="1"/>
          </p:cNvSpPr>
          <p:nvPr>
            <p:ph type="ftr" sz="quarter" idx="3"/>
          </p:nvPr>
        </p:nvSpPr>
        <p:spPr>
          <a:xfrm>
            <a:off x="3028950" y="5297488"/>
            <a:ext cx="3086100" cy="303212"/>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bs-Latn-BA"/>
          </a:p>
        </p:txBody>
      </p:sp>
      <p:sp>
        <p:nvSpPr>
          <p:cNvPr id="6" name="Slide Number Placeholder 5"/>
          <p:cNvSpPr>
            <a:spLocks noGrp="1"/>
          </p:cNvSpPr>
          <p:nvPr>
            <p:ph type="sldNum" sz="quarter" idx="4"/>
          </p:nvPr>
        </p:nvSpPr>
        <p:spPr>
          <a:xfrm>
            <a:off x="6457950" y="5297488"/>
            <a:ext cx="2057400" cy="303212"/>
          </a:xfrm>
          <a:prstGeom prst="rect">
            <a:avLst/>
          </a:prstGeom>
        </p:spPr>
        <p:txBody>
          <a:bodyPr vert="horz" lIns="91440" tIns="45720" rIns="91440" bIns="45720" rtlCol="0" anchor="ctr"/>
          <a:lstStyle>
            <a:lvl1pPr algn="r">
              <a:defRPr sz="900" smtClean="0">
                <a:solidFill>
                  <a:schemeClr val="tx1">
                    <a:tint val="75000"/>
                  </a:schemeClr>
                </a:solidFill>
              </a:defRPr>
            </a:lvl1pPr>
          </a:lstStyle>
          <a:p>
            <a:pPr>
              <a:defRPr/>
            </a:pPr>
            <a:fld id="{73C66E13-8CA7-4797-B841-4CA1F0083902}" type="slidenum">
              <a:rPr lang="bs-Latn-BA" altLang="tr-TR"/>
              <a:pPr>
                <a:defRPr/>
              </a:pPr>
              <a:t>‹#›</a:t>
            </a:fld>
            <a:endParaRPr lang="bs-Latn-BA" alt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fontAlgn="base">
        <a:lnSpc>
          <a:spcPct val="90000"/>
        </a:lnSpc>
        <a:spcBef>
          <a:spcPct val="0"/>
        </a:spcBef>
        <a:spcAft>
          <a:spcPct val="0"/>
        </a:spcAft>
        <a:defRPr sz="3300" kern="1200">
          <a:solidFill>
            <a:schemeClr val="tx1"/>
          </a:solidFill>
          <a:latin typeface="+mj-lt"/>
          <a:ea typeface="+mj-ea"/>
          <a:cs typeface="+mj-cs"/>
        </a:defRPr>
      </a:lvl1pPr>
      <a:lvl2pPr algn="l" defTabSz="685800" rtl="0" fontAlgn="base">
        <a:lnSpc>
          <a:spcPct val="90000"/>
        </a:lnSpc>
        <a:spcBef>
          <a:spcPct val="0"/>
        </a:spcBef>
        <a:spcAft>
          <a:spcPct val="0"/>
        </a:spcAft>
        <a:defRPr sz="3300">
          <a:solidFill>
            <a:schemeClr val="tx1"/>
          </a:solidFill>
          <a:latin typeface="Calibri Light" panose="020F0302020204030204" pitchFamily="34" charset="0"/>
        </a:defRPr>
      </a:lvl2pPr>
      <a:lvl3pPr algn="l" defTabSz="685800" rtl="0" fontAlgn="base">
        <a:lnSpc>
          <a:spcPct val="90000"/>
        </a:lnSpc>
        <a:spcBef>
          <a:spcPct val="0"/>
        </a:spcBef>
        <a:spcAft>
          <a:spcPct val="0"/>
        </a:spcAft>
        <a:defRPr sz="3300">
          <a:solidFill>
            <a:schemeClr val="tx1"/>
          </a:solidFill>
          <a:latin typeface="Calibri Light" panose="020F0302020204030204" pitchFamily="34" charset="0"/>
        </a:defRPr>
      </a:lvl3pPr>
      <a:lvl4pPr algn="l" defTabSz="685800" rtl="0" fontAlgn="base">
        <a:lnSpc>
          <a:spcPct val="90000"/>
        </a:lnSpc>
        <a:spcBef>
          <a:spcPct val="0"/>
        </a:spcBef>
        <a:spcAft>
          <a:spcPct val="0"/>
        </a:spcAft>
        <a:defRPr sz="3300">
          <a:solidFill>
            <a:schemeClr val="tx1"/>
          </a:solidFill>
          <a:latin typeface="Calibri Light" panose="020F0302020204030204" pitchFamily="34" charset="0"/>
        </a:defRPr>
      </a:lvl4pPr>
      <a:lvl5pPr algn="l" defTabSz="685800" rtl="0" fontAlgn="base">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fontAlgn="base">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fontAlgn="base">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fontAlgn="base">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fontAlgn="base">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fontAlgn="base">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074" name="Title 1"/>
          <p:cNvSpPr txBox="1">
            <a:spLocks/>
          </p:cNvSpPr>
          <p:nvPr/>
        </p:nvSpPr>
        <p:spPr bwMode="auto">
          <a:xfrm>
            <a:off x="1406525" y="1876425"/>
            <a:ext cx="5810250" cy="148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defRPr/>
            </a:pPr>
            <a:r>
              <a:rPr lang="tr-TR" altLang="tr-TR" sz="4050" b="1" dirty="0" smtClean="0">
                <a:latin typeface="Arial" panose="020B0604020202020204" pitchFamily="34" charset="0"/>
                <a:cs typeface="Arial" panose="020B0604020202020204" pitchFamily="34" charset="0"/>
              </a:rPr>
              <a:t>İŞ HUKUKU </a:t>
            </a:r>
            <a:endParaRPr lang="bs-Latn-BA" altLang="tr-TR" sz="4050" b="1" dirty="0" smtClean="0">
              <a:latin typeface="Arial" panose="020B0604020202020204" pitchFamily="34" charset="0"/>
              <a:cs typeface="Arial" panose="020B0604020202020204" pitchFamily="34" charset="0"/>
            </a:endParaRPr>
          </a:p>
          <a:p>
            <a:pPr algn="ctr">
              <a:spcBef>
                <a:spcPct val="0"/>
              </a:spcBef>
              <a:buFontTx/>
              <a:buNone/>
              <a:defRPr/>
            </a:pPr>
            <a:r>
              <a:rPr lang="tr-TR" altLang="tr-TR" sz="4050" b="1" dirty="0" smtClean="0">
                <a:latin typeface="Arial" panose="020B0604020202020204" pitchFamily="34" charset="0"/>
                <a:cs typeface="Arial" panose="020B0604020202020204" pitchFamily="34" charset="0"/>
              </a:rPr>
              <a:t>V</a:t>
            </a:r>
            <a:r>
              <a:rPr lang="bs-Latn-BA" altLang="tr-TR" sz="4050" b="1" dirty="0" smtClean="0">
                <a:latin typeface="Arial" panose="020B0604020202020204" pitchFamily="34" charset="0"/>
                <a:cs typeface="Arial" panose="020B0604020202020204" pitchFamily="34" charset="0"/>
              </a:rPr>
              <a:t>I</a:t>
            </a:r>
            <a:endParaRPr lang="tr-TR" altLang="tr-TR" sz="4050" b="1" dirty="0" smtClean="0">
              <a:latin typeface="Arial" panose="020B0604020202020204" pitchFamily="34" charset="0"/>
              <a:cs typeface="Arial" panose="020B0604020202020204" pitchFamily="34" charset="0"/>
            </a:endParaRPr>
          </a:p>
        </p:txBody>
      </p:sp>
      <p:sp>
        <p:nvSpPr>
          <p:cNvPr id="5" name="Content Placeholder 2"/>
          <p:cNvSpPr txBox="1">
            <a:spLocks/>
          </p:cNvSpPr>
          <p:nvPr/>
        </p:nvSpPr>
        <p:spPr bwMode="auto">
          <a:xfrm>
            <a:off x="2679700" y="4189413"/>
            <a:ext cx="3551238" cy="490537"/>
          </a:xfrm>
          <a:prstGeom prst="rect">
            <a:avLst/>
          </a:prstGeom>
          <a:noFill/>
          <a:ln w="9525">
            <a:noFill/>
            <a:miter lim="800000"/>
            <a:headEnd/>
            <a:tailEnd/>
          </a:ln>
        </p:spPr>
        <p:txBody>
          <a:bodyPr/>
          <a:lstStyle/>
          <a:p>
            <a:pPr algn="ctr">
              <a:lnSpc>
                <a:spcPct val="90000"/>
              </a:lnSpc>
              <a:spcBef>
                <a:spcPts val="750"/>
              </a:spcBef>
              <a:defRPr/>
            </a:pPr>
            <a:r>
              <a:rPr lang="tr-TR" dirty="0">
                <a:latin typeface="+mn-lt"/>
              </a:rPr>
              <a:t>Anlatan: Adnan </a:t>
            </a:r>
            <a:r>
              <a:rPr lang="tr-TR" dirty="0" err="1">
                <a:latin typeface="+mn-lt"/>
              </a:rPr>
              <a:t>Hadzimusiç</a:t>
            </a:r>
            <a:endParaRPr lang="tr-TR" dirty="0">
              <a:latin typeface="+mn-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1"/>
          </p:nvPr>
        </p:nvSpPr>
        <p:spPr bwMode="auto">
          <a:xfrm>
            <a:off x="0" y="206375"/>
            <a:ext cx="9064625" cy="5427663"/>
          </a:xfrm>
        </p:spPr>
        <p:txBody>
          <a:bodyPr wrap="square" numCol="1" anchor="t" anchorCtr="0" compatLnSpc="1">
            <a:prstTxWarp prst="textNoShape">
              <a:avLst/>
            </a:prstTxWarp>
          </a:bodyPr>
          <a:lstStyle/>
          <a:p>
            <a:pPr marL="0" indent="0">
              <a:spcBef>
                <a:spcPts val="900"/>
              </a:spcBef>
              <a:buFont typeface="Arial" panose="020B0604020202020204" pitchFamily="34" charset="0"/>
              <a:buNone/>
            </a:pPr>
            <a:r>
              <a:rPr lang="tr-TR" altLang="tr-TR" sz="2800" smtClean="0">
                <a:cs typeface="Arial" panose="020B0604020202020204" pitchFamily="34" charset="0"/>
              </a:rPr>
              <a:t>f) İşçinin, işyerinde, yedi günden fazla hapisle cezalandırılan ve cezası ertelenmeyen bir suç işlemesi.</a:t>
            </a:r>
          </a:p>
          <a:p>
            <a:pPr marL="0" indent="0">
              <a:spcBef>
                <a:spcPts val="900"/>
              </a:spcBef>
              <a:buFont typeface="Arial" panose="020B0604020202020204" pitchFamily="34" charset="0"/>
              <a:buNone/>
            </a:pPr>
            <a:r>
              <a:rPr lang="tr-TR" altLang="tr-TR" sz="2800" smtClean="0">
                <a:cs typeface="Arial" panose="020B0604020202020204" pitchFamily="34" charset="0"/>
              </a:rPr>
              <a:t>g) İşçinin işverenden izin almaksızın veya haklı bir sebebe dayanmaksızın ardı ardına iki işgünü veya bir ay içinde iki defa herhangi bir tatil gününden sonraki işgünü, yahut bir ayda üç işgünü işine devam etmemesi.</a:t>
            </a:r>
          </a:p>
          <a:p>
            <a:pPr marL="0" indent="0">
              <a:spcBef>
                <a:spcPts val="900"/>
              </a:spcBef>
              <a:buFont typeface="Arial" panose="020B0604020202020204" pitchFamily="34" charset="0"/>
              <a:buNone/>
            </a:pPr>
            <a:r>
              <a:rPr lang="tr-TR" altLang="tr-TR" sz="2800" smtClean="0">
                <a:cs typeface="Arial" panose="020B0604020202020204" pitchFamily="34" charset="0"/>
              </a:rPr>
              <a:t>h) İşçinin yapmakla ödevli bulunduğu görevleri kendisine hatırlatıldığı halde yapmamakta ısrar etmesi.</a:t>
            </a:r>
          </a:p>
          <a:p>
            <a:pPr marL="0" indent="0">
              <a:spcBef>
                <a:spcPts val="900"/>
              </a:spcBef>
              <a:buFont typeface="Arial" panose="020B0604020202020204" pitchFamily="34" charset="0"/>
              <a:buNone/>
            </a:pPr>
            <a:r>
              <a:rPr lang="tr-TR" altLang="tr-TR" sz="2800" smtClean="0">
                <a:cs typeface="Arial" panose="020B0604020202020204" pitchFamily="34" charset="0"/>
              </a:rPr>
              <a:t>ı) İşçinin kendi isteği veya savsaması yüzünden işin güvenliğini tehlikeye düşürmesi, işyerinin malı olan veya malı olmayıp da eli altında bulunan makineleri, tesisatı veya başka eşya ve maddeleri otuz günlük ücretinin tutarıyla ödeyemeyecek derecede hasara ve kayba uğratması.</a:t>
            </a:r>
            <a:endParaRPr lang="tr-TR" altLang="tr-TR" sz="2800" b="1" smtClean="0">
              <a:cs typeface="Arial" panose="020B0604020202020204" pitchFamily="34" charset="0"/>
            </a:endParaRPr>
          </a:p>
          <a:p>
            <a:pPr marL="0" indent="0">
              <a:buFont typeface="Arial" panose="020B0604020202020204" pitchFamily="34" charset="0"/>
              <a:buNone/>
            </a:pPr>
            <a:endParaRPr lang="tr-TR" altLang="tr-TR" smtClean="0">
              <a:cs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0" y="117475"/>
            <a:ext cx="9144000" cy="5597525"/>
          </a:xfrm>
        </p:spPr>
        <p:txBody>
          <a:bodyPr>
            <a:normAutofit fontScale="77500" lnSpcReduction="20000"/>
          </a:bodyPr>
          <a:lstStyle/>
          <a:p>
            <a:pPr marL="0" indent="0" fontAlgn="auto">
              <a:lnSpc>
                <a:spcPct val="120000"/>
              </a:lnSpc>
              <a:spcBef>
                <a:spcPct val="0"/>
              </a:spcBef>
              <a:spcAft>
                <a:spcPts val="0"/>
              </a:spcAft>
              <a:buFont typeface="Arial" panose="020B0604020202020204" pitchFamily="34" charset="0"/>
              <a:buNone/>
              <a:defRPr/>
            </a:pPr>
            <a:r>
              <a:rPr lang="tr-TR" altLang="tr-TR" sz="3600" b="1" dirty="0" smtClean="0">
                <a:cs typeface="Arial" panose="020B0604020202020204" pitchFamily="34" charset="0"/>
              </a:rPr>
              <a:t>III- Zorlayıcı sebepler:</a:t>
            </a:r>
          </a:p>
          <a:p>
            <a:pPr marL="0" indent="0" fontAlgn="auto">
              <a:lnSpc>
                <a:spcPct val="120000"/>
              </a:lnSpc>
              <a:spcBef>
                <a:spcPct val="0"/>
              </a:spcBef>
              <a:spcAft>
                <a:spcPts val="0"/>
              </a:spcAft>
              <a:buFont typeface="Arial" panose="020B0604020202020204" pitchFamily="34" charset="0"/>
              <a:buNone/>
              <a:defRPr/>
            </a:pPr>
            <a:r>
              <a:rPr lang="tr-TR" altLang="tr-TR" sz="3600" dirty="0" smtClean="0">
                <a:cs typeface="Arial" panose="020B0604020202020204" pitchFamily="34" charset="0"/>
              </a:rPr>
              <a:t>İşçiyi işyerinde </a:t>
            </a:r>
            <a:r>
              <a:rPr lang="tr-TR" altLang="tr-TR" sz="3600" b="1" dirty="0" smtClean="0">
                <a:cs typeface="Arial" panose="020B0604020202020204" pitchFamily="34" charset="0"/>
              </a:rPr>
              <a:t>bir haftadan fazla süre ile çalışmaktan alıkoyan</a:t>
            </a:r>
            <a:r>
              <a:rPr lang="tr-TR" altLang="tr-TR" sz="3600" dirty="0" smtClean="0">
                <a:cs typeface="Arial" panose="020B0604020202020204" pitchFamily="34" charset="0"/>
              </a:rPr>
              <a:t> zorlayıcı bir sebebin ortaya çıkması.</a:t>
            </a:r>
          </a:p>
          <a:p>
            <a:pPr marL="0" indent="0" fontAlgn="auto">
              <a:lnSpc>
                <a:spcPct val="120000"/>
              </a:lnSpc>
              <a:spcBef>
                <a:spcPct val="0"/>
              </a:spcBef>
              <a:spcAft>
                <a:spcPts val="0"/>
              </a:spcAft>
              <a:buFont typeface="Arial" panose="020B0604020202020204" pitchFamily="34" charset="0"/>
              <a:buNone/>
              <a:defRPr/>
            </a:pPr>
            <a:endParaRPr lang="tr-TR" altLang="tr-TR" sz="3600" dirty="0" smtClean="0">
              <a:cs typeface="Arial" panose="020B0604020202020204" pitchFamily="34" charset="0"/>
            </a:endParaRPr>
          </a:p>
          <a:p>
            <a:pPr marL="0" indent="0" fontAlgn="auto">
              <a:lnSpc>
                <a:spcPct val="120000"/>
              </a:lnSpc>
              <a:spcBef>
                <a:spcPct val="0"/>
              </a:spcBef>
              <a:spcAft>
                <a:spcPts val="0"/>
              </a:spcAft>
              <a:buFont typeface="Arial" panose="020B0604020202020204" pitchFamily="34" charset="0"/>
              <a:buNone/>
              <a:defRPr/>
            </a:pPr>
            <a:r>
              <a:rPr lang="tr-TR" altLang="tr-TR" sz="3600" b="1" dirty="0" smtClean="0">
                <a:cs typeface="Arial" panose="020B0604020202020204" pitchFamily="34" charset="0"/>
              </a:rPr>
              <a:t>IV- İşçinin gözaltına alınması veya tutuklanması halinde </a:t>
            </a:r>
            <a:r>
              <a:rPr lang="tr-TR" altLang="tr-TR" sz="3600" dirty="0" smtClean="0">
                <a:cs typeface="Arial" panose="020B0604020202020204" pitchFamily="34" charset="0"/>
              </a:rPr>
              <a:t>devamsızlığın 17 </a:t>
            </a:r>
            <a:r>
              <a:rPr lang="tr-TR" altLang="tr-TR" sz="3600" dirty="0" err="1" smtClean="0">
                <a:cs typeface="Arial" panose="020B0604020202020204" pitchFamily="34" charset="0"/>
              </a:rPr>
              <a:t>nci</a:t>
            </a:r>
            <a:r>
              <a:rPr lang="tr-TR" altLang="tr-TR" sz="3600" dirty="0" smtClean="0">
                <a:cs typeface="Arial" panose="020B0604020202020204" pitchFamily="34" charset="0"/>
              </a:rPr>
              <a:t> maddedeki bildirim süresini aşması. </a:t>
            </a:r>
          </a:p>
          <a:p>
            <a:pPr marL="0" indent="0" fontAlgn="auto">
              <a:lnSpc>
                <a:spcPct val="120000"/>
              </a:lnSpc>
              <a:spcBef>
                <a:spcPct val="0"/>
              </a:spcBef>
              <a:spcAft>
                <a:spcPts val="0"/>
              </a:spcAft>
              <a:buFont typeface="Arial" panose="020B0604020202020204" pitchFamily="34" charset="0"/>
              <a:buNone/>
              <a:defRPr/>
            </a:pPr>
            <a:endParaRPr lang="tr-TR" altLang="tr-TR" sz="3600" dirty="0" smtClean="0">
              <a:cs typeface="Arial" panose="020B0604020202020204" pitchFamily="34" charset="0"/>
            </a:endParaRPr>
          </a:p>
          <a:p>
            <a:pPr marL="0" indent="0" fontAlgn="auto">
              <a:lnSpc>
                <a:spcPct val="120000"/>
              </a:lnSpc>
              <a:spcBef>
                <a:spcPct val="0"/>
              </a:spcBef>
              <a:spcAft>
                <a:spcPts val="0"/>
              </a:spcAft>
              <a:buFont typeface="Arial" panose="020B0604020202020204" pitchFamily="34" charset="0"/>
              <a:buNone/>
              <a:defRPr/>
            </a:pPr>
            <a:r>
              <a:rPr lang="tr-TR" altLang="tr-TR" sz="3600" dirty="0" smtClean="0">
                <a:cs typeface="Arial" panose="020B0604020202020204" pitchFamily="34" charset="0"/>
              </a:rPr>
              <a:t>İşçi feshin işverenin gösterdiği sebeplere uygun olmadığı iddiası ile 18, 20 ve 21 inci madde hükümleri çerçevesinde yargı yoluna başvurabilir (1 ay içinde İş Mahkemesinde dava açma)</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0" y="885825"/>
            <a:ext cx="9005888" cy="4945063"/>
          </a:xfrm>
        </p:spPr>
        <p:txBody>
          <a:bodyPr>
            <a:normAutofit fontScale="70000" lnSpcReduction="20000"/>
          </a:bodyPr>
          <a:lstStyle/>
          <a:p>
            <a:pPr marL="0" indent="0" algn="ctr" fontAlgn="auto">
              <a:lnSpc>
                <a:spcPct val="100000"/>
              </a:lnSpc>
              <a:spcBef>
                <a:spcPct val="0"/>
              </a:spcBef>
              <a:spcAft>
                <a:spcPts val="0"/>
              </a:spcAft>
              <a:buFont typeface="Arial" panose="020B0604020202020204" pitchFamily="34" charset="0"/>
              <a:buNone/>
              <a:defRPr/>
            </a:pPr>
            <a:r>
              <a:rPr lang="tr-TR" altLang="tr-TR" sz="3600" b="1" i="1" dirty="0" smtClean="0">
                <a:cs typeface="Arial" panose="020B0604020202020204" pitchFamily="34" charset="0"/>
              </a:rPr>
              <a:t>Madde </a:t>
            </a:r>
            <a:r>
              <a:rPr lang="tr-TR" altLang="tr-TR" sz="3600" b="1" i="1" dirty="0">
                <a:cs typeface="Arial" panose="020B0604020202020204" pitchFamily="34" charset="0"/>
              </a:rPr>
              <a:t>26 - </a:t>
            </a:r>
            <a:r>
              <a:rPr lang="tr-TR" altLang="tr-TR" sz="3600" i="1" dirty="0">
                <a:cs typeface="Arial" panose="020B0604020202020204" pitchFamily="34" charset="0"/>
              </a:rPr>
              <a:t>24 ve 25 inci maddelerde gösterilen ahlak ve </a:t>
            </a:r>
            <a:r>
              <a:rPr lang="tr-TR" altLang="tr-TR" sz="3600" i="1" dirty="0" err="1">
                <a:cs typeface="Arial" panose="020B0604020202020204" pitchFamily="34" charset="0"/>
              </a:rPr>
              <a:t>iyiniyet</a:t>
            </a:r>
            <a:r>
              <a:rPr lang="tr-TR" altLang="tr-TR" sz="3600" i="1" dirty="0">
                <a:cs typeface="Arial" panose="020B0604020202020204" pitchFamily="34" charset="0"/>
              </a:rPr>
              <a:t> kurallarına uymayan hallere dayanarak işçi veya işveren için tanınmış olan sözleşmeyi fesih yetkisi, iki taraftan birinin bu çeşit davranışlarda bulunduğunu diğer tarafın öğrendiği günden başlayarak </a:t>
            </a:r>
            <a:r>
              <a:rPr lang="tr-TR" altLang="tr-TR" sz="3600" b="1" i="1" u="sng" dirty="0">
                <a:cs typeface="Arial" panose="020B0604020202020204" pitchFamily="34" charset="0"/>
              </a:rPr>
              <a:t>altı işgünü geçtikten ve her halde fiilin gerçekleşmesinden itibaren bir yıl sonra kullanılamaz</a:t>
            </a:r>
            <a:r>
              <a:rPr lang="tr-TR" altLang="tr-TR" sz="3600" i="1" dirty="0">
                <a:cs typeface="Arial" panose="020B0604020202020204" pitchFamily="34" charset="0"/>
              </a:rPr>
              <a:t>. Ancak işçinin olayda maddi çıkar sağlaması halinde bir yıllık süre uygulanmaz. </a:t>
            </a:r>
          </a:p>
          <a:p>
            <a:pPr marL="0" indent="0" algn="ctr" fontAlgn="auto">
              <a:lnSpc>
                <a:spcPct val="100000"/>
              </a:lnSpc>
              <a:spcBef>
                <a:spcPct val="0"/>
              </a:spcBef>
              <a:spcAft>
                <a:spcPts val="0"/>
              </a:spcAft>
              <a:buFont typeface="Arial" panose="020B0604020202020204" pitchFamily="34" charset="0"/>
              <a:buNone/>
              <a:defRPr/>
            </a:pPr>
            <a:r>
              <a:rPr lang="tr-TR" altLang="tr-TR" sz="3600" i="1" dirty="0">
                <a:cs typeface="Arial" panose="020B0604020202020204" pitchFamily="34" charset="0"/>
              </a:rPr>
              <a:t>Bu haller sebebiyle işçi yahut işverenden iş sözleşmesini yukarıdaki fıkrada öngörülen süre içinde feshedenlerin diğer taraftan tazminat hakları saklıdır.</a:t>
            </a:r>
          </a:p>
          <a:p>
            <a:pPr marL="0" indent="0" fontAlgn="auto">
              <a:lnSpc>
                <a:spcPct val="100000"/>
              </a:lnSpc>
              <a:spcBef>
                <a:spcPct val="0"/>
              </a:spcBef>
              <a:spcAft>
                <a:spcPts val="0"/>
              </a:spcAft>
              <a:buFont typeface="Arial" panose="020B0604020202020204" pitchFamily="34" charset="0"/>
              <a:buNone/>
              <a:defRPr/>
            </a:pPr>
            <a:endParaRPr lang="tr-TR" altLang="tr-TR" sz="3600" dirty="0" smtClean="0">
              <a:cs typeface="Arial" panose="020B0604020202020204" pitchFamily="34" charset="0"/>
            </a:endParaRPr>
          </a:p>
          <a:p>
            <a:pPr marL="0" indent="0" fontAlgn="auto">
              <a:lnSpc>
                <a:spcPct val="100000"/>
              </a:lnSpc>
              <a:spcBef>
                <a:spcPct val="0"/>
              </a:spcBef>
              <a:spcAft>
                <a:spcPts val="0"/>
              </a:spcAft>
              <a:buFont typeface="Arial" panose="020B0604020202020204" pitchFamily="34" charset="0"/>
              <a:buNone/>
              <a:defRPr/>
            </a:pPr>
            <a:endParaRPr lang="tr-TR" altLang="tr-TR" sz="3600" b="1" dirty="0" smtClean="0">
              <a:cs typeface="Arial" panose="020B0604020202020204" pitchFamily="34" charset="0"/>
            </a:endParaRPr>
          </a:p>
          <a:p>
            <a:pPr marL="0" indent="0" fontAlgn="auto">
              <a:lnSpc>
                <a:spcPct val="100000"/>
              </a:lnSpc>
              <a:spcBef>
                <a:spcPct val="0"/>
              </a:spcBef>
              <a:spcAft>
                <a:spcPts val="0"/>
              </a:spcAft>
              <a:buFont typeface="Arial" panose="020B0604020202020204" pitchFamily="34" charset="0"/>
              <a:buNone/>
              <a:defRPr/>
            </a:pPr>
            <a:r>
              <a:rPr lang="tr-TR" altLang="tr-TR" sz="3600" b="1" dirty="0" smtClean="0">
                <a:cs typeface="Arial" panose="020B0604020202020204" pitchFamily="34" charset="0"/>
              </a:rPr>
              <a:t>Derhal fesih hakkın suresi:</a:t>
            </a:r>
          </a:p>
          <a:p>
            <a:pPr marL="0" indent="0" fontAlgn="auto">
              <a:lnSpc>
                <a:spcPct val="100000"/>
              </a:lnSpc>
              <a:spcBef>
                <a:spcPct val="0"/>
              </a:spcBef>
              <a:spcAft>
                <a:spcPts val="0"/>
              </a:spcAft>
              <a:buFont typeface="Arial" panose="020B0604020202020204" pitchFamily="34" charset="0"/>
              <a:buNone/>
              <a:defRPr/>
            </a:pPr>
            <a:r>
              <a:rPr lang="tr-TR" altLang="tr-TR" sz="3600" dirty="0" smtClean="0">
                <a:cs typeface="Arial" panose="020B0604020202020204" pitchFamily="34" charset="0"/>
              </a:rPr>
              <a:t>-</a:t>
            </a:r>
            <a:r>
              <a:rPr lang="tr-TR" altLang="tr-TR" sz="3600" dirty="0" err="1" smtClean="0">
                <a:cs typeface="Arial" panose="020B0604020202020204" pitchFamily="34" charset="0"/>
              </a:rPr>
              <a:t>haksı</a:t>
            </a:r>
            <a:r>
              <a:rPr lang="bs-Latn-BA" altLang="tr-TR" sz="3600" dirty="0" smtClean="0">
                <a:cs typeface="Arial" panose="020B0604020202020204" pitchFamily="34" charset="0"/>
              </a:rPr>
              <a:t>z</a:t>
            </a:r>
            <a:r>
              <a:rPr lang="tr-TR" altLang="tr-TR" sz="3600" dirty="0" smtClean="0">
                <a:cs typeface="Arial" panose="020B0604020202020204" pitchFamily="34" charset="0"/>
              </a:rPr>
              <a:t> fiilin öğrendiği günden itibaren 6 iş günü işinde,</a:t>
            </a:r>
          </a:p>
          <a:p>
            <a:pPr marL="0" indent="0" fontAlgn="auto">
              <a:lnSpc>
                <a:spcPct val="100000"/>
              </a:lnSpc>
              <a:spcBef>
                <a:spcPct val="0"/>
              </a:spcBef>
              <a:spcAft>
                <a:spcPts val="0"/>
              </a:spcAft>
              <a:buFont typeface="Arial" panose="020B0604020202020204" pitchFamily="34" charset="0"/>
              <a:buNone/>
              <a:defRPr/>
            </a:pPr>
            <a:r>
              <a:rPr lang="tr-TR" altLang="tr-TR" sz="3600" dirty="0" smtClean="0">
                <a:cs typeface="Arial" panose="020B0604020202020204" pitchFamily="34" charset="0"/>
              </a:rPr>
              <a:t>-her </a:t>
            </a:r>
            <a:r>
              <a:rPr lang="tr-TR" altLang="tr-TR" sz="3600" dirty="0" err="1" smtClean="0">
                <a:cs typeface="Arial" panose="020B0604020202020204" pitchFamily="34" charset="0"/>
              </a:rPr>
              <a:t>halukarda</a:t>
            </a:r>
            <a:r>
              <a:rPr lang="tr-TR" altLang="tr-TR" sz="3600" dirty="0" smtClean="0">
                <a:cs typeface="Arial" panose="020B0604020202020204" pitchFamily="34" charset="0"/>
              </a:rPr>
              <a:t> fiilden 1 sene içinde</a:t>
            </a:r>
          </a:p>
        </p:txBody>
      </p:sp>
      <p:sp>
        <p:nvSpPr>
          <p:cNvPr id="15363" name="Rectangle 1"/>
          <p:cNvSpPr>
            <a:spLocks noChangeArrowheads="1"/>
          </p:cNvSpPr>
          <p:nvPr/>
        </p:nvSpPr>
        <p:spPr bwMode="auto">
          <a:xfrm>
            <a:off x="112713" y="179388"/>
            <a:ext cx="8893175"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a:r>
              <a:rPr lang="tr-TR" altLang="tr-TR" sz="4000" b="1">
                <a:cs typeface="Arial" panose="020B0604020202020204" pitchFamily="34" charset="0"/>
              </a:rPr>
              <a:t>Derhal fesih hakkının kullanma süresi</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79400" y="200025"/>
            <a:ext cx="8736013" cy="723900"/>
          </a:xfrm>
        </p:spPr>
        <p:txBody>
          <a:bodyPr rtlCol="0">
            <a:normAutofit/>
          </a:bodyPr>
          <a:lstStyle/>
          <a:p>
            <a:pPr algn="ctr" fontAlgn="auto">
              <a:spcAft>
                <a:spcPts val="0"/>
              </a:spcAft>
              <a:defRPr/>
            </a:pPr>
            <a:r>
              <a:rPr lang="tr-TR" altLang="tr-TR" b="1" dirty="0" smtClean="0">
                <a:latin typeface="+mn-lt"/>
                <a:cs typeface="Arial" panose="020B0604020202020204" pitchFamily="34" charset="0"/>
              </a:rPr>
              <a:t>HAKLI NEDENLE FESHİN HÜKÜMLERİ</a:t>
            </a:r>
          </a:p>
        </p:txBody>
      </p:sp>
      <p:sp>
        <p:nvSpPr>
          <p:cNvPr id="16387" name="Content Placeholder 2"/>
          <p:cNvSpPr>
            <a:spLocks noGrp="1"/>
          </p:cNvSpPr>
          <p:nvPr>
            <p:ph idx="1"/>
          </p:nvPr>
        </p:nvSpPr>
        <p:spPr bwMode="auto">
          <a:xfrm>
            <a:off x="147638" y="1052513"/>
            <a:ext cx="8867775" cy="4562475"/>
          </a:xfrm>
        </p:spPr>
        <p:txBody>
          <a:bodyPr wrap="square" numCol="1" anchor="t" anchorCtr="0" compatLnSpc="1">
            <a:prstTxWarp prst="textNoShape">
              <a:avLst/>
            </a:prstTxWarp>
          </a:bodyPr>
          <a:lstStyle/>
          <a:p>
            <a:pPr marL="0" indent="0">
              <a:lnSpc>
                <a:spcPct val="100000"/>
              </a:lnSpc>
              <a:spcBef>
                <a:spcPct val="0"/>
              </a:spcBef>
              <a:buFont typeface="Arial" panose="020B0604020202020204" pitchFamily="34" charset="0"/>
              <a:buNone/>
            </a:pPr>
            <a:r>
              <a:rPr lang="tr-TR" altLang="tr-TR" sz="2800" b="1" smtClean="0">
                <a:cs typeface="Arial" panose="020B0604020202020204" pitchFamily="34" charset="0"/>
              </a:rPr>
              <a:t>1-Usulüne uygun feshin </a:t>
            </a:r>
            <a:r>
              <a:rPr lang="tr-TR" altLang="tr-TR" sz="2800" smtClean="0">
                <a:cs typeface="Arial" panose="020B0604020202020204" pitchFamily="34" charset="0"/>
              </a:rPr>
              <a:t>hükümleri</a:t>
            </a:r>
          </a:p>
          <a:p>
            <a:pPr marL="0" indent="0">
              <a:lnSpc>
                <a:spcPct val="100000"/>
              </a:lnSpc>
              <a:spcBef>
                <a:spcPct val="0"/>
              </a:spcBef>
              <a:buFont typeface="Arial" panose="020B0604020202020204" pitchFamily="34" charset="0"/>
              <a:buNone/>
            </a:pPr>
            <a:r>
              <a:rPr lang="tr-TR" altLang="tr-TR" sz="2800" smtClean="0">
                <a:cs typeface="Arial" panose="020B0604020202020204" pitchFamily="34" charset="0"/>
              </a:rPr>
              <a:t>	1-iş sözleşmenin ortadan kalkması</a:t>
            </a:r>
          </a:p>
          <a:p>
            <a:pPr marL="0" indent="0">
              <a:lnSpc>
                <a:spcPct val="100000"/>
              </a:lnSpc>
              <a:spcBef>
                <a:spcPct val="0"/>
              </a:spcBef>
              <a:buFont typeface="Arial" panose="020B0604020202020204" pitchFamily="34" charset="0"/>
              <a:buNone/>
            </a:pPr>
            <a:r>
              <a:rPr lang="tr-TR" altLang="tr-TR" sz="2800" smtClean="0">
                <a:cs typeface="Arial" panose="020B0604020202020204" pitchFamily="34" charset="0"/>
              </a:rPr>
              <a:t>	2-maddi-manevi tazminat</a:t>
            </a:r>
          </a:p>
          <a:p>
            <a:pPr marL="0" indent="0">
              <a:lnSpc>
                <a:spcPct val="100000"/>
              </a:lnSpc>
              <a:spcBef>
                <a:spcPct val="0"/>
              </a:spcBef>
              <a:buFont typeface="Arial" panose="020B0604020202020204" pitchFamily="34" charset="0"/>
              <a:buNone/>
            </a:pPr>
            <a:r>
              <a:rPr lang="tr-TR" altLang="tr-TR" sz="2800" smtClean="0">
                <a:cs typeface="Arial" panose="020B0604020202020204" pitchFamily="34" charset="0"/>
              </a:rPr>
              <a:t>	3-kıdem tazm</a:t>
            </a:r>
            <a:r>
              <a:rPr lang="bs-Latn-BA" altLang="tr-TR" sz="2800" smtClean="0">
                <a:cs typeface="Arial" panose="020B0604020202020204" pitchFamily="34" charset="0"/>
              </a:rPr>
              <a:t>i</a:t>
            </a:r>
            <a:r>
              <a:rPr lang="tr-TR" altLang="tr-TR" sz="2800" smtClean="0">
                <a:cs typeface="Arial" panose="020B0604020202020204" pitchFamily="34" charset="0"/>
              </a:rPr>
              <a:t>natı: (eski İş Kanunun geçerliliği devam eden maddesine göre)</a:t>
            </a:r>
          </a:p>
          <a:p>
            <a:pPr marL="0" indent="0">
              <a:lnSpc>
                <a:spcPct val="100000"/>
              </a:lnSpc>
              <a:spcBef>
                <a:spcPct val="0"/>
              </a:spcBef>
              <a:buFont typeface="Arial" panose="020B0604020202020204" pitchFamily="34" charset="0"/>
              <a:buNone/>
            </a:pPr>
            <a:endParaRPr lang="tr-TR" altLang="tr-TR" sz="2800" smtClean="0">
              <a:cs typeface="Arial" panose="020B0604020202020204" pitchFamily="34" charset="0"/>
            </a:endParaRPr>
          </a:p>
          <a:p>
            <a:pPr marL="0" indent="0">
              <a:lnSpc>
                <a:spcPct val="100000"/>
              </a:lnSpc>
              <a:spcBef>
                <a:spcPct val="0"/>
              </a:spcBef>
              <a:buFont typeface="Arial" panose="020B0604020202020204" pitchFamily="34" charset="0"/>
              <a:buNone/>
            </a:pPr>
            <a:r>
              <a:rPr lang="tr-TR" altLang="tr-TR" sz="2800" b="1" smtClean="0">
                <a:cs typeface="Arial" panose="020B0604020202020204" pitchFamily="34" charset="0"/>
              </a:rPr>
              <a:t>2-Usulsüz haklı nedenlerle feshin hükümleri</a:t>
            </a:r>
          </a:p>
          <a:p>
            <a:pPr marL="0" indent="0">
              <a:lnSpc>
                <a:spcPct val="100000"/>
              </a:lnSpc>
              <a:spcBef>
                <a:spcPct val="0"/>
              </a:spcBef>
              <a:buFont typeface="Arial" panose="020B0604020202020204" pitchFamily="34" charset="0"/>
              <a:buNone/>
            </a:pPr>
            <a:r>
              <a:rPr lang="tr-TR" altLang="tr-TR" sz="2800" smtClean="0">
                <a:cs typeface="Arial" panose="020B0604020202020204" pitchFamily="34" charset="0"/>
              </a:rPr>
              <a:t>Fesih sebebi haklı olup usulüne aykırı fesih ihbarı yapılırsa </a:t>
            </a:r>
            <a:r>
              <a:rPr lang="bs-Latn-BA" altLang="tr-TR" sz="2800" smtClean="0">
                <a:cs typeface="Arial" panose="020B0604020202020204" pitchFamily="34" charset="0"/>
              </a:rPr>
              <a:t>haks</a:t>
            </a:r>
            <a:r>
              <a:rPr lang="tr-TR" altLang="tr-TR" sz="2800" smtClean="0">
                <a:cs typeface="Arial" panose="020B0604020202020204" pitchFamily="34" charset="0"/>
              </a:rPr>
              <a:t>ız fesih sayılır.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09563" y="209550"/>
            <a:ext cx="8674100" cy="438150"/>
          </a:xfrm>
        </p:spPr>
        <p:txBody>
          <a:bodyPr rtlCol="0">
            <a:normAutofit/>
          </a:bodyPr>
          <a:lstStyle/>
          <a:p>
            <a:pPr fontAlgn="auto">
              <a:spcAft>
                <a:spcPts val="0"/>
              </a:spcAft>
              <a:defRPr/>
            </a:pPr>
            <a:r>
              <a:rPr lang="tr-TR" altLang="tr-TR" sz="2400" b="1" dirty="0">
                <a:latin typeface="+mn-lt"/>
                <a:cs typeface="Arial" panose="020B0604020202020204" pitchFamily="34" charset="0"/>
              </a:rPr>
              <a:t>SONA EREN İŞ SÖZLEŞMESİNİN HUKUKİ SONUÇLARI</a:t>
            </a:r>
          </a:p>
        </p:txBody>
      </p:sp>
      <p:sp>
        <p:nvSpPr>
          <p:cNvPr id="17411" name="Content Placeholder 2"/>
          <p:cNvSpPr>
            <a:spLocks noGrp="1"/>
          </p:cNvSpPr>
          <p:nvPr>
            <p:ph idx="1"/>
          </p:nvPr>
        </p:nvSpPr>
        <p:spPr bwMode="auto">
          <a:xfrm>
            <a:off x="98425" y="1150938"/>
            <a:ext cx="9045575" cy="4384675"/>
          </a:xfrm>
        </p:spPr>
        <p:txBody>
          <a:bodyPr wrap="square" numCol="1" anchor="t" anchorCtr="0" compatLnSpc="1">
            <a:prstTxWarp prst="textNoShape">
              <a:avLst/>
            </a:prstTxWarp>
          </a:bodyPr>
          <a:lstStyle/>
          <a:p>
            <a:pPr marL="0" indent="0">
              <a:spcBef>
                <a:spcPct val="0"/>
              </a:spcBef>
              <a:buFont typeface="Arial" panose="020B0604020202020204" pitchFamily="34" charset="0"/>
              <a:buNone/>
            </a:pPr>
            <a:r>
              <a:rPr lang="tr-TR" altLang="tr-TR" sz="2400" smtClean="0">
                <a:cs typeface="Arial" panose="020B0604020202020204" pitchFamily="34" charset="0"/>
              </a:rPr>
              <a:t>İş sözleşmesinin sona erdiğinde meydana gelen hukuki sonuçlar bunlar:</a:t>
            </a:r>
          </a:p>
          <a:p>
            <a:pPr marL="0" indent="0">
              <a:spcBef>
                <a:spcPts val="900"/>
              </a:spcBef>
              <a:buFont typeface="Arial" panose="020B0604020202020204" pitchFamily="34" charset="0"/>
              <a:buNone/>
            </a:pPr>
            <a:r>
              <a:rPr lang="tr-TR" altLang="tr-TR" sz="2400" b="1" smtClean="0">
                <a:cs typeface="Arial" panose="020B0604020202020204" pitchFamily="34" charset="0"/>
              </a:rPr>
              <a:t>-İşçiye çalışma belgesi verilmesi</a:t>
            </a:r>
          </a:p>
          <a:p>
            <a:pPr marL="0" indent="0">
              <a:spcBef>
                <a:spcPts val="900"/>
              </a:spcBef>
              <a:buFont typeface="Arial" panose="020B0604020202020204" pitchFamily="34" charset="0"/>
              <a:buNone/>
            </a:pPr>
            <a:r>
              <a:rPr lang="tr-TR" altLang="tr-TR" sz="1800" b="1" i="1" smtClean="0">
                <a:cs typeface="Arial" panose="020B0604020202020204" pitchFamily="34" charset="0"/>
              </a:rPr>
              <a:t>Madde 28 - </a:t>
            </a:r>
            <a:r>
              <a:rPr lang="tr-TR" altLang="tr-TR" sz="1800" i="1" smtClean="0">
                <a:cs typeface="Arial" panose="020B0604020202020204" pitchFamily="34" charset="0"/>
              </a:rPr>
              <a:t>İşten ayrılan işçiye, işveren tarafından işinin çeşidinin ne olduğunu ve süresini gösteren bir belge verilir. Belgenin vaktinde verilmemesinden veya belgede doğru olmayan bilgiler bulunmasından zarar gören işçi veyahut işçiyi işine alan yeni işveren eski işverenden tazminat isteyebilir. Bu belgeler her türlü resim ve harçtan muaftır.</a:t>
            </a:r>
          </a:p>
          <a:p>
            <a:pPr marL="0" indent="0">
              <a:spcBef>
                <a:spcPts val="900"/>
              </a:spcBef>
              <a:buFont typeface="Arial" panose="020B0604020202020204" pitchFamily="34" charset="0"/>
              <a:buNone/>
            </a:pPr>
            <a:r>
              <a:rPr lang="tr-TR" altLang="tr-TR" sz="2400" b="1" smtClean="0">
                <a:cs typeface="Arial" panose="020B0604020202020204" pitchFamily="34" charset="0"/>
              </a:rPr>
              <a:t>-İşçiden ibraname alınması:</a:t>
            </a:r>
          </a:p>
          <a:p>
            <a:pPr marL="0" indent="0">
              <a:spcBef>
                <a:spcPts val="900"/>
              </a:spcBef>
              <a:buFont typeface="Arial" panose="020B0604020202020204" pitchFamily="34" charset="0"/>
              <a:buNone/>
            </a:pPr>
            <a:r>
              <a:rPr lang="tr-TR" altLang="tr-TR" sz="1800" b="1" smtClean="0">
                <a:cs typeface="Arial" panose="020B0604020202020204" pitchFamily="34" charset="0"/>
              </a:rPr>
              <a:t>İbraname</a:t>
            </a:r>
            <a:r>
              <a:rPr lang="tr-TR" altLang="tr-TR" sz="1800" smtClean="0">
                <a:cs typeface="Arial" panose="020B0604020202020204" pitchFamily="34" charset="0"/>
              </a:rPr>
              <a:t>. işçinin haklarının işverende kalmadığı ve elde edildiği hususunun işçi tarafından tanındığını gösterir yazılı bir belge.</a:t>
            </a:r>
            <a:endParaRPr lang="tr-TR" altLang="tr-TR" sz="2400" smtClean="0">
              <a:cs typeface="Arial" panose="020B0604020202020204" pitchFamily="34" charset="0"/>
            </a:endParaRPr>
          </a:p>
          <a:p>
            <a:pPr marL="0" indent="0">
              <a:spcBef>
                <a:spcPts val="900"/>
              </a:spcBef>
              <a:buFont typeface="Arial" panose="020B0604020202020204" pitchFamily="34" charset="0"/>
              <a:buNone/>
            </a:pPr>
            <a:r>
              <a:rPr lang="tr-TR" altLang="tr-TR" sz="2400" b="1" smtClean="0">
                <a:cs typeface="Arial" panose="020B0604020202020204" pitchFamily="34" charset="0"/>
              </a:rPr>
              <a:t>-İşçiye kıdem tazminatı ödemesi</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320675" y="252413"/>
            <a:ext cx="8185150" cy="452437"/>
          </a:xfrm>
        </p:spPr>
        <p:txBody>
          <a:bodyPr rtlCol="0">
            <a:noAutofit/>
          </a:bodyPr>
          <a:lstStyle/>
          <a:p>
            <a:pPr algn="ctr" fontAlgn="auto">
              <a:spcAft>
                <a:spcPts val="0"/>
              </a:spcAft>
              <a:defRPr/>
            </a:pPr>
            <a:r>
              <a:rPr lang="tr-TR" altLang="tr-TR" sz="4400" b="1" dirty="0" smtClean="0">
                <a:latin typeface="+mn-lt"/>
                <a:cs typeface="Arial" panose="020B0604020202020204" pitchFamily="34" charset="0"/>
              </a:rPr>
              <a:t>KIDEM TAZMINATI</a:t>
            </a:r>
          </a:p>
        </p:txBody>
      </p:sp>
      <p:sp>
        <p:nvSpPr>
          <p:cNvPr id="18435" name="Content Placeholder 2"/>
          <p:cNvSpPr>
            <a:spLocks noGrp="1"/>
          </p:cNvSpPr>
          <p:nvPr>
            <p:ph idx="1"/>
          </p:nvPr>
        </p:nvSpPr>
        <p:spPr>
          <a:xfrm>
            <a:off x="0" y="881063"/>
            <a:ext cx="9144000" cy="4476750"/>
          </a:xfrm>
        </p:spPr>
        <p:txBody>
          <a:bodyPr>
            <a:normAutofit fontScale="77500" lnSpcReduction="20000"/>
          </a:bodyPr>
          <a:lstStyle/>
          <a:p>
            <a:pPr marL="0" indent="0" fontAlgn="auto">
              <a:lnSpc>
                <a:spcPct val="120000"/>
              </a:lnSpc>
              <a:spcBef>
                <a:spcPts val="0"/>
              </a:spcBef>
              <a:spcAft>
                <a:spcPts val="0"/>
              </a:spcAft>
              <a:buFont typeface="Arial" panose="020B0604020202020204" pitchFamily="34" charset="0"/>
              <a:buNone/>
              <a:defRPr/>
            </a:pPr>
            <a:r>
              <a:rPr lang="tr-TR" altLang="tr-TR" sz="4000" b="1" dirty="0" smtClean="0">
                <a:cs typeface="Arial" panose="020B0604020202020204" pitchFamily="34" charset="0"/>
              </a:rPr>
              <a:t>Tanım:</a:t>
            </a:r>
          </a:p>
          <a:p>
            <a:pPr marL="0" indent="0" fontAlgn="auto">
              <a:lnSpc>
                <a:spcPct val="120000"/>
              </a:lnSpc>
              <a:spcBef>
                <a:spcPts val="0"/>
              </a:spcBef>
              <a:spcAft>
                <a:spcPts val="0"/>
              </a:spcAft>
              <a:buFont typeface="Arial" panose="020B0604020202020204" pitchFamily="34" charset="0"/>
              <a:buNone/>
              <a:defRPr/>
            </a:pPr>
            <a:r>
              <a:rPr lang="tr-TR" altLang="tr-TR" sz="4000" dirty="0" smtClean="0">
                <a:cs typeface="Arial" panose="020B0604020202020204" pitchFamily="34" charset="0"/>
              </a:rPr>
              <a:t>İş Kanunu’na tâbi, </a:t>
            </a:r>
            <a:r>
              <a:rPr lang="tr-TR" altLang="tr-TR" sz="4000" u="sng" dirty="0" smtClean="0">
                <a:cs typeface="Arial" panose="020B0604020202020204" pitchFamily="34" charset="0"/>
              </a:rPr>
              <a:t>asgari bir çalışma süresini dolduran </a:t>
            </a:r>
            <a:r>
              <a:rPr lang="tr-TR" altLang="tr-TR" sz="4000" dirty="0" smtClean="0">
                <a:cs typeface="Arial" panose="020B0604020202020204" pitchFamily="34" charset="0"/>
              </a:rPr>
              <a:t>işçinin </a:t>
            </a:r>
            <a:r>
              <a:rPr lang="tr-TR" altLang="tr-TR" sz="4000" u="sng" dirty="0" smtClean="0">
                <a:cs typeface="Arial" panose="020B0604020202020204" pitchFamily="34" charset="0"/>
              </a:rPr>
              <a:t>iş sözleşmesinin kanunda sayılan hallerden biriyle son bulması halinde</a:t>
            </a:r>
            <a:r>
              <a:rPr lang="tr-TR" altLang="tr-TR" sz="4000" dirty="0" smtClean="0">
                <a:cs typeface="Arial" panose="020B0604020202020204" pitchFamily="34" charset="0"/>
              </a:rPr>
              <a:t>,</a:t>
            </a:r>
            <a:r>
              <a:rPr lang="tr-TR" altLang="tr-TR" sz="4000" u="sng" dirty="0" smtClean="0">
                <a:cs typeface="Arial" panose="020B0604020202020204" pitchFamily="34" charset="0"/>
              </a:rPr>
              <a:t> işveren tarafından işçiye ya da ölümü halinde mirasçılarına </a:t>
            </a:r>
            <a:r>
              <a:rPr lang="tr-TR" altLang="tr-TR" sz="4000" dirty="0" smtClean="0">
                <a:cs typeface="Arial" panose="020B0604020202020204" pitchFamily="34" charset="0"/>
              </a:rPr>
              <a:t>ödenen ve </a:t>
            </a:r>
            <a:r>
              <a:rPr lang="tr-TR" altLang="tr-TR" sz="4000" u="sng" dirty="0" smtClean="0">
                <a:cs typeface="Arial" panose="020B0604020202020204" pitchFamily="34" charset="0"/>
              </a:rPr>
              <a:t>miktarı işçinin çalışma süresi ve ücretine göre saptanan paradı</a:t>
            </a:r>
            <a:r>
              <a:rPr lang="tr-TR" altLang="tr-TR" sz="4000" dirty="0" smtClean="0">
                <a:cs typeface="Arial" panose="020B0604020202020204" pitchFamily="34" charset="0"/>
              </a:rPr>
              <a:t>r.</a:t>
            </a:r>
          </a:p>
          <a:p>
            <a:pPr marL="0" indent="0" fontAlgn="auto">
              <a:lnSpc>
                <a:spcPct val="120000"/>
              </a:lnSpc>
              <a:spcBef>
                <a:spcPts val="0"/>
              </a:spcBef>
              <a:spcAft>
                <a:spcPts val="0"/>
              </a:spcAft>
              <a:buFont typeface="Arial" panose="020B0604020202020204" pitchFamily="34" charset="0"/>
              <a:buNone/>
              <a:defRPr/>
            </a:pPr>
            <a:endParaRPr lang="tr-TR" altLang="tr-TR" sz="4000" dirty="0" smtClean="0">
              <a:cs typeface="Arial" panose="020B0604020202020204" pitchFamily="34" charset="0"/>
            </a:endParaRPr>
          </a:p>
          <a:p>
            <a:pPr marL="0" indent="0" fontAlgn="auto">
              <a:lnSpc>
                <a:spcPct val="120000"/>
              </a:lnSpc>
              <a:spcBef>
                <a:spcPts val="0"/>
              </a:spcBef>
              <a:spcAft>
                <a:spcPts val="0"/>
              </a:spcAft>
              <a:buFont typeface="Arial" panose="020B0604020202020204" pitchFamily="34" charset="0"/>
              <a:buNone/>
              <a:defRPr/>
            </a:pPr>
            <a:r>
              <a:rPr lang="tr-TR" altLang="tr-TR" sz="4000" b="1" dirty="0" smtClean="0">
                <a:cs typeface="Arial" panose="020B0604020202020204" pitchFamily="34" charset="0"/>
              </a:rPr>
              <a:t>Yasal dayanağı:</a:t>
            </a:r>
          </a:p>
          <a:p>
            <a:pPr marL="0" indent="0" fontAlgn="auto">
              <a:lnSpc>
                <a:spcPct val="120000"/>
              </a:lnSpc>
              <a:spcBef>
                <a:spcPts val="0"/>
              </a:spcBef>
              <a:spcAft>
                <a:spcPts val="0"/>
              </a:spcAft>
              <a:buFont typeface="Arial" panose="020B0604020202020204" pitchFamily="34" charset="0"/>
              <a:buNone/>
              <a:defRPr/>
            </a:pPr>
            <a:r>
              <a:rPr lang="tr-TR" altLang="tr-TR" sz="4000" dirty="0" smtClean="0">
                <a:cs typeface="Arial" panose="020B0604020202020204" pitchFamily="34" charset="0"/>
              </a:rPr>
              <a:t>Yürürlükte kalan 1475 sayılı eski İş Kanunun madde 14.</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idx="1"/>
          </p:nvPr>
        </p:nvSpPr>
        <p:spPr>
          <a:xfrm>
            <a:off x="0" y="314325"/>
            <a:ext cx="9144000" cy="5014913"/>
          </a:xfrm>
        </p:spPr>
        <p:txBody>
          <a:bodyPr>
            <a:normAutofit fontScale="77500" lnSpcReduction="20000"/>
          </a:bodyPr>
          <a:lstStyle/>
          <a:p>
            <a:pPr marL="0" indent="0" fontAlgn="auto">
              <a:lnSpc>
                <a:spcPct val="120000"/>
              </a:lnSpc>
              <a:spcBef>
                <a:spcPts val="0"/>
              </a:spcBef>
              <a:spcAft>
                <a:spcPts val="0"/>
              </a:spcAft>
              <a:buFont typeface="Arial" panose="020B0604020202020204" pitchFamily="34" charset="0"/>
              <a:buNone/>
              <a:defRPr/>
            </a:pPr>
            <a:r>
              <a:rPr lang="tr-TR" altLang="tr-TR" sz="5200" b="1" dirty="0" smtClean="0">
                <a:cs typeface="Arial" panose="020B0604020202020204" pitchFamily="34" charset="0"/>
              </a:rPr>
              <a:t>Kıdem tazminatı kazanma koşullar:</a:t>
            </a:r>
          </a:p>
          <a:p>
            <a:pPr marL="0" indent="0" fontAlgn="auto">
              <a:lnSpc>
                <a:spcPct val="120000"/>
              </a:lnSpc>
              <a:spcBef>
                <a:spcPts val="0"/>
              </a:spcBef>
              <a:spcAft>
                <a:spcPts val="0"/>
              </a:spcAft>
              <a:buFont typeface="Arial" panose="020B0604020202020204" pitchFamily="34" charset="0"/>
              <a:buNone/>
              <a:defRPr/>
            </a:pPr>
            <a:endParaRPr lang="tr-TR" altLang="tr-TR" sz="4000" b="1" dirty="0" smtClean="0">
              <a:cs typeface="Arial" panose="020B0604020202020204" pitchFamily="34" charset="0"/>
            </a:endParaRPr>
          </a:p>
          <a:p>
            <a:pPr marL="0" indent="0" fontAlgn="auto">
              <a:lnSpc>
                <a:spcPct val="120000"/>
              </a:lnSpc>
              <a:spcBef>
                <a:spcPts val="0"/>
              </a:spcBef>
              <a:spcAft>
                <a:spcPts val="0"/>
              </a:spcAft>
              <a:buFont typeface="Arial" panose="020B0604020202020204" pitchFamily="34" charset="0"/>
              <a:buNone/>
              <a:defRPr/>
            </a:pPr>
            <a:r>
              <a:rPr lang="tr-TR" altLang="tr-TR" sz="4000" dirty="0" smtClean="0">
                <a:cs typeface="Arial" panose="020B0604020202020204" pitchFamily="34" charset="0"/>
              </a:rPr>
              <a:t>1-İş Kanunun tabi bir iş sözleşmesi ile sürekli işte çalışan işçi olmalı</a:t>
            </a:r>
          </a:p>
          <a:p>
            <a:pPr marL="0" indent="0" fontAlgn="auto">
              <a:lnSpc>
                <a:spcPct val="120000"/>
              </a:lnSpc>
              <a:spcBef>
                <a:spcPts val="0"/>
              </a:spcBef>
              <a:spcAft>
                <a:spcPts val="0"/>
              </a:spcAft>
              <a:buFont typeface="Arial" panose="020B0604020202020204" pitchFamily="34" charset="0"/>
              <a:buNone/>
              <a:defRPr/>
            </a:pPr>
            <a:endParaRPr lang="tr-TR" altLang="tr-TR" sz="4000" dirty="0" smtClean="0">
              <a:cs typeface="Arial" panose="020B0604020202020204" pitchFamily="34" charset="0"/>
            </a:endParaRPr>
          </a:p>
          <a:p>
            <a:pPr marL="0" indent="0" fontAlgn="auto">
              <a:lnSpc>
                <a:spcPct val="120000"/>
              </a:lnSpc>
              <a:spcBef>
                <a:spcPts val="0"/>
              </a:spcBef>
              <a:spcAft>
                <a:spcPts val="0"/>
              </a:spcAft>
              <a:buFont typeface="Arial" panose="020B0604020202020204" pitchFamily="34" charset="0"/>
              <a:buNone/>
              <a:defRPr/>
            </a:pPr>
            <a:r>
              <a:rPr lang="tr-TR" altLang="tr-TR" sz="4000" dirty="0" smtClean="0">
                <a:cs typeface="Arial" panose="020B0604020202020204" pitchFamily="34" charset="0"/>
              </a:rPr>
              <a:t>2-İş sözleşmesi yasada öngörülen şekilde ya da işçinin ölümü ile</a:t>
            </a:r>
          </a:p>
          <a:p>
            <a:pPr marL="0" indent="0" fontAlgn="auto">
              <a:lnSpc>
                <a:spcPct val="120000"/>
              </a:lnSpc>
              <a:spcBef>
                <a:spcPts val="0"/>
              </a:spcBef>
              <a:spcAft>
                <a:spcPts val="0"/>
              </a:spcAft>
              <a:buFont typeface="Arial" panose="020B0604020202020204" pitchFamily="34" charset="0"/>
              <a:buNone/>
              <a:defRPr/>
            </a:pPr>
            <a:r>
              <a:rPr lang="tr-TR" altLang="tr-TR" sz="4000" dirty="0" smtClean="0">
                <a:cs typeface="Arial" panose="020B0604020202020204" pitchFamily="34" charset="0"/>
              </a:rPr>
              <a:t> sona ermiş olmalı,</a:t>
            </a:r>
          </a:p>
          <a:p>
            <a:pPr marL="0" indent="0" fontAlgn="auto">
              <a:lnSpc>
                <a:spcPct val="120000"/>
              </a:lnSpc>
              <a:spcBef>
                <a:spcPts val="0"/>
              </a:spcBef>
              <a:spcAft>
                <a:spcPts val="0"/>
              </a:spcAft>
              <a:buFont typeface="Arial" panose="020B0604020202020204" pitchFamily="34" charset="0"/>
              <a:buNone/>
              <a:defRPr/>
            </a:pPr>
            <a:endParaRPr lang="tr-TR" altLang="tr-TR" sz="4000" dirty="0" smtClean="0">
              <a:cs typeface="Arial" panose="020B0604020202020204" pitchFamily="34" charset="0"/>
            </a:endParaRPr>
          </a:p>
          <a:p>
            <a:pPr marL="0" indent="0" fontAlgn="auto">
              <a:lnSpc>
                <a:spcPct val="120000"/>
              </a:lnSpc>
              <a:spcBef>
                <a:spcPts val="0"/>
              </a:spcBef>
              <a:spcAft>
                <a:spcPts val="0"/>
              </a:spcAft>
              <a:buFont typeface="Arial" panose="020B0604020202020204" pitchFamily="34" charset="0"/>
              <a:buNone/>
              <a:defRPr/>
            </a:pPr>
            <a:r>
              <a:rPr lang="tr-TR" altLang="tr-TR" sz="4000" dirty="0" smtClean="0">
                <a:cs typeface="Arial" panose="020B0604020202020204" pitchFamily="34" charset="0"/>
              </a:rPr>
              <a:t>3-işçi asgari 1 yıl işverende çalışmış olmalı </a:t>
            </a:r>
          </a:p>
          <a:p>
            <a:pPr marL="0" indent="0" fontAlgn="auto">
              <a:spcAft>
                <a:spcPts val="0"/>
              </a:spcAft>
              <a:buFont typeface="Arial" panose="020B0604020202020204" pitchFamily="34" charset="0"/>
              <a:buNone/>
              <a:defRPr/>
            </a:pPr>
            <a:endParaRPr lang="tr-TR" altLang="tr-TR" dirty="0" smtClean="0">
              <a:cs typeface="Arial" panose="020B0604020202020204" pitchFamily="34" charset="0"/>
            </a:endParaRPr>
          </a:p>
          <a:p>
            <a:pPr marL="0" indent="0" fontAlgn="auto">
              <a:spcAft>
                <a:spcPts val="0"/>
              </a:spcAft>
              <a:buFont typeface="Arial" panose="020B0604020202020204" pitchFamily="34" charset="0"/>
              <a:buNone/>
              <a:defRPr/>
            </a:pPr>
            <a:endParaRPr lang="tr-TR" altLang="tr-TR" dirty="0" smtClean="0">
              <a:cs typeface="Arial" panose="020B060402020202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idx="1"/>
          </p:nvPr>
        </p:nvSpPr>
        <p:spPr bwMode="auto">
          <a:xfrm>
            <a:off x="0" y="336550"/>
            <a:ext cx="9075738" cy="5032375"/>
          </a:xfrm>
        </p:spPr>
        <p:txBody>
          <a:bodyPr wrap="square" numCol="1" anchor="t" anchorCtr="0" compatLnSpc="1">
            <a:prstTxWarp prst="textNoShape">
              <a:avLst/>
            </a:prstTxWarp>
          </a:bodyPr>
          <a:lstStyle/>
          <a:p>
            <a:pPr marL="0" indent="0">
              <a:spcBef>
                <a:spcPct val="0"/>
              </a:spcBef>
              <a:buFont typeface="Arial" panose="020B0604020202020204" pitchFamily="34" charset="0"/>
              <a:buNone/>
            </a:pPr>
            <a:r>
              <a:rPr lang="tr-TR" altLang="tr-TR" b="1" smtClean="0">
                <a:cs typeface="Arial" panose="020B0604020202020204" pitchFamily="34" charset="0"/>
              </a:rPr>
              <a:t>1-İş Kanunun tabi bir iş sözleşmesi ile sürekli işte çalışan işçi olmalı</a:t>
            </a:r>
          </a:p>
          <a:p>
            <a:pPr marL="0" indent="0">
              <a:spcBef>
                <a:spcPct val="0"/>
              </a:spcBef>
              <a:buFont typeface="Arial" panose="020B0604020202020204" pitchFamily="34" charset="0"/>
              <a:buNone/>
            </a:pPr>
            <a:endParaRPr lang="tr-TR" altLang="tr-TR" b="1" smtClean="0">
              <a:cs typeface="Arial" panose="020B0604020202020204" pitchFamily="34" charset="0"/>
            </a:endParaRPr>
          </a:p>
          <a:p>
            <a:pPr marL="0" indent="0">
              <a:spcBef>
                <a:spcPct val="0"/>
              </a:spcBef>
              <a:buFont typeface="Arial" panose="020B0604020202020204" pitchFamily="34" charset="0"/>
              <a:buNone/>
            </a:pPr>
            <a:r>
              <a:rPr lang="tr-TR" altLang="tr-TR" smtClean="0">
                <a:cs typeface="Arial" panose="020B0604020202020204" pitchFamily="34" charset="0"/>
              </a:rPr>
              <a:t>1475 sayılı İş Kanunu’nun 14. maddesinin giriş cümlesinde ifade edildiği üzere, İş Kanunu’na tâbi işçilerin iş sözleşmelerinin Kanunda öngörülen şekilde son bulması halinde işverenin kıdem tazminatı ödeme yükümlülüğü ortaya çıkar. </a:t>
            </a:r>
          </a:p>
          <a:p>
            <a:pPr marL="0" indent="0">
              <a:spcBef>
                <a:spcPct val="0"/>
              </a:spcBef>
              <a:buFont typeface="Arial" panose="020B0604020202020204" pitchFamily="34" charset="0"/>
              <a:buNone/>
            </a:pPr>
            <a:r>
              <a:rPr lang="tr-TR" altLang="tr-TR" smtClean="0">
                <a:cs typeface="Arial" panose="020B0604020202020204" pitchFamily="34" charset="0"/>
              </a:rPr>
              <a:t>Bu bakımdan kıdem tazminatı verilebilmesi için </a:t>
            </a:r>
            <a:r>
              <a:rPr lang="tr-TR" altLang="tr-TR" u="sng" smtClean="0">
                <a:cs typeface="Arial" panose="020B0604020202020204" pitchFamily="34" charset="0"/>
              </a:rPr>
              <a:t>her şeyden önce İş Kanunu’na tâbi bir iş sözleşmesi ile çalışan işçinin</a:t>
            </a:r>
            <a:r>
              <a:rPr lang="tr-TR" altLang="tr-TR" smtClean="0">
                <a:cs typeface="Arial" panose="020B0604020202020204" pitchFamily="34" charset="0"/>
              </a:rPr>
              <a:t> varlığı gerekmektedir. Bu nedenle İş Kanunları kapsamında bulunmayan kimselerin, iş sözleşmesi ile çalışsalar dahi kıdem tazminatına hak kazanabilmeleri mümkün değildir. </a:t>
            </a:r>
          </a:p>
          <a:p>
            <a:pPr marL="0" indent="0">
              <a:spcBef>
                <a:spcPct val="0"/>
              </a:spcBef>
              <a:buFont typeface="Arial" panose="020B0604020202020204" pitchFamily="34" charset="0"/>
              <a:buNone/>
            </a:pPr>
            <a:r>
              <a:rPr lang="tr-TR" altLang="tr-TR" smtClean="0">
                <a:cs typeface="Arial" panose="020B0604020202020204" pitchFamily="34" charset="0"/>
              </a:rPr>
              <a:t>Aynı şekilde İş Kanunu’nun 10. maddesine göre, çalıştıkları işyeri, İş Kanunu’na tâbi olsa da </a:t>
            </a:r>
            <a:r>
              <a:rPr lang="tr-TR" altLang="tr-TR" b="1" u="sng" smtClean="0">
                <a:cs typeface="Arial" panose="020B0604020202020204" pitchFamily="34" charset="0"/>
              </a:rPr>
              <a:t>süreksiz iş </a:t>
            </a:r>
            <a:r>
              <a:rPr lang="tr-TR" altLang="tr-TR" u="sng" smtClean="0">
                <a:cs typeface="Arial" panose="020B0604020202020204" pitchFamily="34" charset="0"/>
              </a:rPr>
              <a:t>sözleşmesine dayanarak çalışanlar da kıdem tazminatı ödemesinden yararlanamayacaklardır</a:t>
            </a:r>
            <a:r>
              <a:rPr lang="tr-TR" altLang="tr-TR" smtClean="0">
                <a:cs typeface="Arial" panose="020B0604020202020204" pitchFamily="34" charset="0"/>
              </a:rPr>
              <a:t>.</a:t>
            </a:r>
          </a:p>
          <a:p>
            <a:pPr marL="0" indent="0">
              <a:spcBef>
                <a:spcPct val="0"/>
              </a:spcBef>
              <a:buFont typeface="Arial" panose="020B0604020202020204" pitchFamily="34" charset="0"/>
              <a:buNone/>
            </a:pPr>
            <a:endParaRPr lang="tr-TR" altLang="tr-TR" smtClean="0">
              <a:cs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142875" y="236538"/>
            <a:ext cx="9001125" cy="5092700"/>
          </a:xfrm>
        </p:spPr>
        <p:txBody>
          <a:bodyPr/>
          <a:lstStyle/>
          <a:p>
            <a:pPr marL="0" indent="0" fontAlgn="auto">
              <a:lnSpc>
                <a:spcPct val="80000"/>
              </a:lnSpc>
              <a:spcBef>
                <a:spcPct val="0"/>
              </a:spcBef>
              <a:spcAft>
                <a:spcPts val="0"/>
              </a:spcAft>
              <a:buFont typeface="Arial" panose="020B0604020202020204" pitchFamily="34" charset="0"/>
              <a:buNone/>
              <a:defRPr/>
            </a:pPr>
            <a:r>
              <a:rPr lang="tr-TR" altLang="tr-TR" b="1" dirty="0" smtClean="0">
                <a:cs typeface="Arial" panose="020B0604020202020204" pitchFamily="34" charset="0"/>
              </a:rPr>
              <a:t>2-İş sözleşmesi yasada öngörülen şekilde ya da işçinin ölümü ile sona ermiş olmalı</a:t>
            </a:r>
          </a:p>
          <a:p>
            <a:pPr marL="0" indent="0" fontAlgn="auto">
              <a:lnSpc>
                <a:spcPct val="80000"/>
              </a:lnSpc>
              <a:spcBef>
                <a:spcPct val="0"/>
              </a:spcBef>
              <a:spcAft>
                <a:spcPts val="0"/>
              </a:spcAft>
              <a:buFont typeface="Arial" panose="020B0604020202020204" pitchFamily="34" charset="0"/>
              <a:buNone/>
              <a:defRPr/>
            </a:pPr>
            <a:endParaRPr lang="tr-TR" altLang="tr-TR" dirty="0" smtClean="0">
              <a:cs typeface="Arial" panose="020B0604020202020204" pitchFamily="34" charset="0"/>
            </a:endParaRPr>
          </a:p>
          <a:p>
            <a:pPr marL="0" indent="0" fontAlgn="auto">
              <a:lnSpc>
                <a:spcPct val="80000"/>
              </a:lnSpc>
              <a:spcBef>
                <a:spcPct val="0"/>
              </a:spcBef>
              <a:spcAft>
                <a:spcPts val="0"/>
              </a:spcAft>
              <a:buFont typeface="Arial" panose="020B0604020202020204" pitchFamily="34" charset="0"/>
              <a:buNone/>
              <a:defRPr/>
            </a:pPr>
            <a:r>
              <a:rPr lang="tr-TR" altLang="tr-TR" b="1" dirty="0" smtClean="0">
                <a:cs typeface="Arial" panose="020B0604020202020204" pitchFamily="34" charset="0"/>
              </a:rPr>
              <a:t>İş sözleşmenin feshinde:</a:t>
            </a:r>
          </a:p>
          <a:p>
            <a:pPr marL="0" indent="0" fontAlgn="auto">
              <a:lnSpc>
                <a:spcPct val="80000"/>
              </a:lnSpc>
              <a:spcBef>
                <a:spcPct val="0"/>
              </a:spcBef>
              <a:spcAft>
                <a:spcPts val="0"/>
              </a:spcAft>
              <a:buFont typeface="Arial" panose="020B0604020202020204" pitchFamily="34" charset="0"/>
              <a:buAutoNum type="alphaLcParenR"/>
              <a:defRPr/>
            </a:pPr>
            <a:r>
              <a:rPr lang="tr-TR" altLang="tr-TR" b="1" dirty="0" smtClean="0">
                <a:cs typeface="Arial" panose="020B0604020202020204" pitchFamily="34" charset="0"/>
              </a:rPr>
              <a:t> İşveren tarafından fesih</a:t>
            </a:r>
          </a:p>
          <a:p>
            <a:pPr marL="0" indent="0" fontAlgn="auto">
              <a:lnSpc>
                <a:spcPct val="80000"/>
              </a:lnSpc>
              <a:spcBef>
                <a:spcPct val="0"/>
              </a:spcBef>
              <a:spcAft>
                <a:spcPts val="0"/>
              </a:spcAft>
              <a:buFont typeface="Arial" panose="020B0604020202020204" pitchFamily="34" charset="0"/>
              <a:buNone/>
              <a:defRPr/>
            </a:pPr>
            <a:r>
              <a:rPr lang="tr-TR" altLang="tr-TR" sz="1800" b="1" i="1" dirty="0">
                <a:cs typeface="Arial" panose="020B0604020202020204" pitchFamily="34" charset="0"/>
              </a:rPr>
              <a:t>	</a:t>
            </a:r>
            <a:r>
              <a:rPr lang="tr-TR" altLang="tr-TR" sz="1875" b="1" i="1" dirty="0">
                <a:cs typeface="Arial" panose="020B0604020202020204" pitchFamily="34" charset="0"/>
              </a:rPr>
              <a:t>İş Sözleşmesinin İşveren Tarafından Ahlak ve </a:t>
            </a:r>
            <a:r>
              <a:rPr lang="tr-TR" altLang="tr-TR" sz="1875" b="1" i="1" dirty="0" err="1">
                <a:cs typeface="Arial" panose="020B0604020202020204" pitchFamily="34" charset="0"/>
              </a:rPr>
              <a:t>İyiniyet</a:t>
            </a:r>
            <a:r>
              <a:rPr lang="tr-TR" altLang="tr-TR" sz="1875" b="1" i="1" dirty="0">
                <a:cs typeface="Arial" panose="020B0604020202020204" pitchFamily="34" charset="0"/>
              </a:rPr>
              <a:t> Kuralları ve Benzerlerine Uymayan Haller Dışında Diğer Sebeplerle Sona Erdirildiği Haller: </a:t>
            </a:r>
            <a:r>
              <a:rPr lang="tr-TR" altLang="tr-TR" sz="1875" dirty="0">
                <a:cs typeface="Arial" panose="020B0604020202020204" pitchFamily="34" charset="0"/>
              </a:rPr>
              <a:t>İş sözleşmesinin İş Kanunu’nun 25. maddesine göre sağlık sebepleri, zorunlu sebepler ve işçinin gözaltına alınması veya tutuklanması sebebiyle işveren tarafından haklı nedenle derhal sona erdirilmiş olması, işçiye kıdem tazminatı hakkı kazandırır. </a:t>
            </a:r>
          </a:p>
          <a:p>
            <a:pPr marL="0" indent="0" fontAlgn="auto">
              <a:lnSpc>
                <a:spcPct val="80000"/>
              </a:lnSpc>
              <a:spcBef>
                <a:spcPct val="0"/>
              </a:spcBef>
              <a:spcAft>
                <a:spcPts val="0"/>
              </a:spcAft>
              <a:buFont typeface="Arial" panose="020B0604020202020204" pitchFamily="34" charset="0"/>
              <a:buNone/>
              <a:defRPr/>
            </a:pPr>
            <a:r>
              <a:rPr lang="tr-TR" altLang="tr-TR" sz="1875" dirty="0">
                <a:cs typeface="Arial" panose="020B0604020202020204" pitchFamily="34" charset="0"/>
              </a:rPr>
              <a:t>İş sözleşmesinin işveren tarafından sadece ahlak ve iyi niyet kuralları ve benzerleri nedeniyle derhal sona erdirilmesi durumunda işçi kıdem tazminatına hak kazanamaz.</a:t>
            </a:r>
          </a:p>
          <a:p>
            <a:pPr marL="0" indent="0" fontAlgn="auto">
              <a:lnSpc>
                <a:spcPct val="80000"/>
              </a:lnSpc>
              <a:spcBef>
                <a:spcPct val="0"/>
              </a:spcBef>
              <a:spcAft>
                <a:spcPts val="0"/>
              </a:spcAft>
              <a:buFont typeface="Arial" panose="020B0604020202020204" pitchFamily="34" charset="0"/>
              <a:buNone/>
              <a:defRPr/>
            </a:pPr>
            <a:endParaRPr lang="tr-TR" altLang="tr-TR" sz="1875" dirty="0">
              <a:cs typeface="Arial" panose="020B0604020202020204" pitchFamily="34" charset="0"/>
            </a:endParaRPr>
          </a:p>
          <a:p>
            <a:pPr marL="0" indent="0" fontAlgn="auto">
              <a:lnSpc>
                <a:spcPct val="80000"/>
              </a:lnSpc>
              <a:spcBef>
                <a:spcPct val="0"/>
              </a:spcBef>
              <a:spcAft>
                <a:spcPts val="0"/>
              </a:spcAft>
              <a:buFont typeface="Arial" panose="020B0604020202020204" pitchFamily="34" charset="0"/>
              <a:buNone/>
              <a:defRPr/>
            </a:pPr>
            <a:r>
              <a:rPr lang="tr-TR" altLang="tr-TR" sz="1875" b="1" i="1" dirty="0">
                <a:cs typeface="Arial" panose="020B0604020202020204" pitchFamily="34" charset="0"/>
              </a:rPr>
              <a:t>	İş Sözleşmesinin İşveren Tarafından Süreli Fesih Yoluyla Sona Erdirilmesi Hali: </a:t>
            </a:r>
            <a:r>
              <a:rPr lang="tr-TR" altLang="tr-TR" sz="1875" dirty="0">
                <a:cs typeface="Arial" panose="020B0604020202020204" pitchFamily="34" charset="0"/>
              </a:rPr>
              <a:t>İş sözleşmesinin işveren tarafından süreli fesih yoluyla sona erdirildiği tüm hallerde işçi kıdem tazminatına hak kazanır.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idx="1"/>
          </p:nvPr>
        </p:nvSpPr>
        <p:spPr bwMode="auto">
          <a:xfrm>
            <a:off x="82550" y="182563"/>
            <a:ext cx="8972550" cy="5353050"/>
          </a:xfrm>
        </p:spPr>
        <p:txBody>
          <a:bodyPr wrap="square" numCol="1" anchor="t" anchorCtr="0" compatLnSpc="1">
            <a:prstTxWarp prst="textNoShape">
              <a:avLst/>
            </a:prstTxWarp>
          </a:bodyPr>
          <a:lstStyle/>
          <a:p>
            <a:pPr marL="0" indent="0">
              <a:lnSpc>
                <a:spcPct val="80000"/>
              </a:lnSpc>
              <a:spcBef>
                <a:spcPct val="0"/>
              </a:spcBef>
              <a:buFont typeface="Arial" panose="020B0604020202020204" pitchFamily="34" charset="0"/>
              <a:buNone/>
            </a:pPr>
            <a:r>
              <a:rPr lang="tr-TR" altLang="tr-TR" b="1" smtClean="0">
                <a:cs typeface="Arial" panose="020B0604020202020204" pitchFamily="34" charset="0"/>
              </a:rPr>
              <a:t>b) İşçi tarafından feshi</a:t>
            </a:r>
          </a:p>
          <a:p>
            <a:pPr marL="0" indent="0">
              <a:lnSpc>
                <a:spcPct val="80000"/>
              </a:lnSpc>
              <a:spcBef>
                <a:spcPct val="0"/>
              </a:spcBef>
              <a:buFont typeface="Arial" panose="020B0604020202020204" pitchFamily="34" charset="0"/>
              <a:buNone/>
            </a:pPr>
            <a:r>
              <a:rPr lang="tr-TR" altLang="tr-TR" b="1" i="1" smtClean="0">
                <a:cs typeface="Arial" panose="020B0604020202020204" pitchFamily="34" charset="0"/>
              </a:rPr>
              <a:t>	İş Sözleşmesinin İşçi Tarafından Haklı Nedenlere Dayalı Olarak Sona Erdirildiği Tüm Haller: </a:t>
            </a:r>
            <a:r>
              <a:rPr lang="tr-TR" altLang="tr-TR" smtClean="0">
                <a:cs typeface="Arial" panose="020B0604020202020204" pitchFamily="34" charset="0"/>
              </a:rPr>
              <a:t>İş sözleşmesinin İş Kanunu’nun 24. maddesine göre sağlık sebepleri, ahlâk ve iyi niyet kurallarına uymayan haller ve benzerleri, zorunlu sebeplerle işçi tarafından haklı nedenle derhal feshedilmesi hallerinde işçi kıdem tazminatına hak kazanır.</a:t>
            </a:r>
          </a:p>
          <a:p>
            <a:pPr marL="0" indent="0">
              <a:lnSpc>
                <a:spcPct val="80000"/>
              </a:lnSpc>
              <a:spcBef>
                <a:spcPct val="0"/>
              </a:spcBef>
              <a:buFont typeface="Arial" panose="020B0604020202020204" pitchFamily="34" charset="0"/>
              <a:buNone/>
            </a:pPr>
            <a:r>
              <a:rPr lang="tr-TR" altLang="tr-TR" b="1" i="1" smtClean="0">
                <a:cs typeface="Arial" panose="020B0604020202020204" pitchFamily="34" charset="0"/>
              </a:rPr>
              <a:t>	</a:t>
            </a:r>
            <a:endParaRPr lang="bs-Latn-BA" altLang="tr-TR" b="1" i="1" smtClean="0">
              <a:cs typeface="Arial" panose="020B0604020202020204" pitchFamily="34" charset="0"/>
            </a:endParaRPr>
          </a:p>
          <a:p>
            <a:pPr marL="0" indent="0">
              <a:lnSpc>
                <a:spcPct val="80000"/>
              </a:lnSpc>
              <a:spcBef>
                <a:spcPct val="0"/>
              </a:spcBef>
              <a:buFont typeface="Arial" panose="020B0604020202020204" pitchFamily="34" charset="0"/>
              <a:buNone/>
            </a:pPr>
            <a:r>
              <a:rPr lang="bs-Latn-BA" altLang="tr-TR" b="1" i="1" smtClean="0">
                <a:cs typeface="Arial" panose="020B0604020202020204" pitchFamily="34" charset="0"/>
              </a:rPr>
              <a:t>	</a:t>
            </a:r>
            <a:r>
              <a:rPr lang="tr-TR" altLang="tr-TR" b="1" i="1" smtClean="0">
                <a:cs typeface="Arial" panose="020B0604020202020204" pitchFamily="34" charset="0"/>
              </a:rPr>
              <a:t>İş Sözleşmesinin İşçi Tarafından Süreli Fesih Yoluyla Sona Erdirilmesi Hali: </a:t>
            </a:r>
            <a:r>
              <a:rPr lang="tr-TR" altLang="tr-TR" u="sng" smtClean="0">
                <a:cs typeface="Arial" panose="020B0604020202020204" pitchFamily="34" charset="0"/>
              </a:rPr>
              <a:t>Kural olarak iş sözleşmesinin işçi tarafından süreli fesih yoluyla sona erdirilmesi hali işçiye kıdem tazminatı hakkı kazandırmaz</a:t>
            </a:r>
            <a:r>
              <a:rPr lang="tr-TR" altLang="tr-TR" smtClean="0">
                <a:cs typeface="Arial" panose="020B0604020202020204" pitchFamily="34" charset="0"/>
              </a:rPr>
              <a:t>. </a:t>
            </a:r>
            <a:endParaRPr lang="bs-Latn-BA" altLang="tr-TR" smtClean="0">
              <a:cs typeface="Arial" panose="020B0604020202020204" pitchFamily="34" charset="0"/>
            </a:endParaRPr>
          </a:p>
          <a:p>
            <a:pPr marL="0" indent="0">
              <a:lnSpc>
                <a:spcPct val="80000"/>
              </a:lnSpc>
              <a:spcBef>
                <a:spcPct val="0"/>
              </a:spcBef>
              <a:buFont typeface="Arial" panose="020B0604020202020204" pitchFamily="34" charset="0"/>
              <a:buNone/>
            </a:pPr>
            <a:r>
              <a:rPr lang="bs-Latn-BA" altLang="tr-TR" b="1" smtClean="0">
                <a:cs typeface="Arial" panose="020B0604020202020204" pitchFamily="34" charset="0"/>
              </a:rPr>
              <a:t>	</a:t>
            </a:r>
            <a:r>
              <a:rPr lang="tr-TR" altLang="tr-TR" b="1" smtClean="0">
                <a:cs typeface="Arial" panose="020B0604020202020204" pitchFamily="34" charset="0"/>
              </a:rPr>
              <a:t>İstisna olarak</a:t>
            </a:r>
            <a:r>
              <a:rPr lang="tr-TR" altLang="tr-TR" smtClean="0">
                <a:cs typeface="Arial" panose="020B0604020202020204" pitchFamily="34" charset="0"/>
              </a:rPr>
              <a:t> bu durumlarda işçi iş akdini süreli fesih ile sona erdirince kıdeme hak kazanılır:</a:t>
            </a:r>
          </a:p>
          <a:p>
            <a:pPr marL="0" indent="0">
              <a:lnSpc>
                <a:spcPct val="80000"/>
              </a:lnSpc>
              <a:spcBef>
                <a:spcPct val="0"/>
              </a:spcBef>
              <a:buFont typeface="Arial" panose="020B0604020202020204" pitchFamily="34" charset="0"/>
              <a:buNone/>
            </a:pPr>
            <a:r>
              <a:rPr lang="tr-TR" altLang="tr-TR" smtClean="0">
                <a:cs typeface="Arial" panose="020B0604020202020204" pitchFamily="34" charset="0"/>
              </a:rPr>
              <a:t>	a. Evlilik: Evlendiği tarihten itibaren bir yıl içerisinde kendi isteğiyle iş sözleşmesini sona erdirmesi halinde kadın işçi kıdem tazminatına hak kazanır,</a:t>
            </a:r>
          </a:p>
          <a:p>
            <a:pPr marL="0" indent="0">
              <a:lnSpc>
                <a:spcPct val="80000"/>
              </a:lnSpc>
              <a:spcBef>
                <a:spcPct val="0"/>
              </a:spcBef>
              <a:buFont typeface="Arial" panose="020B0604020202020204" pitchFamily="34" charset="0"/>
              <a:buNone/>
            </a:pPr>
            <a:r>
              <a:rPr lang="tr-TR" altLang="tr-TR" smtClean="0">
                <a:cs typeface="Arial" panose="020B0604020202020204" pitchFamily="34" charset="0"/>
              </a:rPr>
              <a:t>	b. Muvazzaf askerlik: İş sözleşmesini muvazzaf askerlik hizmeti dolayısıyla sona erdirmesi halinde de, işçi kıdem tazminatı almaya hak kazanır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p:nvPr>
        </p:nvSpPr>
        <p:spPr>
          <a:xfrm>
            <a:off x="134938" y="153988"/>
            <a:ext cx="8942387" cy="1173162"/>
          </a:xfrm>
        </p:spPr>
        <p:txBody>
          <a:bodyPr rtlCol="0" anchor="t">
            <a:noAutofit/>
          </a:bodyPr>
          <a:lstStyle/>
          <a:p>
            <a:pPr algn="ctr" fontAlgn="auto">
              <a:spcAft>
                <a:spcPts val="0"/>
              </a:spcAft>
              <a:defRPr/>
            </a:pPr>
            <a:r>
              <a:rPr lang="tr-TR" altLang="tr-TR" sz="3600" b="1" dirty="0">
                <a:latin typeface="+mn-lt"/>
                <a:cs typeface="Arial" panose="020B0604020202020204" pitchFamily="34" charset="0"/>
              </a:rPr>
              <a:t>2- Süresiz fesih </a:t>
            </a:r>
            <a:r>
              <a:rPr lang="tr-TR" altLang="tr-TR" sz="3600" dirty="0">
                <a:latin typeface="+mn-lt"/>
                <a:cs typeface="Arial" panose="020B0604020202020204" pitchFamily="34" charset="0"/>
              </a:rPr>
              <a:t>(haklı nedene dayanarak iş sözleşmesinin feshi)</a:t>
            </a:r>
          </a:p>
        </p:txBody>
      </p:sp>
      <p:sp>
        <p:nvSpPr>
          <p:cNvPr id="5122" name="Content Placeholder 2"/>
          <p:cNvSpPr>
            <a:spLocks noGrp="1"/>
          </p:cNvSpPr>
          <p:nvPr>
            <p:ph idx="1"/>
          </p:nvPr>
        </p:nvSpPr>
        <p:spPr>
          <a:xfrm>
            <a:off x="134938" y="1473200"/>
            <a:ext cx="8942387" cy="4043363"/>
          </a:xfrm>
        </p:spPr>
        <p:txBody>
          <a:bodyPr>
            <a:normAutofit fontScale="92500" lnSpcReduction="20000"/>
          </a:bodyPr>
          <a:lstStyle/>
          <a:p>
            <a:pPr marL="0" indent="0" fontAlgn="auto">
              <a:lnSpc>
                <a:spcPct val="110000"/>
              </a:lnSpc>
              <a:spcBef>
                <a:spcPct val="0"/>
              </a:spcBef>
              <a:spcAft>
                <a:spcPts val="0"/>
              </a:spcAft>
              <a:buFont typeface="Arial" panose="020B0604020202020204" pitchFamily="34" charset="0"/>
              <a:buNone/>
              <a:defRPr/>
            </a:pPr>
            <a:r>
              <a:rPr lang="tr-TR" altLang="tr-TR" sz="3600" dirty="0" smtClean="0">
                <a:cs typeface="Arial" panose="020B0604020202020204" pitchFamily="34" charset="0"/>
              </a:rPr>
              <a:t>Haklı nedenlere dayalı fesih hakkı: geçerli iş akdin süresinde iş ilişkiyi bozacak nedenlerin ortaya çıkması halde ve tarafların feshi bildirim süresine uymadan iş akdini derhal feshetmesidir.</a:t>
            </a:r>
          </a:p>
          <a:p>
            <a:pPr marL="0" indent="0" fontAlgn="auto">
              <a:lnSpc>
                <a:spcPct val="110000"/>
              </a:lnSpc>
              <a:spcBef>
                <a:spcPct val="0"/>
              </a:spcBef>
              <a:spcAft>
                <a:spcPts val="0"/>
              </a:spcAft>
              <a:buFont typeface="Arial" panose="020B0604020202020204" pitchFamily="34" charset="0"/>
              <a:buNone/>
              <a:defRPr/>
            </a:pPr>
            <a:endParaRPr lang="tr-TR" altLang="tr-TR" sz="3600" b="1" dirty="0" smtClean="0">
              <a:cs typeface="Arial" panose="020B0604020202020204" pitchFamily="34" charset="0"/>
            </a:endParaRPr>
          </a:p>
          <a:p>
            <a:pPr marL="0" indent="0" fontAlgn="auto">
              <a:lnSpc>
                <a:spcPct val="110000"/>
              </a:lnSpc>
              <a:spcBef>
                <a:spcPct val="0"/>
              </a:spcBef>
              <a:spcAft>
                <a:spcPts val="0"/>
              </a:spcAft>
              <a:buFont typeface="Arial" panose="020B0604020202020204" pitchFamily="34" charset="0"/>
              <a:buNone/>
              <a:defRPr/>
            </a:pPr>
            <a:r>
              <a:rPr lang="tr-TR" altLang="tr-TR" sz="3600" b="1" dirty="0" smtClean="0">
                <a:cs typeface="Arial" panose="020B0604020202020204" pitchFamily="34" charset="0"/>
              </a:rPr>
              <a:t>Haklı nedenlerle feshin türleri:</a:t>
            </a:r>
          </a:p>
          <a:p>
            <a:pPr marL="0" indent="0" fontAlgn="auto">
              <a:lnSpc>
                <a:spcPct val="110000"/>
              </a:lnSpc>
              <a:spcBef>
                <a:spcPct val="0"/>
              </a:spcBef>
              <a:spcAft>
                <a:spcPts val="0"/>
              </a:spcAft>
              <a:buFont typeface="Arial" panose="020B0604020202020204" pitchFamily="34" charset="0"/>
              <a:buNone/>
              <a:defRPr/>
            </a:pPr>
            <a:r>
              <a:rPr lang="tr-TR" altLang="tr-TR" sz="3600" dirty="0" smtClean="0">
                <a:cs typeface="Arial" panose="020B0604020202020204" pitchFamily="34" charset="0"/>
              </a:rPr>
              <a:t>1- İşçinin haklı nedenlerle derhal fesih hakkı</a:t>
            </a:r>
            <a:endParaRPr lang="bs-Latn-BA" altLang="tr-TR" sz="3600" dirty="0" smtClean="0">
              <a:cs typeface="Arial" panose="020B0604020202020204" pitchFamily="34" charset="0"/>
            </a:endParaRPr>
          </a:p>
          <a:p>
            <a:pPr marL="0" indent="0" fontAlgn="auto">
              <a:lnSpc>
                <a:spcPct val="110000"/>
              </a:lnSpc>
              <a:spcBef>
                <a:spcPct val="0"/>
              </a:spcBef>
              <a:spcAft>
                <a:spcPts val="0"/>
              </a:spcAft>
              <a:buFont typeface="Arial" panose="020B0604020202020204" pitchFamily="34" charset="0"/>
              <a:buNone/>
              <a:defRPr/>
            </a:pPr>
            <a:r>
              <a:rPr lang="tr-TR" altLang="tr-TR" sz="3600" dirty="0" smtClean="0">
                <a:cs typeface="Arial" panose="020B0604020202020204" pitchFamily="34" charset="0"/>
              </a:rPr>
              <a:t>2- İşverenin haklı nedenlerle derhal fesih hakkı,</a:t>
            </a:r>
          </a:p>
          <a:p>
            <a:pPr marL="0" indent="0" fontAlgn="auto">
              <a:spcBef>
                <a:spcPct val="0"/>
              </a:spcBef>
              <a:spcAft>
                <a:spcPts val="0"/>
              </a:spcAft>
              <a:buFont typeface="Arial" panose="020B0604020202020204" pitchFamily="34" charset="0"/>
              <a:buNone/>
              <a:defRPr/>
            </a:pPr>
            <a:endParaRPr lang="bs-Latn-BA" altLang="tr-TR" dirty="0" smtClean="0">
              <a:cs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p:cNvSpPr>
            <a:spLocks noGrp="1"/>
          </p:cNvSpPr>
          <p:nvPr>
            <p:ph idx="1"/>
          </p:nvPr>
        </p:nvSpPr>
        <p:spPr>
          <a:xfrm>
            <a:off x="0" y="98425"/>
            <a:ext cx="9075738" cy="5211763"/>
          </a:xfrm>
        </p:spPr>
        <p:txBody>
          <a:bodyPr/>
          <a:lstStyle/>
          <a:p>
            <a:pPr marL="0" indent="0" fontAlgn="auto">
              <a:spcBef>
                <a:spcPct val="0"/>
              </a:spcBef>
              <a:spcAft>
                <a:spcPts val="0"/>
              </a:spcAft>
              <a:buFont typeface="Arial" panose="020B0604020202020204" pitchFamily="34" charset="0"/>
              <a:buNone/>
              <a:defRPr/>
            </a:pPr>
            <a:r>
              <a:rPr lang="tr-TR" altLang="tr-TR" dirty="0" smtClean="0">
                <a:cs typeface="Arial" panose="020B0604020202020204" pitchFamily="34" charset="0"/>
              </a:rPr>
              <a:t>	c. Bağlı bulunulan kanunla kurulu kurum veya sandıklardan yaşlılık, emeklilik veya malullük aylığı yahut toptan ödeme alma durumunda yani işçi bu sebepleri yüzünden iş akdini sona erdirmiş olmalı,</a:t>
            </a:r>
          </a:p>
          <a:p>
            <a:pPr marL="0" indent="0" fontAlgn="auto">
              <a:spcBef>
                <a:spcPct val="0"/>
              </a:spcBef>
              <a:spcAft>
                <a:spcPts val="0"/>
              </a:spcAft>
              <a:buFont typeface="Arial" panose="020B0604020202020204" pitchFamily="34" charset="0"/>
              <a:buNone/>
              <a:defRPr/>
            </a:pPr>
            <a:r>
              <a:rPr lang="tr-TR" altLang="tr-TR" dirty="0" smtClean="0">
                <a:cs typeface="Arial" panose="020B0604020202020204" pitchFamily="34" charset="0"/>
              </a:rPr>
              <a:t>	d. Yaşlılık aylığı bağlanması için kendi istekleri ile işten ayrılanlar: Yaş dışında, yaşlılık aylığı bağlanması için öngörülen sigortalılık süresini ve prim ödeme gün sayısını tamamlayarak kendi istekleri ile işten ayrılan işçiler de kıdem tazminatı almaya hak kazanır.</a:t>
            </a:r>
          </a:p>
          <a:p>
            <a:pPr marL="0" indent="0" fontAlgn="auto">
              <a:spcBef>
                <a:spcPct val="0"/>
              </a:spcBef>
              <a:spcAft>
                <a:spcPts val="0"/>
              </a:spcAft>
              <a:buFont typeface="Arial" panose="020B0604020202020204" pitchFamily="34" charset="0"/>
              <a:buNone/>
              <a:defRPr/>
            </a:pPr>
            <a:endParaRPr lang="tr-TR" altLang="tr-TR" dirty="0" smtClean="0">
              <a:cs typeface="Arial" panose="020B0604020202020204" pitchFamily="34" charset="0"/>
            </a:endParaRPr>
          </a:p>
          <a:p>
            <a:pPr marL="0" indent="0" fontAlgn="auto">
              <a:spcBef>
                <a:spcPct val="0"/>
              </a:spcBef>
              <a:spcAft>
                <a:spcPts val="0"/>
              </a:spcAft>
              <a:buFont typeface="Arial" panose="020B0604020202020204" pitchFamily="34" charset="0"/>
              <a:buNone/>
              <a:defRPr/>
            </a:pPr>
            <a:endParaRPr lang="tr-TR" altLang="tr-TR" b="1" dirty="0" smtClean="0">
              <a:cs typeface="Arial" panose="020B0604020202020204" pitchFamily="34" charset="0"/>
            </a:endParaRPr>
          </a:p>
          <a:p>
            <a:pPr marL="0" indent="0" fontAlgn="auto">
              <a:spcBef>
                <a:spcPct val="0"/>
              </a:spcBef>
              <a:spcAft>
                <a:spcPts val="0"/>
              </a:spcAft>
              <a:buFont typeface="Arial" panose="020B0604020202020204" pitchFamily="34" charset="0"/>
              <a:buNone/>
              <a:defRPr/>
            </a:pPr>
            <a:r>
              <a:rPr lang="tr-TR" altLang="tr-TR" b="1" dirty="0" smtClean="0">
                <a:cs typeface="Arial" panose="020B0604020202020204" pitchFamily="34" charset="0"/>
              </a:rPr>
              <a:t>İşçinin ölümü halinde iş akdin sona ermesinde:</a:t>
            </a:r>
          </a:p>
          <a:p>
            <a:pPr marL="0" indent="0" fontAlgn="auto">
              <a:spcBef>
                <a:spcPct val="0"/>
              </a:spcBef>
              <a:spcAft>
                <a:spcPts val="0"/>
              </a:spcAft>
              <a:buFont typeface="Arial" panose="020B0604020202020204" pitchFamily="34" charset="0"/>
              <a:buNone/>
              <a:defRPr/>
            </a:pPr>
            <a:r>
              <a:rPr lang="tr-TR" altLang="tr-TR" sz="1950" dirty="0">
                <a:cs typeface="Arial" panose="020B0604020202020204" pitchFamily="34" charset="0"/>
              </a:rPr>
              <a:t>Kıdem tazminatı almaya hak kazandıran sona erme hallerinden biri ölümdür. 1475 sayılı İş Kanunu’nun 14. maddesinde açıkça ifade edildiği üzere, </a:t>
            </a:r>
            <a:r>
              <a:rPr lang="tr-TR" altLang="tr-TR" sz="1950" b="1" u="sng" dirty="0">
                <a:cs typeface="Arial" panose="020B0604020202020204" pitchFamily="34" charset="0"/>
              </a:rPr>
              <a:t>iş sözleşmesinin işçinin ölümü sebebiyle son bulması hallerinde işverence işçiye kıdem tazminatı ödenir. </a:t>
            </a:r>
            <a:r>
              <a:rPr lang="tr-TR" altLang="tr-TR" sz="1950" dirty="0">
                <a:cs typeface="Arial" panose="020B0604020202020204" pitchFamily="34" charset="0"/>
              </a:rPr>
              <a:t>Kıdem tazminatı için işçinin ölümünün doğal sebeplerle gerçekleşmiş olması veya kendi yahut başkalarının kusuru ile meydana gelmiş olmasının bir önemi yoktur.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p:cNvSpPr>
            <a:spLocks noGrp="1"/>
          </p:cNvSpPr>
          <p:nvPr>
            <p:ph idx="1"/>
          </p:nvPr>
        </p:nvSpPr>
        <p:spPr bwMode="auto">
          <a:xfrm>
            <a:off x="107950" y="206375"/>
            <a:ext cx="8937625" cy="5211763"/>
          </a:xfrm>
        </p:spPr>
        <p:txBody>
          <a:bodyPr wrap="square" numCol="1" anchor="t" anchorCtr="0" compatLnSpc="1">
            <a:prstTxWarp prst="textNoShape">
              <a:avLst/>
            </a:prstTxWarp>
          </a:bodyPr>
          <a:lstStyle/>
          <a:p>
            <a:pPr marL="0" indent="0">
              <a:buFont typeface="Arial" panose="020B0604020202020204" pitchFamily="34" charset="0"/>
              <a:buNone/>
            </a:pPr>
            <a:r>
              <a:rPr lang="tr-TR" altLang="tr-TR" b="1" smtClean="0">
                <a:cs typeface="Arial" panose="020B0604020202020204" pitchFamily="34" charset="0"/>
              </a:rPr>
              <a:t>3-işçi asgari 1 yıl işverende çalışmış olmalı </a:t>
            </a:r>
          </a:p>
          <a:p>
            <a:pPr marL="0" indent="0">
              <a:buFont typeface="Arial" panose="020B0604020202020204" pitchFamily="34" charset="0"/>
              <a:buNone/>
            </a:pPr>
            <a:r>
              <a:rPr lang="tr-TR" altLang="tr-TR" smtClean="0">
                <a:cs typeface="Arial" panose="020B0604020202020204" pitchFamily="34" charset="0"/>
              </a:rPr>
              <a:t>İş Kanuna tabi ve belirli durumlarda sona erdirilen veya işçinin ölümü ile sonu bulan iş sözleşmesine göre kıdem tazminatına hak kayanabilmesi işin 1475 sayılı İş Kanunun m.14’ e göre işçinin en az 1 sene o işverende çalışmış olmalı.</a:t>
            </a:r>
          </a:p>
          <a:p>
            <a:pPr marL="0" indent="0">
              <a:buFont typeface="Arial" panose="020B0604020202020204" pitchFamily="34" charset="0"/>
              <a:buNone/>
            </a:pPr>
            <a:endParaRPr lang="tr-TR" altLang="tr-TR" smtClean="0">
              <a:cs typeface="Arial" panose="020B060402020202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a:spLocks noGrp="1"/>
          </p:cNvSpPr>
          <p:nvPr>
            <p:ph idx="1"/>
          </p:nvPr>
        </p:nvSpPr>
        <p:spPr bwMode="auto">
          <a:xfrm>
            <a:off x="0" y="265113"/>
            <a:ext cx="9144000" cy="5240337"/>
          </a:xfrm>
        </p:spPr>
        <p:txBody>
          <a:bodyPr wrap="square" numCol="1" anchor="t" anchorCtr="0" compatLnSpc="1">
            <a:prstTxWarp prst="textNoShape">
              <a:avLst/>
            </a:prstTxWarp>
          </a:bodyPr>
          <a:lstStyle/>
          <a:p>
            <a:pPr marL="0" indent="0" algn="ctr">
              <a:spcBef>
                <a:spcPct val="0"/>
              </a:spcBef>
              <a:buFont typeface="Arial" panose="020B0604020202020204" pitchFamily="34" charset="0"/>
              <a:buNone/>
            </a:pPr>
            <a:r>
              <a:rPr lang="tr-TR" altLang="tr-TR" sz="4000" b="1" smtClean="0">
                <a:cs typeface="Arial" panose="020B0604020202020204" pitchFamily="34" charset="0"/>
              </a:rPr>
              <a:t>Kıdem tazminatın miktarı</a:t>
            </a:r>
            <a:r>
              <a:rPr lang="bs-Latn-BA" altLang="tr-TR" sz="4000" b="1" smtClean="0">
                <a:cs typeface="Arial" panose="020B0604020202020204" pitchFamily="34" charset="0"/>
              </a:rPr>
              <a:t> ve hesaplanmas</a:t>
            </a:r>
            <a:r>
              <a:rPr lang="tr-TR" altLang="tr-TR" sz="4000" b="1" smtClean="0">
                <a:cs typeface="Arial" panose="020B0604020202020204" pitchFamily="34" charset="0"/>
              </a:rPr>
              <a:t>ı</a:t>
            </a:r>
          </a:p>
          <a:p>
            <a:pPr marL="0" indent="0">
              <a:spcBef>
                <a:spcPct val="0"/>
              </a:spcBef>
              <a:buFont typeface="Arial" panose="020B0604020202020204" pitchFamily="34" charset="0"/>
              <a:buNone/>
            </a:pPr>
            <a:endParaRPr lang="tr-TR" altLang="tr-TR" b="1" smtClean="0">
              <a:cs typeface="Arial" panose="020B0604020202020204" pitchFamily="34" charset="0"/>
            </a:endParaRPr>
          </a:p>
          <a:p>
            <a:pPr marL="0" indent="0">
              <a:spcBef>
                <a:spcPct val="0"/>
              </a:spcBef>
              <a:buFont typeface="Arial" panose="020B0604020202020204" pitchFamily="34" charset="0"/>
              <a:buNone/>
            </a:pPr>
            <a:r>
              <a:rPr lang="tr-TR" altLang="tr-TR" b="1" smtClean="0">
                <a:cs typeface="Arial" panose="020B0604020202020204" pitchFamily="34" charset="0"/>
              </a:rPr>
              <a:t>Asgari miktar</a:t>
            </a:r>
          </a:p>
          <a:p>
            <a:pPr marL="0" indent="0">
              <a:spcBef>
                <a:spcPct val="0"/>
              </a:spcBef>
              <a:buFont typeface="Arial" panose="020B0604020202020204" pitchFamily="34" charset="0"/>
              <a:buNone/>
            </a:pPr>
            <a:r>
              <a:rPr lang="tr-TR" altLang="tr-TR" smtClean="0">
                <a:cs typeface="Arial" panose="020B0604020202020204" pitchFamily="34" charset="0"/>
              </a:rPr>
              <a:t>işçinin işe başladığı tarihten itibaren hizmet akdinin devamı süresince </a:t>
            </a:r>
            <a:r>
              <a:rPr lang="tr-TR" altLang="tr-TR" b="1" smtClean="0">
                <a:cs typeface="Arial" panose="020B0604020202020204" pitchFamily="34" charset="0"/>
              </a:rPr>
              <a:t>her geçen tam yıl için </a:t>
            </a:r>
            <a:r>
              <a:rPr lang="tr-TR" altLang="tr-TR" smtClean="0">
                <a:cs typeface="Arial" panose="020B0604020202020204" pitchFamily="34" charset="0"/>
              </a:rPr>
              <a:t>işverence işçiye </a:t>
            </a:r>
            <a:r>
              <a:rPr lang="tr-TR" altLang="tr-TR" b="1" smtClean="0">
                <a:cs typeface="Arial" panose="020B0604020202020204" pitchFamily="34" charset="0"/>
              </a:rPr>
              <a:t>30 günlük ücreti </a:t>
            </a:r>
            <a:r>
              <a:rPr lang="tr-TR" altLang="tr-TR" smtClean="0">
                <a:cs typeface="Arial" panose="020B0604020202020204" pitchFamily="34" charset="0"/>
              </a:rPr>
              <a:t>tutarında kıdem tazminatı ödenir.</a:t>
            </a:r>
          </a:p>
          <a:p>
            <a:pPr marL="0" indent="0">
              <a:spcBef>
                <a:spcPct val="0"/>
              </a:spcBef>
              <a:buFont typeface="Arial" panose="020B0604020202020204" pitchFamily="34" charset="0"/>
              <a:buNone/>
            </a:pPr>
            <a:endParaRPr lang="tr-TR" altLang="tr-TR" b="1" smtClean="0">
              <a:cs typeface="Arial" panose="020B0604020202020204" pitchFamily="34" charset="0"/>
            </a:endParaRPr>
          </a:p>
          <a:p>
            <a:pPr marL="0" indent="0">
              <a:spcBef>
                <a:spcPct val="0"/>
              </a:spcBef>
              <a:buFont typeface="Arial" panose="020B0604020202020204" pitchFamily="34" charset="0"/>
              <a:buNone/>
            </a:pPr>
            <a:r>
              <a:rPr lang="tr-TR" altLang="tr-TR" b="1" smtClean="0">
                <a:cs typeface="Arial" panose="020B0604020202020204" pitchFamily="34" charset="0"/>
              </a:rPr>
              <a:t>kıdem tazminatı = günlük ücret x 30 x işte geçen her tam yıl</a:t>
            </a:r>
          </a:p>
          <a:p>
            <a:pPr marL="0" indent="0">
              <a:spcBef>
                <a:spcPct val="0"/>
              </a:spcBef>
              <a:buFont typeface="Arial" panose="020B0604020202020204" pitchFamily="34" charset="0"/>
              <a:buNone/>
            </a:pPr>
            <a:endParaRPr lang="tr-TR" altLang="tr-TR" smtClean="0">
              <a:cs typeface="Arial" panose="020B0604020202020204" pitchFamily="34" charset="0"/>
            </a:endParaRPr>
          </a:p>
          <a:p>
            <a:pPr marL="0" indent="0">
              <a:spcBef>
                <a:spcPct val="0"/>
              </a:spcBef>
              <a:buFont typeface="Arial" panose="020B0604020202020204" pitchFamily="34" charset="0"/>
              <a:buNone/>
            </a:pPr>
            <a:r>
              <a:rPr lang="tr-TR" altLang="tr-TR" smtClean="0">
                <a:cs typeface="Arial" panose="020B0604020202020204" pitchFamily="34" charset="0"/>
              </a:rPr>
              <a:t>Bir yıldan artan süreler için de aynı oran üzerinden ödeme yapılır.</a:t>
            </a:r>
            <a:endParaRPr lang="bs-Latn-BA" altLang="tr-TR" smtClean="0">
              <a:cs typeface="Arial" panose="020B0604020202020204" pitchFamily="34" charset="0"/>
            </a:endParaRPr>
          </a:p>
          <a:p>
            <a:pPr marL="0" indent="0">
              <a:spcBef>
                <a:spcPct val="0"/>
              </a:spcBef>
              <a:buFont typeface="Arial" panose="020B0604020202020204" pitchFamily="34" charset="0"/>
              <a:buNone/>
            </a:pPr>
            <a:endParaRPr lang="tr-TR" altLang="tr-TR" b="1" smtClean="0">
              <a:cs typeface="Arial" panose="020B0604020202020204" pitchFamily="34" charset="0"/>
            </a:endParaRPr>
          </a:p>
          <a:p>
            <a:pPr marL="0" indent="0">
              <a:spcBef>
                <a:spcPct val="0"/>
              </a:spcBef>
              <a:buFont typeface="Arial" panose="020B0604020202020204" pitchFamily="34" charset="0"/>
              <a:buNone/>
            </a:pPr>
            <a:r>
              <a:rPr lang="tr-TR" altLang="tr-TR" smtClean="0">
                <a:cs typeface="Arial" panose="020B0604020202020204" pitchFamily="34" charset="0"/>
              </a:rPr>
              <a:t>Aynı kıdem süresi için bir defadan fazla kıdem tazminatı veya ikramiye ödenmez.</a:t>
            </a:r>
          </a:p>
          <a:p>
            <a:pPr marL="0" indent="0">
              <a:spcBef>
                <a:spcPct val="0"/>
              </a:spcBef>
              <a:buFont typeface="Arial" panose="020B0604020202020204" pitchFamily="34" charset="0"/>
              <a:buNone/>
            </a:pPr>
            <a:endParaRPr lang="tr-TR" altLang="tr-TR" smtClean="0">
              <a:cs typeface="Arial" panose="020B0604020202020204" pitchFamily="34" charset="0"/>
            </a:endParaRPr>
          </a:p>
          <a:p>
            <a:pPr marL="0" indent="0">
              <a:spcBef>
                <a:spcPct val="0"/>
              </a:spcBef>
              <a:buFont typeface="Arial" panose="020B0604020202020204" pitchFamily="34" charset="0"/>
              <a:buNone/>
            </a:pPr>
            <a:endParaRPr lang="tr-TR" altLang="tr-TR" b="1" smtClean="0">
              <a:cs typeface="Arial" panose="020B060402020202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bwMode="auto">
          <a:xfrm>
            <a:off x="98425" y="166688"/>
            <a:ext cx="9045575" cy="5548312"/>
          </a:xfrm>
        </p:spPr>
        <p:txBody>
          <a:bodyPr wrap="square" numCol="1" anchor="t" anchorCtr="0" compatLnSpc="1">
            <a:prstTxWarp prst="textNoShape">
              <a:avLst/>
            </a:prstTxWarp>
          </a:bodyPr>
          <a:lstStyle/>
          <a:p>
            <a:pPr marL="0" indent="0">
              <a:lnSpc>
                <a:spcPct val="100000"/>
              </a:lnSpc>
              <a:spcBef>
                <a:spcPct val="0"/>
              </a:spcBef>
              <a:buFont typeface="Arial" panose="020B0604020202020204" pitchFamily="34" charset="0"/>
              <a:buNone/>
            </a:pPr>
            <a:r>
              <a:rPr lang="tr-TR" altLang="tr-TR" b="1" smtClean="0">
                <a:cs typeface="Arial" panose="020B0604020202020204" pitchFamily="34" charset="0"/>
              </a:rPr>
              <a:t>Azami miktar</a:t>
            </a:r>
          </a:p>
          <a:p>
            <a:pPr marL="0" indent="0">
              <a:lnSpc>
                <a:spcPct val="100000"/>
              </a:lnSpc>
              <a:spcBef>
                <a:spcPct val="0"/>
              </a:spcBef>
              <a:buFont typeface="Arial" panose="020B0604020202020204" pitchFamily="34" charset="0"/>
              <a:buNone/>
            </a:pPr>
            <a:r>
              <a:rPr lang="tr-TR" altLang="tr-TR" smtClean="0">
                <a:cs typeface="Arial" panose="020B0604020202020204" pitchFamily="34" charset="0"/>
              </a:rPr>
              <a:t>Bu maddede belirtilen kıdem tazminatı ile ilgili 30 günlük süre hizmet akitleri veya toplu iş sözleşmeleri ile işçi lehine değiştirilebilir. Ancak, toplu sözleşmelerle ve hizmet akitleriyle belirlenen kıdem tazminatlarının yıllık miktarı, Devlet Memurları Kanununa tâbi en yüksek Devlet memuruna 5434 sayılı T.C. Emekli Sandığı Kanunu hükümlerine göre bir hizmet yılı için ödenecek azami emeklilik ikramiyesini geçemez.</a:t>
            </a:r>
          </a:p>
          <a:p>
            <a:pPr marL="0" indent="0">
              <a:lnSpc>
                <a:spcPct val="100000"/>
              </a:lnSpc>
              <a:spcBef>
                <a:spcPct val="0"/>
              </a:spcBef>
              <a:buFont typeface="Arial" panose="020B0604020202020204" pitchFamily="34" charset="0"/>
              <a:buNone/>
            </a:pPr>
            <a:endParaRPr lang="tr-TR" altLang="tr-TR" smtClean="0">
              <a:cs typeface="Arial" panose="020B0604020202020204" pitchFamily="34" charset="0"/>
            </a:endParaRPr>
          </a:p>
          <a:p>
            <a:pPr marL="0" indent="0">
              <a:lnSpc>
                <a:spcPct val="100000"/>
              </a:lnSpc>
              <a:spcBef>
                <a:spcPct val="0"/>
              </a:spcBef>
              <a:buFont typeface="Arial" panose="020B0604020202020204" pitchFamily="34" charset="0"/>
              <a:buNone/>
            </a:pPr>
            <a:r>
              <a:rPr lang="tr-TR" altLang="tr-TR" b="1" smtClean="0">
                <a:cs typeface="Arial" panose="020B0604020202020204" pitchFamily="34" charset="0"/>
              </a:rPr>
              <a:t>Hesaplanması</a:t>
            </a:r>
          </a:p>
          <a:p>
            <a:pPr marL="0" indent="0">
              <a:lnSpc>
                <a:spcPct val="100000"/>
              </a:lnSpc>
              <a:spcBef>
                <a:spcPct val="0"/>
              </a:spcBef>
              <a:buFont typeface="Arial" panose="020B0604020202020204" pitchFamily="34" charset="0"/>
              <a:buNone/>
            </a:pPr>
            <a:r>
              <a:rPr lang="tr-TR" altLang="tr-TR" smtClean="0">
                <a:cs typeface="Arial" panose="020B0604020202020204" pitchFamily="34" charset="0"/>
              </a:rPr>
              <a:t>Kıdem tazminatının hesaplanması, son ücret üzerinden yapılır. Parça başı, akort, götürü veya yüzde usulü gibi ücretin sabit olmadığı hallerde son bir yıllık süre içinde ödenen ücretin o süre içinde çalışılan günlere bölünmesi suretiyle bulunacak ortalama ücret bu tazminatın hesabına esas tutulur.</a:t>
            </a:r>
            <a:endParaRPr lang="bs-Latn-BA" altLang="tr-TR" b="1" smtClean="0">
              <a:cs typeface="Arial" panose="020B0604020202020204" pitchFamily="34" charset="0"/>
            </a:endParaRPr>
          </a:p>
          <a:p>
            <a:pPr marL="0" indent="0">
              <a:lnSpc>
                <a:spcPct val="100000"/>
              </a:lnSpc>
              <a:spcBef>
                <a:spcPct val="0"/>
              </a:spcBef>
              <a:buFont typeface="Arial" panose="020B0604020202020204" pitchFamily="34" charset="0"/>
              <a:buNone/>
            </a:pPr>
            <a:r>
              <a:rPr lang="tr-TR" altLang="tr-TR" smtClean="0">
                <a:cs typeface="Arial" panose="020B0604020202020204" pitchFamily="34" charset="0"/>
              </a:rPr>
              <a:t>Buradaki ücret brüt ücret tir ( asıl ücret ve süreklik kazanan ücrete ekler)</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bwMode="auto">
          <a:xfrm>
            <a:off x="222250" y="346075"/>
            <a:ext cx="8921750" cy="3970338"/>
          </a:xfrm>
        </p:spPr>
        <p:txBody>
          <a:bodyPr wrap="square" numCol="1" anchor="t" anchorCtr="0" compatLnSpc="1">
            <a:prstTxWarp prst="textNoShape">
              <a:avLst/>
            </a:prstTxWarp>
          </a:bodyPr>
          <a:lstStyle/>
          <a:p>
            <a:pPr marL="0" indent="0">
              <a:buFont typeface="Arial" panose="020B0604020202020204" pitchFamily="34" charset="0"/>
              <a:buNone/>
            </a:pPr>
            <a:r>
              <a:rPr lang="tr-TR" altLang="tr-TR" sz="3200" b="1" smtClean="0">
                <a:cs typeface="Arial" panose="020B0604020202020204" pitchFamily="34" charset="0"/>
              </a:rPr>
              <a:t>Kıdem tazminatın zamanda ödenmemesi</a:t>
            </a:r>
          </a:p>
          <a:p>
            <a:pPr marL="0" indent="0">
              <a:buFont typeface="Arial" panose="020B0604020202020204" pitchFamily="34" charset="0"/>
              <a:buNone/>
            </a:pPr>
            <a:endParaRPr lang="tr-TR" altLang="tr-TR" smtClean="0">
              <a:cs typeface="Arial" panose="020B0604020202020204" pitchFamily="34" charset="0"/>
            </a:endParaRPr>
          </a:p>
          <a:p>
            <a:pPr marL="0" indent="0">
              <a:buFont typeface="Arial" panose="020B0604020202020204" pitchFamily="34" charset="0"/>
              <a:buNone/>
            </a:pPr>
            <a:r>
              <a:rPr lang="tr-TR" altLang="tr-TR" smtClean="0">
                <a:cs typeface="Arial" panose="020B0604020202020204" pitchFamily="34" charset="0"/>
              </a:rPr>
              <a:t>Kıdem tazminatının zamanında ödenmemesi sebebiyle açılacak davanın sonunda hakim gecikme süresi için ödenmeyen süreye göre mevduata uygulanan en yüksek faizin ödenmesine hükmeder. </a:t>
            </a:r>
          </a:p>
          <a:p>
            <a:pPr marL="0" indent="0">
              <a:buFont typeface="Arial" panose="020B0604020202020204" pitchFamily="34" charset="0"/>
              <a:buNone/>
            </a:pPr>
            <a:r>
              <a:rPr lang="tr-TR" altLang="tr-TR" smtClean="0">
                <a:cs typeface="Arial" panose="020B0604020202020204" pitchFamily="34" charset="0"/>
              </a:rPr>
              <a:t>İşçinin mevzuattan doğan diğer hakları saklıdır.</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8263"/>
            <a:ext cx="9144000" cy="5646737"/>
          </a:xfrm>
        </p:spPr>
        <p:txBody>
          <a:bodyPr wrap="square" lIns="54000" rIns="54000" bIns="27000" numCol="1" anchor="t" anchorCtr="0" compatLnSpc="1">
            <a:prstTxWarp prst="textNoShape">
              <a:avLst/>
            </a:prstTxWarp>
          </a:bodyPr>
          <a:lstStyle/>
          <a:p>
            <a:pPr marL="0" indent="0" fontAlgn="auto">
              <a:lnSpc>
                <a:spcPct val="80000"/>
              </a:lnSpc>
              <a:spcBef>
                <a:spcPct val="0"/>
              </a:spcBef>
              <a:spcAft>
                <a:spcPts val="0"/>
              </a:spcAft>
              <a:buFont typeface="Arial" panose="020B0604020202020204" pitchFamily="34" charset="0"/>
              <a:buNone/>
              <a:defRPr/>
            </a:pPr>
            <a:r>
              <a:rPr lang="bs-Latn-BA" altLang="sr-Latn-RS" sz="1950" b="1" dirty="0">
                <a:cs typeface="Arial" panose="020B0604020202020204" pitchFamily="34" charset="0"/>
              </a:rPr>
              <a:t>PRATIK O</a:t>
            </a:r>
            <a:r>
              <a:rPr lang="tr-TR" altLang="sr-Latn-RS" sz="1950" b="1" dirty="0">
                <a:cs typeface="Arial" panose="020B0604020202020204" pitchFamily="34" charset="0"/>
              </a:rPr>
              <a:t>LAY I:</a:t>
            </a:r>
          </a:p>
          <a:p>
            <a:pPr marL="0" indent="0" fontAlgn="auto">
              <a:lnSpc>
                <a:spcPct val="80000"/>
              </a:lnSpc>
              <a:spcBef>
                <a:spcPct val="0"/>
              </a:spcBef>
              <a:spcAft>
                <a:spcPts val="0"/>
              </a:spcAft>
              <a:buFont typeface="Arial" panose="020B0604020202020204" pitchFamily="34" charset="0"/>
              <a:buNone/>
              <a:defRPr/>
            </a:pPr>
            <a:endParaRPr lang="tr-TR" altLang="sr-Latn-RS" sz="1950" b="1" dirty="0">
              <a:cs typeface="Arial" panose="020B0604020202020204" pitchFamily="34" charset="0"/>
            </a:endParaRPr>
          </a:p>
          <a:p>
            <a:pPr marL="0" indent="0" fontAlgn="auto">
              <a:lnSpc>
                <a:spcPct val="80000"/>
              </a:lnSpc>
              <a:spcBef>
                <a:spcPct val="0"/>
              </a:spcBef>
              <a:spcAft>
                <a:spcPts val="0"/>
              </a:spcAft>
              <a:buFont typeface="Arial" panose="020B0604020202020204" pitchFamily="34" charset="0"/>
              <a:buNone/>
              <a:defRPr/>
            </a:pPr>
            <a:r>
              <a:rPr lang="tr-TR" altLang="sr-Latn-RS" sz="1950" dirty="0">
                <a:cs typeface="Arial" panose="020B0604020202020204" pitchFamily="34" charset="0"/>
              </a:rPr>
              <a:t>İsmet bey bir yem fabrikası sahibidir. </a:t>
            </a:r>
          </a:p>
          <a:p>
            <a:pPr marL="0" indent="0" fontAlgn="auto">
              <a:lnSpc>
                <a:spcPct val="80000"/>
              </a:lnSpc>
              <a:spcBef>
                <a:spcPct val="0"/>
              </a:spcBef>
              <a:spcAft>
                <a:spcPts val="0"/>
              </a:spcAft>
              <a:buFont typeface="Arial" panose="020B0604020202020204" pitchFamily="34" charset="0"/>
              <a:buNone/>
              <a:defRPr/>
            </a:pPr>
            <a:r>
              <a:rPr lang="tr-TR" altLang="sr-Latn-RS" sz="1950" dirty="0">
                <a:cs typeface="Arial" panose="020B0604020202020204" pitchFamily="34" charset="0"/>
              </a:rPr>
              <a:t>Fabrikasında çalıştırmak üzere muhasebeci Adnan, boyacı Bekir, bekçi Cengiz ve vasıfsız işçi Davut ile </a:t>
            </a:r>
            <a:r>
              <a:rPr lang="tr-TR" altLang="sr-Latn-RS" sz="1950" b="1" dirty="0">
                <a:cs typeface="Arial" panose="020B0604020202020204" pitchFamily="34" charset="0"/>
              </a:rPr>
              <a:t>iş sözleşmeleri yapmıştır.</a:t>
            </a:r>
          </a:p>
          <a:p>
            <a:pPr marL="0" indent="0" fontAlgn="auto">
              <a:lnSpc>
                <a:spcPct val="80000"/>
              </a:lnSpc>
              <a:spcBef>
                <a:spcPct val="0"/>
              </a:spcBef>
              <a:spcAft>
                <a:spcPts val="0"/>
              </a:spcAft>
              <a:buFont typeface="Arial" panose="020B0604020202020204" pitchFamily="34" charset="0"/>
              <a:buNone/>
              <a:defRPr/>
            </a:pPr>
            <a:endParaRPr lang="tr-TR" altLang="sr-Latn-RS" sz="1950" dirty="0">
              <a:cs typeface="Arial" panose="020B0604020202020204" pitchFamily="34" charset="0"/>
            </a:endParaRPr>
          </a:p>
          <a:p>
            <a:pPr marL="0" indent="0" fontAlgn="auto">
              <a:lnSpc>
                <a:spcPct val="80000"/>
              </a:lnSpc>
              <a:spcBef>
                <a:spcPct val="0"/>
              </a:spcBef>
              <a:spcAft>
                <a:spcPts val="0"/>
              </a:spcAft>
              <a:buFont typeface="Arial" panose="020B0604020202020204" pitchFamily="34" charset="0"/>
              <a:buNone/>
              <a:defRPr/>
            </a:pPr>
            <a:r>
              <a:rPr lang="tr-TR" altLang="sr-Latn-RS" sz="1950" dirty="0">
                <a:cs typeface="Arial" panose="020B0604020202020204" pitchFamily="34" charset="0"/>
              </a:rPr>
              <a:t>(A) ile olan hizmet sözleşmesinin </a:t>
            </a:r>
            <a:r>
              <a:rPr lang="tr-TR" altLang="sr-Latn-RS" sz="1950" b="1" dirty="0">
                <a:cs typeface="Arial" panose="020B0604020202020204" pitchFamily="34" charset="0"/>
              </a:rPr>
              <a:t>sekiz ay</a:t>
            </a:r>
            <a:r>
              <a:rPr lang="tr-TR" altLang="sr-Latn-RS" sz="1950" dirty="0">
                <a:cs typeface="Arial" panose="020B0604020202020204" pitchFamily="34" charset="0"/>
              </a:rPr>
              <a:t> süreceği ve (A)’</a:t>
            </a:r>
            <a:r>
              <a:rPr lang="tr-TR" altLang="sr-Latn-RS" sz="1950" dirty="0" err="1">
                <a:cs typeface="Arial" panose="020B0604020202020204" pitchFamily="34" charset="0"/>
              </a:rPr>
              <a:t>nın</a:t>
            </a:r>
            <a:r>
              <a:rPr lang="tr-TR" altLang="sr-Latn-RS" sz="1950" dirty="0">
                <a:cs typeface="Arial" panose="020B0604020202020204" pitchFamily="34" charset="0"/>
              </a:rPr>
              <a:t> </a:t>
            </a:r>
            <a:r>
              <a:rPr lang="tr-TR" altLang="sr-Latn-RS" sz="1950" b="1" dirty="0">
                <a:cs typeface="Arial" panose="020B0604020202020204" pitchFamily="34" charset="0"/>
              </a:rPr>
              <a:t>her gün 4 saat çalışacağı</a:t>
            </a:r>
            <a:r>
              <a:rPr lang="tr-TR" altLang="sr-Latn-RS" sz="1950" dirty="0">
                <a:cs typeface="Arial" panose="020B0604020202020204" pitchFamily="34" charset="0"/>
              </a:rPr>
              <a:t>; (B) ile olan iş sözleşmesinin yem fabrikasının bürolarının </a:t>
            </a:r>
            <a:r>
              <a:rPr lang="tr-TR" altLang="sr-Latn-RS" sz="1950" b="1" dirty="0">
                <a:cs typeface="Arial" panose="020B0604020202020204" pitchFamily="34" charset="0"/>
              </a:rPr>
              <a:t>boyama işi ile sınırlı olacağı kararlaştırılmıştır</a:t>
            </a:r>
            <a:r>
              <a:rPr lang="tr-TR" altLang="sr-Latn-RS" sz="1950" dirty="0">
                <a:cs typeface="Arial" panose="020B0604020202020204" pitchFamily="34" charset="0"/>
              </a:rPr>
              <a:t>. </a:t>
            </a:r>
            <a:r>
              <a:rPr lang="tr-TR" altLang="sr-Latn-RS" sz="1950" u="sng" dirty="0">
                <a:cs typeface="Arial" panose="020B0604020202020204" pitchFamily="34" charset="0"/>
              </a:rPr>
              <a:t>(B) aslında on günde bitebilecek olan bu işi, 45 günde tamamlamıştır.</a:t>
            </a:r>
            <a:r>
              <a:rPr lang="tr-TR" altLang="sr-Latn-RS" sz="1950" dirty="0">
                <a:cs typeface="Arial" panose="020B0604020202020204" pitchFamily="34" charset="0"/>
              </a:rPr>
              <a:t> (İ) ile (C) arasında yapılan iş sözleşmesine </a:t>
            </a:r>
            <a:r>
              <a:rPr lang="tr-TR" altLang="sr-Latn-RS" sz="1950" b="1" dirty="0">
                <a:cs typeface="Arial" panose="020B0604020202020204" pitchFamily="34" charset="0"/>
              </a:rPr>
              <a:t>süre açısından bir kayıt konulmamış</a:t>
            </a:r>
            <a:r>
              <a:rPr lang="tr-TR" altLang="sr-Latn-RS" sz="1950" dirty="0">
                <a:cs typeface="Arial" panose="020B0604020202020204" pitchFamily="34" charset="0"/>
              </a:rPr>
              <a:t>, </a:t>
            </a:r>
            <a:r>
              <a:rPr lang="tr-TR" altLang="sr-Latn-RS" sz="1950" u="sng" dirty="0">
                <a:cs typeface="Arial" panose="020B0604020202020204" pitchFamily="34" charset="0"/>
              </a:rPr>
              <a:t>ilk dört ayının deneme süresi olduğu kararlaştırılmıştır.</a:t>
            </a:r>
            <a:r>
              <a:rPr lang="tr-TR" altLang="sr-Latn-RS" sz="1950" dirty="0">
                <a:cs typeface="Arial" panose="020B0604020202020204" pitchFamily="34" charset="0"/>
              </a:rPr>
              <a:t> (İ) ile (D) arasında iş sözleşmesinin </a:t>
            </a:r>
            <a:r>
              <a:rPr lang="tr-TR" altLang="sr-Latn-RS" sz="1950" b="1" dirty="0">
                <a:cs typeface="Arial" panose="020B0604020202020204" pitchFamily="34" charset="0"/>
              </a:rPr>
              <a:t>otuz yıl,</a:t>
            </a:r>
            <a:r>
              <a:rPr lang="tr-TR" altLang="sr-Latn-RS" sz="1950" dirty="0">
                <a:cs typeface="Arial" panose="020B0604020202020204" pitchFamily="34" charset="0"/>
              </a:rPr>
              <a:t/>
            </a:r>
            <a:br>
              <a:rPr lang="tr-TR" altLang="sr-Latn-RS" sz="1950" dirty="0">
                <a:cs typeface="Arial" panose="020B0604020202020204" pitchFamily="34" charset="0"/>
              </a:rPr>
            </a:br>
            <a:endParaRPr lang="tr-TR" altLang="sr-Latn-RS" sz="1950" dirty="0">
              <a:cs typeface="Arial" panose="020B0604020202020204" pitchFamily="34" charset="0"/>
            </a:endParaRPr>
          </a:p>
          <a:p>
            <a:pPr marL="0" indent="0" fontAlgn="auto">
              <a:lnSpc>
                <a:spcPct val="80000"/>
              </a:lnSpc>
              <a:spcBef>
                <a:spcPct val="0"/>
              </a:spcBef>
              <a:spcAft>
                <a:spcPts val="0"/>
              </a:spcAft>
              <a:buFont typeface="Arial" panose="020B0604020202020204" pitchFamily="34" charset="0"/>
              <a:buNone/>
              <a:defRPr/>
            </a:pPr>
            <a:r>
              <a:rPr lang="tr-TR" altLang="sr-Latn-RS" sz="1950" dirty="0">
                <a:cs typeface="Arial" panose="020B0604020202020204" pitchFamily="34" charset="0"/>
              </a:rPr>
              <a:t>İsmet bey, fabrikada üretilen yemlerin kamyonlara yükletilmesi işinde çalışmak üzere (E) ile anlaşmıştır. (E) kendisinden başka (F), (G), (H) ve (I)’</a:t>
            </a:r>
            <a:r>
              <a:rPr lang="tr-TR" altLang="sr-Latn-RS" sz="1950" dirty="0" err="1">
                <a:cs typeface="Arial" panose="020B0604020202020204" pitchFamily="34" charset="0"/>
              </a:rPr>
              <a:t>nın</a:t>
            </a:r>
            <a:r>
              <a:rPr lang="tr-TR" altLang="sr-Latn-RS" sz="1950" dirty="0">
                <a:cs typeface="Arial" panose="020B0604020202020204" pitchFamily="34" charset="0"/>
              </a:rPr>
              <a:t> da işyerine gelerek çalışacaklarını taahhüt etmiştir. </a:t>
            </a:r>
          </a:p>
          <a:p>
            <a:pPr marL="0" indent="0" fontAlgn="auto">
              <a:lnSpc>
                <a:spcPct val="80000"/>
              </a:lnSpc>
              <a:spcBef>
                <a:spcPct val="0"/>
              </a:spcBef>
              <a:spcAft>
                <a:spcPts val="0"/>
              </a:spcAft>
              <a:buFont typeface="Arial" panose="020B0604020202020204" pitchFamily="34" charset="0"/>
              <a:buNone/>
              <a:defRPr/>
            </a:pPr>
            <a:endParaRPr lang="tr-TR" altLang="sr-Latn-RS" sz="1950" dirty="0">
              <a:cs typeface="Arial" panose="020B0604020202020204" pitchFamily="34" charset="0"/>
            </a:endParaRPr>
          </a:p>
          <a:p>
            <a:pPr marL="0" indent="0" fontAlgn="auto">
              <a:lnSpc>
                <a:spcPct val="80000"/>
              </a:lnSpc>
              <a:spcBef>
                <a:spcPct val="0"/>
              </a:spcBef>
              <a:spcAft>
                <a:spcPts val="0"/>
              </a:spcAft>
              <a:buFont typeface="Arial" panose="020B0604020202020204" pitchFamily="34" charset="0"/>
              <a:buNone/>
              <a:defRPr/>
            </a:pPr>
            <a:r>
              <a:rPr lang="tr-TR" altLang="sr-Latn-RS" sz="1950" b="1" dirty="0">
                <a:cs typeface="Arial" panose="020B0604020202020204" pitchFamily="34" charset="0"/>
              </a:rPr>
              <a:t>SORU: </a:t>
            </a:r>
            <a:r>
              <a:rPr lang="tr-TR" altLang="sr-Latn-RS" sz="1950" dirty="0">
                <a:cs typeface="Arial" panose="020B0604020202020204" pitchFamily="34" charset="0"/>
              </a:rPr>
              <a:t>Olaydaki iş sözleşmelerinin türlerini belirleyerek bunlar hakkında bilgi veriniz. Bu sözleşmelerden hangilerinin yazılı şekilde yapılması gerekir?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ontent Placeholder 2"/>
          <p:cNvSpPr>
            <a:spLocks noGrp="1"/>
          </p:cNvSpPr>
          <p:nvPr>
            <p:ph idx="1"/>
          </p:nvPr>
        </p:nvSpPr>
        <p:spPr bwMode="auto">
          <a:xfrm>
            <a:off x="150813" y="474663"/>
            <a:ext cx="8734425" cy="5267325"/>
          </a:xfrm>
        </p:spPr>
        <p:txBody>
          <a:bodyPr wrap="square" lIns="54000" tIns="27000" rIns="54000" numCol="1" anchor="t" anchorCtr="0" compatLnSpc="1">
            <a:prstTxWarp prst="textNoShape">
              <a:avLst/>
            </a:prstTxWarp>
            <a:spAutoFit/>
          </a:bodyPr>
          <a:lstStyle/>
          <a:p>
            <a:pPr marL="0" indent="0">
              <a:spcBef>
                <a:spcPct val="0"/>
              </a:spcBef>
              <a:buFont typeface="Arial" panose="020B0604020202020204" pitchFamily="34" charset="0"/>
              <a:buNone/>
            </a:pPr>
            <a:r>
              <a:rPr lang="tr-TR" altLang="tr-TR" sz="1500" b="1" smtClean="0">
                <a:cs typeface="Arial" panose="020B0604020202020204" pitchFamily="34" charset="0"/>
              </a:rPr>
              <a:t>YANITLAR</a:t>
            </a:r>
            <a:endParaRPr lang="tr-TR" altLang="tr-TR" sz="1500" smtClean="0">
              <a:cs typeface="Arial" panose="020B0604020202020204" pitchFamily="34" charset="0"/>
            </a:endParaRPr>
          </a:p>
          <a:p>
            <a:pPr marL="0" indent="0">
              <a:spcBef>
                <a:spcPct val="0"/>
              </a:spcBef>
              <a:buFont typeface="Arial" panose="020B0604020202020204" pitchFamily="34" charset="0"/>
              <a:buNone/>
            </a:pPr>
            <a:endParaRPr lang="tr-TR" altLang="tr-TR" sz="1500" smtClean="0">
              <a:cs typeface="Arial" panose="020B0604020202020204" pitchFamily="34" charset="0"/>
            </a:endParaRPr>
          </a:p>
          <a:p>
            <a:pPr marL="0" indent="0">
              <a:spcBef>
                <a:spcPct val="0"/>
              </a:spcBef>
              <a:buFont typeface="Arial" panose="020B0604020202020204" pitchFamily="34" charset="0"/>
              <a:buNone/>
            </a:pPr>
            <a:r>
              <a:rPr lang="tr-TR" altLang="tr-TR" sz="1500" b="1" smtClean="0">
                <a:cs typeface="Arial" panose="020B0604020202020204" pitchFamily="34" charset="0"/>
              </a:rPr>
              <a:t>(İ) </a:t>
            </a:r>
            <a:r>
              <a:rPr lang="tr-TR" altLang="tr-TR" sz="1500" smtClean="0">
                <a:cs typeface="Arial" panose="020B0604020202020204" pitchFamily="34" charset="0"/>
              </a:rPr>
              <a:t>ile muhasebeci </a:t>
            </a:r>
            <a:r>
              <a:rPr lang="tr-TR" altLang="tr-TR" sz="1500" b="1" smtClean="0">
                <a:cs typeface="Arial" panose="020B0604020202020204" pitchFamily="34" charset="0"/>
              </a:rPr>
              <a:t>(A) </a:t>
            </a:r>
            <a:r>
              <a:rPr lang="tr-TR" altLang="tr-TR" sz="1500" smtClean="0">
                <a:cs typeface="Arial" panose="020B0604020202020204" pitchFamily="34" charset="0"/>
              </a:rPr>
              <a:t>arasında belirlenen sözleşme ise, </a:t>
            </a:r>
            <a:r>
              <a:rPr lang="tr-TR" altLang="tr-TR" sz="1500" b="1" i="1" smtClean="0">
                <a:cs typeface="Arial" panose="020B0604020202020204" pitchFamily="34" charset="0"/>
              </a:rPr>
              <a:t>kısmi süreli iş sözleşmesi</a:t>
            </a:r>
            <a:r>
              <a:rPr lang="tr-TR" altLang="tr-TR" sz="1500" b="1" smtClean="0">
                <a:cs typeface="Arial" panose="020B0604020202020204" pitchFamily="34" charset="0"/>
              </a:rPr>
              <a:t>dir</a:t>
            </a:r>
            <a:r>
              <a:rPr lang="tr-TR" altLang="tr-TR" sz="1500" smtClean="0">
                <a:cs typeface="Arial" panose="020B0604020202020204" pitchFamily="34" charset="0"/>
              </a:rPr>
              <a:t> (İş K. m. 13). Bu sözleşme türünde işçinin çalışma süresi, tam süreli işçiye göre daha az belirlenmiştir. Kısmi süreli işçinin ücret ve diğer parasal hakları, tam süreli işçinin çalışma saatine göre ücretine oranlanarak hesaplanır</a:t>
            </a:r>
          </a:p>
          <a:p>
            <a:pPr marL="0" indent="0">
              <a:spcBef>
                <a:spcPct val="0"/>
              </a:spcBef>
              <a:buFont typeface="Arial" panose="020B0604020202020204" pitchFamily="34" charset="0"/>
              <a:buNone/>
            </a:pPr>
            <a:endParaRPr lang="tr-TR" altLang="tr-TR" sz="1500" smtClean="0">
              <a:cs typeface="Arial" panose="020B0604020202020204" pitchFamily="34" charset="0"/>
            </a:endParaRPr>
          </a:p>
          <a:p>
            <a:pPr marL="0" indent="0">
              <a:spcBef>
                <a:spcPct val="0"/>
              </a:spcBef>
              <a:buFont typeface="Arial" panose="020B0604020202020204" pitchFamily="34" charset="0"/>
              <a:buNone/>
            </a:pPr>
            <a:r>
              <a:rPr lang="tr-TR" altLang="tr-TR" sz="1500" b="1" smtClean="0">
                <a:cs typeface="Arial" panose="020B0604020202020204" pitchFamily="34" charset="0"/>
              </a:rPr>
              <a:t>(İ) </a:t>
            </a:r>
            <a:r>
              <a:rPr lang="tr-TR" altLang="tr-TR" sz="1500" smtClean="0">
                <a:cs typeface="Arial" panose="020B0604020202020204" pitchFamily="34" charset="0"/>
              </a:rPr>
              <a:t>ile boyacı </a:t>
            </a:r>
            <a:r>
              <a:rPr lang="tr-TR" altLang="tr-TR" sz="1500" b="1" smtClean="0">
                <a:cs typeface="Arial" panose="020B0604020202020204" pitchFamily="34" charset="0"/>
              </a:rPr>
              <a:t>(B) </a:t>
            </a:r>
            <a:r>
              <a:rPr lang="tr-TR" altLang="tr-TR" sz="1500" smtClean="0">
                <a:cs typeface="Arial" panose="020B0604020202020204" pitchFamily="34" charset="0"/>
              </a:rPr>
              <a:t>arasındaki sözleşme</a:t>
            </a:r>
            <a:r>
              <a:rPr lang="tr-TR" altLang="tr-TR" sz="1500" b="1" smtClean="0">
                <a:cs typeface="Arial" panose="020B0604020202020204" pitchFamily="34" charset="0"/>
              </a:rPr>
              <a:t> </a:t>
            </a:r>
            <a:r>
              <a:rPr lang="tr-TR" altLang="tr-TR" sz="1500" b="1" i="1" smtClean="0">
                <a:cs typeface="Arial" panose="020B0604020202020204" pitchFamily="34" charset="0"/>
              </a:rPr>
              <a:t>belirli süreli </a:t>
            </a:r>
            <a:r>
              <a:rPr lang="tr-TR" altLang="tr-TR" sz="1500" i="1" smtClean="0">
                <a:cs typeface="Arial" panose="020B0604020202020204" pitchFamily="34" charset="0"/>
              </a:rPr>
              <a:t>iş sözleşmesi</a:t>
            </a:r>
            <a:r>
              <a:rPr lang="tr-TR" altLang="tr-TR" sz="1500" smtClean="0">
                <a:cs typeface="Arial" panose="020B0604020202020204" pitchFamily="34" charset="0"/>
              </a:rPr>
              <a:t>dir. İş K. m. 11/1’e göre, belirli iş sözleşmesi, </a:t>
            </a:r>
            <a:r>
              <a:rPr lang="tr-TR" altLang="tr-TR" sz="1500" i="1" smtClean="0">
                <a:cs typeface="Arial" panose="020B0604020202020204" pitchFamily="34" charset="0"/>
              </a:rPr>
              <a:t>ancak belirli süreli işlerde veya belli bir işin tamamlanması ya da belli bir olgunun ortaya çıkması gibi objektif koşulların varlığı durumunda</a:t>
            </a:r>
            <a:r>
              <a:rPr lang="tr-TR" altLang="tr-TR" sz="1500" smtClean="0">
                <a:cs typeface="Arial" panose="020B0604020202020204" pitchFamily="34" charset="0"/>
              </a:rPr>
              <a:t> yapılabilir. Bir sözleşmeye tarih koymak, onu belirli süreli hale getirmez. Olayımızda da bir boya işi vardır ve bu da bir süre sonra sona erecektir. Kanunda, belirli süreli iş sözleşmesi yapmak sınırlandırılmıştır. Belirli süreli iş sözleşmesiyle çalışan işçiler için kanunda farklı düzenlemeler getirilmiştir. Mesela, belirli süreli iş sözleşmesiyle çalışan işçiler iş güvencesinden yararlanamaz, süre bittiğinde kıdem tazminatı alamaz, belirli süreli iş sözleşmesi 1 yıl ve daha uzun süreli değilse, yazılı yapılması şart değildir (İş K. m.11).</a:t>
            </a:r>
          </a:p>
          <a:p>
            <a:pPr marL="0" indent="0">
              <a:spcBef>
                <a:spcPct val="0"/>
              </a:spcBef>
              <a:buFont typeface="Arial" panose="020B0604020202020204" pitchFamily="34" charset="0"/>
              <a:buNone/>
            </a:pPr>
            <a:endParaRPr lang="tr-TR" altLang="tr-TR" sz="1500" smtClean="0">
              <a:cs typeface="Arial" panose="020B0604020202020204" pitchFamily="34" charset="0"/>
            </a:endParaRPr>
          </a:p>
          <a:p>
            <a:pPr marL="0" indent="0">
              <a:spcBef>
                <a:spcPct val="0"/>
              </a:spcBef>
              <a:buFont typeface="Arial" panose="020B0604020202020204" pitchFamily="34" charset="0"/>
              <a:buNone/>
            </a:pPr>
            <a:r>
              <a:rPr lang="tr-TR" altLang="tr-TR" sz="1500" b="1" smtClean="0">
                <a:cs typeface="Arial" panose="020B0604020202020204" pitchFamily="34" charset="0"/>
              </a:rPr>
              <a:t>(İ) </a:t>
            </a:r>
            <a:r>
              <a:rPr lang="tr-TR" altLang="tr-TR" sz="1500" smtClean="0">
                <a:cs typeface="Arial" panose="020B0604020202020204" pitchFamily="34" charset="0"/>
              </a:rPr>
              <a:t>ile bekçi </a:t>
            </a:r>
            <a:r>
              <a:rPr lang="tr-TR" altLang="tr-TR" sz="1500" b="1" smtClean="0">
                <a:cs typeface="Arial" panose="020B0604020202020204" pitchFamily="34" charset="0"/>
              </a:rPr>
              <a:t>(C) </a:t>
            </a:r>
            <a:r>
              <a:rPr lang="tr-TR" altLang="tr-TR" sz="1500" smtClean="0">
                <a:cs typeface="Arial" panose="020B0604020202020204" pitchFamily="34" charset="0"/>
              </a:rPr>
              <a:t>arasında </a:t>
            </a:r>
            <a:r>
              <a:rPr lang="tr-TR" altLang="tr-TR" sz="1500" b="1" i="1" smtClean="0">
                <a:cs typeface="Arial" panose="020B0604020202020204" pitchFamily="34" charset="0"/>
              </a:rPr>
              <a:t>deneme süreli </a:t>
            </a:r>
            <a:r>
              <a:rPr lang="tr-TR" altLang="tr-TR" sz="1500" i="1" smtClean="0">
                <a:cs typeface="Arial" panose="020B0604020202020204" pitchFamily="34" charset="0"/>
              </a:rPr>
              <a:t>iş sözleşmesi</a:t>
            </a:r>
            <a:r>
              <a:rPr lang="tr-TR" altLang="tr-TR" sz="1500" smtClean="0">
                <a:cs typeface="Arial" panose="020B0604020202020204" pitchFamily="34" charset="0"/>
              </a:rPr>
              <a:t> yapılmıştır. Bu sözleşme türü İş K. m. 15’te düzenlenmiştir. Bir iş sözleşmesine deneme süresi konulabilmesi için, sözleşmenin belirli ya da belirsiz süreli olmasının bir önemi yoktur. </a:t>
            </a:r>
            <a:r>
              <a:rPr lang="tr-TR" altLang="tr-TR" sz="1500" b="1" smtClean="0">
                <a:cs typeface="Arial" panose="020B0604020202020204" pitchFamily="34" charset="0"/>
              </a:rPr>
              <a:t>Deneme süresi, en çok 2 ay olarak belirlenebilir</a:t>
            </a:r>
            <a:r>
              <a:rPr lang="tr-TR" altLang="tr-TR" sz="1500" smtClean="0">
                <a:cs typeface="Arial" panose="020B0604020202020204" pitchFamily="34" charset="0"/>
              </a:rPr>
              <a:t>. T</a:t>
            </a:r>
            <a:r>
              <a:rPr lang="tr-TR" altLang="tr-TR" sz="1500" u="sng" smtClean="0">
                <a:cs typeface="Arial" panose="020B0604020202020204" pitchFamily="34" charset="0"/>
              </a:rPr>
              <a:t>oplu iş sözleşmelerinde ise en çok 4 aydır</a:t>
            </a:r>
            <a:r>
              <a:rPr lang="tr-TR" altLang="tr-TR" sz="1500" smtClean="0">
                <a:cs typeface="Arial" panose="020B0604020202020204" pitchFamily="34" charset="0"/>
              </a:rPr>
              <a:t>. </a:t>
            </a:r>
            <a:r>
              <a:rPr lang="tr-TR" altLang="tr-TR" sz="1500" b="1" smtClean="0">
                <a:cs typeface="Arial" panose="020B0604020202020204" pitchFamily="34" charset="0"/>
              </a:rPr>
              <a:t>Deneme süresi içinde taraflar, iş sözleşmesini bir neden göstermeksizin bildirimsiz ve tazminatsız feshedebilirler.</a:t>
            </a:r>
            <a:r>
              <a:rPr lang="tr-TR" altLang="tr-TR" sz="1500" smtClean="0">
                <a:cs typeface="Arial" panose="020B0604020202020204" pitchFamily="34" charset="0"/>
              </a:rPr>
              <a:t> Deneme süresinin bitmesinden sonra iş sözleşmesi devam ediyorsa, işçinin hakları bakımından, iş sözleşmesi, ilk işe başlama tarihinden itibaren hüküm ve sonuç doğurur.</a:t>
            </a:r>
          </a:p>
          <a:p>
            <a:pPr marL="0" indent="0">
              <a:spcBef>
                <a:spcPct val="0"/>
              </a:spcBef>
              <a:buFont typeface="Arial" panose="020B0604020202020204" pitchFamily="34" charset="0"/>
              <a:buNone/>
            </a:pPr>
            <a:endParaRPr lang="tr-TR" altLang="tr-TR" sz="1500" smtClean="0">
              <a:cs typeface="Arial" panose="020B0604020202020204" pitchFamily="34" charset="0"/>
            </a:endParaRPr>
          </a:p>
          <a:p>
            <a:pPr marL="0" indent="0">
              <a:spcBef>
                <a:spcPct val="0"/>
              </a:spcBef>
              <a:buFont typeface="Arial" panose="020B0604020202020204" pitchFamily="34" charset="0"/>
              <a:buNone/>
            </a:pPr>
            <a:endParaRPr lang="tr-TR" altLang="tr-TR" sz="1500" i="1" smtClean="0">
              <a:cs typeface="Arial" panose="020B060402020202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1438"/>
            <a:ext cx="9075738" cy="5643562"/>
          </a:xfrm>
        </p:spPr>
        <p:txBody>
          <a:bodyPr>
            <a:normAutofit fontScale="77500" lnSpcReduction="20000"/>
          </a:bodyPr>
          <a:lstStyle/>
          <a:p>
            <a:pPr marL="0" indent="0" fontAlgn="auto">
              <a:lnSpc>
                <a:spcPct val="100000"/>
              </a:lnSpc>
              <a:spcBef>
                <a:spcPct val="0"/>
              </a:spcBef>
              <a:spcAft>
                <a:spcPts val="0"/>
              </a:spcAft>
              <a:buFont typeface="Arial" panose="020B0604020202020204" pitchFamily="34" charset="0"/>
              <a:buNone/>
              <a:defRPr/>
            </a:pPr>
            <a:r>
              <a:rPr lang="tr-TR" altLang="sr-Latn-RS" sz="3200" b="1" dirty="0">
                <a:cs typeface="Arial" panose="020B0604020202020204" pitchFamily="34" charset="0"/>
              </a:rPr>
              <a:t>(İ)</a:t>
            </a:r>
            <a:r>
              <a:rPr lang="tr-TR" altLang="sr-Latn-RS" sz="3200" dirty="0">
                <a:cs typeface="Arial" panose="020B0604020202020204" pitchFamily="34" charset="0"/>
              </a:rPr>
              <a:t> ile vasıfsız işçi </a:t>
            </a:r>
            <a:r>
              <a:rPr lang="tr-TR" altLang="sr-Latn-RS" sz="3200" b="1" dirty="0">
                <a:cs typeface="Arial" panose="020B0604020202020204" pitchFamily="34" charset="0"/>
              </a:rPr>
              <a:t>(D)</a:t>
            </a:r>
            <a:r>
              <a:rPr lang="tr-TR" altLang="sr-Latn-RS" sz="3200" dirty="0">
                <a:cs typeface="Arial" panose="020B0604020202020204" pitchFamily="34" charset="0"/>
              </a:rPr>
              <a:t> arasında yapılan iş söyleşmesi </a:t>
            </a:r>
            <a:r>
              <a:rPr lang="tr-TR" altLang="sr-Latn-RS" sz="3200" b="1" dirty="0">
                <a:cs typeface="Arial" panose="020B0604020202020204" pitchFamily="34" charset="0"/>
              </a:rPr>
              <a:t>belirli süreli </a:t>
            </a:r>
            <a:r>
              <a:rPr lang="tr-TR" altLang="sr-Latn-RS" sz="3200" dirty="0">
                <a:cs typeface="Arial" panose="020B0604020202020204" pitchFamily="34" charset="0"/>
              </a:rPr>
              <a:t>iş sözleşmesi </a:t>
            </a:r>
            <a:r>
              <a:rPr lang="tr-TR" altLang="sr-Latn-RS" sz="3200" dirty="0" err="1">
                <a:cs typeface="Arial" panose="020B0604020202020204" pitchFamily="34" charset="0"/>
              </a:rPr>
              <a:t>dir</a:t>
            </a:r>
            <a:r>
              <a:rPr lang="tr-TR" altLang="sr-Latn-RS" sz="3200" dirty="0">
                <a:cs typeface="Arial" panose="020B0604020202020204" pitchFamily="34" charset="0"/>
              </a:rPr>
              <a:t>. Süresi bir yıl ve daha fazla olan iş sözleşmelerinin yazılı şekilde yapılması zorunludur. </a:t>
            </a:r>
          </a:p>
          <a:p>
            <a:pPr marL="0" indent="0" fontAlgn="auto">
              <a:lnSpc>
                <a:spcPct val="100000"/>
              </a:lnSpc>
              <a:spcBef>
                <a:spcPct val="0"/>
              </a:spcBef>
              <a:spcAft>
                <a:spcPts val="0"/>
              </a:spcAft>
              <a:buFont typeface="Arial" panose="020B0604020202020204" pitchFamily="34" charset="0"/>
              <a:buNone/>
              <a:defRPr/>
            </a:pPr>
            <a:endParaRPr lang="tr-TR" altLang="sr-Latn-RS" sz="3200" dirty="0">
              <a:cs typeface="Arial" panose="020B0604020202020204" pitchFamily="34" charset="0"/>
            </a:endParaRPr>
          </a:p>
          <a:p>
            <a:pPr marL="0" indent="0" fontAlgn="auto">
              <a:lnSpc>
                <a:spcPct val="100000"/>
              </a:lnSpc>
              <a:spcBef>
                <a:spcPct val="0"/>
              </a:spcBef>
              <a:spcAft>
                <a:spcPts val="0"/>
              </a:spcAft>
              <a:buFont typeface="Arial" panose="020B0604020202020204" pitchFamily="34" charset="0"/>
              <a:buNone/>
              <a:defRPr/>
            </a:pPr>
            <a:endParaRPr lang="tr-TR" altLang="sr-Latn-RS" sz="3200" dirty="0">
              <a:cs typeface="Arial" panose="020B0604020202020204" pitchFamily="34" charset="0"/>
            </a:endParaRPr>
          </a:p>
          <a:p>
            <a:pPr marL="0" indent="0" fontAlgn="auto">
              <a:lnSpc>
                <a:spcPct val="100000"/>
              </a:lnSpc>
              <a:spcBef>
                <a:spcPct val="0"/>
              </a:spcBef>
              <a:spcAft>
                <a:spcPts val="0"/>
              </a:spcAft>
              <a:buFont typeface="Arial" panose="020B0604020202020204" pitchFamily="34" charset="0"/>
              <a:buNone/>
              <a:defRPr/>
            </a:pPr>
            <a:r>
              <a:rPr lang="tr-TR" altLang="sr-Latn-RS" sz="3200" b="1" dirty="0">
                <a:cs typeface="Arial" panose="020B0604020202020204" pitchFamily="34" charset="0"/>
              </a:rPr>
              <a:t>(İ)</a:t>
            </a:r>
            <a:r>
              <a:rPr lang="tr-TR" altLang="sr-Latn-RS" sz="3200" dirty="0">
                <a:cs typeface="Arial" panose="020B0604020202020204" pitchFamily="34" charset="0"/>
              </a:rPr>
              <a:t> </a:t>
            </a:r>
            <a:r>
              <a:rPr lang="tr-TR" altLang="sr-Latn-RS" sz="3200" dirty="0" err="1">
                <a:cs typeface="Arial" panose="020B0604020202020204" pitchFamily="34" charset="0"/>
              </a:rPr>
              <a:t>nin</a:t>
            </a:r>
            <a:r>
              <a:rPr lang="tr-TR" altLang="sr-Latn-RS" sz="3200" dirty="0">
                <a:cs typeface="Arial" panose="020B0604020202020204" pitchFamily="34" charset="0"/>
              </a:rPr>
              <a:t> </a:t>
            </a:r>
            <a:r>
              <a:rPr lang="tr-TR" altLang="sr-Latn-RS" sz="3200" b="1" dirty="0">
                <a:cs typeface="Arial" panose="020B0604020202020204" pitchFamily="34" charset="0"/>
              </a:rPr>
              <a:t>(E) </a:t>
            </a:r>
            <a:r>
              <a:rPr lang="tr-TR" altLang="sr-Latn-RS" sz="3200" dirty="0">
                <a:cs typeface="Arial" panose="020B0604020202020204" pitchFamily="34" charset="0"/>
              </a:rPr>
              <a:t>ile yaptığı iş akdi de, </a:t>
            </a:r>
            <a:r>
              <a:rPr lang="tr-TR" altLang="sr-Latn-RS" sz="3200" i="1" dirty="0">
                <a:cs typeface="Arial" panose="020B0604020202020204" pitchFamily="34" charset="0"/>
              </a:rPr>
              <a:t>t</a:t>
            </a:r>
            <a:r>
              <a:rPr lang="tr-TR" altLang="sr-Latn-RS" sz="3200" b="1" i="1" dirty="0">
                <a:cs typeface="Arial" panose="020B0604020202020204" pitchFamily="34" charset="0"/>
              </a:rPr>
              <a:t>akım sözleşmes</a:t>
            </a:r>
            <a:r>
              <a:rPr lang="tr-TR" altLang="sr-Latn-RS" sz="3200" i="1" dirty="0">
                <a:cs typeface="Arial" panose="020B0604020202020204" pitchFamily="34" charset="0"/>
              </a:rPr>
              <a:t>i ile oluşturulan iş sözleşmesi</a:t>
            </a:r>
            <a:r>
              <a:rPr lang="tr-TR" altLang="sr-Latn-RS" sz="3200" dirty="0">
                <a:cs typeface="Arial" panose="020B0604020202020204" pitchFamily="34" charset="0"/>
              </a:rPr>
              <a:t>dir. </a:t>
            </a:r>
            <a:r>
              <a:rPr lang="tr-TR" altLang="sr-Latn-RS" sz="3200" i="1" dirty="0">
                <a:cs typeface="Arial" panose="020B0604020202020204" pitchFamily="34" charset="0"/>
              </a:rPr>
              <a:t>Birden çok işçinin meydana getirdiği bir takımı temsilen, bu işçilerden birinin, takım kılavuzu sıfatıyla işverenle yaptığı sözleşmeye takım sözleşmesi denir</a:t>
            </a:r>
            <a:r>
              <a:rPr lang="tr-TR" altLang="sr-Latn-RS" sz="3200" dirty="0">
                <a:cs typeface="Arial" panose="020B0604020202020204" pitchFamily="34" charset="0"/>
              </a:rPr>
              <a:t> (İş K. m. 16/1). Takım kılavuzu, bu sözleşmeyi yapmakla, takımda yer alan diğer işçilerin gelip çalışacaklarını taahhüt eder. Takım sözleşmesinin mutlaka yazılı yapılması ve her işçinin kimliği ile alacağı ücretin de gösterilmesi şarttır. Takımda yer alan işçilerden her birinin işe başlamasıyla, o işçiyle işveren arasında takım sözleşmesinde belirlenen koşullarla bir iş sözleşmesi kurulmuş sayılır. Takımdaki işçilerin işe başlamamalarından ise takım kılavuzu, BK m. 110 (başkasının fiilini taahhüt) gereği sorumludur. Takım kılavuzu için, takımdaki işçilerin ücretlerinden aracılık </a:t>
            </a:r>
            <a:r>
              <a:rPr lang="tr-TR" altLang="sr-Latn-RS" sz="3200" dirty="0" err="1">
                <a:cs typeface="Arial" panose="020B0604020202020204" pitchFamily="34" charset="0"/>
              </a:rPr>
              <a:t>vs</a:t>
            </a:r>
            <a:r>
              <a:rPr lang="tr-TR" altLang="sr-Latn-RS" sz="3200" dirty="0">
                <a:cs typeface="Arial" panose="020B0604020202020204" pitchFamily="34" charset="0"/>
              </a:rPr>
              <a:t> adı altında kesinti yapılamaz</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2"/>
          <p:cNvSpPr>
            <a:spLocks noGrp="1"/>
          </p:cNvSpPr>
          <p:nvPr>
            <p:ph idx="1"/>
          </p:nvPr>
        </p:nvSpPr>
        <p:spPr>
          <a:xfrm>
            <a:off x="0" y="0"/>
            <a:ext cx="8975725" cy="5715000"/>
          </a:xfrm>
        </p:spPr>
        <p:txBody>
          <a:bodyPr>
            <a:normAutofit fontScale="85000" lnSpcReduction="20000"/>
          </a:bodyPr>
          <a:lstStyle/>
          <a:p>
            <a:pPr marL="0" indent="0" fontAlgn="auto">
              <a:lnSpc>
                <a:spcPct val="100000"/>
              </a:lnSpc>
              <a:spcBef>
                <a:spcPct val="0"/>
              </a:spcBef>
              <a:spcAft>
                <a:spcPts val="0"/>
              </a:spcAft>
              <a:buFont typeface="Arial" panose="020B0604020202020204" pitchFamily="34" charset="0"/>
              <a:buNone/>
              <a:defRPr/>
            </a:pPr>
            <a:r>
              <a:rPr lang="tr-TR" altLang="tr-TR" sz="2400" b="1" dirty="0">
                <a:cs typeface="Arial" panose="020B0604020202020204" pitchFamily="34" charset="0"/>
              </a:rPr>
              <a:t>OLAY II</a:t>
            </a:r>
          </a:p>
          <a:p>
            <a:pPr marL="0" indent="0" fontAlgn="auto">
              <a:lnSpc>
                <a:spcPct val="100000"/>
              </a:lnSpc>
              <a:spcBef>
                <a:spcPct val="0"/>
              </a:spcBef>
              <a:spcAft>
                <a:spcPts val="0"/>
              </a:spcAft>
              <a:buFont typeface="Arial" panose="020B0604020202020204" pitchFamily="34" charset="0"/>
              <a:buNone/>
              <a:defRPr/>
            </a:pPr>
            <a:r>
              <a:rPr lang="tr-TR" altLang="tr-TR" sz="2400" dirty="0">
                <a:cs typeface="Arial" panose="020B0604020202020204" pitchFamily="34" charset="0"/>
              </a:rPr>
              <a:t>(İ), işyerini 15.7.1988 tarihinde (F)’ye devretmiştir. İşyerini devralan (F), bu hususu herhangi bir makama bildirmemiştir.</a:t>
            </a:r>
            <a:br>
              <a:rPr lang="tr-TR" altLang="tr-TR" sz="2400" dirty="0">
                <a:cs typeface="Arial" panose="020B0604020202020204" pitchFamily="34" charset="0"/>
              </a:rPr>
            </a:br>
            <a:r>
              <a:rPr lang="tr-TR" altLang="tr-TR" sz="2400" dirty="0">
                <a:cs typeface="Arial" panose="020B0604020202020204" pitchFamily="34" charset="0"/>
              </a:rPr>
              <a:t>İşyerinde çalışan (A), işveren değişikliğini gerekçe göstererek iş akdini feshetmiştir.</a:t>
            </a:r>
            <a:br>
              <a:rPr lang="tr-TR" altLang="tr-TR" sz="2400" dirty="0">
                <a:cs typeface="Arial" panose="020B0604020202020204" pitchFamily="34" charset="0"/>
              </a:rPr>
            </a:br>
            <a:r>
              <a:rPr lang="tr-TR" altLang="tr-TR" sz="2400" dirty="0">
                <a:cs typeface="Arial" panose="020B0604020202020204" pitchFamily="34" charset="0"/>
              </a:rPr>
              <a:t>İşyerinde sekiz ay çalıştıktan sonra iş sözleşmesi (İ) tarafından bildirimli fesih yoluyla sona erdirilen (B), 1.9.1991 tarihinde tekrar işe alınmıştır.</a:t>
            </a:r>
          </a:p>
          <a:p>
            <a:pPr marL="0" indent="0" fontAlgn="auto">
              <a:lnSpc>
                <a:spcPct val="100000"/>
              </a:lnSpc>
              <a:spcBef>
                <a:spcPct val="0"/>
              </a:spcBef>
              <a:spcAft>
                <a:spcPts val="0"/>
              </a:spcAft>
              <a:buFont typeface="Arial" panose="020B0604020202020204" pitchFamily="34" charset="0"/>
              <a:buNone/>
              <a:defRPr/>
            </a:pPr>
            <a:endParaRPr lang="tr-TR" altLang="tr-TR" sz="2400" dirty="0">
              <a:cs typeface="Arial" panose="020B0604020202020204" pitchFamily="34" charset="0"/>
            </a:endParaRPr>
          </a:p>
          <a:p>
            <a:pPr marL="0" indent="0" fontAlgn="auto">
              <a:lnSpc>
                <a:spcPct val="100000"/>
              </a:lnSpc>
              <a:spcBef>
                <a:spcPct val="0"/>
              </a:spcBef>
              <a:spcAft>
                <a:spcPts val="0"/>
              </a:spcAft>
              <a:buFont typeface="Arial" panose="020B0604020202020204" pitchFamily="34" charset="0"/>
              <a:buNone/>
              <a:defRPr/>
            </a:pPr>
            <a:endParaRPr lang="tr-TR" altLang="tr-TR" sz="2400" b="1" dirty="0">
              <a:cs typeface="Arial" panose="020B0604020202020204" pitchFamily="34" charset="0"/>
            </a:endParaRPr>
          </a:p>
          <a:p>
            <a:pPr marL="0" indent="0" fontAlgn="auto">
              <a:lnSpc>
                <a:spcPct val="100000"/>
              </a:lnSpc>
              <a:spcBef>
                <a:spcPct val="0"/>
              </a:spcBef>
              <a:spcAft>
                <a:spcPts val="0"/>
              </a:spcAft>
              <a:buFont typeface="Arial" panose="020B0604020202020204" pitchFamily="34" charset="0"/>
              <a:buNone/>
              <a:defRPr/>
            </a:pPr>
            <a:r>
              <a:rPr lang="tr-TR" altLang="tr-TR" sz="2400" b="1" dirty="0">
                <a:cs typeface="Arial" panose="020B0604020202020204" pitchFamily="34" charset="0"/>
              </a:rPr>
              <a:t>SORULAR:</a:t>
            </a:r>
          </a:p>
          <a:p>
            <a:pPr marL="0" indent="0" fontAlgn="auto">
              <a:lnSpc>
                <a:spcPct val="100000"/>
              </a:lnSpc>
              <a:spcBef>
                <a:spcPct val="0"/>
              </a:spcBef>
              <a:spcAft>
                <a:spcPts val="0"/>
              </a:spcAft>
              <a:buFont typeface="Arial" panose="020B0604020202020204" pitchFamily="34" charset="0"/>
              <a:buNone/>
              <a:defRPr/>
            </a:pPr>
            <a:r>
              <a:rPr lang="tr-TR" altLang="tr-TR" sz="2400" dirty="0">
                <a:cs typeface="Arial" panose="020B0604020202020204" pitchFamily="34" charset="0"/>
              </a:rPr>
              <a:t>1) İşyerini devralan (F), herhangi bir makama bildirimde bulunmak zorunda mıdır? Böyle bir zorunluluğu varsa, buna uymamasının hukuki sonuçları nelerdir?</a:t>
            </a:r>
          </a:p>
          <a:p>
            <a:pPr marL="0" indent="0" fontAlgn="auto">
              <a:lnSpc>
                <a:spcPct val="100000"/>
              </a:lnSpc>
              <a:spcBef>
                <a:spcPct val="0"/>
              </a:spcBef>
              <a:spcAft>
                <a:spcPts val="0"/>
              </a:spcAft>
              <a:buFont typeface="Arial" panose="020B0604020202020204" pitchFamily="34" charset="0"/>
              <a:buNone/>
              <a:defRPr/>
            </a:pPr>
            <a:endParaRPr lang="tr-TR" altLang="tr-TR" sz="2400" dirty="0">
              <a:cs typeface="Arial" panose="020B0604020202020204" pitchFamily="34" charset="0"/>
            </a:endParaRPr>
          </a:p>
          <a:p>
            <a:pPr marL="0" indent="0" fontAlgn="auto">
              <a:lnSpc>
                <a:spcPct val="100000"/>
              </a:lnSpc>
              <a:spcBef>
                <a:spcPct val="0"/>
              </a:spcBef>
              <a:spcAft>
                <a:spcPts val="0"/>
              </a:spcAft>
              <a:buFont typeface="Arial" panose="020B0604020202020204" pitchFamily="34" charset="0"/>
              <a:buNone/>
              <a:defRPr/>
            </a:pPr>
            <a:r>
              <a:rPr lang="tr-TR" altLang="tr-TR" sz="2400" dirty="0">
                <a:cs typeface="Arial" panose="020B0604020202020204" pitchFamily="34" charset="0"/>
              </a:rPr>
              <a:t>2) İşveren değişikliği, işyerinde çalışan işçilerin iş sözleşmelerinin kendiliğinden sona ermesine sebebiyet verir mi?</a:t>
            </a:r>
          </a:p>
          <a:p>
            <a:pPr marL="0" indent="0" fontAlgn="auto">
              <a:lnSpc>
                <a:spcPct val="100000"/>
              </a:lnSpc>
              <a:spcBef>
                <a:spcPct val="0"/>
              </a:spcBef>
              <a:spcAft>
                <a:spcPts val="0"/>
              </a:spcAft>
              <a:buFont typeface="Arial" panose="020B0604020202020204" pitchFamily="34" charset="0"/>
              <a:buNone/>
              <a:defRPr/>
            </a:pPr>
            <a:endParaRPr lang="tr-TR" altLang="tr-TR" sz="2400" dirty="0">
              <a:cs typeface="Arial" panose="020B0604020202020204" pitchFamily="34" charset="0"/>
            </a:endParaRPr>
          </a:p>
          <a:p>
            <a:pPr marL="0" indent="0" fontAlgn="auto">
              <a:lnSpc>
                <a:spcPct val="100000"/>
              </a:lnSpc>
              <a:spcBef>
                <a:spcPct val="0"/>
              </a:spcBef>
              <a:spcAft>
                <a:spcPts val="0"/>
              </a:spcAft>
              <a:buFont typeface="Arial" panose="020B0604020202020204" pitchFamily="34" charset="0"/>
              <a:buNone/>
              <a:defRPr/>
            </a:pPr>
            <a:r>
              <a:rPr lang="tr-TR" altLang="tr-TR" sz="2400" dirty="0">
                <a:cs typeface="Arial" panose="020B0604020202020204" pitchFamily="34" charset="0"/>
              </a:rPr>
              <a:t>3) (A)’</a:t>
            </a:r>
            <a:r>
              <a:rPr lang="tr-TR" altLang="tr-TR" sz="2400" dirty="0" err="1">
                <a:cs typeface="Arial" panose="020B0604020202020204" pitchFamily="34" charset="0"/>
              </a:rPr>
              <a:t>nın</a:t>
            </a:r>
            <a:r>
              <a:rPr lang="tr-TR" altLang="tr-TR" sz="2400" dirty="0">
                <a:cs typeface="Arial" panose="020B0604020202020204" pitchFamily="34" charset="0"/>
              </a:rPr>
              <a:t> işveren değişikliğini gerekçe göstererek hizmet sözleşmesini feshetmesi yerinde midir? İşyerinin devrinden sonra hizmet sözleşmesini fesheden işveren olsa idi, vereceğiniz cevap değişir miydi?</a:t>
            </a:r>
          </a:p>
          <a:p>
            <a:pPr marL="0" indent="0" fontAlgn="auto">
              <a:lnSpc>
                <a:spcPct val="100000"/>
              </a:lnSpc>
              <a:spcBef>
                <a:spcPct val="0"/>
              </a:spcBef>
              <a:spcAft>
                <a:spcPts val="0"/>
              </a:spcAft>
              <a:buFont typeface="Arial" panose="020B0604020202020204" pitchFamily="34" charset="0"/>
              <a:buNone/>
              <a:defRPr/>
            </a:pPr>
            <a:endParaRPr lang="tr-TR" altLang="tr-TR" sz="2400" dirty="0">
              <a:cs typeface="Arial" panose="020B0604020202020204" pitchFamily="34" charset="0"/>
            </a:endParaRPr>
          </a:p>
          <a:p>
            <a:pPr marL="0" indent="0" fontAlgn="auto">
              <a:lnSpc>
                <a:spcPct val="100000"/>
              </a:lnSpc>
              <a:spcBef>
                <a:spcPct val="0"/>
              </a:spcBef>
              <a:spcAft>
                <a:spcPts val="0"/>
              </a:spcAft>
              <a:buFont typeface="Arial" panose="020B0604020202020204" pitchFamily="34" charset="0"/>
              <a:buNone/>
              <a:defRPr/>
            </a:pPr>
            <a:r>
              <a:rPr lang="tr-TR" altLang="tr-TR" sz="2400" dirty="0">
                <a:cs typeface="Arial" panose="020B0604020202020204" pitchFamily="34" charset="0"/>
              </a:rPr>
              <a:t>4) (B) ile (F) arasında yapılan iş sözleşmesi yeni bir sözleşme midir, yoksa eski sözleşmenin devamı mıdır? (B)’</a:t>
            </a:r>
            <a:r>
              <a:rPr lang="tr-TR" altLang="tr-TR" sz="2400" dirty="0" err="1">
                <a:cs typeface="Arial" panose="020B0604020202020204" pitchFamily="34" charset="0"/>
              </a:rPr>
              <a:t>nin</a:t>
            </a:r>
            <a:r>
              <a:rPr lang="tr-TR" altLang="tr-TR" sz="2400" dirty="0">
                <a:cs typeface="Arial" panose="020B0604020202020204" pitchFamily="34" charset="0"/>
              </a:rPr>
              <a:t> eski sözleşmeye nazaran daha düşük bir ücretle çalıştırılması mümkün müdür?</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p:cNvSpPr>
            <a:spLocks noGrp="1"/>
          </p:cNvSpPr>
          <p:nvPr>
            <p:ph idx="1"/>
          </p:nvPr>
        </p:nvSpPr>
        <p:spPr>
          <a:xfrm>
            <a:off x="79375" y="0"/>
            <a:ext cx="9064625" cy="5948363"/>
          </a:xfrm>
        </p:spPr>
        <p:txBody>
          <a:bodyPr wrap="square" lIns="0" tIns="0" rIns="0" bIns="0" numCol="1" anchor="t" anchorCtr="0" compatLnSpc="1">
            <a:prstTxWarp prst="textNoShape">
              <a:avLst/>
            </a:prstTxWarp>
            <a:normAutofit fontScale="85000" lnSpcReduction="20000"/>
          </a:bodyPr>
          <a:lstStyle/>
          <a:p>
            <a:pPr marL="0" indent="0" fontAlgn="auto">
              <a:lnSpc>
                <a:spcPct val="100000"/>
              </a:lnSpc>
              <a:spcBef>
                <a:spcPct val="0"/>
              </a:spcBef>
              <a:spcAft>
                <a:spcPts val="0"/>
              </a:spcAft>
              <a:buFont typeface="Arial" panose="020B0604020202020204" pitchFamily="34" charset="0"/>
              <a:buNone/>
              <a:defRPr/>
            </a:pPr>
            <a:r>
              <a:rPr lang="tr-TR" altLang="tr-TR" sz="1800" b="1" dirty="0">
                <a:cs typeface="Arial" panose="020B0604020202020204" pitchFamily="34" charset="0"/>
              </a:rPr>
              <a:t>YANITLAR</a:t>
            </a:r>
            <a:endParaRPr lang="tr-TR" altLang="tr-TR" sz="1800" dirty="0">
              <a:cs typeface="Arial" panose="020B0604020202020204" pitchFamily="34" charset="0"/>
            </a:endParaRPr>
          </a:p>
          <a:p>
            <a:pPr marL="0" indent="0" fontAlgn="auto">
              <a:lnSpc>
                <a:spcPct val="100000"/>
              </a:lnSpc>
              <a:spcBef>
                <a:spcPct val="0"/>
              </a:spcBef>
              <a:spcAft>
                <a:spcPts val="0"/>
              </a:spcAft>
              <a:buFont typeface="Arial" panose="020B0604020202020204" pitchFamily="34" charset="0"/>
              <a:buNone/>
              <a:defRPr/>
            </a:pPr>
            <a:r>
              <a:rPr lang="tr-TR" altLang="tr-TR" sz="1800" b="1" dirty="0">
                <a:cs typeface="Arial" panose="020B0604020202020204" pitchFamily="34" charset="0"/>
              </a:rPr>
              <a:t>1) </a:t>
            </a:r>
            <a:r>
              <a:rPr lang="tr-TR" altLang="tr-TR" sz="1800" dirty="0">
                <a:cs typeface="Arial" panose="020B0604020202020204" pitchFamily="34" charset="0"/>
              </a:rPr>
              <a:t>İş K. m. 3’e göre, bir işyerini devralan kimse, bu durumu bir ay içinde Çalışma ve Sosyal Güvenlik Bakanlığı Bölge Müdürlüğü’ne bildirmek zorundadır. (F), bu bildirimi yapmamış olduğundan, kendisine m. 98’deki müeyyide uygulanacaktır. </a:t>
            </a:r>
          </a:p>
          <a:p>
            <a:pPr marL="0" indent="0" fontAlgn="auto">
              <a:lnSpc>
                <a:spcPct val="100000"/>
              </a:lnSpc>
              <a:spcBef>
                <a:spcPct val="0"/>
              </a:spcBef>
              <a:spcAft>
                <a:spcPts val="0"/>
              </a:spcAft>
              <a:buFont typeface="Arial" panose="020B0604020202020204" pitchFamily="34" charset="0"/>
              <a:buNone/>
              <a:defRPr/>
            </a:pPr>
            <a:r>
              <a:rPr lang="tr-TR" altLang="tr-TR" sz="1800" b="1" dirty="0">
                <a:cs typeface="Arial" panose="020B0604020202020204" pitchFamily="34" charset="0"/>
              </a:rPr>
              <a:t>Madde 98 - (Değişik birinci fıkra: 15/5/2008-5763/8 </a:t>
            </a:r>
            <a:r>
              <a:rPr lang="tr-TR" altLang="tr-TR" sz="1800" b="1" dirty="0" err="1">
                <a:cs typeface="Arial" panose="020B0604020202020204" pitchFamily="34" charset="0"/>
              </a:rPr>
              <a:t>md.</a:t>
            </a:r>
            <a:r>
              <a:rPr lang="tr-TR" altLang="tr-TR" sz="1800" b="1" dirty="0">
                <a:cs typeface="Arial" panose="020B0604020202020204" pitchFamily="34" charset="0"/>
              </a:rPr>
              <a:t>) </a:t>
            </a:r>
            <a:r>
              <a:rPr lang="tr-TR" altLang="tr-TR" sz="1800" dirty="0">
                <a:cs typeface="Arial" panose="020B0604020202020204" pitchFamily="34" charset="0"/>
              </a:rPr>
              <a:t>Bu Kanunun 3 üncü maddesinin birinci ve ikinci fıkralarındaki işyeri bildirme yükümlülüğüne aykırı davranan işveren veya işveren vekiline, çalıştırılan her işçi için yüz Yeni Türk Lirası, (…) (1) 3 üncü maddesinin ikinci fıkrasındaki işyerini muvazaalı olarak bildiren asıl işveren ile alt işveren veya vekillerine ayrı ayrı on bin Yeni Türk Lirası idari para cezası verilir. (1)</a:t>
            </a:r>
          </a:p>
          <a:p>
            <a:pPr marL="0" indent="0" fontAlgn="auto">
              <a:lnSpc>
                <a:spcPct val="100000"/>
              </a:lnSpc>
              <a:spcBef>
                <a:spcPct val="0"/>
              </a:spcBef>
              <a:spcAft>
                <a:spcPts val="0"/>
              </a:spcAft>
              <a:buFont typeface="Arial" panose="020B0604020202020204" pitchFamily="34" charset="0"/>
              <a:buNone/>
              <a:defRPr/>
            </a:pPr>
            <a:endParaRPr lang="tr-TR" altLang="tr-TR" sz="1800" dirty="0">
              <a:cs typeface="Arial" panose="020B0604020202020204" pitchFamily="34" charset="0"/>
            </a:endParaRPr>
          </a:p>
          <a:p>
            <a:pPr marL="0" indent="0" fontAlgn="auto">
              <a:lnSpc>
                <a:spcPct val="100000"/>
              </a:lnSpc>
              <a:spcBef>
                <a:spcPct val="0"/>
              </a:spcBef>
              <a:spcAft>
                <a:spcPts val="0"/>
              </a:spcAft>
              <a:buFont typeface="Arial" panose="020B0604020202020204" pitchFamily="34" charset="0"/>
              <a:buNone/>
              <a:defRPr/>
            </a:pPr>
            <a:r>
              <a:rPr lang="tr-TR" altLang="tr-TR" sz="1800" b="1" dirty="0">
                <a:cs typeface="Arial" panose="020B0604020202020204" pitchFamily="34" charset="0"/>
              </a:rPr>
              <a:t>2) </a:t>
            </a:r>
            <a:r>
              <a:rPr lang="tr-TR" altLang="tr-TR" sz="1800" dirty="0">
                <a:cs typeface="Arial" panose="020B0604020202020204" pitchFamily="34" charset="0"/>
              </a:rPr>
              <a:t>Bu husus m. 6’da düzenlenmiştir. Buna göre; işyerinin devri halinde, </a:t>
            </a:r>
            <a:r>
              <a:rPr lang="tr-TR" altLang="tr-TR" sz="1800" b="1" i="1" dirty="0">
                <a:cs typeface="Arial" panose="020B0604020202020204" pitchFamily="34" charset="0"/>
              </a:rPr>
              <a:t>devir tarihinde mevcut olan tüm iş sözleşmeleri bütün hak ve borçları ile birlikte devralana geçer.</a:t>
            </a:r>
            <a:r>
              <a:rPr lang="tr-TR" altLang="tr-TR" sz="1800" i="1" dirty="0">
                <a:cs typeface="Arial" panose="020B0604020202020204" pitchFamily="34" charset="0"/>
              </a:rPr>
              <a:t> </a:t>
            </a:r>
            <a:r>
              <a:rPr lang="tr-TR" altLang="tr-TR" sz="1800" dirty="0">
                <a:cs typeface="Arial" panose="020B0604020202020204" pitchFamily="34" charset="0"/>
              </a:rPr>
              <a:t>Devir, çeşitli şekillerde olabilir. Satım, işyerinin kiralanarak işverenin değişmesi gibi. Ancak miras, iflas, şirket birleşmesi gibi hallerde uygulanmıyor. Satış ve kira gibi durumlardaki devir halinde iş sözleşmeleri olduğu gibi devralana geçer. İşçiler hak kaybına uğramaz ve işe ilk girdikleri tarihteki haklarını devam ettirirler. Devreden, devir tarihine kadar olan işçi haklarından da 2 yıl süre ile </a:t>
            </a:r>
            <a:r>
              <a:rPr lang="tr-TR" altLang="tr-TR" sz="1800" dirty="0" err="1">
                <a:cs typeface="Arial" panose="020B0604020202020204" pitchFamily="34" charset="0"/>
              </a:rPr>
              <a:t>müteselsilen</a:t>
            </a:r>
            <a:r>
              <a:rPr lang="tr-TR" altLang="tr-TR" sz="1800" dirty="0">
                <a:cs typeface="Arial" panose="020B0604020202020204" pitchFamily="34" charset="0"/>
              </a:rPr>
              <a:t> sorumludur. Devralan için ise, bir süre sınırı yoktur. Ayrıca, devredenin sorumluluğu işçilerin son ücretleri üzerinden değil, kendi dönemiyle sınırlıdır. Sonuç olarak, işyerinin devriyle birlikte iş sözleşmeleri sona ermeyecektir.</a:t>
            </a:r>
          </a:p>
          <a:p>
            <a:pPr marL="0" indent="0" fontAlgn="auto">
              <a:lnSpc>
                <a:spcPct val="100000"/>
              </a:lnSpc>
              <a:spcBef>
                <a:spcPct val="0"/>
              </a:spcBef>
              <a:spcAft>
                <a:spcPts val="0"/>
              </a:spcAft>
              <a:buFont typeface="Arial" panose="020B0604020202020204" pitchFamily="34" charset="0"/>
              <a:buNone/>
              <a:defRPr/>
            </a:pPr>
            <a:endParaRPr lang="tr-TR" altLang="tr-TR" sz="1800" dirty="0">
              <a:cs typeface="Arial" panose="020B0604020202020204" pitchFamily="34" charset="0"/>
            </a:endParaRPr>
          </a:p>
          <a:p>
            <a:pPr marL="0" indent="0" fontAlgn="auto">
              <a:lnSpc>
                <a:spcPct val="100000"/>
              </a:lnSpc>
              <a:spcBef>
                <a:spcPct val="0"/>
              </a:spcBef>
              <a:spcAft>
                <a:spcPts val="0"/>
              </a:spcAft>
              <a:buFont typeface="Arial" panose="020B0604020202020204" pitchFamily="34" charset="0"/>
              <a:buNone/>
              <a:defRPr/>
            </a:pPr>
            <a:r>
              <a:rPr lang="tr-TR" altLang="tr-TR" sz="1800" b="1" dirty="0">
                <a:cs typeface="Arial" panose="020B0604020202020204" pitchFamily="34" charset="0"/>
              </a:rPr>
              <a:t>3) </a:t>
            </a:r>
            <a:r>
              <a:rPr lang="tr-TR" altLang="tr-TR" sz="1800" u="sng" dirty="0">
                <a:cs typeface="Arial" panose="020B0604020202020204" pitchFamily="34" charset="0"/>
              </a:rPr>
              <a:t>Devir, işveren ya da işçi için haklı veya geçerli bir fesih nedeni değildir. </a:t>
            </a:r>
            <a:r>
              <a:rPr lang="tr-TR" altLang="tr-TR" sz="1800" dirty="0">
                <a:cs typeface="Arial" panose="020B0604020202020204" pitchFamily="34" charset="0"/>
              </a:rPr>
              <a:t>Ancak işçi fesih için zaten geçerli ya da haklı bir neden göstermek zorunda değildir. İstediği zaman iş akdini feshedebilir. Elbette ki bu durum bazı hak kayıplarına neden olabilir. Yine, işveren de iş akdini feshetme hakkına sahiptir. Yani taraflar, sadece iş değişikliği gerekçesine bağlı kalmaksızın her zaman iş akdini feshedebileceklerdir. (A) iş akdini feshetmek istiyorsa serbestçe edebilir, bunun için devri bahane etmesine gerek yoktur.</a:t>
            </a:r>
          </a:p>
          <a:p>
            <a:pPr marL="0" indent="0" fontAlgn="auto">
              <a:lnSpc>
                <a:spcPct val="100000"/>
              </a:lnSpc>
              <a:spcBef>
                <a:spcPct val="0"/>
              </a:spcBef>
              <a:spcAft>
                <a:spcPts val="0"/>
              </a:spcAft>
              <a:buFont typeface="Arial" panose="020B0604020202020204" pitchFamily="34" charset="0"/>
              <a:buNone/>
              <a:defRPr/>
            </a:pPr>
            <a:endParaRPr lang="tr-TR" altLang="tr-TR" sz="1800" dirty="0">
              <a:cs typeface="Arial" panose="020B0604020202020204" pitchFamily="34" charset="0"/>
            </a:endParaRPr>
          </a:p>
          <a:p>
            <a:pPr marL="0" indent="0" fontAlgn="auto">
              <a:lnSpc>
                <a:spcPct val="100000"/>
              </a:lnSpc>
              <a:spcBef>
                <a:spcPct val="0"/>
              </a:spcBef>
              <a:spcAft>
                <a:spcPts val="0"/>
              </a:spcAft>
              <a:buFont typeface="Arial" panose="020B0604020202020204" pitchFamily="34" charset="0"/>
              <a:buNone/>
              <a:defRPr/>
            </a:pPr>
            <a:r>
              <a:rPr lang="tr-TR" altLang="tr-TR" sz="1800" b="1" dirty="0">
                <a:cs typeface="Arial" panose="020B0604020202020204" pitchFamily="34" charset="0"/>
              </a:rPr>
              <a:t>4) </a:t>
            </a:r>
            <a:r>
              <a:rPr lang="tr-TR" altLang="tr-TR" sz="1800" dirty="0">
                <a:cs typeface="Arial" panose="020B0604020202020204" pitchFamily="34" charset="0"/>
              </a:rPr>
              <a:t>Yapılan sözleşme, yeni bir sözleşmedir ve yeni bir sözleşmenin yapılması durumunda taraflar, İş Kanunu’nun emredici kurallarına aykırı olmamak kaydıyla sözleşme şartlarını diledikleri gibi belirleyebilirler. Bu konudaki en önemli emredici hükümse, asgari ücrettir. Yani, (B)’</a:t>
            </a:r>
            <a:r>
              <a:rPr lang="tr-TR" altLang="tr-TR" sz="1800" dirty="0" err="1">
                <a:cs typeface="Arial" panose="020B0604020202020204" pitchFamily="34" charset="0"/>
              </a:rPr>
              <a:t>nin</a:t>
            </a:r>
            <a:r>
              <a:rPr lang="tr-TR" altLang="tr-TR" sz="1800" dirty="0">
                <a:cs typeface="Arial" panose="020B0604020202020204" pitchFamily="34" charset="0"/>
              </a:rPr>
              <a:t> eski sözleşmesine nazaran daha düşük bir ücretle çalıştırılması mümkündür (asgari ücretin altında olmamak kaydıyla). İşçinin alacakları geriye götürülemez. Bir başka ifadeyle, eksik sözleşme, yeni sözleşmeyi bağlamaz. İş Hukuku’nda bu anlamda bir kazanılmış hak söz konusu değildir. Zira, ortada yeni bir sözleşme vardır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a:spLocks noGrp="1"/>
          </p:cNvSpPr>
          <p:nvPr>
            <p:ph idx="1"/>
          </p:nvPr>
        </p:nvSpPr>
        <p:spPr>
          <a:xfrm>
            <a:off x="0" y="0"/>
            <a:ext cx="9144000" cy="5889625"/>
          </a:xfrm>
        </p:spPr>
        <p:txBody>
          <a:bodyPr>
            <a:normAutofit fontScale="62500" lnSpcReduction="20000"/>
          </a:bodyPr>
          <a:lstStyle/>
          <a:p>
            <a:pPr marL="0" indent="0" fontAlgn="auto">
              <a:lnSpc>
                <a:spcPct val="100000"/>
              </a:lnSpc>
              <a:spcBef>
                <a:spcPct val="0"/>
              </a:spcBef>
              <a:spcAft>
                <a:spcPts val="0"/>
              </a:spcAft>
              <a:buFont typeface="Arial" panose="020B0604020202020204" pitchFamily="34" charset="0"/>
              <a:buNone/>
              <a:defRPr/>
            </a:pPr>
            <a:r>
              <a:rPr lang="tr-TR" altLang="tr-TR" sz="5100" b="1" dirty="0" smtClean="0">
                <a:cs typeface="Arial" panose="020B0604020202020204" pitchFamily="34" charset="0"/>
              </a:rPr>
              <a:t>Haklı nedenlerle feshin koşulları:</a:t>
            </a:r>
          </a:p>
          <a:p>
            <a:pPr marL="0" indent="0" fontAlgn="auto">
              <a:lnSpc>
                <a:spcPct val="100000"/>
              </a:lnSpc>
              <a:spcBef>
                <a:spcPct val="0"/>
              </a:spcBef>
              <a:spcAft>
                <a:spcPts val="0"/>
              </a:spcAft>
              <a:buFontTx/>
              <a:buChar char="-"/>
              <a:defRPr/>
            </a:pPr>
            <a:r>
              <a:rPr lang="bs-Latn-BA" altLang="tr-TR" sz="5100" dirty="0" smtClean="0">
                <a:cs typeface="Arial" panose="020B0604020202020204" pitchFamily="34" charset="0"/>
              </a:rPr>
              <a:t> </a:t>
            </a:r>
            <a:r>
              <a:rPr lang="tr-TR" altLang="tr-TR" sz="5100" dirty="0" smtClean="0">
                <a:cs typeface="Arial" panose="020B0604020202020204" pitchFamily="34" charset="0"/>
              </a:rPr>
              <a:t>İş sözleşmenin sürekli veya süreksiz olması</a:t>
            </a:r>
          </a:p>
          <a:p>
            <a:pPr marL="0" indent="0" fontAlgn="auto">
              <a:lnSpc>
                <a:spcPct val="100000"/>
              </a:lnSpc>
              <a:spcBef>
                <a:spcPct val="0"/>
              </a:spcBef>
              <a:spcAft>
                <a:spcPts val="0"/>
              </a:spcAft>
              <a:buFontTx/>
              <a:buChar char="-"/>
              <a:defRPr/>
            </a:pPr>
            <a:r>
              <a:rPr lang="bs-Latn-BA" altLang="tr-TR" sz="5100" dirty="0" smtClean="0">
                <a:cs typeface="Arial" panose="020B0604020202020204" pitchFamily="34" charset="0"/>
              </a:rPr>
              <a:t> </a:t>
            </a:r>
            <a:r>
              <a:rPr lang="tr-TR" altLang="tr-TR" sz="5100" dirty="0" smtClean="0">
                <a:cs typeface="Arial" panose="020B0604020202020204" pitchFamily="34" charset="0"/>
              </a:rPr>
              <a:t>Haklı nedenin varlığı: </a:t>
            </a:r>
            <a:r>
              <a:rPr lang="tr-TR" altLang="tr-TR" sz="5100" i="1" dirty="0">
                <a:cs typeface="Arial" panose="020B0604020202020204" pitchFamily="34" charset="0"/>
              </a:rPr>
              <a:t>yasada gösterilen sebeplerin mutlaka olması,</a:t>
            </a:r>
          </a:p>
          <a:p>
            <a:pPr marL="0" indent="0" fontAlgn="auto">
              <a:lnSpc>
                <a:spcPct val="100000"/>
              </a:lnSpc>
              <a:spcBef>
                <a:spcPct val="0"/>
              </a:spcBef>
              <a:spcAft>
                <a:spcPts val="0"/>
              </a:spcAft>
              <a:buFontTx/>
              <a:buChar char="-"/>
              <a:defRPr/>
            </a:pPr>
            <a:r>
              <a:rPr lang="tr-TR" altLang="tr-TR" sz="5100" dirty="0" smtClean="0">
                <a:cs typeface="Arial" panose="020B0604020202020204" pitchFamily="34" charset="0"/>
              </a:rPr>
              <a:t> Feshin karşı tarafa bildirmesi: </a:t>
            </a:r>
            <a:r>
              <a:rPr lang="tr-TR" altLang="tr-TR" sz="5100" i="1" dirty="0">
                <a:cs typeface="Arial" panose="020B0604020202020204" pitchFamily="34" charset="0"/>
              </a:rPr>
              <a:t>nedeni öğrendikten 6 iş günü içinde ve her halde </a:t>
            </a:r>
            <a:r>
              <a:rPr lang="tr-TR" altLang="tr-TR" sz="5100" i="1" dirty="0" smtClean="0">
                <a:cs typeface="Arial" panose="020B0604020202020204" pitchFamily="34" charset="0"/>
              </a:rPr>
              <a:t>1 </a:t>
            </a:r>
            <a:r>
              <a:rPr lang="tr-TR" altLang="tr-TR" sz="5100" i="1" dirty="0">
                <a:cs typeface="Arial" panose="020B0604020202020204" pitchFamily="34" charset="0"/>
              </a:rPr>
              <a:t>yıl içinde olması,</a:t>
            </a:r>
          </a:p>
          <a:p>
            <a:pPr marL="0" indent="0" fontAlgn="auto">
              <a:lnSpc>
                <a:spcPct val="100000"/>
              </a:lnSpc>
              <a:spcBef>
                <a:spcPct val="0"/>
              </a:spcBef>
              <a:spcAft>
                <a:spcPts val="0"/>
              </a:spcAft>
              <a:buFont typeface="Arial" panose="020B0604020202020204" pitchFamily="34" charset="0"/>
              <a:buNone/>
              <a:defRPr/>
            </a:pPr>
            <a:endParaRPr lang="tr-TR" altLang="tr-TR" sz="4000" dirty="0" smtClean="0">
              <a:cs typeface="Arial" panose="020B0604020202020204" pitchFamily="34" charset="0"/>
            </a:endParaRPr>
          </a:p>
          <a:p>
            <a:pPr marL="0" indent="0" algn="ctr" fontAlgn="auto">
              <a:lnSpc>
                <a:spcPct val="100000"/>
              </a:lnSpc>
              <a:spcBef>
                <a:spcPct val="0"/>
              </a:spcBef>
              <a:spcAft>
                <a:spcPts val="0"/>
              </a:spcAft>
              <a:buFont typeface="Arial" panose="020B0604020202020204" pitchFamily="34" charset="0"/>
              <a:buNone/>
              <a:defRPr/>
            </a:pPr>
            <a:r>
              <a:rPr lang="tr-TR" altLang="tr-TR" sz="4000" b="1" i="1" dirty="0">
                <a:cs typeface="Arial" panose="020B0604020202020204" pitchFamily="34" charset="0"/>
              </a:rPr>
              <a:t>Madde 26 - </a:t>
            </a:r>
            <a:r>
              <a:rPr lang="tr-TR" altLang="tr-TR" sz="4000" i="1" dirty="0">
                <a:cs typeface="Arial" panose="020B0604020202020204" pitchFamily="34" charset="0"/>
              </a:rPr>
              <a:t>24 ve 25 inci maddelerde gösterilen ahlak ve </a:t>
            </a:r>
            <a:r>
              <a:rPr lang="tr-TR" altLang="tr-TR" sz="4000" i="1" dirty="0" err="1">
                <a:cs typeface="Arial" panose="020B0604020202020204" pitchFamily="34" charset="0"/>
              </a:rPr>
              <a:t>iyiniyet</a:t>
            </a:r>
            <a:r>
              <a:rPr lang="tr-TR" altLang="tr-TR" sz="4000" i="1" dirty="0">
                <a:cs typeface="Arial" panose="020B0604020202020204" pitchFamily="34" charset="0"/>
              </a:rPr>
              <a:t> kurallarına uymayan hallere dayanarak işçi veya işveren için tanınmış olan sözleşmeyi fesih yetkisi, iki taraftan birinin bu çeşit davranışlarda bulunduğunu diğer tarafın öğrendiği günden başlayarak </a:t>
            </a:r>
            <a:r>
              <a:rPr lang="tr-TR" altLang="tr-TR" sz="4000" b="1" i="1" dirty="0">
                <a:cs typeface="Arial" panose="020B0604020202020204" pitchFamily="34" charset="0"/>
              </a:rPr>
              <a:t>altı işgünü geçtikten ve her halde fiilin gerçekleşmesinden itibaren bir yıl sonra kullanılamaz</a:t>
            </a:r>
            <a:r>
              <a:rPr lang="tr-TR" altLang="tr-TR" sz="4000" i="1" dirty="0">
                <a:cs typeface="Arial" panose="020B0604020202020204" pitchFamily="34" charset="0"/>
              </a:rPr>
              <a:t>. Ancak işçinin olayda maddi çıkar sağlaması halinde bir yıllık süre uygulanmaz.</a:t>
            </a:r>
          </a:p>
          <a:p>
            <a:pPr marL="0" indent="0" algn="ctr" fontAlgn="auto">
              <a:lnSpc>
                <a:spcPct val="100000"/>
              </a:lnSpc>
              <a:spcBef>
                <a:spcPct val="0"/>
              </a:spcBef>
              <a:spcAft>
                <a:spcPts val="0"/>
              </a:spcAft>
              <a:buFont typeface="Arial" panose="020B0604020202020204" pitchFamily="34" charset="0"/>
              <a:buNone/>
              <a:defRPr/>
            </a:pPr>
            <a:r>
              <a:rPr lang="tr-TR" altLang="tr-TR" sz="4000" i="1" dirty="0">
                <a:cs typeface="Arial" panose="020B0604020202020204" pitchFamily="34" charset="0"/>
              </a:rPr>
              <a:t>Bu haller sebebiyle işçi yahut işverenden iş sözleşmesini yukarıdaki fıkrada öngörülen süre içinde feshedenlerin diğer taraftan tazminat hakları saklıdır</a:t>
            </a:r>
            <a:r>
              <a:rPr lang="tr-TR" altLang="tr-TR" sz="4000" dirty="0" smtClean="0">
                <a:cs typeface="Arial" panose="020B0604020202020204" pitchFamily="34" charset="0"/>
              </a:rPr>
              <a:t>.</a:t>
            </a:r>
            <a:endParaRPr lang="tr-TR" altLang="tr-TR" sz="4000" dirty="0">
              <a:cs typeface="Arial" panose="020B060402020202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p:cNvSpPr>
            <a:spLocks noGrp="1"/>
          </p:cNvSpPr>
          <p:nvPr>
            <p:ph idx="1"/>
          </p:nvPr>
        </p:nvSpPr>
        <p:spPr bwMode="auto">
          <a:xfrm>
            <a:off x="158750" y="266700"/>
            <a:ext cx="8837613" cy="4784725"/>
          </a:xfrm>
        </p:spPr>
        <p:txBody>
          <a:bodyPr wrap="square" numCol="1" anchor="t" anchorCtr="0" compatLnSpc="1">
            <a:prstTxWarp prst="textNoShape">
              <a:avLst/>
            </a:prstTxWarp>
          </a:bodyPr>
          <a:lstStyle/>
          <a:p>
            <a:pPr marL="0" indent="0">
              <a:lnSpc>
                <a:spcPct val="100000"/>
              </a:lnSpc>
              <a:spcBef>
                <a:spcPct val="0"/>
              </a:spcBef>
              <a:buFont typeface="Arial" panose="020B0604020202020204" pitchFamily="34" charset="0"/>
              <a:buNone/>
            </a:pPr>
            <a:r>
              <a:rPr lang="bs-Latn-BA" altLang="tr-TR" b="1" smtClean="0">
                <a:cs typeface="Arial" panose="020B0604020202020204" pitchFamily="34" charset="0"/>
              </a:rPr>
              <a:t>OLAY</a:t>
            </a:r>
            <a:r>
              <a:rPr lang="tr-TR" altLang="tr-TR" b="1" smtClean="0">
                <a:cs typeface="Arial" panose="020B0604020202020204" pitchFamily="34" charset="0"/>
              </a:rPr>
              <a:t> III</a:t>
            </a:r>
            <a:endParaRPr lang="bs-Latn-BA" altLang="tr-TR" b="1" smtClean="0">
              <a:cs typeface="Arial" panose="020B0604020202020204" pitchFamily="34" charset="0"/>
            </a:endParaRPr>
          </a:p>
          <a:p>
            <a:pPr marL="0" indent="0">
              <a:lnSpc>
                <a:spcPct val="100000"/>
              </a:lnSpc>
              <a:spcBef>
                <a:spcPct val="0"/>
              </a:spcBef>
              <a:buFont typeface="Arial" panose="020B0604020202020204" pitchFamily="34" charset="0"/>
              <a:buNone/>
            </a:pPr>
            <a:r>
              <a:rPr lang="tr-TR" altLang="tr-TR" smtClean="0">
                <a:cs typeface="Arial" panose="020B0604020202020204" pitchFamily="34" charset="0"/>
              </a:rPr>
              <a:t>(İ)’ye ait 500 işçinin çalıştığı bir tekstil fabrikasında </a:t>
            </a:r>
            <a:r>
              <a:rPr lang="tr-TR" altLang="tr-TR" b="1" smtClean="0">
                <a:cs typeface="Arial" panose="020B0604020202020204" pitchFamily="34" charset="0"/>
              </a:rPr>
              <a:t>01.01.2006</a:t>
            </a:r>
            <a:r>
              <a:rPr lang="tr-TR" altLang="tr-TR" smtClean="0">
                <a:cs typeface="Arial" panose="020B0604020202020204" pitchFamily="34" charset="0"/>
              </a:rPr>
              <a:t> tarihinde </a:t>
            </a:r>
            <a:r>
              <a:rPr lang="tr-TR" altLang="tr-TR" b="1" smtClean="0">
                <a:cs typeface="Arial" panose="020B0604020202020204" pitchFamily="34" charset="0"/>
              </a:rPr>
              <a:t>personel müdürü </a:t>
            </a:r>
            <a:r>
              <a:rPr lang="tr-TR" altLang="tr-TR" smtClean="0">
                <a:cs typeface="Arial" panose="020B0604020202020204" pitchFamily="34" charset="0"/>
              </a:rPr>
              <a:t>olarak işe başlayan (A), dört ay personel müdürü olarak çalıştıktan sonra terfi ederek </a:t>
            </a:r>
            <a:r>
              <a:rPr lang="tr-TR" altLang="tr-TR" b="1" smtClean="0">
                <a:cs typeface="Arial" panose="020B0604020202020204" pitchFamily="34" charset="0"/>
              </a:rPr>
              <a:t>01.05.2006</a:t>
            </a:r>
            <a:r>
              <a:rPr lang="tr-TR" altLang="tr-TR" smtClean="0">
                <a:cs typeface="Arial" panose="020B0604020202020204" pitchFamily="34" charset="0"/>
              </a:rPr>
              <a:t>’da aynı işyerinde genel müdür yardımcısı olmuştur. </a:t>
            </a:r>
          </a:p>
          <a:p>
            <a:pPr marL="0" indent="0">
              <a:lnSpc>
                <a:spcPct val="100000"/>
              </a:lnSpc>
              <a:spcBef>
                <a:spcPct val="0"/>
              </a:spcBef>
              <a:buFont typeface="Arial" panose="020B0604020202020204" pitchFamily="34" charset="0"/>
              <a:buNone/>
            </a:pPr>
            <a:r>
              <a:rPr lang="tr-TR" altLang="tr-TR" smtClean="0">
                <a:cs typeface="Arial" panose="020B0604020202020204" pitchFamily="34" charset="0"/>
              </a:rPr>
              <a:t>Bir süre genel müdür yardımcısı olarak çalışan (A)’nın iş sözleşmesi herhangi bir sebep gösterilmeden </a:t>
            </a:r>
            <a:r>
              <a:rPr lang="tr-TR" altLang="tr-TR" b="1" smtClean="0">
                <a:cs typeface="Arial" panose="020B0604020202020204" pitchFamily="34" charset="0"/>
              </a:rPr>
              <a:t>01.08.2006</a:t>
            </a:r>
            <a:r>
              <a:rPr lang="tr-TR" altLang="tr-TR" smtClean="0">
                <a:cs typeface="Arial" panose="020B0604020202020204" pitchFamily="34" charset="0"/>
              </a:rPr>
              <a:t>’da (İ) tarafından feshedilmiştir.</a:t>
            </a:r>
          </a:p>
          <a:p>
            <a:pPr marL="0" indent="0">
              <a:lnSpc>
                <a:spcPct val="100000"/>
              </a:lnSpc>
              <a:spcBef>
                <a:spcPct val="0"/>
              </a:spcBef>
              <a:buFont typeface="Arial" panose="020B0604020202020204" pitchFamily="34" charset="0"/>
              <a:buNone/>
            </a:pPr>
            <a:endParaRPr lang="tr-TR" altLang="tr-TR" i="1" smtClean="0">
              <a:cs typeface="Arial" panose="020B0604020202020204" pitchFamily="34" charset="0"/>
            </a:endParaRPr>
          </a:p>
          <a:p>
            <a:pPr marL="0" indent="0">
              <a:lnSpc>
                <a:spcPct val="100000"/>
              </a:lnSpc>
              <a:spcBef>
                <a:spcPct val="0"/>
              </a:spcBef>
              <a:buFont typeface="Arial" panose="020B0604020202020204" pitchFamily="34" charset="0"/>
              <a:buNone/>
            </a:pPr>
            <a:endParaRPr lang="tr-TR" altLang="tr-TR" i="1" smtClean="0">
              <a:cs typeface="Arial" panose="020B0604020202020204" pitchFamily="34" charset="0"/>
            </a:endParaRPr>
          </a:p>
          <a:p>
            <a:pPr marL="0" indent="0">
              <a:lnSpc>
                <a:spcPct val="100000"/>
              </a:lnSpc>
              <a:spcBef>
                <a:spcPct val="0"/>
              </a:spcBef>
              <a:buFont typeface="Arial" panose="020B0604020202020204" pitchFamily="34" charset="0"/>
              <a:buNone/>
            </a:pPr>
            <a:r>
              <a:rPr lang="tr-TR" altLang="tr-TR" b="1" i="1" smtClean="0">
                <a:cs typeface="Arial" panose="020B0604020202020204" pitchFamily="34" charset="0"/>
              </a:rPr>
              <a:t>SORU:</a:t>
            </a:r>
          </a:p>
          <a:p>
            <a:pPr marL="0" indent="0">
              <a:lnSpc>
                <a:spcPct val="100000"/>
              </a:lnSpc>
              <a:spcBef>
                <a:spcPct val="0"/>
              </a:spcBef>
              <a:buFont typeface="Arial" panose="020B0604020202020204" pitchFamily="34" charset="0"/>
              <a:buNone/>
            </a:pPr>
            <a:r>
              <a:rPr lang="tr-TR" altLang="tr-TR" i="1" smtClean="0">
                <a:cs typeface="Arial" panose="020B0604020202020204" pitchFamily="34" charset="0"/>
              </a:rPr>
              <a:t>İşe geri dönme isteği olan (A)’nın bireysel iş hukuku çerçevesinde gidebileceği bir yol var mıdır? </a:t>
            </a:r>
            <a:endParaRPr lang="tr-TR" altLang="tr-TR" smtClean="0">
              <a:cs typeface="Arial" panose="020B0604020202020204"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2"/>
          <p:cNvSpPr>
            <a:spLocks noGrp="1"/>
          </p:cNvSpPr>
          <p:nvPr>
            <p:ph idx="1"/>
          </p:nvPr>
        </p:nvSpPr>
        <p:spPr>
          <a:xfrm>
            <a:off x="117475" y="117475"/>
            <a:ext cx="9026525" cy="5597525"/>
          </a:xfrm>
        </p:spPr>
        <p:txBody>
          <a:bodyPr>
            <a:normAutofit lnSpcReduction="10000"/>
          </a:bodyPr>
          <a:lstStyle/>
          <a:p>
            <a:pPr marL="0" indent="0" fontAlgn="auto">
              <a:lnSpc>
                <a:spcPct val="100000"/>
              </a:lnSpc>
              <a:spcBef>
                <a:spcPct val="0"/>
              </a:spcBef>
              <a:spcAft>
                <a:spcPts val="0"/>
              </a:spcAft>
              <a:buFont typeface="Arial" panose="020B0604020202020204" pitchFamily="34" charset="0"/>
              <a:buNone/>
              <a:defRPr/>
            </a:pPr>
            <a:r>
              <a:rPr lang="tr-TR" altLang="tr-TR" b="1" dirty="0" smtClean="0">
                <a:cs typeface="Arial" panose="020B0604020202020204" pitchFamily="34" charset="0"/>
              </a:rPr>
              <a:t>CEVAP:</a:t>
            </a:r>
          </a:p>
          <a:p>
            <a:pPr marL="0" indent="0" fontAlgn="auto">
              <a:lnSpc>
                <a:spcPct val="100000"/>
              </a:lnSpc>
              <a:spcBef>
                <a:spcPct val="0"/>
              </a:spcBef>
              <a:spcAft>
                <a:spcPts val="0"/>
              </a:spcAft>
              <a:buFont typeface="Arial" panose="020B0604020202020204" pitchFamily="34" charset="0"/>
              <a:buNone/>
              <a:defRPr/>
            </a:pPr>
            <a:r>
              <a:rPr lang="tr-TR" altLang="tr-TR" dirty="0" smtClean="0">
                <a:cs typeface="Arial" panose="020B0604020202020204" pitchFamily="34" charset="0"/>
              </a:rPr>
              <a:t>Burada (A)’</a:t>
            </a:r>
            <a:r>
              <a:rPr lang="tr-TR" altLang="tr-TR" dirty="0" err="1" smtClean="0">
                <a:cs typeface="Arial" panose="020B0604020202020204" pitchFamily="34" charset="0"/>
              </a:rPr>
              <a:t>nın</a:t>
            </a:r>
            <a:r>
              <a:rPr lang="tr-TR" altLang="tr-TR" dirty="0" smtClean="0">
                <a:cs typeface="Arial" panose="020B0604020202020204" pitchFamily="34" charset="0"/>
              </a:rPr>
              <a:t> başvurabileceği bir yol yoktur. </a:t>
            </a:r>
          </a:p>
          <a:p>
            <a:pPr marL="0" indent="0" fontAlgn="auto">
              <a:lnSpc>
                <a:spcPct val="100000"/>
              </a:lnSpc>
              <a:spcBef>
                <a:spcPct val="0"/>
              </a:spcBef>
              <a:spcAft>
                <a:spcPts val="0"/>
              </a:spcAft>
              <a:buFont typeface="Arial" panose="020B0604020202020204" pitchFamily="34" charset="0"/>
              <a:buNone/>
              <a:defRPr/>
            </a:pPr>
            <a:r>
              <a:rPr lang="tr-TR" altLang="tr-TR" dirty="0" smtClean="0">
                <a:cs typeface="Arial" panose="020B0604020202020204" pitchFamily="34" charset="0"/>
              </a:rPr>
              <a:t>Çünkü, İş K. m.18/son hükmü gereği, işletmenin bütününü sevk ve idare eden işveren vekili ve yardımcıları ile işyerinin bütününü sevk ve idare eden ve işçiyi işe alma ve işten çıkarma yetkisi bulunan işveren vekilleri hakkında bu madde, 19. ve 21. maddeler ile 25/son hükmü uygulanmaz. Bu kimseler iş güvencesinin kapsamı dışındadır.</a:t>
            </a:r>
            <a:br>
              <a:rPr lang="tr-TR" altLang="tr-TR" dirty="0" smtClean="0">
                <a:cs typeface="Arial" panose="020B0604020202020204" pitchFamily="34" charset="0"/>
              </a:rPr>
            </a:br>
            <a:r>
              <a:rPr lang="tr-TR" altLang="tr-TR" dirty="0" smtClean="0">
                <a:cs typeface="Arial" panose="020B0604020202020204" pitchFamily="34" charset="0"/>
              </a:rPr>
              <a:t>Olayımızda (A), genel müdürdür. İşletmenin bütününü sevk ve idare eder. Bu nedenle de işe iade davası açamayacaktır.</a:t>
            </a:r>
          </a:p>
          <a:p>
            <a:pPr marL="0" indent="0" fontAlgn="auto">
              <a:lnSpc>
                <a:spcPct val="100000"/>
              </a:lnSpc>
              <a:spcBef>
                <a:spcPct val="0"/>
              </a:spcBef>
              <a:spcAft>
                <a:spcPts val="0"/>
              </a:spcAft>
              <a:buFont typeface="Arial" panose="020B0604020202020204" pitchFamily="34" charset="0"/>
              <a:buNone/>
              <a:defRPr/>
            </a:pPr>
            <a:endParaRPr lang="tr-TR" altLang="tr-TR" i="1" dirty="0" smtClean="0">
              <a:cs typeface="Arial" panose="020B0604020202020204" pitchFamily="34" charset="0"/>
            </a:endParaRPr>
          </a:p>
          <a:p>
            <a:pPr marL="0" indent="0" fontAlgn="auto">
              <a:lnSpc>
                <a:spcPct val="100000"/>
              </a:lnSpc>
              <a:spcBef>
                <a:spcPct val="0"/>
              </a:spcBef>
              <a:spcAft>
                <a:spcPts val="0"/>
              </a:spcAft>
              <a:buFont typeface="Arial" panose="020B0604020202020204" pitchFamily="34" charset="0"/>
              <a:buNone/>
              <a:defRPr/>
            </a:pPr>
            <a:endParaRPr lang="tr-TR" altLang="tr-TR" i="1" dirty="0" smtClean="0">
              <a:cs typeface="Arial" panose="020B0604020202020204" pitchFamily="34" charset="0"/>
            </a:endParaRPr>
          </a:p>
          <a:p>
            <a:pPr marL="0" indent="0" fontAlgn="auto">
              <a:lnSpc>
                <a:spcPct val="100000"/>
              </a:lnSpc>
              <a:spcBef>
                <a:spcPct val="0"/>
              </a:spcBef>
              <a:spcAft>
                <a:spcPts val="0"/>
              </a:spcAft>
              <a:buFont typeface="Arial" panose="020B0604020202020204" pitchFamily="34" charset="0"/>
              <a:buNone/>
              <a:defRPr/>
            </a:pPr>
            <a:r>
              <a:rPr lang="tr-TR" altLang="tr-TR" b="1" i="1" dirty="0" smtClean="0">
                <a:cs typeface="Arial" panose="020B0604020202020204" pitchFamily="34" charset="0"/>
              </a:rPr>
              <a:t>(A)’</a:t>
            </a:r>
            <a:r>
              <a:rPr lang="tr-TR" altLang="tr-TR" b="1" i="1" dirty="0" err="1" smtClean="0">
                <a:cs typeface="Arial" panose="020B0604020202020204" pitchFamily="34" charset="0"/>
              </a:rPr>
              <a:t>nın</a:t>
            </a:r>
            <a:r>
              <a:rPr lang="tr-TR" altLang="tr-TR" b="1" i="1" dirty="0" smtClean="0">
                <a:cs typeface="Arial" panose="020B0604020202020204" pitchFamily="34" charset="0"/>
              </a:rPr>
              <a:t> hiç terfi etmemiş olduğunu düşünürsek, yukarıdaki soruya vereceğiniz cevap değişir miydi?</a:t>
            </a:r>
          </a:p>
          <a:p>
            <a:pPr marL="0" indent="0" fontAlgn="auto">
              <a:spcBef>
                <a:spcPct val="0"/>
              </a:spcBef>
              <a:spcAft>
                <a:spcPts val="0"/>
              </a:spcAft>
              <a:buFont typeface="Arial" panose="020B0604020202020204" pitchFamily="34" charset="0"/>
              <a:buNone/>
              <a:defRPr/>
            </a:pPr>
            <a:r>
              <a:rPr lang="tr-TR" altLang="tr-TR" dirty="0">
                <a:cs typeface="Arial" panose="020B0604020202020204" pitchFamily="34" charset="0"/>
              </a:rPr>
              <a:t>Böyle bir durumda (A) iş güvencesi kapsamında olacaktır. </a:t>
            </a:r>
          </a:p>
          <a:p>
            <a:pPr marL="0" indent="0" fontAlgn="auto">
              <a:spcBef>
                <a:spcPct val="0"/>
              </a:spcBef>
              <a:spcAft>
                <a:spcPts val="0"/>
              </a:spcAft>
              <a:buFont typeface="Arial" panose="020B0604020202020204" pitchFamily="34" charset="0"/>
              <a:buNone/>
              <a:defRPr/>
            </a:pPr>
            <a:r>
              <a:rPr lang="tr-TR" altLang="tr-TR" dirty="0">
                <a:cs typeface="Arial" panose="020B0604020202020204" pitchFamily="34" charset="0"/>
              </a:rPr>
              <a:t>Zira, personel müdürü, personele yönelik olarak işi yönetir, işletmenin bütününden sorumlu değildir. Bu nedenle (A), hiç terfi etmemiş olsaydı, işe iade davası açabilecekti. Personel müdürünün işçi alıp-çıkarma yetkisi yoktur. Ama bu yetki olsa bile, iş güvencesinin kapsamında olacaktır</a:t>
            </a:r>
          </a:p>
          <a:p>
            <a:pPr marL="0" indent="0" fontAlgn="auto">
              <a:lnSpc>
                <a:spcPct val="100000"/>
              </a:lnSpc>
              <a:spcBef>
                <a:spcPct val="0"/>
              </a:spcBef>
              <a:spcAft>
                <a:spcPts val="0"/>
              </a:spcAft>
              <a:buFont typeface="Arial" panose="020B0604020202020204" pitchFamily="34" charset="0"/>
              <a:buNone/>
              <a:defRPr/>
            </a:pPr>
            <a:endParaRPr lang="tr-TR" altLang="tr-TR" dirty="0" smtClean="0">
              <a:cs typeface="Arial" panose="020B0604020202020204"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2"/>
          <p:cNvSpPr>
            <a:spLocks noGrp="1"/>
          </p:cNvSpPr>
          <p:nvPr>
            <p:ph idx="1"/>
          </p:nvPr>
        </p:nvSpPr>
        <p:spPr bwMode="auto">
          <a:xfrm>
            <a:off x="107950" y="187325"/>
            <a:ext cx="9036050" cy="5210175"/>
          </a:xfrm>
        </p:spPr>
        <p:txBody>
          <a:bodyPr wrap="square" numCol="1" anchor="t" anchorCtr="0" compatLnSpc="1">
            <a:prstTxWarp prst="textNoShape">
              <a:avLst/>
            </a:prstTxWarp>
          </a:bodyPr>
          <a:lstStyle/>
          <a:p>
            <a:pPr marL="0" indent="0">
              <a:spcBef>
                <a:spcPct val="0"/>
              </a:spcBef>
              <a:buFont typeface="Arial" panose="020B0604020202020204" pitchFamily="34" charset="0"/>
              <a:buNone/>
            </a:pPr>
            <a:endParaRPr lang="tr-TR" altLang="tr-TR"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2"/>
          <p:cNvSpPr>
            <a:spLocks noGrp="1"/>
          </p:cNvSpPr>
          <p:nvPr>
            <p:ph idx="1"/>
          </p:nvPr>
        </p:nvSpPr>
        <p:spPr>
          <a:xfrm>
            <a:off x="0" y="138113"/>
            <a:ext cx="9144000" cy="5711825"/>
          </a:xfrm>
        </p:spPr>
        <p:txBody>
          <a:bodyPr>
            <a:normAutofit fontScale="55000" lnSpcReduction="20000"/>
          </a:bodyPr>
          <a:lstStyle/>
          <a:p>
            <a:pPr marL="0" indent="0" fontAlgn="auto">
              <a:lnSpc>
                <a:spcPct val="120000"/>
              </a:lnSpc>
              <a:spcBef>
                <a:spcPct val="0"/>
              </a:spcBef>
              <a:spcAft>
                <a:spcPts val="0"/>
              </a:spcAft>
              <a:buFont typeface="Arial" panose="020B0604020202020204" pitchFamily="34" charset="0"/>
              <a:buNone/>
              <a:defRPr/>
            </a:pPr>
            <a:r>
              <a:rPr lang="tr-TR" altLang="tr-TR" sz="4000" b="1" dirty="0" smtClean="0">
                <a:cs typeface="Arial" panose="020B0604020202020204" pitchFamily="34" charset="0"/>
              </a:rPr>
              <a:t>1-İşçinin haklı nedenlerle derhal fesih hakkı</a:t>
            </a:r>
          </a:p>
          <a:p>
            <a:pPr marL="0" indent="0" fontAlgn="auto">
              <a:lnSpc>
                <a:spcPct val="120000"/>
              </a:lnSpc>
              <a:spcBef>
                <a:spcPct val="0"/>
              </a:spcBef>
              <a:spcAft>
                <a:spcPts val="0"/>
              </a:spcAft>
              <a:buFont typeface="Arial" panose="020B0604020202020204" pitchFamily="34" charset="0"/>
              <a:buNone/>
              <a:defRPr/>
            </a:pPr>
            <a:endParaRPr lang="tr-TR" altLang="tr-TR" sz="4000" dirty="0" smtClean="0">
              <a:cs typeface="Arial" panose="020B0604020202020204" pitchFamily="34" charset="0"/>
            </a:endParaRPr>
          </a:p>
          <a:p>
            <a:pPr marL="0" indent="0" fontAlgn="auto">
              <a:lnSpc>
                <a:spcPct val="120000"/>
              </a:lnSpc>
              <a:spcBef>
                <a:spcPct val="0"/>
              </a:spcBef>
              <a:spcAft>
                <a:spcPts val="0"/>
              </a:spcAft>
              <a:buFont typeface="Arial" panose="020B0604020202020204" pitchFamily="34" charset="0"/>
              <a:buNone/>
              <a:defRPr/>
            </a:pPr>
            <a:r>
              <a:rPr lang="tr-TR" altLang="tr-TR" sz="4000" dirty="0" smtClean="0">
                <a:cs typeface="Arial" panose="020B0604020202020204" pitchFamily="34" charset="0"/>
              </a:rPr>
              <a:t>Süresi belirli olsun veya olmasın işçinin, iş sözleşmesini sürenin bitiminden önce veya bildirim süresini beklemeksizin feshetme sebepler bunlar::</a:t>
            </a:r>
            <a:endParaRPr lang="bs-Latn-BA" altLang="tr-TR" sz="4000" dirty="0" smtClean="0">
              <a:cs typeface="Arial" panose="020B0604020202020204" pitchFamily="34" charset="0"/>
            </a:endParaRPr>
          </a:p>
          <a:p>
            <a:pPr marL="0" indent="0" fontAlgn="auto">
              <a:lnSpc>
                <a:spcPct val="120000"/>
              </a:lnSpc>
              <a:spcBef>
                <a:spcPct val="0"/>
              </a:spcBef>
              <a:spcAft>
                <a:spcPts val="0"/>
              </a:spcAft>
              <a:buFont typeface="Arial" panose="020B0604020202020204" pitchFamily="34" charset="0"/>
              <a:buNone/>
              <a:defRPr/>
            </a:pPr>
            <a:endParaRPr lang="tr-TR" altLang="tr-TR" sz="4000" b="1" dirty="0" smtClean="0">
              <a:cs typeface="Arial" panose="020B0604020202020204" pitchFamily="34" charset="0"/>
            </a:endParaRPr>
          </a:p>
          <a:p>
            <a:pPr marL="0" indent="0" fontAlgn="auto">
              <a:lnSpc>
                <a:spcPct val="120000"/>
              </a:lnSpc>
              <a:spcBef>
                <a:spcPct val="0"/>
              </a:spcBef>
              <a:spcAft>
                <a:spcPts val="0"/>
              </a:spcAft>
              <a:buFont typeface="Arial" panose="020B0604020202020204" pitchFamily="34" charset="0"/>
              <a:buNone/>
              <a:defRPr/>
            </a:pPr>
            <a:r>
              <a:rPr lang="tr-TR" altLang="tr-TR" sz="4000" b="1" dirty="0" smtClean="0">
                <a:cs typeface="Arial" panose="020B0604020202020204" pitchFamily="34" charset="0"/>
              </a:rPr>
              <a:t>I- Sağlık sebepleri:</a:t>
            </a:r>
          </a:p>
          <a:p>
            <a:pPr marL="0" indent="0" fontAlgn="auto">
              <a:lnSpc>
                <a:spcPct val="120000"/>
              </a:lnSpc>
              <a:spcBef>
                <a:spcPct val="0"/>
              </a:spcBef>
              <a:spcAft>
                <a:spcPts val="0"/>
              </a:spcAft>
              <a:buFont typeface="Arial" panose="020B0604020202020204" pitchFamily="34" charset="0"/>
              <a:buNone/>
              <a:defRPr/>
            </a:pPr>
            <a:r>
              <a:rPr lang="tr-TR" altLang="tr-TR" sz="4000" b="1" dirty="0" smtClean="0">
                <a:cs typeface="Arial" panose="020B0604020202020204" pitchFamily="34" charset="0"/>
              </a:rPr>
              <a:t>II- Ahlak ve </a:t>
            </a:r>
            <a:r>
              <a:rPr lang="tr-TR" altLang="tr-TR" sz="4000" b="1" dirty="0" err="1" smtClean="0">
                <a:cs typeface="Arial" panose="020B0604020202020204" pitchFamily="34" charset="0"/>
              </a:rPr>
              <a:t>iyiniyet</a:t>
            </a:r>
            <a:r>
              <a:rPr lang="tr-TR" altLang="tr-TR" sz="4000" b="1" dirty="0" smtClean="0">
                <a:cs typeface="Arial" panose="020B0604020202020204" pitchFamily="34" charset="0"/>
              </a:rPr>
              <a:t> kurallarına uymayan haller ve benzerleri:</a:t>
            </a:r>
          </a:p>
          <a:p>
            <a:pPr marL="0" indent="0" fontAlgn="auto">
              <a:lnSpc>
                <a:spcPct val="120000"/>
              </a:lnSpc>
              <a:spcBef>
                <a:spcPct val="0"/>
              </a:spcBef>
              <a:spcAft>
                <a:spcPts val="0"/>
              </a:spcAft>
              <a:buFont typeface="Arial" panose="020B0604020202020204" pitchFamily="34" charset="0"/>
              <a:buNone/>
              <a:defRPr/>
            </a:pPr>
            <a:r>
              <a:rPr lang="tr-TR" altLang="tr-TR" sz="4000" b="1" dirty="0" smtClean="0">
                <a:cs typeface="Arial" panose="020B0604020202020204" pitchFamily="34" charset="0"/>
              </a:rPr>
              <a:t>III- Zorlayıcı sebepler:</a:t>
            </a:r>
          </a:p>
          <a:p>
            <a:pPr marL="0" indent="0" fontAlgn="auto">
              <a:lnSpc>
                <a:spcPct val="120000"/>
              </a:lnSpc>
              <a:spcBef>
                <a:spcPct val="0"/>
              </a:spcBef>
              <a:spcAft>
                <a:spcPts val="0"/>
              </a:spcAft>
              <a:buFont typeface="Arial" panose="020B0604020202020204" pitchFamily="34" charset="0"/>
              <a:buNone/>
              <a:defRPr/>
            </a:pPr>
            <a:endParaRPr lang="tr-TR" altLang="tr-TR" sz="4000" b="1" dirty="0" smtClean="0">
              <a:cs typeface="Arial" panose="020B0604020202020204" pitchFamily="34" charset="0"/>
            </a:endParaRPr>
          </a:p>
          <a:p>
            <a:pPr marL="0" indent="0" fontAlgn="auto">
              <a:lnSpc>
                <a:spcPct val="120000"/>
              </a:lnSpc>
              <a:spcBef>
                <a:spcPct val="0"/>
              </a:spcBef>
              <a:spcAft>
                <a:spcPts val="0"/>
              </a:spcAft>
              <a:buFont typeface="Arial" panose="020B0604020202020204" pitchFamily="34" charset="0"/>
              <a:buNone/>
              <a:defRPr/>
            </a:pPr>
            <a:r>
              <a:rPr lang="tr-TR" altLang="tr-TR" sz="4000" b="1" dirty="0" smtClean="0">
                <a:cs typeface="Arial" panose="020B0604020202020204" pitchFamily="34" charset="0"/>
              </a:rPr>
              <a:t>I- Sağlık sebepleri:</a:t>
            </a:r>
          </a:p>
          <a:p>
            <a:pPr marL="0" indent="0" fontAlgn="auto">
              <a:lnSpc>
                <a:spcPct val="120000"/>
              </a:lnSpc>
              <a:spcBef>
                <a:spcPct val="0"/>
              </a:spcBef>
              <a:spcAft>
                <a:spcPts val="0"/>
              </a:spcAft>
              <a:buFont typeface="Arial" panose="020B0604020202020204" pitchFamily="34" charset="0"/>
              <a:buNone/>
              <a:defRPr/>
            </a:pPr>
            <a:r>
              <a:rPr lang="tr-TR" altLang="tr-TR" sz="4000" i="1" dirty="0" smtClean="0">
                <a:cs typeface="Arial" panose="020B0604020202020204" pitchFamily="34" charset="0"/>
              </a:rPr>
              <a:t>a) İş sözleşmesinin konusu olan işin yapılması işin niteliğinden doğan bir sebeple işçinin sağlığı veya yaşayışı için tehlikeli olursa. </a:t>
            </a:r>
          </a:p>
          <a:p>
            <a:pPr marL="0" indent="0" fontAlgn="auto">
              <a:lnSpc>
                <a:spcPct val="120000"/>
              </a:lnSpc>
              <a:spcBef>
                <a:spcPct val="0"/>
              </a:spcBef>
              <a:spcAft>
                <a:spcPts val="0"/>
              </a:spcAft>
              <a:buFont typeface="Arial" panose="020B0604020202020204" pitchFamily="34" charset="0"/>
              <a:buNone/>
              <a:defRPr/>
            </a:pPr>
            <a:r>
              <a:rPr lang="tr-TR" altLang="tr-TR" sz="4000" i="1" dirty="0" smtClean="0">
                <a:cs typeface="Arial" panose="020B0604020202020204" pitchFamily="34" charset="0"/>
              </a:rPr>
              <a:t>b) İşçinin sürekli olarak yakından ve doğrudan buluşup görüştüğü işveren yahut başka bir işçi bulaşıcı veya işçinin işi ile bağdaşmayan bir hastalığa tutulursa</a:t>
            </a:r>
            <a:r>
              <a:rPr lang="tr-TR" altLang="tr-TR" dirty="0" smtClean="0">
                <a:cs typeface="Arial" panose="020B0604020202020204" pitchFamily="34" charset="0"/>
              </a:rPr>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a:xfrm>
            <a:off x="0" y="157163"/>
            <a:ext cx="9212263" cy="5557837"/>
          </a:xfrm>
        </p:spPr>
        <p:txBody>
          <a:bodyPr>
            <a:normAutofit lnSpcReduction="10000"/>
          </a:bodyPr>
          <a:lstStyle/>
          <a:p>
            <a:pPr marL="0" indent="0" fontAlgn="auto">
              <a:spcBef>
                <a:spcPct val="0"/>
              </a:spcBef>
              <a:spcAft>
                <a:spcPts val="0"/>
              </a:spcAft>
              <a:buFont typeface="Arial" panose="020B0604020202020204" pitchFamily="34" charset="0"/>
              <a:buNone/>
              <a:defRPr/>
            </a:pPr>
            <a:r>
              <a:rPr lang="tr-TR" altLang="tr-TR" sz="2000" b="1" dirty="0" smtClean="0">
                <a:cs typeface="Arial" panose="020B0604020202020204" pitchFamily="34" charset="0"/>
              </a:rPr>
              <a:t>II- Ahlak ve </a:t>
            </a:r>
            <a:r>
              <a:rPr lang="tr-TR" altLang="tr-TR" sz="2000" b="1" dirty="0" err="1" smtClean="0">
                <a:cs typeface="Arial" panose="020B0604020202020204" pitchFamily="34" charset="0"/>
              </a:rPr>
              <a:t>iyiniyet</a:t>
            </a:r>
            <a:r>
              <a:rPr lang="tr-TR" altLang="tr-TR" sz="2000" b="1" dirty="0" smtClean="0">
                <a:cs typeface="Arial" panose="020B0604020202020204" pitchFamily="34" charset="0"/>
              </a:rPr>
              <a:t> kurallarına uymayan haller ve benzerleri:</a:t>
            </a:r>
          </a:p>
          <a:p>
            <a:pPr marL="0" indent="0" fontAlgn="auto">
              <a:spcBef>
                <a:spcPts val="900"/>
              </a:spcBef>
              <a:spcAft>
                <a:spcPts val="0"/>
              </a:spcAft>
              <a:buFont typeface="Arial" panose="020B0604020202020204" pitchFamily="34" charset="0"/>
              <a:buNone/>
              <a:defRPr/>
            </a:pPr>
            <a:r>
              <a:rPr lang="tr-TR" altLang="tr-TR" sz="2000" dirty="0">
                <a:cs typeface="Arial" panose="020B0604020202020204" pitchFamily="34" charset="0"/>
              </a:rPr>
              <a:t>a) İşveren iş sözleşmesi yapıldığı sırada bu sözleşmenin esaslı noktalarından biri hakkında yanlış vasıflar veya şartlar göstermek yahut gerçeğe uygun olmayan bilgiler vermek veya sözler söylemek suretiyle işçiyi yanıltırsa.</a:t>
            </a:r>
          </a:p>
          <a:p>
            <a:pPr marL="0" indent="0" fontAlgn="auto">
              <a:spcBef>
                <a:spcPts val="900"/>
              </a:spcBef>
              <a:spcAft>
                <a:spcPts val="0"/>
              </a:spcAft>
              <a:buFont typeface="Arial" panose="020B0604020202020204" pitchFamily="34" charset="0"/>
              <a:buNone/>
              <a:defRPr/>
            </a:pPr>
            <a:r>
              <a:rPr lang="tr-TR" altLang="tr-TR" sz="2000" dirty="0">
                <a:cs typeface="Arial" panose="020B0604020202020204" pitchFamily="34" charset="0"/>
              </a:rPr>
              <a:t>b) İşveren işçinin veya ailesi üyelerinden birinin şeref ve namusuna dokunacak şekilde sözler söyler, davranışlarda bulunursa veya işçiye cinsel tacizde bulunursa.</a:t>
            </a:r>
          </a:p>
          <a:p>
            <a:pPr marL="0" indent="0" fontAlgn="auto">
              <a:spcBef>
                <a:spcPts val="900"/>
              </a:spcBef>
              <a:spcAft>
                <a:spcPts val="0"/>
              </a:spcAft>
              <a:buFont typeface="Arial" panose="020B0604020202020204" pitchFamily="34" charset="0"/>
              <a:buNone/>
              <a:defRPr/>
            </a:pPr>
            <a:r>
              <a:rPr lang="tr-TR" altLang="tr-TR" sz="2000" dirty="0">
                <a:cs typeface="Arial" panose="020B0604020202020204" pitchFamily="34" charset="0"/>
              </a:rPr>
              <a:t>c) İşveren işçiye veya ailesi üyelerinden birine karşı sataşmada bulunur veya gözdağı verirse, yahut işçiyi veya ailesi üyelerinden birini kanuna karşı davranışa özendirir, kışkırtır, sürükler, yahut işçiye ve ailesi üyelerinden birine karşı hapsi gerektiren bir suç işlerse yahut işçi hakkında şeref ve haysiyet kırıcı asılsız ağır </a:t>
            </a:r>
            <a:r>
              <a:rPr lang="tr-TR" altLang="tr-TR" sz="2000" dirty="0" err="1">
                <a:cs typeface="Arial" panose="020B0604020202020204" pitchFamily="34" charset="0"/>
              </a:rPr>
              <a:t>isnad</a:t>
            </a:r>
            <a:r>
              <a:rPr lang="tr-TR" altLang="tr-TR" sz="2000" dirty="0">
                <a:cs typeface="Arial" panose="020B0604020202020204" pitchFamily="34" charset="0"/>
              </a:rPr>
              <a:t> veya ithamlarda bulunursa.</a:t>
            </a:r>
          </a:p>
          <a:p>
            <a:pPr marL="0" indent="0" fontAlgn="auto">
              <a:spcBef>
                <a:spcPts val="900"/>
              </a:spcBef>
              <a:spcAft>
                <a:spcPts val="0"/>
              </a:spcAft>
              <a:buFont typeface="Arial" panose="020B0604020202020204" pitchFamily="34" charset="0"/>
              <a:buNone/>
              <a:defRPr/>
            </a:pPr>
            <a:r>
              <a:rPr lang="tr-TR" altLang="tr-TR" sz="2000" dirty="0">
                <a:cs typeface="Arial" panose="020B0604020202020204" pitchFamily="34" charset="0"/>
              </a:rPr>
              <a:t>d) İşçinin diğer bir işçi veya üçüncü kişiler tarafından işyerinde cinsel tacize uğraması ve bu durumu işverene bildirmesine rağmen gerekli önlemler alınmazsa.</a:t>
            </a:r>
          </a:p>
          <a:p>
            <a:pPr marL="0" indent="0" fontAlgn="auto">
              <a:spcBef>
                <a:spcPts val="900"/>
              </a:spcBef>
              <a:spcAft>
                <a:spcPts val="0"/>
              </a:spcAft>
              <a:buFont typeface="Arial" panose="020B0604020202020204" pitchFamily="34" charset="0"/>
              <a:buNone/>
              <a:defRPr/>
            </a:pPr>
            <a:r>
              <a:rPr lang="tr-TR" altLang="tr-TR" sz="2000" dirty="0">
                <a:cs typeface="Arial" panose="020B0604020202020204" pitchFamily="34" charset="0"/>
              </a:rPr>
              <a:t>e) İşveren tarafından işçinin ücreti kanun hükümleri veya sözleşme şartlarına uygun olarak hesap edilmez veya ödenmezse,</a:t>
            </a:r>
          </a:p>
          <a:p>
            <a:pPr marL="0" indent="0" fontAlgn="auto">
              <a:spcBef>
                <a:spcPts val="900"/>
              </a:spcBef>
              <a:spcAft>
                <a:spcPts val="0"/>
              </a:spcAft>
              <a:buFont typeface="Arial" panose="020B0604020202020204" pitchFamily="34" charset="0"/>
              <a:buNone/>
              <a:defRPr/>
            </a:pPr>
            <a:r>
              <a:rPr lang="tr-TR" altLang="tr-TR" sz="2000" dirty="0">
                <a:cs typeface="Arial" panose="020B0604020202020204" pitchFamily="34" charset="0"/>
              </a:rPr>
              <a:t>f) Ücretin parça başına veya iş tutarı üzerinden ödenmesi kararlaştırılıp da işveren tarafından işçiye yapabileceği sayı ve tutardan az iş verildiği hallerde, aradaki ücret farkı zaman esasına göre ödenerek işçinin eksik aldığı ücret karşılanmazsa, yahut çalışma şartları uygulanmazsa.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a:spLocks noGrp="1"/>
          </p:cNvSpPr>
          <p:nvPr>
            <p:ph idx="1"/>
          </p:nvPr>
        </p:nvSpPr>
        <p:spPr bwMode="auto">
          <a:xfrm>
            <a:off x="134938" y="263525"/>
            <a:ext cx="8901112" cy="4651375"/>
          </a:xfrm>
        </p:spPr>
        <p:txBody>
          <a:bodyPr wrap="square" numCol="1" anchor="t" anchorCtr="0" compatLnSpc="1">
            <a:prstTxWarp prst="textNoShape">
              <a:avLst/>
            </a:prstTxWarp>
          </a:bodyPr>
          <a:lstStyle/>
          <a:p>
            <a:pPr marL="0" indent="0">
              <a:buFont typeface="Arial" panose="020B0604020202020204" pitchFamily="34" charset="0"/>
              <a:buNone/>
            </a:pPr>
            <a:r>
              <a:rPr lang="tr-TR" altLang="tr-TR" sz="2800" b="1" smtClean="0">
                <a:cs typeface="Arial" panose="020B0604020202020204" pitchFamily="34" charset="0"/>
              </a:rPr>
              <a:t>III- Zorlayıcı sebepler:</a:t>
            </a:r>
          </a:p>
          <a:p>
            <a:pPr marL="0" indent="0">
              <a:buFont typeface="Arial" panose="020B0604020202020204" pitchFamily="34" charset="0"/>
              <a:buNone/>
            </a:pPr>
            <a:r>
              <a:rPr lang="tr-TR" altLang="tr-TR" sz="2800" smtClean="0">
                <a:cs typeface="Arial" panose="020B0604020202020204" pitchFamily="34" charset="0"/>
              </a:rPr>
              <a:t>İşçinin çalıştığı işyerinde bir haftadan fazla süre ile işin durmasını gerektirecek zorlayıcı sebepler ortaya çıkarsa.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noGrp="1"/>
          </p:cNvSpPr>
          <p:nvPr>
            <p:ph idx="1"/>
          </p:nvPr>
        </p:nvSpPr>
        <p:spPr>
          <a:xfrm>
            <a:off x="0" y="215900"/>
            <a:ext cx="8986838" cy="5427663"/>
          </a:xfrm>
        </p:spPr>
        <p:txBody>
          <a:bodyPr>
            <a:normAutofit fontScale="92500" lnSpcReduction="10000"/>
          </a:bodyPr>
          <a:lstStyle/>
          <a:p>
            <a:pPr marL="0" indent="0" fontAlgn="auto">
              <a:spcBef>
                <a:spcPct val="0"/>
              </a:spcBef>
              <a:spcAft>
                <a:spcPts val="0"/>
              </a:spcAft>
              <a:buFont typeface="Arial" panose="020B0604020202020204" pitchFamily="34" charset="0"/>
              <a:buNone/>
              <a:defRPr/>
            </a:pPr>
            <a:r>
              <a:rPr lang="tr-TR" altLang="tr-TR" sz="3200" b="1" dirty="0" smtClean="0">
                <a:cs typeface="Arial" panose="020B0604020202020204" pitchFamily="34" charset="0"/>
              </a:rPr>
              <a:t>2-İşverenin haklı nedenlerle derhal fesih hakkı</a:t>
            </a:r>
          </a:p>
          <a:p>
            <a:pPr marL="0" indent="0" fontAlgn="auto">
              <a:spcBef>
                <a:spcPct val="0"/>
              </a:spcBef>
              <a:spcAft>
                <a:spcPts val="0"/>
              </a:spcAft>
              <a:buFont typeface="Arial" panose="020B0604020202020204" pitchFamily="34" charset="0"/>
              <a:buNone/>
              <a:defRPr/>
            </a:pPr>
            <a:endParaRPr lang="tr-TR" altLang="tr-TR" sz="3200" dirty="0" smtClean="0">
              <a:cs typeface="Arial" panose="020B0604020202020204" pitchFamily="34" charset="0"/>
            </a:endParaRPr>
          </a:p>
          <a:p>
            <a:pPr marL="0" indent="0" fontAlgn="auto">
              <a:spcBef>
                <a:spcPct val="0"/>
              </a:spcBef>
              <a:spcAft>
                <a:spcPts val="0"/>
              </a:spcAft>
              <a:buFont typeface="Arial" panose="020B0604020202020204" pitchFamily="34" charset="0"/>
              <a:buNone/>
              <a:defRPr/>
            </a:pPr>
            <a:r>
              <a:rPr lang="tr-TR" altLang="tr-TR" sz="3200" dirty="0" smtClean="0">
                <a:cs typeface="Arial" panose="020B0604020202020204" pitchFamily="34" charset="0"/>
              </a:rPr>
              <a:t>Süresi belirli olsun veya olmasın işveren, bu sebeplerden dolayı sözleşmesini sürenin bitiminden önce veya bildirim süresini beklemeksizin feshedebilir:</a:t>
            </a:r>
          </a:p>
          <a:p>
            <a:pPr marL="0" indent="0" fontAlgn="auto">
              <a:spcBef>
                <a:spcPct val="0"/>
              </a:spcBef>
              <a:spcAft>
                <a:spcPts val="0"/>
              </a:spcAft>
              <a:buFont typeface="Arial" panose="020B0604020202020204" pitchFamily="34" charset="0"/>
              <a:buNone/>
              <a:defRPr/>
            </a:pPr>
            <a:endParaRPr lang="tr-TR" altLang="tr-TR" sz="3200" dirty="0" smtClean="0">
              <a:cs typeface="Arial" panose="020B0604020202020204" pitchFamily="34" charset="0"/>
            </a:endParaRPr>
          </a:p>
          <a:p>
            <a:pPr marL="0" indent="0" fontAlgn="auto">
              <a:spcBef>
                <a:spcPct val="0"/>
              </a:spcBef>
              <a:spcAft>
                <a:spcPts val="0"/>
              </a:spcAft>
              <a:buFont typeface="Arial" panose="020B0604020202020204" pitchFamily="34" charset="0"/>
              <a:buNone/>
              <a:defRPr/>
            </a:pPr>
            <a:endParaRPr lang="tr-TR" altLang="tr-TR" sz="3200" dirty="0" smtClean="0">
              <a:cs typeface="Arial" panose="020B0604020202020204" pitchFamily="34" charset="0"/>
            </a:endParaRPr>
          </a:p>
          <a:p>
            <a:pPr marL="0" indent="0" fontAlgn="auto">
              <a:spcBef>
                <a:spcPct val="0"/>
              </a:spcBef>
              <a:spcAft>
                <a:spcPts val="0"/>
              </a:spcAft>
              <a:buFont typeface="Arial" panose="020B0604020202020204" pitchFamily="34" charset="0"/>
              <a:buNone/>
              <a:defRPr/>
            </a:pPr>
            <a:r>
              <a:rPr lang="tr-TR" altLang="tr-TR" sz="3200" b="1" dirty="0" smtClean="0">
                <a:cs typeface="Arial" panose="020B0604020202020204" pitchFamily="34" charset="0"/>
              </a:rPr>
              <a:t>I- Sağlık sebepleri,</a:t>
            </a:r>
          </a:p>
          <a:p>
            <a:pPr marL="0" indent="0" fontAlgn="auto">
              <a:spcBef>
                <a:spcPct val="0"/>
              </a:spcBef>
              <a:spcAft>
                <a:spcPts val="0"/>
              </a:spcAft>
              <a:buFont typeface="Arial" panose="020B0604020202020204" pitchFamily="34" charset="0"/>
              <a:buNone/>
              <a:defRPr/>
            </a:pPr>
            <a:r>
              <a:rPr lang="tr-TR" altLang="tr-TR" sz="3200" b="1" dirty="0" smtClean="0">
                <a:cs typeface="Arial" panose="020B0604020202020204" pitchFamily="34" charset="0"/>
              </a:rPr>
              <a:t>II- Ahlak ve iyi niyet kurallarına uymayan haller ve benzerleri,</a:t>
            </a:r>
          </a:p>
          <a:p>
            <a:pPr marL="0" indent="0" fontAlgn="auto">
              <a:spcBef>
                <a:spcPct val="0"/>
              </a:spcBef>
              <a:spcAft>
                <a:spcPts val="0"/>
              </a:spcAft>
              <a:buFont typeface="Arial" panose="020B0604020202020204" pitchFamily="34" charset="0"/>
              <a:buNone/>
              <a:defRPr/>
            </a:pPr>
            <a:r>
              <a:rPr lang="tr-TR" altLang="tr-TR" sz="3200" b="1" dirty="0" smtClean="0">
                <a:cs typeface="Arial" panose="020B0604020202020204" pitchFamily="34" charset="0"/>
              </a:rPr>
              <a:t>III- Zorlayıcı sebepleri,</a:t>
            </a:r>
          </a:p>
          <a:p>
            <a:pPr marL="0" indent="0" fontAlgn="auto">
              <a:spcBef>
                <a:spcPct val="0"/>
              </a:spcBef>
              <a:spcAft>
                <a:spcPts val="0"/>
              </a:spcAft>
              <a:buFont typeface="Arial" panose="020B0604020202020204" pitchFamily="34" charset="0"/>
              <a:buNone/>
              <a:defRPr/>
            </a:pPr>
            <a:r>
              <a:rPr lang="tr-TR" altLang="tr-TR" sz="3200" b="1" dirty="0" smtClean="0">
                <a:cs typeface="Arial" panose="020B0604020202020204" pitchFamily="34" charset="0"/>
              </a:rPr>
              <a:t>IV- İşçinin gözaltına alınması veya tutuklanması halinde devamsızlığın 17 </a:t>
            </a:r>
            <a:r>
              <a:rPr lang="tr-TR" altLang="tr-TR" sz="3200" b="1" dirty="0" err="1" smtClean="0">
                <a:cs typeface="Arial" panose="020B0604020202020204" pitchFamily="34" charset="0"/>
              </a:rPr>
              <a:t>nci</a:t>
            </a:r>
            <a:r>
              <a:rPr lang="tr-TR" altLang="tr-TR" sz="3200" b="1" dirty="0" smtClean="0">
                <a:cs typeface="Arial" panose="020B0604020202020204" pitchFamily="34" charset="0"/>
              </a:rPr>
              <a:t> maddedeki bildirim süresini aşması.</a:t>
            </a:r>
          </a:p>
          <a:p>
            <a:pPr marL="0" indent="0" fontAlgn="auto">
              <a:spcBef>
                <a:spcPct val="0"/>
              </a:spcBef>
              <a:spcAft>
                <a:spcPts val="0"/>
              </a:spcAft>
              <a:buFont typeface="Arial" panose="020B0604020202020204" pitchFamily="34" charset="0"/>
              <a:buNone/>
              <a:defRPr/>
            </a:pPr>
            <a:endParaRPr lang="tr-TR" altLang="tr-TR" dirty="0" smtClean="0">
              <a:cs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0" y="117475"/>
            <a:ext cx="9144000" cy="5597525"/>
          </a:xfrm>
        </p:spPr>
        <p:txBody>
          <a:bodyPr>
            <a:normAutofit fontScale="70000" lnSpcReduction="20000"/>
          </a:bodyPr>
          <a:lstStyle/>
          <a:p>
            <a:pPr marL="0" indent="0" fontAlgn="auto">
              <a:lnSpc>
                <a:spcPct val="120000"/>
              </a:lnSpc>
              <a:spcBef>
                <a:spcPts val="0"/>
              </a:spcBef>
              <a:spcAft>
                <a:spcPts val="0"/>
              </a:spcAft>
              <a:buFont typeface="Arial" panose="020B0604020202020204" pitchFamily="34" charset="0"/>
              <a:buNone/>
              <a:defRPr/>
            </a:pPr>
            <a:r>
              <a:rPr lang="tr-TR" altLang="tr-TR" sz="3200" b="1" dirty="0" smtClean="0">
                <a:cs typeface="Arial" panose="020B0604020202020204" pitchFamily="34" charset="0"/>
              </a:rPr>
              <a:t>I- Sağlık sebeplerden dolayı</a:t>
            </a:r>
            <a:endParaRPr lang="bs-Latn-BA" altLang="tr-TR" sz="3200" b="1" dirty="0" smtClean="0">
              <a:cs typeface="Arial" panose="020B0604020202020204" pitchFamily="34" charset="0"/>
            </a:endParaRPr>
          </a:p>
          <a:p>
            <a:pPr marL="0" indent="0" fontAlgn="auto">
              <a:lnSpc>
                <a:spcPct val="120000"/>
              </a:lnSpc>
              <a:spcBef>
                <a:spcPts val="0"/>
              </a:spcBef>
              <a:spcAft>
                <a:spcPts val="0"/>
              </a:spcAft>
              <a:buFont typeface="Arial" panose="020B0604020202020204" pitchFamily="34" charset="0"/>
              <a:buNone/>
              <a:defRPr/>
            </a:pPr>
            <a:endParaRPr lang="tr-TR" altLang="tr-TR" sz="3200" b="1" dirty="0" smtClean="0">
              <a:cs typeface="Arial" panose="020B0604020202020204" pitchFamily="34" charset="0"/>
            </a:endParaRPr>
          </a:p>
          <a:p>
            <a:pPr marL="0" indent="0" fontAlgn="auto">
              <a:lnSpc>
                <a:spcPct val="120000"/>
              </a:lnSpc>
              <a:spcBef>
                <a:spcPts val="0"/>
              </a:spcBef>
              <a:spcAft>
                <a:spcPts val="0"/>
              </a:spcAft>
              <a:buFont typeface="Arial" panose="020B0604020202020204" pitchFamily="34" charset="0"/>
              <a:buNone/>
              <a:defRPr/>
            </a:pPr>
            <a:r>
              <a:rPr lang="tr-TR" altLang="tr-TR" sz="3200" dirty="0">
                <a:cs typeface="Arial" panose="020B0604020202020204" pitchFamily="34" charset="0"/>
              </a:rPr>
              <a:t>a) İşçinin kendi kastından veya derli toplu olmayan yaşayışından yahut içkiye düşkünlüğünden doğacak bir hastalığa veya sakatlığa uğraması halinde, bu sebeple doğacak devamsızlığın ardı ardına </a:t>
            </a:r>
            <a:r>
              <a:rPr lang="tr-TR" altLang="tr-TR" sz="3200" b="1" dirty="0">
                <a:cs typeface="Arial" panose="020B0604020202020204" pitchFamily="34" charset="0"/>
              </a:rPr>
              <a:t>üç işgünü veya bir ayda beş işgününden fazla sürmesi.</a:t>
            </a:r>
          </a:p>
          <a:p>
            <a:pPr marL="0" indent="0" fontAlgn="auto">
              <a:lnSpc>
                <a:spcPct val="120000"/>
              </a:lnSpc>
              <a:spcBef>
                <a:spcPts val="0"/>
              </a:spcBef>
              <a:spcAft>
                <a:spcPts val="0"/>
              </a:spcAft>
              <a:buFont typeface="Arial" panose="020B0604020202020204" pitchFamily="34" charset="0"/>
              <a:buNone/>
              <a:defRPr/>
            </a:pPr>
            <a:r>
              <a:rPr lang="tr-TR" altLang="tr-TR" sz="3200" dirty="0">
                <a:cs typeface="Arial" panose="020B0604020202020204" pitchFamily="34" charset="0"/>
              </a:rPr>
              <a:t>b) İşçinin tutulduğu hastalığın tedavi edilemeyecek nitelikte olduğu ve işyerinde </a:t>
            </a:r>
            <a:r>
              <a:rPr lang="tr-TR" altLang="tr-TR" sz="3200" b="1" dirty="0">
                <a:cs typeface="Arial" panose="020B0604020202020204" pitchFamily="34" charset="0"/>
              </a:rPr>
              <a:t>çalışmasında sakınca bulunduğunun </a:t>
            </a:r>
            <a:r>
              <a:rPr lang="tr-TR" altLang="tr-TR" sz="3200" dirty="0">
                <a:cs typeface="Arial" panose="020B0604020202020204" pitchFamily="34" charset="0"/>
              </a:rPr>
              <a:t>Sağlık Kurulunca saptanması durumunda.</a:t>
            </a:r>
          </a:p>
          <a:p>
            <a:pPr marL="0" indent="0" fontAlgn="auto">
              <a:lnSpc>
                <a:spcPct val="120000"/>
              </a:lnSpc>
              <a:spcBef>
                <a:spcPts val="0"/>
              </a:spcBef>
              <a:spcAft>
                <a:spcPts val="0"/>
              </a:spcAft>
              <a:buFont typeface="Arial" panose="020B0604020202020204" pitchFamily="34" charset="0"/>
              <a:buNone/>
              <a:defRPr/>
            </a:pPr>
            <a:r>
              <a:rPr lang="tr-TR" altLang="tr-TR" sz="3200" dirty="0">
                <a:cs typeface="Arial" panose="020B0604020202020204" pitchFamily="34" charset="0"/>
              </a:rPr>
              <a:t>c) kaza, doğum ve gebelik gibi hallerde işveren için iş sözleşmesini bildirimsiz fesih hakkı; belirtilen hallerin işçinin işyerindeki çalışma süresine göre 17 </a:t>
            </a:r>
            <a:r>
              <a:rPr lang="tr-TR" altLang="tr-TR" sz="3200" dirty="0" err="1">
                <a:cs typeface="Arial" panose="020B0604020202020204" pitchFamily="34" charset="0"/>
              </a:rPr>
              <a:t>nci</a:t>
            </a:r>
            <a:r>
              <a:rPr lang="tr-TR" altLang="tr-TR" sz="3200" dirty="0">
                <a:cs typeface="Arial" panose="020B0604020202020204" pitchFamily="34" charset="0"/>
              </a:rPr>
              <a:t> maddedeki bildirim sürelerini </a:t>
            </a:r>
            <a:r>
              <a:rPr lang="tr-TR" altLang="tr-TR" sz="3200" b="1" dirty="0">
                <a:cs typeface="Arial" panose="020B0604020202020204" pitchFamily="34" charset="0"/>
              </a:rPr>
              <a:t>altı hafta aşmasından </a:t>
            </a:r>
            <a:r>
              <a:rPr lang="tr-TR" altLang="tr-TR" sz="3200" dirty="0">
                <a:cs typeface="Arial" panose="020B0604020202020204" pitchFamily="34" charset="0"/>
              </a:rPr>
              <a:t>sonra doğar.</a:t>
            </a:r>
          </a:p>
          <a:p>
            <a:pPr marL="0" indent="0" fontAlgn="auto">
              <a:lnSpc>
                <a:spcPct val="120000"/>
              </a:lnSpc>
              <a:spcBef>
                <a:spcPts val="0"/>
              </a:spcBef>
              <a:spcAft>
                <a:spcPts val="0"/>
              </a:spcAft>
              <a:buFont typeface="Arial" panose="020B0604020202020204" pitchFamily="34" charset="0"/>
              <a:buNone/>
              <a:defRPr/>
            </a:pPr>
            <a:endParaRPr lang="tr-TR" altLang="tr-TR" sz="3200" dirty="0">
              <a:cs typeface="Arial" panose="020B0604020202020204" pitchFamily="34" charset="0"/>
            </a:endParaRPr>
          </a:p>
          <a:p>
            <a:pPr marL="0" indent="0" fontAlgn="auto">
              <a:lnSpc>
                <a:spcPct val="120000"/>
              </a:lnSpc>
              <a:spcBef>
                <a:spcPts val="0"/>
              </a:spcBef>
              <a:spcAft>
                <a:spcPts val="0"/>
              </a:spcAft>
              <a:buFont typeface="Arial" panose="020B0604020202020204" pitchFamily="34" charset="0"/>
              <a:buNone/>
              <a:defRPr/>
            </a:pPr>
            <a:r>
              <a:rPr lang="tr-TR" altLang="tr-TR" sz="3200" dirty="0">
                <a:cs typeface="Arial" panose="020B0604020202020204" pitchFamily="34" charset="0"/>
              </a:rPr>
              <a:t>Doğum ve gebelik hallerinde bu süre 74 üncü maddedeki sürenin </a:t>
            </a:r>
            <a:r>
              <a:rPr lang="tr-TR" altLang="tr-TR" sz="3200" i="1" dirty="0">
                <a:cs typeface="Arial" panose="020B0604020202020204" pitchFamily="34" charset="0"/>
              </a:rPr>
              <a:t>(8 hafta)</a:t>
            </a:r>
            <a:r>
              <a:rPr lang="tr-TR" altLang="tr-TR" sz="3200" dirty="0">
                <a:cs typeface="Arial" panose="020B0604020202020204" pitchFamily="34" charset="0"/>
              </a:rPr>
              <a:t> bitiminde başlar. </a:t>
            </a:r>
          </a:p>
          <a:p>
            <a:pPr marL="0" indent="0" fontAlgn="auto">
              <a:lnSpc>
                <a:spcPct val="120000"/>
              </a:lnSpc>
              <a:spcBef>
                <a:spcPts val="0"/>
              </a:spcBef>
              <a:spcAft>
                <a:spcPts val="0"/>
              </a:spcAft>
              <a:buFont typeface="Arial" panose="020B0604020202020204" pitchFamily="34" charset="0"/>
              <a:buNone/>
              <a:defRPr/>
            </a:pPr>
            <a:r>
              <a:rPr lang="tr-TR" altLang="tr-TR" sz="3200" dirty="0">
                <a:cs typeface="Arial" panose="020B0604020202020204" pitchFamily="34" charset="0"/>
              </a:rPr>
              <a:t>Ancak işçinin iş sözleşmesinin askıda kalması nedeniyle işine gidemediği süreler için ücret işlemez.</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0" y="98425"/>
            <a:ext cx="9144000" cy="5711825"/>
          </a:xfrm>
        </p:spPr>
        <p:txBody>
          <a:bodyPr>
            <a:normAutofit fontScale="85000" lnSpcReduction="20000"/>
          </a:bodyPr>
          <a:lstStyle/>
          <a:p>
            <a:pPr marL="0" indent="0" fontAlgn="auto">
              <a:lnSpc>
                <a:spcPct val="110000"/>
              </a:lnSpc>
              <a:spcBef>
                <a:spcPts val="0"/>
              </a:spcBef>
              <a:spcAft>
                <a:spcPts val="0"/>
              </a:spcAft>
              <a:buFont typeface="Arial" panose="020B0604020202020204" pitchFamily="34" charset="0"/>
              <a:buNone/>
              <a:defRPr/>
            </a:pPr>
            <a:r>
              <a:rPr lang="tr-TR" altLang="tr-TR" sz="2800" b="1" dirty="0" smtClean="0">
                <a:cs typeface="Arial" panose="020B0604020202020204" pitchFamily="34" charset="0"/>
              </a:rPr>
              <a:t>II- Ahlak ve iyi niyet kurallarına uymayan haller ve benzerleri,</a:t>
            </a:r>
          </a:p>
          <a:p>
            <a:pPr marL="0" indent="0" fontAlgn="auto">
              <a:lnSpc>
                <a:spcPct val="110000"/>
              </a:lnSpc>
              <a:spcBef>
                <a:spcPts val="0"/>
              </a:spcBef>
              <a:spcAft>
                <a:spcPts val="0"/>
              </a:spcAft>
              <a:buFont typeface="Arial" panose="020B0604020202020204" pitchFamily="34" charset="0"/>
              <a:buNone/>
              <a:defRPr/>
            </a:pPr>
            <a:endParaRPr lang="tr-TR" altLang="tr-TR" sz="2800" b="1" dirty="0" smtClean="0">
              <a:cs typeface="Arial" panose="020B0604020202020204" pitchFamily="34" charset="0"/>
            </a:endParaRPr>
          </a:p>
          <a:p>
            <a:pPr marL="0" indent="0" fontAlgn="auto">
              <a:lnSpc>
                <a:spcPct val="110000"/>
              </a:lnSpc>
              <a:spcBef>
                <a:spcPts val="0"/>
              </a:spcBef>
              <a:spcAft>
                <a:spcPts val="0"/>
              </a:spcAft>
              <a:buFont typeface="Arial" panose="020B0604020202020204" pitchFamily="34" charset="0"/>
              <a:buNone/>
              <a:defRPr/>
            </a:pPr>
            <a:r>
              <a:rPr lang="tr-TR" altLang="tr-TR" sz="2800" dirty="0">
                <a:cs typeface="Arial" panose="020B0604020202020204" pitchFamily="34" charset="0"/>
              </a:rPr>
              <a:t>a) İş sözleşmesi yapıldığı sırada bu sözleşmenin esaslı noktaların</a:t>
            </a:r>
            <a:r>
              <a:rPr lang="bs-Latn-BA" altLang="tr-TR" sz="2800" dirty="0">
                <a:cs typeface="Arial" panose="020B0604020202020204" pitchFamily="34" charset="0"/>
              </a:rPr>
              <a:t> </a:t>
            </a:r>
            <a:r>
              <a:rPr lang="tr-TR" altLang="tr-TR" sz="2800" dirty="0">
                <a:cs typeface="Arial" panose="020B0604020202020204" pitchFamily="34" charset="0"/>
              </a:rPr>
              <a:t>19 dan biri için gerekli vasıflar veya şartlar kendisinde bulunmadığı halde bunların kendisinde bulunduğunu ileri sürerek, yahut gerçeğe uygun olmayan bilgiler veya sözler söyleyerek işçinin işvereni yanıltması.</a:t>
            </a:r>
          </a:p>
          <a:p>
            <a:pPr marL="0" indent="0" fontAlgn="auto">
              <a:lnSpc>
                <a:spcPct val="110000"/>
              </a:lnSpc>
              <a:spcBef>
                <a:spcPts val="0"/>
              </a:spcBef>
              <a:spcAft>
                <a:spcPts val="0"/>
              </a:spcAft>
              <a:buFont typeface="Arial" panose="020B0604020202020204" pitchFamily="34" charset="0"/>
              <a:buNone/>
              <a:defRPr/>
            </a:pPr>
            <a:r>
              <a:rPr lang="tr-TR" altLang="tr-TR" sz="2800" dirty="0">
                <a:cs typeface="Arial" panose="020B0604020202020204" pitchFamily="34" charset="0"/>
              </a:rPr>
              <a:t>b) İşçinin, işveren yahut bunların aile üyelerinden birinin şeref ve namusuna dokunacak sözler </a:t>
            </a:r>
            <a:r>
              <a:rPr lang="tr-TR" altLang="tr-TR" sz="2800" dirty="0" err="1">
                <a:cs typeface="Arial" panose="020B0604020202020204" pitchFamily="34" charset="0"/>
              </a:rPr>
              <a:t>sarfetmesi</a:t>
            </a:r>
            <a:r>
              <a:rPr lang="tr-TR" altLang="tr-TR" sz="2800" dirty="0">
                <a:cs typeface="Arial" panose="020B0604020202020204" pitchFamily="34" charset="0"/>
              </a:rPr>
              <a:t> veya davranışlarda bulunması, yahut işveren hakkında şeref ve haysiyet kırıcı asılsız ihbar ve </a:t>
            </a:r>
            <a:r>
              <a:rPr lang="tr-TR" altLang="tr-TR" sz="2800" dirty="0" err="1">
                <a:cs typeface="Arial" panose="020B0604020202020204" pitchFamily="34" charset="0"/>
              </a:rPr>
              <a:t>isnadlarda</a:t>
            </a:r>
            <a:r>
              <a:rPr lang="tr-TR" altLang="tr-TR" sz="2800" dirty="0">
                <a:cs typeface="Arial" panose="020B0604020202020204" pitchFamily="34" charset="0"/>
              </a:rPr>
              <a:t> bulunması.</a:t>
            </a:r>
          </a:p>
          <a:p>
            <a:pPr marL="0" indent="0" fontAlgn="auto">
              <a:lnSpc>
                <a:spcPct val="110000"/>
              </a:lnSpc>
              <a:spcBef>
                <a:spcPts val="0"/>
              </a:spcBef>
              <a:spcAft>
                <a:spcPts val="0"/>
              </a:spcAft>
              <a:buFont typeface="Arial" panose="020B0604020202020204" pitchFamily="34" charset="0"/>
              <a:buNone/>
              <a:defRPr/>
            </a:pPr>
            <a:r>
              <a:rPr lang="tr-TR" altLang="tr-TR" sz="2800" dirty="0">
                <a:cs typeface="Arial" panose="020B0604020202020204" pitchFamily="34" charset="0"/>
              </a:rPr>
              <a:t>c) İşçinin işverenin başka bir işçisine cinsel tacizde bulunması.</a:t>
            </a:r>
          </a:p>
          <a:p>
            <a:pPr marL="0" indent="0" fontAlgn="auto">
              <a:lnSpc>
                <a:spcPct val="110000"/>
              </a:lnSpc>
              <a:spcBef>
                <a:spcPts val="0"/>
              </a:spcBef>
              <a:spcAft>
                <a:spcPts val="0"/>
              </a:spcAft>
              <a:buFont typeface="Arial" panose="020B0604020202020204" pitchFamily="34" charset="0"/>
              <a:buNone/>
              <a:defRPr/>
            </a:pPr>
            <a:r>
              <a:rPr lang="tr-TR" altLang="tr-TR" sz="2800" dirty="0">
                <a:cs typeface="Arial" panose="020B0604020202020204" pitchFamily="34" charset="0"/>
              </a:rPr>
              <a:t>d) İşçinin işverene yahut onun ailesi üyelerinden birine yahut işverenin başka işçisine sataşması veya 84 üncü maddeye aykırı hareket etmesi.</a:t>
            </a:r>
          </a:p>
          <a:p>
            <a:pPr marL="0" indent="0" fontAlgn="auto">
              <a:lnSpc>
                <a:spcPct val="110000"/>
              </a:lnSpc>
              <a:spcBef>
                <a:spcPts val="0"/>
              </a:spcBef>
              <a:spcAft>
                <a:spcPts val="0"/>
              </a:spcAft>
              <a:buFont typeface="Arial" panose="020B0604020202020204" pitchFamily="34" charset="0"/>
              <a:buNone/>
              <a:defRPr/>
            </a:pPr>
            <a:r>
              <a:rPr lang="tr-TR" altLang="tr-TR" sz="2800" dirty="0">
                <a:cs typeface="Arial" panose="020B0604020202020204" pitchFamily="34" charset="0"/>
              </a:rPr>
              <a:t>e) İşçinin, işverenin güvenini kötüye kullanmak, hırsızlık yapmak, işverenin meslek sırlarını ortaya atmak gibi doğruluk ve bağlılığa uymayan davranışlarda bulunması.</a:t>
            </a:r>
          </a:p>
          <a:p>
            <a:pPr marL="0" indent="0" fontAlgn="auto">
              <a:spcBef>
                <a:spcPct val="0"/>
              </a:spcBef>
              <a:spcAft>
                <a:spcPts val="0"/>
              </a:spcAft>
              <a:buFont typeface="Arial" panose="020B0604020202020204" pitchFamily="34" charset="0"/>
              <a:buNone/>
              <a:defRPr/>
            </a:pPr>
            <a:endParaRPr lang="tr-TR" altLang="tr-TR" sz="1950" dirty="0">
              <a:cs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3410</TotalTime>
  <Words>2117</Words>
  <Application>Microsoft Office PowerPoint</Application>
  <PresentationFormat>On-screen Show (16:10)</PresentationFormat>
  <Paragraphs>212</Paragraphs>
  <Slides>32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Calibri</vt:lpstr>
      <vt:lpstr>Arial</vt:lpstr>
      <vt:lpstr>Calibri Light</vt:lpstr>
      <vt:lpstr>Office Theme</vt:lpstr>
      <vt:lpstr>PowerPoint Presentation</vt:lpstr>
      <vt:lpstr>2- Süresiz fesih (haklı nedene dayanarak iş sözleşmesinin feshi)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HAKLI NEDENLE FESHİN HÜKÜMLERİ</vt:lpstr>
      <vt:lpstr>SONA EREN İŞ SÖZLEŞMESİNİN HUKUKİ SONUÇLARI</vt:lpstr>
      <vt:lpstr>KIDEM TAZMINATI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HUKUKU II</dc:title>
  <dc:creator>ADNAN-ARMIN</dc:creator>
  <cp:lastModifiedBy>Adnan Hadzimusic</cp:lastModifiedBy>
  <cp:revision>1162</cp:revision>
  <dcterms:created xsi:type="dcterms:W3CDTF">2016-10-15T19:11:48Z</dcterms:created>
  <dcterms:modified xsi:type="dcterms:W3CDTF">2017-12-22T09:06:23Z</dcterms:modified>
</cp:coreProperties>
</file>