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slideshow.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431" r:id="rId2"/>
    <p:sldId id="327" r:id="rId3"/>
    <p:sldId id="389" r:id="rId4"/>
    <p:sldId id="329" r:id="rId5"/>
    <p:sldId id="328" r:id="rId6"/>
    <p:sldId id="404" r:id="rId7"/>
    <p:sldId id="388" r:id="rId8"/>
    <p:sldId id="330" r:id="rId9"/>
    <p:sldId id="391" r:id="rId10"/>
    <p:sldId id="392" r:id="rId11"/>
    <p:sldId id="332" r:id="rId12"/>
    <p:sldId id="390" r:id="rId13"/>
    <p:sldId id="331" r:id="rId14"/>
    <p:sldId id="434" r:id="rId15"/>
    <p:sldId id="333" r:id="rId16"/>
    <p:sldId id="334" r:id="rId17"/>
    <p:sldId id="335" r:id="rId18"/>
    <p:sldId id="430" r:id="rId19"/>
    <p:sldId id="433" r:id="rId20"/>
    <p:sldId id="376" r:id="rId21"/>
    <p:sldId id="342" r:id="rId22"/>
    <p:sldId id="377" r:id="rId23"/>
    <p:sldId id="374" r:id="rId24"/>
    <p:sldId id="340" r:id="rId25"/>
    <p:sldId id="381" r:id="rId26"/>
    <p:sldId id="346" r:id="rId27"/>
    <p:sldId id="347" r:id="rId28"/>
    <p:sldId id="382" r:id="rId29"/>
    <p:sldId id="341" r:id="rId30"/>
    <p:sldId id="343" r:id="rId31"/>
    <p:sldId id="344" r:id="rId32"/>
    <p:sldId id="345" r:id="rId33"/>
    <p:sldId id="348" r:id="rId34"/>
  </p:sldIdLst>
  <p:sldSz cx="9144000" cy="5715000" type="screen16x1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355600" indent="10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712788" indent="201613"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068388" indent="303213"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425575" indent="403225"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60" autoAdjust="0"/>
    <p:restoredTop sz="95565" autoAdjust="0"/>
  </p:normalViewPr>
  <p:slideViewPr>
    <p:cSldViewPr snapToGrid="0">
      <p:cViewPr varScale="1">
        <p:scale>
          <a:sx n="102" d="100"/>
          <a:sy n="102" d="100"/>
        </p:scale>
        <p:origin x="312" y="108"/>
      </p:cViewPr>
      <p:guideLst>
        <p:guide orient="horz" pos="1800"/>
        <p:guide pos="2880"/>
      </p:guideLst>
    </p:cSldViewPr>
  </p:slideViewPr>
  <p:outlineViewPr>
    <p:cViewPr>
      <p:scale>
        <a:sx n="33" d="100"/>
        <a:sy n="33" d="100"/>
      </p:scale>
      <p:origin x="0" y="-47478"/>
    </p:cViewPr>
  </p:outlineViewPr>
  <p:notesTextViewPr>
    <p:cViewPr>
      <p:scale>
        <a:sx n="1" d="1"/>
        <a:sy n="1" d="1"/>
      </p:scale>
      <p:origin x="0" y="0"/>
    </p:cViewPr>
  </p:notesTextViewPr>
  <p:sorterViewPr>
    <p:cViewPr>
      <p:scale>
        <a:sx n="100" d="100"/>
        <a:sy n="100" d="100"/>
      </p:scale>
      <p:origin x="0" y="-4320"/>
    </p:cViewPr>
  </p:sorterViewPr>
  <p:notesViewPr>
    <p:cSldViewPr snapToGrid="0">
      <p:cViewPr varScale="1">
        <p:scale>
          <a:sx n="83" d="100"/>
          <a:sy n="83" d="100"/>
        </p:scale>
        <p:origin x="-190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4273D8A1-F594-4224-A1D5-AC36AA228F50}" type="datetimeFigureOut">
              <a:rPr lang="tr-TR"/>
              <a:pPr>
                <a:defRPr/>
              </a:pPr>
              <a:t>07.12.2017</a:t>
            </a:fld>
            <a:endParaRPr lang="tr-TR"/>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tr-TR" noProof="0" smtClean="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C514BA93-EC69-4FC8-A63C-D010156F966E}" type="slidenum">
              <a:rPr lang="tr-TR" altLang="tr-TR"/>
              <a:pPr>
                <a:defRPr/>
              </a:pPr>
              <a:t>‹#›</a:t>
            </a:fld>
            <a:endParaRPr lang="tr-TR" altLang="tr-TR"/>
          </a:p>
        </p:txBody>
      </p:sp>
    </p:spTree>
    <p:extLst>
      <p:ext uri="{BB962C8B-B14F-4D97-AF65-F5344CB8AC3E}">
        <p14:creationId xmlns:p14="http://schemas.microsoft.com/office/powerpoint/2010/main" val="22255974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mn-lt"/>
        <a:ea typeface="+mn-ea"/>
        <a:cs typeface="+mn-cs"/>
      </a:defRPr>
    </a:lvl1pPr>
    <a:lvl2pPr marL="355600" algn="l" rtl="0" eaLnBrk="0" fontAlgn="base" hangingPunct="0">
      <a:spcBef>
        <a:spcPct val="30000"/>
      </a:spcBef>
      <a:spcAft>
        <a:spcPct val="0"/>
      </a:spcAft>
      <a:defRPr sz="900" kern="1200">
        <a:solidFill>
          <a:schemeClr val="tx1"/>
        </a:solidFill>
        <a:latin typeface="+mn-lt"/>
        <a:ea typeface="+mn-ea"/>
        <a:cs typeface="+mn-cs"/>
      </a:defRPr>
    </a:lvl2pPr>
    <a:lvl3pPr marL="712788" algn="l" rtl="0" eaLnBrk="0" fontAlgn="base" hangingPunct="0">
      <a:spcBef>
        <a:spcPct val="30000"/>
      </a:spcBef>
      <a:spcAft>
        <a:spcPct val="0"/>
      </a:spcAft>
      <a:defRPr sz="900" kern="1200">
        <a:solidFill>
          <a:schemeClr val="tx1"/>
        </a:solidFill>
        <a:latin typeface="+mn-lt"/>
        <a:ea typeface="+mn-ea"/>
        <a:cs typeface="+mn-cs"/>
      </a:defRPr>
    </a:lvl3pPr>
    <a:lvl4pPr marL="1068388" algn="l" rtl="0" eaLnBrk="0" fontAlgn="base" hangingPunct="0">
      <a:spcBef>
        <a:spcPct val="30000"/>
      </a:spcBef>
      <a:spcAft>
        <a:spcPct val="0"/>
      </a:spcAft>
      <a:defRPr sz="900" kern="1200">
        <a:solidFill>
          <a:schemeClr val="tx1"/>
        </a:solidFill>
        <a:latin typeface="+mn-lt"/>
        <a:ea typeface="+mn-ea"/>
        <a:cs typeface="+mn-cs"/>
      </a:defRPr>
    </a:lvl4pPr>
    <a:lvl5pPr marL="1425575" algn="l" rtl="0" eaLnBrk="0" fontAlgn="base" hangingPunct="0">
      <a:spcBef>
        <a:spcPct val="30000"/>
      </a:spcBef>
      <a:spcAft>
        <a:spcPct val="0"/>
      </a:spcAft>
      <a:defRPr sz="900" kern="1200">
        <a:solidFill>
          <a:schemeClr val="tx1"/>
        </a:solidFill>
        <a:latin typeface="+mn-lt"/>
        <a:ea typeface="+mn-ea"/>
        <a:cs typeface="+mn-cs"/>
      </a:defRPr>
    </a:lvl5pPr>
    <a:lvl6pPr marL="1783080" algn="l" defTabSz="713232" rtl="0" eaLnBrk="1" latinLnBrk="0" hangingPunct="1">
      <a:defRPr sz="936" kern="1200">
        <a:solidFill>
          <a:schemeClr val="tx1"/>
        </a:solidFill>
        <a:latin typeface="+mn-lt"/>
        <a:ea typeface="+mn-ea"/>
        <a:cs typeface="+mn-cs"/>
      </a:defRPr>
    </a:lvl6pPr>
    <a:lvl7pPr marL="2139696" algn="l" defTabSz="713232" rtl="0" eaLnBrk="1" latinLnBrk="0" hangingPunct="1">
      <a:defRPr sz="936" kern="1200">
        <a:solidFill>
          <a:schemeClr val="tx1"/>
        </a:solidFill>
        <a:latin typeface="+mn-lt"/>
        <a:ea typeface="+mn-ea"/>
        <a:cs typeface="+mn-cs"/>
      </a:defRPr>
    </a:lvl7pPr>
    <a:lvl8pPr marL="2496312" algn="l" defTabSz="713232" rtl="0" eaLnBrk="1" latinLnBrk="0" hangingPunct="1">
      <a:defRPr sz="936" kern="1200">
        <a:solidFill>
          <a:schemeClr val="tx1"/>
        </a:solidFill>
        <a:latin typeface="+mn-lt"/>
        <a:ea typeface="+mn-ea"/>
        <a:cs typeface="+mn-cs"/>
      </a:defRPr>
    </a:lvl8pPr>
    <a:lvl9pPr marL="2852928" algn="l" defTabSz="713232" rtl="0" eaLnBrk="1" latinLnBrk="0" hangingPunct="1">
      <a:defRPr sz="93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FC9D63E3-F074-48A6-90FC-240A2A07750C}" type="datetimeFigureOut">
              <a:rPr lang="bs-Latn-BA"/>
              <a:pPr>
                <a:defRPr/>
              </a:pPr>
              <a:t>7.12.2017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F727B02F-1FF4-4C9C-8B38-AF3824D9ADEF}" type="slidenum">
              <a:rPr lang="bs-Latn-BA" altLang="tr-TR"/>
              <a:pPr>
                <a:defRPr/>
              </a:pPr>
              <a:t>‹#›</a:t>
            </a:fld>
            <a:endParaRPr lang="bs-Latn-BA" altLang="tr-TR"/>
          </a:p>
        </p:txBody>
      </p:sp>
    </p:spTree>
    <p:extLst>
      <p:ext uri="{BB962C8B-B14F-4D97-AF65-F5344CB8AC3E}">
        <p14:creationId xmlns:p14="http://schemas.microsoft.com/office/powerpoint/2010/main" val="3397307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B5DAA1B-5614-479C-AE78-F90DB70B91E9}" type="datetimeFigureOut">
              <a:rPr lang="bs-Latn-BA"/>
              <a:pPr>
                <a:defRPr/>
              </a:pPr>
              <a:t>7.12.2017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966A709D-80BA-4ED9-BDD7-F4F7EF0B67E1}" type="slidenum">
              <a:rPr lang="bs-Latn-BA" altLang="tr-TR"/>
              <a:pPr>
                <a:defRPr/>
              </a:pPr>
              <a:t>‹#›</a:t>
            </a:fld>
            <a:endParaRPr lang="bs-Latn-BA" altLang="tr-TR"/>
          </a:p>
        </p:txBody>
      </p:sp>
    </p:spTree>
    <p:extLst>
      <p:ext uri="{BB962C8B-B14F-4D97-AF65-F5344CB8AC3E}">
        <p14:creationId xmlns:p14="http://schemas.microsoft.com/office/powerpoint/2010/main" val="1885097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76F49E8F-B3B9-432A-8659-3B346DC53F9E}" type="datetimeFigureOut">
              <a:rPr lang="bs-Latn-BA"/>
              <a:pPr>
                <a:defRPr/>
              </a:pPr>
              <a:t>7.12.2017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AC4A7702-C154-488C-B6BE-38F7DDF47FD0}" type="slidenum">
              <a:rPr lang="bs-Latn-BA" altLang="tr-TR"/>
              <a:pPr>
                <a:defRPr/>
              </a:pPr>
              <a:t>‹#›</a:t>
            </a:fld>
            <a:endParaRPr lang="bs-Latn-BA" altLang="tr-TR"/>
          </a:p>
        </p:txBody>
      </p:sp>
    </p:spTree>
    <p:extLst>
      <p:ext uri="{BB962C8B-B14F-4D97-AF65-F5344CB8AC3E}">
        <p14:creationId xmlns:p14="http://schemas.microsoft.com/office/powerpoint/2010/main" val="3797377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12CEB4E9-9BE9-42FD-86CB-FAC3ABF53154}" type="datetimeFigureOut">
              <a:rPr lang="bs-Latn-BA"/>
              <a:pPr>
                <a:defRPr/>
              </a:pPr>
              <a:t>7.12.2017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051AF1D1-E192-4C91-9A02-32AC4BBDEDD6}" type="slidenum">
              <a:rPr lang="bs-Latn-BA" altLang="tr-TR"/>
              <a:pPr>
                <a:defRPr/>
              </a:pPr>
              <a:t>‹#›</a:t>
            </a:fld>
            <a:endParaRPr lang="bs-Latn-BA" altLang="tr-TR"/>
          </a:p>
        </p:txBody>
      </p:sp>
    </p:spTree>
    <p:extLst>
      <p:ext uri="{BB962C8B-B14F-4D97-AF65-F5344CB8AC3E}">
        <p14:creationId xmlns:p14="http://schemas.microsoft.com/office/powerpoint/2010/main" val="3646625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424782"/>
            <a:ext cx="7886700" cy="2377281"/>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623888" y="3824553"/>
            <a:ext cx="7886700" cy="1250156"/>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A03189A-C78D-4F09-B42A-AB1A1CD2276F}" type="datetimeFigureOut">
              <a:rPr lang="bs-Latn-BA"/>
              <a:pPr>
                <a:defRPr/>
              </a:pPr>
              <a:t>7.12.2017</a:t>
            </a:fld>
            <a:endParaRPr lang="bs-Latn-BA"/>
          </a:p>
        </p:txBody>
      </p:sp>
      <p:sp>
        <p:nvSpPr>
          <p:cNvPr id="5" name="Footer Placeholder 4"/>
          <p:cNvSpPr>
            <a:spLocks noGrp="1"/>
          </p:cNvSpPr>
          <p:nvPr>
            <p:ph type="ftr" sz="quarter" idx="11"/>
          </p:nvPr>
        </p:nvSpPr>
        <p:spPr/>
        <p:txBody>
          <a:bodyPr/>
          <a:lstStyle>
            <a:lvl1pPr>
              <a:defRPr/>
            </a:lvl1pPr>
          </a:lstStyle>
          <a:p>
            <a:pPr>
              <a:defRPr/>
            </a:pPr>
            <a:endParaRPr lang="bs-Latn-BA"/>
          </a:p>
        </p:txBody>
      </p:sp>
      <p:sp>
        <p:nvSpPr>
          <p:cNvPr id="6" name="Slide Number Placeholder 5"/>
          <p:cNvSpPr>
            <a:spLocks noGrp="1"/>
          </p:cNvSpPr>
          <p:nvPr>
            <p:ph type="sldNum" sz="quarter" idx="12"/>
          </p:nvPr>
        </p:nvSpPr>
        <p:spPr/>
        <p:txBody>
          <a:bodyPr/>
          <a:lstStyle>
            <a:lvl1pPr>
              <a:defRPr/>
            </a:lvl1pPr>
          </a:lstStyle>
          <a:p>
            <a:pPr>
              <a:defRPr/>
            </a:pPr>
            <a:fld id="{A729ABF8-3C44-4B39-9E76-C4D156ED6E93}" type="slidenum">
              <a:rPr lang="bs-Latn-BA" altLang="tr-TR"/>
              <a:pPr>
                <a:defRPr/>
              </a:pPr>
              <a:t>‹#›</a:t>
            </a:fld>
            <a:endParaRPr lang="bs-Latn-BA" altLang="tr-TR"/>
          </a:p>
        </p:txBody>
      </p:sp>
    </p:spTree>
    <p:extLst>
      <p:ext uri="{BB962C8B-B14F-4D97-AF65-F5344CB8AC3E}">
        <p14:creationId xmlns:p14="http://schemas.microsoft.com/office/powerpoint/2010/main" val="3276412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8B75D404-A0EA-45D9-91E7-DB3C29824C8C}" type="datetimeFigureOut">
              <a:rPr lang="bs-Latn-BA"/>
              <a:pPr>
                <a:defRPr/>
              </a:pPr>
              <a:t>7.12.2017</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pPr>
              <a:defRPr/>
            </a:pPr>
            <a:fld id="{06B4460B-7C36-4DEF-AD6B-83B4CED367EE}" type="slidenum">
              <a:rPr lang="bs-Latn-BA" altLang="tr-TR"/>
              <a:pPr>
                <a:defRPr/>
              </a:pPr>
              <a:t>‹#›</a:t>
            </a:fld>
            <a:endParaRPr lang="bs-Latn-BA" altLang="tr-TR"/>
          </a:p>
        </p:txBody>
      </p:sp>
    </p:spTree>
    <p:extLst>
      <p:ext uri="{BB962C8B-B14F-4D97-AF65-F5344CB8AC3E}">
        <p14:creationId xmlns:p14="http://schemas.microsoft.com/office/powerpoint/2010/main" val="4087298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D7DD38E1-C6DA-4CC6-8612-2DB9BE13D882}" type="datetimeFigureOut">
              <a:rPr lang="bs-Latn-BA"/>
              <a:pPr>
                <a:defRPr/>
              </a:pPr>
              <a:t>7.12.2017</a:t>
            </a:fld>
            <a:endParaRPr lang="bs-Latn-BA"/>
          </a:p>
        </p:txBody>
      </p:sp>
      <p:sp>
        <p:nvSpPr>
          <p:cNvPr id="8" name="Footer Placeholder 4"/>
          <p:cNvSpPr>
            <a:spLocks noGrp="1"/>
          </p:cNvSpPr>
          <p:nvPr>
            <p:ph type="ftr" sz="quarter" idx="11"/>
          </p:nvPr>
        </p:nvSpPr>
        <p:spPr/>
        <p:txBody>
          <a:bodyPr/>
          <a:lstStyle>
            <a:lvl1pPr>
              <a:defRPr/>
            </a:lvl1pPr>
          </a:lstStyle>
          <a:p>
            <a:pPr>
              <a:defRPr/>
            </a:pPr>
            <a:endParaRPr lang="bs-Latn-BA"/>
          </a:p>
        </p:txBody>
      </p:sp>
      <p:sp>
        <p:nvSpPr>
          <p:cNvPr id="9" name="Slide Number Placeholder 5"/>
          <p:cNvSpPr>
            <a:spLocks noGrp="1"/>
          </p:cNvSpPr>
          <p:nvPr>
            <p:ph type="sldNum" sz="quarter" idx="12"/>
          </p:nvPr>
        </p:nvSpPr>
        <p:spPr/>
        <p:txBody>
          <a:bodyPr/>
          <a:lstStyle>
            <a:lvl1pPr>
              <a:defRPr/>
            </a:lvl1pPr>
          </a:lstStyle>
          <a:p>
            <a:pPr>
              <a:defRPr/>
            </a:pPr>
            <a:fld id="{CE5AE344-A5E9-4CFD-BACD-5CEEB5FADE3A}" type="slidenum">
              <a:rPr lang="bs-Latn-BA" altLang="tr-TR"/>
              <a:pPr>
                <a:defRPr/>
              </a:pPr>
              <a:t>‹#›</a:t>
            </a:fld>
            <a:endParaRPr lang="bs-Latn-BA" altLang="tr-TR"/>
          </a:p>
        </p:txBody>
      </p:sp>
    </p:spTree>
    <p:extLst>
      <p:ext uri="{BB962C8B-B14F-4D97-AF65-F5344CB8AC3E}">
        <p14:creationId xmlns:p14="http://schemas.microsoft.com/office/powerpoint/2010/main" val="1920569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59223BC3-ADBF-4F30-A33E-596639740E61}" type="datetimeFigureOut">
              <a:rPr lang="bs-Latn-BA"/>
              <a:pPr>
                <a:defRPr/>
              </a:pPr>
              <a:t>7.12.2017</a:t>
            </a:fld>
            <a:endParaRPr lang="bs-Latn-BA"/>
          </a:p>
        </p:txBody>
      </p:sp>
      <p:sp>
        <p:nvSpPr>
          <p:cNvPr id="4" name="Footer Placeholder 4"/>
          <p:cNvSpPr>
            <a:spLocks noGrp="1"/>
          </p:cNvSpPr>
          <p:nvPr>
            <p:ph type="ftr" sz="quarter" idx="11"/>
          </p:nvPr>
        </p:nvSpPr>
        <p:spPr/>
        <p:txBody>
          <a:bodyPr/>
          <a:lstStyle>
            <a:lvl1pPr>
              <a:defRPr/>
            </a:lvl1pPr>
          </a:lstStyle>
          <a:p>
            <a:pPr>
              <a:defRPr/>
            </a:pPr>
            <a:endParaRPr lang="bs-Latn-BA"/>
          </a:p>
        </p:txBody>
      </p:sp>
      <p:sp>
        <p:nvSpPr>
          <p:cNvPr id="5" name="Slide Number Placeholder 5"/>
          <p:cNvSpPr>
            <a:spLocks noGrp="1"/>
          </p:cNvSpPr>
          <p:nvPr>
            <p:ph type="sldNum" sz="quarter" idx="12"/>
          </p:nvPr>
        </p:nvSpPr>
        <p:spPr/>
        <p:txBody>
          <a:bodyPr/>
          <a:lstStyle>
            <a:lvl1pPr>
              <a:defRPr/>
            </a:lvl1pPr>
          </a:lstStyle>
          <a:p>
            <a:pPr>
              <a:defRPr/>
            </a:pPr>
            <a:fld id="{60D15AE5-7C28-4DB7-9EC6-39F4B0BCB37B}" type="slidenum">
              <a:rPr lang="bs-Latn-BA" altLang="tr-TR"/>
              <a:pPr>
                <a:defRPr/>
              </a:pPr>
              <a:t>‹#›</a:t>
            </a:fld>
            <a:endParaRPr lang="bs-Latn-BA" altLang="tr-TR"/>
          </a:p>
        </p:txBody>
      </p:sp>
    </p:spTree>
    <p:extLst>
      <p:ext uri="{BB962C8B-B14F-4D97-AF65-F5344CB8AC3E}">
        <p14:creationId xmlns:p14="http://schemas.microsoft.com/office/powerpoint/2010/main" val="2653018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A7CF7B2-C2B9-4B7A-BE35-BEDAAAFD49F5}" type="datetimeFigureOut">
              <a:rPr lang="bs-Latn-BA"/>
              <a:pPr>
                <a:defRPr/>
              </a:pPr>
              <a:t>7.12.2017</a:t>
            </a:fld>
            <a:endParaRPr lang="bs-Latn-BA"/>
          </a:p>
        </p:txBody>
      </p:sp>
      <p:sp>
        <p:nvSpPr>
          <p:cNvPr id="3" name="Footer Placeholder 4"/>
          <p:cNvSpPr>
            <a:spLocks noGrp="1"/>
          </p:cNvSpPr>
          <p:nvPr>
            <p:ph type="ftr" sz="quarter" idx="11"/>
          </p:nvPr>
        </p:nvSpPr>
        <p:spPr/>
        <p:txBody>
          <a:bodyPr/>
          <a:lstStyle>
            <a:lvl1pPr>
              <a:defRPr/>
            </a:lvl1pPr>
          </a:lstStyle>
          <a:p>
            <a:pPr>
              <a:defRPr/>
            </a:pPr>
            <a:endParaRPr lang="bs-Latn-BA"/>
          </a:p>
        </p:txBody>
      </p:sp>
      <p:sp>
        <p:nvSpPr>
          <p:cNvPr id="4" name="Slide Number Placeholder 5"/>
          <p:cNvSpPr>
            <a:spLocks noGrp="1"/>
          </p:cNvSpPr>
          <p:nvPr>
            <p:ph type="sldNum" sz="quarter" idx="12"/>
          </p:nvPr>
        </p:nvSpPr>
        <p:spPr/>
        <p:txBody>
          <a:bodyPr/>
          <a:lstStyle>
            <a:lvl1pPr>
              <a:defRPr/>
            </a:lvl1pPr>
          </a:lstStyle>
          <a:p>
            <a:pPr>
              <a:defRPr/>
            </a:pPr>
            <a:fld id="{7569B59D-ACDF-412B-8380-43AFBE05E671}" type="slidenum">
              <a:rPr lang="bs-Latn-BA" altLang="tr-TR"/>
              <a:pPr>
                <a:defRPr/>
              </a:pPr>
              <a:t>‹#›</a:t>
            </a:fld>
            <a:endParaRPr lang="bs-Latn-BA" altLang="tr-TR"/>
          </a:p>
        </p:txBody>
      </p:sp>
    </p:spTree>
    <p:extLst>
      <p:ext uri="{BB962C8B-B14F-4D97-AF65-F5344CB8AC3E}">
        <p14:creationId xmlns:p14="http://schemas.microsoft.com/office/powerpoint/2010/main" val="1396603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D7FFA31-2DDB-47A4-A9C9-B11A46ED5C75}" type="datetimeFigureOut">
              <a:rPr lang="bs-Latn-BA"/>
              <a:pPr>
                <a:defRPr/>
              </a:pPr>
              <a:t>7.12.2017</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pPr>
              <a:defRPr/>
            </a:pPr>
            <a:fld id="{EE8C0CC1-8034-4C62-AC4A-6A944283374C}" type="slidenum">
              <a:rPr lang="bs-Latn-BA" altLang="tr-TR"/>
              <a:pPr>
                <a:defRPr/>
              </a:pPr>
              <a:t>‹#›</a:t>
            </a:fld>
            <a:endParaRPr lang="bs-Latn-BA" altLang="tr-TR"/>
          </a:p>
        </p:txBody>
      </p:sp>
    </p:spTree>
    <p:extLst>
      <p:ext uri="{BB962C8B-B14F-4D97-AF65-F5344CB8AC3E}">
        <p14:creationId xmlns:p14="http://schemas.microsoft.com/office/powerpoint/2010/main" val="3714518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10EB73E-3725-4FFF-A05A-E3B3418EE9C7}" type="datetimeFigureOut">
              <a:rPr lang="bs-Latn-BA"/>
              <a:pPr>
                <a:defRPr/>
              </a:pPr>
              <a:t>7.12.2017</a:t>
            </a:fld>
            <a:endParaRPr lang="bs-Latn-BA"/>
          </a:p>
        </p:txBody>
      </p:sp>
      <p:sp>
        <p:nvSpPr>
          <p:cNvPr id="6" name="Footer Placeholder 4"/>
          <p:cNvSpPr>
            <a:spLocks noGrp="1"/>
          </p:cNvSpPr>
          <p:nvPr>
            <p:ph type="ftr" sz="quarter" idx="11"/>
          </p:nvPr>
        </p:nvSpPr>
        <p:spPr/>
        <p:txBody>
          <a:bodyPr/>
          <a:lstStyle>
            <a:lvl1pPr>
              <a:defRPr/>
            </a:lvl1pPr>
          </a:lstStyle>
          <a:p>
            <a:pPr>
              <a:defRPr/>
            </a:pPr>
            <a:endParaRPr lang="bs-Latn-BA"/>
          </a:p>
        </p:txBody>
      </p:sp>
      <p:sp>
        <p:nvSpPr>
          <p:cNvPr id="7" name="Slide Number Placeholder 5"/>
          <p:cNvSpPr>
            <a:spLocks noGrp="1"/>
          </p:cNvSpPr>
          <p:nvPr>
            <p:ph type="sldNum" sz="quarter" idx="12"/>
          </p:nvPr>
        </p:nvSpPr>
        <p:spPr/>
        <p:txBody>
          <a:bodyPr/>
          <a:lstStyle>
            <a:lvl1pPr>
              <a:defRPr/>
            </a:lvl1pPr>
          </a:lstStyle>
          <a:p>
            <a:pPr>
              <a:defRPr/>
            </a:pPr>
            <a:fld id="{FA75D258-E851-4255-9E25-4DCAAA244441}" type="slidenum">
              <a:rPr lang="bs-Latn-BA" altLang="tr-TR"/>
              <a:pPr>
                <a:defRPr/>
              </a:pPr>
              <a:t>‹#›</a:t>
            </a:fld>
            <a:endParaRPr lang="bs-Latn-BA" altLang="tr-TR"/>
          </a:p>
        </p:txBody>
      </p:sp>
    </p:spTree>
    <p:extLst>
      <p:ext uri="{BB962C8B-B14F-4D97-AF65-F5344CB8AC3E}">
        <p14:creationId xmlns:p14="http://schemas.microsoft.com/office/powerpoint/2010/main" val="2981793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04800"/>
            <a:ext cx="78867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sr-Latn-RS" smtClean="0"/>
              <a:t>Click to edit Master title style</a:t>
            </a:r>
          </a:p>
        </p:txBody>
      </p:sp>
      <p:sp>
        <p:nvSpPr>
          <p:cNvPr id="1027" name="Text Placeholder 2"/>
          <p:cNvSpPr>
            <a:spLocks noGrp="1"/>
          </p:cNvSpPr>
          <p:nvPr>
            <p:ph type="body" idx="1"/>
          </p:nvPr>
        </p:nvSpPr>
        <p:spPr bwMode="auto">
          <a:xfrm>
            <a:off x="628650" y="1520825"/>
            <a:ext cx="7886700" cy="362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r-Latn-RS" smtClean="0"/>
              <a:t>Click to edit Master text styles</a:t>
            </a:r>
          </a:p>
          <a:p>
            <a:pPr lvl="1"/>
            <a:r>
              <a:rPr lang="en-US" altLang="sr-Latn-RS" smtClean="0"/>
              <a:t>Second level</a:t>
            </a:r>
          </a:p>
          <a:p>
            <a:pPr lvl="2"/>
            <a:r>
              <a:rPr lang="en-US" altLang="sr-Latn-RS" smtClean="0"/>
              <a:t>Third level</a:t>
            </a:r>
          </a:p>
          <a:p>
            <a:pPr lvl="3"/>
            <a:r>
              <a:rPr lang="en-US" altLang="sr-Latn-RS" smtClean="0"/>
              <a:t>Fourth level</a:t>
            </a:r>
          </a:p>
          <a:p>
            <a:pPr lvl="4"/>
            <a:r>
              <a:rPr lang="en-US" altLang="sr-Latn-RS" smtClean="0"/>
              <a:t>Fifth level</a:t>
            </a:r>
          </a:p>
        </p:txBody>
      </p:sp>
      <p:sp>
        <p:nvSpPr>
          <p:cNvPr id="4" name="Date Placeholder 3"/>
          <p:cNvSpPr>
            <a:spLocks noGrp="1"/>
          </p:cNvSpPr>
          <p:nvPr>
            <p:ph type="dt" sz="half" idx="2"/>
          </p:nvPr>
        </p:nvSpPr>
        <p:spPr>
          <a:xfrm>
            <a:off x="628650" y="5297488"/>
            <a:ext cx="2057400" cy="303212"/>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A19F438A-E8F5-4ECE-B246-06469823A6B5}" type="datetimeFigureOut">
              <a:rPr lang="bs-Latn-BA"/>
              <a:pPr>
                <a:defRPr/>
              </a:pPr>
              <a:t>7.12.2017</a:t>
            </a:fld>
            <a:endParaRPr lang="bs-Latn-BA"/>
          </a:p>
        </p:txBody>
      </p:sp>
      <p:sp>
        <p:nvSpPr>
          <p:cNvPr id="5" name="Footer Placeholder 4"/>
          <p:cNvSpPr>
            <a:spLocks noGrp="1"/>
          </p:cNvSpPr>
          <p:nvPr>
            <p:ph type="ftr" sz="quarter" idx="3"/>
          </p:nvPr>
        </p:nvSpPr>
        <p:spPr>
          <a:xfrm>
            <a:off x="3028950" y="5297488"/>
            <a:ext cx="3086100" cy="303212"/>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bs-Latn-BA"/>
          </a:p>
        </p:txBody>
      </p:sp>
      <p:sp>
        <p:nvSpPr>
          <p:cNvPr id="6" name="Slide Number Placeholder 5"/>
          <p:cNvSpPr>
            <a:spLocks noGrp="1"/>
          </p:cNvSpPr>
          <p:nvPr>
            <p:ph type="sldNum" sz="quarter" idx="4"/>
          </p:nvPr>
        </p:nvSpPr>
        <p:spPr>
          <a:xfrm>
            <a:off x="6457950" y="5297488"/>
            <a:ext cx="2057400" cy="303212"/>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293681E5-F9E4-4563-985C-02ABA592F835}" type="slidenum">
              <a:rPr lang="bs-Latn-BA" altLang="tr-TR"/>
              <a:pPr>
                <a:defRPr/>
              </a:pPr>
              <a:t>‹#›</a:t>
            </a:fld>
            <a:endParaRPr lang="bs-Latn-BA" alt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Title 1"/>
          <p:cNvSpPr txBox="1">
            <a:spLocks/>
          </p:cNvSpPr>
          <p:nvPr/>
        </p:nvSpPr>
        <p:spPr bwMode="auto">
          <a:xfrm>
            <a:off x="627063" y="1727200"/>
            <a:ext cx="7886700"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defRPr/>
            </a:pPr>
            <a:r>
              <a:rPr lang="tr-TR" altLang="tr-TR" sz="4050" b="1" dirty="0" smtClean="0">
                <a:latin typeface="Arial" panose="020B0604020202020204" pitchFamily="34" charset="0"/>
                <a:cs typeface="Arial" panose="020B0604020202020204" pitchFamily="34" charset="0"/>
              </a:rPr>
              <a:t>İŞ HUKUKU V</a:t>
            </a:r>
          </a:p>
        </p:txBody>
      </p:sp>
      <p:sp>
        <p:nvSpPr>
          <p:cNvPr id="5" name="Content Placeholder 2"/>
          <p:cNvSpPr txBox="1">
            <a:spLocks/>
          </p:cNvSpPr>
          <p:nvPr/>
        </p:nvSpPr>
        <p:spPr bwMode="auto">
          <a:xfrm>
            <a:off x="2679700" y="4189413"/>
            <a:ext cx="3551238" cy="490537"/>
          </a:xfrm>
          <a:prstGeom prst="rect">
            <a:avLst/>
          </a:prstGeom>
          <a:noFill/>
          <a:ln w="9525">
            <a:noFill/>
            <a:miter lim="800000"/>
            <a:headEnd/>
            <a:tailEnd/>
          </a:ln>
        </p:spPr>
        <p:txBody>
          <a:bodyPr/>
          <a:lstStyle/>
          <a:p>
            <a:pPr algn="ctr">
              <a:lnSpc>
                <a:spcPct val="90000"/>
              </a:lnSpc>
              <a:spcBef>
                <a:spcPts val="750"/>
              </a:spcBef>
              <a:defRPr/>
            </a:pPr>
            <a:r>
              <a:rPr lang="tr-TR">
                <a:latin typeface="+mn-lt"/>
              </a:rPr>
              <a:t>Anlatan: Adnan Hadzimusiç</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a:xfrm>
            <a:off x="107950" y="147638"/>
            <a:ext cx="9036050" cy="5567362"/>
          </a:xfrm>
        </p:spPr>
        <p:txBody>
          <a:bodyPr rtlCol="0">
            <a:normAutofit fontScale="92500" lnSpcReduction="10000"/>
          </a:bodyPr>
          <a:lstStyle/>
          <a:p>
            <a:pPr marL="0" indent="0" eaLnBrk="1" fontAlgn="auto" hangingPunct="1">
              <a:spcBef>
                <a:spcPct val="0"/>
              </a:spcBef>
              <a:spcAft>
                <a:spcPts val="0"/>
              </a:spcAft>
              <a:buFontTx/>
              <a:buChar char="-"/>
              <a:defRPr/>
            </a:pPr>
            <a:r>
              <a:rPr lang="bs-Latn-BA" altLang="tr-TR" sz="2800" b="1" dirty="0" smtClean="0">
                <a:cs typeface="Arial" panose="020B0604020202020204" pitchFamily="34" charset="0"/>
              </a:rPr>
              <a:t> </a:t>
            </a:r>
            <a:r>
              <a:rPr lang="tr-TR" altLang="tr-TR" sz="2800" b="1" dirty="0" smtClean="0">
                <a:cs typeface="Arial" panose="020B0604020202020204" pitchFamily="34" charset="0"/>
              </a:rPr>
              <a:t>İş sağlık ve güvenlik hizmetleri sağlama yükümü:</a:t>
            </a:r>
          </a:p>
          <a:p>
            <a:pPr marL="0" indent="0" eaLnBrk="1" fontAlgn="auto" hangingPunct="1">
              <a:spcBef>
                <a:spcPct val="0"/>
              </a:spcBef>
              <a:spcAft>
                <a:spcPts val="0"/>
              </a:spcAft>
              <a:buFont typeface="Arial" panose="020B0604020202020204" pitchFamily="34" charset="0"/>
              <a:buNone/>
              <a:defRPr/>
            </a:pPr>
            <a:r>
              <a:rPr lang="tr-TR" altLang="tr-TR" sz="2800" dirty="0" smtClean="0">
                <a:cs typeface="Arial" panose="020B0604020202020204" pitchFamily="34" charset="0"/>
              </a:rPr>
              <a:t>Mesleki risklerin önlenmesi ve bu risklerden korunmasına yönelik çalışmaları da kapsayacak, iş sağlığı ve güvenliği hizmetlerinin sunulması için işveren çalışanları arasından</a:t>
            </a:r>
            <a:r>
              <a:rPr lang="tr-TR" altLang="tr-TR" sz="2800" b="1" dirty="0" smtClean="0">
                <a:cs typeface="Arial" panose="020B0604020202020204" pitchFamily="34" charset="0"/>
              </a:rPr>
              <a:t> iş güvenliği uzmanı</a:t>
            </a:r>
            <a:r>
              <a:rPr lang="tr-TR" altLang="tr-TR" sz="2800" dirty="0" smtClean="0">
                <a:cs typeface="Arial" panose="020B0604020202020204" pitchFamily="34" charset="0"/>
              </a:rPr>
              <a:t>, </a:t>
            </a:r>
            <a:r>
              <a:rPr lang="tr-TR" altLang="tr-TR" sz="2800" b="1" dirty="0" smtClean="0">
                <a:cs typeface="Arial" panose="020B0604020202020204" pitchFamily="34" charset="0"/>
              </a:rPr>
              <a:t>işyeri hekimi</a:t>
            </a:r>
            <a:r>
              <a:rPr lang="tr-TR" altLang="tr-TR" sz="2800" dirty="0" smtClean="0">
                <a:cs typeface="Arial" panose="020B0604020202020204" pitchFamily="34" charset="0"/>
              </a:rPr>
              <a:t> ve on ve daha fazla çalışanı olan çok tehlikeli sınıfta yer alan işyerlerinde </a:t>
            </a:r>
            <a:r>
              <a:rPr lang="tr-TR" altLang="tr-TR" sz="2800" b="1" dirty="0" smtClean="0">
                <a:cs typeface="Arial" panose="020B0604020202020204" pitchFamily="34" charset="0"/>
              </a:rPr>
              <a:t>diğer sağlık personeli görevlendirir</a:t>
            </a:r>
            <a:r>
              <a:rPr lang="tr-TR" altLang="tr-TR" sz="2800" dirty="0" smtClean="0">
                <a:cs typeface="Arial" panose="020B0604020202020204" pitchFamily="34" charset="0"/>
              </a:rPr>
              <a:t>. </a:t>
            </a:r>
          </a:p>
          <a:p>
            <a:pPr marL="0" indent="0" eaLnBrk="1" fontAlgn="auto" hangingPunct="1">
              <a:spcBef>
                <a:spcPct val="0"/>
              </a:spcBef>
              <a:spcAft>
                <a:spcPts val="0"/>
              </a:spcAft>
              <a:buFont typeface="Arial" panose="020B0604020202020204" pitchFamily="34" charset="0"/>
              <a:buNone/>
              <a:defRPr/>
            </a:pPr>
            <a:r>
              <a:rPr lang="tr-TR" altLang="tr-TR" sz="2800" dirty="0" smtClean="0">
                <a:cs typeface="Arial" panose="020B0604020202020204" pitchFamily="34" charset="0"/>
              </a:rPr>
              <a:t>Çalışanları arasında belirlenen niteliklere sahip personel bulunmaması hâlinde, bu hizmetin tamamını veya bir kısmını ortak sağlık ve güvenlik birimlerinden hizmet alarak yerine getirebilir.</a:t>
            </a:r>
          </a:p>
          <a:p>
            <a:pPr marL="0" indent="0" eaLnBrk="1" fontAlgn="auto" hangingPunct="1">
              <a:spcBef>
                <a:spcPct val="0"/>
              </a:spcBef>
              <a:spcAft>
                <a:spcPts val="0"/>
              </a:spcAft>
              <a:buFont typeface="Arial" panose="020B0604020202020204" pitchFamily="34" charset="0"/>
              <a:buNone/>
              <a:defRPr/>
            </a:pPr>
            <a:endParaRPr lang="tr-TR" altLang="tr-TR" sz="2800" dirty="0" smtClean="0">
              <a:cs typeface="Arial" panose="020B0604020202020204" pitchFamily="34" charset="0"/>
            </a:endParaRPr>
          </a:p>
          <a:p>
            <a:pPr marL="0" indent="0" eaLnBrk="1" fontAlgn="auto" hangingPunct="1">
              <a:spcBef>
                <a:spcPct val="0"/>
              </a:spcBef>
              <a:spcAft>
                <a:spcPts val="0"/>
              </a:spcAft>
              <a:buFontTx/>
              <a:buChar char="-"/>
              <a:defRPr/>
            </a:pPr>
            <a:r>
              <a:rPr lang="bs-Latn-BA" altLang="tr-TR" sz="2800" b="1" dirty="0" smtClean="0">
                <a:cs typeface="Arial" panose="020B0604020202020204" pitchFamily="34" charset="0"/>
              </a:rPr>
              <a:t> </a:t>
            </a:r>
            <a:r>
              <a:rPr lang="tr-TR" altLang="tr-TR" sz="2800" b="1" dirty="0" smtClean="0">
                <a:cs typeface="Arial" panose="020B0604020202020204" pitchFamily="34" charset="0"/>
              </a:rPr>
              <a:t>İş sağlığı ve güvenliği kurumu oluşturma yükümü:</a:t>
            </a:r>
          </a:p>
          <a:p>
            <a:pPr marL="0" indent="0" eaLnBrk="1" fontAlgn="auto" hangingPunct="1">
              <a:spcBef>
                <a:spcPct val="0"/>
              </a:spcBef>
              <a:spcAft>
                <a:spcPts val="0"/>
              </a:spcAft>
              <a:buFont typeface="Arial" panose="020B0604020202020204" pitchFamily="34" charset="0"/>
              <a:buNone/>
              <a:defRPr/>
            </a:pPr>
            <a:r>
              <a:rPr lang="tr-TR" altLang="tr-TR" sz="2800" dirty="0" smtClean="0">
                <a:cs typeface="Arial" panose="020B0604020202020204" pitchFamily="34" charset="0"/>
              </a:rPr>
              <a:t>Elli ve daha fazla çalışanın bulunduğu ve altı aydan fazla süren sürekli işlerin yapıldığı işyerlerinde işveren, iş sağlığı ve güvenliği ile ilgili çalışmalarda bulunmak üzere </a:t>
            </a:r>
            <a:r>
              <a:rPr lang="tr-TR" altLang="tr-TR" sz="2800" b="1" dirty="0" smtClean="0">
                <a:cs typeface="Arial" panose="020B0604020202020204" pitchFamily="34" charset="0"/>
              </a:rPr>
              <a:t>kurul oluşturur</a:t>
            </a:r>
            <a:r>
              <a:rPr lang="tr-TR" altLang="tr-TR" sz="2800" dirty="0" smtClean="0">
                <a:cs typeface="Arial" panose="020B0604020202020204" pitchFamily="34" charset="0"/>
              </a:rPr>
              <a:t>. İşveren, iş sağlığı ve güvenliği mevzuatına uygun kurul kararlarını uygular.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0" y="128588"/>
            <a:ext cx="9144000" cy="5586412"/>
          </a:xfrm>
        </p:spPr>
        <p:txBody>
          <a:bodyPr rtlCol="0">
            <a:normAutofit fontScale="92500" lnSpcReduction="20000"/>
          </a:bodyPr>
          <a:lstStyle/>
          <a:p>
            <a:pPr marL="0" indent="0" eaLnBrk="1" fontAlgn="auto" hangingPunct="1">
              <a:lnSpc>
                <a:spcPct val="100000"/>
              </a:lnSpc>
              <a:spcBef>
                <a:spcPct val="0"/>
              </a:spcBef>
              <a:spcAft>
                <a:spcPts val="0"/>
              </a:spcAft>
              <a:buFont typeface="Arial" panose="020B0604020202020204" pitchFamily="34" charset="0"/>
              <a:buNone/>
              <a:defRPr/>
            </a:pPr>
            <a:r>
              <a:rPr lang="tr-TR" altLang="tr-TR" sz="3900" b="1" dirty="0">
                <a:cs typeface="Arial" panose="020B0604020202020204" pitchFamily="34" charset="0"/>
              </a:rPr>
              <a:t>B- Çalışanların yükümlülükleri</a:t>
            </a:r>
          </a:p>
          <a:p>
            <a:pPr marL="0" indent="0" eaLnBrk="1" fontAlgn="auto" hangingPunct="1">
              <a:lnSpc>
                <a:spcPct val="100000"/>
              </a:lnSpc>
              <a:spcBef>
                <a:spcPct val="0"/>
              </a:spcBef>
              <a:spcAft>
                <a:spcPts val="0"/>
              </a:spcAft>
              <a:buFont typeface="Arial" panose="020B0604020202020204" pitchFamily="34" charset="0"/>
              <a:buNone/>
              <a:defRPr/>
            </a:pPr>
            <a:endParaRPr lang="tr-TR" altLang="tr-TR" sz="2400" b="1" dirty="0" smtClean="0">
              <a:cs typeface="Arial" panose="020B0604020202020204" pitchFamily="34" charset="0"/>
            </a:endParaRPr>
          </a:p>
          <a:p>
            <a:pPr marL="0" indent="0" algn="ctr" eaLnBrk="1" fontAlgn="auto" hangingPunct="1">
              <a:lnSpc>
                <a:spcPct val="100000"/>
              </a:lnSpc>
              <a:spcBef>
                <a:spcPct val="0"/>
              </a:spcBef>
              <a:spcAft>
                <a:spcPts val="0"/>
              </a:spcAft>
              <a:buFont typeface="Arial" panose="020B0604020202020204" pitchFamily="34" charset="0"/>
              <a:buNone/>
              <a:defRPr/>
            </a:pPr>
            <a:r>
              <a:rPr lang="tr-TR" altLang="tr-TR" sz="2400" b="1" i="1" dirty="0" smtClean="0">
                <a:cs typeface="Arial" panose="020B0604020202020204" pitchFamily="34" charset="0"/>
              </a:rPr>
              <a:t>İş SGK MADDE 19 – </a:t>
            </a:r>
            <a:r>
              <a:rPr lang="tr-TR" altLang="tr-TR" sz="2400" i="1" dirty="0" smtClean="0">
                <a:cs typeface="Arial" panose="020B0604020202020204" pitchFamily="34" charset="0"/>
              </a:rPr>
              <a:t>(1) Çalışanlar, iş sağlığı ve güvenliği ile ilgili aldıkları eğitim ve işverenin bu konudaki talimatları doğrultusunda, kendilerinin ve hareketlerinden veya yaptıkları işten etkilenen diğer çalışanların sağlık ve güvenliklerini tehlikeye düşürmemekle yükümlüdür.</a:t>
            </a:r>
          </a:p>
          <a:p>
            <a:pPr marL="0" indent="0" eaLnBrk="1" fontAlgn="auto" hangingPunct="1">
              <a:lnSpc>
                <a:spcPct val="100000"/>
              </a:lnSpc>
              <a:spcBef>
                <a:spcPct val="0"/>
              </a:spcBef>
              <a:spcAft>
                <a:spcPts val="0"/>
              </a:spcAft>
              <a:buFont typeface="Arial" panose="020B0604020202020204" pitchFamily="34" charset="0"/>
              <a:buNone/>
              <a:defRPr/>
            </a:pPr>
            <a:endParaRPr lang="tr-TR" altLang="tr-TR" sz="2400" dirty="0" smtClean="0">
              <a:cs typeface="Arial" panose="020B0604020202020204" pitchFamily="34" charset="0"/>
            </a:endParaRPr>
          </a:p>
          <a:p>
            <a:pPr marL="0" indent="0" eaLnBrk="1" fontAlgn="auto" hangingPunct="1">
              <a:lnSpc>
                <a:spcPct val="100000"/>
              </a:lnSpc>
              <a:spcBef>
                <a:spcPct val="0"/>
              </a:spcBef>
              <a:spcAft>
                <a:spcPts val="0"/>
              </a:spcAft>
              <a:buFont typeface="Arial" panose="020B0604020202020204" pitchFamily="34" charset="0"/>
              <a:buNone/>
              <a:defRPr/>
            </a:pPr>
            <a:r>
              <a:rPr lang="tr-TR" altLang="tr-TR" sz="2400" b="1" dirty="0" smtClean="0">
                <a:cs typeface="Arial" panose="020B0604020202020204" pitchFamily="34" charset="0"/>
              </a:rPr>
              <a:t>İşçilerin bu yükümlülüğün bazı noktalar bunlar:</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2400" dirty="0">
                <a:cs typeface="Arial" panose="020B0604020202020204" pitchFamily="34" charset="0"/>
              </a:rPr>
              <a:t>a) İşyerindeki makine, cihaz, araç, gereç, tehlikeli madde, taşıma ekipmanı ve diğer üretim araçlarını kurallara uygun şekilde kullanmak, bunların güvenlik donanımlarını doğru olarak kullanmak, keyfi olarak çıkarmamak ve değiştirmemek.</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2400" dirty="0">
                <a:cs typeface="Arial" panose="020B0604020202020204" pitchFamily="34" charset="0"/>
              </a:rPr>
              <a:t>b) Kendilerine sağlanan kişisel koruyucu donanımı doğru kullanmak ve korumak.</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2400" dirty="0">
                <a:cs typeface="Arial" panose="020B0604020202020204" pitchFamily="34" charset="0"/>
              </a:rPr>
              <a:t>c) İşyerindeki makine, cihaz, araç, gereç, tesis ve binalarda sağlık ve güvenlik yönünden ciddi ve yakın bir tehlike ile karşılaştıklarında ve koruma </a:t>
            </a:r>
            <a:r>
              <a:rPr lang="tr-TR" altLang="tr-TR" sz="2400" dirty="0" smtClean="0">
                <a:cs typeface="Arial" panose="020B0604020202020204" pitchFamily="34" charset="0"/>
              </a:rPr>
              <a:t>tedbirler-inde </a:t>
            </a:r>
            <a:r>
              <a:rPr lang="tr-TR" altLang="tr-TR" sz="2400" dirty="0">
                <a:cs typeface="Arial" panose="020B0604020202020204" pitchFamily="34" charset="0"/>
              </a:rPr>
              <a:t>bir eksiklik gördüklerinde, işverene veya çalışan temsilcisine derhal haber vermek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0" y="1238250"/>
            <a:ext cx="9223375" cy="4476750"/>
          </a:xfrm>
        </p:spPr>
        <p:txBody>
          <a:bodyPr rtlCol="0">
            <a:normAutofit fontScale="92500" lnSpcReduction="20000"/>
          </a:bodyPr>
          <a:lstStyle/>
          <a:p>
            <a:pPr marL="0" indent="0" eaLnBrk="1" fontAlgn="auto" hangingPunct="1">
              <a:lnSpc>
                <a:spcPct val="100000"/>
              </a:lnSpc>
              <a:spcBef>
                <a:spcPct val="0"/>
              </a:spcBef>
              <a:spcAft>
                <a:spcPts val="0"/>
              </a:spcAft>
              <a:buFont typeface="Arial" panose="020B0604020202020204" pitchFamily="34" charset="0"/>
              <a:buNone/>
              <a:defRPr/>
            </a:pPr>
            <a:r>
              <a:rPr lang="tr-TR" altLang="tr-TR" sz="3200" b="1" dirty="0" smtClean="0">
                <a:cs typeface="Arial" panose="020B0604020202020204" pitchFamily="34" charset="0"/>
              </a:rPr>
              <a:t>- Devlet denetimi:</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3200" dirty="0" smtClean="0">
                <a:cs typeface="Arial" panose="020B0604020202020204" pitchFamily="34" charset="0"/>
              </a:rPr>
              <a:t>İs sağlığı ve iş güvenlik konularda tedbirlerin alınıp alınmama incelenmesi Çalışma ve Sosyal Güvenlik Bakanlığı yapıyor.</a:t>
            </a:r>
          </a:p>
          <a:p>
            <a:pPr marL="0" indent="0" eaLnBrk="1" fontAlgn="auto" hangingPunct="1">
              <a:lnSpc>
                <a:spcPct val="100000"/>
              </a:lnSpc>
              <a:spcBef>
                <a:spcPct val="0"/>
              </a:spcBef>
              <a:spcAft>
                <a:spcPts val="0"/>
              </a:spcAft>
              <a:buFont typeface="Arial" panose="020B0604020202020204" pitchFamily="34" charset="0"/>
              <a:buNone/>
              <a:defRPr/>
            </a:pPr>
            <a:endParaRPr lang="tr-TR" altLang="tr-TR" sz="3200" dirty="0" smtClean="0">
              <a:cs typeface="Arial" panose="020B0604020202020204" pitchFamily="34" charset="0"/>
            </a:endParaRPr>
          </a:p>
          <a:p>
            <a:pPr marL="0" indent="0" eaLnBrk="1" fontAlgn="auto" hangingPunct="1">
              <a:lnSpc>
                <a:spcPct val="100000"/>
              </a:lnSpc>
              <a:spcBef>
                <a:spcPct val="0"/>
              </a:spcBef>
              <a:spcAft>
                <a:spcPts val="0"/>
              </a:spcAft>
              <a:buFont typeface="Arial" panose="020B0604020202020204" pitchFamily="34" charset="0"/>
              <a:buNone/>
              <a:defRPr/>
            </a:pPr>
            <a:r>
              <a:rPr lang="tr-TR" altLang="tr-TR" sz="3200" b="1" dirty="0" smtClean="0">
                <a:cs typeface="Arial" panose="020B0604020202020204" pitchFamily="34" charset="0"/>
              </a:rPr>
              <a:t>-İş sağlık ve iş güvenlik kurulların denetimi</a:t>
            </a:r>
          </a:p>
          <a:p>
            <a:pPr marL="0" indent="0" eaLnBrk="1" fontAlgn="auto" hangingPunct="1">
              <a:lnSpc>
                <a:spcPct val="100000"/>
              </a:lnSpc>
              <a:spcBef>
                <a:spcPct val="0"/>
              </a:spcBef>
              <a:spcAft>
                <a:spcPts val="0"/>
              </a:spcAft>
              <a:buFont typeface="Arial" panose="020B0604020202020204" pitchFamily="34" charset="0"/>
              <a:buNone/>
              <a:defRPr/>
            </a:pPr>
            <a:r>
              <a:rPr lang="tr-TR" altLang="tr-TR" sz="3200" dirty="0" smtClean="0">
                <a:cs typeface="Arial" panose="020B0604020202020204" pitchFamily="34" charset="0"/>
              </a:rPr>
              <a:t>S</a:t>
            </a:r>
            <a:r>
              <a:rPr lang="bs-Latn-BA" altLang="tr-TR" sz="3200" dirty="0" smtClean="0">
                <a:cs typeface="Arial" panose="020B0604020202020204" pitchFamily="34" charset="0"/>
              </a:rPr>
              <a:t>a</a:t>
            </a:r>
            <a:r>
              <a:rPr lang="tr-TR" altLang="tr-TR" sz="3200" dirty="0" err="1" smtClean="0">
                <a:cs typeface="Arial" panose="020B0604020202020204" pitchFamily="34" charset="0"/>
              </a:rPr>
              <a:t>na</a:t>
            </a:r>
            <a:r>
              <a:rPr lang="bs-Latn-BA" altLang="tr-TR" sz="3200" dirty="0" smtClean="0">
                <a:cs typeface="Arial" panose="020B0604020202020204" pitchFamily="34" charset="0"/>
              </a:rPr>
              <a:t>y</a:t>
            </a:r>
            <a:r>
              <a:rPr lang="tr-TR" altLang="tr-TR" sz="3200" dirty="0" smtClean="0">
                <a:cs typeface="Arial" panose="020B0604020202020204" pitchFamily="34" charset="0"/>
              </a:rPr>
              <a:t>i </a:t>
            </a:r>
            <a:r>
              <a:rPr lang="tr-TR" altLang="tr-TR" sz="3200" dirty="0" err="1" smtClean="0">
                <a:cs typeface="Arial" panose="020B0604020202020204" pitchFamily="34" charset="0"/>
              </a:rPr>
              <a:t>işyerlerde</a:t>
            </a:r>
            <a:r>
              <a:rPr lang="tr-TR" altLang="tr-TR" sz="3200" dirty="0" smtClean="0">
                <a:cs typeface="Arial" panose="020B0604020202020204" pitchFamily="34" charset="0"/>
              </a:rPr>
              <a:t> 6 aydan fazla sürdüğü sürekli </a:t>
            </a:r>
            <a:r>
              <a:rPr lang="tr-TR" altLang="tr-TR" sz="3200" dirty="0" err="1" smtClean="0">
                <a:cs typeface="Arial" panose="020B0604020202020204" pitchFamily="34" charset="0"/>
              </a:rPr>
              <a:t>işyerlerde</a:t>
            </a:r>
            <a:r>
              <a:rPr lang="tr-TR" altLang="tr-TR" sz="3200" dirty="0" smtClean="0">
                <a:cs typeface="Arial" panose="020B0604020202020204" pitchFamily="34" charset="0"/>
              </a:rPr>
              <a:t> ve en az 50 işçinin çalıştırdığı </a:t>
            </a:r>
            <a:r>
              <a:rPr lang="tr-TR" altLang="tr-TR" sz="3200" dirty="0" err="1" smtClean="0">
                <a:cs typeface="Arial" panose="020B0604020202020204" pitchFamily="34" charset="0"/>
              </a:rPr>
              <a:t>işyerlerde</a:t>
            </a:r>
            <a:r>
              <a:rPr lang="tr-TR" altLang="tr-TR" sz="3200" dirty="0" smtClean="0">
                <a:cs typeface="Arial" panose="020B0604020202020204" pitchFamily="34" charset="0"/>
              </a:rPr>
              <a:t> </a:t>
            </a:r>
            <a:r>
              <a:rPr lang="tr-TR" altLang="tr-TR" sz="3200" b="1" dirty="0" smtClean="0">
                <a:cs typeface="Arial" panose="020B0604020202020204" pitchFamily="34" charset="0"/>
              </a:rPr>
              <a:t>iş sağlık ve güvenlik kurulu </a:t>
            </a:r>
            <a:r>
              <a:rPr lang="tr-TR" altLang="tr-TR" sz="3200" dirty="0" smtClean="0">
                <a:cs typeface="Arial" panose="020B0604020202020204" pitchFamily="34" charset="0"/>
              </a:rPr>
              <a:t>oluşturulma zorunluluğu </a:t>
            </a:r>
            <a:r>
              <a:rPr lang="tr-TR" altLang="tr-TR" sz="3200" dirty="0" err="1" smtClean="0">
                <a:cs typeface="Arial" panose="020B0604020202020204" pitchFamily="34" charset="0"/>
              </a:rPr>
              <a:t>varç</a:t>
            </a:r>
            <a:r>
              <a:rPr lang="tr-TR" altLang="tr-TR" sz="3200" dirty="0" smtClean="0">
                <a:cs typeface="Arial" panose="020B0604020202020204" pitchFamily="34" charset="0"/>
              </a:rPr>
              <a:t> Bu kurul iş sağlık ve iş güvenlik kuralların yerine getirilip getirilmediğini denetler</a:t>
            </a:r>
          </a:p>
        </p:txBody>
      </p:sp>
      <p:sp>
        <p:nvSpPr>
          <p:cNvPr id="2" name="Rectangle 1"/>
          <p:cNvSpPr/>
          <p:nvPr/>
        </p:nvSpPr>
        <p:spPr>
          <a:xfrm>
            <a:off x="339725" y="295275"/>
            <a:ext cx="8401050" cy="647700"/>
          </a:xfrm>
          <a:prstGeom prst="rect">
            <a:avLst/>
          </a:prstGeom>
        </p:spPr>
        <p:txBody>
          <a:bodyPr>
            <a:spAutoFit/>
          </a:bodyPr>
          <a:lstStyle/>
          <a:p>
            <a:pPr algn="ctr">
              <a:defRPr/>
            </a:pPr>
            <a:r>
              <a:rPr lang="tr-TR" altLang="tr-TR" sz="3600" b="1" dirty="0">
                <a:latin typeface="+mn-lt"/>
                <a:cs typeface="Arial" panose="020B0604020202020204" pitchFamily="34" charset="0"/>
              </a:rPr>
              <a:t>İŞ SAĞLIĞI VE İŞ GÜVENLİĞİ DENETİMİ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a:xfrm>
            <a:off x="0" y="841375"/>
            <a:ext cx="9144000" cy="4743450"/>
          </a:xfrm>
        </p:spPr>
        <p:txBody>
          <a:bodyPr rtlCol="0">
            <a:normAutofit fontScale="77500" lnSpcReduction="20000"/>
          </a:bodyPr>
          <a:lstStyle/>
          <a:p>
            <a:pPr marL="0" indent="0" eaLnBrk="1" fontAlgn="auto" hangingPunct="1">
              <a:lnSpc>
                <a:spcPct val="120000"/>
              </a:lnSpc>
              <a:spcBef>
                <a:spcPts val="0"/>
              </a:spcBef>
              <a:spcAft>
                <a:spcPts val="0"/>
              </a:spcAft>
              <a:buFont typeface="Arial" panose="020B0604020202020204" pitchFamily="34" charset="0"/>
              <a:buNone/>
              <a:defRPr/>
            </a:pPr>
            <a:r>
              <a:rPr lang="tr-TR" altLang="tr-TR" sz="3600" dirty="0" smtClean="0">
                <a:cs typeface="Arial" panose="020B0604020202020204" pitchFamily="34" charset="0"/>
              </a:rPr>
              <a:t>İş sağlık ve iş güvenlik önlemlerin yerine getirmemesinden dolayı meydana gelebilecek yaptırımlar bunlar:</a:t>
            </a:r>
          </a:p>
          <a:p>
            <a:pPr marL="0" indent="0" eaLnBrk="1" fontAlgn="auto" hangingPunct="1">
              <a:lnSpc>
                <a:spcPct val="120000"/>
              </a:lnSpc>
              <a:spcBef>
                <a:spcPts val="0"/>
              </a:spcBef>
              <a:spcAft>
                <a:spcPts val="0"/>
              </a:spcAft>
              <a:buFont typeface="Arial" panose="020B0604020202020204" pitchFamily="34" charset="0"/>
              <a:buNone/>
              <a:defRPr/>
            </a:pPr>
            <a:endParaRPr lang="tr-TR" altLang="tr-TR" sz="3600" dirty="0" smtClean="0">
              <a:cs typeface="Arial" panose="020B0604020202020204" pitchFamily="34" charset="0"/>
            </a:endParaRPr>
          </a:p>
          <a:p>
            <a:pPr marL="0" indent="0" eaLnBrk="1" fontAlgn="auto" hangingPunct="1">
              <a:lnSpc>
                <a:spcPct val="120000"/>
              </a:lnSpc>
              <a:spcBef>
                <a:spcPts val="0"/>
              </a:spcBef>
              <a:spcAft>
                <a:spcPts val="0"/>
              </a:spcAft>
              <a:buFont typeface="Arial" panose="020B0604020202020204" pitchFamily="34" charset="0"/>
              <a:buNone/>
              <a:defRPr/>
            </a:pPr>
            <a:r>
              <a:rPr lang="tr-TR" altLang="tr-TR" sz="3600" b="1" dirty="0" smtClean="0">
                <a:cs typeface="Arial" panose="020B0604020202020204" pitchFamily="34" charset="0"/>
              </a:rPr>
              <a:t>1-</a:t>
            </a:r>
            <a:r>
              <a:rPr lang="tr-TR" altLang="tr-TR" sz="3600" dirty="0" smtClean="0">
                <a:cs typeface="Arial" panose="020B0604020202020204" pitchFamily="34" charset="0"/>
              </a:rPr>
              <a:t> İşçinin çalışmaktan kaçınması ve iş sözleşmenin feshi,</a:t>
            </a:r>
          </a:p>
          <a:p>
            <a:pPr marL="0" indent="0" eaLnBrk="1" fontAlgn="auto" hangingPunct="1">
              <a:lnSpc>
                <a:spcPct val="120000"/>
              </a:lnSpc>
              <a:spcBef>
                <a:spcPts val="0"/>
              </a:spcBef>
              <a:spcAft>
                <a:spcPts val="0"/>
              </a:spcAft>
              <a:buFont typeface="Arial" panose="020B0604020202020204" pitchFamily="34" charset="0"/>
              <a:buNone/>
              <a:defRPr/>
            </a:pPr>
            <a:r>
              <a:rPr lang="tr-TR" altLang="tr-TR" sz="3600" b="1" dirty="0" smtClean="0">
                <a:cs typeface="Arial" panose="020B0604020202020204" pitchFamily="34" charset="0"/>
              </a:rPr>
              <a:t>2-</a:t>
            </a:r>
            <a:r>
              <a:rPr lang="tr-TR" altLang="tr-TR" sz="3600" dirty="0" smtClean="0">
                <a:cs typeface="Arial" panose="020B0604020202020204" pitchFamily="34" charset="0"/>
              </a:rPr>
              <a:t> İşin durdurulması:</a:t>
            </a:r>
            <a:r>
              <a:rPr lang="tr-TR" altLang="tr-TR" sz="3600" i="1" dirty="0" smtClean="0">
                <a:cs typeface="Arial" panose="020B0604020202020204" pitchFamily="34" charset="0"/>
              </a:rPr>
              <a:t> müfettişlerce işin tümü veya bir bölümü durdurulabilir,</a:t>
            </a:r>
          </a:p>
          <a:p>
            <a:pPr marL="0" indent="0" eaLnBrk="1" fontAlgn="auto" hangingPunct="1">
              <a:lnSpc>
                <a:spcPct val="120000"/>
              </a:lnSpc>
              <a:spcBef>
                <a:spcPts val="0"/>
              </a:spcBef>
              <a:spcAft>
                <a:spcPts val="0"/>
              </a:spcAft>
              <a:buFont typeface="Arial" panose="020B0604020202020204" pitchFamily="34" charset="0"/>
              <a:buNone/>
              <a:defRPr/>
            </a:pPr>
            <a:r>
              <a:rPr lang="tr-TR" altLang="tr-TR" sz="3600" b="1" dirty="0" smtClean="0">
                <a:cs typeface="Arial" panose="020B0604020202020204" pitchFamily="34" charset="0"/>
              </a:rPr>
              <a:t>3-</a:t>
            </a:r>
            <a:r>
              <a:rPr lang="tr-TR" altLang="tr-TR" sz="3600" dirty="0" smtClean="0">
                <a:cs typeface="Arial" panose="020B0604020202020204" pitchFamily="34" charset="0"/>
              </a:rPr>
              <a:t> İşverenin sorumluluğu: </a:t>
            </a:r>
          </a:p>
          <a:p>
            <a:pPr marL="0" indent="0" eaLnBrk="1" fontAlgn="auto" hangingPunct="1">
              <a:lnSpc>
                <a:spcPct val="120000"/>
              </a:lnSpc>
              <a:spcBef>
                <a:spcPts val="0"/>
              </a:spcBef>
              <a:spcAft>
                <a:spcPts val="0"/>
              </a:spcAft>
              <a:buFont typeface="Arial" panose="020B0604020202020204" pitchFamily="34" charset="0"/>
              <a:buNone/>
              <a:defRPr/>
            </a:pPr>
            <a:r>
              <a:rPr lang="tr-TR" altLang="tr-TR" sz="3600" dirty="0" smtClean="0">
                <a:cs typeface="Arial" panose="020B0604020202020204" pitchFamily="34" charset="0"/>
              </a:rPr>
              <a:t>	a) </a:t>
            </a:r>
            <a:r>
              <a:rPr lang="tr-TR" altLang="tr-TR" sz="3600" b="1" dirty="0" smtClean="0">
                <a:cs typeface="Arial" panose="020B0604020202020204" pitchFamily="34" charset="0"/>
              </a:rPr>
              <a:t>hukuki sorumluluk: </a:t>
            </a:r>
            <a:r>
              <a:rPr lang="tr-TR" altLang="tr-TR" sz="3600" i="1" dirty="0" smtClean="0">
                <a:cs typeface="Arial" panose="020B0604020202020204" pitchFamily="34" charset="0"/>
              </a:rPr>
              <a:t>kusursuz sorumluluk esas</a:t>
            </a:r>
          </a:p>
          <a:p>
            <a:pPr marL="0" indent="0" eaLnBrk="1" fontAlgn="auto" hangingPunct="1">
              <a:lnSpc>
                <a:spcPct val="120000"/>
              </a:lnSpc>
              <a:spcBef>
                <a:spcPts val="0"/>
              </a:spcBef>
              <a:spcAft>
                <a:spcPts val="0"/>
              </a:spcAft>
              <a:buFont typeface="Arial" panose="020B0604020202020204" pitchFamily="34" charset="0"/>
              <a:buNone/>
              <a:defRPr/>
            </a:pPr>
            <a:r>
              <a:rPr lang="tr-TR" altLang="tr-TR" sz="3600" dirty="0" smtClean="0">
                <a:cs typeface="Arial" panose="020B0604020202020204" pitchFamily="34" charset="0"/>
              </a:rPr>
              <a:t>	b) </a:t>
            </a:r>
            <a:r>
              <a:rPr lang="tr-TR" altLang="tr-TR" sz="3600" b="1" dirty="0" smtClean="0">
                <a:cs typeface="Arial" panose="020B0604020202020204" pitchFamily="34" charset="0"/>
              </a:rPr>
              <a:t>cezai sorumluluk: </a:t>
            </a:r>
            <a:r>
              <a:rPr lang="tr-TR" altLang="tr-TR" sz="3600" i="1" dirty="0" smtClean="0">
                <a:cs typeface="Arial" panose="020B0604020202020204" pitchFamily="34" charset="0"/>
              </a:rPr>
              <a:t>tedbirsiz davranmasına ilişkin </a:t>
            </a:r>
            <a:r>
              <a:rPr lang="tr-TR" altLang="tr-TR" sz="3600" i="1" dirty="0" err="1" smtClean="0">
                <a:cs typeface="Arial" panose="020B0604020202020204" pitchFamily="34" charset="0"/>
              </a:rPr>
              <a:t>TCK’a</a:t>
            </a:r>
            <a:endParaRPr lang="tr-TR" altLang="tr-TR" sz="3600" i="1" dirty="0">
              <a:cs typeface="Arial" panose="020B0604020202020204" pitchFamily="34" charset="0"/>
            </a:endParaRPr>
          </a:p>
          <a:p>
            <a:pPr marL="0" indent="0" eaLnBrk="1" fontAlgn="auto" hangingPunct="1">
              <a:lnSpc>
                <a:spcPct val="120000"/>
              </a:lnSpc>
              <a:spcBef>
                <a:spcPts val="0"/>
              </a:spcBef>
              <a:spcAft>
                <a:spcPts val="0"/>
              </a:spcAft>
              <a:buFont typeface="Arial" panose="020B0604020202020204" pitchFamily="34" charset="0"/>
              <a:buNone/>
              <a:defRPr/>
            </a:pPr>
            <a:r>
              <a:rPr lang="tr-TR" altLang="tr-TR" sz="3600" i="1" dirty="0" smtClean="0">
                <a:cs typeface="Arial" panose="020B0604020202020204" pitchFamily="34" charset="0"/>
              </a:rPr>
              <a:t>	göre cezalandırılma olur</a:t>
            </a:r>
          </a:p>
        </p:txBody>
      </p:sp>
      <p:sp>
        <p:nvSpPr>
          <p:cNvPr id="2" name="Rectangle 1"/>
          <p:cNvSpPr/>
          <p:nvPr/>
        </p:nvSpPr>
        <p:spPr>
          <a:xfrm>
            <a:off x="103188" y="255588"/>
            <a:ext cx="8804275" cy="585787"/>
          </a:xfrm>
          <a:prstGeom prst="rect">
            <a:avLst/>
          </a:prstGeom>
        </p:spPr>
        <p:txBody>
          <a:bodyPr>
            <a:spAutoFit/>
          </a:bodyPr>
          <a:lstStyle/>
          <a:p>
            <a:pPr algn="ctr">
              <a:defRPr/>
            </a:pPr>
            <a:r>
              <a:rPr lang="tr-TR" altLang="tr-TR" sz="3200" b="1" dirty="0">
                <a:latin typeface="+mn-lt"/>
                <a:cs typeface="Arial" panose="020B0604020202020204" pitchFamily="34" charset="0"/>
              </a:rPr>
              <a:t>İŞ SAĞLIĞI VE İŞ GÜVENLİĞİNE AYKIRILIK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endParaRPr lang="tr-TR" altLang="sr-Latn-RS" smtClean="0"/>
          </a:p>
        </p:txBody>
      </p:sp>
      <p:sp>
        <p:nvSpPr>
          <p:cNvPr id="16387" name="Content Placeholder 2"/>
          <p:cNvSpPr>
            <a:spLocks noGrp="1"/>
          </p:cNvSpPr>
          <p:nvPr>
            <p:ph idx="1"/>
          </p:nvPr>
        </p:nvSpPr>
        <p:spPr/>
        <p:txBody>
          <a:bodyPr/>
          <a:lstStyle/>
          <a:p>
            <a:pPr eaLnBrk="1" hangingPunct="1"/>
            <a:endParaRPr lang="tr-TR" altLang="sr-Latn-RS"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74663" y="330200"/>
            <a:ext cx="7886700" cy="654050"/>
          </a:xfrm>
          <a:solidFill>
            <a:srgbClr val="FF0000"/>
          </a:solidFill>
        </p:spPr>
        <p:txBody>
          <a:bodyPr rtlCol="0">
            <a:normAutofit/>
          </a:bodyPr>
          <a:lstStyle/>
          <a:p>
            <a:pPr algn="ctr" eaLnBrk="1" fontAlgn="auto" hangingPunct="1">
              <a:spcAft>
                <a:spcPts val="0"/>
              </a:spcAft>
              <a:defRPr/>
            </a:pPr>
            <a:r>
              <a:rPr lang="tr-TR" altLang="tr-TR" sz="4000" b="1" dirty="0">
                <a:solidFill>
                  <a:schemeClr val="bg1"/>
                </a:solidFill>
                <a:latin typeface="+mn-lt"/>
                <a:cs typeface="Arial" panose="020B0604020202020204" pitchFamily="34" charset="0"/>
              </a:rPr>
              <a:t>İŞ SÖZLEŞMELERİN SONA ERMESİ</a:t>
            </a:r>
          </a:p>
        </p:txBody>
      </p:sp>
      <p:sp>
        <p:nvSpPr>
          <p:cNvPr id="17411" name="Content Placeholder 2"/>
          <p:cNvSpPr>
            <a:spLocks noGrp="1"/>
          </p:cNvSpPr>
          <p:nvPr>
            <p:ph idx="1"/>
          </p:nvPr>
        </p:nvSpPr>
        <p:spPr>
          <a:xfrm>
            <a:off x="187325" y="1484313"/>
            <a:ext cx="8828088" cy="3933825"/>
          </a:xfrm>
        </p:spPr>
        <p:txBody>
          <a:bodyPr/>
          <a:lstStyle/>
          <a:p>
            <a:pPr marL="0" indent="0" eaLnBrk="1" hangingPunct="1">
              <a:buFont typeface="Arial" panose="020B0604020202020204" pitchFamily="34" charset="0"/>
              <a:buNone/>
            </a:pPr>
            <a:r>
              <a:rPr lang="tr-TR" altLang="tr-TR" sz="3200" b="1" smtClean="0">
                <a:cs typeface="Arial" panose="020B0604020202020204" pitchFamily="34" charset="0"/>
              </a:rPr>
              <a:t>İş sözleşmelerin sona erme durumlar:</a:t>
            </a:r>
          </a:p>
          <a:p>
            <a:pPr marL="0" indent="0" eaLnBrk="1" hangingPunct="1">
              <a:buFont typeface="Arial" panose="020B0604020202020204" pitchFamily="34" charset="0"/>
              <a:buNone/>
            </a:pPr>
            <a:endParaRPr lang="tr-TR" altLang="tr-TR" sz="3200" b="1" smtClean="0">
              <a:cs typeface="Arial" panose="020B0604020202020204" pitchFamily="34" charset="0"/>
            </a:endParaRPr>
          </a:p>
          <a:p>
            <a:pPr marL="0" indent="0" eaLnBrk="1" hangingPunct="1">
              <a:buFont typeface="Arial" panose="020B0604020202020204" pitchFamily="34" charset="0"/>
              <a:buNone/>
            </a:pPr>
            <a:r>
              <a:rPr lang="tr-TR" altLang="tr-TR" sz="3200" smtClean="0">
                <a:cs typeface="Arial" panose="020B0604020202020204" pitchFamily="34" charset="0"/>
              </a:rPr>
              <a:t>A) Fesih dışında sona ermesi</a:t>
            </a:r>
          </a:p>
          <a:p>
            <a:pPr marL="0" indent="0" eaLnBrk="1" hangingPunct="1">
              <a:buFont typeface="Arial" panose="020B0604020202020204" pitchFamily="34" charset="0"/>
              <a:buNone/>
            </a:pPr>
            <a:r>
              <a:rPr lang="tr-TR" altLang="tr-TR" sz="3200" smtClean="0">
                <a:cs typeface="Arial" panose="020B0604020202020204" pitchFamily="34" charset="0"/>
              </a:rPr>
              <a:t>B) Fesih ile sona ermesi</a:t>
            </a:r>
          </a:p>
          <a:p>
            <a:pPr marL="0" indent="0" eaLnBrk="1" hangingPunct="1">
              <a:buFont typeface="Arial" panose="020B0604020202020204" pitchFamily="34" charset="0"/>
              <a:buNone/>
            </a:pPr>
            <a:endParaRPr lang="tr-TR" altLang="tr-TR" smtClean="0">
              <a:cs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p:cNvSpPr>
            <a:spLocks noGrp="1"/>
          </p:cNvSpPr>
          <p:nvPr>
            <p:ph idx="1"/>
          </p:nvPr>
        </p:nvSpPr>
        <p:spPr>
          <a:xfrm>
            <a:off x="0" y="1090613"/>
            <a:ext cx="9144000" cy="4624387"/>
          </a:xfrm>
        </p:spPr>
        <p:txBody>
          <a:bodyPr rtlCol="0">
            <a:normAutofit lnSpcReduction="10000"/>
          </a:bodyPr>
          <a:lstStyle/>
          <a:p>
            <a:pPr marL="0" indent="0" eaLnBrk="1" fontAlgn="auto" hangingPunct="1">
              <a:lnSpc>
                <a:spcPct val="110000"/>
              </a:lnSpc>
              <a:spcBef>
                <a:spcPts val="0"/>
              </a:spcBef>
              <a:spcAft>
                <a:spcPts val="0"/>
              </a:spcAft>
              <a:buFont typeface="Arial" panose="020B0604020202020204" pitchFamily="34" charset="0"/>
              <a:buNone/>
              <a:defRPr/>
            </a:pPr>
            <a:r>
              <a:rPr lang="tr-TR" altLang="tr-TR" sz="3200" dirty="0" smtClean="0">
                <a:cs typeface="Arial" panose="020B0604020202020204" pitchFamily="34" charset="0"/>
              </a:rPr>
              <a:t>Geçerli iş sözleşmesi, geçerlilik süresinde, taraf birisinin feshetme yapmadan, aşağıdaki hallerde son bulur:</a:t>
            </a:r>
          </a:p>
          <a:p>
            <a:pPr marL="0" indent="0" eaLnBrk="1" fontAlgn="auto" hangingPunct="1">
              <a:lnSpc>
                <a:spcPct val="110000"/>
              </a:lnSpc>
              <a:spcBef>
                <a:spcPts val="0"/>
              </a:spcBef>
              <a:spcAft>
                <a:spcPts val="0"/>
              </a:spcAft>
              <a:buFont typeface="Arial" panose="020B0604020202020204" pitchFamily="34" charset="0"/>
              <a:buNone/>
              <a:defRPr/>
            </a:pPr>
            <a:endParaRPr lang="tr-TR" altLang="tr-TR" sz="3200" dirty="0" smtClean="0">
              <a:cs typeface="Arial" panose="020B0604020202020204" pitchFamily="34" charset="0"/>
            </a:endParaRPr>
          </a:p>
          <a:p>
            <a:pPr marL="0" indent="0" eaLnBrk="1" fontAlgn="auto" hangingPunct="1">
              <a:lnSpc>
                <a:spcPct val="110000"/>
              </a:lnSpc>
              <a:spcBef>
                <a:spcPts val="0"/>
              </a:spcBef>
              <a:spcAft>
                <a:spcPts val="0"/>
              </a:spcAft>
              <a:buFont typeface="Arial" panose="020B0604020202020204" pitchFamily="34" charset="0"/>
              <a:buNone/>
              <a:defRPr/>
            </a:pPr>
            <a:r>
              <a:rPr lang="tr-TR" altLang="tr-TR" sz="3200" b="1" dirty="0" smtClean="0">
                <a:cs typeface="Arial" panose="020B0604020202020204" pitchFamily="34" charset="0"/>
              </a:rPr>
              <a:t>1-Tarafların anlaşması ile,</a:t>
            </a:r>
          </a:p>
          <a:p>
            <a:pPr marL="0" indent="0" eaLnBrk="1" fontAlgn="auto" hangingPunct="1">
              <a:lnSpc>
                <a:spcPct val="110000"/>
              </a:lnSpc>
              <a:spcBef>
                <a:spcPts val="0"/>
              </a:spcBef>
              <a:spcAft>
                <a:spcPts val="0"/>
              </a:spcAft>
              <a:buFont typeface="Arial" panose="020B0604020202020204" pitchFamily="34" charset="0"/>
              <a:buNone/>
              <a:defRPr/>
            </a:pPr>
            <a:r>
              <a:rPr lang="tr-TR" altLang="tr-TR" sz="3200" b="1" dirty="0" smtClean="0">
                <a:cs typeface="Arial" panose="020B0604020202020204" pitchFamily="34" charset="0"/>
              </a:rPr>
              <a:t>2-Taraflar birinin ölümü ile:</a:t>
            </a:r>
            <a:r>
              <a:rPr lang="tr-TR" altLang="tr-TR" sz="3200" dirty="0" smtClean="0">
                <a:cs typeface="Arial" panose="020B0604020202020204" pitchFamily="34" charset="0"/>
              </a:rPr>
              <a:t>	</a:t>
            </a:r>
          </a:p>
          <a:p>
            <a:pPr marL="0" indent="0" eaLnBrk="1" fontAlgn="auto" hangingPunct="1">
              <a:lnSpc>
                <a:spcPct val="110000"/>
              </a:lnSpc>
              <a:spcBef>
                <a:spcPts val="0"/>
              </a:spcBef>
              <a:spcAft>
                <a:spcPts val="0"/>
              </a:spcAft>
              <a:buFont typeface="Arial" panose="020B0604020202020204" pitchFamily="34" charset="0"/>
              <a:buNone/>
              <a:defRPr/>
            </a:pPr>
            <a:r>
              <a:rPr lang="tr-TR" altLang="tr-TR" sz="3200" dirty="0" smtClean="0">
                <a:cs typeface="Arial" panose="020B0604020202020204" pitchFamily="34" charset="0"/>
              </a:rPr>
              <a:t>	-</a:t>
            </a:r>
            <a:r>
              <a:rPr lang="tr-TR" altLang="tr-TR" sz="2600" dirty="0" smtClean="0">
                <a:cs typeface="Arial" panose="020B0604020202020204" pitchFamily="34" charset="0"/>
              </a:rPr>
              <a:t>İşçinin ölümü: mutlaka sona erer,</a:t>
            </a:r>
          </a:p>
          <a:p>
            <a:pPr marL="0" indent="0" eaLnBrk="1" fontAlgn="auto" hangingPunct="1">
              <a:lnSpc>
                <a:spcPct val="110000"/>
              </a:lnSpc>
              <a:spcBef>
                <a:spcPts val="0"/>
              </a:spcBef>
              <a:spcAft>
                <a:spcPts val="0"/>
              </a:spcAft>
              <a:buFont typeface="Arial" panose="020B0604020202020204" pitchFamily="34" charset="0"/>
              <a:buNone/>
              <a:defRPr/>
            </a:pPr>
            <a:r>
              <a:rPr lang="tr-TR" altLang="tr-TR" sz="2600" dirty="0" smtClean="0">
                <a:cs typeface="Arial" panose="020B0604020202020204" pitchFamily="34" charset="0"/>
              </a:rPr>
              <a:t>	-işverenin ölümü: bu durumda sözleşme mutlaka sona ermez</a:t>
            </a:r>
          </a:p>
          <a:p>
            <a:pPr marL="0" indent="0" eaLnBrk="1" fontAlgn="auto" hangingPunct="1">
              <a:lnSpc>
                <a:spcPct val="110000"/>
              </a:lnSpc>
              <a:spcBef>
                <a:spcPts val="0"/>
              </a:spcBef>
              <a:spcAft>
                <a:spcPts val="0"/>
              </a:spcAft>
              <a:buFont typeface="Arial" panose="020B0604020202020204" pitchFamily="34" charset="0"/>
              <a:buNone/>
              <a:defRPr/>
            </a:pPr>
            <a:r>
              <a:rPr lang="tr-TR" altLang="tr-TR" sz="3200" b="1" dirty="0" smtClean="0">
                <a:cs typeface="Arial" panose="020B0604020202020204" pitchFamily="34" charset="0"/>
              </a:rPr>
              <a:t>3-İş sözleşmesinin süresinin bitmesi ile</a:t>
            </a:r>
          </a:p>
          <a:p>
            <a:pPr marL="0" indent="0" eaLnBrk="1" fontAlgn="auto" hangingPunct="1">
              <a:spcAft>
                <a:spcPts val="0"/>
              </a:spcAft>
              <a:buFont typeface="Arial" panose="020B0604020202020204" pitchFamily="34" charset="0"/>
              <a:buNone/>
              <a:defRPr/>
            </a:pPr>
            <a:endParaRPr lang="tr-TR" altLang="tr-TR" dirty="0" smtClean="0">
              <a:cs typeface="Arial" panose="020B0604020202020204" pitchFamily="34" charset="0"/>
            </a:endParaRPr>
          </a:p>
          <a:p>
            <a:pPr marL="0" indent="0" eaLnBrk="1" fontAlgn="auto" hangingPunct="1">
              <a:spcAft>
                <a:spcPts val="0"/>
              </a:spcAft>
              <a:buFont typeface="Arial" panose="020B0604020202020204" pitchFamily="34" charset="0"/>
              <a:buNone/>
              <a:defRPr/>
            </a:pPr>
            <a:endParaRPr lang="tr-TR" altLang="tr-TR" dirty="0" smtClean="0">
              <a:cs typeface="Arial" panose="020B0604020202020204" pitchFamily="34" charset="0"/>
            </a:endParaRPr>
          </a:p>
          <a:p>
            <a:pPr marL="0" indent="0" eaLnBrk="1" fontAlgn="auto" hangingPunct="1">
              <a:spcAft>
                <a:spcPts val="0"/>
              </a:spcAft>
              <a:buFont typeface="Arial" panose="020B0604020202020204" pitchFamily="34" charset="0"/>
              <a:buNone/>
              <a:defRPr/>
            </a:pPr>
            <a:endParaRPr lang="tr-TR" altLang="tr-TR" dirty="0" smtClean="0">
              <a:cs typeface="Arial" panose="020B0604020202020204" pitchFamily="34" charset="0"/>
            </a:endParaRPr>
          </a:p>
        </p:txBody>
      </p:sp>
      <p:sp>
        <p:nvSpPr>
          <p:cNvPr id="2" name="Rectangle 1"/>
          <p:cNvSpPr/>
          <p:nvPr/>
        </p:nvSpPr>
        <p:spPr>
          <a:xfrm>
            <a:off x="0" y="255588"/>
            <a:ext cx="8897938" cy="523875"/>
          </a:xfrm>
          <a:prstGeom prst="rect">
            <a:avLst/>
          </a:prstGeom>
        </p:spPr>
        <p:txBody>
          <a:bodyPr>
            <a:spAutoFit/>
          </a:bodyPr>
          <a:lstStyle/>
          <a:p>
            <a:pPr algn="ctr">
              <a:defRPr/>
            </a:pPr>
            <a:r>
              <a:rPr lang="tr-TR" altLang="tr-TR" sz="2800" b="1" dirty="0">
                <a:latin typeface="+mn-lt"/>
                <a:cs typeface="Arial" panose="020B0604020202020204" pitchFamily="34" charset="0"/>
              </a:rPr>
              <a:t>A) İŞ SÖZLEŞMENİN FESİH DIŞINDA SONA ERMESİ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68263" y="993775"/>
            <a:ext cx="9075737" cy="4721225"/>
          </a:xfrm>
        </p:spPr>
        <p:txBody>
          <a:bodyPr rtlCol="0">
            <a:normAutofit fontScale="77500" lnSpcReduction="20000"/>
          </a:bodyPr>
          <a:lstStyle/>
          <a:p>
            <a:pPr marL="0" indent="0" eaLnBrk="1" fontAlgn="auto" hangingPunct="1">
              <a:spcBef>
                <a:spcPct val="0"/>
              </a:spcBef>
              <a:spcAft>
                <a:spcPts val="0"/>
              </a:spcAft>
              <a:buFont typeface="Arial" panose="020B0604020202020204" pitchFamily="34" charset="0"/>
              <a:buNone/>
              <a:defRPr/>
            </a:pPr>
            <a:r>
              <a:rPr lang="tr-TR" altLang="tr-TR" sz="3600" b="1" dirty="0" smtClean="0">
                <a:cs typeface="Arial" panose="020B0604020202020204" pitchFamily="34" charset="0"/>
              </a:rPr>
              <a:t>Fesih: </a:t>
            </a:r>
            <a:r>
              <a:rPr lang="tr-TR" altLang="tr-TR" sz="3600" dirty="0" smtClean="0">
                <a:cs typeface="Arial" panose="020B0604020202020204" pitchFamily="34" charset="0"/>
              </a:rPr>
              <a:t>tek yanlı irade açıklaması ile sözleşmenin sona erdirmesi.</a:t>
            </a:r>
          </a:p>
          <a:p>
            <a:pPr marL="0" indent="0" eaLnBrk="1" fontAlgn="auto" hangingPunct="1">
              <a:spcBef>
                <a:spcPct val="0"/>
              </a:spcBef>
              <a:spcAft>
                <a:spcPts val="0"/>
              </a:spcAft>
              <a:buFont typeface="Arial" panose="020B0604020202020204" pitchFamily="34" charset="0"/>
              <a:buNone/>
              <a:defRPr/>
            </a:pPr>
            <a:endParaRPr lang="bs-Latn-BA" altLang="tr-TR" sz="3600"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bs-Latn-BA" altLang="tr-TR" sz="3600" b="1" dirty="0" err="1" smtClean="0">
                <a:cs typeface="Arial" panose="020B0604020202020204" pitchFamily="34" charset="0"/>
              </a:rPr>
              <a:t>Fesh</a:t>
            </a:r>
            <a:r>
              <a:rPr lang="tr-TR" altLang="tr-TR" sz="3600" b="1" dirty="0" smtClean="0">
                <a:cs typeface="Arial" panose="020B0604020202020204" pitchFamily="34" charset="0"/>
              </a:rPr>
              <a:t>in türleri:</a:t>
            </a:r>
          </a:p>
          <a:p>
            <a:pPr marL="0" indent="0" eaLnBrk="1" fontAlgn="auto" hangingPunct="1">
              <a:spcBef>
                <a:spcPct val="0"/>
              </a:spcBef>
              <a:spcAft>
                <a:spcPts val="0"/>
              </a:spcAft>
              <a:buFont typeface="Arial" panose="020B0604020202020204" pitchFamily="34" charset="0"/>
              <a:buNone/>
              <a:defRPr/>
            </a:pPr>
            <a:endParaRPr lang="tr-TR" altLang="tr-TR" sz="3600"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sz="3600" b="1" dirty="0" smtClean="0">
                <a:cs typeface="Arial" panose="020B0604020202020204" pitchFamily="34" charset="0"/>
              </a:rPr>
              <a:t>1- Süreli fesih</a:t>
            </a:r>
          </a:p>
          <a:p>
            <a:pPr marL="0" indent="0" eaLnBrk="1" fontAlgn="auto" hangingPunct="1">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a) Geçerli sebebe bağlı olarak iş sözleşmesinin süreli fesih</a:t>
            </a:r>
          </a:p>
          <a:p>
            <a:pPr marL="0" indent="0" eaLnBrk="1" fontAlgn="auto" hangingPunct="1">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b) Geçerli sebebe bağlı olmaksızın iş sözleşmesinin süreli fesih</a:t>
            </a:r>
            <a:endParaRPr lang="bs-Latn-BA" altLang="tr-TR" sz="3600"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c) Toplu işçi çıkarma</a:t>
            </a:r>
          </a:p>
          <a:p>
            <a:pPr marL="0" indent="0" eaLnBrk="1" fontAlgn="auto" hangingPunct="1">
              <a:spcBef>
                <a:spcPct val="0"/>
              </a:spcBef>
              <a:spcAft>
                <a:spcPts val="0"/>
              </a:spcAft>
              <a:buFont typeface="Arial" panose="020B0604020202020204" pitchFamily="34" charset="0"/>
              <a:buNone/>
              <a:defRPr/>
            </a:pPr>
            <a:endParaRPr lang="tr-TR" altLang="tr-TR" sz="3600" b="1"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sz="3600" b="1" dirty="0" smtClean="0">
                <a:cs typeface="Arial" panose="020B0604020202020204" pitchFamily="34" charset="0"/>
              </a:rPr>
              <a:t>2- Süresiz fesih </a:t>
            </a:r>
            <a:r>
              <a:rPr lang="tr-TR" altLang="tr-TR" sz="3600" dirty="0" smtClean="0">
                <a:cs typeface="Arial" panose="020B0604020202020204" pitchFamily="34" charset="0"/>
              </a:rPr>
              <a:t>(haklı nedene dayanarak iş sözleşmesinin feshi)</a:t>
            </a:r>
          </a:p>
          <a:p>
            <a:pPr marL="0" indent="0" eaLnBrk="1" fontAlgn="auto" hangingPunct="1">
              <a:spcBef>
                <a:spcPct val="0"/>
              </a:spcBef>
              <a:spcAft>
                <a:spcPts val="0"/>
              </a:spcAft>
              <a:buFont typeface="Arial" panose="020B0604020202020204" pitchFamily="34" charset="0"/>
              <a:buNone/>
              <a:defRPr/>
            </a:pPr>
            <a:endParaRPr lang="bs-Latn-BA" altLang="tr-TR" sz="3600"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sz="3600" dirty="0" smtClean="0">
                <a:cs typeface="Arial" panose="020B0604020202020204" pitchFamily="34" charset="0"/>
              </a:rPr>
              <a:t>İş Kanununa göre iş sözleşmesinin feshi bir usule bağlı.</a:t>
            </a:r>
          </a:p>
          <a:p>
            <a:pPr marL="0" indent="0" eaLnBrk="1" fontAlgn="auto" hangingPunct="1">
              <a:spcBef>
                <a:spcPct val="0"/>
              </a:spcBef>
              <a:spcAft>
                <a:spcPts val="0"/>
              </a:spcAft>
              <a:buFont typeface="Arial" panose="020B0604020202020204" pitchFamily="34" charset="0"/>
              <a:buNone/>
              <a:defRPr/>
            </a:pPr>
            <a:endParaRPr lang="tr-TR" altLang="tr-TR"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endParaRPr lang="tr-TR" altLang="tr-TR" dirty="0" smtClean="0">
              <a:cs typeface="Arial" panose="020B0604020202020204" pitchFamily="34" charset="0"/>
            </a:endParaRPr>
          </a:p>
        </p:txBody>
      </p:sp>
      <p:sp>
        <p:nvSpPr>
          <p:cNvPr id="2" name="Rectangle 1"/>
          <p:cNvSpPr/>
          <p:nvPr/>
        </p:nvSpPr>
        <p:spPr>
          <a:xfrm>
            <a:off x="211138" y="169863"/>
            <a:ext cx="8789987" cy="584200"/>
          </a:xfrm>
          <a:prstGeom prst="rect">
            <a:avLst/>
          </a:prstGeom>
        </p:spPr>
        <p:txBody>
          <a:bodyPr>
            <a:spAutoFit/>
          </a:bodyPr>
          <a:lstStyle/>
          <a:p>
            <a:pPr algn="ctr">
              <a:defRPr/>
            </a:pPr>
            <a:r>
              <a:rPr lang="tr-TR" altLang="tr-TR" sz="3200" b="1" dirty="0">
                <a:latin typeface="+mn-lt"/>
                <a:cs typeface="Arial" panose="020B0604020202020204" pitchFamily="34" charset="0"/>
              </a:rPr>
              <a:t>B) İŞ SÖZLEŞMESİNİN FESİH YOLU İLE SONA ERMESİ</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0" y="22225"/>
            <a:ext cx="9144000" cy="5827713"/>
          </a:xfrm>
        </p:spPr>
        <p:txBody>
          <a:bodyPr rtlCol="0">
            <a:normAutofit fontScale="47500" lnSpcReduction="20000"/>
          </a:bodyPr>
          <a:lstStyle/>
          <a:p>
            <a:pPr marL="0" indent="0" eaLnBrk="1" fontAlgn="auto" hangingPunct="1">
              <a:lnSpc>
                <a:spcPct val="100000"/>
              </a:lnSpc>
              <a:spcBef>
                <a:spcPts val="0"/>
              </a:spcBef>
              <a:spcAft>
                <a:spcPts val="0"/>
              </a:spcAft>
              <a:buFont typeface="Arial" panose="020B0604020202020204" pitchFamily="34" charset="0"/>
              <a:buNone/>
              <a:defRPr/>
            </a:pPr>
            <a:r>
              <a:rPr lang="tr-TR" altLang="tr-TR" sz="6700" b="1" dirty="0">
                <a:cs typeface="Arial" panose="020B0604020202020204" pitchFamily="34" charset="0"/>
              </a:rPr>
              <a:t>1-Süreli fesih</a:t>
            </a:r>
          </a:p>
          <a:p>
            <a:pPr marL="0" indent="0" algn="ctr" eaLnBrk="1" fontAlgn="auto" hangingPunct="1">
              <a:lnSpc>
                <a:spcPct val="100000"/>
              </a:lnSpc>
              <a:spcBef>
                <a:spcPts val="0"/>
              </a:spcBef>
              <a:spcAft>
                <a:spcPts val="0"/>
              </a:spcAft>
              <a:buFont typeface="Arial" panose="020B0604020202020204" pitchFamily="34" charset="0"/>
              <a:buNone/>
              <a:defRPr/>
            </a:pPr>
            <a:r>
              <a:rPr lang="en-US" altLang="tr-TR" sz="4400" b="1" i="1" dirty="0" err="1">
                <a:cs typeface="Arial" panose="020B0604020202020204" pitchFamily="34" charset="0"/>
              </a:rPr>
              <a:t>Madde</a:t>
            </a:r>
            <a:r>
              <a:rPr lang="en-US" altLang="tr-TR" sz="4400" b="1" i="1" dirty="0">
                <a:cs typeface="Arial" panose="020B0604020202020204" pitchFamily="34" charset="0"/>
              </a:rPr>
              <a:t> 17 </a:t>
            </a:r>
            <a:r>
              <a:rPr lang="en-US" altLang="tr-TR" sz="4400" i="1" dirty="0">
                <a:cs typeface="Arial" panose="020B0604020202020204" pitchFamily="34" charset="0"/>
              </a:rPr>
              <a:t>- </a:t>
            </a:r>
            <a:r>
              <a:rPr lang="en-US" altLang="tr-TR" sz="4400" i="1" dirty="0" err="1">
                <a:cs typeface="Arial" panose="020B0604020202020204" pitchFamily="34" charset="0"/>
              </a:rPr>
              <a:t>Belirsiz</a:t>
            </a:r>
            <a:r>
              <a:rPr lang="en-US" altLang="tr-TR" sz="4400" i="1" dirty="0">
                <a:cs typeface="Arial" panose="020B0604020202020204" pitchFamily="34" charset="0"/>
              </a:rPr>
              <a:t> </a:t>
            </a:r>
            <a:r>
              <a:rPr lang="en-US" altLang="tr-TR" sz="4400" i="1" dirty="0" err="1">
                <a:cs typeface="Arial" panose="020B0604020202020204" pitchFamily="34" charset="0"/>
              </a:rPr>
              <a:t>süreli</a:t>
            </a:r>
            <a:r>
              <a:rPr lang="en-US" altLang="tr-TR" sz="4400" i="1" dirty="0">
                <a:cs typeface="Arial" panose="020B0604020202020204" pitchFamily="34" charset="0"/>
              </a:rPr>
              <a:t> </a:t>
            </a:r>
            <a:r>
              <a:rPr lang="en-US" altLang="tr-TR" sz="4400" i="1" dirty="0" err="1">
                <a:cs typeface="Arial" panose="020B0604020202020204" pitchFamily="34" charset="0"/>
              </a:rPr>
              <a:t>iş</a:t>
            </a:r>
            <a:r>
              <a:rPr lang="en-US" altLang="tr-TR" sz="4400" i="1" dirty="0">
                <a:cs typeface="Arial" panose="020B0604020202020204" pitchFamily="34" charset="0"/>
              </a:rPr>
              <a:t> </a:t>
            </a:r>
            <a:r>
              <a:rPr lang="en-US" altLang="tr-TR" sz="4400" i="1" dirty="0" err="1">
                <a:cs typeface="Arial" panose="020B0604020202020204" pitchFamily="34" charset="0"/>
              </a:rPr>
              <a:t>sözleşmelerinin</a:t>
            </a:r>
            <a:r>
              <a:rPr lang="en-US" altLang="tr-TR" sz="4400" i="1" dirty="0">
                <a:cs typeface="Arial" panose="020B0604020202020204" pitchFamily="34" charset="0"/>
              </a:rPr>
              <a:t> </a:t>
            </a:r>
            <a:r>
              <a:rPr lang="en-US" altLang="tr-TR" sz="4400" i="1" dirty="0" err="1">
                <a:cs typeface="Arial" panose="020B0604020202020204" pitchFamily="34" charset="0"/>
              </a:rPr>
              <a:t>feshinden</a:t>
            </a:r>
            <a:r>
              <a:rPr lang="en-US" altLang="tr-TR" sz="4400" i="1" dirty="0">
                <a:cs typeface="Arial" panose="020B0604020202020204" pitchFamily="34" charset="0"/>
              </a:rPr>
              <a:t> </a:t>
            </a:r>
            <a:r>
              <a:rPr lang="en-US" altLang="tr-TR" sz="4400" i="1" dirty="0" err="1">
                <a:cs typeface="Arial" panose="020B0604020202020204" pitchFamily="34" charset="0"/>
              </a:rPr>
              <a:t>önce</a:t>
            </a:r>
            <a:r>
              <a:rPr lang="en-US" altLang="tr-TR" sz="4400" i="1" dirty="0">
                <a:cs typeface="Arial" panose="020B0604020202020204" pitchFamily="34" charset="0"/>
              </a:rPr>
              <a:t> </a:t>
            </a:r>
            <a:r>
              <a:rPr lang="en-US" altLang="tr-TR" sz="4400" i="1" dirty="0" err="1">
                <a:cs typeface="Arial" panose="020B0604020202020204" pitchFamily="34" charset="0"/>
              </a:rPr>
              <a:t>durumun</a:t>
            </a:r>
            <a:r>
              <a:rPr lang="tr-TR" altLang="tr-TR" sz="4400" i="1" dirty="0">
                <a:cs typeface="Arial" panose="020B0604020202020204" pitchFamily="34" charset="0"/>
              </a:rPr>
              <a:t> </a:t>
            </a:r>
            <a:r>
              <a:rPr lang="en-US" altLang="tr-TR" sz="4400" i="1" dirty="0" err="1">
                <a:cs typeface="Arial" panose="020B0604020202020204" pitchFamily="34" charset="0"/>
              </a:rPr>
              <a:t>diğer</a:t>
            </a:r>
            <a:r>
              <a:rPr lang="en-US" altLang="tr-TR" sz="4400" i="1" dirty="0">
                <a:cs typeface="Arial" panose="020B0604020202020204" pitchFamily="34" charset="0"/>
              </a:rPr>
              <a:t> </a:t>
            </a:r>
            <a:r>
              <a:rPr lang="en-US" altLang="tr-TR" sz="4400" i="1" dirty="0" err="1">
                <a:cs typeface="Arial" panose="020B0604020202020204" pitchFamily="34" charset="0"/>
              </a:rPr>
              <a:t>tarafa</a:t>
            </a:r>
            <a:r>
              <a:rPr lang="en-US" altLang="tr-TR" sz="4400" i="1" dirty="0">
                <a:cs typeface="Arial" panose="020B0604020202020204" pitchFamily="34" charset="0"/>
              </a:rPr>
              <a:t> </a:t>
            </a:r>
            <a:r>
              <a:rPr lang="en-US" altLang="tr-TR" sz="4400" i="1" dirty="0" err="1">
                <a:cs typeface="Arial" panose="020B0604020202020204" pitchFamily="34" charset="0"/>
              </a:rPr>
              <a:t>bildirilmesi</a:t>
            </a:r>
            <a:r>
              <a:rPr lang="en-US" altLang="tr-TR" sz="4400" i="1" dirty="0">
                <a:cs typeface="Arial" panose="020B0604020202020204" pitchFamily="34" charset="0"/>
              </a:rPr>
              <a:t> </a:t>
            </a:r>
            <a:r>
              <a:rPr lang="en-US" altLang="tr-TR" sz="4400" i="1" dirty="0" err="1">
                <a:cs typeface="Arial" panose="020B0604020202020204" pitchFamily="34" charset="0"/>
              </a:rPr>
              <a:t>gerekir</a:t>
            </a:r>
            <a:r>
              <a:rPr lang="en-US" altLang="tr-TR" sz="4400" i="1" dirty="0">
                <a:cs typeface="Arial" panose="020B0604020202020204" pitchFamily="34" charset="0"/>
              </a:rPr>
              <a:t>.</a:t>
            </a:r>
            <a:endParaRPr lang="tr-TR" altLang="tr-TR" sz="4400" i="1" dirty="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endParaRPr lang="tr-TR" altLang="tr-TR" sz="4400" dirty="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en-US" altLang="tr-TR" sz="4400" dirty="0" err="1">
                <a:cs typeface="Arial" panose="020B0604020202020204" pitchFamily="34" charset="0"/>
              </a:rPr>
              <a:t>Süreli</a:t>
            </a:r>
            <a:r>
              <a:rPr lang="en-US" altLang="tr-TR" sz="4400" dirty="0">
                <a:cs typeface="Arial" panose="020B0604020202020204" pitchFamily="34" charset="0"/>
              </a:rPr>
              <a:t> </a:t>
            </a:r>
            <a:r>
              <a:rPr lang="en-US" altLang="tr-TR" sz="4400" dirty="0" err="1">
                <a:cs typeface="Arial" panose="020B0604020202020204" pitchFamily="34" charset="0"/>
              </a:rPr>
              <a:t>fesih</a:t>
            </a:r>
            <a:r>
              <a:rPr lang="en-US" altLang="tr-TR" sz="4400" dirty="0">
                <a:cs typeface="Arial" panose="020B0604020202020204" pitchFamily="34" charset="0"/>
              </a:rPr>
              <a:t> </a:t>
            </a:r>
            <a:r>
              <a:rPr lang="en-US" altLang="tr-TR" sz="4400" dirty="0" err="1">
                <a:cs typeface="Arial" panose="020B0604020202020204" pitchFamily="34" charset="0"/>
              </a:rPr>
              <a:t>iş</a:t>
            </a:r>
            <a:r>
              <a:rPr lang="en-US" altLang="tr-TR" sz="4400" dirty="0">
                <a:cs typeface="Arial" panose="020B0604020202020204" pitchFamily="34" charset="0"/>
              </a:rPr>
              <a:t> </a:t>
            </a:r>
            <a:r>
              <a:rPr lang="en-US" altLang="tr-TR" sz="4400" dirty="0" err="1">
                <a:cs typeface="Arial" panose="020B0604020202020204" pitchFamily="34" charset="0"/>
              </a:rPr>
              <a:t>hukukuna</a:t>
            </a:r>
            <a:r>
              <a:rPr lang="en-US" altLang="tr-TR" sz="4400" dirty="0">
                <a:cs typeface="Arial" panose="020B0604020202020204" pitchFamily="34" charset="0"/>
              </a:rPr>
              <a:t> </a:t>
            </a:r>
            <a:r>
              <a:rPr lang="en-US" altLang="tr-TR" sz="4400" dirty="0" err="1">
                <a:cs typeface="Arial" panose="020B0604020202020204" pitchFamily="34" charset="0"/>
              </a:rPr>
              <a:t>özgü</a:t>
            </a:r>
            <a:r>
              <a:rPr lang="en-US" altLang="tr-TR" sz="4400" dirty="0">
                <a:cs typeface="Arial" panose="020B0604020202020204" pitchFamily="34" charset="0"/>
              </a:rPr>
              <a:t> </a:t>
            </a:r>
            <a:r>
              <a:rPr lang="en-US" altLang="tr-TR" sz="4400" dirty="0" err="1">
                <a:cs typeface="Arial" panose="020B0604020202020204" pitchFamily="34" charset="0"/>
              </a:rPr>
              <a:t>bir</a:t>
            </a:r>
            <a:r>
              <a:rPr lang="en-US" altLang="tr-TR" sz="4400" dirty="0">
                <a:cs typeface="Arial" panose="020B0604020202020204" pitchFamily="34" charset="0"/>
              </a:rPr>
              <a:t> </a:t>
            </a:r>
            <a:r>
              <a:rPr lang="en-US" altLang="tr-TR" sz="4400" dirty="0" err="1">
                <a:cs typeface="Arial" panose="020B0604020202020204" pitchFamily="34" charset="0"/>
              </a:rPr>
              <a:t>fesih</a:t>
            </a:r>
            <a:r>
              <a:rPr lang="tr-TR" altLang="tr-TR" sz="4400" dirty="0">
                <a:cs typeface="Arial" panose="020B0604020202020204" pitchFamily="34" charset="0"/>
              </a:rPr>
              <a:t> </a:t>
            </a:r>
            <a:r>
              <a:rPr lang="en-US" altLang="tr-TR" sz="4400" dirty="0" err="1">
                <a:cs typeface="Arial" panose="020B0604020202020204" pitchFamily="34" charset="0"/>
              </a:rPr>
              <a:t>yöntemidir</a:t>
            </a:r>
            <a:r>
              <a:rPr lang="en-US" altLang="tr-TR" sz="4400" dirty="0">
                <a:cs typeface="Arial" panose="020B0604020202020204" pitchFamily="34" charset="0"/>
              </a:rPr>
              <a:t>. </a:t>
            </a:r>
            <a:r>
              <a:rPr lang="en-US" altLang="tr-TR" sz="4400" b="1" dirty="0">
                <a:cs typeface="Arial" panose="020B0604020202020204" pitchFamily="34" charset="0"/>
              </a:rPr>
              <a:t>Bu </a:t>
            </a:r>
            <a:r>
              <a:rPr lang="en-US" altLang="tr-TR" sz="4400" b="1" dirty="0" err="1">
                <a:cs typeface="Arial" panose="020B0604020202020204" pitchFamily="34" charset="0"/>
              </a:rPr>
              <a:t>yöntemde</a:t>
            </a:r>
            <a:r>
              <a:rPr lang="en-US" altLang="tr-TR" sz="4400" b="1" dirty="0">
                <a:cs typeface="Arial" panose="020B0604020202020204" pitchFamily="34" charset="0"/>
              </a:rPr>
              <a:t>, </a:t>
            </a:r>
            <a:r>
              <a:rPr lang="en-US" altLang="tr-TR" sz="4400" b="1" dirty="0" err="1">
                <a:cs typeface="Arial" panose="020B0604020202020204" pitchFamily="34" charset="0"/>
              </a:rPr>
              <a:t>iş</a:t>
            </a:r>
            <a:r>
              <a:rPr lang="en-US" altLang="tr-TR" sz="4400" b="1" dirty="0">
                <a:cs typeface="Arial" panose="020B0604020202020204" pitchFamily="34" charset="0"/>
              </a:rPr>
              <a:t> </a:t>
            </a:r>
            <a:r>
              <a:rPr lang="en-US" altLang="tr-TR" sz="4400" b="1" dirty="0" err="1">
                <a:cs typeface="Arial" panose="020B0604020202020204" pitchFamily="34" charset="0"/>
              </a:rPr>
              <a:t>sözleşmesi</a:t>
            </a:r>
            <a:r>
              <a:rPr lang="tr-TR" altLang="tr-TR" sz="4400" b="1" dirty="0">
                <a:cs typeface="Arial" panose="020B0604020202020204" pitchFamily="34" charset="0"/>
              </a:rPr>
              <a:t> </a:t>
            </a:r>
            <a:r>
              <a:rPr lang="en-US" altLang="tr-TR" sz="4400" b="1" dirty="0" err="1">
                <a:cs typeface="Arial" panose="020B0604020202020204" pitchFamily="34" charset="0"/>
              </a:rPr>
              <a:t>taraflardan</a:t>
            </a:r>
            <a:r>
              <a:rPr lang="en-US" altLang="tr-TR" sz="4400" b="1" dirty="0">
                <a:cs typeface="Arial" panose="020B0604020202020204" pitchFamily="34" charset="0"/>
              </a:rPr>
              <a:t> </a:t>
            </a:r>
            <a:r>
              <a:rPr lang="en-US" altLang="tr-TR" sz="4400" b="1" dirty="0" err="1">
                <a:cs typeface="Arial" panose="020B0604020202020204" pitchFamily="34" charset="0"/>
              </a:rPr>
              <a:t>birinin</a:t>
            </a:r>
            <a:r>
              <a:rPr lang="en-US" altLang="tr-TR" sz="4400" b="1" dirty="0">
                <a:cs typeface="Arial" panose="020B0604020202020204" pitchFamily="34" charset="0"/>
              </a:rPr>
              <a:t> </a:t>
            </a:r>
            <a:r>
              <a:rPr lang="en-US" altLang="tr-TR" sz="4400" b="1" dirty="0" err="1">
                <a:cs typeface="Arial" panose="020B0604020202020204" pitchFamily="34" charset="0"/>
              </a:rPr>
              <a:t>fesih</a:t>
            </a:r>
            <a:r>
              <a:rPr lang="en-US" altLang="tr-TR" sz="4400" b="1" dirty="0">
                <a:cs typeface="Arial" panose="020B0604020202020204" pitchFamily="34" charset="0"/>
              </a:rPr>
              <a:t> </a:t>
            </a:r>
            <a:r>
              <a:rPr lang="en-US" altLang="tr-TR" sz="4400" b="1" dirty="0" err="1">
                <a:cs typeface="Arial" panose="020B0604020202020204" pitchFamily="34" charset="0"/>
              </a:rPr>
              <a:t>bildiriminde</a:t>
            </a:r>
            <a:r>
              <a:rPr lang="en-US" altLang="tr-TR" sz="4400" b="1" dirty="0">
                <a:cs typeface="Arial" panose="020B0604020202020204" pitchFamily="34" charset="0"/>
              </a:rPr>
              <a:t> </a:t>
            </a:r>
            <a:r>
              <a:rPr lang="en-US" altLang="tr-TR" sz="4400" b="1" dirty="0" err="1">
                <a:cs typeface="Arial" panose="020B0604020202020204" pitchFamily="34" charset="0"/>
              </a:rPr>
              <a:t>bulunduğu</a:t>
            </a:r>
            <a:r>
              <a:rPr lang="tr-TR" altLang="tr-TR" sz="4400" b="1" dirty="0">
                <a:cs typeface="Arial" panose="020B0604020202020204" pitchFamily="34" charset="0"/>
              </a:rPr>
              <a:t> </a:t>
            </a:r>
            <a:r>
              <a:rPr lang="en-US" altLang="tr-TR" sz="4400" b="1" dirty="0" err="1">
                <a:cs typeface="Arial" panose="020B0604020202020204" pitchFamily="34" charset="0"/>
              </a:rPr>
              <a:t>anda</a:t>
            </a:r>
            <a:r>
              <a:rPr lang="en-US" altLang="tr-TR" sz="4400" b="1" dirty="0">
                <a:cs typeface="Arial" panose="020B0604020202020204" pitchFamily="34" charset="0"/>
              </a:rPr>
              <a:t> </a:t>
            </a:r>
            <a:r>
              <a:rPr lang="en-US" altLang="tr-TR" sz="4400" b="1" dirty="0" err="1">
                <a:cs typeface="Arial" panose="020B0604020202020204" pitchFamily="34" charset="0"/>
              </a:rPr>
              <a:t>sona</a:t>
            </a:r>
            <a:r>
              <a:rPr lang="en-US" altLang="tr-TR" sz="4400" b="1" dirty="0">
                <a:cs typeface="Arial" panose="020B0604020202020204" pitchFamily="34" charset="0"/>
              </a:rPr>
              <a:t> </a:t>
            </a:r>
            <a:r>
              <a:rPr lang="en-US" altLang="tr-TR" sz="4400" b="1" dirty="0" err="1">
                <a:cs typeface="Arial" panose="020B0604020202020204" pitchFamily="34" charset="0"/>
              </a:rPr>
              <a:t>ermemekte</a:t>
            </a:r>
            <a:r>
              <a:rPr lang="en-US" altLang="tr-TR" sz="4400" b="1" dirty="0">
                <a:cs typeface="Arial" panose="020B0604020202020204" pitchFamily="34" charset="0"/>
              </a:rPr>
              <a:t>, </a:t>
            </a:r>
            <a:r>
              <a:rPr lang="en-US" altLang="tr-TR" sz="4400" b="1" dirty="0" err="1">
                <a:cs typeface="Arial" panose="020B0604020202020204" pitchFamily="34" charset="0"/>
              </a:rPr>
              <a:t>sözleşme</a:t>
            </a:r>
            <a:r>
              <a:rPr lang="en-US" altLang="tr-TR" sz="4400" b="1" dirty="0">
                <a:cs typeface="Arial" panose="020B0604020202020204" pitchFamily="34" charset="0"/>
              </a:rPr>
              <a:t> </a:t>
            </a:r>
            <a:r>
              <a:rPr lang="en-US" altLang="tr-TR" sz="4400" b="1" dirty="0" err="1">
                <a:cs typeface="Arial" panose="020B0604020202020204" pitchFamily="34" charset="0"/>
              </a:rPr>
              <a:t>belirli</a:t>
            </a:r>
            <a:r>
              <a:rPr lang="en-US" altLang="tr-TR" sz="4400" b="1" dirty="0">
                <a:cs typeface="Arial" panose="020B0604020202020204" pitchFamily="34" charset="0"/>
              </a:rPr>
              <a:t> </a:t>
            </a:r>
            <a:r>
              <a:rPr lang="en-US" altLang="tr-TR" sz="4400" b="1" dirty="0" err="1">
                <a:cs typeface="Arial" panose="020B0604020202020204" pitchFamily="34" charset="0"/>
              </a:rPr>
              <a:t>bir</a:t>
            </a:r>
            <a:r>
              <a:rPr lang="en-US" altLang="tr-TR" sz="4400" b="1" dirty="0">
                <a:cs typeface="Arial" panose="020B0604020202020204" pitchFamily="34" charset="0"/>
              </a:rPr>
              <a:t> </a:t>
            </a:r>
            <a:r>
              <a:rPr lang="en-US" altLang="tr-TR" sz="4400" b="1" dirty="0" err="1">
                <a:cs typeface="Arial" panose="020B0604020202020204" pitchFamily="34" charset="0"/>
              </a:rPr>
              <a:t>süre</a:t>
            </a:r>
            <a:r>
              <a:rPr lang="tr-TR" altLang="tr-TR" sz="4400" b="1" dirty="0">
                <a:cs typeface="Arial" panose="020B0604020202020204" pitchFamily="34" charset="0"/>
              </a:rPr>
              <a:t> </a:t>
            </a:r>
            <a:r>
              <a:rPr lang="en-US" altLang="tr-TR" sz="4400" b="1" dirty="0" err="1">
                <a:cs typeface="Arial" panose="020B0604020202020204" pitchFamily="34" charset="0"/>
              </a:rPr>
              <a:t>daha</a:t>
            </a:r>
            <a:r>
              <a:rPr lang="en-US" altLang="tr-TR" sz="4400" b="1" dirty="0">
                <a:cs typeface="Arial" panose="020B0604020202020204" pitchFamily="34" charset="0"/>
              </a:rPr>
              <a:t> </a:t>
            </a:r>
            <a:r>
              <a:rPr lang="en-US" altLang="tr-TR" sz="4400" b="1" dirty="0" err="1">
                <a:cs typeface="Arial" panose="020B0604020202020204" pitchFamily="34" charset="0"/>
              </a:rPr>
              <a:t>geçerliğini</a:t>
            </a:r>
            <a:r>
              <a:rPr lang="tr-TR" altLang="tr-TR" sz="4400" b="1" dirty="0">
                <a:cs typeface="Arial" panose="020B0604020202020204" pitchFamily="34" charset="0"/>
              </a:rPr>
              <a:t> </a:t>
            </a:r>
            <a:r>
              <a:rPr lang="en-US" altLang="tr-TR" sz="4400" b="1" dirty="0" err="1">
                <a:cs typeface="Arial" panose="020B0604020202020204" pitchFamily="34" charset="0"/>
              </a:rPr>
              <a:t>sürdürmektedir</a:t>
            </a:r>
            <a:r>
              <a:rPr lang="en-US" altLang="tr-TR" sz="4400" b="1" dirty="0">
                <a:cs typeface="Arial" panose="020B0604020202020204" pitchFamily="34" charset="0"/>
              </a:rPr>
              <a:t>.</a:t>
            </a:r>
            <a:r>
              <a:rPr lang="en-US" altLang="tr-TR" sz="4400" dirty="0">
                <a:cs typeface="Arial" panose="020B0604020202020204" pitchFamily="34" charset="0"/>
              </a:rPr>
              <a:t> </a:t>
            </a:r>
            <a:r>
              <a:rPr lang="en-US" altLang="tr-TR" sz="4400" dirty="0" err="1">
                <a:cs typeface="Arial" panose="020B0604020202020204" pitchFamily="34" charset="0"/>
              </a:rPr>
              <a:t>Sözleşmenin</a:t>
            </a:r>
            <a:r>
              <a:rPr lang="tr-TR" altLang="tr-TR" sz="4400" dirty="0">
                <a:cs typeface="Arial" panose="020B0604020202020204" pitchFamily="34" charset="0"/>
              </a:rPr>
              <a:t> </a:t>
            </a:r>
            <a:r>
              <a:rPr lang="en-US" altLang="tr-TR" sz="4400" dirty="0" err="1">
                <a:cs typeface="Arial" panose="020B0604020202020204" pitchFamily="34" charset="0"/>
              </a:rPr>
              <a:t>geçerliliğini</a:t>
            </a:r>
            <a:r>
              <a:rPr lang="en-US" altLang="tr-TR" sz="4400" dirty="0">
                <a:cs typeface="Arial" panose="020B0604020202020204" pitchFamily="34" charset="0"/>
              </a:rPr>
              <a:t> </a:t>
            </a:r>
            <a:r>
              <a:rPr lang="en-US" altLang="tr-TR" sz="4400" dirty="0" err="1">
                <a:cs typeface="Arial" panose="020B0604020202020204" pitchFamily="34" charset="0"/>
              </a:rPr>
              <a:t>korumaya</a:t>
            </a:r>
            <a:r>
              <a:rPr lang="en-US" altLang="tr-TR" sz="4400" dirty="0">
                <a:cs typeface="Arial" panose="020B0604020202020204" pitchFamily="34" charset="0"/>
              </a:rPr>
              <a:t> </a:t>
            </a:r>
            <a:r>
              <a:rPr lang="en-US" altLang="tr-TR" sz="4400" dirty="0" err="1">
                <a:cs typeface="Arial" panose="020B0604020202020204" pitchFamily="34" charset="0"/>
              </a:rPr>
              <a:t>devam</a:t>
            </a:r>
            <a:r>
              <a:rPr lang="en-US" altLang="tr-TR" sz="4400" dirty="0">
                <a:cs typeface="Arial" panose="020B0604020202020204" pitchFamily="34" charset="0"/>
              </a:rPr>
              <a:t> </a:t>
            </a:r>
            <a:r>
              <a:rPr lang="en-US" altLang="tr-TR" sz="4400" dirty="0" err="1">
                <a:cs typeface="Arial" panose="020B0604020202020204" pitchFamily="34" charset="0"/>
              </a:rPr>
              <a:t>ettiği</a:t>
            </a:r>
            <a:r>
              <a:rPr lang="en-US" altLang="tr-TR" sz="4400" dirty="0">
                <a:cs typeface="Arial" panose="020B0604020202020204" pitchFamily="34" charset="0"/>
              </a:rPr>
              <a:t> </a:t>
            </a:r>
            <a:r>
              <a:rPr lang="en-US" altLang="tr-TR" sz="4400" dirty="0" err="1">
                <a:cs typeface="Arial" panose="020B0604020202020204" pitchFamily="34" charset="0"/>
              </a:rPr>
              <a:t>bu</a:t>
            </a:r>
            <a:r>
              <a:rPr lang="en-US" altLang="tr-TR" sz="4400" dirty="0">
                <a:cs typeface="Arial" panose="020B0604020202020204" pitchFamily="34" charset="0"/>
              </a:rPr>
              <a:t> </a:t>
            </a:r>
            <a:r>
              <a:rPr lang="en-US" altLang="tr-TR" sz="4400" dirty="0" err="1">
                <a:cs typeface="Arial" panose="020B0604020202020204" pitchFamily="34" charset="0"/>
              </a:rPr>
              <a:t>süreye</a:t>
            </a:r>
            <a:r>
              <a:rPr lang="en-US" altLang="tr-TR" sz="4400" dirty="0">
                <a:cs typeface="Arial" panose="020B0604020202020204" pitchFamily="34" charset="0"/>
              </a:rPr>
              <a:t>,</a:t>
            </a:r>
            <a:r>
              <a:rPr lang="tr-TR" altLang="tr-TR" sz="4400" dirty="0">
                <a:cs typeface="Arial" panose="020B0604020202020204" pitchFamily="34" charset="0"/>
              </a:rPr>
              <a:t> </a:t>
            </a:r>
            <a:r>
              <a:rPr lang="en-US" altLang="tr-TR" sz="4400" dirty="0" err="1">
                <a:cs typeface="Arial" panose="020B0604020202020204" pitchFamily="34" charset="0"/>
              </a:rPr>
              <a:t>bildirim</a:t>
            </a:r>
            <a:r>
              <a:rPr lang="en-US" altLang="tr-TR" sz="4400" dirty="0">
                <a:cs typeface="Arial" panose="020B0604020202020204" pitchFamily="34" charset="0"/>
              </a:rPr>
              <a:t> </a:t>
            </a:r>
            <a:r>
              <a:rPr lang="en-US" altLang="tr-TR" sz="4400" dirty="0" err="1">
                <a:cs typeface="Arial" panose="020B0604020202020204" pitchFamily="34" charset="0"/>
              </a:rPr>
              <a:t>süresi</a:t>
            </a:r>
            <a:r>
              <a:rPr lang="en-US" altLang="tr-TR" sz="4400" dirty="0">
                <a:cs typeface="Arial" panose="020B0604020202020204" pitchFamily="34" charset="0"/>
              </a:rPr>
              <a:t> </a:t>
            </a:r>
            <a:r>
              <a:rPr lang="en-US" altLang="tr-TR" sz="4400" dirty="0" err="1">
                <a:cs typeface="Arial" panose="020B0604020202020204" pitchFamily="34" charset="0"/>
              </a:rPr>
              <a:t>denir</a:t>
            </a:r>
            <a:r>
              <a:rPr lang="en-US" altLang="tr-TR" sz="4400" dirty="0">
                <a:cs typeface="Arial" panose="020B0604020202020204" pitchFamily="34" charset="0"/>
              </a:rPr>
              <a:t>. </a:t>
            </a:r>
            <a:r>
              <a:rPr lang="en-US" altLang="tr-TR" sz="4400" dirty="0" err="1">
                <a:cs typeface="Arial" panose="020B0604020202020204" pitchFamily="34" charset="0"/>
              </a:rPr>
              <a:t>İş</a:t>
            </a:r>
            <a:r>
              <a:rPr lang="en-US" altLang="tr-TR" sz="4400" dirty="0">
                <a:cs typeface="Arial" panose="020B0604020202020204" pitchFamily="34" charset="0"/>
              </a:rPr>
              <a:t> </a:t>
            </a:r>
            <a:r>
              <a:rPr lang="en-US" altLang="tr-TR" sz="4400" dirty="0" err="1">
                <a:cs typeface="Arial" panose="020B0604020202020204" pitchFamily="34" charset="0"/>
              </a:rPr>
              <a:t>Kanunu’nda</a:t>
            </a:r>
            <a:r>
              <a:rPr lang="en-US" altLang="tr-TR" sz="4400" dirty="0">
                <a:cs typeface="Arial" panose="020B0604020202020204" pitchFamily="34" charset="0"/>
              </a:rPr>
              <a:t> </a:t>
            </a:r>
            <a:r>
              <a:rPr lang="en-US" altLang="tr-TR" sz="4400" dirty="0" err="1">
                <a:cs typeface="Arial" panose="020B0604020202020204" pitchFamily="34" charset="0"/>
              </a:rPr>
              <a:t>düzenlenmiş</a:t>
            </a:r>
            <a:r>
              <a:rPr lang="tr-TR" altLang="tr-TR" sz="4400" dirty="0">
                <a:cs typeface="Arial" panose="020B0604020202020204" pitchFamily="34" charset="0"/>
              </a:rPr>
              <a:t> </a:t>
            </a:r>
            <a:r>
              <a:rPr lang="en-US" altLang="tr-TR" sz="4400" dirty="0" err="1">
                <a:cs typeface="Arial" panose="020B0604020202020204" pitchFamily="34" charset="0"/>
              </a:rPr>
              <a:t>olan</a:t>
            </a:r>
            <a:r>
              <a:rPr lang="en-US" altLang="tr-TR" sz="4400" dirty="0">
                <a:cs typeface="Arial" panose="020B0604020202020204" pitchFamily="34" charset="0"/>
              </a:rPr>
              <a:t> </a:t>
            </a:r>
            <a:r>
              <a:rPr lang="en-US" altLang="tr-TR" sz="4400" dirty="0" err="1">
                <a:cs typeface="Arial" panose="020B0604020202020204" pitchFamily="34" charset="0"/>
              </a:rPr>
              <a:t>fesih</a:t>
            </a:r>
            <a:r>
              <a:rPr lang="en-US" altLang="tr-TR" sz="4400" dirty="0">
                <a:cs typeface="Arial" panose="020B0604020202020204" pitchFamily="34" charset="0"/>
              </a:rPr>
              <a:t> </a:t>
            </a:r>
            <a:r>
              <a:rPr lang="en-US" altLang="tr-TR" sz="4400" dirty="0" err="1">
                <a:cs typeface="Arial" panose="020B0604020202020204" pitchFamily="34" charset="0"/>
              </a:rPr>
              <a:t>bildirim</a:t>
            </a:r>
            <a:r>
              <a:rPr lang="en-US" altLang="tr-TR" sz="4400" dirty="0">
                <a:cs typeface="Arial" panose="020B0604020202020204" pitchFamily="34" charset="0"/>
              </a:rPr>
              <a:t> </a:t>
            </a:r>
            <a:r>
              <a:rPr lang="en-US" altLang="tr-TR" sz="4400" dirty="0" err="1">
                <a:cs typeface="Arial" panose="020B0604020202020204" pitchFamily="34" charset="0"/>
              </a:rPr>
              <a:t>süreleri</a:t>
            </a:r>
            <a:r>
              <a:rPr lang="en-US" altLang="tr-TR" sz="4400" dirty="0">
                <a:cs typeface="Arial" panose="020B0604020202020204" pitchFamily="34" charset="0"/>
              </a:rPr>
              <a:t> </a:t>
            </a:r>
            <a:r>
              <a:rPr lang="en-US" altLang="tr-TR" sz="4400" dirty="0" err="1">
                <a:cs typeface="Arial" panose="020B0604020202020204" pitchFamily="34" charset="0"/>
              </a:rPr>
              <a:t>işçinin</a:t>
            </a:r>
            <a:r>
              <a:rPr lang="en-US" altLang="tr-TR" sz="4400" dirty="0">
                <a:cs typeface="Arial" panose="020B0604020202020204" pitchFamily="34" charset="0"/>
              </a:rPr>
              <a:t> </a:t>
            </a:r>
            <a:r>
              <a:rPr lang="en-US" altLang="tr-TR" sz="4400" dirty="0" err="1">
                <a:cs typeface="Arial" panose="020B0604020202020204" pitchFamily="34" charset="0"/>
              </a:rPr>
              <a:t>kıdemine</a:t>
            </a:r>
            <a:r>
              <a:rPr lang="en-US" altLang="tr-TR" sz="4400" dirty="0">
                <a:cs typeface="Arial" panose="020B0604020202020204" pitchFamily="34" charset="0"/>
              </a:rPr>
              <a:t> </a:t>
            </a:r>
            <a:r>
              <a:rPr lang="en-US" altLang="tr-TR" sz="4400" dirty="0" err="1">
                <a:cs typeface="Arial" panose="020B0604020202020204" pitchFamily="34" charset="0"/>
              </a:rPr>
              <a:t>göre</a:t>
            </a:r>
            <a:r>
              <a:rPr lang="tr-TR" altLang="tr-TR" sz="4400" dirty="0">
                <a:cs typeface="Arial" panose="020B0604020202020204" pitchFamily="34" charset="0"/>
              </a:rPr>
              <a:t> </a:t>
            </a:r>
            <a:r>
              <a:rPr lang="en-US" altLang="tr-TR" sz="4400" dirty="0" err="1">
                <a:cs typeface="Arial" panose="020B0604020202020204" pitchFamily="34" charset="0"/>
              </a:rPr>
              <a:t>değişir</a:t>
            </a:r>
            <a:r>
              <a:rPr lang="en-US" altLang="tr-TR" sz="4400" dirty="0">
                <a:cs typeface="Arial" panose="020B0604020202020204" pitchFamily="34" charset="0"/>
              </a:rPr>
              <a:t>.</a:t>
            </a:r>
            <a:endParaRPr lang="tr-TR" altLang="tr-TR" sz="4400" dirty="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endParaRPr lang="tr-TR" altLang="tr-TR" sz="6700" b="1" dirty="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tr-TR" altLang="tr-TR" sz="6700" b="1" dirty="0">
                <a:cs typeface="Arial" panose="020B0604020202020204" pitchFamily="34" charset="0"/>
              </a:rPr>
              <a:t>Fesih bildirim süreler:</a:t>
            </a:r>
          </a:p>
          <a:p>
            <a:pPr marL="0" indent="0" eaLnBrk="1" fontAlgn="auto" hangingPunct="1">
              <a:lnSpc>
                <a:spcPct val="100000"/>
              </a:lnSpc>
              <a:spcBef>
                <a:spcPts val="0"/>
              </a:spcBef>
              <a:spcAft>
                <a:spcPts val="0"/>
              </a:spcAft>
              <a:buFont typeface="Arial" panose="020B0604020202020204" pitchFamily="34" charset="0"/>
              <a:buAutoNum type="alphaLcParenR"/>
              <a:defRPr/>
            </a:pPr>
            <a:r>
              <a:rPr lang="tr-TR" altLang="tr-TR" sz="5100" b="1" dirty="0">
                <a:cs typeface="Arial" panose="020B0604020202020204" pitchFamily="34" charset="0"/>
              </a:rPr>
              <a:t> İşi 6 aya kadar </a:t>
            </a:r>
            <a:r>
              <a:rPr lang="tr-TR" altLang="tr-TR" sz="5100" dirty="0">
                <a:cs typeface="Arial" panose="020B0604020202020204" pitchFamily="34" charset="0"/>
              </a:rPr>
              <a:t>süren işçi için</a:t>
            </a:r>
            <a:r>
              <a:rPr lang="tr-TR" altLang="tr-TR" sz="5100" b="1" dirty="0">
                <a:cs typeface="Arial" panose="020B0604020202020204" pitchFamily="34" charset="0"/>
              </a:rPr>
              <a:t> bildirim süresi 2 hafta,</a:t>
            </a:r>
          </a:p>
          <a:p>
            <a:pPr marL="0" indent="0" eaLnBrk="1" fontAlgn="auto" hangingPunct="1">
              <a:lnSpc>
                <a:spcPct val="100000"/>
              </a:lnSpc>
              <a:spcBef>
                <a:spcPts val="0"/>
              </a:spcBef>
              <a:spcAft>
                <a:spcPts val="0"/>
              </a:spcAft>
              <a:buFont typeface="Arial" panose="020B0604020202020204" pitchFamily="34" charset="0"/>
              <a:buAutoNum type="alphaLcParenR"/>
              <a:defRPr/>
            </a:pPr>
            <a:r>
              <a:rPr lang="tr-TR" altLang="tr-TR" sz="5100" b="1" dirty="0">
                <a:cs typeface="Arial" panose="020B0604020202020204" pitchFamily="34" charset="0"/>
              </a:rPr>
              <a:t> İşi 6 aydan 1,5 yıla kadar </a:t>
            </a:r>
            <a:r>
              <a:rPr lang="tr-TR" altLang="tr-TR" sz="5100" dirty="0">
                <a:cs typeface="Arial" panose="020B0604020202020204" pitchFamily="34" charset="0"/>
              </a:rPr>
              <a:t>süren işçi için </a:t>
            </a:r>
            <a:r>
              <a:rPr lang="tr-TR" altLang="tr-TR" sz="5100" b="1" dirty="0">
                <a:cs typeface="Arial" panose="020B0604020202020204" pitchFamily="34" charset="0"/>
              </a:rPr>
              <a:t>bildirim süresi 4 hafta</a:t>
            </a:r>
          </a:p>
          <a:p>
            <a:pPr marL="0" indent="0" eaLnBrk="1" fontAlgn="auto" hangingPunct="1">
              <a:lnSpc>
                <a:spcPct val="100000"/>
              </a:lnSpc>
              <a:spcBef>
                <a:spcPts val="0"/>
              </a:spcBef>
              <a:spcAft>
                <a:spcPts val="0"/>
              </a:spcAft>
              <a:buFont typeface="Arial" panose="020B0604020202020204" pitchFamily="34" charset="0"/>
              <a:buAutoNum type="alphaLcParenR"/>
              <a:defRPr/>
            </a:pPr>
            <a:r>
              <a:rPr lang="tr-TR" altLang="tr-TR" sz="5100" b="1" dirty="0">
                <a:cs typeface="Arial" panose="020B0604020202020204" pitchFamily="34" charset="0"/>
              </a:rPr>
              <a:t> İşi 1,5 yıldan 3 yıla kadar </a:t>
            </a:r>
            <a:r>
              <a:rPr lang="tr-TR" altLang="tr-TR" sz="5100" dirty="0">
                <a:cs typeface="Arial" panose="020B0604020202020204" pitchFamily="34" charset="0"/>
              </a:rPr>
              <a:t>süren işçi için </a:t>
            </a:r>
            <a:r>
              <a:rPr lang="tr-TR" altLang="tr-TR" sz="5100" b="1" dirty="0">
                <a:cs typeface="Arial" panose="020B0604020202020204" pitchFamily="34" charset="0"/>
              </a:rPr>
              <a:t>bildirim süresi 6 hafta</a:t>
            </a:r>
          </a:p>
          <a:p>
            <a:pPr marL="0" indent="0" eaLnBrk="1" fontAlgn="auto" hangingPunct="1">
              <a:lnSpc>
                <a:spcPct val="100000"/>
              </a:lnSpc>
              <a:spcBef>
                <a:spcPts val="0"/>
              </a:spcBef>
              <a:spcAft>
                <a:spcPts val="0"/>
              </a:spcAft>
              <a:buFont typeface="Arial" panose="020B0604020202020204" pitchFamily="34" charset="0"/>
              <a:buAutoNum type="alphaLcParenR"/>
              <a:defRPr/>
            </a:pPr>
            <a:r>
              <a:rPr lang="tr-TR" altLang="tr-TR" sz="5100" b="1" dirty="0">
                <a:cs typeface="Arial" panose="020B0604020202020204" pitchFamily="34" charset="0"/>
              </a:rPr>
              <a:t> İşi 3 yıldan fazla </a:t>
            </a:r>
            <a:r>
              <a:rPr lang="tr-TR" altLang="tr-TR" sz="5100" dirty="0">
                <a:cs typeface="Arial" panose="020B0604020202020204" pitchFamily="34" charset="0"/>
              </a:rPr>
              <a:t>süren</a:t>
            </a:r>
            <a:r>
              <a:rPr lang="tr-TR" altLang="tr-TR" sz="5100" b="1" dirty="0">
                <a:cs typeface="Arial" panose="020B0604020202020204" pitchFamily="34" charset="0"/>
              </a:rPr>
              <a:t> </a:t>
            </a:r>
            <a:r>
              <a:rPr lang="tr-TR" altLang="tr-TR" sz="5100" dirty="0">
                <a:cs typeface="Arial" panose="020B0604020202020204" pitchFamily="34" charset="0"/>
              </a:rPr>
              <a:t>işçi için </a:t>
            </a:r>
            <a:r>
              <a:rPr lang="tr-TR" altLang="tr-TR" sz="5100" b="1" dirty="0">
                <a:cs typeface="Arial" panose="020B0604020202020204" pitchFamily="34" charset="0"/>
              </a:rPr>
              <a:t>bildirim süresi 8 hafta</a:t>
            </a:r>
            <a:endParaRPr lang="tr-TR" altLang="tr-TR" sz="5100" dirty="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endParaRPr lang="tr-TR" altLang="tr-TR" sz="4400" dirty="0" smtClean="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tr-TR" altLang="tr-TR" sz="4400" dirty="0" smtClean="0">
                <a:cs typeface="Arial" panose="020B0604020202020204" pitchFamily="34" charset="0"/>
              </a:rPr>
              <a:t>Bu </a:t>
            </a:r>
            <a:r>
              <a:rPr lang="tr-TR" altLang="tr-TR" sz="4400" dirty="0">
                <a:cs typeface="Arial" panose="020B0604020202020204" pitchFamily="34" charset="0"/>
              </a:rPr>
              <a:t>süreler asgari olup sözleşmeler ile artırılabilir</a:t>
            </a:r>
            <a:r>
              <a:rPr lang="tr-TR" altLang="tr-TR" sz="4400" dirty="0" smtClean="0">
                <a:cs typeface="Arial" panose="020B0604020202020204" pitchFamily="34" charset="0"/>
              </a:rPr>
              <a:t>.</a:t>
            </a:r>
            <a:endParaRPr lang="tr-TR" altLang="tr-TR" sz="4400" dirty="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tr-TR" altLang="tr-TR" sz="4400" b="1" dirty="0">
                <a:cs typeface="Arial" panose="020B0604020202020204" pitchFamily="34" charset="0"/>
              </a:rPr>
              <a:t>Bu süreler hem işçi hem de işveren tarafından yapılacak fesih bildirilere uygulanır</a:t>
            </a:r>
            <a:r>
              <a:rPr lang="tr-TR" altLang="tr-TR" sz="4400" b="1" dirty="0" smtClean="0">
                <a:cs typeface="Arial" panose="020B0604020202020204" pitchFamily="34" charset="0"/>
              </a:rPr>
              <a:t>.</a:t>
            </a:r>
            <a:endParaRPr lang="tr-TR" altLang="tr-TR" sz="4400" b="1" dirty="0">
              <a:cs typeface="Arial" panose="020B060402020202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0" y="225425"/>
            <a:ext cx="9245600" cy="5408613"/>
          </a:xfrm>
        </p:spPr>
        <p:txBody>
          <a:bodyPr/>
          <a:lstStyle/>
          <a:p>
            <a:pPr marL="0" indent="0" eaLnBrk="1" hangingPunct="1">
              <a:buFont typeface="Arial" panose="020B0604020202020204" pitchFamily="34" charset="0"/>
              <a:buNone/>
            </a:pPr>
            <a:r>
              <a:rPr lang="tr-TR" altLang="tr-TR" sz="3200" smtClean="0">
                <a:cs typeface="Arial" panose="020B0604020202020204" pitchFamily="34" charset="0"/>
              </a:rPr>
              <a:t>Bildirim süresi içinde </a:t>
            </a:r>
            <a:r>
              <a:rPr lang="tr-TR" altLang="tr-TR" sz="3200" b="1" smtClean="0">
                <a:cs typeface="Arial" panose="020B0604020202020204" pitchFamily="34" charset="0"/>
              </a:rPr>
              <a:t>iş sözleşmesi devam ediyor </a:t>
            </a:r>
            <a:r>
              <a:rPr lang="tr-TR" altLang="tr-TR" sz="3200" smtClean="0">
                <a:cs typeface="Arial" panose="020B0604020202020204" pitchFamily="34" charset="0"/>
              </a:rPr>
              <a:t>ve bildirim süresinden </a:t>
            </a:r>
            <a:r>
              <a:rPr lang="tr-TR" altLang="tr-TR" sz="3200" b="1" smtClean="0">
                <a:cs typeface="Arial" panose="020B0604020202020204" pitchFamily="34" charset="0"/>
              </a:rPr>
              <a:t>sonra iş sözleşmesi feshedilmiş sayılır.</a:t>
            </a:r>
          </a:p>
          <a:p>
            <a:pPr marL="0" indent="0" eaLnBrk="1" hangingPunct="1">
              <a:buFont typeface="Arial" panose="020B0604020202020204" pitchFamily="34" charset="0"/>
              <a:buNone/>
            </a:pPr>
            <a:endParaRPr lang="tr-TR" altLang="tr-TR" sz="3200" smtClean="0">
              <a:cs typeface="Arial" panose="020B0604020202020204" pitchFamily="34" charset="0"/>
            </a:endParaRPr>
          </a:p>
          <a:p>
            <a:pPr marL="0" indent="0" eaLnBrk="1" hangingPunct="1">
              <a:buFont typeface="Arial" panose="020B0604020202020204" pitchFamily="34" charset="0"/>
              <a:buNone/>
            </a:pPr>
            <a:r>
              <a:rPr lang="tr-TR" altLang="tr-TR" sz="3200" smtClean="0">
                <a:cs typeface="Arial" panose="020B0604020202020204" pitchFamily="34" charset="0"/>
              </a:rPr>
              <a:t>İşveren bildirim süresine ait ücreti peşin vermek suretiyle iş sözleşmesini feshedebilir.</a:t>
            </a:r>
          </a:p>
          <a:p>
            <a:pPr marL="0" indent="0" eaLnBrk="1" hangingPunct="1">
              <a:spcBef>
                <a:spcPct val="0"/>
              </a:spcBef>
              <a:buFont typeface="Arial" panose="020B0604020202020204" pitchFamily="34" charset="0"/>
              <a:buNone/>
            </a:pPr>
            <a:endParaRPr lang="tr-TR" altLang="tr-TR" sz="3200" smtClean="0">
              <a:cs typeface="Arial" panose="020B0604020202020204" pitchFamily="34" charset="0"/>
            </a:endParaRPr>
          </a:p>
          <a:p>
            <a:pPr marL="0" indent="0" eaLnBrk="1" hangingPunct="1">
              <a:buFont typeface="Arial" panose="020B0604020202020204" pitchFamily="34" charset="0"/>
              <a:buNone/>
            </a:pPr>
            <a:r>
              <a:rPr lang="tr-TR" altLang="tr-TR" sz="3200" b="1" smtClean="0">
                <a:cs typeface="Arial" panose="020B0604020202020204" pitchFamily="34" charset="0"/>
              </a:rPr>
              <a:t>Bildirim şartına uymayan taraf, bildirim süresine ilişkin ücret tutarında tazminat ödemek zorundadır!</a:t>
            </a:r>
          </a:p>
          <a:p>
            <a:pPr marL="0" indent="0" eaLnBrk="1" hangingPunct="1">
              <a:buFont typeface="Arial" panose="020B0604020202020204" pitchFamily="34" charset="0"/>
              <a:buNone/>
            </a:pPr>
            <a:endParaRPr lang="en-US" altLang="tr-TR" smtClean="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34963" y="304800"/>
            <a:ext cx="8669337" cy="601663"/>
          </a:xfrm>
        </p:spPr>
        <p:txBody>
          <a:bodyPr rtlCol="0">
            <a:normAutofit/>
          </a:bodyPr>
          <a:lstStyle/>
          <a:p>
            <a:pPr algn="ctr" eaLnBrk="1" fontAlgn="auto" hangingPunct="1">
              <a:spcAft>
                <a:spcPts val="0"/>
              </a:spcAft>
              <a:defRPr/>
            </a:pPr>
            <a:r>
              <a:rPr lang="tr-TR" altLang="tr-TR" sz="3600" b="1" dirty="0">
                <a:latin typeface="+mn-lt"/>
                <a:cs typeface="Arial" panose="020B0604020202020204" pitchFamily="34" charset="0"/>
              </a:rPr>
              <a:t>İŞ SAĞLIĞI VE İŞ GÜVENLİĞİ</a:t>
            </a:r>
          </a:p>
        </p:txBody>
      </p:sp>
      <p:sp>
        <p:nvSpPr>
          <p:cNvPr id="5123" name="Content Placeholder 2"/>
          <p:cNvSpPr>
            <a:spLocks noGrp="1"/>
          </p:cNvSpPr>
          <p:nvPr>
            <p:ph idx="1"/>
          </p:nvPr>
        </p:nvSpPr>
        <p:spPr>
          <a:xfrm>
            <a:off x="147638" y="1031875"/>
            <a:ext cx="8856662" cy="4592638"/>
          </a:xfrm>
        </p:spPr>
        <p:txBody>
          <a:bodyPr rtlCol="0">
            <a:normAutofit fontScale="62500" lnSpcReduction="20000"/>
          </a:bodyPr>
          <a:lstStyle/>
          <a:p>
            <a:pPr marL="0" indent="0" algn="ctr" eaLnBrk="1" fontAlgn="auto" hangingPunct="1">
              <a:lnSpc>
                <a:spcPct val="100000"/>
              </a:lnSpc>
              <a:spcBef>
                <a:spcPts val="0"/>
              </a:spcBef>
              <a:spcAft>
                <a:spcPts val="0"/>
              </a:spcAft>
              <a:buFont typeface="Arial" panose="020B0604020202020204" pitchFamily="34" charset="0"/>
              <a:buNone/>
              <a:defRPr/>
            </a:pPr>
            <a:r>
              <a:rPr lang="tr-TR" altLang="tr-TR" sz="4000" b="1" dirty="0" smtClean="0">
                <a:cs typeface="Arial" panose="020B0604020202020204" pitchFamily="34" charset="0"/>
              </a:rPr>
              <a:t>Türk Borçlar Kanunu’nun </a:t>
            </a:r>
            <a:r>
              <a:rPr lang="tr-TR" altLang="tr-TR" sz="4000" dirty="0" smtClean="0">
                <a:cs typeface="Arial" panose="020B0604020202020204" pitchFamily="34" charset="0"/>
              </a:rPr>
              <a:t>417. </a:t>
            </a:r>
            <a:r>
              <a:rPr lang="bs-Latn-BA" altLang="tr-TR" sz="4000" dirty="0" smtClean="0">
                <a:cs typeface="Arial" panose="020B0604020202020204" pitchFamily="34" charset="0"/>
              </a:rPr>
              <a:t>m</a:t>
            </a:r>
            <a:r>
              <a:rPr lang="tr-TR" altLang="tr-TR" sz="4000" dirty="0" err="1" smtClean="0">
                <a:cs typeface="Arial" panose="020B0604020202020204" pitchFamily="34" charset="0"/>
              </a:rPr>
              <a:t>adde</a:t>
            </a:r>
            <a:r>
              <a:rPr lang="bs-Latn-BA" altLang="tr-TR" sz="4000" dirty="0" smtClean="0">
                <a:cs typeface="Arial" panose="020B0604020202020204" pitchFamily="34" charset="0"/>
              </a:rPr>
              <a:t>s</a:t>
            </a:r>
            <a:r>
              <a:rPr lang="tr-TR" altLang="tr-TR" sz="4000" dirty="0" smtClean="0">
                <a:cs typeface="Arial" panose="020B0604020202020204" pitchFamily="34" charset="0"/>
              </a:rPr>
              <a:t>ini uyarınca; </a:t>
            </a:r>
            <a:r>
              <a:rPr lang="tr-TR" altLang="tr-TR" sz="4000" i="1" dirty="0" smtClean="0">
                <a:cs typeface="Arial" panose="020B0604020202020204" pitchFamily="34" charset="0"/>
              </a:rPr>
              <a:t>“İşveren, işyerinde iş sağlığı ve güvenliğinin</a:t>
            </a:r>
            <a:r>
              <a:rPr lang="bs-Latn-BA" altLang="tr-TR" sz="4000" i="1" dirty="0" smtClean="0">
                <a:cs typeface="Arial" panose="020B0604020202020204" pitchFamily="34" charset="0"/>
              </a:rPr>
              <a:t> </a:t>
            </a:r>
            <a:r>
              <a:rPr lang="tr-TR" altLang="tr-TR" sz="4000" i="1" dirty="0" smtClean="0">
                <a:cs typeface="Arial" panose="020B0604020202020204" pitchFamily="34" charset="0"/>
              </a:rPr>
              <a:t>sağlanması için gerekli her türlü önlemi almak, araç ve gereçleri noksansız bulundurmak; işçiler de iş</a:t>
            </a:r>
            <a:r>
              <a:rPr lang="bs-Latn-BA" altLang="tr-TR" sz="4000" i="1" dirty="0" smtClean="0">
                <a:cs typeface="Arial" panose="020B0604020202020204" pitchFamily="34" charset="0"/>
              </a:rPr>
              <a:t> </a:t>
            </a:r>
            <a:r>
              <a:rPr lang="tr-TR" altLang="tr-TR" sz="4000" i="1" dirty="0" smtClean="0">
                <a:cs typeface="Arial" panose="020B0604020202020204" pitchFamily="34" charset="0"/>
              </a:rPr>
              <a:t>sağlığı ve güvenliği konusunda alınan her türlü önleme uymakla yükümlüdür”.</a:t>
            </a:r>
            <a:endParaRPr lang="bs-Latn-BA" altLang="tr-TR" sz="4000" i="1" dirty="0" smtClean="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endParaRPr lang="bs-Latn-BA" altLang="tr-TR" sz="4000" b="1" dirty="0" smtClean="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tr-TR" altLang="tr-TR" sz="4000" b="1" dirty="0" smtClean="0">
                <a:cs typeface="Arial" panose="020B0604020202020204" pitchFamily="34" charset="0"/>
              </a:rPr>
              <a:t>İş sağlığı ve iş güvenliğinin önemi: </a:t>
            </a:r>
          </a:p>
          <a:p>
            <a:pPr marL="0" indent="0" eaLnBrk="1" fontAlgn="auto" hangingPunct="1">
              <a:lnSpc>
                <a:spcPct val="100000"/>
              </a:lnSpc>
              <a:spcBef>
                <a:spcPts val="0"/>
              </a:spcBef>
              <a:spcAft>
                <a:spcPts val="0"/>
              </a:spcAft>
              <a:buFont typeface="Arial" panose="020B0604020202020204" pitchFamily="34" charset="0"/>
              <a:buNone/>
              <a:defRPr/>
            </a:pPr>
            <a:endParaRPr lang="tr-TR" altLang="tr-TR" sz="4000" b="1" dirty="0" smtClean="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tr-TR" altLang="tr-TR" sz="4000" dirty="0" smtClean="0">
                <a:cs typeface="Arial" panose="020B0604020202020204" pitchFamily="34" charset="0"/>
              </a:rPr>
              <a:t>işyerindeki güvenlik tedbirleri alarak çalışma sırasında </a:t>
            </a:r>
            <a:r>
              <a:rPr lang="tr-TR" altLang="tr-TR" sz="4000" b="1" dirty="0" smtClean="0">
                <a:cs typeface="Arial" panose="020B0604020202020204" pitchFamily="34" charset="0"/>
              </a:rPr>
              <a:t>iş kazaların </a:t>
            </a:r>
            <a:r>
              <a:rPr lang="tr-TR" altLang="tr-TR" sz="4000" dirty="0" smtClean="0">
                <a:cs typeface="Arial" panose="020B0604020202020204" pitchFamily="34" charset="0"/>
              </a:rPr>
              <a:t>ve </a:t>
            </a:r>
            <a:r>
              <a:rPr lang="tr-TR" altLang="tr-TR" sz="4000" b="1" dirty="0" smtClean="0">
                <a:cs typeface="Arial" panose="020B0604020202020204" pitchFamily="34" charset="0"/>
              </a:rPr>
              <a:t>meslek hastalıkların meydana gelmesini önlemek </a:t>
            </a:r>
            <a:r>
              <a:rPr lang="tr-TR" altLang="tr-TR" sz="4000" dirty="0" smtClean="0">
                <a:cs typeface="Arial" panose="020B0604020202020204" pitchFamily="34" charset="0"/>
              </a:rPr>
              <a:t>veya en asgari düzeye indirmek.</a:t>
            </a:r>
          </a:p>
          <a:p>
            <a:pPr marL="0" indent="0" eaLnBrk="1" fontAlgn="auto" hangingPunct="1">
              <a:lnSpc>
                <a:spcPct val="100000"/>
              </a:lnSpc>
              <a:spcBef>
                <a:spcPts val="0"/>
              </a:spcBef>
              <a:spcAft>
                <a:spcPts val="0"/>
              </a:spcAft>
              <a:buFont typeface="Arial" panose="020B0604020202020204" pitchFamily="34" charset="0"/>
              <a:buNone/>
              <a:defRPr/>
            </a:pPr>
            <a:endParaRPr lang="bs-Latn-BA" altLang="tr-TR" sz="4000" dirty="0" smtClean="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tr-TR" altLang="tr-TR" sz="4000" dirty="0" smtClean="0">
                <a:cs typeface="Arial" panose="020B0604020202020204" pitchFamily="34" charset="0"/>
              </a:rPr>
              <a:t>İş sağlığı ve iş güvenliği konuları 6331 sayılı İş Sağlığı ve İş Güvenliği Kanunu ile ayrıntılı olarak düzenlendi.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p:cNvSpPr>
            <a:spLocks noGrp="1"/>
          </p:cNvSpPr>
          <p:nvPr>
            <p:ph idx="1"/>
          </p:nvPr>
        </p:nvSpPr>
        <p:spPr>
          <a:xfrm>
            <a:off x="0" y="177800"/>
            <a:ext cx="9144000" cy="5537200"/>
          </a:xfrm>
        </p:spPr>
        <p:txBody>
          <a:bodyPr rtlCol="0">
            <a:normAutofit fontScale="85000" lnSpcReduction="20000"/>
          </a:bodyPr>
          <a:lstStyle/>
          <a:p>
            <a:pPr marL="0" indent="0" eaLnBrk="1" fontAlgn="auto" hangingPunct="1">
              <a:lnSpc>
                <a:spcPct val="120000"/>
              </a:lnSpc>
              <a:spcBef>
                <a:spcPts val="0"/>
              </a:spcBef>
              <a:spcAft>
                <a:spcPts val="0"/>
              </a:spcAft>
              <a:buFont typeface="Arial" panose="020B0604020202020204" pitchFamily="34" charset="0"/>
              <a:buNone/>
              <a:defRPr/>
            </a:pPr>
            <a:r>
              <a:rPr lang="tr-TR" altLang="tr-TR" sz="3500" b="1" dirty="0" smtClean="0">
                <a:cs typeface="Arial" panose="020B0604020202020204" pitchFamily="34" charset="0"/>
              </a:rPr>
              <a:t>a) Geçerli sebebe bağlı olarak iş sözleşmesinin süreli fesih</a:t>
            </a:r>
          </a:p>
          <a:p>
            <a:pPr marL="0" indent="0" algn="ctr" eaLnBrk="1" fontAlgn="auto" hangingPunct="1">
              <a:lnSpc>
                <a:spcPct val="120000"/>
              </a:lnSpc>
              <a:spcBef>
                <a:spcPts val="0"/>
              </a:spcBef>
              <a:spcAft>
                <a:spcPts val="0"/>
              </a:spcAft>
              <a:buFont typeface="Arial" panose="020B0604020202020204" pitchFamily="34" charset="0"/>
              <a:buNone/>
              <a:defRPr/>
            </a:pPr>
            <a:endParaRPr lang="tr-TR" altLang="tr-TR" sz="3200" dirty="0">
              <a:cs typeface="Arial" panose="020B0604020202020204" pitchFamily="34" charset="0"/>
            </a:endParaRPr>
          </a:p>
          <a:p>
            <a:pPr marL="0" indent="0" algn="ctr" eaLnBrk="1" fontAlgn="auto" hangingPunct="1">
              <a:lnSpc>
                <a:spcPct val="120000"/>
              </a:lnSpc>
              <a:spcBef>
                <a:spcPts val="0"/>
              </a:spcBef>
              <a:spcAft>
                <a:spcPts val="0"/>
              </a:spcAft>
              <a:buFont typeface="Arial" panose="020B0604020202020204" pitchFamily="34" charset="0"/>
              <a:buNone/>
              <a:defRPr/>
            </a:pPr>
            <a:r>
              <a:rPr lang="en-US" altLang="tr-TR" sz="3200" b="1" i="1" dirty="0" err="1">
                <a:cs typeface="Arial" panose="020B0604020202020204" pitchFamily="34" charset="0"/>
              </a:rPr>
              <a:t>Feshin</a:t>
            </a:r>
            <a:r>
              <a:rPr lang="en-US" altLang="tr-TR" sz="3200" b="1" i="1" dirty="0">
                <a:cs typeface="Arial" panose="020B0604020202020204" pitchFamily="34" charset="0"/>
              </a:rPr>
              <a:t> </a:t>
            </a:r>
            <a:r>
              <a:rPr lang="en-US" altLang="tr-TR" sz="3200" b="1" i="1" dirty="0" err="1">
                <a:cs typeface="Arial" panose="020B0604020202020204" pitchFamily="34" charset="0"/>
              </a:rPr>
              <a:t>geçerli</a:t>
            </a:r>
            <a:r>
              <a:rPr lang="en-US" altLang="tr-TR" sz="3200" b="1" i="1" dirty="0">
                <a:cs typeface="Arial" panose="020B0604020202020204" pitchFamily="34" charset="0"/>
              </a:rPr>
              <a:t> </a:t>
            </a:r>
            <a:r>
              <a:rPr lang="en-US" altLang="tr-TR" sz="3200" b="1" i="1" dirty="0" err="1">
                <a:cs typeface="Arial" panose="020B0604020202020204" pitchFamily="34" charset="0"/>
              </a:rPr>
              <a:t>sebebe</a:t>
            </a:r>
            <a:r>
              <a:rPr lang="en-US" altLang="tr-TR" sz="3200" b="1" i="1" dirty="0">
                <a:cs typeface="Arial" panose="020B0604020202020204" pitchFamily="34" charset="0"/>
              </a:rPr>
              <a:t> </a:t>
            </a:r>
            <a:r>
              <a:rPr lang="en-US" altLang="tr-TR" sz="3200" b="1" i="1" dirty="0" err="1">
                <a:cs typeface="Arial" panose="020B0604020202020204" pitchFamily="34" charset="0"/>
              </a:rPr>
              <a:t>dayandırılması</a:t>
            </a:r>
            <a:endParaRPr lang="en-US" altLang="tr-TR" sz="3200" b="1" i="1" dirty="0">
              <a:cs typeface="Arial" panose="020B0604020202020204" pitchFamily="34" charset="0"/>
            </a:endParaRPr>
          </a:p>
          <a:p>
            <a:pPr marL="0" indent="0" algn="ctr" eaLnBrk="1" fontAlgn="auto" hangingPunct="1">
              <a:lnSpc>
                <a:spcPct val="120000"/>
              </a:lnSpc>
              <a:spcBef>
                <a:spcPts val="0"/>
              </a:spcBef>
              <a:spcAft>
                <a:spcPts val="0"/>
              </a:spcAft>
              <a:buFont typeface="Arial" panose="020B0604020202020204" pitchFamily="34" charset="0"/>
              <a:buNone/>
              <a:defRPr/>
            </a:pPr>
            <a:r>
              <a:rPr lang="en-US" altLang="tr-TR" sz="3200" b="1" i="1" dirty="0" err="1">
                <a:cs typeface="Arial" panose="020B0604020202020204" pitchFamily="34" charset="0"/>
              </a:rPr>
              <a:t>Madde</a:t>
            </a:r>
            <a:r>
              <a:rPr lang="en-US" altLang="tr-TR" sz="3200" b="1" i="1" dirty="0">
                <a:cs typeface="Arial" panose="020B0604020202020204" pitchFamily="34" charset="0"/>
              </a:rPr>
              <a:t> 18 - </a:t>
            </a:r>
            <a:r>
              <a:rPr lang="en-US" altLang="tr-TR" sz="3200" b="1" i="1" dirty="0" err="1">
                <a:cs typeface="Arial" panose="020B0604020202020204" pitchFamily="34" charset="0"/>
              </a:rPr>
              <a:t>Otuz</a:t>
            </a:r>
            <a:r>
              <a:rPr lang="en-US" altLang="tr-TR" sz="3200" b="1" i="1" dirty="0">
                <a:cs typeface="Arial" panose="020B0604020202020204" pitchFamily="34" charset="0"/>
              </a:rPr>
              <a:t> </a:t>
            </a:r>
            <a:r>
              <a:rPr lang="en-US" altLang="tr-TR" sz="3200" b="1" i="1" dirty="0" err="1">
                <a:cs typeface="Arial" panose="020B0604020202020204" pitchFamily="34" charset="0"/>
              </a:rPr>
              <a:t>veya</a:t>
            </a:r>
            <a:r>
              <a:rPr lang="en-US" altLang="tr-TR" sz="3200" b="1" i="1" dirty="0">
                <a:cs typeface="Arial" panose="020B0604020202020204" pitchFamily="34" charset="0"/>
              </a:rPr>
              <a:t> </a:t>
            </a:r>
            <a:r>
              <a:rPr lang="en-US" altLang="tr-TR" sz="3200" b="1" i="1" dirty="0" err="1">
                <a:cs typeface="Arial" panose="020B0604020202020204" pitchFamily="34" charset="0"/>
              </a:rPr>
              <a:t>daha</a:t>
            </a:r>
            <a:r>
              <a:rPr lang="en-US" altLang="tr-TR" sz="3200" b="1" i="1" dirty="0">
                <a:cs typeface="Arial" panose="020B0604020202020204" pitchFamily="34" charset="0"/>
              </a:rPr>
              <a:t> </a:t>
            </a:r>
            <a:r>
              <a:rPr lang="en-US" altLang="tr-TR" sz="3200" b="1" i="1" dirty="0" err="1">
                <a:cs typeface="Arial" panose="020B0604020202020204" pitchFamily="34" charset="0"/>
              </a:rPr>
              <a:t>fazla</a:t>
            </a:r>
            <a:r>
              <a:rPr lang="en-US" altLang="tr-TR" sz="3200" b="1" i="1" dirty="0">
                <a:cs typeface="Arial" panose="020B0604020202020204" pitchFamily="34" charset="0"/>
              </a:rPr>
              <a:t> </a:t>
            </a:r>
            <a:r>
              <a:rPr lang="en-US" altLang="tr-TR" sz="3200" b="1" i="1" dirty="0" err="1">
                <a:cs typeface="Arial" panose="020B0604020202020204" pitchFamily="34" charset="0"/>
              </a:rPr>
              <a:t>işçi</a:t>
            </a:r>
            <a:r>
              <a:rPr lang="en-US" altLang="tr-TR" sz="3200" b="1" i="1" dirty="0">
                <a:cs typeface="Arial" panose="020B0604020202020204" pitchFamily="34" charset="0"/>
              </a:rPr>
              <a:t> </a:t>
            </a:r>
            <a:r>
              <a:rPr lang="en-US" altLang="tr-TR" sz="3200" b="1" i="1" dirty="0" err="1">
                <a:cs typeface="Arial" panose="020B0604020202020204" pitchFamily="34" charset="0"/>
              </a:rPr>
              <a:t>çalıştıran</a:t>
            </a:r>
            <a:r>
              <a:rPr lang="en-US" altLang="tr-TR" sz="3200" b="1" i="1" dirty="0">
                <a:cs typeface="Arial" panose="020B0604020202020204" pitchFamily="34" charset="0"/>
              </a:rPr>
              <a:t> </a:t>
            </a:r>
            <a:r>
              <a:rPr lang="en-US" altLang="tr-TR" sz="3200" i="1" dirty="0" err="1">
                <a:cs typeface="Arial" panose="020B0604020202020204" pitchFamily="34" charset="0"/>
              </a:rPr>
              <a:t>işyerlerinde</a:t>
            </a:r>
            <a:r>
              <a:rPr lang="en-US" altLang="tr-TR" sz="3200" i="1" dirty="0">
                <a:cs typeface="Arial" panose="020B0604020202020204" pitchFamily="34" charset="0"/>
              </a:rPr>
              <a:t> </a:t>
            </a:r>
            <a:r>
              <a:rPr lang="en-US" altLang="tr-TR" sz="3200" i="1" dirty="0" err="1">
                <a:cs typeface="Arial" panose="020B0604020202020204" pitchFamily="34" charset="0"/>
              </a:rPr>
              <a:t>en</a:t>
            </a:r>
            <a:r>
              <a:rPr lang="en-US" altLang="tr-TR" sz="3200" i="1" dirty="0">
                <a:cs typeface="Arial" panose="020B0604020202020204" pitchFamily="34" charset="0"/>
              </a:rPr>
              <a:t> </a:t>
            </a:r>
            <a:r>
              <a:rPr lang="en-US" altLang="tr-TR" sz="3200" i="1" dirty="0" err="1">
                <a:cs typeface="Arial" panose="020B0604020202020204" pitchFamily="34" charset="0"/>
              </a:rPr>
              <a:t>az</a:t>
            </a:r>
            <a:r>
              <a:rPr lang="tr-TR" altLang="tr-TR" sz="3200" i="1" dirty="0">
                <a:cs typeface="Arial" panose="020B0604020202020204" pitchFamily="34" charset="0"/>
              </a:rPr>
              <a:t> </a:t>
            </a:r>
            <a:r>
              <a:rPr lang="en-US" altLang="tr-TR" sz="3200" b="1" i="1" dirty="0" err="1">
                <a:cs typeface="Arial" panose="020B0604020202020204" pitchFamily="34" charset="0"/>
              </a:rPr>
              <a:t>altı</a:t>
            </a:r>
            <a:r>
              <a:rPr lang="en-US" altLang="tr-TR" sz="3200" b="1" i="1" dirty="0">
                <a:cs typeface="Arial" panose="020B0604020202020204" pitchFamily="34" charset="0"/>
              </a:rPr>
              <a:t> </a:t>
            </a:r>
            <a:r>
              <a:rPr lang="en-US" altLang="tr-TR" sz="3200" b="1" i="1" dirty="0" err="1">
                <a:cs typeface="Arial" panose="020B0604020202020204" pitchFamily="34" charset="0"/>
              </a:rPr>
              <a:t>aylık</a:t>
            </a:r>
            <a:r>
              <a:rPr lang="en-US" altLang="tr-TR" sz="3200" b="1" i="1" dirty="0">
                <a:cs typeface="Arial" panose="020B0604020202020204" pitchFamily="34" charset="0"/>
              </a:rPr>
              <a:t> </a:t>
            </a:r>
            <a:r>
              <a:rPr lang="en-US" altLang="tr-TR" sz="3200" b="1" i="1" dirty="0" err="1">
                <a:cs typeface="Arial" panose="020B0604020202020204" pitchFamily="34" charset="0"/>
              </a:rPr>
              <a:t>kıdemi</a:t>
            </a:r>
            <a:r>
              <a:rPr lang="en-US" altLang="tr-TR" sz="3200" b="1" i="1" dirty="0">
                <a:cs typeface="Arial" panose="020B0604020202020204" pitchFamily="34" charset="0"/>
              </a:rPr>
              <a:t> </a:t>
            </a:r>
            <a:r>
              <a:rPr lang="en-US" altLang="tr-TR" sz="3200" b="1" i="1" dirty="0" err="1">
                <a:cs typeface="Arial" panose="020B0604020202020204" pitchFamily="34" charset="0"/>
              </a:rPr>
              <a:t>olan</a:t>
            </a:r>
            <a:r>
              <a:rPr lang="en-US" altLang="tr-TR" sz="3200" b="1" i="1" dirty="0">
                <a:cs typeface="Arial" panose="020B0604020202020204" pitchFamily="34" charset="0"/>
              </a:rPr>
              <a:t> </a:t>
            </a:r>
            <a:r>
              <a:rPr lang="en-US" altLang="tr-TR" sz="3200" b="1" i="1" dirty="0" err="1">
                <a:cs typeface="Arial" panose="020B0604020202020204" pitchFamily="34" charset="0"/>
              </a:rPr>
              <a:t>işçinin</a:t>
            </a:r>
            <a:r>
              <a:rPr lang="en-US" altLang="tr-TR" sz="3200" b="1" i="1" dirty="0">
                <a:cs typeface="Arial" panose="020B0604020202020204" pitchFamily="34" charset="0"/>
              </a:rPr>
              <a:t> </a:t>
            </a:r>
            <a:r>
              <a:rPr lang="en-US" altLang="tr-TR" sz="3200" b="1" i="1" dirty="0" err="1">
                <a:cs typeface="Arial" panose="020B0604020202020204" pitchFamily="34" charset="0"/>
              </a:rPr>
              <a:t>belirsiz</a:t>
            </a:r>
            <a:r>
              <a:rPr lang="en-US" altLang="tr-TR" sz="3200" b="1" i="1" dirty="0">
                <a:cs typeface="Arial" panose="020B0604020202020204" pitchFamily="34" charset="0"/>
              </a:rPr>
              <a:t> </a:t>
            </a:r>
            <a:r>
              <a:rPr lang="en-US" altLang="tr-TR" sz="3200" b="1" i="1" dirty="0" err="1">
                <a:cs typeface="Arial" panose="020B0604020202020204" pitchFamily="34" charset="0"/>
              </a:rPr>
              <a:t>süreli</a:t>
            </a:r>
            <a:r>
              <a:rPr lang="en-US" altLang="tr-TR" sz="3200" b="1" i="1" dirty="0">
                <a:cs typeface="Arial" panose="020B0604020202020204" pitchFamily="34" charset="0"/>
              </a:rPr>
              <a:t> </a:t>
            </a:r>
            <a:r>
              <a:rPr lang="en-US" altLang="tr-TR" sz="3200" b="1" i="1" dirty="0" err="1">
                <a:cs typeface="Arial" panose="020B0604020202020204" pitchFamily="34" charset="0"/>
              </a:rPr>
              <a:t>iş</a:t>
            </a:r>
            <a:r>
              <a:rPr lang="en-US" altLang="tr-TR" sz="3200" b="1" i="1" dirty="0">
                <a:cs typeface="Arial" panose="020B0604020202020204" pitchFamily="34" charset="0"/>
              </a:rPr>
              <a:t> </a:t>
            </a:r>
            <a:r>
              <a:rPr lang="en-US" altLang="tr-TR" sz="3200" b="1" i="1" dirty="0" err="1">
                <a:cs typeface="Arial" panose="020B0604020202020204" pitchFamily="34" charset="0"/>
              </a:rPr>
              <a:t>sözleşmesini</a:t>
            </a:r>
            <a:r>
              <a:rPr lang="en-US" altLang="tr-TR" sz="3200" b="1" i="1" dirty="0">
                <a:cs typeface="Arial" panose="020B0604020202020204" pitchFamily="34" charset="0"/>
              </a:rPr>
              <a:t> </a:t>
            </a:r>
            <a:r>
              <a:rPr lang="en-US" altLang="tr-TR" sz="3200" i="1" dirty="0" err="1">
                <a:cs typeface="Arial" panose="020B0604020202020204" pitchFamily="34" charset="0"/>
              </a:rPr>
              <a:t>fesheden</a:t>
            </a:r>
            <a:r>
              <a:rPr lang="tr-TR" altLang="tr-TR" sz="3200" i="1" dirty="0">
                <a:cs typeface="Arial" panose="020B0604020202020204" pitchFamily="34" charset="0"/>
              </a:rPr>
              <a:t> </a:t>
            </a:r>
            <a:r>
              <a:rPr lang="en-US" altLang="tr-TR" sz="3200" i="1" dirty="0" err="1">
                <a:cs typeface="Arial" panose="020B0604020202020204" pitchFamily="34" charset="0"/>
              </a:rPr>
              <a:t>işveren</a:t>
            </a:r>
            <a:r>
              <a:rPr lang="en-US" altLang="tr-TR" sz="3200" i="1" dirty="0">
                <a:cs typeface="Arial" panose="020B0604020202020204" pitchFamily="34" charset="0"/>
              </a:rPr>
              <a:t>, </a:t>
            </a:r>
            <a:r>
              <a:rPr lang="en-US" altLang="tr-TR" sz="3200" i="1" u="sng" dirty="0" err="1">
                <a:cs typeface="Arial" panose="020B0604020202020204" pitchFamily="34" charset="0"/>
              </a:rPr>
              <a:t>işçinin</a:t>
            </a:r>
            <a:r>
              <a:rPr lang="en-US" altLang="tr-TR" sz="3200" i="1" u="sng" dirty="0">
                <a:cs typeface="Arial" panose="020B0604020202020204" pitchFamily="34" charset="0"/>
              </a:rPr>
              <a:t> </a:t>
            </a:r>
            <a:r>
              <a:rPr lang="en-US" altLang="tr-TR" sz="3200" i="1" u="sng" dirty="0" err="1">
                <a:cs typeface="Arial" panose="020B0604020202020204" pitchFamily="34" charset="0"/>
              </a:rPr>
              <a:t>yeterliliğinden</a:t>
            </a:r>
            <a:r>
              <a:rPr lang="en-US" altLang="tr-TR" sz="3200" i="1" u="sng" dirty="0">
                <a:cs typeface="Arial" panose="020B0604020202020204" pitchFamily="34" charset="0"/>
              </a:rPr>
              <a:t> </a:t>
            </a:r>
            <a:r>
              <a:rPr lang="en-US" altLang="tr-TR" sz="3200" i="1" u="sng" dirty="0" err="1">
                <a:cs typeface="Arial" panose="020B0604020202020204" pitchFamily="34" charset="0"/>
              </a:rPr>
              <a:t>veya</a:t>
            </a:r>
            <a:r>
              <a:rPr lang="en-US" altLang="tr-TR" sz="3200" i="1" u="sng" dirty="0">
                <a:cs typeface="Arial" panose="020B0604020202020204" pitchFamily="34" charset="0"/>
              </a:rPr>
              <a:t> </a:t>
            </a:r>
            <a:r>
              <a:rPr lang="en-US" altLang="tr-TR" sz="3200" i="1" u="sng" dirty="0" err="1">
                <a:cs typeface="Arial" panose="020B0604020202020204" pitchFamily="34" charset="0"/>
              </a:rPr>
              <a:t>davranışlarından</a:t>
            </a:r>
            <a:r>
              <a:rPr lang="en-US" altLang="tr-TR" sz="3200" i="1" u="sng" dirty="0">
                <a:cs typeface="Arial" panose="020B0604020202020204" pitchFamily="34" charset="0"/>
              </a:rPr>
              <a:t> </a:t>
            </a:r>
            <a:r>
              <a:rPr lang="en-US" altLang="tr-TR" sz="3200" i="1" u="sng" dirty="0" err="1">
                <a:cs typeface="Arial" panose="020B0604020202020204" pitchFamily="34" charset="0"/>
              </a:rPr>
              <a:t>ya</a:t>
            </a:r>
            <a:r>
              <a:rPr lang="en-US" altLang="tr-TR" sz="3200" i="1" u="sng" dirty="0">
                <a:cs typeface="Arial" panose="020B0604020202020204" pitchFamily="34" charset="0"/>
              </a:rPr>
              <a:t> da </a:t>
            </a:r>
            <a:r>
              <a:rPr lang="en-US" altLang="tr-TR" sz="3200" i="1" u="sng" dirty="0" err="1">
                <a:cs typeface="Arial" panose="020B0604020202020204" pitchFamily="34" charset="0"/>
              </a:rPr>
              <a:t>işletmenin</a:t>
            </a:r>
            <a:r>
              <a:rPr lang="en-US" altLang="tr-TR" sz="3200" i="1" u="sng" dirty="0">
                <a:cs typeface="Arial" panose="020B0604020202020204" pitchFamily="34" charset="0"/>
              </a:rPr>
              <a:t>,</a:t>
            </a:r>
            <a:r>
              <a:rPr lang="tr-TR" altLang="tr-TR" sz="3200" i="1" u="sng" dirty="0">
                <a:cs typeface="Arial" panose="020B0604020202020204" pitchFamily="34" charset="0"/>
              </a:rPr>
              <a:t> </a:t>
            </a:r>
            <a:r>
              <a:rPr lang="en-US" altLang="tr-TR" sz="3200" i="1" u="sng" dirty="0" err="1">
                <a:cs typeface="Arial" panose="020B0604020202020204" pitchFamily="34" charset="0"/>
              </a:rPr>
              <a:t>işyerinin</a:t>
            </a:r>
            <a:r>
              <a:rPr lang="en-US" altLang="tr-TR" sz="3200" i="1" u="sng" dirty="0">
                <a:cs typeface="Arial" panose="020B0604020202020204" pitchFamily="34" charset="0"/>
              </a:rPr>
              <a:t> </a:t>
            </a:r>
            <a:r>
              <a:rPr lang="en-US" altLang="tr-TR" sz="3200" i="1" u="sng" dirty="0" err="1">
                <a:cs typeface="Arial" panose="020B0604020202020204" pitchFamily="34" charset="0"/>
              </a:rPr>
              <a:t>veya</a:t>
            </a:r>
            <a:r>
              <a:rPr lang="en-US" altLang="tr-TR" sz="3200" i="1" u="sng" dirty="0">
                <a:cs typeface="Arial" panose="020B0604020202020204" pitchFamily="34" charset="0"/>
              </a:rPr>
              <a:t> </a:t>
            </a:r>
            <a:r>
              <a:rPr lang="en-US" altLang="tr-TR" sz="3200" i="1" u="sng" dirty="0" err="1">
                <a:cs typeface="Arial" panose="020B0604020202020204" pitchFamily="34" charset="0"/>
              </a:rPr>
              <a:t>işin</a:t>
            </a:r>
            <a:r>
              <a:rPr lang="en-US" altLang="tr-TR" sz="3200" i="1" u="sng" dirty="0">
                <a:cs typeface="Arial" panose="020B0604020202020204" pitchFamily="34" charset="0"/>
              </a:rPr>
              <a:t> </a:t>
            </a:r>
            <a:r>
              <a:rPr lang="en-US" altLang="tr-TR" sz="3200" i="1" u="sng" dirty="0" err="1">
                <a:cs typeface="Arial" panose="020B0604020202020204" pitchFamily="34" charset="0"/>
              </a:rPr>
              <a:t>gereklerinden</a:t>
            </a:r>
            <a:r>
              <a:rPr lang="en-US" altLang="tr-TR" sz="3200" i="1" u="sng" dirty="0">
                <a:cs typeface="Arial" panose="020B0604020202020204" pitchFamily="34" charset="0"/>
              </a:rPr>
              <a:t> </a:t>
            </a:r>
            <a:r>
              <a:rPr lang="en-US" altLang="tr-TR" sz="3200" i="1" u="sng" dirty="0" err="1">
                <a:cs typeface="Arial" panose="020B0604020202020204" pitchFamily="34" charset="0"/>
              </a:rPr>
              <a:t>kaynaklanan</a:t>
            </a:r>
            <a:r>
              <a:rPr lang="en-US" altLang="tr-TR" sz="3200" i="1" u="sng" dirty="0">
                <a:cs typeface="Arial" panose="020B0604020202020204" pitchFamily="34" charset="0"/>
              </a:rPr>
              <a:t> </a:t>
            </a:r>
            <a:r>
              <a:rPr lang="en-US" altLang="tr-TR" sz="3200" i="1" u="sng" dirty="0" err="1">
                <a:cs typeface="Arial" panose="020B0604020202020204" pitchFamily="34" charset="0"/>
              </a:rPr>
              <a:t>geçerli</a:t>
            </a:r>
            <a:r>
              <a:rPr lang="en-US" altLang="tr-TR" sz="3200" i="1" u="sng" dirty="0">
                <a:cs typeface="Arial" panose="020B0604020202020204" pitchFamily="34" charset="0"/>
              </a:rPr>
              <a:t> </a:t>
            </a:r>
            <a:r>
              <a:rPr lang="en-US" altLang="tr-TR" sz="3200" i="1" u="sng" dirty="0" err="1">
                <a:cs typeface="Arial" panose="020B0604020202020204" pitchFamily="34" charset="0"/>
              </a:rPr>
              <a:t>bir</a:t>
            </a:r>
            <a:r>
              <a:rPr lang="en-US" altLang="tr-TR" sz="3200" i="1" u="sng" dirty="0">
                <a:cs typeface="Arial" panose="020B0604020202020204" pitchFamily="34" charset="0"/>
              </a:rPr>
              <a:t> </a:t>
            </a:r>
            <a:r>
              <a:rPr lang="en-US" altLang="tr-TR" sz="3200" i="1" u="sng" dirty="0" err="1">
                <a:cs typeface="Arial" panose="020B0604020202020204" pitchFamily="34" charset="0"/>
              </a:rPr>
              <a:t>sebebe</a:t>
            </a:r>
            <a:r>
              <a:rPr lang="en-US" altLang="tr-TR" sz="3200" i="1" u="sng" dirty="0">
                <a:cs typeface="Arial" panose="020B0604020202020204" pitchFamily="34" charset="0"/>
              </a:rPr>
              <a:t> </a:t>
            </a:r>
            <a:r>
              <a:rPr lang="en-US" altLang="tr-TR" sz="3200" i="1" u="sng" dirty="0" err="1">
                <a:cs typeface="Arial" panose="020B0604020202020204" pitchFamily="34" charset="0"/>
              </a:rPr>
              <a:t>dayanmak</a:t>
            </a:r>
            <a:r>
              <a:rPr lang="tr-TR" altLang="tr-TR" sz="3200" i="1" u="sng" dirty="0">
                <a:cs typeface="Arial" panose="020B0604020202020204" pitchFamily="34" charset="0"/>
              </a:rPr>
              <a:t> </a:t>
            </a:r>
            <a:r>
              <a:rPr lang="en-US" altLang="tr-TR" sz="3200" i="1" u="sng" dirty="0" err="1">
                <a:cs typeface="Arial" panose="020B0604020202020204" pitchFamily="34" charset="0"/>
              </a:rPr>
              <a:t>zorundadır</a:t>
            </a:r>
            <a:r>
              <a:rPr lang="en-US" altLang="tr-TR" sz="3200" i="1" dirty="0">
                <a:cs typeface="Arial" panose="020B0604020202020204" pitchFamily="34" charset="0"/>
              </a:rPr>
              <a:t>.</a:t>
            </a:r>
            <a:endParaRPr lang="tr-TR" altLang="tr-TR" sz="3200" i="1" dirty="0">
              <a:cs typeface="Arial" panose="020B0604020202020204" pitchFamily="34" charset="0"/>
            </a:endParaRPr>
          </a:p>
          <a:p>
            <a:pPr marL="0" indent="0" eaLnBrk="1" fontAlgn="auto" hangingPunct="1">
              <a:lnSpc>
                <a:spcPct val="120000"/>
              </a:lnSpc>
              <a:spcBef>
                <a:spcPts val="0"/>
              </a:spcBef>
              <a:spcAft>
                <a:spcPts val="0"/>
              </a:spcAft>
              <a:buFont typeface="Arial" panose="020B0604020202020204" pitchFamily="34" charset="0"/>
              <a:buNone/>
              <a:defRPr/>
            </a:pPr>
            <a:endParaRPr lang="tr-TR" altLang="tr-TR" sz="3200" dirty="0">
              <a:cs typeface="Arial" panose="020B0604020202020204" pitchFamily="34" charset="0"/>
            </a:endParaRPr>
          </a:p>
          <a:p>
            <a:pPr marL="0" indent="0" eaLnBrk="1" fontAlgn="auto" hangingPunct="1">
              <a:lnSpc>
                <a:spcPct val="120000"/>
              </a:lnSpc>
              <a:spcBef>
                <a:spcPts val="0"/>
              </a:spcBef>
              <a:spcAft>
                <a:spcPts val="0"/>
              </a:spcAft>
              <a:buFont typeface="Arial" panose="020B0604020202020204" pitchFamily="34" charset="0"/>
              <a:buNone/>
              <a:defRPr/>
            </a:pPr>
            <a:r>
              <a:rPr lang="en-US" altLang="tr-TR" sz="3200" dirty="0" err="1">
                <a:cs typeface="Arial" panose="020B0604020202020204" pitchFamily="34" charset="0"/>
              </a:rPr>
              <a:t>Geçerli</a:t>
            </a:r>
            <a:r>
              <a:rPr lang="en-US" altLang="tr-TR" sz="3200" dirty="0">
                <a:cs typeface="Arial" panose="020B0604020202020204" pitchFamily="34" charset="0"/>
              </a:rPr>
              <a:t> </a:t>
            </a:r>
            <a:r>
              <a:rPr lang="en-US" altLang="tr-TR" sz="3200" dirty="0" err="1">
                <a:cs typeface="Arial" panose="020B0604020202020204" pitchFamily="34" charset="0"/>
              </a:rPr>
              <a:t>sebebe</a:t>
            </a:r>
            <a:r>
              <a:rPr lang="en-US" altLang="tr-TR" sz="3200" dirty="0">
                <a:cs typeface="Arial" panose="020B0604020202020204" pitchFamily="34" charset="0"/>
              </a:rPr>
              <a:t> </a:t>
            </a:r>
            <a:r>
              <a:rPr lang="en-US" altLang="tr-TR" sz="3200" dirty="0" err="1">
                <a:cs typeface="Arial" panose="020B0604020202020204" pitchFamily="34" charset="0"/>
              </a:rPr>
              <a:t>bağlı</a:t>
            </a:r>
            <a:r>
              <a:rPr lang="en-US" altLang="tr-TR" sz="3200" dirty="0">
                <a:cs typeface="Arial" panose="020B0604020202020204" pitchFamily="34" charset="0"/>
              </a:rPr>
              <a:t> </a:t>
            </a:r>
            <a:r>
              <a:rPr lang="en-US" altLang="tr-TR" sz="3200" dirty="0" err="1">
                <a:cs typeface="Arial" panose="020B0604020202020204" pitchFamily="34" charset="0"/>
              </a:rPr>
              <a:t>olarak</a:t>
            </a:r>
            <a:r>
              <a:rPr lang="en-US" altLang="tr-TR" sz="3200" dirty="0">
                <a:cs typeface="Arial" panose="020B0604020202020204" pitchFamily="34" charset="0"/>
              </a:rPr>
              <a:t> </a:t>
            </a:r>
            <a:r>
              <a:rPr lang="en-US" altLang="tr-TR" sz="3200" dirty="0" err="1">
                <a:cs typeface="Arial" panose="020B0604020202020204" pitchFamily="34" charset="0"/>
              </a:rPr>
              <a:t>iş</a:t>
            </a:r>
            <a:r>
              <a:rPr lang="en-US" altLang="tr-TR" sz="3200" dirty="0">
                <a:cs typeface="Arial" panose="020B0604020202020204" pitchFamily="34" charset="0"/>
              </a:rPr>
              <a:t> </a:t>
            </a:r>
            <a:r>
              <a:rPr lang="en-US" altLang="tr-TR" sz="3200" dirty="0" err="1">
                <a:cs typeface="Arial" panose="020B0604020202020204" pitchFamily="34" charset="0"/>
              </a:rPr>
              <a:t>sözleşmesinin</a:t>
            </a:r>
            <a:r>
              <a:rPr lang="en-US" altLang="tr-TR" sz="3200" dirty="0">
                <a:cs typeface="Arial" panose="020B0604020202020204" pitchFamily="34" charset="0"/>
              </a:rPr>
              <a:t> </a:t>
            </a:r>
            <a:r>
              <a:rPr lang="en-US" altLang="tr-TR" sz="3200" dirty="0" err="1">
                <a:cs typeface="Arial" panose="020B0604020202020204" pitchFamily="34" charset="0"/>
              </a:rPr>
              <a:t>süreli</a:t>
            </a:r>
            <a:r>
              <a:rPr lang="en-US" altLang="tr-TR" sz="3200" dirty="0">
                <a:cs typeface="Arial" panose="020B0604020202020204" pitchFamily="34" charset="0"/>
              </a:rPr>
              <a:t> </a:t>
            </a:r>
            <a:r>
              <a:rPr lang="en-US" altLang="tr-TR" sz="3200" dirty="0" err="1">
                <a:cs typeface="Arial" panose="020B0604020202020204" pitchFamily="34" charset="0"/>
              </a:rPr>
              <a:t>feshi</a:t>
            </a:r>
            <a:r>
              <a:rPr lang="en-US" altLang="tr-TR" sz="3200" dirty="0">
                <a:cs typeface="Arial" panose="020B0604020202020204" pitchFamily="34" charset="0"/>
              </a:rPr>
              <a:t>, </a:t>
            </a:r>
            <a:r>
              <a:rPr lang="en-US" altLang="tr-TR" sz="3200" dirty="0" err="1">
                <a:cs typeface="Arial" panose="020B0604020202020204" pitchFamily="34" charset="0"/>
              </a:rPr>
              <a:t>ancak</a:t>
            </a:r>
            <a:r>
              <a:rPr lang="en-US" altLang="tr-TR" sz="3200" dirty="0">
                <a:cs typeface="Arial" panose="020B0604020202020204" pitchFamily="34" charset="0"/>
              </a:rPr>
              <a:t> </a:t>
            </a:r>
            <a:r>
              <a:rPr lang="en-US" altLang="tr-TR" sz="3200" dirty="0" err="1">
                <a:cs typeface="Arial" panose="020B0604020202020204" pitchFamily="34" charset="0"/>
              </a:rPr>
              <a:t>iş</a:t>
            </a:r>
            <a:r>
              <a:rPr lang="en-US" altLang="tr-TR" sz="3200" dirty="0">
                <a:cs typeface="Arial" panose="020B0604020202020204" pitchFamily="34" charset="0"/>
              </a:rPr>
              <a:t> </a:t>
            </a:r>
            <a:r>
              <a:rPr lang="en-US" altLang="tr-TR" sz="3200" dirty="0" err="1">
                <a:cs typeface="Arial" panose="020B0604020202020204" pitchFamily="34" charset="0"/>
              </a:rPr>
              <a:t>güvencesi</a:t>
            </a:r>
            <a:r>
              <a:rPr lang="tr-TR" altLang="tr-TR" sz="3200" dirty="0">
                <a:cs typeface="Arial" panose="020B0604020202020204" pitchFamily="34" charset="0"/>
              </a:rPr>
              <a:t> </a:t>
            </a:r>
            <a:r>
              <a:rPr lang="en-US" altLang="tr-TR" sz="3200" dirty="0" err="1">
                <a:cs typeface="Arial" panose="020B0604020202020204" pitchFamily="34" charset="0"/>
              </a:rPr>
              <a:t>kapsamında</a:t>
            </a:r>
            <a:r>
              <a:rPr lang="en-US" altLang="tr-TR" sz="3200" dirty="0">
                <a:cs typeface="Arial" panose="020B0604020202020204" pitchFamily="34" charset="0"/>
              </a:rPr>
              <a:t> </a:t>
            </a:r>
            <a:r>
              <a:rPr lang="en-US" altLang="tr-TR" sz="3200" dirty="0" err="1">
                <a:cs typeface="Arial" panose="020B0604020202020204" pitchFamily="34" charset="0"/>
              </a:rPr>
              <a:t>olan</a:t>
            </a:r>
            <a:r>
              <a:rPr lang="en-US" altLang="tr-TR" sz="3200" dirty="0">
                <a:cs typeface="Arial" panose="020B0604020202020204" pitchFamily="34" charset="0"/>
              </a:rPr>
              <a:t> </a:t>
            </a:r>
            <a:r>
              <a:rPr lang="en-US" altLang="tr-TR" sz="3200" dirty="0" err="1">
                <a:cs typeface="Arial" panose="020B0604020202020204" pitchFamily="34" charset="0"/>
              </a:rPr>
              <a:t>işçiler</a:t>
            </a:r>
            <a:r>
              <a:rPr lang="en-US" altLang="tr-TR" sz="3200" dirty="0">
                <a:cs typeface="Arial" panose="020B0604020202020204" pitchFamily="34" charset="0"/>
              </a:rPr>
              <a:t> </a:t>
            </a:r>
            <a:r>
              <a:rPr lang="en-US" altLang="tr-TR" sz="3200" dirty="0" err="1">
                <a:cs typeface="Arial" panose="020B0604020202020204" pitchFamily="34" charset="0"/>
              </a:rPr>
              <a:t>için</a:t>
            </a:r>
            <a:r>
              <a:rPr lang="en-US" altLang="tr-TR" sz="3200" dirty="0">
                <a:cs typeface="Arial" panose="020B0604020202020204" pitchFamily="34" charset="0"/>
              </a:rPr>
              <a:t> </a:t>
            </a:r>
            <a:r>
              <a:rPr lang="en-US" altLang="tr-TR" sz="3200" dirty="0" err="1">
                <a:cs typeface="Arial" panose="020B0604020202020204" pitchFamily="34" charset="0"/>
              </a:rPr>
              <a:t>söz</a:t>
            </a:r>
            <a:r>
              <a:rPr lang="en-US" altLang="tr-TR" sz="3200" dirty="0">
                <a:cs typeface="Arial" panose="020B0604020202020204" pitchFamily="34" charset="0"/>
              </a:rPr>
              <a:t> </a:t>
            </a:r>
            <a:r>
              <a:rPr lang="en-US" altLang="tr-TR" sz="3200" dirty="0" err="1">
                <a:cs typeface="Arial" panose="020B0604020202020204" pitchFamily="34" charset="0"/>
              </a:rPr>
              <a:t>konusudur</a:t>
            </a:r>
            <a:r>
              <a:rPr lang="en-US" altLang="tr-TR" sz="3200" dirty="0" smtClean="0">
                <a:cs typeface="Arial" panose="020B0604020202020204" pitchFamily="34" charset="0"/>
              </a:rPr>
              <a:t>.</a:t>
            </a:r>
            <a:endParaRPr lang="tr-TR" altLang="tr-TR" sz="3200" dirty="0">
              <a:cs typeface="Arial" panose="020B0604020202020204"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133350" y="142875"/>
            <a:ext cx="9010650" cy="5572125"/>
          </a:xfrm>
        </p:spPr>
        <p:txBody>
          <a:bodyPr rtlCol="0">
            <a:normAutofit fontScale="77500" lnSpcReduction="20000"/>
          </a:bodyPr>
          <a:lstStyle/>
          <a:p>
            <a:pPr marL="0" indent="0" eaLnBrk="1" fontAlgn="auto" hangingPunct="1">
              <a:lnSpc>
                <a:spcPct val="100000"/>
              </a:lnSpc>
              <a:spcBef>
                <a:spcPts val="0"/>
              </a:spcBef>
              <a:spcAft>
                <a:spcPts val="0"/>
              </a:spcAft>
              <a:buFont typeface="Arial" panose="020B0604020202020204" pitchFamily="34" charset="0"/>
              <a:buNone/>
              <a:defRPr/>
            </a:pPr>
            <a:r>
              <a:rPr lang="tr-TR" altLang="tr-TR" sz="3600" b="1" dirty="0" smtClean="0">
                <a:cs typeface="Arial" panose="020B0604020202020204" pitchFamily="34" charset="0"/>
              </a:rPr>
              <a:t>İş Güvencesi Kapsamının Belirlenmesi</a:t>
            </a:r>
            <a:endParaRPr lang="bs-Latn-BA" altLang="tr-TR" sz="3600" b="1" dirty="0" smtClean="0">
              <a:cs typeface="Arial" panose="020B0604020202020204" pitchFamily="34" charset="0"/>
            </a:endParaRPr>
          </a:p>
          <a:p>
            <a:pPr marL="0" indent="0" eaLnBrk="1" fontAlgn="auto" hangingPunct="1">
              <a:lnSpc>
                <a:spcPct val="120000"/>
              </a:lnSpc>
              <a:spcBef>
                <a:spcPts val="0"/>
              </a:spcBef>
              <a:spcAft>
                <a:spcPts val="0"/>
              </a:spcAft>
              <a:buFont typeface="Arial" panose="020B0604020202020204" pitchFamily="34" charset="0"/>
              <a:buNone/>
              <a:defRPr/>
            </a:pPr>
            <a:endParaRPr lang="tr-TR" altLang="tr-TR" sz="3600" b="1" dirty="0" smtClean="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tr-TR" altLang="tr-TR" sz="3600" dirty="0" smtClean="0">
                <a:cs typeface="Arial" panose="020B0604020202020204" pitchFamily="34" charset="0"/>
              </a:rPr>
              <a:t>İş Kanunu’nda süreli feshin geçerli sebebe dayandırılması ve geçersiz sebeple yapılan fesihte işçiye iş güvencesi sağlanması, sınırlı bir uygulama olarak hükme bağlanmış ve </a:t>
            </a:r>
            <a:r>
              <a:rPr lang="tr-TR" altLang="tr-TR" sz="3600" b="1" dirty="0" smtClean="0">
                <a:cs typeface="Arial" panose="020B0604020202020204" pitchFamily="34" charset="0"/>
              </a:rPr>
              <a:t>ancak otuz veya daha fazla işçi çalıştıran işyerlerinde,</a:t>
            </a:r>
            <a:r>
              <a:rPr lang="tr-TR" altLang="tr-TR" sz="3600" dirty="0" smtClean="0">
                <a:cs typeface="Arial" panose="020B0604020202020204" pitchFamily="34" charset="0"/>
              </a:rPr>
              <a:t> </a:t>
            </a:r>
            <a:r>
              <a:rPr lang="tr-TR" altLang="tr-TR" sz="3600" b="1" dirty="0" smtClean="0">
                <a:cs typeface="Arial" panose="020B0604020202020204" pitchFamily="34" charset="0"/>
              </a:rPr>
              <a:t>en az altı aylık kıdemi olan işçiler için </a:t>
            </a:r>
            <a:r>
              <a:rPr lang="tr-TR" altLang="tr-TR" sz="3600" dirty="0" smtClean="0">
                <a:cs typeface="Arial" panose="020B0604020202020204" pitchFamily="34" charset="0"/>
              </a:rPr>
              <a:t>öngörülmüştür. </a:t>
            </a:r>
          </a:p>
          <a:p>
            <a:pPr marL="0" indent="0" eaLnBrk="1" fontAlgn="auto" hangingPunct="1">
              <a:lnSpc>
                <a:spcPct val="100000"/>
              </a:lnSpc>
              <a:spcBef>
                <a:spcPts val="0"/>
              </a:spcBef>
              <a:spcAft>
                <a:spcPts val="0"/>
              </a:spcAft>
              <a:buFont typeface="Arial" panose="020B0604020202020204" pitchFamily="34" charset="0"/>
              <a:buNone/>
              <a:defRPr/>
            </a:pPr>
            <a:endParaRPr lang="tr-TR" altLang="tr-TR" sz="3600" dirty="0" smtClean="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tr-TR" altLang="tr-TR" sz="3600" dirty="0" smtClean="0">
                <a:cs typeface="Arial" panose="020B0604020202020204" pitchFamily="34" charset="0"/>
              </a:rPr>
              <a:t>Dolayısıyla iş güvencesinden süreli fesih yoluyla ve geçerli bir sebebe dayanılmaksızın işten çıkarılan işçilerin tümü değil, işyerinde en az altı ay kıdemi bulunan ve en az otuz işçinin çalıştığı işyerinde çalışan işçiler yararlanabilecektir. </a:t>
            </a:r>
          </a:p>
          <a:p>
            <a:pPr marL="0" indent="0" eaLnBrk="1" fontAlgn="auto" hangingPunct="1">
              <a:lnSpc>
                <a:spcPct val="100000"/>
              </a:lnSpc>
              <a:spcBef>
                <a:spcPts val="0"/>
              </a:spcBef>
              <a:spcAft>
                <a:spcPts val="0"/>
              </a:spcAft>
              <a:buFont typeface="Arial" panose="020B0604020202020204" pitchFamily="34" charset="0"/>
              <a:buNone/>
              <a:defRPr/>
            </a:pPr>
            <a:endParaRPr lang="tr-TR" altLang="tr-TR" sz="3600" dirty="0" smtClean="0">
              <a:cs typeface="Arial" panose="020B0604020202020204" pitchFamily="34" charset="0"/>
            </a:endParaRPr>
          </a:p>
          <a:p>
            <a:pPr marL="0" indent="0" eaLnBrk="1" fontAlgn="auto" hangingPunct="1">
              <a:lnSpc>
                <a:spcPct val="100000"/>
              </a:lnSpc>
              <a:spcBef>
                <a:spcPts val="0"/>
              </a:spcBef>
              <a:spcAft>
                <a:spcPts val="0"/>
              </a:spcAft>
              <a:buFont typeface="Arial" panose="020B0604020202020204" pitchFamily="34" charset="0"/>
              <a:buNone/>
              <a:defRPr/>
            </a:pPr>
            <a:r>
              <a:rPr lang="tr-TR" altLang="tr-TR" sz="3600" dirty="0" smtClean="0">
                <a:cs typeface="Arial" panose="020B0604020202020204" pitchFamily="34" charset="0"/>
              </a:rPr>
              <a:t>Bu koşulları sağlayamayan işçiler bakımından iş güvencesi uygulaması söz konusu olamayacaktır</a:t>
            </a:r>
            <a:endParaRPr lang="bs-Latn-BA" altLang="tr-TR" sz="3600" dirty="0" smtClean="0">
              <a:cs typeface="Arial" panose="020B0604020202020204"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2"/>
          <p:cNvSpPr>
            <a:spLocks noGrp="1"/>
          </p:cNvSpPr>
          <p:nvPr>
            <p:ph idx="1"/>
          </p:nvPr>
        </p:nvSpPr>
        <p:spPr>
          <a:xfrm>
            <a:off x="0" y="342900"/>
            <a:ext cx="9144000" cy="4505325"/>
          </a:xfrm>
        </p:spPr>
        <p:txBody>
          <a:bodyPr rtlCol="0">
            <a:normAutofit fontScale="92500" lnSpcReduction="10000"/>
          </a:bodyPr>
          <a:lstStyle/>
          <a:p>
            <a:pPr marL="0" indent="0" eaLnBrk="1" fontAlgn="auto" hangingPunct="1">
              <a:lnSpc>
                <a:spcPct val="110000"/>
              </a:lnSpc>
              <a:spcBef>
                <a:spcPts val="0"/>
              </a:spcBef>
              <a:spcAft>
                <a:spcPts val="0"/>
              </a:spcAft>
              <a:buFont typeface="Arial" panose="020B0604020202020204" pitchFamily="34" charset="0"/>
              <a:buNone/>
              <a:defRPr/>
            </a:pPr>
            <a:r>
              <a:rPr lang="tr-TR" altLang="tr-TR" sz="3300" b="1" dirty="0" smtClean="0">
                <a:cs typeface="Arial" panose="020B0604020202020204" pitchFamily="34" charset="0"/>
              </a:rPr>
              <a:t>İş güvencesi kapsamına girmeyen işveren taraftarıdır.</a:t>
            </a:r>
          </a:p>
          <a:p>
            <a:pPr marL="0" indent="0" eaLnBrk="1" fontAlgn="auto" hangingPunct="1">
              <a:lnSpc>
                <a:spcPct val="110000"/>
              </a:lnSpc>
              <a:spcBef>
                <a:spcPts val="0"/>
              </a:spcBef>
              <a:spcAft>
                <a:spcPts val="0"/>
              </a:spcAft>
              <a:buFont typeface="Arial" panose="020B0604020202020204" pitchFamily="34" charset="0"/>
              <a:buNone/>
              <a:defRPr/>
            </a:pPr>
            <a:endParaRPr lang="tr-TR" altLang="tr-TR" sz="3300" b="1" dirty="0" smtClean="0">
              <a:cs typeface="Arial" panose="020B0604020202020204" pitchFamily="34" charset="0"/>
            </a:endParaRPr>
          </a:p>
          <a:p>
            <a:pPr marL="0" indent="0" eaLnBrk="1" fontAlgn="auto" hangingPunct="1">
              <a:lnSpc>
                <a:spcPct val="110000"/>
              </a:lnSpc>
              <a:spcBef>
                <a:spcPts val="0"/>
              </a:spcBef>
              <a:spcAft>
                <a:spcPts val="0"/>
              </a:spcAft>
              <a:buFont typeface="Arial" panose="020B0604020202020204" pitchFamily="34" charset="0"/>
              <a:buNone/>
              <a:defRPr/>
            </a:pPr>
            <a:r>
              <a:rPr lang="tr-TR" altLang="tr-TR" sz="3300" b="1" dirty="0" smtClean="0">
                <a:cs typeface="Arial" panose="020B0604020202020204" pitchFamily="34" charset="0"/>
              </a:rPr>
              <a:t>İşletmenin bütününü sevk ve idare eden işveren vekili ve yardımcıları</a:t>
            </a:r>
            <a:r>
              <a:rPr lang="bs-Latn-BA" altLang="tr-TR" sz="3300" b="1" dirty="0" smtClean="0">
                <a:cs typeface="Arial" panose="020B0604020202020204" pitchFamily="34" charset="0"/>
              </a:rPr>
              <a:t> </a:t>
            </a:r>
            <a:r>
              <a:rPr lang="tr-TR" altLang="tr-TR" sz="3300" dirty="0" smtClean="0">
                <a:cs typeface="Arial" panose="020B0604020202020204" pitchFamily="34" charset="0"/>
              </a:rPr>
              <a:t>ile </a:t>
            </a:r>
            <a:r>
              <a:rPr lang="tr-TR" altLang="tr-TR" sz="3300" b="1" dirty="0" smtClean="0">
                <a:cs typeface="Arial" panose="020B0604020202020204" pitchFamily="34" charset="0"/>
              </a:rPr>
              <a:t>işyerinin bütününü sevk ve idare eden </a:t>
            </a:r>
            <a:r>
              <a:rPr lang="tr-TR" altLang="tr-TR" sz="3300" dirty="0" smtClean="0">
                <a:cs typeface="Arial" panose="020B0604020202020204" pitchFamily="34" charset="0"/>
              </a:rPr>
              <a:t>ve </a:t>
            </a:r>
            <a:r>
              <a:rPr lang="tr-TR" altLang="tr-TR" sz="3300" b="1" dirty="0" smtClean="0">
                <a:cs typeface="Arial" panose="020B0604020202020204" pitchFamily="34" charset="0"/>
              </a:rPr>
              <a:t>işçiyi işe alma ve işten</a:t>
            </a:r>
            <a:r>
              <a:rPr lang="bs-Latn-BA" altLang="tr-TR" sz="3300" b="1" dirty="0" smtClean="0">
                <a:cs typeface="Arial" panose="020B0604020202020204" pitchFamily="34" charset="0"/>
              </a:rPr>
              <a:t> </a:t>
            </a:r>
            <a:r>
              <a:rPr lang="tr-TR" altLang="tr-TR" sz="3300" b="1" dirty="0" smtClean="0">
                <a:cs typeface="Arial" panose="020B0604020202020204" pitchFamily="34" charset="0"/>
              </a:rPr>
              <a:t>çıkarma yetkisi bulunan işveren vekilleri hakkında</a:t>
            </a:r>
            <a:r>
              <a:rPr lang="tr-TR" altLang="tr-TR" sz="3300" dirty="0" smtClean="0">
                <a:cs typeface="Arial" panose="020B0604020202020204" pitchFamily="34" charset="0"/>
              </a:rPr>
              <a:t> madde 18(</a:t>
            </a:r>
            <a:r>
              <a:rPr lang="tr-TR" altLang="tr-TR" sz="3300" dirty="0" err="1" smtClean="0">
                <a:cs typeface="Arial" panose="020B0604020202020204" pitchFamily="34" charset="0"/>
              </a:rPr>
              <a:t>Feshın</a:t>
            </a:r>
            <a:r>
              <a:rPr lang="tr-TR" altLang="tr-TR" sz="3300" dirty="0" smtClean="0">
                <a:cs typeface="Arial" panose="020B0604020202020204" pitchFamily="34" charset="0"/>
              </a:rPr>
              <a:t> geçerli sebebe dayandırması) , madde 19. (Feshinde usul) ve</a:t>
            </a:r>
            <a:r>
              <a:rPr lang="bs-Latn-BA" altLang="tr-TR" sz="3300" dirty="0" smtClean="0">
                <a:cs typeface="Arial" panose="020B0604020202020204" pitchFamily="34" charset="0"/>
              </a:rPr>
              <a:t> </a:t>
            </a:r>
            <a:r>
              <a:rPr lang="tr-TR" altLang="tr-TR" sz="3300" dirty="0" smtClean="0">
                <a:cs typeface="Arial" panose="020B0604020202020204" pitchFamily="34" charset="0"/>
              </a:rPr>
              <a:t>21 inci maddeler (Geçerli sebeple yapılan feshin sonuçları) ile 25 inci maddenin son fıkrası uygulanmaz.</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57175" y="231775"/>
            <a:ext cx="8782050" cy="682625"/>
          </a:xfrm>
        </p:spPr>
        <p:txBody>
          <a:bodyPr rtlCol="0">
            <a:normAutofit/>
          </a:bodyPr>
          <a:lstStyle/>
          <a:p>
            <a:pPr eaLnBrk="1" fontAlgn="auto" hangingPunct="1">
              <a:spcAft>
                <a:spcPts val="0"/>
              </a:spcAft>
              <a:defRPr/>
            </a:pPr>
            <a:r>
              <a:rPr lang="tr-TR" altLang="tr-TR" sz="2800" b="1" dirty="0">
                <a:latin typeface="+mn-lt"/>
                <a:cs typeface="Arial" panose="020B0604020202020204" pitchFamily="34" charset="0"/>
              </a:rPr>
              <a:t>İş güvencesinden faydalanabilme şartları</a:t>
            </a:r>
          </a:p>
        </p:txBody>
      </p:sp>
      <p:sp>
        <p:nvSpPr>
          <p:cNvPr id="25603" name="Content Placeholder 2"/>
          <p:cNvSpPr>
            <a:spLocks noGrp="1"/>
          </p:cNvSpPr>
          <p:nvPr>
            <p:ph idx="1"/>
          </p:nvPr>
        </p:nvSpPr>
        <p:spPr>
          <a:xfrm>
            <a:off x="131763" y="914400"/>
            <a:ext cx="8882062" cy="4562475"/>
          </a:xfrm>
        </p:spPr>
        <p:txBody>
          <a:bodyPr rtlCol="0">
            <a:normAutofit fontScale="85000" lnSpcReduction="10000"/>
          </a:bodyPr>
          <a:lstStyle/>
          <a:p>
            <a:pPr marL="0" indent="0" eaLnBrk="1" fontAlgn="auto" hangingPunct="1">
              <a:lnSpc>
                <a:spcPct val="110000"/>
              </a:lnSpc>
              <a:spcBef>
                <a:spcPct val="0"/>
              </a:spcBef>
              <a:spcAft>
                <a:spcPts val="0"/>
              </a:spcAft>
              <a:buFont typeface="Arial" panose="020B0604020202020204" pitchFamily="34" charset="0"/>
              <a:buNone/>
              <a:defRPr/>
            </a:pPr>
            <a:r>
              <a:rPr lang="tr-TR" altLang="tr-TR" sz="3200" dirty="0" smtClean="0">
                <a:cs typeface="Arial" panose="020B0604020202020204" pitchFamily="34" charset="0"/>
              </a:rPr>
              <a:t>1- İş sözleşmesinin belirsiz süreli olması:</a:t>
            </a:r>
          </a:p>
          <a:p>
            <a:pPr marL="0" indent="0" eaLnBrk="1" fontAlgn="auto" hangingPunct="1">
              <a:lnSpc>
                <a:spcPct val="110000"/>
              </a:lnSpc>
              <a:spcBef>
                <a:spcPct val="0"/>
              </a:spcBef>
              <a:spcAft>
                <a:spcPts val="0"/>
              </a:spcAft>
              <a:buFont typeface="Arial" panose="020B0604020202020204" pitchFamily="34" charset="0"/>
              <a:buNone/>
              <a:defRPr/>
            </a:pPr>
            <a:r>
              <a:rPr lang="tr-TR" altLang="tr-TR" sz="3200" dirty="0" smtClean="0">
                <a:cs typeface="Arial" panose="020B0604020202020204" pitchFamily="34" charset="0"/>
              </a:rPr>
              <a:t>2- İşyerinde çalışan işçi sayısının 30 ve üzerinde olması</a:t>
            </a:r>
          </a:p>
          <a:p>
            <a:pPr marL="0" indent="0" eaLnBrk="1" fontAlgn="auto" hangingPunct="1">
              <a:lnSpc>
                <a:spcPct val="110000"/>
              </a:lnSpc>
              <a:spcBef>
                <a:spcPct val="0"/>
              </a:spcBef>
              <a:spcAft>
                <a:spcPts val="0"/>
              </a:spcAft>
              <a:buFont typeface="Arial" panose="020B0604020202020204" pitchFamily="34" charset="0"/>
              <a:buNone/>
              <a:defRPr/>
            </a:pPr>
            <a:r>
              <a:rPr lang="tr-TR" altLang="tr-TR" sz="3200" dirty="0" smtClean="0">
                <a:cs typeface="Arial" panose="020B0604020202020204" pitchFamily="34" charset="0"/>
              </a:rPr>
              <a:t>3- En az altı ay çalışmış olmak</a:t>
            </a:r>
          </a:p>
          <a:p>
            <a:pPr marL="0" indent="0" eaLnBrk="1" fontAlgn="auto" hangingPunct="1">
              <a:lnSpc>
                <a:spcPct val="110000"/>
              </a:lnSpc>
              <a:spcBef>
                <a:spcPct val="0"/>
              </a:spcBef>
              <a:spcAft>
                <a:spcPts val="0"/>
              </a:spcAft>
              <a:buFont typeface="Arial" panose="020B0604020202020204" pitchFamily="34" charset="0"/>
              <a:buNone/>
              <a:defRPr/>
            </a:pPr>
            <a:r>
              <a:rPr lang="tr-TR" altLang="tr-TR" sz="3200" dirty="0" smtClean="0">
                <a:cs typeface="Arial" panose="020B0604020202020204" pitchFamily="34" charset="0"/>
              </a:rPr>
              <a:t>4- 4857 S.K. İş kanunu ve 5953 S.K. Basın İş kanununa tabi olup istisnalara girmiyor olmak: </a:t>
            </a:r>
            <a:r>
              <a:rPr lang="tr-TR" altLang="tr-TR" sz="3200" i="1" dirty="0" smtClean="0">
                <a:cs typeface="Arial" panose="020B0604020202020204" pitchFamily="34" charset="0"/>
              </a:rPr>
              <a:t>( Borçlar Kanunu ile Deniz İş Yasası kapsamındaki işçiler bu güvence kapsamında değildir.)</a:t>
            </a:r>
          </a:p>
          <a:p>
            <a:pPr marL="0" indent="0" eaLnBrk="1" fontAlgn="auto" hangingPunct="1">
              <a:lnSpc>
                <a:spcPct val="110000"/>
              </a:lnSpc>
              <a:spcBef>
                <a:spcPct val="0"/>
              </a:spcBef>
              <a:spcAft>
                <a:spcPts val="0"/>
              </a:spcAft>
              <a:buFont typeface="Arial" panose="020B0604020202020204" pitchFamily="34" charset="0"/>
              <a:buNone/>
              <a:defRPr/>
            </a:pPr>
            <a:r>
              <a:rPr lang="tr-TR" altLang="tr-TR" sz="3200" dirty="0" smtClean="0">
                <a:cs typeface="Arial" panose="020B0604020202020204" pitchFamily="34" charset="0"/>
              </a:rPr>
              <a:t>5- İşveren vekili/yardımcısı olmamak : </a:t>
            </a:r>
          </a:p>
          <a:p>
            <a:pPr marL="0" indent="0" eaLnBrk="1" fontAlgn="auto" hangingPunct="1">
              <a:lnSpc>
                <a:spcPct val="110000"/>
              </a:lnSpc>
              <a:spcBef>
                <a:spcPct val="0"/>
              </a:spcBef>
              <a:spcAft>
                <a:spcPts val="0"/>
              </a:spcAft>
              <a:buFont typeface="Arial" panose="020B0604020202020204" pitchFamily="34" charset="0"/>
              <a:buNone/>
              <a:defRPr/>
            </a:pPr>
            <a:r>
              <a:rPr lang="tr-TR" altLang="tr-TR" sz="3200" dirty="0" smtClean="0">
                <a:cs typeface="Arial" panose="020B0604020202020204" pitchFamily="34" charset="0"/>
              </a:rPr>
              <a:t>6- Sözleşmeyi işverenin feshetmiş olması:</a:t>
            </a:r>
          </a:p>
          <a:p>
            <a:pPr marL="0" indent="0" eaLnBrk="1" fontAlgn="auto" hangingPunct="1">
              <a:lnSpc>
                <a:spcPct val="110000"/>
              </a:lnSpc>
              <a:spcBef>
                <a:spcPct val="0"/>
              </a:spcBef>
              <a:spcAft>
                <a:spcPts val="0"/>
              </a:spcAft>
              <a:buFont typeface="Arial" panose="020B0604020202020204" pitchFamily="34" charset="0"/>
              <a:buNone/>
              <a:defRPr/>
            </a:pPr>
            <a:r>
              <a:rPr lang="tr-TR" altLang="tr-TR" sz="3200" dirty="0" smtClean="0">
                <a:cs typeface="Arial" panose="020B0604020202020204" pitchFamily="34" charset="0"/>
              </a:rPr>
              <a:t>7- Feshin haklı ve geçerli bir nedene dayanmıyor olması:</a:t>
            </a:r>
          </a:p>
          <a:p>
            <a:pPr marL="0" indent="0" eaLnBrk="1" fontAlgn="auto" hangingPunct="1">
              <a:lnSpc>
                <a:spcPct val="110000"/>
              </a:lnSpc>
              <a:spcBef>
                <a:spcPct val="0"/>
              </a:spcBef>
              <a:spcAft>
                <a:spcPts val="0"/>
              </a:spcAft>
              <a:buFont typeface="Arial" panose="020B0604020202020204" pitchFamily="34" charset="0"/>
              <a:buNone/>
              <a:defRPr/>
            </a:pPr>
            <a:r>
              <a:rPr lang="tr-TR" altLang="tr-TR" sz="3200" dirty="0" smtClean="0">
                <a:cs typeface="Arial" panose="020B0604020202020204" pitchFamily="34" charset="0"/>
              </a:rPr>
              <a:t>8- Bir aylık hak düşürücü süre içinde dava açılmış olması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a:xfrm>
            <a:off x="112713" y="244475"/>
            <a:ext cx="8947150" cy="5470525"/>
          </a:xfrm>
        </p:spPr>
        <p:txBody>
          <a:bodyPr rtlCol="0">
            <a:normAutofit fontScale="92500" lnSpcReduction="20000"/>
          </a:bodyPr>
          <a:lstStyle/>
          <a:p>
            <a:pPr marL="0" indent="0" eaLnBrk="1" hangingPunct="1">
              <a:lnSpc>
                <a:spcPct val="110000"/>
              </a:lnSpc>
              <a:spcBef>
                <a:spcPct val="0"/>
              </a:spcBef>
              <a:buFont typeface="Arial" panose="020B0604020202020204" pitchFamily="34" charset="0"/>
              <a:buNone/>
              <a:defRPr/>
            </a:pPr>
            <a:r>
              <a:rPr lang="tr-TR" altLang="tr-TR" sz="2400" b="1" dirty="0" smtClean="0">
                <a:cs typeface="Arial" panose="020B0604020202020204" pitchFamily="34" charset="0"/>
              </a:rPr>
              <a:t>- geçerli nedene dayalı olması:</a:t>
            </a:r>
          </a:p>
          <a:p>
            <a:pPr marL="0" indent="0" eaLnBrk="1" hangingPunct="1">
              <a:lnSpc>
                <a:spcPct val="120000"/>
              </a:lnSpc>
              <a:spcBef>
                <a:spcPct val="0"/>
              </a:spcBef>
              <a:buFont typeface="Arial" panose="020B0604020202020204" pitchFamily="34" charset="0"/>
              <a:buNone/>
              <a:defRPr/>
            </a:pPr>
            <a:r>
              <a:rPr lang="tr-TR" altLang="tr-TR" sz="2400" dirty="0" smtClean="0">
                <a:cs typeface="Arial" panose="020B0604020202020204" pitchFamily="34" charset="0"/>
              </a:rPr>
              <a:t>Geçerli bir sebep, </a:t>
            </a:r>
            <a:r>
              <a:rPr lang="tr-TR" altLang="tr-TR" sz="2400" b="1" dirty="0" smtClean="0">
                <a:cs typeface="Arial" panose="020B0604020202020204" pitchFamily="34" charset="0"/>
              </a:rPr>
              <a:t>işçinin yeterliliğinden veya davranışlarından ya da  işletmenin, işyerinin veya işin gereklerinden</a:t>
            </a:r>
            <a:r>
              <a:rPr lang="tr-TR" altLang="tr-TR" sz="2400" dirty="0" smtClean="0">
                <a:cs typeface="Arial" panose="020B0604020202020204" pitchFamily="34" charset="0"/>
              </a:rPr>
              <a:t> kaynaklanan sebepler.</a:t>
            </a:r>
          </a:p>
          <a:p>
            <a:pPr marL="0" indent="0" eaLnBrk="1" hangingPunct="1">
              <a:lnSpc>
                <a:spcPct val="110000"/>
              </a:lnSpc>
              <a:spcBef>
                <a:spcPct val="0"/>
              </a:spcBef>
              <a:buFont typeface="Arial" panose="020B0604020202020204" pitchFamily="34" charset="0"/>
              <a:buNone/>
              <a:defRPr/>
            </a:pPr>
            <a:endParaRPr lang="tr-TR" altLang="tr-TR" sz="2400" dirty="0" smtClean="0">
              <a:cs typeface="Arial" panose="020B0604020202020204" pitchFamily="34" charset="0"/>
            </a:endParaRPr>
          </a:p>
          <a:p>
            <a:pPr marL="0" indent="0" eaLnBrk="1" hangingPunct="1">
              <a:lnSpc>
                <a:spcPct val="110000"/>
              </a:lnSpc>
              <a:spcBef>
                <a:spcPct val="0"/>
              </a:spcBef>
              <a:buFont typeface="Arial" panose="020B0604020202020204" pitchFamily="34" charset="0"/>
              <a:buNone/>
              <a:defRPr/>
            </a:pPr>
            <a:r>
              <a:rPr lang="tr-TR" altLang="tr-TR" sz="2400" b="1" dirty="0" smtClean="0">
                <a:cs typeface="Arial" panose="020B0604020202020204" pitchFamily="34" charset="0"/>
              </a:rPr>
              <a:t>Geçerli sebep sayılmayan durumlar</a:t>
            </a:r>
            <a:r>
              <a:rPr lang="tr-TR" altLang="tr-TR" sz="2400" dirty="0" smtClean="0">
                <a:cs typeface="Arial" panose="020B0604020202020204" pitchFamily="34" charset="0"/>
              </a:rPr>
              <a:t>:</a:t>
            </a:r>
          </a:p>
          <a:p>
            <a:pPr marL="0" indent="0" eaLnBrk="1" hangingPunct="1">
              <a:lnSpc>
                <a:spcPct val="110000"/>
              </a:lnSpc>
              <a:spcBef>
                <a:spcPct val="0"/>
              </a:spcBef>
              <a:buFont typeface="Arial" panose="020B0604020202020204" pitchFamily="34" charset="0"/>
              <a:buNone/>
              <a:defRPr/>
            </a:pPr>
            <a:r>
              <a:rPr lang="tr-TR" altLang="tr-TR" sz="2400" i="1" dirty="0" smtClean="0">
                <a:cs typeface="Arial" panose="020B0604020202020204" pitchFamily="34" charset="0"/>
              </a:rPr>
              <a:t>a) Sendika üyeliği veya çalışma saatleri dışında veya işverenin rızası ile çalışma saatleri içinde sendikal faaliyetlere katılmak.</a:t>
            </a:r>
          </a:p>
          <a:p>
            <a:pPr marL="0" indent="0" eaLnBrk="1" hangingPunct="1">
              <a:lnSpc>
                <a:spcPct val="110000"/>
              </a:lnSpc>
              <a:spcBef>
                <a:spcPct val="0"/>
              </a:spcBef>
              <a:buFont typeface="Arial" panose="020B0604020202020204" pitchFamily="34" charset="0"/>
              <a:buNone/>
              <a:defRPr/>
            </a:pPr>
            <a:r>
              <a:rPr lang="tr-TR" altLang="tr-TR" sz="2400" i="1" dirty="0" smtClean="0">
                <a:cs typeface="Arial" panose="020B0604020202020204" pitchFamily="34" charset="0"/>
              </a:rPr>
              <a:t>b) İşyeri sendika temsilciliği yapmak.</a:t>
            </a:r>
          </a:p>
          <a:p>
            <a:pPr marL="0" indent="0" eaLnBrk="1" hangingPunct="1">
              <a:lnSpc>
                <a:spcPct val="110000"/>
              </a:lnSpc>
              <a:spcBef>
                <a:spcPct val="0"/>
              </a:spcBef>
              <a:buFont typeface="Arial" panose="020B0604020202020204" pitchFamily="34" charset="0"/>
              <a:buNone/>
              <a:defRPr/>
            </a:pPr>
            <a:r>
              <a:rPr lang="tr-TR" altLang="tr-TR" sz="2400" i="1" dirty="0" smtClean="0">
                <a:cs typeface="Arial" panose="020B0604020202020204" pitchFamily="34" charset="0"/>
              </a:rPr>
              <a:t>c) Mevzuattan veya sözleşmeden doğan haklarını takip veya yükümlülüklerini</a:t>
            </a:r>
          </a:p>
          <a:p>
            <a:pPr marL="0" indent="0" eaLnBrk="1" hangingPunct="1">
              <a:lnSpc>
                <a:spcPct val="110000"/>
              </a:lnSpc>
              <a:spcBef>
                <a:spcPct val="0"/>
              </a:spcBef>
              <a:buFont typeface="Arial" panose="020B0604020202020204" pitchFamily="34" charset="0"/>
              <a:buNone/>
              <a:defRPr/>
            </a:pPr>
            <a:r>
              <a:rPr lang="tr-TR" altLang="tr-TR" sz="2400" i="1" dirty="0" smtClean="0">
                <a:cs typeface="Arial" panose="020B0604020202020204" pitchFamily="34" charset="0"/>
              </a:rPr>
              <a:t> yerine getirmek için işveren aleyhine idari veya adli makamlara başvurmak veya bu hususta başlatılmış sürece katılmak.</a:t>
            </a:r>
          </a:p>
          <a:p>
            <a:pPr marL="0" indent="0" eaLnBrk="1" hangingPunct="1">
              <a:lnSpc>
                <a:spcPct val="110000"/>
              </a:lnSpc>
              <a:spcBef>
                <a:spcPct val="0"/>
              </a:spcBef>
              <a:buFont typeface="Arial" panose="020B0604020202020204" pitchFamily="34" charset="0"/>
              <a:buNone/>
              <a:defRPr/>
            </a:pPr>
            <a:r>
              <a:rPr lang="tr-TR" altLang="tr-TR" sz="2400" i="1" dirty="0" smtClean="0">
                <a:cs typeface="Arial" panose="020B0604020202020204" pitchFamily="34" charset="0"/>
              </a:rPr>
              <a:t>d) Irk, renk, cinsiyet, medeni hal, aile yükümlülükleri, hamilelik, doğum, din, siyasi görüş ve benzeri nedenler.</a:t>
            </a:r>
          </a:p>
          <a:p>
            <a:pPr marL="0" indent="0" eaLnBrk="1" hangingPunct="1">
              <a:lnSpc>
                <a:spcPct val="110000"/>
              </a:lnSpc>
              <a:spcBef>
                <a:spcPct val="0"/>
              </a:spcBef>
              <a:buFont typeface="Arial" panose="020B0604020202020204" pitchFamily="34" charset="0"/>
              <a:buNone/>
              <a:defRPr/>
            </a:pPr>
            <a:r>
              <a:rPr lang="tr-TR" altLang="tr-TR" sz="2400" i="1" dirty="0" smtClean="0">
                <a:cs typeface="Arial" panose="020B0604020202020204" pitchFamily="34" charset="0"/>
              </a:rPr>
              <a:t>e) 74 üncü maddede öngörülen ve kadın işçilerin çalıştırılmasının yasak olduğu sürelerde işe gelmemek.</a:t>
            </a:r>
          </a:p>
          <a:p>
            <a:pPr marL="0" indent="0" eaLnBrk="1" hangingPunct="1">
              <a:lnSpc>
                <a:spcPct val="110000"/>
              </a:lnSpc>
              <a:spcBef>
                <a:spcPct val="0"/>
              </a:spcBef>
              <a:buFont typeface="Arial" panose="020B0604020202020204" pitchFamily="34" charset="0"/>
              <a:buNone/>
              <a:defRPr/>
            </a:pPr>
            <a:r>
              <a:rPr lang="tr-TR" altLang="tr-TR" sz="2400" i="1" dirty="0" smtClean="0">
                <a:cs typeface="Arial" panose="020B0604020202020204" pitchFamily="34" charset="0"/>
              </a:rPr>
              <a:t>f) Hastalık veya kaza nedeniyle 25 inci maddenin (I) numaralı bendinin (b) alt bendinde öngörülen bekleme süresinde işe geçici devamsızlık</a:t>
            </a:r>
            <a:r>
              <a:rPr lang="tr-TR" altLang="tr-TR" sz="2400" dirty="0" smtClean="0">
                <a:cs typeface="Arial" panose="020B0604020202020204" pitchFamily="34" charset="0"/>
              </a:rPr>
              <a:t>.</a:t>
            </a:r>
          </a:p>
          <a:p>
            <a:pPr marL="0" indent="0" eaLnBrk="1" hangingPunct="1">
              <a:spcBef>
                <a:spcPct val="0"/>
              </a:spcBef>
              <a:buFont typeface="Arial" panose="020B0604020202020204" pitchFamily="34" charset="0"/>
              <a:buNone/>
              <a:defRPr/>
            </a:pPr>
            <a:endParaRPr lang="tr-TR" altLang="tr-TR" dirty="0" smtClean="0">
              <a:cs typeface="Arial" panose="020B0604020202020204"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a:xfrm>
            <a:off x="0" y="179388"/>
            <a:ext cx="9144000" cy="5535612"/>
          </a:xfrm>
        </p:spPr>
        <p:txBody>
          <a:bodyPr rtlCol="0">
            <a:normAutofit fontScale="70000" lnSpcReduction="20000"/>
          </a:bodyPr>
          <a:lstStyle/>
          <a:p>
            <a:pPr marL="0" indent="0" eaLnBrk="1" hangingPunct="1">
              <a:lnSpc>
                <a:spcPct val="120000"/>
              </a:lnSpc>
              <a:spcBef>
                <a:spcPts val="0"/>
              </a:spcBef>
              <a:buFont typeface="Arial" panose="020B0604020202020204" pitchFamily="34" charset="0"/>
              <a:buNone/>
              <a:defRPr/>
            </a:pPr>
            <a:r>
              <a:rPr lang="tr-TR" altLang="tr-TR" sz="3600" b="1" dirty="0" smtClean="0">
                <a:cs typeface="Arial" panose="020B0604020202020204" pitchFamily="34" charset="0"/>
              </a:rPr>
              <a:t>b) Geçerli sebebe bağlı olmaksızın iş sözleşmesinin süreli fesih</a:t>
            </a:r>
          </a:p>
          <a:p>
            <a:pPr marL="0" indent="0" eaLnBrk="1" hangingPunct="1">
              <a:lnSpc>
                <a:spcPct val="120000"/>
              </a:lnSpc>
              <a:spcBef>
                <a:spcPts val="0"/>
              </a:spcBef>
              <a:buFont typeface="Arial" panose="020B0604020202020204" pitchFamily="34" charset="0"/>
              <a:buNone/>
              <a:defRPr/>
            </a:pPr>
            <a:endParaRPr lang="tr-TR" altLang="tr-TR" sz="3600" b="1" dirty="0" smtClean="0">
              <a:cs typeface="Arial" panose="020B0604020202020204" pitchFamily="34" charset="0"/>
            </a:endParaRPr>
          </a:p>
          <a:p>
            <a:pPr marL="0" indent="0" eaLnBrk="1" hangingPunct="1">
              <a:lnSpc>
                <a:spcPct val="120000"/>
              </a:lnSpc>
              <a:spcBef>
                <a:spcPts val="0"/>
              </a:spcBef>
              <a:buFont typeface="Arial" panose="020B0604020202020204" pitchFamily="34" charset="0"/>
              <a:buNone/>
              <a:defRPr/>
            </a:pPr>
            <a:r>
              <a:rPr lang="tr-TR" altLang="tr-TR" sz="3600" u="sng" dirty="0" smtClean="0">
                <a:cs typeface="Arial" panose="020B0604020202020204" pitchFamily="34" charset="0"/>
              </a:rPr>
              <a:t>İş güvencesi kapsamı dışında kalan işçilerin belirsiz süreli iş sözleşmelerinin süreli feshinde işverenler bakımından geçerli bir sebep gösterme zorunluluğu yoktur</a:t>
            </a:r>
            <a:r>
              <a:rPr lang="tr-TR" altLang="tr-TR" sz="3600" dirty="0" smtClean="0">
                <a:cs typeface="Arial" panose="020B0604020202020204" pitchFamily="34" charset="0"/>
              </a:rPr>
              <a:t>. </a:t>
            </a:r>
          </a:p>
          <a:p>
            <a:pPr marL="0" indent="0" eaLnBrk="1" hangingPunct="1">
              <a:lnSpc>
                <a:spcPct val="120000"/>
              </a:lnSpc>
              <a:spcBef>
                <a:spcPts val="0"/>
              </a:spcBef>
              <a:buFont typeface="Arial" panose="020B0604020202020204" pitchFamily="34" charset="0"/>
              <a:buNone/>
              <a:defRPr/>
            </a:pPr>
            <a:r>
              <a:rPr lang="tr-TR" altLang="tr-TR" sz="3600" dirty="0" smtClean="0">
                <a:cs typeface="Arial" panose="020B0604020202020204" pitchFamily="34" charset="0"/>
              </a:rPr>
              <a:t>Bildirim süresi, iş güvencesi kapsamında süreli fesihteki gibidir.</a:t>
            </a:r>
          </a:p>
          <a:p>
            <a:pPr marL="0" indent="0" eaLnBrk="1" hangingPunct="1">
              <a:lnSpc>
                <a:spcPct val="120000"/>
              </a:lnSpc>
              <a:spcBef>
                <a:spcPts val="0"/>
              </a:spcBef>
              <a:buFont typeface="Arial" panose="020B0604020202020204" pitchFamily="34" charset="0"/>
              <a:buNone/>
              <a:defRPr/>
            </a:pPr>
            <a:endParaRPr lang="tr-TR" altLang="tr-TR" sz="3600" b="1" dirty="0" smtClean="0">
              <a:cs typeface="Arial" panose="020B0604020202020204" pitchFamily="34" charset="0"/>
            </a:endParaRPr>
          </a:p>
          <a:p>
            <a:pPr marL="0" indent="0" eaLnBrk="1" hangingPunct="1">
              <a:lnSpc>
                <a:spcPct val="120000"/>
              </a:lnSpc>
              <a:spcBef>
                <a:spcPts val="0"/>
              </a:spcBef>
              <a:buFont typeface="Arial" panose="020B0604020202020204" pitchFamily="34" charset="0"/>
              <a:buNone/>
              <a:defRPr/>
            </a:pPr>
            <a:r>
              <a:rPr lang="tr-TR" altLang="tr-TR" sz="3600" b="1" dirty="0" smtClean="0">
                <a:cs typeface="Arial" panose="020B0604020202020204" pitchFamily="34" charset="0"/>
              </a:rPr>
              <a:t>İşverence fesih hakkının kötüye kullanmasında tazminat</a:t>
            </a:r>
          </a:p>
          <a:p>
            <a:pPr marL="0" indent="0" eaLnBrk="1" hangingPunct="1">
              <a:lnSpc>
                <a:spcPct val="120000"/>
              </a:lnSpc>
              <a:spcBef>
                <a:spcPts val="0"/>
              </a:spcBef>
              <a:buFont typeface="Arial" panose="020B0604020202020204" pitchFamily="34" charset="0"/>
              <a:buNone/>
              <a:defRPr/>
            </a:pPr>
            <a:r>
              <a:rPr lang="tr-TR" altLang="tr-TR" sz="3400" dirty="0" smtClean="0">
                <a:cs typeface="Arial" panose="020B0604020202020204" pitchFamily="34" charset="0"/>
              </a:rPr>
              <a:t>İş güvencesi uygulanma alanı dışında kalan işçilerin iş sözleşmesinin, fesih hakkının kötüye kullanılarak sona erdirildiği durumlarda işçiye </a:t>
            </a:r>
            <a:r>
              <a:rPr lang="tr-TR" altLang="tr-TR" sz="3400" b="1" dirty="0" smtClean="0">
                <a:cs typeface="Arial" panose="020B0604020202020204" pitchFamily="34" charset="0"/>
              </a:rPr>
              <a:t>bildirim süresinin üç katı tutarında tazminat ödenir. </a:t>
            </a:r>
          </a:p>
          <a:p>
            <a:pPr marL="0" indent="0" eaLnBrk="1" hangingPunct="1">
              <a:lnSpc>
                <a:spcPct val="120000"/>
              </a:lnSpc>
              <a:spcBef>
                <a:spcPts val="0"/>
              </a:spcBef>
              <a:buFont typeface="Arial" panose="020B0604020202020204" pitchFamily="34" charset="0"/>
              <a:buNone/>
              <a:defRPr/>
            </a:pPr>
            <a:r>
              <a:rPr lang="tr-TR" altLang="tr-TR" sz="3400" dirty="0" smtClean="0">
                <a:cs typeface="Arial" panose="020B0604020202020204" pitchFamily="34" charset="0"/>
              </a:rPr>
              <a:t>Fesih için bildirim şartına da uyulmaması ayrıca tazminat ödenmesini gerektirir.</a:t>
            </a:r>
            <a:endParaRPr lang="tr-TR" altLang="tr-TR" sz="3400" b="1" dirty="0" smtClean="0">
              <a:cs typeface="Arial" panose="020B060402020202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a:spLocks noGrp="1"/>
          </p:cNvSpPr>
          <p:nvPr>
            <p:ph idx="1"/>
          </p:nvPr>
        </p:nvSpPr>
        <p:spPr>
          <a:xfrm>
            <a:off x="0" y="150813"/>
            <a:ext cx="8970963" cy="5675312"/>
          </a:xfrm>
        </p:spPr>
        <p:txBody>
          <a:bodyPr rtlCol="0">
            <a:normAutofit fontScale="92500" lnSpcReduction="10000"/>
          </a:bodyPr>
          <a:lstStyle/>
          <a:p>
            <a:pPr marL="0" indent="0" algn="just" eaLnBrk="1" hangingPunct="1">
              <a:lnSpc>
                <a:spcPct val="100000"/>
              </a:lnSpc>
              <a:spcBef>
                <a:spcPct val="0"/>
              </a:spcBef>
              <a:buFont typeface="Arial" panose="020B0604020202020204" pitchFamily="34" charset="0"/>
              <a:buNone/>
              <a:defRPr/>
            </a:pPr>
            <a:r>
              <a:rPr lang="tr-TR" altLang="tr-TR" sz="3000" b="1" dirty="0" smtClean="0">
                <a:cs typeface="Arial" panose="020B0604020202020204" pitchFamily="34" charset="0"/>
              </a:rPr>
              <a:t>c) Toplu işçi çıkarma</a:t>
            </a:r>
          </a:p>
          <a:p>
            <a:pPr marL="0" indent="0" algn="just" eaLnBrk="1" hangingPunct="1">
              <a:lnSpc>
                <a:spcPct val="100000"/>
              </a:lnSpc>
              <a:spcBef>
                <a:spcPct val="0"/>
              </a:spcBef>
              <a:buFont typeface="Arial" panose="020B0604020202020204" pitchFamily="34" charset="0"/>
              <a:buNone/>
              <a:defRPr/>
            </a:pPr>
            <a:endParaRPr lang="tr-TR" altLang="tr-TR" sz="2400" b="1" dirty="0" smtClean="0">
              <a:cs typeface="Arial" panose="020B0604020202020204" pitchFamily="34" charset="0"/>
            </a:endParaRPr>
          </a:p>
          <a:p>
            <a:pPr marL="0" indent="0" algn="just" eaLnBrk="1" hangingPunct="1">
              <a:lnSpc>
                <a:spcPct val="100000"/>
              </a:lnSpc>
              <a:spcBef>
                <a:spcPct val="0"/>
              </a:spcBef>
              <a:buFont typeface="Arial" panose="020B0604020202020204" pitchFamily="34" charset="0"/>
              <a:buNone/>
              <a:defRPr/>
            </a:pPr>
            <a:r>
              <a:rPr lang="tr-TR" altLang="tr-TR" sz="2400" dirty="0" smtClean="0">
                <a:cs typeface="Arial" panose="020B0604020202020204" pitchFamily="34" charset="0"/>
              </a:rPr>
              <a:t>İşveren; </a:t>
            </a:r>
            <a:r>
              <a:rPr lang="tr-TR" altLang="tr-TR" sz="2400" u="sng" dirty="0" smtClean="0">
                <a:cs typeface="Arial" panose="020B0604020202020204" pitchFamily="34" charset="0"/>
              </a:rPr>
              <a:t>ekonomik, teknolojik, yapısal ve benzeri işletme, işyeri veya işin gerekleri sonucu</a:t>
            </a:r>
            <a:r>
              <a:rPr lang="tr-TR" altLang="tr-TR" sz="2400" dirty="0" smtClean="0">
                <a:cs typeface="Arial" panose="020B0604020202020204" pitchFamily="34" charset="0"/>
              </a:rPr>
              <a:t> toplu işçi çıkarmak istediğinde, bunu </a:t>
            </a:r>
            <a:r>
              <a:rPr lang="tr-TR" altLang="tr-TR" sz="2400" b="1" dirty="0" smtClean="0">
                <a:cs typeface="Arial" panose="020B0604020202020204" pitchFamily="34" charset="0"/>
              </a:rPr>
              <a:t>en az otuz gün önceden bir yazı ile</a:t>
            </a:r>
            <a:r>
              <a:rPr lang="tr-TR" altLang="tr-TR" sz="2400" dirty="0" smtClean="0">
                <a:cs typeface="Arial" panose="020B0604020202020204" pitchFamily="34" charset="0"/>
              </a:rPr>
              <a:t>, </a:t>
            </a:r>
            <a:r>
              <a:rPr lang="tr-TR" altLang="tr-TR" sz="2400" u="sng" dirty="0" smtClean="0">
                <a:cs typeface="Arial" panose="020B0604020202020204" pitchFamily="34" charset="0"/>
              </a:rPr>
              <a:t>işyeri sendika temsilcilerine, ilgili bölge müdürlüğüne ve Türkiye İş Kurumuna bildirir.</a:t>
            </a:r>
          </a:p>
          <a:p>
            <a:pPr marL="0" indent="0" algn="just" eaLnBrk="1" hangingPunct="1">
              <a:lnSpc>
                <a:spcPct val="100000"/>
              </a:lnSpc>
              <a:spcBef>
                <a:spcPct val="0"/>
              </a:spcBef>
              <a:buFont typeface="Arial" panose="020B0604020202020204" pitchFamily="34" charset="0"/>
              <a:buNone/>
              <a:defRPr/>
            </a:pPr>
            <a:endParaRPr lang="tr-TR" altLang="tr-TR" sz="2400" dirty="0" smtClean="0">
              <a:cs typeface="Arial" panose="020B0604020202020204" pitchFamily="34" charset="0"/>
            </a:endParaRPr>
          </a:p>
          <a:p>
            <a:pPr marL="0" indent="0" algn="just" eaLnBrk="1" hangingPunct="1">
              <a:lnSpc>
                <a:spcPct val="100000"/>
              </a:lnSpc>
              <a:spcBef>
                <a:spcPct val="0"/>
              </a:spcBef>
              <a:buFont typeface="Arial" panose="020B0604020202020204" pitchFamily="34" charset="0"/>
              <a:buNone/>
              <a:defRPr/>
            </a:pPr>
            <a:r>
              <a:rPr lang="tr-TR" altLang="tr-TR" sz="2400" b="1" dirty="0" smtClean="0">
                <a:cs typeface="Arial" panose="020B0604020202020204" pitchFamily="34" charset="0"/>
              </a:rPr>
              <a:t>Toplu işçi çıkarma sayılmanın esası</a:t>
            </a:r>
          </a:p>
          <a:p>
            <a:pPr marL="0" indent="0" algn="just" eaLnBrk="1" hangingPunct="1">
              <a:lnSpc>
                <a:spcPct val="100000"/>
              </a:lnSpc>
              <a:spcBef>
                <a:spcPct val="0"/>
              </a:spcBef>
              <a:buFont typeface="Arial" panose="020B0604020202020204" pitchFamily="34" charset="0"/>
              <a:buNone/>
              <a:defRPr/>
            </a:pPr>
            <a:r>
              <a:rPr lang="tr-TR" altLang="tr-TR" sz="2400" dirty="0" smtClean="0">
                <a:cs typeface="Arial" panose="020B0604020202020204" pitchFamily="34" charset="0"/>
              </a:rPr>
              <a:t>İşyerinde çalışan işçi sayısı:</a:t>
            </a:r>
          </a:p>
          <a:p>
            <a:pPr marL="0" indent="0" algn="just" eaLnBrk="1" hangingPunct="1">
              <a:lnSpc>
                <a:spcPct val="100000"/>
              </a:lnSpc>
              <a:spcBef>
                <a:spcPct val="0"/>
              </a:spcBef>
              <a:buFont typeface="Arial" panose="020B0604020202020204" pitchFamily="34" charset="0"/>
              <a:buNone/>
              <a:defRPr/>
            </a:pPr>
            <a:r>
              <a:rPr lang="tr-TR" altLang="tr-TR" sz="2400" dirty="0" smtClean="0">
                <a:cs typeface="Arial" panose="020B0604020202020204" pitchFamily="34" charset="0"/>
              </a:rPr>
              <a:t>a) 20 ile 100 işçi arasında ise, en az 10 işçinin,</a:t>
            </a:r>
          </a:p>
          <a:p>
            <a:pPr marL="0" indent="0" algn="just" eaLnBrk="1" hangingPunct="1">
              <a:lnSpc>
                <a:spcPct val="100000"/>
              </a:lnSpc>
              <a:spcBef>
                <a:spcPct val="0"/>
              </a:spcBef>
              <a:buFont typeface="Arial" panose="020B0604020202020204" pitchFamily="34" charset="0"/>
              <a:buNone/>
              <a:defRPr/>
            </a:pPr>
            <a:r>
              <a:rPr lang="tr-TR" altLang="tr-TR" sz="2400" dirty="0" smtClean="0">
                <a:cs typeface="Arial" panose="020B0604020202020204" pitchFamily="34" charset="0"/>
              </a:rPr>
              <a:t>b) 101 ile 300 işçi arasında ise, en az yüzde on oranında işçinin,</a:t>
            </a:r>
          </a:p>
          <a:p>
            <a:pPr marL="0" indent="0" algn="just" eaLnBrk="1" hangingPunct="1">
              <a:lnSpc>
                <a:spcPct val="100000"/>
              </a:lnSpc>
              <a:spcBef>
                <a:spcPct val="0"/>
              </a:spcBef>
              <a:buFont typeface="Arial" panose="020B0604020202020204" pitchFamily="34" charset="0"/>
              <a:buNone/>
              <a:defRPr/>
            </a:pPr>
            <a:r>
              <a:rPr lang="es-ES" altLang="tr-TR" sz="2400" dirty="0" smtClean="0">
                <a:cs typeface="Arial" panose="020B0604020202020204" pitchFamily="34" charset="0"/>
              </a:rPr>
              <a:t>c) 301 ve </a:t>
            </a:r>
            <a:r>
              <a:rPr lang="es-ES" altLang="tr-TR" sz="2400" dirty="0" err="1" smtClean="0">
                <a:cs typeface="Arial" panose="020B0604020202020204" pitchFamily="34" charset="0"/>
              </a:rPr>
              <a:t>daha</a:t>
            </a:r>
            <a:r>
              <a:rPr lang="es-ES" altLang="tr-TR" sz="2400" dirty="0" smtClean="0">
                <a:cs typeface="Arial" panose="020B0604020202020204" pitchFamily="34" charset="0"/>
              </a:rPr>
              <a:t> </a:t>
            </a:r>
            <a:r>
              <a:rPr lang="es-ES" altLang="tr-TR" sz="2400" dirty="0" err="1" smtClean="0">
                <a:cs typeface="Arial" panose="020B0604020202020204" pitchFamily="34" charset="0"/>
              </a:rPr>
              <a:t>fazla</a:t>
            </a:r>
            <a:r>
              <a:rPr lang="es-ES" altLang="tr-TR" sz="2400" dirty="0" smtClean="0">
                <a:cs typeface="Arial" panose="020B0604020202020204" pitchFamily="34" charset="0"/>
              </a:rPr>
              <a:t> </a:t>
            </a:r>
            <a:r>
              <a:rPr lang="es-ES" altLang="tr-TR" sz="2400" dirty="0" err="1" smtClean="0">
                <a:cs typeface="Arial" panose="020B0604020202020204" pitchFamily="34" charset="0"/>
              </a:rPr>
              <a:t>ise</a:t>
            </a:r>
            <a:r>
              <a:rPr lang="es-ES" altLang="tr-TR" sz="2400" dirty="0" smtClean="0">
                <a:cs typeface="Arial" panose="020B0604020202020204" pitchFamily="34" charset="0"/>
              </a:rPr>
              <a:t>, en </a:t>
            </a:r>
            <a:r>
              <a:rPr lang="es-ES" altLang="tr-TR" sz="2400" dirty="0" err="1" smtClean="0">
                <a:cs typeface="Arial" panose="020B0604020202020204" pitchFamily="34" charset="0"/>
              </a:rPr>
              <a:t>az</a:t>
            </a:r>
            <a:r>
              <a:rPr lang="es-ES" altLang="tr-TR" sz="2400" dirty="0" smtClean="0">
                <a:cs typeface="Arial" panose="020B0604020202020204" pitchFamily="34" charset="0"/>
              </a:rPr>
              <a:t> 30 </a:t>
            </a:r>
            <a:r>
              <a:rPr lang="es-ES" altLang="tr-TR" sz="2400" dirty="0" err="1" smtClean="0">
                <a:cs typeface="Arial" panose="020B0604020202020204" pitchFamily="34" charset="0"/>
              </a:rPr>
              <a:t>işçinin</a:t>
            </a:r>
            <a:r>
              <a:rPr lang="tr-TR" altLang="tr-TR" sz="2400" dirty="0" smtClean="0">
                <a:cs typeface="Arial" panose="020B0604020202020204" pitchFamily="34" charset="0"/>
              </a:rPr>
              <a:t> işine, süreli fesih ve bir aylık süre içinde aynı tarihte veya farklı tarihlerde son verilmesi toplu işçi çıkarma sayılır.</a:t>
            </a:r>
          </a:p>
          <a:p>
            <a:pPr marL="0" indent="0" algn="just" eaLnBrk="1" hangingPunct="1">
              <a:lnSpc>
                <a:spcPct val="100000"/>
              </a:lnSpc>
              <a:spcBef>
                <a:spcPct val="0"/>
              </a:spcBef>
              <a:buFont typeface="Arial" panose="020B0604020202020204" pitchFamily="34" charset="0"/>
              <a:buNone/>
              <a:defRPr/>
            </a:pPr>
            <a:endParaRPr lang="tr-TR" altLang="tr-TR" sz="2400" dirty="0" smtClean="0">
              <a:cs typeface="Arial" panose="020B0604020202020204" pitchFamily="34" charset="0"/>
            </a:endParaRPr>
          </a:p>
          <a:p>
            <a:pPr marL="0" indent="0" algn="just" eaLnBrk="1" hangingPunct="1">
              <a:lnSpc>
                <a:spcPct val="100000"/>
              </a:lnSpc>
              <a:spcBef>
                <a:spcPct val="0"/>
              </a:spcBef>
              <a:buFont typeface="Arial" panose="020B0604020202020204" pitchFamily="34" charset="0"/>
              <a:buNone/>
              <a:defRPr/>
            </a:pPr>
            <a:r>
              <a:rPr lang="tr-TR" altLang="tr-TR" sz="2400" dirty="0" smtClean="0">
                <a:cs typeface="Arial" panose="020B0604020202020204" pitchFamily="34" charset="0"/>
              </a:rPr>
              <a:t>Toplu işçi çıkarmaya ilgili yapılacak bildirimde işçi çıkarmanın sebepleri,</a:t>
            </a:r>
          </a:p>
          <a:p>
            <a:pPr marL="0" indent="0" algn="just" eaLnBrk="1" hangingPunct="1">
              <a:lnSpc>
                <a:spcPct val="100000"/>
              </a:lnSpc>
              <a:spcBef>
                <a:spcPct val="0"/>
              </a:spcBef>
              <a:buFont typeface="Arial" panose="020B0604020202020204" pitchFamily="34" charset="0"/>
              <a:buNone/>
              <a:defRPr/>
            </a:pPr>
            <a:r>
              <a:rPr lang="tr-TR" altLang="tr-TR" sz="2400" dirty="0" smtClean="0">
                <a:cs typeface="Arial" panose="020B0604020202020204" pitchFamily="34" charset="0"/>
              </a:rPr>
              <a:t>bundan etkilenecek işçi sayısı ve grupları ile işe son verme işlemlerinin hangi zaman diliminde gerçekleşeceğine ilişkin bilgilerin bulunması zorunludur.</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p:cNvSpPr>
            <a:spLocks noGrp="1"/>
          </p:cNvSpPr>
          <p:nvPr>
            <p:ph idx="1"/>
          </p:nvPr>
        </p:nvSpPr>
        <p:spPr>
          <a:xfrm>
            <a:off x="66675" y="198438"/>
            <a:ext cx="9077325" cy="5599112"/>
          </a:xfrm>
        </p:spPr>
        <p:txBody>
          <a:bodyPr rtlCol="0">
            <a:normAutofit fontScale="77500" lnSpcReduction="20000"/>
          </a:bodyPr>
          <a:lstStyle/>
          <a:p>
            <a:pPr marL="0" indent="0" algn="ctr" eaLnBrk="1" hangingPunct="1">
              <a:lnSpc>
                <a:spcPct val="120000"/>
              </a:lnSpc>
              <a:spcBef>
                <a:spcPct val="0"/>
              </a:spcBef>
              <a:buFont typeface="Arial" panose="020B0604020202020204" pitchFamily="34" charset="0"/>
              <a:buNone/>
              <a:defRPr/>
            </a:pPr>
            <a:r>
              <a:rPr lang="tr-TR" altLang="tr-TR" sz="3500" b="1" dirty="0" smtClean="0">
                <a:cs typeface="Arial" panose="020B0604020202020204" pitchFamily="34" charset="0"/>
              </a:rPr>
              <a:t>Toplu işçi çıkarma bildirimden sonraki sendika temsilciler ile görüşülmesi</a:t>
            </a:r>
          </a:p>
          <a:p>
            <a:pPr marL="0" indent="0" eaLnBrk="1" hangingPunct="1">
              <a:lnSpc>
                <a:spcPct val="120000"/>
              </a:lnSpc>
              <a:spcBef>
                <a:spcPct val="0"/>
              </a:spcBef>
              <a:buFont typeface="Arial" panose="020B0604020202020204" pitchFamily="34" charset="0"/>
              <a:buNone/>
              <a:defRPr/>
            </a:pPr>
            <a:r>
              <a:rPr lang="tr-TR" altLang="tr-TR" sz="2800" dirty="0" smtClean="0">
                <a:cs typeface="Arial" panose="020B0604020202020204" pitchFamily="34" charset="0"/>
              </a:rPr>
              <a:t>Bildirimden sonra işyeri sendika temsilcileri ile işveren arasında yapılacak görüşmelerde, toplu işçi çıkarmanın önlenmesi ya da çıkarılacak işçi sayısının azaltılması yahut çıkarmanın işçiler açısından olumsuz etkilerinin en aza indirilmesi konuları ele alınır. Görüşmelerin sonunda, toplantının yapıldığını gösteren bir belge düzenlenir. Fesih bildirimleri, işverenin toplu işçi çıkarma isteğini bölge müdürlüğüne bildirmesinden otuz gün sonra hüküm doğurur.</a:t>
            </a:r>
            <a:endParaRPr lang="tr-TR" altLang="tr-TR" sz="2800" b="1" dirty="0" smtClean="0">
              <a:cs typeface="Arial" panose="020B0604020202020204" pitchFamily="34" charset="0"/>
            </a:endParaRPr>
          </a:p>
          <a:p>
            <a:pPr marL="0" indent="0" eaLnBrk="1" hangingPunct="1">
              <a:lnSpc>
                <a:spcPct val="120000"/>
              </a:lnSpc>
              <a:spcBef>
                <a:spcPct val="0"/>
              </a:spcBef>
              <a:buFont typeface="Arial" panose="020B0604020202020204" pitchFamily="34" charset="0"/>
              <a:buNone/>
              <a:defRPr/>
            </a:pPr>
            <a:endParaRPr lang="tr-TR" altLang="tr-TR" sz="2800" b="1" dirty="0" smtClean="0">
              <a:cs typeface="Arial" panose="020B0604020202020204" pitchFamily="34" charset="0"/>
            </a:endParaRPr>
          </a:p>
          <a:p>
            <a:pPr marL="0" indent="0" eaLnBrk="1" hangingPunct="1">
              <a:lnSpc>
                <a:spcPct val="120000"/>
              </a:lnSpc>
              <a:spcBef>
                <a:spcPct val="0"/>
              </a:spcBef>
              <a:buFont typeface="Arial" panose="020B0604020202020204" pitchFamily="34" charset="0"/>
              <a:buNone/>
              <a:defRPr/>
            </a:pPr>
            <a:endParaRPr lang="tr-TR" altLang="tr-TR" sz="2800" b="1" dirty="0" smtClean="0">
              <a:cs typeface="Arial" panose="020B0604020202020204" pitchFamily="34" charset="0"/>
            </a:endParaRPr>
          </a:p>
          <a:p>
            <a:pPr marL="0" indent="0" algn="ctr" eaLnBrk="1" hangingPunct="1">
              <a:lnSpc>
                <a:spcPct val="120000"/>
              </a:lnSpc>
              <a:spcBef>
                <a:spcPct val="0"/>
              </a:spcBef>
              <a:buFont typeface="Arial" panose="020B0604020202020204" pitchFamily="34" charset="0"/>
              <a:buNone/>
              <a:defRPr/>
            </a:pPr>
            <a:r>
              <a:rPr lang="tr-TR" altLang="tr-TR" sz="3500" b="1" dirty="0" smtClean="0">
                <a:cs typeface="Arial" panose="020B0604020202020204" pitchFamily="34" charset="0"/>
              </a:rPr>
              <a:t>6 ay işinde toplu çıkarılan işçiyi çağırma yükümü</a:t>
            </a:r>
          </a:p>
          <a:p>
            <a:pPr marL="0" indent="0" eaLnBrk="1" hangingPunct="1">
              <a:lnSpc>
                <a:spcPct val="120000"/>
              </a:lnSpc>
              <a:spcBef>
                <a:spcPct val="0"/>
              </a:spcBef>
              <a:buFont typeface="Arial" panose="020B0604020202020204" pitchFamily="34" charset="0"/>
              <a:buNone/>
              <a:defRPr/>
            </a:pPr>
            <a:r>
              <a:rPr lang="tr-TR" altLang="tr-TR" sz="2800" dirty="0" smtClean="0">
                <a:cs typeface="Arial" panose="020B0604020202020204" pitchFamily="34" charset="0"/>
              </a:rPr>
              <a:t>İşveren toplu işçi çıkarmanın kesinleşmesinden itibaren altı ay içinde aynı nitelikteki iş için yeniden işçi almak istediği takdirde nitelikleri uygun olanları tercihen işe çağırır.</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idx="1"/>
          </p:nvPr>
        </p:nvSpPr>
        <p:spPr>
          <a:xfrm>
            <a:off x="238125" y="1476375"/>
            <a:ext cx="8212138" cy="2470150"/>
          </a:xfrm>
        </p:spPr>
        <p:txBody>
          <a:bodyPr/>
          <a:lstStyle/>
          <a:p>
            <a:pPr marL="0" indent="0" eaLnBrk="1" hangingPunct="1">
              <a:spcBef>
                <a:spcPct val="0"/>
              </a:spcBef>
              <a:buFont typeface="Arial" panose="020B0604020202020204" pitchFamily="34" charset="0"/>
              <a:buNone/>
            </a:pPr>
            <a:r>
              <a:rPr lang="tr-TR" altLang="tr-TR" sz="4000" b="1" smtClean="0">
                <a:cs typeface="Arial" panose="020B0604020202020204" pitchFamily="34" charset="0"/>
              </a:rPr>
              <a:t>A- Fesih ihbarı</a:t>
            </a:r>
          </a:p>
          <a:p>
            <a:pPr marL="0" indent="0" eaLnBrk="1" hangingPunct="1">
              <a:spcBef>
                <a:spcPct val="0"/>
              </a:spcBef>
              <a:buFont typeface="Arial" panose="020B0604020202020204" pitchFamily="34" charset="0"/>
              <a:buNone/>
            </a:pPr>
            <a:r>
              <a:rPr lang="tr-TR" altLang="tr-TR" sz="4000" b="1" smtClean="0">
                <a:cs typeface="Arial" panose="020B0604020202020204" pitchFamily="34" charset="0"/>
              </a:rPr>
              <a:t>B- Feshe itiraz</a:t>
            </a:r>
          </a:p>
          <a:p>
            <a:pPr marL="0" indent="0" eaLnBrk="1" hangingPunct="1">
              <a:buFont typeface="Arial" panose="020B0604020202020204" pitchFamily="34" charset="0"/>
              <a:buNone/>
            </a:pPr>
            <a:endParaRPr lang="tr-TR" altLang="tr-TR" smtClean="0">
              <a:cs typeface="Arial" panose="020B0604020202020204" pitchFamily="34" charset="0"/>
            </a:endParaRPr>
          </a:p>
        </p:txBody>
      </p:sp>
      <p:sp>
        <p:nvSpPr>
          <p:cNvPr id="30723" name="Rectangle 1"/>
          <p:cNvSpPr>
            <a:spLocks noChangeArrowheads="1"/>
          </p:cNvSpPr>
          <p:nvPr/>
        </p:nvSpPr>
        <p:spPr bwMode="auto">
          <a:xfrm>
            <a:off x="238125" y="239713"/>
            <a:ext cx="86042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tr-TR" altLang="tr-TR" sz="3600" b="1">
                <a:cs typeface="Arial" panose="020B0604020202020204" pitchFamily="34" charset="0"/>
              </a:rPr>
              <a:t>FESİH SIRASINDA UYULACAK USUL</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p:cNvSpPr>
            <a:spLocks noGrp="1"/>
          </p:cNvSpPr>
          <p:nvPr>
            <p:ph idx="1"/>
          </p:nvPr>
        </p:nvSpPr>
        <p:spPr>
          <a:xfrm>
            <a:off x="0" y="131763"/>
            <a:ext cx="9144000" cy="5583237"/>
          </a:xfrm>
        </p:spPr>
        <p:txBody>
          <a:bodyPr rtlCol="0">
            <a:normAutofit fontScale="85000" lnSpcReduction="20000"/>
          </a:bodyPr>
          <a:lstStyle/>
          <a:p>
            <a:pPr marL="0" indent="0" eaLnBrk="1" hangingPunct="1">
              <a:lnSpc>
                <a:spcPct val="100000"/>
              </a:lnSpc>
              <a:spcBef>
                <a:spcPct val="0"/>
              </a:spcBef>
              <a:buFont typeface="Arial" panose="020B0604020202020204" pitchFamily="34" charset="0"/>
              <a:buNone/>
              <a:defRPr/>
            </a:pPr>
            <a:r>
              <a:rPr lang="tr-TR" altLang="tr-TR" sz="4200" b="1" dirty="0" smtClean="0">
                <a:cs typeface="Arial" panose="020B0604020202020204" pitchFamily="34" charset="0"/>
              </a:rPr>
              <a:t>İşverence yapılan feshi bildirimin usulü:</a:t>
            </a:r>
          </a:p>
          <a:p>
            <a:pPr marL="0" indent="0" eaLnBrk="1" hangingPunct="1">
              <a:lnSpc>
                <a:spcPct val="100000"/>
              </a:lnSpc>
              <a:spcBef>
                <a:spcPct val="0"/>
              </a:spcBef>
              <a:buFont typeface="Arial" panose="020B0604020202020204" pitchFamily="34" charset="0"/>
              <a:buNone/>
              <a:defRPr/>
            </a:pPr>
            <a:endParaRPr lang="tr-TR" altLang="tr-TR" sz="3200" b="1" dirty="0" smtClean="0">
              <a:cs typeface="Arial" panose="020B0604020202020204" pitchFamily="34" charset="0"/>
            </a:endParaRPr>
          </a:p>
          <a:p>
            <a:pPr marL="0" indent="0" algn="ctr" eaLnBrk="1" hangingPunct="1">
              <a:lnSpc>
                <a:spcPct val="100000"/>
              </a:lnSpc>
              <a:spcBef>
                <a:spcPct val="0"/>
              </a:spcBef>
              <a:buFont typeface="Arial" panose="020B0604020202020204" pitchFamily="34" charset="0"/>
              <a:buNone/>
              <a:defRPr/>
            </a:pPr>
            <a:r>
              <a:rPr lang="tr-TR" altLang="tr-TR" sz="3200" b="1" i="1" dirty="0" smtClean="0">
                <a:cs typeface="Arial" panose="020B0604020202020204" pitchFamily="34" charset="0"/>
              </a:rPr>
              <a:t>Madde 19 - </a:t>
            </a:r>
            <a:r>
              <a:rPr lang="tr-TR" altLang="tr-TR" sz="3200" i="1" dirty="0" smtClean="0">
                <a:cs typeface="Arial" panose="020B0604020202020204" pitchFamily="34" charset="0"/>
              </a:rPr>
              <a:t>İşveren fesih bildirimini </a:t>
            </a:r>
            <a:r>
              <a:rPr lang="tr-TR" altLang="tr-TR" sz="3200" b="1" i="1" dirty="0" smtClean="0">
                <a:cs typeface="Arial" panose="020B0604020202020204" pitchFamily="34" charset="0"/>
              </a:rPr>
              <a:t>yazılı olarak yapmak </a:t>
            </a:r>
            <a:r>
              <a:rPr lang="tr-TR" altLang="tr-TR" sz="3200" i="1" dirty="0" smtClean="0">
                <a:cs typeface="Arial" panose="020B0604020202020204" pitchFamily="34" charset="0"/>
              </a:rPr>
              <a:t>ve fesih </a:t>
            </a:r>
            <a:r>
              <a:rPr lang="tr-TR" altLang="tr-TR" sz="3200" b="1" i="1" dirty="0" smtClean="0">
                <a:cs typeface="Arial" panose="020B0604020202020204" pitchFamily="34" charset="0"/>
              </a:rPr>
              <a:t>sebebini açık ve kesin bir şekilde belirtmek </a:t>
            </a:r>
            <a:r>
              <a:rPr lang="tr-TR" altLang="tr-TR" sz="3200" i="1" dirty="0" smtClean="0">
                <a:cs typeface="Arial" panose="020B0604020202020204" pitchFamily="34" charset="0"/>
              </a:rPr>
              <a:t>zorundadır.</a:t>
            </a:r>
            <a:endParaRPr lang="bs-Latn-BA" altLang="tr-TR" sz="3200" i="1" dirty="0" smtClean="0">
              <a:cs typeface="Arial" panose="020B0604020202020204" pitchFamily="34" charset="0"/>
            </a:endParaRPr>
          </a:p>
          <a:p>
            <a:pPr marL="0" indent="0" algn="ctr" eaLnBrk="1" hangingPunct="1">
              <a:lnSpc>
                <a:spcPct val="100000"/>
              </a:lnSpc>
              <a:spcBef>
                <a:spcPct val="0"/>
              </a:spcBef>
              <a:buFont typeface="Arial" panose="020B0604020202020204" pitchFamily="34" charset="0"/>
              <a:buNone/>
              <a:defRPr/>
            </a:pPr>
            <a:r>
              <a:rPr lang="tr-TR" altLang="tr-TR" sz="3200" i="1" dirty="0" smtClean="0">
                <a:cs typeface="Arial" panose="020B0604020202020204" pitchFamily="34" charset="0"/>
              </a:rPr>
              <a:t>Hakkındaki iddialara karşı savunmasını almadan bir işçinin belirsiz</a:t>
            </a:r>
            <a:r>
              <a:rPr lang="bs-Latn-BA" altLang="tr-TR" sz="3200" i="1" dirty="0" smtClean="0">
                <a:cs typeface="Arial" panose="020B0604020202020204" pitchFamily="34" charset="0"/>
              </a:rPr>
              <a:t> </a:t>
            </a:r>
            <a:r>
              <a:rPr lang="tr-TR" altLang="tr-TR" sz="3200" i="1" dirty="0" smtClean="0">
                <a:cs typeface="Arial" panose="020B0604020202020204" pitchFamily="34" charset="0"/>
              </a:rPr>
              <a:t>süreli iş sözleşmesi, o işçinin davranışı veya verimi ile ilgili nedenlerle</a:t>
            </a:r>
            <a:r>
              <a:rPr lang="bs-Latn-BA" altLang="tr-TR" sz="3200" i="1" dirty="0" smtClean="0">
                <a:cs typeface="Arial" panose="020B0604020202020204" pitchFamily="34" charset="0"/>
              </a:rPr>
              <a:t> </a:t>
            </a:r>
            <a:r>
              <a:rPr lang="tr-TR" altLang="tr-TR" sz="3200" i="1" dirty="0" smtClean="0">
                <a:cs typeface="Arial" panose="020B0604020202020204" pitchFamily="34" charset="0"/>
              </a:rPr>
              <a:t>feshedilemez. Ancak, işverenin 25 inci maddenin (II) numaralı bendi</a:t>
            </a:r>
            <a:r>
              <a:rPr lang="bs-Latn-BA" altLang="tr-TR" sz="3200" i="1" dirty="0" smtClean="0">
                <a:cs typeface="Arial" panose="020B0604020202020204" pitchFamily="34" charset="0"/>
              </a:rPr>
              <a:t> </a:t>
            </a:r>
            <a:r>
              <a:rPr lang="tr-TR" altLang="tr-TR" sz="3200" i="1" dirty="0" smtClean="0">
                <a:cs typeface="Arial" panose="020B0604020202020204" pitchFamily="34" charset="0"/>
              </a:rPr>
              <a:t>şartlarına uygun fesih (haklı nedenle fesih) hakkı saklıdır.</a:t>
            </a:r>
          </a:p>
          <a:p>
            <a:pPr marL="0" indent="0" eaLnBrk="1" hangingPunct="1">
              <a:lnSpc>
                <a:spcPct val="100000"/>
              </a:lnSpc>
              <a:spcBef>
                <a:spcPct val="0"/>
              </a:spcBef>
              <a:buFont typeface="Arial" panose="020B0604020202020204" pitchFamily="34" charset="0"/>
              <a:buNone/>
              <a:defRPr/>
            </a:pPr>
            <a:endParaRPr lang="tr-TR" altLang="tr-TR" sz="3200" dirty="0" smtClean="0">
              <a:cs typeface="Arial" panose="020B0604020202020204" pitchFamily="34" charset="0"/>
            </a:endParaRPr>
          </a:p>
          <a:p>
            <a:pPr marL="0" indent="0" eaLnBrk="1" hangingPunct="1">
              <a:lnSpc>
                <a:spcPct val="100000"/>
              </a:lnSpc>
              <a:spcBef>
                <a:spcPct val="0"/>
              </a:spcBef>
              <a:buFont typeface="Arial" panose="020B0604020202020204" pitchFamily="34" charset="0"/>
              <a:buNone/>
              <a:defRPr/>
            </a:pPr>
            <a:endParaRPr lang="tr-TR" altLang="tr-TR" sz="3200" b="1" dirty="0" smtClean="0">
              <a:cs typeface="Arial" panose="020B0604020202020204" pitchFamily="34" charset="0"/>
            </a:endParaRPr>
          </a:p>
          <a:p>
            <a:pPr marL="0" indent="0" eaLnBrk="1" hangingPunct="1">
              <a:lnSpc>
                <a:spcPct val="100000"/>
              </a:lnSpc>
              <a:spcBef>
                <a:spcPct val="0"/>
              </a:spcBef>
              <a:buFont typeface="Arial" panose="020B0604020202020204" pitchFamily="34" charset="0"/>
              <a:buNone/>
              <a:defRPr/>
            </a:pPr>
            <a:r>
              <a:rPr lang="tr-TR" altLang="tr-TR" sz="3200" b="1" dirty="0" smtClean="0">
                <a:cs typeface="Arial" panose="020B0604020202020204" pitchFamily="34" charset="0"/>
              </a:rPr>
              <a:t>A- Fesih ihbarında usul şartları:</a:t>
            </a:r>
          </a:p>
          <a:p>
            <a:pPr marL="0" indent="0" eaLnBrk="1" hangingPunct="1">
              <a:lnSpc>
                <a:spcPct val="100000"/>
              </a:lnSpc>
              <a:spcBef>
                <a:spcPct val="0"/>
              </a:spcBef>
              <a:buFont typeface="Arial" panose="020B0604020202020204" pitchFamily="34" charset="0"/>
              <a:buNone/>
              <a:defRPr/>
            </a:pPr>
            <a:r>
              <a:rPr lang="tr-TR" altLang="tr-TR" sz="3200" dirty="0" smtClean="0">
                <a:cs typeface="Arial" panose="020B0604020202020204" pitchFamily="34" charset="0"/>
              </a:rPr>
              <a:t>	</a:t>
            </a:r>
            <a:r>
              <a:rPr lang="tr-TR" altLang="tr-TR" sz="3200" dirty="0" smtClean="0">
                <a:cs typeface="Arial" panose="020B0604020202020204" pitchFamily="34" charset="0"/>
              </a:rPr>
              <a:t>a. </a:t>
            </a:r>
            <a:r>
              <a:rPr lang="tr-TR" altLang="tr-TR" sz="3200" dirty="0" smtClean="0">
                <a:cs typeface="Arial" panose="020B0604020202020204" pitchFamily="34" charset="0"/>
              </a:rPr>
              <a:t>fesih bildirimi yazılı olmalı: işveren tarafından yapılırsa</a:t>
            </a:r>
          </a:p>
          <a:p>
            <a:pPr marL="0" indent="0" eaLnBrk="1" hangingPunct="1">
              <a:lnSpc>
                <a:spcPct val="100000"/>
              </a:lnSpc>
              <a:spcBef>
                <a:spcPct val="0"/>
              </a:spcBef>
              <a:buFont typeface="Arial" panose="020B0604020202020204" pitchFamily="34" charset="0"/>
              <a:buNone/>
              <a:defRPr/>
            </a:pPr>
            <a:r>
              <a:rPr lang="tr-TR" altLang="tr-TR" sz="3200" dirty="0" smtClean="0">
                <a:cs typeface="Arial" panose="020B0604020202020204" pitchFamily="34" charset="0"/>
              </a:rPr>
              <a:t>	</a:t>
            </a:r>
            <a:r>
              <a:rPr lang="bs-Latn-BA" altLang="tr-TR" sz="3200" dirty="0" smtClean="0">
                <a:cs typeface="Arial" panose="020B0604020202020204" pitchFamily="34" charset="0"/>
              </a:rPr>
              <a:t>b.</a:t>
            </a:r>
            <a:r>
              <a:rPr lang="tr-TR" altLang="tr-TR" sz="3200" dirty="0" smtClean="0">
                <a:cs typeface="Arial" panose="020B0604020202020204" pitchFamily="34" charset="0"/>
              </a:rPr>
              <a:t> </a:t>
            </a:r>
            <a:r>
              <a:rPr lang="tr-TR" altLang="tr-TR" sz="3200" dirty="0" smtClean="0">
                <a:cs typeface="Arial" panose="020B0604020202020204" pitchFamily="34" charset="0"/>
              </a:rPr>
              <a:t>fesih sebebi açık ve kesin bir şekilde belirtilmiş olmalı,</a:t>
            </a:r>
            <a:endParaRPr lang="bs-Latn-BA" altLang="tr-TR" sz="3200" dirty="0" smtClean="0">
              <a:cs typeface="Arial" panose="020B0604020202020204" pitchFamily="34" charset="0"/>
            </a:endParaRPr>
          </a:p>
          <a:p>
            <a:pPr marL="0" indent="0" eaLnBrk="1" hangingPunct="1">
              <a:lnSpc>
                <a:spcPct val="100000"/>
              </a:lnSpc>
              <a:spcBef>
                <a:spcPct val="0"/>
              </a:spcBef>
              <a:buFont typeface="Arial" panose="020B0604020202020204" pitchFamily="34" charset="0"/>
              <a:buNone/>
              <a:defRPr/>
            </a:pPr>
            <a:r>
              <a:rPr lang="tr-TR" altLang="tr-TR" sz="3200" dirty="0" smtClean="0">
                <a:cs typeface="Arial" panose="020B0604020202020204" pitchFamily="34" charset="0"/>
              </a:rPr>
              <a:t>	</a:t>
            </a:r>
            <a:r>
              <a:rPr lang="bs-Latn-BA" altLang="tr-TR" sz="3200" dirty="0" smtClean="0">
                <a:cs typeface="Arial" panose="020B0604020202020204" pitchFamily="34" charset="0"/>
              </a:rPr>
              <a:t>c.</a:t>
            </a:r>
            <a:r>
              <a:rPr lang="tr-TR" altLang="tr-TR" sz="3200" dirty="0" smtClean="0">
                <a:cs typeface="Arial" panose="020B0604020202020204" pitchFamily="34" charset="0"/>
              </a:rPr>
              <a:t> </a:t>
            </a:r>
            <a:r>
              <a:rPr lang="tr-TR" altLang="tr-TR" sz="3200" dirty="0" smtClean="0">
                <a:cs typeface="Arial" panose="020B0604020202020204" pitchFamily="34" charset="0"/>
              </a:rPr>
              <a:t>işçiden savunma alınmalı.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a:xfrm>
            <a:off x="146050" y="1406525"/>
            <a:ext cx="8997950" cy="3883025"/>
          </a:xfrm>
        </p:spPr>
        <p:txBody>
          <a:bodyPr/>
          <a:lstStyle/>
          <a:p>
            <a:pPr marL="0" indent="0" eaLnBrk="1" hangingPunct="1">
              <a:spcBef>
                <a:spcPts val="1350"/>
              </a:spcBef>
              <a:buFont typeface="Arial" panose="020B0604020202020204" pitchFamily="34" charset="0"/>
              <a:buNone/>
            </a:pPr>
            <a:r>
              <a:rPr lang="tr-TR" altLang="tr-TR" sz="2800" b="1" smtClean="0">
                <a:cs typeface="Arial" panose="020B0604020202020204" pitchFamily="34" charset="0"/>
              </a:rPr>
              <a:t>- kişisel açıdan: </a:t>
            </a:r>
            <a:r>
              <a:rPr lang="tr-TR" altLang="tr-TR" sz="2800" smtClean="0">
                <a:cs typeface="Arial" panose="020B0604020202020204" pitchFamily="34" charset="0"/>
              </a:rPr>
              <a:t>çalışan kişinin huzurunu ve mutluluğunu sağlamak</a:t>
            </a:r>
          </a:p>
          <a:p>
            <a:pPr marL="0" indent="0" eaLnBrk="1" hangingPunct="1">
              <a:spcBef>
                <a:spcPts val="1350"/>
              </a:spcBef>
              <a:buFont typeface="Arial" panose="020B0604020202020204" pitchFamily="34" charset="0"/>
              <a:buNone/>
            </a:pPr>
            <a:r>
              <a:rPr lang="tr-TR" altLang="tr-TR" sz="2800" b="1" smtClean="0">
                <a:cs typeface="Arial" panose="020B0604020202020204" pitchFamily="34" charset="0"/>
              </a:rPr>
              <a:t>- sosyal açıdan: </a:t>
            </a:r>
            <a:r>
              <a:rPr lang="tr-TR" altLang="tr-TR" sz="2800" smtClean="0">
                <a:cs typeface="Arial" panose="020B0604020202020204" pitchFamily="34" charset="0"/>
              </a:rPr>
              <a:t>çalışmak zorunda olan işçinin sağlıklı ortamda çalışması toplumun da olumlu yöne gelişmesi anlamına gelir </a:t>
            </a:r>
          </a:p>
          <a:p>
            <a:pPr marL="0" indent="0" eaLnBrk="1" hangingPunct="1">
              <a:spcBef>
                <a:spcPts val="1350"/>
              </a:spcBef>
              <a:buFont typeface="Arial" panose="020B0604020202020204" pitchFamily="34" charset="0"/>
              <a:buNone/>
            </a:pPr>
            <a:r>
              <a:rPr lang="tr-TR" altLang="tr-TR" sz="2800" b="1" smtClean="0">
                <a:cs typeface="Arial" panose="020B0604020202020204" pitchFamily="34" charset="0"/>
              </a:rPr>
              <a:t>- iktisadi açıdan</a:t>
            </a:r>
            <a:r>
              <a:rPr lang="tr-TR" altLang="tr-TR" sz="2800" smtClean="0">
                <a:cs typeface="Arial" panose="020B0604020202020204" pitchFamily="34" charset="0"/>
              </a:rPr>
              <a:t>: iş kazaların ve meslek hastalıkların maliyeti iş sağlığı ve güvenlik önlemlerin maliyetinden düşük</a:t>
            </a:r>
          </a:p>
          <a:p>
            <a:pPr marL="0" indent="0" eaLnBrk="1" hangingPunct="1">
              <a:buFont typeface="Arial" panose="020B0604020202020204" pitchFamily="34" charset="0"/>
              <a:buNone/>
            </a:pPr>
            <a:endParaRPr lang="tr-TR" altLang="tr-TR" smtClean="0">
              <a:cs typeface="Arial" panose="020B0604020202020204" pitchFamily="34" charset="0"/>
            </a:endParaRPr>
          </a:p>
        </p:txBody>
      </p:sp>
      <p:sp>
        <p:nvSpPr>
          <p:cNvPr id="2" name="Rectangle 1"/>
          <p:cNvSpPr/>
          <p:nvPr/>
        </p:nvSpPr>
        <p:spPr>
          <a:xfrm>
            <a:off x="146050" y="285750"/>
            <a:ext cx="8250238" cy="646113"/>
          </a:xfrm>
          <a:prstGeom prst="rect">
            <a:avLst/>
          </a:prstGeom>
        </p:spPr>
        <p:txBody>
          <a:bodyPr>
            <a:spAutoFit/>
          </a:bodyPr>
          <a:lstStyle/>
          <a:p>
            <a:pPr>
              <a:defRPr/>
            </a:pPr>
            <a:r>
              <a:rPr lang="tr-TR" altLang="tr-TR" sz="3600" b="1" dirty="0">
                <a:latin typeface="+mn-lt"/>
                <a:cs typeface="Arial" panose="020B0604020202020204" pitchFamily="34" charset="0"/>
              </a:rPr>
              <a:t>İş sağlığı ve iş güvenliğinin amacı:</a:t>
            </a:r>
            <a:endParaRPr lang="bs-Latn-BA" altLang="tr-TR" sz="3600" b="1" dirty="0">
              <a:latin typeface="+mn-lt"/>
              <a:cs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p:cNvSpPr>
            <a:spLocks noGrp="1"/>
          </p:cNvSpPr>
          <p:nvPr>
            <p:ph idx="1"/>
          </p:nvPr>
        </p:nvSpPr>
        <p:spPr>
          <a:xfrm>
            <a:off x="65988" y="131976"/>
            <a:ext cx="9078011" cy="5222450"/>
          </a:xfrm>
        </p:spPr>
        <p:txBody>
          <a:bodyPr>
            <a:normAutofit fontScale="70000" lnSpcReduction="20000"/>
          </a:bodyPr>
          <a:lstStyle/>
          <a:p>
            <a:pPr marL="0" indent="0" eaLnBrk="1" hangingPunct="1">
              <a:lnSpc>
                <a:spcPct val="100000"/>
              </a:lnSpc>
              <a:spcBef>
                <a:spcPct val="0"/>
              </a:spcBef>
              <a:buFont typeface="Arial" panose="020B0604020202020204" pitchFamily="34" charset="0"/>
              <a:buNone/>
            </a:pPr>
            <a:r>
              <a:rPr lang="tr-TR" altLang="tr-TR" sz="4600" b="1" dirty="0" smtClean="0">
                <a:cs typeface="Arial" panose="020B0604020202020204" pitchFamily="34" charset="0"/>
              </a:rPr>
              <a:t>B-Fesih bildirimine itiraz</a:t>
            </a:r>
          </a:p>
          <a:p>
            <a:pPr marL="0" indent="0" algn="ctr" eaLnBrk="1" hangingPunct="1">
              <a:lnSpc>
                <a:spcPct val="100000"/>
              </a:lnSpc>
              <a:spcBef>
                <a:spcPct val="0"/>
              </a:spcBef>
              <a:buFont typeface="Arial" panose="020B0604020202020204" pitchFamily="34" charset="0"/>
              <a:buNone/>
            </a:pPr>
            <a:endParaRPr lang="bs-Latn-BA" altLang="tr-TR" sz="3200" b="1" i="1" dirty="0">
              <a:cs typeface="Arial" panose="020B0604020202020204" pitchFamily="34" charset="0"/>
            </a:endParaRPr>
          </a:p>
          <a:p>
            <a:pPr marL="0" indent="0" algn="ctr" eaLnBrk="1" hangingPunct="1">
              <a:lnSpc>
                <a:spcPct val="100000"/>
              </a:lnSpc>
              <a:spcBef>
                <a:spcPct val="0"/>
              </a:spcBef>
              <a:buFont typeface="Arial" panose="020B0604020202020204" pitchFamily="34" charset="0"/>
              <a:buNone/>
            </a:pPr>
            <a:r>
              <a:rPr lang="tr-TR" altLang="tr-TR" sz="3200" b="1" i="1" dirty="0" smtClean="0">
                <a:cs typeface="Arial" panose="020B0604020202020204" pitchFamily="34" charset="0"/>
              </a:rPr>
              <a:t>Madde </a:t>
            </a:r>
            <a:r>
              <a:rPr lang="tr-TR" altLang="tr-TR" sz="3200" b="1" i="1" dirty="0" smtClean="0">
                <a:cs typeface="Arial" panose="020B0604020202020204" pitchFamily="34" charset="0"/>
              </a:rPr>
              <a:t>20 - </a:t>
            </a:r>
            <a:r>
              <a:rPr lang="tr-TR" altLang="tr-TR" sz="3200" i="1" dirty="0" smtClean="0">
                <a:cs typeface="Arial" panose="020B0604020202020204" pitchFamily="34" charset="0"/>
              </a:rPr>
              <a:t>İş sözleşmesi feshedilen işçi, fesih bildiriminde sebep gösterilmediği veya gösterilen sebebin geçerli bir sebep olmadığı iddiası ile fesih bildiriminin tebliği tarihinden itibaren </a:t>
            </a:r>
            <a:r>
              <a:rPr lang="tr-TR" altLang="tr-TR" sz="3200" b="1" i="1" dirty="0" smtClean="0">
                <a:cs typeface="Arial" panose="020B0604020202020204" pitchFamily="34" charset="0"/>
              </a:rPr>
              <a:t>bir ay içinde iş mahkemesinde dava açabilir.</a:t>
            </a:r>
            <a:r>
              <a:rPr lang="tr-TR" altLang="tr-TR" sz="3200" i="1" dirty="0" smtClean="0">
                <a:cs typeface="Arial" panose="020B0604020202020204" pitchFamily="34" charset="0"/>
              </a:rPr>
              <a:t> (...)(1) taraflar anlaşırlarsa uyuşmazlık aynı sürede özel hakeme götürülür.</a:t>
            </a:r>
          </a:p>
          <a:p>
            <a:pPr marL="0" indent="0" eaLnBrk="1" hangingPunct="1">
              <a:lnSpc>
                <a:spcPct val="100000"/>
              </a:lnSpc>
              <a:spcBef>
                <a:spcPct val="0"/>
              </a:spcBef>
              <a:buFont typeface="Arial" panose="020B0604020202020204" pitchFamily="34" charset="0"/>
              <a:buNone/>
            </a:pPr>
            <a:endParaRPr lang="tr-TR" altLang="tr-TR" sz="3200" b="1" dirty="0" smtClean="0">
              <a:cs typeface="Arial" panose="020B0604020202020204" pitchFamily="34" charset="0"/>
            </a:endParaRPr>
          </a:p>
          <a:p>
            <a:pPr marL="0" indent="0" eaLnBrk="1" hangingPunct="1">
              <a:lnSpc>
                <a:spcPct val="100000"/>
              </a:lnSpc>
              <a:spcBef>
                <a:spcPct val="0"/>
              </a:spcBef>
              <a:buFont typeface="Arial" panose="020B0604020202020204" pitchFamily="34" charset="0"/>
              <a:buNone/>
            </a:pPr>
            <a:r>
              <a:rPr lang="tr-TR" altLang="tr-TR" sz="3200" b="1" dirty="0" smtClean="0">
                <a:cs typeface="Arial" panose="020B0604020202020204" pitchFamily="34" charset="0"/>
              </a:rPr>
              <a:t>Fesih bildirimine karşı yollar:</a:t>
            </a:r>
          </a:p>
          <a:p>
            <a:pPr marL="0" indent="0" eaLnBrk="1" hangingPunct="1">
              <a:lnSpc>
                <a:spcPct val="100000"/>
              </a:lnSpc>
              <a:spcBef>
                <a:spcPct val="0"/>
              </a:spcBef>
              <a:buFont typeface="Arial" panose="020B0604020202020204" pitchFamily="34" charset="0"/>
              <a:buNone/>
            </a:pPr>
            <a:r>
              <a:rPr lang="tr-TR" altLang="tr-TR" sz="3200" dirty="0" smtClean="0">
                <a:cs typeface="Arial" panose="020B0604020202020204" pitchFamily="34" charset="0"/>
              </a:rPr>
              <a:t>-</a:t>
            </a:r>
            <a:r>
              <a:rPr lang="bs-Latn-BA" altLang="tr-TR" sz="3200" dirty="0" smtClean="0">
                <a:cs typeface="Arial" panose="020B0604020202020204" pitchFamily="34" charset="0"/>
              </a:rPr>
              <a:t> </a:t>
            </a:r>
            <a:r>
              <a:rPr lang="tr-TR" altLang="tr-TR" sz="3200" dirty="0" smtClean="0">
                <a:cs typeface="Arial" panose="020B0604020202020204" pitchFamily="34" charset="0"/>
              </a:rPr>
              <a:t>fesih </a:t>
            </a:r>
            <a:r>
              <a:rPr lang="tr-TR" altLang="tr-TR" sz="3200" dirty="0" smtClean="0">
                <a:cs typeface="Arial" panose="020B0604020202020204" pitchFamily="34" charset="0"/>
              </a:rPr>
              <a:t>bildiriminde sebep gösterilmediyse veya geçerli </a:t>
            </a:r>
            <a:r>
              <a:rPr lang="tr-TR" altLang="tr-TR" sz="3200" dirty="0" smtClean="0">
                <a:cs typeface="Arial" panose="020B0604020202020204" pitchFamily="34" charset="0"/>
              </a:rPr>
              <a:t>se</a:t>
            </a:r>
            <a:r>
              <a:rPr lang="bs-Latn-BA" altLang="tr-TR" sz="3200" dirty="0" smtClean="0">
                <a:cs typeface="Arial" panose="020B0604020202020204" pitchFamily="34" charset="0"/>
              </a:rPr>
              <a:t>b</a:t>
            </a:r>
            <a:r>
              <a:rPr lang="tr-TR" altLang="tr-TR" sz="3200" dirty="0" err="1" smtClean="0">
                <a:cs typeface="Arial" panose="020B0604020202020204" pitchFamily="34" charset="0"/>
              </a:rPr>
              <a:t>ep</a:t>
            </a:r>
            <a:r>
              <a:rPr lang="tr-TR" altLang="tr-TR" sz="3200" dirty="0" smtClean="0">
                <a:cs typeface="Arial" panose="020B0604020202020204" pitchFamily="34" charset="0"/>
              </a:rPr>
              <a:t> </a:t>
            </a:r>
            <a:r>
              <a:rPr lang="tr-TR" altLang="tr-TR" sz="3200" dirty="0" smtClean="0">
                <a:cs typeface="Arial" panose="020B0604020202020204" pitchFamily="34" charset="0"/>
              </a:rPr>
              <a:t>olmadığı </a:t>
            </a:r>
            <a:r>
              <a:rPr lang="tr-TR" altLang="tr-TR" sz="3200" dirty="0" err="1" smtClean="0">
                <a:cs typeface="Arial" panose="020B0604020202020204" pitchFamily="34" charset="0"/>
              </a:rPr>
              <a:t>idia</a:t>
            </a:r>
            <a:r>
              <a:rPr lang="tr-TR" altLang="tr-TR" sz="3200" dirty="0" smtClean="0">
                <a:cs typeface="Arial" panose="020B0604020202020204" pitchFamily="34" charset="0"/>
              </a:rPr>
              <a:t> edilirse</a:t>
            </a:r>
            <a:r>
              <a:rPr lang="tr-TR" altLang="tr-TR" sz="3200" dirty="0" smtClean="0">
                <a:cs typeface="Arial" panose="020B0604020202020204" pitchFamily="34" charset="0"/>
              </a:rPr>
              <a:t>,</a:t>
            </a:r>
          </a:p>
          <a:p>
            <a:pPr marL="0" indent="0" eaLnBrk="1" hangingPunct="1">
              <a:lnSpc>
                <a:spcPct val="100000"/>
              </a:lnSpc>
              <a:spcBef>
                <a:spcPct val="0"/>
              </a:spcBef>
              <a:buFont typeface="Arial" panose="020B0604020202020204" pitchFamily="34" charset="0"/>
              <a:buNone/>
            </a:pPr>
            <a:r>
              <a:rPr lang="tr-TR" altLang="tr-TR" sz="3200" dirty="0" smtClean="0">
                <a:cs typeface="Arial" panose="020B0604020202020204" pitchFamily="34" charset="0"/>
              </a:rPr>
              <a:t>-1 </a:t>
            </a:r>
            <a:r>
              <a:rPr lang="tr-TR" altLang="tr-TR" sz="3200" dirty="0" smtClean="0">
                <a:cs typeface="Arial" panose="020B0604020202020204" pitchFamily="34" charset="0"/>
              </a:rPr>
              <a:t>ay içinde İş Mahkemesinde dava açması</a:t>
            </a:r>
          </a:p>
          <a:p>
            <a:pPr marL="0" indent="0" eaLnBrk="1" hangingPunct="1">
              <a:lnSpc>
                <a:spcPct val="100000"/>
              </a:lnSpc>
              <a:spcBef>
                <a:spcPct val="0"/>
              </a:spcBef>
              <a:buFont typeface="Arial" panose="020B0604020202020204" pitchFamily="34" charset="0"/>
              <a:buNone/>
            </a:pPr>
            <a:endParaRPr lang="tr-TR" altLang="tr-TR" sz="3200" b="1" dirty="0" smtClean="0">
              <a:cs typeface="Arial" panose="020B0604020202020204" pitchFamily="34" charset="0"/>
            </a:endParaRPr>
          </a:p>
          <a:p>
            <a:pPr marL="0" indent="0" eaLnBrk="1" hangingPunct="1">
              <a:lnSpc>
                <a:spcPct val="100000"/>
              </a:lnSpc>
              <a:spcBef>
                <a:spcPct val="0"/>
              </a:spcBef>
              <a:buFont typeface="Arial" panose="020B0604020202020204" pitchFamily="34" charset="0"/>
              <a:buNone/>
            </a:pPr>
            <a:r>
              <a:rPr lang="tr-TR" altLang="tr-TR" sz="3200" b="1" dirty="0" smtClean="0">
                <a:cs typeface="Arial" panose="020B0604020202020204" pitchFamily="34" charset="0"/>
              </a:rPr>
              <a:t>Feshin geçerli bir sebebe dayandığını ispat yükümlülüğü işverene aittir. </a:t>
            </a:r>
          </a:p>
          <a:p>
            <a:pPr marL="0" indent="0" eaLnBrk="1" hangingPunct="1">
              <a:lnSpc>
                <a:spcPct val="100000"/>
              </a:lnSpc>
              <a:spcBef>
                <a:spcPct val="0"/>
              </a:spcBef>
              <a:buFont typeface="Arial" panose="020B0604020202020204" pitchFamily="34" charset="0"/>
              <a:buNone/>
            </a:pPr>
            <a:r>
              <a:rPr lang="tr-TR" altLang="tr-TR" sz="3200" dirty="0" smtClean="0">
                <a:cs typeface="Arial" panose="020B0604020202020204" pitchFamily="34" charset="0"/>
              </a:rPr>
              <a:t>İşçi, feshin başka bir sebebe dayandığını iddia ettiği takdirde, bu iddiasını ispatla yükümlüdür.</a:t>
            </a:r>
          </a:p>
          <a:p>
            <a:pPr marL="0" indent="0" eaLnBrk="1" hangingPunct="1">
              <a:lnSpc>
                <a:spcPct val="100000"/>
              </a:lnSpc>
              <a:spcBef>
                <a:spcPct val="0"/>
              </a:spcBef>
              <a:buFont typeface="Arial" panose="020B0604020202020204" pitchFamily="34" charset="0"/>
              <a:buNone/>
            </a:pPr>
            <a:r>
              <a:rPr lang="tr-TR" altLang="tr-TR" sz="3200" dirty="0" smtClean="0">
                <a:cs typeface="Arial" panose="020B0604020202020204" pitchFamily="34" charset="0"/>
              </a:rPr>
              <a:t>Dava seri muhakeme usulüne göre iki ay içinde sonuçlandırılır.</a:t>
            </a:r>
          </a:p>
          <a:p>
            <a:pPr marL="0" indent="0" eaLnBrk="1" hangingPunct="1">
              <a:lnSpc>
                <a:spcPct val="100000"/>
              </a:lnSpc>
              <a:spcBef>
                <a:spcPct val="0"/>
              </a:spcBef>
              <a:buFont typeface="Arial" panose="020B0604020202020204" pitchFamily="34" charset="0"/>
              <a:buNone/>
            </a:pPr>
            <a:r>
              <a:rPr lang="tr-TR" altLang="tr-TR" sz="3200" dirty="0" smtClean="0">
                <a:cs typeface="Arial" panose="020B0604020202020204" pitchFamily="34" charset="0"/>
              </a:rPr>
              <a:t>Mahkemece verilen kararın temyizi halinde, Yargıtay bir ay içinde kesin olarak karar verir.</a:t>
            </a:r>
            <a:endParaRPr lang="tr-TR" altLang="tr-TR" sz="3200" b="1" dirty="0" smtClean="0">
              <a:cs typeface="Arial" panose="020B060402020202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a:xfrm>
            <a:off x="0" y="131975"/>
            <a:ext cx="9144000" cy="5583025"/>
          </a:xfrm>
        </p:spPr>
        <p:txBody>
          <a:bodyPr>
            <a:normAutofit fontScale="92500"/>
          </a:bodyPr>
          <a:lstStyle/>
          <a:p>
            <a:pPr marL="0" indent="0" eaLnBrk="1" hangingPunct="1">
              <a:lnSpc>
                <a:spcPct val="100000"/>
              </a:lnSpc>
              <a:spcBef>
                <a:spcPct val="0"/>
              </a:spcBef>
              <a:buFont typeface="Arial" panose="020B0604020202020204" pitchFamily="34" charset="0"/>
              <a:buNone/>
            </a:pPr>
            <a:r>
              <a:rPr lang="tr-TR" altLang="tr-TR" sz="2400" dirty="0" smtClean="0">
                <a:cs typeface="Arial" panose="020B0604020202020204" pitchFamily="34" charset="0"/>
              </a:rPr>
              <a:t>Fesih bildirim süresinin bitiminde veya fesih bilirime karşı dava açıldığında Yargıtay'ca fesih ihbarında işvereni haklı </a:t>
            </a:r>
            <a:r>
              <a:rPr lang="tr-TR" altLang="tr-TR" sz="2400" dirty="0" smtClean="0">
                <a:cs typeface="Arial" panose="020B0604020202020204" pitchFamily="34" charset="0"/>
              </a:rPr>
              <a:t>bulup </a:t>
            </a:r>
            <a:r>
              <a:rPr lang="tr-TR" altLang="tr-TR" sz="2400" dirty="0" smtClean="0">
                <a:cs typeface="Arial" panose="020B0604020202020204" pitchFamily="34" charset="0"/>
              </a:rPr>
              <a:t>itirazın reddine karar verirse </a:t>
            </a:r>
            <a:r>
              <a:rPr lang="tr-TR" altLang="tr-TR" sz="2400" i="1" dirty="0" smtClean="0">
                <a:cs typeface="Arial" panose="020B0604020202020204" pitchFamily="34" charset="0"/>
              </a:rPr>
              <a:t>(fesih bildirimi kesinleşmiş olur) </a:t>
            </a:r>
            <a:r>
              <a:rPr lang="tr-TR" altLang="tr-TR" sz="2400" u="sng" dirty="0" smtClean="0">
                <a:cs typeface="Arial" panose="020B0604020202020204" pitchFamily="34" charset="0"/>
              </a:rPr>
              <a:t>ve iş sözleşmesi sona ermiş sayılacak </a:t>
            </a:r>
            <a:r>
              <a:rPr lang="tr-TR" altLang="tr-TR" sz="2400" dirty="0" smtClean="0">
                <a:cs typeface="Arial" panose="020B0604020202020204" pitchFamily="34" charset="0"/>
              </a:rPr>
              <a:t>!</a:t>
            </a:r>
          </a:p>
          <a:p>
            <a:pPr marL="0" indent="0" eaLnBrk="1" hangingPunct="1">
              <a:lnSpc>
                <a:spcPct val="100000"/>
              </a:lnSpc>
              <a:spcBef>
                <a:spcPct val="0"/>
              </a:spcBef>
              <a:buFont typeface="Arial" panose="020B0604020202020204" pitchFamily="34" charset="0"/>
              <a:buNone/>
            </a:pPr>
            <a:endParaRPr lang="tr-TR" altLang="tr-TR" sz="2400" dirty="0" smtClean="0">
              <a:cs typeface="Arial" panose="020B0604020202020204" pitchFamily="34" charset="0"/>
            </a:endParaRPr>
          </a:p>
          <a:p>
            <a:pPr marL="0" indent="0" eaLnBrk="1" hangingPunct="1">
              <a:lnSpc>
                <a:spcPct val="100000"/>
              </a:lnSpc>
              <a:spcBef>
                <a:spcPct val="0"/>
              </a:spcBef>
              <a:buFont typeface="Arial" panose="020B0604020202020204" pitchFamily="34" charset="0"/>
              <a:buNone/>
            </a:pPr>
            <a:r>
              <a:rPr lang="tr-TR" altLang="tr-TR" sz="3000" b="1" dirty="0" smtClean="0">
                <a:cs typeface="Arial" panose="020B0604020202020204" pitchFamily="34" charset="0"/>
              </a:rPr>
              <a:t>Fesih bildirimi geçersiz ilan edilirse, sonuçlar nelerdir?</a:t>
            </a:r>
          </a:p>
          <a:p>
            <a:pPr marL="0" indent="0" algn="ctr" eaLnBrk="1" hangingPunct="1">
              <a:lnSpc>
                <a:spcPct val="100000"/>
              </a:lnSpc>
              <a:spcBef>
                <a:spcPct val="0"/>
              </a:spcBef>
              <a:buFont typeface="Arial" panose="020B0604020202020204" pitchFamily="34" charset="0"/>
              <a:buNone/>
            </a:pPr>
            <a:r>
              <a:rPr lang="tr-TR" altLang="tr-TR" sz="2400" b="1" i="1" dirty="0" smtClean="0">
                <a:cs typeface="Arial" panose="020B0604020202020204" pitchFamily="34" charset="0"/>
              </a:rPr>
              <a:t>Madde 21 - </a:t>
            </a:r>
            <a:r>
              <a:rPr lang="tr-TR" altLang="tr-TR" sz="2400" i="1" dirty="0" smtClean="0">
                <a:cs typeface="Arial" panose="020B0604020202020204" pitchFamily="34" charset="0"/>
              </a:rPr>
              <a:t>İşverence geçerli sebep gösterilmediği veya gösterilen sebebin geçerli olmadığı mahkemece veya özel hakem tarafından tespit edilerek feshin geçersizliğine karar verildiğinde, </a:t>
            </a:r>
            <a:r>
              <a:rPr lang="tr-TR" altLang="tr-TR" sz="2400" b="1" i="1" dirty="0" smtClean="0">
                <a:cs typeface="Arial" panose="020B0604020202020204" pitchFamily="34" charset="0"/>
              </a:rPr>
              <a:t>işveren, işçiyi bir ay içinde işe başlatmak zorundadır. </a:t>
            </a:r>
            <a:endParaRPr lang="tr-TR" altLang="tr-TR" sz="2400" b="1" i="1" dirty="0" smtClean="0">
              <a:cs typeface="Arial" panose="020B0604020202020204" pitchFamily="34" charset="0"/>
            </a:endParaRPr>
          </a:p>
          <a:p>
            <a:pPr marL="0" indent="0" algn="ctr" eaLnBrk="1" hangingPunct="1">
              <a:lnSpc>
                <a:spcPct val="100000"/>
              </a:lnSpc>
              <a:spcBef>
                <a:spcPct val="0"/>
              </a:spcBef>
              <a:buFont typeface="Arial" panose="020B0604020202020204" pitchFamily="34" charset="0"/>
              <a:buNone/>
            </a:pPr>
            <a:r>
              <a:rPr lang="tr-TR" altLang="tr-TR" sz="2400" i="1" dirty="0" smtClean="0">
                <a:cs typeface="Arial" panose="020B0604020202020204" pitchFamily="34" charset="0"/>
              </a:rPr>
              <a:t>İşçiyi </a:t>
            </a:r>
            <a:r>
              <a:rPr lang="tr-TR" altLang="tr-TR" sz="2400" i="1" dirty="0" smtClean="0">
                <a:cs typeface="Arial" panose="020B0604020202020204" pitchFamily="34" charset="0"/>
              </a:rPr>
              <a:t>başvurusu üzerine işveren bir ay içinde işe başlatmaz ise, işçiye en az dört aylık ve en çok sekiz aylık ücreti tutarında tazminat ödemekle yükümlü olur. </a:t>
            </a:r>
          </a:p>
          <a:p>
            <a:pPr marL="0" indent="0" eaLnBrk="1" hangingPunct="1">
              <a:lnSpc>
                <a:spcPct val="100000"/>
              </a:lnSpc>
              <a:spcBef>
                <a:spcPct val="0"/>
              </a:spcBef>
              <a:buFont typeface="Arial" panose="020B0604020202020204" pitchFamily="34" charset="0"/>
              <a:buNone/>
            </a:pPr>
            <a:endParaRPr lang="tr-TR" altLang="tr-TR" sz="2400" dirty="0" smtClean="0">
              <a:cs typeface="Arial" panose="020B0604020202020204" pitchFamily="34" charset="0"/>
            </a:endParaRPr>
          </a:p>
          <a:p>
            <a:pPr marL="0" indent="0" eaLnBrk="1" hangingPunct="1">
              <a:lnSpc>
                <a:spcPct val="100000"/>
              </a:lnSpc>
              <a:spcBef>
                <a:spcPct val="0"/>
              </a:spcBef>
              <a:buFont typeface="Arial" panose="020B0604020202020204" pitchFamily="34" charset="0"/>
              <a:buNone/>
            </a:pPr>
            <a:r>
              <a:rPr lang="tr-TR" altLang="tr-TR" sz="2400" dirty="0" smtClean="0">
                <a:cs typeface="Arial" panose="020B0604020202020204" pitchFamily="34" charset="0"/>
              </a:rPr>
              <a:t>Mahkeme veya özel hakem feshin geçersizliğine karar verdiğinde, işçinin işe başlatılmaması halinde ödenecek tazminat miktarını da belirler. Kararın kesinleşmesine kadar çalıştırılmadığı süre için işçiye en çok dört aya kadar doğmuş bulunan ücret ve diğer hakları ödenir.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0" y="320511"/>
            <a:ext cx="9144000" cy="5316717"/>
          </a:xfrm>
        </p:spPr>
        <p:txBody>
          <a:bodyPr/>
          <a:lstStyle/>
          <a:p>
            <a:pPr marL="0" indent="0" eaLnBrk="1" hangingPunct="1">
              <a:spcBef>
                <a:spcPct val="0"/>
              </a:spcBef>
              <a:buFont typeface="Arial" panose="020B0604020202020204" pitchFamily="34" charset="0"/>
              <a:buNone/>
            </a:pPr>
            <a:r>
              <a:rPr lang="tr-TR" altLang="tr-TR" sz="2800" b="1" dirty="0" smtClean="0">
                <a:cs typeface="Arial" panose="020B0604020202020204" pitchFamily="34" charset="0"/>
              </a:rPr>
              <a:t>Fesih geçersiz olunca, yaptırımlar</a:t>
            </a:r>
            <a:r>
              <a:rPr lang="tr-TR" altLang="tr-TR" sz="2800" b="1" dirty="0" smtClean="0">
                <a:cs typeface="Arial" panose="020B0604020202020204" pitchFamily="34" charset="0"/>
              </a:rPr>
              <a:t>:</a:t>
            </a:r>
          </a:p>
          <a:p>
            <a:pPr marL="0" indent="0" eaLnBrk="1" hangingPunct="1">
              <a:spcBef>
                <a:spcPct val="0"/>
              </a:spcBef>
              <a:buFont typeface="Arial" panose="020B0604020202020204" pitchFamily="34" charset="0"/>
              <a:buNone/>
            </a:pPr>
            <a:endParaRPr lang="tr-TR" altLang="tr-TR" sz="2800" b="1" dirty="0" smtClean="0">
              <a:cs typeface="Arial" panose="020B0604020202020204" pitchFamily="34" charset="0"/>
            </a:endParaRPr>
          </a:p>
          <a:p>
            <a:pPr marL="0" indent="0" eaLnBrk="1" hangingPunct="1">
              <a:spcBef>
                <a:spcPct val="0"/>
              </a:spcBef>
              <a:buFont typeface="Arial" panose="020B0604020202020204" pitchFamily="34" charset="0"/>
              <a:buNone/>
            </a:pPr>
            <a:r>
              <a:rPr lang="tr-TR" altLang="tr-TR" sz="2800" dirty="0" smtClean="0">
                <a:cs typeface="Arial" panose="020B0604020202020204" pitchFamily="34" charset="0"/>
              </a:rPr>
              <a:t>1- işveren işçiyi 1 ay içinde işe başlatmalı: </a:t>
            </a:r>
          </a:p>
          <a:p>
            <a:pPr marL="0" indent="0" eaLnBrk="1" hangingPunct="1">
              <a:spcBef>
                <a:spcPct val="0"/>
              </a:spcBef>
              <a:buFont typeface="Arial" panose="020B0604020202020204" pitchFamily="34" charset="0"/>
              <a:buNone/>
            </a:pPr>
            <a:r>
              <a:rPr lang="tr-TR" altLang="tr-TR" sz="2800" dirty="0" smtClean="0">
                <a:cs typeface="Arial" panose="020B0604020202020204" pitchFamily="34" charset="0"/>
              </a:rPr>
              <a:t>-</a:t>
            </a:r>
            <a:r>
              <a:rPr lang="tr-TR" altLang="tr-TR" sz="2800" dirty="0" smtClean="0">
                <a:cs typeface="Arial" panose="020B0604020202020204" pitchFamily="34" charset="0"/>
              </a:rPr>
              <a:t>başlatmazsa, en az 4 ve en çok 8 aylık ücret </a:t>
            </a:r>
            <a:r>
              <a:rPr lang="tr-TR" altLang="tr-TR" sz="2800" dirty="0" smtClean="0">
                <a:cs typeface="Arial" panose="020B0604020202020204" pitchFamily="34" charset="0"/>
              </a:rPr>
              <a:t>tutarında tazminatı ödemeli</a:t>
            </a:r>
            <a:endParaRPr lang="tr-TR" altLang="tr-TR" sz="2800" dirty="0" smtClean="0">
              <a:cs typeface="Arial" panose="020B0604020202020204" pitchFamily="34" charset="0"/>
            </a:endParaRPr>
          </a:p>
          <a:p>
            <a:pPr marL="0" indent="0" eaLnBrk="1" hangingPunct="1">
              <a:spcBef>
                <a:spcPct val="0"/>
              </a:spcBef>
              <a:buFont typeface="Arial" panose="020B0604020202020204" pitchFamily="34" charset="0"/>
              <a:buNone/>
            </a:pPr>
            <a:r>
              <a:rPr lang="tr-TR" altLang="tr-TR" sz="2800" dirty="0" smtClean="0">
                <a:cs typeface="Arial" panose="020B0604020202020204" pitchFamily="34" charset="0"/>
              </a:rPr>
              <a:t>2- kararın kesinleşmesine kadar çalışmadığı süre işin işçiye en çok 4 aya kadar ücret ve diğer hakları ödemeli</a:t>
            </a:r>
          </a:p>
          <a:p>
            <a:pPr marL="0" indent="0" eaLnBrk="1" hangingPunct="1">
              <a:spcBef>
                <a:spcPct val="0"/>
              </a:spcBef>
              <a:buFont typeface="Arial" panose="020B0604020202020204" pitchFamily="34" charset="0"/>
              <a:buNone/>
            </a:pPr>
            <a:endParaRPr lang="tr-TR" altLang="tr-TR" sz="2800" dirty="0" smtClean="0">
              <a:cs typeface="Arial" panose="020B0604020202020204" pitchFamily="34" charset="0"/>
            </a:endParaRPr>
          </a:p>
          <a:p>
            <a:pPr marL="0" indent="0" eaLnBrk="1" hangingPunct="1">
              <a:spcBef>
                <a:spcPct val="0"/>
              </a:spcBef>
              <a:buFont typeface="Arial" panose="020B0604020202020204" pitchFamily="34" charset="0"/>
              <a:buNone/>
            </a:pPr>
            <a:endParaRPr lang="tr-TR" altLang="tr-TR" sz="2800" b="1" dirty="0" smtClean="0">
              <a:cs typeface="Arial" panose="020B0604020202020204" pitchFamily="34" charset="0"/>
            </a:endParaRPr>
          </a:p>
          <a:p>
            <a:pPr marL="0" indent="0" eaLnBrk="1" hangingPunct="1">
              <a:spcBef>
                <a:spcPct val="0"/>
              </a:spcBef>
              <a:buFont typeface="Arial" panose="020B0604020202020204" pitchFamily="34" charset="0"/>
              <a:buNone/>
            </a:pPr>
            <a:r>
              <a:rPr lang="tr-TR" altLang="tr-TR" sz="2800" b="1" dirty="0" smtClean="0">
                <a:cs typeface="Arial" panose="020B0604020202020204" pitchFamily="34" charset="0"/>
              </a:rPr>
              <a:t>Karar </a:t>
            </a:r>
            <a:r>
              <a:rPr lang="tr-TR" altLang="tr-TR" sz="2800" b="1" dirty="0" smtClean="0">
                <a:cs typeface="Arial" panose="020B0604020202020204" pitchFamily="34" charset="0"/>
              </a:rPr>
              <a:t>kesinleşince işçi 10 gün </a:t>
            </a:r>
            <a:r>
              <a:rPr lang="tr-TR" altLang="tr-TR" sz="2800" b="1" dirty="0" smtClean="0">
                <a:cs typeface="Arial" panose="020B0604020202020204" pitchFamily="34" charset="0"/>
              </a:rPr>
              <a:t>içinde </a:t>
            </a:r>
            <a:r>
              <a:rPr lang="tr-TR" altLang="tr-TR" sz="2800" b="1" dirty="0" smtClean="0">
                <a:cs typeface="Arial" panose="020B0604020202020204" pitchFamily="34" charset="0"/>
              </a:rPr>
              <a:t>işverene başvuruda bulunmalı yoksa fesih geçerli </a:t>
            </a:r>
            <a:r>
              <a:rPr lang="tr-TR" altLang="tr-TR" sz="2800" b="1" dirty="0" smtClean="0">
                <a:cs typeface="Arial" panose="020B0604020202020204" pitchFamily="34" charset="0"/>
              </a:rPr>
              <a:t>sayılacak!</a:t>
            </a:r>
            <a:endParaRPr lang="tr-TR" altLang="tr-TR" sz="2800" b="1" dirty="0" smtClean="0">
              <a:cs typeface="Arial" panose="020B0604020202020204"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a:xfrm>
            <a:off x="84842" y="806509"/>
            <a:ext cx="8964890" cy="4840147"/>
          </a:xfrm>
        </p:spPr>
        <p:txBody>
          <a:bodyPr>
            <a:normAutofit/>
          </a:bodyPr>
          <a:lstStyle/>
          <a:p>
            <a:pPr marL="0" indent="0" eaLnBrk="1" hangingPunct="1">
              <a:spcBef>
                <a:spcPct val="0"/>
              </a:spcBef>
              <a:buFont typeface="Arial" panose="020B0604020202020204" pitchFamily="34" charset="0"/>
              <a:buNone/>
            </a:pPr>
            <a:r>
              <a:rPr lang="tr-TR" altLang="tr-TR" sz="2400" dirty="0" smtClean="0">
                <a:cs typeface="Arial" panose="020B0604020202020204" pitchFamily="34" charset="0"/>
              </a:rPr>
              <a:t>İşçi </a:t>
            </a:r>
            <a:r>
              <a:rPr lang="tr-TR" altLang="tr-TR" sz="2400" dirty="0" smtClean="0">
                <a:cs typeface="Arial" panose="020B0604020202020204" pitchFamily="34" charset="0"/>
              </a:rPr>
              <a:t>tarafından yapılan fesih bildirinin şartları:</a:t>
            </a:r>
          </a:p>
          <a:p>
            <a:pPr marL="0" indent="0" eaLnBrk="1" hangingPunct="1">
              <a:spcBef>
                <a:spcPct val="0"/>
              </a:spcBef>
              <a:buFontTx/>
              <a:buChar char="-"/>
            </a:pPr>
            <a:r>
              <a:rPr lang="tr-TR" altLang="tr-TR" sz="2400" dirty="0" smtClean="0">
                <a:cs typeface="Arial" panose="020B0604020202020204" pitchFamily="34" charset="0"/>
              </a:rPr>
              <a:t> Feshi </a:t>
            </a:r>
            <a:r>
              <a:rPr lang="tr-TR" altLang="tr-TR" sz="2400" dirty="0" smtClean="0">
                <a:cs typeface="Arial" panose="020B0604020202020204" pitchFamily="34" charset="0"/>
              </a:rPr>
              <a:t>bildirim süresine uyarak fesih işverene bildirilmeli</a:t>
            </a:r>
          </a:p>
          <a:p>
            <a:pPr marL="0" indent="0" eaLnBrk="1" hangingPunct="1">
              <a:spcBef>
                <a:spcPct val="0"/>
              </a:spcBef>
              <a:buFontTx/>
              <a:buChar char="-"/>
            </a:pPr>
            <a:endParaRPr lang="tr-TR" altLang="tr-TR" sz="2400" dirty="0" smtClean="0">
              <a:cs typeface="Arial" panose="020B0604020202020204" pitchFamily="34" charset="0"/>
            </a:endParaRPr>
          </a:p>
          <a:p>
            <a:pPr marL="0" indent="0" eaLnBrk="1" hangingPunct="1">
              <a:spcBef>
                <a:spcPct val="0"/>
              </a:spcBef>
              <a:buFont typeface="Arial" panose="020B0604020202020204" pitchFamily="34" charset="0"/>
              <a:buNone/>
            </a:pPr>
            <a:r>
              <a:rPr lang="tr-TR" altLang="tr-TR" sz="2400" b="1" dirty="0" smtClean="0">
                <a:cs typeface="Arial" panose="020B0604020202020204" pitchFamily="34" charset="0"/>
              </a:rPr>
              <a:t>Yeni işverenin sorumluluğu</a:t>
            </a:r>
          </a:p>
          <a:p>
            <a:pPr marL="0" indent="0" eaLnBrk="1" hangingPunct="1">
              <a:spcBef>
                <a:spcPct val="0"/>
              </a:spcBef>
              <a:buFont typeface="Arial" panose="020B0604020202020204" pitchFamily="34" charset="0"/>
              <a:buNone/>
            </a:pPr>
            <a:r>
              <a:rPr lang="tr-TR" altLang="tr-TR" sz="2400" b="1" dirty="0" smtClean="0">
                <a:cs typeface="Arial" panose="020B0604020202020204" pitchFamily="34" charset="0"/>
              </a:rPr>
              <a:t>Madde 23 - </a:t>
            </a:r>
            <a:r>
              <a:rPr lang="tr-TR" altLang="tr-TR" sz="2400" dirty="0" smtClean="0">
                <a:cs typeface="Arial" panose="020B0604020202020204" pitchFamily="34" charset="0"/>
              </a:rPr>
              <a:t>Süresi belirli olan veya olmayan sürekli iş sözleşmesi ile bir işverenin işine girmiş olan işçi, </a:t>
            </a:r>
            <a:r>
              <a:rPr lang="tr-TR" altLang="tr-TR" sz="2400" b="1" dirty="0" smtClean="0">
                <a:cs typeface="Arial" panose="020B0604020202020204" pitchFamily="34" charset="0"/>
              </a:rPr>
              <a:t>sözleşme süresinin bitmesinden önce yahut bildirim süresine uymaksızın işini bırakıp başka bir işverenin işine girerse </a:t>
            </a:r>
            <a:r>
              <a:rPr lang="tr-TR" altLang="tr-TR" sz="2400" dirty="0" smtClean="0">
                <a:cs typeface="Arial" panose="020B0604020202020204" pitchFamily="34" charset="0"/>
              </a:rPr>
              <a:t>sözleşmenin bu suretle feshinden ötürü, işçinin sorumluluğu yanında, ayrıca yeni işveren de aşağıdaki hallerde birlikte sorumludur:</a:t>
            </a:r>
          </a:p>
          <a:p>
            <a:pPr marL="0" indent="0" eaLnBrk="1" hangingPunct="1">
              <a:spcBef>
                <a:spcPct val="0"/>
              </a:spcBef>
              <a:buFont typeface="Arial" panose="020B0604020202020204" pitchFamily="34" charset="0"/>
              <a:buNone/>
            </a:pPr>
            <a:r>
              <a:rPr lang="tr-TR" altLang="tr-TR" sz="2400" dirty="0" smtClean="0">
                <a:cs typeface="Arial" panose="020B0604020202020204" pitchFamily="34" charset="0"/>
              </a:rPr>
              <a:t>a) İşçinin bu davranışına, yeni işe girdiği işveren sebep olmuşsa.</a:t>
            </a:r>
          </a:p>
          <a:p>
            <a:pPr marL="0" indent="0" eaLnBrk="1" hangingPunct="1">
              <a:spcBef>
                <a:spcPct val="0"/>
              </a:spcBef>
              <a:buFont typeface="Arial" panose="020B0604020202020204" pitchFamily="34" charset="0"/>
              <a:buNone/>
            </a:pPr>
            <a:r>
              <a:rPr lang="tr-TR" altLang="tr-TR" sz="2400" dirty="0" smtClean="0">
                <a:cs typeface="Arial" panose="020B0604020202020204" pitchFamily="34" charset="0"/>
              </a:rPr>
              <a:t>b) Yeni işveren, işçinin bu davranışını bilerek onu işe almışsa.</a:t>
            </a:r>
          </a:p>
          <a:p>
            <a:pPr marL="0" indent="0" eaLnBrk="1" hangingPunct="1">
              <a:spcBef>
                <a:spcPct val="0"/>
              </a:spcBef>
              <a:buFont typeface="Arial" panose="020B0604020202020204" pitchFamily="34" charset="0"/>
              <a:buNone/>
            </a:pPr>
            <a:r>
              <a:rPr lang="tr-TR" altLang="tr-TR" sz="2400" dirty="0" smtClean="0">
                <a:cs typeface="Arial" panose="020B0604020202020204" pitchFamily="34" charset="0"/>
              </a:rPr>
              <a:t>c) Yeni işveren işçinin bu davranışını öğrendikten sonra dahi onu çalıştırmaya devam ederse.</a:t>
            </a:r>
          </a:p>
        </p:txBody>
      </p:sp>
      <p:sp>
        <p:nvSpPr>
          <p:cNvPr id="2" name="Rectangle 1"/>
          <p:cNvSpPr/>
          <p:nvPr/>
        </p:nvSpPr>
        <p:spPr>
          <a:xfrm>
            <a:off x="461911" y="221734"/>
            <a:ext cx="8408711" cy="584775"/>
          </a:xfrm>
          <a:prstGeom prst="rect">
            <a:avLst/>
          </a:prstGeom>
        </p:spPr>
        <p:txBody>
          <a:bodyPr wrap="square">
            <a:spAutoFit/>
          </a:bodyPr>
          <a:lstStyle/>
          <a:p>
            <a:pPr algn="ctr" eaLnBrk="1" hangingPunct="1"/>
            <a:r>
              <a:rPr lang="tr-TR" altLang="tr-TR" sz="3200" b="1" dirty="0" smtClean="0">
                <a:cs typeface="Arial" panose="020B0604020202020204" pitchFamily="34" charset="0"/>
              </a:rPr>
              <a:t>İŞÇİ TARFINDAN YAPILAN FESİH İHBARI</a:t>
            </a:r>
            <a:endParaRPr lang="tr-TR" altLang="tr-TR" sz="3200" b="1" dirty="0" smtClean="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0" y="285750"/>
            <a:ext cx="9144000" cy="5013325"/>
          </a:xfrm>
        </p:spPr>
        <p:txBody>
          <a:bodyPr rtlCol="0">
            <a:normAutofit fontScale="85000" lnSpcReduction="10000"/>
          </a:bodyPr>
          <a:lstStyle/>
          <a:p>
            <a:pPr marL="0" indent="0" eaLnBrk="1" fontAlgn="auto" hangingPunct="1">
              <a:spcAft>
                <a:spcPts val="0"/>
              </a:spcAft>
              <a:buFont typeface="Arial" panose="020B0604020202020204" pitchFamily="34" charset="0"/>
              <a:buNone/>
              <a:defRPr/>
            </a:pPr>
            <a:r>
              <a:rPr lang="tr-TR" altLang="tr-TR" sz="3600" b="1" dirty="0" smtClean="0">
                <a:cs typeface="Arial" panose="020B0604020202020204" pitchFamily="34" charset="0"/>
              </a:rPr>
              <a:t>KAVRAMLAR</a:t>
            </a:r>
          </a:p>
          <a:p>
            <a:pPr marL="0" indent="0" eaLnBrk="1" fontAlgn="auto" hangingPunct="1">
              <a:spcAft>
                <a:spcPts val="0"/>
              </a:spcAft>
              <a:buFont typeface="Arial" panose="020B0604020202020204" pitchFamily="34" charset="0"/>
              <a:buNone/>
              <a:defRPr/>
            </a:pPr>
            <a:endParaRPr lang="tr-TR" altLang="tr-TR" sz="3600" b="1" dirty="0" smtClean="0">
              <a:cs typeface="Arial" panose="020B0604020202020204" pitchFamily="34" charset="0"/>
            </a:endParaRPr>
          </a:p>
          <a:p>
            <a:pPr marL="0" indent="0" eaLnBrk="1" fontAlgn="auto" hangingPunct="1">
              <a:spcAft>
                <a:spcPts val="0"/>
              </a:spcAft>
              <a:buFont typeface="Arial" panose="020B0604020202020204" pitchFamily="34" charset="0"/>
              <a:buNone/>
              <a:defRPr/>
            </a:pPr>
            <a:r>
              <a:rPr lang="tr-TR" altLang="tr-TR" sz="3600" b="1" dirty="0" smtClean="0">
                <a:cs typeface="Arial" panose="020B0604020202020204" pitchFamily="34" charset="0"/>
              </a:rPr>
              <a:t>İş sağlığı kavramı: </a:t>
            </a:r>
          </a:p>
          <a:p>
            <a:pPr marL="0" indent="0" eaLnBrk="1" fontAlgn="auto" hangingPunct="1">
              <a:spcAft>
                <a:spcPts val="0"/>
              </a:spcAft>
              <a:buFont typeface="Arial" panose="020B0604020202020204" pitchFamily="34" charset="0"/>
              <a:buNone/>
              <a:defRPr/>
            </a:pPr>
            <a:r>
              <a:rPr lang="tr-TR" altLang="tr-TR" sz="3600" dirty="0" smtClean="0">
                <a:cs typeface="Arial" panose="020B0604020202020204" pitchFamily="34" charset="0"/>
              </a:rPr>
              <a:t>çalışma sırasında çalıştığı işten, ortamdan veya kullandığı araçlardan işçinin ruhi veya bedeni sağlığına olabilecek olumsuz etkilerden koruma tedbirleri alması.</a:t>
            </a:r>
          </a:p>
          <a:p>
            <a:pPr marL="0" indent="0" eaLnBrk="1" fontAlgn="auto" hangingPunct="1">
              <a:spcAft>
                <a:spcPts val="0"/>
              </a:spcAft>
              <a:buFont typeface="Arial" panose="020B0604020202020204" pitchFamily="34" charset="0"/>
              <a:buNone/>
              <a:defRPr/>
            </a:pPr>
            <a:endParaRPr lang="tr-TR" altLang="tr-TR" sz="3600" dirty="0" smtClean="0">
              <a:cs typeface="Arial" panose="020B0604020202020204" pitchFamily="34" charset="0"/>
            </a:endParaRPr>
          </a:p>
          <a:p>
            <a:pPr marL="0" indent="0" eaLnBrk="1" fontAlgn="auto" hangingPunct="1">
              <a:spcAft>
                <a:spcPts val="0"/>
              </a:spcAft>
              <a:buFont typeface="Arial" panose="020B0604020202020204" pitchFamily="34" charset="0"/>
              <a:buNone/>
              <a:defRPr/>
            </a:pPr>
            <a:r>
              <a:rPr lang="tr-TR" altLang="tr-TR" sz="3600" b="1" dirty="0" smtClean="0">
                <a:cs typeface="Arial" panose="020B0604020202020204" pitchFamily="34" charset="0"/>
              </a:rPr>
              <a:t>İş güvenliği kavramı:</a:t>
            </a:r>
          </a:p>
          <a:p>
            <a:pPr marL="0" indent="0" eaLnBrk="1" fontAlgn="auto" hangingPunct="1">
              <a:spcAft>
                <a:spcPts val="0"/>
              </a:spcAft>
              <a:buFont typeface="Arial" panose="020B0604020202020204" pitchFamily="34" charset="0"/>
              <a:buNone/>
              <a:defRPr/>
            </a:pPr>
            <a:r>
              <a:rPr lang="tr-TR" altLang="tr-TR" sz="3600" dirty="0" smtClean="0">
                <a:cs typeface="Arial" panose="020B0604020202020204" pitchFamily="34" charset="0"/>
              </a:rPr>
              <a:t>İş yapılması sırasında çalışanların karşılaştığı tehlikelerin ortadan kaldırmasına veya en aya indirilmesi konusunda işveren tarafından yapılan bir takım teknik tedbirler.</a:t>
            </a:r>
          </a:p>
          <a:p>
            <a:pPr marL="0" indent="0" eaLnBrk="1" fontAlgn="auto" hangingPunct="1">
              <a:spcAft>
                <a:spcPts val="0"/>
              </a:spcAft>
              <a:buFont typeface="Arial" panose="020B0604020202020204" pitchFamily="34" charset="0"/>
              <a:buNone/>
              <a:defRPr/>
            </a:pPr>
            <a:endParaRPr lang="tr-TR" altLang="tr-TR" dirty="0" smtClean="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a:xfrm>
            <a:off x="263525" y="1219200"/>
            <a:ext cx="8880475" cy="3884613"/>
          </a:xfrm>
        </p:spPr>
        <p:txBody>
          <a:bodyPr/>
          <a:lstStyle/>
          <a:p>
            <a:pPr marL="0" indent="0" eaLnBrk="1" hangingPunct="1">
              <a:spcBef>
                <a:spcPct val="0"/>
              </a:spcBef>
              <a:buFont typeface="Arial" panose="020B0604020202020204" pitchFamily="34" charset="0"/>
              <a:buNone/>
            </a:pPr>
            <a:r>
              <a:rPr lang="tr-TR" altLang="tr-TR" sz="3200" dirty="0" smtClean="0">
                <a:cs typeface="Arial" panose="020B0604020202020204" pitchFamily="34" charset="0"/>
              </a:rPr>
              <a:t>İşyerinde işçilerin işlerini rahat ve sorunsuz yapabilesi işin alınması gereken önlemler bunlardan ibaret:</a:t>
            </a:r>
          </a:p>
          <a:p>
            <a:pPr marL="0" indent="0" eaLnBrk="1" hangingPunct="1">
              <a:spcBef>
                <a:spcPct val="0"/>
              </a:spcBef>
              <a:buFont typeface="Arial" panose="020B0604020202020204" pitchFamily="34" charset="0"/>
              <a:buNone/>
            </a:pPr>
            <a:endParaRPr lang="tr-TR" altLang="tr-TR" sz="3200" b="1" dirty="0" smtClean="0">
              <a:cs typeface="Arial" panose="020B0604020202020204" pitchFamily="34" charset="0"/>
            </a:endParaRPr>
          </a:p>
          <a:p>
            <a:pPr marL="0" indent="0" eaLnBrk="1" hangingPunct="1">
              <a:spcBef>
                <a:spcPct val="0"/>
              </a:spcBef>
              <a:buFont typeface="Arial" panose="020B0604020202020204" pitchFamily="34" charset="0"/>
              <a:buAutoNum type="alphaUcParenR"/>
            </a:pPr>
            <a:r>
              <a:rPr lang="bs-Latn-BA" altLang="tr-TR" sz="3200" b="1" dirty="0" smtClean="0">
                <a:cs typeface="Arial" panose="020B0604020202020204" pitchFamily="34" charset="0"/>
              </a:rPr>
              <a:t> </a:t>
            </a:r>
            <a:r>
              <a:rPr lang="tr-TR" altLang="tr-TR" sz="3200" b="1" dirty="0" smtClean="0">
                <a:cs typeface="Arial" panose="020B0604020202020204" pitchFamily="34" charset="0"/>
              </a:rPr>
              <a:t>İş sağlığına ilişkin önlemler </a:t>
            </a:r>
          </a:p>
          <a:p>
            <a:pPr marL="0" indent="0" eaLnBrk="1" hangingPunct="1">
              <a:spcBef>
                <a:spcPct val="0"/>
              </a:spcBef>
              <a:buFont typeface="Arial" panose="020B0604020202020204" pitchFamily="34" charset="0"/>
              <a:buAutoNum type="alphaUcParenR"/>
            </a:pPr>
            <a:r>
              <a:rPr lang="bs-Latn-BA" altLang="tr-TR" sz="3200" b="1" dirty="0" smtClean="0">
                <a:cs typeface="Arial" panose="020B0604020202020204" pitchFamily="34" charset="0"/>
              </a:rPr>
              <a:t> </a:t>
            </a:r>
            <a:r>
              <a:rPr lang="tr-TR" altLang="tr-TR" sz="3200" b="1" dirty="0" smtClean="0">
                <a:cs typeface="Arial" panose="020B0604020202020204" pitchFamily="34" charset="0"/>
              </a:rPr>
              <a:t>İş güvenliğine ilişkin önlemleri</a:t>
            </a:r>
          </a:p>
          <a:p>
            <a:pPr marL="0" indent="0" eaLnBrk="1" hangingPunct="1">
              <a:spcBef>
                <a:spcPct val="0"/>
              </a:spcBef>
              <a:buFont typeface="Arial" panose="020B0604020202020204" pitchFamily="34" charset="0"/>
              <a:buAutoNum type="alphaUcParenR"/>
            </a:pPr>
            <a:endParaRPr lang="tr-TR" altLang="tr-TR" b="1" dirty="0" smtClean="0">
              <a:cs typeface="Arial" panose="020B0604020202020204" pitchFamily="34" charset="0"/>
            </a:endParaRPr>
          </a:p>
          <a:p>
            <a:pPr marL="0" indent="0" eaLnBrk="1" hangingPunct="1">
              <a:spcBef>
                <a:spcPct val="0"/>
              </a:spcBef>
              <a:buFont typeface="Arial" panose="020B0604020202020204" pitchFamily="34" charset="0"/>
              <a:buNone/>
            </a:pPr>
            <a:endParaRPr lang="tr-TR" altLang="tr-TR" b="1" dirty="0" smtClean="0">
              <a:cs typeface="Arial" panose="020B0604020202020204" pitchFamily="34" charset="0"/>
            </a:endParaRPr>
          </a:p>
          <a:p>
            <a:pPr marL="0" indent="0" eaLnBrk="1" hangingPunct="1">
              <a:spcBef>
                <a:spcPct val="0"/>
              </a:spcBef>
              <a:buFont typeface="Arial" panose="020B0604020202020204" pitchFamily="34" charset="0"/>
              <a:buNone/>
            </a:pPr>
            <a:endParaRPr lang="tr-TR" altLang="tr-TR" b="1" dirty="0" smtClean="0">
              <a:cs typeface="Arial" panose="020B0604020202020204" pitchFamily="34" charset="0"/>
            </a:endParaRPr>
          </a:p>
          <a:p>
            <a:pPr marL="0" indent="0" eaLnBrk="1" hangingPunct="1">
              <a:spcBef>
                <a:spcPct val="0"/>
              </a:spcBef>
              <a:buFontTx/>
              <a:buChar char="-"/>
            </a:pPr>
            <a:endParaRPr lang="tr-TR" altLang="tr-TR" dirty="0" smtClean="0">
              <a:cs typeface="Arial" panose="020B0604020202020204" pitchFamily="34" charset="0"/>
            </a:endParaRPr>
          </a:p>
          <a:p>
            <a:pPr marL="0" indent="0" eaLnBrk="1" hangingPunct="1">
              <a:spcBef>
                <a:spcPct val="0"/>
              </a:spcBef>
              <a:buFontTx/>
              <a:buChar char="-"/>
            </a:pPr>
            <a:endParaRPr lang="tr-TR" altLang="tr-TR" dirty="0" smtClean="0">
              <a:cs typeface="Arial" panose="020B0604020202020204" pitchFamily="34" charset="0"/>
            </a:endParaRPr>
          </a:p>
          <a:p>
            <a:pPr marL="0" indent="0" eaLnBrk="1" hangingPunct="1">
              <a:spcBef>
                <a:spcPct val="0"/>
              </a:spcBef>
              <a:buFont typeface="Arial" panose="020B0604020202020204" pitchFamily="34" charset="0"/>
              <a:buNone/>
            </a:pPr>
            <a:endParaRPr lang="tr-TR" altLang="tr-TR" dirty="0" smtClean="0">
              <a:cs typeface="Arial" panose="020B0604020202020204" pitchFamily="34" charset="0"/>
            </a:endParaRPr>
          </a:p>
          <a:p>
            <a:pPr marL="0" indent="0" eaLnBrk="1" hangingPunct="1">
              <a:spcBef>
                <a:spcPct val="0"/>
              </a:spcBef>
              <a:buFont typeface="Arial" panose="020B0604020202020204" pitchFamily="34" charset="0"/>
              <a:buNone/>
            </a:pPr>
            <a:endParaRPr lang="tr-TR" altLang="tr-TR" dirty="0" smtClean="0">
              <a:cs typeface="Arial" panose="020B0604020202020204" pitchFamily="34" charset="0"/>
            </a:endParaRPr>
          </a:p>
          <a:p>
            <a:pPr marL="0" indent="0" eaLnBrk="1" hangingPunct="1">
              <a:spcBef>
                <a:spcPct val="0"/>
              </a:spcBef>
              <a:buFont typeface="Arial" panose="020B0604020202020204" pitchFamily="34" charset="0"/>
              <a:buNone/>
            </a:pPr>
            <a:endParaRPr lang="tr-TR" altLang="tr-TR" dirty="0" smtClean="0">
              <a:cs typeface="Arial" panose="020B0604020202020204" pitchFamily="34" charset="0"/>
            </a:endParaRPr>
          </a:p>
        </p:txBody>
      </p:sp>
      <p:sp>
        <p:nvSpPr>
          <p:cNvPr id="2" name="Rectangle 1"/>
          <p:cNvSpPr/>
          <p:nvPr/>
        </p:nvSpPr>
        <p:spPr>
          <a:xfrm>
            <a:off x="263525" y="255588"/>
            <a:ext cx="8535988" cy="708025"/>
          </a:xfrm>
          <a:prstGeom prst="rect">
            <a:avLst/>
          </a:prstGeom>
        </p:spPr>
        <p:txBody>
          <a:bodyPr>
            <a:spAutoFit/>
          </a:bodyPr>
          <a:lstStyle/>
          <a:p>
            <a:pPr algn="ctr">
              <a:defRPr/>
            </a:pPr>
            <a:r>
              <a:rPr lang="tr-TR" altLang="tr-TR" sz="4000" b="1" dirty="0">
                <a:latin typeface="+mn-lt"/>
                <a:cs typeface="Arial" panose="020B0604020202020204" pitchFamily="34" charset="0"/>
              </a:rPr>
              <a:t>İŞ SAĞLIK VE İŞ GÜVENLİK ÖNLEMLERI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0" y="215900"/>
            <a:ext cx="9212263" cy="5634038"/>
          </a:xfrm>
        </p:spPr>
        <p:txBody>
          <a:bodyPr rtlCol="0">
            <a:normAutofit fontScale="62500" lnSpcReduction="20000"/>
          </a:bodyPr>
          <a:lstStyle/>
          <a:p>
            <a:pPr marL="385763" indent="-385763" eaLnBrk="1" fontAlgn="auto" hangingPunct="1">
              <a:spcBef>
                <a:spcPct val="0"/>
              </a:spcBef>
              <a:spcAft>
                <a:spcPts val="0"/>
              </a:spcAft>
              <a:buFont typeface="Arial" panose="020B0604020202020204" pitchFamily="34" charset="0"/>
              <a:buAutoNum type="alphaUcParenR"/>
              <a:defRPr/>
            </a:pPr>
            <a:r>
              <a:rPr lang="bs-Latn-BA" altLang="tr-TR" sz="5800" b="1" dirty="0" smtClean="0">
                <a:cs typeface="Arial" panose="020B0604020202020204" pitchFamily="34" charset="0"/>
              </a:rPr>
              <a:t> </a:t>
            </a:r>
            <a:r>
              <a:rPr lang="tr-TR" altLang="tr-TR" sz="5800" b="1" dirty="0" smtClean="0">
                <a:cs typeface="Arial" panose="020B0604020202020204" pitchFamily="34" charset="0"/>
              </a:rPr>
              <a:t>İş sağlığına ilişkin önlemler: </a:t>
            </a:r>
            <a:endParaRPr lang="bs-Latn-BA" altLang="tr-TR" sz="5800" b="1" dirty="0" smtClean="0">
              <a:cs typeface="Arial" panose="020B0604020202020204" pitchFamily="34" charset="0"/>
            </a:endParaRPr>
          </a:p>
          <a:p>
            <a:pPr marL="385763" indent="-385763" eaLnBrk="1" fontAlgn="auto" hangingPunct="1">
              <a:spcBef>
                <a:spcPct val="0"/>
              </a:spcBef>
              <a:spcAft>
                <a:spcPts val="0"/>
              </a:spcAft>
              <a:buFont typeface="Arial" panose="020B0604020202020204" pitchFamily="34" charset="0"/>
              <a:buNone/>
              <a:defRPr/>
            </a:pPr>
            <a:endParaRPr lang="tr-TR" altLang="tr-TR" sz="4400" b="1" dirty="0" smtClean="0">
              <a:cs typeface="Arial" panose="020B0604020202020204" pitchFamily="34" charset="0"/>
            </a:endParaRPr>
          </a:p>
          <a:p>
            <a:pPr marL="0" indent="0" eaLnBrk="1" fontAlgn="auto" hangingPunct="1">
              <a:lnSpc>
                <a:spcPct val="120000"/>
              </a:lnSpc>
              <a:spcBef>
                <a:spcPts val="900"/>
              </a:spcBef>
              <a:spcAft>
                <a:spcPts val="0"/>
              </a:spcAft>
              <a:buFont typeface="Arial" panose="020B0604020202020204" pitchFamily="34" charset="0"/>
              <a:buNone/>
              <a:defRPr/>
            </a:pPr>
            <a:r>
              <a:rPr lang="tr-TR" altLang="tr-TR" sz="4400" b="1" dirty="0" smtClean="0">
                <a:cs typeface="Arial" panose="020B0604020202020204" pitchFamily="34" charset="0"/>
              </a:rPr>
              <a:t>- Aydınlatmaya ilişkin sağlık koşullar: </a:t>
            </a:r>
            <a:r>
              <a:rPr lang="tr-TR" altLang="tr-TR" sz="4400" dirty="0" smtClean="0">
                <a:cs typeface="Arial" panose="020B0604020202020204" pitchFamily="34" charset="0"/>
              </a:rPr>
              <a:t>doğal aydınlatmasında gün ışığın bol ve eşit dağılmış olmasını işveren dikkat etmeli, yapay aydınlatması rahat görme koşullarına uygun olmalı</a:t>
            </a:r>
          </a:p>
          <a:p>
            <a:pPr eaLnBrk="1" fontAlgn="auto" hangingPunct="1">
              <a:spcBef>
                <a:spcPts val="900"/>
              </a:spcBef>
              <a:spcAft>
                <a:spcPts val="0"/>
              </a:spcAft>
              <a:buFontTx/>
              <a:buChar char="-"/>
              <a:defRPr/>
            </a:pPr>
            <a:r>
              <a:rPr lang="tr-TR" altLang="tr-TR" sz="4400" b="1" dirty="0" smtClean="0">
                <a:cs typeface="Arial" panose="020B0604020202020204" pitchFamily="34" charset="0"/>
              </a:rPr>
              <a:t>Isıtmaya ilişkin sağlık koşullar: </a:t>
            </a:r>
            <a:r>
              <a:rPr lang="tr-TR" altLang="tr-TR" sz="4400" dirty="0" smtClean="0">
                <a:cs typeface="Arial" panose="020B0604020202020204" pitchFamily="34" charset="0"/>
              </a:rPr>
              <a:t>işyerinde sıcaklık ve nem oranı genelde ılık olması gerektiğini işverence dikkat edilir,</a:t>
            </a:r>
          </a:p>
          <a:p>
            <a:pPr marL="0" indent="0" eaLnBrk="1" fontAlgn="auto" hangingPunct="1">
              <a:spcBef>
                <a:spcPts val="900"/>
              </a:spcBef>
              <a:spcAft>
                <a:spcPts val="0"/>
              </a:spcAft>
              <a:buFont typeface="Arial" panose="020B0604020202020204" pitchFamily="34" charset="0"/>
              <a:buNone/>
              <a:defRPr/>
            </a:pPr>
            <a:r>
              <a:rPr lang="tr-TR" altLang="tr-TR" sz="4400" b="1" dirty="0" smtClean="0">
                <a:cs typeface="Arial" panose="020B0604020202020204" pitchFamily="34" charset="0"/>
              </a:rPr>
              <a:t>- Havalandırmaya ilişkin sağlık koşullar: </a:t>
            </a:r>
            <a:r>
              <a:rPr lang="tr-TR" altLang="tr-TR" sz="4400" dirty="0" smtClean="0">
                <a:cs typeface="Arial" panose="020B0604020202020204" pitchFamily="34" charset="0"/>
              </a:rPr>
              <a:t>işyeri günde en az bir defa bir saatten az olmamak üzere baştan başa havalandırılmak zorunda</a:t>
            </a:r>
          </a:p>
          <a:p>
            <a:pPr marL="0" indent="0" eaLnBrk="1" fontAlgn="auto" hangingPunct="1">
              <a:spcBef>
                <a:spcPts val="900"/>
              </a:spcBef>
              <a:spcAft>
                <a:spcPts val="0"/>
              </a:spcAft>
              <a:buFont typeface="Arial" panose="020B0604020202020204" pitchFamily="34" charset="0"/>
              <a:buNone/>
              <a:defRPr/>
            </a:pPr>
            <a:r>
              <a:rPr lang="tr-TR" altLang="tr-TR" sz="4400" b="1" dirty="0" smtClean="0">
                <a:cs typeface="Arial" panose="020B0604020202020204" pitchFamily="34" charset="0"/>
              </a:rPr>
              <a:t>- Gürültüye ilişkin sağlık koşullar: </a:t>
            </a:r>
            <a:r>
              <a:rPr lang="tr-TR" altLang="tr-TR" sz="4400" dirty="0" smtClean="0">
                <a:cs typeface="Arial" panose="020B0604020202020204" pitchFamily="34" charset="0"/>
              </a:rPr>
              <a:t>işyerine gürültü </a:t>
            </a:r>
            <a:r>
              <a:rPr lang="tr-TR" altLang="tr-TR" sz="4400" dirty="0" err="1" smtClean="0">
                <a:cs typeface="Arial" panose="020B0604020202020204" pitchFamily="34" charset="0"/>
              </a:rPr>
              <a:t>maruziyet</a:t>
            </a:r>
            <a:r>
              <a:rPr lang="tr-TR" altLang="tr-TR" sz="4400" dirty="0" smtClean="0">
                <a:cs typeface="Arial" panose="020B0604020202020204" pitchFamily="34" charset="0"/>
              </a:rPr>
              <a:t> sınırı çerçevesinde olmalı</a:t>
            </a:r>
          </a:p>
          <a:p>
            <a:pPr marL="0" indent="0" eaLnBrk="1" fontAlgn="auto" hangingPunct="1">
              <a:spcBef>
                <a:spcPts val="900"/>
              </a:spcBef>
              <a:spcAft>
                <a:spcPts val="0"/>
              </a:spcAft>
              <a:buFont typeface="Arial" panose="020B0604020202020204" pitchFamily="34" charset="0"/>
              <a:buNone/>
              <a:defRPr/>
            </a:pPr>
            <a:r>
              <a:rPr lang="tr-TR" altLang="tr-TR" sz="4400" dirty="0" smtClean="0">
                <a:cs typeface="Arial" panose="020B0604020202020204" pitchFamily="34" charset="0"/>
              </a:rPr>
              <a:t>- </a:t>
            </a:r>
            <a:r>
              <a:rPr lang="tr-TR" altLang="tr-TR" sz="4400" b="1" dirty="0" smtClean="0">
                <a:cs typeface="Arial" panose="020B0604020202020204" pitchFamily="34" charset="0"/>
              </a:rPr>
              <a:t>Temizliğe ilişkin sağlık koşullar:</a:t>
            </a:r>
          </a:p>
          <a:p>
            <a:pPr marL="0" indent="0" eaLnBrk="1" fontAlgn="auto" hangingPunct="1">
              <a:spcBef>
                <a:spcPts val="900"/>
              </a:spcBef>
              <a:spcAft>
                <a:spcPts val="0"/>
              </a:spcAft>
              <a:buFont typeface="Arial" panose="020B0604020202020204" pitchFamily="34" charset="0"/>
              <a:buNone/>
              <a:defRPr/>
            </a:pPr>
            <a:r>
              <a:rPr lang="tr-TR" altLang="tr-TR" sz="4400" b="1" dirty="0" smtClean="0">
                <a:cs typeface="Arial" panose="020B0604020202020204" pitchFamily="34" charset="0"/>
              </a:rPr>
              <a:t>- Sağlık muayeneleri:</a:t>
            </a:r>
          </a:p>
          <a:p>
            <a:pPr marL="385763" indent="-385763" eaLnBrk="1" fontAlgn="auto" hangingPunct="1">
              <a:spcAft>
                <a:spcPts val="0"/>
              </a:spcAft>
              <a:buFont typeface="Arial" panose="020B0604020202020204" pitchFamily="34" charset="0"/>
              <a:buNone/>
              <a:defRPr/>
            </a:pPr>
            <a:endParaRPr lang="tr-TR" altLang="tr-TR" dirty="0" smtClean="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a:xfrm>
            <a:off x="93663" y="85725"/>
            <a:ext cx="8966200" cy="5513388"/>
          </a:xfrm>
        </p:spPr>
        <p:txBody>
          <a:bodyPr rtlCol="0">
            <a:normAutofit fontScale="77500" lnSpcReduction="20000"/>
          </a:bodyPr>
          <a:lstStyle/>
          <a:p>
            <a:pPr marL="0" indent="0" eaLnBrk="1" fontAlgn="auto" hangingPunct="1">
              <a:lnSpc>
                <a:spcPct val="120000"/>
              </a:lnSpc>
              <a:spcBef>
                <a:spcPts val="0"/>
              </a:spcBef>
              <a:spcAft>
                <a:spcPts val="0"/>
              </a:spcAft>
              <a:buFont typeface="Arial" panose="020B0604020202020204" pitchFamily="34" charset="0"/>
              <a:buNone/>
              <a:defRPr/>
            </a:pPr>
            <a:r>
              <a:rPr lang="tr-TR" altLang="tr-TR" sz="3600" b="1" dirty="0" smtClean="0">
                <a:cs typeface="Arial" panose="020B0604020202020204" pitchFamily="34" charset="0"/>
              </a:rPr>
              <a:t>B) İş güvenliğine ilişkin önlemleri:</a:t>
            </a:r>
          </a:p>
          <a:p>
            <a:pPr marL="0" indent="0" eaLnBrk="1" fontAlgn="auto" hangingPunct="1">
              <a:lnSpc>
                <a:spcPct val="120000"/>
              </a:lnSpc>
              <a:spcBef>
                <a:spcPts val="0"/>
              </a:spcBef>
              <a:spcAft>
                <a:spcPts val="0"/>
              </a:spcAft>
              <a:buFont typeface="Arial" panose="020B0604020202020204" pitchFamily="34" charset="0"/>
              <a:buNone/>
              <a:defRPr/>
            </a:pPr>
            <a:endParaRPr lang="tr-TR" altLang="tr-TR" sz="3600" b="1" dirty="0" smtClean="0">
              <a:cs typeface="Arial" panose="020B0604020202020204" pitchFamily="34" charset="0"/>
            </a:endParaRPr>
          </a:p>
          <a:p>
            <a:pPr marL="0" indent="0" eaLnBrk="1" fontAlgn="auto" hangingPunct="1">
              <a:lnSpc>
                <a:spcPct val="120000"/>
              </a:lnSpc>
              <a:spcBef>
                <a:spcPts val="0"/>
              </a:spcBef>
              <a:spcAft>
                <a:spcPts val="0"/>
              </a:spcAft>
              <a:buFontTx/>
              <a:buChar char="-"/>
              <a:defRPr/>
            </a:pPr>
            <a:r>
              <a:rPr lang="bs-Latn-BA" altLang="tr-TR" sz="3600" b="1" dirty="0" smtClean="0">
                <a:cs typeface="Arial" panose="020B0604020202020204" pitchFamily="34" charset="0"/>
              </a:rPr>
              <a:t> </a:t>
            </a:r>
            <a:r>
              <a:rPr lang="tr-TR" altLang="tr-TR" sz="3600" b="1" dirty="0" smtClean="0">
                <a:cs typeface="Arial" panose="020B0604020202020204" pitchFamily="34" charset="0"/>
              </a:rPr>
              <a:t>Yangına karşı güvenlik önlemleri: </a:t>
            </a:r>
            <a:r>
              <a:rPr lang="tr-TR" altLang="tr-TR" sz="3600" dirty="0" smtClean="0">
                <a:cs typeface="Arial" panose="020B0604020202020204" pitchFamily="34" charset="0"/>
              </a:rPr>
              <a:t>yangın söndürme cihazları kanuna uygun şekilde yerle gerekli yerlerde yerleştirmesi ve her han kullanıma hayır halinde bulundurması</a:t>
            </a:r>
          </a:p>
          <a:p>
            <a:pPr marL="0" indent="0" eaLnBrk="1" fontAlgn="auto" hangingPunct="1">
              <a:lnSpc>
                <a:spcPct val="120000"/>
              </a:lnSpc>
              <a:spcBef>
                <a:spcPts val="0"/>
              </a:spcBef>
              <a:spcAft>
                <a:spcPts val="0"/>
              </a:spcAft>
              <a:buFontTx/>
              <a:buChar char="-"/>
              <a:defRPr/>
            </a:pPr>
            <a:r>
              <a:rPr lang="bs-Latn-BA" altLang="tr-TR" sz="3600" b="1" dirty="0" smtClean="0">
                <a:cs typeface="Arial" panose="020B0604020202020204" pitchFamily="34" charset="0"/>
              </a:rPr>
              <a:t> </a:t>
            </a:r>
            <a:r>
              <a:rPr lang="tr-TR" altLang="tr-TR" sz="3600" b="1" dirty="0" smtClean="0">
                <a:cs typeface="Arial" panose="020B0604020202020204" pitchFamily="34" charset="0"/>
              </a:rPr>
              <a:t>İşçinin korunmasına yönelik güvenlik önlemleri: </a:t>
            </a:r>
            <a:r>
              <a:rPr lang="tr-TR" altLang="tr-TR" sz="3600" dirty="0" err="1" smtClean="0">
                <a:cs typeface="Arial" panose="020B0604020202020204" pitchFamily="34" charset="0"/>
              </a:rPr>
              <a:t>işöilere</a:t>
            </a:r>
            <a:r>
              <a:rPr lang="tr-TR" altLang="tr-TR" sz="3600" dirty="0" smtClean="0">
                <a:cs typeface="Arial" panose="020B0604020202020204" pitchFamily="34" charset="0"/>
              </a:rPr>
              <a:t> güvenlik kıyafeti, koruma kaskları ve gözlükleri vermesi</a:t>
            </a:r>
          </a:p>
          <a:p>
            <a:pPr marL="0" indent="0" eaLnBrk="1" fontAlgn="auto" hangingPunct="1">
              <a:lnSpc>
                <a:spcPct val="120000"/>
              </a:lnSpc>
              <a:spcBef>
                <a:spcPts val="0"/>
              </a:spcBef>
              <a:spcAft>
                <a:spcPts val="0"/>
              </a:spcAft>
              <a:buFontTx/>
              <a:buChar char="-"/>
              <a:defRPr/>
            </a:pPr>
            <a:r>
              <a:rPr lang="bs-Latn-BA" altLang="tr-TR" sz="3600" b="1" dirty="0" smtClean="0">
                <a:cs typeface="Arial" panose="020B0604020202020204" pitchFamily="34" charset="0"/>
              </a:rPr>
              <a:t> </a:t>
            </a:r>
            <a:r>
              <a:rPr lang="tr-TR" altLang="tr-TR" sz="3600" b="1" dirty="0" smtClean="0">
                <a:cs typeface="Arial" panose="020B0604020202020204" pitchFamily="34" charset="0"/>
              </a:rPr>
              <a:t>Araç ve gereçlerden korunmasına ilişkin önlemleri</a:t>
            </a:r>
            <a:r>
              <a:rPr lang="tr-TR" altLang="tr-TR" sz="3600" dirty="0" smtClean="0">
                <a:cs typeface="Arial" panose="020B0604020202020204" pitchFamily="34" charset="0"/>
              </a:rPr>
              <a:t>: sanayii makinalarda acil durdurma </a:t>
            </a:r>
            <a:r>
              <a:rPr lang="tr-TR" altLang="tr-TR" sz="3600" dirty="0" err="1" smtClean="0">
                <a:cs typeface="Arial" panose="020B0604020202020204" pitchFamily="34" charset="0"/>
              </a:rPr>
              <a:t>tasteri</a:t>
            </a:r>
            <a:r>
              <a:rPr lang="tr-TR" altLang="tr-TR" sz="3600" dirty="0" smtClean="0">
                <a:cs typeface="Arial" panose="020B0604020202020204" pitchFamily="34" charset="0"/>
              </a:rPr>
              <a:t> taktırmak, makine üstünde koruyucu camları taktırmak gibi</a:t>
            </a:r>
          </a:p>
          <a:p>
            <a:pPr marL="0" indent="0" eaLnBrk="1" fontAlgn="auto" hangingPunct="1">
              <a:lnSpc>
                <a:spcPct val="120000"/>
              </a:lnSpc>
              <a:spcAft>
                <a:spcPts val="0"/>
              </a:spcAft>
              <a:buFont typeface="Arial" panose="020B0604020202020204" pitchFamily="34" charset="0"/>
              <a:buNone/>
              <a:defRPr/>
            </a:pPr>
            <a:endParaRPr lang="tr-TR" altLang="tr-TR" dirty="0" smtClean="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0" y="1366838"/>
            <a:ext cx="9144000" cy="4217987"/>
          </a:xfrm>
        </p:spPr>
        <p:txBody>
          <a:bodyPr rtlCol="0">
            <a:normAutofit fontScale="92500" lnSpcReduction="10000"/>
          </a:bodyPr>
          <a:lstStyle/>
          <a:p>
            <a:pPr marL="0" indent="0" eaLnBrk="1" fontAlgn="auto" hangingPunct="1">
              <a:spcBef>
                <a:spcPct val="0"/>
              </a:spcBef>
              <a:spcAft>
                <a:spcPts val="0"/>
              </a:spcAft>
              <a:buFont typeface="Arial" panose="020B0604020202020204" pitchFamily="34" charset="0"/>
              <a:buNone/>
              <a:defRPr/>
            </a:pPr>
            <a:r>
              <a:rPr lang="tr-TR" altLang="tr-TR" sz="3200" b="1" dirty="0" smtClean="0">
                <a:cs typeface="Arial" panose="020B0604020202020204" pitchFamily="34" charset="0"/>
              </a:rPr>
              <a:t>A- İşverenin genel yükümlülüğü</a:t>
            </a:r>
          </a:p>
          <a:p>
            <a:pPr marL="0" indent="0" algn="ctr" eaLnBrk="1" fontAlgn="auto" hangingPunct="1">
              <a:spcBef>
                <a:spcPct val="0"/>
              </a:spcBef>
              <a:spcAft>
                <a:spcPts val="0"/>
              </a:spcAft>
              <a:buFont typeface="Arial" panose="020B0604020202020204" pitchFamily="34" charset="0"/>
              <a:buNone/>
              <a:defRPr/>
            </a:pPr>
            <a:endParaRPr lang="tr-TR" altLang="tr-TR" sz="3200" dirty="0" smtClean="0">
              <a:cs typeface="Arial" panose="020B0604020202020204" pitchFamily="34" charset="0"/>
            </a:endParaRPr>
          </a:p>
          <a:p>
            <a:pPr marL="0" indent="0" algn="ctr" eaLnBrk="1" fontAlgn="auto" hangingPunct="1">
              <a:spcBef>
                <a:spcPct val="0"/>
              </a:spcBef>
              <a:spcAft>
                <a:spcPts val="0"/>
              </a:spcAft>
              <a:buFont typeface="Arial" panose="020B0604020202020204" pitchFamily="34" charset="0"/>
              <a:buNone/>
              <a:defRPr/>
            </a:pPr>
            <a:r>
              <a:rPr lang="tr-TR" altLang="tr-TR" sz="3200" dirty="0" smtClean="0">
                <a:cs typeface="Arial" panose="020B0604020202020204" pitchFamily="34" charset="0"/>
              </a:rPr>
              <a:t>İş SGK </a:t>
            </a:r>
            <a:r>
              <a:rPr lang="tr-TR" altLang="tr-TR" sz="3200" b="1" i="1" dirty="0" smtClean="0">
                <a:cs typeface="Arial" panose="020B0604020202020204" pitchFamily="34" charset="0"/>
              </a:rPr>
              <a:t>MADDE 4 – </a:t>
            </a:r>
            <a:r>
              <a:rPr lang="tr-TR" altLang="tr-TR" sz="3200" i="1" dirty="0" smtClean="0">
                <a:cs typeface="Arial" panose="020B0604020202020204" pitchFamily="34" charset="0"/>
              </a:rPr>
              <a:t>(1) İşveren, çalışanların işle ilgili sağlık ve güvenliğini sağlamakla yükümlü</a:t>
            </a:r>
            <a:r>
              <a:rPr lang="tr-TR" altLang="tr-TR" sz="3200" dirty="0" smtClean="0">
                <a:cs typeface="Arial" panose="020B0604020202020204" pitchFamily="34" charset="0"/>
              </a:rPr>
              <a:t>.</a:t>
            </a:r>
          </a:p>
          <a:p>
            <a:pPr marL="0" indent="0" eaLnBrk="1" fontAlgn="auto" hangingPunct="1">
              <a:spcBef>
                <a:spcPct val="0"/>
              </a:spcBef>
              <a:spcAft>
                <a:spcPts val="0"/>
              </a:spcAft>
              <a:buFont typeface="Arial" panose="020B0604020202020204" pitchFamily="34" charset="0"/>
              <a:buNone/>
              <a:defRPr/>
            </a:pPr>
            <a:endParaRPr lang="tr-TR" altLang="tr-TR" sz="3200"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endParaRPr lang="tr-TR" altLang="tr-TR" sz="3200" b="1"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sz="3200" b="1" dirty="0" smtClean="0">
                <a:cs typeface="Arial" panose="020B0604020202020204" pitchFamily="34" charset="0"/>
              </a:rPr>
              <a:t>İşveren yükümlüğünün kapsamı:</a:t>
            </a:r>
          </a:p>
          <a:p>
            <a:pPr marL="0" indent="0" eaLnBrk="1" fontAlgn="auto" hangingPunct="1">
              <a:spcBef>
                <a:spcPct val="0"/>
              </a:spcBef>
              <a:spcAft>
                <a:spcPts val="0"/>
              </a:spcAft>
              <a:buFont typeface="Arial" panose="020B0604020202020204" pitchFamily="34" charset="0"/>
              <a:buNone/>
              <a:defRPr/>
            </a:pPr>
            <a:r>
              <a:rPr lang="tr-TR" altLang="tr-TR" sz="3200" dirty="0" smtClean="0">
                <a:cs typeface="Arial" panose="020B0604020202020204" pitchFamily="34" charset="0"/>
              </a:rPr>
              <a:t>- Önlem alma yükümü,</a:t>
            </a:r>
          </a:p>
          <a:p>
            <a:pPr marL="0" indent="0" eaLnBrk="1" fontAlgn="auto" hangingPunct="1">
              <a:spcBef>
                <a:spcPct val="0"/>
              </a:spcBef>
              <a:spcAft>
                <a:spcPts val="0"/>
              </a:spcAft>
              <a:buFontTx/>
              <a:buChar char="-"/>
              <a:defRPr/>
            </a:pPr>
            <a:r>
              <a:rPr lang="bs-Latn-BA" altLang="tr-TR" sz="3200" dirty="0" smtClean="0">
                <a:cs typeface="Arial" panose="020B0604020202020204" pitchFamily="34" charset="0"/>
              </a:rPr>
              <a:t> </a:t>
            </a:r>
            <a:r>
              <a:rPr lang="tr-TR" altLang="tr-TR" sz="3200" dirty="0" smtClean="0">
                <a:cs typeface="Arial" panose="020B0604020202020204" pitchFamily="34" charset="0"/>
              </a:rPr>
              <a:t>Bilgilendirme ve eğitim verme yükümü,</a:t>
            </a:r>
          </a:p>
          <a:p>
            <a:pPr marL="0" indent="0" eaLnBrk="1" fontAlgn="auto" hangingPunct="1">
              <a:spcBef>
                <a:spcPct val="0"/>
              </a:spcBef>
              <a:spcAft>
                <a:spcPts val="0"/>
              </a:spcAft>
              <a:buFontTx/>
              <a:buChar char="-"/>
              <a:defRPr/>
            </a:pPr>
            <a:r>
              <a:rPr lang="bs-Latn-BA" altLang="tr-TR" sz="3200" dirty="0" smtClean="0">
                <a:cs typeface="Arial" panose="020B0604020202020204" pitchFamily="34" charset="0"/>
              </a:rPr>
              <a:t> </a:t>
            </a:r>
            <a:r>
              <a:rPr lang="tr-TR" altLang="tr-TR" sz="3200" dirty="0" smtClean="0">
                <a:cs typeface="Arial" panose="020B0604020202020204" pitchFamily="34" charset="0"/>
              </a:rPr>
              <a:t>İş sağlık ve güvenlik hizmetleri sağlama yükümü,</a:t>
            </a:r>
          </a:p>
          <a:p>
            <a:pPr marL="0" indent="0" eaLnBrk="1" fontAlgn="auto" hangingPunct="1">
              <a:spcBef>
                <a:spcPct val="0"/>
              </a:spcBef>
              <a:spcAft>
                <a:spcPts val="0"/>
              </a:spcAft>
              <a:buFontTx/>
              <a:buChar char="-"/>
              <a:defRPr/>
            </a:pPr>
            <a:r>
              <a:rPr lang="bs-Latn-BA" altLang="tr-TR" sz="3200" dirty="0" smtClean="0">
                <a:cs typeface="Arial" panose="020B0604020202020204" pitchFamily="34" charset="0"/>
              </a:rPr>
              <a:t> </a:t>
            </a:r>
            <a:r>
              <a:rPr lang="tr-TR" altLang="tr-TR" sz="3200" dirty="0" smtClean="0">
                <a:cs typeface="Arial" panose="020B0604020202020204" pitchFamily="34" charset="0"/>
              </a:rPr>
              <a:t>İş sağlığı ve güvenliği kurumu oluşturma yükümü.</a:t>
            </a:r>
          </a:p>
          <a:p>
            <a:pPr marL="0" indent="0" eaLnBrk="1" fontAlgn="auto" hangingPunct="1">
              <a:spcBef>
                <a:spcPct val="0"/>
              </a:spcBef>
              <a:spcAft>
                <a:spcPts val="0"/>
              </a:spcAft>
              <a:buFontTx/>
              <a:buChar char="-"/>
              <a:defRPr/>
            </a:pPr>
            <a:endParaRPr lang="tr-TR" altLang="tr-TR"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endParaRPr lang="tr-TR" altLang="tr-TR" dirty="0" smtClean="0">
              <a:cs typeface="Arial" panose="020B0604020202020204" pitchFamily="34" charset="0"/>
            </a:endParaRPr>
          </a:p>
        </p:txBody>
      </p:sp>
      <p:sp>
        <p:nvSpPr>
          <p:cNvPr id="2" name="Rectangle 1"/>
          <p:cNvSpPr/>
          <p:nvPr/>
        </p:nvSpPr>
        <p:spPr>
          <a:xfrm>
            <a:off x="176213" y="166688"/>
            <a:ext cx="8682037" cy="1200150"/>
          </a:xfrm>
          <a:prstGeom prst="rect">
            <a:avLst/>
          </a:prstGeom>
        </p:spPr>
        <p:txBody>
          <a:bodyPr>
            <a:spAutoFit/>
          </a:bodyPr>
          <a:lstStyle/>
          <a:p>
            <a:pPr algn="ctr">
              <a:defRPr/>
            </a:pPr>
            <a:r>
              <a:rPr lang="tr-TR" altLang="tr-TR" sz="3600" b="1" dirty="0">
                <a:latin typeface="+mn-lt"/>
                <a:cs typeface="Arial" panose="020B0604020202020204" pitchFamily="34" charset="0"/>
              </a:rPr>
              <a:t>İŞ SAĞLIK VE İŞ GÜVENLİK ÖNLEMLERİ ALMA YÜKÜMLÜLÜĞÜ</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128588" y="225425"/>
            <a:ext cx="8926512" cy="5408613"/>
          </a:xfrm>
        </p:spPr>
        <p:txBody>
          <a:bodyPr rtlCol="0">
            <a:normAutofit fontScale="92500" lnSpcReduction="10000"/>
          </a:bodyPr>
          <a:lstStyle/>
          <a:p>
            <a:pPr marL="0" indent="0" eaLnBrk="1" fontAlgn="auto" hangingPunct="1">
              <a:spcBef>
                <a:spcPct val="0"/>
              </a:spcBef>
              <a:spcAft>
                <a:spcPts val="0"/>
              </a:spcAft>
              <a:buFont typeface="Arial" panose="020B0604020202020204" pitchFamily="34" charset="0"/>
              <a:buNone/>
              <a:defRPr/>
            </a:pPr>
            <a:r>
              <a:rPr lang="tr-TR" altLang="tr-TR" sz="3900" b="1" dirty="0">
                <a:cs typeface="Arial" panose="020B0604020202020204" pitchFamily="34" charset="0"/>
              </a:rPr>
              <a:t>İşveren yükümlüğünün kapsamı:</a:t>
            </a:r>
          </a:p>
          <a:p>
            <a:pPr marL="0" indent="0" eaLnBrk="1" fontAlgn="auto" hangingPunct="1">
              <a:spcBef>
                <a:spcPct val="0"/>
              </a:spcBef>
              <a:spcAft>
                <a:spcPts val="0"/>
              </a:spcAft>
              <a:buFont typeface="Arial" panose="020B0604020202020204" pitchFamily="34" charset="0"/>
              <a:buNone/>
              <a:defRPr/>
            </a:pPr>
            <a:endParaRPr lang="tr-TR" altLang="tr-TR" sz="2800" b="1"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sz="2800" b="1" dirty="0" smtClean="0">
                <a:cs typeface="Arial" panose="020B0604020202020204" pitchFamily="34" charset="0"/>
              </a:rPr>
              <a:t>- Önlem alma yükümü: </a:t>
            </a:r>
          </a:p>
          <a:p>
            <a:pPr marL="0" indent="0" eaLnBrk="1" fontAlgn="auto" hangingPunct="1">
              <a:spcBef>
                <a:spcPct val="0"/>
              </a:spcBef>
              <a:spcAft>
                <a:spcPts val="0"/>
              </a:spcAft>
              <a:buFont typeface="Arial" panose="020B0604020202020204" pitchFamily="34" charset="0"/>
              <a:buNone/>
              <a:defRPr/>
            </a:pPr>
            <a:r>
              <a:rPr lang="tr-TR" altLang="tr-TR" sz="2800" i="1" dirty="0" smtClean="0">
                <a:cs typeface="Arial" panose="020B0604020202020204" pitchFamily="34" charset="0"/>
              </a:rPr>
              <a:t>İşveren Mesleki risklerin önlenmesi, eğitim ve bilgi verilmesi dâhil her türlü tedbirin alınması, organizasyonun yapılması, gerekli araç ve gereçlerin sağlanması, sağlık ve güvenlik tedbirlerinin değişen şartlara uygun hale getirilmesi ve mevcut durumun iyileştirilmesi için çalışmalar yapması.</a:t>
            </a:r>
          </a:p>
          <a:p>
            <a:pPr marL="0" indent="0" eaLnBrk="1" fontAlgn="auto" hangingPunct="1">
              <a:spcBef>
                <a:spcPct val="0"/>
              </a:spcBef>
              <a:spcAft>
                <a:spcPts val="0"/>
              </a:spcAft>
              <a:buFont typeface="Arial" panose="020B0604020202020204" pitchFamily="34" charset="0"/>
              <a:buNone/>
              <a:defRPr/>
            </a:pPr>
            <a:endParaRPr lang="tr-TR" altLang="tr-TR" sz="2800" b="1" dirty="0" smtClean="0">
              <a:cs typeface="Arial" panose="020B0604020202020204" pitchFamily="34" charset="0"/>
            </a:endParaRPr>
          </a:p>
          <a:p>
            <a:pPr marL="0" indent="0" eaLnBrk="1" fontAlgn="auto" hangingPunct="1">
              <a:spcBef>
                <a:spcPct val="0"/>
              </a:spcBef>
              <a:spcAft>
                <a:spcPts val="0"/>
              </a:spcAft>
              <a:buFont typeface="Arial" panose="020B0604020202020204" pitchFamily="34" charset="0"/>
              <a:buNone/>
              <a:defRPr/>
            </a:pPr>
            <a:r>
              <a:rPr lang="tr-TR" altLang="tr-TR" sz="2800" b="1" dirty="0" smtClean="0">
                <a:cs typeface="Arial" panose="020B0604020202020204" pitchFamily="34" charset="0"/>
              </a:rPr>
              <a:t>- Bilgilendirme ve eğitim verme yükümü:</a:t>
            </a:r>
          </a:p>
          <a:p>
            <a:pPr marL="0" indent="0" eaLnBrk="1" fontAlgn="auto" hangingPunct="1">
              <a:spcBef>
                <a:spcPct val="0"/>
              </a:spcBef>
              <a:spcAft>
                <a:spcPts val="0"/>
              </a:spcAft>
              <a:buFont typeface="Arial" panose="020B0604020202020204" pitchFamily="34" charset="0"/>
              <a:buNone/>
              <a:defRPr/>
            </a:pPr>
            <a:r>
              <a:rPr lang="tr-TR" altLang="tr-TR" sz="2800" i="1" dirty="0" smtClean="0">
                <a:cs typeface="Arial" panose="020B0604020202020204" pitchFamily="34" charset="0"/>
              </a:rPr>
              <a:t>İşveren, çalışanların iş sağlığı ve güvenliği eğitimlerini almasını sağlar. Bu eğitim özellikle; işe başlamadan önce, çalışma yeri veya iş değişikliğinde, iş ekipmanının değişmesi hâlinde veya yeni teknoloji uygulanması hâlinde verilir. Eğitimler, değişen ve ortaya çıkan yeni risklere uygun olarak yenilenir, gerektiğinde ve düzenli aralıklarla tekrarlanır</a:t>
            </a:r>
            <a:r>
              <a:rPr lang="tr-TR" altLang="tr-TR" sz="2800" dirty="0" smtClean="0">
                <a:cs typeface="Arial" panose="020B0604020202020204" pitchFamily="34" charset="0"/>
              </a:rPr>
              <a:t>.</a:t>
            </a: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3309</TotalTime>
  <Words>2640</Words>
  <Application>Microsoft Office PowerPoint</Application>
  <PresentationFormat>On-screen Show (16:10)</PresentationFormat>
  <Paragraphs>248</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Calibri</vt:lpstr>
      <vt:lpstr>Arial</vt:lpstr>
      <vt:lpstr>Calibri Light</vt:lpstr>
      <vt:lpstr>Office Theme</vt:lpstr>
      <vt:lpstr>PowerPoint Presentation</vt:lpstr>
      <vt:lpstr>İŞ SAĞLIĞI VE İŞ GÜVENLİĞİ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İŞ SÖZLEŞMELERİN SONA ERMESİ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İş güvencesinden faydalanabilme şartları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HUKUKU II</dc:title>
  <dc:creator>ADNAN-ARMIN</dc:creator>
  <cp:lastModifiedBy>Adnan Hadzimusic</cp:lastModifiedBy>
  <cp:revision>1142</cp:revision>
  <dcterms:created xsi:type="dcterms:W3CDTF">2016-10-15T19:11:48Z</dcterms:created>
  <dcterms:modified xsi:type="dcterms:W3CDTF">2017-12-07T14:55:14Z</dcterms:modified>
</cp:coreProperties>
</file>