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407" r:id="rId2"/>
    <p:sldId id="397" r:id="rId3"/>
    <p:sldId id="404" r:id="rId4"/>
    <p:sldId id="405" r:id="rId5"/>
    <p:sldId id="406" r:id="rId6"/>
    <p:sldId id="325" r:id="rId7"/>
    <p:sldId id="384" r:id="rId8"/>
    <p:sldId id="383" r:id="rId9"/>
    <p:sldId id="394" r:id="rId10"/>
    <p:sldId id="395" r:id="rId11"/>
    <p:sldId id="396" r:id="rId12"/>
    <p:sldId id="326" r:id="rId13"/>
    <p:sldId id="385" r:id="rId14"/>
    <p:sldId id="386" r:id="rId15"/>
    <p:sldId id="402" r:id="rId16"/>
    <p:sldId id="403" r:id="rId17"/>
    <p:sldId id="387" r:id="rId18"/>
    <p:sldId id="398" r:id="rId19"/>
    <p:sldId id="399" r:id="rId20"/>
    <p:sldId id="400" r:id="rId21"/>
    <p:sldId id="401" r:id="rId22"/>
  </p:sldIdLst>
  <p:sldSz cx="9144000" cy="5715000" type="screen16x10"/>
  <p:notesSz cx="6858000" cy="9144000"/>
  <p:defaultTextStyle>
    <a:defPPr>
      <a:defRPr lang="sr-Latn-R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355600" indent="10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712788" indent="20161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068388" indent="30321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425575" indent="403225"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93" autoAdjust="0"/>
    <p:restoredTop sz="95565" autoAdjust="0"/>
  </p:normalViewPr>
  <p:slideViewPr>
    <p:cSldViewPr snapToGrid="0">
      <p:cViewPr varScale="1">
        <p:scale>
          <a:sx n="102" d="100"/>
          <a:sy n="102" d="100"/>
        </p:scale>
        <p:origin x="540" y="108"/>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320"/>
    </p:cViewPr>
  </p:sorterViewPr>
  <p:notesViewPr>
    <p:cSldViewPr snapToGrid="0">
      <p:cViewPr varScale="1">
        <p:scale>
          <a:sx n="83" d="100"/>
          <a:sy n="83" d="100"/>
        </p:scale>
        <p:origin x="-19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746CC4AA-35CC-4DD6-8894-BE1A31530CEE}" type="datetimeFigureOut">
              <a:rPr lang="tr-TR"/>
              <a:pPr>
                <a:defRPr/>
              </a:pPr>
              <a:t>29.11.2017</a:t>
            </a:fld>
            <a:endParaRPr lang="tr-TR"/>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66192982-6D74-4813-9AFF-7CDD47202EAE}" type="slidenum">
              <a:rPr lang="tr-TR"/>
              <a:pPr>
                <a:defRPr/>
              </a:pPr>
              <a:t>‹#›</a:t>
            </a:fld>
            <a:endParaRPr lang="tr-TR"/>
          </a:p>
        </p:txBody>
      </p:sp>
    </p:spTree>
    <p:extLst>
      <p:ext uri="{BB962C8B-B14F-4D97-AF65-F5344CB8AC3E}">
        <p14:creationId xmlns:p14="http://schemas.microsoft.com/office/powerpoint/2010/main" val="20143840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mn-lt"/>
        <a:ea typeface="+mn-ea"/>
        <a:cs typeface="+mn-cs"/>
      </a:defRPr>
    </a:lvl1pPr>
    <a:lvl2pPr marL="355600" algn="l" rtl="0" eaLnBrk="0" fontAlgn="base" hangingPunct="0">
      <a:spcBef>
        <a:spcPct val="30000"/>
      </a:spcBef>
      <a:spcAft>
        <a:spcPct val="0"/>
      </a:spcAft>
      <a:defRPr sz="900" kern="1200">
        <a:solidFill>
          <a:schemeClr val="tx1"/>
        </a:solidFill>
        <a:latin typeface="+mn-lt"/>
        <a:ea typeface="+mn-ea"/>
        <a:cs typeface="+mn-cs"/>
      </a:defRPr>
    </a:lvl2pPr>
    <a:lvl3pPr marL="712788" algn="l" rtl="0" eaLnBrk="0" fontAlgn="base" hangingPunct="0">
      <a:spcBef>
        <a:spcPct val="30000"/>
      </a:spcBef>
      <a:spcAft>
        <a:spcPct val="0"/>
      </a:spcAft>
      <a:defRPr sz="900" kern="1200">
        <a:solidFill>
          <a:schemeClr val="tx1"/>
        </a:solidFill>
        <a:latin typeface="+mn-lt"/>
        <a:ea typeface="+mn-ea"/>
        <a:cs typeface="+mn-cs"/>
      </a:defRPr>
    </a:lvl3pPr>
    <a:lvl4pPr marL="1068388" algn="l" rtl="0" eaLnBrk="0" fontAlgn="base" hangingPunct="0">
      <a:spcBef>
        <a:spcPct val="30000"/>
      </a:spcBef>
      <a:spcAft>
        <a:spcPct val="0"/>
      </a:spcAft>
      <a:defRPr sz="900" kern="1200">
        <a:solidFill>
          <a:schemeClr val="tx1"/>
        </a:solidFill>
        <a:latin typeface="+mn-lt"/>
        <a:ea typeface="+mn-ea"/>
        <a:cs typeface="+mn-cs"/>
      </a:defRPr>
    </a:lvl4pPr>
    <a:lvl5pPr marL="1425575" algn="l" rtl="0" eaLnBrk="0" fontAlgn="base" hangingPunct="0">
      <a:spcBef>
        <a:spcPct val="30000"/>
      </a:spcBef>
      <a:spcAft>
        <a:spcPct val="0"/>
      </a:spcAft>
      <a:defRPr sz="900" kern="1200">
        <a:solidFill>
          <a:schemeClr val="tx1"/>
        </a:solidFill>
        <a:latin typeface="+mn-lt"/>
        <a:ea typeface="+mn-ea"/>
        <a:cs typeface="+mn-cs"/>
      </a:defRPr>
    </a:lvl5pPr>
    <a:lvl6pPr marL="1783009" algn="l" defTabSz="713203" rtl="0" eaLnBrk="1" latinLnBrk="0" hangingPunct="1">
      <a:defRPr sz="936" kern="1200">
        <a:solidFill>
          <a:schemeClr val="tx1"/>
        </a:solidFill>
        <a:latin typeface="+mn-lt"/>
        <a:ea typeface="+mn-ea"/>
        <a:cs typeface="+mn-cs"/>
      </a:defRPr>
    </a:lvl6pPr>
    <a:lvl7pPr marL="2139610" algn="l" defTabSz="713203" rtl="0" eaLnBrk="1" latinLnBrk="0" hangingPunct="1">
      <a:defRPr sz="936" kern="1200">
        <a:solidFill>
          <a:schemeClr val="tx1"/>
        </a:solidFill>
        <a:latin typeface="+mn-lt"/>
        <a:ea typeface="+mn-ea"/>
        <a:cs typeface="+mn-cs"/>
      </a:defRPr>
    </a:lvl7pPr>
    <a:lvl8pPr marL="2496212" algn="l" defTabSz="713203" rtl="0" eaLnBrk="1" latinLnBrk="0" hangingPunct="1">
      <a:defRPr sz="936" kern="1200">
        <a:solidFill>
          <a:schemeClr val="tx1"/>
        </a:solidFill>
        <a:latin typeface="+mn-lt"/>
        <a:ea typeface="+mn-ea"/>
        <a:cs typeface="+mn-cs"/>
      </a:defRPr>
    </a:lvl8pPr>
    <a:lvl9pPr marL="2852814" algn="l" defTabSz="713203" rtl="0" eaLnBrk="1" latinLnBrk="0" hangingPunct="1">
      <a:defRPr sz="9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90DAF5CE-2311-46B9-B060-C8831BE52CCB}" type="datetimeFigureOut">
              <a:rPr lang="bs-Latn-BA"/>
              <a:pPr>
                <a:defRPr/>
              </a:pPr>
              <a:t>29.11.2017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F5F238EA-EFFA-4B59-AC27-C44622BF8D24}" type="slidenum">
              <a:rPr lang="bs-Latn-BA"/>
              <a:pPr>
                <a:defRPr/>
              </a:pPr>
              <a:t>‹#›</a:t>
            </a:fld>
            <a:endParaRPr lang="bs-Latn-BA"/>
          </a:p>
        </p:txBody>
      </p:sp>
    </p:spTree>
    <p:extLst>
      <p:ext uri="{BB962C8B-B14F-4D97-AF65-F5344CB8AC3E}">
        <p14:creationId xmlns:p14="http://schemas.microsoft.com/office/powerpoint/2010/main" val="12770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FCA924B-7501-4E35-9632-BE7B00695E4E}" type="datetimeFigureOut">
              <a:rPr lang="bs-Latn-BA"/>
              <a:pPr>
                <a:defRPr/>
              </a:pPr>
              <a:t>29.11.2017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31550D31-D957-4529-A9D2-E2FB98B7CFF4}" type="slidenum">
              <a:rPr lang="bs-Latn-BA"/>
              <a:pPr>
                <a:defRPr/>
              </a:pPr>
              <a:t>‹#›</a:t>
            </a:fld>
            <a:endParaRPr lang="bs-Latn-BA"/>
          </a:p>
        </p:txBody>
      </p:sp>
    </p:spTree>
    <p:extLst>
      <p:ext uri="{BB962C8B-B14F-4D97-AF65-F5344CB8AC3E}">
        <p14:creationId xmlns:p14="http://schemas.microsoft.com/office/powerpoint/2010/main" val="1663260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499C4F0-F114-408B-A492-3A35A6704BAA}" type="datetimeFigureOut">
              <a:rPr lang="bs-Latn-BA"/>
              <a:pPr>
                <a:defRPr/>
              </a:pPr>
              <a:t>29.11.2017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1399633C-F9DA-43EC-A097-9460F91E1148}" type="slidenum">
              <a:rPr lang="bs-Latn-BA"/>
              <a:pPr>
                <a:defRPr/>
              </a:pPr>
              <a:t>‹#›</a:t>
            </a:fld>
            <a:endParaRPr lang="bs-Latn-BA"/>
          </a:p>
        </p:txBody>
      </p:sp>
    </p:spTree>
    <p:extLst>
      <p:ext uri="{BB962C8B-B14F-4D97-AF65-F5344CB8AC3E}">
        <p14:creationId xmlns:p14="http://schemas.microsoft.com/office/powerpoint/2010/main" val="165133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C750C43-2EF8-42F4-B831-07077B847617}" type="datetimeFigureOut">
              <a:rPr lang="bs-Latn-BA"/>
              <a:pPr>
                <a:defRPr/>
              </a:pPr>
              <a:t>29.11.2017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EB584C0B-AAE4-4B9A-BB6E-86AD823DDF58}" type="slidenum">
              <a:rPr lang="bs-Latn-BA"/>
              <a:pPr>
                <a:defRPr/>
              </a:pPr>
              <a:t>‹#›</a:t>
            </a:fld>
            <a:endParaRPr lang="bs-Latn-BA"/>
          </a:p>
        </p:txBody>
      </p:sp>
    </p:spTree>
    <p:extLst>
      <p:ext uri="{BB962C8B-B14F-4D97-AF65-F5344CB8AC3E}">
        <p14:creationId xmlns:p14="http://schemas.microsoft.com/office/powerpoint/2010/main" val="3942081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D6CD997-D1A4-4C02-BE9C-AB072464266A}" type="datetimeFigureOut">
              <a:rPr lang="bs-Latn-BA"/>
              <a:pPr>
                <a:defRPr/>
              </a:pPr>
              <a:t>29.11.2017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A5680D9D-50D1-4514-B39C-331BBC7206B4}" type="slidenum">
              <a:rPr lang="bs-Latn-BA"/>
              <a:pPr>
                <a:defRPr/>
              </a:pPr>
              <a:t>‹#›</a:t>
            </a:fld>
            <a:endParaRPr lang="bs-Latn-BA"/>
          </a:p>
        </p:txBody>
      </p:sp>
    </p:spTree>
    <p:extLst>
      <p:ext uri="{BB962C8B-B14F-4D97-AF65-F5344CB8AC3E}">
        <p14:creationId xmlns:p14="http://schemas.microsoft.com/office/powerpoint/2010/main" val="632279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7EF2AF03-9C13-499D-BC81-9593946CBD58}" type="datetimeFigureOut">
              <a:rPr lang="bs-Latn-BA"/>
              <a:pPr>
                <a:defRPr/>
              </a:pPr>
              <a:t>29.11.2017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85C5BAD3-02A5-4078-A33F-510EA44B873E}" type="slidenum">
              <a:rPr lang="bs-Latn-BA"/>
              <a:pPr>
                <a:defRPr/>
              </a:pPr>
              <a:t>‹#›</a:t>
            </a:fld>
            <a:endParaRPr lang="bs-Latn-BA"/>
          </a:p>
        </p:txBody>
      </p:sp>
    </p:spTree>
    <p:extLst>
      <p:ext uri="{BB962C8B-B14F-4D97-AF65-F5344CB8AC3E}">
        <p14:creationId xmlns:p14="http://schemas.microsoft.com/office/powerpoint/2010/main" val="285513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AA69CEE-7481-4B66-A7B2-2864677685C4}" type="datetimeFigureOut">
              <a:rPr lang="bs-Latn-BA"/>
              <a:pPr>
                <a:defRPr/>
              </a:pPr>
              <a:t>29.11.2017</a:t>
            </a:fld>
            <a:endParaRPr lang="bs-Latn-BA"/>
          </a:p>
        </p:txBody>
      </p:sp>
      <p:sp>
        <p:nvSpPr>
          <p:cNvPr id="8" name="Footer Placeholder 4"/>
          <p:cNvSpPr>
            <a:spLocks noGrp="1"/>
          </p:cNvSpPr>
          <p:nvPr>
            <p:ph type="ftr" sz="quarter" idx="11"/>
          </p:nvPr>
        </p:nvSpPr>
        <p:spPr/>
        <p:txBody>
          <a:bodyPr/>
          <a:lstStyle>
            <a:lvl1pPr>
              <a:defRPr/>
            </a:lvl1pPr>
          </a:lstStyle>
          <a:p>
            <a:pPr>
              <a:defRPr/>
            </a:pPr>
            <a:endParaRPr lang="bs-Latn-BA"/>
          </a:p>
        </p:txBody>
      </p:sp>
      <p:sp>
        <p:nvSpPr>
          <p:cNvPr id="9" name="Slide Number Placeholder 5"/>
          <p:cNvSpPr>
            <a:spLocks noGrp="1"/>
          </p:cNvSpPr>
          <p:nvPr>
            <p:ph type="sldNum" sz="quarter" idx="12"/>
          </p:nvPr>
        </p:nvSpPr>
        <p:spPr/>
        <p:txBody>
          <a:bodyPr/>
          <a:lstStyle>
            <a:lvl1pPr>
              <a:defRPr/>
            </a:lvl1pPr>
          </a:lstStyle>
          <a:p>
            <a:pPr>
              <a:defRPr/>
            </a:pPr>
            <a:fld id="{6F033B93-0C86-40B3-9918-2BB22A0E5F7B}" type="slidenum">
              <a:rPr lang="bs-Latn-BA"/>
              <a:pPr>
                <a:defRPr/>
              </a:pPr>
              <a:t>‹#›</a:t>
            </a:fld>
            <a:endParaRPr lang="bs-Latn-BA"/>
          </a:p>
        </p:txBody>
      </p:sp>
    </p:spTree>
    <p:extLst>
      <p:ext uri="{BB962C8B-B14F-4D97-AF65-F5344CB8AC3E}">
        <p14:creationId xmlns:p14="http://schemas.microsoft.com/office/powerpoint/2010/main" val="168199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C37F712F-8B4D-4FA4-8F97-EFE479A46869}" type="datetimeFigureOut">
              <a:rPr lang="bs-Latn-BA"/>
              <a:pPr>
                <a:defRPr/>
              </a:pPr>
              <a:t>29.11.2017</a:t>
            </a:fld>
            <a:endParaRPr lang="bs-Latn-BA"/>
          </a:p>
        </p:txBody>
      </p:sp>
      <p:sp>
        <p:nvSpPr>
          <p:cNvPr id="4" name="Footer Placeholder 4"/>
          <p:cNvSpPr>
            <a:spLocks noGrp="1"/>
          </p:cNvSpPr>
          <p:nvPr>
            <p:ph type="ftr" sz="quarter" idx="11"/>
          </p:nvPr>
        </p:nvSpPr>
        <p:spPr/>
        <p:txBody>
          <a:bodyPr/>
          <a:lstStyle>
            <a:lvl1pPr>
              <a:defRPr/>
            </a:lvl1pPr>
          </a:lstStyle>
          <a:p>
            <a:pPr>
              <a:defRPr/>
            </a:pPr>
            <a:endParaRPr lang="bs-Latn-BA"/>
          </a:p>
        </p:txBody>
      </p:sp>
      <p:sp>
        <p:nvSpPr>
          <p:cNvPr id="5" name="Slide Number Placeholder 5"/>
          <p:cNvSpPr>
            <a:spLocks noGrp="1"/>
          </p:cNvSpPr>
          <p:nvPr>
            <p:ph type="sldNum" sz="quarter" idx="12"/>
          </p:nvPr>
        </p:nvSpPr>
        <p:spPr/>
        <p:txBody>
          <a:bodyPr/>
          <a:lstStyle>
            <a:lvl1pPr>
              <a:defRPr/>
            </a:lvl1pPr>
          </a:lstStyle>
          <a:p>
            <a:pPr>
              <a:defRPr/>
            </a:pPr>
            <a:fld id="{61AB5DAC-E35D-4B78-88A7-8BED92F98D56}" type="slidenum">
              <a:rPr lang="bs-Latn-BA"/>
              <a:pPr>
                <a:defRPr/>
              </a:pPr>
              <a:t>‹#›</a:t>
            </a:fld>
            <a:endParaRPr lang="bs-Latn-BA"/>
          </a:p>
        </p:txBody>
      </p:sp>
    </p:spTree>
    <p:extLst>
      <p:ext uri="{BB962C8B-B14F-4D97-AF65-F5344CB8AC3E}">
        <p14:creationId xmlns:p14="http://schemas.microsoft.com/office/powerpoint/2010/main" val="393689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5E1492C-16DD-4D52-A865-00D8072E04C6}" type="datetimeFigureOut">
              <a:rPr lang="bs-Latn-BA"/>
              <a:pPr>
                <a:defRPr/>
              </a:pPr>
              <a:t>29.11.2017</a:t>
            </a:fld>
            <a:endParaRPr lang="bs-Latn-BA"/>
          </a:p>
        </p:txBody>
      </p:sp>
      <p:sp>
        <p:nvSpPr>
          <p:cNvPr id="3" name="Footer Placeholder 4"/>
          <p:cNvSpPr>
            <a:spLocks noGrp="1"/>
          </p:cNvSpPr>
          <p:nvPr>
            <p:ph type="ftr" sz="quarter" idx="11"/>
          </p:nvPr>
        </p:nvSpPr>
        <p:spPr/>
        <p:txBody>
          <a:bodyPr/>
          <a:lstStyle>
            <a:lvl1pPr>
              <a:defRPr/>
            </a:lvl1pPr>
          </a:lstStyle>
          <a:p>
            <a:pPr>
              <a:defRPr/>
            </a:pPr>
            <a:endParaRPr lang="bs-Latn-BA"/>
          </a:p>
        </p:txBody>
      </p:sp>
      <p:sp>
        <p:nvSpPr>
          <p:cNvPr id="4" name="Slide Number Placeholder 5"/>
          <p:cNvSpPr>
            <a:spLocks noGrp="1"/>
          </p:cNvSpPr>
          <p:nvPr>
            <p:ph type="sldNum" sz="quarter" idx="12"/>
          </p:nvPr>
        </p:nvSpPr>
        <p:spPr/>
        <p:txBody>
          <a:bodyPr/>
          <a:lstStyle>
            <a:lvl1pPr>
              <a:defRPr/>
            </a:lvl1pPr>
          </a:lstStyle>
          <a:p>
            <a:pPr>
              <a:defRPr/>
            </a:pPr>
            <a:fld id="{F7FE708B-F5C1-4DB5-BBB8-1EF7EEF9AA14}" type="slidenum">
              <a:rPr lang="bs-Latn-BA"/>
              <a:pPr>
                <a:defRPr/>
              </a:pPr>
              <a:t>‹#›</a:t>
            </a:fld>
            <a:endParaRPr lang="bs-Latn-BA"/>
          </a:p>
        </p:txBody>
      </p:sp>
    </p:spTree>
    <p:extLst>
      <p:ext uri="{BB962C8B-B14F-4D97-AF65-F5344CB8AC3E}">
        <p14:creationId xmlns:p14="http://schemas.microsoft.com/office/powerpoint/2010/main" val="2931510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4C7CD0-5F8D-4A6C-AC23-81D10C64011B}" type="datetimeFigureOut">
              <a:rPr lang="bs-Latn-BA"/>
              <a:pPr>
                <a:defRPr/>
              </a:pPr>
              <a:t>29.11.2017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D69EF584-6813-4E85-9C9D-ACA6508DBC5E}" type="slidenum">
              <a:rPr lang="bs-Latn-BA"/>
              <a:pPr>
                <a:defRPr/>
              </a:pPr>
              <a:t>‹#›</a:t>
            </a:fld>
            <a:endParaRPr lang="bs-Latn-BA"/>
          </a:p>
        </p:txBody>
      </p:sp>
    </p:spTree>
    <p:extLst>
      <p:ext uri="{BB962C8B-B14F-4D97-AF65-F5344CB8AC3E}">
        <p14:creationId xmlns:p14="http://schemas.microsoft.com/office/powerpoint/2010/main" val="1210421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FC03721-155F-4873-80CF-D0E8928CC8AC}" type="datetimeFigureOut">
              <a:rPr lang="bs-Latn-BA"/>
              <a:pPr>
                <a:defRPr/>
              </a:pPr>
              <a:t>29.11.2017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66B71F0C-11F4-48F3-A917-9C5DCF049928}" type="slidenum">
              <a:rPr lang="bs-Latn-BA"/>
              <a:pPr>
                <a:defRPr/>
              </a:pPr>
              <a:t>‹#›</a:t>
            </a:fld>
            <a:endParaRPr lang="bs-Latn-BA"/>
          </a:p>
        </p:txBody>
      </p:sp>
    </p:spTree>
    <p:extLst>
      <p:ext uri="{BB962C8B-B14F-4D97-AF65-F5344CB8AC3E}">
        <p14:creationId xmlns:p14="http://schemas.microsoft.com/office/powerpoint/2010/main" val="482107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04800"/>
            <a:ext cx="78867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p>
        </p:txBody>
      </p:sp>
      <p:sp>
        <p:nvSpPr>
          <p:cNvPr id="1027" name="Text Placeholder 2"/>
          <p:cNvSpPr>
            <a:spLocks noGrp="1"/>
          </p:cNvSpPr>
          <p:nvPr>
            <p:ph type="body" idx="1"/>
          </p:nvPr>
        </p:nvSpPr>
        <p:spPr bwMode="auto">
          <a:xfrm>
            <a:off x="628650" y="1520825"/>
            <a:ext cx="7886700" cy="362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p>
        </p:txBody>
      </p:sp>
      <p:sp>
        <p:nvSpPr>
          <p:cNvPr id="4" name="Date Placeholder 3"/>
          <p:cNvSpPr>
            <a:spLocks noGrp="1"/>
          </p:cNvSpPr>
          <p:nvPr>
            <p:ph type="dt" sz="half" idx="2"/>
          </p:nvPr>
        </p:nvSpPr>
        <p:spPr>
          <a:xfrm>
            <a:off x="628650" y="5297488"/>
            <a:ext cx="2057400" cy="303212"/>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3699607B-8D57-4035-8FCF-C6866E74EBF4}" type="datetimeFigureOut">
              <a:rPr lang="bs-Latn-BA"/>
              <a:pPr>
                <a:defRPr/>
              </a:pPr>
              <a:t>29.11.2017</a:t>
            </a:fld>
            <a:endParaRPr lang="bs-Latn-BA"/>
          </a:p>
        </p:txBody>
      </p:sp>
      <p:sp>
        <p:nvSpPr>
          <p:cNvPr id="5" name="Footer Placeholder 4"/>
          <p:cNvSpPr>
            <a:spLocks noGrp="1"/>
          </p:cNvSpPr>
          <p:nvPr>
            <p:ph type="ftr" sz="quarter" idx="3"/>
          </p:nvPr>
        </p:nvSpPr>
        <p:spPr>
          <a:xfrm>
            <a:off x="3028950" y="5297488"/>
            <a:ext cx="3086100" cy="303212"/>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bs-Latn-BA"/>
          </a:p>
        </p:txBody>
      </p:sp>
      <p:sp>
        <p:nvSpPr>
          <p:cNvPr id="6" name="Slide Number Placeholder 5"/>
          <p:cNvSpPr>
            <a:spLocks noGrp="1"/>
          </p:cNvSpPr>
          <p:nvPr>
            <p:ph type="sldNum" sz="quarter" idx="4"/>
          </p:nvPr>
        </p:nvSpPr>
        <p:spPr>
          <a:xfrm>
            <a:off x="6457950" y="5297488"/>
            <a:ext cx="2057400" cy="303212"/>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1FDC3FA-50B1-4021-831E-F727FBC3217D}" type="slidenum">
              <a:rPr lang="bs-Latn-BA"/>
              <a:pPr>
                <a:defRPr/>
              </a:pPr>
              <a:t>‹#›</a:t>
            </a:fld>
            <a:endParaRPr lang="bs-Latn-B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a:xfrm>
            <a:off x="512763" y="1884363"/>
            <a:ext cx="7886700" cy="995362"/>
          </a:xfrm>
        </p:spPr>
        <p:txBody>
          <a:bodyPr rtlCol="0">
            <a:normAutofit/>
          </a:bodyPr>
          <a:lstStyle/>
          <a:p>
            <a:pPr algn="ctr" eaLnBrk="1" fontAlgn="auto" hangingPunct="1">
              <a:spcAft>
                <a:spcPts val="0"/>
              </a:spcAft>
              <a:defRPr/>
            </a:pPr>
            <a:r>
              <a:rPr lang="tr-TR" altLang="tr-TR" sz="4050" b="1" dirty="0">
                <a:latin typeface="+mn-lt"/>
                <a:cs typeface="Arial" panose="020B0604020202020204" pitchFamily="34" charset="0"/>
              </a:rPr>
              <a:t>İŞ HUKUKU IV</a:t>
            </a:r>
          </a:p>
        </p:txBody>
      </p:sp>
      <p:sp>
        <p:nvSpPr>
          <p:cNvPr id="3075" name="Content Placeholder 2"/>
          <p:cNvSpPr>
            <a:spLocks noGrp="1"/>
          </p:cNvSpPr>
          <p:nvPr>
            <p:ph idx="1"/>
          </p:nvPr>
        </p:nvSpPr>
        <p:spPr>
          <a:xfrm>
            <a:off x="2679700" y="4189413"/>
            <a:ext cx="3551238" cy="490537"/>
          </a:xfrm>
        </p:spPr>
        <p:txBody>
          <a:bodyPr rtlCol="0">
            <a:normAutofit/>
          </a:bodyPr>
          <a:lstStyle/>
          <a:p>
            <a:pPr marL="0" indent="0" algn="ctr" eaLnBrk="1" fontAlgn="auto" hangingPunct="1">
              <a:spcAft>
                <a:spcPts val="0"/>
              </a:spcAft>
              <a:buFont typeface="Arial" panose="020B0604020202020204" pitchFamily="34" charset="0"/>
              <a:buNone/>
              <a:defRPr/>
            </a:pPr>
            <a:r>
              <a:rPr lang="tr-TR" altLang="tr-TR" sz="1350"/>
              <a:t>Anlatan: Adnan Hadzimusiç</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38113" y="157163"/>
            <a:ext cx="8858250" cy="5408612"/>
          </a:xfrm>
        </p:spPr>
        <p:txBody>
          <a:bodyPr rtlCol="0">
            <a:normAutofit fontScale="77500" lnSpcReduction="20000"/>
          </a:bodyPr>
          <a:lstStyle/>
          <a:p>
            <a:pPr marL="0" indent="0" eaLnBrk="1" fontAlgn="auto" hangingPunct="1">
              <a:spcBef>
                <a:spcPct val="0"/>
              </a:spcBef>
              <a:spcAft>
                <a:spcPts val="0"/>
              </a:spcAft>
              <a:buFont typeface="Arial" panose="020B0604020202020204" pitchFamily="34" charset="0"/>
              <a:buNone/>
              <a:defRPr/>
            </a:pPr>
            <a:r>
              <a:rPr lang="tr-TR" altLang="tr-TR" sz="5700" b="1" dirty="0">
                <a:cs typeface="Arial" panose="020B0604020202020204" pitchFamily="34" charset="0"/>
              </a:rPr>
              <a:t>Ücret ödeme şekli</a:t>
            </a: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Ücret, prim, ikramiye ve bu nitelikteki her çeşit hak kural olarak, </a:t>
            </a:r>
            <a:r>
              <a:rPr lang="tr-TR" altLang="tr-TR" sz="3600" b="1" dirty="0" smtClean="0">
                <a:cs typeface="Arial" panose="020B0604020202020204" pitchFamily="34" charset="0"/>
              </a:rPr>
              <a:t>Türk parası ile işyerinde veya özel olarak açılan bir banka hesabına ödenir</a:t>
            </a:r>
            <a:r>
              <a:rPr lang="tr-TR" altLang="tr-TR" sz="3600" dirty="0" smtClean="0">
                <a:cs typeface="Arial" panose="020B0604020202020204" pitchFamily="34" charset="0"/>
              </a:rPr>
              <a:t>. </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Ücret, prim, ikramiye ve bu nitelikteki her çeşit istihkak, yabancı para olarak kararlaştırılmış ise ödeme günündeki rayice göre Türk parası ile ödeme yapılabilir.</a:t>
            </a:r>
          </a:p>
          <a:p>
            <a:pPr marL="0" indent="0" eaLnBrk="1" fontAlgn="auto" hangingPunct="1">
              <a:spcBef>
                <a:spcPct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bs-Latn-BA" altLang="tr-TR" sz="3600" b="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5700" b="1" dirty="0" smtClean="0">
                <a:cs typeface="Arial" panose="020B0604020202020204" pitchFamily="34" charset="0"/>
              </a:rPr>
              <a:t>Ücret ödeme zamanı</a:t>
            </a: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Kural olarak ücret, </a:t>
            </a:r>
            <a:r>
              <a:rPr lang="tr-TR" altLang="tr-TR" sz="3600" b="1" dirty="0" smtClean="0">
                <a:cs typeface="Arial" panose="020B0604020202020204" pitchFamily="34" charset="0"/>
              </a:rPr>
              <a:t>en geç ayda bir </a:t>
            </a:r>
            <a:r>
              <a:rPr lang="tr-TR" altLang="tr-TR" sz="3600" dirty="0" smtClean="0">
                <a:cs typeface="Arial" panose="020B0604020202020204" pitchFamily="34" charset="0"/>
              </a:rPr>
              <a:t>ödenmesi gerekiyor.</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İş sözleşmeleri veya toplu iş sözleşmeleri ile </a:t>
            </a:r>
            <a:r>
              <a:rPr lang="tr-TR" altLang="tr-TR" sz="3600" b="1" dirty="0" smtClean="0">
                <a:cs typeface="Arial" panose="020B0604020202020204" pitchFamily="34" charset="0"/>
              </a:rPr>
              <a:t>ödeme süresi bir haftaya kadar indirilebilir</a:t>
            </a:r>
            <a:r>
              <a:rPr lang="tr-TR" altLang="tr-TR" sz="3600" dirty="0" smtClean="0">
                <a:cs typeface="Arial" panose="020B0604020202020204" pitchFamily="34" charset="0"/>
              </a:rPr>
              <a:t>.</a:t>
            </a: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17475" y="128588"/>
            <a:ext cx="9026525" cy="5586412"/>
          </a:xfrm>
        </p:spPr>
        <p:txBody>
          <a:bodyPr rtlCol="0">
            <a:normAutofit fontScale="92500" lnSpcReduction="10000"/>
          </a:bodyPr>
          <a:lstStyle/>
          <a:p>
            <a:pPr marL="0" indent="0" eaLnBrk="1" fontAlgn="auto" hangingPunct="1">
              <a:spcBef>
                <a:spcPct val="0"/>
              </a:spcBef>
              <a:spcAft>
                <a:spcPts val="0"/>
              </a:spcAft>
              <a:buFont typeface="Arial" panose="020B0604020202020204" pitchFamily="34" charset="0"/>
              <a:buNone/>
              <a:defRPr/>
            </a:pPr>
            <a:r>
              <a:rPr lang="tr-TR" altLang="tr-TR" sz="4300" b="1" dirty="0" smtClean="0">
                <a:cs typeface="Arial" panose="020B0604020202020204" pitchFamily="34" charset="0"/>
              </a:rPr>
              <a:t>Ücret zamanında ödenmezse ne olacak?</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 iş görme borcunu yerine getirmemesi</a:t>
            </a: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Ücreti ödeme gününden itibaren </a:t>
            </a:r>
            <a:r>
              <a:rPr lang="tr-TR" altLang="tr-TR" sz="3600" b="1" dirty="0" smtClean="0">
                <a:cs typeface="Arial" panose="020B0604020202020204" pitchFamily="34" charset="0"/>
              </a:rPr>
              <a:t>yirmi gün içinde </a:t>
            </a:r>
            <a:r>
              <a:rPr lang="tr-TR" altLang="tr-TR" sz="3600" dirty="0" smtClean="0">
                <a:cs typeface="Arial" panose="020B0604020202020204" pitchFamily="34" charset="0"/>
              </a:rPr>
              <a:t>mücbir bir neden dışında ödenmeyen işçi, </a:t>
            </a:r>
            <a:r>
              <a:rPr lang="tr-TR" altLang="tr-TR" sz="3600" b="1" dirty="0" smtClean="0">
                <a:cs typeface="Arial" panose="020B0604020202020204" pitchFamily="34" charset="0"/>
              </a:rPr>
              <a:t>iş görme borcunu yerine getirmekten kaçınabilir</a:t>
            </a:r>
            <a:r>
              <a:rPr lang="tr-TR" altLang="tr-TR" sz="3600" dirty="0" smtClean="0">
                <a:cs typeface="Arial" panose="020B0604020202020204" pitchFamily="34" charset="0"/>
              </a:rPr>
              <a:t>. Bu nedenle kişisel kararlarına dayanarak iş görme borcunu yerine getirmemeleri sayısal olarak toplu bir nitelik kazansa dahi grev olarak nitelendirilemez.</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 iş </a:t>
            </a:r>
            <a:r>
              <a:rPr lang="tr-TR" altLang="tr-TR" sz="3600" b="1" dirty="0" err="1" smtClean="0">
                <a:cs typeface="Arial" panose="020B0604020202020204" pitchFamily="34" charset="0"/>
              </a:rPr>
              <a:t>sö</a:t>
            </a:r>
            <a:r>
              <a:rPr lang="bs-Latn-BA" altLang="tr-TR" sz="3600" b="1" dirty="0" smtClean="0">
                <a:cs typeface="Arial" panose="020B0604020202020204" pitchFamily="34" charset="0"/>
              </a:rPr>
              <a:t>z</a:t>
            </a:r>
            <a:r>
              <a:rPr lang="tr-TR" altLang="tr-TR" sz="3600" b="1" dirty="0" err="1" smtClean="0">
                <a:cs typeface="Arial" panose="020B0604020202020204" pitchFamily="34" charset="0"/>
              </a:rPr>
              <a:t>leşmesinin</a:t>
            </a:r>
            <a:r>
              <a:rPr lang="tr-TR" altLang="tr-TR" sz="3600" b="1" dirty="0" smtClean="0">
                <a:cs typeface="Arial" panose="020B0604020202020204" pitchFamily="34" charset="0"/>
              </a:rPr>
              <a:t> haklı nedenle feshi</a:t>
            </a: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Ayrıca, ücret ödemeyen işçi İş Kanunun madde 24’e göre haklı nedenlerle iş sözleşmeyi feshedebilir.</a:t>
            </a:r>
          </a:p>
          <a:p>
            <a:pPr marL="0" indent="0" eaLnBrk="1" fontAlgn="auto" hangingPunct="1">
              <a:spcAft>
                <a:spcPts val="0"/>
              </a:spcAft>
              <a:buFont typeface="Arial" panose="020B0604020202020204" pitchFamily="34" charset="0"/>
              <a:buNone/>
              <a:defRPr/>
            </a:pPr>
            <a:endParaRPr lang="tr-TR" altLang="tr-T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87325" y="176213"/>
            <a:ext cx="8896350" cy="5538787"/>
          </a:xfrm>
        </p:spPr>
        <p:txBody>
          <a:bodyPr rtlCol="0">
            <a:normAutofit fontScale="85000" lnSpcReduction="20000"/>
          </a:bodyPr>
          <a:lstStyle/>
          <a:p>
            <a:pPr marL="0" indent="0" eaLnBrk="1" fontAlgn="auto" hangingPunct="1">
              <a:lnSpc>
                <a:spcPct val="100000"/>
              </a:lnSpc>
              <a:spcBef>
                <a:spcPts val="0"/>
              </a:spcBef>
              <a:spcAft>
                <a:spcPts val="0"/>
              </a:spcAft>
              <a:buFont typeface="Arial" panose="020B0604020202020204" pitchFamily="34" charset="0"/>
              <a:buNone/>
              <a:defRPr/>
            </a:pPr>
            <a:r>
              <a:rPr lang="tr-TR" altLang="tr-TR" sz="3600" b="1" dirty="0">
                <a:cs typeface="Arial" panose="020B0604020202020204" pitchFamily="34" charset="0"/>
              </a:rPr>
              <a:t>Ücrettin devri</a:t>
            </a: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600" b="1" dirty="0" smtClean="0">
                <a:cs typeface="Arial" panose="020B0604020202020204" pitchFamily="34" charset="0"/>
              </a:rPr>
              <a:t>Ücretin devredilmeyecek -saklı kısmı</a:t>
            </a:r>
          </a:p>
          <a:p>
            <a:pPr marL="0" indent="0" algn="ctr" eaLnBrk="1" fontAlgn="auto" hangingPunct="1">
              <a:lnSpc>
                <a:spcPct val="100000"/>
              </a:lnSpc>
              <a:spcBef>
                <a:spcPts val="0"/>
              </a:spcBef>
              <a:spcAft>
                <a:spcPts val="0"/>
              </a:spcAft>
              <a:buFont typeface="Arial" panose="020B0604020202020204" pitchFamily="34" charset="0"/>
              <a:buNone/>
              <a:defRPr/>
            </a:pPr>
            <a:r>
              <a:rPr lang="tr-TR" altLang="tr-TR" sz="3600" b="1" i="1" dirty="0" smtClean="0">
                <a:cs typeface="Arial" panose="020B0604020202020204" pitchFamily="34" charset="0"/>
              </a:rPr>
              <a:t>Madde 35 - </a:t>
            </a:r>
            <a:r>
              <a:rPr lang="tr-TR" altLang="tr-TR" sz="3600" i="1" dirty="0" smtClean="0">
                <a:cs typeface="Arial" panose="020B0604020202020204" pitchFamily="34" charset="0"/>
              </a:rPr>
              <a:t>İşçilerin aylık ücretlerinin </a:t>
            </a:r>
            <a:r>
              <a:rPr lang="tr-TR" altLang="tr-TR" sz="3600" b="1" i="1" dirty="0" smtClean="0">
                <a:cs typeface="Arial" panose="020B0604020202020204" pitchFamily="34" charset="0"/>
              </a:rPr>
              <a:t>dörtte birinden fazlası haczedilemez</a:t>
            </a:r>
            <a:r>
              <a:rPr lang="tr-TR" altLang="tr-TR" sz="3600" i="1" dirty="0" smtClean="0">
                <a:cs typeface="Arial" panose="020B0604020202020204" pitchFamily="34" charset="0"/>
              </a:rPr>
              <a:t> veya başkasına </a:t>
            </a:r>
            <a:r>
              <a:rPr lang="tr-TR" altLang="tr-TR" sz="3600" b="1" i="1" dirty="0" smtClean="0">
                <a:cs typeface="Arial" panose="020B0604020202020204" pitchFamily="34" charset="0"/>
              </a:rPr>
              <a:t>devir ve temlik olunamaz</a:t>
            </a:r>
            <a:r>
              <a:rPr lang="tr-TR" altLang="tr-TR" sz="3600" i="1" dirty="0" smtClean="0">
                <a:cs typeface="Arial" panose="020B0604020202020204" pitchFamily="34" charset="0"/>
              </a:rPr>
              <a:t>. </a:t>
            </a:r>
          </a:p>
          <a:p>
            <a:pPr marL="0" indent="0" algn="ctr" eaLnBrk="1" fontAlgn="auto" hangingPunct="1">
              <a:lnSpc>
                <a:spcPct val="100000"/>
              </a:lnSpc>
              <a:spcBef>
                <a:spcPts val="0"/>
              </a:spcBef>
              <a:spcAft>
                <a:spcPts val="0"/>
              </a:spcAft>
              <a:buFont typeface="Arial" panose="020B0604020202020204" pitchFamily="34" charset="0"/>
              <a:buNone/>
              <a:defRPr/>
            </a:pPr>
            <a:r>
              <a:rPr lang="tr-TR" altLang="tr-TR" sz="3600" i="1" dirty="0" smtClean="0">
                <a:cs typeface="Arial" panose="020B0604020202020204" pitchFamily="34" charset="0"/>
              </a:rPr>
              <a:t>Ancak, işçinin bakmak zorunda olduğu aile üyeleri için hakim tarafından takdir edilecek miktar bu paraya dahil değildir. </a:t>
            </a:r>
            <a:endParaRPr lang="bs-Latn-BA" altLang="tr-TR" sz="3600" i="1" dirty="0" smtClean="0">
              <a:cs typeface="Arial" panose="020B0604020202020204" pitchFamily="34" charset="0"/>
            </a:endParaRPr>
          </a:p>
          <a:p>
            <a:pPr marL="0" indent="0" algn="ctr" eaLnBrk="1" fontAlgn="auto" hangingPunct="1">
              <a:lnSpc>
                <a:spcPct val="100000"/>
              </a:lnSpc>
              <a:spcBef>
                <a:spcPts val="0"/>
              </a:spcBef>
              <a:spcAft>
                <a:spcPts val="0"/>
              </a:spcAft>
              <a:buFont typeface="Arial" panose="020B0604020202020204" pitchFamily="34" charset="0"/>
              <a:buNone/>
              <a:defRPr/>
            </a:pPr>
            <a:r>
              <a:rPr lang="tr-TR" altLang="tr-TR" sz="3600" i="1" dirty="0" smtClean="0">
                <a:cs typeface="Arial" panose="020B0604020202020204" pitchFamily="34" charset="0"/>
              </a:rPr>
              <a:t>Nafaka borcu alacaklılarının hakları saklıdır.</a:t>
            </a: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600" dirty="0" smtClean="0">
                <a:cs typeface="Arial" panose="020B0604020202020204" pitchFamily="34" charset="0"/>
              </a:rPr>
              <a:t>Bu şekilde, tek gelir kaynağı ücret olduğu kabul edilen işçinin ve ailesinin zor</a:t>
            </a:r>
            <a:r>
              <a:rPr lang="bs-Latn-BA" altLang="tr-TR" sz="3600" dirty="0" smtClean="0">
                <a:cs typeface="Arial" panose="020B0604020202020204" pitchFamily="34" charset="0"/>
              </a:rPr>
              <a:t> </a:t>
            </a:r>
            <a:r>
              <a:rPr lang="tr-TR" altLang="tr-TR" sz="3600" dirty="0" smtClean="0">
                <a:cs typeface="Arial" panose="020B0604020202020204" pitchFamily="34" charset="0"/>
              </a:rPr>
              <a:t>duruma düşmeleri önlenmek istenmiştir.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25425" y="206375"/>
            <a:ext cx="8797925" cy="5387975"/>
          </a:xfrm>
        </p:spPr>
        <p:txBody>
          <a:bodyPr rtlCol="0">
            <a:normAutofit fontScale="85000" lnSpcReduction="20000"/>
          </a:bodyPr>
          <a:lstStyle/>
          <a:p>
            <a:pPr marL="0" indent="0" eaLnBrk="1" fontAlgn="auto" hangingPunct="1">
              <a:spcBef>
                <a:spcPct val="0"/>
              </a:spcBef>
              <a:spcAft>
                <a:spcPts val="0"/>
              </a:spcAft>
              <a:buFont typeface="Arial" panose="020B0604020202020204" pitchFamily="34" charset="0"/>
              <a:buNone/>
              <a:defRPr/>
            </a:pPr>
            <a:r>
              <a:rPr lang="tr-TR" altLang="tr-TR" sz="4700" b="1" dirty="0">
                <a:cs typeface="Arial" panose="020B0604020202020204" pitchFamily="34" charset="0"/>
              </a:rPr>
              <a:t>Ücret hesap pusulası</a:t>
            </a:r>
          </a:p>
          <a:p>
            <a:pPr marL="0" indent="0" eaLnBrk="1" fontAlgn="auto" hangingPunct="1">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Madde 37 - </a:t>
            </a:r>
            <a:r>
              <a:rPr lang="tr-TR" altLang="tr-TR" sz="3600" dirty="0" smtClean="0">
                <a:cs typeface="Arial" panose="020B0604020202020204" pitchFamily="34" charset="0"/>
              </a:rPr>
              <a:t>İşveren işyerinde veya bankaya yaptığı ödemelerde işçiye ücret hesabını gösterir imzalı veya işyerinin özel işaretini taşıyan bir pusula vermek zorundadır.</a:t>
            </a:r>
          </a:p>
          <a:p>
            <a:pPr marL="0" indent="0" eaLnBrk="1" fontAlgn="auto" hangingPunct="1">
              <a:spcBef>
                <a:spcPct val="0"/>
              </a:spcBef>
              <a:spcAft>
                <a:spcPts val="0"/>
              </a:spcAft>
              <a:buFont typeface="Arial" panose="020B0604020202020204" pitchFamily="34" charset="0"/>
              <a:buNone/>
              <a:defRPr/>
            </a:pPr>
            <a:endParaRPr lang="tr-TR" altLang="tr-TR" sz="3600" b="1" i="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tr-TR" sz="3600" b="1" i="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4700" b="1" dirty="0">
                <a:cs typeface="Arial" panose="020B0604020202020204" pitchFamily="34" charset="0"/>
              </a:rPr>
              <a:t>Ücretin takası</a:t>
            </a: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İşçiden alacaklarını ücretten kesmek işin işveren işçiden onay almalı.</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r>
              <a:rPr lang="tr-TR" altLang="tr-TR" sz="3600" dirty="0" smtClean="0">
                <a:cs typeface="Arial" panose="020B0604020202020204" pitchFamily="34" charset="0"/>
              </a:rPr>
              <a:t>Ancak, işçinin kasten sebebiyet verdiği ve yargı kararıyla sabit bir zarardan doğan alacaklar, ücretin haczedilebilir kısmı kadarı işçinin onayı olmaksızın takas edilebilir</a:t>
            </a:r>
            <a:endParaRPr lang="tr-TR" altLang="tr-TR" sz="3600" b="1" i="1" dirty="0" smtClean="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107950" y="107950"/>
            <a:ext cx="9036050" cy="5607050"/>
          </a:xfrm>
        </p:spPr>
        <p:txBody>
          <a:bodyPr/>
          <a:lstStyle/>
          <a:p>
            <a:pPr marL="0" indent="0" eaLnBrk="1" hangingPunct="1">
              <a:spcBef>
                <a:spcPct val="0"/>
              </a:spcBef>
              <a:buFont typeface="Arial" panose="020B0604020202020204" pitchFamily="34" charset="0"/>
              <a:buNone/>
            </a:pPr>
            <a:r>
              <a:rPr lang="tr-TR" altLang="tr-TR" sz="3600" b="1" smtClean="0">
                <a:cs typeface="Arial" panose="020B0604020202020204" pitchFamily="34" charset="0"/>
              </a:rPr>
              <a:t>Ücret kesme cezası</a:t>
            </a:r>
          </a:p>
          <a:p>
            <a:pPr marL="0" indent="0" eaLnBrk="1" hangingPunct="1">
              <a:spcBef>
                <a:spcPct val="0"/>
              </a:spcBef>
              <a:buFont typeface="Arial" panose="020B0604020202020204" pitchFamily="34" charset="0"/>
              <a:buNone/>
            </a:pPr>
            <a:endParaRPr lang="tr-TR" altLang="tr-TR" b="1" smtClean="0">
              <a:cs typeface="Arial" panose="020B0604020202020204" pitchFamily="34" charset="0"/>
            </a:endParaRPr>
          </a:p>
          <a:p>
            <a:pPr marL="0" indent="0" algn="ctr" eaLnBrk="1" hangingPunct="1">
              <a:spcBef>
                <a:spcPct val="0"/>
              </a:spcBef>
              <a:buFont typeface="Arial" panose="020B0604020202020204" pitchFamily="34" charset="0"/>
              <a:buNone/>
            </a:pPr>
            <a:r>
              <a:rPr lang="tr-TR" altLang="tr-TR" b="1" i="1" smtClean="0">
                <a:cs typeface="Arial" panose="020B0604020202020204" pitchFamily="34" charset="0"/>
              </a:rPr>
              <a:t>Madde 38 - </a:t>
            </a:r>
            <a:r>
              <a:rPr lang="tr-TR" altLang="tr-TR" i="1" smtClean="0">
                <a:cs typeface="Arial" panose="020B0604020202020204" pitchFamily="34" charset="0"/>
              </a:rPr>
              <a:t>İşveren toplu sözleşme veya iş sözleşmelerinde gösterilmiş olan sebepler dışında işçiye ücret </a:t>
            </a:r>
            <a:r>
              <a:rPr lang="tr-TR" altLang="tr-TR" i="1" u="sng" smtClean="0">
                <a:cs typeface="Arial" panose="020B0604020202020204" pitchFamily="34" charset="0"/>
              </a:rPr>
              <a:t>kesme cezası veremez</a:t>
            </a:r>
            <a:r>
              <a:rPr lang="tr-TR" altLang="tr-TR" i="1" smtClean="0">
                <a:cs typeface="Arial" panose="020B0604020202020204" pitchFamily="34" charset="0"/>
              </a:rPr>
              <a:t>. İşçi ücretlerinden ceza olarak yapılacak kesintilerin işçiye derhal sebepleriyle beraber bildirilmesi gerekir. Bir ayda iki gündelikten fazla olamaz.</a:t>
            </a:r>
          </a:p>
          <a:p>
            <a:pPr marL="0" indent="0" eaLnBrk="1" hangingPunct="1">
              <a:spcBef>
                <a:spcPct val="0"/>
              </a:spcBef>
              <a:buFont typeface="Arial" panose="020B0604020202020204" pitchFamily="34" charset="0"/>
              <a:buNone/>
            </a:pPr>
            <a:endParaRPr lang="tr-TR" altLang="sr-Latn-RS" smtClean="0">
              <a:cs typeface="Arial" panose="020B0604020202020204" pitchFamily="34" charset="0"/>
            </a:endParaRPr>
          </a:p>
          <a:p>
            <a:pPr marL="0" indent="0" eaLnBrk="1" hangingPunct="1">
              <a:spcBef>
                <a:spcPct val="0"/>
              </a:spcBef>
              <a:buFont typeface="Arial" panose="020B0604020202020204" pitchFamily="34" charset="0"/>
              <a:buNone/>
            </a:pPr>
            <a:r>
              <a:rPr lang="tr-TR" altLang="sr-Latn-RS" b="1" smtClean="0">
                <a:cs typeface="Arial" panose="020B0604020202020204" pitchFamily="34" charset="0"/>
              </a:rPr>
              <a:t>Ücret kesinti cezasının unsurları:</a:t>
            </a:r>
          </a:p>
          <a:p>
            <a:pPr marL="0" indent="0" eaLnBrk="1" hangingPunct="1">
              <a:spcBef>
                <a:spcPct val="0"/>
              </a:spcBef>
              <a:buFont typeface="Arial" panose="020B0604020202020204" pitchFamily="34" charset="0"/>
              <a:buNone/>
            </a:pPr>
            <a:r>
              <a:rPr lang="tr-TR" altLang="sr-Latn-RS" smtClean="0">
                <a:cs typeface="Arial" panose="020B0604020202020204" pitchFamily="34" charset="0"/>
              </a:rPr>
              <a:t>- kanunda gösterilen sebeplerden dolayı olmalı: işçi bunlardan önceden haberdar olmalı, sözleşmede belirtilmiş olmalı,</a:t>
            </a:r>
          </a:p>
          <a:p>
            <a:pPr marL="0" indent="0" eaLnBrk="1" hangingPunct="1">
              <a:spcBef>
                <a:spcPct val="0"/>
              </a:spcBef>
              <a:buFont typeface="Arial" panose="020B0604020202020204" pitchFamily="34" charset="0"/>
              <a:buNone/>
            </a:pPr>
            <a:r>
              <a:rPr lang="tr-TR" altLang="sr-Latn-RS" smtClean="0">
                <a:cs typeface="Arial" panose="020B0604020202020204" pitchFamily="34" charset="0"/>
              </a:rPr>
              <a:t>- kesinti derhal işçiye bildirilmeli,</a:t>
            </a:r>
          </a:p>
          <a:p>
            <a:pPr marL="0" indent="0" eaLnBrk="1" hangingPunct="1">
              <a:spcBef>
                <a:spcPct val="0"/>
              </a:spcBef>
              <a:buFontTx/>
              <a:buChar char="-"/>
            </a:pPr>
            <a:r>
              <a:rPr lang="bs-Latn-BA" altLang="sr-Latn-RS" smtClean="0">
                <a:cs typeface="Arial" panose="020B0604020202020204" pitchFamily="34" charset="0"/>
              </a:rPr>
              <a:t> </a:t>
            </a:r>
            <a:r>
              <a:rPr lang="tr-TR" altLang="sr-Latn-RS" smtClean="0">
                <a:cs typeface="Arial" panose="020B0604020202020204" pitchFamily="34" charset="0"/>
              </a:rPr>
              <a:t>bir ayda en fazla iki gündelik</a:t>
            </a:r>
          </a:p>
          <a:p>
            <a:pPr marL="0" indent="0" eaLnBrk="1" hangingPunct="1">
              <a:spcBef>
                <a:spcPct val="0"/>
              </a:spcBef>
              <a:buFontTx/>
              <a:buChar char="-"/>
            </a:pPr>
            <a:endParaRPr lang="tr-TR" altLang="sr-Latn-RS" smtClean="0">
              <a:cs typeface="Arial" panose="020B0604020202020204" pitchFamily="34" charset="0"/>
            </a:endParaRPr>
          </a:p>
          <a:p>
            <a:pPr marL="0" indent="0" eaLnBrk="1" hangingPunct="1">
              <a:spcBef>
                <a:spcPct val="0"/>
              </a:spcBef>
              <a:buFont typeface="Arial" panose="020B0604020202020204" pitchFamily="34" charset="0"/>
              <a:buNone/>
            </a:pPr>
            <a:r>
              <a:rPr lang="tr-TR" altLang="sr-Latn-RS" smtClean="0">
                <a:cs typeface="Arial" panose="020B0604020202020204" pitchFamily="34" charset="0"/>
              </a:rPr>
              <a:t>Bu paralar işçilerin eğitimi ve sosyal hizmetleri için kullanılıp harcanmak üzere Çalışma ve Sosyal Güvenlik Bakanlığı hesabına Bakanlıkça belirtilecek Türkiye’de kurulu bulunan ve mevduat kabul etme yetkisini haiz bankalardan birine, kesildiği tarihten itibaren bir ay içinde yatırılır.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166688" y="166688"/>
            <a:ext cx="8977312" cy="5448300"/>
          </a:xfrm>
        </p:spPr>
        <p:txBody>
          <a:bodyPr rtlCol="0">
            <a:normAutofit fontScale="85000" lnSpcReduction="20000"/>
          </a:bodyPr>
          <a:lstStyle/>
          <a:p>
            <a:pPr marL="0" indent="0" eaLnBrk="1" fontAlgn="auto" hangingPunct="1">
              <a:spcBef>
                <a:spcPct val="0"/>
              </a:spcBef>
              <a:spcAft>
                <a:spcPts val="0"/>
              </a:spcAft>
              <a:buFont typeface="Arial" panose="020B0604020202020204" pitchFamily="34" charset="0"/>
              <a:buNone/>
              <a:defRPr/>
            </a:pPr>
            <a:r>
              <a:rPr lang="tr-TR" altLang="sr-Latn-RS" sz="4700" b="1" dirty="0">
                <a:cs typeface="Arial" panose="020B0604020202020204" pitchFamily="34" charset="0"/>
              </a:rPr>
              <a:t>Yarım ücret</a:t>
            </a:r>
          </a:p>
          <a:p>
            <a:pPr marL="0" indent="0" eaLnBrk="1" fontAlgn="auto" hangingPunct="1">
              <a:spcBef>
                <a:spcPct val="0"/>
              </a:spcBef>
              <a:spcAft>
                <a:spcPts val="0"/>
              </a:spcAft>
              <a:buFont typeface="Arial" panose="020B0604020202020204" pitchFamily="34" charset="0"/>
              <a:buNone/>
              <a:defRPr/>
            </a:pPr>
            <a:endParaRPr lang="bs-Latn-BA" altLang="sr-Latn-RS" sz="3200" b="1" dirty="0" smtClean="0">
              <a:cs typeface="Arial" panose="020B0604020202020204" pitchFamily="34" charset="0"/>
            </a:endParaRPr>
          </a:p>
          <a:p>
            <a:pPr marL="0" indent="0" algn="ctr" eaLnBrk="1" fontAlgn="auto" hangingPunct="1">
              <a:spcBef>
                <a:spcPct val="0"/>
              </a:spcBef>
              <a:spcAft>
                <a:spcPts val="0"/>
              </a:spcAft>
              <a:buFont typeface="Arial" panose="020B0604020202020204" pitchFamily="34" charset="0"/>
              <a:buNone/>
              <a:defRPr/>
            </a:pPr>
            <a:r>
              <a:rPr lang="tr-TR" altLang="sr-Latn-RS" sz="3200" b="1" i="1" dirty="0" smtClean="0">
                <a:cs typeface="Arial" panose="020B0604020202020204" pitchFamily="34" charset="0"/>
              </a:rPr>
              <a:t>Madde 40 - </a:t>
            </a:r>
            <a:r>
              <a:rPr lang="tr-TR" altLang="sr-Latn-RS" sz="3200" i="1" dirty="0" smtClean="0">
                <a:cs typeface="Arial" panose="020B0604020202020204" pitchFamily="34" charset="0"/>
              </a:rPr>
              <a:t>24 ve 25 inci maddelerin (III) numaralı bentlerinde gösterilen</a:t>
            </a:r>
            <a:r>
              <a:rPr lang="bs-Latn-BA" altLang="sr-Latn-RS" sz="3200" i="1" dirty="0" smtClean="0">
                <a:cs typeface="Arial" panose="020B0604020202020204" pitchFamily="34" charset="0"/>
              </a:rPr>
              <a:t> </a:t>
            </a:r>
            <a:r>
              <a:rPr lang="tr-TR" altLang="sr-Latn-RS" sz="3200" i="1" dirty="0" smtClean="0">
                <a:cs typeface="Arial" panose="020B0604020202020204" pitchFamily="34" charset="0"/>
              </a:rPr>
              <a:t>zorlayıcı sebepler dolayısıyla çalışamayan veya çalıştırılmayan</a:t>
            </a:r>
            <a:r>
              <a:rPr lang="bs-Latn-BA" altLang="sr-Latn-RS" sz="3200" i="1" dirty="0" smtClean="0">
                <a:cs typeface="Arial" panose="020B0604020202020204" pitchFamily="34" charset="0"/>
              </a:rPr>
              <a:t> </a:t>
            </a:r>
            <a:r>
              <a:rPr lang="tr-TR" altLang="sr-Latn-RS" sz="3200" i="1" dirty="0" smtClean="0">
                <a:cs typeface="Arial" panose="020B0604020202020204" pitchFamily="34" charset="0"/>
              </a:rPr>
              <a:t>işçiye bu bekleme süresi içinde </a:t>
            </a:r>
            <a:r>
              <a:rPr lang="tr-TR" altLang="sr-Latn-RS" sz="3200" b="1" i="1" dirty="0" smtClean="0">
                <a:cs typeface="Arial" panose="020B0604020202020204" pitchFamily="34" charset="0"/>
              </a:rPr>
              <a:t>bir haftaya kadar her gün için yarım</a:t>
            </a:r>
            <a:r>
              <a:rPr lang="bs-Latn-BA" altLang="sr-Latn-RS" sz="3200" b="1" i="1" dirty="0" smtClean="0">
                <a:cs typeface="Arial" panose="020B0604020202020204" pitchFamily="34" charset="0"/>
              </a:rPr>
              <a:t> </a:t>
            </a:r>
            <a:r>
              <a:rPr lang="tr-TR" altLang="sr-Latn-RS" sz="3200" b="1" i="1" dirty="0" smtClean="0">
                <a:cs typeface="Arial" panose="020B0604020202020204" pitchFamily="34" charset="0"/>
              </a:rPr>
              <a:t>ücret ödenir</a:t>
            </a:r>
            <a:endParaRPr lang="bs-Latn-BA" altLang="sr-Latn-RS" sz="3200" b="1" i="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bs-Latn-BA" altLang="sr-Latn-RS" sz="3200" b="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sr-Latn-RS" sz="32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sr-Latn-RS" sz="3200" dirty="0" smtClean="0">
                <a:cs typeface="Arial" panose="020B0604020202020204" pitchFamily="34" charset="0"/>
              </a:rPr>
              <a:t>İşçiyi, çalıştığı işyerinde bir haftadan fazla süre ile işin durmasını veya çalışmaktan alıkoyan zorlayıcı</a:t>
            </a:r>
            <a:r>
              <a:rPr lang="bs-Latn-BA" altLang="sr-Latn-RS" sz="3200" dirty="0" smtClean="0">
                <a:cs typeface="Arial" panose="020B0604020202020204" pitchFamily="34" charset="0"/>
              </a:rPr>
              <a:t> </a:t>
            </a:r>
            <a:r>
              <a:rPr lang="tr-TR" altLang="sr-Latn-RS" sz="3200" dirty="0" smtClean="0">
                <a:cs typeface="Arial" panose="020B0604020202020204" pitchFamily="34" charset="0"/>
              </a:rPr>
              <a:t>bir sebebin ortaya çıkması halinde bir haftaya kadar işçiye ½ ücret ödenir. Eşer bu 7 günün içinde hafta tatili de rastlarsa yarım ücret hafta tatili günü için de ödenir.</a:t>
            </a:r>
          </a:p>
          <a:p>
            <a:pPr marL="0" indent="0" eaLnBrk="1" fontAlgn="auto" hangingPunct="1">
              <a:spcBef>
                <a:spcPct val="0"/>
              </a:spcBef>
              <a:spcAft>
                <a:spcPts val="0"/>
              </a:spcAft>
              <a:buFont typeface="Arial" panose="020B0604020202020204" pitchFamily="34" charset="0"/>
              <a:buNone/>
              <a:defRPr/>
            </a:pPr>
            <a:endParaRPr lang="tr-TR" altLang="sr-Latn-RS" sz="32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sr-Latn-RS" sz="3200" b="1" dirty="0" smtClean="0">
                <a:cs typeface="Arial" panose="020B0604020202020204" pitchFamily="34" charset="0"/>
              </a:rPr>
              <a:t>Unsurlar:</a:t>
            </a:r>
          </a:p>
          <a:p>
            <a:pPr marL="0" indent="0" eaLnBrk="1" fontAlgn="auto" hangingPunct="1">
              <a:spcBef>
                <a:spcPct val="0"/>
              </a:spcBef>
              <a:spcAft>
                <a:spcPts val="0"/>
              </a:spcAft>
              <a:buFont typeface="Arial" panose="020B0604020202020204" pitchFamily="34" charset="0"/>
              <a:buNone/>
              <a:defRPr/>
            </a:pPr>
            <a:r>
              <a:rPr lang="tr-TR" altLang="sr-Latn-RS" sz="3200" dirty="0" smtClean="0">
                <a:cs typeface="Arial" panose="020B0604020202020204" pitchFamily="34" charset="0"/>
              </a:rPr>
              <a:t>- </a:t>
            </a:r>
            <a:r>
              <a:rPr lang="bs-Latn-BA" altLang="sr-Latn-RS" sz="3200" dirty="0" smtClean="0">
                <a:cs typeface="Arial" panose="020B0604020202020204" pitchFamily="34" charset="0"/>
              </a:rPr>
              <a:t>Z</a:t>
            </a:r>
            <a:r>
              <a:rPr lang="tr-TR" altLang="sr-Latn-RS" sz="3200" dirty="0" err="1" smtClean="0">
                <a:cs typeface="Arial" panose="020B0604020202020204" pitchFamily="34" charset="0"/>
              </a:rPr>
              <a:t>orlayıcı</a:t>
            </a:r>
            <a:r>
              <a:rPr lang="tr-TR" altLang="sr-Latn-RS" sz="3200" dirty="0" smtClean="0">
                <a:cs typeface="Arial" panose="020B0604020202020204" pitchFamily="34" charset="0"/>
              </a:rPr>
              <a:t> sebeplerin olması</a:t>
            </a:r>
          </a:p>
          <a:p>
            <a:pPr marL="0" indent="0" eaLnBrk="1" fontAlgn="auto" hangingPunct="1">
              <a:spcBef>
                <a:spcPct val="0"/>
              </a:spcBef>
              <a:spcAft>
                <a:spcPts val="0"/>
              </a:spcAft>
              <a:buFontTx/>
              <a:buChar char="-"/>
              <a:defRPr/>
            </a:pPr>
            <a:r>
              <a:rPr lang="bs-Latn-BA" altLang="sr-Latn-RS" sz="3200" dirty="0" smtClean="0">
                <a:cs typeface="Arial" panose="020B0604020202020204" pitchFamily="34" charset="0"/>
              </a:rPr>
              <a:t> </a:t>
            </a:r>
            <a:r>
              <a:rPr lang="tr-TR" altLang="sr-Latn-RS" sz="3200" dirty="0" smtClean="0">
                <a:cs typeface="Arial" panose="020B0604020202020204" pitchFamily="34" charset="0"/>
              </a:rPr>
              <a:t>İşin durması veya işçinin çalışamaması</a:t>
            </a:r>
          </a:p>
          <a:p>
            <a:pPr marL="0" indent="0" eaLnBrk="1" fontAlgn="auto" hangingPunct="1">
              <a:spcBef>
                <a:spcPct val="0"/>
              </a:spcBef>
              <a:spcAft>
                <a:spcPts val="0"/>
              </a:spcAft>
              <a:buFontTx/>
              <a:buChar char="-"/>
              <a:defRPr/>
            </a:pPr>
            <a:r>
              <a:rPr lang="bs-Latn-BA" altLang="sr-Latn-RS" sz="3200" dirty="0" smtClean="0">
                <a:cs typeface="Arial" panose="020B0604020202020204" pitchFamily="34" charset="0"/>
              </a:rPr>
              <a:t> </a:t>
            </a:r>
            <a:r>
              <a:rPr lang="tr-TR" altLang="sr-Latn-RS" sz="3200" dirty="0" smtClean="0">
                <a:cs typeface="Arial" panose="020B0604020202020204" pitchFamily="34" charset="0"/>
              </a:rPr>
              <a:t>7 güne kadar ½ ücret</a:t>
            </a:r>
          </a:p>
          <a:p>
            <a:pPr marL="0" indent="0" eaLnBrk="1" fontAlgn="auto" hangingPunct="1">
              <a:spcBef>
                <a:spcPct val="0"/>
              </a:spcBef>
              <a:spcAft>
                <a:spcPts val="0"/>
              </a:spcAft>
              <a:buFont typeface="Arial" panose="020B0604020202020204" pitchFamily="34" charset="0"/>
              <a:buNone/>
              <a:defRPr/>
            </a:pPr>
            <a:endParaRPr lang="bs-Latn-BA" altLang="sr-Latn-RS" dirty="0" smtClean="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103188" y="814388"/>
            <a:ext cx="9040812" cy="5054600"/>
          </a:xfrm>
        </p:spPr>
        <p:txBody>
          <a:bodyPr rtlCol="0">
            <a:normAutofit fontScale="62500" lnSpcReduction="20000"/>
          </a:bodyPr>
          <a:lstStyle/>
          <a:p>
            <a:pPr marL="0" indent="0" eaLnBrk="1" fontAlgn="auto" hangingPunct="1">
              <a:lnSpc>
                <a:spcPct val="10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İşçilere </a:t>
            </a:r>
            <a:r>
              <a:rPr lang="tr-TR" altLang="tr-TR" sz="3600" dirty="0">
                <a:cs typeface="Arial" panose="020B0604020202020204" pitchFamily="34" charset="0"/>
              </a:rPr>
              <a:t>geçici iş göremezlik ödeneği verilmesi gerektiği zamanlarda geçici iş göremezlik süresine rastlayan ulusal bayram, genel tatil ve hafta tatilleri, ödeme yapılan kurum veya sandıklar tarafından geçici iş göremezlik ölçüsü üzerinden ödenir.</a:t>
            </a:r>
          </a:p>
          <a:p>
            <a:pPr marL="0" indent="0" eaLnBrk="1" fontAlgn="auto" hangingPunct="1">
              <a:lnSpc>
                <a:spcPct val="100000"/>
              </a:lnSpc>
              <a:spcBef>
                <a:spcPct val="0"/>
              </a:spcBef>
              <a:spcAft>
                <a:spcPts val="0"/>
              </a:spcAft>
              <a:buFont typeface="Arial" panose="020B0604020202020204" pitchFamily="34" charset="0"/>
              <a:buNone/>
              <a:defRPr/>
            </a:pPr>
            <a:endParaRPr lang="tr-TR" altLang="tr-TR" sz="3600" dirty="0">
              <a:cs typeface="Arial" panose="020B0604020202020204" pitchFamily="34" charset="0"/>
            </a:endParaRPr>
          </a:p>
          <a:p>
            <a:pPr marL="0" indent="0" eaLnBrk="1" fontAlgn="auto" hangingPunct="1">
              <a:lnSpc>
                <a:spcPct val="100000"/>
              </a:lnSpc>
              <a:spcBef>
                <a:spcPct val="0"/>
              </a:spcBef>
              <a:spcAft>
                <a:spcPts val="0"/>
              </a:spcAft>
              <a:buFont typeface="Arial" panose="020B0604020202020204" pitchFamily="34" charset="0"/>
              <a:buNone/>
              <a:defRPr/>
            </a:pPr>
            <a:r>
              <a:rPr lang="tr-TR" altLang="tr-TR" sz="3600" b="1" dirty="0">
                <a:cs typeface="Arial" panose="020B0604020202020204" pitchFamily="34" charset="0"/>
              </a:rPr>
              <a:t>Geçici iş göremezlik ödeneği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600" dirty="0">
                <a:cs typeface="Arial" panose="020B0604020202020204" pitchFamily="34" charset="0"/>
              </a:rPr>
              <a:t>Sosyal Sigortalar Kanunu'nun 37. maddesinde: Hastalık sebebiyle geçici iş göremezliğe uğrayan sigortalılardan geçici iş göremezliğin başladığı tarihten </a:t>
            </a:r>
            <a:r>
              <a:rPr lang="tr-TR" altLang="tr-TR" sz="3600" u="sng" dirty="0">
                <a:cs typeface="Arial" panose="020B0604020202020204" pitchFamily="34" charset="0"/>
              </a:rPr>
              <a:t>önceki bir yıl içinde en az 120 gün hastalık sigortası primi ödemiş </a:t>
            </a:r>
            <a:r>
              <a:rPr lang="tr-TR" altLang="tr-TR" sz="3600" dirty="0">
                <a:cs typeface="Arial" panose="020B0604020202020204" pitchFamily="34" charset="0"/>
              </a:rPr>
              <a:t>bulunan ve sigortalılık niteliği devam edenlere, </a:t>
            </a:r>
            <a:r>
              <a:rPr lang="tr-TR" altLang="tr-TR" sz="3600" b="1" dirty="0">
                <a:cs typeface="Arial" panose="020B0604020202020204" pitchFamily="34" charset="0"/>
              </a:rPr>
              <a:t>geçici iş göremezliğin </a:t>
            </a:r>
            <a:r>
              <a:rPr lang="tr-TR" altLang="tr-TR" sz="3600" b="1" u="sng" dirty="0">
                <a:cs typeface="Arial" panose="020B0604020202020204" pitchFamily="34" charset="0"/>
              </a:rPr>
              <a:t>üçüncü gününden başlamak üzere</a:t>
            </a:r>
            <a:r>
              <a:rPr lang="tr-TR" altLang="tr-TR" sz="3600" b="1" dirty="0">
                <a:cs typeface="Arial" panose="020B0604020202020204" pitchFamily="34" charset="0"/>
              </a:rPr>
              <a:t>, her gün için geçici iş göremezlik ödeneği verilmektedir</a:t>
            </a:r>
            <a:r>
              <a:rPr lang="tr-TR" altLang="tr-TR" sz="3600" dirty="0">
                <a:cs typeface="Arial" panose="020B0604020202020204" pitchFamily="34" charset="0"/>
              </a:rPr>
              <a:t>.</a:t>
            </a:r>
          </a:p>
          <a:p>
            <a:pPr marL="0" indent="0" eaLnBrk="1" fontAlgn="auto" hangingPunct="1">
              <a:lnSpc>
                <a:spcPct val="100000"/>
              </a:lnSpc>
              <a:spcBef>
                <a:spcPct val="0"/>
              </a:spcBef>
              <a:spcAft>
                <a:spcPts val="0"/>
              </a:spcAft>
              <a:buFont typeface="Arial" panose="020B0604020202020204" pitchFamily="34" charset="0"/>
              <a:buNone/>
              <a:defRPr/>
            </a:pPr>
            <a:endParaRPr lang="tr-TR" altLang="tr-TR" sz="3600" dirty="0">
              <a:cs typeface="Arial" panose="020B0604020202020204" pitchFamily="34" charset="0"/>
            </a:endParaRPr>
          </a:p>
          <a:p>
            <a:pPr marL="0" indent="0" eaLnBrk="1" fontAlgn="auto" hangingPunct="1">
              <a:lnSpc>
                <a:spcPct val="100000"/>
              </a:lnSpc>
              <a:spcBef>
                <a:spcPct val="0"/>
              </a:spcBef>
              <a:spcAft>
                <a:spcPts val="0"/>
              </a:spcAft>
              <a:buFont typeface="Arial" panose="020B0604020202020204" pitchFamily="34" charset="0"/>
              <a:buNone/>
              <a:defRPr/>
            </a:pPr>
            <a:endParaRPr lang="tr-TR" altLang="tr-TR" sz="3600" dirty="0">
              <a:cs typeface="Arial" panose="020B0604020202020204" pitchFamily="34" charset="0"/>
            </a:endParaRPr>
          </a:p>
          <a:p>
            <a:pPr marL="0" indent="0" eaLnBrk="1" fontAlgn="auto" hangingPunct="1">
              <a:lnSpc>
                <a:spcPct val="100000"/>
              </a:lnSpc>
              <a:spcBef>
                <a:spcPct val="0"/>
              </a:spcBef>
              <a:spcAft>
                <a:spcPts val="0"/>
              </a:spcAft>
              <a:buFont typeface="Arial" panose="020B0604020202020204" pitchFamily="34" charset="0"/>
              <a:buNone/>
              <a:defRPr/>
            </a:pPr>
            <a:r>
              <a:rPr lang="tr-TR" altLang="tr-TR" sz="3600" dirty="0">
                <a:cs typeface="Arial" panose="020B0604020202020204" pitchFamily="34" charset="0"/>
              </a:rPr>
              <a:t>Hastalık nedeni ile çalışılmayan günlerde Sosyal Sigortalar Kurumu tarafından ödenen geçici iş göremezlik ödeneği </a:t>
            </a:r>
            <a:r>
              <a:rPr lang="tr-TR" altLang="tr-TR" sz="3600" b="1" dirty="0">
                <a:cs typeface="Arial" panose="020B0604020202020204" pitchFamily="34" charset="0"/>
              </a:rPr>
              <a:t>aylık ücretli işçilerin ücretlerinden mahsup edilir</a:t>
            </a:r>
            <a:r>
              <a:rPr lang="tr-TR" altLang="tr-TR" sz="3600" dirty="0">
                <a:cs typeface="Arial" panose="020B0604020202020204" pitchFamily="34" charset="0"/>
              </a:rPr>
              <a:t>.</a:t>
            </a:r>
          </a:p>
        </p:txBody>
      </p:sp>
      <p:sp>
        <p:nvSpPr>
          <p:cNvPr id="18435" name="Rectangle 1"/>
          <p:cNvSpPr>
            <a:spLocks noChangeArrowheads="1"/>
          </p:cNvSpPr>
          <p:nvPr/>
        </p:nvSpPr>
        <p:spPr bwMode="auto">
          <a:xfrm>
            <a:off x="234950" y="168275"/>
            <a:ext cx="85740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tr-TR" altLang="tr-TR" sz="3600" b="1">
                <a:cs typeface="Arial" panose="020B0604020202020204" pitchFamily="34" charset="0"/>
              </a:rPr>
              <a:t>Geçici iş göremezlik durumda ücret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68263" y="166688"/>
            <a:ext cx="9075737" cy="5624512"/>
          </a:xfrm>
        </p:spPr>
        <p:txBody>
          <a:bodyPr rtlCol="0">
            <a:normAutofit fontScale="62500" lnSpcReduction="20000"/>
          </a:bodyPr>
          <a:lstStyle/>
          <a:p>
            <a:pPr marL="0" indent="0" eaLnBrk="1" hangingPunct="1">
              <a:spcBef>
                <a:spcPct val="0"/>
              </a:spcBef>
              <a:buFont typeface="Arial" panose="020B0604020202020204" pitchFamily="34" charset="0"/>
              <a:buNone/>
              <a:defRPr/>
            </a:pPr>
            <a:r>
              <a:rPr lang="tr-TR" altLang="tr-TR" sz="5100" b="1" dirty="0" smtClean="0">
                <a:cs typeface="Arial" panose="020B0604020202020204" pitchFamily="34" charset="0"/>
              </a:rPr>
              <a:t>Ücretin </a:t>
            </a:r>
            <a:r>
              <a:rPr lang="tr-TR" altLang="tr-TR" sz="5100" b="1" dirty="0" err="1" smtClean="0">
                <a:cs typeface="Arial" panose="020B0604020202020204" pitchFamily="34" charset="0"/>
              </a:rPr>
              <a:t>indirilemezliği</a:t>
            </a:r>
            <a:endParaRPr lang="bs-Latn-BA" altLang="tr-TR" sz="5100" b="1" dirty="0" smtClean="0">
              <a:cs typeface="Arial" panose="020B0604020202020204" pitchFamily="34" charset="0"/>
            </a:endParaRPr>
          </a:p>
          <a:p>
            <a:pPr marL="0" indent="0" eaLnBrk="1" hangingPunct="1">
              <a:spcBef>
                <a:spcPct val="0"/>
              </a:spcBef>
              <a:buFont typeface="Arial" panose="020B0604020202020204" pitchFamily="34" charset="0"/>
              <a:buNone/>
              <a:defRPr/>
            </a:pPr>
            <a:endParaRPr lang="tr-TR" altLang="tr-TR" sz="5100" dirty="0" smtClean="0">
              <a:cs typeface="Arial" panose="020B0604020202020204" pitchFamily="34" charset="0"/>
            </a:endParaRPr>
          </a:p>
          <a:p>
            <a:pPr marL="0" indent="0" algn="ctr" eaLnBrk="1" hangingPunct="1">
              <a:spcBef>
                <a:spcPct val="0"/>
              </a:spcBef>
              <a:buFont typeface="Arial" panose="020B0604020202020204" pitchFamily="34" charset="0"/>
              <a:buNone/>
              <a:defRPr/>
            </a:pPr>
            <a:r>
              <a:rPr lang="tr-TR" altLang="tr-TR" sz="3600" b="1" i="1" dirty="0" smtClean="0">
                <a:cs typeface="Arial" panose="020B0604020202020204" pitchFamily="34" charset="0"/>
              </a:rPr>
              <a:t>Madde 62 - </a:t>
            </a:r>
            <a:r>
              <a:rPr lang="tr-TR" altLang="tr-TR" sz="3600" i="1" dirty="0" smtClean="0">
                <a:cs typeface="Arial" panose="020B0604020202020204" pitchFamily="34" charset="0"/>
              </a:rPr>
              <a:t>Her türlü işte uygulanmakta olan çalışma sürelerinin yasal olarak daha aşağı sınırlara indirilmesi veya işverene düşen yasal bir yükümlülüğün yerine getirilmesi nedeniyle ya da bu Kanun hükümlerinden herhangi birinin uygulanması sonucuna dayanılarak </a:t>
            </a:r>
            <a:r>
              <a:rPr lang="tr-TR" altLang="tr-TR" sz="3600" i="1" u="sng" dirty="0" smtClean="0">
                <a:cs typeface="Arial" panose="020B0604020202020204" pitchFamily="34" charset="0"/>
              </a:rPr>
              <a:t>işçi ücretlerinden her ne şekilde olursa olsun eksiltme yapılamaz.</a:t>
            </a:r>
          </a:p>
          <a:p>
            <a:pPr marL="0" indent="0" eaLnBrk="1" hangingPunct="1">
              <a:spcBef>
                <a:spcPct val="0"/>
              </a:spcBef>
              <a:buFont typeface="Arial" panose="020B0604020202020204" pitchFamily="34" charset="0"/>
              <a:buNone/>
              <a:defRPr/>
            </a:pPr>
            <a:endParaRPr lang="tr-TR" altLang="tr-TR" sz="3600" dirty="0" smtClean="0">
              <a:cs typeface="Arial" panose="020B0604020202020204" pitchFamily="34" charset="0"/>
            </a:endParaRPr>
          </a:p>
          <a:p>
            <a:pPr marL="0" indent="0" eaLnBrk="1" hangingPunct="1">
              <a:spcBef>
                <a:spcPct val="0"/>
              </a:spcBef>
              <a:buFont typeface="Arial" panose="020B0604020202020204" pitchFamily="34" charset="0"/>
              <a:buNone/>
              <a:defRPr/>
            </a:pPr>
            <a:endParaRPr lang="tr-TR" altLang="sr-Latn-RS" sz="3600" i="1" dirty="0" smtClean="0">
              <a:cs typeface="Arial" panose="020B0604020202020204" pitchFamily="34" charset="0"/>
            </a:endParaRPr>
          </a:p>
          <a:p>
            <a:pPr marL="0" indent="0" eaLnBrk="1" hangingPunct="1">
              <a:spcBef>
                <a:spcPct val="0"/>
              </a:spcBef>
              <a:buFont typeface="Arial" panose="020B0604020202020204" pitchFamily="34" charset="0"/>
              <a:buNone/>
              <a:defRPr/>
            </a:pPr>
            <a:r>
              <a:rPr lang="tr-TR" altLang="sr-Latn-RS" sz="3600" i="1" dirty="0" smtClean="0">
                <a:cs typeface="Arial" panose="020B0604020202020204" pitchFamily="34" charset="0"/>
              </a:rPr>
              <a:t>Buna karşılık işçi ve işveren karşılıklı rızalarıyla </a:t>
            </a:r>
            <a:r>
              <a:rPr lang="tr-TR" altLang="sr-Latn-RS" sz="3600" b="1" i="1" dirty="0" smtClean="0">
                <a:cs typeface="Arial" panose="020B0604020202020204" pitchFamily="34" charset="0"/>
              </a:rPr>
              <a:t>her zaman ücrette bir artırma veya indirme yoluna gidebilirler. </a:t>
            </a:r>
          </a:p>
          <a:p>
            <a:pPr marL="0" indent="0" eaLnBrk="1" hangingPunct="1">
              <a:spcBef>
                <a:spcPct val="0"/>
              </a:spcBef>
              <a:buFont typeface="Arial" panose="020B0604020202020204" pitchFamily="34" charset="0"/>
              <a:buNone/>
              <a:defRPr/>
            </a:pPr>
            <a:endParaRPr lang="tr-TR" altLang="sr-Latn-RS" sz="3600" i="1" dirty="0" smtClean="0">
              <a:cs typeface="Arial" panose="020B0604020202020204" pitchFamily="34" charset="0"/>
            </a:endParaRPr>
          </a:p>
          <a:p>
            <a:pPr marL="0" indent="0" eaLnBrk="1" hangingPunct="1">
              <a:spcBef>
                <a:spcPct val="0"/>
              </a:spcBef>
              <a:buFont typeface="Arial" panose="020B0604020202020204" pitchFamily="34" charset="0"/>
              <a:buNone/>
              <a:defRPr/>
            </a:pPr>
            <a:r>
              <a:rPr lang="tr-TR" altLang="sr-Latn-RS" sz="3600" i="1" dirty="0" smtClean="0">
                <a:cs typeface="Arial" panose="020B0604020202020204" pitchFamily="34" charset="0"/>
              </a:rPr>
              <a:t>İş Kanunu’nun 22. maddesinin 2. fıkrasında da tarafların aralarında anlaşarak çalışma koşullarını her zaman değiştirebilecekleri hükme bağlanmıştır. </a:t>
            </a:r>
          </a:p>
          <a:p>
            <a:pPr marL="0" indent="0" eaLnBrk="1" hangingPunct="1">
              <a:spcBef>
                <a:spcPct val="0"/>
              </a:spcBef>
              <a:buFont typeface="Arial" panose="020B0604020202020204" pitchFamily="34" charset="0"/>
              <a:buNone/>
              <a:defRPr/>
            </a:pPr>
            <a:endParaRPr lang="tr-TR" altLang="sr-Latn-RS" sz="3600" i="1" dirty="0" smtClean="0">
              <a:cs typeface="Arial" panose="020B0604020202020204" pitchFamily="34" charset="0"/>
            </a:endParaRPr>
          </a:p>
          <a:p>
            <a:pPr marL="0" indent="0" eaLnBrk="1" hangingPunct="1">
              <a:spcBef>
                <a:spcPct val="0"/>
              </a:spcBef>
              <a:buFont typeface="Arial" panose="020B0604020202020204" pitchFamily="34" charset="0"/>
              <a:buNone/>
              <a:defRPr/>
            </a:pPr>
            <a:r>
              <a:rPr lang="tr-TR" altLang="sr-Latn-RS" sz="3600" i="1" dirty="0" smtClean="0">
                <a:cs typeface="Arial" panose="020B0604020202020204" pitchFamily="34" charset="0"/>
              </a:rPr>
              <a:t>Buna karşılık, işverenin herhangi bir nedenle tek taraflı olarak işçinin ücretinde indirim yapma yoluna gitmesi halinde haklı nedenle fesih sebebi teşkil edip </a:t>
            </a:r>
            <a:r>
              <a:rPr lang="tr-TR" altLang="sr-Latn-RS" sz="3600" dirty="0" smtClean="0">
                <a:cs typeface="Arial" panose="020B0604020202020204" pitchFamily="34" charset="0"/>
              </a:rPr>
              <a:t>işçinin rızası ile yapılan ücret azaltılmasının İş Kanunu’na aykırılık teşkil etmeyeceğini doktrinlerde belirtiliyor.</a:t>
            </a:r>
            <a:endParaRPr lang="tr-TR" altLang="tr-TR" sz="3600" dirty="0" smtClean="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98425" y="147638"/>
            <a:ext cx="9045575" cy="5567362"/>
          </a:xfrm>
        </p:spPr>
        <p:txBody>
          <a:bodyPr rtlCol="0">
            <a:normAutofit fontScale="77500" lnSpcReduction="20000"/>
          </a:bodyPr>
          <a:lstStyle/>
          <a:p>
            <a:pPr marL="0" indent="0" algn="ctr" eaLnBrk="1" fontAlgn="auto" hangingPunct="1">
              <a:spcBef>
                <a:spcPct val="0"/>
              </a:spcBef>
              <a:spcAft>
                <a:spcPts val="0"/>
              </a:spcAft>
              <a:buFont typeface="Arial" panose="020B0604020202020204" pitchFamily="34" charset="0"/>
              <a:buNone/>
              <a:defRPr/>
            </a:pPr>
            <a:r>
              <a:rPr lang="tr-TR" altLang="tr-TR" sz="3600" b="1" dirty="0">
                <a:cs typeface="Arial" panose="020B0604020202020204" pitchFamily="34" charset="0"/>
              </a:rPr>
              <a:t>İşverenin Ödeme Güçlüğüne Düşmesinde Ücretlerin Korunması</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İşverenlerin</a:t>
            </a:r>
            <a:r>
              <a:rPr lang="bs-Latn-BA" altLang="tr-TR" sz="3600" dirty="0" smtClean="0">
                <a:cs typeface="Arial" panose="020B0604020202020204" pitchFamily="34" charset="0"/>
              </a:rPr>
              <a:t>,</a:t>
            </a:r>
            <a:r>
              <a:rPr lang="tr-TR" altLang="tr-TR" sz="3600" dirty="0" smtClean="0">
                <a:cs typeface="Arial" panose="020B0604020202020204" pitchFamily="34" charset="0"/>
              </a:rPr>
              <a:t> belirli nedenlerle ücreti ödeme güçlüğüne düşmeleri halinde</a:t>
            </a:r>
            <a:r>
              <a:rPr lang="bs-Latn-BA" altLang="tr-TR" sz="3600" dirty="0" smtClean="0">
                <a:cs typeface="Arial" panose="020B0604020202020204" pitchFamily="34" charset="0"/>
              </a:rPr>
              <a:t>,</a:t>
            </a:r>
            <a:r>
              <a:rPr lang="tr-TR" altLang="tr-TR" sz="3600" dirty="0" smtClean="0">
                <a:cs typeface="Arial" panose="020B0604020202020204" pitchFamily="34" charset="0"/>
              </a:rPr>
              <a:t> işçi ücretlerinin belirli bir dönem için güvenceye kavuşturulması amacıyla oluşturulan </a:t>
            </a:r>
            <a:r>
              <a:rPr lang="tr-TR" altLang="tr-TR" sz="3600" b="1" dirty="0" smtClean="0">
                <a:cs typeface="Arial" panose="020B0604020202020204" pitchFamily="34" charset="0"/>
              </a:rPr>
              <a:t>ücret garanti fonu</a:t>
            </a:r>
            <a:r>
              <a:rPr lang="tr-TR" altLang="tr-TR" sz="3600" dirty="0" smtClean="0">
                <a:cs typeface="Arial" panose="020B0604020202020204" pitchFamily="34" charset="0"/>
              </a:rPr>
              <a:t>, önce 4857 sayılı İş Kanunu’nun 33. maddesinde düzenlenmişti. </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dirty="0">
                <a:cs typeface="Arial" panose="020B0604020202020204" pitchFamily="34" charset="0"/>
              </a:rPr>
              <a:t>Ancak, 15.05.2008 tarih ve 5763 sayılı Kanunla 4447 sayılı İşsizlik Sigortası Kanunu ek 1. maddede düzenlenmiştir. Bu kanunun ek 1. maddeye göre, İşsizlik Sigortası Kanunu anlamında sigortalı sayılan kişileri iş sözleşmesine tabi olarak çalıştıran işverenin konkordato ilan etmesi, işveren için aciz vesikası alınması, iflası veya iflasın ertelenmesi nedenleri ile işverenin ödeme güçlüğüne düştüğü hallerde işçilerin</a:t>
            </a:r>
            <a:r>
              <a:rPr lang="tr-TR" altLang="tr-TR" sz="3600" u="sng" dirty="0">
                <a:cs typeface="Arial" panose="020B0604020202020204" pitchFamily="34" charset="0"/>
              </a:rPr>
              <a:t> iş ilişkisinden kaynaklanan 3 aylık ödenmeyen ücret alacakları ücret garanti fonundan ödenir </a:t>
            </a: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0" y="128588"/>
            <a:ext cx="9272588" cy="5514975"/>
          </a:xfrm>
        </p:spPr>
        <p:txBody>
          <a:bodyPr rtlCol="0">
            <a:normAutofit fontScale="70000" lnSpcReduction="20000"/>
          </a:bodyPr>
          <a:lstStyle/>
          <a:p>
            <a:pPr marL="0" indent="0" eaLnBrk="1" fontAlgn="auto" hangingPunct="1">
              <a:spcBef>
                <a:spcPct val="0"/>
              </a:spcBef>
              <a:spcAft>
                <a:spcPts val="0"/>
              </a:spcAft>
              <a:buFont typeface="Arial" panose="020B0604020202020204" pitchFamily="34" charset="0"/>
              <a:buNone/>
              <a:defRPr/>
            </a:pPr>
            <a:r>
              <a:rPr lang="tr-TR" altLang="tr-TR" sz="3600" dirty="0">
                <a:cs typeface="Arial" panose="020B0604020202020204" pitchFamily="34" charset="0"/>
              </a:rPr>
              <a:t>Bu durumlardan birinin ortaya çıkması halinde işçinin ödenmeyen ücret alacakları için Türkiye İş Kurumu’na başvurması gerekir.</a:t>
            </a:r>
          </a:p>
          <a:p>
            <a:pPr marL="0" indent="0" eaLnBrk="1" fontAlgn="auto" hangingPunct="1">
              <a:spcBef>
                <a:spcPct val="0"/>
              </a:spcBef>
              <a:spcAft>
                <a:spcPts val="0"/>
              </a:spcAft>
              <a:buFont typeface="Arial" panose="020B0604020202020204" pitchFamily="34" charset="0"/>
              <a:buNone/>
              <a:defRPr/>
            </a:pPr>
            <a:endParaRPr lang="tr-TR" altLang="tr-TR" sz="3600" dirty="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dirty="0">
                <a:cs typeface="Arial" panose="020B0604020202020204" pitchFamily="34" charset="0"/>
              </a:rPr>
              <a:t>Ücret garanti fonu, işverenler tarafından işsizlik sigortası primi olarak yapılan ödemelerin yıllık toplamının %1’idir (İSK ek m.1/2). </a:t>
            </a:r>
            <a:r>
              <a:rPr lang="tr-TR" altLang="tr-TR" sz="3600" dirty="0" smtClean="0">
                <a:cs typeface="Arial" panose="020B0604020202020204" pitchFamily="34" charset="0"/>
              </a:rPr>
              <a:t>Ücret</a:t>
            </a:r>
            <a:r>
              <a:rPr lang="bs-Latn-BA" altLang="tr-TR" sz="3600" dirty="0" smtClean="0">
                <a:cs typeface="Arial" panose="020B0604020202020204" pitchFamily="34" charset="0"/>
              </a:rPr>
              <a:t> </a:t>
            </a:r>
            <a:r>
              <a:rPr lang="tr-TR" altLang="tr-TR" sz="3600" dirty="0" smtClean="0">
                <a:cs typeface="Arial" panose="020B0604020202020204" pitchFamily="34" charset="0"/>
              </a:rPr>
              <a:t>garanti </a:t>
            </a:r>
            <a:r>
              <a:rPr lang="tr-TR" altLang="tr-TR" sz="3600" dirty="0">
                <a:cs typeface="Arial" panose="020B0604020202020204" pitchFamily="34" charset="0"/>
              </a:rPr>
              <a:t>fonunun oluşumu ve uygulanmasıyla ilgili usul ve </a:t>
            </a:r>
            <a:r>
              <a:rPr lang="tr-TR" altLang="tr-TR" sz="3600" dirty="0" smtClean="0">
                <a:cs typeface="Arial" panose="020B0604020202020204" pitchFamily="34" charset="0"/>
              </a:rPr>
              <a:t>esaslar</a:t>
            </a:r>
            <a:r>
              <a:rPr lang="bs-Latn-BA" altLang="tr-TR" sz="3600" dirty="0" smtClean="0">
                <a:cs typeface="Arial" panose="020B0604020202020204" pitchFamily="34" charset="0"/>
              </a:rPr>
              <a:t> </a:t>
            </a:r>
            <a:r>
              <a:rPr lang="tr-TR" altLang="tr-TR" sz="3600" dirty="0" smtClean="0">
                <a:cs typeface="Arial" panose="020B0604020202020204" pitchFamily="34" charset="0"/>
              </a:rPr>
              <a:t>İşsizlik </a:t>
            </a:r>
            <a:r>
              <a:rPr lang="tr-TR" altLang="tr-TR" sz="3600" dirty="0">
                <a:cs typeface="Arial" panose="020B0604020202020204" pitchFamily="34" charset="0"/>
              </a:rPr>
              <a:t>Sigortası Kanunu ek 1. maddesinin son fıkrası </a:t>
            </a:r>
            <a:r>
              <a:rPr lang="tr-TR" altLang="tr-TR" sz="3600" dirty="0" smtClean="0">
                <a:cs typeface="Arial" panose="020B0604020202020204" pitchFamily="34" charset="0"/>
              </a:rPr>
              <a:t>gereğince</a:t>
            </a:r>
            <a:r>
              <a:rPr lang="bs-Latn-BA" altLang="tr-TR" sz="3600" dirty="0" smtClean="0">
                <a:cs typeface="Arial" panose="020B0604020202020204" pitchFamily="34" charset="0"/>
              </a:rPr>
              <a:t> </a:t>
            </a:r>
            <a:r>
              <a:rPr lang="tr-TR" altLang="tr-TR" sz="3600" dirty="0" smtClean="0">
                <a:cs typeface="Arial" panose="020B0604020202020204" pitchFamily="34" charset="0"/>
              </a:rPr>
              <a:t>çıkarılan </a:t>
            </a:r>
            <a:r>
              <a:rPr lang="tr-TR" altLang="tr-TR" sz="3600" dirty="0">
                <a:cs typeface="Arial" panose="020B0604020202020204" pitchFamily="34" charset="0"/>
              </a:rPr>
              <a:t>Ücret Garanti Fonu Yönetmeliği’nde düzenlenmiştir.</a:t>
            </a:r>
          </a:p>
          <a:p>
            <a:pPr marL="0" indent="0" eaLnBrk="1" fontAlgn="auto" hangingPunct="1">
              <a:spcBef>
                <a:spcPct val="0"/>
              </a:spcBef>
              <a:spcAft>
                <a:spcPts val="0"/>
              </a:spcAft>
              <a:buFont typeface="Arial" panose="020B0604020202020204" pitchFamily="34" charset="0"/>
              <a:buNone/>
              <a:defRPr/>
            </a:pPr>
            <a:endParaRPr lang="tr-TR" altLang="tr-TR" sz="3600" dirty="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tr-TR" sz="3600" b="1" dirty="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4000" b="1" dirty="0">
                <a:cs typeface="Arial" panose="020B0604020202020204" pitchFamily="34" charset="0"/>
              </a:rPr>
              <a:t>İşverenin iflas durumunda ödemediği ücretlerin durumu</a:t>
            </a:r>
          </a:p>
          <a:p>
            <a:pPr marL="0" indent="0" eaLnBrk="1" fontAlgn="auto" hangingPunct="1">
              <a:spcBef>
                <a:spcPct val="0"/>
              </a:spcBef>
              <a:spcAft>
                <a:spcPts val="0"/>
              </a:spcAft>
              <a:buFont typeface="Arial" panose="020B0604020202020204" pitchFamily="34" charset="0"/>
              <a:buNone/>
              <a:defRPr/>
            </a:pPr>
            <a:r>
              <a:rPr lang="tr-TR" altLang="tr-TR" sz="3600" dirty="0">
                <a:cs typeface="Arial" panose="020B0604020202020204" pitchFamily="34" charset="0"/>
              </a:rPr>
              <a:t>İcra ve İflas Kanunu’na göre, işverenin iflası halinde işçilerin iş ilişkisine dayanan ve iflasın açıklanmasından önceki bir yıl içinde tahakkuk etmiş ihbar ve kıdem tazminatları dahil alacakları ile iflas nedeniyle iş ilişkisinin sona ermesiyle hak etmiş oldukları ihbar ve kıdem tazminatları alacakları, </a:t>
            </a:r>
            <a:r>
              <a:rPr lang="tr-TR" altLang="tr-TR" sz="3600" b="1" u="sng" dirty="0">
                <a:cs typeface="Arial" panose="020B0604020202020204" pitchFamily="34" charset="0"/>
              </a:rPr>
              <a:t>devlet alacakları ve rehinle temin olunan alacaklardan sonra birinci sırada gösterilmiştir.</a:t>
            </a:r>
          </a:p>
          <a:p>
            <a:pPr marL="0" indent="0" eaLnBrk="1" fontAlgn="auto" hangingPunct="1">
              <a:spcBef>
                <a:spcPct val="0"/>
              </a:spcBef>
              <a:spcAft>
                <a:spcPts val="0"/>
              </a:spcAft>
              <a:buFont typeface="Arial" panose="020B0604020202020204" pitchFamily="34" charset="0"/>
              <a:buNone/>
              <a:defRPr/>
            </a:pPr>
            <a:endParaRPr lang="tr-TR" altLang="tr-TR" sz="2025" dirty="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88900" y="98425"/>
            <a:ext cx="8839200" cy="5889625"/>
          </a:xfrm>
        </p:spPr>
        <p:txBody>
          <a:bodyPr rtlCol="0">
            <a:normAutofit fontScale="40000" lnSpcReduction="20000"/>
          </a:bodyPr>
          <a:lstStyle/>
          <a:p>
            <a:pPr marL="0" indent="0" eaLnBrk="1" fontAlgn="auto" hangingPunct="1">
              <a:lnSpc>
                <a:spcPct val="100000"/>
              </a:lnSpc>
              <a:spcBef>
                <a:spcPct val="0"/>
              </a:spcBef>
              <a:spcAft>
                <a:spcPts val="0"/>
              </a:spcAft>
              <a:buFont typeface="Arial" panose="020B0604020202020204" pitchFamily="34" charset="0"/>
              <a:buNone/>
              <a:defRPr/>
            </a:pPr>
            <a:r>
              <a:rPr lang="tr-TR" altLang="tr-TR" b="1" dirty="0" smtClean="0"/>
              <a:t>Pratik çalışma:</a:t>
            </a:r>
          </a:p>
          <a:p>
            <a:pPr marL="0" indent="0" algn="ctr" eaLnBrk="1" fontAlgn="auto" hangingPunct="1">
              <a:lnSpc>
                <a:spcPct val="100000"/>
              </a:lnSpc>
              <a:spcBef>
                <a:spcPct val="0"/>
              </a:spcBef>
              <a:spcAft>
                <a:spcPts val="0"/>
              </a:spcAft>
              <a:buFont typeface="Arial" panose="020B0604020202020204" pitchFamily="34" charset="0"/>
              <a:buNone/>
              <a:defRPr/>
            </a:pPr>
            <a:r>
              <a:rPr lang="tr-TR" altLang="tr-TR" sz="4000" b="1" dirty="0" smtClean="0"/>
              <a:t>BELİRSİZ SÜRELİ İŞ SÖZLEŞMESİ</a:t>
            </a:r>
            <a:r>
              <a:rPr lang="bs-Latn-BA" altLang="tr-TR" sz="4000" b="1" dirty="0" smtClean="0"/>
              <a:t>-</a:t>
            </a:r>
            <a:r>
              <a:rPr lang="tr-TR" altLang="tr-TR" sz="4000" b="1" dirty="0" smtClean="0"/>
              <a:t>örnek</a:t>
            </a:r>
            <a:endParaRPr lang="tr-TR" altLang="tr-TR" sz="4000" dirty="0" smtClean="0"/>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smtClean="0"/>
              <a:t>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Aşağıda isim-unvan ve adresleri yazılı bulunan işveren ile işçi arasında tamamen kendi istek ve serbest iradeleri ile ve aşağıda belirtilen şartlarla "Belirsiz süreli iş sözleşmesi" yapılmıştır.</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Sözleşmede adı geçen işveren ………………………………………………………………………………………….. </a:t>
            </a:r>
            <a:r>
              <a:rPr lang="tr-TR" altLang="tr-TR" sz="4000" dirty="0" err="1"/>
              <a:t>ni</a:t>
            </a:r>
            <a:endParaRPr lang="tr-TR" altLang="tr-TR" sz="4000" dirty="0"/>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işçi ise ………………………………………………………………………….'</a:t>
            </a:r>
            <a:r>
              <a:rPr lang="tr-TR" altLang="tr-TR" sz="4000" dirty="0" err="1"/>
              <a:t>yi</a:t>
            </a:r>
            <a:r>
              <a:rPr lang="tr-TR" altLang="tr-TR" sz="4000" dirty="0"/>
              <a:t> ifade eder</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dirty="0"/>
              <a:t>MADDE 1)- TARAFLAR </a:t>
            </a:r>
            <a:r>
              <a:rPr lang="tr-TR" altLang="tr-TR" sz="4000" dirty="0"/>
              <a:t>: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u="sng" dirty="0"/>
              <a:t>İŞVEREN</a:t>
            </a:r>
            <a:endParaRPr lang="tr-TR" altLang="tr-TR" sz="4000" dirty="0"/>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err="1"/>
              <a:t>AdıSoyadıÜnvanı</a:t>
            </a:r>
            <a:r>
              <a:rPr lang="tr-TR" altLang="tr-TR" sz="4000" dirty="0"/>
              <a:t> : Adresi :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SSK İşyeri Sicil Numarası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dirty="0"/>
              <a:t> </a:t>
            </a:r>
            <a:endParaRPr lang="tr-TR" altLang="tr-TR" sz="4000" dirty="0"/>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u="sng" dirty="0"/>
              <a:t>İŞÇİNİN </a:t>
            </a:r>
            <a:r>
              <a:rPr lang="tr-TR" altLang="tr-TR" sz="4000" u="sng" dirty="0"/>
              <a:t>:</a:t>
            </a:r>
            <a:endParaRPr lang="tr-TR" altLang="tr-TR" sz="4000" dirty="0"/>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Adı Soyadı :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Baba adı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Doğum Yeri ve Yılı :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İkametgah Adresi : :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Telefon Numarası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dirty="0"/>
              <a:t>SSK Sigorta Sicil Numarası :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dirty="0"/>
              <a:t> </a:t>
            </a:r>
            <a:endParaRPr lang="tr-TR" altLang="tr-TR" sz="4000" dirty="0"/>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dirty="0"/>
              <a:t>MADDE 2)-SÖZLEŞMENİN SÜRESİ </a:t>
            </a:r>
            <a:r>
              <a:rPr lang="tr-TR" altLang="tr-TR" sz="4000" dirty="0"/>
              <a:t>: Bu iş sözleşmesi / / tarihinde başlamış olup, Belirsiz Sürelidir.</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dirty="0"/>
              <a:t> </a:t>
            </a:r>
            <a:endParaRPr lang="tr-TR" altLang="tr-TR" sz="4000" dirty="0"/>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dirty="0"/>
              <a:t>MADDE 3)-İŞE BAŞLAMA TARİHİ : </a:t>
            </a:r>
            <a:r>
              <a:rPr lang="tr-TR" altLang="tr-TR" sz="4000" dirty="0"/>
              <a:t>… / / </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dirty="0"/>
              <a:t> </a:t>
            </a:r>
            <a:endParaRPr lang="tr-TR" altLang="tr-TR" sz="4000" dirty="0"/>
          </a:p>
          <a:p>
            <a:pPr marL="0" indent="0" eaLnBrk="1" fontAlgn="auto" hangingPunct="1">
              <a:lnSpc>
                <a:spcPct val="100000"/>
              </a:lnSpc>
              <a:spcBef>
                <a:spcPct val="0"/>
              </a:spcBef>
              <a:spcAft>
                <a:spcPts val="0"/>
              </a:spcAft>
              <a:buFont typeface="Arial" panose="020B0604020202020204" pitchFamily="34" charset="0"/>
              <a:buNone/>
              <a:defRPr/>
            </a:pPr>
            <a:r>
              <a:rPr lang="tr-TR" altLang="tr-TR" sz="4000" b="1" dirty="0"/>
              <a:t>MADDE 4)-AYLIK ÜCRET NET/BRÜT : </a:t>
            </a:r>
            <a:r>
              <a:rPr lang="tr-TR" altLang="tr-TR" sz="4000" dirty="0"/>
              <a:t>YTL</a:t>
            </a:r>
            <a:r>
              <a:rPr lang="tr-TR" altLang="tr-TR" sz="4000" dirty="0" smtClean="0"/>
              <a:t>.</a:t>
            </a:r>
            <a:endParaRPr lang="tr-TR" altLang="tr-TR"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88900" y="206375"/>
            <a:ext cx="9055100" cy="5397500"/>
          </a:xfrm>
        </p:spPr>
        <p:txBody>
          <a:bodyPr rtlCol="0">
            <a:normAutofit/>
          </a:bodyPr>
          <a:lstStyle/>
          <a:p>
            <a:pPr marL="0" indent="0" eaLnBrk="1" fontAlgn="auto" hangingPunct="1">
              <a:spcAft>
                <a:spcPts val="0"/>
              </a:spcAft>
              <a:buFont typeface="Arial" panose="020B0604020202020204" pitchFamily="34" charset="0"/>
              <a:buNone/>
              <a:defRPr/>
            </a:pPr>
            <a:r>
              <a:rPr lang="tr-TR" altLang="tr-TR" sz="2400" b="1" dirty="0">
                <a:cs typeface="Arial" panose="020B0604020202020204" pitchFamily="34" charset="0"/>
              </a:rPr>
              <a:t>Çalışmadığı Halde İşçiye Ücret Ödenmesi</a:t>
            </a:r>
          </a:p>
          <a:p>
            <a:pPr marL="0" indent="0" eaLnBrk="1" fontAlgn="auto" hangingPunct="1">
              <a:spcAft>
                <a:spcPts val="0"/>
              </a:spcAft>
              <a:buFont typeface="Arial" panose="020B0604020202020204" pitchFamily="34" charset="0"/>
              <a:buNone/>
              <a:defRPr/>
            </a:pPr>
            <a:r>
              <a:rPr lang="tr-TR" altLang="tr-TR" sz="2025" dirty="0">
                <a:cs typeface="Arial" panose="020B0604020202020204" pitchFamily="34" charset="0"/>
              </a:rPr>
              <a:t>İş Kanunu’nda ücretin bir iş karşılığı olduğu ifade edilmekle birlikte bir iş karşılığı olmaksızın ücret ödenen durumlar da bulunmaktadır. İşçilere hafta tatilinde, ulusal bayram ve genel tatil günlerinde, yıllık ücretli izinli oldukları dönemde bir iş karşılığı olmaksızın günlük asıl ücretleri ödenir. İş Kanunu’nun 24. ve 25. maddelerinin (III) numaralı bentlerinde gösterilen </a:t>
            </a:r>
            <a:r>
              <a:rPr lang="tr-TR" altLang="tr-TR" sz="2025" b="1" dirty="0">
                <a:cs typeface="Arial" panose="020B0604020202020204" pitchFamily="34" charset="0"/>
              </a:rPr>
              <a:t>zorlayıcı nedenler dolayısıyla çalışmayan ve çalıştırılamayan işçiye </a:t>
            </a:r>
            <a:r>
              <a:rPr lang="tr-TR" altLang="tr-TR" sz="2025" dirty="0">
                <a:cs typeface="Arial" panose="020B0604020202020204" pitchFamily="34" charset="0"/>
              </a:rPr>
              <a:t>bu bekleme süresi içinde </a:t>
            </a:r>
            <a:r>
              <a:rPr lang="tr-TR" altLang="tr-TR" sz="2025" b="1" dirty="0">
                <a:cs typeface="Arial" panose="020B0604020202020204" pitchFamily="34" charset="0"/>
              </a:rPr>
              <a:t>bir haftaya kadar her gün için yarım ücret ödenir.</a:t>
            </a:r>
            <a:endParaRPr lang="tr-TR" altLang="tr-TR" sz="2025" dirty="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sz="2025" dirty="0">
              <a:cs typeface="Arial" panose="020B0604020202020204" pitchFamily="34" charset="0"/>
            </a:endParaRPr>
          </a:p>
          <a:p>
            <a:pPr marL="0" indent="0" eaLnBrk="1" fontAlgn="auto" hangingPunct="1">
              <a:spcAft>
                <a:spcPts val="0"/>
              </a:spcAft>
              <a:buFont typeface="Arial" panose="020B0604020202020204" pitchFamily="34" charset="0"/>
              <a:buNone/>
              <a:defRPr/>
            </a:pPr>
            <a:r>
              <a:rPr lang="tr-TR" altLang="tr-TR" sz="2025" dirty="0">
                <a:cs typeface="Arial" panose="020B0604020202020204" pitchFamily="34" charset="0"/>
              </a:rPr>
              <a:t>İşçinin hastalanması halinde </a:t>
            </a:r>
            <a:r>
              <a:rPr lang="tr-TR" altLang="tr-TR" sz="2025" b="1" dirty="0">
                <a:cs typeface="Arial" panose="020B0604020202020204" pitchFamily="34" charset="0"/>
              </a:rPr>
              <a:t>sadece aylık ücret alanların </a:t>
            </a:r>
            <a:r>
              <a:rPr lang="tr-TR" altLang="tr-TR" sz="2025" dirty="0">
                <a:cs typeface="Arial" panose="020B0604020202020204" pitchFamily="34" charset="0"/>
              </a:rPr>
              <a:t>ücretleri tam olarak ödenir (İK m.49/4). </a:t>
            </a:r>
          </a:p>
          <a:p>
            <a:pPr marL="0" indent="0" eaLnBrk="1" fontAlgn="auto" hangingPunct="1">
              <a:spcAft>
                <a:spcPts val="0"/>
              </a:spcAft>
              <a:buFont typeface="Arial" panose="020B0604020202020204" pitchFamily="34" charset="0"/>
              <a:buNone/>
              <a:defRPr/>
            </a:pPr>
            <a:endParaRPr lang="tr-TR" altLang="tr-TR" sz="2025" dirty="0">
              <a:cs typeface="Arial" panose="020B0604020202020204" pitchFamily="34" charset="0"/>
            </a:endParaRPr>
          </a:p>
          <a:p>
            <a:pPr marL="0" indent="0" eaLnBrk="1" fontAlgn="auto" hangingPunct="1">
              <a:spcAft>
                <a:spcPts val="0"/>
              </a:spcAft>
              <a:buFont typeface="Arial" panose="020B0604020202020204" pitchFamily="34" charset="0"/>
              <a:buNone/>
              <a:defRPr/>
            </a:pPr>
            <a:r>
              <a:rPr lang="tr-TR" altLang="tr-TR" sz="2025" dirty="0">
                <a:cs typeface="Arial" panose="020B0604020202020204" pitchFamily="34" charset="0"/>
              </a:rPr>
              <a:t>Diğer ücret türleri ile çalışanların iş sözleşmeleri veya toplu iş sözleşmelerinde izinli veya istirahatli oldukları zaman için işverenin ücret ödeyeceği düzenlendiyse işveren ücret öder, böyle bir düzenleme yoksa işverenin bu günler için ücret ödeme yükümlülüğü yoktur.</a:t>
            </a:r>
          </a:p>
          <a:p>
            <a:pPr marL="0" indent="0" eaLnBrk="1" fontAlgn="auto" hangingPunct="1">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98425" y="206375"/>
            <a:ext cx="9045575" cy="5508625"/>
          </a:xfrm>
        </p:spPr>
        <p:txBody>
          <a:bodyPr rtlCol="0">
            <a:normAutofit fontScale="85000" lnSpcReduction="20000"/>
          </a:bodyPr>
          <a:lstStyle/>
          <a:p>
            <a:pPr marL="0" indent="0" eaLnBrk="1" hangingPunct="1">
              <a:buFont typeface="Arial" panose="020B0604020202020204" pitchFamily="34" charset="0"/>
              <a:buNone/>
              <a:defRPr/>
            </a:pPr>
            <a:r>
              <a:rPr lang="tr-TR" altLang="tr-TR" sz="3600" dirty="0" smtClean="0">
                <a:cs typeface="Arial" panose="020B0604020202020204" pitchFamily="34" charset="0"/>
              </a:rPr>
              <a:t>İş Kanunu’nda gebelik halinde işçinin iş sözleşmesinin askıda olması nedeniyle işine gidemediği süreler için ücret işlemeyeceği ifade edilmiştir. </a:t>
            </a:r>
            <a:r>
              <a:rPr lang="tr-TR" altLang="tr-TR" sz="3600" b="1" dirty="0" smtClean="0">
                <a:cs typeface="Arial" panose="020B0604020202020204" pitchFamily="34" charset="0"/>
              </a:rPr>
              <a:t>Bu nedenle, bu dönemde kadın işçiye ücret ödenmez</a:t>
            </a:r>
            <a:r>
              <a:rPr lang="bs-Latn-BA" altLang="tr-TR" sz="3600" b="1" dirty="0" smtClean="0">
                <a:cs typeface="Arial" panose="020B0604020202020204" pitchFamily="34" charset="0"/>
              </a:rPr>
              <a:t>.</a:t>
            </a:r>
          </a:p>
          <a:p>
            <a:pPr marL="0" indent="0" eaLnBrk="1" hangingPunct="1">
              <a:buFont typeface="Arial" panose="020B0604020202020204" pitchFamily="34" charset="0"/>
              <a:buNone/>
              <a:defRPr/>
            </a:pPr>
            <a:endParaRPr lang="tr-TR" altLang="tr-TR" sz="3600" dirty="0" smtClean="0">
              <a:cs typeface="Arial" panose="020B0604020202020204" pitchFamily="34" charset="0"/>
            </a:endParaRPr>
          </a:p>
          <a:p>
            <a:pPr marL="0" indent="0" eaLnBrk="1" hangingPunct="1">
              <a:buFont typeface="Arial" panose="020B0604020202020204" pitchFamily="34" charset="0"/>
              <a:buNone/>
              <a:defRPr/>
            </a:pPr>
            <a:r>
              <a:rPr lang="tr-TR" altLang="tr-TR" sz="3600" dirty="0" smtClean="0">
                <a:cs typeface="Arial" panose="020B0604020202020204" pitchFamily="34" charset="0"/>
              </a:rPr>
              <a:t>Askerlik durumunda işçiye ücret ödeneceğine ilişkin bir hüküm İş Kanunu’nda bulunmamaktadır.</a:t>
            </a:r>
          </a:p>
          <a:p>
            <a:pPr marL="0" indent="0" eaLnBrk="1" hangingPunct="1">
              <a:buFont typeface="Arial" panose="020B0604020202020204" pitchFamily="34" charset="0"/>
              <a:buNone/>
              <a:defRPr/>
            </a:pPr>
            <a:endParaRPr lang="tr-TR" altLang="tr-TR" sz="3600" dirty="0" smtClean="0">
              <a:cs typeface="Arial" panose="020B0604020202020204" pitchFamily="34" charset="0"/>
            </a:endParaRPr>
          </a:p>
          <a:p>
            <a:pPr marL="0" indent="0" eaLnBrk="1" hangingPunct="1">
              <a:buFont typeface="Arial" panose="020B0604020202020204" pitchFamily="34" charset="0"/>
              <a:buNone/>
              <a:defRPr/>
            </a:pPr>
            <a:r>
              <a:rPr lang="tr-TR" altLang="tr-TR" sz="3600" dirty="0" smtClean="0">
                <a:cs typeface="Arial" panose="020B0604020202020204" pitchFamily="34" charset="0"/>
              </a:rPr>
              <a:t>Türk Borçlar Kanunu’na göre de işverenin, temerrüdü halinde yani işçinin çalışmaya hazır olmasına rağmen işveren tarafından çalıştırılmadığında işveren, işçiye ücretini ödemekle yükümlüdür. Ancak, işçinin işi yapmamasından dolayı tasarruf ettiği ve başka bir iş yaparak kazandığı veya kazanmaktan bilerek kaçındığı meblağ işçinin ücretinden indirilir (TBK m.408).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117475" y="138113"/>
            <a:ext cx="8924925" cy="5486400"/>
          </a:xfrm>
        </p:spPr>
        <p:txBody>
          <a:bodyPr rtlCol="0">
            <a:normAutofit fontScale="55000" lnSpcReduction="20000"/>
          </a:bodyPr>
          <a:lstStyle/>
          <a:p>
            <a:pPr marL="0" indent="0" eaLnBrk="1" fontAlgn="auto" hangingPunct="1">
              <a:spcBef>
                <a:spcPct val="0"/>
              </a:spcBef>
              <a:spcAft>
                <a:spcPts val="0"/>
              </a:spcAft>
              <a:buFont typeface="Arial" panose="020B0604020202020204" pitchFamily="34" charset="0"/>
              <a:buNone/>
              <a:defRPr/>
            </a:pPr>
            <a:r>
              <a:rPr lang="tr-TR" altLang="tr-TR" sz="2800" b="1" dirty="0"/>
              <a:t>MADDE 5)-YAPILACAK İŞİN KONUSU :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b="1" dirty="0"/>
              <a:t>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b="1" dirty="0"/>
              <a:t>MADDE 6)-DENEME SÜRESİ : </a:t>
            </a:r>
            <a:r>
              <a:rPr lang="tr-TR" altLang="tr-TR" sz="2800" dirty="0"/>
              <a:t>Yoktur</a:t>
            </a:r>
            <a:r>
              <a:rPr lang="tr-TR" altLang="tr-TR" sz="2800" b="1" dirty="0"/>
              <a:t> </a:t>
            </a:r>
            <a:r>
              <a:rPr lang="tr-TR" altLang="tr-TR" sz="2800" dirty="0"/>
              <a:t>/ ………… Ay' </a:t>
            </a:r>
            <a:r>
              <a:rPr lang="tr-TR" altLang="tr-TR" sz="2800" dirty="0" err="1"/>
              <a:t>dır</a:t>
            </a: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dirty="0"/>
              <a:t>(Deneme süresi en fazla iki aydır. Bu süre sonunda başarısız yada yetersiz bulunanların sözleşmeleri ihbarsız ve tazminatsız feshedilir.)</a:t>
            </a:r>
          </a:p>
          <a:p>
            <a:pPr marL="0" indent="0" eaLnBrk="1" fontAlgn="auto" hangingPunct="1">
              <a:spcBef>
                <a:spcPct val="0"/>
              </a:spcBef>
              <a:spcAft>
                <a:spcPts val="0"/>
              </a:spcAft>
              <a:buFont typeface="Arial" panose="020B0604020202020204" pitchFamily="34" charset="0"/>
              <a:buNone/>
              <a:defRPr/>
            </a:pPr>
            <a:r>
              <a:rPr lang="tr-TR" altLang="tr-TR" sz="2800" b="1" dirty="0"/>
              <a:t>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b="1" dirty="0"/>
              <a:t>MADDE 7)- İŞÇİNİN ÇALIŞMA YERİ :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dirty="0"/>
              <a:t>İşverenin il/ilçe sınırları içindeki işyerlerinde, işveren veya vekilinin göstereceği işyerleri. İşçi, gerektiği takdirde işyeri içinde unvanı veya niteliği benzer yahut birbirine yakın başka işlerde muvafakat aranmaksızın geçici veya devamlı olarak işveren tarafından görevlendirilebilir.</a:t>
            </a:r>
          </a:p>
          <a:p>
            <a:pPr marL="0" indent="0" eaLnBrk="1" fontAlgn="auto" hangingPunct="1">
              <a:spcBef>
                <a:spcPct val="0"/>
              </a:spcBef>
              <a:spcAft>
                <a:spcPts val="0"/>
              </a:spcAft>
              <a:buFont typeface="Arial" panose="020B0604020202020204" pitchFamily="34" charset="0"/>
              <a:buNone/>
              <a:defRPr/>
            </a:pPr>
            <a:r>
              <a:rPr lang="tr-TR" altLang="tr-TR" sz="2800" b="1" dirty="0"/>
              <a:t>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b="1" dirty="0"/>
              <a:t>MADDE 8)- ÇALIŞMA SÜRELERİ :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dirty="0"/>
              <a:t>Haftalık çalışma süresi en çok 45 saattir. Bu süre haftanın çalışılan günlerine eşit şekilde bölünerek uygulanır. 45 Saatlik çalışma süresi işveren tarafından gerekli görüldüğünde; Haftanın çalışılan günlerine, günde 11 saati aşmamak koşulu ile farklı şekillerde dağıtılabilir. Ayrıca işin niteliği ve şartlarına göre, işe başlama ve bitiş saatleri de, işçiler için farklı şekillerde düzenlenebilir ve gerektiğinde değiştirilebilir. 45 Saatlik haftalık çalışma süresinin, haftanın çalışılan günlerine farklı şekillerde dağıtılarak çalışılması durumunda, iki aylık çalışma süresi içinde, işçinin haftalık ortalama normal çalışma süresi 45 saati aşamaz. Ara dinlenme zamanları işveren tarafından belirlenir. İşçi bu maddede belirtilen çalışma şekil ve şartlarını aynen kabul eder.</a:t>
            </a:r>
          </a:p>
          <a:p>
            <a:pPr marL="0" indent="0" eaLnBrk="1" fontAlgn="auto" hangingPunct="1">
              <a:spcBef>
                <a:spcPct val="0"/>
              </a:spcBef>
              <a:spcAft>
                <a:spcPts val="0"/>
              </a:spcAft>
              <a:buFont typeface="Arial" panose="020B0604020202020204" pitchFamily="34" charset="0"/>
              <a:buNone/>
              <a:defRPr/>
            </a:pPr>
            <a:r>
              <a:rPr lang="tr-TR" altLang="tr-TR" sz="2800" b="1" dirty="0"/>
              <a:t>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b="1" dirty="0"/>
              <a:t>MADDE 9)- FAZLA ÇALIŞMA </a:t>
            </a: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dirty="0"/>
              <a:t>İşveren ülkenin genel yaraları için, işin niteliği veya üretimin artırılması gibi nedenlerle işçiye, günlük toplam çalışma süresi 11 saati aşmamak şartı ile yılda 270 saate kadar fazla çalışma yaptırabilir. Haftalık 45 saati aşan çalışmalar fazla çalışma sayılır. Ancak denkleştirme esası uygulandığı durumlarda, işçinin iki aylık süre içindeki haftalık ortalama çalışma süresi 45 saati aşmamak koşulu ile, bazı haftalarda 45 saatten fazla çalıştırılmış olsa dahi, bu haftalardaki 45 saati aşan çalışma süreleri fazla çalışma sayılmaz ve fazla çalışma ücreti ödenmez.</a:t>
            </a:r>
          </a:p>
          <a:p>
            <a:pPr marL="0" indent="0" eaLnBrk="1" fontAlgn="auto" hangingPunct="1">
              <a:spcBef>
                <a:spcPct val="0"/>
              </a:spcBef>
              <a:spcAft>
                <a:spcPts val="0"/>
              </a:spcAft>
              <a:buFont typeface="Arial" panose="020B0604020202020204" pitchFamily="34" charset="0"/>
              <a:buNone/>
              <a:defRPr/>
            </a:pP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b="1" dirty="0"/>
              <a:t>MADDE 10)- TELAFİ ÇALIŞMASI </a:t>
            </a:r>
            <a:r>
              <a:rPr lang="tr-TR" altLang="tr-TR" sz="2800" dirty="0"/>
              <a:t>:  Zorunlu nedenlerle işin durması, ulusal bayram ve genel tatillerden önce veya sonra işyerinin tatil edilmesi veya benzer nedenlerle normal çalışma sürelerinin önemli ölçüde altında çalışılması yada işin tümüyle durdurulması veya işçinin talebi ile kendisine izin verilmesi hallerinde, işveren, iki ay içerisinde işçiye, çalışılmayan bu süreler karşılığı olarak telafi çalışması yaptırabilir. Telafi çalışması, günlük en çok çalışma süresi olan 11 saati ve günde en fazla 3 saati aşamaz. Tatil günlerinde telafi çalışması yaptırılamaz. Telafi çalışması fazla çalışma sayılmaz ve karşılığında fazla çalışma ücreti ödenmez.</a:t>
            </a:r>
          </a:p>
          <a:p>
            <a:pPr marL="0" indent="0" eaLnBrk="1" fontAlgn="auto" hangingPunct="1">
              <a:spcBef>
                <a:spcPct val="0"/>
              </a:spcBef>
              <a:spcAft>
                <a:spcPts val="0"/>
              </a:spcAft>
              <a:buFont typeface="Arial" panose="020B0604020202020204" pitchFamily="34" charset="0"/>
              <a:buNone/>
              <a:defRPr/>
            </a:pPr>
            <a:r>
              <a:rPr lang="tr-TR" altLang="tr-TR" sz="12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147638" y="107950"/>
            <a:ext cx="8885237" cy="5762625"/>
          </a:xfrm>
        </p:spPr>
        <p:txBody>
          <a:bodyPr rtlCol="0">
            <a:normAutofit fontScale="55000" lnSpcReduction="20000"/>
          </a:bodyPr>
          <a:lstStyle/>
          <a:p>
            <a:pPr marL="0" indent="0" eaLnBrk="1" fontAlgn="auto" hangingPunct="1">
              <a:spcBef>
                <a:spcPct val="0"/>
              </a:spcBef>
              <a:spcAft>
                <a:spcPts val="0"/>
              </a:spcAft>
              <a:buFont typeface="Arial" panose="020B0604020202020204" pitchFamily="34" charset="0"/>
              <a:buNone/>
              <a:defRPr/>
            </a:pPr>
            <a:r>
              <a:rPr lang="tr-TR" altLang="tr-TR" sz="2800" b="1" dirty="0"/>
              <a:t>MADDE 11)- ÜCRET :</a:t>
            </a:r>
            <a:r>
              <a:rPr lang="tr-TR" altLang="tr-TR" sz="2800" dirty="0"/>
              <a:t> İşçinin sözleşmede yazılı ücreti kural olarak imza karşılığı kendisine ödenir veya banka hesabına yatırılır. Ancak işçinin yazlı talebi ile belirlediği ve bu talebin altındaki tatbiki imzası bulunan mutemedine de yine imzası karşılığında ödenebilir. Kural olarak işçinin işlemiş ücretinin ödeme tarihi, her ayın ilk iş günüdür. Mücbir bir sebep olmadıkça, ücretler ödeme gününden itibaren en geç 20 gün içinde ödenir.</a:t>
            </a:r>
          </a:p>
          <a:p>
            <a:pPr marL="0" indent="0" eaLnBrk="1" fontAlgn="auto" hangingPunct="1">
              <a:spcBef>
                <a:spcPct val="0"/>
              </a:spcBef>
              <a:spcAft>
                <a:spcPts val="0"/>
              </a:spcAft>
              <a:buFont typeface="Arial" panose="020B0604020202020204" pitchFamily="34" charset="0"/>
              <a:buNone/>
              <a:defRPr/>
            </a:pPr>
            <a:r>
              <a:rPr lang="tr-TR" altLang="tr-TR" sz="2800" b="1" dirty="0"/>
              <a:t>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b="1" dirty="0"/>
              <a:t>MADDE 12)- FAZLA ÇALIŞMA ÜCRETİ :</a:t>
            </a:r>
            <a:r>
              <a:rPr lang="tr-TR" altLang="tr-TR" sz="2800" dirty="0"/>
              <a:t>İşçinin her bir saat fazla çalışması için işverence ödenecek fazla çalışma ücreti, işçinin normal çalışma ücretinin saat başına düşen miktarının yüzde elli artırılmış tutarıdır.</a:t>
            </a:r>
          </a:p>
          <a:p>
            <a:pPr marL="0" indent="0" eaLnBrk="1" fontAlgn="auto" hangingPunct="1">
              <a:spcBef>
                <a:spcPct val="0"/>
              </a:spcBef>
              <a:spcAft>
                <a:spcPts val="0"/>
              </a:spcAft>
              <a:buFont typeface="Arial" panose="020B0604020202020204" pitchFamily="34" charset="0"/>
              <a:buNone/>
              <a:defRPr/>
            </a:pPr>
            <a:r>
              <a:rPr lang="tr-TR" altLang="tr-TR" sz="2800" b="1" dirty="0"/>
              <a:t>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b="1" dirty="0"/>
              <a:t>MADDE 13)- ÖZEL ŞARTLAR :</a:t>
            </a:r>
            <a:r>
              <a:rPr lang="tr-TR" altLang="tr-TR" sz="2800" dirty="0"/>
              <a:t>İşçi, tecrübe ve mesleki birikimine uygun olarak, işverenin vereceği bütün işleri ve görevleri yapmayı kabul ve taahhüt eder. Bu hizmetleri karşılığında belirtilen aylık ücret dışında herhangi bir ücret talep edemez.</a:t>
            </a:r>
          </a:p>
          <a:p>
            <a:pPr marL="0" indent="0" eaLnBrk="1" fontAlgn="auto" hangingPunct="1">
              <a:spcBef>
                <a:spcPct val="0"/>
              </a:spcBef>
              <a:spcAft>
                <a:spcPts val="0"/>
              </a:spcAft>
              <a:buFont typeface="Arial" panose="020B0604020202020204" pitchFamily="34" charset="0"/>
              <a:buNone/>
              <a:defRPr/>
            </a:pPr>
            <a:r>
              <a:rPr lang="tr-TR" altLang="tr-TR" sz="2800" dirty="0"/>
              <a:t>İşçi, işyerinde, çalışma mevzuatı ve işveren tarafından belirlenmiş bulunan çalışma şartlarına, iş disiplinine, iş sağlığı ve iş güvenliği kurallarına, işveren tarafından çıkartılmış ve çıkartılacak olan yönetmelik, genelge, sirküler, talimat gibi düzenlemelere uymayı kabul ve taahhüt eder.</a:t>
            </a:r>
          </a:p>
          <a:p>
            <a:pPr marL="0" indent="0" eaLnBrk="1" fontAlgn="auto" hangingPunct="1">
              <a:spcBef>
                <a:spcPct val="0"/>
              </a:spcBef>
              <a:spcAft>
                <a:spcPts val="0"/>
              </a:spcAft>
              <a:buFont typeface="Arial" panose="020B0604020202020204" pitchFamily="34" charset="0"/>
              <a:buNone/>
              <a:defRPr/>
            </a:pPr>
            <a:r>
              <a:rPr lang="tr-TR" altLang="tr-TR" sz="2800" dirty="0"/>
              <a:t>İşçi, görev nedeniyle kendisine ve bağlı bulunduğu birime teslim edilen demirbaş, her türlü mefruşat, elektronik teçhizat gibi eşyanın muhafazasından, hasar ve ziyan görmesinden sorumludur. Bu malzemeleri işyeri dışına çıkarmamayı ve amacı dışında kullanmamayı, iş sözleşmesinin feshinde eksiksiz teslim etmeyi taahhüt eder.</a:t>
            </a:r>
          </a:p>
          <a:p>
            <a:pPr marL="0" indent="0" eaLnBrk="1" fontAlgn="auto" hangingPunct="1">
              <a:spcBef>
                <a:spcPct val="0"/>
              </a:spcBef>
              <a:spcAft>
                <a:spcPts val="0"/>
              </a:spcAft>
              <a:buFont typeface="Arial" panose="020B0604020202020204" pitchFamily="34" charset="0"/>
              <a:buNone/>
              <a:defRPr/>
            </a:pPr>
            <a:r>
              <a:rPr lang="tr-TR" altLang="tr-TR" sz="2800" dirty="0"/>
              <a:t>İşçi, işverene ve işyerine ait her türlü iş sırlarını saklamayı, işverene zarar verecek davranışlardan kaçınmayı taahhüt eder.</a:t>
            </a:r>
          </a:p>
          <a:p>
            <a:pPr marL="0" indent="0" eaLnBrk="1" fontAlgn="auto" hangingPunct="1">
              <a:spcBef>
                <a:spcPct val="0"/>
              </a:spcBef>
              <a:spcAft>
                <a:spcPts val="0"/>
              </a:spcAft>
              <a:buFont typeface="Arial" panose="020B0604020202020204" pitchFamily="34" charset="0"/>
              <a:buNone/>
              <a:defRPr/>
            </a:pPr>
            <a:r>
              <a:rPr lang="tr-TR" altLang="tr-TR" sz="2800" dirty="0"/>
              <a:t>İşçi, iş sözleşmesi devam ettiği sürece, özel de olsa başka bir işte çalışmamayı taahhüt eder.</a:t>
            </a:r>
          </a:p>
          <a:p>
            <a:pPr marL="0" indent="0" eaLnBrk="1" fontAlgn="auto" hangingPunct="1">
              <a:spcBef>
                <a:spcPct val="0"/>
              </a:spcBef>
              <a:spcAft>
                <a:spcPts val="0"/>
              </a:spcAft>
              <a:buFont typeface="Arial" panose="020B0604020202020204" pitchFamily="34" charset="0"/>
              <a:buNone/>
              <a:defRPr/>
            </a:pPr>
            <a:r>
              <a:rPr lang="tr-TR" altLang="tr-TR" sz="2800" dirty="0"/>
              <a:t>İşçi, işverenin istemesi halinde, hafta tatili ile ulusal bayram ve genel tatil günlerinde de çalışmayı ve işverenin istemesi halinde fazla çalışma yapmayı peşinen kabul eder.</a:t>
            </a:r>
          </a:p>
          <a:p>
            <a:pPr marL="0" indent="0" eaLnBrk="1" fontAlgn="auto" hangingPunct="1">
              <a:spcBef>
                <a:spcPct val="0"/>
              </a:spcBef>
              <a:spcAft>
                <a:spcPts val="0"/>
              </a:spcAft>
              <a:buFont typeface="Arial" panose="020B0604020202020204" pitchFamily="34" charset="0"/>
              <a:buNone/>
              <a:defRPr/>
            </a:pPr>
            <a:endParaRPr lang="bs-Latn-BA" altLang="tr-TR" sz="2800" dirty="0" smtClean="0"/>
          </a:p>
          <a:p>
            <a:pPr marL="0" indent="0" eaLnBrk="1" fontAlgn="auto" hangingPunct="1">
              <a:spcBef>
                <a:spcPct val="0"/>
              </a:spcBef>
              <a:spcAft>
                <a:spcPts val="0"/>
              </a:spcAft>
              <a:buFont typeface="Arial" panose="020B0604020202020204" pitchFamily="34" charset="0"/>
              <a:buNone/>
              <a:defRPr/>
            </a:pPr>
            <a:r>
              <a:rPr lang="tr-TR" altLang="tr-TR" sz="2800" dirty="0" smtClean="0"/>
              <a:t>13.7-İşveren</a:t>
            </a:r>
            <a:r>
              <a:rPr lang="tr-TR" altLang="tr-TR" sz="2800" dirty="0"/>
              <a:t>, işçilik haklarını ödemek, ahlak ve iyi niyet kurallarına uymak, işçi sağlığı ve iş güvenliği tedbirlerini almakla yükümlüdür.</a:t>
            </a:r>
          </a:p>
          <a:p>
            <a:pPr marL="0" indent="0" eaLnBrk="1" fontAlgn="auto" hangingPunct="1">
              <a:spcBef>
                <a:spcPct val="0"/>
              </a:spcBef>
              <a:spcAft>
                <a:spcPts val="0"/>
              </a:spcAft>
              <a:buFont typeface="Arial" panose="020B0604020202020204" pitchFamily="34" charset="0"/>
              <a:buNone/>
              <a:defRPr/>
            </a:pPr>
            <a:r>
              <a:rPr lang="tr-TR" altLang="tr-TR" sz="2800" dirty="0"/>
              <a:t>13.8-İşçi, iş kanununa göre hak kazanacağı yıllık ücretli iznini, işverenin iş şartlarına göre belirleyeceği zamanda kullanmayı kabul eder.</a:t>
            </a:r>
          </a:p>
          <a:p>
            <a:pPr marL="0" indent="0" eaLnBrk="1" fontAlgn="auto" hangingPunct="1">
              <a:spcBef>
                <a:spcPct val="0"/>
              </a:spcBef>
              <a:spcAft>
                <a:spcPts val="0"/>
              </a:spcAft>
              <a:buFont typeface="Arial" panose="020B0604020202020204" pitchFamily="34" charset="0"/>
              <a:buNone/>
              <a:defRPr/>
            </a:pPr>
            <a:r>
              <a:rPr lang="tr-TR" altLang="tr-TR" sz="2800" dirty="0"/>
              <a:t>13.9-İşçi, işyerine, alkollü içki veya uyuşturucu madde almış olarak gelmemeyi ve bu maddeleri işyerinde kullanmamayı, çalış­ması ile ilgili olmayan eşya ve maddeler ile taşınması yada kullanılması yasaklanmış maddeleri işyerine sokmamayı taahhüt eder.</a:t>
            </a:r>
          </a:p>
          <a:p>
            <a:pPr marL="0" indent="0" eaLnBrk="1" fontAlgn="auto" hangingPunct="1">
              <a:spcBef>
                <a:spcPct val="0"/>
              </a:spcBef>
              <a:spcAft>
                <a:spcPts val="0"/>
              </a:spcAft>
              <a:buFont typeface="Arial" panose="020B0604020202020204" pitchFamily="34" charset="0"/>
              <a:buNone/>
              <a:defRPr/>
            </a:pPr>
            <a:r>
              <a:rPr lang="tr-TR" altLang="tr-TR" sz="2800" dirty="0"/>
              <a:t>13.10-İşçi, işverenin istemesi halinde hizmet içi veya görevin gerektirdiği eğitimlere katılmak zorundadır. Eğitimlere katılan işçiden zorunlu hizmet talep edilebilir.</a:t>
            </a:r>
          </a:p>
          <a:p>
            <a:pPr marL="0" indent="0" eaLnBrk="1" fontAlgn="auto" hangingPunct="1">
              <a:spcBef>
                <a:spcPct val="0"/>
              </a:spcBef>
              <a:spcAft>
                <a:spcPts val="0"/>
              </a:spcAft>
              <a:buFont typeface="Arial" panose="020B0604020202020204" pitchFamily="34" charset="0"/>
              <a:buNone/>
              <a:defRPr/>
            </a:pPr>
            <a:r>
              <a:rPr lang="tr-TR" altLang="tr-TR" sz="1200" dirty="0"/>
              <a:t> </a:t>
            </a:r>
          </a:p>
          <a:p>
            <a:pPr marL="0" indent="0" eaLnBrk="1" fontAlgn="auto" hangingPunct="1">
              <a:spcBef>
                <a:spcPct val="0"/>
              </a:spcBef>
              <a:spcAft>
                <a:spcPts val="0"/>
              </a:spcAft>
              <a:buFont typeface="Arial" panose="020B0604020202020204" pitchFamily="34" charset="0"/>
              <a:buNone/>
              <a:defRPr/>
            </a:pPr>
            <a:endParaRPr lang="tr-TR" altLang="tr-TR" sz="1200" dirty="0"/>
          </a:p>
          <a:p>
            <a:pPr marL="0" indent="0" eaLnBrk="1" fontAlgn="auto" hangingPunct="1">
              <a:spcAft>
                <a:spcPts val="0"/>
              </a:spcAft>
              <a:buFont typeface="Arial" panose="020B0604020202020204" pitchFamily="34" charset="0"/>
              <a:buNone/>
              <a:defRPr/>
            </a:pPr>
            <a:endParaRPr lang="tr-TR" altLang="tr-TR" sz="1200" dirty="0"/>
          </a:p>
          <a:p>
            <a:pPr marL="0" indent="0" eaLnBrk="1" fontAlgn="auto" hangingPunct="1">
              <a:spcAft>
                <a:spcPts val="0"/>
              </a:spcAft>
              <a:buFont typeface="Arial" panose="020B0604020202020204" pitchFamily="34" charset="0"/>
              <a:buNone/>
              <a:defRPr/>
            </a:pPr>
            <a:endParaRPr lang="tr-TR" altLang="tr-TR"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196850" y="166688"/>
            <a:ext cx="8742363" cy="5548312"/>
          </a:xfrm>
        </p:spPr>
        <p:txBody>
          <a:bodyPr rtlCol="0">
            <a:normAutofit fontScale="62500" lnSpcReduction="20000"/>
          </a:bodyPr>
          <a:lstStyle/>
          <a:p>
            <a:pPr marL="0" indent="0" eaLnBrk="1" fontAlgn="auto" hangingPunct="1">
              <a:spcBef>
                <a:spcPct val="0"/>
              </a:spcBef>
              <a:spcAft>
                <a:spcPts val="0"/>
              </a:spcAft>
              <a:buFont typeface="Arial" panose="020B0604020202020204" pitchFamily="34" charset="0"/>
              <a:buNone/>
              <a:defRPr/>
            </a:pPr>
            <a:r>
              <a:rPr lang="tr-TR" altLang="tr-TR" sz="2800" b="1" dirty="0"/>
              <a:t>MADDE 14)- FESİH VE TAZMİNATLAR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dirty="0"/>
              <a:t>Taraflar yukarıdaki maddelerde yazılı sorumluluklarını yerine getirmez ise karşı tarafa sözleşmeyi herhangi bir tazminat ödemeden feshetme hakkı doğduğunu kabul ve taahhüt etmişlerdir.</a:t>
            </a:r>
          </a:p>
          <a:p>
            <a:pPr marL="0" indent="0" eaLnBrk="1" fontAlgn="auto" hangingPunct="1">
              <a:spcBef>
                <a:spcPct val="0"/>
              </a:spcBef>
              <a:spcAft>
                <a:spcPts val="0"/>
              </a:spcAft>
              <a:buFont typeface="Arial" panose="020B0604020202020204" pitchFamily="34" charset="0"/>
              <a:buNone/>
              <a:defRPr/>
            </a:pPr>
            <a:r>
              <a:rPr lang="tr-TR" altLang="tr-TR" sz="2800" dirty="0"/>
              <a:t>Sözleşmenin taraflarından herhangi birisi sözleşmeyi feshetmek isterse; 4857 sayılı İş Kanunun 17. maddesindeki ihbar önellerine uygun olarak, önceden karşı tarafa yazılı olarak haber vermek zorundadır. Haber verilmemesi halinde tarafların ayrıca tazminat isteme hakkı saklıdır.</a:t>
            </a:r>
          </a:p>
          <a:p>
            <a:pPr marL="0" indent="0" eaLnBrk="1" fontAlgn="auto" hangingPunct="1">
              <a:spcBef>
                <a:spcPct val="0"/>
              </a:spcBef>
              <a:spcAft>
                <a:spcPts val="0"/>
              </a:spcAft>
              <a:buFont typeface="Arial" panose="020B0604020202020204" pitchFamily="34" charset="0"/>
              <a:buNone/>
              <a:defRPr/>
            </a:pPr>
            <a:r>
              <a:rPr lang="tr-TR" altLang="tr-TR" sz="2800" dirty="0"/>
              <a:t>14.3</a:t>
            </a:r>
            <a:r>
              <a:rPr lang="tr-TR" altLang="tr-TR" sz="2800" b="1" dirty="0"/>
              <a:t>- </a:t>
            </a:r>
            <a:r>
              <a:rPr lang="tr-TR" altLang="tr-TR" sz="2800" dirty="0"/>
              <a:t>İşveren sözleşmeyi; sözleşme süresi içerisinde veya bitim tarihinde tek taraflı olarak feshederse, işçiye iş kanunu hükümlerine uygun olarak tazminat öder. Sözleşmenin işveren tarafından feshinde; fesih bildiriminde sebep gösterilmediği veya gösterilen sebebin geçerli olmadığı hususunda ortaya çıkacak uyuşmazlıklar, bir ay içinde Özel Hakeme götürülür.</a:t>
            </a:r>
          </a:p>
          <a:p>
            <a:pPr marL="0" indent="0" eaLnBrk="1" fontAlgn="auto" hangingPunct="1">
              <a:spcBef>
                <a:spcPct val="0"/>
              </a:spcBef>
              <a:spcAft>
                <a:spcPts val="0"/>
              </a:spcAft>
              <a:buFont typeface="Arial" panose="020B0604020202020204" pitchFamily="34" charset="0"/>
              <a:buNone/>
              <a:defRPr/>
            </a:pP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b="1" dirty="0"/>
              <a:t>MADDE 15)- SON HÜKÜMLER :</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dirty="0"/>
              <a:t>15.1-Bu iş sözleşmesinde yer almayan hususlarda İş Kanunu ve diğer ilgili mevzuat hükümleri uygulanır.</a:t>
            </a:r>
          </a:p>
          <a:p>
            <a:pPr marL="0" indent="0" eaLnBrk="1" fontAlgn="auto" hangingPunct="1">
              <a:spcBef>
                <a:spcPct val="0"/>
              </a:spcBef>
              <a:spcAft>
                <a:spcPts val="0"/>
              </a:spcAft>
              <a:buFont typeface="Arial" panose="020B0604020202020204" pitchFamily="34" charset="0"/>
              <a:buNone/>
              <a:defRPr/>
            </a:pPr>
            <a:r>
              <a:rPr lang="tr-TR" altLang="tr-TR" sz="2800" dirty="0"/>
              <a:t>15.2-Uyuşmazlıklarda çözüm mercii iş yerinin bulunduğu yer mahkemeleri ve icra daireleridir.</a:t>
            </a:r>
          </a:p>
          <a:p>
            <a:pPr marL="0" indent="0" eaLnBrk="1" fontAlgn="auto" hangingPunct="1">
              <a:spcBef>
                <a:spcPct val="0"/>
              </a:spcBef>
              <a:spcAft>
                <a:spcPts val="0"/>
              </a:spcAft>
              <a:buFont typeface="Arial" panose="020B0604020202020204" pitchFamily="34" charset="0"/>
              <a:buNone/>
              <a:defRPr/>
            </a:pPr>
            <a:r>
              <a:rPr lang="tr-TR" altLang="tr-TR" sz="2800" dirty="0"/>
              <a:t>15.3-Bu hizmet akdi / / tarihinde taraflarca iki nüsha olarak tanzim edilip, okundu ve aynen kabulle imzalandı.</a:t>
            </a:r>
          </a:p>
          <a:p>
            <a:pPr marL="0" indent="0" eaLnBrk="1" fontAlgn="auto" hangingPunct="1">
              <a:spcBef>
                <a:spcPct val="0"/>
              </a:spcBef>
              <a:spcAft>
                <a:spcPts val="0"/>
              </a:spcAft>
              <a:buFont typeface="Arial" panose="020B0604020202020204" pitchFamily="34" charset="0"/>
              <a:buNone/>
              <a:defRPr/>
            </a:pP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dirty="0"/>
              <a:t> </a:t>
            </a:r>
          </a:p>
          <a:p>
            <a:pPr marL="0" indent="0" eaLnBrk="1" fontAlgn="auto" hangingPunct="1">
              <a:spcBef>
                <a:spcPct val="0"/>
              </a:spcBef>
              <a:spcAft>
                <a:spcPts val="0"/>
              </a:spcAft>
              <a:buFont typeface="Arial" panose="020B0604020202020204" pitchFamily="34" charset="0"/>
              <a:buNone/>
              <a:defRPr/>
            </a:pPr>
            <a:r>
              <a:rPr lang="tr-TR" altLang="tr-TR" sz="2800" b="1" dirty="0"/>
              <a:t>İşveren veya Vekili 								İşçi</a:t>
            </a:r>
            <a:endParaRPr lang="tr-TR" altLang="tr-TR" sz="2800" dirty="0"/>
          </a:p>
          <a:p>
            <a:pPr marL="0" indent="0" eaLnBrk="1" fontAlgn="auto" hangingPunct="1">
              <a:spcBef>
                <a:spcPct val="0"/>
              </a:spcBef>
              <a:spcAft>
                <a:spcPts val="0"/>
              </a:spcAft>
              <a:buFont typeface="Arial" panose="020B0604020202020204" pitchFamily="34" charset="0"/>
              <a:buNone/>
              <a:defRPr/>
            </a:pPr>
            <a:r>
              <a:rPr lang="tr-TR" altLang="tr-TR" sz="2800" dirty="0"/>
              <a:t>(İmza-Kaşe) 									(Adı Soyadı-İmza)</a:t>
            </a:r>
          </a:p>
          <a:p>
            <a:pPr marL="0" indent="0" eaLnBrk="1" fontAlgn="auto" hangingPunct="1">
              <a:spcAft>
                <a:spcPts val="0"/>
              </a:spcAft>
              <a:buFont typeface="Arial" panose="020B0604020202020204" pitchFamily="34" charset="0"/>
              <a:buNone/>
              <a:defRPr/>
            </a:pPr>
            <a:endParaRPr lang="tr-TR" altLang="tr-T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06375" y="138113"/>
            <a:ext cx="8632825" cy="769937"/>
          </a:xfrm>
        </p:spPr>
        <p:txBody>
          <a:bodyPr rtlCol="0">
            <a:normAutofit/>
          </a:bodyPr>
          <a:lstStyle/>
          <a:p>
            <a:pPr algn="ctr" eaLnBrk="1" fontAlgn="auto" hangingPunct="1">
              <a:spcAft>
                <a:spcPts val="0"/>
              </a:spcAft>
              <a:defRPr/>
            </a:pPr>
            <a:r>
              <a:rPr lang="tr-TR" altLang="tr-TR" sz="4000" b="1" dirty="0">
                <a:latin typeface="+mn-lt"/>
                <a:cs typeface="Arial" panose="020B0604020202020204" pitchFamily="34" charset="0"/>
              </a:rPr>
              <a:t>ÜCRET GÜVENCESİ - ASGARİ ÜCRET</a:t>
            </a:r>
            <a:endParaRPr lang="tr-TR" altLang="tr-TR" sz="4000" b="1" dirty="0" smtClean="0">
              <a:latin typeface="+mn-lt"/>
              <a:cs typeface="Arial" panose="020B0604020202020204" pitchFamily="34" charset="0"/>
            </a:endParaRPr>
          </a:p>
        </p:txBody>
      </p:sp>
      <p:sp>
        <p:nvSpPr>
          <p:cNvPr id="8195" name="Content Placeholder 2"/>
          <p:cNvSpPr>
            <a:spLocks noGrp="1"/>
          </p:cNvSpPr>
          <p:nvPr>
            <p:ph idx="1"/>
          </p:nvPr>
        </p:nvSpPr>
        <p:spPr>
          <a:xfrm>
            <a:off x="107950" y="908050"/>
            <a:ext cx="9036050" cy="4806950"/>
          </a:xfrm>
        </p:spPr>
        <p:txBody>
          <a:bodyPr rtlCol="0">
            <a:normAutofit fontScale="70000" lnSpcReduction="20000"/>
          </a:bodyPr>
          <a:lstStyle/>
          <a:p>
            <a:pPr marL="0" indent="0" algn="ctr" eaLnBrk="1" fontAlgn="auto" hangingPunct="1">
              <a:spcBef>
                <a:spcPct val="0"/>
              </a:spcBef>
              <a:spcAft>
                <a:spcPts val="0"/>
              </a:spcAft>
              <a:buFont typeface="Arial" panose="020B0604020202020204" pitchFamily="34" charset="0"/>
              <a:buNone/>
              <a:defRPr/>
            </a:pPr>
            <a:r>
              <a:rPr lang="tr-TR" altLang="tr-TR" sz="3600" b="1" i="1" dirty="0" smtClean="0">
                <a:cs typeface="Arial" panose="020B0604020202020204" pitchFamily="34" charset="0"/>
              </a:rPr>
              <a:t>Madde 32 - </a:t>
            </a:r>
            <a:r>
              <a:rPr lang="tr-TR" altLang="tr-TR" sz="3600" i="1" dirty="0" smtClean="0">
                <a:cs typeface="Arial" panose="020B0604020202020204" pitchFamily="34" charset="0"/>
              </a:rPr>
              <a:t>Genel anlamda ücret bir kimseye bir iş karşılığında işveren veya üçüncü kişiler tarafından sağlanan ve para ile ödenen tutardır</a:t>
            </a:r>
            <a:r>
              <a:rPr lang="tr-TR" altLang="tr-TR" sz="3600" dirty="0" smtClean="0">
                <a:cs typeface="Arial" panose="020B0604020202020204" pitchFamily="34" charset="0"/>
              </a:rPr>
              <a:t>.</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Türkiye’de </a:t>
            </a:r>
            <a:r>
              <a:rPr lang="tr-TR" altLang="tr-TR" sz="3600" b="1" dirty="0" smtClean="0">
                <a:cs typeface="Arial" panose="020B0604020202020204" pitchFamily="34" charset="0"/>
              </a:rPr>
              <a:t>asgari ücret </a:t>
            </a:r>
            <a:r>
              <a:rPr lang="tr-TR" altLang="tr-TR" sz="3600" dirty="0" smtClean="0">
                <a:cs typeface="Arial" panose="020B0604020202020204" pitchFamily="34" charset="0"/>
              </a:rPr>
              <a:t>bir tanımı mevcut ve bu tanım ücrette adalet sağlamasına yönelik bir düzenleme.</a:t>
            </a:r>
            <a:r>
              <a:rPr lang="bs-Latn-BA" altLang="tr-TR" sz="3600" dirty="0" smtClean="0">
                <a:cs typeface="Arial" panose="020B0604020202020204" pitchFamily="34" charset="0"/>
              </a:rPr>
              <a:t> Bunu </a:t>
            </a:r>
            <a:r>
              <a:rPr lang="tr-TR" altLang="tr-TR" sz="3600" dirty="0" smtClean="0">
                <a:cs typeface="Arial" panose="020B0604020202020204" pitchFamily="34" charset="0"/>
              </a:rPr>
              <a:t>düzenleyen Asgari Ücret Yönetmeliği </a:t>
            </a:r>
            <a:r>
              <a:rPr lang="tr-TR" altLang="tr-TR" sz="3600" dirty="0" err="1" smtClean="0">
                <a:cs typeface="Arial" panose="020B0604020202020204" pitchFamily="34" charset="0"/>
              </a:rPr>
              <a:t>dir</a:t>
            </a:r>
            <a:r>
              <a:rPr lang="tr-TR" altLang="tr-TR" sz="3600" dirty="0" smtClean="0">
                <a:cs typeface="Arial" panose="020B0604020202020204" pitchFamily="34" charset="0"/>
              </a:rPr>
              <a:t>.</a:t>
            </a:r>
            <a:endParaRPr lang="bs-Latn-BA"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Tanım:</a:t>
            </a: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İşçilere, normal bir çalışma günü karşılığı ödenen ve işçinin gıda, konut, giyim, sağlık, ulaşım ve kültür gibi zorunlu ihtiyaçlarını günün fiyatları üzerinden asgari düzeyde karşılamaya yetecek ücrettir.</a:t>
            </a:r>
            <a:endParaRPr lang="tr-TR" altLang="tr-TR" sz="3600" b="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Asgari ücret: </a:t>
            </a:r>
            <a:r>
              <a:rPr lang="tr-TR" altLang="tr-TR" sz="3600" dirty="0" smtClean="0">
                <a:cs typeface="Arial" panose="020B0604020202020204" pitchFamily="34" charset="0"/>
              </a:rPr>
              <a:t>işçiye ailesiyle birlikte asgari bir yaşam düzeyi sağlamaya yeterli olan ve işverenin bundan daha düşük miktarda ücret ödeyemeyeceği ücrettir.</a:t>
            </a: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0" y="147638"/>
            <a:ext cx="9144000" cy="5567362"/>
          </a:xfrm>
        </p:spPr>
        <p:txBody>
          <a:bodyPr rtlCol="0">
            <a:normAutofit fontScale="77500" lnSpcReduction="20000"/>
          </a:bodyPr>
          <a:lstStyle/>
          <a:p>
            <a:pPr marL="0" indent="0" algn="ctr" eaLnBrk="1" fontAlgn="auto" hangingPunct="1">
              <a:spcAft>
                <a:spcPts val="0"/>
              </a:spcAft>
              <a:buFont typeface="Arial" panose="020B0604020202020204" pitchFamily="34" charset="0"/>
              <a:buNone/>
              <a:defRPr/>
            </a:pPr>
            <a:r>
              <a:rPr lang="tr-TR" altLang="tr-TR" sz="4000" b="1" i="1" dirty="0" smtClean="0"/>
              <a:t>Madde 39 - </a:t>
            </a:r>
            <a:r>
              <a:rPr lang="tr-TR" altLang="tr-TR" sz="4000" i="1" dirty="0" smtClean="0"/>
              <a:t>İş sözleşmesi ile çalışan ve bu Kanunun kapsamında olan veya olmayan her türlü işçinin ekonomik ve sosyal durumlarının düzenlenmesi için Çalışma ve Sosyal Güvenlik Bakanlığınca Asgari Ücret Tespit Komisyonu aracılığı ile </a:t>
            </a:r>
            <a:r>
              <a:rPr lang="tr-TR" altLang="tr-TR" sz="4000" i="1" u="sng" dirty="0" smtClean="0"/>
              <a:t>ücretlerin asgari sınırları </a:t>
            </a:r>
            <a:r>
              <a:rPr lang="tr-TR" altLang="tr-TR" sz="4000" i="1" dirty="0" smtClean="0"/>
              <a:t>en geç iki yılda bir belirlenir.</a:t>
            </a:r>
          </a:p>
          <a:p>
            <a:pPr marL="0" indent="0" eaLnBrk="1" fontAlgn="auto" hangingPunct="1">
              <a:spcAft>
                <a:spcPts val="0"/>
              </a:spcAft>
              <a:buFont typeface="Arial" panose="020B0604020202020204" pitchFamily="34" charset="0"/>
              <a:buNone/>
              <a:defRPr/>
            </a:pPr>
            <a:endParaRPr lang="tr-TR" altLang="tr-TR" sz="4000" b="1"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sz="4000" b="1"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r>
              <a:rPr lang="tr-TR" altLang="tr-TR" sz="3400" b="1" dirty="0" smtClean="0">
                <a:cs typeface="Arial" panose="020B0604020202020204" pitchFamily="34" charset="0"/>
              </a:rPr>
              <a:t>Asgari ücretin unsurları:</a:t>
            </a:r>
          </a:p>
          <a:p>
            <a:pPr marL="0" indent="0" eaLnBrk="1" fontAlgn="auto" hangingPunct="1">
              <a:spcBef>
                <a:spcPct val="0"/>
              </a:spcBef>
              <a:spcAft>
                <a:spcPts val="0"/>
              </a:spcAft>
              <a:buFont typeface="Arial" panose="020B0604020202020204" pitchFamily="34" charset="0"/>
              <a:buNone/>
              <a:defRPr/>
            </a:pPr>
            <a:endParaRPr lang="tr-TR" altLang="tr-TR" sz="3400" b="1" dirty="0" smtClean="0">
              <a:cs typeface="Arial" panose="020B0604020202020204" pitchFamily="34" charset="0"/>
            </a:endParaRPr>
          </a:p>
          <a:p>
            <a:pPr marL="0" indent="0" eaLnBrk="1" fontAlgn="auto" hangingPunct="1">
              <a:spcBef>
                <a:spcPts val="900"/>
              </a:spcBef>
              <a:spcAft>
                <a:spcPts val="0"/>
              </a:spcAft>
              <a:buFont typeface="Arial" panose="020B0604020202020204" pitchFamily="34" charset="0"/>
              <a:buNone/>
              <a:defRPr/>
            </a:pPr>
            <a:r>
              <a:rPr lang="tr-TR" altLang="tr-TR" sz="3400" dirty="0" smtClean="0">
                <a:cs typeface="Arial" panose="020B0604020202020204" pitchFamily="34" charset="0"/>
              </a:rPr>
              <a:t>- günlük çalışmanın karşılığı olma,</a:t>
            </a:r>
          </a:p>
          <a:p>
            <a:pPr marL="0" indent="0" eaLnBrk="1" fontAlgn="auto" hangingPunct="1">
              <a:spcBef>
                <a:spcPts val="900"/>
              </a:spcBef>
              <a:spcAft>
                <a:spcPts val="0"/>
              </a:spcAft>
              <a:buFont typeface="Arial" panose="020B0604020202020204" pitchFamily="34" charset="0"/>
              <a:buNone/>
              <a:defRPr/>
            </a:pPr>
            <a:r>
              <a:rPr lang="tr-TR" altLang="tr-TR" sz="3400" dirty="0" smtClean="0">
                <a:cs typeface="Arial" panose="020B0604020202020204" pitchFamily="34" charset="0"/>
              </a:rPr>
              <a:t>- işçilerin zorunlu gereksinimleri karşılayacak kadar olma,</a:t>
            </a:r>
          </a:p>
          <a:p>
            <a:pPr marL="0" indent="0" eaLnBrk="1" fontAlgn="auto" hangingPunct="1">
              <a:spcBef>
                <a:spcPts val="900"/>
              </a:spcBef>
              <a:spcAft>
                <a:spcPts val="0"/>
              </a:spcAft>
              <a:buFont typeface="Arial" panose="020B0604020202020204" pitchFamily="34" charset="0"/>
              <a:buNone/>
              <a:defRPr/>
            </a:pPr>
            <a:r>
              <a:rPr lang="tr-TR" altLang="tr-TR" sz="3400" dirty="0" smtClean="0">
                <a:cs typeface="Arial" panose="020B0604020202020204" pitchFamily="34" charset="0"/>
              </a:rPr>
              <a:t>- işçi ve ailesini gereksinimlerini karşılayacak kadar olma.</a:t>
            </a:r>
          </a:p>
          <a:p>
            <a:pPr marL="0" indent="0" eaLnBrk="1" fontAlgn="auto" hangingPunct="1">
              <a:spcBef>
                <a:spcPts val="900"/>
              </a:spcBef>
              <a:spcAft>
                <a:spcPts val="0"/>
              </a:spcAft>
              <a:buFont typeface="Arial" panose="020B0604020202020204" pitchFamily="34" charset="0"/>
              <a:buNone/>
              <a:defRPr/>
            </a:pPr>
            <a:r>
              <a:rPr lang="tr-TR" altLang="tr-TR" sz="3400" dirty="0" smtClean="0">
                <a:cs typeface="Arial" panose="020B0604020202020204" pitchFamily="34" charset="0"/>
              </a:rPr>
              <a:t>- ödenebilecek en düşük ücreti olma</a:t>
            </a: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47638" y="254000"/>
            <a:ext cx="8996362" cy="5146675"/>
          </a:xfrm>
        </p:spPr>
        <p:txBody>
          <a:bodyPr rtlCol="0">
            <a:normAutofit fontScale="70000" lnSpcReduction="20000"/>
          </a:bodyPr>
          <a:lstStyle/>
          <a:p>
            <a:pPr marL="0" indent="0" eaLnBrk="1" fontAlgn="auto" hangingPunct="1">
              <a:lnSpc>
                <a:spcPct val="120000"/>
              </a:lnSpc>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Asgari ücretin belirlenme yetkisi</a:t>
            </a:r>
          </a:p>
          <a:p>
            <a:pPr marL="0" indent="0" eaLnBrk="1" fontAlgn="auto" hangingPunct="1">
              <a:lnSpc>
                <a:spcPct val="120000"/>
              </a:lnSpc>
              <a:spcBef>
                <a:spcPct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eaLnBrk="1" fontAlgn="auto" hangingPunct="1">
              <a:lnSpc>
                <a:spcPct val="12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Asgari ücret, iş sözleşmesiyle çalışan ve İş Kanunu kapsamında olan veya olmayan her türlü işçinin ekonomik ve sosyal durumlarının düzenlenmesi için Çalışma ve Sosyal Güvenlik Bakanlığı’nda </a:t>
            </a:r>
            <a:r>
              <a:rPr lang="tr-TR" altLang="tr-TR" sz="3600" b="1" dirty="0" smtClean="0">
                <a:cs typeface="Arial" panose="020B0604020202020204" pitchFamily="34" charset="0"/>
              </a:rPr>
              <a:t>Asgari Tespit Komisyonu </a:t>
            </a:r>
            <a:r>
              <a:rPr lang="tr-TR" altLang="tr-TR" sz="3600" dirty="0" smtClean="0">
                <a:cs typeface="Arial" panose="020B0604020202020204" pitchFamily="34" charset="0"/>
              </a:rPr>
              <a:t>aracılığıyla en geç </a:t>
            </a:r>
            <a:r>
              <a:rPr lang="tr-TR" altLang="tr-TR" sz="3600" b="1" dirty="0" smtClean="0">
                <a:cs typeface="Arial" panose="020B0604020202020204" pitchFamily="34" charset="0"/>
              </a:rPr>
              <a:t>2 yılda bir </a:t>
            </a:r>
            <a:r>
              <a:rPr lang="tr-TR" altLang="tr-TR" sz="3600" dirty="0" smtClean="0">
                <a:cs typeface="Arial" panose="020B0604020202020204" pitchFamily="34" charset="0"/>
              </a:rPr>
              <a:t>belirlenir.</a:t>
            </a:r>
          </a:p>
          <a:p>
            <a:pPr marL="0" indent="0" eaLnBrk="1" fontAlgn="auto" hangingPunct="1">
              <a:lnSpc>
                <a:spcPct val="120000"/>
              </a:lnSpc>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lnSpc>
                <a:spcPct val="12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Asgari Ücret Tespit Komisyonu işçi, işveren ve devlet temsilcilerinden oluşmaktadır (İK m.39/3). </a:t>
            </a:r>
          </a:p>
          <a:p>
            <a:pPr marL="0" indent="0" eaLnBrk="1" fontAlgn="auto" hangingPunct="1">
              <a:lnSpc>
                <a:spcPct val="120000"/>
              </a:lnSpc>
              <a:spcBef>
                <a:spcPct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eaLnBrk="1" fontAlgn="auto" hangingPunct="1">
              <a:lnSpc>
                <a:spcPct val="120000"/>
              </a:lnSpc>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Komisyonun kararları kesindir ve Resmi </a:t>
            </a:r>
            <a:r>
              <a:rPr lang="tr-TR" altLang="tr-TR" sz="3600" b="1" dirty="0" err="1" smtClean="0">
                <a:cs typeface="Arial" panose="020B0604020202020204" pitchFamily="34" charset="0"/>
              </a:rPr>
              <a:t>Gazete’de</a:t>
            </a:r>
            <a:r>
              <a:rPr lang="tr-TR" altLang="tr-TR" sz="3600" b="1" dirty="0" smtClean="0">
                <a:cs typeface="Arial" panose="020B0604020202020204" pitchFamily="34" charset="0"/>
              </a:rPr>
              <a:t> yayımlanarak yürürlüğe girer </a:t>
            </a:r>
            <a:r>
              <a:rPr lang="tr-TR" altLang="tr-TR" sz="3600" dirty="0" smtClean="0">
                <a:cs typeface="Arial" panose="020B0604020202020204" pitchFamily="34" charset="0"/>
              </a:rPr>
              <a:t>(İK m.39/3).</a:t>
            </a: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96850" y="246063"/>
            <a:ext cx="8799513" cy="5468937"/>
          </a:xfrm>
        </p:spPr>
        <p:txBody>
          <a:bodyPr rtlCol="0">
            <a:normAutofit fontScale="92500"/>
          </a:bodyPr>
          <a:lstStyle/>
          <a:p>
            <a:pPr marL="0" indent="0" eaLnBrk="1" fontAlgn="auto" hangingPunct="1">
              <a:spcBef>
                <a:spcPct val="0"/>
              </a:spcBef>
              <a:spcAft>
                <a:spcPts val="0"/>
              </a:spcAft>
              <a:buFont typeface="Arial" panose="020B0604020202020204" pitchFamily="34" charset="0"/>
              <a:buNone/>
              <a:defRPr/>
            </a:pPr>
            <a:r>
              <a:rPr lang="tr-TR" altLang="tr-TR" sz="2800" dirty="0" smtClean="0">
                <a:cs typeface="Arial" panose="020B0604020202020204" pitchFamily="34" charset="0"/>
              </a:rPr>
              <a:t>Asgari ücretin belirlenmesinde işkolu bazında bir ayırım söz konusu değildir. </a:t>
            </a:r>
          </a:p>
          <a:p>
            <a:pPr marL="0" indent="0" eaLnBrk="1" fontAlgn="auto" hangingPunct="1">
              <a:spcBef>
                <a:spcPct val="0"/>
              </a:spcBef>
              <a:spcAft>
                <a:spcPts val="0"/>
              </a:spcAft>
              <a:buFont typeface="Arial" panose="020B0604020202020204" pitchFamily="34" charset="0"/>
              <a:buNone/>
              <a:defRPr/>
            </a:pPr>
            <a:r>
              <a:rPr lang="tr-TR" altLang="tr-TR" sz="2800" dirty="0" smtClean="0">
                <a:cs typeface="Arial" panose="020B0604020202020204" pitchFamily="34" charset="0"/>
              </a:rPr>
              <a:t>Komisyon, asgari ücreti bütün işkollarını kapsayacak şekilde belirler (AÜY m.6) ve asgari ücretin belirlenmesinde dil, ırk, cinsiyet, siyasal düşünce, felsefi inanç, din, mezhep ve benzeri nedenlere dayalı herhangi bir ayrım yapılamaz (AÜY m.5). </a:t>
            </a:r>
          </a:p>
          <a:p>
            <a:pPr marL="0" indent="0" eaLnBrk="1" fontAlgn="auto" hangingPunct="1">
              <a:spcBef>
                <a:spcPct val="0"/>
              </a:spcBef>
              <a:spcAft>
                <a:spcPts val="0"/>
              </a:spcAft>
              <a:buFont typeface="Arial" panose="020B0604020202020204" pitchFamily="34" charset="0"/>
              <a:buNone/>
              <a:defRPr/>
            </a:pPr>
            <a:r>
              <a:rPr lang="tr-TR" altLang="tr-TR" sz="2800" dirty="0" smtClean="0">
                <a:cs typeface="Arial" panose="020B0604020202020204" pitchFamily="34" charset="0"/>
              </a:rPr>
              <a:t>Sadece işçilerin 16 yaşını doldurmuş olup olmadıklarına göre ayrı ayrı belirlenir</a:t>
            </a:r>
            <a:endParaRPr lang="bs-Latn-BA" altLang="tr-TR" sz="2800"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sz="2800" b="1" u="sng" dirty="0" smtClean="0"/>
          </a:p>
          <a:p>
            <a:pPr marL="0" indent="0" eaLnBrk="1" fontAlgn="auto" hangingPunct="1">
              <a:spcAft>
                <a:spcPts val="0"/>
              </a:spcAft>
              <a:buFont typeface="Arial" panose="020B0604020202020204" pitchFamily="34" charset="0"/>
              <a:buNone/>
              <a:defRPr/>
            </a:pPr>
            <a:endParaRPr lang="tr-TR" altLang="tr-TR" sz="2800" b="1" u="sng" dirty="0" smtClean="0"/>
          </a:p>
          <a:p>
            <a:pPr marL="0" indent="0" eaLnBrk="1" fontAlgn="auto" hangingPunct="1">
              <a:spcAft>
                <a:spcPts val="0"/>
              </a:spcAft>
              <a:buFont typeface="Arial" panose="020B0604020202020204" pitchFamily="34" charset="0"/>
              <a:buNone/>
              <a:defRPr/>
            </a:pPr>
            <a:r>
              <a:rPr lang="tr-TR" altLang="tr-TR" sz="2800" b="1" u="sng" dirty="0" smtClean="0"/>
              <a:t>01.01.2016 - 31.12.2016 tarihleri arasında (ASGARİ ÜCRET):</a:t>
            </a:r>
            <a:r>
              <a:rPr lang="tr-TR" altLang="tr-TR" sz="2800" dirty="0" smtClean="0"/>
              <a:t/>
            </a:r>
            <a:br>
              <a:rPr lang="tr-TR" altLang="tr-TR" sz="2800" dirty="0" smtClean="0"/>
            </a:br>
            <a:r>
              <a:rPr lang="tr-TR" altLang="tr-TR" sz="2800" dirty="0" smtClean="0"/>
              <a:t>ASGARİ ÜCRET AYLIK BRÜT: </a:t>
            </a:r>
            <a:r>
              <a:rPr lang="tr-TR" altLang="tr-TR" sz="2800" b="1" dirty="0" smtClean="0"/>
              <a:t>     1.647,00 TL</a:t>
            </a:r>
            <a:br>
              <a:rPr lang="tr-TR" altLang="tr-TR" sz="2800" b="1" dirty="0" smtClean="0"/>
            </a:br>
            <a:r>
              <a:rPr lang="tr-TR" altLang="tr-TR" sz="2800" dirty="0" smtClean="0"/>
              <a:t>ASGARİ ÜCRET AYLIK NET: </a:t>
            </a:r>
            <a:r>
              <a:rPr lang="tr-TR" altLang="tr-TR" sz="2800" b="1" dirty="0" smtClean="0"/>
              <a:t>        1.300,99 TL</a:t>
            </a:r>
            <a:br>
              <a:rPr lang="tr-TR" altLang="tr-TR" sz="2800" b="1" dirty="0" smtClean="0"/>
            </a:br>
            <a:r>
              <a:rPr lang="tr-TR" altLang="tr-TR" sz="2800" dirty="0" smtClean="0"/>
              <a:t>ASGARİ ÜCRET GÜNLÜK BRÜT: </a:t>
            </a:r>
            <a:r>
              <a:rPr lang="tr-TR" altLang="tr-TR" sz="2800" b="1" dirty="0" smtClean="0"/>
              <a:t> 54,90 TL</a:t>
            </a:r>
            <a:endParaRPr lang="tr-TR" altLang="tr-TR" sz="2800"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dirty="0" smtClean="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2673</TotalTime>
  <Words>1760</Words>
  <Application>Microsoft Office PowerPoint</Application>
  <PresentationFormat>On-screen Show (16:10)</PresentationFormat>
  <Paragraphs>203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Arial</vt:lpstr>
      <vt:lpstr>Calibri Light</vt:lpstr>
      <vt:lpstr>Office Theme</vt:lpstr>
      <vt:lpstr>İŞ HUKUKU IV</vt:lpstr>
      <vt:lpstr>PowerPoint Presentation</vt:lpstr>
      <vt:lpstr>PowerPoint Presentation</vt:lpstr>
      <vt:lpstr>PowerPoint Presentation</vt:lpstr>
      <vt:lpstr>PowerPoint Presentation</vt:lpstr>
      <vt:lpstr>ÜCRET GÜVENCESİ - ASGARİ ÜCRET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HUKUKU II</dc:title>
  <dc:creator>ADNAN-ARMIN</dc:creator>
  <cp:lastModifiedBy>Adnan Hadzimusic</cp:lastModifiedBy>
  <cp:revision>931</cp:revision>
  <dcterms:created xsi:type="dcterms:W3CDTF">2016-10-15T19:11:48Z</dcterms:created>
  <dcterms:modified xsi:type="dcterms:W3CDTF">2017-11-29T12:01:18Z</dcterms:modified>
</cp:coreProperties>
</file>