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93" r:id="rId3"/>
    <p:sldId id="257" r:id="rId4"/>
    <p:sldId id="280" r:id="rId5"/>
    <p:sldId id="258" r:id="rId6"/>
    <p:sldId id="260" r:id="rId7"/>
    <p:sldId id="264" r:id="rId8"/>
    <p:sldId id="292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5" r:id="rId17"/>
    <p:sldId id="276" r:id="rId18"/>
    <p:sldId id="274" r:id="rId19"/>
    <p:sldId id="277" r:id="rId20"/>
    <p:sldId id="278" r:id="rId21"/>
    <p:sldId id="263" r:id="rId22"/>
    <p:sldId id="259" r:id="rId23"/>
    <p:sldId id="262" r:id="rId24"/>
    <p:sldId id="266" r:id="rId25"/>
    <p:sldId id="289" r:id="rId26"/>
    <p:sldId id="290" r:id="rId27"/>
    <p:sldId id="291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309" autoAdjust="0"/>
    <p:restoredTop sz="95565" autoAdjust="0"/>
  </p:normalViewPr>
  <p:slideViewPr>
    <p:cSldViewPr>
      <p:cViewPr varScale="1">
        <p:scale>
          <a:sx n="95" d="100"/>
          <a:sy n="95" d="100"/>
        </p:scale>
        <p:origin x="-216" y="-96"/>
      </p:cViewPr>
      <p:guideLst>
        <p:guide orient="horz" pos="1620"/>
        <p:guide pos="2880"/>
      </p:guideLst>
    </p:cSldViewPr>
  </p:slideViewPr>
  <p:outlineViewPr>
    <p:cViewPr>
      <p:scale>
        <a:sx n="50" d="100"/>
        <a:sy n="50" d="100"/>
      </p:scale>
      <p:origin x="0" y="-417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886"/>
    </p:cViewPr>
  </p:sorterViewPr>
  <p:notesViewPr>
    <p:cSldViewPr>
      <p:cViewPr varScale="1">
        <p:scale>
          <a:sx n="71" d="100"/>
          <a:sy n="71" d="100"/>
        </p:scale>
        <p:origin x="3222" y="7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C7D07F7-F43A-4816-86B1-2969195A70DA}" type="datetimeFigureOut">
              <a:rPr lang="bs-Latn-BA"/>
              <a:pPr>
                <a:defRPr/>
              </a:pPr>
              <a:t>7.10.2017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s-Latn-BA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s-Latn-BA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E94C575-F1C2-4E81-9D33-BDB5C88A45B1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s-Latn-BA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4767C62-36CE-4283-9A10-62362B35AE49}" type="slidenum">
              <a:rPr lang="bs-Latn-BA" smtClean="0"/>
              <a:pPr/>
              <a:t>20</a:t>
            </a:fld>
            <a:endParaRPr lang="bs-Latn-B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23F5200-178B-436D-8883-4A26D9DBEE47}" type="slidenum">
              <a:rPr lang="bs-Latn-BA" altLang="tr-TR" smtClean="0"/>
              <a:pPr/>
              <a:t>25</a:t>
            </a:fld>
            <a:endParaRPr lang="bs-Latn-BA" alt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99A58F7-EB4E-4423-B7D9-090A5CEEB5EA}" type="slidenum">
              <a:rPr lang="bs-Latn-BA" altLang="tr-TR" smtClean="0"/>
              <a:pPr/>
              <a:t>27</a:t>
            </a:fld>
            <a:endParaRPr lang="bs-Latn-BA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FBC9D-55D8-4D26-85B0-E4FD2F6ED3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40FAE-4173-49C5-93B6-BAEB82CCD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F8724-622C-4793-BDEC-2C1A36437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F3419-0992-498C-BE6C-0C8C22DAF3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AEA47-77F2-49C8-9E46-F013923A8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60297-5FEE-479F-9865-857B0A1E4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02B87-9361-4534-B93A-24C578C92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3E66E-3B45-4637-BD93-3E39D1E7B6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AE7D4-55C6-4B86-92F5-9909B19C9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4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C1090-ECFE-4181-BCD0-D4D785D8B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bs-Latn-B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09823-3F70-4E27-AE39-A1AB9FB17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4000"/>
            <a:lum/>
          </a:blip>
          <a:srcRect/>
          <a:stretch>
            <a:fillRect t="-21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bs-Latn-B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0B7174A-3CF6-4FD4-A231-2961C0DAE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21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bs-Latn-BA" b="1" smtClean="0"/>
              <a:t>İŞ HUKUKU I</a:t>
            </a:r>
            <a:endParaRPr lang="en-US" b="1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3651250"/>
            <a:ext cx="6400800" cy="254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anlatmaci</a:t>
            </a:r>
            <a:r>
              <a:rPr lang="en-US" sz="2400" dirty="0" smtClean="0">
                <a:solidFill>
                  <a:schemeClr val="tx1"/>
                </a:solidFill>
              </a:rPr>
              <a:t>: </a:t>
            </a:r>
            <a:r>
              <a:rPr lang="en-US" sz="2400" dirty="0" err="1" smtClean="0">
                <a:solidFill>
                  <a:schemeClr val="tx1"/>
                </a:solidFill>
              </a:rPr>
              <a:t>Adnan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Hadžimusić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285720" y="357188"/>
            <a:ext cx="8643998" cy="442914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bs-Latn-BA" altLang="tr-TR" b="1" dirty="0" smtClean="0"/>
              <a:t>II –Birinci D</a:t>
            </a:r>
            <a:r>
              <a:rPr lang="tr-TR" altLang="tr-TR" b="1" dirty="0" smtClean="0"/>
              <a:t>ü</a:t>
            </a:r>
            <a:r>
              <a:rPr lang="bs-Latn-BA" altLang="tr-TR" b="1" dirty="0" smtClean="0"/>
              <a:t>nya Sava</a:t>
            </a:r>
            <a:r>
              <a:rPr lang="tr-TR" altLang="tr-TR" b="1" dirty="0" smtClean="0"/>
              <a:t>şı</a:t>
            </a:r>
            <a:r>
              <a:rPr lang="bs-Latn-BA" altLang="tr-TR" b="1" dirty="0" smtClean="0"/>
              <a:t>na kadarki d</a:t>
            </a:r>
            <a:r>
              <a:rPr lang="tr-TR" altLang="tr-TR" b="1" dirty="0" smtClean="0"/>
              <a:t>ö</a:t>
            </a:r>
            <a:r>
              <a:rPr lang="bs-Latn-BA" altLang="tr-TR" b="1" dirty="0" smtClean="0"/>
              <a:t>nem</a:t>
            </a:r>
          </a:p>
          <a:p>
            <a:pPr marL="0" indent="0" eaLnBrk="1" hangingPunct="1">
              <a:buFontTx/>
              <a:buNone/>
            </a:pPr>
            <a:endParaRPr lang="bs-Latn-BA" altLang="tr-TR" dirty="0" smtClean="0"/>
          </a:p>
          <a:p>
            <a:pPr marL="0" indent="0" eaLnBrk="1" hangingPunct="1"/>
            <a:r>
              <a:rPr lang="bs-Latn-BA" dirty="0" smtClean="0"/>
              <a:t>Devletlerin </a:t>
            </a:r>
            <a:r>
              <a:rPr lang="tr-TR" dirty="0" smtClean="0"/>
              <a:t>ç</a:t>
            </a:r>
            <a:r>
              <a:rPr lang="bs-Latn-BA" dirty="0" smtClean="0"/>
              <a:t>o</a:t>
            </a:r>
            <a:r>
              <a:rPr lang="tr-TR" dirty="0" smtClean="0"/>
              <a:t>ğ</a:t>
            </a:r>
            <a:r>
              <a:rPr lang="bs-Latn-BA" dirty="0" smtClean="0"/>
              <a:t>u koruma yasalari getirmekte</a:t>
            </a:r>
          </a:p>
          <a:p>
            <a:pPr marL="0" indent="0" eaLnBrk="1" hangingPunct="1"/>
            <a:r>
              <a:rPr lang="tr-TR" dirty="0" smtClean="0"/>
              <a:t>İş</a:t>
            </a:r>
            <a:r>
              <a:rPr lang="bs-Latn-BA" dirty="0" smtClean="0"/>
              <a:t> ko</a:t>
            </a:r>
            <a:r>
              <a:rPr lang="tr-TR" dirty="0" smtClean="0"/>
              <a:t>ş</a:t>
            </a:r>
            <a:r>
              <a:rPr lang="bs-Latn-BA" dirty="0" smtClean="0"/>
              <a:t>ullar</a:t>
            </a:r>
            <a:r>
              <a:rPr lang="tr-TR" dirty="0" smtClean="0"/>
              <a:t>ı</a:t>
            </a:r>
            <a:r>
              <a:rPr lang="bs-Latn-BA" dirty="0" smtClean="0"/>
              <a:t> tespit etmek amac</a:t>
            </a:r>
            <a:r>
              <a:rPr lang="tr-TR" dirty="0" smtClean="0"/>
              <a:t>ı</a:t>
            </a:r>
            <a:r>
              <a:rPr lang="bs-Latn-BA" dirty="0" smtClean="0"/>
              <a:t>yla i</a:t>
            </a:r>
            <a:r>
              <a:rPr lang="tr-TR" dirty="0" smtClean="0"/>
              <a:t>ş</a:t>
            </a:r>
            <a:r>
              <a:rPr lang="bs-Latn-BA" dirty="0" smtClean="0"/>
              <a:t>veren ile </a:t>
            </a:r>
            <a:r>
              <a:rPr lang="tr-TR" dirty="0" smtClean="0"/>
              <a:t>i</a:t>
            </a:r>
            <a:r>
              <a:rPr lang="bs-Latn-BA" dirty="0" smtClean="0"/>
              <a:t>şçiler aras</a:t>
            </a:r>
            <a:r>
              <a:rPr lang="tr-TR" dirty="0" smtClean="0"/>
              <a:t>ı</a:t>
            </a:r>
            <a:r>
              <a:rPr lang="bs-Latn-BA" dirty="0" smtClean="0"/>
              <a:t>ndaki diyalo</a:t>
            </a:r>
            <a:r>
              <a:rPr lang="tr-TR" dirty="0" smtClean="0"/>
              <a:t>ğ</a:t>
            </a:r>
            <a:r>
              <a:rPr lang="bs-Latn-BA" dirty="0" smtClean="0"/>
              <a:t>u g</a:t>
            </a:r>
            <a:r>
              <a:rPr lang="tr-TR" dirty="0" smtClean="0"/>
              <a:t>üç</a:t>
            </a:r>
            <a:r>
              <a:rPr lang="bs-Latn-BA" dirty="0" smtClean="0"/>
              <a:t>lenir ve i</a:t>
            </a:r>
            <a:r>
              <a:rPr lang="tr-TR" dirty="0" smtClean="0"/>
              <a:t>ş</a:t>
            </a:r>
            <a:r>
              <a:rPr lang="bs-Latn-BA" dirty="0" smtClean="0"/>
              <a:t>vere</a:t>
            </a:r>
            <a:r>
              <a:rPr lang="tr-TR" dirty="0" smtClean="0"/>
              <a:t>n</a:t>
            </a:r>
            <a:r>
              <a:rPr lang="bs-Latn-BA" dirty="0" smtClean="0"/>
              <a:t>ler </a:t>
            </a:r>
            <a:r>
              <a:rPr lang="tr-TR" dirty="0" smtClean="0"/>
              <a:t>i</a:t>
            </a:r>
            <a:r>
              <a:rPr lang="bs-Latn-BA" dirty="0" smtClean="0"/>
              <a:t>şçilere baz</a:t>
            </a:r>
            <a:r>
              <a:rPr lang="tr-TR" dirty="0" smtClean="0"/>
              <a:t>ı</a:t>
            </a:r>
            <a:r>
              <a:rPr lang="bs-Latn-BA" dirty="0" smtClean="0"/>
              <a:t> haklar</a:t>
            </a:r>
            <a:r>
              <a:rPr lang="tr-TR" dirty="0" smtClean="0"/>
              <a:t>ı</a:t>
            </a:r>
            <a:r>
              <a:rPr lang="bs-Latn-BA" dirty="0" smtClean="0"/>
              <a:t> tan</a:t>
            </a:r>
            <a:r>
              <a:rPr lang="tr-TR" dirty="0" smtClean="0"/>
              <a:t>ı</a:t>
            </a:r>
            <a:r>
              <a:rPr lang="bs-Latn-BA" dirty="0" smtClean="0"/>
              <a:t>maya ba</a:t>
            </a:r>
            <a:r>
              <a:rPr lang="tr-TR" dirty="0" smtClean="0"/>
              <a:t>ş</a:t>
            </a:r>
            <a:r>
              <a:rPr lang="bs-Latn-BA" dirty="0" smtClean="0"/>
              <a:t>l</a:t>
            </a:r>
            <a:r>
              <a:rPr lang="tr-TR" dirty="0" smtClean="0"/>
              <a:t>ı</a:t>
            </a:r>
            <a:r>
              <a:rPr lang="bs-Latn-BA" dirty="0" smtClean="0"/>
              <a:t>yor</a:t>
            </a:r>
            <a:r>
              <a:rPr lang="tr-TR" dirty="0" smtClean="0"/>
              <a:t>lar</a:t>
            </a:r>
            <a:r>
              <a:rPr lang="bs-Latn-BA" dirty="0" smtClean="0"/>
              <a:t>,</a:t>
            </a:r>
          </a:p>
          <a:p>
            <a:pPr marL="0" indent="0" eaLnBrk="1" hangingPunct="1"/>
            <a:r>
              <a:rPr lang="bs-Latn-BA" dirty="0" smtClean="0"/>
              <a:t>1910 Fransa </a:t>
            </a:r>
            <a:r>
              <a:rPr lang="tr-TR" dirty="0" smtClean="0"/>
              <a:t>İş</a:t>
            </a:r>
            <a:r>
              <a:rPr lang="bs-Latn-BA" dirty="0" smtClean="0"/>
              <a:t> Kanunu</a:t>
            </a:r>
            <a:r>
              <a:rPr lang="tr-TR" dirty="0" smtClean="0"/>
              <a:t>nu</a:t>
            </a:r>
            <a:r>
              <a:rPr lang="bs-Latn-BA" dirty="0" smtClean="0"/>
              <a:t> getiriyor</a:t>
            </a:r>
          </a:p>
          <a:p>
            <a:pPr marL="0" indent="0" eaLnBrk="1" hangingPunct="1"/>
            <a:r>
              <a:rPr lang="bs-Latn-BA" dirty="0" smtClean="0"/>
              <a:t>İşçi </a:t>
            </a:r>
            <a:r>
              <a:rPr lang="tr-TR" dirty="0" smtClean="0"/>
              <a:t>ö</a:t>
            </a:r>
            <a:r>
              <a:rPr lang="bs-Latn-BA" dirty="0" smtClean="0"/>
              <a:t>rg</a:t>
            </a:r>
            <a:r>
              <a:rPr lang="tr-TR" dirty="0" smtClean="0"/>
              <a:t>ü</a:t>
            </a:r>
            <a:r>
              <a:rPr lang="bs-Latn-BA" dirty="0" smtClean="0"/>
              <a:t>tler g</a:t>
            </a:r>
            <a:r>
              <a:rPr lang="tr-TR" dirty="0" smtClean="0"/>
              <a:t>üç</a:t>
            </a:r>
            <a:r>
              <a:rPr lang="bs-Latn-BA" dirty="0" smtClean="0"/>
              <a:t>leniyor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285720" y="195263"/>
            <a:ext cx="8462993" cy="480695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buFontTx/>
              <a:buNone/>
            </a:pPr>
            <a:r>
              <a:rPr lang="bs-Latn-BA" altLang="tr-TR" b="1" dirty="0" smtClean="0"/>
              <a:t>III –</a:t>
            </a:r>
            <a:r>
              <a:rPr lang="tr-TR" altLang="tr-TR" b="1" dirty="0" smtClean="0"/>
              <a:t>İ</a:t>
            </a:r>
            <a:r>
              <a:rPr lang="bs-Latn-BA" altLang="tr-TR" b="1" dirty="0" smtClean="0"/>
              <a:t>ki d</a:t>
            </a:r>
            <a:r>
              <a:rPr lang="tr-TR" altLang="tr-TR" b="1" dirty="0" smtClean="0"/>
              <a:t>ü</a:t>
            </a:r>
            <a:r>
              <a:rPr lang="bs-Latn-BA" altLang="tr-TR" b="1" dirty="0" smtClean="0"/>
              <a:t>nya sava</a:t>
            </a:r>
            <a:r>
              <a:rPr lang="tr-TR" altLang="tr-TR" b="1" dirty="0" smtClean="0"/>
              <a:t>ş</a:t>
            </a:r>
            <a:r>
              <a:rPr lang="bs-Latn-BA" altLang="tr-TR" b="1" dirty="0" smtClean="0"/>
              <a:t>lar aras</a:t>
            </a:r>
            <a:r>
              <a:rPr lang="tr-TR" altLang="tr-TR" b="1" dirty="0" smtClean="0"/>
              <a:t>ı</a:t>
            </a:r>
            <a:r>
              <a:rPr lang="bs-Latn-BA" altLang="tr-TR" b="1" dirty="0" smtClean="0"/>
              <a:t>ndaki d</a:t>
            </a:r>
            <a:r>
              <a:rPr lang="tr-TR" altLang="tr-TR" b="1" dirty="0" smtClean="0"/>
              <a:t>ö</a:t>
            </a:r>
            <a:r>
              <a:rPr lang="bs-Latn-BA" altLang="tr-TR" b="1" dirty="0" smtClean="0"/>
              <a:t>nem</a:t>
            </a:r>
            <a:endParaRPr lang="tr-TR" altLang="tr-TR" b="1" dirty="0" smtClean="0"/>
          </a:p>
          <a:p>
            <a:pPr marL="0" indent="0" eaLnBrk="1" hangingPunct="1">
              <a:buFontTx/>
              <a:buNone/>
            </a:pPr>
            <a:endParaRPr lang="bs-Latn-BA" altLang="tr-TR" b="1" dirty="0" smtClean="0"/>
          </a:p>
          <a:p>
            <a:pPr marL="0" indent="0" eaLnBrk="1" hangingPunct="1">
              <a:spcBef>
                <a:spcPts val="1200"/>
              </a:spcBef>
            </a:pPr>
            <a:r>
              <a:rPr lang="bs-Latn-BA" dirty="0" smtClean="0"/>
              <a:t>1918-1939 seneler aras</a:t>
            </a:r>
            <a:r>
              <a:rPr lang="tr-TR" dirty="0" smtClean="0"/>
              <a:t>ı</a:t>
            </a:r>
            <a:r>
              <a:rPr lang="bs-Latn-BA" dirty="0" smtClean="0"/>
              <a:t>nda </a:t>
            </a:r>
            <a:r>
              <a:rPr lang="tr-TR" dirty="0" smtClean="0"/>
              <a:t>i</a:t>
            </a:r>
            <a:r>
              <a:rPr lang="bs-Latn-BA" dirty="0" smtClean="0"/>
              <a:t>şçi hukukun b</a:t>
            </a:r>
            <a:r>
              <a:rPr lang="tr-TR" dirty="0" smtClean="0"/>
              <a:t>ü</a:t>
            </a:r>
            <a:r>
              <a:rPr lang="bs-Latn-BA" dirty="0" smtClean="0"/>
              <a:t>y</a:t>
            </a:r>
            <a:r>
              <a:rPr lang="tr-TR" dirty="0" smtClean="0"/>
              <a:t>ü</a:t>
            </a:r>
            <a:r>
              <a:rPr lang="bs-Latn-BA" dirty="0" smtClean="0"/>
              <a:t>k </a:t>
            </a:r>
            <a:r>
              <a:rPr lang="tr-TR" dirty="0" smtClean="0"/>
              <a:t>ö</a:t>
            </a:r>
            <a:r>
              <a:rPr lang="bs-Latn-BA" dirty="0" smtClean="0"/>
              <a:t>l</a:t>
            </a:r>
            <a:r>
              <a:rPr lang="tr-TR" dirty="0" smtClean="0"/>
              <a:t>çü</a:t>
            </a:r>
            <a:r>
              <a:rPr lang="bs-Latn-BA" dirty="0" smtClean="0"/>
              <a:t>de gel</a:t>
            </a:r>
            <a:r>
              <a:rPr lang="tr-TR" dirty="0" smtClean="0"/>
              <a:t>iş</a:t>
            </a:r>
            <a:r>
              <a:rPr lang="bs-Latn-BA" dirty="0" smtClean="0"/>
              <a:t>mesi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bs-Latn-BA" dirty="0" smtClean="0"/>
              <a:t>1919 y</a:t>
            </a:r>
            <a:r>
              <a:rPr lang="tr-TR" dirty="0" smtClean="0"/>
              <a:t>ı</a:t>
            </a:r>
            <a:r>
              <a:rPr lang="bs-Latn-BA" dirty="0" smtClean="0"/>
              <a:t>l</a:t>
            </a:r>
            <a:r>
              <a:rPr lang="tr-TR" dirty="0" smtClean="0"/>
              <a:t>ı</a:t>
            </a:r>
            <a:r>
              <a:rPr lang="bs-Latn-BA" dirty="0" smtClean="0"/>
              <a:t>nda Paris‘te Uluslararas</a:t>
            </a:r>
            <a:r>
              <a:rPr lang="tr-TR" dirty="0" smtClean="0"/>
              <a:t>ı</a:t>
            </a:r>
            <a:r>
              <a:rPr lang="bs-Latn-BA" dirty="0" smtClean="0"/>
              <a:t>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 </a:t>
            </a:r>
            <a:r>
              <a:rPr lang="tr-TR" dirty="0" smtClean="0"/>
              <a:t>Ö</a:t>
            </a:r>
            <a:r>
              <a:rPr lang="bs-Latn-BA" dirty="0" smtClean="0"/>
              <a:t>rg</a:t>
            </a:r>
            <a:r>
              <a:rPr lang="tr-TR" dirty="0" smtClean="0"/>
              <a:t>ü</a:t>
            </a:r>
            <a:r>
              <a:rPr lang="bs-Latn-BA" dirty="0" smtClean="0"/>
              <a:t>t</a:t>
            </a:r>
            <a:r>
              <a:rPr lang="tr-TR" dirty="0" smtClean="0"/>
              <a:t>ü</a:t>
            </a:r>
            <a:r>
              <a:rPr lang="bs-Latn-BA" dirty="0" smtClean="0"/>
              <a:t> (</a:t>
            </a:r>
            <a:r>
              <a:rPr lang="tr-TR" dirty="0" smtClean="0"/>
              <a:t>İ</a:t>
            </a:r>
            <a:r>
              <a:rPr lang="bs-Latn-BA" dirty="0" smtClean="0"/>
              <a:t>LO) kuruluyor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tr-TR" dirty="0" smtClean="0"/>
              <a:t>Çalışma konuları dçyenlemenin yanında</a:t>
            </a:r>
            <a:r>
              <a:rPr lang="bs-Latn-BA" dirty="0" smtClean="0"/>
              <a:t> sosyal g</a:t>
            </a:r>
            <a:r>
              <a:rPr lang="tr-TR" dirty="0" smtClean="0"/>
              <a:t>ü</a:t>
            </a:r>
            <a:r>
              <a:rPr lang="bs-Latn-BA" dirty="0" smtClean="0"/>
              <a:t>venl</a:t>
            </a:r>
            <a:r>
              <a:rPr lang="tr-TR" dirty="0" smtClean="0"/>
              <a:t>ı</a:t>
            </a:r>
            <a:r>
              <a:rPr lang="bs-Latn-BA" dirty="0" smtClean="0"/>
              <a:t>k konusu da geli</a:t>
            </a:r>
            <a:r>
              <a:rPr lang="tr-TR" dirty="0" smtClean="0"/>
              <a:t>ş</a:t>
            </a:r>
            <a:r>
              <a:rPr lang="bs-Latn-BA" dirty="0" smtClean="0"/>
              <a:t>mekte.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bs-Latn-BA" dirty="0" smtClean="0"/>
              <a:t>İşçi-i</a:t>
            </a:r>
            <a:r>
              <a:rPr lang="tr-TR" dirty="0" smtClean="0"/>
              <a:t>ş</a:t>
            </a:r>
            <a:r>
              <a:rPr lang="bs-Latn-BA" dirty="0" smtClean="0"/>
              <a:t>veren diyalo</a:t>
            </a:r>
            <a:r>
              <a:rPr lang="tr-TR" dirty="0" smtClean="0"/>
              <a:t>ğ</a:t>
            </a:r>
            <a:r>
              <a:rPr lang="bs-Latn-BA" dirty="0" smtClean="0"/>
              <a:t>u kuv</a:t>
            </a:r>
            <a:r>
              <a:rPr lang="tr-TR" dirty="0" smtClean="0"/>
              <a:t>v</a:t>
            </a:r>
            <a:r>
              <a:rPr lang="bs-Latn-BA" dirty="0" smtClean="0"/>
              <a:t>etleniyor,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tr-TR" dirty="0" smtClean="0"/>
              <a:t>İş</a:t>
            </a:r>
            <a:r>
              <a:rPr lang="bs-Latn-BA" dirty="0" smtClean="0"/>
              <a:t> haklar</a:t>
            </a:r>
            <a:r>
              <a:rPr lang="tr-TR" dirty="0" smtClean="0"/>
              <a:t>ı</a:t>
            </a:r>
            <a:r>
              <a:rPr lang="bs-Latn-BA" dirty="0" smtClean="0"/>
              <a:t> g</a:t>
            </a:r>
            <a:r>
              <a:rPr lang="tr-TR" dirty="0" smtClean="0"/>
              <a:t>ö</a:t>
            </a:r>
            <a:r>
              <a:rPr lang="bs-Latn-BA" dirty="0" smtClean="0"/>
              <a:t>r</a:t>
            </a:r>
            <a:r>
              <a:rPr lang="tr-TR" dirty="0" smtClean="0"/>
              <a:t>üş</a:t>
            </a:r>
            <a:r>
              <a:rPr lang="bs-Latn-BA" dirty="0" smtClean="0"/>
              <a:t>melerde „</a:t>
            </a:r>
            <a:r>
              <a:rPr lang="tr-TR" dirty="0" smtClean="0"/>
              <a:t>üç</a:t>
            </a:r>
            <a:r>
              <a:rPr lang="bs-Latn-BA" dirty="0" smtClean="0"/>
              <a:t>l</a:t>
            </a:r>
            <a:r>
              <a:rPr lang="tr-TR" dirty="0" smtClean="0"/>
              <a:t>ü</a:t>
            </a:r>
            <a:r>
              <a:rPr lang="bs-Latn-BA" dirty="0" smtClean="0"/>
              <a:t>“ sistemi meydana geliyor: İşçi-isveren-devlet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285720" y="195263"/>
            <a:ext cx="8715436" cy="4805379"/>
          </a:xfrm>
        </p:spPr>
        <p:txBody>
          <a:bodyPr>
            <a:normAutofit fontScale="92500"/>
          </a:bodyPr>
          <a:lstStyle/>
          <a:p>
            <a:pPr marL="0" indent="0" eaLnBrk="1" hangingPunct="1">
              <a:buFontTx/>
              <a:buNone/>
            </a:pPr>
            <a:r>
              <a:rPr lang="bs-Latn-BA" altLang="tr-TR" sz="2800" b="1" dirty="0" smtClean="0"/>
              <a:t>IV –</a:t>
            </a:r>
            <a:r>
              <a:rPr lang="tr-TR" altLang="tr-TR" sz="2800" b="1" dirty="0" smtClean="0"/>
              <a:t>İ</a:t>
            </a:r>
            <a:r>
              <a:rPr lang="bs-Latn-BA" altLang="tr-TR" sz="2800" b="1" dirty="0" smtClean="0"/>
              <a:t>kinci D</a:t>
            </a:r>
            <a:r>
              <a:rPr lang="tr-TR" altLang="tr-TR" sz="2800" b="1" dirty="0" smtClean="0"/>
              <a:t>ü</a:t>
            </a:r>
            <a:r>
              <a:rPr lang="bs-Latn-BA" altLang="tr-TR" sz="2800" b="1" dirty="0" smtClean="0"/>
              <a:t>nya Sava</a:t>
            </a:r>
            <a:r>
              <a:rPr lang="tr-TR" altLang="tr-TR" sz="2800" b="1" dirty="0" smtClean="0"/>
              <a:t>şından</a:t>
            </a:r>
            <a:r>
              <a:rPr lang="bs-Latn-BA" altLang="tr-TR" sz="2800" b="1" dirty="0" smtClean="0"/>
              <a:t> sonraki d</a:t>
            </a:r>
            <a:r>
              <a:rPr lang="tr-TR" altLang="tr-TR" sz="2800" b="1" dirty="0" smtClean="0"/>
              <a:t>ö</a:t>
            </a:r>
            <a:r>
              <a:rPr lang="bs-Latn-BA" altLang="tr-TR" sz="2800" b="1" dirty="0" smtClean="0"/>
              <a:t>nem</a:t>
            </a:r>
          </a:p>
          <a:p>
            <a:pPr marL="0" indent="0" eaLnBrk="1" hangingPunct="1">
              <a:buFontTx/>
              <a:buNone/>
            </a:pPr>
            <a:endParaRPr lang="bs-Latn-BA" altLang="tr-TR" sz="2800" dirty="0" smtClean="0"/>
          </a:p>
          <a:p>
            <a:pPr marL="0" indent="0" eaLnBrk="1" hangingPunct="1">
              <a:spcBef>
                <a:spcPts val="1200"/>
              </a:spcBef>
            </a:pPr>
            <a:r>
              <a:rPr lang="bs-Latn-BA" altLang="tr-TR" sz="2800" dirty="0" smtClean="0"/>
              <a:t>Sosyal adaletin saptamasi i</a:t>
            </a:r>
            <a:r>
              <a:rPr lang="tr-TR" altLang="tr-TR" sz="2800" dirty="0" smtClean="0"/>
              <a:t>ç</a:t>
            </a:r>
            <a:r>
              <a:rPr lang="bs-Latn-BA" altLang="tr-TR" sz="2800" dirty="0" smtClean="0"/>
              <a:t>in </a:t>
            </a:r>
            <a:r>
              <a:rPr lang="tr-TR" altLang="tr-TR" sz="2800" dirty="0" smtClean="0"/>
              <a:t>i</a:t>
            </a:r>
            <a:r>
              <a:rPr lang="bs-Latn-BA" altLang="tr-TR" sz="2800" dirty="0" smtClean="0"/>
              <a:t>şçi-i</a:t>
            </a:r>
            <a:r>
              <a:rPr lang="tr-TR" altLang="tr-TR" sz="2800" dirty="0" smtClean="0"/>
              <a:t>ş</a:t>
            </a:r>
            <a:r>
              <a:rPr lang="bs-Latn-BA" altLang="tr-TR" sz="2800" dirty="0" smtClean="0"/>
              <a:t>veren diyalo</a:t>
            </a:r>
            <a:r>
              <a:rPr lang="tr-TR" altLang="tr-TR" sz="2800" dirty="0" smtClean="0"/>
              <a:t>ğ</a:t>
            </a:r>
            <a:r>
              <a:rPr lang="bs-Latn-BA" altLang="tr-TR" sz="2800" dirty="0" smtClean="0"/>
              <a:t>u g</a:t>
            </a:r>
            <a:r>
              <a:rPr lang="tr-TR" altLang="tr-TR" sz="2800" dirty="0" smtClean="0"/>
              <a:t>üç</a:t>
            </a:r>
            <a:r>
              <a:rPr lang="bs-Latn-BA" altLang="tr-TR" sz="2800" dirty="0" smtClean="0"/>
              <a:t>lenir</a:t>
            </a:r>
            <a:r>
              <a:rPr lang="tr-TR" altLang="tr-TR" sz="2800" dirty="0" smtClean="0"/>
              <a:t>,</a:t>
            </a:r>
            <a:endParaRPr lang="bs-Latn-BA" altLang="tr-TR" sz="2800" dirty="0" smtClean="0"/>
          </a:p>
          <a:p>
            <a:pPr marL="0" indent="0" eaLnBrk="1" hangingPunct="1">
              <a:spcBef>
                <a:spcPts val="1200"/>
              </a:spcBef>
            </a:pPr>
            <a:r>
              <a:rPr lang="tr-TR" altLang="tr-TR" sz="2800" dirty="0" smtClean="0"/>
              <a:t>Ç</a:t>
            </a:r>
            <a:r>
              <a:rPr lang="bs-Latn-BA" altLang="tr-TR" sz="2800" dirty="0" smtClean="0"/>
              <a:t>al</a:t>
            </a:r>
            <a:r>
              <a:rPr lang="tr-TR" altLang="tr-TR" sz="2800" dirty="0" smtClean="0"/>
              <a:t>ış</a:t>
            </a:r>
            <a:r>
              <a:rPr lang="bs-Latn-BA" altLang="tr-TR" sz="2800" dirty="0" smtClean="0"/>
              <a:t>maya ili</a:t>
            </a:r>
            <a:r>
              <a:rPr lang="tr-TR" altLang="tr-TR" sz="2800" dirty="0" smtClean="0"/>
              <a:t>ş</a:t>
            </a:r>
            <a:r>
              <a:rPr lang="bs-Latn-BA" altLang="tr-TR" sz="2800" dirty="0" smtClean="0"/>
              <a:t>kin yasalar </a:t>
            </a:r>
            <a:r>
              <a:rPr lang="tr-TR" altLang="tr-TR" sz="2800" dirty="0" smtClean="0"/>
              <a:t>ç</a:t>
            </a:r>
            <a:r>
              <a:rPr lang="bs-Latn-BA" altLang="tr-TR" sz="2800" dirty="0" smtClean="0"/>
              <a:t>a</a:t>
            </a:r>
            <a:r>
              <a:rPr lang="tr-TR" altLang="tr-TR" sz="2800" dirty="0" smtClean="0"/>
              <a:t>ğ</a:t>
            </a:r>
            <a:r>
              <a:rPr lang="bs-Latn-BA" altLang="tr-TR" sz="2800" dirty="0" smtClean="0"/>
              <a:t>da</a:t>
            </a:r>
            <a:r>
              <a:rPr lang="tr-TR" altLang="tr-TR" sz="2800" dirty="0" smtClean="0"/>
              <a:t>ş</a:t>
            </a:r>
            <a:r>
              <a:rPr lang="bs-Latn-BA" altLang="tr-TR" sz="2800" dirty="0" smtClean="0"/>
              <a:t> formunu al</a:t>
            </a:r>
            <a:r>
              <a:rPr lang="tr-TR" altLang="tr-TR" sz="2800" dirty="0" smtClean="0"/>
              <a:t>ı</a:t>
            </a:r>
            <a:r>
              <a:rPr lang="bs-Latn-BA" altLang="tr-TR" sz="2800" dirty="0" smtClean="0"/>
              <a:t>r.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bs-Latn-BA" altLang="tr-TR" sz="2800" dirty="0" smtClean="0"/>
              <a:t>İ</a:t>
            </a:r>
            <a:r>
              <a:rPr lang="tr-TR" altLang="tr-TR" sz="2800" dirty="0" smtClean="0"/>
              <a:t>ş hukuku</a:t>
            </a:r>
            <a:r>
              <a:rPr lang="bs-Latn-BA" altLang="tr-TR" sz="2800" dirty="0" smtClean="0"/>
              <a:t> ayr</a:t>
            </a:r>
            <a:r>
              <a:rPr lang="tr-TR" altLang="tr-TR" sz="2800" dirty="0" smtClean="0"/>
              <a:t>ı</a:t>
            </a:r>
            <a:r>
              <a:rPr lang="bs-Latn-BA" altLang="tr-TR" sz="2800" dirty="0" smtClean="0"/>
              <a:t> hukuk </a:t>
            </a:r>
            <a:r>
              <a:rPr lang="tr-TR" altLang="tr-TR" sz="2800" dirty="0" smtClean="0"/>
              <a:t>dalı </a:t>
            </a:r>
            <a:r>
              <a:rPr lang="bs-Latn-BA" altLang="tr-TR" sz="2800" dirty="0" smtClean="0"/>
              <a:t>olarak bunlar</a:t>
            </a:r>
            <a:r>
              <a:rPr lang="tr-TR" altLang="tr-TR" sz="2800" dirty="0" smtClean="0"/>
              <a:t>ı</a:t>
            </a:r>
            <a:r>
              <a:rPr lang="bs-Latn-BA" altLang="tr-TR" sz="2800" dirty="0" smtClean="0"/>
              <a:t> d</a:t>
            </a:r>
            <a:r>
              <a:rPr lang="tr-TR" altLang="tr-TR" sz="2800" dirty="0" smtClean="0"/>
              <a:t>ü</a:t>
            </a:r>
            <a:r>
              <a:rPr lang="bs-Latn-BA" altLang="tr-TR" sz="2800" dirty="0" smtClean="0"/>
              <a:t>zenleniyor: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bs-Latn-BA" altLang="tr-TR" sz="2000" i="1" dirty="0" smtClean="0"/>
              <a:t>1-i</a:t>
            </a:r>
            <a:r>
              <a:rPr lang="tr-TR" altLang="tr-TR" sz="2000" i="1" dirty="0" smtClean="0"/>
              <a:t>ş</a:t>
            </a:r>
            <a:r>
              <a:rPr lang="bs-Latn-BA" altLang="tr-TR" sz="2000" i="1" dirty="0" smtClean="0"/>
              <a:t> yasalar</a:t>
            </a:r>
            <a:r>
              <a:rPr lang="tr-TR" altLang="tr-TR" sz="2000" i="1" dirty="0" smtClean="0"/>
              <a:t>ı</a:t>
            </a:r>
            <a:r>
              <a:rPr lang="bs-Latn-BA" altLang="tr-TR" sz="2000" i="1" dirty="0" smtClean="0"/>
              <a:t> getirerek devlet i</a:t>
            </a:r>
            <a:r>
              <a:rPr lang="tr-TR" altLang="tr-TR" sz="2000" i="1" dirty="0" smtClean="0"/>
              <a:t>ş</a:t>
            </a:r>
            <a:r>
              <a:rPr lang="bs-Latn-BA" altLang="tr-TR" sz="2000" i="1" dirty="0" smtClean="0"/>
              <a:t> ili</a:t>
            </a:r>
            <a:r>
              <a:rPr lang="tr-TR" altLang="tr-TR" sz="2000" i="1" dirty="0" smtClean="0"/>
              <a:t>ş</a:t>
            </a:r>
            <a:r>
              <a:rPr lang="bs-Latn-BA" altLang="tr-TR" sz="2000" i="1" dirty="0" smtClean="0"/>
              <a:t>kileri d</a:t>
            </a:r>
            <a:r>
              <a:rPr lang="tr-TR" altLang="tr-TR" sz="2000" i="1" dirty="0" smtClean="0"/>
              <a:t>ü</a:t>
            </a:r>
            <a:r>
              <a:rPr lang="bs-Latn-BA" altLang="tr-TR" sz="2000" i="1" dirty="0" smtClean="0"/>
              <a:t>zenliyor,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bs-Latn-BA" altLang="tr-TR" sz="2000" i="1" dirty="0" smtClean="0"/>
              <a:t>2-sendikal hak ve </a:t>
            </a:r>
            <a:r>
              <a:rPr lang="tr-TR" altLang="tr-TR" sz="2000" i="1" dirty="0" smtClean="0"/>
              <a:t>ö</a:t>
            </a:r>
            <a:r>
              <a:rPr lang="bs-Latn-BA" altLang="tr-TR" sz="2000" i="1" dirty="0" smtClean="0"/>
              <a:t>zg</a:t>
            </a:r>
            <a:r>
              <a:rPr lang="tr-TR" altLang="tr-TR" sz="2000" i="1" dirty="0" smtClean="0"/>
              <a:t>ü</a:t>
            </a:r>
            <a:r>
              <a:rPr lang="bs-Latn-BA" altLang="tr-TR" sz="2000" i="1" dirty="0" smtClean="0"/>
              <a:t>rl</a:t>
            </a:r>
            <a:r>
              <a:rPr lang="tr-TR" altLang="tr-TR" sz="2000" i="1" dirty="0" smtClean="0"/>
              <a:t>ü</a:t>
            </a:r>
            <a:r>
              <a:rPr lang="bs-Latn-BA" altLang="tr-TR" sz="2000" i="1" dirty="0" smtClean="0"/>
              <a:t>kler g</a:t>
            </a:r>
            <a:r>
              <a:rPr lang="tr-TR" altLang="tr-TR" sz="2000" i="1" dirty="0" smtClean="0"/>
              <a:t>ü</a:t>
            </a:r>
            <a:r>
              <a:rPr lang="bs-Latn-BA" altLang="tr-TR" sz="2000" i="1" dirty="0" smtClean="0"/>
              <a:t>cleniyor,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bs-Latn-BA" altLang="tr-TR" sz="2000" i="1" dirty="0" smtClean="0"/>
              <a:t>3-toplu anla</a:t>
            </a:r>
            <a:r>
              <a:rPr lang="tr-TR" altLang="tr-TR" sz="2000" i="1" dirty="0" smtClean="0"/>
              <a:t>ş</a:t>
            </a:r>
            <a:r>
              <a:rPr lang="bs-Latn-BA" altLang="tr-TR" sz="2000" i="1" dirty="0" smtClean="0"/>
              <a:t>ma </a:t>
            </a:r>
            <a:r>
              <a:rPr lang="tr-TR" altLang="tr-TR" sz="2000" i="1" dirty="0" smtClean="0"/>
              <a:t>y</a:t>
            </a:r>
            <a:r>
              <a:rPr lang="bs-Latn-BA" altLang="tr-TR" sz="2000" i="1" dirty="0" smtClean="0"/>
              <a:t>apmalar hareketleniyor,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bs-Latn-BA" altLang="tr-TR" sz="2000" i="1" dirty="0" smtClean="0"/>
              <a:t>4-ÜÇÖ (ILO) uluslararas</a:t>
            </a:r>
            <a:r>
              <a:rPr lang="tr-TR" altLang="tr-TR" sz="2000" i="1" dirty="0" smtClean="0"/>
              <a:t>ı</a:t>
            </a:r>
            <a:r>
              <a:rPr lang="bs-Latn-BA" altLang="tr-TR" sz="2000" i="1" dirty="0" smtClean="0"/>
              <a:t> d</a:t>
            </a:r>
            <a:r>
              <a:rPr lang="tr-TR" altLang="tr-TR" sz="2000" i="1" dirty="0" smtClean="0"/>
              <a:t>ü</a:t>
            </a:r>
            <a:r>
              <a:rPr lang="bs-Latn-BA" altLang="tr-TR" sz="2000" i="1" dirty="0" smtClean="0"/>
              <a:t>zeyde </a:t>
            </a:r>
            <a:r>
              <a:rPr lang="tr-TR" altLang="tr-TR" sz="2000" i="1" dirty="0" smtClean="0"/>
              <a:t>ç</a:t>
            </a:r>
            <a:r>
              <a:rPr lang="bs-Latn-BA" altLang="tr-TR" sz="2000" i="1" dirty="0" smtClean="0"/>
              <a:t>al</a:t>
            </a:r>
            <a:r>
              <a:rPr lang="tr-TR" altLang="tr-TR" sz="2000" i="1" dirty="0" smtClean="0"/>
              <a:t>ı</a:t>
            </a:r>
            <a:r>
              <a:rPr lang="bs-Latn-BA" altLang="tr-TR" sz="2000" i="1" dirty="0" smtClean="0"/>
              <a:t>sma standartlar</a:t>
            </a:r>
            <a:r>
              <a:rPr lang="tr-TR" altLang="tr-TR" sz="2000" i="1" dirty="0" smtClean="0"/>
              <a:t>ı</a:t>
            </a:r>
            <a:r>
              <a:rPr lang="bs-Latn-BA" altLang="tr-TR" sz="2000" i="1" dirty="0" smtClean="0"/>
              <a:t> getiriyor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bs-Latn-BA" altLang="tr-TR" sz="3000" dirty="0" smtClean="0"/>
              <a:t>Sosyal adaleti koruyan sosyal devletin meydana gelmesi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s-Latn-BA" b="1" smtClean="0"/>
              <a:t>İŞ HUKUKUN TER</a:t>
            </a:r>
            <a:r>
              <a:rPr lang="tr-TR" b="1" smtClean="0"/>
              <a:t>İ</a:t>
            </a:r>
            <a:r>
              <a:rPr lang="bs-Latn-BA" b="1" smtClean="0"/>
              <a:t>MLERI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492250"/>
            <a:ext cx="8229600" cy="2774950"/>
          </a:xfrm>
        </p:spPr>
        <p:txBody>
          <a:bodyPr/>
          <a:lstStyle/>
          <a:p>
            <a:pPr eaLnBrk="1" hangingPunct="1"/>
            <a:r>
              <a:rPr lang="tr-TR" smtClean="0"/>
              <a:t>İŞÇİ</a:t>
            </a:r>
            <a:r>
              <a:rPr lang="bs-Latn-BA" smtClean="0"/>
              <a:t>:</a:t>
            </a:r>
          </a:p>
          <a:p>
            <a:pPr eaLnBrk="1" hangingPunct="1"/>
            <a:r>
              <a:rPr lang="tr-TR" smtClean="0"/>
              <a:t>İŞ</a:t>
            </a:r>
            <a:r>
              <a:rPr lang="bs-Latn-BA" smtClean="0"/>
              <a:t>VEREN:</a:t>
            </a:r>
          </a:p>
          <a:p>
            <a:pPr eaLnBrk="1" hangingPunct="1"/>
            <a:r>
              <a:rPr lang="tr-TR" smtClean="0"/>
              <a:t>İŞ</a:t>
            </a:r>
            <a:r>
              <a:rPr lang="bs-Latn-BA" smtClean="0"/>
              <a:t>:</a:t>
            </a:r>
          </a:p>
          <a:p>
            <a:pPr eaLnBrk="1" hangingPunct="1"/>
            <a:r>
              <a:rPr lang="tr-TR" smtClean="0"/>
              <a:t>İŞ</a:t>
            </a:r>
            <a:r>
              <a:rPr lang="bs-Latn-BA" smtClean="0"/>
              <a:t>YER</a:t>
            </a:r>
            <a:r>
              <a:rPr lang="tr-TR" smtClean="0"/>
              <a:t>İ:</a:t>
            </a:r>
            <a:endParaRPr lang="bs-Latn-BA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/>
              <a:t>Ç</a:t>
            </a:r>
            <a:r>
              <a:rPr lang="bs-Latn-BA" b="1" smtClean="0"/>
              <a:t>AL</a:t>
            </a:r>
            <a:r>
              <a:rPr lang="tr-TR" b="1" smtClean="0"/>
              <a:t>IŞ</a:t>
            </a:r>
            <a:r>
              <a:rPr lang="bs-Latn-BA" b="1" smtClean="0"/>
              <a:t>MANIN T</a:t>
            </a:r>
            <a:r>
              <a:rPr lang="tr-TR" b="1" smtClean="0"/>
              <a:t>Ü</a:t>
            </a:r>
            <a:r>
              <a:rPr lang="bs-Latn-BA" b="1" smtClean="0"/>
              <a:t>RLER</a:t>
            </a:r>
            <a:r>
              <a:rPr lang="tr-TR" b="1" smtClean="0"/>
              <a:t>İ</a:t>
            </a:r>
            <a:endParaRPr lang="bs-Latn-BA" b="1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57158" y="1200150"/>
            <a:ext cx="8329642" cy="3657616"/>
          </a:xfrm>
        </p:spPr>
        <p:txBody>
          <a:bodyPr/>
          <a:lstStyle/>
          <a:p>
            <a:pPr eaLnBrk="1" hangingPunct="1"/>
            <a:r>
              <a:rPr lang="bs-Latn-BA" dirty="0" smtClean="0"/>
              <a:t>Mevcut ve ge</a:t>
            </a:r>
            <a:r>
              <a:rPr lang="tr-TR" dirty="0" smtClean="0"/>
              <a:t>ç</a:t>
            </a:r>
            <a:r>
              <a:rPr lang="bs-Latn-BA" dirty="0" smtClean="0"/>
              <a:t>mis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</a:t>
            </a:r>
          </a:p>
          <a:p>
            <a:pPr eaLnBrk="1" hangingPunct="1"/>
            <a:r>
              <a:rPr lang="bs-Latn-BA" dirty="0" smtClean="0"/>
              <a:t>Nisbi (farazi) ve ger</a:t>
            </a:r>
            <a:r>
              <a:rPr lang="tr-TR" dirty="0" smtClean="0"/>
              <a:t>ç</a:t>
            </a:r>
            <a:r>
              <a:rPr lang="bs-Latn-BA" dirty="0" smtClean="0"/>
              <a:t>ekten gereken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</a:t>
            </a:r>
          </a:p>
          <a:p>
            <a:pPr eaLnBrk="1" hangingPunct="1"/>
            <a:r>
              <a:rPr lang="bs-Latn-BA" dirty="0" smtClean="0"/>
              <a:t>Bireysel ve toplumsal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</a:t>
            </a:r>
          </a:p>
          <a:p>
            <a:pPr eaLnBrk="1" hangingPunct="1"/>
            <a:r>
              <a:rPr lang="bs-Latn-BA" dirty="0" smtClean="0"/>
              <a:t>Bas</a:t>
            </a:r>
            <a:r>
              <a:rPr lang="tr-TR" dirty="0" smtClean="0"/>
              <a:t>ı</a:t>
            </a:r>
            <a:r>
              <a:rPr lang="bs-Latn-BA" dirty="0" smtClean="0"/>
              <a:t>t ve katlamal</a:t>
            </a:r>
            <a:r>
              <a:rPr lang="tr-TR" dirty="0" smtClean="0"/>
              <a:t>ı</a:t>
            </a:r>
            <a:endParaRPr lang="bs-Latn-BA" dirty="0" smtClean="0"/>
          </a:p>
          <a:p>
            <a:pPr eaLnBrk="1" hangingPunct="1"/>
            <a:r>
              <a:rPr lang="tr-TR" dirty="0" smtClean="0"/>
              <a:t>Ü</a:t>
            </a:r>
            <a:r>
              <a:rPr lang="bs-Latn-BA" dirty="0" smtClean="0"/>
              <a:t>retken ve </a:t>
            </a:r>
            <a:r>
              <a:rPr lang="tr-TR" dirty="0" smtClean="0"/>
              <a:t>ü</a:t>
            </a:r>
            <a:r>
              <a:rPr lang="bs-Latn-BA" dirty="0" smtClean="0"/>
              <a:t>retken olmayan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</a:t>
            </a:r>
          </a:p>
          <a:p>
            <a:pPr eaLnBrk="1" hangingPunct="1"/>
            <a:r>
              <a:rPr lang="bs-Latn-BA" dirty="0" smtClean="0"/>
              <a:t>Fiziksel ve zihni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s-Latn-BA" b="1" smtClean="0"/>
              <a:t>İŞ HUKUKUN TANIMI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14282" y="1436688"/>
            <a:ext cx="8715436" cy="3395662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bs-Latn-BA" dirty="0" smtClean="0"/>
              <a:t>İŞ HUKUKU: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mayi d</a:t>
            </a:r>
            <a:r>
              <a:rPr lang="tr-TR" dirty="0" smtClean="0"/>
              <a:t>ü</a:t>
            </a:r>
            <a:r>
              <a:rPr lang="bs-Latn-BA" dirty="0" smtClean="0"/>
              <a:t>zenleyen kurallar tak</a:t>
            </a:r>
            <a:r>
              <a:rPr lang="tr-TR" dirty="0" smtClean="0"/>
              <a:t>ı</a:t>
            </a:r>
            <a:r>
              <a:rPr lang="bs-Latn-BA" dirty="0" smtClean="0"/>
              <a:t>m</a:t>
            </a:r>
            <a:r>
              <a:rPr lang="tr-TR" dirty="0" smtClean="0"/>
              <a:t>ı</a:t>
            </a:r>
            <a:r>
              <a:rPr lang="bs-Latn-BA" dirty="0" smtClean="0"/>
              <a:t>.</a:t>
            </a:r>
          </a:p>
          <a:p>
            <a:pPr eaLnBrk="1" hangingPunct="1">
              <a:spcBef>
                <a:spcPts val="1800"/>
              </a:spcBef>
            </a:pPr>
            <a:r>
              <a:rPr lang="tr-TR" dirty="0" smtClean="0"/>
              <a:t>İş</a:t>
            </a:r>
            <a:r>
              <a:rPr lang="bs-Latn-BA" dirty="0" smtClean="0"/>
              <a:t> ili</a:t>
            </a:r>
            <a:r>
              <a:rPr lang="tr-TR" dirty="0" smtClean="0"/>
              <a:t>ş</a:t>
            </a:r>
            <a:r>
              <a:rPr lang="bs-Latn-BA" dirty="0" smtClean="0"/>
              <a:t>kileri d</a:t>
            </a:r>
            <a:r>
              <a:rPr lang="tr-TR" dirty="0" smtClean="0"/>
              <a:t>ü</a:t>
            </a:r>
            <a:r>
              <a:rPr lang="bs-Latn-BA" dirty="0" smtClean="0"/>
              <a:t>zenleyen kurallar</a:t>
            </a:r>
          </a:p>
          <a:p>
            <a:pPr eaLnBrk="1" hangingPunct="1">
              <a:spcBef>
                <a:spcPts val="1800"/>
              </a:spcBef>
            </a:pPr>
            <a:r>
              <a:rPr lang="bs-Latn-BA" dirty="0" smtClean="0"/>
              <a:t>Ba</a:t>
            </a:r>
            <a:r>
              <a:rPr lang="tr-TR" dirty="0" smtClean="0"/>
              <a:t>ğ</a:t>
            </a:r>
            <a:r>
              <a:rPr lang="bs-Latn-BA" dirty="0" smtClean="0"/>
              <a:t>l</a:t>
            </a:r>
            <a:r>
              <a:rPr lang="tr-TR" dirty="0" smtClean="0"/>
              <a:t>ı</a:t>
            </a:r>
            <a:r>
              <a:rPr lang="bs-Latn-BA" dirty="0" smtClean="0"/>
              <a:t>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may</a:t>
            </a:r>
            <a:r>
              <a:rPr lang="tr-TR" dirty="0" smtClean="0"/>
              <a:t>ı</a:t>
            </a:r>
            <a:r>
              <a:rPr lang="bs-Latn-BA" dirty="0" smtClean="0"/>
              <a:t> d</a:t>
            </a:r>
            <a:r>
              <a:rPr lang="tr-TR" dirty="0" smtClean="0"/>
              <a:t>ü</a:t>
            </a:r>
            <a:r>
              <a:rPr lang="bs-Latn-BA" dirty="0" smtClean="0"/>
              <a:t>zenleyen yasala</a:t>
            </a:r>
            <a:r>
              <a:rPr lang="tr-TR" dirty="0" smtClean="0"/>
              <a:t>r</a:t>
            </a:r>
            <a:endParaRPr lang="bs-Latn-BA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141288"/>
            <a:ext cx="8229600" cy="857250"/>
          </a:xfrm>
        </p:spPr>
        <p:txBody>
          <a:bodyPr/>
          <a:lstStyle/>
          <a:p>
            <a:pPr eaLnBrk="1" hangingPunct="1"/>
            <a:r>
              <a:rPr lang="bs-Latn-BA" b="1" smtClean="0"/>
              <a:t>İŞ HUKUKUN TASN</a:t>
            </a:r>
            <a:r>
              <a:rPr lang="tr-TR" b="1" smtClean="0"/>
              <a:t>İ</a:t>
            </a:r>
            <a:r>
              <a:rPr lang="bs-Latn-BA" b="1" smtClean="0"/>
              <a:t>F</a:t>
            </a:r>
            <a:r>
              <a:rPr lang="tr-TR" b="1" smtClean="0"/>
              <a:t>İ</a:t>
            </a:r>
            <a:endParaRPr lang="bs-Latn-BA" b="1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285720" y="998538"/>
            <a:ext cx="8677305" cy="3895725"/>
          </a:xfrm>
        </p:spPr>
        <p:txBody>
          <a:bodyPr>
            <a:normAutofit/>
          </a:bodyPr>
          <a:lstStyle/>
          <a:p>
            <a:pPr eaLnBrk="1" hangingPunct="1"/>
            <a:r>
              <a:rPr lang="bs-Latn-BA" altLang="tr-TR" dirty="0" smtClean="0"/>
              <a:t>Genel</a:t>
            </a:r>
            <a:r>
              <a:rPr lang="tr-TR" altLang="tr-TR" dirty="0" smtClean="0"/>
              <a:t> </a:t>
            </a:r>
            <a:r>
              <a:rPr lang="bs-Latn-BA" altLang="tr-TR" dirty="0" smtClean="0"/>
              <a:t>-</a:t>
            </a:r>
            <a:r>
              <a:rPr lang="tr-TR" altLang="tr-TR" dirty="0" smtClean="0"/>
              <a:t> ö</a:t>
            </a:r>
            <a:r>
              <a:rPr lang="bs-Latn-BA" altLang="tr-TR" dirty="0" smtClean="0"/>
              <a:t>zel</a:t>
            </a:r>
          </a:p>
          <a:p>
            <a:pPr eaLnBrk="1" hangingPunct="1"/>
            <a:r>
              <a:rPr lang="bs-Latn-BA" altLang="tr-TR" dirty="0" smtClean="0"/>
              <a:t>Maddi</a:t>
            </a:r>
            <a:r>
              <a:rPr lang="tr-TR" altLang="tr-TR" dirty="0" smtClean="0"/>
              <a:t> </a:t>
            </a:r>
            <a:r>
              <a:rPr lang="bs-Latn-BA" altLang="tr-TR" dirty="0" smtClean="0"/>
              <a:t>-</a:t>
            </a:r>
            <a:r>
              <a:rPr lang="tr-TR" altLang="tr-TR" dirty="0" smtClean="0"/>
              <a:t> </a:t>
            </a:r>
            <a:r>
              <a:rPr lang="bs-Latn-BA" altLang="tr-TR" dirty="0" smtClean="0"/>
              <a:t>us</a:t>
            </a:r>
            <a:r>
              <a:rPr lang="tr-TR" altLang="tr-TR" dirty="0" smtClean="0"/>
              <a:t>ü</a:t>
            </a:r>
            <a:r>
              <a:rPr lang="bs-Latn-BA" altLang="tr-TR" dirty="0" smtClean="0"/>
              <a:t>li</a:t>
            </a:r>
          </a:p>
          <a:p>
            <a:pPr eaLnBrk="1" hangingPunct="1"/>
            <a:r>
              <a:rPr lang="bs-Latn-BA" altLang="tr-TR" dirty="0" smtClean="0"/>
              <a:t>Bireysel</a:t>
            </a:r>
            <a:r>
              <a:rPr lang="tr-TR" altLang="tr-TR" dirty="0" smtClean="0"/>
              <a:t> </a:t>
            </a:r>
            <a:r>
              <a:rPr lang="bs-Latn-BA" altLang="tr-TR" dirty="0" smtClean="0"/>
              <a:t>-</a:t>
            </a:r>
            <a:r>
              <a:rPr lang="tr-TR" altLang="tr-TR" dirty="0" smtClean="0"/>
              <a:t> </a:t>
            </a:r>
            <a:r>
              <a:rPr lang="bs-Latn-BA" altLang="tr-TR" dirty="0" smtClean="0"/>
              <a:t>toplumsal</a:t>
            </a:r>
          </a:p>
          <a:p>
            <a:pPr eaLnBrk="1" hangingPunct="1"/>
            <a:r>
              <a:rPr lang="bs-Latn-BA" altLang="tr-TR" dirty="0" smtClean="0"/>
              <a:t>Yerel</a:t>
            </a:r>
            <a:r>
              <a:rPr lang="tr-TR" altLang="tr-TR" dirty="0" smtClean="0"/>
              <a:t> </a:t>
            </a:r>
            <a:r>
              <a:rPr lang="bs-Latn-BA" altLang="tr-TR" dirty="0" smtClean="0"/>
              <a:t>-</a:t>
            </a:r>
            <a:r>
              <a:rPr lang="tr-TR" altLang="tr-TR" dirty="0" smtClean="0"/>
              <a:t> </a:t>
            </a:r>
            <a:r>
              <a:rPr lang="bs-Latn-BA" altLang="tr-TR" dirty="0" smtClean="0"/>
              <a:t>uluslararas</a:t>
            </a:r>
            <a:r>
              <a:rPr lang="tr-TR" altLang="tr-TR" dirty="0" smtClean="0"/>
              <a:t>ı</a:t>
            </a:r>
            <a:endParaRPr lang="bs-Latn-BA" altLang="tr-TR" dirty="0" smtClean="0"/>
          </a:p>
          <a:p>
            <a:pPr eaLnBrk="1" hangingPunct="1">
              <a:buFontTx/>
              <a:buNone/>
            </a:pPr>
            <a:endParaRPr lang="bs-Latn-BA" altLang="tr-TR" dirty="0" smtClean="0"/>
          </a:p>
          <a:p>
            <a:pPr eaLnBrk="1" hangingPunct="1">
              <a:lnSpc>
                <a:spcPts val="2500"/>
              </a:lnSpc>
              <a:spcBef>
                <a:spcPts val="0"/>
              </a:spcBef>
              <a:buFontTx/>
              <a:buNone/>
            </a:pPr>
            <a:r>
              <a:rPr lang="tr-TR" altLang="tr-TR" dirty="0" smtClean="0"/>
              <a:t>İş hukuku </a:t>
            </a:r>
            <a:r>
              <a:rPr lang="bs-Latn-BA" altLang="tr-TR" dirty="0" smtClean="0"/>
              <a:t>di</a:t>
            </a:r>
            <a:r>
              <a:rPr lang="tr-TR" altLang="tr-TR" dirty="0" smtClean="0"/>
              <a:t>ğ</a:t>
            </a:r>
            <a:r>
              <a:rPr lang="bs-Latn-BA" altLang="tr-TR" dirty="0" smtClean="0"/>
              <a:t>er hukuk dallar</a:t>
            </a:r>
            <a:r>
              <a:rPr lang="tr-TR" altLang="tr-TR" dirty="0" smtClean="0"/>
              <a:t>ın</a:t>
            </a:r>
            <a:r>
              <a:rPr lang="bs-Latn-BA" altLang="tr-TR" dirty="0" smtClean="0"/>
              <a:t>a da ba</a:t>
            </a:r>
            <a:r>
              <a:rPr lang="tr-TR" altLang="tr-TR" dirty="0" smtClean="0"/>
              <a:t>ğ</a:t>
            </a:r>
            <a:r>
              <a:rPr lang="bs-Latn-BA" altLang="tr-TR" dirty="0" smtClean="0"/>
              <a:t>l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:</a:t>
            </a:r>
            <a:endParaRPr lang="tr-TR" altLang="tr-TR" dirty="0" smtClean="0"/>
          </a:p>
          <a:p>
            <a:pPr marL="0" indent="0" eaLnBrk="1" hangingPunct="1">
              <a:lnSpc>
                <a:spcPts val="2500"/>
              </a:lnSpc>
              <a:spcBef>
                <a:spcPts val="0"/>
              </a:spcBef>
              <a:buFontTx/>
              <a:buNone/>
            </a:pPr>
            <a:r>
              <a:rPr lang="bs-Latn-BA" altLang="tr-TR" dirty="0" smtClean="0"/>
              <a:t>anayasa</a:t>
            </a:r>
            <a:r>
              <a:rPr lang="tr-TR" altLang="tr-TR" dirty="0" smtClean="0"/>
              <a:t>ya</a:t>
            </a:r>
            <a:r>
              <a:rPr lang="bs-Latn-BA" altLang="tr-TR" dirty="0" smtClean="0"/>
              <a:t>, borclar hukuk</a:t>
            </a:r>
            <a:r>
              <a:rPr lang="tr-TR" altLang="tr-TR" dirty="0" smtClean="0"/>
              <a:t>un</a:t>
            </a:r>
            <a:r>
              <a:rPr lang="bs-Latn-BA" altLang="tr-TR" dirty="0" smtClean="0"/>
              <a:t>a,</a:t>
            </a:r>
            <a:r>
              <a:rPr lang="tr-TR" altLang="tr-TR" dirty="0" smtClean="0"/>
              <a:t> </a:t>
            </a:r>
            <a:r>
              <a:rPr lang="bs-Latn-BA" altLang="tr-TR" dirty="0" smtClean="0"/>
              <a:t>idare</a:t>
            </a:r>
            <a:r>
              <a:rPr lang="tr-TR" altLang="tr-TR" dirty="0" smtClean="0"/>
              <a:t> </a:t>
            </a:r>
            <a:r>
              <a:rPr lang="bs-Latn-BA" altLang="tr-TR" dirty="0" smtClean="0"/>
              <a:t>hukuk</a:t>
            </a:r>
            <a:r>
              <a:rPr lang="tr-TR" altLang="tr-TR" dirty="0" smtClean="0"/>
              <a:t>un</a:t>
            </a:r>
            <a:r>
              <a:rPr lang="bs-Latn-BA" altLang="tr-TR" dirty="0" smtClean="0"/>
              <a:t>a, ticaret</a:t>
            </a:r>
            <a:r>
              <a:rPr lang="tr-TR" altLang="tr-TR" dirty="0" smtClean="0"/>
              <a:t> </a:t>
            </a:r>
            <a:r>
              <a:rPr lang="bs-Latn-BA" altLang="tr-TR" dirty="0" smtClean="0"/>
              <a:t>hukuk</a:t>
            </a:r>
            <a:r>
              <a:rPr lang="tr-TR" altLang="tr-TR" dirty="0" smtClean="0"/>
              <a:t>un</a:t>
            </a:r>
            <a:r>
              <a:rPr lang="bs-Latn-BA" altLang="tr-TR" dirty="0" smtClean="0"/>
              <a:t>a, ceza</a:t>
            </a:r>
            <a:r>
              <a:rPr lang="tr-TR" altLang="tr-TR" dirty="0" smtClean="0"/>
              <a:t> </a:t>
            </a:r>
            <a:r>
              <a:rPr lang="bs-Latn-BA" altLang="tr-TR" dirty="0" smtClean="0"/>
              <a:t>hukukuna  ...</a:t>
            </a:r>
          </a:p>
          <a:p>
            <a:pPr eaLnBrk="1" hangingPunct="1">
              <a:buFontTx/>
              <a:buNone/>
            </a:pPr>
            <a:endParaRPr lang="bs-Latn-BA" altLang="tr-TR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401080" cy="79373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bs-Latn-BA" b="1" dirty="0" smtClean="0"/>
              <a:t>ULUSLARARASI </a:t>
            </a:r>
            <a:r>
              <a:rPr lang="tr-TR" b="1" dirty="0" smtClean="0"/>
              <a:t>Ç</a:t>
            </a:r>
            <a:r>
              <a:rPr lang="bs-Latn-BA" b="1" dirty="0" smtClean="0"/>
              <a:t>ALI</a:t>
            </a:r>
            <a:r>
              <a:rPr lang="tr-TR" b="1" dirty="0" smtClean="0"/>
              <a:t>Ş</a:t>
            </a:r>
            <a:r>
              <a:rPr lang="bs-Latn-BA" b="1" dirty="0" smtClean="0"/>
              <a:t>MA </a:t>
            </a:r>
            <a:r>
              <a:rPr lang="tr-TR" b="1" dirty="0" smtClean="0"/>
              <a:t>Ö</a:t>
            </a:r>
            <a:r>
              <a:rPr lang="bs-Latn-BA" b="1" dirty="0" smtClean="0"/>
              <a:t>RG</a:t>
            </a:r>
            <a:r>
              <a:rPr lang="tr-TR" b="1" dirty="0" smtClean="0"/>
              <a:t>Ü</a:t>
            </a:r>
            <a:r>
              <a:rPr lang="bs-Latn-BA" b="1" dirty="0" smtClean="0"/>
              <a:t>T</a:t>
            </a:r>
            <a:r>
              <a:rPr lang="tr-TR" b="1" dirty="0" smtClean="0"/>
              <a:t>Ü</a:t>
            </a:r>
            <a:r>
              <a:rPr lang="bs-Latn-BA" b="1" dirty="0" smtClean="0"/>
              <a:t>-U</a:t>
            </a:r>
            <a:r>
              <a:rPr lang="tr-TR" b="1" dirty="0" smtClean="0"/>
              <a:t>ÇÖ</a:t>
            </a:r>
            <a:r>
              <a:rPr lang="bs-Latn-BA" b="1" dirty="0" smtClean="0"/>
              <a:t> (</a:t>
            </a:r>
            <a:r>
              <a:rPr lang="tr-TR" b="1" dirty="0" smtClean="0"/>
              <a:t>İ</a:t>
            </a:r>
            <a:r>
              <a:rPr lang="bs-Latn-BA" b="1" dirty="0" smtClean="0"/>
              <a:t>LO)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57158" y="1168400"/>
            <a:ext cx="8572560" cy="377983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bs-Latn-BA" dirty="0" smtClean="0"/>
              <a:t>1919 y</a:t>
            </a:r>
            <a:r>
              <a:rPr lang="tr-TR" dirty="0" smtClean="0"/>
              <a:t>ı</a:t>
            </a:r>
            <a:r>
              <a:rPr lang="bs-Latn-BA" dirty="0" smtClean="0"/>
              <a:t>l</a:t>
            </a:r>
            <a:r>
              <a:rPr lang="tr-TR" dirty="0" smtClean="0"/>
              <a:t>ı</a:t>
            </a:r>
            <a:r>
              <a:rPr lang="bs-Latn-BA" dirty="0" smtClean="0"/>
              <a:t>nda Paris‘te kuruldu - I </a:t>
            </a:r>
            <a:r>
              <a:rPr lang="tr-TR" dirty="0" smtClean="0"/>
              <a:t>Dü</a:t>
            </a:r>
            <a:r>
              <a:rPr lang="bs-Latn-BA" dirty="0" smtClean="0"/>
              <a:t>nya </a:t>
            </a:r>
            <a:r>
              <a:rPr lang="tr-TR" dirty="0" smtClean="0"/>
              <a:t>S</a:t>
            </a:r>
            <a:r>
              <a:rPr lang="bs-Latn-BA" dirty="0" smtClean="0"/>
              <a:t>ava</a:t>
            </a:r>
            <a:r>
              <a:rPr lang="tr-TR" dirty="0" smtClean="0"/>
              <a:t>şı</a:t>
            </a:r>
            <a:r>
              <a:rPr lang="bs-Latn-BA" dirty="0" smtClean="0"/>
              <a:t>ndan sonra yap</a:t>
            </a:r>
            <a:r>
              <a:rPr lang="tr-TR" dirty="0" smtClean="0"/>
              <a:t>ı</a:t>
            </a:r>
            <a:r>
              <a:rPr lang="bs-Latn-BA" dirty="0" smtClean="0"/>
              <a:t>lan Paris bar</a:t>
            </a:r>
            <a:r>
              <a:rPr lang="tr-TR" dirty="0" smtClean="0"/>
              <a:t>ış</a:t>
            </a:r>
            <a:r>
              <a:rPr lang="bs-Latn-BA" dirty="0" smtClean="0"/>
              <a:t> anla</a:t>
            </a:r>
            <a:r>
              <a:rPr lang="tr-TR" dirty="0" smtClean="0"/>
              <a:t>ş</a:t>
            </a:r>
            <a:r>
              <a:rPr lang="bs-Latn-BA" dirty="0" smtClean="0"/>
              <a:t>masi ile</a:t>
            </a:r>
            <a:r>
              <a:rPr lang="tr-TR" dirty="0" smtClean="0"/>
              <a:t>,</a:t>
            </a:r>
            <a:r>
              <a:rPr lang="bs-Latn-BA" dirty="0" smtClean="0"/>
              <a:t> </a:t>
            </a:r>
          </a:p>
          <a:p>
            <a:pPr eaLnBrk="1" hangingPunct="1"/>
            <a:r>
              <a:rPr lang="bs-Latn-BA" dirty="0" smtClean="0"/>
              <a:t>ÜÇÖ-daimi uluslararas</a:t>
            </a:r>
            <a:r>
              <a:rPr lang="tr-TR" dirty="0" smtClean="0"/>
              <a:t>ı</a:t>
            </a:r>
            <a:r>
              <a:rPr lang="bs-Latn-BA" dirty="0" smtClean="0"/>
              <a:t> kurulu</a:t>
            </a:r>
            <a:r>
              <a:rPr lang="tr-TR" dirty="0" smtClean="0"/>
              <a:t>ş</a:t>
            </a:r>
            <a:endParaRPr lang="bs-Latn-BA" dirty="0" smtClean="0"/>
          </a:p>
          <a:p>
            <a:pPr eaLnBrk="1" hangingPunct="1"/>
            <a:r>
              <a:rPr lang="bs-Latn-BA" dirty="0" smtClean="0"/>
              <a:t>ÜÇÖ‘nun anayasasi var</a:t>
            </a:r>
          </a:p>
          <a:p>
            <a:pPr eaLnBrk="1" hangingPunct="1"/>
            <a:r>
              <a:rPr lang="bs-Latn-BA" dirty="0" smtClean="0"/>
              <a:t>ÜÇÖ‘nun cal</a:t>
            </a:r>
            <a:r>
              <a:rPr lang="tr-TR" dirty="0" smtClean="0"/>
              <a:t>ış</a:t>
            </a:r>
            <a:r>
              <a:rPr lang="bs-Latn-BA" dirty="0" smtClean="0"/>
              <a:t>mas</a:t>
            </a:r>
            <a:r>
              <a:rPr lang="tr-TR" dirty="0" smtClean="0"/>
              <a:t>ı</a:t>
            </a:r>
            <a:r>
              <a:rPr lang="bs-Latn-BA" dirty="0" smtClean="0"/>
              <a:t>nda h</a:t>
            </a:r>
            <a:r>
              <a:rPr lang="tr-TR" dirty="0" smtClean="0"/>
              <a:t>ü</a:t>
            </a:r>
            <a:r>
              <a:rPr lang="bs-Latn-BA" dirty="0" smtClean="0"/>
              <a:t>k</a:t>
            </a:r>
            <a:r>
              <a:rPr lang="tr-TR" dirty="0" smtClean="0"/>
              <a:t>ü</a:t>
            </a:r>
            <a:r>
              <a:rPr lang="bs-Latn-BA" dirty="0" smtClean="0"/>
              <a:t>met, isveren ve </a:t>
            </a:r>
            <a:r>
              <a:rPr lang="tr-TR" dirty="0" smtClean="0"/>
              <a:t>i</a:t>
            </a:r>
            <a:r>
              <a:rPr lang="bs-Latn-BA" dirty="0" smtClean="0"/>
              <a:t>şçilerin temsilcileri de kat</a:t>
            </a:r>
            <a:r>
              <a:rPr lang="tr-TR" dirty="0" smtClean="0"/>
              <a:t>ı</a:t>
            </a:r>
            <a:r>
              <a:rPr lang="bs-Latn-BA" dirty="0" smtClean="0"/>
              <a:t>l</a:t>
            </a:r>
            <a:r>
              <a:rPr lang="tr-TR" dirty="0" smtClean="0"/>
              <a:t>ı</a:t>
            </a:r>
            <a:r>
              <a:rPr lang="bs-Latn-BA" dirty="0" smtClean="0"/>
              <a:t>yor</a:t>
            </a:r>
          </a:p>
          <a:p>
            <a:pPr eaLnBrk="1" hangingPunct="1"/>
            <a:r>
              <a:rPr lang="bs-Latn-BA" dirty="0" smtClean="0"/>
              <a:t>ÜÇÖ‘nun ana hedefi</a:t>
            </a:r>
            <a:r>
              <a:rPr lang="tr-TR" dirty="0" smtClean="0"/>
              <a:t> </a:t>
            </a:r>
            <a:r>
              <a:rPr lang="bs-Latn-BA" dirty="0" smtClean="0"/>
              <a:t>-</a:t>
            </a:r>
            <a:r>
              <a:rPr lang="tr-TR" dirty="0" smtClean="0"/>
              <a:t> 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mada (i</a:t>
            </a:r>
            <a:r>
              <a:rPr lang="tr-TR" dirty="0" smtClean="0"/>
              <a:t>ş</a:t>
            </a:r>
            <a:r>
              <a:rPr lang="bs-Latn-BA" dirty="0" smtClean="0"/>
              <a:t>te) sosyal adaleti sa</a:t>
            </a:r>
            <a:r>
              <a:rPr lang="tr-TR" dirty="0" smtClean="0"/>
              <a:t>ğ</a:t>
            </a:r>
            <a:r>
              <a:rPr lang="bs-Latn-BA" dirty="0" smtClean="0"/>
              <a:t>lamak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1150929"/>
          </a:xfrm>
        </p:spPr>
        <p:txBody>
          <a:bodyPr/>
          <a:lstStyle/>
          <a:p>
            <a:pPr eaLnBrk="1" hangingPunct="1"/>
            <a:r>
              <a:rPr lang="bs-Latn-BA" b="1" dirty="0" smtClean="0"/>
              <a:t>ULUSLAR ARASI </a:t>
            </a:r>
            <a:r>
              <a:rPr lang="tr-TR" b="1" dirty="0" smtClean="0"/>
              <a:t>Ç</a:t>
            </a:r>
            <a:r>
              <a:rPr lang="bs-Latn-BA" b="1" dirty="0" smtClean="0"/>
              <a:t>ALI</a:t>
            </a:r>
            <a:r>
              <a:rPr lang="tr-TR" b="1" dirty="0" smtClean="0"/>
              <a:t>Ş</a:t>
            </a:r>
            <a:r>
              <a:rPr lang="bs-Latn-BA" b="1" dirty="0" smtClean="0"/>
              <a:t>MA </a:t>
            </a:r>
            <a:r>
              <a:rPr lang="tr-TR" b="1" dirty="0" smtClean="0"/>
              <a:t>Ö</a:t>
            </a:r>
            <a:r>
              <a:rPr lang="bs-Latn-BA" b="1" dirty="0" smtClean="0"/>
              <a:t>RG</a:t>
            </a:r>
            <a:r>
              <a:rPr lang="tr-TR" b="1" dirty="0" smtClean="0"/>
              <a:t>Ü</a:t>
            </a:r>
            <a:r>
              <a:rPr lang="bs-Latn-BA" b="1" dirty="0" smtClean="0"/>
              <a:t>T</a:t>
            </a:r>
            <a:r>
              <a:rPr lang="tr-TR" b="1" dirty="0" smtClean="0"/>
              <a:t>Ü</a:t>
            </a:r>
            <a:r>
              <a:rPr lang="bs-Latn-BA" b="1" dirty="0" smtClean="0"/>
              <a:t>N-ÜÇÖ (ILO) </a:t>
            </a:r>
            <a:r>
              <a:rPr lang="tr-TR" b="1" dirty="0" smtClean="0"/>
              <a:t>İ</a:t>
            </a:r>
            <a:r>
              <a:rPr lang="bs-Latn-BA" b="1" dirty="0" smtClean="0"/>
              <a:t>LKELER</a:t>
            </a:r>
            <a:r>
              <a:rPr lang="tr-TR" b="1" dirty="0" smtClean="0"/>
              <a:t>İ</a:t>
            </a:r>
            <a:endParaRPr lang="bs-Latn-BA" b="1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28596" y="2143122"/>
            <a:ext cx="8286808" cy="2643206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Ç</a:t>
            </a:r>
            <a:r>
              <a:rPr lang="bs-Latn-BA" altLang="tr-TR" dirty="0" smtClean="0"/>
              <a:t>al</a:t>
            </a:r>
            <a:r>
              <a:rPr lang="tr-TR" altLang="tr-TR" dirty="0" smtClean="0"/>
              <a:t>ış</a:t>
            </a:r>
            <a:r>
              <a:rPr lang="bs-Latn-BA" altLang="tr-TR" dirty="0" smtClean="0"/>
              <a:t>ma</a:t>
            </a:r>
            <a:r>
              <a:rPr lang="tr-TR" altLang="tr-TR" dirty="0" smtClean="0"/>
              <a:t>,</a:t>
            </a:r>
            <a:r>
              <a:rPr lang="bs-Latn-BA" altLang="tr-TR" dirty="0" smtClean="0"/>
              <a:t> mal de</a:t>
            </a:r>
            <a:r>
              <a:rPr lang="tr-TR" altLang="tr-TR" dirty="0" smtClean="0"/>
              <a:t>ğ</a:t>
            </a:r>
            <a:r>
              <a:rPr lang="bs-Latn-BA" altLang="tr-TR" dirty="0" smtClean="0"/>
              <a:t>ildir</a:t>
            </a:r>
          </a:p>
          <a:p>
            <a:pPr eaLnBrk="1" hangingPunct="1"/>
            <a:r>
              <a:rPr lang="bs-Latn-BA" altLang="tr-TR" dirty="0" smtClean="0"/>
              <a:t>Fakirlik herkesi i</a:t>
            </a:r>
            <a:r>
              <a:rPr lang="tr-TR" altLang="tr-TR" dirty="0" smtClean="0"/>
              <a:t>ç</a:t>
            </a:r>
            <a:r>
              <a:rPr lang="bs-Latn-BA" altLang="tr-TR" dirty="0" smtClean="0"/>
              <a:t>in tehlikedir.</a:t>
            </a:r>
          </a:p>
          <a:p>
            <a:pPr eaLnBrk="1" hangingPunct="1"/>
            <a:r>
              <a:rPr lang="bs-Latn-BA" altLang="tr-TR" dirty="0" smtClean="0"/>
              <a:t>Uluslararas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 i</a:t>
            </a:r>
            <a:r>
              <a:rPr lang="tr-TR" altLang="tr-TR" dirty="0" smtClean="0"/>
              <a:t>ş</a:t>
            </a:r>
            <a:r>
              <a:rPr lang="bs-Latn-BA" altLang="tr-TR" dirty="0" smtClean="0"/>
              <a:t>birli</a:t>
            </a:r>
            <a:r>
              <a:rPr lang="tr-TR" altLang="tr-TR" dirty="0" smtClean="0"/>
              <a:t>ğ</a:t>
            </a:r>
            <a:r>
              <a:rPr lang="bs-Latn-BA" altLang="tr-TR" dirty="0" smtClean="0"/>
              <a:t>in gereklili</a:t>
            </a:r>
            <a:r>
              <a:rPr lang="tr-TR" altLang="tr-TR" dirty="0" smtClean="0"/>
              <a:t>ğ</a:t>
            </a:r>
            <a:r>
              <a:rPr lang="bs-Latn-BA" altLang="tr-TR" dirty="0" smtClean="0"/>
              <a:t>i</a:t>
            </a:r>
          </a:p>
          <a:p>
            <a:pPr eaLnBrk="1" hangingPunct="1"/>
            <a:r>
              <a:rPr lang="tr-TR" altLang="tr-TR" dirty="0" smtClean="0"/>
              <a:t>İ</a:t>
            </a:r>
            <a:r>
              <a:rPr lang="bs-Latn-BA" altLang="tr-TR" dirty="0" smtClean="0"/>
              <a:t>fade ve </a:t>
            </a:r>
            <a:r>
              <a:rPr lang="tr-TR" altLang="tr-TR" dirty="0" smtClean="0"/>
              <a:t>ö</a:t>
            </a:r>
            <a:r>
              <a:rPr lang="bs-Latn-BA" altLang="tr-TR" dirty="0" smtClean="0"/>
              <a:t>rg</a:t>
            </a:r>
            <a:r>
              <a:rPr lang="tr-TR" altLang="tr-TR" dirty="0" smtClean="0"/>
              <a:t>ü</a:t>
            </a:r>
            <a:r>
              <a:rPr lang="bs-Latn-BA" altLang="tr-TR" dirty="0" smtClean="0"/>
              <a:t>tle</a:t>
            </a:r>
            <a:r>
              <a:rPr lang="tr-TR" altLang="tr-TR" dirty="0" smtClean="0"/>
              <a:t>n</a:t>
            </a:r>
            <a:r>
              <a:rPr lang="bs-Latn-BA" altLang="tr-TR" dirty="0" smtClean="0"/>
              <a:t>me </a:t>
            </a:r>
            <a:r>
              <a:rPr lang="tr-TR" altLang="tr-TR" dirty="0" smtClean="0"/>
              <a:t>ö</a:t>
            </a:r>
            <a:r>
              <a:rPr lang="bs-Latn-BA" altLang="tr-TR" dirty="0" smtClean="0"/>
              <a:t>zg</a:t>
            </a:r>
            <a:r>
              <a:rPr lang="tr-TR" altLang="tr-TR" dirty="0" smtClean="0"/>
              <a:t>ü</a:t>
            </a:r>
            <a:r>
              <a:rPr lang="bs-Latn-BA" altLang="tr-TR" dirty="0" smtClean="0"/>
              <a:t>rl</a:t>
            </a:r>
            <a:r>
              <a:rPr lang="tr-TR" altLang="tr-TR" dirty="0" smtClean="0"/>
              <a:t>üğü</a:t>
            </a:r>
            <a:endParaRPr lang="bs-Latn-BA" altLang="tr-TR" dirty="0" smtClean="0"/>
          </a:p>
          <a:p>
            <a:pPr eaLnBrk="1" hangingPunct="1">
              <a:buFontTx/>
              <a:buNone/>
            </a:pPr>
            <a:endParaRPr lang="bs-Latn-BA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649287"/>
          </a:xfrm>
        </p:spPr>
        <p:txBody>
          <a:bodyPr/>
          <a:lstStyle/>
          <a:p>
            <a:pPr eaLnBrk="1" hangingPunct="1"/>
            <a:r>
              <a:rPr lang="bs-Latn-BA" b="1" smtClean="0"/>
              <a:t>ÜÇÖ‘NUN YAPISI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85720" y="868346"/>
            <a:ext cx="8858280" cy="4132296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FontTx/>
              <a:buNone/>
            </a:pPr>
            <a:r>
              <a:rPr lang="bs-Latn-BA" b="1" dirty="0" smtClean="0"/>
              <a:t>1-Genel konferans</a:t>
            </a:r>
            <a:r>
              <a:rPr lang="tr-TR" b="1" dirty="0" smtClean="0"/>
              <a:t>-</a:t>
            </a:r>
            <a:r>
              <a:rPr lang="bs-Latn-BA" b="1" dirty="0" smtClean="0"/>
              <a:t> Uluslararasi </a:t>
            </a:r>
            <a:r>
              <a:rPr lang="tr-TR" b="1" dirty="0" smtClean="0"/>
              <a:t>ç</a:t>
            </a:r>
            <a:r>
              <a:rPr lang="bs-Latn-BA" b="1" dirty="0" smtClean="0"/>
              <a:t>al</a:t>
            </a:r>
            <a:r>
              <a:rPr lang="tr-TR" b="1" dirty="0" smtClean="0"/>
              <a:t>ış</a:t>
            </a:r>
            <a:r>
              <a:rPr lang="bs-Latn-BA" b="1" dirty="0" smtClean="0"/>
              <a:t>ma konferans</a:t>
            </a:r>
            <a:r>
              <a:rPr lang="tr-TR" b="1" dirty="0" smtClean="0"/>
              <a:t>ı</a:t>
            </a:r>
            <a:r>
              <a:rPr lang="bs-Latn-BA" b="1" dirty="0" smtClean="0"/>
              <a:t> (Genel </a:t>
            </a:r>
            <a:r>
              <a:rPr lang="tr-TR" b="1" dirty="0" smtClean="0"/>
              <a:t>K</a:t>
            </a:r>
            <a:r>
              <a:rPr lang="bs-Latn-BA" b="1" dirty="0" smtClean="0"/>
              <a:t>urul): </a:t>
            </a:r>
            <a:r>
              <a:rPr lang="bs-Latn-BA" sz="2400" dirty="0" smtClean="0"/>
              <a:t>en </a:t>
            </a:r>
            <a:r>
              <a:rPr lang="tr-TR" sz="2400" dirty="0" smtClean="0"/>
              <a:t>ü</a:t>
            </a:r>
            <a:r>
              <a:rPr lang="bs-Latn-BA" sz="2400" dirty="0" smtClean="0"/>
              <a:t>st</a:t>
            </a:r>
            <a:r>
              <a:rPr lang="tr-TR" sz="2400" dirty="0" smtClean="0"/>
              <a:t>ü</a:t>
            </a:r>
            <a:r>
              <a:rPr lang="bs-Latn-BA" sz="2400" dirty="0" smtClean="0"/>
              <a:t>n yasama </a:t>
            </a:r>
            <a:r>
              <a:rPr lang="tr-TR" sz="2400" dirty="0" smtClean="0"/>
              <a:t>organi</a:t>
            </a:r>
            <a:r>
              <a:rPr lang="bs-Latn-BA" sz="2400" dirty="0" smtClean="0"/>
              <a:t>, Genel Kurulda </a:t>
            </a:r>
            <a:r>
              <a:rPr lang="tr-TR" sz="2400" dirty="0" smtClean="0"/>
              <a:t>i</a:t>
            </a:r>
            <a:r>
              <a:rPr lang="bs-Latn-BA" sz="2400" dirty="0" smtClean="0"/>
              <a:t>şçi-i</a:t>
            </a:r>
            <a:r>
              <a:rPr lang="tr-TR" sz="2400" dirty="0" smtClean="0"/>
              <a:t>ş</a:t>
            </a:r>
            <a:r>
              <a:rPr lang="bs-Latn-BA" sz="2400" dirty="0" smtClean="0"/>
              <a:t>veren-devlet temsilcileri bulunuyor, </a:t>
            </a:r>
            <a:r>
              <a:rPr lang="tr-TR" sz="2400" dirty="0" smtClean="0"/>
              <a:t>ü</a:t>
            </a:r>
            <a:r>
              <a:rPr lang="bs-Latn-BA" sz="2400" dirty="0" smtClean="0"/>
              <a:t>yeleri ba</a:t>
            </a:r>
            <a:r>
              <a:rPr lang="tr-TR" sz="2400" dirty="0" smtClean="0"/>
              <a:t>ğ</a:t>
            </a:r>
            <a:r>
              <a:rPr lang="bs-Latn-BA" sz="2400" dirty="0" smtClean="0"/>
              <a:t>layacak belgeleri getiriyor,</a:t>
            </a:r>
            <a:endParaRPr lang="tr-TR" sz="2400" dirty="0" smtClean="0"/>
          </a:p>
          <a:p>
            <a:pPr marL="0" indent="0" eaLnBrk="1" hangingPunct="1">
              <a:buFontTx/>
              <a:buNone/>
            </a:pPr>
            <a:endParaRPr lang="bs-Latn-BA" sz="1000" dirty="0" smtClean="0"/>
          </a:p>
          <a:p>
            <a:pPr marL="0" indent="0" eaLnBrk="1" hangingPunct="1">
              <a:buFontTx/>
              <a:buNone/>
            </a:pPr>
            <a:r>
              <a:rPr lang="bs-Latn-BA" b="1" dirty="0" smtClean="0"/>
              <a:t>2-Administratif heyeti (Y</a:t>
            </a:r>
            <a:r>
              <a:rPr lang="tr-TR" b="1" dirty="0" smtClean="0"/>
              <a:t>ö</a:t>
            </a:r>
            <a:r>
              <a:rPr lang="bs-Latn-BA" b="1" dirty="0" smtClean="0"/>
              <a:t>netim kurulu): </a:t>
            </a:r>
            <a:r>
              <a:rPr lang="bs-Latn-BA" sz="2400" dirty="0" smtClean="0"/>
              <a:t>Genel Kurulunun getirdi</a:t>
            </a:r>
            <a:r>
              <a:rPr lang="tr-TR" sz="2400" dirty="0" smtClean="0"/>
              <a:t>ğ</a:t>
            </a:r>
            <a:r>
              <a:rPr lang="bs-Latn-BA" sz="2400" dirty="0" smtClean="0"/>
              <a:t>i yasalari icra etme faal</a:t>
            </a:r>
            <a:r>
              <a:rPr lang="tr-TR" sz="2400" dirty="0" smtClean="0"/>
              <a:t>i</a:t>
            </a:r>
            <a:r>
              <a:rPr lang="bs-Latn-BA" sz="2400" dirty="0" smtClean="0"/>
              <a:t>yetleri yap</a:t>
            </a:r>
            <a:r>
              <a:rPr lang="tr-TR" sz="2400" dirty="0" smtClean="0"/>
              <a:t>ı</a:t>
            </a:r>
            <a:r>
              <a:rPr lang="bs-Latn-BA" sz="2400" dirty="0" smtClean="0"/>
              <a:t>yor, İşçi-isveren-devlet temsilcilerinden </a:t>
            </a:r>
            <a:r>
              <a:rPr lang="tr-TR" sz="2400" dirty="0" smtClean="0"/>
              <a:t>o</a:t>
            </a:r>
            <a:r>
              <a:rPr lang="bs-Latn-BA" sz="2400" dirty="0" smtClean="0"/>
              <a:t>l</a:t>
            </a:r>
            <a:r>
              <a:rPr lang="tr-TR" sz="2400" dirty="0" smtClean="0"/>
              <a:t>u</a:t>
            </a:r>
            <a:r>
              <a:rPr lang="bs-Latn-BA" sz="2400" dirty="0" smtClean="0"/>
              <a:t>suyor,</a:t>
            </a:r>
            <a:endParaRPr lang="tr-TR" sz="2400" dirty="0" smtClean="0"/>
          </a:p>
          <a:p>
            <a:pPr marL="0" indent="0" eaLnBrk="1" hangingPunct="1">
              <a:buFontTx/>
              <a:buNone/>
            </a:pPr>
            <a:endParaRPr lang="bs-Latn-BA" sz="1000" dirty="0" smtClean="0"/>
          </a:p>
          <a:p>
            <a:pPr marL="0" indent="0" eaLnBrk="1" hangingPunct="1">
              <a:buFontTx/>
              <a:buNone/>
            </a:pPr>
            <a:r>
              <a:rPr lang="bs-Latn-BA" b="1" dirty="0" smtClean="0"/>
              <a:t>3-Uluslararas</a:t>
            </a:r>
            <a:r>
              <a:rPr lang="tr-TR" b="1" dirty="0" smtClean="0"/>
              <a:t>ı</a:t>
            </a:r>
            <a:r>
              <a:rPr lang="bs-Latn-BA" b="1" dirty="0" smtClean="0"/>
              <a:t> </a:t>
            </a:r>
            <a:r>
              <a:rPr lang="tr-TR" b="1" dirty="0" smtClean="0"/>
              <a:t>ç</a:t>
            </a:r>
            <a:r>
              <a:rPr lang="bs-Latn-BA" b="1" dirty="0" smtClean="0"/>
              <a:t>al</a:t>
            </a:r>
            <a:r>
              <a:rPr lang="tr-TR" b="1" dirty="0" smtClean="0"/>
              <a:t>ış</a:t>
            </a:r>
            <a:r>
              <a:rPr lang="bs-Latn-BA" b="1" dirty="0" smtClean="0"/>
              <a:t>ma b</a:t>
            </a:r>
            <a:r>
              <a:rPr lang="tr-TR" b="1" dirty="0" smtClean="0"/>
              <a:t>ü</a:t>
            </a:r>
            <a:r>
              <a:rPr lang="bs-Latn-BA" b="1" dirty="0" smtClean="0"/>
              <a:t>rosu: </a:t>
            </a:r>
            <a:r>
              <a:rPr lang="bs-Latn-BA" sz="2400" dirty="0" smtClean="0"/>
              <a:t>administratif organ</a:t>
            </a:r>
            <a:r>
              <a:rPr lang="tr-TR" sz="2400" dirty="0" smtClean="0"/>
              <a:t>ı</a:t>
            </a:r>
            <a:r>
              <a:rPr lang="bs-Latn-BA" sz="2400" dirty="0" smtClean="0"/>
              <a:t>, </a:t>
            </a:r>
            <a:r>
              <a:rPr lang="tr-TR" sz="2400" dirty="0" smtClean="0"/>
              <a:t>GK’nın </a:t>
            </a:r>
            <a:r>
              <a:rPr lang="bs-Latn-BA" sz="2400" dirty="0" smtClean="0"/>
              <a:t>toplant</a:t>
            </a:r>
            <a:r>
              <a:rPr lang="tr-TR" sz="2400" dirty="0" smtClean="0"/>
              <a:t>ı</a:t>
            </a:r>
            <a:r>
              <a:rPr lang="bs-Latn-BA" sz="2400" dirty="0" smtClean="0"/>
              <a:t>lari haz</a:t>
            </a:r>
            <a:r>
              <a:rPr lang="tr-TR" sz="2400" dirty="0" smtClean="0"/>
              <a:t>ı</a:t>
            </a:r>
            <a:r>
              <a:rPr lang="bs-Latn-BA" sz="2400" dirty="0" smtClean="0"/>
              <a:t>rl</a:t>
            </a:r>
            <a:r>
              <a:rPr lang="tr-TR" sz="2400" dirty="0" smtClean="0"/>
              <a:t>ı</a:t>
            </a:r>
            <a:r>
              <a:rPr lang="bs-Latn-BA" sz="2400" dirty="0" smtClean="0"/>
              <a:t>yor, ÜÇÖ belgelerin </a:t>
            </a:r>
            <a:r>
              <a:rPr lang="tr-TR" sz="2400" dirty="0" smtClean="0"/>
              <a:t>u</a:t>
            </a:r>
            <a:r>
              <a:rPr lang="bs-Latn-BA" sz="2400" dirty="0" smtClean="0"/>
              <a:t>ygulamas</a:t>
            </a:r>
            <a:r>
              <a:rPr lang="tr-TR" sz="2400" dirty="0" smtClean="0"/>
              <a:t>ı</a:t>
            </a:r>
            <a:r>
              <a:rPr lang="bs-Latn-BA" sz="2400" dirty="0" smtClean="0"/>
              <a:t> hakk</a:t>
            </a:r>
            <a:r>
              <a:rPr lang="tr-TR" sz="2400" dirty="0" smtClean="0"/>
              <a:t>ı</a:t>
            </a:r>
            <a:r>
              <a:rPr lang="bs-Latn-BA" sz="2400" dirty="0" smtClean="0"/>
              <a:t>nda h</a:t>
            </a:r>
            <a:r>
              <a:rPr lang="tr-TR" sz="2400" dirty="0" smtClean="0"/>
              <a:t>ü</a:t>
            </a:r>
            <a:r>
              <a:rPr lang="bs-Latn-BA" sz="2400" dirty="0" smtClean="0"/>
              <a:t>k</a:t>
            </a:r>
            <a:r>
              <a:rPr lang="tr-TR" sz="2400" dirty="0" smtClean="0"/>
              <a:t>ü</a:t>
            </a:r>
            <a:r>
              <a:rPr lang="bs-Latn-BA" sz="2400" dirty="0" smtClean="0"/>
              <a:t>metlere yol g</a:t>
            </a:r>
            <a:r>
              <a:rPr lang="tr-TR" sz="2400" dirty="0" smtClean="0"/>
              <a:t>ö</a:t>
            </a:r>
            <a:r>
              <a:rPr lang="bs-Latn-BA" sz="2400" dirty="0" smtClean="0"/>
              <a:t>steriyor</a:t>
            </a:r>
            <a:r>
              <a:rPr lang="bs-Latn-BA" dirty="0" smtClean="0"/>
              <a:t> </a:t>
            </a:r>
            <a:endParaRPr lang="tr-TR" dirty="0" smtClean="0"/>
          </a:p>
          <a:p>
            <a:pPr marL="0" indent="0" eaLnBrk="1" hangingPunct="1">
              <a:buFontTx/>
              <a:buNone/>
            </a:pPr>
            <a:endParaRPr lang="bs-Latn-BA" sz="1000" dirty="0" smtClean="0"/>
          </a:p>
          <a:p>
            <a:pPr marL="0" indent="0" eaLnBrk="1" hangingPunct="1">
              <a:buFontTx/>
              <a:buNone/>
            </a:pPr>
            <a:r>
              <a:rPr lang="bs-Latn-BA" b="1" dirty="0" smtClean="0"/>
              <a:t>4-heyet ve komisyonlar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KAYNAKLARI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80"/>
            <a:ext cx="8358246" cy="258604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b="1" dirty="0" smtClean="0"/>
              <a:t>1) </a:t>
            </a:r>
            <a:r>
              <a:rPr lang="tr-TR" dirty="0" smtClean="0"/>
              <a:t>Kitap </a:t>
            </a:r>
            <a:r>
              <a:rPr lang="tr-TR" b="1" dirty="0" smtClean="0"/>
              <a:t>‘’İş hukuku-biresel iş hukuku, toplu iş hukuku’’ </a:t>
            </a:r>
            <a:r>
              <a:rPr lang="tr-TR" i="1" dirty="0" smtClean="0"/>
              <a:t>Demircioğlu/Centtel, Beta kitbevi,</a:t>
            </a:r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r>
              <a:rPr lang="tr-TR" b="1" dirty="0" smtClean="0"/>
              <a:t>2) </a:t>
            </a:r>
            <a:r>
              <a:rPr lang="bs-Latn-BA" b="1" dirty="0" smtClean="0"/>
              <a:t>4857</a:t>
            </a:r>
            <a:r>
              <a:rPr lang="bs-Latn-BA" dirty="0" smtClean="0"/>
              <a:t> say</a:t>
            </a:r>
            <a:r>
              <a:rPr lang="tr-TR" dirty="0" smtClean="0"/>
              <a:t>ı</a:t>
            </a:r>
            <a:r>
              <a:rPr lang="bs-Latn-BA" dirty="0" smtClean="0"/>
              <a:t>l</a:t>
            </a:r>
            <a:r>
              <a:rPr lang="tr-TR" dirty="0" smtClean="0"/>
              <a:t>ı</a:t>
            </a:r>
            <a:r>
              <a:rPr lang="bs-Latn-BA" dirty="0" smtClean="0"/>
              <a:t> </a:t>
            </a:r>
            <a:r>
              <a:rPr lang="tr-TR" b="1" dirty="0" smtClean="0"/>
              <a:t>İş</a:t>
            </a:r>
            <a:r>
              <a:rPr lang="bs-Latn-BA" b="1" dirty="0" smtClean="0"/>
              <a:t> Kanunu,</a:t>
            </a:r>
            <a:r>
              <a:rPr lang="tr-TR" b="1" dirty="0" smtClean="0"/>
              <a:t> </a:t>
            </a:r>
            <a:r>
              <a:rPr lang="tr-TR" dirty="0" smtClean="0"/>
              <a:t>web sayfalar</a:t>
            </a:r>
          </a:p>
          <a:p>
            <a:pPr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>3) </a:t>
            </a:r>
            <a:r>
              <a:rPr lang="bs-Latn-BA" altLang="tr-TR" b="1" dirty="0" smtClean="0">
                <a:latin typeface="Arial" charset="0"/>
                <a:cs typeface="Arial" charset="0"/>
              </a:rPr>
              <a:t>6356</a:t>
            </a:r>
            <a:r>
              <a:rPr lang="tr-TR" altLang="tr-TR" dirty="0" smtClean="0">
                <a:latin typeface="Arial" charset="0"/>
                <a:cs typeface="Arial" charset="0"/>
              </a:rPr>
              <a:t> sayılı </a:t>
            </a:r>
            <a:r>
              <a:rPr lang="bs-Latn-BA" altLang="tr-TR" b="1" dirty="0" smtClean="0">
                <a:latin typeface="Arial" charset="0"/>
                <a:cs typeface="Arial" charset="0"/>
              </a:rPr>
              <a:t>S</a:t>
            </a:r>
            <a:r>
              <a:rPr lang="tr-TR" altLang="tr-TR" b="1" dirty="0" smtClean="0">
                <a:latin typeface="Arial" charset="0"/>
                <a:cs typeface="Arial" charset="0"/>
              </a:rPr>
              <a:t>endikalar ve Toplu İş </a:t>
            </a:r>
            <a:r>
              <a:rPr lang="tr-TR" altLang="tr-TR" b="1" smtClean="0">
                <a:latin typeface="Arial" charset="0"/>
                <a:cs typeface="Arial" charset="0"/>
              </a:rPr>
              <a:t>Sözleşmeler Kanunu, </a:t>
            </a:r>
            <a:r>
              <a:rPr lang="tr-TR" smtClean="0"/>
              <a:t>web sayfalar</a:t>
            </a:r>
            <a:endParaRPr lang="tr-TR" b="1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s-Latn-BA" b="1" smtClean="0"/>
              <a:t>ÜÇÖ‘NUN BELGELER</a:t>
            </a:r>
            <a:r>
              <a:rPr lang="tr-TR" b="1" smtClean="0"/>
              <a:t>İ</a:t>
            </a:r>
            <a:endParaRPr lang="bs-Latn-BA" b="1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35200"/>
          </a:xfrm>
        </p:spPr>
        <p:txBody>
          <a:bodyPr/>
          <a:lstStyle/>
          <a:p>
            <a:pPr eaLnBrk="1" hangingPunct="1"/>
            <a:r>
              <a:rPr lang="bs-Latn-BA" dirty="0" smtClean="0"/>
              <a:t>Deklarasyonlar</a:t>
            </a:r>
          </a:p>
          <a:p>
            <a:pPr eaLnBrk="1" hangingPunct="1"/>
            <a:r>
              <a:rPr lang="bs-Latn-BA" dirty="0" smtClean="0"/>
              <a:t>Konvansyonlar</a:t>
            </a:r>
          </a:p>
          <a:p>
            <a:pPr eaLnBrk="1" hangingPunct="1"/>
            <a:r>
              <a:rPr lang="bs-Latn-BA" dirty="0" smtClean="0"/>
              <a:t>S</a:t>
            </a:r>
            <a:r>
              <a:rPr lang="tr-TR" dirty="0" smtClean="0"/>
              <a:t>ö</a:t>
            </a:r>
            <a:r>
              <a:rPr lang="bs-Latn-BA" dirty="0" smtClean="0"/>
              <a:t>zle</a:t>
            </a:r>
            <a:r>
              <a:rPr lang="tr-TR" dirty="0" smtClean="0"/>
              <a:t>ş</a:t>
            </a:r>
            <a:r>
              <a:rPr lang="bs-Latn-BA" dirty="0" smtClean="0"/>
              <a:t>meler</a:t>
            </a:r>
          </a:p>
          <a:p>
            <a:pPr eaLnBrk="1" hangingPunct="1"/>
            <a:r>
              <a:rPr lang="bs-Latn-BA" dirty="0" smtClean="0"/>
              <a:t>Tavsiyeler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0"/>
            <a:ext cx="8229600" cy="857250"/>
          </a:xfrm>
        </p:spPr>
        <p:txBody>
          <a:bodyPr/>
          <a:lstStyle/>
          <a:p>
            <a:pPr eaLnBrk="1" hangingPunct="1"/>
            <a:r>
              <a:rPr lang="bs-Latn-BA" b="1" dirty="0" smtClean="0"/>
              <a:t>İŞ HUKUKUN KAYNAKLARI</a:t>
            </a:r>
            <a:endParaRPr lang="en-US" b="1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065213"/>
            <a:ext cx="8643998" cy="372111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bs-Latn-BA" dirty="0" smtClean="0"/>
              <a:t>KANUN-</a:t>
            </a:r>
            <a:r>
              <a:rPr lang="tr-TR" dirty="0" smtClean="0"/>
              <a:t>İş</a:t>
            </a:r>
            <a:r>
              <a:rPr lang="bs-Latn-BA" dirty="0" smtClean="0"/>
              <a:t> kanunu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bs-Latn-BA" dirty="0" smtClean="0"/>
              <a:t>TOPLU </a:t>
            </a:r>
            <a:r>
              <a:rPr lang="tr-TR" dirty="0" smtClean="0"/>
              <a:t>İŞ</a:t>
            </a:r>
            <a:r>
              <a:rPr lang="bs-Latn-BA" dirty="0" smtClean="0"/>
              <a:t> S</a:t>
            </a:r>
            <a:r>
              <a:rPr lang="tr-TR" dirty="0" smtClean="0"/>
              <a:t>Ö</a:t>
            </a:r>
            <a:r>
              <a:rPr lang="bs-Latn-BA" dirty="0" smtClean="0"/>
              <a:t>ZLE</a:t>
            </a:r>
            <a:r>
              <a:rPr lang="tr-TR" dirty="0" smtClean="0"/>
              <a:t>Ş</a:t>
            </a:r>
            <a:r>
              <a:rPr lang="bs-Latn-BA" dirty="0" smtClean="0"/>
              <a:t>MES</a:t>
            </a:r>
            <a:r>
              <a:rPr lang="tr-TR" dirty="0" smtClean="0"/>
              <a:t>İ</a:t>
            </a:r>
            <a:r>
              <a:rPr lang="bs-Latn-BA" dirty="0" smtClean="0"/>
              <a:t>-alana g</a:t>
            </a:r>
            <a:r>
              <a:rPr lang="tr-TR" dirty="0" smtClean="0"/>
              <a:t>ö</a:t>
            </a:r>
            <a:r>
              <a:rPr lang="bs-Latn-BA" dirty="0" smtClean="0"/>
              <a:t>re yap</a:t>
            </a:r>
            <a:r>
              <a:rPr lang="tr-TR" dirty="0" smtClean="0"/>
              <a:t>ı</a:t>
            </a:r>
            <a:r>
              <a:rPr lang="bs-Latn-BA" dirty="0" smtClean="0"/>
              <a:t>lan toplu i</a:t>
            </a:r>
            <a:r>
              <a:rPr lang="tr-TR" dirty="0" smtClean="0"/>
              <a:t>ş</a:t>
            </a:r>
            <a:r>
              <a:rPr lang="bs-Latn-BA" dirty="0" smtClean="0"/>
              <a:t> s</a:t>
            </a:r>
            <a:r>
              <a:rPr lang="tr-TR" dirty="0" smtClean="0"/>
              <a:t>ö</a:t>
            </a:r>
            <a:r>
              <a:rPr lang="bs-Latn-BA" dirty="0" smtClean="0"/>
              <a:t>zle</a:t>
            </a:r>
            <a:r>
              <a:rPr lang="tr-TR" dirty="0" smtClean="0"/>
              <a:t>ş</a:t>
            </a:r>
            <a:r>
              <a:rPr lang="bs-Latn-BA" dirty="0" smtClean="0"/>
              <a:t>meler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tr-TR" dirty="0" smtClean="0"/>
              <a:t>İŞ</a:t>
            </a:r>
            <a:r>
              <a:rPr lang="bs-Latn-BA" dirty="0" smtClean="0"/>
              <a:t>VEREN</a:t>
            </a:r>
            <a:r>
              <a:rPr lang="tr-TR" dirty="0" smtClean="0"/>
              <a:t>İ</a:t>
            </a:r>
            <a:r>
              <a:rPr lang="bs-Latn-BA" dirty="0" smtClean="0"/>
              <a:t>N </a:t>
            </a:r>
            <a:r>
              <a:rPr lang="tr-TR" dirty="0" smtClean="0"/>
              <a:t>İÇ</a:t>
            </a:r>
            <a:r>
              <a:rPr lang="bs-Latn-BA" dirty="0" smtClean="0"/>
              <a:t> T</a:t>
            </a:r>
            <a:r>
              <a:rPr lang="tr-TR" dirty="0" smtClean="0"/>
              <a:t>Ü</a:t>
            </a:r>
            <a:r>
              <a:rPr lang="bs-Latn-BA" dirty="0" smtClean="0"/>
              <a:t>Z</a:t>
            </a:r>
            <a:r>
              <a:rPr lang="tr-TR" dirty="0" smtClean="0"/>
              <a:t>Ü</a:t>
            </a:r>
            <a:r>
              <a:rPr lang="bs-Latn-BA" dirty="0" smtClean="0"/>
              <a:t>KLER-i</a:t>
            </a:r>
            <a:r>
              <a:rPr lang="tr-TR" dirty="0" smtClean="0"/>
              <a:t>ş</a:t>
            </a:r>
            <a:r>
              <a:rPr lang="bs-Latn-BA" dirty="0" smtClean="0"/>
              <a:t> kanunun d</a:t>
            </a:r>
            <a:r>
              <a:rPr lang="tr-TR" dirty="0" smtClean="0"/>
              <a:t>ü</a:t>
            </a:r>
            <a:r>
              <a:rPr lang="bs-Latn-BA" dirty="0" smtClean="0"/>
              <a:t>zenlemedi</a:t>
            </a:r>
            <a:r>
              <a:rPr lang="tr-TR" dirty="0" smtClean="0"/>
              <a:t>ğ</a:t>
            </a:r>
            <a:r>
              <a:rPr lang="bs-Latn-BA" dirty="0" smtClean="0"/>
              <a:t>i konular</a:t>
            </a:r>
            <a:r>
              <a:rPr lang="tr-TR" dirty="0" smtClean="0"/>
              <a:t>ı</a:t>
            </a:r>
            <a:r>
              <a:rPr lang="bs-Latn-BA" dirty="0" smtClean="0"/>
              <a:t> d</a:t>
            </a:r>
            <a:r>
              <a:rPr lang="tr-TR" dirty="0" smtClean="0"/>
              <a:t>ü</a:t>
            </a:r>
            <a:r>
              <a:rPr lang="bs-Latn-BA" dirty="0" smtClean="0"/>
              <a:t>zenleyen i</a:t>
            </a:r>
            <a:r>
              <a:rPr lang="tr-TR" dirty="0" smtClean="0"/>
              <a:t>i</a:t>
            </a:r>
            <a:r>
              <a:rPr lang="bs-Latn-BA" dirty="0" smtClean="0"/>
              <a:t> t</a:t>
            </a:r>
            <a:r>
              <a:rPr lang="tr-TR" dirty="0" smtClean="0"/>
              <a:t>ü</a:t>
            </a:r>
            <a:r>
              <a:rPr lang="bs-Latn-BA" dirty="0" smtClean="0"/>
              <a:t>z</a:t>
            </a:r>
            <a:r>
              <a:rPr lang="tr-TR" dirty="0" smtClean="0"/>
              <a:t>ü</a:t>
            </a:r>
            <a:r>
              <a:rPr lang="bs-Latn-BA" dirty="0" smtClean="0"/>
              <a:t>kler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tr-TR" dirty="0" smtClean="0"/>
              <a:t>Ö</a:t>
            </a:r>
            <a:r>
              <a:rPr lang="bs-Latn-BA" dirty="0" smtClean="0"/>
              <a:t>RF VE ADET KURALLARI 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bs-Latn-BA" dirty="0" smtClean="0"/>
              <a:t>MAHKEME KARARLARI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bs-Latn-BA" dirty="0" smtClean="0"/>
              <a:t>ULUSLARARASI KAYNAKLAR</a:t>
            </a:r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214296"/>
            <a:ext cx="8715436" cy="442915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bs-Latn-BA" b="1" dirty="0" smtClean="0"/>
              <a:t>KANUN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bs-Latn-BA" dirty="0" smtClean="0"/>
              <a:t>	Bosna Herseke i</a:t>
            </a:r>
            <a:r>
              <a:rPr lang="tr-TR" dirty="0" smtClean="0"/>
              <a:t>ş</a:t>
            </a:r>
            <a:r>
              <a:rPr lang="bs-Latn-BA" dirty="0" smtClean="0"/>
              <a:t> kanunlar: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bs-Latn-BA" dirty="0" smtClean="0"/>
              <a:t>	- Federasyonun </a:t>
            </a:r>
            <a:r>
              <a:rPr lang="tr-TR" dirty="0" smtClean="0"/>
              <a:t>İş</a:t>
            </a:r>
            <a:r>
              <a:rPr lang="bs-Latn-BA" dirty="0" smtClean="0"/>
              <a:t> Kanunu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bs-Latn-BA" dirty="0" smtClean="0"/>
              <a:t>	-</a:t>
            </a:r>
            <a:r>
              <a:rPr lang="tr-TR" dirty="0" smtClean="0"/>
              <a:t> </a:t>
            </a:r>
            <a:r>
              <a:rPr lang="bs-Latn-BA" dirty="0" smtClean="0"/>
              <a:t>Republika Srpskanin Is kanunu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bs-Latn-BA" dirty="0" smtClean="0"/>
              <a:t>	-</a:t>
            </a:r>
            <a:r>
              <a:rPr lang="tr-TR" dirty="0" smtClean="0"/>
              <a:t> </a:t>
            </a:r>
            <a:r>
              <a:rPr lang="bs-Latn-BA" dirty="0" smtClean="0"/>
              <a:t>Br</a:t>
            </a:r>
            <a:r>
              <a:rPr lang="tr-TR" dirty="0" smtClean="0"/>
              <a:t>ç</a:t>
            </a:r>
            <a:r>
              <a:rPr lang="bs-Latn-BA" dirty="0" smtClean="0"/>
              <a:t>ko Distrik</a:t>
            </a:r>
            <a:r>
              <a:rPr lang="tr-TR" dirty="0" smtClean="0"/>
              <a:t>t’</a:t>
            </a:r>
            <a:r>
              <a:rPr lang="bs-Latn-BA" dirty="0" smtClean="0"/>
              <a:t>in </a:t>
            </a:r>
            <a:r>
              <a:rPr lang="tr-TR" dirty="0" smtClean="0"/>
              <a:t>İş</a:t>
            </a:r>
            <a:r>
              <a:rPr lang="bs-Latn-BA" dirty="0" smtClean="0"/>
              <a:t> Kanunu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bs-Latn-BA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bs-Latn-BA" dirty="0" smtClean="0"/>
              <a:t>T</a:t>
            </a:r>
            <a:r>
              <a:rPr lang="tr-TR" dirty="0" smtClean="0"/>
              <a:t>ü</a:t>
            </a:r>
            <a:r>
              <a:rPr lang="bs-Latn-BA" dirty="0" smtClean="0"/>
              <a:t>rkiyede is kanunu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bs-Latn-BA" dirty="0" smtClean="0"/>
              <a:t>	-</a:t>
            </a:r>
            <a:r>
              <a:rPr lang="tr-TR" dirty="0" smtClean="0"/>
              <a:t> </a:t>
            </a:r>
            <a:r>
              <a:rPr lang="bs-Latn-BA" dirty="0" smtClean="0"/>
              <a:t>4857 say</a:t>
            </a:r>
            <a:r>
              <a:rPr lang="tr-TR" dirty="0" smtClean="0"/>
              <a:t>ı</a:t>
            </a:r>
            <a:r>
              <a:rPr lang="bs-Latn-BA" dirty="0" smtClean="0"/>
              <a:t>l</a:t>
            </a:r>
            <a:r>
              <a:rPr lang="tr-TR" dirty="0" smtClean="0"/>
              <a:t>ı</a:t>
            </a:r>
            <a:r>
              <a:rPr lang="bs-Latn-BA" dirty="0" smtClean="0"/>
              <a:t> </a:t>
            </a:r>
            <a:r>
              <a:rPr lang="tr-TR" dirty="0" smtClean="0"/>
              <a:t>İş</a:t>
            </a:r>
            <a:r>
              <a:rPr lang="bs-Latn-BA" dirty="0" smtClean="0"/>
              <a:t> Kanunu (2003 y</a:t>
            </a:r>
            <a:r>
              <a:rPr lang="tr-TR" dirty="0" smtClean="0"/>
              <a:t>ı</a:t>
            </a:r>
            <a:r>
              <a:rPr lang="bs-Latn-BA" dirty="0" smtClean="0"/>
              <a:t>l</a:t>
            </a:r>
            <a:r>
              <a:rPr lang="tr-TR" dirty="0" smtClean="0"/>
              <a:t>ı</a:t>
            </a:r>
            <a:r>
              <a:rPr lang="bs-Latn-BA" dirty="0" smtClean="0"/>
              <a:t>ndan beri</a:t>
            </a:r>
            <a:r>
              <a:rPr lang="tr-TR" dirty="0" smtClean="0"/>
              <a:t> </a:t>
            </a:r>
            <a:r>
              <a:rPr lang="bs-Latn-BA" dirty="0" smtClean="0"/>
              <a:t>y</a:t>
            </a:r>
            <a:r>
              <a:rPr lang="tr-TR" dirty="0" smtClean="0"/>
              <a:t>ü</a:t>
            </a:r>
            <a:r>
              <a:rPr lang="bs-Latn-BA" dirty="0" smtClean="0"/>
              <a:t>r</a:t>
            </a:r>
            <a:r>
              <a:rPr lang="tr-TR" dirty="0" smtClean="0"/>
              <a:t>ü</a:t>
            </a:r>
            <a:r>
              <a:rPr lang="bs-Latn-BA" dirty="0" smtClean="0"/>
              <a:t>rl</a:t>
            </a:r>
            <a:r>
              <a:rPr lang="tr-TR" dirty="0" smtClean="0"/>
              <a:t>ü</a:t>
            </a:r>
            <a:r>
              <a:rPr lang="bs-Latn-BA" dirty="0" smtClean="0"/>
              <a:t>k</a:t>
            </a:r>
            <a:r>
              <a:rPr lang="tr-TR" dirty="0" smtClean="0"/>
              <a:t>t</a:t>
            </a:r>
            <a:r>
              <a:rPr lang="bs-Latn-BA" dirty="0" smtClean="0"/>
              <a:t>e)</a:t>
            </a:r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465138"/>
            <a:ext cx="8267730" cy="4464066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bs-Latn-BA" sz="2800" b="1" dirty="0" smtClean="0"/>
              <a:t>TOPLU IS SOZLESMESI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bs-Latn-BA" sz="2800" dirty="0" smtClean="0"/>
              <a:t>	Belirli </a:t>
            </a:r>
            <a:r>
              <a:rPr lang="tr-TR" sz="2800" dirty="0" smtClean="0"/>
              <a:t>ç</a:t>
            </a:r>
            <a:r>
              <a:rPr lang="bs-Latn-BA" sz="2800" dirty="0" smtClean="0"/>
              <a:t>al</a:t>
            </a:r>
            <a:r>
              <a:rPr lang="tr-TR" sz="2800" dirty="0" smtClean="0"/>
              <a:t>ış</a:t>
            </a:r>
            <a:r>
              <a:rPr lang="bs-Latn-BA" sz="2800" dirty="0" smtClean="0"/>
              <a:t>ma alanlar</a:t>
            </a:r>
            <a:r>
              <a:rPr lang="tr-TR" sz="2800" dirty="0" smtClean="0"/>
              <a:t>ı</a:t>
            </a:r>
            <a:r>
              <a:rPr lang="bs-Latn-BA" sz="2800" dirty="0" smtClean="0"/>
              <a:t>na g</a:t>
            </a:r>
            <a:r>
              <a:rPr lang="tr-TR" sz="2800" dirty="0" smtClean="0"/>
              <a:t>ö</a:t>
            </a:r>
            <a:r>
              <a:rPr lang="bs-Latn-BA" sz="2800" dirty="0" smtClean="0"/>
              <a:t>re i</a:t>
            </a:r>
            <a:r>
              <a:rPr lang="tr-TR" sz="2800" dirty="0" smtClean="0"/>
              <a:t>ş</a:t>
            </a:r>
            <a:r>
              <a:rPr lang="bs-Latn-BA" sz="2800" dirty="0" smtClean="0"/>
              <a:t>veren ile </a:t>
            </a:r>
            <a:r>
              <a:rPr lang="tr-TR" sz="2800" dirty="0" smtClean="0"/>
              <a:t>i</a:t>
            </a:r>
            <a:r>
              <a:rPr lang="bs-Latn-BA" sz="2800" dirty="0" smtClean="0"/>
              <a:t>şçi temsilcileri </a:t>
            </a:r>
            <a:r>
              <a:rPr lang="tr-TR" sz="2800" dirty="0" smtClean="0"/>
              <a:t>t</a:t>
            </a:r>
            <a:r>
              <a:rPr lang="bs-Latn-BA" sz="2800" dirty="0" smtClean="0"/>
              <a:t>araf</a:t>
            </a:r>
            <a:r>
              <a:rPr lang="tr-TR" sz="2800" dirty="0" smtClean="0"/>
              <a:t>ı</a:t>
            </a:r>
            <a:r>
              <a:rPr lang="bs-Latn-BA" sz="2800" dirty="0" smtClean="0"/>
              <a:t>ndan yap</a:t>
            </a:r>
            <a:r>
              <a:rPr lang="tr-TR" sz="2800" dirty="0" smtClean="0"/>
              <a:t>ı</a:t>
            </a:r>
            <a:r>
              <a:rPr lang="bs-Latn-BA" sz="2800" dirty="0" smtClean="0"/>
              <a:t>lan ve </a:t>
            </a:r>
            <a:r>
              <a:rPr lang="tr-TR" sz="2800" dirty="0" smtClean="0"/>
              <a:t>iş</a:t>
            </a:r>
            <a:r>
              <a:rPr lang="bs-Latn-BA" sz="2800" dirty="0" smtClean="0"/>
              <a:t> kanunun d</a:t>
            </a:r>
            <a:r>
              <a:rPr lang="tr-TR" sz="2800" dirty="0" smtClean="0"/>
              <a:t>ü</a:t>
            </a:r>
            <a:r>
              <a:rPr lang="bs-Latn-BA" sz="2800" dirty="0" smtClean="0"/>
              <a:t>zenlemedi</a:t>
            </a:r>
            <a:r>
              <a:rPr lang="tr-TR" sz="2800" dirty="0" smtClean="0"/>
              <a:t>ğ</a:t>
            </a:r>
            <a:r>
              <a:rPr lang="bs-Latn-BA" sz="2800" dirty="0" smtClean="0"/>
              <a:t>i konular</a:t>
            </a:r>
            <a:r>
              <a:rPr lang="tr-TR" sz="2800" dirty="0" smtClean="0"/>
              <a:t>ı</a:t>
            </a:r>
            <a:r>
              <a:rPr lang="bs-Latn-BA" sz="2800" dirty="0" smtClean="0"/>
              <a:t> d</a:t>
            </a:r>
            <a:r>
              <a:rPr lang="tr-TR" sz="2800" dirty="0" smtClean="0"/>
              <a:t>üz</a:t>
            </a:r>
            <a:r>
              <a:rPr lang="bs-Latn-BA" sz="2800" dirty="0" smtClean="0"/>
              <a:t>enleyen s</a:t>
            </a:r>
            <a:r>
              <a:rPr lang="tr-TR" sz="2800" dirty="0" smtClean="0"/>
              <a:t>ö</a:t>
            </a:r>
            <a:r>
              <a:rPr lang="bs-Latn-BA" sz="2800" dirty="0" smtClean="0"/>
              <a:t>le</a:t>
            </a:r>
            <a:r>
              <a:rPr lang="tr-TR" sz="2800" dirty="0" smtClean="0"/>
              <a:t>ş</a:t>
            </a:r>
            <a:r>
              <a:rPr lang="bs-Latn-BA" sz="2800" dirty="0" smtClean="0"/>
              <a:t>meler</a:t>
            </a:r>
            <a:r>
              <a:rPr lang="tr-TR" sz="2800" dirty="0" smtClean="0"/>
              <a:t> oluyor</a:t>
            </a:r>
            <a:r>
              <a:rPr lang="bs-Latn-BA" sz="2800" dirty="0" smtClean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bs-Latn-BA" sz="2800" dirty="0" smtClean="0"/>
              <a:t>	Kanun niteli</a:t>
            </a:r>
            <a:r>
              <a:rPr lang="tr-TR" sz="2800" dirty="0" smtClean="0"/>
              <a:t>ğ</a:t>
            </a:r>
            <a:r>
              <a:rPr lang="bs-Latn-BA" sz="2800" dirty="0" smtClean="0"/>
              <a:t>inde ba</a:t>
            </a:r>
            <a:r>
              <a:rPr lang="tr-TR" sz="2800" dirty="0" smtClean="0"/>
              <a:t>ğ</a:t>
            </a:r>
            <a:r>
              <a:rPr lang="bs-Latn-BA" sz="2800" dirty="0" smtClean="0"/>
              <a:t>lay</a:t>
            </a:r>
            <a:r>
              <a:rPr lang="tr-TR" sz="2800" dirty="0" smtClean="0"/>
              <a:t>ı</a:t>
            </a:r>
            <a:r>
              <a:rPr lang="bs-Latn-BA" sz="2800" dirty="0" smtClean="0"/>
              <a:t>c</a:t>
            </a:r>
            <a:r>
              <a:rPr lang="tr-TR" sz="2800" dirty="0" smtClean="0"/>
              <a:t>ı</a:t>
            </a:r>
            <a:r>
              <a:rPr lang="bs-Latn-BA" sz="2800" dirty="0" smtClean="0"/>
              <a:t> d</a:t>
            </a:r>
            <a:r>
              <a:rPr lang="tr-TR" sz="2800" dirty="0" smtClean="0"/>
              <a:t>ı</a:t>
            </a:r>
            <a:r>
              <a:rPr lang="bs-Latn-BA" sz="2800" dirty="0" smtClean="0"/>
              <a:t>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bs-Latn-BA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bs-Latn-BA" sz="2800" dirty="0" smtClean="0"/>
              <a:t>T</a:t>
            </a:r>
            <a:r>
              <a:rPr lang="tr-TR" sz="2800" dirty="0" smtClean="0"/>
              <a:t>ü</a:t>
            </a:r>
            <a:r>
              <a:rPr lang="bs-Latn-BA" sz="2800" dirty="0" smtClean="0"/>
              <a:t>rkiye</a:t>
            </a:r>
            <a:r>
              <a:rPr lang="tr-TR" sz="2800" dirty="0" smtClean="0"/>
              <a:t>’</a:t>
            </a:r>
            <a:r>
              <a:rPr lang="bs-Latn-BA" sz="2800" dirty="0" smtClean="0"/>
              <a:t>deki durum: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- </a:t>
            </a:r>
            <a:r>
              <a:rPr lang="bs-Latn-BA" sz="2800" dirty="0" smtClean="0"/>
              <a:t>1983 y</a:t>
            </a:r>
            <a:r>
              <a:rPr lang="tr-TR" sz="2800" dirty="0" smtClean="0"/>
              <a:t>ı</a:t>
            </a:r>
            <a:r>
              <a:rPr lang="bs-Latn-BA" sz="2800" dirty="0" smtClean="0"/>
              <a:t>l</a:t>
            </a:r>
            <a:r>
              <a:rPr lang="tr-TR" sz="2800" dirty="0" smtClean="0"/>
              <a:t>ı</a:t>
            </a:r>
            <a:r>
              <a:rPr lang="bs-Latn-BA" sz="2800" dirty="0" smtClean="0"/>
              <a:t>nda 2822 say</a:t>
            </a:r>
            <a:r>
              <a:rPr lang="tr-TR" sz="2800" dirty="0" smtClean="0"/>
              <a:t>ılı</a:t>
            </a:r>
            <a:r>
              <a:rPr lang="bs-Latn-BA" sz="2800" dirty="0" smtClean="0"/>
              <a:t> Toplu </a:t>
            </a:r>
            <a:r>
              <a:rPr lang="tr-TR" sz="2800" dirty="0" smtClean="0"/>
              <a:t>İş</a:t>
            </a:r>
            <a:r>
              <a:rPr lang="bs-Latn-BA" sz="2800" dirty="0" smtClean="0"/>
              <a:t> S</a:t>
            </a:r>
            <a:r>
              <a:rPr lang="tr-TR" sz="2800" dirty="0" smtClean="0"/>
              <a:t>ö</a:t>
            </a:r>
            <a:r>
              <a:rPr lang="bs-Latn-BA" sz="2800" dirty="0" smtClean="0"/>
              <a:t>zle</a:t>
            </a:r>
            <a:r>
              <a:rPr lang="tr-TR" sz="2800" dirty="0" smtClean="0"/>
              <a:t>ş</a:t>
            </a:r>
            <a:r>
              <a:rPr lang="bs-Latn-BA" sz="2800" dirty="0" smtClean="0"/>
              <a:t>mesi</a:t>
            </a:r>
            <a:r>
              <a:rPr lang="tr-TR" sz="2800" dirty="0" smtClean="0"/>
              <a:t>,</a:t>
            </a:r>
            <a:r>
              <a:rPr lang="bs-Latn-BA" sz="2800" dirty="0" smtClean="0"/>
              <a:t> Grev ve Lokavt yasas</a:t>
            </a:r>
            <a:r>
              <a:rPr lang="tr-TR" sz="2800" dirty="0" smtClean="0"/>
              <a:t>ı</a:t>
            </a:r>
            <a:endParaRPr lang="bs-Latn-BA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- </a:t>
            </a:r>
            <a:r>
              <a:rPr lang="bs-Latn-BA" sz="2800" dirty="0" smtClean="0"/>
              <a:t>2012 y</a:t>
            </a:r>
            <a:r>
              <a:rPr lang="tr-TR" sz="2800" dirty="0" smtClean="0"/>
              <a:t>ı</a:t>
            </a:r>
            <a:r>
              <a:rPr lang="bs-Latn-BA" sz="2800" dirty="0" smtClean="0"/>
              <a:t>l</a:t>
            </a:r>
            <a:r>
              <a:rPr lang="tr-TR" sz="2800" dirty="0" smtClean="0"/>
              <a:t>ı</a:t>
            </a:r>
            <a:r>
              <a:rPr lang="bs-Latn-BA" sz="2800" dirty="0" smtClean="0"/>
              <a:t>nda</a:t>
            </a:r>
            <a:r>
              <a:rPr lang="tr-TR" sz="2800" dirty="0" smtClean="0"/>
              <a:t> </a:t>
            </a:r>
            <a:r>
              <a:rPr lang="bs-Latn-BA" sz="2800" dirty="0" smtClean="0"/>
              <a:t>6536 say</a:t>
            </a:r>
            <a:r>
              <a:rPr lang="tr-TR" sz="2800" dirty="0" smtClean="0"/>
              <a:t>ı</a:t>
            </a:r>
            <a:r>
              <a:rPr lang="bs-Latn-BA" sz="2800" dirty="0" smtClean="0"/>
              <a:t>l</a:t>
            </a:r>
            <a:r>
              <a:rPr lang="tr-TR" sz="2800" dirty="0" smtClean="0"/>
              <a:t>ı</a:t>
            </a:r>
            <a:r>
              <a:rPr lang="bs-Latn-BA" sz="2800" dirty="0" smtClean="0"/>
              <a:t> Sendikalar </a:t>
            </a:r>
            <a:r>
              <a:rPr lang="tr-TR" sz="2800" dirty="0" smtClean="0"/>
              <a:t>ve </a:t>
            </a:r>
            <a:r>
              <a:rPr lang="bs-Latn-BA" sz="2800" dirty="0" smtClean="0"/>
              <a:t>Toplu </a:t>
            </a:r>
            <a:r>
              <a:rPr lang="tr-TR" sz="2800" dirty="0" smtClean="0"/>
              <a:t>İş</a:t>
            </a:r>
            <a:r>
              <a:rPr lang="bs-Latn-BA" sz="2800" dirty="0" smtClean="0"/>
              <a:t> S</a:t>
            </a:r>
            <a:r>
              <a:rPr lang="tr-TR" sz="2800" dirty="0" smtClean="0"/>
              <a:t>ö</a:t>
            </a:r>
            <a:r>
              <a:rPr lang="bs-Latn-BA" sz="2800" dirty="0" smtClean="0"/>
              <a:t>zle</a:t>
            </a:r>
            <a:r>
              <a:rPr lang="tr-TR" sz="2800" dirty="0" smtClean="0"/>
              <a:t>ş</a:t>
            </a:r>
            <a:r>
              <a:rPr lang="bs-Latn-BA" sz="2800" dirty="0" smtClean="0"/>
              <a:t>mesi yasas</a:t>
            </a:r>
            <a:r>
              <a:rPr lang="tr-TR" sz="2800" dirty="0" smtClean="0"/>
              <a:t>ı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006475"/>
            <a:ext cx="8229600" cy="33940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s-Latn-BA" dirty="0" smtClean="0"/>
              <a:t>ORF VE ADET </a:t>
            </a:r>
          </a:p>
          <a:p>
            <a:pPr eaLnBrk="1" hangingPunct="1">
              <a:lnSpc>
                <a:spcPct val="90000"/>
              </a:lnSpc>
            </a:pPr>
            <a:r>
              <a:rPr lang="bs-Latn-BA" dirty="0" smtClean="0"/>
              <a:t>MAHKEME KARARLARI</a:t>
            </a:r>
          </a:p>
          <a:p>
            <a:pPr eaLnBrk="1" hangingPunct="1">
              <a:lnSpc>
                <a:spcPct val="90000"/>
              </a:lnSpc>
            </a:pPr>
            <a:r>
              <a:rPr lang="bs-Latn-BA" dirty="0" smtClean="0"/>
              <a:t>ULUSLAR ARASI KAYNAKLAR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bs-Latn-BA" dirty="0" smtClean="0"/>
              <a:t>Uluslararas</a:t>
            </a:r>
            <a:r>
              <a:rPr lang="tr-TR" dirty="0" smtClean="0"/>
              <a:t>ı</a:t>
            </a:r>
            <a:r>
              <a:rPr lang="bs-Latn-BA" dirty="0" smtClean="0"/>
              <a:t>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 </a:t>
            </a:r>
            <a:r>
              <a:rPr lang="tr-TR" dirty="0" smtClean="0"/>
              <a:t>Ö</a:t>
            </a:r>
            <a:r>
              <a:rPr lang="bs-Latn-BA" dirty="0" smtClean="0"/>
              <a:t>rg</a:t>
            </a:r>
            <a:r>
              <a:rPr lang="tr-TR" dirty="0" smtClean="0"/>
              <a:t>ğ</a:t>
            </a:r>
            <a:r>
              <a:rPr lang="bs-Latn-BA" dirty="0" smtClean="0"/>
              <a:t>t</a:t>
            </a:r>
            <a:r>
              <a:rPr lang="tr-TR" dirty="0" smtClean="0"/>
              <a:t>ü</a:t>
            </a:r>
            <a:r>
              <a:rPr lang="bs-Latn-BA" dirty="0" smtClean="0"/>
              <a:t>n</a:t>
            </a:r>
            <a:r>
              <a:rPr lang="tr-TR" dirty="0" smtClean="0"/>
              <a:t>ü</a:t>
            </a:r>
            <a:r>
              <a:rPr lang="bs-Latn-BA" dirty="0" smtClean="0"/>
              <a:t>n (ÜÇÖ) haz</a:t>
            </a:r>
            <a:r>
              <a:rPr lang="tr-TR" dirty="0" smtClean="0"/>
              <a:t>ı</a:t>
            </a:r>
            <a:r>
              <a:rPr lang="bs-Latn-BA" dirty="0" smtClean="0"/>
              <a:t>rlad</a:t>
            </a:r>
            <a:r>
              <a:rPr lang="tr-TR" dirty="0" smtClean="0"/>
              <a:t>ığı</a:t>
            </a:r>
            <a:r>
              <a:rPr lang="bs-Latn-BA" dirty="0" smtClean="0"/>
              <a:t> s</a:t>
            </a:r>
            <a:r>
              <a:rPr lang="tr-TR" dirty="0" smtClean="0"/>
              <a:t>ö</a:t>
            </a:r>
            <a:r>
              <a:rPr lang="bs-Latn-BA" dirty="0" smtClean="0"/>
              <a:t>zle</a:t>
            </a:r>
            <a:r>
              <a:rPr lang="tr-TR" dirty="0" smtClean="0"/>
              <a:t>ş</a:t>
            </a:r>
            <a:r>
              <a:rPr lang="bs-Latn-BA" dirty="0" smtClean="0"/>
              <a:t>meler ve tavsiyeler (konvensyonlar). </a:t>
            </a:r>
            <a:endParaRPr lang="en-U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214282" y="195263"/>
            <a:ext cx="8929718" cy="4805379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</a:pPr>
            <a:r>
              <a:rPr lang="bs-Latn-BA" b="1" dirty="0" smtClean="0"/>
              <a:t>ULUSLAR ARASI KAYNAKLAR</a:t>
            </a:r>
          </a:p>
          <a:p>
            <a:pPr marL="0" indent="0" eaLnBrk="1" hangingPunct="1">
              <a:buFontTx/>
              <a:buNone/>
            </a:pPr>
            <a:r>
              <a:rPr lang="bs-Latn-BA" sz="2800" dirty="0" smtClean="0"/>
              <a:t>Uluslararas</a:t>
            </a:r>
            <a:r>
              <a:rPr lang="tr-TR" sz="2800" dirty="0" smtClean="0"/>
              <a:t>ı</a:t>
            </a:r>
            <a:r>
              <a:rPr lang="bs-Latn-BA" sz="2800" dirty="0" smtClean="0"/>
              <a:t> </a:t>
            </a:r>
            <a:r>
              <a:rPr lang="tr-TR" sz="2800" dirty="0" smtClean="0"/>
              <a:t>iş</a:t>
            </a:r>
            <a:r>
              <a:rPr lang="bs-Latn-BA" sz="2800" dirty="0" smtClean="0"/>
              <a:t> </a:t>
            </a:r>
            <a:r>
              <a:rPr lang="tr-TR" sz="2800" dirty="0" smtClean="0"/>
              <a:t>hukuku</a:t>
            </a:r>
            <a:r>
              <a:rPr lang="bs-Latn-BA" sz="2800" dirty="0" smtClean="0"/>
              <a:t>n kaynaklar</a:t>
            </a:r>
            <a:r>
              <a:rPr lang="tr-TR" sz="2800" dirty="0" smtClean="0"/>
              <a:t>ı</a:t>
            </a:r>
            <a:r>
              <a:rPr lang="bs-Latn-BA" sz="2800" dirty="0" smtClean="0"/>
              <a:t> (konvensyonlar, s</a:t>
            </a:r>
            <a:r>
              <a:rPr lang="tr-TR" sz="2800" dirty="0" smtClean="0"/>
              <a:t>ö</a:t>
            </a:r>
            <a:r>
              <a:rPr lang="bs-Latn-BA" sz="2800" dirty="0" smtClean="0"/>
              <a:t>zle</a:t>
            </a:r>
            <a:r>
              <a:rPr lang="tr-TR" sz="2800" dirty="0" smtClean="0"/>
              <a:t>ş</a:t>
            </a:r>
            <a:r>
              <a:rPr lang="bs-Latn-BA" sz="2800" dirty="0" smtClean="0"/>
              <a:t>meler, tavsiyeler) devletin yasama organ</a:t>
            </a:r>
            <a:r>
              <a:rPr lang="tr-TR" sz="2800" dirty="0" smtClean="0"/>
              <a:t>ı</a:t>
            </a:r>
            <a:r>
              <a:rPr lang="bs-Latn-BA" sz="2800" dirty="0" smtClean="0"/>
              <a:t> taraf</a:t>
            </a:r>
            <a:r>
              <a:rPr lang="tr-TR" sz="2800" dirty="0" smtClean="0"/>
              <a:t>ı</a:t>
            </a:r>
            <a:r>
              <a:rPr lang="bs-Latn-BA" sz="2800" dirty="0" smtClean="0"/>
              <a:t>ndan kabul edilince ba</a:t>
            </a:r>
            <a:r>
              <a:rPr lang="tr-TR" sz="2800" dirty="0" smtClean="0"/>
              <a:t>ğ</a:t>
            </a:r>
            <a:r>
              <a:rPr lang="bs-Latn-BA" sz="2800" dirty="0" smtClean="0"/>
              <a:t>lay</a:t>
            </a:r>
            <a:r>
              <a:rPr lang="tr-TR" sz="2800" dirty="0" smtClean="0"/>
              <a:t>ı</a:t>
            </a:r>
            <a:r>
              <a:rPr lang="bs-Latn-BA" sz="2800" dirty="0" smtClean="0"/>
              <a:t>c</a:t>
            </a:r>
            <a:r>
              <a:rPr lang="tr-TR" sz="2800" dirty="0" smtClean="0"/>
              <a:t>ı</a:t>
            </a:r>
            <a:r>
              <a:rPr lang="bs-Latn-BA" sz="2800" dirty="0" smtClean="0"/>
              <a:t>l</a:t>
            </a:r>
            <a:r>
              <a:rPr lang="tr-TR" sz="2800" dirty="0" smtClean="0"/>
              <a:t>ı</a:t>
            </a:r>
            <a:r>
              <a:rPr lang="bs-Latn-BA" sz="2800" dirty="0" smtClean="0"/>
              <a:t>k kazan</a:t>
            </a:r>
            <a:r>
              <a:rPr lang="tr-TR" sz="2800" dirty="0" smtClean="0"/>
              <a:t>ı</a:t>
            </a:r>
            <a:r>
              <a:rPr lang="bs-Latn-BA" sz="2800" dirty="0" smtClean="0"/>
              <a:t>r.</a:t>
            </a:r>
          </a:p>
          <a:p>
            <a:pPr marL="0" indent="0" eaLnBrk="1" hangingPunct="1">
              <a:buFontTx/>
              <a:buNone/>
            </a:pPr>
            <a:r>
              <a:rPr lang="bs-Latn-BA" sz="2800" b="1" dirty="0" smtClean="0"/>
              <a:t>Uluslararas</a:t>
            </a:r>
            <a:r>
              <a:rPr lang="tr-TR" sz="2800" b="1" dirty="0" smtClean="0"/>
              <a:t>ı</a:t>
            </a:r>
            <a:r>
              <a:rPr lang="bs-Latn-BA" sz="2800" b="1" dirty="0" smtClean="0"/>
              <a:t> belgeler devletin hukuk sistemi ile birle</a:t>
            </a:r>
            <a:r>
              <a:rPr lang="tr-TR" sz="2800" b="1" dirty="0" smtClean="0"/>
              <a:t>ş</a:t>
            </a:r>
            <a:r>
              <a:rPr lang="bs-Latn-BA" sz="2800" b="1" dirty="0" smtClean="0"/>
              <a:t>iyorlar, devletin yasama organ</a:t>
            </a:r>
            <a:r>
              <a:rPr lang="tr-TR" sz="2800" b="1" dirty="0" smtClean="0"/>
              <a:t>ı</a:t>
            </a:r>
            <a:r>
              <a:rPr lang="bs-Latn-BA" sz="2800" b="1" dirty="0" smtClean="0"/>
              <a:t> bu UA belgeleri kendi kanunlar</a:t>
            </a:r>
            <a:r>
              <a:rPr lang="tr-TR" sz="2800" b="1" dirty="0" smtClean="0"/>
              <a:t>ı</a:t>
            </a:r>
            <a:r>
              <a:rPr lang="bs-Latn-BA" sz="2800" b="1" dirty="0" smtClean="0"/>
              <a:t>na dahil ediyor.</a:t>
            </a:r>
          </a:p>
          <a:p>
            <a:pPr marL="0" indent="0" eaLnBrk="1" hangingPunct="1">
              <a:buFontTx/>
              <a:buNone/>
            </a:pPr>
            <a:r>
              <a:rPr lang="bs-Latn-BA" altLang="tr-TR" dirty="0" smtClean="0"/>
              <a:t>UA konvensyonlar ve s</a:t>
            </a:r>
            <a:r>
              <a:rPr lang="tr-TR" altLang="tr-TR" dirty="0" smtClean="0"/>
              <a:t>ö</a:t>
            </a:r>
            <a:r>
              <a:rPr lang="bs-Latn-BA" altLang="tr-TR" dirty="0" smtClean="0"/>
              <a:t>zle</a:t>
            </a:r>
            <a:r>
              <a:rPr lang="tr-TR" altLang="tr-TR" dirty="0" smtClean="0"/>
              <a:t>ş</a:t>
            </a:r>
            <a:r>
              <a:rPr lang="bs-Latn-BA" altLang="tr-TR" dirty="0" smtClean="0"/>
              <a:t>meler ba</a:t>
            </a:r>
            <a:r>
              <a:rPr lang="tr-TR" altLang="tr-TR" dirty="0" smtClean="0"/>
              <a:t>şı</a:t>
            </a:r>
            <a:r>
              <a:rPr lang="bs-Latn-BA" altLang="tr-TR" dirty="0" smtClean="0"/>
              <a:t>nda olup tavsiyeler</a:t>
            </a:r>
            <a:r>
              <a:rPr lang="tr-TR" altLang="tr-TR" dirty="0" smtClean="0"/>
              <a:t> ise</a:t>
            </a:r>
            <a:r>
              <a:rPr lang="bs-Latn-BA" altLang="tr-TR" dirty="0" smtClean="0"/>
              <a:t> </a:t>
            </a:r>
            <a:r>
              <a:rPr lang="tr-TR" altLang="tr-TR" dirty="0" smtClean="0"/>
              <a:t>iş hukukun </a:t>
            </a:r>
            <a:r>
              <a:rPr lang="bs-Latn-BA" altLang="tr-TR" dirty="0" smtClean="0"/>
              <a:t>tali</a:t>
            </a:r>
            <a:r>
              <a:rPr lang="tr-TR" altLang="tr-TR" dirty="0" smtClean="0"/>
              <a:t> </a:t>
            </a:r>
            <a:r>
              <a:rPr lang="bs-Latn-BA" altLang="tr-TR" dirty="0" smtClean="0"/>
              <a:t>kaynakla</a:t>
            </a:r>
            <a:r>
              <a:rPr lang="tr-TR" altLang="tr-TR" dirty="0" smtClean="0"/>
              <a:t>r </a:t>
            </a:r>
            <a:r>
              <a:rPr lang="bs-Latn-BA" altLang="tr-TR" dirty="0" smtClean="0"/>
              <a:t>dir.</a:t>
            </a:r>
          </a:p>
          <a:p>
            <a:pPr marL="0" indent="0" eaLnBrk="1" hangingPunct="1">
              <a:buFontTx/>
              <a:buNone/>
            </a:pPr>
            <a:endParaRPr lang="bs-Latn-BA" altLang="tr-TR" sz="1000" dirty="0" smtClean="0"/>
          </a:p>
          <a:p>
            <a:pPr marL="0" indent="0" eaLnBrk="1" hangingPunct="1">
              <a:buFontTx/>
              <a:buNone/>
            </a:pPr>
            <a:r>
              <a:rPr lang="bs-Latn-BA" altLang="tr-TR" dirty="0" smtClean="0"/>
              <a:t>Tavsiyeler devletin i</a:t>
            </a:r>
            <a:r>
              <a:rPr lang="tr-TR" altLang="tr-TR" dirty="0" smtClean="0"/>
              <a:t>ç</a:t>
            </a:r>
            <a:r>
              <a:rPr lang="bs-Latn-BA" altLang="tr-TR" dirty="0" smtClean="0"/>
              <a:t> kanunlar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 getirmesinde </a:t>
            </a:r>
            <a:r>
              <a:rPr lang="tr-TR" altLang="tr-TR" dirty="0" smtClean="0"/>
              <a:t>yö</a:t>
            </a:r>
            <a:r>
              <a:rPr lang="bs-Latn-BA" altLang="tr-TR" dirty="0" smtClean="0"/>
              <a:t>n g</a:t>
            </a:r>
            <a:r>
              <a:rPr lang="tr-TR" altLang="tr-TR" dirty="0" smtClean="0"/>
              <a:t>ö</a:t>
            </a:r>
            <a:r>
              <a:rPr lang="bs-Latn-BA" altLang="tr-TR" dirty="0" smtClean="0"/>
              <a:t>sterici.</a:t>
            </a:r>
          </a:p>
          <a:p>
            <a:pPr marL="0" indent="0" eaLnBrk="1" hangingPunct="1">
              <a:buFontTx/>
              <a:buNone/>
            </a:pPr>
            <a:endParaRPr lang="bs-Latn-BA" altLang="tr-TR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07950" y="87313"/>
            <a:ext cx="8928100" cy="857250"/>
          </a:xfrm>
        </p:spPr>
        <p:txBody>
          <a:bodyPr/>
          <a:lstStyle/>
          <a:p>
            <a:pPr eaLnBrk="1" hangingPunct="1"/>
            <a:r>
              <a:rPr lang="bs-Latn-BA" sz="3200" b="1" smtClean="0"/>
              <a:t>İŞ HUKUKUNUN ULUSLARARASI ANA BELGELER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214283" y="944562"/>
            <a:ext cx="8929718" cy="4056079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bs-Latn-BA" sz="2800" dirty="0" smtClean="0"/>
              <a:t>İ</a:t>
            </a:r>
            <a:r>
              <a:rPr lang="tr-TR" sz="2800" dirty="0" smtClean="0"/>
              <a:t>ş hukuku</a:t>
            </a:r>
            <a:r>
              <a:rPr lang="bs-Latn-BA" sz="2800" dirty="0" smtClean="0"/>
              <a:t>n uluslararas</a:t>
            </a:r>
            <a:r>
              <a:rPr lang="tr-TR" sz="2800" dirty="0" smtClean="0"/>
              <a:t>ı</a:t>
            </a:r>
            <a:r>
              <a:rPr lang="bs-Latn-BA" sz="2800" dirty="0" smtClean="0"/>
              <a:t> ana belgesi </a:t>
            </a:r>
            <a:r>
              <a:rPr lang="bs-Latn-BA" sz="2800" b="1" i="1" dirty="0" smtClean="0"/>
              <a:t>„Avrupa insan haklari </a:t>
            </a:r>
            <a:r>
              <a:rPr lang="tr-TR" sz="2800" b="1" i="1" dirty="0" smtClean="0"/>
              <a:t>ve temel özgürlükleri koruma hakkında sö</a:t>
            </a:r>
            <a:r>
              <a:rPr lang="bs-Latn-BA" sz="2800" b="1" i="1" dirty="0" smtClean="0"/>
              <a:t>zle</a:t>
            </a:r>
            <a:r>
              <a:rPr lang="tr-TR" sz="2800" b="1" i="1" dirty="0" smtClean="0"/>
              <a:t>ş</a:t>
            </a:r>
            <a:r>
              <a:rPr lang="bs-Latn-BA" sz="2800" b="1" i="1" dirty="0" smtClean="0"/>
              <a:t>mesi“</a:t>
            </a:r>
            <a:r>
              <a:rPr lang="tr-TR" sz="2800" b="1" i="1" dirty="0" smtClean="0"/>
              <a:t>  </a:t>
            </a:r>
            <a:r>
              <a:rPr lang="tr-TR" sz="2400" i="1" dirty="0" smtClean="0"/>
              <a:t>(</a:t>
            </a:r>
            <a:r>
              <a:rPr lang="en-GB" altLang="tr-TR" sz="2400" i="1" dirty="0" smtClean="0"/>
              <a:t>Convention for the Protection of Human Rights and Fundamental Freedoms</a:t>
            </a:r>
            <a:r>
              <a:rPr lang="tr-TR" altLang="tr-TR" sz="2400" i="1" dirty="0" smtClean="0"/>
              <a:t>)</a:t>
            </a:r>
            <a:r>
              <a:rPr lang="tr-TR" sz="2400" i="1" dirty="0" smtClean="0"/>
              <a:t> </a:t>
            </a:r>
            <a:r>
              <a:rPr lang="tr-TR" sz="2800" dirty="0" smtClean="0"/>
              <a:t>dir</a:t>
            </a:r>
            <a:r>
              <a:rPr lang="bs-Latn-BA" sz="2800" dirty="0" smtClean="0"/>
              <a:t>.</a:t>
            </a:r>
          </a:p>
          <a:p>
            <a:pPr eaLnBrk="1" hangingPunct="1"/>
            <a:r>
              <a:rPr lang="bs-Latn-BA" sz="2800" dirty="0" smtClean="0"/>
              <a:t>1950 y</a:t>
            </a:r>
            <a:r>
              <a:rPr lang="tr-TR" sz="2800" dirty="0" smtClean="0"/>
              <a:t>ı</a:t>
            </a:r>
            <a:r>
              <a:rPr lang="bs-Latn-BA" sz="2800" dirty="0" smtClean="0"/>
              <a:t>l</a:t>
            </a:r>
            <a:r>
              <a:rPr lang="tr-TR" sz="2800" dirty="0" smtClean="0"/>
              <a:t>ı</a:t>
            </a:r>
            <a:r>
              <a:rPr lang="bs-Latn-BA" sz="2800" dirty="0" smtClean="0"/>
              <a:t>nda Roma‘da getirildi (1953 y</a:t>
            </a:r>
            <a:r>
              <a:rPr lang="tr-TR" sz="2800" dirty="0" smtClean="0"/>
              <a:t>ı</a:t>
            </a:r>
            <a:r>
              <a:rPr lang="bs-Latn-BA" sz="2800" dirty="0" smtClean="0"/>
              <a:t>l</a:t>
            </a:r>
            <a:r>
              <a:rPr lang="tr-TR" sz="2800" dirty="0" smtClean="0"/>
              <a:t>ı</a:t>
            </a:r>
            <a:r>
              <a:rPr lang="bs-Latn-BA" sz="2800" dirty="0" smtClean="0"/>
              <a:t>nda y</a:t>
            </a:r>
            <a:r>
              <a:rPr lang="tr-TR" sz="2800" dirty="0" smtClean="0"/>
              <a:t>ü</a:t>
            </a:r>
            <a:r>
              <a:rPr lang="bs-Latn-BA" sz="2800" dirty="0" smtClean="0"/>
              <a:t>r</a:t>
            </a:r>
            <a:r>
              <a:rPr lang="tr-TR" sz="2800" dirty="0" smtClean="0"/>
              <a:t>ü</a:t>
            </a:r>
            <a:r>
              <a:rPr lang="bs-Latn-BA" sz="2800" dirty="0" smtClean="0"/>
              <a:t>rl</a:t>
            </a:r>
            <a:r>
              <a:rPr lang="tr-TR" sz="2800" dirty="0" smtClean="0"/>
              <a:t>üğ</a:t>
            </a:r>
            <a:r>
              <a:rPr lang="bs-Latn-BA" sz="2800" dirty="0" smtClean="0"/>
              <a:t>e girdi). S</a:t>
            </a:r>
            <a:r>
              <a:rPr lang="tr-TR" sz="2800" dirty="0" smtClean="0"/>
              <a:t>ö</a:t>
            </a:r>
            <a:r>
              <a:rPr lang="bs-Latn-BA" sz="2800" dirty="0" smtClean="0"/>
              <a:t>zle</a:t>
            </a:r>
            <a:r>
              <a:rPr lang="tr-TR" sz="2800" dirty="0" smtClean="0"/>
              <a:t>ş</a:t>
            </a:r>
            <a:r>
              <a:rPr lang="bs-Latn-BA" sz="2800" dirty="0" smtClean="0"/>
              <a:t>meyi ilk imzalayan devletler aras</a:t>
            </a:r>
            <a:r>
              <a:rPr lang="tr-TR" sz="2800" dirty="0" smtClean="0"/>
              <a:t>ı</a:t>
            </a:r>
            <a:r>
              <a:rPr lang="bs-Latn-BA" sz="2800" dirty="0" smtClean="0"/>
              <a:t>nda T</a:t>
            </a:r>
            <a:r>
              <a:rPr lang="tr-TR" sz="2800" dirty="0" smtClean="0"/>
              <a:t>ü</a:t>
            </a:r>
            <a:r>
              <a:rPr lang="bs-Latn-BA" sz="2800" dirty="0" smtClean="0"/>
              <a:t>kiye de vardi.</a:t>
            </a:r>
          </a:p>
          <a:p>
            <a:pPr eaLnBrk="1" hangingPunct="1"/>
            <a:r>
              <a:rPr lang="bs-Latn-BA" sz="2800" dirty="0" smtClean="0"/>
              <a:t>S</a:t>
            </a:r>
            <a:r>
              <a:rPr lang="tr-TR" sz="2800" dirty="0" smtClean="0"/>
              <a:t>ö</a:t>
            </a:r>
            <a:r>
              <a:rPr lang="bs-Latn-BA" sz="2800" dirty="0" smtClean="0"/>
              <a:t>zle</a:t>
            </a:r>
            <a:r>
              <a:rPr lang="tr-TR" sz="2800" dirty="0" smtClean="0"/>
              <a:t>ş</a:t>
            </a:r>
            <a:r>
              <a:rPr lang="bs-Latn-BA" sz="2800" dirty="0" smtClean="0"/>
              <a:t>menin b</a:t>
            </a:r>
            <a:r>
              <a:rPr lang="tr-TR" sz="2800" dirty="0" smtClean="0"/>
              <a:t>ö</a:t>
            </a:r>
            <a:r>
              <a:rPr lang="bs-Latn-BA" sz="2800" dirty="0" smtClean="0"/>
              <a:t>l</a:t>
            </a:r>
            <a:r>
              <a:rPr lang="tr-TR" sz="2800" dirty="0" smtClean="0"/>
              <a:t>ü</a:t>
            </a:r>
            <a:r>
              <a:rPr lang="bs-Latn-BA" sz="2800" dirty="0" smtClean="0"/>
              <a:t>mleri:</a:t>
            </a:r>
          </a:p>
          <a:p>
            <a:pPr lvl="1" eaLnBrk="1" hangingPunct="1">
              <a:buFontTx/>
              <a:buChar char="-"/>
            </a:pPr>
            <a:r>
              <a:rPr lang="bs-Latn-BA" sz="2000" i="1" dirty="0" smtClean="0"/>
              <a:t>Giri</a:t>
            </a:r>
            <a:r>
              <a:rPr lang="tr-TR" sz="2000" i="1" dirty="0" smtClean="0"/>
              <a:t>ş</a:t>
            </a:r>
            <a:endParaRPr lang="bs-Latn-BA" sz="2000" i="1" dirty="0" smtClean="0"/>
          </a:p>
          <a:p>
            <a:pPr lvl="1" eaLnBrk="1" hangingPunct="1">
              <a:buFontTx/>
              <a:buChar char="-"/>
            </a:pPr>
            <a:r>
              <a:rPr lang="bs-Latn-BA" sz="2000" i="1" dirty="0" smtClean="0"/>
              <a:t>Ana metni</a:t>
            </a:r>
          </a:p>
          <a:p>
            <a:pPr lvl="1" eaLnBrk="1" hangingPunct="1">
              <a:buFontTx/>
              <a:buChar char="-"/>
            </a:pPr>
            <a:r>
              <a:rPr lang="bs-Latn-BA" sz="2000" i="1" dirty="0" smtClean="0"/>
              <a:t>Protokoller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395288" y="303213"/>
            <a:ext cx="8569325" cy="4752975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bs-Latn-BA" b="1" dirty="0" smtClean="0"/>
              <a:t>Avrupa insan haklari s</a:t>
            </a:r>
            <a:r>
              <a:rPr lang="tr-TR" b="1" dirty="0" smtClean="0"/>
              <a:t>ö</a:t>
            </a:r>
            <a:r>
              <a:rPr lang="bs-Latn-BA" b="1" dirty="0" smtClean="0"/>
              <a:t>zle</a:t>
            </a:r>
            <a:r>
              <a:rPr lang="tr-TR" b="1" dirty="0" smtClean="0"/>
              <a:t>ş</a:t>
            </a:r>
            <a:r>
              <a:rPr lang="bs-Latn-BA" b="1" dirty="0" smtClean="0"/>
              <a:t>mesindeki ana haklar ve </a:t>
            </a:r>
            <a:r>
              <a:rPr lang="tr-TR" b="1" dirty="0" smtClean="0"/>
              <a:t>ö</a:t>
            </a:r>
            <a:r>
              <a:rPr lang="bs-Latn-BA" b="1" dirty="0" smtClean="0"/>
              <a:t>zg</a:t>
            </a:r>
            <a:r>
              <a:rPr lang="tr-TR" b="1" dirty="0" smtClean="0"/>
              <a:t>ü</a:t>
            </a:r>
            <a:r>
              <a:rPr lang="bs-Latn-BA" b="1" dirty="0" smtClean="0"/>
              <a:t>rl</a:t>
            </a:r>
            <a:r>
              <a:rPr lang="tr-TR" b="1" dirty="0" smtClean="0"/>
              <a:t>ü</a:t>
            </a:r>
            <a:r>
              <a:rPr lang="bs-Latn-BA" b="1" dirty="0" smtClean="0"/>
              <a:t>kler bunlar</a:t>
            </a:r>
            <a:r>
              <a:rPr lang="bs-Latn-BA" dirty="0" smtClean="0"/>
              <a:t>:</a:t>
            </a:r>
          </a:p>
          <a:p>
            <a:pPr eaLnBrk="1" hangingPunct="1">
              <a:buFontTx/>
              <a:buNone/>
            </a:pPr>
            <a:endParaRPr lang="bs-Latn-BA" sz="1000" dirty="0" smtClean="0"/>
          </a:p>
          <a:p>
            <a:pPr eaLnBrk="1" hangingPunct="1">
              <a:buFontTx/>
              <a:buChar char="-"/>
            </a:pPr>
            <a:r>
              <a:rPr lang="bs-Latn-BA" sz="2400" dirty="0" smtClean="0"/>
              <a:t>Ya</a:t>
            </a:r>
            <a:r>
              <a:rPr lang="tr-TR" sz="2400" dirty="0" smtClean="0"/>
              <a:t>ş</a:t>
            </a:r>
            <a:r>
              <a:rPr lang="bs-Latn-BA" sz="2400" dirty="0" smtClean="0"/>
              <a:t>am hak</a:t>
            </a:r>
            <a:r>
              <a:rPr lang="tr-TR" sz="2400" dirty="0" smtClean="0"/>
              <a:t>ı</a:t>
            </a:r>
            <a:r>
              <a:rPr lang="bs-Latn-BA" sz="2400" dirty="0" smtClean="0"/>
              <a:t>,</a:t>
            </a:r>
          </a:p>
          <a:p>
            <a:pPr eaLnBrk="1" hangingPunct="1">
              <a:buFontTx/>
              <a:buChar char="-"/>
            </a:pPr>
            <a:r>
              <a:rPr lang="tr-TR" sz="2400" dirty="0" smtClean="0"/>
              <a:t>İş</a:t>
            </a:r>
            <a:r>
              <a:rPr lang="bs-Latn-BA" sz="2400" dirty="0" smtClean="0"/>
              <a:t>ke</a:t>
            </a:r>
            <a:r>
              <a:rPr lang="tr-TR" sz="2400" dirty="0" smtClean="0"/>
              <a:t>n</a:t>
            </a:r>
            <a:r>
              <a:rPr lang="bs-Latn-BA" sz="2400" dirty="0" smtClean="0"/>
              <a:t>ce</a:t>
            </a:r>
            <a:r>
              <a:rPr lang="tr-TR" sz="2400" dirty="0" smtClean="0"/>
              <a:t>,</a:t>
            </a:r>
            <a:r>
              <a:rPr lang="bs-Latn-BA" sz="2400" dirty="0" smtClean="0"/>
              <a:t> insan d</a:t>
            </a:r>
            <a:r>
              <a:rPr lang="tr-TR" sz="2400" dirty="0" smtClean="0"/>
              <a:t>ışı</a:t>
            </a:r>
            <a:r>
              <a:rPr lang="bs-Latn-BA" sz="2400" dirty="0" smtClean="0"/>
              <a:t> davranma ve a</a:t>
            </a:r>
            <a:r>
              <a:rPr lang="tr-TR" sz="2400" dirty="0" smtClean="0"/>
              <a:t>ş</a:t>
            </a:r>
            <a:r>
              <a:rPr lang="bs-Latn-BA" sz="2400" dirty="0" smtClean="0"/>
              <a:t>a</a:t>
            </a:r>
            <a:r>
              <a:rPr lang="tr-TR" sz="2400" dirty="0" smtClean="0"/>
              <a:t>ğı</a:t>
            </a:r>
            <a:r>
              <a:rPr lang="bs-Latn-BA" sz="2400" dirty="0" smtClean="0"/>
              <a:t>land</a:t>
            </a:r>
            <a:r>
              <a:rPr lang="tr-TR" sz="2400" dirty="0" smtClean="0"/>
              <a:t>ı</a:t>
            </a:r>
            <a:r>
              <a:rPr lang="bs-Latn-BA" sz="2400" dirty="0" smtClean="0"/>
              <a:t>rma yasa</a:t>
            </a:r>
            <a:r>
              <a:rPr lang="tr-TR" sz="2400" dirty="0" smtClean="0"/>
              <a:t>ğı</a:t>
            </a:r>
            <a:r>
              <a:rPr lang="bs-Latn-BA" sz="2400" dirty="0" smtClean="0"/>
              <a:t>,</a:t>
            </a:r>
          </a:p>
          <a:p>
            <a:pPr eaLnBrk="1" hangingPunct="1">
              <a:buFontTx/>
              <a:buChar char="-"/>
            </a:pPr>
            <a:r>
              <a:rPr lang="bs-Latn-BA" sz="2400" dirty="0" smtClean="0"/>
              <a:t>K</a:t>
            </a:r>
            <a:r>
              <a:rPr lang="tr-TR" sz="2400" dirty="0" smtClean="0"/>
              <a:t>ö</a:t>
            </a:r>
            <a:r>
              <a:rPr lang="bs-Latn-BA" sz="2400" dirty="0" smtClean="0"/>
              <a:t>lelik ve zorla </a:t>
            </a:r>
            <a:r>
              <a:rPr lang="tr-TR" sz="2400" dirty="0" smtClean="0"/>
              <a:t>ç</a:t>
            </a:r>
            <a:r>
              <a:rPr lang="bs-Latn-BA" sz="2400" dirty="0" smtClean="0"/>
              <a:t>al</a:t>
            </a:r>
            <a:r>
              <a:rPr lang="tr-TR" sz="2400" dirty="0" smtClean="0"/>
              <a:t>ı</a:t>
            </a:r>
            <a:r>
              <a:rPr lang="bs-Latn-BA" sz="2400" dirty="0" smtClean="0"/>
              <a:t>st</a:t>
            </a:r>
            <a:r>
              <a:rPr lang="tr-TR" sz="2400" dirty="0" smtClean="0"/>
              <a:t>ı</a:t>
            </a:r>
            <a:r>
              <a:rPr lang="bs-Latn-BA" sz="2400" dirty="0" smtClean="0"/>
              <a:t>rma yasa</a:t>
            </a:r>
            <a:r>
              <a:rPr lang="tr-TR" sz="2400" dirty="0" smtClean="0"/>
              <a:t>ğı</a:t>
            </a:r>
            <a:r>
              <a:rPr lang="bs-Latn-BA" sz="2400" dirty="0" smtClean="0"/>
              <a:t>,</a:t>
            </a:r>
          </a:p>
          <a:p>
            <a:pPr eaLnBrk="1" hangingPunct="1">
              <a:buFontTx/>
              <a:buChar char="-"/>
            </a:pPr>
            <a:r>
              <a:rPr lang="tr-TR" sz="2400" dirty="0" smtClean="0"/>
              <a:t>Ö</a:t>
            </a:r>
            <a:r>
              <a:rPr lang="bs-Latn-BA" sz="2400" dirty="0" smtClean="0"/>
              <a:t>zg</a:t>
            </a:r>
            <a:r>
              <a:rPr lang="tr-TR" sz="2400" dirty="0" smtClean="0"/>
              <a:t>ü</a:t>
            </a:r>
            <a:r>
              <a:rPr lang="bs-Latn-BA" sz="2400" dirty="0" smtClean="0"/>
              <a:t>rl</a:t>
            </a:r>
            <a:r>
              <a:rPr lang="tr-TR" sz="2400" dirty="0" smtClean="0"/>
              <a:t>ü</a:t>
            </a:r>
            <a:r>
              <a:rPr lang="bs-Latn-BA" sz="2400" dirty="0" smtClean="0"/>
              <a:t>k ve g</a:t>
            </a:r>
            <a:r>
              <a:rPr lang="tr-TR" sz="2400" dirty="0" smtClean="0"/>
              <a:t>ü</a:t>
            </a:r>
            <a:r>
              <a:rPr lang="bs-Latn-BA" sz="2400" dirty="0" smtClean="0"/>
              <a:t>venl</a:t>
            </a:r>
            <a:r>
              <a:rPr lang="tr-TR" sz="2400" dirty="0" smtClean="0"/>
              <a:t>i</a:t>
            </a:r>
            <a:r>
              <a:rPr lang="bs-Latn-BA" sz="2400" dirty="0" smtClean="0"/>
              <a:t>k hak</a:t>
            </a:r>
            <a:r>
              <a:rPr lang="tr-TR" sz="2400" dirty="0" smtClean="0"/>
              <a:t>ı</a:t>
            </a:r>
            <a:r>
              <a:rPr lang="bs-Latn-BA" sz="2400" dirty="0" smtClean="0"/>
              <a:t>,</a:t>
            </a:r>
          </a:p>
          <a:p>
            <a:pPr eaLnBrk="1" hangingPunct="1">
              <a:buFontTx/>
              <a:buChar char="-"/>
            </a:pPr>
            <a:r>
              <a:rPr lang="tr-TR" sz="2400" dirty="0" smtClean="0"/>
              <a:t>Ç</a:t>
            </a:r>
            <a:r>
              <a:rPr lang="bs-Latn-BA" sz="2400" dirty="0" smtClean="0"/>
              <a:t>al</a:t>
            </a:r>
            <a:r>
              <a:rPr lang="tr-TR" sz="2400" dirty="0" smtClean="0"/>
              <a:t>ış</a:t>
            </a:r>
            <a:r>
              <a:rPr lang="bs-Latn-BA" sz="2400" dirty="0" smtClean="0"/>
              <a:t>ma hak</a:t>
            </a:r>
            <a:r>
              <a:rPr lang="tr-TR" sz="2400" dirty="0" smtClean="0"/>
              <a:t>ı</a:t>
            </a:r>
            <a:r>
              <a:rPr lang="bs-Latn-BA" sz="2400" dirty="0" smtClean="0"/>
              <a:t>,</a:t>
            </a:r>
          </a:p>
          <a:p>
            <a:pPr eaLnBrk="1" hangingPunct="1">
              <a:buFontTx/>
              <a:buChar char="-"/>
            </a:pPr>
            <a:r>
              <a:rPr lang="bs-Latn-BA" sz="2400" dirty="0" smtClean="0"/>
              <a:t>Adli yarg</a:t>
            </a:r>
            <a:r>
              <a:rPr lang="tr-TR" sz="2400" dirty="0" smtClean="0"/>
              <a:t>ı</a:t>
            </a:r>
            <a:r>
              <a:rPr lang="bs-Latn-BA" sz="2400" dirty="0" smtClean="0"/>
              <a:t>lama hak</a:t>
            </a:r>
            <a:r>
              <a:rPr lang="tr-TR" sz="2400" dirty="0" smtClean="0"/>
              <a:t>ı</a:t>
            </a:r>
            <a:r>
              <a:rPr lang="bs-Latn-BA" sz="2400" dirty="0" smtClean="0"/>
              <a:t>,</a:t>
            </a:r>
          </a:p>
          <a:p>
            <a:pPr eaLnBrk="1" hangingPunct="1">
              <a:buFontTx/>
              <a:buChar char="-"/>
            </a:pPr>
            <a:r>
              <a:rPr lang="bs-Latn-BA" sz="2400" dirty="0" smtClean="0"/>
              <a:t>Sadece kanuna g</a:t>
            </a:r>
            <a:r>
              <a:rPr lang="tr-TR" sz="2400" dirty="0" smtClean="0"/>
              <a:t>ö</a:t>
            </a:r>
            <a:r>
              <a:rPr lang="bs-Latn-BA" sz="2400" dirty="0" smtClean="0"/>
              <a:t>re cezaland</a:t>
            </a:r>
            <a:r>
              <a:rPr lang="tr-TR" sz="2400" dirty="0" smtClean="0"/>
              <a:t>ı</a:t>
            </a:r>
            <a:r>
              <a:rPr lang="bs-Latn-BA" sz="2400" dirty="0" smtClean="0"/>
              <a:t>rma</a:t>
            </a:r>
            <a:r>
              <a:rPr lang="tr-TR" sz="2400" dirty="0" smtClean="0"/>
              <a:t> hakı </a:t>
            </a:r>
            <a:r>
              <a:rPr lang="tr-TR" sz="2400" i="1" dirty="0" smtClean="0"/>
              <a:t>(kanunsuz ceza olmaz)</a:t>
            </a:r>
            <a:r>
              <a:rPr lang="bs-Latn-BA" sz="2400" i="1" dirty="0" smtClean="0"/>
              <a:t>,</a:t>
            </a:r>
          </a:p>
          <a:p>
            <a:pPr eaLnBrk="1" hangingPunct="1">
              <a:buFontTx/>
              <a:buChar char="-"/>
            </a:pPr>
            <a:r>
              <a:rPr lang="tr-TR" sz="2400" dirty="0" smtClean="0"/>
              <a:t>Ö</a:t>
            </a:r>
            <a:r>
              <a:rPr lang="bs-Latn-BA" sz="2400" dirty="0" smtClean="0"/>
              <a:t>zel ve aile ha</a:t>
            </a:r>
            <a:r>
              <a:rPr lang="tr-TR" sz="2400" dirty="0" smtClean="0"/>
              <a:t>y</a:t>
            </a:r>
            <a:r>
              <a:rPr lang="bs-Latn-BA" sz="2400" dirty="0" smtClean="0"/>
              <a:t>at</a:t>
            </a:r>
            <a:r>
              <a:rPr lang="tr-TR" sz="2400" dirty="0" smtClean="0"/>
              <a:t>ı</a:t>
            </a:r>
            <a:r>
              <a:rPr lang="bs-Latn-BA" sz="2400" dirty="0" smtClean="0"/>
              <a:t>na sa</a:t>
            </a:r>
            <a:r>
              <a:rPr lang="tr-TR" sz="2400" dirty="0" smtClean="0"/>
              <a:t>y</a:t>
            </a:r>
            <a:r>
              <a:rPr lang="bs-Latn-BA" sz="2400" dirty="0" smtClean="0"/>
              <a:t>g</a:t>
            </a:r>
            <a:r>
              <a:rPr lang="tr-TR" sz="2400" dirty="0" smtClean="0"/>
              <a:t>ı</a:t>
            </a:r>
            <a:r>
              <a:rPr lang="bs-Latn-BA" sz="2400" dirty="0" smtClean="0"/>
              <a:t> duyma hak</a:t>
            </a:r>
            <a:r>
              <a:rPr lang="tr-TR" sz="2400" dirty="0" smtClean="0"/>
              <a:t>ı</a:t>
            </a:r>
            <a:r>
              <a:rPr lang="bs-Latn-BA" sz="2400" dirty="0" smtClean="0"/>
              <a:t>,</a:t>
            </a:r>
          </a:p>
          <a:p>
            <a:pPr eaLnBrk="1" hangingPunct="1">
              <a:buFontTx/>
              <a:buChar char="-"/>
            </a:pPr>
            <a:r>
              <a:rPr lang="bs-Latn-BA" sz="2400" dirty="0" smtClean="0"/>
              <a:t>Toplanma ve birle</a:t>
            </a:r>
            <a:r>
              <a:rPr lang="tr-TR" sz="2400" dirty="0" smtClean="0"/>
              <a:t>ş</a:t>
            </a:r>
            <a:r>
              <a:rPr lang="bs-Latn-BA" sz="2400" dirty="0" smtClean="0"/>
              <a:t>me hak</a:t>
            </a:r>
            <a:r>
              <a:rPr lang="tr-TR" sz="2400" dirty="0" smtClean="0"/>
              <a:t>ı</a:t>
            </a:r>
            <a:endParaRPr lang="bs-Latn-BA" sz="2400" dirty="0" smtClean="0"/>
          </a:p>
          <a:p>
            <a:pPr eaLnBrk="1" hangingPunct="1">
              <a:buFontTx/>
              <a:buChar char="-"/>
            </a:pPr>
            <a:r>
              <a:rPr lang="bs-Latn-BA" sz="2400" dirty="0" smtClean="0"/>
              <a:t>Ayr</a:t>
            </a:r>
            <a:r>
              <a:rPr lang="tr-TR" sz="2400" dirty="0" smtClean="0"/>
              <a:t>ı</a:t>
            </a:r>
            <a:r>
              <a:rPr lang="bs-Latn-BA" sz="2400" dirty="0" smtClean="0"/>
              <a:t>mc</a:t>
            </a:r>
            <a:r>
              <a:rPr lang="tr-TR" sz="2400" dirty="0" smtClean="0"/>
              <a:t>ı</a:t>
            </a:r>
            <a:r>
              <a:rPr lang="bs-Latn-BA" sz="2400" dirty="0" smtClean="0"/>
              <a:t>l</a:t>
            </a:r>
            <a:r>
              <a:rPr lang="tr-TR" sz="2400" dirty="0" smtClean="0"/>
              <a:t>ı</a:t>
            </a:r>
            <a:r>
              <a:rPr lang="bs-Latn-BA" sz="2400" dirty="0" smtClean="0"/>
              <a:t>k yapma yasa</a:t>
            </a:r>
            <a:r>
              <a:rPr lang="tr-TR" sz="2400" dirty="0" smtClean="0"/>
              <a:t>ğı</a:t>
            </a:r>
            <a:r>
              <a:rPr lang="bs-Latn-BA" sz="2400" dirty="0" smtClean="0"/>
              <a:t> ve di</a:t>
            </a:r>
            <a:r>
              <a:rPr lang="tr-TR" sz="2400" dirty="0" smtClean="0"/>
              <a:t>ğ</a:t>
            </a:r>
            <a:r>
              <a:rPr lang="bs-Latn-BA" sz="2400" dirty="0" smtClean="0"/>
              <a:t>erler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/>
              <a:t>Ç</a:t>
            </a:r>
            <a:r>
              <a:rPr lang="bs-Latn-BA" b="1" smtClean="0"/>
              <a:t>AL</a:t>
            </a:r>
            <a:r>
              <a:rPr lang="tr-TR" b="1" smtClean="0"/>
              <a:t>I</a:t>
            </a:r>
            <a:r>
              <a:rPr lang="bs-Latn-BA" b="1" smtClean="0"/>
              <a:t>SMAYA </a:t>
            </a:r>
            <a:r>
              <a:rPr lang="tr-TR" b="1" smtClean="0"/>
              <a:t>İ</a:t>
            </a:r>
            <a:r>
              <a:rPr lang="bs-Latn-BA" b="1" smtClean="0"/>
              <a:t>LG</a:t>
            </a:r>
            <a:r>
              <a:rPr lang="tr-TR" b="1" smtClean="0"/>
              <a:t>İ</a:t>
            </a:r>
            <a:r>
              <a:rPr lang="bs-Latn-BA" b="1" smtClean="0"/>
              <a:t>L</a:t>
            </a:r>
            <a:r>
              <a:rPr lang="tr-TR" b="1" smtClean="0"/>
              <a:t>İ</a:t>
            </a:r>
            <a:r>
              <a:rPr lang="bs-Latn-BA" b="1" smtClean="0"/>
              <a:t> TEORILER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214282" y="1200150"/>
            <a:ext cx="8643998" cy="380049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bs-Latn-BA" dirty="0" smtClean="0"/>
              <a:t>KURUM TEOR</a:t>
            </a:r>
            <a:r>
              <a:rPr lang="tr-TR" dirty="0" smtClean="0"/>
              <a:t>İ</a:t>
            </a:r>
            <a:r>
              <a:rPr lang="bs-Latn-BA" dirty="0" smtClean="0"/>
              <a:t>S</a:t>
            </a:r>
            <a:r>
              <a:rPr lang="tr-TR" dirty="0" smtClean="0"/>
              <a:t>İ</a:t>
            </a:r>
            <a:r>
              <a:rPr lang="bs-Latn-BA" dirty="0" smtClean="0"/>
              <a:t>-</a:t>
            </a:r>
            <a:r>
              <a:rPr lang="tr-TR" dirty="0" smtClean="0"/>
              <a:t>F</a:t>
            </a:r>
            <a:r>
              <a:rPr lang="bs-Latn-BA" dirty="0" smtClean="0"/>
              <a:t>rans</a:t>
            </a:r>
            <a:r>
              <a:rPr lang="tr-TR" dirty="0" smtClean="0"/>
              <a:t>ı</a:t>
            </a:r>
            <a:r>
              <a:rPr lang="bs-Latn-BA" dirty="0" smtClean="0"/>
              <a:t>z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 teorisi</a:t>
            </a:r>
          </a:p>
          <a:p>
            <a:pPr eaLnBrk="1" hangingPunct="1"/>
            <a:endParaRPr lang="bs-Latn-BA" dirty="0" smtClean="0"/>
          </a:p>
          <a:p>
            <a:pPr eaLnBrk="1" hangingPunct="1"/>
            <a:r>
              <a:rPr lang="tr-TR" dirty="0" smtClean="0"/>
              <a:t>Ü</a:t>
            </a:r>
            <a:r>
              <a:rPr lang="bs-Latn-BA" dirty="0" smtClean="0"/>
              <a:t>ST</a:t>
            </a:r>
            <a:r>
              <a:rPr lang="tr-TR" dirty="0" smtClean="0"/>
              <a:t>Ü</a:t>
            </a:r>
            <a:r>
              <a:rPr lang="bs-Latn-BA" dirty="0" smtClean="0"/>
              <a:t>N AMA</a:t>
            </a:r>
            <a:r>
              <a:rPr lang="tr-TR" dirty="0" smtClean="0"/>
              <a:t>Ç</a:t>
            </a:r>
            <a:r>
              <a:rPr lang="bs-Latn-BA" dirty="0" smtClean="0"/>
              <a:t>LARI </a:t>
            </a:r>
            <a:r>
              <a:rPr lang="tr-TR" dirty="0" smtClean="0"/>
              <a:t>İÇİ</a:t>
            </a:r>
            <a:r>
              <a:rPr lang="bs-Latn-BA" dirty="0" smtClean="0"/>
              <a:t>N </a:t>
            </a:r>
            <a:r>
              <a:rPr lang="tr-TR" dirty="0" smtClean="0"/>
              <a:t>Ç</a:t>
            </a:r>
            <a:r>
              <a:rPr lang="bs-Latn-BA" dirty="0" smtClean="0"/>
              <a:t>ALI</a:t>
            </a:r>
            <a:r>
              <a:rPr lang="tr-TR" dirty="0" smtClean="0"/>
              <a:t>Ş</a:t>
            </a:r>
            <a:r>
              <a:rPr lang="bs-Latn-BA" dirty="0" smtClean="0"/>
              <a:t>MA TEOR</a:t>
            </a:r>
            <a:r>
              <a:rPr lang="tr-TR" dirty="0" smtClean="0"/>
              <a:t>İ</a:t>
            </a:r>
            <a:r>
              <a:rPr lang="bs-Latn-BA" dirty="0" smtClean="0"/>
              <a:t>S</a:t>
            </a:r>
            <a:r>
              <a:rPr lang="tr-TR" dirty="0" smtClean="0"/>
              <a:t>İ</a:t>
            </a:r>
            <a:r>
              <a:rPr lang="bs-Latn-BA" dirty="0" smtClean="0"/>
              <a:t>-Alman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 teorisi</a:t>
            </a:r>
          </a:p>
          <a:p>
            <a:pPr eaLnBrk="1" hangingPunct="1"/>
            <a:endParaRPr lang="bs-Latn-BA" dirty="0" smtClean="0"/>
          </a:p>
          <a:p>
            <a:pPr eaLnBrk="1" hangingPunct="1"/>
            <a:r>
              <a:rPr lang="bs-Latn-BA" dirty="0" smtClean="0"/>
              <a:t>ANLA</a:t>
            </a:r>
            <a:r>
              <a:rPr lang="tr-TR" dirty="0" smtClean="0"/>
              <a:t>Ş</a:t>
            </a:r>
            <a:r>
              <a:rPr lang="bs-Latn-BA" dirty="0" smtClean="0"/>
              <a:t>MALI </a:t>
            </a:r>
            <a:r>
              <a:rPr lang="tr-TR" dirty="0" smtClean="0"/>
              <a:t>Ç</a:t>
            </a:r>
            <a:r>
              <a:rPr lang="bs-Latn-BA" dirty="0" smtClean="0"/>
              <a:t>ALI</a:t>
            </a:r>
            <a:r>
              <a:rPr lang="tr-TR" dirty="0" smtClean="0"/>
              <a:t>Ş</a:t>
            </a:r>
            <a:r>
              <a:rPr lang="bs-Latn-BA" dirty="0" smtClean="0"/>
              <a:t>MA TEORISI-</a:t>
            </a:r>
            <a:r>
              <a:rPr lang="tr-TR" dirty="0" smtClean="0"/>
              <a:t>ç</a:t>
            </a:r>
            <a:r>
              <a:rPr lang="bs-Latn-BA" dirty="0" smtClean="0"/>
              <a:t>a</a:t>
            </a:r>
            <a:r>
              <a:rPr lang="tr-TR" dirty="0" smtClean="0"/>
              <a:t>ğ</a:t>
            </a:r>
            <a:r>
              <a:rPr lang="bs-Latn-BA" dirty="0" smtClean="0"/>
              <a:t>da</a:t>
            </a:r>
            <a:r>
              <a:rPr lang="tr-TR" dirty="0" smtClean="0"/>
              <a:t>ş</a:t>
            </a:r>
            <a:r>
              <a:rPr lang="bs-Latn-BA" dirty="0" smtClean="0"/>
              <a:t>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 teo</a:t>
            </a:r>
            <a:r>
              <a:rPr lang="tr-TR" dirty="0" smtClean="0"/>
              <a:t>r</a:t>
            </a:r>
            <a:r>
              <a:rPr lang="bs-Latn-BA" dirty="0" smtClean="0"/>
              <a:t>isi</a:t>
            </a:r>
          </a:p>
          <a:p>
            <a:pPr eaLnBrk="1" hangingPunct="1"/>
            <a:endParaRPr lang="bs-Latn-BA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idx="1"/>
          </p:nvPr>
        </p:nvSpPr>
        <p:spPr>
          <a:xfrm>
            <a:off x="285720" y="214296"/>
            <a:ext cx="8858280" cy="4714908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bs-Latn-BA" altLang="tr-TR" b="1" dirty="0" smtClean="0"/>
              <a:t>KURUM TEORISI </a:t>
            </a:r>
            <a:r>
              <a:rPr lang="bs-Latn-BA" altLang="tr-TR" dirty="0" smtClean="0"/>
              <a:t>(Fransa):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bs-Latn-BA" altLang="tr-TR" dirty="0" smtClean="0"/>
              <a:t>Bu teori ilk defa Fransa‘da ortaya </a:t>
            </a:r>
            <a:r>
              <a:rPr lang="tr-TR" altLang="tr-TR" dirty="0" smtClean="0"/>
              <a:t>çı</a:t>
            </a:r>
            <a:r>
              <a:rPr lang="bs-Latn-BA" altLang="tr-TR" dirty="0" smtClean="0"/>
              <a:t>kt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.</a:t>
            </a:r>
            <a:r>
              <a:rPr lang="tr-TR" altLang="tr-TR" dirty="0" smtClean="0"/>
              <a:t> İşe</a:t>
            </a:r>
            <a:r>
              <a:rPr lang="bs-Latn-BA" altLang="tr-TR" dirty="0" smtClean="0"/>
              <a:t> giren </a:t>
            </a:r>
            <a:r>
              <a:rPr lang="tr-TR" altLang="tr-TR" dirty="0" smtClean="0"/>
              <a:t>i</a:t>
            </a:r>
            <a:r>
              <a:rPr lang="bs-Latn-BA" altLang="tr-TR" dirty="0" smtClean="0"/>
              <a:t>şçi girdi</a:t>
            </a:r>
            <a:r>
              <a:rPr lang="tr-TR" altLang="tr-TR" dirty="0" smtClean="0"/>
              <a:t>ğ</a:t>
            </a:r>
            <a:r>
              <a:rPr lang="bs-Latn-BA" altLang="tr-TR" dirty="0" smtClean="0"/>
              <a:t>i i</a:t>
            </a:r>
            <a:r>
              <a:rPr lang="tr-TR" altLang="tr-TR" dirty="0" smtClean="0"/>
              <a:t>ş</a:t>
            </a:r>
            <a:r>
              <a:rPr lang="bs-Latn-BA" altLang="tr-TR" dirty="0" smtClean="0"/>
              <a:t> yeri ile </a:t>
            </a:r>
            <a:r>
              <a:rPr lang="tr-TR" altLang="tr-TR" dirty="0" smtClean="0"/>
              <a:t>ö</a:t>
            </a:r>
            <a:r>
              <a:rPr lang="bs-Latn-BA" altLang="tr-TR" dirty="0" smtClean="0"/>
              <a:t>zde</a:t>
            </a:r>
            <a:r>
              <a:rPr lang="tr-TR" altLang="tr-TR" dirty="0" smtClean="0"/>
              <a:t>ş</a:t>
            </a:r>
            <a:r>
              <a:rPr lang="bs-Latn-BA" altLang="tr-TR" dirty="0" smtClean="0"/>
              <a:t>le</a:t>
            </a:r>
            <a:r>
              <a:rPr lang="tr-TR" altLang="tr-TR" dirty="0" smtClean="0"/>
              <a:t>ş</a:t>
            </a:r>
            <a:r>
              <a:rPr lang="bs-Latn-BA" altLang="tr-TR" dirty="0" smtClean="0"/>
              <a:t>iyor.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bs-Latn-BA" altLang="tr-TR" dirty="0" smtClean="0"/>
              <a:t>Bu teoriyi genellikle fabrika sahipler tara</a:t>
            </a:r>
            <a:r>
              <a:rPr lang="tr-TR" altLang="tr-TR" dirty="0" smtClean="0"/>
              <a:t>fı</a:t>
            </a:r>
            <a:r>
              <a:rPr lang="bs-Latn-BA" altLang="tr-TR" dirty="0" smtClean="0"/>
              <a:t>ndan </a:t>
            </a:r>
            <a:r>
              <a:rPr lang="tr-TR" altLang="tr-TR" dirty="0" smtClean="0"/>
              <a:t>benimsedi</a:t>
            </a:r>
            <a:r>
              <a:rPr lang="bs-Latn-BA" altLang="tr-TR" dirty="0" smtClean="0"/>
              <a:t>.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bs-Latn-BA" altLang="tr-TR" dirty="0" smtClean="0"/>
              <a:t>İşçi kendi haklar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n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 </a:t>
            </a:r>
            <a:r>
              <a:rPr lang="tr-TR" altLang="tr-TR" dirty="0" smtClean="0"/>
              <a:t>ç</a:t>
            </a:r>
            <a:r>
              <a:rPr lang="bs-Latn-BA" altLang="tr-TR" dirty="0" smtClean="0"/>
              <a:t>al</a:t>
            </a:r>
            <a:r>
              <a:rPr lang="tr-TR" altLang="tr-TR" dirty="0" smtClean="0"/>
              <a:t>ış</a:t>
            </a:r>
            <a:r>
              <a:rPr lang="bs-Latn-BA" altLang="tr-TR" dirty="0" smtClean="0"/>
              <a:t>t</a:t>
            </a:r>
            <a:r>
              <a:rPr lang="tr-TR" altLang="tr-TR" dirty="0" smtClean="0"/>
              <a:t>ığı</a:t>
            </a:r>
            <a:r>
              <a:rPr lang="bs-Latn-BA" altLang="tr-TR" dirty="0" smtClean="0"/>
              <a:t> kurum</a:t>
            </a:r>
            <a:r>
              <a:rPr lang="tr-TR" altLang="tr-TR" dirty="0" smtClean="0"/>
              <a:t> (işyeri)</a:t>
            </a:r>
            <a:r>
              <a:rPr lang="bs-Latn-BA" altLang="tr-TR" dirty="0" smtClean="0"/>
              <a:t> arac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l</a:t>
            </a:r>
            <a:r>
              <a:rPr lang="tr-TR" altLang="tr-TR" dirty="0" smtClean="0"/>
              <a:t>ığı</a:t>
            </a:r>
            <a:r>
              <a:rPr lang="bs-Latn-BA" altLang="tr-TR" dirty="0" smtClean="0"/>
              <a:t>yla elde ediyor.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tr-TR" altLang="tr-TR" dirty="0" smtClean="0"/>
              <a:t>Ç</a:t>
            </a:r>
            <a:r>
              <a:rPr lang="bs-Latn-BA" altLang="tr-TR" dirty="0" smtClean="0"/>
              <a:t>al</a:t>
            </a:r>
            <a:r>
              <a:rPr lang="tr-TR" altLang="tr-TR" dirty="0" smtClean="0"/>
              <a:t>ış</a:t>
            </a:r>
            <a:r>
              <a:rPr lang="bs-Latn-BA" altLang="tr-TR" dirty="0" smtClean="0"/>
              <a:t>an kendi ki</a:t>
            </a:r>
            <a:r>
              <a:rPr lang="tr-TR" altLang="tr-TR" dirty="0" smtClean="0"/>
              <a:t>ş</a:t>
            </a:r>
            <a:r>
              <a:rPr lang="bs-Latn-BA" altLang="tr-TR" dirty="0" smtClean="0"/>
              <a:t>ili</a:t>
            </a:r>
            <a:r>
              <a:rPr lang="tr-TR" altLang="tr-TR" dirty="0" smtClean="0"/>
              <a:t>ği</a:t>
            </a:r>
            <a:r>
              <a:rPr lang="bs-Latn-BA" altLang="tr-TR" dirty="0" smtClean="0"/>
              <a:t> ve haklar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 kuruma</a:t>
            </a:r>
            <a:r>
              <a:rPr lang="tr-TR" altLang="tr-TR" dirty="0" smtClean="0"/>
              <a:t>sını</a:t>
            </a:r>
            <a:r>
              <a:rPr lang="bs-Latn-BA" altLang="tr-TR" dirty="0" smtClean="0"/>
              <a:t> feda ediordu, bu haklari ge</a:t>
            </a:r>
            <a:r>
              <a:rPr lang="tr-TR" altLang="tr-TR" dirty="0" smtClean="0"/>
              <a:t>ç</a:t>
            </a:r>
            <a:r>
              <a:rPr lang="bs-Latn-BA" altLang="tr-TR" dirty="0" smtClean="0"/>
              <a:t> de olsa </a:t>
            </a:r>
            <a:r>
              <a:rPr lang="tr-TR" altLang="tr-TR" dirty="0" smtClean="0"/>
              <a:t>ç</a:t>
            </a:r>
            <a:r>
              <a:rPr lang="bs-Latn-BA" altLang="tr-TR" dirty="0" smtClean="0"/>
              <a:t>al</a:t>
            </a:r>
            <a:r>
              <a:rPr lang="tr-TR" altLang="tr-TR" dirty="0" smtClean="0"/>
              <a:t>ış</a:t>
            </a:r>
            <a:r>
              <a:rPr lang="bs-Latn-BA" altLang="tr-TR" dirty="0" smtClean="0"/>
              <a:t>t</a:t>
            </a:r>
            <a:r>
              <a:rPr lang="tr-TR" altLang="tr-TR" dirty="0" smtClean="0"/>
              <a:t>ığı</a:t>
            </a:r>
            <a:r>
              <a:rPr lang="bs-Latn-BA" altLang="tr-TR" dirty="0" smtClean="0"/>
              <a:t> kurum</a:t>
            </a:r>
            <a:r>
              <a:rPr lang="tr-TR" altLang="tr-TR" dirty="0" smtClean="0"/>
              <a:t> (işyeri)</a:t>
            </a:r>
            <a:r>
              <a:rPr lang="bs-Latn-BA" altLang="tr-TR" dirty="0" smtClean="0"/>
              <a:t> arac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l</a:t>
            </a:r>
            <a:r>
              <a:rPr lang="tr-TR" altLang="tr-TR" dirty="0" smtClean="0"/>
              <a:t>ığı</a:t>
            </a:r>
            <a:r>
              <a:rPr lang="bs-Latn-BA" altLang="tr-TR" dirty="0" smtClean="0"/>
              <a:t>yla elde</a:t>
            </a:r>
            <a:r>
              <a:rPr lang="tr-TR" altLang="tr-TR" dirty="0" smtClean="0"/>
              <a:t> </a:t>
            </a:r>
            <a:r>
              <a:rPr lang="bs-Latn-BA" altLang="tr-TR" dirty="0" smtClean="0"/>
              <a:t>edecek.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endParaRPr lang="bs-Latn-BA" alt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s-Latn-BA" b="1" smtClean="0"/>
              <a:t>İŞ HUKUKUN TANIMI</a:t>
            </a:r>
            <a:endParaRPr lang="en-US" b="1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142990"/>
            <a:ext cx="8715436" cy="3744928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tr-TR" b="1" dirty="0" smtClean="0"/>
              <a:t>İş</a:t>
            </a:r>
            <a:r>
              <a:rPr lang="bs-Latn-BA" b="1" dirty="0" smtClean="0"/>
              <a:t> hukuku nedir?</a:t>
            </a:r>
          </a:p>
          <a:p>
            <a:pPr eaLnBrk="1" hangingPunct="1">
              <a:buFontTx/>
              <a:buNone/>
            </a:pPr>
            <a:r>
              <a:rPr lang="bs-Latn-BA" dirty="0" smtClean="0"/>
              <a:t>	</a:t>
            </a:r>
            <a:r>
              <a:rPr lang="tr-TR" dirty="0" smtClean="0"/>
              <a:t>Ç</a:t>
            </a:r>
            <a:r>
              <a:rPr lang="bs-Latn-BA" dirty="0" smtClean="0"/>
              <a:t>ali</a:t>
            </a:r>
            <a:r>
              <a:rPr lang="tr-TR" dirty="0" smtClean="0"/>
              <a:t>ş</a:t>
            </a:r>
            <a:r>
              <a:rPr lang="bs-Latn-BA" dirty="0" smtClean="0"/>
              <a:t>ma esas</a:t>
            </a:r>
            <a:r>
              <a:rPr lang="tr-TR" dirty="0" smtClean="0"/>
              <a:t>ı</a:t>
            </a:r>
            <a:r>
              <a:rPr lang="bs-Latn-BA" dirty="0" smtClean="0"/>
              <a:t>na dayanan </a:t>
            </a:r>
            <a:r>
              <a:rPr lang="tr-TR" dirty="0" smtClean="0"/>
              <a:t>ç</a:t>
            </a:r>
            <a:r>
              <a:rPr lang="bs-Latn-BA" dirty="0" smtClean="0"/>
              <a:t>ali</a:t>
            </a:r>
            <a:r>
              <a:rPr lang="tr-TR" dirty="0" smtClean="0"/>
              <a:t>ş</a:t>
            </a:r>
            <a:r>
              <a:rPr lang="bs-Latn-BA" dirty="0" smtClean="0"/>
              <a:t>an ile i</a:t>
            </a:r>
            <a:r>
              <a:rPr lang="tr-TR" dirty="0" smtClean="0"/>
              <a:t>ş</a:t>
            </a:r>
            <a:r>
              <a:rPr lang="bs-Latn-BA" dirty="0" smtClean="0"/>
              <a:t>veren arasindaki ili</a:t>
            </a:r>
            <a:r>
              <a:rPr lang="tr-TR" dirty="0" smtClean="0"/>
              <a:t>ş</a:t>
            </a:r>
            <a:r>
              <a:rPr lang="bs-Latn-BA" dirty="0" smtClean="0"/>
              <a:t>kiy</a:t>
            </a:r>
            <a:r>
              <a:rPr lang="tr-TR" dirty="0" smtClean="0"/>
              <a:t>ı dü</a:t>
            </a:r>
            <a:r>
              <a:rPr lang="bs-Latn-BA" dirty="0" smtClean="0"/>
              <a:t>z</a:t>
            </a:r>
            <a:r>
              <a:rPr lang="tr-TR" dirty="0" smtClean="0"/>
              <a:t>enle</a:t>
            </a:r>
            <a:r>
              <a:rPr lang="bs-Latn-BA" dirty="0" smtClean="0"/>
              <a:t>yen hukuk.</a:t>
            </a:r>
            <a:r>
              <a:rPr lang="tr-TR" dirty="0" smtClean="0"/>
              <a:t> İşçi</a:t>
            </a:r>
            <a:r>
              <a:rPr lang="bs-Latn-BA" dirty="0" smtClean="0"/>
              <a:t>-i</a:t>
            </a:r>
            <a:r>
              <a:rPr lang="tr-TR" dirty="0" smtClean="0"/>
              <a:t>ş</a:t>
            </a:r>
            <a:r>
              <a:rPr lang="bs-Latn-BA" dirty="0" smtClean="0"/>
              <a:t>veren-devlet.</a:t>
            </a:r>
          </a:p>
          <a:p>
            <a:pPr eaLnBrk="1" hangingPunct="1">
              <a:buFontTx/>
              <a:buNone/>
            </a:pPr>
            <a:endParaRPr lang="bs-Latn-BA" dirty="0" smtClean="0"/>
          </a:p>
          <a:p>
            <a:pPr eaLnBrk="1" hangingPunct="1"/>
            <a:r>
              <a:rPr lang="tr-TR" b="1" dirty="0" smtClean="0"/>
              <a:t>İş</a:t>
            </a:r>
            <a:r>
              <a:rPr lang="bs-Latn-BA" b="1" dirty="0" smtClean="0"/>
              <a:t> hukukun hukuk d</a:t>
            </a:r>
            <a:r>
              <a:rPr lang="tr-TR" b="1" dirty="0" smtClean="0"/>
              <a:t>ü</a:t>
            </a:r>
            <a:r>
              <a:rPr lang="bs-Latn-BA" b="1" dirty="0" smtClean="0"/>
              <a:t>zeni i</a:t>
            </a:r>
            <a:r>
              <a:rPr lang="tr-TR" b="1" dirty="0" smtClean="0"/>
              <a:t>ç</a:t>
            </a:r>
            <a:r>
              <a:rPr lang="bs-Latn-BA" b="1" dirty="0" smtClean="0"/>
              <a:t>indeki yeri?</a:t>
            </a:r>
          </a:p>
          <a:p>
            <a:pPr eaLnBrk="1" hangingPunct="1">
              <a:buFontTx/>
              <a:buNone/>
            </a:pPr>
            <a:r>
              <a:rPr lang="bs-Latn-BA" dirty="0" smtClean="0"/>
              <a:t>	</a:t>
            </a:r>
            <a:r>
              <a:rPr lang="tr-TR" dirty="0" smtClean="0"/>
              <a:t>İş</a:t>
            </a:r>
            <a:r>
              <a:rPr lang="bs-Latn-BA" dirty="0" smtClean="0"/>
              <a:t> hukuku hem </a:t>
            </a:r>
            <a:r>
              <a:rPr lang="tr-TR" dirty="0" smtClean="0"/>
              <a:t>ö</a:t>
            </a:r>
            <a:r>
              <a:rPr lang="bs-Latn-BA" dirty="0" smtClean="0"/>
              <a:t>zel hem de kamu hukuk dal</a:t>
            </a:r>
            <a:r>
              <a:rPr lang="tr-TR" dirty="0" smtClean="0"/>
              <a:t>ı</a:t>
            </a:r>
            <a:r>
              <a:rPr lang="bs-Latn-BA" dirty="0" smtClean="0"/>
              <a:t>nda yer al</a:t>
            </a:r>
            <a:r>
              <a:rPr lang="tr-TR" dirty="0" smtClean="0"/>
              <a:t>ı</a:t>
            </a:r>
            <a:r>
              <a:rPr lang="bs-Latn-BA" dirty="0" smtClean="0"/>
              <a:t>yor.</a:t>
            </a:r>
          </a:p>
          <a:p>
            <a:pPr eaLnBrk="1" hangingPunct="1">
              <a:buFontTx/>
              <a:buNone/>
            </a:pPr>
            <a:endParaRPr lang="bs-Latn-BA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214282" y="285734"/>
            <a:ext cx="8929718" cy="4643470"/>
          </a:xfrm>
        </p:spPr>
        <p:txBody>
          <a:bodyPr>
            <a:normAutofit/>
          </a:bodyPr>
          <a:lstStyle/>
          <a:p>
            <a:pPr eaLnBrk="1" hangingPunct="1"/>
            <a:r>
              <a:rPr lang="tr-TR" b="1" dirty="0" smtClean="0"/>
              <a:t>Ü</a:t>
            </a:r>
            <a:r>
              <a:rPr lang="bs-Latn-BA" b="1" dirty="0" smtClean="0"/>
              <a:t>ST</a:t>
            </a:r>
            <a:r>
              <a:rPr lang="tr-TR" b="1" dirty="0" smtClean="0"/>
              <a:t>Ü</a:t>
            </a:r>
            <a:r>
              <a:rPr lang="bs-Latn-BA" b="1" dirty="0" smtClean="0"/>
              <a:t>N AMA</a:t>
            </a:r>
            <a:r>
              <a:rPr lang="tr-TR" b="1" dirty="0" smtClean="0"/>
              <a:t>Ç</a:t>
            </a:r>
            <a:r>
              <a:rPr lang="bs-Latn-BA" b="1" dirty="0" smtClean="0"/>
              <a:t>LARI </a:t>
            </a:r>
            <a:r>
              <a:rPr lang="tr-TR" b="1" dirty="0" smtClean="0"/>
              <a:t>İÇİ</a:t>
            </a:r>
            <a:r>
              <a:rPr lang="bs-Latn-BA" b="1" dirty="0" smtClean="0"/>
              <a:t>N </a:t>
            </a:r>
            <a:r>
              <a:rPr lang="tr-TR" b="1" dirty="0" smtClean="0"/>
              <a:t>Ç</a:t>
            </a:r>
            <a:r>
              <a:rPr lang="bs-Latn-BA" b="1" dirty="0" smtClean="0"/>
              <a:t>ALI</a:t>
            </a:r>
            <a:r>
              <a:rPr lang="tr-TR" b="1" dirty="0" smtClean="0"/>
              <a:t>Ş</a:t>
            </a:r>
            <a:r>
              <a:rPr lang="bs-Latn-BA" b="1" dirty="0" smtClean="0"/>
              <a:t>MA TEOR</a:t>
            </a:r>
            <a:r>
              <a:rPr lang="tr-TR" b="1" dirty="0" smtClean="0"/>
              <a:t>İ</a:t>
            </a:r>
            <a:r>
              <a:rPr lang="bs-Latn-BA" b="1" dirty="0" smtClean="0"/>
              <a:t>S</a:t>
            </a:r>
            <a:r>
              <a:rPr lang="tr-TR" b="1" dirty="0" smtClean="0"/>
              <a:t>İ</a:t>
            </a:r>
            <a:r>
              <a:rPr lang="bs-Latn-BA" dirty="0" smtClean="0"/>
              <a:t>-Alman</a:t>
            </a:r>
            <a:r>
              <a:rPr lang="bs-Latn-BA" b="1" dirty="0" smtClean="0"/>
              <a:t>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 teorisi</a:t>
            </a:r>
          </a:p>
          <a:p>
            <a:pPr eaLnBrk="1" hangingPunct="1"/>
            <a:endParaRPr lang="bs-Latn-BA" dirty="0" smtClean="0"/>
          </a:p>
          <a:p>
            <a:pPr marL="0" indent="0" eaLnBrk="1" hangingPunct="1">
              <a:buFontTx/>
              <a:buNone/>
            </a:pP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</a:t>
            </a:r>
            <a:r>
              <a:rPr lang="bs-Latn-BA" dirty="0" smtClean="0"/>
              <a:t>sanlar „</a:t>
            </a:r>
            <a:r>
              <a:rPr lang="tr-TR" dirty="0" smtClean="0"/>
              <a:t>ü</a:t>
            </a:r>
            <a:r>
              <a:rPr lang="bs-Latn-BA" dirty="0" smtClean="0"/>
              <a:t>st</a:t>
            </a:r>
            <a:r>
              <a:rPr lang="tr-TR" dirty="0" smtClean="0"/>
              <a:t>ü</a:t>
            </a:r>
            <a:r>
              <a:rPr lang="bs-Latn-BA" dirty="0" smtClean="0"/>
              <a:t>n amac</a:t>
            </a:r>
            <a:r>
              <a:rPr lang="tr-TR" dirty="0" smtClean="0"/>
              <a:t>ı</a:t>
            </a:r>
            <a:r>
              <a:rPr lang="bs-Latn-BA" dirty="0" smtClean="0"/>
              <a:t> i</a:t>
            </a:r>
            <a:r>
              <a:rPr lang="tr-TR" dirty="0" smtClean="0"/>
              <a:t>ç</a:t>
            </a:r>
            <a:r>
              <a:rPr lang="bs-Latn-BA" dirty="0" smtClean="0"/>
              <a:t>in“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</a:t>
            </a:r>
            <a:r>
              <a:rPr lang="bs-Latn-BA" dirty="0" smtClean="0"/>
              <a:t>s</a:t>
            </a:r>
            <a:r>
              <a:rPr lang="tr-TR" dirty="0" smtClean="0"/>
              <a:t>ı</a:t>
            </a:r>
            <a:r>
              <a:rPr lang="bs-Latn-BA" dirty="0" smtClean="0"/>
              <a:t>yorlar, devletin menfaat</a:t>
            </a:r>
            <a:r>
              <a:rPr lang="tr-TR" dirty="0" smtClean="0"/>
              <a:t>ı</a:t>
            </a:r>
            <a:r>
              <a:rPr lang="bs-Latn-BA" dirty="0" smtClean="0"/>
              <a:t> i</a:t>
            </a:r>
            <a:r>
              <a:rPr lang="tr-TR" dirty="0" smtClean="0"/>
              <a:t>ç</a:t>
            </a:r>
            <a:r>
              <a:rPr lang="bs-Latn-BA" dirty="0" smtClean="0"/>
              <a:t>in </a:t>
            </a:r>
            <a:r>
              <a:rPr lang="tr-TR" dirty="0" smtClean="0"/>
              <a:t>i</a:t>
            </a:r>
            <a:r>
              <a:rPr lang="bs-Latn-BA" dirty="0" smtClean="0"/>
              <a:t>şçi</a:t>
            </a:r>
            <a:r>
              <a:rPr lang="tr-TR" dirty="0" smtClean="0"/>
              <a:t>ler</a:t>
            </a:r>
            <a:r>
              <a:rPr lang="bs-Latn-BA" dirty="0" smtClean="0"/>
              <a:t> ki</a:t>
            </a:r>
            <a:r>
              <a:rPr lang="tr-TR" dirty="0" smtClean="0"/>
              <a:t>ş</a:t>
            </a:r>
            <a:r>
              <a:rPr lang="bs-Latn-BA" dirty="0" smtClean="0"/>
              <a:t>isel haklar</a:t>
            </a:r>
            <a:r>
              <a:rPr lang="tr-TR" dirty="0" smtClean="0"/>
              <a:t>ı</a:t>
            </a:r>
            <a:r>
              <a:rPr lang="bs-Latn-BA" dirty="0" smtClean="0"/>
              <a:t>n</a:t>
            </a:r>
            <a:r>
              <a:rPr lang="tr-TR" dirty="0" smtClean="0"/>
              <a:t>ı</a:t>
            </a:r>
            <a:r>
              <a:rPr lang="bs-Latn-BA" dirty="0" smtClean="0"/>
              <a:t> ikinci plana b</a:t>
            </a:r>
            <a:r>
              <a:rPr lang="tr-TR" dirty="0" smtClean="0"/>
              <a:t>ı</a:t>
            </a:r>
            <a:r>
              <a:rPr lang="bs-Latn-BA" dirty="0" smtClean="0"/>
              <a:t>rakt</a:t>
            </a:r>
            <a:r>
              <a:rPr lang="tr-TR" dirty="0" smtClean="0"/>
              <a:t>ı</a:t>
            </a:r>
            <a:r>
              <a:rPr lang="bs-Latn-BA" dirty="0" smtClean="0"/>
              <a:t>lar.</a:t>
            </a:r>
          </a:p>
          <a:p>
            <a:pPr marL="0" indent="0" eaLnBrk="1" hangingPunct="1">
              <a:buFontTx/>
              <a:buNone/>
            </a:pP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anlar</a:t>
            </a:r>
            <a:r>
              <a:rPr lang="tr-TR" dirty="0" smtClean="0"/>
              <a:t>ı</a:t>
            </a:r>
            <a:r>
              <a:rPr lang="bs-Latn-BA" dirty="0" smtClean="0"/>
              <a:t>n durumu genelde devletin genel durumuna ba</a:t>
            </a:r>
            <a:r>
              <a:rPr lang="tr-TR" dirty="0" smtClean="0"/>
              <a:t>ğ</a:t>
            </a:r>
            <a:r>
              <a:rPr lang="bs-Latn-BA" dirty="0" smtClean="0"/>
              <a:t>l</a:t>
            </a:r>
            <a:r>
              <a:rPr lang="tr-TR" dirty="0" smtClean="0"/>
              <a:t>ı</a:t>
            </a:r>
            <a:r>
              <a:rPr lang="bs-Latn-BA" dirty="0" smtClean="0"/>
              <a:t>yd</a:t>
            </a:r>
            <a:r>
              <a:rPr lang="tr-TR" dirty="0" smtClean="0"/>
              <a:t>ı</a:t>
            </a:r>
            <a:r>
              <a:rPr lang="bs-Latn-BA" dirty="0" smtClean="0"/>
              <a:t>.</a:t>
            </a:r>
          </a:p>
          <a:p>
            <a:pPr eaLnBrk="1" hangingPunct="1"/>
            <a:endParaRPr lang="bs-Latn-BA" altLang="tr-TR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214282" y="214296"/>
            <a:ext cx="8496300" cy="471490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bs-Latn-BA" b="1" dirty="0" smtClean="0"/>
              <a:t>ANLA</a:t>
            </a:r>
            <a:r>
              <a:rPr lang="tr-TR" b="1" dirty="0" smtClean="0"/>
              <a:t>Ş</a:t>
            </a:r>
            <a:r>
              <a:rPr lang="bs-Latn-BA" b="1" dirty="0" smtClean="0"/>
              <a:t>MALI </a:t>
            </a:r>
            <a:r>
              <a:rPr lang="tr-TR" b="1" dirty="0" smtClean="0"/>
              <a:t>Ç</a:t>
            </a:r>
            <a:r>
              <a:rPr lang="bs-Latn-BA" b="1" dirty="0" smtClean="0"/>
              <a:t>ALI</a:t>
            </a:r>
            <a:r>
              <a:rPr lang="tr-TR" b="1" dirty="0" smtClean="0"/>
              <a:t>Ş</a:t>
            </a:r>
            <a:r>
              <a:rPr lang="bs-Latn-BA" b="1" dirty="0" smtClean="0"/>
              <a:t>MA TEORISI</a:t>
            </a:r>
            <a:r>
              <a:rPr lang="tr-TR" dirty="0" smtClean="0"/>
              <a:t>-ç</a:t>
            </a:r>
            <a:r>
              <a:rPr lang="bs-Latn-BA" dirty="0" smtClean="0"/>
              <a:t>a</a:t>
            </a:r>
            <a:r>
              <a:rPr lang="tr-TR" dirty="0" smtClean="0"/>
              <a:t>ğ</a:t>
            </a:r>
            <a:r>
              <a:rPr lang="bs-Latn-BA" dirty="0" smtClean="0"/>
              <a:t>da</a:t>
            </a:r>
            <a:r>
              <a:rPr lang="tr-TR" dirty="0" smtClean="0"/>
              <a:t>ş</a:t>
            </a:r>
            <a:r>
              <a:rPr lang="bs-Latn-BA" dirty="0" smtClean="0"/>
              <a:t>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 teo</a:t>
            </a:r>
            <a:r>
              <a:rPr lang="tr-TR" dirty="0" smtClean="0"/>
              <a:t>r</a:t>
            </a:r>
            <a:r>
              <a:rPr lang="bs-Latn-BA" dirty="0" smtClean="0"/>
              <a:t>isi</a:t>
            </a:r>
            <a:endParaRPr lang="tr-TR" dirty="0" smtClean="0"/>
          </a:p>
          <a:p>
            <a:pPr eaLnBrk="1" hangingPunct="1"/>
            <a:endParaRPr lang="bs-Latn-BA" dirty="0" smtClean="0"/>
          </a:p>
          <a:p>
            <a:pPr eaLnBrk="1" hangingPunct="1">
              <a:buFontTx/>
              <a:buNone/>
            </a:pPr>
            <a:r>
              <a:rPr lang="bs-Latn-BA" altLang="tr-TR" sz="2800" dirty="0" smtClean="0"/>
              <a:t>Bu teori Fransiz ve Alman </a:t>
            </a:r>
            <a:r>
              <a:rPr lang="tr-TR" altLang="tr-TR" sz="2800" dirty="0" smtClean="0"/>
              <a:t>ç</a:t>
            </a:r>
            <a:r>
              <a:rPr lang="bs-Latn-BA" altLang="tr-TR" sz="2800" dirty="0" smtClean="0"/>
              <a:t>al</a:t>
            </a:r>
            <a:r>
              <a:rPr lang="tr-TR" altLang="tr-TR" sz="2800" dirty="0" smtClean="0"/>
              <a:t>ış</a:t>
            </a:r>
            <a:r>
              <a:rPr lang="bs-Latn-BA" altLang="tr-TR" sz="2800" dirty="0" smtClean="0"/>
              <a:t>ma te</a:t>
            </a:r>
            <a:r>
              <a:rPr lang="tr-TR" altLang="tr-TR" sz="2800" dirty="0" smtClean="0"/>
              <a:t>o</a:t>
            </a:r>
            <a:r>
              <a:rPr lang="bs-Latn-BA" altLang="tr-TR" sz="2800" dirty="0" smtClean="0"/>
              <a:t>rilerden sonra ortaya </a:t>
            </a:r>
            <a:r>
              <a:rPr lang="tr-TR" altLang="tr-TR" sz="2800" dirty="0" smtClean="0"/>
              <a:t>çıktı</a:t>
            </a:r>
            <a:r>
              <a:rPr lang="bs-Latn-BA" altLang="tr-TR" sz="2800" dirty="0" smtClean="0"/>
              <a:t> ve bu iki teorilerin </a:t>
            </a:r>
            <a:r>
              <a:rPr lang="tr-TR" altLang="tr-TR" sz="2800" dirty="0" smtClean="0"/>
              <a:t>i</a:t>
            </a:r>
            <a:r>
              <a:rPr lang="bs-Latn-BA" altLang="tr-TR" sz="2800" dirty="0" smtClean="0"/>
              <a:t>şçilere getirdi</a:t>
            </a:r>
            <a:r>
              <a:rPr lang="tr-TR" altLang="tr-TR" sz="2800" dirty="0" smtClean="0"/>
              <a:t>ğ</a:t>
            </a:r>
            <a:r>
              <a:rPr lang="bs-Latn-BA" altLang="tr-TR" sz="2800" dirty="0" smtClean="0"/>
              <a:t>i haksizliklari b</a:t>
            </a:r>
            <a:r>
              <a:rPr lang="tr-TR" altLang="tr-TR" sz="2800" dirty="0" smtClean="0"/>
              <a:t>ü</a:t>
            </a:r>
            <a:r>
              <a:rPr lang="bs-Latn-BA" altLang="tr-TR" sz="2800" dirty="0" smtClean="0"/>
              <a:t>y</a:t>
            </a:r>
            <a:r>
              <a:rPr lang="tr-TR" altLang="tr-TR" sz="2800" dirty="0" smtClean="0"/>
              <a:t>ü</a:t>
            </a:r>
            <a:r>
              <a:rPr lang="bs-Latn-BA" altLang="tr-TR" sz="2800" dirty="0" smtClean="0"/>
              <a:t>k </a:t>
            </a:r>
            <a:r>
              <a:rPr lang="tr-TR" altLang="tr-TR" sz="2800" dirty="0" smtClean="0"/>
              <a:t>ö</a:t>
            </a:r>
            <a:r>
              <a:rPr lang="bs-Latn-BA" altLang="tr-TR" sz="2800" dirty="0" smtClean="0"/>
              <a:t>lc</a:t>
            </a:r>
            <a:r>
              <a:rPr lang="tr-TR" altLang="tr-TR" sz="2800" dirty="0" smtClean="0"/>
              <a:t>ü</a:t>
            </a:r>
            <a:r>
              <a:rPr lang="bs-Latn-BA" altLang="tr-TR" sz="2800" dirty="0" smtClean="0"/>
              <a:t>de d</a:t>
            </a:r>
            <a:r>
              <a:rPr lang="tr-TR" altLang="tr-TR" sz="2800" dirty="0" smtClean="0"/>
              <a:t>ü</a:t>
            </a:r>
            <a:r>
              <a:rPr lang="bs-Latn-BA" altLang="tr-TR" sz="2800" dirty="0" smtClean="0"/>
              <a:t>zeltti.</a:t>
            </a:r>
          </a:p>
          <a:p>
            <a:pPr eaLnBrk="1" hangingPunct="1">
              <a:buFontTx/>
              <a:buNone/>
            </a:pPr>
            <a:r>
              <a:rPr lang="tr-TR" altLang="tr-TR" sz="2800" dirty="0" smtClean="0"/>
              <a:t>İş</a:t>
            </a:r>
            <a:r>
              <a:rPr lang="bs-Latn-BA" altLang="tr-TR" sz="2800" dirty="0" smtClean="0"/>
              <a:t> hayatinda „piyasa ve iktisadi </a:t>
            </a:r>
            <a:r>
              <a:rPr lang="tr-TR" altLang="tr-TR" sz="2800" dirty="0" smtClean="0"/>
              <a:t>ş</a:t>
            </a:r>
            <a:r>
              <a:rPr lang="bs-Latn-BA" altLang="tr-TR" sz="2800" dirty="0" smtClean="0"/>
              <a:t>artlar</a:t>
            </a:r>
            <a:r>
              <a:rPr lang="tr-TR" altLang="tr-TR" sz="2800" dirty="0" smtClean="0"/>
              <a:t>ı</a:t>
            </a:r>
            <a:r>
              <a:rPr lang="bs-Latn-BA" altLang="tr-TR" sz="2800" dirty="0" smtClean="0"/>
              <a:t>“</a:t>
            </a:r>
            <a:r>
              <a:rPr lang="tr-TR" altLang="tr-TR" sz="2800" dirty="0" smtClean="0"/>
              <a:t>ın</a:t>
            </a:r>
            <a:r>
              <a:rPr lang="bs-Latn-BA" altLang="tr-TR" sz="2800" dirty="0" smtClean="0"/>
              <a:t> uyg</a:t>
            </a:r>
            <a:r>
              <a:rPr lang="tr-TR" altLang="tr-TR" sz="2800" dirty="0" smtClean="0"/>
              <a:t>u</a:t>
            </a:r>
            <a:r>
              <a:rPr lang="bs-Latn-BA" altLang="tr-TR" sz="2800" dirty="0" smtClean="0"/>
              <a:t>lamas</a:t>
            </a:r>
            <a:r>
              <a:rPr lang="tr-TR" altLang="tr-TR" sz="2800" dirty="0" smtClean="0"/>
              <a:t>ı</a:t>
            </a:r>
            <a:r>
              <a:rPr lang="bs-Latn-BA" altLang="tr-TR" sz="2800" dirty="0" smtClean="0"/>
              <a:t> ile bu teori </a:t>
            </a:r>
            <a:r>
              <a:rPr lang="tr-TR" altLang="tr-TR" sz="2800" dirty="0" smtClean="0"/>
              <a:t>ö</a:t>
            </a:r>
            <a:r>
              <a:rPr lang="bs-Latn-BA" altLang="tr-TR" sz="2800" dirty="0" smtClean="0"/>
              <a:t>nem kazand</a:t>
            </a:r>
            <a:r>
              <a:rPr lang="tr-TR" altLang="tr-TR" sz="2800" dirty="0" smtClean="0"/>
              <a:t>ı</a:t>
            </a:r>
            <a:r>
              <a:rPr lang="bs-Latn-BA" altLang="tr-TR" sz="2800" dirty="0" smtClean="0"/>
              <a:t>.</a:t>
            </a:r>
          </a:p>
          <a:p>
            <a:pPr eaLnBrk="1" hangingPunct="1">
              <a:buFontTx/>
              <a:buNone/>
            </a:pPr>
            <a:r>
              <a:rPr lang="tr-TR" altLang="tr-TR" sz="2800" dirty="0" smtClean="0"/>
              <a:t>Ç</a:t>
            </a:r>
            <a:r>
              <a:rPr lang="bs-Latn-BA" altLang="tr-TR" sz="2800" dirty="0" smtClean="0"/>
              <a:t>al</a:t>
            </a:r>
            <a:r>
              <a:rPr lang="tr-TR" altLang="tr-TR" sz="2800" dirty="0" smtClean="0"/>
              <a:t>ış</a:t>
            </a:r>
            <a:r>
              <a:rPr lang="bs-Latn-BA" altLang="tr-TR" sz="2800" dirty="0" smtClean="0"/>
              <a:t>ma il</a:t>
            </a:r>
            <a:r>
              <a:rPr lang="tr-TR" altLang="tr-TR" sz="2800" dirty="0" smtClean="0"/>
              <a:t>iş</a:t>
            </a:r>
            <a:r>
              <a:rPr lang="bs-Latn-BA" altLang="tr-TR" sz="2800" dirty="0" smtClean="0"/>
              <a:t>kiler ve </a:t>
            </a:r>
            <a:r>
              <a:rPr lang="tr-TR" altLang="tr-TR" sz="2800" dirty="0" smtClean="0"/>
              <a:t>ç</a:t>
            </a:r>
            <a:r>
              <a:rPr lang="bs-Latn-BA" altLang="tr-TR" sz="2800" dirty="0" smtClean="0"/>
              <a:t>al</a:t>
            </a:r>
            <a:r>
              <a:rPr lang="tr-TR" altLang="tr-TR" sz="2800" dirty="0" smtClean="0"/>
              <a:t>ış</a:t>
            </a:r>
            <a:r>
              <a:rPr lang="bs-Latn-BA" altLang="tr-TR" sz="2800" dirty="0" smtClean="0"/>
              <a:t>ma</a:t>
            </a:r>
            <a:r>
              <a:rPr lang="tr-TR" altLang="tr-TR" sz="2800" dirty="0" smtClean="0"/>
              <a:t>sın</a:t>
            </a:r>
            <a:r>
              <a:rPr lang="bs-Latn-BA" altLang="tr-TR" sz="2800" dirty="0" smtClean="0"/>
              <a:t>dan do</a:t>
            </a:r>
            <a:r>
              <a:rPr lang="tr-TR" altLang="tr-TR" sz="2800" dirty="0" smtClean="0"/>
              <a:t>ğ</a:t>
            </a:r>
            <a:r>
              <a:rPr lang="bs-Latn-BA" altLang="tr-TR" sz="2800" dirty="0" smtClean="0"/>
              <a:t>an haklar anla</a:t>
            </a:r>
            <a:r>
              <a:rPr lang="tr-TR" altLang="tr-TR" sz="2800" dirty="0" smtClean="0"/>
              <a:t>ş</a:t>
            </a:r>
            <a:r>
              <a:rPr lang="bs-Latn-BA" altLang="tr-TR" sz="2800" dirty="0" smtClean="0"/>
              <a:t>arak, anla</a:t>
            </a:r>
            <a:r>
              <a:rPr lang="tr-TR" altLang="tr-TR" sz="2800" dirty="0" smtClean="0"/>
              <a:t>ş</a:t>
            </a:r>
            <a:r>
              <a:rPr lang="bs-Latn-BA" altLang="tr-TR" sz="2800" dirty="0" smtClean="0"/>
              <a:t>ma yap</a:t>
            </a:r>
            <a:r>
              <a:rPr lang="tr-TR" altLang="tr-TR" sz="2800" dirty="0" smtClean="0"/>
              <a:t>ıl</a:t>
            </a:r>
            <a:r>
              <a:rPr lang="bs-Latn-BA" altLang="tr-TR" sz="2800" dirty="0" smtClean="0"/>
              <a:t>arak, d</a:t>
            </a:r>
            <a:r>
              <a:rPr lang="tr-TR" altLang="tr-TR" sz="2800" dirty="0" smtClean="0"/>
              <a:t>ü</a:t>
            </a:r>
            <a:r>
              <a:rPr lang="bs-Latn-BA" altLang="tr-TR" sz="2800" dirty="0" smtClean="0"/>
              <a:t>zenleniyor.</a:t>
            </a:r>
          </a:p>
          <a:p>
            <a:pPr eaLnBrk="1" hangingPunct="1">
              <a:buFontTx/>
              <a:buNone/>
            </a:pPr>
            <a:r>
              <a:rPr lang="bs-Latn-BA" altLang="tr-TR" sz="2800" dirty="0" smtClean="0"/>
              <a:t>Toplu s</a:t>
            </a:r>
            <a:r>
              <a:rPr lang="tr-TR" altLang="tr-TR" sz="2800" dirty="0" smtClean="0"/>
              <a:t>ö</a:t>
            </a:r>
            <a:r>
              <a:rPr lang="bs-Latn-BA" altLang="tr-TR" sz="2800" dirty="0" smtClean="0"/>
              <a:t>zle</a:t>
            </a:r>
            <a:r>
              <a:rPr lang="tr-TR" altLang="tr-TR" sz="2800" dirty="0" smtClean="0"/>
              <a:t>ş</a:t>
            </a:r>
            <a:r>
              <a:rPr lang="bs-Latn-BA" altLang="tr-TR" sz="2800" dirty="0" smtClean="0"/>
              <a:t>me yap</a:t>
            </a:r>
            <a:r>
              <a:rPr lang="tr-TR" altLang="tr-TR" sz="2800" dirty="0" smtClean="0"/>
              <a:t>ı</a:t>
            </a:r>
            <a:r>
              <a:rPr lang="bs-Latn-BA" altLang="tr-TR" sz="2800" dirty="0" smtClean="0"/>
              <a:t>lma kurumu bu teo</a:t>
            </a:r>
            <a:r>
              <a:rPr lang="tr-TR" altLang="tr-TR" sz="2800" dirty="0" smtClean="0"/>
              <a:t>r</a:t>
            </a:r>
            <a:r>
              <a:rPr lang="bs-Latn-BA" altLang="tr-TR" sz="2800" dirty="0" smtClean="0"/>
              <a:t>ide </a:t>
            </a:r>
            <a:r>
              <a:rPr lang="tr-TR" altLang="tr-TR" sz="2800" dirty="0" smtClean="0"/>
              <a:t>ö</a:t>
            </a:r>
            <a:r>
              <a:rPr lang="bs-Latn-BA" altLang="tr-TR" sz="2800" dirty="0" smtClean="0"/>
              <a:t>nemli yer al</a:t>
            </a:r>
            <a:r>
              <a:rPr lang="tr-TR" altLang="tr-TR" sz="2800" dirty="0" smtClean="0"/>
              <a:t>ı</a:t>
            </a:r>
            <a:r>
              <a:rPr lang="bs-Latn-BA" altLang="tr-TR" sz="2800" dirty="0" smtClean="0"/>
              <a:t>yor.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s-Latn-BA" b="1" smtClean="0"/>
              <a:t>D</a:t>
            </a:r>
            <a:r>
              <a:rPr lang="tr-TR" b="1" smtClean="0"/>
              <a:t>Ü</a:t>
            </a:r>
            <a:r>
              <a:rPr lang="bs-Latn-BA" b="1" smtClean="0"/>
              <a:t>NYA‘DA </a:t>
            </a:r>
            <a:r>
              <a:rPr lang="tr-TR" b="1" smtClean="0"/>
              <a:t>Ç</a:t>
            </a:r>
            <a:r>
              <a:rPr lang="bs-Latn-BA" b="1" smtClean="0"/>
              <a:t>ALI</a:t>
            </a:r>
            <a:r>
              <a:rPr lang="tr-TR" b="1" smtClean="0"/>
              <a:t>Ş</a:t>
            </a:r>
            <a:r>
              <a:rPr lang="bs-Latn-BA" b="1" smtClean="0"/>
              <a:t>MA MODELLER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357158" y="1142990"/>
            <a:ext cx="8501122" cy="3714776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bs-Latn-BA" dirty="0" smtClean="0"/>
              <a:t>Tarih boyunca farkl</a:t>
            </a:r>
            <a:r>
              <a:rPr lang="tr-TR" dirty="0" smtClean="0"/>
              <a:t>ı</a:t>
            </a:r>
            <a:r>
              <a:rPr lang="bs-Latn-BA" dirty="0" smtClean="0"/>
              <a:t>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 modeller geli</a:t>
            </a:r>
            <a:r>
              <a:rPr lang="tr-TR" dirty="0" smtClean="0"/>
              <a:t>ş</a:t>
            </a:r>
            <a:r>
              <a:rPr lang="bs-Latn-BA" dirty="0" smtClean="0"/>
              <a:t>i</a:t>
            </a:r>
            <a:r>
              <a:rPr lang="tr-TR" dirty="0" smtClean="0"/>
              <a:t>y</a:t>
            </a:r>
            <a:r>
              <a:rPr lang="bs-Latn-BA" dirty="0" smtClean="0"/>
              <a:t>ordu</a:t>
            </a:r>
            <a:r>
              <a:rPr lang="tr-TR" dirty="0" smtClean="0"/>
              <a:t>.</a:t>
            </a:r>
            <a:r>
              <a:rPr lang="bs-Latn-BA" dirty="0" smtClean="0"/>
              <a:t> </a:t>
            </a:r>
            <a:r>
              <a:rPr lang="tr-TR" dirty="0" smtClean="0"/>
              <a:t>T</a:t>
            </a:r>
            <a:r>
              <a:rPr lang="bs-Latn-BA" dirty="0" smtClean="0"/>
              <a:t>an</a:t>
            </a:r>
            <a:r>
              <a:rPr lang="tr-TR" dirty="0" smtClean="0"/>
              <a:t>ı</a:t>
            </a:r>
            <a:r>
              <a:rPr lang="bs-Latn-BA" dirty="0" smtClean="0"/>
              <a:t>nm</a:t>
            </a:r>
            <a:r>
              <a:rPr lang="tr-TR" dirty="0" smtClean="0"/>
              <a:t>ış</a:t>
            </a:r>
            <a:r>
              <a:rPr lang="bs-Latn-BA" dirty="0" smtClean="0"/>
              <a:t>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 modeller bunlar:</a:t>
            </a:r>
          </a:p>
          <a:p>
            <a:pPr marL="0" indent="0" eaLnBrk="1" hangingPunct="1">
              <a:buFontTx/>
              <a:buNone/>
            </a:pPr>
            <a:endParaRPr lang="bs-Latn-BA" dirty="0" smtClean="0"/>
          </a:p>
          <a:p>
            <a:pPr marL="0" indent="0" eaLnBrk="1" hangingPunct="1">
              <a:buFontTx/>
              <a:buNone/>
            </a:pPr>
            <a:r>
              <a:rPr lang="bs-Latn-BA" dirty="0" smtClean="0"/>
              <a:t>-</a:t>
            </a:r>
            <a:r>
              <a:rPr lang="tr-TR" dirty="0" smtClean="0"/>
              <a:t> </a:t>
            </a:r>
            <a:r>
              <a:rPr lang="bs-Latn-BA" dirty="0" smtClean="0"/>
              <a:t>AMER</a:t>
            </a:r>
            <a:r>
              <a:rPr lang="tr-TR" dirty="0" smtClean="0"/>
              <a:t>İ</a:t>
            </a:r>
            <a:r>
              <a:rPr lang="bs-Latn-BA" dirty="0" smtClean="0"/>
              <a:t>KAN </a:t>
            </a:r>
            <a:r>
              <a:rPr lang="tr-TR" dirty="0" smtClean="0"/>
              <a:t>Ç</a:t>
            </a:r>
            <a:r>
              <a:rPr lang="bs-Latn-BA" dirty="0" smtClean="0"/>
              <a:t>ALI</a:t>
            </a:r>
            <a:r>
              <a:rPr lang="tr-TR" dirty="0" smtClean="0"/>
              <a:t>Ş</a:t>
            </a:r>
            <a:r>
              <a:rPr lang="bs-Latn-BA" dirty="0" smtClean="0"/>
              <a:t>MA MODEL</a:t>
            </a:r>
            <a:r>
              <a:rPr lang="tr-TR" dirty="0" smtClean="0"/>
              <a:t>İ</a:t>
            </a:r>
            <a:r>
              <a:rPr lang="bs-Latn-BA" dirty="0" smtClean="0"/>
              <a:t>,</a:t>
            </a:r>
          </a:p>
          <a:p>
            <a:pPr marL="0" indent="0" eaLnBrk="1" hangingPunct="1">
              <a:buFontTx/>
              <a:buNone/>
            </a:pPr>
            <a:r>
              <a:rPr lang="bs-Latn-BA" dirty="0" smtClean="0"/>
              <a:t>-</a:t>
            </a:r>
            <a:r>
              <a:rPr lang="tr-TR" dirty="0" smtClean="0"/>
              <a:t> </a:t>
            </a:r>
            <a:r>
              <a:rPr lang="bs-Latn-BA" dirty="0" smtClean="0"/>
              <a:t>JAPON </a:t>
            </a:r>
            <a:r>
              <a:rPr lang="tr-TR" dirty="0" smtClean="0"/>
              <a:t>Ç</a:t>
            </a:r>
            <a:r>
              <a:rPr lang="bs-Latn-BA" dirty="0" smtClean="0"/>
              <a:t>ALI</a:t>
            </a:r>
            <a:r>
              <a:rPr lang="tr-TR" dirty="0" smtClean="0"/>
              <a:t>Ş</a:t>
            </a:r>
            <a:r>
              <a:rPr lang="bs-Latn-BA" dirty="0" smtClean="0"/>
              <a:t>MA MODEL</a:t>
            </a:r>
            <a:r>
              <a:rPr lang="tr-TR" dirty="0" smtClean="0"/>
              <a:t>İ,</a:t>
            </a:r>
            <a:endParaRPr lang="bs-Latn-BA" dirty="0" smtClean="0"/>
          </a:p>
          <a:p>
            <a:pPr marL="0" indent="0" eaLnBrk="1" hangingPunct="1">
              <a:buFontTx/>
              <a:buNone/>
            </a:pPr>
            <a:r>
              <a:rPr lang="bs-Latn-BA" dirty="0" smtClean="0"/>
              <a:t>-</a:t>
            </a:r>
            <a:r>
              <a:rPr lang="tr-TR" dirty="0" smtClean="0"/>
              <a:t> </a:t>
            </a:r>
            <a:r>
              <a:rPr lang="bs-Latn-BA" dirty="0" smtClean="0"/>
              <a:t>AVRUPA </a:t>
            </a:r>
            <a:r>
              <a:rPr lang="tr-TR" dirty="0" smtClean="0"/>
              <a:t>Ç</a:t>
            </a:r>
            <a:r>
              <a:rPr lang="bs-Latn-BA" dirty="0" smtClean="0"/>
              <a:t>ALI</a:t>
            </a:r>
            <a:r>
              <a:rPr lang="tr-TR" dirty="0" smtClean="0"/>
              <a:t>Ş</a:t>
            </a:r>
            <a:r>
              <a:rPr lang="bs-Latn-BA" dirty="0" smtClean="0"/>
              <a:t>MA MODELI</a:t>
            </a:r>
            <a:r>
              <a:rPr lang="tr-TR" dirty="0" smtClean="0"/>
              <a:t>.</a:t>
            </a:r>
            <a:endParaRPr lang="bs-Latn-BA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2438" y="87313"/>
            <a:ext cx="8229600" cy="857250"/>
          </a:xfrm>
        </p:spPr>
        <p:txBody>
          <a:bodyPr/>
          <a:lstStyle/>
          <a:p>
            <a:pPr eaLnBrk="1" hangingPunct="1"/>
            <a:r>
              <a:rPr lang="bs-Latn-BA" b="1" smtClean="0"/>
              <a:t>AMERIKAN </a:t>
            </a:r>
            <a:r>
              <a:rPr lang="tr-TR" b="1" smtClean="0"/>
              <a:t>Ç</a:t>
            </a:r>
            <a:r>
              <a:rPr lang="bs-Latn-BA" b="1" smtClean="0"/>
              <a:t>ALI</a:t>
            </a:r>
            <a:r>
              <a:rPr lang="tr-TR" b="1" smtClean="0"/>
              <a:t>Ş</a:t>
            </a:r>
            <a:r>
              <a:rPr lang="bs-Latn-BA" b="1" smtClean="0"/>
              <a:t>MA MODEL</a:t>
            </a:r>
            <a:r>
              <a:rPr lang="tr-TR" b="1" smtClean="0"/>
              <a:t>İ</a:t>
            </a:r>
            <a:endParaRPr lang="bs-Latn-BA" b="1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285720" y="1058863"/>
            <a:ext cx="8643998" cy="3941779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FontTx/>
              <a:buNone/>
            </a:pPr>
            <a:r>
              <a:rPr lang="bs-Latn-BA" dirty="0" smtClean="0"/>
              <a:t>Bu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 modeli Anglo-Sakson hukukun uygulama alan</a:t>
            </a:r>
            <a:r>
              <a:rPr lang="tr-TR" dirty="0" smtClean="0"/>
              <a:t>ı</a:t>
            </a:r>
            <a:r>
              <a:rPr lang="bs-Latn-BA" dirty="0" smtClean="0"/>
              <a:t> icin </a:t>
            </a:r>
            <a:r>
              <a:rPr lang="tr-TR" dirty="0" smtClean="0"/>
              <a:t>ö</a:t>
            </a:r>
            <a:r>
              <a:rPr lang="bs-Latn-BA" dirty="0" smtClean="0"/>
              <a:t>zerk.</a:t>
            </a:r>
          </a:p>
          <a:p>
            <a:pPr marL="0" indent="0" eaLnBrk="1" hangingPunct="1">
              <a:buFontTx/>
              <a:buNone/>
            </a:pPr>
            <a:endParaRPr lang="bs-Latn-BA" dirty="0" smtClean="0"/>
          </a:p>
          <a:p>
            <a:pPr marL="0" indent="0" eaLnBrk="1" hangingPunct="1">
              <a:buFontTx/>
              <a:buNone/>
            </a:pPr>
            <a:r>
              <a:rPr lang="bs-Latn-BA" dirty="0" smtClean="0"/>
              <a:t>Bu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 modelin </a:t>
            </a:r>
            <a:r>
              <a:rPr lang="tr-TR" dirty="0" smtClean="0"/>
              <a:t>ö</a:t>
            </a:r>
            <a:r>
              <a:rPr lang="bs-Latn-BA" dirty="0" smtClean="0"/>
              <a:t>zellikleri:</a:t>
            </a:r>
          </a:p>
          <a:p>
            <a:pPr marL="0" indent="0" eaLnBrk="1" hangingPunct="1">
              <a:buFontTx/>
              <a:buChar char="-"/>
            </a:pPr>
            <a:r>
              <a:rPr lang="bs-Latn-BA" dirty="0" smtClean="0"/>
              <a:t>K</a:t>
            </a:r>
            <a:r>
              <a:rPr lang="tr-TR" dirty="0" smtClean="0"/>
              <a:t>ı</a:t>
            </a:r>
            <a:r>
              <a:rPr lang="bs-Latn-BA" dirty="0" smtClean="0"/>
              <a:t>sa vadeli i</a:t>
            </a:r>
            <a:r>
              <a:rPr lang="tr-TR" dirty="0" smtClean="0"/>
              <a:t>ş</a:t>
            </a:r>
            <a:r>
              <a:rPr lang="bs-Latn-BA" dirty="0" smtClean="0"/>
              <a:t> akitler,</a:t>
            </a:r>
          </a:p>
          <a:p>
            <a:pPr marL="0" indent="0" eaLnBrk="1" hangingPunct="1">
              <a:buFontTx/>
              <a:buChar char="-"/>
            </a:pP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man</a:t>
            </a:r>
            <a:r>
              <a:rPr lang="tr-TR" dirty="0" smtClean="0"/>
              <a:t>ı</a:t>
            </a:r>
            <a:r>
              <a:rPr lang="bs-Latn-BA" dirty="0" smtClean="0"/>
              <a:t>n etken denetimi ve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mazl</a:t>
            </a:r>
            <a:r>
              <a:rPr lang="tr-TR" dirty="0" smtClean="0"/>
              <a:t>ı</a:t>
            </a:r>
            <a:r>
              <a:rPr lang="bs-Latn-BA" dirty="0" smtClean="0"/>
              <a:t>k i</a:t>
            </a:r>
            <a:r>
              <a:rPr lang="tr-TR" dirty="0" smtClean="0"/>
              <a:t>ç</a:t>
            </a:r>
            <a:r>
              <a:rPr lang="bs-Latn-BA" dirty="0" smtClean="0"/>
              <a:t>in yapt</a:t>
            </a:r>
            <a:r>
              <a:rPr lang="tr-TR" dirty="0" smtClean="0"/>
              <a:t>ı</a:t>
            </a:r>
            <a:r>
              <a:rPr lang="bs-Latn-BA" dirty="0" smtClean="0"/>
              <a:t>r</a:t>
            </a:r>
            <a:r>
              <a:rPr lang="tr-TR" dirty="0" smtClean="0"/>
              <a:t>ı</a:t>
            </a:r>
            <a:r>
              <a:rPr lang="bs-Latn-BA" dirty="0" smtClean="0"/>
              <a:t>m</a:t>
            </a:r>
            <a:r>
              <a:rPr lang="tr-TR" dirty="0" smtClean="0"/>
              <a:t>ı</a:t>
            </a:r>
            <a:r>
              <a:rPr lang="bs-Latn-BA" dirty="0" smtClean="0"/>
              <a:t>n etken uygulamasi,</a:t>
            </a:r>
          </a:p>
          <a:p>
            <a:pPr marL="0" indent="0" eaLnBrk="1" hangingPunct="1">
              <a:buFontTx/>
              <a:buChar char="-"/>
            </a:pPr>
            <a:r>
              <a:rPr lang="bs-Latn-BA" dirty="0" smtClean="0"/>
              <a:t>Yap</a:t>
            </a:r>
            <a:r>
              <a:rPr lang="tr-TR" dirty="0" smtClean="0"/>
              <a:t>ı</a:t>
            </a:r>
            <a:r>
              <a:rPr lang="bs-Latn-BA" dirty="0" smtClean="0"/>
              <a:t>lan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 i</a:t>
            </a:r>
            <a:r>
              <a:rPr lang="tr-TR" dirty="0" smtClean="0"/>
              <a:t>ç</a:t>
            </a:r>
            <a:r>
              <a:rPr lang="bs-Latn-BA" dirty="0" smtClean="0"/>
              <a:t>in tatmin edici </a:t>
            </a:r>
            <a:r>
              <a:rPr lang="tr-TR" dirty="0" smtClean="0"/>
              <a:t>ö</a:t>
            </a:r>
            <a:r>
              <a:rPr lang="bs-Latn-BA" dirty="0" smtClean="0"/>
              <a:t>d</a:t>
            </a:r>
            <a:r>
              <a:rPr lang="tr-TR" dirty="0" smtClean="0"/>
              <a:t>ü</a:t>
            </a:r>
            <a:r>
              <a:rPr lang="bs-Latn-BA" dirty="0" smtClean="0"/>
              <a:t>llendirme</a:t>
            </a:r>
            <a:r>
              <a:rPr lang="tr-TR" dirty="0" smtClean="0"/>
              <a:t> (karşılık)</a:t>
            </a:r>
            <a:endParaRPr lang="bs-Latn-BA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455613" y="141288"/>
            <a:ext cx="8229600" cy="857250"/>
          </a:xfrm>
        </p:spPr>
        <p:txBody>
          <a:bodyPr/>
          <a:lstStyle/>
          <a:p>
            <a:pPr eaLnBrk="1" hangingPunct="1"/>
            <a:r>
              <a:rPr lang="bs-Latn-BA" b="1" smtClean="0"/>
              <a:t>JAPON </a:t>
            </a:r>
            <a:r>
              <a:rPr lang="tr-TR" b="1" smtClean="0"/>
              <a:t>Ç</a:t>
            </a:r>
            <a:r>
              <a:rPr lang="bs-Latn-BA" b="1" smtClean="0"/>
              <a:t>ALI</a:t>
            </a:r>
            <a:r>
              <a:rPr lang="tr-TR" b="1" smtClean="0"/>
              <a:t>Ş</a:t>
            </a:r>
            <a:r>
              <a:rPr lang="bs-Latn-BA" b="1" smtClean="0"/>
              <a:t>MA MODEL</a:t>
            </a:r>
            <a:r>
              <a:rPr lang="tr-TR" b="1" smtClean="0"/>
              <a:t>İ</a:t>
            </a:r>
            <a:endParaRPr lang="bs-Latn-BA" b="1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28596" y="1214428"/>
            <a:ext cx="8329642" cy="3729054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FontTx/>
              <a:buNone/>
            </a:pPr>
            <a:r>
              <a:rPr lang="bs-Latn-BA" dirty="0" smtClean="0"/>
              <a:t>Bu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 modeli Jap</a:t>
            </a:r>
            <a:r>
              <a:rPr lang="tr-TR" dirty="0" smtClean="0"/>
              <a:t>o</a:t>
            </a:r>
            <a:r>
              <a:rPr lang="bs-Latn-BA" dirty="0" smtClean="0"/>
              <a:t>nya‘da uygulan</a:t>
            </a:r>
            <a:r>
              <a:rPr lang="tr-TR" dirty="0" smtClean="0"/>
              <a:t>ı</a:t>
            </a:r>
            <a:r>
              <a:rPr lang="bs-Latn-BA" dirty="0" smtClean="0"/>
              <a:t>rken Finlanda, Dan</a:t>
            </a:r>
            <a:r>
              <a:rPr lang="tr-TR" dirty="0" smtClean="0"/>
              <a:t>ı</a:t>
            </a:r>
            <a:r>
              <a:rPr lang="bs-Latn-BA" dirty="0" smtClean="0"/>
              <a:t>marka ve Isvec‘teki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 modeller buna en yak</a:t>
            </a:r>
            <a:r>
              <a:rPr lang="tr-TR" dirty="0" smtClean="0"/>
              <a:t>ı</a:t>
            </a:r>
            <a:r>
              <a:rPr lang="bs-Latn-BA" dirty="0" smtClean="0"/>
              <a:t>n.</a:t>
            </a:r>
          </a:p>
          <a:p>
            <a:pPr marL="0" indent="0" eaLnBrk="1" hangingPunct="1">
              <a:buFontTx/>
              <a:buNone/>
            </a:pPr>
            <a:endParaRPr lang="bs-Latn-BA" dirty="0" smtClean="0"/>
          </a:p>
          <a:p>
            <a:pPr marL="0" indent="0" eaLnBrk="1" hangingPunct="1">
              <a:buFontTx/>
              <a:buNone/>
            </a:pPr>
            <a:r>
              <a:rPr lang="bs-Latn-BA" dirty="0" smtClean="0"/>
              <a:t>Bu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 modelin </a:t>
            </a:r>
            <a:r>
              <a:rPr lang="tr-TR" dirty="0" smtClean="0"/>
              <a:t>ö</a:t>
            </a:r>
            <a:r>
              <a:rPr lang="bs-Latn-BA" dirty="0" smtClean="0"/>
              <a:t>zellikleri:</a:t>
            </a:r>
          </a:p>
          <a:p>
            <a:pPr marL="0" indent="0" eaLnBrk="1" hangingPunct="1">
              <a:buFontTx/>
              <a:buNone/>
            </a:pPr>
            <a:r>
              <a:rPr lang="bs-Latn-BA" dirty="0" smtClean="0"/>
              <a:t>-</a:t>
            </a:r>
            <a:r>
              <a:rPr lang="tr-TR" dirty="0" smtClean="0"/>
              <a:t>ö</a:t>
            </a:r>
            <a:r>
              <a:rPr lang="bs-Latn-BA" dirty="0" smtClean="0"/>
              <a:t>m</a:t>
            </a:r>
            <a:r>
              <a:rPr lang="tr-TR" dirty="0" smtClean="0"/>
              <a:t>ür</a:t>
            </a:r>
            <a:r>
              <a:rPr lang="bs-Latn-BA" dirty="0" smtClean="0"/>
              <a:t> boyu i</a:t>
            </a:r>
            <a:r>
              <a:rPr lang="tr-TR" dirty="0" smtClean="0"/>
              <a:t>ş</a:t>
            </a:r>
            <a:r>
              <a:rPr lang="bs-Latn-BA" dirty="0" smtClean="0"/>
              <a:t> akitler,</a:t>
            </a:r>
          </a:p>
          <a:p>
            <a:pPr marL="0" indent="0" eaLnBrk="1" hangingPunct="1">
              <a:buFontTx/>
              <a:buNone/>
            </a:pPr>
            <a:r>
              <a:rPr lang="bs-Latn-BA" dirty="0" smtClean="0"/>
              <a:t>-i</a:t>
            </a:r>
            <a:r>
              <a:rPr lang="tr-TR" dirty="0" smtClean="0"/>
              <a:t>ş</a:t>
            </a:r>
            <a:r>
              <a:rPr lang="bs-Latn-BA" dirty="0" smtClean="0"/>
              <a:t> yapmas</a:t>
            </a:r>
            <a:r>
              <a:rPr lang="tr-TR" dirty="0" smtClean="0"/>
              <a:t>ı</a:t>
            </a:r>
            <a:r>
              <a:rPr lang="bs-Latn-BA" dirty="0" smtClean="0"/>
              <a:t>nda ve i</a:t>
            </a:r>
            <a:r>
              <a:rPr lang="tr-TR" dirty="0" smtClean="0"/>
              <a:t>ş</a:t>
            </a:r>
            <a:r>
              <a:rPr lang="bs-Latn-BA" dirty="0" smtClean="0"/>
              <a:t> d</a:t>
            </a:r>
            <a:r>
              <a:rPr lang="tr-TR" dirty="0" smtClean="0"/>
              <a:t>ü</a:t>
            </a:r>
            <a:r>
              <a:rPr lang="bs-Latn-BA" dirty="0" smtClean="0"/>
              <a:t>zeninde y</a:t>
            </a:r>
            <a:r>
              <a:rPr lang="tr-TR" dirty="0" smtClean="0"/>
              <a:t>ü</a:t>
            </a:r>
            <a:r>
              <a:rPr lang="bs-Latn-BA" dirty="0" smtClean="0"/>
              <a:t>ksek derecede ahlak.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7250"/>
          </a:xfrm>
        </p:spPr>
        <p:txBody>
          <a:bodyPr/>
          <a:lstStyle/>
          <a:p>
            <a:pPr eaLnBrk="1" hangingPunct="1"/>
            <a:r>
              <a:rPr lang="bs-Latn-BA" b="1" smtClean="0"/>
              <a:t>AVRUPA </a:t>
            </a:r>
            <a:r>
              <a:rPr lang="tr-TR" b="1" smtClean="0"/>
              <a:t>Ç</a:t>
            </a:r>
            <a:r>
              <a:rPr lang="bs-Latn-BA" b="1" smtClean="0"/>
              <a:t>ALI</a:t>
            </a:r>
            <a:r>
              <a:rPr lang="tr-TR" b="1" smtClean="0"/>
              <a:t>Ş</a:t>
            </a:r>
            <a:r>
              <a:rPr lang="bs-Latn-BA" b="1" smtClean="0"/>
              <a:t>MA MODEL</a:t>
            </a:r>
            <a:r>
              <a:rPr lang="tr-TR" b="1" smtClean="0"/>
              <a:t>İ</a:t>
            </a:r>
            <a:endParaRPr lang="bs-Latn-BA" b="1" smtClean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058863"/>
            <a:ext cx="8229600" cy="3856037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Tx/>
              <a:buNone/>
            </a:pPr>
            <a:r>
              <a:rPr lang="bs-Latn-BA" dirty="0" smtClean="0"/>
              <a:t>Amerikan ile Japon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 modeller</a:t>
            </a:r>
            <a:r>
              <a:rPr lang="tr-TR" dirty="0" smtClean="0"/>
              <a:t>ı</a:t>
            </a:r>
            <a:r>
              <a:rPr lang="bs-Latn-BA" dirty="0" smtClean="0"/>
              <a:t>n </a:t>
            </a:r>
            <a:r>
              <a:rPr lang="tr-TR" dirty="0" smtClean="0"/>
              <a:t>karışımı olarak ortaya çıkan</a:t>
            </a:r>
            <a:r>
              <a:rPr lang="bs-Latn-BA" dirty="0" smtClean="0"/>
              <a:t> bir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 modeli.</a:t>
            </a:r>
          </a:p>
          <a:p>
            <a:pPr marL="0" indent="0" eaLnBrk="1" hangingPunct="1">
              <a:buFontTx/>
              <a:buNone/>
            </a:pPr>
            <a:endParaRPr lang="bs-Latn-BA" dirty="0" smtClean="0"/>
          </a:p>
          <a:p>
            <a:pPr marL="0" indent="0" eaLnBrk="1" hangingPunct="1">
              <a:buFontTx/>
              <a:buNone/>
            </a:pPr>
            <a:r>
              <a:rPr lang="bs-Latn-BA" dirty="0" smtClean="0"/>
              <a:t>Bu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 modelin </a:t>
            </a:r>
            <a:r>
              <a:rPr lang="tr-TR" dirty="0" smtClean="0"/>
              <a:t>ö</a:t>
            </a:r>
            <a:r>
              <a:rPr lang="bs-Latn-BA" dirty="0" smtClean="0"/>
              <a:t>zellikleri:</a:t>
            </a:r>
          </a:p>
          <a:p>
            <a:pPr marL="0" indent="0" eaLnBrk="1" hangingPunct="1">
              <a:buFontTx/>
              <a:buChar char="-"/>
            </a:pPr>
            <a:r>
              <a:rPr lang="bs-Latn-BA" dirty="0" smtClean="0"/>
              <a:t>Orta s</a:t>
            </a:r>
            <a:r>
              <a:rPr lang="tr-TR" dirty="0" smtClean="0"/>
              <a:t>ü</a:t>
            </a:r>
            <a:r>
              <a:rPr lang="bs-Latn-BA" dirty="0" smtClean="0"/>
              <a:t>reli i</a:t>
            </a:r>
            <a:r>
              <a:rPr lang="tr-TR" dirty="0" smtClean="0"/>
              <a:t>ş</a:t>
            </a:r>
            <a:r>
              <a:rPr lang="bs-Latn-BA" dirty="0" smtClean="0"/>
              <a:t> akitler,</a:t>
            </a:r>
          </a:p>
          <a:p>
            <a:pPr marL="0" indent="0" eaLnBrk="1" hangingPunct="1">
              <a:buFontTx/>
              <a:buChar char="-"/>
            </a:pPr>
            <a:r>
              <a:rPr lang="tr-TR" dirty="0" smtClean="0"/>
              <a:t>Çalışamsından</a:t>
            </a:r>
            <a:r>
              <a:rPr lang="bs-Latn-BA" dirty="0" smtClean="0"/>
              <a:t> do</a:t>
            </a:r>
            <a:r>
              <a:rPr lang="tr-TR" dirty="0" smtClean="0"/>
              <a:t>ğ</a:t>
            </a:r>
            <a:r>
              <a:rPr lang="bs-Latn-BA" dirty="0" smtClean="0"/>
              <a:t>an haklarin b</a:t>
            </a:r>
            <a:r>
              <a:rPr lang="tr-TR" dirty="0" smtClean="0"/>
              <a:t>ü</a:t>
            </a:r>
            <a:r>
              <a:rPr lang="bs-Latn-BA" dirty="0" smtClean="0"/>
              <a:t>y</a:t>
            </a:r>
            <a:r>
              <a:rPr lang="tr-TR" dirty="0" smtClean="0"/>
              <a:t>ü</a:t>
            </a:r>
            <a:r>
              <a:rPr lang="bs-Latn-BA" dirty="0" smtClean="0"/>
              <a:t>k derecede ger</a:t>
            </a:r>
            <a:r>
              <a:rPr lang="tr-TR" dirty="0" smtClean="0"/>
              <a:t>ç</a:t>
            </a:r>
            <a:r>
              <a:rPr lang="bs-Latn-BA" dirty="0" smtClean="0"/>
              <a:t>ekle</a:t>
            </a:r>
            <a:r>
              <a:rPr lang="tr-TR" dirty="0" smtClean="0"/>
              <a:t>ş</a:t>
            </a:r>
            <a:r>
              <a:rPr lang="bs-Latn-BA" dirty="0" smtClean="0"/>
              <a:t>tirebilmesi,</a:t>
            </a:r>
          </a:p>
          <a:p>
            <a:pPr marL="0" indent="0" eaLnBrk="1" hangingPunct="1">
              <a:buFontTx/>
              <a:buChar char="-"/>
            </a:pPr>
            <a:r>
              <a:rPr lang="bs-Latn-BA" dirty="0" smtClean="0"/>
              <a:t>Etken </a:t>
            </a:r>
            <a:r>
              <a:rPr lang="tr-TR" dirty="0" smtClean="0"/>
              <a:t>ö</a:t>
            </a:r>
            <a:r>
              <a:rPr lang="bs-Latn-BA" dirty="0" smtClean="0"/>
              <a:t>d</a:t>
            </a:r>
            <a:r>
              <a:rPr lang="tr-TR" dirty="0" smtClean="0"/>
              <a:t>ü</a:t>
            </a:r>
            <a:r>
              <a:rPr lang="bs-Latn-BA" dirty="0" smtClean="0"/>
              <a:t>llendirme</a:t>
            </a:r>
            <a:r>
              <a:rPr lang="tr-TR" dirty="0" smtClean="0"/>
              <a:t> (karşılık alma)</a:t>
            </a:r>
            <a:endParaRPr lang="bs-Latn-B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23850" y="209550"/>
            <a:ext cx="8229600" cy="857250"/>
          </a:xfrm>
        </p:spPr>
        <p:txBody>
          <a:bodyPr/>
          <a:lstStyle/>
          <a:p>
            <a:pPr eaLnBrk="1" hangingPunct="1"/>
            <a:r>
              <a:rPr lang="bs-Latn-BA" b="1" smtClean="0"/>
              <a:t>İŞ HUKUKUN </a:t>
            </a:r>
            <a:r>
              <a:rPr lang="tr-TR" b="1" smtClean="0"/>
              <a:t>Ö</a:t>
            </a:r>
            <a:r>
              <a:rPr lang="bs-Latn-BA" b="1" smtClean="0"/>
              <a:t>ZELL</a:t>
            </a:r>
            <a:r>
              <a:rPr lang="tr-TR" b="1" smtClean="0"/>
              <a:t>İ</a:t>
            </a:r>
            <a:r>
              <a:rPr lang="bs-Latn-BA" b="1" smtClean="0"/>
              <a:t>KLER</a:t>
            </a:r>
            <a:r>
              <a:rPr lang="tr-TR" b="1" smtClean="0"/>
              <a:t>İ</a:t>
            </a:r>
            <a:endParaRPr lang="bs-Latn-BA" b="1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14282" y="1063625"/>
            <a:ext cx="8929718" cy="3865579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bs-Latn-BA" b="1" dirty="0" smtClean="0"/>
              <a:t>İŞ HUKUKU: </a:t>
            </a:r>
            <a:r>
              <a:rPr lang="bs-Latn-BA" dirty="0" smtClean="0"/>
              <a:t>hukuk </a:t>
            </a:r>
            <a:r>
              <a:rPr lang="tr-TR" dirty="0" smtClean="0"/>
              <a:t>bilimin</a:t>
            </a:r>
            <a:r>
              <a:rPr lang="bs-Latn-BA" dirty="0" smtClean="0"/>
              <a:t> ayr</a:t>
            </a:r>
            <a:r>
              <a:rPr lang="tr-TR" dirty="0" smtClean="0"/>
              <a:t>ı</a:t>
            </a:r>
            <a:r>
              <a:rPr lang="bs-Latn-BA" dirty="0" smtClean="0"/>
              <a:t> bir dal</a:t>
            </a:r>
            <a:r>
              <a:rPr lang="tr-TR" dirty="0" smtClean="0"/>
              <a:t>ı</a:t>
            </a:r>
            <a:r>
              <a:rPr lang="bs-Latn-BA" dirty="0" smtClean="0"/>
              <a:t>dir,</a:t>
            </a:r>
          </a:p>
          <a:p>
            <a:pPr eaLnBrk="1" hangingPunct="1"/>
            <a:r>
              <a:rPr lang="bs-Latn-BA" b="1" dirty="0" smtClean="0"/>
              <a:t>İŞ HUKUKU: </a:t>
            </a:r>
            <a:r>
              <a:rPr lang="bs-Latn-BA" dirty="0" smtClean="0"/>
              <a:t>insanl</a:t>
            </a:r>
            <a:r>
              <a:rPr lang="tr-TR" dirty="0" smtClean="0"/>
              <a:t>ı</a:t>
            </a:r>
            <a:r>
              <a:rPr lang="bs-Latn-BA" dirty="0" smtClean="0"/>
              <a:t>k haklar</a:t>
            </a:r>
            <a:r>
              <a:rPr lang="tr-TR" dirty="0" smtClean="0"/>
              <a:t>ı</a:t>
            </a:r>
            <a:r>
              <a:rPr lang="bs-Latn-BA" dirty="0" smtClean="0"/>
              <a:t>n</a:t>
            </a:r>
            <a:r>
              <a:rPr lang="tr-TR" dirty="0" smtClean="0"/>
              <a:t>ı</a:t>
            </a:r>
            <a:r>
              <a:rPr lang="bs-Latn-BA" dirty="0" smtClean="0"/>
              <a:t>n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 hak</a:t>
            </a:r>
            <a:r>
              <a:rPr lang="tr-TR" dirty="0" smtClean="0"/>
              <a:t>ı</a:t>
            </a:r>
            <a:r>
              <a:rPr lang="bs-Latn-BA" dirty="0" smtClean="0"/>
              <a:t>na ili</a:t>
            </a:r>
            <a:r>
              <a:rPr lang="tr-TR" dirty="0" smtClean="0"/>
              <a:t>ş</a:t>
            </a:r>
            <a:r>
              <a:rPr lang="bs-Latn-BA" dirty="0" smtClean="0"/>
              <a:t>kindir,</a:t>
            </a:r>
          </a:p>
          <a:p>
            <a:pPr eaLnBrk="1" hangingPunct="1"/>
            <a:r>
              <a:rPr lang="tr-TR" dirty="0" smtClean="0"/>
              <a:t>İş</a:t>
            </a:r>
            <a:r>
              <a:rPr lang="bs-Latn-BA" dirty="0" smtClean="0"/>
              <a:t> ili</a:t>
            </a:r>
            <a:r>
              <a:rPr lang="tr-TR" dirty="0" smtClean="0"/>
              <a:t>ş</a:t>
            </a:r>
            <a:r>
              <a:rPr lang="bs-Latn-BA" dirty="0" smtClean="0"/>
              <a:t>ki</a:t>
            </a:r>
            <a:r>
              <a:rPr lang="tr-TR" dirty="0" smtClean="0"/>
              <a:t>si</a:t>
            </a:r>
            <a:r>
              <a:rPr lang="bs-Latn-BA" dirty="0" smtClean="0"/>
              <a:t>den do</a:t>
            </a:r>
            <a:r>
              <a:rPr lang="tr-TR" dirty="0" smtClean="0"/>
              <a:t>ğ</a:t>
            </a:r>
            <a:r>
              <a:rPr lang="bs-Latn-BA" dirty="0" smtClean="0"/>
              <a:t>an ve i</a:t>
            </a:r>
            <a:r>
              <a:rPr lang="tr-TR" dirty="0" smtClean="0"/>
              <a:t>ş</a:t>
            </a:r>
            <a:r>
              <a:rPr lang="bs-Latn-BA" dirty="0" smtClean="0"/>
              <a:t>e ili</a:t>
            </a:r>
            <a:r>
              <a:rPr lang="tr-TR" dirty="0" smtClean="0"/>
              <a:t>ş</a:t>
            </a:r>
            <a:r>
              <a:rPr lang="bs-Latn-BA" dirty="0" smtClean="0"/>
              <a:t>kin konulari </a:t>
            </a:r>
            <a:r>
              <a:rPr lang="tr-TR" dirty="0" smtClean="0"/>
              <a:t>düzenliyor</a:t>
            </a:r>
          </a:p>
          <a:p>
            <a:pPr eaLnBrk="1" hangingPunct="1"/>
            <a:r>
              <a:rPr lang="bs-Latn-BA" b="1" dirty="0" smtClean="0"/>
              <a:t>İŞ HUKUKUN </a:t>
            </a:r>
            <a:r>
              <a:rPr lang="tr-TR" b="1" dirty="0" smtClean="0"/>
              <a:t>Ö</a:t>
            </a:r>
            <a:r>
              <a:rPr lang="bs-Latn-BA" b="1" dirty="0" smtClean="0"/>
              <a:t>Z</a:t>
            </a:r>
            <a:r>
              <a:rPr lang="tr-TR" b="1" dirty="0" smtClean="0"/>
              <a:t>Ü</a:t>
            </a:r>
            <a:r>
              <a:rPr lang="bs-Latn-BA" b="1" dirty="0" smtClean="0"/>
              <a:t>:</a:t>
            </a:r>
          </a:p>
          <a:p>
            <a:pPr eaLnBrk="1" hangingPunct="1">
              <a:buFontTx/>
              <a:buChar char="-"/>
            </a:pPr>
            <a:r>
              <a:rPr lang="tr-TR" sz="2400" dirty="0" smtClean="0"/>
              <a:t>Ç</a:t>
            </a:r>
            <a:r>
              <a:rPr lang="bs-Latn-BA" sz="2400" dirty="0" smtClean="0"/>
              <a:t>al</a:t>
            </a:r>
            <a:r>
              <a:rPr lang="tr-TR" sz="2400" dirty="0" smtClean="0"/>
              <a:t>ış</a:t>
            </a:r>
            <a:r>
              <a:rPr lang="bs-Latn-BA" sz="2400" dirty="0" smtClean="0"/>
              <a:t>ma ili</a:t>
            </a:r>
            <a:r>
              <a:rPr lang="tr-TR" sz="2400" dirty="0" smtClean="0"/>
              <a:t>ş</a:t>
            </a:r>
            <a:r>
              <a:rPr lang="bs-Latn-BA" sz="2400" dirty="0" smtClean="0"/>
              <a:t>kiyi d</a:t>
            </a:r>
            <a:r>
              <a:rPr lang="tr-TR" sz="2400" dirty="0" smtClean="0"/>
              <a:t>ü</a:t>
            </a:r>
            <a:r>
              <a:rPr lang="bs-Latn-BA" sz="2400" dirty="0" smtClean="0"/>
              <a:t>zenliyor,</a:t>
            </a:r>
          </a:p>
          <a:p>
            <a:pPr eaLnBrk="1" hangingPunct="1">
              <a:buFontTx/>
              <a:buChar char="-"/>
            </a:pPr>
            <a:r>
              <a:rPr lang="bs-Latn-BA" sz="2400" dirty="0" smtClean="0"/>
              <a:t>Bireysel ve toplu i</a:t>
            </a:r>
            <a:r>
              <a:rPr lang="tr-TR" sz="2400" dirty="0" smtClean="0"/>
              <a:t>ş</a:t>
            </a:r>
            <a:r>
              <a:rPr lang="bs-Latn-BA" sz="2400" dirty="0" smtClean="0"/>
              <a:t> ili</a:t>
            </a:r>
            <a:r>
              <a:rPr lang="tr-TR" sz="2400" dirty="0" smtClean="0"/>
              <a:t>ş</a:t>
            </a:r>
            <a:r>
              <a:rPr lang="bs-Latn-BA" sz="2400" dirty="0" smtClean="0"/>
              <a:t>kileri d</a:t>
            </a:r>
            <a:r>
              <a:rPr lang="tr-TR" sz="2400" dirty="0" smtClean="0"/>
              <a:t>ü</a:t>
            </a:r>
            <a:r>
              <a:rPr lang="bs-Latn-BA" sz="2400" dirty="0" smtClean="0"/>
              <a:t>zenliyor</a:t>
            </a:r>
          </a:p>
          <a:p>
            <a:pPr eaLnBrk="1" hangingPunct="1">
              <a:buFontTx/>
              <a:buChar char="-"/>
            </a:pPr>
            <a:r>
              <a:rPr lang="tr-TR" sz="2400" dirty="0" smtClean="0"/>
              <a:t>İş</a:t>
            </a:r>
            <a:r>
              <a:rPr lang="bs-Latn-BA" sz="2400" dirty="0" smtClean="0"/>
              <a:t> ili</a:t>
            </a:r>
            <a:r>
              <a:rPr lang="tr-TR" sz="2400" dirty="0" smtClean="0"/>
              <a:t>ş</a:t>
            </a:r>
            <a:r>
              <a:rPr lang="bs-Latn-BA" sz="2400" dirty="0" smtClean="0"/>
              <a:t>ki</a:t>
            </a:r>
            <a:r>
              <a:rPr lang="tr-TR" sz="2400" dirty="0" smtClean="0"/>
              <a:t>si</a:t>
            </a:r>
            <a:r>
              <a:rPr lang="bs-Latn-BA" sz="2400" dirty="0" smtClean="0"/>
              <a:t>den do</a:t>
            </a:r>
            <a:r>
              <a:rPr lang="tr-TR" sz="2400" dirty="0" smtClean="0"/>
              <a:t>ğ</a:t>
            </a:r>
            <a:r>
              <a:rPr lang="bs-Latn-BA" sz="2400" dirty="0" smtClean="0"/>
              <a:t>an haklar</a:t>
            </a:r>
            <a:r>
              <a:rPr lang="tr-TR" sz="2400" dirty="0" smtClean="0"/>
              <a:t>ı</a:t>
            </a:r>
            <a:r>
              <a:rPr lang="bs-Latn-BA" sz="2400" dirty="0" smtClean="0"/>
              <a:t> d</a:t>
            </a:r>
            <a:r>
              <a:rPr lang="tr-TR" sz="2400" dirty="0" smtClean="0"/>
              <a:t>ü</a:t>
            </a:r>
            <a:r>
              <a:rPr lang="bs-Latn-BA" sz="2400" dirty="0" smtClean="0"/>
              <a:t>zenliyor</a:t>
            </a:r>
          </a:p>
          <a:p>
            <a:pPr eaLnBrk="1" hangingPunct="1"/>
            <a:endParaRPr lang="bs-Latn-BA" sz="2400" dirty="0" smtClean="0"/>
          </a:p>
          <a:p>
            <a:pPr eaLnBrk="1" hangingPunct="1"/>
            <a:endParaRPr lang="bs-Latn-B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s-Latn-BA" b="1" smtClean="0"/>
              <a:t>İŞ HUKUKUN AMACI</a:t>
            </a:r>
            <a:endParaRPr lang="en-US" b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42844" y="1214428"/>
            <a:ext cx="8543956" cy="3379797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bs-Latn-BA" dirty="0" smtClean="0"/>
              <a:t>İŞ HUKUKU</a:t>
            </a:r>
            <a:r>
              <a:rPr lang="tr-TR" dirty="0" smtClean="0"/>
              <a:t>N</a:t>
            </a:r>
            <a:r>
              <a:rPr lang="bs-Latn-BA" dirty="0" smtClean="0"/>
              <a:t> </a:t>
            </a:r>
            <a:r>
              <a:rPr lang="tr-TR" dirty="0" smtClean="0"/>
              <a:t>AMACI</a:t>
            </a:r>
            <a:r>
              <a:rPr lang="bs-Latn-BA" dirty="0" smtClean="0"/>
              <a:t>: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tr-TR" dirty="0" smtClean="0"/>
              <a:t>Ö</a:t>
            </a:r>
            <a:r>
              <a:rPr lang="bs-Latn-BA" dirty="0" smtClean="0"/>
              <a:t>zg</a:t>
            </a:r>
            <a:r>
              <a:rPr lang="tr-TR" dirty="0" smtClean="0"/>
              <a:t>ü</a:t>
            </a:r>
            <a:r>
              <a:rPr lang="bs-Latn-BA" dirty="0" smtClean="0"/>
              <a:t>rl</a:t>
            </a:r>
            <a:r>
              <a:rPr lang="tr-TR" dirty="0" smtClean="0"/>
              <a:t>ü</a:t>
            </a:r>
            <a:r>
              <a:rPr lang="bs-Latn-BA" dirty="0" smtClean="0"/>
              <a:t>k </a:t>
            </a:r>
            <a:r>
              <a:rPr lang="tr-TR" dirty="0" smtClean="0"/>
              <a:t>ü</a:t>
            </a:r>
            <a:r>
              <a:rPr lang="bs-Latn-BA" dirty="0" smtClean="0"/>
              <a:t>zerinde kurulan i</a:t>
            </a:r>
            <a:r>
              <a:rPr lang="tr-TR" dirty="0" smtClean="0"/>
              <a:t>şç</a:t>
            </a:r>
            <a:r>
              <a:rPr lang="bs-Latn-BA" dirty="0" smtClean="0"/>
              <a:t>i ile i</a:t>
            </a:r>
            <a:r>
              <a:rPr lang="tr-TR" dirty="0" smtClean="0"/>
              <a:t>ş</a:t>
            </a:r>
            <a:r>
              <a:rPr lang="bs-Latn-BA" dirty="0" smtClean="0"/>
              <a:t>veren aras</a:t>
            </a:r>
            <a:r>
              <a:rPr lang="tr-TR" dirty="0" smtClean="0"/>
              <a:t>ı</a:t>
            </a:r>
            <a:r>
              <a:rPr lang="bs-Latn-BA" dirty="0" smtClean="0"/>
              <a:t>ndaki ili</a:t>
            </a:r>
            <a:r>
              <a:rPr lang="tr-TR" dirty="0" smtClean="0"/>
              <a:t>ş</a:t>
            </a:r>
            <a:r>
              <a:rPr lang="bs-Latn-BA" dirty="0" smtClean="0"/>
              <a:t>i</a:t>
            </a:r>
            <a:r>
              <a:rPr lang="tr-TR" dirty="0" smtClean="0"/>
              <a:t>k</a:t>
            </a:r>
            <a:r>
              <a:rPr lang="bs-Latn-BA" dirty="0" smtClean="0"/>
              <a:t>ye d</a:t>
            </a:r>
            <a:r>
              <a:rPr lang="tr-TR" dirty="0" smtClean="0"/>
              <a:t>ü</a:t>
            </a:r>
            <a:r>
              <a:rPr lang="bs-Latn-BA" dirty="0" smtClean="0"/>
              <a:t>zen getirmek ve bu d</a:t>
            </a:r>
            <a:r>
              <a:rPr lang="tr-TR" dirty="0" smtClean="0"/>
              <a:t>ü</a:t>
            </a:r>
            <a:r>
              <a:rPr lang="bs-Latn-BA" dirty="0" smtClean="0"/>
              <a:t>zenin devletin himayes</a:t>
            </a:r>
            <a:r>
              <a:rPr lang="tr-TR" dirty="0" smtClean="0"/>
              <a:t>i altına getirmek</a:t>
            </a:r>
            <a:r>
              <a:rPr lang="bs-Latn-BA" dirty="0" smtClean="0"/>
              <a:t>.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bs-Latn-BA" dirty="0" smtClean="0"/>
              <a:t>	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tr-TR" dirty="0" smtClean="0"/>
              <a:t>İşç</a:t>
            </a:r>
            <a:r>
              <a:rPr lang="bs-Latn-BA" dirty="0" smtClean="0"/>
              <a:t>iyi koruyor-toplumsal d</a:t>
            </a:r>
            <a:r>
              <a:rPr lang="tr-TR" dirty="0" smtClean="0"/>
              <a:t>ü</a:t>
            </a:r>
            <a:r>
              <a:rPr lang="bs-Latn-BA" dirty="0" smtClean="0"/>
              <a:t>zen</a:t>
            </a:r>
            <a:r>
              <a:rPr lang="tr-TR" dirty="0" smtClean="0"/>
              <a:t>i</a:t>
            </a:r>
            <a:r>
              <a:rPr lang="bs-Latn-BA" dirty="0" smtClean="0"/>
              <a:t> koruyor</a:t>
            </a:r>
            <a:r>
              <a:rPr lang="tr-TR" dirty="0" smtClean="0"/>
              <a:t>.</a:t>
            </a:r>
            <a:endParaRPr lang="bs-Latn-B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s-Latn-BA" b="1" smtClean="0"/>
              <a:t>İŞ HUKUKUN BOLUMLERI</a:t>
            </a:r>
            <a:endParaRPr lang="en-US" b="1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071552"/>
            <a:ext cx="8501122" cy="3857652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bs-Latn-BA" b="1" dirty="0" smtClean="0"/>
              <a:t>B</a:t>
            </a:r>
            <a:r>
              <a:rPr lang="tr-TR" b="1" dirty="0" smtClean="0"/>
              <a:t>İ</a:t>
            </a:r>
            <a:r>
              <a:rPr lang="bs-Latn-BA" b="1" dirty="0" smtClean="0"/>
              <a:t>REYSEL İŞ HUKUKU	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bs-Latn-BA" dirty="0" smtClean="0"/>
              <a:t>İşçi ile i</a:t>
            </a:r>
            <a:r>
              <a:rPr lang="tr-TR" dirty="0" smtClean="0"/>
              <a:t>ş</a:t>
            </a:r>
            <a:r>
              <a:rPr lang="bs-Latn-BA" dirty="0" smtClean="0"/>
              <a:t>veren asas</a:t>
            </a:r>
            <a:r>
              <a:rPr lang="tr-TR" dirty="0" smtClean="0"/>
              <a:t>ı</a:t>
            </a:r>
            <a:r>
              <a:rPr lang="bs-Latn-BA" dirty="0" smtClean="0"/>
              <a:t>ndaki ili</a:t>
            </a:r>
            <a:r>
              <a:rPr lang="tr-TR" dirty="0" smtClean="0"/>
              <a:t>ş</a:t>
            </a:r>
            <a:r>
              <a:rPr lang="bs-Latn-BA" dirty="0" smtClean="0"/>
              <a:t>kiyi d</a:t>
            </a:r>
            <a:r>
              <a:rPr lang="tr-TR" dirty="0" smtClean="0"/>
              <a:t>ü</a:t>
            </a:r>
            <a:r>
              <a:rPr lang="bs-Latn-BA" dirty="0" smtClean="0"/>
              <a:t>zenleyen hukuk. Esas: i</a:t>
            </a:r>
            <a:r>
              <a:rPr lang="tr-TR" dirty="0" smtClean="0"/>
              <a:t>ş</a:t>
            </a:r>
            <a:r>
              <a:rPr lang="bs-Latn-BA" dirty="0" smtClean="0"/>
              <a:t> akdi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endParaRPr lang="bs-Latn-BA" dirty="0" smtClean="0"/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bs-Latn-BA" b="1" dirty="0" smtClean="0"/>
              <a:t>TOPLU İŞ HUKUKU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bs-Latn-BA" dirty="0" smtClean="0"/>
              <a:t>Bellirli </a:t>
            </a:r>
            <a:r>
              <a:rPr lang="tr-TR" dirty="0" smtClean="0"/>
              <a:t>ç</a:t>
            </a:r>
            <a:r>
              <a:rPr lang="bs-Latn-BA" dirty="0" smtClean="0"/>
              <a:t>al</a:t>
            </a:r>
            <a:r>
              <a:rPr lang="tr-TR" dirty="0" smtClean="0"/>
              <a:t>ış</a:t>
            </a:r>
            <a:r>
              <a:rPr lang="bs-Latn-BA" dirty="0" smtClean="0"/>
              <a:t>ma alan</a:t>
            </a:r>
            <a:r>
              <a:rPr lang="tr-TR" dirty="0" smtClean="0"/>
              <a:t>ı</a:t>
            </a:r>
            <a:r>
              <a:rPr lang="bs-Latn-BA" dirty="0" smtClean="0"/>
              <a:t>nda genel </a:t>
            </a:r>
            <a:r>
              <a:rPr lang="tr-TR" dirty="0" smtClean="0"/>
              <a:t>anlamda</a:t>
            </a:r>
            <a:r>
              <a:rPr lang="bs-Latn-BA" dirty="0" smtClean="0"/>
              <a:t> calisma ilskiyi duenleyen hukuk.</a:t>
            </a:r>
            <a:r>
              <a:rPr lang="tr-TR" dirty="0" smtClean="0"/>
              <a:t> Esas: toplu iş sözşeşmesi</a:t>
            </a:r>
            <a:endParaRPr lang="bs-Latn-B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6375"/>
            <a:ext cx="8229600" cy="793739"/>
          </a:xfrm>
        </p:spPr>
        <p:txBody>
          <a:bodyPr/>
          <a:lstStyle/>
          <a:p>
            <a:pPr eaLnBrk="1" hangingPunct="1"/>
            <a:r>
              <a:rPr lang="en-US" b="1" dirty="0" smtClean="0"/>
              <a:t>İŞ HUKUKUN TAR</a:t>
            </a:r>
            <a:r>
              <a:rPr lang="tr-TR" b="1" dirty="0" smtClean="0"/>
              <a:t>İ</a:t>
            </a:r>
            <a:r>
              <a:rPr lang="en-US" b="1" dirty="0" smtClean="0"/>
              <a:t>HSEL GEL</a:t>
            </a:r>
            <a:r>
              <a:rPr lang="tr-TR" b="1" dirty="0" smtClean="0"/>
              <a:t>İŞİMİ</a:t>
            </a:r>
            <a:endParaRPr lang="en-US" b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200150"/>
            <a:ext cx="8715436" cy="3729054"/>
          </a:xfrm>
        </p:spPr>
        <p:txBody>
          <a:bodyPr>
            <a:normAutofit/>
          </a:bodyPr>
          <a:lstStyle/>
          <a:p>
            <a:pPr eaLnBrk="1" hangingPunct="1">
              <a:spcBef>
                <a:spcPts val="1200"/>
              </a:spcBef>
            </a:pPr>
            <a:r>
              <a:rPr lang="en-US" dirty="0" smtClean="0"/>
              <a:t>Ge</a:t>
            </a:r>
            <a:r>
              <a:rPr lang="tr-TR" dirty="0" smtClean="0"/>
              <a:t>ç</a:t>
            </a:r>
            <a:r>
              <a:rPr lang="en-US" dirty="0" smtClean="0"/>
              <a:t>mi</a:t>
            </a:r>
            <a:r>
              <a:rPr lang="tr-TR" dirty="0" smtClean="0"/>
              <a:t>ş</a:t>
            </a:r>
            <a:r>
              <a:rPr lang="en-US" dirty="0" smtClean="0"/>
              <a:t> </a:t>
            </a:r>
            <a:r>
              <a:rPr lang="en-US" dirty="0" err="1" smtClean="0"/>
              <a:t>tarihte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şçinin</a:t>
            </a:r>
            <a:r>
              <a:rPr lang="en-US" dirty="0" smtClean="0"/>
              <a:t> </a:t>
            </a:r>
            <a:r>
              <a:rPr lang="en-US" dirty="0" err="1" smtClean="0"/>
              <a:t>durumu</a:t>
            </a:r>
            <a:r>
              <a:rPr lang="en-US" dirty="0" smtClean="0"/>
              <a:t> </a:t>
            </a:r>
            <a:r>
              <a:rPr lang="en-US" dirty="0" err="1" smtClean="0"/>
              <a:t>genellikle</a:t>
            </a:r>
            <a:r>
              <a:rPr lang="en-US" dirty="0" smtClean="0"/>
              <a:t> k</a:t>
            </a:r>
            <a:r>
              <a:rPr lang="tr-TR" dirty="0" smtClean="0"/>
              <a:t>ö</a:t>
            </a:r>
            <a:r>
              <a:rPr lang="en-US" dirty="0" smtClean="0"/>
              <a:t>t</a:t>
            </a:r>
            <a:r>
              <a:rPr lang="tr-TR" dirty="0" smtClean="0"/>
              <a:t>ü</a:t>
            </a:r>
            <a:r>
              <a:rPr lang="en-US" dirty="0" err="1" smtClean="0"/>
              <a:t>ydu</a:t>
            </a:r>
            <a:r>
              <a:rPr lang="en-US" dirty="0" smtClean="0"/>
              <a:t>.</a:t>
            </a:r>
          </a:p>
          <a:p>
            <a:pPr eaLnBrk="1" hangingPunct="1">
              <a:spcBef>
                <a:spcPts val="1200"/>
              </a:spcBef>
            </a:pPr>
            <a:r>
              <a:rPr lang="en-US" dirty="0" smtClean="0"/>
              <a:t>İ</a:t>
            </a:r>
            <a:r>
              <a:rPr lang="tr-TR" dirty="0" smtClean="0"/>
              <a:t>ş hukuku</a:t>
            </a:r>
            <a:r>
              <a:rPr lang="en-US" dirty="0" smtClean="0"/>
              <a:t>n </a:t>
            </a:r>
            <a:r>
              <a:rPr lang="en-US" dirty="0" err="1" smtClean="0"/>
              <a:t>baslang</a:t>
            </a:r>
            <a:r>
              <a:rPr lang="tr-TR" dirty="0" smtClean="0"/>
              <a:t>ı</a:t>
            </a:r>
            <a:r>
              <a:rPr lang="en-US" dirty="0" smtClean="0"/>
              <a:t>c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tr-TR" dirty="0" smtClean="0"/>
              <a:t>ğ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kanunlar</a:t>
            </a:r>
            <a:r>
              <a:rPr lang="tr-TR" dirty="0" smtClean="0"/>
              <a:t>ın</a:t>
            </a:r>
            <a:r>
              <a:rPr lang="en-US" dirty="0" err="1" smtClean="0"/>
              <a:t>dan</a:t>
            </a:r>
            <a:r>
              <a:rPr lang="en-US" dirty="0" smtClean="0"/>
              <a:t> ay</a:t>
            </a:r>
            <a:r>
              <a:rPr lang="tr-TR" dirty="0" smtClean="0"/>
              <a:t>ı</a:t>
            </a:r>
            <a:r>
              <a:rPr lang="en-US" dirty="0" err="1" smtClean="0"/>
              <a:t>rmasi</a:t>
            </a:r>
            <a:r>
              <a:rPr lang="en-US" dirty="0" smtClean="0"/>
              <a:t> (</a:t>
            </a:r>
            <a:r>
              <a:rPr lang="en-US" dirty="0" err="1" smtClean="0"/>
              <a:t>medeni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bor</a:t>
            </a:r>
            <a:r>
              <a:rPr lang="tr-TR" dirty="0" smtClean="0"/>
              <a:t>ç</a:t>
            </a:r>
            <a:r>
              <a:rPr lang="en-US" dirty="0" err="1" smtClean="0"/>
              <a:t>lar</a:t>
            </a:r>
            <a:r>
              <a:rPr lang="en-US" dirty="0" smtClean="0"/>
              <a:t> </a:t>
            </a:r>
            <a:r>
              <a:rPr lang="en-US" dirty="0" err="1" smtClean="0"/>
              <a:t>kanundan</a:t>
            </a:r>
            <a:r>
              <a:rPr lang="en-US" dirty="0" smtClean="0"/>
              <a:t>)</a:t>
            </a:r>
          </a:p>
          <a:p>
            <a:pPr eaLnBrk="1" hangingPunct="1">
              <a:spcBef>
                <a:spcPts val="1200"/>
              </a:spcBef>
            </a:pPr>
            <a:r>
              <a:rPr lang="en-US" dirty="0" smtClean="0"/>
              <a:t>İ</a:t>
            </a:r>
            <a:r>
              <a:rPr lang="tr-TR" dirty="0" smtClean="0"/>
              <a:t>ş hukuku</a:t>
            </a:r>
            <a:r>
              <a:rPr lang="en-US" dirty="0" smtClean="0"/>
              <a:t>n </a:t>
            </a:r>
            <a:r>
              <a:rPr lang="en-US" dirty="0" err="1" smtClean="0"/>
              <a:t>baslang</a:t>
            </a:r>
            <a:r>
              <a:rPr lang="tr-TR" dirty="0" smtClean="0"/>
              <a:t>ıç</a:t>
            </a:r>
            <a:r>
              <a:rPr lang="en-US" dirty="0" smtClean="0"/>
              <a:t> d</a:t>
            </a:r>
            <a:r>
              <a:rPr lang="tr-TR" dirty="0" smtClean="0"/>
              <a:t>ö</a:t>
            </a:r>
            <a:r>
              <a:rPr lang="en-US" dirty="0" err="1" smtClean="0"/>
              <a:t>nemi</a:t>
            </a:r>
            <a:r>
              <a:rPr lang="tr-TR" dirty="0" smtClean="0"/>
              <a:t> </a:t>
            </a:r>
            <a:r>
              <a:rPr lang="en-US" dirty="0" smtClean="0"/>
              <a:t>-19. </a:t>
            </a:r>
            <a:r>
              <a:rPr lang="en-US" dirty="0" err="1" smtClean="0"/>
              <a:t>yy</a:t>
            </a:r>
            <a:r>
              <a:rPr lang="en-US" dirty="0" smtClean="0"/>
              <a:t> </a:t>
            </a:r>
            <a:r>
              <a:rPr lang="en-US" dirty="0" err="1" smtClean="0"/>
              <a:t>sonu</a:t>
            </a:r>
            <a:endParaRPr lang="en-US" dirty="0" smtClean="0"/>
          </a:p>
          <a:p>
            <a:pPr eaLnBrk="1" hangingPunct="1">
              <a:spcBef>
                <a:spcPts val="1200"/>
              </a:spcBef>
            </a:pPr>
            <a:r>
              <a:rPr lang="en-US" dirty="0" err="1" smtClean="0"/>
              <a:t>İşçilerin</a:t>
            </a:r>
            <a:r>
              <a:rPr lang="en-US" dirty="0" smtClean="0"/>
              <a:t> </a:t>
            </a:r>
            <a:r>
              <a:rPr lang="en-US" dirty="0" err="1" smtClean="0"/>
              <a:t>birle</a:t>
            </a:r>
            <a:r>
              <a:rPr lang="tr-TR" dirty="0" smtClean="0"/>
              <a:t>ş</a:t>
            </a:r>
            <a:r>
              <a:rPr lang="en-US" dirty="0" err="1" smtClean="0"/>
              <a:t>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haklar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tr-TR" dirty="0" smtClean="0"/>
              <a:t>ç</a:t>
            </a:r>
            <a:r>
              <a:rPr lang="en-US" dirty="0" smtClean="0"/>
              <a:t>in m</a:t>
            </a:r>
            <a:r>
              <a:rPr lang="tr-TR" dirty="0" smtClean="0"/>
              <a:t>ü</a:t>
            </a:r>
            <a:r>
              <a:rPr lang="en-US" dirty="0" err="1" smtClean="0"/>
              <a:t>cadeleler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357158" y="285734"/>
            <a:ext cx="8472518" cy="4678379"/>
          </a:xfrm>
        </p:spPr>
        <p:txBody>
          <a:bodyPr>
            <a:normAutofit/>
          </a:bodyPr>
          <a:lstStyle/>
          <a:p>
            <a:pPr marL="0" indent="0" algn="ctr" eaLnBrk="1" hangingPunct="1">
              <a:buFontTx/>
              <a:buNone/>
            </a:pPr>
            <a:r>
              <a:rPr lang="bs-Latn-BA" altLang="tr-TR" b="1" dirty="0" smtClean="0"/>
              <a:t>İŞ HUKUKUN TAR</a:t>
            </a:r>
            <a:r>
              <a:rPr lang="tr-TR" altLang="tr-TR" b="1" dirty="0" smtClean="0"/>
              <a:t>İ</a:t>
            </a:r>
            <a:r>
              <a:rPr lang="bs-Latn-BA" altLang="tr-TR" b="1" dirty="0" smtClean="0"/>
              <a:t>HSEL GEL</a:t>
            </a:r>
            <a:r>
              <a:rPr lang="tr-TR" altLang="tr-TR" b="1" dirty="0" smtClean="0"/>
              <a:t>İŞİM </a:t>
            </a:r>
            <a:r>
              <a:rPr lang="bs-Latn-BA" altLang="tr-TR" b="1" dirty="0" smtClean="0"/>
              <a:t>D</a:t>
            </a:r>
            <a:r>
              <a:rPr lang="tr-TR" altLang="tr-TR" b="1" dirty="0" smtClean="0"/>
              <a:t>Ö</a:t>
            </a:r>
            <a:r>
              <a:rPr lang="bs-Latn-BA" altLang="tr-TR" b="1" dirty="0" smtClean="0"/>
              <a:t>NEMLERI:</a:t>
            </a:r>
          </a:p>
          <a:p>
            <a:pPr marL="0" indent="0" eaLnBrk="1" hangingPunct="1">
              <a:buFontTx/>
              <a:buNone/>
            </a:pPr>
            <a:endParaRPr lang="bs-Latn-BA" altLang="tr-TR" dirty="0" smtClean="0"/>
          </a:p>
          <a:p>
            <a:pPr marL="0" indent="0" eaLnBrk="1" hangingPunct="1">
              <a:buFontTx/>
              <a:buNone/>
            </a:pPr>
            <a:r>
              <a:rPr lang="bs-Latn-BA" altLang="tr-TR" b="1" dirty="0" smtClean="0"/>
              <a:t>I</a:t>
            </a:r>
            <a:r>
              <a:rPr lang="bs-Latn-BA" altLang="tr-TR" dirty="0" smtClean="0"/>
              <a:t> -19. yy</a:t>
            </a:r>
            <a:r>
              <a:rPr lang="tr-TR" altLang="tr-TR" dirty="0" smtClean="0"/>
              <a:t>’</a:t>
            </a:r>
            <a:r>
              <a:rPr lang="bs-Latn-BA" altLang="tr-TR" dirty="0" smtClean="0"/>
              <a:t>in ba</a:t>
            </a:r>
            <a:r>
              <a:rPr lang="tr-TR" altLang="tr-TR" dirty="0" smtClean="0"/>
              <a:t>ş</a:t>
            </a:r>
            <a:r>
              <a:rPr lang="bs-Latn-BA" altLang="tr-TR" dirty="0" smtClean="0"/>
              <a:t>lang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c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na kadarki d</a:t>
            </a:r>
            <a:r>
              <a:rPr lang="tr-TR" altLang="tr-TR" dirty="0" smtClean="0"/>
              <a:t>ö</a:t>
            </a:r>
            <a:r>
              <a:rPr lang="bs-Latn-BA" altLang="tr-TR" dirty="0" smtClean="0"/>
              <a:t>ne</a:t>
            </a:r>
            <a:r>
              <a:rPr lang="tr-TR" altLang="tr-TR" dirty="0" smtClean="0"/>
              <a:t>mi</a:t>
            </a:r>
          </a:p>
          <a:p>
            <a:pPr marL="0" indent="0" eaLnBrk="1" hangingPunct="1">
              <a:buFontTx/>
              <a:buNone/>
            </a:pPr>
            <a:r>
              <a:rPr lang="bs-Latn-BA" altLang="tr-TR" b="1" dirty="0" smtClean="0"/>
              <a:t>II</a:t>
            </a:r>
            <a:r>
              <a:rPr lang="bs-Latn-BA" altLang="tr-TR" dirty="0" smtClean="0"/>
              <a:t> –Birinci D</a:t>
            </a:r>
            <a:r>
              <a:rPr lang="tr-TR" altLang="tr-TR" dirty="0" smtClean="0"/>
              <a:t>ü</a:t>
            </a:r>
            <a:r>
              <a:rPr lang="bs-Latn-BA" altLang="tr-TR" dirty="0" smtClean="0"/>
              <a:t>nya Sava</a:t>
            </a:r>
            <a:r>
              <a:rPr lang="tr-TR" altLang="tr-TR" dirty="0" smtClean="0"/>
              <a:t>şı</a:t>
            </a:r>
            <a:r>
              <a:rPr lang="bs-Latn-BA" altLang="tr-TR" dirty="0" smtClean="0"/>
              <a:t>na kadarki d</a:t>
            </a:r>
            <a:r>
              <a:rPr lang="tr-TR" altLang="tr-TR" dirty="0" smtClean="0"/>
              <a:t>ö</a:t>
            </a:r>
            <a:r>
              <a:rPr lang="bs-Latn-BA" altLang="tr-TR" dirty="0" smtClean="0"/>
              <a:t>nem</a:t>
            </a:r>
          </a:p>
          <a:p>
            <a:pPr marL="0" indent="0" eaLnBrk="1" hangingPunct="1">
              <a:buFontTx/>
              <a:buNone/>
            </a:pPr>
            <a:r>
              <a:rPr lang="bs-Latn-BA" altLang="tr-TR" b="1" dirty="0" smtClean="0"/>
              <a:t>III</a:t>
            </a:r>
            <a:r>
              <a:rPr lang="bs-Latn-BA" altLang="tr-TR" dirty="0" smtClean="0"/>
              <a:t> –Iki d</a:t>
            </a:r>
            <a:r>
              <a:rPr lang="tr-TR" altLang="tr-TR" dirty="0" smtClean="0"/>
              <a:t>ü</a:t>
            </a:r>
            <a:r>
              <a:rPr lang="bs-Latn-BA" altLang="tr-TR" dirty="0" smtClean="0"/>
              <a:t>nya sava</a:t>
            </a:r>
            <a:r>
              <a:rPr lang="tr-TR" altLang="tr-TR" dirty="0" smtClean="0"/>
              <a:t>ş</a:t>
            </a:r>
            <a:r>
              <a:rPr lang="bs-Latn-BA" altLang="tr-TR" dirty="0" smtClean="0"/>
              <a:t> aras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ndaki d</a:t>
            </a:r>
            <a:r>
              <a:rPr lang="tr-TR" altLang="tr-TR" dirty="0" smtClean="0"/>
              <a:t>ö</a:t>
            </a:r>
            <a:r>
              <a:rPr lang="bs-Latn-BA" altLang="tr-TR" dirty="0" smtClean="0"/>
              <a:t>nem</a:t>
            </a:r>
          </a:p>
          <a:p>
            <a:pPr marL="0" indent="0" eaLnBrk="1" hangingPunct="1">
              <a:buFontTx/>
              <a:buNone/>
            </a:pPr>
            <a:r>
              <a:rPr lang="bs-Latn-BA" altLang="tr-TR" b="1" dirty="0" smtClean="0"/>
              <a:t>IV</a:t>
            </a:r>
            <a:r>
              <a:rPr lang="bs-Latn-BA" altLang="tr-TR" dirty="0" smtClean="0"/>
              <a:t> –</a:t>
            </a:r>
            <a:r>
              <a:rPr lang="tr-TR" altLang="tr-TR" dirty="0" smtClean="0"/>
              <a:t>İ</a:t>
            </a:r>
            <a:r>
              <a:rPr lang="bs-Latn-BA" altLang="tr-TR" dirty="0" smtClean="0"/>
              <a:t>kinci D</a:t>
            </a:r>
            <a:r>
              <a:rPr lang="tr-TR" altLang="tr-TR" dirty="0" smtClean="0"/>
              <a:t>ü</a:t>
            </a:r>
            <a:r>
              <a:rPr lang="bs-Latn-BA" altLang="tr-TR" dirty="0" smtClean="0"/>
              <a:t>nya Sava</a:t>
            </a:r>
            <a:r>
              <a:rPr lang="tr-TR" altLang="tr-TR" dirty="0" smtClean="0"/>
              <a:t>i</a:t>
            </a:r>
            <a:r>
              <a:rPr lang="bs-Latn-BA" altLang="tr-TR" dirty="0" smtClean="0"/>
              <a:t>i sonraki d</a:t>
            </a:r>
            <a:r>
              <a:rPr lang="tr-TR" altLang="tr-TR" dirty="0" smtClean="0"/>
              <a:t>ö</a:t>
            </a:r>
            <a:r>
              <a:rPr lang="bs-Latn-BA" altLang="tr-TR" dirty="0" smtClean="0"/>
              <a:t>nem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250824" y="195263"/>
            <a:ext cx="8893176" cy="4806950"/>
          </a:xfrm>
        </p:spPr>
        <p:txBody>
          <a:bodyPr>
            <a:normAutofit fontScale="92500" lnSpcReduction="10000"/>
          </a:bodyPr>
          <a:lstStyle/>
          <a:p>
            <a:pPr marL="0" indent="0" algn="ctr" eaLnBrk="1" hangingPunct="1">
              <a:buFontTx/>
              <a:buNone/>
            </a:pPr>
            <a:r>
              <a:rPr lang="bs-Latn-BA" b="1" dirty="0" smtClean="0"/>
              <a:t>I -19. YY‘in BA</a:t>
            </a:r>
            <a:r>
              <a:rPr lang="tr-TR" b="1" dirty="0" smtClean="0"/>
              <a:t>Ş</a:t>
            </a:r>
            <a:r>
              <a:rPr lang="bs-Latn-BA" b="1" dirty="0" smtClean="0"/>
              <a:t>LANGICINA KADAR</a:t>
            </a:r>
            <a:r>
              <a:rPr lang="tr-TR" b="1" dirty="0" smtClean="0"/>
              <a:t>Kİ</a:t>
            </a:r>
            <a:r>
              <a:rPr lang="bs-Latn-BA" b="1" dirty="0" smtClean="0"/>
              <a:t> D</a:t>
            </a:r>
            <a:r>
              <a:rPr lang="tr-TR" b="1" dirty="0" smtClean="0"/>
              <a:t>Ö</a:t>
            </a:r>
            <a:r>
              <a:rPr lang="bs-Latn-BA" b="1" dirty="0" smtClean="0"/>
              <a:t>NEM</a:t>
            </a:r>
            <a:endParaRPr lang="tr-TR" b="1" dirty="0" smtClean="0"/>
          </a:p>
          <a:p>
            <a:pPr marL="0" indent="0" algn="ctr" eaLnBrk="1" hangingPunct="1">
              <a:buFontTx/>
              <a:buNone/>
            </a:pPr>
            <a:endParaRPr lang="bs-Latn-BA" altLang="tr-TR" dirty="0" smtClean="0"/>
          </a:p>
          <a:p>
            <a:pPr marL="0" indent="0" eaLnBrk="1" hangingPunct="1">
              <a:lnSpc>
                <a:spcPct val="110000"/>
              </a:lnSpc>
              <a:spcBef>
                <a:spcPts val="1200"/>
              </a:spcBef>
            </a:pPr>
            <a:r>
              <a:rPr lang="bs-Latn-BA" altLang="tr-TR" dirty="0" smtClean="0"/>
              <a:t>19 yy‘a kadar-İşçi haklar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n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n olmamas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, yasa eksikli</a:t>
            </a:r>
            <a:r>
              <a:rPr lang="tr-TR" altLang="tr-TR" dirty="0" smtClean="0"/>
              <a:t>ğ</a:t>
            </a:r>
            <a:r>
              <a:rPr lang="bs-Latn-BA" altLang="tr-TR" dirty="0" smtClean="0"/>
              <a:t>i</a:t>
            </a:r>
          </a:p>
          <a:p>
            <a:pPr marL="0" indent="0" eaLnBrk="1" hangingPunct="1">
              <a:lnSpc>
                <a:spcPct val="110000"/>
              </a:lnSpc>
              <a:spcBef>
                <a:spcPts val="1200"/>
              </a:spcBef>
            </a:pPr>
            <a:r>
              <a:rPr lang="bs-Latn-BA" altLang="tr-TR" dirty="0" smtClean="0"/>
              <a:t>Zor </a:t>
            </a:r>
            <a:r>
              <a:rPr lang="tr-TR" altLang="tr-TR" dirty="0" smtClean="0"/>
              <a:t>ç</a:t>
            </a:r>
            <a:r>
              <a:rPr lang="bs-Latn-BA" altLang="tr-TR" dirty="0" smtClean="0"/>
              <a:t>al</a:t>
            </a:r>
            <a:r>
              <a:rPr lang="tr-TR" altLang="tr-TR" dirty="0" smtClean="0"/>
              <a:t>ış</a:t>
            </a:r>
            <a:r>
              <a:rPr lang="bs-Latn-BA" altLang="tr-TR" dirty="0" smtClean="0"/>
              <a:t>ma </a:t>
            </a:r>
            <a:r>
              <a:rPr lang="tr-TR" altLang="tr-TR" dirty="0" smtClean="0"/>
              <a:t>ş</a:t>
            </a:r>
            <a:r>
              <a:rPr lang="bs-Latn-BA" altLang="tr-TR" dirty="0" smtClean="0"/>
              <a:t>artlar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-</a:t>
            </a:r>
            <a:r>
              <a:rPr lang="tr-TR" altLang="tr-TR" dirty="0" smtClean="0"/>
              <a:t>ç</a:t>
            </a:r>
            <a:r>
              <a:rPr lang="bs-Latn-BA" altLang="tr-TR" dirty="0" smtClean="0"/>
              <a:t>ocuklar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n </a:t>
            </a:r>
            <a:r>
              <a:rPr lang="tr-TR" altLang="tr-TR" dirty="0" smtClean="0"/>
              <a:t>ç</a:t>
            </a:r>
            <a:r>
              <a:rPr lang="bs-Latn-BA" altLang="tr-TR" dirty="0" smtClean="0"/>
              <a:t>al</a:t>
            </a:r>
            <a:r>
              <a:rPr lang="tr-TR" altLang="tr-TR" dirty="0" smtClean="0"/>
              <a:t>ış</a:t>
            </a:r>
            <a:r>
              <a:rPr lang="bs-Latn-BA" altLang="tr-TR" dirty="0" smtClean="0"/>
              <a:t>mas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-kad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nlar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n </a:t>
            </a:r>
            <a:r>
              <a:rPr lang="tr-TR" altLang="tr-TR" dirty="0" smtClean="0"/>
              <a:t>ç</a:t>
            </a:r>
            <a:r>
              <a:rPr lang="bs-Latn-BA" altLang="tr-TR" dirty="0" smtClean="0"/>
              <a:t>al</a:t>
            </a:r>
            <a:r>
              <a:rPr lang="tr-TR" altLang="tr-TR" dirty="0" smtClean="0"/>
              <a:t>ış</a:t>
            </a:r>
            <a:r>
              <a:rPr lang="bs-Latn-BA" altLang="tr-TR" dirty="0" smtClean="0"/>
              <a:t>mas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-gece </a:t>
            </a:r>
            <a:r>
              <a:rPr lang="tr-TR" altLang="tr-TR" dirty="0" smtClean="0"/>
              <a:t>ç</a:t>
            </a:r>
            <a:r>
              <a:rPr lang="bs-Latn-BA" altLang="tr-TR" dirty="0" smtClean="0"/>
              <a:t>al</a:t>
            </a:r>
            <a:r>
              <a:rPr lang="tr-TR" altLang="tr-TR" dirty="0" smtClean="0"/>
              <a:t>ış</a:t>
            </a:r>
            <a:r>
              <a:rPr lang="bs-Latn-BA" altLang="tr-TR" dirty="0" smtClean="0"/>
              <a:t>mas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-korumas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z </a:t>
            </a:r>
            <a:r>
              <a:rPr lang="tr-TR" altLang="tr-TR" dirty="0" smtClean="0"/>
              <a:t>ç</a:t>
            </a:r>
            <a:r>
              <a:rPr lang="bs-Latn-BA" altLang="tr-TR" dirty="0" smtClean="0"/>
              <a:t>al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sma-</a:t>
            </a:r>
            <a:r>
              <a:rPr lang="tr-TR" altLang="tr-TR" dirty="0" smtClean="0"/>
              <a:t>i</a:t>
            </a:r>
            <a:r>
              <a:rPr lang="bs-Latn-BA" altLang="tr-TR" dirty="0" smtClean="0"/>
              <a:t>şçi ayaklamalar</a:t>
            </a:r>
          </a:p>
          <a:p>
            <a:pPr marL="0" indent="0" eaLnBrk="1" hangingPunct="1">
              <a:lnSpc>
                <a:spcPct val="110000"/>
              </a:lnSpc>
              <a:spcBef>
                <a:spcPts val="1200"/>
              </a:spcBef>
            </a:pPr>
            <a:r>
              <a:rPr lang="bs-Latn-BA" altLang="tr-TR" dirty="0" smtClean="0"/>
              <a:t>19. yy ortasi-İşçi ayaklamalar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 y</a:t>
            </a:r>
            <a:r>
              <a:rPr lang="tr-TR" altLang="tr-TR" dirty="0" smtClean="0"/>
              <a:t>ü</a:t>
            </a:r>
            <a:r>
              <a:rPr lang="bs-Latn-BA" altLang="tr-TR" dirty="0" smtClean="0"/>
              <a:t>z</a:t>
            </a:r>
            <a:r>
              <a:rPr lang="tr-TR" altLang="tr-TR" dirty="0" smtClean="0"/>
              <a:t>ü</a:t>
            </a:r>
            <a:r>
              <a:rPr lang="bs-Latn-BA" altLang="tr-TR" dirty="0" smtClean="0"/>
              <a:t>nden devletler „koruma yasalar</a:t>
            </a:r>
            <a:r>
              <a:rPr lang="tr-TR" altLang="tr-TR" dirty="0" smtClean="0"/>
              <a:t>ı</a:t>
            </a:r>
            <a:r>
              <a:rPr lang="bs-Latn-BA" altLang="tr-TR" dirty="0" smtClean="0"/>
              <a:t>“ getiriyorlar</a:t>
            </a:r>
            <a:r>
              <a:rPr lang="tr-TR" altLang="tr-TR" dirty="0" smtClean="0"/>
              <a:t> </a:t>
            </a:r>
            <a:r>
              <a:rPr lang="bs-Latn-BA" altLang="tr-TR" dirty="0" smtClean="0"/>
              <a:t>(Ingiltere, Almanya, Fransa)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nek prezentacije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Urnek prezentacije-TEMPLATE [Compatibility Mode]" id="{C93E9BB3-343C-4E71-B37B-D5FB38CDD183}" vid="{2611148D-2AB8-4B4F-ADC3-4342D2D49D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Urnek prezentacije-TEMPLATE</Template>
  <TotalTime>728</TotalTime>
  <Words>2363</Words>
  <Application>Microsoft Office PowerPoint</Application>
  <PresentationFormat>On-screen Show (16:9)</PresentationFormat>
  <Paragraphs>222</Paragraphs>
  <Slides>35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Urnek prezentacije-TEMPLATE</vt:lpstr>
      <vt:lpstr>İŞ HUKUKU I</vt:lpstr>
      <vt:lpstr>KAYNAKLARI</vt:lpstr>
      <vt:lpstr>İŞ HUKUKUN TANIMI</vt:lpstr>
      <vt:lpstr>İŞ HUKUKUN ÖZELLİKLERİ</vt:lpstr>
      <vt:lpstr>İŞ HUKUKUN AMACI</vt:lpstr>
      <vt:lpstr>İŞ HUKUKUN BOLUMLERI</vt:lpstr>
      <vt:lpstr>İŞ HUKUKUN TARİHSEL GELİŞİMİ</vt:lpstr>
      <vt:lpstr>Slide 8</vt:lpstr>
      <vt:lpstr>Slide 9</vt:lpstr>
      <vt:lpstr>Slide 10</vt:lpstr>
      <vt:lpstr>Slide 11</vt:lpstr>
      <vt:lpstr>Slide 12</vt:lpstr>
      <vt:lpstr>İŞ HUKUKUN TERİMLERI</vt:lpstr>
      <vt:lpstr>ÇALIŞMANIN TÜRLERİ</vt:lpstr>
      <vt:lpstr>İŞ HUKUKUN TANIMI</vt:lpstr>
      <vt:lpstr>İŞ HUKUKUN TASNİFİ</vt:lpstr>
      <vt:lpstr>ULUSLARARASI ÇALIŞMA ÖRGÜTÜ-UÇÖ (İLO)</vt:lpstr>
      <vt:lpstr>ULUSLAR ARASI ÇALIŞMA ÖRGÜTÜN-ÜÇÖ (ILO) İLKELERİ</vt:lpstr>
      <vt:lpstr>ÜÇÖ‘NUN YAPISI</vt:lpstr>
      <vt:lpstr>ÜÇÖ‘NUN BELGELERİ</vt:lpstr>
      <vt:lpstr>İŞ HUKUKUN KAYNAKLARI</vt:lpstr>
      <vt:lpstr>Slide 22</vt:lpstr>
      <vt:lpstr>Slide 23</vt:lpstr>
      <vt:lpstr>Slide 24</vt:lpstr>
      <vt:lpstr>Slide 25</vt:lpstr>
      <vt:lpstr>İŞ HUKUKUNUN ULUSLARARASI ANA BELGELER</vt:lpstr>
      <vt:lpstr>Slide 27</vt:lpstr>
      <vt:lpstr>ÇALISMAYA İLGİLİ TEORILER</vt:lpstr>
      <vt:lpstr>Slide 29</vt:lpstr>
      <vt:lpstr>Slide 30</vt:lpstr>
      <vt:lpstr>Slide 31</vt:lpstr>
      <vt:lpstr>DÜNYA‘DA ÇALIŞMA MODELLER</vt:lpstr>
      <vt:lpstr>AMERIKAN ÇALIŞMA MODELİ</vt:lpstr>
      <vt:lpstr>JAPON ÇALIŞMA MODELİ</vt:lpstr>
      <vt:lpstr>AVRUPA ÇALIŞMA MODELİ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HUKUKU</dc:title>
  <dc:creator>Adnan-ArmA</dc:creator>
  <cp:lastModifiedBy>Adnan</cp:lastModifiedBy>
  <cp:revision>227</cp:revision>
  <dcterms:created xsi:type="dcterms:W3CDTF">2016-10-08T19:39:44Z</dcterms:created>
  <dcterms:modified xsi:type="dcterms:W3CDTF">2017-10-07T06:11:07Z</dcterms:modified>
</cp:coreProperties>
</file>