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5A18F-FE82-49EF-A21E-E794D3C1A5F9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F3AD0A1-F064-4D8D-B36E-5CDB58189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F4A8E-270E-4C64-8C33-82B82252E113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6995E-2ECC-4973-B1D0-2F0DC249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D9584-952E-4CB0-90D0-1CBAE92F0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C5C8-7FB9-4257-934B-10C6661E667D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922D3-5B15-4013-B4E2-01F8D35B407D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F11A4-B865-4280-9CCA-6040994EE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4594A-1803-4E35-8522-5EF19F03E711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92E9CD4-A32F-46F7-9DE1-630BAC05F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03F02-1CB9-41B3-AC7E-DE1186C7AC1C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8CFFD-51A0-4DE2-B611-354EF5845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886BB-00D6-431E-A20B-4BDDA5EC6E4A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A27975C-BF33-4A83-AC49-D51B0617A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5CA22-4F96-4071-AFD3-210A9934D68D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31708-F18C-471A-AD90-F3DF78D46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AE25D-DC4A-4938-9FEC-5D91E8CEEDD4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CFFA56F-E970-4854-ADE5-F669C95BA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4F199EE-A630-4785-89A7-B61BCD1D2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F4EF2-6761-49D3-A7C0-CA05E5586E88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B4FCD-03C9-4B21-9B3F-69A4805D2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03EF1-6C63-4C44-96ED-CAAB8A2055BD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E9B84B2-68AA-4429-BF93-D9FA8BB6CA3E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6EC43C7-E789-455C-B2D4-992386AE7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DIPLOMATSKO I KONZULARNO PRAVO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2</a:t>
            </a:r>
            <a:r>
              <a:rPr lang="en-US" b="1" u="sng" dirty="0" smtClean="0"/>
              <a:t>.       </a:t>
            </a:r>
            <a:r>
              <a:rPr lang="en-US" b="1" u="sng" dirty="0" err="1" smtClean="0"/>
              <a:t>Diplomatsko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pravo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b="1" smtClean="0"/>
              <a:t>Skup svih odredbi medjunarodnog prava   koje se odnose na prava i duznosti drzava  vezano za diplomatske odnose, funkcije , privilegije i imunitete  diplomatskih predstavnistava i diplomatskog osoblja kao i drugih clanova diplomatskog predstavnistva.</a:t>
            </a:r>
          </a:p>
          <a:p>
            <a:pPr>
              <a:buFont typeface="Arial" charset="0"/>
              <a:buChar char="•"/>
            </a:pPr>
            <a:r>
              <a:rPr lang="en-US" b="1" smtClean="0"/>
              <a:t>Suvremeno diplomatsko pravo obuhvaca bilateralna i multilateralna diplomatska predstavnistva i njihovo osoblje.</a:t>
            </a:r>
            <a:endParaRPr lang="en-US" smtClean="0"/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Pod diplomatskim pravom mogu se podrazumijevati i pravila unutarnjeg (nacionalnog) prava koja uredjuju djelatnost vanjskog zastupanja odnosno djelatnost i organizaciju diplomatske sluzbe odredjene drzave.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Do </a:t>
            </a:r>
            <a:r>
              <a:rPr lang="en-US" b="1" dirty="0" err="1" smtClean="0"/>
              <a:t>stupanja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snagu</a:t>
            </a:r>
            <a:r>
              <a:rPr lang="en-US" b="1" dirty="0" smtClean="0"/>
              <a:t> </a:t>
            </a:r>
            <a:r>
              <a:rPr lang="en-US" b="1" dirty="0" err="1" smtClean="0"/>
              <a:t>Becke</a:t>
            </a:r>
            <a:r>
              <a:rPr lang="en-US" b="1" dirty="0" smtClean="0"/>
              <a:t> </a:t>
            </a:r>
            <a:r>
              <a:rPr lang="en-US" b="1" dirty="0" err="1" smtClean="0"/>
              <a:t>konvencije</a:t>
            </a:r>
            <a:r>
              <a:rPr lang="en-US" b="1" dirty="0" smtClean="0"/>
              <a:t> o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1961. g.  </a:t>
            </a:r>
            <a:r>
              <a:rPr lang="en-US" b="1" dirty="0" err="1" smtClean="0"/>
              <a:t>diplomatsko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</a:t>
            </a:r>
            <a:r>
              <a:rPr lang="en-US" b="1" dirty="0" err="1" smtClean="0"/>
              <a:t>bilo</a:t>
            </a:r>
            <a:r>
              <a:rPr lang="en-US" b="1" dirty="0" smtClean="0"/>
              <a:t> je </a:t>
            </a:r>
            <a:r>
              <a:rPr lang="en-US" b="1" dirty="0" err="1" smtClean="0"/>
              <a:t>dio</a:t>
            </a:r>
            <a:r>
              <a:rPr lang="en-US" b="1" dirty="0" smtClean="0"/>
              <a:t> </a:t>
            </a:r>
            <a:r>
              <a:rPr lang="en-US" b="1" dirty="0" err="1" smtClean="0"/>
              <a:t>medjunarodnog</a:t>
            </a:r>
            <a:r>
              <a:rPr lang="en-US" b="1" dirty="0" smtClean="0"/>
              <a:t> </a:t>
            </a:r>
            <a:r>
              <a:rPr lang="en-US" b="1" dirty="0" err="1" smtClean="0"/>
              <a:t>obicajnog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izuzetak</a:t>
            </a:r>
            <a:r>
              <a:rPr lang="en-US" b="1" dirty="0" smtClean="0"/>
              <a:t>  je </a:t>
            </a:r>
            <a:r>
              <a:rPr lang="en-US" b="1" dirty="0" err="1" smtClean="0"/>
              <a:t>Becki</a:t>
            </a:r>
            <a:r>
              <a:rPr lang="en-US" b="1" dirty="0" smtClean="0"/>
              <a:t> </a:t>
            </a:r>
            <a:r>
              <a:rPr lang="en-US" b="1" dirty="0" err="1" smtClean="0"/>
              <a:t>pravilnik</a:t>
            </a:r>
            <a:r>
              <a:rPr lang="en-US" b="1" dirty="0" smtClean="0"/>
              <a:t> o </a:t>
            </a:r>
            <a:r>
              <a:rPr lang="en-US" b="1" dirty="0" err="1" smtClean="0"/>
              <a:t>rangu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1815 g. (</a:t>
            </a:r>
            <a:r>
              <a:rPr lang="en-US" b="1" dirty="0" err="1" smtClean="0"/>
              <a:t>regulisao</a:t>
            </a:r>
            <a:r>
              <a:rPr lang="en-US" b="1" dirty="0" smtClean="0"/>
              <a:t> </a:t>
            </a:r>
            <a:r>
              <a:rPr lang="en-US" b="1" dirty="0" err="1" smtClean="0"/>
              <a:t>samo</a:t>
            </a:r>
            <a:r>
              <a:rPr lang="en-US" b="1" dirty="0" smtClean="0"/>
              <a:t> </a:t>
            </a:r>
            <a:r>
              <a:rPr lang="en-US" b="1" dirty="0" err="1" smtClean="0"/>
              <a:t>pitanje</a:t>
            </a:r>
            <a:r>
              <a:rPr lang="en-US" b="1" dirty="0" smtClean="0"/>
              <a:t> </a:t>
            </a:r>
            <a:r>
              <a:rPr lang="en-US" b="1" dirty="0" err="1" smtClean="0"/>
              <a:t>prvenstva</a:t>
            </a:r>
            <a:r>
              <a:rPr lang="en-US" b="1" dirty="0" smtClean="0"/>
              <a:t>  </a:t>
            </a:r>
            <a:r>
              <a:rPr lang="en-US" b="1" dirty="0" err="1" smtClean="0"/>
              <a:t>izmedju</a:t>
            </a:r>
            <a:r>
              <a:rPr lang="en-US" b="1" dirty="0" smtClean="0"/>
              <a:t> </a:t>
            </a:r>
            <a:r>
              <a:rPr lang="en-US" b="1" dirty="0" err="1" smtClean="0"/>
              <a:t>raznih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Becka</a:t>
            </a:r>
            <a:r>
              <a:rPr lang="en-US" b="1" dirty="0" smtClean="0"/>
              <a:t> </a:t>
            </a:r>
            <a:r>
              <a:rPr lang="en-US" b="1" dirty="0" err="1" smtClean="0"/>
              <a:t>konvencija</a:t>
            </a:r>
            <a:r>
              <a:rPr lang="en-US" b="1" dirty="0" smtClean="0"/>
              <a:t> o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 </a:t>
            </a:r>
            <a:r>
              <a:rPr lang="en-US" b="1" dirty="0" err="1" smtClean="0"/>
              <a:t>uvodno</a:t>
            </a:r>
            <a:r>
              <a:rPr lang="en-US" b="1" dirty="0" smtClean="0"/>
              <a:t> </a:t>
            </a:r>
            <a:r>
              <a:rPr lang="en-US" b="1" dirty="0" err="1" smtClean="0"/>
              <a:t>podsjeca</a:t>
            </a:r>
            <a:r>
              <a:rPr lang="en-US" b="1" dirty="0" smtClean="0"/>
              <a:t> 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davnih</a:t>
            </a:r>
            <a:r>
              <a:rPr lang="en-US" b="1" dirty="0" smtClean="0"/>
              <a:t> </a:t>
            </a:r>
            <a:r>
              <a:rPr lang="en-US" b="1" dirty="0" err="1" smtClean="0"/>
              <a:t>vremena</a:t>
            </a:r>
            <a:r>
              <a:rPr lang="en-US" b="1" dirty="0" smtClean="0"/>
              <a:t> </a:t>
            </a:r>
            <a:r>
              <a:rPr lang="en-US" b="1" dirty="0" err="1" smtClean="0"/>
              <a:t>narodi</a:t>
            </a:r>
            <a:r>
              <a:rPr lang="en-US" b="1" dirty="0" smtClean="0"/>
              <a:t> </a:t>
            </a:r>
            <a:r>
              <a:rPr lang="en-US" b="1" dirty="0" err="1" smtClean="0"/>
              <a:t>svih</a:t>
            </a:r>
            <a:r>
              <a:rPr lang="en-US" b="1" dirty="0" smtClean="0"/>
              <a:t> </a:t>
            </a:r>
            <a:r>
              <a:rPr lang="en-US" b="1" dirty="0" err="1" smtClean="0"/>
              <a:t>zemalja</a:t>
            </a:r>
            <a:r>
              <a:rPr lang="en-US" b="1" dirty="0" smtClean="0"/>
              <a:t>  </a:t>
            </a:r>
            <a:r>
              <a:rPr lang="en-US" b="1" dirty="0" err="1" smtClean="0"/>
              <a:t>priznaju</a:t>
            </a:r>
            <a:r>
              <a:rPr lang="en-US" b="1" dirty="0" smtClean="0"/>
              <a:t> status </a:t>
            </a:r>
            <a:r>
              <a:rPr lang="en-US" b="1" dirty="0" err="1" smtClean="0"/>
              <a:t>diplomatskog</a:t>
            </a:r>
            <a:r>
              <a:rPr lang="en-US" b="1" dirty="0" smtClean="0"/>
              <a:t>  </a:t>
            </a:r>
            <a:r>
              <a:rPr lang="en-US" b="1" dirty="0" err="1" smtClean="0"/>
              <a:t>predstavika</a:t>
            </a:r>
            <a:r>
              <a:rPr lang="en-US" b="1" dirty="0" smtClean="0"/>
              <a:t> (</a:t>
            </a:r>
            <a:r>
              <a:rPr lang="en-US" b="1" dirty="0" err="1" smtClean="0"/>
              <a:t>diplomatskog</a:t>
            </a:r>
            <a:r>
              <a:rPr lang="en-US" b="1" dirty="0" smtClean="0"/>
              <a:t> </a:t>
            </a:r>
            <a:r>
              <a:rPr lang="en-US" b="1" dirty="0" err="1" smtClean="0"/>
              <a:t>agenta</a:t>
            </a:r>
            <a:r>
              <a:rPr lang="en-US" b="1" dirty="0" smtClean="0"/>
              <a:t>)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ce</a:t>
            </a:r>
            <a:r>
              <a:rPr lang="en-US" b="1" dirty="0" smtClean="0"/>
              <a:t>  </a:t>
            </a:r>
            <a:r>
              <a:rPr lang="en-US" b="1" dirty="0" err="1" smtClean="0"/>
              <a:t>pravila</a:t>
            </a:r>
            <a:r>
              <a:rPr lang="en-US" b="1" dirty="0" smtClean="0"/>
              <a:t> </a:t>
            </a:r>
            <a:r>
              <a:rPr lang="en-US" b="1" dirty="0" err="1" smtClean="0"/>
              <a:t>medjunarodnog</a:t>
            </a:r>
            <a:r>
              <a:rPr lang="en-US" b="1" dirty="0" smtClean="0"/>
              <a:t> </a:t>
            </a:r>
            <a:r>
              <a:rPr lang="en-US" b="1" dirty="0" err="1" smtClean="0"/>
              <a:t>obicajnog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 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nadalje</a:t>
            </a:r>
            <a:r>
              <a:rPr lang="en-US" b="1" dirty="0" smtClean="0"/>
              <a:t> </a:t>
            </a:r>
            <a:r>
              <a:rPr lang="en-US" b="1" dirty="0" err="1" smtClean="0"/>
              <a:t>uredjivati</a:t>
            </a:r>
            <a:r>
              <a:rPr lang="en-US" b="1" dirty="0" smtClean="0"/>
              <a:t> </a:t>
            </a:r>
            <a:r>
              <a:rPr lang="en-US" b="1" dirty="0" err="1" smtClean="0"/>
              <a:t>pitanja</a:t>
            </a:r>
            <a:r>
              <a:rPr lang="en-US" b="1" dirty="0" smtClean="0"/>
              <a:t> </a:t>
            </a:r>
            <a:r>
              <a:rPr lang="en-US" b="1" dirty="0" err="1" smtClean="0"/>
              <a:t>koja</a:t>
            </a:r>
            <a:r>
              <a:rPr lang="en-US" b="1" dirty="0" smtClean="0"/>
              <a:t> </a:t>
            </a:r>
            <a:r>
              <a:rPr lang="en-US" b="1" dirty="0" err="1" smtClean="0"/>
              <a:t>nisu</a:t>
            </a:r>
            <a:r>
              <a:rPr lang="en-US" b="1" dirty="0" smtClean="0"/>
              <a:t> </a:t>
            </a:r>
            <a:r>
              <a:rPr lang="en-US" b="1" dirty="0" err="1" smtClean="0"/>
              <a:t>izricito</a:t>
            </a:r>
            <a:r>
              <a:rPr lang="en-US" b="1" dirty="0" smtClean="0"/>
              <a:t> </a:t>
            </a:r>
            <a:r>
              <a:rPr lang="en-US" b="1" dirty="0" err="1" smtClean="0"/>
              <a:t>uredjena</a:t>
            </a:r>
            <a:r>
              <a:rPr lang="en-US" b="1" dirty="0" smtClean="0"/>
              <a:t> </a:t>
            </a:r>
            <a:r>
              <a:rPr lang="en-US" b="1" dirty="0" err="1" smtClean="0"/>
              <a:t>odredbama</a:t>
            </a:r>
            <a:r>
              <a:rPr lang="en-US" b="1" dirty="0" smtClean="0"/>
              <a:t> </a:t>
            </a:r>
            <a:r>
              <a:rPr lang="en-US" b="1" dirty="0" err="1" smtClean="0"/>
              <a:t>ove</a:t>
            </a:r>
            <a:r>
              <a:rPr lang="en-US" b="1" dirty="0" smtClean="0"/>
              <a:t> </a:t>
            </a:r>
            <a:r>
              <a:rPr lang="en-US" b="1" dirty="0" err="1" smtClean="0"/>
              <a:t>Konvencije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Izmedju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ugovornica</a:t>
            </a:r>
            <a:r>
              <a:rPr lang="en-US" b="1" dirty="0" smtClean="0"/>
              <a:t> </a:t>
            </a:r>
            <a:r>
              <a:rPr lang="en-US" b="1" dirty="0" err="1" smtClean="0"/>
              <a:t>Becke</a:t>
            </a:r>
            <a:r>
              <a:rPr lang="en-US" b="1" dirty="0" smtClean="0"/>
              <a:t>  </a:t>
            </a:r>
            <a:r>
              <a:rPr lang="en-US" b="1" dirty="0" err="1" smtClean="0"/>
              <a:t>konvencije</a:t>
            </a:r>
            <a:r>
              <a:rPr lang="en-US" b="1" dirty="0" smtClean="0"/>
              <a:t> o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 </a:t>
            </a:r>
            <a:r>
              <a:rPr lang="en-US" b="1" dirty="0" err="1" smtClean="0"/>
              <a:t>primjenjivati</a:t>
            </a:r>
            <a:r>
              <a:rPr lang="en-US" b="1" dirty="0" smtClean="0"/>
              <a:t> </a:t>
            </a:r>
            <a:r>
              <a:rPr lang="en-US" b="1" dirty="0" err="1" smtClean="0"/>
              <a:t>ce</a:t>
            </a:r>
            <a:r>
              <a:rPr lang="en-US" b="1" dirty="0" smtClean="0"/>
              <a:t> se </a:t>
            </a:r>
            <a:r>
              <a:rPr lang="en-US" b="1" dirty="0" err="1" smtClean="0"/>
              <a:t>odredbe</a:t>
            </a:r>
            <a:r>
              <a:rPr lang="en-US" b="1" dirty="0" smtClean="0"/>
              <a:t> </a:t>
            </a:r>
            <a:r>
              <a:rPr lang="en-US" b="1" dirty="0" err="1" smtClean="0"/>
              <a:t>Konvencije</a:t>
            </a:r>
            <a:r>
              <a:rPr lang="en-US" b="1" dirty="0" smtClean="0"/>
              <a:t>, </a:t>
            </a:r>
            <a:r>
              <a:rPr lang="en-US" b="1" dirty="0" err="1" smtClean="0"/>
              <a:t>ukoliko</a:t>
            </a:r>
            <a:r>
              <a:rPr lang="en-US" b="1" dirty="0" smtClean="0"/>
              <a:t> one </a:t>
            </a:r>
            <a:r>
              <a:rPr lang="en-US" b="1" dirty="0" err="1" smtClean="0"/>
              <a:t>uzajamno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osnovu</a:t>
            </a:r>
            <a:r>
              <a:rPr lang="en-US" b="1" dirty="0" smtClean="0"/>
              <a:t> </a:t>
            </a:r>
            <a:r>
              <a:rPr lang="en-US" b="1" dirty="0" err="1" smtClean="0"/>
              <a:t>sporazuma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obicaja</a:t>
            </a:r>
            <a:r>
              <a:rPr lang="en-US" b="1" dirty="0" smtClean="0"/>
              <a:t>, ne </a:t>
            </a:r>
            <a:r>
              <a:rPr lang="en-US" b="1" dirty="0" err="1" smtClean="0"/>
              <a:t>primjenjuju</a:t>
            </a:r>
            <a:r>
              <a:rPr lang="en-US" b="1" dirty="0" smtClean="0"/>
              <a:t> </a:t>
            </a:r>
            <a:r>
              <a:rPr lang="en-US" b="1" dirty="0" err="1" smtClean="0"/>
              <a:t>povoljniji</a:t>
            </a:r>
            <a:r>
              <a:rPr lang="en-US" b="1" dirty="0" smtClean="0"/>
              <a:t> </a:t>
            </a:r>
            <a:r>
              <a:rPr lang="en-US" b="1" dirty="0" err="1" smtClean="0"/>
              <a:t>postupak</a:t>
            </a:r>
            <a:r>
              <a:rPr lang="en-US" b="1" dirty="0" smtClean="0"/>
              <a:t> </a:t>
            </a:r>
            <a:r>
              <a:rPr lang="en-US" b="1" dirty="0" err="1" smtClean="0"/>
              <a:t>nego</a:t>
            </a:r>
            <a:r>
              <a:rPr lang="en-US" b="1" dirty="0" smtClean="0"/>
              <a:t> </a:t>
            </a:r>
            <a:r>
              <a:rPr lang="en-US" b="1" dirty="0" err="1" smtClean="0"/>
              <a:t>sto</a:t>
            </a:r>
            <a:r>
              <a:rPr lang="en-US" b="1" dirty="0" smtClean="0"/>
              <a:t> </a:t>
            </a:r>
            <a:r>
              <a:rPr lang="en-US" b="1" dirty="0" err="1" smtClean="0"/>
              <a:t>zahtjevaju</a:t>
            </a:r>
            <a:r>
              <a:rPr lang="en-US" b="1" dirty="0" smtClean="0"/>
              <a:t> </a:t>
            </a:r>
            <a:r>
              <a:rPr lang="en-US" b="1" dirty="0" err="1" smtClean="0"/>
              <a:t>odredbe</a:t>
            </a:r>
            <a:r>
              <a:rPr lang="en-US" b="1" dirty="0" smtClean="0"/>
              <a:t>  </a:t>
            </a:r>
            <a:r>
              <a:rPr lang="en-US" b="1" dirty="0" err="1" smtClean="0"/>
              <a:t>Konvencije</a:t>
            </a:r>
            <a:r>
              <a:rPr lang="en-US" b="1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Dakle</a:t>
            </a:r>
            <a:r>
              <a:rPr lang="en-US" b="1" dirty="0" smtClean="0"/>
              <a:t>, </a:t>
            </a:r>
            <a:r>
              <a:rPr lang="en-US" b="1" dirty="0" err="1" smtClean="0"/>
              <a:t>treba</a:t>
            </a:r>
            <a:r>
              <a:rPr lang="en-US" b="1" dirty="0" smtClean="0"/>
              <a:t> </a:t>
            </a:r>
            <a:r>
              <a:rPr lang="en-US" b="1" dirty="0" err="1" smtClean="0"/>
              <a:t>utvrditi</a:t>
            </a:r>
            <a:r>
              <a:rPr lang="en-US" b="1" dirty="0" smtClean="0"/>
              <a:t> </a:t>
            </a:r>
            <a:r>
              <a:rPr lang="en-US" b="1" dirty="0" err="1" smtClean="0"/>
              <a:t>postoji</a:t>
            </a:r>
            <a:r>
              <a:rPr lang="en-US" b="1" dirty="0" smtClean="0"/>
              <a:t> </a:t>
            </a:r>
            <a:r>
              <a:rPr lang="en-US" b="1" dirty="0" err="1" smtClean="0"/>
              <a:t>li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odredjenom</a:t>
            </a:r>
            <a:r>
              <a:rPr lang="en-US" b="1" dirty="0" smtClean="0"/>
              <a:t> </a:t>
            </a:r>
            <a:r>
              <a:rPr lang="en-US" b="1" dirty="0" err="1" smtClean="0"/>
              <a:t>drzavom</a:t>
            </a:r>
            <a:r>
              <a:rPr lang="en-US" b="1" dirty="0" smtClean="0"/>
              <a:t>,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ugovoru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obicaju</a:t>
            </a:r>
            <a:r>
              <a:rPr lang="en-US" b="1" dirty="0" smtClean="0"/>
              <a:t>, </a:t>
            </a:r>
            <a:r>
              <a:rPr lang="en-US" b="1" dirty="0" err="1" smtClean="0"/>
              <a:t>odnosno</a:t>
            </a:r>
            <a:r>
              <a:rPr lang="en-US" b="1" dirty="0" smtClean="0"/>
              <a:t>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medjusobnoj</a:t>
            </a:r>
            <a:r>
              <a:rPr lang="en-US" b="1" dirty="0" smtClean="0"/>
              <a:t> </a:t>
            </a:r>
            <a:r>
              <a:rPr lang="en-US" b="1" dirty="0" err="1" smtClean="0"/>
              <a:t>praksi</a:t>
            </a:r>
            <a:r>
              <a:rPr lang="en-US" b="1" dirty="0" smtClean="0"/>
              <a:t>,   </a:t>
            </a:r>
            <a:r>
              <a:rPr lang="en-US" b="1" dirty="0" err="1" smtClean="0"/>
              <a:t>odnos</a:t>
            </a:r>
            <a:r>
              <a:rPr lang="en-US" b="1" dirty="0" smtClean="0"/>
              <a:t> </a:t>
            </a:r>
            <a:r>
              <a:rPr lang="en-US" b="1" dirty="0" err="1" smtClean="0"/>
              <a:t>koji</a:t>
            </a:r>
            <a:r>
              <a:rPr lang="en-US" b="1" dirty="0" smtClean="0"/>
              <a:t> </a:t>
            </a:r>
            <a:r>
              <a:rPr lang="en-US" b="1" dirty="0" err="1" smtClean="0"/>
              <a:t>daje</a:t>
            </a:r>
            <a:r>
              <a:rPr lang="en-US" b="1" dirty="0" smtClean="0"/>
              <a:t> </a:t>
            </a:r>
            <a:r>
              <a:rPr lang="en-US" b="1" dirty="0" err="1" smtClean="0"/>
              <a:t>povoljniji</a:t>
            </a:r>
            <a:r>
              <a:rPr lang="en-US" b="1" dirty="0" smtClean="0"/>
              <a:t> </a:t>
            </a:r>
            <a:r>
              <a:rPr lang="en-US" b="1" dirty="0" err="1" smtClean="0"/>
              <a:t>postupak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veca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predstavnistvima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predstavnicima</a:t>
            </a:r>
            <a:r>
              <a:rPr lang="en-US" b="1" dirty="0" smtClean="0"/>
              <a:t>,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ako</a:t>
            </a:r>
            <a:r>
              <a:rPr lang="en-US" b="1" dirty="0" smtClean="0"/>
              <a:t> </a:t>
            </a:r>
            <a:r>
              <a:rPr lang="en-US" b="1" dirty="0" err="1" smtClean="0"/>
              <a:t>postoji</a:t>
            </a:r>
            <a:r>
              <a:rPr lang="en-US" b="1" dirty="0" smtClean="0"/>
              <a:t>, </a:t>
            </a:r>
            <a:r>
              <a:rPr lang="en-US" b="1" dirty="0" err="1" smtClean="0"/>
              <a:t>tada</a:t>
            </a:r>
            <a:r>
              <a:rPr lang="en-US" b="1" dirty="0" smtClean="0"/>
              <a:t> </a:t>
            </a:r>
            <a:r>
              <a:rPr lang="en-US" b="1" dirty="0" err="1" smtClean="0"/>
              <a:t>ce</a:t>
            </a:r>
            <a:r>
              <a:rPr lang="en-US" b="1" dirty="0" smtClean="0"/>
              <a:t> </a:t>
            </a:r>
            <a:r>
              <a:rPr lang="en-US" b="1" dirty="0" err="1" smtClean="0"/>
              <a:t>vaziti</a:t>
            </a:r>
            <a:r>
              <a:rPr lang="en-US" b="1" dirty="0" smtClean="0"/>
              <a:t> </a:t>
            </a:r>
            <a:r>
              <a:rPr lang="en-US" b="1" dirty="0" err="1" smtClean="0"/>
              <a:t>taj</a:t>
            </a:r>
            <a:r>
              <a:rPr lang="en-US" b="1" dirty="0" smtClean="0"/>
              <a:t> </a:t>
            </a:r>
            <a:r>
              <a:rPr lang="en-US" b="1" dirty="0" err="1" smtClean="0"/>
              <a:t>ugovor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takva</a:t>
            </a:r>
            <a:r>
              <a:rPr lang="en-US" b="1" dirty="0" smtClean="0"/>
              <a:t> </a:t>
            </a:r>
            <a:r>
              <a:rPr lang="en-US" b="1" dirty="0" err="1" smtClean="0"/>
              <a:t>postojeca</a:t>
            </a:r>
            <a:r>
              <a:rPr lang="en-US" b="1" dirty="0" smtClean="0"/>
              <a:t> </a:t>
            </a:r>
            <a:r>
              <a:rPr lang="en-US" b="1" dirty="0" err="1" smtClean="0"/>
              <a:t>praksa</a:t>
            </a:r>
            <a:r>
              <a:rPr lang="en-US" b="1" dirty="0" smtClean="0"/>
              <a:t>.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Ako</a:t>
            </a:r>
            <a:r>
              <a:rPr lang="en-US" b="1" dirty="0" smtClean="0"/>
              <a:t> </a:t>
            </a:r>
            <a:r>
              <a:rPr lang="en-US" b="1" dirty="0" err="1" smtClean="0"/>
              <a:t>neko</a:t>
            </a:r>
            <a:r>
              <a:rPr lang="en-US" b="1" dirty="0" smtClean="0"/>
              <a:t> </a:t>
            </a:r>
            <a:r>
              <a:rPr lang="en-US" b="1" dirty="0" err="1" smtClean="0"/>
              <a:t>pitanje</a:t>
            </a:r>
            <a:r>
              <a:rPr lang="en-US" b="1" dirty="0" smtClean="0"/>
              <a:t> </a:t>
            </a:r>
            <a:r>
              <a:rPr lang="en-US" b="1" dirty="0" err="1" smtClean="0"/>
              <a:t>nije</a:t>
            </a:r>
            <a:r>
              <a:rPr lang="en-US" b="1" dirty="0" smtClean="0"/>
              <a:t> </a:t>
            </a:r>
            <a:r>
              <a:rPr lang="en-US" b="1" dirty="0" err="1" smtClean="0"/>
              <a:t>uredjeno</a:t>
            </a:r>
            <a:r>
              <a:rPr lang="en-US" b="1" dirty="0" smtClean="0"/>
              <a:t> </a:t>
            </a:r>
            <a:r>
              <a:rPr lang="en-US" b="1" dirty="0" err="1" smtClean="0"/>
              <a:t>posebnim</a:t>
            </a:r>
            <a:r>
              <a:rPr lang="en-US" b="1" dirty="0" smtClean="0"/>
              <a:t> </a:t>
            </a:r>
            <a:r>
              <a:rPr lang="en-US" b="1" dirty="0" err="1" smtClean="0"/>
              <a:t>ugovorom</a:t>
            </a:r>
            <a:r>
              <a:rPr lang="en-US" b="1" dirty="0" smtClean="0"/>
              <a:t> 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Beckom</a:t>
            </a:r>
            <a:r>
              <a:rPr lang="en-US" b="1" dirty="0" smtClean="0"/>
              <a:t> </a:t>
            </a:r>
            <a:r>
              <a:rPr lang="en-US" b="1" dirty="0" err="1" smtClean="0"/>
              <a:t>konvencijom</a:t>
            </a:r>
            <a:r>
              <a:rPr lang="en-US" b="1" dirty="0" smtClean="0"/>
              <a:t> o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, </a:t>
            </a:r>
            <a:r>
              <a:rPr lang="en-US" b="1" dirty="0" err="1" smtClean="0"/>
              <a:t>tada</a:t>
            </a:r>
            <a:r>
              <a:rPr lang="en-US" b="1" dirty="0" smtClean="0"/>
              <a:t> </a:t>
            </a:r>
            <a:r>
              <a:rPr lang="en-US" b="1" dirty="0" err="1" smtClean="0"/>
              <a:t>ce</a:t>
            </a:r>
            <a:r>
              <a:rPr lang="en-US" b="1" dirty="0" smtClean="0"/>
              <a:t> se </a:t>
            </a:r>
            <a:r>
              <a:rPr lang="en-US" b="1" dirty="0" err="1" smtClean="0"/>
              <a:t>ono</a:t>
            </a:r>
            <a:r>
              <a:rPr lang="en-US" b="1" dirty="0" smtClean="0"/>
              <a:t> </a:t>
            </a:r>
            <a:r>
              <a:rPr lang="en-US" b="1" dirty="0" err="1" smtClean="0"/>
              <a:t>rjesavati</a:t>
            </a:r>
            <a:r>
              <a:rPr lang="en-US" b="1" dirty="0" smtClean="0"/>
              <a:t> </a:t>
            </a:r>
            <a:r>
              <a:rPr lang="en-US" b="1" dirty="0" err="1" smtClean="0"/>
              <a:t>prema</a:t>
            </a:r>
            <a:r>
              <a:rPr lang="en-US" b="1" dirty="0" smtClean="0"/>
              <a:t> </a:t>
            </a:r>
            <a:r>
              <a:rPr lang="en-US" b="1" dirty="0" err="1" smtClean="0"/>
              <a:t>pravilima</a:t>
            </a:r>
            <a:r>
              <a:rPr lang="en-US" b="1" dirty="0" smtClean="0"/>
              <a:t> </a:t>
            </a:r>
            <a:r>
              <a:rPr lang="en-US" b="1" dirty="0" err="1" smtClean="0"/>
              <a:t>medjunarodnog</a:t>
            </a:r>
            <a:r>
              <a:rPr lang="en-US" b="1" dirty="0" smtClean="0"/>
              <a:t> </a:t>
            </a:r>
            <a:r>
              <a:rPr lang="en-US" b="1" dirty="0" err="1" smtClean="0"/>
              <a:t>opceg</a:t>
            </a:r>
            <a:r>
              <a:rPr lang="en-US" b="1" dirty="0" smtClean="0"/>
              <a:t> </a:t>
            </a:r>
            <a:r>
              <a:rPr lang="en-US" b="1" dirty="0" err="1" smtClean="0"/>
              <a:t>obicajnog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u="sng" smtClean="0">
                <a:solidFill>
                  <a:srgbClr val="7B9899"/>
                </a:solidFill>
              </a:rPr>
              <a:t>2.1.    Organi međunarodnih odnosa</a:t>
            </a:r>
            <a:r>
              <a:rPr lang="en-US" sz="3000" smtClean="0">
                <a:solidFill>
                  <a:srgbClr val="7B9899"/>
                </a:solidFill>
              </a:rPr>
              <a:t/>
            </a:r>
            <a:br>
              <a:rPr lang="en-US" sz="3000" smtClean="0">
                <a:solidFill>
                  <a:srgbClr val="7B9899"/>
                </a:solidFill>
              </a:rPr>
            </a:br>
            <a:endParaRPr lang="en-US" sz="3000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druge</a:t>
            </a:r>
            <a:r>
              <a:rPr lang="en-US" b="1" dirty="0" smtClean="0"/>
              <a:t> </a:t>
            </a:r>
            <a:r>
              <a:rPr lang="en-US" b="1" dirty="0" err="1" smtClean="0"/>
              <a:t>subjekte</a:t>
            </a:r>
            <a:r>
              <a:rPr lang="en-US" b="1" dirty="0" smtClean="0"/>
              <a:t>   </a:t>
            </a:r>
            <a:r>
              <a:rPr lang="en-US" b="1" dirty="0" err="1" smtClean="0"/>
              <a:t>medjunarodno</a:t>
            </a:r>
            <a:r>
              <a:rPr lang="en-US" b="1" dirty="0" smtClean="0"/>
              <a:t> </a:t>
            </a:r>
            <a:r>
              <a:rPr lang="en-US" b="1" dirty="0" err="1" smtClean="0"/>
              <a:t>pravne</a:t>
            </a:r>
            <a:r>
              <a:rPr lang="en-US" b="1" dirty="0" smtClean="0"/>
              <a:t> </a:t>
            </a:r>
            <a:r>
              <a:rPr lang="en-US" b="1" dirty="0" err="1" smtClean="0"/>
              <a:t>posljedice</a:t>
            </a:r>
            <a:r>
              <a:rPr lang="en-US" b="1" dirty="0" smtClean="0"/>
              <a:t> </a:t>
            </a:r>
            <a:r>
              <a:rPr lang="en-US" b="1" dirty="0" err="1" smtClean="0"/>
              <a:t>mogu</a:t>
            </a:r>
            <a:r>
              <a:rPr lang="en-US" b="1" dirty="0" smtClean="0"/>
              <a:t> </a:t>
            </a:r>
            <a:r>
              <a:rPr lang="en-US" b="1" dirty="0" err="1" smtClean="0"/>
              <a:t>nastati</a:t>
            </a:r>
            <a:r>
              <a:rPr lang="en-US" b="1" dirty="0" smtClean="0"/>
              <a:t> </a:t>
            </a:r>
            <a:r>
              <a:rPr lang="en-US" b="1" dirty="0" err="1" smtClean="0"/>
              <a:t>djelovanjem</a:t>
            </a:r>
            <a:r>
              <a:rPr lang="en-US" b="1" dirty="0" smtClean="0"/>
              <a:t> </a:t>
            </a:r>
            <a:r>
              <a:rPr lang="en-US" b="1" dirty="0" err="1" smtClean="0"/>
              <a:t>njihovih</a:t>
            </a:r>
            <a:r>
              <a:rPr lang="en-US" b="1" dirty="0" smtClean="0"/>
              <a:t> </a:t>
            </a:r>
            <a:r>
              <a:rPr lang="en-US" b="1" dirty="0" err="1" smtClean="0"/>
              <a:t>organa</a:t>
            </a:r>
            <a:r>
              <a:rPr lang="en-US" b="1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Svaka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sebe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osnovu</a:t>
            </a:r>
            <a:r>
              <a:rPr lang="en-US" b="1" dirty="0" smtClean="0"/>
              <a:t> </a:t>
            </a:r>
            <a:r>
              <a:rPr lang="en-US" b="1" dirty="0" err="1" smtClean="0"/>
              <a:t>svoga</a:t>
            </a:r>
            <a:r>
              <a:rPr lang="en-US" b="1" dirty="0" smtClean="0"/>
              <a:t> </a:t>
            </a:r>
            <a:r>
              <a:rPr lang="en-US" b="1" dirty="0" err="1" smtClean="0"/>
              <a:t>ustava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zakona</a:t>
            </a:r>
            <a:r>
              <a:rPr lang="en-US" b="1" dirty="0" smtClean="0"/>
              <a:t> </a:t>
            </a:r>
            <a:r>
              <a:rPr lang="en-US" b="1" dirty="0" err="1" smtClean="0"/>
              <a:t>odredjuje</a:t>
            </a:r>
            <a:r>
              <a:rPr lang="en-US" b="1" dirty="0" smtClean="0"/>
              <a:t> </a:t>
            </a:r>
            <a:r>
              <a:rPr lang="en-US" b="1" dirty="0" err="1" smtClean="0"/>
              <a:t>organe</a:t>
            </a:r>
            <a:r>
              <a:rPr lang="en-US" b="1" dirty="0" smtClean="0"/>
              <a:t>, </a:t>
            </a:r>
            <a:r>
              <a:rPr lang="en-US" b="1" dirty="0" err="1" smtClean="0"/>
              <a:t>njihove</a:t>
            </a:r>
            <a:r>
              <a:rPr lang="en-US" b="1" dirty="0" smtClean="0"/>
              <a:t> </a:t>
            </a:r>
            <a:r>
              <a:rPr lang="en-US" b="1" dirty="0" err="1" smtClean="0"/>
              <a:t>funkcije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ovlasti</a:t>
            </a:r>
            <a:r>
              <a:rPr lang="en-US" b="1" dirty="0" smtClean="0"/>
              <a:t>,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obaveze</a:t>
            </a:r>
            <a:r>
              <a:rPr lang="en-US" b="1" dirty="0" smtClean="0"/>
              <a:t> </a:t>
            </a:r>
            <a:r>
              <a:rPr lang="en-US" b="1" dirty="0" err="1" smtClean="0"/>
              <a:t>vezano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zastupanje</a:t>
            </a:r>
            <a:r>
              <a:rPr lang="en-US" b="1" dirty="0" smtClean="0"/>
              <a:t> u </a:t>
            </a:r>
            <a:r>
              <a:rPr lang="en-US" b="1" dirty="0" err="1" smtClean="0"/>
              <a:t>medjunarodnim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Drzave</a:t>
            </a:r>
            <a:r>
              <a:rPr lang="en-US" b="1" dirty="0" smtClean="0"/>
              <a:t>, </a:t>
            </a:r>
            <a:r>
              <a:rPr lang="en-US" b="1" dirty="0" err="1" smtClean="0"/>
              <a:t>svojim</a:t>
            </a:r>
            <a:r>
              <a:rPr lang="en-US" b="1" dirty="0" smtClean="0"/>
              <a:t> </a:t>
            </a:r>
            <a:r>
              <a:rPr lang="en-US" b="1" dirty="0" err="1" smtClean="0"/>
              <a:t>unutrasnjim</a:t>
            </a:r>
            <a:r>
              <a:rPr lang="en-US" b="1" dirty="0" smtClean="0"/>
              <a:t> </a:t>
            </a:r>
            <a:r>
              <a:rPr lang="en-US" b="1" dirty="0" err="1" smtClean="0"/>
              <a:t>aktima</a:t>
            </a:r>
            <a:r>
              <a:rPr lang="en-US" b="1" dirty="0" smtClean="0"/>
              <a:t> </a:t>
            </a:r>
            <a:r>
              <a:rPr lang="en-US" b="1" dirty="0" err="1" smtClean="0"/>
              <a:t>ovlascuju</a:t>
            </a:r>
            <a:r>
              <a:rPr lang="en-US" b="1" dirty="0" smtClean="0"/>
              <a:t> </a:t>
            </a:r>
            <a:r>
              <a:rPr lang="en-US" b="1" dirty="0" err="1" smtClean="0"/>
              <a:t>organe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vanjsko</a:t>
            </a:r>
            <a:r>
              <a:rPr lang="en-US" b="1" dirty="0" smtClean="0"/>
              <a:t> </a:t>
            </a:r>
            <a:r>
              <a:rPr lang="en-US" b="1" dirty="0" err="1" smtClean="0"/>
              <a:t>zastupanje</a:t>
            </a:r>
            <a:r>
              <a:rPr lang="en-US" b="1" dirty="0" smtClean="0"/>
              <a:t>, </a:t>
            </a:r>
            <a:r>
              <a:rPr lang="en-US" b="1" dirty="0" err="1" smtClean="0"/>
              <a:t>odnosno</a:t>
            </a:r>
            <a:r>
              <a:rPr lang="en-US" b="1" dirty="0" smtClean="0"/>
              <a:t> </a:t>
            </a:r>
            <a:r>
              <a:rPr lang="en-US" b="1" dirty="0" err="1" smtClean="0"/>
              <a:t>predstavljanje</a:t>
            </a:r>
            <a:r>
              <a:rPr lang="en-US" b="1" dirty="0" smtClean="0"/>
              <a:t> </a:t>
            </a:r>
            <a:r>
              <a:rPr lang="en-US" b="1" dirty="0" err="1" smtClean="0"/>
              <a:t>zemlje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to </a:t>
            </a:r>
            <a:r>
              <a:rPr lang="en-US" b="1" dirty="0" err="1" smtClean="0"/>
              <a:t>im</a:t>
            </a:r>
            <a:r>
              <a:rPr lang="en-US" b="1" dirty="0" smtClean="0"/>
              <a:t> </a:t>
            </a:r>
            <a:r>
              <a:rPr lang="en-US" b="1" dirty="0" err="1" smtClean="0"/>
              <a:t>nije</a:t>
            </a:r>
            <a:r>
              <a:rPr lang="en-US" b="1" dirty="0" smtClean="0"/>
              <a:t> </a:t>
            </a:r>
            <a:r>
              <a:rPr lang="en-US" b="1" dirty="0" err="1" smtClean="0"/>
              <a:t>potrebna</a:t>
            </a:r>
            <a:r>
              <a:rPr lang="en-US" b="1" dirty="0" smtClean="0"/>
              <a:t> </a:t>
            </a:r>
            <a:r>
              <a:rPr lang="en-US" b="1" dirty="0" err="1" smtClean="0"/>
              <a:t>posebna</a:t>
            </a:r>
            <a:r>
              <a:rPr lang="en-US" b="1" dirty="0" smtClean="0"/>
              <a:t> </a:t>
            </a:r>
            <a:r>
              <a:rPr lang="en-US" b="1" dirty="0" err="1" smtClean="0"/>
              <a:t>punomoc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b="1" smtClean="0"/>
              <a:t>Najnoviji razvoj medjunarodnih odnosa i medjunarodnog prava doveo je uz organe koji predstavljaju zemlju i do “medjunarodnih” organa koji su zajednicki jednom broju drzava, odnosno cije se djelovanje smatra skupnim djelovanjem odnosnih drzava.</a:t>
            </a:r>
          </a:p>
          <a:p>
            <a:pPr>
              <a:buFont typeface="Arial" charset="0"/>
              <a:buChar char="•"/>
            </a:pPr>
            <a:r>
              <a:rPr lang="en-US" b="1" smtClean="0"/>
              <a:t>  Sporazumom o njihovom osnivanju , odnosno u njihovim statutima, nalaze se odredbe  o njihovim organima.</a:t>
            </a:r>
            <a:endParaRPr lang="en-US" smtClean="0"/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Kao uobicajena tjela, ovlastena za zastupanje u medjunarodnim odnosima, smatraju se primarno sef drzave, vlada, ministar i ministrastvo vanjskih poslova (MVP) ukljucujuci i diplomatske i konzularne predstavnike i predstavnistva (DKP).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smtClean="0">
                <a:solidFill>
                  <a:srgbClr val="7B9899"/>
                </a:solidFill>
              </a:rPr>
              <a:t>Drzavni  poglavar</a:t>
            </a:r>
            <a:endParaRPr lang="en-US" smtClean="0">
              <a:solidFill>
                <a:srgbClr val="7B9899"/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Najvisi organ diplomatskog zastupanja koji prema medjunarodnom pravu zastupa svoju drzavu u medjunarodnim odnosima.</a:t>
            </a:r>
            <a:endParaRPr lang="en-US" smtClean="0"/>
          </a:p>
          <a:p>
            <a:r>
              <a:rPr lang="en-US" b="1" smtClean="0"/>
              <a:t>Medjunarodno pravo zahtjeva da svaka drzava , kao subject medjunarodnog prava , mora imati najvise tjelo vanjskog zastupanja, bilo pojedinacno ili kolektivno.</a:t>
            </a:r>
            <a:endParaRPr lang="en-US" smtClean="0"/>
          </a:p>
          <a:p>
            <a:r>
              <a:rPr lang="en-US" b="1" smtClean="0"/>
              <a:t> 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err="1" smtClean="0"/>
              <a:t>Vlada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Vlada obavlja izvrsnu vlast u skladu sa ustavom i zakonom, a cine je predsjednik, podpredsjednici, ministri i drugi njeni clanovi s tim da se njena organizacija i nacin rada , kao i odlucivanje, propisuje zakonom i poslovnikom.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 err="1" smtClean="0"/>
              <a:t>Ministarstvo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vanjskih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poslova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Ministarstvo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, (MVP)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celu</a:t>
            </a:r>
            <a:r>
              <a:rPr lang="en-US" b="1" dirty="0" smtClean="0"/>
              <a:t> s </a:t>
            </a:r>
            <a:r>
              <a:rPr lang="en-US" b="1" dirty="0" err="1" smtClean="0"/>
              <a:t>ministrom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, je </a:t>
            </a:r>
            <a:r>
              <a:rPr lang="en-US" b="1" dirty="0" err="1" smtClean="0"/>
              <a:t>dio</a:t>
            </a:r>
            <a:r>
              <a:rPr lang="en-US" b="1" dirty="0" smtClean="0"/>
              <a:t> </a:t>
            </a:r>
            <a:r>
              <a:rPr lang="en-US" b="1" dirty="0" err="1" smtClean="0"/>
              <a:t>vlade</a:t>
            </a:r>
            <a:r>
              <a:rPr lang="en-US" b="1" dirty="0" smtClean="0"/>
              <a:t> </a:t>
            </a:r>
            <a:r>
              <a:rPr lang="en-US" b="1" dirty="0" err="1" smtClean="0"/>
              <a:t>koji</a:t>
            </a:r>
            <a:r>
              <a:rPr lang="en-US" b="1" dirty="0" smtClean="0"/>
              <a:t> se </a:t>
            </a:r>
            <a:r>
              <a:rPr lang="en-US" b="1" dirty="0" err="1" smtClean="0"/>
              <a:t>bavi</a:t>
            </a:r>
            <a:r>
              <a:rPr lang="en-US" b="1" dirty="0" smtClean="0"/>
              <a:t> </a:t>
            </a:r>
            <a:r>
              <a:rPr lang="en-US" b="1" dirty="0" err="1" smtClean="0"/>
              <a:t>pitanjima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zadatcima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</a:t>
            </a:r>
            <a:r>
              <a:rPr lang="en-US" b="1" dirty="0" err="1" smtClean="0"/>
              <a:t>podrucja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nastupa</a:t>
            </a:r>
            <a:r>
              <a:rPr lang="en-US" b="1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posrednik</a:t>
            </a:r>
            <a:r>
              <a:rPr lang="en-US" b="1" dirty="0" smtClean="0"/>
              <a:t> </a:t>
            </a:r>
            <a:r>
              <a:rPr lang="en-US" b="1" dirty="0" err="1" smtClean="0"/>
              <a:t>izmedju</a:t>
            </a:r>
            <a:r>
              <a:rPr lang="en-US" b="1" dirty="0" smtClean="0"/>
              <a:t> </a:t>
            </a:r>
            <a:r>
              <a:rPr lang="en-US" b="1" dirty="0" err="1" smtClean="0"/>
              <a:t>svoje</a:t>
            </a:r>
            <a:r>
              <a:rPr lang="en-US" b="1" dirty="0" smtClean="0"/>
              <a:t> </a:t>
            </a:r>
            <a:r>
              <a:rPr lang="en-US" b="1" dirty="0" err="1" smtClean="0"/>
              <a:t>vlade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drugih</a:t>
            </a:r>
            <a:r>
              <a:rPr lang="en-US" b="1" dirty="0" smtClean="0"/>
              <a:t> </a:t>
            </a:r>
            <a:r>
              <a:rPr lang="en-US" b="1" dirty="0" err="1" smtClean="0"/>
              <a:t>subjekata</a:t>
            </a:r>
            <a:r>
              <a:rPr lang="en-US" b="1" dirty="0" smtClean="0"/>
              <a:t> </a:t>
            </a:r>
            <a:r>
              <a:rPr lang="en-US" b="1" dirty="0" err="1" smtClean="0"/>
              <a:t>medjunarodnog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Ministar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dobiva</a:t>
            </a:r>
            <a:r>
              <a:rPr lang="en-US" b="1" dirty="0" smtClean="0"/>
              <a:t> </a:t>
            </a:r>
            <a:r>
              <a:rPr lang="en-US" b="1" dirty="0" err="1" smtClean="0"/>
              <a:t>ovlastenja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vanjsko</a:t>
            </a:r>
            <a:r>
              <a:rPr lang="en-US" b="1" dirty="0" smtClean="0"/>
              <a:t> </a:t>
            </a:r>
            <a:r>
              <a:rPr lang="en-US" b="1" dirty="0" err="1" smtClean="0"/>
              <a:t>zastupanje</a:t>
            </a:r>
            <a:r>
              <a:rPr lang="en-US" b="1" dirty="0" smtClean="0"/>
              <a:t>, </a:t>
            </a:r>
            <a:r>
              <a:rPr lang="en-US" b="1" dirty="0" err="1" smtClean="0"/>
              <a:t>te</a:t>
            </a:r>
            <a:r>
              <a:rPr lang="en-US" b="1" dirty="0" smtClean="0"/>
              <a:t> se, </a:t>
            </a:r>
            <a:r>
              <a:rPr lang="en-US" b="1" dirty="0" err="1" smtClean="0"/>
              <a:t>skupa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svojim</a:t>
            </a:r>
            <a:r>
              <a:rPr lang="en-US" b="1" dirty="0" smtClean="0"/>
              <a:t> </a:t>
            </a:r>
            <a:r>
              <a:rPr lang="en-US" b="1" dirty="0" err="1" smtClean="0"/>
              <a:t>ministarstvom</a:t>
            </a:r>
            <a:r>
              <a:rPr lang="en-US" b="1" dirty="0" smtClean="0"/>
              <a:t>  </a:t>
            </a:r>
            <a:r>
              <a:rPr lang="en-US" b="1" dirty="0" err="1" smtClean="0"/>
              <a:t>smatra</a:t>
            </a:r>
            <a:r>
              <a:rPr lang="en-US" b="1" dirty="0" smtClean="0"/>
              <a:t> </a:t>
            </a:r>
            <a:r>
              <a:rPr lang="en-US" b="1" dirty="0" err="1" smtClean="0"/>
              <a:t>ovlastenim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iskazivanje</a:t>
            </a:r>
            <a:r>
              <a:rPr lang="en-US" b="1" dirty="0" smtClean="0"/>
              <a:t> </a:t>
            </a:r>
            <a:r>
              <a:rPr lang="en-US" b="1" dirty="0" err="1" smtClean="0"/>
              <a:t>volje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 </a:t>
            </a:r>
            <a:r>
              <a:rPr lang="en-US" b="1" dirty="0" err="1" smtClean="0"/>
              <a:t>koji</a:t>
            </a:r>
            <a:r>
              <a:rPr lang="en-US" b="1" dirty="0" smtClean="0"/>
              <a:t> se </a:t>
            </a:r>
            <a:r>
              <a:rPr lang="en-US" b="1" dirty="0" err="1" smtClean="0"/>
              <a:t>ticu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medjunarodnih</a:t>
            </a:r>
            <a:r>
              <a:rPr lang="en-US" b="1" dirty="0" smtClean="0"/>
              <a:t> </a:t>
            </a:r>
            <a:r>
              <a:rPr lang="en-US" b="1" dirty="0" err="1" smtClean="0"/>
              <a:t>odnosa</a:t>
            </a:r>
            <a:r>
              <a:rPr lang="en-US" b="1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</a:t>
            </a:r>
            <a:r>
              <a:rPr lang="en-US" b="1" dirty="0" err="1" smtClean="0"/>
              <a:t>tih</a:t>
            </a:r>
            <a:r>
              <a:rPr lang="en-US" b="1" dirty="0" smtClean="0"/>
              <a:t> </a:t>
            </a:r>
            <a:r>
              <a:rPr lang="en-US" b="1" dirty="0" err="1" smtClean="0"/>
              <a:t>razloga</a:t>
            </a:r>
            <a:r>
              <a:rPr lang="en-US" b="1" dirty="0" smtClean="0"/>
              <a:t>  je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obicaj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ministar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najavi</a:t>
            </a:r>
            <a:r>
              <a:rPr lang="en-US" b="1" dirty="0" smtClean="0"/>
              <a:t>  </a:t>
            </a:r>
            <a:r>
              <a:rPr lang="en-US" b="1" dirty="0" err="1" smtClean="0"/>
              <a:t>stranim</a:t>
            </a:r>
            <a:r>
              <a:rPr lang="en-US" b="1" dirty="0" smtClean="0"/>
              <a:t> </a:t>
            </a:r>
            <a:r>
              <a:rPr lang="en-US" b="1" dirty="0" err="1" smtClean="0"/>
              <a:t>drzavama</a:t>
            </a:r>
            <a:r>
              <a:rPr lang="en-US" b="1" dirty="0" smtClean="0"/>
              <a:t> </a:t>
            </a:r>
            <a:r>
              <a:rPr lang="en-US" b="1" dirty="0" err="1" smtClean="0"/>
              <a:t>preuzimanje</a:t>
            </a:r>
            <a:r>
              <a:rPr lang="en-US" b="1" dirty="0" smtClean="0"/>
              <a:t> </a:t>
            </a:r>
            <a:r>
              <a:rPr lang="en-US" b="1" dirty="0" err="1" smtClean="0"/>
              <a:t>duznosti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 smtClean="0"/>
              <a:t>1.1     </a:t>
            </a:r>
            <a:r>
              <a:rPr lang="en-US" b="1" u="sng" dirty="0" err="1" smtClean="0"/>
              <a:t>Diplomatsko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konzularno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pravo</a:t>
            </a:r>
            <a:r>
              <a:rPr lang="en-US" b="1" u="sng" dirty="0" smtClean="0"/>
              <a:t> (</a:t>
            </a:r>
            <a:r>
              <a:rPr lang="en-US" b="1" u="sng" dirty="0" err="1" smtClean="0"/>
              <a:t>povijest</a:t>
            </a:r>
            <a:r>
              <a:rPr lang="en-US" b="1" u="sng" dirty="0" smtClean="0"/>
              <a:t>, </a:t>
            </a:r>
            <a:r>
              <a:rPr lang="en-US" b="1" u="sng" dirty="0" err="1" smtClean="0"/>
              <a:t>izvori</a:t>
            </a:r>
            <a:r>
              <a:rPr lang="en-US" b="1" u="sng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Ilijada</a:t>
            </a:r>
            <a:r>
              <a:rPr lang="en-US" dirty="0" smtClean="0"/>
              <a:t> – </a:t>
            </a:r>
            <a:r>
              <a:rPr lang="en-US" dirty="0" err="1" smtClean="0"/>
              <a:t>vjesnici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Grcka</a:t>
            </a:r>
            <a:r>
              <a:rPr lang="en-US" dirty="0" smtClean="0"/>
              <a:t>-  </a:t>
            </a:r>
            <a:r>
              <a:rPr lang="en-US" dirty="0" err="1" smtClean="0"/>
              <a:t>Temelji</a:t>
            </a:r>
            <a:r>
              <a:rPr lang="en-US" dirty="0" smtClean="0"/>
              <a:t> </a:t>
            </a:r>
            <a:r>
              <a:rPr lang="en-US" dirty="0" err="1" smtClean="0"/>
              <a:t>prvih</a:t>
            </a:r>
            <a:r>
              <a:rPr lang="en-US" dirty="0" smtClean="0"/>
              <a:t> </a:t>
            </a:r>
            <a:r>
              <a:rPr lang="en-US" dirty="0" err="1" smtClean="0"/>
              <a:t>saveza</a:t>
            </a:r>
            <a:r>
              <a:rPr lang="en-US" dirty="0" smtClean="0"/>
              <a:t>, </a:t>
            </a:r>
            <a:r>
              <a:rPr lang="en-US" dirty="0" err="1" smtClean="0"/>
              <a:t>sporazuma</a:t>
            </a:r>
            <a:r>
              <a:rPr lang="en-US" dirty="0" smtClean="0"/>
              <a:t>, </a:t>
            </a:r>
            <a:r>
              <a:rPr lang="en-US" dirty="0" err="1" smtClean="0"/>
              <a:t>konvencija</a:t>
            </a:r>
            <a:r>
              <a:rPr lang="en-US" dirty="0" smtClean="0"/>
              <a:t>, </a:t>
            </a:r>
            <a:r>
              <a:rPr lang="en-US" dirty="0" err="1" smtClean="0"/>
              <a:t>ugovora</a:t>
            </a:r>
            <a:r>
              <a:rPr lang="en-US" dirty="0" smtClean="0"/>
              <a:t> o </a:t>
            </a:r>
            <a:r>
              <a:rPr lang="en-US" dirty="0" err="1" smtClean="0"/>
              <a:t>miru</a:t>
            </a:r>
            <a:r>
              <a:rPr lang="en-US" dirty="0" smtClean="0"/>
              <a:t>, </a:t>
            </a:r>
            <a:r>
              <a:rPr lang="en-US" dirty="0" err="1" smtClean="0"/>
              <a:t>arbitraza</a:t>
            </a:r>
            <a:r>
              <a:rPr lang="en-US" dirty="0" smtClean="0"/>
              <a:t> </a:t>
            </a:r>
            <a:r>
              <a:rPr lang="en-US" dirty="0" err="1" smtClean="0"/>
              <a:t>drzava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Rimska</a:t>
            </a:r>
            <a:r>
              <a:rPr lang="en-US" dirty="0" smtClean="0"/>
              <a:t> </a:t>
            </a:r>
            <a:r>
              <a:rPr lang="en-US" dirty="0" err="1" smtClean="0"/>
              <a:t>drzava</a:t>
            </a:r>
            <a:r>
              <a:rPr lang="en-US" dirty="0" smtClean="0"/>
              <a:t>- </a:t>
            </a:r>
            <a:r>
              <a:rPr lang="en-US" dirty="0" err="1" smtClean="0"/>
              <a:t>nunciji</a:t>
            </a:r>
            <a:r>
              <a:rPr lang="en-US" dirty="0" smtClean="0"/>
              <a:t>, 3 </a:t>
            </a:r>
            <a:r>
              <a:rPr lang="en-US" dirty="0" err="1" smtClean="0"/>
              <a:t>st</a:t>
            </a:r>
            <a:r>
              <a:rPr lang="en-US" dirty="0" smtClean="0"/>
              <a:t> pr. </a:t>
            </a:r>
            <a:r>
              <a:rPr lang="en-US" dirty="0" err="1" smtClean="0"/>
              <a:t>n.e</a:t>
            </a:r>
            <a:r>
              <a:rPr lang="en-US" dirty="0" smtClean="0"/>
              <a:t>.,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Senat</a:t>
            </a:r>
            <a:r>
              <a:rPr lang="en-US" dirty="0" smtClean="0"/>
              <a:t> je </a:t>
            </a:r>
            <a:r>
              <a:rPr lang="en-US" dirty="0" err="1" smtClean="0"/>
              <a:t>birao</a:t>
            </a:r>
            <a:r>
              <a:rPr lang="en-US" dirty="0" smtClean="0"/>
              <a:t> </a:t>
            </a:r>
            <a:r>
              <a:rPr lang="en-US" dirty="0" err="1" smtClean="0"/>
              <a:t>rimske</a:t>
            </a:r>
            <a:r>
              <a:rPr lang="en-US" dirty="0" smtClean="0"/>
              <a:t> </a:t>
            </a:r>
            <a:r>
              <a:rPr lang="en-US" dirty="0" err="1" smtClean="0"/>
              <a:t>poslanike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prsten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osiguravao</a:t>
            </a:r>
            <a:r>
              <a:rPr lang="en-US" dirty="0" smtClean="0"/>
              <a:t> </a:t>
            </a:r>
            <a:r>
              <a:rPr lang="en-US" dirty="0" err="1" smtClean="0"/>
              <a:t>besplatan</a:t>
            </a:r>
            <a:r>
              <a:rPr lang="en-US" dirty="0" smtClean="0"/>
              <a:t> </a:t>
            </a:r>
            <a:r>
              <a:rPr lang="en-US" dirty="0" err="1" smtClean="0"/>
              <a:t>prevoz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izdrzavanje</a:t>
            </a:r>
            <a:r>
              <a:rPr lang="en-US" dirty="0" smtClean="0"/>
              <a:t>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zadatci</a:t>
            </a:r>
            <a:r>
              <a:rPr lang="en-US" dirty="0" smtClean="0"/>
              <a:t>: </a:t>
            </a:r>
            <a:r>
              <a:rPr lang="en-US" dirty="0" err="1" smtClean="0"/>
              <a:t>objava</a:t>
            </a:r>
            <a:r>
              <a:rPr lang="en-US" dirty="0" smtClean="0"/>
              <a:t> rata,  </a:t>
            </a:r>
            <a:r>
              <a:rPr lang="en-US" dirty="0" err="1" smtClean="0"/>
              <a:t>sklapanje</a:t>
            </a:r>
            <a:r>
              <a:rPr lang="en-US" dirty="0" smtClean="0"/>
              <a:t> </a:t>
            </a:r>
            <a:r>
              <a:rPr lang="en-US" dirty="0" err="1" smtClean="0"/>
              <a:t>mira</a:t>
            </a:r>
            <a:r>
              <a:rPr lang="en-US" dirty="0" smtClean="0"/>
              <a:t>, </a:t>
            </a:r>
            <a:r>
              <a:rPr lang="en-US" dirty="0" err="1" smtClean="0"/>
              <a:t>potpisivanje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Funkcije</a:t>
            </a:r>
            <a:r>
              <a:rPr lang="en-US" b="1" dirty="0" smtClean="0"/>
              <a:t>, </a:t>
            </a:r>
            <a:r>
              <a:rPr lang="en-US" b="1" dirty="0" err="1" smtClean="0"/>
              <a:t>ovlastenja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organizacija</a:t>
            </a:r>
            <a:r>
              <a:rPr lang="en-US" b="1" dirty="0" smtClean="0"/>
              <a:t> MVP  </a:t>
            </a:r>
            <a:r>
              <a:rPr lang="en-US" b="1" dirty="0" err="1" smtClean="0"/>
              <a:t>razlikuje</a:t>
            </a:r>
            <a:r>
              <a:rPr lang="en-US" b="1" dirty="0" smtClean="0"/>
              <a:t> se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do </a:t>
            </a:r>
            <a:r>
              <a:rPr lang="en-US" b="1" dirty="0" err="1" smtClean="0"/>
              <a:t>drzave</a:t>
            </a:r>
            <a:r>
              <a:rPr lang="en-US" b="1" dirty="0" smtClean="0"/>
              <a:t>, </a:t>
            </a:r>
            <a:r>
              <a:rPr lang="en-US" b="1" dirty="0" err="1" smtClean="0"/>
              <a:t>ovisno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potreba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prioriteta</a:t>
            </a:r>
            <a:r>
              <a:rPr lang="en-US" b="1" dirty="0" smtClean="0"/>
              <a:t> u </a:t>
            </a:r>
            <a:r>
              <a:rPr lang="en-US" b="1" dirty="0" err="1" smtClean="0"/>
              <a:t>medjunarodnim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, </a:t>
            </a:r>
            <a:r>
              <a:rPr lang="en-US" b="1" dirty="0" err="1" smtClean="0"/>
              <a:t>velicine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, </a:t>
            </a:r>
            <a:r>
              <a:rPr lang="en-US" b="1" dirty="0" err="1" smtClean="0"/>
              <a:t>njenom</a:t>
            </a:r>
            <a:r>
              <a:rPr lang="en-US" b="1" dirty="0" smtClean="0"/>
              <a:t> </a:t>
            </a:r>
            <a:r>
              <a:rPr lang="en-US" b="1" dirty="0" err="1" smtClean="0"/>
              <a:t>utjecaju</a:t>
            </a:r>
            <a:r>
              <a:rPr lang="en-US" b="1" dirty="0" smtClean="0"/>
              <a:t> u </a:t>
            </a:r>
            <a:r>
              <a:rPr lang="en-US" b="1" dirty="0" err="1" smtClean="0"/>
              <a:t>medjunarodnim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, </a:t>
            </a:r>
            <a:r>
              <a:rPr lang="en-US" b="1" dirty="0" err="1" smtClean="0"/>
              <a:t>ecc</a:t>
            </a:r>
            <a:r>
              <a:rPr lang="en-US" b="1" dirty="0" smtClean="0"/>
              <a:t>. </a:t>
            </a:r>
            <a:r>
              <a:rPr lang="en-US" b="1" dirty="0" err="1" smtClean="0"/>
              <a:t>snazi</a:t>
            </a:r>
            <a:r>
              <a:rPr lang="en-US" b="1" dirty="0" smtClean="0"/>
              <a:t>…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Gotovo</a:t>
            </a:r>
            <a:r>
              <a:rPr lang="en-US" b="1" dirty="0" smtClean="0"/>
              <a:t> </a:t>
            </a:r>
            <a:r>
              <a:rPr lang="en-US" b="1" dirty="0" err="1" smtClean="0"/>
              <a:t>svim</a:t>
            </a:r>
            <a:r>
              <a:rPr lang="en-US" b="1" dirty="0" smtClean="0"/>
              <a:t>  MVP </a:t>
            </a:r>
            <a:r>
              <a:rPr lang="en-US" b="1" dirty="0" err="1" smtClean="0"/>
              <a:t>zajednicki</a:t>
            </a:r>
            <a:r>
              <a:rPr lang="en-US" b="1" dirty="0" smtClean="0"/>
              <a:t> </a:t>
            </a:r>
            <a:r>
              <a:rPr lang="en-US" b="1" dirty="0" err="1" smtClean="0"/>
              <a:t>su</a:t>
            </a:r>
            <a:r>
              <a:rPr lang="en-US" b="1" dirty="0" smtClean="0"/>
              <a:t> </a:t>
            </a:r>
            <a:r>
              <a:rPr lang="en-US" b="1" dirty="0" err="1" smtClean="0"/>
              <a:t>sljedeci</a:t>
            </a:r>
            <a:r>
              <a:rPr lang="en-US" b="1" dirty="0" smtClean="0"/>
              <a:t> </a:t>
            </a:r>
            <a:r>
              <a:rPr lang="en-US" b="1" dirty="0" err="1" smtClean="0"/>
              <a:t>poslovi</a:t>
            </a:r>
            <a:r>
              <a:rPr lang="en-US" b="1" dirty="0" smtClean="0"/>
              <a:t>: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bilateralni</a:t>
            </a:r>
            <a:r>
              <a:rPr lang="en-US" b="1" dirty="0" smtClean="0"/>
              <a:t> ( </a:t>
            </a:r>
            <a:r>
              <a:rPr lang="en-US" b="1" dirty="0" err="1" smtClean="0"/>
              <a:t>regionalno</a:t>
            </a:r>
            <a:r>
              <a:rPr lang="en-US" b="1" dirty="0" smtClean="0"/>
              <a:t> </a:t>
            </a:r>
            <a:r>
              <a:rPr lang="en-US" b="1" dirty="0" err="1" smtClean="0"/>
              <a:t>podjeljena</a:t>
            </a:r>
            <a:r>
              <a:rPr lang="en-US" b="1" dirty="0" smtClean="0"/>
              <a:t> </a:t>
            </a:r>
            <a:r>
              <a:rPr lang="en-US" b="1" dirty="0" err="1" smtClean="0"/>
              <a:t>odjeljenja</a:t>
            </a:r>
            <a:r>
              <a:rPr lang="en-US" b="1" dirty="0" smtClean="0"/>
              <a:t>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multilateralni</a:t>
            </a:r>
            <a:r>
              <a:rPr lang="en-US" b="1" dirty="0" smtClean="0"/>
              <a:t> ( </a:t>
            </a:r>
            <a:r>
              <a:rPr lang="en-US" b="1" dirty="0" err="1" smtClean="0"/>
              <a:t>poslovi</a:t>
            </a:r>
            <a:r>
              <a:rPr lang="en-US" b="1" dirty="0" smtClean="0"/>
              <a:t> </a:t>
            </a:r>
            <a:r>
              <a:rPr lang="en-US" b="1" dirty="0" err="1" smtClean="0"/>
              <a:t>vezani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medj</a:t>
            </a:r>
            <a:r>
              <a:rPr lang="en-US" b="1" dirty="0" smtClean="0"/>
              <a:t>. </a:t>
            </a:r>
            <a:r>
              <a:rPr lang="en-US" b="1" dirty="0" err="1" smtClean="0"/>
              <a:t>organizacije</a:t>
            </a:r>
            <a:r>
              <a:rPr lang="en-US" b="1" dirty="0" smtClean="0"/>
              <a:t>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konzularni</a:t>
            </a:r>
            <a:r>
              <a:rPr lang="en-US" b="1" dirty="0" smtClean="0"/>
              <a:t> </a:t>
            </a:r>
            <a:r>
              <a:rPr lang="en-US" b="1" dirty="0" err="1" smtClean="0"/>
              <a:t>poslovi</a:t>
            </a:r>
            <a:r>
              <a:rPr lang="en-US" b="1" dirty="0" smtClean="0"/>
              <a:t>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medj</a:t>
            </a:r>
            <a:r>
              <a:rPr lang="en-US" b="1" dirty="0" smtClean="0"/>
              <a:t>. </a:t>
            </a:r>
            <a:r>
              <a:rPr lang="en-US" b="1" dirty="0" err="1" smtClean="0"/>
              <a:t>pravni</a:t>
            </a:r>
            <a:r>
              <a:rPr lang="en-US" b="1" dirty="0" smtClean="0"/>
              <a:t> </a:t>
            </a:r>
            <a:r>
              <a:rPr lang="en-US" b="1" dirty="0" err="1" smtClean="0"/>
              <a:t>poslovi</a:t>
            </a:r>
            <a:r>
              <a:rPr lang="en-US" b="1" dirty="0" smtClean="0"/>
              <a:t>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protokolarna</a:t>
            </a:r>
            <a:r>
              <a:rPr lang="en-US" b="1" dirty="0" smtClean="0"/>
              <a:t> </a:t>
            </a:r>
            <a:r>
              <a:rPr lang="en-US" b="1" dirty="0" err="1" smtClean="0"/>
              <a:t>pitanja</a:t>
            </a:r>
            <a:r>
              <a:rPr lang="en-US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……..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Struktura sjedista MVP BiH</a:t>
            </a:r>
          </a:p>
        </p:txBody>
      </p:sp>
      <p:pic>
        <p:nvPicPr>
          <p:cNvPr id="3379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47863" y="1770063"/>
            <a:ext cx="5210175" cy="4086225"/>
          </a:xfr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 err="1" smtClean="0"/>
              <a:t>Diplomatski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predstavnici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Podrazumjevaju se  osobe koje zastupaju svoju drzavu prema drugim subjektima medjunarodnog prava.</a:t>
            </a:r>
          </a:p>
          <a:p>
            <a:r>
              <a:rPr lang="en-US" b="1" smtClean="0"/>
              <a:t>Becka konvencija oDO, koja ujedno predstavlja i kodifikaciju medjunarodnog obicajnog prava, detaljno regulira stat</a:t>
            </a:r>
            <a:r>
              <a:rPr lang="en-US" b="1" u="sng" smtClean="0"/>
              <a:t>us dipl. predstavnika kao i dr</a:t>
            </a:r>
            <a:r>
              <a:rPr lang="en-US" b="1" smtClean="0"/>
              <a:t>ugih  clanova  dipl. Predstavnistva.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 err="1" smtClean="0"/>
              <a:t>Diplomtska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predstavnistva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Becka</a:t>
            </a:r>
            <a:r>
              <a:rPr lang="en-US" b="1" dirty="0" smtClean="0"/>
              <a:t> </a:t>
            </a:r>
            <a:r>
              <a:rPr lang="en-US" b="1" dirty="0" err="1" smtClean="0"/>
              <a:t>konvencija</a:t>
            </a:r>
            <a:r>
              <a:rPr lang="en-US" b="1" dirty="0" smtClean="0"/>
              <a:t> o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 je</a:t>
            </a:r>
            <a:r>
              <a:rPr lang="en-US" dirty="0" smtClean="0"/>
              <a:t> </a:t>
            </a:r>
            <a:r>
              <a:rPr lang="en-US" b="1" dirty="0" err="1" smtClean="0"/>
              <a:t>kodificirala</a:t>
            </a:r>
            <a:r>
              <a:rPr lang="en-US" b="1" dirty="0" smtClean="0"/>
              <a:t> </a:t>
            </a:r>
            <a:r>
              <a:rPr lang="en-US" b="1" dirty="0" err="1" smtClean="0"/>
              <a:t>dotadasnje</a:t>
            </a:r>
            <a:r>
              <a:rPr lang="en-US" b="1" dirty="0" smtClean="0"/>
              <a:t> </a:t>
            </a:r>
            <a:r>
              <a:rPr lang="en-US" b="1" dirty="0" err="1" smtClean="0"/>
              <a:t>medjunarodno</a:t>
            </a:r>
            <a:r>
              <a:rPr lang="en-US" b="1" dirty="0" smtClean="0"/>
              <a:t> </a:t>
            </a:r>
            <a:r>
              <a:rPr lang="en-US" b="1" dirty="0" err="1" smtClean="0"/>
              <a:t>obicajno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o </a:t>
            </a:r>
            <a:r>
              <a:rPr lang="en-US" b="1" dirty="0" err="1" smtClean="0"/>
              <a:t>polozaju</a:t>
            </a:r>
            <a:r>
              <a:rPr lang="en-US" b="1" dirty="0" smtClean="0"/>
              <a:t> </a:t>
            </a:r>
            <a:r>
              <a:rPr lang="en-US" b="1" dirty="0" err="1" smtClean="0"/>
              <a:t>drzavnih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 u </a:t>
            </a:r>
            <a:r>
              <a:rPr lang="en-US" b="1" dirty="0" err="1" smtClean="0"/>
              <a:t>inostranstvu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je </a:t>
            </a:r>
            <a:r>
              <a:rPr lang="en-US" b="1" dirty="0" err="1" smtClean="0"/>
              <a:t>obavila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Legislaciju</a:t>
            </a:r>
            <a:r>
              <a:rPr lang="en-US" b="1" dirty="0" smtClean="0"/>
              <a:t>- </a:t>
            </a:r>
            <a:r>
              <a:rPr lang="en-US" b="1" dirty="0" err="1" smtClean="0"/>
              <a:t>daljnji</a:t>
            </a:r>
            <a:r>
              <a:rPr lang="en-US" b="1" dirty="0" smtClean="0"/>
              <a:t> </a:t>
            </a:r>
            <a:r>
              <a:rPr lang="en-US" b="1" dirty="0" err="1" smtClean="0"/>
              <a:t>razvoj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unapredjenje</a:t>
            </a:r>
            <a:r>
              <a:rPr lang="en-US" b="1" dirty="0" smtClean="0"/>
              <a:t>, </a:t>
            </a:r>
            <a:r>
              <a:rPr lang="en-US" b="1" dirty="0" err="1" smtClean="0"/>
              <a:t>naglasivsi</a:t>
            </a:r>
            <a:r>
              <a:rPr lang="en-US" b="1" dirty="0" smtClean="0"/>
              <a:t> </a:t>
            </a:r>
            <a:r>
              <a:rPr lang="en-US" b="1" dirty="0" err="1" smtClean="0"/>
              <a:t>vaznost</a:t>
            </a:r>
            <a:r>
              <a:rPr lang="en-US" b="1" dirty="0" smtClean="0"/>
              <a:t> </a:t>
            </a:r>
            <a:r>
              <a:rPr lang="en-US" b="1" dirty="0" err="1" smtClean="0"/>
              <a:t>samog</a:t>
            </a:r>
            <a:r>
              <a:rPr lang="en-US" b="1" dirty="0" smtClean="0"/>
              <a:t> DKP-a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ustanove</a:t>
            </a:r>
            <a:r>
              <a:rPr lang="en-US" b="1" dirty="0" smtClean="0"/>
              <a:t> 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razliku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dotadasnjeg</a:t>
            </a:r>
            <a:r>
              <a:rPr lang="en-US" b="1" dirty="0" smtClean="0"/>
              <a:t> </a:t>
            </a:r>
            <a:r>
              <a:rPr lang="en-US" b="1" dirty="0" err="1" smtClean="0"/>
              <a:t>stava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je </a:t>
            </a:r>
            <a:r>
              <a:rPr lang="en-US" b="1" dirty="0" err="1" smtClean="0"/>
              <a:t>samo</a:t>
            </a:r>
            <a:r>
              <a:rPr lang="en-US" b="1" dirty="0" smtClean="0"/>
              <a:t> </a:t>
            </a:r>
            <a:r>
              <a:rPr lang="en-US" b="1" dirty="0" err="1" smtClean="0"/>
              <a:t>sef</a:t>
            </a:r>
            <a:r>
              <a:rPr lang="en-US" b="1" dirty="0" smtClean="0"/>
              <a:t> DKP-a </a:t>
            </a:r>
            <a:r>
              <a:rPr lang="en-US" b="1" dirty="0" err="1" smtClean="0"/>
              <a:t>bitan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Uspostavljanje</a:t>
            </a:r>
            <a:r>
              <a:rPr lang="en-US" b="1" dirty="0" smtClean="0"/>
              <a:t> </a:t>
            </a:r>
            <a:r>
              <a:rPr lang="en-US" b="1" dirty="0" err="1" smtClean="0"/>
              <a:t>stalnih</a:t>
            </a:r>
            <a:r>
              <a:rPr lang="en-US" b="1" dirty="0" smtClean="0"/>
              <a:t> DKP-a </a:t>
            </a:r>
            <a:r>
              <a:rPr lang="en-US" b="1" dirty="0" err="1" smtClean="0"/>
              <a:t>obavlja</a:t>
            </a:r>
            <a:r>
              <a:rPr lang="en-US" b="1" dirty="0" smtClean="0"/>
              <a:t> se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temelju</a:t>
            </a:r>
            <a:r>
              <a:rPr lang="en-US" b="1" dirty="0" smtClean="0"/>
              <a:t> </a:t>
            </a:r>
            <a:r>
              <a:rPr lang="en-US" b="1" dirty="0" err="1" smtClean="0"/>
              <a:t>pristanka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 ( cl. 2 BK o DO)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DKP-</a:t>
            </a:r>
            <a:r>
              <a:rPr lang="en-US" b="1" dirty="0" err="1" smtClean="0"/>
              <a:t>i</a:t>
            </a:r>
            <a:r>
              <a:rPr lang="en-US" b="1" dirty="0" smtClean="0"/>
              <a:t> se u </a:t>
            </a:r>
            <a:r>
              <a:rPr lang="en-US" b="1" dirty="0" err="1" smtClean="0"/>
              <a:t>pravilu</a:t>
            </a:r>
            <a:r>
              <a:rPr lang="en-US" b="1" dirty="0" smtClean="0"/>
              <a:t> </a:t>
            </a:r>
            <a:r>
              <a:rPr lang="en-US" b="1" dirty="0" err="1" smtClean="0"/>
              <a:t>otvaraju</a:t>
            </a:r>
            <a:r>
              <a:rPr lang="en-US" b="1" dirty="0" smtClean="0"/>
              <a:t> u </a:t>
            </a:r>
            <a:r>
              <a:rPr lang="en-US" b="1" dirty="0" err="1" smtClean="0"/>
              <a:t>glavnom</a:t>
            </a:r>
            <a:r>
              <a:rPr lang="en-US" b="1" dirty="0" smtClean="0"/>
              <a:t> </a:t>
            </a:r>
            <a:r>
              <a:rPr lang="en-US" b="1" dirty="0" err="1" smtClean="0"/>
              <a:t>gradu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</a:t>
            </a:r>
            <a:r>
              <a:rPr lang="en-US" b="1" dirty="0" err="1" smtClean="0"/>
              <a:t>prijema</a:t>
            </a:r>
            <a:r>
              <a:rPr lang="en-US" b="1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Uz</a:t>
            </a:r>
            <a:r>
              <a:rPr lang="en-US" b="1" dirty="0" smtClean="0"/>
              <a:t> </a:t>
            </a:r>
            <a:r>
              <a:rPr lang="en-US" b="1" dirty="0" err="1" smtClean="0"/>
              <a:t>pristanak</a:t>
            </a:r>
            <a:r>
              <a:rPr lang="en-US" b="1" dirty="0" smtClean="0"/>
              <a:t> </a:t>
            </a:r>
            <a:r>
              <a:rPr lang="en-US" b="1" dirty="0" err="1" smtClean="0"/>
              <a:t>mogu</a:t>
            </a:r>
            <a:r>
              <a:rPr lang="en-US" b="1" dirty="0" smtClean="0"/>
              <a:t> se </a:t>
            </a:r>
            <a:r>
              <a:rPr lang="en-US" b="1" dirty="0" err="1" smtClean="0"/>
              <a:t>otvarati</a:t>
            </a:r>
            <a:r>
              <a:rPr lang="en-US" b="1" dirty="0" smtClean="0"/>
              <a:t> </a:t>
            </a:r>
            <a:r>
              <a:rPr lang="en-US" b="1" dirty="0" err="1" smtClean="0"/>
              <a:t>uredi</a:t>
            </a:r>
            <a:r>
              <a:rPr lang="en-US" b="1" dirty="0" smtClean="0"/>
              <a:t> u </a:t>
            </a:r>
            <a:r>
              <a:rPr lang="en-US" b="1" dirty="0" err="1" smtClean="0"/>
              <a:t>drugim</a:t>
            </a:r>
            <a:r>
              <a:rPr lang="en-US" b="1" dirty="0" smtClean="0"/>
              <a:t> </a:t>
            </a:r>
            <a:r>
              <a:rPr lang="en-US" b="1" dirty="0" err="1" smtClean="0"/>
              <a:t>mjestima</a:t>
            </a:r>
            <a:r>
              <a:rPr lang="en-US" b="1" dirty="0" smtClean="0"/>
              <a:t>.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Broj</a:t>
            </a:r>
            <a:r>
              <a:rPr lang="en-US" b="1" dirty="0" smtClean="0"/>
              <a:t> </a:t>
            </a:r>
            <a:r>
              <a:rPr lang="en-US" b="1" dirty="0" err="1" smtClean="0"/>
              <a:t>clanova</a:t>
            </a:r>
            <a:r>
              <a:rPr lang="en-US" b="1" dirty="0" smtClean="0"/>
              <a:t>  </a:t>
            </a:r>
            <a:r>
              <a:rPr lang="en-US" b="1" dirty="0" err="1" smtClean="0"/>
              <a:t>ovisi</a:t>
            </a:r>
            <a:r>
              <a:rPr lang="en-US" b="1" dirty="0" smtClean="0"/>
              <a:t> o </a:t>
            </a:r>
            <a:r>
              <a:rPr lang="en-US" b="1" dirty="0" err="1" smtClean="0"/>
              <a:t>sporazumu</a:t>
            </a:r>
            <a:r>
              <a:rPr lang="en-US" b="1" dirty="0" smtClean="0"/>
              <a:t>, </a:t>
            </a:r>
            <a:r>
              <a:rPr lang="en-US" b="1" dirty="0" err="1" smtClean="0"/>
              <a:t>uzajamnosti</a:t>
            </a:r>
            <a:r>
              <a:rPr lang="en-US" b="1" dirty="0" smtClean="0"/>
              <a:t>,  </a:t>
            </a:r>
            <a:r>
              <a:rPr lang="en-US" b="1" dirty="0" err="1" smtClean="0"/>
              <a:t>cjeneci</a:t>
            </a:r>
            <a:r>
              <a:rPr lang="en-US" b="1" dirty="0" smtClean="0"/>
              <a:t> </a:t>
            </a:r>
            <a:r>
              <a:rPr lang="en-US" b="1" dirty="0" err="1" smtClean="0"/>
              <a:t>uvjete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potrebe</a:t>
            </a:r>
            <a:r>
              <a:rPr lang="en-US" b="1" dirty="0" smtClean="0"/>
              <a:t>.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Drzava</a:t>
            </a:r>
            <a:r>
              <a:rPr lang="en-US" b="1" dirty="0" smtClean="0"/>
              <a:t>  </a:t>
            </a:r>
            <a:r>
              <a:rPr lang="en-US" b="1" dirty="0" err="1" smtClean="0"/>
              <a:t>moze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odbije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primi</a:t>
            </a:r>
            <a:r>
              <a:rPr lang="en-US" b="1" dirty="0" smtClean="0"/>
              <a:t> </a:t>
            </a:r>
            <a:r>
              <a:rPr lang="en-US" b="1" dirty="0" err="1" smtClean="0"/>
              <a:t>clana</a:t>
            </a:r>
            <a:r>
              <a:rPr lang="en-US" b="1" dirty="0" smtClean="0"/>
              <a:t> DKP-a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 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Dolazak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odlazak</a:t>
            </a:r>
            <a:r>
              <a:rPr lang="en-US" b="1" dirty="0" smtClean="0"/>
              <a:t>,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promjene</a:t>
            </a:r>
            <a:r>
              <a:rPr lang="en-US" b="1" dirty="0" smtClean="0"/>
              <a:t> u </a:t>
            </a:r>
            <a:r>
              <a:rPr lang="en-US" b="1" dirty="0" err="1" smtClean="0"/>
              <a:t>statusu</a:t>
            </a:r>
            <a:r>
              <a:rPr lang="en-US" b="1" dirty="0" smtClean="0"/>
              <a:t>  DKP-a ,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clanova</a:t>
            </a:r>
            <a:r>
              <a:rPr lang="en-US" b="1" dirty="0" smtClean="0"/>
              <a:t> </a:t>
            </a:r>
            <a:r>
              <a:rPr lang="en-US" b="1" dirty="0" err="1" smtClean="0"/>
              <a:t>njihovih</a:t>
            </a:r>
            <a:r>
              <a:rPr lang="en-US" b="1" dirty="0" smtClean="0"/>
              <a:t> </a:t>
            </a:r>
            <a:r>
              <a:rPr lang="en-US" b="1" dirty="0" err="1" smtClean="0"/>
              <a:t>porodica</a:t>
            </a:r>
            <a:r>
              <a:rPr lang="en-US" b="1" dirty="0" smtClean="0"/>
              <a:t>, </a:t>
            </a:r>
            <a:r>
              <a:rPr lang="en-US" b="1" dirty="0" err="1" smtClean="0"/>
              <a:t>treba</a:t>
            </a:r>
            <a:r>
              <a:rPr lang="en-US" b="1" dirty="0" smtClean="0"/>
              <a:t> </a:t>
            </a:r>
            <a:r>
              <a:rPr lang="en-US" b="1" dirty="0" err="1" smtClean="0"/>
              <a:t>notificirati</a:t>
            </a:r>
            <a:r>
              <a:rPr lang="en-US" b="1" dirty="0" smtClean="0"/>
              <a:t> </a:t>
            </a:r>
            <a:r>
              <a:rPr lang="en-US" b="1" dirty="0" err="1" smtClean="0"/>
              <a:t>zemlju</a:t>
            </a:r>
            <a:r>
              <a:rPr lang="en-US" b="1" dirty="0" smtClean="0"/>
              <a:t> </a:t>
            </a:r>
            <a:r>
              <a:rPr lang="en-US" b="1" dirty="0" err="1" smtClean="0"/>
              <a:t>domacina</a:t>
            </a:r>
            <a:r>
              <a:rPr lang="en-US" b="1" dirty="0" smtClean="0"/>
              <a:t>,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mogucnosti</a:t>
            </a:r>
            <a:r>
              <a:rPr lang="en-US" b="1" dirty="0" smtClean="0"/>
              <a:t> </a:t>
            </a:r>
            <a:r>
              <a:rPr lang="en-US" b="1" dirty="0" err="1" smtClean="0"/>
              <a:t>unapred</a:t>
            </a:r>
            <a:r>
              <a:rPr lang="en-US" b="1" dirty="0" smtClean="0"/>
              <a:t>. U </a:t>
            </a:r>
            <a:r>
              <a:rPr lang="en-US" b="1" dirty="0" err="1" smtClean="0"/>
              <a:t>pravilu</a:t>
            </a:r>
            <a:r>
              <a:rPr lang="en-US" b="1" dirty="0" smtClean="0"/>
              <a:t> </a:t>
            </a:r>
            <a:r>
              <a:rPr lang="en-US" b="1" dirty="0" err="1" smtClean="0"/>
              <a:t>clanovi</a:t>
            </a:r>
            <a:r>
              <a:rPr lang="en-US" b="1" dirty="0" smtClean="0"/>
              <a:t>  </a:t>
            </a:r>
            <a:r>
              <a:rPr lang="en-US" b="1" dirty="0" err="1" smtClean="0"/>
              <a:t>obitelji</a:t>
            </a:r>
            <a:r>
              <a:rPr lang="en-US" b="1" dirty="0" smtClean="0"/>
              <a:t> </a:t>
            </a:r>
            <a:r>
              <a:rPr lang="en-US" b="1" dirty="0" err="1" smtClean="0"/>
              <a:t>slijede</a:t>
            </a:r>
            <a:r>
              <a:rPr lang="en-US" b="1" dirty="0" smtClean="0"/>
              <a:t> 	 status </a:t>
            </a:r>
            <a:r>
              <a:rPr lang="en-US" b="1" dirty="0" err="1" smtClean="0"/>
              <a:t>i</a:t>
            </a:r>
            <a:r>
              <a:rPr lang="en-US" b="1" dirty="0" smtClean="0"/>
              <a:t> rang </a:t>
            </a:r>
            <a:r>
              <a:rPr lang="en-US" b="1" dirty="0" err="1" smtClean="0"/>
              <a:t>clana</a:t>
            </a:r>
            <a:r>
              <a:rPr lang="en-US" b="1" dirty="0" smtClean="0"/>
              <a:t> DKP-a,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obaveze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 </a:t>
            </a:r>
            <a:r>
              <a:rPr lang="en-US" b="1" dirty="0" err="1" smtClean="0"/>
              <a:t>statusa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ranga</a:t>
            </a:r>
            <a:r>
              <a:rPr lang="en-US" b="1" dirty="0" smtClean="0"/>
              <a:t> </a:t>
            </a:r>
            <a:r>
              <a:rPr lang="en-US" b="1" dirty="0" err="1" smtClean="0"/>
              <a:t>proizlaze</a:t>
            </a:r>
            <a:r>
              <a:rPr lang="en-US" b="1" dirty="0" smtClean="0"/>
              <a:t>( </a:t>
            </a:r>
            <a:r>
              <a:rPr lang="en-US" b="1" dirty="0" err="1" smtClean="0"/>
              <a:t>sluzba</a:t>
            </a:r>
            <a:r>
              <a:rPr lang="en-US" b="1" dirty="0" smtClean="0"/>
              <a:t> </a:t>
            </a:r>
            <a:r>
              <a:rPr lang="en-US" b="1" dirty="0" err="1" smtClean="0"/>
              <a:t>protokola</a:t>
            </a:r>
            <a:r>
              <a:rPr lang="en-US" b="1" dirty="0" smtClean="0"/>
              <a:t>).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 </a:t>
            </a:r>
            <a:r>
              <a:rPr lang="en-US" b="1" u="sng" dirty="0" err="1" smtClean="0"/>
              <a:t>Sefovi</a:t>
            </a:r>
            <a:r>
              <a:rPr lang="en-US" b="1" u="sng" dirty="0" smtClean="0"/>
              <a:t> DKP-a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sefa</a:t>
            </a:r>
            <a:r>
              <a:rPr lang="en-US" b="1" dirty="0" smtClean="0"/>
              <a:t> DKP-a  </a:t>
            </a:r>
            <a:r>
              <a:rPr lang="en-US" b="1" dirty="0" err="1" smtClean="0"/>
              <a:t>trazi</a:t>
            </a:r>
            <a:r>
              <a:rPr lang="en-US" b="1" dirty="0" smtClean="0"/>
              <a:t> se </a:t>
            </a:r>
            <a:r>
              <a:rPr lang="en-US" b="1" dirty="0" err="1" smtClean="0"/>
              <a:t>agreeman</a:t>
            </a:r>
            <a:r>
              <a:rPr lang="en-US" b="1" dirty="0" smtClean="0"/>
              <a:t>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domacin</a:t>
            </a:r>
            <a:r>
              <a:rPr lang="en-US" b="1" dirty="0" smtClean="0"/>
              <a:t> </a:t>
            </a:r>
            <a:r>
              <a:rPr lang="en-US" b="1" dirty="0" err="1" smtClean="0"/>
              <a:t>nije</a:t>
            </a:r>
            <a:r>
              <a:rPr lang="en-US" b="1" dirty="0" smtClean="0"/>
              <a:t> </a:t>
            </a:r>
            <a:r>
              <a:rPr lang="en-US" b="1" dirty="0" err="1" smtClean="0"/>
              <a:t>duzna</a:t>
            </a:r>
            <a:r>
              <a:rPr lang="en-US" b="1" dirty="0" smtClean="0"/>
              <a:t> </a:t>
            </a:r>
            <a:r>
              <a:rPr lang="en-US" b="1" dirty="0" err="1" smtClean="0"/>
              <a:t>navesti</a:t>
            </a:r>
            <a:r>
              <a:rPr lang="en-US" b="1" dirty="0" smtClean="0"/>
              <a:t> </a:t>
            </a:r>
            <a:r>
              <a:rPr lang="en-US" b="1" dirty="0" err="1" smtClean="0"/>
              <a:t>razloge</a:t>
            </a:r>
            <a:r>
              <a:rPr lang="en-US" b="1" dirty="0" smtClean="0"/>
              <a:t> </a:t>
            </a:r>
            <a:r>
              <a:rPr lang="en-US" b="1" dirty="0" err="1" smtClean="0"/>
              <a:t>odbijanja</a:t>
            </a:r>
            <a:r>
              <a:rPr lang="en-US" b="1" dirty="0" smtClean="0"/>
              <a:t>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Na </a:t>
            </a:r>
            <a:r>
              <a:rPr lang="en-US" b="1" dirty="0" err="1" smtClean="0"/>
              <a:t>osnovu</a:t>
            </a:r>
            <a:r>
              <a:rPr lang="en-US" b="1" dirty="0" smtClean="0"/>
              <a:t> </a:t>
            </a:r>
            <a:r>
              <a:rPr lang="en-US" b="1" dirty="0" err="1" smtClean="0"/>
              <a:t>clana</a:t>
            </a:r>
            <a:r>
              <a:rPr lang="en-US" b="1" dirty="0" smtClean="0"/>
              <a:t> 5. </a:t>
            </a:r>
            <a:r>
              <a:rPr lang="en-US" b="1" dirty="0" err="1" smtClean="0"/>
              <a:t>Becke</a:t>
            </a:r>
            <a:r>
              <a:rPr lang="en-US" b="1" dirty="0" smtClean="0"/>
              <a:t> </a:t>
            </a:r>
            <a:r>
              <a:rPr lang="en-US" b="1" dirty="0" err="1" smtClean="0"/>
              <a:t>konvencije</a:t>
            </a:r>
            <a:r>
              <a:rPr lang="en-US" b="1" dirty="0" smtClean="0"/>
              <a:t> o DO </a:t>
            </a: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moze</a:t>
            </a:r>
            <a:r>
              <a:rPr lang="en-US" b="1" dirty="0" smtClean="0"/>
              <a:t> </a:t>
            </a:r>
            <a:r>
              <a:rPr lang="en-US" b="1" dirty="0" err="1" smtClean="0"/>
              <a:t>istu</a:t>
            </a:r>
            <a:r>
              <a:rPr lang="en-US" b="1" dirty="0" smtClean="0"/>
              <a:t> </a:t>
            </a:r>
            <a:r>
              <a:rPr lang="en-US" b="1" dirty="0" err="1" smtClean="0"/>
              <a:t>osobu</a:t>
            </a:r>
            <a:r>
              <a:rPr lang="en-US" b="1" dirty="0" smtClean="0"/>
              <a:t>  </a:t>
            </a:r>
            <a:r>
              <a:rPr lang="en-US" b="1" dirty="0" err="1" smtClean="0"/>
              <a:t>odrediti</a:t>
            </a:r>
            <a:r>
              <a:rPr lang="en-US" b="1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sefa</a:t>
            </a:r>
            <a:r>
              <a:rPr lang="en-US" b="1" dirty="0" smtClean="0"/>
              <a:t> DKP u vise </a:t>
            </a:r>
            <a:r>
              <a:rPr lang="en-US" b="1" dirty="0" err="1" smtClean="0"/>
              <a:t>zemalja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medj</a:t>
            </a:r>
            <a:r>
              <a:rPr lang="en-US" b="1" dirty="0" smtClean="0"/>
              <a:t>. </a:t>
            </a:r>
            <a:r>
              <a:rPr lang="en-US" b="1" dirty="0" err="1" smtClean="0"/>
              <a:t>organizacija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Drzava</a:t>
            </a:r>
            <a:r>
              <a:rPr lang="en-US" b="1" dirty="0" smtClean="0"/>
              <a:t>  </a:t>
            </a:r>
            <a:r>
              <a:rPr lang="en-US" b="1" dirty="0" err="1" smtClean="0"/>
              <a:t>moze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otvori</a:t>
            </a:r>
            <a:r>
              <a:rPr lang="en-US" b="1" dirty="0" smtClean="0"/>
              <a:t> </a:t>
            </a:r>
            <a:r>
              <a:rPr lang="en-US" b="1" dirty="0" err="1" smtClean="0"/>
              <a:t>svoj</a:t>
            </a:r>
            <a:r>
              <a:rPr lang="en-US" b="1" dirty="0" smtClean="0"/>
              <a:t> DKP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celu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otpravnikom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ad interim u </a:t>
            </a:r>
            <a:r>
              <a:rPr lang="en-US" b="1" dirty="0" err="1" smtClean="0"/>
              <a:t>svakoj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tih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 u </a:t>
            </a:r>
            <a:r>
              <a:rPr lang="en-US" b="1" dirty="0" err="1" smtClean="0"/>
              <a:t>kojima</a:t>
            </a:r>
            <a:r>
              <a:rPr lang="en-US" b="1" dirty="0" smtClean="0"/>
              <a:t> </a:t>
            </a:r>
            <a:r>
              <a:rPr lang="en-US" b="1" dirty="0" err="1" smtClean="0"/>
              <a:t>sef</a:t>
            </a:r>
            <a:r>
              <a:rPr lang="en-US" b="1" dirty="0" smtClean="0"/>
              <a:t> dipl. </a:t>
            </a:r>
            <a:r>
              <a:rPr lang="en-US" b="1" dirty="0" err="1" smtClean="0"/>
              <a:t>predstavnistva</a:t>
            </a:r>
            <a:r>
              <a:rPr lang="en-US" b="1" dirty="0" smtClean="0"/>
              <a:t>  </a:t>
            </a:r>
            <a:r>
              <a:rPr lang="en-US" b="1" dirty="0" err="1" smtClean="0"/>
              <a:t>nema</a:t>
            </a:r>
            <a:r>
              <a:rPr lang="en-US" b="1" dirty="0" smtClean="0"/>
              <a:t> </a:t>
            </a:r>
            <a:r>
              <a:rPr lang="en-US" b="1" dirty="0" err="1" smtClean="0"/>
              <a:t>svoje</a:t>
            </a:r>
            <a:r>
              <a:rPr lang="en-US" b="1" dirty="0" smtClean="0"/>
              <a:t> </a:t>
            </a:r>
            <a:r>
              <a:rPr lang="en-US" b="1" dirty="0" err="1" smtClean="0"/>
              <a:t>stalno</a:t>
            </a:r>
            <a:r>
              <a:rPr lang="en-US" b="1" dirty="0" smtClean="0"/>
              <a:t> </a:t>
            </a:r>
            <a:r>
              <a:rPr lang="en-US" b="1" dirty="0" err="1" smtClean="0"/>
              <a:t>sjediste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b="1" dirty="0" err="1" smtClean="0"/>
              <a:t>Becka</a:t>
            </a:r>
            <a:r>
              <a:rPr lang="en-US" b="1" dirty="0" smtClean="0"/>
              <a:t> </a:t>
            </a:r>
            <a:r>
              <a:rPr lang="en-US" b="1" dirty="0" err="1" smtClean="0"/>
              <a:t>konvencija</a:t>
            </a:r>
            <a:r>
              <a:rPr lang="en-US" b="1" dirty="0" smtClean="0"/>
              <a:t> o </a:t>
            </a:r>
            <a:r>
              <a:rPr lang="en-US" b="1" dirty="0" err="1" smtClean="0"/>
              <a:t>Docl,clan</a:t>
            </a:r>
            <a:r>
              <a:rPr lang="en-US" b="1" dirty="0" smtClean="0"/>
              <a:t> 6) </a:t>
            </a:r>
            <a:r>
              <a:rPr lang="en-US" b="1" dirty="0" err="1" smtClean="0"/>
              <a:t>ukoliko</a:t>
            </a:r>
            <a:r>
              <a:rPr lang="en-US" b="1" dirty="0" smtClean="0"/>
              <a:t> se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</a:t>
            </a: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domacin</a:t>
            </a:r>
            <a:r>
              <a:rPr lang="en-US" b="1" dirty="0" smtClean="0"/>
              <a:t> tome ne </a:t>
            </a:r>
            <a:r>
              <a:rPr lang="en-US" b="1" dirty="0" err="1" smtClean="0"/>
              <a:t>protivi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Prilikom</a:t>
            </a:r>
            <a:r>
              <a:rPr lang="en-US" b="1" dirty="0" smtClean="0"/>
              <a:t> </a:t>
            </a:r>
            <a:r>
              <a:rPr lang="en-US" b="1" dirty="0" err="1" smtClean="0"/>
              <a:t>stupanja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duznost</a:t>
            </a:r>
            <a:r>
              <a:rPr lang="en-US" b="1" dirty="0" smtClean="0"/>
              <a:t> </a:t>
            </a:r>
            <a:r>
              <a:rPr lang="en-US" b="1" dirty="0" err="1" smtClean="0"/>
              <a:t>sefovi</a:t>
            </a:r>
            <a:r>
              <a:rPr lang="en-US" b="1" dirty="0" smtClean="0"/>
              <a:t> DKP-a </a:t>
            </a:r>
            <a:r>
              <a:rPr lang="en-US" b="1" dirty="0" err="1" smtClean="0"/>
              <a:t>predaju</a:t>
            </a:r>
            <a:r>
              <a:rPr lang="en-US" b="1" dirty="0" smtClean="0"/>
              <a:t>  </a:t>
            </a:r>
            <a:r>
              <a:rPr lang="en-US" b="1" dirty="0" err="1" smtClean="0"/>
              <a:t>vjerodjnice</a:t>
            </a:r>
            <a:r>
              <a:rPr lang="en-US" b="1" dirty="0" smtClean="0"/>
              <a:t> (</a:t>
            </a:r>
            <a:r>
              <a:rPr lang="en-US" b="1" dirty="0" err="1" smtClean="0"/>
              <a:t>akreditivna</a:t>
            </a:r>
            <a:r>
              <a:rPr lang="en-US" b="1" dirty="0" smtClean="0"/>
              <a:t> </a:t>
            </a:r>
            <a:r>
              <a:rPr lang="en-US" b="1" dirty="0" err="1" smtClean="0"/>
              <a:t>pisma</a:t>
            </a:r>
            <a:r>
              <a:rPr lang="en-US" b="1" dirty="0" smtClean="0"/>
              <a:t>), </a:t>
            </a:r>
            <a:r>
              <a:rPr lang="en-US" b="1" dirty="0" err="1" smtClean="0"/>
              <a:t>potpisane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poglavara</a:t>
            </a:r>
            <a:r>
              <a:rPr lang="en-US" b="1" dirty="0" smtClean="0"/>
              <a:t> </a:t>
            </a:r>
            <a:r>
              <a:rPr lang="en-US" b="1" dirty="0" err="1" smtClean="0"/>
              <a:t>svoje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, </a:t>
            </a:r>
            <a:r>
              <a:rPr lang="en-US" b="1" dirty="0" err="1" smtClean="0"/>
              <a:t>odnosno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otpravnike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mMVP</a:t>
            </a:r>
            <a:r>
              <a:rPr lang="en-US" b="1" dirty="0" smtClean="0"/>
              <a:t> 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Vjerodajnica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akreditivno</a:t>
            </a:r>
            <a:r>
              <a:rPr lang="en-US" b="1" dirty="0" smtClean="0"/>
              <a:t> </a:t>
            </a:r>
            <a:r>
              <a:rPr lang="en-US" b="1" dirty="0" err="1" smtClean="0"/>
              <a:t>pismo</a:t>
            </a:r>
            <a:r>
              <a:rPr lang="en-US" b="1" dirty="0" smtClean="0"/>
              <a:t> je  </a:t>
            </a:r>
            <a:r>
              <a:rPr lang="en-US" b="1" dirty="0" err="1" smtClean="0"/>
              <a:t>dokumenat</a:t>
            </a:r>
            <a:r>
              <a:rPr lang="en-US" b="1" dirty="0" smtClean="0"/>
              <a:t> </a:t>
            </a:r>
            <a:r>
              <a:rPr lang="en-US" b="1" dirty="0" err="1" smtClean="0"/>
              <a:t>kojim</a:t>
            </a:r>
            <a:r>
              <a:rPr lang="en-US" b="1" dirty="0" smtClean="0"/>
              <a:t> </a:t>
            </a:r>
            <a:r>
              <a:rPr lang="en-US" b="1" dirty="0" err="1" smtClean="0"/>
              <a:t>drzavni</a:t>
            </a:r>
            <a:r>
              <a:rPr lang="en-US" b="1" dirty="0" smtClean="0"/>
              <a:t> </a:t>
            </a:r>
            <a:r>
              <a:rPr lang="en-US" b="1" dirty="0" err="1" smtClean="0"/>
              <a:t>poglavar</a:t>
            </a:r>
            <a:r>
              <a:rPr lang="en-US" b="1" dirty="0" smtClean="0"/>
              <a:t> </a:t>
            </a:r>
            <a:r>
              <a:rPr lang="en-US" b="1" dirty="0" err="1" smtClean="0"/>
              <a:t>preporucuje</a:t>
            </a:r>
            <a:r>
              <a:rPr lang="en-US" b="1" dirty="0" smtClean="0"/>
              <a:t>  </a:t>
            </a:r>
            <a:r>
              <a:rPr lang="en-US" b="1" dirty="0" err="1" smtClean="0"/>
              <a:t>sefa</a:t>
            </a:r>
            <a:r>
              <a:rPr lang="en-US" b="1" dirty="0" smtClean="0"/>
              <a:t> DKP-a </a:t>
            </a:r>
            <a:r>
              <a:rPr lang="en-US" b="1" dirty="0" err="1" smtClean="0"/>
              <a:t>sefu</a:t>
            </a:r>
            <a:r>
              <a:rPr lang="en-US" b="1" dirty="0" smtClean="0"/>
              <a:t> </a:t>
            </a:r>
            <a:r>
              <a:rPr lang="en-US" b="1" dirty="0" err="1" smtClean="0"/>
              <a:t>zemlje</a:t>
            </a:r>
            <a:r>
              <a:rPr lang="en-US" b="1" dirty="0" smtClean="0"/>
              <a:t> </a:t>
            </a:r>
            <a:r>
              <a:rPr lang="en-US" b="1" dirty="0" err="1" smtClean="0"/>
              <a:t>domacina</a:t>
            </a:r>
            <a:r>
              <a:rPr lang="en-US" b="1" dirty="0" smtClean="0"/>
              <a:t>. U </a:t>
            </a:r>
            <a:r>
              <a:rPr lang="en-US" b="1" dirty="0" err="1" smtClean="0"/>
              <a:t>vjerodajnici</a:t>
            </a:r>
            <a:r>
              <a:rPr lang="en-US" b="1" dirty="0" smtClean="0"/>
              <a:t> se </a:t>
            </a:r>
            <a:r>
              <a:rPr lang="en-US" b="1" dirty="0" err="1" smtClean="0"/>
              <a:t>navodi</a:t>
            </a:r>
            <a:r>
              <a:rPr lang="en-US" b="1" dirty="0" smtClean="0"/>
              <a:t> </a:t>
            </a:r>
            <a:r>
              <a:rPr lang="en-US" b="1" dirty="0" err="1" smtClean="0"/>
              <a:t>ime</a:t>
            </a:r>
            <a:r>
              <a:rPr lang="en-US" b="1" dirty="0" smtClean="0"/>
              <a:t> </a:t>
            </a:r>
            <a:r>
              <a:rPr lang="en-US" b="1" dirty="0" err="1" smtClean="0"/>
              <a:t>sefa</a:t>
            </a:r>
            <a:r>
              <a:rPr lang="en-US" b="1" dirty="0" smtClean="0"/>
              <a:t> DKP-a 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njegov</a:t>
            </a:r>
            <a:r>
              <a:rPr lang="en-US" b="1" dirty="0" smtClean="0"/>
              <a:t> </a:t>
            </a:r>
            <a:r>
              <a:rPr lang="en-US" b="1" dirty="0" err="1" smtClean="0"/>
              <a:t>razred</a:t>
            </a:r>
            <a:r>
              <a:rPr lang="en-US" b="1" dirty="0" smtClean="0"/>
              <a:t>, a </a:t>
            </a:r>
            <a:r>
              <a:rPr lang="en-US" b="1" dirty="0" err="1" smtClean="0"/>
              <a:t>sto</a:t>
            </a:r>
            <a:r>
              <a:rPr lang="en-US" b="1" dirty="0" smtClean="0"/>
              <a:t> mu </a:t>
            </a:r>
            <a:r>
              <a:rPr lang="en-US" b="1" dirty="0" err="1" smtClean="0"/>
              <a:t>sluzi</a:t>
            </a:r>
            <a:r>
              <a:rPr lang="en-US" b="1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legitimacija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punomoc</a:t>
            </a:r>
            <a:r>
              <a:rPr lang="en-US" b="1" dirty="0" smtClean="0"/>
              <a:t>, </a:t>
            </a:r>
            <a:r>
              <a:rPr lang="en-US" b="1" dirty="0" err="1" smtClean="0"/>
              <a:t>te</a:t>
            </a:r>
            <a:r>
              <a:rPr lang="en-US" b="1" dirty="0" smtClean="0"/>
              <a:t> se </a:t>
            </a:r>
            <a:r>
              <a:rPr lang="en-US" b="1" dirty="0" err="1" smtClean="0"/>
              <a:t>moli</a:t>
            </a:r>
            <a:r>
              <a:rPr lang="en-US" b="1" dirty="0" smtClean="0"/>
              <a:t> </a:t>
            </a:r>
            <a:r>
              <a:rPr lang="en-US" b="1" dirty="0" err="1" smtClean="0"/>
              <a:t>poglavar</a:t>
            </a:r>
            <a:r>
              <a:rPr lang="en-US" b="1" dirty="0" smtClean="0"/>
              <a:t> </a:t>
            </a:r>
            <a:r>
              <a:rPr lang="en-US" b="1" dirty="0" err="1" smtClean="0"/>
              <a:t>zemlje</a:t>
            </a:r>
            <a:r>
              <a:rPr lang="en-US" b="1" dirty="0" smtClean="0"/>
              <a:t> </a:t>
            </a:r>
            <a:r>
              <a:rPr lang="en-US" b="1" dirty="0" err="1" smtClean="0"/>
              <a:t>domacina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tom </a:t>
            </a:r>
            <a:r>
              <a:rPr lang="en-US" b="1" dirty="0" err="1" smtClean="0"/>
              <a:t>sefu</a:t>
            </a:r>
            <a:r>
              <a:rPr lang="en-US" b="1" dirty="0" smtClean="0"/>
              <a:t> DKP-a </a:t>
            </a:r>
            <a:r>
              <a:rPr lang="en-US" b="1" dirty="0" err="1" smtClean="0"/>
              <a:t>omoguci</a:t>
            </a:r>
            <a:r>
              <a:rPr lang="en-US" b="1" dirty="0" smtClean="0"/>
              <a:t> </a:t>
            </a:r>
            <a:r>
              <a:rPr lang="en-US" b="1" dirty="0" err="1" smtClean="0"/>
              <a:t>obavljanje</a:t>
            </a:r>
            <a:r>
              <a:rPr lang="en-US" b="1" dirty="0" smtClean="0"/>
              <a:t> </a:t>
            </a:r>
            <a:r>
              <a:rPr lang="en-US" b="1" dirty="0" err="1" smtClean="0"/>
              <a:t>funkcije</a:t>
            </a:r>
            <a:r>
              <a:rPr lang="en-US" b="1" dirty="0" smtClean="0"/>
              <a:t> . </a:t>
            </a:r>
            <a:r>
              <a:rPr lang="en-US" b="1" dirty="0" err="1" smtClean="0"/>
              <a:t>Vjerodajnice</a:t>
            </a:r>
            <a:r>
              <a:rPr lang="en-US" b="1" dirty="0" smtClean="0"/>
              <a:t> </a:t>
            </a:r>
            <a:r>
              <a:rPr lang="en-US" b="1" dirty="0" err="1" smtClean="0"/>
              <a:t>imaju</a:t>
            </a:r>
            <a:r>
              <a:rPr lang="en-US" b="1" dirty="0" smtClean="0"/>
              <a:t> </a:t>
            </a:r>
            <a:r>
              <a:rPr lang="en-US" b="1" dirty="0" err="1" smtClean="0"/>
              <a:t>strogu</a:t>
            </a:r>
            <a:r>
              <a:rPr lang="en-US" b="1" dirty="0" smtClean="0"/>
              <a:t> </a:t>
            </a:r>
            <a:r>
              <a:rPr lang="en-US" b="1" dirty="0" err="1" smtClean="0"/>
              <a:t>formu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tekst</a:t>
            </a:r>
            <a:r>
              <a:rPr lang="en-US" b="1" dirty="0" smtClean="0"/>
              <a:t>. 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b="1" smtClean="0"/>
              <a:t>Predaja ima svecani karakter uz pocasnu paljbu, posjetu nacionalnom spomeniku isl. </a:t>
            </a:r>
            <a:endParaRPr lang="en-US" smtClean="0"/>
          </a:p>
          <a:p>
            <a:pPr>
              <a:buFont typeface="Arial" charset="0"/>
              <a:buChar char="•"/>
            </a:pPr>
            <a:r>
              <a:rPr lang="en-US" b="1" smtClean="0"/>
              <a:t>Iz  razloga ravnopravnosti  i jednakosti drzava i redosljed predaje vjerodajnica odredjen  je po casu  dolaskau zemlju.  </a:t>
            </a:r>
            <a:endParaRPr lang="en-US" smtClean="0"/>
          </a:p>
          <a:p>
            <a:pPr>
              <a:buFont typeface="Arial" charset="0"/>
              <a:buChar char="•"/>
            </a:pPr>
            <a:r>
              <a:rPr lang="en-US" b="1" smtClean="0"/>
              <a:t>Uobicajeno je da o dolasku sefa misije otpravnik poslova  DKP-a  obavjesti protokol MVP zemlje domacina. </a:t>
            </a:r>
          </a:p>
          <a:p>
            <a:pPr>
              <a:buFont typeface="Arial" charset="0"/>
              <a:buChar char="•"/>
            </a:pPr>
            <a:r>
              <a:rPr lang="en-US" b="1" smtClean="0"/>
              <a:t>Sef protokola i njegov zamjenik docekuju novog sefa DKP-a.</a:t>
            </a:r>
            <a:endParaRPr lang="en-US" smtClean="0"/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Prestanak rada sefa DKP-a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Treba</a:t>
            </a:r>
            <a:r>
              <a:rPr lang="en-US" b="1" dirty="0" smtClean="0"/>
              <a:t> </a:t>
            </a:r>
            <a:r>
              <a:rPr lang="en-US" b="1" dirty="0" err="1" smtClean="0"/>
              <a:t>notificirati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konacni</a:t>
            </a:r>
            <a:r>
              <a:rPr lang="en-US" b="1" dirty="0" smtClean="0"/>
              <a:t> </a:t>
            </a:r>
            <a:r>
              <a:rPr lang="en-US" b="1" dirty="0" err="1" smtClean="0"/>
              <a:t>odlazak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prestanak</a:t>
            </a:r>
            <a:r>
              <a:rPr lang="en-US" b="1" dirty="0" smtClean="0"/>
              <a:t> </a:t>
            </a:r>
            <a:r>
              <a:rPr lang="en-US" b="1" dirty="0" err="1" smtClean="0"/>
              <a:t>funkcije</a:t>
            </a:r>
            <a:r>
              <a:rPr lang="en-US" b="1" dirty="0" smtClean="0"/>
              <a:t> </a:t>
            </a:r>
            <a:r>
              <a:rPr lang="en-US" b="1" dirty="0" err="1" smtClean="0"/>
              <a:t>sefa</a:t>
            </a:r>
            <a:r>
              <a:rPr lang="en-US" b="1" dirty="0" smtClean="0"/>
              <a:t> DKP-a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clanova</a:t>
            </a:r>
            <a:r>
              <a:rPr lang="en-US" b="1" dirty="0" smtClean="0"/>
              <a:t> </a:t>
            </a:r>
            <a:r>
              <a:rPr lang="en-US" b="1" dirty="0" err="1" smtClean="0"/>
              <a:t>njegove</a:t>
            </a:r>
            <a:r>
              <a:rPr lang="en-US" b="1" dirty="0" smtClean="0"/>
              <a:t> </a:t>
            </a:r>
            <a:r>
              <a:rPr lang="en-US" b="1" dirty="0" err="1" smtClean="0"/>
              <a:t>obitelji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U </a:t>
            </a:r>
            <a:r>
              <a:rPr lang="en-US" b="1" dirty="0" err="1" smtClean="0"/>
              <a:t>praksi</a:t>
            </a:r>
            <a:r>
              <a:rPr lang="en-US" b="1" dirty="0" smtClean="0"/>
              <a:t> </a:t>
            </a:r>
            <a:r>
              <a:rPr lang="en-US" b="1" dirty="0" err="1" smtClean="0"/>
              <a:t>obicno</a:t>
            </a:r>
            <a:r>
              <a:rPr lang="en-US" b="1" dirty="0" smtClean="0"/>
              <a:t> </a:t>
            </a:r>
            <a:r>
              <a:rPr lang="en-US" b="1" dirty="0" err="1" smtClean="0"/>
              <a:t>novi</a:t>
            </a:r>
            <a:r>
              <a:rPr lang="en-US" b="1" dirty="0" smtClean="0"/>
              <a:t> </a:t>
            </a:r>
            <a:r>
              <a:rPr lang="en-US" b="1" dirty="0" err="1" smtClean="0"/>
              <a:t>sef</a:t>
            </a:r>
            <a:r>
              <a:rPr lang="en-US" b="1" dirty="0" smtClean="0"/>
              <a:t> DKP-a </a:t>
            </a:r>
            <a:r>
              <a:rPr lang="en-US" b="1" dirty="0" err="1" smtClean="0"/>
              <a:t>predaje</a:t>
            </a:r>
            <a:r>
              <a:rPr lang="en-US" b="1" dirty="0" smtClean="0"/>
              <a:t>  </a:t>
            </a:r>
            <a:r>
              <a:rPr lang="en-US" b="1" dirty="0" err="1" smtClean="0"/>
              <a:t>opozivno</a:t>
            </a:r>
            <a:r>
              <a:rPr lang="en-US" b="1" dirty="0" smtClean="0"/>
              <a:t> </a:t>
            </a:r>
            <a:r>
              <a:rPr lang="en-US" b="1" dirty="0" err="1" smtClean="0"/>
              <a:t>pismo</a:t>
            </a:r>
            <a:r>
              <a:rPr lang="en-US" b="1" dirty="0" smtClean="0"/>
              <a:t> 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svog</a:t>
            </a:r>
            <a:r>
              <a:rPr lang="en-US" b="1" dirty="0" smtClean="0"/>
              <a:t> </a:t>
            </a:r>
            <a:r>
              <a:rPr lang="en-US" b="1" dirty="0" err="1" smtClean="0"/>
              <a:t>prethodnika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Prestanak</a:t>
            </a:r>
            <a:r>
              <a:rPr lang="en-US" b="1" dirty="0" smtClean="0"/>
              <a:t> </a:t>
            </a:r>
            <a:r>
              <a:rPr lang="en-US" b="1" dirty="0" err="1" smtClean="0"/>
              <a:t>funkcije</a:t>
            </a:r>
            <a:r>
              <a:rPr lang="en-US" b="1" dirty="0" smtClean="0"/>
              <a:t> </a:t>
            </a:r>
            <a:r>
              <a:rPr lang="en-US" b="1" dirty="0" err="1" smtClean="0"/>
              <a:t>sefa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ostalih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: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Istek</a:t>
            </a:r>
            <a:r>
              <a:rPr lang="en-US" b="1" dirty="0" smtClean="0"/>
              <a:t> </a:t>
            </a:r>
            <a:r>
              <a:rPr lang="en-US" b="1" dirty="0" err="1" smtClean="0"/>
              <a:t>mandata</a:t>
            </a:r>
            <a:r>
              <a:rPr lang="en-US" b="1" dirty="0" smtClean="0"/>
              <a:t>,   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</a:t>
            </a:r>
            <a:r>
              <a:rPr lang="en-US" b="1" dirty="0" smtClean="0"/>
              <a:t>rat,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proglasenje</a:t>
            </a:r>
            <a:r>
              <a:rPr lang="en-US" b="1" dirty="0" smtClean="0"/>
              <a:t> </a:t>
            </a:r>
            <a:r>
              <a:rPr lang="en-US" b="1" dirty="0" err="1" smtClean="0"/>
              <a:t>personom</a:t>
            </a:r>
            <a:r>
              <a:rPr lang="en-US" b="1" dirty="0" smtClean="0"/>
              <a:t> non grata,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</a:t>
            </a:r>
            <a:r>
              <a:rPr lang="en-US" b="1" dirty="0" err="1" smtClean="0"/>
              <a:t>odlazak</a:t>
            </a:r>
            <a:r>
              <a:rPr lang="en-US" b="1" dirty="0" smtClean="0"/>
              <a:t> u </a:t>
            </a:r>
            <a:r>
              <a:rPr lang="en-US" b="1" dirty="0" err="1" smtClean="0"/>
              <a:t>penziju</a:t>
            </a:r>
            <a:r>
              <a:rPr lang="en-US" b="1" dirty="0" smtClean="0"/>
              <a:t>,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 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 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.          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3.3.1. </a:t>
            </a:r>
            <a:r>
              <a:rPr lang="en-US" b="1" u="sng" dirty="0" err="1" smtClean="0"/>
              <a:t>Razredi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rangovi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šefova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misija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Beckim</a:t>
            </a:r>
            <a:r>
              <a:rPr lang="en-US" b="1" dirty="0" smtClean="0"/>
              <a:t> </a:t>
            </a:r>
            <a:r>
              <a:rPr lang="en-US" b="1" dirty="0" err="1" smtClean="0"/>
              <a:t>pravilnikom</a:t>
            </a:r>
            <a:r>
              <a:rPr lang="en-US" b="1" dirty="0" smtClean="0"/>
              <a:t> o </a:t>
            </a:r>
            <a:r>
              <a:rPr lang="en-US" b="1" dirty="0" err="1" smtClean="0"/>
              <a:t>rangu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, </a:t>
            </a:r>
            <a:r>
              <a:rPr lang="en-US" b="1" dirty="0" err="1" smtClean="0"/>
              <a:t>koji</a:t>
            </a:r>
            <a:r>
              <a:rPr lang="en-US" b="1" dirty="0" smtClean="0"/>
              <a:t> je </a:t>
            </a:r>
            <a:r>
              <a:rPr lang="en-US" b="1" dirty="0" err="1" smtClean="0"/>
              <a:t>donesen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Beckom</a:t>
            </a:r>
            <a:r>
              <a:rPr lang="en-US" b="1" dirty="0" smtClean="0"/>
              <a:t> </a:t>
            </a:r>
            <a:r>
              <a:rPr lang="en-US" b="1" dirty="0" err="1" smtClean="0"/>
              <a:t>ongresu</a:t>
            </a:r>
            <a:r>
              <a:rPr lang="en-US" b="1" dirty="0" smtClean="0"/>
              <a:t>  19 </a:t>
            </a:r>
            <a:r>
              <a:rPr lang="en-US" b="1" dirty="0" err="1" smtClean="0"/>
              <a:t>marta</a:t>
            </a:r>
            <a:r>
              <a:rPr lang="en-US" b="1" dirty="0" smtClean="0"/>
              <a:t> 1815 </a:t>
            </a:r>
            <a:r>
              <a:rPr lang="en-US" b="1" dirty="0" err="1" smtClean="0"/>
              <a:t>prvi</a:t>
            </a:r>
            <a:r>
              <a:rPr lang="en-US" b="1" dirty="0" smtClean="0"/>
              <a:t> put se </a:t>
            </a:r>
            <a:r>
              <a:rPr lang="en-US" b="1" dirty="0" err="1" smtClean="0"/>
              <a:t>odredio</a:t>
            </a:r>
            <a:r>
              <a:rPr lang="en-US" b="1" dirty="0" smtClean="0"/>
              <a:t> rang  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: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1. </a:t>
            </a:r>
            <a:r>
              <a:rPr lang="en-US" b="1" dirty="0" err="1" smtClean="0"/>
              <a:t>rezidentni</a:t>
            </a:r>
            <a:r>
              <a:rPr lang="en-US" b="1" dirty="0" smtClean="0"/>
              <a:t>  </a:t>
            </a:r>
            <a:r>
              <a:rPr lang="en-US" b="1" dirty="0" err="1" smtClean="0"/>
              <a:t>veleposlanici</a:t>
            </a:r>
            <a:r>
              <a:rPr lang="en-US" b="1" dirty="0" smtClean="0"/>
              <a:t>/</a:t>
            </a:r>
            <a:r>
              <a:rPr lang="en-US" b="1" dirty="0" err="1" smtClean="0"/>
              <a:t>ambasadori</a:t>
            </a:r>
            <a:r>
              <a:rPr lang="en-US" b="1" dirty="0" smtClean="0"/>
              <a:t>, </a:t>
            </a:r>
            <a:r>
              <a:rPr lang="en-US" b="1" dirty="0" err="1" smtClean="0"/>
              <a:t>su</a:t>
            </a:r>
            <a:r>
              <a:rPr lang="en-US" b="1" dirty="0" smtClean="0"/>
              <a:t> se </a:t>
            </a:r>
            <a:r>
              <a:rPr lang="en-US" b="1" dirty="0" err="1" smtClean="0"/>
              <a:t>nazivali</a:t>
            </a:r>
            <a:r>
              <a:rPr lang="en-US" b="1" dirty="0" smtClean="0"/>
              <a:t> </a:t>
            </a:r>
            <a:r>
              <a:rPr lang="en-US" b="1" dirty="0" err="1" smtClean="0"/>
              <a:t>redovnim</a:t>
            </a:r>
            <a:r>
              <a:rPr lang="en-US" b="1" dirty="0" smtClean="0"/>
              <a:t>, a </a:t>
            </a:r>
            <a:r>
              <a:rPr lang="en-US" b="1" dirty="0" err="1" smtClean="0"/>
              <a:t>veleposlanici</a:t>
            </a:r>
            <a:r>
              <a:rPr lang="en-US" b="1" dirty="0" smtClean="0"/>
              <a:t>/</a:t>
            </a:r>
            <a:r>
              <a:rPr lang="en-US" b="1" dirty="0" err="1" smtClean="0"/>
              <a:t>ambasadori</a:t>
            </a:r>
            <a:r>
              <a:rPr lang="en-US" b="1" dirty="0" smtClean="0"/>
              <a:t>, </a:t>
            </a:r>
            <a:r>
              <a:rPr lang="en-US" b="1" dirty="0" err="1" smtClean="0"/>
              <a:t>upuceni</a:t>
            </a:r>
            <a:r>
              <a:rPr lang="en-US" b="1" dirty="0" smtClean="0"/>
              <a:t> u </a:t>
            </a:r>
            <a:r>
              <a:rPr lang="en-US" b="1" dirty="0" err="1" smtClean="0"/>
              <a:t>posebne</a:t>
            </a:r>
            <a:r>
              <a:rPr lang="en-US" b="1" dirty="0" smtClean="0"/>
              <a:t> </a:t>
            </a:r>
            <a:r>
              <a:rPr lang="en-US" b="1" dirty="0" err="1" smtClean="0"/>
              <a:t>misije</a:t>
            </a:r>
            <a:r>
              <a:rPr lang="en-US" b="1" dirty="0" smtClean="0"/>
              <a:t> </a:t>
            </a:r>
            <a:r>
              <a:rPr lang="en-US" b="1" dirty="0" err="1" smtClean="0"/>
              <a:t>izvanredni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extraordinary. </a:t>
            </a:r>
            <a:r>
              <a:rPr lang="en-US" b="1" dirty="0" err="1" smtClean="0"/>
              <a:t>Kasnije</a:t>
            </a:r>
            <a:r>
              <a:rPr lang="en-US" b="1" dirty="0" smtClean="0"/>
              <a:t> je </a:t>
            </a:r>
            <a:r>
              <a:rPr lang="en-US" b="1" dirty="0" err="1" smtClean="0"/>
              <a:t>ta</a:t>
            </a:r>
            <a:r>
              <a:rPr lang="en-US" b="1" dirty="0" smtClean="0"/>
              <a:t> </a:t>
            </a:r>
            <a:r>
              <a:rPr lang="en-US" b="1" dirty="0" err="1" smtClean="0"/>
              <a:t>razlika</a:t>
            </a:r>
            <a:r>
              <a:rPr lang="en-US" b="1" dirty="0" smtClean="0"/>
              <a:t> </a:t>
            </a:r>
            <a:r>
              <a:rPr lang="en-US" b="1" dirty="0" err="1" smtClean="0"/>
              <a:t>napustena</a:t>
            </a:r>
            <a:r>
              <a:rPr lang="en-US" b="1" dirty="0" smtClean="0"/>
              <a:t> </a:t>
            </a:r>
            <a:r>
              <a:rPr lang="en-US" b="1" dirty="0" err="1" smtClean="0"/>
              <a:t>tako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su</a:t>
            </a:r>
            <a:r>
              <a:rPr lang="en-US" b="1" dirty="0" smtClean="0"/>
              <a:t> </a:t>
            </a:r>
            <a:r>
              <a:rPr lang="en-US" b="1" u="sng" dirty="0" err="1" smtClean="0"/>
              <a:t>danas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svi</a:t>
            </a:r>
            <a:r>
              <a:rPr lang="en-US" b="1" u="sng" dirty="0" smtClean="0"/>
              <a:t> extraordinary-</a:t>
            </a:r>
            <a:r>
              <a:rPr lang="en-US" b="1" u="sng" dirty="0" err="1" smtClean="0"/>
              <a:t>izvanredni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Naziv</a:t>
            </a:r>
            <a:r>
              <a:rPr lang="en-US" b="1" dirty="0" smtClean="0"/>
              <a:t> </a:t>
            </a:r>
            <a:r>
              <a:rPr lang="en-US" b="1" u="sng" dirty="0" err="1" smtClean="0"/>
              <a:t>opunomoceni</a:t>
            </a:r>
            <a:r>
              <a:rPr lang="en-US" b="1" u="sng" dirty="0" smtClean="0"/>
              <a:t>- </a:t>
            </a:r>
            <a:r>
              <a:rPr lang="en-US" b="1" u="sng" dirty="0" err="1" smtClean="0"/>
              <a:t>pleinpotentiary</a:t>
            </a:r>
            <a:r>
              <a:rPr lang="en-US" b="1" u="sng" dirty="0" smtClean="0"/>
              <a:t> </a:t>
            </a:r>
            <a:r>
              <a:rPr lang="en-US" b="1" dirty="0" smtClean="0"/>
              <a:t>se </a:t>
            </a:r>
            <a:r>
              <a:rPr lang="en-US" b="1" dirty="0" err="1" smtClean="0"/>
              <a:t>dodao</a:t>
            </a:r>
            <a:r>
              <a:rPr lang="en-US" b="1" dirty="0" smtClean="0"/>
              <a:t> </a:t>
            </a:r>
            <a:r>
              <a:rPr lang="en-US" b="1" dirty="0" err="1" smtClean="0"/>
              <a:t>kako</a:t>
            </a:r>
            <a:r>
              <a:rPr lang="en-US" b="1" dirty="0" smtClean="0"/>
              <a:t> bi se </a:t>
            </a:r>
            <a:r>
              <a:rPr lang="en-US" b="1" dirty="0" err="1" smtClean="0"/>
              <a:t>oznacilo</a:t>
            </a:r>
            <a:r>
              <a:rPr lang="en-US" b="1" dirty="0" smtClean="0"/>
              <a:t> </a:t>
            </a:r>
            <a:r>
              <a:rPr lang="en-US" b="1" dirty="0" err="1" smtClean="0"/>
              <a:t>kako</a:t>
            </a:r>
            <a:r>
              <a:rPr lang="en-US" b="1" dirty="0" smtClean="0"/>
              <a:t> </a:t>
            </a:r>
            <a:r>
              <a:rPr lang="en-US" b="1" dirty="0" err="1" smtClean="0"/>
              <a:t>takav</a:t>
            </a:r>
            <a:r>
              <a:rPr lang="en-US" b="1" dirty="0" smtClean="0"/>
              <a:t> </a:t>
            </a:r>
            <a:r>
              <a:rPr lang="en-US" b="1" dirty="0" err="1" smtClean="0"/>
              <a:t>veleposlanik</a:t>
            </a:r>
            <a:r>
              <a:rPr lang="en-US" b="1" dirty="0" smtClean="0"/>
              <a:t>/</a:t>
            </a:r>
            <a:r>
              <a:rPr lang="en-US" b="1" dirty="0" err="1" smtClean="0"/>
              <a:t>ambasador</a:t>
            </a:r>
            <a:r>
              <a:rPr lang="en-US" b="1" dirty="0" smtClean="0"/>
              <a:t> </a:t>
            </a:r>
            <a:r>
              <a:rPr lang="en-US" b="1" dirty="0" err="1" smtClean="0"/>
              <a:t>ima</a:t>
            </a:r>
            <a:r>
              <a:rPr lang="en-US" b="1" dirty="0" smtClean="0"/>
              <a:t> </a:t>
            </a:r>
            <a:r>
              <a:rPr lang="en-US" b="1" dirty="0" err="1" smtClean="0"/>
              <a:t>punu</a:t>
            </a:r>
            <a:r>
              <a:rPr lang="en-US" b="1" dirty="0" smtClean="0"/>
              <a:t> </a:t>
            </a:r>
            <a:r>
              <a:rPr lang="en-US" b="1" dirty="0" err="1" smtClean="0"/>
              <a:t>ovlast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obavljanje</a:t>
            </a:r>
            <a:r>
              <a:rPr lang="en-US" b="1" dirty="0" smtClean="0"/>
              <a:t> </a:t>
            </a:r>
            <a:r>
              <a:rPr lang="en-US" b="1" dirty="0" err="1" smtClean="0"/>
              <a:t>uobicajenih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funkcija</a:t>
            </a:r>
            <a:r>
              <a:rPr lang="en-US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potpisivanje</a:t>
            </a:r>
            <a:r>
              <a:rPr lang="en-US" b="1" dirty="0" smtClean="0"/>
              <a:t> </a:t>
            </a:r>
            <a:r>
              <a:rPr lang="en-US" b="1" dirty="0" err="1" smtClean="0"/>
              <a:t>ugovora</a:t>
            </a:r>
            <a:r>
              <a:rPr lang="en-US" b="1" dirty="0" smtClean="0"/>
              <a:t> </a:t>
            </a:r>
            <a:r>
              <a:rPr lang="en-US" b="1" dirty="0" err="1" smtClean="0"/>
              <a:t>ambasador</a:t>
            </a:r>
            <a:r>
              <a:rPr lang="en-US" b="1" dirty="0" smtClean="0"/>
              <a:t> u </a:t>
            </a:r>
            <a:r>
              <a:rPr lang="en-US" b="1" dirty="0" err="1" smtClean="0"/>
              <a:t>pravilu</a:t>
            </a:r>
            <a:r>
              <a:rPr lang="en-US" b="1" dirty="0" smtClean="0"/>
              <a:t> </a:t>
            </a:r>
            <a:r>
              <a:rPr lang="en-US" b="1" dirty="0" err="1" smtClean="0"/>
              <a:t>treba</a:t>
            </a:r>
            <a:r>
              <a:rPr lang="en-US" b="1" dirty="0" smtClean="0"/>
              <a:t> </a:t>
            </a:r>
            <a:r>
              <a:rPr lang="en-US" b="1" dirty="0" err="1" smtClean="0"/>
              <a:t>posebnu</a:t>
            </a:r>
            <a:r>
              <a:rPr lang="en-US" b="1" dirty="0" smtClean="0"/>
              <a:t> </a:t>
            </a:r>
            <a:r>
              <a:rPr lang="en-US" b="1" dirty="0" err="1" smtClean="0"/>
              <a:t>punomoc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Bizant</a:t>
            </a:r>
            <a:r>
              <a:rPr lang="en-US" dirty="0" smtClean="0"/>
              <a:t>- 12.st., </a:t>
            </a:r>
            <a:r>
              <a:rPr lang="en-US" dirty="0" err="1" smtClean="0"/>
              <a:t>prosiruje</a:t>
            </a:r>
            <a:r>
              <a:rPr lang="en-US" dirty="0" smtClean="0"/>
              <a:t> se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poslanika</a:t>
            </a:r>
            <a:r>
              <a:rPr lang="en-US" dirty="0" smtClean="0"/>
              <a:t>. Oni vise ne </a:t>
            </a:r>
            <a:r>
              <a:rPr lang="en-US" dirty="0" err="1" smtClean="0"/>
              <a:t>prenose</a:t>
            </a:r>
            <a:r>
              <a:rPr lang="en-US" dirty="0" smtClean="0"/>
              <a:t> </a:t>
            </a:r>
            <a:r>
              <a:rPr lang="en-US" dirty="0" err="1" smtClean="0"/>
              <a:t>odredjene</a:t>
            </a:r>
            <a:r>
              <a:rPr lang="en-US" dirty="0" smtClean="0"/>
              <a:t> </a:t>
            </a:r>
            <a:r>
              <a:rPr lang="en-US" dirty="0" err="1" smtClean="0"/>
              <a:t>poruke</a:t>
            </a:r>
            <a:r>
              <a:rPr lang="en-US" dirty="0" smtClean="0"/>
              <a:t> </a:t>
            </a:r>
            <a:r>
              <a:rPr lang="en-US" dirty="0" err="1" smtClean="0"/>
              <a:t>vec</a:t>
            </a:r>
            <a:r>
              <a:rPr lang="en-US" dirty="0" smtClean="0"/>
              <a:t> </a:t>
            </a:r>
            <a:r>
              <a:rPr lang="en-US" dirty="0" err="1" smtClean="0"/>
              <a:t>stalno</a:t>
            </a:r>
            <a:r>
              <a:rPr lang="en-US" dirty="0" smtClean="0"/>
              <a:t> </a:t>
            </a:r>
            <a:r>
              <a:rPr lang="en-US" dirty="0" err="1" smtClean="0"/>
              <a:t>izvjestavaju</a:t>
            </a:r>
            <a:r>
              <a:rPr lang="en-US" dirty="0" smtClean="0"/>
              <a:t> o </a:t>
            </a:r>
            <a:r>
              <a:rPr lang="en-US" dirty="0" err="1" smtClean="0"/>
              <a:t>prilikama</a:t>
            </a:r>
            <a:r>
              <a:rPr lang="en-US" dirty="0" smtClean="0"/>
              <a:t> u </a:t>
            </a:r>
            <a:r>
              <a:rPr lang="en-US" dirty="0" err="1" smtClean="0"/>
              <a:t>pojedinim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14.st., </a:t>
            </a:r>
            <a:r>
              <a:rPr lang="en-US" dirty="0" err="1" smtClean="0"/>
              <a:t>Republika</a:t>
            </a:r>
            <a:r>
              <a:rPr lang="en-US" dirty="0" smtClean="0"/>
              <a:t> </a:t>
            </a:r>
            <a:r>
              <a:rPr lang="en-US" dirty="0" err="1" smtClean="0"/>
              <a:t>Venecija</a:t>
            </a:r>
            <a:r>
              <a:rPr lang="en-US" dirty="0" smtClean="0"/>
              <a:t>, Milano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Toskana</a:t>
            </a:r>
            <a:r>
              <a:rPr lang="en-US" dirty="0" smtClean="0"/>
              <a:t> –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moderne</a:t>
            </a:r>
            <a:r>
              <a:rPr lang="en-US" dirty="0" smtClean="0"/>
              <a:t> </a:t>
            </a:r>
            <a:r>
              <a:rPr lang="en-US" dirty="0" err="1" smtClean="0"/>
              <a:t>diplomatije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Vennecija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u 14 </a:t>
            </a:r>
            <a:r>
              <a:rPr lang="en-US" dirty="0" err="1" smtClean="0"/>
              <a:t>i</a:t>
            </a:r>
            <a:r>
              <a:rPr lang="en-US" dirty="0" smtClean="0"/>
              <a:t> 15 </a:t>
            </a:r>
            <a:r>
              <a:rPr lang="en-US" dirty="0" err="1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postala</a:t>
            </a:r>
            <a:r>
              <a:rPr lang="en-US" dirty="0" smtClean="0"/>
              <a:t>  </a:t>
            </a:r>
            <a:r>
              <a:rPr lang="en-US" dirty="0" err="1" smtClean="0"/>
              <a:t>snazna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trebala</a:t>
            </a:r>
            <a:r>
              <a:rPr lang="en-US" dirty="0" smtClean="0"/>
              <a:t> je </a:t>
            </a:r>
            <a:r>
              <a:rPr lang="en-US" dirty="0" err="1" smtClean="0"/>
              <a:t>pazljive</a:t>
            </a:r>
            <a:r>
              <a:rPr lang="en-US" dirty="0" smtClean="0"/>
              <a:t> </a:t>
            </a:r>
            <a:r>
              <a:rPr lang="en-US" dirty="0" err="1" smtClean="0"/>
              <a:t>procjene</a:t>
            </a:r>
            <a:r>
              <a:rPr lang="en-US" dirty="0" smtClean="0"/>
              <a:t> </a:t>
            </a:r>
            <a:r>
              <a:rPr lang="en-US" dirty="0" err="1" smtClean="0"/>
              <a:t>snaga</a:t>
            </a:r>
            <a:r>
              <a:rPr lang="en-US" dirty="0" smtClean="0"/>
              <a:t>,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trzistima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mogucnosti</a:t>
            </a:r>
            <a:r>
              <a:rPr lang="en-US" dirty="0" smtClean="0"/>
              <a:t> </a:t>
            </a:r>
            <a:r>
              <a:rPr lang="en-US" dirty="0" err="1" smtClean="0"/>
              <a:t>pregovaranja</a:t>
            </a:r>
            <a:r>
              <a:rPr lang="en-US" dirty="0" smtClean="0"/>
              <a:t>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Stvara</a:t>
            </a:r>
            <a:r>
              <a:rPr lang="en-US" dirty="0" smtClean="0"/>
              <a:t> se </a:t>
            </a:r>
            <a:r>
              <a:rPr lang="en-US" dirty="0" err="1" smtClean="0"/>
              <a:t>diplomatija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stalna</a:t>
            </a:r>
            <a:r>
              <a:rPr lang="en-US" dirty="0" smtClean="0"/>
              <a:t> </a:t>
            </a:r>
            <a:r>
              <a:rPr lang="en-US" dirty="0" err="1" smtClean="0"/>
              <a:t>djelatnost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Venecijanske</a:t>
            </a:r>
            <a:r>
              <a:rPr lang="en-US" dirty="0" smtClean="0"/>
              <a:t> dipl. </a:t>
            </a:r>
            <a:r>
              <a:rPr lang="en-US" dirty="0" err="1" smtClean="0"/>
              <a:t>predstavnike</a:t>
            </a:r>
            <a:r>
              <a:rPr lang="en-US" dirty="0" smtClean="0"/>
              <a:t> </a:t>
            </a:r>
            <a:r>
              <a:rPr lang="en-US" dirty="0" err="1" smtClean="0"/>
              <a:t>birao</a:t>
            </a:r>
            <a:r>
              <a:rPr lang="en-US" dirty="0" smtClean="0"/>
              <a:t> je </a:t>
            </a:r>
            <a:r>
              <a:rPr lang="en-US" dirty="0" err="1" smtClean="0"/>
              <a:t>Senat</a:t>
            </a:r>
            <a:r>
              <a:rPr lang="en-US" dirty="0" smtClean="0"/>
              <a:t>: 38. g.,     </a:t>
            </a:r>
            <a:r>
              <a:rPr lang="en-US" dirty="0" err="1" smtClean="0"/>
              <a:t>upute</a:t>
            </a:r>
            <a:r>
              <a:rPr lang="en-US" dirty="0" smtClean="0"/>
              <a:t>, </a:t>
            </a:r>
            <a:r>
              <a:rPr lang="en-US" dirty="0" err="1" smtClean="0"/>
              <a:t>pismo</a:t>
            </a:r>
            <a:r>
              <a:rPr lang="en-US" dirty="0" smtClean="0"/>
              <a:t> o </a:t>
            </a:r>
            <a:r>
              <a:rPr lang="en-US" dirty="0" err="1" smtClean="0"/>
              <a:t>imenovanju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Trajanje</a:t>
            </a:r>
            <a:r>
              <a:rPr lang="en-US" dirty="0" smtClean="0"/>
              <a:t> u </a:t>
            </a:r>
            <a:r>
              <a:rPr lang="en-US" dirty="0" err="1" smtClean="0"/>
              <a:t>pocetku</a:t>
            </a:r>
            <a:r>
              <a:rPr lang="en-US" dirty="0" smtClean="0"/>
              <a:t> 4 </a:t>
            </a:r>
            <a:r>
              <a:rPr lang="en-US" dirty="0" err="1" smtClean="0"/>
              <a:t>mjeseca</a:t>
            </a:r>
            <a:r>
              <a:rPr lang="en-US" dirty="0" smtClean="0"/>
              <a:t> a </a:t>
            </a:r>
            <a:r>
              <a:rPr lang="en-US" dirty="0" err="1" smtClean="0"/>
              <a:t>kasnije</a:t>
            </a:r>
            <a:r>
              <a:rPr lang="en-US" dirty="0" smtClean="0"/>
              <a:t> 2/3/4,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povratku</a:t>
            </a:r>
            <a:r>
              <a:rPr lang="en-US" dirty="0" smtClean="0"/>
              <a:t> </a:t>
            </a:r>
            <a:r>
              <a:rPr lang="en-US" dirty="0" err="1" smtClean="0"/>
              <a:t>pismeni</a:t>
            </a:r>
            <a:r>
              <a:rPr lang="en-US" dirty="0" smtClean="0"/>
              <a:t> </a:t>
            </a:r>
            <a:r>
              <a:rPr lang="en-US" dirty="0" err="1" smtClean="0"/>
              <a:t>izvjestj</a:t>
            </a:r>
            <a:r>
              <a:rPr lang="en-US" dirty="0" smtClean="0"/>
              <a:t> </a:t>
            </a:r>
            <a:r>
              <a:rPr lang="en-US" dirty="0" err="1" smtClean="0"/>
              <a:t>Senatu</a:t>
            </a:r>
            <a:r>
              <a:rPr lang="en-US" dirty="0" smtClean="0"/>
              <a:t> u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15 </a:t>
            </a:r>
            <a:r>
              <a:rPr lang="en-US" dirty="0" err="1" smtClean="0"/>
              <a:t>dana</a:t>
            </a:r>
            <a:r>
              <a:rPr lang="en-US" dirty="0" smtClean="0"/>
              <a:t>.,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Nuncij je stalni diplomatski predstavnik Svete Stolice u rangu poslanika u drzavi primateljici.</a:t>
            </a:r>
          </a:p>
          <a:p>
            <a:r>
              <a:rPr lang="en-US" b="1" smtClean="0"/>
              <a:t> U mnogim drzavama, pretezno katolickim, nuncij je uvjek  doajen dipl. kora. </a:t>
            </a:r>
          </a:p>
          <a:p>
            <a:r>
              <a:rPr lang="en-US" b="1" smtClean="0"/>
              <a:t>Dipl. prestavnistvo u kome se nalazi, naziva se nuncijatura.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Visoki povjerenici (High Commissioner) koje medjusobno upucuju drzave clanice Commonwealtha.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B/</a:t>
            </a:r>
          </a:p>
          <a:p>
            <a:r>
              <a:rPr lang="en-US" b="1" smtClean="0"/>
              <a:t>poslanici, ministri ili internunciji, </a:t>
            </a:r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otpravnici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akreditirani</a:t>
            </a:r>
            <a:r>
              <a:rPr lang="en-US" b="1" dirty="0" smtClean="0"/>
              <a:t> </a:t>
            </a:r>
            <a:r>
              <a:rPr lang="en-US" b="1" dirty="0" err="1" smtClean="0"/>
              <a:t>kod</a:t>
            </a:r>
            <a:r>
              <a:rPr lang="en-US" b="1" dirty="0" smtClean="0"/>
              <a:t> </a:t>
            </a:r>
            <a:r>
              <a:rPr lang="en-US" b="1" dirty="0" err="1" smtClean="0"/>
              <a:t>ministarstva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strane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Otpravnik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se </a:t>
            </a:r>
            <a:r>
              <a:rPr lang="en-US" b="1" dirty="0" err="1" smtClean="0"/>
              <a:t>salje</a:t>
            </a:r>
            <a:r>
              <a:rPr lang="en-US" b="1" dirty="0" smtClean="0"/>
              <a:t> </a:t>
            </a:r>
            <a:r>
              <a:rPr lang="en-US" b="1" dirty="0" err="1" smtClean="0"/>
              <a:t>kad</a:t>
            </a:r>
            <a:r>
              <a:rPr lang="en-US" b="1" dirty="0" smtClean="0"/>
              <a:t>  </a:t>
            </a:r>
            <a:r>
              <a:rPr lang="en-US" b="1" dirty="0" err="1" smtClean="0"/>
              <a:t>diplomatski</a:t>
            </a:r>
            <a:r>
              <a:rPr lang="en-US" b="1" dirty="0" smtClean="0"/>
              <a:t> </a:t>
            </a:r>
            <a:r>
              <a:rPr lang="en-US" b="1" dirty="0" err="1" smtClean="0"/>
              <a:t>odnosi</a:t>
            </a:r>
            <a:r>
              <a:rPr lang="en-US" b="1" dirty="0" smtClean="0"/>
              <a:t> ne </a:t>
            </a:r>
            <a:r>
              <a:rPr lang="en-US" b="1" dirty="0" err="1" smtClean="0"/>
              <a:t>dopustaju</a:t>
            </a:r>
            <a:r>
              <a:rPr lang="en-US" b="1" dirty="0" smtClean="0"/>
              <a:t> </a:t>
            </a:r>
            <a:r>
              <a:rPr lang="en-US" b="1" dirty="0" err="1" smtClean="0"/>
              <a:t>slanje</a:t>
            </a:r>
            <a:r>
              <a:rPr lang="en-US" b="1" dirty="0" smtClean="0"/>
              <a:t>  </a:t>
            </a:r>
            <a:r>
              <a:rPr lang="en-US" b="1" dirty="0" err="1" smtClean="0"/>
              <a:t>veleposlanika</a:t>
            </a:r>
            <a:r>
              <a:rPr lang="en-US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charge </a:t>
            </a:r>
            <a:r>
              <a:rPr lang="en-US" b="1" dirty="0" err="1" smtClean="0"/>
              <a:t>d’affaires</a:t>
            </a:r>
            <a:r>
              <a:rPr lang="en-US" b="1" dirty="0" smtClean="0"/>
              <a:t> (</a:t>
            </a:r>
            <a:r>
              <a:rPr lang="en-US" b="1" dirty="0" err="1" smtClean="0"/>
              <a:t>akreditovan</a:t>
            </a:r>
            <a:r>
              <a:rPr lang="en-US" b="1" dirty="0" smtClean="0"/>
              <a:t> je </a:t>
            </a:r>
            <a:r>
              <a:rPr lang="en-US" b="1" dirty="0" err="1" smtClean="0"/>
              <a:t>kod</a:t>
            </a:r>
            <a:r>
              <a:rPr lang="en-US" b="1" dirty="0" smtClean="0"/>
              <a:t> </a:t>
            </a:r>
            <a:r>
              <a:rPr lang="en-US" b="1" dirty="0" err="1" smtClean="0"/>
              <a:t>ministra</a:t>
            </a:r>
            <a:r>
              <a:rPr lang="en-US" b="1" dirty="0" smtClean="0"/>
              <a:t> </a:t>
            </a:r>
            <a:r>
              <a:rPr lang="en-US" b="1" dirty="0" err="1" smtClean="0"/>
              <a:t>vanjskih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)T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treba</a:t>
            </a:r>
            <a:r>
              <a:rPr lang="en-US" b="1" dirty="0" smtClean="0"/>
              <a:t> </a:t>
            </a:r>
            <a:r>
              <a:rPr lang="en-US" b="1" dirty="0" err="1" smtClean="0"/>
              <a:t>razlikovati</a:t>
            </a:r>
            <a:r>
              <a:rPr lang="en-US" b="1" dirty="0" smtClean="0"/>
              <a:t> </a:t>
            </a:r>
            <a:r>
              <a:rPr lang="en-US" b="1" u="sng" dirty="0" smtClean="0"/>
              <a:t>ad interim </a:t>
            </a:r>
            <a:r>
              <a:rPr lang="en-US" b="1" dirty="0" smtClean="0"/>
              <a:t>( </a:t>
            </a:r>
            <a:r>
              <a:rPr lang="en-US" b="1" dirty="0" err="1" smtClean="0"/>
              <a:t>privremenog</a:t>
            </a:r>
            <a:r>
              <a:rPr lang="en-US" b="1" dirty="0" smtClean="0"/>
              <a:t>) </a:t>
            </a:r>
            <a:r>
              <a:rPr lang="en-US" b="1" dirty="0" err="1" smtClean="0"/>
              <a:t>otpravnika</a:t>
            </a:r>
            <a:r>
              <a:rPr lang="en-US" b="1" dirty="0" smtClean="0"/>
              <a:t> </a:t>
            </a:r>
            <a:r>
              <a:rPr lang="en-US" b="1" dirty="0" err="1" smtClean="0"/>
              <a:t>poslova</a:t>
            </a:r>
            <a:r>
              <a:rPr lang="en-US" b="1" dirty="0" smtClean="0"/>
              <a:t> </a:t>
            </a:r>
            <a:r>
              <a:rPr lang="en-US" b="1" dirty="0" err="1" smtClean="0"/>
              <a:t>kojeg</a:t>
            </a:r>
            <a:r>
              <a:rPr lang="en-US" b="1" dirty="0" smtClean="0"/>
              <a:t> </a:t>
            </a:r>
            <a:r>
              <a:rPr lang="en-US" b="1" dirty="0" err="1" smtClean="0"/>
              <a:t>imenuje</a:t>
            </a:r>
            <a:r>
              <a:rPr lang="en-US" b="1" dirty="0" smtClean="0"/>
              <a:t> </a:t>
            </a:r>
            <a:r>
              <a:rPr lang="en-US" b="1" dirty="0" err="1" smtClean="0"/>
              <a:t>sef</a:t>
            </a:r>
            <a:r>
              <a:rPr lang="en-US" b="1" dirty="0" smtClean="0"/>
              <a:t> </a:t>
            </a:r>
            <a:r>
              <a:rPr lang="en-US" b="1" dirty="0" err="1" smtClean="0"/>
              <a:t>misije</a:t>
            </a:r>
            <a:r>
              <a:rPr lang="en-US" b="1" dirty="0" smtClean="0"/>
              <a:t>. (</a:t>
            </a:r>
            <a:r>
              <a:rPr lang="en-US" b="1" dirty="0" err="1" smtClean="0"/>
              <a:t>notifikacija</a:t>
            </a:r>
            <a:r>
              <a:rPr lang="en-US" b="1" dirty="0" smtClean="0"/>
              <a:t> se </a:t>
            </a:r>
            <a:r>
              <a:rPr lang="en-US" b="1" dirty="0" err="1" smtClean="0"/>
              <a:t>upucuje</a:t>
            </a:r>
            <a:r>
              <a:rPr lang="en-US" b="1" dirty="0" smtClean="0"/>
              <a:t> MVP </a:t>
            </a:r>
            <a:r>
              <a:rPr lang="en-US" b="1" dirty="0" err="1" smtClean="0"/>
              <a:t>zemlje</a:t>
            </a:r>
            <a:r>
              <a:rPr lang="en-US" b="1" dirty="0" smtClean="0"/>
              <a:t> </a:t>
            </a:r>
            <a:r>
              <a:rPr lang="en-US" b="1" dirty="0" err="1" smtClean="0"/>
              <a:t>domacina</a:t>
            </a:r>
            <a:r>
              <a:rPr lang="en-US" b="1" dirty="0" smtClean="0"/>
              <a:t>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 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7B9899"/>
                </a:solidFill>
              </a:rPr>
              <a:t>Rang sefova DKP (preseance) </a:t>
            </a:r>
            <a:endParaRPr lang="en-US" smtClean="0">
              <a:solidFill>
                <a:srgbClr val="7B9899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b="1" u="sng" smtClean="0"/>
              <a:t>uredjuje se prema</a:t>
            </a:r>
            <a:r>
              <a:rPr lang="en-US" b="1" smtClean="0"/>
              <a:t> razredu, a unutar svakog razreda prema  vremenu preuzimanja funkcije. </a:t>
            </a:r>
            <a:endParaRPr lang="en-US" smtClean="0"/>
          </a:p>
          <a:p>
            <a:pPr>
              <a:buFont typeface="Arial" charset="0"/>
              <a:buChar char="•"/>
            </a:pPr>
            <a:r>
              <a:rPr lang="en-US" b="1" smtClean="0"/>
              <a:t>Sefovi DKP-a , akreditirani u istom mjestu, sacinjavaju diplomatski kor, ( Corps  diplomatique)</a:t>
            </a:r>
            <a:endParaRPr lang="en-US" smtClean="0"/>
          </a:p>
          <a:p>
            <a:pPr>
              <a:buFont typeface="Arial" charset="0"/>
              <a:buChar char="•"/>
            </a:pPr>
            <a:r>
              <a:rPr lang="en-US" b="1" smtClean="0"/>
              <a:t>Uobicajeno je da se novo pristigli sefovi  DKP obracaju  doaenu   radi upoznavanja sa  pitanjima ceremonijala i obicajima drzave primateljice.</a:t>
            </a:r>
            <a:endParaRPr lang="en-US" smtClean="0"/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3</a:t>
            </a:r>
            <a:r>
              <a:rPr lang="en-US" b="1" u="sng" dirty="0" smtClean="0"/>
              <a:t>.4.     </a:t>
            </a:r>
            <a:r>
              <a:rPr lang="en-US" b="1" u="sng" dirty="0" err="1" smtClean="0"/>
              <a:t>Ostali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članovi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diplomatskog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osoblja</a:t>
            </a:r>
            <a:r>
              <a:rPr lang="en-US" b="1" u="sng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b="1" smtClean="0"/>
              <a:t>Diplomatsko osoblje su karijerni diplomate koje imaju diplomatski status.</a:t>
            </a:r>
          </a:p>
          <a:p>
            <a:r>
              <a:rPr lang="en-US" b="1" smtClean="0"/>
              <a:t> Obicno se  rangiraju na opunomocene minister, minister savjetnike, savjetnike, prve, druge i trece sekretare, attasee.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smtClean="0"/>
              <a:t>Clan </a:t>
            </a:r>
            <a:r>
              <a:rPr lang="en-US" sz="9600" b="1" dirty="0" err="1" smtClean="0"/>
              <a:t>dKP</a:t>
            </a:r>
            <a:r>
              <a:rPr lang="en-US" sz="9600" b="1" dirty="0" smtClean="0"/>
              <a:t>-a </a:t>
            </a:r>
            <a:r>
              <a:rPr lang="en-US" sz="9600" b="1" dirty="0" err="1" smtClean="0"/>
              <a:t>koji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ima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diplomatski</a:t>
            </a:r>
            <a:r>
              <a:rPr lang="en-US" sz="9600" b="1" dirty="0" smtClean="0"/>
              <a:t> status </a:t>
            </a:r>
            <a:r>
              <a:rPr lang="en-US" sz="9600" b="1" dirty="0" err="1" smtClean="0"/>
              <a:t>mora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biti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prijavljen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drzavi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domacinu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i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od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nje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prihvacen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i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uveden</a:t>
            </a:r>
            <a:r>
              <a:rPr lang="en-US" sz="9600" b="1" dirty="0" smtClean="0"/>
              <a:t> u </a:t>
            </a:r>
            <a:r>
              <a:rPr lang="en-US" sz="9600" b="1" dirty="0" err="1" smtClean="0"/>
              <a:t>diplomatsku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listu</a:t>
            </a:r>
            <a:r>
              <a:rPr lang="en-US" sz="9600" b="1" dirty="0" smtClean="0"/>
              <a:t>,</a:t>
            </a:r>
            <a:endParaRPr lang="en-US" sz="96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err="1" smtClean="0"/>
              <a:t>Diplomatske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liste</a:t>
            </a:r>
            <a:r>
              <a:rPr lang="en-US" sz="9600" b="1" dirty="0" smtClean="0"/>
              <a:t>,</a:t>
            </a:r>
            <a:endParaRPr lang="en-US" sz="96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err="1" smtClean="0"/>
              <a:t>Diplomaske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iskaznice</a:t>
            </a:r>
            <a:endParaRPr lang="en-US" sz="96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smtClean="0"/>
              <a:t> </a:t>
            </a:r>
            <a:endParaRPr lang="en-US" sz="96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u="sng" dirty="0" smtClean="0"/>
              <a:t>3.5.     </a:t>
            </a:r>
            <a:r>
              <a:rPr lang="en-US" sz="9600" b="1" u="sng" dirty="0" err="1" smtClean="0"/>
              <a:t>Ostali</a:t>
            </a:r>
            <a:r>
              <a:rPr lang="en-US" sz="9600" b="1" u="sng" dirty="0" smtClean="0"/>
              <a:t> </a:t>
            </a:r>
            <a:r>
              <a:rPr lang="en-US" sz="9600" b="1" u="sng" dirty="0" err="1" smtClean="0"/>
              <a:t>članovi</a:t>
            </a:r>
            <a:r>
              <a:rPr lang="en-US" sz="9600" b="1" u="sng" dirty="0" smtClean="0"/>
              <a:t> </a:t>
            </a:r>
            <a:r>
              <a:rPr lang="en-US" sz="9600" b="1" u="sng" dirty="0" err="1" smtClean="0"/>
              <a:t>misije</a:t>
            </a:r>
            <a:endParaRPr lang="en-US" sz="9600" b="1" u="sng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err="1" smtClean="0"/>
              <a:t>Administrativno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i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tehnicko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osoblje</a:t>
            </a:r>
            <a:r>
              <a:rPr lang="en-US" sz="9600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err="1" smtClean="0"/>
              <a:t>Lokalno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osoblje</a:t>
            </a:r>
            <a:r>
              <a:rPr lang="en-US" sz="9600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err="1" smtClean="0"/>
              <a:t>Posluzno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osoblje</a:t>
            </a:r>
            <a:r>
              <a:rPr lang="en-US" sz="9600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b="1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4.           </a:t>
            </a:r>
            <a:r>
              <a:rPr lang="en-US" b="1" dirty="0" err="1" smtClean="0"/>
              <a:t>Funkcije</a:t>
            </a:r>
            <a:r>
              <a:rPr lang="en-US" b="1" dirty="0" smtClean="0"/>
              <a:t> </a:t>
            </a:r>
            <a:r>
              <a:rPr lang="en-US" b="1" dirty="0" err="1" smtClean="0"/>
              <a:t>diplomatske</a:t>
            </a:r>
            <a:r>
              <a:rPr lang="en-US" b="1" dirty="0" smtClean="0"/>
              <a:t> </a:t>
            </a:r>
            <a:r>
              <a:rPr lang="en-US" b="1" dirty="0" err="1" smtClean="0"/>
              <a:t>misije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U </a:t>
            </a:r>
            <a:r>
              <a:rPr lang="en-US" b="1" dirty="0" err="1" smtClean="0"/>
              <a:t>skladu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Cl. 3 </a:t>
            </a:r>
            <a:r>
              <a:rPr lang="en-US" b="1" dirty="0" err="1" smtClean="0"/>
              <a:t>Becke</a:t>
            </a:r>
            <a:r>
              <a:rPr lang="en-US" b="1" dirty="0" smtClean="0"/>
              <a:t> </a:t>
            </a:r>
            <a:r>
              <a:rPr lang="en-US" b="1" dirty="0" err="1" smtClean="0"/>
              <a:t>konvencije</a:t>
            </a:r>
            <a:r>
              <a:rPr lang="en-US" b="1" dirty="0" smtClean="0"/>
              <a:t>: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Predstavljanje</a:t>
            </a:r>
            <a:r>
              <a:rPr lang="en-US" b="1" dirty="0" smtClean="0"/>
              <a:t> </a:t>
            </a:r>
            <a:r>
              <a:rPr lang="en-US" b="1" dirty="0" err="1" smtClean="0"/>
              <a:t>svoje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</a:t>
            </a:r>
            <a:r>
              <a:rPr lang="en-US" b="1" dirty="0" err="1" smtClean="0"/>
              <a:t>kod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</a:t>
            </a:r>
            <a:r>
              <a:rPr lang="en-US" b="1" dirty="0" err="1" smtClean="0"/>
              <a:t>domacina</a:t>
            </a:r>
            <a:r>
              <a:rPr lang="en-US" b="1" dirty="0" smtClean="0"/>
              <a:t>( </a:t>
            </a:r>
            <a:r>
              <a:rPr lang="en-US" b="1" dirty="0" err="1" smtClean="0"/>
              <a:t>prepiska</a:t>
            </a:r>
            <a:r>
              <a:rPr lang="en-US" b="1" dirty="0" smtClean="0"/>
              <a:t> </a:t>
            </a:r>
            <a:r>
              <a:rPr lang="en-US" b="1" dirty="0" err="1" smtClean="0"/>
              <a:t>izmedju</a:t>
            </a:r>
            <a:r>
              <a:rPr lang="en-US" b="1" dirty="0" smtClean="0"/>
              <a:t>  </a:t>
            </a:r>
            <a:r>
              <a:rPr lang="en-US" b="1" dirty="0" err="1" smtClean="0"/>
              <a:t>zemlje</a:t>
            </a:r>
            <a:r>
              <a:rPr lang="en-US" b="1" dirty="0" smtClean="0"/>
              <a:t> </a:t>
            </a:r>
            <a:r>
              <a:rPr lang="en-US" b="1" dirty="0" err="1" smtClean="0"/>
              <a:t>domacina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maticne</a:t>
            </a:r>
            <a:r>
              <a:rPr lang="en-US" b="1" dirty="0" smtClean="0"/>
              <a:t> </a:t>
            </a:r>
            <a:r>
              <a:rPr lang="en-US" b="1" dirty="0" err="1" smtClean="0"/>
              <a:t>zemlje</a:t>
            </a:r>
            <a:r>
              <a:rPr lang="en-US" b="1" dirty="0" smtClean="0"/>
              <a:t>).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Zastita</a:t>
            </a:r>
            <a:r>
              <a:rPr lang="en-US" b="1" dirty="0" smtClean="0"/>
              <a:t> </a:t>
            </a:r>
            <a:r>
              <a:rPr lang="en-US" b="1" dirty="0" err="1" smtClean="0"/>
              <a:t>interesa</a:t>
            </a:r>
            <a:r>
              <a:rPr lang="en-US" b="1" dirty="0" smtClean="0"/>
              <a:t> </a:t>
            </a:r>
            <a:r>
              <a:rPr lang="en-US" b="1" dirty="0" err="1" smtClean="0"/>
              <a:t>svoje</a:t>
            </a:r>
            <a:r>
              <a:rPr lang="en-US" b="1" dirty="0" smtClean="0"/>
              <a:t> </a:t>
            </a:r>
            <a:r>
              <a:rPr lang="en-US" b="1" dirty="0" err="1" smtClean="0"/>
              <a:t>drzave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njezinih</a:t>
            </a:r>
            <a:r>
              <a:rPr lang="en-US" b="1" dirty="0" smtClean="0"/>
              <a:t>  </a:t>
            </a:r>
            <a:r>
              <a:rPr lang="en-US" b="1" dirty="0" err="1" smtClean="0"/>
              <a:t>drzavljana</a:t>
            </a:r>
            <a:r>
              <a:rPr lang="en-US" b="1" dirty="0" smtClean="0"/>
              <a:t> u </a:t>
            </a:r>
            <a:r>
              <a:rPr lang="en-US" b="1" dirty="0" err="1" smtClean="0"/>
              <a:t>zemlji</a:t>
            </a:r>
            <a:r>
              <a:rPr lang="en-US" b="1" dirty="0" smtClean="0"/>
              <a:t> </a:t>
            </a:r>
            <a:r>
              <a:rPr lang="en-US" b="1" dirty="0" err="1" smtClean="0"/>
              <a:t>prijema</a:t>
            </a:r>
            <a:r>
              <a:rPr lang="en-US" b="1" dirty="0" smtClean="0"/>
              <a:t>.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Pregovaranje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vladom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tjelima</a:t>
            </a:r>
            <a:r>
              <a:rPr lang="en-US" b="1" dirty="0" smtClean="0"/>
              <a:t> </a:t>
            </a:r>
            <a:r>
              <a:rPr lang="en-US" b="1" dirty="0" err="1" smtClean="0"/>
              <a:t>zemlje</a:t>
            </a:r>
            <a:r>
              <a:rPr lang="en-US" b="1" dirty="0" smtClean="0"/>
              <a:t> </a:t>
            </a:r>
            <a:r>
              <a:rPr lang="en-US" b="1" dirty="0" err="1" smtClean="0"/>
              <a:t>prijema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Obavjestavanje</a:t>
            </a:r>
            <a:r>
              <a:rPr lang="en-US" b="1" dirty="0" smtClean="0"/>
              <a:t> </a:t>
            </a:r>
            <a:r>
              <a:rPr lang="en-US" b="1" dirty="0" err="1" smtClean="0"/>
              <a:t>vlade</a:t>
            </a:r>
            <a:r>
              <a:rPr lang="en-US" b="1" dirty="0" smtClean="0"/>
              <a:t> o </a:t>
            </a:r>
            <a:r>
              <a:rPr lang="en-US" b="1" dirty="0" err="1" smtClean="0"/>
              <a:t>stanju</a:t>
            </a:r>
            <a:r>
              <a:rPr lang="en-US" b="1" dirty="0" smtClean="0"/>
              <a:t>(</a:t>
            </a:r>
            <a:r>
              <a:rPr lang="en-US" b="1" dirty="0" err="1" smtClean="0"/>
              <a:t>potrebno</a:t>
            </a:r>
            <a:r>
              <a:rPr lang="en-US" b="1" dirty="0" smtClean="0"/>
              <a:t> je </a:t>
            </a:r>
            <a:r>
              <a:rPr lang="en-US" b="1" dirty="0" err="1" smtClean="0"/>
              <a:t>detaljno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analiticki</a:t>
            </a:r>
            <a:r>
              <a:rPr lang="en-US" b="1" dirty="0" smtClean="0"/>
              <a:t> </a:t>
            </a:r>
            <a:r>
              <a:rPr lang="en-US" b="1" dirty="0" err="1" smtClean="0"/>
              <a:t>znati</a:t>
            </a:r>
            <a:r>
              <a:rPr lang="en-US" b="1" dirty="0" smtClean="0"/>
              <a:t> </a:t>
            </a:r>
            <a:r>
              <a:rPr lang="en-US" b="1" dirty="0" err="1" smtClean="0"/>
              <a:t>stanje</a:t>
            </a:r>
            <a:r>
              <a:rPr lang="en-US" b="1" dirty="0" smtClean="0"/>
              <a:t> , </a:t>
            </a:r>
            <a:r>
              <a:rPr lang="en-US" b="1" dirty="0" err="1" smtClean="0"/>
              <a:t>prilike</a:t>
            </a:r>
            <a:r>
              <a:rPr lang="en-US" b="1" dirty="0" smtClean="0"/>
              <a:t>, </a:t>
            </a:r>
            <a:r>
              <a:rPr lang="en-US" b="1" dirty="0" err="1" smtClean="0"/>
              <a:t>stavove</a:t>
            </a:r>
            <a:r>
              <a:rPr lang="en-US" b="1" dirty="0" smtClean="0"/>
              <a:t> </a:t>
            </a:r>
            <a:r>
              <a:rPr lang="en-US" b="1" dirty="0" err="1" smtClean="0"/>
              <a:t>kako</a:t>
            </a:r>
            <a:r>
              <a:rPr lang="en-US" b="1" dirty="0" smtClean="0"/>
              <a:t> u </a:t>
            </a:r>
            <a:r>
              <a:rPr lang="en-US" b="1" dirty="0" err="1" smtClean="0"/>
              <a:t>zemlji</a:t>
            </a:r>
            <a:r>
              <a:rPr lang="en-US" b="1" dirty="0" smtClean="0"/>
              <a:t> </a:t>
            </a:r>
            <a:r>
              <a:rPr lang="en-US" b="1" dirty="0" err="1" smtClean="0"/>
              <a:t>domacinu</a:t>
            </a:r>
            <a:r>
              <a:rPr lang="en-US" b="1" dirty="0" smtClean="0"/>
              <a:t> </a:t>
            </a:r>
            <a:r>
              <a:rPr lang="en-US" b="1" dirty="0" err="1" smtClean="0"/>
              <a:t>tako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u </a:t>
            </a:r>
            <a:r>
              <a:rPr lang="en-US" b="1" dirty="0" err="1" smtClean="0"/>
              <a:t>maticnoj</a:t>
            </a:r>
            <a:r>
              <a:rPr lang="en-US" b="1" dirty="0" smtClean="0"/>
              <a:t> </a:t>
            </a:r>
            <a:r>
              <a:rPr lang="en-US" b="1" dirty="0" err="1" smtClean="0"/>
              <a:t>zemlji</a:t>
            </a:r>
            <a:r>
              <a:rPr lang="en-US" b="1" dirty="0" smtClean="0"/>
              <a:t>.)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Unapredjenje</a:t>
            </a:r>
            <a:r>
              <a:rPr lang="en-US" b="1" dirty="0" smtClean="0"/>
              <a:t> </a:t>
            </a:r>
            <a:r>
              <a:rPr lang="en-US" b="1" dirty="0" err="1" smtClean="0"/>
              <a:t>prijateljskih</a:t>
            </a:r>
            <a:r>
              <a:rPr lang="en-US" b="1" dirty="0" smtClean="0"/>
              <a:t> </a:t>
            </a:r>
            <a:r>
              <a:rPr lang="en-US" b="1" dirty="0" err="1" smtClean="0"/>
              <a:t>odnosa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razvijanje</a:t>
            </a:r>
            <a:r>
              <a:rPr lang="en-US" b="1" dirty="0" smtClean="0"/>
              <a:t> </a:t>
            </a:r>
            <a:r>
              <a:rPr lang="en-US" b="1" dirty="0" err="1" smtClean="0"/>
              <a:t>privrednih</a:t>
            </a:r>
            <a:r>
              <a:rPr lang="en-US" b="1" dirty="0" smtClean="0"/>
              <a:t>, </a:t>
            </a:r>
            <a:r>
              <a:rPr lang="en-US" b="1" dirty="0" err="1" smtClean="0"/>
              <a:t>kulturnih</a:t>
            </a:r>
            <a:r>
              <a:rPr lang="en-US" b="1" dirty="0" smtClean="0"/>
              <a:t> , </a:t>
            </a:r>
            <a:r>
              <a:rPr lang="en-US" b="1" dirty="0" err="1" smtClean="0"/>
              <a:t>sportskih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dr. </a:t>
            </a:r>
            <a:r>
              <a:rPr lang="en-US" b="1" dirty="0" err="1" smtClean="0"/>
              <a:t>odnosa</a:t>
            </a:r>
            <a:r>
              <a:rPr lang="en-US" b="1" dirty="0" smtClean="0"/>
              <a:t>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Uz</a:t>
            </a:r>
            <a:r>
              <a:rPr lang="en-US" b="1" dirty="0" smtClean="0"/>
              <a:t> </a:t>
            </a:r>
            <a:r>
              <a:rPr lang="en-US" b="1" dirty="0" err="1" smtClean="0"/>
              <a:t>uobicajene</a:t>
            </a:r>
            <a:r>
              <a:rPr lang="en-US" b="1" dirty="0" smtClean="0"/>
              <a:t> </a:t>
            </a:r>
            <a:r>
              <a:rPr lang="en-US" b="1" dirty="0" err="1" smtClean="0"/>
              <a:t>postoje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izvanredne</a:t>
            </a:r>
            <a:r>
              <a:rPr lang="en-US" b="1" dirty="0" smtClean="0"/>
              <a:t> </a:t>
            </a:r>
            <a:r>
              <a:rPr lang="en-US" b="1" dirty="0" err="1" smtClean="0"/>
              <a:t>funkcije</a:t>
            </a:r>
            <a:r>
              <a:rPr lang="en-US" b="1" dirty="0" smtClean="0"/>
              <a:t> dipl. </a:t>
            </a:r>
            <a:r>
              <a:rPr lang="en-US" b="1" dirty="0" err="1" smtClean="0"/>
              <a:t>predstavnistva</a:t>
            </a:r>
            <a:r>
              <a:rPr lang="en-US" b="1" dirty="0" smtClean="0"/>
              <a:t>,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 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5.           </a:t>
            </a:r>
            <a:r>
              <a:rPr lang="en-US" b="1" dirty="0" err="1" smtClean="0"/>
              <a:t>Diplomatske</a:t>
            </a:r>
            <a:r>
              <a:rPr lang="en-US" b="1" dirty="0" smtClean="0"/>
              <a:t> </a:t>
            </a:r>
            <a:r>
              <a:rPr lang="en-US" b="1" dirty="0" err="1" smtClean="0"/>
              <a:t>povlastice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imuniteti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Pod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privilegijama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imunitetima</a:t>
            </a:r>
            <a:r>
              <a:rPr lang="en-US" b="1" dirty="0" smtClean="0"/>
              <a:t> </a:t>
            </a:r>
            <a:r>
              <a:rPr lang="en-US" b="1" dirty="0" err="1" smtClean="0"/>
              <a:t>podrazumjevaju</a:t>
            </a:r>
            <a:r>
              <a:rPr lang="en-US" b="1" dirty="0" smtClean="0"/>
              <a:t> se </a:t>
            </a:r>
            <a:r>
              <a:rPr lang="en-US" b="1" dirty="0" err="1" smtClean="0"/>
              <a:t>povlastice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izuzeca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pozitivno</a:t>
            </a:r>
            <a:r>
              <a:rPr lang="en-US" b="1" dirty="0" smtClean="0"/>
              <a:t> </a:t>
            </a:r>
            <a:r>
              <a:rPr lang="en-US" b="1" dirty="0" err="1" smtClean="0"/>
              <a:t>medjunarodno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</a:t>
            </a:r>
            <a:r>
              <a:rPr lang="en-US" b="1" dirty="0" err="1" smtClean="0"/>
              <a:t>priznaje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obavezuje</a:t>
            </a:r>
            <a:r>
              <a:rPr lang="en-US" b="1" dirty="0" smtClean="0"/>
              <a:t> se </a:t>
            </a:r>
            <a:r>
              <a:rPr lang="en-US" b="1" dirty="0" err="1" smtClean="0"/>
              <a:t>dati</a:t>
            </a:r>
            <a:r>
              <a:rPr lang="en-US" b="1" dirty="0" smtClean="0"/>
              <a:t> DKP-u , </a:t>
            </a:r>
            <a:r>
              <a:rPr lang="en-US" b="1" dirty="0" err="1" smtClean="0"/>
              <a:t>njegovom</a:t>
            </a:r>
            <a:r>
              <a:rPr lang="en-US" b="1" dirty="0" smtClean="0"/>
              <a:t> </a:t>
            </a:r>
            <a:r>
              <a:rPr lang="en-US" b="1" dirty="0" err="1" smtClean="0"/>
              <a:t>osoblju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clanovima</a:t>
            </a:r>
            <a:r>
              <a:rPr lang="en-US" b="1" dirty="0" smtClean="0"/>
              <a:t> </a:t>
            </a:r>
            <a:r>
              <a:rPr lang="en-US" b="1" dirty="0" err="1" smtClean="0"/>
              <a:t>porodica</a:t>
            </a:r>
            <a:r>
              <a:rPr lang="en-US" b="1" dirty="0" smtClean="0"/>
              <a:t> </a:t>
            </a:r>
            <a:r>
              <a:rPr lang="en-US" b="1" dirty="0" err="1" smtClean="0"/>
              <a:t>radi</a:t>
            </a:r>
            <a:r>
              <a:rPr lang="en-US" b="1" dirty="0" smtClean="0"/>
              <a:t> </a:t>
            </a:r>
            <a:r>
              <a:rPr lang="en-US" b="1" dirty="0" err="1" smtClean="0"/>
              <a:t>osiguranja</a:t>
            </a:r>
            <a:r>
              <a:rPr lang="en-US" b="1" dirty="0" smtClean="0"/>
              <a:t> </a:t>
            </a:r>
            <a:r>
              <a:rPr lang="en-US" b="1" dirty="0" err="1" smtClean="0"/>
              <a:t>izvrsenja</a:t>
            </a:r>
            <a:r>
              <a:rPr lang="en-US" b="1" dirty="0" smtClean="0"/>
              <a:t>  </a:t>
            </a:r>
            <a:r>
              <a:rPr lang="en-US" b="1" dirty="0" err="1" smtClean="0"/>
              <a:t>funkcija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u="sng" dirty="0" err="1" smtClean="0"/>
              <a:t>Diplomatski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imuniteti</a:t>
            </a:r>
            <a:r>
              <a:rPr lang="en-US" b="1" i="1" u="sng" dirty="0" smtClean="0"/>
              <a:t> </a:t>
            </a:r>
            <a:r>
              <a:rPr lang="en-US" b="1" dirty="0" err="1" smtClean="0"/>
              <a:t>sastoje</a:t>
            </a:r>
            <a:r>
              <a:rPr lang="en-US" b="1" dirty="0" smtClean="0"/>
              <a:t> se u </a:t>
            </a:r>
            <a:r>
              <a:rPr lang="en-US" b="1" dirty="0" err="1" smtClean="0"/>
              <a:t>izuzecima</a:t>
            </a:r>
            <a:r>
              <a:rPr lang="en-US" b="1" dirty="0" smtClean="0"/>
              <a:t> (</a:t>
            </a:r>
            <a:r>
              <a:rPr lang="en-US" b="1" dirty="0" err="1" smtClean="0"/>
              <a:t>nepovredivost</a:t>
            </a:r>
            <a:r>
              <a:rPr lang="en-US" b="1" dirty="0" smtClean="0"/>
              <a:t> </a:t>
            </a:r>
            <a:r>
              <a:rPr lang="en-US" b="1" dirty="0" err="1" smtClean="0"/>
              <a:t>predstavnika</a:t>
            </a:r>
            <a:r>
              <a:rPr lang="en-US" b="1" dirty="0" smtClean="0"/>
              <a:t>, </a:t>
            </a:r>
            <a:r>
              <a:rPr lang="en-US" b="1" dirty="0" err="1" smtClean="0"/>
              <a:t>stana</a:t>
            </a:r>
            <a:r>
              <a:rPr lang="en-US" b="1" dirty="0" smtClean="0"/>
              <a:t>, </a:t>
            </a:r>
            <a:r>
              <a:rPr lang="en-US" b="1" dirty="0" err="1" smtClean="0"/>
              <a:t>vozila</a:t>
            </a:r>
            <a:r>
              <a:rPr lang="en-US" b="1" dirty="0" smtClean="0"/>
              <a:t>),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u="sng" dirty="0" err="1" smtClean="0"/>
              <a:t>Diplomatske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privilegije</a:t>
            </a:r>
            <a:r>
              <a:rPr lang="en-US" b="1" dirty="0" smtClean="0"/>
              <a:t>(</a:t>
            </a:r>
            <a:r>
              <a:rPr lang="en-US" b="1" dirty="0" err="1" smtClean="0"/>
              <a:t>povlastice</a:t>
            </a:r>
            <a:r>
              <a:rPr lang="en-US" b="1" dirty="0" smtClean="0"/>
              <a:t>- </a:t>
            </a:r>
            <a:r>
              <a:rPr lang="en-US" b="1" dirty="0" err="1" smtClean="0"/>
              <a:t>oslobadjnje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poreza</a:t>
            </a:r>
            <a:r>
              <a:rPr lang="en-US" b="1" dirty="0" smtClean="0"/>
              <a:t>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fikcija</a:t>
            </a:r>
            <a:r>
              <a:rPr lang="en-US" b="1" dirty="0" smtClean="0"/>
              <a:t> </a:t>
            </a:r>
            <a:r>
              <a:rPr lang="en-US" b="1" dirty="0" err="1" smtClean="0"/>
              <a:t>eksteritorijalnosti</a:t>
            </a:r>
            <a:r>
              <a:rPr lang="en-US" b="1" dirty="0" smtClean="0"/>
              <a:t> - Grotius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5.1.     </a:t>
            </a:r>
            <a:r>
              <a:rPr lang="en-US" dirty="0" err="1" smtClean="0"/>
              <a:t>Diplomatske</a:t>
            </a:r>
            <a:r>
              <a:rPr lang="en-US" dirty="0" smtClean="0"/>
              <a:t> </a:t>
            </a:r>
            <a:r>
              <a:rPr lang="en-US" dirty="0" err="1" smtClean="0"/>
              <a:t>povlastice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imuniteti</a:t>
            </a:r>
            <a:r>
              <a:rPr lang="en-US" dirty="0" smtClean="0"/>
              <a:t> </a:t>
            </a:r>
            <a:r>
              <a:rPr lang="en-US" dirty="0" err="1" smtClean="0"/>
              <a:t>diplomatske</a:t>
            </a:r>
            <a:r>
              <a:rPr lang="en-US" dirty="0" smtClean="0"/>
              <a:t> </a:t>
            </a:r>
            <a:r>
              <a:rPr lang="en-US" dirty="0" err="1" smtClean="0"/>
              <a:t>misije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5.1.1. </a:t>
            </a:r>
            <a:r>
              <a:rPr lang="en-US" u="sng" dirty="0" err="1" smtClean="0"/>
              <a:t>Nepovredivost</a:t>
            </a:r>
            <a:r>
              <a:rPr lang="en-US" u="sng" dirty="0" smtClean="0"/>
              <a:t> </a:t>
            </a:r>
            <a:r>
              <a:rPr lang="en-US" u="sng" dirty="0" err="1" smtClean="0"/>
              <a:t>prostorija</a:t>
            </a:r>
            <a:r>
              <a:rPr lang="en-US" u="sng" dirty="0" smtClean="0"/>
              <a:t>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sef</a:t>
            </a:r>
            <a:r>
              <a:rPr lang="en-US" dirty="0" smtClean="0"/>
              <a:t> DKP-a </a:t>
            </a:r>
            <a:r>
              <a:rPr lang="en-US" dirty="0" err="1" smtClean="0"/>
              <a:t>moze</a:t>
            </a:r>
            <a:r>
              <a:rPr lang="en-US" dirty="0" smtClean="0"/>
              <a:t> </a:t>
            </a:r>
            <a:r>
              <a:rPr lang="en-US" dirty="0" err="1" smtClean="0"/>
              <a:t>dopustiti</a:t>
            </a:r>
            <a:r>
              <a:rPr lang="en-US" dirty="0" smtClean="0"/>
              <a:t> </a:t>
            </a:r>
            <a:r>
              <a:rPr lang="en-US" dirty="0" err="1" smtClean="0"/>
              <a:t>organima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domacina</a:t>
            </a:r>
            <a:r>
              <a:rPr lang="en-US" dirty="0" smtClean="0"/>
              <a:t> </a:t>
            </a:r>
            <a:r>
              <a:rPr lang="en-US" dirty="0" err="1" smtClean="0"/>
              <a:t>ulaz</a:t>
            </a:r>
            <a:r>
              <a:rPr lang="en-US" dirty="0" smtClean="0"/>
              <a:t> u </a:t>
            </a:r>
            <a:r>
              <a:rPr lang="en-US" dirty="0" err="1" smtClean="0"/>
              <a:t>prostor</a:t>
            </a:r>
            <a:r>
              <a:rPr lang="en-US" dirty="0" smtClean="0"/>
              <a:t> DKP-a.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Pod </a:t>
            </a:r>
            <a:r>
              <a:rPr lang="en-US" dirty="0" err="1" smtClean="0"/>
              <a:t>prostorijama</a:t>
            </a:r>
            <a:r>
              <a:rPr lang="en-US" dirty="0" smtClean="0"/>
              <a:t> DKP-a </a:t>
            </a:r>
            <a:r>
              <a:rPr lang="en-US" dirty="0" err="1" smtClean="0"/>
              <a:t>podrazumjevaju</a:t>
            </a:r>
            <a:r>
              <a:rPr lang="en-US" dirty="0" smtClean="0"/>
              <a:t> se </a:t>
            </a:r>
            <a:r>
              <a:rPr lang="en-US" dirty="0" err="1" smtClean="0"/>
              <a:t>zgrade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djelovi</a:t>
            </a:r>
            <a:r>
              <a:rPr lang="en-US" dirty="0" smtClean="0"/>
              <a:t> </a:t>
            </a:r>
            <a:r>
              <a:rPr lang="en-US" dirty="0" err="1" smtClean="0"/>
              <a:t>zgrada</a:t>
            </a:r>
            <a:r>
              <a:rPr lang="en-US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okolnog</a:t>
            </a:r>
            <a:r>
              <a:rPr lang="en-US" dirty="0" smtClean="0"/>
              <a:t> </a:t>
            </a:r>
            <a:r>
              <a:rPr lang="en-US" dirty="0" err="1" smtClean="0"/>
              <a:t>prostora</a:t>
            </a:r>
            <a:r>
              <a:rPr lang="en-US" dirty="0" smtClean="0"/>
              <a:t> ( </a:t>
            </a:r>
            <a:r>
              <a:rPr lang="en-US" dirty="0" err="1" smtClean="0"/>
              <a:t>vrt</a:t>
            </a:r>
            <a:r>
              <a:rPr lang="en-US" dirty="0" smtClean="0"/>
              <a:t>, </a:t>
            </a:r>
            <a:r>
              <a:rPr lang="en-US" dirty="0" err="1" smtClean="0"/>
              <a:t>dvoriste</a:t>
            </a:r>
            <a:r>
              <a:rPr lang="en-US" dirty="0" smtClean="0"/>
              <a:t> </a:t>
            </a:r>
            <a:r>
              <a:rPr lang="en-US" dirty="0" err="1" smtClean="0"/>
              <a:t>isl</a:t>
            </a:r>
            <a:r>
              <a:rPr lang="en-US" dirty="0" smtClean="0"/>
              <a:t>.),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odvojeni</a:t>
            </a:r>
            <a:r>
              <a:rPr lang="en-US" dirty="0" smtClean="0"/>
              <a:t> </a:t>
            </a:r>
            <a:r>
              <a:rPr lang="en-US" dirty="0" err="1" smtClean="0"/>
              <a:t>djelovi</a:t>
            </a:r>
            <a:r>
              <a:rPr lang="en-US" dirty="0" smtClean="0"/>
              <a:t> (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dirty="0" err="1" smtClean="0"/>
              <a:t>konzularni</a:t>
            </a:r>
            <a:r>
              <a:rPr lang="en-US" dirty="0" smtClean="0"/>
              <a:t> </a:t>
            </a:r>
            <a:r>
              <a:rPr lang="en-US" dirty="0" err="1" smtClean="0"/>
              <a:t>odjel</a:t>
            </a:r>
            <a:r>
              <a:rPr lang="en-US" dirty="0" smtClean="0"/>
              <a:t>)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rezidencija</a:t>
            </a:r>
            <a:r>
              <a:rPr lang="en-US" dirty="0" smtClean="0"/>
              <a:t> </a:t>
            </a:r>
            <a:r>
              <a:rPr lang="en-US" dirty="0" err="1" smtClean="0"/>
              <a:t>sefa</a:t>
            </a:r>
            <a:r>
              <a:rPr lang="en-US" dirty="0" smtClean="0"/>
              <a:t> DKP-a.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podvrgnuti</a:t>
            </a:r>
            <a:r>
              <a:rPr lang="en-US" dirty="0" smtClean="0"/>
              <a:t> </a:t>
            </a:r>
            <a:r>
              <a:rPr lang="en-US" dirty="0" err="1" smtClean="0"/>
              <a:t>pretrazi</a:t>
            </a:r>
            <a:r>
              <a:rPr lang="en-US" dirty="0" smtClean="0"/>
              <a:t>, </a:t>
            </a:r>
            <a:r>
              <a:rPr lang="en-US" dirty="0" err="1" smtClean="0"/>
              <a:t>rekviziciji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zapljeni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DKP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sef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isticati</a:t>
            </a:r>
            <a:r>
              <a:rPr lang="en-US" dirty="0" smtClean="0"/>
              <a:t> </a:t>
            </a:r>
            <a:r>
              <a:rPr lang="en-US" dirty="0" err="1" smtClean="0"/>
              <a:t>zastavu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grb</a:t>
            </a:r>
            <a:r>
              <a:rPr lang="en-US" dirty="0" smtClean="0"/>
              <a:t> </a:t>
            </a:r>
            <a:r>
              <a:rPr lang="en-US" dirty="0" err="1" smtClean="0"/>
              <a:t>maticne</a:t>
            </a:r>
            <a:r>
              <a:rPr lang="en-US" dirty="0" smtClean="0"/>
              <a:t> </a:t>
            </a:r>
            <a:r>
              <a:rPr lang="en-US" dirty="0" err="1" smtClean="0"/>
              <a:t>drzave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r>
              <a:rPr lang="en-US" dirty="0" smtClean="0"/>
              <a:t> DKP-a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rezidencije</a:t>
            </a:r>
            <a:r>
              <a:rPr lang="en-US" dirty="0" smtClean="0"/>
              <a:t> ,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prevoznim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Pocetak modernog prikupljanja podataka u okviru diplomatskih predstavnistava,</a:t>
            </a:r>
          </a:p>
          <a:p>
            <a:r>
              <a:rPr lang="en-US" smtClean="0"/>
              <a:t>Ermolado Barbaro- jedan od prvih talijanskih poslanika – Osnovna zadaca ambasadora :</a:t>
            </a:r>
          </a:p>
          <a:p>
            <a:pPr>
              <a:buFont typeface="Arial" charset="0"/>
              <a:buNone/>
            </a:pPr>
            <a:r>
              <a:rPr lang="en-US" smtClean="0"/>
              <a:t>    ciniti ono sto je najbolje i sto sluzi ocuvanju i povecanju vlastite drzave. 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5.1.2.  </a:t>
            </a:r>
            <a:r>
              <a:rPr lang="en-US" dirty="0" err="1" smtClean="0"/>
              <a:t>Nepovredivost</a:t>
            </a:r>
            <a:r>
              <a:rPr lang="en-US" dirty="0" smtClean="0"/>
              <a:t> </a:t>
            </a:r>
            <a:r>
              <a:rPr lang="en-US" dirty="0" err="1" smtClean="0"/>
              <a:t>arhiva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32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Nepovredivost prostorija i dopisivanja DKP-a</a:t>
            </a:r>
          </a:p>
          <a:p>
            <a:r>
              <a:rPr lang="en-US" smtClean="0"/>
              <a:t>Ta zastita vrijedi u slucaju prekida diplomatskih odnosa, odnosno definitivnog ili privremenog opoziva diplomatskog predstavnistva, pa cak i u slucaju oruzanog sukoba.</a:t>
            </a:r>
          </a:p>
          <a:p>
            <a:r>
              <a:rPr lang="en-US" smtClean="0"/>
              <a:t> 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5.1.3.  </a:t>
            </a:r>
            <a:r>
              <a:rPr lang="en-US" dirty="0" err="1" smtClean="0"/>
              <a:t>Sloboda</a:t>
            </a:r>
            <a:r>
              <a:rPr lang="en-US" dirty="0" smtClean="0"/>
              <a:t> </a:t>
            </a:r>
            <a:r>
              <a:rPr lang="en-US" dirty="0" err="1" smtClean="0"/>
              <a:t>diplomatske</a:t>
            </a:r>
            <a:r>
              <a:rPr lang="en-US" dirty="0" smtClean="0"/>
              <a:t> </a:t>
            </a:r>
            <a:r>
              <a:rPr lang="en-US" dirty="0" err="1" smtClean="0"/>
              <a:t>korespondencije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42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Becka konvencija o diplomatskim odnosima  utvrdjuje da drzava prmateljica dopusta i stiti slobodnu korespondenciju diplomata za sve sluzbene svrhe. </a:t>
            </a:r>
          </a:p>
          <a:p>
            <a:r>
              <a:rPr lang="en-US" smtClean="0"/>
              <a:t> kodirana, nepovredivost, </a:t>
            </a:r>
          </a:p>
          <a:p>
            <a:r>
              <a:rPr lang="en-US" smtClean="0"/>
              <a:t>kurir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Diplomatska valiza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Kurirska</a:t>
            </a:r>
            <a:r>
              <a:rPr lang="en-US" dirty="0" smtClean="0"/>
              <a:t> </a:t>
            </a:r>
            <a:r>
              <a:rPr lang="en-US" dirty="0" err="1" smtClean="0"/>
              <a:t>prtljaga</a:t>
            </a:r>
            <a:r>
              <a:rPr lang="en-US" dirty="0" smtClean="0"/>
              <a:t> </a:t>
            </a:r>
            <a:r>
              <a:rPr lang="en-US" dirty="0" err="1" smtClean="0"/>
              <a:t>diplomatskog</a:t>
            </a:r>
            <a:r>
              <a:rPr lang="en-US" dirty="0" smtClean="0"/>
              <a:t> </a:t>
            </a:r>
            <a:r>
              <a:rPr lang="en-US" dirty="0" err="1" smtClean="0"/>
              <a:t>predstavnistva</a:t>
            </a:r>
            <a:r>
              <a:rPr lang="en-US" dirty="0" smtClean="0"/>
              <a:t> </a:t>
            </a:r>
            <a:r>
              <a:rPr lang="en-US" dirty="0" err="1" smtClean="0"/>
              <a:t>izuzeta</a:t>
            </a:r>
            <a:r>
              <a:rPr lang="en-US" dirty="0" smtClean="0"/>
              <a:t> je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 smtClean="0"/>
              <a:t>otvaranja</a:t>
            </a:r>
            <a:r>
              <a:rPr lang="en-US" dirty="0" smtClean="0"/>
              <a:t>, </a:t>
            </a:r>
            <a:r>
              <a:rPr lang="en-US" dirty="0" err="1" smtClean="0"/>
              <a:t>pregleda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zadrzavanja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Vrece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nose </a:t>
            </a:r>
            <a:r>
              <a:rPr lang="en-US" dirty="0" err="1" smtClean="0"/>
              <a:t>diplomatsku</a:t>
            </a:r>
            <a:r>
              <a:rPr lang="en-US" dirty="0" smtClean="0"/>
              <a:t> </a:t>
            </a:r>
            <a:r>
              <a:rPr lang="en-US" dirty="0" err="1" smtClean="0"/>
              <a:t>valizu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nositi</a:t>
            </a:r>
            <a:r>
              <a:rPr lang="en-US" dirty="0" smtClean="0"/>
              <a:t> </a:t>
            </a:r>
            <a:r>
              <a:rPr lang="en-US" dirty="0" err="1" smtClean="0"/>
              <a:t>vidljive</a:t>
            </a:r>
            <a:r>
              <a:rPr lang="en-US" dirty="0" smtClean="0"/>
              <a:t> </a:t>
            </a:r>
            <a:r>
              <a:rPr lang="en-US" dirty="0" err="1" smtClean="0"/>
              <a:t>vanjske</a:t>
            </a:r>
            <a:r>
              <a:rPr lang="en-US" dirty="0" smtClean="0"/>
              <a:t> </a:t>
            </a:r>
            <a:r>
              <a:rPr lang="en-US" dirty="0" err="1" smtClean="0"/>
              <a:t>znakove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oznacavaju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diplomatskoj</a:t>
            </a:r>
            <a:r>
              <a:rPr lang="en-US" dirty="0" smtClean="0"/>
              <a:t> </a:t>
            </a:r>
            <a:r>
              <a:rPr lang="en-US" dirty="0" err="1" smtClean="0"/>
              <a:t>valizi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Diplomatski</a:t>
            </a:r>
            <a:r>
              <a:rPr lang="en-US" dirty="0" smtClean="0"/>
              <a:t> </a:t>
            </a:r>
            <a:r>
              <a:rPr lang="en-US" dirty="0" err="1" smtClean="0"/>
              <a:t>kurir</a:t>
            </a:r>
            <a:r>
              <a:rPr lang="en-US" dirty="0" smtClean="0"/>
              <a:t>, 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posjedovati</a:t>
            </a:r>
            <a:r>
              <a:rPr lang="en-US" dirty="0" smtClean="0"/>
              <a:t> </a:t>
            </a:r>
            <a:r>
              <a:rPr lang="en-US" dirty="0" err="1" smtClean="0"/>
              <a:t>sluzbenu</a:t>
            </a:r>
            <a:r>
              <a:rPr lang="en-US" dirty="0" smtClean="0"/>
              <a:t> </a:t>
            </a:r>
            <a:r>
              <a:rPr lang="en-US" dirty="0" err="1" smtClean="0"/>
              <a:t>ispravu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kurirsko</a:t>
            </a:r>
            <a:r>
              <a:rPr lang="en-US" dirty="0" smtClean="0"/>
              <a:t> </a:t>
            </a:r>
            <a:r>
              <a:rPr lang="en-US" dirty="0" err="1" smtClean="0"/>
              <a:t>pismo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se </a:t>
            </a:r>
            <a:r>
              <a:rPr lang="en-US" dirty="0" err="1" smtClean="0"/>
              <a:t>potvrdjuje</a:t>
            </a:r>
            <a:r>
              <a:rPr lang="en-US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svojstvo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oznacava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vreca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cine </a:t>
            </a:r>
            <a:r>
              <a:rPr lang="en-US" dirty="0" err="1" smtClean="0"/>
              <a:t>diplomatsku</a:t>
            </a:r>
            <a:r>
              <a:rPr lang="en-US" dirty="0" smtClean="0"/>
              <a:t> </a:t>
            </a:r>
            <a:r>
              <a:rPr lang="en-US" dirty="0" err="1" smtClean="0"/>
              <a:t>valizu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err="1" smtClean="0"/>
              <a:t>Diplomatski</a:t>
            </a:r>
            <a:r>
              <a:rPr lang="en-US" dirty="0" smtClean="0"/>
              <a:t> </a:t>
            </a:r>
            <a:r>
              <a:rPr lang="en-US" dirty="0" err="1" smtClean="0"/>
              <a:t>kurir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tome </a:t>
            </a:r>
            <a:r>
              <a:rPr lang="en-US" dirty="0" err="1" smtClean="0"/>
              <a:t>uziva</a:t>
            </a:r>
            <a:r>
              <a:rPr lang="en-US" dirty="0" smtClean="0"/>
              <a:t> </a:t>
            </a:r>
            <a:r>
              <a:rPr lang="en-US" dirty="0" err="1" smtClean="0"/>
              <a:t>licnu</a:t>
            </a:r>
            <a:r>
              <a:rPr lang="en-US" dirty="0" smtClean="0"/>
              <a:t> </a:t>
            </a:r>
            <a:r>
              <a:rPr lang="en-US" dirty="0" err="1" smtClean="0"/>
              <a:t>nepovredivost</a:t>
            </a:r>
            <a:r>
              <a:rPr lang="en-US" dirty="0" smtClean="0"/>
              <a:t> ( ne </a:t>
            </a:r>
            <a:r>
              <a:rPr lang="en-US" dirty="0" err="1" smtClean="0"/>
              <a:t>moze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uhapsen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zatvoren</a:t>
            </a:r>
            <a:r>
              <a:rPr lang="en-US" dirty="0" smtClean="0"/>
              <a:t>).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Konzularna</a:t>
            </a:r>
            <a:r>
              <a:rPr lang="en-US" dirty="0" smtClean="0"/>
              <a:t> </a:t>
            </a:r>
            <a:r>
              <a:rPr lang="en-US" dirty="0" err="1" smtClean="0"/>
              <a:t>valiza</a:t>
            </a:r>
            <a:r>
              <a:rPr lang="en-US" dirty="0" smtClean="0"/>
              <a:t> – </a:t>
            </a:r>
            <a:r>
              <a:rPr lang="en-US" dirty="0" err="1" smtClean="0"/>
              <a:t>zapovjednik</a:t>
            </a:r>
            <a:r>
              <a:rPr lang="en-US" dirty="0" smtClean="0"/>
              <a:t> broad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aviona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5632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/>
              <a:t>5.1.4.  Fiskalna i carinska izuzeća placanja svih drzavnih, pokrainskih i opcinskih poreza, carina i srodnih davanja s ciljem lakseg obavljanja diplomatskih poslova.  </a:t>
            </a:r>
          </a:p>
          <a:p>
            <a:pPr>
              <a:buFont typeface="Arial" charset="0"/>
              <a:buChar char="•"/>
            </a:pPr>
            <a:r>
              <a:rPr lang="en-US" smtClean="0"/>
              <a:t>Notifikacija MVP-a.</a:t>
            </a:r>
          </a:p>
          <a:p>
            <a:pPr>
              <a:buFont typeface="Arial" charset="0"/>
              <a:buChar char="•"/>
            </a:pPr>
            <a:r>
              <a:rPr lang="en-US" smtClean="0"/>
              <a:t>Svi sluzbeni poslovi sa zemljom prijema  se odradjuju putem MVP ( npr. ne moze se direktno obratiti sudu).</a:t>
            </a:r>
          </a:p>
          <a:p>
            <a:pPr>
              <a:buFont typeface="Arial" charset="0"/>
              <a:buChar char="•"/>
            </a:pPr>
            <a:r>
              <a:rPr lang="en-US" smtClean="0"/>
              <a:t> </a:t>
            </a:r>
          </a:p>
          <a:p>
            <a:pPr>
              <a:buFont typeface="Arial" charset="0"/>
              <a:buChar char="•"/>
            </a:pPr>
            <a:endParaRPr lang="en-US" smtClean="0"/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5.2.2. </a:t>
            </a:r>
            <a:r>
              <a:rPr lang="en-US" dirty="0" err="1" smtClean="0"/>
              <a:t>Osobna</a:t>
            </a:r>
            <a:r>
              <a:rPr lang="en-US" dirty="0" smtClean="0"/>
              <a:t> </a:t>
            </a:r>
            <a:r>
              <a:rPr lang="en-US" dirty="0" err="1" smtClean="0"/>
              <a:t>nepovredivost</a:t>
            </a:r>
            <a:r>
              <a:rPr lang="en-US" dirty="0" smtClean="0"/>
              <a:t> </a:t>
            </a:r>
            <a:r>
              <a:rPr lang="en-US" dirty="0" err="1" smtClean="0"/>
              <a:t>diplomatskih</a:t>
            </a:r>
            <a:r>
              <a:rPr lang="en-US" dirty="0" smtClean="0"/>
              <a:t> </a:t>
            </a:r>
            <a:r>
              <a:rPr lang="en-US" dirty="0" err="1" smtClean="0"/>
              <a:t>zastupnika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diplomatskog</a:t>
            </a:r>
            <a:r>
              <a:rPr lang="en-US" dirty="0" smtClean="0"/>
              <a:t> </a:t>
            </a:r>
            <a:r>
              <a:rPr lang="en-US" dirty="0" err="1" smtClean="0"/>
              <a:t>predstavnika</a:t>
            </a:r>
            <a:r>
              <a:rPr lang="en-US" dirty="0" smtClean="0"/>
              <a:t> je </a:t>
            </a:r>
            <a:r>
              <a:rPr lang="en-US" dirty="0" err="1" smtClean="0"/>
              <a:t>nepovrediva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 </a:t>
            </a:r>
            <a:r>
              <a:rPr lang="en-US" dirty="0" err="1" smtClean="0"/>
              <a:t>hapsenja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pritvaranja</a:t>
            </a:r>
            <a:r>
              <a:rPr lang="en-US" dirty="0" smtClean="0"/>
              <a:t> (cl.29)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Zastita</a:t>
            </a:r>
            <a:r>
              <a:rPr lang="en-US" dirty="0" smtClean="0"/>
              <a:t> se </a:t>
            </a:r>
            <a:r>
              <a:rPr lang="en-US" dirty="0" err="1" smtClean="0"/>
              <a:t>proteze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sto</a:t>
            </a:r>
            <a:r>
              <a:rPr lang="en-US" dirty="0" smtClean="0"/>
              <a:t> je </a:t>
            </a:r>
            <a:r>
              <a:rPr lang="en-US" dirty="0" err="1" smtClean="0"/>
              <a:t>vezano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njegovom</a:t>
            </a:r>
            <a:r>
              <a:rPr lang="en-US" dirty="0" smtClean="0"/>
              <a:t> </a:t>
            </a:r>
            <a:r>
              <a:rPr lang="en-US" dirty="0" err="1" smtClean="0"/>
              <a:t>funkcijom</a:t>
            </a:r>
            <a:r>
              <a:rPr lang="en-US" dirty="0" smtClean="0"/>
              <a:t> ( </a:t>
            </a:r>
            <a:r>
              <a:rPr lang="en-US" dirty="0" err="1" smtClean="0"/>
              <a:t>stan</a:t>
            </a:r>
            <a:r>
              <a:rPr lang="en-US" dirty="0" smtClean="0"/>
              <a:t>, </a:t>
            </a:r>
            <a:r>
              <a:rPr lang="en-US" dirty="0" err="1" smtClean="0"/>
              <a:t>spisi</a:t>
            </a:r>
            <a:r>
              <a:rPr lang="en-US" dirty="0" smtClean="0"/>
              <a:t>, </a:t>
            </a:r>
            <a:r>
              <a:rPr lang="en-US" dirty="0" err="1" smtClean="0"/>
              <a:t>imovina</a:t>
            </a:r>
            <a:r>
              <a:rPr lang="en-US" dirty="0" smtClean="0"/>
              <a:t>). </a:t>
            </a:r>
            <a:r>
              <a:rPr lang="en-US" dirty="0" err="1" smtClean="0"/>
              <a:t>Cak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slucaju</a:t>
            </a:r>
            <a:r>
              <a:rPr lang="en-US" dirty="0" smtClean="0"/>
              <a:t> </a:t>
            </a:r>
            <a:r>
              <a:rPr lang="en-US" dirty="0" err="1" smtClean="0"/>
              <a:t>pocinjenog</a:t>
            </a:r>
            <a:r>
              <a:rPr lang="en-US" dirty="0" smtClean="0"/>
              <a:t> </a:t>
            </a:r>
            <a:r>
              <a:rPr lang="en-US" dirty="0" err="1" smtClean="0"/>
              <a:t>delikta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diplomatskog</a:t>
            </a:r>
            <a:r>
              <a:rPr lang="en-US" dirty="0" smtClean="0"/>
              <a:t> </a:t>
            </a:r>
            <a:r>
              <a:rPr lang="en-US" dirty="0" err="1" smtClean="0"/>
              <a:t>predstavnika</a:t>
            </a:r>
            <a:r>
              <a:rPr lang="en-US" dirty="0" smtClean="0"/>
              <a:t>, </a:t>
            </a:r>
            <a:r>
              <a:rPr lang="en-US" dirty="0" err="1" smtClean="0"/>
              <a:t>drzava</a:t>
            </a:r>
            <a:r>
              <a:rPr lang="en-US" dirty="0" smtClean="0"/>
              <a:t> </a:t>
            </a:r>
            <a:r>
              <a:rPr lang="en-US" dirty="0" err="1" smtClean="0"/>
              <a:t>prijema</a:t>
            </a:r>
            <a:r>
              <a:rPr lang="en-US" dirty="0" smtClean="0"/>
              <a:t> </a:t>
            </a:r>
            <a:r>
              <a:rPr lang="en-US" dirty="0" err="1" smtClean="0"/>
              <a:t>moze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zahtjevati</a:t>
            </a:r>
            <a:r>
              <a:rPr lang="en-US" dirty="0" smtClean="0"/>
              <a:t> 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odlazak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njezina</a:t>
            </a:r>
            <a:r>
              <a:rPr lang="en-US" dirty="0" smtClean="0"/>
              <a:t> </a:t>
            </a:r>
            <a:r>
              <a:rPr lang="en-US" dirty="0" err="1" smtClean="0"/>
              <a:t>teritorija</a:t>
            </a:r>
            <a:r>
              <a:rPr lang="en-US" dirty="0" smtClean="0"/>
              <a:t> (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persone</a:t>
            </a:r>
            <a:r>
              <a:rPr lang="en-US" dirty="0" smtClean="0"/>
              <a:t> non grata).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Clanovi</a:t>
            </a:r>
            <a:r>
              <a:rPr lang="en-US" dirty="0" smtClean="0"/>
              <a:t> </a:t>
            </a:r>
            <a:r>
              <a:rPr lang="en-US" dirty="0" err="1" smtClean="0"/>
              <a:t>porodice</a:t>
            </a:r>
            <a:r>
              <a:rPr lang="en-US" dirty="0" smtClean="0"/>
              <a:t> (cl.37)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Pored </a:t>
            </a:r>
            <a:r>
              <a:rPr lang="en-US" dirty="0" err="1" smtClean="0"/>
              <a:t>Becke</a:t>
            </a:r>
            <a:r>
              <a:rPr lang="en-US" dirty="0" smtClean="0"/>
              <a:t> </a:t>
            </a:r>
            <a:r>
              <a:rPr lang="en-US" dirty="0" err="1" smtClean="0"/>
              <a:t>konvencije</a:t>
            </a:r>
            <a:r>
              <a:rPr lang="en-US" dirty="0" smtClean="0"/>
              <a:t> o </a:t>
            </a:r>
            <a:r>
              <a:rPr lang="en-US" dirty="0" err="1" smtClean="0"/>
              <a:t>diplomatskim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</a:t>
            </a:r>
            <a:r>
              <a:rPr lang="en-US" dirty="0" err="1" smtClean="0"/>
              <a:t>dipl</a:t>
            </a:r>
            <a:r>
              <a:rPr lang="en-US" dirty="0" smtClean="0"/>
              <a:t> </a:t>
            </a:r>
            <a:r>
              <a:rPr lang="en-US" dirty="0" err="1" smtClean="0"/>
              <a:t>predstavnici</a:t>
            </a:r>
            <a:r>
              <a:rPr lang="en-US" dirty="0" smtClean="0"/>
              <a:t> </a:t>
            </a:r>
            <a:r>
              <a:rPr lang="en-US" dirty="0" err="1" smtClean="0"/>
              <a:t>zasticeni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Konvencijom</a:t>
            </a:r>
            <a:r>
              <a:rPr lang="en-US" dirty="0" smtClean="0"/>
              <a:t> o </a:t>
            </a:r>
            <a:r>
              <a:rPr lang="en-US" dirty="0" err="1" smtClean="0"/>
              <a:t>sprecavanju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kaznjavanju</a:t>
            </a:r>
            <a:r>
              <a:rPr lang="en-US" dirty="0" smtClean="0"/>
              <a:t> </a:t>
            </a:r>
            <a:r>
              <a:rPr lang="en-US" dirty="0" err="1" smtClean="0"/>
              <a:t>krivicnih</a:t>
            </a:r>
            <a:r>
              <a:rPr lang="en-US" dirty="0" smtClean="0"/>
              <a:t> </a:t>
            </a:r>
            <a:r>
              <a:rPr lang="en-US" dirty="0" err="1" smtClean="0"/>
              <a:t>djela</a:t>
            </a:r>
            <a:r>
              <a:rPr lang="en-US" dirty="0" smtClean="0"/>
              <a:t> </a:t>
            </a:r>
            <a:r>
              <a:rPr lang="en-US" dirty="0" err="1" smtClean="0"/>
              <a:t>pocinjenih</a:t>
            </a:r>
            <a:r>
              <a:rPr lang="en-US" dirty="0" smtClean="0"/>
              <a:t> </a:t>
            </a:r>
            <a:r>
              <a:rPr lang="en-US" dirty="0" err="1" smtClean="0"/>
              <a:t>protiv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pod </a:t>
            </a:r>
            <a:r>
              <a:rPr lang="en-US" dirty="0" err="1" smtClean="0"/>
              <a:t>medjunarodnom</a:t>
            </a:r>
            <a:r>
              <a:rPr lang="en-US" dirty="0" smtClean="0"/>
              <a:t> </a:t>
            </a:r>
            <a:r>
              <a:rPr lang="en-US" dirty="0" err="1" smtClean="0"/>
              <a:t>zastitom</a:t>
            </a:r>
            <a:r>
              <a:rPr lang="en-US" dirty="0" smtClean="0"/>
              <a:t>, </a:t>
            </a:r>
            <a:r>
              <a:rPr lang="en-US" dirty="0" err="1" smtClean="0"/>
              <a:t>ukljucujuci</a:t>
            </a:r>
            <a:r>
              <a:rPr lang="en-US" dirty="0" smtClean="0"/>
              <a:t> </a:t>
            </a:r>
            <a:r>
              <a:rPr lang="en-US" dirty="0" err="1" smtClean="0"/>
              <a:t>diplomatske</a:t>
            </a:r>
            <a:r>
              <a:rPr lang="en-US" dirty="0" smtClean="0"/>
              <a:t> </a:t>
            </a:r>
            <a:r>
              <a:rPr lang="en-US" dirty="0" err="1" smtClean="0"/>
              <a:t>predstavnike</a:t>
            </a:r>
            <a:r>
              <a:rPr lang="en-US" dirty="0" smtClean="0"/>
              <a:t> (</a:t>
            </a:r>
            <a:r>
              <a:rPr lang="en-US" dirty="0" err="1" smtClean="0"/>
              <a:t>agente</a:t>
            </a:r>
            <a:r>
              <a:rPr lang="en-US" dirty="0" smtClean="0"/>
              <a:t>) </a:t>
            </a:r>
            <a:r>
              <a:rPr lang="en-US" dirty="0" err="1" smtClean="0"/>
              <a:t>iz</a:t>
            </a:r>
            <a:r>
              <a:rPr lang="en-US" dirty="0" smtClean="0"/>
              <a:t> 1973.g.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Izuzece od procesuiranja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Znaci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izuzeta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sporova</a:t>
            </a:r>
            <a:r>
              <a:rPr lang="en-US" dirty="0" smtClean="0"/>
              <a:t>, </a:t>
            </a:r>
            <a:r>
              <a:rPr lang="en-US" dirty="0" err="1" smtClean="0"/>
              <a:t>sudskih</a:t>
            </a:r>
            <a:r>
              <a:rPr lang="en-US" dirty="0" smtClean="0"/>
              <a:t>, </a:t>
            </a:r>
            <a:r>
              <a:rPr lang="en-US" dirty="0" err="1" smtClean="0"/>
              <a:t>upravnih</a:t>
            </a:r>
            <a:r>
              <a:rPr lang="en-US" dirty="0" smtClean="0"/>
              <a:t>, id .,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Becka</a:t>
            </a:r>
            <a:r>
              <a:rPr lang="en-US" dirty="0" smtClean="0"/>
              <a:t> </a:t>
            </a:r>
            <a:r>
              <a:rPr lang="en-US" dirty="0" err="1" smtClean="0"/>
              <a:t>konvencija</a:t>
            </a:r>
            <a:r>
              <a:rPr lang="en-US" dirty="0" smtClean="0"/>
              <a:t> o </a:t>
            </a:r>
            <a:r>
              <a:rPr lang="en-US" dirty="0" err="1" smtClean="0"/>
              <a:t>diplomatskim</a:t>
            </a:r>
            <a:r>
              <a:rPr lang="en-US" dirty="0" smtClean="0"/>
              <a:t> </a:t>
            </a:r>
            <a:r>
              <a:rPr lang="en-US" dirty="0" err="1" smtClean="0"/>
              <a:t>Oonosima</a:t>
            </a:r>
            <a:r>
              <a:rPr lang="en-US" dirty="0" smtClean="0"/>
              <a:t> </a:t>
            </a:r>
            <a:r>
              <a:rPr lang="en-US" dirty="0" err="1" smtClean="0"/>
              <a:t>izricito</a:t>
            </a:r>
            <a:r>
              <a:rPr lang="en-US" dirty="0" smtClean="0"/>
              <a:t> </a:t>
            </a:r>
            <a:r>
              <a:rPr lang="en-US" dirty="0" err="1" smtClean="0"/>
              <a:t>odredjuje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uzivaju</a:t>
            </a:r>
            <a:r>
              <a:rPr lang="en-US" dirty="0" smtClean="0"/>
              <a:t> </a:t>
            </a:r>
            <a:r>
              <a:rPr lang="en-US" dirty="0" err="1" smtClean="0"/>
              <a:t>imunitete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privilegije</a:t>
            </a:r>
            <a:r>
              <a:rPr lang="en-US" dirty="0" smtClean="0"/>
              <a:t>, </a:t>
            </a:r>
            <a:r>
              <a:rPr lang="en-US" dirty="0" err="1" smtClean="0"/>
              <a:t>duzne</a:t>
            </a:r>
            <a:r>
              <a:rPr lang="en-US" dirty="0" smtClean="0"/>
              <a:t> </a:t>
            </a:r>
            <a:r>
              <a:rPr lang="en-US" dirty="0" err="1" smtClean="0"/>
              <a:t>postivati</a:t>
            </a:r>
            <a:r>
              <a:rPr lang="en-US" dirty="0" smtClean="0"/>
              <a:t> </a:t>
            </a:r>
            <a:r>
              <a:rPr lang="en-US" dirty="0" err="1" smtClean="0"/>
              <a:t>zakone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prijema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uzdrzavati</a:t>
            </a:r>
            <a:r>
              <a:rPr lang="en-US" dirty="0" smtClean="0"/>
              <a:t> se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mjesanja</a:t>
            </a:r>
            <a:r>
              <a:rPr lang="en-US" dirty="0" smtClean="0"/>
              <a:t> u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unutrasnje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..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Ukoliko</a:t>
            </a:r>
            <a:r>
              <a:rPr lang="en-US" dirty="0" smtClean="0"/>
              <a:t> se </a:t>
            </a:r>
            <a:r>
              <a:rPr lang="en-US" dirty="0" err="1" smtClean="0"/>
              <a:t>povlastena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ne </a:t>
            </a:r>
            <a:r>
              <a:rPr lang="en-US" dirty="0" err="1" smtClean="0"/>
              <a:t>ponasa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domacim</a:t>
            </a:r>
            <a:r>
              <a:rPr lang="en-US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 smtClean="0"/>
              <a:t>drzava</a:t>
            </a:r>
            <a:r>
              <a:rPr lang="en-US" dirty="0" smtClean="0"/>
              <a:t> </a:t>
            </a:r>
            <a:r>
              <a:rPr lang="en-US" dirty="0" err="1" smtClean="0"/>
              <a:t>prijema</a:t>
            </a:r>
            <a:r>
              <a:rPr lang="en-US" dirty="0" smtClean="0"/>
              <a:t> </a:t>
            </a:r>
            <a:r>
              <a:rPr lang="en-US" dirty="0" err="1" smtClean="0"/>
              <a:t>moze</a:t>
            </a:r>
            <a:r>
              <a:rPr lang="en-US" dirty="0" smtClean="0"/>
              <a:t> </a:t>
            </a:r>
            <a:r>
              <a:rPr lang="en-US" dirty="0" err="1" smtClean="0"/>
              <a:t>upozoriti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zahtjevati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napusti</a:t>
            </a:r>
            <a:r>
              <a:rPr lang="en-US" dirty="0" smtClean="0"/>
              <a:t> </a:t>
            </a:r>
            <a:r>
              <a:rPr lang="en-US" dirty="0" err="1" smtClean="0"/>
              <a:t>teritorij</a:t>
            </a:r>
            <a:r>
              <a:rPr lang="en-US" dirty="0" smtClean="0"/>
              <a:t> </a:t>
            </a:r>
            <a:r>
              <a:rPr lang="en-US" dirty="0" err="1" smtClean="0"/>
              <a:t>drzave</a:t>
            </a:r>
            <a:r>
              <a:rPr lang="en-US" dirty="0" smtClean="0"/>
              <a:t> </a:t>
            </a:r>
            <a:r>
              <a:rPr lang="en-US" dirty="0" err="1" smtClean="0"/>
              <a:t>prijema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Dipl. </a:t>
            </a:r>
            <a:r>
              <a:rPr lang="en-US" dirty="0" err="1" smtClean="0"/>
              <a:t>predstavnik</a:t>
            </a:r>
            <a:r>
              <a:rPr lang="en-US" dirty="0" smtClean="0"/>
              <a:t> </a:t>
            </a:r>
            <a:r>
              <a:rPr lang="en-US" dirty="0" err="1" smtClean="0"/>
              <a:t>uziva</a:t>
            </a:r>
            <a:r>
              <a:rPr lang="en-US" dirty="0" smtClean="0"/>
              <a:t> </a:t>
            </a:r>
            <a:r>
              <a:rPr lang="en-US" dirty="0" err="1" smtClean="0"/>
              <a:t>imunitet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krivicne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gradjanske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upravne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 </a:t>
            </a:r>
            <a:r>
              <a:rPr lang="en-US" dirty="0" err="1" smtClean="0"/>
              <a:t>osim</a:t>
            </a:r>
            <a:r>
              <a:rPr lang="en-US" dirty="0" smtClean="0"/>
              <a:t> u 3 </a:t>
            </a:r>
            <a:r>
              <a:rPr lang="en-US" dirty="0" err="1" smtClean="0"/>
              <a:t>slucaja</a:t>
            </a:r>
            <a:r>
              <a:rPr lang="en-US" dirty="0" smtClean="0"/>
              <a:t>: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tuzbe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private </a:t>
            </a:r>
            <a:r>
              <a:rPr lang="en-US" dirty="0" err="1" smtClean="0"/>
              <a:t>nekretnine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tuzbe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nasljedjivanje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tuzbe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trgovacku</a:t>
            </a:r>
            <a:r>
              <a:rPr lang="en-US" dirty="0" smtClean="0"/>
              <a:t> </a:t>
            </a:r>
            <a:r>
              <a:rPr lang="en-US" dirty="0" err="1" smtClean="0"/>
              <a:t>djelatnost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obavlja</a:t>
            </a:r>
            <a:r>
              <a:rPr lang="en-US" dirty="0" smtClean="0"/>
              <a:t> </a:t>
            </a:r>
            <a:r>
              <a:rPr lang="en-US" dirty="0" err="1" smtClean="0"/>
              <a:t>mimo</a:t>
            </a:r>
            <a:r>
              <a:rPr lang="en-US" dirty="0" smtClean="0"/>
              <a:t> </a:t>
            </a:r>
            <a:r>
              <a:rPr lang="en-US" dirty="0" err="1" smtClean="0"/>
              <a:t>sluzbene</a:t>
            </a:r>
            <a:r>
              <a:rPr lang="en-US" dirty="0" smtClean="0"/>
              <a:t> </a:t>
            </a:r>
            <a:r>
              <a:rPr lang="en-US" dirty="0" err="1" smtClean="0"/>
              <a:t>duznosti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Diplomatski</a:t>
            </a:r>
            <a:r>
              <a:rPr lang="en-US" dirty="0" smtClean="0"/>
              <a:t> </a:t>
            </a:r>
            <a:r>
              <a:rPr lang="en-US" dirty="0" err="1" smtClean="0"/>
              <a:t>predstavnik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duzan</a:t>
            </a:r>
            <a:r>
              <a:rPr lang="en-US" dirty="0" smtClean="0"/>
              <a:t> </a:t>
            </a:r>
            <a:r>
              <a:rPr lang="en-US" dirty="0" err="1" smtClean="0"/>
              <a:t>svjedociti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u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slucajeva</a:t>
            </a:r>
            <a:r>
              <a:rPr lang="en-US" dirty="0" smtClean="0"/>
              <a:t>,,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Isto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in a </a:t>
            </a:r>
            <a:r>
              <a:rPr lang="en-US" dirty="0" err="1" smtClean="0"/>
              <a:t>clanove</a:t>
            </a:r>
            <a:r>
              <a:rPr lang="en-US" dirty="0" smtClean="0"/>
              <a:t> </a:t>
            </a:r>
            <a:r>
              <a:rPr lang="en-US" dirty="0" err="1" smtClean="0"/>
              <a:t>njegovoge</a:t>
            </a:r>
            <a:r>
              <a:rPr lang="en-US" dirty="0" smtClean="0"/>
              <a:t> </a:t>
            </a:r>
            <a:r>
              <a:rPr lang="en-US" dirty="0" err="1" smtClean="0"/>
              <a:t>porodice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Drzava</a:t>
            </a:r>
            <a:r>
              <a:rPr lang="en-US" dirty="0" smtClean="0"/>
              <a:t> </a:t>
            </a:r>
            <a:r>
              <a:rPr lang="en-US" dirty="0" err="1" smtClean="0"/>
              <a:t>slanja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se </a:t>
            </a:r>
            <a:r>
              <a:rPr lang="en-US" dirty="0" err="1" smtClean="0"/>
              <a:t>oduzeti</a:t>
            </a:r>
            <a:r>
              <a:rPr lang="en-US" dirty="0" smtClean="0"/>
              <a:t> </a:t>
            </a:r>
            <a:r>
              <a:rPr lang="en-US" dirty="0" err="1" smtClean="0"/>
              <a:t>imunitet</a:t>
            </a:r>
            <a:r>
              <a:rPr lang="en-US" dirty="0" smtClean="0"/>
              <a:t> </a:t>
            </a:r>
            <a:r>
              <a:rPr lang="en-US" dirty="0" err="1" smtClean="0"/>
              <a:t>povlastenoj</a:t>
            </a:r>
            <a:r>
              <a:rPr lang="en-US" dirty="0" smtClean="0"/>
              <a:t> </a:t>
            </a:r>
            <a:r>
              <a:rPr lang="en-US" dirty="0" err="1" smtClean="0"/>
              <a:t>osobi</a:t>
            </a:r>
            <a:r>
              <a:rPr lang="en-US" dirty="0" smtClean="0"/>
              <a:t>..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Odricanje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imuniteta</a:t>
            </a:r>
            <a:r>
              <a:rPr lang="en-US" dirty="0" smtClean="0"/>
              <a:t> </a:t>
            </a:r>
            <a:r>
              <a:rPr lang="en-US" dirty="0" err="1" smtClean="0"/>
              <a:t>prestaje</a:t>
            </a:r>
            <a:r>
              <a:rPr lang="en-US" dirty="0" smtClean="0"/>
              <a:t> u </a:t>
            </a:r>
            <a:r>
              <a:rPr lang="en-US" dirty="0" err="1" smtClean="0"/>
              <a:t>sporu</a:t>
            </a:r>
            <a:r>
              <a:rPr lang="en-US" dirty="0" smtClean="0"/>
              <a:t> </a:t>
            </a:r>
            <a:r>
              <a:rPr lang="en-US" dirty="0" err="1" smtClean="0"/>
              <a:t>koga</a:t>
            </a:r>
            <a:r>
              <a:rPr lang="en-US" dirty="0" smtClean="0"/>
              <a:t> je </a:t>
            </a:r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pokrenula</a:t>
            </a:r>
            <a:r>
              <a:rPr lang="en-US" dirty="0" smtClean="0"/>
              <a:t> 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u="sng" dirty="0" err="1" smtClean="0"/>
              <a:t>Sloboda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kretanja</a:t>
            </a:r>
            <a:r>
              <a:rPr lang="en-US" b="1" u="sng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Drzava</a:t>
            </a:r>
            <a:r>
              <a:rPr lang="en-US" dirty="0" smtClean="0"/>
              <a:t> </a:t>
            </a:r>
            <a:r>
              <a:rPr lang="en-US" dirty="0" err="1" smtClean="0"/>
              <a:t>prijema</a:t>
            </a:r>
            <a:r>
              <a:rPr lang="en-US" dirty="0" smtClean="0"/>
              <a:t> </a:t>
            </a:r>
            <a:r>
              <a:rPr lang="en-US" dirty="0" err="1" smtClean="0"/>
              <a:t>duzna</a:t>
            </a:r>
            <a:r>
              <a:rPr lang="en-US" dirty="0" smtClean="0"/>
              <a:t> je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clanovima</a:t>
            </a:r>
            <a:r>
              <a:rPr lang="en-US" dirty="0" smtClean="0"/>
              <a:t> DKP </a:t>
            </a:r>
            <a:r>
              <a:rPr lang="en-US" dirty="0" err="1" smtClean="0"/>
              <a:t>slobodu</a:t>
            </a:r>
            <a:r>
              <a:rPr lang="en-US" dirty="0" smtClean="0"/>
              <a:t> </a:t>
            </a:r>
            <a:r>
              <a:rPr lang="en-US" dirty="0" err="1" smtClean="0"/>
              <a:t>putovanja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njezinom</a:t>
            </a:r>
            <a:r>
              <a:rPr lang="en-US" dirty="0" smtClean="0"/>
              <a:t> </a:t>
            </a:r>
            <a:r>
              <a:rPr lang="en-US" dirty="0" err="1" smtClean="0"/>
              <a:t>podrucju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Od</a:t>
            </a:r>
            <a:r>
              <a:rPr lang="en-US" dirty="0" smtClean="0"/>
              <a:t> toga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izuzeta</a:t>
            </a:r>
            <a:r>
              <a:rPr lang="en-US" dirty="0" smtClean="0"/>
              <a:t>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 smtClean="0"/>
              <a:t>podrucja</a:t>
            </a:r>
            <a:r>
              <a:rPr lang="en-US" dirty="0" smtClean="0"/>
              <a:t> 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prilazi</a:t>
            </a:r>
            <a:r>
              <a:rPr lang="en-US" dirty="0" smtClean="0"/>
              <a:t> </a:t>
            </a:r>
            <a:r>
              <a:rPr lang="en-US" dirty="0" err="1" smtClean="0"/>
              <a:t>zabranjeni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drzavne</a:t>
            </a:r>
            <a:r>
              <a:rPr lang="en-US" dirty="0" smtClean="0"/>
              <a:t> </a:t>
            </a:r>
            <a:r>
              <a:rPr lang="en-US" dirty="0" err="1" smtClean="0"/>
              <a:t>sigurnosti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CD (corps </a:t>
            </a:r>
            <a:r>
              <a:rPr lang="en-US" dirty="0" err="1" smtClean="0"/>
              <a:t>diplomatique</a:t>
            </a:r>
            <a:r>
              <a:rPr lang="en-US" dirty="0" smtClean="0"/>
              <a:t>),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 smtClean="0"/>
              <a:t>vozilo</a:t>
            </a:r>
            <a:r>
              <a:rPr lang="en-US" dirty="0" smtClean="0"/>
              <a:t> </a:t>
            </a:r>
            <a:r>
              <a:rPr lang="en-US" dirty="0" err="1" smtClean="0"/>
              <a:t>sefa</a:t>
            </a:r>
            <a:r>
              <a:rPr lang="en-US" dirty="0" smtClean="0"/>
              <a:t> DKP-a  CMD (chef de la mission </a:t>
            </a:r>
            <a:r>
              <a:rPr lang="en-US" dirty="0" err="1" smtClean="0"/>
              <a:t>diplomatique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6.           </a:t>
            </a:r>
            <a:r>
              <a:rPr lang="en-US" b="1" dirty="0" err="1" smtClean="0"/>
              <a:t>Specijalne</a:t>
            </a:r>
            <a:r>
              <a:rPr lang="en-US" b="1" dirty="0" smtClean="0"/>
              <a:t> </a:t>
            </a:r>
            <a:r>
              <a:rPr lang="en-US" b="1" dirty="0" err="1" smtClean="0"/>
              <a:t>misije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6.1.     </a:t>
            </a:r>
            <a:r>
              <a:rPr lang="en-US" b="1" u="sng" dirty="0" err="1" smtClean="0"/>
              <a:t>Konvencija</a:t>
            </a:r>
            <a:r>
              <a:rPr lang="en-US" b="1" u="sng" dirty="0" smtClean="0"/>
              <a:t> o </a:t>
            </a:r>
            <a:r>
              <a:rPr lang="en-US" b="1" u="sng" dirty="0" err="1" smtClean="0"/>
              <a:t>specijalnim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misijama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iz</a:t>
            </a:r>
            <a:r>
              <a:rPr lang="en-US" b="1" u="sng" dirty="0" smtClean="0"/>
              <a:t> 1969</a:t>
            </a:r>
            <a:r>
              <a:rPr lang="en-US" dirty="0" smtClean="0"/>
              <a:t>.u </a:t>
            </a:r>
            <a:r>
              <a:rPr lang="en-US" dirty="0" err="1" smtClean="0"/>
              <a:t>svojim</a:t>
            </a:r>
            <a:r>
              <a:rPr lang="en-US" dirty="0" smtClean="0"/>
              <a:t> je </a:t>
            </a:r>
            <a:r>
              <a:rPr lang="en-US" dirty="0" err="1" smtClean="0"/>
              <a:t>rjesenjima</a:t>
            </a:r>
            <a:r>
              <a:rPr lang="en-US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bliska</a:t>
            </a:r>
            <a:r>
              <a:rPr lang="en-US" dirty="0" smtClean="0"/>
              <a:t> </a:t>
            </a:r>
            <a:r>
              <a:rPr lang="en-US" dirty="0" err="1" smtClean="0"/>
              <a:t>Beckoj</a:t>
            </a:r>
            <a:r>
              <a:rPr lang="en-US" dirty="0" smtClean="0"/>
              <a:t> </a:t>
            </a:r>
            <a:r>
              <a:rPr lang="en-US" dirty="0" err="1" smtClean="0"/>
              <a:t>konvenciji</a:t>
            </a:r>
            <a:r>
              <a:rPr lang="en-US" dirty="0" smtClean="0"/>
              <a:t> o </a:t>
            </a:r>
            <a:r>
              <a:rPr lang="en-US" dirty="0" err="1" smtClean="0"/>
              <a:t>diplomatskim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se </a:t>
            </a:r>
            <a:r>
              <a:rPr lang="en-US" dirty="0" err="1" smtClean="0"/>
              <a:t>nadovezuje</a:t>
            </a:r>
            <a:r>
              <a:rPr lang="en-US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Na </a:t>
            </a:r>
            <a:r>
              <a:rPr lang="en-US" dirty="0" err="1" smtClean="0"/>
              <a:t>ono</a:t>
            </a:r>
            <a:r>
              <a:rPr lang="en-US" dirty="0" smtClean="0"/>
              <a:t> </a:t>
            </a:r>
            <a:r>
              <a:rPr lang="en-US" dirty="0" err="1" smtClean="0"/>
              <a:t>sto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obuhvaceno</a:t>
            </a:r>
            <a:r>
              <a:rPr lang="en-US" dirty="0" smtClean="0"/>
              <a:t> </a:t>
            </a:r>
            <a:r>
              <a:rPr lang="en-US" dirty="0" err="1" smtClean="0"/>
              <a:t>Konvencijom</a:t>
            </a:r>
            <a:r>
              <a:rPr lang="en-US" dirty="0" smtClean="0"/>
              <a:t> </a:t>
            </a:r>
            <a:r>
              <a:rPr lang="en-US" dirty="0" err="1" smtClean="0"/>
              <a:t>primjenjuju</a:t>
            </a:r>
            <a:r>
              <a:rPr lang="en-US" dirty="0" smtClean="0"/>
              <a:t> se </a:t>
            </a:r>
            <a:r>
              <a:rPr lang="en-US" dirty="0" err="1" smtClean="0"/>
              <a:t>normie</a:t>
            </a:r>
            <a:r>
              <a:rPr lang="en-US" dirty="0" smtClean="0"/>
              <a:t> </a:t>
            </a:r>
            <a:r>
              <a:rPr lang="en-US" dirty="0" err="1" smtClean="0"/>
              <a:t>obicajnog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err="1" smtClean="0"/>
              <a:t>Konvencije</a:t>
            </a:r>
            <a:r>
              <a:rPr lang="en-US" b="1" u="sng" dirty="0" smtClean="0"/>
              <a:t> o </a:t>
            </a:r>
            <a:r>
              <a:rPr lang="en-US" b="1" u="sng" dirty="0" err="1" smtClean="0"/>
              <a:t>sprecavanju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kaznjavanju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krivicnih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djela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protiv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osoba</a:t>
            </a:r>
            <a:r>
              <a:rPr lang="en-US" b="1" u="sng" dirty="0" smtClean="0"/>
              <a:t> pod </a:t>
            </a:r>
            <a:r>
              <a:rPr lang="en-US" b="1" u="sng" dirty="0" err="1" smtClean="0"/>
              <a:t>medjunarodnom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zastitom</a:t>
            </a:r>
            <a:endParaRPr lang="en-US" b="1" u="sng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u="sng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err="1" smtClean="0"/>
              <a:t>Konvencija</a:t>
            </a:r>
            <a:r>
              <a:rPr lang="en-US" b="1" u="sng" dirty="0" smtClean="0"/>
              <a:t> o </a:t>
            </a:r>
            <a:r>
              <a:rPr lang="en-US" b="1" u="sng" dirty="0" err="1" smtClean="0"/>
              <a:t>privilegijama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imunitetima</a:t>
            </a:r>
            <a:r>
              <a:rPr lang="en-US" b="1" u="sng" dirty="0" smtClean="0"/>
              <a:t> UN-a 913/2/1946</a:t>
            </a:r>
            <a:r>
              <a:rPr lang="en-US" b="1" dirty="0" smtClean="0"/>
              <a:t>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6144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/>
              <a:t>UN – Svicarska (19/8/43)</a:t>
            </a:r>
          </a:p>
          <a:p>
            <a:pPr>
              <a:buFont typeface="Arial" charset="0"/>
              <a:buChar char="•"/>
            </a:pPr>
            <a:r>
              <a:rPr lang="en-US" smtClean="0"/>
              <a:t>Konvencija o predstavljanju drzava u odnosima s univerzalnim medjunarodnim organizacijama ( 14/3/1975) </a:t>
            </a:r>
          </a:p>
          <a:p>
            <a:pPr>
              <a:buFont typeface="Arial" charset="0"/>
              <a:buNone/>
            </a:pPr>
            <a:r>
              <a:rPr lang="en-US" b="1" smtClean="0"/>
              <a:t> </a:t>
            </a:r>
            <a:endParaRPr lang="en-US" smtClean="0"/>
          </a:p>
          <a:p>
            <a:pPr>
              <a:buFont typeface="Arial" charset="0"/>
              <a:buNone/>
            </a:pPr>
            <a:r>
              <a:rPr lang="en-US" b="1" smtClean="0"/>
              <a:t> </a:t>
            </a:r>
            <a:endParaRPr lang="en-US" smtClean="0"/>
          </a:p>
          <a:p>
            <a:pPr>
              <a:buFont typeface="Arial" charset="0"/>
              <a:buChar char="•"/>
            </a:pPr>
            <a:r>
              <a:rPr lang="en-US" b="1" smtClean="0"/>
              <a:t>Sporazum o sjedistu UN-a –Un, SAD (26/6/46)</a:t>
            </a:r>
            <a:endParaRPr lang="en-US" smtClean="0"/>
          </a:p>
          <a:p>
            <a:pPr>
              <a:buFont typeface="Arial" charset="0"/>
              <a:buNone/>
            </a:pPr>
            <a:r>
              <a:rPr lang="en-US" smtClean="0"/>
              <a:t> </a:t>
            </a:r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/>
              <a:t>1626 kardinal Richelieu kao diplomatski savjetnik Louisa XIII :</a:t>
            </a:r>
          </a:p>
          <a:p>
            <a:pPr>
              <a:buFont typeface="Arial" charset="0"/>
              <a:buChar char="•"/>
            </a:pPr>
            <a:r>
              <a:rPr lang="en-US" smtClean="0"/>
              <a:t>Osnovao je prvo MVP</a:t>
            </a:r>
          </a:p>
          <a:p>
            <a:pPr>
              <a:buFont typeface="Arial" charset="0"/>
              <a:buChar char="•"/>
            </a:pPr>
            <a:r>
              <a:rPr lang="en-US" smtClean="0"/>
              <a:t> djelovanja u pravcu ocuvanja i stvaranja mira</a:t>
            </a:r>
          </a:p>
          <a:p>
            <a:pPr>
              <a:buFont typeface="Arial" charset="0"/>
              <a:buChar char="•"/>
            </a:pPr>
            <a:r>
              <a:rPr lang="en-US" smtClean="0"/>
              <a:t>19 st -nakon napoleonovskih ratova –</a:t>
            </a:r>
            <a:r>
              <a:rPr lang="en-US" u="sng" smtClean="0"/>
              <a:t>Becki kongres 1815 sakupio postojece obicaje  o pravilima  dipl. ponasanja (kodificirano diplomatsko ponasanje</a:t>
            </a:r>
            <a:r>
              <a:rPr lang="en-US" smtClean="0"/>
              <a:t>). </a:t>
            </a:r>
          </a:p>
          <a:p>
            <a:pPr>
              <a:buFont typeface="Arial" charset="0"/>
              <a:buNone/>
            </a:pPr>
            <a:r>
              <a:rPr lang="en-US" smtClean="0"/>
              <a:t> </a:t>
            </a:r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u="sng" dirty="0" smtClean="0"/>
              <a:t>1.2     </a:t>
            </a:r>
            <a:r>
              <a:rPr lang="en-US" b="1" u="sng" dirty="0" err="1" smtClean="0"/>
              <a:t>Diplomatski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odnosi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</a:t>
            </a:r>
            <a:r>
              <a:rPr lang="en-US" b="1" dirty="0" smtClean="0"/>
              <a:t>od </a:t>
            </a:r>
            <a:r>
              <a:rPr lang="en-US" b="1" u="sng" dirty="0" err="1" smtClean="0"/>
              <a:t>diplomatskim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odnosima</a:t>
            </a:r>
            <a:r>
              <a:rPr lang="en-US" b="1" u="sng" dirty="0" smtClean="0"/>
              <a:t> </a:t>
            </a:r>
            <a:r>
              <a:rPr lang="en-US" b="1" dirty="0" err="1" smtClean="0"/>
              <a:t>podrazumjevaju</a:t>
            </a:r>
            <a:r>
              <a:rPr lang="en-US" b="1" dirty="0" smtClean="0"/>
              <a:t> se </a:t>
            </a:r>
            <a:r>
              <a:rPr lang="en-US" b="1" dirty="0" err="1" smtClean="0"/>
              <a:t>sluzbeni</a:t>
            </a:r>
            <a:r>
              <a:rPr lang="en-US" b="1" dirty="0" smtClean="0"/>
              <a:t> </a:t>
            </a:r>
            <a:r>
              <a:rPr lang="en-US" b="1" dirty="0" err="1" smtClean="0"/>
              <a:t>odnosi</a:t>
            </a:r>
            <a:r>
              <a:rPr lang="en-US" b="1" dirty="0" smtClean="0"/>
              <a:t> </a:t>
            </a:r>
            <a:r>
              <a:rPr lang="en-US" b="1" dirty="0" err="1" smtClean="0"/>
              <a:t>izmedju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Treba</a:t>
            </a:r>
            <a:r>
              <a:rPr lang="en-US" b="1" dirty="0" smtClean="0"/>
              <a:t> </a:t>
            </a:r>
            <a:r>
              <a:rPr lang="en-US" b="1" dirty="0" err="1" smtClean="0"/>
              <a:t>razlikovati</a:t>
            </a:r>
            <a:r>
              <a:rPr lang="en-US" b="1" dirty="0" smtClean="0"/>
              <a:t> </a:t>
            </a:r>
            <a:r>
              <a:rPr lang="en-US" b="1" dirty="0" err="1" smtClean="0"/>
              <a:t>uspostavu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odnosa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u="sng" dirty="0" err="1" smtClean="0"/>
              <a:t>uspostave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diplomatskih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predstavnistava</a:t>
            </a:r>
            <a:r>
              <a:rPr lang="en-US" b="1" u="sng" dirty="0" smtClean="0"/>
              <a:t> </a:t>
            </a:r>
            <a:r>
              <a:rPr lang="en-US" b="1" dirty="0" smtClean="0"/>
              <a:t>u </a:t>
            </a:r>
            <a:r>
              <a:rPr lang="en-US" b="1" dirty="0" err="1" smtClean="0"/>
              <a:t>drzavama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kojima</a:t>
            </a:r>
            <a:r>
              <a:rPr lang="en-US" b="1" dirty="0" smtClean="0"/>
              <a:t> </a:t>
            </a:r>
            <a:r>
              <a:rPr lang="en-US" b="1" dirty="0" err="1" smtClean="0"/>
              <a:t>postoje</a:t>
            </a:r>
            <a:r>
              <a:rPr lang="en-US" b="1" dirty="0" smtClean="0"/>
              <a:t> </a:t>
            </a:r>
            <a:r>
              <a:rPr lang="en-US" b="1" dirty="0" err="1" smtClean="0"/>
              <a:t>diplomatski</a:t>
            </a:r>
            <a:r>
              <a:rPr lang="en-US" b="1" dirty="0" smtClean="0"/>
              <a:t> </a:t>
            </a:r>
            <a:r>
              <a:rPr lang="en-US" b="1" dirty="0" err="1" smtClean="0"/>
              <a:t>odnosi</a:t>
            </a:r>
            <a:r>
              <a:rPr lang="en-US" b="1" dirty="0" smtClean="0"/>
              <a:t>, </a:t>
            </a:r>
            <a:r>
              <a:rPr lang="en-US" b="1" dirty="0" err="1" smtClean="0"/>
              <a:t>jer</a:t>
            </a:r>
            <a:r>
              <a:rPr lang="en-US" b="1" dirty="0" smtClean="0"/>
              <a:t> </a:t>
            </a:r>
            <a:r>
              <a:rPr lang="en-US" b="1" dirty="0" err="1" smtClean="0"/>
              <a:t>diplomatski</a:t>
            </a:r>
            <a:r>
              <a:rPr lang="en-US" b="1" dirty="0" smtClean="0"/>
              <a:t> </a:t>
            </a:r>
            <a:r>
              <a:rPr lang="en-US" b="1" dirty="0" err="1" smtClean="0"/>
              <a:t>odnosi</a:t>
            </a:r>
            <a:r>
              <a:rPr lang="en-US" b="1" dirty="0" smtClean="0"/>
              <a:t> </a:t>
            </a:r>
            <a:r>
              <a:rPr lang="en-US" b="1" dirty="0" err="1" smtClean="0"/>
              <a:t>mogu</a:t>
            </a:r>
            <a:r>
              <a:rPr lang="en-US" b="1" dirty="0" smtClean="0"/>
              <a:t> </a:t>
            </a:r>
            <a:r>
              <a:rPr lang="en-US" b="1" dirty="0" err="1" smtClean="0"/>
              <a:t>postojati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ako</a:t>
            </a:r>
            <a:r>
              <a:rPr lang="en-US" b="1" dirty="0" smtClean="0"/>
              <a:t> </a:t>
            </a:r>
            <a:r>
              <a:rPr lang="en-US" b="1" dirty="0" err="1" smtClean="0"/>
              <a:t>izmedju</a:t>
            </a:r>
            <a:r>
              <a:rPr lang="en-US" b="1" dirty="0" smtClean="0"/>
              <a:t>  </a:t>
            </a:r>
            <a:r>
              <a:rPr lang="en-US" b="1" dirty="0" err="1" smtClean="0"/>
              <a:t>doticnih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nisu</a:t>
            </a:r>
            <a:r>
              <a:rPr lang="en-US" b="1" dirty="0" smtClean="0"/>
              <a:t> </a:t>
            </a:r>
            <a:r>
              <a:rPr lang="en-US" b="1" dirty="0" err="1" smtClean="0"/>
              <a:t>uspostavljena</a:t>
            </a:r>
            <a:r>
              <a:rPr lang="en-US" b="1" dirty="0" smtClean="0"/>
              <a:t> </a:t>
            </a:r>
            <a:r>
              <a:rPr lang="en-US" b="1" dirty="0" err="1" smtClean="0"/>
              <a:t>stalna</a:t>
            </a:r>
            <a:r>
              <a:rPr lang="en-US" b="1" dirty="0" smtClean="0"/>
              <a:t> </a:t>
            </a:r>
            <a:r>
              <a:rPr lang="en-US" b="1" dirty="0" err="1" smtClean="0"/>
              <a:t>diplomatska</a:t>
            </a:r>
            <a:r>
              <a:rPr lang="en-US" b="1" dirty="0" smtClean="0"/>
              <a:t> </a:t>
            </a:r>
            <a:r>
              <a:rPr lang="en-US" b="1" dirty="0" err="1" smtClean="0"/>
              <a:t>predstavnistva</a:t>
            </a:r>
            <a:r>
              <a:rPr lang="en-US" b="1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medjusobno</a:t>
            </a:r>
            <a:r>
              <a:rPr lang="en-US" b="1" dirty="0" smtClean="0"/>
              <a:t> </a:t>
            </a:r>
            <a:r>
              <a:rPr lang="en-US" b="1" u="sng" dirty="0" err="1" smtClean="0"/>
              <a:t>akreditiranje</a:t>
            </a:r>
            <a:r>
              <a:rPr lang="en-US" b="1" u="sng" dirty="0" smtClean="0"/>
              <a:t>  </a:t>
            </a:r>
            <a:r>
              <a:rPr lang="en-US" b="1" u="sng" dirty="0" err="1" smtClean="0"/>
              <a:t>sefova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diplomatskih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predstavnistava</a:t>
            </a:r>
            <a:r>
              <a:rPr lang="en-US" b="1" u="sng" dirty="0" smtClean="0"/>
              <a:t>.</a:t>
            </a:r>
            <a:endParaRPr lang="en-US" u="sng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doslo</a:t>
            </a:r>
            <a:r>
              <a:rPr lang="en-US" dirty="0" smtClean="0"/>
              <a:t> do </a:t>
            </a:r>
            <a:r>
              <a:rPr lang="en-US" dirty="0" err="1" smtClean="0"/>
              <a:t>uspostave</a:t>
            </a:r>
            <a:r>
              <a:rPr lang="en-US" dirty="0" smtClean="0"/>
              <a:t> </a:t>
            </a:r>
            <a:r>
              <a:rPr lang="en-US" dirty="0" err="1" smtClean="0"/>
              <a:t>medjusobnih</a:t>
            </a:r>
            <a:r>
              <a:rPr lang="en-US" dirty="0" smtClean="0"/>
              <a:t> </a:t>
            </a:r>
            <a:r>
              <a:rPr lang="en-US" dirty="0" err="1" smtClean="0"/>
              <a:t>diplomatskih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izmedju</a:t>
            </a:r>
            <a:r>
              <a:rPr lang="en-US" dirty="0" smtClean="0"/>
              <a:t> </a:t>
            </a:r>
            <a:r>
              <a:rPr lang="en-US" dirty="0" err="1" smtClean="0"/>
              <a:t>drzava</a:t>
            </a:r>
            <a:r>
              <a:rPr lang="en-US" dirty="0" smtClean="0"/>
              <a:t>, one se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uzajamno</a:t>
            </a:r>
            <a:r>
              <a:rPr lang="en-US" dirty="0" smtClean="0"/>
              <a:t> </a:t>
            </a:r>
            <a:r>
              <a:rPr lang="en-US" dirty="0" err="1" smtClean="0"/>
              <a:t>priznati</a:t>
            </a:r>
            <a:r>
              <a:rPr lang="en-US" dirty="0" smtClean="0"/>
              <a:t>. </a:t>
            </a:r>
            <a:r>
              <a:rPr lang="en-US" dirty="0" err="1" smtClean="0"/>
              <a:t>Priznanje</a:t>
            </a:r>
            <a:r>
              <a:rPr lang="en-US" dirty="0" smtClean="0"/>
              <a:t> je </a:t>
            </a:r>
            <a:r>
              <a:rPr lang="en-US" dirty="0" err="1" smtClean="0"/>
              <a:t>politicki</a:t>
            </a:r>
            <a:r>
              <a:rPr lang="en-US" dirty="0" smtClean="0"/>
              <a:t> </a:t>
            </a:r>
            <a:r>
              <a:rPr lang="en-US" dirty="0" err="1" smtClean="0"/>
              <a:t>cin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pravnim</a:t>
            </a:r>
            <a:r>
              <a:rPr lang="en-US" dirty="0" smtClean="0"/>
              <a:t> </a:t>
            </a:r>
            <a:r>
              <a:rPr lang="en-US" dirty="0" err="1" smtClean="0"/>
              <a:t>posljedicama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Ni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drzava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medjunarodno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 </a:t>
            </a:r>
            <a:r>
              <a:rPr lang="en-US" dirty="0" err="1" smtClean="0"/>
              <a:t>priznati</a:t>
            </a:r>
            <a:r>
              <a:rPr lang="en-US" dirty="0" smtClean="0"/>
              <a:t>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 smtClean="0"/>
              <a:t>drzavu</a:t>
            </a:r>
            <a:r>
              <a:rPr lang="en-US" dirty="0" smtClean="0"/>
              <a:t> 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vladu</a:t>
            </a:r>
            <a:r>
              <a:rPr lang="en-US" dirty="0" smtClean="0"/>
              <a:t>, </a:t>
            </a:r>
            <a:r>
              <a:rPr lang="en-US" dirty="0" err="1" smtClean="0"/>
              <a:t>medjutim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medjunarodnog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potpuno</a:t>
            </a:r>
            <a:r>
              <a:rPr lang="en-US" dirty="0" smtClean="0"/>
              <a:t> </a:t>
            </a:r>
            <a:r>
              <a:rPr lang="en-US" dirty="0" err="1" smtClean="0"/>
              <a:t>primjenjivati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medjusobne</a:t>
            </a:r>
            <a:r>
              <a:rPr lang="en-US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sto</a:t>
            </a:r>
            <a:r>
              <a:rPr lang="en-US" dirty="0" smtClean="0"/>
              <a:t> se one </a:t>
            </a:r>
            <a:r>
              <a:rPr lang="en-US" dirty="0" err="1" smtClean="0"/>
              <a:t>medjusobno</a:t>
            </a:r>
            <a:r>
              <a:rPr lang="en-US" dirty="0" smtClean="0"/>
              <a:t> </a:t>
            </a:r>
            <a:r>
              <a:rPr lang="en-US" dirty="0" err="1" smtClean="0"/>
              <a:t>priznaju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err="1" smtClean="0"/>
              <a:t>Uspostava</a:t>
            </a:r>
            <a:r>
              <a:rPr lang="en-US" dirty="0" smtClean="0"/>
              <a:t> </a:t>
            </a:r>
            <a:r>
              <a:rPr lang="en-US" dirty="0" err="1" smtClean="0"/>
              <a:t>diplomatskih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en-US" dirty="0" err="1" smtClean="0"/>
              <a:t>cin</a:t>
            </a:r>
            <a:r>
              <a:rPr lang="en-US" dirty="0" smtClean="0"/>
              <a:t> </a:t>
            </a:r>
            <a:r>
              <a:rPr lang="en-US" dirty="0" err="1" smtClean="0"/>
              <a:t>priznanja</a:t>
            </a:r>
            <a:r>
              <a:rPr lang="en-US" dirty="0" smtClean="0"/>
              <a:t> </a:t>
            </a:r>
            <a:r>
              <a:rPr lang="en-US" dirty="0" err="1" smtClean="0"/>
              <a:t>odnosne</a:t>
            </a:r>
            <a:r>
              <a:rPr lang="en-US" dirty="0" smtClean="0"/>
              <a:t> </a:t>
            </a:r>
            <a:r>
              <a:rPr lang="en-US" dirty="0" err="1" smtClean="0"/>
              <a:t>drzave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</a:t>
            </a:r>
            <a:r>
              <a:rPr lang="en-US" dirty="0" err="1" smtClean="0"/>
              <a:t>priznanje</a:t>
            </a:r>
            <a:r>
              <a:rPr lang="en-US" dirty="0" smtClean="0"/>
              <a:t> </a:t>
            </a:r>
            <a:r>
              <a:rPr lang="en-US" dirty="0" err="1" smtClean="0"/>
              <a:t>ostaje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slucaju</a:t>
            </a:r>
            <a:r>
              <a:rPr lang="en-US" dirty="0" smtClean="0"/>
              <a:t> </a:t>
            </a:r>
            <a:r>
              <a:rPr lang="en-US" dirty="0" err="1" smtClean="0"/>
              <a:t>prekida</a:t>
            </a:r>
            <a:r>
              <a:rPr lang="en-US" dirty="0" smtClean="0"/>
              <a:t> </a:t>
            </a:r>
            <a:r>
              <a:rPr lang="en-US" dirty="0" err="1" smtClean="0"/>
              <a:t>diplomatskih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Svaka</a:t>
            </a:r>
            <a:r>
              <a:rPr lang="en-US" b="1" dirty="0" smtClean="0"/>
              <a:t> </a:t>
            </a:r>
            <a:r>
              <a:rPr lang="en-US" b="1" dirty="0" err="1" smtClean="0"/>
              <a:t>suverena</a:t>
            </a:r>
            <a:r>
              <a:rPr lang="en-US" b="1" dirty="0" smtClean="0"/>
              <a:t>, </a:t>
            </a:r>
            <a:r>
              <a:rPr lang="en-US" b="1" dirty="0" err="1" smtClean="0"/>
              <a:t>nezavisna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priznata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 </a:t>
            </a:r>
            <a:r>
              <a:rPr lang="en-US" b="1" dirty="0" err="1" smtClean="0"/>
              <a:t>ima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</a:t>
            </a:r>
            <a:r>
              <a:rPr lang="en-US" b="1" dirty="0" err="1" smtClean="0"/>
              <a:t>aktivnog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pasivnog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 </a:t>
            </a:r>
            <a:r>
              <a:rPr lang="en-US" b="1" dirty="0" err="1" smtClean="0"/>
              <a:t>poslanstva</a:t>
            </a:r>
            <a:r>
              <a:rPr lang="en-US" b="1" dirty="0" smtClean="0"/>
              <a:t>,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u </a:t>
            </a:r>
            <a:r>
              <a:rPr lang="en-US" b="1" dirty="0" err="1" smtClean="0"/>
              <a:t>novije</a:t>
            </a:r>
            <a:r>
              <a:rPr lang="en-US" b="1" dirty="0" smtClean="0"/>
              <a:t> </a:t>
            </a:r>
            <a:r>
              <a:rPr lang="en-US" b="1" dirty="0" err="1" smtClean="0"/>
              <a:t>doba</a:t>
            </a:r>
            <a:r>
              <a:rPr lang="en-US" b="1" dirty="0" smtClean="0"/>
              <a:t> </a:t>
            </a:r>
            <a:r>
              <a:rPr lang="en-US" b="1" dirty="0" err="1" smtClean="0"/>
              <a:t>ovo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</a:t>
            </a:r>
            <a:r>
              <a:rPr lang="en-US" b="1" dirty="0" err="1" smtClean="0"/>
              <a:t>dobile</a:t>
            </a:r>
            <a:r>
              <a:rPr lang="en-US" b="1" dirty="0" smtClean="0"/>
              <a:t> </a:t>
            </a:r>
            <a:r>
              <a:rPr lang="en-US" b="1" dirty="0" err="1" smtClean="0"/>
              <a:t>su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 </a:t>
            </a:r>
            <a:r>
              <a:rPr lang="en-US" b="1" dirty="0" err="1" smtClean="0"/>
              <a:t>najvaznije</a:t>
            </a:r>
            <a:r>
              <a:rPr lang="en-US" b="1" dirty="0" smtClean="0"/>
              <a:t> </a:t>
            </a:r>
            <a:r>
              <a:rPr lang="en-US" b="1" dirty="0" err="1" smtClean="0"/>
              <a:t>medjunarodne</a:t>
            </a:r>
            <a:r>
              <a:rPr lang="en-US" b="1" dirty="0" smtClean="0"/>
              <a:t> </a:t>
            </a:r>
            <a:r>
              <a:rPr lang="en-US" b="1" dirty="0" err="1" smtClean="0"/>
              <a:t>organizacije</a:t>
            </a:r>
            <a:r>
              <a:rPr lang="en-US" b="1" dirty="0" smtClean="0"/>
              <a:t> ( jus </a:t>
            </a:r>
            <a:r>
              <a:rPr lang="en-US" b="1" dirty="0" err="1" smtClean="0"/>
              <a:t>legationis</a:t>
            </a:r>
            <a:r>
              <a:rPr lang="en-US" b="1" dirty="0" smtClean="0"/>
              <a:t>).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Uspostavljanje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odnosa</a:t>
            </a:r>
            <a:r>
              <a:rPr lang="en-US" b="1" dirty="0" smtClean="0"/>
              <a:t> </a:t>
            </a:r>
            <a:r>
              <a:rPr lang="en-US" b="1" dirty="0" err="1" smtClean="0"/>
              <a:t>izmedju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,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uspostavljanje</a:t>
            </a:r>
            <a:r>
              <a:rPr lang="en-US" b="1" dirty="0" smtClean="0"/>
              <a:t> </a:t>
            </a:r>
            <a:r>
              <a:rPr lang="en-US" b="1" dirty="0" err="1" smtClean="0"/>
              <a:t>stalnih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predstavnistava</a:t>
            </a:r>
            <a:r>
              <a:rPr lang="en-US" b="1" dirty="0" smtClean="0"/>
              <a:t>, </a:t>
            </a:r>
            <a:r>
              <a:rPr lang="en-US" b="1" dirty="0" err="1" smtClean="0"/>
              <a:t>obavlja</a:t>
            </a:r>
            <a:r>
              <a:rPr lang="en-US" b="1" dirty="0" smtClean="0"/>
              <a:t> se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temelju</a:t>
            </a:r>
            <a:r>
              <a:rPr lang="en-US" b="1" dirty="0" smtClean="0"/>
              <a:t> </a:t>
            </a:r>
            <a:r>
              <a:rPr lang="en-US" b="1" dirty="0" err="1" smtClean="0"/>
              <a:t>uzajamnog</a:t>
            </a:r>
            <a:r>
              <a:rPr lang="en-US" b="1" dirty="0" smtClean="0"/>
              <a:t> </a:t>
            </a:r>
            <a:r>
              <a:rPr lang="en-US" b="1" dirty="0" err="1" smtClean="0"/>
              <a:t>pristanka</a:t>
            </a:r>
            <a:r>
              <a:rPr lang="en-US" b="1" dirty="0" smtClean="0"/>
              <a:t> </a:t>
            </a:r>
            <a:r>
              <a:rPr lang="en-US" b="1" dirty="0" err="1" smtClean="0"/>
              <a:t>odnosnih</a:t>
            </a:r>
            <a:r>
              <a:rPr lang="en-US" b="1" dirty="0" smtClean="0"/>
              <a:t> </a:t>
            </a:r>
            <a:r>
              <a:rPr lang="en-US" b="1" dirty="0" err="1" smtClean="0"/>
              <a:t>drzava</a:t>
            </a:r>
            <a:r>
              <a:rPr lang="en-US" b="1" dirty="0" smtClean="0"/>
              <a:t>, </a:t>
            </a:r>
            <a:r>
              <a:rPr lang="en-US" b="1" dirty="0" err="1" smtClean="0"/>
              <a:t>sto</a:t>
            </a:r>
            <a:r>
              <a:rPr lang="en-US" b="1" dirty="0" smtClean="0"/>
              <a:t>  </a:t>
            </a:r>
            <a:r>
              <a:rPr lang="en-US" b="1" dirty="0" err="1" smtClean="0"/>
              <a:t>utvrdjuje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cl. 2  </a:t>
            </a:r>
            <a:r>
              <a:rPr lang="en-US" b="1" dirty="0" err="1" smtClean="0"/>
              <a:t>becke</a:t>
            </a:r>
            <a:r>
              <a:rPr lang="en-US" b="1" dirty="0" smtClean="0"/>
              <a:t> </a:t>
            </a:r>
            <a:r>
              <a:rPr lang="en-US" b="1" dirty="0" err="1" smtClean="0"/>
              <a:t>konvencije</a:t>
            </a:r>
            <a:r>
              <a:rPr lang="en-US" b="1" dirty="0" smtClean="0"/>
              <a:t>  o </a:t>
            </a:r>
            <a:r>
              <a:rPr lang="en-US" b="1" dirty="0" err="1" smtClean="0"/>
              <a:t>diplomatskim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Dr</a:t>
            </a:r>
            <a:r>
              <a:rPr lang="en-US" dirty="0" err="1" smtClean="0"/>
              <a:t>za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su</a:t>
            </a:r>
            <a:r>
              <a:rPr lang="en-US" b="1" dirty="0" smtClean="0"/>
              <a:t> </a:t>
            </a:r>
            <a:r>
              <a:rPr lang="en-US" b="1" dirty="0" err="1" smtClean="0"/>
              <a:t>slobodne</a:t>
            </a:r>
            <a:r>
              <a:rPr lang="en-US" b="1" dirty="0" smtClean="0"/>
              <a:t> same </a:t>
            </a:r>
            <a:r>
              <a:rPr lang="en-US" b="1" dirty="0" err="1" smtClean="0"/>
              <a:t>odlucivati</a:t>
            </a:r>
            <a:r>
              <a:rPr lang="en-US" b="1" dirty="0" smtClean="0"/>
              <a:t>  o </a:t>
            </a:r>
            <a:r>
              <a:rPr lang="en-US" b="1" dirty="0" err="1" smtClean="0"/>
              <a:t>uspostavi</a:t>
            </a:r>
            <a:r>
              <a:rPr lang="en-US" b="1" dirty="0" smtClean="0"/>
              <a:t>, </a:t>
            </a:r>
            <a:r>
              <a:rPr lang="en-US" b="1" dirty="0" err="1" smtClean="0"/>
              <a:t>odrzavanju</a:t>
            </a:r>
            <a:r>
              <a:rPr lang="en-US" b="1" dirty="0" smtClean="0"/>
              <a:t>,  </a:t>
            </a:r>
            <a:r>
              <a:rPr lang="en-US" b="1" dirty="0" err="1" smtClean="0"/>
              <a:t>i</a:t>
            </a:r>
            <a:r>
              <a:rPr lang="en-US" b="1" dirty="0" smtClean="0"/>
              <a:t> o </a:t>
            </a:r>
            <a:r>
              <a:rPr lang="en-US" b="1" dirty="0" err="1" smtClean="0"/>
              <a:t>prekidu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obnovi</a:t>
            </a:r>
            <a:r>
              <a:rPr lang="en-US" b="1" dirty="0" smtClean="0"/>
              <a:t> </a:t>
            </a:r>
            <a:r>
              <a:rPr lang="en-US" b="1" dirty="0" err="1" smtClean="0"/>
              <a:t>diplomatskih</a:t>
            </a:r>
            <a:r>
              <a:rPr lang="en-US" b="1" dirty="0" smtClean="0"/>
              <a:t> </a:t>
            </a:r>
            <a:r>
              <a:rPr lang="en-US" b="1" dirty="0" err="1" smtClean="0"/>
              <a:t>odnosa</a:t>
            </a:r>
            <a:r>
              <a:rPr lang="en-US" b="1" dirty="0" smtClean="0"/>
              <a:t>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smtClean="0">
              <a:solidFill>
                <a:srgbClr val="7B9899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b="1" smtClean="0"/>
              <a:t>Prekid diplomatskih odnosa </a:t>
            </a:r>
            <a:r>
              <a:rPr lang="en-US" smtClean="0"/>
              <a:t>nastaje  voljom jedne ili i jedne i druge odnosne drzave. </a:t>
            </a:r>
          </a:p>
          <a:p>
            <a:pPr>
              <a:buFont typeface="Arial" charset="0"/>
              <a:buChar char="•"/>
            </a:pPr>
            <a:r>
              <a:rPr lang="en-US" smtClean="0"/>
              <a:t>To je  jednostrani medjunarodnopravni cin , koji ovisi o diskrecionoj volji drzave u pitanju.</a:t>
            </a:r>
          </a:p>
          <a:p>
            <a:pPr>
              <a:buFont typeface="Arial" charset="0"/>
              <a:buChar char="•"/>
            </a:pPr>
            <a:r>
              <a:rPr lang="en-US" smtClean="0"/>
              <a:t>Do prekida  diplomatskih  odnosa dolazi  uslje ozbiljne poremecenosti njihovih medjusobnih odnosa. </a:t>
            </a:r>
          </a:p>
          <a:p>
            <a:pPr>
              <a:buFont typeface="Arial" charset="0"/>
              <a:buChar char="•"/>
            </a:pPr>
            <a:r>
              <a:rPr lang="en-US" smtClean="0"/>
              <a:t>Prekid </a:t>
            </a:r>
            <a:r>
              <a:rPr lang="en-US" b="1" smtClean="0"/>
              <a:t>diplomatskih </a:t>
            </a:r>
            <a:r>
              <a:rPr lang="en-US" smtClean="0"/>
              <a:t>odnosa  dovodi i do medjusobnog zatvaranja diplomatskih predstavnistava.</a:t>
            </a:r>
          </a:p>
          <a:p>
            <a:pPr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258</TotalTime>
  <Words>2479</Words>
  <Application>Microsoft Office PowerPoint</Application>
  <PresentationFormat>On-screen Show (4:3)</PresentationFormat>
  <Paragraphs>228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Civic</vt:lpstr>
      <vt:lpstr>DIPLOMATSKO I KONZULARNO PRAVO</vt:lpstr>
      <vt:lpstr>1.1     Diplomatsko i konzularno pravo (povijest, izvori) </vt:lpstr>
      <vt:lpstr>PowerPoint Presentation</vt:lpstr>
      <vt:lpstr>PowerPoint Presentation</vt:lpstr>
      <vt:lpstr>PowerPoint Presentation</vt:lpstr>
      <vt:lpstr>1.2     Diplomatski odnosi </vt:lpstr>
      <vt:lpstr>PowerPoint Presentation</vt:lpstr>
      <vt:lpstr>PowerPoint Presentation</vt:lpstr>
      <vt:lpstr>PowerPoint Presentation</vt:lpstr>
      <vt:lpstr>2.       Diplomatsko pravo </vt:lpstr>
      <vt:lpstr>PowerPoint Presentation</vt:lpstr>
      <vt:lpstr>PowerPoint Presentation</vt:lpstr>
      <vt:lpstr>PowerPoint Presentation</vt:lpstr>
      <vt:lpstr>2.1.    Organi međunarodnih odnosa </vt:lpstr>
      <vt:lpstr>PowerPoint Presentation</vt:lpstr>
      <vt:lpstr>PowerPoint Presentation</vt:lpstr>
      <vt:lpstr>Drzavni  poglavar</vt:lpstr>
      <vt:lpstr>Vlada </vt:lpstr>
      <vt:lpstr>Ministarstvo vanjskih poslova </vt:lpstr>
      <vt:lpstr>PowerPoint Presentation</vt:lpstr>
      <vt:lpstr>Struktura sjedista MVP BiH</vt:lpstr>
      <vt:lpstr>Diplomatski predstavnici </vt:lpstr>
      <vt:lpstr>Diplomtska predstavnistva </vt:lpstr>
      <vt:lpstr>PowerPoint Presentation</vt:lpstr>
      <vt:lpstr>  Sefovi DKP-a </vt:lpstr>
      <vt:lpstr>PowerPoint Presentation</vt:lpstr>
      <vt:lpstr>PowerPoint Presentation</vt:lpstr>
      <vt:lpstr>Prestanak rada sefa DKP-a</vt:lpstr>
      <vt:lpstr>.            3.3.1. Razredi i rangovi šefova misija </vt:lpstr>
      <vt:lpstr>PowerPoint Presentation</vt:lpstr>
      <vt:lpstr>PowerPoint Presentation</vt:lpstr>
      <vt:lpstr>PowerPoint Presentation</vt:lpstr>
      <vt:lpstr>PowerPoint Presentation</vt:lpstr>
      <vt:lpstr>Rang sefova DKP (preseance) </vt:lpstr>
      <vt:lpstr>3.4.     Ostali članovi diplomatskog osoblja  </vt:lpstr>
      <vt:lpstr>PowerPoint Presentation</vt:lpstr>
      <vt:lpstr>4.           Funkcije diplomatske misije </vt:lpstr>
      <vt:lpstr>5.           Diplomatske povlastice i imuniteti </vt:lpstr>
      <vt:lpstr>5.1.     Diplomatske povlastice i imuniteti diplomatske misije </vt:lpstr>
      <vt:lpstr>5.1.2.  Nepovredivost arhiva </vt:lpstr>
      <vt:lpstr>5.1.3.  Sloboda diplomatske korespondencije </vt:lpstr>
      <vt:lpstr>Diplomatska valiza</vt:lpstr>
      <vt:lpstr>PowerPoint Presentation</vt:lpstr>
      <vt:lpstr>5.2.2. Osobna nepovredivost diplomatskih zastupnika  </vt:lpstr>
      <vt:lpstr>Izuzece od procesuiranja</vt:lpstr>
      <vt:lpstr>PowerPoint Presentation</vt:lpstr>
      <vt:lpstr>6.           Specijalne misije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DIPLOMATSKO I KONZULARNO PRAVO</dc:title>
  <dc:creator>BISERA</dc:creator>
  <cp:lastModifiedBy>PFK8</cp:lastModifiedBy>
  <cp:revision>28</cp:revision>
  <dcterms:created xsi:type="dcterms:W3CDTF">2012-04-13T14:40:16Z</dcterms:created>
  <dcterms:modified xsi:type="dcterms:W3CDTF">2017-06-03T07:47:17Z</dcterms:modified>
</cp:coreProperties>
</file>