
<file path=[Content_Types].xml><?xml version="1.0" encoding="utf-8"?>
<Types xmlns="http://schemas.openxmlformats.org/package/2006/content-types">
  <Default Extension="wmf" ContentType="image/x-wmf"/>
  <Default Extension="rels" ContentType="application/vnd.openxmlformats-package.relationships+xml"/>
  <Default Extension="xml" ContentType="application/xml"/>
  <Override PartName="/ppt/presentation.xml" ContentType="application/vnd.openxmlformats-officedocument.presentationml.slideshow.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431" r:id="rId2"/>
    <p:sldId id="438" r:id="rId3"/>
    <p:sldId id="441" r:id="rId4"/>
    <p:sldId id="442" r:id="rId5"/>
    <p:sldId id="456" r:id="rId6"/>
    <p:sldId id="443" r:id="rId7"/>
    <p:sldId id="444" r:id="rId8"/>
    <p:sldId id="445" r:id="rId9"/>
    <p:sldId id="446" r:id="rId10"/>
    <p:sldId id="447" r:id="rId11"/>
    <p:sldId id="448" r:id="rId12"/>
    <p:sldId id="449" r:id="rId13"/>
    <p:sldId id="450" r:id="rId14"/>
    <p:sldId id="451" r:id="rId15"/>
    <p:sldId id="452" r:id="rId16"/>
    <p:sldId id="453" r:id="rId17"/>
    <p:sldId id="454" r:id="rId18"/>
    <p:sldId id="455" r:id="rId19"/>
    <p:sldId id="457" r:id="rId20"/>
    <p:sldId id="458" r:id="rId21"/>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5118" autoAdjust="0"/>
    <p:restoredTop sz="95590" autoAdjust="0"/>
  </p:normalViewPr>
  <p:slideViewPr>
    <p:cSldViewPr snapToGrid="0">
      <p:cViewPr varScale="1">
        <p:scale>
          <a:sx n="71" d="100"/>
          <a:sy n="71" d="100"/>
        </p:scale>
        <p:origin x="90" y="804"/>
      </p:cViewPr>
      <p:guideLst>
        <p:guide orient="horz" pos="2160"/>
        <p:guide pos="3840"/>
      </p:guideLst>
    </p:cSldViewPr>
  </p:slideViewPr>
  <p:outlineViewPr>
    <p:cViewPr>
      <p:scale>
        <a:sx n="33" d="100"/>
        <a:sy n="33" d="100"/>
      </p:scale>
      <p:origin x="0" y="-17820"/>
    </p:cViewPr>
  </p:outlineViewPr>
  <p:notesTextViewPr>
    <p:cViewPr>
      <p:scale>
        <a:sx n="1" d="1"/>
        <a:sy n="1" d="1"/>
      </p:scale>
      <p:origin x="0" y="0"/>
    </p:cViewPr>
  </p:notesTextViewPr>
  <p:sorterViewPr>
    <p:cViewPr>
      <p:scale>
        <a:sx n="100" d="100"/>
        <a:sy n="100" d="100"/>
      </p:scale>
      <p:origin x="0" y="-4320"/>
    </p:cViewPr>
  </p:sorterViewPr>
  <p:notesViewPr>
    <p:cSldViewPr snapToGrid="0">
      <p:cViewPr varScale="1">
        <p:scale>
          <a:sx n="83" d="100"/>
          <a:sy n="83" d="100"/>
        </p:scale>
        <p:origin x="-190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a:defRPr/>
            </a:pPr>
            <a:endParaRPr lang="tr-T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a:defRPr/>
            </a:pPr>
            <a:fld id="{0DBBF076-9A71-4BAF-9404-5E3CE152404E}" type="datetimeFigureOut">
              <a:rPr lang="tr-TR"/>
              <a:pPr>
                <a:defRPr/>
              </a:pPr>
              <a:t>27.12.2016</a:t>
            </a:fld>
            <a:endParaRPr lang="tr-T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tr-TR" noProof="0" smtClean="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tr-TR" noProof="0" smtClean="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a:defRPr/>
            </a:pPr>
            <a:endParaRPr lang="tr-T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DD902700-DA9A-4E39-924D-23041B06384E}" type="slidenum">
              <a:rPr lang="tr-TR" altLang="tr-TR"/>
              <a:pPr>
                <a:defRPr/>
              </a:pPr>
              <a:t>‹#›</a:t>
            </a:fld>
            <a:endParaRPr lang="tr-TR" altLang="tr-TR"/>
          </a:p>
        </p:txBody>
      </p:sp>
    </p:spTree>
    <p:extLst>
      <p:ext uri="{BB962C8B-B14F-4D97-AF65-F5344CB8AC3E}">
        <p14:creationId xmlns:p14="http://schemas.microsoft.com/office/powerpoint/2010/main" val="366174351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bs-Latn-BA"/>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bs-Latn-BA"/>
          </a:p>
        </p:txBody>
      </p:sp>
      <p:sp>
        <p:nvSpPr>
          <p:cNvPr id="4" name="Date Placeholder 3"/>
          <p:cNvSpPr>
            <a:spLocks noGrp="1"/>
          </p:cNvSpPr>
          <p:nvPr>
            <p:ph type="dt" sz="half" idx="10"/>
          </p:nvPr>
        </p:nvSpPr>
        <p:spPr/>
        <p:txBody>
          <a:bodyPr/>
          <a:lstStyle>
            <a:lvl1pPr>
              <a:defRPr/>
            </a:lvl1pPr>
          </a:lstStyle>
          <a:p>
            <a:pPr>
              <a:defRPr/>
            </a:pPr>
            <a:fld id="{80DB6A41-2DB0-464F-8F1E-2D645E6C9637}" type="datetimeFigureOut">
              <a:rPr lang="bs-Latn-BA"/>
              <a:pPr>
                <a:defRPr/>
              </a:pPr>
              <a:t>27.12.2016</a:t>
            </a:fld>
            <a:endParaRPr lang="bs-Latn-BA"/>
          </a:p>
        </p:txBody>
      </p:sp>
      <p:sp>
        <p:nvSpPr>
          <p:cNvPr id="5" name="Footer Placeholder 4"/>
          <p:cNvSpPr>
            <a:spLocks noGrp="1"/>
          </p:cNvSpPr>
          <p:nvPr>
            <p:ph type="ftr" sz="quarter" idx="11"/>
          </p:nvPr>
        </p:nvSpPr>
        <p:spPr/>
        <p:txBody>
          <a:bodyPr/>
          <a:lstStyle>
            <a:lvl1pPr>
              <a:defRPr/>
            </a:lvl1pPr>
          </a:lstStyle>
          <a:p>
            <a:pPr>
              <a:defRPr/>
            </a:pPr>
            <a:endParaRPr lang="bs-Latn-BA"/>
          </a:p>
        </p:txBody>
      </p:sp>
      <p:sp>
        <p:nvSpPr>
          <p:cNvPr id="6" name="Slide Number Placeholder 5"/>
          <p:cNvSpPr>
            <a:spLocks noGrp="1"/>
          </p:cNvSpPr>
          <p:nvPr>
            <p:ph type="sldNum" sz="quarter" idx="12"/>
          </p:nvPr>
        </p:nvSpPr>
        <p:spPr/>
        <p:txBody>
          <a:bodyPr/>
          <a:lstStyle>
            <a:lvl1pPr>
              <a:defRPr/>
            </a:lvl1pPr>
          </a:lstStyle>
          <a:p>
            <a:pPr>
              <a:defRPr/>
            </a:pPr>
            <a:fld id="{5A6ED768-CA80-469B-9584-688EB9B1FCF0}" type="slidenum">
              <a:rPr lang="bs-Latn-BA" altLang="tr-TR"/>
              <a:pPr>
                <a:defRPr/>
              </a:pPr>
              <a:t>‹#›</a:t>
            </a:fld>
            <a:endParaRPr lang="bs-Latn-BA" altLang="tr-TR"/>
          </a:p>
        </p:txBody>
      </p:sp>
    </p:spTree>
    <p:extLst>
      <p:ext uri="{BB962C8B-B14F-4D97-AF65-F5344CB8AC3E}">
        <p14:creationId xmlns:p14="http://schemas.microsoft.com/office/powerpoint/2010/main" val="7392135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s-Latn-B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4" name="Date Placeholder 3"/>
          <p:cNvSpPr>
            <a:spLocks noGrp="1"/>
          </p:cNvSpPr>
          <p:nvPr>
            <p:ph type="dt" sz="half" idx="10"/>
          </p:nvPr>
        </p:nvSpPr>
        <p:spPr/>
        <p:txBody>
          <a:bodyPr/>
          <a:lstStyle>
            <a:lvl1pPr>
              <a:defRPr/>
            </a:lvl1pPr>
          </a:lstStyle>
          <a:p>
            <a:pPr>
              <a:defRPr/>
            </a:pPr>
            <a:fld id="{21AA3BA5-C9BB-4231-96C7-B56612EFE5EF}" type="datetimeFigureOut">
              <a:rPr lang="bs-Latn-BA"/>
              <a:pPr>
                <a:defRPr/>
              </a:pPr>
              <a:t>27.12.2016</a:t>
            </a:fld>
            <a:endParaRPr lang="bs-Latn-BA"/>
          </a:p>
        </p:txBody>
      </p:sp>
      <p:sp>
        <p:nvSpPr>
          <p:cNvPr id="5" name="Footer Placeholder 4"/>
          <p:cNvSpPr>
            <a:spLocks noGrp="1"/>
          </p:cNvSpPr>
          <p:nvPr>
            <p:ph type="ftr" sz="quarter" idx="11"/>
          </p:nvPr>
        </p:nvSpPr>
        <p:spPr/>
        <p:txBody>
          <a:bodyPr/>
          <a:lstStyle>
            <a:lvl1pPr>
              <a:defRPr/>
            </a:lvl1pPr>
          </a:lstStyle>
          <a:p>
            <a:pPr>
              <a:defRPr/>
            </a:pPr>
            <a:endParaRPr lang="bs-Latn-BA"/>
          </a:p>
        </p:txBody>
      </p:sp>
      <p:sp>
        <p:nvSpPr>
          <p:cNvPr id="6" name="Slide Number Placeholder 5"/>
          <p:cNvSpPr>
            <a:spLocks noGrp="1"/>
          </p:cNvSpPr>
          <p:nvPr>
            <p:ph type="sldNum" sz="quarter" idx="12"/>
          </p:nvPr>
        </p:nvSpPr>
        <p:spPr/>
        <p:txBody>
          <a:bodyPr/>
          <a:lstStyle>
            <a:lvl1pPr>
              <a:defRPr/>
            </a:lvl1pPr>
          </a:lstStyle>
          <a:p>
            <a:pPr>
              <a:defRPr/>
            </a:pPr>
            <a:fld id="{295B1DA6-A4D6-49E6-897E-2F0934243E0B}" type="slidenum">
              <a:rPr lang="bs-Latn-BA" altLang="tr-TR"/>
              <a:pPr>
                <a:defRPr/>
              </a:pPr>
              <a:t>‹#›</a:t>
            </a:fld>
            <a:endParaRPr lang="bs-Latn-BA" altLang="tr-TR"/>
          </a:p>
        </p:txBody>
      </p:sp>
    </p:spTree>
    <p:extLst>
      <p:ext uri="{BB962C8B-B14F-4D97-AF65-F5344CB8AC3E}">
        <p14:creationId xmlns:p14="http://schemas.microsoft.com/office/powerpoint/2010/main" val="30344027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bs-Latn-BA"/>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4" name="Date Placeholder 3"/>
          <p:cNvSpPr>
            <a:spLocks noGrp="1"/>
          </p:cNvSpPr>
          <p:nvPr>
            <p:ph type="dt" sz="half" idx="10"/>
          </p:nvPr>
        </p:nvSpPr>
        <p:spPr/>
        <p:txBody>
          <a:bodyPr/>
          <a:lstStyle>
            <a:lvl1pPr>
              <a:defRPr/>
            </a:lvl1pPr>
          </a:lstStyle>
          <a:p>
            <a:pPr>
              <a:defRPr/>
            </a:pPr>
            <a:fld id="{CF8BC7A8-0B6C-49BB-B54A-30DD81C29C41}" type="datetimeFigureOut">
              <a:rPr lang="bs-Latn-BA"/>
              <a:pPr>
                <a:defRPr/>
              </a:pPr>
              <a:t>27.12.2016</a:t>
            </a:fld>
            <a:endParaRPr lang="bs-Latn-BA"/>
          </a:p>
        </p:txBody>
      </p:sp>
      <p:sp>
        <p:nvSpPr>
          <p:cNvPr id="5" name="Footer Placeholder 4"/>
          <p:cNvSpPr>
            <a:spLocks noGrp="1"/>
          </p:cNvSpPr>
          <p:nvPr>
            <p:ph type="ftr" sz="quarter" idx="11"/>
          </p:nvPr>
        </p:nvSpPr>
        <p:spPr/>
        <p:txBody>
          <a:bodyPr/>
          <a:lstStyle>
            <a:lvl1pPr>
              <a:defRPr/>
            </a:lvl1pPr>
          </a:lstStyle>
          <a:p>
            <a:pPr>
              <a:defRPr/>
            </a:pPr>
            <a:endParaRPr lang="bs-Latn-BA"/>
          </a:p>
        </p:txBody>
      </p:sp>
      <p:sp>
        <p:nvSpPr>
          <p:cNvPr id="6" name="Slide Number Placeholder 5"/>
          <p:cNvSpPr>
            <a:spLocks noGrp="1"/>
          </p:cNvSpPr>
          <p:nvPr>
            <p:ph type="sldNum" sz="quarter" idx="12"/>
          </p:nvPr>
        </p:nvSpPr>
        <p:spPr/>
        <p:txBody>
          <a:bodyPr/>
          <a:lstStyle>
            <a:lvl1pPr>
              <a:defRPr/>
            </a:lvl1pPr>
          </a:lstStyle>
          <a:p>
            <a:pPr>
              <a:defRPr/>
            </a:pPr>
            <a:fld id="{C1183279-4345-4C3A-8D99-4FDF615CBDB1}" type="slidenum">
              <a:rPr lang="bs-Latn-BA" altLang="tr-TR"/>
              <a:pPr>
                <a:defRPr/>
              </a:pPr>
              <a:t>‹#›</a:t>
            </a:fld>
            <a:endParaRPr lang="bs-Latn-BA" altLang="tr-TR"/>
          </a:p>
        </p:txBody>
      </p:sp>
    </p:spTree>
    <p:extLst>
      <p:ext uri="{BB962C8B-B14F-4D97-AF65-F5344CB8AC3E}">
        <p14:creationId xmlns:p14="http://schemas.microsoft.com/office/powerpoint/2010/main" val="1572241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s-Latn-B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4" name="Date Placeholder 3"/>
          <p:cNvSpPr>
            <a:spLocks noGrp="1"/>
          </p:cNvSpPr>
          <p:nvPr>
            <p:ph type="dt" sz="half" idx="10"/>
          </p:nvPr>
        </p:nvSpPr>
        <p:spPr/>
        <p:txBody>
          <a:bodyPr/>
          <a:lstStyle>
            <a:lvl1pPr>
              <a:defRPr/>
            </a:lvl1pPr>
          </a:lstStyle>
          <a:p>
            <a:pPr>
              <a:defRPr/>
            </a:pPr>
            <a:fld id="{F692BFF7-A834-4651-8548-EC20105941D5}" type="datetimeFigureOut">
              <a:rPr lang="bs-Latn-BA"/>
              <a:pPr>
                <a:defRPr/>
              </a:pPr>
              <a:t>27.12.2016</a:t>
            </a:fld>
            <a:endParaRPr lang="bs-Latn-BA"/>
          </a:p>
        </p:txBody>
      </p:sp>
      <p:sp>
        <p:nvSpPr>
          <p:cNvPr id="5" name="Footer Placeholder 4"/>
          <p:cNvSpPr>
            <a:spLocks noGrp="1"/>
          </p:cNvSpPr>
          <p:nvPr>
            <p:ph type="ftr" sz="quarter" idx="11"/>
          </p:nvPr>
        </p:nvSpPr>
        <p:spPr/>
        <p:txBody>
          <a:bodyPr/>
          <a:lstStyle>
            <a:lvl1pPr>
              <a:defRPr/>
            </a:lvl1pPr>
          </a:lstStyle>
          <a:p>
            <a:pPr>
              <a:defRPr/>
            </a:pPr>
            <a:endParaRPr lang="bs-Latn-BA"/>
          </a:p>
        </p:txBody>
      </p:sp>
      <p:sp>
        <p:nvSpPr>
          <p:cNvPr id="6" name="Slide Number Placeholder 5"/>
          <p:cNvSpPr>
            <a:spLocks noGrp="1"/>
          </p:cNvSpPr>
          <p:nvPr>
            <p:ph type="sldNum" sz="quarter" idx="12"/>
          </p:nvPr>
        </p:nvSpPr>
        <p:spPr/>
        <p:txBody>
          <a:bodyPr/>
          <a:lstStyle>
            <a:lvl1pPr>
              <a:defRPr/>
            </a:lvl1pPr>
          </a:lstStyle>
          <a:p>
            <a:pPr>
              <a:defRPr/>
            </a:pPr>
            <a:fld id="{0A2AEE98-265B-4A13-8784-E03B1AA3539D}" type="slidenum">
              <a:rPr lang="bs-Latn-BA" altLang="tr-TR"/>
              <a:pPr>
                <a:defRPr/>
              </a:pPr>
              <a:t>‹#›</a:t>
            </a:fld>
            <a:endParaRPr lang="bs-Latn-BA" altLang="tr-TR"/>
          </a:p>
        </p:txBody>
      </p:sp>
    </p:spTree>
    <p:extLst>
      <p:ext uri="{BB962C8B-B14F-4D97-AF65-F5344CB8AC3E}">
        <p14:creationId xmlns:p14="http://schemas.microsoft.com/office/powerpoint/2010/main" val="10048915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bs-Latn-BA"/>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64E591F3-4973-4F50-A021-3C58A610B51C}" type="datetimeFigureOut">
              <a:rPr lang="bs-Latn-BA"/>
              <a:pPr>
                <a:defRPr/>
              </a:pPr>
              <a:t>27.12.2016</a:t>
            </a:fld>
            <a:endParaRPr lang="bs-Latn-BA"/>
          </a:p>
        </p:txBody>
      </p:sp>
      <p:sp>
        <p:nvSpPr>
          <p:cNvPr id="5" name="Footer Placeholder 4"/>
          <p:cNvSpPr>
            <a:spLocks noGrp="1"/>
          </p:cNvSpPr>
          <p:nvPr>
            <p:ph type="ftr" sz="quarter" idx="11"/>
          </p:nvPr>
        </p:nvSpPr>
        <p:spPr/>
        <p:txBody>
          <a:bodyPr/>
          <a:lstStyle>
            <a:lvl1pPr>
              <a:defRPr/>
            </a:lvl1pPr>
          </a:lstStyle>
          <a:p>
            <a:pPr>
              <a:defRPr/>
            </a:pPr>
            <a:endParaRPr lang="bs-Latn-BA"/>
          </a:p>
        </p:txBody>
      </p:sp>
      <p:sp>
        <p:nvSpPr>
          <p:cNvPr id="6" name="Slide Number Placeholder 5"/>
          <p:cNvSpPr>
            <a:spLocks noGrp="1"/>
          </p:cNvSpPr>
          <p:nvPr>
            <p:ph type="sldNum" sz="quarter" idx="12"/>
          </p:nvPr>
        </p:nvSpPr>
        <p:spPr/>
        <p:txBody>
          <a:bodyPr/>
          <a:lstStyle>
            <a:lvl1pPr>
              <a:defRPr/>
            </a:lvl1pPr>
          </a:lstStyle>
          <a:p>
            <a:pPr>
              <a:defRPr/>
            </a:pPr>
            <a:fld id="{9CB99CAF-6513-434E-83CE-34AFCB24AC8F}" type="slidenum">
              <a:rPr lang="bs-Latn-BA" altLang="tr-TR"/>
              <a:pPr>
                <a:defRPr/>
              </a:pPr>
              <a:t>‹#›</a:t>
            </a:fld>
            <a:endParaRPr lang="bs-Latn-BA" altLang="tr-TR"/>
          </a:p>
        </p:txBody>
      </p:sp>
    </p:spTree>
    <p:extLst>
      <p:ext uri="{BB962C8B-B14F-4D97-AF65-F5344CB8AC3E}">
        <p14:creationId xmlns:p14="http://schemas.microsoft.com/office/powerpoint/2010/main" val="26360914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s-Latn-BA"/>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5" name="Date Placeholder 3"/>
          <p:cNvSpPr>
            <a:spLocks noGrp="1"/>
          </p:cNvSpPr>
          <p:nvPr>
            <p:ph type="dt" sz="half" idx="10"/>
          </p:nvPr>
        </p:nvSpPr>
        <p:spPr/>
        <p:txBody>
          <a:bodyPr/>
          <a:lstStyle>
            <a:lvl1pPr>
              <a:defRPr/>
            </a:lvl1pPr>
          </a:lstStyle>
          <a:p>
            <a:pPr>
              <a:defRPr/>
            </a:pPr>
            <a:fld id="{12D72248-9C9B-45CB-935C-C5114FC1E0ED}" type="datetimeFigureOut">
              <a:rPr lang="bs-Latn-BA"/>
              <a:pPr>
                <a:defRPr/>
              </a:pPr>
              <a:t>27.12.2016</a:t>
            </a:fld>
            <a:endParaRPr lang="bs-Latn-BA"/>
          </a:p>
        </p:txBody>
      </p:sp>
      <p:sp>
        <p:nvSpPr>
          <p:cNvPr id="6" name="Footer Placeholder 4"/>
          <p:cNvSpPr>
            <a:spLocks noGrp="1"/>
          </p:cNvSpPr>
          <p:nvPr>
            <p:ph type="ftr" sz="quarter" idx="11"/>
          </p:nvPr>
        </p:nvSpPr>
        <p:spPr/>
        <p:txBody>
          <a:bodyPr/>
          <a:lstStyle>
            <a:lvl1pPr>
              <a:defRPr/>
            </a:lvl1pPr>
          </a:lstStyle>
          <a:p>
            <a:pPr>
              <a:defRPr/>
            </a:pPr>
            <a:endParaRPr lang="bs-Latn-BA"/>
          </a:p>
        </p:txBody>
      </p:sp>
      <p:sp>
        <p:nvSpPr>
          <p:cNvPr id="7" name="Slide Number Placeholder 5"/>
          <p:cNvSpPr>
            <a:spLocks noGrp="1"/>
          </p:cNvSpPr>
          <p:nvPr>
            <p:ph type="sldNum" sz="quarter" idx="12"/>
          </p:nvPr>
        </p:nvSpPr>
        <p:spPr/>
        <p:txBody>
          <a:bodyPr/>
          <a:lstStyle>
            <a:lvl1pPr>
              <a:defRPr/>
            </a:lvl1pPr>
          </a:lstStyle>
          <a:p>
            <a:pPr>
              <a:defRPr/>
            </a:pPr>
            <a:fld id="{859E83C0-211B-455C-ABCA-9FB7A0C693CB}" type="slidenum">
              <a:rPr lang="bs-Latn-BA" altLang="tr-TR"/>
              <a:pPr>
                <a:defRPr/>
              </a:pPr>
              <a:t>‹#›</a:t>
            </a:fld>
            <a:endParaRPr lang="bs-Latn-BA" altLang="tr-TR"/>
          </a:p>
        </p:txBody>
      </p:sp>
    </p:spTree>
    <p:extLst>
      <p:ext uri="{BB962C8B-B14F-4D97-AF65-F5344CB8AC3E}">
        <p14:creationId xmlns:p14="http://schemas.microsoft.com/office/powerpoint/2010/main" val="20235729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bs-Latn-BA"/>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7" name="Date Placeholder 3"/>
          <p:cNvSpPr>
            <a:spLocks noGrp="1"/>
          </p:cNvSpPr>
          <p:nvPr>
            <p:ph type="dt" sz="half" idx="10"/>
          </p:nvPr>
        </p:nvSpPr>
        <p:spPr/>
        <p:txBody>
          <a:bodyPr/>
          <a:lstStyle>
            <a:lvl1pPr>
              <a:defRPr/>
            </a:lvl1pPr>
          </a:lstStyle>
          <a:p>
            <a:pPr>
              <a:defRPr/>
            </a:pPr>
            <a:fld id="{874B1A3C-0E85-417C-96DC-D05CF17DBC52}" type="datetimeFigureOut">
              <a:rPr lang="bs-Latn-BA"/>
              <a:pPr>
                <a:defRPr/>
              </a:pPr>
              <a:t>27.12.2016</a:t>
            </a:fld>
            <a:endParaRPr lang="bs-Latn-BA"/>
          </a:p>
        </p:txBody>
      </p:sp>
      <p:sp>
        <p:nvSpPr>
          <p:cNvPr id="8" name="Footer Placeholder 4"/>
          <p:cNvSpPr>
            <a:spLocks noGrp="1"/>
          </p:cNvSpPr>
          <p:nvPr>
            <p:ph type="ftr" sz="quarter" idx="11"/>
          </p:nvPr>
        </p:nvSpPr>
        <p:spPr/>
        <p:txBody>
          <a:bodyPr/>
          <a:lstStyle>
            <a:lvl1pPr>
              <a:defRPr/>
            </a:lvl1pPr>
          </a:lstStyle>
          <a:p>
            <a:pPr>
              <a:defRPr/>
            </a:pPr>
            <a:endParaRPr lang="bs-Latn-BA"/>
          </a:p>
        </p:txBody>
      </p:sp>
      <p:sp>
        <p:nvSpPr>
          <p:cNvPr id="9" name="Slide Number Placeholder 5"/>
          <p:cNvSpPr>
            <a:spLocks noGrp="1"/>
          </p:cNvSpPr>
          <p:nvPr>
            <p:ph type="sldNum" sz="quarter" idx="12"/>
          </p:nvPr>
        </p:nvSpPr>
        <p:spPr/>
        <p:txBody>
          <a:bodyPr/>
          <a:lstStyle>
            <a:lvl1pPr>
              <a:defRPr/>
            </a:lvl1pPr>
          </a:lstStyle>
          <a:p>
            <a:pPr>
              <a:defRPr/>
            </a:pPr>
            <a:fld id="{83443A85-C8BB-4852-95DE-759C1799FDA8}" type="slidenum">
              <a:rPr lang="bs-Latn-BA" altLang="tr-TR"/>
              <a:pPr>
                <a:defRPr/>
              </a:pPr>
              <a:t>‹#›</a:t>
            </a:fld>
            <a:endParaRPr lang="bs-Latn-BA" altLang="tr-TR"/>
          </a:p>
        </p:txBody>
      </p:sp>
    </p:spTree>
    <p:extLst>
      <p:ext uri="{BB962C8B-B14F-4D97-AF65-F5344CB8AC3E}">
        <p14:creationId xmlns:p14="http://schemas.microsoft.com/office/powerpoint/2010/main" val="21110357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s-Latn-BA"/>
          </a:p>
        </p:txBody>
      </p:sp>
      <p:sp>
        <p:nvSpPr>
          <p:cNvPr id="3" name="Date Placeholder 3"/>
          <p:cNvSpPr>
            <a:spLocks noGrp="1"/>
          </p:cNvSpPr>
          <p:nvPr>
            <p:ph type="dt" sz="half" idx="10"/>
          </p:nvPr>
        </p:nvSpPr>
        <p:spPr/>
        <p:txBody>
          <a:bodyPr/>
          <a:lstStyle>
            <a:lvl1pPr>
              <a:defRPr/>
            </a:lvl1pPr>
          </a:lstStyle>
          <a:p>
            <a:pPr>
              <a:defRPr/>
            </a:pPr>
            <a:fld id="{B3CDBA80-DDAC-4F27-9979-F6B12E809544}" type="datetimeFigureOut">
              <a:rPr lang="bs-Latn-BA"/>
              <a:pPr>
                <a:defRPr/>
              </a:pPr>
              <a:t>27.12.2016</a:t>
            </a:fld>
            <a:endParaRPr lang="bs-Latn-BA"/>
          </a:p>
        </p:txBody>
      </p:sp>
      <p:sp>
        <p:nvSpPr>
          <p:cNvPr id="4" name="Footer Placeholder 4"/>
          <p:cNvSpPr>
            <a:spLocks noGrp="1"/>
          </p:cNvSpPr>
          <p:nvPr>
            <p:ph type="ftr" sz="quarter" idx="11"/>
          </p:nvPr>
        </p:nvSpPr>
        <p:spPr/>
        <p:txBody>
          <a:bodyPr/>
          <a:lstStyle>
            <a:lvl1pPr>
              <a:defRPr/>
            </a:lvl1pPr>
          </a:lstStyle>
          <a:p>
            <a:pPr>
              <a:defRPr/>
            </a:pPr>
            <a:endParaRPr lang="bs-Latn-BA"/>
          </a:p>
        </p:txBody>
      </p:sp>
      <p:sp>
        <p:nvSpPr>
          <p:cNvPr id="5" name="Slide Number Placeholder 5"/>
          <p:cNvSpPr>
            <a:spLocks noGrp="1"/>
          </p:cNvSpPr>
          <p:nvPr>
            <p:ph type="sldNum" sz="quarter" idx="12"/>
          </p:nvPr>
        </p:nvSpPr>
        <p:spPr/>
        <p:txBody>
          <a:bodyPr/>
          <a:lstStyle>
            <a:lvl1pPr>
              <a:defRPr/>
            </a:lvl1pPr>
          </a:lstStyle>
          <a:p>
            <a:pPr>
              <a:defRPr/>
            </a:pPr>
            <a:fld id="{B87B21FF-737B-46FD-A9DD-D7F22F5E9BA2}" type="slidenum">
              <a:rPr lang="bs-Latn-BA" altLang="tr-TR"/>
              <a:pPr>
                <a:defRPr/>
              </a:pPr>
              <a:t>‹#›</a:t>
            </a:fld>
            <a:endParaRPr lang="bs-Latn-BA" altLang="tr-TR"/>
          </a:p>
        </p:txBody>
      </p:sp>
    </p:spTree>
    <p:extLst>
      <p:ext uri="{BB962C8B-B14F-4D97-AF65-F5344CB8AC3E}">
        <p14:creationId xmlns:p14="http://schemas.microsoft.com/office/powerpoint/2010/main" val="29353647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BB05B98-1E69-434F-BCA1-36722695144C}" type="datetimeFigureOut">
              <a:rPr lang="bs-Latn-BA"/>
              <a:pPr>
                <a:defRPr/>
              </a:pPr>
              <a:t>27.12.2016</a:t>
            </a:fld>
            <a:endParaRPr lang="bs-Latn-BA"/>
          </a:p>
        </p:txBody>
      </p:sp>
      <p:sp>
        <p:nvSpPr>
          <p:cNvPr id="3" name="Footer Placeholder 4"/>
          <p:cNvSpPr>
            <a:spLocks noGrp="1"/>
          </p:cNvSpPr>
          <p:nvPr>
            <p:ph type="ftr" sz="quarter" idx="11"/>
          </p:nvPr>
        </p:nvSpPr>
        <p:spPr/>
        <p:txBody>
          <a:bodyPr/>
          <a:lstStyle>
            <a:lvl1pPr>
              <a:defRPr/>
            </a:lvl1pPr>
          </a:lstStyle>
          <a:p>
            <a:pPr>
              <a:defRPr/>
            </a:pPr>
            <a:endParaRPr lang="bs-Latn-BA"/>
          </a:p>
        </p:txBody>
      </p:sp>
      <p:sp>
        <p:nvSpPr>
          <p:cNvPr id="4" name="Slide Number Placeholder 5"/>
          <p:cNvSpPr>
            <a:spLocks noGrp="1"/>
          </p:cNvSpPr>
          <p:nvPr>
            <p:ph type="sldNum" sz="quarter" idx="12"/>
          </p:nvPr>
        </p:nvSpPr>
        <p:spPr/>
        <p:txBody>
          <a:bodyPr/>
          <a:lstStyle>
            <a:lvl1pPr>
              <a:defRPr/>
            </a:lvl1pPr>
          </a:lstStyle>
          <a:p>
            <a:pPr>
              <a:defRPr/>
            </a:pPr>
            <a:fld id="{99DBBB4E-B201-434E-89E2-503AE3941054}" type="slidenum">
              <a:rPr lang="bs-Latn-BA" altLang="tr-TR"/>
              <a:pPr>
                <a:defRPr/>
              </a:pPr>
              <a:t>‹#›</a:t>
            </a:fld>
            <a:endParaRPr lang="bs-Latn-BA" altLang="tr-TR"/>
          </a:p>
        </p:txBody>
      </p:sp>
    </p:spTree>
    <p:extLst>
      <p:ext uri="{BB962C8B-B14F-4D97-AF65-F5344CB8AC3E}">
        <p14:creationId xmlns:p14="http://schemas.microsoft.com/office/powerpoint/2010/main" val="12126742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bs-Latn-BA"/>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7DBD630-6D18-42CB-82F0-737B055CC744}" type="datetimeFigureOut">
              <a:rPr lang="bs-Latn-BA"/>
              <a:pPr>
                <a:defRPr/>
              </a:pPr>
              <a:t>27.12.2016</a:t>
            </a:fld>
            <a:endParaRPr lang="bs-Latn-BA"/>
          </a:p>
        </p:txBody>
      </p:sp>
      <p:sp>
        <p:nvSpPr>
          <p:cNvPr id="6" name="Footer Placeholder 4"/>
          <p:cNvSpPr>
            <a:spLocks noGrp="1"/>
          </p:cNvSpPr>
          <p:nvPr>
            <p:ph type="ftr" sz="quarter" idx="11"/>
          </p:nvPr>
        </p:nvSpPr>
        <p:spPr/>
        <p:txBody>
          <a:bodyPr/>
          <a:lstStyle>
            <a:lvl1pPr>
              <a:defRPr/>
            </a:lvl1pPr>
          </a:lstStyle>
          <a:p>
            <a:pPr>
              <a:defRPr/>
            </a:pPr>
            <a:endParaRPr lang="bs-Latn-BA"/>
          </a:p>
        </p:txBody>
      </p:sp>
      <p:sp>
        <p:nvSpPr>
          <p:cNvPr id="7" name="Slide Number Placeholder 5"/>
          <p:cNvSpPr>
            <a:spLocks noGrp="1"/>
          </p:cNvSpPr>
          <p:nvPr>
            <p:ph type="sldNum" sz="quarter" idx="12"/>
          </p:nvPr>
        </p:nvSpPr>
        <p:spPr/>
        <p:txBody>
          <a:bodyPr/>
          <a:lstStyle>
            <a:lvl1pPr>
              <a:defRPr/>
            </a:lvl1pPr>
          </a:lstStyle>
          <a:p>
            <a:pPr>
              <a:defRPr/>
            </a:pPr>
            <a:fld id="{16712DDB-ED58-4BA0-9273-A9811BA40E46}" type="slidenum">
              <a:rPr lang="bs-Latn-BA" altLang="tr-TR"/>
              <a:pPr>
                <a:defRPr/>
              </a:pPr>
              <a:t>‹#›</a:t>
            </a:fld>
            <a:endParaRPr lang="bs-Latn-BA" altLang="tr-TR"/>
          </a:p>
        </p:txBody>
      </p:sp>
    </p:spTree>
    <p:extLst>
      <p:ext uri="{BB962C8B-B14F-4D97-AF65-F5344CB8AC3E}">
        <p14:creationId xmlns:p14="http://schemas.microsoft.com/office/powerpoint/2010/main" val="910896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bs-Latn-BA"/>
          </a:p>
        </p:txBody>
      </p:sp>
      <p:sp>
        <p:nvSpPr>
          <p:cNvPr id="3" name="Picture Placeholder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bs-Latn-BA" noProof="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A4E6810-93CF-42AE-8D83-B74168C5F16F}" type="datetimeFigureOut">
              <a:rPr lang="bs-Latn-BA"/>
              <a:pPr>
                <a:defRPr/>
              </a:pPr>
              <a:t>27.12.2016</a:t>
            </a:fld>
            <a:endParaRPr lang="bs-Latn-BA"/>
          </a:p>
        </p:txBody>
      </p:sp>
      <p:sp>
        <p:nvSpPr>
          <p:cNvPr id="6" name="Footer Placeholder 4"/>
          <p:cNvSpPr>
            <a:spLocks noGrp="1"/>
          </p:cNvSpPr>
          <p:nvPr>
            <p:ph type="ftr" sz="quarter" idx="11"/>
          </p:nvPr>
        </p:nvSpPr>
        <p:spPr/>
        <p:txBody>
          <a:bodyPr/>
          <a:lstStyle>
            <a:lvl1pPr>
              <a:defRPr/>
            </a:lvl1pPr>
          </a:lstStyle>
          <a:p>
            <a:pPr>
              <a:defRPr/>
            </a:pPr>
            <a:endParaRPr lang="bs-Latn-BA"/>
          </a:p>
        </p:txBody>
      </p:sp>
      <p:sp>
        <p:nvSpPr>
          <p:cNvPr id="7" name="Slide Number Placeholder 5"/>
          <p:cNvSpPr>
            <a:spLocks noGrp="1"/>
          </p:cNvSpPr>
          <p:nvPr>
            <p:ph type="sldNum" sz="quarter" idx="12"/>
          </p:nvPr>
        </p:nvSpPr>
        <p:spPr/>
        <p:txBody>
          <a:bodyPr/>
          <a:lstStyle>
            <a:lvl1pPr>
              <a:defRPr/>
            </a:lvl1pPr>
          </a:lstStyle>
          <a:p>
            <a:pPr>
              <a:defRPr/>
            </a:pPr>
            <a:fld id="{3150AF40-CD78-4362-9C85-5EBBCA495070}" type="slidenum">
              <a:rPr lang="bs-Latn-BA" altLang="tr-TR"/>
              <a:pPr>
                <a:defRPr/>
              </a:pPr>
              <a:t>‹#›</a:t>
            </a:fld>
            <a:endParaRPr lang="bs-Latn-BA" altLang="tr-TR"/>
          </a:p>
        </p:txBody>
      </p:sp>
    </p:spTree>
    <p:extLst>
      <p:ext uri="{BB962C8B-B14F-4D97-AF65-F5344CB8AC3E}">
        <p14:creationId xmlns:p14="http://schemas.microsoft.com/office/powerpoint/2010/main" val="2029055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FFFFFF"/>
            </a:gs>
            <a:gs pos="92999">
              <a:srgbClr val="FFFFFF"/>
            </a:gs>
            <a:gs pos="96001">
              <a:srgbClr val="8FAADC"/>
            </a:gs>
            <a:gs pos="100000">
              <a:srgbClr val="2E75B6"/>
            </a:gs>
          </a:gsLst>
          <a:lin ang="0"/>
        </a:gra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tr-TR" smtClean="0"/>
              <a:t>Click to edit Master title style</a:t>
            </a:r>
            <a:endParaRPr lang="bs-Latn-BA" altLang="tr-TR" smtClean="0"/>
          </a:p>
        </p:txBody>
      </p:sp>
      <p:sp>
        <p:nvSpPr>
          <p:cNvPr id="1027" name="Text Placeholder 2"/>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tr-TR" smtClean="0"/>
              <a:t>Click to edit Master text styles</a:t>
            </a:r>
          </a:p>
          <a:p>
            <a:pPr lvl="1"/>
            <a:r>
              <a:rPr lang="en-US" altLang="tr-TR" smtClean="0"/>
              <a:t>Second level</a:t>
            </a:r>
          </a:p>
          <a:p>
            <a:pPr lvl="2"/>
            <a:r>
              <a:rPr lang="en-US" altLang="tr-TR" smtClean="0"/>
              <a:t>Third level</a:t>
            </a:r>
          </a:p>
          <a:p>
            <a:pPr lvl="3"/>
            <a:r>
              <a:rPr lang="en-US" altLang="tr-TR" smtClean="0"/>
              <a:t>Fourth level</a:t>
            </a:r>
          </a:p>
          <a:p>
            <a:pPr lvl="4"/>
            <a:r>
              <a:rPr lang="en-US" altLang="tr-TR" smtClean="0"/>
              <a:t>Fifth level</a:t>
            </a:r>
            <a:endParaRPr lang="bs-Latn-BA" altLang="tr-TR" smtClean="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effectLst/>
                <a:latin typeface="+mn-lt"/>
              </a:defRPr>
            </a:lvl1pPr>
          </a:lstStyle>
          <a:p>
            <a:pPr>
              <a:defRPr/>
            </a:pPr>
            <a:fld id="{65853B6A-2D6F-49B2-941C-A80C72382584}" type="datetimeFigureOut">
              <a:rPr lang="bs-Latn-BA"/>
              <a:pPr>
                <a:defRPr/>
              </a:pPr>
              <a:t>27.12.2016</a:t>
            </a:fld>
            <a:endParaRPr lang="bs-Latn-BA"/>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effectLst/>
                <a:latin typeface="+mn-lt"/>
              </a:defRPr>
            </a:lvl1pPr>
          </a:lstStyle>
          <a:p>
            <a:pPr>
              <a:defRPr/>
            </a:pPr>
            <a:endParaRPr lang="bs-Latn-BA"/>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7986F7EB-EB14-4BFC-9025-9D986B66DB46}" type="slidenum">
              <a:rPr lang="bs-Latn-BA" altLang="tr-TR"/>
              <a:pPr>
                <a:defRPr/>
              </a:pPr>
              <a:t>‹#›</a:t>
            </a:fld>
            <a:endParaRPr lang="bs-Latn-BA" alt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txBox="1">
            <a:spLocks/>
          </p:cNvSpPr>
          <p:nvPr/>
        </p:nvSpPr>
        <p:spPr bwMode="auto">
          <a:xfrm>
            <a:off x="701675" y="1898650"/>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tr-TR" altLang="tr-TR" sz="5400" b="1">
                <a:latin typeface="Arial" panose="020B0604020202020204" pitchFamily="34" charset="0"/>
                <a:cs typeface="Arial" panose="020B0604020202020204" pitchFamily="34" charset="0"/>
              </a:rPr>
              <a:t>İŞ HUKUKU V</a:t>
            </a:r>
            <a:r>
              <a:rPr lang="bs-Latn-BA" altLang="tr-TR" sz="5400" b="1">
                <a:latin typeface="Arial" panose="020B0604020202020204" pitchFamily="34" charset="0"/>
                <a:cs typeface="Arial" panose="020B0604020202020204" pitchFamily="34" charset="0"/>
              </a:rPr>
              <a:t>III</a:t>
            </a:r>
            <a:endParaRPr lang="tr-TR" altLang="tr-TR" sz="5400" b="1">
              <a:latin typeface="Arial" panose="020B0604020202020204" pitchFamily="34" charset="0"/>
              <a:cs typeface="Arial" panose="020B0604020202020204" pitchFamily="34" charset="0"/>
            </a:endParaRPr>
          </a:p>
        </p:txBody>
      </p:sp>
      <p:sp>
        <p:nvSpPr>
          <p:cNvPr id="5" name="Content Placeholder 2"/>
          <p:cNvSpPr txBox="1">
            <a:spLocks/>
          </p:cNvSpPr>
          <p:nvPr/>
        </p:nvSpPr>
        <p:spPr bwMode="auto">
          <a:xfrm>
            <a:off x="3573463" y="5203825"/>
            <a:ext cx="4735512" cy="654050"/>
          </a:xfrm>
          <a:prstGeom prst="rect">
            <a:avLst/>
          </a:prstGeom>
          <a:noFill/>
          <a:ln w="9525">
            <a:noFill/>
            <a:miter lim="800000"/>
            <a:headEnd/>
            <a:tailEnd/>
          </a:ln>
        </p:spPr>
        <p:txBody>
          <a:bodyPr/>
          <a:lstStyle/>
          <a:p>
            <a:pPr algn="ctr">
              <a:lnSpc>
                <a:spcPct val="90000"/>
              </a:lnSpc>
              <a:spcBef>
                <a:spcPts val="1000"/>
              </a:spcBef>
              <a:buFont typeface="Arial" charset="0"/>
              <a:buNone/>
              <a:defRPr/>
            </a:pPr>
            <a:r>
              <a:rPr lang="tr-TR">
                <a:latin typeface="+mn-lt"/>
              </a:rPr>
              <a:t>Anlatan: Adnan Hadzimusiç</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p:cNvSpPr>
          <p:nvPr>
            <p:ph type="title"/>
          </p:nvPr>
        </p:nvSpPr>
        <p:spPr>
          <a:xfrm>
            <a:off x="423863" y="168275"/>
            <a:ext cx="11172825" cy="682625"/>
          </a:xfrm>
        </p:spPr>
        <p:txBody>
          <a:bodyPr/>
          <a:lstStyle/>
          <a:p>
            <a:pPr algn="ctr"/>
            <a:r>
              <a:rPr lang="tr-TR" altLang="tr-TR" b="1" smtClean="0">
                <a:latin typeface="Calibri" panose="020F0502020204030204" pitchFamily="34" charset="0"/>
              </a:rPr>
              <a:t>TOPLU İŞ SÖZLEŞMELERİN ŞEKLİ VE SÜRESİ</a:t>
            </a:r>
            <a:endParaRPr lang="en-US" altLang="tr-TR" b="1" smtClean="0">
              <a:latin typeface="Calibri" panose="020F0502020204030204" pitchFamily="34" charset="0"/>
            </a:endParaRPr>
          </a:p>
        </p:txBody>
      </p:sp>
      <p:sp>
        <p:nvSpPr>
          <p:cNvPr id="11267" name="Rectangle 3"/>
          <p:cNvSpPr>
            <a:spLocks noGrp="1"/>
          </p:cNvSpPr>
          <p:nvPr>
            <p:ph type="body" idx="1"/>
          </p:nvPr>
        </p:nvSpPr>
        <p:spPr>
          <a:xfrm>
            <a:off x="209550" y="1106488"/>
            <a:ext cx="11574463" cy="5538787"/>
          </a:xfrm>
        </p:spPr>
        <p:txBody>
          <a:bodyPr>
            <a:normAutofit/>
          </a:bodyPr>
          <a:lstStyle/>
          <a:p>
            <a:pPr marL="0" indent="-323850">
              <a:lnSpc>
                <a:spcPct val="80000"/>
              </a:lnSpc>
              <a:spcBef>
                <a:spcPct val="0"/>
              </a:spcBef>
              <a:buFont typeface="Arial" panose="020B0604020202020204" pitchFamily="34" charset="0"/>
              <a:buAutoNum type="alphaUcParenR"/>
            </a:pPr>
            <a:r>
              <a:rPr lang="tr-TR" altLang="tr-TR" sz="2600" b="1" smtClean="0"/>
              <a:t> TOPLU İŞ SÖZLEŞMELERİN SÜRESİ</a:t>
            </a:r>
          </a:p>
          <a:p>
            <a:pPr marL="0" indent="-323850">
              <a:lnSpc>
                <a:spcPct val="80000"/>
              </a:lnSpc>
              <a:spcBef>
                <a:spcPct val="0"/>
              </a:spcBef>
              <a:buFont typeface="Arial" panose="020B0604020202020204" pitchFamily="34" charset="0"/>
              <a:buNone/>
            </a:pPr>
            <a:r>
              <a:rPr lang="en-US" altLang="tr-TR" sz="2600" smtClean="0"/>
              <a:t>Toplu iş sözleşmesi en </a:t>
            </a:r>
            <a:r>
              <a:rPr lang="en-US" altLang="tr-TR" sz="2600" b="1" smtClean="0"/>
              <a:t>az bir ve en çok üç yıl süreli</a:t>
            </a:r>
            <a:r>
              <a:rPr lang="en-US" altLang="tr-TR" sz="2600" smtClean="0"/>
              <a:t> olarak yapılabilir. Toplu iş sözleşmesinin süresi, sözleşmenin</a:t>
            </a:r>
            <a:r>
              <a:rPr lang="tr-TR" altLang="tr-TR" sz="2600" smtClean="0"/>
              <a:t> </a:t>
            </a:r>
            <a:r>
              <a:rPr lang="en-US" altLang="tr-TR" sz="2600" smtClean="0"/>
              <a:t>imzalanmasından sonra </a:t>
            </a:r>
            <a:r>
              <a:rPr lang="en-US" altLang="tr-TR" sz="2600" b="1" smtClean="0"/>
              <a:t>taraflarca uzatılamaz, kısaltılamaz ve sözleşme süresinden önce sona erdirilemez.</a:t>
            </a:r>
          </a:p>
          <a:p>
            <a:pPr marL="0" indent="-323850">
              <a:lnSpc>
                <a:spcPct val="80000"/>
              </a:lnSpc>
              <a:spcBef>
                <a:spcPct val="0"/>
              </a:spcBef>
              <a:buFont typeface="Arial" panose="020B0604020202020204" pitchFamily="34" charset="0"/>
              <a:buNone/>
            </a:pPr>
            <a:endParaRPr lang="bs-Latn-BA" altLang="tr-TR" sz="2600" b="1" smtClean="0"/>
          </a:p>
          <a:p>
            <a:pPr marL="0" indent="-323850">
              <a:lnSpc>
                <a:spcPct val="80000"/>
              </a:lnSpc>
              <a:spcBef>
                <a:spcPct val="0"/>
              </a:spcBef>
              <a:buFont typeface="Arial" panose="020B0604020202020204" pitchFamily="34" charset="0"/>
              <a:buNone/>
            </a:pPr>
            <a:r>
              <a:rPr lang="tr-TR" altLang="tr-TR" sz="2600" b="1" smtClean="0"/>
              <a:t>İstısna</a:t>
            </a:r>
          </a:p>
          <a:p>
            <a:pPr marL="0" indent="-323850">
              <a:lnSpc>
                <a:spcPct val="80000"/>
              </a:lnSpc>
              <a:spcBef>
                <a:spcPct val="0"/>
              </a:spcBef>
              <a:buFont typeface="Arial" panose="020B0604020202020204" pitchFamily="34" charset="0"/>
              <a:buNone/>
            </a:pPr>
            <a:r>
              <a:rPr lang="en-US" altLang="tr-TR" sz="2600" smtClean="0"/>
              <a:t>Faaliyetleri </a:t>
            </a:r>
            <a:r>
              <a:rPr lang="en-US" altLang="tr-TR" sz="2600" u="sng" smtClean="0"/>
              <a:t>bir yıldan az süren işlerde </a:t>
            </a:r>
            <a:r>
              <a:rPr lang="en-US" altLang="tr-TR" sz="2600" smtClean="0"/>
              <a:t>uygulanmak üzere yapılan toplu iş sözleşmelerinin süresi bir yıldan az</a:t>
            </a:r>
            <a:r>
              <a:rPr lang="tr-TR" altLang="tr-TR" sz="2600" smtClean="0"/>
              <a:t> </a:t>
            </a:r>
            <a:r>
              <a:rPr lang="en-US" altLang="tr-TR" sz="2600" smtClean="0"/>
              <a:t>olabilir. İşin bitmemesi hâlinde bu sözleşmeler bir yılın sonuna kadar uygulanır.</a:t>
            </a:r>
          </a:p>
          <a:p>
            <a:pPr marL="0" indent="-323850">
              <a:lnSpc>
                <a:spcPct val="80000"/>
              </a:lnSpc>
              <a:spcBef>
                <a:spcPct val="0"/>
              </a:spcBef>
              <a:buFont typeface="Arial" panose="020B0604020202020204" pitchFamily="34" charset="0"/>
              <a:buNone/>
            </a:pPr>
            <a:endParaRPr lang="bs-Latn-BA" altLang="tr-TR" sz="2600" b="1" smtClean="0"/>
          </a:p>
          <a:p>
            <a:pPr marL="0" indent="-323850">
              <a:lnSpc>
                <a:spcPct val="80000"/>
              </a:lnSpc>
              <a:spcBef>
                <a:spcPct val="0"/>
              </a:spcBef>
              <a:buFont typeface="Arial" panose="020B0604020202020204" pitchFamily="34" charset="0"/>
              <a:buNone/>
            </a:pPr>
            <a:r>
              <a:rPr lang="tr-TR" altLang="tr-TR" sz="2600" b="1" smtClean="0"/>
              <a:t>TİS yenilenmesi</a:t>
            </a:r>
          </a:p>
          <a:p>
            <a:pPr marL="0" indent="-323850">
              <a:lnSpc>
                <a:spcPct val="80000"/>
              </a:lnSpc>
              <a:spcBef>
                <a:spcPct val="0"/>
              </a:spcBef>
              <a:buFont typeface="Arial" panose="020B0604020202020204" pitchFamily="34" charset="0"/>
              <a:buNone/>
            </a:pPr>
            <a:r>
              <a:rPr lang="en-US" altLang="tr-TR" sz="2600" smtClean="0"/>
              <a:t>Toplu iş sözleşmesi süresinin bitmesinden önceki yüz yirmi gün içinde, yeni sözleşme için yetki başvurusunda</a:t>
            </a:r>
            <a:r>
              <a:rPr lang="tr-TR" altLang="tr-TR" sz="2600" smtClean="0"/>
              <a:t> </a:t>
            </a:r>
            <a:r>
              <a:rPr lang="en-US" altLang="tr-TR" sz="2600" smtClean="0"/>
              <a:t>bulunulabilir. Ancak, yapılacak toplu iş sözleşmesi önceki sözleşme sona ermedikçe yürürlüğe giremez.</a:t>
            </a:r>
            <a:endParaRPr lang="tr-TR" altLang="tr-TR" sz="2600" smtClean="0"/>
          </a:p>
          <a:p>
            <a:pPr marL="0" indent="-323850">
              <a:lnSpc>
                <a:spcPct val="80000"/>
              </a:lnSpc>
              <a:spcBef>
                <a:spcPct val="0"/>
              </a:spcBef>
              <a:buFont typeface="Arial" panose="020B0604020202020204" pitchFamily="34" charset="0"/>
              <a:buNone/>
            </a:pPr>
            <a:endParaRPr lang="tr-TR" altLang="tr-TR" sz="2600" smtClean="0"/>
          </a:p>
          <a:p>
            <a:pPr marL="0" indent="-323850">
              <a:lnSpc>
                <a:spcPct val="80000"/>
              </a:lnSpc>
              <a:spcBef>
                <a:spcPct val="0"/>
              </a:spcBef>
              <a:buFont typeface="Arial" panose="020B0604020202020204" pitchFamily="34" charset="0"/>
              <a:buNone/>
            </a:pPr>
            <a:r>
              <a:rPr lang="tr-TR" altLang="tr-TR" sz="2600" b="1" smtClean="0"/>
              <a:t>B) TOPLU İŞ SÖZLEŞMELERİN ŞEKLİ</a:t>
            </a:r>
          </a:p>
          <a:p>
            <a:pPr marL="0" indent="-323850">
              <a:lnSpc>
                <a:spcPct val="80000"/>
              </a:lnSpc>
              <a:spcBef>
                <a:spcPct val="0"/>
              </a:spcBef>
              <a:buFont typeface="Arial" panose="020B0604020202020204" pitchFamily="34" charset="0"/>
              <a:buNone/>
            </a:pPr>
            <a:r>
              <a:rPr lang="tr-TR" altLang="tr-TR" sz="2600" smtClean="0"/>
              <a:t>Toplu iş sözleşmesi </a:t>
            </a:r>
            <a:r>
              <a:rPr lang="tr-TR" altLang="tr-TR" sz="2600" b="1" smtClean="0"/>
              <a:t>yazılı</a:t>
            </a:r>
            <a:r>
              <a:rPr lang="tr-TR" altLang="tr-TR" sz="2600" smtClean="0"/>
              <a:t> olarak yapılır.</a:t>
            </a:r>
            <a:endParaRPr lang="en-US" altLang="tr-TR" sz="260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p:cNvSpPr>
          <p:nvPr>
            <p:ph type="body" idx="1"/>
          </p:nvPr>
        </p:nvSpPr>
        <p:spPr>
          <a:xfrm>
            <a:off x="374650" y="504825"/>
            <a:ext cx="11401425" cy="4351338"/>
          </a:xfrm>
        </p:spPr>
        <p:txBody>
          <a:bodyPr/>
          <a:lstStyle/>
          <a:p>
            <a:pPr marL="0" indent="0">
              <a:buFont typeface="Arial" panose="020B0604020202020204" pitchFamily="34" charset="0"/>
              <a:buNone/>
            </a:pPr>
            <a:r>
              <a:rPr lang="tr-TR" altLang="tr-TR" b="1" smtClean="0"/>
              <a:t>C) </a:t>
            </a:r>
            <a:r>
              <a:rPr lang="en-US" altLang="tr-TR" b="1" smtClean="0"/>
              <a:t>Tarafların durumunda değişiklik</a:t>
            </a:r>
          </a:p>
          <a:p>
            <a:pPr marL="0" indent="0">
              <a:buFont typeface="Arial" panose="020B0604020202020204" pitchFamily="34" charset="0"/>
              <a:buNone/>
            </a:pPr>
            <a:r>
              <a:rPr lang="en-US" altLang="tr-TR" b="1" smtClean="0"/>
              <a:t>MADDE 37 – </a:t>
            </a:r>
            <a:r>
              <a:rPr lang="en-US" altLang="tr-TR" smtClean="0"/>
              <a:t>(1) Toplu iş sözleşmesine taraf olan sendikanın tüzel</a:t>
            </a:r>
            <a:r>
              <a:rPr lang="tr-TR" altLang="tr-TR" smtClean="0"/>
              <a:t> </a:t>
            </a:r>
            <a:r>
              <a:rPr lang="en-US" altLang="tr-TR" smtClean="0"/>
              <a:t>kişiliğinin sona ermesi, faaliyetinin</a:t>
            </a:r>
            <a:r>
              <a:rPr lang="tr-TR" altLang="tr-TR" smtClean="0"/>
              <a:t> </a:t>
            </a:r>
            <a:r>
              <a:rPr lang="en-US" altLang="tr-TR" smtClean="0"/>
              <a:t>durdurulması, işçi sendikasının yetkiyi kaybetmesi ve toplu iş sözleşmesinin uygulandığı işyerlerinde işverenin veya işyerinin</a:t>
            </a:r>
            <a:r>
              <a:rPr lang="tr-TR" altLang="tr-TR" smtClean="0"/>
              <a:t> </a:t>
            </a:r>
            <a:r>
              <a:rPr lang="en-US" altLang="tr-TR" smtClean="0"/>
              <a:t>girdiği işkolunun değişmesi toplu iş sözleşmesini sona erdirmez.</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p:cNvSpPr>
          <p:nvPr>
            <p:ph type="title"/>
          </p:nvPr>
        </p:nvSpPr>
        <p:spPr>
          <a:xfrm>
            <a:off x="419100" y="168275"/>
            <a:ext cx="11341100" cy="738188"/>
          </a:xfrm>
        </p:spPr>
        <p:txBody>
          <a:bodyPr/>
          <a:lstStyle/>
          <a:p>
            <a:pPr algn="ctr"/>
            <a:r>
              <a:rPr lang="tr-TR" altLang="tr-TR" b="1" smtClean="0">
                <a:latin typeface="Calibri" panose="020F0502020204030204" pitchFamily="34" charset="0"/>
              </a:rPr>
              <a:t>TOPLU İŞ SÖZLEŞMESİNDEN YARARLANMA</a:t>
            </a:r>
            <a:endParaRPr lang="en-US" altLang="tr-TR" b="1" smtClean="0">
              <a:latin typeface="Calibri" panose="020F0502020204030204" pitchFamily="34" charset="0"/>
            </a:endParaRPr>
          </a:p>
        </p:txBody>
      </p:sp>
      <p:sp>
        <p:nvSpPr>
          <p:cNvPr id="14339" name="Rectangle 3"/>
          <p:cNvSpPr>
            <a:spLocks noGrp="1"/>
          </p:cNvSpPr>
          <p:nvPr>
            <p:ph type="body" idx="1"/>
          </p:nvPr>
        </p:nvSpPr>
        <p:spPr>
          <a:xfrm>
            <a:off x="155949" y="906463"/>
            <a:ext cx="11838827" cy="5641975"/>
          </a:xfrm>
        </p:spPr>
        <p:txBody>
          <a:bodyPr/>
          <a:lstStyle/>
          <a:p>
            <a:pPr marL="0" indent="0">
              <a:lnSpc>
                <a:spcPct val="100000"/>
              </a:lnSpc>
              <a:spcBef>
                <a:spcPct val="0"/>
              </a:spcBef>
              <a:buFont typeface="Arial" panose="020B0604020202020204" pitchFamily="34" charset="0"/>
              <a:buNone/>
            </a:pPr>
            <a:r>
              <a:rPr lang="tr-TR" altLang="tr-TR" dirty="0" smtClean="0"/>
              <a:t>Genel olarak TİS ile bağlanan sadece sözleşmeyi imzalayan sendikalar değil, sözleşme onların üyelerini de bağlar.</a:t>
            </a:r>
          </a:p>
          <a:p>
            <a:pPr marL="0" indent="0">
              <a:lnSpc>
                <a:spcPct val="100000"/>
              </a:lnSpc>
              <a:spcBef>
                <a:spcPct val="0"/>
              </a:spcBef>
              <a:buFont typeface="Arial" panose="020B0604020202020204" pitchFamily="34" charset="0"/>
              <a:buNone/>
            </a:pPr>
            <a:endParaRPr lang="tr-TR" altLang="tr-TR" dirty="0" smtClean="0"/>
          </a:p>
          <a:p>
            <a:pPr marL="0" indent="0">
              <a:lnSpc>
                <a:spcPct val="100000"/>
              </a:lnSpc>
              <a:spcBef>
                <a:spcPct val="0"/>
              </a:spcBef>
              <a:buFont typeface="Arial" panose="020B0604020202020204" pitchFamily="34" charset="0"/>
              <a:buAutoNum type="alphaUcParenR"/>
            </a:pPr>
            <a:r>
              <a:rPr lang="tr-TR" altLang="tr-TR" b="1" dirty="0" smtClean="0"/>
              <a:t> </a:t>
            </a:r>
            <a:r>
              <a:rPr lang="tr-TR" altLang="tr-TR" b="1" dirty="0" err="1" smtClean="0"/>
              <a:t>TİS’ten</a:t>
            </a:r>
            <a:r>
              <a:rPr lang="tr-TR" altLang="tr-TR" b="1" dirty="0" smtClean="0"/>
              <a:t> yararlanacak kişiler</a:t>
            </a:r>
          </a:p>
          <a:p>
            <a:pPr marL="0" indent="0">
              <a:lnSpc>
                <a:spcPct val="100000"/>
              </a:lnSpc>
              <a:spcBef>
                <a:spcPct val="0"/>
              </a:spcBef>
              <a:buFont typeface="Arial" panose="020B0604020202020204" pitchFamily="34" charset="0"/>
              <a:buNone/>
            </a:pPr>
            <a:r>
              <a:rPr lang="en-US" altLang="tr-TR" b="1" dirty="0" smtClean="0"/>
              <a:t>MADDE 39 – </a:t>
            </a:r>
            <a:r>
              <a:rPr lang="en-US" altLang="tr-TR" dirty="0" smtClean="0"/>
              <a:t>(1) </a:t>
            </a:r>
            <a:r>
              <a:rPr lang="en-US" altLang="tr-TR" dirty="0" err="1" smtClean="0"/>
              <a:t>Toplu</a:t>
            </a:r>
            <a:r>
              <a:rPr lang="en-US" altLang="tr-TR" dirty="0" smtClean="0"/>
              <a:t> </a:t>
            </a:r>
            <a:r>
              <a:rPr lang="en-US" altLang="tr-TR" dirty="0" err="1" smtClean="0"/>
              <a:t>iş</a:t>
            </a:r>
            <a:r>
              <a:rPr lang="en-US" altLang="tr-TR" dirty="0" smtClean="0"/>
              <a:t> </a:t>
            </a:r>
            <a:r>
              <a:rPr lang="en-US" altLang="tr-TR" dirty="0" err="1" smtClean="0"/>
              <a:t>sözleşmesinden</a:t>
            </a:r>
            <a:r>
              <a:rPr lang="en-US" altLang="tr-TR" dirty="0" smtClean="0"/>
              <a:t> </a:t>
            </a:r>
            <a:r>
              <a:rPr lang="en-US" altLang="tr-TR" dirty="0" err="1" smtClean="0"/>
              <a:t>taraf</a:t>
            </a:r>
            <a:r>
              <a:rPr lang="en-US" altLang="tr-TR" dirty="0" smtClean="0"/>
              <a:t> </a:t>
            </a:r>
            <a:r>
              <a:rPr lang="en-US" altLang="tr-TR" dirty="0" err="1" smtClean="0"/>
              <a:t>işçi</a:t>
            </a:r>
            <a:r>
              <a:rPr lang="en-US" altLang="tr-TR" dirty="0" smtClean="0"/>
              <a:t> </a:t>
            </a:r>
            <a:r>
              <a:rPr lang="en-US" altLang="tr-TR" dirty="0" err="1" smtClean="0"/>
              <a:t>sendikasının</a:t>
            </a:r>
            <a:r>
              <a:rPr lang="en-US" altLang="tr-TR" dirty="0" smtClean="0"/>
              <a:t> </a:t>
            </a:r>
            <a:r>
              <a:rPr lang="en-US" altLang="tr-TR" dirty="0" err="1" smtClean="0"/>
              <a:t>üyeleri</a:t>
            </a:r>
            <a:r>
              <a:rPr lang="en-US" altLang="tr-TR" dirty="0" smtClean="0"/>
              <a:t> </a:t>
            </a:r>
            <a:r>
              <a:rPr lang="en-US" altLang="tr-TR" dirty="0" err="1" smtClean="0"/>
              <a:t>yararlanır</a:t>
            </a:r>
            <a:r>
              <a:rPr lang="en-US" altLang="tr-TR" dirty="0" smtClean="0"/>
              <a:t>.</a:t>
            </a:r>
          </a:p>
          <a:p>
            <a:pPr marL="0" indent="0">
              <a:lnSpc>
                <a:spcPct val="100000"/>
              </a:lnSpc>
              <a:spcBef>
                <a:spcPct val="0"/>
              </a:spcBef>
              <a:buFont typeface="Arial" panose="020B0604020202020204" pitchFamily="34" charset="0"/>
              <a:buNone/>
            </a:pPr>
            <a:r>
              <a:rPr lang="en-US" altLang="tr-TR" dirty="0" smtClean="0"/>
              <a:t>(2) </a:t>
            </a:r>
            <a:r>
              <a:rPr lang="en-US" altLang="tr-TR" dirty="0" err="1" smtClean="0"/>
              <a:t>Toplu</a:t>
            </a:r>
            <a:r>
              <a:rPr lang="en-US" altLang="tr-TR" dirty="0" smtClean="0"/>
              <a:t> </a:t>
            </a:r>
            <a:r>
              <a:rPr lang="en-US" altLang="tr-TR" dirty="0" err="1" smtClean="0"/>
              <a:t>iş</a:t>
            </a:r>
            <a:r>
              <a:rPr lang="en-US" altLang="tr-TR" dirty="0" smtClean="0"/>
              <a:t> </a:t>
            </a:r>
            <a:r>
              <a:rPr lang="en-US" altLang="tr-TR" dirty="0" err="1" smtClean="0"/>
              <a:t>sözleşmesinden</a:t>
            </a:r>
            <a:r>
              <a:rPr lang="en-US" altLang="tr-TR" dirty="0" smtClean="0"/>
              <a:t>, </a:t>
            </a:r>
            <a:r>
              <a:rPr lang="en-US" altLang="tr-TR" dirty="0" err="1" smtClean="0"/>
              <a:t>sözleşmenin</a:t>
            </a:r>
            <a:r>
              <a:rPr lang="en-US" altLang="tr-TR" dirty="0" smtClean="0"/>
              <a:t> </a:t>
            </a:r>
            <a:r>
              <a:rPr lang="en-US" altLang="tr-TR" dirty="0" err="1" smtClean="0"/>
              <a:t>imzalanması</a:t>
            </a:r>
            <a:r>
              <a:rPr lang="en-US" altLang="tr-TR" dirty="0" smtClean="0"/>
              <a:t> </a:t>
            </a:r>
            <a:r>
              <a:rPr lang="en-US" altLang="tr-TR" dirty="0" err="1" smtClean="0"/>
              <a:t>tarihinde</a:t>
            </a:r>
            <a:r>
              <a:rPr lang="en-US" altLang="tr-TR" dirty="0" smtClean="0"/>
              <a:t> </a:t>
            </a:r>
            <a:r>
              <a:rPr lang="en-US" altLang="tr-TR" dirty="0" err="1" smtClean="0"/>
              <a:t>taraf</a:t>
            </a:r>
            <a:r>
              <a:rPr lang="en-US" altLang="tr-TR" dirty="0" smtClean="0"/>
              <a:t> </a:t>
            </a:r>
            <a:r>
              <a:rPr lang="en-US" altLang="tr-TR" dirty="0" err="1" smtClean="0"/>
              <a:t>sendikaya</a:t>
            </a:r>
            <a:r>
              <a:rPr lang="en-US" altLang="tr-TR" dirty="0" smtClean="0"/>
              <a:t> </a:t>
            </a:r>
            <a:r>
              <a:rPr lang="en-US" altLang="tr-TR" dirty="0" err="1" smtClean="0"/>
              <a:t>üye</a:t>
            </a:r>
            <a:r>
              <a:rPr lang="en-US" altLang="tr-TR" dirty="0" smtClean="0"/>
              <a:t> </a:t>
            </a:r>
            <a:r>
              <a:rPr lang="en-US" altLang="tr-TR" dirty="0" err="1" smtClean="0"/>
              <a:t>olanlar</a:t>
            </a:r>
            <a:r>
              <a:rPr lang="en-US" altLang="tr-TR" dirty="0" smtClean="0"/>
              <a:t> </a:t>
            </a:r>
            <a:r>
              <a:rPr lang="en-US" altLang="tr-TR" dirty="0" err="1" smtClean="0"/>
              <a:t>yürürlük</a:t>
            </a:r>
            <a:r>
              <a:rPr lang="en-US" altLang="tr-TR" dirty="0" smtClean="0"/>
              <a:t> </a:t>
            </a:r>
            <a:r>
              <a:rPr lang="en-US" altLang="tr-TR" dirty="0" err="1" smtClean="0"/>
              <a:t>tarihinden</a:t>
            </a:r>
            <a:r>
              <a:rPr lang="en-US" altLang="tr-TR" dirty="0" smtClean="0"/>
              <a:t>,</a:t>
            </a:r>
            <a:r>
              <a:rPr lang="tr-TR" altLang="tr-TR" dirty="0" smtClean="0"/>
              <a:t> </a:t>
            </a:r>
            <a:r>
              <a:rPr lang="en-US" altLang="tr-TR" dirty="0" err="1" smtClean="0"/>
              <a:t>imza</a:t>
            </a:r>
            <a:r>
              <a:rPr lang="en-US" altLang="tr-TR" dirty="0" smtClean="0"/>
              <a:t> </a:t>
            </a:r>
            <a:r>
              <a:rPr lang="en-US" altLang="tr-TR" dirty="0" err="1" smtClean="0"/>
              <a:t>tarihinden</a:t>
            </a:r>
            <a:r>
              <a:rPr lang="en-US" altLang="tr-TR" dirty="0" smtClean="0"/>
              <a:t> </a:t>
            </a:r>
            <a:r>
              <a:rPr lang="en-US" altLang="tr-TR" dirty="0" err="1" smtClean="0"/>
              <a:t>sonra</a:t>
            </a:r>
            <a:r>
              <a:rPr lang="en-US" altLang="tr-TR" dirty="0" smtClean="0"/>
              <a:t> </a:t>
            </a:r>
            <a:r>
              <a:rPr lang="en-US" altLang="tr-TR" dirty="0" err="1" smtClean="0"/>
              <a:t>üye</a:t>
            </a:r>
            <a:r>
              <a:rPr lang="en-US" altLang="tr-TR" dirty="0" smtClean="0"/>
              <a:t> </a:t>
            </a:r>
            <a:r>
              <a:rPr lang="en-US" altLang="tr-TR" dirty="0" err="1" smtClean="0"/>
              <a:t>olanlar</a:t>
            </a:r>
            <a:r>
              <a:rPr lang="en-US" altLang="tr-TR" dirty="0" smtClean="0"/>
              <a:t> </a:t>
            </a:r>
            <a:r>
              <a:rPr lang="en-US" altLang="tr-TR" dirty="0" err="1" smtClean="0"/>
              <a:t>ise</a:t>
            </a:r>
            <a:r>
              <a:rPr lang="en-US" altLang="tr-TR" dirty="0" smtClean="0"/>
              <a:t> </a:t>
            </a:r>
            <a:r>
              <a:rPr lang="en-US" altLang="tr-TR" dirty="0" err="1" smtClean="0"/>
              <a:t>üyeliklerinin</a:t>
            </a:r>
            <a:r>
              <a:rPr lang="en-US" altLang="tr-TR" dirty="0" smtClean="0"/>
              <a:t> </a:t>
            </a:r>
            <a:r>
              <a:rPr lang="en-US" altLang="tr-TR" dirty="0" err="1" smtClean="0"/>
              <a:t>taraf</a:t>
            </a:r>
            <a:r>
              <a:rPr lang="en-US" altLang="tr-TR" dirty="0" smtClean="0"/>
              <a:t> </a:t>
            </a:r>
            <a:r>
              <a:rPr lang="en-US" altLang="tr-TR" dirty="0" err="1" smtClean="0"/>
              <a:t>işçi</a:t>
            </a:r>
            <a:r>
              <a:rPr lang="en-US" altLang="tr-TR" dirty="0" smtClean="0"/>
              <a:t> </a:t>
            </a:r>
            <a:r>
              <a:rPr lang="en-US" altLang="tr-TR" dirty="0" err="1" smtClean="0"/>
              <a:t>sendikasınca</a:t>
            </a:r>
            <a:r>
              <a:rPr lang="en-US" altLang="tr-TR" dirty="0" smtClean="0"/>
              <a:t> </a:t>
            </a:r>
            <a:r>
              <a:rPr lang="en-US" altLang="tr-TR" dirty="0" err="1" smtClean="0"/>
              <a:t>işverene</a:t>
            </a:r>
            <a:r>
              <a:rPr lang="en-US" altLang="tr-TR" dirty="0" smtClean="0"/>
              <a:t> </a:t>
            </a:r>
            <a:r>
              <a:rPr lang="en-US" altLang="tr-TR" dirty="0" err="1" smtClean="0"/>
              <a:t>bildirildiği</a:t>
            </a:r>
            <a:r>
              <a:rPr lang="en-US" altLang="tr-TR" dirty="0" smtClean="0"/>
              <a:t> </a:t>
            </a:r>
            <a:r>
              <a:rPr lang="en-US" altLang="tr-TR" dirty="0" err="1" smtClean="0"/>
              <a:t>tarihten</a:t>
            </a:r>
            <a:r>
              <a:rPr lang="en-US" altLang="tr-TR" dirty="0" smtClean="0"/>
              <a:t> </a:t>
            </a:r>
            <a:r>
              <a:rPr lang="en-US" altLang="tr-TR" dirty="0" err="1" smtClean="0"/>
              <a:t>itibaren</a:t>
            </a:r>
            <a:r>
              <a:rPr lang="en-US" altLang="tr-TR" dirty="0" smtClean="0"/>
              <a:t> </a:t>
            </a:r>
            <a:r>
              <a:rPr lang="en-US" altLang="tr-TR" dirty="0" err="1" smtClean="0"/>
              <a:t>yararlanır</a:t>
            </a:r>
            <a:r>
              <a:rPr lang="en-US" altLang="tr-TR" dirty="0" smtClean="0"/>
              <a:t>.</a:t>
            </a:r>
          </a:p>
          <a:p>
            <a:pPr marL="0" indent="0">
              <a:lnSpc>
                <a:spcPct val="100000"/>
              </a:lnSpc>
              <a:spcBef>
                <a:spcPct val="0"/>
              </a:spcBef>
              <a:buFont typeface="Arial" panose="020B0604020202020204" pitchFamily="34" charset="0"/>
              <a:buNone/>
            </a:pPr>
            <a:r>
              <a:rPr lang="en-US" altLang="tr-TR" dirty="0" smtClean="0"/>
              <a:t>(3) </a:t>
            </a:r>
            <a:r>
              <a:rPr lang="en-US" altLang="tr-TR" dirty="0" err="1" smtClean="0"/>
              <a:t>Toplu</a:t>
            </a:r>
            <a:r>
              <a:rPr lang="en-US" altLang="tr-TR" dirty="0" smtClean="0"/>
              <a:t> </a:t>
            </a:r>
            <a:r>
              <a:rPr lang="en-US" altLang="tr-TR" dirty="0" err="1" smtClean="0"/>
              <a:t>iş</a:t>
            </a:r>
            <a:r>
              <a:rPr lang="en-US" altLang="tr-TR" dirty="0" smtClean="0"/>
              <a:t> </a:t>
            </a:r>
            <a:r>
              <a:rPr lang="en-US" altLang="tr-TR" dirty="0" err="1" smtClean="0"/>
              <a:t>sözleşmesinin</a:t>
            </a:r>
            <a:r>
              <a:rPr lang="en-US" altLang="tr-TR" dirty="0" smtClean="0"/>
              <a:t> </a:t>
            </a:r>
            <a:r>
              <a:rPr lang="en-US" altLang="tr-TR" dirty="0" err="1" smtClean="0"/>
              <a:t>imza</a:t>
            </a:r>
            <a:r>
              <a:rPr lang="en-US" altLang="tr-TR" dirty="0" smtClean="0"/>
              <a:t> </a:t>
            </a:r>
            <a:r>
              <a:rPr lang="en-US" altLang="tr-TR" dirty="0" err="1" smtClean="0"/>
              <a:t>tarihi</a:t>
            </a:r>
            <a:r>
              <a:rPr lang="en-US" altLang="tr-TR" dirty="0" smtClean="0"/>
              <a:t> </a:t>
            </a:r>
            <a:r>
              <a:rPr lang="en-US" altLang="tr-TR" dirty="0" err="1" smtClean="0"/>
              <a:t>ile</a:t>
            </a:r>
            <a:r>
              <a:rPr lang="en-US" altLang="tr-TR" dirty="0" smtClean="0"/>
              <a:t> </a:t>
            </a:r>
            <a:r>
              <a:rPr lang="en-US" altLang="tr-TR" dirty="0" err="1" smtClean="0"/>
              <a:t>yürürlük</a:t>
            </a:r>
            <a:r>
              <a:rPr lang="en-US" altLang="tr-TR" dirty="0" smtClean="0"/>
              <a:t> </a:t>
            </a:r>
            <a:r>
              <a:rPr lang="en-US" altLang="tr-TR" dirty="0" err="1" smtClean="0"/>
              <a:t>tarihi</a:t>
            </a:r>
            <a:r>
              <a:rPr lang="en-US" altLang="tr-TR" dirty="0" smtClean="0"/>
              <a:t> </a:t>
            </a:r>
            <a:r>
              <a:rPr lang="en-US" altLang="tr-TR" dirty="0" err="1" smtClean="0"/>
              <a:t>arasında</a:t>
            </a:r>
            <a:r>
              <a:rPr lang="en-US" altLang="tr-TR" dirty="0" smtClean="0"/>
              <a:t> </a:t>
            </a:r>
            <a:r>
              <a:rPr lang="en-US" altLang="tr-TR" dirty="0" err="1" smtClean="0"/>
              <a:t>iş</a:t>
            </a:r>
            <a:r>
              <a:rPr lang="en-US" altLang="tr-TR" dirty="0" smtClean="0"/>
              <a:t> </a:t>
            </a:r>
            <a:r>
              <a:rPr lang="en-US" altLang="tr-TR" dirty="0" err="1" smtClean="0"/>
              <a:t>sözleşmesi</a:t>
            </a:r>
            <a:r>
              <a:rPr lang="en-US" altLang="tr-TR" dirty="0" smtClean="0"/>
              <a:t> </a:t>
            </a:r>
            <a:r>
              <a:rPr lang="en-US" altLang="tr-TR" dirty="0" err="1" smtClean="0"/>
              <a:t>sona</a:t>
            </a:r>
            <a:r>
              <a:rPr lang="tr-TR" altLang="tr-TR" dirty="0" smtClean="0"/>
              <a:t> </a:t>
            </a:r>
            <a:r>
              <a:rPr lang="en-US" altLang="tr-TR" dirty="0" err="1" smtClean="0"/>
              <a:t>eren</a:t>
            </a:r>
            <a:r>
              <a:rPr lang="en-US" altLang="tr-TR" dirty="0" smtClean="0"/>
              <a:t> </a:t>
            </a:r>
            <a:r>
              <a:rPr lang="en-US" altLang="tr-TR" dirty="0" err="1" smtClean="0"/>
              <a:t>üyeler</a:t>
            </a:r>
            <a:r>
              <a:rPr lang="en-US" altLang="tr-TR" dirty="0" smtClean="0"/>
              <a:t> de, </a:t>
            </a:r>
            <a:r>
              <a:rPr lang="en-US" altLang="tr-TR" dirty="0" err="1" smtClean="0"/>
              <a:t>iş</a:t>
            </a:r>
            <a:r>
              <a:rPr lang="en-US" altLang="tr-TR" dirty="0" smtClean="0"/>
              <a:t> </a:t>
            </a:r>
            <a:r>
              <a:rPr lang="en-US" altLang="tr-TR" dirty="0" err="1" smtClean="0"/>
              <a:t>sözleşmelerinin</a:t>
            </a:r>
            <a:r>
              <a:rPr lang="tr-TR" altLang="tr-TR" dirty="0" smtClean="0"/>
              <a:t> </a:t>
            </a:r>
            <a:r>
              <a:rPr lang="en-US" altLang="tr-TR" dirty="0" err="1" smtClean="0"/>
              <a:t>sona</a:t>
            </a:r>
            <a:r>
              <a:rPr lang="en-US" altLang="tr-TR" dirty="0" smtClean="0"/>
              <a:t> </a:t>
            </a:r>
            <a:r>
              <a:rPr lang="en-US" altLang="tr-TR" dirty="0" err="1" smtClean="0"/>
              <a:t>erdiği</a:t>
            </a:r>
            <a:r>
              <a:rPr lang="en-US" altLang="tr-TR" dirty="0" smtClean="0"/>
              <a:t> </a:t>
            </a:r>
            <a:r>
              <a:rPr lang="en-US" altLang="tr-TR" dirty="0" err="1" smtClean="0"/>
              <a:t>tarihe</a:t>
            </a:r>
            <a:r>
              <a:rPr lang="en-US" altLang="tr-TR" dirty="0" smtClean="0"/>
              <a:t> </a:t>
            </a:r>
            <a:r>
              <a:rPr lang="en-US" altLang="tr-TR" dirty="0" err="1" smtClean="0"/>
              <a:t>kadar</a:t>
            </a:r>
            <a:r>
              <a:rPr lang="en-US" altLang="tr-TR" dirty="0" smtClean="0"/>
              <a:t> </a:t>
            </a:r>
            <a:r>
              <a:rPr lang="en-US" altLang="tr-TR" dirty="0" err="1" smtClean="0"/>
              <a:t>toplu</a:t>
            </a:r>
            <a:r>
              <a:rPr lang="en-US" altLang="tr-TR" dirty="0" smtClean="0"/>
              <a:t> </a:t>
            </a:r>
            <a:r>
              <a:rPr lang="en-US" altLang="tr-TR" dirty="0" err="1" smtClean="0"/>
              <a:t>iş</a:t>
            </a:r>
            <a:r>
              <a:rPr lang="en-US" altLang="tr-TR" dirty="0" smtClean="0"/>
              <a:t> </a:t>
            </a:r>
            <a:r>
              <a:rPr lang="en-US" altLang="tr-TR" dirty="0" err="1" smtClean="0"/>
              <a:t>sözleşmesinden</a:t>
            </a:r>
            <a:r>
              <a:rPr lang="en-US" altLang="tr-TR" dirty="0" smtClean="0"/>
              <a:t> </a:t>
            </a:r>
            <a:r>
              <a:rPr lang="en-US" altLang="tr-TR" dirty="0" err="1" smtClean="0"/>
              <a:t>yararlanır</a:t>
            </a:r>
            <a:r>
              <a:rPr lang="en-US" altLang="tr-TR" dirty="0" smtClean="0"/>
              <a: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p:cNvSpPr>
          <p:nvPr>
            <p:ph type="body" idx="1"/>
          </p:nvPr>
        </p:nvSpPr>
        <p:spPr>
          <a:xfrm>
            <a:off x="246063" y="300038"/>
            <a:ext cx="11717337" cy="6278562"/>
          </a:xfrm>
        </p:spPr>
        <p:txBody>
          <a:bodyPr>
            <a:normAutofit/>
          </a:bodyPr>
          <a:lstStyle/>
          <a:p>
            <a:pPr marL="0" indent="0">
              <a:lnSpc>
                <a:spcPct val="70000"/>
              </a:lnSpc>
              <a:spcBef>
                <a:spcPct val="0"/>
              </a:spcBef>
              <a:buFont typeface="Arial" panose="020B0604020202020204" pitchFamily="34" charset="0"/>
              <a:buNone/>
            </a:pPr>
            <a:r>
              <a:rPr lang="tr-TR" altLang="tr-TR" b="1" smtClean="0"/>
              <a:t>B) Yararlanmanın daraltması</a:t>
            </a:r>
          </a:p>
          <a:p>
            <a:pPr marL="0" indent="0">
              <a:lnSpc>
                <a:spcPct val="70000"/>
              </a:lnSpc>
              <a:spcBef>
                <a:spcPct val="0"/>
              </a:spcBef>
              <a:buFont typeface="Arial" panose="020B0604020202020204" pitchFamily="34" charset="0"/>
              <a:buNone/>
            </a:pPr>
            <a:r>
              <a:rPr lang="en-US" altLang="tr-TR" smtClean="0"/>
              <a:t>Grev sonunda yapılan toplu iş sözleşmesinden, zorunlu olarak çalışanlar dışında </a:t>
            </a:r>
            <a:r>
              <a:rPr lang="en-US" altLang="tr-TR" b="1" smtClean="0"/>
              <a:t>işyerinde</a:t>
            </a:r>
            <a:r>
              <a:rPr lang="tr-TR" altLang="tr-TR" b="1" smtClean="0"/>
              <a:t> </a:t>
            </a:r>
            <a:r>
              <a:rPr lang="en-US" altLang="tr-TR" b="1" smtClean="0"/>
              <a:t>çalışmış olanlar</a:t>
            </a:r>
            <a:r>
              <a:rPr lang="en-US" altLang="tr-TR" smtClean="0"/>
              <a:t> aksine hüküm bulunmadıkça </a:t>
            </a:r>
            <a:r>
              <a:rPr lang="en-US" altLang="tr-TR" b="1" smtClean="0"/>
              <a:t>yararlanamaz.</a:t>
            </a:r>
            <a:endParaRPr lang="tr-TR" altLang="tr-TR" b="1" smtClean="0"/>
          </a:p>
          <a:p>
            <a:pPr marL="0" indent="0">
              <a:lnSpc>
                <a:spcPct val="80000"/>
              </a:lnSpc>
              <a:buFont typeface="Arial" panose="020B0604020202020204" pitchFamily="34" charset="0"/>
              <a:buNone/>
            </a:pPr>
            <a:endParaRPr lang="tr-TR" altLang="tr-TR" b="1" smtClean="0"/>
          </a:p>
          <a:p>
            <a:pPr marL="0" indent="0">
              <a:lnSpc>
                <a:spcPct val="80000"/>
              </a:lnSpc>
              <a:buFont typeface="Arial" panose="020B0604020202020204" pitchFamily="34" charset="0"/>
              <a:buNone/>
            </a:pPr>
            <a:r>
              <a:rPr lang="tr-TR" altLang="tr-TR" b="1" smtClean="0"/>
              <a:t>İ</a:t>
            </a:r>
            <a:r>
              <a:rPr lang="en-US" altLang="tr-TR" b="1" smtClean="0"/>
              <a:t>şveren vekilleri ile toplu iş sözleşmesi görüşmelerine işvereni temsilen katılanlar, toplu iş</a:t>
            </a:r>
            <a:r>
              <a:rPr lang="tr-TR" altLang="tr-TR" b="1" smtClean="0"/>
              <a:t> </a:t>
            </a:r>
            <a:r>
              <a:rPr lang="en-US" altLang="tr-TR" b="1" smtClean="0"/>
              <a:t>sözleşmesinden yararlanamaz</a:t>
            </a:r>
            <a:r>
              <a:rPr lang="tr-TR" altLang="tr-TR" smtClean="0"/>
              <a:t>!</a:t>
            </a:r>
            <a:endParaRPr lang="tr-TR" altLang="tr-TR" b="1" smtClean="0"/>
          </a:p>
          <a:p>
            <a:pPr marL="0" indent="0">
              <a:lnSpc>
                <a:spcPct val="70000"/>
              </a:lnSpc>
              <a:spcBef>
                <a:spcPct val="0"/>
              </a:spcBef>
              <a:buFont typeface="Arial" panose="020B0604020202020204" pitchFamily="34" charset="0"/>
              <a:buNone/>
            </a:pPr>
            <a:endParaRPr lang="tr-TR" altLang="tr-TR" b="1" smtClean="0"/>
          </a:p>
          <a:p>
            <a:pPr marL="0" indent="0">
              <a:lnSpc>
                <a:spcPct val="70000"/>
              </a:lnSpc>
              <a:spcBef>
                <a:spcPct val="0"/>
              </a:spcBef>
              <a:buFont typeface="Arial" panose="020B0604020202020204" pitchFamily="34" charset="0"/>
              <a:buNone/>
            </a:pPr>
            <a:endParaRPr lang="tr-TR" altLang="tr-TR" b="1" smtClean="0"/>
          </a:p>
          <a:p>
            <a:pPr marL="0" indent="0">
              <a:lnSpc>
                <a:spcPct val="70000"/>
              </a:lnSpc>
              <a:spcBef>
                <a:spcPct val="0"/>
              </a:spcBef>
              <a:buFont typeface="Arial" panose="020B0604020202020204" pitchFamily="34" charset="0"/>
              <a:buNone/>
            </a:pPr>
            <a:r>
              <a:rPr lang="tr-TR" altLang="tr-TR" b="1" smtClean="0"/>
              <a:t>C) Üye olmayanların dayanışma ödentisi ödeyerek TİS’ten yararlanması</a:t>
            </a:r>
          </a:p>
          <a:p>
            <a:pPr marL="0" indent="0">
              <a:lnSpc>
                <a:spcPct val="70000"/>
              </a:lnSpc>
              <a:spcBef>
                <a:spcPct val="0"/>
              </a:spcBef>
              <a:buFont typeface="Arial" panose="020B0604020202020204" pitchFamily="34" charset="0"/>
              <a:buNone/>
            </a:pPr>
            <a:r>
              <a:rPr lang="en-US" altLang="tr-TR" smtClean="0"/>
              <a:t>Toplu iş sözleşmesinin imzası sırasında taraf işçi sendikasına üye olmayanlar, sonradan işyerine girip de üye</a:t>
            </a:r>
            <a:r>
              <a:rPr lang="tr-TR" altLang="tr-TR" smtClean="0"/>
              <a:t> </a:t>
            </a:r>
            <a:r>
              <a:rPr lang="en-US" altLang="tr-TR" smtClean="0"/>
              <a:t>olmayanlar veya imza tarihinde taraf işçi sendikasına üye olup da ayrılanlar veya çıkarılanların toplu iş sözleşmesinden</a:t>
            </a:r>
            <a:r>
              <a:rPr lang="tr-TR" altLang="tr-TR" smtClean="0"/>
              <a:t> </a:t>
            </a:r>
            <a:r>
              <a:rPr lang="en-US" altLang="tr-TR" smtClean="0"/>
              <a:t>yararlanabilmeleri, toplu iş sözleşmesinin tarafı olan işçi sendikasına </a:t>
            </a:r>
            <a:r>
              <a:rPr lang="en-US" altLang="tr-TR" b="1" smtClean="0"/>
              <a:t>dayanışma aidatı ödemelerine bağlıdır.</a:t>
            </a:r>
            <a:r>
              <a:rPr lang="en-US" altLang="tr-TR" smtClean="0"/>
              <a:t> Bunun için işçi</a:t>
            </a:r>
            <a:r>
              <a:rPr lang="tr-TR" altLang="tr-TR" smtClean="0"/>
              <a:t> </a:t>
            </a:r>
            <a:r>
              <a:rPr lang="en-US" altLang="tr-TR" smtClean="0"/>
              <a:t>sendikasının onayı aranmaz. </a:t>
            </a:r>
            <a:endParaRPr lang="tr-TR" altLang="tr-TR" smtClean="0"/>
          </a:p>
          <a:p>
            <a:pPr marL="0" indent="0">
              <a:lnSpc>
                <a:spcPct val="70000"/>
              </a:lnSpc>
              <a:spcBef>
                <a:spcPct val="0"/>
              </a:spcBef>
              <a:buFont typeface="Arial" panose="020B0604020202020204" pitchFamily="34" charset="0"/>
              <a:buNone/>
            </a:pPr>
            <a:endParaRPr lang="tr-TR" altLang="tr-TR" smtClean="0"/>
          </a:p>
          <a:p>
            <a:pPr marL="0" indent="0">
              <a:lnSpc>
                <a:spcPct val="70000"/>
              </a:lnSpc>
              <a:spcBef>
                <a:spcPct val="0"/>
              </a:spcBef>
              <a:buFont typeface="Arial" panose="020B0604020202020204" pitchFamily="34" charset="0"/>
              <a:buNone/>
            </a:pPr>
            <a:r>
              <a:rPr lang="en-US" altLang="tr-TR" smtClean="0"/>
              <a:t>Dayanışma aidatı ödemek suretiyle toplu iş sözleşmesinden yararlanma, talep tarihinden</a:t>
            </a:r>
            <a:r>
              <a:rPr lang="tr-TR" altLang="tr-TR" smtClean="0"/>
              <a:t> </a:t>
            </a:r>
            <a:r>
              <a:rPr lang="en-US" altLang="tr-TR" smtClean="0"/>
              <a:t>geçerlidir. İmza tarihinden önceki talepler imza tarihi itibarıyla hüküm doğurur.</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p:cNvSpPr>
          <p:nvPr>
            <p:ph type="body" idx="1"/>
          </p:nvPr>
        </p:nvSpPr>
        <p:spPr>
          <a:xfrm>
            <a:off x="215900" y="323850"/>
            <a:ext cx="11760200" cy="6224588"/>
          </a:xfrm>
        </p:spPr>
        <p:txBody>
          <a:bodyPr/>
          <a:lstStyle/>
          <a:p>
            <a:pPr marL="0" indent="0">
              <a:lnSpc>
                <a:spcPct val="80000"/>
              </a:lnSpc>
              <a:spcBef>
                <a:spcPct val="0"/>
              </a:spcBef>
              <a:buFont typeface="Arial" panose="020B0604020202020204" pitchFamily="34" charset="0"/>
              <a:buNone/>
            </a:pPr>
            <a:r>
              <a:rPr lang="tr-TR" altLang="tr-TR" b="1" dirty="0" smtClean="0"/>
              <a:t>D) Teşmil yolu ile yararlanma</a:t>
            </a:r>
          </a:p>
          <a:p>
            <a:pPr marL="0" indent="0">
              <a:lnSpc>
                <a:spcPct val="80000"/>
              </a:lnSpc>
              <a:spcBef>
                <a:spcPct val="0"/>
              </a:spcBef>
              <a:buFont typeface="Arial" panose="020B0604020202020204" pitchFamily="34" charset="0"/>
              <a:buNone/>
            </a:pPr>
            <a:r>
              <a:rPr lang="tr-TR" altLang="tr-TR" dirty="0" smtClean="0"/>
              <a:t>Teşmil, yürürlükte bulunan bir </a:t>
            </a:r>
            <a:r>
              <a:rPr lang="tr-TR" altLang="tr-TR" dirty="0" err="1" smtClean="0"/>
              <a:t>TİS’in</a:t>
            </a:r>
            <a:r>
              <a:rPr lang="tr-TR" altLang="tr-TR" dirty="0" smtClean="0"/>
              <a:t> uygulanma alanının</a:t>
            </a:r>
            <a:r>
              <a:rPr lang="tr-TR" altLang="tr-TR" dirty="0" smtClean="0"/>
              <a:t>, </a:t>
            </a:r>
            <a:r>
              <a:rPr lang="tr-TR" altLang="tr-TR" dirty="0" err="1" smtClean="0"/>
              <a:t>TİS’in</a:t>
            </a:r>
            <a:r>
              <a:rPr lang="tr-TR" altLang="tr-TR" dirty="0" smtClean="0"/>
              <a:t> </a:t>
            </a:r>
            <a:r>
              <a:rPr lang="tr-TR" altLang="tr-TR" dirty="0" smtClean="0"/>
              <a:t>tarafları olmayan diğer </a:t>
            </a:r>
            <a:r>
              <a:rPr lang="tr-TR" altLang="tr-TR" dirty="0" smtClean="0"/>
              <a:t>işçileri ve </a:t>
            </a:r>
            <a:r>
              <a:rPr lang="tr-TR" altLang="tr-TR" dirty="0" smtClean="0"/>
              <a:t>işverenleri de içine alarak, yasaların yetkili kıldığı organları tarafından genişletilmesi.</a:t>
            </a:r>
          </a:p>
          <a:p>
            <a:pPr marL="0" indent="0">
              <a:lnSpc>
                <a:spcPct val="80000"/>
              </a:lnSpc>
              <a:spcBef>
                <a:spcPct val="0"/>
              </a:spcBef>
              <a:buFont typeface="Arial" panose="020B0604020202020204" pitchFamily="34" charset="0"/>
              <a:buNone/>
            </a:pPr>
            <a:endParaRPr lang="tr-TR" altLang="tr-TR" b="1" dirty="0" smtClean="0"/>
          </a:p>
          <a:p>
            <a:pPr marL="0" indent="0">
              <a:lnSpc>
                <a:spcPct val="80000"/>
              </a:lnSpc>
              <a:spcBef>
                <a:spcPct val="0"/>
              </a:spcBef>
              <a:buFont typeface="Arial" panose="020B0604020202020204" pitchFamily="34" charset="0"/>
              <a:buNone/>
            </a:pPr>
            <a:r>
              <a:rPr lang="en-US" altLang="tr-TR" b="1" dirty="0" smtClean="0"/>
              <a:t>MADDE 40 –</a:t>
            </a:r>
            <a:r>
              <a:rPr lang="en-US" altLang="tr-TR" dirty="0" smtClean="0"/>
              <a:t>(1) </a:t>
            </a:r>
            <a:r>
              <a:rPr lang="en-US" altLang="tr-TR" b="1" dirty="0" err="1" smtClean="0"/>
              <a:t>Bakanlar</a:t>
            </a:r>
            <a:r>
              <a:rPr lang="en-US" altLang="tr-TR" b="1" dirty="0" smtClean="0"/>
              <a:t> </a:t>
            </a:r>
            <a:r>
              <a:rPr lang="en-US" altLang="tr-TR" b="1" dirty="0" err="1" smtClean="0"/>
              <a:t>Kurulu</a:t>
            </a:r>
            <a:r>
              <a:rPr lang="en-US" altLang="tr-TR" dirty="0" smtClean="0"/>
              <a:t>; </a:t>
            </a:r>
            <a:r>
              <a:rPr lang="en-US" altLang="tr-TR" dirty="0" err="1" smtClean="0"/>
              <a:t>teşmili</a:t>
            </a:r>
            <a:r>
              <a:rPr lang="en-US" altLang="tr-TR" dirty="0" smtClean="0"/>
              <a:t> </a:t>
            </a:r>
            <a:r>
              <a:rPr lang="en-US" altLang="tr-TR" dirty="0" err="1" smtClean="0"/>
              <a:t>yapılacak</a:t>
            </a:r>
            <a:r>
              <a:rPr lang="en-US" altLang="tr-TR" dirty="0" smtClean="0"/>
              <a:t> </a:t>
            </a:r>
            <a:r>
              <a:rPr lang="en-US" altLang="tr-TR" dirty="0" err="1" smtClean="0"/>
              <a:t>işyerinin</a:t>
            </a:r>
            <a:r>
              <a:rPr lang="en-US" altLang="tr-TR" dirty="0" smtClean="0"/>
              <a:t> </a:t>
            </a:r>
            <a:r>
              <a:rPr lang="en-US" altLang="tr-TR" dirty="0" err="1" smtClean="0"/>
              <a:t>kurulu</a:t>
            </a:r>
            <a:r>
              <a:rPr lang="en-US" altLang="tr-TR" dirty="0" smtClean="0"/>
              <a:t> </a:t>
            </a:r>
            <a:r>
              <a:rPr lang="en-US" altLang="tr-TR" dirty="0" err="1" smtClean="0"/>
              <a:t>bulunduğu</a:t>
            </a:r>
            <a:r>
              <a:rPr lang="en-US" altLang="tr-TR" dirty="0" smtClean="0"/>
              <a:t> </a:t>
            </a:r>
            <a:r>
              <a:rPr lang="en-US" altLang="tr-TR" dirty="0" err="1" smtClean="0"/>
              <a:t>işkolunda</a:t>
            </a:r>
            <a:r>
              <a:rPr lang="en-US" altLang="tr-TR" dirty="0" smtClean="0"/>
              <a:t> en </a:t>
            </a:r>
            <a:r>
              <a:rPr lang="en-US" altLang="tr-TR" dirty="0" err="1" smtClean="0"/>
              <a:t>çok</a:t>
            </a:r>
            <a:r>
              <a:rPr lang="en-US" altLang="tr-TR" dirty="0" smtClean="0"/>
              <a:t> </a:t>
            </a:r>
            <a:r>
              <a:rPr lang="en-US" altLang="tr-TR" dirty="0" err="1" smtClean="0"/>
              <a:t>üyeye</a:t>
            </a:r>
            <a:r>
              <a:rPr lang="en-US" altLang="tr-TR" dirty="0" smtClean="0"/>
              <a:t> </a:t>
            </a:r>
            <a:r>
              <a:rPr lang="en-US" altLang="tr-TR" dirty="0" err="1" smtClean="0"/>
              <a:t>sahip</a:t>
            </a:r>
            <a:r>
              <a:rPr lang="tr-TR" altLang="tr-TR" dirty="0" smtClean="0"/>
              <a:t> </a:t>
            </a:r>
            <a:r>
              <a:rPr lang="en-US" altLang="tr-TR" dirty="0" err="1" smtClean="0"/>
              <a:t>sendikanın</a:t>
            </a:r>
            <a:r>
              <a:rPr lang="en-US" altLang="tr-TR" dirty="0" smtClean="0"/>
              <a:t> </a:t>
            </a:r>
            <a:r>
              <a:rPr lang="en-US" altLang="tr-TR" dirty="0" err="1" smtClean="0"/>
              <a:t>yapmış</a:t>
            </a:r>
            <a:r>
              <a:rPr lang="en-US" altLang="tr-TR" dirty="0" smtClean="0"/>
              <a:t> </a:t>
            </a:r>
            <a:r>
              <a:rPr lang="en-US" altLang="tr-TR" dirty="0" err="1" smtClean="0"/>
              <a:t>olduğu</a:t>
            </a:r>
            <a:r>
              <a:rPr lang="en-US" altLang="tr-TR" dirty="0" smtClean="0"/>
              <a:t> </a:t>
            </a:r>
            <a:r>
              <a:rPr lang="en-US" altLang="tr-TR" dirty="0" err="1" smtClean="0"/>
              <a:t>bir</a:t>
            </a:r>
            <a:r>
              <a:rPr lang="en-US" altLang="tr-TR" dirty="0" smtClean="0"/>
              <a:t> </a:t>
            </a:r>
            <a:r>
              <a:rPr lang="en-US" altLang="tr-TR" dirty="0" err="1" smtClean="0"/>
              <a:t>toplu</a:t>
            </a:r>
            <a:r>
              <a:rPr lang="en-US" altLang="tr-TR" dirty="0" smtClean="0"/>
              <a:t> </a:t>
            </a:r>
            <a:r>
              <a:rPr lang="en-US" altLang="tr-TR" dirty="0" err="1" smtClean="0"/>
              <a:t>iş</a:t>
            </a:r>
            <a:r>
              <a:rPr lang="en-US" altLang="tr-TR" dirty="0" smtClean="0"/>
              <a:t> </a:t>
            </a:r>
            <a:r>
              <a:rPr lang="en-US" altLang="tr-TR" dirty="0" err="1" smtClean="0"/>
              <a:t>sözleşmesini</a:t>
            </a:r>
            <a:r>
              <a:rPr lang="en-US" altLang="tr-TR" dirty="0" smtClean="0"/>
              <a:t>, o </a:t>
            </a:r>
            <a:r>
              <a:rPr lang="en-US" altLang="tr-TR" dirty="0" err="1" smtClean="0"/>
              <a:t>işkolundaki</a:t>
            </a:r>
            <a:r>
              <a:rPr lang="en-US" altLang="tr-TR" dirty="0" smtClean="0"/>
              <a:t> </a:t>
            </a:r>
            <a:r>
              <a:rPr lang="en-US" altLang="tr-TR" dirty="0" err="1" smtClean="0"/>
              <a:t>işçi</a:t>
            </a:r>
            <a:r>
              <a:rPr lang="en-US" altLang="tr-TR" dirty="0" smtClean="0"/>
              <a:t> </a:t>
            </a:r>
            <a:r>
              <a:rPr lang="en-US" altLang="tr-TR" dirty="0" err="1" smtClean="0"/>
              <a:t>veya</a:t>
            </a:r>
            <a:r>
              <a:rPr lang="en-US" altLang="tr-TR" dirty="0" smtClean="0"/>
              <a:t> </a:t>
            </a:r>
            <a:r>
              <a:rPr lang="en-US" altLang="tr-TR" dirty="0" err="1" smtClean="0"/>
              <a:t>işveren</a:t>
            </a:r>
            <a:r>
              <a:rPr lang="en-US" altLang="tr-TR" dirty="0" smtClean="0"/>
              <a:t> </a:t>
            </a:r>
            <a:r>
              <a:rPr lang="en-US" altLang="tr-TR" dirty="0" err="1" smtClean="0"/>
              <a:t>sendikalarının</a:t>
            </a:r>
            <a:r>
              <a:rPr lang="en-US" altLang="tr-TR" dirty="0" smtClean="0"/>
              <a:t> </a:t>
            </a:r>
            <a:r>
              <a:rPr lang="en-US" altLang="tr-TR" dirty="0" err="1" smtClean="0"/>
              <a:t>veya</a:t>
            </a:r>
            <a:r>
              <a:rPr lang="en-US" altLang="tr-TR" dirty="0" smtClean="0"/>
              <a:t> </a:t>
            </a:r>
            <a:r>
              <a:rPr lang="en-US" altLang="tr-TR" dirty="0" err="1" smtClean="0"/>
              <a:t>ilgili</a:t>
            </a:r>
            <a:r>
              <a:rPr lang="en-US" altLang="tr-TR" dirty="0" smtClean="0"/>
              <a:t> </a:t>
            </a:r>
            <a:r>
              <a:rPr lang="en-US" altLang="tr-TR" dirty="0" err="1" smtClean="0"/>
              <a:t>işverenlerden</a:t>
            </a:r>
            <a:r>
              <a:rPr lang="tr-TR" altLang="tr-TR" dirty="0" smtClean="0"/>
              <a:t> </a:t>
            </a:r>
            <a:r>
              <a:rPr lang="en-US" altLang="tr-TR" dirty="0" err="1" smtClean="0"/>
              <a:t>birinin</a:t>
            </a:r>
            <a:r>
              <a:rPr lang="en-US" altLang="tr-TR" dirty="0" smtClean="0"/>
              <a:t> </a:t>
            </a:r>
            <a:r>
              <a:rPr lang="en-US" altLang="tr-TR" dirty="0" err="1" smtClean="0"/>
              <a:t>ya</a:t>
            </a:r>
            <a:r>
              <a:rPr lang="en-US" altLang="tr-TR" dirty="0" smtClean="0"/>
              <a:t> da </a:t>
            </a:r>
            <a:r>
              <a:rPr lang="en-US" altLang="tr-TR" u="sng" dirty="0" err="1" smtClean="0"/>
              <a:t>Çalışma</a:t>
            </a:r>
            <a:r>
              <a:rPr lang="en-US" altLang="tr-TR" u="sng" dirty="0" smtClean="0"/>
              <a:t> </a:t>
            </a:r>
            <a:r>
              <a:rPr lang="en-US" altLang="tr-TR" u="sng" dirty="0" err="1" smtClean="0"/>
              <a:t>ve</a:t>
            </a:r>
            <a:r>
              <a:rPr lang="en-US" altLang="tr-TR" u="sng" dirty="0" smtClean="0"/>
              <a:t> </a:t>
            </a:r>
            <a:r>
              <a:rPr lang="en-US" altLang="tr-TR" u="sng" dirty="0" err="1" smtClean="0"/>
              <a:t>Sosyal</a:t>
            </a:r>
            <a:r>
              <a:rPr lang="en-US" altLang="tr-TR" u="sng" dirty="0" smtClean="0"/>
              <a:t> </a:t>
            </a:r>
            <a:r>
              <a:rPr lang="en-US" altLang="tr-TR" u="sng" dirty="0" err="1" smtClean="0"/>
              <a:t>Güvenlik</a:t>
            </a:r>
            <a:r>
              <a:rPr lang="en-US" altLang="tr-TR" u="sng" dirty="0" smtClean="0"/>
              <a:t> </a:t>
            </a:r>
            <a:r>
              <a:rPr lang="en-US" altLang="tr-TR" u="sng" dirty="0" err="1" smtClean="0"/>
              <a:t>Bakanının</a:t>
            </a:r>
            <a:r>
              <a:rPr lang="en-US" altLang="tr-TR" u="sng" dirty="0" smtClean="0"/>
              <a:t> </a:t>
            </a:r>
            <a:r>
              <a:rPr lang="en-US" altLang="tr-TR" u="sng" dirty="0" err="1" smtClean="0"/>
              <a:t>talebi</a:t>
            </a:r>
            <a:r>
              <a:rPr lang="en-US" altLang="tr-TR" u="sng" dirty="0" smtClean="0"/>
              <a:t> </a:t>
            </a:r>
            <a:r>
              <a:rPr lang="en-US" altLang="tr-TR" u="sng" dirty="0" err="1" smtClean="0"/>
              <a:t>üzerine</a:t>
            </a:r>
            <a:r>
              <a:rPr lang="en-US" altLang="tr-TR" u="sng" dirty="0" smtClean="0"/>
              <a:t>, </a:t>
            </a:r>
            <a:r>
              <a:rPr lang="en-US" altLang="tr-TR" u="sng" dirty="0" err="1" smtClean="0"/>
              <a:t>Yüksek</a:t>
            </a:r>
            <a:r>
              <a:rPr lang="en-US" altLang="tr-TR" u="sng" dirty="0" smtClean="0"/>
              <a:t> </a:t>
            </a:r>
            <a:r>
              <a:rPr lang="en-US" altLang="tr-TR" u="sng" dirty="0" err="1" smtClean="0"/>
              <a:t>Hakem</a:t>
            </a:r>
            <a:r>
              <a:rPr lang="en-US" altLang="tr-TR" u="sng" dirty="0" smtClean="0"/>
              <a:t> </a:t>
            </a:r>
            <a:r>
              <a:rPr lang="en-US" altLang="tr-TR" u="sng" dirty="0" err="1" smtClean="0"/>
              <a:t>Kurulunun</a:t>
            </a:r>
            <a:r>
              <a:rPr lang="en-US" altLang="tr-TR" u="sng" dirty="0" smtClean="0"/>
              <a:t> </a:t>
            </a:r>
            <a:r>
              <a:rPr lang="en-US" altLang="tr-TR" u="sng" dirty="0" err="1" smtClean="0"/>
              <a:t>görüşünü</a:t>
            </a:r>
            <a:r>
              <a:rPr lang="en-US" altLang="tr-TR" u="sng" dirty="0" smtClean="0"/>
              <a:t> </a:t>
            </a:r>
            <a:r>
              <a:rPr lang="en-US" altLang="tr-TR" u="sng" dirty="0" err="1" smtClean="0"/>
              <a:t>aldıktan</a:t>
            </a:r>
            <a:r>
              <a:rPr lang="en-US" altLang="tr-TR" u="sng" dirty="0" smtClean="0"/>
              <a:t> </a:t>
            </a:r>
            <a:r>
              <a:rPr lang="en-US" altLang="tr-TR" u="sng" dirty="0" err="1" smtClean="0"/>
              <a:t>sonra</a:t>
            </a:r>
            <a:r>
              <a:rPr lang="tr-TR" altLang="tr-TR" dirty="0" smtClean="0"/>
              <a:t> </a:t>
            </a:r>
            <a:r>
              <a:rPr lang="en-US" altLang="tr-TR" dirty="0" err="1" smtClean="0"/>
              <a:t>tamamen</a:t>
            </a:r>
            <a:r>
              <a:rPr lang="en-US" altLang="tr-TR" dirty="0" smtClean="0"/>
              <a:t> </a:t>
            </a:r>
            <a:r>
              <a:rPr lang="en-US" altLang="tr-TR" dirty="0" err="1" smtClean="0"/>
              <a:t>veya</a:t>
            </a:r>
            <a:r>
              <a:rPr lang="en-US" altLang="tr-TR" dirty="0" smtClean="0"/>
              <a:t> </a:t>
            </a:r>
            <a:r>
              <a:rPr lang="en-US" altLang="tr-TR" dirty="0" err="1" smtClean="0"/>
              <a:t>kısmen</a:t>
            </a:r>
            <a:r>
              <a:rPr lang="en-US" altLang="tr-TR" dirty="0" smtClean="0"/>
              <a:t> </a:t>
            </a:r>
            <a:r>
              <a:rPr lang="en-US" altLang="tr-TR" dirty="0" err="1" smtClean="0"/>
              <a:t>ya</a:t>
            </a:r>
            <a:r>
              <a:rPr lang="en-US" altLang="tr-TR" dirty="0" smtClean="0"/>
              <a:t> da </a:t>
            </a:r>
            <a:r>
              <a:rPr lang="en-US" altLang="tr-TR" dirty="0" err="1" smtClean="0"/>
              <a:t>zorunlu</a:t>
            </a:r>
            <a:r>
              <a:rPr lang="en-US" altLang="tr-TR" dirty="0" smtClean="0"/>
              <a:t> </a:t>
            </a:r>
            <a:r>
              <a:rPr lang="en-US" altLang="tr-TR" dirty="0" err="1" smtClean="0"/>
              <a:t>değişiklikleri</a:t>
            </a:r>
            <a:r>
              <a:rPr lang="en-US" altLang="tr-TR" dirty="0" smtClean="0"/>
              <a:t> </a:t>
            </a:r>
            <a:r>
              <a:rPr lang="en-US" altLang="tr-TR" dirty="0" err="1" smtClean="0"/>
              <a:t>yaparak</a:t>
            </a:r>
            <a:r>
              <a:rPr lang="en-US" altLang="tr-TR" dirty="0" smtClean="0"/>
              <a:t>, </a:t>
            </a:r>
            <a:r>
              <a:rPr lang="en-US" altLang="tr-TR" b="1" dirty="0" smtClean="0"/>
              <a:t>o </a:t>
            </a:r>
            <a:r>
              <a:rPr lang="en-US" altLang="tr-TR" b="1" dirty="0" err="1" smtClean="0"/>
              <a:t>işkolunda</a:t>
            </a:r>
            <a:r>
              <a:rPr lang="en-US" altLang="tr-TR" b="1" dirty="0" smtClean="0"/>
              <a:t> </a:t>
            </a:r>
            <a:r>
              <a:rPr lang="en-US" altLang="tr-TR" b="1" dirty="0" err="1" smtClean="0"/>
              <a:t>toplu</a:t>
            </a:r>
            <a:r>
              <a:rPr lang="en-US" altLang="tr-TR" b="1" dirty="0" smtClean="0"/>
              <a:t> </a:t>
            </a:r>
            <a:r>
              <a:rPr lang="en-US" altLang="tr-TR" b="1" dirty="0" err="1" smtClean="0"/>
              <a:t>iş</a:t>
            </a:r>
            <a:r>
              <a:rPr lang="en-US" altLang="tr-TR" b="1" dirty="0" smtClean="0"/>
              <a:t> </a:t>
            </a:r>
            <a:r>
              <a:rPr lang="en-US" altLang="tr-TR" b="1" dirty="0" err="1" smtClean="0"/>
              <a:t>sözleşmesi</a:t>
            </a:r>
            <a:r>
              <a:rPr lang="en-US" altLang="tr-TR" b="1" dirty="0" smtClean="0"/>
              <a:t> </a:t>
            </a:r>
            <a:r>
              <a:rPr lang="en-US" altLang="tr-TR" b="1" dirty="0" err="1" smtClean="0"/>
              <a:t>bulunmayan</a:t>
            </a:r>
            <a:r>
              <a:rPr lang="en-US" altLang="tr-TR" b="1" dirty="0" smtClean="0"/>
              <a:t> </a:t>
            </a:r>
            <a:r>
              <a:rPr lang="en-US" altLang="tr-TR" b="1" dirty="0" err="1" smtClean="0"/>
              <a:t>işyeri</a:t>
            </a:r>
            <a:r>
              <a:rPr lang="en-US" altLang="tr-TR" b="1" dirty="0" smtClean="0"/>
              <a:t> </a:t>
            </a:r>
            <a:r>
              <a:rPr lang="en-US" altLang="tr-TR" b="1" dirty="0" err="1" smtClean="0"/>
              <a:t>veya</a:t>
            </a:r>
            <a:r>
              <a:rPr lang="tr-TR" altLang="tr-TR" b="1" dirty="0" smtClean="0"/>
              <a:t> </a:t>
            </a:r>
            <a:r>
              <a:rPr lang="en-US" altLang="tr-TR" b="1" dirty="0" err="1" smtClean="0"/>
              <a:t>işyerlerine</a:t>
            </a:r>
            <a:r>
              <a:rPr lang="en-US" altLang="tr-TR" b="1" dirty="0" smtClean="0"/>
              <a:t> </a:t>
            </a:r>
            <a:r>
              <a:rPr lang="en-US" altLang="tr-TR" b="1" dirty="0" err="1" smtClean="0"/>
              <a:t>teşmil</a:t>
            </a:r>
            <a:r>
              <a:rPr lang="en-US" altLang="tr-TR" b="1" dirty="0" smtClean="0"/>
              <a:t> </a:t>
            </a:r>
            <a:r>
              <a:rPr lang="en-US" altLang="tr-TR" b="1" dirty="0" err="1" smtClean="0"/>
              <a:t>edebilir</a:t>
            </a:r>
            <a:r>
              <a:rPr lang="en-US" altLang="tr-TR" b="1" dirty="0" smtClean="0"/>
              <a:t>.</a:t>
            </a:r>
            <a:r>
              <a:rPr lang="en-US" altLang="tr-TR" dirty="0" smtClean="0"/>
              <a:t> </a:t>
            </a:r>
            <a:endParaRPr lang="tr-TR" altLang="tr-TR" dirty="0" smtClean="0"/>
          </a:p>
          <a:p>
            <a:pPr marL="0" indent="0">
              <a:lnSpc>
                <a:spcPct val="80000"/>
              </a:lnSpc>
              <a:spcBef>
                <a:spcPct val="0"/>
              </a:spcBef>
              <a:buFont typeface="Arial" panose="020B0604020202020204" pitchFamily="34" charset="0"/>
              <a:buNone/>
            </a:pPr>
            <a:r>
              <a:rPr lang="en-US" altLang="tr-TR" dirty="0" err="1" smtClean="0"/>
              <a:t>Yüksek</a:t>
            </a:r>
            <a:r>
              <a:rPr lang="en-US" altLang="tr-TR" dirty="0" smtClean="0"/>
              <a:t> </a:t>
            </a:r>
            <a:r>
              <a:rPr lang="en-US" altLang="tr-TR" dirty="0" err="1" smtClean="0"/>
              <a:t>Hakem</a:t>
            </a:r>
            <a:r>
              <a:rPr lang="en-US" altLang="tr-TR" dirty="0" smtClean="0"/>
              <a:t> </a:t>
            </a:r>
            <a:r>
              <a:rPr lang="en-US" altLang="tr-TR" dirty="0" err="1" smtClean="0"/>
              <a:t>Kurulu</a:t>
            </a:r>
            <a:r>
              <a:rPr lang="en-US" altLang="tr-TR" dirty="0" smtClean="0"/>
              <a:t> </a:t>
            </a:r>
            <a:r>
              <a:rPr lang="en-US" altLang="tr-TR" dirty="0" err="1" smtClean="0"/>
              <a:t>bu</a:t>
            </a:r>
            <a:r>
              <a:rPr lang="en-US" altLang="tr-TR" dirty="0" smtClean="0"/>
              <a:t> </a:t>
            </a:r>
            <a:r>
              <a:rPr lang="en-US" altLang="tr-TR" dirty="0" err="1" smtClean="0"/>
              <a:t>konudaki</a:t>
            </a:r>
            <a:r>
              <a:rPr lang="en-US" altLang="tr-TR" dirty="0" smtClean="0"/>
              <a:t> </a:t>
            </a:r>
            <a:r>
              <a:rPr lang="en-US" altLang="tr-TR" dirty="0" err="1" smtClean="0"/>
              <a:t>görüşünü</a:t>
            </a:r>
            <a:r>
              <a:rPr lang="en-US" altLang="tr-TR" dirty="0" smtClean="0"/>
              <a:t> on </a:t>
            </a:r>
            <a:r>
              <a:rPr lang="en-US" altLang="tr-TR" dirty="0" err="1" smtClean="0"/>
              <a:t>beş</a:t>
            </a:r>
            <a:r>
              <a:rPr lang="en-US" altLang="tr-TR" dirty="0" smtClean="0"/>
              <a:t> </a:t>
            </a:r>
            <a:r>
              <a:rPr lang="en-US" altLang="tr-TR" dirty="0" err="1" smtClean="0"/>
              <a:t>iş</a:t>
            </a:r>
            <a:r>
              <a:rPr lang="en-US" altLang="tr-TR" dirty="0" smtClean="0"/>
              <a:t> </a:t>
            </a:r>
            <a:r>
              <a:rPr lang="en-US" altLang="tr-TR" dirty="0" err="1" smtClean="0"/>
              <a:t>günü</a:t>
            </a:r>
            <a:r>
              <a:rPr lang="en-US" altLang="tr-TR" dirty="0" smtClean="0"/>
              <a:t> </a:t>
            </a:r>
            <a:r>
              <a:rPr lang="en-US" altLang="tr-TR" dirty="0" err="1" smtClean="0"/>
              <a:t>içinde</a:t>
            </a:r>
            <a:r>
              <a:rPr lang="en-US" altLang="tr-TR" dirty="0" smtClean="0"/>
              <a:t> </a:t>
            </a:r>
            <a:r>
              <a:rPr lang="en-US" altLang="tr-TR" dirty="0" err="1" smtClean="0"/>
              <a:t>bildirir</a:t>
            </a:r>
            <a:r>
              <a:rPr lang="tr-TR" altLang="tr-TR" dirty="0" smtClean="0"/>
              <a:t>.</a:t>
            </a:r>
          </a:p>
          <a:p>
            <a:pPr marL="0" indent="0">
              <a:lnSpc>
                <a:spcPct val="80000"/>
              </a:lnSpc>
              <a:spcBef>
                <a:spcPct val="0"/>
              </a:spcBef>
              <a:buFont typeface="Arial" panose="020B0604020202020204" pitchFamily="34" charset="0"/>
              <a:buNone/>
            </a:pPr>
            <a:r>
              <a:rPr lang="en-US" altLang="tr-TR" dirty="0" err="1" smtClean="0"/>
              <a:t>Teşmil</a:t>
            </a:r>
            <a:r>
              <a:rPr lang="en-US" altLang="tr-TR" dirty="0" smtClean="0"/>
              <a:t> </a:t>
            </a:r>
            <a:r>
              <a:rPr lang="en-US" altLang="tr-TR" dirty="0" err="1" smtClean="0"/>
              <a:t>edilen</a:t>
            </a:r>
            <a:r>
              <a:rPr lang="en-US" altLang="tr-TR" dirty="0" smtClean="0"/>
              <a:t> </a:t>
            </a:r>
            <a:r>
              <a:rPr lang="en-US" altLang="tr-TR" dirty="0" err="1" smtClean="0"/>
              <a:t>toplu</a:t>
            </a:r>
            <a:r>
              <a:rPr lang="en-US" altLang="tr-TR" dirty="0" smtClean="0"/>
              <a:t> </a:t>
            </a:r>
            <a:r>
              <a:rPr lang="en-US" altLang="tr-TR" dirty="0" err="1" smtClean="0"/>
              <a:t>iş</a:t>
            </a:r>
            <a:r>
              <a:rPr lang="en-US" altLang="tr-TR" dirty="0" smtClean="0"/>
              <a:t> </a:t>
            </a:r>
            <a:r>
              <a:rPr lang="en-US" altLang="tr-TR" dirty="0" err="1" smtClean="0"/>
              <a:t>sözleşmesinin</a:t>
            </a:r>
            <a:r>
              <a:rPr lang="en-US" altLang="tr-TR" dirty="0" smtClean="0"/>
              <a:t> </a:t>
            </a:r>
            <a:r>
              <a:rPr lang="en-US" altLang="tr-TR" dirty="0" err="1" smtClean="0"/>
              <a:t>sona</a:t>
            </a:r>
            <a:r>
              <a:rPr lang="en-US" altLang="tr-TR" dirty="0" smtClean="0"/>
              <a:t> </a:t>
            </a:r>
            <a:r>
              <a:rPr lang="en-US" altLang="tr-TR" dirty="0" err="1" smtClean="0"/>
              <a:t>ermesi</a:t>
            </a:r>
            <a:r>
              <a:rPr lang="en-US" altLang="tr-TR" dirty="0" smtClean="0"/>
              <a:t> </a:t>
            </a:r>
            <a:r>
              <a:rPr lang="en-US" altLang="tr-TR" dirty="0" err="1" smtClean="0"/>
              <a:t>ile</a:t>
            </a:r>
            <a:r>
              <a:rPr lang="en-US" altLang="tr-TR" dirty="0" smtClean="0"/>
              <a:t> </a:t>
            </a:r>
            <a:r>
              <a:rPr lang="en-US" altLang="tr-TR" dirty="0" err="1" smtClean="0"/>
              <a:t>teşmil</a:t>
            </a:r>
            <a:r>
              <a:rPr lang="en-US" altLang="tr-TR" dirty="0" smtClean="0"/>
              <a:t> </a:t>
            </a:r>
            <a:r>
              <a:rPr lang="en-US" altLang="tr-TR" dirty="0" err="1" smtClean="0"/>
              <a:t>kararı</a:t>
            </a:r>
            <a:r>
              <a:rPr lang="en-US" altLang="tr-TR" dirty="0" smtClean="0"/>
              <a:t> da </a:t>
            </a:r>
            <a:r>
              <a:rPr lang="en-US" altLang="tr-TR" dirty="0" err="1" smtClean="0"/>
              <a:t>ortadan</a:t>
            </a:r>
            <a:r>
              <a:rPr lang="en-US" altLang="tr-TR" dirty="0" smtClean="0"/>
              <a:t> </a:t>
            </a:r>
            <a:r>
              <a:rPr lang="en-US" altLang="tr-TR" dirty="0" err="1" smtClean="0"/>
              <a:t>kalkar</a:t>
            </a:r>
            <a:endParaRPr lang="en-US" altLang="tr-TR"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p:cNvSpPr>
          <p:nvPr>
            <p:ph type="body" idx="1"/>
          </p:nvPr>
        </p:nvSpPr>
        <p:spPr>
          <a:xfrm>
            <a:off x="285750" y="461963"/>
            <a:ext cx="11068050" cy="5715000"/>
          </a:xfrm>
        </p:spPr>
        <p:txBody>
          <a:bodyPr/>
          <a:lstStyle/>
          <a:p>
            <a:pPr marL="0" indent="0">
              <a:spcBef>
                <a:spcPct val="0"/>
              </a:spcBef>
              <a:buFont typeface="Arial" panose="020B0604020202020204" pitchFamily="34" charset="0"/>
              <a:buNone/>
            </a:pPr>
            <a:r>
              <a:rPr lang="tr-TR" altLang="tr-TR" b="1" smtClean="0"/>
              <a:t>E) İşverenin TİS ile bağlılığı</a:t>
            </a:r>
          </a:p>
          <a:p>
            <a:pPr marL="0" indent="0">
              <a:spcBef>
                <a:spcPct val="0"/>
              </a:spcBef>
              <a:buFont typeface="Arial" panose="020B0604020202020204" pitchFamily="34" charset="0"/>
              <a:buNone/>
            </a:pPr>
            <a:r>
              <a:rPr lang="en-US" altLang="tr-TR" smtClean="0"/>
              <a:t>Toplu görüşmeye çağrı tarihinde bir işveren sendikasına üye bulunan işveren, </a:t>
            </a:r>
            <a:r>
              <a:rPr lang="en-US" altLang="tr-TR" b="1" smtClean="0"/>
              <a:t>sendika üyeliğinin sona ermesi</a:t>
            </a:r>
            <a:r>
              <a:rPr lang="tr-TR" altLang="tr-TR" b="1" smtClean="0"/>
              <a:t> </a:t>
            </a:r>
            <a:r>
              <a:rPr lang="en-US" altLang="tr-TR" b="1" smtClean="0"/>
              <a:t>hâlinde</a:t>
            </a:r>
            <a:r>
              <a:rPr lang="en-US" altLang="tr-TR" smtClean="0"/>
              <a:t> sendikaya yapılmış olan çağrı ile bağlı kalır.</a:t>
            </a:r>
            <a:r>
              <a:rPr lang="tr-TR" altLang="tr-TR" smtClean="0"/>
              <a:t> </a:t>
            </a:r>
          </a:p>
          <a:p>
            <a:pPr marL="0" indent="0">
              <a:spcBef>
                <a:spcPct val="0"/>
              </a:spcBef>
              <a:buFont typeface="Arial" panose="020B0604020202020204" pitchFamily="34" charset="0"/>
              <a:buNone/>
            </a:pPr>
            <a:endParaRPr lang="tr-TR" altLang="tr-TR" smtClean="0"/>
          </a:p>
          <a:p>
            <a:pPr marL="0" indent="0">
              <a:spcBef>
                <a:spcPct val="0"/>
              </a:spcBef>
              <a:buFont typeface="Arial" panose="020B0604020202020204" pitchFamily="34" charset="0"/>
              <a:buNone/>
            </a:pPr>
            <a:r>
              <a:rPr lang="en-US" altLang="tr-TR" smtClean="0"/>
              <a:t>Sözleşmenin imzalanması tarihinde taraf işveren sendikasının üyesi olan işveren, </a:t>
            </a:r>
            <a:r>
              <a:rPr lang="en-US" altLang="tr-TR" b="1" smtClean="0"/>
              <a:t>sendikası ile ilişkisinin</a:t>
            </a:r>
            <a:r>
              <a:rPr lang="tr-TR" altLang="tr-TR" b="1" smtClean="0"/>
              <a:t> </a:t>
            </a:r>
            <a:r>
              <a:rPr lang="en-US" altLang="tr-TR" b="1" smtClean="0"/>
              <a:t>kesilmesi hâlinde</a:t>
            </a:r>
            <a:r>
              <a:rPr lang="en-US" altLang="tr-TR" smtClean="0"/>
              <a:t> yapılmış olan sözleşme ile bağlı kalır.</a:t>
            </a:r>
            <a:endParaRPr lang="tr-TR" altLang="tr-TR" smtClean="0"/>
          </a:p>
          <a:p>
            <a:pPr marL="0" indent="0">
              <a:spcBef>
                <a:spcPct val="0"/>
              </a:spcBef>
              <a:buFont typeface="Arial" panose="020B0604020202020204" pitchFamily="34" charset="0"/>
              <a:buNone/>
            </a:pPr>
            <a:endParaRPr lang="tr-TR" altLang="tr-TR" smtClean="0"/>
          </a:p>
          <a:p>
            <a:pPr marL="0" indent="0">
              <a:spcBef>
                <a:spcPct val="0"/>
              </a:spcBef>
              <a:buFont typeface="Arial" panose="020B0604020202020204" pitchFamily="34" charset="0"/>
              <a:buNone/>
            </a:pPr>
            <a:r>
              <a:rPr lang="en-US" altLang="tr-TR" smtClean="0"/>
              <a:t>Toplu iş sözleşmesi bulunmayan bir işyerinin işletme toplu iş sözleşmesi tarafı olan bir işverence devralınması</a:t>
            </a:r>
            <a:r>
              <a:rPr lang="tr-TR" altLang="tr-TR" smtClean="0"/>
              <a:t> </a:t>
            </a:r>
            <a:r>
              <a:rPr lang="en-US" altLang="tr-TR" smtClean="0"/>
              <a:t>durumunda işyeri, işletme toplu iş sözleşmesi kapsamına girer.</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p:cNvSpPr>
          <p:nvPr>
            <p:ph type="title"/>
          </p:nvPr>
        </p:nvSpPr>
        <p:spPr>
          <a:xfrm>
            <a:off x="795338" y="176213"/>
            <a:ext cx="10515600" cy="628650"/>
          </a:xfrm>
        </p:spPr>
        <p:txBody>
          <a:bodyPr/>
          <a:lstStyle/>
          <a:p>
            <a:pPr algn="ctr">
              <a:defRPr/>
            </a:pPr>
            <a:r>
              <a:rPr lang="tr-TR" altLang="tr-TR" sz="4000" b="1" dirty="0" smtClean="0">
                <a:latin typeface="+mn-lt"/>
              </a:rPr>
              <a:t>TİS’İN HÜKMÜ</a:t>
            </a:r>
            <a:endParaRPr lang="en-US" altLang="tr-TR" sz="4000" b="1" dirty="0" smtClean="0">
              <a:latin typeface="+mn-lt"/>
            </a:endParaRPr>
          </a:p>
        </p:txBody>
      </p:sp>
      <p:sp>
        <p:nvSpPr>
          <p:cNvPr id="18435" name="Rectangle 3"/>
          <p:cNvSpPr>
            <a:spLocks noGrp="1"/>
          </p:cNvSpPr>
          <p:nvPr>
            <p:ph type="body" idx="1"/>
          </p:nvPr>
        </p:nvSpPr>
        <p:spPr>
          <a:xfrm>
            <a:off x="330200" y="896938"/>
            <a:ext cx="11644313" cy="5627687"/>
          </a:xfrm>
        </p:spPr>
        <p:txBody>
          <a:bodyPr/>
          <a:lstStyle/>
          <a:p>
            <a:pPr marL="0" indent="0">
              <a:spcBef>
                <a:spcPct val="0"/>
              </a:spcBef>
              <a:buFont typeface="Arial" panose="020B0604020202020204" pitchFamily="34" charset="0"/>
              <a:buAutoNum type="alphaUcParenR"/>
            </a:pPr>
            <a:r>
              <a:rPr lang="tr-TR" altLang="tr-TR" b="1" smtClean="0"/>
              <a:t> İş sözleşmeleri TİS’e aykırı olamaz</a:t>
            </a:r>
          </a:p>
          <a:p>
            <a:pPr marL="0" indent="0">
              <a:spcBef>
                <a:spcPct val="0"/>
              </a:spcBef>
              <a:buFont typeface="Arial" panose="020B0604020202020204" pitchFamily="34" charset="0"/>
              <a:buNone/>
            </a:pPr>
            <a:r>
              <a:rPr lang="en-US" altLang="tr-TR" smtClean="0"/>
              <a:t>Toplu iş sözleşmesinde aksi belirtilmedikçe iş sözleşmeleri toplu iş</a:t>
            </a:r>
            <a:r>
              <a:rPr lang="tr-TR" altLang="tr-TR" smtClean="0"/>
              <a:t> </a:t>
            </a:r>
            <a:r>
              <a:rPr lang="en-US" altLang="tr-TR" smtClean="0"/>
              <a:t>sözleşmesine aykırı olamaz. İş</a:t>
            </a:r>
            <a:r>
              <a:rPr lang="tr-TR" altLang="tr-TR" smtClean="0"/>
              <a:t> </a:t>
            </a:r>
            <a:r>
              <a:rPr lang="en-US" altLang="tr-TR" smtClean="0"/>
              <a:t>sözleşmelerinin toplu iş sözleşmesine aykırı hükümlerinin yerini toplu iş sözleşmesindeki hükümler alır. </a:t>
            </a:r>
            <a:endParaRPr lang="tr-TR" altLang="tr-TR" smtClean="0"/>
          </a:p>
          <a:p>
            <a:pPr marL="0" indent="0">
              <a:spcBef>
                <a:spcPct val="0"/>
              </a:spcBef>
              <a:buFont typeface="Arial" panose="020B0604020202020204" pitchFamily="34" charset="0"/>
              <a:buNone/>
            </a:pPr>
            <a:endParaRPr lang="tr-TR" altLang="tr-TR" smtClean="0"/>
          </a:p>
          <a:p>
            <a:pPr marL="0" indent="0">
              <a:spcBef>
                <a:spcPct val="0"/>
              </a:spcBef>
              <a:buFont typeface="Arial" panose="020B0604020202020204" pitchFamily="34" charset="0"/>
              <a:buNone/>
            </a:pPr>
            <a:r>
              <a:rPr lang="tr-TR" altLang="tr-TR" b="1" smtClean="0"/>
              <a:t>B) İş sözleşmesindeki işçi yararına olan hükümler geöerlidir</a:t>
            </a:r>
          </a:p>
          <a:p>
            <a:pPr marL="0" indent="0">
              <a:spcBef>
                <a:spcPct val="0"/>
              </a:spcBef>
              <a:buFont typeface="Arial" panose="020B0604020202020204" pitchFamily="34" charset="0"/>
              <a:buNone/>
            </a:pPr>
            <a:r>
              <a:rPr lang="en-US" altLang="tr-TR" smtClean="0"/>
              <a:t>Toplu iş</a:t>
            </a:r>
            <a:r>
              <a:rPr lang="tr-TR" altLang="tr-TR" smtClean="0"/>
              <a:t> </a:t>
            </a:r>
            <a:r>
              <a:rPr lang="en-US" altLang="tr-TR" smtClean="0"/>
              <a:t>sözleşmesinde iş sözleşmelerine aykırı hükümlerin bulunması hâlinde ise iş sözleşmesinin işçi yararına olan hükümleri</a:t>
            </a:r>
            <a:r>
              <a:rPr lang="tr-TR" altLang="tr-TR" smtClean="0"/>
              <a:t> </a:t>
            </a:r>
            <a:r>
              <a:rPr lang="en-US" altLang="tr-TR" smtClean="0"/>
              <a:t>geçerlidir.</a:t>
            </a:r>
            <a:endParaRPr lang="tr-TR" altLang="tr-TR" smtClean="0"/>
          </a:p>
          <a:p>
            <a:pPr marL="0" indent="0">
              <a:spcBef>
                <a:spcPct val="0"/>
              </a:spcBef>
              <a:buFont typeface="Arial" panose="020B0604020202020204" pitchFamily="34" charset="0"/>
              <a:buNone/>
            </a:pPr>
            <a:endParaRPr lang="tr-TR" altLang="tr-TR" smtClean="0"/>
          </a:p>
          <a:p>
            <a:pPr marL="0" indent="0">
              <a:spcBef>
                <a:spcPct val="0"/>
              </a:spcBef>
              <a:buFont typeface="Arial" panose="020B0604020202020204" pitchFamily="34" charset="0"/>
              <a:buNone/>
            </a:pPr>
            <a:r>
              <a:rPr lang="tr-TR" altLang="tr-TR" b="1" smtClean="0"/>
              <a:t>C) TİS’in sona ermesinin hükümleri</a:t>
            </a:r>
            <a:endParaRPr lang="en-US" altLang="tr-TR" b="1" smtClean="0"/>
          </a:p>
          <a:p>
            <a:pPr marL="0" indent="0">
              <a:spcBef>
                <a:spcPct val="0"/>
              </a:spcBef>
              <a:buFont typeface="Arial" panose="020B0604020202020204" pitchFamily="34" charset="0"/>
              <a:buNone/>
            </a:pPr>
            <a:r>
              <a:rPr lang="en-US" altLang="tr-TR" smtClean="0"/>
              <a:t>Sona eren toplu iş sözleşmesinin iş sözleşmesine ilişkin hükümleri yenisi yürürlüğe girinceye kadar iş sözleşmesi</a:t>
            </a:r>
            <a:r>
              <a:rPr lang="tr-TR" altLang="tr-TR" smtClean="0"/>
              <a:t> </a:t>
            </a:r>
            <a:r>
              <a:rPr lang="en-US" altLang="tr-TR" smtClean="0"/>
              <a:t>hükmü olarak devam eder.</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p:cNvSpPr>
          <p:nvPr>
            <p:ph type="title"/>
          </p:nvPr>
        </p:nvSpPr>
        <p:spPr>
          <a:xfrm>
            <a:off x="387350" y="219075"/>
            <a:ext cx="11545888" cy="628650"/>
          </a:xfrm>
        </p:spPr>
        <p:txBody>
          <a:bodyPr/>
          <a:lstStyle/>
          <a:p>
            <a:pPr algn="ctr"/>
            <a:r>
              <a:rPr lang="tr-TR" altLang="tr-TR" sz="4000" b="1" smtClean="0">
                <a:latin typeface="Calibri" panose="020F0502020204030204" pitchFamily="34" charset="0"/>
              </a:rPr>
              <a:t>TOPLU İŞ UYUŞMAZLIKLARI VE ÇÖZÜM YOLLARI</a:t>
            </a:r>
            <a:endParaRPr lang="en-US" altLang="tr-TR" sz="4000" b="1" smtClean="0">
              <a:latin typeface="Calibri" panose="020F0502020204030204" pitchFamily="34" charset="0"/>
            </a:endParaRPr>
          </a:p>
        </p:txBody>
      </p:sp>
      <p:sp>
        <p:nvSpPr>
          <p:cNvPr id="19459" name="Rectangle 3"/>
          <p:cNvSpPr>
            <a:spLocks noGrp="1"/>
          </p:cNvSpPr>
          <p:nvPr>
            <p:ph type="body" idx="1"/>
          </p:nvPr>
        </p:nvSpPr>
        <p:spPr>
          <a:xfrm>
            <a:off x="387350" y="1158875"/>
            <a:ext cx="11545888" cy="5483225"/>
          </a:xfrm>
        </p:spPr>
        <p:txBody>
          <a:bodyPr/>
          <a:lstStyle/>
          <a:p>
            <a:pPr marL="0" indent="0">
              <a:spcBef>
                <a:spcPct val="0"/>
              </a:spcBef>
              <a:buFont typeface="Arial" panose="020B0604020202020204" pitchFamily="34" charset="0"/>
              <a:buAutoNum type="arabicParenR"/>
            </a:pPr>
            <a:r>
              <a:rPr lang="tr-TR" altLang="tr-TR" b="1" smtClean="0"/>
              <a:t> İŞ UYUŞMAZLIKLARI VE TOPLU İŞ UYUŞMAZLIKLARI</a:t>
            </a:r>
          </a:p>
          <a:p>
            <a:pPr marL="0" indent="0">
              <a:spcBef>
                <a:spcPct val="0"/>
              </a:spcBef>
              <a:buFont typeface="Arial" panose="020B0604020202020204" pitchFamily="34" charset="0"/>
              <a:buNone/>
            </a:pPr>
            <a:r>
              <a:rPr lang="tr-TR" altLang="tr-TR" smtClean="0"/>
              <a:t>Uyuşmazlıkların ayrımında </a:t>
            </a:r>
            <a:r>
              <a:rPr lang="tr-TR" altLang="tr-TR" b="1" smtClean="0"/>
              <a:t>hak</a:t>
            </a:r>
            <a:r>
              <a:rPr lang="tr-TR" altLang="tr-TR" smtClean="0"/>
              <a:t> veya </a:t>
            </a:r>
            <a:r>
              <a:rPr lang="tr-TR" altLang="tr-TR" b="1" smtClean="0"/>
              <a:t>çıkar</a:t>
            </a:r>
            <a:r>
              <a:rPr lang="tr-TR" altLang="tr-TR" smtClean="0"/>
              <a:t> esası bulunmakta ve ayırım ona göre yapılmaktadır.</a:t>
            </a:r>
          </a:p>
          <a:p>
            <a:pPr marL="0" indent="0">
              <a:spcBef>
                <a:spcPct val="0"/>
              </a:spcBef>
              <a:buFont typeface="Arial" panose="020B0604020202020204" pitchFamily="34" charset="0"/>
              <a:buNone/>
            </a:pPr>
            <a:endParaRPr lang="tr-TR" altLang="tr-TR" smtClean="0"/>
          </a:p>
          <a:p>
            <a:pPr marL="0" indent="0">
              <a:spcBef>
                <a:spcPct val="0"/>
              </a:spcBef>
              <a:buFont typeface="Arial" panose="020B0604020202020204" pitchFamily="34" charset="0"/>
              <a:buNone/>
            </a:pPr>
            <a:r>
              <a:rPr lang="tr-TR" altLang="tr-TR" smtClean="0"/>
              <a:t>	</a:t>
            </a:r>
            <a:r>
              <a:rPr lang="tr-TR" altLang="tr-TR" b="1" smtClean="0"/>
              <a:t>A) İş uyuşmazlıkları</a:t>
            </a:r>
          </a:p>
          <a:p>
            <a:pPr marL="0" indent="0">
              <a:spcBef>
                <a:spcPct val="0"/>
              </a:spcBef>
              <a:buFont typeface="Arial" panose="020B0604020202020204" pitchFamily="34" charset="0"/>
              <a:buNone/>
            </a:pPr>
            <a:r>
              <a:rPr lang="tr-TR" altLang="tr-TR" smtClean="0"/>
              <a:t>Yürürlükteki iş koşulları veya bunların uygulama yöntemleri nedeniyle ibir işyerinde işçi veya örgüt ile işveren arasındaki uyuşmaylık tır. Bu tür uyuşmazlıklar hak üzerinde olan uyuşmalıklar.</a:t>
            </a:r>
          </a:p>
          <a:p>
            <a:pPr marL="0" indent="0">
              <a:spcBef>
                <a:spcPct val="0"/>
              </a:spcBef>
              <a:buFont typeface="Arial" panose="020B0604020202020204" pitchFamily="34" charset="0"/>
              <a:buNone/>
            </a:pPr>
            <a:endParaRPr lang="tr-TR" altLang="tr-TR" smtClean="0"/>
          </a:p>
          <a:p>
            <a:pPr marL="0" indent="0">
              <a:spcBef>
                <a:spcPct val="0"/>
              </a:spcBef>
              <a:buFont typeface="Arial" panose="020B0604020202020204" pitchFamily="34" charset="0"/>
              <a:buNone/>
            </a:pPr>
            <a:r>
              <a:rPr lang="tr-TR" altLang="tr-TR" smtClean="0"/>
              <a:t>	</a:t>
            </a:r>
            <a:r>
              <a:rPr lang="tr-TR" altLang="tr-TR" b="1" smtClean="0"/>
              <a:t>B) Toplu iş uyuşmazlıkları</a:t>
            </a:r>
          </a:p>
          <a:p>
            <a:pPr marL="0" indent="0">
              <a:spcBef>
                <a:spcPct val="0"/>
              </a:spcBef>
              <a:buFont typeface="Arial" panose="020B0604020202020204" pitchFamily="34" charset="0"/>
              <a:buNone/>
            </a:pPr>
            <a:r>
              <a:rPr lang="tr-TR" altLang="tr-TR" smtClean="0"/>
              <a:t>İşveren veya örgütü ile işçi toplulukları arasında çıkan uyuşmazlık. Bu tür uyuşmazlıklar ise çıkar üzerinde çıkan uyuşmazlıklar.</a:t>
            </a:r>
          </a:p>
          <a:p>
            <a:pPr marL="0" indent="0">
              <a:spcBef>
                <a:spcPct val="0"/>
              </a:spcBef>
              <a:buFont typeface="Arial" panose="020B0604020202020204" pitchFamily="34" charset="0"/>
              <a:buNone/>
            </a:pPr>
            <a:endParaRPr lang="tr-TR" altLang="tr-TR"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p:cNvSpPr>
          <p:nvPr>
            <p:ph type="body" idx="1"/>
          </p:nvPr>
        </p:nvSpPr>
        <p:spPr>
          <a:xfrm>
            <a:off x="222250" y="230188"/>
            <a:ext cx="11787188" cy="6413500"/>
          </a:xfrm>
        </p:spPr>
        <p:txBody>
          <a:bodyPr/>
          <a:lstStyle/>
          <a:p>
            <a:pPr marL="0" indent="0">
              <a:lnSpc>
                <a:spcPct val="80000"/>
              </a:lnSpc>
              <a:spcBef>
                <a:spcPct val="0"/>
              </a:spcBef>
              <a:buFont typeface="Arial" panose="020B0604020202020204" pitchFamily="34" charset="0"/>
              <a:buNone/>
            </a:pPr>
            <a:r>
              <a:rPr lang="tr-TR" altLang="tr-TR" b="1" dirty="0" smtClean="0"/>
              <a:t>B) İŞ UYUŞMAZLIKLARIN ÇÖZÜM YOLLARI</a:t>
            </a:r>
          </a:p>
          <a:p>
            <a:pPr marL="0" indent="0">
              <a:lnSpc>
                <a:spcPct val="80000"/>
              </a:lnSpc>
              <a:spcBef>
                <a:spcPct val="0"/>
              </a:spcBef>
              <a:buFont typeface="Arial" panose="020B0604020202020204" pitchFamily="34" charset="0"/>
              <a:buNone/>
            </a:pPr>
            <a:endParaRPr lang="tr-TR" altLang="tr-TR" b="1" dirty="0" smtClean="0"/>
          </a:p>
          <a:p>
            <a:pPr marL="0" indent="0">
              <a:lnSpc>
                <a:spcPct val="80000"/>
              </a:lnSpc>
              <a:spcBef>
                <a:spcPct val="0"/>
              </a:spcBef>
              <a:buNone/>
            </a:pPr>
            <a:r>
              <a:rPr lang="tr-TR" altLang="tr-TR" dirty="0" smtClean="0"/>
              <a:t>Kural </a:t>
            </a:r>
            <a:r>
              <a:rPr lang="tr-TR" altLang="tr-TR" dirty="0" smtClean="0"/>
              <a:t>olarak hak uyuşmazlıkları dava yolu ile çözümlenmeye </a:t>
            </a:r>
            <a:r>
              <a:rPr lang="tr-TR" altLang="tr-TR" dirty="0" err="1" smtClean="0"/>
              <a:t>çalışıılıyor</a:t>
            </a:r>
            <a:r>
              <a:rPr lang="tr-TR" altLang="tr-TR" dirty="0" smtClean="0"/>
              <a:t> iken çıkar uyuşmazlıklar ise mücadele yolu ile çözümleniyor: grev ve lokavt yolu. </a:t>
            </a:r>
          </a:p>
          <a:p>
            <a:pPr marL="0" indent="0">
              <a:lnSpc>
                <a:spcPct val="80000"/>
              </a:lnSpc>
              <a:spcBef>
                <a:spcPct val="0"/>
              </a:spcBef>
              <a:buFont typeface="Arial" panose="020B0604020202020204" pitchFamily="34" charset="0"/>
              <a:buNone/>
            </a:pPr>
            <a:r>
              <a:rPr lang="tr-TR" altLang="tr-TR" dirty="0" smtClean="0"/>
              <a:t>Bu yola başvurmadan önce uyuşmazlık barışçı yolu ile çözümlenmeye çalışılıyor.</a:t>
            </a:r>
          </a:p>
          <a:p>
            <a:pPr marL="0" indent="0">
              <a:lnSpc>
                <a:spcPct val="80000"/>
              </a:lnSpc>
              <a:spcBef>
                <a:spcPct val="0"/>
              </a:spcBef>
              <a:buFont typeface="Arial" panose="020B0604020202020204" pitchFamily="34" charset="0"/>
              <a:buNone/>
            </a:pPr>
            <a:endParaRPr lang="tr-TR" altLang="tr-TR" dirty="0" smtClean="0"/>
          </a:p>
          <a:p>
            <a:pPr marL="0" indent="0">
              <a:lnSpc>
                <a:spcPct val="80000"/>
              </a:lnSpc>
              <a:spcBef>
                <a:spcPct val="0"/>
              </a:spcBef>
              <a:buFont typeface="Arial" panose="020B0604020202020204" pitchFamily="34" charset="0"/>
              <a:buNone/>
            </a:pPr>
            <a:r>
              <a:rPr lang="tr-TR" altLang="tr-TR" b="1" dirty="0" smtClean="0"/>
              <a:t>Uyuşmazlık çözme yolları:</a:t>
            </a:r>
          </a:p>
          <a:p>
            <a:pPr marL="0" indent="0">
              <a:lnSpc>
                <a:spcPct val="80000"/>
              </a:lnSpc>
              <a:spcBef>
                <a:spcPct val="0"/>
              </a:spcBef>
              <a:buFont typeface="Arial" panose="020B0604020202020204" pitchFamily="34" charset="0"/>
              <a:buNone/>
            </a:pPr>
            <a:endParaRPr lang="tr-TR" altLang="tr-TR" b="1" dirty="0" smtClean="0"/>
          </a:p>
          <a:p>
            <a:pPr marL="0" indent="0">
              <a:lnSpc>
                <a:spcPct val="80000"/>
              </a:lnSpc>
              <a:spcBef>
                <a:spcPct val="0"/>
              </a:spcBef>
              <a:buFont typeface="Arial" panose="020B0604020202020204" pitchFamily="34" charset="0"/>
              <a:buAutoNum type="alphaUcParenR"/>
            </a:pPr>
            <a:r>
              <a:rPr lang="tr-TR" altLang="tr-TR" b="1" dirty="0" smtClean="0"/>
              <a:t> Barışçı yollar:</a:t>
            </a:r>
          </a:p>
          <a:p>
            <a:pPr marL="0" indent="0">
              <a:lnSpc>
                <a:spcPct val="80000"/>
              </a:lnSpc>
              <a:spcBef>
                <a:spcPct val="0"/>
              </a:spcBef>
              <a:buFont typeface="Arial" panose="020B0604020202020204" pitchFamily="34" charset="0"/>
              <a:buNone/>
            </a:pPr>
            <a:r>
              <a:rPr lang="tr-TR" altLang="tr-TR" dirty="0" smtClean="0"/>
              <a:t>	1) Arabuluculuk: uyuşmazlığı çözecek yetkili makamı tarafından </a:t>
            </a:r>
            <a:r>
              <a:rPr lang="tr-TR" altLang="tr-TR" dirty="0" smtClean="0"/>
              <a:t>arabulucuyu </a:t>
            </a:r>
            <a:r>
              <a:rPr lang="tr-TR" altLang="tr-TR" dirty="0" smtClean="0"/>
              <a:t>atanarak çözümü arama yöntemi</a:t>
            </a:r>
          </a:p>
          <a:p>
            <a:pPr marL="0" indent="0">
              <a:lnSpc>
                <a:spcPct val="80000"/>
              </a:lnSpc>
              <a:spcBef>
                <a:spcPct val="0"/>
              </a:spcBef>
              <a:buFont typeface="Arial" panose="020B0604020202020204" pitchFamily="34" charset="0"/>
              <a:buNone/>
            </a:pPr>
            <a:r>
              <a:rPr lang="tr-TR" altLang="tr-TR" dirty="0" smtClean="0"/>
              <a:t>	2) Tahkim: uyuşmazlık konusunun özel hakeme nakletmesi ile </a:t>
            </a:r>
            <a:r>
              <a:rPr lang="tr-TR" altLang="tr-TR" dirty="0" err="1" smtClean="0"/>
              <a:t>uzuşmazlığı</a:t>
            </a:r>
            <a:r>
              <a:rPr lang="tr-TR" altLang="tr-TR" dirty="0" smtClean="0"/>
              <a:t> </a:t>
            </a:r>
            <a:r>
              <a:rPr lang="tr-TR" altLang="tr-TR" dirty="0" smtClean="0"/>
              <a:t>çözme çabaları</a:t>
            </a:r>
          </a:p>
          <a:p>
            <a:pPr marL="0" indent="0">
              <a:lnSpc>
                <a:spcPct val="80000"/>
              </a:lnSpc>
              <a:spcBef>
                <a:spcPct val="0"/>
              </a:spcBef>
              <a:buFont typeface="Arial" panose="020B0604020202020204" pitchFamily="34" charset="0"/>
              <a:buNone/>
            </a:pPr>
            <a:r>
              <a:rPr lang="tr-TR" altLang="tr-TR" dirty="0" smtClean="0"/>
              <a:t>		</a:t>
            </a:r>
            <a:r>
              <a:rPr lang="tr-TR" altLang="tr-TR" i="1" dirty="0" smtClean="0"/>
              <a:t>2.1. Zorunlu tahkim</a:t>
            </a:r>
          </a:p>
          <a:p>
            <a:pPr marL="0" indent="0">
              <a:lnSpc>
                <a:spcPct val="80000"/>
              </a:lnSpc>
              <a:spcBef>
                <a:spcPct val="0"/>
              </a:spcBef>
              <a:buFont typeface="Arial" panose="020B0604020202020204" pitchFamily="34" charset="0"/>
              <a:buNone/>
            </a:pPr>
            <a:r>
              <a:rPr lang="tr-TR" altLang="tr-TR" i="1" dirty="0" smtClean="0"/>
              <a:t>		2.2. Gönüllü tahkim</a:t>
            </a:r>
          </a:p>
          <a:p>
            <a:pPr marL="0" indent="0">
              <a:lnSpc>
                <a:spcPct val="80000"/>
              </a:lnSpc>
              <a:spcBef>
                <a:spcPct val="0"/>
              </a:spcBef>
              <a:buFont typeface="Arial" panose="020B0604020202020204" pitchFamily="34" charset="0"/>
              <a:buNone/>
            </a:pPr>
            <a:r>
              <a:rPr lang="tr-TR" altLang="tr-TR" i="1" dirty="0" smtClean="0"/>
              <a:t>	3) </a:t>
            </a:r>
            <a:r>
              <a:rPr lang="en-US" altLang="tr-TR" dirty="0" err="1" smtClean="0"/>
              <a:t>Yüksek</a:t>
            </a:r>
            <a:r>
              <a:rPr lang="en-US" altLang="tr-TR" dirty="0" smtClean="0"/>
              <a:t> </a:t>
            </a:r>
            <a:r>
              <a:rPr lang="en-US" altLang="tr-TR" dirty="0" err="1" smtClean="0"/>
              <a:t>Hakem</a:t>
            </a:r>
            <a:r>
              <a:rPr lang="en-US" altLang="tr-TR" dirty="0" smtClean="0"/>
              <a:t> </a:t>
            </a:r>
            <a:r>
              <a:rPr lang="en-US" altLang="tr-TR" dirty="0" err="1" smtClean="0"/>
              <a:t>Kuruluna</a:t>
            </a:r>
            <a:r>
              <a:rPr lang="en-US" altLang="tr-TR" dirty="0" smtClean="0"/>
              <a:t> </a:t>
            </a:r>
            <a:r>
              <a:rPr lang="en-US" altLang="tr-TR" dirty="0" err="1" smtClean="0"/>
              <a:t>başvurma</a:t>
            </a:r>
            <a:r>
              <a:rPr lang="tr-TR" altLang="tr-TR" dirty="0" smtClean="0"/>
              <a:t>: </a:t>
            </a:r>
            <a:r>
              <a:rPr lang="en-US" altLang="tr-TR" dirty="0" err="1" smtClean="0"/>
              <a:t>Grev</a:t>
            </a:r>
            <a:r>
              <a:rPr lang="en-US" altLang="tr-TR" dirty="0" smtClean="0"/>
              <a:t> </a:t>
            </a:r>
            <a:r>
              <a:rPr lang="en-US" altLang="tr-TR" dirty="0" err="1" smtClean="0"/>
              <a:t>oylaması</a:t>
            </a:r>
            <a:r>
              <a:rPr lang="en-US" altLang="tr-TR" dirty="0" smtClean="0"/>
              <a:t> </a:t>
            </a:r>
            <a:r>
              <a:rPr lang="en-US" altLang="tr-TR" dirty="0" err="1" smtClean="0"/>
              <a:t>sonucunda</a:t>
            </a:r>
            <a:r>
              <a:rPr lang="en-US" altLang="tr-TR" dirty="0" smtClean="0"/>
              <a:t> </a:t>
            </a:r>
            <a:r>
              <a:rPr lang="en-US" altLang="tr-TR" dirty="0" err="1" smtClean="0"/>
              <a:t>grev</a:t>
            </a:r>
            <a:r>
              <a:rPr lang="en-US" altLang="tr-TR" dirty="0" smtClean="0"/>
              <a:t> </a:t>
            </a:r>
            <a:r>
              <a:rPr lang="en-US" altLang="tr-TR" dirty="0" err="1" smtClean="0"/>
              <a:t>yapılmaması</a:t>
            </a:r>
            <a:r>
              <a:rPr lang="en-US" altLang="tr-TR" dirty="0" smtClean="0"/>
              <a:t> </a:t>
            </a:r>
            <a:r>
              <a:rPr lang="en-US" altLang="tr-TR" dirty="0" err="1" smtClean="0"/>
              <a:t>yönündeki</a:t>
            </a:r>
            <a:r>
              <a:rPr lang="en-US" altLang="tr-TR" dirty="0" smtClean="0"/>
              <a:t> </a:t>
            </a:r>
            <a:r>
              <a:rPr lang="en-US" altLang="tr-TR" dirty="0" err="1" smtClean="0"/>
              <a:t>kararın</a:t>
            </a:r>
            <a:r>
              <a:rPr lang="en-US" altLang="tr-TR" dirty="0" smtClean="0"/>
              <a:t> </a:t>
            </a:r>
            <a:r>
              <a:rPr lang="en-US" altLang="tr-TR" dirty="0" err="1" smtClean="0"/>
              <a:t>kesinleşmesinden</a:t>
            </a:r>
            <a:r>
              <a:rPr lang="en-US" altLang="tr-TR" dirty="0" smtClean="0"/>
              <a:t> </a:t>
            </a:r>
            <a:r>
              <a:rPr lang="en-US" altLang="tr-TR" dirty="0" err="1" smtClean="0"/>
              <a:t>itibaren</a:t>
            </a:r>
            <a:r>
              <a:rPr lang="en-US" altLang="tr-TR" dirty="0" smtClean="0"/>
              <a:t> </a:t>
            </a:r>
            <a:r>
              <a:rPr lang="en-US" altLang="tr-TR" dirty="0" err="1" smtClean="0"/>
              <a:t>altı</a:t>
            </a:r>
            <a:r>
              <a:rPr lang="en-US" altLang="tr-TR" dirty="0" smtClean="0"/>
              <a:t> </a:t>
            </a:r>
            <a:r>
              <a:rPr lang="en-US" altLang="tr-TR" dirty="0" err="1" smtClean="0"/>
              <a:t>iş</a:t>
            </a:r>
            <a:r>
              <a:rPr lang="en-US" altLang="tr-TR" dirty="0" smtClean="0"/>
              <a:t> </a:t>
            </a:r>
            <a:r>
              <a:rPr lang="en-US" altLang="tr-TR" dirty="0" err="1" smtClean="0"/>
              <a:t>günü</a:t>
            </a:r>
            <a:r>
              <a:rPr lang="en-US" altLang="tr-TR" dirty="0" smtClean="0"/>
              <a:t> </a:t>
            </a:r>
            <a:r>
              <a:rPr lang="en-US" altLang="tr-TR" dirty="0" err="1" smtClean="0"/>
              <a:t>içinde</a:t>
            </a:r>
            <a:r>
              <a:rPr lang="en-US" altLang="tr-TR" dirty="0" smtClean="0"/>
              <a:t> </a:t>
            </a:r>
            <a:r>
              <a:rPr lang="en-US" altLang="tr-TR" dirty="0" err="1" smtClean="0"/>
              <a:t>işçi</a:t>
            </a:r>
            <a:r>
              <a:rPr lang="en-US" altLang="tr-TR" dirty="0" smtClean="0"/>
              <a:t> </a:t>
            </a:r>
            <a:r>
              <a:rPr lang="en-US" altLang="tr-TR" dirty="0" err="1" smtClean="0"/>
              <a:t>sendikası</a:t>
            </a:r>
            <a:r>
              <a:rPr lang="en-US" altLang="tr-TR" dirty="0" smtClean="0"/>
              <a:t>; </a:t>
            </a:r>
            <a:r>
              <a:rPr lang="en-US" altLang="tr-TR" dirty="0" err="1" smtClean="0"/>
              <a:t>Yüksek</a:t>
            </a:r>
            <a:r>
              <a:rPr lang="en-US" altLang="tr-TR" dirty="0" smtClean="0"/>
              <a:t> </a:t>
            </a:r>
            <a:r>
              <a:rPr lang="en-US" altLang="tr-TR" dirty="0" err="1" smtClean="0"/>
              <a:t>Hakem</a:t>
            </a:r>
            <a:r>
              <a:rPr lang="en-US" altLang="tr-TR" dirty="0" smtClean="0"/>
              <a:t> </a:t>
            </a:r>
            <a:r>
              <a:rPr lang="en-US" altLang="tr-TR" dirty="0" err="1" smtClean="0"/>
              <a:t>Kuruluna</a:t>
            </a:r>
            <a:r>
              <a:rPr lang="en-US" altLang="tr-TR" dirty="0" smtClean="0"/>
              <a:t> </a:t>
            </a:r>
            <a:r>
              <a:rPr lang="en-US" altLang="tr-TR" dirty="0" err="1" smtClean="0"/>
              <a:t>başvurabilir</a:t>
            </a:r>
            <a:r>
              <a:rPr lang="en-US" altLang="tr-TR" b="1" dirty="0" smtClean="0"/>
              <a:t>.</a:t>
            </a:r>
            <a:r>
              <a:rPr lang="en-US" altLang="tr-TR" dirty="0" smtClean="0"/>
              <a:t> </a:t>
            </a:r>
            <a:endParaRPr lang="tr-TR" altLang="tr-TR"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p:cNvSpPr>
          <p:nvPr>
            <p:ph type="body" idx="1"/>
          </p:nvPr>
        </p:nvSpPr>
        <p:spPr>
          <a:xfrm>
            <a:off x="466725" y="522288"/>
            <a:ext cx="11190288" cy="5111750"/>
          </a:xfrm>
        </p:spPr>
        <p:txBody>
          <a:bodyPr/>
          <a:lstStyle/>
          <a:p>
            <a:pPr marL="55563" indent="-55563">
              <a:spcBef>
                <a:spcPct val="0"/>
              </a:spcBef>
              <a:buFont typeface="Arial" panose="020B0604020202020204" pitchFamily="34" charset="0"/>
              <a:buNone/>
            </a:pPr>
            <a:r>
              <a:rPr lang="tr-TR" altLang="tr-TR" b="1" smtClean="0"/>
              <a:t>B) Mücadeleci yollar:</a:t>
            </a:r>
          </a:p>
          <a:p>
            <a:pPr marL="55563" indent="-55563">
              <a:spcBef>
                <a:spcPct val="0"/>
              </a:spcBef>
              <a:buFont typeface="Arial" panose="020B0604020202020204" pitchFamily="34" charset="0"/>
              <a:buNone/>
            </a:pPr>
            <a:r>
              <a:rPr lang="tr-TR" altLang="tr-TR" smtClean="0"/>
              <a:t>	1) Grev</a:t>
            </a:r>
          </a:p>
          <a:p>
            <a:pPr marL="55563" indent="-55563">
              <a:spcBef>
                <a:spcPct val="0"/>
              </a:spcBef>
              <a:buFont typeface="Arial" panose="020B0604020202020204" pitchFamily="34" charset="0"/>
              <a:buNone/>
            </a:pPr>
            <a:r>
              <a:rPr lang="tr-TR" altLang="tr-TR" smtClean="0"/>
              <a:t>	2) Lokavt</a:t>
            </a:r>
          </a:p>
          <a:p>
            <a:pPr marL="55563" indent="-55563">
              <a:spcBef>
                <a:spcPct val="0"/>
              </a:spcBef>
              <a:buFont typeface="Arial" panose="020B0604020202020204" pitchFamily="34" charset="0"/>
              <a:buNone/>
            </a:pPr>
            <a:endParaRPr lang="tr-TR" altLang="tr-TR" smtClean="0"/>
          </a:p>
          <a:p>
            <a:pPr marL="55563" indent="-55563">
              <a:buFont typeface="Arial" panose="020B0604020202020204" pitchFamily="34" charset="0"/>
              <a:buNone/>
            </a:pPr>
            <a:r>
              <a:rPr lang="en-US" altLang="tr-TR" b="1" smtClean="0"/>
              <a:t>Yorum davası ve eda davası</a:t>
            </a:r>
          </a:p>
          <a:p>
            <a:pPr marL="55563" indent="-55563">
              <a:buFont typeface="Arial" panose="020B0604020202020204" pitchFamily="34" charset="0"/>
              <a:buNone/>
            </a:pPr>
            <a:r>
              <a:rPr lang="en-US" altLang="tr-TR" b="1" smtClean="0"/>
              <a:t>MADDE 53 – </a:t>
            </a:r>
            <a:r>
              <a:rPr lang="en-US" altLang="tr-TR" smtClean="0"/>
              <a:t>(1) Uygulanmakta olan bir toplu iş sözleşmesini</a:t>
            </a:r>
            <a:r>
              <a:rPr lang="tr-TR" altLang="tr-TR" smtClean="0"/>
              <a:t> </a:t>
            </a:r>
            <a:r>
              <a:rPr lang="en-US" altLang="tr-TR" smtClean="0"/>
              <a:t>yorumundan doğan uyuşmazlıklarda sözleşmenin</a:t>
            </a:r>
            <a:r>
              <a:rPr lang="tr-TR" altLang="tr-TR" smtClean="0"/>
              <a:t> </a:t>
            </a:r>
            <a:r>
              <a:rPr lang="en-US" altLang="tr-TR" smtClean="0"/>
              <a:t>taraflarınca dava açılabilir </a:t>
            </a:r>
          </a:p>
          <a:p>
            <a:pPr marL="55563" indent="-55563">
              <a:buFont typeface="Arial" panose="020B0604020202020204" pitchFamily="34" charset="0"/>
              <a:buNone/>
            </a:pPr>
            <a:endParaRPr lang="en-US" altLang="tr-TR"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703263" y="2516188"/>
            <a:ext cx="10515600" cy="860425"/>
          </a:xfrm>
          <a:solidFill>
            <a:srgbClr val="FFFF00"/>
          </a:solidFill>
        </p:spPr>
        <p:txBody>
          <a:bodyPr/>
          <a:lstStyle/>
          <a:p>
            <a:pPr algn="ctr"/>
            <a:r>
              <a:rPr lang="tr-TR" altLang="tr-TR" b="1" smtClean="0">
                <a:solidFill>
                  <a:srgbClr val="FF0000"/>
                </a:solidFill>
                <a:latin typeface="Arial" panose="020B0604020202020204" pitchFamily="34" charset="0"/>
                <a:cs typeface="Arial" panose="020B0604020202020204" pitchFamily="34" charset="0"/>
              </a:rPr>
              <a:t>TOPLU İŞ SÖZLEŞMESİ</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7918" y="282388"/>
            <a:ext cx="11846858" cy="6575612"/>
          </a:xfrm>
        </p:spPr>
        <p:txBody>
          <a:bodyPr/>
          <a:lstStyle/>
          <a:p>
            <a:pPr marL="0" indent="0">
              <a:lnSpc>
                <a:spcPct val="100000"/>
              </a:lnSpc>
              <a:spcBef>
                <a:spcPts val="0"/>
              </a:spcBef>
              <a:buNone/>
            </a:pPr>
            <a:r>
              <a:rPr lang="tr-TR" b="1" dirty="0" smtClean="0"/>
              <a:t>SORULAR:</a:t>
            </a:r>
          </a:p>
          <a:p>
            <a:pPr marL="0" indent="0">
              <a:lnSpc>
                <a:spcPct val="100000"/>
              </a:lnSpc>
              <a:spcBef>
                <a:spcPts val="0"/>
              </a:spcBef>
              <a:buNone/>
            </a:pPr>
            <a:r>
              <a:rPr lang="tr-TR" dirty="0" smtClean="0"/>
              <a:t>1- Toplu İş Sözleşmesinin tanımı açıklayınız?</a:t>
            </a:r>
            <a:endParaRPr lang="tr-TR" dirty="0"/>
          </a:p>
          <a:p>
            <a:pPr marL="0" indent="0">
              <a:lnSpc>
                <a:spcPct val="100000"/>
              </a:lnSpc>
              <a:spcBef>
                <a:spcPts val="0"/>
              </a:spcBef>
              <a:buNone/>
            </a:pPr>
            <a:r>
              <a:rPr lang="tr-TR" dirty="0" smtClean="0"/>
              <a:t>2- </a:t>
            </a:r>
            <a:r>
              <a:rPr lang="tr-TR" dirty="0" smtClean="0"/>
              <a:t>Toplu İş Sözleşmesi hangi hükümleri içeriyor?</a:t>
            </a:r>
          </a:p>
          <a:p>
            <a:pPr marL="0" indent="0">
              <a:lnSpc>
                <a:spcPct val="100000"/>
              </a:lnSpc>
              <a:spcBef>
                <a:spcPts val="0"/>
              </a:spcBef>
              <a:buNone/>
            </a:pPr>
            <a:r>
              <a:rPr lang="tr-TR" dirty="0" smtClean="0"/>
              <a:t>3- </a:t>
            </a:r>
            <a:r>
              <a:rPr lang="tr-TR" dirty="0" smtClean="0"/>
              <a:t>Toplu İş Sözleşmesinin kapsamını açıklayınız?</a:t>
            </a:r>
          </a:p>
          <a:p>
            <a:pPr marL="0" indent="0">
              <a:lnSpc>
                <a:spcPct val="100000"/>
              </a:lnSpc>
              <a:spcBef>
                <a:spcPts val="0"/>
              </a:spcBef>
              <a:buNone/>
            </a:pPr>
            <a:r>
              <a:rPr lang="tr-TR" dirty="0" smtClean="0"/>
              <a:t>4- Toplu İş Sözleşmesi kimler yapabilirler?</a:t>
            </a:r>
          </a:p>
          <a:p>
            <a:pPr marL="0" indent="0">
              <a:lnSpc>
                <a:spcPct val="100000"/>
              </a:lnSpc>
              <a:spcBef>
                <a:spcPts val="0"/>
              </a:spcBef>
              <a:buNone/>
            </a:pPr>
            <a:r>
              <a:rPr lang="tr-TR" dirty="0" smtClean="0"/>
              <a:t>5- </a:t>
            </a:r>
            <a:r>
              <a:rPr lang="tr-TR" dirty="0" smtClean="0"/>
              <a:t>Toplu İş Sözleşmesi yapacak işçi sendikasını sözleşme yapma yetkisini açıklayınız? </a:t>
            </a:r>
          </a:p>
          <a:p>
            <a:pPr marL="0" indent="0">
              <a:lnSpc>
                <a:spcPct val="100000"/>
              </a:lnSpc>
              <a:spcBef>
                <a:spcPts val="0"/>
              </a:spcBef>
              <a:buNone/>
            </a:pPr>
            <a:r>
              <a:rPr lang="tr-TR" dirty="0" smtClean="0"/>
              <a:t>6- </a:t>
            </a:r>
            <a:r>
              <a:rPr lang="tr-TR" dirty="0" smtClean="0"/>
              <a:t>Toplu İş Sözleşmesinin şekli ve süresini açıklayınız? </a:t>
            </a:r>
          </a:p>
          <a:p>
            <a:pPr marL="0" indent="0">
              <a:lnSpc>
                <a:spcPct val="100000"/>
              </a:lnSpc>
              <a:spcBef>
                <a:spcPts val="0"/>
              </a:spcBef>
              <a:buNone/>
            </a:pPr>
            <a:r>
              <a:rPr lang="tr-TR" dirty="0" smtClean="0"/>
              <a:t>7- </a:t>
            </a:r>
            <a:r>
              <a:rPr lang="tr-TR" dirty="0" smtClean="0"/>
              <a:t>Toplu İş Sözleşmesinden kimler yararlanıyor?</a:t>
            </a:r>
          </a:p>
          <a:p>
            <a:pPr marL="0" indent="0">
              <a:lnSpc>
                <a:spcPct val="100000"/>
              </a:lnSpc>
              <a:spcBef>
                <a:spcPts val="0"/>
              </a:spcBef>
              <a:buNone/>
            </a:pPr>
            <a:r>
              <a:rPr lang="tr-TR" dirty="0" smtClean="0"/>
              <a:t>8- Sendika üye olmayanlar </a:t>
            </a:r>
            <a:r>
              <a:rPr lang="tr-TR" dirty="0" smtClean="0"/>
              <a:t>Toplu İş Sözleşmesinden nasıl yararlanabiliyor?</a:t>
            </a:r>
          </a:p>
          <a:p>
            <a:pPr marL="0" indent="0">
              <a:lnSpc>
                <a:spcPct val="100000"/>
              </a:lnSpc>
              <a:spcBef>
                <a:spcPts val="0"/>
              </a:spcBef>
              <a:buNone/>
            </a:pPr>
            <a:r>
              <a:rPr lang="tr-TR" dirty="0" smtClean="0"/>
              <a:t>9- </a:t>
            </a:r>
            <a:r>
              <a:rPr lang="tr-TR" dirty="0" smtClean="0"/>
              <a:t>Toplu İş Sözleşmeye taraf olmayanlara Bakanlar Kurulu karar ile genişletilmesine ne denir?</a:t>
            </a:r>
          </a:p>
          <a:p>
            <a:pPr marL="0" indent="0">
              <a:lnSpc>
                <a:spcPct val="100000"/>
              </a:lnSpc>
              <a:spcBef>
                <a:spcPts val="0"/>
              </a:spcBef>
              <a:buNone/>
            </a:pPr>
            <a:r>
              <a:rPr lang="tr-TR" dirty="0" smtClean="0"/>
              <a:t>10- İş sözleşmesinde </a:t>
            </a:r>
            <a:r>
              <a:rPr lang="tr-TR" dirty="0" smtClean="0"/>
              <a:t>Toplu İş Sözleşmesine aykırı hususlar düzenlenmek mümkün mu?</a:t>
            </a:r>
            <a:endParaRPr lang="tr-TR" dirty="0" smtClean="0"/>
          </a:p>
        </p:txBody>
      </p:sp>
    </p:spTree>
    <p:extLst>
      <p:ext uri="{BB962C8B-B14F-4D97-AF65-F5344CB8AC3E}">
        <p14:creationId xmlns:p14="http://schemas.microsoft.com/office/powerpoint/2010/main" val="27640058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Content Placeholder 2"/>
          <p:cNvSpPr>
            <a:spLocks noGrp="1"/>
          </p:cNvSpPr>
          <p:nvPr>
            <p:ph idx="1"/>
          </p:nvPr>
        </p:nvSpPr>
        <p:spPr>
          <a:xfrm>
            <a:off x="233363" y="346075"/>
            <a:ext cx="11842750" cy="6256338"/>
          </a:xfrm>
        </p:spPr>
        <p:txBody>
          <a:bodyPr/>
          <a:lstStyle/>
          <a:p>
            <a:pPr marL="0" indent="0">
              <a:spcBef>
                <a:spcPct val="0"/>
              </a:spcBef>
              <a:buFont typeface="Arial" panose="020B0604020202020204" pitchFamily="34" charset="0"/>
              <a:buAutoNum type="arabicParenR"/>
            </a:pPr>
            <a:r>
              <a:rPr lang="tr-TR" altLang="tr-TR" b="1" dirty="0" smtClean="0"/>
              <a:t> TOPLU İŞ SÖZLEŞME HAKKININ DAYANAĞI</a:t>
            </a:r>
          </a:p>
          <a:p>
            <a:pPr marL="0" indent="0">
              <a:spcBef>
                <a:spcPct val="0"/>
              </a:spcBef>
              <a:buFont typeface="Arial" panose="020B0604020202020204" pitchFamily="34" charset="0"/>
              <a:buNone/>
            </a:pPr>
            <a:endParaRPr lang="tr-TR" altLang="tr-TR" b="1" dirty="0" smtClean="0"/>
          </a:p>
          <a:p>
            <a:pPr marL="0" indent="0">
              <a:spcBef>
                <a:spcPct val="0"/>
              </a:spcBef>
              <a:buFont typeface="Arial" panose="020B0604020202020204" pitchFamily="34" charset="0"/>
              <a:buNone/>
            </a:pPr>
            <a:r>
              <a:rPr lang="tr-TR" altLang="tr-TR" b="1" dirty="0" smtClean="0"/>
              <a:t>1982 Anayasası:</a:t>
            </a:r>
          </a:p>
          <a:p>
            <a:pPr marL="0" indent="0">
              <a:spcBef>
                <a:spcPct val="0"/>
              </a:spcBef>
              <a:buFont typeface="Arial" panose="020B0604020202020204" pitchFamily="34" charset="0"/>
              <a:buNone/>
            </a:pPr>
            <a:r>
              <a:rPr lang="tr-TR" altLang="tr-TR" b="1" dirty="0" smtClean="0"/>
              <a:t>A. Toplu iş sözleşmesi ve toplu sözleşme hakkı (*) </a:t>
            </a:r>
            <a:endParaRPr lang="tr-TR" altLang="tr-TR" dirty="0" smtClean="0"/>
          </a:p>
          <a:p>
            <a:pPr marL="0" indent="0">
              <a:spcBef>
                <a:spcPct val="0"/>
              </a:spcBef>
              <a:buFont typeface="Arial" panose="020B0604020202020204" pitchFamily="34" charset="0"/>
              <a:buNone/>
            </a:pPr>
            <a:r>
              <a:rPr lang="tr-TR" altLang="tr-TR" b="1" dirty="0" smtClean="0"/>
              <a:t>MADDE 53- </a:t>
            </a:r>
            <a:r>
              <a:rPr lang="tr-TR" altLang="tr-TR" dirty="0" smtClean="0"/>
              <a:t>İşçiler ve işverenler, karşılıklı olarak </a:t>
            </a:r>
            <a:r>
              <a:rPr lang="tr-TR" altLang="tr-TR" b="1" dirty="0" smtClean="0"/>
              <a:t>ekonomik ve sosyal durumlarını ve çalışma şartlarını düzenlemek amacıyla</a:t>
            </a:r>
            <a:r>
              <a:rPr lang="tr-TR" altLang="tr-TR" dirty="0" smtClean="0"/>
              <a:t> toplu iş sözleşmesi yapma hakkına sahiptirler. </a:t>
            </a:r>
          </a:p>
          <a:p>
            <a:pPr marL="0" indent="0">
              <a:spcBef>
                <a:spcPct val="0"/>
              </a:spcBef>
              <a:buFont typeface="Arial" panose="020B0604020202020204" pitchFamily="34" charset="0"/>
              <a:buNone/>
            </a:pPr>
            <a:r>
              <a:rPr lang="tr-TR" altLang="tr-TR" dirty="0" smtClean="0"/>
              <a:t>Toplu iş sözleşmesinin nasıl yapılacağı kanunla düzenlenir</a:t>
            </a:r>
            <a:r>
              <a:rPr lang="tr-TR" altLang="tr-TR" dirty="0" smtClean="0"/>
              <a:t>. </a:t>
            </a:r>
            <a:r>
              <a:rPr lang="tr-TR" altLang="tr-TR" dirty="0" err="1" smtClean="0"/>
              <a:t>TİS’i</a:t>
            </a:r>
            <a:r>
              <a:rPr lang="tr-TR" altLang="tr-TR" dirty="0" smtClean="0"/>
              <a:t> düzenleyen 6356 sayılı Sendikalar ve Toplu İş </a:t>
            </a:r>
            <a:r>
              <a:rPr lang="tr-TR" altLang="tr-TR" dirty="0"/>
              <a:t>S</a:t>
            </a:r>
            <a:r>
              <a:rPr lang="tr-TR" altLang="tr-TR" dirty="0" smtClean="0"/>
              <a:t>özleşmeleri Kanunu dur. </a:t>
            </a:r>
            <a:endParaRPr lang="tr-TR" altLang="tr-TR" dirty="0" smtClean="0"/>
          </a:p>
          <a:p>
            <a:pPr marL="0" indent="0">
              <a:spcBef>
                <a:spcPct val="0"/>
              </a:spcBef>
              <a:buFont typeface="Arial" panose="020B0604020202020204" pitchFamily="34" charset="0"/>
              <a:buNone/>
            </a:pPr>
            <a:endParaRPr lang="tr-TR" altLang="tr-TR" dirty="0" smtClean="0"/>
          </a:p>
          <a:p>
            <a:pPr marL="0" indent="0">
              <a:spcBef>
                <a:spcPct val="0"/>
              </a:spcBef>
              <a:buFont typeface="Arial" panose="020B0604020202020204" pitchFamily="34" charset="0"/>
              <a:buNone/>
            </a:pPr>
            <a:r>
              <a:rPr lang="tr-TR" altLang="tr-TR" b="1" dirty="0" smtClean="0"/>
              <a:t>2) TOPLU İŞ SÖZLEŞMESİNİN TANIMI</a:t>
            </a:r>
          </a:p>
          <a:p>
            <a:pPr marL="0" indent="0">
              <a:spcBef>
                <a:spcPct val="0"/>
              </a:spcBef>
              <a:buFont typeface="Arial" panose="020B0604020202020204" pitchFamily="34" charset="0"/>
              <a:buNone/>
            </a:pPr>
            <a:r>
              <a:rPr lang="tr-TR" altLang="tr-TR" b="1" dirty="0" smtClean="0"/>
              <a:t>Toplu iş sözleşmesi: </a:t>
            </a:r>
            <a:r>
              <a:rPr lang="tr-TR" altLang="tr-TR" dirty="0" smtClean="0"/>
              <a:t>İş sözleşmesinin yapılması, içeriği ve sona ermesine ilişkin hususları düzenlemek üzere işçi sendikası ile işveren sendikası veya sendika üyesi olmayan işveren arasında yapılan sözleşmeyi,</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Content Placeholder 2"/>
          <p:cNvSpPr>
            <a:spLocks noGrp="1"/>
          </p:cNvSpPr>
          <p:nvPr>
            <p:ph idx="1"/>
          </p:nvPr>
        </p:nvSpPr>
        <p:spPr>
          <a:xfrm>
            <a:off x="153988" y="101600"/>
            <a:ext cx="11760200" cy="6515100"/>
          </a:xfrm>
        </p:spPr>
        <p:txBody>
          <a:bodyPr>
            <a:normAutofit/>
          </a:bodyPr>
          <a:lstStyle/>
          <a:p>
            <a:pPr marL="0" indent="0">
              <a:spcBef>
                <a:spcPct val="0"/>
              </a:spcBef>
              <a:buFont typeface="Arial" panose="020B0604020202020204" pitchFamily="34" charset="0"/>
              <a:buNone/>
            </a:pPr>
            <a:r>
              <a:rPr lang="tr-TR" altLang="tr-TR" b="1" smtClean="0"/>
              <a:t>3) TOPLU İŞ SÖZLEŞMESİNİN İÇERİĞİ (MUHTEVASI</a:t>
            </a:r>
            <a:r>
              <a:rPr lang="tr-TR" altLang="tr-TR" smtClean="0"/>
              <a:t>)</a:t>
            </a:r>
          </a:p>
          <a:p>
            <a:pPr marL="0" indent="0">
              <a:spcBef>
                <a:spcPct val="0"/>
              </a:spcBef>
              <a:buFont typeface="Arial" panose="020B0604020202020204" pitchFamily="34" charset="0"/>
              <a:buNone/>
            </a:pPr>
            <a:endParaRPr lang="tr-TR" altLang="tr-TR" smtClean="0"/>
          </a:p>
          <a:p>
            <a:pPr marL="0" indent="0">
              <a:spcBef>
                <a:spcPct val="0"/>
              </a:spcBef>
              <a:buFont typeface="Arial" panose="020B0604020202020204" pitchFamily="34" charset="0"/>
              <a:buNone/>
            </a:pPr>
            <a:r>
              <a:rPr lang="tr-TR" altLang="tr-TR" smtClean="0"/>
              <a:t>	a) Düzenleyici (normatif) hükümler: TİS’lerin yapılmasına, içeriğine ve sona ermesine ilişkin hükümler,</a:t>
            </a:r>
          </a:p>
          <a:p>
            <a:pPr marL="0" indent="0">
              <a:spcBef>
                <a:spcPct val="0"/>
              </a:spcBef>
              <a:buFont typeface="Arial" panose="020B0604020202020204" pitchFamily="34" charset="0"/>
              <a:buNone/>
            </a:pPr>
            <a:r>
              <a:rPr lang="tr-TR" altLang="tr-TR" smtClean="0"/>
              <a:t>	b) Borçlar Hukukuna ilişkin hükümler: TİS tarafların karşılıklı hak ve borçlarına ilişkin hükümler</a:t>
            </a:r>
          </a:p>
          <a:p>
            <a:pPr marL="0" indent="0">
              <a:spcBef>
                <a:spcPct val="0"/>
              </a:spcBef>
              <a:buFont typeface="Arial" panose="020B0604020202020204" pitchFamily="34" charset="0"/>
              <a:buNone/>
            </a:pPr>
            <a:endParaRPr lang="tr-TR" altLang="tr-TR" smtClean="0"/>
          </a:p>
          <a:p>
            <a:pPr marL="0" indent="0">
              <a:spcBef>
                <a:spcPct val="0"/>
              </a:spcBef>
              <a:buFont typeface="Arial" panose="020B0604020202020204" pitchFamily="34" charset="0"/>
              <a:buNone/>
            </a:pPr>
            <a:r>
              <a:rPr lang="tr-TR" altLang="tr-TR" b="1" smtClean="0"/>
              <a:t>4) TOPLU İŞ SÖZLEŞMELERİN TÜRLERİ</a:t>
            </a:r>
          </a:p>
          <a:p>
            <a:pPr marL="0" indent="0">
              <a:spcBef>
                <a:spcPct val="0"/>
              </a:spcBef>
              <a:buFont typeface="Arial" panose="020B0604020202020204" pitchFamily="34" charset="0"/>
              <a:buNone/>
            </a:pPr>
            <a:r>
              <a:rPr lang="tr-TR" altLang="tr-TR" b="1" smtClean="0"/>
              <a:t>	a) Çerçeve sözleşmesi: </a:t>
            </a:r>
            <a:r>
              <a:rPr lang="tr-TR" altLang="tr-TR" smtClean="0"/>
              <a:t>Ekonomik ve Sosyal Konseyde temsil edilen işçi ve işveren sendikaları arasında işkolu düzeyinde yapılan sözleşme</a:t>
            </a:r>
          </a:p>
          <a:p>
            <a:pPr marL="0" indent="0">
              <a:spcBef>
                <a:spcPct val="0"/>
              </a:spcBef>
              <a:buFont typeface="Arial" panose="020B0604020202020204" pitchFamily="34" charset="0"/>
              <a:buNone/>
            </a:pPr>
            <a:r>
              <a:rPr lang="tr-TR" altLang="tr-TR" b="1" smtClean="0"/>
              <a:t>	b) Grup toplu iş sözleşmesi: </a:t>
            </a:r>
            <a:r>
              <a:rPr lang="tr-TR" altLang="tr-TR" smtClean="0"/>
              <a:t>İşçi sendikası ile işveren sendikası arasında, birden çok üye işverene ait aynı işkolunda kurulu işyerlerini ve işletmeleri kapsayan toplu iş sözleşmesini</a:t>
            </a:r>
          </a:p>
          <a:p>
            <a:pPr marL="0" indent="0">
              <a:spcBef>
                <a:spcPct val="0"/>
              </a:spcBef>
              <a:buFont typeface="Arial" panose="020B0604020202020204" pitchFamily="34" charset="0"/>
              <a:buNone/>
            </a:pPr>
            <a:r>
              <a:rPr lang="tr-TR" altLang="tr-TR" smtClean="0"/>
              <a:t>	</a:t>
            </a:r>
            <a:r>
              <a:rPr lang="tr-TR" altLang="tr-TR" b="1" smtClean="0"/>
              <a:t>c) İşletme toplu iş sözleşmesi: </a:t>
            </a:r>
            <a:r>
              <a:rPr lang="tr-TR" altLang="tr-TR" smtClean="0"/>
              <a:t>Bir gerçek veya tüzel kişiye ya da bir kamu kurum veya kuruluşuna ait aynı işkolundaki birden çok işyerini kapsayan sözleşme,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p:cNvSpPr>
          <p:nvPr>
            <p:ph type="body" idx="1"/>
          </p:nvPr>
        </p:nvSpPr>
        <p:spPr>
          <a:xfrm>
            <a:off x="269875" y="403225"/>
            <a:ext cx="11514138" cy="5546725"/>
          </a:xfrm>
        </p:spPr>
        <p:txBody>
          <a:bodyPr/>
          <a:lstStyle/>
          <a:p>
            <a:pPr marL="0" indent="0">
              <a:lnSpc>
                <a:spcPct val="100000"/>
              </a:lnSpc>
              <a:spcBef>
                <a:spcPct val="0"/>
              </a:spcBef>
              <a:buFont typeface="Arial" panose="020B0604020202020204" pitchFamily="34" charset="0"/>
              <a:buNone/>
            </a:pPr>
            <a:r>
              <a:rPr lang="bs-Latn-BA" altLang="tr-TR" b="1" smtClean="0">
                <a:latin typeface="Arial" panose="020B0604020202020204" pitchFamily="34" charset="0"/>
              </a:rPr>
              <a:t>5</a:t>
            </a:r>
            <a:r>
              <a:rPr lang="tr-TR" altLang="tr-TR" b="1" smtClean="0">
                <a:latin typeface="Arial" panose="020B0604020202020204" pitchFamily="34" charset="0"/>
              </a:rPr>
              <a:t>) TOPLU İŞ SÖZLEŞMELERİN KAPSAMI</a:t>
            </a:r>
          </a:p>
          <a:p>
            <a:pPr marL="0" indent="0">
              <a:lnSpc>
                <a:spcPct val="100000"/>
              </a:lnSpc>
              <a:spcBef>
                <a:spcPct val="0"/>
              </a:spcBef>
              <a:buFont typeface="Arial" panose="020B0604020202020204" pitchFamily="34" charset="0"/>
              <a:buNone/>
            </a:pPr>
            <a:r>
              <a:rPr lang="tr-TR" altLang="tr-TR" smtClean="0"/>
              <a:t>T</a:t>
            </a:r>
            <a:r>
              <a:rPr lang="en-US" altLang="tr-TR" smtClean="0"/>
              <a:t>oplu iş sözleşmesi aynı işkolunda bir veya birden çok işyerini kapsayabilir.</a:t>
            </a:r>
          </a:p>
          <a:p>
            <a:pPr marL="0" indent="0">
              <a:lnSpc>
                <a:spcPct val="100000"/>
              </a:lnSpc>
              <a:spcBef>
                <a:spcPct val="0"/>
              </a:spcBef>
              <a:buFont typeface="Arial" panose="020B0604020202020204" pitchFamily="34" charset="0"/>
              <a:buNone/>
            </a:pPr>
            <a:r>
              <a:rPr lang="en-US" altLang="tr-TR" smtClean="0"/>
              <a:t>Bir gerçek ve tüzel kişiye veya bir kamu kurum ve kuruluşuna ait aynı işkolunda birden çok işyerinin bulunduğu</a:t>
            </a:r>
            <a:r>
              <a:rPr lang="tr-TR" altLang="tr-TR" smtClean="0"/>
              <a:t> </a:t>
            </a:r>
            <a:r>
              <a:rPr lang="en-US" altLang="tr-TR" smtClean="0"/>
              <a:t>işyerlerinde, toplu iş sözleşmesi </a:t>
            </a:r>
            <a:r>
              <a:rPr lang="en-US" altLang="tr-TR" b="1" smtClean="0"/>
              <a:t>ancak işletme düzeyinde yapılabilir</a:t>
            </a:r>
            <a:r>
              <a:rPr lang="en-US" altLang="tr-TR" smtClean="0"/>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946150" y="195263"/>
            <a:ext cx="10515600" cy="657225"/>
          </a:xfrm>
        </p:spPr>
        <p:txBody>
          <a:bodyPr/>
          <a:lstStyle/>
          <a:p>
            <a:pPr algn="ctr"/>
            <a:r>
              <a:rPr lang="tr-TR" altLang="tr-TR" sz="4000" b="1" smtClean="0">
                <a:latin typeface="Calibri" panose="020F0502020204030204" pitchFamily="34" charset="0"/>
              </a:rPr>
              <a:t>TOPLU İŞ SÖZLEŞMELERİN OLUŞUMU</a:t>
            </a:r>
          </a:p>
        </p:txBody>
      </p:sp>
      <p:sp>
        <p:nvSpPr>
          <p:cNvPr id="7171" name="Content Placeholder 2"/>
          <p:cNvSpPr>
            <a:spLocks noGrp="1"/>
          </p:cNvSpPr>
          <p:nvPr>
            <p:ph idx="1"/>
          </p:nvPr>
        </p:nvSpPr>
        <p:spPr>
          <a:xfrm>
            <a:off x="192088" y="1020763"/>
            <a:ext cx="11745912" cy="5837237"/>
          </a:xfrm>
        </p:spPr>
        <p:txBody>
          <a:bodyPr>
            <a:normAutofit/>
          </a:bodyPr>
          <a:lstStyle/>
          <a:p>
            <a:pPr marL="0" indent="0">
              <a:lnSpc>
                <a:spcPct val="80000"/>
              </a:lnSpc>
              <a:spcBef>
                <a:spcPct val="0"/>
              </a:spcBef>
              <a:buFont typeface="Arial" panose="020B0604020202020204" pitchFamily="34" charset="0"/>
              <a:buNone/>
            </a:pPr>
            <a:r>
              <a:rPr lang="tr-TR" altLang="tr-TR" sz="2600" b="1" dirty="0" smtClean="0"/>
              <a:t>1) TOPLU İŞ SÖZLEŞMESİNDE EHLİYETİ</a:t>
            </a:r>
          </a:p>
          <a:p>
            <a:pPr marL="0" indent="0">
              <a:lnSpc>
                <a:spcPct val="80000"/>
              </a:lnSpc>
              <a:spcBef>
                <a:spcPct val="0"/>
              </a:spcBef>
              <a:buFont typeface="Arial" panose="020B0604020202020204" pitchFamily="34" charset="0"/>
              <a:buNone/>
            </a:pPr>
            <a:r>
              <a:rPr lang="tr-TR" altLang="tr-TR" sz="2600" dirty="0" smtClean="0"/>
              <a:t>Toplu iş sözleşmeleri sadece işçi veya işveren sendikalar yapabilir.</a:t>
            </a:r>
          </a:p>
          <a:p>
            <a:pPr marL="0" indent="0">
              <a:lnSpc>
                <a:spcPct val="80000"/>
              </a:lnSpc>
              <a:spcBef>
                <a:spcPct val="0"/>
              </a:spcBef>
              <a:buFont typeface="Arial" panose="020B0604020202020204" pitchFamily="34" charset="0"/>
              <a:buNone/>
            </a:pPr>
            <a:endParaRPr lang="tr-TR" altLang="tr-TR" sz="2600" dirty="0" smtClean="0"/>
          </a:p>
          <a:p>
            <a:pPr marL="0" indent="0">
              <a:lnSpc>
                <a:spcPct val="80000"/>
              </a:lnSpc>
              <a:spcBef>
                <a:spcPct val="0"/>
              </a:spcBef>
              <a:buFont typeface="Arial" panose="020B0604020202020204" pitchFamily="34" charset="0"/>
              <a:buNone/>
            </a:pPr>
            <a:r>
              <a:rPr lang="tr-TR" altLang="tr-TR" sz="2600" b="1" dirty="0" smtClean="0"/>
              <a:t>2) TOPLU İŞ SÖZLEŞMELERİNDE YETKİ</a:t>
            </a:r>
          </a:p>
          <a:p>
            <a:pPr marL="0" indent="0">
              <a:lnSpc>
                <a:spcPct val="80000"/>
              </a:lnSpc>
              <a:spcBef>
                <a:spcPct val="0"/>
              </a:spcBef>
              <a:buFont typeface="Arial" panose="020B0604020202020204" pitchFamily="34" charset="0"/>
              <a:buNone/>
            </a:pPr>
            <a:r>
              <a:rPr lang="tr-TR" altLang="tr-TR" sz="2600" b="1" dirty="0" smtClean="0"/>
              <a:t>a) İşçi sendika bakımından yetkisi</a:t>
            </a:r>
          </a:p>
          <a:p>
            <a:pPr marL="0" indent="0">
              <a:lnSpc>
                <a:spcPct val="80000"/>
              </a:lnSpc>
              <a:spcBef>
                <a:spcPct val="0"/>
              </a:spcBef>
              <a:buFont typeface="Arial" panose="020B0604020202020204" pitchFamily="34" charset="0"/>
              <a:buNone/>
            </a:pPr>
            <a:r>
              <a:rPr lang="tr-TR" altLang="tr-TR" sz="2600" dirty="0" smtClean="0"/>
              <a:t>	a.1.  kurulu bulunduğu işkolunda çalışan işçilerin en ay %1’nin sendikaya üye olması</a:t>
            </a:r>
          </a:p>
          <a:p>
            <a:pPr marL="0" indent="0">
              <a:lnSpc>
                <a:spcPct val="80000"/>
              </a:lnSpc>
              <a:spcBef>
                <a:spcPct val="0"/>
              </a:spcBef>
              <a:buFont typeface="Arial" panose="020B0604020202020204" pitchFamily="34" charset="0"/>
              <a:buNone/>
            </a:pPr>
            <a:r>
              <a:rPr lang="tr-TR" altLang="tr-TR" sz="2600" dirty="0" smtClean="0"/>
              <a:t>	a.2. toplu iş sözleşmesinin kapsamına girecek işyerinde başvuru tarihinde çalışan işçilerin yarıdan fazlasını o sendikaya üye olması </a:t>
            </a:r>
          </a:p>
          <a:p>
            <a:pPr marL="0" indent="0">
              <a:lnSpc>
                <a:spcPct val="80000"/>
              </a:lnSpc>
              <a:spcBef>
                <a:spcPct val="0"/>
              </a:spcBef>
              <a:buFont typeface="Arial" panose="020B0604020202020204" pitchFamily="34" charset="0"/>
              <a:buNone/>
            </a:pPr>
            <a:r>
              <a:rPr lang="tr-TR" altLang="tr-TR" sz="2600" dirty="0" smtClean="0"/>
              <a:t>	a.3. </a:t>
            </a:r>
            <a:r>
              <a:rPr lang="en-US" altLang="tr-TR" sz="2600" dirty="0" err="1" smtClean="0"/>
              <a:t>işletmede</a:t>
            </a:r>
            <a:r>
              <a:rPr lang="en-US" altLang="tr-TR" sz="2600" dirty="0" smtClean="0"/>
              <a:t> </a:t>
            </a:r>
            <a:r>
              <a:rPr lang="en-US" altLang="tr-TR" sz="2600" dirty="0" err="1" smtClean="0"/>
              <a:t>ise</a:t>
            </a:r>
            <a:r>
              <a:rPr lang="en-US" altLang="tr-TR" sz="2600" dirty="0" smtClean="0"/>
              <a:t> </a:t>
            </a:r>
            <a:r>
              <a:rPr lang="tr-TR" altLang="tr-TR" sz="2600" dirty="0" smtClean="0"/>
              <a:t>%40’tan</a:t>
            </a:r>
            <a:r>
              <a:rPr lang="en-US" altLang="tr-TR" sz="2600" dirty="0" smtClean="0"/>
              <a:t> </a:t>
            </a:r>
            <a:r>
              <a:rPr lang="en-US" altLang="tr-TR" sz="2600" dirty="0" err="1" smtClean="0"/>
              <a:t>kendi</a:t>
            </a:r>
            <a:r>
              <a:rPr lang="en-US" altLang="tr-TR" sz="2600" dirty="0" smtClean="0"/>
              <a:t> </a:t>
            </a:r>
            <a:r>
              <a:rPr lang="en-US" altLang="tr-TR" sz="2600" dirty="0" err="1" smtClean="0"/>
              <a:t>üyesi</a:t>
            </a:r>
            <a:r>
              <a:rPr lang="en-US" altLang="tr-TR" sz="2600" dirty="0" smtClean="0"/>
              <a:t> </a:t>
            </a:r>
            <a:r>
              <a:rPr lang="en-US" altLang="tr-TR" sz="2600" dirty="0" err="1" smtClean="0"/>
              <a:t>bulunması</a:t>
            </a:r>
            <a:r>
              <a:rPr lang="en-US" altLang="tr-TR" sz="2600" dirty="0" smtClean="0"/>
              <a:t> </a:t>
            </a:r>
            <a:r>
              <a:rPr lang="en-US" altLang="tr-TR" sz="2600" dirty="0" err="1" smtClean="0"/>
              <a:t>hâlinde</a:t>
            </a:r>
            <a:r>
              <a:rPr lang="en-US" altLang="tr-TR" sz="2600" dirty="0" smtClean="0"/>
              <a:t> </a:t>
            </a:r>
            <a:r>
              <a:rPr lang="en-US" altLang="tr-TR" sz="2600" dirty="0" err="1" smtClean="0"/>
              <a:t>bu</a:t>
            </a:r>
            <a:r>
              <a:rPr lang="en-US" altLang="tr-TR" sz="2600" dirty="0" smtClean="0"/>
              <a:t> </a:t>
            </a:r>
            <a:r>
              <a:rPr lang="en-US" altLang="tr-TR" sz="2600" dirty="0" err="1" smtClean="0"/>
              <a:t>işyeri</a:t>
            </a:r>
            <a:r>
              <a:rPr lang="en-US" altLang="tr-TR" sz="2600" dirty="0" smtClean="0"/>
              <a:t> </a:t>
            </a:r>
            <a:r>
              <a:rPr lang="en-US" altLang="tr-TR" sz="2600" dirty="0" err="1" smtClean="0"/>
              <a:t>veya</a:t>
            </a:r>
            <a:r>
              <a:rPr lang="en-US" altLang="tr-TR" sz="2600" dirty="0" smtClean="0"/>
              <a:t> </a:t>
            </a:r>
            <a:r>
              <a:rPr lang="en-US" altLang="tr-TR" sz="2600" dirty="0" err="1" smtClean="0"/>
              <a:t>işletme</a:t>
            </a:r>
            <a:r>
              <a:rPr lang="en-US" altLang="tr-TR" sz="2600" dirty="0" smtClean="0"/>
              <a:t> </a:t>
            </a:r>
            <a:r>
              <a:rPr lang="en-US" altLang="tr-TR" sz="2600" dirty="0" err="1" smtClean="0"/>
              <a:t>için</a:t>
            </a:r>
            <a:r>
              <a:rPr lang="en-US" altLang="tr-TR" sz="2600" dirty="0" smtClean="0"/>
              <a:t> </a:t>
            </a:r>
            <a:r>
              <a:rPr lang="en-US" altLang="tr-TR" sz="2600" dirty="0" err="1" smtClean="0"/>
              <a:t>toplu</a:t>
            </a:r>
            <a:r>
              <a:rPr lang="en-US" altLang="tr-TR" sz="2600" dirty="0" smtClean="0"/>
              <a:t> </a:t>
            </a:r>
            <a:r>
              <a:rPr lang="en-US" altLang="tr-TR" sz="2600" dirty="0" err="1" smtClean="0"/>
              <a:t>iş</a:t>
            </a:r>
            <a:r>
              <a:rPr lang="en-US" altLang="tr-TR" sz="2600" dirty="0" smtClean="0"/>
              <a:t> </a:t>
            </a:r>
            <a:r>
              <a:rPr lang="en-US" altLang="tr-TR" sz="2600" dirty="0" err="1" smtClean="0"/>
              <a:t>sözleşmesi</a:t>
            </a:r>
            <a:r>
              <a:rPr lang="en-US" altLang="tr-TR" sz="2600" dirty="0" smtClean="0"/>
              <a:t> </a:t>
            </a:r>
            <a:r>
              <a:rPr lang="en-US" altLang="tr-TR" sz="2600" dirty="0" err="1" smtClean="0"/>
              <a:t>yapmaya</a:t>
            </a:r>
            <a:r>
              <a:rPr lang="en-US" altLang="tr-TR" sz="2600" dirty="0" smtClean="0"/>
              <a:t> </a:t>
            </a:r>
            <a:r>
              <a:rPr lang="en-US" altLang="tr-TR" sz="2600" dirty="0" err="1" smtClean="0"/>
              <a:t>yetkilidir</a:t>
            </a:r>
            <a:r>
              <a:rPr lang="en-US" altLang="tr-TR" sz="2600" dirty="0" smtClean="0"/>
              <a:t> </a:t>
            </a:r>
            <a:endParaRPr lang="tr-TR" altLang="tr-TR" sz="2600" dirty="0" smtClean="0"/>
          </a:p>
          <a:p>
            <a:pPr marL="0" indent="0">
              <a:lnSpc>
                <a:spcPct val="80000"/>
              </a:lnSpc>
              <a:spcBef>
                <a:spcPct val="0"/>
              </a:spcBef>
              <a:buFont typeface="Arial" panose="020B0604020202020204" pitchFamily="34" charset="0"/>
              <a:buNone/>
            </a:pPr>
            <a:endParaRPr lang="tr-TR" altLang="tr-TR" sz="2600" dirty="0" smtClean="0"/>
          </a:p>
          <a:p>
            <a:pPr marL="0" indent="0">
              <a:lnSpc>
                <a:spcPct val="80000"/>
              </a:lnSpc>
              <a:spcBef>
                <a:spcPct val="0"/>
              </a:spcBef>
              <a:buFont typeface="Arial" panose="020B0604020202020204" pitchFamily="34" charset="0"/>
              <a:buNone/>
            </a:pPr>
            <a:r>
              <a:rPr lang="tr-TR" altLang="tr-TR" sz="2600" b="1" dirty="0" smtClean="0"/>
              <a:t>b) İşveren sendikası bakımından: </a:t>
            </a:r>
            <a:r>
              <a:rPr lang="tr-TR" altLang="tr-TR" sz="2600" dirty="0" smtClean="0"/>
              <a:t>Bir işveren sendikası, üyesi işverenlere ait işyeri veya işyerleri, sendika üyesi olmayan bir işveren ise kendi işyeri veya işyerleri için toplu iş sözleşmesi yapmaya yetkilidir.</a:t>
            </a:r>
            <a:endParaRPr lang="bs-Latn-BA" altLang="tr-TR" sz="2600" dirty="0" smtClean="0"/>
          </a:p>
          <a:p>
            <a:pPr marL="0" indent="0">
              <a:lnSpc>
                <a:spcPct val="80000"/>
              </a:lnSpc>
              <a:buFont typeface="Arial" panose="020B0604020202020204" pitchFamily="34" charset="0"/>
              <a:buNone/>
            </a:pPr>
            <a:r>
              <a:rPr lang="tr-TR" sz="2600" i="1" dirty="0" smtClean="0"/>
              <a:t>Bir işkolunda çalışan işçilerin yüzde birinin tespitinde Bakanlıkça her yıl ocak ve temmuz aylarında yayımlanan</a:t>
            </a:r>
            <a:r>
              <a:rPr lang="bs-Latn-BA" sz="2600" i="1" dirty="0" smtClean="0"/>
              <a:t> </a:t>
            </a:r>
            <a:r>
              <a:rPr lang="tr-TR" sz="2600" i="1" dirty="0" smtClean="0"/>
              <a:t>istatistikler esas alınır</a:t>
            </a:r>
            <a:endParaRPr lang="tr-TR" altLang="tr-TR" sz="2600" i="1"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2"/>
          <p:cNvSpPr>
            <a:spLocks noGrp="1"/>
          </p:cNvSpPr>
          <p:nvPr>
            <p:ph idx="1"/>
          </p:nvPr>
        </p:nvSpPr>
        <p:spPr>
          <a:xfrm>
            <a:off x="201613" y="217488"/>
            <a:ext cx="11793537" cy="6399212"/>
          </a:xfrm>
        </p:spPr>
        <p:txBody>
          <a:bodyPr>
            <a:normAutofit/>
          </a:bodyPr>
          <a:lstStyle/>
          <a:p>
            <a:pPr marL="0" indent="0">
              <a:lnSpc>
                <a:spcPct val="80000"/>
              </a:lnSpc>
              <a:spcBef>
                <a:spcPct val="0"/>
              </a:spcBef>
              <a:buFont typeface="Arial" panose="020B0604020202020204" pitchFamily="34" charset="0"/>
              <a:buNone/>
            </a:pPr>
            <a:r>
              <a:rPr lang="tr-TR" altLang="tr-TR" sz="2600" b="1" dirty="0" smtClean="0"/>
              <a:t>YETKI SAPTAMASI</a:t>
            </a:r>
          </a:p>
          <a:p>
            <a:pPr marL="0" indent="0">
              <a:lnSpc>
                <a:spcPct val="80000"/>
              </a:lnSpc>
              <a:spcBef>
                <a:spcPct val="0"/>
              </a:spcBef>
              <a:buFont typeface="Arial" panose="020B0604020202020204" pitchFamily="34" charset="0"/>
              <a:buNone/>
            </a:pPr>
            <a:endParaRPr lang="tr-TR" altLang="tr-TR" sz="2600" b="1" dirty="0" smtClean="0"/>
          </a:p>
          <a:p>
            <a:pPr marL="0" indent="0">
              <a:lnSpc>
                <a:spcPct val="80000"/>
              </a:lnSpc>
              <a:spcBef>
                <a:spcPct val="0"/>
              </a:spcBef>
              <a:buFont typeface="Arial" panose="020B0604020202020204" pitchFamily="34" charset="0"/>
              <a:buAutoNum type="alphaUcParenR"/>
            </a:pPr>
            <a:r>
              <a:rPr lang="tr-TR" altLang="tr-TR" sz="2600" b="1" dirty="0" smtClean="0"/>
              <a:t> İşçi sendikası açısından başvuru</a:t>
            </a:r>
          </a:p>
          <a:p>
            <a:pPr marL="0" indent="0">
              <a:lnSpc>
                <a:spcPct val="80000"/>
              </a:lnSpc>
              <a:spcBef>
                <a:spcPct val="0"/>
              </a:spcBef>
              <a:buFont typeface="Arial" panose="020B0604020202020204" pitchFamily="34" charset="0"/>
              <a:buNone/>
            </a:pPr>
            <a:r>
              <a:rPr lang="tr-TR" altLang="tr-TR" sz="2600" dirty="0" smtClean="0"/>
              <a:t>TİS yapmak isteyen sendi</a:t>
            </a:r>
            <a:r>
              <a:rPr lang="bs-Latn-BA" altLang="tr-TR" sz="2600" dirty="0" smtClean="0"/>
              <a:t>k</a:t>
            </a:r>
            <a:r>
              <a:rPr lang="tr-TR" altLang="tr-TR" sz="2600" dirty="0" smtClean="0"/>
              <a:t>a Çalışma ve Sosyal Güvenlik </a:t>
            </a:r>
            <a:r>
              <a:rPr lang="tr-TR" altLang="tr-TR" sz="2600" dirty="0" smtClean="0"/>
              <a:t>Bakanlığına </a:t>
            </a:r>
            <a:r>
              <a:rPr lang="tr-TR" altLang="tr-TR" sz="2600" dirty="0" smtClean="0"/>
              <a:t>başvuru yapar ve bunların saptanmasını istiyor:</a:t>
            </a:r>
          </a:p>
          <a:p>
            <a:pPr marL="0" indent="0">
              <a:lnSpc>
                <a:spcPct val="80000"/>
              </a:lnSpc>
              <a:spcBef>
                <a:spcPct val="0"/>
              </a:spcBef>
              <a:buFontTx/>
              <a:buChar char="-"/>
            </a:pPr>
            <a:r>
              <a:rPr lang="tr-TR" altLang="tr-TR" sz="2600" dirty="0" smtClean="0"/>
              <a:t> Kurulu </a:t>
            </a:r>
            <a:r>
              <a:rPr lang="tr-TR" altLang="tr-TR" sz="2600" dirty="0" smtClean="0"/>
              <a:t>bulunduğu işkolunda üye sayısı bakımından %1 oranını sağladığını,</a:t>
            </a:r>
            <a:endParaRPr lang="bs-Latn-BA" altLang="tr-TR" sz="2600" dirty="0" smtClean="0"/>
          </a:p>
          <a:p>
            <a:pPr marL="0" indent="0">
              <a:lnSpc>
                <a:spcPct val="80000"/>
              </a:lnSpc>
              <a:spcBef>
                <a:spcPct val="0"/>
              </a:spcBef>
              <a:buFontTx/>
              <a:buChar char="-"/>
            </a:pPr>
            <a:r>
              <a:rPr lang="tr-TR" altLang="tr-TR" sz="2600" dirty="0" smtClean="0"/>
              <a:t> </a:t>
            </a:r>
            <a:r>
              <a:rPr lang="tr-TR" altLang="tr-TR" sz="2600" dirty="0" err="1" smtClean="0"/>
              <a:t>TİS’in</a:t>
            </a:r>
            <a:r>
              <a:rPr lang="tr-TR" altLang="tr-TR" sz="2600" dirty="0" smtClean="0"/>
              <a:t> </a:t>
            </a:r>
            <a:r>
              <a:rPr lang="tr-TR" altLang="tr-TR" sz="2600" dirty="0" smtClean="0"/>
              <a:t>kapsamına gireceği işyeri veya işyerlerinde başvuru tarihinde çalışan işçiler ile üyelerin sayısının saptanmasını</a:t>
            </a:r>
          </a:p>
          <a:p>
            <a:pPr marL="0" indent="0">
              <a:lnSpc>
                <a:spcPct val="80000"/>
              </a:lnSpc>
              <a:spcBef>
                <a:spcPct val="0"/>
              </a:spcBef>
              <a:buFontTx/>
              <a:buChar char="-"/>
            </a:pPr>
            <a:endParaRPr lang="tr-TR" altLang="tr-TR" sz="2600" dirty="0" smtClean="0"/>
          </a:p>
          <a:p>
            <a:pPr marL="0" indent="0">
              <a:lnSpc>
                <a:spcPct val="80000"/>
              </a:lnSpc>
              <a:spcBef>
                <a:spcPct val="0"/>
              </a:spcBef>
              <a:buFontTx/>
              <a:buNone/>
            </a:pPr>
            <a:r>
              <a:rPr lang="tr-TR" altLang="tr-TR" sz="2600" dirty="0" smtClean="0"/>
              <a:t>ÇSGB 6 iş günü içinde </a:t>
            </a:r>
            <a:r>
              <a:rPr lang="tr-TR" altLang="tr-TR" sz="2600" dirty="0" err="1" smtClean="0"/>
              <a:t>yukaraki</a:t>
            </a:r>
            <a:r>
              <a:rPr lang="tr-TR" altLang="tr-TR" sz="2600" dirty="0" smtClean="0"/>
              <a:t> talepleri sonuçlandırmak zorunda.</a:t>
            </a:r>
          </a:p>
          <a:p>
            <a:pPr marL="0" indent="0">
              <a:lnSpc>
                <a:spcPct val="80000"/>
              </a:lnSpc>
              <a:spcBef>
                <a:spcPct val="0"/>
              </a:spcBef>
              <a:buFontTx/>
              <a:buNone/>
            </a:pPr>
            <a:endParaRPr lang="tr-TR" altLang="tr-TR" sz="2600" dirty="0" smtClean="0"/>
          </a:p>
          <a:p>
            <a:pPr marL="0" indent="0">
              <a:lnSpc>
                <a:spcPct val="80000"/>
              </a:lnSpc>
              <a:spcBef>
                <a:spcPct val="0"/>
              </a:spcBef>
              <a:buFontTx/>
              <a:buNone/>
            </a:pPr>
            <a:r>
              <a:rPr lang="en-US" altLang="tr-TR" sz="2600" dirty="0" err="1" smtClean="0"/>
              <a:t>Sigortalılığın</a:t>
            </a:r>
            <a:r>
              <a:rPr lang="en-US" altLang="tr-TR" sz="2600" dirty="0" smtClean="0"/>
              <a:t> </a:t>
            </a:r>
            <a:r>
              <a:rPr lang="en-US" altLang="tr-TR" sz="2600" dirty="0" err="1" smtClean="0"/>
              <a:t>başlangıcı</a:t>
            </a:r>
            <a:r>
              <a:rPr lang="en-US" altLang="tr-TR" sz="2600" dirty="0" smtClean="0"/>
              <a:t> </a:t>
            </a:r>
            <a:r>
              <a:rPr lang="en-US" altLang="tr-TR" sz="2600" dirty="0" err="1" smtClean="0"/>
              <a:t>ile</a:t>
            </a:r>
            <a:r>
              <a:rPr lang="en-US" altLang="tr-TR" sz="2600" dirty="0" smtClean="0"/>
              <a:t> </a:t>
            </a:r>
            <a:r>
              <a:rPr lang="en-US" altLang="tr-TR" sz="2600" dirty="0" err="1" smtClean="0"/>
              <a:t>sona</a:t>
            </a:r>
            <a:r>
              <a:rPr lang="en-US" altLang="tr-TR" sz="2600" dirty="0" smtClean="0"/>
              <a:t> </a:t>
            </a:r>
            <a:r>
              <a:rPr lang="en-US" altLang="tr-TR" sz="2600" dirty="0" err="1" smtClean="0"/>
              <a:t>ermesine</a:t>
            </a:r>
            <a:r>
              <a:rPr lang="en-US" altLang="tr-TR" sz="2600" dirty="0" smtClean="0"/>
              <a:t> </a:t>
            </a:r>
            <a:r>
              <a:rPr lang="en-US" altLang="tr-TR" sz="2600" dirty="0" err="1" smtClean="0"/>
              <a:t>ilişkin</a:t>
            </a:r>
            <a:r>
              <a:rPr lang="en-US" altLang="tr-TR" sz="2600" dirty="0" smtClean="0"/>
              <a:t> </a:t>
            </a:r>
            <a:r>
              <a:rPr lang="en-US" altLang="tr-TR" sz="2600" dirty="0" err="1" smtClean="0"/>
              <a:t>bildirimlerden</a:t>
            </a:r>
            <a:r>
              <a:rPr lang="en-US" altLang="tr-TR" sz="2600" dirty="0" smtClean="0"/>
              <a:t> </a:t>
            </a:r>
            <a:r>
              <a:rPr lang="en-US" altLang="tr-TR" sz="2600" dirty="0" err="1" smtClean="0"/>
              <a:t>yasal</a:t>
            </a:r>
            <a:r>
              <a:rPr lang="en-US" altLang="tr-TR" sz="2600" dirty="0" smtClean="0"/>
              <a:t> </a:t>
            </a:r>
            <a:r>
              <a:rPr lang="en-US" altLang="tr-TR" sz="2600" dirty="0" err="1" smtClean="0"/>
              <a:t>süresi</a:t>
            </a:r>
            <a:r>
              <a:rPr lang="en-US" altLang="tr-TR" sz="2600" dirty="0" smtClean="0"/>
              <a:t> </a:t>
            </a:r>
            <a:r>
              <a:rPr lang="en-US" altLang="tr-TR" sz="2600" dirty="0" err="1" smtClean="0"/>
              <a:t>içinde</a:t>
            </a:r>
            <a:r>
              <a:rPr lang="en-US" altLang="tr-TR" sz="2600" dirty="0" smtClean="0"/>
              <a:t> </a:t>
            </a:r>
            <a:r>
              <a:rPr lang="en-US" altLang="tr-TR" sz="2600" dirty="0" err="1" smtClean="0"/>
              <a:t>Sosyal</a:t>
            </a:r>
            <a:r>
              <a:rPr lang="en-US" altLang="tr-TR" sz="2600" dirty="0" smtClean="0"/>
              <a:t> </a:t>
            </a:r>
            <a:r>
              <a:rPr lang="en-US" altLang="tr-TR" sz="2600" dirty="0" err="1" smtClean="0"/>
              <a:t>Güvenlik</a:t>
            </a:r>
            <a:r>
              <a:rPr lang="en-US" altLang="tr-TR" sz="2600" dirty="0" smtClean="0"/>
              <a:t> </a:t>
            </a:r>
            <a:r>
              <a:rPr lang="en-US" altLang="tr-TR" sz="2600" dirty="0" err="1" smtClean="0"/>
              <a:t>Kurumuna</a:t>
            </a:r>
            <a:r>
              <a:rPr lang="en-US" altLang="tr-TR" sz="2600" dirty="0" smtClean="0"/>
              <a:t> </a:t>
            </a:r>
            <a:r>
              <a:rPr lang="en-US" altLang="tr-TR" sz="2600" dirty="0" err="1" smtClean="0"/>
              <a:t>yapılmayanlar</a:t>
            </a:r>
            <a:r>
              <a:rPr lang="en-US" altLang="tr-TR" sz="2600" dirty="0" smtClean="0"/>
              <a:t>, </a:t>
            </a:r>
            <a:r>
              <a:rPr lang="en-US" altLang="tr-TR" sz="2600" dirty="0" err="1" smtClean="0"/>
              <a:t>yetkili</a:t>
            </a:r>
            <a:r>
              <a:rPr lang="en-US" altLang="tr-TR" sz="2600" dirty="0" smtClean="0"/>
              <a:t> </a:t>
            </a:r>
            <a:r>
              <a:rPr lang="en-US" altLang="tr-TR" sz="2600" dirty="0" err="1" smtClean="0"/>
              <a:t>işçi</a:t>
            </a:r>
            <a:r>
              <a:rPr lang="en-US" altLang="tr-TR" sz="2600" dirty="0" smtClean="0"/>
              <a:t> </a:t>
            </a:r>
            <a:r>
              <a:rPr lang="en-US" altLang="tr-TR" sz="2600" dirty="0" err="1" smtClean="0"/>
              <a:t>sendikasının</a:t>
            </a:r>
            <a:r>
              <a:rPr lang="en-US" altLang="tr-TR" sz="2600" dirty="0" smtClean="0"/>
              <a:t> </a:t>
            </a:r>
            <a:r>
              <a:rPr lang="en-US" altLang="tr-TR" sz="2600" dirty="0" err="1" smtClean="0"/>
              <a:t>tespitinde</a:t>
            </a:r>
            <a:r>
              <a:rPr lang="en-US" altLang="tr-TR" sz="2600" dirty="0" smtClean="0"/>
              <a:t> </a:t>
            </a:r>
            <a:r>
              <a:rPr lang="en-US" altLang="tr-TR" sz="2600" dirty="0" err="1" smtClean="0"/>
              <a:t>dikkate</a:t>
            </a:r>
            <a:r>
              <a:rPr lang="en-US" altLang="tr-TR" sz="2600" dirty="0" smtClean="0"/>
              <a:t> </a:t>
            </a:r>
            <a:r>
              <a:rPr lang="en-US" altLang="tr-TR" sz="2600" dirty="0" err="1" smtClean="0"/>
              <a:t>alınmaz</a:t>
            </a:r>
            <a:r>
              <a:rPr lang="en-US" altLang="tr-TR" sz="2600" dirty="0" smtClean="0"/>
              <a:t>. </a:t>
            </a:r>
            <a:endParaRPr lang="tr-TR" altLang="tr-TR" sz="2600" dirty="0" smtClean="0"/>
          </a:p>
          <a:p>
            <a:pPr marL="0" indent="0">
              <a:lnSpc>
                <a:spcPct val="80000"/>
              </a:lnSpc>
              <a:spcBef>
                <a:spcPct val="0"/>
              </a:spcBef>
              <a:buFontTx/>
              <a:buNone/>
            </a:pPr>
            <a:endParaRPr lang="tr-TR" altLang="tr-TR" sz="2600" dirty="0" smtClean="0"/>
          </a:p>
          <a:p>
            <a:pPr marL="0" indent="0">
              <a:lnSpc>
                <a:spcPct val="80000"/>
              </a:lnSpc>
              <a:spcBef>
                <a:spcPct val="0"/>
              </a:spcBef>
              <a:buFontTx/>
              <a:buNone/>
            </a:pPr>
            <a:r>
              <a:rPr lang="tr-TR" altLang="tr-TR" sz="2600" b="1" dirty="0" smtClean="0"/>
              <a:t>B) İşveren açısından başvuru</a:t>
            </a:r>
          </a:p>
          <a:p>
            <a:pPr marL="0" indent="0">
              <a:lnSpc>
                <a:spcPct val="80000"/>
              </a:lnSpc>
              <a:spcBef>
                <a:spcPct val="0"/>
              </a:spcBef>
              <a:buFontTx/>
              <a:buNone/>
            </a:pPr>
            <a:r>
              <a:rPr lang="tr-TR" altLang="tr-TR" sz="2600" dirty="0" smtClean="0"/>
              <a:t>Bir TİS yapmak isteyen işveren de Bakanlığa </a:t>
            </a:r>
            <a:r>
              <a:rPr lang="tr-TR" altLang="tr-TR" sz="2600" dirty="0" err="1" smtClean="0"/>
              <a:t>başvuuru</a:t>
            </a:r>
            <a:r>
              <a:rPr lang="tr-TR" altLang="tr-TR" sz="2600" dirty="0" smtClean="0"/>
              <a:t> ve </a:t>
            </a:r>
            <a:r>
              <a:rPr lang="tr-TR" altLang="tr-TR" sz="2600" dirty="0" err="1" smtClean="0"/>
              <a:t>sözleşmeyı</a:t>
            </a:r>
            <a:r>
              <a:rPr lang="tr-TR" altLang="tr-TR" sz="2600" dirty="0" smtClean="0"/>
              <a:t> yapacak sendikanın tespitini ister.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p:cNvSpPr>
            <a:spLocks noGrp="1"/>
          </p:cNvSpPr>
          <p:nvPr>
            <p:ph type="body" idx="1"/>
          </p:nvPr>
        </p:nvSpPr>
        <p:spPr>
          <a:xfrm>
            <a:off x="374650" y="344488"/>
            <a:ext cx="11328400" cy="5584825"/>
          </a:xfrm>
        </p:spPr>
        <p:txBody>
          <a:bodyPr/>
          <a:lstStyle/>
          <a:p>
            <a:pPr marL="0" indent="0">
              <a:spcBef>
                <a:spcPct val="0"/>
              </a:spcBef>
              <a:buFont typeface="Arial" panose="020B0604020202020204" pitchFamily="34" charset="0"/>
              <a:buNone/>
            </a:pPr>
            <a:r>
              <a:rPr lang="tr-TR" altLang="tr-TR" b="1" smtClean="0"/>
              <a:t>YETKİ İTİRAZI</a:t>
            </a:r>
          </a:p>
          <a:p>
            <a:pPr marL="0" indent="0">
              <a:spcBef>
                <a:spcPct val="0"/>
              </a:spcBef>
              <a:buFont typeface="Arial" panose="020B0604020202020204" pitchFamily="34" charset="0"/>
              <a:buNone/>
            </a:pPr>
            <a:r>
              <a:rPr lang="tr-TR" altLang="tr-TR" smtClean="0"/>
              <a:t>Yetki saptanma talebinde bulunan ve ÇSGB’dan yetkili olmadığına dair cevanı alan sendika 6 iş günü içinde mahkemeye başvurabilir. </a:t>
            </a:r>
          </a:p>
          <a:p>
            <a:pPr marL="0" indent="0">
              <a:spcBef>
                <a:spcPct val="0"/>
              </a:spcBef>
              <a:buFont typeface="Arial" panose="020B0604020202020204" pitchFamily="34" charset="0"/>
              <a:buNone/>
            </a:pPr>
            <a:r>
              <a:rPr lang="tr-TR" altLang="tr-TR" smtClean="0"/>
              <a:t>Kurulu bulunduğu iş %1 sınırı aşmayana sendika yetki itirazında bulunamaz.</a:t>
            </a:r>
          </a:p>
          <a:p>
            <a:pPr marL="0" indent="0">
              <a:spcBef>
                <a:spcPct val="0"/>
              </a:spcBef>
              <a:buFont typeface="Arial" panose="020B0604020202020204" pitchFamily="34" charset="0"/>
              <a:buNone/>
            </a:pPr>
            <a:r>
              <a:rPr lang="tr-TR" altLang="tr-TR" smtClean="0"/>
              <a:t>Mahkemenin itiraz üzerine getireceği karar kesin.</a:t>
            </a:r>
          </a:p>
          <a:p>
            <a:pPr marL="0" indent="0">
              <a:spcBef>
                <a:spcPct val="0"/>
              </a:spcBef>
              <a:buFont typeface="Arial" panose="020B0604020202020204" pitchFamily="34" charset="0"/>
              <a:buNone/>
            </a:pPr>
            <a:endParaRPr lang="tr-TR" altLang="tr-TR" smtClean="0"/>
          </a:p>
          <a:p>
            <a:pPr marL="0" indent="0">
              <a:spcBef>
                <a:spcPct val="0"/>
              </a:spcBef>
              <a:buFont typeface="Arial" panose="020B0604020202020204" pitchFamily="34" charset="0"/>
              <a:buNone/>
            </a:pPr>
            <a:r>
              <a:rPr lang="tr-TR" altLang="tr-TR" b="1" smtClean="0"/>
              <a:t>YETKİ BELGESİ</a:t>
            </a:r>
          </a:p>
          <a:p>
            <a:pPr marL="0" indent="0">
              <a:spcBef>
                <a:spcPct val="0"/>
              </a:spcBef>
              <a:buFont typeface="Arial" panose="020B0604020202020204" pitchFamily="34" charset="0"/>
              <a:buNone/>
            </a:pPr>
            <a:r>
              <a:rPr lang="tr-TR" altLang="tr-TR" smtClean="0"/>
              <a:t>Şartları yerine getiren sendikaya Bakanlık tarafından yetki belgesi verşliyor.</a:t>
            </a:r>
          </a:p>
          <a:p>
            <a:pPr marL="0" indent="0">
              <a:spcBef>
                <a:spcPct val="0"/>
              </a:spcBef>
              <a:buFont typeface="Arial" panose="020B0604020202020204" pitchFamily="34" charset="0"/>
              <a:buNone/>
            </a:pPr>
            <a:r>
              <a:rPr lang="tr-TR" altLang="tr-TR" smtClean="0"/>
              <a:t>Yetki belgesi olmadan TİS yapılırsa hükümsüz dür.</a:t>
            </a:r>
            <a:endParaRPr lang="en-US" altLang="tr-TR"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p:cNvSpPr>
          <p:nvPr>
            <p:ph type="title"/>
          </p:nvPr>
        </p:nvSpPr>
        <p:spPr>
          <a:xfrm>
            <a:off x="736600" y="206375"/>
            <a:ext cx="10515600" cy="601663"/>
          </a:xfrm>
        </p:spPr>
        <p:txBody>
          <a:bodyPr/>
          <a:lstStyle/>
          <a:p>
            <a:pPr algn="ctr">
              <a:defRPr/>
            </a:pPr>
            <a:r>
              <a:rPr lang="tr-TR" altLang="tr-TR" sz="4000" b="1" dirty="0" smtClean="0">
                <a:latin typeface="+mn-lt"/>
              </a:rPr>
              <a:t>TOPLU GÖRÜŞME</a:t>
            </a:r>
            <a:endParaRPr lang="en-US" altLang="tr-TR" sz="4000" b="1" dirty="0" smtClean="0">
              <a:latin typeface="+mn-lt"/>
            </a:endParaRPr>
          </a:p>
        </p:txBody>
      </p:sp>
      <p:sp>
        <p:nvSpPr>
          <p:cNvPr id="11267" name="Rectangle 3"/>
          <p:cNvSpPr>
            <a:spLocks noGrp="1"/>
          </p:cNvSpPr>
          <p:nvPr>
            <p:ph type="body" idx="1"/>
          </p:nvPr>
        </p:nvSpPr>
        <p:spPr>
          <a:xfrm>
            <a:off x="225425" y="1143000"/>
            <a:ext cx="11537950" cy="5378450"/>
          </a:xfrm>
        </p:spPr>
        <p:txBody>
          <a:bodyPr/>
          <a:lstStyle/>
          <a:p>
            <a:pPr marL="0" indent="0">
              <a:spcBef>
                <a:spcPct val="0"/>
              </a:spcBef>
              <a:buFont typeface="Arial" panose="020B0604020202020204" pitchFamily="34" charset="0"/>
              <a:buAutoNum type="arabicParenR"/>
            </a:pPr>
            <a:r>
              <a:rPr lang="tr-TR" altLang="tr-TR" b="1" smtClean="0"/>
              <a:t> Toplu görüşmeye çağrı yapma</a:t>
            </a:r>
          </a:p>
          <a:p>
            <a:pPr marL="0" indent="0">
              <a:spcBef>
                <a:spcPct val="0"/>
              </a:spcBef>
              <a:buFont typeface="Arial" panose="020B0604020202020204" pitchFamily="34" charset="0"/>
              <a:buNone/>
            </a:pPr>
            <a:r>
              <a:rPr lang="tr-TR" altLang="tr-TR" smtClean="0"/>
              <a:t>TİS sözleşme tarafların sözleşme yapmak için bir araya gelmesi toplu görüşme dir. Yetki belgesi alan sendika veya sendika üyesi olmayan işveren, yetki belgesini aldığı tarihten itibaren 15 gün içinde toplu görüşme çağrı yapmazsa yetki belgesinin hüklü kalmaz.</a:t>
            </a:r>
          </a:p>
          <a:p>
            <a:pPr marL="0" indent="0">
              <a:spcBef>
                <a:spcPct val="0"/>
              </a:spcBef>
              <a:buFont typeface="Arial" panose="020B0604020202020204" pitchFamily="34" charset="0"/>
              <a:buNone/>
            </a:pPr>
            <a:endParaRPr lang="tr-TR" altLang="tr-TR" smtClean="0"/>
          </a:p>
          <a:p>
            <a:pPr marL="0" indent="0">
              <a:spcBef>
                <a:spcPct val="0"/>
              </a:spcBef>
              <a:buFont typeface="Arial" panose="020B0604020202020204" pitchFamily="34" charset="0"/>
              <a:buNone/>
            </a:pPr>
            <a:r>
              <a:rPr lang="tr-TR" altLang="tr-TR" b="1" smtClean="0"/>
              <a:t>2) Toplu görüşmelerin başlaması</a:t>
            </a:r>
          </a:p>
          <a:p>
            <a:pPr marL="0" indent="0">
              <a:spcBef>
                <a:spcPct val="0"/>
              </a:spcBef>
              <a:buFont typeface="Arial" panose="020B0604020202020204" pitchFamily="34" charset="0"/>
              <a:buNone/>
            </a:pPr>
            <a:r>
              <a:rPr lang="tr-TR" altLang="tr-TR" smtClean="0"/>
              <a:t>Sendika, çağrı yaptığı toplu görüşmeye gelmez olursa yetki belgesi düşer.</a:t>
            </a:r>
          </a:p>
          <a:p>
            <a:pPr marL="0" indent="0">
              <a:spcBef>
                <a:spcPct val="0"/>
              </a:spcBef>
              <a:buFont typeface="Arial" panose="020B0604020202020204" pitchFamily="34" charset="0"/>
              <a:buNone/>
            </a:pPr>
            <a:r>
              <a:rPr lang="tr-TR" altLang="tr-TR" smtClean="0"/>
              <a:t>Toplu görüşmeler sırasında tutanak düzenlenir.</a:t>
            </a:r>
          </a:p>
          <a:p>
            <a:pPr marL="0" indent="0">
              <a:spcBef>
                <a:spcPct val="0"/>
              </a:spcBef>
              <a:buFont typeface="Arial" panose="020B0604020202020204" pitchFamily="34" charset="0"/>
              <a:buNone/>
            </a:pPr>
            <a:r>
              <a:rPr lang="tr-TR" altLang="tr-TR" smtClean="0"/>
              <a:t>Taraflar tüm konuları üzerinde anlaşırlarsa TİS oluşmuş oluyor.</a:t>
            </a:r>
          </a:p>
          <a:p>
            <a:pPr marL="0" indent="0">
              <a:spcBef>
                <a:spcPct val="0"/>
              </a:spcBef>
              <a:buFont typeface="Arial" panose="020B0604020202020204" pitchFamily="34" charset="0"/>
              <a:buNone/>
            </a:pPr>
            <a:r>
              <a:rPr lang="en-US" altLang="tr-TR" smtClean="0"/>
              <a:t>Toplu görüşmenin süresi, ilk toplantı tarihinden itibaren altmış gündür.</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3844</TotalTime>
  <Words>1319</Words>
  <Application>Microsoft Office PowerPoint</Application>
  <PresentationFormat>Widescreen</PresentationFormat>
  <Paragraphs>157</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Calibri</vt:lpstr>
      <vt:lpstr>Arial</vt:lpstr>
      <vt:lpstr>Calibri Light</vt:lpstr>
      <vt:lpstr>Office Theme</vt:lpstr>
      <vt:lpstr>PowerPoint Presentation</vt:lpstr>
      <vt:lpstr>TOPLU İŞ SÖZLEŞMESİ</vt:lpstr>
      <vt:lpstr>PowerPoint Presentation</vt:lpstr>
      <vt:lpstr>PowerPoint Presentation</vt:lpstr>
      <vt:lpstr>PowerPoint Presentation</vt:lpstr>
      <vt:lpstr>TOPLU İŞ SÖZLEŞMELERİN OLUŞUMU</vt:lpstr>
      <vt:lpstr>PowerPoint Presentation</vt:lpstr>
      <vt:lpstr>PowerPoint Presentation</vt:lpstr>
      <vt:lpstr>TOPLU GÖRÜŞME</vt:lpstr>
      <vt:lpstr>TOPLU İŞ SÖZLEŞMELERİN ŞEKLİ VE SÜRESİ</vt:lpstr>
      <vt:lpstr>PowerPoint Presentation</vt:lpstr>
      <vt:lpstr>TOPLU İŞ SÖZLEŞMESİNDEN YARARLANMA</vt:lpstr>
      <vt:lpstr>PowerPoint Presentation</vt:lpstr>
      <vt:lpstr>PowerPoint Presentation</vt:lpstr>
      <vt:lpstr>PowerPoint Presentation</vt:lpstr>
      <vt:lpstr>TİS’İN HÜKMÜ</vt:lpstr>
      <vt:lpstr>TOPLU İŞ UYUŞMAZLIKLARI VE ÇÖZÜM YOLLARI</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 HUKUKU II</dc:title>
  <dc:creator>ADNAN-ARMIN</dc:creator>
  <cp:lastModifiedBy>Adnan-Ismeta</cp:lastModifiedBy>
  <cp:revision>1346</cp:revision>
  <dcterms:created xsi:type="dcterms:W3CDTF">2016-10-15T19:11:48Z</dcterms:created>
  <dcterms:modified xsi:type="dcterms:W3CDTF">2016-12-27T21:57:26Z</dcterms:modified>
</cp:coreProperties>
</file>