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431" r:id="rId2"/>
    <p:sldId id="432" r:id="rId3"/>
    <p:sldId id="327" r:id="rId4"/>
    <p:sldId id="389" r:id="rId5"/>
    <p:sldId id="329" r:id="rId6"/>
    <p:sldId id="328" r:id="rId7"/>
    <p:sldId id="404" r:id="rId8"/>
    <p:sldId id="388" r:id="rId9"/>
    <p:sldId id="330" r:id="rId10"/>
    <p:sldId id="391" r:id="rId11"/>
    <p:sldId id="392" r:id="rId12"/>
    <p:sldId id="332" r:id="rId13"/>
    <p:sldId id="390" r:id="rId14"/>
    <p:sldId id="331" r:id="rId15"/>
    <p:sldId id="333" r:id="rId16"/>
    <p:sldId id="334" r:id="rId17"/>
    <p:sldId id="335" r:id="rId18"/>
    <p:sldId id="430" r:id="rId19"/>
    <p:sldId id="433" r:id="rId20"/>
    <p:sldId id="376" r:id="rId21"/>
    <p:sldId id="342" r:id="rId22"/>
    <p:sldId id="377" r:id="rId23"/>
    <p:sldId id="374" r:id="rId24"/>
    <p:sldId id="340" r:id="rId25"/>
    <p:sldId id="381" r:id="rId26"/>
    <p:sldId id="346" r:id="rId27"/>
    <p:sldId id="347" r:id="rId28"/>
    <p:sldId id="382" r:id="rId29"/>
    <p:sldId id="341" r:id="rId30"/>
    <p:sldId id="343" r:id="rId31"/>
    <p:sldId id="344" r:id="rId32"/>
    <p:sldId id="345" r:id="rId33"/>
    <p:sldId id="348" r:id="rId3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18" autoAdjust="0"/>
    <p:restoredTop sz="95626" autoAdjust="0"/>
  </p:normalViewPr>
  <p:slideViewPr>
    <p:cSldViewPr snapToGrid="0">
      <p:cViewPr varScale="1">
        <p:scale>
          <a:sx n="86" d="100"/>
          <a:sy n="86" d="100"/>
        </p:scale>
        <p:origin x="174" y="78"/>
      </p:cViewPr>
      <p:guideLst>
        <p:guide orient="horz" pos="2160"/>
        <p:guide pos="3840"/>
      </p:guideLst>
    </p:cSldViewPr>
  </p:slideViewPr>
  <p:outlineViewPr>
    <p:cViewPr>
      <p:scale>
        <a:sx n="33" d="100"/>
        <a:sy n="33" d="100"/>
      </p:scale>
      <p:origin x="0" y="111120"/>
    </p:cViewPr>
  </p:outlineViewPr>
  <p:notesTextViewPr>
    <p:cViewPr>
      <p:scale>
        <a:sx n="1" d="1"/>
        <a:sy n="1" d="1"/>
      </p:scale>
      <p:origin x="0" y="0"/>
    </p:cViewPr>
  </p:notesTextViewPr>
  <p:sorterViewPr>
    <p:cViewPr>
      <p:scale>
        <a:sx n="100" d="100"/>
        <a:sy n="100" d="100"/>
      </p:scale>
      <p:origin x="0" y="-4320"/>
    </p:cViewPr>
  </p:sorterViewPr>
  <p:notesViewPr>
    <p:cSldViewPr snapToGrid="0">
      <p:cViewPr varScale="1">
        <p:scale>
          <a:sx n="83" d="100"/>
          <a:sy n="83" d="100"/>
        </p:scale>
        <p:origin x="-19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2D178391-1A43-419D-9958-717803B2EB51}" type="datetimeFigureOut">
              <a:rPr lang="tr-TR"/>
              <a:pPr>
                <a:defRPr/>
              </a:pPr>
              <a:t>21.11.2016</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r-TR"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0E251F7-4609-42EA-A89B-B5094933B044}" type="slidenum">
              <a:rPr lang="tr-TR" altLang="tr-TR"/>
              <a:pPr/>
              <a:t>‹#›</a:t>
            </a:fld>
            <a:endParaRPr lang="tr-TR" altLang="tr-TR"/>
          </a:p>
        </p:txBody>
      </p:sp>
    </p:spTree>
    <p:extLst>
      <p:ext uri="{BB962C8B-B14F-4D97-AF65-F5344CB8AC3E}">
        <p14:creationId xmlns:p14="http://schemas.microsoft.com/office/powerpoint/2010/main" val="29742390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bs-Latn-B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lvl1pPr>
              <a:defRPr/>
            </a:lvl1pPr>
          </a:lstStyle>
          <a:p>
            <a:pPr>
              <a:defRPr/>
            </a:pPr>
            <a:fld id="{B09D4A86-B1D6-42AA-A267-12DB89BE040A}" type="datetimeFigureOut">
              <a:rPr lang="bs-Latn-BA"/>
              <a:pPr>
                <a:defRPr/>
              </a:pPr>
              <a:t>21.11.2016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fld id="{9A8446A8-45F0-4CAB-A355-C13AB54DD771}" type="slidenum">
              <a:rPr lang="bs-Latn-BA" altLang="tr-TR"/>
              <a:pPr/>
              <a:t>‹#›</a:t>
            </a:fld>
            <a:endParaRPr lang="bs-Latn-BA" altLang="tr-TR"/>
          </a:p>
        </p:txBody>
      </p:sp>
    </p:spTree>
    <p:extLst>
      <p:ext uri="{BB962C8B-B14F-4D97-AF65-F5344CB8AC3E}">
        <p14:creationId xmlns:p14="http://schemas.microsoft.com/office/powerpoint/2010/main" val="2448237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B5AF2D59-8948-4C4B-8DF1-C3D127920D80}" type="datetimeFigureOut">
              <a:rPr lang="bs-Latn-BA"/>
              <a:pPr>
                <a:defRPr/>
              </a:pPr>
              <a:t>21.11.2016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fld id="{828C241C-3057-4F55-8020-BDBBAF853B94}" type="slidenum">
              <a:rPr lang="bs-Latn-BA" altLang="tr-TR"/>
              <a:pPr/>
              <a:t>‹#›</a:t>
            </a:fld>
            <a:endParaRPr lang="bs-Latn-BA" altLang="tr-TR"/>
          </a:p>
        </p:txBody>
      </p:sp>
    </p:spTree>
    <p:extLst>
      <p:ext uri="{BB962C8B-B14F-4D97-AF65-F5344CB8AC3E}">
        <p14:creationId xmlns:p14="http://schemas.microsoft.com/office/powerpoint/2010/main" val="115441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8D41A2B3-8BA4-45DC-BD48-3C2C42602902}" type="datetimeFigureOut">
              <a:rPr lang="bs-Latn-BA"/>
              <a:pPr>
                <a:defRPr/>
              </a:pPr>
              <a:t>21.11.2016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fld id="{5AD91337-7362-4487-A1AC-D0C97AF7E2DD}" type="slidenum">
              <a:rPr lang="bs-Latn-BA" altLang="tr-TR"/>
              <a:pPr/>
              <a:t>‹#›</a:t>
            </a:fld>
            <a:endParaRPr lang="bs-Latn-BA" altLang="tr-TR"/>
          </a:p>
        </p:txBody>
      </p:sp>
    </p:spTree>
    <p:extLst>
      <p:ext uri="{BB962C8B-B14F-4D97-AF65-F5344CB8AC3E}">
        <p14:creationId xmlns:p14="http://schemas.microsoft.com/office/powerpoint/2010/main" val="2134167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B7296FC5-2495-4BC8-AEC2-3FE967DE3B40}" type="datetimeFigureOut">
              <a:rPr lang="bs-Latn-BA"/>
              <a:pPr>
                <a:defRPr/>
              </a:pPr>
              <a:t>21.11.2016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fld id="{B79034D4-4871-412E-881C-12F7E04C24B9}" type="slidenum">
              <a:rPr lang="bs-Latn-BA" altLang="tr-TR"/>
              <a:pPr/>
              <a:t>‹#›</a:t>
            </a:fld>
            <a:endParaRPr lang="bs-Latn-BA" altLang="tr-TR"/>
          </a:p>
        </p:txBody>
      </p:sp>
    </p:spTree>
    <p:extLst>
      <p:ext uri="{BB962C8B-B14F-4D97-AF65-F5344CB8AC3E}">
        <p14:creationId xmlns:p14="http://schemas.microsoft.com/office/powerpoint/2010/main" val="309185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bs-Latn-B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B452395-EC73-43DB-A98F-FA55C5221939}" type="datetimeFigureOut">
              <a:rPr lang="bs-Latn-BA"/>
              <a:pPr>
                <a:defRPr/>
              </a:pPr>
              <a:t>21.11.2016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fld id="{808F5D04-69C8-4949-A405-A221944E6A3F}" type="slidenum">
              <a:rPr lang="bs-Latn-BA" altLang="tr-TR"/>
              <a:pPr/>
              <a:t>‹#›</a:t>
            </a:fld>
            <a:endParaRPr lang="bs-Latn-BA" altLang="tr-TR"/>
          </a:p>
        </p:txBody>
      </p:sp>
    </p:spTree>
    <p:extLst>
      <p:ext uri="{BB962C8B-B14F-4D97-AF65-F5344CB8AC3E}">
        <p14:creationId xmlns:p14="http://schemas.microsoft.com/office/powerpoint/2010/main" val="3988438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3"/>
          <p:cNvSpPr>
            <a:spLocks noGrp="1"/>
          </p:cNvSpPr>
          <p:nvPr>
            <p:ph type="dt" sz="half" idx="10"/>
          </p:nvPr>
        </p:nvSpPr>
        <p:spPr/>
        <p:txBody>
          <a:bodyPr/>
          <a:lstStyle>
            <a:lvl1pPr>
              <a:defRPr/>
            </a:lvl1pPr>
          </a:lstStyle>
          <a:p>
            <a:pPr>
              <a:defRPr/>
            </a:pPr>
            <a:fld id="{35D459F2-DC81-4F26-9FE6-FA92A7DDBF43}" type="datetimeFigureOut">
              <a:rPr lang="bs-Latn-BA"/>
              <a:pPr>
                <a:defRPr/>
              </a:pPr>
              <a:t>21.11.2016</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fld id="{7821A9A7-4006-4DBF-B29E-1FAA0FBE1BE0}" type="slidenum">
              <a:rPr lang="bs-Latn-BA" altLang="tr-TR"/>
              <a:pPr/>
              <a:t>‹#›</a:t>
            </a:fld>
            <a:endParaRPr lang="bs-Latn-BA" altLang="tr-TR"/>
          </a:p>
        </p:txBody>
      </p:sp>
    </p:spTree>
    <p:extLst>
      <p:ext uri="{BB962C8B-B14F-4D97-AF65-F5344CB8AC3E}">
        <p14:creationId xmlns:p14="http://schemas.microsoft.com/office/powerpoint/2010/main" val="1388072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bs-Latn-B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3"/>
          <p:cNvSpPr>
            <a:spLocks noGrp="1"/>
          </p:cNvSpPr>
          <p:nvPr>
            <p:ph type="dt" sz="half" idx="10"/>
          </p:nvPr>
        </p:nvSpPr>
        <p:spPr/>
        <p:txBody>
          <a:bodyPr/>
          <a:lstStyle>
            <a:lvl1pPr>
              <a:defRPr/>
            </a:lvl1pPr>
          </a:lstStyle>
          <a:p>
            <a:pPr>
              <a:defRPr/>
            </a:pPr>
            <a:fld id="{07D9F6A3-2294-4DDE-BCE1-A0FBD81D2982}" type="datetimeFigureOut">
              <a:rPr lang="bs-Latn-BA"/>
              <a:pPr>
                <a:defRPr/>
              </a:pPr>
              <a:t>21.11.2016</a:t>
            </a:fld>
            <a:endParaRPr lang="bs-Latn-BA"/>
          </a:p>
        </p:txBody>
      </p:sp>
      <p:sp>
        <p:nvSpPr>
          <p:cNvPr id="8" name="Footer Placeholder 4"/>
          <p:cNvSpPr>
            <a:spLocks noGrp="1"/>
          </p:cNvSpPr>
          <p:nvPr>
            <p:ph type="ftr" sz="quarter" idx="11"/>
          </p:nvPr>
        </p:nvSpPr>
        <p:spPr/>
        <p:txBody>
          <a:bodyPr/>
          <a:lstStyle>
            <a:lvl1pPr>
              <a:defRPr/>
            </a:lvl1pPr>
          </a:lstStyle>
          <a:p>
            <a:pPr>
              <a:defRPr/>
            </a:pPr>
            <a:endParaRPr lang="bs-Latn-BA"/>
          </a:p>
        </p:txBody>
      </p:sp>
      <p:sp>
        <p:nvSpPr>
          <p:cNvPr id="9" name="Slide Number Placeholder 5"/>
          <p:cNvSpPr>
            <a:spLocks noGrp="1"/>
          </p:cNvSpPr>
          <p:nvPr>
            <p:ph type="sldNum" sz="quarter" idx="12"/>
          </p:nvPr>
        </p:nvSpPr>
        <p:spPr/>
        <p:txBody>
          <a:bodyPr/>
          <a:lstStyle>
            <a:lvl1pPr>
              <a:defRPr/>
            </a:lvl1pPr>
          </a:lstStyle>
          <a:p>
            <a:fld id="{5BA72DF4-81D7-44B7-9597-5FEC4A3435E7}" type="slidenum">
              <a:rPr lang="bs-Latn-BA" altLang="tr-TR"/>
              <a:pPr/>
              <a:t>‹#›</a:t>
            </a:fld>
            <a:endParaRPr lang="bs-Latn-BA" altLang="tr-TR"/>
          </a:p>
        </p:txBody>
      </p:sp>
    </p:spTree>
    <p:extLst>
      <p:ext uri="{BB962C8B-B14F-4D97-AF65-F5344CB8AC3E}">
        <p14:creationId xmlns:p14="http://schemas.microsoft.com/office/powerpoint/2010/main" val="762845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3"/>
          <p:cNvSpPr>
            <a:spLocks noGrp="1"/>
          </p:cNvSpPr>
          <p:nvPr>
            <p:ph type="dt" sz="half" idx="10"/>
          </p:nvPr>
        </p:nvSpPr>
        <p:spPr/>
        <p:txBody>
          <a:bodyPr/>
          <a:lstStyle>
            <a:lvl1pPr>
              <a:defRPr/>
            </a:lvl1pPr>
          </a:lstStyle>
          <a:p>
            <a:pPr>
              <a:defRPr/>
            </a:pPr>
            <a:fld id="{520F4A7A-3B3C-4A20-B678-2A22AEDCC182}" type="datetimeFigureOut">
              <a:rPr lang="bs-Latn-BA"/>
              <a:pPr>
                <a:defRPr/>
              </a:pPr>
              <a:t>21.11.2016</a:t>
            </a:fld>
            <a:endParaRPr lang="bs-Latn-BA"/>
          </a:p>
        </p:txBody>
      </p:sp>
      <p:sp>
        <p:nvSpPr>
          <p:cNvPr id="4" name="Footer Placeholder 4"/>
          <p:cNvSpPr>
            <a:spLocks noGrp="1"/>
          </p:cNvSpPr>
          <p:nvPr>
            <p:ph type="ftr" sz="quarter" idx="11"/>
          </p:nvPr>
        </p:nvSpPr>
        <p:spPr/>
        <p:txBody>
          <a:bodyPr/>
          <a:lstStyle>
            <a:lvl1pPr>
              <a:defRPr/>
            </a:lvl1pPr>
          </a:lstStyle>
          <a:p>
            <a:pPr>
              <a:defRPr/>
            </a:pPr>
            <a:endParaRPr lang="bs-Latn-BA"/>
          </a:p>
        </p:txBody>
      </p:sp>
      <p:sp>
        <p:nvSpPr>
          <p:cNvPr id="5" name="Slide Number Placeholder 5"/>
          <p:cNvSpPr>
            <a:spLocks noGrp="1"/>
          </p:cNvSpPr>
          <p:nvPr>
            <p:ph type="sldNum" sz="quarter" idx="12"/>
          </p:nvPr>
        </p:nvSpPr>
        <p:spPr/>
        <p:txBody>
          <a:bodyPr/>
          <a:lstStyle>
            <a:lvl1pPr>
              <a:defRPr/>
            </a:lvl1pPr>
          </a:lstStyle>
          <a:p>
            <a:fld id="{32DE80D6-B9B1-469E-B9C7-DFFB1B4AED01}" type="slidenum">
              <a:rPr lang="bs-Latn-BA" altLang="tr-TR"/>
              <a:pPr/>
              <a:t>‹#›</a:t>
            </a:fld>
            <a:endParaRPr lang="bs-Latn-BA" altLang="tr-TR"/>
          </a:p>
        </p:txBody>
      </p:sp>
    </p:spTree>
    <p:extLst>
      <p:ext uri="{BB962C8B-B14F-4D97-AF65-F5344CB8AC3E}">
        <p14:creationId xmlns:p14="http://schemas.microsoft.com/office/powerpoint/2010/main" val="39789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4D019A-CF02-4566-A6D4-20BCB3F62B6A}" type="datetimeFigureOut">
              <a:rPr lang="bs-Latn-BA"/>
              <a:pPr>
                <a:defRPr/>
              </a:pPr>
              <a:t>21.11.2016</a:t>
            </a:fld>
            <a:endParaRPr lang="bs-Latn-BA"/>
          </a:p>
        </p:txBody>
      </p:sp>
      <p:sp>
        <p:nvSpPr>
          <p:cNvPr id="3" name="Footer Placeholder 4"/>
          <p:cNvSpPr>
            <a:spLocks noGrp="1"/>
          </p:cNvSpPr>
          <p:nvPr>
            <p:ph type="ftr" sz="quarter" idx="11"/>
          </p:nvPr>
        </p:nvSpPr>
        <p:spPr/>
        <p:txBody>
          <a:bodyPr/>
          <a:lstStyle>
            <a:lvl1pPr>
              <a:defRPr/>
            </a:lvl1pPr>
          </a:lstStyle>
          <a:p>
            <a:pPr>
              <a:defRPr/>
            </a:pPr>
            <a:endParaRPr lang="bs-Latn-BA"/>
          </a:p>
        </p:txBody>
      </p:sp>
      <p:sp>
        <p:nvSpPr>
          <p:cNvPr id="4" name="Slide Number Placeholder 5"/>
          <p:cNvSpPr>
            <a:spLocks noGrp="1"/>
          </p:cNvSpPr>
          <p:nvPr>
            <p:ph type="sldNum" sz="quarter" idx="12"/>
          </p:nvPr>
        </p:nvSpPr>
        <p:spPr/>
        <p:txBody>
          <a:bodyPr/>
          <a:lstStyle>
            <a:lvl1pPr>
              <a:defRPr/>
            </a:lvl1pPr>
          </a:lstStyle>
          <a:p>
            <a:fld id="{DC88322C-0A6C-4A41-8F72-A31798205D40}" type="slidenum">
              <a:rPr lang="bs-Latn-BA" altLang="tr-TR"/>
              <a:pPr/>
              <a:t>‹#›</a:t>
            </a:fld>
            <a:endParaRPr lang="bs-Latn-BA" altLang="tr-TR"/>
          </a:p>
        </p:txBody>
      </p:sp>
    </p:spTree>
    <p:extLst>
      <p:ext uri="{BB962C8B-B14F-4D97-AF65-F5344CB8AC3E}">
        <p14:creationId xmlns:p14="http://schemas.microsoft.com/office/powerpoint/2010/main" val="2385829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bs-Latn-B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A546435-ECF5-4CDD-B50D-BD58472816D7}" type="datetimeFigureOut">
              <a:rPr lang="bs-Latn-BA"/>
              <a:pPr>
                <a:defRPr/>
              </a:pPr>
              <a:t>21.11.2016</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fld id="{98EECF6F-B005-4102-8C56-6C73B760FB24}" type="slidenum">
              <a:rPr lang="bs-Latn-BA" altLang="tr-TR"/>
              <a:pPr/>
              <a:t>‹#›</a:t>
            </a:fld>
            <a:endParaRPr lang="bs-Latn-BA" altLang="tr-TR"/>
          </a:p>
        </p:txBody>
      </p:sp>
    </p:spTree>
    <p:extLst>
      <p:ext uri="{BB962C8B-B14F-4D97-AF65-F5344CB8AC3E}">
        <p14:creationId xmlns:p14="http://schemas.microsoft.com/office/powerpoint/2010/main" val="316949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bs-Latn-BA"/>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s-Latn-BA"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9C4DBF8-6D17-429D-9021-4D1AECC44A8D}" type="datetimeFigureOut">
              <a:rPr lang="bs-Latn-BA"/>
              <a:pPr>
                <a:defRPr/>
              </a:pPr>
              <a:t>21.11.2016</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fld id="{3152AC9A-9538-4DF0-AC1F-7656E0DBA25E}" type="slidenum">
              <a:rPr lang="bs-Latn-BA" altLang="tr-TR"/>
              <a:pPr/>
              <a:t>‹#›</a:t>
            </a:fld>
            <a:endParaRPr lang="bs-Latn-BA" altLang="tr-TR"/>
          </a:p>
        </p:txBody>
      </p:sp>
    </p:spTree>
    <p:extLst>
      <p:ext uri="{BB962C8B-B14F-4D97-AF65-F5344CB8AC3E}">
        <p14:creationId xmlns:p14="http://schemas.microsoft.com/office/powerpoint/2010/main" val="380745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85001">
              <a:srgbClr val="FFFFFF"/>
            </a:gs>
            <a:gs pos="96001">
              <a:srgbClr val="8FAADC"/>
            </a:gs>
            <a:gs pos="100000">
              <a:srgbClr val="2F5597"/>
            </a:gs>
          </a:gsLst>
          <a:lin ang="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tr-TR" smtClean="0"/>
              <a:t>Click to edit Master title style</a:t>
            </a:r>
            <a:endParaRPr lang="bs-Latn-BA" altLang="tr-TR" smtClean="0"/>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endParaRPr lang="bs-Latn-BA" altLang="tr-TR"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effectLst/>
                <a:latin typeface="+mn-lt"/>
              </a:defRPr>
            </a:lvl1pPr>
          </a:lstStyle>
          <a:p>
            <a:pPr>
              <a:defRPr/>
            </a:pPr>
            <a:fld id="{FBBD847D-FF88-4458-852F-741C77213DFD}" type="datetimeFigureOut">
              <a:rPr lang="bs-Latn-BA"/>
              <a:pPr>
                <a:defRPr/>
              </a:pPr>
              <a:t>21.11.2016</a:t>
            </a:fld>
            <a:endParaRPr lang="bs-Latn-B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effectLst/>
                <a:latin typeface="+mn-lt"/>
              </a:defRPr>
            </a:lvl1pPr>
          </a:lstStyle>
          <a:p>
            <a:pPr>
              <a:defRPr/>
            </a:pPr>
            <a:endParaRPr lang="bs-Latn-B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BE6E457E-DC3A-41D0-8123-0588B94B1CF4}" type="slidenum">
              <a:rPr lang="bs-Latn-BA" altLang="tr-TR"/>
              <a:pPr/>
              <a:t>‹#›</a:t>
            </a:fld>
            <a:endParaRPr lang="bs-Latn-BA"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701675" y="1898650"/>
            <a:ext cx="10515600" cy="1325563"/>
          </a:xfrm>
          <a:prstGeom prst="rect">
            <a:avLst/>
          </a:prstGeom>
          <a:noFill/>
          <a:ln w="9525">
            <a:noFill/>
            <a:miter lim="800000"/>
            <a:headEnd/>
            <a:tailEnd/>
          </a:ln>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90000"/>
              </a:lnSpc>
            </a:pPr>
            <a:r>
              <a:rPr lang="tr-TR" altLang="tr-TR" sz="5400" b="1">
                <a:latin typeface="Arial" panose="020B0604020202020204" pitchFamily="34" charset="0"/>
                <a:cs typeface="Arial" panose="020B0604020202020204" pitchFamily="34" charset="0"/>
              </a:rPr>
              <a:t>İŞ HUKUKU V</a:t>
            </a:r>
          </a:p>
        </p:txBody>
      </p:sp>
      <p:sp>
        <p:nvSpPr>
          <p:cNvPr id="5" name="Content Placeholder 2"/>
          <p:cNvSpPr txBox="1">
            <a:spLocks/>
          </p:cNvSpPr>
          <p:nvPr/>
        </p:nvSpPr>
        <p:spPr bwMode="auto">
          <a:xfrm>
            <a:off x="3573463" y="5203825"/>
            <a:ext cx="4735512" cy="654050"/>
          </a:xfrm>
          <a:prstGeom prst="rect">
            <a:avLst/>
          </a:prstGeom>
          <a:noFill/>
          <a:ln w="9525">
            <a:noFill/>
            <a:miter lim="800000"/>
            <a:headEnd/>
            <a:tailEnd/>
          </a:ln>
        </p:spPr>
        <p:txBody>
          <a:bodyPr/>
          <a:lstStyle/>
          <a:p>
            <a:pPr algn="ctr">
              <a:lnSpc>
                <a:spcPct val="90000"/>
              </a:lnSpc>
              <a:spcBef>
                <a:spcPts val="1000"/>
              </a:spcBef>
              <a:buFont typeface="Arial" charset="0"/>
              <a:buNone/>
              <a:defRPr/>
            </a:pPr>
            <a:r>
              <a:rPr lang="tr-TR">
                <a:latin typeface="+mn-lt"/>
              </a:rPr>
              <a:t>Anlatan: Adnan Hadzimusiç</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195263" y="203200"/>
            <a:ext cx="11877675" cy="6502400"/>
          </a:xfrm>
        </p:spPr>
        <p:txBody>
          <a:bodyPr/>
          <a:lstStyle/>
          <a:p>
            <a:pPr marL="0" indent="0">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İşveren yükümlüğünün kapsamı:</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 Önlem alma yükümü: </a:t>
            </a:r>
          </a:p>
          <a:p>
            <a:pPr marL="0" indent="0">
              <a:spcBef>
                <a:spcPct val="0"/>
              </a:spcBef>
              <a:buFont typeface="Arial" panose="020B0604020202020204" pitchFamily="34" charset="0"/>
              <a:buNone/>
            </a:pPr>
            <a:r>
              <a:rPr lang="tr-TR" altLang="tr-TR" i="1" smtClean="0">
                <a:latin typeface="Arial" panose="020B0604020202020204" pitchFamily="34" charset="0"/>
                <a:cs typeface="Arial" panose="020B0604020202020204" pitchFamily="34" charset="0"/>
              </a:rPr>
              <a:t>İşveren Mesleki risklerin önlenmesi, eğitim ve bilgi verilmesi dâhil her türlü tedbirin alınması, organizasyonun yapılması, gerekli araç ve gereçlerin sağlanması, sağlık ve güvenlik tedbirlerinin değişen şartlara uygun hale getirilmesi ve mevcut durumun iyileştirilmesi için çalışmalar yapması.</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 Bilgilendirme ve eğitim verme yükümü:</a:t>
            </a:r>
          </a:p>
          <a:p>
            <a:pPr marL="0" indent="0">
              <a:spcBef>
                <a:spcPct val="0"/>
              </a:spcBef>
              <a:buFont typeface="Arial" panose="020B0604020202020204" pitchFamily="34" charset="0"/>
              <a:buNone/>
            </a:pPr>
            <a:r>
              <a:rPr lang="tr-TR" altLang="tr-TR" i="1" smtClean="0">
                <a:latin typeface="Arial" panose="020B0604020202020204" pitchFamily="34" charset="0"/>
                <a:cs typeface="Arial" panose="020B0604020202020204" pitchFamily="34" charset="0"/>
              </a:rPr>
              <a:t>İşveren, çalışanların iş sağlığı ve güvenliği eğitimlerini almasını sağlar. Bu eğitim özellikle; işe başlamadan önce, çalışma yeri veya iş değişikliğinde, iş ekipmanının değişmesi hâlinde veya yeni teknoloji uygulanması hâlinde verilir. Eğitimler, değişen ve ortaya çıkan yeni risklere uygun olarak yenilenir, gerektiğinde ve düzenli aralıklarla tekrarlanır</a:t>
            </a:r>
            <a:r>
              <a:rPr lang="tr-TR" altLang="tr-TR" smtClean="0">
                <a:latin typeface="Arial" panose="020B0604020202020204" pitchFamily="34" charset="0"/>
                <a:cs typeface="Arial" panose="020B0604020202020204" pitchFamily="34" charset="0"/>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250825" y="214313"/>
            <a:ext cx="11788775" cy="6556375"/>
          </a:xfrm>
        </p:spPr>
        <p:txBody>
          <a:bodyPr/>
          <a:lstStyle/>
          <a:p>
            <a:pPr marL="0" indent="0">
              <a:spcBef>
                <a:spcPct val="0"/>
              </a:spcBef>
              <a:buFontTx/>
              <a:buChar char="-"/>
            </a:pPr>
            <a:r>
              <a:rPr lang="bs-Latn-BA" altLang="tr-TR" b="1"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İş sağlık ve güvenlik hizmetleri sağlama yükümü:</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Mesleki risklerin önlenmesi ve bu risklerden korunmasına yönelik çalışmaları da kapsayacak, iş sağlığı ve güvenliği hizmetlerinin sunulması için işveren çalışanları arasından</a:t>
            </a:r>
            <a:r>
              <a:rPr lang="tr-TR" altLang="tr-TR" b="1" smtClean="0">
                <a:latin typeface="Arial" panose="020B0604020202020204" pitchFamily="34" charset="0"/>
                <a:cs typeface="Arial" panose="020B0604020202020204" pitchFamily="34" charset="0"/>
              </a:rPr>
              <a:t> iş güvenliği uzmanı</a:t>
            </a:r>
            <a:r>
              <a:rPr lang="tr-TR" altLang="tr-TR"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işyeri hekimi</a:t>
            </a:r>
            <a:r>
              <a:rPr lang="tr-TR" altLang="tr-TR" smtClean="0">
                <a:latin typeface="Arial" panose="020B0604020202020204" pitchFamily="34" charset="0"/>
                <a:cs typeface="Arial" panose="020B0604020202020204" pitchFamily="34" charset="0"/>
              </a:rPr>
              <a:t> ve on ve daha fazla çalışanı olan çok tehlikeli sınıfta yer alan işyerlerinde </a:t>
            </a:r>
            <a:r>
              <a:rPr lang="tr-TR" altLang="tr-TR" b="1" smtClean="0">
                <a:latin typeface="Arial" panose="020B0604020202020204" pitchFamily="34" charset="0"/>
                <a:cs typeface="Arial" panose="020B0604020202020204" pitchFamily="34" charset="0"/>
              </a:rPr>
              <a:t>diğer sağlık personeli görevlendirir</a:t>
            </a:r>
            <a:r>
              <a:rPr lang="tr-TR" altLang="tr-TR" smtClean="0">
                <a:latin typeface="Arial" panose="020B0604020202020204" pitchFamily="34" charset="0"/>
                <a:cs typeface="Arial" panose="020B0604020202020204" pitchFamily="34" charset="0"/>
              </a:rPr>
              <a:t>. </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Çalışanları arasında belirlenen niteliklere sahip personel bulunmaması hâlinde, bu hizmetin tamamını veya bir kısmını ortak sağlık ve güvenlik birimlerinden hizmet alarak yerine getirebilir.</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Tx/>
              <a:buChar char="-"/>
            </a:pPr>
            <a:r>
              <a:rPr lang="bs-Latn-BA" altLang="tr-TR" b="1"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İş sağlığı ve güvenliği kurumu oluşturma yükümü:</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Elli ve daha fazla çalışanın bulunduğu ve altı aydan fazla süren sürekli işlerin yapıldığı işyerlerinde işveren, iş sağlığı ve güvenliği ile ilgili çalışmalarda bulunmak üzere </a:t>
            </a:r>
            <a:r>
              <a:rPr lang="tr-TR" altLang="tr-TR" b="1" smtClean="0">
                <a:latin typeface="Arial" panose="020B0604020202020204" pitchFamily="34" charset="0"/>
                <a:cs typeface="Arial" panose="020B0604020202020204" pitchFamily="34" charset="0"/>
              </a:rPr>
              <a:t>kurul oluşturur</a:t>
            </a:r>
            <a:r>
              <a:rPr lang="tr-TR" altLang="tr-TR" smtClean="0">
                <a:latin typeface="Arial" panose="020B0604020202020204" pitchFamily="34" charset="0"/>
                <a:cs typeface="Arial" panose="020B0604020202020204" pitchFamily="34" charset="0"/>
              </a:rPr>
              <a:t>. İşveren, iş sağlığı ve güvenliği mevzuatına uygun kurul kararlarını uygular.</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219075" y="288925"/>
            <a:ext cx="11972925" cy="6427788"/>
          </a:xfrm>
        </p:spPr>
        <p:txBody>
          <a:bodyPr/>
          <a:lstStyle/>
          <a:p>
            <a:pPr marL="0" indent="0">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B- Çalışanların yükümlülükleri</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lgn="ctr">
              <a:spcBef>
                <a:spcPct val="0"/>
              </a:spcBef>
              <a:buFont typeface="Arial" panose="020B0604020202020204" pitchFamily="34" charset="0"/>
              <a:buNone/>
            </a:pPr>
            <a:r>
              <a:rPr lang="tr-TR" altLang="tr-TR" b="1" i="1" smtClean="0">
                <a:latin typeface="Arial" panose="020B0604020202020204" pitchFamily="34" charset="0"/>
                <a:cs typeface="Arial" panose="020B0604020202020204" pitchFamily="34" charset="0"/>
              </a:rPr>
              <a:t>İş SGK MADDE 19 – </a:t>
            </a:r>
            <a:r>
              <a:rPr lang="tr-TR" altLang="tr-TR" i="1" smtClean="0">
                <a:latin typeface="Arial" panose="020B0604020202020204" pitchFamily="34" charset="0"/>
                <a:cs typeface="Arial" panose="020B0604020202020204" pitchFamily="34" charset="0"/>
              </a:rPr>
              <a:t>(1) Çalışanlar, iş sağlığı ve güvenliği ile ilgili aldıkları eğitim ve işverenin bu konudaki talimatları doğrultusunda, kendilerinin ve hareketlerinden veya yaptıkları işten etkilenen diğer çalışanların sağlık ve güvenliklerini tehlikeye düşürmemekle yükümlüdür.</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İşçilerin bu yükümlülüğün bazı noktalar bunlar:</a:t>
            </a:r>
          </a:p>
          <a:p>
            <a:pPr marL="0" indent="0">
              <a:spcBef>
                <a:spcPct val="0"/>
              </a:spcBef>
              <a:buFont typeface="Arial" panose="020B0604020202020204" pitchFamily="34" charset="0"/>
              <a:buNone/>
            </a:pPr>
            <a:r>
              <a:rPr lang="tr-TR" altLang="tr-TR" sz="2600" smtClean="0">
                <a:latin typeface="Arial" panose="020B0604020202020204" pitchFamily="34" charset="0"/>
                <a:cs typeface="Arial" panose="020B0604020202020204" pitchFamily="34" charset="0"/>
              </a:rPr>
              <a:t>a) İşyerindeki makine, cihaz, araç, gereç, tehlikeli madde, taşıma ekipmanı ve diğer üretim araçlarını kurallara uygun şekilde kullanmak, bunların güvenlik donanımlarını doğru olarak kullanmak, keyfi olarak çıkarmamak ve değiştirmemek.</a:t>
            </a:r>
          </a:p>
          <a:p>
            <a:pPr marL="0" indent="0">
              <a:spcBef>
                <a:spcPct val="0"/>
              </a:spcBef>
              <a:buFont typeface="Arial" panose="020B0604020202020204" pitchFamily="34" charset="0"/>
              <a:buNone/>
            </a:pPr>
            <a:r>
              <a:rPr lang="tr-TR" altLang="tr-TR" sz="2600" smtClean="0">
                <a:latin typeface="Arial" panose="020B0604020202020204" pitchFamily="34" charset="0"/>
                <a:cs typeface="Arial" panose="020B0604020202020204" pitchFamily="34" charset="0"/>
              </a:rPr>
              <a:t>b) Kendilerine sağlanan kişisel koruyucu donanımı doğru kullanmak ve korumak.</a:t>
            </a:r>
          </a:p>
          <a:p>
            <a:pPr marL="0" indent="0">
              <a:spcBef>
                <a:spcPct val="0"/>
              </a:spcBef>
              <a:buFont typeface="Arial" panose="020B0604020202020204" pitchFamily="34" charset="0"/>
              <a:buNone/>
            </a:pPr>
            <a:r>
              <a:rPr lang="tr-TR" altLang="tr-TR" sz="2600" smtClean="0">
                <a:latin typeface="Arial" panose="020B0604020202020204" pitchFamily="34" charset="0"/>
                <a:cs typeface="Arial" panose="020B0604020202020204" pitchFamily="34" charset="0"/>
              </a:rPr>
              <a:t>c) İşyerindeki makine, cihaz, araç, gereç, tesis ve binalarda sağlık ve güvenlik yönünden ciddi ve yakın bir tehlike ile karşılaştıklarında ve koruma tedbirlerinde bir eksiklik gördüklerinde, işverene veya çalışan temsilcisine derhal haber vermek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696913" y="234950"/>
            <a:ext cx="10515600" cy="4537075"/>
          </a:xfrm>
        </p:spPr>
        <p:txBody>
          <a:bodyPr/>
          <a:lstStyle/>
          <a:p>
            <a:pPr marL="0" indent="0" algn="ctr">
              <a:spcBef>
                <a:spcPct val="0"/>
              </a:spcBef>
              <a:buFont typeface="Arial" panose="020B0604020202020204" pitchFamily="34" charset="0"/>
              <a:buNone/>
            </a:pPr>
            <a:r>
              <a:rPr lang="tr-TR" altLang="tr-TR" sz="4000" b="1" smtClean="0">
                <a:latin typeface="Arial" panose="020B0604020202020204" pitchFamily="34" charset="0"/>
                <a:cs typeface="Arial" panose="020B0604020202020204" pitchFamily="34" charset="0"/>
              </a:rPr>
              <a:t>İŞ SAĞLIĞI VE İŞ GÜVENLİĞİ DENETİMİ</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 Devlet denetimi:</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İs sağlığı ve iş güvenlik konularda tedbirlerin alınıp alınmama incelenmesi Çalışma ve Sosyal Güvenlik Bakanlığı yapıyor.</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-İş sağlık ve iş güvenlik kurulların denetimi</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S</a:t>
            </a:r>
            <a:r>
              <a:rPr lang="bs-Latn-BA" altLang="tr-TR" smtClean="0">
                <a:latin typeface="Arial" panose="020B0604020202020204" pitchFamily="34" charset="0"/>
                <a:cs typeface="Arial" panose="020B0604020202020204" pitchFamily="34" charset="0"/>
              </a:rPr>
              <a:t>a</a:t>
            </a:r>
            <a:r>
              <a:rPr lang="tr-TR" altLang="tr-TR" smtClean="0">
                <a:latin typeface="Arial" panose="020B0604020202020204" pitchFamily="34" charset="0"/>
                <a:cs typeface="Arial" panose="020B0604020202020204" pitchFamily="34" charset="0"/>
              </a:rPr>
              <a:t>na</a:t>
            </a:r>
            <a:r>
              <a:rPr lang="bs-Latn-BA" altLang="tr-TR" smtClean="0">
                <a:latin typeface="Arial" panose="020B0604020202020204" pitchFamily="34" charset="0"/>
                <a:cs typeface="Arial" panose="020B0604020202020204" pitchFamily="34" charset="0"/>
              </a:rPr>
              <a:t>y</a:t>
            </a:r>
            <a:r>
              <a:rPr lang="tr-TR" altLang="tr-TR" smtClean="0">
                <a:latin typeface="Arial" panose="020B0604020202020204" pitchFamily="34" charset="0"/>
                <a:cs typeface="Arial" panose="020B0604020202020204" pitchFamily="34" charset="0"/>
              </a:rPr>
              <a:t>i işyerlerde 6 aydan fazla sürdüğü sürekli işyerlerde ve en az 50 işçinin çalıştırdığı işyerlerde </a:t>
            </a:r>
            <a:r>
              <a:rPr lang="tr-TR" altLang="tr-TR" b="1" smtClean="0">
                <a:latin typeface="Arial" panose="020B0604020202020204" pitchFamily="34" charset="0"/>
                <a:cs typeface="Arial" panose="020B0604020202020204" pitchFamily="34" charset="0"/>
              </a:rPr>
              <a:t>iş sağlık ve güvenlik kurulu </a:t>
            </a:r>
            <a:r>
              <a:rPr lang="tr-TR" altLang="tr-TR" smtClean="0">
                <a:latin typeface="Arial" panose="020B0604020202020204" pitchFamily="34" charset="0"/>
                <a:cs typeface="Arial" panose="020B0604020202020204" pitchFamily="34" charset="0"/>
              </a:rPr>
              <a:t>oluşturulma zorunluluğu varç Bu kurul iş sağlık ve iş güvenlik kuralların yerine getirilip getirilmediğini denetler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163513" y="319088"/>
            <a:ext cx="11909425" cy="6248400"/>
          </a:xfrm>
        </p:spPr>
        <p:txBody>
          <a:bodyPr/>
          <a:lstStyle/>
          <a:p>
            <a:pPr marL="0" indent="0" algn="ctr">
              <a:buFont typeface="Arial" panose="020B0604020202020204" pitchFamily="34" charset="0"/>
              <a:buNone/>
            </a:pPr>
            <a:r>
              <a:rPr lang="tr-TR" altLang="tr-TR" sz="4000" b="1" smtClean="0">
                <a:latin typeface="Arial" panose="020B0604020202020204" pitchFamily="34" charset="0"/>
                <a:cs typeface="Arial" panose="020B0604020202020204" pitchFamily="34" charset="0"/>
              </a:rPr>
              <a:t>İŞ SAĞLIĞI VE İŞ GÜVENLİĞİNE AYKIRILIK</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İş sağlık ve iş güvenlik önlemlerin yerine getirmemesinden dolayı meydana gelebilecek yaptırımlar bunlar:</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1- İşçinin çalışmaktan kaçınması ve iş sözleşmenin feshi,</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2- İşin durdurulması: müfettişlerce işin tümü veya bir bolumu durdurulabilir,</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3- İşverenin sorumluluğu: </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	a) hukuki sorumluluk: kusursuz sorumluluk esas</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	b) cezai sorumluluk: tedbirsiz davranmasına ilişkin TCK’a göre 	cezalandırılma olur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58813" y="347663"/>
            <a:ext cx="10515600" cy="871537"/>
          </a:xfrm>
          <a:solidFill>
            <a:srgbClr val="FF0000"/>
          </a:solidFill>
        </p:spPr>
        <p:txBody>
          <a:bodyPr/>
          <a:lstStyle/>
          <a:p>
            <a:pPr algn="ctr"/>
            <a:r>
              <a:rPr lang="tr-TR" altLang="tr-TR" sz="3600" b="1" smtClean="0">
                <a:solidFill>
                  <a:schemeClr val="bg1"/>
                </a:solidFill>
                <a:latin typeface="Arial" panose="020B0604020202020204" pitchFamily="34" charset="0"/>
                <a:cs typeface="Arial" panose="020B0604020202020204" pitchFamily="34" charset="0"/>
              </a:rPr>
              <a:t>İŞ SÖZLEŞMELERİN SONA ERMESİ</a:t>
            </a:r>
          </a:p>
        </p:txBody>
      </p:sp>
      <p:sp>
        <p:nvSpPr>
          <p:cNvPr id="16387" name="Content Placeholder 2"/>
          <p:cNvSpPr>
            <a:spLocks noGrp="1"/>
          </p:cNvSpPr>
          <p:nvPr>
            <p:ph idx="1"/>
          </p:nvPr>
        </p:nvSpPr>
        <p:spPr>
          <a:xfrm>
            <a:off x="395288" y="1981200"/>
            <a:ext cx="11393487" cy="4256088"/>
          </a:xfrm>
        </p:spPr>
        <p:txBody>
          <a:bodyPr/>
          <a:lstStyle/>
          <a:p>
            <a:pPr marL="0" indent="0">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İş sözleşmelerin sona erme durumlar:</a:t>
            </a:r>
          </a:p>
          <a:p>
            <a:pPr marL="0" indent="0">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A) Fesih dışında sona ermesi</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B) Fesih ile sona ermesi</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520700" y="319088"/>
            <a:ext cx="11180763" cy="5837237"/>
          </a:xfrm>
        </p:spPr>
        <p:txBody>
          <a:bodyPr/>
          <a:lstStyle/>
          <a:p>
            <a:pPr marL="0" indent="0" algn="ctr">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A) İŞ SÖZLEŞMENİN FESİH DIŞINDA SONA ERMESİ</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Geçerli iş sözleşmesi, geçerlilik süresinde, taraf birisinin feshetme yapmadan, aşağıdaki hallerde son bulur:</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1-Tarafların anlaşması ile,</a:t>
            </a:r>
          </a:p>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2-Taraflar birinin ölümü ile:</a:t>
            </a:r>
            <a:r>
              <a:rPr lang="tr-TR" altLang="tr-TR" smtClean="0">
                <a:latin typeface="Arial" panose="020B0604020202020204" pitchFamily="34" charset="0"/>
                <a:cs typeface="Arial" panose="020B0604020202020204" pitchFamily="34" charset="0"/>
              </a:rPr>
              <a:t>	</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	-İşçinin ölümü: mutlaka sona erer,</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	-işverenin ölümü: bu durumda sözleşme mutlaka sona ermez</a:t>
            </a:r>
          </a:p>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3-İş sözleşmesinin süresinin bitmesi ile</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87363" y="271463"/>
            <a:ext cx="11177587" cy="6184900"/>
          </a:xfrm>
        </p:spPr>
        <p:txBody>
          <a:bodyPr/>
          <a:lstStyle/>
          <a:p>
            <a:pPr marL="0" indent="0" algn="ctr">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B) İŞ SÖZLEŞMESİNİN FESİH YOLU İLE SONA ERMESİ</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Fesih: </a:t>
            </a:r>
            <a:r>
              <a:rPr lang="tr-TR" altLang="tr-TR" smtClean="0">
                <a:latin typeface="Arial" panose="020B0604020202020204" pitchFamily="34" charset="0"/>
                <a:cs typeface="Arial" panose="020B0604020202020204" pitchFamily="34" charset="0"/>
              </a:rPr>
              <a:t>tek yanlı irade açıklaması ile sözleşmenin sona erdirmesi.</a:t>
            </a:r>
          </a:p>
          <a:p>
            <a:pPr marL="0" indent="0">
              <a:spcBef>
                <a:spcPct val="0"/>
              </a:spcBef>
              <a:buFont typeface="Arial" panose="020B0604020202020204" pitchFamily="34" charset="0"/>
              <a:buNone/>
            </a:pPr>
            <a:endParaRPr lang="bs-Latn-BA"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bs-Latn-BA" altLang="tr-TR" b="1" smtClean="0">
                <a:latin typeface="Arial" panose="020B0604020202020204" pitchFamily="34" charset="0"/>
                <a:cs typeface="Arial" panose="020B0604020202020204" pitchFamily="34" charset="0"/>
              </a:rPr>
              <a:t>Fesh</a:t>
            </a:r>
            <a:r>
              <a:rPr lang="tr-TR" altLang="tr-TR" b="1" smtClean="0">
                <a:latin typeface="Arial" panose="020B0604020202020204" pitchFamily="34" charset="0"/>
                <a:cs typeface="Arial" panose="020B0604020202020204" pitchFamily="34" charset="0"/>
              </a:rPr>
              <a:t>in türleri:</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1- Süreli fesih</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a) Geçerli sebebe bağlı olarak iş sözleşmesinin süreli fesih</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b) Geçerli sebebe bağlı olmaksızın iş sözleşmesinin süreli fesih</a:t>
            </a:r>
            <a:endParaRPr lang="bs-Latn-BA"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c) Toplu işçi çıkarma</a:t>
            </a: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2- Süresiz fesih </a:t>
            </a:r>
            <a:r>
              <a:rPr lang="tr-TR" altLang="tr-TR" smtClean="0">
                <a:latin typeface="Arial" panose="020B0604020202020204" pitchFamily="34" charset="0"/>
                <a:cs typeface="Arial" panose="020B0604020202020204" pitchFamily="34" charset="0"/>
              </a:rPr>
              <a:t>(haklı nedene dayanarak iş sözleşmesinin feshi)</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bs-Latn-BA"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 Kanununa göre iş sözleşmesinin feshi bir usule bağlı.</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182563" y="222250"/>
            <a:ext cx="11682412" cy="6432550"/>
          </a:xfrm>
        </p:spPr>
        <p:txBody>
          <a:bodyPr/>
          <a:lstStyle/>
          <a:p>
            <a:pPr marL="0" indent="0">
              <a:buFont typeface="Arial" panose="020B0604020202020204" pitchFamily="34" charset="0"/>
              <a:buNone/>
            </a:pPr>
            <a:r>
              <a:rPr lang="tr-TR" altLang="tr-TR" sz="2400" b="1" smtClean="0">
                <a:latin typeface="Arial" panose="020B0604020202020204" pitchFamily="34" charset="0"/>
                <a:cs typeface="Arial" panose="020B0604020202020204" pitchFamily="34" charset="0"/>
              </a:rPr>
              <a:t>1-Süreli fesih</a:t>
            </a:r>
          </a:p>
          <a:p>
            <a:pPr marL="0" indent="0" algn="ctr">
              <a:buFont typeface="Arial" panose="020B0604020202020204" pitchFamily="34" charset="0"/>
              <a:buNone/>
            </a:pPr>
            <a:r>
              <a:rPr lang="en-US" altLang="tr-TR" sz="2400" b="1" smtClean="0">
                <a:latin typeface="Arial" panose="020B0604020202020204" pitchFamily="34" charset="0"/>
                <a:cs typeface="Arial" panose="020B0604020202020204" pitchFamily="34" charset="0"/>
              </a:rPr>
              <a:t>Madde 17 </a:t>
            </a:r>
            <a:r>
              <a:rPr lang="en-US" altLang="tr-TR" sz="2400" smtClean="0">
                <a:latin typeface="Arial" panose="020B0604020202020204" pitchFamily="34" charset="0"/>
                <a:cs typeface="Arial" panose="020B0604020202020204" pitchFamily="34" charset="0"/>
              </a:rPr>
              <a:t>- Belirsiz süreli iş sözleşmelerinin feshinden önce durumun</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diğer tarafa bildirilmesi gerekir.</a:t>
            </a:r>
            <a:endParaRPr lang="tr-TR" altLang="tr-TR" sz="240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tr-TR" altLang="tr-TR" sz="200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n-US" altLang="tr-TR" sz="2400" smtClean="0">
                <a:latin typeface="Arial" panose="020B0604020202020204" pitchFamily="34" charset="0"/>
                <a:cs typeface="Arial" panose="020B0604020202020204" pitchFamily="34" charset="0"/>
              </a:rPr>
              <a:t>Süreli fesih iş hukukuna özgü bir fesih</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yöntemidir. Bu yöntemde, iş sözleşmesi</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taraflardan birinin fesih bildiriminde bulunduğu</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anda sona ermemekte, sözleşme belirli bir süre</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daha geçerliğini</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sürdürmektedir. Sözleşmenin</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geçerliliğini korumaya devam ettiği bu süreye,</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bildirim süresi denir. İş Kanunu’nda düzenlenmiş</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olan fesih bildirim süreleri işçinin kıdemine göre</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değişir.</a:t>
            </a:r>
            <a:endParaRPr lang="tr-TR" altLang="tr-TR" sz="2400"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z="2400"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z="2400" b="1" smtClean="0">
                <a:latin typeface="Arial" panose="020B0604020202020204" pitchFamily="34" charset="0"/>
                <a:cs typeface="Arial" panose="020B0604020202020204" pitchFamily="34" charset="0"/>
              </a:rPr>
              <a:t>Fesih bildirim süreler:</a:t>
            </a:r>
          </a:p>
          <a:p>
            <a:pPr marL="0" indent="0">
              <a:spcBef>
                <a:spcPct val="0"/>
              </a:spcBef>
              <a:buFont typeface="Arial" panose="020B0604020202020204" pitchFamily="34" charset="0"/>
              <a:buAutoNum type="alphaLcParenR"/>
            </a:pPr>
            <a:r>
              <a:rPr lang="tr-TR" altLang="tr-TR" sz="2400" b="1" smtClean="0">
                <a:latin typeface="Arial" panose="020B0604020202020204" pitchFamily="34" charset="0"/>
                <a:cs typeface="Arial" panose="020B0604020202020204" pitchFamily="34" charset="0"/>
              </a:rPr>
              <a:t> İşi 6 aya kadar </a:t>
            </a:r>
            <a:r>
              <a:rPr lang="tr-TR" altLang="tr-TR" sz="2400" smtClean="0">
                <a:latin typeface="Arial" panose="020B0604020202020204" pitchFamily="34" charset="0"/>
                <a:cs typeface="Arial" panose="020B0604020202020204" pitchFamily="34" charset="0"/>
              </a:rPr>
              <a:t>süren işçi için</a:t>
            </a:r>
            <a:r>
              <a:rPr lang="tr-TR" altLang="tr-TR" sz="2400" b="1" smtClean="0">
                <a:latin typeface="Arial" panose="020B0604020202020204" pitchFamily="34" charset="0"/>
                <a:cs typeface="Arial" panose="020B0604020202020204" pitchFamily="34" charset="0"/>
              </a:rPr>
              <a:t> bildirim süresi 2 hafta,</a:t>
            </a:r>
          </a:p>
          <a:p>
            <a:pPr marL="0" indent="0">
              <a:spcBef>
                <a:spcPct val="0"/>
              </a:spcBef>
              <a:buFont typeface="Arial" panose="020B0604020202020204" pitchFamily="34" charset="0"/>
              <a:buAutoNum type="alphaLcParenR"/>
            </a:pPr>
            <a:r>
              <a:rPr lang="tr-TR" altLang="tr-TR" sz="2400" b="1" smtClean="0">
                <a:latin typeface="Arial" panose="020B0604020202020204" pitchFamily="34" charset="0"/>
                <a:cs typeface="Arial" panose="020B0604020202020204" pitchFamily="34" charset="0"/>
              </a:rPr>
              <a:t> İşi 6 aydan 1,5 yıla kadar </a:t>
            </a:r>
            <a:r>
              <a:rPr lang="tr-TR" altLang="tr-TR" sz="2400" smtClean="0">
                <a:latin typeface="Arial" panose="020B0604020202020204" pitchFamily="34" charset="0"/>
                <a:cs typeface="Arial" panose="020B0604020202020204" pitchFamily="34" charset="0"/>
              </a:rPr>
              <a:t>süren işçi için </a:t>
            </a:r>
            <a:r>
              <a:rPr lang="tr-TR" altLang="tr-TR" sz="2400" b="1" smtClean="0">
                <a:latin typeface="Arial" panose="020B0604020202020204" pitchFamily="34" charset="0"/>
                <a:cs typeface="Arial" panose="020B0604020202020204" pitchFamily="34" charset="0"/>
              </a:rPr>
              <a:t>bildirim süresi 4 hafta</a:t>
            </a:r>
          </a:p>
          <a:p>
            <a:pPr marL="0" indent="0">
              <a:spcBef>
                <a:spcPct val="0"/>
              </a:spcBef>
              <a:buFont typeface="Arial" panose="020B0604020202020204" pitchFamily="34" charset="0"/>
              <a:buAutoNum type="alphaLcParenR"/>
            </a:pPr>
            <a:r>
              <a:rPr lang="tr-TR" altLang="tr-TR" sz="2400" b="1" smtClean="0">
                <a:latin typeface="Arial" panose="020B0604020202020204" pitchFamily="34" charset="0"/>
                <a:cs typeface="Arial" panose="020B0604020202020204" pitchFamily="34" charset="0"/>
              </a:rPr>
              <a:t> İşi 1,5 yıldan 3 yıla kadar </a:t>
            </a:r>
            <a:r>
              <a:rPr lang="tr-TR" altLang="tr-TR" sz="2400" smtClean="0">
                <a:latin typeface="Arial" panose="020B0604020202020204" pitchFamily="34" charset="0"/>
                <a:cs typeface="Arial" panose="020B0604020202020204" pitchFamily="34" charset="0"/>
              </a:rPr>
              <a:t>süren işçi için </a:t>
            </a:r>
            <a:r>
              <a:rPr lang="tr-TR" altLang="tr-TR" sz="2400" b="1" smtClean="0">
                <a:latin typeface="Arial" panose="020B0604020202020204" pitchFamily="34" charset="0"/>
                <a:cs typeface="Arial" panose="020B0604020202020204" pitchFamily="34" charset="0"/>
              </a:rPr>
              <a:t>bildirim süresi 6 hafta</a:t>
            </a:r>
          </a:p>
          <a:p>
            <a:pPr marL="0" indent="0">
              <a:spcBef>
                <a:spcPct val="0"/>
              </a:spcBef>
              <a:buFont typeface="Arial" panose="020B0604020202020204" pitchFamily="34" charset="0"/>
              <a:buAutoNum type="alphaLcParenR"/>
            </a:pPr>
            <a:r>
              <a:rPr lang="tr-TR" altLang="tr-TR" sz="2400" b="1" smtClean="0">
                <a:latin typeface="Arial" panose="020B0604020202020204" pitchFamily="34" charset="0"/>
                <a:cs typeface="Arial" panose="020B0604020202020204" pitchFamily="34" charset="0"/>
              </a:rPr>
              <a:t> İşi 3 yıldan fazla </a:t>
            </a:r>
            <a:r>
              <a:rPr lang="tr-TR" altLang="tr-TR" sz="2400" smtClean="0">
                <a:latin typeface="Arial" panose="020B0604020202020204" pitchFamily="34" charset="0"/>
                <a:cs typeface="Arial" panose="020B0604020202020204" pitchFamily="34" charset="0"/>
              </a:rPr>
              <a:t>süren</a:t>
            </a:r>
            <a:r>
              <a:rPr lang="tr-TR" altLang="tr-TR" sz="2400" b="1" smtClean="0">
                <a:latin typeface="Arial" panose="020B0604020202020204" pitchFamily="34" charset="0"/>
                <a:cs typeface="Arial" panose="020B0604020202020204" pitchFamily="34" charset="0"/>
              </a:rPr>
              <a:t> </a:t>
            </a:r>
            <a:r>
              <a:rPr lang="tr-TR" altLang="tr-TR" sz="2400" smtClean="0">
                <a:latin typeface="Arial" panose="020B0604020202020204" pitchFamily="34" charset="0"/>
                <a:cs typeface="Arial" panose="020B0604020202020204" pitchFamily="34" charset="0"/>
              </a:rPr>
              <a:t>işçi için </a:t>
            </a:r>
            <a:r>
              <a:rPr lang="tr-TR" altLang="tr-TR" sz="2400" b="1" smtClean="0">
                <a:latin typeface="Arial" panose="020B0604020202020204" pitchFamily="34" charset="0"/>
                <a:cs typeface="Arial" panose="020B0604020202020204" pitchFamily="34" charset="0"/>
              </a:rPr>
              <a:t>bildirim süresi 8 hafta</a:t>
            </a:r>
            <a:endParaRPr lang="tr-TR" altLang="tr-TR" sz="2400"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z="2400"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z="2400" b="1" smtClean="0">
                <a:latin typeface="Arial" panose="020B0604020202020204" pitchFamily="34" charset="0"/>
                <a:cs typeface="Arial" panose="020B0604020202020204" pitchFamily="34" charset="0"/>
              </a:rPr>
              <a:t>Bu süreler hem işçi hem de işveren tarafından yapılacak fesih bildirilere uygulanır.</a:t>
            </a:r>
          </a:p>
          <a:p>
            <a:pPr marL="0" indent="0">
              <a:buFont typeface="Arial" panose="020B0604020202020204" pitchFamily="34" charset="0"/>
              <a:buNone/>
            </a:pPr>
            <a:endParaRPr lang="en-US" altLang="tr-TR" sz="2400" smtClean="0">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6225" y="334963"/>
            <a:ext cx="11915775" cy="5967412"/>
          </a:xfrm>
        </p:spPr>
        <p:txBody>
          <a:bodyPr/>
          <a:lstStyle/>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Bildirim süresi içinde </a:t>
            </a:r>
            <a:r>
              <a:rPr lang="tr-TR" altLang="tr-TR" b="1" smtClean="0">
                <a:latin typeface="Arial" panose="020B0604020202020204" pitchFamily="34" charset="0"/>
                <a:cs typeface="Arial" panose="020B0604020202020204" pitchFamily="34" charset="0"/>
              </a:rPr>
              <a:t>iş sözleşmesi devam ediyor </a:t>
            </a:r>
            <a:r>
              <a:rPr lang="tr-TR" altLang="tr-TR" smtClean="0">
                <a:latin typeface="Arial" panose="020B0604020202020204" pitchFamily="34" charset="0"/>
                <a:cs typeface="Arial" panose="020B0604020202020204" pitchFamily="34" charset="0"/>
              </a:rPr>
              <a:t>ve bildiriö süresinden </a:t>
            </a:r>
            <a:r>
              <a:rPr lang="tr-TR" altLang="tr-TR" b="1" smtClean="0">
                <a:latin typeface="Arial" panose="020B0604020202020204" pitchFamily="34" charset="0"/>
                <a:cs typeface="Arial" panose="020B0604020202020204" pitchFamily="34" charset="0"/>
              </a:rPr>
              <a:t>sönra iş sözleşmesi feshedilmiş sayılır.</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İşveren bildirim süresine ait ücreti peşin vermek suretiyle iş sözleşmesini feshedebilir.</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Bu süreler asgari olup sözleşmeler ile artırılabilir.</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Bildirim şartına uymayan taraf, bildirim süresine ilişkin ücret tutarında tazminat ödemek zorundadır!</a:t>
            </a:r>
          </a:p>
          <a:p>
            <a:pPr marL="0" indent="0">
              <a:buFont typeface="Arial" panose="020B0604020202020204" pitchFamily="34" charset="0"/>
              <a:buNone/>
            </a:pPr>
            <a:endParaRPr lang="en-US" altLang="tr-TR" smtClean="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2"/>
          <p:cNvSpPr>
            <a:spLocks noGrp="1"/>
          </p:cNvSpPr>
          <p:nvPr>
            <p:ph idx="1"/>
          </p:nvPr>
        </p:nvSpPr>
        <p:spPr>
          <a:xfrm>
            <a:off x="363538" y="0"/>
            <a:ext cx="11828462" cy="6519863"/>
          </a:xfrm>
        </p:spPr>
        <p:txBody>
          <a:bodyPr/>
          <a:lstStyle/>
          <a:p>
            <a:pPr>
              <a:spcBef>
                <a:spcPct val="0"/>
              </a:spcBef>
              <a:buFont typeface="Arial" panose="020B0604020202020204" pitchFamily="34" charset="0"/>
              <a:buNone/>
            </a:pPr>
            <a:r>
              <a:rPr lang="bs-Latn-BA" altLang="tr-TR" b="1" smtClean="0">
                <a:latin typeface="Arial" panose="020B0604020202020204" pitchFamily="34" charset="0"/>
                <a:cs typeface="Arial" panose="020B0604020202020204" pitchFamily="34" charset="0"/>
              </a:rPr>
              <a:t>TEKRARLANMA</a:t>
            </a:r>
            <a:endParaRPr lang="tr-TR" altLang="tr-TR" b="1" smtClean="0">
              <a:latin typeface="Arial" panose="020B0604020202020204" pitchFamily="34" charset="0"/>
              <a:cs typeface="Arial" panose="020B0604020202020204" pitchFamily="34" charset="0"/>
            </a:endParaRPr>
          </a:p>
          <a:p>
            <a:pPr>
              <a:lnSpc>
                <a:spcPct val="100000"/>
              </a:lnSpc>
              <a:spcBef>
                <a:spcPts val="120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-Ücret güvencesi</a:t>
            </a:r>
            <a:r>
              <a:rPr lang="tr-TR" altLang="tr-TR" smtClean="0">
                <a:latin typeface="Arial" panose="020B0604020202020204" pitchFamily="34" charset="0"/>
                <a:cs typeface="Arial" panose="020B0604020202020204" pitchFamily="34" charset="0"/>
              </a:rPr>
              <a:t>-asgari ücret,</a:t>
            </a:r>
          </a:p>
          <a:p>
            <a:pPr>
              <a:lnSpc>
                <a:spcPct val="100000"/>
              </a:lnSpc>
              <a:spcBef>
                <a:spcPts val="120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-Asgari ücreti belirleme yetkisi: </a:t>
            </a:r>
            <a:r>
              <a:rPr lang="tr-TR" altLang="tr-TR" i="1" smtClean="0">
                <a:latin typeface="Arial" panose="020B0604020202020204" pitchFamily="34" charset="0"/>
                <a:cs typeface="Arial" panose="020B0604020202020204" pitchFamily="34" charset="0"/>
              </a:rPr>
              <a:t>Çalışma ve S.G. Bakanlığnda Asgari Ücret Komısyonu, 2 yılda belirlenir,</a:t>
            </a:r>
          </a:p>
          <a:p>
            <a:pPr>
              <a:lnSpc>
                <a:spcPct val="100000"/>
              </a:lnSpc>
              <a:spcBef>
                <a:spcPts val="120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-Ücretin ödenme zamanı,şekli: </a:t>
            </a:r>
            <a:r>
              <a:rPr lang="tr-TR" altLang="tr-TR" i="1" smtClean="0">
                <a:latin typeface="Arial" panose="020B0604020202020204" pitchFamily="34" charset="0"/>
                <a:cs typeface="Arial" panose="020B0604020202020204" pitchFamily="34" charset="0"/>
              </a:rPr>
              <a:t>ayda bir, banka hesabına</a:t>
            </a:r>
          </a:p>
          <a:p>
            <a:pPr>
              <a:lnSpc>
                <a:spcPct val="100000"/>
              </a:lnSpc>
              <a:spcBef>
                <a:spcPts val="120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-Ücret zamanda ödenmezse ne oluyor? </a:t>
            </a:r>
            <a:r>
              <a:rPr lang="tr-TR" altLang="tr-TR" i="1" smtClean="0">
                <a:latin typeface="Arial" panose="020B0604020202020204" pitchFamily="34" charset="0"/>
                <a:cs typeface="Arial" panose="020B0604020202020204" pitchFamily="34" charset="0"/>
              </a:rPr>
              <a:t>Ücret 20 gün içinde ödenmezse iş görme borcu yok, iş sözleşmesinin haklı nedenlerle fesih</a:t>
            </a:r>
          </a:p>
          <a:p>
            <a:pPr>
              <a:lnSpc>
                <a:spcPct val="100000"/>
              </a:lnSpc>
              <a:spcBef>
                <a:spcPts val="120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-Ücrettin haczi ve temli</a:t>
            </a:r>
            <a:r>
              <a:rPr lang="bs-Latn-BA" altLang="tr-TR" b="1" smtClean="0">
                <a:latin typeface="Arial" panose="020B0604020202020204" pitchFamily="34" charset="0"/>
                <a:cs typeface="Arial" panose="020B0604020202020204" pitchFamily="34" charset="0"/>
              </a:rPr>
              <a:t>k</a:t>
            </a:r>
            <a:r>
              <a:rPr lang="tr-TR" altLang="tr-TR" b="1" smtClean="0">
                <a:latin typeface="Arial" panose="020B0604020202020204" pitchFamily="34" charset="0"/>
                <a:cs typeface="Arial" panose="020B0604020202020204" pitchFamily="34" charset="0"/>
              </a:rPr>
              <a:t>i:</a:t>
            </a:r>
            <a:r>
              <a:rPr lang="tr-TR" altLang="tr-TR" smtClean="0">
                <a:latin typeface="Arial" panose="020B0604020202020204" pitchFamily="34" charset="0"/>
                <a:cs typeface="Arial" panose="020B0604020202020204" pitchFamily="34" charset="0"/>
              </a:rPr>
              <a:t> ücretin ¼ ‘nden fa</a:t>
            </a:r>
            <a:r>
              <a:rPr lang="bs-Latn-BA" altLang="tr-TR" smtClean="0">
                <a:latin typeface="Arial" panose="020B0604020202020204" pitchFamily="34" charset="0"/>
                <a:cs typeface="Arial" panose="020B0604020202020204" pitchFamily="34" charset="0"/>
              </a:rPr>
              <a:t>y</a:t>
            </a:r>
            <a:r>
              <a:rPr lang="tr-TR" altLang="tr-TR" smtClean="0">
                <a:latin typeface="Arial" panose="020B0604020202020204" pitchFamily="34" charset="0"/>
                <a:cs typeface="Arial" panose="020B0604020202020204" pitchFamily="34" charset="0"/>
              </a:rPr>
              <a:t>lası haczedilemez</a:t>
            </a:r>
          </a:p>
          <a:p>
            <a:pPr>
              <a:lnSpc>
                <a:spcPct val="100000"/>
              </a:lnSpc>
              <a:spcBef>
                <a:spcPts val="120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-Ücretten kesme cezası: </a:t>
            </a:r>
            <a:r>
              <a:rPr lang="tr-TR" altLang="tr-TR" smtClean="0">
                <a:latin typeface="Arial" panose="020B0604020202020204" pitchFamily="34" charset="0"/>
                <a:cs typeface="Arial" panose="020B0604020202020204" pitchFamily="34" charset="0"/>
              </a:rPr>
              <a:t>1 ayda 2 gündelikten fazla olamaz</a:t>
            </a:r>
          </a:p>
          <a:p>
            <a:pPr>
              <a:lnSpc>
                <a:spcPct val="100000"/>
              </a:lnSpc>
              <a:spcBef>
                <a:spcPts val="120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-Yarım ücret: </a:t>
            </a:r>
            <a:r>
              <a:rPr lang="tr-TR" altLang="tr-TR" i="1" smtClean="0">
                <a:latin typeface="Arial" panose="020B0604020202020204" pitchFamily="34" charset="0"/>
                <a:cs typeface="Arial" panose="020B0604020202020204" pitchFamily="34" charset="0"/>
              </a:rPr>
              <a:t>zorlayıcı sebepler yüzünden çalışmayan 1 hafta boyunca yarım ücret alır,</a:t>
            </a:r>
          </a:p>
          <a:p>
            <a:pPr>
              <a:lnSpc>
                <a:spcPct val="100000"/>
              </a:lnSpc>
              <a:spcBef>
                <a:spcPts val="120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-Geçici iş güremezlik: </a:t>
            </a:r>
            <a:r>
              <a:rPr lang="tr-TR" altLang="tr-TR" i="1" smtClean="0">
                <a:latin typeface="Arial" panose="020B0604020202020204" pitchFamily="34" charset="0"/>
                <a:cs typeface="Arial" panose="020B0604020202020204" pitchFamily="34" charset="0"/>
              </a:rPr>
              <a:t>3. günden başlayarak SSK tarafından ödenir</a:t>
            </a:r>
          </a:p>
          <a:p>
            <a:pPr>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a:spcBef>
                <a:spcPct val="0"/>
              </a:spcBef>
              <a:buFont typeface="Arial" panose="020B0604020202020204" pitchFamily="34" charset="0"/>
              <a:buNone/>
            </a:pPr>
            <a:endParaRPr lang="bs-Latn-BA" altLang="tr-TR" smtClean="0">
              <a:latin typeface="Arial" panose="020B0604020202020204" pitchFamily="34" charset="0"/>
              <a:cs typeface="Arial" panose="020B0604020202020204" pitchFamily="34" charset="0"/>
            </a:endParaRPr>
          </a:p>
          <a:p>
            <a:pPr>
              <a:spcBef>
                <a:spcPct val="0"/>
              </a:spcBef>
            </a:pPr>
            <a:endParaRPr lang="en-US" altLang="tr-TR" smtClean="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188913" y="284163"/>
            <a:ext cx="11811000" cy="5934075"/>
          </a:xfrm>
        </p:spPr>
        <p:txBody>
          <a:bodyPr/>
          <a:lstStyle/>
          <a:p>
            <a:pPr marL="0" indent="0">
              <a:lnSpc>
                <a:spcPct val="100000"/>
              </a:lnSpc>
              <a:spcBef>
                <a:spcPts val="60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a) Geçerli sebebe bağlı olarak iş sözleşmesinin süreli fesih</a:t>
            </a:r>
          </a:p>
          <a:p>
            <a:pPr marL="0" indent="0" algn="ctr">
              <a:lnSpc>
                <a:spcPct val="100000"/>
              </a:lnSpc>
              <a:spcBef>
                <a:spcPts val="600"/>
              </a:spcBef>
              <a:buFont typeface="Arial" panose="020B0604020202020204" pitchFamily="34" charset="0"/>
              <a:buNone/>
            </a:pPr>
            <a:endParaRPr lang="tr-TR" altLang="tr-TR" sz="2400" smtClean="0">
              <a:latin typeface="Arial" panose="020B0604020202020204" pitchFamily="34" charset="0"/>
              <a:cs typeface="Arial" panose="020B0604020202020204" pitchFamily="34" charset="0"/>
            </a:endParaRPr>
          </a:p>
          <a:p>
            <a:pPr marL="0" indent="0" algn="ctr">
              <a:spcBef>
                <a:spcPts val="600"/>
              </a:spcBef>
              <a:buFont typeface="Arial" panose="020B0604020202020204" pitchFamily="34" charset="0"/>
              <a:buNone/>
            </a:pPr>
            <a:r>
              <a:rPr lang="en-US" altLang="tr-TR" sz="2400" b="1" i="1" smtClean="0">
                <a:latin typeface="Arial" panose="020B0604020202020204" pitchFamily="34" charset="0"/>
                <a:cs typeface="Arial" panose="020B0604020202020204" pitchFamily="34" charset="0"/>
              </a:rPr>
              <a:t>Feshin geçerli sebebe dayandırılması</a:t>
            </a:r>
          </a:p>
          <a:p>
            <a:pPr marL="0" indent="0" algn="ctr">
              <a:spcBef>
                <a:spcPts val="600"/>
              </a:spcBef>
              <a:buFont typeface="Arial" panose="020B0604020202020204" pitchFamily="34" charset="0"/>
              <a:buNone/>
            </a:pPr>
            <a:r>
              <a:rPr lang="en-US" altLang="tr-TR" sz="2400" b="1" smtClean="0">
                <a:latin typeface="Arial" panose="020B0604020202020204" pitchFamily="34" charset="0"/>
                <a:cs typeface="Arial" panose="020B0604020202020204" pitchFamily="34" charset="0"/>
              </a:rPr>
              <a:t>Madde 18 - Otuz veya daha fazla işçi çalıştıran </a:t>
            </a:r>
            <a:r>
              <a:rPr lang="en-US" altLang="tr-TR" sz="2400" smtClean="0">
                <a:latin typeface="Arial" panose="020B0604020202020204" pitchFamily="34" charset="0"/>
                <a:cs typeface="Arial" panose="020B0604020202020204" pitchFamily="34" charset="0"/>
              </a:rPr>
              <a:t>işyerlerinde en az</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altı aylık kıdemi olan işçinin belirsiz süreli iş sözleşmesini fesheden</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işveren, </a:t>
            </a:r>
            <a:r>
              <a:rPr lang="en-US" altLang="tr-TR" sz="2400" u="sng" smtClean="0">
                <a:latin typeface="Arial" panose="020B0604020202020204" pitchFamily="34" charset="0"/>
                <a:cs typeface="Arial" panose="020B0604020202020204" pitchFamily="34" charset="0"/>
              </a:rPr>
              <a:t>işçinin yeterliliğinden veya davranışlarından ya da işletmenin,</a:t>
            </a:r>
            <a:r>
              <a:rPr lang="tr-TR" altLang="tr-TR" sz="2400" u="sng" smtClean="0">
                <a:latin typeface="Arial" panose="020B0604020202020204" pitchFamily="34" charset="0"/>
                <a:cs typeface="Arial" panose="020B0604020202020204" pitchFamily="34" charset="0"/>
              </a:rPr>
              <a:t> </a:t>
            </a:r>
            <a:r>
              <a:rPr lang="en-US" altLang="tr-TR" sz="2400" u="sng" smtClean="0">
                <a:latin typeface="Arial" panose="020B0604020202020204" pitchFamily="34" charset="0"/>
                <a:cs typeface="Arial" panose="020B0604020202020204" pitchFamily="34" charset="0"/>
              </a:rPr>
              <a:t>işyerinin veya işin gereklerinden kaynaklanan geçerli bir sebebe dayanmak</a:t>
            </a:r>
            <a:r>
              <a:rPr lang="tr-TR" altLang="tr-TR" sz="2400" u="sng" smtClean="0">
                <a:latin typeface="Arial" panose="020B0604020202020204" pitchFamily="34" charset="0"/>
                <a:cs typeface="Arial" panose="020B0604020202020204" pitchFamily="34" charset="0"/>
              </a:rPr>
              <a:t> </a:t>
            </a:r>
            <a:r>
              <a:rPr lang="en-US" altLang="tr-TR" sz="2400" u="sng" smtClean="0">
                <a:latin typeface="Arial" panose="020B0604020202020204" pitchFamily="34" charset="0"/>
                <a:cs typeface="Arial" panose="020B0604020202020204" pitchFamily="34" charset="0"/>
              </a:rPr>
              <a:t>zorundadır</a:t>
            </a:r>
            <a:r>
              <a:rPr lang="en-US" altLang="tr-TR" sz="2400" smtClean="0">
                <a:latin typeface="Arial" panose="020B0604020202020204" pitchFamily="34" charset="0"/>
                <a:cs typeface="Arial" panose="020B0604020202020204" pitchFamily="34" charset="0"/>
              </a:rPr>
              <a:t>.</a:t>
            </a:r>
            <a:endParaRPr lang="tr-TR" altLang="tr-TR" sz="2400" smtClean="0">
              <a:latin typeface="Arial" panose="020B0604020202020204" pitchFamily="34" charset="0"/>
              <a:cs typeface="Arial" panose="020B0604020202020204" pitchFamily="34" charset="0"/>
            </a:endParaRPr>
          </a:p>
          <a:p>
            <a:pPr marL="0" indent="0">
              <a:lnSpc>
                <a:spcPct val="100000"/>
              </a:lnSpc>
              <a:spcBef>
                <a:spcPts val="600"/>
              </a:spcBef>
              <a:buFont typeface="Arial" panose="020B0604020202020204" pitchFamily="34" charset="0"/>
              <a:buNone/>
            </a:pPr>
            <a:endParaRPr lang="tr-TR" altLang="tr-TR" sz="2400" smtClean="0">
              <a:latin typeface="Arial" panose="020B0604020202020204" pitchFamily="34" charset="0"/>
              <a:cs typeface="Arial" panose="020B0604020202020204" pitchFamily="34" charset="0"/>
            </a:endParaRPr>
          </a:p>
          <a:p>
            <a:pPr marL="0" indent="0">
              <a:lnSpc>
                <a:spcPct val="100000"/>
              </a:lnSpc>
              <a:spcBef>
                <a:spcPts val="600"/>
              </a:spcBef>
              <a:buFont typeface="Arial" panose="020B0604020202020204" pitchFamily="34" charset="0"/>
              <a:buNone/>
            </a:pPr>
            <a:r>
              <a:rPr lang="en-US" altLang="tr-TR" sz="2400" smtClean="0">
                <a:latin typeface="Arial" panose="020B0604020202020204" pitchFamily="34" charset="0"/>
                <a:cs typeface="Arial" panose="020B0604020202020204" pitchFamily="34" charset="0"/>
              </a:rPr>
              <a:t>Geçerli sebebe bağlı olarak iş sözleşmesinin süreli feshi, ancak iş güvencesi</a:t>
            </a:r>
            <a:r>
              <a:rPr lang="tr-TR" altLang="tr-TR" sz="2400" smtClean="0">
                <a:latin typeface="Arial" panose="020B0604020202020204" pitchFamily="34" charset="0"/>
                <a:cs typeface="Arial" panose="020B0604020202020204" pitchFamily="34" charset="0"/>
              </a:rPr>
              <a:t> </a:t>
            </a:r>
            <a:r>
              <a:rPr lang="en-US" altLang="tr-TR" sz="2400" smtClean="0">
                <a:latin typeface="Arial" panose="020B0604020202020204" pitchFamily="34" charset="0"/>
                <a:cs typeface="Arial" panose="020B0604020202020204" pitchFamily="34" charset="0"/>
              </a:rPr>
              <a:t>kapsamında olan işçiler için söz konusudur.</a:t>
            </a:r>
            <a:endParaRPr lang="tr-TR" altLang="tr-TR" sz="2400" smtClean="0">
              <a:latin typeface="Arial" panose="020B0604020202020204" pitchFamily="34" charset="0"/>
              <a:cs typeface="Arial" panose="020B0604020202020204" pitchFamily="34" charset="0"/>
            </a:endParaRPr>
          </a:p>
          <a:p>
            <a:pPr marL="0" indent="0">
              <a:lnSpc>
                <a:spcPct val="100000"/>
              </a:lnSpc>
              <a:spcBef>
                <a:spcPts val="600"/>
              </a:spcBef>
              <a:buFont typeface="Arial" panose="020B0604020202020204" pitchFamily="34" charset="0"/>
              <a:buNone/>
            </a:pPr>
            <a:endParaRPr lang="tr-TR" altLang="tr-TR" sz="2400" smtClean="0">
              <a:latin typeface="Arial" panose="020B0604020202020204" pitchFamily="34" charset="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236538" y="225425"/>
            <a:ext cx="11499850" cy="6311900"/>
          </a:xfrm>
        </p:spPr>
        <p:txBody>
          <a:bodyPr/>
          <a:lstStyle/>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İş Güvencesi Kapsamının Belirlenmesi</a:t>
            </a:r>
            <a:endParaRPr lang="bs-Latn-BA"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İş Kanunu’nda süreli feshin geçerli sebebe dayandırılması ve geçersiz sebeple yapılan fesihte işçiye iş güvencesi sağlanması, sınırlı bir uygulama olarak hükme bağlanmış ve </a:t>
            </a:r>
            <a:r>
              <a:rPr lang="tr-TR" altLang="tr-TR" b="1" smtClean="0">
                <a:latin typeface="Arial" panose="020B0604020202020204" pitchFamily="34" charset="0"/>
                <a:cs typeface="Arial" panose="020B0604020202020204" pitchFamily="34" charset="0"/>
              </a:rPr>
              <a:t>ancak otuz veya daha fazla işçi çalıştıran işyerlerinde,</a:t>
            </a:r>
            <a:r>
              <a:rPr lang="tr-TR" altLang="tr-TR"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en az altı aylık kıdemi olan işçiler için </a:t>
            </a:r>
            <a:r>
              <a:rPr lang="tr-TR" altLang="tr-TR" smtClean="0">
                <a:latin typeface="Arial" panose="020B0604020202020204" pitchFamily="34" charset="0"/>
                <a:cs typeface="Arial" panose="020B0604020202020204" pitchFamily="34" charset="0"/>
              </a:rPr>
              <a:t>öngörülmüştür. </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Dolayısıyla iş güvencesinden süreli fesih yoluyla ve geçerli bir sebebe dayanılmaksızın işten çıkarılan işçilerin tümü değil, işyerinde en az altı ay kıdemi bulunan ve en az otuz işçinin çalıştığı işyerinde çalışan işçiler yararlanabilecektir. </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Bu koşulları sağlayamayan işçiler bakımından iş güvencesi uygulaması söz konusu olamayacaktır</a:t>
            </a:r>
            <a:endParaRPr lang="bs-Latn-BA" altLang="tr-TR" smtClean="0">
              <a:latin typeface="Arial" panose="020B0604020202020204" pitchFamily="34"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239713" y="671513"/>
            <a:ext cx="11701462" cy="4351337"/>
          </a:xfrm>
        </p:spPr>
        <p:txBody>
          <a:bodyPr/>
          <a:lstStyle/>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İş güvencesi kapsamına girmeyen işveren taraftarıdır.</a:t>
            </a:r>
          </a:p>
          <a:p>
            <a:pPr marL="0" indent="0">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İşletmenin bütününü sevk ve idare eden işveren vekili ve yardımcıları</a:t>
            </a:r>
            <a:r>
              <a:rPr lang="bs-Latn-BA" altLang="tr-TR" b="1" smtClean="0">
                <a:latin typeface="Arial" panose="020B0604020202020204" pitchFamily="34" charset="0"/>
                <a:cs typeface="Arial" panose="020B0604020202020204" pitchFamily="34" charset="0"/>
              </a:rPr>
              <a:t> </a:t>
            </a:r>
            <a:r>
              <a:rPr lang="tr-TR" altLang="tr-TR" smtClean="0">
                <a:latin typeface="Arial" panose="020B0604020202020204" pitchFamily="34" charset="0"/>
                <a:cs typeface="Arial" panose="020B0604020202020204" pitchFamily="34" charset="0"/>
              </a:rPr>
              <a:t>ile </a:t>
            </a:r>
            <a:r>
              <a:rPr lang="tr-TR" altLang="tr-TR" b="1" smtClean="0">
                <a:latin typeface="Arial" panose="020B0604020202020204" pitchFamily="34" charset="0"/>
                <a:cs typeface="Arial" panose="020B0604020202020204" pitchFamily="34" charset="0"/>
              </a:rPr>
              <a:t>işyerinin bütününü sevk ve idare eden </a:t>
            </a:r>
            <a:r>
              <a:rPr lang="tr-TR" altLang="tr-TR" smtClean="0">
                <a:latin typeface="Arial" panose="020B0604020202020204" pitchFamily="34" charset="0"/>
                <a:cs typeface="Arial" panose="020B0604020202020204" pitchFamily="34" charset="0"/>
              </a:rPr>
              <a:t>ve </a:t>
            </a:r>
            <a:r>
              <a:rPr lang="tr-TR" altLang="tr-TR" b="1" smtClean="0">
                <a:latin typeface="Arial" panose="020B0604020202020204" pitchFamily="34" charset="0"/>
                <a:cs typeface="Arial" panose="020B0604020202020204" pitchFamily="34" charset="0"/>
              </a:rPr>
              <a:t>işçiyi işe alma ve işten</a:t>
            </a:r>
            <a:r>
              <a:rPr lang="bs-Latn-BA" altLang="tr-TR" b="1"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çıkarma yetkisi bulunan işveren vekilleri hakkında</a:t>
            </a:r>
            <a:r>
              <a:rPr lang="tr-TR" altLang="tr-TR" smtClean="0">
                <a:latin typeface="Arial" panose="020B0604020202020204" pitchFamily="34" charset="0"/>
                <a:cs typeface="Arial" panose="020B0604020202020204" pitchFamily="34" charset="0"/>
              </a:rPr>
              <a:t> madde 18(Feshın geçerli sebebe dayandırması) , madde 19. (Feshinde usul) ve</a:t>
            </a:r>
            <a:r>
              <a:rPr lang="bs-Latn-BA" altLang="tr-TR" smtClean="0">
                <a:latin typeface="Arial" panose="020B0604020202020204" pitchFamily="34" charset="0"/>
                <a:cs typeface="Arial" panose="020B0604020202020204" pitchFamily="34" charset="0"/>
              </a:rPr>
              <a:t> </a:t>
            </a:r>
            <a:r>
              <a:rPr lang="tr-TR" altLang="tr-TR" smtClean="0">
                <a:latin typeface="Arial" panose="020B0604020202020204" pitchFamily="34" charset="0"/>
                <a:cs typeface="Arial" panose="020B0604020202020204" pitchFamily="34" charset="0"/>
              </a:rPr>
              <a:t>21 inci maddeler (Geçerli sebeple yapılan feshin sonuçları) ile 25 inci maddenin son fıkrası uygulanmaz.</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5613" y="411163"/>
            <a:ext cx="10515600" cy="463550"/>
          </a:xfrm>
        </p:spPr>
        <p:txBody>
          <a:bodyPr/>
          <a:lstStyle/>
          <a:p>
            <a:r>
              <a:rPr lang="tr-TR" altLang="tr-TR" sz="3200" b="1" smtClean="0">
                <a:latin typeface="Arial" panose="020B0604020202020204" pitchFamily="34" charset="0"/>
                <a:cs typeface="Arial" panose="020B0604020202020204" pitchFamily="34" charset="0"/>
              </a:rPr>
              <a:t>İş güvencesinden faydalanabilme şartları</a:t>
            </a:r>
          </a:p>
        </p:txBody>
      </p:sp>
      <p:sp>
        <p:nvSpPr>
          <p:cNvPr id="24579" name="Content Placeholder 2"/>
          <p:cNvSpPr>
            <a:spLocks noGrp="1"/>
          </p:cNvSpPr>
          <p:nvPr>
            <p:ph idx="1"/>
          </p:nvPr>
        </p:nvSpPr>
        <p:spPr>
          <a:xfrm>
            <a:off x="342900" y="1341438"/>
            <a:ext cx="11526838" cy="5048250"/>
          </a:xfrm>
        </p:spPr>
        <p:txBody>
          <a:bodyPr/>
          <a:lstStyle/>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1- İş sözleşmesinin belirsiz süreli olması:</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2- İşyerinde çalışan işçi sayısının 30 ve üzerinde olması</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3- En az altı ay çalışmış olmak</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4- 4857 S.K. İş kanunu ve 5953 S.K. Basın İş kanununa tabi olup istisnalara girmiyor olmak: ( Borçlar Kanunu ile Deniz İş Yasası kapsamındaki işçiler bu güvence kapsamında değildir.)</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5- İşveren vekili/yardımcısı olmamak : </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6- Sözleşmeyi işverenin feshetmiş olması:</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7- Feshin haklı ve geçerli bir nedene dayanmıyor olması:</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8- Bir aylık hak düşürücü süre içinde dava açılmış olması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288925" y="288925"/>
            <a:ext cx="11641138" cy="6294438"/>
          </a:xfrm>
        </p:spPr>
        <p:txBody>
          <a:bodyPr/>
          <a:lstStyle/>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 geçerli nedene dayalı olması:</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Geçerli bir sebep, </a:t>
            </a:r>
            <a:r>
              <a:rPr lang="tr-TR" altLang="tr-TR" b="1" smtClean="0">
                <a:latin typeface="Arial" panose="020B0604020202020204" pitchFamily="34" charset="0"/>
                <a:cs typeface="Arial" panose="020B0604020202020204" pitchFamily="34" charset="0"/>
              </a:rPr>
              <a:t>işçinin yeterliliğinden veya davranışlarından ya da  işletmenin, işyerinin veya işin gereklerinden</a:t>
            </a:r>
            <a:r>
              <a:rPr lang="tr-TR" altLang="tr-TR" smtClean="0">
                <a:latin typeface="Arial" panose="020B0604020202020204" pitchFamily="34" charset="0"/>
                <a:cs typeface="Arial" panose="020B0604020202020204" pitchFamily="34" charset="0"/>
              </a:rPr>
              <a:t> kaynaklanan sebepler.</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Geçerli sebep sayılmayan durumlar</a:t>
            </a:r>
            <a:r>
              <a:rPr lang="tr-TR" altLang="tr-TR" smtClean="0">
                <a:latin typeface="Arial" panose="020B0604020202020204" pitchFamily="34" charset="0"/>
                <a:cs typeface="Arial" panose="020B0604020202020204" pitchFamily="34" charset="0"/>
              </a:rPr>
              <a:t>:</a:t>
            </a:r>
          </a:p>
          <a:p>
            <a:pPr marL="0" indent="0">
              <a:spcBef>
                <a:spcPct val="0"/>
              </a:spcBef>
              <a:buFont typeface="Arial" panose="020B0604020202020204" pitchFamily="34" charset="0"/>
              <a:buNone/>
            </a:pPr>
            <a:r>
              <a:rPr lang="tr-TR" altLang="tr-TR" sz="2400" smtClean="0">
                <a:latin typeface="Arial" panose="020B0604020202020204" pitchFamily="34" charset="0"/>
                <a:cs typeface="Arial" panose="020B0604020202020204" pitchFamily="34" charset="0"/>
              </a:rPr>
              <a:t>a) Sendika üyeliği veya çalışma saatleri dışında veya işverenin rızası ile çalışma saatleri içinde sendikal faaliyetlere katılmak.</a:t>
            </a:r>
          </a:p>
          <a:p>
            <a:pPr marL="0" indent="0">
              <a:spcBef>
                <a:spcPct val="0"/>
              </a:spcBef>
              <a:buFont typeface="Arial" panose="020B0604020202020204" pitchFamily="34" charset="0"/>
              <a:buNone/>
            </a:pPr>
            <a:r>
              <a:rPr lang="tr-TR" altLang="tr-TR" sz="2400" smtClean="0">
                <a:latin typeface="Arial" panose="020B0604020202020204" pitchFamily="34" charset="0"/>
                <a:cs typeface="Arial" panose="020B0604020202020204" pitchFamily="34" charset="0"/>
              </a:rPr>
              <a:t>b) İşyeri sendika temsilciliği yapmak.</a:t>
            </a:r>
          </a:p>
          <a:p>
            <a:pPr marL="0" indent="0">
              <a:spcBef>
                <a:spcPct val="0"/>
              </a:spcBef>
              <a:buFont typeface="Arial" panose="020B0604020202020204" pitchFamily="34" charset="0"/>
              <a:buNone/>
            </a:pPr>
            <a:r>
              <a:rPr lang="tr-TR" altLang="tr-TR" sz="2400" smtClean="0">
                <a:latin typeface="Arial" panose="020B0604020202020204" pitchFamily="34" charset="0"/>
                <a:cs typeface="Arial" panose="020B0604020202020204" pitchFamily="34" charset="0"/>
              </a:rPr>
              <a:t>c) Mevzuattan veya sözleşmeden doğan haklarını takip veya yükümlülüklerini</a:t>
            </a:r>
          </a:p>
          <a:p>
            <a:pPr marL="0" indent="0">
              <a:spcBef>
                <a:spcPct val="0"/>
              </a:spcBef>
              <a:buFont typeface="Arial" panose="020B0604020202020204" pitchFamily="34" charset="0"/>
              <a:buNone/>
            </a:pPr>
            <a:r>
              <a:rPr lang="tr-TR" altLang="tr-TR" sz="2400" smtClean="0">
                <a:latin typeface="Arial" panose="020B0604020202020204" pitchFamily="34" charset="0"/>
                <a:cs typeface="Arial" panose="020B0604020202020204" pitchFamily="34" charset="0"/>
              </a:rPr>
              <a:t> yerine getirmek için işveren aleyhine idari veya adli makamlara başvurmak veya bu hususta başlatılmış sürece katılmak.</a:t>
            </a:r>
          </a:p>
          <a:p>
            <a:pPr marL="0" indent="0">
              <a:spcBef>
                <a:spcPct val="0"/>
              </a:spcBef>
              <a:buFont typeface="Arial" panose="020B0604020202020204" pitchFamily="34" charset="0"/>
              <a:buNone/>
            </a:pPr>
            <a:r>
              <a:rPr lang="tr-TR" altLang="tr-TR" sz="2400" smtClean="0">
                <a:latin typeface="Arial" panose="020B0604020202020204" pitchFamily="34" charset="0"/>
                <a:cs typeface="Arial" panose="020B0604020202020204" pitchFamily="34" charset="0"/>
              </a:rPr>
              <a:t>d) Irk, renk, cinsiyet, medeni hal, aile yükümlülükleri, hamilelik, doğum, din, siyasi görüş ve benzeri nedenler.</a:t>
            </a:r>
          </a:p>
          <a:p>
            <a:pPr marL="0" indent="0">
              <a:spcBef>
                <a:spcPct val="0"/>
              </a:spcBef>
              <a:buFont typeface="Arial" panose="020B0604020202020204" pitchFamily="34" charset="0"/>
              <a:buNone/>
            </a:pPr>
            <a:r>
              <a:rPr lang="tr-TR" altLang="tr-TR" sz="2400" smtClean="0">
                <a:latin typeface="Arial" panose="020B0604020202020204" pitchFamily="34" charset="0"/>
                <a:cs typeface="Arial" panose="020B0604020202020204" pitchFamily="34" charset="0"/>
              </a:rPr>
              <a:t>e) 74 üncü maddede öngörülen ve kadın işçilerin çalıştırılmasının yasak olduğu sürelerde işe gelmemek.</a:t>
            </a:r>
          </a:p>
          <a:p>
            <a:pPr marL="0" indent="0">
              <a:spcBef>
                <a:spcPct val="0"/>
              </a:spcBef>
              <a:buFont typeface="Arial" panose="020B0604020202020204" pitchFamily="34" charset="0"/>
              <a:buNone/>
            </a:pPr>
            <a:r>
              <a:rPr lang="tr-TR" altLang="tr-TR" sz="2400" smtClean="0">
                <a:latin typeface="Arial" panose="020B0604020202020204" pitchFamily="34" charset="0"/>
                <a:cs typeface="Arial" panose="020B0604020202020204" pitchFamily="34" charset="0"/>
              </a:rPr>
              <a:t>f) Hastalık veya kaza nedeniyle 25 inci maddenin (I) numaralı bendinin (b) alt bendinde öngörülen bekleme süresinde işe geçici devamsızlık.</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93700" y="258763"/>
            <a:ext cx="11606213" cy="6408737"/>
          </a:xfrm>
        </p:spPr>
        <p:txBody>
          <a:bodyPr/>
          <a:lstStyle/>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b) Geçerli sebebe bağlı olmaksızın iş sözleşmesinin süreli fesih</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n-US" altLang="tr-TR" smtClean="0">
                <a:latin typeface="Arial" panose="020B0604020202020204" pitchFamily="34" charset="0"/>
                <a:cs typeface="Arial" panose="020B0604020202020204" pitchFamily="34" charset="0"/>
              </a:rPr>
              <a:t>İş güvencesi kapsamı dışında</a:t>
            </a:r>
            <a:r>
              <a:rPr lang="tr-TR" altLang="tr-TR" smtClean="0">
                <a:latin typeface="Arial" panose="020B0604020202020204" pitchFamily="34" charset="0"/>
                <a:cs typeface="Arial" panose="020B0604020202020204" pitchFamily="34" charset="0"/>
              </a:rPr>
              <a:t> </a:t>
            </a:r>
            <a:r>
              <a:rPr lang="en-US" altLang="tr-TR" smtClean="0">
                <a:latin typeface="Arial" panose="020B0604020202020204" pitchFamily="34" charset="0"/>
                <a:cs typeface="Arial" panose="020B0604020202020204" pitchFamily="34" charset="0"/>
              </a:rPr>
              <a:t>kalan işçilerin belirsiz süreli iş sözleşmelerinin</a:t>
            </a:r>
            <a:r>
              <a:rPr lang="tr-TR" altLang="tr-TR" smtClean="0">
                <a:latin typeface="Arial" panose="020B0604020202020204" pitchFamily="34" charset="0"/>
                <a:cs typeface="Arial" panose="020B0604020202020204" pitchFamily="34" charset="0"/>
              </a:rPr>
              <a:t> </a:t>
            </a:r>
            <a:r>
              <a:rPr lang="en-US" altLang="tr-TR" smtClean="0">
                <a:latin typeface="Arial" panose="020B0604020202020204" pitchFamily="34" charset="0"/>
                <a:cs typeface="Arial" panose="020B0604020202020204" pitchFamily="34" charset="0"/>
              </a:rPr>
              <a:t>süreli feshinde işverenler bakımından geçerli bir</a:t>
            </a:r>
            <a:r>
              <a:rPr lang="tr-TR" altLang="tr-TR" smtClean="0">
                <a:latin typeface="Arial" panose="020B0604020202020204" pitchFamily="34" charset="0"/>
                <a:cs typeface="Arial" panose="020B0604020202020204" pitchFamily="34" charset="0"/>
              </a:rPr>
              <a:t> </a:t>
            </a:r>
            <a:r>
              <a:rPr lang="en-US" altLang="tr-TR" smtClean="0">
                <a:latin typeface="Arial" panose="020B0604020202020204" pitchFamily="34" charset="0"/>
                <a:cs typeface="Arial" panose="020B0604020202020204" pitchFamily="34" charset="0"/>
              </a:rPr>
              <a:t>sebep gösterme zorunluluğu yoktur. Bildirim</a:t>
            </a:r>
            <a:r>
              <a:rPr lang="tr-TR" altLang="tr-TR" smtClean="0">
                <a:latin typeface="Arial" panose="020B0604020202020204" pitchFamily="34" charset="0"/>
                <a:cs typeface="Arial" panose="020B0604020202020204" pitchFamily="34" charset="0"/>
              </a:rPr>
              <a:t> </a:t>
            </a:r>
            <a:r>
              <a:rPr lang="en-US" altLang="tr-TR" smtClean="0">
                <a:latin typeface="Arial" panose="020B0604020202020204" pitchFamily="34" charset="0"/>
                <a:cs typeface="Arial" panose="020B0604020202020204" pitchFamily="34" charset="0"/>
              </a:rPr>
              <a:t>süresi, iş güvencesi kapsamında süreli fesihteki</a:t>
            </a:r>
            <a:r>
              <a:rPr lang="tr-TR" altLang="tr-TR" smtClean="0">
                <a:latin typeface="Arial" panose="020B0604020202020204" pitchFamily="34" charset="0"/>
                <a:cs typeface="Arial" panose="020B0604020202020204" pitchFamily="34" charset="0"/>
              </a:rPr>
              <a:t> </a:t>
            </a:r>
            <a:r>
              <a:rPr lang="en-US" altLang="tr-TR" smtClean="0">
                <a:latin typeface="Arial" panose="020B0604020202020204" pitchFamily="34" charset="0"/>
                <a:cs typeface="Arial" panose="020B0604020202020204" pitchFamily="34" charset="0"/>
              </a:rPr>
              <a:t>gibidir.</a:t>
            </a: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İş güvencesi </a:t>
            </a:r>
            <a:r>
              <a:rPr lang="en-US" altLang="tr-TR" smtClean="0">
                <a:latin typeface="Arial" panose="020B0604020202020204" pitchFamily="34" charset="0"/>
                <a:cs typeface="Arial" panose="020B0604020202020204" pitchFamily="34" charset="0"/>
              </a:rPr>
              <a:t>uygulanma alanı dışında kalan işçilerin iş sözleşmesinin, fesih hakkının</a:t>
            </a:r>
            <a:r>
              <a:rPr lang="tr-TR" altLang="tr-TR" smtClean="0">
                <a:latin typeface="Arial" panose="020B0604020202020204" pitchFamily="34" charset="0"/>
                <a:cs typeface="Arial" panose="020B0604020202020204" pitchFamily="34" charset="0"/>
              </a:rPr>
              <a:t> </a:t>
            </a:r>
            <a:r>
              <a:rPr lang="en-US" altLang="tr-TR" smtClean="0">
                <a:latin typeface="Arial" panose="020B0604020202020204" pitchFamily="34" charset="0"/>
                <a:cs typeface="Arial" panose="020B0604020202020204" pitchFamily="34" charset="0"/>
              </a:rPr>
              <a:t>kötüye kullanılarak sona erdirildiği durumlarda işçiye </a:t>
            </a:r>
            <a:r>
              <a:rPr lang="en-US" altLang="tr-TR" b="1" smtClean="0">
                <a:latin typeface="Arial" panose="020B0604020202020204" pitchFamily="34" charset="0"/>
                <a:cs typeface="Arial" panose="020B0604020202020204" pitchFamily="34" charset="0"/>
              </a:rPr>
              <a:t>bildirim süresinin</a:t>
            </a:r>
            <a:r>
              <a:rPr lang="tr-TR" altLang="tr-TR" b="1" smtClean="0">
                <a:latin typeface="Arial" panose="020B0604020202020204" pitchFamily="34" charset="0"/>
                <a:cs typeface="Arial" panose="020B0604020202020204" pitchFamily="34" charset="0"/>
              </a:rPr>
              <a:t> </a:t>
            </a:r>
            <a:r>
              <a:rPr lang="en-US" altLang="tr-TR" b="1" smtClean="0">
                <a:latin typeface="Arial" panose="020B0604020202020204" pitchFamily="34" charset="0"/>
                <a:cs typeface="Arial" panose="020B0604020202020204" pitchFamily="34" charset="0"/>
              </a:rPr>
              <a:t>üç katı tutarında tazminat ödenir.</a:t>
            </a:r>
            <a:r>
              <a:rPr lang="tr-TR" altLang="tr-TR" b="1" smtClean="0">
                <a:latin typeface="Arial" panose="020B0604020202020204" pitchFamily="34" charset="0"/>
                <a:cs typeface="Arial" panose="020B0604020202020204" pitchFamily="34" charset="0"/>
              </a:rPr>
              <a:t> </a:t>
            </a:r>
          </a:p>
          <a:p>
            <a:pPr marL="0" indent="0">
              <a:buFont typeface="Arial" panose="020B0604020202020204" pitchFamily="34" charset="0"/>
              <a:buNone/>
            </a:pPr>
            <a:r>
              <a:rPr lang="en-US" altLang="tr-TR" smtClean="0">
                <a:latin typeface="Arial" panose="020B0604020202020204" pitchFamily="34" charset="0"/>
                <a:cs typeface="Arial" panose="020B0604020202020204" pitchFamily="34" charset="0"/>
              </a:rPr>
              <a:t>Fesih için bildirim şartına da uyulmaması</a:t>
            </a:r>
            <a:r>
              <a:rPr lang="tr-TR" altLang="tr-TR" smtClean="0">
                <a:latin typeface="Arial" panose="020B0604020202020204" pitchFamily="34" charset="0"/>
                <a:cs typeface="Arial" panose="020B0604020202020204" pitchFamily="34" charset="0"/>
              </a:rPr>
              <a:t> </a:t>
            </a:r>
            <a:r>
              <a:rPr lang="en-US" altLang="tr-TR" smtClean="0">
                <a:latin typeface="Arial" panose="020B0604020202020204" pitchFamily="34" charset="0"/>
                <a:cs typeface="Arial" panose="020B0604020202020204" pitchFamily="34" charset="0"/>
              </a:rPr>
              <a:t>ayrıca tazminat ödenmesini gerektirir.</a:t>
            </a:r>
            <a:endParaRPr lang="tr-TR" altLang="tr-TR" b="1" smtClean="0">
              <a:latin typeface="Arial" panose="020B0604020202020204" pitchFamily="34" charset="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361950" y="238125"/>
            <a:ext cx="11598275" cy="6619875"/>
          </a:xfrm>
        </p:spPr>
        <p:txBody>
          <a:bodyPr/>
          <a:lstStyle/>
          <a:p>
            <a:pPr marL="0" indent="0" algn="just">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c) Toplu işçi çıkarma</a:t>
            </a:r>
          </a:p>
          <a:p>
            <a:pPr marL="0" indent="0" algn="just">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lgn="just">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İşveren; </a:t>
            </a:r>
            <a:r>
              <a:rPr lang="tr-TR" altLang="tr-TR" u="sng" smtClean="0">
                <a:latin typeface="Arial" panose="020B0604020202020204" pitchFamily="34" charset="0"/>
                <a:cs typeface="Arial" panose="020B0604020202020204" pitchFamily="34" charset="0"/>
              </a:rPr>
              <a:t>ekonomik, teknolojik, yapısal ve benzeri işletme, işyeri veya işin gerekleri sonucu</a:t>
            </a:r>
            <a:r>
              <a:rPr lang="tr-TR" altLang="tr-TR" smtClean="0">
                <a:latin typeface="Arial" panose="020B0604020202020204" pitchFamily="34" charset="0"/>
                <a:cs typeface="Arial" panose="020B0604020202020204" pitchFamily="34" charset="0"/>
              </a:rPr>
              <a:t> toplu işçi çıkarmak istediğinde, bunu </a:t>
            </a:r>
            <a:r>
              <a:rPr lang="tr-TR" altLang="tr-TR" b="1" smtClean="0">
                <a:latin typeface="Arial" panose="020B0604020202020204" pitchFamily="34" charset="0"/>
                <a:cs typeface="Arial" panose="020B0604020202020204" pitchFamily="34" charset="0"/>
              </a:rPr>
              <a:t>en az otuz gün önceden bir yazı ile</a:t>
            </a:r>
            <a:r>
              <a:rPr lang="tr-TR" altLang="tr-TR" smtClean="0">
                <a:latin typeface="Arial" panose="020B0604020202020204" pitchFamily="34" charset="0"/>
                <a:cs typeface="Arial" panose="020B0604020202020204" pitchFamily="34" charset="0"/>
              </a:rPr>
              <a:t>, </a:t>
            </a:r>
            <a:r>
              <a:rPr lang="tr-TR" altLang="tr-TR" u="sng" smtClean="0">
                <a:latin typeface="Arial" panose="020B0604020202020204" pitchFamily="34" charset="0"/>
                <a:cs typeface="Arial" panose="020B0604020202020204" pitchFamily="34" charset="0"/>
              </a:rPr>
              <a:t>işyeri sendika temsilcilerine, ilgili bölge müdürlüğüne ve Türkiye İş Kurumuna bildirir.</a:t>
            </a:r>
          </a:p>
          <a:p>
            <a:pPr marL="0" indent="0" algn="just">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lgn="just">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İşyerinde çalışan işçi sayısı:</a:t>
            </a:r>
          </a:p>
          <a:p>
            <a:pPr marL="0" indent="0" algn="just">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a) 20 ile 100 işçi arasında ise, en az 10 işçinin,</a:t>
            </a:r>
          </a:p>
          <a:p>
            <a:pPr marL="0" indent="0" algn="just">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b) 101 ile 300 işçi arasında ise, en az yüzde on oranında işçinin,</a:t>
            </a:r>
          </a:p>
          <a:p>
            <a:pPr marL="0" indent="0" algn="just">
              <a:spcBef>
                <a:spcPct val="0"/>
              </a:spcBef>
              <a:buFont typeface="Arial" panose="020B0604020202020204" pitchFamily="34" charset="0"/>
              <a:buNone/>
            </a:pPr>
            <a:r>
              <a:rPr lang="es-ES" altLang="tr-TR" smtClean="0">
                <a:latin typeface="Arial" panose="020B0604020202020204" pitchFamily="34" charset="0"/>
                <a:cs typeface="Arial" panose="020B0604020202020204" pitchFamily="34" charset="0"/>
              </a:rPr>
              <a:t>c) 301 ve daha fazla ise, en az 30 işçinin,</a:t>
            </a:r>
            <a:r>
              <a:rPr lang="tr-TR" altLang="tr-TR" smtClean="0">
                <a:latin typeface="Arial" panose="020B0604020202020204" pitchFamily="34" charset="0"/>
                <a:cs typeface="Arial" panose="020B0604020202020204" pitchFamily="34" charset="0"/>
              </a:rPr>
              <a:t> </a:t>
            </a:r>
          </a:p>
          <a:p>
            <a:pPr marL="0" indent="0" algn="just">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İşine, süreli fesih ve bir aylık süre içinde aynı tarihte veya farklı tarihlerde son verilmesi toplu işçi çıkarma sayılır.</a:t>
            </a:r>
          </a:p>
          <a:p>
            <a:pPr marL="0" indent="0" algn="just">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lgn="just">
              <a:spcBef>
                <a:spcPct val="0"/>
              </a:spcBef>
              <a:buFont typeface="Arial" panose="020B0604020202020204" pitchFamily="34" charset="0"/>
              <a:buNone/>
            </a:pPr>
            <a:r>
              <a:rPr lang="tr-TR" altLang="tr-TR" sz="2400" smtClean="0">
                <a:latin typeface="Arial" panose="020B0604020202020204" pitchFamily="34" charset="0"/>
                <a:cs typeface="Arial" panose="020B0604020202020204" pitchFamily="34" charset="0"/>
              </a:rPr>
              <a:t>Toplu işçi çıkarmaya ilgili yapılacak bildirimde işçi çıkarmanın sebepleri,</a:t>
            </a:r>
          </a:p>
          <a:p>
            <a:pPr marL="0" indent="0" algn="just">
              <a:spcBef>
                <a:spcPct val="0"/>
              </a:spcBef>
              <a:buFont typeface="Arial" panose="020B0604020202020204" pitchFamily="34" charset="0"/>
              <a:buNone/>
            </a:pPr>
            <a:r>
              <a:rPr lang="tr-TR" altLang="tr-TR" sz="2400" smtClean="0">
                <a:latin typeface="Arial" panose="020B0604020202020204" pitchFamily="34" charset="0"/>
                <a:cs typeface="Arial" panose="020B0604020202020204" pitchFamily="34" charset="0"/>
              </a:rPr>
              <a:t>bundan etkilenecek işçi sayısı ve grupları ile işe son verme işlemlerinin hangi zaman diliminde gerçekleşeceğine ilişkin bilgilerin bulunması zorunludur.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288925" y="344488"/>
            <a:ext cx="11671300" cy="5964237"/>
          </a:xfrm>
        </p:spPr>
        <p:txBody>
          <a:bodyPr/>
          <a:lstStyle/>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Toplu işçi çıkarma bildirimden sonraki sendika temsilciler ile göruşülmesi</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Bildirimden sonra işyeri sendika temsilcileri ile işveren arasında yapılacak görüşmelerde, toplu işçi çıkarmanın önlenmesi ya da çıkarılacak işçi sayısının azaltılması yahut çıkarmanın işçiler açısından olumsuz etkilerinin en aza indirilmesi konuları ele alınır. Görüşmelerin sonunda, toplantının yapıldığını gösteren bir belge düzenlenir. Fesih bildirimleri, işverenin toplu işçi çıkarma isteğini bölge müdürlüğüne bildirmesinden otuz gün sonra hüküm doğurur.</a:t>
            </a: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6 ay işinde toplu çıkarılan işçiyi çağırma yükümü</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İşveren toplu işçi çıkarmanın kesinleşmesinden itibaren altı ay içinde aynı nitelikteki iş için yeniden işçi almak istediği takdirde nitelikleri uygun olanları tercihen işe çağırır.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750888" y="530225"/>
            <a:ext cx="10515600" cy="4351338"/>
          </a:xfrm>
        </p:spPr>
        <p:txBody>
          <a:bodyPr/>
          <a:lstStyle/>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FESİH SIRASINDA UYULACAK USUL</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A- Fesih ihbarı</a:t>
            </a: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B- Feshe itiraz</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363538" y="347663"/>
            <a:ext cx="11377612" cy="6238875"/>
          </a:xfrm>
        </p:spPr>
        <p:txBody>
          <a:bodyPr/>
          <a:lstStyle/>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İşverence yapılan feshi bildirimin usulü:</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lgn="ctr">
              <a:spcBef>
                <a:spcPct val="0"/>
              </a:spcBef>
              <a:buFont typeface="Arial" panose="020B0604020202020204" pitchFamily="34" charset="0"/>
              <a:buNone/>
            </a:pPr>
            <a:r>
              <a:rPr lang="tr-TR" altLang="tr-TR" b="1" i="1" smtClean="0">
                <a:latin typeface="Arial" panose="020B0604020202020204" pitchFamily="34" charset="0"/>
                <a:cs typeface="Arial" panose="020B0604020202020204" pitchFamily="34" charset="0"/>
              </a:rPr>
              <a:t>Madde 19 - </a:t>
            </a:r>
            <a:r>
              <a:rPr lang="tr-TR" altLang="tr-TR" i="1" smtClean="0">
                <a:latin typeface="Arial" panose="020B0604020202020204" pitchFamily="34" charset="0"/>
                <a:cs typeface="Arial" panose="020B0604020202020204" pitchFamily="34" charset="0"/>
              </a:rPr>
              <a:t>İşveren fesih bildirimini </a:t>
            </a:r>
            <a:r>
              <a:rPr lang="tr-TR" altLang="tr-TR" b="1" i="1" smtClean="0">
                <a:latin typeface="Arial" panose="020B0604020202020204" pitchFamily="34" charset="0"/>
                <a:cs typeface="Arial" panose="020B0604020202020204" pitchFamily="34" charset="0"/>
              </a:rPr>
              <a:t>yazılı olarak yapmak </a:t>
            </a:r>
            <a:r>
              <a:rPr lang="tr-TR" altLang="tr-TR" i="1" smtClean="0">
                <a:latin typeface="Arial" panose="020B0604020202020204" pitchFamily="34" charset="0"/>
                <a:cs typeface="Arial" panose="020B0604020202020204" pitchFamily="34" charset="0"/>
              </a:rPr>
              <a:t>ve fesih </a:t>
            </a:r>
            <a:r>
              <a:rPr lang="tr-TR" altLang="tr-TR" b="1" i="1" smtClean="0">
                <a:latin typeface="Arial" panose="020B0604020202020204" pitchFamily="34" charset="0"/>
                <a:cs typeface="Arial" panose="020B0604020202020204" pitchFamily="34" charset="0"/>
              </a:rPr>
              <a:t>sebebini açık ve kesin bir şekilde belirtmek </a:t>
            </a:r>
            <a:r>
              <a:rPr lang="tr-TR" altLang="tr-TR" i="1" smtClean="0">
                <a:latin typeface="Arial" panose="020B0604020202020204" pitchFamily="34" charset="0"/>
                <a:cs typeface="Arial" panose="020B0604020202020204" pitchFamily="34" charset="0"/>
              </a:rPr>
              <a:t>zorundadır.</a:t>
            </a:r>
            <a:endParaRPr lang="bs-Latn-BA" altLang="tr-TR" i="1" smtClean="0">
              <a:latin typeface="Arial" panose="020B0604020202020204" pitchFamily="34" charset="0"/>
              <a:cs typeface="Arial" panose="020B0604020202020204" pitchFamily="34" charset="0"/>
            </a:endParaRPr>
          </a:p>
          <a:p>
            <a:pPr marL="0" indent="0" algn="ctr">
              <a:spcBef>
                <a:spcPct val="0"/>
              </a:spcBef>
              <a:buFont typeface="Arial" panose="020B0604020202020204" pitchFamily="34" charset="0"/>
              <a:buNone/>
            </a:pPr>
            <a:r>
              <a:rPr lang="tr-TR" altLang="tr-TR" i="1" smtClean="0">
                <a:latin typeface="Arial" panose="020B0604020202020204" pitchFamily="34" charset="0"/>
                <a:cs typeface="Arial" panose="020B0604020202020204" pitchFamily="34" charset="0"/>
              </a:rPr>
              <a:t>Hakkındaki iddialara karşı savunmasını almadan bir işçinin belirsiz</a:t>
            </a:r>
            <a:r>
              <a:rPr lang="bs-Latn-BA" altLang="tr-TR" i="1" smtClean="0">
                <a:latin typeface="Arial" panose="020B0604020202020204" pitchFamily="34" charset="0"/>
                <a:cs typeface="Arial" panose="020B0604020202020204" pitchFamily="34" charset="0"/>
              </a:rPr>
              <a:t> </a:t>
            </a:r>
            <a:r>
              <a:rPr lang="tr-TR" altLang="tr-TR" i="1" smtClean="0">
                <a:latin typeface="Arial" panose="020B0604020202020204" pitchFamily="34" charset="0"/>
                <a:cs typeface="Arial" panose="020B0604020202020204" pitchFamily="34" charset="0"/>
              </a:rPr>
              <a:t>süreli iş sözleşmesi, o işçinin davranışı veya verimi ile ilgili nedenlerle</a:t>
            </a:r>
            <a:r>
              <a:rPr lang="bs-Latn-BA" altLang="tr-TR" i="1" smtClean="0">
                <a:latin typeface="Arial" panose="020B0604020202020204" pitchFamily="34" charset="0"/>
                <a:cs typeface="Arial" panose="020B0604020202020204" pitchFamily="34" charset="0"/>
              </a:rPr>
              <a:t> </a:t>
            </a:r>
            <a:r>
              <a:rPr lang="tr-TR" altLang="tr-TR" i="1" smtClean="0">
                <a:latin typeface="Arial" panose="020B0604020202020204" pitchFamily="34" charset="0"/>
                <a:cs typeface="Arial" panose="020B0604020202020204" pitchFamily="34" charset="0"/>
              </a:rPr>
              <a:t>feshedilemez. Ancak, işverenin 25 inci maddenin (II) numaralı bendi</a:t>
            </a:r>
            <a:r>
              <a:rPr lang="bs-Latn-BA" altLang="tr-TR" i="1" smtClean="0">
                <a:latin typeface="Arial" panose="020B0604020202020204" pitchFamily="34" charset="0"/>
                <a:cs typeface="Arial" panose="020B0604020202020204" pitchFamily="34" charset="0"/>
              </a:rPr>
              <a:t> </a:t>
            </a:r>
            <a:r>
              <a:rPr lang="tr-TR" altLang="tr-TR" i="1" smtClean="0">
                <a:latin typeface="Arial" panose="020B0604020202020204" pitchFamily="34" charset="0"/>
                <a:cs typeface="Arial" panose="020B0604020202020204" pitchFamily="34" charset="0"/>
              </a:rPr>
              <a:t>şartlarına uygun fesih (haklı nedenle fesih) hakkı saklıdır.</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A- Fesih ihbarında usul şartları:</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a.1. fesih bildirimi yazılı olmalı: işveren tarafından yapılırsa</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a.2. fesih sebebi açık ve kesin bir şekilde belirtilmiş olmalı,</a:t>
            </a:r>
            <a:endParaRPr lang="bs-Latn-BA"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a.3. işçiden savunma alınmalı.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981075" y="269875"/>
            <a:ext cx="10515600" cy="557213"/>
          </a:xfrm>
        </p:spPr>
        <p:txBody>
          <a:bodyPr/>
          <a:lstStyle/>
          <a:p>
            <a:pPr algn="ctr"/>
            <a:r>
              <a:rPr lang="tr-TR" altLang="tr-TR" sz="3600" b="1" smtClean="0">
                <a:latin typeface="Arial" panose="020B0604020202020204" pitchFamily="34" charset="0"/>
                <a:cs typeface="Arial" panose="020B0604020202020204" pitchFamily="34" charset="0"/>
              </a:rPr>
              <a:t>İŞ SAĞLIĞI VE İŞ GÜVENLİĞİ</a:t>
            </a:r>
          </a:p>
        </p:txBody>
      </p:sp>
      <p:sp>
        <p:nvSpPr>
          <p:cNvPr id="4099" name="Content Placeholder 2"/>
          <p:cNvSpPr>
            <a:spLocks noGrp="1"/>
          </p:cNvSpPr>
          <p:nvPr>
            <p:ph idx="1"/>
          </p:nvPr>
        </p:nvSpPr>
        <p:spPr>
          <a:xfrm>
            <a:off x="125413" y="995363"/>
            <a:ext cx="11880850" cy="5862637"/>
          </a:xfrm>
        </p:spPr>
        <p:txBody>
          <a:bodyPr/>
          <a:lstStyle/>
          <a:p>
            <a:pPr marL="0" indent="0" algn="ctr">
              <a:buFont typeface="Arial" panose="020B0604020202020204" pitchFamily="34" charset="0"/>
              <a:buNone/>
            </a:pPr>
            <a:r>
              <a:rPr lang="tr-TR" altLang="tr-TR" b="1" smtClean="0">
                <a:latin typeface="Arial" panose="020B0604020202020204" pitchFamily="34" charset="0"/>
                <a:cs typeface="Arial" panose="020B0604020202020204" pitchFamily="34" charset="0"/>
              </a:rPr>
              <a:t>Türk Borçlar Kanunu’nun </a:t>
            </a:r>
            <a:r>
              <a:rPr lang="tr-TR" altLang="tr-TR" smtClean="0">
                <a:latin typeface="Arial" panose="020B0604020202020204" pitchFamily="34" charset="0"/>
                <a:cs typeface="Arial" panose="020B0604020202020204" pitchFamily="34" charset="0"/>
              </a:rPr>
              <a:t>417. </a:t>
            </a:r>
            <a:r>
              <a:rPr lang="bs-Latn-BA" altLang="tr-TR" smtClean="0">
                <a:latin typeface="Arial" panose="020B0604020202020204" pitchFamily="34" charset="0"/>
                <a:cs typeface="Arial" panose="020B0604020202020204" pitchFamily="34" charset="0"/>
              </a:rPr>
              <a:t>m</a:t>
            </a:r>
            <a:r>
              <a:rPr lang="tr-TR" altLang="tr-TR" smtClean="0">
                <a:latin typeface="Arial" panose="020B0604020202020204" pitchFamily="34" charset="0"/>
                <a:cs typeface="Arial" panose="020B0604020202020204" pitchFamily="34" charset="0"/>
              </a:rPr>
              <a:t>adde</a:t>
            </a:r>
            <a:r>
              <a:rPr lang="bs-Latn-BA" altLang="tr-TR" smtClean="0">
                <a:latin typeface="Arial" panose="020B0604020202020204" pitchFamily="34" charset="0"/>
                <a:cs typeface="Arial" panose="020B0604020202020204" pitchFamily="34" charset="0"/>
              </a:rPr>
              <a:t>s</a:t>
            </a:r>
            <a:r>
              <a:rPr lang="tr-TR" altLang="tr-TR" smtClean="0">
                <a:latin typeface="Arial" panose="020B0604020202020204" pitchFamily="34" charset="0"/>
                <a:cs typeface="Arial" panose="020B0604020202020204" pitchFamily="34" charset="0"/>
              </a:rPr>
              <a:t>ini uyarınca; </a:t>
            </a:r>
            <a:r>
              <a:rPr lang="tr-TR" altLang="tr-TR" i="1" smtClean="0">
                <a:latin typeface="Arial" panose="020B0604020202020204" pitchFamily="34" charset="0"/>
                <a:cs typeface="Arial" panose="020B0604020202020204" pitchFamily="34" charset="0"/>
              </a:rPr>
              <a:t>“İşveren, işyerinde iş sağlığı ve güvenliğinin</a:t>
            </a:r>
            <a:r>
              <a:rPr lang="bs-Latn-BA" altLang="tr-TR" i="1" smtClean="0">
                <a:latin typeface="Arial" panose="020B0604020202020204" pitchFamily="34" charset="0"/>
                <a:cs typeface="Arial" panose="020B0604020202020204" pitchFamily="34" charset="0"/>
              </a:rPr>
              <a:t> </a:t>
            </a:r>
            <a:r>
              <a:rPr lang="tr-TR" altLang="tr-TR" i="1" smtClean="0">
                <a:latin typeface="Arial" panose="020B0604020202020204" pitchFamily="34" charset="0"/>
                <a:cs typeface="Arial" panose="020B0604020202020204" pitchFamily="34" charset="0"/>
              </a:rPr>
              <a:t>sağlanması için gerekli her türlü önlemi almak, araç ve gereçleri noksansız bulundurmak; işçiler de iş</a:t>
            </a:r>
            <a:r>
              <a:rPr lang="bs-Latn-BA" altLang="tr-TR" i="1" smtClean="0">
                <a:latin typeface="Arial" panose="020B0604020202020204" pitchFamily="34" charset="0"/>
                <a:cs typeface="Arial" panose="020B0604020202020204" pitchFamily="34" charset="0"/>
              </a:rPr>
              <a:t> </a:t>
            </a:r>
            <a:r>
              <a:rPr lang="tr-TR" altLang="tr-TR" i="1" smtClean="0">
                <a:latin typeface="Arial" panose="020B0604020202020204" pitchFamily="34" charset="0"/>
                <a:cs typeface="Arial" panose="020B0604020202020204" pitchFamily="34" charset="0"/>
              </a:rPr>
              <a:t>sağlığı ve güvenliği konusunda alınan her türlü önleme uymakla yükümlüdür”.</a:t>
            </a:r>
            <a:endParaRPr lang="bs-Latn-BA" altLang="tr-TR" i="1"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bs-Latn-BA"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İş sağlığı ve iş güvenliğinin önemi: </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işyerindeki güvenlik tedbirleri alarak çalışma sırasında </a:t>
            </a:r>
            <a:r>
              <a:rPr lang="tr-TR" altLang="tr-TR" b="1" smtClean="0">
                <a:latin typeface="Arial" panose="020B0604020202020204" pitchFamily="34" charset="0"/>
                <a:cs typeface="Arial" panose="020B0604020202020204" pitchFamily="34" charset="0"/>
              </a:rPr>
              <a:t>iş kazaların </a:t>
            </a:r>
            <a:r>
              <a:rPr lang="tr-TR" altLang="tr-TR" smtClean="0">
                <a:latin typeface="Arial" panose="020B0604020202020204" pitchFamily="34" charset="0"/>
                <a:cs typeface="Arial" panose="020B0604020202020204" pitchFamily="34" charset="0"/>
              </a:rPr>
              <a:t>ve </a:t>
            </a:r>
            <a:r>
              <a:rPr lang="tr-TR" altLang="tr-TR" b="1" smtClean="0">
                <a:latin typeface="Arial" panose="020B0604020202020204" pitchFamily="34" charset="0"/>
                <a:cs typeface="Arial" panose="020B0604020202020204" pitchFamily="34" charset="0"/>
              </a:rPr>
              <a:t>meslek hastalıkların meydana gelmesini önlemek </a:t>
            </a:r>
            <a:r>
              <a:rPr lang="tr-TR" altLang="tr-TR" smtClean="0">
                <a:latin typeface="Arial" panose="020B0604020202020204" pitchFamily="34" charset="0"/>
                <a:cs typeface="Arial" panose="020B0604020202020204" pitchFamily="34" charset="0"/>
              </a:rPr>
              <a:t>veya en asgari düzeye indirmek.</a:t>
            </a:r>
          </a:p>
          <a:p>
            <a:pPr marL="0" indent="0">
              <a:spcBef>
                <a:spcPct val="0"/>
              </a:spcBef>
              <a:buFont typeface="Arial" panose="020B0604020202020204" pitchFamily="34" charset="0"/>
              <a:buNone/>
            </a:pPr>
            <a:endParaRPr lang="bs-Latn-BA"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 sağlığı ve iş güvenliği konuları 6331 sayılı İş Sağlığı ve İş Güvenliği Kanunu ile ayrıntılı olarak düzenlendi.</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263525" y="225425"/>
            <a:ext cx="11539538" cy="6632575"/>
          </a:xfrm>
        </p:spPr>
        <p:txBody>
          <a:bodyPr/>
          <a:lstStyle/>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B-Fesih bildirimine itiraz</a:t>
            </a:r>
          </a:p>
          <a:p>
            <a:pPr marL="0" indent="0" algn="ctr">
              <a:spcBef>
                <a:spcPct val="0"/>
              </a:spcBef>
              <a:buFont typeface="Arial" panose="020B0604020202020204" pitchFamily="34" charset="0"/>
              <a:buNone/>
            </a:pPr>
            <a:r>
              <a:rPr lang="tr-TR" altLang="tr-TR" sz="2400" b="1" smtClean="0">
                <a:latin typeface="Arial" panose="020B0604020202020204" pitchFamily="34" charset="0"/>
                <a:cs typeface="Arial" panose="020B0604020202020204" pitchFamily="34" charset="0"/>
              </a:rPr>
              <a:t>Madde 20 - </a:t>
            </a:r>
            <a:r>
              <a:rPr lang="tr-TR" altLang="tr-TR" sz="2400" smtClean="0">
                <a:latin typeface="Arial" panose="020B0604020202020204" pitchFamily="34" charset="0"/>
                <a:cs typeface="Arial" panose="020B0604020202020204" pitchFamily="34" charset="0"/>
              </a:rPr>
              <a:t>İş sözleşmesi feshedilen işçi, fesih bildiriminde sebep gösterilmediği veya gösterilen sebebin geçerli bir sebep olmadığı iddiası ile fesih bildiriminin tebliği tarihinden itibaren </a:t>
            </a:r>
            <a:r>
              <a:rPr lang="tr-TR" altLang="tr-TR" sz="2400" b="1" smtClean="0">
                <a:latin typeface="Arial" panose="020B0604020202020204" pitchFamily="34" charset="0"/>
                <a:cs typeface="Arial" panose="020B0604020202020204" pitchFamily="34" charset="0"/>
              </a:rPr>
              <a:t>bir ay içinde iş mahkemesinde dava açabilir.</a:t>
            </a:r>
            <a:r>
              <a:rPr lang="tr-TR" altLang="tr-TR" sz="2400" smtClean="0">
                <a:latin typeface="Arial" panose="020B0604020202020204" pitchFamily="34" charset="0"/>
                <a:cs typeface="Arial" panose="020B0604020202020204" pitchFamily="34" charset="0"/>
              </a:rPr>
              <a:t> (...)(1) taraflar anlaşırlarsa uyuşmazlık aynı sürede özel hakeme götürülür.</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Fesih bildirimine karşı yollar:</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-fesih bildiriminde sebep gösterilmediyse veya geçerli sepep olmadığı idda edilirse,</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-1 ay içinde İş Mahkemesinde dava açması</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Feshin geçerli bir sebebe dayandığını ispat yükümlülüğü işverene aittir. </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İşçi, feshin başka bir sebebe dayandığını iddia ettiği takdirde, bu iddiasını ispatla yükümlüdür.</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Dava seri muhakeme usulüne göre iki ay içinde sonuçlandırılır.</a:t>
            </a:r>
          </a:p>
          <a:p>
            <a:pPr marL="0" indent="0">
              <a:spcBef>
                <a:spcPct val="0"/>
              </a:spcBef>
              <a:buFont typeface="Arial" panose="020B0604020202020204" pitchFamily="34" charset="0"/>
              <a:buNone/>
            </a:pPr>
            <a:r>
              <a:rPr lang="tr-TR" altLang="tr-TR" sz="2400" smtClean="0">
                <a:latin typeface="Arial" panose="020B0604020202020204" pitchFamily="34" charset="0"/>
                <a:cs typeface="Arial" panose="020B0604020202020204" pitchFamily="34" charset="0"/>
              </a:rPr>
              <a:t>Mahkemece verilen kararın temyizi halinde, Yargıtay bir ay içinde kesin olarak karar verir.</a:t>
            </a:r>
            <a:endParaRPr lang="tr-TR" altLang="tr-TR" sz="2400" b="1" smtClean="0">
              <a:latin typeface="Arial" panose="020B0604020202020204" pitchFamily="34" charset="0"/>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155575" y="212725"/>
            <a:ext cx="11830050" cy="6496050"/>
          </a:xfrm>
        </p:spPr>
        <p:txBody>
          <a:bodyPr/>
          <a:lstStyle/>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Fesih bildirim süresinin bitiminde veya fesih bilirime karşı dava açıldığında Yargıtay'ca fesih ihbarında işvereni haklı  bulup itirazın reddine karar verirse (fesih bildirimi kesinleşmiş olur) </a:t>
            </a:r>
            <a:r>
              <a:rPr lang="tr-TR" altLang="tr-TR" u="sng" smtClean="0">
                <a:latin typeface="Arial" panose="020B0604020202020204" pitchFamily="34" charset="0"/>
                <a:cs typeface="Arial" panose="020B0604020202020204" pitchFamily="34" charset="0"/>
              </a:rPr>
              <a:t>ve iş sözleşmesi sona ermiş sayılacak </a:t>
            </a:r>
            <a:r>
              <a:rPr lang="tr-TR" altLang="tr-TR" smtClean="0">
                <a:latin typeface="Arial" panose="020B0604020202020204" pitchFamily="34" charset="0"/>
                <a:cs typeface="Arial" panose="020B0604020202020204" pitchFamily="34" charset="0"/>
              </a:rPr>
              <a:t>!</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Fesih bildirimi geçersiz ilan edilirse, sonuçlar nelerdir?</a:t>
            </a:r>
          </a:p>
          <a:p>
            <a:pPr marL="0" indent="0" algn="ctr">
              <a:spcBef>
                <a:spcPct val="0"/>
              </a:spcBef>
              <a:buFont typeface="Arial" panose="020B0604020202020204" pitchFamily="34" charset="0"/>
              <a:buNone/>
            </a:pPr>
            <a:r>
              <a:rPr lang="tr-TR" altLang="tr-TR" sz="2400" b="1" smtClean="0">
                <a:latin typeface="Arial" panose="020B0604020202020204" pitchFamily="34" charset="0"/>
                <a:cs typeface="Arial" panose="020B0604020202020204" pitchFamily="34" charset="0"/>
              </a:rPr>
              <a:t>Madde 21 - </a:t>
            </a:r>
            <a:r>
              <a:rPr lang="tr-TR" altLang="tr-TR" sz="2400" smtClean="0">
                <a:latin typeface="Arial" panose="020B0604020202020204" pitchFamily="34" charset="0"/>
                <a:cs typeface="Arial" panose="020B0604020202020204" pitchFamily="34" charset="0"/>
              </a:rPr>
              <a:t>İşverence geçerli sebep gösterilmediği veya gösterilen sebebin geçerli olmadığı mahkemece veya özel hakem tarafından tespit edilerek feshin geçersizliğine karar verildiğinde, işveren, işçiyi bir ay içinde işe başlatmak zorundadır. İşçiyi başvurusu üzerine işveren bir ay içinde işe başlatmaz ise, işçiye en az dört aylık ve en çok sekiz aylık ücreti tutarında tazminat ödemekle yükümlü olur. </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Mahkeme veya özel hakem feshin geçersizliğine karar verdiğinde, işçinin işe başlatılmaması halinde ödenecek tazminat miktarını da belirler. Kararın kesinleşmesine kadar çalıştırılmadığı süre için işçiye en çok dört aya kadar doğmuş bulunan ücret ve diğer hakları ödenir.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512763" y="603250"/>
            <a:ext cx="11569700" cy="5573713"/>
          </a:xfrm>
        </p:spPr>
        <p:txBody>
          <a:bodyPr/>
          <a:lstStyle/>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Fesih geçersiz olunca, yaptırımlar:</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1- işveren işçiyi 1 ay içinde işe başlatmalı: </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-başlatmazsa, en az 4 ve en çok 8 aylık ücret tutarında tazminatı 	ödemeli</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2- kararın kesinleşmesine kadar çalışmadığı süre işin işçiye en çok 4 aya kadar ücret ve diğer hakları ödemeli</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Karar kesinleşince işçi 10 gün işinde işverene başvuruda bulunmalı yoksa fesih geçerli sayılacak.</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400050" y="381000"/>
            <a:ext cx="11468100" cy="6221413"/>
          </a:xfrm>
        </p:spPr>
        <p:txBody>
          <a:bodyPr/>
          <a:lstStyle/>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İŞÇİ TARFINDAN YAPILAN FESİH İHBARI</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İşçi tarafından yapılan fesih bildirinin şartları:</a:t>
            </a:r>
          </a:p>
          <a:p>
            <a:pPr marL="0" indent="0">
              <a:spcBef>
                <a:spcPct val="0"/>
              </a:spcBef>
              <a:buFontTx/>
              <a:buChar char="-"/>
            </a:pPr>
            <a:r>
              <a:rPr lang="tr-TR" altLang="tr-TR" smtClean="0">
                <a:latin typeface="Arial" panose="020B0604020202020204" pitchFamily="34" charset="0"/>
                <a:cs typeface="Arial" panose="020B0604020202020204" pitchFamily="34" charset="0"/>
              </a:rPr>
              <a:t>Feshi bildirim süresine uyarak fesih işverene bildirilmeli</a:t>
            </a:r>
          </a:p>
          <a:p>
            <a:pPr marL="0" indent="0">
              <a:spcBef>
                <a:spcPct val="0"/>
              </a:spcBef>
              <a:buFontTx/>
              <a:buChar char="-"/>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Yeni işverenin sorumluluğu</a:t>
            </a: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Madde 23 - </a:t>
            </a:r>
            <a:r>
              <a:rPr lang="tr-TR" altLang="tr-TR" smtClean="0">
                <a:latin typeface="Arial" panose="020B0604020202020204" pitchFamily="34" charset="0"/>
                <a:cs typeface="Arial" panose="020B0604020202020204" pitchFamily="34" charset="0"/>
              </a:rPr>
              <a:t>Süresi belirli olan veya olmayan sürekli iş sözleşmesi ile bir işverenin işine girmiş olan işçi, </a:t>
            </a:r>
            <a:r>
              <a:rPr lang="tr-TR" altLang="tr-TR" b="1" smtClean="0">
                <a:latin typeface="Arial" panose="020B0604020202020204" pitchFamily="34" charset="0"/>
                <a:cs typeface="Arial" panose="020B0604020202020204" pitchFamily="34" charset="0"/>
              </a:rPr>
              <a:t>sözleşme süresinin bitmesinden önce yahut bildirim süresine uymaksızın işini bırakıp başka bir işverenin işine girerse </a:t>
            </a:r>
            <a:r>
              <a:rPr lang="tr-TR" altLang="tr-TR" smtClean="0">
                <a:latin typeface="Arial" panose="020B0604020202020204" pitchFamily="34" charset="0"/>
                <a:cs typeface="Arial" panose="020B0604020202020204" pitchFamily="34" charset="0"/>
              </a:rPr>
              <a:t>sözleşmenin bu suretle feshinden ötürü, işçinin sorumluluğu yanında, ayrıca yeni işveren de aşağıdaki hallerde birlikte sorumludur:</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a) İşçinin bu davranışına, yeni işe girdiği işveren sebep olmuşsa.</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b) Yeni işveren, işçinin bu davranışını bilerek onu işe almışsa.</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c) Yeni işveren işçinin bu davranışını öğrendikten sonra dahi onu çalıştırmaya devam ederse.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195263" y="922338"/>
            <a:ext cx="11626850" cy="4967287"/>
          </a:xfrm>
        </p:spPr>
        <p:txBody>
          <a:bodyPr/>
          <a:lstStyle/>
          <a:p>
            <a:pPr marL="0" indent="0">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İş sağlığı ve iş güvenliğinin amacı:</a:t>
            </a:r>
            <a:endParaRPr lang="bs-Latn-BA" altLang="tr-TR" sz="3200"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ts val="180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 kişisel açıdan: </a:t>
            </a:r>
            <a:r>
              <a:rPr lang="tr-TR" altLang="tr-TR" smtClean="0">
                <a:latin typeface="Arial" panose="020B0604020202020204" pitchFamily="34" charset="0"/>
                <a:cs typeface="Arial" panose="020B0604020202020204" pitchFamily="34" charset="0"/>
              </a:rPr>
              <a:t>çalışan kişinin huzurunu ve mutluluğunu sağlamak</a:t>
            </a:r>
          </a:p>
          <a:p>
            <a:pPr marL="0" indent="0">
              <a:spcBef>
                <a:spcPts val="180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 sosyal açıdan: </a:t>
            </a:r>
            <a:r>
              <a:rPr lang="tr-TR" altLang="tr-TR" smtClean="0">
                <a:latin typeface="Arial" panose="020B0604020202020204" pitchFamily="34" charset="0"/>
                <a:cs typeface="Arial" panose="020B0604020202020204" pitchFamily="34" charset="0"/>
              </a:rPr>
              <a:t>çalışmak zorunda olan işçinin sağlıklı ortamda çalışması toplumun da olumlu yöne gelişmesi anlamına gelir </a:t>
            </a:r>
          </a:p>
          <a:p>
            <a:pPr marL="0" indent="0">
              <a:spcBef>
                <a:spcPts val="180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 iktisadi açıdan</a:t>
            </a:r>
            <a:r>
              <a:rPr lang="tr-TR" altLang="tr-TR" smtClean="0">
                <a:latin typeface="Arial" panose="020B0604020202020204" pitchFamily="34" charset="0"/>
                <a:cs typeface="Arial" panose="020B0604020202020204" pitchFamily="34" charset="0"/>
              </a:rPr>
              <a:t>: iş kazaların ve meslek hastalıkların maliyeti iş sağlığı ve güvenlik önlemlerin maliyetinden düşük</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236538" y="392113"/>
            <a:ext cx="11955462" cy="5551487"/>
          </a:xfrm>
        </p:spPr>
        <p:txBody>
          <a:bodyPr/>
          <a:lstStyle/>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KAVRAMLAR</a:t>
            </a:r>
          </a:p>
          <a:p>
            <a:pPr marL="0" indent="0">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İş sağlığı kavramı: </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çalışma sırasında çalıştığı işten, ortamdan veya kullandığı araçlardan işçinin ruhi veya bedeni sağlığına olabilecek olumsuz etkilerden koruma tedbirleri alması.</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İş güvenliği kavramı:</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İş yapılması sırasında çalışanların karşılaştığı tehlikelerin ortadan kaldırmasına veya en aya indirilmesi konusunda işveren tarafından yapılan bir takım teknik tedbirler.</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187325" y="206375"/>
            <a:ext cx="11699875" cy="6216650"/>
          </a:xfrm>
        </p:spPr>
        <p:txBody>
          <a:bodyPr/>
          <a:lstStyle/>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İŞ SAĞLIK VE İŞ GÜVENLİK ÖNLEMLERI</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İşyerinde işçilerin işlerini rahat ve sorunsuz yapabilesi işin alınması gereken önlemler bunlardan ıbaret:</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AutoNum type="alphaUcParenR"/>
            </a:pPr>
            <a:r>
              <a:rPr lang="bs-Latn-BA" altLang="tr-TR" b="1"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İş sağlığına ilişkin önlemler: </a:t>
            </a:r>
          </a:p>
          <a:p>
            <a:pPr marL="0" indent="0">
              <a:spcBef>
                <a:spcPct val="0"/>
              </a:spcBef>
              <a:buFont typeface="Arial" panose="020B0604020202020204" pitchFamily="34" charset="0"/>
              <a:buAutoNum type="alphaUcParenR"/>
            </a:pPr>
            <a:r>
              <a:rPr lang="bs-Latn-BA" altLang="tr-TR" b="1"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İş güvenliğine ilişkin önlemleri:</a:t>
            </a:r>
          </a:p>
          <a:p>
            <a:pPr marL="0" indent="0">
              <a:spcBef>
                <a:spcPct val="0"/>
              </a:spcBef>
              <a:buFont typeface="Arial" panose="020B0604020202020204" pitchFamily="34" charset="0"/>
              <a:buAutoNum type="alphaUcParenR"/>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Tx/>
              <a:buChar char="-"/>
            </a:pPr>
            <a:endParaRPr lang="tr-TR" altLang="tr-TR" smtClean="0">
              <a:latin typeface="Arial" panose="020B0604020202020204" pitchFamily="34" charset="0"/>
              <a:cs typeface="Arial" panose="020B0604020202020204" pitchFamily="34" charset="0"/>
            </a:endParaRPr>
          </a:p>
          <a:p>
            <a:pPr marL="0" indent="0">
              <a:spcBef>
                <a:spcPct val="0"/>
              </a:spcBef>
              <a:buFontTx/>
              <a:buChar char="-"/>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203200" y="214313"/>
            <a:ext cx="11791950" cy="6643687"/>
          </a:xfrm>
        </p:spPr>
        <p:txBody>
          <a:bodyPr/>
          <a:lstStyle/>
          <a:p>
            <a:pPr marL="514350" indent="-514350">
              <a:spcBef>
                <a:spcPct val="0"/>
              </a:spcBef>
              <a:buFont typeface="Arial" panose="020B0604020202020204" pitchFamily="34" charset="0"/>
              <a:buAutoNum type="alphaUcParenR"/>
            </a:pPr>
            <a:r>
              <a:rPr lang="tr-TR" altLang="tr-TR" b="1" smtClean="0">
                <a:latin typeface="Arial" panose="020B0604020202020204" pitchFamily="34" charset="0"/>
                <a:cs typeface="Arial" panose="020B0604020202020204" pitchFamily="34" charset="0"/>
              </a:rPr>
              <a:t>İş sağlığına ilişkin önlemler: </a:t>
            </a:r>
            <a:endParaRPr lang="bs-Latn-BA" altLang="tr-TR" b="1" smtClean="0">
              <a:latin typeface="Arial" panose="020B0604020202020204" pitchFamily="34" charset="0"/>
              <a:cs typeface="Arial" panose="020B0604020202020204" pitchFamily="34" charset="0"/>
            </a:endParaRPr>
          </a:p>
          <a:p>
            <a:pPr marL="514350" indent="-51435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514350" indent="-514350">
              <a:spcBef>
                <a:spcPts val="1200"/>
              </a:spcBef>
              <a:buFontTx/>
              <a:buChar char="-"/>
            </a:pPr>
            <a:r>
              <a:rPr lang="tr-TR" altLang="tr-TR" b="1" smtClean="0">
                <a:latin typeface="Arial" panose="020B0604020202020204" pitchFamily="34" charset="0"/>
                <a:cs typeface="Arial" panose="020B0604020202020204" pitchFamily="34" charset="0"/>
              </a:rPr>
              <a:t>Aydınlatmaya ilişkin sağlık koşullar: </a:t>
            </a:r>
            <a:r>
              <a:rPr lang="tr-TR" altLang="tr-TR" smtClean="0">
                <a:latin typeface="Arial" panose="020B0604020202020204" pitchFamily="34" charset="0"/>
                <a:cs typeface="Arial" panose="020B0604020202020204" pitchFamily="34" charset="0"/>
              </a:rPr>
              <a:t>doğal aydınlatmasında gün ışığın bol ve eşit dağılmış olmasını işveren dikkat etmeli, yapay aydınlatması rahat görme koşullarına uygun olmalı</a:t>
            </a:r>
          </a:p>
          <a:p>
            <a:pPr marL="514350" indent="-514350">
              <a:spcBef>
                <a:spcPts val="1200"/>
              </a:spcBef>
              <a:buFontTx/>
              <a:buChar char="-"/>
            </a:pPr>
            <a:r>
              <a:rPr lang="tr-TR" altLang="tr-TR" b="1" smtClean="0">
                <a:latin typeface="Arial" panose="020B0604020202020204" pitchFamily="34" charset="0"/>
                <a:cs typeface="Arial" panose="020B0604020202020204" pitchFamily="34" charset="0"/>
              </a:rPr>
              <a:t>Isıtmaya ilişkin sağlık koşullar: </a:t>
            </a:r>
            <a:r>
              <a:rPr lang="tr-TR" altLang="tr-TR" smtClean="0">
                <a:latin typeface="Arial" panose="020B0604020202020204" pitchFamily="34" charset="0"/>
                <a:cs typeface="Arial" panose="020B0604020202020204" pitchFamily="34" charset="0"/>
              </a:rPr>
              <a:t>işyerinde sıcaklık ve nem oranı genellde ılık olması gerektiğini işverence dikkat edilir,</a:t>
            </a:r>
          </a:p>
          <a:p>
            <a:pPr marL="514350" indent="-514350">
              <a:spcBef>
                <a:spcPts val="1200"/>
              </a:spcBef>
              <a:buFontTx/>
              <a:buChar char="-"/>
            </a:pPr>
            <a:r>
              <a:rPr lang="bs-Latn-BA" altLang="tr-TR" b="1"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Havalandırmaya ilişkin sağlık koşullar: </a:t>
            </a:r>
            <a:r>
              <a:rPr lang="tr-TR" altLang="tr-TR" smtClean="0">
                <a:latin typeface="Arial" panose="020B0604020202020204" pitchFamily="34" charset="0"/>
                <a:cs typeface="Arial" panose="020B0604020202020204" pitchFamily="34" charset="0"/>
              </a:rPr>
              <a:t>işyeri günde en az bir defa bir saatten az olmamak üzere baştan başa havalandırılmak zorunda</a:t>
            </a:r>
          </a:p>
          <a:p>
            <a:pPr marL="514350" indent="-514350">
              <a:spcBef>
                <a:spcPts val="1200"/>
              </a:spcBef>
              <a:buFontTx/>
              <a:buChar char="-"/>
            </a:pPr>
            <a:r>
              <a:rPr lang="bs-Latn-BA" altLang="tr-TR" b="1"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Gürültüye ilişkin sağlık koşullar: </a:t>
            </a:r>
            <a:r>
              <a:rPr lang="tr-TR" altLang="tr-TR" smtClean="0">
                <a:latin typeface="Arial" panose="020B0604020202020204" pitchFamily="34" charset="0"/>
                <a:cs typeface="Arial" panose="020B0604020202020204" pitchFamily="34" charset="0"/>
              </a:rPr>
              <a:t>işyerine gürültü maruziyet sınırı çerçevesinde olmalı</a:t>
            </a:r>
          </a:p>
          <a:p>
            <a:pPr marL="514350" indent="-514350">
              <a:spcBef>
                <a:spcPts val="1200"/>
              </a:spcBef>
              <a:buFontTx/>
              <a:buChar char="-"/>
            </a:pPr>
            <a:r>
              <a:rPr lang="bs-Latn-BA" altLang="tr-TR"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Temizliğe ilişkin sağlık koşullar:</a:t>
            </a:r>
          </a:p>
          <a:p>
            <a:pPr marL="514350" indent="-514350">
              <a:spcBef>
                <a:spcPts val="1200"/>
              </a:spcBef>
              <a:buFontTx/>
              <a:buChar char="-"/>
            </a:pPr>
            <a:r>
              <a:rPr lang="bs-Latn-BA" altLang="tr-TR" b="1"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Sağlık muayeneleri:</a:t>
            </a:r>
          </a:p>
          <a:p>
            <a:pPr marL="514350" indent="-51435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358775" y="454025"/>
            <a:ext cx="11833225" cy="5930900"/>
          </a:xfrm>
        </p:spPr>
        <p:txBody>
          <a:bodyPr/>
          <a:lstStyle/>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B) İş güvenliğine ilişkin önlemleri:</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ts val="2400"/>
              </a:spcBef>
              <a:buFontTx/>
              <a:buChar char="-"/>
            </a:pPr>
            <a:r>
              <a:rPr lang="bs-Latn-BA" altLang="tr-TR" b="1"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Yangına karşı güvenlik önlemleri: </a:t>
            </a:r>
            <a:r>
              <a:rPr lang="tr-TR" altLang="tr-TR" smtClean="0">
                <a:latin typeface="Arial" panose="020B0604020202020204" pitchFamily="34" charset="0"/>
                <a:cs typeface="Arial" panose="020B0604020202020204" pitchFamily="34" charset="0"/>
              </a:rPr>
              <a:t>yangın söndürme cihazları kanuna uygun şekilde yerle gerekli yerlerde yerleştirmesi ve her han kullanıma hayır halinde bulundurması</a:t>
            </a:r>
          </a:p>
          <a:p>
            <a:pPr marL="0" indent="0">
              <a:spcBef>
                <a:spcPts val="2400"/>
              </a:spcBef>
              <a:buFontTx/>
              <a:buChar char="-"/>
            </a:pPr>
            <a:r>
              <a:rPr lang="bs-Latn-BA" altLang="tr-TR" b="1"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İşçinin korunmasına yönelik güvenlik önlemleri: </a:t>
            </a:r>
            <a:r>
              <a:rPr lang="tr-TR" altLang="tr-TR" smtClean="0">
                <a:latin typeface="Arial" panose="020B0604020202020204" pitchFamily="34" charset="0"/>
                <a:cs typeface="Arial" panose="020B0604020202020204" pitchFamily="34" charset="0"/>
              </a:rPr>
              <a:t>işöilere güvenlik kıyafeti, koruma kaskları ve gözlükleri vermesi</a:t>
            </a:r>
          </a:p>
          <a:p>
            <a:pPr marL="0" indent="0">
              <a:spcBef>
                <a:spcPts val="2400"/>
              </a:spcBef>
              <a:buFontTx/>
              <a:buChar char="-"/>
            </a:pPr>
            <a:r>
              <a:rPr lang="bs-Latn-BA" altLang="tr-TR" b="1" smtClean="0">
                <a:latin typeface="Arial" panose="020B0604020202020204" pitchFamily="34" charset="0"/>
                <a:cs typeface="Arial" panose="020B0604020202020204" pitchFamily="34" charset="0"/>
              </a:rPr>
              <a:t> </a:t>
            </a:r>
            <a:r>
              <a:rPr lang="tr-TR" altLang="tr-TR" b="1" smtClean="0">
                <a:latin typeface="Arial" panose="020B0604020202020204" pitchFamily="34" charset="0"/>
                <a:cs typeface="Arial" panose="020B0604020202020204" pitchFamily="34" charset="0"/>
              </a:rPr>
              <a:t>Araç ve gereçlerden korunmasına ilişkin önlemleri</a:t>
            </a:r>
            <a:r>
              <a:rPr lang="tr-TR" altLang="tr-TR" smtClean="0">
                <a:latin typeface="Arial" panose="020B0604020202020204" pitchFamily="34" charset="0"/>
                <a:cs typeface="Arial" panose="020B0604020202020204" pitchFamily="34" charset="0"/>
              </a:rPr>
              <a:t>: sanayii makinalarda acil durdurma tasteri taktırmak, makine üstünde koruyucu camları taktırmak gibi</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304800" y="225425"/>
            <a:ext cx="11777663" cy="6142038"/>
          </a:xfrm>
        </p:spPr>
        <p:txBody>
          <a:bodyPr/>
          <a:lstStyle/>
          <a:p>
            <a:pPr marL="0" indent="0" algn="ctr">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İŞ SAĞLIK VE İŞ GÜVENLİK ÖNLEMLERİ ALMA YÜKÜMLÜLÜĞÜ</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A- İşverenin genel yükümlülüğü</a:t>
            </a:r>
          </a:p>
          <a:p>
            <a:pPr marL="0" indent="0" algn="ctr">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lgn="ctr">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 SGK </a:t>
            </a:r>
            <a:r>
              <a:rPr lang="tr-TR" altLang="tr-TR" b="1" i="1" smtClean="0">
                <a:latin typeface="Arial" panose="020B0604020202020204" pitchFamily="34" charset="0"/>
                <a:cs typeface="Arial" panose="020B0604020202020204" pitchFamily="34" charset="0"/>
              </a:rPr>
              <a:t>MADDE 4 – </a:t>
            </a:r>
            <a:r>
              <a:rPr lang="tr-TR" altLang="tr-TR" i="1" smtClean="0">
                <a:latin typeface="Arial" panose="020B0604020202020204" pitchFamily="34" charset="0"/>
                <a:cs typeface="Arial" panose="020B0604020202020204" pitchFamily="34" charset="0"/>
              </a:rPr>
              <a:t>(1) İşveren, çalışanların işle ilgili sağlık ve güvenliğini sağlamakla yükümlü</a:t>
            </a:r>
            <a:r>
              <a:rPr lang="tr-TR" altLang="tr-TR" smtClean="0">
                <a:latin typeface="Arial" panose="020B0604020202020204" pitchFamily="34" charset="0"/>
                <a:cs typeface="Arial" panose="020B0604020202020204" pitchFamily="34" charset="0"/>
              </a:rPr>
              <a:t>.</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İşveren yükümlüğünün kapsamı:</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Önlem alma yükümü,</a:t>
            </a:r>
          </a:p>
          <a:p>
            <a:pPr marL="0" indent="0">
              <a:spcBef>
                <a:spcPct val="0"/>
              </a:spcBef>
              <a:buFontTx/>
              <a:buChar char="-"/>
            </a:pPr>
            <a:r>
              <a:rPr lang="bs-Latn-BA" altLang="tr-TR" smtClean="0">
                <a:latin typeface="Arial" panose="020B0604020202020204" pitchFamily="34" charset="0"/>
                <a:cs typeface="Arial" panose="020B0604020202020204" pitchFamily="34" charset="0"/>
              </a:rPr>
              <a:t> </a:t>
            </a:r>
            <a:r>
              <a:rPr lang="tr-TR" altLang="tr-TR" smtClean="0">
                <a:latin typeface="Arial" panose="020B0604020202020204" pitchFamily="34" charset="0"/>
                <a:cs typeface="Arial" panose="020B0604020202020204" pitchFamily="34" charset="0"/>
              </a:rPr>
              <a:t>Bilgilendirme ve eğitim verme yükümü,</a:t>
            </a:r>
          </a:p>
          <a:p>
            <a:pPr marL="0" indent="0">
              <a:spcBef>
                <a:spcPct val="0"/>
              </a:spcBef>
              <a:buFontTx/>
              <a:buChar char="-"/>
            </a:pPr>
            <a:r>
              <a:rPr lang="bs-Latn-BA" altLang="tr-TR" smtClean="0">
                <a:latin typeface="Arial" panose="020B0604020202020204" pitchFamily="34" charset="0"/>
                <a:cs typeface="Arial" panose="020B0604020202020204" pitchFamily="34" charset="0"/>
              </a:rPr>
              <a:t> </a:t>
            </a:r>
            <a:r>
              <a:rPr lang="tr-TR" altLang="tr-TR" smtClean="0">
                <a:latin typeface="Arial" panose="020B0604020202020204" pitchFamily="34" charset="0"/>
                <a:cs typeface="Arial" panose="020B0604020202020204" pitchFamily="34" charset="0"/>
              </a:rPr>
              <a:t>İş sağlık ve güvenlik hizmetleri sağlama yükümü,</a:t>
            </a:r>
          </a:p>
          <a:p>
            <a:pPr marL="0" indent="0">
              <a:spcBef>
                <a:spcPct val="0"/>
              </a:spcBef>
              <a:buFontTx/>
              <a:buChar char="-"/>
            </a:pPr>
            <a:r>
              <a:rPr lang="bs-Latn-BA" altLang="tr-TR" smtClean="0">
                <a:latin typeface="Arial" panose="020B0604020202020204" pitchFamily="34" charset="0"/>
                <a:cs typeface="Arial" panose="020B0604020202020204" pitchFamily="34" charset="0"/>
              </a:rPr>
              <a:t> </a:t>
            </a:r>
            <a:r>
              <a:rPr lang="tr-TR" altLang="tr-TR" smtClean="0">
                <a:latin typeface="Arial" panose="020B0604020202020204" pitchFamily="34" charset="0"/>
                <a:cs typeface="Arial" panose="020B0604020202020204" pitchFamily="34" charset="0"/>
              </a:rPr>
              <a:t>İş sağlığı ve güvenliği kurumu oluşturma yükümü.</a:t>
            </a:r>
          </a:p>
          <a:p>
            <a:pPr marL="0" indent="0">
              <a:spcBef>
                <a:spcPct val="0"/>
              </a:spcBef>
              <a:buFontTx/>
              <a:buChar char="-"/>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3258</TotalTime>
  <Words>2645</Words>
  <Application>Microsoft Office PowerPoint</Application>
  <PresentationFormat>Widescreen</PresentationFormat>
  <Paragraphs>271</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Calibri</vt:lpstr>
      <vt:lpstr>Arial</vt:lpstr>
      <vt:lpstr>Calibri Light</vt:lpstr>
      <vt:lpstr>Office Theme</vt:lpstr>
      <vt:lpstr>PowerPoint Presentation</vt:lpstr>
      <vt:lpstr>PowerPoint Presentation</vt:lpstr>
      <vt:lpstr>İŞ SAĞLIĞI VE İŞ GÜVENLİĞİ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İŞ SÖZLEŞMELERİN SONA ERMESİ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İş güvencesinden faydalanabilme şartları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HUKUKU II</dc:title>
  <dc:creator>ADNAN-ARMIN</dc:creator>
  <cp:lastModifiedBy>Adnan Hadzimusic</cp:lastModifiedBy>
  <cp:revision>1108</cp:revision>
  <dcterms:created xsi:type="dcterms:W3CDTF">2016-10-15T19:11:48Z</dcterms:created>
  <dcterms:modified xsi:type="dcterms:W3CDTF">2016-11-21T13:05:20Z</dcterms:modified>
</cp:coreProperties>
</file>