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407" r:id="rId2"/>
    <p:sldId id="397" r:id="rId3"/>
    <p:sldId id="404" r:id="rId4"/>
    <p:sldId id="405" r:id="rId5"/>
    <p:sldId id="406" r:id="rId6"/>
    <p:sldId id="325" r:id="rId7"/>
    <p:sldId id="384" r:id="rId8"/>
    <p:sldId id="383" r:id="rId9"/>
    <p:sldId id="394" r:id="rId10"/>
    <p:sldId id="395" r:id="rId11"/>
    <p:sldId id="396" r:id="rId12"/>
    <p:sldId id="326" r:id="rId13"/>
    <p:sldId id="385" r:id="rId14"/>
    <p:sldId id="386" r:id="rId15"/>
    <p:sldId id="402" r:id="rId16"/>
    <p:sldId id="403" r:id="rId17"/>
    <p:sldId id="387" r:id="rId18"/>
    <p:sldId id="398" r:id="rId19"/>
    <p:sldId id="399" r:id="rId20"/>
    <p:sldId id="400" r:id="rId21"/>
    <p:sldId id="401" r:id="rId22"/>
  </p:sldIdLst>
  <p:sldSz cx="12192000" cy="6858000"/>
  <p:notesSz cx="6858000" cy="9144000"/>
  <p:defaultTextStyle>
    <a:defPPr>
      <a:defRPr lang="sr-Latn-R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094" autoAdjust="0"/>
    <p:restoredTop sz="90436" autoAdjust="0"/>
  </p:normalViewPr>
  <p:slideViewPr>
    <p:cSldViewPr snapToGrid="0">
      <p:cViewPr varScale="1">
        <p:scale>
          <a:sx n="62" d="100"/>
          <a:sy n="62" d="100"/>
        </p:scale>
        <p:origin x="72" y="378"/>
      </p:cViewPr>
      <p:guideLst>
        <p:guide orient="horz" pos="2160"/>
        <p:guide pos="3840"/>
      </p:guideLst>
    </p:cSldViewPr>
  </p:slideViewPr>
  <p:outlineViewPr>
    <p:cViewPr>
      <p:scale>
        <a:sx n="33" d="100"/>
        <a:sy n="33" d="100"/>
      </p:scale>
      <p:origin x="0" y="-14448"/>
    </p:cViewPr>
  </p:outlineViewPr>
  <p:notesTextViewPr>
    <p:cViewPr>
      <p:scale>
        <a:sx n="1" d="1"/>
        <a:sy n="1" d="1"/>
      </p:scale>
      <p:origin x="0" y="0"/>
    </p:cViewPr>
  </p:notesTextViewPr>
  <p:sorterViewPr>
    <p:cViewPr>
      <p:scale>
        <a:sx n="100" d="100"/>
        <a:sy n="100" d="100"/>
      </p:scale>
      <p:origin x="0" y="-4320"/>
    </p:cViewPr>
  </p:sorterViewPr>
  <p:notesViewPr>
    <p:cSldViewPr snapToGrid="0">
      <p:cViewPr varScale="1">
        <p:scale>
          <a:sx n="83" d="100"/>
          <a:sy n="83" d="100"/>
        </p:scale>
        <p:origin x="-190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9F8EE12F-567D-436B-B6CF-97CF53F2A219}" type="datetimeFigureOut">
              <a:rPr lang="tr-TR"/>
              <a:pPr>
                <a:defRPr/>
              </a:pPr>
              <a:t>14.11.2016</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tr-TR" noProof="0" smtClean="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9932E5CE-D733-41E6-AEF9-5F50DACB954A}" type="slidenum">
              <a:rPr lang="tr-TR"/>
              <a:pPr>
                <a:defRPr/>
              </a:pPr>
              <a:t>‹#›</a:t>
            </a:fld>
            <a:endParaRPr lang="tr-TR"/>
          </a:p>
        </p:txBody>
      </p:sp>
    </p:spTree>
    <p:extLst>
      <p:ext uri="{BB962C8B-B14F-4D97-AF65-F5344CB8AC3E}">
        <p14:creationId xmlns:p14="http://schemas.microsoft.com/office/powerpoint/2010/main" val="42922744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bs-Latn-B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bs-Latn-BA"/>
          </a:p>
        </p:txBody>
      </p:sp>
      <p:sp>
        <p:nvSpPr>
          <p:cNvPr id="4" name="Date Placeholder 3"/>
          <p:cNvSpPr>
            <a:spLocks noGrp="1"/>
          </p:cNvSpPr>
          <p:nvPr>
            <p:ph type="dt" sz="half" idx="10"/>
          </p:nvPr>
        </p:nvSpPr>
        <p:spPr/>
        <p:txBody>
          <a:bodyPr/>
          <a:lstStyle>
            <a:lvl1pPr>
              <a:defRPr/>
            </a:lvl1pPr>
          </a:lstStyle>
          <a:p>
            <a:pPr>
              <a:defRPr/>
            </a:pPr>
            <a:fld id="{CF841173-342D-4E14-866E-A285062C83BA}" type="datetimeFigureOut">
              <a:rPr lang="bs-Latn-BA"/>
              <a:pPr>
                <a:defRPr/>
              </a:pPr>
              <a:t>14.11.2016</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CB29A110-1401-4CA4-9446-6F7A5C06213F}" type="slidenum">
              <a:rPr lang="bs-Latn-BA"/>
              <a:pPr>
                <a:defRPr/>
              </a:pPr>
              <a:t>‹#›</a:t>
            </a:fld>
            <a:endParaRPr lang="bs-Latn-BA"/>
          </a:p>
        </p:txBody>
      </p:sp>
    </p:spTree>
    <p:extLst>
      <p:ext uri="{BB962C8B-B14F-4D97-AF65-F5344CB8AC3E}">
        <p14:creationId xmlns:p14="http://schemas.microsoft.com/office/powerpoint/2010/main" val="528517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lvl1pPr>
              <a:defRPr/>
            </a:lvl1pPr>
          </a:lstStyle>
          <a:p>
            <a:pPr>
              <a:defRPr/>
            </a:pPr>
            <a:fld id="{A6232477-6540-4A6D-8ECA-9645412C6A0B}" type="datetimeFigureOut">
              <a:rPr lang="bs-Latn-BA"/>
              <a:pPr>
                <a:defRPr/>
              </a:pPr>
              <a:t>14.11.2016</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3BC1AF3E-62B2-489F-A52E-26BD4EBD804D}" type="slidenum">
              <a:rPr lang="bs-Latn-BA"/>
              <a:pPr>
                <a:defRPr/>
              </a:pPr>
              <a:t>‹#›</a:t>
            </a:fld>
            <a:endParaRPr lang="bs-Latn-BA"/>
          </a:p>
        </p:txBody>
      </p:sp>
    </p:spTree>
    <p:extLst>
      <p:ext uri="{BB962C8B-B14F-4D97-AF65-F5344CB8AC3E}">
        <p14:creationId xmlns:p14="http://schemas.microsoft.com/office/powerpoint/2010/main" val="2579259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bs-Latn-B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lvl1pPr>
              <a:defRPr/>
            </a:lvl1pPr>
          </a:lstStyle>
          <a:p>
            <a:pPr>
              <a:defRPr/>
            </a:pPr>
            <a:fld id="{A4636018-EA78-4C3B-819A-1DCE96D17173}" type="datetimeFigureOut">
              <a:rPr lang="bs-Latn-BA"/>
              <a:pPr>
                <a:defRPr/>
              </a:pPr>
              <a:t>14.11.2016</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E04F1C19-82DC-4DD4-ACDA-409E614951B4}" type="slidenum">
              <a:rPr lang="bs-Latn-BA"/>
              <a:pPr>
                <a:defRPr/>
              </a:pPr>
              <a:t>‹#›</a:t>
            </a:fld>
            <a:endParaRPr lang="bs-Latn-BA"/>
          </a:p>
        </p:txBody>
      </p:sp>
    </p:spTree>
    <p:extLst>
      <p:ext uri="{BB962C8B-B14F-4D97-AF65-F5344CB8AC3E}">
        <p14:creationId xmlns:p14="http://schemas.microsoft.com/office/powerpoint/2010/main" val="1077849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lvl1pPr>
              <a:defRPr/>
            </a:lvl1pPr>
          </a:lstStyle>
          <a:p>
            <a:pPr>
              <a:defRPr/>
            </a:pPr>
            <a:fld id="{F6309CE1-B829-4479-A402-AB76D3CC9364}" type="datetimeFigureOut">
              <a:rPr lang="bs-Latn-BA"/>
              <a:pPr>
                <a:defRPr/>
              </a:pPr>
              <a:t>14.11.2016</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6CB6D26D-935A-4A42-8FAA-7569E7BCD6AC}" type="slidenum">
              <a:rPr lang="bs-Latn-BA"/>
              <a:pPr>
                <a:defRPr/>
              </a:pPr>
              <a:t>‹#›</a:t>
            </a:fld>
            <a:endParaRPr lang="bs-Latn-BA"/>
          </a:p>
        </p:txBody>
      </p:sp>
    </p:spTree>
    <p:extLst>
      <p:ext uri="{BB962C8B-B14F-4D97-AF65-F5344CB8AC3E}">
        <p14:creationId xmlns:p14="http://schemas.microsoft.com/office/powerpoint/2010/main" val="1542974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bs-Latn-B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BF44AFD-C9D9-4533-B7D5-97E0FD13C3F0}" type="datetimeFigureOut">
              <a:rPr lang="bs-Latn-BA"/>
              <a:pPr>
                <a:defRPr/>
              </a:pPr>
              <a:t>14.11.2016</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EEBE202F-37ED-4864-BA8C-B203D0D1F201}" type="slidenum">
              <a:rPr lang="bs-Latn-BA"/>
              <a:pPr>
                <a:defRPr/>
              </a:pPr>
              <a:t>‹#›</a:t>
            </a:fld>
            <a:endParaRPr lang="bs-Latn-BA"/>
          </a:p>
        </p:txBody>
      </p:sp>
    </p:spTree>
    <p:extLst>
      <p:ext uri="{BB962C8B-B14F-4D97-AF65-F5344CB8AC3E}">
        <p14:creationId xmlns:p14="http://schemas.microsoft.com/office/powerpoint/2010/main" val="1161519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Date Placeholder 3"/>
          <p:cNvSpPr>
            <a:spLocks noGrp="1"/>
          </p:cNvSpPr>
          <p:nvPr>
            <p:ph type="dt" sz="half" idx="10"/>
          </p:nvPr>
        </p:nvSpPr>
        <p:spPr/>
        <p:txBody>
          <a:bodyPr/>
          <a:lstStyle>
            <a:lvl1pPr>
              <a:defRPr/>
            </a:lvl1pPr>
          </a:lstStyle>
          <a:p>
            <a:pPr>
              <a:defRPr/>
            </a:pPr>
            <a:fld id="{6D8E1465-EDF2-4955-BB5F-B1313C759BD3}" type="datetimeFigureOut">
              <a:rPr lang="bs-Latn-BA"/>
              <a:pPr>
                <a:defRPr/>
              </a:pPr>
              <a:t>14.11.2016</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FC0F9091-0BF0-4109-9939-2C63C4A96B73}" type="slidenum">
              <a:rPr lang="bs-Latn-BA"/>
              <a:pPr>
                <a:defRPr/>
              </a:pPr>
              <a:t>‹#›</a:t>
            </a:fld>
            <a:endParaRPr lang="bs-Latn-BA"/>
          </a:p>
        </p:txBody>
      </p:sp>
    </p:spTree>
    <p:extLst>
      <p:ext uri="{BB962C8B-B14F-4D97-AF65-F5344CB8AC3E}">
        <p14:creationId xmlns:p14="http://schemas.microsoft.com/office/powerpoint/2010/main" val="36843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bs-Latn-B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7" name="Date Placeholder 3"/>
          <p:cNvSpPr>
            <a:spLocks noGrp="1"/>
          </p:cNvSpPr>
          <p:nvPr>
            <p:ph type="dt" sz="half" idx="10"/>
          </p:nvPr>
        </p:nvSpPr>
        <p:spPr/>
        <p:txBody>
          <a:bodyPr/>
          <a:lstStyle>
            <a:lvl1pPr>
              <a:defRPr/>
            </a:lvl1pPr>
          </a:lstStyle>
          <a:p>
            <a:pPr>
              <a:defRPr/>
            </a:pPr>
            <a:fld id="{47BA8CF5-7854-43E1-8AF3-814E7024AC6A}" type="datetimeFigureOut">
              <a:rPr lang="bs-Latn-BA"/>
              <a:pPr>
                <a:defRPr/>
              </a:pPr>
              <a:t>14.11.2016</a:t>
            </a:fld>
            <a:endParaRPr lang="bs-Latn-BA"/>
          </a:p>
        </p:txBody>
      </p:sp>
      <p:sp>
        <p:nvSpPr>
          <p:cNvPr id="8" name="Footer Placeholder 4"/>
          <p:cNvSpPr>
            <a:spLocks noGrp="1"/>
          </p:cNvSpPr>
          <p:nvPr>
            <p:ph type="ftr" sz="quarter" idx="11"/>
          </p:nvPr>
        </p:nvSpPr>
        <p:spPr/>
        <p:txBody>
          <a:bodyPr/>
          <a:lstStyle>
            <a:lvl1pPr>
              <a:defRPr/>
            </a:lvl1pPr>
          </a:lstStyle>
          <a:p>
            <a:pPr>
              <a:defRPr/>
            </a:pPr>
            <a:endParaRPr lang="bs-Latn-BA"/>
          </a:p>
        </p:txBody>
      </p:sp>
      <p:sp>
        <p:nvSpPr>
          <p:cNvPr id="9" name="Slide Number Placeholder 5"/>
          <p:cNvSpPr>
            <a:spLocks noGrp="1"/>
          </p:cNvSpPr>
          <p:nvPr>
            <p:ph type="sldNum" sz="quarter" idx="12"/>
          </p:nvPr>
        </p:nvSpPr>
        <p:spPr/>
        <p:txBody>
          <a:bodyPr/>
          <a:lstStyle>
            <a:lvl1pPr>
              <a:defRPr/>
            </a:lvl1pPr>
          </a:lstStyle>
          <a:p>
            <a:pPr>
              <a:defRPr/>
            </a:pPr>
            <a:fld id="{C130AD67-65F1-454D-A8E0-07CD25B3071F}" type="slidenum">
              <a:rPr lang="bs-Latn-BA"/>
              <a:pPr>
                <a:defRPr/>
              </a:pPr>
              <a:t>‹#›</a:t>
            </a:fld>
            <a:endParaRPr lang="bs-Latn-BA"/>
          </a:p>
        </p:txBody>
      </p:sp>
    </p:spTree>
    <p:extLst>
      <p:ext uri="{BB962C8B-B14F-4D97-AF65-F5344CB8AC3E}">
        <p14:creationId xmlns:p14="http://schemas.microsoft.com/office/powerpoint/2010/main" val="521284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Date Placeholder 3"/>
          <p:cNvSpPr>
            <a:spLocks noGrp="1"/>
          </p:cNvSpPr>
          <p:nvPr>
            <p:ph type="dt" sz="half" idx="10"/>
          </p:nvPr>
        </p:nvSpPr>
        <p:spPr/>
        <p:txBody>
          <a:bodyPr/>
          <a:lstStyle>
            <a:lvl1pPr>
              <a:defRPr/>
            </a:lvl1pPr>
          </a:lstStyle>
          <a:p>
            <a:pPr>
              <a:defRPr/>
            </a:pPr>
            <a:fld id="{7F90E7BE-6B79-4D4D-9737-2F142C886766}" type="datetimeFigureOut">
              <a:rPr lang="bs-Latn-BA"/>
              <a:pPr>
                <a:defRPr/>
              </a:pPr>
              <a:t>14.11.2016</a:t>
            </a:fld>
            <a:endParaRPr lang="bs-Latn-BA"/>
          </a:p>
        </p:txBody>
      </p:sp>
      <p:sp>
        <p:nvSpPr>
          <p:cNvPr id="4" name="Footer Placeholder 4"/>
          <p:cNvSpPr>
            <a:spLocks noGrp="1"/>
          </p:cNvSpPr>
          <p:nvPr>
            <p:ph type="ftr" sz="quarter" idx="11"/>
          </p:nvPr>
        </p:nvSpPr>
        <p:spPr/>
        <p:txBody>
          <a:bodyPr/>
          <a:lstStyle>
            <a:lvl1pPr>
              <a:defRPr/>
            </a:lvl1pPr>
          </a:lstStyle>
          <a:p>
            <a:pPr>
              <a:defRPr/>
            </a:pPr>
            <a:endParaRPr lang="bs-Latn-BA"/>
          </a:p>
        </p:txBody>
      </p:sp>
      <p:sp>
        <p:nvSpPr>
          <p:cNvPr id="5" name="Slide Number Placeholder 5"/>
          <p:cNvSpPr>
            <a:spLocks noGrp="1"/>
          </p:cNvSpPr>
          <p:nvPr>
            <p:ph type="sldNum" sz="quarter" idx="12"/>
          </p:nvPr>
        </p:nvSpPr>
        <p:spPr/>
        <p:txBody>
          <a:bodyPr/>
          <a:lstStyle>
            <a:lvl1pPr>
              <a:defRPr/>
            </a:lvl1pPr>
          </a:lstStyle>
          <a:p>
            <a:pPr>
              <a:defRPr/>
            </a:pPr>
            <a:fld id="{9FDF9E7D-2AA3-4AED-9A48-B152D762ECA4}" type="slidenum">
              <a:rPr lang="bs-Latn-BA"/>
              <a:pPr>
                <a:defRPr/>
              </a:pPr>
              <a:t>‹#›</a:t>
            </a:fld>
            <a:endParaRPr lang="bs-Latn-BA"/>
          </a:p>
        </p:txBody>
      </p:sp>
    </p:spTree>
    <p:extLst>
      <p:ext uri="{BB962C8B-B14F-4D97-AF65-F5344CB8AC3E}">
        <p14:creationId xmlns:p14="http://schemas.microsoft.com/office/powerpoint/2010/main" val="187840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8A5925D-92BA-4008-BB87-630619F391AE}" type="datetimeFigureOut">
              <a:rPr lang="bs-Latn-BA"/>
              <a:pPr>
                <a:defRPr/>
              </a:pPr>
              <a:t>14.11.2016</a:t>
            </a:fld>
            <a:endParaRPr lang="bs-Latn-BA"/>
          </a:p>
        </p:txBody>
      </p:sp>
      <p:sp>
        <p:nvSpPr>
          <p:cNvPr id="3" name="Footer Placeholder 4"/>
          <p:cNvSpPr>
            <a:spLocks noGrp="1"/>
          </p:cNvSpPr>
          <p:nvPr>
            <p:ph type="ftr" sz="quarter" idx="11"/>
          </p:nvPr>
        </p:nvSpPr>
        <p:spPr/>
        <p:txBody>
          <a:bodyPr/>
          <a:lstStyle>
            <a:lvl1pPr>
              <a:defRPr/>
            </a:lvl1pPr>
          </a:lstStyle>
          <a:p>
            <a:pPr>
              <a:defRPr/>
            </a:pPr>
            <a:endParaRPr lang="bs-Latn-BA"/>
          </a:p>
        </p:txBody>
      </p:sp>
      <p:sp>
        <p:nvSpPr>
          <p:cNvPr id="4" name="Slide Number Placeholder 5"/>
          <p:cNvSpPr>
            <a:spLocks noGrp="1"/>
          </p:cNvSpPr>
          <p:nvPr>
            <p:ph type="sldNum" sz="quarter" idx="12"/>
          </p:nvPr>
        </p:nvSpPr>
        <p:spPr/>
        <p:txBody>
          <a:bodyPr/>
          <a:lstStyle>
            <a:lvl1pPr>
              <a:defRPr/>
            </a:lvl1pPr>
          </a:lstStyle>
          <a:p>
            <a:pPr>
              <a:defRPr/>
            </a:pPr>
            <a:fld id="{E29A0890-A2B0-4E0D-A62D-9193BC1378AE}" type="slidenum">
              <a:rPr lang="bs-Latn-BA"/>
              <a:pPr>
                <a:defRPr/>
              </a:pPr>
              <a:t>‹#›</a:t>
            </a:fld>
            <a:endParaRPr lang="bs-Latn-BA"/>
          </a:p>
        </p:txBody>
      </p:sp>
    </p:spTree>
    <p:extLst>
      <p:ext uri="{BB962C8B-B14F-4D97-AF65-F5344CB8AC3E}">
        <p14:creationId xmlns:p14="http://schemas.microsoft.com/office/powerpoint/2010/main" val="1810339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bs-Latn-B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FDEB93-859C-44B6-B71A-E369FEA8E8F1}" type="datetimeFigureOut">
              <a:rPr lang="bs-Latn-BA"/>
              <a:pPr>
                <a:defRPr/>
              </a:pPr>
              <a:t>14.11.2016</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2598F3B7-B6D8-4F6C-87FA-66D2F99D3239}" type="slidenum">
              <a:rPr lang="bs-Latn-BA"/>
              <a:pPr>
                <a:defRPr/>
              </a:pPr>
              <a:t>‹#›</a:t>
            </a:fld>
            <a:endParaRPr lang="bs-Latn-BA"/>
          </a:p>
        </p:txBody>
      </p:sp>
    </p:spTree>
    <p:extLst>
      <p:ext uri="{BB962C8B-B14F-4D97-AF65-F5344CB8AC3E}">
        <p14:creationId xmlns:p14="http://schemas.microsoft.com/office/powerpoint/2010/main" val="3681821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bs-Latn-BA"/>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s-Latn-BA"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BEEF5B3-AB85-4BF6-AEFE-98259B2ECB99}" type="datetimeFigureOut">
              <a:rPr lang="bs-Latn-BA"/>
              <a:pPr>
                <a:defRPr/>
              </a:pPr>
              <a:t>14.11.2016</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5C50D947-FAE9-45CC-BE82-5D2B298FADB1}" type="slidenum">
              <a:rPr lang="bs-Latn-BA"/>
              <a:pPr>
                <a:defRPr/>
              </a:pPr>
              <a:t>‹#›</a:t>
            </a:fld>
            <a:endParaRPr lang="bs-Latn-BA"/>
          </a:p>
        </p:txBody>
      </p:sp>
    </p:spTree>
    <p:extLst>
      <p:ext uri="{BB962C8B-B14F-4D97-AF65-F5344CB8AC3E}">
        <p14:creationId xmlns:p14="http://schemas.microsoft.com/office/powerpoint/2010/main" val="4135466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85001">
              <a:srgbClr val="FFFFFF"/>
            </a:gs>
            <a:gs pos="96001">
              <a:srgbClr val="8FAADC"/>
            </a:gs>
            <a:gs pos="100000">
              <a:srgbClr val="2F5597"/>
            </a:gs>
          </a:gsLst>
          <a:lin ang="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r-Latn-RS" smtClean="0"/>
              <a:t>Click to edit Master title style</a:t>
            </a:r>
            <a:endParaRPr lang="bs-Latn-BA" altLang="sr-Latn-RS" smtClean="0"/>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r-Latn-RS" smtClean="0"/>
              <a:t>Click to edit Master text styles</a:t>
            </a:r>
          </a:p>
          <a:p>
            <a:pPr lvl="1"/>
            <a:r>
              <a:rPr lang="en-US" altLang="sr-Latn-RS" smtClean="0"/>
              <a:t>Second level</a:t>
            </a:r>
          </a:p>
          <a:p>
            <a:pPr lvl="2"/>
            <a:r>
              <a:rPr lang="en-US" altLang="sr-Latn-RS" smtClean="0"/>
              <a:t>Third level</a:t>
            </a:r>
          </a:p>
          <a:p>
            <a:pPr lvl="3"/>
            <a:r>
              <a:rPr lang="en-US" altLang="sr-Latn-RS" smtClean="0"/>
              <a:t>Fourth level</a:t>
            </a:r>
          </a:p>
          <a:p>
            <a:pPr lvl="4"/>
            <a:r>
              <a:rPr lang="en-US" altLang="sr-Latn-RS" smtClean="0"/>
              <a:t>Fifth level</a:t>
            </a:r>
            <a:endParaRPr lang="bs-Latn-BA" altLang="sr-Latn-RS" smtClean="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effectLst/>
                <a:latin typeface="+mn-lt"/>
              </a:defRPr>
            </a:lvl1pPr>
          </a:lstStyle>
          <a:p>
            <a:pPr>
              <a:defRPr/>
            </a:pPr>
            <a:fld id="{2AE5F3B6-DE60-49BF-9157-2362B7082708}" type="datetimeFigureOut">
              <a:rPr lang="bs-Latn-BA"/>
              <a:pPr>
                <a:defRPr/>
              </a:pPr>
              <a:t>14.11.2016</a:t>
            </a:fld>
            <a:endParaRPr lang="bs-Latn-B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effectLst/>
                <a:latin typeface="+mn-lt"/>
              </a:defRPr>
            </a:lvl1pPr>
          </a:lstStyle>
          <a:p>
            <a:pPr>
              <a:defRPr/>
            </a:pPr>
            <a:endParaRPr lang="bs-Latn-B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effectLst/>
                <a:latin typeface="+mn-lt"/>
              </a:defRPr>
            </a:lvl1pPr>
          </a:lstStyle>
          <a:p>
            <a:pPr>
              <a:defRPr/>
            </a:pPr>
            <a:fld id="{287A7482-0BF8-49DE-8DD7-F9E33F1DCC8A}" type="slidenum">
              <a:rPr lang="bs-Latn-BA"/>
              <a:pPr>
                <a:defRPr/>
              </a:pPr>
              <a:t>‹#›</a:t>
            </a:fld>
            <a:endParaRPr lang="bs-Latn-B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217" y="2131932"/>
            <a:ext cx="10515600" cy="1325563"/>
          </a:xfrm>
        </p:spPr>
        <p:txBody>
          <a:bodyPr/>
          <a:lstStyle/>
          <a:p>
            <a:pPr algn="ctr"/>
            <a:r>
              <a:rPr lang="tr-TR" sz="5400" b="1" dirty="0" smtClean="0">
                <a:latin typeface="Arial" panose="020B0604020202020204" pitchFamily="34" charset="0"/>
                <a:cs typeface="Arial" panose="020B0604020202020204" pitchFamily="34" charset="0"/>
              </a:rPr>
              <a:t>İŞ HUKUKU IV</a:t>
            </a:r>
            <a:endParaRPr lang="tr-TR" sz="54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573005" y="5204256"/>
            <a:ext cx="4736024" cy="654104"/>
          </a:xfrm>
        </p:spPr>
        <p:txBody>
          <a:bodyPr/>
          <a:lstStyle/>
          <a:p>
            <a:pPr marL="0" indent="0" algn="ctr">
              <a:buNone/>
            </a:pPr>
            <a:r>
              <a:rPr lang="tr-TR" sz="1800" dirty="0" smtClean="0"/>
              <a:t>Anlatan: Adnan </a:t>
            </a:r>
            <a:r>
              <a:rPr lang="tr-TR" sz="1800" dirty="0" err="1" smtClean="0"/>
              <a:t>Hadzimusiç</a:t>
            </a:r>
            <a:endParaRPr lang="tr-TR" sz="1800" dirty="0"/>
          </a:p>
        </p:txBody>
      </p:sp>
    </p:spTree>
    <p:extLst>
      <p:ext uri="{BB962C8B-B14F-4D97-AF65-F5344CB8AC3E}">
        <p14:creationId xmlns:p14="http://schemas.microsoft.com/office/powerpoint/2010/main" val="2033692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200025" y="274638"/>
            <a:ext cx="11795125" cy="6357937"/>
          </a:xfrm>
        </p:spPr>
        <p:txBody>
          <a:bodyPr/>
          <a:lstStyle/>
          <a:p>
            <a:pPr marL="0" indent="0">
              <a:spcBef>
                <a:spcPct val="0"/>
              </a:spcBef>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Ücret ödeme şekli</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Ücret, prim, ikramiye ve bu nitelikteki her çeşit hak kural olarak, </a:t>
            </a:r>
            <a:r>
              <a:rPr lang="tr-TR" altLang="tr-TR" b="1" smtClean="0">
                <a:latin typeface="Arial" panose="020B0604020202020204" pitchFamily="34" charset="0"/>
                <a:cs typeface="Arial" panose="020B0604020202020204" pitchFamily="34" charset="0"/>
              </a:rPr>
              <a:t>Türk parası ile işyerinde veya özel olarak açılan bir banka hesabına ödenir</a:t>
            </a:r>
            <a:r>
              <a:rPr lang="tr-TR" altLang="tr-TR" smtClean="0">
                <a:latin typeface="Arial" panose="020B0604020202020204" pitchFamily="34" charset="0"/>
                <a:cs typeface="Arial" panose="020B0604020202020204" pitchFamily="34" charset="0"/>
              </a:rPr>
              <a:t>. </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Ücret, prim, ikramiye ve bu nitelikteki her çeşit istihkak, yabancı para olarak kararlaştırılmış ise ödeme günündeki rayice göre Türk parası ile ödeme yapılabilir.</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bs-Latn-BA"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Ücret ödeme zamanı:</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Kural olarak ücret, </a:t>
            </a:r>
            <a:r>
              <a:rPr lang="tr-TR" altLang="tr-TR" b="1" smtClean="0">
                <a:latin typeface="Arial" panose="020B0604020202020204" pitchFamily="34" charset="0"/>
                <a:cs typeface="Arial" panose="020B0604020202020204" pitchFamily="34" charset="0"/>
              </a:rPr>
              <a:t>en geç ayda bir </a:t>
            </a:r>
            <a:r>
              <a:rPr lang="tr-TR" altLang="tr-TR" smtClean="0">
                <a:latin typeface="Arial" panose="020B0604020202020204" pitchFamily="34" charset="0"/>
                <a:cs typeface="Arial" panose="020B0604020202020204" pitchFamily="34" charset="0"/>
              </a:rPr>
              <a:t>ödenmesi gerekiyor.</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İş sözleşmeleri veya toplu iş sözleşmeleri ile </a:t>
            </a:r>
            <a:r>
              <a:rPr lang="tr-TR" altLang="tr-TR" b="1" smtClean="0">
                <a:latin typeface="Arial" panose="020B0604020202020204" pitchFamily="34" charset="0"/>
                <a:cs typeface="Arial" panose="020B0604020202020204" pitchFamily="34" charset="0"/>
              </a:rPr>
              <a:t>ödeme süresi bir haftaya kadar indirilebilir</a:t>
            </a:r>
            <a:r>
              <a:rPr lang="tr-TR" altLang="tr-TR" smtClean="0">
                <a:latin typeface="Arial" panose="020B0604020202020204" pitchFamily="34" charset="0"/>
                <a:cs typeface="Arial" panose="020B0604020202020204" pitchFamily="34" charset="0"/>
              </a:rPr>
              <a:t>.</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tr-TR" altLang="tr-TR"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249238" y="461963"/>
            <a:ext cx="11942762" cy="5954712"/>
          </a:xfrm>
        </p:spPr>
        <p:txBody>
          <a:bodyPr/>
          <a:lstStyle/>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Ücret zamanında ödenmezse ne olacak?</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 iş görme borcunu yerine getirmemesi</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Ücreti ödeme gününden itibaren </a:t>
            </a:r>
            <a:r>
              <a:rPr lang="tr-TR" altLang="tr-TR" b="1" smtClean="0">
                <a:latin typeface="Arial" panose="020B0604020202020204" pitchFamily="34" charset="0"/>
                <a:cs typeface="Arial" panose="020B0604020202020204" pitchFamily="34" charset="0"/>
              </a:rPr>
              <a:t>yirmi gün içinde </a:t>
            </a:r>
            <a:r>
              <a:rPr lang="tr-TR" altLang="tr-TR" smtClean="0">
                <a:latin typeface="Arial" panose="020B0604020202020204" pitchFamily="34" charset="0"/>
                <a:cs typeface="Arial" panose="020B0604020202020204" pitchFamily="34" charset="0"/>
              </a:rPr>
              <a:t>mücbir bir neden dışında ödenmeyen işçi, </a:t>
            </a:r>
            <a:r>
              <a:rPr lang="tr-TR" altLang="tr-TR" b="1" smtClean="0">
                <a:latin typeface="Arial" panose="020B0604020202020204" pitchFamily="34" charset="0"/>
                <a:cs typeface="Arial" panose="020B0604020202020204" pitchFamily="34" charset="0"/>
              </a:rPr>
              <a:t>iş görme borcunu yerine getirmekten kaçınabilir</a:t>
            </a:r>
            <a:r>
              <a:rPr lang="tr-TR" altLang="tr-TR" smtClean="0">
                <a:latin typeface="Arial" panose="020B0604020202020204" pitchFamily="34" charset="0"/>
                <a:cs typeface="Arial" panose="020B0604020202020204" pitchFamily="34" charset="0"/>
              </a:rPr>
              <a:t>. Bu nedenle kişisel kararlarına dayanarak iş görme borcunu yerine getirmemeleri sayısal olarak toplu bir nitelik kazansa dahi grev olarak nitelendirilemez.</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 iş söyleşmesinin haklı nedenle feshi</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Ayrıca, ücret ödemeyen işçi İş Kanunun madde 24’e göre haklı nedenlerle iş sözleşmeyi feshedebilir.</a:t>
            </a:r>
          </a:p>
          <a:p>
            <a:pPr marL="0" indent="0">
              <a:buFont typeface="Arial" panose="020B0604020202020204" pitchFamily="34" charset="0"/>
              <a:buNone/>
            </a:pPr>
            <a:endParaRPr lang="tr-TR" altLang="tr-TR"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198438" y="179388"/>
            <a:ext cx="11912600" cy="6251575"/>
          </a:xfrm>
        </p:spPr>
        <p:txBody>
          <a:bodyPr/>
          <a:lstStyle/>
          <a:p>
            <a:pPr marL="0" indent="0">
              <a:spcBef>
                <a:spcPct val="0"/>
              </a:spcBef>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Ücrettin devri</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Ücretin devredilmeyecek -saklı kısmı</a:t>
            </a: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Madde 35 - </a:t>
            </a:r>
            <a:r>
              <a:rPr lang="tr-TR" altLang="tr-TR" smtClean="0">
                <a:latin typeface="Arial" panose="020B0604020202020204" pitchFamily="34" charset="0"/>
                <a:cs typeface="Arial" panose="020B0604020202020204" pitchFamily="34" charset="0"/>
              </a:rPr>
              <a:t>İşçilerin aylık ücretlerinin </a:t>
            </a:r>
            <a:r>
              <a:rPr lang="tr-TR" altLang="tr-TR" b="1" smtClean="0">
                <a:latin typeface="Arial" panose="020B0604020202020204" pitchFamily="34" charset="0"/>
                <a:cs typeface="Arial" panose="020B0604020202020204" pitchFamily="34" charset="0"/>
              </a:rPr>
              <a:t>dörtte birinden fazlası haczedilemez</a:t>
            </a:r>
            <a:r>
              <a:rPr lang="tr-TR" altLang="tr-TR" smtClean="0">
                <a:latin typeface="Arial" panose="020B0604020202020204" pitchFamily="34" charset="0"/>
                <a:cs typeface="Arial" panose="020B0604020202020204" pitchFamily="34" charset="0"/>
              </a:rPr>
              <a:t> veya başkasına </a:t>
            </a:r>
            <a:r>
              <a:rPr lang="tr-TR" altLang="tr-TR" b="1" smtClean="0">
                <a:latin typeface="Arial" panose="020B0604020202020204" pitchFamily="34" charset="0"/>
                <a:cs typeface="Arial" panose="020B0604020202020204" pitchFamily="34" charset="0"/>
              </a:rPr>
              <a:t>devir ve temlik olunamaz</a:t>
            </a:r>
            <a:r>
              <a:rPr lang="tr-TR" altLang="tr-TR" smtClean="0">
                <a:latin typeface="Arial" panose="020B0604020202020204" pitchFamily="34" charset="0"/>
                <a:cs typeface="Arial" panose="020B0604020202020204" pitchFamily="34" charset="0"/>
              </a:rPr>
              <a:t>. </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Ancak, işçinin bakmak zorunda olduğu aile üyeleri için hakim tarafından takdir edilecek miktar bu paraya dahil değildir. </a:t>
            </a:r>
            <a:endParaRPr lang="bs-Latn-BA"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Nafaka borcu alacaklılarının hakları saklıdır.</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Bu şekilde, tek gelir kaynağı ücret olduğu kabul edilen işçinin ve ailesinin zor</a:t>
            </a:r>
            <a:r>
              <a:rPr lang="bs-Latn-BA" altLang="tr-TR" smtClean="0">
                <a:latin typeface="Arial" panose="020B0604020202020204" pitchFamily="34" charset="0"/>
                <a:cs typeface="Arial" panose="020B0604020202020204" pitchFamily="34" charset="0"/>
              </a:rPr>
              <a:t> </a:t>
            </a:r>
            <a:r>
              <a:rPr lang="tr-TR" altLang="tr-TR" smtClean="0">
                <a:latin typeface="Arial" panose="020B0604020202020204" pitchFamily="34" charset="0"/>
                <a:cs typeface="Arial" panose="020B0604020202020204" pitchFamily="34" charset="0"/>
              </a:rPr>
              <a:t>duruma düşmeleri önlenmek istenmiştir.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27000" y="354013"/>
            <a:ext cx="11904663" cy="5849937"/>
          </a:xfrm>
        </p:spPr>
        <p:txBody>
          <a:bodyPr/>
          <a:lstStyle/>
          <a:p>
            <a:pPr marL="0" indent="0">
              <a:spcBef>
                <a:spcPct val="0"/>
              </a:spcBef>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Ücret hesap pusulası</a:t>
            </a: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Madde 37 - </a:t>
            </a:r>
            <a:r>
              <a:rPr lang="tr-TR" altLang="tr-TR" smtClean="0">
                <a:latin typeface="Arial" panose="020B0604020202020204" pitchFamily="34" charset="0"/>
                <a:cs typeface="Arial" panose="020B0604020202020204" pitchFamily="34" charset="0"/>
              </a:rPr>
              <a:t>İşveren işyerinde veya bankaya yaptığı ödemelerde işçiye ücret hesabını gösterir imzalı veya işyerinin özel işaretini taşıyan bir pusula vermek zorundadır.</a:t>
            </a:r>
          </a:p>
          <a:p>
            <a:pPr marL="0" indent="0">
              <a:spcBef>
                <a:spcPct val="0"/>
              </a:spcBef>
              <a:buFont typeface="Arial" panose="020B0604020202020204" pitchFamily="34" charset="0"/>
              <a:buNone/>
            </a:pPr>
            <a:endParaRPr lang="tr-TR" altLang="tr-TR" b="1" i="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b="1" i="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Ücretin takası</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İşçiden alacaklarını ücretten kesmek işin işveren işçiden onay almalı.</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Ancak, işçinin kasten sebebiyet verdiği ve yargı kararıyla sabit bir zarardan doğan alacaklar, ücretin haczedilebilir kısmı kadarı işçinin onayı olmaksızın takas edilebilir</a:t>
            </a:r>
            <a:endParaRPr lang="tr-TR" altLang="tr-TR" b="1" i="1" smtClean="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149225" y="109538"/>
            <a:ext cx="12042775" cy="6748462"/>
          </a:xfrm>
        </p:spPr>
        <p:txBody>
          <a:bodyPr/>
          <a:lstStyle/>
          <a:p>
            <a:pPr marL="0" indent="0">
              <a:spcBef>
                <a:spcPct val="0"/>
              </a:spcBef>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Ücret kesme cezası</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lgn="ctr">
              <a:spcBef>
                <a:spcPct val="0"/>
              </a:spcBef>
              <a:buFont typeface="Arial" panose="020B0604020202020204" pitchFamily="34" charset="0"/>
              <a:buNone/>
            </a:pPr>
            <a:r>
              <a:rPr lang="tr-TR" altLang="tr-TR" b="1" i="1" smtClean="0">
                <a:latin typeface="Arial" panose="020B0604020202020204" pitchFamily="34" charset="0"/>
                <a:cs typeface="Arial" panose="020B0604020202020204" pitchFamily="34" charset="0"/>
              </a:rPr>
              <a:t>Madde 38 - </a:t>
            </a:r>
            <a:r>
              <a:rPr lang="tr-TR" altLang="tr-TR" i="1" smtClean="0">
                <a:latin typeface="Arial" panose="020B0604020202020204" pitchFamily="34" charset="0"/>
                <a:cs typeface="Arial" panose="020B0604020202020204" pitchFamily="34" charset="0"/>
              </a:rPr>
              <a:t>İşveren toplu sözleşme veya iş sözleşmelerinde gösterilmiş olan sebepler dışında işçiye ücret kesme cezası veremez. İşçi ücretlerinden ceza olarak yapılacak kesintilerin işçiye derhal sebepleriyle beraber bildirilmesi gerekir. Bir ayda iki gündelikten fazla olamaz.</a:t>
            </a:r>
          </a:p>
          <a:p>
            <a:pPr marL="0" indent="0">
              <a:spcBef>
                <a:spcPct val="0"/>
              </a:spcBef>
              <a:buFont typeface="Arial" panose="020B0604020202020204" pitchFamily="34" charset="0"/>
              <a:buNone/>
            </a:pPr>
            <a:endParaRPr lang="tr-TR" altLang="sr-Latn-RS"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sr-Latn-RS" b="1" smtClean="0">
                <a:latin typeface="Arial" panose="020B0604020202020204" pitchFamily="34" charset="0"/>
                <a:cs typeface="Arial" panose="020B0604020202020204" pitchFamily="34" charset="0"/>
              </a:rPr>
              <a:t>Ücret kesinti cezasının unsurları:</a:t>
            </a:r>
          </a:p>
          <a:p>
            <a:pPr marL="0" indent="0">
              <a:spcBef>
                <a:spcPct val="0"/>
              </a:spcBef>
              <a:buFont typeface="Arial" panose="020B0604020202020204" pitchFamily="34" charset="0"/>
              <a:buNone/>
            </a:pPr>
            <a:r>
              <a:rPr lang="tr-TR" altLang="sr-Latn-RS" smtClean="0">
                <a:latin typeface="Arial" panose="020B0604020202020204" pitchFamily="34" charset="0"/>
                <a:cs typeface="Arial" panose="020B0604020202020204" pitchFamily="34" charset="0"/>
              </a:rPr>
              <a:t>- kanunda gösterilen sebeplerden dolayı olmalı: işçi bunlardan önceden haberdar olmalı, sözleşmede belirtilmiş olmalı,</a:t>
            </a:r>
          </a:p>
          <a:p>
            <a:pPr marL="0" indent="0">
              <a:spcBef>
                <a:spcPct val="0"/>
              </a:spcBef>
              <a:buFont typeface="Arial" panose="020B0604020202020204" pitchFamily="34" charset="0"/>
              <a:buNone/>
            </a:pPr>
            <a:r>
              <a:rPr lang="tr-TR" altLang="sr-Latn-RS" smtClean="0">
                <a:latin typeface="Arial" panose="020B0604020202020204" pitchFamily="34" charset="0"/>
                <a:cs typeface="Arial" panose="020B0604020202020204" pitchFamily="34" charset="0"/>
              </a:rPr>
              <a:t>- kesinti derhal işçiye bildirilmeli,</a:t>
            </a:r>
          </a:p>
          <a:p>
            <a:pPr marL="0" indent="0">
              <a:spcBef>
                <a:spcPct val="0"/>
              </a:spcBef>
              <a:buFontTx/>
              <a:buChar char="-"/>
            </a:pPr>
            <a:r>
              <a:rPr lang="tr-TR" altLang="sr-Latn-RS" smtClean="0">
                <a:latin typeface="Arial" panose="020B0604020202020204" pitchFamily="34" charset="0"/>
                <a:cs typeface="Arial" panose="020B0604020202020204" pitchFamily="34" charset="0"/>
              </a:rPr>
              <a:t>bir ayda en fazla iki gündelik</a:t>
            </a:r>
          </a:p>
          <a:p>
            <a:pPr marL="0" indent="0">
              <a:spcBef>
                <a:spcPct val="0"/>
              </a:spcBef>
              <a:buFontTx/>
              <a:buChar char="-"/>
            </a:pPr>
            <a:endParaRPr lang="tr-TR" altLang="sr-Latn-RS"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sr-Latn-RS" smtClean="0">
                <a:latin typeface="Arial" panose="020B0604020202020204" pitchFamily="34" charset="0"/>
                <a:cs typeface="Arial" panose="020B0604020202020204" pitchFamily="34" charset="0"/>
              </a:rPr>
              <a:t>Bu paralar işçilerin eğitimi ve sosyal hizmetleri için kullanılıp harcanmak üzere Çalışma ve Sosyal Güvenlik Bakanlığı hesabına Bakanlıkça belirtilecek Türkiye’de kurulu bulunan ve mevduat kabul etme yetkisini haiz bankalardan birine, kesildiği tarihten itibaren bir ay içinde yatırılır.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141288" y="225425"/>
            <a:ext cx="11920537" cy="6218238"/>
          </a:xfrm>
        </p:spPr>
        <p:txBody>
          <a:bodyPr/>
          <a:lstStyle/>
          <a:p>
            <a:pPr marL="0" indent="0">
              <a:spcBef>
                <a:spcPct val="0"/>
              </a:spcBef>
              <a:buFont typeface="Arial" panose="020B0604020202020204" pitchFamily="34" charset="0"/>
              <a:buNone/>
            </a:pPr>
            <a:r>
              <a:rPr lang="tr-TR" altLang="sr-Latn-RS" sz="3200" b="1" smtClean="0">
                <a:latin typeface="Arial" panose="020B0604020202020204" pitchFamily="34" charset="0"/>
                <a:cs typeface="Arial" panose="020B0604020202020204" pitchFamily="34" charset="0"/>
              </a:rPr>
              <a:t>Yarım ücret</a:t>
            </a:r>
          </a:p>
          <a:p>
            <a:pPr marL="0" indent="0">
              <a:spcBef>
                <a:spcPct val="0"/>
              </a:spcBef>
              <a:buFont typeface="Arial" panose="020B0604020202020204" pitchFamily="34" charset="0"/>
              <a:buNone/>
            </a:pPr>
            <a:endParaRPr lang="bs-Latn-BA" altLang="sr-Latn-RS" b="1" smtClean="0">
              <a:latin typeface="Arial" panose="020B0604020202020204" pitchFamily="34" charset="0"/>
              <a:cs typeface="Arial" panose="020B0604020202020204" pitchFamily="34" charset="0"/>
            </a:endParaRPr>
          </a:p>
          <a:p>
            <a:pPr marL="0" indent="0" algn="ctr">
              <a:spcBef>
                <a:spcPct val="0"/>
              </a:spcBef>
              <a:buFont typeface="Arial" panose="020B0604020202020204" pitchFamily="34" charset="0"/>
              <a:buNone/>
            </a:pPr>
            <a:r>
              <a:rPr lang="tr-TR" altLang="sr-Latn-RS" b="1" i="1" smtClean="0">
                <a:latin typeface="Arial" panose="020B0604020202020204" pitchFamily="34" charset="0"/>
                <a:cs typeface="Arial" panose="020B0604020202020204" pitchFamily="34" charset="0"/>
              </a:rPr>
              <a:t>Madde 40 - </a:t>
            </a:r>
            <a:r>
              <a:rPr lang="tr-TR" altLang="sr-Latn-RS" i="1" smtClean="0">
                <a:latin typeface="Arial" panose="020B0604020202020204" pitchFamily="34" charset="0"/>
                <a:cs typeface="Arial" panose="020B0604020202020204" pitchFamily="34" charset="0"/>
              </a:rPr>
              <a:t>24 ve 25 inci maddelerin (III) numaralı bentlerinde gösterilen</a:t>
            </a:r>
            <a:r>
              <a:rPr lang="bs-Latn-BA" altLang="sr-Latn-RS" i="1" smtClean="0">
                <a:latin typeface="Arial" panose="020B0604020202020204" pitchFamily="34" charset="0"/>
                <a:cs typeface="Arial" panose="020B0604020202020204" pitchFamily="34" charset="0"/>
              </a:rPr>
              <a:t> </a:t>
            </a:r>
            <a:r>
              <a:rPr lang="tr-TR" altLang="sr-Latn-RS" i="1" smtClean="0">
                <a:latin typeface="Arial" panose="020B0604020202020204" pitchFamily="34" charset="0"/>
                <a:cs typeface="Arial" panose="020B0604020202020204" pitchFamily="34" charset="0"/>
              </a:rPr>
              <a:t>zorlayıcı sebepler dolayısıyla çalışamayan veya çalıştırılmayan</a:t>
            </a:r>
            <a:r>
              <a:rPr lang="bs-Latn-BA" altLang="sr-Latn-RS" i="1" smtClean="0">
                <a:latin typeface="Arial" panose="020B0604020202020204" pitchFamily="34" charset="0"/>
                <a:cs typeface="Arial" panose="020B0604020202020204" pitchFamily="34" charset="0"/>
              </a:rPr>
              <a:t> </a:t>
            </a:r>
            <a:r>
              <a:rPr lang="tr-TR" altLang="sr-Latn-RS" i="1" smtClean="0">
                <a:latin typeface="Arial" panose="020B0604020202020204" pitchFamily="34" charset="0"/>
                <a:cs typeface="Arial" panose="020B0604020202020204" pitchFamily="34" charset="0"/>
              </a:rPr>
              <a:t>işçiye bu bekleme süresi içinde </a:t>
            </a:r>
            <a:r>
              <a:rPr lang="tr-TR" altLang="sr-Latn-RS" b="1" i="1" smtClean="0">
                <a:latin typeface="Arial" panose="020B0604020202020204" pitchFamily="34" charset="0"/>
                <a:cs typeface="Arial" panose="020B0604020202020204" pitchFamily="34" charset="0"/>
              </a:rPr>
              <a:t>bir haftaya kadar her gün için yarım</a:t>
            </a:r>
            <a:r>
              <a:rPr lang="bs-Latn-BA" altLang="sr-Latn-RS" b="1" i="1" smtClean="0">
                <a:latin typeface="Arial" panose="020B0604020202020204" pitchFamily="34" charset="0"/>
                <a:cs typeface="Arial" panose="020B0604020202020204" pitchFamily="34" charset="0"/>
              </a:rPr>
              <a:t> </a:t>
            </a:r>
            <a:r>
              <a:rPr lang="tr-TR" altLang="sr-Latn-RS" b="1" i="1" smtClean="0">
                <a:latin typeface="Arial" panose="020B0604020202020204" pitchFamily="34" charset="0"/>
                <a:cs typeface="Arial" panose="020B0604020202020204" pitchFamily="34" charset="0"/>
              </a:rPr>
              <a:t>ücret ödenir</a:t>
            </a:r>
            <a:endParaRPr lang="bs-Latn-BA" altLang="sr-Latn-RS" b="1" i="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bs-Latn-BA" altLang="sr-Latn-RS"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sr-Latn-RS"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sr-Latn-RS" smtClean="0">
                <a:latin typeface="Arial" panose="020B0604020202020204" pitchFamily="34" charset="0"/>
                <a:cs typeface="Arial" panose="020B0604020202020204" pitchFamily="34" charset="0"/>
              </a:rPr>
              <a:t>İşçiyi, çalıştığı işyerinde bir haftadan fazla süre ile işin durmasını veya çalışmaktan alıkoyan zorlayıcı</a:t>
            </a:r>
            <a:r>
              <a:rPr lang="bs-Latn-BA" altLang="sr-Latn-RS" smtClean="0">
                <a:latin typeface="Arial" panose="020B0604020202020204" pitchFamily="34" charset="0"/>
                <a:cs typeface="Arial" panose="020B0604020202020204" pitchFamily="34" charset="0"/>
              </a:rPr>
              <a:t> </a:t>
            </a:r>
            <a:r>
              <a:rPr lang="tr-TR" altLang="sr-Latn-RS" smtClean="0">
                <a:latin typeface="Arial" panose="020B0604020202020204" pitchFamily="34" charset="0"/>
                <a:cs typeface="Arial" panose="020B0604020202020204" pitchFamily="34" charset="0"/>
              </a:rPr>
              <a:t>bir sebebin ortaya çıkması halinde bir haftaya kadar işçiye ½ ücret ödenir. Eşer bu 7 günün içinde hafta tatili de rastlarsa yarım ücret hafta tatili günü için de ödenir.</a:t>
            </a:r>
          </a:p>
          <a:p>
            <a:pPr marL="0" indent="0">
              <a:spcBef>
                <a:spcPct val="0"/>
              </a:spcBef>
              <a:buFont typeface="Arial" panose="020B0604020202020204" pitchFamily="34" charset="0"/>
              <a:buNone/>
            </a:pPr>
            <a:endParaRPr lang="tr-TR" altLang="sr-Latn-RS"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sr-Latn-RS" b="1" smtClean="0">
                <a:latin typeface="Arial" panose="020B0604020202020204" pitchFamily="34" charset="0"/>
                <a:cs typeface="Arial" panose="020B0604020202020204" pitchFamily="34" charset="0"/>
              </a:rPr>
              <a:t>Unsurlar:</a:t>
            </a:r>
          </a:p>
          <a:p>
            <a:pPr marL="0" indent="0">
              <a:spcBef>
                <a:spcPct val="0"/>
              </a:spcBef>
              <a:buFont typeface="Arial" panose="020B0604020202020204" pitchFamily="34" charset="0"/>
              <a:buNone/>
            </a:pPr>
            <a:r>
              <a:rPr lang="tr-TR" altLang="sr-Latn-RS" smtClean="0">
                <a:latin typeface="Arial" panose="020B0604020202020204" pitchFamily="34" charset="0"/>
                <a:cs typeface="Arial" panose="020B0604020202020204" pitchFamily="34" charset="0"/>
              </a:rPr>
              <a:t>- zorlayıcı sebeplerin olması</a:t>
            </a:r>
          </a:p>
          <a:p>
            <a:pPr marL="0" indent="0">
              <a:spcBef>
                <a:spcPct val="0"/>
              </a:spcBef>
              <a:buFontTx/>
              <a:buChar char="-"/>
            </a:pPr>
            <a:r>
              <a:rPr lang="tr-TR" altLang="sr-Latn-RS" smtClean="0">
                <a:latin typeface="Arial" panose="020B0604020202020204" pitchFamily="34" charset="0"/>
                <a:cs typeface="Arial" panose="020B0604020202020204" pitchFamily="34" charset="0"/>
              </a:rPr>
              <a:t>İşin durması veya işçinin çalışamaması</a:t>
            </a:r>
          </a:p>
          <a:p>
            <a:pPr marL="0" indent="0">
              <a:spcBef>
                <a:spcPct val="0"/>
              </a:spcBef>
              <a:buFontTx/>
              <a:buChar char="-"/>
            </a:pPr>
            <a:r>
              <a:rPr lang="tr-TR" altLang="sr-Latn-RS" smtClean="0">
                <a:latin typeface="Arial" panose="020B0604020202020204" pitchFamily="34" charset="0"/>
                <a:cs typeface="Arial" panose="020B0604020202020204" pitchFamily="34" charset="0"/>
              </a:rPr>
              <a:t>7 güne kadar ½ ücret</a:t>
            </a:r>
          </a:p>
          <a:p>
            <a:pPr marL="0" indent="0">
              <a:spcBef>
                <a:spcPct val="0"/>
              </a:spcBef>
              <a:buFont typeface="Arial" panose="020B0604020202020204" pitchFamily="34" charset="0"/>
              <a:buNone/>
            </a:pPr>
            <a:endParaRPr lang="bs-Latn-BA" altLang="sr-Latn-RS" smtClean="0">
              <a:latin typeface="Arial" panose="020B06040202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6375" y="104775"/>
            <a:ext cx="11853863" cy="6426200"/>
          </a:xfrm>
        </p:spPr>
        <p:txBody>
          <a:bodyPr/>
          <a:lstStyle/>
          <a:p>
            <a:pPr marL="0" indent="0">
              <a:spcBef>
                <a:spcPct val="0"/>
              </a:spcBef>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Geçici iş göremezlik durumda ücret</a:t>
            </a:r>
          </a:p>
          <a:p>
            <a:pPr marL="0" indent="0">
              <a:spcBef>
                <a:spcPct val="0"/>
              </a:spcBef>
              <a:buFont typeface="Arial" panose="020B0604020202020204" pitchFamily="34" charset="0"/>
              <a:buNone/>
            </a:pPr>
            <a:endParaRPr lang="tr-TR" altLang="tr-TR" sz="3200"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z="2600" smtClean="0">
                <a:latin typeface="Arial" panose="020B0604020202020204" pitchFamily="34" charset="0"/>
                <a:cs typeface="Arial" panose="020B0604020202020204" pitchFamily="34" charset="0"/>
              </a:rPr>
              <a:t>İşçilere geçici iş göremezlik ödeneği verilmesi gerektiği zamanlarda geçici iş göremezlik süresine rastlayan ulusal bayram, genel tatil ve hafta tatilleri, ödeme yapılan kurum veya sandıklar tarafından geçici iş göremezlik ölçüsü üzerinden ödenir.</a:t>
            </a:r>
          </a:p>
          <a:p>
            <a:pPr marL="0" indent="0">
              <a:spcBef>
                <a:spcPct val="0"/>
              </a:spcBef>
              <a:buFont typeface="Arial" panose="020B0604020202020204" pitchFamily="34" charset="0"/>
              <a:buNone/>
            </a:pPr>
            <a:endParaRPr lang="tr-TR" altLang="tr-TR" sz="2600"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z="2600" b="1" smtClean="0">
                <a:latin typeface="Arial" panose="020B0604020202020204" pitchFamily="34" charset="0"/>
                <a:cs typeface="Arial" panose="020B0604020202020204" pitchFamily="34" charset="0"/>
              </a:rPr>
              <a:t>Geçici iş göremezlik ödeneği</a:t>
            </a:r>
          </a:p>
          <a:p>
            <a:pPr marL="0" indent="0">
              <a:spcBef>
                <a:spcPct val="0"/>
              </a:spcBef>
              <a:buFont typeface="Arial" panose="020B0604020202020204" pitchFamily="34" charset="0"/>
              <a:buNone/>
            </a:pPr>
            <a:r>
              <a:rPr lang="tr-TR" altLang="tr-TR" sz="2600" smtClean="0">
                <a:latin typeface="Arial" panose="020B0604020202020204" pitchFamily="34" charset="0"/>
                <a:cs typeface="Arial" panose="020B0604020202020204" pitchFamily="34" charset="0"/>
              </a:rPr>
              <a:t>Sosyal Sigortalar Kanunu'nun 37. maddesinde: Hastalık sebebiyle geçici iş göremezliğe uğrayan sigortalılardan geçici iş göremezliğin başladığı tarihten </a:t>
            </a:r>
            <a:r>
              <a:rPr lang="tr-TR" altLang="tr-TR" sz="2600" u="sng" smtClean="0">
                <a:latin typeface="Arial" panose="020B0604020202020204" pitchFamily="34" charset="0"/>
                <a:cs typeface="Arial" panose="020B0604020202020204" pitchFamily="34" charset="0"/>
              </a:rPr>
              <a:t>önceki bir yıl içinde en az 120 gün hastalık sigortası primi ödemiş </a:t>
            </a:r>
            <a:r>
              <a:rPr lang="tr-TR" altLang="tr-TR" sz="2600" smtClean="0">
                <a:latin typeface="Arial" panose="020B0604020202020204" pitchFamily="34" charset="0"/>
                <a:cs typeface="Arial" panose="020B0604020202020204" pitchFamily="34" charset="0"/>
              </a:rPr>
              <a:t>bulunan ve sigortalılık niteliği devam edenlere, </a:t>
            </a:r>
            <a:r>
              <a:rPr lang="tr-TR" altLang="tr-TR" sz="2600" b="1" smtClean="0">
                <a:latin typeface="Arial" panose="020B0604020202020204" pitchFamily="34" charset="0"/>
                <a:cs typeface="Arial" panose="020B0604020202020204" pitchFamily="34" charset="0"/>
              </a:rPr>
              <a:t>geçici iş göremezliğin </a:t>
            </a:r>
            <a:r>
              <a:rPr lang="tr-TR" altLang="tr-TR" sz="2600" b="1" u="sng" smtClean="0">
                <a:latin typeface="Arial" panose="020B0604020202020204" pitchFamily="34" charset="0"/>
                <a:cs typeface="Arial" panose="020B0604020202020204" pitchFamily="34" charset="0"/>
              </a:rPr>
              <a:t>üçüncü gününden başlamak üzere</a:t>
            </a:r>
            <a:r>
              <a:rPr lang="tr-TR" altLang="tr-TR" sz="2600" b="1" smtClean="0">
                <a:latin typeface="Arial" panose="020B0604020202020204" pitchFamily="34" charset="0"/>
                <a:cs typeface="Arial" panose="020B0604020202020204" pitchFamily="34" charset="0"/>
              </a:rPr>
              <a:t>, her gün için geçici iş göremezlik ödeneği verilmektedir</a:t>
            </a:r>
            <a:r>
              <a:rPr lang="tr-TR" altLang="tr-TR" sz="2600" smtClean="0">
                <a:latin typeface="Arial" panose="020B0604020202020204" pitchFamily="34" charset="0"/>
                <a:cs typeface="Arial" panose="020B0604020202020204" pitchFamily="34" charset="0"/>
              </a:rPr>
              <a:t>.</a:t>
            </a:r>
          </a:p>
          <a:p>
            <a:pPr marL="0" indent="0">
              <a:spcBef>
                <a:spcPct val="0"/>
              </a:spcBef>
              <a:buFont typeface="Arial" panose="020B0604020202020204" pitchFamily="34" charset="0"/>
              <a:buNone/>
            </a:pPr>
            <a:endParaRPr lang="tr-TR" altLang="tr-TR" sz="2600"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z="2600"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z="2600" smtClean="0">
                <a:latin typeface="Arial" panose="020B0604020202020204" pitchFamily="34" charset="0"/>
                <a:cs typeface="Arial" panose="020B0604020202020204" pitchFamily="34" charset="0"/>
              </a:rPr>
              <a:t>Hastalık nedeni ile çalışılmayan günlerde Sosyal Sigortalar Kurumu tarafından ödenen geçici iş göremezlik ödeneği </a:t>
            </a:r>
            <a:r>
              <a:rPr lang="tr-TR" altLang="tr-TR" sz="2600" b="1" smtClean="0">
                <a:latin typeface="Arial" panose="020B0604020202020204" pitchFamily="34" charset="0"/>
                <a:cs typeface="Arial" panose="020B0604020202020204" pitchFamily="34" charset="0"/>
              </a:rPr>
              <a:t>aylık ücretli işçilerin ücretlerinden mahsup edilir</a:t>
            </a:r>
            <a:r>
              <a:rPr lang="tr-TR" altLang="tr-TR" sz="2600" smtClean="0">
                <a:latin typeface="Arial" panose="020B0604020202020204" pitchFamily="34" charset="0"/>
                <a:cs typeface="Arial" panose="020B0604020202020204" pitchFamily="34" charset="0"/>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204788" y="153988"/>
            <a:ext cx="11987212" cy="6588125"/>
          </a:xfrm>
        </p:spPr>
        <p:txBody>
          <a:bodyPr/>
          <a:lstStyle/>
          <a:p>
            <a:pPr marL="0" indent="0">
              <a:spcBef>
                <a:spcPct val="0"/>
              </a:spcBef>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Ücretin indirilemezliği</a:t>
            </a:r>
            <a:endParaRPr lang="tr-TR" altLang="tr-TR" smtClean="0">
              <a:latin typeface="Arial" panose="020B0604020202020204" pitchFamily="34" charset="0"/>
              <a:cs typeface="Arial" panose="020B0604020202020204" pitchFamily="34" charset="0"/>
            </a:endParaRPr>
          </a:p>
          <a:p>
            <a:pPr marL="0" indent="0" algn="ctr">
              <a:spcBef>
                <a:spcPct val="0"/>
              </a:spcBef>
              <a:buFont typeface="Arial" panose="020B0604020202020204" pitchFamily="34" charset="0"/>
              <a:buNone/>
            </a:pPr>
            <a:r>
              <a:rPr lang="tr-TR" altLang="tr-TR" b="1" i="1" smtClean="0">
                <a:latin typeface="Arial" panose="020B0604020202020204" pitchFamily="34" charset="0"/>
                <a:cs typeface="Arial" panose="020B0604020202020204" pitchFamily="34" charset="0"/>
              </a:rPr>
              <a:t>Madde 62 - </a:t>
            </a:r>
            <a:r>
              <a:rPr lang="tr-TR" altLang="tr-TR" i="1" smtClean="0">
                <a:latin typeface="Arial" panose="020B0604020202020204" pitchFamily="34" charset="0"/>
                <a:cs typeface="Arial" panose="020B0604020202020204" pitchFamily="34" charset="0"/>
              </a:rPr>
              <a:t>Her türlü işte uygulanmakta olan çalışma sürelerinin yasal olarak daha aşağı sınırlara indirilmesi veya işverene düşen yasal bir yükümlülüğün yerine getirilmesi nedeniyle ya da bu Kanun hükümlerinden herhangi birinin uygulanması sonucuna dayanılarak işçi ücretlerinden her ne şekilde olursa olsun eksiltme yapılamaz.</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sr-Latn-RS" i="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sr-Latn-RS" sz="2400" i="1" smtClean="0">
                <a:latin typeface="Arial" panose="020B0604020202020204" pitchFamily="34" charset="0"/>
                <a:cs typeface="Arial" panose="020B0604020202020204" pitchFamily="34" charset="0"/>
              </a:rPr>
              <a:t>Buna karşılık işçi ve işveren karşılıklı rızalarıyla </a:t>
            </a:r>
            <a:r>
              <a:rPr lang="tr-TR" altLang="sr-Latn-RS" sz="2400" b="1" i="1" smtClean="0">
                <a:latin typeface="Arial" panose="020B0604020202020204" pitchFamily="34" charset="0"/>
                <a:cs typeface="Arial" panose="020B0604020202020204" pitchFamily="34" charset="0"/>
              </a:rPr>
              <a:t>her zaman ücrette bir artırma veya indirme yoluna gidebilirler. </a:t>
            </a:r>
          </a:p>
          <a:p>
            <a:pPr marL="0" indent="0">
              <a:spcBef>
                <a:spcPct val="0"/>
              </a:spcBef>
              <a:buFont typeface="Arial" panose="020B0604020202020204" pitchFamily="34" charset="0"/>
              <a:buNone/>
            </a:pPr>
            <a:endParaRPr lang="tr-TR" altLang="sr-Latn-RS" sz="2400" i="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sr-Latn-RS" sz="2400" i="1" smtClean="0">
                <a:latin typeface="Arial" panose="020B0604020202020204" pitchFamily="34" charset="0"/>
                <a:cs typeface="Arial" panose="020B0604020202020204" pitchFamily="34" charset="0"/>
              </a:rPr>
              <a:t>İş Kanunu’nun 22. maddesinin 2. fıkrasında da tarafların aralarında anlaşarak çalışma koşullarını her zaman değiştirebilecekleri hükme bağlanmıştır. </a:t>
            </a:r>
          </a:p>
          <a:p>
            <a:pPr marL="0" indent="0">
              <a:spcBef>
                <a:spcPct val="0"/>
              </a:spcBef>
              <a:buFont typeface="Arial" panose="020B0604020202020204" pitchFamily="34" charset="0"/>
              <a:buNone/>
            </a:pPr>
            <a:endParaRPr lang="tr-TR" altLang="sr-Latn-RS" sz="2400" i="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sr-Latn-RS" sz="2400" i="1" smtClean="0">
                <a:latin typeface="Arial" panose="020B0604020202020204" pitchFamily="34" charset="0"/>
                <a:cs typeface="Arial" panose="020B0604020202020204" pitchFamily="34" charset="0"/>
              </a:rPr>
              <a:t>Buna karşılık, işverenin herhangi bir nedenle tek taraflı olarak işçinin ücretinde indirim yapma yoluna gitmesi halinde haklı nedenle fesih sebebi teşkil edip </a:t>
            </a:r>
            <a:r>
              <a:rPr lang="tr-TR" altLang="sr-Latn-RS" sz="2400" smtClean="0">
                <a:latin typeface="Arial" panose="020B0604020202020204" pitchFamily="34" charset="0"/>
                <a:cs typeface="Arial" panose="020B0604020202020204" pitchFamily="34" charset="0"/>
              </a:rPr>
              <a:t>işçinin rızası ile yapılan ücret azaltılmasının İş Kanunu’na aykırılık teşkil etmeyeceğini doktrinlerde belirtiliyor.</a:t>
            </a:r>
            <a:endParaRPr lang="tr-TR" altLang="tr-TR" sz="2400" smtClean="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171450" y="244475"/>
            <a:ext cx="11871325" cy="6613525"/>
          </a:xfrm>
        </p:spPr>
        <p:txBody>
          <a:bodyPr/>
          <a:lstStyle/>
          <a:p>
            <a:pPr marL="0" indent="0">
              <a:spcBef>
                <a:spcPct val="0"/>
              </a:spcBef>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İşverenin Ödeme Güçlüğüne Düşmesinde Ücretlerin Korunması</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İşverenlerin belirli nedenlerle ücreti ödeme güçlüğüne düşmeleri halinde işçi ücretlerinin belirli bir dönem için güvenceye kavuşturulması amacıyla oluşturulan </a:t>
            </a:r>
            <a:r>
              <a:rPr lang="tr-TR" altLang="tr-TR" b="1" smtClean="0">
                <a:latin typeface="Arial" panose="020B0604020202020204" pitchFamily="34" charset="0"/>
                <a:cs typeface="Arial" panose="020B0604020202020204" pitchFamily="34" charset="0"/>
              </a:rPr>
              <a:t>ücret garanti fonu</a:t>
            </a:r>
            <a:r>
              <a:rPr lang="tr-TR" altLang="tr-TR" smtClean="0">
                <a:latin typeface="Arial" panose="020B0604020202020204" pitchFamily="34" charset="0"/>
                <a:cs typeface="Arial" panose="020B0604020202020204" pitchFamily="34" charset="0"/>
              </a:rPr>
              <a:t>, önce 4857 sayılı İş Kanunu’nun 33. maddesinde düzenlenmişti. </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z="2600" smtClean="0">
                <a:latin typeface="Arial" panose="020B0604020202020204" pitchFamily="34" charset="0"/>
                <a:cs typeface="Arial" panose="020B0604020202020204" pitchFamily="34" charset="0"/>
              </a:rPr>
              <a:t>Ancak, 15.05.2008 tarih ve 5763 sayılı Kanunla 4447 sayılı İşsizlik Sigortası Kanunu ek 1. maddede düzenlenmiştir. Bu kanunun ek 1. maddeye göre, İşsizlik Sigortası Kanunu anlamında sigortalı sayılan kişileri iş sözleşmesine tabi olarak çalıştıran işverenin konkordato ilan etmesi, işveren için aciz vesikası alınması, iflası veya iflasın ertelenmesi nedenleri ile işverenin ödeme güçlüğüne düştüğü hallerde işçilerin iş ilişkisinden kaynaklanan 3 aylık ödenmeyen ücret alacakları ücret garanti fonundan ödenir </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107950" y="198438"/>
            <a:ext cx="12084050" cy="6659562"/>
          </a:xfrm>
        </p:spPr>
        <p:txBody>
          <a:bodyPr/>
          <a:lstStyle/>
          <a:p>
            <a:pPr marL="0" indent="0">
              <a:spcBef>
                <a:spcPct val="0"/>
              </a:spcBef>
              <a:buFont typeface="Arial" panose="020B0604020202020204" pitchFamily="34" charset="0"/>
              <a:buNone/>
            </a:pPr>
            <a:r>
              <a:rPr lang="tr-TR" altLang="tr-TR" sz="2700" smtClean="0">
                <a:latin typeface="Arial" panose="020B0604020202020204" pitchFamily="34" charset="0"/>
                <a:cs typeface="Arial" panose="020B0604020202020204" pitchFamily="34" charset="0"/>
              </a:rPr>
              <a:t>Bu durumlardan birinin ortaya çıkması halinde işçinin ödenmeyen ücret alacakları için Türkiye İş Kurumu’na başvurması gerekir.</a:t>
            </a:r>
          </a:p>
          <a:p>
            <a:pPr marL="0" indent="0">
              <a:spcBef>
                <a:spcPct val="0"/>
              </a:spcBef>
              <a:buFont typeface="Arial" panose="020B0604020202020204" pitchFamily="34" charset="0"/>
              <a:buNone/>
            </a:pPr>
            <a:endParaRPr lang="tr-TR" altLang="tr-TR" sz="2700"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z="2700" smtClean="0">
                <a:latin typeface="Arial" panose="020B0604020202020204" pitchFamily="34" charset="0"/>
                <a:cs typeface="Arial" panose="020B0604020202020204" pitchFamily="34" charset="0"/>
              </a:rPr>
              <a:t>Ücret garanti fonu, işverenler tarafından işsizlik sigortası primi olarak yapılan ödemelerin yıllık toplamının %1’idir (İSK ek m.1/2). Ücret garanti fonunun oluşumu ve uygulanmasıyla ilgili usul ve esaslar İşsizlik Sigortası Kanunu ek 1. maddesinin son fıkrası gereğince çıkarılan Ücret Garanti Fonu Yönetmeliği’nde düzenlenmiştir.</a:t>
            </a:r>
          </a:p>
          <a:p>
            <a:pPr marL="0" indent="0">
              <a:spcBef>
                <a:spcPct val="0"/>
              </a:spcBef>
              <a:buFont typeface="Arial" panose="020B0604020202020204" pitchFamily="34" charset="0"/>
              <a:buNone/>
            </a:pPr>
            <a:endParaRPr lang="tr-TR" altLang="tr-TR" sz="2700"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z="2700"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İşverenin iflas durumunda ödemediği ücretlerin durumu</a:t>
            </a:r>
          </a:p>
          <a:p>
            <a:pPr marL="0" indent="0">
              <a:spcBef>
                <a:spcPct val="0"/>
              </a:spcBef>
              <a:buFont typeface="Arial" panose="020B0604020202020204" pitchFamily="34" charset="0"/>
              <a:buNone/>
            </a:pPr>
            <a:r>
              <a:rPr lang="tr-TR" altLang="tr-TR" sz="2700" smtClean="0">
                <a:latin typeface="Arial" panose="020B0604020202020204" pitchFamily="34" charset="0"/>
                <a:cs typeface="Arial" panose="020B0604020202020204" pitchFamily="34" charset="0"/>
              </a:rPr>
              <a:t>İcra ve İflas Kanunu’na göre, işverenin iflası halinde işçilerin iş ilişkisine dayanan ve iflasın açıklanmasından önceki bir yıl içinde tahakkuk etmiş ihbar ve kıdem tazminatları dahil alacakları ile iflas nedeniyle iş ilişkisinin sona ermesiyle hak etmiş oldukları ihbar ve kıdem tazminatları alacakları, devlet alacakları ve rehinle temin olunan alacaklardan sonra birinci sırada gösterilmiştir.</a:t>
            </a:r>
          </a:p>
          <a:p>
            <a:pPr marL="0" indent="0">
              <a:spcBef>
                <a:spcPct val="0"/>
              </a:spcBef>
              <a:buFont typeface="Arial" panose="020B0604020202020204" pitchFamily="34" charset="0"/>
              <a:buNone/>
            </a:pPr>
            <a:endParaRPr lang="tr-TR" altLang="tr-TR" sz="2700" smtClean="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224968" y="256933"/>
            <a:ext cx="11677730" cy="6391840"/>
          </a:xfrm>
        </p:spPr>
        <p:txBody>
          <a:bodyPr/>
          <a:lstStyle/>
          <a:p>
            <a:pPr marL="0" indent="0">
              <a:spcBef>
                <a:spcPts val="0"/>
              </a:spcBef>
              <a:buNone/>
            </a:pPr>
            <a:r>
              <a:rPr lang="tr-TR" altLang="tr-TR" b="1" dirty="0" smtClean="0"/>
              <a:t>Pratik çalışma:</a:t>
            </a:r>
          </a:p>
          <a:p>
            <a:pPr marL="0" indent="0" algn="ctr">
              <a:spcBef>
                <a:spcPts val="0"/>
              </a:spcBef>
              <a:buNone/>
            </a:pPr>
            <a:r>
              <a:rPr lang="tr-TR" b="1" dirty="0"/>
              <a:t>BELİRSİZ SÜRELİ İŞ </a:t>
            </a:r>
            <a:r>
              <a:rPr lang="tr-TR" b="1" dirty="0" smtClean="0"/>
              <a:t>SÖZLEŞMESİ</a:t>
            </a:r>
            <a:r>
              <a:rPr lang="bs-Latn-BA" b="1" dirty="0" smtClean="0"/>
              <a:t>-</a:t>
            </a:r>
            <a:r>
              <a:rPr lang="tr-TR" b="1" dirty="0" smtClean="0"/>
              <a:t>örnek</a:t>
            </a:r>
            <a:endParaRPr lang="tr-TR" dirty="0"/>
          </a:p>
          <a:p>
            <a:pPr marL="0" indent="0">
              <a:spcBef>
                <a:spcPts val="0"/>
              </a:spcBef>
              <a:buNone/>
            </a:pPr>
            <a:r>
              <a:rPr lang="tr-TR" dirty="0"/>
              <a:t> </a:t>
            </a:r>
          </a:p>
          <a:p>
            <a:pPr marL="0" indent="0">
              <a:spcBef>
                <a:spcPts val="0"/>
              </a:spcBef>
              <a:buNone/>
            </a:pPr>
            <a:r>
              <a:rPr lang="tr-TR" sz="1600" dirty="0"/>
              <a:t>Aşağıda isim-unvan ve adresleri yazılı bulunan işveren ile işçi arasında tamamen kendi istek ve serbest iradeleri ile ve aşağıda belirtilen şartlarla "Belirsiz süreli iş sözleşmesi" yapılmıştır.</a:t>
            </a:r>
          </a:p>
          <a:p>
            <a:pPr marL="0" indent="0">
              <a:spcBef>
                <a:spcPts val="0"/>
              </a:spcBef>
              <a:buNone/>
            </a:pPr>
            <a:r>
              <a:rPr lang="tr-TR" sz="1600" dirty="0"/>
              <a:t> </a:t>
            </a:r>
          </a:p>
          <a:p>
            <a:pPr marL="0" indent="0">
              <a:spcBef>
                <a:spcPts val="0"/>
              </a:spcBef>
              <a:buNone/>
            </a:pPr>
            <a:r>
              <a:rPr lang="tr-TR" sz="1600" dirty="0"/>
              <a:t>Sözleşmede adı geçen işveren ………………………………………………………………………………………….. </a:t>
            </a:r>
            <a:r>
              <a:rPr lang="tr-TR" sz="1600" dirty="0" err="1"/>
              <a:t>ni</a:t>
            </a:r>
            <a:endParaRPr lang="tr-TR" sz="1600" dirty="0"/>
          </a:p>
          <a:p>
            <a:pPr marL="0" indent="0">
              <a:spcBef>
                <a:spcPts val="0"/>
              </a:spcBef>
              <a:buNone/>
            </a:pPr>
            <a:r>
              <a:rPr lang="tr-TR" sz="1600" dirty="0"/>
              <a:t>işçi ise ………………………………………………………………………….'</a:t>
            </a:r>
            <a:r>
              <a:rPr lang="tr-TR" sz="1600" dirty="0" err="1"/>
              <a:t>yi</a:t>
            </a:r>
            <a:r>
              <a:rPr lang="tr-TR" sz="1600" dirty="0"/>
              <a:t> ifade eder</a:t>
            </a:r>
          </a:p>
          <a:p>
            <a:pPr marL="0" indent="0">
              <a:spcBef>
                <a:spcPts val="0"/>
              </a:spcBef>
              <a:buNone/>
            </a:pPr>
            <a:r>
              <a:rPr lang="tr-TR" sz="1600" dirty="0"/>
              <a:t> </a:t>
            </a:r>
          </a:p>
          <a:p>
            <a:pPr marL="0" indent="0">
              <a:spcBef>
                <a:spcPts val="0"/>
              </a:spcBef>
              <a:buNone/>
            </a:pPr>
            <a:r>
              <a:rPr lang="tr-TR" sz="1600" b="1" dirty="0"/>
              <a:t>MADDE 1)- TARAFLAR </a:t>
            </a:r>
            <a:r>
              <a:rPr lang="tr-TR" sz="1600" dirty="0"/>
              <a:t>: </a:t>
            </a:r>
          </a:p>
          <a:p>
            <a:pPr marL="0" indent="0">
              <a:spcBef>
                <a:spcPts val="0"/>
              </a:spcBef>
              <a:buNone/>
            </a:pPr>
            <a:r>
              <a:rPr lang="tr-TR" sz="1600" b="1" u="sng" dirty="0"/>
              <a:t>İŞVEREN</a:t>
            </a:r>
            <a:endParaRPr lang="tr-TR" sz="1600" dirty="0"/>
          </a:p>
          <a:p>
            <a:pPr marL="0" indent="0">
              <a:spcBef>
                <a:spcPts val="0"/>
              </a:spcBef>
              <a:buNone/>
            </a:pPr>
            <a:r>
              <a:rPr lang="tr-TR" sz="1600" dirty="0" err="1"/>
              <a:t>AdıSoyadıÜnvanı</a:t>
            </a:r>
            <a:r>
              <a:rPr lang="tr-TR" sz="1600" dirty="0"/>
              <a:t> : Adresi : </a:t>
            </a:r>
          </a:p>
          <a:p>
            <a:pPr marL="0" indent="0">
              <a:spcBef>
                <a:spcPts val="0"/>
              </a:spcBef>
              <a:buNone/>
            </a:pPr>
            <a:r>
              <a:rPr lang="tr-TR" sz="1600" dirty="0"/>
              <a:t>SSK İşyeri Sicil Numarası  </a:t>
            </a:r>
          </a:p>
          <a:p>
            <a:pPr marL="0" indent="0">
              <a:spcBef>
                <a:spcPts val="0"/>
              </a:spcBef>
              <a:buNone/>
            </a:pPr>
            <a:r>
              <a:rPr lang="tr-TR" sz="1600" b="1" dirty="0"/>
              <a:t> </a:t>
            </a:r>
            <a:endParaRPr lang="tr-TR" sz="1600" dirty="0"/>
          </a:p>
          <a:p>
            <a:pPr marL="0" indent="0">
              <a:spcBef>
                <a:spcPts val="0"/>
              </a:spcBef>
              <a:buNone/>
            </a:pPr>
            <a:r>
              <a:rPr lang="tr-TR" sz="1600" b="1" u="sng" dirty="0"/>
              <a:t>İŞÇİNİN </a:t>
            </a:r>
            <a:r>
              <a:rPr lang="tr-TR" sz="1600" u="sng" dirty="0"/>
              <a:t>:</a:t>
            </a:r>
            <a:endParaRPr lang="tr-TR" sz="1600" dirty="0"/>
          </a:p>
          <a:p>
            <a:pPr marL="0" indent="0">
              <a:spcBef>
                <a:spcPts val="0"/>
              </a:spcBef>
              <a:buNone/>
            </a:pPr>
            <a:r>
              <a:rPr lang="tr-TR" sz="1600" dirty="0"/>
              <a:t>Adı Soyadı : </a:t>
            </a:r>
          </a:p>
          <a:p>
            <a:pPr marL="0" indent="0">
              <a:spcBef>
                <a:spcPts val="0"/>
              </a:spcBef>
              <a:buNone/>
            </a:pPr>
            <a:r>
              <a:rPr lang="tr-TR" sz="1600" dirty="0"/>
              <a:t>Baba adı :</a:t>
            </a:r>
          </a:p>
          <a:p>
            <a:pPr marL="0" indent="0">
              <a:spcBef>
                <a:spcPts val="0"/>
              </a:spcBef>
              <a:buNone/>
            </a:pPr>
            <a:r>
              <a:rPr lang="tr-TR" sz="1600" dirty="0"/>
              <a:t>Doğum Yeri ve Yılı : </a:t>
            </a:r>
          </a:p>
          <a:p>
            <a:pPr marL="0" indent="0">
              <a:spcBef>
                <a:spcPts val="0"/>
              </a:spcBef>
              <a:buNone/>
            </a:pPr>
            <a:r>
              <a:rPr lang="tr-TR" sz="1600" dirty="0"/>
              <a:t>İkametgah Adresi : : </a:t>
            </a:r>
          </a:p>
          <a:p>
            <a:pPr marL="0" indent="0">
              <a:spcBef>
                <a:spcPts val="0"/>
              </a:spcBef>
              <a:buNone/>
            </a:pPr>
            <a:r>
              <a:rPr lang="tr-TR" sz="1600" dirty="0"/>
              <a:t>Telefon Numarası :………………………….</a:t>
            </a:r>
          </a:p>
          <a:p>
            <a:pPr marL="0" indent="0">
              <a:spcBef>
                <a:spcPts val="0"/>
              </a:spcBef>
              <a:buNone/>
            </a:pPr>
            <a:r>
              <a:rPr lang="tr-TR" sz="1600" dirty="0"/>
              <a:t>SSK Sigorta Sicil Numarası : </a:t>
            </a:r>
          </a:p>
          <a:p>
            <a:pPr marL="0" indent="0">
              <a:spcBef>
                <a:spcPts val="0"/>
              </a:spcBef>
              <a:buNone/>
            </a:pPr>
            <a:r>
              <a:rPr lang="tr-TR" sz="1600" b="1" dirty="0"/>
              <a:t> </a:t>
            </a:r>
            <a:endParaRPr lang="tr-TR" sz="1600" dirty="0"/>
          </a:p>
          <a:p>
            <a:pPr marL="0" indent="0">
              <a:spcBef>
                <a:spcPts val="0"/>
              </a:spcBef>
              <a:buNone/>
            </a:pPr>
            <a:r>
              <a:rPr lang="tr-TR" sz="1600" b="1" dirty="0"/>
              <a:t>MADDE 2)-SÖZLEŞMENİN SÜRESİ </a:t>
            </a:r>
            <a:r>
              <a:rPr lang="tr-TR" sz="1600" dirty="0"/>
              <a:t>: Bu iş sözleşmesi / / tarihinde başlamış olup, Belirsiz Sürelidir.</a:t>
            </a:r>
          </a:p>
          <a:p>
            <a:pPr marL="0" indent="0">
              <a:spcBef>
                <a:spcPts val="0"/>
              </a:spcBef>
              <a:buNone/>
            </a:pPr>
            <a:r>
              <a:rPr lang="tr-TR" sz="1600" b="1" dirty="0"/>
              <a:t> </a:t>
            </a:r>
            <a:endParaRPr lang="tr-TR" sz="1600" dirty="0"/>
          </a:p>
          <a:p>
            <a:pPr marL="0" indent="0">
              <a:spcBef>
                <a:spcPts val="0"/>
              </a:spcBef>
              <a:buNone/>
            </a:pPr>
            <a:r>
              <a:rPr lang="tr-TR" sz="1600" b="1" dirty="0"/>
              <a:t>MADDE 3)-İŞE BAŞLAMA TARİHİ : </a:t>
            </a:r>
            <a:r>
              <a:rPr lang="tr-TR" sz="1600" dirty="0"/>
              <a:t>… / / </a:t>
            </a:r>
          </a:p>
          <a:p>
            <a:pPr marL="0" indent="0">
              <a:spcBef>
                <a:spcPts val="0"/>
              </a:spcBef>
              <a:buNone/>
            </a:pPr>
            <a:r>
              <a:rPr lang="tr-TR" sz="1600" b="1" dirty="0"/>
              <a:t> </a:t>
            </a:r>
            <a:endParaRPr lang="tr-TR" sz="1600" dirty="0"/>
          </a:p>
          <a:p>
            <a:pPr marL="0" indent="0">
              <a:spcBef>
                <a:spcPts val="0"/>
              </a:spcBef>
              <a:buNone/>
            </a:pPr>
            <a:r>
              <a:rPr lang="tr-TR" sz="1600" b="1" dirty="0"/>
              <a:t>MADDE 4)-AYLIK ÜCRET NET/BRÜT : </a:t>
            </a:r>
            <a:r>
              <a:rPr lang="tr-TR" sz="1600" dirty="0"/>
              <a:t>YTL.</a:t>
            </a:r>
          </a:p>
          <a:p>
            <a:pPr marL="0" indent="0">
              <a:spcBef>
                <a:spcPts val="0"/>
              </a:spcBef>
              <a:buNone/>
            </a:pPr>
            <a:r>
              <a:rPr lang="tr-TR" sz="1600"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125413" y="0"/>
            <a:ext cx="12066587" cy="6691313"/>
          </a:xfrm>
        </p:spPr>
        <p:txBody>
          <a:bodyPr/>
          <a:lstStyle/>
          <a:p>
            <a:pPr marL="0" indent="0">
              <a:buFont typeface="Arial" panose="020B0604020202020204" pitchFamily="34" charset="0"/>
              <a:buNone/>
            </a:pPr>
            <a:r>
              <a:rPr lang="tr-TR" altLang="tr-TR" sz="3200" b="1" smtClean="0">
                <a:latin typeface="Arial" panose="020B0604020202020204" pitchFamily="34" charset="0"/>
                <a:cs typeface="Arial" panose="020B0604020202020204" pitchFamily="34" charset="0"/>
              </a:rPr>
              <a:t>Çalışmadığı Halde İşçiye Ücret Ödenmesi</a:t>
            </a:r>
          </a:p>
          <a:p>
            <a:pPr marL="0" indent="0">
              <a:buFont typeface="Arial" panose="020B0604020202020204" pitchFamily="34" charset="0"/>
              <a:buNone/>
            </a:pPr>
            <a:r>
              <a:rPr lang="tr-TR" altLang="tr-TR" sz="2700" smtClean="0">
                <a:latin typeface="Arial" panose="020B0604020202020204" pitchFamily="34" charset="0"/>
                <a:cs typeface="Arial" panose="020B0604020202020204" pitchFamily="34" charset="0"/>
              </a:rPr>
              <a:t>İş Kanunu’nda ücretin bir iş karşılığı olduğu ifade edilmekle birlikte bir iş karşılığı olmaksızın ücret ödenen durumlar da bulunmaktadır. İşçilere hafta tatilinde, ulusal bayram ve genel tatil günlerinde, yıllık ücretli izinli oldukları dönemde bir iş karşılığı olmaksızın günlük asıl ücretleri ödenir. İş Kanunu’nun 24. ve 25. maddelerinin (III) numaralı bentlerinde gösterilen </a:t>
            </a:r>
            <a:r>
              <a:rPr lang="tr-TR" altLang="tr-TR" sz="2700" b="1" smtClean="0">
                <a:latin typeface="Arial" panose="020B0604020202020204" pitchFamily="34" charset="0"/>
                <a:cs typeface="Arial" panose="020B0604020202020204" pitchFamily="34" charset="0"/>
              </a:rPr>
              <a:t>zorlayıcı nedenler dolayısıyla çalışmayan ve çalıştırılamayan işçiye </a:t>
            </a:r>
            <a:r>
              <a:rPr lang="tr-TR" altLang="tr-TR" sz="2700" smtClean="0">
                <a:latin typeface="Arial" panose="020B0604020202020204" pitchFamily="34" charset="0"/>
                <a:cs typeface="Arial" panose="020B0604020202020204" pitchFamily="34" charset="0"/>
              </a:rPr>
              <a:t>bu bekleme süresi içinde </a:t>
            </a:r>
            <a:r>
              <a:rPr lang="tr-TR" altLang="tr-TR" sz="2700" b="1" smtClean="0">
                <a:latin typeface="Arial" panose="020B0604020202020204" pitchFamily="34" charset="0"/>
                <a:cs typeface="Arial" panose="020B0604020202020204" pitchFamily="34" charset="0"/>
              </a:rPr>
              <a:t>bir haftaya kadar her gün için yarım ücret ödenir.</a:t>
            </a:r>
            <a:endParaRPr lang="tr-TR" altLang="tr-TR" sz="270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tr-TR" altLang="tr-TR" sz="2700"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sz="2700" smtClean="0">
                <a:latin typeface="Arial" panose="020B0604020202020204" pitchFamily="34" charset="0"/>
                <a:cs typeface="Arial" panose="020B0604020202020204" pitchFamily="34" charset="0"/>
              </a:rPr>
              <a:t>İşçinin hastalanması halinde </a:t>
            </a:r>
            <a:r>
              <a:rPr lang="tr-TR" altLang="tr-TR" sz="2700" b="1" smtClean="0">
                <a:latin typeface="Arial" panose="020B0604020202020204" pitchFamily="34" charset="0"/>
                <a:cs typeface="Arial" panose="020B0604020202020204" pitchFamily="34" charset="0"/>
              </a:rPr>
              <a:t>sadece aylık ücret alanların </a:t>
            </a:r>
            <a:r>
              <a:rPr lang="tr-TR" altLang="tr-TR" sz="2700" smtClean="0">
                <a:latin typeface="Arial" panose="020B0604020202020204" pitchFamily="34" charset="0"/>
                <a:cs typeface="Arial" panose="020B0604020202020204" pitchFamily="34" charset="0"/>
              </a:rPr>
              <a:t>ücretleri tam olarak ödenir (İK m.49/4). </a:t>
            </a:r>
          </a:p>
          <a:p>
            <a:pPr marL="0" indent="0">
              <a:buFont typeface="Arial" panose="020B0604020202020204" pitchFamily="34" charset="0"/>
              <a:buNone/>
            </a:pPr>
            <a:endParaRPr lang="tr-TR" altLang="tr-TR" sz="2700"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sz="2700" smtClean="0">
                <a:latin typeface="Arial" panose="020B0604020202020204" pitchFamily="34" charset="0"/>
                <a:cs typeface="Arial" panose="020B0604020202020204" pitchFamily="34" charset="0"/>
              </a:rPr>
              <a:t>Diğer ücret türleri ile çalışanların iş sözleşmeleri veya toplu iş sözleşmelerinde izinli veya istirahatli oldukları zaman için işverenin ücret ödeyeceği düzenlendiyse işveren ücret öder, böyle bir düzenleme yoksa işverenin bu günler için ücret ödeme yükümlülüğü yoktur.</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187325" y="306388"/>
            <a:ext cx="12004675" cy="6326187"/>
          </a:xfrm>
        </p:spPr>
        <p:txBody>
          <a:bodyPr/>
          <a:lstStyle/>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İş Kanunu’nda gebelik halinde işçinin iş sözleşmesinin askıda olması nedeniyle işine gidemediği süreler için ücret işlemeyeceği ifade edilmiştir. Bu nedenle, bu dönemde kadın işçiye ücret ödenmez</a:t>
            </a:r>
            <a:endParaRPr lang="bs-Latn-BA"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Askerlik durumunda işçiye ücret ödeneceğine ilişkin bir hüküm İş Kanunu’nda bulunmamaktadır.</a:t>
            </a:r>
          </a:p>
          <a:p>
            <a:pPr marL="0" indent="0">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smtClean="0">
                <a:latin typeface="Arial" panose="020B0604020202020204" pitchFamily="34" charset="0"/>
                <a:cs typeface="Arial" panose="020B0604020202020204" pitchFamily="34" charset="0"/>
              </a:rPr>
              <a:t>Türk Borçlar Kanunu’na göre de işverenin, temerrüdü halinde yani işçinin çalışmaya hazır olmasına rağmen işveren tarafından çalıştırılmadığında işveren, işçiye ücretini ödemekle yükümlüdür. Ancak, işçinin işi yapmamasından dolayı tasarruf ettiği ve başka bir iş yaparak kazandığı veya kazanmaktan bilerek kaçındığı meblağ işçinin ücretinden indirilir (TBK m.408).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271" y="151808"/>
            <a:ext cx="11870410" cy="6264490"/>
          </a:xfrm>
        </p:spPr>
        <p:txBody>
          <a:bodyPr/>
          <a:lstStyle/>
          <a:p>
            <a:pPr marL="0" indent="0">
              <a:spcBef>
                <a:spcPts val="0"/>
              </a:spcBef>
              <a:buNone/>
            </a:pPr>
            <a:r>
              <a:rPr lang="tr-TR" sz="1600" b="1" dirty="0" smtClean="0"/>
              <a:t>MADDE 5)-YAPILACAK İŞİN KONUSU : </a:t>
            </a:r>
            <a:endParaRPr lang="tr-TR" sz="1600" dirty="0" smtClean="0"/>
          </a:p>
          <a:p>
            <a:pPr marL="0" indent="0">
              <a:spcBef>
                <a:spcPts val="0"/>
              </a:spcBef>
              <a:buNone/>
            </a:pPr>
            <a:r>
              <a:rPr lang="tr-TR" sz="1600" b="1" dirty="0" smtClean="0"/>
              <a:t> </a:t>
            </a:r>
            <a:endParaRPr lang="tr-TR" sz="1600" dirty="0" smtClean="0"/>
          </a:p>
          <a:p>
            <a:pPr marL="0" indent="0">
              <a:spcBef>
                <a:spcPts val="0"/>
              </a:spcBef>
              <a:buNone/>
            </a:pPr>
            <a:r>
              <a:rPr lang="tr-TR" sz="1600" b="1" dirty="0" smtClean="0"/>
              <a:t>MADDE 6)-DENEME SÜRESİ : </a:t>
            </a:r>
            <a:r>
              <a:rPr lang="tr-TR" sz="1600" dirty="0" smtClean="0"/>
              <a:t>Yoktur</a:t>
            </a:r>
            <a:r>
              <a:rPr lang="tr-TR" sz="1600" b="1" dirty="0" smtClean="0"/>
              <a:t> </a:t>
            </a:r>
            <a:r>
              <a:rPr lang="tr-TR" sz="1600" dirty="0" smtClean="0"/>
              <a:t>/ ………… Ay' </a:t>
            </a:r>
            <a:r>
              <a:rPr lang="tr-TR" sz="1600" dirty="0" err="1" smtClean="0"/>
              <a:t>dır</a:t>
            </a:r>
            <a:r>
              <a:rPr lang="tr-TR" sz="1600" dirty="0" smtClean="0"/>
              <a:t>. </a:t>
            </a:r>
          </a:p>
          <a:p>
            <a:pPr marL="0" indent="0">
              <a:spcBef>
                <a:spcPts val="0"/>
              </a:spcBef>
              <a:buNone/>
            </a:pPr>
            <a:r>
              <a:rPr lang="tr-TR" sz="1600" dirty="0" smtClean="0"/>
              <a:t>(Deneme süresi en fazla iki aydır. Bu süre sonunda başarısız yada yetersiz bulunanların sözleşmeleri ihbarsız ve tazminatsız feshedilir.)</a:t>
            </a:r>
          </a:p>
          <a:p>
            <a:pPr marL="0" indent="0">
              <a:spcBef>
                <a:spcPts val="0"/>
              </a:spcBef>
              <a:buNone/>
            </a:pPr>
            <a:r>
              <a:rPr lang="tr-TR" sz="1600" b="1" dirty="0" smtClean="0"/>
              <a:t> </a:t>
            </a:r>
            <a:endParaRPr lang="tr-TR" sz="1600" dirty="0" smtClean="0"/>
          </a:p>
          <a:p>
            <a:pPr marL="0" indent="0">
              <a:spcBef>
                <a:spcPts val="0"/>
              </a:spcBef>
              <a:buNone/>
            </a:pPr>
            <a:r>
              <a:rPr lang="tr-TR" sz="1600" b="1" dirty="0" smtClean="0"/>
              <a:t>MADDE 7)- İŞÇİNİN ÇALIŞMA YERİ : </a:t>
            </a:r>
            <a:endParaRPr lang="tr-TR" sz="1600" dirty="0" smtClean="0"/>
          </a:p>
          <a:p>
            <a:pPr marL="0" indent="0">
              <a:spcBef>
                <a:spcPts val="0"/>
              </a:spcBef>
              <a:buNone/>
            </a:pPr>
            <a:r>
              <a:rPr lang="tr-TR" sz="1600" dirty="0" smtClean="0"/>
              <a:t>İşverenin il/ilçe sınırları içindeki işyerlerinde, işveren veya vekilinin göstereceği işyerleri. İşçi, gerektiği takdirde işyeri içinde unvanı veya niteliği benzer yahut birbirine yakın başka işlerde muvafakat aranmaksızın geçici veya devamlı olarak işveren tarafından görevlendirilebilir.</a:t>
            </a:r>
          </a:p>
          <a:p>
            <a:pPr marL="0" indent="0">
              <a:spcBef>
                <a:spcPts val="0"/>
              </a:spcBef>
              <a:buNone/>
            </a:pPr>
            <a:r>
              <a:rPr lang="tr-TR" sz="1600" b="1" dirty="0" smtClean="0"/>
              <a:t> </a:t>
            </a:r>
            <a:endParaRPr lang="tr-TR" sz="1600" dirty="0" smtClean="0"/>
          </a:p>
          <a:p>
            <a:pPr marL="0" indent="0">
              <a:spcBef>
                <a:spcPts val="0"/>
              </a:spcBef>
              <a:buNone/>
            </a:pPr>
            <a:r>
              <a:rPr lang="tr-TR" sz="1600" b="1" dirty="0" smtClean="0"/>
              <a:t>MADDE 8)- ÇALIŞMA SÜRELERİ : </a:t>
            </a:r>
            <a:endParaRPr lang="tr-TR" sz="1600" dirty="0" smtClean="0"/>
          </a:p>
          <a:p>
            <a:pPr marL="0" indent="0">
              <a:spcBef>
                <a:spcPts val="0"/>
              </a:spcBef>
              <a:buNone/>
            </a:pPr>
            <a:r>
              <a:rPr lang="tr-TR" sz="1600" dirty="0" smtClean="0"/>
              <a:t>Haftalık çalışma süresi en çok 45 saattir. Bu süre haftanın çalışılan günlerine eşit şekilde bölünerek uygulanır. 45 Saatlik çalışma süresi işveren tarafından gerekli görüldüğünde; Haftanın çalışılan günlerine, günde 11 saati aşmamak koşulu ile farklı şekillerde dağıtılabilir. Ayrıca işin niteliği ve şartlarına göre, işe başlama ve bitiş saatleri de, işçiler için farklı şekillerde düzenlenebilir ve gerektiğinde değiştirilebilir. 45 Saatlik haftalık çalışma süresinin, haftanın çalışılan günlerine farklı şekillerde dağıtılarak çalışılması durumunda, iki aylık çalışma süresi içinde, işçinin haftalık ortalama normal çalışma süresi 45 saati aşamaz. Ara dinlenme zamanları işveren tarafından belirlenir. İşçi bu maddede belirtilen çalışma şekil ve şartlarını aynen kabul eder.</a:t>
            </a:r>
          </a:p>
          <a:p>
            <a:pPr marL="0" indent="0">
              <a:spcBef>
                <a:spcPts val="0"/>
              </a:spcBef>
              <a:buNone/>
            </a:pPr>
            <a:r>
              <a:rPr lang="tr-TR" sz="1600" b="1" dirty="0" smtClean="0"/>
              <a:t> </a:t>
            </a:r>
            <a:endParaRPr lang="tr-TR" sz="1600" dirty="0" smtClean="0"/>
          </a:p>
          <a:p>
            <a:pPr marL="0" indent="0">
              <a:spcBef>
                <a:spcPts val="0"/>
              </a:spcBef>
              <a:buNone/>
            </a:pPr>
            <a:r>
              <a:rPr lang="tr-TR" sz="1600" b="1" dirty="0" smtClean="0"/>
              <a:t>MADDE 9)- FAZLA ÇALIŞMA </a:t>
            </a:r>
            <a:r>
              <a:rPr lang="tr-TR" sz="1600" dirty="0" smtClean="0"/>
              <a:t>: </a:t>
            </a:r>
          </a:p>
          <a:p>
            <a:pPr marL="0" indent="0">
              <a:spcBef>
                <a:spcPts val="0"/>
              </a:spcBef>
              <a:buNone/>
            </a:pPr>
            <a:r>
              <a:rPr lang="tr-TR" sz="1600" dirty="0" smtClean="0"/>
              <a:t>İşveren ülkenin genel yaraları için, işin niteliği veya üretimin artırılması gibi nedenlerle işçiye, günlük toplam çalışma süresi 11 saati aşmamak şartı ile yılda 270 saate kadar fazla çalışma yaptırabilir. Haftalık 45 saati aşan çalışmalar fazla çalışma sayılır. Ancak denkleştirme esası uygulandığı durumlarda, işçinin iki aylık süre içindeki haftalık ortalama çalışma süresi 45 saati aşmamak koşulu ile, bazı haftalarda 45 saatten fazla çalıştırılmış olsa dahi, bu haftalardaki 45 saati aşan çalışma süreleri fazla çalışma sayılmaz ve fazla çalışma ücreti ödenmez.</a:t>
            </a:r>
          </a:p>
          <a:p>
            <a:pPr marL="0" indent="0">
              <a:spcBef>
                <a:spcPts val="0"/>
              </a:spcBef>
              <a:buNone/>
            </a:pPr>
            <a:r>
              <a:rPr lang="tr-TR" sz="1600" dirty="0" smtClean="0"/>
              <a:t> </a:t>
            </a:r>
          </a:p>
          <a:p>
            <a:pPr marL="0" indent="0">
              <a:spcBef>
                <a:spcPts val="0"/>
              </a:spcBef>
              <a:buNone/>
            </a:pPr>
            <a:r>
              <a:rPr lang="tr-TR" sz="1600" b="1" dirty="0" smtClean="0"/>
              <a:t>MADDE 10)- TELAFİ ÇALIŞMASI </a:t>
            </a:r>
            <a:r>
              <a:rPr lang="tr-TR" sz="1600" dirty="0" smtClean="0"/>
              <a:t>:  Zorunlu nedenlerle işin durması, ulusal bayram ve genel tatillerden önce veya sonra işyerinin tatil edilmesi veya benzer nedenlerle normal çalışma sürelerinin önemli ölçüde altında çalışılması yada işin tümüyle durdurulması veya işçinin talebi ile kendisine izin verilmesi hallerinde, işveren, iki ay içerisinde işçiye, çalışılmayan bu süreler karşılığı olarak telafi çalışması yaptırabilir. Telafi çalışması, günlük en çok çalışma süresi olan 11 saati ve günde en fazla 3 saati aşamaz. Tatil günlerinde telafi çalışması yaptırılamaz. Telafi çalışması fazla çalışma sayılmaz ve karşılığında fazla çalışma ücreti ödenmez.</a:t>
            </a:r>
          </a:p>
          <a:p>
            <a:pPr marL="0" indent="0">
              <a:spcBef>
                <a:spcPts val="0"/>
              </a:spcBef>
              <a:buNone/>
            </a:pPr>
            <a:r>
              <a:rPr lang="tr-TR" sz="1600" dirty="0" smtClean="0"/>
              <a:t> </a:t>
            </a:r>
          </a:p>
        </p:txBody>
      </p:sp>
    </p:spTree>
    <p:extLst>
      <p:ext uri="{BB962C8B-B14F-4D97-AF65-F5344CB8AC3E}">
        <p14:creationId xmlns:p14="http://schemas.microsoft.com/office/powerpoint/2010/main" val="2676257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773" y="229299"/>
            <a:ext cx="11870410" cy="6419473"/>
          </a:xfrm>
        </p:spPr>
        <p:txBody>
          <a:bodyPr/>
          <a:lstStyle/>
          <a:p>
            <a:pPr marL="0" indent="0">
              <a:spcBef>
                <a:spcPts val="0"/>
              </a:spcBef>
              <a:buNone/>
            </a:pPr>
            <a:r>
              <a:rPr lang="tr-TR" sz="1600" b="1" dirty="0" smtClean="0"/>
              <a:t>MADDE 11)- ÜCRET :</a:t>
            </a:r>
            <a:r>
              <a:rPr lang="tr-TR" sz="1600" dirty="0" smtClean="0"/>
              <a:t> İşçinin sözleşmede yazılı ücreti kural olarak imza karşılığı kendisine ödenir veya banka hesabına yatırılır. Ancak işçinin yazlı talebi ile belirlediği ve bu talebin altındaki tatbiki imzası bulunan mutemedine de yine imzası karşılığında ödenebilir. Kural olarak işçinin işlemiş ücretinin ödeme tarihi, her ayın ilk iş günüdür. Mücbir bir sebep olmadıkça, ücretler ödeme gününden itibaren en geç 20 gün içinde ödenir.</a:t>
            </a:r>
          </a:p>
          <a:p>
            <a:pPr marL="0" indent="0">
              <a:spcBef>
                <a:spcPts val="0"/>
              </a:spcBef>
              <a:buNone/>
            </a:pPr>
            <a:r>
              <a:rPr lang="tr-TR" sz="1600" b="1" dirty="0" smtClean="0"/>
              <a:t> </a:t>
            </a:r>
            <a:endParaRPr lang="tr-TR" sz="1600" dirty="0" smtClean="0"/>
          </a:p>
          <a:p>
            <a:pPr marL="0" indent="0">
              <a:spcBef>
                <a:spcPts val="0"/>
              </a:spcBef>
              <a:buNone/>
            </a:pPr>
            <a:r>
              <a:rPr lang="tr-TR" sz="1600" b="1" dirty="0" smtClean="0"/>
              <a:t>MADDE 12)- FAZLA ÇALIŞMA ÜCRETİ :</a:t>
            </a:r>
            <a:r>
              <a:rPr lang="tr-TR" sz="1600" dirty="0" smtClean="0"/>
              <a:t>İşçinin her bir saat fazla çalışması için işverence ödenecek fazla çalışma ücreti, işçinin normal çalışma ücretinin saat başına düşen miktarının yüzde elli artırılmış tutarıdır.</a:t>
            </a:r>
          </a:p>
          <a:p>
            <a:pPr marL="0" indent="0">
              <a:spcBef>
                <a:spcPts val="0"/>
              </a:spcBef>
              <a:buNone/>
            </a:pPr>
            <a:r>
              <a:rPr lang="tr-TR" sz="1600" b="1" dirty="0" smtClean="0"/>
              <a:t> </a:t>
            </a:r>
            <a:endParaRPr lang="tr-TR" sz="1600" dirty="0" smtClean="0"/>
          </a:p>
          <a:p>
            <a:pPr marL="0" indent="0">
              <a:spcBef>
                <a:spcPts val="0"/>
              </a:spcBef>
              <a:buNone/>
            </a:pPr>
            <a:r>
              <a:rPr lang="tr-TR" sz="1600" b="1" dirty="0" smtClean="0"/>
              <a:t>MADDE 13)- ÖZEL ŞARTLAR :</a:t>
            </a:r>
            <a:r>
              <a:rPr lang="tr-TR" sz="1600" dirty="0" smtClean="0"/>
              <a:t>İşçi, tecrübe ve mesleki birikimine uygun olarak, işverenin vereceği bütün işleri ve görevleri yapmayı kabul ve taahhüt eder. Bu hizmetleri karşılığında belirtilen aylık ücret dışında herhangi bir ücret talep edemez.</a:t>
            </a:r>
          </a:p>
          <a:p>
            <a:pPr marL="0" lvl="0" indent="0">
              <a:spcBef>
                <a:spcPts val="0"/>
              </a:spcBef>
              <a:buNone/>
            </a:pPr>
            <a:r>
              <a:rPr lang="tr-TR" sz="1600" dirty="0" smtClean="0"/>
              <a:t>İşçi, işyerinde, çalışma mevzuatı ve işveren tarafından belirlenmiş bulunan çalışma şartlarına, iş disiplinine, iş sağlığı ve iş güvenliği kurallarına, işveren tarafından çıkartılmış ve çıkartılacak olan yönetmelik, genelge, sirküler, talimat gibi düzenlemelere uymayı kabul ve taahhüt eder.</a:t>
            </a:r>
          </a:p>
          <a:p>
            <a:pPr marL="0" lvl="0" indent="0">
              <a:spcBef>
                <a:spcPts val="0"/>
              </a:spcBef>
              <a:buNone/>
            </a:pPr>
            <a:r>
              <a:rPr lang="tr-TR" sz="1600" dirty="0" smtClean="0"/>
              <a:t>İşçi, görev nedeniyle kendisine ve bağlı bulunduğu birime teslim edilen demirbaş, her türlü mefruşat, elektronik teçhizat gibi eşyanın muhafazasından, hasar ve ziyan görmesinden sorumludur. Bu malzemeleri işyeri dışına çıkarmamayı ve amacı dışında kullanmamayı, iş sözleşmesinin feshinde eksiksiz teslim etmeyi taahhüt eder.</a:t>
            </a:r>
          </a:p>
          <a:p>
            <a:pPr marL="0" lvl="0" indent="0">
              <a:spcBef>
                <a:spcPts val="0"/>
              </a:spcBef>
              <a:buNone/>
            </a:pPr>
            <a:r>
              <a:rPr lang="tr-TR" sz="1600" dirty="0" smtClean="0"/>
              <a:t>İşçi, işverene ve işyerine ait her türlü iş sırlarını saklamayı, işverene zarar verecek davranışlardan kaçınmayı taahhüt eder.</a:t>
            </a:r>
          </a:p>
          <a:p>
            <a:pPr marL="0" lvl="0" indent="0">
              <a:spcBef>
                <a:spcPts val="0"/>
              </a:spcBef>
              <a:buNone/>
            </a:pPr>
            <a:r>
              <a:rPr lang="tr-TR" sz="1600" dirty="0" smtClean="0"/>
              <a:t>İşçi, iş sözleşmesi devam ettiği sürece, özel de olsa başka bir işte çalışmamayı taahhüt eder.</a:t>
            </a:r>
          </a:p>
          <a:p>
            <a:pPr marL="0" lvl="0" indent="0">
              <a:spcBef>
                <a:spcPts val="0"/>
              </a:spcBef>
              <a:buNone/>
            </a:pPr>
            <a:r>
              <a:rPr lang="tr-TR" sz="1600" dirty="0" smtClean="0"/>
              <a:t>İşçi, işverenin istemesi halinde, hafta tatili ile ulusal bayram ve genel tatil günlerinde de çalışmayı ve işverenin istemesi halinde fazla çalışma yapmayı peşinen kabul eder.</a:t>
            </a:r>
          </a:p>
          <a:p>
            <a:pPr marL="0" indent="0">
              <a:spcBef>
                <a:spcPts val="0"/>
              </a:spcBef>
              <a:buNone/>
            </a:pPr>
            <a:r>
              <a:rPr lang="tr-TR" sz="1600" dirty="0" smtClean="0"/>
              <a:t>13.7-İşveren, işçilik haklarını ödemek, ahlak ve iyi niyet kurallarına uymak, işçi sağlığı ve iş güvenliği tedbirlerini almakla yükümlüdür.</a:t>
            </a:r>
          </a:p>
          <a:p>
            <a:pPr marL="0" indent="0">
              <a:spcBef>
                <a:spcPts val="0"/>
              </a:spcBef>
              <a:buNone/>
            </a:pPr>
            <a:r>
              <a:rPr lang="tr-TR" sz="1600" dirty="0" smtClean="0"/>
              <a:t>13.8-İşçi, iş kanununa göre hak kazanacağı yıllık ücretli iznini, işverenin iş şartlarına göre belirleyeceği zamanda kullanmayı kabul eder.</a:t>
            </a:r>
          </a:p>
          <a:p>
            <a:pPr marL="0" indent="0">
              <a:spcBef>
                <a:spcPts val="0"/>
              </a:spcBef>
              <a:buNone/>
            </a:pPr>
            <a:r>
              <a:rPr lang="tr-TR" sz="1600" dirty="0" smtClean="0"/>
              <a:t>13.9-İşçi, işyerine, alkollü içki veya uyuşturucu madde almış olarak gelmemeyi ve bu maddeleri işyerinde kullanmamayı, çalış­ması ile ilgili olmayan eşya ve maddeler ile taşınması yada kullanılması yasaklanmış maddeleri işyerine sokmamayı taahhüt eder.</a:t>
            </a:r>
          </a:p>
          <a:p>
            <a:pPr marL="0" indent="0">
              <a:spcBef>
                <a:spcPts val="0"/>
              </a:spcBef>
              <a:buNone/>
            </a:pPr>
            <a:r>
              <a:rPr lang="tr-TR" sz="1600" dirty="0" smtClean="0"/>
              <a:t>13.10-İşçi, işverenin istemesi halinde hizmet içi veya görevin gerektirdiği eğitimlere katılmak zorundadır. Eğitimlere katılan işçiden zorunlu hizmet talep edilebilir.</a:t>
            </a:r>
          </a:p>
          <a:p>
            <a:pPr marL="0" indent="0">
              <a:spcBef>
                <a:spcPts val="0"/>
              </a:spcBef>
              <a:buNone/>
            </a:pPr>
            <a:r>
              <a:rPr lang="tr-TR" sz="1600" dirty="0" smtClean="0"/>
              <a:t> </a:t>
            </a:r>
          </a:p>
          <a:p>
            <a:pPr marL="0" indent="0">
              <a:spcBef>
                <a:spcPts val="0"/>
              </a:spcBef>
              <a:buNone/>
            </a:pPr>
            <a:endParaRPr lang="tr-TR" altLang="tr-TR" sz="1600" dirty="0" smtClean="0"/>
          </a:p>
          <a:p>
            <a:pPr marL="0" indent="0">
              <a:buNone/>
            </a:pPr>
            <a:endParaRPr lang="tr-TR" sz="1600" dirty="0" smtClean="0"/>
          </a:p>
          <a:p>
            <a:pPr marL="0" indent="0">
              <a:buNone/>
            </a:pPr>
            <a:endParaRPr lang="tr-TR" sz="1600" dirty="0"/>
          </a:p>
        </p:txBody>
      </p:sp>
    </p:spTree>
    <p:extLst>
      <p:ext uri="{BB962C8B-B14F-4D97-AF65-F5344CB8AC3E}">
        <p14:creationId xmlns:p14="http://schemas.microsoft.com/office/powerpoint/2010/main" val="426167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271" y="306791"/>
            <a:ext cx="11730926" cy="6233494"/>
          </a:xfrm>
        </p:spPr>
        <p:txBody>
          <a:bodyPr/>
          <a:lstStyle/>
          <a:p>
            <a:pPr marL="0" indent="0">
              <a:spcBef>
                <a:spcPts val="0"/>
              </a:spcBef>
              <a:buNone/>
            </a:pPr>
            <a:r>
              <a:rPr lang="tr-TR" sz="1600" b="1" dirty="0" smtClean="0"/>
              <a:t>MADDE 14)- FESİH VE TAZMİNATLAR :</a:t>
            </a:r>
            <a:endParaRPr lang="tr-TR" sz="1600" dirty="0" smtClean="0"/>
          </a:p>
          <a:p>
            <a:pPr marL="0" lvl="0" indent="0">
              <a:spcBef>
                <a:spcPts val="0"/>
              </a:spcBef>
              <a:buNone/>
            </a:pPr>
            <a:r>
              <a:rPr lang="tr-TR" sz="1600" dirty="0" smtClean="0"/>
              <a:t>Taraflar yukarıdaki maddelerde yazılı sorumluluklarını yerine getirmez ise karşı tarafa sözleşmeyi herhangi bir tazminat ödemeden feshetme hakkı doğduğunu kabul ve taahhüt etmişlerdir.</a:t>
            </a:r>
          </a:p>
          <a:p>
            <a:pPr marL="0" lvl="0" indent="0">
              <a:spcBef>
                <a:spcPts val="0"/>
              </a:spcBef>
              <a:buNone/>
            </a:pPr>
            <a:r>
              <a:rPr lang="tr-TR" sz="1600" dirty="0" smtClean="0"/>
              <a:t>Sözleşmenin taraflarından herhangi birisi sözleşmeyi feshetmek isterse; 4857 sayılı İş Kanunun 17. maddesindeki ihbar önellerine uygun olarak, önceden karşı tarafa yazılı olarak haber vermek zorundadır. Haber verilmemesi halinde tarafların ayrıca tazminat isteme hakkı saklıdır.</a:t>
            </a:r>
          </a:p>
          <a:p>
            <a:pPr marL="0" indent="0">
              <a:spcBef>
                <a:spcPts val="0"/>
              </a:spcBef>
              <a:buNone/>
            </a:pPr>
            <a:r>
              <a:rPr lang="tr-TR" sz="1600" dirty="0" smtClean="0"/>
              <a:t>14.3</a:t>
            </a:r>
            <a:r>
              <a:rPr lang="tr-TR" sz="1600" b="1" dirty="0" smtClean="0"/>
              <a:t>- </a:t>
            </a:r>
            <a:r>
              <a:rPr lang="tr-TR" sz="1600" dirty="0" smtClean="0"/>
              <a:t>İşveren sözleşmeyi; sözleşme süresi içerisinde veya bitim tarihinde tek taraflı olarak feshederse, işçiye iş kanunu hükümlerine uygun olarak tazminat öder. Sözleşmenin işveren tarafından feshinde; fesih bildiriminde sebep gösterilmediği veya gösterilen sebebin geçerli olmadığı hususunda ortaya çıkacak uyuşmazlıklar, bir ay içinde Özel Hakeme götürülür.</a:t>
            </a:r>
          </a:p>
          <a:p>
            <a:pPr marL="0" indent="0">
              <a:spcBef>
                <a:spcPts val="0"/>
              </a:spcBef>
              <a:buNone/>
            </a:pPr>
            <a:r>
              <a:rPr lang="tr-TR" sz="1600" dirty="0" smtClean="0"/>
              <a:t> </a:t>
            </a:r>
          </a:p>
          <a:p>
            <a:pPr marL="0" indent="0">
              <a:spcBef>
                <a:spcPts val="0"/>
              </a:spcBef>
              <a:buNone/>
            </a:pPr>
            <a:r>
              <a:rPr lang="tr-TR" sz="1600" b="1" dirty="0" smtClean="0"/>
              <a:t>MADDE 15)- SON HÜKÜMLER :</a:t>
            </a:r>
            <a:endParaRPr lang="tr-TR" sz="1600" dirty="0" smtClean="0"/>
          </a:p>
          <a:p>
            <a:pPr marL="0" indent="0">
              <a:spcBef>
                <a:spcPts val="0"/>
              </a:spcBef>
              <a:buNone/>
            </a:pPr>
            <a:r>
              <a:rPr lang="tr-TR" sz="1600" dirty="0" smtClean="0"/>
              <a:t>15.1-Bu iş sözleşmesinde yer almayan hususlarda İş Kanunu ve diğer ilgili mevzuat hükümleri uygulanır.</a:t>
            </a:r>
          </a:p>
          <a:p>
            <a:pPr marL="0" indent="0">
              <a:spcBef>
                <a:spcPts val="0"/>
              </a:spcBef>
              <a:buNone/>
            </a:pPr>
            <a:r>
              <a:rPr lang="tr-TR" sz="1600" dirty="0" smtClean="0"/>
              <a:t>15.2-Uyuşmazlıklarda çözüm mercii iş yerinin bulunduğu yer mahkemeleri ve icra daireleridir.</a:t>
            </a:r>
          </a:p>
          <a:p>
            <a:pPr marL="0" indent="0">
              <a:spcBef>
                <a:spcPts val="0"/>
              </a:spcBef>
              <a:buNone/>
            </a:pPr>
            <a:r>
              <a:rPr lang="tr-TR" sz="1600" dirty="0" smtClean="0"/>
              <a:t>15.3-Bu hizmet akdi / / tarihinde taraflarca iki nüsha olarak tanzim edilip, okundu ve aynen kabulle imzalandı.</a:t>
            </a:r>
          </a:p>
          <a:p>
            <a:pPr marL="0" indent="0">
              <a:spcBef>
                <a:spcPts val="0"/>
              </a:spcBef>
              <a:buNone/>
            </a:pPr>
            <a:r>
              <a:rPr lang="tr-TR" sz="1600" dirty="0" smtClean="0"/>
              <a:t> </a:t>
            </a:r>
          </a:p>
          <a:p>
            <a:pPr marL="0" indent="0">
              <a:spcBef>
                <a:spcPts val="0"/>
              </a:spcBef>
              <a:buNone/>
            </a:pPr>
            <a:r>
              <a:rPr lang="tr-TR" sz="1600" dirty="0" smtClean="0"/>
              <a:t> </a:t>
            </a:r>
          </a:p>
          <a:p>
            <a:pPr marL="0" indent="0">
              <a:spcBef>
                <a:spcPts val="0"/>
              </a:spcBef>
              <a:buNone/>
            </a:pPr>
            <a:r>
              <a:rPr lang="tr-TR" sz="1600" dirty="0" smtClean="0"/>
              <a:t> </a:t>
            </a:r>
          </a:p>
          <a:p>
            <a:pPr marL="0" indent="0">
              <a:spcBef>
                <a:spcPts val="0"/>
              </a:spcBef>
              <a:buNone/>
            </a:pPr>
            <a:r>
              <a:rPr lang="tr-TR" sz="1600" dirty="0" smtClean="0"/>
              <a:t> </a:t>
            </a:r>
          </a:p>
          <a:p>
            <a:pPr marL="0" indent="0">
              <a:spcBef>
                <a:spcPts val="0"/>
              </a:spcBef>
              <a:buNone/>
            </a:pPr>
            <a:r>
              <a:rPr lang="tr-TR" sz="1600" dirty="0" smtClean="0"/>
              <a:t> </a:t>
            </a:r>
          </a:p>
          <a:p>
            <a:pPr marL="0" indent="0">
              <a:spcBef>
                <a:spcPts val="0"/>
              </a:spcBef>
              <a:buNone/>
            </a:pPr>
            <a:r>
              <a:rPr lang="tr-TR" sz="1600" b="1" dirty="0" smtClean="0"/>
              <a:t>İşveren veya Vekili 								İşçi</a:t>
            </a:r>
            <a:endParaRPr lang="tr-TR" sz="1600" dirty="0" smtClean="0"/>
          </a:p>
          <a:p>
            <a:pPr marL="0" indent="0">
              <a:spcBef>
                <a:spcPts val="0"/>
              </a:spcBef>
              <a:buNone/>
            </a:pPr>
            <a:r>
              <a:rPr lang="tr-TR" sz="1600" dirty="0" smtClean="0"/>
              <a:t>(İmza-Kaşe) 									(Adı Soyadı-İmza)</a:t>
            </a:r>
          </a:p>
          <a:p>
            <a:pPr marL="0" indent="0">
              <a:buNone/>
            </a:pPr>
            <a:endParaRPr lang="tr-TR" sz="1600" dirty="0"/>
          </a:p>
        </p:txBody>
      </p:sp>
    </p:spTree>
    <p:extLst>
      <p:ext uri="{BB962C8B-B14F-4D97-AF65-F5344CB8AC3E}">
        <p14:creationId xmlns:p14="http://schemas.microsoft.com/office/powerpoint/2010/main" val="1474299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82600" y="142875"/>
            <a:ext cx="10515600" cy="685800"/>
          </a:xfrm>
        </p:spPr>
        <p:txBody>
          <a:bodyPr/>
          <a:lstStyle/>
          <a:p>
            <a:pPr algn="ctr"/>
            <a:r>
              <a:rPr lang="tr-TR" altLang="tr-TR" sz="3600" b="1" smtClean="0">
                <a:latin typeface="Arial" panose="020B0604020202020204" pitchFamily="34" charset="0"/>
                <a:cs typeface="Arial" panose="020B0604020202020204" pitchFamily="34" charset="0"/>
              </a:rPr>
              <a:t>ÜCRET GÜVENCESİ - ASGARİ ÜCRET</a:t>
            </a:r>
            <a:endParaRPr lang="tr-TR" altLang="tr-TR" b="1" smtClean="0">
              <a:latin typeface="Arial" panose="020B0604020202020204" pitchFamily="34" charset="0"/>
              <a:cs typeface="Arial" panose="020B0604020202020204" pitchFamily="34" charset="0"/>
            </a:endParaRPr>
          </a:p>
        </p:txBody>
      </p:sp>
      <p:sp>
        <p:nvSpPr>
          <p:cNvPr id="5123" name="Content Placeholder 2"/>
          <p:cNvSpPr>
            <a:spLocks noGrp="1"/>
          </p:cNvSpPr>
          <p:nvPr>
            <p:ph idx="1"/>
          </p:nvPr>
        </p:nvSpPr>
        <p:spPr>
          <a:xfrm>
            <a:off x="133350" y="828675"/>
            <a:ext cx="12058650" cy="6029325"/>
          </a:xfrm>
        </p:spPr>
        <p:txBody>
          <a:bodyPr/>
          <a:lstStyle/>
          <a:p>
            <a:pPr marL="0" indent="0" algn="ctr">
              <a:spcBef>
                <a:spcPct val="0"/>
              </a:spcBef>
              <a:buFont typeface="Arial" panose="020B0604020202020204" pitchFamily="34" charset="0"/>
              <a:buNone/>
            </a:pPr>
            <a:r>
              <a:rPr lang="tr-TR" altLang="tr-TR" b="1" i="1" smtClean="0">
                <a:latin typeface="Arial" panose="020B0604020202020204" pitchFamily="34" charset="0"/>
                <a:cs typeface="Arial" panose="020B0604020202020204" pitchFamily="34" charset="0"/>
              </a:rPr>
              <a:t>Madde 32 - </a:t>
            </a:r>
            <a:r>
              <a:rPr lang="tr-TR" altLang="tr-TR" i="1" smtClean="0">
                <a:latin typeface="Arial" panose="020B0604020202020204" pitchFamily="34" charset="0"/>
                <a:cs typeface="Arial" panose="020B0604020202020204" pitchFamily="34" charset="0"/>
              </a:rPr>
              <a:t>Genel anlamda ücret bir kimseye bir iş karşılığında işveren veya üçüncü kişiler tarafından sağlanan ve para ile ödenen tutardır</a:t>
            </a:r>
            <a:r>
              <a:rPr lang="tr-TR" altLang="tr-TR" smtClean="0">
                <a:latin typeface="Arial" panose="020B0604020202020204" pitchFamily="34" charset="0"/>
                <a:cs typeface="Arial" panose="020B0604020202020204" pitchFamily="34" charset="0"/>
              </a:rPr>
              <a:t>.</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Türkiye’de </a:t>
            </a:r>
            <a:r>
              <a:rPr lang="tr-TR" altLang="tr-TR" b="1" smtClean="0">
                <a:latin typeface="Arial" panose="020B0604020202020204" pitchFamily="34" charset="0"/>
                <a:cs typeface="Arial" panose="020B0604020202020204" pitchFamily="34" charset="0"/>
              </a:rPr>
              <a:t>asgari ücret </a:t>
            </a:r>
            <a:r>
              <a:rPr lang="tr-TR" altLang="tr-TR" smtClean="0">
                <a:latin typeface="Arial" panose="020B0604020202020204" pitchFamily="34" charset="0"/>
                <a:cs typeface="Arial" panose="020B0604020202020204" pitchFamily="34" charset="0"/>
              </a:rPr>
              <a:t>bir tanımı mevcut ve bu tanım ücrette adalet sağlamasına yönelik bir düzenleme.</a:t>
            </a:r>
            <a:r>
              <a:rPr lang="bs-Latn-BA" altLang="tr-TR" smtClean="0">
                <a:latin typeface="Arial" panose="020B0604020202020204" pitchFamily="34" charset="0"/>
                <a:cs typeface="Arial" panose="020B0604020202020204" pitchFamily="34" charset="0"/>
              </a:rPr>
              <a:t> Bunu </a:t>
            </a:r>
            <a:r>
              <a:rPr lang="tr-TR" altLang="tr-TR" smtClean="0">
                <a:latin typeface="Arial" panose="020B0604020202020204" pitchFamily="34" charset="0"/>
                <a:cs typeface="Arial" panose="020B0604020202020204" pitchFamily="34" charset="0"/>
              </a:rPr>
              <a:t>düzenleyen Asgari Ücret Yönetmeliği dir.</a:t>
            </a:r>
            <a:endParaRPr lang="bs-Latn-BA"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Tanım:</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İşçilere, normal bir çalışma günü karşılığı ödenen ve işçinin gıda, konut, giyim, sağlık, ulaşım ve kültür gibi zorunlu ihtiyaçlarını günün fiyatları üzerinden asgari düzeyde karşılamaya yetecek ücrettir.</a:t>
            </a: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Asgari ücret: </a:t>
            </a:r>
            <a:r>
              <a:rPr lang="tr-TR" altLang="tr-TR" smtClean="0">
                <a:latin typeface="Arial" panose="020B0604020202020204" pitchFamily="34" charset="0"/>
                <a:cs typeface="Arial" panose="020B0604020202020204" pitchFamily="34" charset="0"/>
              </a:rPr>
              <a:t>işçiye ailesiyle birlikte asgari bir yaşam düzeyi sağlamaya yeterli olan ve işverenin bundan daha düşük miktarda ücret ödeyemeyeceği ücrettir.</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206375" y="409575"/>
            <a:ext cx="11745913" cy="6110288"/>
          </a:xfrm>
        </p:spPr>
        <p:txBody>
          <a:bodyPr/>
          <a:lstStyle/>
          <a:p>
            <a:pPr marL="0" indent="0" algn="ctr">
              <a:buFont typeface="Arial" panose="020B0604020202020204" pitchFamily="34" charset="0"/>
              <a:buNone/>
            </a:pPr>
            <a:r>
              <a:rPr lang="tr-TR" altLang="tr-TR" b="1" i="1" smtClean="0"/>
              <a:t>Madde 39 - </a:t>
            </a:r>
            <a:r>
              <a:rPr lang="tr-TR" altLang="tr-TR" i="1" smtClean="0"/>
              <a:t>İş sözleşmesi ile çalışan ve bu Kanunun kapsamında olan veya olmayan her türlü işçinin ekonomik ve sosyal durumlarının düzenlenmesi için Çalışma ve Sosyal Güvenlik Bakanlığınca Asgari Ücret Tespit Komisyonu aracılığı ile </a:t>
            </a:r>
            <a:r>
              <a:rPr lang="tr-TR" altLang="tr-TR" i="1" u="sng" smtClean="0"/>
              <a:t>ücretlerin asgari sınırları </a:t>
            </a:r>
            <a:r>
              <a:rPr lang="tr-TR" altLang="tr-TR" i="1" smtClean="0"/>
              <a:t>en geç iki yılda bir belirlenir.</a:t>
            </a:r>
          </a:p>
          <a:p>
            <a:pPr marL="0" indent="0">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tr-TR" altLang="tr-TR" b="1" smtClean="0">
                <a:latin typeface="Arial" panose="020B0604020202020204" pitchFamily="34" charset="0"/>
                <a:cs typeface="Arial" panose="020B0604020202020204" pitchFamily="34" charset="0"/>
              </a:rPr>
              <a:t>Asgari ücretin unsurları:</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ts val="120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günlük çalışmanın karşılığı olma,</a:t>
            </a:r>
          </a:p>
          <a:p>
            <a:pPr marL="0" indent="0">
              <a:spcBef>
                <a:spcPts val="120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işçilerin zorunlu gereksinimleri karşılayacak kadar olma,</a:t>
            </a:r>
          </a:p>
          <a:p>
            <a:pPr marL="0" indent="0">
              <a:spcBef>
                <a:spcPts val="120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işçi ve ailesini gereksinimlerini karşılayacak kadar olma.</a:t>
            </a:r>
          </a:p>
          <a:p>
            <a:pPr marL="0" indent="0">
              <a:spcBef>
                <a:spcPts val="120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 ödenebilecek en düşük ücreti olma</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tr-TR" altLang="tr-TR"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325438" y="377825"/>
            <a:ext cx="11866562" cy="6480175"/>
          </a:xfrm>
        </p:spPr>
        <p:txBody>
          <a:bodyPr/>
          <a:lstStyle/>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Asgari ücretin belirlenme yetkisi</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Asgari ücret, iş sözleşmesiyle çalışan ve İş Kanunu kapsamında olan veya olmayan her türlü işçinin ekonomik ve sosyal durumlarının düzenlenmesi için Çalışma ve Sosyal Güvenlik Bakanlığı’nda </a:t>
            </a:r>
            <a:r>
              <a:rPr lang="tr-TR" altLang="tr-TR" b="1" smtClean="0">
                <a:latin typeface="Arial" panose="020B0604020202020204" pitchFamily="34" charset="0"/>
                <a:cs typeface="Arial" panose="020B0604020202020204" pitchFamily="34" charset="0"/>
              </a:rPr>
              <a:t>Asgari Tespit Komisyonu </a:t>
            </a:r>
            <a:r>
              <a:rPr lang="tr-TR" altLang="tr-TR" smtClean="0">
                <a:latin typeface="Arial" panose="020B0604020202020204" pitchFamily="34" charset="0"/>
                <a:cs typeface="Arial" panose="020B0604020202020204" pitchFamily="34" charset="0"/>
              </a:rPr>
              <a:t>aracılığıyla en geç </a:t>
            </a:r>
            <a:r>
              <a:rPr lang="tr-TR" altLang="tr-TR" b="1" smtClean="0">
                <a:latin typeface="Arial" panose="020B0604020202020204" pitchFamily="34" charset="0"/>
                <a:cs typeface="Arial" panose="020B0604020202020204" pitchFamily="34" charset="0"/>
              </a:rPr>
              <a:t>2 yılda bir </a:t>
            </a:r>
            <a:r>
              <a:rPr lang="tr-TR" altLang="tr-TR" smtClean="0">
                <a:latin typeface="Arial" panose="020B0604020202020204" pitchFamily="34" charset="0"/>
                <a:cs typeface="Arial" panose="020B0604020202020204" pitchFamily="34" charset="0"/>
              </a:rPr>
              <a:t>belirlenir.</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Asgari Ücret Tespit Komisyonu işçi, işveren ve devlet temsilcilerinden oluşmaktadır (İK m.39/3). </a:t>
            </a:r>
          </a:p>
          <a:p>
            <a:pPr marL="0" indent="0">
              <a:spcBef>
                <a:spcPct val="0"/>
              </a:spcBef>
              <a:buFont typeface="Arial" panose="020B0604020202020204" pitchFamily="34" charset="0"/>
              <a:buNone/>
            </a:pPr>
            <a:endParaRPr lang="tr-TR" altLang="tr-TR" b="1"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r>
              <a:rPr lang="tr-TR" altLang="tr-TR" b="1" smtClean="0">
                <a:latin typeface="Arial" panose="020B0604020202020204" pitchFamily="34" charset="0"/>
                <a:cs typeface="Arial" panose="020B0604020202020204" pitchFamily="34" charset="0"/>
              </a:rPr>
              <a:t>Komisyonun kararları kesindir ve Resmi Gazete’de yayımlanarak yürürlüğe girer </a:t>
            </a:r>
            <a:r>
              <a:rPr lang="tr-TR" altLang="tr-TR" smtClean="0">
                <a:latin typeface="Arial" panose="020B0604020202020204" pitchFamily="34" charset="0"/>
                <a:cs typeface="Arial" panose="020B0604020202020204" pitchFamily="34" charset="0"/>
              </a:rPr>
              <a:t>(İK m.39/3).</a:t>
            </a: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a:p>
            <a:pPr marL="0" indent="0">
              <a:spcBef>
                <a:spcPct val="0"/>
              </a:spcBef>
              <a:buFont typeface="Arial" panose="020B0604020202020204" pitchFamily="34" charset="0"/>
              <a:buNone/>
            </a:pPr>
            <a:endParaRPr lang="tr-TR" altLang="tr-TR" smtClean="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295275" y="276225"/>
            <a:ext cx="11699875" cy="6356350"/>
          </a:xfrm>
        </p:spPr>
        <p:txBody>
          <a:bodyPr/>
          <a:lstStyle/>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Asgari ücretin belirlenmesinde işkolu bazında bir ayırım söz konusu değildir. </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Komisyon, asgari ücreti bütün işkollarını kapsayacak şekilde belirler (AÜY m.6) ve asgari ücretin belirlenmesinde dil, ırk, cinsiyet, siyasal düşünce, felsefi inanç, din, mezhep ve benzeri nedenlere dayalı herhangi bir ayrım yapılamaz (AÜY m.5). </a:t>
            </a:r>
          </a:p>
          <a:p>
            <a:pPr marL="0" indent="0">
              <a:spcBef>
                <a:spcPct val="0"/>
              </a:spcBef>
              <a:buFont typeface="Arial" panose="020B0604020202020204" pitchFamily="34" charset="0"/>
              <a:buNone/>
            </a:pPr>
            <a:r>
              <a:rPr lang="tr-TR" altLang="tr-TR" smtClean="0">
                <a:latin typeface="Arial" panose="020B0604020202020204" pitchFamily="34" charset="0"/>
                <a:cs typeface="Arial" panose="020B0604020202020204" pitchFamily="34" charset="0"/>
              </a:rPr>
              <a:t>Sadece işçilerin 16 yaşını doldurmuş olup olmadıklarına göre ayrı ayrı belirlenir</a:t>
            </a:r>
            <a:endParaRPr lang="bs-Latn-BA"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tr-TR" altLang="tr-TR" b="1" u="sng" smtClean="0"/>
          </a:p>
          <a:p>
            <a:pPr marL="0" indent="0">
              <a:buFont typeface="Arial" panose="020B0604020202020204" pitchFamily="34" charset="0"/>
              <a:buNone/>
            </a:pPr>
            <a:endParaRPr lang="tr-TR" altLang="tr-TR" b="1" u="sng" smtClean="0"/>
          </a:p>
          <a:p>
            <a:pPr marL="0" indent="0">
              <a:buFont typeface="Arial" panose="020B0604020202020204" pitchFamily="34" charset="0"/>
              <a:buNone/>
            </a:pPr>
            <a:r>
              <a:rPr lang="tr-TR" altLang="tr-TR" b="1" u="sng" smtClean="0"/>
              <a:t>01.01.2016 - 31.12.2016 tarihleri arasında (ASGARİ ÜCRET):</a:t>
            </a:r>
            <a:r>
              <a:rPr lang="tr-TR" altLang="tr-TR" smtClean="0"/>
              <a:t/>
            </a:r>
            <a:br>
              <a:rPr lang="tr-TR" altLang="tr-TR" smtClean="0"/>
            </a:br>
            <a:r>
              <a:rPr lang="tr-TR" altLang="tr-TR" smtClean="0"/>
              <a:t>ASGARİ ÜCRET AYLIK BRÜT: </a:t>
            </a:r>
            <a:r>
              <a:rPr lang="tr-TR" altLang="tr-TR" b="1" smtClean="0"/>
              <a:t>     1.647,00 TL</a:t>
            </a:r>
            <a:br>
              <a:rPr lang="tr-TR" altLang="tr-TR" b="1" smtClean="0"/>
            </a:br>
            <a:r>
              <a:rPr lang="tr-TR" altLang="tr-TR" smtClean="0"/>
              <a:t>ASGARİ ÜCRET AYLIK NET: </a:t>
            </a:r>
            <a:r>
              <a:rPr lang="tr-TR" altLang="tr-TR" b="1" smtClean="0"/>
              <a:t>        1.300,99 TL</a:t>
            </a:r>
            <a:br>
              <a:rPr lang="tr-TR" altLang="tr-TR" b="1" smtClean="0"/>
            </a:br>
            <a:r>
              <a:rPr lang="tr-TR" altLang="tr-TR" smtClean="0"/>
              <a:t>ASGARİ ÜCRET GÜNLÜK BRÜT: </a:t>
            </a:r>
            <a:r>
              <a:rPr lang="tr-TR" altLang="tr-TR" b="1" smtClean="0"/>
              <a:t> 54,90 TL</a:t>
            </a:r>
            <a:endParaRPr lang="tr-TR" altLang="tr-TR"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tr-TR" altLang="tr-TR"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2646</TotalTime>
  <Words>1752</Words>
  <Application>Microsoft Office PowerPoint</Application>
  <PresentationFormat>Widescreen</PresentationFormat>
  <Paragraphs>204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Calibri</vt:lpstr>
      <vt:lpstr>Arial</vt:lpstr>
      <vt:lpstr>Calibri Light</vt:lpstr>
      <vt:lpstr>Office Theme</vt:lpstr>
      <vt:lpstr>İŞ HUKUKU IV</vt:lpstr>
      <vt:lpstr>PowerPoint Presentation</vt:lpstr>
      <vt:lpstr>PowerPoint Presentation</vt:lpstr>
      <vt:lpstr>PowerPoint Presentation</vt:lpstr>
      <vt:lpstr>PowerPoint Presentation</vt:lpstr>
      <vt:lpstr>ÜCRET GÜVENCESİ - ASGARİ ÜCRET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HUKUKU II</dc:title>
  <dc:creator>ADNAN-ARMIN</dc:creator>
  <cp:lastModifiedBy>Adnan Hadzimusic</cp:lastModifiedBy>
  <cp:revision>910</cp:revision>
  <dcterms:created xsi:type="dcterms:W3CDTF">2016-10-15T19:11:48Z</dcterms:created>
  <dcterms:modified xsi:type="dcterms:W3CDTF">2016-11-14T09:53:53Z</dcterms:modified>
</cp:coreProperties>
</file>