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0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81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32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5956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96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16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74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564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81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2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98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6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7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12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5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5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7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767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İktİsadİ ve Hukukİ sİstemler ve polİtİkalar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Jasmina Gurıc, MA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03061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457200"/>
            <a:ext cx="7429499" cy="5334001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Net ürün, üretim faaliyeti sonucunda kullanılan kaynaklardan daha fazla bir değer yaratılması demektir.</a:t>
            </a:r>
          </a:p>
          <a:p>
            <a:r>
              <a:rPr lang="tr-TR" dirty="0" smtClean="0"/>
              <a:t>Fiziyokratlara göre değer fazlası yaratma özelliğine sahip tek faaliyet tarımsal üretimdir.</a:t>
            </a:r>
          </a:p>
          <a:p>
            <a:r>
              <a:rPr lang="tr-TR" dirty="0" smtClean="0"/>
              <a:t>Tarımın verimli bir sektör olmasına karşın, ticaret ve sanayi verimsiz faaliyetlerdir.</a:t>
            </a:r>
          </a:p>
          <a:p>
            <a:r>
              <a:rPr lang="tr-TR" dirty="0" smtClean="0"/>
              <a:t>Diğer bir deyişle, onlara göre ticaret ve sanayi alanlarında üretimde kullanılan kaynakların üzerinde bir ürün fazlasi elde etme olanağı yoktur.</a:t>
            </a:r>
          </a:p>
          <a:p>
            <a:r>
              <a:rPr lang="tr-TR" dirty="0" smtClean="0"/>
              <a:t>O bakımından fizyokratlar tarımın ulusal servetin de kaynaği olduğu inancındadırlar.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61753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381000"/>
            <a:ext cx="7429499" cy="5410201"/>
          </a:xfrm>
        </p:spPr>
        <p:txBody>
          <a:bodyPr/>
          <a:lstStyle/>
          <a:p>
            <a:r>
              <a:rPr lang="tr-TR" dirty="0" smtClean="0"/>
              <a:t>Tarım servetin tek kaynağı kabul eden bu düşünce açısından, ekonomide vergilendirilmesi gereken tek kaynak vardır, o da tarımsal üretimdir</a:t>
            </a:r>
          </a:p>
          <a:p>
            <a:r>
              <a:rPr lang="tr-TR" dirty="0" smtClean="0"/>
              <a:t>Ekonomik yaşamda doğal yasalar bulunduğuna inanmışlardır</a:t>
            </a:r>
          </a:p>
          <a:p>
            <a:r>
              <a:rPr lang="tr-TR" dirty="0" smtClean="0"/>
              <a:t>Dr. Kene ekonomide piyasalar arasındaki düzeni, kendisinin geliştirdiği ve bugün de makro ekonominin temeli olarak kabul edilen dairesel akım tablosu ile açıklamıştır.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21264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Modern İktİsat bİlİmİnİn doğuşu klasİk İktİsat doktrİnİ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XVIII asır artalarından bir asır sonrasına kadar olan dönemi kapsayan Klasik İktisat Doktrini, Adam Smith’in Ulusların Zenginliği adlı eserini yayınlanmasıyla sistematik biçimde ortaya çıkmıştır</a:t>
            </a:r>
          </a:p>
          <a:p>
            <a:r>
              <a:rPr lang="tr-TR" dirty="0" smtClean="0"/>
              <a:t>Bu akıma katkıda bulunanalar arasında Smith’ten başka Ricardo, Malthus, Say, Senior ve J.S.Mill gibi tanınmış iktisatçılar da bulunmaktadırlar.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88204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381000"/>
            <a:ext cx="7429499" cy="5410201"/>
          </a:xfrm>
        </p:spPr>
        <p:txBody>
          <a:bodyPr/>
          <a:lstStyle/>
          <a:p>
            <a:r>
              <a:rPr lang="tr-TR" dirty="0" smtClean="0"/>
              <a:t>Yukarıda belirtildiği gibi, Fiziyokratlar ağırlıklı olarak tarım üzerinde durmuşlar ve öteki kesimler verimsiz kabul etmişlerdir</a:t>
            </a:r>
          </a:p>
          <a:p>
            <a:r>
              <a:rPr lang="tr-TR" dirty="0" smtClean="0"/>
              <a:t>Oysa Smith ve öteki klasikler bu görüşü reddederler ve gelir ve servetin kaynağı olarak aynı zamanda sanayinin ve emeğin üretimde önemini de vurgularlar.</a:t>
            </a:r>
          </a:p>
          <a:p>
            <a:r>
              <a:rPr lang="tr-TR" dirty="0" smtClean="0"/>
              <a:t>Klasikler ayrıntılı olarak görünmez el, işbölümü, uzmanlaşma ve serbest ticaretin yararları üzerinde dururlar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43360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ekonomİde karar bİrİmlerİ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İktisat bir sosyal bilim olarak toplumdaki karar alma birimlerinin üretim, tüketim, yatırım, faktör arzı vs. </a:t>
            </a:r>
            <a:r>
              <a:rPr lang="tr-TR" dirty="0"/>
              <a:t>g</a:t>
            </a:r>
            <a:r>
              <a:rPr lang="tr-TR" dirty="0" smtClean="0"/>
              <a:t>ibi değişik alanlardaki davranışlarını inceler.</a:t>
            </a:r>
          </a:p>
          <a:p>
            <a:r>
              <a:rPr lang="tr-TR" dirty="0" smtClean="0"/>
              <a:t>Karar birimlerini davranışlarını sistematik biçimde inceleyebilmek için anları genelde üç genel gruba ayırırız: hane halkı, firmalar, ve hükümet.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5715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685800"/>
            <a:ext cx="7429499" cy="5105401"/>
          </a:xfrm>
        </p:spPr>
        <p:txBody>
          <a:bodyPr/>
          <a:lstStyle/>
          <a:p>
            <a:r>
              <a:rPr lang="tr-TR" dirty="0" smtClean="0"/>
              <a:t>Hane halkı: aynı çatı altında yaşayan, orak ekonomik kararlar alan veya alınan kararlara tabi olan kimselere hane halkı adı verilir.</a:t>
            </a:r>
          </a:p>
          <a:p>
            <a:r>
              <a:rPr lang="tr-TR" dirty="0" smtClean="0"/>
              <a:t>Hane halkından tüketici söz edilir, çünkü piyasadaki mal ve hizmetlerinin çoğu hane halkı tarafından satın alınarak tüketilir</a:t>
            </a:r>
          </a:p>
          <a:p>
            <a:r>
              <a:rPr lang="tr-TR" dirty="0" smtClean="0"/>
              <a:t>Ancak, onlar sadece tüketici kesimini oluşturmamaktadırlar, aynı zamanda fakör sahipleri grubunu da teslim ederler. 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05507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381000"/>
            <a:ext cx="7429499" cy="5410201"/>
          </a:xfrm>
        </p:spPr>
        <p:txBody>
          <a:bodyPr/>
          <a:lstStyle/>
          <a:p>
            <a:r>
              <a:rPr lang="tr-TR" dirty="0" smtClean="0"/>
              <a:t>Başka bir deyişle, emek, sermaye, doğal kaynak faktörlerine sahip olanlar ve bunları belirli bir bedel karşılığı firmalara arz edenler de hane halkıdır</a:t>
            </a:r>
          </a:p>
          <a:p>
            <a:r>
              <a:rPr lang="tr-TR" dirty="0" smtClean="0"/>
              <a:t>Firmalar: ekonomide üretim faktörlerini kullarak mal ve hizmet üreten bu mal ve hizmetleri hane halkına, öbür firamlara veya hükümete satarak gelir sağlaya birimlerdir.</a:t>
            </a:r>
          </a:p>
          <a:p>
            <a:r>
              <a:rPr lang="tr-TR" dirty="0" smtClean="0"/>
              <a:t>Firmalar ekonominin üretici kesimini temsil ederler.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26260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304800"/>
            <a:ext cx="7429499" cy="6019800"/>
          </a:xfrm>
        </p:spPr>
        <p:txBody>
          <a:bodyPr/>
          <a:lstStyle/>
          <a:p>
            <a:r>
              <a:rPr lang="tr-TR" dirty="0" smtClean="0"/>
              <a:t>Hükümet: geniş anlamda hükümet merkezi ve yerel yönetimleri ve bunlara bağlı kuruluşları ifade eder.</a:t>
            </a:r>
          </a:p>
          <a:p>
            <a:r>
              <a:rPr lang="tr-TR" dirty="0" smtClean="0"/>
              <a:t>Hükümet de diğer karar birimleri gibi piyasadan mal ve hizmet satın alır.</a:t>
            </a:r>
          </a:p>
          <a:p>
            <a:r>
              <a:rPr lang="tr-TR" dirty="0" smtClean="0"/>
              <a:t>Ekonomide karar alma ile ilgili olarak bilmesi gerek bir nokta da yeni alınacak her kararın marjinal nitelikte olmasıdırç</a:t>
            </a:r>
          </a:p>
          <a:p>
            <a:r>
              <a:rPr lang="tr-TR" dirty="0" smtClean="0"/>
              <a:t>Marjinal (marginal) kelimesi Batı dillerinde, son eklenen, en soni kenarındaki gibi anlamlara gelen bir sıfattır.</a:t>
            </a:r>
          </a:p>
          <a:p>
            <a:r>
              <a:rPr lang="tr-TR" dirty="0" smtClean="0"/>
              <a:t>Örneğin: bir firmanın işe aldığı katkı da marjinal ürün olarak adlandırılır</a:t>
            </a:r>
          </a:p>
        </p:txBody>
      </p:sp>
    </p:spTree>
    <p:extLst>
      <p:ext uri="{BB962C8B-B14F-4D97-AF65-F5344CB8AC3E}">
        <p14:creationId xmlns:p14="http://schemas.microsoft.com/office/powerpoint/2010/main" val="401203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381000"/>
            <a:ext cx="7429499" cy="5410201"/>
          </a:xfrm>
        </p:spPr>
        <p:txBody>
          <a:bodyPr/>
          <a:lstStyle/>
          <a:p>
            <a:r>
              <a:rPr lang="tr-TR" dirty="0" smtClean="0"/>
              <a:t>Majrinal kararlar geçmişteki koşullara değil, bugünkü ve gelecekteki koşulların değerlendirilmesine göre verilir.</a:t>
            </a:r>
          </a:p>
          <a:p>
            <a:r>
              <a:rPr lang="tr-TR" dirty="0" smtClean="0"/>
              <a:t>Hükümet sınırlı maddi kaynaklarını mevcut yollara yeni ilaveler yapılmasında mı,yoksa bunları örneğin hastane, baraj, park veya okul yapımında mı kullanacağına karar verir.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23829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81000"/>
            <a:ext cx="7467600" cy="5791200"/>
          </a:xfrm>
        </p:spPr>
      </p:pic>
    </p:spTree>
    <p:extLst>
      <p:ext uri="{BB962C8B-B14F-4D97-AF65-F5344CB8AC3E}">
        <p14:creationId xmlns:p14="http://schemas.microsoft.com/office/powerpoint/2010/main" val="224871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Ekonomİk düşüncenİn geçİrdİğİ evreler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Aşağıda belirtileceği gibi, modern iktisat biliminin kurucusu Adam SMİTH’dir.</a:t>
            </a:r>
          </a:p>
          <a:p>
            <a:r>
              <a:rPr lang="tr-TR" dirty="0" smtClean="0"/>
              <a:t>Smith 1776’da yayımlanan Ulusların Zenginliği adlı eserinde piyasanın gücünü keşfetmiş, fiyat mekanizmasının oynamakta olduğu rolü açıklamış ve işbölümüm ile uzmanlaşma ve serbest ticaretin yararlarını ortaya koymuştur.</a:t>
            </a:r>
          </a:p>
        </p:txBody>
      </p:sp>
    </p:spTree>
    <p:extLst>
      <p:ext uri="{BB962C8B-B14F-4D97-AF65-F5344CB8AC3E}">
        <p14:creationId xmlns:p14="http://schemas.microsoft.com/office/powerpoint/2010/main" val="308952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1066800"/>
            <a:ext cx="7429499" cy="4724401"/>
          </a:xfrm>
        </p:spPr>
        <p:txBody>
          <a:bodyPr/>
          <a:lstStyle/>
          <a:p>
            <a:r>
              <a:rPr lang="tr-TR" dirty="0" smtClean="0"/>
              <a:t>Modern iktisat bilimlerinin ana ilkeleriyle çelişmekte olsalar da, geçmiş dönemlerde ait iktisadi düşüce akımlarının tanıtlmasında yarar vardır.</a:t>
            </a:r>
          </a:p>
          <a:p>
            <a:r>
              <a:rPr lang="tr-TR" dirty="0" smtClean="0"/>
              <a:t>Bu amaçla önce Merkantilizm, sonra Fizyokrat akım ele alınacak, daha sonra da çağdaş iktisat biliminin başlangıcı kabul edilen Klasik iktisat doktrininden söz edilecektir.</a:t>
            </a:r>
          </a:p>
        </p:txBody>
      </p:sp>
    </p:spTree>
    <p:extLst>
      <p:ext uri="{BB962C8B-B14F-4D97-AF65-F5344CB8AC3E}">
        <p14:creationId xmlns:p14="http://schemas.microsoft.com/office/powerpoint/2010/main" val="295114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Merkantİlİzm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XVII asırdan XVIII asır başlarına kadar dünya etkili olmuş bir iktisadi ve siyasi düşünce akımıdır.</a:t>
            </a:r>
          </a:p>
          <a:p>
            <a:r>
              <a:rPr lang="tr-TR" dirty="0" smtClean="0"/>
              <a:t>Buna göre iktisadi zenginliğin veya servetin kaynağı altın ve gümüş gibi değerli madenlerdir.</a:t>
            </a:r>
          </a:p>
          <a:p>
            <a:r>
              <a:rPr lang="tr-TR" dirty="0" smtClean="0"/>
              <a:t>Değerli madenler aynı zamanda ülkelerin siyasal gücünü de temsil ederler.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04067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914400"/>
            <a:ext cx="7429499" cy="4876801"/>
          </a:xfrm>
        </p:spPr>
        <p:txBody>
          <a:bodyPr/>
          <a:lstStyle/>
          <a:p>
            <a:r>
              <a:rPr lang="tr-TR" dirty="0" smtClean="0"/>
              <a:t>Diğer bir deyişle, bir ülke ne kadar fazla altın ve gümüş stokuna sahip olursa, savaşları o kadar uzun süreler finanase edebilir ve savunma gücünü de o ölçüde artırabilir.</a:t>
            </a:r>
            <a:endParaRPr lang="bs-Latn-BA" dirty="0" smtClean="0"/>
          </a:p>
          <a:p>
            <a:r>
              <a:rPr lang="bs-Latn-BA" dirty="0" smtClean="0"/>
              <a:t>O bak</a:t>
            </a:r>
            <a:r>
              <a:rPr lang="tr-TR" dirty="0" smtClean="0"/>
              <a:t>ımından hükümetlerin görevi, hazinenin altın ve gümüş stokunu artıracak politikalar izlemektedir.</a:t>
            </a:r>
          </a:p>
          <a:p>
            <a:r>
              <a:rPr lang="tr-TR" dirty="0" smtClean="0"/>
              <a:t>Bunun için de iç ve dış ekonomiye yoğun biçimde müdahalede bulunulması kaçınılmazdı.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996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685800"/>
            <a:ext cx="7429499" cy="5105401"/>
          </a:xfrm>
        </p:spPr>
        <p:txBody>
          <a:bodyPr/>
          <a:lstStyle/>
          <a:p>
            <a:r>
              <a:rPr lang="tr-TR" dirty="0" smtClean="0"/>
              <a:t>Buna göre merkantilist düşünce açısından hükümet yurt dışından işlenmiş mal akımını yasaklamalı, fakat dışarıya işlenmiş mal ihracını özendirmelidir.</a:t>
            </a:r>
          </a:p>
          <a:p>
            <a:r>
              <a:rPr lang="tr-TR" dirty="0" smtClean="0"/>
              <a:t>Hammaddeler konusunda ise bunun tersi bir yaklaşım benimsemişler</a:t>
            </a:r>
          </a:p>
          <a:p>
            <a:r>
              <a:rPr lang="tr-TR" dirty="0" smtClean="0"/>
              <a:t>Hükümet dışarıdan serbest hammadde ithaline izin vermeli (gümrük almamalı) ve hammaddelerin ülkede işlenerek mamul mal biçiminde dışarıya ihracına ağırlık vermelidir.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7255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381000"/>
            <a:ext cx="7429499" cy="5410201"/>
          </a:xfrm>
        </p:spPr>
        <p:txBody>
          <a:bodyPr/>
          <a:lstStyle/>
          <a:p>
            <a:r>
              <a:rPr lang="tr-TR" dirty="0" smtClean="0"/>
              <a:t>Merkantilistler hazineye altın kazandırabilmek için mamul mal ihracına ağırlık verilmesinin yanında, deniz ticaret filosunu geliştirerek uluslararası mal taşımacılığının özendirilmesinin de önermişlerdir. </a:t>
            </a:r>
          </a:p>
          <a:p>
            <a:r>
              <a:rPr lang="tr-TR" dirty="0" smtClean="0"/>
              <a:t>Çünkü, taşımacılık da ülkeye altın kazandıran önemli bir kaynaktır.</a:t>
            </a:r>
          </a:p>
          <a:p>
            <a:r>
              <a:rPr lang="tr-TR" dirty="0" smtClean="0"/>
              <a:t>Merkantilistlerde, bireye girişim özgürlüğü tanınması gibi bir düşünce de yoktur, hükümetin yukarıda değinilen amaç doğrultusunda ekonomiye müdahalesi temel ülkedir.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706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533400"/>
            <a:ext cx="7429499" cy="5257801"/>
          </a:xfrm>
        </p:spPr>
        <p:txBody>
          <a:bodyPr/>
          <a:lstStyle/>
          <a:p>
            <a:r>
              <a:rPr lang="tr-TR" dirty="0" smtClean="0"/>
              <a:t>Onlara göre dış ticaret işleminde, mal ihraç eden bir ülke ile mal ithal eden bir ülkenin, ikisinin de aynı anda kazançlı çıkmalarına olanak yoktur, bir taraf kazanırken diğer taraf kaybeder.</a:t>
            </a:r>
          </a:p>
          <a:p>
            <a:r>
              <a:rPr lang="tr-TR" dirty="0" smtClean="0"/>
              <a:t>Oysa, Adam Smith göstermiş ki serbest ticaret sayesinde tüm ülkelerin ekonomik refah düzeyleri yükselebilir.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85354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FİZİYOKRATLar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XVIII asırda Fransa’da ortaya çıkan bir iktisadi düşünce akımıdır.</a:t>
            </a:r>
          </a:p>
          <a:p>
            <a:r>
              <a:rPr lang="tr-TR" dirty="0" smtClean="0"/>
              <a:t>Bu akımın öncülüğünü Dr. Quesney (Kene) ve Turgot gibi düşünürler yapmıştır.</a:t>
            </a:r>
          </a:p>
          <a:p>
            <a:r>
              <a:rPr lang="tr-TR" dirty="0" smtClean="0"/>
              <a:t>Servetin kaynağı değerli madenlerin oluşturduğu biçimindeki merkantilist görüşleri eleştirmişler ve üretimde ‘net ürün’ kavramı üzerinde durmuşlardır.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71235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1412</TotalTime>
  <Words>919</Words>
  <Application>Microsoft Office PowerPoint</Application>
  <PresentationFormat>On-screen Show (4:3)</PresentationFormat>
  <Paragraphs>56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Tw Cen MT</vt:lpstr>
      <vt:lpstr>Circuit</vt:lpstr>
      <vt:lpstr>İktİsadİ ve Hukukİ sİstemler ve polİtİkalar</vt:lpstr>
      <vt:lpstr>Ekonomİk düşüncenİn geçİrdİğİ evreler</vt:lpstr>
      <vt:lpstr>PowerPoint Presentation</vt:lpstr>
      <vt:lpstr>Merkantİlİzm</vt:lpstr>
      <vt:lpstr>PowerPoint Presentation</vt:lpstr>
      <vt:lpstr>PowerPoint Presentation</vt:lpstr>
      <vt:lpstr>PowerPoint Presentation</vt:lpstr>
      <vt:lpstr>PowerPoint Presentation</vt:lpstr>
      <vt:lpstr>FİZİYOKRATLar</vt:lpstr>
      <vt:lpstr>PowerPoint Presentation</vt:lpstr>
      <vt:lpstr>PowerPoint Presentation</vt:lpstr>
      <vt:lpstr>Modern İktİsat bİlİmİnİn doğuşu klasİk İktİsat doktrİnİ</vt:lpstr>
      <vt:lpstr>PowerPoint Presentation</vt:lpstr>
      <vt:lpstr>ekonomİde karar bİrİmlerİ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İktİsadİ ve Hukukİ sİstemler ve polİtİkalar</dc:title>
  <dc:creator>PFK.LAP10</dc:creator>
  <cp:lastModifiedBy>HP</cp:lastModifiedBy>
  <cp:revision>14</cp:revision>
  <dcterms:created xsi:type="dcterms:W3CDTF">2006-08-16T00:00:00Z</dcterms:created>
  <dcterms:modified xsi:type="dcterms:W3CDTF">2016-03-30T07:08:58Z</dcterms:modified>
</cp:coreProperties>
</file>