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Kliknite da biste uredili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Kliknite da biste uredili stil podnaslova matrice</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idx="1"/>
          </p:nvPr>
        </p:nvSpPr>
        <p:spPr/>
        <p:txBody>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Kliknite da biste uredili stilove teksta matrice</a:t>
            </a: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datuma 2"/>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Kliknite da biste uredili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Kliknite da biste uredili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15.5.2013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C1A071-2A74-455A-A49A-8BB21E4AC2F6}" type="datetimeFigureOut">
              <a:rPr lang="sr-Latn-CS" smtClean="0"/>
              <a:pPr/>
              <a:t>15.5.2013</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D72BF-B849-4E00-8E72-529104776363}"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hr-HR" dirty="0" smtClean="0"/>
              <a:t>Ugovor o osiguranju</a:t>
            </a:r>
            <a:endParaRPr lang="en-US" dirty="0"/>
          </a:p>
        </p:txBody>
      </p:sp>
      <p:sp>
        <p:nvSpPr>
          <p:cNvPr id="3" name="Podnaslov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2. </a:t>
            </a:r>
            <a:r>
              <a:rPr lang="en-US" b="1" dirty="0" err="1" smtClean="0"/>
              <a:t>Ugovor</a:t>
            </a:r>
            <a:r>
              <a:rPr lang="en-US" b="1" dirty="0" smtClean="0"/>
              <a:t> o </a:t>
            </a:r>
            <a:r>
              <a:rPr lang="en-US" b="1" dirty="0" err="1" smtClean="0"/>
              <a:t>osiguranju</a:t>
            </a:r>
            <a:endParaRPr lang="en-US" b="1" dirty="0" smtClean="0"/>
          </a:p>
          <a:p>
            <a:r>
              <a:rPr lang="pt-BR" b="1" dirty="0" smtClean="0"/>
              <a:t>2.1. Izvori prava, posao i ugovor o osiguranju</a:t>
            </a:r>
          </a:p>
          <a:p>
            <a:r>
              <a:rPr lang="en-US" dirty="0" err="1" smtClean="0"/>
              <a:t>Složenost</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važnost</a:t>
            </a:r>
            <a:r>
              <a:rPr lang="en-US" dirty="0" smtClean="0"/>
              <a:t> </a:t>
            </a:r>
            <a:r>
              <a:rPr lang="en-US" dirty="0" err="1" smtClean="0"/>
              <a:t>posla</a:t>
            </a:r>
            <a:r>
              <a:rPr lang="en-US" dirty="0" smtClean="0"/>
              <a:t> ne </a:t>
            </a:r>
            <a:r>
              <a:rPr lang="en-US" dirty="0" err="1" smtClean="0"/>
              <a:t>samo</a:t>
            </a:r>
            <a:r>
              <a:rPr lang="en-US" dirty="0" smtClean="0"/>
              <a:t> </a:t>
            </a:r>
            <a:r>
              <a:rPr lang="en-US" dirty="0" err="1" smtClean="0"/>
              <a:t>za</a:t>
            </a:r>
            <a:r>
              <a:rPr lang="en-US" dirty="0" smtClean="0"/>
              <a:t> </a:t>
            </a:r>
            <a:r>
              <a:rPr lang="en-US" dirty="0" err="1" smtClean="0"/>
              <a:t>stranke</a:t>
            </a:r>
            <a:r>
              <a:rPr lang="en-US" dirty="0" smtClean="0"/>
              <a:t> </a:t>
            </a:r>
            <a:r>
              <a:rPr lang="en-US" dirty="0" err="1" smtClean="0"/>
              <a:t>nego</a:t>
            </a:r>
            <a:r>
              <a:rPr lang="en-US" dirty="0" smtClean="0"/>
              <a:t> </a:t>
            </a:r>
            <a:r>
              <a:rPr lang="en-US" dirty="0" err="1" smtClean="0"/>
              <a:t>i</a:t>
            </a:r>
            <a:r>
              <a:rPr lang="en-US" dirty="0" smtClean="0"/>
              <a:t> </a:t>
            </a:r>
            <a:r>
              <a:rPr lang="en-US" dirty="0" err="1" smtClean="0"/>
              <a:t>za</a:t>
            </a:r>
            <a:r>
              <a:rPr lang="en-US" dirty="0" smtClean="0"/>
              <a:t> </a:t>
            </a:r>
            <a:r>
              <a:rPr lang="en-US" dirty="0" err="1" smtClean="0"/>
              <a:t>društvo</a:t>
            </a:r>
            <a:r>
              <a:rPr lang="en-US" dirty="0" smtClean="0"/>
              <a:t> </a:t>
            </a:r>
            <a:r>
              <a:rPr lang="en-US" dirty="0" err="1" smtClean="0"/>
              <a:t>opredjeljuju</a:t>
            </a:r>
            <a:r>
              <a:rPr lang="en-US" dirty="0" smtClean="0"/>
              <a:t> </a:t>
            </a:r>
            <a:r>
              <a:rPr lang="en-US" dirty="0" err="1" smtClean="0"/>
              <a:t>izvore</a:t>
            </a:r>
            <a:r>
              <a:rPr lang="en-US" dirty="0" smtClean="0"/>
              <a:t> </a:t>
            </a:r>
            <a:r>
              <a:rPr lang="en-US" dirty="0" err="1" smtClean="0"/>
              <a:t>prava</a:t>
            </a:r>
            <a:r>
              <a:rPr lang="en-US" dirty="0" smtClean="0"/>
              <a:t> </a:t>
            </a:r>
            <a:r>
              <a:rPr lang="en-US" dirty="0" err="1" smtClean="0"/>
              <a:t>i</a:t>
            </a:r>
            <a:r>
              <a:rPr lang="en-US" dirty="0" smtClean="0"/>
              <a:t> </a:t>
            </a:r>
            <a:r>
              <a:rPr lang="en-US" dirty="0" err="1" smtClean="0"/>
              <a:t>njihove</a:t>
            </a:r>
            <a:r>
              <a:rPr lang="en-US" dirty="0" smtClean="0"/>
              <a:t> </a:t>
            </a:r>
            <a:r>
              <a:rPr lang="en-US" dirty="0" err="1" smtClean="0"/>
              <a:t>osobine</a:t>
            </a:r>
            <a:r>
              <a:rPr lang="en-US" dirty="0" smtClean="0"/>
              <a:t>. </a:t>
            </a:r>
            <a:r>
              <a:rPr lang="en-US" dirty="0" err="1" smtClean="0"/>
              <a:t>Pravna</a:t>
            </a:r>
            <a:r>
              <a:rPr lang="en-US" dirty="0" smtClean="0"/>
              <a:t> </a:t>
            </a:r>
            <a:r>
              <a:rPr lang="en-US" dirty="0" err="1" smtClean="0"/>
              <a:t>vrela</a:t>
            </a:r>
            <a:r>
              <a:rPr lang="en-US" dirty="0" smtClean="0"/>
              <a:t> se </a:t>
            </a:r>
            <a:r>
              <a:rPr lang="en-US" dirty="0" err="1" smtClean="0"/>
              <a:t>mogu</a:t>
            </a:r>
            <a:r>
              <a:rPr lang="en-US" dirty="0" smtClean="0"/>
              <a:t> </a:t>
            </a:r>
            <a:r>
              <a:rPr lang="en-US" dirty="0" err="1" smtClean="0"/>
              <a:t>podijeliti</a:t>
            </a:r>
            <a:r>
              <a:rPr lang="en-US" dirty="0" smtClean="0"/>
              <a:t> u </a:t>
            </a:r>
            <a:r>
              <a:rPr lang="en-US" dirty="0" err="1" smtClean="0"/>
              <a:t>dvije</a:t>
            </a:r>
            <a:r>
              <a:rPr lang="en-US" dirty="0" smtClean="0"/>
              <a:t> </a:t>
            </a:r>
            <a:r>
              <a:rPr lang="en-US" dirty="0" err="1" smtClean="0"/>
              <a:t>osnovne</a:t>
            </a:r>
            <a:r>
              <a:rPr lang="en-US" dirty="0" smtClean="0"/>
              <a:t> </a:t>
            </a:r>
            <a:r>
              <a:rPr lang="en-US" dirty="0" err="1" smtClean="0"/>
              <a:t>grupe</a:t>
            </a:r>
            <a:r>
              <a:rPr lang="en-US" dirty="0" smtClean="0"/>
              <a:t>: </a:t>
            </a:r>
            <a:r>
              <a:rPr lang="en-US" dirty="0" err="1" smtClean="0"/>
              <a:t>zakone</a:t>
            </a:r>
            <a:r>
              <a:rPr lang="en-US" dirty="0" smtClean="0"/>
              <a:t> </a:t>
            </a:r>
            <a:r>
              <a:rPr lang="en-US" dirty="0" err="1" smtClean="0"/>
              <a:t>i</a:t>
            </a:r>
            <a:r>
              <a:rPr lang="en-US" dirty="0" smtClean="0"/>
              <a:t> </a:t>
            </a:r>
            <a:r>
              <a:rPr lang="en-US" dirty="0" err="1" smtClean="0"/>
              <a:t>autonomne</a:t>
            </a:r>
            <a:r>
              <a:rPr lang="en-US" dirty="0" smtClean="0"/>
              <a:t> </a:t>
            </a:r>
            <a:r>
              <a:rPr lang="en-US" dirty="0" err="1" smtClean="0"/>
              <a:t>izvore</a:t>
            </a:r>
            <a:r>
              <a:rPr lang="en-US" dirty="0" smtClean="0"/>
              <a:t> - </a:t>
            </a:r>
            <a:r>
              <a:rPr lang="en-US" dirty="0" err="1" smtClean="0"/>
              <a:t>pravila</a:t>
            </a:r>
            <a:r>
              <a:rPr lang="en-US" dirty="0" smtClean="0"/>
              <a:t> </a:t>
            </a:r>
            <a:r>
              <a:rPr lang="en-US" dirty="0" err="1" smtClean="0"/>
              <a:t>osiguranja</a:t>
            </a:r>
            <a:r>
              <a:rPr lang="en-US" dirty="0" smtClean="0"/>
              <a:t>.</a:t>
            </a:r>
          </a:p>
          <a:p>
            <a:r>
              <a:rPr lang="vi-VN" dirty="0" smtClean="0"/>
              <a:t>Prvi od dva najvažnija legislativna akta je Zakon o osiguranju imovine i osoba (Sl.list FBiH 2/95, 7/95, 6/98, 41/98 - dalje ZOIO). U njemu su navedeni poslovi osiguranja, taksativno određene organizacije za osiguranje, regulisani uslovi za njihovo osnivanje i prestanak, unutrašnja organizacija i upravljanje, način poslovanja i pravni tretman sredstava, te uređena pitanja nadzora nad radom ove vrste subjekata. Pored toga, ZOIO detaljno uređuje četiri vrste obaveznih osiguranja. Karakteristike ovoga akta su: imperativan karakter, odstupanje od sistema statusnog prava u pogledu položaja osiguravajućih organizacija i</a:t>
            </a:r>
            <a:r>
              <a:rPr lang="hr-HR" dirty="0" smtClean="0"/>
              <a:t> </a:t>
            </a:r>
            <a:r>
              <a:rPr lang="vi-VN" dirty="0" smtClean="0"/>
              <a:t>prilagođavanje pravnog tretmana imovine kriterijima koji su uporedno pravno već poznati.</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Prometnu, ugovornu stranu osiguranja reguliše Zakon o obligacionim odnosima. U članovima 897-923 uređuju se najprije zajednička pitanja osiguranja imovine i lica, potom specifičnost ugovora o osiguranju imovine i na kraju ugovor o osiguranju lica. Iako se radi o propisu koji je u načelu dispozitivne prirode, normiranje osiguranja ima pretežno imperativan karakter. Odstupanje je moguće samo ako to Zakon o obligacionim odnosima izričito dopušta (čl. 900 ZOO).</a:t>
            </a:r>
          </a:p>
          <a:p>
            <a:r>
              <a:rPr lang="vi-VN" dirty="0" smtClean="0"/>
              <a:t>Treći značajan akt u ovoj oblasti je Zakon o pomorskoj i unutrašnjoj plovidbi (Sl.l. SFRJ 33/77, preuzet Sl.l. RBiH 2/92). U njemu su uređena plovidbena osiguranja u pomorskom, riječnom i kanalskom saobraćaju. U vazdušnom saobraćaju pitanja osiguranja su uređena Zakonom o obligacionim i osnovnim materijalno-pravnim odnosima u vazdušnoj plovidbi (Sl.l. SFRJ 22/77, usvojen u pravni sistem BiH u Sl.l. RBiH 2/92).</a:t>
            </a:r>
          </a:p>
          <a:p>
            <a:r>
              <a:rPr lang="en-US" dirty="0" err="1" smtClean="0"/>
              <a:t>Autonomne</a:t>
            </a:r>
            <a:r>
              <a:rPr lang="en-US" dirty="0" smtClean="0"/>
              <a:t> </a:t>
            </a:r>
            <a:r>
              <a:rPr lang="en-US" dirty="0" err="1" smtClean="0"/>
              <a:t>izvore</a:t>
            </a:r>
            <a:r>
              <a:rPr lang="en-US" dirty="0" smtClean="0"/>
              <a:t> </a:t>
            </a:r>
            <a:r>
              <a:rPr lang="en-US" dirty="0" err="1" smtClean="0"/>
              <a:t>predstavljaju</a:t>
            </a:r>
            <a:r>
              <a:rPr lang="en-US" dirty="0" smtClean="0"/>
              <a:t> </a:t>
            </a:r>
            <a:r>
              <a:rPr lang="en-US" dirty="0" err="1" smtClean="0"/>
              <a:t>pravila</a:t>
            </a:r>
            <a:r>
              <a:rPr lang="en-US" dirty="0" smtClean="0"/>
              <a:t> </a:t>
            </a:r>
            <a:r>
              <a:rPr lang="en-US" dirty="0" err="1" smtClean="0"/>
              <a:t>osiguranja</a:t>
            </a:r>
            <a:r>
              <a:rPr lang="en-US" dirty="0" smtClean="0"/>
              <a:t>. </a:t>
            </a:r>
            <a:r>
              <a:rPr lang="en-US" dirty="0" err="1" smtClean="0"/>
              <a:t>Donose</a:t>
            </a:r>
            <a:r>
              <a:rPr lang="en-US" dirty="0" smtClean="0"/>
              <a:t> </a:t>
            </a:r>
            <a:r>
              <a:rPr lang="en-US" dirty="0" err="1" smtClean="0"/>
              <a:t>ih</a:t>
            </a:r>
            <a:r>
              <a:rPr lang="en-US" dirty="0" smtClean="0"/>
              <a:t> </a:t>
            </a:r>
            <a:r>
              <a:rPr lang="en-US" dirty="0" err="1" smtClean="0"/>
              <a:t>osiguravajuće</a:t>
            </a:r>
            <a:r>
              <a:rPr lang="en-US" dirty="0" smtClean="0"/>
              <a:t> </a:t>
            </a:r>
            <a:r>
              <a:rPr lang="en-US" dirty="0" err="1" smtClean="0"/>
              <a:t>organizacije</a:t>
            </a:r>
            <a:r>
              <a:rPr lang="en-US" dirty="0" smtClean="0"/>
              <a:t> </a:t>
            </a:r>
            <a:r>
              <a:rPr lang="en-US" dirty="0" err="1" smtClean="0"/>
              <a:t>samostalno</a:t>
            </a:r>
            <a:r>
              <a:rPr lang="en-US" dirty="0" smtClean="0"/>
              <a:t>. Po </a:t>
            </a:r>
            <a:r>
              <a:rPr lang="en-US" dirty="0" err="1" smtClean="0"/>
              <a:t>svome</a:t>
            </a:r>
            <a:r>
              <a:rPr lang="en-US" dirty="0" smtClean="0"/>
              <a:t> </a:t>
            </a:r>
            <a:r>
              <a:rPr lang="en-US" dirty="0" err="1" smtClean="0"/>
              <a:t>pravnom</a:t>
            </a:r>
            <a:r>
              <a:rPr lang="en-US" dirty="0" smtClean="0"/>
              <a:t> </a:t>
            </a:r>
            <a:r>
              <a:rPr lang="en-US" dirty="0" err="1" smtClean="0"/>
              <a:t>karakteru</a:t>
            </a:r>
            <a:r>
              <a:rPr lang="en-US" dirty="0" smtClean="0"/>
              <a:t> </a:t>
            </a:r>
            <a:r>
              <a:rPr lang="en-US" dirty="0" err="1" smtClean="0"/>
              <a:t>pravila</a:t>
            </a:r>
            <a:r>
              <a:rPr lang="en-US" dirty="0" smtClean="0"/>
              <a:t> </a:t>
            </a:r>
            <a:r>
              <a:rPr lang="en-US" dirty="0" err="1" smtClean="0"/>
              <a:t>osiguranja</a:t>
            </a:r>
            <a:r>
              <a:rPr lang="en-US" dirty="0" smtClean="0"/>
              <a:t> </a:t>
            </a:r>
            <a:r>
              <a:rPr lang="en-US" dirty="0" err="1" smtClean="0"/>
              <a:t>su</a:t>
            </a:r>
            <a:r>
              <a:rPr lang="en-US" dirty="0" smtClean="0"/>
              <a:t> </a:t>
            </a:r>
            <a:r>
              <a:rPr lang="en-US" dirty="0" err="1" smtClean="0"/>
              <a:t>opšti</a:t>
            </a:r>
            <a:r>
              <a:rPr lang="en-US" dirty="0" smtClean="0"/>
              <a:t> </a:t>
            </a:r>
            <a:r>
              <a:rPr lang="en-US" dirty="0" err="1" smtClean="0"/>
              <a:t>uslovi</a:t>
            </a:r>
            <a:r>
              <a:rPr lang="en-US" dirty="0" smtClean="0"/>
              <a:t> </a:t>
            </a:r>
            <a:r>
              <a:rPr lang="en-US" dirty="0" err="1" smtClean="0"/>
              <a:t>poslovanja</a:t>
            </a:r>
            <a:r>
              <a:rPr lang="en-US" dirty="0" smtClean="0"/>
              <a:t>, pa se </a:t>
            </a:r>
            <a:r>
              <a:rPr lang="en-US" dirty="0" err="1" smtClean="0"/>
              <a:t>na</a:t>
            </a:r>
            <a:r>
              <a:rPr lang="en-US" dirty="0" smtClean="0"/>
              <a:t> </a:t>
            </a:r>
            <a:r>
              <a:rPr lang="en-US" dirty="0" err="1" smtClean="0"/>
              <a:t>njih</a:t>
            </a:r>
            <a:r>
              <a:rPr lang="en-US" dirty="0" smtClean="0"/>
              <a:t> u </a:t>
            </a:r>
            <a:r>
              <a:rPr lang="en-US" dirty="0" err="1" smtClean="0"/>
              <a:t>prometu</a:t>
            </a:r>
            <a:r>
              <a:rPr lang="en-US" dirty="0" smtClean="0"/>
              <a:t> </a:t>
            </a:r>
            <a:r>
              <a:rPr lang="en-US" dirty="0" err="1" smtClean="0"/>
              <a:t>primjenjuju</a:t>
            </a:r>
            <a:r>
              <a:rPr lang="en-US" dirty="0" smtClean="0"/>
              <a:t> </a:t>
            </a:r>
            <a:r>
              <a:rPr lang="en-US" dirty="0" err="1" smtClean="0"/>
              <a:t>rješenja</a:t>
            </a:r>
            <a:r>
              <a:rPr lang="en-US" dirty="0" smtClean="0"/>
              <a:t> </a:t>
            </a:r>
            <a:r>
              <a:rPr lang="en-US" dirty="0" err="1" smtClean="0"/>
              <a:t>čl</a:t>
            </a:r>
            <a:r>
              <a:rPr lang="en-US" dirty="0" smtClean="0"/>
              <a:t>. 142-144 ZOO. </a:t>
            </a:r>
            <a:r>
              <a:rPr lang="en-US" dirty="0" err="1" smtClean="0"/>
              <a:t>Pravila</a:t>
            </a:r>
            <a:r>
              <a:rPr lang="en-US" dirty="0" smtClean="0"/>
              <a:t> </a:t>
            </a:r>
            <a:r>
              <a:rPr lang="en-US" dirty="0" err="1" smtClean="0"/>
              <a:t>osiguranja</a:t>
            </a:r>
            <a:r>
              <a:rPr lang="en-US" dirty="0" smtClean="0"/>
              <a:t> </a:t>
            </a:r>
            <a:r>
              <a:rPr lang="en-US" dirty="0" err="1" smtClean="0"/>
              <a:t>mogu</a:t>
            </a:r>
            <a:r>
              <a:rPr lang="en-US" dirty="0" smtClean="0"/>
              <a:t> </a:t>
            </a:r>
            <a:r>
              <a:rPr lang="en-US" dirty="0" err="1" smtClean="0"/>
              <a:t>biti</a:t>
            </a:r>
            <a:r>
              <a:rPr lang="en-US" dirty="0" smtClean="0"/>
              <a:t> </a:t>
            </a:r>
            <a:r>
              <a:rPr lang="en-US" dirty="0" err="1" smtClean="0"/>
              <a:t>opšta</a:t>
            </a:r>
            <a:r>
              <a:rPr lang="en-US" dirty="0" smtClean="0"/>
              <a:t> - </a:t>
            </a:r>
            <a:r>
              <a:rPr lang="en-US" dirty="0" err="1" smtClean="0"/>
              <a:t>za</a:t>
            </a:r>
            <a:r>
              <a:rPr lang="en-US" dirty="0" smtClean="0"/>
              <a:t> </a:t>
            </a:r>
            <a:r>
              <a:rPr lang="en-US" dirty="0" err="1" smtClean="0"/>
              <a:t>pojedine</a:t>
            </a:r>
            <a:r>
              <a:rPr lang="en-US" dirty="0" smtClean="0"/>
              <a:t> </a:t>
            </a:r>
            <a:r>
              <a:rPr lang="en-US" dirty="0" err="1" smtClean="0"/>
              <a:t>tipove</a:t>
            </a:r>
            <a:r>
              <a:rPr lang="en-US" dirty="0" smtClean="0"/>
              <a:t> </a:t>
            </a:r>
            <a:r>
              <a:rPr lang="en-US" dirty="0" err="1" smtClean="0"/>
              <a:t>i</a:t>
            </a:r>
            <a:r>
              <a:rPr lang="en-US" dirty="0" smtClean="0"/>
              <a:t> </a:t>
            </a:r>
            <a:r>
              <a:rPr lang="en-US" dirty="0" err="1" smtClean="0"/>
              <a:t>grupe</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posebna</a:t>
            </a:r>
            <a:r>
              <a:rPr lang="en-US" dirty="0" smtClean="0"/>
              <a:t> - </a:t>
            </a:r>
            <a:r>
              <a:rPr lang="en-US" dirty="0" err="1" smtClean="0"/>
              <a:t>za</a:t>
            </a:r>
            <a:r>
              <a:rPr lang="en-US" dirty="0" smtClean="0"/>
              <a:t> </a:t>
            </a:r>
            <a:r>
              <a:rPr lang="en-US" dirty="0" err="1" smtClean="0"/>
              <a:t>pojedinu</a:t>
            </a:r>
            <a:r>
              <a:rPr lang="en-US" dirty="0" smtClean="0"/>
              <a:t> </a:t>
            </a:r>
            <a:r>
              <a:rPr lang="en-US" dirty="0" err="1" smtClean="0"/>
              <a:t>vrstu</a:t>
            </a:r>
            <a:r>
              <a:rPr lang="en-US" dirty="0" smtClean="0"/>
              <a:t> </a:t>
            </a:r>
            <a:r>
              <a:rPr lang="en-US" dirty="0" err="1" smtClean="0"/>
              <a:t>osiguranja</a:t>
            </a:r>
            <a:r>
              <a:rPr lang="en-US" dirty="0" smtClean="0"/>
              <a:t>. </a:t>
            </a:r>
            <a:r>
              <a:rPr lang="en-US" dirty="0" err="1" smtClean="0"/>
              <a:t>Polica</a:t>
            </a:r>
            <a:r>
              <a:rPr lang="en-US" dirty="0" smtClean="0"/>
              <a:t> </a:t>
            </a:r>
            <a:r>
              <a:rPr lang="en-US" dirty="0" err="1" smtClean="0"/>
              <a:t>osiguranja</a:t>
            </a:r>
            <a:r>
              <a:rPr lang="en-US" dirty="0" smtClean="0"/>
              <a:t> se </a:t>
            </a:r>
            <a:r>
              <a:rPr lang="en-US" dirty="0" err="1" smtClean="0"/>
              <a:t>poziva</a:t>
            </a:r>
            <a:r>
              <a:rPr lang="en-US" dirty="0" smtClean="0"/>
              <a:t> </a:t>
            </a:r>
            <a:r>
              <a:rPr lang="en-US" dirty="0" err="1" smtClean="0"/>
              <a:t>na</a:t>
            </a:r>
            <a:r>
              <a:rPr lang="en-US" dirty="0" smtClean="0"/>
              <a:t> </a:t>
            </a:r>
            <a:r>
              <a:rPr lang="en-US" dirty="0" err="1" smtClean="0"/>
              <a:t>uslove</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oni</a:t>
            </a:r>
            <a:r>
              <a:rPr lang="en-US" dirty="0" smtClean="0"/>
              <a:t> </a:t>
            </a:r>
            <a:r>
              <a:rPr lang="en-US" dirty="0" err="1" smtClean="0"/>
              <a:t>moraju</a:t>
            </a:r>
            <a:r>
              <a:rPr lang="en-US" dirty="0" smtClean="0"/>
              <a:t> </a:t>
            </a:r>
            <a:r>
              <a:rPr lang="en-US" dirty="0" err="1" smtClean="0"/>
              <a:t>biti</a:t>
            </a:r>
            <a:r>
              <a:rPr lang="en-US" dirty="0" smtClean="0"/>
              <a:t> </a:t>
            </a:r>
            <a:r>
              <a:rPr lang="en-US" dirty="0" err="1" smtClean="0"/>
              <a:t>uručeni</a:t>
            </a:r>
            <a:r>
              <a:rPr lang="en-US" dirty="0" smtClean="0"/>
              <a:t> </a:t>
            </a:r>
            <a:r>
              <a:rPr lang="en-US" dirty="0" err="1" smtClean="0"/>
              <a:t>ugovaratelju</a:t>
            </a:r>
            <a:r>
              <a:rPr lang="en-US" dirty="0" smtClean="0"/>
              <a:t> </a:t>
            </a:r>
            <a:r>
              <a:rPr lang="en-US" dirty="0" err="1" smtClean="0"/>
              <a:t>zajedno</a:t>
            </a:r>
            <a:r>
              <a:rPr lang="en-US" dirty="0" smtClean="0"/>
              <a:t> </a:t>
            </a:r>
            <a:r>
              <a:rPr lang="en-US" dirty="0" err="1" smtClean="0"/>
              <a:t>sa</a:t>
            </a:r>
            <a:r>
              <a:rPr lang="en-US" dirty="0" smtClean="0"/>
              <a:t> </a:t>
            </a:r>
            <a:r>
              <a:rPr lang="en-US" dirty="0" err="1" smtClean="0"/>
              <a:t>policom</a:t>
            </a:r>
            <a:r>
              <a:rPr lang="en-US" dirty="0" smtClean="0"/>
              <a:t>. </a:t>
            </a:r>
            <a:r>
              <a:rPr lang="en-US" dirty="0" err="1" smtClean="0"/>
              <a:t>Polise</a:t>
            </a:r>
            <a:r>
              <a:rPr lang="en-US" dirty="0" smtClean="0"/>
              <a:t> </a:t>
            </a:r>
            <a:r>
              <a:rPr lang="en-US" dirty="0" err="1" smtClean="0"/>
              <a:t>osiguranja</a:t>
            </a:r>
            <a:r>
              <a:rPr lang="en-US" dirty="0" smtClean="0"/>
              <a:t> </a:t>
            </a:r>
            <a:r>
              <a:rPr lang="en-US" dirty="0" err="1" smtClean="0"/>
              <a:t>zapravo</a:t>
            </a:r>
            <a:r>
              <a:rPr lang="en-US" dirty="0" smtClean="0"/>
              <a:t> </a:t>
            </a:r>
            <a:r>
              <a:rPr lang="en-US" dirty="0" err="1" smtClean="0"/>
              <a:t>predstavljaju</a:t>
            </a:r>
            <a:r>
              <a:rPr lang="en-US" dirty="0" smtClean="0"/>
              <a:t> </a:t>
            </a:r>
            <a:r>
              <a:rPr lang="en-US" dirty="0" err="1" smtClean="0"/>
              <a:t>posebne</a:t>
            </a:r>
            <a:r>
              <a:rPr lang="en-US" dirty="0" smtClean="0"/>
              <a:t> </a:t>
            </a:r>
            <a:r>
              <a:rPr lang="en-US" dirty="0" err="1" smtClean="0"/>
              <a:t>uslove</a:t>
            </a:r>
            <a:r>
              <a:rPr lang="en-US" dirty="0" smtClean="0"/>
              <a:t> </a:t>
            </a:r>
            <a:r>
              <a:rPr lang="en-US" dirty="0" err="1" smtClean="0"/>
              <a:t>osiguranja</a:t>
            </a:r>
            <a:r>
              <a:rPr lang="en-US" dirty="0" smtClean="0"/>
              <a:t> o </a:t>
            </a:r>
            <a:r>
              <a:rPr lang="en-US" dirty="0" err="1" smtClean="0"/>
              <a:t>kojima</a:t>
            </a:r>
            <a:r>
              <a:rPr lang="en-US" dirty="0" smtClean="0"/>
              <a:t> </a:t>
            </a:r>
            <a:r>
              <a:rPr lang="en-US" dirty="0" err="1" smtClean="0"/>
              <a:t>ugovorne</a:t>
            </a:r>
            <a:r>
              <a:rPr lang="en-US" dirty="0" smtClean="0"/>
              <a:t> </a:t>
            </a:r>
            <a:r>
              <a:rPr lang="en-US" dirty="0" err="1" smtClean="0"/>
              <a:t>strane</a:t>
            </a:r>
            <a:r>
              <a:rPr lang="en-US" dirty="0" smtClean="0"/>
              <a:t> </a:t>
            </a:r>
            <a:r>
              <a:rPr lang="en-US" dirty="0" err="1" smtClean="0"/>
              <a:t>pregovaraju</a:t>
            </a:r>
            <a:r>
              <a:rPr lang="en-US" dirty="0" smtClean="0"/>
              <a:t> </a:t>
            </a:r>
            <a:r>
              <a:rPr lang="en-US" dirty="0" err="1" smtClean="0"/>
              <a:t>prilikom</a:t>
            </a:r>
            <a:r>
              <a:rPr lang="en-US" dirty="0" smtClean="0"/>
              <a:t> </a:t>
            </a:r>
            <a:r>
              <a:rPr lang="en-US" dirty="0" err="1" smtClean="0"/>
              <a:t>zaključenja</a:t>
            </a:r>
            <a:r>
              <a:rPr lang="en-US" dirty="0" smtClean="0"/>
              <a:t> </a:t>
            </a:r>
            <a:r>
              <a:rPr lang="en-US" dirty="0" err="1" smtClean="0"/>
              <a:t>ugovora</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Posao osiguranja je širi pojam od ugovora o osiguranju. On, najprije, označava ukupnu pravnu regulativu pojedinog osiguranja, a ne samo onaj dio koji se zasniva na sporazumu stranaka. I drugo, u smislu djelatnosti postoji značajna razlika između posla i ugovora. ZOIO sve aktivnosti osiguravača dijeli u dvije osnovne grupe. Prvu čine “poslovi osiguranja”. Prema članu 2 ZOIO, tu spadaju: “zaključivanje i izvršavanje ugovora o osiguranju imovine i osoba, zaključivanje i izvršavanje ugovora o saosiguranju i reosiguranju, mjere za sprečavanje i smanjenje rizika koji ugrožavaju osiguranu imovinu i osobe i mjere na sprečavanju i smanjenju šteta i drugi poslovi osiguranja”. U članu 3 određeni su “drugi poslovi osiguranja”. U njih spadaju “poslovi posredovanja u ugovaranju osiguranja, zastupanja u osiguranju, snimanja rizika, snimanja i procjene šteta, prodaje ostataka osiguranih uništenih stvari, pružanja pravne pomoći i drugih intelektualnih i tehničkih usluga u osiguranju”. Obje grupe poslova organizacija za osiguranje može obavljati u svoje ime i za svoj račun, u tuđe ime i za tuđi račun - kao zastupnik, te u svoje ime, a za tuđi račun - dakle, kao komisionar. “Druge poslove osiguranja” mogu vršiti “pravne i fizičke osobe za društvo za osiguranje ili za osiguranika na temelju ugovora” (čl. 3, st. 2. ZOIO).</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vi-VN" dirty="0" smtClean="0"/>
              <a:t>Legislativna definicija ugovora o osiguranju data je u čl. 897 ZOO. Prema njemu, “ugovorom o osiguranju obavezuje se ugovaratelj osiguranja da, na načelima uzajamnosti i solidarnosti, udružuje određeni iznos u zajednici osiguranja, odnosno zajednici rizika (osiguravatelj), a zajednica se obavezuje da, ako se desi događaj koji predstavlja osigurani slučaj, isplati osiguraniku ili nekoj trećoj osobi naknadu, odnosno ugovorenu svotu ili učini nešto drugo”. ZOO, kao i dosadašnji propisi, smatra da posao osiguranja nastaje sporazumom stranaka, da predstavlja objektivnim pravom priznato dejstvo saglasnosti partnera o potrebi zaštite putem osiguranja, uz posebno uvažavanje načela uzajamnosti i solidarnosti. Obilježja ugovora o osiguranju su: sinalagmatičnost, teretnost, formalnost, te u pojedinim slučajevima i svojstva ugovora u korist trećih lica.</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pt-BR" b="1" dirty="0" smtClean="0"/>
              <a:t>2.2. Pravna priroda posla osiguranja</a:t>
            </a:r>
          </a:p>
          <a:p>
            <a:r>
              <a:rPr lang="en-US" dirty="0" smtClean="0"/>
              <a:t>S </a:t>
            </a:r>
            <a:r>
              <a:rPr lang="en-US" dirty="0" err="1" smtClean="0"/>
              <a:t>obzirom</a:t>
            </a:r>
            <a:r>
              <a:rPr lang="en-US" dirty="0" smtClean="0"/>
              <a:t> </a:t>
            </a:r>
            <a:r>
              <a:rPr lang="en-US" dirty="0" err="1" smtClean="0"/>
              <a:t>na</a:t>
            </a:r>
            <a:r>
              <a:rPr lang="en-US" dirty="0" smtClean="0"/>
              <a:t> </a:t>
            </a:r>
            <a:r>
              <a:rPr lang="en-US" dirty="0" err="1" smtClean="0"/>
              <a:t>istorijski</a:t>
            </a:r>
            <a:r>
              <a:rPr lang="en-US" dirty="0" smtClean="0"/>
              <a:t> </a:t>
            </a:r>
            <a:r>
              <a:rPr lang="en-US" dirty="0" err="1" smtClean="0"/>
              <a:t>razvoj</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promjene</a:t>
            </a:r>
            <a:r>
              <a:rPr lang="en-US" dirty="0" smtClean="0"/>
              <a:t> </a:t>
            </a:r>
            <a:r>
              <a:rPr lang="en-US" dirty="0" err="1" smtClean="0"/>
              <a:t>koje</a:t>
            </a:r>
            <a:r>
              <a:rPr lang="en-US" dirty="0" smtClean="0"/>
              <a:t> </a:t>
            </a:r>
            <a:r>
              <a:rPr lang="en-US" dirty="0" err="1" smtClean="0"/>
              <a:t>su</a:t>
            </a:r>
            <a:r>
              <a:rPr lang="en-US" dirty="0" smtClean="0"/>
              <a:t> </a:t>
            </a:r>
            <a:r>
              <a:rPr lang="en-US" dirty="0" err="1" smtClean="0"/>
              <a:t>nastale</a:t>
            </a:r>
            <a:r>
              <a:rPr lang="en-US" dirty="0" smtClean="0"/>
              <a:t> u </a:t>
            </a:r>
            <a:r>
              <a:rPr lang="en-US" dirty="0" err="1" smtClean="0"/>
              <a:t>funkcijama</a:t>
            </a:r>
            <a:r>
              <a:rPr lang="en-US" dirty="0" smtClean="0"/>
              <a:t> </a:t>
            </a:r>
            <a:r>
              <a:rPr lang="en-US" dirty="0" err="1" smtClean="0"/>
              <a:t>i</a:t>
            </a:r>
            <a:r>
              <a:rPr lang="en-US" dirty="0" smtClean="0"/>
              <a:t> </a:t>
            </a:r>
            <a:r>
              <a:rPr lang="en-US" dirty="0" err="1" smtClean="0"/>
              <a:t>značaju</a:t>
            </a:r>
            <a:r>
              <a:rPr lang="en-US" dirty="0" smtClean="0"/>
              <a:t> </a:t>
            </a:r>
            <a:r>
              <a:rPr lang="en-US" dirty="0" err="1" smtClean="0"/>
              <a:t>ovog</a:t>
            </a:r>
            <a:r>
              <a:rPr lang="en-US" dirty="0" smtClean="0"/>
              <a:t> </a:t>
            </a:r>
            <a:r>
              <a:rPr lang="en-US" dirty="0" err="1" smtClean="0"/>
              <a:t>posla</a:t>
            </a:r>
            <a:r>
              <a:rPr lang="en-US" dirty="0" smtClean="0"/>
              <a:t>, o </a:t>
            </a:r>
            <a:r>
              <a:rPr lang="en-US" dirty="0" err="1" smtClean="0"/>
              <a:t>pravnoj</a:t>
            </a:r>
            <a:r>
              <a:rPr lang="en-US" dirty="0" smtClean="0"/>
              <a:t> </a:t>
            </a:r>
            <a:r>
              <a:rPr lang="en-US" dirty="0" err="1" smtClean="0"/>
              <a:t>prirodi</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formiralo</a:t>
            </a:r>
            <a:r>
              <a:rPr lang="en-US" dirty="0" smtClean="0"/>
              <a:t> se </a:t>
            </a:r>
            <a:r>
              <a:rPr lang="en-US" dirty="0" err="1" smtClean="0"/>
              <a:t>više</a:t>
            </a:r>
            <a:r>
              <a:rPr lang="en-US" dirty="0" smtClean="0"/>
              <a:t> </a:t>
            </a:r>
            <a:r>
              <a:rPr lang="en-US" dirty="0" err="1" smtClean="0"/>
              <a:t>teorija</a:t>
            </a:r>
            <a:r>
              <a:rPr lang="en-US" dirty="0" smtClean="0"/>
              <a:t>. U </a:t>
            </a:r>
            <a:r>
              <a:rPr lang="en-US" dirty="0" err="1" smtClean="0"/>
              <a:t>osnovi</a:t>
            </a:r>
            <a:r>
              <a:rPr lang="en-US" dirty="0" smtClean="0"/>
              <a:t>, one se </a:t>
            </a:r>
            <a:r>
              <a:rPr lang="en-US" dirty="0" err="1" smtClean="0"/>
              <a:t>mogu</a:t>
            </a:r>
            <a:r>
              <a:rPr lang="en-US" dirty="0" smtClean="0"/>
              <a:t> </a:t>
            </a:r>
            <a:r>
              <a:rPr lang="en-US" dirty="0" err="1" smtClean="0"/>
              <a:t>podijeliti</a:t>
            </a:r>
            <a:r>
              <a:rPr lang="en-US" dirty="0" smtClean="0"/>
              <a:t> </a:t>
            </a:r>
            <a:r>
              <a:rPr lang="en-US" dirty="0" err="1" smtClean="0"/>
              <a:t>na</a:t>
            </a:r>
            <a:r>
              <a:rPr lang="en-US" dirty="0" smtClean="0"/>
              <a:t> </a:t>
            </a:r>
            <a:r>
              <a:rPr lang="en-US" dirty="0" err="1" smtClean="0"/>
              <a:t>protivugovorna</a:t>
            </a:r>
            <a:r>
              <a:rPr lang="en-US" dirty="0" smtClean="0"/>
              <a:t> </a:t>
            </a:r>
            <a:r>
              <a:rPr lang="en-US" dirty="0" err="1" smtClean="0"/>
              <a:t>i</a:t>
            </a:r>
            <a:r>
              <a:rPr lang="en-US" dirty="0" smtClean="0"/>
              <a:t> </a:t>
            </a:r>
            <a:r>
              <a:rPr lang="en-US" dirty="0" err="1" smtClean="0"/>
              <a:t>ugovorna</a:t>
            </a:r>
            <a:r>
              <a:rPr lang="en-US" dirty="0" smtClean="0"/>
              <a:t> </a:t>
            </a:r>
            <a:r>
              <a:rPr lang="en-US" dirty="0" err="1" smtClean="0"/>
              <a:t>shvatanja</a:t>
            </a:r>
            <a:r>
              <a:rPr lang="en-US" dirty="0" smtClean="0"/>
              <a:t>.</a:t>
            </a:r>
          </a:p>
          <a:p>
            <a:r>
              <a:rPr lang="vi-VN" dirty="0" smtClean="0"/>
              <a:t>Protivugovorne teorije polaze od gledišta da je posao osiguranja uvijek rezultat djelovanja ekonomski jače strane - osiguravača. On, poput zakonodavca, unaprijed propisuje pravila za sve buduće slučajeve osiguranja. Izjavom volje osiguranika samo počinje dejstvo takvog jednostranog pravnog akta. Pošto nema ravnopravne saglasnosti volja, nema ni ugovora. Snažna državna intervencija u oblasti osiguranja, usmjerena prema obje strane u poslu podjednako, samo potvrđuje ovakav stav. Kao argument u prilog tome navode se i osiguranja obavezna po samom zakonu.</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dirty="0" err="1" smtClean="0"/>
              <a:t>Shvatanja</a:t>
            </a:r>
            <a:r>
              <a:rPr lang="en-US" dirty="0" smtClean="0"/>
              <a:t> </a:t>
            </a:r>
            <a:r>
              <a:rPr lang="en-US" dirty="0" err="1" smtClean="0"/>
              <a:t>po</a:t>
            </a:r>
            <a:r>
              <a:rPr lang="en-US" dirty="0" smtClean="0"/>
              <a:t> </a:t>
            </a:r>
            <a:r>
              <a:rPr lang="en-US" dirty="0" err="1" smtClean="0"/>
              <a:t>kojima</a:t>
            </a:r>
            <a:r>
              <a:rPr lang="en-US" dirty="0" smtClean="0"/>
              <a:t> je </a:t>
            </a:r>
            <a:r>
              <a:rPr lang="en-US" dirty="0" err="1" smtClean="0"/>
              <a:t>osiguranje</a:t>
            </a:r>
            <a:r>
              <a:rPr lang="en-US" dirty="0" smtClean="0"/>
              <a:t> </a:t>
            </a:r>
            <a:r>
              <a:rPr lang="en-US" dirty="0" err="1" smtClean="0"/>
              <a:t>ugovor</a:t>
            </a:r>
            <a:r>
              <a:rPr lang="en-US" dirty="0" smtClean="0"/>
              <a:t> </a:t>
            </a:r>
            <a:r>
              <a:rPr lang="en-US" dirty="0" err="1" smtClean="0"/>
              <a:t>daleko</a:t>
            </a:r>
            <a:r>
              <a:rPr lang="en-US" dirty="0" smtClean="0"/>
              <a:t> </a:t>
            </a:r>
            <a:r>
              <a:rPr lang="en-US" dirty="0" err="1" smtClean="0"/>
              <a:t>su</a:t>
            </a:r>
            <a:r>
              <a:rPr lang="en-US" dirty="0" smtClean="0"/>
              <a:t> </a:t>
            </a:r>
            <a:r>
              <a:rPr lang="en-US" dirty="0" err="1" smtClean="0"/>
              <a:t>brojnija</a:t>
            </a:r>
            <a:r>
              <a:rPr lang="en-US" dirty="0" smtClean="0"/>
              <a:t>. U </a:t>
            </a:r>
            <a:r>
              <a:rPr lang="en-US" dirty="0" err="1" smtClean="0"/>
              <a:t>suštini</a:t>
            </a:r>
            <a:r>
              <a:rPr lang="en-US" dirty="0" smtClean="0"/>
              <a:t>, </a:t>
            </a:r>
            <a:r>
              <a:rPr lang="en-US" dirty="0" err="1" smtClean="0"/>
              <a:t>mogu</a:t>
            </a:r>
            <a:r>
              <a:rPr lang="en-US" dirty="0" smtClean="0"/>
              <a:t> se </a:t>
            </a:r>
            <a:r>
              <a:rPr lang="en-US" dirty="0" err="1" smtClean="0"/>
              <a:t>podijeliti</a:t>
            </a:r>
            <a:r>
              <a:rPr lang="en-US" dirty="0" smtClean="0"/>
              <a:t> u pet </a:t>
            </a:r>
            <a:r>
              <a:rPr lang="en-US" dirty="0" err="1" smtClean="0"/>
              <a:t>teorija</a:t>
            </a:r>
            <a:r>
              <a:rPr lang="en-US" dirty="0" smtClean="0"/>
              <a:t>. To </a:t>
            </a:r>
            <a:r>
              <a:rPr lang="en-US" dirty="0" err="1" smtClean="0"/>
              <a:t>su</a:t>
            </a:r>
            <a:r>
              <a:rPr lang="en-US" dirty="0" smtClean="0"/>
              <a:t> </a:t>
            </a:r>
            <a:r>
              <a:rPr lang="en-US" dirty="0" err="1" smtClean="0"/>
              <a:t>sljedeće</a:t>
            </a:r>
            <a:r>
              <a:rPr lang="en-US" dirty="0" smtClean="0"/>
              <a:t>:</a:t>
            </a:r>
          </a:p>
          <a:p>
            <a:r>
              <a:rPr lang="vi-VN" dirty="0" smtClean="0"/>
              <a:t>a) Teorija naknade štete - po kojoj se osiguranik ovim ugovorom obezbjeđuje od eventualnih štetnih posljedica osiguranog slučaja. Obaveza osiguranika u biti se svodi na popravljanje štete koju je osiguranik pretrpio usljed osiguranog slučaja.</a:t>
            </a:r>
          </a:p>
          <a:p>
            <a:r>
              <a:rPr lang="en-US" dirty="0" smtClean="0"/>
              <a:t>b) </a:t>
            </a:r>
            <a:r>
              <a:rPr lang="en-US" dirty="0" err="1" smtClean="0"/>
              <a:t>Mješovita</a:t>
            </a:r>
            <a:r>
              <a:rPr lang="en-US" dirty="0" smtClean="0"/>
              <a:t> </a:t>
            </a:r>
            <a:r>
              <a:rPr lang="en-US" dirty="0" err="1" smtClean="0"/>
              <a:t>teorija</a:t>
            </a:r>
            <a:r>
              <a:rPr lang="en-US" dirty="0" smtClean="0"/>
              <a:t> - </a:t>
            </a:r>
            <a:r>
              <a:rPr lang="en-US" dirty="0" err="1" smtClean="0"/>
              <a:t>po</a:t>
            </a:r>
            <a:r>
              <a:rPr lang="en-US" dirty="0" smtClean="0"/>
              <a:t> </a:t>
            </a:r>
            <a:r>
              <a:rPr lang="en-US" dirty="0" err="1" smtClean="0"/>
              <a:t>njoj</a:t>
            </a:r>
            <a:r>
              <a:rPr lang="en-US" dirty="0" smtClean="0"/>
              <a:t> je </a:t>
            </a:r>
            <a:r>
              <a:rPr lang="en-US" dirty="0" err="1" smtClean="0"/>
              <a:t>ugovor</a:t>
            </a:r>
            <a:r>
              <a:rPr lang="en-US" dirty="0" smtClean="0"/>
              <a:t> o </a:t>
            </a:r>
            <a:r>
              <a:rPr lang="en-US" dirty="0" err="1" smtClean="0"/>
              <a:t>imovinskom</a:t>
            </a:r>
            <a:r>
              <a:rPr lang="en-US" dirty="0" smtClean="0"/>
              <a:t> </a:t>
            </a:r>
            <a:r>
              <a:rPr lang="en-US" dirty="0" err="1" smtClean="0"/>
              <a:t>osiguranju</a:t>
            </a:r>
            <a:r>
              <a:rPr lang="en-US" dirty="0" smtClean="0"/>
              <a:t> </a:t>
            </a:r>
            <a:r>
              <a:rPr lang="en-US" dirty="0" err="1" smtClean="0"/>
              <a:t>ugovor</a:t>
            </a:r>
            <a:r>
              <a:rPr lang="en-US" dirty="0" smtClean="0"/>
              <a:t> o </a:t>
            </a:r>
            <a:r>
              <a:rPr lang="en-US" dirty="0" err="1" smtClean="0"/>
              <a:t>naknadi</a:t>
            </a:r>
            <a:r>
              <a:rPr lang="en-US" dirty="0" smtClean="0"/>
              <a:t> </a:t>
            </a:r>
            <a:r>
              <a:rPr lang="en-US" dirty="0" err="1" smtClean="0"/>
              <a:t>štete</a:t>
            </a:r>
            <a:r>
              <a:rPr lang="en-US" dirty="0" smtClean="0"/>
              <a:t> </a:t>
            </a:r>
            <a:r>
              <a:rPr lang="en-US" dirty="0" err="1" smtClean="0"/>
              <a:t>koja</a:t>
            </a:r>
            <a:r>
              <a:rPr lang="en-US" dirty="0" smtClean="0"/>
              <a:t> </a:t>
            </a:r>
            <a:r>
              <a:rPr lang="en-US" dirty="0" err="1" smtClean="0"/>
              <a:t>može</a:t>
            </a:r>
            <a:r>
              <a:rPr lang="en-US" dirty="0" smtClean="0"/>
              <a:t> </a:t>
            </a:r>
            <a:r>
              <a:rPr lang="en-US" dirty="0" err="1" smtClean="0"/>
              <a:t>da</a:t>
            </a:r>
            <a:r>
              <a:rPr lang="en-US" dirty="0" smtClean="0"/>
              <a:t> se </a:t>
            </a:r>
            <a:r>
              <a:rPr lang="en-US" dirty="0" err="1" smtClean="0"/>
              <a:t>dogodi</a:t>
            </a:r>
            <a:r>
              <a:rPr lang="en-US" dirty="0" smtClean="0"/>
              <a:t>, a </a:t>
            </a:r>
            <a:r>
              <a:rPr lang="en-US" dirty="0" err="1" smtClean="0"/>
              <a:t>ugovor</a:t>
            </a:r>
            <a:r>
              <a:rPr lang="en-US" dirty="0" smtClean="0"/>
              <a:t> o </a:t>
            </a:r>
            <a:r>
              <a:rPr lang="en-US" dirty="0" err="1" smtClean="0"/>
              <a:t>ličnom</a:t>
            </a:r>
            <a:r>
              <a:rPr lang="en-US" dirty="0" smtClean="0"/>
              <a:t> </a:t>
            </a:r>
            <a:r>
              <a:rPr lang="en-US" dirty="0" err="1" smtClean="0"/>
              <a:t>osiguranju</a:t>
            </a:r>
            <a:r>
              <a:rPr lang="en-US" dirty="0" smtClean="0"/>
              <a:t> </a:t>
            </a:r>
            <a:r>
              <a:rPr lang="en-US" dirty="0" err="1" smtClean="0"/>
              <a:t>predstavlja</a:t>
            </a:r>
            <a:r>
              <a:rPr lang="en-US" dirty="0" smtClean="0"/>
              <a:t> </a:t>
            </a:r>
            <a:r>
              <a:rPr lang="en-US" dirty="0" err="1" smtClean="0"/>
              <a:t>aleatoran</a:t>
            </a:r>
            <a:r>
              <a:rPr lang="en-US" dirty="0" smtClean="0"/>
              <a:t> </a:t>
            </a:r>
            <a:r>
              <a:rPr lang="en-US" dirty="0" err="1" smtClean="0"/>
              <a:t>pravni</a:t>
            </a:r>
            <a:r>
              <a:rPr lang="en-US" dirty="0" smtClean="0"/>
              <a:t> </a:t>
            </a:r>
            <a:r>
              <a:rPr lang="en-US" dirty="0" err="1" smtClean="0"/>
              <a:t>posao</a:t>
            </a:r>
            <a:r>
              <a:rPr lang="en-US" dirty="0" smtClean="0"/>
              <a:t>.</a:t>
            </a:r>
          </a:p>
          <a:p>
            <a:r>
              <a:rPr lang="vi-VN" dirty="0" smtClean="0"/>
              <a:t>c) Aleatorna teorija smatra da neizvjesnost u nastanku rizika i moguća nepodudarnost uplaćenih premija sa naknadom štete, odnosno sumom osiguranja, ukidaju ekvivalentnost odnosa između osiguravača i osiguranika. Zbog toga se ovaj posao mora procjenjivati prema pravilima za aleatorne ugovore.</a:t>
            </a:r>
          </a:p>
          <a:p>
            <a:r>
              <a:rPr lang="vi-VN" dirty="0" smtClean="0"/>
              <a:t>d) Po teoriji prestacije, zaključenjem ugovora o osiguranju za svaku stranu nastaju obaveze na izvršenje tačno određenih činidbi: plaćanje premije i otklanjanje eventualnih šteta, odnosno isplata osigurane sume. Dakle, ugovor je samim nastankom sinalagmatičan i ekvivalentan.</a:t>
            </a:r>
            <a:endParaRPr lang="hr-HR" dirty="0" smtClean="0"/>
          </a:p>
          <a:p>
            <a:r>
              <a:rPr lang="vi-VN" dirty="0" smtClean="0"/>
              <a:t> e) Teorija organizovanja zaštite od rizika motivisana je ekonomskim, tehničkim i pravnim karakteristikama osiguranja. Po njoj se osiguravač za premiju obavezuje da će preduzimanjem preventivnih i represivnih mjera, te isplatom naknade, odnosno sume osiguranja, obezbijediti osiguranika od nastupanja štetnog događaja ili njegovih štetnih posljedica. Ova teorija ne isključuje, nego podrazumijeva sinalagmatičnost i ekvivalentnost ugovora o osiguranju.</a:t>
            </a:r>
          </a:p>
          <a:p>
            <a:r>
              <a:rPr lang="vi-VN" dirty="0" smtClean="0"/>
              <a:t>Razuđenost posla osiguranja dozvoljava da se svakom od pomenutih shvatanja stave ozbiljni prigovori. Ipak, </a:t>
            </a:r>
            <a:r>
              <a:rPr lang="vi-VN" dirty="0" smtClean="0"/>
              <a:t> </a:t>
            </a:r>
            <a:r>
              <a:rPr lang="vi-VN" dirty="0" smtClean="0"/>
              <a:t>teorija organizovanja zaštite od rizika, čak uzeta i sama za sebe, u najvećoj mjeri odgovara na brojne probleme u ovoj oblasti.</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nn-NO" b="1" dirty="0" smtClean="0"/>
              <a:t>2.3. Zaključivanje i oblik ugovora</a:t>
            </a:r>
          </a:p>
          <a:p>
            <a:r>
              <a:rPr lang="vi-VN" dirty="0" smtClean="0"/>
              <a:t>U najvećem broju slučajeva osiguravač traži posao, traži saugovarača. Predstavnik osiguravača, akiviziter osiguranja, dolazi budućem osiguraniku i upoznaje ga sa uslovima osiguranja. Inicijativa je pretežno na strani osiguravača. Akviziter može nastupati kao zastupnik ili kao posrednik. Može, takođe, za neke vrste osiguranja imati ovlaštenja zastupnika, za druge - posrednika. Pretpostavlja se da akviziter nema ovlaštenja na zastupanje. Ako je predstavnik (akviziter) ovlašćen za zaključivanje ugovora, sastavlja polisu koju potpisuju oba saugovarača. Ako nije ovlašten za sklapanje ugovora, akviziter priprema ponudu sa budućim osiguranikom i podnosi tu ponudu osiguravaču, koji je prihvata ili ne prihvata.</a:t>
            </a:r>
          </a:p>
          <a:p>
            <a:r>
              <a:rPr lang="en-US" dirty="0" smtClean="0"/>
              <a:t>U </a:t>
            </a:r>
            <a:r>
              <a:rPr lang="en-US" dirty="0" err="1" smtClean="0"/>
              <a:t>pravu</a:t>
            </a:r>
            <a:r>
              <a:rPr lang="en-US" dirty="0" smtClean="0"/>
              <a:t> </a:t>
            </a:r>
            <a:r>
              <a:rPr lang="en-US" dirty="0" err="1" smtClean="0"/>
              <a:t>BiH</a:t>
            </a:r>
            <a:r>
              <a:rPr lang="en-US" dirty="0" smtClean="0"/>
              <a:t> </a:t>
            </a:r>
            <a:r>
              <a:rPr lang="en-US" dirty="0" err="1" smtClean="0"/>
              <a:t>ako</a:t>
            </a:r>
            <a:r>
              <a:rPr lang="en-US" dirty="0" smtClean="0"/>
              <a:t> </a:t>
            </a:r>
            <a:r>
              <a:rPr lang="en-US" dirty="0" err="1" smtClean="0"/>
              <a:t>osiguravač</a:t>
            </a:r>
            <a:r>
              <a:rPr lang="en-US" dirty="0" smtClean="0"/>
              <a:t> </a:t>
            </a:r>
            <a:r>
              <a:rPr lang="en-US" dirty="0" err="1" smtClean="0"/>
              <a:t>nije</a:t>
            </a:r>
            <a:r>
              <a:rPr lang="en-US" dirty="0" smtClean="0"/>
              <a:t> </a:t>
            </a:r>
            <a:r>
              <a:rPr lang="en-US" dirty="0" err="1" smtClean="0"/>
              <a:t>zastupniku</a:t>
            </a:r>
            <a:r>
              <a:rPr lang="en-US" dirty="0" smtClean="0"/>
              <a:t> </a:t>
            </a:r>
            <a:r>
              <a:rPr lang="en-US" dirty="0" err="1" smtClean="0"/>
              <a:t>odredio</a:t>
            </a:r>
            <a:r>
              <a:rPr lang="en-US" dirty="0" smtClean="0"/>
              <a:t> </a:t>
            </a:r>
            <a:r>
              <a:rPr lang="en-US" dirty="0" err="1" smtClean="0"/>
              <a:t>obim</a:t>
            </a:r>
            <a:r>
              <a:rPr lang="en-US" dirty="0" smtClean="0"/>
              <a:t> </a:t>
            </a:r>
            <a:r>
              <a:rPr lang="en-US" dirty="0" err="1" smtClean="0"/>
              <a:t>ovlaštenja</a:t>
            </a:r>
            <a:r>
              <a:rPr lang="en-US" dirty="0" smtClean="0"/>
              <a:t>, </a:t>
            </a:r>
            <a:r>
              <a:rPr lang="en-US" dirty="0" err="1" smtClean="0"/>
              <a:t>zastupnik</a:t>
            </a:r>
            <a:r>
              <a:rPr lang="en-US" dirty="0" smtClean="0"/>
              <a:t> je </a:t>
            </a:r>
            <a:r>
              <a:rPr lang="en-US" dirty="0" err="1" smtClean="0"/>
              <a:t>po</a:t>
            </a:r>
            <a:r>
              <a:rPr lang="en-US" dirty="0" smtClean="0"/>
              <a:t> </a:t>
            </a:r>
            <a:r>
              <a:rPr lang="en-US" dirty="0" err="1" smtClean="0"/>
              <a:t>samom</a:t>
            </a:r>
            <a:r>
              <a:rPr lang="en-US" dirty="0" smtClean="0"/>
              <a:t> </a:t>
            </a:r>
            <a:r>
              <a:rPr lang="en-US" dirty="0" err="1" smtClean="0"/>
              <a:t>zakonu</a:t>
            </a:r>
            <a:r>
              <a:rPr lang="en-US" dirty="0" smtClean="0"/>
              <a:t> </a:t>
            </a:r>
            <a:r>
              <a:rPr lang="en-US" dirty="0" err="1" smtClean="0"/>
              <a:t>ovlašćen</a:t>
            </a:r>
            <a:r>
              <a:rPr lang="en-US" dirty="0" smtClean="0"/>
              <a:t> </a:t>
            </a:r>
            <a:r>
              <a:rPr lang="en-US" dirty="0" err="1" smtClean="0"/>
              <a:t>da</a:t>
            </a:r>
            <a:r>
              <a:rPr lang="en-US" dirty="0" smtClean="0"/>
              <a:t> u </a:t>
            </a:r>
            <a:r>
              <a:rPr lang="en-US" dirty="0" err="1" smtClean="0"/>
              <a:t>ime</a:t>
            </a:r>
            <a:r>
              <a:rPr lang="en-US" dirty="0" smtClean="0"/>
              <a:t> </a:t>
            </a:r>
            <a:r>
              <a:rPr lang="en-US" dirty="0" err="1" smtClean="0"/>
              <a:t>i</a:t>
            </a:r>
            <a:r>
              <a:rPr lang="en-US" dirty="0" smtClean="0"/>
              <a:t> </a:t>
            </a:r>
            <a:r>
              <a:rPr lang="en-US" dirty="0" err="1" smtClean="0"/>
              <a:t>za</a:t>
            </a:r>
            <a:r>
              <a:rPr lang="en-US" dirty="0" smtClean="0"/>
              <a:t> </a:t>
            </a:r>
            <a:r>
              <a:rPr lang="en-US" dirty="0" err="1" smtClean="0"/>
              <a:t>račun</a:t>
            </a:r>
            <a:r>
              <a:rPr lang="en-US" dirty="0" smtClean="0"/>
              <a:t> </a:t>
            </a:r>
            <a:r>
              <a:rPr lang="en-US" dirty="0" err="1" smtClean="0"/>
              <a:t>osiguravača</a:t>
            </a:r>
            <a:r>
              <a:rPr lang="en-US" dirty="0" smtClean="0"/>
              <a:t> </a:t>
            </a:r>
            <a:r>
              <a:rPr lang="en-US" dirty="0" err="1" smtClean="0"/>
              <a:t>zaključuje</a:t>
            </a:r>
            <a:r>
              <a:rPr lang="en-US" dirty="0" smtClean="0"/>
              <a:t> </a:t>
            </a:r>
            <a:r>
              <a:rPr lang="en-US" dirty="0" err="1" smtClean="0"/>
              <a:t>ugovore</a:t>
            </a:r>
            <a:r>
              <a:rPr lang="en-US" dirty="0" smtClean="0"/>
              <a:t> o </a:t>
            </a:r>
            <a:r>
              <a:rPr lang="en-US" dirty="0" err="1" smtClean="0"/>
              <a:t>osiguranju</a:t>
            </a:r>
            <a:r>
              <a:rPr lang="en-US" dirty="0" smtClean="0"/>
              <a:t>, </a:t>
            </a:r>
            <a:r>
              <a:rPr lang="en-US" dirty="0" err="1" smtClean="0"/>
              <a:t>da</a:t>
            </a:r>
            <a:r>
              <a:rPr lang="en-US" dirty="0" smtClean="0"/>
              <a:t> </a:t>
            </a:r>
            <a:r>
              <a:rPr lang="en-US" dirty="0" err="1" smtClean="0"/>
              <a:t>ih</a:t>
            </a:r>
            <a:r>
              <a:rPr lang="en-US" dirty="0" smtClean="0"/>
              <a:t> </a:t>
            </a:r>
            <a:r>
              <a:rPr lang="en-US" dirty="0" err="1" smtClean="0"/>
              <a:t>mijenja</a:t>
            </a:r>
            <a:r>
              <a:rPr lang="en-US" dirty="0" smtClean="0"/>
              <a:t> </a:t>
            </a:r>
            <a:r>
              <a:rPr lang="en-US" dirty="0" err="1" smtClean="0"/>
              <a:t>i</a:t>
            </a:r>
            <a:r>
              <a:rPr lang="en-US" dirty="0" smtClean="0"/>
              <a:t> </a:t>
            </a:r>
            <a:r>
              <a:rPr lang="en-US" dirty="0" err="1" smtClean="0"/>
              <a:t>produžuje</a:t>
            </a:r>
            <a:r>
              <a:rPr lang="en-US" dirty="0" smtClean="0"/>
              <a:t> </a:t>
            </a:r>
            <a:r>
              <a:rPr lang="en-US" dirty="0" err="1" smtClean="0"/>
              <a:t>njihovo</a:t>
            </a:r>
            <a:r>
              <a:rPr lang="en-US" dirty="0" smtClean="0"/>
              <a:t> </a:t>
            </a:r>
            <a:r>
              <a:rPr lang="en-US" dirty="0" err="1" smtClean="0"/>
              <a:t>važenje</a:t>
            </a:r>
            <a:r>
              <a:rPr lang="en-US" dirty="0" smtClean="0"/>
              <a:t>, </a:t>
            </a:r>
            <a:r>
              <a:rPr lang="en-US" dirty="0" err="1" smtClean="0"/>
              <a:t>da</a:t>
            </a:r>
            <a:r>
              <a:rPr lang="en-US" dirty="0" smtClean="0"/>
              <a:t> </a:t>
            </a:r>
            <a:r>
              <a:rPr lang="en-US" dirty="0" err="1" smtClean="0"/>
              <a:t>izdaje</a:t>
            </a:r>
            <a:r>
              <a:rPr lang="en-US" dirty="0" smtClean="0"/>
              <a:t> </a:t>
            </a:r>
            <a:r>
              <a:rPr lang="en-US" dirty="0" err="1" smtClean="0"/>
              <a:t>polise</a:t>
            </a:r>
            <a:r>
              <a:rPr lang="en-US" dirty="0" smtClean="0"/>
              <a:t> </a:t>
            </a:r>
            <a:r>
              <a:rPr lang="en-US" dirty="0" err="1" smtClean="0"/>
              <a:t>osiguranja</a:t>
            </a:r>
            <a:r>
              <a:rPr lang="en-US" dirty="0" smtClean="0"/>
              <a:t>, </a:t>
            </a:r>
            <a:r>
              <a:rPr lang="en-US" dirty="0" err="1" smtClean="0"/>
              <a:t>naplaćuje</a:t>
            </a:r>
            <a:r>
              <a:rPr lang="en-US" dirty="0" smtClean="0"/>
              <a:t> </a:t>
            </a:r>
            <a:r>
              <a:rPr lang="en-US" dirty="0" err="1" smtClean="0"/>
              <a:t>premije</a:t>
            </a:r>
            <a:r>
              <a:rPr lang="en-US" dirty="0" smtClean="0"/>
              <a:t>, </a:t>
            </a:r>
            <a:r>
              <a:rPr lang="en-US" dirty="0" err="1" smtClean="0"/>
              <a:t>kao</a:t>
            </a:r>
            <a:r>
              <a:rPr lang="en-US" dirty="0" smtClean="0"/>
              <a:t> </a:t>
            </a:r>
            <a:r>
              <a:rPr lang="en-US" dirty="0" err="1" smtClean="0"/>
              <a:t>i</a:t>
            </a:r>
            <a:r>
              <a:rPr lang="en-US" dirty="0" smtClean="0"/>
              <a:t> </a:t>
            </a:r>
            <a:r>
              <a:rPr lang="en-US" dirty="0" err="1" smtClean="0"/>
              <a:t>da</a:t>
            </a:r>
            <a:r>
              <a:rPr lang="en-US" dirty="0" smtClean="0"/>
              <a:t> prima </a:t>
            </a:r>
            <a:r>
              <a:rPr lang="en-US" dirty="0" err="1" smtClean="0"/>
              <a:t>razne</a:t>
            </a:r>
            <a:r>
              <a:rPr lang="en-US" dirty="0" smtClean="0"/>
              <a:t> </a:t>
            </a:r>
            <a:r>
              <a:rPr lang="en-US" dirty="0" err="1" smtClean="0"/>
              <a:t>izjave</a:t>
            </a:r>
            <a:r>
              <a:rPr lang="en-US" dirty="0" smtClean="0"/>
              <a:t> </a:t>
            </a:r>
            <a:r>
              <a:rPr lang="en-US" dirty="0" err="1" smtClean="0"/>
              <a:t>od</a:t>
            </a:r>
            <a:r>
              <a:rPr lang="en-US" dirty="0" smtClean="0"/>
              <a:t> </a:t>
            </a:r>
            <a:r>
              <a:rPr lang="en-US" dirty="0" err="1" smtClean="0"/>
              <a:t>ugovarača</a:t>
            </a:r>
            <a:r>
              <a:rPr lang="en-US" dirty="0" smtClean="0"/>
              <a:t> </a:t>
            </a:r>
            <a:r>
              <a:rPr lang="en-US" dirty="0" err="1" smtClean="0"/>
              <a:t>za</a:t>
            </a:r>
            <a:r>
              <a:rPr lang="en-US" dirty="0" smtClean="0"/>
              <a:t> </a:t>
            </a:r>
            <a:r>
              <a:rPr lang="en-US" dirty="0" err="1" smtClean="0"/>
              <a:t>osiguravača</a:t>
            </a:r>
            <a:r>
              <a:rPr lang="en-US" dirty="0" smtClean="0"/>
              <a:t> u </a:t>
            </a:r>
            <a:r>
              <a:rPr lang="en-US" dirty="0" err="1" smtClean="0"/>
              <a:t>vezi</a:t>
            </a:r>
            <a:r>
              <a:rPr lang="en-US" dirty="0" smtClean="0"/>
              <a:t> </a:t>
            </a:r>
            <a:r>
              <a:rPr lang="en-US" dirty="0" err="1" smtClean="0"/>
              <a:t>sa</a:t>
            </a:r>
            <a:r>
              <a:rPr lang="en-US" dirty="0" smtClean="0"/>
              <a:t> </a:t>
            </a:r>
            <a:r>
              <a:rPr lang="en-US" dirty="0" err="1" smtClean="0"/>
              <a:t>osiguranjem</a:t>
            </a:r>
            <a:r>
              <a:rPr lang="en-US" dirty="0" smtClean="0"/>
              <a:t>. </a:t>
            </a:r>
            <a:r>
              <a:rPr lang="en-US" dirty="0" err="1" smtClean="0"/>
              <a:t>Ako</a:t>
            </a:r>
            <a:r>
              <a:rPr lang="en-US" dirty="0" smtClean="0"/>
              <a:t> je </a:t>
            </a:r>
            <a:r>
              <a:rPr lang="en-US" dirty="0" err="1" smtClean="0"/>
              <a:t>ovlašćenje</a:t>
            </a:r>
            <a:r>
              <a:rPr lang="en-US" dirty="0" smtClean="0"/>
              <a:t> </a:t>
            </a:r>
            <a:r>
              <a:rPr lang="en-US" dirty="0" err="1" smtClean="0"/>
              <a:t>zastupnika</a:t>
            </a:r>
            <a:r>
              <a:rPr lang="en-US" dirty="0" smtClean="0"/>
              <a:t> </a:t>
            </a:r>
            <a:r>
              <a:rPr lang="en-US" dirty="0" err="1" smtClean="0"/>
              <a:t>ograničeno</a:t>
            </a:r>
            <a:r>
              <a:rPr lang="en-US" dirty="0" smtClean="0"/>
              <a:t>, a </a:t>
            </a:r>
            <a:r>
              <a:rPr lang="en-US" dirty="0" err="1" smtClean="0"/>
              <a:t>za</a:t>
            </a:r>
            <a:r>
              <a:rPr lang="en-US" dirty="0" smtClean="0"/>
              <a:t> to </a:t>
            </a:r>
            <a:r>
              <a:rPr lang="en-US" dirty="0" err="1" smtClean="0"/>
              <a:t>druga</a:t>
            </a:r>
            <a:r>
              <a:rPr lang="en-US" dirty="0" smtClean="0"/>
              <a:t> </a:t>
            </a:r>
            <a:r>
              <a:rPr lang="en-US" dirty="0" err="1" smtClean="0"/>
              <a:t>strana</a:t>
            </a:r>
            <a:r>
              <a:rPr lang="en-US" dirty="0" smtClean="0"/>
              <a:t>, </a:t>
            </a:r>
            <a:r>
              <a:rPr lang="en-US" dirty="0" err="1" smtClean="0"/>
              <a:t>ugovarač</a:t>
            </a:r>
            <a:r>
              <a:rPr lang="en-US" dirty="0" smtClean="0"/>
              <a:t> </a:t>
            </a:r>
            <a:r>
              <a:rPr lang="en-US" dirty="0" err="1" smtClean="0"/>
              <a:t>osiguranja</a:t>
            </a:r>
            <a:r>
              <a:rPr lang="en-US" dirty="0" smtClean="0"/>
              <a:t>, ne </a:t>
            </a:r>
            <a:r>
              <a:rPr lang="en-US" dirty="0" err="1" smtClean="0"/>
              <a:t>zna</a:t>
            </a:r>
            <a:r>
              <a:rPr lang="en-US" dirty="0" smtClean="0"/>
              <a:t>, </a:t>
            </a:r>
            <a:r>
              <a:rPr lang="en-US" dirty="0" err="1" smtClean="0"/>
              <a:t>smatra</a:t>
            </a:r>
            <a:r>
              <a:rPr lang="en-US" dirty="0" smtClean="0"/>
              <a:t> se </a:t>
            </a:r>
            <a:r>
              <a:rPr lang="en-US" dirty="0" err="1" smtClean="0"/>
              <a:t>da</a:t>
            </a:r>
            <a:r>
              <a:rPr lang="en-US" dirty="0" smtClean="0"/>
              <a:t> </a:t>
            </a:r>
            <a:r>
              <a:rPr lang="en-US" dirty="0" err="1" smtClean="0"/>
              <a:t>nema</a:t>
            </a:r>
            <a:r>
              <a:rPr lang="en-US" dirty="0" smtClean="0"/>
              <a:t> </a:t>
            </a:r>
            <a:r>
              <a:rPr lang="en-US" dirty="0" err="1" smtClean="0"/>
              <a:t>ograničenja</a:t>
            </a:r>
            <a:r>
              <a:rPr lang="en-US" dirty="0" smtClean="0"/>
              <a:t> (</a:t>
            </a:r>
            <a:r>
              <a:rPr lang="en-US" dirty="0" err="1" smtClean="0"/>
              <a:t>čl</a:t>
            </a:r>
            <a:r>
              <a:rPr lang="en-US" dirty="0" smtClean="0"/>
              <a:t>. 906 ZOO).</a:t>
            </a:r>
          </a:p>
          <a:p>
            <a:r>
              <a:rPr lang="vi-VN" dirty="0" smtClean="0"/>
              <a:t>U našoj praksi se osiguranje zasniva ugovorom, a ugovor o osiguranju se zaključuje na osnovu pismene ponude. Postoje formulari upitnika koje popunjava lice koje želi sklopiti ugovor o osiguranju i koji ima funkciju ponude. Pravno dejstvo ponude je različito. U nekim pravnim sistemima ponuda uopšte ne obavezuje. U drugim, obavezuje ponuđača za određeno vrijeme, a u trećima, obavezuje samo za neke grane osiguranja.</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Po Zakonu, pismena ponuda veže ponudioca za vrijeme od osam dana od prispijeća osiguravaču. Ponudilac može odrediti i kraći rok. Kod životnog osiguranja, ako je za osiguranje potreban i ljekarski pregled, ponuda veže ponudioca za vrijeme od 30 dana. Prema tome, vrijeme za koje je ponudilac vezan svojom ponudom za zaključenje ugovora o osiguranju određeno je zakonom, ako ponudilac nije odredio kraći rok (čl. 901 ZOO).</a:t>
            </a:r>
          </a:p>
          <a:p>
            <a:r>
              <a:rPr lang="vi-VN" dirty="0" smtClean="0"/>
              <a:t>Ako ponuda odgovara uslovima pod kojima osiguravač vrši tu vrstu osiguranja, smatra se da je osiguravač prihvatio ponudu i da je ugovor zaključen kad je osiguravač primio ponudu. Ako neće da zaključi ugovor, dužan je da u roku važenja ponude obavijesti ponuđača o odbijanju ponude. Kod ličnog osiguranja, smatra se da je ugovor zaključen trideset i prvog dana od primitka ponude.</a:t>
            </a:r>
          </a:p>
          <a:p>
            <a:r>
              <a:rPr lang="en-US" dirty="0" err="1" smtClean="0"/>
              <a:t>Za</a:t>
            </a:r>
            <a:r>
              <a:rPr lang="en-US" dirty="0" smtClean="0"/>
              <a:t> </a:t>
            </a:r>
            <a:r>
              <a:rPr lang="en-US" dirty="0" err="1" smtClean="0"/>
              <a:t>zaključivanje</a:t>
            </a:r>
            <a:r>
              <a:rPr lang="en-US" dirty="0" smtClean="0"/>
              <a:t> </a:t>
            </a:r>
            <a:r>
              <a:rPr lang="en-US" dirty="0" err="1" smtClean="0"/>
              <a:t>ugovora</a:t>
            </a:r>
            <a:r>
              <a:rPr lang="en-US" dirty="0" smtClean="0"/>
              <a:t> </a:t>
            </a:r>
            <a:r>
              <a:rPr lang="en-US" dirty="0" err="1" smtClean="0"/>
              <a:t>za</a:t>
            </a:r>
            <a:r>
              <a:rPr lang="en-US" dirty="0" smtClean="0"/>
              <a:t> </a:t>
            </a:r>
            <a:r>
              <a:rPr lang="en-US" dirty="0" err="1" smtClean="0"/>
              <a:t>slučaj</a:t>
            </a:r>
            <a:r>
              <a:rPr lang="en-US" dirty="0" smtClean="0"/>
              <a:t> </a:t>
            </a:r>
            <a:r>
              <a:rPr lang="en-US" dirty="0" err="1" smtClean="0"/>
              <a:t>smrti</a:t>
            </a:r>
            <a:r>
              <a:rPr lang="en-US" dirty="0" smtClean="0"/>
              <a:t> </a:t>
            </a:r>
            <a:r>
              <a:rPr lang="en-US" dirty="0" err="1" smtClean="0"/>
              <a:t>nekog</a:t>
            </a:r>
            <a:r>
              <a:rPr lang="en-US" dirty="0" smtClean="0"/>
              <a:t> </a:t>
            </a:r>
            <a:r>
              <a:rPr lang="en-US" dirty="0" err="1" smtClean="0"/>
              <a:t>trećeg</a:t>
            </a:r>
            <a:r>
              <a:rPr lang="en-US" dirty="0" smtClean="0"/>
              <a:t> </a:t>
            </a:r>
            <a:r>
              <a:rPr lang="en-US" dirty="0" err="1" smtClean="0"/>
              <a:t>lica</a:t>
            </a:r>
            <a:r>
              <a:rPr lang="en-US" dirty="0" smtClean="0"/>
              <a:t> </a:t>
            </a:r>
            <a:r>
              <a:rPr lang="en-US" dirty="0" err="1" smtClean="0"/>
              <a:t>potrebna</a:t>
            </a:r>
            <a:r>
              <a:rPr lang="en-US" dirty="0" smtClean="0"/>
              <a:t> je </a:t>
            </a:r>
            <a:r>
              <a:rPr lang="en-US" dirty="0" err="1" smtClean="0"/>
              <a:t>njegova</a:t>
            </a:r>
            <a:r>
              <a:rPr lang="en-US" dirty="0" smtClean="0"/>
              <a:t> </a:t>
            </a:r>
            <a:r>
              <a:rPr lang="en-US" dirty="0" err="1" smtClean="0"/>
              <a:t>pismena</a:t>
            </a:r>
            <a:r>
              <a:rPr lang="en-US" dirty="0" smtClean="0"/>
              <a:t> </a:t>
            </a:r>
            <a:r>
              <a:rPr lang="en-US" dirty="0" err="1" smtClean="0"/>
              <a:t>saglasnost</a:t>
            </a:r>
            <a:r>
              <a:rPr lang="en-US" dirty="0" smtClean="0"/>
              <a:t>. </a:t>
            </a:r>
            <a:r>
              <a:rPr lang="en-US" dirty="0" err="1" smtClean="0"/>
              <a:t>Ona</a:t>
            </a:r>
            <a:r>
              <a:rPr lang="en-US" dirty="0" smtClean="0"/>
              <a:t> </a:t>
            </a:r>
            <a:r>
              <a:rPr lang="en-US" dirty="0" err="1" smtClean="0"/>
              <a:t>može</a:t>
            </a:r>
            <a:r>
              <a:rPr lang="en-US" dirty="0" smtClean="0"/>
              <a:t> </a:t>
            </a:r>
            <a:r>
              <a:rPr lang="en-US" dirty="0" err="1" smtClean="0"/>
              <a:t>biti</a:t>
            </a:r>
            <a:r>
              <a:rPr lang="en-US" dirty="0" smtClean="0"/>
              <a:t> data </a:t>
            </a:r>
            <a:r>
              <a:rPr lang="en-US" dirty="0" err="1" smtClean="0"/>
              <a:t>i</a:t>
            </a:r>
            <a:r>
              <a:rPr lang="en-US" dirty="0" smtClean="0"/>
              <a:t> </a:t>
            </a:r>
            <a:r>
              <a:rPr lang="en-US" dirty="0" err="1" smtClean="0"/>
              <a:t>na</a:t>
            </a:r>
            <a:r>
              <a:rPr lang="en-US" dirty="0" smtClean="0"/>
              <a:t> </a:t>
            </a:r>
            <a:r>
              <a:rPr lang="en-US" dirty="0" err="1" smtClean="0"/>
              <a:t>polici</a:t>
            </a:r>
            <a:r>
              <a:rPr lang="en-US" dirty="0" smtClean="0"/>
              <a:t>.</a:t>
            </a:r>
          </a:p>
          <a:p>
            <a:r>
              <a:rPr lang="vi-VN" dirty="0" smtClean="0"/>
              <a:t>Zakon o obligacionim odnosima predviđa tri načina zaključivanja ugovora. Kao pravilo uzima da je ugovor o osiguranju zaključen kad ugovarači potpišu policu osiguranja ili listu pokrića. Drugi način je kad neko podnese pismenu ponudu za zaključenje ugovora o osiguranju osiguravaču i osiguravač je prihvati ili ne odgovori da odbija ponudu. Ako ponuda ne odstupa od uslova pod kojima osiguravač vrši predloženo osiguranje, a u roku od osam dana (odnosno 30 dana ako treba ljekarski pregled) osiguravač ne odbije ponudu, smatra se da je ugovor zaključen. Najposlije, uslovima osiguranja može biti predviđeno da za neke slučajeve ugovorni odnos iz osiguranja može nastati samim plaćanjem premije (čl. 901 i 03). Naročito kad je hitno potrebno osigurati neku imovinu (u transportu), uzima se da je ugovor zaključen kad osiguravač telefonom potvrdi da prihvata ponudu.</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vi-VN" dirty="0" smtClean="0"/>
              <a:t>Kod obaveznog osiguranja, obaveze i prava stranaka utvrđeni su zakonom i pravilima osiguranja pa nastaju i bez zaključenja ugovora čim osiguranik podnese prijavu, upravo čim uplati premiju. Kod obaveznog osiguranja putnika u javnom saobraćaju, putnik se smatra osiguranim ako su ispunjeni propisani uslovi (ako je bio u blizini mjesta polaska ili dolaska prevoznog sredstva i dokaže da je namjeravao da putuje), bez obzira na to da li je prevoznik zaključio ugovor sa osiguravačem. Ugovor je, dakle, zaključen konkludentnom radnjom.</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2.4. </a:t>
            </a:r>
            <a:r>
              <a:rPr lang="en-US" b="1" dirty="0" err="1" smtClean="0"/>
              <a:t>Polisa</a:t>
            </a:r>
            <a:r>
              <a:rPr lang="en-US" b="1" dirty="0" smtClean="0"/>
              <a:t> </a:t>
            </a:r>
            <a:r>
              <a:rPr lang="en-US" b="1" dirty="0" err="1" smtClean="0"/>
              <a:t>osiguranja</a:t>
            </a:r>
            <a:endParaRPr lang="en-US" b="1" dirty="0" smtClean="0"/>
          </a:p>
          <a:p>
            <a:r>
              <a:rPr lang="vi-VN" dirty="0" smtClean="0"/>
              <a:t>O zaključenom ugovoru o osiguranju osiguravač izdaje policu osiguranja (od latinskog policere - obećati). Po zakonu, u polisu moraju biti uneseni sljedeći podaci: ugovorne strane, osigurana stvar, odnosno osigurano lice, rizik obuhvaćen osiguranjem, trajanje osiguranja i period pokrića, svota osiguranja ili podatak o tome ako je osiguranje neograničeno, premija, datum izdanja polise i potpis ugovornih strana. Na polisi moraju biti odštampani i uslovi osiguranja. Ako nije tako urađeno, onda u polisu mora biti unesena klauzula da su opšti i posebni uslovi osiguranja sastavni dio ugovora i da su ti uslovi predati ugovaraču osiguranja (čl. 902 ZOO). U polisi osiguranja života mora biti još navedeno ime i prezime lica na čiji se život odnosi osiguranje, datum njegovog rođenja i događaj ili rok od koga zavisi nastanak prava na isplatu osigurane svote - osigurani slučaj (čl. 943 ZOO).</a:t>
            </a:r>
          </a:p>
          <a:p>
            <a:r>
              <a:rPr lang="vi-VN" dirty="0" smtClean="0"/>
              <a:t>Ono što je upisano u polisi ima prednost nad opštim i posebnim uslovima osiguranja, pa u slučaju neslaganja važi tekst police. Ako postoji suprotnost između štampane i “rukopisne odredbe” polise, “primijenit će se ova posljednja” (čl. 902,</a:t>
            </a:r>
            <a:r>
              <a:rPr lang="hr-HR" dirty="0" smtClean="0"/>
              <a:t> </a:t>
            </a:r>
            <a:r>
              <a:rPr lang="en-US" dirty="0" err="1" smtClean="0"/>
              <a:t>stav</a:t>
            </a:r>
            <a:r>
              <a:rPr lang="en-US" dirty="0" smtClean="0"/>
              <a:t> 5 ZOO) </a:t>
            </a:r>
            <a:r>
              <a:rPr lang="en-US" dirty="0" err="1" smtClean="0"/>
              <a:t>jer</a:t>
            </a:r>
            <a:r>
              <a:rPr lang="en-US" dirty="0" smtClean="0"/>
              <a:t> se </a:t>
            </a:r>
            <a:r>
              <a:rPr lang="en-US" dirty="0" err="1" smtClean="0"/>
              <a:t>smatra</a:t>
            </a:r>
            <a:r>
              <a:rPr lang="en-US" dirty="0" smtClean="0"/>
              <a:t> </a:t>
            </a:r>
            <a:r>
              <a:rPr lang="en-US" dirty="0" err="1" smtClean="0"/>
              <a:t>da</a:t>
            </a:r>
            <a:r>
              <a:rPr lang="en-US" dirty="0" smtClean="0"/>
              <a:t> </a:t>
            </a:r>
            <a:r>
              <a:rPr lang="en-US" dirty="0" err="1" smtClean="0"/>
              <a:t>ona</a:t>
            </a:r>
            <a:r>
              <a:rPr lang="en-US" dirty="0" smtClean="0"/>
              <a:t> </a:t>
            </a:r>
            <a:r>
              <a:rPr lang="en-US" dirty="0" err="1" smtClean="0"/>
              <a:t>izražava</a:t>
            </a:r>
            <a:r>
              <a:rPr lang="en-US" dirty="0" smtClean="0"/>
              <a:t> </a:t>
            </a:r>
            <a:r>
              <a:rPr lang="en-US" dirty="0" err="1" smtClean="0"/>
              <a:t>pravu</a:t>
            </a:r>
            <a:r>
              <a:rPr lang="en-US" dirty="0" smtClean="0"/>
              <a:t> </a:t>
            </a:r>
            <a:r>
              <a:rPr lang="en-US" dirty="0" err="1" smtClean="0"/>
              <a:t>volju</a:t>
            </a:r>
            <a:r>
              <a:rPr lang="en-US" dirty="0" smtClean="0"/>
              <a:t> </a:t>
            </a:r>
            <a:r>
              <a:rPr lang="en-US" dirty="0" err="1" smtClean="0"/>
              <a:t>stranaka</a:t>
            </a:r>
            <a:r>
              <a:rPr lang="en-US" dirty="0" smtClean="0"/>
              <a:t>. Pod “</a:t>
            </a:r>
            <a:r>
              <a:rPr lang="en-US" dirty="0" err="1" smtClean="0"/>
              <a:t>rukopisnom</a:t>
            </a:r>
            <a:r>
              <a:rPr lang="en-US" dirty="0" smtClean="0"/>
              <a:t> </a:t>
            </a:r>
            <a:r>
              <a:rPr lang="en-US" dirty="0" err="1" smtClean="0"/>
              <a:t>odredbom</a:t>
            </a:r>
            <a:r>
              <a:rPr lang="en-US" dirty="0" smtClean="0"/>
              <a:t>” </a:t>
            </a:r>
            <a:r>
              <a:rPr lang="en-US" dirty="0" err="1" smtClean="0"/>
              <a:t>treba</a:t>
            </a:r>
            <a:r>
              <a:rPr lang="en-US" dirty="0" smtClean="0"/>
              <a:t> </a:t>
            </a:r>
            <a:r>
              <a:rPr lang="en-US" dirty="0" err="1" smtClean="0"/>
              <a:t>podrazumijevati</a:t>
            </a:r>
            <a:r>
              <a:rPr lang="en-US" dirty="0" smtClean="0"/>
              <a:t> </a:t>
            </a:r>
            <a:r>
              <a:rPr lang="en-US" dirty="0" err="1" smtClean="0"/>
              <a:t>i</a:t>
            </a:r>
            <a:r>
              <a:rPr lang="en-US" dirty="0" smtClean="0"/>
              <a:t> one </a:t>
            </a:r>
            <a:r>
              <a:rPr lang="en-US" dirty="0" err="1" smtClean="0"/>
              <a:t>kasnije</a:t>
            </a:r>
            <a:r>
              <a:rPr lang="en-US" dirty="0" smtClean="0"/>
              <a:t> </a:t>
            </a:r>
            <a:r>
              <a:rPr lang="en-US" dirty="0" err="1" smtClean="0"/>
              <a:t>dodane</a:t>
            </a:r>
            <a:r>
              <a:rPr lang="en-US" dirty="0" smtClean="0"/>
              <a:t>. </a:t>
            </a:r>
            <a:r>
              <a:rPr lang="en-US" dirty="0" err="1" smtClean="0"/>
              <a:t>Način</a:t>
            </a:r>
            <a:r>
              <a:rPr lang="en-US" dirty="0" smtClean="0"/>
              <a:t> </a:t>
            </a:r>
            <a:r>
              <a:rPr lang="en-US" dirty="0" err="1" smtClean="0"/>
              <a:t>dodavanja</a:t>
            </a:r>
            <a:r>
              <a:rPr lang="en-US" dirty="0" smtClean="0"/>
              <a:t> je </a:t>
            </a:r>
            <a:r>
              <a:rPr lang="en-US" dirty="0" err="1" smtClean="0"/>
              <a:t>pravno</a:t>
            </a:r>
            <a:r>
              <a:rPr lang="en-US" dirty="0" smtClean="0"/>
              <a:t> </a:t>
            </a:r>
            <a:r>
              <a:rPr lang="en-US" dirty="0" err="1" smtClean="0"/>
              <a:t>irelevantan</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I POJAM I ZNAČAJ</a:t>
            </a:r>
          </a:p>
          <a:p>
            <a:r>
              <a:rPr lang="en-US" b="1" dirty="0" smtClean="0"/>
              <a:t>1. </a:t>
            </a:r>
            <a:r>
              <a:rPr lang="en-US" b="1" dirty="0" err="1" smtClean="0"/>
              <a:t>Posao</a:t>
            </a:r>
            <a:r>
              <a:rPr lang="en-US" b="1" dirty="0" smtClean="0"/>
              <a:t> </a:t>
            </a:r>
            <a:r>
              <a:rPr lang="en-US" b="1" dirty="0" err="1" smtClean="0"/>
              <a:t>osiguranja</a:t>
            </a:r>
            <a:r>
              <a:rPr lang="en-US" b="1" dirty="0" smtClean="0"/>
              <a:t> </a:t>
            </a:r>
            <a:r>
              <a:rPr lang="en-US" b="1" dirty="0" err="1" smtClean="0"/>
              <a:t>i</a:t>
            </a:r>
            <a:r>
              <a:rPr lang="en-US" b="1" dirty="0" smtClean="0"/>
              <a:t> </a:t>
            </a:r>
            <a:r>
              <a:rPr lang="en-US" b="1" dirty="0" err="1" smtClean="0"/>
              <a:t>njegov</a:t>
            </a:r>
            <a:r>
              <a:rPr lang="en-US" b="1" dirty="0" smtClean="0"/>
              <a:t> </a:t>
            </a:r>
            <a:r>
              <a:rPr lang="en-US" b="1" dirty="0" err="1" smtClean="0"/>
              <a:t>ekonomski</a:t>
            </a:r>
            <a:r>
              <a:rPr lang="en-US" b="1" dirty="0" smtClean="0"/>
              <a:t> </a:t>
            </a:r>
            <a:r>
              <a:rPr lang="en-US" b="1" dirty="0" err="1" smtClean="0"/>
              <a:t>značaj</a:t>
            </a:r>
            <a:endParaRPr lang="en-US" b="1" dirty="0" smtClean="0"/>
          </a:p>
          <a:p>
            <a:r>
              <a:rPr lang="vi-VN" dirty="0" smtClean="0"/>
              <a:t>Posao osiguranja predstavlja jednu od najznačajnijih ne samo ekonomskih već i pravnih kategorija. Kao svojevrsna simbioza pravnih i ekonomskih kategorija ovaj posao se svrstava među najstarije. Tako su prve vrste pomorskog osiguranja spominju i u Hamurabijevom zakonu. Kineski trgovci su prilikom riječnog transporta robe dijelili robu na više brodica kako bi, savremenim riječnikom rečeno, vršili disperziju rizika. Šteta koja bi nastala na dijelu prevožene robe snosila se solidarno. Elemente osiguranja poznaje i rimsko pravo kroz instituciju religioznih udruženja (kolegija) koji su pored religioznih ciljeva imali i ciljeve koji su se odnosili na uzajamnu pomoć. Prava polisa osiguranja datira iz 1182.g. nastala u Lombardijii također je vezana za pomorsko osiguranje. Savremeni oblici osiguranja javljaju se sa nastankom i razvojem kapitalizma. Danas osiguranje predstavlja jednu kompleksnu pojavu koja zahtijeva multi disciplinaran pristup. Ovo posebno sa nastankom i razvojem različitih matematsko-statističkih metoda i načina izračunavanja rizika. Još u XVII vijeku holandski matematičar Jan de Vit postavlja matematičke osnove određivanja životne rente. Na našim prostorima pojedini oblici osiguranja se sureću u statutima gradova: Vinodolski iz 1288.g.; Zakonik cara Stefana Dušana 1349.g. i Poljički Statut 1440.g. Prvi zakon koji je regulisao pravo osiguranja je Zakon o pomorskom osiguranju u Dubrovačkoj republici iz 1562.g. dok su prvi elementi cehovskog osiguranja sadržani u Statutu Ljubljanskog krojačkog ceha iz 1579.g.</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dirty="0" err="1" smtClean="0"/>
              <a:t>Polisa</a:t>
            </a:r>
            <a:r>
              <a:rPr lang="en-US" dirty="0" smtClean="0"/>
              <a:t> </a:t>
            </a:r>
            <a:r>
              <a:rPr lang="en-US" dirty="0" err="1" smtClean="0"/>
              <a:t>može</a:t>
            </a:r>
            <a:r>
              <a:rPr lang="en-US" dirty="0" smtClean="0"/>
              <a:t> </a:t>
            </a:r>
            <a:r>
              <a:rPr lang="en-US" dirty="0" err="1" smtClean="0"/>
              <a:t>privremeno</a:t>
            </a:r>
            <a:r>
              <a:rPr lang="en-US" dirty="0" smtClean="0"/>
              <a:t> </a:t>
            </a:r>
            <a:r>
              <a:rPr lang="en-US" dirty="0" err="1" smtClean="0"/>
              <a:t>biti</a:t>
            </a:r>
            <a:r>
              <a:rPr lang="en-US" dirty="0" smtClean="0"/>
              <a:t> </a:t>
            </a:r>
            <a:r>
              <a:rPr lang="en-US" dirty="0" err="1" smtClean="0"/>
              <a:t>zamijenjena</a:t>
            </a:r>
            <a:r>
              <a:rPr lang="en-US" dirty="0" smtClean="0"/>
              <a:t> </a:t>
            </a:r>
            <a:r>
              <a:rPr lang="en-US" dirty="0" err="1" smtClean="0"/>
              <a:t>listom</a:t>
            </a:r>
            <a:r>
              <a:rPr lang="en-US" dirty="0" smtClean="0"/>
              <a:t> </a:t>
            </a:r>
            <a:r>
              <a:rPr lang="en-US" dirty="0" err="1" smtClean="0"/>
              <a:t>pokrića</a:t>
            </a:r>
            <a:r>
              <a:rPr lang="en-US" dirty="0" smtClean="0"/>
              <a:t>. </a:t>
            </a:r>
            <a:r>
              <a:rPr lang="en-US" dirty="0" err="1" smtClean="0"/>
              <a:t>Kod</a:t>
            </a:r>
            <a:r>
              <a:rPr lang="en-US" dirty="0" smtClean="0"/>
              <a:t> </a:t>
            </a:r>
            <a:r>
              <a:rPr lang="en-US" dirty="0" err="1" smtClean="0"/>
              <a:t>većih</a:t>
            </a:r>
            <a:r>
              <a:rPr lang="en-US" dirty="0" smtClean="0"/>
              <a:t> </a:t>
            </a:r>
            <a:r>
              <a:rPr lang="en-US" dirty="0" err="1" smtClean="0"/>
              <a:t>objekata</a:t>
            </a:r>
            <a:r>
              <a:rPr lang="en-US" dirty="0" smtClean="0"/>
              <a:t> </a:t>
            </a:r>
            <a:r>
              <a:rPr lang="en-US" dirty="0" err="1" smtClean="0"/>
              <a:t>i</a:t>
            </a:r>
            <a:r>
              <a:rPr lang="en-US" dirty="0" smtClean="0"/>
              <a:t> </a:t>
            </a:r>
            <a:r>
              <a:rPr lang="en-US" dirty="0" err="1" smtClean="0"/>
              <a:t>kod</a:t>
            </a:r>
            <a:r>
              <a:rPr lang="en-US" dirty="0" smtClean="0"/>
              <a:t> </a:t>
            </a:r>
            <a:r>
              <a:rPr lang="en-US" dirty="0" err="1" smtClean="0"/>
              <a:t>stvari</a:t>
            </a:r>
            <a:r>
              <a:rPr lang="en-US" dirty="0" smtClean="0"/>
              <a:t> </a:t>
            </a:r>
            <a:r>
              <a:rPr lang="en-US" dirty="0" err="1" smtClean="0"/>
              <a:t>koje</a:t>
            </a:r>
            <a:r>
              <a:rPr lang="en-US" dirty="0" smtClean="0"/>
              <a:t> </a:t>
            </a:r>
            <a:r>
              <a:rPr lang="en-US" dirty="0" err="1" smtClean="0"/>
              <a:t>su</a:t>
            </a:r>
            <a:r>
              <a:rPr lang="en-US" dirty="0" smtClean="0"/>
              <a:t> </a:t>
            </a:r>
            <a:r>
              <a:rPr lang="en-US" dirty="0" err="1" smtClean="0"/>
              <a:t>posebno</a:t>
            </a:r>
            <a:r>
              <a:rPr lang="en-US" dirty="0" smtClean="0"/>
              <a:t> </a:t>
            </a:r>
            <a:r>
              <a:rPr lang="en-US" dirty="0" err="1" smtClean="0"/>
              <a:t>izložene</a:t>
            </a:r>
            <a:r>
              <a:rPr lang="en-US" dirty="0" smtClean="0"/>
              <a:t> </a:t>
            </a:r>
            <a:r>
              <a:rPr lang="en-US" dirty="0" err="1" smtClean="0"/>
              <a:t>riziku</a:t>
            </a:r>
            <a:r>
              <a:rPr lang="en-US" dirty="0" smtClean="0"/>
              <a:t> - a </a:t>
            </a:r>
            <a:r>
              <a:rPr lang="en-US" dirty="0" err="1" smtClean="0"/>
              <a:t>za</a:t>
            </a:r>
            <a:r>
              <a:rPr lang="en-US" dirty="0" smtClean="0"/>
              <a:t> </a:t>
            </a:r>
            <a:r>
              <a:rPr lang="en-US" dirty="0" err="1" smtClean="0"/>
              <a:t>njihovo</a:t>
            </a:r>
            <a:r>
              <a:rPr lang="en-US" dirty="0" smtClean="0"/>
              <a:t> </a:t>
            </a:r>
            <a:r>
              <a:rPr lang="en-US" dirty="0" err="1" smtClean="0"/>
              <a:t>osiguranje</a:t>
            </a:r>
            <a:r>
              <a:rPr lang="en-US" dirty="0" smtClean="0"/>
              <a:t> </a:t>
            </a:r>
            <a:r>
              <a:rPr lang="en-US" dirty="0" err="1" smtClean="0"/>
              <a:t>treba</a:t>
            </a:r>
            <a:r>
              <a:rPr lang="en-US" dirty="0" smtClean="0"/>
              <a:t> </a:t>
            </a:r>
            <a:r>
              <a:rPr lang="en-US" dirty="0" err="1" smtClean="0"/>
              <a:t>da</a:t>
            </a:r>
            <a:r>
              <a:rPr lang="en-US" dirty="0" smtClean="0"/>
              <a:t> </a:t>
            </a:r>
            <a:r>
              <a:rPr lang="en-US" dirty="0" err="1" smtClean="0"/>
              <a:t>ih</a:t>
            </a:r>
            <a:r>
              <a:rPr lang="en-US" dirty="0" smtClean="0"/>
              <a:t> </a:t>
            </a:r>
            <a:r>
              <a:rPr lang="en-US" dirty="0" err="1" smtClean="0"/>
              <a:t>pregleda</a:t>
            </a:r>
            <a:r>
              <a:rPr lang="en-US" dirty="0" smtClean="0"/>
              <a:t> </a:t>
            </a:r>
            <a:r>
              <a:rPr lang="en-US" dirty="0" err="1" smtClean="0"/>
              <a:t>stručnjak</a:t>
            </a:r>
            <a:r>
              <a:rPr lang="en-US" dirty="0" smtClean="0"/>
              <a:t> </a:t>
            </a:r>
            <a:r>
              <a:rPr lang="en-US" dirty="0" err="1" smtClean="0"/>
              <a:t>osiguravača</a:t>
            </a:r>
            <a:r>
              <a:rPr lang="en-US" dirty="0" smtClean="0"/>
              <a:t> - </a:t>
            </a:r>
            <a:r>
              <a:rPr lang="en-US" dirty="0" err="1" smtClean="0"/>
              <a:t>od</a:t>
            </a:r>
            <a:r>
              <a:rPr lang="en-US" dirty="0" smtClean="0"/>
              <a:t> </a:t>
            </a:r>
            <a:r>
              <a:rPr lang="en-US" dirty="0" err="1" smtClean="0"/>
              <a:t>podnošenja</a:t>
            </a:r>
            <a:r>
              <a:rPr lang="en-US" dirty="0" smtClean="0"/>
              <a:t> </a:t>
            </a:r>
            <a:r>
              <a:rPr lang="en-US" dirty="0" err="1" smtClean="0"/>
              <a:t>prijave</a:t>
            </a:r>
            <a:r>
              <a:rPr lang="en-US" dirty="0" smtClean="0"/>
              <a:t> </a:t>
            </a:r>
            <a:r>
              <a:rPr lang="en-US" dirty="0" err="1" smtClean="0"/>
              <a:t>za</a:t>
            </a:r>
            <a:r>
              <a:rPr lang="en-US" dirty="0" smtClean="0"/>
              <a:t> </a:t>
            </a:r>
            <a:r>
              <a:rPr lang="en-US" dirty="0" err="1" smtClean="0"/>
              <a:t>osiguranje</a:t>
            </a:r>
            <a:r>
              <a:rPr lang="en-US" dirty="0" smtClean="0"/>
              <a:t> do </a:t>
            </a:r>
            <a:r>
              <a:rPr lang="en-US" dirty="0" err="1" smtClean="0"/>
              <a:t>sklapanja</a:t>
            </a:r>
            <a:r>
              <a:rPr lang="en-US" dirty="0" smtClean="0"/>
              <a:t> </a:t>
            </a:r>
            <a:r>
              <a:rPr lang="en-US" dirty="0" err="1" smtClean="0"/>
              <a:t>ugovora</a:t>
            </a:r>
            <a:r>
              <a:rPr lang="en-US" dirty="0" smtClean="0"/>
              <a:t> </a:t>
            </a:r>
            <a:r>
              <a:rPr lang="en-US" dirty="0" err="1" smtClean="0"/>
              <a:t>i</a:t>
            </a:r>
            <a:r>
              <a:rPr lang="en-US" dirty="0" smtClean="0"/>
              <a:t> </a:t>
            </a:r>
            <a:r>
              <a:rPr lang="en-US" dirty="0" err="1" smtClean="0"/>
              <a:t>plaćanja</a:t>
            </a:r>
            <a:r>
              <a:rPr lang="en-US" dirty="0" smtClean="0"/>
              <a:t> </a:t>
            </a:r>
            <a:r>
              <a:rPr lang="en-US" dirty="0" err="1" smtClean="0"/>
              <a:t>premije</a:t>
            </a:r>
            <a:r>
              <a:rPr lang="en-US" dirty="0" smtClean="0"/>
              <a:t> </a:t>
            </a:r>
            <a:r>
              <a:rPr lang="en-US" dirty="0" err="1" smtClean="0"/>
              <a:t>može</a:t>
            </a:r>
            <a:r>
              <a:rPr lang="en-US" dirty="0" smtClean="0"/>
              <a:t> </a:t>
            </a:r>
            <a:r>
              <a:rPr lang="en-US" dirty="0" err="1" smtClean="0"/>
              <a:t>proći</a:t>
            </a:r>
            <a:r>
              <a:rPr lang="en-US" dirty="0" smtClean="0"/>
              <a:t> </a:t>
            </a:r>
            <a:r>
              <a:rPr lang="en-US" dirty="0" err="1" smtClean="0"/>
              <a:t>i</a:t>
            </a:r>
            <a:r>
              <a:rPr lang="en-US" dirty="0" smtClean="0"/>
              <a:t> </a:t>
            </a:r>
            <a:r>
              <a:rPr lang="en-US" dirty="0" err="1" smtClean="0"/>
              <a:t>duže</a:t>
            </a:r>
            <a:r>
              <a:rPr lang="en-US" dirty="0" smtClean="0"/>
              <a:t> </a:t>
            </a:r>
            <a:r>
              <a:rPr lang="en-US" dirty="0" err="1" smtClean="0"/>
              <a:t>vremena</a:t>
            </a:r>
            <a:r>
              <a:rPr lang="en-US" dirty="0" smtClean="0"/>
              <a:t>. U tom </a:t>
            </a:r>
            <a:r>
              <a:rPr lang="en-US" dirty="0" err="1" smtClean="0"/>
              <a:t>periodu</a:t>
            </a:r>
            <a:r>
              <a:rPr lang="en-US" dirty="0" smtClean="0"/>
              <a:t> </a:t>
            </a:r>
            <a:r>
              <a:rPr lang="en-US" dirty="0" err="1" smtClean="0"/>
              <a:t>osiguravač</a:t>
            </a:r>
            <a:r>
              <a:rPr lang="en-US" dirty="0" smtClean="0"/>
              <a:t> </a:t>
            </a:r>
            <a:r>
              <a:rPr lang="en-US" dirty="0" err="1" smtClean="0"/>
              <a:t>nije</a:t>
            </a:r>
            <a:r>
              <a:rPr lang="en-US" dirty="0" smtClean="0"/>
              <a:t> u </a:t>
            </a:r>
            <a:r>
              <a:rPr lang="en-US" dirty="0" err="1" smtClean="0"/>
              <a:t>obavezi</a:t>
            </a:r>
            <a:r>
              <a:rPr lang="en-US" dirty="0" smtClean="0"/>
              <a:t>, a </a:t>
            </a:r>
            <a:r>
              <a:rPr lang="en-US" dirty="0" err="1" smtClean="0"/>
              <a:t>stvar</a:t>
            </a:r>
            <a:r>
              <a:rPr lang="en-US" dirty="0" smtClean="0"/>
              <a:t> je </a:t>
            </a:r>
            <a:r>
              <a:rPr lang="en-US" dirty="0" err="1" smtClean="0"/>
              <a:t>izložena</a:t>
            </a:r>
            <a:r>
              <a:rPr lang="en-US" dirty="0" smtClean="0"/>
              <a:t> </a:t>
            </a:r>
            <a:r>
              <a:rPr lang="en-US" dirty="0" err="1" smtClean="0"/>
              <a:t>riziku</a:t>
            </a:r>
            <a:r>
              <a:rPr lang="en-US" dirty="0" smtClean="0"/>
              <a:t>. </a:t>
            </a:r>
            <a:r>
              <a:rPr lang="en-US" dirty="0" err="1" smtClean="0"/>
              <a:t>Da</a:t>
            </a:r>
            <a:r>
              <a:rPr lang="en-US" dirty="0" smtClean="0"/>
              <a:t> bi se </a:t>
            </a:r>
            <a:r>
              <a:rPr lang="en-US" dirty="0" err="1" smtClean="0"/>
              <a:t>izbjegle</a:t>
            </a:r>
            <a:r>
              <a:rPr lang="en-US" dirty="0" smtClean="0"/>
              <a:t> </a:t>
            </a:r>
            <a:r>
              <a:rPr lang="en-US" dirty="0" err="1" smtClean="0"/>
              <a:t>štetne</a:t>
            </a:r>
            <a:r>
              <a:rPr lang="en-US" dirty="0" smtClean="0"/>
              <a:t> </a:t>
            </a:r>
            <a:r>
              <a:rPr lang="en-US" dirty="0" err="1" smtClean="0"/>
              <a:t>posljedice</a:t>
            </a:r>
            <a:r>
              <a:rPr lang="en-US" dirty="0" smtClean="0"/>
              <a:t> </a:t>
            </a:r>
            <a:r>
              <a:rPr lang="en-US" dirty="0" err="1" smtClean="0"/>
              <a:t>po</a:t>
            </a:r>
            <a:r>
              <a:rPr lang="en-US" dirty="0" smtClean="0"/>
              <a:t> osiguranika, </a:t>
            </a:r>
            <a:r>
              <a:rPr lang="en-US" dirty="0" err="1" smtClean="0"/>
              <a:t>izdaje</a:t>
            </a:r>
            <a:r>
              <a:rPr lang="en-US" dirty="0" smtClean="0"/>
              <a:t> se u </a:t>
            </a:r>
            <a:r>
              <a:rPr lang="en-US" dirty="0" err="1" smtClean="0"/>
              <a:t>takvim</a:t>
            </a:r>
            <a:r>
              <a:rPr lang="en-US" dirty="0" smtClean="0"/>
              <a:t> </a:t>
            </a:r>
            <a:r>
              <a:rPr lang="en-US" dirty="0" err="1" smtClean="0"/>
              <a:t>slučajevima</a:t>
            </a:r>
            <a:r>
              <a:rPr lang="en-US" dirty="0" smtClean="0"/>
              <a:t> </a:t>
            </a:r>
            <a:r>
              <a:rPr lang="en-US" dirty="0" err="1" smtClean="0"/>
              <a:t>lista</a:t>
            </a:r>
            <a:r>
              <a:rPr lang="en-US" dirty="0" smtClean="0"/>
              <a:t> </a:t>
            </a:r>
            <a:r>
              <a:rPr lang="en-US" dirty="0" err="1" smtClean="0"/>
              <a:t>pokrića</a:t>
            </a:r>
            <a:r>
              <a:rPr lang="en-US" dirty="0" smtClean="0"/>
              <a:t>. To je </a:t>
            </a:r>
            <a:r>
              <a:rPr lang="en-US" dirty="0" err="1" smtClean="0"/>
              <a:t>pismeno</a:t>
            </a:r>
            <a:r>
              <a:rPr lang="en-US" dirty="0" smtClean="0"/>
              <a:t> </a:t>
            </a:r>
            <a:r>
              <a:rPr lang="en-US" dirty="0" err="1" smtClean="0"/>
              <a:t>kojim</a:t>
            </a:r>
            <a:r>
              <a:rPr lang="en-US" dirty="0" smtClean="0"/>
              <a:t> </a:t>
            </a:r>
            <a:r>
              <a:rPr lang="en-US" dirty="0" err="1" smtClean="0"/>
              <a:t>osiguravač</a:t>
            </a:r>
            <a:r>
              <a:rPr lang="en-US" dirty="0" smtClean="0"/>
              <a:t> </a:t>
            </a:r>
            <a:r>
              <a:rPr lang="en-US" dirty="0" err="1" smtClean="0"/>
              <a:t>izvještava</a:t>
            </a:r>
            <a:r>
              <a:rPr lang="en-US" dirty="0" smtClean="0"/>
              <a:t> osiguranika </a:t>
            </a:r>
            <a:r>
              <a:rPr lang="en-US" dirty="0" err="1" smtClean="0"/>
              <a:t>da</a:t>
            </a:r>
            <a:r>
              <a:rPr lang="en-US" dirty="0" smtClean="0"/>
              <a:t> </a:t>
            </a:r>
            <a:r>
              <a:rPr lang="en-US" dirty="0" err="1" smtClean="0"/>
              <a:t>prihvata</a:t>
            </a:r>
            <a:r>
              <a:rPr lang="en-US" dirty="0" smtClean="0"/>
              <a:t> </a:t>
            </a:r>
            <a:r>
              <a:rPr lang="en-US" dirty="0" err="1" smtClean="0"/>
              <a:t>njegovu</a:t>
            </a:r>
            <a:r>
              <a:rPr lang="en-US" dirty="0" smtClean="0"/>
              <a:t> </a:t>
            </a:r>
            <a:r>
              <a:rPr lang="en-US" dirty="0" err="1" smtClean="0"/>
              <a:t>ponudu</a:t>
            </a:r>
            <a:r>
              <a:rPr lang="en-US" dirty="0" smtClean="0"/>
              <a:t> </a:t>
            </a:r>
            <a:r>
              <a:rPr lang="en-US" dirty="0" err="1" smtClean="0"/>
              <a:t>i</a:t>
            </a:r>
            <a:r>
              <a:rPr lang="en-US" dirty="0" smtClean="0"/>
              <a:t> </a:t>
            </a:r>
            <a:r>
              <a:rPr lang="en-US" dirty="0" err="1" smtClean="0"/>
              <a:t>preuzima</a:t>
            </a:r>
            <a:r>
              <a:rPr lang="en-US" dirty="0" smtClean="0"/>
              <a:t> </a:t>
            </a:r>
            <a:r>
              <a:rPr lang="en-US" dirty="0" err="1" smtClean="0"/>
              <a:t>osiguranje</a:t>
            </a:r>
            <a:r>
              <a:rPr lang="en-US" dirty="0" smtClean="0"/>
              <a:t> </a:t>
            </a:r>
            <a:r>
              <a:rPr lang="en-US" dirty="0" err="1" smtClean="0"/>
              <a:t>odmah</a:t>
            </a:r>
            <a:r>
              <a:rPr lang="en-US" dirty="0" smtClean="0"/>
              <a:t>. </a:t>
            </a:r>
            <a:r>
              <a:rPr lang="en-US" dirty="0" err="1" smtClean="0"/>
              <a:t>Lista</a:t>
            </a:r>
            <a:r>
              <a:rPr lang="en-US" dirty="0" smtClean="0"/>
              <a:t> </a:t>
            </a:r>
            <a:r>
              <a:rPr lang="en-US" dirty="0" err="1" smtClean="0"/>
              <a:t>pokrića</a:t>
            </a:r>
            <a:r>
              <a:rPr lang="en-US" dirty="0" smtClean="0"/>
              <a:t> </a:t>
            </a:r>
            <a:r>
              <a:rPr lang="en-US" dirty="0" err="1" smtClean="0"/>
              <a:t>ima</a:t>
            </a:r>
            <a:r>
              <a:rPr lang="en-US" dirty="0" smtClean="0"/>
              <a:t>, </a:t>
            </a:r>
            <a:r>
              <a:rPr lang="en-US" dirty="0" err="1" smtClean="0"/>
              <a:t>znači</a:t>
            </a:r>
            <a:r>
              <a:rPr lang="en-US" dirty="0" smtClean="0"/>
              <a:t>, </a:t>
            </a:r>
            <a:r>
              <a:rPr lang="en-US" dirty="0" err="1" smtClean="0"/>
              <a:t>karakter</a:t>
            </a:r>
            <a:r>
              <a:rPr lang="en-US" dirty="0" smtClean="0"/>
              <a:t> </a:t>
            </a:r>
            <a:r>
              <a:rPr lang="en-US" dirty="0" err="1" smtClean="0"/>
              <a:t>isprave</a:t>
            </a:r>
            <a:r>
              <a:rPr lang="en-US" dirty="0" smtClean="0"/>
              <a:t> o </a:t>
            </a:r>
            <a:r>
              <a:rPr lang="en-US" dirty="0" err="1" smtClean="0"/>
              <a:t>osiguranju</a:t>
            </a:r>
            <a:r>
              <a:rPr lang="en-US" dirty="0" smtClean="0"/>
              <a:t>, </a:t>
            </a:r>
            <a:r>
              <a:rPr lang="en-US" dirty="0" err="1" smtClean="0"/>
              <a:t>ali</a:t>
            </a:r>
            <a:r>
              <a:rPr lang="en-US" dirty="0" smtClean="0"/>
              <a:t> je </a:t>
            </a:r>
            <a:r>
              <a:rPr lang="en-US" dirty="0" err="1" smtClean="0"/>
              <a:t>privremena</a:t>
            </a:r>
            <a:r>
              <a:rPr lang="en-US" dirty="0" smtClean="0"/>
              <a:t>: </a:t>
            </a:r>
            <a:r>
              <a:rPr lang="en-US" dirty="0" err="1" smtClean="0"/>
              <a:t>traje</a:t>
            </a:r>
            <a:r>
              <a:rPr lang="en-US" dirty="0" smtClean="0"/>
              <a:t> </a:t>
            </a:r>
            <a:r>
              <a:rPr lang="en-US" dirty="0" err="1" smtClean="0"/>
              <a:t>dok</a:t>
            </a:r>
            <a:r>
              <a:rPr lang="en-US" dirty="0" smtClean="0"/>
              <a:t> se ne </a:t>
            </a:r>
            <a:r>
              <a:rPr lang="en-US" dirty="0" err="1" smtClean="0"/>
              <a:t>izda</a:t>
            </a:r>
            <a:r>
              <a:rPr lang="en-US" dirty="0" smtClean="0"/>
              <a:t> </a:t>
            </a:r>
            <a:r>
              <a:rPr lang="en-US" dirty="0" err="1" smtClean="0"/>
              <a:t>polisa</a:t>
            </a:r>
            <a:r>
              <a:rPr lang="en-US" dirty="0" smtClean="0"/>
              <a:t>. </a:t>
            </a:r>
            <a:r>
              <a:rPr lang="en-US" dirty="0" err="1" smtClean="0"/>
              <a:t>Polisa</a:t>
            </a:r>
            <a:r>
              <a:rPr lang="en-US" dirty="0" smtClean="0"/>
              <a:t> se </a:t>
            </a:r>
            <a:r>
              <a:rPr lang="en-US" dirty="0" err="1" smtClean="0"/>
              <a:t>izdaje</a:t>
            </a:r>
            <a:r>
              <a:rPr lang="en-US" dirty="0" smtClean="0"/>
              <a:t> </a:t>
            </a:r>
            <a:r>
              <a:rPr lang="en-US" dirty="0" err="1" smtClean="0"/>
              <a:t>kad</a:t>
            </a:r>
            <a:r>
              <a:rPr lang="en-US" dirty="0" smtClean="0"/>
              <a:t> se </a:t>
            </a:r>
            <a:r>
              <a:rPr lang="en-US" dirty="0" err="1" smtClean="0"/>
              <a:t>prikupe</a:t>
            </a:r>
            <a:r>
              <a:rPr lang="en-US" dirty="0" smtClean="0"/>
              <a:t> </a:t>
            </a:r>
            <a:r>
              <a:rPr lang="en-US" dirty="0" err="1" smtClean="0"/>
              <a:t>potrebni</a:t>
            </a:r>
            <a:r>
              <a:rPr lang="en-US" dirty="0" smtClean="0"/>
              <a:t> </a:t>
            </a:r>
            <a:r>
              <a:rPr lang="en-US" dirty="0" err="1" smtClean="0"/>
              <a:t>podaci</a:t>
            </a:r>
            <a:r>
              <a:rPr lang="en-US" dirty="0" smtClean="0"/>
              <a:t>. </a:t>
            </a:r>
            <a:r>
              <a:rPr lang="en-US" dirty="0" err="1" smtClean="0"/>
              <a:t>Lista</a:t>
            </a:r>
            <a:r>
              <a:rPr lang="en-US" dirty="0" smtClean="0"/>
              <a:t> </a:t>
            </a:r>
            <a:r>
              <a:rPr lang="en-US" dirty="0" err="1" smtClean="0"/>
              <a:t>pokrića</a:t>
            </a:r>
            <a:r>
              <a:rPr lang="en-US" dirty="0" smtClean="0"/>
              <a:t> </a:t>
            </a:r>
            <a:r>
              <a:rPr lang="en-US" dirty="0" err="1" smtClean="0"/>
              <a:t>sadrži</a:t>
            </a:r>
            <a:r>
              <a:rPr lang="en-US" dirty="0" smtClean="0"/>
              <a:t> </a:t>
            </a:r>
            <a:r>
              <a:rPr lang="en-US" dirty="0" err="1" smtClean="0"/>
              <a:t>sastojke</a:t>
            </a:r>
            <a:r>
              <a:rPr lang="en-US" dirty="0" smtClean="0"/>
              <a:t> </a:t>
            </a:r>
            <a:r>
              <a:rPr lang="en-US" dirty="0" err="1" smtClean="0"/>
              <a:t>koje</a:t>
            </a:r>
            <a:r>
              <a:rPr lang="en-US" dirty="0" smtClean="0"/>
              <a:t> </a:t>
            </a:r>
            <a:r>
              <a:rPr lang="en-US" dirty="0" err="1" smtClean="0"/>
              <a:t>ima</a:t>
            </a:r>
            <a:r>
              <a:rPr lang="en-US" dirty="0" smtClean="0"/>
              <a:t> </a:t>
            </a:r>
            <a:r>
              <a:rPr lang="en-US" dirty="0" err="1" smtClean="0"/>
              <a:t>i</a:t>
            </a:r>
            <a:r>
              <a:rPr lang="en-US" dirty="0" smtClean="0"/>
              <a:t> </a:t>
            </a:r>
            <a:r>
              <a:rPr lang="en-US" dirty="0" err="1" smtClean="0"/>
              <a:t>polisa</a:t>
            </a:r>
            <a:r>
              <a:rPr lang="en-US" dirty="0" smtClean="0"/>
              <a:t>. S </a:t>
            </a:r>
            <a:r>
              <a:rPr lang="en-US" dirty="0" err="1" smtClean="0"/>
              <a:t>obzirom</a:t>
            </a:r>
            <a:r>
              <a:rPr lang="en-US" dirty="0" smtClean="0"/>
              <a:t> </a:t>
            </a:r>
            <a:r>
              <a:rPr lang="en-US" dirty="0" err="1" smtClean="0"/>
              <a:t>na</a:t>
            </a:r>
            <a:r>
              <a:rPr lang="en-US" dirty="0" smtClean="0"/>
              <a:t> </a:t>
            </a:r>
            <a:r>
              <a:rPr lang="en-US" dirty="0" err="1" smtClean="0"/>
              <a:t>masovnost</a:t>
            </a:r>
            <a:r>
              <a:rPr lang="en-US" dirty="0" smtClean="0"/>
              <a:t> </a:t>
            </a:r>
            <a:r>
              <a:rPr lang="en-US" dirty="0" err="1" smtClean="0"/>
              <a:t>poslova</a:t>
            </a:r>
            <a:r>
              <a:rPr lang="en-US" dirty="0" smtClean="0"/>
              <a:t>, </a:t>
            </a:r>
            <a:r>
              <a:rPr lang="en-US" dirty="0" err="1" smtClean="0"/>
              <a:t>polise</a:t>
            </a:r>
            <a:r>
              <a:rPr lang="en-US" dirty="0" smtClean="0"/>
              <a:t> </a:t>
            </a:r>
            <a:r>
              <a:rPr lang="en-US" dirty="0" err="1" smtClean="0"/>
              <a:t>su</a:t>
            </a:r>
            <a:r>
              <a:rPr lang="en-US" dirty="0" smtClean="0"/>
              <a:t> </a:t>
            </a:r>
            <a:r>
              <a:rPr lang="en-US" dirty="0" err="1" smtClean="0"/>
              <a:t>tipizirane</a:t>
            </a:r>
            <a:r>
              <a:rPr lang="en-US" dirty="0" smtClean="0"/>
              <a:t> </a:t>
            </a:r>
            <a:r>
              <a:rPr lang="en-US" dirty="0" err="1" smtClean="0"/>
              <a:t>za</a:t>
            </a:r>
            <a:r>
              <a:rPr lang="en-US" dirty="0" smtClean="0"/>
              <a:t> </a:t>
            </a:r>
            <a:r>
              <a:rPr lang="en-US" dirty="0" err="1" smtClean="0"/>
              <a:t>pojedine</a:t>
            </a:r>
            <a:r>
              <a:rPr lang="en-US" dirty="0" smtClean="0"/>
              <a:t> </a:t>
            </a:r>
            <a:r>
              <a:rPr lang="en-US" dirty="0" err="1" smtClean="0"/>
              <a:t>grane</a:t>
            </a:r>
            <a:r>
              <a:rPr lang="en-US" dirty="0" smtClean="0"/>
              <a:t> </a:t>
            </a:r>
            <a:r>
              <a:rPr lang="en-US" dirty="0" err="1" smtClean="0"/>
              <a:t>ili</a:t>
            </a:r>
            <a:r>
              <a:rPr lang="en-US" dirty="0" smtClean="0"/>
              <a:t> </a:t>
            </a:r>
            <a:r>
              <a:rPr lang="en-US" dirty="0" err="1" smtClean="0"/>
              <a:t>vrste</a:t>
            </a:r>
            <a:r>
              <a:rPr lang="en-US" dirty="0" smtClean="0"/>
              <a:t> </a:t>
            </a:r>
            <a:r>
              <a:rPr lang="en-US" dirty="0" err="1" smtClean="0"/>
              <a:t>osiguranja</a:t>
            </a:r>
            <a:r>
              <a:rPr lang="en-US" dirty="0" smtClean="0"/>
              <a:t>. To je </a:t>
            </a:r>
            <a:r>
              <a:rPr lang="en-US" dirty="0" err="1" smtClean="0"/>
              <a:t>razumljivo</a:t>
            </a:r>
            <a:r>
              <a:rPr lang="en-US" dirty="0" smtClean="0"/>
              <a:t> </a:t>
            </a:r>
            <a:r>
              <a:rPr lang="en-US" dirty="0" err="1" smtClean="0"/>
              <a:t>kad</a:t>
            </a:r>
            <a:r>
              <a:rPr lang="en-US" dirty="0" smtClean="0"/>
              <a:t> se </a:t>
            </a:r>
            <a:r>
              <a:rPr lang="en-US" dirty="0" err="1" smtClean="0"/>
              <a:t>ima</a:t>
            </a:r>
            <a:r>
              <a:rPr lang="en-US" dirty="0" smtClean="0"/>
              <a:t> u </a:t>
            </a:r>
            <a:r>
              <a:rPr lang="en-US" dirty="0" err="1" smtClean="0"/>
              <a:t>vidu</a:t>
            </a:r>
            <a:r>
              <a:rPr lang="en-US" dirty="0" smtClean="0"/>
              <a:t> </a:t>
            </a:r>
            <a:r>
              <a:rPr lang="en-US" dirty="0" err="1" smtClean="0"/>
              <a:t>da</a:t>
            </a:r>
            <a:r>
              <a:rPr lang="en-US" dirty="0" smtClean="0"/>
              <a:t> </a:t>
            </a:r>
            <a:r>
              <a:rPr lang="en-US" dirty="0" err="1" smtClean="0"/>
              <a:t>osiguranje</a:t>
            </a:r>
            <a:r>
              <a:rPr lang="en-US" dirty="0" smtClean="0"/>
              <a:t> </a:t>
            </a:r>
            <a:r>
              <a:rPr lang="en-US" dirty="0" err="1" smtClean="0"/>
              <a:t>predstavlja</a:t>
            </a:r>
            <a:r>
              <a:rPr lang="en-US" dirty="0" smtClean="0"/>
              <a:t> </a:t>
            </a:r>
            <a:r>
              <a:rPr lang="en-US" dirty="0" err="1" smtClean="0"/>
              <a:t>brojnu</a:t>
            </a:r>
            <a:r>
              <a:rPr lang="en-US" dirty="0" smtClean="0"/>
              <a:t> </a:t>
            </a:r>
            <a:r>
              <a:rPr lang="en-US" dirty="0" err="1" smtClean="0"/>
              <a:t>zajednicu</a:t>
            </a:r>
            <a:r>
              <a:rPr lang="en-US" dirty="0" smtClean="0"/>
              <a:t> </a:t>
            </a:r>
            <a:r>
              <a:rPr lang="en-US" dirty="0" err="1" smtClean="0"/>
              <a:t>interesa</a:t>
            </a:r>
            <a:r>
              <a:rPr lang="en-US" dirty="0" smtClean="0"/>
              <a:t> osiguranika </a:t>
            </a:r>
            <a:r>
              <a:rPr lang="en-US" dirty="0" err="1" smtClean="0"/>
              <a:t>koji</a:t>
            </a:r>
            <a:r>
              <a:rPr lang="en-US" dirty="0" smtClean="0"/>
              <a:t> se </a:t>
            </a:r>
            <a:r>
              <a:rPr lang="en-US" dirty="0" err="1" smtClean="0"/>
              <a:t>nalaze</a:t>
            </a:r>
            <a:r>
              <a:rPr lang="en-US" dirty="0" smtClean="0"/>
              <a:t> u </a:t>
            </a:r>
            <a:r>
              <a:rPr lang="en-US" dirty="0" err="1" smtClean="0"/>
              <a:t>istoj</a:t>
            </a:r>
            <a:r>
              <a:rPr lang="en-US" dirty="0" smtClean="0"/>
              <a:t> </a:t>
            </a:r>
            <a:r>
              <a:rPr lang="en-US" dirty="0" err="1" smtClean="0"/>
              <a:t>ili</a:t>
            </a:r>
            <a:r>
              <a:rPr lang="en-US" dirty="0" smtClean="0"/>
              <a:t> u </a:t>
            </a:r>
            <a:r>
              <a:rPr lang="en-US" dirty="0" err="1" smtClean="0"/>
              <a:t>vrlo</a:t>
            </a:r>
            <a:r>
              <a:rPr lang="en-US" dirty="0" smtClean="0"/>
              <a:t> </a:t>
            </a:r>
            <a:r>
              <a:rPr lang="en-US" dirty="0" err="1" smtClean="0"/>
              <a:t>sličnoj</a:t>
            </a:r>
            <a:r>
              <a:rPr lang="en-US" dirty="0" smtClean="0"/>
              <a:t> </a:t>
            </a:r>
            <a:r>
              <a:rPr lang="en-US" dirty="0" err="1" smtClean="0"/>
              <a:t>situaciji</a:t>
            </a:r>
            <a:r>
              <a:rPr lang="en-US" dirty="0" smtClean="0"/>
              <a:t>, pa </a:t>
            </a:r>
            <a:r>
              <a:rPr lang="en-US" dirty="0" err="1" smtClean="0"/>
              <a:t>i</a:t>
            </a:r>
            <a:r>
              <a:rPr lang="en-US" dirty="0" smtClean="0"/>
              <a:t> </a:t>
            </a:r>
            <a:r>
              <a:rPr lang="en-US" dirty="0" err="1" smtClean="0"/>
              <a:t>njihov</a:t>
            </a:r>
            <a:r>
              <a:rPr lang="en-US" dirty="0" smtClean="0"/>
              <a:t> </a:t>
            </a:r>
            <a:r>
              <a:rPr lang="en-US" dirty="0" err="1" smtClean="0"/>
              <a:t>pravni</a:t>
            </a:r>
            <a:r>
              <a:rPr lang="en-US" dirty="0" smtClean="0"/>
              <a:t> </a:t>
            </a:r>
            <a:r>
              <a:rPr lang="en-US" dirty="0" err="1" smtClean="0"/>
              <a:t>tretman</a:t>
            </a:r>
            <a:r>
              <a:rPr lang="en-US" dirty="0" smtClean="0"/>
              <a:t> </a:t>
            </a:r>
            <a:r>
              <a:rPr lang="en-US" dirty="0" err="1" smtClean="0"/>
              <a:t>mora</a:t>
            </a:r>
            <a:r>
              <a:rPr lang="en-US" dirty="0" smtClean="0"/>
              <a:t> </a:t>
            </a:r>
            <a:r>
              <a:rPr lang="en-US" dirty="0" err="1" smtClean="0"/>
              <a:t>biti</a:t>
            </a:r>
            <a:r>
              <a:rPr lang="en-US" dirty="0" smtClean="0"/>
              <a:t> </a:t>
            </a:r>
            <a:r>
              <a:rPr lang="en-US" dirty="0" err="1" smtClean="0"/>
              <a:t>isti</a:t>
            </a:r>
            <a:r>
              <a:rPr lang="en-US" dirty="0" smtClean="0"/>
              <a:t>. A to se </a:t>
            </a:r>
            <a:r>
              <a:rPr lang="en-US" dirty="0" err="1" smtClean="0"/>
              <a:t>postiže</a:t>
            </a:r>
            <a:r>
              <a:rPr lang="en-US" dirty="0" smtClean="0"/>
              <a:t> </a:t>
            </a:r>
            <a:r>
              <a:rPr lang="en-US" dirty="0" err="1" smtClean="0"/>
              <a:t>tipiziranim</a:t>
            </a:r>
            <a:r>
              <a:rPr lang="en-US" dirty="0" smtClean="0"/>
              <a:t> </a:t>
            </a:r>
            <a:r>
              <a:rPr lang="en-US" dirty="0" err="1" smtClean="0"/>
              <a:t>ugovorima</a:t>
            </a:r>
            <a:r>
              <a:rPr lang="en-US" dirty="0" smtClean="0"/>
              <a:t>. </a:t>
            </a:r>
            <a:r>
              <a:rPr lang="en-US" dirty="0" err="1" smtClean="0"/>
              <a:t>Polisa</a:t>
            </a:r>
            <a:r>
              <a:rPr lang="en-US" dirty="0" smtClean="0"/>
              <a:t> je </a:t>
            </a:r>
            <a:r>
              <a:rPr lang="en-US" dirty="0" err="1" smtClean="0"/>
              <a:t>šablon</a:t>
            </a:r>
            <a:r>
              <a:rPr lang="en-US" dirty="0" smtClean="0"/>
              <a:t> </a:t>
            </a:r>
            <a:r>
              <a:rPr lang="en-US" dirty="0" err="1" smtClean="0"/>
              <a:t>i</a:t>
            </a:r>
            <a:r>
              <a:rPr lang="en-US" dirty="0" smtClean="0"/>
              <a:t> </a:t>
            </a:r>
            <a:r>
              <a:rPr lang="en-US" dirty="0" err="1" smtClean="0"/>
              <a:t>ugovor</a:t>
            </a:r>
            <a:r>
              <a:rPr lang="en-US" dirty="0" smtClean="0"/>
              <a:t> se </a:t>
            </a:r>
            <a:r>
              <a:rPr lang="en-US" dirty="0" err="1" smtClean="0"/>
              <a:t>po</a:t>
            </a:r>
            <a:r>
              <a:rPr lang="en-US" dirty="0" smtClean="0"/>
              <a:t> </a:t>
            </a:r>
            <a:r>
              <a:rPr lang="en-US" dirty="0" err="1" smtClean="0"/>
              <a:t>pravilu</a:t>
            </a:r>
            <a:r>
              <a:rPr lang="en-US" dirty="0" smtClean="0"/>
              <a:t> </a:t>
            </a:r>
            <a:r>
              <a:rPr lang="en-US" dirty="0" err="1" smtClean="0"/>
              <a:t>zaključuje</a:t>
            </a:r>
            <a:r>
              <a:rPr lang="en-US" dirty="0" smtClean="0"/>
              <a:t> </a:t>
            </a:r>
            <a:r>
              <a:rPr lang="en-US" dirty="0" err="1" smtClean="0"/>
              <a:t>jednostavnim</a:t>
            </a:r>
            <a:r>
              <a:rPr lang="en-US" dirty="0" smtClean="0"/>
              <a:t> </a:t>
            </a:r>
            <a:r>
              <a:rPr lang="en-US" dirty="0" err="1" smtClean="0"/>
              <a:t>pristupanjem</a:t>
            </a:r>
            <a:r>
              <a:rPr lang="en-US" dirty="0" smtClean="0"/>
              <a:t>, </a:t>
            </a:r>
            <a:r>
              <a:rPr lang="en-US" dirty="0" err="1" smtClean="0"/>
              <a:t>potpisivanjem</a:t>
            </a:r>
            <a:r>
              <a:rPr lang="en-US" dirty="0" smtClean="0"/>
              <a:t>.</a:t>
            </a:r>
          </a:p>
          <a:p>
            <a:r>
              <a:rPr lang="vi-VN" dirty="0" smtClean="0"/>
              <a:t>Polisa osiguranja lica je hartija od vrijednosti. Prema sporazumu ugovarača, može glasiti na određeno lice, po naredbi i na donosioca. Polisa osiguranja života može glasiti na određeno lice ili po naredbi. Ne može glasiti na donosioca. Može se i zalagati. Kad glasi po naredbi, zalaže se indosamentom. (čl. 902, stav 6. ZOO). Polise se najčešće dijele na: pomorske i kopnene; individualne i kolektivne; pojedinačne i generalne; valutirane i nevalutirane i kargo i kasko polise.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II ELEMENTI UGOVORA</a:t>
            </a:r>
          </a:p>
          <a:p>
            <a:r>
              <a:rPr lang="en-US" b="1" dirty="0" smtClean="0"/>
              <a:t>1.</a:t>
            </a:r>
            <a:r>
              <a:rPr lang="hr-HR" b="1" dirty="0" smtClean="0"/>
              <a:t> </a:t>
            </a:r>
            <a:r>
              <a:rPr lang="en-US" b="1" dirty="0" err="1" smtClean="0"/>
              <a:t>Stranke</a:t>
            </a:r>
            <a:endParaRPr lang="en-US" b="1" dirty="0" smtClean="0"/>
          </a:p>
          <a:p>
            <a:r>
              <a:rPr lang="en-US" b="1" dirty="0" smtClean="0"/>
              <a:t>1.1. </a:t>
            </a:r>
            <a:r>
              <a:rPr lang="en-US" b="1" dirty="0" err="1" smtClean="0"/>
              <a:t>Lica</a:t>
            </a:r>
            <a:r>
              <a:rPr lang="en-US" b="1" dirty="0" smtClean="0"/>
              <a:t> u </a:t>
            </a:r>
            <a:r>
              <a:rPr lang="en-US" b="1" dirty="0" err="1" smtClean="0"/>
              <a:t>ugovoru</a:t>
            </a:r>
            <a:r>
              <a:rPr lang="en-US" b="1" dirty="0" smtClean="0"/>
              <a:t> o </a:t>
            </a:r>
            <a:r>
              <a:rPr lang="en-US" b="1" dirty="0" err="1" smtClean="0"/>
              <a:t>osiguranju</a:t>
            </a:r>
            <a:endParaRPr lang="en-US" b="1" dirty="0" smtClean="0"/>
          </a:p>
          <a:p>
            <a:r>
              <a:rPr lang="vi-VN" dirty="0" smtClean="0"/>
              <a:t>U poslu osiguranja susrećemo više lica, a terminologija o njima nije ujednačena. Ko se bavi poslom osiguranja kao djelatnošću, naziva se osiguravačem, osiguravaocem, osiguravateljem, osigurateljem. Druga ugovorna strana, onaj koji se osigurava, koji se ugovorom obezbjeđuje za slučaj nastupanja štetnog događaja, naziva se ugovaračem osiguranja, ugovoriocem osiguranja, ili osiguranikom. Zakon o obligacionim odnosima naziva stranke osiguravačem (osiguravateljem) i ugovaračem osiguranja (čl. 897). Kod imovinskog osiguranja, može se ugovarati da naknada štete bude isplaćena i nekom trećem licu, a ne ugovaraču osiguranja. Isto je tako kod ličnog osiguranja - da se osigurana suma</a:t>
            </a:r>
            <a:r>
              <a:rPr lang="hr-HR" dirty="0" smtClean="0"/>
              <a:t> </a:t>
            </a:r>
            <a:r>
              <a:rPr lang="en-US" dirty="0" smtClean="0"/>
              <a:t>(</a:t>
            </a:r>
            <a:r>
              <a:rPr lang="en-US" dirty="0" err="1" smtClean="0"/>
              <a:t>suma</a:t>
            </a:r>
            <a:r>
              <a:rPr lang="en-US" dirty="0" smtClean="0"/>
              <a:t> </a:t>
            </a:r>
            <a:r>
              <a:rPr lang="en-US" dirty="0" err="1" smtClean="0"/>
              <a:t>osiguranja</a:t>
            </a:r>
            <a:r>
              <a:rPr lang="en-US" dirty="0" smtClean="0"/>
              <a:t>), </a:t>
            </a:r>
            <a:r>
              <a:rPr lang="en-US" dirty="0" err="1" smtClean="0"/>
              <a:t>može</a:t>
            </a:r>
            <a:r>
              <a:rPr lang="en-US" dirty="0" smtClean="0"/>
              <a:t> </a:t>
            </a:r>
            <a:r>
              <a:rPr lang="en-US" dirty="0" err="1" smtClean="0"/>
              <a:t>isplatiti</a:t>
            </a:r>
            <a:r>
              <a:rPr lang="en-US" dirty="0" smtClean="0"/>
              <a:t> </a:t>
            </a:r>
            <a:r>
              <a:rPr lang="en-US" dirty="0" err="1" smtClean="0"/>
              <a:t>trećem</a:t>
            </a:r>
            <a:r>
              <a:rPr lang="en-US" dirty="0" smtClean="0"/>
              <a:t> </a:t>
            </a:r>
            <a:r>
              <a:rPr lang="en-US" dirty="0" err="1" smtClean="0"/>
              <a:t>licu</a:t>
            </a:r>
            <a:r>
              <a:rPr lang="en-US" dirty="0" smtClean="0"/>
              <a:t>. To </a:t>
            </a:r>
            <a:r>
              <a:rPr lang="en-US" dirty="0" err="1" smtClean="0"/>
              <a:t>treće</a:t>
            </a:r>
            <a:r>
              <a:rPr lang="en-US" dirty="0" smtClean="0"/>
              <a:t> lice </a:t>
            </a:r>
            <a:r>
              <a:rPr lang="en-US" dirty="0" err="1" smtClean="0"/>
              <a:t>naziva</a:t>
            </a:r>
            <a:r>
              <a:rPr lang="en-US" dirty="0" smtClean="0"/>
              <a:t> se </a:t>
            </a:r>
            <a:r>
              <a:rPr lang="en-US" dirty="0" err="1" smtClean="0"/>
              <a:t>korisnikom</a:t>
            </a:r>
            <a:r>
              <a:rPr lang="en-US" dirty="0" smtClean="0"/>
              <a:t> </a:t>
            </a:r>
            <a:r>
              <a:rPr lang="en-US" dirty="0" err="1" smtClean="0"/>
              <a:t>osiguranja</a:t>
            </a:r>
            <a:r>
              <a:rPr lang="en-US" dirty="0" smtClean="0"/>
              <a:t> (</a:t>
            </a:r>
            <a:r>
              <a:rPr lang="en-US" dirty="0" err="1" smtClean="0"/>
              <a:t>beneficijarem</a:t>
            </a:r>
            <a:r>
              <a:rPr lang="en-US" dirty="0" smtClean="0"/>
              <a:t>).</a:t>
            </a:r>
          </a:p>
          <a:p>
            <a:r>
              <a:rPr lang="en-US" dirty="0" err="1" smtClean="0"/>
              <a:t>Redovno</a:t>
            </a:r>
            <a:r>
              <a:rPr lang="en-US" dirty="0" smtClean="0"/>
              <a:t> se </a:t>
            </a:r>
            <a:r>
              <a:rPr lang="en-US" dirty="0" err="1" smtClean="0"/>
              <a:t>dešava</a:t>
            </a:r>
            <a:r>
              <a:rPr lang="en-US" dirty="0" smtClean="0"/>
              <a:t> </a:t>
            </a:r>
            <a:r>
              <a:rPr lang="en-US" dirty="0" err="1" smtClean="0"/>
              <a:t>da</a:t>
            </a:r>
            <a:r>
              <a:rPr lang="en-US" dirty="0" smtClean="0"/>
              <a:t> se u </a:t>
            </a:r>
            <a:r>
              <a:rPr lang="en-US" dirty="0" err="1" smtClean="0"/>
              <a:t>ugovoru</a:t>
            </a:r>
            <a:r>
              <a:rPr lang="en-US" dirty="0" smtClean="0"/>
              <a:t> o </a:t>
            </a:r>
            <a:r>
              <a:rPr lang="en-US" dirty="0" err="1" smtClean="0"/>
              <a:t>osiguranju</a:t>
            </a:r>
            <a:r>
              <a:rPr lang="en-US" dirty="0" smtClean="0"/>
              <a:t> </a:t>
            </a:r>
            <a:r>
              <a:rPr lang="en-US" dirty="0" err="1" smtClean="0"/>
              <a:t>pojavljuju</a:t>
            </a:r>
            <a:r>
              <a:rPr lang="en-US" dirty="0" smtClean="0"/>
              <a:t> </a:t>
            </a:r>
            <a:r>
              <a:rPr lang="en-US" dirty="0" err="1" smtClean="0"/>
              <a:t>samo</a:t>
            </a:r>
            <a:r>
              <a:rPr lang="en-US" dirty="0" smtClean="0"/>
              <a:t> </a:t>
            </a:r>
            <a:r>
              <a:rPr lang="en-US" dirty="0" err="1" smtClean="0"/>
              <a:t>osiguravač</a:t>
            </a:r>
            <a:r>
              <a:rPr lang="en-US" dirty="0" smtClean="0"/>
              <a:t> </a:t>
            </a:r>
            <a:r>
              <a:rPr lang="en-US" dirty="0" err="1" smtClean="0"/>
              <a:t>i</a:t>
            </a:r>
            <a:r>
              <a:rPr lang="en-US" dirty="0" smtClean="0"/>
              <a:t> </a:t>
            </a:r>
            <a:r>
              <a:rPr lang="en-US" dirty="0" err="1" smtClean="0"/>
              <a:t>osiguranik</a:t>
            </a:r>
            <a:r>
              <a:rPr lang="en-US" dirty="0" smtClean="0"/>
              <a:t>, </a:t>
            </a:r>
            <a:r>
              <a:rPr lang="en-US" dirty="0" err="1" smtClean="0"/>
              <a:t>koji</a:t>
            </a:r>
            <a:r>
              <a:rPr lang="en-US" dirty="0" smtClean="0"/>
              <a:t> je </a:t>
            </a:r>
            <a:r>
              <a:rPr lang="en-US" dirty="0" err="1" smtClean="0"/>
              <a:t>i</a:t>
            </a:r>
            <a:r>
              <a:rPr lang="en-US" dirty="0" smtClean="0"/>
              <a:t> </a:t>
            </a:r>
            <a:r>
              <a:rPr lang="en-US" dirty="0" err="1" smtClean="0"/>
              <a:t>korisnik</a:t>
            </a:r>
            <a:r>
              <a:rPr lang="en-US" dirty="0" smtClean="0"/>
              <a:t> </a:t>
            </a:r>
            <a:r>
              <a:rPr lang="en-US" dirty="0" err="1" smtClean="0"/>
              <a:t>osiguranja</a:t>
            </a:r>
            <a:r>
              <a:rPr lang="en-US" dirty="0" smtClean="0"/>
              <a:t>, </a:t>
            </a:r>
            <a:r>
              <a:rPr lang="en-US" dirty="0" err="1" smtClean="0"/>
              <a:t>odnosno</a:t>
            </a:r>
            <a:r>
              <a:rPr lang="en-US" dirty="0" smtClean="0"/>
              <a:t> </a:t>
            </a:r>
            <a:r>
              <a:rPr lang="en-US" dirty="0" err="1" smtClean="0"/>
              <a:t>kod</a:t>
            </a:r>
            <a:r>
              <a:rPr lang="en-US" dirty="0" smtClean="0"/>
              <a:t> </a:t>
            </a:r>
            <a:r>
              <a:rPr lang="en-US" dirty="0" err="1" smtClean="0"/>
              <a:t>ličnog</a:t>
            </a:r>
            <a:r>
              <a:rPr lang="en-US" dirty="0" smtClean="0"/>
              <a:t> </a:t>
            </a:r>
            <a:r>
              <a:rPr lang="en-US" dirty="0" err="1" smtClean="0"/>
              <a:t>osiguranja</a:t>
            </a:r>
            <a:r>
              <a:rPr lang="en-US" dirty="0" smtClean="0"/>
              <a:t> </a:t>
            </a:r>
            <a:r>
              <a:rPr lang="en-US" dirty="0" err="1" smtClean="0"/>
              <a:t>još</a:t>
            </a:r>
            <a:r>
              <a:rPr lang="en-US" dirty="0" smtClean="0"/>
              <a:t> </a:t>
            </a:r>
            <a:r>
              <a:rPr lang="en-US" dirty="0" err="1" smtClean="0"/>
              <a:t>i</a:t>
            </a:r>
            <a:r>
              <a:rPr lang="en-US" dirty="0" smtClean="0"/>
              <a:t> </a:t>
            </a:r>
            <a:r>
              <a:rPr lang="en-US" dirty="0" err="1" smtClean="0"/>
              <a:t>osigurano</a:t>
            </a:r>
            <a:r>
              <a:rPr lang="en-US" dirty="0" smtClean="0"/>
              <a:t> lice. Ali </a:t>
            </a:r>
            <a:r>
              <a:rPr lang="en-US" dirty="0" err="1" smtClean="0"/>
              <a:t>ima</a:t>
            </a:r>
            <a:r>
              <a:rPr lang="en-US" dirty="0" smtClean="0"/>
              <a:t> </a:t>
            </a:r>
            <a:r>
              <a:rPr lang="en-US" dirty="0" err="1" smtClean="0"/>
              <a:t>ugovora</a:t>
            </a:r>
            <a:r>
              <a:rPr lang="en-US" dirty="0" smtClean="0"/>
              <a:t> u </a:t>
            </a:r>
            <a:r>
              <a:rPr lang="en-US" dirty="0" err="1" smtClean="0"/>
              <a:t>kojima</a:t>
            </a:r>
            <a:r>
              <a:rPr lang="en-US" dirty="0" smtClean="0"/>
              <a:t> </a:t>
            </a:r>
            <a:r>
              <a:rPr lang="en-US" dirty="0" err="1" smtClean="0"/>
              <a:t>su</a:t>
            </a:r>
            <a:r>
              <a:rPr lang="en-US" dirty="0" smtClean="0"/>
              <a:t> </a:t>
            </a:r>
            <a:r>
              <a:rPr lang="en-US" dirty="0" err="1" smtClean="0"/>
              <a:t>osiguranik</a:t>
            </a:r>
            <a:r>
              <a:rPr lang="en-US" dirty="0" smtClean="0"/>
              <a:t> </a:t>
            </a:r>
            <a:r>
              <a:rPr lang="en-US" dirty="0" err="1" smtClean="0"/>
              <a:t>i</a:t>
            </a:r>
            <a:r>
              <a:rPr lang="en-US" dirty="0" smtClean="0"/>
              <a:t> </a:t>
            </a:r>
            <a:r>
              <a:rPr lang="en-US" dirty="0" err="1" smtClean="0"/>
              <a:t>korisnik</a:t>
            </a:r>
            <a:r>
              <a:rPr lang="en-US" dirty="0" smtClean="0"/>
              <a:t> </a:t>
            </a:r>
            <a:r>
              <a:rPr lang="en-US" dirty="0" err="1" smtClean="0"/>
              <a:t>osiguranja</a:t>
            </a:r>
            <a:r>
              <a:rPr lang="en-US" dirty="0" smtClean="0"/>
              <a:t>, </a:t>
            </a:r>
            <a:r>
              <a:rPr lang="en-US" dirty="0" err="1" smtClean="0"/>
              <a:t>odnosno</a:t>
            </a:r>
            <a:r>
              <a:rPr lang="en-US" dirty="0" smtClean="0"/>
              <a:t> </a:t>
            </a:r>
            <a:r>
              <a:rPr lang="en-US" dirty="0" err="1" smtClean="0"/>
              <a:t>osigurano</a:t>
            </a:r>
            <a:r>
              <a:rPr lang="en-US" dirty="0" smtClean="0"/>
              <a:t> lice, </a:t>
            </a:r>
            <a:r>
              <a:rPr lang="en-US" dirty="0" err="1" smtClean="0"/>
              <a:t>različiti</a:t>
            </a:r>
            <a:r>
              <a:rPr lang="en-US" dirty="0" smtClean="0"/>
              <a:t>, </a:t>
            </a:r>
            <a:r>
              <a:rPr lang="en-US" dirty="0" err="1" smtClean="0"/>
              <a:t>druga</a:t>
            </a:r>
            <a:r>
              <a:rPr lang="en-US" dirty="0" smtClean="0"/>
              <a:t> </a:t>
            </a:r>
            <a:r>
              <a:rPr lang="en-US" dirty="0" err="1" smtClean="0"/>
              <a:t>lica</a:t>
            </a:r>
            <a:r>
              <a:rPr lang="en-US"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Kod ličnog osiguranja može se ugovor sklopiti tako da se osigurava život ili zdravlje nekog trećeg lica, a ne onoga koje sklapa ugovor. To se lice naziva osiguranim licem, ili, takođe, osiguranikom. Ugovarač osiguranja treba da je pozitivno zainteresovan za život i zdravlje osiguranog lica. Ova pozitivna zainteresovanost određuje se po objektivnim mjerilima. Uzima se da su srodnici određenog stepena pozitivno zainteresovani za život i zdravlje jednih za druge, iako stvarno uvijek ne mora biti tako. Ako se osiguranje vrši za slučaj smrti trećeg, za valjanost ugovora je neophodna pismena saglasnost bilo na polici, bilo na posebnom dokumentu. Taj dokumenat mora sadržavati naznaku osigurane svote (čl. 946 ZOO).</a:t>
            </a:r>
          </a:p>
          <a:p>
            <a:r>
              <a:rPr lang="vi-VN" dirty="0" smtClean="0"/>
              <a:t>Kod osiguranja imovine, ugovor može zaključiti ne samo sopstvenik stvari koja se osigurava nego i svako ko ima imovinskog interesa da se ta stvar očuva neoštećena, tj. svako ko ima interesa da se ne dogodi određeni slučaj, pošto bi, u suprotnom, pretrpio neki materijalni gubitak - zakupac, založni povjerilac, čuvar (čl. 924 ZOO). Može se, znači, osigurati i tuđa stvar za čije je očuvanje ugovarač osiguranja pozitivno zainteresovan. Razlog da se osigura tuđa stvar je najčešće u tome što vlasnik ne može voditi brigu o toj stvari. Takvo osiguranje za tuđi račun postoji u poslovanju špeditera, komisionara, skladištara, zanatlija, gostioničara i hotelijera za stvari koje su im predate. Pravni odnos između ugovarača osiguranja i sopstvenika stvari je, međutim, onakav kakav proizlazi iz njihovog osnovnog ugovornog odnosa. No, prava iz osiguranja po ovakvom ugovoru ima samo onaj ko u času nastanka štete ima materijalni interes da se osigurani slučaj ne dogodi. Znači, kad je sopstveniku vraćena stvar, naknada se isplaćuje njemu; ako nije vraćena - licu koje stvar drži ili ju je držalo.</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Kod osiguranja kod koga se naknada štete, odnosno osigurana svota isplaćuje korisniku osiguranja kao trećem licu koje nije učestvovalo u sklapanju ugovora, u teoriji postoji razmimoilaženje o tome ko stiče neposredna prava iz takvog ugovora: ugovarač ili korisnik osiguranja. Danas i u zakonodavstvu i u praksi prevladava shvatanje da se takvim ugovorom stvara neposredno pravo za korisnika. Nije potrebna nikakva izjava korisnika niti saglasnost izjava volje osiguravača i korisnika osiguranja. Za osiguranje života nekog drugog lica, međutim, potrebna je njegova pismena saglasnost, ali ono nije ugovorna strana. Korisnik stiče neposredno pravo i zahtjev na naplatu osigurane svote kad nastupi osigurani slučaj. Ugovaraču ostaje pravo da opozove korisnika ili da ga zamijeni drugim sve do nastupanja osiguranog slučaja. On je stranka u ugovoru i raspolaže svim pravima iz ugovora. Korisnik može biti određen odmah prilikom zaključivanja ugovora, a može i docnije.</a:t>
            </a:r>
          </a:p>
          <a:p>
            <a:r>
              <a:rPr lang="vi-VN" dirty="0" smtClean="0"/>
              <a:t>Kao korisnik može biti određeno neko lice, može se navesti poimenično, ali može biti označeno i neodređeno, ali odredivo (djeca, nasljednici, suprug i sl.).</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b="1" dirty="0" smtClean="0"/>
              <a:t>1.2. </a:t>
            </a:r>
            <a:r>
              <a:rPr lang="en-US" b="1" dirty="0" err="1" smtClean="0"/>
              <a:t>Osiguravač</a:t>
            </a:r>
            <a:endParaRPr lang="en-US" b="1" dirty="0" smtClean="0"/>
          </a:p>
          <a:p>
            <a:r>
              <a:rPr lang="vi-VN" dirty="0" smtClean="0"/>
              <a:t>Osiguravač je pravno lice, organizacija u čiju djelatnost spada obavljanje poslova osiguranja. Osiguravač može zaključivati ugovore o osiguranju kada ispuni zakonske uslove, uslove iz odluke, odnosno ugovora o osnivanju i kada se registruje za obavljanje ovih poslova (čl. 12-26 ZOIO). Zbog opšteg interesa koncentrisanog u osiguranju, vrste subjekata koje se mogu baviti poslovima osiguranja određene su taksativno (numerus clausus).</a:t>
            </a:r>
          </a:p>
          <a:p>
            <a:r>
              <a:rPr lang="vi-VN" dirty="0" smtClean="0"/>
              <a:t>Najrasprostranjenija statusna forma osiguravača je dioničko društvo za osiguranje. Mogu ga osnovati domaća fizička i pravna lica zaključivanjem ugovora o osnivanju, te ulaganjem sredstava u temeljni (osnovni) kapital društva barem u minimalnom iznosu koji zakon predviđa. Za pojedine vrste osiguranja (čl. 13 ZOIO) ti iznosi su: 1.000.000,00 KM za poslove osiguranja života, i po 2.000.000,00 KM za društva koja se osnivaju za vršenje više vrsta osiguranja i za reosiguranje (čl. 13 ZOIO). Pored temeljnog kapitala, sredstva kojim društvo posluje formiraju se iz premija, sredstava tehničke rezerve, sredstava preventive, rezerve sigurnosti, sredstva poslovnog fonda i drugih sredstava (čl. 29 ZOIO).</a:t>
            </a:r>
          </a:p>
          <a:p>
            <a:r>
              <a:rPr lang="vi-VN" dirty="0" smtClean="0"/>
              <a:t>Za osnivanje je predviđen koncesioni sistem. Odobrenje daje Ured za nadzor (čl. 14 ZOIO). Ukoliko je ulog stranih osnivača veći od 50% temeljnog kapitala, za osnivanje je potrebna i saglasnost Ministarstva finansija (čl. 12 ZOIO).</a:t>
            </a:r>
          </a:p>
          <a:p>
            <a:r>
              <a:rPr lang="vi-VN" dirty="0" smtClean="0"/>
              <a:t>Kao osiguravač može se pojaviti i društvo za uzajamno osiguranje. Osnivači, djelatnost i statusna rješenja posebno su određeni u članovima 17-26 ZOIO. Pored toga, dvije ili više organizacija za osiguranje mogu se poslovno i profesionalno udruživati, povezivati (čl. 5 ZOIO).</a:t>
            </a:r>
          </a:p>
          <a:p>
            <a:r>
              <a:rPr lang="en-US" dirty="0" smtClean="0"/>
              <a:t>Na </a:t>
            </a:r>
            <a:r>
              <a:rPr lang="en-US" dirty="0" err="1" smtClean="0"/>
              <a:t>strani</a:t>
            </a:r>
            <a:r>
              <a:rPr lang="en-US" dirty="0" smtClean="0"/>
              <a:t> </a:t>
            </a:r>
            <a:r>
              <a:rPr lang="en-US" dirty="0" err="1" smtClean="0"/>
              <a:t>osiguravača</a:t>
            </a:r>
            <a:r>
              <a:rPr lang="en-US" dirty="0" smtClean="0"/>
              <a:t> </a:t>
            </a:r>
            <a:r>
              <a:rPr lang="en-US" dirty="0" err="1" smtClean="0"/>
              <a:t>može</a:t>
            </a:r>
            <a:r>
              <a:rPr lang="en-US" dirty="0" smtClean="0"/>
              <a:t> </a:t>
            </a:r>
            <a:r>
              <a:rPr lang="en-US" dirty="0" err="1" smtClean="0"/>
              <a:t>biti</a:t>
            </a:r>
            <a:r>
              <a:rPr lang="en-US" dirty="0" smtClean="0"/>
              <a:t> </a:t>
            </a:r>
            <a:r>
              <a:rPr lang="en-US" dirty="0" err="1" smtClean="0"/>
              <a:t>i</a:t>
            </a:r>
            <a:r>
              <a:rPr lang="en-US" dirty="0" smtClean="0"/>
              <a:t> </a:t>
            </a:r>
            <a:r>
              <a:rPr lang="en-US" dirty="0" err="1" smtClean="0"/>
              <a:t>više</a:t>
            </a:r>
            <a:r>
              <a:rPr lang="en-US" dirty="0" smtClean="0"/>
              <a:t> </a:t>
            </a:r>
            <a:r>
              <a:rPr lang="en-US" dirty="0" err="1" smtClean="0"/>
              <a:t>subjekata</a:t>
            </a:r>
            <a:r>
              <a:rPr lang="en-US" dirty="0" smtClean="0"/>
              <a:t>. </a:t>
            </a:r>
            <a:r>
              <a:rPr lang="en-US" dirty="0" err="1" smtClean="0"/>
              <a:t>Ugovor</a:t>
            </a:r>
            <a:r>
              <a:rPr lang="en-US" dirty="0" smtClean="0"/>
              <a:t> se </a:t>
            </a:r>
            <a:r>
              <a:rPr lang="en-US" dirty="0" err="1" smtClean="0"/>
              <a:t>može</a:t>
            </a:r>
            <a:r>
              <a:rPr lang="en-US" dirty="0" smtClean="0"/>
              <a:t>, </a:t>
            </a:r>
            <a:r>
              <a:rPr lang="en-US" dirty="0" err="1" smtClean="0"/>
              <a:t>dakle</a:t>
            </a:r>
            <a:r>
              <a:rPr lang="en-US" dirty="0" smtClean="0"/>
              <a:t>, </a:t>
            </a:r>
            <a:r>
              <a:rPr lang="en-US" dirty="0" err="1" smtClean="0"/>
              <a:t>zaključiti</a:t>
            </a:r>
            <a:r>
              <a:rPr lang="en-US" dirty="0" smtClean="0"/>
              <a:t> </a:t>
            </a:r>
            <a:r>
              <a:rPr lang="en-US" dirty="0" err="1" smtClean="0"/>
              <a:t>i</a:t>
            </a:r>
            <a:r>
              <a:rPr lang="en-US" dirty="0" smtClean="0"/>
              <a:t> </a:t>
            </a:r>
            <a:r>
              <a:rPr lang="en-US" dirty="0" err="1" smtClean="0"/>
              <a:t>sa</a:t>
            </a:r>
            <a:r>
              <a:rPr lang="en-US" dirty="0" smtClean="0"/>
              <a:t> </a:t>
            </a:r>
            <a:r>
              <a:rPr lang="en-US" dirty="0" err="1" smtClean="0"/>
              <a:t>više</a:t>
            </a:r>
            <a:r>
              <a:rPr lang="en-US" dirty="0" smtClean="0"/>
              <a:t> </a:t>
            </a:r>
            <a:r>
              <a:rPr lang="en-US" dirty="0" err="1" smtClean="0"/>
              <a:t>osiguravača</a:t>
            </a:r>
            <a:r>
              <a:rPr lang="en-US" dirty="0" smtClean="0"/>
              <a:t> </a:t>
            </a:r>
            <a:r>
              <a:rPr lang="en-US" dirty="0" err="1" smtClean="0"/>
              <a:t>koji</a:t>
            </a:r>
            <a:r>
              <a:rPr lang="en-US" dirty="0" smtClean="0"/>
              <a:t> </a:t>
            </a:r>
            <a:r>
              <a:rPr lang="en-US" dirty="0" err="1" smtClean="0"/>
              <a:t>su</a:t>
            </a:r>
            <a:r>
              <a:rPr lang="en-US" dirty="0" smtClean="0"/>
              <a:t> se </a:t>
            </a:r>
            <a:r>
              <a:rPr lang="en-US" dirty="0" err="1" smtClean="0"/>
              <a:t>prethodno</a:t>
            </a:r>
            <a:r>
              <a:rPr lang="en-US" dirty="0" smtClean="0"/>
              <a:t> </a:t>
            </a:r>
            <a:r>
              <a:rPr lang="en-US" dirty="0" err="1" smtClean="0"/>
              <a:t>sporazumjeli</a:t>
            </a:r>
            <a:r>
              <a:rPr lang="en-US" dirty="0" smtClean="0"/>
              <a:t> u </a:t>
            </a:r>
            <a:r>
              <a:rPr lang="en-US" dirty="0" err="1" smtClean="0"/>
              <a:t>zajedničkom</a:t>
            </a:r>
            <a:r>
              <a:rPr lang="en-US" dirty="0" smtClean="0"/>
              <a:t> </a:t>
            </a:r>
            <a:r>
              <a:rPr lang="en-US" dirty="0" err="1" smtClean="0"/>
              <a:t>snošenju</a:t>
            </a:r>
            <a:r>
              <a:rPr lang="en-US" dirty="0" smtClean="0"/>
              <a:t> </a:t>
            </a:r>
            <a:r>
              <a:rPr lang="en-US" dirty="0" err="1" smtClean="0"/>
              <a:t>rizika</a:t>
            </a:r>
            <a:r>
              <a:rPr lang="en-US" dirty="0" smtClean="0"/>
              <a:t> </a:t>
            </a:r>
            <a:r>
              <a:rPr lang="en-US" dirty="0" err="1" smtClean="0"/>
              <a:t>i</a:t>
            </a:r>
            <a:r>
              <a:rPr lang="en-US" dirty="0" smtClean="0"/>
              <a:t> </a:t>
            </a:r>
            <a:r>
              <a:rPr lang="en-US" dirty="0" err="1" smtClean="0"/>
              <a:t>njegovoj</a:t>
            </a:r>
            <a:r>
              <a:rPr lang="en-US" dirty="0" smtClean="0"/>
              <a:t> </a:t>
            </a:r>
            <a:r>
              <a:rPr lang="en-US" dirty="0" err="1" smtClean="0"/>
              <a:t>raspodjeli</a:t>
            </a:r>
            <a:r>
              <a:rPr lang="en-US" dirty="0" smtClean="0"/>
              <a:t>. </a:t>
            </a:r>
            <a:r>
              <a:rPr lang="en-US" dirty="0" err="1" smtClean="0"/>
              <a:t>Svaki</a:t>
            </a:r>
            <a:r>
              <a:rPr lang="en-US" dirty="0" smtClean="0"/>
              <a:t> </a:t>
            </a:r>
            <a:r>
              <a:rPr lang="en-US" dirty="0" err="1" smtClean="0"/>
              <a:t>osiguravač</a:t>
            </a:r>
            <a:r>
              <a:rPr lang="en-US" dirty="0" smtClean="0"/>
              <a:t> </a:t>
            </a:r>
            <a:r>
              <a:rPr lang="en-US" dirty="0" err="1" smtClean="0"/>
              <a:t>koji</a:t>
            </a:r>
            <a:r>
              <a:rPr lang="en-US" dirty="0" smtClean="0"/>
              <a:t> je </a:t>
            </a:r>
            <a:r>
              <a:rPr lang="en-US" dirty="0" err="1" smtClean="0"/>
              <a:t>naveden</a:t>
            </a:r>
            <a:r>
              <a:rPr lang="en-US" dirty="0" smtClean="0"/>
              <a:t> u </a:t>
            </a:r>
            <a:r>
              <a:rPr lang="en-US" dirty="0" err="1" smtClean="0"/>
              <a:t>polici</a:t>
            </a:r>
            <a:r>
              <a:rPr lang="en-US" dirty="0" smtClean="0"/>
              <a:t> </a:t>
            </a:r>
            <a:r>
              <a:rPr lang="en-US" dirty="0" err="1" smtClean="0"/>
              <a:t>osiguranja</a:t>
            </a:r>
            <a:r>
              <a:rPr lang="en-US" dirty="0" smtClean="0"/>
              <a:t> </a:t>
            </a:r>
            <a:r>
              <a:rPr lang="en-US" dirty="0" err="1" smtClean="0"/>
              <a:t>odgovara</a:t>
            </a:r>
            <a:r>
              <a:rPr lang="en-US" dirty="0" smtClean="0"/>
              <a:t> </a:t>
            </a:r>
            <a:r>
              <a:rPr lang="en-US" dirty="0" err="1" smtClean="0"/>
              <a:t>osiguraniku</a:t>
            </a:r>
            <a:r>
              <a:rPr lang="en-US" dirty="0" smtClean="0"/>
              <a:t> </a:t>
            </a:r>
            <a:r>
              <a:rPr lang="en-US" dirty="0" err="1" smtClean="0"/>
              <a:t>za</a:t>
            </a:r>
            <a:r>
              <a:rPr lang="en-US" dirty="0" smtClean="0"/>
              <a:t> </a:t>
            </a:r>
            <a:r>
              <a:rPr lang="en-US" dirty="0" err="1" smtClean="0"/>
              <a:t>potpunu</a:t>
            </a:r>
            <a:r>
              <a:rPr lang="en-US" dirty="0" smtClean="0"/>
              <a:t> </a:t>
            </a:r>
            <a:r>
              <a:rPr lang="en-US" dirty="0" err="1" smtClean="0"/>
              <a:t>naknadu</a:t>
            </a:r>
            <a:r>
              <a:rPr lang="en-US"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b="1" dirty="0" smtClean="0"/>
              <a:t>1.3. </a:t>
            </a:r>
            <a:r>
              <a:rPr lang="en-US" b="1" dirty="0" err="1" smtClean="0"/>
              <a:t>Ugovarač</a:t>
            </a:r>
            <a:r>
              <a:rPr lang="en-US" b="1" dirty="0" smtClean="0"/>
              <a:t> </a:t>
            </a:r>
            <a:r>
              <a:rPr lang="en-US" b="1" dirty="0" err="1" smtClean="0"/>
              <a:t>osiguranja</a:t>
            </a:r>
            <a:endParaRPr lang="en-US" b="1" dirty="0" smtClean="0"/>
          </a:p>
          <a:p>
            <a:r>
              <a:rPr lang="en-US" dirty="0" err="1" smtClean="0"/>
              <a:t>Ugovor</a:t>
            </a:r>
            <a:r>
              <a:rPr lang="en-US" dirty="0" smtClean="0"/>
              <a:t> o </a:t>
            </a:r>
            <a:r>
              <a:rPr lang="en-US" dirty="0" err="1" smtClean="0"/>
              <a:t>osiguranju</a:t>
            </a:r>
            <a:r>
              <a:rPr lang="en-US" dirty="0" smtClean="0"/>
              <a:t> se </a:t>
            </a:r>
            <a:r>
              <a:rPr lang="en-US" dirty="0" err="1" smtClean="0"/>
              <a:t>najčešće</a:t>
            </a:r>
            <a:r>
              <a:rPr lang="en-US" dirty="0" smtClean="0"/>
              <a:t> </a:t>
            </a:r>
            <a:r>
              <a:rPr lang="en-US" dirty="0" err="1" smtClean="0"/>
              <a:t>zaključuje</a:t>
            </a:r>
            <a:r>
              <a:rPr lang="en-US" dirty="0" smtClean="0"/>
              <a:t> u </a:t>
            </a:r>
            <a:r>
              <a:rPr lang="en-US" dirty="0" err="1" smtClean="0"/>
              <a:t>svoje</a:t>
            </a:r>
            <a:r>
              <a:rPr lang="en-US" dirty="0" smtClean="0"/>
              <a:t> </a:t>
            </a:r>
            <a:r>
              <a:rPr lang="en-US" dirty="0" err="1" smtClean="0"/>
              <a:t>ime</a:t>
            </a:r>
            <a:r>
              <a:rPr lang="en-US" dirty="0" smtClean="0"/>
              <a:t> </a:t>
            </a:r>
            <a:r>
              <a:rPr lang="en-US" dirty="0" err="1" smtClean="0"/>
              <a:t>i</a:t>
            </a:r>
            <a:r>
              <a:rPr lang="en-US" dirty="0" smtClean="0"/>
              <a:t> </a:t>
            </a:r>
            <a:r>
              <a:rPr lang="en-US" dirty="0" err="1" smtClean="0"/>
              <a:t>za</a:t>
            </a:r>
            <a:r>
              <a:rPr lang="en-US" dirty="0" smtClean="0"/>
              <a:t> </a:t>
            </a:r>
            <a:r>
              <a:rPr lang="en-US" dirty="0" err="1" smtClean="0"/>
              <a:t>svoj</a:t>
            </a:r>
            <a:r>
              <a:rPr lang="en-US" dirty="0" smtClean="0"/>
              <a:t> </a:t>
            </a:r>
            <a:r>
              <a:rPr lang="en-US" dirty="0" err="1" smtClean="0"/>
              <a:t>račun</a:t>
            </a:r>
            <a:r>
              <a:rPr lang="en-US" dirty="0" smtClean="0"/>
              <a:t>. </a:t>
            </a:r>
            <a:r>
              <a:rPr lang="en-US" dirty="0" err="1" smtClean="0"/>
              <a:t>Zato</a:t>
            </a:r>
            <a:r>
              <a:rPr lang="en-US" dirty="0" smtClean="0"/>
              <a:t> </a:t>
            </a:r>
            <a:r>
              <a:rPr lang="en-US" dirty="0" err="1" smtClean="0"/>
              <a:t>su</a:t>
            </a:r>
            <a:r>
              <a:rPr lang="en-US" dirty="0" smtClean="0"/>
              <a:t> </a:t>
            </a:r>
            <a:r>
              <a:rPr lang="en-US" dirty="0" err="1" smtClean="0"/>
              <a:t>ugovarač</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osiguranik</a:t>
            </a:r>
            <a:r>
              <a:rPr lang="en-US" dirty="0" smtClean="0"/>
              <a:t> </a:t>
            </a:r>
            <a:r>
              <a:rPr lang="en-US" dirty="0" err="1" smtClean="0"/>
              <a:t>po</a:t>
            </a:r>
            <a:r>
              <a:rPr lang="en-US" dirty="0" smtClean="0"/>
              <a:t> </a:t>
            </a:r>
            <a:r>
              <a:rPr lang="en-US" dirty="0" err="1" smtClean="0"/>
              <a:t>pravilu</a:t>
            </a:r>
            <a:r>
              <a:rPr lang="en-US" dirty="0" smtClean="0"/>
              <a:t> </a:t>
            </a:r>
            <a:r>
              <a:rPr lang="en-US" dirty="0" err="1" smtClean="0"/>
              <a:t>isto</a:t>
            </a:r>
            <a:r>
              <a:rPr lang="en-US" dirty="0" smtClean="0"/>
              <a:t> lice. </a:t>
            </a:r>
            <a:r>
              <a:rPr lang="en-US" dirty="0" err="1" smtClean="0"/>
              <a:t>Ugovarač</a:t>
            </a:r>
            <a:r>
              <a:rPr lang="en-US" dirty="0" smtClean="0"/>
              <a:t> </a:t>
            </a:r>
            <a:r>
              <a:rPr lang="en-US" dirty="0" err="1" smtClean="0"/>
              <a:t>osigurava</a:t>
            </a:r>
            <a:r>
              <a:rPr lang="en-US" dirty="0" smtClean="0"/>
              <a:t> </a:t>
            </a:r>
            <a:r>
              <a:rPr lang="en-US" dirty="0" err="1" smtClean="0"/>
              <a:t>svoju</a:t>
            </a:r>
            <a:r>
              <a:rPr lang="en-US" dirty="0" smtClean="0"/>
              <a:t> </a:t>
            </a:r>
            <a:r>
              <a:rPr lang="en-US" dirty="0" err="1" smtClean="0"/>
              <a:t>stvar</a:t>
            </a:r>
            <a:r>
              <a:rPr lang="en-US" dirty="0" smtClean="0"/>
              <a:t>, </a:t>
            </a:r>
            <a:r>
              <a:rPr lang="en-US" dirty="0" err="1" smtClean="0"/>
              <a:t>odnosno</a:t>
            </a:r>
            <a:r>
              <a:rPr lang="en-US" dirty="0" smtClean="0"/>
              <a:t> </a:t>
            </a:r>
            <a:r>
              <a:rPr lang="en-US" dirty="0" err="1" smtClean="0"/>
              <a:t>svoj</a:t>
            </a:r>
            <a:r>
              <a:rPr lang="en-US" dirty="0" smtClean="0"/>
              <a:t> </a:t>
            </a:r>
            <a:r>
              <a:rPr lang="en-US" dirty="0" err="1" smtClean="0"/>
              <a:t>imovinski</a:t>
            </a:r>
            <a:r>
              <a:rPr lang="en-US" dirty="0" smtClean="0"/>
              <a:t> </a:t>
            </a:r>
            <a:r>
              <a:rPr lang="en-US" dirty="0" err="1" smtClean="0"/>
              <a:t>interes</a:t>
            </a:r>
            <a:r>
              <a:rPr lang="en-US" dirty="0" smtClean="0"/>
              <a:t> </a:t>
            </a:r>
            <a:r>
              <a:rPr lang="en-US" dirty="0" err="1" smtClean="0"/>
              <a:t>kod</a:t>
            </a:r>
            <a:r>
              <a:rPr lang="en-US" dirty="0" smtClean="0"/>
              <a:t> </a:t>
            </a:r>
            <a:r>
              <a:rPr lang="en-US" dirty="0" err="1" smtClean="0"/>
              <a:t>imovinskog</a:t>
            </a:r>
            <a:r>
              <a:rPr lang="en-US" dirty="0" smtClean="0"/>
              <a:t> </a:t>
            </a:r>
            <a:r>
              <a:rPr lang="en-US" dirty="0" err="1" smtClean="0"/>
              <a:t>osiguranja</a:t>
            </a:r>
            <a:r>
              <a:rPr lang="en-US" dirty="0" smtClean="0"/>
              <a:t>, a </a:t>
            </a:r>
            <a:r>
              <a:rPr lang="en-US" dirty="0" err="1" smtClean="0"/>
              <a:t>svoj</a:t>
            </a:r>
            <a:r>
              <a:rPr lang="en-US" dirty="0" smtClean="0"/>
              <a:t> </a:t>
            </a:r>
            <a:r>
              <a:rPr lang="en-US" dirty="0" err="1" smtClean="0"/>
              <a:t>život</a:t>
            </a:r>
            <a:r>
              <a:rPr lang="en-US" dirty="0" smtClean="0"/>
              <a:t>, </a:t>
            </a:r>
            <a:r>
              <a:rPr lang="en-US" dirty="0" err="1" smtClean="0"/>
              <a:t>odnosno</a:t>
            </a:r>
            <a:r>
              <a:rPr lang="en-US" dirty="0" smtClean="0"/>
              <a:t> </a:t>
            </a:r>
            <a:r>
              <a:rPr lang="en-US" dirty="0" err="1" smtClean="0"/>
              <a:t>svoj</a:t>
            </a:r>
            <a:r>
              <a:rPr lang="en-US" dirty="0" smtClean="0"/>
              <a:t> </a:t>
            </a:r>
            <a:r>
              <a:rPr lang="en-US" dirty="0" err="1" smtClean="0"/>
              <a:t>tjelesni</a:t>
            </a:r>
            <a:r>
              <a:rPr lang="en-US" dirty="0" smtClean="0"/>
              <a:t> </a:t>
            </a:r>
            <a:r>
              <a:rPr lang="en-US" dirty="0" err="1" smtClean="0"/>
              <a:t>integritet</a:t>
            </a:r>
            <a:r>
              <a:rPr lang="en-US" dirty="0" smtClean="0"/>
              <a:t>, </a:t>
            </a:r>
            <a:r>
              <a:rPr lang="en-US" dirty="0" err="1" smtClean="0"/>
              <a:t>kod</a:t>
            </a:r>
            <a:r>
              <a:rPr lang="en-US" dirty="0" smtClean="0"/>
              <a:t> </a:t>
            </a:r>
            <a:r>
              <a:rPr lang="en-US" dirty="0" err="1" smtClean="0"/>
              <a:t>ličnog</a:t>
            </a:r>
            <a:r>
              <a:rPr lang="en-US" dirty="0" smtClean="0"/>
              <a:t> </a:t>
            </a:r>
            <a:r>
              <a:rPr lang="en-US" dirty="0" err="1" smtClean="0"/>
              <a:t>osiguranja</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lica</a:t>
            </a:r>
            <a:r>
              <a:rPr lang="en-US" dirty="0" smtClean="0"/>
              <a:t> </a:t>
            </a:r>
            <a:r>
              <a:rPr lang="en-US" dirty="0" err="1" smtClean="0"/>
              <a:t>može</a:t>
            </a:r>
            <a:r>
              <a:rPr lang="en-US" dirty="0" smtClean="0"/>
              <a:t> </a:t>
            </a:r>
            <a:r>
              <a:rPr lang="en-US" dirty="0" err="1" smtClean="0"/>
              <a:t>ugovarač</a:t>
            </a:r>
            <a:r>
              <a:rPr lang="en-US" dirty="0" smtClean="0"/>
              <a:t> </a:t>
            </a:r>
            <a:r>
              <a:rPr lang="en-US" dirty="0" err="1" smtClean="0"/>
              <a:t>osigurati</a:t>
            </a:r>
            <a:r>
              <a:rPr lang="en-US" dirty="0" smtClean="0"/>
              <a:t> </a:t>
            </a:r>
            <a:r>
              <a:rPr lang="en-US" dirty="0" err="1" smtClean="0"/>
              <a:t>život</a:t>
            </a:r>
            <a:r>
              <a:rPr lang="en-US" dirty="0" smtClean="0"/>
              <a:t>, </a:t>
            </a:r>
            <a:r>
              <a:rPr lang="en-US" dirty="0" err="1" smtClean="0"/>
              <a:t>odnosno</a:t>
            </a:r>
            <a:r>
              <a:rPr lang="en-US" dirty="0" smtClean="0"/>
              <a:t> </a:t>
            </a:r>
            <a:r>
              <a:rPr lang="en-US" dirty="0" err="1" smtClean="0"/>
              <a:t>tjelesni</a:t>
            </a:r>
            <a:r>
              <a:rPr lang="en-US" dirty="0" smtClean="0"/>
              <a:t> </a:t>
            </a:r>
            <a:r>
              <a:rPr lang="en-US" dirty="0" err="1" smtClean="0"/>
              <a:t>integritet</a:t>
            </a:r>
            <a:r>
              <a:rPr lang="en-US" dirty="0" smtClean="0"/>
              <a:t> </a:t>
            </a:r>
            <a:r>
              <a:rPr lang="en-US" dirty="0" err="1" smtClean="0"/>
              <a:t>nekog</a:t>
            </a:r>
            <a:r>
              <a:rPr lang="en-US" dirty="0" smtClean="0"/>
              <a:t> </a:t>
            </a:r>
            <a:r>
              <a:rPr lang="en-US" dirty="0" err="1" smtClean="0"/>
              <a:t>trećeg</a:t>
            </a:r>
            <a:r>
              <a:rPr lang="en-US" dirty="0" smtClean="0"/>
              <a:t> </a:t>
            </a:r>
            <a:r>
              <a:rPr lang="en-US" dirty="0" err="1" smtClean="0"/>
              <a:t>lica</a:t>
            </a:r>
            <a:r>
              <a:rPr lang="en-US" dirty="0" smtClean="0"/>
              <a:t>, </a:t>
            </a:r>
            <a:r>
              <a:rPr lang="en-US" dirty="0" err="1" smtClean="0"/>
              <a:t>i</a:t>
            </a:r>
            <a:r>
              <a:rPr lang="en-US" dirty="0" smtClean="0"/>
              <a:t> </a:t>
            </a:r>
            <a:r>
              <a:rPr lang="en-US" dirty="0" err="1" smtClean="0"/>
              <a:t>naš</a:t>
            </a:r>
            <a:r>
              <a:rPr lang="en-US" dirty="0" smtClean="0"/>
              <a:t> </a:t>
            </a:r>
            <a:r>
              <a:rPr lang="en-US" dirty="0" err="1" smtClean="0"/>
              <a:t>zakon</a:t>
            </a:r>
            <a:r>
              <a:rPr lang="en-US" dirty="0" smtClean="0"/>
              <a:t> </a:t>
            </a:r>
            <a:r>
              <a:rPr lang="en-US" dirty="0" err="1" smtClean="0"/>
              <a:t>i</a:t>
            </a:r>
            <a:r>
              <a:rPr lang="en-US" dirty="0" smtClean="0"/>
              <a:t> to </a:t>
            </a:r>
            <a:r>
              <a:rPr lang="en-US" dirty="0" err="1" smtClean="0"/>
              <a:t>treće</a:t>
            </a:r>
            <a:r>
              <a:rPr lang="en-US" dirty="0" smtClean="0"/>
              <a:t> lice </a:t>
            </a:r>
            <a:r>
              <a:rPr lang="en-US" dirty="0" err="1" smtClean="0"/>
              <a:t>naziva</a:t>
            </a:r>
            <a:r>
              <a:rPr lang="en-US" dirty="0" smtClean="0"/>
              <a:t> </a:t>
            </a:r>
            <a:r>
              <a:rPr lang="en-US" dirty="0" err="1" smtClean="0"/>
              <a:t>osiguranikom</a:t>
            </a:r>
            <a:r>
              <a:rPr lang="en-US" dirty="0" smtClean="0"/>
              <a:t>. </a:t>
            </a:r>
            <a:r>
              <a:rPr lang="en-US" dirty="0" err="1" smtClean="0"/>
              <a:t>Stranka</a:t>
            </a:r>
            <a:r>
              <a:rPr lang="en-US" dirty="0" smtClean="0"/>
              <a:t> u </a:t>
            </a:r>
            <a:r>
              <a:rPr lang="en-US" dirty="0" err="1" smtClean="0"/>
              <a:t>ugovoru</a:t>
            </a:r>
            <a:r>
              <a:rPr lang="en-US" dirty="0" smtClean="0"/>
              <a:t> o </a:t>
            </a:r>
            <a:r>
              <a:rPr lang="en-US" dirty="0" err="1" smtClean="0"/>
              <a:t>osiguranju</a:t>
            </a:r>
            <a:r>
              <a:rPr lang="en-US" dirty="0" smtClean="0"/>
              <a:t> </a:t>
            </a:r>
            <a:r>
              <a:rPr lang="en-US" dirty="0" err="1" smtClean="0"/>
              <a:t>imovine</a:t>
            </a:r>
            <a:r>
              <a:rPr lang="en-US" dirty="0" smtClean="0"/>
              <a:t> </a:t>
            </a:r>
            <a:r>
              <a:rPr lang="en-US" dirty="0" err="1" smtClean="0"/>
              <a:t>može</a:t>
            </a:r>
            <a:r>
              <a:rPr lang="en-US" dirty="0" smtClean="0"/>
              <a:t> </a:t>
            </a:r>
            <a:r>
              <a:rPr lang="en-US" dirty="0" err="1" smtClean="0"/>
              <a:t>biti</a:t>
            </a:r>
            <a:r>
              <a:rPr lang="en-US" dirty="0" smtClean="0"/>
              <a:t> “</a:t>
            </a:r>
            <a:r>
              <a:rPr lang="en-US" dirty="0" err="1" smtClean="0"/>
              <a:t>svaka</a:t>
            </a:r>
            <a:r>
              <a:rPr lang="en-US" dirty="0" smtClean="0"/>
              <a:t> </a:t>
            </a:r>
            <a:r>
              <a:rPr lang="en-US" dirty="0" err="1" smtClean="0"/>
              <a:t>osoba</a:t>
            </a:r>
            <a:r>
              <a:rPr lang="en-US" dirty="0" smtClean="0"/>
              <a:t> </a:t>
            </a:r>
            <a:r>
              <a:rPr lang="en-US" dirty="0" err="1" smtClean="0"/>
              <a:t>koja</a:t>
            </a:r>
            <a:r>
              <a:rPr lang="en-US" dirty="0" smtClean="0"/>
              <a:t> </a:t>
            </a:r>
            <a:r>
              <a:rPr lang="en-US" dirty="0" err="1" smtClean="0"/>
              <a:t>ima</a:t>
            </a:r>
            <a:r>
              <a:rPr lang="en-US" dirty="0" smtClean="0"/>
              <a:t> </a:t>
            </a:r>
            <a:r>
              <a:rPr lang="en-US" dirty="0" err="1" smtClean="0"/>
              <a:t>interes</a:t>
            </a:r>
            <a:r>
              <a:rPr lang="en-US" dirty="0" smtClean="0"/>
              <a:t> </a:t>
            </a:r>
            <a:r>
              <a:rPr lang="en-US" dirty="0" err="1" smtClean="0"/>
              <a:t>da</a:t>
            </a:r>
            <a:r>
              <a:rPr lang="en-US" dirty="0" smtClean="0"/>
              <a:t> se ne </a:t>
            </a:r>
            <a:r>
              <a:rPr lang="en-US" dirty="0" err="1" smtClean="0"/>
              <a:t>dogodi</a:t>
            </a:r>
            <a:r>
              <a:rPr lang="en-US" dirty="0" smtClean="0"/>
              <a:t> </a:t>
            </a:r>
            <a:r>
              <a:rPr lang="en-US" dirty="0" err="1" smtClean="0"/>
              <a:t>osigurani</a:t>
            </a:r>
            <a:r>
              <a:rPr lang="en-US" dirty="0" smtClean="0"/>
              <a:t> </a:t>
            </a:r>
            <a:r>
              <a:rPr lang="en-US" dirty="0" err="1" smtClean="0"/>
              <a:t>slučaj</a:t>
            </a:r>
            <a:r>
              <a:rPr lang="en-US" dirty="0" smtClean="0"/>
              <a:t>, </a:t>
            </a:r>
            <a:r>
              <a:rPr lang="en-US" dirty="0" err="1" smtClean="0"/>
              <a:t>pošto</a:t>
            </a:r>
            <a:r>
              <a:rPr lang="en-US" dirty="0" smtClean="0"/>
              <a:t> bi </a:t>
            </a:r>
            <a:r>
              <a:rPr lang="en-US" dirty="0" err="1" smtClean="0"/>
              <a:t>inače</a:t>
            </a:r>
            <a:r>
              <a:rPr lang="en-US" dirty="0" smtClean="0"/>
              <a:t> </a:t>
            </a:r>
            <a:r>
              <a:rPr lang="en-US" dirty="0" err="1" smtClean="0"/>
              <a:t>pretrpjela</a:t>
            </a:r>
            <a:r>
              <a:rPr lang="en-US" dirty="0" smtClean="0"/>
              <a:t> </a:t>
            </a:r>
            <a:r>
              <a:rPr lang="en-US" dirty="0" err="1" smtClean="0"/>
              <a:t>neki</a:t>
            </a:r>
            <a:r>
              <a:rPr lang="en-US" dirty="0" smtClean="0"/>
              <a:t> </a:t>
            </a:r>
            <a:r>
              <a:rPr lang="en-US" dirty="0" err="1" smtClean="0"/>
              <a:t>materijalni</a:t>
            </a:r>
            <a:r>
              <a:rPr lang="en-US" dirty="0" smtClean="0"/>
              <a:t> </a:t>
            </a:r>
            <a:r>
              <a:rPr lang="en-US" dirty="0" err="1" smtClean="0"/>
              <a:t>gubitak</a:t>
            </a:r>
            <a:r>
              <a:rPr lang="en-US" dirty="0" smtClean="0"/>
              <a:t>” (</a:t>
            </a:r>
            <a:r>
              <a:rPr lang="en-US" dirty="0" err="1" smtClean="0"/>
              <a:t>čl</a:t>
            </a:r>
            <a:r>
              <a:rPr lang="en-US" dirty="0" smtClean="0"/>
              <a:t>. 924 ZOO).</a:t>
            </a:r>
          </a:p>
          <a:p>
            <a:r>
              <a:rPr lang="vi-VN" dirty="0" smtClean="0"/>
              <a:t>Ugovarač uvijek sklapa ugovor u svoje ime, a kao što je rečeno, može ga sklopiti za svoj ili za tuđi račun. Naknada se isplaćuje njemu ili nekome drugom. Ako je u polici određeno drugo lice, to je osiguranje za tuđi račun, ili preciznije, osiguranje za račun određenog lica. Premiju plaća i ostale obaveze izvršava ugovarač osiguranja. No, on ne može vršiti prava iz osiguranja i naplatiti naknadu osim sa pristankom osobe čiji je interes osiguran, odnosno kojoj pripadaju prava iz ugovora (čl. 905 ZOO). Ugovarač osiguranja u ovom slučaju duguje i premiju osiguravaču, ali ovlaštenoj osobi ne mora predati policu dok mu ne bude naknađeno plaćanje premije i troškovi ugovora. Radi naplate ovih potraživanja ugovarač osiguranja ima pravo prvenstvene naplate iz naknade koja se plaća po osnovu osiguranja. To pravo može vršiti i neposredno prema osiguravaču (čl. 905 ZOO).</a:t>
            </a:r>
          </a:p>
          <a:p>
            <a:r>
              <a:rPr lang="vi-VN" dirty="0" smtClean="0"/>
              <a:t>Ako ugovarač osiguranja djeluje bez ovlaštenja zainteresovanog lica ili korisnika, dužan je ispuniti sve obaveze prema osiguravaču, osim ako je obavijestio osiguravača da djeluje kao poslovođa bez naloga. Prava i obaveze prelaze na zainteresovano lice pošto odobri ugovor. Pristupanje ugovoru može se izvršiti i poslije nastupanja osiguranog slučaja. Odbije li zainteresovano lice, odnosno označeni korisnik pristupanje ugovoru, dužno je da obavijesti osiguravača o dobijanju prihvatanja osiguranja. Poslije toga, ugovor prestaje da postoji (čl. 904 ZOO).</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2. </a:t>
            </a:r>
            <a:r>
              <a:rPr lang="en-US" b="1" dirty="0" err="1" smtClean="0"/>
              <a:t>Predmet</a:t>
            </a:r>
            <a:r>
              <a:rPr lang="en-US" b="1" dirty="0" smtClean="0"/>
              <a:t> </a:t>
            </a:r>
            <a:r>
              <a:rPr lang="en-US" b="1" dirty="0" err="1" smtClean="0"/>
              <a:t>osiguranja</a:t>
            </a:r>
            <a:endParaRPr lang="en-US" b="1" dirty="0" smtClean="0"/>
          </a:p>
          <a:p>
            <a:r>
              <a:rPr lang="vi-VN" dirty="0" smtClean="0"/>
              <a:t>Određivanje predmeta osiguranja zavisi od shvatanja njegove prirode. Jedni smatraju da je to stvar ili lice koje se osigurava, drugi - da je to interes, treći - rizik. Pojedini autori su mišljenja da je to osigurana svota, zatim prestacija, a neki da su to obaveze i prava stranaka.</a:t>
            </a:r>
          </a:p>
          <a:p>
            <a:r>
              <a:rPr lang="vi-VN" dirty="0" smtClean="0"/>
              <a:t>Predmet osiguranja treba posmatrati kao dobro za čije su normalno postojanje stranke zainteresovane, ono čemu se pruža zaštita od rizika, o čemu je sklopljen ugovor. Tako posmatrano, predmet u osiguranju imovine mogu biti stvari, životinje, bestjelesne stvari (osiguranje kredita, osiguranje od odgovornosti), pa i lica su predmet u osiguranju života i od nesretnog slučaja. I u uporednom zakonodavstvu preovlađuje terminologija po kojoj su stvari i lica predmet osiguranja. Govori se o osiguranju imovine, stvari, lica, lica izloženih opasnosti i sl. Valja imati na umu da je terminologija zakonodavca, pa i sastavljača uslova osiguranja, podešena tako da bude dostupna osiguranicima. Zato se predmetom osiguranja naziva ono što se osigurava.</a:t>
            </a:r>
          </a:p>
          <a:p>
            <a:r>
              <a:rPr lang="en-US" dirty="0" err="1" smtClean="0"/>
              <a:t>Zakon</a:t>
            </a:r>
            <a:r>
              <a:rPr lang="en-US" dirty="0" smtClean="0"/>
              <a:t> o </a:t>
            </a:r>
            <a:r>
              <a:rPr lang="en-US" dirty="0" err="1" smtClean="0"/>
              <a:t>obligacionim</a:t>
            </a:r>
            <a:r>
              <a:rPr lang="en-US" dirty="0" smtClean="0"/>
              <a:t> </a:t>
            </a:r>
            <a:r>
              <a:rPr lang="en-US" dirty="0" err="1" smtClean="0"/>
              <a:t>odnosima</a:t>
            </a:r>
            <a:r>
              <a:rPr lang="en-US" dirty="0" smtClean="0"/>
              <a:t> </a:t>
            </a:r>
            <a:r>
              <a:rPr lang="en-US" dirty="0" err="1" smtClean="0"/>
              <a:t>stoji</a:t>
            </a:r>
            <a:r>
              <a:rPr lang="en-US" dirty="0" smtClean="0"/>
              <a:t> </a:t>
            </a:r>
            <a:r>
              <a:rPr lang="en-US" dirty="0" err="1" smtClean="0"/>
              <a:t>na</a:t>
            </a:r>
            <a:r>
              <a:rPr lang="en-US" dirty="0" smtClean="0"/>
              <a:t> </a:t>
            </a:r>
            <a:r>
              <a:rPr lang="en-US" dirty="0" err="1" smtClean="0"/>
              <a:t>istom</a:t>
            </a:r>
            <a:r>
              <a:rPr lang="en-US" dirty="0" smtClean="0"/>
              <a:t> </a:t>
            </a:r>
            <a:r>
              <a:rPr lang="en-US" dirty="0" err="1" smtClean="0"/>
              <a:t>stanovištu</a:t>
            </a:r>
            <a:r>
              <a:rPr lang="en-US" dirty="0" smtClean="0"/>
              <a:t>. </a:t>
            </a:r>
            <a:r>
              <a:rPr lang="en-US" dirty="0" err="1" smtClean="0"/>
              <a:t>Kad</a:t>
            </a:r>
            <a:r>
              <a:rPr lang="en-US" dirty="0" smtClean="0"/>
              <a:t> </a:t>
            </a:r>
            <a:r>
              <a:rPr lang="en-US" dirty="0" err="1" smtClean="0"/>
              <a:t>govori</a:t>
            </a:r>
            <a:r>
              <a:rPr lang="en-US" dirty="0" smtClean="0"/>
              <a:t> o </a:t>
            </a:r>
            <a:r>
              <a:rPr lang="en-US" dirty="0" err="1" smtClean="0"/>
              <a:t>sadržini</a:t>
            </a:r>
            <a:r>
              <a:rPr lang="en-US" dirty="0" smtClean="0"/>
              <a:t> </a:t>
            </a:r>
            <a:r>
              <a:rPr lang="en-US" dirty="0" err="1" smtClean="0"/>
              <a:t>polise</a:t>
            </a:r>
            <a:r>
              <a:rPr lang="en-US" dirty="0" smtClean="0"/>
              <a:t>, </a:t>
            </a:r>
            <a:r>
              <a:rPr lang="en-US" dirty="0" err="1" smtClean="0"/>
              <a:t>koju</a:t>
            </a:r>
            <a:r>
              <a:rPr lang="en-US" dirty="0" smtClean="0"/>
              <a:t> </a:t>
            </a:r>
            <a:r>
              <a:rPr lang="en-US" dirty="0" err="1" smtClean="0"/>
              <a:t>smatra</a:t>
            </a:r>
            <a:r>
              <a:rPr lang="en-US" dirty="0" smtClean="0"/>
              <a:t> </a:t>
            </a:r>
            <a:r>
              <a:rPr lang="en-US" dirty="0" err="1" smtClean="0"/>
              <a:t>ispravom</a:t>
            </a:r>
            <a:r>
              <a:rPr lang="en-US" dirty="0" smtClean="0"/>
              <a:t> o </a:t>
            </a:r>
            <a:r>
              <a:rPr lang="en-US" dirty="0" err="1" smtClean="0"/>
              <a:t>osiguranju</a:t>
            </a:r>
            <a:r>
              <a:rPr lang="en-US" dirty="0" smtClean="0"/>
              <a:t>, </a:t>
            </a:r>
            <a:r>
              <a:rPr lang="en-US" dirty="0" err="1" smtClean="0"/>
              <a:t>ističe</a:t>
            </a:r>
            <a:r>
              <a:rPr lang="en-US" dirty="0" smtClean="0"/>
              <a:t> </a:t>
            </a:r>
            <a:r>
              <a:rPr lang="en-US" dirty="0" err="1" smtClean="0"/>
              <a:t>da</a:t>
            </a:r>
            <a:r>
              <a:rPr lang="en-US" dirty="0" smtClean="0"/>
              <a:t> </a:t>
            </a:r>
            <a:r>
              <a:rPr lang="en-US" dirty="0" err="1" smtClean="0"/>
              <a:t>polisa</a:t>
            </a:r>
            <a:r>
              <a:rPr lang="en-US" dirty="0" smtClean="0"/>
              <a:t> </a:t>
            </a:r>
            <a:r>
              <a:rPr lang="en-US" dirty="0" err="1" smtClean="0"/>
              <a:t>treba</a:t>
            </a:r>
            <a:r>
              <a:rPr lang="en-US" dirty="0" smtClean="0"/>
              <a:t> </a:t>
            </a:r>
            <a:r>
              <a:rPr lang="en-US" dirty="0" err="1" smtClean="0"/>
              <a:t>naročito</a:t>
            </a:r>
            <a:r>
              <a:rPr lang="en-US" dirty="0" smtClean="0"/>
              <a:t> </a:t>
            </a:r>
            <a:r>
              <a:rPr lang="en-US" dirty="0" err="1" smtClean="0"/>
              <a:t>da</a:t>
            </a:r>
            <a:r>
              <a:rPr lang="en-US" dirty="0" smtClean="0"/>
              <a:t> </a:t>
            </a:r>
            <a:r>
              <a:rPr lang="en-US" dirty="0" err="1" smtClean="0"/>
              <a:t>sadrži</a:t>
            </a:r>
            <a:r>
              <a:rPr lang="en-US" dirty="0" smtClean="0"/>
              <a:t> </a:t>
            </a:r>
            <a:r>
              <a:rPr lang="en-US" dirty="0" err="1" smtClean="0"/>
              <a:t>i</a:t>
            </a:r>
            <a:r>
              <a:rPr lang="en-US" dirty="0" smtClean="0"/>
              <a:t> </a:t>
            </a:r>
            <a:r>
              <a:rPr lang="en-US" dirty="0" err="1" smtClean="0"/>
              <a:t>podatak</a:t>
            </a:r>
            <a:r>
              <a:rPr lang="en-US" dirty="0" smtClean="0"/>
              <a:t> o </a:t>
            </a:r>
            <a:r>
              <a:rPr lang="en-US" dirty="0" err="1" smtClean="0"/>
              <a:t>stvari</a:t>
            </a:r>
            <a:r>
              <a:rPr lang="en-US" dirty="0" smtClean="0"/>
              <a:t>, </a:t>
            </a:r>
            <a:r>
              <a:rPr lang="en-US" dirty="0" err="1" smtClean="0"/>
              <a:t>odnosno</a:t>
            </a:r>
            <a:r>
              <a:rPr lang="en-US" dirty="0" smtClean="0"/>
              <a:t> o </a:t>
            </a:r>
            <a:r>
              <a:rPr lang="en-US" dirty="0" err="1" smtClean="0"/>
              <a:t>osiguranom</a:t>
            </a:r>
            <a:r>
              <a:rPr lang="en-US" dirty="0" smtClean="0"/>
              <a:t> </a:t>
            </a:r>
            <a:r>
              <a:rPr lang="en-US" dirty="0" err="1" smtClean="0"/>
              <a:t>licu</a:t>
            </a:r>
            <a:r>
              <a:rPr lang="en-US" dirty="0" smtClean="0"/>
              <a:t> (</a:t>
            </a:r>
            <a:r>
              <a:rPr lang="en-US" dirty="0" err="1" smtClean="0"/>
              <a:t>čl</a:t>
            </a:r>
            <a:r>
              <a:rPr lang="en-US" dirty="0" smtClean="0"/>
              <a:t>. 902).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3. </a:t>
            </a:r>
            <a:r>
              <a:rPr lang="en-US" b="1" dirty="0" err="1" smtClean="0"/>
              <a:t>Rizik</a:t>
            </a:r>
            <a:endParaRPr lang="en-US" b="1" dirty="0" smtClean="0"/>
          </a:p>
          <a:p>
            <a:r>
              <a:rPr lang="en-US" dirty="0" err="1" smtClean="0"/>
              <a:t>Da</a:t>
            </a:r>
            <a:r>
              <a:rPr lang="en-US" dirty="0" smtClean="0"/>
              <a:t> bi </a:t>
            </a:r>
            <a:r>
              <a:rPr lang="en-US" dirty="0" err="1" smtClean="0"/>
              <a:t>neki</a:t>
            </a:r>
            <a:r>
              <a:rPr lang="en-US" dirty="0" smtClean="0"/>
              <a:t> </a:t>
            </a:r>
            <a:r>
              <a:rPr lang="en-US" dirty="0" err="1" smtClean="0"/>
              <a:t>predmet</a:t>
            </a:r>
            <a:r>
              <a:rPr lang="en-US" dirty="0" smtClean="0"/>
              <a:t> </a:t>
            </a:r>
            <a:r>
              <a:rPr lang="en-US" dirty="0" err="1" smtClean="0"/>
              <a:t>mogao</a:t>
            </a:r>
            <a:r>
              <a:rPr lang="en-US" dirty="0" smtClean="0"/>
              <a:t> </a:t>
            </a:r>
            <a:r>
              <a:rPr lang="en-US" dirty="0" err="1" smtClean="0"/>
              <a:t>biti</a:t>
            </a:r>
            <a:r>
              <a:rPr lang="en-US" dirty="0" smtClean="0"/>
              <a:t> </a:t>
            </a:r>
            <a:r>
              <a:rPr lang="en-US" dirty="0" err="1" smtClean="0"/>
              <a:t>osiguran</a:t>
            </a:r>
            <a:r>
              <a:rPr lang="en-US" dirty="0" smtClean="0"/>
              <a:t>, </a:t>
            </a:r>
            <a:r>
              <a:rPr lang="en-US" dirty="0" err="1" smtClean="0"/>
              <a:t>potrebno</a:t>
            </a:r>
            <a:r>
              <a:rPr lang="en-US" dirty="0" smtClean="0"/>
              <a:t> je </a:t>
            </a:r>
            <a:r>
              <a:rPr lang="en-US" dirty="0" err="1" smtClean="0"/>
              <a:t>da</a:t>
            </a:r>
            <a:r>
              <a:rPr lang="en-US" dirty="0" smtClean="0"/>
              <a:t> </a:t>
            </a:r>
            <a:r>
              <a:rPr lang="en-US" dirty="0" err="1" smtClean="0"/>
              <a:t>bude</a:t>
            </a:r>
            <a:r>
              <a:rPr lang="en-US" dirty="0" smtClean="0"/>
              <a:t> </a:t>
            </a:r>
            <a:r>
              <a:rPr lang="en-US" dirty="0" err="1" smtClean="0"/>
              <a:t>izložen</a:t>
            </a:r>
            <a:r>
              <a:rPr lang="en-US" dirty="0" smtClean="0"/>
              <a:t> </a:t>
            </a:r>
            <a:r>
              <a:rPr lang="en-US" dirty="0" err="1" smtClean="0"/>
              <a:t>riziku</a:t>
            </a:r>
            <a:r>
              <a:rPr lang="en-US" dirty="0" smtClean="0"/>
              <a:t>. To je </a:t>
            </a:r>
            <a:r>
              <a:rPr lang="en-US" dirty="0" err="1" smtClean="0"/>
              <a:t>osnovni</a:t>
            </a:r>
            <a:r>
              <a:rPr lang="en-US" dirty="0" smtClean="0"/>
              <a:t> </a:t>
            </a:r>
            <a:r>
              <a:rPr lang="en-US" dirty="0" err="1" smtClean="0"/>
              <a:t>uslov</a:t>
            </a:r>
            <a:r>
              <a:rPr lang="en-US" dirty="0" smtClean="0"/>
              <a:t> </a:t>
            </a:r>
            <a:r>
              <a:rPr lang="en-US" dirty="0" err="1" smtClean="0"/>
              <a:t>posla</a:t>
            </a:r>
            <a:r>
              <a:rPr lang="en-US" dirty="0" smtClean="0"/>
              <a:t> </a:t>
            </a:r>
            <a:r>
              <a:rPr lang="en-US" dirty="0" err="1" smtClean="0"/>
              <a:t>i</a:t>
            </a:r>
            <a:r>
              <a:rPr lang="en-US" dirty="0" smtClean="0"/>
              <a:t> </a:t>
            </a:r>
            <a:r>
              <a:rPr lang="en-US" dirty="0" err="1" smtClean="0"/>
              <a:t>bitan</a:t>
            </a:r>
            <a:r>
              <a:rPr lang="en-US" dirty="0" smtClean="0"/>
              <a:t> </a:t>
            </a:r>
            <a:r>
              <a:rPr lang="en-US" dirty="0" err="1" smtClean="0"/>
              <a:t>elemenat</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Gdje</a:t>
            </a:r>
            <a:r>
              <a:rPr lang="en-US" dirty="0" smtClean="0"/>
              <a:t> </a:t>
            </a:r>
            <a:r>
              <a:rPr lang="en-US" dirty="0" err="1" smtClean="0"/>
              <a:t>nema</a:t>
            </a:r>
            <a:r>
              <a:rPr lang="en-US" dirty="0" smtClean="0"/>
              <a:t> </a:t>
            </a:r>
            <a:r>
              <a:rPr lang="en-US" dirty="0" err="1" smtClean="0"/>
              <a:t>rizika</a:t>
            </a:r>
            <a:r>
              <a:rPr lang="en-US" dirty="0" smtClean="0"/>
              <a:t>, </a:t>
            </a:r>
            <a:r>
              <a:rPr lang="en-US" dirty="0" err="1" smtClean="0"/>
              <a:t>nema</a:t>
            </a:r>
            <a:r>
              <a:rPr lang="en-US" dirty="0" smtClean="0"/>
              <a:t> </a:t>
            </a:r>
            <a:r>
              <a:rPr lang="en-US" dirty="0" err="1" smtClean="0"/>
              <a:t>ni</a:t>
            </a:r>
            <a:r>
              <a:rPr lang="en-US" dirty="0" smtClean="0"/>
              <a:t> </a:t>
            </a:r>
            <a:r>
              <a:rPr lang="en-US" dirty="0" err="1" smtClean="0"/>
              <a:t>osiguranja</a:t>
            </a:r>
            <a:r>
              <a:rPr lang="en-US" dirty="0" smtClean="0"/>
              <a:t> - to je </a:t>
            </a:r>
            <a:r>
              <a:rPr lang="en-US" dirty="0" err="1" smtClean="0"/>
              <a:t>osnovno</a:t>
            </a:r>
            <a:r>
              <a:rPr lang="en-US" dirty="0" smtClean="0"/>
              <a:t> </a:t>
            </a:r>
            <a:r>
              <a:rPr lang="en-US" dirty="0" err="1" smtClean="0"/>
              <a:t>pravilo</a:t>
            </a:r>
            <a:r>
              <a:rPr lang="en-US" dirty="0" smtClean="0"/>
              <a:t> </a:t>
            </a:r>
            <a:r>
              <a:rPr lang="en-US" dirty="0" err="1" smtClean="0"/>
              <a:t>kako</a:t>
            </a:r>
            <a:r>
              <a:rPr lang="en-US" dirty="0" smtClean="0"/>
              <a:t> u </a:t>
            </a:r>
            <a:r>
              <a:rPr lang="en-US" dirty="0" err="1" smtClean="0"/>
              <a:t>osiguranju</a:t>
            </a:r>
            <a:r>
              <a:rPr lang="en-US" dirty="0" smtClean="0"/>
              <a:t> </a:t>
            </a:r>
            <a:r>
              <a:rPr lang="en-US" dirty="0" err="1" smtClean="0"/>
              <a:t>imovine</a:t>
            </a:r>
            <a:r>
              <a:rPr lang="en-US" dirty="0" smtClean="0"/>
              <a:t>, </a:t>
            </a:r>
            <a:r>
              <a:rPr lang="en-US" dirty="0" err="1" smtClean="0"/>
              <a:t>tako</a:t>
            </a:r>
            <a:r>
              <a:rPr lang="en-US" dirty="0" smtClean="0"/>
              <a:t> </a:t>
            </a:r>
            <a:r>
              <a:rPr lang="en-US" dirty="0" err="1" smtClean="0"/>
              <a:t>i</a:t>
            </a:r>
            <a:r>
              <a:rPr lang="en-US" dirty="0" smtClean="0"/>
              <a:t> u </a:t>
            </a:r>
            <a:r>
              <a:rPr lang="en-US" dirty="0" err="1" smtClean="0"/>
              <a:t>osiguranju</a:t>
            </a:r>
            <a:r>
              <a:rPr lang="en-US" dirty="0" smtClean="0"/>
              <a:t> </a:t>
            </a:r>
            <a:r>
              <a:rPr lang="en-US" dirty="0" err="1" smtClean="0"/>
              <a:t>lica</a:t>
            </a:r>
            <a:r>
              <a:rPr lang="en-US" dirty="0" smtClean="0"/>
              <a:t>.</a:t>
            </a:r>
          </a:p>
          <a:p>
            <a:r>
              <a:rPr lang="vi-VN" dirty="0" smtClean="0"/>
              <a:t>Pod rizikom se u poslu osiguranja podrazumijeva nekoliko stvari. Uvijek se rizikom smatra mogućnost nastupanja ekonomski štetnog događaja, dakle, događaja uslijed koga može nastati šteta na predmetu osiguranja. Rizikom se smatra i sama opasnost, događaj protiv koga se osigurava. Pored toga, rizikom neki nazivaju i sam štetni događaj, događaj uslijed čijeg nastupanja nastaje obaveza osiguravača na naknadu, dakle, uzrok štete. U tom se smislu govori o ostvarenom riziku, o tome da se rizik desio i sl. Stoga se umjesto riječi rizik upotrebljava i izraz “osigurani slučaj” (čl. 897 i 898 ZOO), slučaj protiv koga se osigurava. Najposlije, rizikom se naziva i sama šteta. Uslovi osiguranja takođe upotrebljavaju riječ rizik za opasnost nastupanja osiguranog slučaja.</a:t>
            </a:r>
          </a:p>
          <a:p>
            <a:r>
              <a:rPr lang="vi-VN" dirty="0" smtClean="0"/>
              <a:t>Da bi se neki događaj mogao smatrati rizikom u osiguranju, potrebna su dva osnovna uslova: mogućnost njegovog nastupanja i da je podoban da prouzrokuje posljedicu protiv koje se osigurava. Ako se osigurava od poplave, treba da se predmet osiguranja nalazi u predjelu koji može biti poplavljen; ako se osigurava od požara, da stvar može gorjeti; kod krađe - da je stvar pokretna itd. Mogućnost nastupanja štetnog događaja procjenjuje se objektivno. Da bi bio “osigurani slučaj”, odnosno da bi predstavljao rizik, objektivno mogući događaj mora ispunjavati još neke zakonske uslove. On mora biti budući, neizvjestan i “nezavisan od isključive volje ugovarača” (čl. 898 ZOO).</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Rizik nosi u sebi, na prvom mjestu, elemenat neizvjesnosti. Nije izvjesno da li će događaj protiv kog se osigurava nastati u odnosu na osigurani predmet. Generalno posmatrano se to dešava, ali se ne zna hoće li taj događaj štetno pogoditi osigurani predmet. Ili, ako je izvjesno da će događaj nastupiti u odnosu na osigurani predmet, ne zna se kada će nastupiti. To je jasno naročito kod osiguranja lica (života). Svaki će osiguranik umrijeti, to je izvjesno. Ali kada će, ne zna se, to je neizvjesno. Neizvjesnost, dakle, u pogledu nastupanja događaja može biti apsolutna, tj. ne zna se da li će nastupiti s obzirom na taj predmet osiguranja, ili relativna, tj. nastupiće, ali se ne zna kada. Prema tome, rizik je budući neizvjestan događaj koji u konkretnom slučaju može prouzrokovati štetnu posljedicu.</a:t>
            </a:r>
          </a:p>
          <a:p>
            <a:r>
              <a:rPr lang="vi-VN" dirty="0" smtClean="0"/>
              <a:t>Neizvjesnost je bitan, odlučujući elemenat rizika. Nema li je, nema ni rizika, pa nema ni ugovora o osiguranju. Upravo zbog toga događaj treba da bude budući. Ako se u času zaključenja ugovora osigurani slučaj već desio, ili je bio u nastajanju, ugovor je ništav. Ugovor je ništav i onda ako je u času njegovog zaključenja već prestala mogućnost da se događaj desi ili je bilo izvjesno da će događaj nastupiti (čl. 898, stav 2 ZOO). Izuzetak je tzv. putativni rizik (od latinskog “puta” - smatram, mislim). Naime, može se osigurati od rizika koji je već nastupio u</a:t>
            </a:r>
            <a:r>
              <a:rPr lang="hr-HR" dirty="0" smtClean="0"/>
              <a:t> </a:t>
            </a:r>
            <a:r>
              <a:rPr lang="vi-VN" dirty="0" smtClean="0"/>
              <a:t>času sklapanja ugovora, ako stranke za to nisu znale, ako drže da se događaj još nije desio. Osiguranje od putativnog rizika praktikuje se u transportnom osiguranju, naročito pomorskom. Osigurava se brod koji je već otplovio, a u času kad se osigurava, već je moguće da je potonuo na pučini (čl. 898, stav 3 ZOO).</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dirty="0" err="1" smtClean="0"/>
              <a:t>Neizvjesnost</a:t>
            </a:r>
            <a:r>
              <a:rPr lang="en-US" dirty="0" smtClean="0"/>
              <a:t>, </a:t>
            </a:r>
            <a:r>
              <a:rPr lang="en-US" dirty="0" err="1" smtClean="0"/>
              <a:t>kao</a:t>
            </a:r>
            <a:r>
              <a:rPr lang="en-US" dirty="0" smtClean="0"/>
              <a:t> </a:t>
            </a:r>
            <a:r>
              <a:rPr lang="en-US" dirty="0" err="1" smtClean="0"/>
              <a:t>bitan</a:t>
            </a:r>
            <a:r>
              <a:rPr lang="en-US" dirty="0" smtClean="0"/>
              <a:t> </a:t>
            </a:r>
            <a:r>
              <a:rPr lang="en-US" dirty="0" err="1" smtClean="0"/>
              <a:t>faktor</a:t>
            </a:r>
            <a:r>
              <a:rPr lang="en-US" dirty="0" smtClean="0"/>
              <a:t>, </a:t>
            </a:r>
            <a:r>
              <a:rPr lang="en-US" dirty="0" err="1" smtClean="0"/>
              <a:t>uslovljava</a:t>
            </a:r>
            <a:r>
              <a:rPr lang="en-US" dirty="0" smtClean="0"/>
              <a:t> </a:t>
            </a:r>
            <a:r>
              <a:rPr lang="en-US" dirty="0" err="1" smtClean="0"/>
              <a:t>i</a:t>
            </a:r>
            <a:r>
              <a:rPr lang="en-US" dirty="0" smtClean="0"/>
              <a:t> </a:t>
            </a:r>
            <a:r>
              <a:rPr lang="en-US" dirty="0" err="1" smtClean="0"/>
              <a:t>treću</a:t>
            </a:r>
            <a:r>
              <a:rPr lang="en-US" dirty="0" smtClean="0"/>
              <a:t> </a:t>
            </a:r>
            <a:r>
              <a:rPr lang="en-US" dirty="0" err="1" smtClean="0"/>
              <a:t>karakteristiku</a:t>
            </a:r>
            <a:r>
              <a:rPr lang="en-US" dirty="0" smtClean="0"/>
              <a:t> </a:t>
            </a:r>
            <a:r>
              <a:rPr lang="en-US" dirty="0" err="1" smtClean="0"/>
              <a:t>rizika</a:t>
            </a:r>
            <a:r>
              <a:rPr lang="en-US" dirty="0" smtClean="0"/>
              <a:t>: </a:t>
            </a:r>
            <a:r>
              <a:rPr lang="en-US" dirty="0" err="1" smtClean="0"/>
              <a:t>barem</a:t>
            </a:r>
            <a:r>
              <a:rPr lang="en-US" dirty="0" smtClean="0"/>
              <a:t> </a:t>
            </a:r>
            <a:r>
              <a:rPr lang="en-US" dirty="0" err="1" smtClean="0"/>
              <a:t>djelimičnu</a:t>
            </a:r>
            <a:r>
              <a:rPr lang="en-US" dirty="0" smtClean="0"/>
              <a:t> </a:t>
            </a:r>
            <a:r>
              <a:rPr lang="en-US" dirty="0" err="1" smtClean="0"/>
              <a:t>nezavisnost</a:t>
            </a:r>
            <a:r>
              <a:rPr lang="en-US" dirty="0" smtClean="0"/>
              <a:t> </a:t>
            </a:r>
            <a:r>
              <a:rPr lang="en-US" dirty="0" err="1" smtClean="0"/>
              <a:t>od</a:t>
            </a:r>
            <a:r>
              <a:rPr lang="en-US" dirty="0" smtClean="0"/>
              <a:t> </a:t>
            </a:r>
            <a:r>
              <a:rPr lang="en-US" dirty="0" err="1" smtClean="0"/>
              <a:t>volje</a:t>
            </a:r>
            <a:r>
              <a:rPr lang="en-US" dirty="0" smtClean="0"/>
              <a:t> </a:t>
            </a:r>
            <a:r>
              <a:rPr lang="en-US" dirty="0" err="1" smtClean="0"/>
              <a:t>ugovarača</a:t>
            </a:r>
            <a:r>
              <a:rPr lang="en-US" dirty="0" smtClean="0"/>
              <a:t>. Pod </a:t>
            </a:r>
            <a:r>
              <a:rPr lang="en-US" dirty="0" err="1" smtClean="0"/>
              <a:t>ugovaračem</a:t>
            </a:r>
            <a:r>
              <a:rPr lang="en-US" dirty="0" smtClean="0"/>
              <a:t> </a:t>
            </a:r>
            <a:r>
              <a:rPr lang="en-US" dirty="0" err="1" smtClean="0"/>
              <a:t>treba</a:t>
            </a:r>
            <a:r>
              <a:rPr lang="en-US" dirty="0" smtClean="0"/>
              <a:t> </a:t>
            </a:r>
            <a:r>
              <a:rPr lang="en-US" dirty="0" err="1" smtClean="0"/>
              <a:t>podrazumijevati</a:t>
            </a:r>
            <a:r>
              <a:rPr lang="en-US" dirty="0" smtClean="0"/>
              <a:t> </a:t>
            </a:r>
            <a:r>
              <a:rPr lang="en-US" dirty="0" err="1" smtClean="0"/>
              <a:t>prvenstveno</a:t>
            </a:r>
            <a:r>
              <a:rPr lang="en-US" dirty="0" smtClean="0"/>
              <a:t> </a:t>
            </a:r>
            <a:r>
              <a:rPr lang="en-US" dirty="0" err="1" smtClean="0"/>
              <a:t>ugovarača</a:t>
            </a:r>
            <a:r>
              <a:rPr lang="en-US" dirty="0" smtClean="0"/>
              <a:t> </a:t>
            </a:r>
            <a:r>
              <a:rPr lang="en-US" dirty="0" err="1" smtClean="0"/>
              <a:t>osiguranja</a:t>
            </a:r>
            <a:r>
              <a:rPr lang="en-US" dirty="0" smtClean="0"/>
              <a:t>. </a:t>
            </a:r>
            <a:r>
              <a:rPr lang="en-US" dirty="0" err="1" smtClean="0"/>
              <a:t>Mogućnost</a:t>
            </a:r>
            <a:r>
              <a:rPr lang="en-US" dirty="0" smtClean="0"/>
              <a:t> </a:t>
            </a:r>
            <a:r>
              <a:rPr lang="en-US" dirty="0" err="1" smtClean="0"/>
              <a:t>ugovarača</a:t>
            </a:r>
            <a:r>
              <a:rPr lang="en-US" dirty="0" smtClean="0"/>
              <a:t> </a:t>
            </a:r>
            <a:r>
              <a:rPr lang="en-US" dirty="0" err="1" smtClean="0"/>
              <a:t>da</a:t>
            </a:r>
            <a:r>
              <a:rPr lang="en-US" dirty="0" smtClean="0"/>
              <a:t> </a:t>
            </a:r>
            <a:r>
              <a:rPr lang="en-US" dirty="0" err="1" smtClean="0"/>
              <a:t>utiče</a:t>
            </a:r>
            <a:r>
              <a:rPr lang="en-US" dirty="0" smtClean="0"/>
              <a:t> </a:t>
            </a:r>
            <a:r>
              <a:rPr lang="en-US" dirty="0" err="1" smtClean="0"/>
              <a:t>na</a:t>
            </a:r>
            <a:r>
              <a:rPr lang="en-US" dirty="0" smtClean="0"/>
              <a:t> </a:t>
            </a:r>
            <a:r>
              <a:rPr lang="en-US" dirty="0" err="1" smtClean="0"/>
              <a:t>ostvarenje</a:t>
            </a:r>
            <a:r>
              <a:rPr lang="en-US" dirty="0" smtClean="0"/>
              <a:t> </a:t>
            </a:r>
            <a:r>
              <a:rPr lang="en-US" dirty="0" err="1" smtClean="0"/>
              <a:t>rizika</a:t>
            </a:r>
            <a:r>
              <a:rPr lang="en-US" dirty="0" smtClean="0"/>
              <a:t> </a:t>
            </a:r>
            <a:r>
              <a:rPr lang="en-US" dirty="0" err="1" smtClean="0"/>
              <a:t>procjenjuje</a:t>
            </a:r>
            <a:r>
              <a:rPr lang="en-US" dirty="0" smtClean="0"/>
              <a:t> se </a:t>
            </a:r>
            <a:r>
              <a:rPr lang="en-US" dirty="0" err="1" smtClean="0"/>
              <a:t>objektivno</a:t>
            </a:r>
            <a:r>
              <a:rPr lang="en-US" dirty="0" smtClean="0"/>
              <a:t>, a ne </a:t>
            </a:r>
            <a:r>
              <a:rPr lang="en-US" dirty="0" err="1" smtClean="0"/>
              <a:t>subjektivno</a:t>
            </a:r>
            <a:r>
              <a:rPr lang="en-US" dirty="0" smtClean="0"/>
              <a:t>. </a:t>
            </a:r>
            <a:r>
              <a:rPr lang="en-US" dirty="0" err="1" smtClean="0"/>
              <a:t>Lična</a:t>
            </a:r>
            <a:r>
              <a:rPr lang="en-US" dirty="0" smtClean="0"/>
              <a:t> </a:t>
            </a:r>
            <a:r>
              <a:rPr lang="en-US" dirty="0" err="1" smtClean="0"/>
              <a:t>svojstva</a:t>
            </a:r>
            <a:r>
              <a:rPr lang="en-US" dirty="0" smtClean="0"/>
              <a:t> </a:t>
            </a:r>
            <a:r>
              <a:rPr lang="en-US" dirty="0" err="1" smtClean="0"/>
              <a:t>ugovarača</a:t>
            </a:r>
            <a:r>
              <a:rPr lang="en-US" dirty="0" smtClean="0"/>
              <a:t> </a:t>
            </a:r>
            <a:r>
              <a:rPr lang="en-US" dirty="0" err="1" smtClean="0"/>
              <a:t>osiguranja</a:t>
            </a:r>
            <a:r>
              <a:rPr lang="en-US" dirty="0" smtClean="0"/>
              <a:t> </a:t>
            </a:r>
            <a:r>
              <a:rPr lang="en-US" dirty="0" err="1" smtClean="0"/>
              <a:t>nisu</a:t>
            </a:r>
            <a:r>
              <a:rPr lang="en-US" dirty="0" smtClean="0"/>
              <a:t> u </a:t>
            </a:r>
            <a:r>
              <a:rPr lang="en-US" dirty="0" err="1" smtClean="0"/>
              <a:t>ovom</a:t>
            </a:r>
            <a:r>
              <a:rPr lang="en-US" dirty="0" smtClean="0"/>
              <a:t> </a:t>
            </a:r>
            <a:r>
              <a:rPr lang="en-US" dirty="0" err="1" smtClean="0"/>
              <a:t>slučaju</a:t>
            </a:r>
            <a:r>
              <a:rPr lang="en-US" dirty="0" smtClean="0"/>
              <a:t> </a:t>
            </a:r>
            <a:r>
              <a:rPr lang="en-US" dirty="0" err="1" smtClean="0"/>
              <a:t>pravno</a:t>
            </a:r>
            <a:r>
              <a:rPr lang="en-US" dirty="0" smtClean="0"/>
              <a:t> </a:t>
            </a:r>
            <a:r>
              <a:rPr lang="en-US" dirty="0" err="1" smtClean="0"/>
              <a:t>relevantna</a:t>
            </a:r>
            <a:r>
              <a:rPr lang="en-US" dirty="0" smtClean="0"/>
              <a:t>.</a:t>
            </a:r>
          </a:p>
          <a:p>
            <a:r>
              <a:rPr lang="vi-VN" dirty="0" smtClean="0"/>
              <a:t>Pravo postavlja još dva uslova da bi rizik mogao biti pokriven osiguranjem. Prvo, da je veza osiguranika i imovine koju osigurava zakonom zaštićena, legalna (da nisu kradene stvari), odnosno, kod osiguranja lica, da radnje pri kojima je čovjek izložen riziku nisu protivpravne (povreda prilikom provalne krađe). I drugo, da bi se događaj mogao uzeti kao rizik protiv koga se osigurava, treba da se ponavlja. To je potrebno iz sljedećih razloga. Ponavljanje događaja koji prouzrokuje štetu, odnosno koji predstavlja opasnost, stvara kod ljudi osjećanje potrebe za zaštitom. Intenzitet toga osjećanja je direktno zavisan od učestalosti štetnog događaja: što se češće ponavlja taj događaj, osjeća se veća potreba za zaštitom od njega, tj. za osiguranjem. Drugi razlog zahtjeva za ponavljanje događaja protiv koga se osigurava je tehničke prirode: vjerovatnoća nastupanja ekonomski i štetnog događaja, stepen njegove jačine i, s tim u vezi, visina štete izračunavaju se posebnim matematičkim metodama. Podloga za to je dugotrajnije statističko posmatranje. Znači, treba da se štetni događaj - rizik - ponavlja da bi se utvrdile neke zakonitosti. A od toga će zavisiti ulog osiguranika u osiguravajući fond, tj. visina premije.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dirty="0" smtClean="0"/>
              <a:t>Danas, u </a:t>
            </a:r>
            <a:r>
              <a:rPr lang="en-US" dirty="0" err="1" smtClean="0"/>
              <a:t>modernom</a:t>
            </a:r>
            <a:r>
              <a:rPr lang="en-US" dirty="0" smtClean="0"/>
              <a:t> </a:t>
            </a:r>
            <a:r>
              <a:rPr lang="en-US" dirty="0" err="1" smtClean="0"/>
              <a:t>svijetu</a:t>
            </a:r>
            <a:r>
              <a:rPr lang="en-US" dirty="0" smtClean="0"/>
              <a:t>, </a:t>
            </a:r>
            <a:r>
              <a:rPr lang="en-US" dirty="0" err="1" smtClean="0"/>
              <a:t>osiguranje</a:t>
            </a:r>
            <a:r>
              <a:rPr lang="en-US" dirty="0" smtClean="0"/>
              <a:t> je </a:t>
            </a:r>
            <a:r>
              <a:rPr lang="en-US" dirty="0" err="1" smtClean="0"/>
              <a:t>jedna</a:t>
            </a:r>
            <a:r>
              <a:rPr lang="en-US" dirty="0" smtClean="0"/>
              <a:t> </a:t>
            </a:r>
            <a:r>
              <a:rPr lang="en-US" dirty="0" err="1" smtClean="0"/>
              <a:t>od</a:t>
            </a:r>
            <a:r>
              <a:rPr lang="en-US" dirty="0" smtClean="0"/>
              <a:t> </a:t>
            </a:r>
            <a:r>
              <a:rPr lang="en-US" dirty="0" err="1" smtClean="0"/>
              <a:t>rijetkih</a:t>
            </a:r>
            <a:r>
              <a:rPr lang="en-US" dirty="0" smtClean="0"/>
              <a:t> </a:t>
            </a:r>
            <a:r>
              <a:rPr lang="en-US" dirty="0" err="1" smtClean="0"/>
              <a:t>djelatnosti</a:t>
            </a:r>
            <a:r>
              <a:rPr lang="en-US" dirty="0" smtClean="0"/>
              <a:t> </a:t>
            </a:r>
            <a:r>
              <a:rPr lang="en-US" dirty="0" err="1" smtClean="0"/>
              <a:t>koja</a:t>
            </a:r>
            <a:r>
              <a:rPr lang="en-US" dirty="0" smtClean="0"/>
              <a:t> je u </a:t>
            </a:r>
            <a:r>
              <a:rPr lang="en-US" dirty="0" err="1" smtClean="0"/>
              <a:t>mnogim</a:t>
            </a:r>
            <a:r>
              <a:rPr lang="en-US" dirty="0" smtClean="0"/>
              <a:t> </a:t>
            </a:r>
            <a:r>
              <a:rPr lang="en-US" dirty="0" err="1" smtClean="0"/>
              <a:t>aspektima</a:t>
            </a:r>
            <a:r>
              <a:rPr lang="en-US" dirty="0" smtClean="0"/>
              <a:t> </a:t>
            </a:r>
            <a:r>
              <a:rPr lang="en-US" dirty="0" err="1" smtClean="0"/>
              <a:t>slična</a:t>
            </a:r>
            <a:r>
              <a:rPr lang="en-US" dirty="0" smtClean="0"/>
              <a:t>, a </a:t>
            </a:r>
            <a:r>
              <a:rPr lang="en-US" dirty="0" err="1" smtClean="0"/>
              <a:t>što</a:t>
            </a:r>
            <a:r>
              <a:rPr lang="en-US" dirty="0" smtClean="0"/>
              <a:t> je </a:t>
            </a:r>
            <a:r>
              <a:rPr lang="en-US" dirty="0" err="1" smtClean="0"/>
              <a:t>uslovilo</a:t>
            </a:r>
            <a:r>
              <a:rPr lang="en-US" dirty="0" smtClean="0"/>
              <a:t> </a:t>
            </a:r>
            <a:r>
              <a:rPr lang="en-US" dirty="0" err="1" smtClean="0"/>
              <a:t>i</a:t>
            </a:r>
            <a:r>
              <a:rPr lang="en-US" dirty="0" smtClean="0"/>
              <a:t> </a:t>
            </a:r>
            <a:r>
              <a:rPr lang="en-US" dirty="0" err="1" smtClean="0"/>
              <a:t>unifikaciju</a:t>
            </a:r>
            <a:r>
              <a:rPr lang="en-US" dirty="0" smtClean="0"/>
              <a:t> </a:t>
            </a:r>
            <a:r>
              <a:rPr lang="en-US" dirty="0" err="1" smtClean="0"/>
              <a:t>prava</a:t>
            </a:r>
            <a:r>
              <a:rPr lang="en-US" dirty="0" smtClean="0"/>
              <a:t> </a:t>
            </a:r>
            <a:r>
              <a:rPr lang="en-US" dirty="0" err="1" smtClean="0"/>
              <a:t>osiguranja</a:t>
            </a:r>
            <a:r>
              <a:rPr lang="en-US" dirty="0" smtClean="0"/>
              <a:t>. </a:t>
            </a:r>
            <a:r>
              <a:rPr lang="en-US" dirty="0" err="1" smtClean="0"/>
              <a:t>Tako</a:t>
            </a:r>
            <a:r>
              <a:rPr lang="en-US" dirty="0" smtClean="0"/>
              <a:t> je </a:t>
            </a:r>
            <a:r>
              <a:rPr lang="en-US" dirty="0" err="1" smtClean="0"/>
              <a:t>na</a:t>
            </a:r>
            <a:r>
              <a:rPr lang="en-US" dirty="0" smtClean="0"/>
              <a:t> </a:t>
            </a:r>
            <a:r>
              <a:rPr lang="en-US" dirty="0" err="1" smtClean="0"/>
              <a:t>nivou</a:t>
            </a:r>
            <a:r>
              <a:rPr lang="en-US" dirty="0" smtClean="0"/>
              <a:t> </a:t>
            </a:r>
            <a:r>
              <a:rPr lang="en-US" dirty="0" err="1" smtClean="0"/>
              <a:t>Evropske</a:t>
            </a:r>
            <a:r>
              <a:rPr lang="en-US" dirty="0" smtClean="0"/>
              <a:t> </a:t>
            </a:r>
            <a:r>
              <a:rPr lang="en-US" dirty="0" err="1" smtClean="0"/>
              <a:t>Unije</a:t>
            </a:r>
            <a:r>
              <a:rPr lang="en-US" dirty="0" smtClean="0"/>
              <a:t> </a:t>
            </a:r>
            <a:r>
              <a:rPr lang="en-US" dirty="0" err="1" smtClean="0"/>
              <a:t>harmonizacija</a:t>
            </a:r>
            <a:r>
              <a:rPr lang="en-US" dirty="0" smtClean="0"/>
              <a:t> </a:t>
            </a:r>
            <a:r>
              <a:rPr lang="en-US" dirty="0" err="1" smtClean="0"/>
              <a:t>prava</a:t>
            </a:r>
            <a:r>
              <a:rPr lang="en-US" dirty="0" smtClean="0"/>
              <a:t> </a:t>
            </a:r>
            <a:r>
              <a:rPr lang="en-US" dirty="0" err="1" smtClean="0"/>
              <a:t>osiguranja</a:t>
            </a:r>
            <a:r>
              <a:rPr lang="en-US" dirty="0" smtClean="0"/>
              <a:t> </a:t>
            </a:r>
            <a:r>
              <a:rPr lang="en-US" dirty="0" err="1" smtClean="0"/>
              <a:t>izvršena</a:t>
            </a:r>
            <a:r>
              <a:rPr lang="en-US" dirty="0" smtClean="0"/>
              <a:t> </a:t>
            </a:r>
            <a:r>
              <a:rPr lang="en-US" dirty="0" err="1" smtClean="0"/>
              <a:t>putem</a:t>
            </a:r>
            <a:r>
              <a:rPr lang="en-US" dirty="0" smtClean="0"/>
              <a:t> </a:t>
            </a:r>
            <a:r>
              <a:rPr lang="en-US" dirty="0" err="1" smtClean="0"/>
              <a:t>Direktiva</a:t>
            </a:r>
            <a:r>
              <a:rPr lang="en-US" dirty="0" smtClean="0"/>
              <a:t> </a:t>
            </a:r>
            <a:r>
              <a:rPr lang="en-US" dirty="0" err="1" smtClean="0"/>
              <a:t>Savjeta</a:t>
            </a:r>
            <a:r>
              <a:rPr lang="en-US" dirty="0" smtClean="0"/>
              <a:t> </a:t>
            </a:r>
            <a:r>
              <a:rPr lang="en-US" dirty="0" err="1" smtClean="0"/>
              <a:t>Zajednice</a:t>
            </a:r>
            <a:r>
              <a:rPr lang="en-US" dirty="0" smtClean="0"/>
              <a:t>. </a:t>
            </a:r>
            <a:r>
              <a:rPr lang="en-US" dirty="0" err="1" smtClean="0"/>
              <a:t>Ovaj</a:t>
            </a:r>
            <a:r>
              <a:rPr lang="en-US" dirty="0" smtClean="0"/>
              <a:t> </a:t>
            </a:r>
            <a:r>
              <a:rPr lang="en-US" dirty="0" err="1" smtClean="0"/>
              <a:t>proces</a:t>
            </a:r>
            <a:r>
              <a:rPr lang="en-US" dirty="0" smtClean="0"/>
              <a:t> je </a:t>
            </a:r>
            <a:r>
              <a:rPr lang="en-US" dirty="0" err="1" smtClean="0"/>
              <a:t>zaokružen</a:t>
            </a:r>
            <a:r>
              <a:rPr lang="en-US" dirty="0" smtClean="0"/>
              <a:t> </a:t>
            </a:r>
            <a:r>
              <a:rPr lang="en-US" dirty="0" err="1" smtClean="0"/>
              <a:t>sa</a:t>
            </a:r>
            <a:r>
              <a:rPr lang="en-US" dirty="0" smtClean="0"/>
              <a:t> </a:t>
            </a:r>
            <a:r>
              <a:rPr lang="en-US" dirty="0" err="1" smtClean="0"/>
              <a:t>tzv</a:t>
            </a:r>
            <a:r>
              <a:rPr lang="en-US" dirty="0" smtClean="0"/>
              <a:t>. </a:t>
            </a:r>
            <a:r>
              <a:rPr lang="en-US" dirty="0" err="1" smtClean="0"/>
              <a:t>trećom</a:t>
            </a:r>
            <a:r>
              <a:rPr lang="en-US" dirty="0" smtClean="0"/>
              <a:t> </a:t>
            </a:r>
            <a:r>
              <a:rPr lang="en-US" dirty="0" err="1" smtClean="0"/>
              <a:t>generacijom</a:t>
            </a:r>
            <a:r>
              <a:rPr lang="en-US" dirty="0" smtClean="0"/>
              <a:t> </a:t>
            </a:r>
            <a:r>
              <a:rPr lang="en-US" dirty="0" err="1" smtClean="0"/>
              <a:t>direktiva</a:t>
            </a:r>
            <a:r>
              <a:rPr lang="en-US" dirty="0" smtClean="0"/>
              <a:t> </a:t>
            </a:r>
            <a:r>
              <a:rPr lang="en-US" dirty="0" err="1" smtClean="0"/>
              <a:t>iz</a:t>
            </a:r>
            <a:r>
              <a:rPr lang="en-US" dirty="0" smtClean="0"/>
              <a:t> 1992.g. </a:t>
            </a:r>
            <a:r>
              <a:rPr lang="en-US" dirty="0" err="1" smtClean="0"/>
              <a:t>sa</a:t>
            </a:r>
            <a:r>
              <a:rPr lang="en-US" dirty="0" smtClean="0"/>
              <a:t> </a:t>
            </a:r>
            <a:r>
              <a:rPr lang="en-US" dirty="0" err="1" smtClean="0"/>
              <a:t>kojima</a:t>
            </a:r>
            <a:r>
              <a:rPr lang="en-US" dirty="0" smtClean="0"/>
              <a:t> je </a:t>
            </a:r>
            <a:r>
              <a:rPr lang="en-US" dirty="0" err="1" smtClean="0"/>
              <a:t>omogućeno</a:t>
            </a:r>
            <a:r>
              <a:rPr lang="en-US" dirty="0" smtClean="0"/>
              <a:t> </a:t>
            </a:r>
            <a:r>
              <a:rPr lang="en-US" dirty="0" err="1" smtClean="0"/>
              <a:t>slobodno</a:t>
            </a:r>
            <a:r>
              <a:rPr lang="en-US" dirty="0" smtClean="0"/>
              <a:t> </a:t>
            </a:r>
            <a:r>
              <a:rPr lang="en-US" dirty="0" err="1" smtClean="0"/>
              <a:t>obavljanje</a:t>
            </a:r>
            <a:r>
              <a:rPr lang="en-US" dirty="0" smtClean="0"/>
              <a:t> </a:t>
            </a:r>
            <a:r>
              <a:rPr lang="en-US" dirty="0" err="1" smtClean="0"/>
              <a:t>usluga</a:t>
            </a:r>
            <a:r>
              <a:rPr lang="en-US" dirty="0" smtClean="0"/>
              <a:t> </a:t>
            </a:r>
            <a:r>
              <a:rPr lang="en-US" dirty="0" err="1" smtClean="0"/>
              <a:t>osiguranja</a:t>
            </a:r>
            <a:r>
              <a:rPr lang="en-US" dirty="0" smtClean="0"/>
              <a:t>, a </a:t>
            </a:r>
            <a:r>
              <a:rPr lang="en-US" dirty="0" err="1" smtClean="0"/>
              <a:t>na</a:t>
            </a:r>
            <a:r>
              <a:rPr lang="en-US" dirty="0" smtClean="0"/>
              <a:t> </a:t>
            </a:r>
            <a:r>
              <a:rPr lang="en-US" dirty="0" err="1" smtClean="0"/>
              <a:t>osnovu</a:t>
            </a:r>
            <a:r>
              <a:rPr lang="en-US" dirty="0" smtClean="0"/>
              <a:t> </a:t>
            </a:r>
            <a:r>
              <a:rPr lang="en-US" dirty="0" err="1" smtClean="0"/>
              <a:t>jedinstvene</a:t>
            </a:r>
            <a:r>
              <a:rPr lang="en-US" dirty="0" smtClean="0"/>
              <a:t> </a:t>
            </a:r>
            <a:r>
              <a:rPr lang="en-US" dirty="0" err="1" smtClean="0"/>
              <a:t>dozvole</a:t>
            </a:r>
            <a:r>
              <a:rPr lang="en-US" dirty="0" smtClean="0"/>
              <a:t> (single </a:t>
            </a:r>
            <a:r>
              <a:rPr lang="en-US" dirty="0" err="1" smtClean="0"/>
              <a:t>licence</a:t>
            </a:r>
            <a:r>
              <a:rPr lang="en-US" dirty="0" smtClean="0"/>
              <a:t>). U </a:t>
            </a:r>
            <a:r>
              <a:rPr lang="en-US" dirty="0" err="1" smtClean="0"/>
              <a:t>pogledu</a:t>
            </a:r>
            <a:r>
              <a:rPr lang="en-US" dirty="0" smtClean="0"/>
              <a:t> </a:t>
            </a:r>
            <a:r>
              <a:rPr lang="en-US" dirty="0" err="1" smtClean="0"/>
              <a:t>organizacije</a:t>
            </a:r>
            <a:r>
              <a:rPr lang="en-US" dirty="0" smtClean="0"/>
              <a:t> </a:t>
            </a:r>
            <a:r>
              <a:rPr lang="en-US" dirty="0" err="1" smtClean="0"/>
              <a:t>posla</a:t>
            </a:r>
            <a:r>
              <a:rPr lang="en-US" dirty="0" smtClean="0"/>
              <a:t> </a:t>
            </a:r>
            <a:r>
              <a:rPr lang="en-US" dirty="0" err="1" smtClean="0"/>
              <a:t>osiguranja</a:t>
            </a:r>
            <a:r>
              <a:rPr lang="en-US" dirty="0" smtClean="0"/>
              <a:t> </a:t>
            </a:r>
            <a:r>
              <a:rPr lang="en-US" dirty="0" err="1" smtClean="0"/>
              <a:t>osiguravajuće</a:t>
            </a:r>
            <a:r>
              <a:rPr lang="en-US" dirty="0" smtClean="0"/>
              <a:t> </a:t>
            </a:r>
            <a:r>
              <a:rPr lang="en-US" dirty="0" err="1" smtClean="0"/>
              <a:t>kompanije</a:t>
            </a:r>
            <a:r>
              <a:rPr lang="en-US" dirty="0" smtClean="0"/>
              <a:t> se, </a:t>
            </a:r>
            <a:r>
              <a:rPr lang="en-US" dirty="0" err="1" smtClean="0"/>
              <a:t>danas</a:t>
            </a:r>
            <a:r>
              <a:rPr lang="en-US" dirty="0" smtClean="0"/>
              <a:t>, </a:t>
            </a:r>
            <a:r>
              <a:rPr lang="en-US" dirty="0" err="1" smtClean="0"/>
              <a:t>razlikuju</a:t>
            </a:r>
            <a:r>
              <a:rPr lang="en-US" dirty="0" smtClean="0"/>
              <a:t> </a:t>
            </a:r>
            <a:r>
              <a:rPr lang="en-US" dirty="0" err="1" smtClean="0"/>
              <a:t>prema</a:t>
            </a:r>
            <a:r>
              <a:rPr lang="en-US" dirty="0" smtClean="0"/>
              <a:t> </a:t>
            </a:r>
            <a:r>
              <a:rPr lang="en-US" dirty="0" err="1" smtClean="0"/>
              <a:t>vrsti</a:t>
            </a:r>
            <a:r>
              <a:rPr lang="en-US" dirty="0" smtClean="0"/>
              <a:t> </a:t>
            </a:r>
            <a:r>
              <a:rPr lang="en-US" dirty="0" err="1" smtClean="0"/>
              <a:t>i</a:t>
            </a:r>
            <a:r>
              <a:rPr lang="en-US" dirty="0" smtClean="0"/>
              <a:t> </a:t>
            </a:r>
            <a:r>
              <a:rPr lang="en-US" dirty="0" err="1" smtClean="0"/>
              <a:t>obimu</a:t>
            </a:r>
            <a:r>
              <a:rPr lang="en-US" dirty="0" smtClean="0"/>
              <a:t> </a:t>
            </a:r>
            <a:r>
              <a:rPr lang="en-US" dirty="0" err="1" smtClean="0"/>
              <a:t>pokrivenih</a:t>
            </a:r>
            <a:r>
              <a:rPr lang="en-US" dirty="0" smtClean="0"/>
              <a:t> </a:t>
            </a:r>
            <a:r>
              <a:rPr lang="en-US" dirty="0" err="1" smtClean="0"/>
              <a:t>rizika</a:t>
            </a:r>
            <a:r>
              <a:rPr lang="en-US" dirty="0" smtClean="0"/>
              <a:t>. </a:t>
            </a:r>
            <a:r>
              <a:rPr lang="en-US" dirty="0" err="1" smtClean="0"/>
              <a:t>Djelatnost</a:t>
            </a:r>
            <a:r>
              <a:rPr lang="en-US" dirty="0" smtClean="0"/>
              <a:t> </a:t>
            </a:r>
            <a:r>
              <a:rPr lang="en-US" dirty="0" err="1" smtClean="0"/>
              <a:t>osiguranja</a:t>
            </a:r>
            <a:r>
              <a:rPr lang="en-US" dirty="0" smtClean="0"/>
              <a:t> se </a:t>
            </a:r>
            <a:r>
              <a:rPr lang="en-US" dirty="0" err="1" smtClean="0"/>
              <a:t>dijeli</a:t>
            </a:r>
            <a:r>
              <a:rPr lang="en-US" dirty="0" smtClean="0"/>
              <a:t> </a:t>
            </a:r>
            <a:r>
              <a:rPr lang="en-US" dirty="0" err="1" smtClean="0"/>
              <a:t>na</a:t>
            </a:r>
            <a:r>
              <a:rPr lang="en-US" dirty="0" smtClean="0"/>
              <a:t> tri </a:t>
            </a:r>
            <a:r>
              <a:rPr lang="en-US" dirty="0" err="1" smtClean="0"/>
              <a:t>grupe</a:t>
            </a:r>
            <a:r>
              <a:rPr lang="en-US" dirty="0" smtClean="0"/>
              <a:t>: </a:t>
            </a:r>
            <a:r>
              <a:rPr lang="en-US" dirty="0" err="1" smtClean="0"/>
              <a:t>životno</a:t>
            </a:r>
            <a:r>
              <a:rPr lang="en-US" dirty="0" smtClean="0"/>
              <a:t>, </a:t>
            </a:r>
            <a:r>
              <a:rPr lang="en-US" dirty="0" err="1" smtClean="0"/>
              <a:t>zdravstveno</a:t>
            </a:r>
            <a:r>
              <a:rPr lang="en-US" dirty="0" smtClean="0"/>
              <a:t> </a:t>
            </a:r>
            <a:r>
              <a:rPr lang="en-US" dirty="0" err="1" smtClean="0"/>
              <a:t>i</a:t>
            </a:r>
            <a:r>
              <a:rPr lang="en-US" dirty="0" smtClean="0"/>
              <a:t> </a:t>
            </a:r>
            <a:r>
              <a:rPr lang="en-US" dirty="0" err="1" smtClean="0"/>
              <a:t>osiguranje</a:t>
            </a:r>
            <a:r>
              <a:rPr lang="en-US" dirty="0" smtClean="0"/>
              <a:t> </a:t>
            </a:r>
            <a:r>
              <a:rPr lang="en-US" dirty="0" err="1" smtClean="0"/>
              <a:t>imovine</a:t>
            </a:r>
            <a:r>
              <a:rPr lang="en-US" dirty="0" smtClean="0"/>
              <a:t> </a:t>
            </a:r>
            <a:r>
              <a:rPr lang="en-US" dirty="0" err="1" smtClean="0"/>
              <a:t>i</a:t>
            </a:r>
            <a:r>
              <a:rPr lang="en-US" dirty="0" smtClean="0"/>
              <a:t> </a:t>
            </a:r>
            <a:r>
              <a:rPr lang="en-US" dirty="0" err="1" smtClean="0"/>
              <a:t>od</a:t>
            </a:r>
            <a:r>
              <a:rPr lang="en-US" dirty="0" smtClean="0"/>
              <a:t> </a:t>
            </a:r>
            <a:r>
              <a:rPr lang="en-US" dirty="0" err="1" smtClean="0"/>
              <a:t>odgovornosti</a:t>
            </a:r>
            <a:r>
              <a:rPr lang="en-US" dirty="0" smtClean="0"/>
              <a:t>. Ono </a:t>
            </a:r>
            <a:r>
              <a:rPr lang="en-US" dirty="0" err="1" smtClean="0"/>
              <a:t>što</a:t>
            </a:r>
            <a:r>
              <a:rPr lang="en-US" dirty="0" smtClean="0"/>
              <a:t> u </a:t>
            </a:r>
            <a:r>
              <a:rPr lang="en-US" dirty="0" err="1" smtClean="0"/>
              <a:t>ekonomskom</a:t>
            </a:r>
            <a:r>
              <a:rPr lang="en-US" dirty="0" smtClean="0"/>
              <a:t> </a:t>
            </a:r>
            <a:r>
              <a:rPr lang="en-US" dirty="0" err="1" smtClean="0"/>
              <a:t>pogledu</a:t>
            </a:r>
            <a:r>
              <a:rPr lang="en-US" dirty="0" smtClean="0"/>
              <a:t> </a:t>
            </a:r>
            <a:r>
              <a:rPr lang="en-US" dirty="0" err="1" smtClean="0"/>
              <a:t>karakteriše</a:t>
            </a:r>
            <a:r>
              <a:rPr lang="en-US" dirty="0" smtClean="0"/>
              <a:t> </a:t>
            </a:r>
            <a:r>
              <a:rPr lang="en-US" dirty="0" err="1" smtClean="0"/>
              <a:t>posao</a:t>
            </a:r>
            <a:r>
              <a:rPr lang="en-US" dirty="0" smtClean="0"/>
              <a:t> </a:t>
            </a:r>
            <a:r>
              <a:rPr lang="en-US" dirty="0" err="1" smtClean="0"/>
              <a:t>osiguranja</a:t>
            </a:r>
            <a:r>
              <a:rPr lang="en-US" dirty="0" smtClean="0"/>
              <a:t> je: </a:t>
            </a:r>
            <a:r>
              <a:rPr lang="en-US" dirty="0" err="1" smtClean="0"/>
              <a:t>koncentracija</a:t>
            </a:r>
            <a:r>
              <a:rPr lang="en-US" dirty="0" smtClean="0"/>
              <a:t> </a:t>
            </a:r>
            <a:r>
              <a:rPr lang="en-US" dirty="0" err="1" smtClean="0"/>
              <a:t>kapitala</a:t>
            </a:r>
            <a:r>
              <a:rPr lang="en-US" dirty="0" smtClean="0"/>
              <a:t>, </a:t>
            </a:r>
            <a:r>
              <a:rPr lang="en-US" dirty="0" err="1" smtClean="0"/>
              <a:t>okrupnjivanje</a:t>
            </a:r>
            <a:r>
              <a:rPr lang="en-US" dirty="0" smtClean="0"/>
              <a:t> </a:t>
            </a:r>
            <a:r>
              <a:rPr lang="en-US" dirty="0" err="1" smtClean="0"/>
              <a:t>osiguravajućih</a:t>
            </a:r>
            <a:r>
              <a:rPr lang="en-US" dirty="0" smtClean="0"/>
              <a:t> </a:t>
            </a:r>
            <a:r>
              <a:rPr lang="en-US" dirty="0" err="1" smtClean="0"/>
              <a:t>kompanija</a:t>
            </a:r>
            <a:r>
              <a:rPr lang="en-US" dirty="0" smtClean="0"/>
              <a:t> </a:t>
            </a:r>
            <a:r>
              <a:rPr lang="en-US" dirty="0" err="1" smtClean="0"/>
              <a:t>i</a:t>
            </a:r>
            <a:r>
              <a:rPr lang="en-US" dirty="0" smtClean="0"/>
              <a:t> </a:t>
            </a:r>
            <a:r>
              <a:rPr lang="en-US" dirty="0" err="1" smtClean="0"/>
              <a:t>izmjena</a:t>
            </a:r>
            <a:r>
              <a:rPr lang="en-US" dirty="0" smtClean="0"/>
              <a:t> </a:t>
            </a:r>
            <a:r>
              <a:rPr lang="en-US" dirty="0" err="1" smtClean="0"/>
              <a:t>strukture</a:t>
            </a:r>
            <a:r>
              <a:rPr lang="en-US" dirty="0" smtClean="0"/>
              <a:t> </a:t>
            </a:r>
            <a:r>
              <a:rPr lang="en-US" dirty="0" err="1" smtClean="0"/>
              <a:t>usluga</a:t>
            </a:r>
            <a:r>
              <a:rPr lang="en-US" dirty="0" smtClean="0"/>
              <a:t> </a:t>
            </a:r>
            <a:r>
              <a:rPr lang="en-US" dirty="0" err="1" smtClean="0"/>
              <a:t>na</a:t>
            </a:r>
            <a:r>
              <a:rPr lang="en-US" dirty="0" smtClean="0"/>
              <a:t> </a:t>
            </a:r>
            <a:r>
              <a:rPr lang="en-US" dirty="0" err="1" smtClean="0"/>
              <a:t>račun</a:t>
            </a:r>
            <a:r>
              <a:rPr lang="en-US" dirty="0" smtClean="0"/>
              <a:t> </a:t>
            </a:r>
            <a:r>
              <a:rPr lang="en-US" dirty="0" err="1" smtClean="0"/>
              <a:t>povećavanja</a:t>
            </a:r>
            <a:r>
              <a:rPr lang="en-US" dirty="0" smtClean="0"/>
              <a:t> </a:t>
            </a:r>
            <a:r>
              <a:rPr lang="en-US" dirty="0" err="1" smtClean="0"/>
              <a:t>udjela</a:t>
            </a:r>
            <a:r>
              <a:rPr lang="en-US" dirty="0" smtClean="0"/>
              <a:t> </a:t>
            </a:r>
            <a:r>
              <a:rPr lang="en-US" dirty="0" err="1" smtClean="0"/>
              <a:t>životnog</a:t>
            </a:r>
            <a:r>
              <a:rPr lang="en-US" dirty="0" smtClean="0"/>
              <a:t> </a:t>
            </a:r>
            <a:r>
              <a:rPr lang="en-US" dirty="0" err="1" smtClean="0"/>
              <a:t>i</a:t>
            </a:r>
            <a:r>
              <a:rPr lang="en-US" dirty="0" smtClean="0"/>
              <a:t> </a:t>
            </a:r>
            <a:r>
              <a:rPr lang="en-US" dirty="0" err="1" smtClean="0"/>
              <a:t>drugih</a:t>
            </a:r>
            <a:r>
              <a:rPr lang="en-US" dirty="0" smtClean="0"/>
              <a:t> </a:t>
            </a:r>
            <a:r>
              <a:rPr lang="en-US" dirty="0" err="1" smtClean="0"/>
              <a:t>vidova</a:t>
            </a:r>
            <a:r>
              <a:rPr lang="en-US" dirty="0" smtClean="0"/>
              <a:t> </a:t>
            </a:r>
            <a:r>
              <a:rPr lang="en-US" dirty="0" err="1" smtClean="0"/>
              <a:t>ličnog</a:t>
            </a:r>
            <a:r>
              <a:rPr lang="en-US" dirty="0" smtClean="0"/>
              <a:t> </a:t>
            </a:r>
            <a:r>
              <a:rPr lang="en-US" dirty="0" err="1" smtClean="0"/>
              <a:t>osiguranja</a:t>
            </a:r>
            <a:r>
              <a:rPr lang="en-US"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vi-VN" dirty="0" smtClean="0"/>
              <a:t>Svi elementi rizika utvrđuju se prilikom zaključivanja ugovora o osiguranju. Opšti uslovi osiguranja imovine imaju odredbu da se ugovor o osiguranju imovine ne može zaključiti prije nego što se utvrde okolnosti od značaja za veličinu rizika (opasnosti).</a:t>
            </a:r>
          </a:p>
          <a:p>
            <a:r>
              <a:rPr lang="en-US" dirty="0" err="1" smtClean="0"/>
              <a:t>Osigurati</a:t>
            </a:r>
            <a:r>
              <a:rPr lang="en-US" dirty="0" smtClean="0"/>
              <a:t> se </a:t>
            </a:r>
            <a:r>
              <a:rPr lang="en-US" dirty="0" err="1" smtClean="0"/>
              <a:t>može</a:t>
            </a:r>
            <a:r>
              <a:rPr lang="en-US" dirty="0" smtClean="0"/>
              <a:t> </a:t>
            </a:r>
            <a:r>
              <a:rPr lang="en-US" dirty="0" err="1" smtClean="0"/>
              <a:t>protiv</a:t>
            </a:r>
            <a:r>
              <a:rPr lang="en-US" dirty="0" smtClean="0"/>
              <a:t> </a:t>
            </a:r>
            <a:r>
              <a:rPr lang="en-US" dirty="0" err="1" smtClean="0"/>
              <a:t>jednog</a:t>
            </a:r>
            <a:r>
              <a:rPr lang="en-US" dirty="0" smtClean="0"/>
              <a:t> </a:t>
            </a:r>
            <a:r>
              <a:rPr lang="en-US" dirty="0" err="1" smtClean="0"/>
              <a:t>i</a:t>
            </a:r>
            <a:r>
              <a:rPr lang="en-US" dirty="0" smtClean="0"/>
              <a:t> </a:t>
            </a:r>
            <a:r>
              <a:rPr lang="en-US" dirty="0" err="1" smtClean="0"/>
              <a:t>protiv</a:t>
            </a:r>
            <a:r>
              <a:rPr lang="en-US" dirty="0" smtClean="0"/>
              <a:t> </a:t>
            </a:r>
            <a:r>
              <a:rPr lang="en-US" dirty="0" err="1" smtClean="0"/>
              <a:t>više</a:t>
            </a:r>
            <a:r>
              <a:rPr lang="en-US" dirty="0" smtClean="0"/>
              <a:t> </a:t>
            </a:r>
            <a:r>
              <a:rPr lang="en-US" dirty="0" err="1" smtClean="0"/>
              <a:t>rizika</a:t>
            </a:r>
            <a:r>
              <a:rPr lang="en-US" dirty="0" smtClean="0"/>
              <a:t>. </a:t>
            </a:r>
            <a:r>
              <a:rPr lang="en-US" dirty="0" err="1" smtClean="0"/>
              <a:t>Ima</a:t>
            </a:r>
            <a:r>
              <a:rPr lang="en-US" dirty="0" smtClean="0"/>
              <a:t> </a:t>
            </a:r>
            <a:r>
              <a:rPr lang="en-US" dirty="0" err="1" smtClean="0"/>
              <a:t>nekih</a:t>
            </a:r>
            <a:r>
              <a:rPr lang="en-US" dirty="0" smtClean="0"/>
              <a:t> </a:t>
            </a:r>
            <a:r>
              <a:rPr lang="en-US" dirty="0" err="1" smtClean="0"/>
              <a:t>vrsta</a:t>
            </a:r>
            <a:r>
              <a:rPr lang="en-US" dirty="0" smtClean="0"/>
              <a:t> </a:t>
            </a:r>
            <a:r>
              <a:rPr lang="en-US" dirty="0" err="1" smtClean="0"/>
              <a:t>osiguranja</a:t>
            </a:r>
            <a:r>
              <a:rPr lang="en-US" dirty="0" smtClean="0"/>
              <a:t> </a:t>
            </a:r>
            <a:r>
              <a:rPr lang="en-US" dirty="0" err="1" smtClean="0"/>
              <a:t>za</a:t>
            </a:r>
            <a:r>
              <a:rPr lang="en-US" dirty="0" smtClean="0"/>
              <a:t> </a:t>
            </a:r>
            <a:r>
              <a:rPr lang="en-US" dirty="0" err="1" smtClean="0"/>
              <a:t>koje</a:t>
            </a:r>
            <a:r>
              <a:rPr lang="en-US" dirty="0" smtClean="0"/>
              <a:t> </a:t>
            </a:r>
            <a:r>
              <a:rPr lang="en-US" dirty="0" err="1" smtClean="0"/>
              <a:t>postoji</a:t>
            </a:r>
            <a:r>
              <a:rPr lang="en-US" dirty="0" smtClean="0"/>
              <a:t> </a:t>
            </a:r>
            <a:r>
              <a:rPr lang="en-US" dirty="0" err="1" smtClean="0"/>
              <a:t>samo</a:t>
            </a:r>
            <a:r>
              <a:rPr lang="en-US" dirty="0" smtClean="0"/>
              <a:t> </a:t>
            </a:r>
            <a:r>
              <a:rPr lang="en-US" dirty="0" err="1" smtClean="0"/>
              <a:t>osiguranje</a:t>
            </a:r>
            <a:r>
              <a:rPr lang="en-US" dirty="0" smtClean="0"/>
              <a:t> </a:t>
            </a:r>
            <a:r>
              <a:rPr lang="en-US" dirty="0" err="1" smtClean="0"/>
              <a:t>od</a:t>
            </a:r>
            <a:r>
              <a:rPr lang="en-US" dirty="0" smtClean="0"/>
              <a:t> </a:t>
            </a:r>
            <a:r>
              <a:rPr lang="en-US" dirty="0" err="1" smtClean="0"/>
              <a:t>više</a:t>
            </a:r>
            <a:r>
              <a:rPr lang="en-US" dirty="0" smtClean="0"/>
              <a:t> </a:t>
            </a:r>
            <a:r>
              <a:rPr lang="en-US" dirty="0" err="1" smtClean="0"/>
              <a:t>rizika</a:t>
            </a:r>
            <a:r>
              <a:rPr lang="en-US" dirty="0" smtClean="0"/>
              <a:t> (</a:t>
            </a:r>
            <a:r>
              <a:rPr lang="en-US" dirty="0" err="1" smtClean="0"/>
              <a:t>pomorsko</a:t>
            </a:r>
            <a:r>
              <a:rPr lang="en-US" dirty="0" smtClean="0"/>
              <a:t> </a:t>
            </a:r>
            <a:r>
              <a:rPr lang="en-US" dirty="0" err="1" smtClean="0"/>
              <a:t>osiguranje</a:t>
            </a:r>
            <a:r>
              <a:rPr lang="en-US" dirty="0" smtClean="0"/>
              <a:t>). </a:t>
            </a:r>
            <a:r>
              <a:rPr lang="en-US" dirty="0" err="1" smtClean="0"/>
              <a:t>Rizik</a:t>
            </a:r>
            <a:r>
              <a:rPr lang="en-US" dirty="0" smtClean="0"/>
              <a:t> se, u </a:t>
            </a:r>
            <a:r>
              <a:rPr lang="en-US" dirty="0" err="1" smtClean="0"/>
              <a:t>ovisnosti</a:t>
            </a:r>
            <a:r>
              <a:rPr lang="en-US" dirty="0" smtClean="0"/>
              <a:t> </a:t>
            </a:r>
            <a:r>
              <a:rPr lang="en-US" dirty="0" err="1" smtClean="0"/>
              <a:t>od</a:t>
            </a:r>
            <a:r>
              <a:rPr lang="en-US" dirty="0" smtClean="0"/>
              <a:t> </a:t>
            </a:r>
            <a:r>
              <a:rPr lang="en-US" dirty="0" err="1" smtClean="0"/>
              <a:t>njegovih</a:t>
            </a:r>
            <a:r>
              <a:rPr lang="en-US" dirty="0" smtClean="0"/>
              <a:t> </a:t>
            </a:r>
            <a:r>
              <a:rPr lang="en-US" dirty="0" err="1" smtClean="0"/>
              <a:t>osobina</a:t>
            </a:r>
            <a:r>
              <a:rPr lang="en-US" dirty="0" smtClean="0"/>
              <a:t> </a:t>
            </a:r>
            <a:r>
              <a:rPr lang="en-US" dirty="0" err="1" smtClean="0"/>
              <a:t>dijeli</a:t>
            </a:r>
            <a:r>
              <a:rPr lang="en-US" dirty="0" smtClean="0"/>
              <a:t> </a:t>
            </a:r>
            <a:r>
              <a:rPr lang="en-US" dirty="0" err="1" smtClean="0"/>
              <a:t>na</a:t>
            </a:r>
            <a:r>
              <a:rPr lang="en-US" dirty="0" smtClean="0"/>
              <a:t>: </a:t>
            </a:r>
            <a:r>
              <a:rPr lang="en-US" dirty="0" err="1" smtClean="0"/>
              <a:t>objektivni</a:t>
            </a:r>
            <a:r>
              <a:rPr lang="en-US" dirty="0" smtClean="0"/>
              <a:t> </a:t>
            </a:r>
            <a:r>
              <a:rPr lang="en-US" dirty="0" err="1" smtClean="0"/>
              <a:t>i</a:t>
            </a:r>
            <a:r>
              <a:rPr lang="en-US" dirty="0" smtClean="0"/>
              <a:t> </a:t>
            </a:r>
            <a:r>
              <a:rPr lang="en-US" dirty="0" err="1" smtClean="0"/>
              <a:t>subjektivni</a:t>
            </a:r>
            <a:r>
              <a:rPr lang="en-US" dirty="0" smtClean="0"/>
              <a:t>; </a:t>
            </a:r>
            <a:r>
              <a:rPr lang="en-US" dirty="0" err="1" smtClean="0"/>
              <a:t>čisti</a:t>
            </a:r>
            <a:r>
              <a:rPr lang="en-US" dirty="0" smtClean="0"/>
              <a:t> </a:t>
            </a:r>
            <a:r>
              <a:rPr lang="en-US" dirty="0" err="1" smtClean="0"/>
              <a:t>i</a:t>
            </a:r>
            <a:r>
              <a:rPr lang="en-US" dirty="0" smtClean="0"/>
              <a:t> </a:t>
            </a:r>
            <a:r>
              <a:rPr lang="en-US" dirty="0" err="1" smtClean="0"/>
              <a:t>špekulativni</a:t>
            </a:r>
            <a:r>
              <a:rPr lang="en-US" dirty="0" smtClean="0"/>
              <a:t>; </a:t>
            </a:r>
            <a:r>
              <a:rPr lang="en-US" dirty="0" err="1" smtClean="0"/>
              <a:t>opšti</a:t>
            </a:r>
            <a:r>
              <a:rPr lang="en-US" dirty="0" smtClean="0"/>
              <a:t> </a:t>
            </a:r>
            <a:r>
              <a:rPr lang="en-US" dirty="0" err="1" smtClean="0"/>
              <a:t>i</a:t>
            </a:r>
            <a:r>
              <a:rPr lang="en-US" dirty="0" smtClean="0"/>
              <a:t> </a:t>
            </a:r>
            <a:r>
              <a:rPr lang="en-US" dirty="0" err="1" smtClean="0"/>
              <a:t>pojedinačni</a:t>
            </a:r>
            <a:r>
              <a:rPr lang="en-US" dirty="0" smtClean="0"/>
              <a:t>; </a:t>
            </a:r>
            <a:r>
              <a:rPr lang="en-US" dirty="0" err="1" smtClean="0"/>
              <a:t>konstantni</a:t>
            </a:r>
            <a:r>
              <a:rPr lang="en-US" dirty="0" smtClean="0"/>
              <a:t> </a:t>
            </a:r>
            <a:r>
              <a:rPr lang="en-US" dirty="0" err="1" smtClean="0"/>
              <a:t>i</a:t>
            </a:r>
            <a:r>
              <a:rPr lang="en-US" dirty="0" smtClean="0"/>
              <a:t> </a:t>
            </a:r>
            <a:r>
              <a:rPr lang="en-US" dirty="0" err="1" smtClean="0"/>
              <a:t>varijabilni</a:t>
            </a:r>
            <a:r>
              <a:rPr lang="en-US" dirty="0" smtClean="0"/>
              <a:t>; </a:t>
            </a:r>
            <a:r>
              <a:rPr lang="en-US" dirty="0" err="1" smtClean="0"/>
              <a:t>osnovni</a:t>
            </a:r>
            <a:r>
              <a:rPr lang="en-US" dirty="0" smtClean="0"/>
              <a:t> </a:t>
            </a:r>
            <a:r>
              <a:rPr lang="en-US" dirty="0" err="1" smtClean="0"/>
              <a:t>i</a:t>
            </a:r>
            <a:r>
              <a:rPr lang="en-US" dirty="0" smtClean="0"/>
              <a:t> </a:t>
            </a:r>
            <a:r>
              <a:rPr lang="en-US" dirty="0" err="1" smtClean="0"/>
              <a:t>dopunski</a:t>
            </a:r>
            <a:r>
              <a:rPr lang="en-US" dirty="0" smtClean="0"/>
              <a:t> </a:t>
            </a:r>
            <a:r>
              <a:rPr lang="en-US" dirty="0" err="1" smtClean="0"/>
              <a:t>i</a:t>
            </a:r>
            <a:r>
              <a:rPr lang="en-US" dirty="0" smtClean="0"/>
              <a:t> </a:t>
            </a:r>
            <a:r>
              <a:rPr lang="en-US" dirty="0" err="1" smtClean="0"/>
              <a:t>ratni</a:t>
            </a:r>
            <a:r>
              <a:rPr lang="en-US" dirty="0" smtClean="0"/>
              <a:t> </a:t>
            </a:r>
            <a:r>
              <a:rPr lang="en-US" dirty="0" err="1" smtClean="0"/>
              <a:t>i</a:t>
            </a:r>
            <a:r>
              <a:rPr lang="en-US" dirty="0" smtClean="0"/>
              <a:t> </a:t>
            </a:r>
            <a:r>
              <a:rPr lang="en-US" dirty="0" err="1" smtClean="0"/>
              <a:t>politički</a:t>
            </a:r>
            <a:r>
              <a:rPr lang="en-US" dirty="0" smtClean="0"/>
              <a:t> </a:t>
            </a:r>
            <a:r>
              <a:rPr lang="en-US" dirty="0" err="1" smtClean="0"/>
              <a:t>rizik</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4. </a:t>
            </a:r>
            <a:r>
              <a:rPr lang="en-US" b="1" dirty="0" err="1" smtClean="0"/>
              <a:t>Premija</a:t>
            </a:r>
            <a:endParaRPr lang="en-US" b="1" dirty="0" smtClean="0"/>
          </a:p>
          <a:p>
            <a:r>
              <a:rPr lang="vi-VN" dirty="0" smtClean="0"/>
              <a:t>Premija je iznos koji ugovarač osiguranja uplaćuje u fond osiguranja kao cijenu za rizik koji preuzima osiguravač. Visina premije se izračunava za pojedine grane i vrste osiguranja. Na njenu visinu utiče stepen vjerovatnoće za nastupanje štetnog događaja, odnosno za ostvarenje rizika. Premije se utvrđuju tarifom, u zavisnosti od rizika od kojih se imovina i lica osiguravaju. Premije se izračunavaju računom</a:t>
            </a:r>
            <a:r>
              <a:rPr lang="hr-HR" dirty="0" smtClean="0"/>
              <a:t> </a:t>
            </a:r>
            <a:r>
              <a:rPr lang="vi-VN" dirty="0" smtClean="0"/>
              <a:t>vjerovatnoće. Elementi za to izračunavanje dobivaju se statističkim posmatranjem štetnih događaja.</a:t>
            </a:r>
          </a:p>
          <a:p>
            <a:r>
              <a:rPr lang="en-US" dirty="0" smtClean="0"/>
              <a:t>Na </a:t>
            </a:r>
            <a:r>
              <a:rPr lang="en-US" dirty="0" err="1" smtClean="0"/>
              <a:t>osnovu</a:t>
            </a:r>
            <a:r>
              <a:rPr lang="en-US" dirty="0" smtClean="0"/>
              <a:t> </a:t>
            </a:r>
            <a:r>
              <a:rPr lang="en-US" dirty="0" err="1" smtClean="0"/>
              <a:t>statističkog</a:t>
            </a:r>
            <a:r>
              <a:rPr lang="en-US" dirty="0" smtClean="0"/>
              <a:t> </a:t>
            </a:r>
            <a:r>
              <a:rPr lang="en-US" dirty="0" err="1" smtClean="0"/>
              <a:t>posmatranja</a:t>
            </a:r>
            <a:r>
              <a:rPr lang="en-US" dirty="0" smtClean="0"/>
              <a:t>, </a:t>
            </a:r>
            <a:r>
              <a:rPr lang="en-US" dirty="0" err="1" smtClean="0"/>
              <a:t>izračunati</a:t>
            </a:r>
            <a:r>
              <a:rPr lang="en-US" dirty="0" smtClean="0"/>
              <a:t> </a:t>
            </a:r>
            <a:r>
              <a:rPr lang="en-US" dirty="0" err="1" smtClean="0"/>
              <a:t>su</a:t>
            </a:r>
            <a:r>
              <a:rPr lang="en-US" dirty="0" smtClean="0"/>
              <a:t> </a:t>
            </a:r>
            <a:r>
              <a:rPr lang="en-US" dirty="0" err="1" smtClean="0"/>
              <a:t>podaci</a:t>
            </a:r>
            <a:r>
              <a:rPr lang="en-US" dirty="0" smtClean="0"/>
              <a:t> </a:t>
            </a:r>
            <a:r>
              <a:rPr lang="en-US" dirty="0" err="1" smtClean="0"/>
              <a:t>potrebni</a:t>
            </a:r>
            <a:r>
              <a:rPr lang="en-US" dirty="0" smtClean="0"/>
              <a:t> </a:t>
            </a:r>
            <a:r>
              <a:rPr lang="en-US" dirty="0" err="1" smtClean="0"/>
              <a:t>za</a:t>
            </a:r>
            <a:r>
              <a:rPr lang="en-US" dirty="0" smtClean="0"/>
              <a:t> </a:t>
            </a:r>
            <a:r>
              <a:rPr lang="en-US" dirty="0" err="1" smtClean="0"/>
              <a:t>izradu</a:t>
            </a:r>
            <a:r>
              <a:rPr lang="en-US" dirty="0" smtClean="0"/>
              <a:t> </a:t>
            </a:r>
            <a:r>
              <a:rPr lang="en-US" dirty="0" err="1" smtClean="0"/>
              <a:t>tabela</a:t>
            </a:r>
            <a:r>
              <a:rPr lang="en-US" dirty="0" smtClean="0"/>
              <a:t>. U </a:t>
            </a:r>
            <a:r>
              <a:rPr lang="en-US" dirty="0" err="1" smtClean="0"/>
              <a:t>njima</a:t>
            </a:r>
            <a:r>
              <a:rPr lang="en-US" dirty="0" smtClean="0"/>
              <a:t> </a:t>
            </a:r>
            <a:r>
              <a:rPr lang="en-US" dirty="0" err="1" smtClean="0"/>
              <a:t>su</a:t>
            </a:r>
            <a:r>
              <a:rPr lang="en-US" dirty="0" smtClean="0"/>
              <a:t> </a:t>
            </a:r>
            <a:r>
              <a:rPr lang="en-US" dirty="0" err="1" smtClean="0"/>
              <a:t>poredani</a:t>
            </a:r>
            <a:r>
              <a:rPr lang="en-US" dirty="0" smtClean="0"/>
              <a:t> </a:t>
            </a:r>
            <a:r>
              <a:rPr lang="en-US" dirty="0" err="1" smtClean="0"/>
              <a:t>i</a:t>
            </a:r>
            <a:r>
              <a:rPr lang="en-US" dirty="0" smtClean="0"/>
              <a:t> </a:t>
            </a:r>
            <a:r>
              <a:rPr lang="en-US" dirty="0" err="1" smtClean="0"/>
              <a:t>klasirani</a:t>
            </a:r>
            <a:r>
              <a:rPr lang="en-US" dirty="0" smtClean="0"/>
              <a:t> </a:t>
            </a:r>
            <a:r>
              <a:rPr lang="en-US" dirty="0" err="1" smtClean="0"/>
              <a:t>rizici</a:t>
            </a:r>
            <a:r>
              <a:rPr lang="en-US" dirty="0" smtClean="0"/>
              <a:t> </a:t>
            </a:r>
            <a:r>
              <a:rPr lang="en-US" dirty="0" err="1" smtClean="0"/>
              <a:t>kojima</a:t>
            </a:r>
            <a:r>
              <a:rPr lang="en-US" dirty="0" smtClean="0"/>
              <a:t> je </a:t>
            </a:r>
            <a:r>
              <a:rPr lang="en-US" dirty="0" err="1" smtClean="0"/>
              <a:t>ugrožena</a:t>
            </a:r>
            <a:r>
              <a:rPr lang="en-US" dirty="0" smtClean="0"/>
              <a:t> </a:t>
            </a:r>
            <a:r>
              <a:rPr lang="en-US" dirty="0" err="1" smtClean="0"/>
              <a:t>imovina</a:t>
            </a:r>
            <a:r>
              <a:rPr lang="en-US" dirty="0" smtClean="0"/>
              <a:t> (</a:t>
            </a:r>
            <a:r>
              <a:rPr lang="en-US" dirty="0" err="1" smtClean="0"/>
              <a:t>kakva</a:t>
            </a:r>
            <a:r>
              <a:rPr lang="en-US" dirty="0" smtClean="0"/>
              <a:t> je </a:t>
            </a:r>
            <a:r>
              <a:rPr lang="en-US" dirty="0" err="1" smtClean="0"/>
              <a:t>vjerovatnoća</a:t>
            </a:r>
            <a:r>
              <a:rPr lang="en-US" dirty="0" smtClean="0"/>
              <a:t> </a:t>
            </a:r>
            <a:r>
              <a:rPr lang="en-US" dirty="0" err="1" smtClean="0"/>
              <a:t>da</a:t>
            </a:r>
            <a:r>
              <a:rPr lang="en-US" dirty="0" smtClean="0"/>
              <a:t> </a:t>
            </a:r>
            <a:r>
              <a:rPr lang="en-US" dirty="0" err="1" smtClean="0"/>
              <a:t>će</a:t>
            </a:r>
            <a:r>
              <a:rPr lang="en-US" dirty="0" smtClean="0"/>
              <a:t> </a:t>
            </a:r>
            <a:r>
              <a:rPr lang="en-US" dirty="0" err="1" smtClean="0"/>
              <a:t>nastupiti</a:t>
            </a:r>
            <a:r>
              <a:rPr lang="en-US" dirty="0" smtClean="0"/>
              <a:t> </a:t>
            </a:r>
            <a:r>
              <a:rPr lang="en-US" dirty="0" err="1" smtClean="0"/>
              <a:t>požar</a:t>
            </a:r>
            <a:r>
              <a:rPr lang="en-US" dirty="0" smtClean="0"/>
              <a:t> </a:t>
            </a:r>
            <a:r>
              <a:rPr lang="en-US" dirty="0" err="1" smtClean="0"/>
              <a:t>kod</a:t>
            </a:r>
            <a:r>
              <a:rPr lang="en-US" dirty="0" smtClean="0"/>
              <a:t> </a:t>
            </a:r>
            <a:r>
              <a:rPr lang="en-US" dirty="0" err="1" smtClean="0"/>
              <a:t>zidanih</a:t>
            </a:r>
            <a:r>
              <a:rPr lang="en-US" dirty="0" smtClean="0"/>
              <a:t> </a:t>
            </a:r>
            <a:r>
              <a:rPr lang="en-US" dirty="0" err="1" smtClean="0"/>
              <a:t>ili</a:t>
            </a:r>
            <a:r>
              <a:rPr lang="en-US" dirty="0" smtClean="0"/>
              <a:t> </a:t>
            </a:r>
            <a:r>
              <a:rPr lang="en-US" dirty="0" err="1" smtClean="0"/>
              <a:t>drvenih</a:t>
            </a:r>
            <a:r>
              <a:rPr lang="en-US" dirty="0" smtClean="0"/>
              <a:t> </a:t>
            </a:r>
            <a:r>
              <a:rPr lang="en-US" dirty="0" err="1" smtClean="0"/>
              <a:t>zgrada</a:t>
            </a:r>
            <a:r>
              <a:rPr lang="en-US" dirty="0" smtClean="0"/>
              <a:t>). </a:t>
            </a:r>
            <a:r>
              <a:rPr lang="en-US" dirty="0" err="1" smtClean="0"/>
              <a:t>Istoj</a:t>
            </a:r>
            <a:r>
              <a:rPr lang="en-US" dirty="0" smtClean="0"/>
              <a:t> </a:t>
            </a:r>
            <a:r>
              <a:rPr lang="en-US" dirty="0" err="1" smtClean="0"/>
              <a:t>svrsi</a:t>
            </a:r>
            <a:r>
              <a:rPr lang="en-US" dirty="0" smtClean="0"/>
              <a:t> </a:t>
            </a:r>
            <a:r>
              <a:rPr lang="en-US" dirty="0" err="1" smtClean="0"/>
              <a:t>služe</a:t>
            </a:r>
            <a:r>
              <a:rPr lang="en-US" dirty="0" smtClean="0"/>
              <a:t> </a:t>
            </a:r>
            <a:r>
              <a:rPr lang="en-US" dirty="0" err="1" smtClean="0"/>
              <a:t>tablice</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lica</a:t>
            </a:r>
            <a:r>
              <a:rPr lang="en-US" dirty="0" smtClean="0"/>
              <a:t>. U </a:t>
            </a:r>
            <a:r>
              <a:rPr lang="en-US" dirty="0" err="1" smtClean="0"/>
              <a:t>njima</a:t>
            </a:r>
            <a:r>
              <a:rPr lang="en-US" dirty="0" smtClean="0"/>
              <a:t> je data </a:t>
            </a:r>
            <a:r>
              <a:rPr lang="en-US" dirty="0" err="1" smtClean="0"/>
              <a:t>vjerovatnoća</a:t>
            </a:r>
            <a:r>
              <a:rPr lang="en-US" dirty="0" smtClean="0"/>
              <a:t> </a:t>
            </a:r>
            <a:r>
              <a:rPr lang="en-US" dirty="0" err="1" smtClean="0"/>
              <a:t>smrtnosti</a:t>
            </a:r>
            <a:r>
              <a:rPr lang="en-US" dirty="0" smtClean="0"/>
              <a:t> </a:t>
            </a:r>
            <a:r>
              <a:rPr lang="en-US" dirty="0" err="1" smtClean="0"/>
              <a:t>ili</a:t>
            </a:r>
            <a:r>
              <a:rPr lang="en-US" dirty="0" smtClean="0"/>
              <a:t> </a:t>
            </a:r>
            <a:r>
              <a:rPr lang="en-US" dirty="0" err="1" smtClean="0"/>
              <a:t>nezgoda</a:t>
            </a:r>
            <a:r>
              <a:rPr lang="en-US" dirty="0" smtClean="0"/>
              <a:t> </a:t>
            </a:r>
            <a:r>
              <a:rPr lang="en-US" dirty="0" err="1" smtClean="0"/>
              <a:t>kod</a:t>
            </a:r>
            <a:r>
              <a:rPr lang="en-US" dirty="0" smtClean="0"/>
              <a:t> </a:t>
            </a:r>
            <a:r>
              <a:rPr lang="en-US" dirty="0" err="1" smtClean="0"/>
              <a:t>pojedinih</a:t>
            </a:r>
            <a:r>
              <a:rPr lang="en-US" dirty="0" smtClean="0"/>
              <a:t> </a:t>
            </a:r>
            <a:r>
              <a:rPr lang="en-US" dirty="0" err="1" smtClean="0"/>
              <a:t>rizika</a:t>
            </a:r>
            <a:r>
              <a:rPr lang="en-US" dirty="0" smtClean="0"/>
              <a:t> </a:t>
            </a:r>
            <a:r>
              <a:rPr lang="en-US" dirty="0" err="1" smtClean="0"/>
              <a:t>kojima</a:t>
            </a:r>
            <a:r>
              <a:rPr lang="en-US" dirty="0" smtClean="0"/>
              <a:t> </a:t>
            </a:r>
            <a:r>
              <a:rPr lang="en-US" dirty="0" err="1" smtClean="0"/>
              <a:t>su</a:t>
            </a:r>
            <a:r>
              <a:rPr lang="en-US" dirty="0" smtClean="0"/>
              <a:t> </a:t>
            </a:r>
            <a:r>
              <a:rPr lang="en-US" dirty="0" err="1" smtClean="0"/>
              <a:t>ljudi</a:t>
            </a:r>
            <a:r>
              <a:rPr lang="en-US" dirty="0" smtClean="0"/>
              <a:t> </a:t>
            </a:r>
            <a:r>
              <a:rPr lang="en-US" dirty="0" err="1" smtClean="0"/>
              <a:t>izloženi</a:t>
            </a:r>
            <a:r>
              <a:rPr lang="en-US" dirty="0" smtClean="0"/>
              <a:t>. </a:t>
            </a:r>
            <a:r>
              <a:rPr lang="en-US" dirty="0" err="1" smtClean="0"/>
              <a:t>Poznato</a:t>
            </a:r>
            <a:r>
              <a:rPr lang="en-US" dirty="0" smtClean="0"/>
              <a:t> je </a:t>
            </a:r>
            <a:r>
              <a:rPr lang="en-US" dirty="0" err="1" smtClean="0"/>
              <a:t>više</a:t>
            </a:r>
            <a:r>
              <a:rPr lang="en-US" dirty="0" smtClean="0"/>
              <a:t> </a:t>
            </a:r>
            <a:r>
              <a:rPr lang="en-US" dirty="0" err="1" smtClean="0"/>
              <a:t>tablica</a:t>
            </a:r>
            <a:r>
              <a:rPr lang="en-US" dirty="0" smtClean="0"/>
              <a:t> </a:t>
            </a:r>
            <a:r>
              <a:rPr lang="en-US" dirty="0" err="1" smtClean="0"/>
              <a:t>smrtnosti</a:t>
            </a:r>
            <a:r>
              <a:rPr lang="en-US" dirty="0" smtClean="0"/>
              <a:t> </a:t>
            </a:r>
            <a:r>
              <a:rPr lang="en-US" dirty="0" err="1" smtClean="0"/>
              <a:t>koje</a:t>
            </a:r>
            <a:r>
              <a:rPr lang="en-US" dirty="0" smtClean="0"/>
              <a:t> </a:t>
            </a:r>
            <a:r>
              <a:rPr lang="en-US" dirty="0" err="1" smtClean="0"/>
              <a:t>daju</a:t>
            </a:r>
            <a:r>
              <a:rPr lang="en-US" dirty="0" smtClean="0"/>
              <a:t> </a:t>
            </a:r>
            <a:r>
              <a:rPr lang="en-US" dirty="0" err="1" smtClean="0"/>
              <a:t>pregled</a:t>
            </a:r>
            <a:r>
              <a:rPr lang="en-US" dirty="0" smtClean="0"/>
              <a:t> </a:t>
            </a:r>
            <a:r>
              <a:rPr lang="en-US" dirty="0" err="1" smtClean="0"/>
              <a:t>vjerovatnoće</a:t>
            </a:r>
            <a:r>
              <a:rPr lang="en-US" dirty="0" smtClean="0"/>
              <a:t> </a:t>
            </a:r>
            <a:r>
              <a:rPr lang="en-US" dirty="0" err="1" smtClean="0"/>
              <a:t>nastupanja</a:t>
            </a:r>
            <a:r>
              <a:rPr lang="en-US" dirty="0" smtClean="0"/>
              <a:t> </a:t>
            </a:r>
            <a:r>
              <a:rPr lang="en-US" dirty="0" err="1" smtClean="0"/>
              <a:t>smrti</a:t>
            </a:r>
            <a:r>
              <a:rPr lang="en-US" dirty="0" smtClean="0"/>
              <a:t> </a:t>
            </a:r>
            <a:r>
              <a:rPr lang="en-US" dirty="0" err="1" smtClean="0"/>
              <a:t>za</a:t>
            </a:r>
            <a:r>
              <a:rPr lang="en-US" dirty="0" smtClean="0"/>
              <a:t> </a:t>
            </a:r>
            <a:r>
              <a:rPr lang="en-US" dirty="0" err="1" smtClean="0"/>
              <a:t>pojedino</a:t>
            </a:r>
            <a:r>
              <a:rPr lang="en-US" dirty="0" smtClean="0"/>
              <a:t> </a:t>
            </a:r>
            <a:r>
              <a:rPr lang="en-US" dirty="0" err="1" smtClean="0"/>
              <a:t>doba</a:t>
            </a:r>
            <a:r>
              <a:rPr lang="en-US" dirty="0" smtClean="0"/>
              <a:t> </a:t>
            </a:r>
            <a:r>
              <a:rPr lang="en-US" dirty="0" err="1" smtClean="0"/>
              <a:t>ljudske</a:t>
            </a:r>
            <a:r>
              <a:rPr lang="en-US" dirty="0" smtClean="0"/>
              <a:t> </a:t>
            </a:r>
            <a:r>
              <a:rPr lang="en-US" dirty="0" err="1" smtClean="0"/>
              <a:t>starosti</a:t>
            </a:r>
            <a:r>
              <a:rPr lang="en-US" dirty="0" smtClean="0"/>
              <a:t>. </a:t>
            </a:r>
            <a:r>
              <a:rPr lang="en-US" dirty="0" err="1" smtClean="0"/>
              <a:t>Tako</a:t>
            </a:r>
            <a:r>
              <a:rPr lang="en-US" dirty="0" smtClean="0"/>
              <a:t> se </a:t>
            </a:r>
            <a:r>
              <a:rPr lang="en-US" dirty="0" err="1" smtClean="0"/>
              <a:t>za</a:t>
            </a:r>
            <a:r>
              <a:rPr lang="en-US" dirty="0" smtClean="0"/>
              <a:t> </a:t>
            </a:r>
            <a:r>
              <a:rPr lang="en-US" dirty="0" err="1" smtClean="0"/>
              <a:t>svaki</a:t>
            </a:r>
            <a:r>
              <a:rPr lang="en-US" dirty="0" smtClean="0"/>
              <a:t> </a:t>
            </a:r>
            <a:r>
              <a:rPr lang="en-US" dirty="0" err="1" smtClean="0"/>
              <a:t>konkretan</a:t>
            </a:r>
            <a:r>
              <a:rPr lang="en-US" dirty="0" smtClean="0"/>
              <a:t> </a:t>
            </a:r>
            <a:r>
              <a:rPr lang="en-US" dirty="0" err="1" smtClean="0"/>
              <a:t>slučaj</a:t>
            </a:r>
            <a:r>
              <a:rPr lang="en-US" dirty="0" smtClean="0"/>
              <a:t> </a:t>
            </a:r>
            <a:r>
              <a:rPr lang="en-US" dirty="0" err="1" smtClean="0"/>
              <a:t>premija</a:t>
            </a:r>
            <a:r>
              <a:rPr lang="en-US" dirty="0" smtClean="0"/>
              <a:t> ne </a:t>
            </a:r>
            <a:r>
              <a:rPr lang="en-US" dirty="0" err="1" smtClean="0"/>
              <a:t>izračunava</a:t>
            </a:r>
            <a:r>
              <a:rPr lang="en-US" dirty="0" smtClean="0"/>
              <a:t> </a:t>
            </a:r>
            <a:r>
              <a:rPr lang="en-US" dirty="0" err="1" smtClean="0"/>
              <a:t>nego</a:t>
            </a:r>
            <a:r>
              <a:rPr lang="en-US" dirty="0" smtClean="0"/>
              <a:t> se </a:t>
            </a:r>
            <a:r>
              <a:rPr lang="en-US" dirty="0" err="1" smtClean="0"/>
              <a:t>primjenjuju</a:t>
            </a:r>
            <a:r>
              <a:rPr lang="en-US" dirty="0" smtClean="0"/>
              <a:t> </a:t>
            </a:r>
            <a:r>
              <a:rPr lang="en-US" dirty="0" err="1" smtClean="0"/>
              <a:t>te</a:t>
            </a:r>
            <a:r>
              <a:rPr lang="en-US" dirty="0" smtClean="0"/>
              <a:t> </a:t>
            </a:r>
            <a:r>
              <a:rPr lang="en-US" dirty="0" err="1" smtClean="0"/>
              <a:t>tablice</a:t>
            </a:r>
            <a:r>
              <a:rPr lang="en-US" dirty="0" smtClean="0"/>
              <a:t>.</a:t>
            </a:r>
          </a:p>
          <a:p>
            <a:r>
              <a:rPr lang="vi-VN" dirty="0" smtClean="0"/>
              <a:t>Intenzitet nastupanja štetnog događaja je vrlo različit: premija će biti veća što se događaj češće dešava, jer je vjerovatnije da će osiguravač isplatiti naknadu. Na toj osnovi dobijena premijska stopa koriguje se prosječnim intenzitetom štete, tj. vjerovatnim stepenom jačine štete. Sam događaj nije uvijek jednakog intenziteta, a i osigurani predmeti različito odolijevaju istoj vrsti događaja, čak i kad su oni istog intenziteta. Statistički je utvrđeno da je veoma rijetko šteta potpuna i da je nivo djelimičnog oštećenja nejednak. Jedna zgrada izgori potpuno, druga za trećinu svoje vrijednosti, treća za desetinu itd.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Premija je ne samo funkcija rizika nego i funkcija vremena. Njena veličina zavisi i od trajanja osiguranja. Ako je period za koji se osigurava duži, vjerovatnoća nastupanja štetnog događaja je veća, pa i premija treba da bude veća.</a:t>
            </a:r>
          </a:p>
          <a:p>
            <a:r>
              <a:rPr lang="en-US" dirty="0" err="1" smtClean="0"/>
              <a:t>Najposlije</a:t>
            </a:r>
            <a:r>
              <a:rPr lang="en-US" dirty="0" smtClean="0"/>
              <a:t>, </a:t>
            </a:r>
            <a:r>
              <a:rPr lang="en-US" dirty="0" err="1" smtClean="0"/>
              <a:t>visina</a:t>
            </a:r>
            <a:r>
              <a:rPr lang="en-US" dirty="0" smtClean="0"/>
              <a:t> </a:t>
            </a:r>
            <a:r>
              <a:rPr lang="en-US" dirty="0" err="1" smtClean="0"/>
              <a:t>premije</a:t>
            </a:r>
            <a:r>
              <a:rPr lang="en-US" dirty="0" smtClean="0"/>
              <a:t> </a:t>
            </a:r>
            <a:r>
              <a:rPr lang="en-US" dirty="0" err="1" smtClean="0"/>
              <a:t>zavisi</a:t>
            </a:r>
            <a:r>
              <a:rPr lang="en-US" dirty="0" smtClean="0"/>
              <a:t> </a:t>
            </a:r>
            <a:r>
              <a:rPr lang="en-US" dirty="0" err="1" smtClean="0"/>
              <a:t>od</a:t>
            </a:r>
            <a:r>
              <a:rPr lang="en-US" dirty="0" smtClean="0"/>
              <a:t> </a:t>
            </a:r>
            <a:r>
              <a:rPr lang="en-US" dirty="0" err="1" smtClean="0"/>
              <a:t>vrijednosti</a:t>
            </a:r>
            <a:r>
              <a:rPr lang="en-US" dirty="0" smtClean="0"/>
              <a:t> </a:t>
            </a:r>
            <a:r>
              <a:rPr lang="en-US" dirty="0" err="1" smtClean="0"/>
              <a:t>stvari</a:t>
            </a:r>
            <a:r>
              <a:rPr lang="en-US" dirty="0" smtClean="0"/>
              <a:t>, </a:t>
            </a:r>
            <a:r>
              <a:rPr lang="en-US" dirty="0" err="1" smtClean="0"/>
              <a:t>odnosno</a:t>
            </a:r>
            <a:r>
              <a:rPr lang="en-US" dirty="0" smtClean="0"/>
              <a:t> </a:t>
            </a:r>
            <a:r>
              <a:rPr lang="en-US" dirty="0" err="1" smtClean="0"/>
              <a:t>od</a:t>
            </a:r>
            <a:r>
              <a:rPr lang="en-US" dirty="0" smtClean="0"/>
              <a:t> </a:t>
            </a:r>
            <a:r>
              <a:rPr lang="en-US" dirty="0" err="1" smtClean="0"/>
              <a:t>naknade</a:t>
            </a:r>
            <a:r>
              <a:rPr lang="en-US" dirty="0" smtClean="0"/>
              <a:t>, </a:t>
            </a:r>
            <a:r>
              <a:rPr lang="en-US" dirty="0" err="1" smtClean="0"/>
              <a:t>koju</a:t>
            </a:r>
            <a:r>
              <a:rPr lang="en-US" dirty="0" smtClean="0"/>
              <a:t> se </a:t>
            </a:r>
            <a:r>
              <a:rPr lang="en-US" dirty="0" err="1" smtClean="0"/>
              <a:t>osiguravač</a:t>
            </a:r>
            <a:r>
              <a:rPr lang="en-US" dirty="0" smtClean="0"/>
              <a:t> </a:t>
            </a:r>
            <a:r>
              <a:rPr lang="en-US" dirty="0" err="1" smtClean="0"/>
              <a:t>obavezuje</a:t>
            </a:r>
            <a:r>
              <a:rPr lang="en-US" dirty="0" smtClean="0"/>
              <a:t> </a:t>
            </a:r>
            <a:r>
              <a:rPr lang="en-US" dirty="0" err="1" smtClean="0"/>
              <a:t>da</a:t>
            </a:r>
            <a:r>
              <a:rPr lang="en-US" dirty="0" smtClean="0"/>
              <a:t> </a:t>
            </a:r>
            <a:r>
              <a:rPr lang="en-US" dirty="0" err="1" smtClean="0"/>
              <a:t>isplati</a:t>
            </a:r>
            <a:r>
              <a:rPr lang="en-US" dirty="0" smtClean="0"/>
              <a:t> u </a:t>
            </a:r>
            <a:r>
              <a:rPr lang="en-US" dirty="0" err="1" smtClean="0"/>
              <a:t>slučaju</a:t>
            </a:r>
            <a:r>
              <a:rPr lang="en-US" dirty="0" smtClean="0"/>
              <a:t> </a:t>
            </a:r>
            <a:r>
              <a:rPr lang="en-US" dirty="0" err="1" smtClean="0"/>
              <a:t>ostvarenog</a:t>
            </a:r>
            <a:r>
              <a:rPr lang="en-US" dirty="0" smtClean="0"/>
              <a:t> </a:t>
            </a:r>
            <a:r>
              <a:rPr lang="en-US" dirty="0" err="1" smtClean="0"/>
              <a:t>rizika</a:t>
            </a:r>
            <a:r>
              <a:rPr lang="en-US" dirty="0" smtClean="0"/>
              <a:t>, </a:t>
            </a:r>
            <a:r>
              <a:rPr lang="en-US" dirty="0" err="1" smtClean="0"/>
              <a:t>dakle</a:t>
            </a:r>
            <a:r>
              <a:rPr lang="en-US" dirty="0" smtClean="0"/>
              <a:t>, </a:t>
            </a:r>
            <a:r>
              <a:rPr lang="en-US" dirty="0" err="1" smtClean="0"/>
              <a:t>od</a:t>
            </a:r>
            <a:r>
              <a:rPr lang="en-US" dirty="0" smtClean="0"/>
              <a:t> </a:t>
            </a:r>
            <a:r>
              <a:rPr lang="en-US" dirty="0" err="1" smtClean="0"/>
              <a:t>sume</a:t>
            </a:r>
            <a:r>
              <a:rPr lang="en-US" dirty="0" smtClean="0"/>
              <a:t> </a:t>
            </a:r>
            <a:r>
              <a:rPr lang="en-US" dirty="0" err="1" smtClean="0"/>
              <a:t>na</a:t>
            </a:r>
            <a:r>
              <a:rPr lang="en-US" dirty="0" smtClean="0"/>
              <a:t> </a:t>
            </a:r>
            <a:r>
              <a:rPr lang="en-US" dirty="0" err="1" smtClean="0"/>
              <a:t>koju</a:t>
            </a:r>
            <a:r>
              <a:rPr lang="en-US" dirty="0" smtClean="0"/>
              <a:t> se </a:t>
            </a:r>
            <a:r>
              <a:rPr lang="en-US" dirty="0" err="1" smtClean="0"/>
              <a:t>osigurava</a:t>
            </a:r>
            <a:r>
              <a:rPr lang="en-US" dirty="0" smtClean="0"/>
              <a:t>. I to je, </a:t>
            </a:r>
            <a:r>
              <a:rPr lang="en-US" dirty="0" err="1" smtClean="0"/>
              <a:t>svakako</a:t>
            </a:r>
            <a:r>
              <a:rPr lang="en-US" dirty="0" smtClean="0"/>
              <a:t>, </a:t>
            </a:r>
            <a:r>
              <a:rPr lang="en-US" dirty="0" err="1" smtClean="0"/>
              <a:t>najodlučnije</a:t>
            </a:r>
            <a:r>
              <a:rPr lang="en-US" dirty="0" smtClean="0"/>
              <a:t>.</a:t>
            </a:r>
          </a:p>
          <a:p>
            <a:r>
              <a:rPr lang="vi-VN" dirty="0" smtClean="0"/>
              <a:t>Premija izračunata na prethodni način naziva se u literaturi teorijskom, statističkom ili neto-premijom. ZOIO za nju koristi izraz “tehnička premija”. Ona je “dio premije namijenjen ispunjavanju obaveza iz osiguranja” (čl. 30, st. 2 ZOIO). Iz nje se pokrivaju i premije reosiguranja. Kada se na tehničku premiju dodaju naknade za organizovanje preventive, dobija se “funkcionalna premija”. Konačni iznos premije ili “bruto-premija” utvrđuje se tako da se na funkcionalnu premiju doda alikvotni dio sredstava potrebnih za pokrivanje ukupnih troškova osiguranja. U ta dodatna sredstva ulaze akvizicioni troškovi - oni koji se odnose na zaključivanje ugovora, troškovi naplate premija, upravni troškovi osiguravača, porezi, takse i druga davanja državi. Na sve ovo osiguravač dodaje i srazmjeran dio svoje dobiti.</a:t>
            </a:r>
          </a:p>
          <a:p>
            <a:r>
              <a:rPr lang="vi-VN" dirty="0" smtClean="0"/>
              <a:t>Premija kao izvor prihoda osiguravača određuje se tarifom koju donosi svaki osiguravač. Iznos premije u konkretnom ugovoru rezultat je primjene tarifskih stavova na date elemente pojedinačnog posla. U tarifama i u polici se iskazuje jedinstvenim iznosima premda je premija složena kategorija.</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vi-VN" dirty="0" smtClean="0"/>
              <a:t>Po načelima tehnike osiguranja, trebalo bi da premija bude nedjeljiva. To znači da se plaća za cio period osiguranja. Razlog usvajanja načela nedjeljivosti premije je u tome što se rizici (štetni događaji) ne ostvaruju ravnomjerno u cijelom periodu trajanja osiguranja, nego u jednom razdoblju učešća ili više, a u drugom rjeđe ili manje (požari u šumama i na poljima su veći i dešavaju se češće ljeti, na zgradama - više i češće zimi). Zbog toga bi osiguranici zaključivali osiguranje samo za periode kad su izloženi većem riziku i plaćali bi ukupno manju premiju.</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5. </a:t>
            </a:r>
            <a:r>
              <a:rPr lang="en-US" b="1" dirty="0" err="1" smtClean="0"/>
              <a:t>Osigurana</a:t>
            </a:r>
            <a:r>
              <a:rPr lang="en-US" b="1" dirty="0" smtClean="0"/>
              <a:t> </a:t>
            </a:r>
            <a:r>
              <a:rPr lang="en-US" b="1" dirty="0" err="1" smtClean="0"/>
              <a:t>suma</a:t>
            </a:r>
            <a:endParaRPr lang="en-US" b="1" dirty="0" smtClean="0"/>
          </a:p>
          <a:p>
            <a:r>
              <a:rPr lang="vi-VN" dirty="0" smtClean="0"/>
              <a:t>Osigurana vrijednost (svota osiguranja) je u ugovoru utvrđena vrijednost imovinskog interesa koja je za ugovarača osiguranja koncentrisana u predmetu ugovora. Različita je od naknade po osnovu osiguranja. Pod naknadom podrazumijevamo iznos koji iz osiguravajućeg fonda isplaćuje osiguravač korisniku osiguranja kad nastupi ugovorom predviđeni događaj, kad se ostvari rizik koji je pokriven osiguranjem. Naknada se u imovinskom osiguranju ne ugovara. Ona zavisi od štete koju pretrpi osiguranik na osiguranom dobru kad se ostvari predviđeni rizik, kad se, dakle, desi predviđeni događaj koji prouzrokuje štetu. No, naknada zavisi i od osigurane svote, koja je uvijek predmet ugovaranja. Ukoliko je u ugovoru pokriće, tada važi dispozitivno pravilo po kome je ugovor sklopljen uz najvišu svotu osiguranja (čl. 934, st. 5). Ono je sadržano u aktima osiguravača.</a:t>
            </a:r>
          </a:p>
          <a:p>
            <a:r>
              <a:rPr lang="vi-VN" dirty="0" smtClean="0"/>
              <a:t>Osigurati se ne mora na stvarnu vrijednost stvari. Može se ići ispod te vrijednosti, i tada rizik za tu razliku snosi sam osiguranik. To je slučaj podosiguranja. U njemu će i iznos naknade biti manji od štete, a osiguranik plaća manju premiju. I premija i naknada se smanjuju proporcionalno osiguranoj vrijednosti stvari. Izuzetno, osiguravač duguje naknadu do iznosa sume osiguranja, ako je izričito ugovoreno da odnos između vrijednosti stvari i sume osiguranja ne utiče na visinu naknade (čl. 936 ZOO). Smanjenje vrijednosti stvari u toku ugovora o osiguranju daje pravo svakoj strani da zahtijeva srazmjerno sniženje osigurane sume, odnosno premije i to od dana saopštavanja zahtjeva drugoj strani (čl. 933 ZOO).</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Može se sporazumjeti i da suma osiguranja bude iznad stvarne vrijednosti stvari. To je nadosiguranje. U tom slučaju se plaća veća premija, jer osiguravač preuzima rizik i za razliku vrijednosti. Zakon o obligacionim odnosima u načelu ne prihvata nadosiguranje. Kad je ugovorena svota veća od vrijednosti stvari, sniziće se do stvarne vrijednosti stvari, a isto tako i premija. Ako se pri zaključenju ugovora jedna strana poslužila prevarom i ugovorila je veću svotu osiguranja od stvarne vrijednosti, druga strana može tražiti poništenje ugovora. Kada stranke vrijednost osigurane svote utvrđuju sporazumno, Zakon o obligacionim odnosima toleriše slučajeve u kojima je nadosiguranje izvršeno u manjoj mjeri ili iz opravdanih razloga. Faktičko je pitanje kada se nadosiguranje može tolerisati zbog nesrazmjere između osigurane sume i procijenjene vrijednosti stvari. Nasuprot tome, “opravdani razlozi” za nadosiguranje se navode primjera radi. Tu spadaju osiguranje upotrebljavane stvari na vrijednost nove (“staro za novo”) i osiguranje</a:t>
            </a:r>
            <a:r>
              <a:rPr lang="hr-HR" dirty="0" smtClean="0"/>
              <a:t> </a:t>
            </a:r>
            <a:r>
              <a:rPr lang="en-US" dirty="0" err="1" smtClean="0"/>
              <a:t>subjektivne</a:t>
            </a:r>
            <a:r>
              <a:rPr lang="en-US" dirty="0" smtClean="0"/>
              <a:t> </a:t>
            </a:r>
            <a:r>
              <a:rPr lang="en-US" dirty="0" err="1" smtClean="0"/>
              <a:t>vrijednosti</a:t>
            </a:r>
            <a:r>
              <a:rPr lang="en-US" dirty="0" smtClean="0"/>
              <a:t> (</a:t>
            </a:r>
            <a:r>
              <a:rPr lang="en-US" dirty="0" err="1" smtClean="0"/>
              <a:t>čl</a:t>
            </a:r>
            <a:r>
              <a:rPr lang="en-US" dirty="0" smtClean="0"/>
              <a:t>. 925, </a:t>
            </a:r>
            <a:r>
              <a:rPr lang="en-US" dirty="0" err="1" smtClean="0"/>
              <a:t>stav</a:t>
            </a:r>
            <a:r>
              <a:rPr lang="en-US" dirty="0" smtClean="0"/>
              <a:t> 7). U </a:t>
            </a:r>
            <a:r>
              <a:rPr lang="en-US" dirty="0" err="1" smtClean="0"/>
              <a:t>ostalim</a:t>
            </a:r>
            <a:r>
              <a:rPr lang="en-US" dirty="0" smtClean="0"/>
              <a:t> </a:t>
            </a:r>
            <a:r>
              <a:rPr lang="en-US" dirty="0" err="1" smtClean="0"/>
              <a:t>slučajevima</a:t>
            </a:r>
            <a:r>
              <a:rPr lang="en-US" dirty="0" smtClean="0"/>
              <a:t> </a:t>
            </a:r>
            <a:r>
              <a:rPr lang="en-US" dirty="0" err="1" smtClean="0"/>
              <a:t>osiguravač</a:t>
            </a:r>
            <a:r>
              <a:rPr lang="en-US" dirty="0" smtClean="0"/>
              <a:t> </a:t>
            </a:r>
            <a:r>
              <a:rPr lang="en-US" dirty="0" err="1" smtClean="0"/>
              <a:t>može</a:t>
            </a:r>
            <a:r>
              <a:rPr lang="en-US" dirty="0" smtClean="0"/>
              <a:t> </a:t>
            </a:r>
            <a:r>
              <a:rPr lang="en-US" dirty="0" err="1" smtClean="0"/>
              <a:t>tražiti</a:t>
            </a:r>
            <a:r>
              <a:rPr lang="en-US" dirty="0" smtClean="0"/>
              <a:t> </a:t>
            </a:r>
            <a:r>
              <a:rPr lang="en-US" dirty="0" err="1" smtClean="0"/>
              <a:t>smanjenje</a:t>
            </a:r>
            <a:r>
              <a:rPr lang="en-US" dirty="0" smtClean="0"/>
              <a:t> </a:t>
            </a:r>
            <a:r>
              <a:rPr lang="en-US" dirty="0" err="1" smtClean="0"/>
              <a:t>osigurane</a:t>
            </a:r>
            <a:r>
              <a:rPr lang="en-US" dirty="0" smtClean="0"/>
              <a:t> </a:t>
            </a:r>
            <a:r>
              <a:rPr lang="en-US" dirty="0" err="1" smtClean="0"/>
              <a:t>sume</a:t>
            </a:r>
            <a:r>
              <a:rPr lang="en-US" dirty="0" smtClean="0"/>
              <a:t> </a:t>
            </a:r>
            <a:r>
              <a:rPr lang="en-US" dirty="0" err="1" smtClean="0"/>
              <a:t>proporcionalno</a:t>
            </a:r>
            <a:r>
              <a:rPr lang="en-US" dirty="0" smtClean="0"/>
              <a:t> </a:t>
            </a:r>
            <a:r>
              <a:rPr lang="en-US" dirty="0" err="1" smtClean="0"/>
              <a:t>stvarnoj</a:t>
            </a:r>
            <a:r>
              <a:rPr lang="en-US" dirty="0" smtClean="0"/>
              <a:t> </a:t>
            </a:r>
            <a:r>
              <a:rPr lang="en-US" dirty="0" err="1" smtClean="0"/>
              <a:t>vrijednosti</a:t>
            </a:r>
            <a:r>
              <a:rPr lang="en-US" dirty="0" smtClean="0"/>
              <a:t> </a:t>
            </a:r>
            <a:r>
              <a:rPr lang="en-US" dirty="0" err="1" smtClean="0"/>
              <a:t>predmeta</a:t>
            </a:r>
            <a:r>
              <a:rPr lang="en-US" dirty="0" smtClean="0"/>
              <a: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U nekim slučajevima uslovi osiguranja ili ugovor predviđaju da se naknada ograničava određivanjem najveće sume osiguranja - maksimuma. Jedan dio vrijednosti osigurane imovine u tom slučaju ostaje nepokriven osiguranjem. Time se želi i spriječiti špekulacija - da osiguranik ne bi izazvao nastanak osiguranog slučaja, ili izbjegao preduzimanje mjera za njegovo otklanjanje. U našem sistemu osiguranja takav je slučaj predviđen kod osiguranja stoke. Pravila za osiguranje životinja predviđaju svotu osiguranja životinja u visini njihove tržišne vrijednosti, ali osiguravač može za pojedine vrste životinja predvidjeti najviši iznos do koga se može zaključiti osiguranje. Kod nekih vrsta osiguranje nije ograničen maksimum osiguranja, nego je određen dio vrijednosti do koga se stvar može osigurati. Takvo ograničenje postoji u transportnom osiguranju, kad osiguravač preuzima rizik do nekog dijela (90% npr.) od pričinjene štete.</a:t>
            </a:r>
          </a:p>
          <a:p>
            <a:r>
              <a:rPr lang="vi-VN" dirty="0" smtClean="0"/>
              <a:t>Kod osiguranja lica ugovara se osigurana suma koja predstavlja iznos naknade. U polisu se unosi osigurana svota, a ne naknada. No, naknada je cilj ugovora naročito kod imovinskih osiguranja i zavisi od osigurane svote. Naknada je, stoga, kao elemenat ugovora odrediva, a elementi za njeno određivanje su osigurana svota i vrijednost stvari kod imovinskog osiguranja. Kod ličnih osiguranja tu ulogu ima suma osiguranja.</a:t>
            </a:r>
          </a:p>
          <a:p>
            <a:r>
              <a:rPr lang="vi-VN" dirty="0" smtClean="0"/>
              <a:t>Pravila, odnosno uslovi osiguranja imovine, predviđaju na koju se vrijednost osiguravaju pojedine vrste stvari. Tako, građevinski objekti se osiguravaju na cijenu izgradnje umanjenu za iznos rabaćenja; zaliha robe i materijala na nabavnu, odnosno na tržnu cijenu, prema tome koja je niža; transportna sredstva, mašine, uređaji i instalacije na nabavnu cijenu umanjenu za iznos tehničkog i ekonomskog rabaćenja; dragocjenosti, modeli, planovi, dokumenti - po sporazumu itd.</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6. </a:t>
            </a:r>
            <a:r>
              <a:rPr lang="en-US" b="1" dirty="0" err="1" smtClean="0"/>
              <a:t>Trajanje</a:t>
            </a:r>
            <a:r>
              <a:rPr lang="en-US" b="1" dirty="0" smtClean="0"/>
              <a:t> </a:t>
            </a:r>
            <a:r>
              <a:rPr lang="en-US" b="1" dirty="0" err="1" smtClean="0"/>
              <a:t>osiguranja</a:t>
            </a:r>
            <a:endParaRPr lang="en-US" b="1" dirty="0" smtClean="0"/>
          </a:p>
          <a:p>
            <a:r>
              <a:rPr lang="en-US" dirty="0" err="1" smtClean="0"/>
              <a:t>Trajanje</a:t>
            </a:r>
            <a:r>
              <a:rPr lang="en-US" dirty="0" smtClean="0"/>
              <a:t> </a:t>
            </a:r>
            <a:r>
              <a:rPr lang="en-US" dirty="0" err="1" smtClean="0"/>
              <a:t>osiguranja</a:t>
            </a:r>
            <a:r>
              <a:rPr lang="en-US" dirty="0" smtClean="0"/>
              <a:t> je period u </a:t>
            </a:r>
            <a:r>
              <a:rPr lang="en-US" dirty="0" err="1" smtClean="0"/>
              <a:t>kome</a:t>
            </a:r>
            <a:r>
              <a:rPr lang="en-US" dirty="0" smtClean="0"/>
              <a:t> je </a:t>
            </a:r>
            <a:r>
              <a:rPr lang="en-US" dirty="0" err="1" smtClean="0"/>
              <a:t>osiguranik</a:t>
            </a:r>
            <a:r>
              <a:rPr lang="en-US" dirty="0" smtClean="0"/>
              <a:t> </a:t>
            </a:r>
            <a:r>
              <a:rPr lang="en-US" dirty="0" err="1" smtClean="0"/>
              <a:t>pokriven</a:t>
            </a:r>
            <a:r>
              <a:rPr lang="en-US" dirty="0" smtClean="0"/>
              <a:t> </a:t>
            </a:r>
            <a:r>
              <a:rPr lang="en-US" dirty="0" err="1" smtClean="0"/>
              <a:t>osiguranjem</a:t>
            </a:r>
            <a:r>
              <a:rPr lang="en-US" dirty="0" smtClean="0"/>
              <a:t>. </a:t>
            </a:r>
            <a:r>
              <a:rPr lang="en-US" dirty="0" err="1" smtClean="0"/>
              <a:t>Njegova</a:t>
            </a:r>
            <a:r>
              <a:rPr lang="en-US" dirty="0" smtClean="0"/>
              <a:t> </a:t>
            </a:r>
            <a:r>
              <a:rPr lang="en-US" dirty="0" err="1" smtClean="0"/>
              <a:t>dužina</a:t>
            </a:r>
            <a:r>
              <a:rPr lang="en-US" dirty="0" smtClean="0"/>
              <a:t> </a:t>
            </a:r>
            <a:r>
              <a:rPr lang="en-US" dirty="0" err="1" smtClean="0"/>
              <a:t>bitno</a:t>
            </a:r>
            <a:r>
              <a:rPr lang="en-US" dirty="0" smtClean="0"/>
              <a:t> </a:t>
            </a:r>
            <a:r>
              <a:rPr lang="en-US" dirty="0" err="1" smtClean="0"/>
              <a:t>utiče</a:t>
            </a:r>
            <a:r>
              <a:rPr lang="en-US" dirty="0" smtClean="0"/>
              <a:t> </a:t>
            </a:r>
            <a:r>
              <a:rPr lang="en-US" dirty="0" err="1" smtClean="0"/>
              <a:t>na</a:t>
            </a:r>
            <a:r>
              <a:rPr lang="en-US" dirty="0" smtClean="0"/>
              <a:t> </a:t>
            </a:r>
            <a:r>
              <a:rPr lang="en-US" dirty="0" err="1" smtClean="0"/>
              <a:t>veličinu</a:t>
            </a:r>
            <a:r>
              <a:rPr lang="en-US" dirty="0" smtClean="0"/>
              <a:t> </a:t>
            </a:r>
            <a:r>
              <a:rPr lang="en-US" dirty="0" err="1" smtClean="0"/>
              <a:t>rizika</a:t>
            </a:r>
            <a:r>
              <a:rPr lang="en-US" dirty="0" smtClean="0"/>
              <a:t> </a:t>
            </a:r>
            <a:r>
              <a:rPr lang="en-US" dirty="0" err="1" smtClean="0"/>
              <a:t>i</a:t>
            </a:r>
            <a:r>
              <a:rPr lang="en-US" dirty="0" smtClean="0"/>
              <a:t> </a:t>
            </a:r>
            <a:r>
              <a:rPr lang="en-US" dirty="0" err="1" smtClean="0"/>
              <a:t>iznos</a:t>
            </a:r>
            <a:r>
              <a:rPr lang="en-US" dirty="0" smtClean="0"/>
              <a:t> </a:t>
            </a:r>
            <a:r>
              <a:rPr lang="en-US" dirty="0" err="1" smtClean="0"/>
              <a:t>premije</a:t>
            </a:r>
            <a:r>
              <a:rPr lang="en-US" dirty="0" smtClean="0"/>
              <a:t>.</a:t>
            </a:r>
          </a:p>
          <a:p>
            <a:r>
              <a:rPr lang="vi-VN" dirty="0" smtClean="0"/>
              <a:t>Trajanje osiguranja se najprije određuje ugovorom. To se može učiniti izričitim određivanjem početka i kraja vremena u kome postoji osiguravaočeva obaveza, ili pozivom na opšte uslove poslovanja. Stranke su slobodne da ugovor sklope i na neodređeno vrijeme. Trajanje osiguranja po pravilu se podudara sa trajanjem ugovora. No, izuzeci postoje. Stranke mogu predvidjeti da je osiguranjem pokriven i period koji prethodi zaključivanju ugovora. Ugovor je važeći ukoliko zainteresovana strana nije znala da se događaj već desio, odnosno da je mogućnost da se događaj desi već prestala da postoji (čl. 898 ZOO). Uslovima osiguranja, dalje, može biti predviđeno da kod pojedinih vrsta obaveza osiguravača traje i izvjesno vrijeme nakon isteka vremena trajanja osiguranja.</a:t>
            </a:r>
          </a:p>
          <a:p>
            <a:r>
              <a:rPr lang="vi-VN" dirty="0" smtClean="0"/>
              <a:t>Osnovno dispozitivno pravilo člana 922 ZOO razlikuje trenutak zaključenja ugovora od trenutka u kome počinje njegovo dejstvo. Ugovor o osiguranju “proizvodi svoj učinak počev od dvadeset četvrtog sata dana koji je u polici označen kao dan početka trajanja osiguranja”. Za neke posebne slučajeve su predviđeni izuzeci. Najprije, ako je ugovoreno da se premija plaća odjednom i prilikom zaključenja ugovora, osiguranje da traje ne od dana naznačenog u polici, nego od idućeg dana po uplati premije (čl. 913). I drugo, kada se ispostavlja lista pokrića, osiguranje djeluje od dana izdavanja police.</a:t>
            </a:r>
            <a:endParaRPr lang="hr-HR" dirty="0" smtClean="0"/>
          </a:p>
          <a:p>
            <a:r>
              <a:rPr lang="en-US" dirty="0" err="1" smtClean="0"/>
              <a:t>Ako</a:t>
            </a:r>
            <a:r>
              <a:rPr lang="en-US" dirty="0" smtClean="0"/>
              <a:t> je </a:t>
            </a:r>
            <a:r>
              <a:rPr lang="en-US" dirty="0" err="1" smtClean="0"/>
              <a:t>trajanje</a:t>
            </a:r>
            <a:r>
              <a:rPr lang="en-US" dirty="0" smtClean="0"/>
              <a:t> </a:t>
            </a:r>
            <a:r>
              <a:rPr lang="en-US" dirty="0" err="1" smtClean="0"/>
              <a:t>osiguranja</a:t>
            </a:r>
            <a:r>
              <a:rPr lang="en-US" dirty="0" smtClean="0"/>
              <a:t> </a:t>
            </a:r>
            <a:r>
              <a:rPr lang="en-US" dirty="0" err="1" smtClean="0"/>
              <a:t>ugovoreno</a:t>
            </a:r>
            <a:r>
              <a:rPr lang="en-US" dirty="0" smtClean="0"/>
              <a:t>, </a:t>
            </a:r>
            <a:r>
              <a:rPr lang="en-US" dirty="0" err="1" smtClean="0"/>
              <a:t>ono</a:t>
            </a:r>
            <a:r>
              <a:rPr lang="en-US" dirty="0" smtClean="0"/>
              <a:t> </a:t>
            </a:r>
            <a:r>
              <a:rPr lang="en-US" dirty="0" err="1" smtClean="0"/>
              <a:t>prestaje</a:t>
            </a:r>
            <a:r>
              <a:rPr lang="en-US" dirty="0" smtClean="0"/>
              <a:t> </a:t>
            </a:r>
            <a:r>
              <a:rPr lang="en-US" dirty="0" err="1" smtClean="0"/>
              <a:t>svršetkom</a:t>
            </a:r>
            <a:r>
              <a:rPr lang="en-US" dirty="0" smtClean="0"/>
              <a:t> </a:t>
            </a:r>
            <a:r>
              <a:rPr lang="en-US" dirty="0" err="1" smtClean="0"/>
              <a:t>posljednjeg</a:t>
            </a:r>
            <a:r>
              <a:rPr lang="en-US" dirty="0" smtClean="0"/>
              <a:t> </a:t>
            </a:r>
            <a:r>
              <a:rPr lang="en-US" dirty="0" err="1" smtClean="0"/>
              <a:t>dana</a:t>
            </a:r>
            <a:r>
              <a:rPr lang="en-US" dirty="0" smtClean="0"/>
              <a:t> </a:t>
            </a:r>
            <a:r>
              <a:rPr lang="en-US" dirty="0" err="1" smtClean="0"/>
              <a:t>roka</a:t>
            </a:r>
            <a:r>
              <a:rPr lang="en-US" dirty="0" smtClean="0"/>
              <a:t> (</a:t>
            </a:r>
            <a:r>
              <a:rPr lang="en-US" dirty="0" err="1" smtClean="0"/>
              <a:t>čl</a:t>
            </a:r>
            <a:r>
              <a:rPr lang="en-US" dirty="0" smtClean="0"/>
              <a:t>. 922 ZOO). Pored toga, </a:t>
            </a:r>
            <a:r>
              <a:rPr lang="en-US" dirty="0" err="1" smtClean="0"/>
              <a:t>osiguranje</a:t>
            </a:r>
            <a:r>
              <a:rPr lang="en-US" dirty="0" smtClean="0"/>
              <a:t> </a:t>
            </a:r>
            <a:r>
              <a:rPr lang="en-US" dirty="0" err="1" smtClean="0"/>
              <a:t>prestaje</a:t>
            </a:r>
            <a:r>
              <a:rPr lang="en-US" dirty="0" smtClean="0"/>
              <a:t> </a:t>
            </a:r>
            <a:r>
              <a:rPr lang="en-US" dirty="0" err="1" smtClean="0"/>
              <a:t>i</a:t>
            </a:r>
            <a:r>
              <a:rPr lang="en-US" dirty="0" smtClean="0"/>
              <a:t> </a:t>
            </a:r>
            <a:r>
              <a:rPr lang="en-US" dirty="0" err="1" smtClean="0"/>
              <a:t>prestankom</a:t>
            </a:r>
            <a:r>
              <a:rPr lang="en-US" dirty="0" smtClean="0"/>
              <a:t> </a:t>
            </a:r>
            <a:r>
              <a:rPr lang="en-US" dirty="0" err="1" smtClean="0"/>
              <a:t>ugovora</a:t>
            </a:r>
            <a:r>
              <a:rPr lang="en-US" dirty="0" smtClean="0"/>
              <a:t>, </a:t>
            </a:r>
            <a:r>
              <a:rPr lang="en-US" dirty="0" err="1" smtClean="0"/>
              <a:t>bilo</a:t>
            </a:r>
            <a:r>
              <a:rPr lang="en-US" dirty="0" smtClean="0"/>
              <a:t> </a:t>
            </a:r>
            <a:r>
              <a:rPr lang="en-US" dirty="0" err="1" smtClean="0"/>
              <a:t>iz</a:t>
            </a:r>
            <a:r>
              <a:rPr lang="en-US" dirty="0" smtClean="0"/>
              <a:t> </a:t>
            </a:r>
            <a:r>
              <a:rPr lang="en-US" dirty="0" err="1" smtClean="0"/>
              <a:t>zakonskih</a:t>
            </a:r>
            <a:r>
              <a:rPr lang="en-US" dirty="0" smtClean="0"/>
              <a:t> </a:t>
            </a:r>
            <a:r>
              <a:rPr lang="en-US" dirty="0" err="1" smtClean="0"/>
              <a:t>razloga</a:t>
            </a:r>
            <a:r>
              <a:rPr lang="en-US" dirty="0" smtClean="0"/>
              <a:t>, </a:t>
            </a:r>
            <a:r>
              <a:rPr lang="en-US" dirty="0" err="1" smtClean="0"/>
              <a:t>bilo</a:t>
            </a:r>
            <a:r>
              <a:rPr lang="en-US" dirty="0" smtClean="0"/>
              <a:t> </a:t>
            </a:r>
            <a:r>
              <a:rPr lang="en-US" dirty="0" err="1" smtClean="0"/>
              <a:t>otkazom</a:t>
            </a:r>
            <a:r>
              <a:rPr lang="en-US" dirty="0" smtClean="0"/>
              <a:t> </a:t>
            </a:r>
            <a:r>
              <a:rPr lang="en-US" dirty="0" err="1" smtClean="0"/>
              <a:t>neke</a:t>
            </a:r>
            <a:r>
              <a:rPr lang="en-US" dirty="0" smtClean="0"/>
              <a:t> </a:t>
            </a:r>
            <a:r>
              <a:rPr lang="en-US" dirty="0" err="1" smtClean="0"/>
              <a:t>od</a:t>
            </a:r>
            <a:r>
              <a:rPr lang="en-US" dirty="0" smtClean="0"/>
              <a:t> </a:t>
            </a:r>
            <a:r>
              <a:rPr lang="en-US" dirty="0" err="1" smtClean="0"/>
              <a:t>ugovornih</a:t>
            </a:r>
            <a:r>
              <a:rPr lang="en-US" dirty="0" smtClean="0"/>
              <a:t> </a:t>
            </a:r>
            <a:r>
              <a:rPr lang="en-US" dirty="0" err="1" smtClean="0"/>
              <a:t>stranaka</a:t>
            </a:r>
            <a:r>
              <a:rPr lang="en-US" dirty="0" smtClean="0"/>
              <a:t>.</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III OBAVEZE STRANAKA</a:t>
            </a:r>
          </a:p>
          <a:p>
            <a:r>
              <a:rPr lang="en-US" b="1" dirty="0" smtClean="0"/>
              <a:t>1. </a:t>
            </a:r>
            <a:r>
              <a:rPr lang="en-US" b="1" dirty="0" err="1" smtClean="0"/>
              <a:t>Obaveze</a:t>
            </a:r>
            <a:r>
              <a:rPr lang="en-US" b="1" dirty="0" smtClean="0"/>
              <a:t> osiguranika</a:t>
            </a:r>
          </a:p>
          <a:p>
            <a:r>
              <a:rPr lang="pl-PL" b="1" dirty="0" smtClean="0"/>
              <a:t>1.1 Davanje podataka o riziku</a:t>
            </a:r>
          </a:p>
          <a:p>
            <a:r>
              <a:rPr lang="vi-VN" dirty="0" smtClean="0"/>
              <a:t>Podatke o stvari, odnosno o licu koje se osigurava, koji mogu biti od značaja za ocjenu rizika, daje ugovarač osiguranja. Ugovarač je dužan da prilikom zaključenja ugovora prijavi osiguravaču sve okolnosti koje su od značaja za ocjenu rizika, a koje su mu poznate ili mu nisu mogle ostati nepoznate (čl. 907 ZOO). Pošto osiguranik ne zna uvijek koje su okolnosti od značaja za ocjenu rizika, pitanja o tome treba da mu postavlja osiguravač. Tako se i radi. Osiguravači sastavljaju upitnike, koje popunjavaju budući ugovarači i koji važe kao ponuda za osiguranje. Ugovarač osiguranja može dati obavještenja o onome što je poznato, dok osiguravač kao profesionalac treba bolje da zna šta mu treba. Pored toga, osiguravač može i pregledati i stvar i lica i utvrditi okolnosti koje su mu potrebne. Ovi podaci služe osiguravaču ne samo za klasifikaciju rizika i za određivanje premijske stope nego i radi organizovanja zaštite od rizika i preduzimanja eventualnih preventivnih mjera.</a:t>
            </a:r>
          </a:p>
          <a:p>
            <a:r>
              <a:rPr lang="en-US" dirty="0" err="1" smtClean="0"/>
              <a:t>Postavilo</a:t>
            </a:r>
            <a:r>
              <a:rPr lang="en-US" dirty="0" smtClean="0"/>
              <a:t> se </a:t>
            </a:r>
            <a:r>
              <a:rPr lang="en-US" dirty="0" err="1" smtClean="0"/>
              <a:t>pitanje</a:t>
            </a:r>
            <a:r>
              <a:rPr lang="en-US" dirty="0" smtClean="0"/>
              <a:t> </a:t>
            </a:r>
            <a:r>
              <a:rPr lang="en-US" dirty="0" err="1" smtClean="0"/>
              <a:t>kakve</a:t>
            </a:r>
            <a:r>
              <a:rPr lang="en-US" dirty="0" smtClean="0"/>
              <a:t> </a:t>
            </a:r>
            <a:r>
              <a:rPr lang="en-US" dirty="0" err="1" smtClean="0"/>
              <a:t>su</a:t>
            </a:r>
            <a:r>
              <a:rPr lang="en-US" dirty="0" smtClean="0"/>
              <a:t> </a:t>
            </a:r>
            <a:r>
              <a:rPr lang="en-US" dirty="0" err="1" smtClean="0"/>
              <a:t>posljedice</a:t>
            </a:r>
            <a:r>
              <a:rPr lang="en-US" dirty="0" smtClean="0"/>
              <a:t> </a:t>
            </a:r>
            <a:r>
              <a:rPr lang="en-US" dirty="0" err="1" smtClean="0"/>
              <a:t>ako</a:t>
            </a:r>
            <a:r>
              <a:rPr lang="en-US" dirty="0" smtClean="0"/>
              <a:t> </a:t>
            </a:r>
            <a:r>
              <a:rPr lang="en-US" dirty="0" err="1" smtClean="0"/>
              <a:t>osiguranik</a:t>
            </a:r>
            <a:r>
              <a:rPr lang="en-US" dirty="0" smtClean="0"/>
              <a:t> </a:t>
            </a:r>
            <a:r>
              <a:rPr lang="en-US" dirty="0" err="1" smtClean="0"/>
              <a:t>svjesno</a:t>
            </a:r>
            <a:r>
              <a:rPr lang="en-US" dirty="0" smtClean="0"/>
              <a:t> ne </a:t>
            </a:r>
            <a:r>
              <a:rPr lang="en-US" dirty="0" err="1" smtClean="0"/>
              <a:t>da</a:t>
            </a:r>
            <a:r>
              <a:rPr lang="en-US" dirty="0" smtClean="0"/>
              <a:t> </a:t>
            </a:r>
            <a:r>
              <a:rPr lang="en-US" dirty="0" err="1" smtClean="0"/>
              <a:t>tačne</a:t>
            </a:r>
            <a:r>
              <a:rPr lang="en-US" dirty="0" smtClean="0"/>
              <a:t> </a:t>
            </a:r>
            <a:r>
              <a:rPr lang="en-US" dirty="0" err="1" smtClean="0"/>
              <a:t>i</a:t>
            </a:r>
            <a:r>
              <a:rPr lang="en-US" dirty="0" smtClean="0"/>
              <a:t> </a:t>
            </a:r>
            <a:r>
              <a:rPr lang="en-US" dirty="0" err="1" smtClean="0"/>
              <a:t>potpune</a:t>
            </a:r>
            <a:r>
              <a:rPr lang="en-US" dirty="0" smtClean="0"/>
              <a:t> </a:t>
            </a:r>
            <a:r>
              <a:rPr lang="en-US" dirty="0" err="1" smtClean="0"/>
              <a:t>podatke</a:t>
            </a:r>
            <a:r>
              <a:rPr lang="en-US" dirty="0" smtClean="0"/>
              <a:t>. </a:t>
            </a:r>
            <a:r>
              <a:rPr lang="en-US" dirty="0" err="1" smtClean="0"/>
              <a:t>Isti</a:t>
            </a:r>
            <a:r>
              <a:rPr lang="en-US" dirty="0" smtClean="0"/>
              <a:t> problem </a:t>
            </a:r>
            <a:r>
              <a:rPr lang="en-US" dirty="0" err="1" smtClean="0"/>
              <a:t>postoji</a:t>
            </a:r>
            <a:r>
              <a:rPr lang="en-US" dirty="0" smtClean="0"/>
              <a:t> </a:t>
            </a:r>
            <a:r>
              <a:rPr lang="en-US" dirty="0" err="1" smtClean="0"/>
              <a:t>i</a:t>
            </a:r>
            <a:r>
              <a:rPr lang="en-US" dirty="0" smtClean="0"/>
              <a:t> </a:t>
            </a:r>
            <a:r>
              <a:rPr lang="en-US" dirty="0" err="1" smtClean="0"/>
              <a:t>kada</a:t>
            </a:r>
            <a:r>
              <a:rPr lang="en-US" dirty="0" smtClean="0"/>
              <a:t> </a:t>
            </a:r>
            <a:r>
              <a:rPr lang="en-US" dirty="0" err="1" smtClean="0"/>
              <a:t>osiguranik</a:t>
            </a:r>
            <a:r>
              <a:rPr lang="en-US" dirty="0" smtClean="0"/>
              <a:t> ne </a:t>
            </a:r>
            <a:r>
              <a:rPr lang="en-US" dirty="0" err="1" smtClean="0"/>
              <a:t>da</a:t>
            </a:r>
            <a:r>
              <a:rPr lang="en-US" dirty="0" smtClean="0"/>
              <a:t> </a:t>
            </a:r>
            <a:r>
              <a:rPr lang="en-US" dirty="0" err="1" smtClean="0"/>
              <a:t>tačne</a:t>
            </a:r>
            <a:r>
              <a:rPr lang="en-US" dirty="0" smtClean="0"/>
              <a:t>, </a:t>
            </a:r>
            <a:r>
              <a:rPr lang="en-US" dirty="0" err="1" smtClean="0"/>
              <a:t>odnosno</a:t>
            </a:r>
            <a:r>
              <a:rPr lang="en-US" dirty="0" smtClean="0"/>
              <a:t> </a:t>
            </a:r>
            <a:r>
              <a:rPr lang="en-US" dirty="0" err="1" smtClean="0"/>
              <a:t>potpune</a:t>
            </a:r>
            <a:r>
              <a:rPr lang="en-US" dirty="0" smtClean="0"/>
              <a:t> </a:t>
            </a:r>
            <a:r>
              <a:rPr lang="en-US" dirty="0" err="1" smtClean="0"/>
              <a:t>podatke</a:t>
            </a:r>
            <a:r>
              <a:rPr lang="en-US" dirty="0" smtClean="0"/>
              <a:t> </a:t>
            </a:r>
            <a:r>
              <a:rPr lang="en-US" dirty="0" err="1" smtClean="0"/>
              <a:t>bez</a:t>
            </a:r>
            <a:r>
              <a:rPr lang="en-US" dirty="0" smtClean="0"/>
              <a:t> </a:t>
            </a:r>
            <a:r>
              <a:rPr lang="en-US" dirty="0" err="1" smtClean="0"/>
              <a:t>svoje</a:t>
            </a:r>
            <a:r>
              <a:rPr lang="en-US" dirty="0" smtClean="0"/>
              <a:t> </a:t>
            </a:r>
            <a:r>
              <a:rPr lang="en-US" dirty="0" err="1" smtClean="0"/>
              <a:t>krivice</a:t>
            </a:r>
            <a:r>
              <a:rPr lang="en-US" dirty="0" smtClean="0"/>
              <a:t>, </a:t>
            </a:r>
            <a:r>
              <a:rPr lang="en-US" dirty="0" err="1" smtClean="0"/>
              <a:t>tj</a:t>
            </a:r>
            <a:r>
              <a:rPr lang="en-US" dirty="0" smtClean="0"/>
              <a:t>. </a:t>
            </a:r>
            <a:r>
              <a:rPr lang="en-US" dirty="0" err="1" smtClean="0"/>
              <a:t>bez</a:t>
            </a:r>
            <a:r>
              <a:rPr lang="en-US" dirty="0" smtClean="0"/>
              <a:t> </a:t>
            </a:r>
            <a:r>
              <a:rPr lang="en-US" dirty="0" err="1" smtClean="0"/>
              <a:t>namjere</a:t>
            </a:r>
            <a:r>
              <a:rPr lang="en-US" dirty="0" smtClean="0"/>
              <a:t> </a:t>
            </a:r>
            <a:r>
              <a:rPr lang="en-US" dirty="0" err="1" smtClean="0"/>
              <a:t>da</a:t>
            </a:r>
            <a:r>
              <a:rPr lang="en-US" dirty="0" smtClean="0"/>
              <a:t> </a:t>
            </a:r>
            <a:r>
              <a:rPr lang="en-US" dirty="0" err="1" smtClean="0"/>
              <a:t>dovede</a:t>
            </a:r>
            <a:r>
              <a:rPr lang="en-US" dirty="0" smtClean="0"/>
              <a:t> u </a:t>
            </a:r>
            <a:r>
              <a:rPr lang="en-US" dirty="0" err="1" smtClean="0"/>
              <a:t>zabludu</a:t>
            </a:r>
            <a:r>
              <a:rPr lang="en-US" dirty="0" smtClean="0"/>
              <a:t> </a:t>
            </a:r>
            <a:r>
              <a:rPr lang="en-US" dirty="0" err="1" smtClean="0"/>
              <a:t>osiguravača</a:t>
            </a:r>
            <a:r>
              <a:rPr lang="en-US" dirty="0" smtClean="0"/>
              <a:t> </a:t>
            </a:r>
            <a:r>
              <a:rPr lang="en-US" dirty="0" err="1" smtClean="0"/>
              <a:t>ili</a:t>
            </a:r>
            <a:r>
              <a:rPr lang="en-US" dirty="0" smtClean="0"/>
              <a:t> </a:t>
            </a:r>
            <a:r>
              <a:rPr lang="en-US" dirty="0" err="1" smtClean="0"/>
              <a:t>da</a:t>
            </a:r>
            <a:r>
              <a:rPr lang="en-US" dirty="0" smtClean="0"/>
              <a:t> </a:t>
            </a:r>
            <a:r>
              <a:rPr lang="en-US" dirty="0" err="1" smtClean="0"/>
              <a:t>ga</a:t>
            </a:r>
            <a:r>
              <a:rPr lang="en-US" dirty="0" smtClean="0"/>
              <a:t> </a:t>
            </a:r>
            <a:r>
              <a:rPr lang="en-US" dirty="0" err="1" smtClean="0"/>
              <a:t>prevari</a:t>
            </a:r>
            <a:r>
              <a:rPr lang="en-US" dirty="0" smtClean="0"/>
              <a:t>. </a:t>
            </a:r>
            <a:r>
              <a:rPr lang="en-US" dirty="0" err="1" smtClean="0"/>
              <a:t>Obaveza</a:t>
            </a:r>
            <a:r>
              <a:rPr lang="en-US" dirty="0" smtClean="0"/>
              <a:t> osiguranika </a:t>
            </a:r>
            <a:r>
              <a:rPr lang="en-US" dirty="0" err="1" smtClean="0"/>
              <a:t>na</a:t>
            </a:r>
            <a:r>
              <a:rPr lang="en-US" dirty="0" smtClean="0"/>
              <a:t> </a:t>
            </a:r>
            <a:r>
              <a:rPr lang="en-US" dirty="0" err="1" smtClean="0"/>
              <a:t>davanje</a:t>
            </a:r>
            <a:r>
              <a:rPr lang="en-US" dirty="0" smtClean="0"/>
              <a:t> </a:t>
            </a:r>
            <a:r>
              <a:rPr lang="en-US" dirty="0" err="1" smtClean="0"/>
              <a:t>obavještenja</a:t>
            </a:r>
            <a:r>
              <a:rPr lang="en-US" dirty="0" smtClean="0"/>
              <a:t> </a:t>
            </a:r>
            <a:r>
              <a:rPr lang="en-US" dirty="0" err="1" smtClean="0"/>
              <a:t>pravno</a:t>
            </a:r>
            <a:r>
              <a:rPr lang="en-US" dirty="0" smtClean="0"/>
              <a:t> se </a:t>
            </a:r>
            <a:r>
              <a:rPr lang="en-US" dirty="0" err="1" smtClean="0"/>
              <a:t>pravdala</a:t>
            </a:r>
            <a:r>
              <a:rPr lang="en-US" dirty="0" smtClean="0"/>
              <a:t> </a:t>
            </a:r>
            <a:r>
              <a:rPr lang="en-US" dirty="0" err="1" smtClean="0"/>
              <a:t>na</a:t>
            </a:r>
            <a:r>
              <a:rPr lang="en-US" dirty="0" smtClean="0"/>
              <a:t> </a:t>
            </a:r>
            <a:r>
              <a:rPr lang="en-US" dirty="0" err="1" smtClean="0"/>
              <a:t>nekoliko</a:t>
            </a:r>
            <a:r>
              <a:rPr lang="en-US" dirty="0" smtClean="0"/>
              <a:t> </a:t>
            </a:r>
            <a:r>
              <a:rPr lang="en-US" dirty="0" err="1" smtClean="0"/>
              <a:t>načina</a:t>
            </a:r>
            <a:r>
              <a:rPr lang="en-US" dirty="0" smtClean="0"/>
              <a:t>. Oni </a:t>
            </a:r>
            <a:r>
              <a:rPr lang="en-US" dirty="0" err="1" smtClean="0"/>
              <a:t>koji</a:t>
            </a:r>
            <a:r>
              <a:rPr lang="en-US" dirty="0" smtClean="0"/>
              <a:t> </a:t>
            </a:r>
            <a:r>
              <a:rPr lang="en-US" dirty="0" err="1" smtClean="0"/>
              <a:t>ovaj</a:t>
            </a:r>
            <a:r>
              <a:rPr lang="en-US" dirty="0" smtClean="0"/>
              <a:t> </a:t>
            </a:r>
            <a:r>
              <a:rPr lang="en-US" dirty="0" err="1" smtClean="0"/>
              <a:t>ugovor</a:t>
            </a:r>
            <a:r>
              <a:rPr lang="en-US" dirty="0" smtClean="0"/>
              <a:t> </a:t>
            </a:r>
            <a:r>
              <a:rPr lang="en-US" dirty="0" err="1" smtClean="0"/>
              <a:t>smatraju</a:t>
            </a:r>
            <a:r>
              <a:rPr lang="en-US" dirty="0" smtClean="0"/>
              <a:t> </a:t>
            </a:r>
            <a:r>
              <a:rPr lang="en-US" dirty="0" err="1" smtClean="0"/>
              <a:t>aleatornim</a:t>
            </a:r>
            <a:r>
              <a:rPr lang="en-US" dirty="0" smtClean="0"/>
              <a:t> </a:t>
            </a:r>
            <a:r>
              <a:rPr lang="en-US" dirty="0" err="1" smtClean="0"/>
              <a:t>sasvim</a:t>
            </a:r>
            <a:r>
              <a:rPr lang="en-US" dirty="0" smtClean="0"/>
              <a:t> </a:t>
            </a:r>
            <a:r>
              <a:rPr lang="en-US" dirty="0" err="1" smtClean="0"/>
              <a:t>dosljedno</a:t>
            </a:r>
            <a:r>
              <a:rPr lang="en-US" dirty="0" smtClean="0"/>
              <a:t> </a:t>
            </a:r>
            <a:r>
              <a:rPr lang="en-US" dirty="0" err="1" smtClean="0"/>
              <a:t>insistiraju</a:t>
            </a:r>
            <a:r>
              <a:rPr lang="en-US" dirty="0" smtClean="0"/>
              <a:t> </a:t>
            </a:r>
            <a:r>
              <a:rPr lang="en-US" dirty="0" err="1" smtClean="0"/>
              <a:t>da</a:t>
            </a:r>
            <a:r>
              <a:rPr lang="en-US" dirty="0" smtClean="0"/>
              <a:t>, </a:t>
            </a:r>
            <a:r>
              <a:rPr lang="en-US" dirty="0" err="1" smtClean="0"/>
              <a:t>kao</a:t>
            </a:r>
            <a:r>
              <a:rPr lang="en-US" dirty="0" smtClean="0"/>
              <a:t> </a:t>
            </a:r>
            <a:r>
              <a:rPr lang="en-US" dirty="0" err="1" smtClean="0"/>
              <a:t>kod</a:t>
            </a:r>
            <a:r>
              <a:rPr lang="en-US" dirty="0" smtClean="0"/>
              <a:t> </a:t>
            </a:r>
            <a:r>
              <a:rPr lang="en-US" dirty="0" err="1" smtClean="0"/>
              <a:t>svake</a:t>
            </a:r>
            <a:r>
              <a:rPr lang="en-US" dirty="0" smtClean="0"/>
              <a:t> </a:t>
            </a:r>
            <a:r>
              <a:rPr lang="en-US" dirty="0" err="1" smtClean="0"/>
              <a:t>kocke</a:t>
            </a:r>
            <a:r>
              <a:rPr lang="en-US" dirty="0" smtClean="0"/>
              <a:t>, </a:t>
            </a:r>
            <a:r>
              <a:rPr lang="en-US" dirty="0" err="1" smtClean="0"/>
              <a:t>neizvjesnost</a:t>
            </a:r>
            <a:r>
              <a:rPr lang="en-US" dirty="0" smtClean="0"/>
              <a:t> </a:t>
            </a:r>
            <a:r>
              <a:rPr lang="en-US" dirty="0" err="1" smtClean="0"/>
              <a:t>i</a:t>
            </a:r>
            <a:r>
              <a:rPr lang="en-US" dirty="0" smtClean="0"/>
              <a:t> nada </a:t>
            </a:r>
            <a:r>
              <a:rPr lang="en-US" dirty="0" err="1" smtClean="0"/>
              <a:t>treba</a:t>
            </a:r>
            <a:r>
              <a:rPr lang="en-US" dirty="0" smtClean="0"/>
              <a:t> </a:t>
            </a:r>
            <a:r>
              <a:rPr lang="en-US" dirty="0" err="1" smtClean="0"/>
              <a:t>da</a:t>
            </a:r>
            <a:r>
              <a:rPr lang="en-US" dirty="0" smtClean="0"/>
              <a:t> </a:t>
            </a:r>
            <a:r>
              <a:rPr lang="en-US" dirty="0" err="1" smtClean="0"/>
              <a:t>budu</a:t>
            </a:r>
            <a:r>
              <a:rPr lang="en-US" dirty="0" smtClean="0"/>
              <a:t> </a:t>
            </a:r>
            <a:r>
              <a:rPr lang="en-US" dirty="0" err="1" smtClean="0"/>
              <a:t>jednaki</a:t>
            </a:r>
            <a:r>
              <a:rPr lang="en-US" dirty="0" smtClean="0"/>
              <a:t> </a:t>
            </a:r>
            <a:r>
              <a:rPr lang="en-US" dirty="0" err="1" smtClean="0"/>
              <a:t>za</a:t>
            </a:r>
            <a:r>
              <a:rPr lang="en-US" dirty="0" smtClean="0"/>
              <a:t> </a:t>
            </a:r>
            <a:r>
              <a:rPr lang="en-US" dirty="0" err="1" smtClean="0"/>
              <a:t>sve</a:t>
            </a:r>
            <a:r>
              <a:rPr lang="en-US" dirty="0" smtClean="0"/>
              <a:t> </a:t>
            </a:r>
            <a:r>
              <a:rPr lang="en-US" dirty="0" err="1" smtClean="0"/>
              <a:t>strane</a:t>
            </a:r>
            <a:r>
              <a:rPr lang="en-US" dirty="0" smtClean="0"/>
              <a:t> </a:t>
            </a:r>
            <a:r>
              <a:rPr lang="en-US" dirty="0" err="1" smtClean="0"/>
              <a:t>i</a:t>
            </a:r>
            <a:r>
              <a:rPr lang="en-US" dirty="0" smtClean="0"/>
              <a:t> </a:t>
            </a:r>
            <a:r>
              <a:rPr lang="en-US" dirty="0" err="1" smtClean="0"/>
              <a:t>da</a:t>
            </a:r>
            <a:r>
              <a:rPr lang="en-US" dirty="0" smtClean="0"/>
              <a:t> </a:t>
            </a:r>
            <a:r>
              <a:rPr lang="en-US" dirty="0" err="1" smtClean="0"/>
              <a:t>stoga</a:t>
            </a:r>
            <a:r>
              <a:rPr lang="en-US" dirty="0" smtClean="0"/>
              <a:t> </a:t>
            </a:r>
            <a:r>
              <a:rPr lang="en-US" dirty="0" err="1" smtClean="0"/>
              <a:t>osiguranik</a:t>
            </a:r>
            <a:r>
              <a:rPr lang="en-US" dirty="0" smtClean="0"/>
              <a:t> </a:t>
            </a:r>
            <a:r>
              <a:rPr lang="en-US" dirty="0" err="1" smtClean="0"/>
              <a:t>treba</a:t>
            </a:r>
            <a:r>
              <a:rPr lang="en-US" dirty="0" smtClean="0"/>
              <a:t> </a:t>
            </a:r>
            <a:r>
              <a:rPr lang="en-US" dirty="0" err="1" smtClean="0"/>
              <a:t>da</a:t>
            </a:r>
            <a:r>
              <a:rPr lang="en-US" dirty="0" smtClean="0"/>
              <a:t> </a:t>
            </a:r>
            <a:r>
              <a:rPr lang="en-US" dirty="0" err="1" smtClean="0"/>
              <a:t>saopšti</a:t>
            </a:r>
            <a:r>
              <a:rPr lang="en-US" dirty="0" smtClean="0"/>
              <a:t> </a:t>
            </a:r>
            <a:r>
              <a:rPr lang="en-US" dirty="0" err="1" smtClean="0"/>
              <a:t>osiguravaču</a:t>
            </a:r>
            <a:r>
              <a:rPr lang="en-US" dirty="0" smtClean="0"/>
              <a:t> </a:t>
            </a:r>
            <a:r>
              <a:rPr lang="en-US" dirty="0" err="1" smtClean="0"/>
              <a:t>sve</a:t>
            </a:r>
            <a:r>
              <a:rPr lang="en-US" dirty="0" smtClean="0"/>
              <a:t> </a:t>
            </a:r>
            <a:r>
              <a:rPr lang="en-US" dirty="0" err="1" smtClean="0"/>
              <a:t>okolnosti</a:t>
            </a:r>
            <a:r>
              <a:rPr lang="en-US" dirty="0" smtClean="0"/>
              <a:t> </a:t>
            </a:r>
            <a:r>
              <a:rPr lang="en-US" dirty="0" err="1" smtClean="0"/>
              <a:t>koje</a:t>
            </a:r>
            <a:r>
              <a:rPr lang="en-US" dirty="0" smtClean="0"/>
              <a:t> </a:t>
            </a:r>
            <a:r>
              <a:rPr lang="en-US" dirty="0" err="1" smtClean="0"/>
              <a:t>su</a:t>
            </a:r>
            <a:r>
              <a:rPr lang="en-US" dirty="0" smtClean="0"/>
              <a:t> </a:t>
            </a:r>
            <a:r>
              <a:rPr lang="en-US" dirty="0" err="1" smtClean="0"/>
              <a:t>od</a:t>
            </a:r>
            <a:r>
              <a:rPr lang="en-US" dirty="0" smtClean="0"/>
              <a:t> </a:t>
            </a:r>
            <a:r>
              <a:rPr lang="en-US" dirty="0" err="1" smtClean="0"/>
              <a:t>važnosti</a:t>
            </a:r>
            <a:r>
              <a:rPr lang="en-US" dirty="0" smtClean="0"/>
              <a:t> </a:t>
            </a:r>
            <a:r>
              <a:rPr lang="en-US" dirty="0" err="1" smtClean="0"/>
              <a:t>za</a:t>
            </a:r>
            <a:r>
              <a:rPr lang="en-US" dirty="0" smtClean="0"/>
              <a:t> </a:t>
            </a:r>
            <a:r>
              <a:rPr lang="en-US" dirty="0" err="1" smtClean="0"/>
              <a:t>rizik</a:t>
            </a:r>
            <a:r>
              <a:rPr lang="en-US" dirty="0" smtClean="0"/>
              <a:t>. </a:t>
            </a:r>
            <a:r>
              <a:rPr lang="en-US" dirty="0" err="1" smtClean="0"/>
              <a:t>Drugi</a:t>
            </a:r>
            <a:r>
              <a:rPr lang="en-US" dirty="0" smtClean="0"/>
              <a:t> </a:t>
            </a:r>
            <a:r>
              <a:rPr lang="en-US" dirty="0" err="1" smtClean="0"/>
              <a:t>smatraju</a:t>
            </a:r>
            <a:r>
              <a:rPr lang="en-US" dirty="0" smtClean="0"/>
              <a:t> </a:t>
            </a:r>
            <a:r>
              <a:rPr lang="en-US" dirty="0" err="1" smtClean="0"/>
              <a:t>da</a:t>
            </a:r>
            <a:r>
              <a:rPr lang="en-US" dirty="0" smtClean="0"/>
              <a:t> se </a:t>
            </a:r>
            <a:r>
              <a:rPr lang="en-US" dirty="0" err="1" smtClean="0"/>
              <a:t>davanje</a:t>
            </a:r>
            <a:r>
              <a:rPr lang="en-US" dirty="0" smtClean="0"/>
              <a:t> </a:t>
            </a:r>
            <a:r>
              <a:rPr lang="en-US" dirty="0" err="1" smtClean="0"/>
              <a:t>netačnih</a:t>
            </a:r>
            <a:r>
              <a:rPr lang="en-US" dirty="0" smtClean="0"/>
              <a:t> </a:t>
            </a:r>
            <a:r>
              <a:rPr lang="en-US" dirty="0" err="1" smtClean="0"/>
              <a:t>podataka</a:t>
            </a:r>
            <a:r>
              <a:rPr lang="en-US" dirty="0" smtClean="0"/>
              <a:t> </a:t>
            </a:r>
            <a:r>
              <a:rPr lang="en-US" dirty="0" err="1" smtClean="0"/>
              <a:t>kao</a:t>
            </a:r>
            <a:r>
              <a:rPr lang="en-US" dirty="0" smtClean="0"/>
              <a:t> </a:t>
            </a:r>
            <a:r>
              <a:rPr lang="en-US" dirty="0" err="1" smtClean="0"/>
              <a:t>i</a:t>
            </a:r>
            <a:r>
              <a:rPr lang="en-US" dirty="0" smtClean="0"/>
              <a:t> </a:t>
            </a:r>
            <a:r>
              <a:rPr lang="en-US" dirty="0" err="1" smtClean="0"/>
              <a:t>prećutkivanje</a:t>
            </a:r>
            <a:r>
              <a:rPr lang="en-US" dirty="0" smtClean="0"/>
              <a:t> </a:t>
            </a:r>
            <a:r>
              <a:rPr lang="en-US" dirty="0" err="1" smtClean="0"/>
              <a:t>ravnaju</a:t>
            </a:r>
            <a:r>
              <a:rPr lang="en-US" dirty="0" smtClean="0"/>
              <a:t> </a:t>
            </a:r>
            <a:r>
              <a:rPr lang="en-US" dirty="0" err="1" smtClean="0"/>
              <a:t>sa</a:t>
            </a:r>
            <a:r>
              <a:rPr lang="en-US" dirty="0" smtClean="0"/>
              <a:t> </a:t>
            </a:r>
            <a:r>
              <a:rPr lang="en-US" dirty="0" err="1" smtClean="0"/>
              <a:t>zabludom</a:t>
            </a:r>
            <a:r>
              <a:rPr lang="en-US" dirty="0" smtClean="0"/>
              <a:t> </a:t>
            </a:r>
            <a:r>
              <a:rPr lang="en-US" dirty="0" err="1" smtClean="0"/>
              <a:t>i</a:t>
            </a:r>
            <a:r>
              <a:rPr lang="en-US" dirty="0" smtClean="0"/>
              <a:t> </a:t>
            </a:r>
            <a:r>
              <a:rPr lang="en-US" dirty="0" err="1" smtClean="0"/>
              <a:t>prevarom</a:t>
            </a:r>
            <a:r>
              <a:rPr lang="en-US" dirty="0" smtClean="0"/>
              <a:t>. </a:t>
            </a:r>
            <a:r>
              <a:rPr lang="en-US" dirty="0" err="1" smtClean="0"/>
              <a:t>Treći</a:t>
            </a:r>
            <a:r>
              <a:rPr lang="en-US" dirty="0" smtClean="0"/>
              <a:t> </a:t>
            </a:r>
            <a:r>
              <a:rPr lang="en-US" dirty="0" err="1" smtClean="0"/>
              <a:t>pri</a:t>
            </a:r>
            <a:r>
              <a:rPr lang="en-US" dirty="0" smtClean="0"/>
              <a:t> </a:t>
            </a:r>
            <a:r>
              <a:rPr lang="en-US" dirty="0" err="1" smtClean="0"/>
              <a:t>ocjeni</a:t>
            </a:r>
            <a:r>
              <a:rPr lang="en-US" dirty="0" smtClean="0"/>
              <a:t> </a:t>
            </a:r>
            <a:r>
              <a:rPr lang="en-US" dirty="0" err="1" smtClean="0"/>
              <a:t>uzimaju</a:t>
            </a:r>
            <a:r>
              <a:rPr lang="en-US" dirty="0" smtClean="0"/>
              <a:t> u </a:t>
            </a:r>
            <a:r>
              <a:rPr lang="en-US" dirty="0" err="1" smtClean="0"/>
              <a:t>obzir</a:t>
            </a:r>
            <a:r>
              <a:rPr lang="en-US" dirty="0" smtClean="0"/>
              <a:t> </a:t>
            </a:r>
            <a:r>
              <a:rPr lang="en-US" dirty="0" err="1" smtClean="0"/>
              <a:t>savjesnost</a:t>
            </a:r>
            <a:r>
              <a:rPr lang="en-US" dirty="0" smtClean="0"/>
              <a:t> </a:t>
            </a:r>
            <a:r>
              <a:rPr lang="en-US" dirty="0" err="1" smtClean="0"/>
              <a:t>i</a:t>
            </a:r>
            <a:r>
              <a:rPr lang="en-US" dirty="0" smtClean="0"/>
              <a:t> </a:t>
            </a:r>
            <a:r>
              <a:rPr lang="en-US" dirty="0" err="1" smtClean="0"/>
              <a:t>vele</a:t>
            </a:r>
            <a:r>
              <a:rPr lang="en-US" dirty="0" smtClean="0"/>
              <a:t> </a:t>
            </a:r>
            <a:r>
              <a:rPr lang="en-US" dirty="0" err="1" smtClean="0"/>
              <a:t>da</a:t>
            </a:r>
            <a:r>
              <a:rPr lang="en-US" dirty="0" smtClean="0"/>
              <a:t> </a:t>
            </a:r>
            <a:r>
              <a:rPr lang="en-US" dirty="0" err="1" smtClean="0"/>
              <a:t>savjestan</a:t>
            </a:r>
            <a:r>
              <a:rPr lang="en-US" dirty="0" smtClean="0"/>
              <a:t> </a:t>
            </a:r>
            <a:r>
              <a:rPr lang="en-US" dirty="0" err="1" smtClean="0"/>
              <a:t>saugovarač</a:t>
            </a:r>
            <a:r>
              <a:rPr lang="en-US" dirty="0" smtClean="0"/>
              <a:t> ne </a:t>
            </a:r>
            <a:r>
              <a:rPr lang="en-US" dirty="0" err="1" smtClean="0"/>
              <a:t>smije</a:t>
            </a:r>
            <a:r>
              <a:rPr lang="en-US" dirty="0" smtClean="0"/>
              <a:t> </a:t>
            </a:r>
            <a:r>
              <a:rPr lang="en-US" dirty="0" err="1" smtClean="0"/>
              <a:t>ništa</a:t>
            </a:r>
            <a:r>
              <a:rPr lang="en-US" dirty="0" smtClean="0"/>
              <a:t> </a:t>
            </a:r>
            <a:r>
              <a:rPr lang="en-US" dirty="0" err="1" smtClean="0"/>
              <a:t>sakriti</a:t>
            </a:r>
            <a:r>
              <a:rPr lang="en-US" dirty="0" smtClean="0"/>
              <a:t> </a:t>
            </a:r>
            <a:r>
              <a:rPr lang="en-US" dirty="0" err="1" smtClean="0"/>
              <a:t>od</a:t>
            </a:r>
            <a:r>
              <a:rPr lang="en-US" dirty="0" smtClean="0"/>
              <a:t> </a:t>
            </a:r>
            <a:r>
              <a:rPr lang="en-US" dirty="0" err="1" smtClean="0"/>
              <a:t>druge</a:t>
            </a:r>
            <a:r>
              <a:rPr lang="en-US" dirty="0" smtClean="0"/>
              <a:t> </a:t>
            </a:r>
            <a:r>
              <a:rPr lang="en-US" dirty="0" err="1" smtClean="0"/>
              <a:t>strane</a:t>
            </a:r>
            <a:r>
              <a:rPr lang="en-US" dirty="0" smtClean="0"/>
              <a:t>.</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vi-VN" dirty="0" smtClean="0"/>
              <a:t>Propisi nekih država i teorije o ovom pitanju ne vode računa o savjesnosti, odnosno o nesavjesnosti osiguranika. Čine ga odgovornim ne uzimajući u obzir jesu li mu neke okolnosti bile poznate i koliko su mu bile poznate, te da li je odgovor dao u namjeri da poboljša svoj položaj u ugovorenom odnosu, ili je bio samo nemaran, ili čak u zabludi. Posljedice su uvijek iste. Takođe se rijetko obraća pažnja na savjesnost i svijest osiguravača, naročito kad se radi o nepotpunim podacima. Međutim, osiguravač kao profesionalac mora bolje znati kakvi su mu podaci potrebni, koliko treba da budu precizni i jasni. Stoga bi on morao da postavlja adekvatna pitanja, a zatim da primljene odgovore provjerava prilikom zaključivanja ugovora. Opravdano je, smatramo, shvatanje da bi trebalo uopšte ukinuti obavezu, a naročito odgovornost osiguranika u davanju obavještenja o riziku, izuzev ako je išao na prevaru. S obzirom na ulogu organizatora, trebalo bi nametnuti osiguravaču obavezu da njegovi stručnjaci pregledaju predmet koji se osigurava i da zajedno s osiguranikom utvrđuje činjenice koje su im potrebne. Obavještenja koja bi tražili ti stručnjaci morao bi ugovarač osiguranja savjesno davati.</a:t>
            </a:r>
          </a:p>
          <a:p>
            <a:r>
              <a:rPr lang="vi-VN" dirty="0" smtClean="0"/>
              <a:t>Gotovo sva pravila, odnosno uslovi osiguranja sadrže odredbu da je osiguranik pri zaključenju ugovora dužan da da tačne podatke o okolnostima koje mogu biti od značaja za ocjenu opasnosti, a koje su mu poznate, ili mu nisu mogle biti nepoznate. Istu obavezu ima osiguranik i u toku trajanja ugovora. Kod osiguranja imovine on mora obavijestiti osiguravača o svakoj promjeni okolnosti značajnoj za ocjenu rizika. Rok nije utvrđen zakonom (čl. 914, st. 1 ZOO). Ako ima namjeru da preduzme neku radnju koja bi povećala opasnost, dužan je o tome bez odlaganja izvijestiti osiguravača (čl. 914, st. 2 ZOO). Takođe je dužan izvijestiti o premještanju osiguranih stvari i o promjeni vlasništva, odnosno prava raspolaganja. O svakoj drugoj promjeni okolnosti koje mogu biti od značaja za ocjenu rizika dužan je obavijestiti osiguravača.</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Osiguranje je kompleksna aktivnost usmjerena na čuvanje dobara i obnovu oštećene imovine, kad se radi o osiguranju imovine, a kad se radi o osiguranju lica, onda je to sistem mjera za očuvanje života, zdravlja i životnog standarda ljudi. Aktivnosti i mjere osiguranja imaju veoma složenu prirodu. Po svojim karakteristikama ulaze u veoma širok krug disciplina - od tehničkih i tehnoloških do psiholoških. No, najizrazitija osobina osiguranja jeste da se ekonomskim sredstvima postigne garancija i/ili ostvari obeštećenje od štetnih događaja. Radi se, u psihološkom pogledu, o razvijanju odbrambenog mehanizma kako bi se svi zainteresovani zaštitili od posljedica nastupanja štetnih događaja.</a:t>
            </a:r>
          </a:p>
          <a:p>
            <a:r>
              <a:rPr lang="en-US" dirty="0" err="1" smtClean="0"/>
              <a:t>Ekonomska</a:t>
            </a:r>
            <a:r>
              <a:rPr lang="en-US" dirty="0" smtClean="0"/>
              <a:t> </a:t>
            </a:r>
            <a:r>
              <a:rPr lang="en-US" dirty="0" err="1" smtClean="0"/>
              <a:t>funkcija</a:t>
            </a:r>
            <a:r>
              <a:rPr lang="en-US" dirty="0" smtClean="0"/>
              <a:t> </a:t>
            </a:r>
            <a:r>
              <a:rPr lang="en-US" dirty="0" err="1" smtClean="0"/>
              <a:t>osiguranja</a:t>
            </a:r>
            <a:r>
              <a:rPr lang="en-US" dirty="0" smtClean="0"/>
              <a:t> </a:t>
            </a:r>
            <a:r>
              <a:rPr lang="en-US" dirty="0" err="1" smtClean="0"/>
              <a:t>sastoji</a:t>
            </a:r>
            <a:r>
              <a:rPr lang="en-US" dirty="0" smtClean="0"/>
              <a:t> se </a:t>
            </a:r>
            <a:r>
              <a:rPr lang="en-US" dirty="0" err="1" smtClean="0"/>
              <a:t>prvenstveno</a:t>
            </a:r>
            <a:r>
              <a:rPr lang="en-US" dirty="0" smtClean="0"/>
              <a:t> u </a:t>
            </a:r>
            <a:r>
              <a:rPr lang="en-US" dirty="0" err="1" smtClean="0"/>
              <a:t>represivnim</a:t>
            </a:r>
            <a:r>
              <a:rPr lang="en-US" dirty="0" smtClean="0"/>
              <a:t> </a:t>
            </a:r>
            <a:r>
              <a:rPr lang="en-US" dirty="0" err="1" smtClean="0"/>
              <a:t>mjerama</a:t>
            </a:r>
            <a:r>
              <a:rPr lang="en-US" dirty="0" smtClean="0"/>
              <a:t>, </a:t>
            </a:r>
            <a:r>
              <a:rPr lang="en-US" dirty="0" err="1" smtClean="0"/>
              <a:t>repariranju</a:t>
            </a:r>
            <a:r>
              <a:rPr lang="en-US" dirty="0" smtClean="0"/>
              <a:t> </a:t>
            </a:r>
            <a:r>
              <a:rPr lang="en-US" dirty="0" err="1" smtClean="0"/>
              <a:t>nastalih</a:t>
            </a:r>
            <a:r>
              <a:rPr lang="en-US" dirty="0" smtClean="0"/>
              <a:t> </a:t>
            </a:r>
            <a:r>
              <a:rPr lang="en-US" dirty="0" err="1" smtClean="0"/>
              <a:t>štetnih</a:t>
            </a:r>
            <a:r>
              <a:rPr lang="en-US" dirty="0" smtClean="0"/>
              <a:t> </a:t>
            </a:r>
            <a:r>
              <a:rPr lang="en-US" dirty="0" err="1" smtClean="0"/>
              <a:t>posljedica</a:t>
            </a:r>
            <a:r>
              <a:rPr lang="en-US" dirty="0" smtClean="0"/>
              <a:t>. </a:t>
            </a:r>
            <a:r>
              <a:rPr lang="en-US" dirty="0" err="1" smtClean="0"/>
              <a:t>Uništeno</a:t>
            </a:r>
            <a:r>
              <a:rPr lang="en-US" dirty="0" smtClean="0"/>
              <a:t> </a:t>
            </a:r>
            <a:r>
              <a:rPr lang="en-US" dirty="0" err="1" smtClean="0"/>
              <a:t>dobro</a:t>
            </a:r>
            <a:r>
              <a:rPr lang="en-US" dirty="0" smtClean="0"/>
              <a:t> je, </a:t>
            </a:r>
            <a:r>
              <a:rPr lang="en-US" dirty="0" err="1" smtClean="0"/>
              <a:t>i</a:t>
            </a:r>
            <a:r>
              <a:rPr lang="en-US" dirty="0" smtClean="0"/>
              <a:t> </a:t>
            </a:r>
            <a:r>
              <a:rPr lang="en-US" dirty="0" err="1" smtClean="0"/>
              <a:t>za</a:t>
            </a:r>
            <a:r>
              <a:rPr lang="en-US" dirty="0" smtClean="0"/>
              <a:t> </a:t>
            </a:r>
            <a:r>
              <a:rPr lang="en-US" dirty="0" err="1" smtClean="0"/>
              <a:t>pojedinca</a:t>
            </a:r>
            <a:r>
              <a:rPr lang="en-US" dirty="0" smtClean="0"/>
              <a:t> </a:t>
            </a:r>
            <a:r>
              <a:rPr lang="en-US" dirty="0" err="1" smtClean="0"/>
              <a:t>čije</a:t>
            </a:r>
            <a:r>
              <a:rPr lang="en-US" dirty="0" smtClean="0"/>
              <a:t> je </a:t>
            </a:r>
            <a:r>
              <a:rPr lang="en-US" dirty="0" err="1" smtClean="0"/>
              <a:t>i</a:t>
            </a:r>
            <a:r>
              <a:rPr lang="en-US" dirty="0" smtClean="0"/>
              <a:t> </a:t>
            </a:r>
            <a:r>
              <a:rPr lang="en-US" dirty="0" err="1" smtClean="0"/>
              <a:t>za</a:t>
            </a:r>
            <a:r>
              <a:rPr lang="en-US" dirty="0" smtClean="0"/>
              <a:t> </a:t>
            </a:r>
            <a:r>
              <a:rPr lang="en-US" dirty="0" err="1" smtClean="0"/>
              <a:t>društvo</a:t>
            </a:r>
            <a:r>
              <a:rPr lang="en-US" dirty="0" smtClean="0"/>
              <a:t>, </a:t>
            </a:r>
            <a:r>
              <a:rPr lang="en-US" dirty="0" err="1" smtClean="0"/>
              <a:t>izgubljeno</a:t>
            </a:r>
            <a:r>
              <a:rPr lang="en-US" dirty="0" smtClean="0"/>
              <a:t>. </a:t>
            </a:r>
            <a:r>
              <a:rPr lang="en-US" dirty="0" err="1" smtClean="0"/>
              <a:t>Nije</a:t>
            </a:r>
            <a:r>
              <a:rPr lang="en-US" dirty="0" smtClean="0"/>
              <a:t> </a:t>
            </a:r>
            <a:r>
              <a:rPr lang="en-US" dirty="0" err="1" smtClean="0"/>
              <a:t>svejedno</a:t>
            </a:r>
            <a:r>
              <a:rPr lang="en-US" dirty="0" smtClean="0"/>
              <a:t> </a:t>
            </a:r>
            <a:r>
              <a:rPr lang="en-US" dirty="0" err="1" smtClean="0"/>
              <a:t>hoće</a:t>
            </a:r>
            <a:r>
              <a:rPr lang="en-US" dirty="0" smtClean="0"/>
              <a:t> </a:t>
            </a:r>
            <a:r>
              <a:rPr lang="en-US" dirty="0" err="1" smtClean="0"/>
              <a:t>li</a:t>
            </a:r>
            <a:r>
              <a:rPr lang="en-US" dirty="0" smtClean="0"/>
              <a:t> se </a:t>
            </a:r>
            <a:r>
              <a:rPr lang="en-US" dirty="0" err="1" smtClean="0"/>
              <a:t>ono</a:t>
            </a:r>
            <a:r>
              <a:rPr lang="en-US" dirty="0" smtClean="0"/>
              <a:t> </a:t>
            </a:r>
            <a:r>
              <a:rPr lang="en-US" dirty="0" err="1" smtClean="0"/>
              <a:t>obnoviti</a:t>
            </a:r>
            <a:r>
              <a:rPr lang="en-US" dirty="0" smtClean="0"/>
              <a:t> </a:t>
            </a:r>
            <a:r>
              <a:rPr lang="en-US" dirty="0" err="1" smtClean="0"/>
              <a:t>i</a:t>
            </a:r>
            <a:r>
              <a:rPr lang="en-US" dirty="0" smtClean="0"/>
              <a:t> </a:t>
            </a:r>
            <a:r>
              <a:rPr lang="en-US" dirty="0" err="1" smtClean="0"/>
              <a:t>hoće</a:t>
            </a:r>
            <a:r>
              <a:rPr lang="en-US" dirty="0" smtClean="0"/>
              <a:t> </a:t>
            </a:r>
            <a:r>
              <a:rPr lang="en-US" dirty="0" err="1" smtClean="0"/>
              <a:t>li</a:t>
            </a:r>
            <a:r>
              <a:rPr lang="en-US" dirty="0" smtClean="0"/>
              <a:t> se </a:t>
            </a:r>
            <a:r>
              <a:rPr lang="en-US" dirty="0" err="1" smtClean="0"/>
              <a:t>i</a:t>
            </a:r>
            <a:r>
              <a:rPr lang="en-US" dirty="0" smtClean="0"/>
              <a:t> </a:t>
            </a:r>
            <a:r>
              <a:rPr lang="en-US" dirty="0" err="1" smtClean="0"/>
              <a:t>kada</a:t>
            </a:r>
            <a:r>
              <a:rPr lang="en-US" dirty="0" smtClean="0"/>
              <a:t> </a:t>
            </a:r>
            <a:r>
              <a:rPr lang="en-US" dirty="0" err="1" smtClean="0"/>
              <a:t>će</a:t>
            </a:r>
            <a:r>
              <a:rPr lang="en-US" dirty="0" smtClean="0"/>
              <a:t> se </a:t>
            </a:r>
            <a:r>
              <a:rPr lang="en-US" dirty="0" err="1" smtClean="0"/>
              <a:t>na</a:t>
            </a:r>
            <a:r>
              <a:rPr lang="en-US" dirty="0" smtClean="0"/>
              <a:t> </a:t>
            </a:r>
            <a:r>
              <a:rPr lang="en-US" dirty="0" err="1" smtClean="0"/>
              <a:t>njegovo</a:t>
            </a:r>
            <a:r>
              <a:rPr lang="en-US" dirty="0" smtClean="0"/>
              <a:t> </a:t>
            </a:r>
            <a:r>
              <a:rPr lang="en-US" dirty="0" err="1" smtClean="0"/>
              <a:t>mjesto</a:t>
            </a:r>
            <a:r>
              <a:rPr lang="en-US" dirty="0" smtClean="0"/>
              <a:t> </a:t>
            </a:r>
            <a:r>
              <a:rPr lang="en-US" dirty="0" err="1" smtClean="0"/>
              <a:t>uspostaviti</a:t>
            </a:r>
            <a:r>
              <a:rPr lang="en-US" dirty="0" smtClean="0"/>
              <a:t> novo. </a:t>
            </a:r>
            <a:r>
              <a:rPr lang="en-US" dirty="0" err="1" smtClean="0"/>
              <a:t>Značaj</a:t>
            </a:r>
            <a:r>
              <a:rPr lang="en-US" dirty="0" smtClean="0"/>
              <a:t> </a:t>
            </a:r>
            <a:r>
              <a:rPr lang="en-US" dirty="0" err="1" smtClean="0"/>
              <a:t>imovinskog</a:t>
            </a:r>
            <a:r>
              <a:rPr lang="en-US" dirty="0" smtClean="0"/>
              <a:t> </a:t>
            </a:r>
            <a:r>
              <a:rPr lang="en-US" dirty="0" err="1" smtClean="0"/>
              <a:t>osiguranja</a:t>
            </a:r>
            <a:r>
              <a:rPr lang="en-US" dirty="0" smtClean="0"/>
              <a:t> </a:t>
            </a:r>
            <a:r>
              <a:rPr lang="en-US" dirty="0" err="1" smtClean="0"/>
              <a:t>postaje</a:t>
            </a:r>
            <a:r>
              <a:rPr lang="en-US" dirty="0" smtClean="0"/>
              <a:t> </a:t>
            </a:r>
            <a:r>
              <a:rPr lang="en-US" dirty="0" err="1" smtClean="0"/>
              <a:t>tim</a:t>
            </a:r>
            <a:r>
              <a:rPr lang="en-US" dirty="0" smtClean="0"/>
              <a:t> </a:t>
            </a:r>
            <a:r>
              <a:rPr lang="en-US" dirty="0" err="1" smtClean="0"/>
              <a:t>veći</a:t>
            </a:r>
            <a:r>
              <a:rPr lang="en-US" dirty="0" smtClean="0"/>
              <a:t> </a:t>
            </a:r>
            <a:r>
              <a:rPr lang="en-US" dirty="0" err="1" smtClean="0"/>
              <a:t>što</a:t>
            </a:r>
            <a:r>
              <a:rPr lang="en-US" dirty="0" smtClean="0"/>
              <a:t> je </a:t>
            </a:r>
            <a:r>
              <a:rPr lang="en-US" dirty="0" err="1" smtClean="0"/>
              <a:t>ono</a:t>
            </a:r>
            <a:r>
              <a:rPr lang="en-US" dirty="0" smtClean="0"/>
              <a:t> </a:t>
            </a:r>
            <a:r>
              <a:rPr lang="en-US" dirty="0" err="1" smtClean="0"/>
              <a:t>uspjelo</a:t>
            </a:r>
            <a:r>
              <a:rPr lang="en-US" dirty="0" smtClean="0"/>
              <a:t> </a:t>
            </a:r>
            <a:r>
              <a:rPr lang="en-US" dirty="0" err="1" smtClean="0"/>
              <a:t>da</a:t>
            </a:r>
            <a:r>
              <a:rPr lang="en-US" dirty="0" smtClean="0"/>
              <a:t> </a:t>
            </a:r>
            <a:r>
              <a:rPr lang="en-US" dirty="0" err="1" smtClean="0"/>
              <a:t>stvori</a:t>
            </a:r>
            <a:r>
              <a:rPr lang="en-US" dirty="0" smtClean="0"/>
              <a:t> </a:t>
            </a:r>
            <a:r>
              <a:rPr lang="en-US" dirty="0" err="1" smtClean="0"/>
              <a:t>organizaciju</a:t>
            </a:r>
            <a:r>
              <a:rPr lang="en-US" dirty="0" smtClean="0"/>
              <a:t> </a:t>
            </a:r>
            <a:r>
              <a:rPr lang="en-US" dirty="0" err="1" smtClean="0"/>
              <a:t>koja</a:t>
            </a:r>
            <a:r>
              <a:rPr lang="en-US" dirty="0" smtClean="0"/>
              <a:t> </a:t>
            </a:r>
            <a:r>
              <a:rPr lang="en-US" dirty="0" err="1" smtClean="0"/>
              <a:t>sve</a:t>
            </a:r>
            <a:r>
              <a:rPr lang="en-US" dirty="0" smtClean="0"/>
              <a:t> </a:t>
            </a:r>
            <a:r>
              <a:rPr lang="en-US" dirty="0" err="1" smtClean="0"/>
              <a:t>efikasnije</a:t>
            </a:r>
            <a:r>
              <a:rPr lang="en-US" dirty="0" smtClean="0"/>
              <a:t> </a:t>
            </a:r>
            <a:r>
              <a:rPr lang="en-US" dirty="0" err="1" smtClean="0"/>
              <a:t>djeluje</a:t>
            </a:r>
            <a:r>
              <a:rPr lang="en-US" dirty="0" smtClean="0"/>
              <a:t> u </a:t>
            </a:r>
            <a:r>
              <a:rPr lang="en-US" dirty="0" err="1" smtClean="0"/>
              <a:t>pravcu</a:t>
            </a:r>
            <a:r>
              <a:rPr lang="en-US" dirty="0" smtClean="0"/>
              <a:t> </a:t>
            </a:r>
            <a:r>
              <a:rPr lang="en-US" dirty="0" err="1" smtClean="0"/>
              <a:t>zaštite</a:t>
            </a:r>
            <a:r>
              <a:rPr lang="en-US" dirty="0" smtClean="0"/>
              <a:t> </a:t>
            </a:r>
            <a:r>
              <a:rPr lang="en-US" dirty="0" err="1" smtClean="0"/>
              <a:t>imovine</a:t>
            </a:r>
            <a:r>
              <a:rPr lang="en-US" dirty="0" smtClean="0"/>
              <a:t> </a:t>
            </a:r>
            <a:r>
              <a:rPr lang="en-US" dirty="0" err="1" smtClean="0"/>
              <a:t>i</a:t>
            </a:r>
            <a:r>
              <a:rPr lang="en-US" dirty="0" smtClean="0"/>
              <a:t> </a:t>
            </a:r>
            <a:r>
              <a:rPr lang="en-US" dirty="0" err="1" smtClean="0"/>
              <a:t>sprečavanja</a:t>
            </a:r>
            <a:r>
              <a:rPr lang="en-US" dirty="0" smtClean="0"/>
              <a:t> </a:t>
            </a:r>
            <a:r>
              <a:rPr lang="en-US" dirty="0" err="1" smtClean="0"/>
              <a:t>štetnog</a:t>
            </a:r>
            <a:r>
              <a:rPr lang="en-US" dirty="0" smtClean="0"/>
              <a:t> </a:t>
            </a:r>
            <a:r>
              <a:rPr lang="en-US" dirty="0" err="1" smtClean="0"/>
              <a:t>dejstva</a:t>
            </a:r>
            <a:r>
              <a:rPr lang="en-US" dirty="0" smtClean="0"/>
              <a:t> </a:t>
            </a:r>
            <a:r>
              <a:rPr lang="en-US" dirty="0" err="1" smtClean="0"/>
              <a:t>i</a:t>
            </a:r>
            <a:r>
              <a:rPr lang="en-US" dirty="0" smtClean="0"/>
              <a:t> </a:t>
            </a:r>
            <a:r>
              <a:rPr lang="en-US" dirty="0" err="1" smtClean="0"/>
              <a:t>prirodnih</a:t>
            </a:r>
            <a:r>
              <a:rPr lang="en-US" dirty="0" smtClean="0"/>
              <a:t> </a:t>
            </a:r>
            <a:r>
              <a:rPr lang="en-US" dirty="0" err="1" smtClean="0"/>
              <a:t>sila</a:t>
            </a:r>
            <a:r>
              <a:rPr lang="en-US" dirty="0" smtClean="0"/>
              <a:t> </a:t>
            </a:r>
            <a:r>
              <a:rPr lang="en-US" dirty="0" err="1" smtClean="0"/>
              <a:t>i</a:t>
            </a:r>
            <a:r>
              <a:rPr lang="en-US" dirty="0" smtClean="0"/>
              <a:t> </a:t>
            </a:r>
            <a:r>
              <a:rPr lang="en-US" dirty="0" err="1" smtClean="0"/>
              <a:t>ljudskih</a:t>
            </a:r>
            <a:r>
              <a:rPr lang="en-US" dirty="0" smtClean="0"/>
              <a:t> </a:t>
            </a:r>
            <a:r>
              <a:rPr lang="en-US" dirty="0" err="1" smtClean="0"/>
              <a:t>radnji</a:t>
            </a:r>
            <a:r>
              <a:rPr lang="en-US" dirty="0" smtClean="0"/>
              <a:t> </a:t>
            </a:r>
            <a:r>
              <a:rPr lang="en-US" dirty="0" err="1" smtClean="0"/>
              <a:t>koje</a:t>
            </a:r>
            <a:r>
              <a:rPr lang="en-US" dirty="0" smtClean="0"/>
              <a:t> </a:t>
            </a:r>
            <a:r>
              <a:rPr lang="en-US" dirty="0" err="1" smtClean="0"/>
              <a:t>nanose</a:t>
            </a:r>
            <a:r>
              <a:rPr lang="en-US" dirty="0" smtClean="0"/>
              <a:t> </a:t>
            </a:r>
            <a:r>
              <a:rPr lang="en-US" dirty="0" err="1" smtClean="0"/>
              <a:t>te</a:t>
            </a:r>
            <a:r>
              <a:rPr lang="en-US" dirty="0" smtClean="0"/>
              <a:t> </a:t>
            </a:r>
            <a:r>
              <a:rPr lang="en-US" dirty="0" err="1" smtClean="0"/>
              <a:t>štete</a:t>
            </a:r>
            <a:r>
              <a:rPr lang="en-US" dirty="0" smtClean="0"/>
              <a:t>.</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Slično je i kod osiguranja lica. Uslovi osiguranja traže da osiguranik obavezno odgovori istinito i potpuno na sva pitanja u ponudi, a na medicinskom pregledu stanje utvrđuje i ljekar. Osigurano lice je takođe dužno da prijavi svaku promjenu zanimanja, mjesta rada i sve druge okolnosti koje nastanu poslije zaključenja ugovora o osiguranju, a koje mogu uticati na povećanje opasnosti. I kod osiguranja života bez ljekarskog pregleda, dužan je osiguraniku prijaviti promjenu stana. Po Zakonu o obligacionim odnosima, međutim, kod osiguranja lica ugovarač osiguranja mora obavijestiti osiguravača samo ako je rizik povećan zbog toga što je osigurano lice promijenilo zanimanje, jer je u tom slučaju rizik, po pravilu, drukčiji (čl. 914, st. 2).</a:t>
            </a:r>
          </a:p>
          <a:p>
            <a:r>
              <a:rPr lang="vi-VN" dirty="0" smtClean="0"/>
              <a:t>Naše pravo uzima u obzir savjesnost i ugovarača osiguranja i osiguravača. Ako je ugovarač osiguranja dao namjerno netačne podatke ili prećutao neku okolnost koja može biti od značaja za ocjenu rizika, tako da osiguravač ne bi ni zaključio takav ugovor da je znao pravo stanje stvari, osiguravač može u zakonom određenom roku od tri mjeseca tražiti poništavanje konkretnog ugovora. Kad ugovarač osiguranja nije to učinio namjerno, osiguravač može ili ići na raskid</a:t>
            </a:r>
            <a:r>
              <a:rPr lang="hr-HR" dirty="0" smtClean="0"/>
              <a:t> </a:t>
            </a:r>
            <a:r>
              <a:rPr lang="en-US" dirty="0" err="1" smtClean="0"/>
              <a:t>ugovora</a:t>
            </a:r>
            <a:r>
              <a:rPr lang="en-US" dirty="0" smtClean="0"/>
              <a:t>, </a:t>
            </a:r>
            <a:r>
              <a:rPr lang="en-US" dirty="0" err="1" smtClean="0"/>
              <a:t>ili</a:t>
            </a:r>
            <a:r>
              <a:rPr lang="en-US" dirty="0" smtClean="0"/>
              <a:t> </a:t>
            </a:r>
            <a:r>
              <a:rPr lang="en-US" dirty="0" err="1" smtClean="0"/>
              <a:t>predložiti</a:t>
            </a:r>
            <a:r>
              <a:rPr lang="en-US" dirty="0" smtClean="0"/>
              <a:t> </a:t>
            </a:r>
            <a:r>
              <a:rPr lang="en-US" dirty="0" err="1" smtClean="0"/>
              <a:t>povećanje</a:t>
            </a:r>
            <a:r>
              <a:rPr lang="en-US" dirty="0" smtClean="0"/>
              <a:t> </a:t>
            </a:r>
            <a:r>
              <a:rPr lang="en-US" dirty="0" err="1" smtClean="0"/>
              <a:t>premije</a:t>
            </a:r>
            <a:r>
              <a:rPr lang="en-US" dirty="0" smtClean="0"/>
              <a:t>, </a:t>
            </a:r>
            <a:r>
              <a:rPr lang="en-US" dirty="0" err="1" smtClean="0"/>
              <a:t>svakako</a:t>
            </a:r>
            <a:r>
              <a:rPr lang="en-US" dirty="0" smtClean="0"/>
              <a:t> </a:t>
            </a:r>
            <a:r>
              <a:rPr lang="en-US" dirty="0" err="1" smtClean="0"/>
              <a:t>srazmjerno</a:t>
            </a:r>
            <a:r>
              <a:rPr lang="en-US" dirty="0" smtClean="0"/>
              <a:t> </a:t>
            </a:r>
            <a:r>
              <a:rPr lang="en-US" dirty="0" err="1" smtClean="0"/>
              <a:t>uvećanom</a:t>
            </a:r>
            <a:r>
              <a:rPr lang="en-US" dirty="0" smtClean="0"/>
              <a:t> </a:t>
            </a:r>
            <a:r>
              <a:rPr lang="en-US" dirty="0" err="1" smtClean="0"/>
              <a:t>riziku</a:t>
            </a:r>
            <a:r>
              <a:rPr lang="en-US" dirty="0" smtClean="0"/>
              <a:t>. </a:t>
            </a:r>
            <a:r>
              <a:rPr lang="en-US" dirty="0" err="1" smtClean="0"/>
              <a:t>Ukoliko</a:t>
            </a:r>
            <a:r>
              <a:rPr lang="en-US" dirty="0" smtClean="0"/>
              <a:t> </a:t>
            </a:r>
            <a:r>
              <a:rPr lang="en-US" dirty="0" err="1" smtClean="0"/>
              <a:t>ugovarač</a:t>
            </a:r>
            <a:r>
              <a:rPr lang="en-US" dirty="0" smtClean="0"/>
              <a:t> </a:t>
            </a:r>
            <a:r>
              <a:rPr lang="en-US" dirty="0" err="1" smtClean="0"/>
              <a:t>osiguranja</a:t>
            </a:r>
            <a:r>
              <a:rPr lang="en-US" dirty="0" smtClean="0"/>
              <a:t> ne </a:t>
            </a:r>
            <a:r>
              <a:rPr lang="en-US" dirty="0" err="1" smtClean="0"/>
              <a:t>prihvati</a:t>
            </a:r>
            <a:r>
              <a:rPr lang="en-US" dirty="0" smtClean="0"/>
              <a:t> </a:t>
            </a:r>
            <a:r>
              <a:rPr lang="en-US" dirty="0" err="1" smtClean="0"/>
              <a:t>prijedlog</a:t>
            </a:r>
            <a:r>
              <a:rPr lang="en-US" dirty="0" smtClean="0"/>
              <a:t> </a:t>
            </a:r>
            <a:r>
              <a:rPr lang="en-US" dirty="0" err="1" smtClean="0"/>
              <a:t>za</a:t>
            </a:r>
            <a:r>
              <a:rPr lang="en-US" dirty="0" smtClean="0"/>
              <a:t> </a:t>
            </a:r>
            <a:r>
              <a:rPr lang="en-US" dirty="0" err="1" smtClean="0"/>
              <a:t>povećanje</a:t>
            </a:r>
            <a:r>
              <a:rPr lang="en-US" dirty="0" smtClean="0"/>
              <a:t> </a:t>
            </a:r>
            <a:r>
              <a:rPr lang="en-US" dirty="0" err="1" smtClean="0"/>
              <a:t>premije</a:t>
            </a:r>
            <a:r>
              <a:rPr lang="en-US" dirty="0" smtClean="0"/>
              <a:t>, </a:t>
            </a:r>
            <a:r>
              <a:rPr lang="en-US" dirty="0" err="1" smtClean="0"/>
              <a:t>ugovor</a:t>
            </a:r>
            <a:r>
              <a:rPr lang="en-US" dirty="0" smtClean="0"/>
              <a:t> </a:t>
            </a:r>
            <a:r>
              <a:rPr lang="en-US" dirty="0" err="1" smtClean="0"/>
              <a:t>prestaje</a:t>
            </a:r>
            <a:r>
              <a:rPr lang="en-US" dirty="0" smtClean="0"/>
              <a:t> </a:t>
            </a:r>
            <a:r>
              <a:rPr lang="en-US" dirty="0" err="1" smtClean="0"/>
              <a:t>po</a:t>
            </a:r>
            <a:r>
              <a:rPr lang="en-US" dirty="0" smtClean="0"/>
              <a:t> </a:t>
            </a:r>
            <a:r>
              <a:rPr lang="en-US" dirty="0" err="1" smtClean="0"/>
              <a:t>samom</a:t>
            </a:r>
            <a:r>
              <a:rPr lang="en-US" dirty="0" smtClean="0"/>
              <a:t> </a:t>
            </a:r>
            <a:r>
              <a:rPr lang="en-US" dirty="0" err="1" smtClean="0"/>
              <a:t>zakonu</a:t>
            </a:r>
            <a:r>
              <a:rPr lang="en-US" dirty="0" smtClean="0"/>
              <a:t>.</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Osiguravač koji je u času zaključenja ugovora znao ili je mogao znati da su dobijeni podaci netačni ili da je ugovarač neke informacije prećutao, ne može ostvarivati zbog toga svoje pravo. On se više ne može pozivati na netačnost prijave ili na prećutkivanje radi raskidanja ugovora, odnosno traženja povećanja premije. Isto je rješenje i kad je osiguravač saznao za takve okolnosti za vrijeme trajanja osiguranja. Može se koristiti svojim pravom za raskid ili za povećanje premije u zakonom utvrđenom roku. U suprotnom, gubi to pravo. Ako su prilikom sklapanja ugovora o osiguranju godine života osiguranika prijavljene netačno, a stvarne godine života prelaze granicu od koje osiguravač osigurava život, ugovor je ništav. Osiguravač je dužan da vrati sve primljene premije. Ako je netačno prijavljeno da je osiguranik mlađi, a njegove godine života ne prelaze gornju granicu do koje osiguravač osigurava život, ugovor ostaje na snazi. Osigurana svota se smanjuje u srazmjeri ugovorene premije i premije koja je predviđena za osiguranje života za njegove stvarne godine. Kad osiguranik ima manje godina nego što je prijavljeno, ugovor je punovažan, a smanjuje se premija na iznos predviđen za osiguranikove stvarne godine života. Razliku između primljenih premija i premija na koje ima pravo osiguravač je dužan vratiti (čl. 944 ZOO).</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b="1" dirty="0" smtClean="0"/>
              <a:t>1.2. </a:t>
            </a:r>
            <a:r>
              <a:rPr lang="en-US" b="1" dirty="0" err="1" smtClean="0"/>
              <a:t>Plaćanje</a:t>
            </a:r>
            <a:r>
              <a:rPr lang="en-US" b="1" dirty="0" smtClean="0"/>
              <a:t> </a:t>
            </a:r>
            <a:r>
              <a:rPr lang="en-US" b="1" dirty="0" err="1" smtClean="0"/>
              <a:t>premije</a:t>
            </a:r>
            <a:endParaRPr lang="en-US" b="1" dirty="0" smtClean="0"/>
          </a:p>
          <a:p>
            <a:r>
              <a:rPr lang="en-US" dirty="0" err="1" smtClean="0"/>
              <a:t>Premiju</a:t>
            </a:r>
            <a:r>
              <a:rPr lang="en-US" dirty="0" smtClean="0"/>
              <a:t> je </a:t>
            </a:r>
            <a:r>
              <a:rPr lang="en-US" dirty="0" err="1" smtClean="0"/>
              <a:t>dužan</a:t>
            </a:r>
            <a:r>
              <a:rPr lang="en-US" dirty="0" smtClean="0"/>
              <a:t> </a:t>
            </a:r>
            <a:r>
              <a:rPr lang="en-US" dirty="0" err="1" smtClean="0"/>
              <a:t>da</a:t>
            </a:r>
            <a:r>
              <a:rPr lang="en-US" dirty="0" smtClean="0"/>
              <a:t> </a:t>
            </a:r>
            <a:r>
              <a:rPr lang="en-US" dirty="0" err="1" smtClean="0"/>
              <a:t>plaća</a:t>
            </a:r>
            <a:r>
              <a:rPr lang="en-US" dirty="0" smtClean="0"/>
              <a:t> </a:t>
            </a:r>
            <a:r>
              <a:rPr lang="en-US" dirty="0" err="1" smtClean="0"/>
              <a:t>ugovaratelj</a:t>
            </a:r>
            <a:r>
              <a:rPr lang="en-US" dirty="0" smtClean="0"/>
              <a:t> </a:t>
            </a:r>
            <a:r>
              <a:rPr lang="en-US" dirty="0" err="1" smtClean="0"/>
              <a:t>osiguranja</a:t>
            </a:r>
            <a:r>
              <a:rPr lang="en-US" dirty="0" smtClean="0"/>
              <a:t>. No, </a:t>
            </a:r>
            <a:r>
              <a:rPr lang="en-US" dirty="0" err="1" smtClean="0"/>
              <a:t>osiguravač</a:t>
            </a:r>
            <a:r>
              <a:rPr lang="en-US" dirty="0" smtClean="0"/>
              <a:t> je </a:t>
            </a:r>
            <a:r>
              <a:rPr lang="en-US" dirty="0" err="1" smtClean="0"/>
              <a:t>dužan</a:t>
            </a:r>
            <a:r>
              <a:rPr lang="en-US" dirty="0" smtClean="0"/>
              <a:t> </a:t>
            </a:r>
            <a:r>
              <a:rPr lang="en-US" dirty="0" err="1" smtClean="0"/>
              <a:t>primiti</a:t>
            </a:r>
            <a:r>
              <a:rPr lang="en-US" dirty="0" smtClean="0"/>
              <a:t> </a:t>
            </a:r>
            <a:r>
              <a:rPr lang="en-US" dirty="0" err="1" smtClean="0"/>
              <a:t>premiju</a:t>
            </a:r>
            <a:r>
              <a:rPr lang="en-US" dirty="0" smtClean="0"/>
              <a:t> </a:t>
            </a:r>
            <a:r>
              <a:rPr lang="en-US" dirty="0" err="1" smtClean="0"/>
              <a:t>od</a:t>
            </a:r>
            <a:r>
              <a:rPr lang="en-US" dirty="0" smtClean="0"/>
              <a:t> </a:t>
            </a:r>
            <a:r>
              <a:rPr lang="en-US" dirty="0" err="1" smtClean="0"/>
              <a:t>svakog</a:t>
            </a:r>
            <a:r>
              <a:rPr lang="en-US" dirty="0" smtClean="0"/>
              <a:t> </a:t>
            </a:r>
            <a:r>
              <a:rPr lang="en-US" dirty="0" err="1" smtClean="0"/>
              <a:t>ko</a:t>
            </a:r>
            <a:r>
              <a:rPr lang="en-US" dirty="0" smtClean="0"/>
              <a:t> </a:t>
            </a:r>
            <a:r>
              <a:rPr lang="en-US" dirty="0" err="1" smtClean="0"/>
              <a:t>ima</a:t>
            </a:r>
            <a:r>
              <a:rPr lang="en-US" dirty="0" smtClean="0"/>
              <a:t> </a:t>
            </a:r>
            <a:r>
              <a:rPr lang="en-US" dirty="0" err="1" smtClean="0"/>
              <a:t>pravni</a:t>
            </a:r>
            <a:r>
              <a:rPr lang="en-US" dirty="0" smtClean="0"/>
              <a:t> </a:t>
            </a:r>
            <a:r>
              <a:rPr lang="en-US" dirty="0" err="1" smtClean="0"/>
              <a:t>interes</a:t>
            </a:r>
            <a:r>
              <a:rPr lang="en-US" dirty="0" smtClean="0"/>
              <a:t> </a:t>
            </a:r>
            <a:r>
              <a:rPr lang="en-US" dirty="0" err="1" smtClean="0"/>
              <a:t>da</a:t>
            </a:r>
            <a:r>
              <a:rPr lang="en-US" dirty="0" smtClean="0"/>
              <a:t> </a:t>
            </a:r>
            <a:r>
              <a:rPr lang="en-US" dirty="0" err="1" smtClean="0"/>
              <a:t>ona</a:t>
            </a:r>
            <a:r>
              <a:rPr lang="en-US" dirty="0" smtClean="0"/>
              <a:t> </a:t>
            </a:r>
            <a:r>
              <a:rPr lang="en-US" dirty="0" err="1" smtClean="0"/>
              <a:t>bude</a:t>
            </a:r>
            <a:r>
              <a:rPr lang="en-US" dirty="0" smtClean="0"/>
              <a:t> </a:t>
            </a:r>
            <a:r>
              <a:rPr lang="en-US" dirty="0" err="1" smtClean="0"/>
              <a:t>plaćena</a:t>
            </a:r>
            <a:r>
              <a:rPr lang="en-US" dirty="0" smtClean="0"/>
              <a:t>. </a:t>
            </a:r>
            <a:r>
              <a:rPr lang="en-US" dirty="0" err="1" smtClean="0"/>
              <a:t>Prema</a:t>
            </a:r>
            <a:r>
              <a:rPr lang="en-US" dirty="0" smtClean="0"/>
              <a:t> </a:t>
            </a:r>
            <a:r>
              <a:rPr lang="en-US" dirty="0" err="1" smtClean="0"/>
              <a:t>izričitoj</a:t>
            </a:r>
            <a:r>
              <a:rPr lang="en-US" dirty="0" smtClean="0"/>
              <a:t> </a:t>
            </a:r>
            <a:r>
              <a:rPr lang="en-US" dirty="0" err="1" smtClean="0"/>
              <a:t>odredbi</a:t>
            </a:r>
            <a:r>
              <a:rPr lang="en-US" dirty="0" smtClean="0"/>
              <a:t> </a:t>
            </a:r>
            <a:r>
              <a:rPr lang="en-US" dirty="0" err="1" smtClean="0"/>
              <a:t>čl</a:t>
            </a:r>
            <a:r>
              <a:rPr lang="en-US" dirty="0" smtClean="0"/>
              <a:t>. 912 ZOO, </a:t>
            </a:r>
            <a:r>
              <a:rPr lang="en-US" dirty="0" err="1" smtClean="0"/>
              <a:t>obaveza</a:t>
            </a:r>
            <a:r>
              <a:rPr lang="en-US" dirty="0" smtClean="0"/>
              <a:t> </a:t>
            </a:r>
            <a:r>
              <a:rPr lang="en-US" dirty="0" err="1" smtClean="0"/>
              <a:t>plaćanja</a:t>
            </a:r>
            <a:r>
              <a:rPr lang="en-US" dirty="0" smtClean="0"/>
              <a:t> </a:t>
            </a:r>
            <a:r>
              <a:rPr lang="en-US" dirty="0" err="1" smtClean="0"/>
              <a:t>nije</a:t>
            </a:r>
            <a:r>
              <a:rPr lang="en-US" dirty="0" smtClean="0"/>
              <a:t> u </a:t>
            </a:r>
            <a:r>
              <a:rPr lang="en-US" dirty="0" err="1" smtClean="0"/>
              <a:t>ovom</a:t>
            </a:r>
            <a:r>
              <a:rPr lang="en-US" dirty="0" smtClean="0"/>
              <a:t> </a:t>
            </a:r>
            <a:r>
              <a:rPr lang="en-US" dirty="0" err="1" smtClean="0"/>
              <a:t>slučaju</a:t>
            </a:r>
            <a:r>
              <a:rPr lang="en-US" dirty="0" smtClean="0"/>
              <a:t> </a:t>
            </a:r>
            <a:r>
              <a:rPr lang="en-US" dirty="0" err="1" smtClean="0"/>
              <a:t>donosiva</a:t>
            </a:r>
            <a:r>
              <a:rPr lang="en-US" dirty="0" smtClean="0"/>
              <a:t>. </a:t>
            </a:r>
            <a:r>
              <a:rPr lang="en-US" dirty="0" err="1" smtClean="0"/>
              <a:t>Ako</a:t>
            </a:r>
            <a:r>
              <a:rPr lang="en-US" dirty="0" smtClean="0"/>
              <a:t> </a:t>
            </a:r>
            <a:r>
              <a:rPr lang="en-US" dirty="0" err="1" smtClean="0"/>
              <a:t>ništa</a:t>
            </a:r>
            <a:r>
              <a:rPr lang="en-US" dirty="0" smtClean="0"/>
              <a:t> </a:t>
            </a:r>
            <a:r>
              <a:rPr lang="en-US" dirty="0" err="1" smtClean="0"/>
              <a:t>nije</a:t>
            </a:r>
            <a:r>
              <a:rPr lang="en-US" dirty="0" smtClean="0"/>
              <a:t> </a:t>
            </a:r>
            <a:r>
              <a:rPr lang="en-US" dirty="0" err="1" smtClean="0"/>
              <a:t>posebno</a:t>
            </a:r>
            <a:r>
              <a:rPr lang="en-US" dirty="0" smtClean="0"/>
              <a:t> </a:t>
            </a:r>
            <a:r>
              <a:rPr lang="en-US" dirty="0" err="1" smtClean="0"/>
              <a:t>ugovoreno</a:t>
            </a:r>
            <a:r>
              <a:rPr lang="en-US" dirty="0" smtClean="0"/>
              <a:t>, </a:t>
            </a:r>
            <a:r>
              <a:rPr lang="en-US" dirty="0" err="1" smtClean="0"/>
              <a:t>premija</a:t>
            </a:r>
            <a:r>
              <a:rPr lang="en-US" dirty="0" smtClean="0"/>
              <a:t> se </a:t>
            </a:r>
            <a:r>
              <a:rPr lang="en-US" dirty="0" err="1" smtClean="0"/>
              <a:t>plaća</a:t>
            </a:r>
            <a:r>
              <a:rPr lang="en-US" dirty="0" smtClean="0"/>
              <a:t> u </a:t>
            </a:r>
            <a:r>
              <a:rPr lang="en-US" dirty="0" err="1" smtClean="0"/>
              <a:t>mjestu</a:t>
            </a:r>
            <a:r>
              <a:rPr lang="en-US" dirty="0" smtClean="0"/>
              <a:t> u </a:t>
            </a:r>
            <a:r>
              <a:rPr lang="en-US" dirty="0" err="1" smtClean="0"/>
              <a:t>kome</a:t>
            </a:r>
            <a:r>
              <a:rPr lang="en-US" dirty="0" smtClean="0"/>
              <a:t> </a:t>
            </a:r>
            <a:r>
              <a:rPr lang="en-US" dirty="0" err="1" smtClean="0"/>
              <a:t>ugovarač</a:t>
            </a:r>
            <a:r>
              <a:rPr lang="en-US" dirty="0" smtClean="0"/>
              <a:t> </a:t>
            </a:r>
            <a:r>
              <a:rPr lang="en-US" dirty="0" err="1" smtClean="0"/>
              <a:t>osiguranja</a:t>
            </a:r>
            <a:r>
              <a:rPr lang="en-US" dirty="0" smtClean="0"/>
              <a:t> </a:t>
            </a:r>
            <a:r>
              <a:rPr lang="en-US" dirty="0" err="1" smtClean="0"/>
              <a:t>ima</a:t>
            </a:r>
            <a:r>
              <a:rPr lang="en-US" dirty="0" smtClean="0"/>
              <a:t> </a:t>
            </a:r>
            <a:r>
              <a:rPr lang="en-US" dirty="0" err="1" smtClean="0"/>
              <a:t>sjedište</a:t>
            </a:r>
            <a:r>
              <a:rPr lang="en-US" dirty="0" smtClean="0"/>
              <a:t>, </a:t>
            </a:r>
            <a:r>
              <a:rPr lang="en-US" dirty="0" err="1" smtClean="0"/>
              <a:t>odnosno</a:t>
            </a:r>
            <a:r>
              <a:rPr lang="en-US" dirty="0" smtClean="0"/>
              <a:t> </a:t>
            </a:r>
            <a:r>
              <a:rPr lang="en-US" dirty="0" err="1" smtClean="0"/>
              <a:t>prebivalište</a:t>
            </a:r>
            <a:r>
              <a:rPr lang="en-US" dirty="0" smtClean="0"/>
              <a:t>.</a:t>
            </a:r>
          </a:p>
          <a:p>
            <a:r>
              <a:rPr lang="en-US" dirty="0" err="1" smtClean="0"/>
              <a:t>Premija</a:t>
            </a:r>
            <a:r>
              <a:rPr lang="en-US" dirty="0" smtClean="0"/>
              <a:t> se </a:t>
            </a:r>
            <a:r>
              <a:rPr lang="en-US" dirty="0" err="1" smtClean="0"/>
              <a:t>plaća</a:t>
            </a:r>
            <a:r>
              <a:rPr lang="en-US" dirty="0" smtClean="0"/>
              <a:t> u </a:t>
            </a:r>
            <a:r>
              <a:rPr lang="en-US" dirty="0" err="1" smtClean="0"/>
              <a:t>ugovorenim</a:t>
            </a:r>
            <a:r>
              <a:rPr lang="en-US" dirty="0" smtClean="0"/>
              <a:t> </a:t>
            </a:r>
            <a:r>
              <a:rPr lang="en-US" dirty="0" err="1" smtClean="0"/>
              <a:t>rokovima</a:t>
            </a:r>
            <a:r>
              <a:rPr lang="en-US" dirty="0" smtClean="0"/>
              <a:t>. </a:t>
            </a:r>
            <a:r>
              <a:rPr lang="en-US" dirty="0" err="1" smtClean="0"/>
              <a:t>Ukoliko</a:t>
            </a:r>
            <a:r>
              <a:rPr lang="en-US" dirty="0" smtClean="0"/>
              <a:t> </a:t>
            </a:r>
            <a:r>
              <a:rPr lang="en-US" dirty="0" err="1" smtClean="0"/>
              <a:t>treba</a:t>
            </a:r>
            <a:r>
              <a:rPr lang="en-US" dirty="0" smtClean="0"/>
              <a:t> </a:t>
            </a:r>
            <a:r>
              <a:rPr lang="en-US" dirty="0" err="1" smtClean="0"/>
              <a:t>da</a:t>
            </a:r>
            <a:r>
              <a:rPr lang="en-US" dirty="0" smtClean="0"/>
              <a:t> se </a:t>
            </a:r>
            <a:r>
              <a:rPr lang="en-US" dirty="0" err="1" smtClean="0"/>
              <a:t>isplati</a:t>
            </a:r>
            <a:r>
              <a:rPr lang="en-US" dirty="0" smtClean="0"/>
              <a:t> </a:t>
            </a:r>
            <a:r>
              <a:rPr lang="en-US" dirty="0" err="1" smtClean="0"/>
              <a:t>odjednom</a:t>
            </a:r>
            <a:r>
              <a:rPr lang="en-US" dirty="0" smtClean="0"/>
              <a:t>, </a:t>
            </a:r>
            <a:r>
              <a:rPr lang="en-US" dirty="0" err="1" smtClean="0"/>
              <a:t>plaća</a:t>
            </a:r>
            <a:r>
              <a:rPr lang="en-US" dirty="0" smtClean="0"/>
              <a:t> se </a:t>
            </a:r>
            <a:r>
              <a:rPr lang="en-US" dirty="0" err="1" smtClean="0"/>
              <a:t>prilikom</a:t>
            </a:r>
            <a:r>
              <a:rPr lang="en-US" dirty="0" smtClean="0"/>
              <a:t> </a:t>
            </a:r>
            <a:r>
              <a:rPr lang="en-US" dirty="0" err="1" smtClean="0"/>
              <a:t>zaključenja</a:t>
            </a:r>
            <a:r>
              <a:rPr lang="en-US" dirty="0" smtClean="0"/>
              <a:t> </a:t>
            </a:r>
            <a:r>
              <a:rPr lang="en-US" dirty="0" err="1" smtClean="0"/>
              <a:t>ugovora</a:t>
            </a:r>
            <a:r>
              <a:rPr lang="en-US" dirty="0" smtClean="0"/>
              <a:t>, </a:t>
            </a:r>
            <a:r>
              <a:rPr lang="en-US" dirty="0" err="1" smtClean="0"/>
              <a:t>odnosno</a:t>
            </a:r>
            <a:r>
              <a:rPr lang="en-US" dirty="0" smtClean="0"/>
              <a:t> </a:t>
            </a:r>
            <a:r>
              <a:rPr lang="en-US" dirty="0" err="1" smtClean="0"/>
              <a:t>pri</a:t>
            </a:r>
            <a:r>
              <a:rPr lang="en-US" dirty="0" smtClean="0"/>
              <a:t> </a:t>
            </a:r>
            <a:r>
              <a:rPr lang="en-US" dirty="0" err="1" smtClean="0"/>
              <a:t>uručenju</a:t>
            </a:r>
            <a:r>
              <a:rPr lang="en-US" dirty="0" smtClean="0"/>
              <a:t> police (</a:t>
            </a:r>
            <a:r>
              <a:rPr lang="en-US" dirty="0" err="1" smtClean="0"/>
              <a:t>čl</a:t>
            </a:r>
            <a:r>
              <a:rPr lang="en-US" dirty="0" smtClean="0"/>
              <a:t>. 912 ZOO). </a:t>
            </a:r>
            <a:r>
              <a:rPr lang="en-US" dirty="0" err="1" smtClean="0"/>
              <a:t>Plaća</a:t>
            </a:r>
            <a:r>
              <a:rPr lang="en-US" dirty="0" smtClean="0"/>
              <a:t> se, </a:t>
            </a:r>
            <a:r>
              <a:rPr lang="en-US" dirty="0" err="1" smtClean="0"/>
              <a:t>po</a:t>
            </a:r>
            <a:r>
              <a:rPr lang="en-US" dirty="0" smtClean="0"/>
              <a:t> </a:t>
            </a:r>
            <a:r>
              <a:rPr lang="en-US" dirty="0" err="1" smtClean="0"/>
              <a:t>pravilu</a:t>
            </a:r>
            <a:r>
              <a:rPr lang="en-US" dirty="0" smtClean="0"/>
              <a:t>, </a:t>
            </a:r>
            <a:r>
              <a:rPr lang="en-US" dirty="0" err="1" smtClean="0"/>
              <a:t>unaprijed</a:t>
            </a:r>
            <a:r>
              <a:rPr lang="en-US" dirty="0" smtClean="0"/>
              <a:t>, a </a:t>
            </a:r>
            <a:r>
              <a:rPr lang="en-US" dirty="0" err="1" smtClean="0"/>
              <a:t>može</a:t>
            </a:r>
            <a:r>
              <a:rPr lang="en-US" dirty="0" smtClean="0"/>
              <a:t> se </a:t>
            </a:r>
            <a:r>
              <a:rPr lang="en-US" dirty="0" err="1" smtClean="0"/>
              <a:t>ugovoriti</a:t>
            </a:r>
            <a:r>
              <a:rPr lang="en-US" dirty="0" smtClean="0"/>
              <a:t> </a:t>
            </a:r>
            <a:r>
              <a:rPr lang="en-US" dirty="0" err="1" smtClean="0"/>
              <a:t>da</a:t>
            </a:r>
            <a:r>
              <a:rPr lang="en-US" dirty="0" smtClean="0"/>
              <a:t> se </a:t>
            </a:r>
            <a:r>
              <a:rPr lang="en-US" dirty="0" err="1" smtClean="0"/>
              <a:t>plaća</a:t>
            </a:r>
            <a:r>
              <a:rPr lang="en-US" dirty="0" smtClean="0"/>
              <a:t> </a:t>
            </a:r>
            <a:r>
              <a:rPr lang="en-US" dirty="0" err="1" smtClean="0"/>
              <a:t>polugodišnje</a:t>
            </a:r>
            <a:r>
              <a:rPr lang="en-US" dirty="0" smtClean="0"/>
              <a:t>, </a:t>
            </a:r>
            <a:r>
              <a:rPr lang="en-US" dirty="0" err="1" smtClean="0"/>
              <a:t>kvartalno</a:t>
            </a:r>
            <a:r>
              <a:rPr lang="en-US" dirty="0" smtClean="0"/>
              <a:t>, </a:t>
            </a:r>
            <a:r>
              <a:rPr lang="en-US" dirty="0" err="1" smtClean="0"/>
              <a:t>ili</a:t>
            </a:r>
            <a:r>
              <a:rPr lang="en-US" dirty="0" smtClean="0"/>
              <a:t> </a:t>
            </a:r>
            <a:r>
              <a:rPr lang="en-US" dirty="0" err="1" smtClean="0"/>
              <a:t>nekako</a:t>
            </a:r>
            <a:r>
              <a:rPr lang="en-US" dirty="0" smtClean="0"/>
              <a:t> </a:t>
            </a:r>
            <a:r>
              <a:rPr lang="en-US" dirty="0" err="1" smtClean="0"/>
              <a:t>drukčije</a:t>
            </a:r>
            <a:r>
              <a:rPr lang="en-US" dirty="0" smtClean="0"/>
              <a:t>. </a:t>
            </a:r>
            <a:r>
              <a:rPr lang="en-US" dirty="0" err="1" smtClean="0"/>
              <a:t>Moguće</a:t>
            </a:r>
            <a:r>
              <a:rPr lang="en-US" dirty="0" smtClean="0"/>
              <a:t> je </a:t>
            </a:r>
            <a:r>
              <a:rPr lang="en-US" dirty="0" err="1" smtClean="0"/>
              <a:t>i</a:t>
            </a:r>
            <a:r>
              <a:rPr lang="en-US" dirty="0" smtClean="0"/>
              <a:t> </a:t>
            </a:r>
            <a:r>
              <a:rPr lang="en-US" dirty="0" err="1" smtClean="0"/>
              <a:t>naknadno</a:t>
            </a:r>
            <a:r>
              <a:rPr lang="en-US" dirty="0" smtClean="0"/>
              <a:t> </a:t>
            </a:r>
            <a:r>
              <a:rPr lang="en-US" dirty="0" err="1" smtClean="0"/>
              <a:t>plaćanje</a:t>
            </a:r>
            <a:r>
              <a:rPr lang="en-US" dirty="0" smtClean="0"/>
              <a:t> </a:t>
            </a:r>
            <a:r>
              <a:rPr lang="en-US" dirty="0" err="1" smtClean="0"/>
              <a:t>premije</a:t>
            </a:r>
            <a:r>
              <a:rPr lang="en-US" dirty="0" smtClean="0"/>
              <a:t>, </a:t>
            </a:r>
            <a:r>
              <a:rPr lang="en-US" dirty="0" err="1" smtClean="0"/>
              <a:t>na</a:t>
            </a:r>
            <a:r>
              <a:rPr lang="en-US" dirty="0" smtClean="0"/>
              <a:t> </a:t>
            </a:r>
            <a:r>
              <a:rPr lang="en-US" dirty="0" err="1" smtClean="0"/>
              <a:t>primjer</a:t>
            </a:r>
            <a:r>
              <a:rPr lang="en-US" dirty="0" smtClean="0"/>
              <a:t>, </a:t>
            </a:r>
            <a:r>
              <a:rPr lang="en-US" dirty="0" err="1" smtClean="0"/>
              <a:t>kod</a:t>
            </a:r>
            <a:r>
              <a:rPr lang="en-US" dirty="0" smtClean="0"/>
              <a:t> </a:t>
            </a:r>
            <a:r>
              <a:rPr lang="en-US" dirty="0" err="1" smtClean="0"/>
              <a:t>osiguranja</a:t>
            </a:r>
            <a:r>
              <a:rPr lang="en-US" dirty="0" smtClean="0"/>
              <a:t> u </a:t>
            </a:r>
            <a:r>
              <a:rPr lang="en-US" dirty="0" err="1" smtClean="0"/>
              <a:t>poljoprivredi</a:t>
            </a:r>
            <a:r>
              <a:rPr lang="en-US" dirty="0" smtClean="0"/>
              <a:t>. </a:t>
            </a:r>
            <a:r>
              <a:rPr lang="en-US" dirty="0" err="1" smtClean="0"/>
              <a:t>Za</a:t>
            </a:r>
            <a:r>
              <a:rPr lang="en-US" dirty="0" smtClean="0"/>
              <a:t> </a:t>
            </a:r>
            <a:r>
              <a:rPr lang="en-US" dirty="0" err="1" smtClean="0"/>
              <a:t>uplatu</a:t>
            </a:r>
            <a:r>
              <a:rPr lang="en-US" dirty="0" smtClean="0"/>
              <a:t> </a:t>
            </a:r>
            <a:r>
              <a:rPr lang="en-US" dirty="0" err="1" smtClean="0"/>
              <a:t>prve</a:t>
            </a:r>
            <a:r>
              <a:rPr lang="en-US" dirty="0" smtClean="0"/>
              <a:t> </a:t>
            </a:r>
            <a:r>
              <a:rPr lang="en-US" dirty="0" err="1" smtClean="0"/>
              <a:t>premije</a:t>
            </a:r>
            <a:r>
              <a:rPr lang="en-US" dirty="0" smtClean="0"/>
              <a:t> je </a:t>
            </a:r>
            <a:r>
              <a:rPr lang="en-US" dirty="0" err="1" smtClean="0"/>
              <a:t>vezan</a:t>
            </a:r>
            <a:r>
              <a:rPr lang="en-US" dirty="0" smtClean="0"/>
              <a:t> </a:t>
            </a:r>
            <a:r>
              <a:rPr lang="en-US" dirty="0" err="1" smtClean="0"/>
              <a:t>početak</a:t>
            </a:r>
            <a:r>
              <a:rPr lang="en-US" dirty="0" smtClean="0"/>
              <a:t> </a:t>
            </a:r>
            <a:r>
              <a:rPr lang="en-US" dirty="0" err="1" smtClean="0"/>
              <a:t>dejstva</a:t>
            </a:r>
            <a:r>
              <a:rPr lang="en-US" dirty="0" smtClean="0"/>
              <a:t> </a:t>
            </a:r>
            <a:r>
              <a:rPr lang="en-US" dirty="0" err="1" smtClean="0"/>
              <a:t>ugovora</a:t>
            </a:r>
            <a:r>
              <a:rPr lang="en-US" dirty="0" smtClean="0"/>
              <a:t>, </a:t>
            </a:r>
            <a:r>
              <a:rPr lang="en-US" dirty="0" err="1" smtClean="0"/>
              <a:t>osim</a:t>
            </a:r>
            <a:r>
              <a:rPr lang="en-US" dirty="0" smtClean="0"/>
              <a:t> </a:t>
            </a:r>
            <a:r>
              <a:rPr lang="en-US" dirty="0" err="1" smtClean="0"/>
              <a:t>ako</a:t>
            </a:r>
            <a:r>
              <a:rPr lang="en-US" dirty="0" smtClean="0"/>
              <a:t> </a:t>
            </a:r>
            <a:r>
              <a:rPr lang="en-US" dirty="0" err="1" smtClean="0"/>
              <a:t>nije</a:t>
            </a:r>
            <a:r>
              <a:rPr lang="en-US" dirty="0" smtClean="0"/>
              <a:t> </a:t>
            </a:r>
            <a:r>
              <a:rPr lang="en-US" dirty="0" err="1" smtClean="0"/>
              <a:t>drukčije</a:t>
            </a:r>
            <a:r>
              <a:rPr lang="en-US" dirty="0" smtClean="0"/>
              <a:t> </a:t>
            </a:r>
            <a:r>
              <a:rPr lang="en-US" dirty="0" err="1" smtClean="0"/>
              <a:t>ugovoreno</a:t>
            </a:r>
            <a:r>
              <a:rPr lang="en-US" dirty="0" smtClean="0"/>
              <a:t>.</a:t>
            </a:r>
          </a:p>
          <a:p>
            <a:r>
              <a:rPr lang="vi-VN" dirty="0" smtClean="0"/>
              <a:t>Treba obratiti pažnju na okolnost da obaveza osiguravača na naknadu štete, odnosno na isplatu osigurane sume nastaje te pošto osiguranik uplati premiju. To sasvim odgovara prirodi osiguranja kao organizovanog prikupljanja sredstava putem premije radi obezbjeđenja od rizika. Ako je, međutim, ugovoreno da se premija plaća poslije zaključenja ugovora, obaveze osiguravača počinju od dana koji je ugovorom predviđen kao dan početka osiguranja (čl. 913 ZOO).</a:t>
            </a:r>
          </a:p>
          <a:p>
            <a:r>
              <a:rPr lang="en-US" dirty="0" smtClean="0"/>
              <a:t>Danas je </a:t>
            </a:r>
            <a:r>
              <a:rPr lang="en-US" dirty="0" err="1" smtClean="0"/>
              <a:t>kod</a:t>
            </a:r>
            <a:r>
              <a:rPr lang="en-US" dirty="0" smtClean="0"/>
              <a:t> </a:t>
            </a:r>
            <a:r>
              <a:rPr lang="en-US" dirty="0" err="1" smtClean="0"/>
              <a:t>svih</a:t>
            </a:r>
            <a:r>
              <a:rPr lang="en-US" dirty="0" smtClean="0"/>
              <a:t> </a:t>
            </a:r>
            <a:r>
              <a:rPr lang="en-US" dirty="0" err="1" smtClean="0"/>
              <a:t>osiguranja</a:t>
            </a:r>
            <a:r>
              <a:rPr lang="en-US" dirty="0" smtClean="0"/>
              <a:t> </a:t>
            </a:r>
            <a:r>
              <a:rPr lang="en-US" dirty="0" err="1" smtClean="0"/>
              <a:t>usvojeno</a:t>
            </a:r>
            <a:r>
              <a:rPr lang="en-US" dirty="0" smtClean="0"/>
              <a:t> </a:t>
            </a:r>
            <a:r>
              <a:rPr lang="en-US" dirty="0" err="1" smtClean="0"/>
              <a:t>da</a:t>
            </a:r>
            <a:r>
              <a:rPr lang="en-US" dirty="0" smtClean="0"/>
              <a:t> se </a:t>
            </a:r>
            <a:r>
              <a:rPr lang="en-US" dirty="0" err="1" smtClean="0"/>
              <a:t>plaća</a:t>
            </a:r>
            <a:r>
              <a:rPr lang="en-US" dirty="0" smtClean="0"/>
              <a:t> </a:t>
            </a:r>
            <a:r>
              <a:rPr lang="en-US" dirty="0" err="1" smtClean="0"/>
              <a:t>fiksna</a:t>
            </a:r>
            <a:r>
              <a:rPr lang="en-US" dirty="0" smtClean="0"/>
              <a:t> </a:t>
            </a:r>
            <a:r>
              <a:rPr lang="en-US" dirty="0" err="1" smtClean="0"/>
              <a:t>premija</a:t>
            </a:r>
            <a:r>
              <a:rPr lang="en-US" dirty="0" smtClean="0"/>
              <a:t> </a:t>
            </a:r>
            <a:r>
              <a:rPr lang="en-US" dirty="0" err="1" smtClean="0"/>
              <a:t>koju</a:t>
            </a:r>
            <a:r>
              <a:rPr lang="en-US" dirty="0" smtClean="0"/>
              <a:t> </a:t>
            </a:r>
            <a:r>
              <a:rPr lang="en-US" dirty="0" err="1" smtClean="0"/>
              <a:t>izračunava</a:t>
            </a:r>
            <a:r>
              <a:rPr lang="en-US" dirty="0" smtClean="0"/>
              <a:t> </a:t>
            </a:r>
            <a:r>
              <a:rPr lang="en-US" dirty="0" err="1" smtClean="0"/>
              <a:t>osiguravač</a:t>
            </a:r>
            <a:r>
              <a:rPr lang="en-US" dirty="0" smtClean="0"/>
              <a:t>. </a:t>
            </a:r>
            <a:r>
              <a:rPr lang="en-US" dirty="0" err="1" smtClean="0"/>
              <a:t>Promjenljive</a:t>
            </a:r>
            <a:r>
              <a:rPr lang="en-US" dirty="0" smtClean="0"/>
              <a:t> </a:t>
            </a:r>
            <a:r>
              <a:rPr lang="en-US" dirty="0" err="1" smtClean="0"/>
              <a:t>premije</a:t>
            </a:r>
            <a:r>
              <a:rPr lang="en-US" dirty="0" smtClean="0"/>
              <a:t> se </a:t>
            </a:r>
            <a:r>
              <a:rPr lang="en-US" dirty="0" err="1" smtClean="0"/>
              <a:t>rijetko</a:t>
            </a:r>
            <a:r>
              <a:rPr lang="en-US" dirty="0" smtClean="0"/>
              <a:t> </a:t>
            </a:r>
            <a:r>
              <a:rPr lang="en-US" dirty="0" err="1" smtClean="0"/>
              <a:t>upotrebljavaju</a:t>
            </a:r>
            <a:r>
              <a:rPr lang="en-US" dirty="0" smtClean="0"/>
              <a:t>, </a:t>
            </a:r>
            <a:r>
              <a:rPr lang="en-US" dirty="0" err="1" smtClean="0"/>
              <a:t>izuzev</a:t>
            </a:r>
            <a:r>
              <a:rPr lang="en-US" dirty="0" smtClean="0"/>
              <a:t> </a:t>
            </a:r>
            <a:r>
              <a:rPr lang="en-US" dirty="0" err="1" smtClean="0"/>
              <a:t>kod</a:t>
            </a:r>
            <a:r>
              <a:rPr lang="hr-HR" dirty="0" smtClean="0"/>
              <a:t> </a:t>
            </a:r>
            <a:r>
              <a:rPr lang="vi-VN" dirty="0" smtClean="0"/>
              <a:t>uzajamnog osiguranja. Uzajamno osiguranje postoji onda kada se zainteresovani udruže radi provođenja međusobnog osiguranja i sami određuju svoja prava i obaveze. Fiksnoj se premiji prigovara da nije pravična i da ne odgovara cijeni rizika, jer najčešće suma prikupljenih premija visoko prevazilazi iznos isplaćenih šteta u jednoj godini čak i kad se uzme u obzir potreba za prenosom slobodnih rezervi za fond rizika u idućim godinama. Fiksna premija je nepravična naročito kad se kao kriterij u osiguranju dobara ne uzima vrijednost stvari, nego neka druga osobina (za motorna vozila snaga motora). Davanje bonifikacija onim osiguranicima koji u proteklom periodu nisu pretrpjeli štetu, a povećanje premija onima koji su pod određenim uslovima imali štetu, ne utiče na fiksni karakter premije.</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Osiguravač izrađuje cjenike premija imovinskih osiguranja koji sadrže tabele za sva imovinska osiguranja. U njima su klasificirane pojedine stvari prema rizicima i mjestima i date stope premija. To se čini ili u promilima osigurane sume, ili paušalno prema nekom drugom kriteriju. Kod osiguranja lica strane se sporazumijevaju o visini svote osiguranja, a premije su date u tabelama za pojedine rizike i godine života. Ovdje se za određivanje premije uzima u obzir i visina svote osiguranja. Ako nastupe događaji usljed kojih se smanjuje rizik, ugovarač osiguranja ima pravo na odgovarajuće smanjenje premije.</a:t>
            </a:r>
          </a:p>
          <a:p>
            <a:r>
              <a:rPr lang="vi-VN" dirty="0" smtClean="0"/>
              <a:t>Pravila i uslovi za osiguranje od pojedinih rizika sadrže i odredbe o sankcijama, ako premija ne bude uredno uplaćena. O tome ima odredaba i u zakonu. Pravilo je da osiguravač nije dužan da opominje na plaćanje premije. Samo kod osiguranja na neodređeno vrijeme, ako se ne uplati premija za idući period u predviđenom roku, osiguravač je dužan preporučenim pismom opomenuti osiguranika. To produžuje vrijeme plaćanja još za mjesec dana od opomene. Ako osiguranik ni tada ne plati, ugovor prestaje po samom zakonu, dakle, i bez opomene.</a:t>
            </a:r>
          </a:p>
          <a:p>
            <a:r>
              <a:rPr lang="en-US" dirty="0" err="1" smtClean="0"/>
              <a:t>Sankcije</a:t>
            </a:r>
            <a:r>
              <a:rPr lang="en-US" dirty="0" smtClean="0"/>
              <a:t> </a:t>
            </a:r>
            <a:r>
              <a:rPr lang="en-US" dirty="0" err="1" smtClean="0"/>
              <a:t>za</a:t>
            </a:r>
            <a:r>
              <a:rPr lang="en-US" dirty="0" smtClean="0"/>
              <a:t> </a:t>
            </a:r>
            <a:r>
              <a:rPr lang="en-US" dirty="0" err="1" smtClean="0"/>
              <a:t>neplaćanje</a:t>
            </a:r>
            <a:r>
              <a:rPr lang="en-US" dirty="0" smtClean="0"/>
              <a:t> </a:t>
            </a:r>
            <a:r>
              <a:rPr lang="en-US" dirty="0" err="1" smtClean="0"/>
              <a:t>premije</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života</a:t>
            </a:r>
            <a:r>
              <a:rPr lang="en-US" dirty="0" smtClean="0"/>
              <a:t> se </a:t>
            </a:r>
            <a:r>
              <a:rPr lang="en-US" dirty="0" err="1" smtClean="0"/>
              <a:t>razlikuju</a:t>
            </a:r>
            <a:r>
              <a:rPr lang="en-US" dirty="0" smtClean="0"/>
              <a:t> </a:t>
            </a:r>
            <a:r>
              <a:rPr lang="en-US" dirty="0" err="1" smtClean="0"/>
              <a:t>od</a:t>
            </a:r>
            <a:r>
              <a:rPr lang="en-US" dirty="0" smtClean="0"/>
              <a:t> </a:t>
            </a:r>
            <a:r>
              <a:rPr lang="en-US" dirty="0" err="1" smtClean="0"/>
              <a:t>sankcija</a:t>
            </a:r>
            <a:r>
              <a:rPr lang="en-US" dirty="0" smtClean="0"/>
              <a:t> u </a:t>
            </a:r>
            <a:r>
              <a:rPr lang="en-US" dirty="0" err="1" smtClean="0"/>
              <a:t>osiguranju</a:t>
            </a:r>
            <a:r>
              <a:rPr lang="en-US" dirty="0" smtClean="0"/>
              <a:t> </a:t>
            </a:r>
            <a:r>
              <a:rPr lang="en-US" dirty="0" err="1" smtClean="0"/>
              <a:t>imovine</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života</a:t>
            </a:r>
            <a:r>
              <a:rPr lang="en-US" dirty="0" smtClean="0"/>
              <a:t>, </a:t>
            </a:r>
            <a:r>
              <a:rPr lang="en-US" dirty="0" err="1" smtClean="0"/>
              <a:t>ako</a:t>
            </a:r>
            <a:r>
              <a:rPr lang="en-US" dirty="0" smtClean="0"/>
              <a:t> </a:t>
            </a:r>
            <a:r>
              <a:rPr lang="en-US" dirty="0" err="1" smtClean="0"/>
              <a:t>premija</a:t>
            </a:r>
            <a:r>
              <a:rPr lang="en-US" dirty="0" smtClean="0"/>
              <a:t> ne </a:t>
            </a:r>
            <a:r>
              <a:rPr lang="en-US" dirty="0" err="1" smtClean="0"/>
              <a:t>bude</a:t>
            </a:r>
            <a:r>
              <a:rPr lang="en-US" dirty="0" smtClean="0"/>
              <a:t> </a:t>
            </a:r>
            <a:r>
              <a:rPr lang="en-US" dirty="0" err="1" smtClean="0"/>
              <a:t>plaćena</a:t>
            </a:r>
            <a:r>
              <a:rPr lang="en-US" dirty="0" smtClean="0"/>
              <a:t> o </a:t>
            </a:r>
            <a:r>
              <a:rPr lang="en-US" dirty="0" err="1" smtClean="0"/>
              <a:t>dospjelosti</a:t>
            </a:r>
            <a:r>
              <a:rPr lang="en-US" dirty="0" smtClean="0"/>
              <a:t>, </a:t>
            </a:r>
            <a:r>
              <a:rPr lang="en-US" dirty="0" err="1" smtClean="0"/>
              <a:t>osiguravač</a:t>
            </a:r>
            <a:r>
              <a:rPr lang="en-US" dirty="0" smtClean="0"/>
              <a:t> </a:t>
            </a:r>
            <a:r>
              <a:rPr lang="en-US" dirty="0" err="1" smtClean="0"/>
              <a:t>opominje</a:t>
            </a:r>
            <a:r>
              <a:rPr lang="en-US" dirty="0" smtClean="0"/>
              <a:t> </a:t>
            </a:r>
            <a:r>
              <a:rPr lang="en-US" dirty="0" err="1" smtClean="0"/>
              <a:t>ugovarača</a:t>
            </a:r>
            <a:r>
              <a:rPr lang="en-US" dirty="0" smtClean="0"/>
              <a:t> </a:t>
            </a:r>
            <a:r>
              <a:rPr lang="en-US" dirty="0" err="1" smtClean="0"/>
              <a:t>i</a:t>
            </a:r>
            <a:r>
              <a:rPr lang="en-US" dirty="0" smtClean="0"/>
              <a:t> </a:t>
            </a:r>
            <a:r>
              <a:rPr lang="en-US" dirty="0" err="1" smtClean="0"/>
              <a:t>daje</a:t>
            </a:r>
            <a:r>
              <a:rPr lang="en-US" dirty="0" smtClean="0"/>
              <a:t> mu </a:t>
            </a:r>
            <a:r>
              <a:rPr lang="en-US" dirty="0" err="1" smtClean="0"/>
              <a:t>rok</a:t>
            </a:r>
            <a:r>
              <a:rPr lang="en-US" dirty="0" smtClean="0"/>
              <a:t> </a:t>
            </a:r>
            <a:r>
              <a:rPr lang="en-US" dirty="0" err="1" smtClean="0"/>
              <a:t>za</a:t>
            </a:r>
            <a:r>
              <a:rPr lang="en-US" dirty="0" smtClean="0"/>
              <a:t> </a:t>
            </a:r>
            <a:r>
              <a:rPr lang="en-US" dirty="0" err="1" smtClean="0"/>
              <a:t>uplatu</a:t>
            </a:r>
            <a:r>
              <a:rPr lang="en-US" dirty="0" smtClean="0"/>
              <a:t> </a:t>
            </a:r>
            <a:r>
              <a:rPr lang="en-US" dirty="0" err="1" smtClean="0"/>
              <a:t>dospjele</a:t>
            </a:r>
            <a:r>
              <a:rPr lang="en-US" dirty="0" smtClean="0"/>
              <a:t> </a:t>
            </a:r>
            <a:r>
              <a:rPr lang="en-US" dirty="0" err="1" smtClean="0"/>
              <a:t>premije</a:t>
            </a:r>
            <a:r>
              <a:rPr lang="en-US" dirty="0" smtClean="0"/>
              <a:t>. </a:t>
            </a:r>
            <a:r>
              <a:rPr lang="en-US" dirty="0" err="1" smtClean="0"/>
              <a:t>Rok</a:t>
            </a:r>
            <a:r>
              <a:rPr lang="en-US" dirty="0" smtClean="0"/>
              <a:t> ne </a:t>
            </a:r>
            <a:r>
              <a:rPr lang="en-US" dirty="0" err="1" smtClean="0"/>
              <a:t>može</a:t>
            </a:r>
            <a:r>
              <a:rPr lang="en-US" dirty="0" smtClean="0"/>
              <a:t> </a:t>
            </a:r>
            <a:r>
              <a:rPr lang="en-US" dirty="0" err="1" smtClean="0"/>
              <a:t>biti</a:t>
            </a:r>
            <a:r>
              <a:rPr lang="en-US" dirty="0" smtClean="0"/>
              <a:t> </a:t>
            </a:r>
            <a:r>
              <a:rPr lang="en-US" dirty="0" err="1" smtClean="0"/>
              <a:t>kraći</a:t>
            </a:r>
            <a:r>
              <a:rPr lang="en-US" dirty="0" smtClean="0"/>
              <a:t> </a:t>
            </a:r>
            <a:r>
              <a:rPr lang="en-US" dirty="0" err="1" smtClean="0"/>
              <a:t>od</a:t>
            </a:r>
            <a:r>
              <a:rPr lang="en-US" dirty="0" smtClean="0"/>
              <a:t> 30 </a:t>
            </a:r>
            <a:r>
              <a:rPr lang="en-US" dirty="0" err="1" smtClean="0"/>
              <a:t>dana</a:t>
            </a:r>
            <a:r>
              <a:rPr lang="en-US" dirty="0" smtClean="0"/>
              <a:t>. Ne </a:t>
            </a:r>
            <a:r>
              <a:rPr lang="en-US" dirty="0" err="1" smtClean="0"/>
              <a:t>bude</a:t>
            </a:r>
            <a:r>
              <a:rPr lang="en-US" dirty="0" smtClean="0"/>
              <a:t> </a:t>
            </a:r>
            <a:r>
              <a:rPr lang="en-US" dirty="0" err="1" smtClean="0"/>
              <a:t>li</a:t>
            </a:r>
            <a:r>
              <a:rPr lang="en-US" dirty="0" smtClean="0"/>
              <a:t> </a:t>
            </a:r>
            <a:r>
              <a:rPr lang="en-US" dirty="0" err="1" smtClean="0"/>
              <a:t>premija</a:t>
            </a:r>
            <a:r>
              <a:rPr lang="en-US" dirty="0" smtClean="0"/>
              <a:t> </a:t>
            </a:r>
            <a:r>
              <a:rPr lang="en-US" dirty="0" err="1" smtClean="0"/>
              <a:t>plaćena</a:t>
            </a:r>
            <a:r>
              <a:rPr lang="en-US" dirty="0" smtClean="0"/>
              <a:t>, </a:t>
            </a:r>
            <a:r>
              <a:rPr lang="en-US" dirty="0" err="1" smtClean="0"/>
              <a:t>osiguravač</a:t>
            </a:r>
            <a:r>
              <a:rPr lang="en-US" dirty="0" smtClean="0"/>
              <a:t> </a:t>
            </a:r>
            <a:r>
              <a:rPr lang="en-US" dirty="0" err="1" smtClean="0"/>
              <a:t>može</a:t>
            </a:r>
            <a:r>
              <a:rPr lang="en-US" dirty="0" smtClean="0"/>
              <a:t> </a:t>
            </a:r>
            <a:r>
              <a:rPr lang="en-US" dirty="0" err="1" smtClean="0"/>
              <a:t>raskinuti</a:t>
            </a:r>
            <a:r>
              <a:rPr lang="en-US" dirty="0" smtClean="0"/>
              <a:t> </a:t>
            </a:r>
            <a:r>
              <a:rPr lang="en-US" dirty="0" err="1" smtClean="0"/>
              <a:t>ugovor</a:t>
            </a:r>
            <a:r>
              <a:rPr lang="en-US" dirty="0" smtClean="0"/>
              <a:t>. </a:t>
            </a:r>
            <a:r>
              <a:rPr lang="en-US" dirty="0" err="1" smtClean="0"/>
              <a:t>Osiguravač</a:t>
            </a:r>
            <a:r>
              <a:rPr lang="en-US" dirty="0" smtClean="0"/>
              <a:t> ne </a:t>
            </a:r>
            <a:r>
              <a:rPr lang="en-US" dirty="0" err="1" smtClean="0"/>
              <a:t>može</a:t>
            </a:r>
            <a:r>
              <a:rPr lang="en-US" dirty="0" smtClean="0"/>
              <a:t> </a:t>
            </a:r>
            <a:r>
              <a:rPr lang="en-US" dirty="0" err="1" smtClean="0"/>
              <a:t>raskinuti</a:t>
            </a:r>
            <a:r>
              <a:rPr lang="en-US" dirty="0" smtClean="0"/>
              <a:t> </a:t>
            </a:r>
            <a:r>
              <a:rPr lang="en-US" dirty="0" err="1" smtClean="0"/>
              <a:t>ugovor</a:t>
            </a:r>
            <a:r>
              <a:rPr lang="en-US" dirty="0" smtClean="0"/>
              <a:t> </a:t>
            </a:r>
            <a:r>
              <a:rPr lang="en-US" dirty="0" err="1" smtClean="0"/>
              <a:t>ako</a:t>
            </a:r>
            <a:r>
              <a:rPr lang="en-US" dirty="0" smtClean="0"/>
              <a:t> </a:t>
            </a:r>
            <a:r>
              <a:rPr lang="en-US" dirty="0" err="1" smtClean="0"/>
              <a:t>su</a:t>
            </a:r>
            <a:r>
              <a:rPr lang="en-US" dirty="0" smtClean="0"/>
              <a:t> </a:t>
            </a:r>
            <a:r>
              <a:rPr lang="en-US" dirty="0" err="1" smtClean="0"/>
              <a:t>dotle</a:t>
            </a:r>
            <a:r>
              <a:rPr lang="en-US" dirty="0" smtClean="0"/>
              <a:t> </a:t>
            </a:r>
            <a:r>
              <a:rPr lang="en-US" dirty="0" err="1" smtClean="0"/>
              <a:t>uplaćene</a:t>
            </a:r>
            <a:r>
              <a:rPr lang="en-US" dirty="0" smtClean="0"/>
              <a:t> </a:t>
            </a:r>
            <a:r>
              <a:rPr lang="en-US" dirty="0" err="1" smtClean="0"/>
              <a:t>premije</a:t>
            </a:r>
            <a:r>
              <a:rPr lang="en-US" dirty="0" smtClean="0"/>
              <a:t> bar </a:t>
            </a:r>
            <a:r>
              <a:rPr lang="en-US" dirty="0" err="1" smtClean="0"/>
              <a:t>za</a:t>
            </a:r>
            <a:r>
              <a:rPr lang="en-US" dirty="0" smtClean="0"/>
              <a:t> tri </a:t>
            </a:r>
            <a:r>
              <a:rPr lang="en-US" dirty="0" err="1" smtClean="0"/>
              <a:t>godine</a:t>
            </a:r>
            <a:r>
              <a:rPr lang="en-US" dirty="0" smtClean="0"/>
              <a:t>. U tom </a:t>
            </a:r>
            <a:r>
              <a:rPr lang="en-US" dirty="0" err="1" smtClean="0"/>
              <a:t>slučaju</a:t>
            </a:r>
            <a:r>
              <a:rPr lang="en-US" dirty="0" smtClean="0"/>
              <a:t> </a:t>
            </a:r>
            <a:r>
              <a:rPr lang="en-US" dirty="0" err="1" smtClean="0"/>
              <a:t>će</a:t>
            </a:r>
            <a:r>
              <a:rPr lang="en-US" dirty="0" smtClean="0"/>
              <a:t> </a:t>
            </a:r>
            <a:r>
              <a:rPr lang="en-US" dirty="0" err="1" smtClean="0"/>
              <a:t>smanjiti</a:t>
            </a:r>
            <a:r>
              <a:rPr lang="en-US" dirty="0" smtClean="0"/>
              <a:t> </a:t>
            </a:r>
            <a:r>
              <a:rPr lang="en-US" dirty="0" err="1" smtClean="0"/>
              <a:t>osiguranu</a:t>
            </a:r>
            <a:r>
              <a:rPr lang="en-US" dirty="0" smtClean="0"/>
              <a:t> </a:t>
            </a:r>
            <a:r>
              <a:rPr lang="en-US" dirty="0" err="1" smtClean="0"/>
              <a:t>svotu</a:t>
            </a:r>
            <a:r>
              <a:rPr lang="en-US" dirty="0" smtClean="0"/>
              <a:t> </a:t>
            </a:r>
            <a:r>
              <a:rPr lang="en-US" dirty="0" err="1" smtClean="0"/>
              <a:t>na</a:t>
            </a:r>
            <a:r>
              <a:rPr lang="en-US" dirty="0" smtClean="0"/>
              <a:t> </a:t>
            </a:r>
            <a:r>
              <a:rPr lang="en-US" dirty="0" err="1" smtClean="0"/>
              <a:t>iznos</a:t>
            </a:r>
            <a:r>
              <a:rPr lang="en-US" dirty="0" smtClean="0"/>
              <a:t> </a:t>
            </a:r>
            <a:r>
              <a:rPr lang="en-US" dirty="0" err="1" smtClean="0"/>
              <a:t>otkupne</a:t>
            </a:r>
            <a:r>
              <a:rPr lang="en-US" dirty="0" smtClean="0"/>
              <a:t> </a:t>
            </a:r>
            <a:r>
              <a:rPr lang="en-US" dirty="0" err="1" smtClean="0"/>
              <a:t>vrijednosti</a:t>
            </a:r>
            <a:r>
              <a:rPr lang="en-US" dirty="0" smtClean="0"/>
              <a:t> </a:t>
            </a:r>
            <a:r>
              <a:rPr lang="en-US" dirty="0" err="1" smtClean="0"/>
              <a:t>osiguranja</a:t>
            </a:r>
            <a:r>
              <a:rPr lang="en-US" dirty="0" smtClean="0"/>
              <a:t>.</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1.3. </a:t>
            </a:r>
            <a:r>
              <a:rPr lang="en-US" b="1" dirty="0" err="1" smtClean="0"/>
              <a:t>Obavještenje</a:t>
            </a:r>
            <a:r>
              <a:rPr lang="en-US" b="1" dirty="0" smtClean="0"/>
              <a:t> o </a:t>
            </a:r>
            <a:r>
              <a:rPr lang="en-US" b="1" dirty="0" err="1" smtClean="0"/>
              <a:t>osiguranom</a:t>
            </a:r>
            <a:r>
              <a:rPr lang="en-US" b="1" dirty="0" smtClean="0"/>
              <a:t> </a:t>
            </a:r>
            <a:r>
              <a:rPr lang="en-US" b="1" dirty="0" err="1" smtClean="0"/>
              <a:t>slučaju</a:t>
            </a:r>
            <a:r>
              <a:rPr lang="en-US" b="1" dirty="0" smtClean="0"/>
              <a:t> </a:t>
            </a:r>
            <a:r>
              <a:rPr lang="en-US" b="1" dirty="0" err="1" smtClean="0"/>
              <a:t>i</a:t>
            </a:r>
            <a:r>
              <a:rPr lang="en-US" b="1" dirty="0" smtClean="0"/>
              <a:t> </a:t>
            </a:r>
            <a:r>
              <a:rPr lang="en-US" b="1" dirty="0" err="1" smtClean="0"/>
              <a:t>promjeni</a:t>
            </a:r>
            <a:r>
              <a:rPr lang="en-US" b="1" dirty="0" smtClean="0"/>
              <a:t> </a:t>
            </a:r>
            <a:r>
              <a:rPr lang="en-US" b="1" dirty="0" err="1" smtClean="0"/>
              <a:t>rizika</a:t>
            </a:r>
            <a:endParaRPr lang="en-US" b="1" dirty="0" smtClean="0"/>
          </a:p>
          <a:p>
            <a:r>
              <a:rPr lang="en-US" dirty="0" err="1" smtClean="0"/>
              <a:t>Čim</a:t>
            </a:r>
            <a:r>
              <a:rPr lang="en-US" dirty="0" smtClean="0"/>
              <a:t> se </a:t>
            </a:r>
            <a:r>
              <a:rPr lang="en-US" dirty="0" err="1" smtClean="0"/>
              <a:t>desi</a:t>
            </a:r>
            <a:r>
              <a:rPr lang="en-US" dirty="0" smtClean="0"/>
              <a:t> </a:t>
            </a:r>
            <a:r>
              <a:rPr lang="en-US" dirty="0" err="1" smtClean="0"/>
              <a:t>osigurani</a:t>
            </a:r>
            <a:r>
              <a:rPr lang="en-US" dirty="0" smtClean="0"/>
              <a:t> </a:t>
            </a:r>
            <a:r>
              <a:rPr lang="en-US" dirty="0" err="1" smtClean="0"/>
              <a:t>slučaj</a:t>
            </a:r>
            <a:r>
              <a:rPr lang="en-US" dirty="0" smtClean="0"/>
              <a:t>, a </a:t>
            </a:r>
            <a:r>
              <a:rPr lang="en-US" dirty="0" err="1" smtClean="0"/>
              <a:t>najdalje</a:t>
            </a:r>
            <a:r>
              <a:rPr lang="en-US" dirty="0" smtClean="0"/>
              <a:t> u </a:t>
            </a:r>
            <a:r>
              <a:rPr lang="en-US" dirty="0" err="1" smtClean="0"/>
              <a:t>roku</a:t>
            </a:r>
            <a:r>
              <a:rPr lang="en-US" dirty="0" smtClean="0"/>
              <a:t> </a:t>
            </a:r>
            <a:r>
              <a:rPr lang="en-US" dirty="0" err="1" smtClean="0"/>
              <a:t>od</a:t>
            </a:r>
            <a:r>
              <a:rPr lang="en-US" dirty="0" smtClean="0"/>
              <a:t> tri </a:t>
            </a:r>
            <a:r>
              <a:rPr lang="en-US" dirty="0" err="1" smtClean="0"/>
              <a:t>dana</a:t>
            </a:r>
            <a:r>
              <a:rPr lang="en-US" dirty="0" smtClean="0"/>
              <a:t>, </a:t>
            </a:r>
            <a:r>
              <a:rPr lang="en-US" dirty="0" err="1" smtClean="0"/>
              <a:t>osiguranik</a:t>
            </a:r>
            <a:r>
              <a:rPr lang="en-US" dirty="0" smtClean="0"/>
              <a:t> je </a:t>
            </a:r>
            <a:r>
              <a:rPr lang="en-US" dirty="0" err="1" smtClean="0"/>
              <a:t>dužan</a:t>
            </a:r>
            <a:r>
              <a:rPr lang="en-US" dirty="0" smtClean="0"/>
              <a:t> </a:t>
            </a:r>
            <a:r>
              <a:rPr lang="en-US" dirty="0" err="1" smtClean="0"/>
              <a:t>da</a:t>
            </a:r>
            <a:r>
              <a:rPr lang="en-US" dirty="0" smtClean="0"/>
              <a:t> o tome </a:t>
            </a:r>
            <a:r>
              <a:rPr lang="en-US" dirty="0" err="1" smtClean="0"/>
              <a:t>obavijesti</a:t>
            </a:r>
            <a:r>
              <a:rPr lang="en-US" dirty="0" smtClean="0"/>
              <a:t> </a:t>
            </a:r>
            <a:r>
              <a:rPr lang="en-US" dirty="0" err="1" smtClean="0"/>
              <a:t>osiguravača</a:t>
            </a:r>
            <a:r>
              <a:rPr lang="en-US" dirty="0" smtClean="0"/>
              <a:t> </a:t>
            </a:r>
            <a:r>
              <a:rPr lang="en-US" dirty="0" err="1" smtClean="0"/>
              <a:t>kako</a:t>
            </a:r>
            <a:r>
              <a:rPr lang="en-US" dirty="0" smtClean="0"/>
              <a:t> bi </a:t>
            </a:r>
            <a:r>
              <a:rPr lang="en-US" dirty="0" err="1" smtClean="0"/>
              <a:t>osiguravač</a:t>
            </a:r>
            <a:r>
              <a:rPr lang="en-US" dirty="0" smtClean="0"/>
              <a:t> </a:t>
            </a:r>
            <a:r>
              <a:rPr lang="en-US" dirty="0" err="1" smtClean="0"/>
              <a:t>mogao</a:t>
            </a:r>
            <a:r>
              <a:rPr lang="en-US" dirty="0" smtClean="0"/>
              <a:t> </a:t>
            </a:r>
            <a:r>
              <a:rPr lang="en-US" dirty="0" err="1" smtClean="0"/>
              <a:t>provjeriti</a:t>
            </a:r>
            <a:r>
              <a:rPr lang="en-US" dirty="0" smtClean="0"/>
              <a:t> </a:t>
            </a:r>
            <a:r>
              <a:rPr lang="en-US" dirty="0" err="1" smtClean="0"/>
              <a:t>stanje</a:t>
            </a:r>
            <a:r>
              <a:rPr lang="en-US" dirty="0" smtClean="0"/>
              <a:t> </a:t>
            </a:r>
            <a:r>
              <a:rPr lang="en-US" dirty="0" err="1" smtClean="0"/>
              <a:t>i</a:t>
            </a:r>
            <a:r>
              <a:rPr lang="en-US" dirty="0" smtClean="0"/>
              <a:t> </a:t>
            </a:r>
            <a:r>
              <a:rPr lang="en-US" dirty="0" err="1" smtClean="0"/>
              <a:t>utvrditi</a:t>
            </a:r>
            <a:r>
              <a:rPr lang="en-US" dirty="0" smtClean="0"/>
              <a:t> </a:t>
            </a:r>
            <a:r>
              <a:rPr lang="en-US" dirty="0" err="1" smtClean="0"/>
              <a:t>nastalu</a:t>
            </a:r>
            <a:r>
              <a:rPr lang="en-US" dirty="0" smtClean="0"/>
              <a:t> </a:t>
            </a:r>
            <a:r>
              <a:rPr lang="en-US" dirty="0" err="1" smtClean="0"/>
              <a:t>štetu</a:t>
            </a:r>
            <a:r>
              <a:rPr lang="en-US" dirty="0" smtClean="0"/>
              <a:t>, </a:t>
            </a:r>
            <a:r>
              <a:rPr lang="en-US" dirty="0" err="1" smtClean="0"/>
              <a:t>odnosno</a:t>
            </a:r>
            <a:r>
              <a:rPr lang="en-US" dirty="0" smtClean="0"/>
              <a:t> </a:t>
            </a:r>
            <a:r>
              <a:rPr lang="en-US" dirty="0" err="1" smtClean="0"/>
              <a:t>štetne</a:t>
            </a:r>
            <a:r>
              <a:rPr lang="en-US" dirty="0" smtClean="0"/>
              <a:t> </a:t>
            </a:r>
            <a:r>
              <a:rPr lang="en-US" dirty="0" err="1" smtClean="0"/>
              <a:t>posljedice</a:t>
            </a:r>
            <a:r>
              <a:rPr lang="en-US" dirty="0" smtClean="0"/>
              <a:t> toga </a:t>
            </a:r>
            <a:r>
              <a:rPr lang="en-US" dirty="0" err="1" smtClean="0"/>
              <a:t>slučaja</a:t>
            </a:r>
            <a:r>
              <a:rPr lang="en-US" dirty="0" smtClean="0"/>
              <a:t> (</a:t>
            </a:r>
            <a:r>
              <a:rPr lang="en-US" dirty="0" err="1" smtClean="0"/>
              <a:t>čl</a:t>
            </a:r>
            <a:r>
              <a:rPr lang="en-US" dirty="0" smtClean="0"/>
              <a:t>. 917 ZOO). </a:t>
            </a:r>
            <a:r>
              <a:rPr lang="en-US" dirty="0" err="1" smtClean="0"/>
              <a:t>Uslovi</a:t>
            </a:r>
            <a:r>
              <a:rPr lang="en-US" dirty="0" smtClean="0"/>
              <a:t> </a:t>
            </a:r>
            <a:r>
              <a:rPr lang="en-US" dirty="0" err="1" smtClean="0"/>
              <a:t>osiguranja</a:t>
            </a:r>
            <a:r>
              <a:rPr lang="en-US" dirty="0" smtClean="0"/>
              <a:t> </a:t>
            </a:r>
            <a:r>
              <a:rPr lang="en-US" dirty="0" err="1" smtClean="0"/>
              <a:t>sadrže</a:t>
            </a:r>
            <a:r>
              <a:rPr lang="en-US" dirty="0" smtClean="0"/>
              <a:t> </a:t>
            </a:r>
            <a:r>
              <a:rPr lang="en-US" dirty="0" err="1" smtClean="0"/>
              <a:t>detaljnije</a:t>
            </a:r>
            <a:r>
              <a:rPr lang="en-US" dirty="0" smtClean="0"/>
              <a:t> </a:t>
            </a:r>
            <a:r>
              <a:rPr lang="en-US" dirty="0" err="1" smtClean="0"/>
              <a:t>odredbe</a:t>
            </a:r>
            <a:r>
              <a:rPr lang="en-US" dirty="0" smtClean="0"/>
              <a:t> o tome </a:t>
            </a:r>
            <a:r>
              <a:rPr lang="en-US" dirty="0" err="1" smtClean="0"/>
              <a:t>što</a:t>
            </a:r>
            <a:r>
              <a:rPr lang="en-US" dirty="0" smtClean="0"/>
              <a:t> </a:t>
            </a:r>
            <a:r>
              <a:rPr lang="en-US" dirty="0" err="1" smtClean="0"/>
              <a:t>treba</a:t>
            </a:r>
            <a:r>
              <a:rPr lang="en-US" dirty="0" smtClean="0"/>
              <a:t> </a:t>
            </a:r>
            <a:r>
              <a:rPr lang="en-US" dirty="0" err="1" smtClean="0"/>
              <a:t>da</a:t>
            </a:r>
            <a:r>
              <a:rPr lang="en-US" dirty="0" smtClean="0"/>
              <a:t> </a:t>
            </a:r>
            <a:r>
              <a:rPr lang="en-US" dirty="0" err="1" smtClean="0"/>
              <a:t>radi</a:t>
            </a:r>
            <a:r>
              <a:rPr lang="en-US" dirty="0" smtClean="0"/>
              <a:t> </a:t>
            </a:r>
            <a:r>
              <a:rPr lang="en-US" dirty="0" err="1" smtClean="0"/>
              <a:t>i</a:t>
            </a:r>
            <a:r>
              <a:rPr lang="en-US" dirty="0" smtClean="0"/>
              <a:t> o </a:t>
            </a:r>
            <a:r>
              <a:rPr lang="en-US" dirty="0" err="1" smtClean="0"/>
              <a:t>čemu</a:t>
            </a:r>
            <a:r>
              <a:rPr lang="en-US" dirty="0" smtClean="0"/>
              <a:t> </a:t>
            </a:r>
            <a:r>
              <a:rPr lang="en-US" dirty="0" err="1" smtClean="0"/>
              <a:t>i</a:t>
            </a:r>
            <a:r>
              <a:rPr lang="en-US" dirty="0" smtClean="0"/>
              <a:t> </a:t>
            </a:r>
            <a:r>
              <a:rPr lang="en-US" dirty="0" err="1" smtClean="0"/>
              <a:t>kada</a:t>
            </a:r>
            <a:r>
              <a:rPr lang="en-US" dirty="0" smtClean="0"/>
              <a:t> </a:t>
            </a:r>
            <a:r>
              <a:rPr lang="en-US" dirty="0" err="1" smtClean="0"/>
              <a:t>osiguranik</a:t>
            </a:r>
            <a:r>
              <a:rPr lang="en-US" dirty="0" smtClean="0"/>
              <a:t> </a:t>
            </a:r>
            <a:r>
              <a:rPr lang="en-US" dirty="0" err="1" smtClean="0"/>
              <a:t>treba</a:t>
            </a:r>
            <a:r>
              <a:rPr lang="en-US" dirty="0" smtClean="0"/>
              <a:t> </a:t>
            </a:r>
            <a:r>
              <a:rPr lang="en-US" dirty="0" err="1" smtClean="0"/>
              <a:t>da</a:t>
            </a:r>
            <a:r>
              <a:rPr lang="en-US" dirty="0" smtClean="0"/>
              <a:t> </a:t>
            </a:r>
            <a:r>
              <a:rPr lang="en-US" dirty="0" err="1" smtClean="0"/>
              <a:t>obavijesti</a:t>
            </a:r>
            <a:r>
              <a:rPr lang="en-US" dirty="0" smtClean="0"/>
              <a:t> </a:t>
            </a:r>
            <a:r>
              <a:rPr lang="en-US" dirty="0" err="1" smtClean="0"/>
              <a:t>zajednicu</a:t>
            </a:r>
            <a:r>
              <a:rPr lang="en-US" dirty="0" smtClean="0"/>
              <a:t> </a:t>
            </a:r>
            <a:r>
              <a:rPr lang="en-US" dirty="0" err="1" smtClean="0"/>
              <a:t>osiguranja</a:t>
            </a:r>
            <a:r>
              <a:rPr lang="en-US" dirty="0" smtClean="0"/>
              <a:t>, </a:t>
            </a:r>
            <a:r>
              <a:rPr lang="en-US" dirty="0" err="1" smtClean="0"/>
              <a:t>odnosno</a:t>
            </a:r>
            <a:r>
              <a:rPr lang="en-US" dirty="0" smtClean="0"/>
              <a:t> </a:t>
            </a:r>
            <a:r>
              <a:rPr lang="en-US" dirty="0" err="1" smtClean="0"/>
              <a:t>rizika</a:t>
            </a:r>
            <a:r>
              <a:rPr lang="en-US" dirty="0" smtClean="0"/>
              <a:t>. </a:t>
            </a:r>
            <a:r>
              <a:rPr lang="en-US" dirty="0" err="1" smtClean="0"/>
              <a:t>Ako</a:t>
            </a:r>
            <a:r>
              <a:rPr lang="en-US" dirty="0" smtClean="0"/>
              <a:t> to ne </a:t>
            </a:r>
            <a:r>
              <a:rPr lang="en-US" dirty="0" err="1" smtClean="0"/>
              <a:t>učini</a:t>
            </a:r>
            <a:r>
              <a:rPr lang="en-US" dirty="0" smtClean="0"/>
              <a:t>, </a:t>
            </a:r>
            <a:r>
              <a:rPr lang="en-US" dirty="0" err="1" smtClean="0"/>
              <a:t>osiguravač</a:t>
            </a:r>
            <a:r>
              <a:rPr lang="en-US" dirty="0" smtClean="0"/>
              <a:t> mu </a:t>
            </a:r>
            <a:r>
              <a:rPr lang="en-US" dirty="0" err="1" smtClean="0"/>
              <a:t>nije</a:t>
            </a:r>
            <a:r>
              <a:rPr lang="en-US" dirty="0" smtClean="0"/>
              <a:t> </a:t>
            </a:r>
            <a:r>
              <a:rPr lang="en-US" dirty="0" err="1" smtClean="0"/>
              <a:t>dužan</a:t>
            </a:r>
            <a:r>
              <a:rPr lang="en-US" dirty="0" smtClean="0"/>
              <a:t> </a:t>
            </a:r>
            <a:r>
              <a:rPr lang="en-US" dirty="0" err="1" smtClean="0"/>
              <a:t>naknaditi</a:t>
            </a:r>
            <a:r>
              <a:rPr lang="en-US" dirty="0" smtClean="0"/>
              <a:t> </a:t>
            </a:r>
            <a:r>
              <a:rPr lang="en-US" dirty="0" err="1" smtClean="0"/>
              <a:t>onaj</a:t>
            </a:r>
            <a:r>
              <a:rPr lang="en-US" dirty="0" smtClean="0"/>
              <a:t> </a:t>
            </a:r>
            <a:r>
              <a:rPr lang="en-US" dirty="0" err="1" smtClean="0"/>
              <a:t>dio</a:t>
            </a:r>
            <a:r>
              <a:rPr lang="en-US" dirty="0" smtClean="0"/>
              <a:t> </a:t>
            </a:r>
            <a:r>
              <a:rPr lang="en-US" dirty="0" err="1" smtClean="0"/>
              <a:t>štete</a:t>
            </a:r>
            <a:r>
              <a:rPr lang="en-US" dirty="0" smtClean="0"/>
              <a:t> </a:t>
            </a:r>
            <a:r>
              <a:rPr lang="en-US" dirty="0" err="1" smtClean="0"/>
              <a:t>koji</a:t>
            </a:r>
            <a:r>
              <a:rPr lang="en-US" dirty="0" smtClean="0"/>
              <a:t> je </a:t>
            </a:r>
            <a:r>
              <a:rPr lang="en-US" dirty="0" err="1" smtClean="0"/>
              <a:t>uslijed</a:t>
            </a:r>
            <a:r>
              <a:rPr lang="en-US" dirty="0" smtClean="0"/>
              <a:t> toga </a:t>
            </a:r>
            <a:r>
              <a:rPr lang="en-US" dirty="0" err="1" smtClean="0"/>
              <a:t>propusta</a:t>
            </a:r>
            <a:r>
              <a:rPr lang="hr-HR" dirty="0" smtClean="0"/>
              <a:t> </a:t>
            </a:r>
            <a:r>
              <a:rPr lang="vi-VN" dirty="0" smtClean="0"/>
              <a:t>nastao. Ali se ni ugovorom ne može predvidjeti da osiguranik gubi prava iz osiguranja zbog toga što je propustio rok za prijavu štete, odnosno štetnog događaja. Takva bi odredba bila ništava (čl. 918 ZOO).</a:t>
            </a:r>
          </a:p>
          <a:p>
            <a:r>
              <a:rPr lang="vi-VN" dirty="0" smtClean="0"/>
              <a:t>Ugovarač osiguranja je dužan obavještavati osiguravača o svakoj okolnosti koja može biti od značaja za ocjenu rizika kod osiguranja imovine. On to mora učiniti bez odgađanja, ako je rizik povećan njegovim postupkom. Ukoliko ugovarač osiguranja nije sudjelovao u povećanju rizika, rok za obavještavanje iznosi 14 dana (čl. 914 ZOO). Rok za obavještavanje o smanjenju rizika nije postavljen jer ugovarač ima interesa da o tome što prije obavijesti osiguravača. Povećanje, odnosno smanjenje rizika kod imovinskih osiguranja daju pravo na zahtjev za promjenu premije. Ako druga strana odbije zahtjev, zainteresovani partner može raskinuti ugovor (čl. 914 i 916 ZOO). Kod osiguranja lica obaveza je osiguranika da obavijesti osiguravača u slučaju da je rizik povećan promjenom zanimanja.</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pt-BR" b="1" dirty="0" smtClean="0"/>
              <a:t>1.4. Staranje o osiguranom predmetu</a:t>
            </a:r>
          </a:p>
          <a:p>
            <a:r>
              <a:rPr lang="vi-VN" dirty="0" smtClean="0"/>
              <a:t>Osiguranik je dužan da vodi brigu o osiguranoj imovini i održava je u redu. On mora da preduzima sve potrebne mjere i ugovorene radnje radi otklanjanja opasnosti koju izaziva nastupanje osiguranog slučaja. Pojedinim opštim uslovima osiguranja su te radnje i zaštitne mjere detaljno razrađene (čl. 926 ZOO). Opšta pravila o osiguranju imovine predviđaju da osiguravač ima pravo da prema ocjeni okolnosti smanji odštetu u mjeri u kojoj je šteta prouzrokovana time što se osiguranik nije pridržavao propisanih mjera i što nije preduzimao određene radnje. Tako određuje i Zakon (čl. 926 ZOO). No, osiguranik ne može uslijed toga izgubiti prava iz osiguranja, izuzev ako je preduzimanje tih mjera bilo od uticaja za nastajanje štete. Čak i kada bi bilo ugovoreno drukčije, ta odredba ugovora bila bi nevažeća.</a:t>
            </a:r>
          </a:p>
          <a:p>
            <a:r>
              <a:rPr lang="en-US" dirty="0" err="1" smtClean="0"/>
              <a:t>Obaveza</a:t>
            </a:r>
            <a:r>
              <a:rPr lang="en-US" dirty="0" smtClean="0"/>
              <a:t> </a:t>
            </a:r>
            <a:r>
              <a:rPr lang="en-US" dirty="0" err="1" smtClean="0"/>
              <a:t>staranja</a:t>
            </a:r>
            <a:r>
              <a:rPr lang="en-US" dirty="0" smtClean="0"/>
              <a:t> se </a:t>
            </a:r>
            <a:r>
              <a:rPr lang="en-US" dirty="0" err="1" smtClean="0"/>
              <a:t>produžuje</a:t>
            </a:r>
            <a:r>
              <a:rPr lang="en-US" dirty="0" smtClean="0"/>
              <a:t> </a:t>
            </a:r>
            <a:r>
              <a:rPr lang="en-US" dirty="0" err="1" smtClean="0"/>
              <a:t>i</a:t>
            </a:r>
            <a:r>
              <a:rPr lang="en-US" dirty="0" smtClean="0"/>
              <a:t> </a:t>
            </a:r>
            <a:r>
              <a:rPr lang="en-US" dirty="0" err="1" smtClean="0"/>
              <a:t>kad</a:t>
            </a:r>
            <a:r>
              <a:rPr lang="en-US" dirty="0" smtClean="0"/>
              <a:t> </a:t>
            </a:r>
            <a:r>
              <a:rPr lang="en-US" dirty="0" err="1" smtClean="0"/>
              <a:t>nastane</a:t>
            </a:r>
            <a:r>
              <a:rPr lang="en-US" dirty="0" smtClean="0"/>
              <a:t> </a:t>
            </a:r>
            <a:r>
              <a:rPr lang="en-US" dirty="0" err="1" smtClean="0"/>
              <a:t>osigurani</a:t>
            </a:r>
            <a:r>
              <a:rPr lang="en-US" dirty="0" smtClean="0"/>
              <a:t> </a:t>
            </a:r>
            <a:r>
              <a:rPr lang="en-US" dirty="0" err="1" smtClean="0"/>
              <a:t>slučaj</a:t>
            </a:r>
            <a:r>
              <a:rPr lang="en-US" dirty="0" smtClean="0"/>
              <a:t>. </a:t>
            </a:r>
            <a:r>
              <a:rPr lang="en-US" dirty="0" err="1" smtClean="0"/>
              <a:t>Osiguranik</a:t>
            </a:r>
            <a:r>
              <a:rPr lang="en-US" dirty="0" smtClean="0"/>
              <a:t> je </a:t>
            </a:r>
            <a:r>
              <a:rPr lang="en-US" dirty="0" err="1" smtClean="0"/>
              <a:t>dužan</a:t>
            </a:r>
            <a:r>
              <a:rPr lang="en-US" dirty="0" smtClean="0"/>
              <a:t> </a:t>
            </a:r>
            <a:r>
              <a:rPr lang="en-US" dirty="0" err="1" smtClean="0"/>
              <a:t>da</a:t>
            </a:r>
            <a:r>
              <a:rPr lang="en-US" dirty="0" smtClean="0"/>
              <a:t> </a:t>
            </a:r>
            <a:r>
              <a:rPr lang="en-US" dirty="0" err="1" smtClean="0"/>
              <a:t>preduzme</a:t>
            </a:r>
            <a:r>
              <a:rPr lang="en-US" dirty="0" smtClean="0"/>
              <a:t> </a:t>
            </a:r>
            <a:r>
              <a:rPr lang="en-US" dirty="0" err="1" smtClean="0"/>
              <a:t>sve</a:t>
            </a:r>
            <a:r>
              <a:rPr lang="en-US" dirty="0" smtClean="0"/>
              <a:t> </a:t>
            </a:r>
            <a:r>
              <a:rPr lang="en-US" dirty="0" err="1" smtClean="0"/>
              <a:t>mjere</a:t>
            </a:r>
            <a:r>
              <a:rPr lang="en-US" dirty="0" smtClean="0"/>
              <a:t> </a:t>
            </a:r>
            <a:r>
              <a:rPr lang="en-US" dirty="0" err="1" smtClean="0"/>
              <a:t>spasavanja</a:t>
            </a:r>
            <a:r>
              <a:rPr lang="en-US" dirty="0" smtClean="0"/>
              <a:t> </a:t>
            </a:r>
            <a:r>
              <a:rPr lang="en-US" dirty="0" err="1" smtClean="0"/>
              <a:t>ugrožene</a:t>
            </a:r>
            <a:r>
              <a:rPr lang="en-US" dirty="0" smtClean="0"/>
              <a:t> </a:t>
            </a:r>
            <a:r>
              <a:rPr lang="en-US" dirty="0" err="1" smtClean="0"/>
              <a:t>imovine</a:t>
            </a:r>
            <a:r>
              <a:rPr lang="en-US" dirty="0" smtClean="0"/>
              <a:t> </a:t>
            </a:r>
            <a:r>
              <a:rPr lang="en-US" dirty="0" err="1" smtClean="0"/>
              <a:t>i</a:t>
            </a:r>
            <a:r>
              <a:rPr lang="en-US" dirty="0" smtClean="0"/>
              <a:t> </a:t>
            </a:r>
            <a:r>
              <a:rPr lang="en-US" dirty="0" err="1" smtClean="0"/>
              <a:t>za</a:t>
            </a:r>
            <a:r>
              <a:rPr lang="en-US" dirty="0" smtClean="0"/>
              <a:t> </a:t>
            </a:r>
            <a:r>
              <a:rPr lang="en-US" dirty="0" err="1" smtClean="0"/>
              <a:t>sprečavanje</a:t>
            </a:r>
            <a:r>
              <a:rPr lang="en-US" dirty="0" smtClean="0"/>
              <a:t> </a:t>
            </a:r>
            <a:r>
              <a:rPr lang="en-US" dirty="0" err="1" smtClean="0"/>
              <a:t>povećanja</a:t>
            </a:r>
            <a:r>
              <a:rPr lang="en-US" dirty="0" smtClean="0"/>
              <a:t> </a:t>
            </a:r>
            <a:r>
              <a:rPr lang="en-US" dirty="0" err="1" smtClean="0"/>
              <a:t>štete</a:t>
            </a:r>
            <a:r>
              <a:rPr lang="en-US" dirty="0" smtClean="0"/>
              <a:t>. </a:t>
            </a:r>
            <a:r>
              <a:rPr lang="en-US" dirty="0" err="1" smtClean="0"/>
              <a:t>Ako</a:t>
            </a:r>
            <a:r>
              <a:rPr lang="en-US" dirty="0" smtClean="0"/>
              <a:t> o tome </a:t>
            </a:r>
            <a:r>
              <a:rPr lang="en-US" dirty="0" err="1" smtClean="0"/>
              <a:t>postoje</a:t>
            </a:r>
            <a:r>
              <a:rPr lang="en-US" dirty="0" smtClean="0"/>
              <a:t> </a:t>
            </a:r>
            <a:r>
              <a:rPr lang="en-US" dirty="0" err="1" smtClean="0"/>
              <a:t>uputstva</a:t>
            </a:r>
            <a:r>
              <a:rPr lang="en-US" dirty="0" smtClean="0"/>
              <a:t> (</a:t>
            </a:r>
            <a:r>
              <a:rPr lang="en-US" dirty="0" err="1" smtClean="0"/>
              <a:t>kao</a:t>
            </a:r>
            <a:r>
              <a:rPr lang="en-US" dirty="0" smtClean="0"/>
              <a:t> </a:t>
            </a:r>
            <a:r>
              <a:rPr lang="en-US" dirty="0" err="1" smtClean="0"/>
              <a:t>npr</a:t>
            </a:r>
            <a:r>
              <a:rPr lang="en-US" dirty="0" smtClean="0"/>
              <a:t>. </a:t>
            </a:r>
            <a:r>
              <a:rPr lang="en-US" dirty="0" err="1" smtClean="0"/>
              <a:t>kod</a:t>
            </a:r>
            <a:r>
              <a:rPr lang="en-US" dirty="0" smtClean="0"/>
              <a:t> </a:t>
            </a:r>
            <a:r>
              <a:rPr lang="en-US" dirty="0" err="1" smtClean="0"/>
              <a:t>požara</a:t>
            </a:r>
            <a:r>
              <a:rPr lang="en-US" dirty="0" smtClean="0"/>
              <a:t>), </a:t>
            </a:r>
            <a:r>
              <a:rPr lang="en-US" dirty="0" err="1" smtClean="0"/>
              <a:t>dužan</a:t>
            </a:r>
            <a:r>
              <a:rPr lang="en-US" dirty="0" smtClean="0"/>
              <a:t> je </a:t>
            </a:r>
            <a:r>
              <a:rPr lang="en-US" dirty="0" err="1" smtClean="0"/>
              <a:t>da</a:t>
            </a:r>
            <a:r>
              <a:rPr lang="en-US" dirty="0" smtClean="0"/>
              <a:t> se </a:t>
            </a:r>
            <a:r>
              <a:rPr lang="en-US" dirty="0" err="1" smtClean="0"/>
              <a:t>pridržava</a:t>
            </a:r>
            <a:r>
              <a:rPr lang="en-US" dirty="0" smtClean="0"/>
              <a:t> </a:t>
            </a:r>
            <a:r>
              <a:rPr lang="en-US" dirty="0" err="1" smtClean="0"/>
              <a:t>tih</a:t>
            </a:r>
            <a:r>
              <a:rPr lang="en-US" dirty="0" smtClean="0"/>
              <a:t> </a:t>
            </a:r>
            <a:r>
              <a:rPr lang="en-US" dirty="0" err="1" smtClean="0"/>
              <a:t>uputstava</a:t>
            </a:r>
            <a:r>
              <a:rPr lang="en-US" dirty="0" smtClean="0"/>
              <a:t>. Ne </a:t>
            </a:r>
            <a:r>
              <a:rPr lang="en-US" dirty="0" err="1" smtClean="0"/>
              <a:t>učini</a:t>
            </a:r>
            <a:r>
              <a:rPr lang="en-US" dirty="0" smtClean="0"/>
              <a:t> </a:t>
            </a:r>
            <a:r>
              <a:rPr lang="en-US" dirty="0" err="1" smtClean="0"/>
              <a:t>li</a:t>
            </a:r>
            <a:r>
              <a:rPr lang="en-US" dirty="0" smtClean="0"/>
              <a:t> to,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da</a:t>
            </a:r>
            <a:r>
              <a:rPr lang="en-US" dirty="0" smtClean="0"/>
              <a:t> mu ne </a:t>
            </a:r>
            <a:r>
              <a:rPr lang="en-US" dirty="0" err="1" smtClean="0"/>
              <a:t>naknadi</a:t>
            </a:r>
            <a:r>
              <a:rPr lang="en-US" dirty="0" smtClean="0"/>
              <a:t> </a:t>
            </a:r>
            <a:r>
              <a:rPr lang="en-US" dirty="0" err="1" smtClean="0"/>
              <a:t>onaj</a:t>
            </a:r>
            <a:r>
              <a:rPr lang="en-US" dirty="0" smtClean="0"/>
              <a:t> </a:t>
            </a:r>
            <a:r>
              <a:rPr lang="en-US" dirty="0" err="1" smtClean="0"/>
              <a:t>dio</a:t>
            </a:r>
            <a:r>
              <a:rPr lang="en-US" dirty="0" smtClean="0"/>
              <a:t> </a:t>
            </a:r>
            <a:r>
              <a:rPr lang="en-US" dirty="0" err="1" smtClean="0"/>
              <a:t>štete</a:t>
            </a:r>
            <a:r>
              <a:rPr lang="en-US" dirty="0" smtClean="0"/>
              <a:t> </a:t>
            </a:r>
            <a:r>
              <a:rPr lang="en-US" dirty="0" err="1" smtClean="0"/>
              <a:t>koji</a:t>
            </a:r>
            <a:r>
              <a:rPr lang="en-US" dirty="0" smtClean="0"/>
              <a:t> je </a:t>
            </a:r>
            <a:r>
              <a:rPr lang="en-US" dirty="0" err="1" smtClean="0"/>
              <a:t>nastao</a:t>
            </a:r>
            <a:r>
              <a:rPr lang="en-US" dirty="0" smtClean="0"/>
              <a:t> </a:t>
            </a:r>
            <a:r>
              <a:rPr lang="en-US" dirty="0" err="1" smtClean="0"/>
              <a:t>zbog</a:t>
            </a:r>
            <a:r>
              <a:rPr lang="en-US" dirty="0" smtClean="0"/>
              <a:t> </a:t>
            </a:r>
            <a:r>
              <a:rPr lang="en-US" dirty="0" err="1" smtClean="0"/>
              <a:t>konkretnog</a:t>
            </a:r>
            <a:r>
              <a:rPr lang="en-US" dirty="0" smtClean="0"/>
              <a:t> </a:t>
            </a:r>
            <a:r>
              <a:rPr lang="en-US" dirty="0" err="1" smtClean="0"/>
              <a:t>propusta</a:t>
            </a:r>
            <a:r>
              <a:rPr lang="en-US" dirty="0" smtClean="0"/>
              <a:t>.</a:t>
            </a:r>
          </a:p>
          <a:p>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da</a:t>
            </a:r>
            <a:r>
              <a:rPr lang="en-US" dirty="0" smtClean="0"/>
              <a:t> </a:t>
            </a:r>
            <a:r>
              <a:rPr lang="en-US" dirty="0" err="1" smtClean="0"/>
              <a:t>vrši</a:t>
            </a:r>
            <a:r>
              <a:rPr lang="en-US" dirty="0" smtClean="0"/>
              <a:t> </a:t>
            </a:r>
            <a:r>
              <a:rPr lang="en-US" dirty="0" err="1" smtClean="0"/>
              <a:t>kontrolu</a:t>
            </a:r>
            <a:r>
              <a:rPr lang="en-US" dirty="0" smtClean="0"/>
              <a:t> </a:t>
            </a:r>
            <a:r>
              <a:rPr lang="en-US" dirty="0" err="1" smtClean="0"/>
              <a:t>nad</a:t>
            </a:r>
            <a:r>
              <a:rPr lang="en-US" dirty="0" smtClean="0"/>
              <a:t> </a:t>
            </a:r>
            <a:r>
              <a:rPr lang="en-US" dirty="0" err="1" smtClean="0"/>
              <a:t>izvršavanjem</a:t>
            </a:r>
            <a:r>
              <a:rPr lang="en-US" dirty="0" smtClean="0"/>
              <a:t> </a:t>
            </a:r>
            <a:r>
              <a:rPr lang="en-US" dirty="0" err="1" smtClean="0"/>
              <a:t>preventivnih</a:t>
            </a:r>
            <a:r>
              <a:rPr lang="en-US" dirty="0" smtClean="0"/>
              <a:t> </a:t>
            </a:r>
            <a:r>
              <a:rPr lang="en-US" dirty="0" err="1" smtClean="0"/>
              <a:t>i</a:t>
            </a:r>
            <a:r>
              <a:rPr lang="en-US" dirty="0" smtClean="0"/>
              <a:t> </a:t>
            </a:r>
            <a:r>
              <a:rPr lang="en-US" dirty="0" err="1" smtClean="0"/>
              <a:t>represivnih</a:t>
            </a:r>
            <a:r>
              <a:rPr lang="en-US" dirty="0" smtClean="0"/>
              <a:t> </a:t>
            </a:r>
            <a:r>
              <a:rPr lang="en-US" dirty="0" err="1" smtClean="0"/>
              <a:t>mjera</a:t>
            </a:r>
            <a:r>
              <a:rPr lang="en-US" dirty="0" smtClean="0"/>
              <a:t> </a:t>
            </a:r>
            <a:r>
              <a:rPr lang="en-US" dirty="0" err="1" smtClean="0"/>
              <a:t>koje</a:t>
            </a:r>
            <a:r>
              <a:rPr lang="en-US" dirty="0" smtClean="0"/>
              <a:t> </a:t>
            </a:r>
            <a:r>
              <a:rPr lang="en-US" dirty="0" err="1" smtClean="0"/>
              <a:t>preduzima</a:t>
            </a:r>
            <a:r>
              <a:rPr lang="en-US" dirty="0" smtClean="0"/>
              <a:t> </a:t>
            </a:r>
            <a:r>
              <a:rPr lang="en-US" dirty="0" err="1" smtClean="0"/>
              <a:t>osiguranik</a:t>
            </a:r>
            <a:r>
              <a:rPr lang="en-US" dirty="0" smtClean="0"/>
              <a:t>.</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 </a:t>
            </a:r>
            <a:r>
              <a:rPr lang="en-US" b="1" dirty="0" err="1" smtClean="0"/>
              <a:t>Obaveze</a:t>
            </a:r>
            <a:r>
              <a:rPr lang="en-US" b="1" dirty="0" smtClean="0"/>
              <a:t> </a:t>
            </a:r>
            <a:r>
              <a:rPr lang="en-US" b="1" dirty="0" err="1" smtClean="0"/>
              <a:t>osiguravača</a:t>
            </a:r>
            <a:endParaRPr lang="en-US" b="1" dirty="0" smtClean="0"/>
          </a:p>
          <a:p>
            <a:r>
              <a:rPr lang="en-US" b="1" dirty="0" smtClean="0"/>
              <a:t>2.1. </a:t>
            </a:r>
            <a:r>
              <a:rPr lang="en-US" b="1" dirty="0" err="1" smtClean="0"/>
              <a:t>Plaćanje</a:t>
            </a:r>
            <a:r>
              <a:rPr lang="en-US" b="1" dirty="0" smtClean="0"/>
              <a:t> </a:t>
            </a:r>
            <a:r>
              <a:rPr lang="en-US" b="1" dirty="0" err="1" smtClean="0"/>
              <a:t>naknade</a:t>
            </a:r>
            <a:endParaRPr lang="en-US" b="1" dirty="0" smtClean="0"/>
          </a:p>
          <a:p>
            <a:r>
              <a:rPr lang="en-US" dirty="0" smtClean="0"/>
              <a:t>Pored </a:t>
            </a:r>
            <a:r>
              <a:rPr lang="en-US" dirty="0" err="1" smtClean="0"/>
              <a:t>obaveze</a:t>
            </a:r>
            <a:r>
              <a:rPr lang="en-US" dirty="0" smtClean="0"/>
              <a:t> </a:t>
            </a:r>
            <a:r>
              <a:rPr lang="en-US" dirty="0" err="1" smtClean="0"/>
              <a:t>da</a:t>
            </a:r>
            <a:r>
              <a:rPr lang="en-US" dirty="0" smtClean="0"/>
              <a:t> </a:t>
            </a:r>
            <a:r>
              <a:rPr lang="en-US" dirty="0" err="1" smtClean="0"/>
              <a:t>sa</a:t>
            </a:r>
            <a:r>
              <a:rPr lang="en-US" dirty="0" smtClean="0"/>
              <a:t> </a:t>
            </a:r>
            <a:r>
              <a:rPr lang="en-US" dirty="0" err="1" smtClean="0"/>
              <a:t>ugovaračem</a:t>
            </a:r>
            <a:r>
              <a:rPr lang="en-US" dirty="0" smtClean="0"/>
              <a:t> </a:t>
            </a:r>
            <a:r>
              <a:rPr lang="en-US" dirty="0" err="1" smtClean="0"/>
              <a:t>osiguranja</a:t>
            </a:r>
            <a:r>
              <a:rPr lang="en-US" dirty="0" smtClean="0"/>
              <a:t> </a:t>
            </a:r>
            <a:r>
              <a:rPr lang="en-US" dirty="0" err="1" smtClean="0"/>
              <a:t>utvrdi</a:t>
            </a:r>
            <a:r>
              <a:rPr lang="en-US" dirty="0" smtClean="0"/>
              <a:t> </a:t>
            </a:r>
            <a:r>
              <a:rPr lang="en-US" dirty="0" err="1" smtClean="0"/>
              <a:t>okolnosti</a:t>
            </a:r>
            <a:r>
              <a:rPr lang="en-US" dirty="0" smtClean="0"/>
              <a:t> </a:t>
            </a:r>
            <a:r>
              <a:rPr lang="en-US" dirty="0" err="1" smtClean="0"/>
              <a:t>od</a:t>
            </a:r>
            <a:r>
              <a:rPr lang="en-US" dirty="0" smtClean="0"/>
              <a:t> </a:t>
            </a:r>
            <a:r>
              <a:rPr lang="en-US" dirty="0" err="1" smtClean="0"/>
              <a:t>značaja</a:t>
            </a:r>
            <a:r>
              <a:rPr lang="en-US" dirty="0" smtClean="0"/>
              <a:t> </a:t>
            </a:r>
            <a:r>
              <a:rPr lang="en-US" dirty="0" err="1" smtClean="0"/>
              <a:t>za</a:t>
            </a:r>
            <a:r>
              <a:rPr lang="en-US" dirty="0" smtClean="0"/>
              <a:t> </a:t>
            </a:r>
            <a:r>
              <a:rPr lang="en-US" dirty="0" err="1" smtClean="0"/>
              <a:t>ocjenu</a:t>
            </a:r>
            <a:r>
              <a:rPr lang="en-US" dirty="0" smtClean="0"/>
              <a:t> </a:t>
            </a:r>
            <a:r>
              <a:rPr lang="en-US" dirty="0" err="1" smtClean="0"/>
              <a:t>rizika</a:t>
            </a:r>
            <a:r>
              <a:rPr lang="en-US" dirty="0" smtClean="0"/>
              <a:t>, </a:t>
            </a:r>
            <a:r>
              <a:rPr lang="en-US" dirty="0" err="1" smtClean="0"/>
              <a:t>bez</a:t>
            </a:r>
            <a:r>
              <a:rPr lang="en-US" dirty="0" smtClean="0"/>
              <a:t> </a:t>
            </a:r>
            <a:r>
              <a:rPr lang="en-US" dirty="0" err="1" smtClean="0"/>
              <a:t>obzira</a:t>
            </a:r>
            <a:r>
              <a:rPr lang="en-US" dirty="0" smtClean="0"/>
              <a:t> </a:t>
            </a:r>
            <a:r>
              <a:rPr lang="en-US" dirty="0" err="1" smtClean="0"/>
              <a:t>na</a:t>
            </a:r>
            <a:r>
              <a:rPr lang="en-US" dirty="0" smtClean="0"/>
              <a:t> to </a:t>
            </a:r>
            <a:r>
              <a:rPr lang="en-US" dirty="0" err="1" smtClean="0"/>
              <a:t>kako</a:t>
            </a:r>
            <a:r>
              <a:rPr lang="en-US" dirty="0" smtClean="0"/>
              <a:t> se </a:t>
            </a:r>
            <a:r>
              <a:rPr lang="en-US" dirty="0" err="1" smtClean="0"/>
              <a:t>shvata</a:t>
            </a:r>
            <a:r>
              <a:rPr lang="en-US" dirty="0" smtClean="0"/>
              <a:t> </a:t>
            </a:r>
            <a:r>
              <a:rPr lang="en-US" dirty="0" err="1" smtClean="0"/>
              <a:t>pravni</a:t>
            </a:r>
            <a:r>
              <a:rPr lang="en-US" dirty="0" smtClean="0"/>
              <a:t> </a:t>
            </a:r>
            <a:r>
              <a:rPr lang="en-US" dirty="0" err="1" smtClean="0"/>
              <a:t>karakter</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ostaje</a:t>
            </a:r>
            <a:r>
              <a:rPr lang="en-US" dirty="0" smtClean="0"/>
              <a:t> </a:t>
            </a:r>
            <a:r>
              <a:rPr lang="en-US" dirty="0" err="1" smtClean="0"/>
              <a:t>kao</a:t>
            </a:r>
            <a:r>
              <a:rPr lang="en-US" dirty="0" smtClean="0"/>
              <a:t> </a:t>
            </a:r>
            <a:r>
              <a:rPr lang="en-US" dirty="0" err="1" smtClean="0"/>
              <a:t>osiguravaočeva</a:t>
            </a:r>
            <a:r>
              <a:rPr lang="en-US" dirty="0" smtClean="0"/>
              <a:t> </a:t>
            </a:r>
            <a:r>
              <a:rPr lang="en-US" dirty="0" err="1" smtClean="0"/>
              <a:t>osnovna</a:t>
            </a:r>
            <a:r>
              <a:rPr lang="en-US" dirty="0" smtClean="0"/>
              <a:t> </a:t>
            </a:r>
            <a:r>
              <a:rPr lang="en-US" dirty="0" err="1" smtClean="0"/>
              <a:t>obaveza</a:t>
            </a:r>
            <a:r>
              <a:rPr lang="en-US" dirty="0" smtClean="0"/>
              <a:t> </a:t>
            </a:r>
            <a:r>
              <a:rPr lang="en-US" dirty="0" err="1" smtClean="0"/>
              <a:t>prema</a:t>
            </a:r>
            <a:r>
              <a:rPr lang="en-US" dirty="0" smtClean="0"/>
              <a:t> </a:t>
            </a:r>
            <a:r>
              <a:rPr lang="en-US" dirty="0" err="1" smtClean="0"/>
              <a:t>osiguraniku</a:t>
            </a:r>
            <a:r>
              <a:rPr lang="en-US" dirty="0" smtClean="0"/>
              <a:t> </a:t>
            </a:r>
            <a:r>
              <a:rPr lang="en-US" dirty="0" err="1" smtClean="0"/>
              <a:t>da</a:t>
            </a:r>
            <a:r>
              <a:rPr lang="en-US" dirty="0" smtClean="0"/>
              <a:t> mu </a:t>
            </a:r>
            <a:r>
              <a:rPr lang="en-US" dirty="0" err="1" smtClean="0"/>
              <a:t>naknadi</a:t>
            </a:r>
            <a:r>
              <a:rPr lang="en-US" dirty="0" smtClean="0"/>
              <a:t> </a:t>
            </a:r>
            <a:r>
              <a:rPr lang="en-US" dirty="0" err="1" smtClean="0"/>
              <a:t>štetu</a:t>
            </a:r>
            <a:r>
              <a:rPr lang="en-US" dirty="0" smtClean="0"/>
              <a:t> u </a:t>
            </a:r>
            <a:r>
              <a:rPr lang="en-US" dirty="0" err="1" smtClean="0"/>
              <a:t>osiguranju</a:t>
            </a:r>
            <a:r>
              <a:rPr lang="en-US" dirty="0" smtClean="0"/>
              <a:t> </a:t>
            </a:r>
            <a:r>
              <a:rPr lang="en-US" dirty="0" err="1" smtClean="0"/>
              <a:t>imovine</a:t>
            </a:r>
            <a:r>
              <a:rPr lang="en-US" dirty="0" smtClean="0"/>
              <a:t>, a </a:t>
            </a:r>
            <a:r>
              <a:rPr lang="en-US" dirty="0" err="1" smtClean="0"/>
              <a:t>da</a:t>
            </a:r>
            <a:r>
              <a:rPr lang="en-US" dirty="0" smtClean="0"/>
              <a:t> </a:t>
            </a:r>
            <a:r>
              <a:rPr lang="en-US" dirty="0" err="1" smtClean="0"/>
              <a:t>plati</a:t>
            </a:r>
            <a:r>
              <a:rPr lang="en-US" dirty="0" smtClean="0"/>
              <a:t> </a:t>
            </a:r>
            <a:r>
              <a:rPr lang="en-US" dirty="0" err="1" smtClean="0"/>
              <a:t>osiguranu</a:t>
            </a:r>
            <a:r>
              <a:rPr lang="en-US" dirty="0" smtClean="0"/>
              <a:t> </a:t>
            </a:r>
            <a:r>
              <a:rPr lang="en-US" dirty="0" err="1" smtClean="0"/>
              <a:t>sumu</a:t>
            </a:r>
            <a:r>
              <a:rPr lang="en-US" dirty="0" smtClean="0"/>
              <a:t> u </a:t>
            </a:r>
            <a:r>
              <a:rPr lang="en-US" dirty="0" err="1" smtClean="0"/>
              <a:t>osiguranju</a:t>
            </a:r>
            <a:r>
              <a:rPr lang="en-US" dirty="0" smtClean="0"/>
              <a:t> </a:t>
            </a:r>
            <a:r>
              <a:rPr lang="en-US" dirty="0" err="1" smtClean="0"/>
              <a:t>lica</a:t>
            </a:r>
            <a:r>
              <a:rPr lang="en-US" dirty="0" smtClean="0"/>
              <a:t>,</a:t>
            </a:r>
            <a:r>
              <a:rPr lang="hr-HR" dirty="0" smtClean="0"/>
              <a:t> </a:t>
            </a:r>
            <a:r>
              <a:rPr lang="vi-VN" dirty="0" smtClean="0"/>
              <a:t>kad se desi događaj protiv koga se osiguralo. Razumije se da će osiguravač najprije utvrditi postoji li ugovor o osiguranju i je li se desio slučaj predviđen ugovorom, pa zatim ima li osiguranik pravo na naknadu i kolika je naknada.</a:t>
            </a:r>
          </a:p>
          <a:p>
            <a:r>
              <a:rPr lang="vi-VN" dirty="0" smtClean="0"/>
              <a:t>Osiguravač je dužan, kad utvrdi da se desio osigurani slučaj, isplatiti naknadu, odnosno ugovorenu svotu osiguranja osiguraniku, odnosno imaocu polise ako je izdata polisa na donosioca. Rok za isplatu naknade iznosi najviše 14 dana od dana dobijanja obavještenja da se osigurani slučaj desio. Ne bude li iznos obaveze utvrđen u navedenom roku, osiguravač je dužan isplatiti predujam, odnosno dio naknade koji nije sporan, ako to traži ovlašteno lice (čl. 919 ZOO). Bude li sporno postojanje ili visina obaveze osiguravača, rok od 14 dana za isplatu teče od dana kada su oni konačno utvrđeni.</a:t>
            </a:r>
          </a:p>
          <a:p>
            <a:r>
              <a:rPr lang="vi-VN" dirty="0" smtClean="0"/>
              <a:t>Postupak kojim se utvrđuje postojanje obaveze za naknadu i njen iznos je veoma složen. </a:t>
            </a:r>
            <a:endParaRPr lang="hr-HR" dirty="0" smtClean="0"/>
          </a:p>
          <a:p>
            <a:r>
              <a:rPr lang="hr-HR" dirty="0" smtClean="0"/>
              <a:t>Faze postupka:</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vi-VN" dirty="0" smtClean="0"/>
              <a:t>Prva je utvrđivanje osiguranog slučaja. Opšta pravila, odnosno uslovi osiguranja, predviđaju kod svih osiguranja imovine da je osiguravač dužan, čim primi prijavu da se desio osigurani slučaj, pristupiti utvrđivanju da li se desio ugovorom predviđeni događaj i je li pogodio osiguranika. Osiguravač ima za te poslove svoje stručnjake. Kod osiguranja lica i kod manjih šteta na imovini, nastanak događaja i naknada utvrđuje se na osnovu propisanih dokumenata, koje podnosi osiguranik, odnosno korisnik osiguranja.</a:t>
            </a:r>
          </a:p>
          <a:p>
            <a:r>
              <a:rPr lang="vi-VN" dirty="0" smtClean="0"/>
              <a:t>Ako je šteta na stvari nastala uslijed nekog njenog nedostatka, osiguravač ne odgovara za takvu štetu, neće je naknaditi. Ali se i takva obaveza osiguravača može posebno ugovoriti. Takođe ni štete prouzrokovane ratnim operacijama ili pobunama osiguravač nije dužan naknaditi, osim ako se to posebno ugovori. Teret dokazivanja leži na osiguravaču (čl. 930 i 931 ZOO).</a:t>
            </a:r>
          </a:p>
          <a:p>
            <a:r>
              <a:rPr lang="vi-VN" dirty="0" smtClean="0"/>
              <a:t>Drugu fazu predstavlja procjena štete. Kad se utvrdi da je nastao osigurani slučaj i šteta, pristupa se procjeni štete. Osiguranik je dužan davati obavještenja i podatke kojima raspolaže, a koji su potrebni za utvrđivanje uzroka i obima štete. Ako se osiguravač i osiguranik ne slože o visini nastale štete, procjena se povjerava vještacima. Strana koja nije zadovoljna nalazom, odnosno procjenom vještaka, može pokrenuti spor kod suda, kako za utvrđivanje samog rizika, tako u pogledu nastale štete i njene visine.</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        </a:t>
            </a:r>
            <a:endParaRPr lang="en-US" dirty="0"/>
          </a:p>
        </p:txBody>
      </p:sp>
      <p:sp>
        <p:nvSpPr>
          <p:cNvPr id="3" name="Rezervirano mjesto sadržaja 2"/>
          <p:cNvSpPr>
            <a:spLocks noGrp="1"/>
          </p:cNvSpPr>
          <p:nvPr>
            <p:ph idx="1"/>
          </p:nvPr>
        </p:nvSpPr>
        <p:spPr/>
        <p:txBody>
          <a:bodyPr>
            <a:normAutofit fontScale="47500" lnSpcReduction="20000"/>
          </a:bodyPr>
          <a:lstStyle/>
          <a:p>
            <a:r>
              <a:rPr lang="vi-VN" dirty="0" smtClean="0"/>
              <a:t>Treću fazu čini utvrđivanje veličine naknade. Kod naknade štete u imovinskom osiguranju važi kao osnovno načelo da iznos naknade ne može preći vrijednost štete. Izgubljeni dobitak se naknađuje samo ako je to izričito ugovoreno (čl. 925 ZOO). Pretpostavlja se, dakle, samo naknada stvarne štete. Osiguranje ne može nikome poslužiti kao izvor obogaćenja. Nadalje, visina naknade je ograničena visinom osigurane svote. Pri obeštećenju se kombinuju ova dva načela. To znači da u imovinskom osiguranju naknada štete koju osiguravač isplaćuje za osiguranu stvar, kad je ta stvar propala ili oštećena, ne može biti veća od pretrpljene štete ni</a:t>
            </a:r>
            <a:r>
              <a:rPr lang="hr-HR" dirty="0" smtClean="0"/>
              <a:t> </a:t>
            </a:r>
            <a:r>
              <a:rPr lang="en-US" dirty="0" err="1" smtClean="0"/>
              <a:t>od</a:t>
            </a:r>
            <a:r>
              <a:rPr lang="en-US" dirty="0" smtClean="0"/>
              <a:t> </a:t>
            </a:r>
            <a:r>
              <a:rPr lang="en-US" dirty="0" err="1" smtClean="0"/>
              <a:t>osigurane</a:t>
            </a:r>
            <a:r>
              <a:rPr lang="en-US" dirty="0" smtClean="0"/>
              <a:t> </a:t>
            </a:r>
            <a:r>
              <a:rPr lang="en-US" dirty="0" err="1" smtClean="0"/>
              <a:t>svote</a:t>
            </a:r>
            <a:r>
              <a:rPr lang="en-US" dirty="0" smtClean="0"/>
              <a:t>, </a:t>
            </a:r>
            <a:r>
              <a:rPr lang="en-US" dirty="0" err="1" smtClean="0"/>
              <a:t>ako</a:t>
            </a:r>
            <a:r>
              <a:rPr lang="en-US" dirty="0" smtClean="0"/>
              <a:t> bi </a:t>
            </a:r>
            <a:r>
              <a:rPr lang="en-US" dirty="0" err="1" smtClean="0"/>
              <a:t>šteta</a:t>
            </a:r>
            <a:r>
              <a:rPr lang="en-US" dirty="0" smtClean="0"/>
              <a:t> </a:t>
            </a:r>
            <a:r>
              <a:rPr lang="en-US" dirty="0" err="1" smtClean="0"/>
              <a:t>bila</a:t>
            </a:r>
            <a:r>
              <a:rPr lang="en-US" dirty="0" smtClean="0"/>
              <a:t> </a:t>
            </a:r>
            <a:r>
              <a:rPr lang="en-US" dirty="0" err="1" smtClean="0"/>
              <a:t>veća</a:t>
            </a:r>
            <a:r>
              <a:rPr lang="en-US" dirty="0" smtClean="0"/>
              <a:t> </a:t>
            </a:r>
            <a:r>
              <a:rPr lang="en-US" dirty="0" err="1" smtClean="0"/>
              <a:t>od</a:t>
            </a:r>
            <a:r>
              <a:rPr lang="en-US" dirty="0" smtClean="0"/>
              <a:t> </a:t>
            </a:r>
            <a:r>
              <a:rPr lang="en-US" dirty="0" err="1" smtClean="0"/>
              <a:t>osigurane</a:t>
            </a:r>
            <a:r>
              <a:rPr lang="en-US" dirty="0" smtClean="0"/>
              <a:t> </a:t>
            </a:r>
            <a:r>
              <a:rPr lang="en-US" dirty="0" err="1" smtClean="0"/>
              <a:t>svote</a:t>
            </a:r>
            <a:r>
              <a:rPr lang="en-US" dirty="0" smtClean="0"/>
              <a:t>. </a:t>
            </a:r>
            <a:r>
              <a:rPr lang="en-US" dirty="0" err="1" smtClean="0"/>
              <a:t>Kad</a:t>
            </a:r>
            <a:r>
              <a:rPr lang="en-US" dirty="0" smtClean="0"/>
              <a:t> </a:t>
            </a:r>
            <a:r>
              <a:rPr lang="en-US" dirty="0" err="1" smtClean="0"/>
              <a:t>su</a:t>
            </a:r>
            <a:r>
              <a:rPr lang="en-US" dirty="0" smtClean="0"/>
              <a:t> </a:t>
            </a:r>
            <a:r>
              <a:rPr lang="en-US" dirty="0" err="1" smtClean="0"/>
              <a:t>stvari</a:t>
            </a:r>
            <a:r>
              <a:rPr lang="en-US" dirty="0" smtClean="0"/>
              <a:t> bile </a:t>
            </a:r>
            <a:r>
              <a:rPr lang="en-US" dirty="0" err="1" smtClean="0"/>
              <a:t>osigurane</a:t>
            </a:r>
            <a:r>
              <a:rPr lang="en-US" dirty="0" smtClean="0"/>
              <a:t> </a:t>
            </a:r>
            <a:r>
              <a:rPr lang="en-US" dirty="0" err="1" smtClean="0"/>
              <a:t>na</a:t>
            </a:r>
            <a:r>
              <a:rPr lang="en-US" dirty="0" smtClean="0"/>
              <a:t> </a:t>
            </a:r>
            <a:r>
              <a:rPr lang="en-US" dirty="0" err="1" smtClean="0"/>
              <a:t>stvarnu</a:t>
            </a:r>
            <a:r>
              <a:rPr lang="en-US" dirty="0" smtClean="0"/>
              <a:t> </a:t>
            </a:r>
            <a:r>
              <a:rPr lang="en-US" dirty="0" err="1" smtClean="0"/>
              <a:t>vrijednosti</a:t>
            </a:r>
            <a:r>
              <a:rPr lang="en-US" dirty="0" smtClean="0"/>
              <a:t>, </a:t>
            </a:r>
            <a:r>
              <a:rPr lang="en-US" dirty="0" err="1" smtClean="0"/>
              <a:t>onda</a:t>
            </a:r>
            <a:r>
              <a:rPr lang="en-US" dirty="0" smtClean="0"/>
              <a:t> </a:t>
            </a:r>
            <a:r>
              <a:rPr lang="en-US" dirty="0" err="1" smtClean="0"/>
              <a:t>će</a:t>
            </a:r>
            <a:r>
              <a:rPr lang="en-US" dirty="0" smtClean="0"/>
              <a:t> </a:t>
            </a:r>
            <a:r>
              <a:rPr lang="en-US" dirty="0" err="1" smtClean="0"/>
              <a:t>naknada</a:t>
            </a:r>
            <a:r>
              <a:rPr lang="en-US" dirty="0" smtClean="0"/>
              <a:t> </a:t>
            </a:r>
            <a:r>
              <a:rPr lang="en-US" dirty="0" err="1" smtClean="0"/>
              <a:t>štete</a:t>
            </a:r>
            <a:r>
              <a:rPr lang="en-US" dirty="0" smtClean="0"/>
              <a:t> </a:t>
            </a:r>
            <a:r>
              <a:rPr lang="en-US" dirty="0" err="1" smtClean="0"/>
              <a:t>biti</a:t>
            </a:r>
            <a:r>
              <a:rPr lang="en-US" dirty="0" smtClean="0"/>
              <a:t> </a:t>
            </a:r>
            <a:r>
              <a:rPr lang="en-US" dirty="0" err="1" smtClean="0"/>
              <a:t>ravna</a:t>
            </a:r>
            <a:r>
              <a:rPr lang="en-US" dirty="0" smtClean="0"/>
              <a:t> </a:t>
            </a:r>
            <a:r>
              <a:rPr lang="en-US" dirty="0" err="1" smtClean="0"/>
              <a:t>stvarno</a:t>
            </a:r>
            <a:r>
              <a:rPr lang="en-US" dirty="0" smtClean="0"/>
              <a:t> </a:t>
            </a:r>
            <a:r>
              <a:rPr lang="en-US" dirty="0" err="1" smtClean="0"/>
              <a:t>pretrpljenoj</a:t>
            </a:r>
            <a:r>
              <a:rPr lang="en-US" dirty="0" smtClean="0"/>
              <a:t> </a:t>
            </a:r>
            <a:r>
              <a:rPr lang="en-US" dirty="0" err="1" smtClean="0"/>
              <a:t>šteti</a:t>
            </a:r>
            <a:r>
              <a:rPr lang="en-US" dirty="0" smtClean="0"/>
              <a:t>. </a:t>
            </a:r>
            <a:r>
              <a:rPr lang="en-US" dirty="0" err="1" smtClean="0"/>
              <a:t>Naknada</a:t>
            </a:r>
            <a:r>
              <a:rPr lang="en-US" dirty="0" smtClean="0"/>
              <a:t> se </a:t>
            </a:r>
            <a:r>
              <a:rPr lang="en-US" dirty="0" err="1" smtClean="0"/>
              <a:t>isplaćuje</a:t>
            </a:r>
            <a:r>
              <a:rPr lang="en-US" dirty="0" smtClean="0"/>
              <a:t> u </a:t>
            </a:r>
            <a:r>
              <a:rPr lang="en-US" dirty="0" err="1" smtClean="0"/>
              <a:t>novcu</a:t>
            </a:r>
            <a:r>
              <a:rPr lang="en-US" dirty="0" smtClean="0"/>
              <a:t>. No, </a:t>
            </a:r>
            <a:r>
              <a:rPr lang="en-US" dirty="0" err="1" smtClean="0"/>
              <a:t>osiguravač</a:t>
            </a:r>
            <a:r>
              <a:rPr lang="en-US" dirty="0" smtClean="0"/>
              <a:t> je </a:t>
            </a:r>
            <a:r>
              <a:rPr lang="en-US" dirty="0" err="1" smtClean="0"/>
              <a:t>ovlašten</a:t>
            </a:r>
            <a:r>
              <a:rPr lang="en-US" dirty="0" smtClean="0"/>
              <a:t> </a:t>
            </a:r>
            <a:r>
              <a:rPr lang="en-US" dirty="0" err="1" smtClean="0"/>
              <a:t>da</a:t>
            </a:r>
            <a:r>
              <a:rPr lang="en-US" dirty="0" smtClean="0"/>
              <a:t> </a:t>
            </a:r>
            <a:r>
              <a:rPr lang="en-US" dirty="0" err="1" smtClean="0"/>
              <a:t>naknadu</a:t>
            </a:r>
            <a:r>
              <a:rPr lang="en-US" dirty="0" smtClean="0"/>
              <a:t> </a:t>
            </a:r>
            <a:r>
              <a:rPr lang="en-US" dirty="0" err="1" smtClean="0"/>
              <a:t>izvrši</a:t>
            </a:r>
            <a:r>
              <a:rPr lang="en-US" dirty="0" smtClean="0"/>
              <a:t> </a:t>
            </a:r>
            <a:r>
              <a:rPr lang="en-US" dirty="0" err="1" smtClean="0"/>
              <a:t>i</a:t>
            </a:r>
            <a:r>
              <a:rPr lang="en-US" dirty="0" smtClean="0"/>
              <a:t> u </a:t>
            </a:r>
            <a:r>
              <a:rPr lang="en-US" dirty="0" err="1" smtClean="0"/>
              <a:t>naturi</a:t>
            </a:r>
            <a:r>
              <a:rPr lang="en-US" dirty="0" smtClean="0"/>
              <a:t>, </a:t>
            </a:r>
            <a:r>
              <a:rPr lang="en-US" dirty="0" err="1" smtClean="0"/>
              <a:t>tj</a:t>
            </a:r>
            <a:r>
              <a:rPr lang="en-US" dirty="0" smtClean="0"/>
              <a:t>. </a:t>
            </a:r>
            <a:r>
              <a:rPr lang="en-US" dirty="0" err="1" smtClean="0"/>
              <a:t>popravkom</a:t>
            </a:r>
            <a:r>
              <a:rPr lang="en-US" dirty="0" smtClean="0"/>
              <a:t> </a:t>
            </a:r>
            <a:r>
              <a:rPr lang="en-US" dirty="0" err="1" smtClean="0"/>
              <a:t>stvari</a:t>
            </a:r>
            <a:r>
              <a:rPr lang="en-US" dirty="0" smtClean="0"/>
              <a:t>.</a:t>
            </a:r>
          </a:p>
          <a:p>
            <a:r>
              <a:rPr lang="vi-VN" dirty="0" smtClean="0"/>
              <a:t>Ako je ugovorom o osiguranju vrijednost stvari utvrđena sporazumno, naknada se određuje prema toj vrijednosti. Pa i u ovom slučaju osiguravač može dokazivati da je ugovorom predviđena vrijednost stvari znatno veća od stvarne vrijednosti. Ako se utvrdi da za tu povećanu vrijednost stvari nema opravdanog razloga, naknada će se isplatiti prema stvarnoj vrijednosti (npr. osiguranje subjektivne vrijednosti, osiguranje staro za novo i dr). I ovo je još jedan dokaz da je naš sistem osiguranja imovine koncipiran da se izbjegne špekulacija. Nadosiguranje u principu nije dozvoljeno (čl. 925 ZOO).</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vi-VN" dirty="0" smtClean="0"/>
              <a:t>Ugovorom se može ograničiti iznos naknade na manju svotu od stvarne štete. To je slučaj podosiguranja. Kod podosiguranja naknada ne može preći osiguranu sumu, bez obzira na stvarnu vrijednost stvari. To znači: ako je stvar potpuno propala, neće se naknaditi stvarna šteta, nego će osiguravač isplatiti samo svotu osiguranja, tj. ugovorom predviđeni iznos. Ako je osigurana stvar djelimično oštećena, primjenjuje se pravilo proporcije. Pravilo proporcije primjenjuje se dvojako: ili se uzimaju kao njegovi elementi osigurana svota i stvarna vrijednost osigurane stvari, ili se uzimaju ugovorena, odnosno plaćena premija, i premija koju bi trebalo plaćati prema stvarnoj vrijednosti osigurane imovine. Formule glase:</a:t>
            </a:r>
          </a:p>
          <a:p>
            <a:pPr>
              <a:buNone/>
            </a:pPr>
            <a:r>
              <a:rPr lang="hr-HR" dirty="0" smtClean="0"/>
              <a:t>                                                  </a:t>
            </a:r>
            <a:r>
              <a:rPr lang="en-US" dirty="0" err="1" smtClean="0"/>
              <a:t>osigurana</a:t>
            </a:r>
            <a:r>
              <a:rPr lang="en-US" dirty="0" smtClean="0"/>
              <a:t> </a:t>
            </a:r>
            <a:r>
              <a:rPr lang="en-US" dirty="0" err="1" smtClean="0"/>
              <a:t>svota</a:t>
            </a:r>
            <a:endParaRPr lang="en-US" dirty="0" smtClean="0"/>
          </a:p>
          <a:p>
            <a:r>
              <a:rPr lang="sv-SE" dirty="0" smtClean="0"/>
              <a:t>Naknada štete = ------------------------------------ x stvarna šteta</a:t>
            </a:r>
          </a:p>
          <a:p>
            <a:pPr>
              <a:buNone/>
            </a:pPr>
            <a:r>
              <a:rPr lang="hr-HR" dirty="0" smtClean="0"/>
              <a:t>                                              </a:t>
            </a:r>
            <a:r>
              <a:rPr lang="en-US" dirty="0" err="1" smtClean="0"/>
              <a:t>stvarna</a:t>
            </a:r>
            <a:r>
              <a:rPr lang="en-US" dirty="0" smtClean="0"/>
              <a:t> </a:t>
            </a:r>
            <a:r>
              <a:rPr lang="en-US" dirty="0" err="1" smtClean="0"/>
              <a:t>vrijednost</a:t>
            </a:r>
            <a:endParaRPr lang="en-US" dirty="0" smtClean="0"/>
          </a:p>
          <a:p>
            <a:pPr>
              <a:buNone/>
            </a:pPr>
            <a:r>
              <a:rPr lang="en-US" dirty="0" smtClean="0"/>
              <a:t>Ili</a:t>
            </a:r>
            <a:endParaRPr lang="hr-HR" dirty="0" smtClean="0"/>
          </a:p>
          <a:p>
            <a:pPr>
              <a:buNone/>
            </a:pPr>
            <a:r>
              <a:rPr lang="hr-HR" dirty="0" smtClean="0"/>
              <a:t>                                              </a:t>
            </a:r>
            <a:r>
              <a:rPr lang="en-US" dirty="0" err="1" smtClean="0"/>
              <a:t>iznos</a:t>
            </a:r>
            <a:r>
              <a:rPr lang="en-US" dirty="0" smtClean="0"/>
              <a:t> </a:t>
            </a:r>
            <a:r>
              <a:rPr lang="en-US" dirty="0" err="1" smtClean="0"/>
              <a:t>plaćene</a:t>
            </a:r>
            <a:r>
              <a:rPr lang="en-US" dirty="0" smtClean="0"/>
              <a:t> </a:t>
            </a:r>
            <a:r>
              <a:rPr lang="en-US" dirty="0" err="1" smtClean="0"/>
              <a:t>premije</a:t>
            </a:r>
            <a:endParaRPr lang="en-US" dirty="0" smtClean="0"/>
          </a:p>
          <a:p>
            <a:r>
              <a:rPr lang="sv-SE" dirty="0" smtClean="0"/>
              <a:t>Naknada štete = ----------------------------------------------- x stvarna šteta</a:t>
            </a:r>
          </a:p>
          <a:p>
            <a:pPr>
              <a:buNone/>
            </a:pPr>
            <a:r>
              <a:rPr lang="hr-HR" dirty="0" smtClean="0"/>
              <a:t>                                       </a:t>
            </a:r>
            <a:r>
              <a:rPr lang="en-US" dirty="0" err="1" smtClean="0"/>
              <a:t>iznos</a:t>
            </a:r>
            <a:r>
              <a:rPr lang="en-US" dirty="0" smtClean="0"/>
              <a:t> </a:t>
            </a:r>
            <a:r>
              <a:rPr lang="en-US" dirty="0" err="1" smtClean="0"/>
              <a:t>premije</a:t>
            </a:r>
            <a:r>
              <a:rPr lang="en-US" dirty="0" smtClean="0"/>
              <a:t> </a:t>
            </a:r>
            <a:r>
              <a:rPr lang="en-US" dirty="0" err="1" smtClean="0"/>
              <a:t>koju</a:t>
            </a:r>
            <a:r>
              <a:rPr lang="en-US" dirty="0" smtClean="0"/>
              <a:t> bi </a:t>
            </a:r>
            <a:r>
              <a:rPr lang="en-US" dirty="0" err="1" smtClean="0"/>
              <a:t>trebalo</a:t>
            </a:r>
            <a:r>
              <a:rPr lang="en-US" dirty="0" smtClean="0"/>
              <a:t> </a:t>
            </a:r>
            <a:r>
              <a:rPr lang="en-US" dirty="0" err="1" smtClean="0"/>
              <a:t>plaćati</a:t>
            </a:r>
            <a:endParaRPr lang="en-US" dirty="0" smtClean="0"/>
          </a:p>
          <a:p>
            <a:r>
              <a:rPr lang="vi-VN" dirty="0" smtClean="0"/>
              <a:t>Kod nas se primjenjuje prva formula. Naknada štete zavisi od srazmjere između osigurane svote i stvarne vrijednosti osigurane stvari. Druga se formula, zasnovana na srazmjeri između premija, primjenjuje u Francuskoj. Primjena pravila proporcije nalazi svoje opravdanje u načelu i da premija treba da odgovara težini rizika, a da se težina rizika ogleda i u vrijednosti stvari; ukoliko je stvar vrednija, biće veća i naknada štete ako se desi osigurani slučaj. To, opet, znači da je i rizik veći. Ako osiguranik nije htio da plaća premiju koja odgovara stvarnoj vrijednosti stvari, nego je ugovorio nižu svotu osiguranja da bi plaćao manju premiju, onda je opravdano da mu se u toj srazmjeri i šteta naknadi. Osiguranik je u tom slučaju preuzeo na sebe dio rizika, koji je srazmjeran razlici između stvarne vrijednosti stvari i ugovorene svote osiguranja. Stoga će za taj dio sam i štetu snositi. Ugovorom se može predvidjeti da odnos između vrijednosti stvari i svote</a:t>
            </a:r>
            <a:r>
              <a:rPr lang="hr-HR" dirty="0" smtClean="0"/>
              <a:t> </a:t>
            </a:r>
            <a:r>
              <a:rPr lang="vi-VN" dirty="0" smtClean="0"/>
              <a:t>osiguranja nema značaja za određivanje iznosa naknade. Tada je osiguravač dužan isplatiti potpunu naknadu sve do iznosa svote osiguranja.</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dirty="0" err="1" smtClean="0"/>
              <a:t>Ciljevi</a:t>
            </a:r>
            <a:r>
              <a:rPr lang="en-US" dirty="0" smtClean="0"/>
              <a:t> </a:t>
            </a:r>
            <a:r>
              <a:rPr lang="en-US" dirty="0" err="1" smtClean="0"/>
              <a:t>osiguranja</a:t>
            </a:r>
            <a:r>
              <a:rPr lang="en-US" dirty="0" smtClean="0"/>
              <a:t> </a:t>
            </a:r>
            <a:r>
              <a:rPr lang="en-US" dirty="0" err="1" smtClean="0"/>
              <a:t>su</a:t>
            </a:r>
            <a:r>
              <a:rPr lang="en-US" dirty="0" smtClean="0"/>
              <a:t> </a:t>
            </a:r>
            <a:r>
              <a:rPr lang="en-US" dirty="0" err="1" smtClean="0"/>
              <a:t>ekonomska</a:t>
            </a:r>
            <a:r>
              <a:rPr lang="en-US" dirty="0" smtClean="0"/>
              <a:t> </a:t>
            </a:r>
            <a:r>
              <a:rPr lang="en-US" dirty="0" err="1" smtClean="0"/>
              <a:t>zaštita</a:t>
            </a:r>
            <a:r>
              <a:rPr lang="en-US" dirty="0" smtClean="0"/>
              <a:t> </a:t>
            </a:r>
            <a:r>
              <a:rPr lang="en-US" dirty="0" err="1" smtClean="0"/>
              <a:t>imovine</a:t>
            </a:r>
            <a:r>
              <a:rPr lang="en-US" dirty="0" smtClean="0"/>
              <a:t> </a:t>
            </a:r>
            <a:r>
              <a:rPr lang="en-US" dirty="0" err="1" smtClean="0"/>
              <a:t>i</a:t>
            </a:r>
            <a:r>
              <a:rPr lang="en-US" dirty="0" smtClean="0"/>
              <a:t> </a:t>
            </a:r>
            <a:r>
              <a:rPr lang="en-US" dirty="0" err="1" smtClean="0"/>
              <a:t>lica</a:t>
            </a:r>
            <a:r>
              <a:rPr lang="en-US" dirty="0" smtClean="0"/>
              <a:t> </a:t>
            </a:r>
            <a:r>
              <a:rPr lang="en-US" dirty="0" err="1" smtClean="0"/>
              <a:t>od</a:t>
            </a:r>
            <a:r>
              <a:rPr lang="en-US" dirty="0" smtClean="0"/>
              <a:t> </a:t>
            </a:r>
            <a:r>
              <a:rPr lang="en-US" dirty="0" err="1" smtClean="0"/>
              <a:t>rizika</a:t>
            </a:r>
            <a:r>
              <a:rPr lang="en-US" dirty="0" smtClean="0"/>
              <a:t>, </a:t>
            </a:r>
            <a:r>
              <a:rPr lang="en-US" dirty="0" err="1" smtClean="0"/>
              <a:t>odnosno</a:t>
            </a:r>
            <a:r>
              <a:rPr lang="en-US" dirty="0" smtClean="0"/>
              <a:t> </a:t>
            </a:r>
            <a:r>
              <a:rPr lang="en-US" dirty="0" err="1" smtClean="0"/>
              <a:t>štete</a:t>
            </a:r>
            <a:r>
              <a:rPr lang="en-US" dirty="0" smtClean="0"/>
              <a:t>, </a:t>
            </a:r>
            <a:r>
              <a:rPr lang="en-US" dirty="0" err="1" smtClean="0"/>
              <a:t>te</a:t>
            </a:r>
            <a:r>
              <a:rPr lang="en-US" dirty="0" smtClean="0"/>
              <a:t> </a:t>
            </a:r>
            <a:r>
              <a:rPr lang="en-US" dirty="0" err="1" smtClean="0"/>
              <a:t>otklanjanje</a:t>
            </a:r>
            <a:r>
              <a:rPr lang="en-US" dirty="0" smtClean="0"/>
              <a:t> </a:t>
            </a:r>
            <a:r>
              <a:rPr lang="en-US" dirty="0" err="1" smtClean="0"/>
              <a:t>ili</a:t>
            </a:r>
            <a:r>
              <a:rPr lang="en-US" dirty="0" smtClean="0"/>
              <a:t> </a:t>
            </a:r>
            <a:r>
              <a:rPr lang="en-US" dirty="0" err="1" smtClean="0"/>
              <a:t>smanjenje</a:t>
            </a:r>
            <a:r>
              <a:rPr lang="en-US" dirty="0" smtClean="0"/>
              <a:t> </a:t>
            </a:r>
            <a:r>
              <a:rPr lang="en-US" dirty="0" err="1" smtClean="0"/>
              <a:t>nepovoljnog</a:t>
            </a:r>
            <a:r>
              <a:rPr lang="en-US" dirty="0" smtClean="0"/>
              <a:t> </a:t>
            </a:r>
            <a:r>
              <a:rPr lang="en-US" dirty="0" err="1" smtClean="0"/>
              <a:t>dejstva</a:t>
            </a:r>
            <a:r>
              <a:rPr lang="en-US" dirty="0" smtClean="0"/>
              <a:t> </a:t>
            </a:r>
            <a:r>
              <a:rPr lang="en-US" dirty="0" err="1" smtClean="0"/>
              <a:t>uzroka</a:t>
            </a:r>
            <a:r>
              <a:rPr lang="en-US" dirty="0" smtClean="0"/>
              <a:t> </a:t>
            </a:r>
            <a:r>
              <a:rPr lang="en-US" dirty="0" err="1" smtClean="0"/>
              <a:t>koji</a:t>
            </a:r>
            <a:r>
              <a:rPr lang="en-US" dirty="0" smtClean="0"/>
              <a:t> </a:t>
            </a:r>
            <a:r>
              <a:rPr lang="en-US" dirty="0" err="1" smtClean="0"/>
              <a:t>mogu</a:t>
            </a:r>
            <a:r>
              <a:rPr lang="en-US" dirty="0" smtClean="0"/>
              <a:t> </a:t>
            </a:r>
            <a:r>
              <a:rPr lang="en-US" dirty="0" err="1" smtClean="0"/>
              <a:t>izazvati</a:t>
            </a:r>
            <a:r>
              <a:rPr lang="en-US" dirty="0" smtClean="0"/>
              <a:t> </a:t>
            </a:r>
            <a:r>
              <a:rPr lang="en-US" dirty="0" err="1" smtClean="0"/>
              <a:t>štetu</a:t>
            </a:r>
            <a:r>
              <a:rPr lang="en-US" dirty="0" smtClean="0"/>
              <a:t>. Ti se </a:t>
            </a:r>
            <a:r>
              <a:rPr lang="en-US" dirty="0" err="1" smtClean="0"/>
              <a:t>ciljevi</a:t>
            </a:r>
            <a:r>
              <a:rPr lang="en-US" dirty="0" smtClean="0"/>
              <a:t> </a:t>
            </a:r>
            <a:r>
              <a:rPr lang="en-US" dirty="0" err="1" smtClean="0"/>
              <a:t>ostvaruju</a:t>
            </a:r>
            <a:r>
              <a:rPr lang="en-US" dirty="0" smtClean="0"/>
              <a:t> </a:t>
            </a:r>
            <a:r>
              <a:rPr lang="en-US" dirty="0" err="1" smtClean="0"/>
              <a:t>isplatom</a:t>
            </a:r>
            <a:r>
              <a:rPr lang="en-US" dirty="0" smtClean="0"/>
              <a:t> </a:t>
            </a:r>
            <a:r>
              <a:rPr lang="en-US" dirty="0" err="1" smtClean="0"/>
              <a:t>naknade</a:t>
            </a:r>
            <a:r>
              <a:rPr lang="en-US" dirty="0" smtClean="0"/>
              <a:t> </a:t>
            </a:r>
            <a:r>
              <a:rPr lang="en-US" dirty="0" err="1" smtClean="0"/>
              <a:t>štete</a:t>
            </a:r>
            <a:r>
              <a:rPr lang="en-US" dirty="0" smtClean="0"/>
              <a:t> </a:t>
            </a:r>
            <a:r>
              <a:rPr lang="en-US" dirty="0" err="1" smtClean="0"/>
              <a:t>za</a:t>
            </a:r>
            <a:r>
              <a:rPr lang="en-US" dirty="0" smtClean="0"/>
              <a:t> </a:t>
            </a:r>
            <a:r>
              <a:rPr lang="en-US" dirty="0" err="1" smtClean="0"/>
              <a:t>oštećene</a:t>
            </a:r>
            <a:r>
              <a:rPr lang="en-US" dirty="0" smtClean="0"/>
              <a:t> </a:t>
            </a:r>
            <a:r>
              <a:rPr lang="en-US" dirty="0" err="1" smtClean="0"/>
              <a:t>ili</a:t>
            </a:r>
            <a:r>
              <a:rPr lang="en-US" dirty="0" smtClean="0"/>
              <a:t> </a:t>
            </a:r>
            <a:r>
              <a:rPr lang="en-US" dirty="0" err="1" smtClean="0"/>
              <a:t>propale</a:t>
            </a:r>
            <a:r>
              <a:rPr lang="en-US" dirty="0" smtClean="0"/>
              <a:t> </a:t>
            </a:r>
            <a:r>
              <a:rPr lang="en-US" dirty="0" err="1" smtClean="0"/>
              <a:t>stvari</a:t>
            </a:r>
            <a:r>
              <a:rPr lang="en-US" dirty="0" smtClean="0"/>
              <a:t>, </a:t>
            </a:r>
            <a:r>
              <a:rPr lang="en-US" dirty="0" err="1" smtClean="0"/>
              <a:t>odnosno</a:t>
            </a:r>
            <a:r>
              <a:rPr lang="en-US" dirty="0" smtClean="0"/>
              <a:t> </a:t>
            </a:r>
            <a:r>
              <a:rPr lang="en-US" dirty="0" err="1" smtClean="0"/>
              <a:t>isplatom</a:t>
            </a:r>
            <a:r>
              <a:rPr lang="en-US" dirty="0" smtClean="0"/>
              <a:t> </a:t>
            </a:r>
            <a:r>
              <a:rPr lang="en-US" dirty="0" err="1" smtClean="0"/>
              <a:t>ugovorenih</a:t>
            </a:r>
            <a:r>
              <a:rPr lang="en-US" dirty="0" smtClean="0"/>
              <a:t> </a:t>
            </a:r>
            <a:r>
              <a:rPr lang="en-US" dirty="0" err="1" smtClean="0"/>
              <a:t>iznosa</a:t>
            </a:r>
            <a:r>
              <a:rPr lang="en-US" dirty="0" smtClean="0"/>
              <a:t> u </a:t>
            </a:r>
            <a:r>
              <a:rPr lang="en-US" dirty="0" err="1" smtClean="0"/>
              <a:t>osiguranju</a:t>
            </a:r>
            <a:r>
              <a:rPr lang="en-US" dirty="0" smtClean="0"/>
              <a:t> </a:t>
            </a:r>
            <a:r>
              <a:rPr lang="en-US" dirty="0" err="1" smtClean="0"/>
              <a:t>lica</a:t>
            </a:r>
            <a:r>
              <a:rPr lang="en-US" dirty="0" smtClean="0"/>
              <a:t>, </a:t>
            </a:r>
            <a:r>
              <a:rPr lang="en-US" dirty="0" err="1" smtClean="0"/>
              <a:t>kad</a:t>
            </a:r>
            <a:r>
              <a:rPr lang="en-US" dirty="0" smtClean="0"/>
              <a:t> </a:t>
            </a:r>
            <a:r>
              <a:rPr lang="en-US" dirty="0" err="1" smtClean="0"/>
              <a:t>nastane</a:t>
            </a:r>
            <a:r>
              <a:rPr lang="en-US" dirty="0" smtClean="0"/>
              <a:t> </a:t>
            </a:r>
            <a:r>
              <a:rPr lang="en-US" dirty="0" err="1" smtClean="0"/>
              <a:t>osigurani</a:t>
            </a:r>
            <a:r>
              <a:rPr lang="en-US" dirty="0" smtClean="0"/>
              <a:t> </a:t>
            </a:r>
            <a:r>
              <a:rPr lang="en-US" dirty="0" err="1" smtClean="0"/>
              <a:t>slučaj</a:t>
            </a:r>
            <a:r>
              <a:rPr lang="en-US" dirty="0" smtClean="0"/>
              <a:t>. U </a:t>
            </a:r>
            <a:r>
              <a:rPr lang="en-US" dirty="0" err="1" smtClean="0"/>
              <a:t>ostvarenje</a:t>
            </a:r>
            <a:r>
              <a:rPr lang="en-US" dirty="0" smtClean="0"/>
              <a:t> toga </a:t>
            </a:r>
            <a:r>
              <a:rPr lang="en-US" dirty="0" err="1" smtClean="0"/>
              <a:t>cilja</a:t>
            </a:r>
            <a:r>
              <a:rPr lang="en-US" dirty="0" smtClean="0"/>
              <a:t> </a:t>
            </a:r>
            <a:r>
              <a:rPr lang="en-US" dirty="0" err="1" smtClean="0"/>
              <a:t>spada</a:t>
            </a:r>
            <a:r>
              <a:rPr lang="en-US" dirty="0" smtClean="0"/>
              <a:t> </a:t>
            </a:r>
            <a:r>
              <a:rPr lang="en-US" dirty="0" err="1" smtClean="0"/>
              <a:t>i</a:t>
            </a:r>
            <a:r>
              <a:rPr lang="en-US" dirty="0" smtClean="0"/>
              <a:t> </a:t>
            </a:r>
            <a:r>
              <a:rPr lang="en-US" dirty="0" err="1" smtClean="0"/>
              <a:t>finansiranje</a:t>
            </a:r>
            <a:r>
              <a:rPr lang="en-US" dirty="0" smtClean="0"/>
              <a:t> </a:t>
            </a:r>
            <a:r>
              <a:rPr lang="en-US" dirty="0" err="1" smtClean="0"/>
              <a:t>mjera</a:t>
            </a:r>
            <a:r>
              <a:rPr lang="en-US" dirty="0" smtClean="0"/>
              <a:t> </a:t>
            </a:r>
            <a:r>
              <a:rPr lang="en-US" dirty="0" err="1" smtClean="0"/>
              <a:t>za</a:t>
            </a:r>
            <a:r>
              <a:rPr lang="en-US" dirty="0" smtClean="0"/>
              <a:t> </a:t>
            </a:r>
            <a:r>
              <a:rPr lang="en-US" dirty="0" err="1" smtClean="0"/>
              <a:t>otklanjanje</a:t>
            </a:r>
            <a:r>
              <a:rPr lang="en-US" dirty="0" smtClean="0"/>
              <a:t> </a:t>
            </a:r>
            <a:r>
              <a:rPr lang="en-US" dirty="0" err="1" smtClean="0"/>
              <a:t>ili</a:t>
            </a:r>
            <a:r>
              <a:rPr lang="en-US" dirty="0" smtClean="0"/>
              <a:t> </a:t>
            </a:r>
            <a:r>
              <a:rPr lang="en-US" dirty="0" err="1" smtClean="0"/>
              <a:t>smanjenje</a:t>
            </a:r>
            <a:r>
              <a:rPr lang="en-US" dirty="0" smtClean="0"/>
              <a:t> </a:t>
            </a:r>
            <a:r>
              <a:rPr lang="en-US" dirty="0" err="1" smtClean="0"/>
              <a:t>nepovoljnog</a:t>
            </a:r>
            <a:r>
              <a:rPr lang="en-US" dirty="0" smtClean="0"/>
              <a:t> </a:t>
            </a:r>
            <a:r>
              <a:rPr lang="en-US" dirty="0" err="1" smtClean="0"/>
              <a:t>dejstva</a:t>
            </a:r>
            <a:r>
              <a:rPr lang="en-US" dirty="0" smtClean="0"/>
              <a:t> </a:t>
            </a:r>
            <a:r>
              <a:rPr lang="en-US" dirty="0" err="1" smtClean="0"/>
              <a:t>uzroka</a:t>
            </a:r>
            <a:r>
              <a:rPr lang="en-US" dirty="0" smtClean="0"/>
              <a:t> </a:t>
            </a:r>
            <a:r>
              <a:rPr lang="en-US" dirty="0" err="1" smtClean="0"/>
              <a:t>koji</a:t>
            </a:r>
            <a:r>
              <a:rPr lang="en-US" dirty="0" smtClean="0"/>
              <a:t> </a:t>
            </a:r>
            <a:r>
              <a:rPr lang="en-US" dirty="0" err="1" smtClean="0"/>
              <a:t>mogu</a:t>
            </a:r>
            <a:r>
              <a:rPr lang="en-US" dirty="0" smtClean="0"/>
              <a:t> </a:t>
            </a:r>
            <a:r>
              <a:rPr lang="en-US" dirty="0" err="1" smtClean="0"/>
              <a:t>da</a:t>
            </a:r>
            <a:r>
              <a:rPr lang="en-US" dirty="0" smtClean="0"/>
              <a:t> </a:t>
            </a:r>
            <a:r>
              <a:rPr lang="en-US" dirty="0" err="1" smtClean="0"/>
              <a:t>izazovu</a:t>
            </a:r>
            <a:r>
              <a:rPr lang="en-US" dirty="0" smtClean="0"/>
              <a:t> </a:t>
            </a:r>
            <a:r>
              <a:rPr lang="en-US" dirty="0" err="1" smtClean="0"/>
              <a:t>štetu</a:t>
            </a:r>
            <a:r>
              <a:rPr lang="en-US" dirty="0" smtClean="0"/>
              <a:t> a </a:t>
            </a:r>
            <a:r>
              <a:rPr lang="en-US" dirty="0" err="1" smtClean="0"/>
              <a:t>na</a:t>
            </a:r>
            <a:r>
              <a:rPr lang="en-US" dirty="0" smtClean="0"/>
              <a:t> </a:t>
            </a:r>
            <a:r>
              <a:rPr lang="en-US" dirty="0" err="1" smtClean="0"/>
              <a:t>bazi</a:t>
            </a:r>
            <a:r>
              <a:rPr lang="en-US" dirty="0" smtClean="0"/>
              <a:t> </a:t>
            </a:r>
            <a:r>
              <a:rPr lang="en-US" dirty="0" err="1" smtClean="0"/>
              <a:t>principa</a:t>
            </a:r>
            <a:r>
              <a:rPr lang="en-US" dirty="0" smtClean="0"/>
              <a:t> </a:t>
            </a:r>
            <a:r>
              <a:rPr lang="en-US" dirty="0" err="1" smtClean="0"/>
              <a:t>uzajamnosti</a:t>
            </a:r>
            <a:r>
              <a:rPr lang="en-US" dirty="0" smtClean="0"/>
              <a:t> </a:t>
            </a:r>
            <a:r>
              <a:rPr lang="en-US" dirty="0" err="1" smtClean="0"/>
              <a:t>i</a:t>
            </a:r>
            <a:r>
              <a:rPr lang="en-US" dirty="0" smtClean="0"/>
              <a:t> </a:t>
            </a:r>
            <a:r>
              <a:rPr lang="en-US" dirty="0" err="1" smtClean="0"/>
              <a:t>solidarnosti</a:t>
            </a:r>
            <a:r>
              <a:rPr lang="en-US" dirty="0" smtClean="0"/>
              <a:t>. </a:t>
            </a:r>
            <a:r>
              <a:rPr lang="en-US" dirty="0" err="1" smtClean="0"/>
              <a:t>Radi</a:t>
            </a:r>
            <a:r>
              <a:rPr lang="en-US" dirty="0" smtClean="0"/>
              <a:t> se o </a:t>
            </a:r>
            <a:r>
              <a:rPr lang="en-US" dirty="0" err="1" smtClean="0"/>
              <a:t>udruživanju</a:t>
            </a:r>
            <a:r>
              <a:rPr lang="en-US" dirty="0" smtClean="0"/>
              <a:t> </a:t>
            </a:r>
            <a:r>
              <a:rPr lang="en-US" dirty="0" err="1" smtClean="0"/>
              <a:t>svih</a:t>
            </a:r>
            <a:r>
              <a:rPr lang="en-US" dirty="0" smtClean="0"/>
              <a:t> </a:t>
            </a:r>
            <a:r>
              <a:rPr lang="en-US" dirty="0" err="1" smtClean="0"/>
              <a:t>kategorija</a:t>
            </a:r>
            <a:r>
              <a:rPr lang="en-US" dirty="0" smtClean="0"/>
              <a:t> </a:t>
            </a:r>
            <a:r>
              <a:rPr lang="en-US" dirty="0" err="1" smtClean="0"/>
              <a:t>subjekata</a:t>
            </a:r>
            <a:r>
              <a:rPr lang="en-US" dirty="0" smtClean="0"/>
              <a:t> </a:t>
            </a:r>
            <a:r>
              <a:rPr lang="en-US" dirty="0" err="1" smtClean="0"/>
              <a:t>prava</a:t>
            </a:r>
            <a:r>
              <a:rPr lang="en-US" dirty="0" smtClean="0"/>
              <a:t> </a:t>
            </a:r>
            <a:r>
              <a:rPr lang="en-US" dirty="0" err="1" smtClean="0"/>
              <a:t>koji</a:t>
            </a:r>
            <a:r>
              <a:rPr lang="en-US" dirty="0" smtClean="0"/>
              <a:t> </a:t>
            </a:r>
            <a:r>
              <a:rPr lang="en-US" dirty="0" err="1" smtClean="0"/>
              <a:t>su</a:t>
            </a:r>
            <a:r>
              <a:rPr lang="en-US" dirty="0" smtClean="0"/>
              <a:t> </a:t>
            </a:r>
            <a:r>
              <a:rPr lang="en-US" dirty="0" err="1" smtClean="0"/>
              <a:t>izloženi</a:t>
            </a:r>
            <a:r>
              <a:rPr lang="en-US" dirty="0" smtClean="0"/>
              <a:t> </a:t>
            </a:r>
            <a:r>
              <a:rPr lang="en-US" dirty="0" err="1" smtClean="0"/>
              <a:t>istim</a:t>
            </a:r>
            <a:r>
              <a:rPr lang="en-US" dirty="0" smtClean="0"/>
              <a:t> </a:t>
            </a:r>
            <a:r>
              <a:rPr lang="en-US" dirty="0" err="1" smtClean="0"/>
              <a:t>opasnostima</a:t>
            </a:r>
            <a:r>
              <a:rPr lang="en-US" dirty="0" smtClean="0"/>
              <a:t> </a:t>
            </a:r>
            <a:r>
              <a:rPr lang="en-US" dirty="0" err="1" smtClean="0"/>
              <a:t>kako</a:t>
            </a:r>
            <a:r>
              <a:rPr lang="en-US" dirty="0" smtClean="0"/>
              <a:t> bi </a:t>
            </a:r>
            <a:r>
              <a:rPr lang="en-US" dirty="0" err="1" smtClean="0"/>
              <a:t>zajednički</a:t>
            </a:r>
            <a:r>
              <a:rPr lang="en-US" dirty="0" smtClean="0"/>
              <a:t> </a:t>
            </a:r>
            <a:r>
              <a:rPr lang="en-US" dirty="0" err="1" smtClean="0"/>
              <a:t>podnijeli</a:t>
            </a:r>
            <a:r>
              <a:rPr lang="en-US" dirty="0" smtClean="0"/>
              <a:t> </a:t>
            </a:r>
            <a:r>
              <a:rPr lang="en-US" dirty="0" err="1" smtClean="0"/>
              <a:t>štetu</a:t>
            </a:r>
            <a:r>
              <a:rPr lang="en-US" dirty="0" smtClean="0"/>
              <a:t> </a:t>
            </a:r>
            <a:r>
              <a:rPr lang="en-US" dirty="0" err="1" smtClean="0"/>
              <a:t>koja</a:t>
            </a:r>
            <a:r>
              <a:rPr lang="en-US" dirty="0" smtClean="0"/>
              <a:t> </a:t>
            </a:r>
            <a:r>
              <a:rPr lang="en-US" dirty="0" err="1" smtClean="0"/>
              <a:t>će</a:t>
            </a:r>
            <a:r>
              <a:rPr lang="en-US" dirty="0" smtClean="0"/>
              <a:t> </a:t>
            </a:r>
            <a:r>
              <a:rPr lang="en-US" dirty="0" err="1" smtClean="0"/>
              <a:t>pogoditi</a:t>
            </a:r>
            <a:r>
              <a:rPr lang="en-US" dirty="0" smtClean="0"/>
              <a:t> </a:t>
            </a:r>
            <a:r>
              <a:rPr lang="en-US" dirty="0" err="1" smtClean="0"/>
              <a:t>samo</a:t>
            </a:r>
            <a:r>
              <a:rPr lang="en-US" dirty="0" smtClean="0"/>
              <a:t> </a:t>
            </a:r>
            <a:r>
              <a:rPr lang="en-US" dirty="0" err="1" smtClean="0"/>
              <a:t>neke</a:t>
            </a:r>
            <a:r>
              <a:rPr lang="en-US" dirty="0" smtClean="0"/>
              <a:t> </a:t>
            </a:r>
            <a:r>
              <a:rPr lang="en-US" dirty="0" err="1" smtClean="0"/>
              <a:t>od</a:t>
            </a:r>
            <a:r>
              <a:rPr lang="en-US" dirty="0" smtClean="0"/>
              <a:t> </a:t>
            </a:r>
            <a:r>
              <a:rPr lang="en-US" dirty="0" err="1" smtClean="0"/>
              <a:t>njih</a:t>
            </a:r>
            <a:r>
              <a:rPr lang="en-US" dirty="0" smtClean="0"/>
              <a:t>.</a:t>
            </a:r>
            <a:endParaRPr lang="hr-HR" dirty="0" smtClean="0"/>
          </a:p>
          <a:p>
            <a:r>
              <a:rPr lang="vi-VN" dirty="0" smtClean="0"/>
              <a:t>Osiguranje ima i svoj psihološki efekat - stvara osjećanje sigurnosti, uvjerenje ljudi da ih štetni događaji neće oštetiti, ili da ih neće suviše oštetiti, i da sa stanovišta zajednice osiguranja taj događaj ne predstavlja slučajnost. On će se dogoditi i dočekujemo ga spremno. Štetan događaj neće djelovati kao potpuno neočekivan slučaj ako se stvori zajednica rizika, ako se udruže svi oni koji su izloženi mogućnosti štete od takvog slučaja. Rizik tada prelazi na tu zajednicu. Zadatak je osiguravača da organizuje takvu zajednicu, ali i da preduzima mjere preventive i represije i da štetu koja nastane od slučaja raspodijeli na tu čitavu zajednicu.</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vi-VN" dirty="0" smtClean="0"/>
              <a:t>Ako stvar nije potpuno propala, odšteta se smanjuje za vrijednost ostatka. Prema tome, ako je stvar oštećena, šteta se naknađuje u visini troškova opravke umanjeno za iznos vrijednosti rabaćenja ostatka stvari. Pored toga, osiguravač naknađuje i troškove koje je osiguranik morao nužno učiniti radi otklanjanja i smanjenja štete i posljedica osiguranog slučaja. U ovoj situaciji osiguravač duguje naknadu troškova i onda kada oni zajedno sa naknadom prevazilaze osiguranu sumu (čl. 926 ZOO). Dispozitivno je pravilo da osiguranik nema pravo da oštećenu stvar prepusti u vlasništvo osiguravača, da je abandonira, u zamjenu za isplatu pune sume osiguranja. Drukčije se može ugovoriti (čl. 927 ZOO).</a:t>
            </a:r>
          </a:p>
          <a:p>
            <a:r>
              <a:rPr lang="vi-VN" dirty="0" smtClean="0"/>
              <a:t>U nekim vrstama osiguranja, kad se stvar osigurava ispod vrijednosti, može se ugovarati da se u slučaju djelimične štete ne primjenjuje pravilo proporcije, nego da se isplaćuje potpuna naknada štete do visine ugovorene svote. Ako stvar potpuno propadne, isplaćuje se suma osiguranja, a ne stvarna vrijednost. Ugovorom se, dakle, garantuje puno obeštećenje uvijek kad djelimična šteta nije veća od svote osiguranja. Naravno da je tada i premija veća od premije koja odgovara sumi osiguranja, ali i manja od premije na stvarnu vrijednost osigurane stvari. Takvo osiguranje naziva se osiguranjem na prvi rizik. Ima ga kod požarnog osiguranja, kod osiguranja protiv krađe itd.</a:t>
            </a:r>
          </a:p>
          <a:p>
            <a:r>
              <a:rPr lang="vi-VN" dirty="0" smtClean="0"/>
              <a:t>U nekim slučajevima može se ugovarati da osiguravač naknađuje štetu samo ako šteta pređe određenu granicu. Sitne štete koje su ispod određenog minimuma snosi sam osiguranik. Taj dio štete koji ne isplaćuje osiguravač naziva se franšiza. Franšiza 10.000 KM znači da štetu ispod 10.000 KM ne naknađuje osiguravač. Franšize su predviđene u osiguranju vozila, mašina, aparata, instalacija, usjeva itd. Slaba strana franšiza je što osiguranik nije stimulisan na radnje i mjere uslijed kojih bi šteta mogla biti manja. Naprotiv, osiguranikov je interes da šteta bude veća, jer će mu se naknaditi samo ako pređe franšizu.</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Kod osiguranja života isplaćuje se osiguraniku ili korisniku osiguranja osigurana suma kad nastupi ugovoreni slučaj, tj. kad osiguranik umre ili doživi određeno doba života. Kod osiguranja lica od nesretnog slučaja uslijed koga ne nastupa smrt, isplaćuje se samo dio osigurane sume, prema stepenu nesposobnosti za rad prouzrokovane nesretnim slučajem. Osiguravači izrađuju tablice za određivanje procenta trajnog gubitka opšte radne sposobnosti uslijed nesrećnog slučaja. U tim tablicama navedene su pojave i oštećenja pojedinih grupa i njima odgovarajući procenti gubitka opšte radne sposobnosti. Naknada se isplaćuje u istom procentu od osigurane sume u kome je u tablici ocijenjen gubitak opšte radne sposobnosti.</a:t>
            </a:r>
          </a:p>
          <a:p>
            <a:r>
              <a:rPr lang="en-US" dirty="0" err="1" smtClean="0"/>
              <a:t>Pravilo</a:t>
            </a:r>
            <a:r>
              <a:rPr lang="en-US" dirty="0" smtClean="0"/>
              <a:t> je </a:t>
            </a:r>
            <a:r>
              <a:rPr lang="en-US" dirty="0" err="1" smtClean="0"/>
              <a:t>da</a:t>
            </a:r>
            <a:r>
              <a:rPr lang="en-US" dirty="0" smtClean="0"/>
              <a:t> </a:t>
            </a:r>
            <a:r>
              <a:rPr lang="en-US" dirty="0" err="1" smtClean="0"/>
              <a:t>osiguravač</a:t>
            </a:r>
            <a:r>
              <a:rPr lang="en-US" dirty="0" smtClean="0"/>
              <a:t> </a:t>
            </a:r>
            <a:r>
              <a:rPr lang="en-US" dirty="0" err="1" smtClean="0"/>
              <a:t>nije</a:t>
            </a:r>
            <a:r>
              <a:rPr lang="en-US" dirty="0" smtClean="0"/>
              <a:t> </a:t>
            </a:r>
            <a:r>
              <a:rPr lang="en-US" dirty="0" err="1" smtClean="0"/>
              <a:t>dužan</a:t>
            </a:r>
            <a:r>
              <a:rPr lang="en-US" dirty="0" smtClean="0"/>
              <a:t> </a:t>
            </a:r>
            <a:r>
              <a:rPr lang="en-US" dirty="0" err="1" smtClean="0"/>
              <a:t>naknaditi</a:t>
            </a:r>
            <a:r>
              <a:rPr lang="en-US" dirty="0" smtClean="0"/>
              <a:t> </a:t>
            </a:r>
            <a:r>
              <a:rPr lang="en-US" dirty="0" err="1" smtClean="0"/>
              <a:t>štete</a:t>
            </a:r>
            <a:r>
              <a:rPr lang="en-US" dirty="0" smtClean="0"/>
              <a:t> </a:t>
            </a:r>
            <a:r>
              <a:rPr lang="en-US" dirty="0" err="1" smtClean="0"/>
              <a:t>prouzrokovane</a:t>
            </a:r>
            <a:r>
              <a:rPr lang="en-US" dirty="0" smtClean="0"/>
              <a:t> </a:t>
            </a:r>
            <a:r>
              <a:rPr lang="en-US" dirty="0" err="1" smtClean="0"/>
              <a:t>ratnim</a:t>
            </a:r>
            <a:r>
              <a:rPr lang="en-US" dirty="0" smtClean="0"/>
              <a:t> </a:t>
            </a:r>
            <a:r>
              <a:rPr lang="en-US" dirty="0" err="1" smtClean="0"/>
              <a:t>operacijama</a:t>
            </a:r>
            <a:r>
              <a:rPr lang="en-US" dirty="0" smtClean="0"/>
              <a:t>, </a:t>
            </a:r>
            <a:r>
              <a:rPr lang="en-US" dirty="0" err="1" smtClean="0"/>
              <a:t>pobunama</a:t>
            </a:r>
            <a:r>
              <a:rPr lang="en-US" dirty="0" smtClean="0"/>
              <a:t> </a:t>
            </a:r>
            <a:r>
              <a:rPr lang="en-US" dirty="0" err="1" smtClean="0"/>
              <a:t>i</a:t>
            </a:r>
            <a:r>
              <a:rPr lang="en-US" dirty="0" smtClean="0"/>
              <a:t> </a:t>
            </a:r>
            <a:r>
              <a:rPr lang="en-US" dirty="0" err="1" smtClean="0"/>
              <a:t>nemirima</a:t>
            </a:r>
            <a:r>
              <a:rPr lang="en-US" dirty="0" smtClean="0"/>
              <a:t>. Ali se </a:t>
            </a:r>
            <a:r>
              <a:rPr lang="en-US" dirty="0" err="1" smtClean="0"/>
              <a:t>i</a:t>
            </a:r>
            <a:r>
              <a:rPr lang="en-US" dirty="0" smtClean="0"/>
              <a:t> </a:t>
            </a:r>
            <a:r>
              <a:rPr lang="en-US" dirty="0" err="1" smtClean="0"/>
              <a:t>takvo</a:t>
            </a:r>
            <a:r>
              <a:rPr lang="en-US" dirty="0" smtClean="0"/>
              <a:t> </a:t>
            </a:r>
            <a:r>
              <a:rPr lang="en-US" dirty="0" err="1" smtClean="0"/>
              <a:t>osiguranje</a:t>
            </a:r>
            <a:r>
              <a:rPr lang="en-US" dirty="0" smtClean="0"/>
              <a:t> </a:t>
            </a:r>
            <a:r>
              <a:rPr lang="en-US" dirty="0" err="1" smtClean="0"/>
              <a:t>može</a:t>
            </a:r>
            <a:r>
              <a:rPr lang="en-US" dirty="0" smtClean="0"/>
              <a:t> </a:t>
            </a:r>
            <a:r>
              <a:rPr lang="en-US" dirty="0" err="1" smtClean="0"/>
              <a:t>posebno</a:t>
            </a:r>
            <a:r>
              <a:rPr lang="en-US" dirty="0" smtClean="0"/>
              <a:t> </a:t>
            </a:r>
            <a:r>
              <a:rPr lang="en-US" dirty="0" err="1" smtClean="0"/>
              <a:t>ugovarati</a:t>
            </a:r>
            <a:r>
              <a:rPr lang="en-US" dirty="0" smtClean="0"/>
              <a:t>. </a:t>
            </a:r>
            <a:r>
              <a:rPr lang="en-US" dirty="0" err="1" smtClean="0"/>
              <a:t>Isto</a:t>
            </a:r>
            <a:r>
              <a:rPr lang="en-US" dirty="0" smtClean="0"/>
              <a:t> je </a:t>
            </a:r>
            <a:r>
              <a:rPr lang="en-US" dirty="0" err="1" smtClean="0"/>
              <a:t>kod</a:t>
            </a:r>
            <a:r>
              <a:rPr lang="en-US" dirty="0" smtClean="0"/>
              <a:t> </a:t>
            </a:r>
            <a:r>
              <a:rPr lang="en-US" dirty="0" err="1" smtClean="0"/>
              <a:t>osiguranja</a:t>
            </a:r>
            <a:r>
              <a:rPr lang="en-US" dirty="0" smtClean="0"/>
              <a:t> </a:t>
            </a:r>
            <a:r>
              <a:rPr lang="en-US" dirty="0" err="1" smtClean="0"/>
              <a:t>lica</a:t>
            </a:r>
            <a:r>
              <a:rPr lang="en-US" dirty="0" smtClean="0"/>
              <a:t>. </a:t>
            </a:r>
            <a:r>
              <a:rPr lang="en-US" dirty="0" err="1" smtClean="0"/>
              <a:t>Ako</a:t>
            </a:r>
            <a:r>
              <a:rPr lang="en-US" dirty="0" smtClean="0"/>
              <a:t> je </a:t>
            </a:r>
            <a:r>
              <a:rPr lang="en-US" dirty="0" err="1" smtClean="0"/>
              <a:t>smrt</a:t>
            </a:r>
            <a:r>
              <a:rPr lang="en-US" dirty="0" smtClean="0"/>
              <a:t> </a:t>
            </a:r>
            <a:r>
              <a:rPr lang="en-US" dirty="0" err="1" smtClean="0"/>
              <a:t>prouzrokovana</a:t>
            </a:r>
            <a:r>
              <a:rPr lang="en-US" dirty="0" smtClean="0"/>
              <a:t> </a:t>
            </a:r>
            <a:r>
              <a:rPr lang="en-US" dirty="0" err="1" smtClean="0"/>
              <a:t>ratnim</a:t>
            </a:r>
            <a:r>
              <a:rPr lang="hr-HR" dirty="0" smtClean="0"/>
              <a:t> </a:t>
            </a:r>
            <a:r>
              <a:rPr lang="vi-VN" dirty="0" smtClean="0"/>
              <a:t>operacijama, namjernim ubistvom ili samoubistvom, osiguravač se oslobađa obaveze iz ugovora o osiguranju i nije dužan korisniku isplatiti ugovorenu svotu. Ugovorom se može predvidjeti obaveza osiguravača da isplati svotu osiguranja i za slučaj kad nastupe smrt ili ozljede uslijed ratnih operacija. Osiguravač dokazuje da je šteta prouzrokovana nekim od navedenih oslobađajućih uzroka (čl. 931 ZOO). Osiguravač ne naknađuje ni štete koje je osiguranik prouzrokovao namjerno. Suprotna ugovorna odredba je ništava (čl. 929 ZOO). Štete koje osiguranik prouzrokuje nepažnjom su pokrivene osiguranjem, ako drukčije nije izričito utanačeno između stranaka.</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vi-VN" dirty="0" smtClean="0"/>
              <a:t>Izuzetak od pravila da osiguravač ne naknađuje štetu, ako je ugovarač osiguranja namjerno prouzrokovao osigurani slučaj, postoji kod obaveznog osiguranja korisnika motornih vozila od odgovornosti. U ovoj vrsti osiguranja osiguravač naknađuje sve štete bez obzira na to kako je do njih došlo, pa i uslijed krivice korisnika vozila.</a:t>
            </a:r>
          </a:p>
          <a:p>
            <a:r>
              <a:rPr lang="vi-VN" dirty="0" smtClean="0"/>
              <a:t>Kad je ugovarač osiguranja života odredio korisnika osiguranja, kad je, dakle, zaključen ugovor o osiguranju života u korist trećega, svota osiguranja se isplaćuje tome korisniku. Korisnik stiče pravo na osiguranu svotu od časa zaključenja ugovora, bez obzira na to kojim je aktom određen za korisnika: ugovorom, nekim docnijim pravnim aktom, testamentom i sl. Kad su za korisnike određeni nasljednici, a ugovarač nije odredio njihov dio, svakom nasljedniku pripada dio osigurane svote srazmjeran dijelu nasljedstva koji mu pripada. Ako korisnik nije određen, a ugovarač umre, osigurana svota ulazi u imovinu za raspodjelu nasljednicima.</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Napokon, poseban slučaj predstavljaju otkup polise i predujam. U polisi osiguranja života moraju biti navedeni uslovi pod kojima ugovarač osiguranja može zahtijevati isplatu njene otkupne vrijednosti, kao i da može zahtijevati i predujam. Kad je osiguranje zaključeno za cio život osiguranika, osiguravač je dužan da mu isplati otkupnu vrijednost polise, ako je uplaćena premija bar za tri godine. Isto tako, pod predviđenim uslovima, može tražiti da mu osiguravač isplati unaprijed dio osigurane svote do visine otkupne vrijednosti polise, a tu mu sumu ugovarač osiguranja može vratiti docnije (predujam). Način kako se ta otkupna vrijednost izračunava mora takođe biti naznačen na polisi i u uslovima osiguranja.</a:t>
            </a:r>
          </a:p>
          <a:p>
            <a:r>
              <a:rPr lang="vi-VN" dirty="0" smtClean="0"/>
              <a:t>Plaćanje naknade je osnovna obaveza osiguravača. Zato je u zakonu odgovornost za njeno ispunjenje posebno uređena. Osiguravač (dioničko društvo) za obaveze iz ugovora o osiguranju odgovara svim svojim sredstvima (čl. 28 ZOIO), a društva za uzajamno osiguranje i sredstvima osiguranika, u skladu sa ugovorom o osnivanju društva (čl. 19 i čl. 28 ZOIO). Da bi se vrijednost sredstava kojima osiguravač odgovara obezbijedila od deprecijacije, zakonom je posebno predviđena mogućnost njihovog plasmana. Izričito se zahtijeva da plasmani budu sigurni (čl. 50 ZOIO). Sredstva kojima se osigurava isplata osiguranih suma i naknada po ugovorima o osiguranju lica su posebno pravno tretirana.</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2.2. </a:t>
            </a:r>
            <a:r>
              <a:rPr lang="en-US" b="1" dirty="0" err="1" smtClean="0"/>
              <a:t>Ostale</a:t>
            </a:r>
            <a:r>
              <a:rPr lang="en-US" b="1" dirty="0" smtClean="0"/>
              <a:t> </a:t>
            </a:r>
            <a:r>
              <a:rPr lang="en-US" b="1" dirty="0" err="1" smtClean="0"/>
              <a:t>obaveze</a:t>
            </a:r>
            <a:r>
              <a:rPr lang="en-US" b="1" dirty="0" smtClean="0"/>
              <a:t> </a:t>
            </a:r>
            <a:r>
              <a:rPr lang="en-US" b="1" dirty="0" err="1" smtClean="0"/>
              <a:t>osiguravača</a:t>
            </a:r>
            <a:endParaRPr lang="en-US" b="1" dirty="0" smtClean="0"/>
          </a:p>
          <a:p>
            <a:r>
              <a:rPr lang="en-US" dirty="0" err="1" smtClean="0"/>
              <a:t>Osiguravač</a:t>
            </a:r>
            <a:r>
              <a:rPr lang="en-US" dirty="0" smtClean="0"/>
              <a:t> je </a:t>
            </a:r>
            <a:r>
              <a:rPr lang="en-US" dirty="0" err="1" smtClean="0"/>
              <a:t>najprije</a:t>
            </a:r>
            <a:r>
              <a:rPr lang="en-US" dirty="0" smtClean="0"/>
              <a:t> </a:t>
            </a:r>
            <a:r>
              <a:rPr lang="en-US" dirty="0" err="1" smtClean="0"/>
              <a:t>obavezan</a:t>
            </a:r>
            <a:r>
              <a:rPr lang="en-US" dirty="0" smtClean="0"/>
              <a:t> </a:t>
            </a:r>
            <a:r>
              <a:rPr lang="en-US" dirty="0" err="1" smtClean="0"/>
              <a:t>da</a:t>
            </a:r>
            <a:r>
              <a:rPr lang="en-US" dirty="0" smtClean="0"/>
              <a:t> </a:t>
            </a:r>
            <a:r>
              <a:rPr lang="en-US" dirty="0" err="1" smtClean="0"/>
              <a:t>putem</a:t>
            </a:r>
            <a:r>
              <a:rPr lang="en-US" dirty="0" smtClean="0"/>
              <a:t> </a:t>
            </a:r>
            <a:r>
              <a:rPr lang="en-US" dirty="0" err="1" smtClean="0"/>
              <a:t>reosiguranja</a:t>
            </a:r>
            <a:r>
              <a:rPr lang="en-US" dirty="0" smtClean="0"/>
              <a:t> </a:t>
            </a:r>
            <a:r>
              <a:rPr lang="en-US" dirty="0" err="1" smtClean="0"/>
              <a:t>ili</a:t>
            </a:r>
            <a:r>
              <a:rPr lang="en-US" dirty="0" smtClean="0"/>
              <a:t> </a:t>
            </a:r>
            <a:r>
              <a:rPr lang="en-US" dirty="0" err="1" smtClean="0"/>
              <a:t>saosiguranja</a:t>
            </a:r>
            <a:r>
              <a:rPr lang="en-US" dirty="0" smtClean="0"/>
              <a:t> </a:t>
            </a:r>
            <a:r>
              <a:rPr lang="en-US" dirty="0" err="1" smtClean="0"/>
              <a:t>obezbijedi</a:t>
            </a:r>
            <a:r>
              <a:rPr lang="en-US" dirty="0" smtClean="0"/>
              <a:t> </a:t>
            </a:r>
            <a:r>
              <a:rPr lang="en-US" dirty="0" err="1" smtClean="0"/>
              <a:t>pokriće</a:t>
            </a:r>
            <a:r>
              <a:rPr lang="en-US" dirty="0" smtClean="0"/>
              <a:t> </a:t>
            </a:r>
            <a:r>
              <a:rPr lang="en-US" dirty="0" err="1" smtClean="0"/>
              <a:t>obaveza</a:t>
            </a:r>
            <a:r>
              <a:rPr lang="en-US" dirty="0" smtClean="0"/>
              <a:t> </a:t>
            </a:r>
            <a:r>
              <a:rPr lang="en-US" dirty="0" err="1" smtClean="0"/>
              <a:t>iz</a:t>
            </a:r>
            <a:r>
              <a:rPr lang="en-US" dirty="0" smtClean="0"/>
              <a:t> </a:t>
            </a:r>
            <a:r>
              <a:rPr lang="en-US" dirty="0" err="1" smtClean="0"/>
              <a:t>osiguranja</a:t>
            </a:r>
            <a:r>
              <a:rPr lang="en-US" dirty="0" smtClean="0"/>
              <a:t>, </a:t>
            </a:r>
            <a:r>
              <a:rPr lang="en-US" dirty="0" err="1" smtClean="0"/>
              <a:t>ako</a:t>
            </a:r>
            <a:r>
              <a:rPr lang="en-US" dirty="0" smtClean="0"/>
              <a:t> </a:t>
            </a:r>
            <a:r>
              <a:rPr lang="en-US" dirty="0" err="1" smtClean="0"/>
              <a:t>ih</a:t>
            </a:r>
            <a:r>
              <a:rPr lang="en-US" dirty="0" smtClean="0"/>
              <a:t> ne bi </a:t>
            </a:r>
            <a:r>
              <a:rPr lang="en-US" dirty="0" err="1" smtClean="0"/>
              <a:t>mogao</a:t>
            </a:r>
            <a:r>
              <a:rPr lang="en-US" dirty="0" smtClean="0"/>
              <a:t> </a:t>
            </a:r>
            <a:r>
              <a:rPr lang="en-US" dirty="0" err="1" smtClean="0"/>
              <a:t>pokriti</a:t>
            </a:r>
            <a:r>
              <a:rPr lang="en-US" dirty="0" smtClean="0"/>
              <a:t> </a:t>
            </a:r>
            <a:r>
              <a:rPr lang="en-US" dirty="0" err="1" smtClean="0"/>
              <a:t>premijama</a:t>
            </a:r>
            <a:r>
              <a:rPr lang="en-US" dirty="0" smtClean="0"/>
              <a:t> </a:t>
            </a:r>
            <a:r>
              <a:rPr lang="en-US" dirty="0" err="1" smtClean="0"/>
              <a:t>i</a:t>
            </a:r>
            <a:r>
              <a:rPr lang="en-US" dirty="0" smtClean="0"/>
              <a:t> </a:t>
            </a:r>
            <a:r>
              <a:rPr lang="en-US" dirty="0" err="1" smtClean="0"/>
              <a:t>rezervama</a:t>
            </a:r>
            <a:r>
              <a:rPr lang="en-US" dirty="0" smtClean="0"/>
              <a:t>. (</a:t>
            </a:r>
            <a:r>
              <a:rPr lang="en-US" dirty="0" err="1" smtClean="0"/>
              <a:t>čl</a:t>
            </a:r>
            <a:r>
              <a:rPr lang="en-US" dirty="0" smtClean="0"/>
              <a:t>. 7 ZOIO).</a:t>
            </a:r>
          </a:p>
          <a:p>
            <a:r>
              <a:rPr lang="vi-VN" dirty="0" smtClean="0"/>
              <a:t>Drugo, osiguravač mora da svoju ekonomsku djelatnost organizuje saglasno ekonomskim načelima osiguranja. To podrazumijeva mogućnost trajnog obezbjeđenja izvršenja svojih obaveza po osnovu osiguranja. Kao i prethodna, i ova obaveza je motivisana potrebom zaštite osiguranika. Zato ima, shodno čl. 6 ZOIO, prinudan karakter. Pored toga, osiguravač mora da se pridržava pravila struke, načela lojalne utakmice i dobrih poslovnih običaja (čl. 6 ZOIO).</a:t>
            </a:r>
          </a:p>
          <a:p>
            <a:r>
              <a:rPr lang="vi-VN" dirty="0" smtClean="0"/>
              <a:t>Treća obaveza osiguravača jeste da svoje opšte akte kojima se utvrđuju ekonomski osnovi poslovanja, kao što su pravila osiguranja, tarife, uslovi osiguranja i sl, učini dostupnim javnosti.</a:t>
            </a:r>
          </a:p>
          <a:p>
            <a:r>
              <a:rPr lang="en-US" dirty="0" err="1" smtClean="0"/>
              <a:t>Četvrto</a:t>
            </a:r>
            <a:r>
              <a:rPr lang="en-US" dirty="0" smtClean="0"/>
              <a:t>, </a:t>
            </a:r>
            <a:r>
              <a:rPr lang="en-US" dirty="0" err="1" smtClean="0"/>
              <a:t>osiguravač</a:t>
            </a:r>
            <a:r>
              <a:rPr lang="en-US" dirty="0" smtClean="0"/>
              <a:t> je </a:t>
            </a:r>
            <a:r>
              <a:rPr lang="en-US" dirty="0" err="1" smtClean="0"/>
              <a:t>dužan</a:t>
            </a:r>
            <a:r>
              <a:rPr lang="en-US" dirty="0" smtClean="0"/>
              <a:t> </a:t>
            </a:r>
            <a:r>
              <a:rPr lang="en-US" dirty="0" err="1" smtClean="0"/>
              <a:t>da</a:t>
            </a:r>
            <a:r>
              <a:rPr lang="en-US" dirty="0" smtClean="0"/>
              <a:t> </a:t>
            </a:r>
            <a:r>
              <a:rPr lang="en-US" dirty="0" err="1" smtClean="0"/>
              <a:t>obavijesti</a:t>
            </a:r>
            <a:r>
              <a:rPr lang="en-US" dirty="0" smtClean="0"/>
              <a:t> </a:t>
            </a:r>
            <a:r>
              <a:rPr lang="en-US" dirty="0" err="1" smtClean="0"/>
              <a:t>i</a:t>
            </a:r>
            <a:r>
              <a:rPr lang="en-US" dirty="0" smtClean="0"/>
              <a:t> </a:t>
            </a:r>
            <a:r>
              <a:rPr lang="en-US" dirty="0" err="1" smtClean="0"/>
              <a:t>osiguranike</a:t>
            </a:r>
            <a:r>
              <a:rPr lang="en-US" dirty="0" smtClean="0"/>
              <a:t> o </a:t>
            </a:r>
            <a:r>
              <a:rPr lang="en-US" dirty="0" err="1" smtClean="0"/>
              <a:t>uslovima</a:t>
            </a:r>
            <a:r>
              <a:rPr lang="en-US" dirty="0" smtClean="0"/>
              <a:t> </a:t>
            </a:r>
            <a:r>
              <a:rPr lang="en-US" dirty="0" err="1" smtClean="0"/>
              <a:t>osiguranja</a:t>
            </a:r>
            <a:r>
              <a:rPr lang="en-US" dirty="0" smtClean="0"/>
              <a:t>. </a:t>
            </a:r>
            <a:r>
              <a:rPr lang="en-US" dirty="0" err="1" smtClean="0"/>
              <a:t>Zbog</a:t>
            </a:r>
            <a:r>
              <a:rPr lang="en-US" dirty="0" smtClean="0"/>
              <a:t> toga </a:t>
            </a:r>
            <a:r>
              <a:rPr lang="en-US" dirty="0" err="1" smtClean="0"/>
              <a:t>njegovi</a:t>
            </a:r>
            <a:r>
              <a:rPr lang="en-US" dirty="0" smtClean="0"/>
              <a:t> </a:t>
            </a:r>
            <a:r>
              <a:rPr lang="en-US" dirty="0" err="1" smtClean="0"/>
              <a:t>akviziteri</a:t>
            </a:r>
            <a:r>
              <a:rPr lang="en-US" dirty="0" smtClean="0"/>
              <a:t> </a:t>
            </a:r>
            <a:r>
              <a:rPr lang="en-US" dirty="0" err="1" smtClean="0"/>
              <a:t>upoznaju</a:t>
            </a:r>
            <a:r>
              <a:rPr lang="en-US" dirty="0" smtClean="0"/>
              <a:t> </a:t>
            </a:r>
            <a:r>
              <a:rPr lang="en-US" dirty="0" err="1" smtClean="0"/>
              <a:t>buduće</a:t>
            </a:r>
            <a:r>
              <a:rPr lang="en-US" dirty="0" smtClean="0"/>
              <a:t> </a:t>
            </a:r>
            <a:r>
              <a:rPr lang="en-US" dirty="0" err="1" smtClean="0"/>
              <a:t>osiguranike</a:t>
            </a:r>
            <a:r>
              <a:rPr lang="en-US" dirty="0" smtClean="0"/>
              <a:t> </a:t>
            </a:r>
            <a:r>
              <a:rPr lang="en-US" dirty="0" err="1" smtClean="0"/>
              <a:t>sa</a:t>
            </a:r>
            <a:r>
              <a:rPr lang="en-US" dirty="0" smtClean="0"/>
              <a:t> </a:t>
            </a:r>
            <a:r>
              <a:rPr lang="en-US" dirty="0" err="1" smtClean="0"/>
              <a:t>pravilima</a:t>
            </a:r>
            <a:r>
              <a:rPr lang="en-US" dirty="0" smtClean="0"/>
              <a:t> </a:t>
            </a:r>
            <a:r>
              <a:rPr lang="en-US" dirty="0" err="1" smtClean="0"/>
              <a:t>i</a:t>
            </a:r>
            <a:r>
              <a:rPr lang="en-US" dirty="0" smtClean="0"/>
              <a:t> </a:t>
            </a:r>
            <a:r>
              <a:rPr lang="en-US" dirty="0" err="1" smtClean="0"/>
              <a:t>sa</a:t>
            </a:r>
            <a:r>
              <a:rPr lang="en-US" dirty="0" smtClean="0"/>
              <a:t> </a:t>
            </a:r>
            <a:r>
              <a:rPr lang="en-US" dirty="0" err="1" smtClean="0"/>
              <a:t>uslovima</a:t>
            </a:r>
            <a:r>
              <a:rPr lang="en-US" dirty="0" smtClean="0"/>
              <a:t> pod </a:t>
            </a:r>
            <a:r>
              <a:rPr lang="en-US" dirty="0" err="1" smtClean="0"/>
              <a:t>kojima</a:t>
            </a:r>
            <a:r>
              <a:rPr lang="en-US" dirty="0" smtClean="0"/>
              <a:t> se </a:t>
            </a:r>
            <a:r>
              <a:rPr lang="en-US" dirty="0" err="1" smtClean="0"/>
              <a:t>provodi</a:t>
            </a:r>
            <a:r>
              <a:rPr lang="en-US" dirty="0" smtClean="0"/>
              <a:t> </a:t>
            </a:r>
            <a:r>
              <a:rPr lang="en-US" dirty="0" err="1" smtClean="0"/>
              <a:t>osiguranje</a:t>
            </a:r>
            <a:r>
              <a:rPr lang="en-US" dirty="0" smtClean="0"/>
              <a:t>. Na </a:t>
            </a:r>
            <a:r>
              <a:rPr lang="en-US" dirty="0" err="1" smtClean="0"/>
              <a:t>nekim</a:t>
            </a:r>
            <a:r>
              <a:rPr lang="en-US" dirty="0" smtClean="0"/>
              <a:t> </a:t>
            </a:r>
            <a:r>
              <a:rPr lang="en-US" dirty="0" err="1" smtClean="0"/>
              <a:t>polisama</a:t>
            </a:r>
            <a:r>
              <a:rPr lang="en-US" dirty="0" smtClean="0"/>
              <a:t> </a:t>
            </a:r>
            <a:r>
              <a:rPr lang="en-US" dirty="0" err="1" smtClean="0"/>
              <a:t>osiguranja</a:t>
            </a:r>
            <a:r>
              <a:rPr lang="en-US" dirty="0" smtClean="0"/>
              <a:t> </a:t>
            </a:r>
            <a:r>
              <a:rPr lang="en-US" dirty="0" err="1" smtClean="0"/>
              <a:t>odštampan</a:t>
            </a:r>
            <a:r>
              <a:rPr lang="en-US" dirty="0" smtClean="0"/>
              <a:t> je </a:t>
            </a:r>
            <a:r>
              <a:rPr lang="en-US" dirty="0" err="1" smtClean="0"/>
              <a:t>izvod</a:t>
            </a:r>
            <a:r>
              <a:rPr lang="en-US" dirty="0" smtClean="0"/>
              <a:t> </a:t>
            </a:r>
            <a:r>
              <a:rPr lang="en-US" dirty="0" err="1" smtClean="0"/>
              <a:t>iz</a:t>
            </a:r>
            <a:r>
              <a:rPr lang="en-US" dirty="0" smtClean="0"/>
              <a:t> </a:t>
            </a:r>
            <a:r>
              <a:rPr lang="en-US" dirty="0" err="1" smtClean="0"/>
              <a:t>pravila</a:t>
            </a:r>
            <a:r>
              <a:rPr lang="en-US" dirty="0" smtClean="0"/>
              <a:t>, </a:t>
            </a:r>
            <a:r>
              <a:rPr lang="en-US" dirty="0" err="1" smtClean="0"/>
              <a:t>odnosno</a:t>
            </a:r>
            <a:r>
              <a:rPr lang="en-US" dirty="0" smtClean="0"/>
              <a:t> </a:t>
            </a:r>
            <a:r>
              <a:rPr lang="en-US" dirty="0" err="1" smtClean="0"/>
              <a:t>uslova</a:t>
            </a:r>
            <a:r>
              <a:rPr lang="en-US" dirty="0" smtClean="0"/>
              <a:t>. </a:t>
            </a:r>
            <a:r>
              <a:rPr lang="en-US" dirty="0" err="1" smtClean="0"/>
              <a:t>Zakonska</a:t>
            </a:r>
            <a:r>
              <a:rPr lang="en-US" dirty="0" smtClean="0"/>
              <a:t> je </a:t>
            </a:r>
            <a:r>
              <a:rPr lang="en-US" dirty="0" err="1" smtClean="0"/>
              <a:t>dužnost</a:t>
            </a:r>
            <a:r>
              <a:rPr lang="en-US" dirty="0" smtClean="0"/>
              <a:t> </a:t>
            </a:r>
            <a:r>
              <a:rPr lang="en-US" dirty="0" err="1" smtClean="0"/>
              <a:t>osiguravača</a:t>
            </a:r>
            <a:r>
              <a:rPr lang="en-US" dirty="0" smtClean="0"/>
              <a:t> </a:t>
            </a:r>
            <a:r>
              <a:rPr lang="en-US" dirty="0" err="1" smtClean="0"/>
              <a:t>da</a:t>
            </a:r>
            <a:r>
              <a:rPr lang="en-US" dirty="0" smtClean="0"/>
              <a:t> </a:t>
            </a:r>
            <a:r>
              <a:rPr lang="en-US" dirty="0" err="1" smtClean="0"/>
              <a:t>prilikom</a:t>
            </a:r>
            <a:r>
              <a:rPr lang="en-US" dirty="0" smtClean="0"/>
              <a:t> </a:t>
            </a:r>
            <a:r>
              <a:rPr lang="en-US" dirty="0" err="1" smtClean="0"/>
              <a:t>zaključenja</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preda</a:t>
            </a:r>
            <a:r>
              <a:rPr lang="en-US" dirty="0" smtClean="0"/>
              <a:t> </a:t>
            </a:r>
            <a:r>
              <a:rPr lang="en-US" dirty="0" err="1" smtClean="0"/>
              <a:t>osiguraniku</a:t>
            </a:r>
            <a:r>
              <a:rPr lang="en-US" dirty="0" smtClean="0"/>
              <a:t> </a:t>
            </a:r>
            <a:r>
              <a:rPr lang="en-US" dirty="0" err="1" smtClean="0"/>
              <a:t>pravila</a:t>
            </a:r>
            <a:r>
              <a:rPr lang="en-US" dirty="0" smtClean="0"/>
              <a:t> </a:t>
            </a:r>
            <a:r>
              <a:rPr lang="en-US" dirty="0" err="1" smtClean="0"/>
              <a:t>ili</a:t>
            </a:r>
            <a:r>
              <a:rPr lang="en-US" dirty="0" smtClean="0"/>
              <a:t> </a:t>
            </a:r>
            <a:r>
              <a:rPr lang="en-US" dirty="0" err="1" smtClean="0"/>
              <a:t>uslove</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da</a:t>
            </a:r>
            <a:r>
              <a:rPr lang="en-US" dirty="0" smtClean="0"/>
              <a:t> </a:t>
            </a:r>
            <a:r>
              <a:rPr lang="en-US" dirty="0" err="1" smtClean="0"/>
              <a:t>ga</a:t>
            </a:r>
            <a:r>
              <a:rPr lang="en-US" dirty="0" smtClean="0"/>
              <a:t> </a:t>
            </a:r>
            <a:r>
              <a:rPr lang="en-US" dirty="0" err="1" smtClean="0"/>
              <a:t>upozori</a:t>
            </a:r>
            <a:r>
              <a:rPr lang="en-US" dirty="0" smtClean="0"/>
              <a:t> </a:t>
            </a:r>
            <a:r>
              <a:rPr lang="en-US" dirty="0" err="1" smtClean="0"/>
              <a:t>da</a:t>
            </a:r>
            <a:r>
              <a:rPr lang="en-US" dirty="0" smtClean="0"/>
              <a:t> </a:t>
            </a:r>
            <a:r>
              <a:rPr lang="en-US" dirty="0" err="1" smtClean="0"/>
              <a:t>su</a:t>
            </a:r>
            <a:r>
              <a:rPr lang="en-US" dirty="0" smtClean="0"/>
              <a:t> </a:t>
            </a:r>
            <a:r>
              <a:rPr lang="en-US" dirty="0" err="1" smtClean="0"/>
              <a:t>oni</a:t>
            </a:r>
            <a:r>
              <a:rPr lang="en-US" dirty="0" smtClean="0"/>
              <a:t> </a:t>
            </a:r>
            <a:r>
              <a:rPr lang="en-US" dirty="0" err="1" smtClean="0"/>
              <a:t>sastavni</a:t>
            </a:r>
            <a:r>
              <a:rPr lang="en-US" dirty="0" smtClean="0"/>
              <a:t> </a:t>
            </a:r>
            <a:r>
              <a:rPr lang="en-US" dirty="0" err="1" smtClean="0"/>
              <a:t>dijelovi</a:t>
            </a:r>
            <a:r>
              <a:rPr lang="en-US" dirty="0" smtClean="0"/>
              <a:t> </a:t>
            </a:r>
            <a:r>
              <a:rPr lang="en-US" dirty="0" err="1" smtClean="0"/>
              <a:t>ugovora</a:t>
            </a:r>
            <a:r>
              <a:rPr lang="en-US" dirty="0" smtClean="0"/>
              <a:t> o </a:t>
            </a:r>
            <a:r>
              <a:rPr lang="en-US" dirty="0" err="1" smtClean="0"/>
              <a:t>osiguranju</a:t>
            </a:r>
            <a:r>
              <a:rPr lang="en-US" dirty="0" smtClean="0"/>
              <a:t>. Pored toga, on </a:t>
            </a:r>
            <a:r>
              <a:rPr lang="en-US" dirty="0" err="1" smtClean="0"/>
              <a:t>mora</a:t>
            </a:r>
            <a:r>
              <a:rPr lang="en-US" dirty="0" smtClean="0"/>
              <a:t> </a:t>
            </a:r>
            <a:r>
              <a:rPr lang="en-US" dirty="0" err="1" smtClean="0"/>
              <a:t>da</a:t>
            </a:r>
            <a:r>
              <a:rPr lang="en-US" dirty="0" smtClean="0"/>
              <a:t>, </a:t>
            </a:r>
            <a:r>
              <a:rPr lang="en-US" dirty="0" err="1" smtClean="0"/>
              <a:t>pošto</a:t>
            </a:r>
            <a:r>
              <a:rPr lang="en-US" dirty="0" smtClean="0"/>
              <a:t> </a:t>
            </a:r>
            <a:r>
              <a:rPr lang="en-US" dirty="0" err="1" smtClean="0"/>
              <a:t>zaključi</a:t>
            </a:r>
            <a:r>
              <a:rPr lang="en-US" dirty="0" smtClean="0"/>
              <a:t> </a:t>
            </a:r>
            <a:r>
              <a:rPr lang="en-US" dirty="0" err="1" smtClean="0"/>
              <a:t>ugovor</a:t>
            </a:r>
            <a:r>
              <a:rPr lang="en-US" dirty="0" smtClean="0"/>
              <a:t> o </a:t>
            </a:r>
            <a:r>
              <a:rPr lang="en-US" dirty="0" err="1" smtClean="0"/>
              <a:t>osiguranju</a:t>
            </a:r>
            <a:r>
              <a:rPr lang="en-US" dirty="0" smtClean="0"/>
              <a:t>, </a:t>
            </a:r>
            <a:r>
              <a:rPr lang="en-US" dirty="0" err="1" smtClean="0"/>
              <a:t>izda</a:t>
            </a:r>
            <a:r>
              <a:rPr lang="en-US" dirty="0" smtClean="0"/>
              <a:t> </a:t>
            </a:r>
            <a:r>
              <a:rPr lang="en-US" dirty="0" err="1" smtClean="0"/>
              <a:t>osiguraniku</a:t>
            </a:r>
            <a:r>
              <a:rPr lang="en-US" dirty="0" smtClean="0"/>
              <a:t> </a:t>
            </a:r>
            <a:r>
              <a:rPr lang="en-US" dirty="0" err="1" smtClean="0"/>
              <a:t>polisu</a:t>
            </a:r>
            <a:r>
              <a:rPr lang="en-US" dirty="0" smtClean="0"/>
              <a:t> </a:t>
            </a:r>
            <a:r>
              <a:rPr lang="en-US" dirty="0" err="1" smtClean="0"/>
              <a:t>ili</a:t>
            </a:r>
            <a:r>
              <a:rPr lang="en-US" dirty="0" smtClean="0"/>
              <a:t> </a:t>
            </a:r>
            <a:r>
              <a:rPr lang="en-US" dirty="0" err="1" smtClean="0"/>
              <a:t>drugu</a:t>
            </a:r>
            <a:r>
              <a:rPr lang="en-US" dirty="0" smtClean="0"/>
              <a:t> </a:t>
            </a:r>
            <a:r>
              <a:rPr lang="en-US" dirty="0" err="1" smtClean="0"/>
              <a:t>ispravu</a:t>
            </a:r>
            <a:r>
              <a:rPr lang="en-US" dirty="0" smtClean="0"/>
              <a:t> o </a:t>
            </a:r>
            <a:r>
              <a:rPr lang="en-US" dirty="0" err="1" smtClean="0"/>
              <a:t>osiguranju</a:t>
            </a:r>
            <a:r>
              <a:rPr lang="en-US" dirty="0" smtClean="0"/>
              <a:t>.</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dirty="0" smtClean="0"/>
              <a:t>I </a:t>
            </a:r>
            <a:r>
              <a:rPr lang="en-US" dirty="0" err="1" smtClean="0"/>
              <a:t>peto</a:t>
            </a:r>
            <a:r>
              <a:rPr lang="en-US" dirty="0" smtClean="0"/>
              <a:t>, </a:t>
            </a:r>
            <a:r>
              <a:rPr lang="en-US" dirty="0" err="1" smtClean="0"/>
              <a:t>po</a:t>
            </a:r>
            <a:r>
              <a:rPr lang="en-US" dirty="0" smtClean="0"/>
              <a:t> </a:t>
            </a:r>
            <a:r>
              <a:rPr lang="en-US" dirty="0" err="1" smtClean="0"/>
              <a:t>prirodi</a:t>
            </a:r>
            <a:r>
              <a:rPr lang="en-US" dirty="0" smtClean="0"/>
              <a:t> </a:t>
            </a:r>
            <a:r>
              <a:rPr lang="en-US" dirty="0" err="1" smtClean="0"/>
              <a:t>posla</a:t>
            </a:r>
            <a:r>
              <a:rPr lang="en-US" dirty="0" smtClean="0"/>
              <a:t> </a:t>
            </a:r>
            <a:r>
              <a:rPr lang="en-US" dirty="0" err="1" smtClean="0"/>
              <a:t>i</a:t>
            </a:r>
            <a:r>
              <a:rPr lang="en-US" dirty="0" smtClean="0"/>
              <a:t> </a:t>
            </a:r>
            <a:r>
              <a:rPr lang="en-US" dirty="0" err="1" smtClean="0"/>
              <a:t>tehnici</a:t>
            </a:r>
            <a:r>
              <a:rPr lang="en-US" dirty="0" smtClean="0"/>
              <a:t> </a:t>
            </a:r>
            <a:r>
              <a:rPr lang="en-US" dirty="0" err="1" smtClean="0"/>
              <a:t>organizacije</a:t>
            </a:r>
            <a:r>
              <a:rPr lang="en-US" dirty="0" smtClean="0"/>
              <a:t> </a:t>
            </a:r>
            <a:r>
              <a:rPr lang="en-US" dirty="0" err="1" smtClean="0"/>
              <a:t>osiguranja</a:t>
            </a:r>
            <a:r>
              <a:rPr lang="en-US" dirty="0" smtClean="0"/>
              <a:t>, </a:t>
            </a:r>
            <a:r>
              <a:rPr lang="en-US" dirty="0" err="1" smtClean="0"/>
              <a:t>osiguravač</a:t>
            </a:r>
            <a:r>
              <a:rPr lang="en-US" dirty="0" smtClean="0"/>
              <a:t> je </a:t>
            </a:r>
            <a:r>
              <a:rPr lang="en-US" dirty="0" err="1" smtClean="0"/>
              <a:t>dužan</a:t>
            </a:r>
            <a:r>
              <a:rPr lang="en-US" dirty="0" smtClean="0"/>
              <a:t> </a:t>
            </a:r>
            <a:r>
              <a:rPr lang="en-US" dirty="0" err="1" smtClean="0"/>
              <a:t>da</a:t>
            </a:r>
            <a:r>
              <a:rPr lang="en-US" dirty="0" smtClean="0"/>
              <a:t> </a:t>
            </a:r>
            <a:r>
              <a:rPr lang="en-US" dirty="0" err="1" smtClean="0"/>
              <a:t>organizuje</a:t>
            </a:r>
            <a:r>
              <a:rPr lang="en-US" dirty="0" smtClean="0"/>
              <a:t> </a:t>
            </a:r>
            <a:r>
              <a:rPr lang="en-US" dirty="0" err="1" smtClean="0"/>
              <a:t>zaštitu</a:t>
            </a:r>
            <a:r>
              <a:rPr lang="en-US" dirty="0" smtClean="0"/>
              <a:t> </a:t>
            </a:r>
            <a:r>
              <a:rPr lang="en-US" dirty="0" err="1" smtClean="0"/>
              <a:t>od</a:t>
            </a:r>
            <a:r>
              <a:rPr lang="en-US" dirty="0" smtClean="0"/>
              <a:t> </a:t>
            </a:r>
            <a:r>
              <a:rPr lang="en-US" dirty="0" err="1" smtClean="0"/>
              <a:t>rizika</a:t>
            </a:r>
            <a:r>
              <a:rPr lang="en-US" dirty="0" smtClean="0"/>
              <a:t> </a:t>
            </a:r>
            <a:r>
              <a:rPr lang="en-US" dirty="0" err="1" smtClean="0"/>
              <a:t>i</a:t>
            </a:r>
            <a:r>
              <a:rPr lang="en-US" dirty="0" smtClean="0"/>
              <a:t> </a:t>
            </a:r>
            <a:r>
              <a:rPr lang="en-US" dirty="0" err="1" smtClean="0"/>
              <a:t>da</a:t>
            </a:r>
            <a:r>
              <a:rPr lang="en-US" dirty="0" smtClean="0"/>
              <a:t> s </a:t>
            </a:r>
            <a:r>
              <a:rPr lang="en-US" dirty="0" err="1" smtClean="0"/>
              <a:t>tim</a:t>
            </a:r>
            <a:r>
              <a:rPr lang="en-US" dirty="0" smtClean="0"/>
              <a:t> </a:t>
            </a:r>
            <a:r>
              <a:rPr lang="en-US" dirty="0" err="1" smtClean="0"/>
              <a:t>ciljem</a:t>
            </a:r>
            <a:r>
              <a:rPr lang="en-US" dirty="0" smtClean="0"/>
              <a:t> </a:t>
            </a:r>
            <a:r>
              <a:rPr lang="en-US" dirty="0" err="1" smtClean="0"/>
              <a:t>organizuje</a:t>
            </a:r>
            <a:r>
              <a:rPr lang="en-US" dirty="0" smtClean="0"/>
              <a:t> </a:t>
            </a:r>
            <a:r>
              <a:rPr lang="en-US" dirty="0" err="1" smtClean="0"/>
              <a:t>i</a:t>
            </a:r>
            <a:r>
              <a:rPr lang="en-US" dirty="0" smtClean="0"/>
              <a:t> </a:t>
            </a:r>
            <a:r>
              <a:rPr lang="en-US" dirty="0" err="1" smtClean="0"/>
              <a:t>preduzima</a:t>
            </a:r>
            <a:r>
              <a:rPr lang="en-US" dirty="0" smtClean="0"/>
              <a:t> </a:t>
            </a:r>
            <a:r>
              <a:rPr lang="en-US" dirty="0" err="1" smtClean="0"/>
              <a:t>mjere</a:t>
            </a:r>
            <a:r>
              <a:rPr lang="en-US" dirty="0" smtClean="0"/>
              <a:t> </a:t>
            </a:r>
            <a:r>
              <a:rPr lang="en-US" dirty="0" err="1" smtClean="0"/>
              <a:t>prevencije</a:t>
            </a:r>
            <a:r>
              <a:rPr lang="en-US" dirty="0" smtClean="0"/>
              <a:t> </a:t>
            </a:r>
            <a:r>
              <a:rPr lang="en-US" dirty="0" err="1" smtClean="0"/>
              <a:t>i</a:t>
            </a:r>
            <a:r>
              <a:rPr lang="en-US" dirty="0" smtClean="0"/>
              <a:t> </a:t>
            </a:r>
            <a:r>
              <a:rPr lang="en-US" dirty="0" err="1" smtClean="0"/>
              <a:t>represije</a:t>
            </a:r>
            <a:r>
              <a:rPr lang="en-US" dirty="0" smtClean="0"/>
              <a:t>, </a:t>
            </a:r>
            <a:r>
              <a:rPr lang="en-US" dirty="0" err="1" smtClean="0"/>
              <a:t>da</a:t>
            </a:r>
            <a:r>
              <a:rPr lang="en-US" dirty="0" smtClean="0"/>
              <a:t> </a:t>
            </a:r>
            <a:r>
              <a:rPr lang="en-US" dirty="0" err="1" smtClean="0"/>
              <a:t>stvara</a:t>
            </a:r>
            <a:r>
              <a:rPr lang="en-US" dirty="0" smtClean="0"/>
              <a:t> </a:t>
            </a:r>
            <a:r>
              <a:rPr lang="en-US" dirty="0" err="1" smtClean="0"/>
              <a:t>razne</a:t>
            </a:r>
            <a:r>
              <a:rPr lang="en-US" dirty="0" smtClean="0"/>
              <a:t> </a:t>
            </a:r>
            <a:r>
              <a:rPr lang="en-US" dirty="0" err="1" smtClean="0"/>
              <a:t>fondove</a:t>
            </a:r>
            <a:r>
              <a:rPr lang="en-US" dirty="0" smtClean="0"/>
              <a:t> </a:t>
            </a:r>
            <a:r>
              <a:rPr lang="en-US" dirty="0" err="1" smtClean="0"/>
              <a:t>i</a:t>
            </a:r>
            <a:r>
              <a:rPr lang="en-US" dirty="0" smtClean="0"/>
              <a:t> </a:t>
            </a:r>
            <a:r>
              <a:rPr lang="en-US" dirty="0" err="1" smtClean="0"/>
              <a:t>da</a:t>
            </a:r>
            <a:r>
              <a:rPr lang="en-US" dirty="0" smtClean="0"/>
              <a:t> </a:t>
            </a:r>
            <a:r>
              <a:rPr lang="en-US" dirty="0" err="1" smtClean="0"/>
              <a:t>te</a:t>
            </a:r>
            <a:r>
              <a:rPr lang="en-US" dirty="0" smtClean="0"/>
              <a:t> </a:t>
            </a:r>
            <a:r>
              <a:rPr lang="en-US" dirty="0" err="1" smtClean="0"/>
              <a:t>fondove</a:t>
            </a:r>
            <a:r>
              <a:rPr lang="en-US" dirty="0" smtClean="0"/>
              <a:t> </a:t>
            </a:r>
            <a:r>
              <a:rPr lang="en-US" dirty="0" err="1" smtClean="0"/>
              <a:t>jača</a:t>
            </a:r>
            <a:r>
              <a:rPr lang="en-US" dirty="0" smtClean="0"/>
              <a:t>. </a:t>
            </a:r>
            <a:r>
              <a:rPr lang="en-US" dirty="0" err="1" smtClean="0"/>
              <a:t>Jačanju</a:t>
            </a:r>
            <a:r>
              <a:rPr lang="en-US" dirty="0" smtClean="0"/>
              <a:t> </a:t>
            </a:r>
            <a:r>
              <a:rPr lang="en-US" dirty="0" err="1" smtClean="0"/>
              <a:t>fondova</a:t>
            </a:r>
            <a:r>
              <a:rPr lang="en-US" dirty="0" smtClean="0"/>
              <a:t> </a:t>
            </a:r>
            <a:r>
              <a:rPr lang="en-US" dirty="0" err="1" smtClean="0"/>
              <a:t>naročito</a:t>
            </a:r>
            <a:r>
              <a:rPr lang="en-US" dirty="0" smtClean="0"/>
              <a:t> </a:t>
            </a:r>
            <a:r>
              <a:rPr lang="en-US" dirty="0" err="1" smtClean="0"/>
              <a:t>služi</a:t>
            </a:r>
            <a:r>
              <a:rPr lang="en-US" dirty="0" smtClean="0"/>
              <a:t> </a:t>
            </a:r>
            <a:r>
              <a:rPr lang="en-US" dirty="0" err="1" smtClean="0"/>
              <a:t>proširenje</a:t>
            </a:r>
            <a:r>
              <a:rPr lang="en-US" dirty="0" smtClean="0"/>
              <a:t> </a:t>
            </a:r>
            <a:r>
              <a:rPr lang="en-US" dirty="0" err="1" smtClean="0"/>
              <a:t>osiguranja</a:t>
            </a:r>
            <a:r>
              <a:rPr lang="en-US" dirty="0" smtClean="0"/>
              <a:t> </a:t>
            </a:r>
            <a:r>
              <a:rPr lang="en-US" dirty="0" err="1" smtClean="0"/>
              <a:t>na</a:t>
            </a:r>
            <a:r>
              <a:rPr lang="en-US" dirty="0" smtClean="0"/>
              <a:t> </a:t>
            </a:r>
            <a:r>
              <a:rPr lang="en-US" dirty="0" err="1" smtClean="0"/>
              <a:t>što</a:t>
            </a:r>
            <a:r>
              <a:rPr lang="en-US" dirty="0" smtClean="0"/>
              <a:t> </a:t>
            </a:r>
            <a:r>
              <a:rPr lang="en-US" dirty="0" err="1" smtClean="0"/>
              <a:t>veći</a:t>
            </a:r>
            <a:r>
              <a:rPr lang="en-US" dirty="0" smtClean="0"/>
              <a:t> </a:t>
            </a:r>
            <a:r>
              <a:rPr lang="en-US" dirty="0" err="1" smtClean="0"/>
              <a:t>broj</a:t>
            </a:r>
            <a:r>
              <a:rPr lang="en-US" dirty="0" smtClean="0"/>
              <a:t> </a:t>
            </a:r>
            <a:r>
              <a:rPr lang="en-US" dirty="0" err="1" smtClean="0"/>
              <a:t>lica</a:t>
            </a:r>
            <a:r>
              <a:rPr lang="en-US" dirty="0" smtClean="0"/>
              <a:t> </a:t>
            </a:r>
            <a:r>
              <a:rPr lang="en-US" dirty="0" err="1" smtClean="0"/>
              <a:t>i</a:t>
            </a:r>
            <a:r>
              <a:rPr lang="en-US" dirty="0" smtClean="0"/>
              <a:t> </a:t>
            </a:r>
            <a:r>
              <a:rPr lang="en-US" dirty="0" err="1" smtClean="0"/>
              <a:t>na</a:t>
            </a:r>
            <a:r>
              <a:rPr lang="en-US" dirty="0" smtClean="0"/>
              <a:t> </a:t>
            </a:r>
            <a:r>
              <a:rPr lang="en-US" dirty="0" err="1" smtClean="0"/>
              <a:t>što</a:t>
            </a:r>
            <a:r>
              <a:rPr lang="en-US" dirty="0" smtClean="0"/>
              <a:t> </a:t>
            </a:r>
            <a:r>
              <a:rPr lang="en-US" dirty="0" err="1" smtClean="0"/>
              <a:t>šire</a:t>
            </a:r>
            <a:r>
              <a:rPr lang="en-US" dirty="0" smtClean="0"/>
              <a:t> </a:t>
            </a:r>
            <a:r>
              <a:rPr lang="en-US" dirty="0" err="1" smtClean="0"/>
              <a:t>područje</a:t>
            </a:r>
            <a:r>
              <a:rPr lang="en-US" dirty="0" smtClean="0"/>
              <a:t> </a:t>
            </a:r>
            <a:r>
              <a:rPr lang="en-US" dirty="0" err="1" smtClean="0"/>
              <a:t>radi</a:t>
            </a:r>
            <a:r>
              <a:rPr lang="en-US" dirty="0" smtClean="0"/>
              <a:t> </a:t>
            </a:r>
            <a:r>
              <a:rPr lang="en-US" dirty="0" err="1" smtClean="0"/>
              <a:t>stvaranja</a:t>
            </a:r>
            <a:r>
              <a:rPr lang="en-US" dirty="0" smtClean="0"/>
              <a:t> </a:t>
            </a:r>
            <a:r>
              <a:rPr lang="en-US" dirty="0" err="1" smtClean="0"/>
              <a:t>neophodne</a:t>
            </a:r>
            <a:r>
              <a:rPr lang="en-US" dirty="0" smtClean="0"/>
              <a:t> </a:t>
            </a:r>
            <a:r>
              <a:rPr lang="en-US" dirty="0" err="1" smtClean="0"/>
              <a:t>uzajamnosti</a:t>
            </a:r>
            <a:r>
              <a:rPr lang="en-US" dirty="0" smtClean="0"/>
              <a:t> </a:t>
            </a:r>
            <a:r>
              <a:rPr lang="en-US" dirty="0" err="1" smtClean="0"/>
              <a:t>rizika</a:t>
            </a:r>
            <a:r>
              <a:rPr lang="en-US" dirty="0" smtClean="0"/>
              <a:t>. </a:t>
            </a:r>
            <a:r>
              <a:rPr lang="en-US" dirty="0" err="1" smtClean="0"/>
              <a:t>Već</a:t>
            </a:r>
            <a:r>
              <a:rPr lang="en-US" dirty="0" smtClean="0"/>
              <a:t> je </a:t>
            </a:r>
            <a:r>
              <a:rPr lang="en-US" dirty="0" err="1" smtClean="0"/>
              <a:t>bilo</a:t>
            </a:r>
            <a:r>
              <a:rPr lang="en-US" dirty="0" smtClean="0"/>
              <a:t> </a:t>
            </a:r>
            <a:r>
              <a:rPr lang="en-US" dirty="0" err="1" smtClean="0"/>
              <a:t>riječi</a:t>
            </a:r>
            <a:r>
              <a:rPr lang="en-US" dirty="0" smtClean="0"/>
              <a:t> o </a:t>
            </a:r>
            <a:r>
              <a:rPr lang="en-US" dirty="0" err="1" smtClean="0"/>
              <a:t>ovoj</a:t>
            </a:r>
            <a:r>
              <a:rPr lang="en-US" dirty="0" smtClean="0"/>
              <a:t> </a:t>
            </a:r>
            <a:r>
              <a:rPr lang="en-US" dirty="0" err="1" smtClean="0"/>
              <a:t>obavezi</a:t>
            </a:r>
            <a:r>
              <a:rPr lang="en-US" dirty="0" smtClean="0"/>
              <a:t> </a:t>
            </a:r>
            <a:r>
              <a:rPr lang="en-US" dirty="0" err="1" smtClean="0"/>
              <a:t>prilikom</a:t>
            </a:r>
            <a:r>
              <a:rPr lang="en-US" dirty="0" smtClean="0"/>
              <a:t> </a:t>
            </a:r>
            <a:r>
              <a:rPr lang="en-US" dirty="0" err="1" smtClean="0"/>
              <a:t>objašnjavanja</a:t>
            </a:r>
            <a:r>
              <a:rPr lang="en-US" dirty="0" smtClean="0"/>
              <a:t> </a:t>
            </a:r>
            <a:r>
              <a:rPr lang="en-US" dirty="0" err="1" smtClean="0"/>
              <a:t>pojma</a:t>
            </a:r>
            <a:r>
              <a:rPr lang="en-US" dirty="0" smtClean="0"/>
              <a:t> </a:t>
            </a:r>
            <a:r>
              <a:rPr lang="en-US" dirty="0" err="1" smtClean="0"/>
              <a:t>osiguranja</a:t>
            </a:r>
            <a:r>
              <a:rPr lang="en-US" dirty="0" smtClean="0"/>
              <a:t>. </a:t>
            </a:r>
            <a:r>
              <a:rPr lang="en-US" dirty="0" err="1" smtClean="0"/>
              <a:t>Smatramo</a:t>
            </a:r>
            <a:r>
              <a:rPr lang="en-US" dirty="0" smtClean="0"/>
              <a:t> </a:t>
            </a:r>
            <a:r>
              <a:rPr lang="en-US" dirty="0" err="1" smtClean="0"/>
              <a:t>da</a:t>
            </a:r>
            <a:r>
              <a:rPr lang="en-US" dirty="0" smtClean="0"/>
              <a:t> ova </a:t>
            </a:r>
            <a:r>
              <a:rPr lang="en-US" dirty="0" err="1" smtClean="0"/>
              <a:t>obaveza</a:t>
            </a:r>
            <a:r>
              <a:rPr lang="en-US" dirty="0" smtClean="0"/>
              <a:t> ne </a:t>
            </a:r>
            <a:r>
              <a:rPr lang="en-US" dirty="0" err="1" smtClean="0"/>
              <a:t>potiče</a:t>
            </a:r>
            <a:r>
              <a:rPr lang="en-US" dirty="0" smtClean="0"/>
              <a:t> </a:t>
            </a:r>
            <a:r>
              <a:rPr lang="en-US" dirty="0" err="1" smtClean="0"/>
              <a:t>iz</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nego</a:t>
            </a:r>
            <a:r>
              <a:rPr lang="en-US" dirty="0" smtClean="0"/>
              <a:t> </a:t>
            </a:r>
            <a:r>
              <a:rPr lang="en-US" dirty="0" err="1" smtClean="0"/>
              <a:t>iz</a:t>
            </a:r>
            <a:r>
              <a:rPr lang="en-US" dirty="0" smtClean="0"/>
              <a:t> </a:t>
            </a:r>
            <a:r>
              <a:rPr lang="en-US" dirty="0" err="1" smtClean="0"/>
              <a:t>karaktera</a:t>
            </a:r>
            <a:r>
              <a:rPr lang="en-US" dirty="0" smtClean="0"/>
              <a:t> </a:t>
            </a:r>
            <a:r>
              <a:rPr lang="en-US" dirty="0" err="1" smtClean="0"/>
              <a:t>i</a:t>
            </a:r>
            <a:r>
              <a:rPr lang="en-US" dirty="0" smtClean="0"/>
              <a:t> </a:t>
            </a:r>
            <a:r>
              <a:rPr lang="en-US" dirty="0" err="1" smtClean="0"/>
              <a:t>iz</a:t>
            </a:r>
            <a:r>
              <a:rPr lang="en-US" dirty="0" smtClean="0"/>
              <a:t> </a:t>
            </a:r>
            <a:r>
              <a:rPr lang="en-US" dirty="0" err="1" smtClean="0"/>
              <a:t>tehnike</a:t>
            </a:r>
            <a:r>
              <a:rPr lang="en-US" dirty="0" smtClean="0"/>
              <a:t> </a:t>
            </a:r>
            <a:r>
              <a:rPr lang="en-US" dirty="0" err="1" smtClean="0"/>
              <a:t>poslovanja</a:t>
            </a:r>
            <a:r>
              <a:rPr lang="en-US" dirty="0" smtClean="0"/>
              <a:t> </a:t>
            </a:r>
            <a:r>
              <a:rPr lang="en-US" dirty="0" err="1" smtClean="0"/>
              <a:t>osiguravača</a:t>
            </a:r>
            <a:r>
              <a:rPr lang="en-US" dirty="0" smtClean="0"/>
              <a:t>. </a:t>
            </a:r>
            <a:r>
              <a:rPr lang="en-US" dirty="0" err="1" smtClean="0"/>
              <a:t>Ona</a:t>
            </a:r>
            <a:r>
              <a:rPr lang="en-US" dirty="0" smtClean="0"/>
              <a:t> je </a:t>
            </a:r>
            <a:r>
              <a:rPr lang="en-US" dirty="0" err="1" smtClean="0"/>
              <a:t>i</a:t>
            </a:r>
            <a:r>
              <a:rPr lang="en-US" dirty="0" smtClean="0"/>
              <a:t> </a:t>
            </a:r>
            <a:r>
              <a:rPr lang="en-US" dirty="0" err="1" smtClean="0"/>
              <a:t>javnog</a:t>
            </a:r>
            <a:r>
              <a:rPr lang="en-US" dirty="0" smtClean="0"/>
              <a:t> </a:t>
            </a:r>
            <a:r>
              <a:rPr lang="en-US" dirty="0" err="1" smtClean="0"/>
              <a:t>karaktera</a:t>
            </a:r>
            <a:r>
              <a:rPr lang="en-US" dirty="0" smtClean="0"/>
              <a:t>, </a:t>
            </a:r>
            <a:r>
              <a:rPr lang="en-US" dirty="0" err="1" smtClean="0"/>
              <a:t>kada</a:t>
            </a:r>
            <a:r>
              <a:rPr lang="en-US" dirty="0" smtClean="0"/>
              <a:t> je </a:t>
            </a:r>
            <a:r>
              <a:rPr lang="en-US" dirty="0" err="1" smtClean="0"/>
              <a:t>propisana</a:t>
            </a:r>
            <a:r>
              <a:rPr lang="en-US" dirty="0" smtClean="0"/>
              <a:t>. To je </a:t>
            </a:r>
            <a:r>
              <a:rPr lang="en-US" dirty="0" err="1" smtClean="0"/>
              <a:t>slučaj</a:t>
            </a:r>
            <a:r>
              <a:rPr lang="en-US" dirty="0" smtClean="0"/>
              <a:t> u </a:t>
            </a:r>
            <a:r>
              <a:rPr lang="en-US" dirty="0" err="1" smtClean="0"/>
              <a:t>našem</a:t>
            </a:r>
            <a:r>
              <a:rPr lang="en-US" dirty="0" smtClean="0"/>
              <a:t> </a:t>
            </a:r>
            <a:r>
              <a:rPr lang="en-US" dirty="0" err="1" smtClean="0"/>
              <a:t>pravu</a:t>
            </a:r>
            <a:r>
              <a:rPr lang="en-US" dirty="0" smtClean="0"/>
              <a:t>. </a:t>
            </a:r>
            <a:r>
              <a:rPr lang="en-US" dirty="0" err="1" smtClean="0"/>
              <a:t>Zbog</a:t>
            </a:r>
            <a:r>
              <a:rPr lang="en-US" dirty="0" smtClean="0"/>
              <a:t> toga je </a:t>
            </a:r>
            <a:r>
              <a:rPr lang="en-US" dirty="0" err="1" smtClean="0"/>
              <a:t>osiguravač</a:t>
            </a:r>
            <a:r>
              <a:rPr lang="en-US" dirty="0" smtClean="0"/>
              <a:t> </a:t>
            </a:r>
            <a:r>
              <a:rPr lang="en-US" dirty="0" err="1" smtClean="0"/>
              <a:t>dužan</a:t>
            </a:r>
            <a:r>
              <a:rPr lang="en-US" dirty="0" smtClean="0"/>
              <a:t> </a:t>
            </a:r>
            <a:r>
              <a:rPr lang="en-US" dirty="0" err="1" smtClean="0"/>
              <a:t>da</a:t>
            </a:r>
            <a:r>
              <a:rPr lang="en-US" dirty="0" smtClean="0"/>
              <a:t>, </a:t>
            </a:r>
            <a:r>
              <a:rPr lang="en-US" dirty="0" err="1" smtClean="0"/>
              <a:t>radi</a:t>
            </a:r>
            <a:r>
              <a:rPr lang="en-US" dirty="0" smtClean="0"/>
              <a:t> </a:t>
            </a:r>
            <a:r>
              <a:rPr lang="en-US" dirty="0" err="1" smtClean="0"/>
              <a:t>otklanjanja</a:t>
            </a:r>
            <a:r>
              <a:rPr lang="en-US" dirty="0" smtClean="0"/>
              <a:t> </a:t>
            </a:r>
            <a:r>
              <a:rPr lang="en-US" dirty="0" err="1" smtClean="0"/>
              <a:t>uzroka</a:t>
            </a:r>
            <a:r>
              <a:rPr lang="en-US" dirty="0" smtClean="0"/>
              <a:t> </a:t>
            </a:r>
            <a:r>
              <a:rPr lang="en-US" dirty="0" err="1" smtClean="0"/>
              <a:t>šteta</a:t>
            </a:r>
            <a:r>
              <a:rPr lang="en-US" dirty="0" smtClean="0"/>
              <a:t> </a:t>
            </a:r>
            <a:r>
              <a:rPr lang="en-US" dirty="0" err="1" smtClean="0"/>
              <a:t>kao</a:t>
            </a:r>
            <a:r>
              <a:rPr lang="en-US" dirty="0" smtClean="0"/>
              <a:t> </a:t>
            </a:r>
            <a:r>
              <a:rPr lang="en-US" dirty="0" err="1" smtClean="0"/>
              <a:t>i</a:t>
            </a:r>
            <a:r>
              <a:rPr lang="en-US" dirty="0" smtClean="0"/>
              <a:t> </a:t>
            </a:r>
            <a:r>
              <a:rPr lang="en-US" dirty="0" err="1" smtClean="0"/>
              <a:t>radi</a:t>
            </a:r>
            <a:r>
              <a:rPr lang="en-US" dirty="0" smtClean="0"/>
              <a:t> </a:t>
            </a:r>
            <a:r>
              <a:rPr lang="en-US" dirty="0" err="1" smtClean="0"/>
              <a:t>smanjenja</a:t>
            </a:r>
            <a:r>
              <a:rPr lang="en-US" dirty="0" smtClean="0"/>
              <a:t> </a:t>
            </a:r>
            <a:r>
              <a:rPr lang="en-US" dirty="0" err="1" smtClean="0"/>
              <a:t>šteta</a:t>
            </a:r>
            <a:r>
              <a:rPr lang="en-US" dirty="0" smtClean="0"/>
              <a:t>, </a:t>
            </a:r>
            <a:r>
              <a:rPr lang="en-US" dirty="0" err="1" smtClean="0"/>
              <a:t>prati</a:t>
            </a:r>
            <a:r>
              <a:rPr lang="en-US" dirty="0" smtClean="0"/>
              <a:t> </a:t>
            </a:r>
            <a:r>
              <a:rPr lang="en-US" dirty="0" err="1" smtClean="0"/>
              <a:t>i</a:t>
            </a:r>
            <a:r>
              <a:rPr lang="en-US" dirty="0" smtClean="0"/>
              <a:t> </a:t>
            </a:r>
            <a:r>
              <a:rPr lang="en-US" dirty="0" err="1" smtClean="0"/>
              <a:t>analizira</a:t>
            </a:r>
            <a:r>
              <a:rPr lang="en-US" dirty="0" smtClean="0"/>
              <a:t> </a:t>
            </a:r>
            <a:r>
              <a:rPr lang="en-US" dirty="0" err="1" smtClean="0"/>
              <a:t>uzroke</a:t>
            </a:r>
            <a:r>
              <a:rPr lang="en-US" dirty="0" smtClean="0"/>
              <a:t> </a:t>
            </a:r>
            <a:r>
              <a:rPr lang="en-US" dirty="0" err="1" smtClean="0"/>
              <a:t>šteta</a:t>
            </a:r>
            <a:r>
              <a:rPr lang="en-US" dirty="0" smtClean="0"/>
              <a:t> </a:t>
            </a:r>
            <a:r>
              <a:rPr lang="en-US" dirty="0" err="1" smtClean="0"/>
              <a:t>i</a:t>
            </a:r>
            <a:r>
              <a:rPr lang="en-US" dirty="0" smtClean="0"/>
              <a:t> </a:t>
            </a:r>
            <a:r>
              <a:rPr lang="en-US" dirty="0" err="1" smtClean="0"/>
              <a:t>da</a:t>
            </a:r>
            <a:r>
              <a:rPr lang="en-US" dirty="0" smtClean="0"/>
              <a:t> </a:t>
            </a:r>
            <a:r>
              <a:rPr lang="en-US" dirty="0" err="1" smtClean="0"/>
              <a:t>preduzima</a:t>
            </a:r>
            <a:r>
              <a:rPr lang="en-US" dirty="0" smtClean="0"/>
              <a:t> </a:t>
            </a:r>
            <a:r>
              <a:rPr lang="en-US" dirty="0" err="1" smtClean="0"/>
              <a:t>mjere</a:t>
            </a:r>
            <a:r>
              <a:rPr lang="en-US" dirty="0" smtClean="0"/>
              <a:t> </a:t>
            </a:r>
            <a:r>
              <a:rPr lang="en-US" dirty="0" err="1" smtClean="0"/>
              <a:t>za</a:t>
            </a:r>
            <a:r>
              <a:rPr lang="en-US" dirty="0" smtClean="0"/>
              <a:t> to. </a:t>
            </a:r>
            <a:r>
              <a:rPr lang="en-US" dirty="0" err="1" smtClean="0"/>
              <a:t>Osiguravači</a:t>
            </a:r>
            <a:r>
              <a:rPr lang="en-US" dirty="0" smtClean="0"/>
              <a:t> </a:t>
            </a:r>
            <a:r>
              <a:rPr lang="en-US" dirty="0" err="1" smtClean="0"/>
              <a:t>su</a:t>
            </a:r>
            <a:r>
              <a:rPr lang="en-US" dirty="0" smtClean="0"/>
              <a:t> </a:t>
            </a:r>
            <a:r>
              <a:rPr lang="en-US" dirty="0" err="1" smtClean="0"/>
              <a:t>zato</a:t>
            </a:r>
            <a:r>
              <a:rPr lang="en-US" dirty="0" smtClean="0"/>
              <a:t> </a:t>
            </a:r>
            <a:r>
              <a:rPr lang="en-US" dirty="0" err="1" smtClean="0"/>
              <a:t>dužni</a:t>
            </a:r>
            <a:r>
              <a:rPr lang="en-US" dirty="0" smtClean="0"/>
              <a:t> </a:t>
            </a:r>
            <a:r>
              <a:rPr lang="en-US" dirty="0" err="1" smtClean="0"/>
              <a:t>i</a:t>
            </a:r>
            <a:r>
              <a:rPr lang="en-US" dirty="0" smtClean="0"/>
              <a:t> </a:t>
            </a:r>
            <a:r>
              <a:rPr lang="en-US" dirty="0" err="1" smtClean="0"/>
              <a:t>da</a:t>
            </a:r>
            <a:r>
              <a:rPr lang="en-US" dirty="0" smtClean="0"/>
              <a:t> </a:t>
            </a:r>
            <a:r>
              <a:rPr lang="en-US" dirty="0" err="1" smtClean="0"/>
              <a:t>materijalno</a:t>
            </a:r>
            <a:r>
              <a:rPr lang="en-US" dirty="0" smtClean="0"/>
              <a:t> </a:t>
            </a:r>
            <a:r>
              <a:rPr lang="en-US" dirty="0" err="1" smtClean="0"/>
              <a:t>zainteresiraju</a:t>
            </a:r>
            <a:r>
              <a:rPr lang="en-US" dirty="0" smtClean="0"/>
              <a:t> </a:t>
            </a:r>
            <a:r>
              <a:rPr lang="en-US" dirty="0" err="1" smtClean="0"/>
              <a:t>osiguranike</a:t>
            </a:r>
            <a:r>
              <a:rPr lang="en-US" dirty="0" smtClean="0"/>
              <a:t> </a:t>
            </a:r>
            <a:r>
              <a:rPr lang="en-US" dirty="0" err="1" smtClean="0"/>
              <a:t>za</a:t>
            </a:r>
            <a:r>
              <a:rPr lang="en-US" dirty="0" smtClean="0"/>
              <a:t> </a:t>
            </a:r>
            <a:r>
              <a:rPr lang="en-US" dirty="0" err="1" smtClean="0"/>
              <a:t>preduzimanje</a:t>
            </a:r>
            <a:r>
              <a:rPr lang="en-US" dirty="0" smtClean="0"/>
              <a:t> </a:t>
            </a:r>
            <a:r>
              <a:rPr lang="en-US" dirty="0" err="1" smtClean="0"/>
              <a:t>mjera</a:t>
            </a:r>
            <a:r>
              <a:rPr lang="en-US" dirty="0" smtClean="0"/>
              <a:t> </a:t>
            </a:r>
            <a:r>
              <a:rPr lang="en-US" dirty="0" err="1" smtClean="0"/>
              <a:t>za</a:t>
            </a:r>
            <a:r>
              <a:rPr lang="en-US" dirty="0" smtClean="0"/>
              <a:t> </a:t>
            </a:r>
            <a:r>
              <a:rPr lang="en-US" dirty="0" err="1" smtClean="0"/>
              <a:t>otklanjanje</a:t>
            </a:r>
            <a:r>
              <a:rPr lang="en-US" dirty="0" smtClean="0"/>
              <a:t> </a:t>
            </a:r>
            <a:r>
              <a:rPr lang="en-US" dirty="0" err="1" smtClean="0"/>
              <a:t>i</a:t>
            </a:r>
            <a:r>
              <a:rPr lang="en-US" dirty="0" smtClean="0"/>
              <a:t> </a:t>
            </a:r>
            <a:r>
              <a:rPr lang="en-US" dirty="0" err="1" smtClean="0"/>
              <a:t>smanjenje</a:t>
            </a:r>
            <a:r>
              <a:rPr lang="en-US" dirty="0" smtClean="0"/>
              <a:t> </a:t>
            </a:r>
            <a:r>
              <a:rPr lang="en-US" dirty="0" err="1" smtClean="0"/>
              <a:t>šteta</a:t>
            </a:r>
            <a:r>
              <a:rPr lang="en-US" dirty="0" smtClean="0"/>
              <a:t>.</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IV KUMULIRANJE ZAHTJEVA ZA NAKNADU I VIŠESTRUKO OSIGURANJE</a:t>
            </a:r>
          </a:p>
          <a:p>
            <a:r>
              <a:rPr lang="pl-PL" b="1" dirty="0" smtClean="0"/>
              <a:t>1. Kumuliranje zahtjeva za naknadu</a:t>
            </a:r>
          </a:p>
          <a:p>
            <a:r>
              <a:rPr lang="vi-VN" dirty="0" smtClean="0"/>
              <a:t>Osiguranje ne pokriva samo rizike od dejstva više sile i slučaja nego i od štetnih ljudskih radnji. U pojedinim vrstama osiguranja osiguravači pokrivaju štetu ne ispitujući da li za nju postoji odgovornost trećeg lica. Osiguranjem se, dakle, pokrivaju i štete prouzrokovane građanskim deliktom za koje postoji odgovorno lice i koje se mogu nadoknaditi i po pravilima građanskog prava. Ovo je naročito slučaj kod obaveznih osiguranja.</a:t>
            </a:r>
          </a:p>
          <a:p>
            <a:r>
              <a:rPr lang="vi-VN" dirty="0" smtClean="0"/>
              <a:t>U izloženoj situaciji nastaju složeni pravni odnosi. Oni se konstituišu između više lica:</a:t>
            </a:r>
          </a:p>
          <a:p>
            <a:r>
              <a:rPr lang="vi-VN" dirty="0" smtClean="0"/>
              <a:t>a) oštećenog i odgovornog po osnovu građanskog delikta,</a:t>
            </a:r>
          </a:p>
          <a:p>
            <a:r>
              <a:rPr lang="en-US" dirty="0" smtClean="0"/>
              <a:t>b) </a:t>
            </a:r>
            <a:r>
              <a:rPr lang="en-US" dirty="0" err="1" smtClean="0"/>
              <a:t>oštećenog</a:t>
            </a:r>
            <a:r>
              <a:rPr lang="en-US" dirty="0" smtClean="0"/>
              <a:t> osiguranika </a:t>
            </a:r>
            <a:r>
              <a:rPr lang="en-US" dirty="0" err="1" smtClean="0"/>
              <a:t>i</a:t>
            </a:r>
            <a:r>
              <a:rPr lang="en-US" dirty="0" smtClean="0"/>
              <a:t> </a:t>
            </a:r>
            <a:r>
              <a:rPr lang="en-US" dirty="0" err="1" smtClean="0"/>
              <a:t>osiguravača</a:t>
            </a:r>
            <a:r>
              <a:rPr lang="en-US" dirty="0" smtClean="0"/>
              <a:t> </a:t>
            </a:r>
            <a:r>
              <a:rPr lang="en-US" dirty="0" err="1" smtClean="0"/>
              <a:t>i</a:t>
            </a:r>
            <a:endParaRPr lang="en-US" dirty="0" smtClean="0"/>
          </a:p>
          <a:p>
            <a:r>
              <a:rPr lang="pl-PL" dirty="0" smtClean="0"/>
              <a:t>c) osiguravača i štetnika koji je odgovoran za građanski delikt.</a:t>
            </a:r>
          </a:p>
          <a:p>
            <a:r>
              <a:rPr lang="vi-VN" dirty="0" smtClean="0"/>
              <a:t>Pravno pitanje koje se ovdje postavlja glasi: imali oštećeno lice koje je ujedno i osiguranik pravo na dvostruku naknadu štete, tj. na naknadu i po osnovu građanskog delikta i po osnovu osiguranja? Odgovor zavisi od teorijskog shvatanja o pravnoj prirodi ugovora o osiguranju koje je usvojeno u konkretnom pravnom sistemu.</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Mi u principu usvajamo teoriju zaštite od rizika kao dominantnu. Postojanje elemenata drugih shvatanja u legislativi i praksi osiguranja, te značajne razlike između imovinskih i ličnih osiguranja, ipak ne dozvoljavaju jednoznačan odgovor. Zbog toga je neophodno potražiti eklektično i praktično rješenje. Ono se svodi na mogućnost kumuliranja zahtjeva u onim vrstama osiguranja u kojima se štite opravdani interesi osiguranika uz istovremenu nemogućnost zloupotrebe ovog ovlaštenja.</a:t>
            </a:r>
          </a:p>
          <a:p>
            <a:r>
              <a:rPr lang="en-US" dirty="0" err="1" smtClean="0"/>
              <a:t>Naše</a:t>
            </a:r>
            <a:r>
              <a:rPr lang="en-US" dirty="0" smtClean="0"/>
              <a:t> </a:t>
            </a:r>
            <a:r>
              <a:rPr lang="en-US" dirty="0" err="1" smtClean="0"/>
              <a:t>pravo</a:t>
            </a:r>
            <a:r>
              <a:rPr lang="en-US" dirty="0" smtClean="0"/>
              <a:t> </a:t>
            </a:r>
            <a:r>
              <a:rPr lang="en-US" dirty="0" err="1" smtClean="0"/>
              <a:t>spada</a:t>
            </a:r>
            <a:r>
              <a:rPr lang="en-US" dirty="0" smtClean="0"/>
              <a:t> u </a:t>
            </a:r>
            <a:r>
              <a:rPr lang="en-US" dirty="0" err="1" smtClean="0"/>
              <a:t>grupu</a:t>
            </a:r>
            <a:r>
              <a:rPr lang="en-US" dirty="0" smtClean="0"/>
              <a:t> </a:t>
            </a:r>
            <a:r>
              <a:rPr lang="en-US" dirty="0" err="1" smtClean="0"/>
              <a:t>prava</a:t>
            </a:r>
            <a:r>
              <a:rPr lang="en-US" dirty="0" smtClean="0"/>
              <a:t> </a:t>
            </a:r>
            <a:r>
              <a:rPr lang="en-US" dirty="0" err="1" smtClean="0"/>
              <a:t>koja</a:t>
            </a:r>
            <a:r>
              <a:rPr lang="en-US" dirty="0" smtClean="0"/>
              <a:t> u </a:t>
            </a:r>
            <a:r>
              <a:rPr lang="en-US" dirty="0" err="1" smtClean="0"/>
              <a:t>razmatranom</a:t>
            </a:r>
            <a:r>
              <a:rPr lang="en-US" dirty="0" smtClean="0"/>
              <a:t> </a:t>
            </a:r>
            <a:r>
              <a:rPr lang="en-US" dirty="0" err="1" smtClean="0"/>
              <a:t>domenu</a:t>
            </a:r>
            <a:r>
              <a:rPr lang="en-US" dirty="0" smtClean="0"/>
              <a:t> </a:t>
            </a:r>
            <a:r>
              <a:rPr lang="en-US" dirty="0" err="1" smtClean="0"/>
              <a:t>razlikuju</a:t>
            </a:r>
            <a:r>
              <a:rPr lang="en-US" dirty="0" smtClean="0"/>
              <a:t> </a:t>
            </a:r>
            <a:r>
              <a:rPr lang="en-US" dirty="0" err="1" smtClean="0"/>
              <a:t>imovinsko</a:t>
            </a:r>
            <a:r>
              <a:rPr lang="en-US" dirty="0" smtClean="0"/>
              <a:t> </a:t>
            </a:r>
            <a:r>
              <a:rPr lang="en-US" dirty="0" err="1" smtClean="0"/>
              <a:t>od</a:t>
            </a:r>
            <a:r>
              <a:rPr lang="en-US" dirty="0" smtClean="0"/>
              <a:t> </a:t>
            </a:r>
            <a:r>
              <a:rPr lang="en-US" dirty="0" err="1" smtClean="0"/>
              <a:t>ličnog</a:t>
            </a:r>
            <a:r>
              <a:rPr lang="en-US" dirty="0" smtClean="0"/>
              <a:t> </a:t>
            </a:r>
            <a:r>
              <a:rPr lang="en-US" dirty="0" err="1" smtClean="0"/>
              <a:t>osiguranja</a:t>
            </a:r>
            <a:r>
              <a:rPr lang="en-US" dirty="0" smtClean="0"/>
              <a:t>. </a:t>
            </a:r>
            <a:r>
              <a:rPr lang="en-US" dirty="0" err="1" smtClean="0"/>
              <a:t>Kod</a:t>
            </a:r>
            <a:r>
              <a:rPr lang="en-US" dirty="0" smtClean="0"/>
              <a:t> </a:t>
            </a:r>
            <a:r>
              <a:rPr lang="en-US" dirty="0" err="1" smtClean="0"/>
              <a:t>imovinskog</a:t>
            </a:r>
            <a:r>
              <a:rPr lang="en-US" dirty="0" smtClean="0"/>
              <a:t> </a:t>
            </a:r>
            <a:r>
              <a:rPr lang="en-US" dirty="0" err="1" smtClean="0"/>
              <a:t>osiguranja</a:t>
            </a:r>
            <a:r>
              <a:rPr lang="en-US" dirty="0" smtClean="0"/>
              <a:t> </a:t>
            </a:r>
            <a:r>
              <a:rPr lang="en-US" dirty="0" err="1" smtClean="0"/>
              <a:t>nema</a:t>
            </a:r>
            <a:r>
              <a:rPr lang="en-US" dirty="0" smtClean="0"/>
              <a:t> </a:t>
            </a:r>
            <a:r>
              <a:rPr lang="en-US" dirty="0" err="1" smtClean="0"/>
              <a:t>kumuliranja</a:t>
            </a:r>
            <a:r>
              <a:rPr lang="en-US" dirty="0" smtClean="0"/>
              <a:t> </a:t>
            </a:r>
            <a:r>
              <a:rPr lang="en-US" dirty="0" err="1" smtClean="0"/>
              <a:t>zahtjeva</a:t>
            </a:r>
            <a:r>
              <a:rPr lang="en-US" dirty="0" smtClean="0"/>
              <a:t> </a:t>
            </a:r>
            <a:r>
              <a:rPr lang="en-US" dirty="0" err="1" smtClean="0"/>
              <a:t>naknade</a:t>
            </a:r>
            <a:r>
              <a:rPr lang="en-US" dirty="0" smtClean="0"/>
              <a:t>. </a:t>
            </a:r>
            <a:r>
              <a:rPr lang="en-US" dirty="0" err="1" smtClean="0"/>
              <a:t>Osiguranik</a:t>
            </a:r>
            <a:r>
              <a:rPr lang="en-US" dirty="0" smtClean="0"/>
              <a:t> se </a:t>
            </a:r>
            <a:r>
              <a:rPr lang="en-US" dirty="0" err="1" smtClean="0"/>
              <a:t>može</a:t>
            </a:r>
            <a:r>
              <a:rPr lang="en-US" dirty="0" smtClean="0"/>
              <a:t> </a:t>
            </a:r>
            <a:r>
              <a:rPr lang="en-US" dirty="0" err="1" smtClean="0"/>
              <a:t>obeštetiti</a:t>
            </a:r>
            <a:r>
              <a:rPr lang="en-US" dirty="0" smtClean="0"/>
              <a:t> </a:t>
            </a:r>
            <a:r>
              <a:rPr lang="en-US" dirty="0" err="1" smtClean="0"/>
              <a:t>samo</a:t>
            </a:r>
            <a:r>
              <a:rPr lang="en-US" dirty="0" smtClean="0"/>
              <a:t> </a:t>
            </a:r>
            <a:r>
              <a:rPr lang="en-US" dirty="0" err="1" smtClean="0"/>
              <a:t>po</a:t>
            </a:r>
            <a:r>
              <a:rPr lang="en-US" dirty="0" smtClean="0"/>
              <a:t> </a:t>
            </a:r>
            <a:r>
              <a:rPr lang="en-US" dirty="0" err="1" smtClean="0"/>
              <a:t>jednom</a:t>
            </a:r>
            <a:r>
              <a:rPr lang="en-US" dirty="0" smtClean="0"/>
              <a:t> </a:t>
            </a:r>
            <a:r>
              <a:rPr lang="en-US" dirty="0" err="1" smtClean="0"/>
              <a:t>osnovu</a:t>
            </a:r>
            <a:r>
              <a:rPr lang="en-US" dirty="0" smtClean="0"/>
              <a:t>, </a:t>
            </a:r>
            <a:r>
              <a:rPr lang="en-US" dirty="0" err="1" smtClean="0"/>
              <a:t>ali</a:t>
            </a:r>
            <a:r>
              <a:rPr lang="en-US" dirty="0" smtClean="0"/>
              <a:t> </a:t>
            </a:r>
            <a:r>
              <a:rPr lang="en-US" dirty="0" err="1" smtClean="0"/>
              <a:t>po</a:t>
            </a:r>
            <a:r>
              <a:rPr lang="en-US" dirty="0" smtClean="0"/>
              <a:t> </a:t>
            </a:r>
            <a:r>
              <a:rPr lang="en-US" dirty="0" err="1" smtClean="0"/>
              <a:t>kome</a:t>
            </a:r>
            <a:r>
              <a:rPr lang="en-US" dirty="0" smtClean="0"/>
              <a:t> </a:t>
            </a:r>
            <a:r>
              <a:rPr lang="en-US" dirty="0" err="1" smtClean="0"/>
              <a:t>hoće</a:t>
            </a:r>
            <a:r>
              <a:rPr lang="en-US" dirty="0" smtClean="0"/>
              <a:t>: </a:t>
            </a:r>
            <a:r>
              <a:rPr lang="en-US" dirty="0" err="1" smtClean="0"/>
              <a:t>po</a:t>
            </a:r>
            <a:r>
              <a:rPr lang="en-US" dirty="0" smtClean="0"/>
              <a:t> </a:t>
            </a:r>
            <a:r>
              <a:rPr lang="en-US" dirty="0" err="1" smtClean="0"/>
              <a:t>osnovu</a:t>
            </a:r>
            <a:r>
              <a:rPr lang="en-US" dirty="0" smtClean="0"/>
              <a:t> </a:t>
            </a:r>
            <a:r>
              <a:rPr lang="en-US" dirty="0" err="1" smtClean="0"/>
              <a:t>osiguranja</a:t>
            </a:r>
            <a:r>
              <a:rPr lang="en-US" dirty="0" smtClean="0"/>
              <a:t> </a:t>
            </a:r>
            <a:r>
              <a:rPr lang="en-US" dirty="0" err="1" smtClean="0"/>
              <a:t>ili</a:t>
            </a:r>
            <a:r>
              <a:rPr lang="en-US" dirty="0" smtClean="0"/>
              <a:t> </a:t>
            </a:r>
            <a:r>
              <a:rPr lang="en-US" dirty="0" err="1" smtClean="0"/>
              <a:t>po</a:t>
            </a:r>
            <a:r>
              <a:rPr lang="en-US" dirty="0" smtClean="0"/>
              <a:t> </a:t>
            </a:r>
            <a:r>
              <a:rPr lang="en-US" dirty="0" err="1" smtClean="0"/>
              <a:t>osnovu</a:t>
            </a:r>
            <a:r>
              <a:rPr lang="en-US" dirty="0" smtClean="0"/>
              <a:t> </a:t>
            </a:r>
            <a:r>
              <a:rPr lang="en-US" dirty="0" err="1" smtClean="0"/>
              <a:t>delikta</a:t>
            </a:r>
            <a:r>
              <a:rPr lang="en-US" dirty="0" smtClean="0"/>
              <a:t> </a:t>
            </a:r>
            <a:r>
              <a:rPr lang="en-US" dirty="0" err="1" smtClean="0"/>
              <a:t>trećeg</a:t>
            </a:r>
            <a:r>
              <a:rPr lang="en-US" dirty="0" smtClean="0"/>
              <a:t> </a:t>
            </a:r>
            <a:r>
              <a:rPr lang="en-US" dirty="0" err="1" smtClean="0"/>
              <a:t>lica</a:t>
            </a:r>
            <a:r>
              <a:rPr lang="en-US" dirty="0" smtClean="0"/>
              <a:t>. </a:t>
            </a:r>
            <a:r>
              <a:rPr lang="en-US" dirty="0" err="1" smtClean="0"/>
              <a:t>Ako</a:t>
            </a:r>
            <a:r>
              <a:rPr lang="en-US" dirty="0" smtClean="0"/>
              <a:t> </a:t>
            </a:r>
            <a:r>
              <a:rPr lang="en-US" dirty="0" err="1" smtClean="0"/>
              <a:t>naplaćenom</a:t>
            </a:r>
            <a:r>
              <a:rPr lang="en-US" dirty="0" smtClean="0"/>
              <a:t> </a:t>
            </a:r>
            <a:r>
              <a:rPr lang="en-US" dirty="0" err="1" smtClean="0"/>
              <a:t>naknadom</a:t>
            </a:r>
            <a:r>
              <a:rPr lang="en-US" dirty="0" smtClean="0"/>
              <a:t> </a:t>
            </a:r>
            <a:r>
              <a:rPr lang="en-US" dirty="0" err="1" smtClean="0"/>
              <a:t>nije</a:t>
            </a:r>
            <a:r>
              <a:rPr lang="en-US" dirty="0" smtClean="0"/>
              <a:t> </a:t>
            </a:r>
            <a:r>
              <a:rPr lang="en-US" dirty="0" err="1" smtClean="0"/>
              <a:t>šteta</a:t>
            </a:r>
            <a:r>
              <a:rPr lang="en-US" dirty="0" smtClean="0"/>
              <a:t> </a:t>
            </a:r>
            <a:r>
              <a:rPr lang="en-US" dirty="0" err="1" smtClean="0"/>
              <a:t>potpuno</a:t>
            </a:r>
            <a:r>
              <a:rPr lang="en-US" dirty="0" smtClean="0"/>
              <a:t> </a:t>
            </a:r>
            <a:r>
              <a:rPr lang="en-US" dirty="0" err="1" smtClean="0"/>
              <a:t>izmirena</a:t>
            </a:r>
            <a:r>
              <a:rPr lang="en-US" dirty="0" smtClean="0"/>
              <a:t>, </a:t>
            </a:r>
            <a:r>
              <a:rPr lang="en-US" dirty="0" err="1" smtClean="0"/>
              <a:t>razliku</a:t>
            </a:r>
            <a:r>
              <a:rPr lang="en-US" dirty="0" smtClean="0"/>
              <a:t> </a:t>
            </a:r>
            <a:r>
              <a:rPr lang="en-US" dirty="0" err="1" smtClean="0"/>
              <a:t>može</a:t>
            </a:r>
            <a:r>
              <a:rPr lang="en-US" dirty="0" smtClean="0"/>
              <a:t> </a:t>
            </a:r>
            <a:r>
              <a:rPr lang="en-US" dirty="0" err="1" smtClean="0"/>
              <a:t>tražiti</a:t>
            </a:r>
            <a:r>
              <a:rPr lang="en-US" dirty="0" smtClean="0"/>
              <a:t> </a:t>
            </a:r>
            <a:r>
              <a:rPr lang="en-US" dirty="0" err="1" smtClean="0"/>
              <a:t>od</a:t>
            </a:r>
            <a:r>
              <a:rPr lang="en-US" dirty="0" smtClean="0"/>
              <a:t> </a:t>
            </a:r>
            <a:r>
              <a:rPr lang="en-US" dirty="0" err="1" smtClean="0"/>
              <a:t>drugog</a:t>
            </a:r>
            <a:r>
              <a:rPr lang="en-US" dirty="0" smtClean="0"/>
              <a:t>. </a:t>
            </a:r>
            <a:r>
              <a:rPr lang="en-US" dirty="0" err="1" smtClean="0"/>
              <a:t>Ukoliko</a:t>
            </a:r>
            <a:r>
              <a:rPr lang="en-US" dirty="0" smtClean="0"/>
              <a:t> </a:t>
            </a:r>
            <a:r>
              <a:rPr lang="en-US" dirty="0" err="1" smtClean="0"/>
              <a:t>osiguranik</a:t>
            </a:r>
            <a:r>
              <a:rPr lang="en-US" dirty="0" smtClean="0"/>
              <a:t> </a:t>
            </a:r>
            <a:r>
              <a:rPr lang="en-US" dirty="0" err="1" smtClean="0"/>
              <a:t>naplati</a:t>
            </a:r>
            <a:r>
              <a:rPr lang="en-US" dirty="0" smtClean="0"/>
              <a:t> </a:t>
            </a:r>
            <a:r>
              <a:rPr lang="en-US" dirty="0" err="1" smtClean="0"/>
              <a:t>naknadu</a:t>
            </a:r>
            <a:r>
              <a:rPr lang="en-US" dirty="0" smtClean="0"/>
              <a:t> </a:t>
            </a:r>
            <a:r>
              <a:rPr lang="en-US" dirty="0" err="1" smtClean="0"/>
              <a:t>štete</a:t>
            </a:r>
            <a:r>
              <a:rPr lang="en-US" dirty="0" smtClean="0"/>
              <a:t> </a:t>
            </a:r>
            <a:r>
              <a:rPr lang="en-US" dirty="0" err="1" smtClean="0"/>
              <a:t>od</a:t>
            </a:r>
            <a:r>
              <a:rPr lang="en-US" dirty="0" smtClean="0"/>
              <a:t> </a:t>
            </a:r>
            <a:r>
              <a:rPr lang="en-US" dirty="0" err="1" smtClean="0"/>
              <a:t>osiguravača</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regresno</a:t>
            </a:r>
            <a:r>
              <a:rPr lang="en-US" dirty="0" smtClean="0"/>
              <a:t> </a:t>
            </a:r>
            <a:r>
              <a:rPr lang="en-US" dirty="0" err="1" smtClean="0"/>
              <a:t>pravo</a:t>
            </a:r>
            <a:r>
              <a:rPr lang="en-US" dirty="0" smtClean="0"/>
              <a:t> </a:t>
            </a:r>
            <a:r>
              <a:rPr lang="en-US" dirty="0" err="1" smtClean="0"/>
              <a:t>prema</a:t>
            </a:r>
            <a:r>
              <a:rPr lang="en-US" dirty="0" smtClean="0"/>
              <a:t> </a:t>
            </a:r>
            <a:r>
              <a:rPr lang="en-US" dirty="0" err="1" smtClean="0"/>
              <a:t>trećem</a:t>
            </a:r>
            <a:r>
              <a:rPr lang="en-US" dirty="0" smtClean="0"/>
              <a:t> </a:t>
            </a:r>
            <a:r>
              <a:rPr lang="en-US" dirty="0" err="1" smtClean="0"/>
              <a:t>odgovornom</a:t>
            </a:r>
            <a:r>
              <a:rPr lang="en-US" dirty="0" smtClean="0"/>
              <a:t> </a:t>
            </a:r>
            <a:r>
              <a:rPr lang="en-US" dirty="0" err="1" smtClean="0"/>
              <a:t>licu</a:t>
            </a:r>
            <a:r>
              <a:rPr lang="en-US" dirty="0" smtClean="0"/>
              <a:t> do </a:t>
            </a:r>
            <a:r>
              <a:rPr lang="en-US" dirty="0" err="1" smtClean="0"/>
              <a:t>iznosa</a:t>
            </a:r>
            <a:r>
              <a:rPr lang="en-US" dirty="0" smtClean="0"/>
              <a:t> </a:t>
            </a:r>
            <a:r>
              <a:rPr lang="en-US" dirty="0" err="1" smtClean="0"/>
              <a:t>isplaćene</a:t>
            </a:r>
            <a:r>
              <a:rPr lang="en-US" dirty="0" smtClean="0"/>
              <a:t> </a:t>
            </a:r>
            <a:r>
              <a:rPr lang="en-US" dirty="0" err="1" smtClean="0"/>
              <a:t>naknade</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života</a:t>
            </a:r>
            <a:r>
              <a:rPr lang="en-US" dirty="0" smtClean="0"/>
              <a:t> </a:t>
            </a:r>
            <a:r>
              <a:rPr lang="en-US" dirty="0" err="1" smtClean="0"/>
              <a:t>osiguranik</a:t>
            </a:r>
            <a:r>
              <a:rPr lang="en-US" dirty="0" smtClean="0"/>
              <a:t> </a:t>
            </a:r>
            <a:r>
              <a:rPr lang="en-US" dirty="0" err="1" smtClean="0"/>
              <a:t>ili</a:t>
            </a:r>
            <a:r>
              <a:rPr lang="en-US" dirty="0" smtClean="0"/>
              <a:t> </a:t>
            </a:r>
            <a:r>
              <a:rPr lang="en-US" dirty="0" err="1" smtClean="0"/>
              <a:t>korisnik</a:t>
            </a:r>
            <a:r>
              <a:rPr lang="en-US" dirty="0" smtClean="0"/>
              <a:t> </a:t>
            </a:r>
            <a:r>
              <a:rPr lang="en-US" dirty="0" err="1" smtClean="0"/>
              <a:t>osiguranja</a:t>
            </a:r>
            <a:r>
              <a:rPr lang="en-US" dirty="0" smtClean="0"/>
              <a:t> </a:t>
            </a:r>
            <a:r>
              <a:rPr lang="en-US" dirty="0" err="1" smtClean="0"/>
              <a:t>može</a:t>
            </a:r>
            <a:r>
              <a:rPr lang="en-US" dirty="0" smtClean="0"/>
              <a:t> u </a:t>
            </a:r>
            <a:r>
              <a:rPr lang="en-US" dirty="0" err="1" smtClean="0"/>
              <a:t>cjelini</a:t>
            </a:r>
            <a:r>
              <a:rPr lang="en-US" dirty="0" smtClean="0"/>
              <a:t> </a:t>
            </a:r>
            <a:r>
              <a:rPr lang="en-US" dirty="0" err="1" smtClean="0"/>
              <a:t>ostvariti</a:t>
            </a:r>
            <a:r>
              <a:rPr lang="en-US" dirty="0" smtClean="0"/>
              <a:t> </a:t>
            </a:r>
            <a:r>
              <a:rPr lang="en-US" dirty="0" err="1" smtClean="0"/>
              <a:t>pravo</a:t>
            </a:r>
            <a:r>
              <a:rPr lang="en-US" dirty="0" smtClean="0"/>
              <a:t> </a:t>
            </a:r>
            <a:r>
              <a:rPr lang="en-US" dirty="0" err="1" smtClean="0"/>
              <a:t>na</a:t>
            </a:r>
            <a:r>
              <a:rPr lang="en-US" dirty="0" smtClean="0"/>
              <a:t> </a:t>
            </a:r>
            <a:r>
              <a:rPr lang="en-US" dirty="0" err="1" smtClean="0"/>
              <a:t>naknadu</a:t>
            </a:r>
            <a:r>
              <a:rPr lang="en-US" dirty="0" smtClean="0"/>
              <a:t> </a:t>
            </a:r>
            <a:r>
              <a:rPr lang="en-US" dirty="0" err="1" smtClean="0"/>
              <a:t>od</a:t>
            </a:r>
            <a:r>
              <a:rPr lang="en-US" dirty="0" smtClean="0"/>
              <a:t> </a:t>
            </a:r>
            <a:r>
              <a:rPr lang="en-US" dirty="0" err="1" smtClean="0"/>
              <a:t>odgovornog</a:t>
            </a:r>
            <a:r>
              <a:rPr lang="en-US" dirty="0" smtClean="0"/>
              <a:t> </a:t>
            </a:r>
            <a:r>
              <a:rPr lang="en-US" dirty="0" err="1" smtClean="0"/>
              <a:t>lica</a:t>
            </a:r>
            <a:r>
              <a:rPr lang="en-US" dirty="0" smtClean="0"/>
              <a:t> </a:t>
            </a:r>
            <a:r>
              <a:rPr lang="en-US" dirty="0" err="1" smtClean="0"/>
              <a:t>i</a:t>
            </a:r>
            <a:r>
              <a:rPr lang="en-US" dirty="0" smtClean="0"/>
              <a:t> </a:t>
            </a:r>
            <a:r>
              <a:rPr lang="en-US" dirty="0" err="1" smtClean="0"/>
              <a:t>naplatiti</a:t>
            </a:r>
            <a:r>
              <a:rPr lang="en-US" dirty="0" smtClean="0"/>
              <a:t> </a:t>
            </a:r>
            <a:r>
              <a:rPr lang="en-US" dirty="0" err="1" smtClean="0"/>
              <a:t>sumu</a:t>
            </a:r>
            <a:r>
              <a:rPr lang="en-US" dirty="0" smtClean="0"/>
              <a:t> </a:t>
            </a:r>
            <a:r>
              <a:rPr lang="en-US" dirty="0" err="1" smtClean="0"/>
              <a:t>osiguranja</a:t>
            </a:r>
            <a:r>
              <a:rPr lang="en-US" dirty="0" smtClean="0"/>
              <a:t> </a:t>
            </a:r>
            <a:r>
              <a:rPr lang="en-US" dirty="0" err="1" smtClean="0"/>
              <a:t>iz</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Dakle</a:t>
            </a:r>
            <a:r>
              <a:rPr lang="en-US" dirty="0" smtClean="0"/>
              <a:t>, </a:t>
            </a:r>
            <a:r>
              <a:rPr lang="en-US" dirty="0" err="1" smtClean="0"/>
              <a:t>ovdje</a:t>
            </a:r>
            <a:r>
              <a:rPr lang="en-US" dirty="0" smtClean="0"/>
              <a:t> </a:t>
            </a:r>
            <a:r>
              <a:rPr lang="en-US" dirty="0" err="1" smtClean="0"/>
              <a:t>postoji</a:t>
            </a:r>
            <a:r>
              <a:rPr lang="en-US" dirty="0" smtClean="0"/>
              <a:t> </a:t>
            </a:r>
            <a:r>
              <a:rPr lang="en-US" dirty="0" err="1" smtClean="0"/>
              <a:t>kumulacija</a:t>
            </a:r>
            <a:r>
              <a:rPr lang="en-US" dirty="0" smtClean="0"/>
              <a:t> </a:t>
            </a:r>
            <a:r>
              <a:rPr lang="en-US" dirty="0" err="1" smtClean="0"/>
              <a:t>zahtjeva</a:t>
            </a:r>
            <a:r>
              <a:rPr lang="en-US" dirty="0" smtClean="0"/>
              <a:t>.</a:t>
            </a:r>
          </a:p>
          <a:p>
            <a:r>
              <a:rPr lang="en-US" dirty="0" err="1" smtClean="0"/>
              <a:t>Osiguravač</a:t>
            </a:r>
            <a:r>
              <a:rPr lang="en-US" dirty="0" smtClean="0"/>
              <a:t> je </a:t>
            </a:r>
            <a:r>
              <a:rPr lang="en-US" dirty="0" err="1" smtClean="0"/>
              <a:t>dužan</a:t>
            </a:r>
            <a:r>
              <a:rPr lang="en-US" dirty="0" smtClean="0"/>
              <a:t> </a:t>
            </a:r>
            <a:r>
              <a:rPr lang="en-US" dirty="0" err="1" smtClean="0"/>
              <a:t>da</a:t>
            </a:r>
            <a:r>
              <a:rPr lang="en-US" dirty="0" smtClean="0"/>
              <a:t> </a:t>
            </a:r>
            <a:r>
              <a:rPr lang="en-US" dirty="0" err="1" smtClean="0"/>
              <a:t>isplati</a:t>
            </a:r>
            <a:r>
              <a:rPr lang="en-US" dirty="0" smtClean="0"/>
              <a:t> </a:t>
            </a:r>
            <a:r>
              <a:rPr lang="en-US" dirty="0" err="1" smtClean="0"/>
              <a:t>osiguranu</a:t>
            </a:r>
            <a:r>
              <a:rPr lang="en-US" dirty="0" smtClean="0"/>
              <a:t> </a:t>
            </a:r>
            <a:r>
              <a:rPr lang="en-US" dirty="0" err="1" smtClean="0"/>
              <a:t>svotu</a:t>
            </a:r>
            <a:r>
              <a:rPr lang="en-US" dirty="0" smtClean="0"/>
              <a:t> </a:t>
            </a:r>
            <a:r>
              <a:rPr lang="en-US" dirty="0" err="1" smtClean="0"/>
              <a:t>po</a:t>
            </a:r>
            <a:r>
              <a:rPr lang="en-US" dirty="0" smtClean="0"/>
              <a:t> </a:t>
            </a:r>
            <a:r>
              <a:rPr lang="en-US" dirty="0" err="1" smtClean="0"/>
              <a:t>ugovoru</a:t>
            </a:r>
            <a:r>
              <a:rPr lang="en-US" dirty="0" smtClean="0"/>
              <a:t> o </a:t>
            </a:r>
            <a:r>
              <a:rPr lang="en-US" dirty="0" err="1" smtClean="0"/>
              <a:t>osiguranju</a:t>
            </a:r>
            <a:r>
              <a:rPr lang="en-US" dirty="0" smtClean="0"/>
              <a:t> </a:t>
            </a:r>
            <a:r>
              <a:rPr lang="en-US" dirty="0" err="1" smtClean="0"/>
              <a:t>lica</a:t>
            </a:r>
            <a:r>
              <a:rPr lang="en-US" dirty="0" smtClean="0"/>
              <a:t> </a:t>
            </a:r>
            <a:r>
              <a:rPr lang="en-US" dirty="0" err="1" smtClean="0"/>
              <a:t>i</a:t>
            </a:r>
            <a:r>
              <a:rPr lang="en-US" dirty="0" smtClean="0"/>
              <a:t> </a:t>
            </a:r>
            <a:r>
              <a:rPr lang="en-US" dirty="0" err="1" smtClean="0"/>
              <a:t>kad</a:t>
            </a:r>
            <a:r>
              <a:rPr lang="en-US" dirty="0" smtClean="0"/>
              <a:t> je </a:t>
            </a:r>
            <a:r>
              <a:rPr lang="en-US" dirty="0" err="1" smtClean="0"/>
              <a:t>neko</a:t>
            </a:r>
            <a:r>
              <a:rPr lang="en-US" dirty="0" smtClean="0"/>
              <a:t> </a:t>
            </a:r>
            <a:r>
              <a:rPr lang="en-US" dirty="0" err="1" smtClean="0"/>
              <a:t>treće</a:t>
            </a:r>
            <a:r>
              <a:rPr lang="en-US" dirty="0" smtClean="0"/>
              <a:t> lice </a:t>
            </a:r>
            <a:r>
              <a:rPr lang="en-US" dirty="0" err="1" smtClean="0"/>
              <a:t>odgovorno</a:t>
            </a:r>
            <a:r>
              <a:rPr lang="en-US" dirty="0" smtClean="0"/>
              <a:t> </a:t>
            </a:r>
            <a:r>
              <a:rPr lang="en-US" dirty="0" err="1" smtClean="0"/>
              <a:t>za</a:t>
            </a:r>
            <a:r>
              <a:rPr lang="en-US" dirty="0" smtClean="0"/>
              <a:t> </a:t>
            </a:r>
            <a:r>
              <a:rPr lang="en-US" dirty="0" err="1" smtClean="0"/>
              <a:t>nastupanje</a:t>
            </a:r>
            <a:r>
              <a:rPr lang="en-US" dirty="0" smtClean="0"/>
              <a:t> </a:t>
            </a:r>
            <a:r>
              <a:rPr lang="en-US" dirty="0" err="1" smtClean="0"/>
              <a:t>osiguranog</a:t>
            </a:r>
            <a:r>
              <a:rPr lang="en-US" dirty="0" smtClean="0"/>
              <a:t> </a:t>
            </a:r>
            <a:r>
              <a:rPr lang="en-US" dirty="0" err="1" smtClean="0"/>
              <a:t>slučaja</a:t>
            </a:r>
            <a:r>
              <a:rPr lang="en-US" dirty="0" smtClean="0"/>
              <a:t>. </a:t>
            </a:r>
            <a:r>
              <a:rPr lang="en-US" dirty="0" err="1" smtClean="0"/>
              <a:t>Osiguravač</a:t>
            </a:r>
            <a:r>
              <a:rPr lang="en-US" dirty="0" smtClean="0"/>
              <a:t> </a:t>
            </a:r>
            <a:r>
              <a:rPr lang="en-US" dirty="0" err="1" smtClean="0"/>
              <a:t>nema</a:t>
            </a:r>
            <a:r>
              <a:rPr lang="en-US" dirty="0" smtClean="0"/>
              <a:t> </a:t>
            </a:r>
            <a:r>
              <a:rPr lang="en-US" dirty="0" err="1" smtClean="0"/>
              <a:t>pravo</a:t>
            </a:r>
            <a:r>
              <a:rPr lang="en-US" dirty="0" smtClean="0"/>
              <a:t> </a:t>
            </a:r>
            <a:r>
              <a:rPr lang="en-US" dirty="0" err="1" smtClean="0"/>
              <a:t>na</a:t>
            </a:r>
            <a:r>
              <a:rPr lang="en-US" dirty="0" smtClean="0"/>
              <a:t> </a:t>
            </a:r>
            <a:r>
              <a:rPr lang="en-US" dirty="0" err="1" smtClean="0"/>
              <a:t>regresnu</a:t>
            </a:r>
            <a:r>
              <a:rPr lang="en-US" dirty="0" smtClean="0"/>
              <a:t> </a:t>
            </a:r>
            <a:r>
              <a:rPr lang="en-US" dirty="0" err="1" smtClean="0"/>
              <a:t>naknadu</a:t>
            </a:r>
            <a:r>
              <a:rPr lang="en-US" dirty="0" smtClean="0"/>
              <a:t> </a:t>
            </a:r>
            <a:r>
              <a:rPr lang="en-US" dirty="0" err="1" smtClean="0"/>
              <a:t>isplaćene</a:t>
            </a:r>
            <a:r>
              <a:rPr lang="en-US" dirty="0" smtClean="0"/>
              <a:t> </a:t>
            </a:r>
            <a:r>
              <a:rPr lang="en-US" dirty="0" err="1" smtClean="0"/>
              <a:t>svote</a:t>
            </a:r>
            <a:r>
              <a:rPr lang="en-US" dirty="0" smtClean="0"/>
              <a:t> </a:t>
            </a:r>
            <a:r>
              <a:rPr lang="en-US" dirty="0" err="1" smtClean="0"/>
              <a:t>od</a:t>
            </a:r>
            <a:r>
              <a:rPr lang="en-US" dirty="0" smtClean="0"/>
              <a:t> </a:t>
            </a:r>
            <a:r>
              <a:rPr lang="en-US" dirty="0" err="1" smtClean="0"/>
              <a:t>odgovornog</a:t>
            </a:r>
            <a:r>
              <a:rPr lang="en-US" dirty="0" smtClean="0"/>
              <a:t> </a:t>
            </a:r>
            <a:r>
              <a:rPr lang="en-US" dirty="0" err="1" smtClean="0"/>
              <a:t>lica</a:t>
            </a:r>
            <a:r>
              <a:rPr lang="en-US" dirty="0" smtClean="0"/>
              <a:t>. Na </a:t>
            </a:r>
            <a:r>
              <a:rPr lang="en-US" dirty="0" err="1" smtClean="0"/>
              <a:t>naknadu</a:t>
            </a:r>
            <a:r>
              <a:rPr lang="en-US" dirty="0" smtClean="0"/>
              <a:t> </a:t>
            </a:r>
            <a:r>
              <a:rPr lang="en-US" dirty="0" err="1" smtClean="0"/>
              <a:t>ima</a:t>
            </a:r>
            <a:r>
              <a:rPr lang="en-US" dirty="0" smtClean="0"/>
              <a:t> </a:t>
            </a:r>
            <a:r>
              <a:rPr lang="en-US" dirty="0" err="1" smtClean="0"/>
              <a:t>pravo</a:t>
            </a:r>
            <a:r>
              <a:rPr lang="en-US" dirty="0" smtClean="0"/>
              <a:t> </a:t>
            </a:r>
            <a:r>
              <a:rPr lang="en-US" dirty="0" err="1" smtClean="0"/>
              <a:t>ugovarač</a:t>
            </a:r>
            <a:r>
              <a:rPr lang="en-US" dirty="0" smtClean="0"/>
              <a:t> </a:t>
            </a:r>
            <a:r>
              <a:rPr lang="en-US" dirty="0" err="1" smtClean="0"/>
              <a:t>osiguranja</a:t>
            </a:r>
            <a:r>
              <a:rPr lang="en-US" dirty="0" smtClean="0"/>
              <a:t>, </a:t>
            </a:r>
            <a:r>
              <a:rPr lang="en-US" dirty="0" err="1" smtClean="0"/>
              <a:t>odnosno</a:t>
            </a:r>
            <a:r>
              <a:rPr lang="en-US" dirty="0" smtClean="0"/>
              <a:t> </a:t>
            </a:r>
            <a:r>
              <a:rPr lang="en-US" dirty="0" err="1" smtClean="0"/>
              <a:t>korisnik</a:t>
            </a:r>
            <a:r>
              <a:rPr lang="en-US" dirty="0" smtClean="0"/>
              <a:t> </a:t>
            </a:r>
            <a:r>
              <a:rPr lang="en-US" dirty="0" err="1" smtClean="0"/>
              <a:t>osiguranja</a:t>
            </a:r>
            <a:r>
              <a:rPr lang="en-US" dirty="0" smtClean="0"/>
              <a:t>, a </a:t>
            </a:r>
            <a:r>
              <a:rPr lang="en-US" dirty="0" err="1" smtClean="0"/>
              <a:t>bez</a:t>
            </a:r>
            <a:r>
              <a:rPr lang="en-US" dirty="0" smtClean="0"/>
              <a:t> </a:t>
            </a:r>
            <a:r>
              <a:rPr lang="en-US" dirty="0" err="1" smtClean="0"/>
              <a:t>obzira</a:t>
            </a:r>
            <a:r>
              <a:rPr lang="hr-HR" dirty="0" smtClean="0"/>
              <a:t> </a:t>
            </a:r>
            <a:r>
              <a:rPr lang="en-US" dirty="0" err="1" smtClean="0"/>
              <a:t>na</a:t>
            </a:r>
            <a:r>
              <a:rPr lang="en-US" dirty="0" smtClean="0"/>
              <a:t> to </a:t>
            </a:r>
            <a:r>
              <a:rPr lang="en-US" dirty="0" err="1" smtClean="0"/>
              <a:t>što</a:t>
            </a:r>
            <a:r>
              <a:rPr lang="en-US" dirty="0" smtClean="0"/>
              <a:t> je </a:t>
            </a:r>
            <a:r>
              <a:rPr lang="en-US" dirty="0" err="1" smtClean="0"/>
              <a:t>naplatio</a:t>
            </a:r>
            <a:r>
              <a:rPr lang="en-US" dirty="0" smtClean="0"/>
              <a:t> </a:t>
            </a:r>
            <a:r>
              <a:rPr lang="en-US" dirty="0" err="1" smtClean="0"/>
              <a:t>osiguranu</a:t>
            </a:r>
            <a:r>
              <a:rPr lang="en-US" dirty="0" smtClean="0"/>
              <a:t> </a:t>
            </a:r>
            <a:r>
              <a:rPr lang="en-US" dirty="0" err="1" smtClean="0"/>
              <a:t>svotu</a:t>
            </a:r>
            <a:r>
              <a:rPr lang="en-US" dirty="0" smtClean="0"/>
              <a:t>. </a:t>
            </a:r>
            <a:r>
              <a:rPr lang="en-US" dirty="0" err="1" smtClean="0"/>
              <a:t>Osigurana</a:t>
            </a:r>
            <a:r>
              <a:rPr lang="en-US" dirty="0" smtClean="0"/>
              <a:t> </a:t>
            </a:r>
            <a:r>
              <a:rPr lang="en-US" dirty="0" err="1" smtClean="0"/>
              <a:t>svota</a:t>
            </a:r>
            <a:r>
              <a:rPr lang="en-US" dirty="0" smtClean="0"/>
              <a:t> mu </a:t>
            </a:r>
            <a:r>
              <a:rPr lang="en-US" dirty="0" err="1" smtClean="0"/>
              <a:t>pripada</a:t>
            </a:r>
            <a:r>
              <a:rPr lang="en-US" dirty="0" smtClean="0"/>
              <a:t> </a:t>
            </a:r>
            <a:r>
              <a:rPr lang="en-US" dirty="0" err="1" smtClean="0"/>
              <a:t>po</a:t>
            </a:r>
            <a:r>
              <a:rPr lang="en-US" dirty="0" smtClean="0"/>
              <a:t> </a:t>
            </a:r>
            <a:r>
              <a:rPr lang="en-US" dirty="0" err="1" smtClean="0"/>
              <a:t>ugovoru</a:t>
            </a:r>
            <a:r>
              <a:rPr lang="en-US" dirty="0" smtClean="0"/>
              <a:t> o </a:t>
            </a:r>
            <a:r>
              <a:rPr lang="en-US" dirty="0" err="1" smtClean="0"/>
              <a:t>osiguranju</a:t>
            </a:r>
            <a:r>
              <a:rPr lang="en-US" dirty="0" smtClean="0"/>
              <a:t>, </a:t>
            </a:r>
            <a:r>
              <a:rPr lang="en-US" dirty="0" err="1" smtClean="0"/>
              <a:t>za</a:t>
            </a:r>
            <a:r>
              <a:rPr lang="en-US" dirty="0" smtClean="0"/>
              <a:t> to je </a:t>
            </a:r>
            <a:r>
              <a:rPr lang="en-US" dirty="0" err="1" smtClean="0"/>
              <a:t>uplaćivao</a:t>
            </a:r>
            <a:r>
              <a:rPr lang="en-US" dirty="0" smtClean="0"/>
              <a:t> </a:t>
            </a:r>
            <a:r>
              <a:rPr lang="en-US" dirty="0" err="1" smtClean="0"/>
              <a:t>premije</a:t>
            </a:r>
            <a:r>
              <a:rPr lang="en-US" dirty="0" smtClean="0"/>
              <a:t> u fond </a:t>
            </a:r>
            <a:r>
              <a:rPr lang="en-US" dirty="0" err="1" smtClean="0"/>
              <a:t>osiguranja</a:t>
            </a:r>
            <a:r>
              <a:rPr lang="en-US" dirty="0" smtClean="0"/>
              <a:t>. </a:t>
            </a:r>
            <a:r>
              <a:rPr lang="en-US" dirty="0" err="1" smtClean="0"/>
              <a:t>Naknada</a:t>
            </a:r>
            <a:r>
              <a:rPr lang="en-US" dirty="0" smtClean="0"/>
              <a:t> mu </a:t>
            </a:r>
            <a:r>
              <a:rPr lang="en-US" dirty="0" err="1" smtClean="0"/>
              <a:t>pripada</a:t>
            </a:r>
            <a:r>
              <a:rPr lang="en-US" dirty="0" smtClean="0"/>
              <a:t> </a:t>
            </a:r>
            <a:r>
              <a:rPr lang="en-US" dirty="0" err="1" smtClean="0"/>
              <a:t>po</a:t>
            </a:r>
            <a:r>
              <a:rPr lang="en-US" dirty="0" smtClean="0"/>
              <a:t> </a:t>
            </a:r>
            <a:r>
              <a:rPr lang="en-US" dirty="0" err="1" smtClean="0"/>
              <a:t>drugom</a:t>
            </a:r>
            <a:r>
              <a:rPr lang="en-US" dirty="0" smtClean="0"/>
              <a:t> </a:t>
            </a:r>
            <a:r>
              <a:rPr lang="en-US" dirty="0" err="1" smtClean="0"/>
              <a:t>pravnom</a:t>
            </a:r>
            <a:r>
              <a:rPr lang="en-US" dirty="0" smtClean="0"/>
              <a:t> </a:t>
            </a:r>
            <a:r>
              <a:rPr lang="en-US" dirty="0" err="1" smtClean="0"/>
              <a:t>osnovu</a:t>
            </a:r>
            <a:r>
              <a:rPr lang="en-US" dirty="0" smtClean="0"/>
              <a:t>. </a:t>
            </a:r>
            <a:r>
              <a:rPr lang="en-US" dirty="0" err="1" smtClean="0"/>
              <a:t>Nečijom</a:t>
            </a:r>
            <a:r>
              <a:rPr lang="en-US" dirty="0" smtClean="0"/>
              <a:t> </a:t>
            </a:r>
            <a:r>
              <a:rPr lang="en-US" dirty="0" err="1" smtClean="0"/>
              <a:t>skrivljenom</a:t>
            </a:r>
            <a:r>
              <a:rPr lang="en-US" dirty="0" smtClean="0"/>
              <a:t> </a:t>
            </a:r>
            <a:r>
              <a:rPr lang="en-US" dirty="0" err="1" smtClean="0"/>
              <a:t>radnjom</a:t>
            </a:r>
            <a:r>
              <a:rPr lang="en-US" dirty="0" smtClean="0"/>
              <a:t> </a:t>
            </a:r>
            <a:r>
              <a:rPr lang="en-US" dirty="0" err="1" smtClean="0"/>
              <a:t>nanesen</a:t>
            </a:r>
            <a:r>
              <a:rPr lang="en-US" dirty="0" smtClean="0"/>
              <a:t> je </a:t>
            </a:r>
            <a:r>
              <a:rPr lang="en-US" dirty="0" err="1" smtClean="0"/>
              <a:t>bol</a:t>
            </a:r>
            <a:r>
              <a:rPr lang="en-US" dirty="0" smtClean="0"/>
              <a:t> </a:t>
            </a:r>
            <a:r>
              <a:rPr lang="en-US" dirty="0" err="1" smtClean="0"/>
              <a:t>osiguraniku</a:t>
            </a:r>
            <a:r>
              <a:rPr lang="en-US" dirty="0" smtClean="0"/>
              <a:t> </a:t>
            </a:r>
            <a:r>
              <a:rPr lang="en-US" dirty="0" err="1" smtClean="0"/>
              <a:t>ili</a:t>
            </a:r>
            <a:r>
              <a:rPr lang="en-US" dirty="0" smtClean="0"/>
              <a:t> </a:t>
            </a:r>
            <a:r>
              <a:rPr lang="en-US" dirty="0" err="1" smtClean="0"/>
              <a:t>korisniku</a:t>
            </a:r>
            <a:r>
              <a:rPr lang="en-US" dirty="0" smtClean="0"/>
              <a:t> </a:t>
            </a:r>
            <a:r>
              <a:rPr lang="en-US" dirty="0" err="1" smtClean="0"/>
              <a:t>osiguranja</a:t>
            </a:r>
            <a:r>
              <a:rPr lang="en-US" dirty="0" smtClean="0"/>
              <a:t>, </a:t>
            </a:r>
            <a:r>
              <a:rPr lang="en-US" dirty="0" err="1" smtClean="0"/>
              <a:t>oštećen</a:t>
            </a:r>
            <a:r>
              <a:rPr lang="en-US" dirty="0" smtClean="0"/>
              <a:t> mu </a:t>
            </a:r>
            <a:r>
              <a:rPr lang="en-US" dirty="0" err="1" smtClean="0"/>
              <a:t>dio</a:t>
            </a:r>
            <a:r>
              <a:rPr lang="en-US" dirty="0" smtClean="0"/>
              <a:t> </a:t>
            </a:r>
            <a:r>
              <a:rPr lang="en-US" dirty="0" err="1" smtClean="0"/>
              <a:t>tijela</a:t>
            </a:r>
            <a:r>
              <a:rPr lang="en-US" dirty="0" smtClean="0"/>
              <a:t>, </a:t>
            </a:r>
            <a:r>
              <a:rPr lang="en-US" dirty="0" err="1" smtClean="0"/>
              <a:t>umanjena</a:t>
            </a:r>
            <a:r>
              <a:rPr lang="en-US" dirty="0" smtClean="0"/>
              <a:t> mu </a:t>
            </a:r>
            <a:r>
              <a:rPr lang="en-US" dirty="0" err="1" smtClean="0"/>
              <a:t>radna</a:t>
            </a:r>
            <a:r>
              <a:rPr lang="en-US" dirty="0" smtClean="0"/>
              <a:t> </a:t>
            </a:r>
            <a:r>
              <a:rPr lang="en-US" dirty="0" err="1" smtClean="0"/>
              <a:t>sposobnost</a:t>
            </a:r>
            <a:r>
              <a:rPr lang="en-US" dirty="0" smtClean="0"/>
              <a:t> </a:t>
            </a:r>
            <a:r>
              <a:rPr lang="en-US" dirty="0" err="1" smtClean="0"/>
              <a:t>i</a:t>
            </a:r>
            <a:r>
              <a:rPr lang="en-US" dirty="0" smtClean="0"/>
              <a:t> sl. </a:t>
            </a:r>
            <a:r>
              <a:rPr lang="en-US" dirty="0" err="1" smtClean="0"/>
              <a:t>i</a:t>
            </a:r>
            <a:r>
              <a:rPr lang="en-US" dirty="0" smtClean="0"/>
              <a:t> </a:t>
            </a:r>
            <a:r>
              <a:rPr lang="en-US" dirty="0" err="1" smtClean="0"/>
              <a:t>prouzrokovač</a:t>
            </a:r>
            <a:r>
              <a:rPr lang="en-US" dirty="0" smtClean="0"/>
              <a:t> </a:t>
            </a:r>
            <a:r>
              <a:rPr lang="en-US" dirty="0" err="1" smtClean="0"/>
              <a:t>treba</a:t>
            </a:r>
            <a:r>
              <a:rPr lang="en-US" dirty="0" smtClean="0"/>
              <a:t> </a:t>
            </a:r>
            <a:r>
              <a:rPr lang="en-US" dirty="0" err="1" smtClean="0"/>
              <a:t>da</a:t>
            </a:r>
            <a:r>
              <a:rPr lang="en-US" dirty="0" smtClean="0"/>
              <a:t> </a:t>
            </a:r>
            <a:r>
              <a:rPr lang="en-US" dirty="0" err="1" smtClean="0"/>
              <a:t>odgovara</a:t>
            </a:r>
            <a:r>
              <a:rPr lang="en-US" dirty="0" smtClean="0"/>
              <a:t> </a:t>
            </a:r>
            <a:r>
              <a:rPr lang="en-US" dirty="0" err="1" smtClean="0"/>
              <a:t>za</a:t>
            </a:r>
            <a:r>
              <a:rPr lang="en-US" dirty="0" smtClean="0"/>
              <a:t> to (</a:t>
            </a:r>
            <a:r>
              <a:rPr lang="en-US" dirty="0" err="1" smtClean="0"/>
              <a:t>čl</a:t>
            </a:r>
            <a:r>
              <a:rPr lang="en-US" dirty="0" smtClean="0"/>
              <a:t>. 948 ZOO).</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 </a:t>
            </a:r>
            <a:r>
              <a:rPr lang="en-US" b="1" dirty="0" err="1" smtClean="0"/>
              <a:t>Višestruko</a:t>
            </a:r>
            <a:r>
              <a:rPr lang="en-US" b="1" dirty="0" smtClean="0"/>
              <a:t> </a:t>
            </a:r>
            <a:r>
              <a:rPr lang="en-US" b="1" dirty="0" err="1" smtClean="0"/>
              <a:t>i</a:t>
            </a:r>
            <a:r>
              <a:rPr lang="en-US" b="1" dirty="0" smtClean="0"/>
              <a:t> </a:t>
            </a:r>
            <a:r>
              <a:rPr lang="en-US" b="1" dirty="0" err="1" smtClean="0"/>
              <a:t>dvostruko</a:t>
            </a:r>
            <a:r>
              <a:rPr lang="en-US" b="1" dirty="0" smtClean="0"/>
              <a:t> </a:t>
            </a:r>
            <a:r>
              <a:rPr lang="en-US" b="1" dirty="0" err="1" smtClean="0"/>
              <a:t>osiguranje</a:t>
            </a:r>
            <a:endParaRPr lang="en-US" b="1" dirty="0" smtClean="0"/>
          </a:p>
          <a:p>
            <a:r>
              <a:rPr lang="vi-VN" dirty="0" smtClean="0"/>
              <a:t>Postavlja se pitanje da li osiguranik može naplatiti naknadu od dva ili više osiguravača ako je ista imovina ili isto lice bilo osigurano kod njih za isto vrijeme od istih rizika. Šta je, dakle, s naknadom u slučaju dvostrukog i višestrukog osiguranja? Trebalo bi da odgovor bude isti kao kod kumuliranja zahtjeva za naknadu od osiguravača i od odgovornog lica uslijed čije je radnje došlo do štete, odnosno do smrti ili povrede osiguranog lica. Pri tome treba imati u vidu da zakon pravi razliku između višestrukog osiguranja kad zbir svota osiguranja ne prelazi vrijednost osiguranog predmeta i dvostrukog osiguranja kad tu vrijednost prelazi.</a:t>
            </a:r>
          </a:p>
          <a:p>
            <a:r>
              <a:rPr lang="en-US" dirty="0" smtClean="0"/>
              <a:t>U </a:t>
            </a:r>
            <a:r>
              <a:rPr lang="en-US" dirty="0" err="1" smtClean="0"/>
              <a:t>višestrukom</a:t>
            </a:r>
            <a:r>
              <a:rPr lang="en-US" dirty="0" smtClean="0"/>
              <a:t> </a:t>
            </a:r>
            <a:r>
              <a:rPr lang="en-US" dirty="0" err="1" smtClean="0"/>
              <a:t>osiguranju</a:t>
            </a:r>
            <a:r>
              <a:rPr lang="en-US" dirty="0" smtClean="0"/>
              <a:t> </a:t>
            </a:r>
            <a:r>
              <a:rPr lang="en-US" dirty="0" err="1" smtClean="0"/>
              <a:t>svaki</a:t>
            </a:r>
            <a:r>
              <a:rPr lang="en-US" dirty="0" smtClean="0"/>
              <a:t> </a:t>
            </a:r>
            <a:r>
              <a:rPr lang="en-US" dirty="0" err="1" smtClean="0"/>
              <a:t>osiguravač</a:t>
            </a:r>
            <a:r>
              <a:rPr lang="en-US" dirty="0" smtClean="0"/>
              <a:t> </a:t>
            </a:r>
            <a:r>
              <a:rPr lang="en-US" dirty="0" err="1" smtClean="0"/>
              <a:t>odgovara</a:t>
            </a:r>
            <a:r>
              <a:rPr lang="en-US" dirty="0" smtClean="0"/>
              <a:t> </a:t>
            </a:r>
            <a:r>
              <a:rPr lang="en-US" dirty="0" err="1" smtClean="0"/>
              <a:t>za</a:t>
            </a:r>
            <a:r>
              <a:rPr lang="en-US" dirty="0" smtClean="0"/>
              <a:t> </a:t>
            </a:r>
            <a:r>
              <a:rPr lang="en-US" dirty="0" err="1" smtClean="0"/>
              <a:t>izvršenje</a:t>
            </a:r>
            <a:r>
              <a:rPr lang="en-US" dirty="0" smtClean="0"/>
              <a:t> </a:t>
            </a:r>
            <a:r>
              <a:rPr lang="en-US" dirty="0" err="1" smtClean="0"/>
              <a:t>svojih</a:t>
            </a:r>
            <a:r>
              <a:rPr lang="en-US" dirty="0" smtClean="0"/>
              <a:t> </a:t>
            </a:r>
            <a:r>
              <a:rPr lang="en-US" dirty="0" err="1" smtClean="0"/>
              <a:t>obaveza</a:t>
            </a:r>
            <a:r>
              <a:rPr lang="en-US" dirty="0" smtClean="0"/>
              <a:t> u </a:t>
            </a:r>
            <a:r>
              <a:rPr lang="en-US" dirty="0" err="1" smtClean="0"/>
              <a:t>potpunosti</a:t>
            </a:r>
            <a:r>
              <a:rPr lang="en-US" dirty="0" smtClean="0"/>
              <a:t>. To je </a:t>
            </a:r>
            <a:r>
              <a:rPr lang="en-US" dirty="0" err="1" smtClean="0"/>
              <a:t>razumljivo</a:t>
            </a:r>
            <a:r>
              <a:rPr lang="en-US" dirty="0" smtClean="0"/>
              <a:t>, </a:t>
            </a:r>
            <a:r>
              <a:rPr lang="en-US" dirty="0" err="1" smtClean="0"/>
              <a:t>jer</a:t>
            </a:r>
            <a:r>
              <a:rPr lang="en-US" dirty="0" smtClean="0"/>
              <a:t> </a:t>
            </a:r>
            <a:r>
              <a:rPr lang="en-US" dirty="0" err="1" smtClean="0"/>
              <a:t>zbir</a:t>
            </a:r>
            <a:r>
              <a:rPr lang="en-US" dirty="0" smtClean="0"/>
              <a:t> </a:t>
            </a:r>
            <a:r>
              <a:rPr lang="en-US" dirty="0" err="1" smtClean="0"/>
              <a:t>svih</a:t>
            </a:r>
            <a:r>
              <a:rPr lang="en-US" dirty="0" smtClean="0"/>
              <a:t> </a:t>
            </a:r>
            <a:r>
              <a:rPr lang="en-US" dirty="0" err="1" smtClean="0"/>
              <a:t>naknada</a:t>
            </a:r>
            <a:r>
              <a:rPr lang="en-US" dirty="0" smtClean="0"/>
              <a:t> ne </a:t>
            </a:r>
            <a:r>
              <a:rPr lang="en-US" dirty="0" err="1" smtClean="0"/>
              <a:t>prelazi</a:t>
            </a:r>
            <a:r>
              <a:rPr lang="en-US" dirty="0" smtClean="0"/>
              <a:t> </a:t>
            </a:r>
            <a:r>
              <a:rPr lang="en-US" dirty="0" err="1" smtClean="0"/>
              <a:t>vrijednost</a:t>
            </a:r>
            <a:r>
              <a:rPr lang="en-US" dirty="0" smtClean="0"/>
              <a:t> </a:t>
            </a:r>
            <a:r>
              <a:rPr lang="en-US" dirty="0" err="1" smtClean="0"/>
              <a:t>osiguranog</a:t>
            </a:r>
            <a:r>
              <a:rPr lang="en-US" dirty="0" smtClean="0"/>
              <a:t> </a:t>
            </a:r>
            <a:r>
              <a:rPr lang="en-US" dirty="0" err="1" smtClean="0"/>
              <a:t>predmeta</a:t>
            </a:r>
            <a:r>
              <a:rPr lang="en-US" dirty="0" smtClean="0"/>
              <a:t>. </a:t>
            </a:r>
            <a:r>
              <a:rPr lang="en-US" dirty="0" err="1" smtClean="0"/>
              <a:t>Kod</a:t>
            </a:r>
            <a:r>
              <a:rPr lang="en-US" dirty="0" smtClean="0"/>
              <a:t> </a:t>
            </a:r>
            <a:r>
              <a:rPr lang="en-US" dirty="0" err="1" smtClean="0"/>
              <a:t>dvostrukog</a:t>
            </a:r>
            <a:r>
              <a:rPr lang="en-US" dirty="0" smtClean="0"/>
              <a:t> </a:t>
            </a:r>
            <a:r>
              <a:rPr lang="en-US" dirty="0" err="1" smtClean="0"/>
              <a:t>osiguranja</a:t>
            </a:r>
            <a:r>
              <a:rPr lang="en-US" dirty="0" smtClean="0"/>
              <a:t> </a:t>
            </a:r>
            <a:r>
              <a:rPr lang="en-US" dirty="0" err="1" smtClean="0"/>
              <a:t>vodi</a:t>
            </a:r>
            <a:r>
              <a:rPr lang="en-US" dirty="0" smtClean="0"/>
              <a:t> se </a:t>
            </a:r>
            <a:r>
              <a:rPr lang="en-US" dirty="0" err="1" smtClean="0"/>
              <a:t>računa</a:t>
            </a:r>
            <a:r>
              <a:rPr lang="en-US" dirty="0" smtClean="0"/>
              <a:t> o </a:t>
            </a:r>
            <a:r>
              <a:rPr lang="en-US" dirty="0" err="1" smtClean="0"/>
              <a:t>savjesnosti</a:t>
            </a:r>
            <a:r>
              <a:rPr lang="en-US" dirty="0" smtClean="0"/>
              <a:t> </a:t>
            </a:r>
            <a:r>
              <a:rPr lang="en-US" dirty="0" err="1" smtClean="0"/>
              <a:t>ugovarača</a:t>
            </a:r>
            <a:r>
              <a:rPr lang="en-US" dirty="0" smtClean="0"/>
              <a:t> </a:t>
            </a:r>
            <a:r>
              <a:rPr lang="en-US" dirty="0" err="1" smtClean="0"/>
              <a:t>osiguranja</a:t>
            </a:r>
            <a:r>
              <a:rPr lang="en-US" dirty="0" smtClean="0"/>
              <a:t>. </a:t>
            </a:r>
            <a:r>
              <a:rPr lang="en-US" dirty="0" err="1" smtClean="0"/>
              <a:t>Ako</a:t>
            </a:r>
            <a:r>
              <a:rPr lang="en-US" dirty="0" smtClean="0"/>
              <a:t> je </a:t>
            </a:r>
            <a:r>
              <a:rPr lang="en-US" dirty="0" err="1" smtClean="0"/>
              <a:t>ugovarač</a:t>
            </a:r>
            <a:r>
              <a:rPr lang="en-US" dirty="0" smtClean="0"/>
              <a:t> </a:t>
            </a:r>
            <a:r>
              <a:rPr lang="en-US" dirty="0" err="1" smtClean="0"/>
              <a:t>postupio</a:t>
            </a:r>
            <a:r>
              <a:rPr lang="en-US" dirty="0" smtClean="0"/>
              <a:t> </a:t>
            </a:r>
            <a:r>
              <a:rPr lang="en-US" dirty="0" err="1" smtClean="0"/>
              <a:t>nesavjesno</a:t>
            </a:r>
            <a:r>
              <a:rPr lang="en-US" dirty="0" smtClean="0"/>
              <a:t>, </a:t>
            </a:r>
            <a:r>
              <a:rPr lang="en-US" dirty="0" err="1" smtClean="0"/>
              <a:t>svaki</a:t>
            </a:r>
            <a:r>
              <a:rPr lang="en-US" dirty="0" smtClean="0"/>
              <a:t> </a:t>
            </a:r>
            <a:r>
              <a:rPr lang="en-US" dirty="0" err="1" smtClean="0"/>
              <a:t>osiguravač</a:t>
            </a:r>
            <a:r>
              <a:rPr lang="en-US" dirty="0" smtClean="0"/>
              <a:t> </a:t>
            </a:r>
            <a:r>
              <a:rPr lang="en-US" dirty="0" err="1" smtClean="0"/>
              <a:t>može</a:t>
            </a:r>
            <a:r>
              <a:rPr lang="en-US" dirty="0" smtClean="0"/>
              <a:t> </a:t>
            </a:r>
            <a:r>
              <a:rPr lang="en-US" dirty="0" err="1" smtClean="0"/>
              <a:t>tražiti</a:t>
            </a:r>
            <a:r>
              <a:rPr lang="en-US" dirty="0" smtClean="0"/>
              <a:t> </a:t>
            </a:r>
            <a:r>
              <a:rPr lang="en-US" dirty="0" err="1" smtClean="0"/>
              <a:t>poništenje</a:t>
            </a:r>
            <a:r>
              <a:rPr lang="en-US" dirty="0" smtClean="0"/>
              <a:t> </a:t>
            </a:r>
            <a:r>
              <a:rPr lang="en-US" dirty="0" err="1" smtClean="0"/>
              <a:t>ugovora</a:t>
            </a:r>
            <a:r>
              <a:rPr lang="en-US" dirty="0" smtClean="0"/>
              <a:t> </a:t>
            </a:r>
            <a:r>
              <a:rPr lang="en-US" dirty="0" err="1" smtClean="0"/>
              <a:t>i</a:t>
            </a:r>
            <a:r>
              <a:rPr lang="en-US" dirty="0" smtClean="0"/>
              <a:t> </a:t>
            </a:r>
            <a:r>
              <a:rPr lang="en-US" dirty="0" err="1" smtClean="0"/>
              <a:t>zadržati</a:t>
            </a:r>
            <a:r>
              <a:rPr lang="en-US" dirty="0" smtClean="0"/>
              <a:t> </a:t>
            </a:r>
            <a:r>
              <a:rPr lang="en-US" dirty="0" err="1" smtClean="0"/>
              <a:t>premije</a:t>
            </a:r>
            <a:r>
              <a:rPr lang="en-US" dirty="0" smtClean="0"/>
              <a:t>. </a:t>
            </a:r>
            <a:r>
              <a:rPr lang="en-US" dirty="0" err="1" smtClean="0"/>
              <a:t>Ako</a:t>
            </a:r>
            <a:r>
              <a:rPr lang="en-US" dirty="0" smtClean="0"/>
              <a:t> </a:t>
            </a:r>
            <a:r>
              <a:rPr lang="en-US" dirty="0" err="1" smtClean="0"/>
              <a:t>nije</a:t>
            </a:r>
            <a:r>
              <a:rPr lang="en-US" dirty="0" smtClean="0"/>
              <a:t> </a:t>
            </a:r>
            <a:r>
              <a:rPr lang="en-US" dirty="0" err="1" smtClean="0"/>
              <a:t>postupio</a:t>
            </a:r>
            <a:r>
              <a:rPr lang="en-US" dirty="0" smtClean="0"/>
              <a:t> </a:t>
            </a:r>
            <a:r>
              <a:rPr lang="en-US" dirty="0" err="1" smtClean="0"/>
              <a:t>nesavjesno</a:t>
            </a:r>
            <a:r>
              <a:rPr lang="en-US" dirty="0" smtClean="0"/>
              <a:t>, </a:t>
            </a:r>
            <a:r>
              <a:rPr lang="en-US" dirty="0" err="1" smtClean="0"/>
              <a:t>svaki</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svoju</a:t>
            </a:r>
            <a:r>
              <a:rPr lang="en-US" dirty="0" smtClean="0"/>
              <a:t> </a:t>
            </a:r>
            <a:r>
              <a:rPr lang="en-US" dirty="0" err="1" smtClean="0"/>
              <a:t>premiju</a:t>
            </a:r>
            <a:r>
              <a:rPr lang="en-US" dirty="0" smtClean="0"/>
              <a:t>, a </a:t>
            </a:r>
            <a:r>
              <a:rPr lang="en-US" dirty="0" err="1" smtClean="0"/>
              <a:t>ugovaraču</a:t>
            </a:r>
            <a:r>
              <a:rPr lang="en-US" dirty="0" smtClean="0"/>
              <a:t> </a:t>
            </a:r>
            <a:r>
              <a:rPr lang="en-US" dirty="0" err="1" smtClean="0"/>
              <a:t>pripada</a:t>
            </a:r>
            <a:r>
              <a:rPr lang="en-US" dirty="0" smtClean="0"/>
              <a:t> </a:t>
            </a:r>
            <a:r>
              <a:rPr lang="en-US" dirty="0" err="1" smtClean="0"/>
              <a:t>naknada</a:t>
            </a:r>
            <a:r>
              <a:rPr lang="en-US" dirty="0" smtClean="0"/>
              <a:t> </a:t>
            </a:r>
            <a:r>
              <a:rPr lang="en-US" dirty="0" err="1" smtClean="0"/>
              <a:t>od</a:t>
            </a:r>
            <a:r>
              <a:rPr lang="en-US" dirty="0" smtClean="0"/>
              <a:t> </a:t>
            </a:r>
            <a:r>
              <a:rPr lang="en-US" dirty="0" err="1" smtClean="0"/>
              <a:t>svakog</a:t>
            </a:r>
            <a:r>
              <a:rPr lang="en-US" dirty="0" smtClean="0"/>
              <a:t> </a:t>
            </a:r>
            <a:r>
              <a:rPr lang="en-US" dirty="0" err="1" smtClean="0"/>
              <a:t>osiguravača</a:t>
            </a:r>
            <a:r>
              <a:rPr lang="en-US" dirty="0" smtClean="0"/>
              <a:t> </a:t>
            </a:r>
            <a:r>
              <a:rPr lang="en-US" dirty="0" err="1" smtClean="0"/>
              <a:t>po</a:t>
            </a:r>
            <a:r>
              <a:rPr lang="en-US" dirty="0" smtClean="0"/>
              <a:t> </a:t>
            </a:r>
            <a:r>
              <a:rPr lang="en-US" dirty="0" err="1" smtClean="0"/>
              <a:t>ugovoru</a:t>
            </a:r>
            <a:r>
              <a:rPr lang="en-US" dirty="0" smtClean="0"/>
              <a:t>. </a:t>
            </a:r>
            <a:r>
              <a:rPr lang="en-US" dirty="0" err="1" smtClean="0"/>
              <a:t>Obje</a:t>
            </a:r>
            <a:r>
              <a:rPr lang="en-US" dirty="0" smtClean="0"/>
              <a:t> </a:t>
            </a:r>
            <a:r>
              <a:rPr lang="en-US" dirty="0" err="1" smtClean="0"/>
              <a:t>naknade</a:t>
            </a:r>
            <a:r>
              <a:rPr lang="en-US" dirty="0" smtClean="0"/>
              <a:t> </a:t>
            </a:r>
            <a:r>
              <a:rPr lang="en-US" dirty="0" err="1" smtClean="0"/>
              <a:t>zajedno</a:t>
            </a:r>
            <a:r>
              <a:rPr lang="en-US" dirty="0" smtClean="0"/>
              <a:t> ne </a:t>
            </a:r>
            <a:r>
              <a:rPr lang="en-US" dirty="0" err="1" smtClean="0"/>
              <a:t>mogu</a:t>
            </a:r>
            <a:r>
              <a:rPr lang="en-US" dirty="0" smtClean="0"/>
              <a:t> </a:t>
            </a:r>
            <a:r>
              <a:rPr lang="en-US" dirty="0" err="1" smtClean="0"/>
              <a:t>preći</a:t>
            </a:r>
            <a:r>
              <a:rPr lang="en-US" dirty="0" smtClean="0"/>
              <a:t> </a:t>
            </a:r>
            <a:r>
              <a:rPr lang="en-US" dirty="0" err="1" smtClean="0"/>
              <a:t>iznos</a:t>
            </a:r>
            <a:r>
              <a:rPr lang="en-US" dirty="0" smtClean="0"/>
              <a:t> </a:t>
            </a:r>
            <a:r>
              <a:rPr lang="en-US" dirty="0" err="1" smtClean="0"/>
              <a:t>štete</a:t>
            </a:r>
            <a:r>
              <a:rPr lang="en-US" dirty="0" smtClean="0"/>
              <a:t>. </a:t>
            </a:r>
            <a:r>
              <a:rPr lang="en-US" dirty="0" err="1" smtClean="0"/>
              <a:t>Svaki</a:t>
            </a:r>
            <a:r>
              <a:rPr lang="en-US" dirty="0" smtClean="0"/>
              <a:t> </a:t>
            </a:r>
            <a:r>
              <a:rPr lang="en-US" dirty="0" err="1" smtClean="0"/>
              <a:t>osiguravač</a:t>
            </a:r>
            <a:r>
              <a:rPr lang="en-US" dirty="0" smtClean="0"/>
              <a:t> </a:t>
            </a:r>
            <a:r>
              <a:rPr lang="en-US" dirty="0" err="1" smtClean="0"/>
              <a:t>snosi</a:t>
            </a:r>
            <a:r>
              <a:rPr lang="en-US" dirty="0" smtClean="0"/>
              <a:t> </a:t>
            </a:r>
            <a:r>
              <a:rPr lang="en-US" dirty="0" err="1" smtClean="0"/>
              <a:t>iznos</a:t>
            </a:r>
            <a:r>
              <a:rPr lang="en-US" dirty="0" smtClean="0"/>
              <a:t> </a:t>
            </a:r>
            <a:r>
              <a:rPr lang="en-US" dirty="0" err="1" smtClean="0"/>
              <a:t>naknade</a:t>
            </a:r>
            <a:r>
              <a:rPr lang="en-US" dirty="0" smtClean="0"/>
              <a:t> </a:t>
            </a:r>
            <a:r>
              <a:rPr lang="en-US" dirty="0" err="1" smtClean="0"/>
              <a:t>srazmjeran</a:t>
            </a:r>
            <a:r>
              <a:rPr lang="en-US" dirty="0" smtClean="0"/>
              <a:t> </a:t>
            </a:r>
            <a:r>
              <a:rPr lang="en-US" dirty="0" err="1" smtClean="0"/>
              <a:t>svoti</a:t>
            </a:r>
            <a:r>
              <a:rPr lang="en-US" dirty="0" smtClean="0"/>
              <a:t> </a:t>
            </a:r>
            <a:r>
              <a:rPr lang="en-US" dirty="0" err="1" smtClean="0"/>
              <a:t>osiguranja</a:t>
            </a:r>
            <a:r>
              <a:rPr lang="en-US" dirty="0" smtClean="0"/>
              <a:t> </a:t>
            </a:r>
            <a:r>
              <a:rPr lang="en-US" dirty="0" err="1" smtClean="0"/>
              <a:t>po</a:t>
            </a:r>
            <a:r>
              <a:rPr lang="en-US" dirty="0" smtClean="0"/>
              <a:t> </a:t>
            </a:r>
            <a:r>
              <a:rPr lang="en-US" dirty="0" err="1" smtClean="0"/>
              <a:t>njegovom</a:t>
            </a:r>
            <a:r>
              <a:rPr lang="en-US" dirty="0" smtClean="0"/>
              <a:t> </a:t>
            </a:r>
            <a:r>
              <a:rPr lang="en-US" dirty="0" err="1" smtClean="0"/>
              <a:t>ugovoru</a:t>
            </a:r>
            <a:r>
              <a:rPr lang="en-US" dirty="0" smtClean="0"/>
              <a:t>. </a:t>
            </a:r>
            <a:r>
              <a:rPr lang="en-US" dirty="0" err="1" smtClean="0"/>
              <a:t>Ukoliko</a:t>
            </a:r>
            <a:r>
              <a:rPr lang="en-US" dirty="0" smtClean="0"/>
              <a:t> </a:t>
            </a:r>
            <a:r>
              <a:rPr lang="en-US" dirty="0" err="1" smtClean="0"/>
              <a:t>jedan</a:t>
            </a:r>
            <a:r>
              <a:rPr lang="en-US" dirty="0" smtClean="0"/>
              <a:t> </a:t>
            </a:r>
            <a:r>
              <a:rPr lang="en-US" dirty="0" err="1" smtClean="0"/>
              <a:t>osiguravač</a:t>
            </a:r>
            <a:r>
              <a:rPr lang="en-US" dirty="0" smtClean="0"/>
              <a:t> ne </a:t>
            </a:r>
            <a:r>
              <a:rPr lang="en-US" dirty="0" err="1" smtClean="0"/>
              <a:t>može</a:t>
            </a:r>
            <a:r>
              <a:rPr lang="en-US" dirty="0" smtClean="0"/>
              <a:t> </a:t>
            </a:r>
            <a:r>
              <a:rPr lang="en-US" dirty="0" err="1" smtClean="0"/>
              <a:t>da</a:t>
            </a:r>
            <a:r>
              <a:rPr lang="en-US" dirty="0" smtClean="0"/>
              <a:t> </a:t>
            </a:r>
            <a:r>
              <a:rPr lang="en-US" dirty="0" err="1" smtClean="0"/>
              <a:t>plati</a:t>
            </a:r>
            <a:r>
              <a:rPr lang="en-US" dirty="0" smtClean="0"/>
              <a:t> </a:t>
            </a:r>
            <a:r>
              <a:rPr lang="en-US" dirty="0" err="1" smtClean="0"/>
              <a:t>svoj</a:t>
            </a:r>
            <a:r>
              <a:rPr lang="en-US" dirty="0" smtClean="0"/>
              <a:t> </a:t>
            </a:r>
            <a:r>
              <a:rPr lang="en-US" dirty="0" err="1" smtClean="0"/>
              <a:t>dio</a:t>
            </a:r>
            <a:r>
              <a:rPr lang="en-US" dirty="0" smtClean="0"/>
              <a:t> </a:t>
            </a:r>
            <a:r>
              <a:rPr lang="en-US" dirty="0" err="1" smtClean="0"/>
              <a:t>dugovne</a:t>
            </a:r>
            <a:r>
              <a:rPr lang="en-US" dirty="0" smtClean="0"/>
              <a:t> </a:t>
            </a:r>
            <a:r>
              <a:rPr lang="en-US" dirty="0" err="1" smtClean="0"/>
              <a:t>naknade</a:t>
            </a:r>
            <a:r>
              <a:rPr lang="en-US" dirty="0" smtClean="0"/>
              <a:t>, </a:t>
            </a:r>
            <a:r>
              <a:rPr lang="en-US" dirty="0" err="1" smtClean="0"/>
              <a:t>za</a:t>
            </a:r>
            <a:r>
              <a:rPr lang="en-US" dirty="0" smtClean="0"/>
              <a:t> </a:t>
            </a:r>
            <a:r>
              <a:rPr lang="en-US" dirty="0" err="1" smtClean="0"/>
              <a:t>njega</a:t>
            </a:r>
            <a:r>
              <a:rPr lang="en-US" dirty="0" smtClean="0"/>
              <a:t> </a:t>
            </a:r>
            <a:r>
              <a:rPr lang="en-US" dirty="0" err="1" smtClean="0"/>
              <a:t>odgovaraju</a:t>
            </a:r>
            <a:r>
              <a:rPr lang="en-US" dirty="0" smtClean="0"/>
              <a:t> </a:t>
            </a:r>
            <a:r>
              <a:rPr lang="en-US" dirty="0" err="1" smtClean="0"/>
              <a:t>ostali</a:t>
            </a:r>
            <a:r>
              <a:rPr lang="en-US" dirty="0" smtClean="0"/>
              <a:t> </a:t>
            </a:r>
            <a:r>
              <a:rPr lang="en-US" dirty="0" err="1" smtClean="0"/>
              <a:t>osiguravači</a:t>
            </a:r>
            <a:r>
              <a:rPr lang="en-US" dirty="0" smtClean="0"/>
              <a:t> </a:t>
            </a:r>
            <a:r>
              <a:rPr lang="en-US" dirty="0" err="1" smtClean="0"/>
              <a:t>srazmjerno</a:t>
            </a:r>
            <a:r>
              <a:rPr lang="en-US" dirty="0" smtClean="0"/>
              <a:t> </a:t>
            </a:r>
            <a:r>
              <a:rPr lang="en-US" dirty="0" err="1" smtClean="0"/>
              <a:t>svojim</a:t>
            </a:r>
            <a:r>
              <a:rPr lang="en-US" dirty="0" smtClean="0"/>
              <a:t> </a:t>
            </a:r>
            <a:r>
              <a:rPr lang="en-US" dirty="0" err="1" smtClean="0"/>
              <a:t>dijelovima</a:t>
            </a:r>
            <a:r>
              <a:rPr lang="en-US" dirty="0" smtClean="0"/>
              <a:t>. </a:t>
            </a:r>
            <a:r>
              <a:rPr lang="en-US" dirty="0" err="1" smtClean="0"/>
              <a:t>Tek</a:t>
            </a:r>
            <a:r>
              <a:rPr lang="en-US" dirty="0" smtClean="0"/>
              <a:t> </a:t>
            </a:r>
            <a:r>
              <a:rPr lang="en-US" dirty="0" err="1" smtClean="0"/>
              <a:t>kad</a:t>
            </a:r>
            <a:r>
              <a:rPr lang="en-US" dirty="0" smtClean="0"/>
              <a:t> se </a:t>
            </a:r>
            <a:r>
              <a:rPr lang="en-US" dirty="0" err="1" smtClean="0"/>
              <a:t>dogodi</a:t>
            </a:r>
            <a:r>
              <a:rPr lang="en-US" dirty="0" smtClean="0"/>
              <a:t> </a:t>
            </a:r>
            <a:r>
              <a:rPr lang="en-US" dirty="0" err="1" smtClean="0"/>
              <a:t>osigurani</a:t>
            </a:r>
            <a:r>
              <a:rPr lang="en-US" dirty="0" smtClean="0"/>
              <a:t> </a:t>
            </a:r>
            <a:r>
              <a:rPr lang="en-US" dirty="0" err="1" smtClean="0"/>
              <a:t>slučaj</a:t>
            </a:r>
            <a:r>
              <a:rPr lang="en-US" dirty="0" smtClean="0"/>
              <a:t>, </a:t>
            </a:r>
            <a:r>
              <a:rPr lang="en-US" dirty="0" err="1" smtClean="0"/>
              <a:t>nastaju</a:t>
            </a:r>
            <a:r>
              <a:rPr lang="en-US" dirty="0" smtClean="0"/>
              <a:t> </a:t>
            </a:r>
            <a:r>
              <a:rPr lang="en-US" dirty="0" err="1" smtClean="0"/>
              <a:t>obaveze</a:t>
            </a:r>
            <a:r>
              <a:rPr lang="en-US" dirty="0" smtClean="0"/>
              <a:t> osiguranika </a:t>
            </a:r>
            <a:r>
              <a:rPr lang="en-US" dirty="0" err="1" smtClean="0"/>
              <a:t>da</a:t>
            </a:r>
            <a:r>
              <a:rPr lang="en-US" dirty="0" smtClean="0"/>
              <a:t> </a:t>
            </a:r>
            <a:r>
              <a:rPr lang="en-US" dirty="0" err="1" smtClean="0"/>
              <a:t>izvijesti</a:t>
            </a:r>
            <a:r>
              <a:rPr lang="en-US" dirty="0" smtClean="0"/>
              <a:t> </a:t>
            </a:r>
            <a:r>
              <a:rPr lang="en-US" dirty="0" err="1" smtClean="0"/>
              <a:t>svakog</a:t>
            </a:r>
            <a:r>
              <a:rPr lang="en-US" dirty="0" smtClean="0"/>
              <a:t> </a:t>
            </a:r>
            <a:r>
              <a:rPr lang="en-US" dirty="0" err="1" smtClean="0"/>
              <a:t>saosiguravača</a:t>
            </a:r>
            <a:r>
              <a:rPr lang="en-US" dirty="0" smtClean="0"/>
              <a:t> </a:t>
            </a:r>
            <a:r>
              <a:rPr lang="en-US" dirty="0" err="1" smtClean="0"/>
              <a:t>i</a:t>
            </a:r>
            <a:r>
              <a:rPr lang="en-US" dirty="0" smtClean="0"/>
              <a:t> </a:t>
            </a:r>
            <a:r>
              <a:rPr lang="en-US" dirty="0" err="1" smtClean="0"/>
              <a:t>saopšti</a:t>
            </a:r>
            <a:r>
              <a:rPr lang="en-US" dirty="0" smtClean="0"/>
              <a:t> mu </a:t>
            </a:r>
            <a:r>
              <a:rPr lang="en-US" dirty="0" err="1" smtClean="0"/>
              <a:t>naziv</a:t>
            </a:r>
            <a:r>
              <a:rPr lang="en-US" dirty="0" smtClean="0"/>
              <a:t> </a:t>
            </a:r>
            <a:r>
              <a:rPr lang="en-US" dirty="0" err="1" smtClean="0"/>
              <a:t>i</a:t>
            </a:r>
            <a:r>
              <a:rPr lang="en-US" dirty="0" smtClean="0"/>
              <a:t> </a:t>
            </a:r>
            <a:r>
              <a:rPr lang="en-US" dirty="0" err="1" smtClean="0"/>
              <a:t>adresu</a:t>
            </a:r>
            <a:r>
              <a:rPr lang="en-US" dirty="0" smtClean="0"/>
              <a:t> </a:t>
            </a:r>
            <a:r>
              <a:rPr lang="en-US" dirty="0" err="1" smtClean="0"/>
              <a:t>ostalih</a:t>
            </a:r>
            <a:r>
              <a:rPr lang="en-US" dirty="0" smtClean="0"/>
              <a:t> </a:t>
            </a:r>
            <a:r>
              <a:rPr lang="en-US" dirty="0" err="1" smtClean="0"/>
              <a:t>osiguravača</a:t>
            </a:r>
            <a:r>
              <a:rPr lang="en-US" dirty="0" smtClean="0"/>
              <a:t> (</a:t>
            </a:r>
            <a:r>
              <a:rPr lang="en-US" dirty="0" err="1" smtClean="0"/>
              <a:t>čl</a:t>
            </a:r>
            <a:r>
              <a:rPr lang="en-US" dirty="0" smtClean="0"/>
              <a:t>. 934 ZOO).</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V PODJELA OSIGURANJA</a:t>
            </a:r>
          </a:p>
          <a:p>
            <a:r>
              <a:rPr lang="en-US" b="1" dirty="0" smtClean="0"/>
              <a:t>1. </a:t>
            </a:r>
            <a:r>
              <a:rPr lang="en-US" b="1" dirty="0" err="1" smtClean="0"/>
              <a:t>Kriteriji</a:t>
            </a:r>
            <a:r>
              <a:rPr lang="en-US" b="1" dirty="0" smtClean="0"/>
              <a:t> </a:t>
            </a:r>
            <a:r>
              <a:rPr lang="en-US" b="1" dirty="0" err="1" smtClean="0"/>
              <a:t>podjele</a:t>
            </a:r>
            <a:endParaRPr lang="en-US" b="1" dirty="0" smtClean="0"/>
          </a:p>
          <a:p>
            <a:r>
              <a:rPr lang="en-US" dirty="0" err="1" smtClean="0"/>
              <a:t>Podjele</a:t>
            </a:r>
            <a:r>
              <a:rPr lang="en-US" dirty="0" smtClean="0"/>
              <a:t> </a:t>
            </a:r>
            <a:r>
              <a:rPr lang="en-US" dirty="0" err="1" smtClean="0"/>
              <a:t>osiguranja</a:t>
            </a:r>
            <a:r>
              <a:rPr lang="en-US" dirty="0" smtClean="0"/>
              <a:t> </a:t>
            </a:r>
            <a:r>
              <a:rPr lang="en-US" dirty="0" err="1" smtClean="0"/>
              <a:t>na</a:t>
            </a:r>
            <a:r>
              <a:rPr lang="en-US" dirty="0" smtClean="0"/>
              <a:t> </a:t>
            </a:r>
            <a:r>
              <a:rPr lang="en-US" dirty="0" err="1" smtClean="0"/>
              <a:t>različite</a:t>
            </a:r>
            <a:r>
              <a:rPr lang="en-US" dirty="0" smtClean="0"/>
              <a:t> </a:t>
            </a:r>
            <a:r>
              <a:rPr lang="en-US" dirty="0" err="1" smtClean="0"/>
              <a:t>grupe</a:t>
            </a:r>
            <a:r>
              <a:rPr lang="en-US" dirty="0" smtClean="0"/>
              <a:t> </a:t>
            </a:r>
            <a:r>
              <a:rPr lang="en-US" dirty="0" err="1" smtClean="0"/>
              <a:t>zavise</a:t>
            </a:r>
            <a:r>
              <a:rPr lang="en-US" dirty="0" smtClean="0"/>
              <a:t> </a:t>
            </a:r>
            <a:r>
              <a:rPr lang="en-US" dirty="0" err="1" smtClean="0"/>
              <a:t>od</a:t>
            </a:r>
            <a:r>
              <a:rPr lang="en-US" dirty="0" smtClean="0"/>
              <a:t> </a:t>
            </a:r>
            <a:r>
              <a:rPr lang="en-US" dirty="0" err="1" smtClean="0"/>
              <a:t>kriterija</a:t>
            </a:r>
            <a:r>
              <a:rPr lang="en-US" dirty="0" smtClean="0"/>
              <a:t> </a:t>
            </a:r>
            <a:r>
              <a:rPr lang="en-US" dirty="0" err="1" smtClean="0"/>
              <a:t>na</a:t>
            </a:r>
            <a:r>
              <a:rPr lang="en-US" dirty="0" smtClean="0"/>
              <a:t> </a:t>
            </a:r>
            <a:r>
              <a:rPr lang="en-US" dirty="0" err="1" smtClean="0"/>
              <a:t>osnovu</a:t>
            </a:r>
            <a:r>
              <a:rPr lang="en-US" dirty="0" smtClean="0"/>
              <a:t> </a:t>
            </a:r>
            <a:r>
              <a:rPr lang="en-US" dirty="0" err="1" smtClean="0"/>
              <a:t>kojih</a:t>
            </a:r>
            <a:r>
              <a:rPr lang="en-US" dirty="0" smtClean="0"/>
              <a:t> se </a:t>
            </a:r>
            <a:r>
              <a:rPr lang="en-US" dirty="0" err="1" smtClean="0"/>
              <a:t>klasifikacija</a:t>
            </a:r>
            <a:r>
              <a:rPr lang="en-US" dirty="0" smtClean="0"/>
              <a:t> </a:t>
            </a:r>
            <a:r>
              <a:rPr lang="en-US" dirty="0" err="1" smtClean="0"/>
              <a:t>vrši</a:t>
            </a:r>
            <a:r>
              <a:rPr lang="en-US" dirty="0" smtClean="0"/>
              <a:t>. </a:t>
            </a:r>
            <a:r>
              <a:rPr lang="en-US" dirty="0" err="1" smtClean="0"/>
              <a:t>Najčešće</a:t>
            </a:r>
            <a:r>
              <a:rPr lang="en-US" dirty="0" smtClean="0"/>
              <a:t> </a:t>
            </a:r>
            <a:r>
              <a:rPr lang="en-US" dirty="0" err="1" smtClean="0"/>
              <a:t>usvojena</a:t>
            </a:r>
            <a:r>
              <a:rPr lang="en-US" dirty="0" smtClean="0"/>
              <a:t> </a:t>
            </a:r>
            <a:r>
              <a:rPr lang="en-US" dirty="0" err="1" smtClean="0"/>
              <a:t>podjela</a:t>
            </a:r>
            <a:r>
              <a:rPr lang="en-US" dirty="0" smtClean="0"/>
              <a:t> </a:t>
            </a:r>
            <a:r>
              <a:rPr lang="en-US" dirty="0" err="1" smtClean="0"/>
              <a:t>osiguranja</a:t>
            </a:r>
            <a:r>
              <a:rPr lang="en-US" dirty="0" smtClean="0"/>
              <a:t>, </a:t>
            </a:r>
            <a:r>
              <a:rPr lang="en-US" dirty="0" err="1" smtClean="0"/>
              <a:t>koju</a:t>
            </a:r>
            <a:r>
              <a:rPr lang="en-US" dirty="0" smtClean="0"/>
              <a:t> </a:t>
            </a:r>
            <a:r>
              <a:rPr lang="en-US" dirty="0" err="1" smtClean="0"/>
              <a:t>prihvata</a:t>
            </a:r>
            <a:r>
              <a:rPr lang="en-US" dirty="0" smtClean="0"/>
              <a:t> </a:t>
            </a:r>
            <a:r>
              <a:rPr lang="en-US" dirty="0" err="1" smtClean="0"/>
              <a:t>i</a:t>
            </a:r>
            <a:r>
              <a:rPr lang="en-US" dirty="0" smtClean="0"/>
              <a:t> </a:t>
            </a:r>
            <a:r>
              <a:rPr lang="en-US" dirty="0" err="1" smtClean="0"/>
              <a:t>naš</a:t>
            </a:r>
            <a:r>
              <a:rPr lang="en-US" dirty="0" smtClean="0"/>
              <a:t> </a:t>
            </a:r>
            <a:r>
              <a:rPr lang="en-US" dirty="0" err="1" smtClean="0"/>
              <a:t>zakon</a:t>
            </a:r>
            <a:r>
              <a:rPr lang="en-US" dirty="0" smtClean="0"/>
              <a:t>, </a:t>
            </a:r>
            <a:r>
              <a:rPr lang="en-US" dirty="0" err="1" smtClean="0"/>
              <a:t>jeste</a:t>
            </a:r>
            <a:r>
              <a:rPr lang="en-US" dirty="0" smtClean="0"/>
              <a:t> </a:t>
            </a:r>
            <a:r>
              <a:rPr lang="en-US" dirty="0" err="1" smtClean="0"/>
              <a:t>osiguranje</a:t>
            </a:r>
            <a:r>
              <a:rPr lang="en-US" dirty="0" smtClean="0"/>
              <a:t> </a:t>
            </a:r>
            <a:r>
              <a:rPr lang="en-US" dirty="0" err="1" smtClean="0"/>
              <a:t>imovine</a:t>
            </a:r>
            <a:r>
              <a:rPr lang="en-US" dirty="0" smtClean="0"/>
              <a:t>, </a:t>
            </a:r>
            <a:r>
              <a:rPr lang="en-US" dirty="0" err="1" smtClean="0"/>
              <a:t>osiguranje</a:t>
            </a:r>
            <a:r>
              <a:rPr lang="en-US" dirty="0" smtClean="0"/>
              <a:t> </a:t>
            </a:r>
            <a:r>
              <a:rPr lang="en-US" dirty="0" err="1" smtClean="0"/>
              <a:t>lica</a:t>
            </a:r>
            <a:r>
              <a:rPr lang="en-US" dirty="0" smtClean="0"/>
              <a:t> </a:t>
            </a:r>
            <a:r>
              <a:rPr lang="en-US" dirty="0" err="1" smtClean="0"/>
              <a:t>i</a:t>
            </a:r>
            <a:r>
              <a:rPr lang="en-US" dirty="0" smtClean="0"/>
              <a:t> </a:t>
            </a:r>
            <a:r>
              <a:rPr lang="en-US" dirty="0" err="1" smtClean="0"/>
              <a:t>pomorsko</a:t>
            </a:r>
            <a:r>
              <a:rPr lang="en-US" dirty="0" smtClean="0"/>
              <a:t> </a:t>
            </a:r>
            <a:r>
              <a:rPr lang="en-US" dirty="0" err="1" smtClean="0"/>
              <a:t>osiguranje</a:t>
            </a:r>
            <a:r>
              <a:rPr lang="en-US" dirty="0" smtClean="0"/>
              <a:t>. </a:t>
            </a:r>
            <a:r>
              <a:rPr lang="en-US" dirty="0" err="1" smtClean="0"/>
              <a:t>Prema</a:t>
            </a:r>
            <a:r>
              <a:rPr lang="en-US" dirty="0" smtClean="0"/>
              <a:t> </a:t>
            </a:r>
            <a:r>
              <a:rPr lang="en-US" dirty="0" err="1" smtClean="0"/>
              <a:t>načinu</a:t>
            </a:r>
            <a:r>
              <a:rPr lang="en-US" dirty="0" smtClean="0"/>
              <a:t> </a:t>
            </a:r>
            <a:r>
              <a:rPr lang="en-US" dirty="0" err="1" smtClean="0"/>
              <a:t>na</a:t>
            </a:r>
            <a:r>
              <a:rPr lang="en-US" dirty="0" smtClean="0"/>
              <a:t> </a:t>
            </a:r>
            <a:r>
              <a:rPr lang="en-US" dirty="0" err="1" smtClean="0"/>
              <a:t>koji</a:t>
            </a:r>
            <a:r>
              <a:rPr lang="en-US" dirty="0" smtClean="0"/>
              <a:t> </a:t>
            </a:r>
            <a:r>
              <a:rPr lang="en-US" dirty="0" err="1" smtClean="0"/>
              <a:t>nastaje</a:t>
            </a:r>
            <a:r>
              <a:rPr lang="en-US" dirty="0" smtClean="0"/>
              <a:t>, </a:t>
            </a:r>
            <a:r>
              <a:rPr lang="en-US" dirty="0" err="1" smtClean="0"/>
              <a:t>osiguranje</a:t>
            </a:r>
            <a:r>
              <a:rPr lang="en-US" dirty="0" smtClean="0"/>
              <a:t> se </a:t>
            </a:r>
            <a:r>
              <a:rPr lang="en-US" dirty="0" err="1" smtClean="0"/>
              <a:t>dijeli</a:t>
            </a:r>
            <a:r>
              <a:rPr lang="en-US" dirty="0" smtClean="0"/>
              <a:t> </a:t>
            </a:r>
            <a:r>
              <a:rPr lang="en-US" dirty="0" err="1" smtClean="0"/>
              <a:t>na</a:t>
            </a:r>
            <a:r>
              <a:rPr lang="en-US" dirty="0" smtClean="0"/>
              <a:t> </a:t>
            </a:r>
            <a:r>
              <a:rPr lang="en-US" dirty="0" err="1" smtClean="0"/>
              <a:t>dobrovoljno</a:t>
            </a:r>
            <a:r>
              <a:rPr lang="en-US" dirty="0" smtClean="0"/>
              <a:t> </a:t>
            </a:r>
            <a:r>
              <a:rPr lang="en-US" dirty="0" err="1" smtClean="0"/>
              <a:t>i</a:t>
            </a:r>
            <a:r>
              <a:rPr lang="en-US" dirty="0" smtClean="0"/>
              <a:t> </a:t>
            </a:r>
            <a:r>
              <a:rPr lang="en-US" dirty="0" err="1" smtClean="0"/>
              <a:t>obavezno</a:t>
            </a:r>
            <a:r>
              <a:rPr lang="en-US" dirty="0" smtClean="0"/>
              <a:t>. </a:t>
            </a:r>
            <a:r>
              <a:rPr lang="en-US" dirty="0" err="1" smtClean="0"/>
              <a:t>Dobrovoljno</a:t>
            </a:r>
            <a:r>
              <a:rPr lang="en-US" dirty="0" smtClean="0"/>
              <a:t> </a:t>
            </a:r>
            <a:r>
              <a:rPr lang="en-US" dirty="0" err="1" smtClean="0"/>
              <a:t>osiguranje</a:t>
            </a:r>
            <a:r>
              <a:rPr lang="en-US" dirty="0" smtClean="0"/>
              <a:t> </a:t>
            </a:r>
            <a:r>
              <a:rPr lang="en-US" dirty="0" err="1" smtClean="0"/>
              <a:t>nastaje</a:t>
            </a:r>
            <a:r>
              <a:rPr lang="en-US" dirty="0" smtClean="0"/>
              <a:t> </a:t>
            </a:r>
            <a:r>
              <a:rPr lang="en-US" dirty="0" err="1" smtClean="0"/>
              <a:t>voljom</a:t>
            </a:r>
            <a:r>
              <a:rPr lang="en-US" dirty="0" smtClean="0"/>
              <a:t> </a:t>
            </a:r>
            <a:r>
              <a:rPr lang="en-US" dirty="0" err="1" smtClean="0"/>
              <a:t>stranaka</a:t>
            </a:r>
            <a:r>
              <a:rPr lang="en-US" dirty="0" smtClean="0"/>
              <a:t>, </a:t>
            </a:r>
            <a:r>
              <a:rPr lang="en-US" dirty="0" err="1" smtClean="0"/>
              <a:t>na</a:t>
            </a:r>
            <a:r>
              <a:rPr lang="en-US" dirty="0" smtClean="0"/>
              <a:t> </a:t>
            </a:r>
            <a:r>
              <a:rPr lang="en-US" dirty="0" err="1" smtClean="0"/>
              <a:t>osnovu</a:t>
            </a:r>
            <a:r>
              <a:rPr lang="en-US" dirty="0" smtClean="0"/>
              <a:t> </a:t>
            </a:r>
            <a:r>
              <a:rPr lang="en-US" dirty="0" err="1" smtClean="0"/>
              <a:t>ugovora</a:t>
            </a:r>
            <a:r>
              <a:rPr lang="en-US" dirty="0" smtClean="0"/>
              <a:t>, </a:t>
            </a:r>
            <a:r>
              <a:rPr lang="en-US" dirty="0" err="1" smtClean="0"/>
              <a:t>dok</a:t>
            </a:r>
            <a:r>
              <a:rPr lang="en-US" dirty="0" smtClean="0"/>
              <a:t> se </a:t>
            </a:r>
            <a:r>
              <a:rPr lang="en-US" dirty="0" err="1" smtClean="0"/>
              <a:t>obavezno</a:t>
            </a:r>
            <a:r>
              <a:rPr lang="en-US" dirty="0" smtClean="0"/>
              <a:t> </a:t>
            </a:r>
            <a:r>
              <a:rPr lang="en-US" dirty="0" err="1" smtClean="0"/>
              <a:t>osiguranje</a:t>
            </a:r>
            <a:r>
              <a:rPr lang="en-US" dirty="0" smtClean="0"/>
              <a:t>, </a:t>
            </a:r>
            <a:r>
              <a:rPr lang="en-US" dirty="0" err="1" smtClean="0"/>
              <a:t>prema</a:t>
            </a:r>
            <a:r>
              <a:rPr lang="en-US" dirty="0" smtClean="0"/>
              <a:t> </a:t>
            </a:r>
            <a:r>
              <a:rPr lang="en-US" dirty="0" err="1" smtClean="0"/>
              <a:t>zakonskim</a:t>
            </a:r>
            <a:r>
              <a:rPr lang="en-US" dirty="0" smtClean="0"/>
              <a:t> </a:t>
            </a:r>
            <a:r>
              <a:rPr lang="en-US" dirty="0" err="1" smtClean="0"/>
              <a:t>odredbama</a:t>
            </a:r>
            <a:r>
              <a:rPr lang="en-US" dirty="0" smtClean="0"/>
              <a:t>, </a:t>
            </a:r>
            <a:r>
              <a:rPr lang="en-US" dirty="0" err="1" smtClean="0"/>
              <a:t>mora</a:t>
            </a:r>
            <a:r>
              <a:rPr lang="en-US" dirty="0" smtClean="0"/>
              <a:t> </a:t>
            </a:r>
            <a:r>
              <a:rPr lang="en-US" dirty="0" err="1" smtClean="0"/>
              <a:t>zaključiti</a:t>
            </a:r>
            <a:r>
              <a:rPr lang="en-US" dirty="0" smtClean="0"/>
              <a:t>.</a:t>
            </a:r>
          </a:p>
          <a:p>
            <a:r>
              <a:rPr lang="en-US" dirty="0" err="1" smtClean="0"/>
              <a:t>Svaka</a:t>
            </a:r>
            <a:r>
              <a:rPr lang="en-US" dirty="0" smtClean="0"/>
              <a:t> </a:t>
            </a:r>
            <a:r>
              <a:rPr lang="en-US" dirty="0" err="1" smtClean="0"/>
              <a:t>od</a:t>
            </a:r>
            <a:r>
              <a:rPr lang="en-US" dirty="0" smtClean="0"/>
              <a:t> </a:t>
            </a:r>
            <a:r>
              <a:rPr lang="en-US" dirty="0" err="1" smtClean="0"/>
              <a:t>glavnih</a:t>
            </a:r>
            <a:r>
              <a:rPr lang="en-US" dirty="0" smtClean="0"/>
              <a:t> </a:t>
            </a:r>
            <a:r>
              <a:rPr lang="en-US" dirty="0" err="1" smtClean="0"/>
              <a:t>grupa</a:t>
            </a:r>
            <a:r>
              <a:rPr lang="en-US" dirty="0" smtClean="0"/>
              <a:t> </a:t>
            </a:r>
            <a:r>
              <a:rPr lang="en-US" dirty="0" err="1" smtClean="0"/>
              <a:t>osiguranja</a:t>
            </a:r>
            <a:r>
              <a:rPr lang="en-US" dirty="0" smtClean="0"/>
              <a:t> </a:t>
            </a:r>
            <a:r>
              <a:rPr lang="en-US" dirty="0" err="1" smtClean="0"/>
              <a:t>dijeli</a:t>
            </a:r>
            <a:r>
              <a:rPr lang="en-US" dirty="0" smtClean="0"/>
              <a:t> se </a:t>
            </a:r>
            <a:r>
              <a:rPr lang="en-US" dirty="0" err="1" smtClean="0"/>
              <a:t>na</a:t>
            </a:r>
            <a:r>
              <a:rPr lang="en-US" dirty="0" smtClean="0"/>
              <a:t> </a:t>
            </a:r>
            <a:r>
              <a:rPr lang="en-US" dirty="0" err="1" smtClean="0"/>
              <a:t>vrste</a:t>
            </a:r>
            <a:r>
              <a:rPr lang="en-US" dirty="0" smtClean="0"/>
              <a:t>. </a:t>
            </a:r>
            <a:r>
              <a:rPr lang="en-US" dirty="0" err="1" smtClean="0"/>
              <a:t>Vrsta</a:t>
            </a:r>
            <a:r>
              <a:rPr lang="en-US" dirty="0" smtClean="0"/>
              <a:t> </a:t>
            </a:r>
            <a:r>
              <a:rPr lang="en-US" dirty="0" err="1" smtClean="0"/>
              <a:t>osiguranja</a:t>
            </a:r>
            <a:r>
              <a:rPr lang="en-US" dirty="0" smtClean="0"/>
              <a:t> </a:t>
            </a:r>
            <a:r>
              <a:rPr lang="en-US" dirty="0" err="1" smtClean="0"/>
              <a:t>označava</a:t>
            </a:r>
            <a:r>
              <a:rPr lang="en-US" dirty="0" smtClean="0"/>
              <a:t> </a:t>
            </a:r>
            <a:r>
              <a:rPr lang="en-US" dirty="0" err="1" smtClean="0"/>
              <a:t>vrstu</a:t>
            </a:r>
            <a:r>
              <a:rPr lang="en-US" dirty="0" smtClean="0"/>
              <a:t> </a:t>
            </a:r>
            <a:r>
              <a:rPr lang="en-US" dirty="0" err="1" smtClean="0"/>
              <a:t>rizika</a:t>
            </a:r>
            <a:r>
              <a:rPr lang="en-US" dirty="0" smtClean="0"/>
              <a:t>, </a:t>
            </a:r>
            <a:r>
              <a:rPr lang="en-US" dirty="0" err="1" smtClean="0"/>
              <a:t>vrstu</a:t>
            </a:r>
            <a:r>
              <a:rPr lang="en-US" dirty="0" smtClean="0"/>
              <a:t> </a:t>
            </a:r>
            <a:r>
              <a:rPr lang="en-US" dirty="0" err="1" smtClean="0"/>
              <a:t>opasnosti</a:t>
            </a:r>
            <a:r>
              <a:rPr lang="en-US" dirty="0" smtClean="0"/>
              <a:t> </a:t>
            </a:r>
            <a:r>
              <a:rPr lang="en-US" dirty="0" err="1" smtClean="0"/>
              <a:t>od</a:t>
            </a:r>
            <a:r>
              <a:rPr lang="en-US" dirty="0" smtClean="0"/>
              <a:t> </a:t>
            </a:r>
            <a:r>
              <a:rPr lang="en-US" dirty="0" err="1" smtClean="0"/>
              <a:t>koje</a:t>
            </a:r>
            <a:r>
              <a:rPr lang="en-US" dirty="0" smtClean="0"/>
              <a:t> se </a:t>
            </a:r>
            <a:r>
              <a:rPr lang="en-US" dirty="0" err="1" smtClean="0"/>
              <a:t>osigurava</a:t>
            </a:r>
            <a:r>
              <a:rPr lang="en-US" dirty="0" smtClean="0"/>
              <a:t> s </a:t>
            </a:r>
            <a:r>
              <a:rPr lang="en-US" dirty="0" err="1" smtClean="0"/>
              <a:t>obzirom</a:t>
            </a:r>
            <a:r>
              <a:rPr lang="en-US" dirty="0" smtClean="0"/>
              <a:t> </a:t>
            </a:r>
            <a:r>
              <a:rPr lang="en-US" dirty="0" err="1" smtClean="0"/>
              <a:t>na</a:t>
            </a:r>
            <a:r>
              <a:rPr lang="en-US" dirty="0" smtClean="0"/>
              <a:t> </a:t>
            </a:r>
            <a:r>
              <a:rPr lang="en-US" dirty="0" err="1" smtClean="0"/>
              <a:t>osobine</a:t>
            </a:r>
            <a:r>
              <a:rPr lang="en-US" dirty="0" smtClean="0"/>
              <a:t>,</a:t>
            </a:r>
            <a:r>
              <a:rPr lang="hr-HR" dirty="0" smtClean="0"/>
              <a:t> </a:t>
            </a:r>
            <a:r>
              <a:rPr lang="en-US" dirty="0" err="1" smtClean="0"/>
              <a:t>na</a:t>
            </a:r>
            <a:r>
              <a:rPr lang="en-US" dirty="0" smtClean="0"/>
              <a:t> </a:t>
            </a:r>
            <a:r>
              <a:rPr lang="en-US" dirty="0" err="1" smtClean="0"/>
              <a:t>upotrebljivost</a:t>
            </a:r>
            <a:r>
              <a:rPr lang="en-US" dirty="0" smtClean="0"/>
              <a:t> </a:t>
            </a:r>
            <a:r>
              <a:rPr lang="en-US" dirty="0" err="1" smtClean="0"/>
              <a:t>stvari</a:t>
            </a:r>
            <a:r>
              <a:rPr lang="en-US" dirty="0" smtClean="0"/>
              <a:t> </a:t>
            </a:r>
            <a:r>
              <a:rPr lang="en-US" dirty="0" err="1" smtClean="0"/>
              <a:t>ili</a:t>
            </a:r>
            <a:r>
              <a:rPr lang="en-US" dirty="0" smtClean="0"/>
              <a:t> </a:t>
            </a:r>
            <a:r>
              <a:rPr lang="en-US" dirty="0" err="1" smtClean="0"/>
              <a:t>lica</a:t>
            </a:r>
            <a:r>
              <a:rPr lang="en-US" dirty="0" smtClean="0"/>
              <a:t> </a:t>
            </a:r>
            <a:r>
              <a:rPr lang="en-US" dirty="0" err="1" smtClean="0"/>
              <a:t>obuhvaćenih</a:t>
            </a:r>
            <a:r>
              <a:rPr lang="en-US" dirty="0" smtClean="0"/>
              <a:t> </a:t>
            </a:r>
            <a:r>
              <a:rPr lang="en-US" dirty="0" err="1" smtClean="0"/>
              <a:t>jednim</a:t>
            </a:r>
            <a:r>
              <a:rPr lang="en-US" dirty="0" smtClean="0"/>
              <a:t> </a:t>
            </a:r>
            <a:r>
              <a:rPr lang="en-US" dirty="0" err="1" smtClean="0"/>
              <a:t>pravilima</a:t>
            </a:r>
            <a:r>
              <a:rPr lang="en-US" dirty="0" smtClean="0"/>
              <a:t> </a:t>
            </a:r>
            <a:r>
              <a:rPr lang="en-US" dirty="0" err="1" smtClean="0"/>
              <a:t>osiguranja</a:t>
            </a:r>
            <a:r>
              <a:rPr lang="en-US" dirty="0" smtClean="0"/>
              <a:t>, </a:t>
            </a:r>
            <a:r>
              <a:rPr lang="en-US" dirty="0" err="1" smtClean="0"/>
              <a:t>odnosno</a:t>
            </a:r>
            <a:r>
              <a:rPr lang="en-US" dirty="0" smtClean="0"/>
              <a:t> </a:t>
            </a:r>
            <a:r>
              <a:rPr lang="en-US" dirty="0" err="1" smtClean="0"/>
              <a:t>istim</a:t>
            </a:r>
            <a:r>
              <a:rPr lang="en-US" dirty="0" smtClean="0"/>
              <a:t> </a:t>
            </a:r>
            <a:r>
              <a:rPr lang="en-US" dirty="0" err="1" smtClean="0"/>
              <a:t>uslovima</a:t>
            </a:r>
            <a:r>
              <a:rPr lang="en-US" dirty="0" smtClean="0"/>
              <a:t> </a:t>
            </a:r>
            <a:r>
              <a:rPr lang="en-US" dirty="0" err="1" smtClean="0"/>
              <a:t>osiguranja</a:t>
            </a:r>
            <a:r>
              <a:rPr lang="en-US" dirty="0" smtClean="0"/>
              <a:t>.</a:t>
            </a:r>
          </a:p>
          <a:p>
            <a:r>
              <a:rPr lang="en-US" dirty="0" err="1" smtClean="0"/>
              <a:t>Osiguravač</a:t>
            </a:r>
            <a:r>
              <a:rPr lang="en-US" dirty="0" smtClean="0"/>
              <a:t> </a:t>
            </a:r>
            <a:r>
              <a:rPr lang="en-US" dirty="0" err="1" smtClean="0"/>
              <a:t>može</a:t>
            </a:r>
            <a:r>
              <a:rPr lang="en-US" dirty="0" smtClean="0"/>
              <a:t> </a:t>
            </a:r>
            <a:r>
              <a:rPr lang="en-US" dirty="0" err="1" smtClean="0"/>
              <a:t>provoditi</a:t>
            </a:r>
            <a:r>
              <a:rPr lang="en-US" dirty="0" smtClean="0"/>
              <a:t> </a:t>
            </a:r>
            <a:r>
              <a:rPr lang="en-US" dirty="0" err="1" smtClean="0"/>
              <a:t>sve</a:t>
            </a:r>
            <a:r>
              <a:rPr lang="en-US" dirty="0" smtClean="0"/>
              <a:t> </a:t>
            </a:r>
            <a:r>
              <a:rPr lang="en-US" dirty="0" err="1" smtClean="0"/>
              <a:t>vrste</a:t>
            </a:r>
            <a:r>
              <a:rPr lang="en-US" dirty="0" smtClean="0"/>
              <a:t> </a:t>
            </a:r>
            <a:r>
              <a:rPr lang="en-US" dirty="0" err="1" smtClean="0"/>
              <a:t>osiguranja</a:t>
            </a:r>
            <a:r>
              <a:rPr lang="en-US" dirty="0" smtClean="0"/>
              <a:t> </a:t>
            </a:r>
            <a:r>
              <a:rPr lang="en-US" dirty="0" err="1" smtClean="0"/>
              <a:t>imovine</a:t>
            </a:r>
            <a:r>
              <a:rPr lang="en-US" dirty="0" smtClean="0"/>
              <a:t> </a:t>
            </a:r>
            <a:r>
              <a:rPr lang="en-US" dirty="0" err="1" smtClean="0"/>
              <a:t>i</a:t>
            </a:r>
            <a:r>
              <a:rPr lang="en-US" dirty="0" smtClean="0"/>
              <a:t> </a:t>
            </a:r>
            <a:r>
              <a:rPr lang="en-US" dirty="0" err="1" smtClean="0"/>
              <a:t>lica</a:t>
            </a:r>
            <a:r>
              <a:rPr lang="en-US" dirty="0" smtClean="0"/>
              <a:t> </a:t>
            </a:r>
            <a:r>
              <a:rPr lang="en-US" dirty="0" err="1" smtClean="0"/>
              <a:t>za</a:t>
            </a:r>
            <a:r>
              <a:rPr lang="en-US" dirty="0" smtClean="0"/>
              <a:t> </a:t>
            </a:r>
            <a:r>
              <a:rPr lang="en-US" dirty="0" err="1" smtClean="0"/>
              <a:t>koje</a:t>
            </a:r>
            <a:r>
              <a:rPr lang="en-US" dirty="0" smtClean="0"/>
              <a:t> je </a:t>
            </a:r>
            <a:r>
              <a:rPr lang="en-US" dirty="0" err="1" smtClean="0"/>
              <a:t>registrovan</a:t>
            </a:r>
            <a:r>
              <a:rPr lang="en-US" dirty="0" smtClean="0"/>
              <a:t>. </a:t>
            </a:r>
            <a:r>
              <a:rPr lang="en-US" dirty="0" err="1" smtClean="0"/>
              <a:t>Osiguravač</a:t>
            </a:r>
            <a:r>
              <a:rPr lang="en-US" dirty="0" smtClean="0"/>
              <a:t> </a:t>
            </a:r>
            <a:r>
              <a:rPr lang="en-US" dirty="0" err="1" smtClean="0"/>
              <a:t>sa</a:t>
            </a:r>
            <a:r>
              <a:rPr lang="en-US" dirty="0" smtClean="0"/>
              <a:t> </a:t>
            </a:r>
            <a:r>
              <a:rPr lang="en-US" dirty="0" err="1" smtClean="0"/>
              <a:t>statusom</a:t>
            </a:r>
            <a:r>
              <a:rPr lang="en-US" dirty="0" smtClean="0"/>
              <a:t> </a:t>
            </a:r>
            <a:r>
              <a:rPr lang="en-US" dirty="0" err="1" smtClean="0"/>
              <a:t>dioničkog</a:t>
            </a:r>
            <a:r>
              <a:rPr lang="en-US" dirty="0" smtClean="0"/>
              <a:t> </a:t>
            </a:r>
            <a:r>
              <a:rPr lang="en-US" dirty="0" err="1" smtClean="0"/>
              <a:t>društva</a:t>
            </a:r>
            <a:r>
              <a:rPr lang="en-US" dirty="0" smtClean="0"/>
              <a:t> </a:t>
            </a:r>
            <a:r>
              <a:rPr lang="en-US" dirty="0" err="1" smtClean="0"/>
              <a:t>može</a:t>
            </a:r>
            <a:r>
              <a:rPr lang="en-US" dirty="0" smtClean="0"/>
              <a:t> se </a:t>
            </a:r>
            <a:r>
              <a:rPr lang="en-US" dirty="0" err="1" smtClean="0"/>
              <a:t>uz</a:t>
            </a:r>
            <a:r>
              <a:rPr lang="en-US" dirty="0" smtClean="0"/>
              <a:t> </a:t>
            </a:r>
            <a:r>
              <a:rPr lang="en-US" dirty="0" err="1" smtClean="0"/>
              <a:t>ostale</a:t>
            </a:r>
            <a:r>
              <a:rPr lang="en-US" dirty="0" smtClean="0"/>
              <a:t> </a:t>
            </a:r>
            <a:r>
              <a:rPr lang="en-US" dirty="0" err="1" smtClean="0"/>
              <a:t>poslove</a:t>
            </a:r>
            <a:r>
              <a:rPr lang="en-US" dirty="0" smtClean="0"/>
              <a:t> </a:t>
            </a:r>
            <a:r>
              <a:rPr lang="en-US" dirty="0" err="1" smtClean="0"/>
              <a:t>osiguranja</a:t>
            </a:r>
            <a:r>
              <a:rPr lang="en-US" dirty="0" smtClean="0"/>
              <a:t> </a:t>
            </a:r>
            <a:r>
              <a:rPr lang="en-US" dirty="0" err="1" smtClean="0"/>
              <a:t>baviti</a:t>
            </a:r>
            <a:r>
              <a:rPr lang="en-US" dirty="0" smtClean="0"/>
              <a:t> </a:t>
            </a:r>
            <a:r>
              <a:rPr lang="en-US" dirty="0" err="1" smtClean="0"/>
              <a:t>i</a:t>
            </a:r>
            <a:r>
              <a:rPr lang="en-US" dirty="0" smtClean="0"/>
              <a:t> </a:t>
            </a:r>
            <a:r>
              <a:rPr lang="en-US" dirty="0" err="1" smtClean="0"/>
              <a:t>reosiguranjem</a:t>
            </a:r>
            <a:r>
              <a:rPr lang="en-US" dirty="0" smtClean="0"/>
              <a:t>. </a:t>
            </a:r>
            <a:r>
              <a:rPr lang="en-US" dirty="0" err="1" smtClean="0"/>
              <a:t>Društvo</a:t>
            </a:r>
            <a:r>
              <a:rPr lang="en-US" dirty="0" smtClean="0"/>
              <a:t> </a:t>
            </a:r>
            <a:r>
              <a:rPr lang="en-US" dirty="0" err="1" smtClean="0"/>
              <a:t>za</a:t>
            </a:r>
            <a:r>
              <a:rPr lang="en-US" dirty="0" smtClean="0"/>
              <a:t> </a:t>
            </a:r>
            <a:r>
              <a:rPr lang="en-US" dirty="0" err="1" smtClean="0"/>
              <a:t>uzajamno</a:t>
            </a:r>
            <a:r>
              <a:rPr lang="en-US" dirty="0" smtClean="0"/>
              <a:t> </a:t>
            </a:r>
            <a:r>
              <a:rPr lang="en-US" dirty="0" err="1" smtClean="0"/>
              <a:t>osiguranje</a:t>
            </a:r>
            <a:r>
              <a:rPr lang="en-US" dirty="0" smtClean="0"/>
              <a:t> </a:t>
            </a:r>
            <a:r>
              <a:rPr lang="en-US" dirty="0" err="1" smtClean="0"/>
              <a:t>nema</a:t>
            </a:r>
            <a:r>
              <a:rPr lang="en-US" dirty="0" smtClean="0"/>
              <a:t> </a:t>
            </a:r>
            <a:r>
              <a:rPr lang="en-US" dirty="0" err="1" smtClean="0"/>
              <a:t>ovu</a:t>
            </a:r>
            <a:r>
              <a:rPr lang="en-US" dirty="0" smtClean="0"/>
              <a:t> </a:t>
            </a:r>
            <a:r>
              <a:rPr lang="en-US" dirty="0" err="1" smtClean="0"/>
              <a:t>mogućnost</a:t>
            </a:r>
            <a:r>
              <a:rPr lang="en-US" dirty="0" smtClean="0"/>
              <a:t> (</a:t>
            </a:r>
            <a:r>
              <a:rPr lang="en-US" dirty="0" err="1" smtClean="0"/>
              <a:t>čl</a:t>
            </a:r>
            <a:r>
              <a:rPr lang="en-US" dirty="0" smtClean="0"/>
              <a:t>. 9 ZOIO).</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Obnova uništenih dobara putem osiguranja ostvaruje se na taj način što se organizovano prikupljaju sredstva od onih koji hoće da se međusobno pomažu i solidarno snose određene štete. U slučaju da dođe do predviđenih šteta, one se nadoknađuju iz takvih sredstava. Stvara se posebna organizacija (osiguravač)</a:t>
            </a:r>
            <a:r>
              <a:rPr lang="hr-HR" dirty="0" smtClean="0"/>
              <a:t> </a:t>
            </a:r>
            <a:r>
              <a:rPr lang="vi-VN" dirty="0" smtClean="0"/>
              <a:t>koja, u što je moguće širem obimu, organizuje one koji su ugroženi eventualnim nastajanjem nekih štetnih događaja. U tom smislu, osiguranje je zajednica jednako ili slično ugroženih. Osiguravač unaprijed prikuplja i namjenjuje sredstva za obnovu onog što bude uništeno. Osiguravač, u stvari, organizuje udruživanje onih koji su izloženi istoj opasnosti i prikuplja od njih sredstva u posebni fond - osiguravajući fond, fond osiguranja.</a:t>
            </a:r>
          </a:p>
          <a:p>
            <a:r>
              <a:rPr lang="en-US" dirty="0" smtClean="0"/>
              <a:t>Fond </a:t>
            </a:r>
            <a:r>
              <a:rPr lang="en-US" dirty="0" err="1" smtClean="0"/>
              <a:t>osiguranja</a:t>
            </a:r>
            <a:r>
              <a:rPr lang="en-US" dirty="0" smtClean="0"/>
              <a:t> se </a:t>
            </a:r>
            <a:r>
              <a:rPr lang="en-US" dirty="0" err="1" smtClean="0"/>
              <a:t>stvara</a:t>
            </a:r>
            <a:r>
              <a:rPr lang="en-US" dirty="0" smtClean="0"/>
              <a:t> </a:t>
            </a:r>
            <a:r>
              <a:rPr lang="en-US" dirty="0" err="1" smtClean="0"/>
              <a:t>od</a:t>
            </a:r>
            <a:r>
              <a:rPr lang="en-US" dirty="0" smtClean="0"/>
              <a:t> </a:t>
            </a:r>
            <a:r>
              <a:rPr lang="en-US" dirty="0" err="1" smtClean="0"/>
              <a:t>jednog</a:t>
            </a:r>
            <a:r>
              <a:rPr lang="en-US" dirty="0" smtClean="0"/>
              <a:t> </a:t>
            </a:r>
            <a:r>
              <a:rPr lang="en-US" dirty="0" err="1" smtClean="0"/>
              <a:t>dijela</a:t>
            </a:r>
            <a:r>
              <a:rPr lang="en-US" dirty="0" smtClean="0"/>
              <a:t> </a:t>
            </a:r>
            <a:r>
              <a:rPr lang="en-US" dirty="0" err="1" smtClean="0"/>
              <a:t>viška</a:t>
            </a:r>
            <a:r>
              <a:rPr lang="en-US" dirty="0" smtClean="0"/>
              <a:t> </a:t>
            </a:r>
            <a:r>
              <a:rPr lang="en-US" dirty="0" err="1" smtClean="0"/>
              <a:t>vrijednosti</a:t>
            </a:r>
            <a:r>
              <a:rPr lang="en-US" dirty="0" smtClean="0"/>
              <a:t>. </a:t>
            </a:r>
            <a:r>
              <a:rPr lang="en-US" dirty="0" err="1" smtClean="0"/>
              <a:t>Osnovna</a:t>
            </a:r>
            <a:r>
              <a:rPr lang="en-US" dirty="0" smtClean="0"/>
              <a:t> </a:t>
            </a:r>
            <a:r>
              <a:rPr lang="en-US" dirty="0" err="1" smtClean="0"/>
              <a:t>načela</a:t>
            </a:r>
            <a:r>
              <a:rPr lang="en-US" dirty="0" smtClean="0"/>
              <a:t> </a:t>
            </a:r>
            <a:r>
              <a:rPr lang="en-US" dirty="0" err="1" smtClean="0"/>
              <a:t>na</a:t>
            </a:r>
            <a:r>
              <a:rPr lang="en-US" dirty="0" smtClean="0"/>
              <a:t> </a:t>
            </a:r>
            <a:r>
              <a:rPr lang="en-US" dirty="0" err="1" smtClean="0"/>
              <a:t>kojima</a:t>
            </a:r>
            <a:r>
              <a:rPr lang="en-US" dirty="0" smtClean="0"/>
              <a:t> </a:t>
            </a:r>
            <a:r>
              <a:rPr lang="en-US" dirty="0" err="1" smtClean="0"/>
              <a:t>zainteresovani</a:t>
            </a:r>
            <a:r>
              <a:rPr lang="en-US" dirty="0" smtClean="0"/>
              <a:t> </a:t>
            </a:r>
            <a:r>
              <a:rPr lang="en-US" dirty="0" err="1" smtClean="0"/>
              <a:t>udružuju</a:t>
            </a:r>
            <a:r>
              <a:rPr lang="en-US" dirty="0" smtClean="0"/>
              <a:t> </a:t>
            </a:r>
            <a:r>
              <a:rPr lang="en-US" dirty="0" err="1" smtClean="0"/>
              <a:t>sredstva</a:t>
            </a:r>
            <a:r>
              <a:rPr lang="en-US" dirty="0" smtClean="0"/>
              <a:t> u </a:t>
            </a:r>
            <a:r>
              <a:rPr lang="en-US" dirty="0" err="1" smtClean="0"/>
              <a:t>zajednicu</a:t>
            </a:r>
            <a:r>
              <a:rPr lang="en-US" dirty="0" smtClean="0"/>
              <a:t> </a:t>
            </a:r>
            <a:r>
              <a:rPr lang="en-US" dirty="0" err="1" smtClean="0"/>
              <a:t>i</a:t>
            </a:r>
            <a:r>
              <a:rPr lang="en-US" dirty="0" smtClean="0"/>
              <a:t> fond </a:t>
            </a:r>
            <a:r>
              <a:rPr lang="en-US" dirty="0" err="1" smtClean="0"/>
              <a:t>osiguranja</a:t>
            </a:r>
            <a:r>
              <a:rPr lang="en-US" dirty="0" smtClean="0"/>
              <a:t> </a:t>
            </a:r>
            <a:r>
              <a:rPr lang="en-US" dirty="0" err="1" smtClean="0"/>
              <a:t>su</a:t>
            </a:r>
            <a:r>
              <a:rPr lang="en-US" dirty="0" smtClean="0"/>
              <a:t> </a:t>
            </a:r>
            <a:r>
              <a:rPr lang="en-US" dirty="0" err="1" smtClean="0"/>
              <a:t>uzajamnost</a:t>
            </a:r>
            <a:r>
              <a:rPr lang="en-US" dirty="0" smtClean="0"/>
              <a:t> </a:t>
            </a:r>
            <a:r>
              <a:rPr lang="en-US" dirty="0" err="1" smtClean="0"/>
              <a:t>i</a:t>
            </a:r>
            <a:r>
              <a:rPr lang="en-US" dirty="0" smtClean="0"/>
              <a:t> </a:t>
            </a:r>
            <a:r>
              <a:rPr lang="en-US" dirty="0" err="1" smtClean="0"/>
              <a:t>solidarnost</a:t>
            </a:r>
            <a:r>
              <a:rPr lang="en-US" dirty="0" smtClean="0"/>
              <a:t> (</a:t>
            </a:r>
            <a:r>
              <a:rPr lang="en-US" dirty="0" err="1" smtClean="0"/>
              <a:t>čl</a:t>
            </a:r>
            <a:r>
              <a:rPr lang="en-US" dirty="0" smtClean="0"/>
              <a:t>. 897 ZOO).</a:t>
            </a:r>
          </a:p>
          <a:p>
            <a:r>
              <a:rPr lang="vi-VN" dirty="0" smtClean="0"/>
              <a:t>Osiguranje se zasniva na iskustvu da se neke pojave u prirodi i društvu dešavaju izuzetno, ali se, ipak, dešavaju normalno kao i one redovne. Ako se udruže svi oni koji su izloženi takvim izuzetnim pojavama, štetne posljedice mogu se ekonomski ublažiti ili otkloniti ili čak preduprijediti. Radi se, dakle, o organizovanju uzajamne raspodjele rizika i eventualne štete između onih koji su izloženi istoj opasnosti. Fond osiguranja, prema tome, predstavlja udruživanje sredstava subjekata koji su izloženi istoj opasnosti. Stoga je uzajamnost jedan od osnova osiguranja.</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32500" lnSpcReduction="20000"/>
          </a:bodyPr>
          <a:lstStyle/>
          <a:p>
            <a:r>
              <a:rPr lang="en-US" b="1" dirty="0" smtClean="0"/>
              <a:t>2. </a:t>
            </a:r>
            <a:r>
              <a:rPr lang="en-US" b="1" dirty="0" err="1" smtClean="0"/>
              <a:t>Osiguranje</a:t>
            </a:r>
            <a:r>
              <a:rPr lang="en-US" b="1" dirty="0" smtClean="0"/>
              <a:t> </a:t>
            </a:r>
            <a:r>
              <a:rPr lang="en-US" b="1" dirty="0" err="1" smtClean="0"/>
              <a:t>imovine</a:t>
            </a:r>
            <a:endParaRPr lang="en-US" b="1" dirty="0" smtClean="0"/>
          </a:p>
          <a:p>
            <a:r>
              <a:rPr lang="vi-VN" dirty="0" smtClean="0"/>
              <a:t>Osiguranje imovine (imovinsko osiguranje, osiguranje dobara) dijeli se na osiguranje stvari i osiguranje od imovinskih šteta. Kod osiguranja stvari predmet je stvar imovinske vrijednosti i naknađuje se šteta u slučaju propasti ili oštećenja stvari. Kod osiguranja od imovinskih šteta obaveza osiguravača se sastoji u naknadu imovinske štete koja nastaje kad se desi osigurani slučaj, bez obzira na to ima li oštećenja stvari, je li šteta nastala kao neposredna ili posredna posljedica oštećenja ili uništenja stvari, zatim kad nije ostvaren mogući dobitak ili kad su prouzrokovani neki troškovi.</a:t>
            </a:r>
          </a:p>
          <a:p>
            <a:r>
              <a:rPr lang="en-US" dirty="0" err="1" smtClean="0"/>
              <a:t>Poznato</a:t>
            </a:r>
            <a:r>
              <a:rPr lang="en-US" dirty="0" smtClean="0"/>
              <a:t> je </a:t>
            </a:r>
            <a:r>
              <a:rPr lang="en-US" dirty="0" err="1" smtClean="0"/>
              <a:t>više</a:t>
            </a:r>
            <a:r>
              <a:rPr lang="en-US" dirty="0" smtClean="0"/>
              <a:t> </a:t>
            </a:r>
            <a:r>
              <a:rPr lang="en-US" dirty="0" err="1" smtClean="0"/>
              <a:t>vrsta</a:t>
            </a:r>
            <a:r>
              <a:rPr lang="en-US" dirty="0" smtClean="0"/>
              <a:t> </a:t>
            </a:r>
            <a:r>
              <a:rPr lang="en-US" dirty="0" err="1" smtClean="0"/>
              <a:t>osiguranja</a:t>
            </a:r>
            <a:r>
              <a:rPr lang="en-US" dirty="0" smtClean="0"/>
              <a:t> </a:t>
            </a:r>
            <a:r>
              <a:rPr lang="en-US" dirty="0" err="1" smtClean="0"/>
              <a:t>imovine</a:t>
            </a:r>
            <a:r>
              <a:rPr lang="en-US" dirty="0" smtClean="0"/>
              <a:t>. </a:t>
            </a:r>
            <a:r>
              <a:rPr lang="en-US" dirty="0" err="1" smtClean="0"/>
              <a:t>Član</a:t>
            </a:r>
            <a:r>
              <a:rPr lang="en-US" dirty="0" smtClean="0"/>
              <a:t> 9. ZOIO </a:t>
            </a:r>
            <a:r>
              <a:rPr lang="en-US" dirty="0" err="1" smtClean="0"/>
              <a:t>netaksativno</a:t>
            </a:r>
            <a:r>
              <a:rPr lang="en-US" dirty="0" smtClean="0"/>
              <a:t> </a:t>
            </a:r>
            <a:r>
              <a:rPr lang="en-US" dirty="0" err="1" smtClean="0"/>
              <a:t>nabraja</a:t>
            </a:r>
            <a:r>
              <a:rPr lang="en-US" dirty="0" smtClean="0"/>
              <a:t> </a:t>
            </a:r>
            <a:r>
              <a:rPr lang="en-US" dirty="0" err="1" smtClean="0"/>
              <a:t>neka</a:t>
            </a:r>
            <a:r>
              <a:rPr lang="en-US" dirty="0" smtClean="0"/>
              <a:t> </a:t>
            </a:r>
            <a:r>
              <a:rPr lang="en-US" dirty="0" err="1" smtClean="0"/>
              <a:t>od</a:t>
            </a:r>
            <a:r>
              <a:rPr lang="en-US" dirty="0" smtClean="0"/>
              <a:t> </a:t>
            </a:r>
            <a:r>
              <a:rPr lang="en-US" dirty="0" err="1" smtClean="0"/>
              <a:t>njih</a:t>
            </a:r>
            <a:r>
              <a:rPr lang="en-US" dirty="0" smtClean="0"/>
              <a:t>:</a:t>
            </a:r>
          </a:p>
          <a:p>
            <a:r>
              <a:rPr lang="en-US" dirty="0" smtClean="0"/>
              <a:t>- </a:t>
            </a:r>
            <a:r>
              <a:rPr lang="en-US" dirty="0" err="1" smtClean="0"/>
              <a:t>od</a:t>
            </a:r>
            <a:r>
              <a:rPr lang="en-US" dirty="0" smtClean="0"/>
              <a:t> </a:t>
            </a:r>
            <a:r>
              <a:rPr lang="en-US" dirty="0" err="1" smtClean="0"/>
              <a:t>požara</a:t>
            </a:r>
            <a:r>
              <a:rPr lang="en-US" dirty="0" smtClean="0"/>
              <a:t> </a:t>
            </a:r>
            <a:r>
              <a:rPr lang="en-US" dirty="0" err="1" smtClean="0"/>
              <a:t>i</a:t>
            </a:r>
            <a:r>
              <a:rPr lang="en-US" dirty="0" smtClean="0"/>
              <a:t> </a:t>
            </a:r>
            <a:r>
              <a:rPr lang="en-US" dirty="0" err="1" smtClean="0"/>
              <a:t>nekih</a:t>
            </a:r>
            <a:r>
              <a:rPr lang="en-US" dirty="0" smtClean="0"/>
              <a:t> </a:t>
            </a:r>
            <a:r>
              <a:rPr lang="en-US" dirty="0" err="1" smtClean="0"/>
              <a:t>drugih</a:t>
            </a:r>
            <a:r>
              <a:rPr lang="en-US" dirty="0" smtClean="0"/>
              <a:t> </a:t>
            </a:r>
            <a:r>
              <a:rPr lang="en-US" dirty="0" err="1" smtClean="0"/>
              <a:t>opasnosti</a:t>
            </a:r>
            <a:r>
              <a:rPr lang="en-US" dirty="0" smtClean="0"/>
              <a:t> (</a:t>
            </a:r>
            <a:r>
              <a:rPr lang="en-US" dirty="0" err="1" smtClean="0"/>
              <a:t>grom</a:t>
            </a:r>
            <a:r>
              <a:rPr lang="en-US" dirty="0" smtClean="0"/>
              <a:t>, </a:t>
            </a:r>
            <a:r>
              <a:rPr lang="en-US" dirty="0" err="1" smtClean="0"/>
              <a:t>oluja</a:t>
            </a:r>
            <a:r>
              <a:rPr lang="en-US" dirty="0" smtClean="0"/>
              <a:t>, </a:t>
            </a:r>
            <a:r>
              <a:rPr lang="en-US" dirty="0" err="1" smtClean="0"/>
              <a:t>eksplozija</a:t>
            </a:r>
            <a:r>
              <a:rPr lang="en-US" dirty="0" smtClean="0"/>
              <a:t>, </a:t>
            </a:r>
            <a:r>
              <a:rPr lang="en-US" dirty="0" err="1" smtClean="0"/>
              <a:t>snježna</a:t>
            </a:r>
            <a:r>
              <a:rPr lang="en-US" dirty="0" smtClean="0"/>
              <a:t> </a:t>
            </a:r>
            <a:r>
              <a:rPr lang="en-US" dirty="0" err="1" smtClean="0"/>
              <a:t>lavina</a:t>
            </a:r>
            <a:r>
              <a:rPr lang="en-US" dirty="0" smtClean="0"/>
              <a:t>, </a:t>
            </a:r>
            <a:r>
              <a:rPr lang="en-US" dirty="0" err="1" smtClean="0"/>
              <a:t>odronjavanje</a:t>
            </a:r>
            <a:r>
              <a:rPr lang="en-US" dirty="0" smtClean="0"/>
              <a:t>, </a:t>
            </a:r>
            <a:r>
              <a:rPr lang="en-US" dirty="0" err="1" smtClean="0"/>
              <a:t>poplava</a:t>
            </a:r>
            <a:r>
              <a:rPr lang="en-US" dirty="0" smtClean="0"/>
              <a:t>, </a:t>
            </a:r>
            <a:r>
              <a:rPr lang="en-US" dirty="0" err="1" smtClean="0"/>
              <a:t>klizanje</a:t>
            </a:r>
            <a:r>
              <a:rPr lang="en-US" dirty="0" smtClean="0"/>
              <a:t> </a:t>
            </a:r>
            <a:r>
              <a:rPr lang="en-US" dirty="0" err="1" smtClean="0"/>
              <a:t>tla</a:t>
            </a:r>
            <a:r>
              <a:rPr lang="en-US" dirty="0" smtClean="0"/>
              <a:t>),</a:t>
            </a:r>
          </a:p>
          <a:p>
            <a:r>
              <a:rPr lang="vi-VN" dirty="0" smtClean="0"/>
              <a:t>- od provalne krađe,</a:t>
            </a:r>
          </a:p>
          <a:p>
            <a:r>
              <a:rPr lang="en-US" dirty="0" smtClean="0"/>
              <a:t>- </a:t>
            </a:r>
            <a:r>
              <a:rPr lang="en-US" dirty="0" err="1" smtClean="0"/>
              <a:t>stakla</a:t>
            </a:r>
            <a:r>
              <a:rPr lang="en-US" dirty="0" smtClean="0"/>
              <a:t> </a:t>
            </a:r>
            <a:r>
              <a:rPr lang="en-US" dirty="0" err="1" smtClean="0"/>
              <a:t>od</a:t>
            </a:r>
            <a:r>
              <a:rPr lang="en-US" dirty="0" smtClean="0"/>
              <a:t> </a:t>
            </a:r>
            <a:r>
              <a:rPr lang="en-US" dirty="0" err="1" smtClean="0"/>
              <a:t>loma</a:t>
            </a:r>
            <a:r>
              <a:rPr lang="en-US" dirty="0" smtClean="0"/>
              <a:t>,</a:t>
            </a:r>
          </a:p>
          <a:p>
            <a:r>
              <a:rPr lang="pl-PL" dirty="0" smtClean="0"/>
              <a:t>- mašina od loma i nekih drugih opasnosti,</a:t>
            </a:r>
          </a:p>
          <a:p>
            <a:r>
              <a:rPr lang="en-US" dirty="0" smtClean="0"/>
              <a:t>- </a:t>
            </a:r>
            <a:r>
              <a:rPr lang="en-US" dirty="0" err="1" smtClean="0"/>
              <a:t>montažno</a:t>
            </a:r>
            <a:r>
              <a:rPr lang="en-US" dirty="0" smtClean="0"/>
              <a:t> </a:t>
            </a:r>
            <a:r>
              <a:rPr lang="en-US" dirty="0" err="1" smtClean="0"/>
              <a:t>osiguranje</a:t>
            </a:r>
            <a:r>
              <a:rPr lang="en-US" dirty="0" smtClean="0"/>
              <a:t>,</a:t>
            </a:r>
          </a:p>
          <a:p>
            <a:r>
              <a:rPr lang="en-US" dirty="0" smtClean="0"/>
              <a:t>- </a:t>
            </a:r>
            <a:r>
              <a:rPr lang="en-US" dirty="0" err="1" smtClean="0"/>
              <a:t>osiguranje</a:t>
            </a:r>
            <a:r>
              <a:rPr lang="en-US" dirty="0" smtClean="0"/>
              <a:t> </a:t>
            </a:r>
            <a:r>
              <a:rPr lang="en-US" dirty="0" err="1" smtClean="0"/>
              <a:t>životinja</a:t>
            </a:r>
            <a:r>
              <a:rPr lang="en-US" dirty="0" smtClean="0"/>
              <a:t>,</a:t>
            </a:r>
          </a:p>
          <a:p>
            <a:r>
              <a:rPr lang="en-US" dirty="0" smtClean="0"/>
              <a:t>- </a:t>
            </a:r>
            <a:r>
              <a:rPr lang="en-US" dirty="0" err="1" smtClean="0"/>
              <a:t>šomažno</a:t>
            </a:r>
            <a:r>
              <a:rPr lang="en-US" dirty="0" smtClean="0"/>
              <a:t> </a:t>
            </a:r>
            <a:r>
              <a:rPr lang="en-US" dirty="0" err="1" smtClean="0"/>
              <a:t>osiguranje</a:t>
            </a:r>
            <a:r>
              <a:rPr lang="en-US" dirty="0" smtClean="0"/>
              <a:t>, </a:t>
            </a:r>
            <a:r>
              <a:rPr lang="en-US" dirty="0" err="1" smtClean="0"/>
              <a:t>tj</a:t>
            </a:r>
            <a:r>
              <a:rPr lang="en-US" dirty="0" smtClean="0"/>
              <a:t>. </a:t>
            </a:r>
            <a:r>
              <a:rPr lang="en-US" dirty="0" err="1" smtClean="0"/>
              <a:t>osiguranje</a:t>
            </a:r>
            <a:r>
              <a:rPr lang="en-US" dirty="0" smtClean="0"/>
              <a:t> </a:t>
            </a:r>
            <a:r>
              <a:rPr lang="en-US" dirty="0" err="1" smtClean="0"/>
              <a:t>privrednih</a:t>
            </a:r>
            <a:r>
              <a:rPr lang="en-US" dirty="0" smtClean="0"/>
              <a:t> </a:t>
            </a:r>
            <a:r>
              <a:rPr lang="en-US" dirty="0" err="1" smtClean="0"/>
              <a:t>organizacija</a:t>
            </a:r>
            <a:r>
              <a:rPr lang="en-US" dirty="0" smtClean="0"/>
              <a:t> </a:t>
            </a:r>
            <a:r>
              <a:rPr lang="en-US" dirty="0" err="1" smtClean="0"/>
              <a:t>od</a:t>
            </a:r>
            <a:r>
              <a:rPr lang="en-US" dirty="0" smtClean="0"/>
              <a:t> </a:t>
            </a:r>
            <a:r>
              <a:rPr lang="en-US" dirty="0" err="1" smtClean="0"/>
              <a:t>opasnosti</a:t>
            </a:r>
            <a:r>
              <a:rPr lang="en-US" dirty="0" smtClean="0"/>
              <a:t> </a:t>
            </a:r>
            <a:r>
              <a:rPr lang="en-US" dirty="0" err="1" smtClean="0"/>
              <a:t>prekida</a:t>
            </a:r>
            <a:r>
              <a:rPr lang="en-US" dirty="0" smtClean="0"/>
              <a:t> </a:t>
            </a:r>
            <a:r>
              <a:rPr lang="en-US" dirty="0" err="1" smtClean="0"/>
              <a:t>rada</a:t>
            </a:r>
            <a:r>
              <a:rPr lang="en-US" dirty="0" smtClean="0"/>
              <a:t> </a:t>
            </a:r>
            <a:r>
              <a:rPr lang="en-US" dirty="0" err="1" smtClean="0"/>
              <a:t>uslijed</a:t>
            </a:r>
            <a:r>
              <a:rPr lang="en-US" dirty="0" smtClean="0"/>
              <a:t> </a:t>
            </a:r>
            <a:r>
              <a:rPr lang="en-US" dirty="0" err="1" smtClean="0"/>
              <a:t>požara</a:t>
            </a:r>
            <a:r>
              <a:rPr lang="en-US" dirty="0" smtClean="0"/>
              <a:t> </a:t>
            </a:r>
            <a:r>
              <a:rPr lang="en-US" dirty="0" err="1" smtClean="0"/>
              <a:t>i</a:t>
            </a:r>
            <a:r>
              <a:rPr lang="en-US" dirty="0" smtClean="0"/>
              <a:t> </a:t>
            </a:r>
            <a:r>
              <a:rPr lang="en-US" dirty="0" err="1" smtClean="0"/>
              <a:t>nekih</a:t>
            </a:r>
            <a:r>
              <a:rPr lang="en-US" dirty="0" smtClean="0"/>
              <a:t> </a:t>
            </a:r>
            <a:r>
              <a:rPr lang="en-US" dirty="0" err="1" smtClean="0"/>
              <a:t>drugih</a:t>
            </a:r>
            <a:r>
              <a:rPr lang="en-US" dirty="0" smtClean="0"/>
              <a:t> </a:t>
            </a:r>
            <a:r>
              <a:rPr lang="en-US" dirty="0" err="1" smtClean="0"/>
              <a:t>opasnosti</a:t>
            </a:r>
            <a:r>
              <a:rPr lang="en-US" dirty="0" smtClean="0"/>
              <a:t>,</a:t>
            </a:r>
          </a:p>
          <a:p>
            <a:r>
              <a:rPr lang="en-US" dirty="0" smtClean="0"/>
              <a:t>- </a:t>
            </a:r>
            <a:r>
              <a:rPr lang="en-US" dirty="0" err="1" smtClean="0"/>
              <a:t>transportno</a:t>
            </a:r>
            <a:r>
              <a:rPr lang="en-US" dirty="0" smtClean="0"/>
              <a:t> </a:t>
            </a:r>
            <a:r>
              <a:rPr lang="en-US" dirty="0" err="1" smtClean="0"/>
              <a:t>osiguranje</a:t>
            </a:r>
            <a:r>
              <a:rPr lang="en-US" dirty="0" smtClean="0"/>
              <a:t>, </a:t>
            </a:r>
            <a:r>
              <a:rPr lang="en-US" dirty="0" err="1" smtClean="0"/>
              <a:t>koje</a:t>
            </a:r>
            <a:r>
              <a:rPr lang="en-US" dirty="0" smtClean="0"/>
              <a:t> </a:t>
            </a:r>
            <a:r>
              <a:rPr lang="en-US" dirty="0" err="1" smtClean="0"/>
              <a:t>obuhvata</a:t>
            </a:r>
            <a:r>
              <a:rPr lang="en-US" dirty="0" smtClean="0"/>
              <a:t> </a:t>
            </a:r>
            <a:r>
              <a:rPr lang="en-US" dirty="0" err="1" smtClean="0"/>
              <a:t>osiguranje</a:t>
            </a:r>
            <a:r>
              <a:rPr lang="en-US" dirty="0" smtClean="0"/>
              <a:t> </a:t>
            </a:r>
            <a:r>
              <a:rPr lang="en-US" dirty="0" err="1" smtClean="0"/>
              <a:t>prevoznih</a:t>
            </a:r>
            <a:r>
              <a:rPr lang="en-US" dirty="0" smtClean="0"/>
              <a:t> </a:t>
            </a:r>
            <a:r>
              <a:rPr lang="en-US" dirty="0" err="1" smtClean="0"/>
              <a:t>sredstava</a:t>
            </a:r>
            <a:r>
              <a:rPr lang="en-US" dirty="0" smtClean="0"/>
              <a:t> (</a:t>
            </a:r>
            <a:r>
              <a:rPr lang="en-US" dirty="0" err="1" smtClean="0"/>
              <a:t>kasko</a:t>
            </a:r>
            <a:r>
              <a:rPr lang="en-US" dirty="0" smtClean="0"/>
              <a:t>) </a:t>
            </a:r>
            <a:r>
              <a:rPr lang="en-US" dirty="0" err="1" smtClean="0"/>
              <a:t>i</a:t>
            </a:r>
            <a:r>
              <a:rPr lang="en-US" dirty="0" smtClean="0"/>
              <a:t> </a:t>
            </a:r>
            <a:r>
              <a:rPr lang="en-US" dirty="0" err="1" smtClean="0"/>
              <a:t>osiguranje</a:t>
            </a:r>
            <a:r>
              <a:rPr lang="en-US" dirty="0" smtClean="0"/>
              <a:t> </a:t>
            </a:r>
            <a:r>
              <a:rPr lang="en-US" dirty="0" err="1" smtClean="0"/>
              <a:t>tereta</a:t>
            </a:r>
            <a:r>
              <a:rPr lang="en-US" dirty="0" smtClean="0"/>
              <a:t> u </a:t>
            </a:r>
            <a:r>
              <a:rPr lang="en-US" dirty="0" err="1" smtClean="0"/>
              <a:t>prevozu</a:t>
            </a:r>
            <a:r>
              <a:rPr lang="en-US" dirty="0" smtClean="0"/>
              <a:t> (</a:t>
            </a:r>
            <a:r>
              <a:rPr lang="en-US" dirty="0" err="1" smtClean="0"/>
              <a:t>kargo</a:t>
            </a:r>
            <a:r>
              <a:rPr lang="en-US" dirty="0" smtClean="0"/>
              <a:t>); </a:t>
            </a:r>
            <a:r>
              <a:rPr lang="en-US" dirty="0" err="1" smtClean="0"/>
              <a:t>transportno</a:t>
            </a:r>
            <a:r>
              <a:rPr lang="en-US" dirty="0" smtClean="0"/>
              <a:t> </a:t>
            </a:r>
            <a:r>
              <a:rPr lang="en-US" dirty="0" err="1" smtClean="0"/>
              <a:t>osiguranje</a:t>
            </a:r>
            <a:r>
              <a:rPr lang="en-US" dirty="0" smtClean="0"/>
              <a:t> </a:t>
            </a:r>
            <a:r>
              <a:rPr lang="en-US" dirty="0" err="1" smtClean="0"/>
              <a:t>obuhvata</a:t>
            </a:r>
            <a:r>
              <a:rPr lang="en-US" dirty="0" smtClean="0"/>
              <a:t> </a:t>
            </a:r>
            <a:r>
              <a:rPr lang="en-US" dirty="0" err="1" smtClean="0"/>
              <a:t>i</a:t>
            </a:r>
            <a:r>
              <a:rPr lang="en-US" dirty="0" smtClean="0"/>
              <a:t> </a:t>
            </a:r>
            <a:r>
              <a:rPr lang="en-US" dirty="0" err="1" smtClean="0"/>
              <a:t>osiguranje</a:t>
            </a:r>
            <a:r>
              <a:rPr lang="en-US" dirty="0" smtClean="0"/>
              <a:t> </a:t>
            </a:r>
            <a:r>
              <a:rPr lang="en-US" dirty="0" err="1" smtClean="0"/>
              <a:t>lica</a:t>
            </a:r>
            <a:r>
              <a:rPr lang="en-US" dirty="0" smtClean="0"/>
              <a:t> u </a:t>
            </a:r>
            <a:r>
              <a:rPr lang="en-US" dirty="0" err="1" smtClean="0"/>
              <a:t>prevozu</a:t>
            </a:r>
            <a:r>
              <a:rPr lang="en-US" dirty="0" smtClean="0"/>
              <a:t>,</a:t>
            </a:r>
          </a:p>
          <a:p>
            <a:r>
              <a:rPr lang="en-US" dirty="0" smtClean="0"/>
              <a:t>- </a:t>
            </a:r>
            <a:r>
              <a:rPr lang="en-US" dirty="0" err="1" smtClean="0"/>
              <a:t>kombinovano</a:t>
            </a:r>
            <a:r>
              <a:rPr lang="en-US" dirty="0" smtClean="0"/>
              <a:t> </a:t>
            </a:r>
            <a:r>
              <a:rPr lang="en-US" dirty="0" err="1" smtClean="0"/>
              <a:t>osiguranje</a:t>
            </a:r>
            <a:r>
              <a:rPr lang="en-US" dirty="0" smtClean="0"/>
              <a:t> </a:t>
            </a:r>
            <a:r>
              <a:rPr lang="en-US" dirty="0" err="1" smtClean="0"/>
              <a:t>namještaja</a:t>
            </a:r>
            <a:r>
              <a:rPr lang="en-US" dirty="0" smtClean="0"/>
              <a:t>,</a:t>
            </a:r>
          </a:p>
          <a:p>
            <a:r>
              <a:rPr lang="en-US" dirty="0" smtClean="0"/>
              <a:t>- </a:t>
            </a:r>
            <a:r>
              <a:rPr lang="en-US" dirty="0" err="1" smtClean="0"/>
              <a:t>osiguranje</a:t>
            </a:r>
            <a:r>
              <a:rPr lang="en-US" dirty="0" smtClean="0"/>
              <a:t> </a:t>
            </a:r>
            <a:r>
              <a:rPr lang="en-US" dirty="0" err="1" smtClean="0"/>
              <a:t>dobitka</a:t>
            </a:r>
            <a:r>
              <a:rPr lang="en-US" dirty="0" smtClean="0"/>
              <a:t>,</a:t>
            </a:r>
          </a:p>
          <a:p>
            <a:r>
              <a:rPr lang="en-US" dirty="0" smtClean="0"/>
              <a:t>- </a:t>
            </a:r>
            <a:r>
              <a:rPr lang="en-US" dirty="0" err="1" smtClean="0"/>
              <a:t>osiguranje</a:t>
            </a:r>
            <a:r>
              <a:rPr lang="en-US" dirty="0" smtClean="0"/>
              <a:t> </a:t>
            </a:r>
            <a:r>
              <a:rPr lang="en-US" dirty="0" err="1" smtClean="0"/>
              <a:t>troškova</a:t>
            </a:r>
            <a:r>
              <a:rPr lang="en-US" dirty="0" smtClean="0"/>
              <a:t> </a:t>
            </a:r>
            <a:r>
              <a:rPr lang="en-US" dirty="0" err="1" smtClean="0"/>
              <a:t>i</a:t>
            </a:r>
            <a:r>
              <a:rPr lang="en-US" dirty="0" smtClean="0"/>
              <a:t> </a:t>
            </a:r>
            <a:r>
              <a:rPr lang="en-US" dirty="0" err="1" smtClean="0"/>
              <a:t>liječenja</a:t>
            </a:r>
            <a:r>
              <a:rPr lang="en-US" dirty="0" smtClean="0"/>
              <a:t>,</a:t>
            </a:r>
          </a:p>
          <a:p>
            <a:r>
              <a:rPr lang="en-US" dirty="0" smtClean="0"/>
              <a:t>- </a:t>
            </a:r>
            <a:r>
              <a:rPr lang="en-US" dirty="0" err="1" smtClean="0"/>
              <a:t>osiguranje</a:t>
            </a:r>
            <a:r>
              <a:rPr lang="en-US" dirty="0" smtClean="0"/>
              <a:t> </a:t>
            </a:r>
            <a:r>
              <a:rPr lang="en-US" dirty="0" err="1" smtClean="0"/>
              <a:t>od</a:t>
            </a:r>
            <a:r>
              <a:rPr lang="en-US" dirty="0" smtClean="0"/>
              <a:t> </a:t>
            </a:r>
            <a:r>
              <a:rPr lang="en-US" dirty="0" err="1" smtClean="0"/>
              <a:t>odgovornosti</a:t>
            </a:r>
            <a:r>
              <a:rPr lang="en-US" dirty="0" smtClean="0"/>
              <a:t> </a:t>
            </a:r>
            <a:r>
              <a:rPr lang="en-US" dirty="0" err="1" smtClean="0"/>
              <a:t>za</a:t>
            </a:r>
            <a:r>
              <a:rPr lang="en-US" dirty="0" smtClean="0"/>
              <a:t> </a:t>
            </a:r>
            <a:r>
              <a:rPr lang="en-US" dirty="0" err="1" smtClean="0"/>
              <a:t>nedostatke</a:t>
            </a:r>
            <a:r>
              <a:rPr lang="en-US" dirty="0" smtClean="0"/>
              <a:t> </a:t>
            </a:r>
            <a:r>
              <a:rPr lang="en-US" dirty="0" err="1" smtClean="0"/>
              <a:t>isporučenih</a:t>
            </a:r>
            <a:r>
              <a:rPr lang="en-US" dirty="0" smtClean="0"/>
              <a:t> </a:t>
            </a:r>
            <a:r>
              <a:rPr lang="en-US" dirty="0" err="1" smtClean="0"/>
              <a:t>proizvoda</a:t>
            </a:r>
            <a:r>
              <a:rPr lang="en-US" dirty="0" smtClean="0"/>
              <a:t> (</a:t>
            </a:r>
            <a:r>
              <a:rPr lang="en-US" dirty="0" err="1" smtClean="0"/>
              <a:t>garancijsko</a:t>
            </a:r>
            <a:r>
              <a:rPr lang="en-US" dirty="0" smtClean="0"/>
              <a:t> </a:t>
            </a:r>
            <a:r>
              <a:rPr lang="en-US" dirty="0" err="1" smtClean="0"/>
              <a:t>osiguranje</a:t>
            </a:r>
            <a:r>
              <a:rPr lang="en-US" dirty="0" smtClean="0"/>
              <a:t>),</a:t>
            </a:r>
          </a:p>
          <a:p>
            <a:r>
              <a:rPr lang="pl-PL" dirty="0" smtClean="0"/>
              <a:t>- osiguranje predmeta za naknadu ako radnik strada ili se povrijedi na poslu,</a:t>
            </a:r>
          </a:p>
          <a:p>
            <a:r>
              <a:rPr lang="vi-VN" dirty="0" smtClean="0"/>
              <a:t>- osiguranje od zakonske odgovornosti ili, jednostavno, osiguranje od odgovornosti; po tom ugovoru se ugovarač osiguranja obezbjeđuje od šteta, koje su prouzrokovane njegovom upotrebom opasne stvari, jer ih naknađuje osiguravač.</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3. </a:t>
            </a:r>
            <a:r>
              <a:rPr lang="en-US" b="1" dirty="0" err="1" smtClean="0"/>
              <a:t>Osiguranje</a:t>
            </a:r>
            <a:r>
              <a:rPr lang="en-US" b="1" dirty="0" smtClean="0"/>
              <a:t> </a:t>
            </a:r>
            <a:r>
              <a:rPr lang="en-US" b="1" dirty="0" err="1" smtClean="0"/>
              <a:t>lica</a:t>
            </a:r>
            <a:endParaRPr lang="en-US" b="1" dirty="0" smtClean="0"/>
          </a:p>
          <a:p>
            <a:r>
              <a:rPr lang="en-US" dirty="0" smtClean="0"/>
              <a:t>ZOIO u </a:t>
            </a:r>
            <a:r>
              <a:rPr lang="en-US" dirty="0" err="1" smtClean="0"/>
              <a:t>članu</a:t>
            </a:r>
            <a:r>
              <a:rPr lang="en-US" dirty="0" smtClean="0"/>
              <a:t> 9 </a:t>
            </a:r>
            <a:r>
              <a:rPr lang="en-US" dirty="0" err="1" smtClean="0"/>
              <a:t>razvrstava</a:t>
            </a:r>
            <a:r>
              <a:rPr lang="en-US" dirty="0" smtClean="0"/>
              <a:t> </a:t>
            </a:r>
            <a:r>
              <a:rPr lang="en-US" dirty="0" err="1" smtClean="0"/>
              <a:t>poslove</a:t>
            </a:r>
            <a:r>
              <a:rPr lang="en-US" dirty="0" smtClean="0"/>
              <a:t> </a:t>
            </a:r>
            <a:r>
              <a:rPr lang="en-US" dirty="0" err="1" smtClean="0"/>
              <a:t>životnih</a:t>
            </a:r>
            <a:r>
              <a:rPr lang="en-US" dirty="0" smtClean="0"/>
              <a:t> </a:t>
            </a:r>
            <a:r>
              <a:rPr lang="en-US" dirty="0" err="1" smtClean="0"/>
              <a:t>osiguranja</a:t>
            </a:r>
            <a:r>
              <a:rPr lang="en-US" dirty="0" smtClean="0"/>
              <a:t> </a:t>
            </a:r>
            <a:r>
              <a:rPr lang="en-US" dirty="0" err="1" smtClean="0"/>
              <a:t>na</a:t>
            </a:r>
            <a:r>
              <a:rPr lang="en-US" dirty="0" smtClean="0"/>
              <a:t> </a:t>
            </a:r>
            <a:r>
              <a:rPr lang="en-US" dirty="0" err="1" smtClean="0"/>
              <a:t>osiguranje</a:t>
            </a:r>
            <a:r>
              <a:rPr lang="en-US" dirty="0" smtClean="0"/>
              <a:t> </a:t>
            </a:r>
            <a:r>
              <a:rPr lang="en-US" dirty="0" err="1" smtClean="0"/>
              <a:t>života</a:t>
            </a:r>
            <a:r>
              <a:rPr lang="en-US" dirty="0" smtClean="0"/>
              <a:t> </a:t>
            </a:r>
            <a:r>
              <a:rPr lang="en-US" dirty="0" err="1" smtClean="0"/>
              <a:t>i</a:t>
            </a:r>
            <a:r>
              <a:rPr lang="en-US" dirty="0" smtClean="0"/>
              <a:t> </a:t>
            </a:r>
            <a:r>
              <a:rPr lang="en-US" dirty="0" err="1" smtClean="0"/>
              <a:t>rentno</a:t>
            </a:r>
            <a:r>
              <a:rPr lang="en-US" dirty="0" smtClean="0"/>
              <a:t> </a:t>
            </a:r>
            <a:r>
              <a:rPr lang="en-US" dirty="0" err="1" smtClean="0"/>
              <a:t>osiguranje</a:t>
            </a:r>
            <a:r>
              <a:rPr lang="en-US" dirty="0" smtClean="0"/>
              <a:t>. </a:t>
            </a:r>
            <a:r>
              <a:rPr lang="en-US" dirty="0" err="1" smtClean="0"/>
              <a:t>Osiguranja</a:t>
            </a:r>
            <a:r>
              <a:rPr lang="en-US" dirty="0" smtClean="0"/>
              <a:t> </a:t>
            </a:r>
            <a:r>
              <a:rPr lang="en-US" dirty="0" err="1" smtClean="0"/>
              <a:t>lica</a:t>
            </a:r>
            <a:r>
              <a:rPr lang="en-US" dirty="0" smtClean="0"/>
              <a:t> </a:t>
            </a:r>
            <a:r>
              <a:rPr lang="en-US" dirty="0" err="1" smtClean="0"/>
              <a:t>su</a:t>
            </a:r>
            <a:r>
              <a:rPr lang="en-US" dirty="0" smtClean="0"/>
              <a:t> u </a:t>
            </a:r>
            <a:r>
              <a:rPr lang="en-US" dirty="0" err="1" smtClean="0"/>
              <a:t>teoriji</a:t>
            </a:r>
            <a:r>
              <a:rPr lang="en-US" dirty="0" smtClean="0"/>
              <a:t> </a:t>
            </a:r>
            <a:r>
              <a:rPr lang="en-US" dirty="0" err="1" smtClean="0"/>
              <a:t>i</a:t>
            </a:r>
            <a:r>
              <a:rPr lang="en-US" dirty="0" smtClean="0"/>
              <a:t> </a:t>
            </a:r>
            <a:r>
              <a:rPr lang="en-US" dirty="0" err="1" smtClean="0"/>
              <a:t>praksi</a:t>
            </a:r>
            <a:r>
              <a:rPr lang="en-US" dirty="0" smtClean="0"/>
              <a:t> </a:t>
            </a:r>
            <a:r>
              <a:rPr lang="en-US" dirty="0" err="1" smtClean="0"/>
              <a:t>postavljena</a:t>
            </a:r>
            <a:r>
              <a:rPr lang="en-US" dirty="0" smtClean="0"/>
              <a:t> </a:t>
            </a:r>
            <a:r>
              <a:rPr lang="en-US" dirty="0" err="1" smtClean="0"/>
              <a:t>šire</a:t>
            </a:r>
            <a:r>
              <a:rPr lang="en-US" dirty="0" smtClean="0"/>
              <a:t>. U </a:t>
            </a:r>
            <a:r>
              <a:rPr lang="en-US" dirty="0" err="1" smtClean="0"/>
              <a:t>ovoj</a:t>
            </a:r>
            <a:r>
              <a:rPr lang="en-US" dirty="0" smtClean="0"/>
              <a:t> </a:t>
            </a:r>
            <a:r>
              <a:rPr lang="en-US" dirty="0" err="1" smtClean="0"/>
              <a:t>grupi</a:t>
            </a:r>
            <a:r>
              <a:rPr lang="en-US" dirty="0" smtClean="0"/>
              <a:t> </a:t>
            </a:r>
            <a:r>
              <a:rPr lang="en-US" dirty="0" err="1" smtClean="0"/>
              <a:t>su</a:t>
            </a:r>
            <a:r>
              <a:rPr lang="en-US" dirty="0" smtClean="0"/>
              <a:t> </a:t>
            </a:r>
            <a:r>
              <a:rPr lang="en-US" dirty="0" err="1" smtClean="0"/>
              <a:t>osiguranje</a:t>
            </a:r>
            <a:r>
              <a:rPr lang="en-US" dirty="0" smtClean="0"/>
              <a:t> </a:t>
            </a:r>
            <a:r>
              <a:rPr lang="en-US" dirty="0" err="1" smtClean="0"/>
              <a:t>na</a:t>
            </a:r>
            <a:r>
              <a:rPr lang="en-US" dirty="0" smtClean="0"/>
              <a:t> </a:t>
            </a:r>
            <a:r>
              <a:rPr lang="en-US" dirty="0" err="1" smtClean="0"/>
              <a:t>nedoživljenje</a:t>
            </a:r>
            <a:r>
              <a:rPr lang="en-US" dirty="0" smtClean="0"/>
              <a:t> (</a:t>
            </a:r>
            <a:r>
              <a:rPr lang="en-US" dirty="0" err="1" smtClean="0"/>
              <a:t>osiguranje</a:t>
            </a:r>
            <a:r>
              <a:rPr lang="en-US" dirty="0" smtClean="0"/>
              <a:t> </a:t>
            </a:r>
            <a:r>
              <a:rPr lang="en-US" dirty="0" err="1" smtClean="0"/>
              <a:t>života</a:t>
            </a:r>
            <a:r>
              <a:rPr lang="en-US" dirty="0" smtClean="0"/>
              <a:t>) </a:t>
            </a:r>
            <a:r>
              <a:rPr lang="en-US" dirty="0" err="1" smtClean="0"/>
              <a:t>i</a:t>
            </a:r>
            <a:r>
              <a:rPr lang="en-US" dirty="0" smtClean="0"/>
              <a:t> </a:t>
            </a:r>
            <a:r>
              <a:rPr lang="en-US" dirty="0" err="1" smtClean="0"/>
              <a:t>osiguranje</a:t>
            </a:r>
            <a:r>
              <a:rPr lang="en-US" dirty="0" smtClean="0"/>
              <a:t> </a:t>
            </a:r>
            <a:r>
              <a:rPr lang="en-US" dirty="0" err="1" smtClean="0"/>
              <a:t>na</a:t>
            </a:r>
            <a:r>
              <a:rPr lang="en-US" dirty="0" smtClean="0"/>
              <a:t> </a:t>
            </a:r>
            <a:r>
              <a:rPr lang="en-US" dirty="0" err="1" smtClean="0"/>
              <a:t>slučaj</a:t>
            </a:r>
            <a:r>
              <a:rPr lang="en-US" dirty="0" smtClean="0"/>
              <a:t> </a:t>
            </a:r>
            <a:r>
              <a:rPr lang="en-US" dirty="0" err="1" smtClean="0"/>
              <a:t>bolesti</a:t>
            </a:r>
            <a:r>
              <a:rPr lang="en-US" dirty="0" smtClean="0"/>
              <a:t>, </a:t>
            </a:r>
            <a:r>
              <a:rPr lang="en-US" dirty="0" err="1" smtClean="0"/>
              <a:t>nezgode</a:t>
            </a:r>
            <a:r>
              <a:rPr lang="en-US" dirty="0" smtClean="0"/>
              <a:t> </a:t>
            </a:r>
            <a:r>
              <a:rPr lang="en-US" dirty="0" err="1" smtClean="0"/>
              <a:t>i</a:t>
            </a:r>
            <a:r>
              <a:rPr lang="en-US" dirty="0" smtClean="0"/>
              <a:t> </a:t>
            </a:r>
            <a:r>
              <a:rPr lang="en-US" dirty="0" err="1" smtClean="0"/>
              <a:t>nesposobnosti</a:t>
            </a:r>
            <a:r>
              <a:rPr lang="en-US" dirty="0" smtClean="0"/>
              <a:t> </a:t>
            </a:r>
            <a:r>
              <a:rPr lang="en-US" dirty="0" err="1" smtClean="0"/>
              <a:t>za</a:t>
            </a:r>
            <a:r>
              <a:rPr lang="en-US" dirty="0" smtClean="0"/>
              <a:t> </a:t>
            </a:r>
            <a:r>
              <a:rPr lang="en-US" dirty="0" err="1" smtClean="0"/>
              <a:t>rad</a:t>
            </a:r>
            <a:r>
              <a:rPr lang="en-US" dirty="0" smtClean="0"/>
              <a:t> (</a:t>
            </a:r>
            <a:r>
              <a:rPr lang="en-US" dirty="0" err="1" smtClean="0"/>
              <a:t>osiguranje</a:t>
            </a:r>
            <a:r>
              <a:rPr lang="en-US" dirty="0" smtClean="0"/>
              <a:t> </a:t>
            </a:r>
            <a:r>
              <a:rPr lang="en-US" dirty="0" err="1" smtClean="0"/>
              <a:t>od</a:t>
            </a:r>
            <a:r>
              <a:rPr lang="en-US" dirty="0" smtClean="0"/>
              <a:t> </a:t>
            </a:r>
            <a:r>
              <a:rPr lang="en-US" dirty="0" err="1" smtClean="0"/>
              <a:t>nesrećnog</a:t>
            </a:r>
            <a:r>
              <a:rPr lang="en-US" dirty="0" smtClean="0"/>
              <a:t> </a:t>
            </a:r>
            <a:r>
              <a:rPr lang="en-US" dirty="0" err="1" smtClean="0"/>
              <a:t>slučaja</a:t>
            </a:r>
            <a:r>
              <a:rPr lang="en-US" dirty="0" smtClean="0"/>
              <a:t>). </a:t>
            </a:r>
            <a:r>
              <a:rPr lang="en-US" dirty="0" err="1" smtClean="0"/>
              <a:t>Kod</a:t>
            </a:r>
            <a:r>
              <a:rPr lang="en-US" dirty="0" smtClean="0"/>
              <a:t> </a:t>
            </a:r>
            <a:r>
              <a:rPr lang="en-US" dirty="0" err="1" smtClean="0"/>
              <a:t>osiguranja</a:t>
            </a:r>
            <a:r>
              <a:rPr lang="en-US" dirty="0" smtClean="0"/>
              <a:t> </a:t>
            </a:r>
            <a:r>
              <a:rPr lang="en-US" dirty="0" err="1" smtClean="0"/>
              <a:t>na</a:t>
            </a:r>
            <a:r>
              <a:rPr lang="en-US" dirty="0" smtClean="0"/>
              <a:t> </a:t>
            </a:r>
            <a:r>
              <a:rPr lang="en-US" dirty="0" err="1" smtClean="0"/>
              <a:t>slučaj</a:t>
            </a:r>
            <a:r>
              <a:rPr lang="en-US" dirty="0" smtClean="0"/>
              <a:t> </a:t>
            </a:r>
            <a:r>
              <a:rPr lang="en-US" dirty="0" err="1" smtClean="0"/>
              <a:t>smrti</a:t>
            </a:r>
            <a:r>
              <a:rPr lang="en-US" dirty="0" smtClean="0"/>
              <a:t> </a:t>
            </a:r>
            <a:r>
              <a:rPr lang="en-US" dirty="0" err="1" smtClean="0"/>
              <a:t>može</a:t>
            </a:r>
            <a:r>
              <a:rPr lang="en-US" dirty="0" smtClean="0"/>
              <a:t> se </a:t>
            </a:r>
            <a:r>
              <a:rPr lang="en-US" dirty="0" err="1" smtClean="0"/>
              <a:t>ugovoriti</a:t>
            </a:r>
            <a:r>
              <a:rPr lang="en-US" dirty="0" smtClean="0"/>
              <a:t> </a:t>
            </a:r>
            <a:r>
              <a:rPr lang="en-US" dirty="0" err="1" smtClean="0"/>
              <a:t>da</a:t>
            </a:r>
            <a:r>
              <a:rPr lang="en-US" dirty="0" smtClean="0"/>
              <a:t> se </a:t>
            </a:r>
            <a:r>
              <a:rPr lang="en-US" dirty="0" err="1" smtClean="0"/>
              <a:t>osigurana</a:t>
            </a:r>
            <a:r>
              <a:rPr lang="en-US" dirty="0" smtClean="0"/>
              <a:t> </a:t>
            </a:r>
            <a:r>
              <a:rPr lang="en-US" dirty="0" err="1" smtClean="0"/>
              <a:t>suma</a:t>
            </a:r>
            <a:r>
              <a:rPr lang="en-US" dirty="0" smtClean="0"/>
              <a:t> </a:t>
            </a:r>
            <a:r>
              <a:rPr lang="en-US" dirty="0" err="1" smtClean="0"/>
              <a:t>isplati</a:t>
            </a:r>
            <a:r>
              <a:rPr lang="en-US" dirty="0" smtClean="0"/>
              <a:t> </a:t>
            </a:r>
            <a:r>
              <a:rPr lang="en-US" dirty="0" err="1" smtClean="0"/>
              <a:t>nekom</a:t>
            </a:r>
            <a:r>
              <a:rPr lang="en-US" dirty="0" smtClean="0"/>
              <a:t> </a:t>
            </a:r>
            <a:r>
              <a:rPr lang="en-US" dirty="0" err="1" smtClean="0"/>
              <a:t>korisniku</a:t>
            </a:r>
            <a:r>
              <a:rPr lang="en-US" dirty="0" smtClean="0"/>
              <a:t>, </a:t>
            </a:r>
            <a:r>
              <a:rPr lang="en-US" dirty="0" err="1" smtClean="0"/>
              <a:t>ili</a:t>
            </a:r>
            <a:r>
              <a:rPr lang="en-US" dirty="0" smtClean="0"/>
              <a:t> </a:t>
            </a:r>
            <a:r>
              <a:rPr lang="en-US" dirty="0" err="1" smtClean="0"/>
              <a:t>da</a:t>
            </a:r>
            <a:r>
              <a:rPr lang="en-US" dirty="0" smtClean="0"/>
              <a:t> </a:t>
            </a:r>
            <a:r>
              <a:rPr lang="en-US" dirty="0" err="1" smtClean="0"/>
              <a:t>pripadne</a:t>
            </a:r>
            <a:r>
              <a:rPr lang="en-US" dirty="0" smtClean="0"/>
              <a:t> </a:t>
            </a:r>
            <a:r>
              <a:rPr lang="en-US" dirty="0" err="1" smtClean="0"/>
              <a:t>nasljednicima</a:t>
            </a:r>
            <a:r>
              <a:rPr lang="en-US" dirty="0" smtClean="0"/>
              <a:t>, </a:t>
            </a:r>
            <a:r>
              <a:rPr lang="en-US" dirty="0" err="1" smtClean="0"/>
              <a:t>ili</a:t>
            </a:r>
            <a:r>
              <a:rPr lang="en-US" dirty="0" smtClean="0"/>
              <a:t> </a:t>
            </a:r>
            <a:r>
              <a:rPr lang="en-US" dirty="0" err="1" smtClean="0"/>
              <a:t>da</a:t>
            </a:r>
            <a:r>
              <a:rPr lang="en-US" dirty="0" smtClean="0"/>
              <a:t> se </a:t>
            </a:r>
            <a:r>
              <a:rPr lang="en-US" dirty="0" err="1" smtClean="0"/>
              <a:t>isplaćuje</a:t>
            </a:r>
            <a:r>
              <a:rPr lang="en-US" dirty="0" smtClean="0"/>
              <a:t> </a:t>
            </a:r>
            <a:r>
              <a:rPr lang="en-US" dirty="0" err="1" smtClean="0"/>
              <a:t>porodici</a:t>
            </a:r>
            <a:r>
              <a:rPr lang="en-US" dirty="0" smtClean="0"/>
              <a:t> u </a:t>
            </a:r>
            <a:r>
              <a:rPr lang="en-US" dirty="0" err="1" smtClean="0"/>
              <a:t>vidu</a:t>
            </a:r>
            <a:r>
              <a:rPr lang="en-US" dirty="0" smtClean="0"/>
              <a:t> </a:t>
            </a:r>
            <a:r>
              <a:rPr lang="en-US" dirty="0" err="1" smtClean="0"/>
              <a:t>penzije</a:t>
            </a:r>
            <a:r>
              <a:rPr lang="en-US" dirty="0" smtClean="0"/>
              <a:t>.</a:t>
            </a:r>
          </a:p>
          <a:p>
            <a:r>
              <a:rPr lang="vi-VN" dirty="0" smtClean="0"/>
              <a:t>Kod osiguranja na doživljenje određene starosti može se obezbijediti da se osiguraniku isplati ugovorena suma odjednom kad doživi ugovorenu starost, ili da mu se isplaćuje periodično (rentno osiguranje). Može se obezbijediti renta i u neke druge svrhe (školovanje djece, miraz itd).</a:t>
            </a:r>
          </a:p>
          <a:p>
            <a:r>
              <a:rPr lang="en-US" dirty="0" err="1" smtClean="0"/>
              <a:t>Kod</a:t>
            </a:r>
            <a:r>
              <a:rPr lang="en-US" dirty="0" smtClean="0"/>
              <a:t> </a:t>
            </a:r>
            <a:r>
              <a:rPr lang="en-US" dirty="0" err="1" smtClean="0"/>
              <a:t>osiguranja</a:t>
            </a:r>
            <a:r>
              <a:rPr lang="en-US" dirty="0" smtClean="0"/>
              <a:t> </a:t>
            </a:r>
            <a:r>
              <a:rPr lang="en-US" dirty="0" err="1" smtClean="0"/>
              <a:t>od</a:t>
            </a:r>
            <a:r>
              <a:rPr lang="en-US" dirty="0" smtClean="0"/>
              <a:t> </a:t>
            </a:r>
            <a:r>
              <a:rPr lang="en-US" dirty="0" err="1" smtClean="0"/>
              <a:t>nezgode</a:t>
            </a:r>
            <a:r>
              <a:rPr lang="en-US" dirty="0" smtClean="0"/>
              <a:t> </a:t>
            </a:r>
            <a:r>
              <a:rPr lang="en-US" dirty="0" err="1" smtClean="0"/>
              <a:t>osigurava</a:t>
            </a:r>
            <a:r>
              <a:rPr lang="en-US" dirty="0" smtClean="0"/>
              <a:t> se </a:t>
            </a:r>
            <a:r>
              <a:rPr lang="en-US" dirty="0" err="1" smtClean="0"/>
              <a:t>od</a:t>
            </a:r>
            <a:r>
              <a:rPr lang="en-US" dirty="0" smtClean="0"/>
              <a:t> </a:t>
            </a:r>
            <a:r>
              <a:rPr lang="en-US" dirty="0" err="1" smtClean="0"/>
              <a:t>nesretnog</a:t>
            </a:r>
            <a:r>
              <a:rPr lang="en-US" dirty="0" smtClean="0"/>
              <a:t> </a:t>
            </a:r>
            <a:r>
              <a:rPr lang="en-US" dirty="0" err="1" smtClean="0"/>
              <a:t>slučaja</a:t>
            </a:r>
            <a:r>
              <a:rPr lang="en-US" dirty="0" smtClean="0"/>
              <a:t> </a:t>
            </a:r>
            <a:r>
              <a:rPr lang="en-US" dirty="0" err="1" smtClean="0"/>
              <a:t>koji</a:t>
            </a:r>
            <a:r>
              <a:rPr lang="en-US" dirty="0" smtClean="0"/>
              <a:t> </a:t>
            </a:r>
            <a:r>
              <a:rPr lang="en-US" dirty="0" err="1" smtClean="0"/>
              <a:t>može</a:t>
            </a:r>
            <a:r>
              <a:rPr lang="en-US" dirty="0" smtClean="0"/>
              <a:t> </a:t>
            </a:r>
            <a:r>
              <a:rPr lang="en-US" dirty="0" err="1" smtClean="0"/>
              <a:t>imati</a:t>
            </a:r>
            <a:r>
              <a:rPr lang="en-US" dirty="0" smtClean="0"/>
              <a:t> </a:t>
            </a:r>
            <a:r>
              <a:rPr lang="en-US" dirty="0" err="1" smtClean="0"/>
              <a:t>za</a:t>
            </a:r>
            <a:r>
              <a:rPr lang="en-US" dirty="0" smtClean="0"/>
              <a:t> </a:t>
            </a:r>
            <a:r>
              <a:rPr lang="en-US" dirty="0" err="1" smtClean="0"/>
              <a:t>posljedicu</a:t>
            </a:r>
            <a:r>
              <a:rPr lang="en-US" dirty="0" smtClean="0"/>
              <a:t> </a:t>
            </a:r>
            <a:r>
              <a:rPr lang="en-US" dirty="0" err="1" smtClean="0"/>
              <a:t>smrt</a:t>
            </a:r>
            <a:r>
              <a:rPr lang="en-US" dirty="0" smtClean="0"/>
              <a:t>, </a:t>
            </a:r>
            <a:r>
              <a:rPr lang="en-US" dirty="0" err="1" smtClean="0"/>
              <a:t>gubitak</a:t>
            </a:r>
            <a:r>
              <a:rPr lang="en-US" dirty="0" smtClean="0"/>
              <a:t> </a:t>
            </a:r>
            <a:r>
              <a:rPr lang="en-US" dirty="0" err="1" smtClean="0"/>
              <a:t>radne</a:t>
            </a:r>
            <a:r>
              <a:rPr lang="en-US" dirty="0" smtClean="0"/>
              <a:t> </a:t>
            </a:r>
            <a:r>
              <a:rPr lang="en-US" dirty="0" err="1" smtClean="0"/>
              <a:t>sposobnosti</a:t>
            </a:r>
            <a:r>
              <a:rPr lang="en-US" dirty="0" smtClean="0"/>
              <a:t> </a:t>
            </a:r>
            <a:r>
              <a:rPr lang="en-US" dirty="0" err="1" smtClean="0"/>
              <a:t>i</a:t>
            </a:r>
            <a:r>
              <a:rPr lang="en-US" dirty="0" smtClean="0"/>
              <a:t> </a:t>
            </a:r>
            <a:r>
              <a:rPr lang="en-US" dirty="0" err="1" smtClean="0"/>
              <a:t>narušenje</a:t>
            </a:r>
            <a:r>
              <a:rPr lang="en-US" dirty="0" smtClean="0"/>
              <a:t> </a:t>
            </a:r>
            <a:r>
              <a:rPr lang="en-US" dirty="0" err="1" smtClean="0"/>
              <a:t>zdravlja</a:t>
            </a:r>
            <a:r>
              <a:rPr lang="en-US" dirty="0" smtClean="0"/>
              <a:t>, </a:t>
            </a:r>
            <a:r>
              <a:rPr lang="en-US" dirty="0" err="1" smtClean="0"/>
              <a:t>osim</a:t>
            </a:r>
            <a:r>
              <a:rPr lang="en-US" dirty="0" smtClean="0"/>
              <a:t> </a:t>
            </a:r>
            <a:r>
              <a:rPr lang="en-US" dirty="0" err="1" smtClean="0"/>
              <a:t>obične</a:t>
            </a:r>
            <a:r>
              <a:rPr lang="en-US" dirty="0" smtClean="0"/>
              <a:t> </a:t>
            </a:r>
            <a:r>
              <a:rPr lang="en-US" dirty="0" err="1" smtClean="0"/>
              <a:t>bolesti</a:t>
            </a:r>
            <a:r>
              <a:rPr lang="en-US" dirty="0" smtClean="0"/>
              <a:t>, </a:t>
            </a:r>
            <a:r>
              <a:rPr lang="en-US" dirty="0" err="1" smtClean="0"/>
              <a:t>infektivne</a:t>
            </a:r>
            <a:r>
              <a:rPr lang="en-US" dirty="0" smtClean="0"/>
              <a:t> </a:t>
            </a:r>
            <a:r>
              <a:rPr lang="en-US" dirty="0" err="1" smtClean="0"/>
              <a:t>i</a:t>
            </a:r>
            <a:r>
              <a:rPr lang="en-US" dirty="0" smtClean="0"/>
              <a:t> </a:t>
            </a:r>
            <a:r>
              <a:rPr lang="en-US" dirty="0" err="1" smtClean="0"/>
              <a:t>profesionalne</a:t>
            </a:r>
            <a:r>
              <a:rPr lang="en-US" dirty="0" smtClean="0"/>
              <a:t> </a:t>
            </a:r>
            <a:r>
              <a:rPr lang="en-US" dirty="0" err="1" smtClean="0"/>
              <a:t>bolesti</a:t>
            </a:r>
            <a:r>
              <a:rPr lang="en-US" dirty="0" smtClean="0"/>
              <a:t>. </a:t>
            </a:r>
            <a:r>
              <a:rPr lang="en-US" dirty="0" err="1" smtClean="0"/>
              <a:t>Beneficijaru</a:t>
            </a:r>
            <a:r>
              <a:rPr lang="en-US" dirty="0" smtClean="0"/>
              <a:t> (</a:t>
            </a:r>
            <a:r>
              <a:rPr lang="en-US" dirty="0" err="1" smtClean="0"/>
              <a:t>korisniku</a:t>
            </a:r>
            <a:r>
              <a:rPr lang="en-US" dirty="0" smtClean="0"/>
              <a:t>) </a:t>
            </a:r>
            <a:r>
              <a:rPr lang="en-US" dirty="0" err="1" smtClean="0"/>
              <a:t>isplaćuje</a:t>
            </a:r>
            <a:r>
              <a:rPr lang="en-US" dirty="0" smtClean="0"/>
              <a:t> se </a:t>
            </a:r>
            <a:r>
              <a:rPr lang="en-US" dirty="0" err="1" smtClean="0"/>
              <a:t>osigurana</a:t>
            </a:r>
            <a:r>
              <a:rPr lang="en-US" dirty="0" smtClean="0"/>
              <a:t> </a:t>
            </a:r>
            <a:r>
              <a:rPr lang="en-US" dirty="0" err="1" smtClean="0"/>
              <a:t>suma</a:t>
            </a:r>
            <a:r>
              <a:rPr lang="en-US" dirty="0" smtClean="0"/>
              <a:t> </a:t>
            </a:r>
            <a:r>
              <a:rPr lang="en-US" dirty="0" err="1" smtClean="0"/>
              <a:t>kad</a:t>
            </a:r>
            <a:r>
              <a:rPr lang="en-US" dirty="0" smtClean="0"/>
              <a:t> je </a:t>
            </a:r>
            <a:r>
              <a:rPr lang="en-US" dirty="0" err="1" smtClean="0"/>
              <a:t>nastupila</a:t>
            </a:r>
            <a:r>
              <a:rPr lang="en-US" dirty="0" smtClean="0"/>
              <a:t> </a:t>
            </a:r>
            <a:r>
              <a:rPr lang="en-US" dirty="0" err="1" smtClean="0"/>
              <a:t>smrt</a:t>
            </a:r>
            <a:r>
              <a:rPr lang="en-US" dirty="0" smtClean="0"/>
              <a:t> </a:t>
            </a:r>
            <a:r>
              <a:rPr lang="en-US" dirty="0" err="1" smtClean="0"/>
              <a:t>osiguranog</a:t>
            </a:r>
            <a:r>
              <a:rPr lang="en-US" dirty="0" smtClean="0"/>
              <a:t> </a:t>
            </a:r>
            <a:r>
              <a:rPr lang="en-US" dirty="0" err="1" smtClean="0"/>
              <a:t>lica</a:t>
            </a:r>
            <a:r>
              <a:rPr lang="en-US" dirty="0" smtClean="0"/>
              <a:t>. </a:t>
            </a:r>
            <a:r>
              <a:rPr lang="en-US" dirty="0" err="1" smtClean="0"/>
              <a:t>Osiguraniku</a:t>
            </a:r>
            <a:r>
              <a:rPr lang="en-US" dirty="0" smtClean="0"/>
              <a:t>, </a:t>
            </a:r>
            <a:r>
              <a:rPr lang="en-US" dirty="0" err="1" smtClean="0"/>
              <a:t>ili</a:t>
            </a:r>
            <a:r>
              <a:rPr lang="en-US" dirty="0" smtClean="0"/>
              <a:t> </a:t>
            </a:r>
            <a:r>
              <a:rPr lang="en-US" dirty="0" err="1" smtClean="0"/>
              <a:t>beneficiraju</a:t>
            </a:r>
            <a:r>
              <a:rPr lang="en-US" dirty="0" smtClean="0"/>
              <a:t> se </a:t>
            </a:r>
            <a:r>
              <a:rPr lang="en-US" dirty="0" err="1" smtClean="0"/>
              <a:t>daje</a:t>
            </a:r>
            <a:r>
              <a:rPr lang="en-US" dirty="0" smtClean="0"/>
              <a:t> </a:t>
            </a:r>
            <a:r>
              <a:rPr lang="en-US" dirty="0" err="1" smtClean="0"/>
              <a:t>dio</a:t>
            </a:r>
            <a:r>
              <a:rPr lang="en-US" dirty="0" smtClean="0"/>
              <a:t> </a:t>
            </a:r>
            <a:r>
              <a:rPr lang="en-US" dirty="0" err="1" smtClean="0"/>
              <a:t>osigurane</a:t>
            </a:r>
            <a:r>
              <a:rPr lang="en-US" dirty="0" smtClean="0"/>
              <a:t> </a:t>
            </a:r>
            <a:r>
              <a:rPr lang="en-US" dirty="0" err="1" smtClean="0"/>
              <a:t>sume</a:t>
            </a:r>
            <a:r>
              <a:rPr lang="en-US" dirty="0" smtClean="0"/>
              <a:t> </a:t>
            </a:r>
            <a:r>
              <a:rPr lang="en-US" dirty="0" err="1" smtClean="0"/>
              <a:t>koji</a:t>
            </a:r>
            <a:r>
              <a:rPr lang="en-US" dirty="0" smtClean="0"/>
              <a:t> </a:t>
            </a:r>
            <a:r>
              <a:rPr lang="en-US" dirty="0" err="1" smtClean="0"/>
              <a:t>odgovara</a:t>
            </a:r>
            <a:r>
              <a:rPr lang="en-US" dirty="0" smtClean="0"/>
              <a:t> </a:t>
            </a:r>
            <a:r>
              <a:rPr lang="en-US" dirty="0" err="1" smtClean="0"/>
              <a:t>dijelu</a:t>
            </a:r>
            <a:r>
              <a:rPr lang="en-US" dirty="0" smtClean="0"/>
              <a:t> </a:t>
            </a:r>
            <a:r>
              <a:rPr lang="en-US" dirty="0" err="1" smtClean="0"/>
              <a:t>trajnog</a:t>
            </a:r>
            <a:r>
              <a:rPr lang="en-US" dirty="0" smtClean="0"/>
              <a:t> </a:t>
            </a:r>
            <a:r>
              <a:rPr lang="en-US" dirty="0" err="1" smtClean="0"/>
              <a:t>smanjenja</a:t>
            </a:r>
            <a:r>
              <a:rPr lang="en-US" dirty="0" smtClean="0"/>
              <a:t> </a:t>
            </a:r>
            <a:r>
              <a:rPr lang="en-US" dirty="0" err="1" smtClean="0"/>
              <a:t>opšte</a:t>
            </a:r>
            <a:r>
              <a:rPr lang="en-US" dirty="0" smtClean="0"/>
              <a:t> </a:t>
            </a:r>
            <a:r>
              <a:rPr lang="en-US" dirty="0" err="1" smtClean="0"/>
              <a:t>radne</a:t>
            </a:r>
            <a:r>
              <a:rPr lang="en-US" dirty="0" smtClean="0"/>
              <a:t> </a:t>
            </a:r>
            <a:r>
              <a:rPr lang="en-US" dirty="0" err="1" smtClean="0"/>
              <a:t>sposobnosti</a:t>
            </a:r>
            <a:r>
              <a:rPr lang="en-US" dirty="0" smtClean="0"/>
              <a:t>. </a:t>
            </a:r>
            <a:r>
              <a:rPr lang="en-US" dirty="0" err="1" smtClean="0"/>
              <a:t>Bude</a:t>
            </a:r>
            <a:r>
              <a:rPr lang="en-US" dirty="0" smtClean="0"/>
              <a:t> </a:t>
            </a:r>
            <a:r>
              <a:rPr lang="en-US" dirty="0" err="1" smtClean="0"/>
              <a:t>li</a:t>
            </a:r>
            <a:r>
              <a:rPr lang="en-US" dirty="0" smtClean="0"/>
              <a:t> </a:t>
            </a:r>
            <a:r>
              <a:rPr lang="en-US" dirty="0" err="1" smtClean="0"/>
              <a:t>posljedica</a:t>
            </a:r>
            <a:r>
              <a:rPr lang="en-US" dirty="0" smtClean="0"/>
              <a:t> </a:t>
            </a:r>
            <a:r>
              <a:rPr lang="en-US" dirty="0" err="1" smtClean="0"/>
              <a:t>nezgode</a:t>
            </a:r>
            <a:r>
              <a:rPr lang="en-US" dirty="0" smtClean="0"/>
              <a:t> </a:t>
            </a:r>
            <a:r>
              <a:rPr lang="en-US" dirty="0" err="1" smtClean="0"/>
              <a:t>prolazna</a:t>
            </a:r>
            <a:r>
              <a:rPr lang="en-US" dirty="0" smtClean="0"/>
              <a:t> </a:t>
            </a:r>
            <a:r>
              <a:rPr lang="en-US" dirty="0" err="1" smtClean="0"/>
              <a:t>neposobnost</a:t>
            </a:r>
            <a:r>
              <a:rPr lang="en-US" dirty="0" smtClean="0"/>
              <a:t> </a:t>
            </a:r>
            <a:r>
              <a:rPr lang="en-US" dirty="0" err="1" smtClean="0"/>
              <a:t>za</a:t>
            </a:r>
            <a:r>
              <a:rPr lang="en-US" dirty="0" smtClean="0"/>
              <a:t> </a:t>
            </a:r>
            <a:r>
              <a:rPr lang="en-US" dirty="0" err="1" smtClean="0"/>
              <a:t>rad</a:t>
            </a:r>
            <a:r>
              <a:rPr lang="en-US" dirty="0" smtClean="0"/>
              <a:t>, </a:t>
            </a:r>
            <a:r>
              <a:rPr lang="en-US" dirty="0" err="1" smtClean="0"/>
              <a:t>isplaćuje</a:t>
            </a:r>
            <a:r>
              <a:rPr lang="en-US" dirty="0" smtClean="0"/>
              <a:t> se </a:t>
            </a:r>
            <a:r>
              <a:rPr lang="en-US" dirty="0" err="1" smtClean="0"/>
              <a:t>naknada</a:t>
            </a:r>
            <a:r>
              <a:rPr lang="en-US" dirty="0" smtClean="0"/>
              <a:t>. U </a:t>
            </a:r>
            <a:r>
              <a:rPr lang="en-US" dirty="0" err="1" smtClean="0"/>
              <a:t>svakom</a:t>
            </a:r>
            <a:r>
              <a:rPr lang="en-US" dirty="0" smtClean="0"/>
              <a:t> </a:t>
            </a:r>
            <a:r>
              <a:rPr lang="en-US" dirty="0" err="1" smtClean="0"/>
              <a:t>slučaju</a:t>
            </a:r>
            <a:r>
              <a:rPr lang="en-US" dirty="0" smtClean="0"/>
              <a:t>, </a:t>
            </a:r>
            <a:r>
              <a:rPr lang="en-US" dirty="0" err="1" smtClean="0"/>
              <a:t>isplaćuje</a:t>
            </a:r>
            <a:r>
              <a:rPr lang="en-US" dirty="0" smtClean="0"/>
              <a:t> se </a:t>
            </a:r>
            <a:r>
              <a:rPr lang="en-US" dirty="0" err="1" smtClean="0"/>
              <a:t>i</a:t>
            </a:r>
            <a:r>
              <a:rPr lang="en-US" dirty="0" smtClean="0"/>
              <a:t> </a:t>
            </a:r>
            <a:r>
              <a:rPr lang="en-US" dirty="0" err="1" smtClean="0"/>
              <a:t>naknada</a:t>
            </a:r>
            <a:r>
              <a:rPr lang="en-US" dirty="0" smtClean="0"/>
              <a:t> </a:t>
            </a:r>
            <a:r>
              <a:rPr lang="en-US" dirty="0" err="1" smtClean="0"/>
              <a:t>troškova</a:t>
            </a:r>
            <a:r>
              <a:rPr lang="en-US" dirty="0" smtClean="0"/>
              <a:t> </a:t>
            </a:r>
            <a:r>
              <a:rPr lang="en-US" dirty="0" err="1" smtClean="0"/>
              <a:t>liječenja</a:t>
            </a:r>
            <a:r>
              <a:rPr lang="en-US" dirty="0" smtClean="0"/>
              <a:t>.</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4. </a:t>
            </a:r>
            <a:r>
              <a:rPr lang="en-US" b="1" dirty="0" err="1" smtClean="0"/>
              <a:t>Plovidbeno</a:t>
            </a:r>
            <a:r>
              <a:rPr lang="en-US" b="1" dirty="0" smtClean="0"/>
              <a:t> </a:t>
            </a:r>
            <a:r>
              <a:rPr lang="en-US" b="1" dirty="0" err="1" smtClean="0"/>
              <a:t>osiguranje</a:t>
            </a:r>
            <a:endParaRPr lang="en-US" b="1" dirty="0" smtClean="0"/>
          </a:p>
          <a:p>
            <a:r>
              <a:rPr lang="vi-VN" dirty="0" smtClean="0"/>
              <a:t>Plovidbenim osiguranjem se pokrivaju rizici kojima su za vrijeme plovidbe izloženi brod, uređaji i oprema broda (kasko-osiguranje), te roba i druge stvari koje se prevoze brodom (kargo-osiguranje). Osiguranje se vrši od plovidbenih nezgoda, elementarnih nepogoda, eksplozija, požara, od razbojništva na moru i unutrašnjim vodama. Ugovarati se može osiguranje i od drugih rizika kojima su stvari izložene za vrijeme trajanja osiguranja, kao što su krađa, neisporuka, ratni rizici, politički rizici, manipulativni, kopneni i drugi rizici. Ako nije drukčije ugovoreno, osiguranjem su pokrivene štete koje nastanu uslijed potpunog ili djelimičnog gubitka i oštećenja stvari, zatim troškovi spasavanja, troškovi utvrđivanja i likvidiranja štete, nagrade za spasavanje i štete, od zajedničke havarije, vozarina, troškovi opremanja broda, očekivani dobitak, provizija i dr. Ovim osiguranjem nije obuhvaćeno i osiguranje od odgovornosti za štete koje se nanesu trećim licima u vezi s pravom raspolaganja ili sa iskorištavanjem broda, njegovih uređaja i opreme i tereta na brodu. Ovo se osiguranje može posebno ugovarati.</a:t>
            </a:r>
          </a:p>
          <a:p>
            <a:r>
              <a:rPr lang="en-US" dirty="0" err="1" smtClean="0"/>
              <a:t>Osiguranik</a:t>
            </a:r>
            <a:r>
              <a:rPr lang="en-US" dirty="0" smtClean="0"/>
              <a:t> </a:t>
            </a:r>
            <a:r>
              <a:rPr lang="en-US" dirty="0" err="1" smtClean="0"/>
              <a:t>može</a:t>
            </a:r>
            <a:r>
              <a:rPr lang="en-US" dirty="0" smtClean="0"/>
              <a:t> </a:t>
            </a:r>
            <a:r>
              <a:rPr lang="en-US" dirty="0" err="1" smtClean="0"/>
              <a:t>biti</a:t>
            </a:r>
            <a:r>
              <a:rPr lang="en-US" dirty="0" smtClean="0"/>
              <a:t> </a:t>
            </a:r>
            <a:r>
              <a:rPr lang="en-US" dirty="0" err="1" smtClean="0"/>
              <a:t>samo</a:t>
            </a:r>
            <a:r>
              <a:rPr lang="en-US" dirty="0" smtClean="0"/>
              <a:t> lice </a:t>
            </a:r>
            <a:r>
              <a:rPr lang="en-US" dirty="0" err="1" smtClean="0"/>
              <a:t>koje</a:t>
            </a:r>
            <a:r>
              <a:rPr lang="en-US" dirty="0" smtClean="0"/>
              <a:t> </a:t>
            </a:r>
            <a:r>
              <a:rPr lang="en-US" dirty="0" err="1" smtClean="0"/>
              <a:t>ima</a:t>
            </a:r>
            <a:r>
              <a:rPr lang="en-US" dirty="0" smtClean="0"/>
              <a:t> </a:t>
            </a:r>
            <a:r>
              <a:rPr lang="en-US" dirty="0" err="1" smtClean="0"/>
              <a:t>ili</a:t>
            </a:r>
            <a:r>
              <a:rPr lang="en-US" dirty="0" smtClean="0"/>
              <a:t> </a:t>
            </a:r>
            <a:r>
              <a:rPr lang="en-US" dirty="0" err="1" smtClean="0"/>
              <a:t>koje</a:t>
            </a:r>
            <a:r>
              <a:rPr lang="en-US" dirty="0" smtClean="0"/>
              <a:t> </a:t>
            </a:r>
            <a:r>
              <a:rPr lang="en-US" dirty="0" err="1" smtClean="0"/>
              <a:t>može</a:t>
            </a:r>
            <a:r>
              <a:rPr lang="en-US" dirty="0" smtClean="0"/>
              <a:t> </a:t>
            </a:r>
            <a:r>
              <a:rPr lang="en-US" dirty="0" err="1" smtClean="0"/>
              <a:t>da</a:t>
            </a:r>
            <a:r>
              <a:rPr lang="en-US" dirty="0" smtClean="0"/>
              <a:t> </a:t>
            </a:r>
            <a:r>
              <a:rPr lang="en-US" dirty="0" err="1" smtClean="0"/>
              <a:t>očekuje</a:t>
            </a:r>
            <a:r>
              <a:rPr lang="en-US" dirty="0" smtClean="0"/>
              <a:t> </a:t>
            </a:r>
            <a:r>
              <a:rPr lang="en-US" dirty="0" err="1" smtClean="0"/>
              <a:t>da</a:t>
            </a:r>
            <a:r>
              <a:rPr lang="en-US" dirty="0" smtClean="0"/>
              <a:t> </a:t>
            </a:r>
            <a:r>
              <a:rPr lang="en-US" dirty="0" err="1" smtClean="0"/>
              <a:t>će</a:t>
            </a:r>
            <a:r>
              <a:rPr lang="en-US" dirty="0" smtClean="0"/>
              <a:t> </a:t>
            </a:r>
            <a:r>
              <a:rPr lang="en-US" dirty="0" err="1" smtClean="0"/>
              <a:t>imati</a:t>
            </a:r>
            <a:r>
              <a:rPr lang="en-US" dirty="0" smtClean="0"/>
              <a:t> </a:t>
            </a:r>
            <a:r>
              <a:rPr lang="en-US" dirty="0" err="1" smtClean="0"/>
              <a:t>opravdani</a:t>
            </a:r>
            <a:r>
              <a:rPr lang="en-US" dirty="0" smtClean="0"/>
              <a:t> </a:t>
            </a:r>
            <a:r>
              <a:rPr lang="en-US" dirty="0" err="1" smtClean="0"/>
              <a:t>materijalni</a:t>
            </a:r>
            <a:r>
              <a:rPr lang="en-US" dirty="0" smtClean="0"/>
              <a:t> </a:t>
            </a:r>
            <a:r>
              <a:rPr lang="en-US" dirty="0" err="1" smtClean="0"/>
              <a:t>interes</a:t>
            </a:r>
            <a:r>
              <a:rPr lang="en-US" dirty="0" smtClean="0"/>
              <a:t> </a:t>
            </a:r>
            <a:r>
              <a:rPr lang="en-US" dirty="0" err="1" smtClean="0"/>
              <a:t>da</a:t>
            </a:r>
            <a:r>
              <a:rPr lang="en-US" dirty="0" smtClean="0"/>
              <a:t> ne </a:t>
            </a:r>
            <a:r>
              <a:rPr lang="en-US" dirty="0" err="1" smtClean="0"/>
              <a:t>nastupi</a:t>
            </a:r>
            <a:r>
              <a:rPr lang="en-US" dirty="0" smtClean="0"/>
              <a:t> </a:t>
            </a:r>
            <a:r>
              <a:rPr lang="en-US" dirty="0" err="1" smtClean="0"/>
              <a:t>osigurani</a:t>
            </a:r>
            <a:r>
              <a:rPr lang="en-US" dirty="0" smtClean="0"/>
              <a:t> </a:t>
            </a:r>
            <a:r>
              <a:rPr lang="en-US" dirty="0" err="1" smtClean="0"/>
              <a:t>slučaj</a:t>
            </a:r>
            <a:r>
              <a:rPr lang="en-US" dirty="0" smtClean="0"/>
              <a:t>. </a:t>
            </a:r>
            <a:r>
              <a:rPr lang="en-US" dirty="0" err="1" smtClean="0"/>
              <a:t>Ugovarač</a:t>
            </a:r>
            <a:r>
              <a:rPr lang="en-US" dirty="0" smtClean="0"/>
              <a:t> </a:t>
            </a:r>
            <a:r>
              <a:rPr lang="en-US" dirty="0" err="1" smtClean="0"/>
              <a:t>osiguranja</a:t>
            </a:r>
            <a:r>
              <a:rPr lang="en-US" dirty="0" smtClean="0"/>
              <a:t> je </a:t>
            </a:r>
            <a:r>
              <a:rPr lang="en-US" dirty="0" err="1" smtClean="0"/>
              <a:t>po</a:t>
            </a:r>
            <a:r>
              <a:rPr lang="en-US" dirty="0" smtClean="0"/>
              <a:t> </a:t>
            </a:r>
            <a:r>
              <a:rPr lang="en-US" dirty="0" err="1" smtClean="0"/>
              <a:t>pravilu</a:t>
            </a:r>
            <a:r>
              <a:rPr lang="en-US" dirty="0" smtClean="0"/>
              <a:t> </a:t>
            </a:r>
            <a:r>
              <a:rPr lang="en-US" dirty="0" err="1" smtClean="0"/>
              <a:t>i</a:t>
            </a:r>
            <a:r>
              <a:rPr lang="en-US" dirty="0" smtClean="0"/>
              <a:t> </a:t>
            </a:r>
            <a:r>
              <a:rPr lang="en-US" dirty="0" err="1" smtClean="0"/>
              <a:t>osiguranik</a:t>
            </a:r>
            <a:r>
              <a:rPr lang="en-US" dirty="0" smtClean="0"/>
              <a:t>. </a:t>
            </a:r>
            <a:r>
              <a:rPr lang="en-US" dirty="0" err="1" smtClean="0"/>
              <a:t>Treće</a:t>
            </a:r>
            <a:r>
              <a:rPr lang="en-US" dirty="0" smtClean="0"/>
              <a:t> lice se </a:t>
            </a:r>
            <a:r>
              <a:rPr lang="en-US" dirty="0" err="1" smtClean="0"/>
              <a:t>pojavljuje</a:t>
            </a:r>
            <a:r>
              <a:rPr lang="en-US" dirty="0" smtClean="0"/>
              <a:t> </a:t>
            </a:r>
            <a:r>
              <a:rPr lang="en-US" dirty="0" err="1" smtClean="0"/>
              <a:t>kao</a:t>
            </a:r>
            <a:r>
              <a:rPr lang="en-US" dirty="0" smtClean="0"/>
              <a:t> </a:t>
            </a:r>
            <a:r>
              <a:rPr lang="en-US" dirty="0" err="1" smtClean="0"/>
              <a:t>osiguranik</a:t>
            </a:r>
            <a:r>
              <a:rPr lang="en-US" dirty="0" smtClean="0"/>
              <a:t> </a:t>
            </a:r>
            <a:r>
              <a:rPr lang="en-US" dirty="0" err="1" smtClean="0"/>
              <a:t>onda</a:t>
            </a:r>
            <a:r>
              <a:rPr lang="en-US" dirty="0" smtClean="0"/>
              <a:t> </a:t>
            </a:r>
            <a:r>
              <a:rPr lang="en-US" dirty="0" err="1" smtClean="0"/>
              <a:t>kada</a:t>
            </a:r>
            <a:r>
              <a:rPr lang="en-US" dirty="0" smtClean="0"/>
              <a:t> </a:t>
            </a:r>
            <a:r>
              <a:rPr lang="en-US" dirty="0" err="1" smtClean="0"/>
              <a:t>ugovarač</a:t>
            </a:r>
            <a:r>
              <a:rPr lang="en-US" dirty="0" smtClean="0"/>
              <a:t> </a:t>
            </a:r>
            <a:r>
              <a:rPr lang="en-US" dirty="0" err="1" smtClean="0"/>
              <a:t>djeluje</a:t>
            </a:r>
            <a:r>
              <a:rPr lang="en-US" dirty="0" smtClean="0"/>
              <a:t> u </a:t>
            </a:r>
            <a:r>
              <a:rPr lang="en-US" dirty="0" err="1" smtClean="0"/>
              <a:t>svojstvu</a:t>
            </a:r>
            <a:r>
              <a:rPr lang="en-US" dirty="0" smtClean="0"/>
              <a:t> </a:t>
            </a:r>
            <a:r>
              <a:rPr lang="en-US" dirty="0" err="1" smtClean="0"/>
              <a:t>komisionara</a:t>
            </a:r>
            <a:r>
              <a:rPr lang="en-US" dirty="0" smtClean="0"/>
              <a:t> </a:t>
            </a:r>
            <a:r>
              <a:rPr lang="en-US" dirty="0" err="1" smtClean="0"/>
              <a:t>i</a:t>
            </a:r>
            <a:r>
              <a:rPr lang="en-US" dirty="0" smtClean="0"/>
              <a:t> </a:t>
            </a:r>
            <a:r>
              <a:rPr lang="en-US" dirty="0" err="1" smtClean="0"/>
              <a:t>onda</a:t>
            </a:r>
            <a:r>
              <a:rPr lang="en-US" dirty="0" smtClean="0"/>
              <a:t> </a:t>
            </a:r>
            <a:r>
              <a:rPr lang="en-US" dirty="0" err="1" smtClean="0"/>
              <a:t>kada</a:t>
            </a:r>
            <a:r>
              <a:rPr lang="en-US" dirty="0" smtClean="0"/>
              <a:t> je </a:t>
            </a:r>
            <a:r>
              <a:rPr lang="en-US" dirty="0" err="1" smtClean="0"/>
              <a:t>izričito</a:t>
            </a:r>
            <a:r>
              <a:rPr lang="en-US" dirty="0" smtClean="0"/>
              <a:t> </a:t>
            </a:r>
            <a:r>
              <a:rPr lang="en-US" dirty="0" err="1" smtClean="0"/>
              <a:t>označeno</a:t>
            </a:r>
            <a:r>
              <a:rPr lang="en-US" dirty="0" smtClean="0"/>
              <a:t> </a:t>
            </a:r>
            <a:r>
              <a:rPr lang="en-US" dirty="0" err="1" smtClean="0"/>
              <a:t>kao</a:t>
            </a:r>
            <a:r>
              <a:rPr lang="en-US" dirty="0" smtClean="0"/>
              <a:t> </a:t>
            </a:r>
            <a:r>
              <a:rPr lang="en-US" dirty="0" err="1" smtClean="0"/>
              <a:t>korisnik</a:t>
            </a:r>
            <a:r>
              <a:rPr lang="en-US" dirty="0" smtClean="0"/>
              <a:t>. </a:t>
            </a:r>
            <a:r>
              <a:rPr lang="en-US" dirty="0" err="1" smtClean="0"/>
              <a:t>Pristanak</a:t>
            </a:r>
            <a:r>
              <a:rPr lang="en-US" dirty="0" smtClean="0"/>
              <a:t> </a:t>
            </a:r>
            <a:r>
              <a:rPr lang="en-US" dirty="0" err="1" smtClean="0"/>
              <a:t>trećeg</a:t>
            </a:r>
            <a:r>
              <a:rPr lang="en-US" dirty="0" smtClean="0"/>
              <a:t> </a:t>
            </a:r>
            <a:r>
              <a:rPr lang="en-US" dirty="0" err="1" smtClean="0"/>
              <a:t>na</a:t>
            </a:r>
            <a:r>
              <a:rPr lang="en-US" dirty="0" smtClean="0"/>
              <a:t> </a:t>
            </a:r>
            <a:r>
              <a:rPr lang="en-US" dirty="0" err="1" smtClean="0"/>
              <a:t>zaključeni</a:t>
            </a:r>
            <a:r>
              <a:rPr lang="en-US" dirty="0" smtClean="0"/>
              <a:t> </a:t>
            </a:r>
            <a:r>
              <a:rPr lang="en-US" dirty="0" err="1" smtClean="0"/>
              <a:t>ugovor</a:t>
            </a:r>
            <a:r>
              <a:rPr lang="en-US" dirty="0" smtClean="0"/>
              <a:t> je </a:t>
            </a:r>
            <a:r>
              <a:rPr lang="en-US" dirty="0" err="1" smtClean="0"/>
              <a:t>neophodan</a:t>
            </a:r>
            <a:r>
              <a:rPr lang="en-US" dirty="0" smtClean="0"/>
              <a:t>, a </a:t>
            </a:r>
            <a:r>
              <a:rPr lang="en-US" dirty="0" err="1" smtClean="0"/>
              <a:t>može</a:t>
            </a:r>
            <a:r>
              <a:rPr lang="en-US" dirty="0" smtClean="0"/>
              <a:t> se </a:t>
            </a:r>
            <a:r>
              <a:rPr lang="en-US" dirty="0" err="1" smtClean="0"/>
              <a:t>dati</a:t>
            </a:r>
            <a:r>
              <a:rPr lang="en-US" dirty="0" smtClean="0"/>
              <a:t> </a:t>
            </a:r>
            <a:r>
              <a:rPr lang="en-US" dirty="0" err="1" smtClean="0"/>
              <a:t>na</a:t>
            </a:r>
            <a:r>
              <a:rPr lang="en-US" dirty="0" smtClean="0"/>
              <a:t> </a:t>
            </a:r>
            <a:r>
              <a:rPr lang="en-US" dirty="0" err="1" smtClean="0"/>
              <a:t>različite</a:t>
            </a:r>
            <a:r>
              <a:rPr lang="en-US" dirty="0" smtClean="0"/>
              <a:t> </a:t>
            </a:r>
            <a:r>
              <a:rPr lang="en-US" dirty="0" err="1" smtClean="0"/>
              <a:t>načine</a:t>
            </a:r>
            <a:r>
              <a:rPr lang="en-US" dirty="0" smtClean="0"/>
              <a:t>.</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vi-VN" dirty="0" smtClean="0"/>
              <a:t>Osigurane stvari se moraju prevoziti ugovorenim brodom. Ako bi se promijenio brod bez saglasnosti osiguravača, osim pretovara u slučaju nevolje, ugovor se raskida. To je pravilo. Može se, međutim, osigurati i teret “na ma kome brodu”, dakle, bez obzira na koji je brod ukrcan. To je slučaj kod ugovora po tzv. generalnoj polisi.</a:t>
            </a:r>
          </a:p>
          <a:p>
            <a:r>
              <a:rPr lang="vi-VN" dirty="0" smtClean="0"/>
              <a:t>Osiguravač preuzima i rizik baraterije. Baraterija je, po pravu nekih zemalja (Engleska i Njemačka), namjeran i nedozvoljen akt zapovjednika broda i članova posade, učinjen bez saglasnosti brodara, kojim se brod i stvar izlažu uništenju, oštećenju ili konfiskaciji, a čime se nanosi šteta brodu ili teretu, odnosno i jednom i drugom. Po pravima drugih zemalja, pod baraterijom se podrazumijevaju, kako namjerne štete koje pričine zapovjednik i članovi posade, tako i sve štete koje su posljedica ne samo krivice nego i njihove obične neopreznosti. To bi bilo, na primjer, pristajanje u nepredviđenim lukama radi nekog nedozvoljenog posla, plovidba bez dozvole brodara, krijumčarenje, nedozvoljena trgovina, skretanje s utvrđenog puta itd. Po Zakonu o pomorskoj i unutrašnjoj plovidbi, osiguranjem su pokrivene štete koje nastanu zbog namjernog postupka ili krajnje nepažnje posade broda, kao i štete nastale uslijed radnji i propuštenja zapovjednika, drugog člana posade broda ili pilota u plovidbi i rukovanju brodom.</a:t>
            </a:r>
          </a:p>
          <a:p>
            <a:r>
              <a:rPr lang="en-US" dirty="0" err="1" smtClean="0"/>
              <a:t>Osiguravač</a:t>
            </a:r>
            <a:r>
              <a:rPr lang="en-US" dirty="0" smtClean="0"/>
              <a:t> </a:t>
            </a:r>
            <a:r>
              <a:rPr lang="en-US" dirty="0" err="1" smtClean="0"/>
              <a:t>nije</a:t>
            </a:r>
            <a:r>
              <a:rPr lang="en-US" dirty="0" smtClean="0"/>
              <a:t> </a:t>
            </a:r>
            <a:r>
              <a:rPr lang="en-US" dirty="0" err="1" smtClean="0"/>
              <a:t>dužan</a:t>
            </a:r>
            <a:r>
              <a:rPr lang="en-US" dirty="0" smtClean="0"/>
              <a:t> </a:t>
            </a:r>
            <a:r>
              <a:rPr lang="en-US" dirty="0" err="1" smtClean="0"/>
              <a:t>da</a:t>
            </a:r>
            <a:r>
              <a:rPr lang="en-US" dirty="0" smtClean="0"/>
              <a:t> </a:t>
            </a:r>
            <a:r>
              <a:rPr lang="en-US" dirty="0" err="1" smtClean="0"/>
              <a:t>ugovaraču</a:t>
            </a:r>
            <a:r>
              <a:rPr lang="en-US" dirty="0" smtClean="0"/>
              <a:t> </a:t>
            </a:r>
            <a:r>
              <a:rPr lang="en-US" dirty="0" err="1" smtClean="0"/>
              <a:t>osiguranja</a:t>
            </a:r>
            <a:r>
              <a:rPr lang="en-US" dirty="0" smtClean="0"/>
              <a:t> </a:t>
            </a:r>
            <a:r>
              <a:rPr lang="en-US" dirty="0" err="1" smtClean="0"/>
              <a:t>preda</a:t>
            </a:r>
            <a:r>
              <a:rPr lang="en-US" dirty="0" smtClean="0"/>
              <a:t> </a:t>
            </a:r>
            <a:r>
              <a:rPr lang="en-US" dirty="0" err="1" smtClean="0"/>
              <a:t>polisu</a:t>
            </a:r>
            <a:r>
              <a:rPr lang="en-US" dirty="0" smtClean="0"/>
              <a:t> </a:t>
            </a:r>
            <a:r>
              <a:rPr lang="en-US" dirty="0" err="1" smtClean="0"/>
              <a:t>prije</a:t>
            </a:r>
            <a:r>
              <a:rPr lang="en-US" dirty="0" smtClean="0"/>
              <a:t> </a:t>
            </a:r>
            <a:r>
              <a:rPr lang="en-US" dirty="0" err="1" smtClean="0"/>
              <a:t>nego</a:t>
            </a:r>
            <a:r>
              <a:rPr lang="en-US" dirty="0" smtClean="0"/>
              <a:t> </a:t>
            </a:r>
            <a:r>
              <a:rPr lang="en-US" dirty="0" err="1" smtClean="0"/>
              <a:t>što</a:t>
            </a:r>
            <a:r>
              <a:rPr lang="en-US" dirty="0" smtClean="0"/>
              <a:t> </a:t>
            </a:r>
            <a:r>
              <a:rPr lang="en-US" dirty="0" err="1" smtClean="0"/>
              <a:t>naplati</a:t>
            </a:r>
            <a:r>
              <a:rPr lang="en-US" dirty="0" smtClean="0"/>
              <a:t> </a:t>
            </a:r>
            <a:r>
              <a:rPr lang="en-US" dirty="0" err="1" smtClean="0"/>
              <a:t>premiju</a:t>
            </a:r>
            <a:r>
              <a:rPr lang="en-US" dirty="0" smtClean="0"/>
              <a:t>. </a:t>
            </a:r>
            <a:r>
              <a:rPr lang="en-US" dirty="0" err="1" smtClean="0"/>
              <a:t>Ako</a:t>
            </a:r>
            <a:r>
              <a:rPr lang="en-US" dirty="0" smtClean="0"/>
              <a:t> </a:t>
            </a:r>
            <a:r>
              <a:rPr lang="en-US" dirty="0" err="1" smtClean="0"/>
              <a:t>nisu</a:t>
            </a:r>
            <a:r>
              <a:rPr lang="en-US" dirty="0" smtClean="0"/>
              <a:t> </a:t>
            </a:r>
            <a:r>
              <a:rPr lang="en-US" dirty="0" err="1" smtClean="0"/>
              <a:t>plaćene</a:t>
            </a:r>
            <a:r>
              <a:rPr lang="en-US" dirty="0" smtClean="0"/>
              <a:t> </a:t>
            </a:r>
            <a:r>
              <a:rPr lang="en-US" dirty="0" err="1" smtClean="0"/>
              <a:t>premije</a:t>
            </a:r>
            <a:r>
              <a:rPr lang="en-US" dirty="0" smtClean="0"/>
              <a:t>, </a:t>
            </a:r>
            <a:r>
              <a:rPr lang="en-US" dirty="0" err="1" smtClean="0"/>
              <a:t>osiguravač</a:t>
            </a:r>
            <a:r>
              <a:rPr lang="en-US" dirty="0" smtClean="0"/>
              <a:t> </a:t>
            </a:r>
            <a:r>
              <a:rPr lang="en-US" dirty="0" err="1" smtClean="0"/>
              <a:t>ih</a:t>
            </a:r>
            <a:r>
              <a:rPr lang="en-US" dirty="0" smtClean="0"/>
              <a:t> </a:t>
            </a:r>
            <a:r>
              <a:rPr lang="en-US" dirty="0" err="1" smtClean="0"/>
              <a:t>može</a:t>
            </a:r>
            <a:r>
              <a:rPr lang="en-US" dirty="0" smtClean="0"/>
              <a:t> </a:t>
            </a:r>
            <a:r>
              <a:rPr lang="en-US" dirty="0" err="1" smtClean="0"/>
              <a:t>odbiti</a:t>
            </a:r>
            <a:r>
              <a:rPr lang="en-US" dirty="0" smtClean="0"/>
              <a:t> </a:t>
            </a:r>
            <a:r>
              <a:rPr lang="en-US" dirty="0" err="1" smtClean="0"/>
              <a:t>od</a:t>
            </a:r>
            <a:r>
              <a:rPr lang="en-US" dirty="0" smtClean="0"/>
              <a:t> </a:t>
            </a:r>
            <a:r>
              <a:rPr lang="en-US" dirty="0" err="1" smtClean="0"/>
              <a:t>naknade</a:t>
            </a:r>
            <a:r>
              <a:rPr lang="en-US" dirty="0" smtClean="0"/>
              <a:t> </a:t>
            </a:r>
            <a:r>
              <a:rPr lang="en-US" dirty="0" err="1" smtClean="0"/>
              <a:t>prilikom</a:t>
            </a:r>
            <a:r>
              <a:rPr lang="en-US" dirty="0" smtClean="0"/>
              <a:t> </a:t>
            </a:r>
            <a:r>
              <a:rPr lang="en-US" dirty="0" err="1" smtClean="0"/>
              <a:t>likvidacije</a:t>
            </a:r>
            <a:r>
              <a:rPr lang="en-US" dirty="0" smtClean="0"/>
              <a:t> </a:t>
            </a:r>
            <a:r>
              <a:rPr lang="en-US" dirty="0" err="1" smtClean="0"/>
              <a:t>štete</a:t>
            </a:r>
            <a:r>
              <a:rPr lang="en-US" dirty="0" smtClean="0"/>
              <a:t>, a </a:t>
            </a:r>
            <a:r>
              <a:rPr lang="en-US" dirty="0" err="1" smtClean="0"/>
              <a:t>nema</a:t>
            </a:r>
            <a:r>
              <a:rPr lang="en-US" dirty="0" smtClean="0"/>
              <a:t> </a:t>
            </a:r>
            <a:r>
              <a:rPr lang="en-US" dirty="0" err="1" smtClean="0"/>
              <a:t>pravo</a:t>
            </a:r>
            <a:r>
              <a:rPr lang="en-US" dirty="0" smtClean="0"/>
              <a:t> </a:t>
            </a:r>
            <a:r>
              <a:rPr lang="en-US" dirty="0" err="1" smtClean="0"/>
              <a:t>da</a:t>
            </a:r>
            <a:r>
              <a:rPr lang="en-US" dirty="0" smtClean="0"/>
              <a:t> ne </a:t>
            </a:r>
            <a:r>
              <a:rPr lang="en-US" dirty="0" err="1" smtClean="0"/>
              <a:t>izvršava</a:t>
            </a:r>
            <a:r>
              <a:rPr lang="en-US" dirty="0" smtClean="0"/>
              <a:t> </a:t>
            </a:r>
            <a:r>
              <a:rPr lang="en-US" dirty="0" err="1" smtClean="0"/>
              <a:t>svoje</a:t>
            </a:r>
            <a:r>
              <a:rPr lang="en-US" dirty="0" smtClean="0"/>
              <a:t> </a:t>
            </a:r>
            <a:r>
              <a:rPr lang="en-US" dirty="0" err="1" smtClean="0"/>
              <a:t>obaveze</a:t>
            </a:r>
            <a:r>
              <a:rPr lang="en-US" dirty="0" smtClean="0"/>
              <a:t> </a:t>
            </a:r>
            <a:r>
              <a:rPr lang="en-US" dirty="0" err="1" smtClean="0"/>
              <a:t>iz</a:t>
            </a:r>
            <a:r>
              <a:rPr lang="en-US" dirty="0" smtClean="0"/>
              <a:t> </a:t>
            </a:r>
            <a:r>
              <a:rPr lang="en-US" dirty="0" err="1" smtClean="0"/>
              <a:t>ugovora</a:t>
            </a:r>
            <a:r>
              <a:rPr lang="en-US" dirty="0" smtClean="0"/>
              <a:t> o </a:t>
            </a:r>
            <a:r>
              <a:rPr lang="en-US" dirty="0" err="1" smtClean="0"/>
              <a:t>osiguranju</a:t>
            </a:r>
            <a:r>
              <a:rPr lang="en-US" dirty="0" smtClean="0"/>
              <a:t>, </a:t>
            </a:r>
            <a:r>
              <a:rPr lang="en-US" dirty="0" err="1" smtClean="0"/>
              <a:t>ako</a:t>
            </a:r>
            <a:r>
              <a:rPr lang="en-US" dirty="0" smtClean="0"/>
              <a:t> to </a:t>
            </a:r>
            <a:r>
              <a:rPr lang="en-US" dirty="0" err="1" smtClean="0"/>
              <a:t>nije</a:t>
            </a:r>
            <a:r>
              <a:rPr lang="en-US" dirty="0" smtClean="0"/>
              <a:t> </a:t>
            </a:r>
            <a:r>
              <a:rPr lang="en-US" dirty="0" err="1" smtClean="0"/>
              <a:t>posebno</a:t>
            </a:r>
            <a:r>
              <a:rPr lang="en-US" dirty="0" smtClean="0"/>
              <a:t> </a:t>
            </a:r>
            <a:r>
              <a:rPr lang="en-US" dirty="0" err="1" smtClean="0"/>
              <a:t>ugovoreno</a:t>
            </a:r>
            <a:r>
              <a:rPr lang="en-US" dirty="0" smtClean="0"/>
              <a:t>.</a:t>
            </a:r>
          </a:p>
          <a:p>
            <a:r>
              <a:rPr lang="vi-VN" dirty="0" smtClean="0"/>
              <a:t>Osiguravač naknađuje štete samo do iznosa sume osiguranja. U slučaju zajedničke havarije koja je nastala u vezi s osiguranim rizicima, iz osiguranja se naknađuju gubici i oštećenja osiguranog predmeta, troškovi u vezi s osiguranjem, doprinosi u zajedničku havariju koji se plaćaju za osigurani predmet. Kad osiguravač isplati te naknade, prelazi na njega pravo osiguranika na naplate iz zajedničke havarije do iznosa koji je platio. Ima pravo još i na kamatu i proviziju koje su priznate u diobenoj osnovi.</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5. </a:t>
            </a:r>
            <a:r>
              <a:rPr lang="en-US" b="1" dirty="0" err="1" smtClean="0"/>
              <a:t>Obavezno</a:t>
            </a:r>
            <a:r>
              <a:rPr lang="en-US" b="1" dirty="0" smtClean="0"/>
              <a:t> </a:t>
            </a:r>
            <a:r>
              <a:rPr lang="en-US" b="1" dirty="0" err="1" smtClean="0"/>
              <a:t>osiguranje</a:t>
            </a:r>
            <a:endParaRPr lang="en-US" b="1" dirty="0" smtClean="0"/>
          </a:p>
          <a:p>
            <a:r>
              <a:rPr lang="en-US" dirty="0" err="1" smtClean="0"/>
              <a:t>Obavezno</a:t>
            </a:r>
            <a:r>
              <a:rPr lang="en-US" dirty="0" smtClean="0"/>
              <a:t> </a:t>
            </a:r>
            <a:r>
              <a:rPr lang="en-US" dirty="0" err="1" smtClean="0"/>
              <a:t>osiguranje</a:t>
            </a:r>
            <a:r>
              <a:rPr lang="en-US" dirty="0" smtClean="0"/>
              <a:t> se </a:t>
            </a:r>
            <a:r>
              <a:rPr lang="en-US" dirty="0" err="1" smtClean="0"/>
              <a:t>može</a:t>
            </a:r>
            <a:r>
              <a:rPr lang="en-US" dirty="0" smtClean="0"/>
              <a:t> </a:t>
            </a:r>
            <a:r>
              <a:rPr lang="en-US" dirty="0" err="1" smtClean="0"/>
              <a:t>uvoditi</a:t>
            </a:r>
            <a:r>
              <a:rPr lang="en-US" dirty="0" smtClean="0"/>
              <a:t> </a:t>
            </a:r>
            <a:r>
              <a:rPr lang="en-US" dirty="0" err="1" smtClean="0"/>
              <a:t>samo</a:t>
            </a:r>
            <a:r>
              <a:rPr lang="en-US" dirty="0" smtClean="0"/>
              <a:t> </a:t>
            </a:r>
            <a:r>
              <a:rPr lang="en-US" dirty="0" err="1" smtClean="0"/>
              <a:t>zakonom</a:t>
            </a:r>
            <a:r>
              <a:rPr lang="en-US" dirty="0" smtClean="0"/>
              <a:t>. </a:t>
            </a:r>
            <a:r>
              <a:rPr lang="en-US" dirty="0" err="1" smtClean="0"/>
              <a:t>Može</a:t>
            </a:r>
            <a:r>
              <a:rPr lang="en-US" dirty="0" smtClean="0"/>
              <a:t> </a:t>
            </a:r>
            <a:r>
              <a:rPr lang="en-US" dirty="0" err="1" smtClean="0"/>
              <a:t>biti</a:t>
            </a:r>
            <a:r>
              <a:rPr lang="en-US" dirty="0" smtClean="0"/>
              <a:t> </a:t>
            </a:r>
            <a:r>
              <a:rPr lang="en-US" dirty="0" err="1" smtClean="0"/>
              <a:t>propisano</a:t>
            </a:r>
            <a:r>
              <a:rPr lang="en-US" dirty="0" smtClean="0"/>
              <a:t> </a:t>
            </a:r>
            <a:r>
              <a:rPr lang="en-US" dirty="0" err="1" smtClean="0"/>
              <a:t>osiguranje</a:t>
            </a:r>
            <a:r>
              <a:rPr lang="en-US" dirty="0" smtClean="0"/>
              <a:t> </a:t>
            </a:r>
            <a:r>
              <a:rPr lang="en-US" dirty="0" err="1" smtClean="0"/>
              <a:t>od</a:t>
            </a:r>
            <a:r>
              <a:rPr lang="en-US" dirty="0" smtClean="0"/>
              <a:t> </a:t>
            </a:r>
            <a:r>
              <a:rPr lang="en-US" dirty="0" err="1" smtClean="0"/>
              <a:t>rizika</a:t>
            </a:r>
            <a:r>
              <a:rPr lang="en-US" dirty="0" smtClean="0"/>
              <a:t> </a:t>
            </a:r>
            <a:r>
              <a:rPr lang="en-US" dirty="0" err="1" smtClean="0"/>
              <a:t>koji</a:t>
            </a:r>
            <a:r>
              <a:rPr lang="en-US" dirty="0" smtClean="0"/>
              <a:t> </a:t>
            </a:r>
            <a:r>
              <a:rPr lang="en-US" dirty="0" err="1" smtClean="0"/>
              <a:t>ugrožavaju</a:t>
            </a:r>
            <a:r>
              <a:rPr lang="en-US" dirty="0" smtClean="0"/>
              <a:t> </a:t>
            </a:r>
            <a:r>
              <a:rPr lang="en-US" dirty="0" err="1" smtClean="0"/>
              <a:t>treća</a:t>
            </a:r>
            <a:r>
              <a:rPr lang="en-US" dirty="0" smtClean="0"/>
              <a:t> </a:t>
            </a:r>
            <a:r>
              <a:rPr lang="en-US" dirty="0" err="1" smtClean="0"/>
              <a:t>lica</a:t>
            </a:r>
            <a:r>
              <a:rPr lang="en-US" dirty="0" smtClean="0"/>
              <a:t> </a:t>
            </a:r>
            <a:r>
              <a:rPr lang="en-US" dirty="0" err="1" smtClean="0"/>
              <a:t>i</a:t>
            </a:r>
            <a:r>
              <a:rPr lang="en-US" dirty="0" smtClean="0"/>
              <a:t> </a:t>
            </a:r>
            <a:r>
              <a:rPr lang="en-US" dirty="0" err="1" smtClean="0"/>
              <a:t>od</a:t>
            </a:r>
            <a:r>
              <a:rPr lang="en-US" dirty="0" smtClean="0"/>
              <a:t> </a:t>
            </a:r>
            <a:r>
              <a:rPr lang="en-US" dirty="0" err="1" smtClean="0"/>
              <a:t>rizika</a:t>
            </a:r>
            <a:r>
              <a:rPr lang="en-US" dirty="0" smtClean="0"/>
              <a:t> </a:t>
            </a:r>
            <a:r>
              <a:rPr lang="en-US" dirty="0" err="1" smtClean="0"/>
              <a:t>koji</a:t>
            </a:r>
            <a:r>
              <a:rPr lang="en-US" dirty="0" smtClean="0"/>
              <a:t> </a:t>
            </a:r>
            <a:r>
              <a:rPr lang="en-US" dirty="0" err="1" smtClean="0"/>
              <a:t>predstavljaju</a:t>
            </a:r>
            <a:r>
              <a:rPr lang="en-US" dirty="0" smtClean="0"/>
              <a:t> </a:t>
            </a:r>
            <a:r>
              <a:rPr lang="en-US" dirty="0" err="1" smtClean="0"/>
              <a:t>opštu</a:t>
            </a:r>
            <a:r>
              <a:rPr lang="en-US" dirty="0" smtClean="0"/>
              <a:t> </a:t>
            </a:r>
            <a:r>
              <a:rPr lang="en-US" dirty="0" err="1" smtClean="0"/>
              <a:t>opasnost</a:t>
            </a:r>
            <a:r>
              <a:rPr lang="en-US" dirty="0" smtClean="0"/>
              <a:t>. </a:t>
            </a:r>
            <a:r>
              <a:rPr lang="en-US" dirty="0" err="1" smtClean="0"/>
              <a:t>Zakonom</a:t>
            </a:r>
            <a:r>
              <a:rPr lang="en-US" dirty="0" smtClean="0"/>
              <a:t> se </a:t>
            </a:r>
            <a:r>
              <a:rPr lang="en-US" dirty="0" err="1" smtClean="0"/>
              <a:t>može</a:t>
            </a:r>
            <a:r>
              <a:rPr lang="en-US" dirty="0" smtClean="0"/>
              <a:t> </a:t>
            </a:r>
            <a:r>
              <a:rPr lang="en-US" dirty="0" err="1" smtClean="0"/>
              <a:t>uvesti</a:t>
            </a:r>
            <a:r>
              <a:rPr lang="en-US" dirty="0" smtClean="0"/>
              <a:t> </a:t>
            </a:r>
            <a:r>
              <a:rPr lang="en-US" dirty="0" err="1" smtClean="0"/>
              <a:t>obavezno</a:t>
            </a:r>
            <a:r>
              <a:rPr lang="en-US" dirty="0" smtClean="0"/>
              <a:t> </a:t>
            </a:r>
            <a:r>
              <a:rPr lang="en-US" dirty="0" err="1" smtClean="0"/>
              <a:t>osiguranje</a:t>
            </a:r>
            <a:r>
              <a:rPr lang="en-US" dirty="0" smtClean="0"/>
              <a:t> </a:t>
            </a:r>
            <a:r>
              <a:rPr lang="en-US" dirty="0" err="1" smtClean="0"/>
              <a:t>i</a:t>
            </a:r>
            <a:r>
              <a:rPr lang="en-US" dirty="0" smtClean="0"/>
              <a:t> u </a:t>
            </a:r>
            <a:r>
              <a:rPr lang="en-US" dirty="0" err="1" smtClean="0"/>
              <a:t>drugim</a:t>
            </a:r>
            <a:r>
              <a:rPr lang="en-US" dirty="0" smtClean="0"/>
              <a:t> </a:t>
            </a:r>
            <a:r>
              <a:rPr lang="en-US" dirty="0" err="1" smtClean="0"/>
              <a:t>slučajevima</a:t>
            </a:r>
            <a:r>
              <a:rPr lang="en-US" dirty="0" smtClean="0"/>
              <a:t>. </a:t>
            </a:r>
            <a:r>
              <a:rPr lang="en-US" dirty="0" err="1" smtClean="0"/>
              <a:t>Prema</a:t>
            </a:r>
            <a:r>
              <a:rPr lang="en-US" dirty="0" smtClean="0"/>
              <a:t> </a:t>
            </a:r>
            <a:r>
              <a:rPr lang="en-US" dirty="0" err="1" smtClean="0"/>
              <a:t>članu</a:t>
            </a:r>
            <a:r>
              <a:rPr lang="en-US" dirty="0" smtClean="0"/>
              <a:t> 66 ZOIO, </a:t>
            </a:r>
            <a:r>
              <a:rPr lang="en-US" dirty="0" err="1" smtClean="0"/>
              <a:t>obavezna</a:t>
            </a:r>
            <a:r>
              <a:rPr lang="en-US" dirty="0" smtClean="0"/>
              <a:t> </a:t>
            </a:r>
            <a:r>
              <a:rPr lang="en-US" dirty="0" err="1" smtClean="0"/>
              <a:t>su</a:t>
            </a:r>
            <a:r>
              <a:rPr lang="en-US" dirty="0" smtClean="0"/>
              <a:t> </a:t>
            </a:r>
            <a:r>
              <a:rPr lang="en-US" dirty="0" err="1" smtClean="0"/>
              <a:t>sljedeća</a:t>
            </a:r>
            <a:r>
              <a:rPr lang="en-US" dirty="0" smtClean="0"/>
              <a:t> </a:t>
            </a:r>
            <a:r>
              <a:rPr lang="en-US" dirty="0" err="1" smtClean="0"/>
              <a:t>osiguranja</a:t>
            </a:r>
            <a:r>
              <a:rPr lang="en-US" dirty="0" smtClean="0"/>
              <a:t>:</a:t>
            </a:r>
          </a:p>
          <a:p>
            <a:r>
              <a:rPr lang="en-US" dirty="0" smtClean="0"/>
              <a:t>a) </a:t>
            </a:r>
            <a:r>
              <a:rPr lang="en-US" dirty="0" err="1" smtClean="0"/>
              <a:t>putnika</a:t>
            </a:r>
            <a:r>
              <a:rPr lang="en-US" dirty="0" smtClean="0"/>
              <a:t> u </a:t>
            </a:r>
            <a:r>
              <a:rPr lang="en-US" dirty="0" err="1" smtClean="0"/>
              <a:t>javnom</a:t>
            </a:r>
            <a:r>
              <a:rPr lang="en-US" dirty="0" smtClean="0"/>
              <a:t> </a:t>
            </a:r>
            <a:r>
              <a:rPr lang="en-US" dirty="0" err="1" smtClean="0"/>
              <a:t>saobraćaju</a:t>
            </a:r>
            <a:r>
              <a:rPr lang="en-US" dirty="0" smtClean="0"/>
              <a:t> </a:t>
            </a:r>
            <a:r>
              <a:rPr lang="en-US" dirty="0" err="1" smtClean="0"/>
              <a:t>od</a:t>
            </a:r>
            <a:r>
              <a:rPr lang="en-US" dirty="0" smtClean="0"/>
              <a:t> </a:t>
            </a:r>
            <a:r>
              <a:rPr lang="en-US" dirty="0" err="1" smtClean="0"/>
              <a:t>posljedica</a:t>
            </a:r>
            <a:r>
              <a:rPr lang="en-US" dirty="0" smtClean="0"/>
              <a:t> </a:t>
            </a:r>
            <a:r>
              <a:rPr lang="en-US" dirty="0" err="1" smtClean="0"/>
              <a:t>nesretnog</a:t>
            </a:r>
            <a:r>
              <a:rPr lang="en-US" dirty="0" smtClean="0"/>
              <a:t> </a:t>
            </a:r>
            <a:r>
              <a:rPr lang="en-US" dirty="0" err="1" smtClean="0"/>
              <a:t>slučaja</a:t>
            </a:r>
            <a:r>
              <a:rPr lang="en-US" dirty="0" smtClean="0"/>
              <a:t>,</a:t>
            </a:r>
          </a:p>
          <a:p>
            <a:r>
              <a:rPr lang="en-US" dirty="0" smtClean="0"/>
              <a:t>b) </a:t>
            </a:r>
            <a:r>
              <a:rPr lang="en-US" dirty="0" err="1" smtClean="0"/>
              <a:t>vlasnika</a:t>
            </a:r>
            <a:r>
              <a:rPr lang="en-US" dirty="0" smtClean="0"/>
              <a:t>, </a:t>
            </a:r>
            <a:r>
              <a:rPr lang="en-US" dirty="0" err="1" smtClean="0"/>
              <a:t>odnosno</a:t>
            </a:r>
            <a:r>
              <a:rPr lang="en-US" dirty="0" smtClean="0"/>
              <a:t> </a:t>
            </a:r>
            <a:r>
              <a:rPr lang="en-US" dirty="0" err="1" smtClean="0"/>
              <a:t>korisnika</a:t>
            </a:r>
            <a:r>
              <a:rPr lang="en-US" dirty="0" smtClean="0"/>
              <a:t> </a:t>
            </a:r>
            <a:r>
              <a:rPr lang="en-US" dirty="0" err="1" smtClean="0"/>
              <a:t>motornih</a:t>
            </a:r>
            <a:r>
              <a:rPr lang="en-US" dirty="0" smtClean="0"/>
              <a:t> </a:t>
            </a:r>
            <a:r>
              <a:rPr lang="en-US" dirty="0" err="1" smtClean="0"/>
              <a:t>vozila</a:t>
            </a:r>
            <a:r>
              <a:rPr lang="en-US" dirty="0" smtClean="0"/>
              <a:t> </a:t>
            </a:r>
            <a:r>
              <a:rPr lang="en-US" dirty="0" err="1" smtClean="0"/>
              <a:t>od</a:t>
            </a:r>
            <a:r>
              <a:rPr lang="en-US" dirty="0" smtClean="0"/>
              <a:t> </a:t>
            </a:r>
            <a:r>
              <a:rPr lang="en-US" dirty="0" err="1" smtClean="0"/>
              <a:t>odgovornosti</a:t>
            </a:r>
            <a:r>
              <a:rPr lang="en-US" dirty="0" smtClean="0"/>
              <a:t> </a:t>
            </a:r>
            <a:r>
              <a:rPr lang="en-US" dirty="0" err="1" smtClean="0"/>
              <a:t>za</a:t>
            </a:r>
            <a:r>
              <a:rPr lang="en-US" dirty="0" smtClean="0"/>
              <a:t> </a:t>
            </a:r>
            <a:r>
              <a:rPr lang="en-US" dirty="0" err="1" smtClean="0"/>
              <a:t>štete</a:t>
            </a:r>
            <a:r>
              <a:rPr lang="en-US" dirty="0" smtClean="0"/>
              <a:t> </a:t>
            </a:r>
            <a:r>
              <a:rPr lang="en-US" dirty="0" err="1" smtClean="0"/>
              <a:t>počinjene</a:t>
            </a:r>
            <a:r>
              <a:rPr lang="en-US" dirty="0" smtClean="0"/>
              <a:t> </a:t>
            </a:r>
            <a:r>
              <a:rPr lang="en-US" dirty="0" err="1" smtClean="0"/>
              <a:t>trećim</a:t>
            </a:r>
            <a:r>
              <a:rPr lang="en-US" dirty="0" smtClean="0"/>
              <a:t> </a:t>
            </a:r>
            <a:r>
              <a:rPr lang="en-US" dirty="0" err="1" smtClean="0"/>
              <a:t>licima</a:t>
            </a:r>
            <a:r>
              <a:rPr lang="en-US" dirty="0" smtClean="0"/>
              <a:t>,</a:t>
            </a:r>
          </a:p>
          <a:p>
            <a:r>
              <a:rPr lang="en-US" dirty="0" smtClean="0"/>
              <a:t>c) </a:t>
            </a:r>
            <a:r>
              <a:rPr lang="en-US" dirty="0" err="1" smtClean="0"/>
              <a:t>vlasnika</a:t>
            </a:r>
            <a:r>
              <a:rPr lang="en-US" dirty="0" smtClean="0"/>
              <a:t>, </a:t>
            </a:r>
            <a:r>
              <a:rPr lang="en-US" dirty="0" err="1" smtClean="0"/>
              <a:t>odnosno</a:t>
            </a:r>
            <a:r>
              <a:rPr lang="en-US" dirty="0" smtClean="0"/>
              <a:t> </a:t>
            </a:r>
            <a:r>
              <a:rPr lang="en-US" dirty="0" err="1" smtClean="0"/>
              <a:t>korisnika</a:t>
            </a:r>
            <a:r>
              <a:rPr lang="en-US" dirty="0" smtClean="0"/>
              <a:t> </a:t>
            </a:r>
            <a:r>
              <a:rPr lang="en-US" dirty="0" err="1" smtClean="0"/>
              <a:t>vazduhoplova</a:t>
            </a:r>
            <a:r>
              <a:rPr lang="en-US" dirty="0" smtClean="0"/>
              <a:t>, </a:t>
            </a:r>
            <a:r>
              <a:rPr lang="en-US" dirty="0" err="1" smtClean="0"/>
              <a:t>od</a:t>
            </a:r>
            <a:r>
              <a:rPr lang="en-US" dirty="0" smtClean="0"/>
              <a:t> </a:t>
            </a:r>
            <a:r>
              <a:rPr lang="en-US" dirty="0" err="1" smtClean="0"/>
              <a:t>odgovornosti</a:t>
            </a:r>
            <a:r>
              <a:rPr lang="en-US" dirty="0" smtClean="0"/>
              <a:t> </a:t>
            </a:r>
            <a:r>
              <a:rPr lang="en-US" dirty="0" err="1" smtClean="0"/>
              <a:t>za</a:t>
            </a:r>
            <a:r>
              <a:rPr lang="en-US" dirty="0" smtClean="0"/>
              <a:t> </a:t>
            </a:r>
            <a:r>
              <a:rPr lang="en-US" dirty="0" err="1" smtClean="0"/>
              <a:t>štete</a:t>
            </a:r>
            <a:r>
              <a:rPr lang="en-US" dirty="0" smtClean="0"/>
              <a:t> </a:t>
            </a:r>
            <a:r>
              <a:rPr lang="en-US" dirty="0" err="1" smtClean="0"/>
              <a:t>počinjene</a:t>
            </a:r>
            <a:r>
              <a:rPr lang="en-US" dirty="0" smtClean="0"/>
              <a:t> </a:t>
            </a:r>
            <a:r>
              <a:rPr lang="en-US" dirty="0" err="1" smtClean="0"/>
              <a:t>trećim</a:t>
            </a:r>
            <a:r>
              <a:rPr lang="en-US" dirty="0" smtClean="0"/>
              <a:t> </a:t>
            </a:r>
            <a:r>
              <a:rPr lang="en-US" dirty="0" err="1" smtClean="0"/>
              <a:t>licima</a:t>
            </a:r>
            <a:r>
              <a:rPr lang="en-US" dirty="0" smtClean="0"/>
              <a:t> </a:t>
            </a:r>
            <a:r>
              <a:rPr lang="en-US" dirty="0" err="1" smtClean="0"/>
              <a:t>i</a:t>
            </a:r>
            <a:endParaRPr lang="en-US" dirty="0" smtClean="0"/>
          </a:p>
          <a:p>
            <a:r>
              <a:rPr lang="en-US" dirty="0" smtClean="0"/>
              <a:t>d) </a:t>
            </a:r>
            <a:r>
              <a:rPr lang="en-US" dirty="0" err="1" smtClean="0"/>
              <a:t>vlasnika</a:t>
            </a:r>
            <a:r>
              <a:rPr lang="en-US" dirty="0" smtClean="0"/>
              <a:t>, </a:t>
            </a:r>
            <a:r>
              <a:rPr lang="en-US" dirty="0" err="1" smtClean="0"/>
              <a:t>odnosno</a:t>
            </a:r>
            <a:r>
              <a:rPr lang="en-US" dirty="0" smtClean="0"/>
              <a:t> </a:t>
            </a:r>
            <a:r>
              <a:rPr lang="en-US" dirty="0" err="1" smtClean="0"/>
              <a:t>korisnika</a:t>
            </a:r>
            <a:r>
              <a:rPr lang="en-US" dirty="0" smtClean="0"/>
              <a:t> </a:t>
            </a:r>
            <a:r>
              <a:rPr lang="en-US" dirty="0" err="1" smtClean="0"/>
              <a:t>brodica</a:t>
            </a:r>
            <a:r>
              <a:rPr lang="en-US" dirty="0" smtClean="0"/>
              <a:t> </a:t>
            </a:r>
            <a:r>
              <a:rPr lang="en-US" dirty="0" err="1" smtClean="0"/>
              <a:t>na</a:t>
            </a:r>
            <a:r>
              <a:rPr lang="en-US" dirty="0" smtClean="0"/>
              <a:t> </a:t>
            </a:r>
            <a:r>
              <a:rPr lang="en-US" dirty="0" err="1" smtClean="0"/>
              <a:t>motorni</a:t>
            </a:r>
            <a:r>
              <a:rPr lang="en-US" dirty="0" smtClean="0"/>
              <a:t> </a:t>
            </a:r>
            <a:r>
              <a:rPr lang="en-US" dirty="0" err="1" smtClean="0"/>
              <a:t>pogon</a:t>
            </a:r>
            <a:r>
              <a:rPr lang="en-US" dirty="0" smtClean="0"/>
              <a:t>, </a:t>
            </a:r>
            <a:r>
              <a:rPr lang="en-US" dirty="0" err="1" smtClean="0"/>
              <a:t>od</a:t>
            </a:r>
            <a:r>
              <a:rPr lang="en-US" dirty="0" smtClean="0"/>
              <a:t> </a:t>
            </a:r>
            <a:r>
              <a:rPr lang="en-US" dirty="0" err="1" smtClean="0"/>
              <a:t>odgovornosti</a:t>
            </a:r>
            <a:r>
              <a:rPr lang="en-US" dirty="0" smtClean="0"/>
              <a:t> </a:t>
            </a:r>
            <a:r>
              <a:rPr lang="en-US" dirty="0" err="1" smtClean="0"/>
              <a:t>za</a:t>
            </a:r>
            <a:r>
              <a:rPr lang="en-US" dirty="0" smtClean="0"/>
              <a:t> </a:t>
            </a:r>
            <a:r>
              <a:rPr lang="en-US" dirty="0" err="1" smtClean="0"/>
              <a:t>štete</a:t>
            </a:r>
            <a:r>
              <a:rPr lang="en-US" dirty="0" smtClean="0"/>
              <a:t> </a:t>
            </a:r>
            <a:r>
              <a:rPr lang="en-US" dirty="0" err="1" smtClean="0"/>
              <a:t>počinjene</a:t>
            </a:r>
            <a:r>
              <a:rPr lang="en-US" dirty="0" smtClean="0"/>
              <a:t> </a:t>
            </a:r>
            <a:r>
              <a:rPr lang="en-US" dirty="0" err="1" smtClean="0"/>
              <a:t>trećim</a:t>
            </a:r>
            <a:r>
              <a:rPr lang="en-US" dirty="0" smtClean="0"/>
              <a:t> </a:t>
            </a:r>
            <a:r>
              <a:rPr lang="en-US" dirty="0" err="1" smtClean="0"/>
              <a:t>licima</a:t>
            </a:r>
            <a:r>
              <a:rPr lang="en-US" dirty="0" smtClean="0"/>
              <a:t>.</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dirty="0" err="1" smtClean="0"/>
              <a:t>Svi</a:t>
            </a:r>
            <a:r>
              <a:rPr lang="en-US" dirty="0" smtClean="0"/>
              <a:t> </a:t>
            </a:r>
            <a:r>
              <a:rPr lang="en-US" dirty="0" err="1" smtClean="0"/>
              <a:t>koji</a:t>
            </a:r>
            <a:r>
              <a:rPr lang="en-US" dirty="0" smtClean="0"/>
              <a:t> </a:t>
            </a:r>
            <a:r>
              <a:rPr lang="en-US" dirty="0" err="1" smtClean="0"/>
              <a:t>obavljaju</a:t>
            </a:r>
            <a:r>
              <a:rPr lang="en-US" dirty="0" smtClean="0"/>
              <a:t> </a:t>
            </a:r>
            <a:r>
              <a:rPr lang="en-US" dirty="0" err="1" smtClean="0"/>
              <a:t>javni</a:t>
            </a:r>
            <a:r>
              <a:rPr lang="en-US" dirty="0" smtClean="0"/>
              <a:t> </a:t>
            </a:r>
            <a:r>
              <a:rPr lang="en-US" dirty="0" err="1" smtClean="0"/>
              <a:t>prevoz</a:t>
            </a:r>
            <a:r>
              <a:rPr lang="en-US" dirty="0" smtClean="0"/>
              <a:t> </a:t>
            </a:r>
            <a:r>
              <a:rPr lang="en-US" dirty="0" err="1" smtClean="0"/>
              <a:t>putnika</a:t>
            </a:r>
            <a:r>
              <a:rPr lang="en-US" dirty="0" smtClean="0"/>
              <a:t> </a:t>
            </a:r>
            <a:r>
              <a:rPr lang="en-US" dirty="0" err="1" smtClean="0"/>
              <a:t>dužni</a:t>
            </a:r>
            <a:r>
              <a:rPr lang="en-US" dirty="0" smtClean="0"/>
              <a:t> </a:t>
            </a:r>
            <a:r>
              <a:rPr lang="en-US" dirty="0" err="1" smtClean="0"/>
              <a:t>su</a:t>
            </a:r>
            <a:r>
              <a:rPr lang="en-US" dirty="0" smtClean="0"/>
              <a:t> </a:t>
            </a:r>
            <a:r>
              <a:rPr lang="en-US" dirty="0" err="1" smtClean="0"/>
              <a:t>da</a:t>
            </a:r>
            <a:r>
              <a:rPr lang="en-US" dirty="0" smtClean="0"/>
              <a:t> </a:t>
            </a:r>
            <a:r>
              <a:rPr lang="en-US" dirty="0" err="1" smtClean="0"/>
              <a:t>sa</a:t>
            </a:r>
            <a:r>
              <a:rPr lang="en-US" dirty="0" smtClean="0"/>
              <a:t> </a:t>
            </a:r>
            <a:r>
              <a:rPr lang="en-US" dirty="0" err="1" smtClean="0"/>
              <a:t>osiguravačem</a:t>
            </a:r>
            <a:r>
              <a:rPr lang="en-US" dirty="0" smtClean="0"/>
              <a:t> </a:t>
            </a:r>
            <a:r>
              <a:rPr lang="en-US" dirty="0" err="1" smtClean="0"/>
              <a:t>sklope</a:t>
            </a:r>
            <a:r>
              <a:rPr lang="en-US" dirty="0" smtClean="0"/>
              <a:t> </a:t>
            </a:r>
            <a:r>
              <a:rPr lang="en-US" dirty="0" err="1" smtClean="0"/>
              <a:t>ugovor</a:t>
            </a:r>
            <a:r>
              <a:rPr lang="en-US" dirty="0" smtClean="0"/>
              <a:t> o </a:t>
            </a:r>
            <a:r>
              <a:rPr lang="en-US" dirty="0" err="1" smtClean="0"/>
              <a:t>osiguranju</a:t>
            </a:r>
            <a:r>
              <a:rPr lang="en-US" dirty="0" smtClean="0"/>
              <a:t> </a:t>
            </a:r>
            <a:r>
              <a:rPr lang="en-US" dirty="0" err="1" smtClean="0"/>
              <a:t>putnika</a:t>
            </a:r>
            <a:r>
              <a:rPr lang="en-US" dirty="0" smtClean="0"/>
              <a:t> </a:t>
            </a:r>
            <a:r>
              <a:rPr lang="en-US" dirty="0" err="1" smtClean="0"/>
              <a:t>koje</a:t>
            </a:r>
            <a:r>
              <a:rPr lang="en-US" dirty="0" smtClean="0"/>
              <a:t> </a:t>
            </a:r>
            <a:r>
              <a:rPr lang="en-US" dirty="0" err="1" smtClean="0"/>
              <a:t>prevoze</a:t>
            </a:r>
            <a:r>
              <a:rPr lang="en-US" dirty="0" smtClean="0"/>
              <a:t> </a:t>
            </a:r>
            <a:r>
              <a:rPr lang="en-US" dirty="0" err="1" smtClean="0"/>
              <a:t>od</a:t>
            </a:r>
            <a:r>
              <a:rPr lang="en-US" dirty="0" smtClean="0"/>
              <a:t> </a:t>
            </a:r>
            <a:r>
              <a:rPr lang="en-US" dirty="0" err="1" smtClean="0"/>
              <a:t>posljedica</a:t>
            </a:r>
            <a:r>
              <a:rPr lang="en-US" dirty="0" smtClean="0"/>
              <a:t> </a:t>
            </a:r>
            <a:r>
              <a:rPr lang="en-US" dirty="0" err="1" smtClean="0"/>
              <a:t>nesrećnog</a:t>
            </a:r>
            <a:r>
              <a:rPr lang="en-US" dirty="0" smtClean="0"/>
              <a:t> </a:t>
            </a:r>
            <a:r>
              <a:rPr lang="en-US" dirty="0" err="1" smtClean="0"/>
              <a:t>slučaja</a:t>
            </a:r>
            <a:r>
              <a:rPr lang="en-US" dirty="0" smtClean="0"/>
              <a:t> </a:t>
            </a:r>
            <a:r>
              <a:rPr lang="en-US" dirty="0" err="1" smtClean="0"/>
              <a:t>za</a:t>
            </a:r>
            <a:r>
              <a:rPr lang="en-US" dirty="0" smtClean="0"/>
              <a:t> </a:t>
            </a:r>
            <a:r>
              <a:rPr lang="en-US" dirty="0" err="1" smtClean="0"/>
              <a:t>slučaj</a:t>
            </a:r>
            <a:r>
              <a:rPr lang="en-US" dirty="0" smtClean="0"/>
              <a:t> </a:t>
            </a:r>
            <a:r>
              <a:rPr lang="en-US" dirty="0" err="1" smtClean="0"/>
              <a:t>smrti</a:t>
            </a:r>
            <a:r>
              <a:rPr lang="en-US" dirty="0" smtClean="0"/>
              <a:t>, </a:t>
            </a:r>
            <a:r>
              <a:rPr lang="en-US" dirty="0" err="1" smtClean="0"/>
              <a:t>trajnog</a:t>
            </a:r>
            <a:r>
              <a:rPr lang="en-US" dirty="0" smtClean="0"/>
              <a:t> </a:t>
            </a:r>
            <a:r>
              <a:rPr lang="en-US" dirty="0" err="1" smtClean="0"/>
              <a:t>gubitka</a:t>
            </a:r>
            <a:r>
              <a:rPr lang="en-US" dirty="0" smtClean="0"/>
              <a:t> </a:t>
            </a:r>
            <a:r>
              <a:rPr lang="en-US" dirty="0" err="1" smtClean="0"/>
              <a:t>opšte</a:t>
            </a:r>
            <a:r>
              <a:rPr lang="en-US" dirty="0" smtClean="0"/>
              <a:t> </a:t>
            </a:r>
            <a:r>
              <a:rPr lang="en-US" dirty="0" err="1" smtClean="0"/>
              <a:t>radne</a:t>
            </a:r>
            <a:r>
              <a:rPr lang="en-US" dirty="0" smtClean="0"/>
              <a:t> </a:t>
            </a:r>
            <a:r>
              <a:rPr lang="en-US" dirty="0" err="1" smtClean="0"/>
              <a:t>sposobnosti</a:t>
            </a:r>
            <a:r>
              <a:rPr lang="en-US" dirty="0" smtClean="0"/>
              <a:t> </a:t>
            </a:r>
            <a:r>
              <a:rPr lang="en-US" dirty="0" err="1" smtClean="0"/>
              <a:t>i</a:t>
            </a:r>
            <a:r>
              <a:rPr lang="en-US" dirty="0" smtClean="0"/>
              <a:t> </a:t>
            </a:r>
            <a:r>
              <a:rPr lang="en-US" dirty="0" err="1" smtClean="0"/>
              <a:t>za</a:t>
            </a:r>
            <a:r>
              <a:rPr lang="en-US" dirty="0" smtClean="0"/>
              <a:t> </a:t>
            </a:r>
            <a:r>
              <a:rPr lang="en-US" dirty="0" err="1" smtClean="0"/>
              <a:t>slučaj</a:t>
            </a:r>
            <a:r>
              <a:rPr lang="en-US" dirty="0" smtClean="0"/>
              <a:t> </a:t>
            </a:r>
            <a:r>
              <a:rPr lang="en-US" dirty="0" err="1" smtClean="0"/>
              <a:t>prolazne</a:t>
            </a:r>
            <a:r>
              <a:rPr lang="en-US" dirty="0" smtClean="0"/>
              <a:t> </a:t>
            </a:r>
            <a:r>
              <a:rPr lang="en-US" dirty="0" err="1" smtClean="0"/>
              <a:t>nesposobnosti</a:t>
            </a:r>
            <a:r>
              <a:rPr lang="en-US" dirty="0" smtClean="0"/>
              <a:t> </a:t>
            </a:r>
            <a:r>
              <a:rPr lang="en-US" dirty="0" err="1" smtClean="0"/>
              <a:t>putnika</a:t>
            </a:r>
            <a:r>
              <a:rPr lang="en-US" dirty="0" smtClean="0"/>
              <a:t> </a:t>
            </a:r>
            <a:r>
              <a:rPr lang="en-US" dirty="0" err="1" smtClean="0"/>
              <a:t>za</a:t>
            </a:r>
            <a:r>
              <a:rPr lang="en-US" dirty="0" smtClean="0"/>
              <a:t> </a:t>
            </a:r>
            <a:r>
              <a:rPr lang="en-US" dirty="0" err="1" smtClean="0"/>
              <a:t>rad</a:t>
            </a:r>
            <a:r>
              <a:rPr lang="en-US" dirty="0" smtClean="0"/>
              <a:t> (</a:t>
            </a:r>
            <a:r>
              <a:rPr lang="en-US" dirty="0" err="1" smtClean="0"/>
              <a:t>čl</a:t>
            </a:r>
            <a:r>
              <a:rPr lang="en-US" dirty="0" smtClean="0"/>
              <a:t>. 69 ZOIO). </a:t>
            </a:r>
            <a:r>
              <a:rPr lang="en-US" dirty="0" err="1" smtClean="0"/>
              <a:t>Isto</a:t>
            </a:r>
            <a:r>
              <a:rPr lang="en-US" dirty="0" smtClean="0"/>
              <a:t> </a:t>
            </a:r>
            <a:r>
              <a:rPr lang="en-US" dirty="0" err="1" smtClean="0"/>
              <a:t>tako</a:t>
            </a:r>
            <a:r>
              <a:rPr lang="en-US" dirty="0" smtClean="0"/>
              <a:t> </a:t>
            </a:r>
            <a:r>
              <a:rPr lang="en-US" dirty="0" err="1" smtClean="0"/>
              <a:t>drugi</a:t>
            </a:r>
            <a:r>
              <a:rPr lang="en-US" dirty="0" smtClean="0"/>
              <a:t> </a:t>
            </a:r>
            <a:r>
              <a:rPr lang="en-US" dirty="0" err="1" smtClean="0"/>
              <a:t>poslovni</a:t>
            </a:r>
            <a:r>
              <a:rPr lang="en-US" dirty="0" smtClean="0"/>
              <a:t> </a:t>
            </a:r>
            <a:r>
              <a:rPr lang="en-US" dirty="0" err="1" smtClean="0"/>
              <a:t>subjekti</a:t>
            </a:r>
            <a:r>
              <a:rPr lang="en-US" dirty="0" smtClean="0"/>
              <a:t>, </a:t>
            </a:r>
            <a:r>
              <a:rPr lang="en-US" dirty="0" err="1" smtClean="0"/>
              <a:t>ostala</a:t>
            </a:r>
            <a:r>
              <a:rPr lang="en-US" dirty="0" smtClean="0"/>
              <a:t> </a:t>
            </a:r>
            <a:r>
              <a:rPr lang="en-US" dirty="0" err="1" smtClean="0"/>
              <a:t>pravna</a:t>
            </a:r>
            <a:r>
              <a:rPr lang="en-US" dirty="0" smtClean="0"/>
              <a:t> </a:t>
            </a:r>
            <a:r>
              <a:rPr lang="en-US" dirty="0" err="1" smtClean="0"/>
              <a:t>lica</a:t>
            </a:r>
            <a:r>
              <a:rPr lang="en-US" dirty="0" smtClean="0"/>
              <a:t> </a:t>
            </a:r>
            <a:r>
              <a:rPr lang="en-US" dirty="0" err="1" smtClean="0"/>
              <a:t>su</a:t>
            </a:r>
            <a:r>
              <a:rPr lang="en-US" dirty="0" smtClean="0"/>
              <a:t> </a:t>
            </a:r>
            <a:r>
              <a:rPr lang="en-US" dirty="0" err="1" smtClean="0"/>
              <a:t>državni</a:t>
            </a:r>
            <a:r>
              <a:rPr lang="en-US" dirty="0" smtClean="0"/>
              <a:t> </a:t>
            </a:r>
            <a:r>
              <a:rPr lang="en-US" dirty="0" err="1" smtClean="0"/>
              <a:t>organi</a:t>
            </a:r>
            <a:r>
              <a:rPr lang="en-US" dirty="0" smtClean="0"/>
              <a:t> </a:t>
            </a:r>
            <a:r>
              <a:rPr lang="en-US" dirty="0" err="1" smtClean="0"/>
              <a:t>dužni</a:t>
            </a:r>
            <a:r>
              <a:rPr lang="en-US" dirty="0" smtClean="0"/>
              <a:t> </a:t>
            </a:r>
            <a:r>
              <a:rPr lang="en-US" dirty="0" err="1" smtClean="0"/>
              <a:t>da</a:t>
            </a:r>
            <a:r>
              <a:rPr lang="en-US" dirty="0" smtClean="0"/>
              <a:t> </a:t>
            </a:r>
            <a:r>
              <a:rPr lang="en-US" dirty="0" err="1" smtClean="0"/>
              <a:t>osiguraju</a:t>
            </a:r>
            <a:r>
              <a:rPr lang="en-US" dirty="0" smtClean="0"/>
              <a:t> </a:t>
            </a:r>
            <a:r>
              <a:rPr lang="en-US" dirty="0" err="1" smtClean="0"/>
              <a:t>svoje</a:t>
            </a:r>
            <a:r>
              <a:rPr lang="en-US" dirty="0" smtClean="0"/>
              <a:t> </a:t>
            </a:r>
            <a:r>
              <a:rPr lang="en-US" dirty="0" err="1" smtClean="0"/>
              <a:t>radnike</a:t>
            </a:r>
            <a:r>
              <a:rPr lang="en-US" dirty="0" smtClean="0"/>
              <a:t> </a:t>
            </a:r>
            <a:r>
              <a:rPr lang="en-US" dirty="0" err="1" smtClean="0"/>
              <a:t>kad</a:t>
            </a:r>
            <a:r>
              <a:rPr lang="en-US" dirty="0" smtClean="0"/>
              <a:t> </a:t>
            </a:r>
            <a:r>
              <a:rPr lang="en-US" dirty="0" err="1" smtClean="0"/>
              <a:t>ih</a:t>
            </a:r>
            <a:r>
              <a:rPr lang="en-US" dirty="0" smtClean="0"/>
              <a:t> </a:t>
            </a:r>
            <a:r>
              <a:rPr lang="en-US" dirty="0" err="1" smtClean="0"/>
              <a:t>prevoze</a:t>
            </a:r>
            <a:r>
              <a:rPr lang="en-US" dirty="0" smtClean="0"/>
              <a:t> </a:t>
            </a:r>
            <a:r>
              <a:rPr lang="en-US" dirty="0" err="1" smtClean="0"/>
              <a:t>na</a:t>
            </a:r>
            <a:r>
              <a:rPr lang="en-US" dirty="0" smtClean="0"/>
              <a:t> </a:t>
            </a:r>
            <a:r>
              <a:rPr lang="en-US" dirty="0" err="1" smtClean="0"/>
              <a:t>rad</a:t>
            </a:r>
            <a:r>
              <a:rPr lang="en-US" dirty="0" smtClean="0"/>
              <a:t> </a:t>
            </a:r>
            <a:r>
              <a:rPr lang="en-US" dirty="0" err="1" smtClean="0"/>
              <a:t>ili</a:t>
            </a:r>
            <a:r>
              <a:rPr lang="en-US" dirty="0" smtClean="0"/>
              <a:t> </a:t>
            </a:r>
            <a:r>
              <a:rPr lang="en-US" dirty="0" err="1" smtClean="0"/>
              <a:t>ih</a:t>
            </a:r>
            <a:r>
              <a:rPr lang="en-US" dirty="0" smtClean="0"/>
              <a:t> </a:t>
            </a:r>
            <a:r>
              <a:rPr lang="en-US" dirty="0" err="1" smtClean="0"/>
              <a:t>prevoze</a:t>
            </a:r>
            <a:r>
              <a:rPr lang="en-US" dirty="0" smtClean="0"/>
              <a:t> u </a:t>
            </a:r>
            <a:r>
              <a:rPr lang="en-US" dirty="0" err="1" smtClean="0"/>
              <a:t>vezi</a:t>
            </a:r>
            <a:r>
              <a:rPr lang="en-US" dirty="0" smtClean="0"/>
              <a:t> s </a:t>
            </a:r>
            <a:r>
              <a:rPr lang="en-US" dirty="0" err="1" smtClean="0"/>
              <a:t>obavljanjem</a:t>
            </a:r>
            <a:r>
              <a:rPr lang="en-US" dirty="0" smtClean="0"/>
              <a:t> </a:t>
            </a:r>
            <a:r>
              <a:rPr lang="en-US" dirty="0" err="1" smtClean="0"/>
              <a:t>svoje</a:t>
            </a:r>
            <a:r>
              <a:rPr lang="en-US" dirty="0" smtClean="0"/>
              <a:t> </a:t>
            </a:r>
            <a:r>
              <a:rPr lang="en-US" dirty="0" err="1" smtClean="0"/>
              <a:t>djelatnosti</a:t>
            </a:r>
            <a:r>
              <a:rPr lang="en-US" dirty="0" smtClean="0"/>
              <a:t>. To </a:t>
            </a:r>
            <a:r>
              <a:rPr lang="en-US" dirty="0" err="1" smtClean="0"/>
              <a:t>isto</a:t>
            </a:r>
            <a:r>
              <a:rPr lang="en-US" dirty="0" smtClean="0"/>
              <a:t> </a:t>
            </a:r>
            <a:r>
              <a:rPr lang="en-US" dirty="0" err="1" smtClean="0"/>
              <a:t>su</a:t>
            </a:r>
            <a:r>
              <a:rPr lang="en-US" dirty="0" smtClean="0"/>
              <a:t> </a:t>
            </a:r>
            <a:r>
              <a:rPr lang="en-US" dirty="0" err="1" smtClean="0"/>
              <a:t>dužne</a:t>
            </a:r>
            <a:r>
              <a:rPr lang="en-US" dirty="0" smtClean="0"/>
              <a:t> </a:t>
            </a:r>
            <a:r>
              <a:rPr lang="en-US" dirty="0" err="1" smtClean="0"/>
              <a:t>učiniti</a:t>
            </a:r>
            <a:r>
              <a:rPr lang="en-US" dirty="0" smtClean="0"/>
              <a:t> </a:t>
            </a:r>
            <a:r>
              <a:rPr lang="en-US" dirty="0" err="1" smtClean="0"/>
              <a:t>i</a:t>
            </a:r>
            <a:r>
              <a:rPr lang="en-US" dirty="0" smtClean="0"/>
              <a:t> </a:t>
            </a:r>
            <a:r>
              <a:rPr lang="en-US" dirty="0" err="1" smtClean="0"/>
              <a:t>druge</a:t>
            </a:r>
            <a:r>
              <a:rPr lang="en-US" dirty="0" smtClean="0"/>
              <a:t> </a:t>
            </a:r>
            <a:r>
              <a:rPr lang="en-US" dirty="0" err="1" smtClean="0"/>
              <a:t>organizacije</a:t>
            </a:r>
            <a:r>
              <a:rPr lang="en-US" dirty="0" smtClean="0"/>
              <a:t> </a:t>
            </a:r>
            <a:r>
              <a:rPr lang="en-US" dirty="0" err="1" smtClean="0"/>
              <a:t>kad</a:t>
            </a:r>
            <a:r>
              <a:rPr lang="en-US" dirty="0" smtClean="0"/>
              <a:t> </a:t>
            </a:r>
            <a:r>
              <a:rPr lang="en-US" dirty="0" err="1" smtClean="0"/>
              <a:t>prevoze</a:t>
            </a:r>
            <a:r>
              <a:rPr lang="en-US" dirty="0" smtClean="0"/>
              <a:t> </a:t>
            </a:r>
            <a:r>
              <a:rPr lang="en-US" dirty="0" err="1" smtClean="0"/>
              <a:t>lica</a:t>
            </a:r>
            <a:r>
              <a:rPr lang="en-US" dirty="0" smtClean="0"/>
              <a:t> (ne </a:t>
            </a:r>
            <a:r>
              <a:rPr lang="en-US" dirty="0" err="1" smtClean="0"/>
              <a:t>svoje</a:t>
            </a:r>
            <a:r>
              <a:rPr lang="en-US" dirty="0" smtClean="0"/>
              <a:t> </a:t>
            </a:r>
            <a:r>
              <a:rPr lang="en-US" dirty="0" err="1" smtClean="0"/>
              <a:t>radnike</a:t>
            </a:r>
            <a:r>
              <a:rPr lang="en-US" dirty="0" smtClean="0"/>
              <a:t>) u </a:t>
            </a:r>
            <a:r>
              <a:rPr lang="en-US" dirty="0" err="1" smtClean="0"/>
              <a:t>vezi</a:t>
            </a:r>
            <a:r>
              <a:rPr lang="en-US" dirty="0" smtClean="0"/>
              <a:t> </a:t>
            </a:r>
            <a:r>
              <a:rPr lang="en-US" dirty="0" err="1" smtClean="0"/>
              <a:t>sa</a:t>
            </a:r>
            <a:r>
              <a:rPr lang="en-US" dirty="0" smtClean="0"/>
              <a:t> </a:t>
            </a:r>
            <a:r>
              <a:rPr lang="en-US" dirty="0" err="1" smtClean="0"/>
              <a:t>obavljanjem</a:t>
            </a:r>
            <a:r>
              <a:rPr lang="en-US" dirty="0" smtClean="0"/>
              <a:t> </a:t>
            </a:r>
            <a:r>
              <a:rPr lang="en-US" dirty="0" err="1" smtClean="0"/>
              <a:t>svoje</a:t>
            </a:r>
            <a:r>
              <a:rPr lang="en-US" dirty="0" smtClean="0"/>
              <a:t> </a:t>
            </a:r>
            <a:r>
              <a:rPr lang="en-US" dirty="0" err="1" smtClean="0"/>
              <a:t>djelatnosti</a:t>
            </a:r>
            <a:r>
              <a:rPr lang="en-US" dirty="0" smtClean="0"/>
              <a:t> - </a:t>
            </a:r>
            <a:r>
              <a:rPr lang="en-US" dirty="0" err="1" smtClean="0"/>
              <a:t>turističke</a:t>
            </a:r>
            <a:r>
              <a:rPr lang="en-US" dirty="0" smtClean="0"/>
              <a:t>, </a:t>
            </a:r>
            <a:r>
              <a:rPr lang="en-US" dirty="0" err="1" smtClean="0"/>
              <a:t>ugostiteljske</a:t>
            </a:r>
            <a:r>
              <a:rPr lang="en-US" dirty="0" smtClean="0"/>
              <a:t> (</a:t>
            </a:r>
            <a:r>
              <a:rPr lang="en-US" dirty="0" err="1" smtClean="0"/>
              <a:t>čl</a:t>
            </a:r>
            <a:r>
              <a:rPr lang="en-US" dirty="0" smtClean="0"/>
              <a:t>. 69 ZOIO). </a:t>
            </a:r>
            <a:r>
              <a:rPr lang="en-US" dirty="0" err="1" smtClean="0"/>
              <a:t>Osiguranim</a:t>
            </a:r>
            <a:r>
              <a:rPr lang="en-US" dirty="0" smtClean="0"/>
              <a:t> se </a:t>
            </a:r>
            <a:r>
              <a:rPr lang="en-US" dirty="0" err="1" smtClean="0"/>
              <a:t>smatraju</a:t>
            </a:r>
            <a:r>
              <a:rPr lang="en-US" dirty="0" smtClean="0"/>
              <a:t> </a:t>
            </a:r>
            <a:r>
              <a:rPr lang="en-US" dirty="0" err="1" smtClean="0"/>
              <a:t>sva</a:t>
            </a:r>
            <a:r>
              <a:rPr lang="en-US" dirty="0" smtClean="0"/>
              <a:t> </a:t>
            </a:r>
            <a:r>
              <a:rPr lang="en-US" dirty="0" err="1" smtClean="0"/>
              <a:t>lica</a:t>
            </a:r>
            <a:r>
              <a:rPr lang="en-US" dirty="0" smtClean="0"/>
              <a:t> </a:t>
            </a:r>
            <a:r>
              <a:rPr lang="en-US" dirty="0" err="1" smtClean="0"/>
              <a:t>koja</a:t>
            </a:r>
            <a:r>
              <a:rPr lang="en-US" dirty="0" smtClean="0"/>
              <a:t> </a:t>
            </a:r>
            <a:r>
              <a:rPr lang="en-US" dirty="0" err="1" smtClean="0"/>
              <a:t>su</a:t>
            </a:r>
            <a:r>
              <a:rPr lang="en-US" dirty="0" smtClean="0"/>
              <a:t> </a:t>
            </a:r>
            <a:r>
              <a:rPr lang="en-US" dirty="0" err="1" smtClean="0"/>
              <a:t>namjeravala</a:t>
            </a:r>
            <a:r>
              <a:rPr lang="en-US" dirty="0" smtClean="0"/>
              <a:t> </a:t>
            </a:r>
            <a:r>
              <a:rPr lang="en-US" dirty="0" err="1" smtClean="0"/>
              <a:t>da</a:t>
            </a:r>
            <a:r>
              <a:rPr lang="en-US" dirty="0" smtClean="0"/>
              <a:t> </a:t>
            </a:r>
            <a:r>
              <a:rPr lang="en-US" dirty="0" err="1" smtClean="0"/>
              <a:t>putuju</a:t>
            </a:r>
            <a:r>
              <a:rPr lang="en-US" dirty="0" smtClean="0"/>
              <a:t>, pa </a:t>
            </a:r>
            <a:r>
              <a:rPr lang="en-US" dirty="0" err="1" smtClean="0"/>
              <a:t>i</a:t>
            </a:r>
            <a:r>
              <a:rPr lang="en-US" dirty="0" smtClean="0"/>
              <a:t> </a:t>
            </a:r>
            <a:r>
              <a:rPr lang="en-US" dirty="0" err="1" smtClean="0"/>
              <a:t>kad</a:t>
            </a:r>
            <a:r>
              <a:rPr lang="en-US" dirty="0" smtClean="0"/>
              <a:t> se ne </a:t>
            </a:r>
            <a:r>
              <a:rPr lang="en-US" dirty="0" err="1" smtClean="0"/>
              <a:t>nalaze</a:t>
            </a:r>
            <a:r>
              <a:rPr lang="en-US" dirty="0" smtClean="0"/>
              <a:t> u </a:t>
            </a:r>
            <a:r>
              <a:rPr lang="en-US" dirty="0" err="1" smtClean="0"/>
              <a:t>prevoznom</a:t>
            </a:r>
            <a:r>
              <a:rPr lang="en-US" dirty="0" smtClean="0"/>
              <a:t> </a:t>
            </a:r>
            <a:r>
              <a:rPr lang="en-US" dirty="0" err="1" smtClean="0"/>
              <a:t>sredstvu</a:t>
            </a:r>
            <a:r>
              <a:rPr lang="en-US" dirty="0" smtClean="0"/>
              <a:t>, </a:t>
            </a:r>
            <a:r>
              <a:rPr lang="en-US" dirty="0" err="1" smtClean="0"/>
              <a:t>nego</a:t>
            </a:r>
            <a:r>
              <a:rPr lang="en-US" dirty="0" smtClean="0"/>
              <a:t> u </a:t>
            </a:r>
            <a:r>
              <a:rPr lang="en-US" dirty="0" err="1" smtClean="0"/>
              <a:t>krugu</a:t>
            </a:r>
            <a:r>
              <a:rPr lang="en-US" dirty="0" smtClean="0"/>
              <a:t> (</a:t>
            </a:r>
            <a:r>
              <a:rPr lang="en-US" dirty="0" err="1" smtClean="0"/>
              <a:t>stanica</a:t>
            </a:r>
            <a:r>
              <a:rPr lang="en-US" dirty="0" smtClean="0"/>
              <a:t>, </a:t>
            </a:r>
            <a:r>
              <a:rPr lang="en-US" dirty="0" err="1" smtClean="0"/>
              <a:t>pristanište</a:t>
            </a:r>
            <a:r>
              <a:rPr lang="en-US" dirty="0" smtClean="0"/>
              <a:t>, </a:t>
            </a:r>
            <a:r>
              <a:rPr lang="en-US" dirty="0" err="1" smtClean="0"/>
              <a:t>aerodrom</a:t>
            </a:r>
            <a:r>
              <a:rPr lang="en-US" dirty="0" smtClean="0"/>
              <a:t>), </a:t>
            </a:r>
            <a:r>
              <a:rPr lang="en-US" dirty="0" err="1" smtClean="0"/>
              <a:t>bez</a:t>
            </a:r>
            <a:r>
              <a:rPr lang="en-US" dirty="0" smtClean="0"/>
              <a:t> </a:t>
            </a:r>
            <a:r>
              <a:rPr lang="en-US" dirty="0" err="1" smtClean="0"/>
              <a:t>obzira</a:t>
            </a:r>
            <a:r>
              <a:rPr lang="en-US" dirty="0" smtClean="0"/>
              <a:t> </a:t>
            </a:r>
            <a:r>
              <a:rPr lang="en-US" dirty="0" err="1" smtClean="0"/>
              <a:t>na</a:t>
            </a:r>
            <a:r>
              <a:rPr lang="en-US" dirty="0" smtClean="0"/>
              <a:t> to </a:t>
            </a:r>
            <a:r>
              <a:rPr lang="en-US" dirty="0" err="1" smtClean="0"/>
              <a:t>imaju</a:t>
            </a:r>
            <a:r>
              <a:rPr lang="en-US" dirty="0" smtClean="0"/>
              <a:t> </a:t>
            </a:r>
            <a:r>
              <a:rPr lang="en-US" dirty="0" err="1" smtClean="0"/>
              <a:t>li</a:t>
            </a:r>
            <a:r>
              <a:rPr lang="en-US" dirty="0" smtClean="0"/>
              <a:t> </a:t>
            </a:r>
            <a:r>
              <a:rPr lang="en-US" dirty="0" err="1" smtClean="0"/>
              <a:t>kartu</a:t>
            </a:r>
            <a:r>
              <a:rPr lang="en-US" dirty="0" smtClean="0"/>
              <a:t> </a:t>
            </a:r>
            <a:r>
              <a:rPr lang="en-US" dirty="0" err="1" smtClean="0"/>
              <a:t>za</a:t>
            </a:r>
            <a:r>
              <a:rPr lang="en-US" dirty="0" smtClean="0"/>
              <a:t> to </a:t>
            </a:r>
            <a:r>
              <a:rPr lang="en-US" dirty="0" err="1" smtClean="0"/>
              <a:t>putovanje</a:t>
            </a:r>
            <a:r>
              <a:rPr lang="en-US" dirty="0" smtClean="0"/>
              <a:t> </a:t>
            </a:r>
            <a:r>
              <a:rPr lang="en-US" dirty="0" err="1" smtClean="0"/>
              <a:t>ili</a:t>
            </a:r>
            <a:r>
              <a:rPr lang="en-US" dirty="0" smtClean="0"/>
              <a:t> je </a:t>
            </a:r>
            <a:r>
              <a:rPr lang="en-US" dirty="0" err="1" smtClean="0"/>
              <a:t>nemaju</a:t>
            </a:r>
            <a:r>
              <a:rPr lang="en-US" dirty="0" smtClean="0"/>
              <a:t> (</a:t>
            </a:r>
            <a:r>
              <a:rPr lang="en-US" dirty="0" err="1" smtClean="0"/>
              <a:t>čl</a:t>
            </a:r>
            <a:r>
              <a:rPr lang="en-US" dirty="0" smtClean="0"/>
              <a:t>. 70 ZOIO). </a:t>
            </a:r>
            <a:r>
              <a:rPr lang="en-US" dirty="0" err="1" smtClean="0"/>
              <a:t>Svi</a:t>
            </a:r>
            <a:r>
              <a:rPr lang="en-US" dirty="0" smtClean="0"/>
              <a:t> </a:t>
            </a:r>
            <a:r>
              <a:rPr lang="en-US" dirty="0" err="1" smtClean="0"/>
              <a:t>putnici</a:t>
            </a:r>
            <a:r>
              <a:rPr lang="en-US" dirty="0" smtClean="0"/>
              <a:t> </a:t>
            </a:r>
            <a:r>
              <a:rPr lang="en-US" dirty="0" err="1" smtClean="0"/>
              <a:t>ili</a:t>
            </a:r>
            <a:r>
              <a:rPr lang="en-US" dirty="0" smtClean="0"/>
              <a:t> </a:t>
            </a:r>
            <a:r>
              <a:rPr lang="en-US" dirty="0" err="1" smtClean="0"/>
              <a:t>njihovi</a:t>
            </a:r>
            <a:r>
              <a:rPr lang="en-US" dirty="0" smtClean="0"/>
              <a:t> </a:t>
            </a:r>
            <a:r>
              <a:rPr lang="en-US" dirty="0" err="1" smtClean="0"/>
              <a:t>nasljednici</a:t>
            </a:r>
            <a:r>
              <a:rPr lang="en-US" dirty="0" smtClean="0"/>
              <a:t> </a:t>
            </a:r>
            <a:r>
              <a:rPr lang="en-US" dirty="0" err="1" smtClean="0"/>
              <a:t>imaju</a:t>
            </a:r>
            <a:r>
              <a:rPr lang="en-US" dirty="0" smtClean="0"/>
              <a:t> </a:t>
            </a:r>
            <a:r>
              <a:rPr lang="en-US" dirty="0" err="1" smtClean="0"/>
              <a:t>pravo</a:t>
            </a:r>
            <a:r>
              <a:rPr lang="en-US" dirty="0" smtClean="0"/>
              <a:t> </a:t>
            </a:r>
            <a:r>
              <a:rPr lang="en-US" dirty="0" err="1" smtClean="0"/>
              <a:t>na</a:t>
            </a:r>
            <a:r>
              <a:rPr lang="en-US" dirty="0" smtClean="0"/>
              <a:t> </a:t>
            </a:r>
            <a:r>
              <a:rPr lang="en-US" dirty="0" err="1" smtClean="0"/>
              <a:t>isplatu</a:t>
            </a:r>
            <a:r>
              <a:rPr lang="en-US" dirty="0" smtClean="0"/>
              <a:t> </a:t>
            </a:r>
            <a:r>
              <a:rPr lang="en-US" dirty="0" err="1" smtClean="0"/>
              <a:t>osigurane</a:t>
            </a:r>
            <a:r>
              <a:rPr lang="en-US" dirty="0" smtClean="0"/>
              <a:t> </a:t>
            </a:r>
            <a:r>
              <a:rPr lang="en-US" dirty="0" err="1" smtClean="0"/>
              <a:t>sume</a:t>
            </a:r>
            <a:r>
              <a:rPr lang="en-US" dirty="0" smtClean="0"/>
              <a:t> </a:t>
            </a:r>
            <a:r>
              <a:rPr lang="en-US" dirty="0" err="1" smtClean="0"/>
              <a:t>i</a:t>
            </a:r>
            <a:r>
              <a:rPr lang="en-US" dirty="0" smtClean="0"/>
              <a:t> </a:t>
            </a:r>
            <a:r>
              <a:rPr lang="en-US" dirty="0" err="1" smtClean="0"/>
              <a:t>naknadu</a:t>
            </a:r>
            <a:r>
              <a:rPr lang="en-US" dirty="0" smtClean="0"/>
              <a:t> </a:t>
            </a:r>
            <a:r>
              <a:rPr lang="en-US" dirty="0" err="1" smtClean="0"/>
              <a:t>troškova</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regres</a:t>
            </a:r>
            <a:r>
              <a:rPr lang="en-US" dirty="0" smtClean="0"/>
              <a:t> </a:t>
            </a:r>
            <a:r>
              <a:rPr lang="en-US" dirty="0" err="1" smtClean="0"/>
              <a:t>od</a:t>
            </a:r>
            <a:r>
              <a:rPr lang="en-US" dirty="0" smtClean="0"/>
              <a:t> </a:t>
            </a:r>
            <a:r>
              <a:rPr lang="en-US" dirty="0" err="1" smtClean="0"/>
              <a:t>prevozioca</a:t>
            </a:r>
            <a:r>
              <a:rPr lang="en-US" dirty="0" smtClean="0"/>
              <a:t> </a:t>
            </a:r>
            <a:r>
              <a:rPr lang="en-US" dirty="0" err="1" smtClean="0"/>
              <a:t>koji</a:t>
            </a:r>
            <a:r>
              <a:rPr lang="en-US" dirty="0" smtClean="0"/>
              <a:t> je </a:t>
            </a:r>
            <a:r>
              <a:rPr lang="en-US" dirty="0" err="1" smtClean="0"/>
              <a:t>propustio</a:t>
            </a:r>
            <a:r>
              <a:rPr lang="en-US" dirty="0" smtClean="0"/>
              <a:t> </a:t>
            </a:r>
            <a:r>
              <a:rPr lang="en-US" dirty="0" err="1" smtClean="0"/>
              <a:t>da</a:t>
            </a:r>
            <a:r>
              <a:rPr lang="en-US" dirty="0" smtClean="0"/>
              <a:t> </a:t>
            </a:r>
            <a:r>
              <a:rPr lang="en-US" dirty="0" err="1" smtClean="0"/>
              <a:t>zaključi</a:t>
            </a:r>
            <a:r>
              <a:rPr lang="en-US" dirty="0" smtClean="0"/>
              <a:t> </a:t>
            </a:r>
            <a:r>
              <a:rPr lang="en-US" dirty="0" err="1" smtClean="0"/>
              <a:t>ugovor</a:t>
            </a:r>
            <a:r>
              <a:rPr lang="en-US" dirty="0" smtClean="0"/>
              <a:t> o </a:t>
            </a:r>
            <a:r>
              <a:rPr lang="en-US" dirty="0" err="1" smtClean="0"/>
              <a:t>osiguranju</a:t>
            </a:r>
            <a:r>
              <a:rPr lang="en-US" dirty="0" smtClean="0"/>
              <a:t>. </a:t>
            </a:r>
            <a:r>
              <a:rPr lang="en-US" dirty="0" err="1" smtClean="0"/>
              <a:t>Oštećeni</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razliku</a:t>
            </a:r>
            <a:r>
              <a:rPr lang="en-US" dirty="0" smtClean="0"/>
              <a:t> </a:t>
            </a:r>
            <a:r>
              <a:rPr lang="en-US" dirty="0" err="1" smtClean="0"/>
              <a:t>od</a:t>
            </a:r>
            <a:r>
              <a:rPr lang="en-US" dirty="0" smtClean="0"/>
              <a:t> </a:t>
            </a:r>
            <a:r>
              <a:rPr lang="en-US" dirty="0" err="1" smtClean="0"/>
              <a:t>lica</a:t>
            </a:r>
            <a:r>
              <a:rPr lang="en-US" dirty="0" smtClean="0"/>
              <a:t> </a:t>
            </a:r>
            <a:r>
              <a:rPr lang="en-US" dirty="0" err="1" smtClean="0"/>
              <a:t>odgovornog</a:t>
            </a:r>
            <a:r>
              <a:rPr lang="en-US" dirty="0" smtClean="0"/>
              <a:t> </a:t>
            </a:r>
            <a:r>
              <a:rPr lang="en-US" dirty="0" err="1" smtClean="0"/>
              <a:t>za</a:t>
            </a:r>
            <a:r>
              <a:rPr lang="en-US" dirty="0" smtClean="0"/>
              <a:t> </a:t>
            </a:r>
            <a:r>
              <a:rPr lang="en-US" dirty="0" err="1" smtClean="0"/>
              <a:t>štetu</a:t>
            </a:r>
            <a:r>
              <a:rPr lang="en-US" dirty="0" smtClean="0"/>
              <a:t> </a:t>
            </a:r>
            <a:r>
              <a:rPr lang="en-US" dirty="0" err="1" smtClean="0"/>
              <a:t>ako</a:t>
            </a:r>
            <a:r>
              <a:rPr lang="en-US" dirty="0" smtClean="0"/>
              <a:t> je </a:t>
            </a:r>
            <a:r>
              <a:rPr lang="en-US" dirty="0" err="1" smtClean="0"/>
              <a:t>šteta</a:t>
            </a:r>
            <a:r>
              <a:rPr lang="en-US" dirty="0" smtClean="0"/>
              <a:t> </a:t>
            </a:r>
            <a:r>
              <a:rPr lang="en-US" dirty="0" err="1" smtClean="0"/>
              <a:t>bila</a:t>
            </a:r>
            <a:r>
              <a:rPr lang="en-US" dirty="0" smtClean="0"/>
              <a:t> </a:t>
            </a:r>
            <a:r>
              <a:rPr lang="en-US" dirty="0" err="1" smtClean="0"/>
              <a:t>veća</a:t>
            </a:r>
            <a:r>
              <a:rPr lang="en-US" dirty="0" smtClean="0"/>
              <a:t> </a:t>
            </a:r>
            <a:r>
              <a:rPr lang="en-US" dirty="0" err="1" smtClean="0"/>
              <a:t>od</a:t>
            </a:r>
            <a:r>
              <a:rPr lang="en-US" dirty="0" smtClean="0"/>
              <a:t> </a:t>
            </a:r>
            <a:r>
              <a:rPr lang="en-US" dirty="0" err="1" smtClean="0"/>
              <a:t>iznosa</a:t>
            </a:r>
            <a:r>
              <a:rPr lang="en-US" dirty="0" smtClean="0"/>
              <a:t> </a:t>
            </a:r>
            <a:r>
              <a:rPr lang="en-US" dirty="0" err="1" smtClean="0"/>
              <a:t>koji</a:t>
            </a:r>
            <a:r>
              <a:rPr lang="en-US" dirty="0" smtClean="0"/>
              <a:t> </a:t>
            </a:r>
            <a:r>
              <a:rPr lang="en-US" dirty="0" err="1" smtClean="0"/>
              <a:t>isplati</a:t>
            </a:r>
            <a:r>
              <a:rPr lang="en-US" dirty="0" smtClean="0"/>
              <a:t> </a:t>
            </a:r>
            <a:r>
              <a:rPr lang="en-US" dirty="0" err="1" smtClean="0"/>
              <a:t>osiguravač</a:t>
            </a:r>
            <a:r>
              <a:rPr lang="en-US" dirty="0" smtClean="0"/>
              <a:t> </a:t>
            </a:r>
            <a:r>
              <a:rPr lang="en-US" dirty="0" err="1" smtClean="0"/>
              <a:t>po</a:t>
            </a:r>
            <a:r>
              <a:rPr lang="en-US" dirty="0" smtClean="0"/>
              <a:t> </a:t>
            </a:r>
            <a:r>
              <a:rPr lang="en-US" dirty="0" err="1" smtClean="0"/>
              <a:t>osnovu</a:t>
            </a:r>
            <a:r>
              <a:rPr lang="en-US" dirty="0" smtClean="0"/>
              <a:t> </a:t>
            </a:r>
            <a:r>
              <a:rPr lang="en-US" dirty="0" err="1" smtClean="0"/>
              <a:t>obaveznog</a:t>
            </a:r>
            <a:r>
              <a:rPr lang="en-US" dirty="0" smtClean="0"/>
              <a:t> </a:t>
            </a:r>
            <a:r>
              <a:rPr lang="en-US" dirty="0" err="1" smtClean="0"/>
              <a:t>osiguranja</a:t>
            </a:r>
            <a:r>
              <a:rPr lang="en-US" dirty="0" smtClean="0"/>
              <a:t> (</a:t>
            </a:r>
            <a:r>
              <a:rPr lang="en-US" dirty="0" err="1" smtClean="0"/>
              <a:t>čl</a:t>
            </a:r>
            <a:r>
              <a:rPr lang="en-US" dirty="0" smtClean="0"/>
              <a:t>. 72 ZOIO). </a:t>
            </a:r>
            <a:r>
              <a:rPr lang="en-US" dirty="0" err="1" smtClean="0"/>
              <a:t>Ured</a:t>
            </a:r>
            <a:r>
              <a:rPr lang="en-US" dirty="0" smtClean="0"/>
              <a:t> </a:t>
            </a:r>
            <a:r>
              <a:rPr lang="en-US" dirty="0" err="1" smtClean="0"/>
              <a:t>za</a:t>
            </a:r>
            <a:r>
              <a:rPr lang="en-US" dirty="0" smtClean="0"/>
              <a:t> </a:t>
            </a:r>
            <a:r>
              <a:rPr lang="en-US" dirty="0" err="1" smtClean="0"/>
              <a:t>osiguranje</a:t>
            </a:r>
            <a:r>
              <a:rPr lang="en-US" dirty="0" smtClean="0"/>
              <a:t> </a:t>
            </a:r>
            <a:r>
              <a:rPr lang="en-US" dirty="0" err="1" smtClean="0"/>
              <a:t>objavljuje</a:t>
            </a:r>
            <a:r>
              <a:rPr lang="en-US" dirty="0" smtClean="0"/>
              <a:t> </a:t>
            </a:r>
            <a:r>
              <a:rPr lang="en-US" dirty="0" err="1" smtClean="0"/>
              <a:t>zajedničke</a:t>
            </a:r>
            <a:r>
              <a:rPr lang="en-US" dirty="0" smtClean="0"/>
              <a:t> </a:t>
            </a:r>
            <a:r>
              <a:rPr lang="en-US" dirty="0" err="1" smtClean="0"/>
              <a:t>uslove</a:t>
            </a:r>
            <a:r>
              <a:rPr lang="en-US" dirty="0" smtClean="0"/>
              <a:t> </a:t>
            </a:r>
            <a:r>
              <a:rPr lang="en-US" dirty="0" err="1" smtClean="0"/>
              <a:t>i</a:t>
            </a:r>
            <a:r>
              <a:rPr lang="en-US" dirty="0" smtClean="0"/>
              <a:t> </a:t>
            </a:r>
            <a:r>
              <a:rPr lang="en-US" dirty="0" err="1" smtClean="0"/>
              <a:t>tarifu</a:t>
            </a:r>
            <a:r>
              <a:rPr lang="en-US" dirty="0" smtClean="0"/>
              <a:t> </a:t>
            </a:r>
            <a:r>
              <a:rPr lang="en-US" dirty="0" err="1" smtClean="0"/>
              <a:t>premija</a:t>
            </a:r>
            <a:r>
              <a:rPr lang="en-US" dirty="0" smtClean="0"/>
              <a:t> </a:t>
            </a:r>
            <a:r>
              <a:rPr lang="en-US" dirty="0" err="1" smtClean="0"/>
              <a:t>osiguranja</a:t>
            </a:r>
            <a:r>
              <a:rPr lang="en-US" dirty="0" smtClean="0"/>
              <a:t> </a:t>
            </a:r>
            <a:r>
              <a:rPr lang="en-US" dirty="0" err="1" smtClean="0"/>
              <a:t>koje</a:t>
            </a:r>
            <a:r>
              <a:rPr lang="en-US" dirty="0" smtClean="0"/>
              <a:t> </a:t>
            </a:r>
            <a:r>
              <a:rPr lang="en-US" dirty="0" err="1" smtClean="0"/>
              <a:t>zajednički</a:t>
            </a:r>
            <a:r>
              <a:rPr lang="en-US" dirty="0" smtClean="0"/>
              <a:t> </a:t>
            </a:r>
            <a:r>
              <a:rPr lang="en-US" dirty="0" err="1" smtClean="0"/>
              <a:t>utvrde</a:t>
            </a:r>
            <a:r>
              <a:rPr lang="en-US" dirty="0" smtClean="0"/>
              <a:t> </a:t>
            </a:r>
            <a:r>
              <a:rPr lang="en-US" dirty="0" err="1" smtClean="0"/>
              <a:t>društva</a:t>
            </a:r>
            <a:r>
              <a:rPr lang="en-US" dirty="0" smtClean="0"/>
              <a:t> </a:t>
            </a:r>
            <a:r>
              <a:rPr lang="en-US" dirty="0" err="1" smtClean="0"/>
              <a:t>za</a:t>
            </a:r>
            <a:r>
              <a:rPr lang="en-US" dirty="0" smtClean="0"/>
              <a:t> </a:t>
            </a:r>
            <a:r>
              <a:rPr lang="en-US" dirty="0" err="1" smtClean="0"/>
              <a:t>osiguranje</a:t>
            </a:r>
            <a:r>
              <a:rPr lang="en-US" dirty="0" smtClean="0"/>
              <a:t> - </a:t>
            </a:r>
            <a:r>
              <a:rPr lang="en-US" dirty="0" err="1" smtClean="0"/>
              <a:t>članice</a:t>
            </a:r>
            <a:r>
              <a:rPr lang="en-US" dirty="0" smtClean="0"/>
              <a:t> </a:t>
            </a:r>
            <a:r>
              <a:rPr lang="en-US" dirty="0" err="1" smtClean="0"/>
              <a:t>ureda</a:t>
            </a:r>
            <a:r>
              <a:rPr lang="en-US" dirty="0" smtClean="0"/>
              <a:t> (</a:t>
            </a:r>
            <a:r>
              <a:rPr lang="en-US" dirty="0" err="1" smtClean="0"/>
              <a:t>čl</a:t>
            </a:r>
            <a:r>
              <a:rPr lang="en-US" dirty="0" smtClean="0"/>
              <a:t>. 67).</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dirty="0" err="1" smtClean="0"/>
              <a:t>Ako</a:t>
            </a:r>
            <a:r>
              <a:rPr lang="en-US" dirty="0" smtClean="0"/>
              <a:t> </a:t>
            </a:r>
            <a:r>
              <a:rPr lang="en-US" dirty="0" err="1" smtClean="0"/>
              <a:t>putnika</a:t>
            </a:r>
            <a:r>
              <a:rPr lang="en-US" dirty="0" smtClean="0"/>
              <a:t> </a:t>
            </a:r>
            <a:r>
              <a:rPr lang="en-US" dirty="0" err="1" smtClean="0"/>
              <a:t>zadesi</a:t>
            </a:r>
            <a:r>
              <a:rPr lang="en-US" dirty="0" smtClean="0"/>
              <a:t> </a:t>
            </a:r>
            <a:r>
              <a:rPr lang="en-US" dirty="0" err="1" smtClean="0"/>
              <a:t>nesrećan</a:t>
            </a:r>
            <a:r>
              <a:rPr lang="en-US" dirty="0" smtClean="0"/>
              <a:t> </a:t>
            </a:r>
            <a:r>
              <a:rPr lang="en-US" dirty="0" err="1" smtClean="0"/>
              <a:t>slučaj</a:t>
            </a:r>
            <a:r>
              <a:rPr lang="en-US" dirty="0" smtClean="0"/>
              <a:t>, </a:t>
            </a:r>
            <a:r>
              <a:rPr lang="en-US" dirty="0" err="1" smtClean="0"/>
              <a:t>osiguravač</a:t>
            </a:r>
            <a:r>
              <a:rPr lang="en-US" dirty="0" smtClean="0"/>
              <a:t> je </a:t>
            </a:r>
            <a:r>
              <a:rPr lang="en-US" dirty="0" err="1" smtClean="0"/>
              <a:t>dužan</a:t>
            </a:r>
            <a:r>
              <a:rPr lang="en-US" dirty="0" smtClean="0"/>
              <a:t> </a:t>
            </a:r>
            <a:r>
              <a:rPr lang="en-US" dirty="0" err="1" smtClean="0"/>
              <a:t>isplatiti</a:t>
            </a:r>
            <a:r>
              <a:rPr lang="en-US" dirty="0" smtClean="0"/>
              <a:t>:</a:t>
            </a:r>
          </a:p>
          <a:p>
            <a:r>
              <a:rPr lang="en-US" dirty="0" smtClean="0"/>
              <a:t>a) </a:t>
            </a:r>
            <a:r>
              <a:rPr lang="en-US" dirty="0" err="1" smtClean="0"/>
              <a:t>ugovorenu</a:t>
            </a:r>
            <a:r>
              <a:rPr lang="en-US" dirty="0" smtClean="0"/>
              <a:t> </a:t>
            </a:r>
            <a:r>
              <a:rPr lang="en-US" dirty="0" err="1" smtClean="0"/>
              <a:t>osiguranu</a:t>
            </a:r>
            <a:r>
              <a:rPr lang="en-US" dirty="0" smtClean="0"/>
              <a:t> </a:t>
            </a:r>
            <a:r>
              <a:rPr lang="en-US" dirty="0" err="1" smtClean="0"/>
              <a:t>sumu</a:t>
            </a:r>
            <a:r>
              <a:rPr lang="en-US" dirty="0" smtClean="0"/>
              <a:t> </a:t>
            </a:r>
            <a:r>
              <a:rPr lang="en-US" dirty="0" err="1" smtClean="0"/>
              <a:t>ako</a:t>
            </a:r>
            <a:r>
              <a:rPr lang="en-US" dirty="0" smtClean="0"/>
              <a:t> je </a:t>
            </a:r>
            <a:r>
              <a:rPr lang="en-US" dirty="0" err="1" smtClean="0"/>
              <a:t>nastupila</a:t>
            </a:r>
            <a:r>
              <a:rPr lang="en-US" dirty="0" smtClean="0"/>
              <a:t> </a:t>
            </a:r>
            <a:r>
              <a:rPr lang="en-US" dirty="0" err="1" smtClean="0"/>
              <a:t>smrt</a:t>
            </a:r>
            <a:r>
              <a:rPr lang="en-US" dirty="0" smtClean="0"/>
              <a:t> </a:t>
            </a:r>
            <a:r>
              <a:rPr lang="en-US" dirty="0" err="1" smtClean="0"/>
              <a:t>ili</a:t>
            </a:r>
            <a:r>
              <a:rPr lang="en-US" dirty="0" smtClean="0"/>
              <a:t> </a:t>
            </a:r>
            <a:r>
              <a:rPr lang="en-US" dirty="0" err="1" smtClean="0"/>
              <a:t>ako</a:t>
            </a:r>
            <a:r>
              <a:rPr lang="en-US" dirty="0" smtClean="0"/>
              <a:t> je </a:t>
            </a:r>
            <a:r>
              <a:rPr lang="en-US" dirty="0" err="1" smtClean="0"/>
              <a:t>došlo</a:t>
            </a:r>
            <a:r>
              <a:rPr lang="en-US" dirty="0" smtClean="0"/>
              <a:t> do </a:t>
            </a:r>
            <a:r>
              <a:rPr lang="en-US" dirty="0" err="1" smtClean="0"/>
              <a:t>trajnog</a:t>
            </a:r>
            <a:r>
              <a:rPr lang="en-US" dirty="0" smtClean="0"/>
              <a:t> </a:t>
            </a:r>
            <a:r>
              <a:rPr lang="en-US" dirty="0" err="1" smtClean="0"/>
              <a:t>gubitka</a:t>
            </a:r>
            <a:r>
              <a:rPr lang="en-US" dirty="0" smtClean="0"/>
              <a:t> </a:t>
            </a:r>
            <a:r>
              <a:rPr lang="en-US" dirty="0" err="1" smtClean="0"/>
              <a:t>opšte</a:t>
            </a:r>
            <a:r>
              <a:rPr lang="en-US" dirty="0" smtClean="0"/>
              <a:t> </a:t>
            </a:r>
            <a:r>
              <a:rPr lang="en-US" dirty="0" err="1" smtClean="0"/>
              <a:t>radne</a:t>
            </a:r>
            <a:r>
              <a:rPr lang="en-US" dirty="0" smtClean="0"/>
              <a:t> </a:t>
            </a:r>
            <a:r>
              <a:rPr lang="en-US" dirty="0" err="1" smtClean="0"/>
              <a:t>sposobnosti</a:t>
            </a:r>
            <a:r>
              <a:rPr lang="en-US" dirty="0" smtClean="0"/>
              <a:t>,</a:t>
            </a:r>
          </a:p>
          <a:p>
            <a:r>
              <a:rPr lang="en-US" dirty="0" smtClean="0"/>
              <a:t>b) </a:t>
            </a:r>
            <a:r>
              <a:rPr lang="en-US" dirty="0" err="1" smtClean="0"/>
              <a:t>ako</a:t>
            </a:r>
            <a:r>
              <a:rPr lang="en-US" dirty="0" smtClean="0"/>
              <a:t> je </a:t>
            </a:r>
            <a:r>
              <a:rPr lang="en-US" dirty="0" err="1" smtClean="0"/>
              <a:t>došlo</a:t>
            </a:r>
            <a:r>
              <a:rPr lang="en-US" dirty="0" smtClean="0"/>
              <a:t> </a:t>
            </a:r>
            <a:r>
              <a:rPr lang="en-US" dirty="0" err="1" smtClean="0"/>
              <a:t>samo</a:t>
            </a:r>
            <a:r>
              <a:rPr lang="en-US" dirty="0" smtClean="0"/>
              <a:t> do </a:t>
            </a:r>
            <a:r>
              <a:rPr lang="en-US" dirty="0" err="1" smtClean="0"/>
              <a:t>djelimičnog</a:t>
            </a:r>
            <a:r>
              <a:rPr lang="en-US" dirty="0" smtClean="0"/>
              <a:t> </a:t>
            </a:r>
            <a:r>
              <a:rPr lang="en-US" dirty="0" err="1" smtClean="0"/>
              <a:t>gubitka</a:t>
            </a:r>
            <a:r>
              <a:rPr lang="en-US" dirty="0" smtClean="0"/>
              <a:t> </a:t>
            </a:r>
            <a:r>
              <a:rPr lang="en-US" dirty="0" err="1" smtClean="0"/>
              <a:t>opšte</a:t>
            </a:r>
            <a:r>
              <a:rPr lang="en-US" dirty="0" smtClean="0"/>
              <a:t> </a:t>
            </a:r>
            <a:r>
              <a:rPr lang="en-US" dirty="0" err="1" smtClean="0"/>
              <a:t>radne</a:t>
            </a:r>
            <a:r>
              <a:rPr lang="en-US" dirty="0" smtClean="0"/>
              <a:t> </a:t>
            </a:r>
            <a:r>
              <a:rPr lang="en-US" dirty="0" err="1" smtClean="0"/>
              <a:t>sposobnosti</a:t>
            </a:r>
            <a:r>
              <a:rPr lang="en-US" dirty="0" smtClean="0"/>
              <a:t>, </a:t>
            </a:r>
            <a:r>
              <a:rPr lang="en-US" dirty="0" err="1" smtClean="0"/>
              <a:t>onda</a:t>
            </a:r>
            <a:r>
              <a:rPr lang="en-US" dirty="0" smtClean="0"/>
              <a:t> </a:t>
            </a:r>
            <a:r>
              <a:rPr lang="en-US" dirty="0" err="1" smtClean="0"/>
              <a:t>onoliki</a:t>
            </a:r>
            <a:r>
              <a:rPr lang="en-US" dirty="0" smtClean="0"/>
              <a:t> </a:t>
            </a:r>
            <a:r>
              <a:rPr lang="en-US" dirty="0" err="1" smtClean="0"/>
              <a:t>procenat</a:t>
            </a:r>
            <a:r>
              <a:rPr lang="en-US" dirty="0" smtClean="0"/>
              <a:t> </a:t>
            </a:r>
            <a:r>
              <a:rPr lang="en-US" dirty="0" err="1" smtClean="0"/>
              <a:t>od</a:t>
            </a:r>
            <a:r>
              <a:rPr lang="en-US" dirty="0" smtClean="0"/>
              <a:t> </a:t>
            </a:r>
            <a:r>
              <a:rPr lang="en-US" dirty="0" err="1" smtClean="0"/>
              <a:t>osigurane</a:t>
            </a:r>
            <a:r>
              <a:rPr lang="en-US" dirty="0" smtClean="0"/>
              <a:t> </a:t>
            </a:r>
            <a:r>
              <a:rPr lang="en-US" dirty="0" err="1" smtClean="0"/>
              <a:t>sume</a:t>
            </a:r>
            <a:r>
              <a:rPr lang="en-US" dirty="0" smtClean="0"/>
              <a:t> </a:t>
            </a:r>
            <a:r>
              <a:rPr lang="en-US" dirty="0" err="1" smtClean="0"/>
              <a:t>koliki</a:t>
            </a:r>
            <a:r>
              <a:rPr lang="en-US" dirty="0" smtClean="0"/>
              <a:t> je </a:t>
            </a:r>
            <a:r>
              <a:rPr lang="en-US" dirty="0" err="1" smtClean="0"/>
              <a:t>procenat</a:t>
            </a:r>
            <a:r>
              <a:rPr lang="en-US" dirty="0" smtClean="0"/>
              <a:t> </a:t>
            </a:r>
            <a:r>
              <a:rPr lang="en-US" dirty="0" err="1" smtClean="0"/>
              <a:t>djelimičnog</a:t>
            </a:r>
            <a:r>
              <a:rPr lang="en-US" dirty="0" smtClean="0"/>
              <a:t> </a:t>
            </a:r>
            <a:r>
              <a:rPr lang="en-US" dirty="0" err="1" smtClean="0"/>
              <a:t>gubitka</a:t>
            </a:r>
            <a:r>
              <a:rPr lang="en-US" dirty="0" smtClean="0"/>
              <a:t> </a:t>
            </a:r>
            <a:r>
              <a:rPr lang="en-US" dirty="0" err="1" smtClean="0"/>
              <a:t>opšte</a:t>
            </a:r>
            <a:r>
              <a:rPr lang="en-US" dirty="0" smtClean="0"/>
              <a:t> </a:t>
            </a:r>
            <a:r>
              <a:rPr lang="en-US" dirty="0" err="1" smtClean="0"/>
              <a:t>radne</a:t>
            </a:r>
            <a:r>
              <a:rPr lang="en-US" dirty="0" smtClean="0"/>
              <a:t> </a:t>
            </a:r>
            <a:r>
              <a:rPr lang="en-US" dirty="0" err="1" smtClean="0"/>
              <a:t>sposobnosti</a:t>
            </a:r>
            <a:r>
              <a:rPr lang="en-US" dirty="0" smtClean="0"/>
              <a:t>,</a:t>
            </a:r>
          </a:p>
          <a:p>
            <a:r>
              <a:rPr lang="en-US" dirty="0" smtClean="0"/>
              <a:t>c) </a:t>
            </a:r>
            <a:r>
              <a:rPr lang="en-US" dirty="0" err="1" smtClean="0"/>
              <a:t>naknadu</a:t>
            </a:r>
            <a:r>
              <a:rPr lang="en-US" dirty="0" smtClean="0"/>
              <a:t> </a:t>
            </a:r>
            <a:r>
              <a:rPr lang="en-US" dirty="0" err="1" smtClean="0"/>
              <a:t>izgubljene</a:t>
            </a:r>
            <a:r>
              <a:rPr lang="en-US" dirty="0" smtClean="0"/>
              <a:t> </a:t>
            </a:r>
            <a:r>
              <a:rPr lang="en-US" dirty="0" err="1" smtClean="0"/>
              <a:t>zarade</a:t>
            </a:r>
            <a:r>
              <a:rPr lang="en-US" dirty="0" smtClean="0"/>
              <a:t> </a:t>
            </a:r>
            <a:r>
              <a:rPr lang="en-US" dirty="0" err="1" smtClean="0"/>
              <a:t>i</a:t>
            </a:r>
            <a:r>
              <a:rPr lang="en-US" dirty="0" smtClean="0"/>
              <a:t> </a:t>
            </a:r>
            <a:r>
              <a:rPr lang="en-US" dirty="0" err="1" smtClean="0"/>
              <a:t>nužnih</a:t>
            </a:r>
            <a:r>
              <a:rPr lang="en-US" dirty="0" smtClean="0"/>
              <a:t> </a:t>
            </a:r>
            <a:r>
              <a:rPr lang="en-US" dirty="0" err="1" smtClean="0"/>
              <a:t>stvarnih</a:t>
            </a:r>
            <a:r>
              <a:rPr lang="en-US" dirty="0" smtClean="0"/>
              <a:t> </a:t>
            </a:r>
            <a:r>
              <a:rPr lang="en-US" dirty="0" err="1" smtClean="0"/>
              <a:t>troškova</a:t>
            </a:r>
            <a:r>
              <a:rPr lang="en-US" dirty="0" smtClean="0"/>
              <a:t> </a:t>
            </a:r>
            <a:r>
              <a:rPr lang="en-US" dirty="0" err="1" smtClean="0"/>
              <a:t>liječenja</a:t>
            </a:r>
            <a:r>
              <a:rPr lang="en-US" dirty="0" smtClean="0"/>
              <a:t>. </a:t>
            </a:r>
            <a:r>
              <a:rPr lang="en-US" dirty="0" err="1" smtClean="0"/>
              <a:t>Prema</a:t>
            </a:r>
            <a:r>
              <a:rPr lang="en-US" dirty="0" smtClean="0"/>
              <a:t> </a:t>
            </a:r>
            <a:r>
              <a:rPr lang="en-US" dirty="0" err="1" smtClean="0"/>
              <a:t>trećim</a:t>
            </a:r>
            <a:r>
              <a:rPr lang="en-US" dirty="0" smtClean="0"/>
              <a:t> </a:t>
            </a:r>
            <a:r>
              <a:rPr lang="en-US" dirty="0" err="1" smtClean="0"/>
              <a:t>licima</a:t>
            </a:r>
            <a:r>
              <a:rPr lang="en-US" dirty="0" smtClean="0"/>
              <a:t> </a:t>
            </a:r>
            <a:r>
              <a:rPr lang="en-US" dirty="0" err="1" smtClean="0"/>
              <a:t>koja</a:t>
            </a:r>
            <a:r>
              <a:rPr lang="en-US" dirty="0" smtClean="0"/>
              <a:t> </a:t>
            </a:r>
            <a:r>
              <a:rPr lang="en-US" dirty="0" err="1" smtClean="0"/>
              <a:t>su</a:t>
            </a:r>
            <a:r>
              <a:rPr lang="en-US" dirty="0" smtClean="0"/>
              <a:t> ma </a:t>
            </a:r>
            <a:r>
              <a:rPr lang="en-US" dirty="0" err="1" smtClean="0"/>
              <a:t>po</a:t>
            </a:r>
            <a:r>
              <a:rPr lang="en-US" dirty="0" smtClean="0"/>
              <a:t> </a:t>
            </a:r>
            <a:r>
              <a:rPr lang="en-US" dirty="0" err="1" smtClean="0"/>
              <a:t>kom</a:t>
            </a:r>
            <a:r>
              <a:rPr lang="en-US" dirty="0" smtClean="0"/>
              <a:t> </a:t>
            </a:r>
            <a:r>
              <a:rPr lang="en-US" dirty="0" err="1" smtClean="0"/>
              <a:t>osnovu</a:t>
            </a:r>
            <a:r>
              <a:rPr lang="en-US" dirty="0" smtClean="0"/>
              <a:t> </a:t>
            </a:r>
            <a:r>
              <a:rPr lang="en-US" dirty="0" err="1" smtClean="0"/>
              <a:t>odgovorna</a:t>
            </a:r>
            <a:r>
              <a:rPr lang="en-US" dirty="0" smtClean="0"/>
              <a:t> </a:t>
            </a:r>
            <a:r>
              <a:rPr lang="en-US" dirty="0" err="1" smtClean="0"/>
              <a:t>za</a:t>
            </a:r>
            <a:r>
              <a:rPr lang="en-US" dirty="0" smtClean="0"/>
              <a:t> </a:t>
            </a:r>
            <a:r>
              <a:rPr lang="en-US" dirty="0" err="1" smtClean="0"/>
              <a:t>štetu</a:t>
            </a:r>
            <a:r>
              <a:rPr lang="en-US" dirty="0" smtClean="0"/>
              <a:t> </a:t>
            </a:r>
            <a:r>
              <a:rPr lang="en-US" dirty="0" err="1" smtClean="0"/>
              <a:t>prouzrokovanu</a:t>
            </a:r>
            <a:r>
              <a:rPr lang="en-US" dirty="0" smtClean="0"/>
              <a:t> </a:t>
            </a:r>
            <a:r>
              <a:rPr lang="en-US" dirty="0" err="1" smtClean="0"/>
              <a:t>nesrećnim</a:t>
            </a:r>
            <a:r>
              <a:rPr lang="en-US" dirty="0" smtClean="0"/>
              <a:t> </a:t>
            </a:r>
            <a:r>
              <a:rPr lang="en-US" dirty="0" err="1" smtClean="0"/>
              <a:t>slučajem</a:t>
            </a:r>
            <a:r>
              <a:rPr lang="en-US" dirty="0" smtClean="0"/>
              <a:t> </a:t>
            </a:r>
            <a:r>
              <a:rPr lang="en-US" dirty="0" err="1" smtClean="0"/>
              <a:t>pravo</a:t>
            </a:r>
            <a:r>
              <a:rPr lang="en-US" dirty="0" smtClean="0"/>
              <a:t> </a:t>
            </a:r>
            <a:r>
              <a:rPr lang="en-US" dirty="0" err="1" smtClean="0"/>
              <a:t>na</a:t>
            </a:r>
            <a:r>
              <a:rPr lang="en-US" dirty="0" smtClean="0"/>
              <a:t> </a:t>
            </a:r>
            <a:r>
              <a:rPr lang="en-US" dirty="0" err="1" smtClean="0"/>
              <a:t>naknadu</a:t>
            </a:r>
            <a:r>
              <a:rPr lang="en-US" dirty="0" smtClean="0"/>
              <a:t> do </a:t>
            </a:r>
            <a:r>
              <a:rPr lang="en-US" dirty="0" err="1" smtClean="0"/>
              <a:t>iznosa</a:t>
            </a:r>
            <a:r>
              <a:rPr lang="en-US" dirty="0" smtClean="0"/>
              <a:t> </a:t>
            </a:r>
            <a:r>
              <a:rPr lang="en-US" dirty="0" err="1" smtClean="0"/>
              <a:t>isplaćene</a:t>
            </a:r>
            <a:r>
              <a:rPr lang="en-US" dirty="0" smtClean="0"/>
              <a:t> </a:t>
            </a:r>
            <a:r>
              <a:rPr lang="en-US" dirty="0" err="1" smtClean="0"/>
              <a:t>svote</a:t>
            </a:r>
            <a:r>
              <a:rPr lang="en-US" dirty="0" smtClean="0"/>
              <a:t> </a:t>
            </a:r>
            <a:r>
              <a:rPr lang="en-US" dirty="0" err="1" smtClean="0"/>
              <a:t>prelazi</a:t>
            </a:r>
            <a:r>
              <a:rPr lang="en-US" dirty="0" smtClean="0"/>
              <a:t> </a:t>
            </a:r>
            <a:r>
              <a:rPr lang="en-US" dirty="0" err="1" smtClean="0"/>
              <a:t>na</a:t>
            </a:r>
            <a:r>
              <a:rPr lang="en-US" dirty="0" smtClean="0"/>
              <a:t> </a:t>
            </a:r>
            <a:r>
              <a:rPr lang="en-US" dirty="0" err="1" smtClean="0"/>
              <a:t>osiguravača</a:t>
            </a:r>
            <a:r>
              <a:rPr lang="en-US" dirty="0" smtClean="0"/>
              <a:t>.</a:t>
            </a:r>
          </a:p>
          <a:p>
            <a:r>
              <a:rPr lang="vi-VN" dirty="0" smtClean="0"/>
              <a:t>Kod obaveznog osiguranja u saobraćaju nema kumuliranja zahtjeva za naknadu, jer ugovor ne zaključuje pojedinac putnik, nego organizacija koja obavlja saobraćaj i osiguravač. Putnik je treće lice koje se koristi osiguranjem. Od iznosa naknade štete koju po osnovu sudske odluke prevoznik duguje putniku, odbija se iznos koji je putnik već naplatio od osiguravača (čl. 72 ZOIO) po osnovu obaveznog osiguranja putnika u javnom saobraćaju. Sve štete nastale uslijed smrti, povreda ili oboljenja, ili nanesene nečijoj imovini (uništenje ili oštećenje), ako su prouzrokovane upotrebom motornog vozila, naknađuje osiguravač (čl. 73 ZOIO). Za svako vozilo koje se obavezno registruje mora se zaključiti ugovor o osiguranju od odgovornosti i bez dokaza o tome ne može biti registrovano. (čl. 74 ZOIO). Ipak, ako se desi da šteta bude nanesena motornim vozilom za koje nije zaključen ovaj ugovor, odgovornost, tj. obavezu naknadu štete na zahtjev osiguranika preuzima osiguravač koji obavlja obavezno osiguranje autoodgovornosti sa sjedištem na teritoriji Federacije (čl. 82 ZOIO).</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dirty="0" smtClean="0"/>
              <a:t>U </a:t>
            </a:r>
            <a:r>
              <a:rPr lang="en-US" dirty="0" err="1" smtClean="0"/>
              <a:t>prethodnom</a:t>
            </a:r>
            <a:r>
              <a:rPr lang="en-US" dirty="0" smtClean="0"/>
              <a:t> </a:t>
            </a:r>
            <a:r>
              <a:rPr lang="en-US" dirty="0" err="1" smtClean="0"/>
              <a:t>slučaju</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regresa</a:t>
            </a:r>
            <a:r>
              <a:rPr lang="en-US" dirty="0" smtClean="0"/>
              <a:t> </a:t>
            </a:r>
            <a:r>
              <a:rPr lang="en-US" dirty="0" err="1" smtClean="0"/>
              <a:t>od</a:t>
            </a:r>
            <a:r>
              <a:rPr lang="en-US" dirty="0" smtClean="0"/>
              <a:t> </a:t>
            </a:r>
            <a:r>
              <a:rPr lang="en-US" dirty="0" err="1" smtClean="0"/>
              <a:t>vlasnika</a:t>
            </a:r>
            <a:r>
              <a:rPr lang="en-US" dirty="0" smtClean="0"/>
              <a:t>, </a:t>
            </a:r>
            <a:r>
              <a:rPr lang="en-US" dirty="0" err="1" smtClean="0"/>
              <a:t>odnosno</a:t>
            </a:r>
            <a:r>
              <a:rPr lang="en-US" dirty="0" smtClean="0"/>
              <a:t> </a:t>
            </a:r>
            <a:r>
              <a:rPr lang="en-US" dirty="0" err="1" smtClean="0"/>
              <a:t>korisnika</a:t>
            </a:r>
            <a:r>
              <a:rPr lang="en-US" dirty="0" smtClean="0"/>
              <a:t> </a:t>
            </a:r>
            <a:r>
              <a:rPr lang="en-US" dirty="0" err="1" smtClean="0"/>
              <a:t>vozila</a:t>
            </a:r>
            <a:r>
              <a:rPr lang="en-US" dirty="0" smtClean="0"/>
              <a:t>. </a:t>
            </a:r>
            <a:r>
              <a:rPr lang="en-US" dirty="0" err="1" smtClean="0"/>
              <a:t>Osiguravač</a:t>
            </a:r>
            <a:r>
              <a:rPr lang="en-US" dirty="0" smtClean="0"/>
              <a:t> </a:t>
            </a:r>
            <a:r>
              <a:rPr lang="en-US" dirty="0" err="1" smtClean="0"/>
              <a:t>preuzima</a:t>
            </a:r>
            <a:r>
              <a:rPr lang="en-US" dirty="0" smtClean="0"/>
              <a:t> </a:t>
            </a:r>
            <a:r>
              <a:rPr lang="en-US" dirty="0" err="1" smtClean="0"/>
              <a:t>odogovornost</a:t>
            </a:r>
            <a:r>
              <a:rPr lang="en-US" dirty="0" smtClean="0"/>
              <a:t> </a:t>
            </a:r>
            <a:r>
              <a:rPr lang="en-US" dirty="0" err="1" smtClean="0"/>
              <a:t>i</a:t>
            </a:r>
            <a:r>
              <a:rPr lang="en-US" dirty="0" smtClean="0"/>
              <a:t> </a:t>
            </a:r>
            <a:r>
              <a:rPr lang="en-US" dirty="0" err="1" smtClean="0"/>
              <a:t>kad</a:t>
            </a:r>
            <a:r>
              <a:rPr lang="en-US" dirty="0" smtClean="0"/>
              <a:t> je </a:t>
            </a:r>
            <a:r>
              <a:rPr lang="en-US" dirty="0" err="1" smtClean="0"/>
              <a:t>vozilom</a:t>
            </a:r>
            <a:r>
              <a:rPr lang="en-US" dirty="0" smtClean="0"/>
              <a:t> </a:t>
            </a:r>
            <a:r>
              <a:rPr lang="en-US" dirty="0" err="1" smtClean="0"/>
              <a:t>upravljalo</a:t>
            </a:r>
            <a:r>
              <a:rPr lang="hr-HR" dirty="0" smtClean="0"/>
              <a:t> </a:t>
            </a:r>
            <a:r>
              <a:rPr lang="vi-VN" dirty="0" smtClean="0"/>
              <a:t>neovlašćeno lice, a ima pravo na regres od toga lica. Ako se regres ne može ostvariti od odgovornog lica ni sudskim putem, osiguravač ima, shodno zakonskim kriterijima, pravo na regres prema ostalim osiguravačima koji se bave ovom vrstom osiguranja (čl. 84 ZOIO). Sličan sistem odgovornosti postoji i kod šteta koje prouzrokuje nepoznato vozilo (čl. 84 ZOIO). Najniže iznose osiguranja određuje Vlada Federacije na prijedlog ureda za nadzor (čl. 76 ZOIO). Postoji i obavezno osiguranje korisnika, odnosno vlasnika vazduhoplova od odgovornosti za štete pričinjene licima i imovini na zemlji (čl. 93-94 ZOIO) i korisnika, odnosno vlasnika brodica na motorni pogon (čl. 95 ZOIO).</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b="1" dirty="0" smtClean="0"/>
              <a:t>VI REOSIGURANJE</a:t>
            </a:r>
          </a:p>
          <a:p>
            <a:r>
              <a:rPr lang="en-US" b="1" dirty="0" smtClean="0"/>
              <a:t>1. </a:t>
            </a:r>
            <a:r>
              <a:rPr lang="en-US" b="1" dirty="0" err="1" smtClean="0"/>
              <a:t>Pojam</a:t>
            </a:r>
            <a:r>
              <a:rPr lang="en-US" b="1" dirty="0" smtClean="0"/>
              <a:t> </a:t>
            </a:r>
            <a:r>
              <a:rPr lang="en-US" b="1" dirty="0" err="1" smtClean="0"/>
              <a:t>reosiguranja</a:t>
            </a:r>
            <a:endParaRPr lang="en-US" b="1" dirty="0" smtClean="0"/>
          </a:p>
          <a:p>
            <a:r>
              <a:rPr lang="vi-VN" dirty="0" smtClean="0"/>
              <a:t>Osiguravač, putem svoje organizacije, nastoji da stvori što širu zajednicu osiguranika kako bi od prikupljenih premija obrazovao toliki osiguravajući fond da može podmiriti sve štete koje nastanu na imovini osiguranika i isplatiti sve osigurane sume kod osiguranja lica. Premije se ne mogu određivati proizvoljno sa ciljem da se visokim premijama obezbijedi osiguravač.</a:t>
            </a:r>
          </a:p>
          <a:p>
            <a:r>
              <a:rPr lang="vi-VN" dirty="0" smtClean="0"/>
              <a:t>Neophodno je postići ravnotežu u osiguravajućem fondu. Pri tom valja voditi računa da osiguranje ima svoje funkcije i da su za njihovo obavljanje potrebna sredstva koja bi trebalo da budu što veća. S druge strane, da bi se obrazovala što šira zajednica osiguranika, premija za njih mora biti stimulativna i koliko je moguće niža. Osiguranje se stoga i služi statistikom radi iznalaženja broja mogućih štetnih događaja za razne rizike koje pokriva. Premiju izračunava na osnovu zakona velikih brojeva i pomoću računa vjerovatnoće. Pošto se statističkim putem iznalazi prosjek, uvijek su moguća odstupanja. Ta se odstupanja nastoje neutralisati stvaranjem rezervi iz kojih se isplaćuju štete koje, u nekim periodima, prelaze iznos sume naplaćenih premija. No, teža je situacija za osiguravača kad dođe do izuzetno velikih šteta. Zajednica rizika koju je organizovao osiguravač s ciljem kompenzacije i nivelisanja redovno očekivanih šteta nije u stanju da obezbijedi kompenzaciju; ravnoteža je poremećena jer osiguravajući fond ne može da pokrije sve rizike. Tada pomaže reosiguranje.</a:t>
            </a:r>
          </a:p>
          <a:p>
            <a:r>
              <a:rPr lang="vi-VN" dirty="0" smtClean="0"/>
              <a:t>Reosiguranje je, u stvari, osiguranje osiguravača i zato se naziva “izravnanjem rizika”. Služi da se obezbijede sredstva za isplatu naknade šteta i suma osiguranja kad sredstva osiguravača nisu dovoljna za to. Reosiguravač u tom slučaju daje osiguravaču sredstva za naknadu šteta i za isplate suma osiguranja. Reosiguranjem ne nastaju direktni odnosi između reosiguravača i osiguranika, iako reosiguravač u principu dijeli položaj osiguravača prema osiguraniku.</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dirty="0" err="1" smtClean="0"/>
              <a:t>Reosiguranjem</a:t>
            </a:r>
            <a:r>
              <a:rPr lang="en-US" dirty="0" smtClean="0"/>
              <a:t> </a:t>
            </a:r>
            <a:r>
              <a:rPr lang="en-US" dirty="0" err="1" smtClean="0"/>
              <a:t>osiguravač</a:t>
            </a:r>
            <a:r>
              <a:rPr lang="en-US" dirty="0" smtClean="0"/>
              <a:t> </a:t>
            </a:r>
            <a:r>
              <a:rPr lang="en-US" dirty="0" err="1" smtClean="0"/>
              <a:t>prenosi</a:t>
            </a:r>
            <a:r>
              <a:rPr lang="en-US" dirty="0" smtClean="0"/>
              <a:t> </a:t>
            </a:r>
            <a:r>
              <a:rPr lang="en-US" dirty="0" err="1" smtClean="0"/>
              <a:t>na</a:t>
            </a:r>
            <a:r>
              <a:rPr lang="en-US" dirty="0" smtClean="0"/>
              <a:t> </a:t>
            </a:r>
            <a:r>
              <a:rPr lang="en-US" dirty="0" err="1" smtClean="0"/>
              <a:t>drugog</a:t>
            </a:r>
            <a:r>
              <a:rPr lang="en-US" dirty="0" smtClean="0"/>
              <a:t> </a:t>
            </a:r>
            <a:r>
              <a:rPr lang="en-US" dirty="0" err="1" smtClean="0"/>
              <a:t>osiguravača</a:t>
            </a:r>
            <a:r>
              <a:rPr lang="en-US" dirty="0" smtClean="0"/>
              <a:t> </a:t>
            </a:r>
            <a:r>
              <a:rPr lang="en-US" dirty="0" err="1" smtClean="0"/>
              <a:t>dio</a:t>
            </a:r>
            <a:r>
              <a:rPr lang="en-US" dirty="0" smtClean="0"/>
              <a:t> </a:t>
            </a:r>
            <a:r>
              <a:rPr lang="en-US" dirty="0" err="1" smtClean="0"/>
              <a:t>rizika</a:t>
            </a:r>
            <a:r>
              <a:rPr lang="en-US" dirty="0" smtClean="0"/>
              <a:t> </a:t>
            </a:r>
            <a:r>
              <a:rPr lang="en-US" dirty="0" err="1" smtClean="0"/>
              <a:t>plaćajući</a:t>
            </a:r>
            <a:r>
              <a:rPr lang="en-US" dirty="0" smtClean="0"/>
              <a:t> mu </a:t>
            </a:r>
            <a:r>
              <a:rPr lang="en-US" dirty="0" err="1" smtClean="0"/>
              <a:t>za</a:t>
            </a:r>
            <a:r>
              <a:rPr lang="en-US" dirty="0" smtClean="0"/>
              <a:t> to </a:t>
            </a:r>
            <a:r>
              <a:rPr lang="en-US" dirty="0" err="1" smtClean="0"/>
              <a:t>dio</a:t>
            </a:r>
            <a:r>
              <a:rPr lang="en-US" dirty="0" smtClean="0"/>
              <a:t> </a:t>
            </a:r>
            <a:r>
              <a:rPr lang="en-US" dirty="0" err="1" smtClean="0"/>
              <a:t>premije</a:t>
            </a:r>
            <a:r>
              <a:rPr lang="en-US" dirty="0" smtClean="0"/>
              <a:t>, a </a:t>
            </a:r>
            <a:r>
              <a:rPr lang="en-US" dirty="0" err="1" smtClean="0"/>
              <a:t>reosiguravač</a:t>
            </a:r>
            <a:r>
              <a:rPr lang="en-US" dirty="0" smtClean="0"/>
              <a:t> se </a:t>
            </a:r>
            <a:r>
              <a:rPr lang="en-US" dirty="0" err="1" smtClean="0"/>
              <a:t>obavezuje</a:t>
            </a:r>
            <a:r>
              <a:rPr lang="en-US" dirty="0" smtClean="0"/>
              <a:t> </a:t>
            </a:r>
            <a:r>
              <a:rPr lang="en-US" dirty="0" err="1" smtClean="0"/>
              <a:t>da</a:t>
            </a:r>
            <a:r>
              <a:rPr lang="en-US" dirty="0" smtClean="0"/>
              <a:t> </a:t>
            </a:r>
            <a:r>
              <a:rPr lang="en-US" dirty="0" err="1" smtClean="0"/>
              <a:t>će</a:t>
            </a:r>
            <a:r>
              <a:rPr lang="en-US" dirty="0" smtClean="0"/>
              <a:t> </a:t>
            </a:r>
            <a:r>
              <a:rPr lang="en-US" dirty="0" err="1" smtClean="0"/>
              <a:t>učestvovati</a:t>
            </a:r>
            <a:r>
              <a:rPr lang="en-US" dirty="0" smtClean="0"/>
              <a:t> u </a:t>
            </a:r>
            <a:r>
              <a:rPr lang="en-US" dirty="0" err="1" smtClean="0"/>
              <a:t>isplati</a:t>
            </a:r>
            <a:r>
              <a:rPr lang="en-US" dirty="0" smtClean="0"/>
              <a:t> </a:t>
            </a:r>
            <a:r>
              <a:rPr lang="en-US" dirty="0" err="1" smtClean="0"/>
              <a:t>naknade</a:t>
            </a:r>
            <a:r>
              <a:rPr lang="en-US" dirty="0" smtClean="0"/>
              <a:t> </a:t>
            </a:r>
            <a:r>
              <a:rPr lang="en-US" dirty="0" err="1" smtClean="0"/>
              <a:t>štete</a:t>
            </a:r>
            <a:r>
              <a:rPr lang="en-US" dirty="0" smtClean="0"/>
              <a:t>, </a:t>
            </a:r>
            <a:r>
              <a:rPr lang="en-US" dirty="0" err="1" smtClean="0"/>
              <a:t>odnosno</a:t>
            </a:r>
            <a:r>
              <a:rPr lang="en-US" dirty="0" smtClean="0"/>
              <a:t> </a:t>
            </a:r>
            <a:r>
              <a:rPr lang="en-US" dirty="0" err="1" smtClean="0"/>
              <a:t>sume</a:t>
            </a:r>
            <a:r>
              <a:rPr lang="en-US" dirty="0" smtClean="0"/>
              <a:t> </a:t>
            </a:r>
            <a:r>
              <a:rPr lang="en-US" dirty="0" err="1" smtClean="0"/>
              <a:t>osiguranja</a:t>
            </a:r>
            <a:r>
              <a:rPr lang="en-US" dirty="0" smtClean="0"/>
              <a:t>. </a:t>
            </a:r>
            <a:r>
              <a:rPr lang="en-US" dirty="0" err="1" smtClean="0"/>
              <a:t>Reosiguranje</a:t>
            </a:r>
            <a:r>
              <a:rPr lang="en-US" dirty="0" smtClean="0"/>
              <a:t> </a:t>
            </a:r>
            <a:r>
              <a:rPr lang="en-US" dirty="0" err="1" smtClean="0"/>
              <a:t>stoga</a:t>
            </a:r>
            <a:r>
              <a:rPr lang="en-US" dirty="0" smtClean="0"/>
              <a:t> </a:t>
            </a:r>
            <a:r>
              <a:rPr lang="en-US" dirty="0" err="1" smtClean="0"/>
              <a:t>i</a:t>
            </a:r>
            <a:r>
              <a:rPr lang="en-US" dirty="0" smtClean="0"/>
              <a:t> </a:t>
            </a:r>
            <a:r>
              <a:rPr lang="en-US" dirty="0" err="1" smtClean="0"/>
              <a:t>jeste</a:t>
            </a:r>
            <a:r>
              <a:rPr lang="en-US" dirty="0" smtClean="0"/>
              <a:t> </a:t>
            </a:r>
            <a:r>
              <a:rPr lang="en-US" dirty="0" err="1" smtClean="0"/>
              <a:t>sredstvo</a:t>
            </a:r>
            <a:r>
              <a:rPr lang="en-US" dirty="0" smtClean="0"/>
              <a:t> </a:t>
            </a:r>
            <a:r>
              <a:rPr lang="en-US" dirty="0" err="1" smtClean="0"/>
              <a:t>za</a:t>
            </a:r>
            <a:r>
              <a:rPr lang="en-US" dirty="0" smtClean="0"/>
              <a:t> </a:t>
            </a:r>
            <a:r>
              <a:rPr lang="en-US" dirty="0" err="1" smtClean="0"/>
              <a:t>podjelu</a:t>
            </a:r>
            <a:r>
              <a:rPr lang="en-US" dirty="0" smtClean="0"/>
              <a:t> </a:t>
            </a:r>
            <a:r>
              <a:rPr lang="en-US" dirty="0" err="1" smtClean="0"/>
              <a:t>rizika</a:t>
            </a:r>
            <a:r>
              <a:rPr lang="en-US" dirty="0" smtClean="0"/>
              <a:t>. </a:t>
            </a:r>
            <a:r>
              <a:rPr lang="en-US" dirty="0" err="1" smtClean="0"/>
              <a:t>Osiguravač</a:t>
            </a:r>
            <a:r>
              <a:rPr lang="en-US" dirty="0" smtClean="0"/>
              <a:t> </a:t>
            </a:r>
            <a:r>
              <a:rPr lang="en-US" dirty="0" err="1" smtClean="0"/>
              <a:t>zadržava</a:t>
            </a:r>
            <a:r>
              <a:rPr lang="en-US" dirty="0" smtClean="0"/>
              <a:t> </a:t>
            </a:r>
            <a:r>
              <a:rPr lang="en-US" dirty="0" err="1" smtClean="0"/>
              <a:t>osiguranje</a:t>
            </a:r>
            <a:r>
              <a:rPr lang="en-US" dirty="0" smtClean="0"/>
              <a:t> </a:t>
            </a:r>
            <a:r>
              <a:rPr lang="en-US" dirty="0" err="1" smtClean="0"/>
              <a:t>jednog</a:t>
            </a:r>
            <a:r>
              <a:rPr lang="en-US" dirty="0" smtClean="0"/>
              <a:t> </a:t>
            </a:r>
            <a:r>
              <a:rPr lang="en-US" dirty="0" err="1" smtClean="0"/>
              <a:t>dijela</a:t>
            </a:r>
            <a:r>
              <a:rPr lang="en-US" dirty="0" smtClean="0"/>
              <a:t> </a:t>
            </a:r>
            <a:r>
              <a:rPr lang="en-US" dirty="0" err="1" smtClean="0"/>
              <a:t>rizika</a:t>
            </a:r>
            <a:r>
              <a:rPr lang="en-US" dirty="0" smtClean="0"/>
              <a:t> </a:t>
            </a:r>
            <a:r>
              <a:rPr lang="en-US" dirty="0" err="1" smtClean="0"/>
              <a:t>za</a:t>
            </a:r>
            <a:r>
              <a:rPr lang="en-US" dirty="0" smtClean="0"/>
              <a:t> se, a </a:t>
            </a:r>
            <a:r>
              <a:rPr lang="en-US" dirty="0" err="1" smtClean="0"/>
              <a:t>drugi</a:t>
            </a:r>
            <a:r>
              <a:rPr lang="en-US" dirty="0" smtClean="0"/>
              <a:t> </a:t>
            </a:r>
            <a:r>
              <a:rPr lang="en-US" dirty="0" err="1" smtClean="0"/>
              <a:t>dio</a:t>
            </a:r>
            <a:r>
              <a:rPr lang="en-US" dirty="0" smtClean="0"/>
              <a:t> </a:t>
            </a:r>
            <a:r>
              <a:rPr lang="en-US" dirty="0" err="1" smtClean="0"/>
              <a:t>ustupa</a:t>
            </a:r>
            <a:r>
              <a:rPr lang="en-US" dirty="0" smtClean="0"/>
              <a:t> </a:t>
            </a:r>
            <a:r>
              <a:rPr lang="en-US" dirty="0" err="1" smtClean="0"/>
              <a:t>reosiguravaču</a:t>
            </a:r>
            <a:r>
              <a:rPr lang="en-US" dirty="0" smtClean="0"/>
              <a:t>. U </a:t>
            </a:r>
            <a:r>
              <a:rPr lang="en-US" dirty="0" err="1" smtClean="0"/>
              <a:t>istoj</a:t>
            </a:r>
            <a:r>
              <a:rPr lang="en-US" dirty="0" smtClean="0"/>
              <a:t> </a:t>
            </a:r>
            <a:r>
              <a:rPr lang="en-US" dirty="0" err="1" smtClean="0"/>
              <a:t>mjeri</a:t>
            </a:r>
            <a:r>
              <a:rPr lang="en-US" dirty="0" smtClean="0"/>
              <a:t> </a:t>
            </a:r>
            <a:r>
              <a:rPr lang="en-US" dirty="0" err="1" smtClean="0"/>
              <a:t>učestvuje</a:t>
            </a:r>
            <a:r>
              <a:rPr lang="en-US" dirty="0" smtClean="0"/>
              <a:t> </a:t>
            </a:r>
            <a:r>
              <a:rPr lang="en-US" dirty="0" err="1" smtClean="0"/>
              <a:t>i</a:t>
            </a:r>
            <a:r>
              <a:rPr lang="en-US" dirty="0" smtClean="0"/>
              <a:t> u </a:t>
            </a:r>
            <a:r>
              <a:rPr lang="en-US" dirty="0" err="1" smtClean="0"/>
              <a:t>premiji</a:t>
            </a:r>
            <a:r>
              <a:rPr lang="en-US" dirty="0" smtClean="0"/>
              <a:t>. </a:t>
            </a:r>
            <a:r>
              <a:rPr lang="en-US" dirty="0" err="1" smtClean="0"/>
              <a:t>Kad</a:t>
            </a:r>
            <a:r>
              <a:rPr lang="en-US" dirty="0" smtClean="0"/>
              <a:t> se </a:t>
            </a:r>
            <a:r>
              <a:rPr lang="en-US" dirty="0" err="1" smtClean="0"/>
              <a:t>desi</a:t>
            </a:r>
            <a:r>
              <a:rPr lang="en-US" dirty="0" smtClean="0"/>
              <a:t> </a:t>
            </a:r>
            <a:r>
              <a:rPr lang="en-US" dirty="0" err="1" smtClean="0"/>
              <a:t>osigurani</a:t>
            </a:r>
            <a:r>
              <a:rPr lang="en-US" dirty="0" smtClean="0"/>
              <a:t> </a:t>
            </a:r>
            <a:r>
              <a:rPr lang="en-US" dirty="0" err="1" smtClean="0"/>
              <a:t>slučaj</a:t>
            </a:r>
            <a:r>
              <a:rPr lang="en-US" dirty="0" smtClean="0"/>
              <a:t>, u </a:t>
            </a:r>
            <a:r>
              <a:rPr lang="en-US" dirty="0" err="1" smtClean="0"/>
              <a:t>naknadi</a:t>
            </a:r>
            <a:r>
              <a:rPr lang="en-US" dirty="0" smtClean="0"/>
              <a:t> </a:t>
            </a:r>
            <a:r>
              <a:rPr lang="en-US" dirty="0" err="1" smtClean="0"/>
              <a:t>štete</a:t>
            </a:r>
            <a:r>
              <a:rPr lang="en-US" dirty="0" smtClean="0"/>
              <a:t>, </a:t>
            </a:r>
            <a:r>
              <a:rPr lang="en-US" dirty="0" err="1" smtClean="0"/>
              <a:t>odnosno</a:t>
            </a:r>
            <a:r>
              <a:rPr lang="en-US" dirty="0" smtClean="0"/>
              <a:t> u </a:t>
            </a:r>
            <a:r>
              <a:rPr lang="en-US" dirty="0" err="1" smtClean="0"/>
              <a:t>isplati</a:t>
            </a:r>
            <a:r>
              <a:rPr lang="en-US" dirty="0" smtClean="0"/>
              <a:t> </a:t>
            </a:r>
            <a:r>
              <a:rPr lang="en-US" dirty="0" err="1" smtClean="0"/>
              <a:t>sume</a:t>
            </a:r>
            <a:r>
              <a:rPr lang="en-US" dirty="0" smtClean="0"/>
              <a:t> </a:t>
            </a:r>
            <a:r>
              <a:rPr lang="en-US" dirty="0" err="1" smtClean="0"/>
              <a:t>osiguranja</a:t>
            </a:r>
            <a:r>
              <a:rPr lang="en-US" dirty="0" smtClean="0"/>
              <a:t> </a:t>
            </a:r>
            <a:r>
              <a:rPr lang="en-US" dirty="0" err="1" smtClean="0"/>
              <a:t>učestvuju</a:t>
            </a:r>
            <a:r>
              <a:rPr lang="en-US" dirty="0" smtClean="0"/>
              <a:t> </a:t>
            </a:r>
            <a:r>
              <a:rPr lang="en-US" dirty="0" err="1" smtClean="0"/>
              <a:t>oba</a:t>
            </a:r>
            <a:r>
              <a:rPr lang="en-US" dirty="0" smtClean="0"/>
              <a:t> </a:t>
            </a:r>
            <a:r>
              <a:rPr lang="en-US" dirty="0" err="1" smtClean="0"/>
              <a:t>srazmjerno</a:t>
            </a:r>
            <a:r>
              <a:rPr lang="en-US" dirty="0" smtClean="0"/>
              <a:t> </a:t>
            </a:r>
            <a:r>
              <a:rPr lang="en-US" dirty="0" err="1" smtClean="0"/>
              <a:t>dijelovima</a:t>
            </a:r>
            <a:r>
              <a:rPr lang="en-US" dirty="0" smtClean="0"/>
              <a:t> u </a:t>
            </a:r>
            <a:r>
              <a:rPr lang="en-US" dirty="0" err="1" smtClean="0"/>
              <a:t>kojima</a:t>
            </a:r>
            <a:r>
              <a:rPr lang="en-US" dirty="0" smtClean="0"/>
              <a:t> </a:t>
            </a:r>
            <a:r>
              <a:rPr lang="en-US" dirty="0" err="1" smtClean="0"/>
              <a:t>su</a:t>
            </a:r>
            <a:r>
              <a:rPr lang="en-US" dirty="0" smtClean="0"/>
              <a:t> </a:t>
            </a:r>
            <a:r>
              <a:rPr lang="en-US" dirty="0" err="1" smtClean="0"/>
              <a:t>preuzeli</a:t>
            </a:r>
            <a:r>
              <a:rPr lang="en-US" dirty="0" smtClean="0"/>
              <a:t> </a:t>
            </a:r>
            <a:r>
              <a:rPr lang="en-US" dirty="0" err="1" smtClean="0"/>
              <a:t>rizik</a:t>
            </a:r>
            <a:r>
              <a:rPr lang="en-US" dirty="0" smtClean="0"/>
              <a:t>.</a:t>
            </a:r>
          </a:p>
          <a:p>
            <a:r>
              <a:rPr lang="vi-VN" dirty="0" smtClean="0"/>
              <a:t>Značaj reosiguranja za ostvarivanje funkcija osiguranja je doveo do njegovog uređivanja prinudnim propisima. Organizacija za osiguranje dužna je, najprije, da svojim opštim aktom predvidi iznose koje pokriva sopstvenim sredstvima. Obaveze po zaključenim ugovorima koji prevazilaze ovako utvrđen limit osiguravač je dužan da reosigura (čl. 7 ZOIO). Ponuda za zaključivanje ugovora o reosiguranju mora se dati najprije reosiguravačima u zemlji. Za dio obaveza koje se ne mogu pokriti na ovaj način osiguravač mora zaključiti ugovor o reosiguranju u inostranstvu (čl. 7 ZOIO). Reosiguranje predstavlja posebnu vrstu poslova osiguranja koje obavljaju subjekti registrovani za tu djelatnost (čl. 2 ZOIO). Reosiguravač za svoje obaveze odgovara svim svojim sredstvima.</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Mnoge stvari i dobra koja imaju imovinsku vrijednost izloženi su raznim opasnostima. Međutim, samo neke od njih bivaju oštećene ili uništene. Zaključak je jasan: samo neke stvari od mnogobrojnih koje sačinjavaju imovinu raznih lica bivaju pogođene opasnostima i oštećene, a još manji broj ih biva uništen. Ukoliko jedan osiguravač uspije da organizuje i poveže što više ljudi i organizacija koji raspolažu imovinom, utoliko će biti manji broj onih koji pretrpe štetu u odnosu prema svima koji čine organizaciju osiguravača. U tom odnosu ugroženi prema oštećenim, stanje je povoljnije što je više ugroženih organizovano u zajednicu rizika. Osiguranje može izvršiti svoju ekonomsku funkciju samo ako postoji masa osiguranika kod istog osiguravača. Na taj se način krupne štete raspodjeljuju na manje, podnošljive za svakoga člana zajedničkog fonda osiguranja. U poslu osiguranja se to naziva atomiziranje rizika ili nivelisanje rizika. Ovo je drugi izraz za solidarnost ugroženih. Osiguranjem se iz uloga osiguranika obrazuju sredstva i rezerve radi naknađivanja nastalih šteta i isplaćivanja ugovorenih iznosa po osnovu osiguranja. To se čini u skladu sa ekonomskim interesima osiguranika i osiguravajućih organizacija.</a:t>
            </a:r>
          </a:p>
          <a:p>
            <a:r>
              <a:rPr lang="en-US" dirty="0" err="1" smtClean="0"/>
              <a:t>Uzajamnost</a:t>
            </a:r>
            <a:r>
              <a:rPr lang="en-US" dirty="0" smtClean="0"/>
              <a:t> </a:t>
            </a:r>
            <a:r>
              <a:rPr lang="en-US" dirty="0" err="1" smtClean="0"/>
              <a:t>i</a:t>
            </a:r>
            <a:r>
              <a:rPr lang="en-US" dirty="0" smtClean="0"/>
              <a:t> </a:t>
            </a:r>
            <a:r>
              <a:rPr lang="en-US" dirty="0" err="1" smtClean="0"/>
              <a:t>solidarnost</a:t>
            </a:r>
            <a:r>
              <a:rPr lang="en-US" dirty="0" smtClean="0"/>
              <a:t> </a:t>
            </a:r>
            <a:r>
              <a:rPr lang="en-US" dirty="0" err="1" smtClean="0"/>
              <a:t>zahtijevaju</a:t>
            </a:r>
            <a:r>
              <a:rPr lang="en-US" dirty="0" smtClean="0"/>
              <a:t> </a:t>
            </a:r>
            <a:r>
              <a:rPr lang="en-US" dirty="0" err="1" smtClean="0"/>
              <a:t>i</a:t>
            </a:r>
            <a:r>
              <a:rPr lang="en-US" dirty="0" smtClean="0"/>
              <a:t> </a:t>
            </a:r>
            <a:r>
              <a:rPr lang="en-US" dirty="0" err="1" smtClean="0"/>
              <a:t>ravnopravan</a:t>
            </a:r>
            <a:r>
              <a:rPr lang="en-US" dirty="0" smtClean="0"/>
              <a:t> </a:t>
            </a:r>
            <a:r>
              <a:rPr lang="en-US" dirty="0" err="1" smtClean="0"/>
              <a:t>tretman</a:t>
            </a:r>
            <a:r>
              <a:rPr lang="en-US" dirty="0" smtClean="0"/>
              <a:t> </a:t>
            </a:r>
            <a:r>
              <a:rPr lang="en-US" dirty="0" err="1" smtClean="0"/>
              <a:t>svih</a:t>
            </a:r>
            <a:r>
              <a:rPr lang="en-US" dirty="0" smtClean="0"/>
              <a:t> osiguranika. </a:t>
            </a:r>
            <a:r>
              <a:rPr lang="en-US" dirty="0" err="1" smtClean="0"/>
              <a:t>Zato</a:t>
            </a:r>
            <a:r>
              <a:rPr lang="en-US" dirty="0" smtClean="0"/>
              <a:t> je </a:t>
            </a:r>
            <a:r>
              <a:rPr lang="en-US" dirty="0" err="1" smtClean="0"/>
              <a:t>zakonska</a:t>
            </a:r>
            <a:r>
              <a:rPr lang="en-US" dirty="0" smtClean="0"/>
              <a:t> </a:t>
            </a:r>
            <a:r>
              <a:rPr lang="en-US" dirty="0" err="1" smtClean="0"/>
              <a:t>obaveza</a:t>
            </a:r>
            <a:r>
              <a:rPr lang="en-US" dirty="0" smtClean="0"/>
              <a:t> </a:t>
            </a:r>
            <a:r>
              <a:rPr lang="en-US" dirty="0" err="1" smtClean="0"/>
              <a:t>osiguravajućih</a:t>
            </a:r>
            <a:r>
              <a:rPr lang="en-US" dirty="0" smtClean="0"/>
              <a:t> </a:t>
            </a:r>
            <a:r>
              <a:rPr lang="en-US" dirty="0" err="1" smtClean="0"/>
              <a:t>organizacija</a:t>
            </a:r>
            <a:r>
              <a:rPr lang="en-US" dirty="0" smtClean="0"/>
              <a:t> </a:t>
            </a:r>
            <a:r>
              <a:rPr lang="en-US" dirty="0" err="1" smtClean="0"/>
              <a:t>da</a:t>
            </a:r>
            <a:r>
              <a:rPr lang="en-US" dirty="0" smtClean="0"/>
              <a:t> </a:t>
            </a:r>
            <a:r>
              <a:rPr lang="en-US" dirty="0" err="1" smtClean="0"/>
              <a:t>imovinu</a:t>
            </a:r>
            <a:r>
              <a:rPr lang="en-US" dirty="0" smtClean="0"/>
              <a:t> </a:t>
            </a:r>
            <a:r>
              <a:rPr lang="en-US" dirty="0" err="1" smtClean="0"/>
              <a:t>i</a:t>
            </a:r>
            <a:r>
              <a:rPr lang="en-US" dirty="0" smtClean="0"/>
              <a:t> </a:t>
            </a:r>
            <a:r>
              <a:rPr lang="en-US" dirty="0" err="1" smtClean="0"/>
              <a:t>lica</a:t>
            </a:r>
            <a:r>
              <a:rPr lang="en-US" dirty="0" smtClean="0"/>
              <a:t> </a:t>
            </a:r>
            <a:r>
              <a:rPr lang="en-US" dirty="0" err="1" smtClean="0"/>
              <a:t>osiguravaju</a:t>
            </a:r>
            <a:r>
              <a:rPr lang="en-US" dirty="0" smtClean="0"/>
              <a:t> </a:t>
            </a:r>
            <a:r>
              <a:rPr lang="en-US" dirty="0" err="1" smtClean="0"/>
              <a:t>po</a:t>
            </a:r>
            <a:r>
              <a:rPr lang="en-US" dirty="0" smtClean="0"/>
              <a:t> </a:t>
            </a:r>
            <a:r>
              <a:rPr lang="en-US" dirty="0" err="1" smtClean="0"/>
              <a:t>jedinstvenim</a:t>
            </a:r>
            <a:r>
              <a:rPr lang="en-US" dirty="0" smtClean="0"/>
              <a:t> </a:t>
            </a:r>
            <a:r>
              <a:rPr lang="en-US" dirty="0" err="1" smtClean="0"/>
              <a:t>uslovima</a:t>
            </a:r>
            <a:r>
              <a:rPr lang="en-US" dirty="0" smtClean="0"/>
              <a:t> </a:t>
            </a:r>
            <a:r>
              <a:rPr lang="en-US" dirty="0" err="1" smtClean="0"/>
              <a:t>i</a:t>
            </a:r>
            <a:r>
              <a:rPr lang="en-US" dirty="0" smtClean="0"/>
              <a:t> </a:t>
            </a:r>
            <a:r>
              <a:rPr lang="en-US" dirty="0" err="1" smtClean="0"/>
              <a:t>tarifama</a:t>
            </a:r>
            <a:r>
              <a:rPr lang="en-US" dirty="0" smtClean="0"/>
              <a:t> </a:t>
            </a:r>
            <a:r>
              <a:rPr lang="en-US" dirty="0" err="1" smtClean="0"/>
              <a:t>za</a:t>
            </a:r>
            <a:r>
              <a:rPr lang="en-US" dirty="0" smtClean="0"/>
              <a:t> </a:t>
            </a:r>
            <a:r>
              <a:rPr lang="en-US" dirty="0" err="1" smtClean="0"/>
              <a:t>pojedine</a:t>
            </a:r>
            <a:r>
              <a:rPr lang="en-US" dirty="0" smtClean="0"/>
              <a:t> </a:t>
            </a:r>
            <a:r>
              <a:rPr lang="en-US" dirty="0" err="1" smtClean="0"/>
              <a:t>vrste</a:t>
            </a:r>
            <a:r>
              <a:rPr lang="en-US" dirty="0" smtClean="0"/>
              <a:t> </a:t>
            </a:r>
            <a:r>
              <a:rPr lang="en-US" dirty="0" err="1" smtClean="0"/>
              <a:t>osiguranja</a:t>
            </a:r>
            <a:r>
              <a:rPr lang="en-US" dirty="0" smtClean="0"/>
              <a:t>.</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2. </a:t>
            </a:r>
            <a:r>
              <a:rPr lang="en-US" b="1" dirty="0" err="1" smtClean="0"/>
              <a:t>Vrste</a:t>
            </a:r>
            <a:r>
              <a:rPr lang="en-US" b="1" dirty="0" smtClean="0"/>
              <a:t> </a:t>
            </a:r>
            <a:r>
              <a:rPr lang="en-US" b="1" dirty="0" err="1" smtClean="0"/>
              <a:t>reosiguranja</a:t>
            </a:r>
            <a:endParaRPr lang="en-US" b="1" dirty="0" smtClean="0"/>
          </a:p>
          <a:p>
            <a:r>
              <a:rPr lang="en-US" dirty="0" err="1" smtClean="0"/>
              <a:t>Reosiguranje</a:t>
            </a:r>
            <a:r>
              <a:rPr lang="en-US" dirty="0" smtClean="0"/>
              <a:t> se </a:t>
            </a:r>
            <a:r>
              <a:rPr lang="en-US" dirty="0" err="1" smtClean="0"/>
              <a:t>provodi</a:t>
            </a:r>
            <a:r>
              <a:rPr lang="en-US" dirty="0" smtClean="0"/>
              <a:t> </a:t>
            </a:r>
            <a:r>
              <a:rPr lang="en-US" dirty="0" err="1" smtClean="0"/>
              <a:t>na</a:t>
            </a:r>
            <a:r>
              <a:rPr lang="en-US" dirty="0" smtClean="0"/>
              <a:t> </a:t>
            </a:r>
            <a:r>
              <a:rPr lang="en-US" dirty="0" err="1" smtClean="0"/>
              <a:t>osnovu</a:t>
            </a:r>
            <a:r>
              <a:rPr lang="en-US" dirty="0" smtClean="0"/>
              <a:t> </a:t>
            </a:r>
            <a:r>
              <a:rPr lang="en-US" dirty="0" err="1" smtClean="0"/>
              <a:t>ugovora</a:t>
            </a:r>
            <a:r>
              <a:rPr lang="en-US" dirty="0" smtClean="0"/>
              <a:t>, a </a:t>
            </a:r>
            <a:r>
              <a:rPr lang="en-US" dirty="0" err="1" smtClean="0"/>
              <a:t>javlja</a:t>
            </a:r>
            <a:r>
              <a:rPr lang="en-US" dirty="0" smtClean="0"/>
              <a:t> se u </a:t>
            </a:r>
            <a:r>
              <a:rPr lang="en-US" dirty="0" err="1" smtClean="0"/>
              <a:t>nekoliko</a:t>
            </a:r>
            <a:r>
              <a:rPr lang="en-US" dirty="0" smtClean="0"/>
              <a:t> </a:t>
            </a:r>
            <a:r>
              <a:rPr lang="en-US" dirty="0" err="1" smtClean="0"/>
              <a:t>oblika</a:t>
            </a:r>
            <a:r>
              <a:rPr lang="en-US" dirty="0" smtClean="0"/>
              <a:t>. </a:t>
            </a:r>
            <a:r>
              <a:rPr lang="en-US" dirty="0" err="1" smtClean="0"/>
              <a:t>Može</a:t>
            </a:r>
            <a:r>
              <a:rPr lang="en-US" dirty="0" smtClean="0"/>
              <a:t> </a:t>
            </a:r>
            <a:r>
              <a:rPr lang="en-US" dirty="0" err="1" smtClean="0"/>
              <a:t>biti</a:t>
            </a:r>
            <a:r>
              <a:rPr lang="en-US" dirty="0" smtClean="0"/>
              <a:t> </a:t>
            </a:r>
            <a:r>
              <a:rPr lang="en-US" dirty="0" err="1" smtClean="0"/>
              <a:t>uspostavljeno</a:t>
            </a:r>
            <a:r>
              <a:rPr lang="en-US" dirty="0" smtClean="0"/>
              <a:t> </a:t>
            </a:r>
            <a:r>
              <a:rPr lang="en-US" dirty="0" err="1" smtClean="0"/>
              <a:t>na</a:t>
            </a:r>
            <a:r>
              <a:rPr lang="en-US" dirty="0" smtClean="0"/>
              <a:t> </a:t>
            </a:r>
            <a:r>
              <a:rPr lang="en-US" dirty="0" err="1" smtClean="0"/>
              <a:t>osnovu</a:t>
            </a:r>
            <a:r>
              <a:rPr lang="en-US" dirty="0" smtClean="0"/>
              <a:t> </a:t>
            </a:r>
            <a:r>
              <a:rPr lang="en-US" dirty="0" err="1" smtClean="0"/>
              <a:t>osigurane</a:t>
            </a:r>
            <a:r>
              <a:rPr lang="en-US" dirty="0" smtClean="0"/>
              <a:t> </a:t>
            </a:r>
            <a:r>
              <a:rPr lang="en-US" dirty="0" err="1" smtClean="0"/>
              <a:t>sume</a:t>
            </a:r>
            <a:r>
              <a:rPr lang="en-US" dirty="0" smtClean="0"/>
              <a:t> </a:t>
            </a:r>
            <a:r>
              <a:rPr lang="en-US" dirty="0" err="1" smtClean="0"/>
              <a:t>ili</a:t>
            </a:r>
            <a:r>
              <a:rPr lang="en-US" dirty="0" smtClean="0"/>
              <a:t> </a:t>
            </a:r>
            <a:r>
              <a:rPr lang="en-US" dirty="0" err="1" smtClean="0"/>
              <a:t>na</a:t>
            </a:r>
            <a:r>
              <a:rPr lang="en-US" dirty="0" smtClean="0"/>
              <a:t> </a:t>
            </a:r>
            <a:r>
              <a:rPr lang="en-US" dirty="0" err="1" smtClean="0"/>
              <a:t>osnovu</a:t>
            </a:r>
            <a:r>
              <a:rPr lang="en-US" dirty="0" smtClean="0"/>
              <a:t> </a:t>
            </a:r>
            <a:r>
              <a:rPr lang="en-US" dirty="0" err="1" smtClean="0"/>
              <a:t>štete</a:t>
            </a:r>
            <a:r>
              <a:rPr lang="en-US" dirty="0" smtClean="0"/>
              <a:t>. U </a:t>
            </a:r>
            <a:r>
              <a:rPr lang="en-US" dirty="0" err="1" smtClean="0"/>
              <a:t>drugom</a:t>
            </a:r>
            <a:r>
              <a:rPr lang="en-US" dirty="0" smtClean="0"/>
              <a:t> </a:t>
            </a:r>
            <a:r>
              <a:rPr lang="en-US" dirty="0" err="1" smtClean="0"/>
              <a:t>slučaju</a:t>
            </a:r>
            <a:r>
              <a:rPr lang="en-US" dirty="0" smtClean="0"/>
              <a:t> </a:t>
            </a:r>
            <a:r>
              <a:rPr lang="en-US" dirty="0" err="1" smtClean="0"/>
              <a:t>može</a:t>
            </a:r>
            <a:r>
              <a:rPr lang="en-US" dirty="0" smtClean="0"/>
              <a:t> se </a:t>
            </a:r>
            <a:r>
              <a:rPr lang="en-US" dirty="0" err="1" smtClean="0"/>
              <a:t>organizovati</a:t>
            </a:r>
            <a:r>
              <a:rPr lang="en-US" dirty="0" smtClean="0"/>
              <a:t> </a:t>
            </a:r>
            <a:r>
              <a:rPr lang="en-US" dirty="0" err="1" smtClean="0"/>
              <a:t>kao</a:t>
            </a:r>
            <a:r>
              <a:rPr lang="en-US" dirty="0" smtClean="0"/>
              <a:t> </a:t>
            </a:r>
            <a:r>
              <a:rPr lang="en-US" dirty="0" err="1" smtClean="0"/>
              <a:t>reosiguranje</a:t>
            </a:r>
            <a:r>
              <a:rPr lang="en-US" dirty="0" smtClean="0"/>
              <a:t> </a:t>
            </a:r>
            <a:r>
              <a:rPr lang="en-US" dirty="0" err="1" smtClean="0"/>
              <a:t>viška</a:t>
            </a:r>
            <a:r>
              <a:rPr lang="en-US" dirty="0" smtClean="0"/>
              <a:t> </a:t>
            </a:r>
            <a:r>
              <a:rPr lang="en-US" dirty="0" err="1" smtClean="0"/>
              <a:t>štete</a:t>
            </a:r>
            <a:r>
              <a:rPr lang="en-US" dirty="0" smtClean="0"/>
              <a:t> </a:t>
            </a:r>
            <a:r>
              <a:rPr lang="en-US" dirty="0" err="1" smtClean="0"/>
              <a:t>i</a:t>
            </a:r>
            <a:r>
              <a:rPr lang="en-US" dirty="0" smtClean="0"/>
              <a:t> </a:t>
            </a:r>
            <a:r>
              <a:rPr lang="en-US" dirty="0" err="1" smtClean="0"/>
              <a:t>reosiguranje</a:t>
            </a:r>
            <a:r>
              <a:rPr lang="en-US" dirty="0" smtClean="0"/>
              <a:t> </a:t>
            </a:r>
            <a:r>
              <a:rPr lang="en-US" dirty="0" err="1" smtClean="0"/>
              <a:t>viška</a:t>
            </a:r>
            <a:r>
              <a:rPr lang="en-US" dirty="0" smtClean="0"/>
              <a:t> (</a:t>
            </a:r>
            <a:r>
              <a:rPr lang="en-US" dirty="0" err="1" smtClean="0"/>
              <a:t>godišnjeg</a:t>
            </a:r>
            <a:r>
              <a:rPr lang="en-US" dirty="0" smtClean="0"/>
              <a:t>) </a:t>
            </a:r>
            <a:r>
              <a:rPr lang="en-US" dirty="0" err="1" smtClean="0"/>
              <a:t>gubitka</a:t>
            </a:r>
            <a:r>
              <a:rPr lang="en-US" dirty="0" smtClean="0"/>
              <a:t>.</a:t>
            </a:r>
          </a:p>
          <a:p>
            <a:r>
              <a:rPr lang="vi-VN" dirty="0" smtClean="0"/>
              <a:t>Osiguravač može da ustupi na reosiguranje jedan dio svih rizika. U svakom poslu koji zaključi osiguravač, učestvuje u riziku i reosiguravač u ugovorenom dijelu, kvoti (npr. 10%). U jednoj kvoti za sva svoja osiguranja rasterećuje se osiguravač. Zato se takvo reosiguranje zove kvotnim. Danas se rjeđe koristi. Drugi i osnovni način reosiguranja je ekscedentno reosiguranje. Osiguravač, za svaki ugovor o osiguranju, ocjenjuje koji će dio rizika zadržati (samopridržaj), a koji će prenijeti na reosiguravača. Ali u svakom poslu osiguranja učestvuje u snošenju rizika i reosiguravač.</a:t>
            </a: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Kod osiguranja štete, reosiguranje se može ugovarati na nekoliko načina, osiguravač određuje, posebno za svaki slučaj, da do izvjesne visine snosi sam štetu (npr. do 50.000,00 KM), a ostatak, odnosno višak, prenosi na reosiguravača. To je osiguranje drugog rizika. Osiguravač može stipulisati da snosi sve štete do ugovorenog iznosa, a višak prenosi na reosiguravača. Sve štete naknađuje osiguravač dok te isplate ne dosegnu ugovorenu svotu. Na primjer, osiguravač ima u fondu milijardu dinara za pokriće šteta po osnovu imovinskog osiguranja od požara. Kad po ugovorima o osiguranju imovine od požara isplati na ime naknade tu milijardu dinara, a ima još obaveza na naknadu štete, te naknade isplatiće reosiguravač. To je tzv. čisto reosiguranje viška štete. Kod osiguranja drugog rizika, u svakoj naknadi štete, za koju osiguravač tako odredi, učestvuje i</a:t>
            </a:r>
            <a:r>
              <a:rPr lang="hr-HR" dirty="0" smtClean="0"/>
              <a:t> </a:t>
            </a:r>
            <a:r>
              <a:rPr lang="vi-VN" dirty="0" smtClean="0"/>
              <a:t>reosiguravač. Kod reosiguranja viška štete, reosiguravač isplaćuje naknade koje nastanu pošto je osiguravač iscrpio svoj fond za te naknade. Kod oba načina, dakle, jedan dio rizika uvijek zadržava osiguravač. Kod reosiguranja viška (godišnjeg) gubitka, reosiguravač preuzima obavezu da osiguravaču naknadi gubitak nastao u ugovornoj vrsti osiguranja u određenom periodu, najčešće u toku jedne finansijske godine.</a:t>
            </a:r>
          </a:p>
          <a:p>
            <a:r>
              <a:rPr lang="vi-VN" dirty="0" smtClean="0"/>
              <a:t>Kojom će se vrstom reosiguranja baviti, određuje svaki reosiguravač samostalno. Sredstva reosiguranja obezbjeđuju se iz premija osiguranja i drugih prihoda po istom režimu koji važi i za ostale organizacije osiguranja.</a:t>
            </a: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pt-BR" b="1" dirty="0" smtClean="0"/>
              <a:t>VII PRESTANAK UGOVORA O OSIGURANJU</a:t>
            </a:r>
          </a:p>
          <a:p>
            <a:r>
              <a:rPr lang="pl-PL" b="1" dirty="0" smtClean="0"/>
              <a:t>1. Prestanak ugovora po sili zakona</a:t>
            </a:r>
          </a:p>
          <a:p>
            <a:r>
              <a:rPr lang="en-US" dirty="0" err="1" smtClean="0"/>
              <a:t>Zainteresovanost</a:t>
            </a:r>
            <a:r>
              <a:rPr lang="en-US" dirty="0" smtClean="0"/>
              <a:t> </a:t>
            </a:r>
            <a:r>
              <a:rPr lang="en-US" dirty="0" err="1" smtClean="0"/>
              <a:t>društva</a:t>
            </a:r>
            <a:r>
              <a:rPr lang="en-US" dirty="0" smtClean="0"/>
              <a:t> </a:t>
            </a:r>
            <a:r>
              <a:rPr lang="en-US" dirty="0" err="1" smtClean="0"/>
              <a:t>za</a:t>
            </a:r>
            <a:r>
              <a:rPr lang="en-US" dirty="0" smtClean="0"/>
              <a:t> </a:t>
            </a:r>
            <a:r>
              <a:rPr lang="en-US" dirty="0" err="1" smtClean="0"/>
              <a:t>poslove</a:t>
            </a:r>
            <a:r>
              <a:rPr lang="en-US" dirty="0" smtClean="0"/>
              <a:t> </a:t>
            </a:r>
            <a:r>
              <a:rPr lang="en-US" dirty="0" err="1" smtClean="0"/>
              <a:t>osiguranja</a:t>
            </a:r>
            <a:r>
              <a:rPr lang="en-US" dirty="0" smtClean="0"/>
              <a:t> </a:t>
            </a:r>
            <a:r>
              <a:rPr lang="en-US" dirty="0" err="1" smtClean="0"/>
              <a:t>i</a:t>
            </a:r>
            <a:r>
              <a:rPr lang="en-US" dirty="0" smtClean="0"/>
              <a:t> </a:t>
            </a:r>
            <a:r>
              <a:rPr lang="en-US" dirty="0" err="1" smtClean="0"/>
              <a:t>njihov</a:t>
            </a:r>
            <a:r>
              <a:rPr lang="en-US" dirty="0" smtClean="0"/>
              <a:t> </a:t>
            </a:r>
            <a:r>
              <a:rPr lang="en-US" dirty="0" err="1" smtClean="0"/>
              <a:t>prinudno</a:t>
            </a:r>
            <a:r>
              <a:rPr lang="en-US" dirty="0" smtClean="0"/>
              <a:t> </a:t>
            </a:r>
            <a:r>
              <a:rPr lang="en-US" dirty="0" err="1" smtClean="0"/>
              <a:t>pravni</a:t>
            </a:r>
            <a:r>
              <a:rPr lang="en-US" dirty="0" smtClean="0"/>
              <a:t> </a:t>
            </a:r>
            <a:r>
              <a:rPr lang="en-US" dirty="0" err="1" smtClean="0"/>
              <a:t>režim</a:t>
            </a:r>
            <a:r>
              <a:rPr lang="en-US" dirty="0" smtClean="0"/>
              <a:t> </a:t>
            </a:r>
            <a:r>
              <a:rPr lang="en-US" dirty="0" err="1" smtClean="0"/>
              <a:t>stvorili</a:t>
            </a:r>
            <a:r>
              <a:rPr lang="en-US" dirty="0" smtClean="0"/>
              <a:t> </a:t>
            </a:r>
            <a:r>
              <a:rPr lang="en-US" dirty="0" err="1" smtClean="0"/>
              <a:t>su</a:t>
            </a:r>
            <a:r>
              <a:rPr lang="en-US" dirty="0" smtClean="0"/>
              <a:t> </a:t>
            </a:r>
            <a:r>
              <a:rPr lang="en-US" dirty="0" err="1" smtClean="0"/>
              <a:t>veći</a:t>
            </a:r>
            <a:r>
              <a:rPr lang="en-US" dirty="0" smtClean="0"/>
              <a:t> </a:t>
            </a:r>
            <a:r>
              <a:rPr lang="en-US" dirty="0" err="1" smtClean="0"/>
              <a:t>broj</a:t>
            </a:r>
            <a:r>
              <a:rPr lang="en-US" dirty="0" smtClean="0"/>
              <a:t> </a:t>
            </a:r>
            <a:r>
              <a:rPr lang="en-US" dirty="0" err="1" smtClean="0"/>
              <a:t>slučajeva</a:t>
            </a:r>
            <a:r>
              <a:rPr lang="en-US" dirty="0" smtClean="0"/>
              <a:t> u </a:t>
            </a:r>
            <a:r>
              <a:rPr lang="en-US" dirty="0" err="1" smtClean="0"/>
              <a:t>kojima</a:t>
            </a:r>
            <a:r>
              <a:rPr lang="en-US" dirty="0" smtClean="0"/>
              <a:t> se </a:t>
            </a:r>
            <a:r>
              <a:rPr lang="en-US" dirty="0" err="1" smtClean="0"/>
              <a:t>već</a:t>
            </a:r>
            <a:r>
              <a:rPr lang="en-US" dirty="0" smtClean="0"/>
              <a:t> </a:t>
            </a:r>
            <a:r>
              <a:rPr lang="en-US" dirty="0" err="1" smtClean="0"/>
              <a:t>po</a:t>
            </a:r>
            <a:r>
              <a:rPr lang="en-US" dirty="0" smtClean="0"/>
              <a:t> </a:t>
            </a:r>
            <a:r>
              <a:rPr lang="en-US" dirty="0" err="1" smtClean="0"/>
              <a:t>osnovu</a:t>
            </a:r>
            <a:r>
              <a:rPr lang="en-US" dirty="0" smtClean="0"/>
              <a:t> </a:t>
            </a:r>
            <a:r>
              <a:rPr lang="en-US" dirty="0" err="1" smtClean="0"/>
              <a:t>izričite</a:t>
            </a:r>
            <a:r>
              <a:rPr lang="en-US" dirty="0" smtClean="0"/>
              <a:t> </a:t>
            </a:r>
            <a:r>
              <a:rPr lang="en-US" dirty="0" err="1" smtClean="0"/>
              <a:t>zakonske</a:t>
            </a:r>
            <a:r>
              <a:rPr lang="en-US" dirty="0" smtClean="0"/>
              <a:t> </a:t>
            </a:r>
            <a:r>
              <a:rPr lang="en-US" dirty="0" err="1" smtClean="0"/>
              <a:t>odredbe</a:t>
            </a:r>
            <a:r>
              <a:rPr lang="en-US" dirty="0" smtClean="0"/>
              <a:t> </a:t>
            </a:r>
            <a:r>
              <a:rPr lang="en-US" dirty="0" err="1" smtClean="0"/>
              <a:t>smatra</a:t>
            </a:r>
            <a:r>
              <a:rPr lang="en-US" dirty="0" smtClean="0"/>
              <a:t> </a:t>
            </a:r>
            <a:r>
              <a:rPr lang="en-US" dirty="0" err="1" smtClean="0"/>
              <a:t>da</a:t>
            </a:r>
            <a:r>
              <a:rPr lang="en-US" dirty="0" smtClean="0"/>
              <a:t> je </a:t>
            </a:r>
            <a:r>
              <a:rPr lang="en-US" dirty="0" err="1" smtClean="0"/>
              <a:t>ugovor</a:t>
            </a:r>
            <a:r>
              <a:rPr lang="en-US" dirty="0" smtClean="0"/>
              <a:t> </a:t>
            </a:r>
            <a:r>
              <a:rPr lang="en-US" dirty="0" err="1" smtClean="0"/>
              <a:t>bilo</a:t>
            </a:r>
            <a:r>
              <a:rPr lang="en-US" dirty="0" smtClean="0"/>
              <a:t> </a:t>
            </a:r>
            <a:r>
              <a:rPr lang="en-US" dirty="0" err="1" smtClean="0"/>
              <a:t>ništav</a:t>
            </a:r>
            <a:r>
              <a:rPr lang="en-US" dirty="0" smtClean="0"/>
              <a:t>, </a:t>
            </a:r>
            <a:r>
              <a:rPr lang="en-US" dirty="0" err="1" smtClean="0"/>
              <a:t>bilo</a:t>
            </a:r>
            <a:r>
              <a:rPr lang="en-US" dirty="0" smtClean="0"/>
              <a:t> </a:t>
            </a:r>
            <a:r>
              <a:rPr lang="en-US" dirty="0" err="1" smtClean="0"/>
              <a:t>raskinut</a:t>
            </a:r>
            <a:r>
              <a:rPr lang="en-US" dirty="0" smtClean="0"/>
              <a:t>. </a:t>
            </a:r>
            <a:r>
              <a:rPr lang="en-US" dirty="0" err="1" smtClean="0"/>
              <a:t>Ako</a:t>
            </a:r>
            <a:r>
              <a:rPr lang="en-US" dirty="0" smtClean="0"/>
              <a:t> </a:t>
            </a:r>
            <a:r>
              <a:rPr lang="en-US" dirty="0" err="1" smtClean="0"/>
              <a:t>ništa</a:t>
            </a:r>
            <a:r>
              <a:rPr lang="en-US" dirty="0" smtClean="0"/>
              <a:t> </a:t>
            </a:r>
            <a:r>
              <a:rPr lang="en-US" dirty="0" err="1" smtClean="0"/>
              <a:t>posebno</a:t>
            </a:r>
            <a:r>
              <a:rPr lang="en-US" dirty="0" smtClean="0"/>
              <a:t> </a:t>
            </a:r>
            <a:r>
              <a:rPr lang="en-US" dirty="0" err="1" smtClean="0"/>
              <a:t>nije</a:t>
            </a:r>
            <a:r>
              <a:rPr lang="en-US" dirty="0" smtClean="0"/>
              <a:t> </a:t>
            </a:r>
            <a:r>
              <a:rPr lang="en-US" dirty="0" err="1" smtClean="0"/>
              <a:t>rečeno</a:t>
            </a:r>
            <a:r>
              <a:rPr lang="en-US" dirty="0" smtClean="0"/>
              <a:t>, </a:t>
            </a:r>
            <a:r>
              <a:rPr lang="en-US" dirty="0" err="1" smtClean="0"/>
              <a:t>posljedice</a:t>
            </a:r>
            <a:r>
              <a:rPr lang="en-US" dirty="0" smtClean="0"/>
              <a:t> </a:t>
            </a:r>
            <a:r>
              <a:rPr lang="en-US" dirty="0" err="1" smtClean="0"/>
              <a:t>poništenja</a:t>
            </a:r>
            <a:r>
              <a:rPr lang="en-US" dirty="0" smtClean="0"/>
              <a:t> </a:t>
            </a:r>
            <a:r>
              <a:rPr lang="en-US" dirty="0" err="1" smtClean="0"/>
              <a:t>i</a:t>
            </a:r>
            <a:r>
              <a:rPr lang="en-US" dirty="0" smtClean="0"/>
              <a:t> </a:t>
            </a:r>
            <a:r>
              <a:rPr lang="en-US" dirty="0" err="1" smtClean="0"/>
              <a:t>raskida</a:t>
            </a:r>
            <a:r>
              <a:rPr lang="en-US" dirty="0" smtClean="0"/>
              <a:t> </a:t>
            </a:r>
            <a:r>
              <a:rPr lang="en-US" dirty="0" err="1" smtClean="0"/>
              <a:t>ravnaju</a:t>
            </a:r>
            <a:r>
              <a:rPr lang="en-US" dirty="0" smtClean="0"/>
              <a:t> se </a:t>
            </a:r>
            <a:r>
              <a:rPr lang="en-US" dirty="0" err="1" smtClean="0"/>
              <a:t>prema</a:t>
            </a:r>
            <a:r>
              <a:rPr lang="en-US" dirty="0" smtClean="0"/>
              <a:t> opštim </a:t>
            </a:r>
            <a:r>
              <a:rPr lang="en-US" dirty="0" err="1" smtClean="0"/>
              <a:t>pravilima</a:t>
            </a:r>
            <a:r>
              <a:rPr lang="en-US" dirty="0" smtClean="0"/>
              <a:t> </a:t>
            </a:r>
            <a:r>
              <a:rPr lang="en-US" dirty="0" err="1" smtClean="0"/>
              <a:t>obligacionog</a:t>
            </a:r>
            <a:r>
              <a:rPr lang="en-US" dirty="0" smtClean="0"/>
              <a:t> </a:t>
            </a:r>
            <a:r>
              <a:rPr lang="en-US" dirty="0" err="1" smtClean="0"/>
              <a:t>prava</a:t>
            </a:r>
            <a:r>
              <a:rPr lang="en-US" dirty="0" smtClean="0"/>
              <a:t>. </a:t>
            </a:r>
          </a:p>
          <a:p>
            <a:r>
              <a:rPr lang="en-US" dirty="0" err="1" smtClean="0"/>
              <a:t>Smatra</a:t>
            </a:r>
            <a:r>
              <a:rPr lang="en-US" dirty="0" smtClean="0"/>
              <a:t> se </a:t>
            </a:r>
            <a:r>
              <a:rPr lang="en-US" dirty="0" err="1" smtClean="0"/>
              <a:t>da</a:t>
            </a:r>
            <a:r>
              <a:rPr lang="en-US" dirty="0" smtClean="0"/>
              <a:t> </a:t>
            </a:r>
            <a:r>
              <a:rPr lang="en-US" dirty="0" err="1" smtClean="0"/>
              <a:t>ugovor</a:t>
            </a:r>
            <a:r>
              <a:rPr lang="en-US" dirty="0" smtClean="0"/>
              <a:t> o </a:t>
            </a:r>
            <a:r>
              <a:rPr lang="en-US" dirty="0" err="1" smtClean="0"/>
              <a:t>osiguranju</a:t>
            </a:r>
            <a:r>
              <a:rPr lang="en-US" dirty="0" smtClean="0"/>
              <a:t> </a:t>
            </a:r>
            <a:r>
              <a:rPr lang="en-US" dirty="0" err="1" smtClean="0"/>
              <a:t>nije</a:t>
            </a:r>
            <a:r>
              <a:rPr lang="en-US" dirty="0" smtClean="0"/>
              <a:t> </a:t>
            </a:r>
            <a:r>
              <a:rPr lang="en-US" dirty="0" err="1" smtClean="0"/>
              <a:t>ni</a:t>
            </a:r>
            <a:r>
              <a:rPr lang="en-US" dirty="0" smtClean="0"/>
              <a:t> </a:t>
            </a:r>
            <a:r>
              <a:rPr lang="en-US" dirty="0" err="1" smtClean="0"/>
              <a:t>zaključen</a:t>
            </a:r>
            <a:r>
              <a:rPr lang="en-US" dirty="0" smtClean="0"/>
              <a:t>, </a:t>
            </a:r>
            <a:r>
              <a:rPr lang="en-US" dirty="0" err="1" smtClean="0"/>
              <a:t>da</a:t>
            </a:r>
            <a:r>
              <a:rPr lang="en-US" dirty="0" smtClean="0"/>
              <a:t> je </a:t>
            </a:r>
            <a:r>
              <a:rPr lang="en-US" dirty="0" err="1" smtClean="0"/>
              <a:t>ništav</a:t>
            </a:r>
            <a:r>
              <a:rPr lang="en-US" dirty="0" smtClean="0"/>
              <a:t>, </a:t>
            </a:r>
            <a:r>
              <a:rPr lang="en-US" dirty="0" err="1" smtClean="0"/>
              <a:t>ako</a:t>
            </a:r>
            <a:r>
              <a:rPr lang="en-US" dirty="0" smtClean="0"/>
              <a:t> je u </a:t>
            </a:r>
            <a:r>
              <a:rPr lang="en-US" dirty="0" err="1" smtClean="0"/>
              <a:t>času</a:t>
            </a:r>
            <a:r>
              <a:rPr lang="en-US" dirty="0" smtClean="0"/>
              <a:t> </a:t>
            </a:r>
            <a:r>
              <a:rPr lang="en-US" dirty="0" err="1" smtClean="0"/>
              <a:t>njegovog</a:t>
            </a:r>
            <a:r>
              <a:rPr lang="en-US" dirty="0" smtClean="0"/>
              <a:t> </a:t>
            </a:r>
            <a:r>
              <a:rPr lang="en-US" dirty="0" err="1" smtClean="0"/>
              <a:t>sklapanja</a:t>
            </a:r>
            <a:r>
              <a:rPr lang="en-US" dirty="0" smtClean="0"/>
              <a:t> </a:t>
            </a:r>
            <a:r>
              <a:rPr lang="en-US" dirty="0" err="1" smtClean="0"/>
              <a:t>osigurani</a:t>
            </a:r>
            <a:r>
              <a:rPr lang="en-US" dirty="0" smtClean="0"/>
              <a:t> </a:t>
            </a:r>
            <a:r>
              <a:rPr lang="en-US" dirty="0" err="1" smtClean="0"/>
              <a:t>slučaj</a:t>
            </a:r>
            <a:r>
              <a:rPr lang="en-US" dirty="0" smtClean="0"/>
              <a:t> </a:t>
            </a:r>
            <a:r>
              <a:rPr lang="en-US" dirty="0" err="1" smtClean="0"/>
              <a:t>već</a:t>
            </a:r>
            <a:r>
              <a:rPr lang="en-US" dirty="0" smtClean="0"/>
              <a:t> </a:t>
            </a:r>
            <a:r>
              <a:rPr lang="en-US" dirty="0" err="1" smtClean="0"/>
              <a:t>nastao</a:t>
            </a:r>
            <a:r>
              <a:rPr lang="en-US" dirty="0" smtClean="0"/>
              <a:t>, </a:t>
            </a:r>
            <a:r>
              <a:rPr lang="en-US" dirty="0" err="1" smtClean="0"/>
              <a:t>ili</a:t>
            </a:r>
            <a:r>
              <a:rPr lang="en-US" dirty="0" smtClean="0"/>
              <a:t> je bio u </a:t>
            </a:r>
            <a:r>
              <a:rPr lang="en-US" dirty="0" err="1" smtClean="0"/>
              <a:t>nastupanju</a:t>
            </a:r>
            <a:r>
              <a:rPr lang="en-US" dirty="0" smtClean="0"/>
              <a:t>, </a:t>
            </a:r>
            <a:r>
              <a:rPr lang="en-US" dirty="0" err="1" smtClean="0"/>
              <a:t>ili</a:t>
            </a:r>
            <a:r>
              <a:rPr lang="en-US" dirty="0" smtClean="0"/>
              <a:t> je </a:t>
            </a:r>
            <a:r>
              <a:rPr lang="en-US" dirty="0" err="1" smtClean="0"/>
              <a:t>postalo</a:t>
            </a:r>
            <a:r>
              <a:rPr lang="en-US" dirty="0" smtClean="0"/>
              <a:t> </a:t>
            </a:r>
            <a:r>
              <a:rPr lang="en-US" dirty="0" err="1" smtClean="0"/>
              <a:t>sigurno</a:t>
            </a:r>
            <a:r>
              <a:rPr lang="en-US" dirty="0" smtClean="0"/>
              <a:t> </a:t>
            </a:r>
            <a:r>
              <a:rPr lang="en-US" dirty="0" err="1" smtClean="0"/>
              <a:t>da</a:t>
            </a:r>
            <a:r>
              <a:rPr lang="en-US" dirty="0" smtClean="0"/>
              <a:t> </a:t>
            </a:r>
            <a:r>
              <a:rPr lang="en-US" dirty="0" err="1" smtClean="0"/>
              <a:t>će</a:t>
            </a:r>
            <a:r>
              <a:rPr lang="en-US" dirty="0" smtClean="0"/>
              <a:t> se </a:t>
            </a:r>
            <a:r>
              <a:rPr lang="en-US" dirty="0" err="1" smtClean="0"/>
              <a:t>desiti</a:t>
            </a:r>
            <a:r>
              <a:rPr lang="en-US" dirty="0" smtClean="0"/>
              <a:t>. </a:t>
            </a:r>
            <a:r>
              <a:rPr lang="en-US" dirty="0" err="1" smtClean="0"/>
              <a:t>Istu</a:t>
            </a:r>
            <a:r>
              <a:rPr lang="en-US" dirty="0" smtClean="0"/>
              <a:t> </a:t>
            </a:r>
            <a:r>
              <a:rPr lang="en-US" dirty="0" err="1" smtClean="0"/>
              <a:t>posljedicu</a:t>
            </a:r>
            <a:r>
              <a:rPr lang="en-US" dirty="0" smtClean="0"/>
              <a:t> </a:t>
            </a:r>
            <a:r>
              <a:rPr lang="en-US" dirty="0" err="1" smtClean="0"/>
              <a:t>ima</a:t>
            </a:r>
            <a:r>
              <a:rPr lang="en-US" dirty="0" smtClean="0"/>
              <a:t> </a:t>
            </a:r>
            <a:r>
              <a:rPr lang="en-US" dirty="0" err="1" smtClean="0"/>
              <a:t>i</a:t>
            </a:r>
            <a:r>
              <a:rPr lang="en-US" dirty="0" smtClean="0"/>
              <a:t> </a:t>
            </a:r>
            <a:r>
              <a:rPr lang="en-US" dirty="0" err="1" smtClean="0"/>
              <a:t>činjenica</a:t>
            </a:r>
            <a:r>
              <a:rPr lang="en-US" dirty="0" smtClean="0"/>
              <a:t> </a:t>
            </a:r>
            <a:r>
              <a:rPr lang="en-US" dirty="0" err="1" smtClean="0"/>
              <a:t>da</a:t>
            </a:r>
            <a:r>
              <a:rPr lang="en-US" dirty="0" smtClean="0"/>
              <a:t> je </a:t>
            </a:r>
            <a:r>
              <a:rPr lang="en-US" dirty="0" err="1" smtClean="0"/>
              <a:t>bilo</a:t>
            </a:r>
            <a:r>
              <a:rPr lang="en-US" dirty="0" smtClean="0"/>
              <a:t> </a:t>
            </a:r>
            <a:r>
              <a:rPr lang="en-US" dirty="0" err="1" smtClean="0"/>
              <a:t>izvjesno</a:t>
            </a:r>
            <a:r>
              <a:rPr lang="en-US" dirty="0" smtClean="0"/>
              <a:t> </a:t>
            </a:r>
            <a:r>
              <a:rPr lang="en-US" dirty="0" err="1" smtClean="0"/>
              <a:t>da</a:t>
            </a:r>
            <a:r>
              <a:rPr lang="en-US" dirty="0" smtClean="0"/>
              <a:t> se </a:t>
            </a:r>
            <a:r>
              <a:rPr lang="en-US" dirty="0" err="1" smtClean="0"/>
              <a:t>osigurani</a:t>
            </a:r>
            <a:r>
              <a:rPr lang="en-US" dirty="0" smtClean="0"/>
              <a:t> </a:t>
            </a:r>
            <a:r>
              <a:rPr lang="en-US" dirty="0" err="1" smtClean="0"/>
              <a:t>slučaj</a:t>
            </a:r>
            <a:r>
              <a:rPr lang="en-US" dirty="0" smtClean="0"/>
              <a:t> ne </a:t>
            </a:r>
            <a:r>
              <a:rPr lang="en-US" dirty="0" err="1" smtClean="0"/>
              <a:t>može</a:t>
            </a:r>
            <a:r>
              <a:rPr lang="en-US" dirty="0" smtClean="0"/>
              <a:t> </a:t>
            </a:r>
            <a:r>
              <a:rPr lang="en-US" dirty="0" err="1" smtClean="0"/>
              <a:t>desiti</a:t>
            </a:r>
            <a:r>
              <a:rPr lang="en-US" dirty="0" smtClean="0"/>
              <a:t> (</a:t>
            </a:r>
            <a:r>
              <a:rPr lang="en-US" dirty="0" err="1" smtClean="0"/>
              <a:t>čl</a:t>
            </a:r>
            <a:r>
              <a:rPr lang="en-US" dirty="0" smtClean="0"/>
              <a:t>. 898, </a:t>
            </a:r>
            <a:r>
              <a:rPr lang="en-US" dirty="0" err="1" smtClean="0"/>
              <a:t>st</a:t>
            </a:r>
            <a:r>
              <a:rPr lang="en-US" dirty="0" smtClean="0"/>
              <a:t>. 2 ZOO). U </a:t>
            </a:r>
            <a:r>
              <a:rPr lang="en-US" dirty="0" err="1" smtClean="0"/>
              <a:t>ovakvim</a:t>
            </a:r>
            <a:r>
              <a:rPr lang="en-US" dirty="0" smtClean="0"/>
              <a:t> </a:t>
            </a:r>
            <a:r>
              <a:rPr lang="en-US" dirty="0" err="1" smtClean="0"/>
              <a:t>situacijama</a:t>
            </a:r>
            <a:r>
              <a:rPr lang="en-US" dirty="0" smtClean="0"/>
              <a:t> </a:t>
            </a:r>
            <a:r>
              <a:rPr lang="en-US" dirty="0" err="1" smtClean="0"/>
              <a:t>stranke</a:t>
            </a:r>
            <a:r>
              <a:rPr lang="en-US" dirty="0" smtClean="0"/>
              <a:t> </a:t>
            </a:r>
            <a:r>
              <a:rPr lang="en-US" dirty="0" err="1" smtClean="0"/>
              <a:t>su</a:t>
            </a:r>
            <a:r>
              <a:rPr lang="en-US" dirty="0" smtClean="0"/>
              <a:t> </a:t>
            </a:r>
            <a:r>
              <a:rPr lang="en-US" dirty="0" err="1" smtClean="0"/>
              <a:t>dužne</a:t>
            </a:r>
            <a:r>
              <a:rPr lang="en-US" dirty="0" smtClean="0"/>
              <a:t> </a:t>
            </a:r>
            <a:r>
              <a:rPr lang="en-US" dirty="0" err="1" smtClean="0"/>
              <a:t>jedna</a:t>
            </a:r>
            <a:r>
              <a:rPr lang="en-US" dirty="0" smtClean="0"/>
              <a:t> </a:t>
            </a:r>
            <a:r>
              <a:rPr lang="en-US" dirty="0" err="1" smtClean="0"/>
              <a:t>drugoj</a:t>
            </a:r>
            <a:r>
              <a:rPr lang="en-US" dirty="0" smtClean="0"/>
              <a:t> </a:t>
            </a:r>
            <a:r>
              <a:rPr lang="en-US" dirty="0" err="1" smtClean="0"/>
              <a:t>vratiti</a:t>
            </a:r>
            <a:r>
              <a:rPr lang="en-US" dirty="0" smtClean="0"/>
              <a:t> </a:t>
            </a:r>
            <a:r>
              <a:rPr lang="en-US" dirty="0" err="1" smtClean="0"/>
              <a:t>ono</a:t>
            </a:r>
            <a:r>
              <a:rPr lang="en-US" dirty="0" smtClean="0"/>
              <a:t> </a:t>
            </a:r>
            <a:r>
              <a:rPr lang="en-US" dirty="0" err="1" smtClean="0"/>
              <a:t>što</a:t>
            </a:r>
            <a:r>
              <a:rPr lang="en-US" dirty="0" smtClean="0"/>
              <a:t> </a:t>
            </a:r>
            <a:r>
              <a:rPr lang="en-US" dirty="0" err="1" smtClean="0"/>
              <a:t>su</a:t>
            </a:r>
            <a:r>
              <a:rPr lang="en-US" dirty="0" smtClean="0"/>
              <a:t> </a:t>
            </a:r>
            <a:r>
              <a:rPr lang="en-US" dirty="0" err="1" smtClean="0"/>
              <a:t>primile</a:t>
            </a:r>
            <a:r>
              <a:rPr lang="en-US" dirty="0" smtClean="0"/>
              <a:t> </a:t>
            </a:r>
            <a:r>
              <a:rPr lang="en-US" dirty="0" err="1" smtClean="0"/>
              <a:t>po</a:t>
            </a:r>
            <a:r>
              <a:rPr lang="en-US" dirty="0" smtClean="0"/>
              <a:t> </a:t>
            </a:r>
            <a:r>
              <a:rPr lang="en-US" dirty="0" err="1" smtClean="0"/>
              <a:t>osnovu</a:t>
            </a:r>
            <a:r>
              <a:rPr lang="en-US" dirty="0" smtClean="0"/>
              <a:t> </a:t>
            </a:r>
            <a:r>
              <a:rPr lang="en-US" dirty="0" err="1" smtClean="0"/>
              <a:t>ugovora</a:t>
            </a:r>
            <a:r>
              <a:rPr lang="en-US" dirty="0" smtClean="0"/>
              <a:t>.</a:t>
            </a:r>
          </a:p>
          <a:p>
            <a:r>
              <a:rPr lang="vi-VN" dirty="0" smtClean="0"/>
              <a:t>Ako za vrijeme trajanja osiguranja predmet osiguranja propadne uslijed nekog događaja koji nije predviđen u polici, ugovor prestaje da postoji ubuduće (pro futuro). Osiguravač je tada dužan vratiti osiguraniku srazmjeran dio premije. Ista rješenja važe i za propast jedne ili nekoliko stvari onda kada ugovor obuhvata više stvari (čl. 928 ZOO).</a:t>
            </a: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dirty="0" err="1" smtClean="0"/>
              <a:t>Bude</a:t>
            </a:r>
            <a:r>
              <a:rPr lang="en-US" dirty="0" smtClean="0"/>
              <a:t> </a:t>
            </a:r>
            <a:r>
              <a:rPr lang="en-US" dirty="0" err="1" smtClean="0"/>
              <a:t>li</a:t>
            </a:r>
            <a:r>
              <a:rPr lang="en-US" dirty="0" smtClean="0"/>
              <a:t> </a:t>
            </a:r>
            <a:r>
              <a:rPr lang="en-US" dirty="0" err="1" smtClean="0"/>
              <a:t>trajanje</a:t>
            </a:r>
            <a:r>
              <a:rPr lang="en-US" dirty="0" smtClean="0"/>
              <a:t> </a:t>
            </a:r>
            <a:r>
              <a:rPr lang="en-US" dirty="0" err="1" smtClean="0"/>
              <a:t>osiguranja</a:t>
            </a:r>
            <a:r>
              <a:rPr lang="en-US" dirty="0" smtClean="0"/>
              <a:t> </a:t>
            </a:r>
            <a:r>
              <a:rPr lang="en-US" dirty="0" err="1" smtClean="0"/>
              <a:t>ugovoreno</a:t>
            </a:r>
            <a:r>
              <a:rPr lang="en-US" dirty="0" smtClean="0"/>
              <a:t>, </a:t>
            </a:r>
            <a:r>
              <a:rPr lang="en-US" dirty="0" err="1" smtClean="0"/>
              <a:t>ugovor</a:t>
            </a:r>
            <a:r>
              <a:rPr lang="en-US" dirty="0" smtClean="0"/>
              <a:t> </a:t>
            </a:r>
            <a:r>
              <a:rPr lang="en-US" dirty="0" err="1" smtClean="0"/>
              <a:t>prestaje</a:t>
            </a:r>
            <a:r>
              <a:rPr lang="en-US" dirty="0" smtClean="0"/>
              <a:t> </a:t>
            </a:r>
            <a:r>
              <a:rPr lang="en-US" dirty="0" err="1" smtClean="0"/>
              <a:t>da</a:t>
            </a:r>
            <a:r>
              <a:rPr lang="en-US" dirty="0" smtClean="0"/>
              <a:t> </a:t>
            </a:r>
            <a:r>
              <a:rPr lang="en-US" dirty="0" err="1" smtClean="0"/>
              <a:t>postoji</a:t>
            </a:r>
            <a:r>
              <a:rPr lang="en-US" dirty="0" smtClean="0"/>
              <a:t> </a:t>
            </a:r>
            <a:r>
              <a:rPr lang="en-US" dirty="0" err="1" smtClean="0"/>
              <a:t>posljednjeg</a:t>
            </a:r>
            <a:r>
              <a:rPr lang="en-US" dirty="0" smtClean="0"/>
              <a:t> </a:t>
            </a:r>
            <a:r>
              <a:rPr lang="en-US" dirty="0" err="1" smtClean="0"/>
              <a:t>dana</a:t>
            </a:r>
            <a:r>
              <a:rPr lang="en-US" dirty="0" smtClean="0"/>
              <a:t> </a:t>
            </a:r>
            <a:r>
              <a:rPr lang="en-US" dirty="0" err="1" smtClean="0"/>
              <a:t>roka</a:t>
            </a:r>
            <a:r>
              <a:rPr lang="en-US" dirty="0" smtClean="0"/>
              <a:t> (</a:t>
            </a:r>
            <a:r>
              <a:rPr lang="en-US" dirty="0" err="1" smtClean="0"/>
              <a:t>čl</a:t>
            </a:r>
            <a:r>
              <a:rPr lang="en-US" dirty="0" smtClean="0"/>
              <a:t>. 922).</a:t>
            </a:r>
          </a:p>
          <a:p>
            <a:r>
              <a:rPr lang="en-US" dirty="0" smtClean="0"/>
              <a:t>I </a:t>
            </a:r>
            <a:r>
              <a:rPr lang="en-US" dirty="0" err="1" smtClean="0"/>
              <a:t>stečaj</a:t>
            </a:r>
            <a:r>
              <a:rPr lang="en-US" dirty="0" smtClean="0"/>
              <a:t> </a:t>
            </a:r>
            <a:r>
              <a:rPr lang="en-US" dirty="0" err="1" smtClean="0"/>
              <a:t>nad</a:t>
            </a:r>
            <a:r>
              <a:rPr lang="en-US" dirty="0" smtClean="0"/>
              <a:t> </a:t>
            </a:r>
            <a:r>
              <a:rPr lang="en-US" dirty="0" err="1" smtClean="0"/>
              <a:t>osiguravačem</a:t>
            </a:r>
            <a:r>
              <a:rPr lang="en-US" dirty="0" smtClean="0"/>
              <a:t> </a:t>
            </a:r>
            <a:r>
              <a:rPr lang="en-US" dirty="0" err="1" smtClean="0"/>
              <a:t>dovodi</a:t>
            </a:r>
            <a:r>
              <a:rPr lang="en-US" dirty="0" smtClean="0"/>
              <a:t> do </a:t>
            </a:r>
            <a:r>
              <a:rPr lang="en-US" dirty="0" err="1" smtClean="0"/>
              <a:t>prestanka</a:t>
            </a:r>
            <a:r>
              <a:rPr lang="en-US" dirty="0" smtClean="0"/>
              <a:t> </a:t>
            </a:r>
            <a:r>
              <a:rPr lang="en-US" dirty="0" err="1" smtClean="0"/>
              <a:t>ugovora</a:t>
            </a:r>
            <a:r>
              <a:rPr lang="en-US" dirty="0" smtClean="0"/>
              <a:t> </a:t>
            </a:r>
            <a:r>
              <a:rPr lang="en-US" dirty="0" err="1" smtClean="0"/>
              <a:t>po</a:t>
            </a:r>
            <a:r>
              <a:rPr lang="en-US" dirty="0" smtClean="0"/>
              <a:t> </a:t>
            </a:r>
            <a:r>
              <a:rPr lang="en-US" dirty="0" err="1" smtClean="0"/>
              <a:t>sili</a:t>
            </a:r>
            <a:r>
              <a:rPr lang="en-US" dirty="0" smtClean="0"/>
              <a:t> </a:t>
            </a:r>
            <a:r>
              <a:rPr lang="en-US" dirty="0" err="1" smtClean="0"/>
              <a:t>zakona</a:t>
            </a:r>
            <a:r>
              <a:rPr lang="en-US" dirty="0" smtClean="0"/>
              <a:t>. No, dejstvo </a:t>
            </a:r>
            <a:r>
              <a:rPr lang="en-US" dirty="0" err="1" smtClean="0"/>
              <a:t>stečaja</a:t>
            </a:r>
            <a:r>
              <a:rPr lang="en-US" dirty="0" smtClean="0"/>
              <a:t> </a:t>
            </a:r>
            <a:r>
              <a:rPr lang="en-US" dirty="0" err="1" smtClean="0"/>
              <a:t>nije</a:t>
            </a:r>
            <a:r>
              <a:rPr lang="en-US" dirty="0" smtClean="0"/>
              <a:t> </a:t>
            </a:r>
            <a:r>
              <a:rPr lang="en-US" dirty="0" err="1" smtClean="0"/>
              <a:t>trenutno</a:t>
            </a:r>
            <a:r>
              <a:rPr lang="en-US" dirty="0" smtClean="0"/>
              <a:t>. </a:t>
            </a:r>
            <a:r>
              <a:rPr lang="en-US" dirty="0" err="1" smtClean="0"/>
              <a:t>Ugovor</a:t>
            </a:r>
            <a:r>
              <a:rPr lang="en-US" dirty="0" smtClean="0"/>
              <a:t> </a:t>
            </a:r>
            <a:r>
              <a:rPr lang="en-US" dirty="0" err="1" smtClean="0"/>
              <a:t>prestaje</a:t>
            </a:r>
            <a:r>
              <a:rPr lang="en-US" dirty="0" smtClean="0"/>
              <a:t> </a:t>
            </a:r>
            <a:r>
              <a:rPr lang="en-US" dirty="0" err="1" smtClean="0"/>
              <a:t>nakon</a:t>
            </a:r>
            <a:r>
              <a:rPr lang="en-US" dirty="0" smtClean="0"/>
              <a:t> </a:t>
            </a:r>
            <a:r>
              <a:rPr lang="en-US" dirty="0" err="1" smtClean="0"/>
              <a:t>isteka</a:t>
            </a:r>
            <a:r>
              <a:rPr lang="en-US" dirty="0" smtClean="0"/>
              <a:t> </a:t>
            </a:r>
            <a:r>
              <a:rPr lang="en-US" dirty="0" err="1" smtClean="0"/>
              <a:t>trideset</a:t>
            </a:r>
            <a:r>
              <a:rPr lang="en-US" dirty="0" smtClean="0"/>
              <a:t>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otvaranja</a:t>
            </a:r>
            <a:r>
              <a:rPr lang="en-US" dirty="0" smtClean="0"/>
              <a:t> </a:t>
            </a:r>
            <a:r>
              <a:rPr lang="en-US" dirty="0" err="1" smtClean="0"/>
              <a:t>stečajnog</a:t>
            </a:r>
            <a:r>
              <a:rPr lang="en-US" dirty="0" smtClean="0"/>
              <a:t> </a:t>
            </a:r>
            <a:r>
              <a:rPr lang="en-US" dirty="0" err="1" smtClean="0"/>
              <a:t>postupka</a:t>
            </a:r>
            <a:r>
              <a:rPr lang="en-US" dirty="0" smtClean="0"/>
              <a:t> (</a:t>
            </a:r>
            <a:r>
              <a:rPr lang="en-US" dirty="0" err="1" smtClean="0"/>
              <a:t>čl</a:t>
            </a:r>
            <a:r>
              <a:rPr lang="en-US" dirty="0" smtClean="0"/>
              <a:t>. 923, </a:t>
            </a:r>
            <a:r>
              <a:rPr lang="en-US" dirty="0" err="1" smtClean="0"/>
              <a:t>st</a:t>
            </a:r>
            <a:r>
              <a:rPr lang="en-US" dirty="0" smtClean="0"/>
              <a:t>. 2). </a:t>
            </a:r>
            <a:r>
              <a:rPr lang="en-US" dirty="0" err="1" smtClean="0"/>
              <a:t>Otvaranje</a:t>
            </a:r>
            <a:r>
              <a:rPr lang="en-US" dirty="0" smtClean="0"/>
              <a:t> </a:t>
            </a:r>
            <a:r>
              <a:rPr lang="en-US" dirty="0" err="1" smtClean="0"/>
              <a:t>stečaja</a:t>
            </a:r>
            <a:r>
              <a:rPr lang="en-US" dirty="0" smtClean="0"/>
              <a:t> </a:t>
            </a:r>
            <a:r>
              <a:rPr lang="en-US" dirty="0" err="1" smtClean="0"/>
              <a:t>nad</a:t>
            </a:r>
            <a:r>
              <a:rPr lang="en-US" dirty="0" smtClean="0"/>
              <a:t> </a:t>
            </a:r>
            <a:r>
              <a:rPr lang="en-US" dirty="0" err="1" smtClean="0"/>
              <a:t>ličnošću</a:t>
            </a:r>
            <a:r>
              <a:rPr lang="en-US" dirty="0" smtClean="0"/>
              <a:t> </a:t>
            </a:r>
            <a:r>
              <a:rPr lang="en-US" dirty="0" err="1" smtClean="0"/>
              <a:t>ugovarača</a:t>
            </a:r>
            <a:r>
              <a:rPr lang="en-US" dirty="0" smtClean="0"/>
              <a:t> </a:t>
            </a:r>
            <a:r>
              <a:rPr lang="en-US" dirty="0" err="1" smtClean="0"/>
              <a:t>osiguranja</a:t>
            </a:r>
            <a:r>
              <a:rPr lang="en-US" dirty="0" smtClean="0"/>
              <a:t> </a:t>
            </a:r>
            <a:r>
              <a:rPr lang="en-US" dirty="0" err="1" smtClean="0"/>
              <a:t>nema</a:t>
            </a:r>
            <a:r>
              <a:rPr lang="en-US" dirty="0" smtClean="0"/>
              <a:t> </a:t>
            </a:r>
            <a:r>
              <a:rPr lang="en-US" dirty="0" err="1" smtClean="0"/>
              <a:t>ovakvo</a:t>
            </a:r>
            <a:r>
              <a:rPr lang="en-US" dirty="0" smtClean="0"/>
              <a:t> dejstvo. </a:t>
            </a:r>
            <a:r>
              <a:rPr lang="en-US" dirty="0" err="1" smtClean="0"/>
              <a:t>Kod</a:t>
            </a:r>
            <a:r>
              <a:rPr lang="en-US" dirty="0" smtClean="0"/>
              <a:t> </a:t>
            </a:r>
            <a:r>
              <a:rPr lang="en-US" dirty="0" err="1" smtClean="0"/>
              <a:t>osiguranja</a:t>
            </a:r>
            <a:r>
              <a:rPr lang="en-US" dirty="0" smtClean="0"/>
              <a:t> </a:t>
            </a:r>
            <a:r>
              <a:rPr lang="en-US" dirty="0" err="1" smtClean="0"/>
              <a:t>lica</a:t>
            </a:r>
            <a:r>
              <a:rPr lang="en-US" dirty="0" smtClean="0"/>
              <a:t> </a:t>
            </a:r>
            <a:r>
              <a:rPr lang="en-US" dirty="0" err="1" smtClean="0"/>
              <a:t>važi</a:t>
            </a:r>
            <a:r>
              <a:rPr lang="en-US" dirty="0" smtClean="0"/>
              <a:t> </a:t>
            </a:r>
            <a:r>
              <a:rPr lang="en-US" dirty="0" err="1" smtClean="0"/>
              <a:t>pravilo</a:t>
            </a:r>
            <a:r>
              <a:rPr lang="en-US" dirty="0" smtClean="0"/>
              <a:t> </a:t>
            </a:r>
            <a:r>
              <a:rPr lang="en-US" dirty="0" err="1" smtClean="0"/>
              <a:t>da</a:t>
            </a:r>
            <a:r>
              <a:rPr lang="en-US" dirty="0" smtClean="0"/>
              <a:t> je </a:t>
            </a:r>
            <a:r>
              <a:rPr lang="en-US" dirty="0" err="1" smtClean="0"/>
              <a:t>ugovor</a:t>
            </a:r>
            <a:r>
              <a:rPr lang="en-US" dirty="0" smtClean="0"/>
              <a:t> o </a:t>
            </a:r>
            <a:r>
              <a:rPr lang="en-US" dirty="0" err="1" smtClean="0"/>
              <a:t>osiguranju</a:t>
            </a:r>
            <a:r>
              <a:rPr lang="en-US" dirty="0" smtClean="0"/>
              <a:t> </a:t>
            </a:r>
            <a:r>
              <a:rPr lang="en-US" dirty="0" err="1" smtClean="0"/>
              <a:t>života</a:t>
            </a:r>
            <a:r>
              <a:rPr lang="en-US" dirty="0" smtClean="0"/>
              <a:t> </a:t>
            </a:r>
            <a:r>
              <a:rPr lang="en-US" dirty="0" err="1" smtClean="0"/>
              <a:t>ništav</a:t>
            </a:r>
            <a:r>
              <a:rPr lang="en-US" dirty="0" smtClean="0"/>
              <a:t> </a:t>
            </a:r>
            <a:r>
              <a:rPr lang="en-US" dirty="0" err="1" smtClean="0"/>
              <a:t>ako</a:t>
            </a:r>
            <a:r>
              <a:rPr lang="en-US" dirty="0" smtClean="0"/>
              <a:t> je </a:t>
            </a:r>
            <a:r>
              <a:rPr lang="en-US" dirty="0" err="1" smtClean="0"/>
              <a:t>osiguranik</a:t>
            </a:r>
            <a:r>
              <a:rPr lang="en-US" dirty="0" smtClean="0"/>
              <a:t> </a:t>
            </a:r>
            <a:r>
              <a:rPr lang="en-US" dirty="0" err="1" smtClean="0"/>
              <a:t>prešao</a:t>
            </a:r>
            <a:r>
              <a:rPr lang="en-US" dirty="0" smtClean="0"/>
              <a:t> </a:t>
            </a:r>
            <a:r>
              <a:rPr lang="en-US" dirty="0" err="1" smtClean="0"/>
              <a:t>starosnu</a:t>
            </a:r>
            <a:r>
              <a:rPr lang="en-US" dirty="0" smtClean="0"/>
              <a:t> </a:t>
            </a:r>
            <a:r>
              <a:rPr lang="en-US" dirty="0" err="1" smtClean="0"/>
              <a:t>granicu</a:t>
            </a:r>
            <a:r>
              <a:rPr lang="en-US" dirty="0" smtClean="0"/>
              <a:t> do </a:t>
            </a:r>
            <a:r>
              <a:rPr lang="en-US" dirty="0" err="1" smtClean="0"/>
              <a:t>koje</a:t>
            </a:r>
            <a:r>
              <a:rPr lang="en-US" dirty="0" smtClean="0"/>
              <a:t> </a:t>
            </a:r>
            <a:r>
              <a:rPr lang="en-US" dirty="0" err="1" smtClean="0"/>
              <a:t>osiguravač</a:t>
            </a:r>
            <a:r>
              <a:rPr lang="en-US" dirty="0" smtClean="0"/>
              <a:t> </a:t>
            </a:r>
            <a:r>
              <a:rPr lang="en-US" dirty="0" err="1" smtClean="0"/>
              <a:t>vrši</a:t>
            </a:r>
            <a:r>
              <a:rPr lang="en-US" dirty="0" smtClean="0"/>
              <a:t> ova </a:t>
            </a:r>
            <a:r>
              <a:rPr lang="en-US" dirty="0" err="1" smtClean="0"/>
              <a:t>osiguranja</a:t>
            </a:r>
            <a:r>
              <a:rPr lang="en-US" dirty="0" smtClean="0"/>
              <a:t>. </a:t>
            </a:r>
            <a:r>
              <a:rPr lang="en-US" dirty="0" err="1" smtClean="0"/>
              <a:t>Osiguravač</a:t>
            </a:r>
            <a:r>
              <a:rPr lang="en-US" dirty="0" smtClean="0"/>
              <a:t> je </a:t>
            </a:r>
            <a:r>
              <a:rPr lang="en-US" dirty="0" err="1" smtClean="0"/>
              <a:t>tada</a:t>
            </a:r>
            <a:r>
              <a:rPr lang="en-US" dirty="0" smtClean="0"/>
              <a:t> </a:t>
            </a:r>
            <a:r>
              <a:rPr lang="en-US" dirty="0" err="1" smtClean="0"/>
              <a:t>dužan</a:t>
            </a:r>
            <a:r>
              <a:rPr lang="en-US" dirty="0" smtClean="0"/>
              <a:t> </a:t>
            </a:r>
            <a:r>
              <a:rPr lang="en-US" dirty="0" err="1" smtClean="0"/>
              <a:t>vratiti</a:t>
            </a:r>
            <a:r>
              <a:rPr lang="en-US" dirty="0" smtClean="0"/>
              <a:t> </a:t>
            </a:r>
            <a:r>
              <a:rPr lang="en-US" dirty="0" err="1" smtClean="0"/>
              <a:t>licu</a:t>
            </a:r>
            <a:r>
              <a:rPr lang="en-US" dirty="0" smtClean="0"/>
              <a:t> </a:t>
            </a:r>
            <a:r>
              <a:rPr lang="en-US" dirty="0" err="1" smtClean="0"/>
              <a:t>koje</a:t>
            </a:r>
            <a:r>
              <a:rPr lang="en-US" dirty="0" smtClean="0"/>
              <a:t> je </a:t>
            </a:r>
            <a:r>
              <a:rPr lang="en-US" dirty="0" err="1" smtClean="0"/>
              <a:t>željelo</a:t>
            </a:r>
            <a:r>
              <a:rPr lang="en-US" dirty="0" smtClean="0"/>
              <a:t> </a:t>
            </a:r>
            <a:r>
              <a:rPr lang="en-US" dirty="0" err="1" smtClean="0"/>
              <a:t>da</a:t>
            </a:r>
            <a:r>
              <a:rPr lang="en-US" dirty="0" smtClean="0"/>
              <a:t> </a:t>
            </a:r>
            <a:r>
              <a:rPr lang="en-US" dirty="0" err="1" smtClean="0"/>
              <a:t>sklopi</a:t>
            </a:r>
            <a:r>
              <a:rPr lang="en-US" dirty="0" smtClean="0"/>
              <a:t> </a:t>
            </a:r>
            <a:r>
              <a:rPr lang="en-US" dirty="0" err="1" smtClean="0"/>
              <a:t>ugovor</a:t>
            </a:r>
            <a:r>
              <a:rPr lang="en-US" dirty="0" smtClean="0"/>
              <a:t> </a:t>
            </a:r>
            <a:r>
              <a:rPr lang="en-US" dirty="0" err="1" smtClean="0"/>
              <a:t>sve</a:t>
            </a:r>
            <a:r>
              <a:rPr lang="en-US" dirty="0" smtClean="0"/>
              <a:t> </a:t>
            </a:r>
            <a:r>
              <a:rPr lang="en-US" dirty="0" err="1" smtClean="0"/>
              <a:t>uplaćene</a:t>
            </a:r>
            <a:r>
              <a:rPr lang="en-US" dirty="0" smtClean="0"/>
              <a:t> </a:t>
            </a:r>
            <a:r>
              <a:rPr lang="en-US" dirty="0" err="1" smtClean="0"/>
              <a:t>premije</a:t>
            </a:r>
            <a:r>
              <a:rPr lang="en-US" dirty="0" smtClean="0"/>
              <a:t> (</a:t>
            </a:r>
            <a:r>
              <a:rPr lang="en-US" dirty="0" err="1" smtClean="0"/>
              <a:t>čl</a:t>
            </a:r>
            <a:r>
              <a:rPr lang="en-US" dirty="0" smtClean="0"/>
              <a:t>. 944, </a:t>
            </a:r>
            <a:r>
              <a:rPr lang="en-US" dirty="0" err="1" smtClean="0"/>
              <a:t>st</a:t>
            </a:r>
            <a:r>
              <a:rPr lang="en-US" dirty="0" smtClean="0"/>
              <a:t>. 1, </a:t>
            </a:r>
            <a:r>
              <a:rPr lang="en-US" dirty="0" err="1" smtClean="0"/>
              <a:t>tačka</a:t>
            </a:r>
            <a:r>
              <a:rPr lang="en-US" dirty="0" smtClean="0"/>
              <a:t> 1).</a:t>
            </a:r>
          </a:p>
          <a:p>
            <a:r>
              <a:rPr lang="en-US" dirty="0" err="1" smtClean="0"/>
              <a:t>Ugovor</a:t>
            </a:r>
            <a:r>
              <a:rPr lang="en-US" dirty="0" smtClean="0"/>
              <a:t> o </a:t>
            </a:r>
            <a:r>
              <a:rPr lang="en-US" dirty="0" err="1" smtClean="0"/>
              <a:t>imovinskom</a:t>
            </a:r>
            <a:r>
              <a:rPr lang="en-US" dirty="0" smtClean="0"/>
              <a:t> </a:t>
            </a:r>
            <a:r>
              <a:rPr lang="en-US" dirty="0" err="1" smtClean="0"/>
              <a:t>osiguranju</a:t>
            </a:r>
            <a:r>
              <a:rPr lang="en-US" dirty="0" smtClean="0"/>
              <a:t> </a:t>
            </a:r>
            <a:r>
              <a:rPr lang="en-US" dirty="0" err="1" smtClean="0"/>
              <a:t>prestaje</a:t>
            </a:r>
            <a:r>
              <a:rPr lang="en-US" dirty="0" smtClean="0"/>
              <a:t> </a:t>
            </a:r>
            <a:r>
              <a:rPr lang="en-US" dirty="0" err="1" smtClean="0"/>
              <a:t>i</a:t>
            </a:r>
            <a:r>
              <a:rPr lang="en-US" dirty="0" smtClean="0"/>
              <a:t> </a:t>
            </a:r>
            <a:r>
              <a:rPr lang="en-US" dirty="0" err="1" smtClean="0"/>
              <a:t>zbog</a:t>
            </a:r>
            <a:r>
              <a:rPr lang="en-US" dirty="0" smtClean="0"/>
              <a:t> </a:t>
            </a:r>
            <a:r>
              <a:rPr lang="en-US" dirty="0" err="1" smtClean="0"/>
              <a:t>neplaćanja</a:t>
            </a:r>
            <a:r>
              <a:rPr lang="en-US" dirty="0" smtClean="0"/>
              <a:t> </a:t>
            </a:r>
            <a:r>
              <a:rPr lang="en-US" dirty="0" err="1" smtClean="0"/>
              <a:t>premija</a:t>
            </a:r>
            <a:r>
              <a:rPr lang="en-US" dirty="0" smtClean="0"/>
              <a:t> </a:t>
            </a:r>
            <a:r>
              <a:rPr lang="en-US" dirty="0" err="1" smtClean="0"/>
              <a:t>koje</a:t>
            </a:r>
            <a:r>
              <a:rPr lang="en-US" dirty="0" smtClean="0"/>
              <a:t> </a:t>
            </a:r>
            <a:r>
              <a:rPr lang="en-US" dirty="0" err="1" smtClean="0"/>
              <a:t>dospijevaju</a:t>
            </a:r>
            <a:r>
              <a:rPr lang="en-US" dirty="0" smtClean="0"/>
              <a:t> </a:t>
            </a:r>
            <a:r>
              <a:rPr lang="en-US" dirty="0" err="1" smtClean="0"/>
              <a:t>nakon</a:t>
            </a:r>
            <a:r>
              <a:rPr lang="en-US" dirty="0" smtClean="0"/>
              <a:t> </a:t>
            </a:r>
            <a:r>
              <a:rPr lang="en-US" dirty="0" err="1" smtClean="0"/>
              <a:t>zaključenja</a:t>
            </a:r>
            <a:r>
              <a:rPr lang="en-US" dirty="0" smtClean="0"/>
              <a:t> </a:t>
            </a:r>
            <a:r>
              <a:rPr lang="en-US" dirty="0" err="1" smtClean="0"/>
              <a:t>posla</a:t>
            </a:r>
            <a:r>
              <a:rPr lang="en-US" dirty="0" smtClean="0"/>
              <a:t>. </a:t>
            </a:r>
            <a:r>
              <a:rPr lang="en-US" dirty="0" err="1" smtClean="0"/>
              <a:t>Prestanak</a:t>
            </a:r>
            <a:r>
              <a:rPr lang="en-US" dirty="0" smtClean="0"/>
              <a:t> </a:t>
            </a:r>
            <a:r>
              <a:rPr lang="en-US" dirty="0" err="1" smtClean="0"/>
              <a:t>po</a:t>
            </a:r>
            <a:r>
              <a:rPr lang="en-US" dirty="0" smtClean="0"/>
              <a:t> </a:t>
            </a:r>
            <a:r>
              <a:rPr lang="en-US" dirty="0" err="1" smtClean="0"/>
              <a:t>samom</a:t>
            </a:r>
            <a:r>
              <a:rPr lang="en-US" dirty="0" smtClean="0"/>
              <a:t> </a:t>
            </a:r>
            <a:r>
              <a:rPr lang="en-US" dirty="0" err="1" smtClean="0"/>
              <a:t>zakonu</a:t>
            </a:r>
            <a:r>
              <a:rPr lang="en-US" dirty="0" smtClean="0"/>
              <a:t> </a:t>
            </a:r>
            <a:r>
              <a:rPr lang="en-US" dirty="0" err="1" smtClean="0"/>
              <a:t>nastupa</a:t>
            </a:r>
            <a:r>
              <a:rPr lang="en-US" dirty="0" smtClean="0"/>
              <a:t> </a:t>
            </a:r>
            <a:r>
              <a:rPr lang="en-US" dirty="0" err="1" smtClean="0"/>
              <a:t>kada</a:t>
            </a:r>
            <a:r>
              <a:rPr lang="en-US" dirty="0" smtClean="0"/>
              <a:t> </a:t>
            </a:r>
            <a:r>
              <a:rPr lang="en-US" dirty="0" err="1" smtClean="0"/>
              <a:t>protekne</a:t>
            </a:r>
            <a:r>
              <a:rPr lang="en-US" dirty="0" smtClean="0"/>
              <a:t> </a:t>
            </a:r>
            <a:r>
              <a:rPr lang="en-US" dirty="0" err="1" smtClean="0"/>
              <a:t>trideset</a:t>
            </a:r>
            <a:r>
              <a:rPr lang="en-US" dirty="0" smtClean="0"/>
              <a:t> </a:t>
            </a:r>
            <a:r>
              <a:rPr lang="en-US" dirty="0" err="1" smtClean="0"/>
              <a:t>dana</a:t>
            </a:r>
            <a:r>
              <a:rPr lang="en-US" dirty="0" smtClean="0"/>
              <a:t> </a:t>
            </a:r>
            <a:r>
              <a:rPr lang="en-US" dirty="0" err="1" smtClean="0"/>
              <a:t>od</a:t>
            </a:r>
            <a:r>
              <a:rPr lang="en-US" dirty="0" smtClean="0"/>
              <a:t> </a:t>
            </a:r>
            <a:r>
              <a:rPr lang="en-US" dirty="0" err="1" smtClean="0"/>
              <a:t>dospjelosti</a:t>
            </a:r>
            <a:r>
              <a:rPr lang="en-US" dirty="0" smtClean="0"/>
              <a:t> </a:t>
            </a:r>
            <a:r>
              <a:rPr lang="en-US" dirty="0" err="1" smtClean="0"/>
              <a:t>premije</a:t>
            </a:r>
            <a:r>
              <a:rPr lang="en-US" dirty="0" smtClean="0"/>
              <a:t>, pod </a:t>
            </a:r>
            <a:r>
              <a:rPr lang="en-US" dirty="0" err="1" smtClean="0"/>
              <a:t>uslovom</a:t>
            </a:r>
            <a:r>
              <a:rPr lang="en-US" dirty="0" smtClean="0"/>
              <a:t> </a:t>
            </a:r>
            <a:r>
              <a:rPr lang="en-US" dirty="0" err="1" smtClean="0"/>
              <a:t>da</a:t>
            </a:r>
            <a:r>
              <a:rPr lang="en-US" dirty="0" smtClean="0"/>
              <a:t> je </a:t>
            </a:r>
            <a:r>
              <a:rPr lang="en-US" dirty="0" err="1" smtClean="0"/>
              <a:t>osiguravač</a:t>
            </a:r>
            <a:r>
              <a:rPr lang="en-US" dirty="0" smtClean="0"/>
              <a:t> </a:t>
            </a:r>
            <a:r>
              <a:rPr lang="en-US" dirty="0" err="1" smtClean="0"/>
              <a:t>odmah</a:t>
            </a:r>
            <a:r>
              <a:rPr lang="en-US" dirty="0" smtClean="0"/>
              <a:t> </a:t>
            </a:r>
            <a:r>
              <a:rPr lang="en-US" dirty="0" err="1" smtClean="0"/>
              <a:t>i</a:t>
            </a:r>
            <a:r>
              <a:rPr lang="en-US" dirty="0" smtClean="0"/>
              <a:t> </a:t>
            </a:r>
            <a:r>
              <a:rPr lang="en-US" dirty="0" err="1" smtClean="0"/>
              <a:t>preporučenim</a:t>
            </a:r>
            <a:r>
              <a:rPr lang="en-US" dirty="0" smtClean="0"/>
              <a:t> </a:t>
            </a:r>
            <a:r>
              <a:rPr lang="en-US" dirty="0" err="1" smtClean="0"/>
              <a:t>pismom</a:t>
            </a:r>
            <a:r>
              <a:rPr lang="en-US" dirty="0" smtClean="0"/>
              <a:t> </a:t>
            </a:r>
            <a:r>
              <a:rPr lang="en-US" dirty="0" err="1" smtClean="0"/>
              <a:t>obavijestio</a:t>
            </a:r>
            <a:r>
              <a:rPr lang="en-US" dirty="0" smtClean="0"/>
              <a:t> osiguranika o </a:t>
            </a:r>
            <a:r>
              <a:rPr lang="en-US" dirty="0" err="1" smtClean="0"/>
              <a:t>dospjelosti</a:t>
            </a:r>
            <a:r>
              <a:rPr lang="en-US" dirty="0" smtClean="0"/>
              <a:t> </a:t>
            </a:r>
            <a:r>
              <a:rPr lang="en-US" dirty="0" err="1" smtClean="0"/>
              <a:t>premije</a:t>
            </a:r>
            <a:r>
              <a:rPr lang="en-US" dirty="0" smtClean="0"/>
              <a:t>. </a:t>
            </a:r>
            <a:r>
              <a:rPr lang="en-US" dirty="0" err="1" smtClean="0"/>
              <a:t>Ako</a:t>
            </a:r>
            <a:r>
              <a:rPr lang="en-US" dirty="0" smtClean="0"/>
              <a:t> to </a:t>
            </a:r>
            <a:r>
              <a:rPr lang="en-US" dirty="0" err="1" smtClean="0"/>
              <a:t>nije</a:t>
            </a:r>
            <a:r>
              <a:rPr lang="en-US" dirty="0" smtClean="0"/>
              <a:t> </a:t>
            </a:r>
            <a:r>
              <a:rPr lang="en-US" dirty="0" err="1" smtClean="0"/>
              <a:t>učinjeno</a:t>
            </a:r>
            <a:r>
              <a:rPr lang="en-US" dirty="0" smtClean="0"/>
              <a:t> </a:t>
            </a:r>
            <a:r>
              <a:rPr lang="en-US" dirty="0" err="1" smtClean="0"/>
              <a:t>odmah</a:t>
            </a:r>
            <a:r>
              <a:rPr lang="en-US" dirty="0" smtClean="0"/>
              <a:t>, </a:t>
            </a:r>
            <a:r>
              <a:rPr lang="en-US" dirty="0" err="1" smtClean="0"/>
              <a:t>ugovor</a:t>
            </a:r>
            <a:r>
              <a:rPr lang="en-US" dirty="0" smtClean="0"/>
              <a:t> </a:t>
            </a:r>
            <a:r>
              <a:rPr lang="en-US" dirty="0" err="1" smtClean="0"/>
              <a:t>prestaje</a:t>
            </a:r>
            <a:r>
              <a:rPr lang="en-US" dirty="0" smtClean="0"/>
              <a:t> </a:t>
            </a:r>
            <a:r>
              <a:rPr lang="en-US" dirty="0" err="1" smtClean="0"/>
              <a:t>istekom</a:t>
            </a:r>
            <a:r>
              <a:rPr lang="en-US" dirty="0" smtClean="0"/>
              <a:t> </a:t>
            </a:r>
            <a:r>
              <a:rPr lang="en-US" dirty="0" err="1" smtClean="0"/>
              <a:t>roka</a:t>
            </a:r>
            <a:r>
              <a:rPr lang="en-US" dirty="0" smtClean="0"/>
              <a:t> </a:t>
            </a:r>
            <a:r>
              <a:rPr lang="en-US" dirty="0" err="1" smtClean="0"/>
              <a:t>od</a:t>
            </a:r>
            <a:r>
              <a:rPr lang="en-US" dirty="0" smtClean="0"/>
              <a:t> </a:t>
            </a:r>
            <a:r>
              <a:rPr lang="en-US" dirty="0" err="1" smtClean="0"/>
              <a:t>trideset</a:t>
            </a:r>
            <a:r>
              <a:rPr lang="en-US" dirty="0" smtClean="0"/>
              <a:t> </a:t>
            </a:r>
            <a:r>
              <a:rPr lang="en-US" dirty="0" err="1" smtClean="0"/>
              <a:t>dana</a:t>
            </a:r>
            <a:r>
              <a:rPr lang="en-US" dirty="0" smtClean="0"/>
              <a:t> </a:t>
            </a:r>
            <a:r>
              <a:rPr lang="en-US" dirty="0" err="1" smtClean="0"/>
              <a:t>od</a:t>
            </a:r>
            <a:r>
              <a:rPr lang="en-US" dirty="0" smtClean="0"/>
              <a:t> </a:t>
            </a:r>
            <a:r>
              <a:rPr lang="en-US" dirty="0" err="1" smtClean="0"/>
              <a:t>uručenja</a:t>
            </a:r>
            <a:r>
              <a:rPr lang="en-US" dirty="0" smtClean="0"/>
              <a:t> osiguranika </a:t>
            </a:r>
            <a:r>
              <a:rPr lang="en-US" dirty="0" err="1" smtClean="0"/>
              <a:t>preporučenog</a:t>
            </a:r>
            <a:r>
              <a:rPr lang="en-US" dirty="0" smtClean="0"/>
              <a:t> </a:t>
            </a:r>
            <a:r>
              <a:rPr lang="en-US" dirty="0" err="1" smtClean="0"/>
              <a:t>pisma</a:t>
            </a:r>
            <a:r>
              <a:rPr lang="en-US" dirty="0" smtClean="0"/>
              <a:t> </a:t>
            </a:r>
            <a:r>
              <a:rPr lang="en-US" dirty="0" err="1" smtClean="0"/>
              <a:t>kojim</a:t>
            </a:r>
            <a:r>
              <a:rPr lang="en-US" dirty="0" smtClean="0"/>
              <a:t> </a:t>
            </a:r>
            <a:r>
              <a:rPr lang="en-US" dirty="0" err="1" smtClean="0"/>
              <a:t>ga</a:t>
            </a:r>
            <a:r>
              <a:rPr lang="en-US" dirty="0" smtClean="0"/>
              <a:t> </a:t>
            </a:r>
            <a:r>
              <a:rPr lang="en-US" dirty="0" err="1" smtClean="0"/>
              <a:t>osiguravač</a:t>
            </a:r>
            <a:r>
              <a:rPr lang="en-US" dirty="0" smtClean="0"/>
              <a:t> </a:t>
            </a:r>
            <a:r>
              <a:rPr lang="en-US" dirty="0" err="1" smtClean="0"/>
              <a:t>obavještava</a:t>
            </a:r>
            <a:r>
              <a:rPr lang="en-US" dirty="0" smtClean="0"/>
              <a:t> o </a:t>
            </a:r>
            <a:r>
              <a:rPr lang="en-US" dirty="0" err="1" smtClean="0"/>
              <a:t>isteku</a:t>
            </a:r>
            <a:r>
              <a:rPr lang="en-US" dirty="0" smtClean="0"/>
              <a:t> </a:t>
            </a:r>
            <a:r>
              <a:rPr lang="en-US" dirty="0" err="1" smtClean="0"/>
              <a:t>roka</a:t>
            </a:r>
            <a:r>
              <a:rPr lang="en-US" dirty="0" smtClean="0"/>
              <a:t> </a:t>
            </a:r>
            <a:r>
              <a:rPr lang="en-US" dirty="0" err="1" smtClean="0"/>
              <a:t>za</a:t>
            </a:r>
            <a:r>
              <a:rPr lang="en-US" dirty="0" smtClean="0"/>
              <a:t> </a:t>
            </a:r>
            <a:r>
              <a:rPr lang="en-US" dirty="0" err="1" smtClean="0"/>
              <a:t>uplatu</a:t>
            </a:r>
            <a:r>
              <a:rPr lang="en-US" dirty="0" smtClean="0"/>
              <a:t> </a:t>
            </a:r>
            <a:r>
              <a:rPr lang="en-US" dirty="0" err="1" smtClean="0"/>
              <a:t>dospjelih</a:t>
            </a:r>
            <a:r>
              <a:rPr lang="en-US" dirty="0" smtClean="0"/>
              <a:t> </a:t>
            </a:r>
            <a:r>
              <a:rPr lang="en-US" dirty="0" err="1" smtClean="0"/>
              <a:t>premija</a:t>
            </a:r>
            <a:r>
              <a:rPr lang="en-US" dirty="0" smtClean="0"/>
              <a:t> (</a:t>
            </a:r>
            <a:r>
              <a:rPr lang="en-US" dirty="0" err="1" smtClean="0"/>
              <a:t>čl</a:t>
            </a:r>
            <a:r>
              <a:rPr lang="en-US" dirty="0" smtClean="0"/>
              <a:t>. 913). </a:t>
            </a:r>
            <a:r>
              <a:rPr lang="en-US" dirty="0" err="1" smtClean="0"/>
              <a:t>Razlozi</a:t>
            </a:r>
            <a:r>
              <a:rPr lang="en-US" dirty="0" smtClean="0"/>
              <a:t> </a:t>
            </a:r>
            <a:r>
              <a:rPr lang="en-US" dirty="0" err="1" smtClean="0"/>
              <a:t>za</a:t>
            </a:r>
            <a:r>
              <a:rPr lang="en-US" dirty="0" smtClean="0"/>
              <a:t> </a:t>
            </a:r>
            <a:r>
              <a:rPr lang="en-US" dirty="0" err="1" smtClean="0"/>
              <a:t>ovakvo</a:t>
            </a:r>
            <a:r>
              <a:rPr lang="en-US" dirty="0" smtClean="0"/>
              <a:t> </a:t>
            </a:r>
            <a:r>
              <a:rPr lang="en-US" dirty="0" err="1" smtClean="0"/>
              <a:t>rješenje</a:t>
            </a:r>
            <a:r>
              <a:rPr lang="en-US" dirty="0" smtClean="0"/>
              <a:t> </a:t>
            </a:r>
            <a:r>
              <a:rPr lang="en-US" dirty="0" err="1" smtClean="0"/>
              <a:t>leže</a:t>
            </a:r>
            <a:r>
              <a:rPr lang="en-US" dirty="0" smtClean="0"/>
              <a:t> u </a:t>
            </a:r>
            <a:r>
              <a:rPr lang="en-US" dirty="0" err="1" smtClean="0"/>
              <a:t>principima</a:t>
            </a:r>
            <a:r>
              <a:rPr lang="en-US" dirty="0" smtClean="0"/>
              <a:t> </a:t>
            </a:r>
            <a:r>
              <a:rPr lang="en-US" dirty="0" err="1" smtClean="0"/>
              <a:t>uzajamnosti</a:t>
            </a:r>
            <a:r>
              <a:rPr lang="en-US" dirty="0" smtClean="0"/>
              <a:t> </a:t>
            </a:r>
            <a:r>
              <a:rPr lang="en-US" dirty="0" err="1" smtClean="0"/>
              <a:t>i</a:t>
            </a:r>
            <a:r>
              <a:rPr lang="en-US" dirty="0" smtClean="0"/>
              <a:t> </a:t>
            </a:r>
            <a:r>
              <a:rPr lang="en-US" dirty="0" err="1" smtClean="0"/>
              <a:t>solidarnosti</a:t>
            </a:r>
            <a:r>
              <a:rPr lang="en-US" dirty="0" smtClean="0"/>
              <a:t> </a:t>
            </a:r>
            <a:r>
              <a:rPr lang="en-US" dirty="0" err="1" smtClean="0"/>
              <a:t>na</a:t>
            </a:r>
            <a:r>
              <a:rPr lang="en-US" dirty="0" smtClean="0"/>
              <a:t> </a:t>
            </a:r>
            <a:r>
              <a:rPr lang="en-US" dirty="0" err="1" smtClean="0"/>
              <a:t>kojima</a:t>
            </a:r>
            <a:r>
              <a:rPr lang="en-US" dirty="0" smtClean="0"/>
              <a:t> se </a:t>
            </a:r>
            <a:r>
              <a:rPr lang="en-US" dirty="0" err="1" smtClean="0"/>
              <a:t>osiguranje</a:t>
            </a:r>
            <a:r>
              <a:rPr lang="en-US" dirty="0" smtClean="0"/>
              <a:t> </a:t>
            </a:r>
            <a:r>
              <a:rPr lang="en-US" dirty="0" err="1" smtClean="0"/>
              <a:t>zasniva</a:t>
            </a:r>
            <a:r>
              <a:rPr lang="en-US" dirty="0" smtClean="0"/>
              <a:t>. </a:t>
            </a:r>
            <a:r>
              <a:rPr lang="en-US" dirty="0" err="1" smtClean="0"/>
              <a:t>Istim</a:t>
            </a:r>
            <a:r>
              <a:rPr lang="en-US" dirty="0" smtClean="0"/>
              <a:t> </a:t>
            </a:r>
            <a:r>
              <a:rPr lang="en-US" dirty="0" err="1" smtClean="0"/>
              <a:t>činjenicama</a:t>
            </a:r>
            <a:r>
              <a:rPr lang="en-US" dirty="0" smtClean="0"/>
              <a:t> je </a:t>
            </a:r>
            <a:r>
              <a:rPr lang="en-US" dirty="0" err="1" smtClean="0"/>
              <a:t>motivisano</a:t>
            </a:r>
            <a:r>
              <a:rPr lang="en-US" dirty="0" smtClean="0"/>
              <a:t> </a:t>
            </a:r>
            <a:r>
              <a:rPr lang="en-US" dirty="0" err="1" smtClean="0"/>
              <a:t>i</a:t>
            </a:r>
            <a:r>
              <a:rPr lang="en-US" dirty="0" smtClean="0"/>
              <a:t> </a:t>
            </a:r>
            <a:r>
              <a:rPr lang="en-US" dirty="0" err="1" smtClean="0"/>
              <a:t>rješenje</a:t>
            </a:r>
            <a:r>
              <a:rPr lang="en-US" dirty="0" smtClean="0"/>
              <a:t> </a:t>
            </a:r>
            <a:r>
              <a:rPr lang="en-US" dirty="0" err="1" smtClean="0"/>
              <a:t>prema</a:t>
            </a:r>
            <a:r>
              <a:rPr lang="en-US" dirty="0" smtClean="0"/>
              <a:t> </a:t>
            </a:r>
            <a:r>
              <a:rPr lang="en-US" dirty="0" err="1" smtClean="0"/>
              <a:t>kome</a:t>
            </a:r>
            <a:r>
              <a:rPr lang="en-US" dirty="0" smtClean="0"/>
              <a:t> </a:t>
            </a:r>
            <a:r>
              <a:rPr lang="en-US" dirty="0" err="1" smtClean="0"/>
              <a:t>ugovor</a:t>
            </a:r>
            <a:r>
              <a:rPr lang="en-US" dirty="0" smtClean="0"/>
              <a:t> u </a:t>
            </a:r>
            <a:r>
              <a:rPr lang="en-US" dirty="0" err="1" smtClean="0"/>
              <a:t>svakom</a:t>
            </a:r>
            <a:r>
              <a:rPr lang="en-US" dirty="0" smtClean="0"/>
              <a:t> </a:t>
            </a:r>
            <a:r>
              <a:rPr lang="en-US" dirty="0" err="1" smtClean="0"/>
              <a:t>slučaju</a:t>
            </a:r>
            <a:r>
              <a:rPr lang="en-US" dirty="0" smtClean="0"/>
              <a:t> </a:t>
            </a:r>
            <a:r>
              <a:rPr lang="en-US" dirty="0" err="1" smtClean="0"/>
              <a:t>prestaje</a:t>
            </a:r>
            <a:r>
              <a:rPr lang="en-US" dirty="0" smtClean="0"/>
              <a:t> </a:t>
            </a:r>
            <a:r>
              <a:rPr lang="en-US" dirty="0" err="1" smtClean="0"/>
              <a:t>ako</a:t>
            </a:r>
            <a:r>
              <a:rPr lang="en-US" dirty="0" smtClean="0"/>
              <a:t> </a:t>
            </a:r>
            <a:r>
              <a:rPr lang="en-US" dirty="0" err="1" smtClean="0"/>
              <a:t>premija</a:t>
            </a:r>
            <a:r>
              <a:rPr lang="en-US" dirty="0" smtClean="0"/>
              <a:t> ne </a:t>
            </a:r>
            <a:r>
              <a:rPr lang="en-US" dirty="0" err="1" smtClean="0"/>
              <a:t>bude</a:t>
            </a:r>
            <a:r>
              <a:rPr lang="en-US" dirty="0" smtClean="0"/>
              <a:t> </a:t>
            </a:r>
            <a:r>
              <a:rPr lang="en-US" dirty="0" err="1" smtClean="0"/>
              <a:t>plaćena</a:t>
            </a:r>
            <a:r>
              <a:rPr lang="en-US" dirty="0" smtClean="0"/>
              <a:t> </a:t>
            </a:r>
            <a:r>
              <a:rPr lang="en-US" dirty="0" err="1" smtClean="0"/>
              <a:t>ni</a:t>
            </a:r>
            <a:r>
              <a:rPr lang="en-US" dirty="0" smtClean="0"/>
              <a:t> u </a:t>
            </a:r>
            <a:r>
              <a:rPr lang="en-US" dirty="0" err="1" smtClean="0"/>
              <a:t>roku</a:t>
            </a:r>
            <a:r>
              <a:rPr lang="en-US" dirty="0" smtClean="0"/>
              <a:t> </a:t>
            </a:r>
            <a:r>
              <a:rPr lang="en-US" dirty="0" err="1" smtClean="0"/>
              <a:t>od</a:t>
            </a:r>
            <a:r>
              <a:rPr lang="en-US" dirty="0" smtClean="0"/>
              <a:t> </a:t>
            </a:r>
            <a:r>
              <a:rPr lang="en-US" dirty="0" err="1" smtClean="0"/>
              <a:t>godine</a:t>
            </a:r>
            <a:r>
              <a:rPr lang="en-US" dirty="0" smtClean="0"/>
              <a:t>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dospjelosti</a:t>
            </a:r>
            <a:r>
              <a:rPr lang="en-US" dirty="0" smtClean="0"/>
              <a:t>.</a:t>
            </a:r>
          </a:p>
          <a:p>
            <a:r>
              <a:rPr lang="vi-VN" dirty="0" smtClean="0"/>
              <a:t>Kada osiguranik nenamjerno da pogrešne podatke ili propusti da pruži potrebna obavještenja, osiguravač može da se opredijeli za raskid ugovora ili za povećanje premije srazmjerno novoutvrđenoj veličini rizika. Ako osiguranik u drugom slučaju ni u roku od četrnaest dana ne prihvati prijedlog o povećanju premija, ugovor se raskida po samom zakonu (čl. 909 i 914 ZOO).</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32500" lnSpcReduction="20000"/>
          </a:bodyPr>
          <a:lstStyle/>
          <a:p>
            <a:r>
              <a:rPr lang="pl-PL" b="1" dirty="0" smtClean="0"/>
              <a:t>2. Prestanak ugovora jednostranim raskidom</a:t>
            </a:r>
          </a:p>
          <a:p>
            <a:r>
              <a:rPr lang="vi-VN" dirty="0" smtClean="0"/>
              <a:t>Ugovor može biti raskinut izjavom volje jedne strane onda kada postoje uslovi koje zakon za to predviđa. Ovdje se nećemo zadržavati na opštim pravilima, nego samo na mogućnostima jednostranog raskida koje Zakon o obligacionim odnosima predviđa za svaku od stranaka.</a:t>
            </a:r>
          </a:p>
          <a:p>
            <a:r>
              <a:rPr lang="en-US" dirty="0" err="1" smtClean="0"/>
              <a:t>Prvi</a:t>
            </a:r>
            <a:r>
              <a:rPr lang="en-US" dirty="0" smtClean="0"/>
              <a:t> </a:t>
            </a:r>
            <a:r>
              <a:rPr lang="en-US" dirty="0" err="1" smtClean="0"/>
              <a:t>slučaj</a:t>
            </a:r>
            <a:r>
              <a:rPr lang="en-US" dirty="0" smtClean="0"/>
              <a:t> u </a:t>
            </a:r>
            <a:r>
              <a:rPr lang="en-US" dirty="0" err="1" smtClean="0"/>
              <a:t>kome</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jednostrani</a:t>
            </a:r>
            <a:r>
              <a:rPr lang="en-US" dirty="0" smtClean="0"/>
              <a:t> </a:t>
            </a:r>
            <a:r>
              <a:rPr lang="en-US" dirty="0" err="1" smtClean="0"/>
              <a:t>raskid</a:t>
            </a:r>
            <a:r>
              <a:rPr lang="en-US" dirty="0" smtClean="0"/>
              <a:t> je </a:t>
            </a:r>
            <a:r>
              <a:rPr lang="en-US" dirty="0" err="1" smtClean="0"/>
              <a:t>onaj</a:t>
            </a:r>
            <a:r>
              <a:rPr lang="en-US" dirty="0" smtClean="0"/>
              <a:t> u </a:t>
            </a:r>
            <a:r>
              <a:rPr lang="en-US" dirty="0" err="1" smtClean="0"/>
              <a:t>kome</a:t>
            </a:r>
            <a:r>
              <a:rPr lang="en-US" dirty="0" smtClean="0"/>
              <a:t> mu </a:t>
            </a:r>
            <a:r>
              <a:rPr lang="en-US" dirty="0" err="1" smtClean="0"/>
              <a:t>osiguranik</a:t>
            </a:r>
            <a:r>
              <a:rPr lang="en-US" dirty="0" smtClean="0"/>
              <a:t> </a:t>
            </a:r>
            <a:r>
              <a:rPr lang="en-US" dirty="0" err="1" smtClean="0"/>
              <a:t>namjerno</a:t>
            </a:r>
            <a:r>
              <a:rPr lang="en-US" dirty="0" smtClean="0"/>
              <a:t> </a:t>
            </a:r>
            <a:r>
              <a:rPr lang="en-US" dirty="0" err="1" smtClean="0"/>
              <a:t>da</a:t>
            </a:r>
            <a:r>
              <a:rPr lang="en-US" dirty="0" smtClean="0"/>
              <a:t> </a:t>
            </a:r>
            <a:r>
              <a:rPr lang="en-US" dirty="0" err="1" smtClean="0"/>
              <a:t>netačnu</a:t>
            </a:r>
            <a:r>
              <a:rPr lang="en-US" dirty="0" smtClean="0"/>
              <a:t> </a:t>
            </a:r>
            <a:r>
              <a:rPr lang="en-US" dirty="0" err="1" smtClean="0"/>
              <a:t>prijavu</a:t>
            </a:r>
            <a:r>
              <a:rPr lang="en-US" dirty="0" smtClean="0"/>
              <a:t> </a:t>
            </a:r>
            <a:r>
              <a:rPr lang="en-US" dirty="0" err="1" smtClean="0"/>
              <a:t>ili</a:t>
            </a:r>
            <a:r>
              <a:rPr lang="en-US" dirty="0" smtClean="0"/>
              <a:t> </a:t>
            </a:r>
            <a:r>
              <a:rPr lang="en-US" dirty="0" err="1" smtClean="0"/>
              <a:t>prešuti</a:t>
            </a:r>
            <a:r>
              <a:rPr lang="en-US" dirty="0" smtClean="0"/>
              <a:t> </a:t>
            </a:r>
            <a:r>
              <a:rPr lang="en-US" dirty="0" err="1" smtClean="0"/>
              <a:t>relevantne</a:t>
            </a:r>
            <a:r>
              <a:rPr lang="en-US" dirty="0" smtClean="0"/>
              <a:t> </a:t>
            </a:r>
            <a:r>
              <a:rPr lang="en-US" dirty="0" err="1" smtClean="0"/>
              <a:t>podatke</a:t>
            </a:r>
            <a:r>
              <a:rPr lang="en-US" dirty="0" smtClean="0"/>
              <a:t>. </a:t>
            </a:r>
            <a:r>
              <a:rPr lang="en-US" dirty="0" err="1" smtClean="0"/>
              <a:t>Značaj</a:t>
            </a:r>
            <a:r>
              <a:rPr lang="en-US" dirty="0" smtClean="0"/>
              <a:t> </a:t>
            </a:r>
            <a:r>
              <a:rPr lang="en-US" dirty="0" err="1" smtClean="0"/>
              <a:t>pogrešnog</a:t>
            </a:r>
            <a:r>
              <a:rPr lang="en-US" dirty="0" smtClean="0"/>
              <a:t> </a:t>
            </a:r>
            <a:r>
              <a:rPr lang="en-US" dirty="0" err="1" smtClean="0"/>
              <a:t>informisanja</a:t>
            </a:r>
            <a:r>
              <a:rPr lang="en-US" dirty="0" smtClean="0"/>
              <a:t> </a:t>
            </a:r>
            <a:r>
              <a:rPr lang="en-US" dirty="0" err="1" smtClean="0"/>
              <a:t>mora</a:t>
            </a:r>
            <a:r>
              <a:rPr lang="en-US" dirty="0" smtClean="0"/>
              <a:t> </a:t>
            </a:r>
            <a:r>
              <a:rPr lang="en-US" dirty="0" err="1" smtClean="0"/>
              <a:t>biti</a:t>
            </a:r>
            <a:r>
              <a:rPr lang="en-US" dirty="0" smtClean="0"/>
              <a:t> </a:t>
            </a:r>
            <a:r>
              <a:rPr lang="en-US" dirty="0" err="1" smtClean="0"/>
              <a:t>takav</a:t>
            </a:r>
            <a:r>
              <a:rPr lang="en-US" dirty="0" smtClean="0"/>
              <a:t> </a:t>
            </a:r>
            <a:r>
              <a:rPr lang="en-US" dirty="0" err="1" smtClean="0"/>
              <a:t>da</a:t>
            </a:r>
            <a:r>
              <a:rPr lang="en-US" dirty="0" smtClean="0"/>
              <a:t> </a:t>
            </a:r>
            <a:r>
              <a:rPr lang="en-US" dirty="0" err="1" smtClean="0"/>
              <a:t>osiguravač</a:t>
            </a:r>
            <a:r>
              <a:rPr lang="en-US" dirty="0" smtClean="0"/>
              <a:t> ne bi </a:t>
            </a:r>
            <a:r>
              <a:rPr lang="en-US" dirty="0" err="1" smtClean="0"/>
              <a:t>zaključio</a:t>
            </a:r>
            <a:r>
              <a:rPr lang="en-US" dirty="0" smtClean="0"/>
              <a:t> </a:t>
            </a:r>
            <a:r>
              <a:rPr lang="en-US" dirty="0" err="1" smtClean="0"/>
              <a:t>ugovor</a:t>
            </a:r>
            <a:r>
              <a:rPr lang="en-US" dirty="0" smtClean="0"/>
              <a:t> </a:t>
            </a:r>
            <a:r>
              <a:rPr lang="en-US" dirty="0" err="1" smtClean="0"/>
              <a:t>da</a:t>
            </a:r>
            <a:r>
              <a:rPr lang="en-US" dirty="0" smtClean="0"/>
              <a:t> je </a:t>
            </a:r>
            <a:r>
              <a:rPr lang="en-US" dirty="0" err="1" smtClean="0"/>
              <a:t>znao</a:t>
            </a:r>
            <a:r>
              <a:rPr lang="en-US" dirty="0" smtClean="0"/>
              <a:t> </a:t>
            </a:r>
            <a:r>
              <a:rPr lang="en-US" dirty="0" err="1" smtClean="0"/>
              <a:t>pravo</a:t>
            </a:r>
            <a:r>
              <a:rPr lang="en-US" dirty="0" smtClean="0"/>
              <a:t> </a:t>
            </a:r>
            <a:r>
              <a:rPr lang="en-US" dirty="0" err="1" smtClean="0"/>
              <a:t>stanje</a:t>
            </a:r>
            <a:r>
              <a:rPr lang="en-US" dirty="0" smtClean="0"/>
              <a:t> </a:t>
            </a:r>
            <a:r>
              <a:rPr lang="en-US" dirty="0" err="1" smtClean="0"/>
              <a:t>stvari</a:t>
            </a:r>
            <a:r>
              <a:rPr lang="en-US" dirty="0" smtClean="0"/>
              <a:t>. </a:t>
            </a:r>
            <a:r>
              <a:rPr lang="en-US" dirty="0" err="1" smtClean="0"/>
              <a:t>Izjavu</a:t>
            </a:r>
            <a:r>
              <a:rPr lang="en-US" dirty="0" smtClean="0"/>
              <a:t> o </a:t>
            </a:r>
            <a:r>
              <a:rPr lang="en-US" dirty="0" err="1" smtClean="0"/>
              <a:t>raskidu</a:t>
            </a:r>
            <a:r>
              <a:rPr lang="en-US" dirty="0" smtClean="0"/>
              <a:t> </a:t>
            </a:r>
            <a:r>
              <a:rPr lang="en-US" dirty="0" err="1" smtClean="0"/>
              <a:t>osiguravač</a:t>
            </a:r>
            <a:r>
              <a:rPr lang="en-US" dirty="0" smtClean="0"/>
              <a:t> je </a:t>
            </a:r>
            <a:r>
              <a:rPr lang="en-US" dirty="0" err="1" smtClean="0"/>
              <a:t>dužan</a:t>
            </a:r>
            <a:r>
              <a:rPr lang="en-US" dirty="0" smtClean="0"/>
              <a:t> </a:t>
            </a:r>
            <a:r>
              <a:rPr lang="en-US" dirty="0" err="1" smtClean="0"/>
              <a:t>dati</a:t>
            </a:r>
            <a:r>
              <a:rPr lang="en-US" dirty="0" smtClean="0"/>
              <a:t> u </a:t>
            </a:r>
            <a:r>
              <a:rPr lang="en-US" dirty="0" err="1" smtClean="0"/>
              <a:t>subjektivnom</a:t>
            </a:r>
            <a:r>
              <a:rPr lang="en-US" dirty="0" smtClean="0"/>
              <a:t> </a:t>
            </a:r>
            <a:r>
              <a:rPr lang="en-US" dirty="0" err="1" smtClean="0"/>
              <a:t>roku</a:t>
            </a:r>
            <a:r>
              <a:rPr lang="en-US" dirty="0" smtClean="0"/>
              <a:t> </a:t>
            </a:r>
            <a:r>
              <a:rPr lang="en-US" dirty="0" err="1" smtClean="0"/>
              <a:t>od</a:t>
            </a:r>
            <a:r>
              <a:rPr lang="en-US" dirty="0" smtClean="0"/>
              <a:t> </a:t>
            </a:r>
            <a:r>
              <a:rPr lang="en-US" dirty="0" err="1" smtClean="0"/>
              <a:t>mjesec</a:t>
            </a:r>
            <a:r>
              <a:rPr lang="en-US" dirty="0" smtClean="0"/>
              <a:t> </a:t>
            </a:r>
            <a:r>
              <a:rPr lang="en-US" dirty="0" err="1" smtClean="0"/>
              <a:t>dana</a:t>
            </a:r>
            <a:r>
              <a:rPr lang="en-US" dirty="0" smtClean="0"/>
              <a:t> </a:t>
            </a:r>
            <a:r>
              <a:rPr lang="en-US" dirty="0" err="1" smtClean="0"/>
              <a:t>po</a:t>
            </a:r>
            <a:r>
              <a:rPr lang="en-US" dirty="0" smtClean="0"/>
              <a:t> </a:t>
            </a:r>
            <a:r>
              <a:rPr lang="en-US" dirty="0" err="1" smtClean="0"/>
              <a:t>saznanju</a:t>
            </a:r>
            <a:r>
              <a:rPr lang="en-US" dirty="0" smtClean="0"/>
              <a:t> </a:t>
            </a:r>
            <a:r>
              <a:rPr lang="en-US" dirty="0" err="1" smtClean="0"/>
              <a:t>za</a:t>
            </a:r>
            <a:r>
              <a:rPr lang="en-US" dirty="0" smtClean="0"/>
              <a:t> </a:t>
            </a:r>
            <a:r>
              <a:rPr lang="en-US" dirty="0" err="1" smtClean="0"/>
              <a:t>istinite</a:t>
            </a:r>
            <a:r>
              <a:rPr lang="en-US" dirty="0" smtClean="0"/>
              <a:t> </a:t>
            </a:r>
            <a:r>
              <a:rPr lang="en-US" dirty="0" err="1" smtClean="0"/>
              <a:t>podatke</a:t>
            </a:r>
            <a:r>
              <a:rPr lang="en-US" dirty="0" smtClean="0"/>
              <a:t> </a:t>
            </a:r>
            <a:r>
              <a:rPr lang="en-US" dirty="0" err="1" smtClean="0"/>
              <a:t>ili</a:t>
            </a:r>
            <a:r>
              <a:rPr lang="en-US" dirty="0" smtClean="0"/>
              <a:t> </a:t>
            </a:r>
            <a:r>
              <a:rPr lang="en-US" dirty="0" err="1" smtClean="0"/>
              <a:t>po</a:t>
            </a:r>
            <a:r>
              <a:rPr lang="en-US" dirty="0" smtClean="0"/>
              <a:t> </a:t>
            </a:r>
            <a:r>
              <a:rPr lang="en-US" dirty="0" err="1" smtClean="0"/>
              <a:t>sticanju</a:t>
            </a:r>
            <a:r>
              <a:rPr lang="en-US" dirty="0" smtClean="0"/>
              <a:t> </a:t>
            </a:r>
            <a:r>
              <a:rPr lang="en-US" dirty="0" err="1" smtClean="0"/>
              <a:t>uvida</a:t>
            </a:r>
            <a:r>
              <a:rPr lang="en-US" dirty="0" smtClean="0"/>
              <a:t> u </a:t>
            </a:r>
            <a:r>
              <a:rPr lang="en-US" dirty="0" err="1" smtClean="0"/>
              <a:t>sve</a:t>
            </a:r>
            <a:r>
              <a:rPr lang="en-US" dirty="0" smtClean="0"/>
              <a:t> </a:t>
            </a:r>
            <a:r>
              <a:rPr lang="en-US" dirty="0" err="1" smtClean="0"/>
              <a:t>relevantne</a:t>
            </a:r>
            <a:r>
              <a:rPr lang="en-US" dirty="0" smtClean="0"/>
              <a:t> </a:t>
            </a:r>
            <a:r>
              <a:rPr lang="en-US" dirty="0" err="1" smtClean="0"/>
              <a:t>činjenice</a:t>
            </a:r>
            <a:r>
              <a:rPr lang="en-US" dirty="0" smtClean="0"/>
              <a:t>. </a:t>
            </a:r>
            <a:r>
              <a:rPr lang="en-US" dirty="0" err="1" smtClean="0"/>
              <a:t>Kada</a:t>
            </a:r>
            <a:r>
              <a:rPr lang="en-US" dirty="0" smtClean="0"/>
              <a:t> </a:t>
            </a:r>
            <a:r>
              <a:rPr lang="en-US" dirty="0" err="1" smtClean="0"/>
              <a:t>ugovor</a:t>
            </a:r>
            <a:r>
              <a:rPr lang="en-US" dirty="0" smtClean="0"/>
              <a:t> </a:t>
            </a:r>
            <a:r>
              <a:rPr lang="en-US" dirty="0" err="1" smtClean="0"/>
              <a:t>raskine</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zadržati</a:t>
            </a:r>
            <a:r>
              <a:rPr lang="en-US" dirty="0" smtClean="0"/>
              <a:t> </a:t>
            </a:r>
            <a:r>
              <a:rPr lang="en-US" dirty="0" err="1" smtClean="0"/>
              <a:t>primljene</a:t>
            </a:r>
            <a:r>
              <a:rPr lang="en-US" dirty="0" smtClean="0"/>
              <a:t> </a:t>
            </a:r>
            <a:r>
              <a:rPr lang="en-US" dirty="0" err="1" smtClean="0"/>
              <a:t>premije</a:t>
            </a:r>
            <a:r>
              <a:rPr lang="en-US" dirty="0" smtClean="0"/>
              <a:t> </a:t>
            </a:r>
            <a:r>
              <a:rPr lang="en-US" dirty="0" err="1" smtClean="0"/>
              <a:t>i</a:t>
            </a:r>
            <a:r>
              <a:rPr lang="en-US" dirty="0" smtClean="0"/>
              <a:t> </a:t>
            </a:r>
            <a:r>
              <a:rPr lang="en-US" dirty="0" err="1" smtClean="0"/>
              <a:t>zahtijevati</a:t>
            </a:r>
            <a:r>
              <a:rPr lang="en-US" dirty="0" smtClean="0"/>
              <a:t> </a:t>
            </a:r>
            <a:r>
              <a:rPr lang="en-US" dirty="0" err="1" smtClean="0"/>
              <a:t>naplatu</a:t>
            </a:r>
            <a:r>
              <a:rPr lang="en-US" dirty="0" smtClean="0"/>
              <a:t> </a:t>
            </a:r>
            <a:r>
              <a:rPr lang="en-US" dirty="0" err="1" smtClean="0"/>
              <a:t>onih</a:t>
            </a:r>
            <a:r>
              <a:rPr lang="en-US" dirty="0" smtClean="0"/>
              <a:t> </a:t>
            </a:r>
            <a:r>
              <a:rPr lang="en-US" dirty="0" err="1" smtClean="0"/>
              <a:t>premija</a:t>
            </a:r>
            <a:r>
              <a:rPr lang="en-US" dirty="0" smtClean="0"/>
              <a:t> </a:t>
            </a:r>
            <a:r>
              <a:rPr lang="en-US" dirty="0" err="1" smtClean="0"/>
              <a:t>koje</a:t>
            </a:r>
            <a:r>
              <a:rPr lang="en-US" dirty="0" smtClean="0"/>
              <a:t> </a:t>
            </a:r>
            <a:r>
              <a:rPr lang="en-US" dirty="0" err="1" smtClean="0"/>
              <a:t>pokrivaju</a:t>
            </a:r>
            <a:r>
              <a:rPr lang="en-US" dirty="0" smtClean="0"/>
              <a:t> </a:t>
            </a:r>
            <a:r>
              <a:rPr lang="en-US" dirty="0" err="1" smtClean="0"/>
              <a:t>razdoblje</a:t>
            </a:r>
            <a:r>
              <a:rPr lang="en-US" dirty="0" smtClean="0"/>
              <a:t> </a:t>
            </a:r>
            <a:r>
              <a:rPr lang="en-US" dirty="0" err="1" smtClean="0"/>
              <a:t>osiguranja</a:t>
            </a:r>
            <a:r>
              <a:rPr lang="en-US" dirty="0" smtClean="0"/>
              <a:t> u </a:t>
            </a:r>
            <a:r>
              <a:rPr lang="en-US" dirty="0" err="1" smtClean="0"/>
              <a:t>kome</a:t>
            </a:r>
            <a:r>
              <a:rPr lang="en-US" dirty="0" smtClean="0"/>
              <a:t> je </a:t>
            </a:r>
            <a:r>
              <a:rPr lang="en-US" dirty="0" err="1" smtClean="0"/>
              <a:t>zatražio</a:t>
            </a:r>
            <a:r>
              <a:rPr lang="en-US" dirty="0" smtClean="0"/>
              <a:t> </a:t>
            </a:r>
            <a:r>
              <a:rPr lang="en-US" dirty="0" err="1" smtClean="0"/>
              <a:t>poništenje</a:t>
            </a:r>
            <a:r>
              <a:rPr lang="en-US" dirty="0" smtClean="0"/>
              <a:t> </a:t>
            </a:r>
            <a:r>
              <a:rPr lang="en-US" dirty="0" err="1" smtClean="0"/>
              <a:t>ugovora</a:t>
            </a:r>
            <a:r>
              <a:rPr lang="en-US" dirty="0" smtClean="0"/>
              <a:t> (</a:t>
            </a:r>
            <a:r>
              <a:rPr lang="en-US" dirty="0" err="1" smtClean="0"/>
              <a:t>čl</a:t>
            </a:r>
            <a:r>
              <a:rPr lang="en-US" dirty="0" smtClean="0"/>
              <a:t>. 908 ZOO).</a:t>
            </a:r>
          </a:p>
          <a:p>
            <a:r>
              <a:rPr lang="en-US" dirty="0" err="1" smtClean="0"/>
              <a:t>Osiguravač</a:t>
            </a:r>
            <a:r>
              <a:rPr lang="en-US" dirty="0" smtClean="0"/>
              <a:t> </a:t>
            </a:r>
            <a:r>
              <a:rPr lang="en-US" dirty="0" err="1" smtClean="0"/>
              <a:t>može</a:t>
            </a:r>
            <a:r>
              <a:rPr lang="en-US" dirty="0" smtClean="0"/>
              <a:t>, </a:t>
            </a:r>
            <a:r>
              <a:rPr lang="en-US" dirty="0" err="1" smtClean="0"/>
              <a:t>dalje</a:t>
            </a:r>
            <a:r>
              <a:rPr lang="en-US" dirty="0" smtClean="0"/>
              <a:t>, </a:t>
            </a:r>
            <a:r>
              <a:rPr lang="en-US" dirty="0" err="1" smtClean="0"/>
              <a:t>raskinuti</a:t>
            </a:r>
            <a:r>
              <a:rPr lang="en-US" dirty="0" smtClean="0"/>
              <a:t> </a:t>
            </a:r>
            <a:r>
              <a:rPr lang="en-US" dirty="0" err="1" smtClean="0"/>
              <a:t>ugovor</a:t>
            </a:r>
            <a:r>
              <a:rPr lang="en-US" dirty="0" smtClean="0"/>
              <a:t> </a:t>
            </a:r>
            <a:r>
              <a:rPr lang="en-US" dirty="0" err="1" smtClean="0"/>
              <a:t>ako</a:t>
            </a:r>
            <a:r>
              <a:rPr lang="en-US" dirty="0" smtClean="0"/>
              <a:t> se u </a:t>
            </a:r>
            <a:r>
              <a:rPr lang="en-US" dirty="0" err="1" smtClean="0"/>
              <a:t>periodu</a:t>
            </a:r>
            <a:r>
              <a:rPr lang="en-US" dirty="0" smtClean="0"/>
              <a:t> </a:t>
            </a:r>
            <a:r>
              <a:rPr lang="en-US" dirty="0" err="1" smtClean="0"/>
              <a:t>nakon</a:t>
            </a:r>
            <a:r>
              <a:rPr lang="en-US" dirty="0" smtClean="0"/>
              <a:t> </a:t>
            </a:r>
            <a:r>
              <a:rPr lang="en-US" dirty="0" err="1" smtClean="0"/>
              <a:t>njegovog</a:t>
            </a:r>
            <a:r>
              <a:rPr lang="en-US" dirty="0" smtClean="0"/>
              <a:t> </a:t>
            </a:r>
            <a:r>
              <a:rPr lang="en-US" dirty="0" err="1" smtClean="0"/>
              <a:t>sklapanja</a:t>
            </a:r>
            <a:r>
              <a:rPr lang="en-US" dirty="0" smtClean="0"/>
              <a:t> </a:t>
            </a:r>
            <a:r>
              <a:rPr lang="en-US" dirty="0" err="1" smtClean="0"/>
              <a:t>rizik</a:t>
            </a:r>
            <a:r>
              <a:rPr lang="en-US" dirty="0" smtClean="0"/>
              <a:t> </a:t>
            </a:r>
            <a:r>
              <a:rPr lang="en-US" dirty="0" err="1" smtClean="0"/>
              <a:t>toliko</a:t>
            </a:r>
            <a:r>
              <a:rPr lang="en-US" dirty="0" smtClean="0"/>
              <a:t> </a:t>
            </a:r>
            <a:r>
              <a:rPr lang="en-US" dirty="0" err="1" smtClean="0"/>
              <a:t>poveća</a:t>
            </a:r>
            <a:r>
              <a:rPr lang="en-US" dirty="0" smtClean="0"/>
              <a:t> </a:t>
            </a:r>
            <a:r>
              <a:rPr lang="en-US" dirty="0" err="1" smtClean="0"/>
              <a:t>da</a:t>
            </a:r>
            <a:r>
              <a:rPr lang="en-US" dirty="0" smtClean="0"/>
              <a:t> on ne bi u </a:t>
            </a:r>
            <a:r>
              <a:rPr lang="en-US" dirty="0" err="1" smtClean="0"/>
              <a:t>takvim</a:t>
            </a:r>
            <a:r>
              <a:rPr lang="en-US" dirty="0" smtClean="0"/>
              <a:t> </a:t>
            </a:r>
            <a:r>
              <a:rPr lang="en-US" dirty="0" err="1" smtClean="0"/>
              <a:t>uslovima</a:t>
            </a:r>
            <a:r>
              <a:rPr lang="en-US" dirty="0" smtClean="0"/>
              <a:t> </a:t>
            </a:r>
            <a:r>
              <a:rPr lang="en-US" dirty="0" err="1" smtClean="0"/>
              <a:t>ugovor</a:t>
            </a:r>
            <a:r>
              <a:rPr lang="en-US" dirty="0" smtClean="0"/>
              <a:t> </a:t>
            </a:r>
            <a:r>
              <a:rPr lang="en-US" dirty="0" err="1" smtClean="0"/>
              <a:t>uopšte</a:t>
            </a:r>
            <a:r>
              <a:rPr lang="en-US" dirty="0" smtClean="0"/>
              <a:t> </a:t>
            </a:r>
            <a:r>
              <a:rPr lang="en-US" dirty="0" err="1" smtClean="0"/>
              <a:t>zaključio</a:t>
            </a:r>
            <a:r>
              <a:rPr lang="en-US" dirty="0" smtClean="0"/>
              <a:t>. </a:t>
            </a:r>
            <a:r>
              <a:rPr lang="en-US" dirty="0" err="1" smtClean="0"/>
              <a:t>Procjena</a:t>
            </a:r>
            <a:r>
              <a:rPr lang="en-US" dirty="0" smtClean="0"/>
              <a:t> </a:t>
            </a:r>
            <a:r>
              <a:rPr lang="en-US" dirty="0" err="1" smtClean="0"/>
              <a:t>uticaja</a:t>
            </a:r>
            <a:r>
              <a:rPr lang="en-US" dirty="0" smtClean="0"/>
              <a:t> </a:t>
            </a:r>
            <a:r>
              <a:rPr lang="en-US" dirty="0" err="1" smtClean="0"/>
              <a:t>povećanja</a:t>
            </a:r>
            <a:r>
              <a:rPr lang="en-US" dirty="0" smtClean="0"/>
              <a:t> </a:t>
            </a:r>
            <a:r>
              <a:rPr lang="en-US" dirty="0" err="1" smtClean="0"/>
              <a:t>rizika</a:t>
            </a:r>
            <a:r>
              <a:rPr lang="en-US" dirty="0" smtClean="0"/>
              <a:t> </a:t>
            </a:r>
            <a:r>
              <a:rPr lang="en-US" dirty="0" err="1" smtClean="0"/>
              <a:t>pripada</a:t>
            </a:r>
            <a:r>
              <a:rPr lang="en-US" dirty="0" smtClean="0"/>
              <a:t> </a:t>
            </a:r>
            <a:r>
              <a:rPr lang="en-US" dirty="0" err="1" smtClean="0"/>
              <a:t>osiguravaču</a:t>
            </a:r>
            <a:r>
              <a:rPr lang="en-US" dirty="0" smtClean="0"/>
              <a:t>, </a:t>
            </a:r>
            <a:r>
              <a:rPr lang="en-US" dirty="0" err="1" smtClean="0"/>
              <a:t>budući</a:t>
            </a:r>
            <a:r>
              <a:rPr lang="en-US" dirty="0" smtClean="0"/>
              <a:t> </a:t>
            </a:r>
            <a:r>
              <a:rPr lang="en-US" dirty="0" err="1" smtClean="0"/>
              <a:t>da</a:t>
            </a:r>
            <a:r>
              <a:rPr lang="en-US" dirty="0" smtClean="0"/>
              <a:t> on </a:t>
            </a:r>
            <a:r>
              <a:rPr lang="en-US" dirty="0" err="1" smtClean="0"/>
              <a:t>može</a:t>
            </a:r>
            <a:r>
              <a:rPr lang="en-US" dirty="0" smtClean="0"/>
              <a:t> </a:t>
            </a:r>
            <a:r>
              <a:rPr lang="en-US" dirty="0" err="1" smtClean="0"/>
              <a:t>da</a:t>
            </a:r>
            <a:r>
              <a:rPr lang="en-US" dirty="0" smtClean="0"/>
              <a:t> se </a:t>
            </a:r>
            <a:r>
              <a:rPr lang="en-US" dirty="0" err="1" smtClean="0"/>
              <a:t>opredijeli</a:t>
            </a:r>
            <a:r>
              <a:rPr lang="en-US" dirty="0" smtClean="0"/>
              <a:t> </a:t>
            </a:r>
            <a:r>
              <a:rPr lang="en-US" dirty="0" err="1" smtClean="0"/>
              <a:t>i</a:t>
            </a:r>
            <a:r>
              <a:rPr lang="en-US" dirty="0" smtClean="0"/>
              <a:t> </a:t>
            </a:r>
            <a:r>
              <a:rPr lang="en-US" dirty="0" err="1" smtClean="0"/>
              <a:t>za</a:t>
            </a:r>
            <a:r>
              <a:rPr lang="en-US" dirty="0" smtClean="0"/>
              <a:t> </a:t>
            </a:r>
            <a:r>
              <a:rPr lang="en-US" dirty="0" err="1" smtClean="0"/>
              <a:t>održavanje</a:t>
            </a:r>
            <a:r>
              <a:rPr lang="en-US" dirty="0" smtClean="0"/>
              <a:t> </a:t>
            </a:r>
            <a:r>
              <a:rPr lang="en-US" dirty="0" err="1" smtClean="0"/>
              <a:t>ugovora</a:t>
            </a:r>
            <a:r>
              <a:rPr lang="en-US" dirty="0" smtClean="0"/>
              <a:t> </a:t>
            </a:r>
            <a:r>
              <a:rPr lang="en-US" dirty="0" err="1" smtClean="0"/>
              <a:t>na</a:t>
            </a:r>
            <a:r>
              <a:rPr lang="en-US" dirty="0" smtClean="0"/>
              <a:t> </a:t>
            </a:r>
            <a:r>
              <a:rPr lang="en-US" dirty="0" err="1" smtClean="0"/>
              <a:t>snazi</a:t>
            </a:r>
            <a:r>
              <a:rPr lang="en-US" dirty="0" smtClean="0"/>
              <a:t> </a:t>
            </a:r>
            <a:r>
              <a:rPr lang="en-US" dirty="0" err="1" smtClean="0"/>
              <a:t>uz</a:t>
            </a:r>
            <a:r>
              <a:rPr lang="en-US" dirty="0" smtClean="0"/>
              <a:t> </a:t>
            </a:r>
            <a:r>
              <a:rPr lang="en-US" dirty="0" err="1" smtClean="0"/>
              <a:t>povećanu</a:t>
            </a:r>
            <a:r>
              <a:rPr lang="en-US" dirty="0" smtClean="0"/>
              <a:t> </a:t>
            </a:r>
            <a:r>
              <a:rPr lang="en-US" dirty="0" err="1" smtClean="0"/>
              <a:t>premiju</a:t>
            </a:r>
            <a:r>
              <a:rPr lang="en-US" dirty="0" smtClean="0"/>
              <a:t> (</a:t>
            </a:r>
            <a:r>
              <a:rPr lang="en-US" dirty="0" err="1" smtClean="0"/>
              <a:t>čl</a:t>
            </a:r>
            <a:r>
              <a:rPr lang="en-US" dirty="0" smtClean="0"/>
              <a:t>. 914 ZOO).</a:t>
            </a:r>
          </a:p>
          <a:p>
            <a:r>
              <a:rPr lang="vi-VN" dirty="0" smtClean="0"/>
              <a:t>Kod ugovora sa neodređenim rokom trajanja osiguravač može raskinuiti ugovor sa danom dospjelosti premije. Otkazni rok iznosi tri mjeseca. Izjava o raskidu mora se, dakle, dati najmanje tri mjeseca prije dospjelosti premije. Kod osiguranja dužih od pet godina, osiguravač po proteku ugovorenog roka uvijek može izjaviti da raskida ugovor. No, otkazni rok je duži nego u prethodnom slučaju. Iznosi šest mjeseci od dana pismeno date izjave o raskidu. U ovakvim situacijama i osiguranik ima potpuno ista prava (čl. 922 ZOO).</a:t>
            </a:r>
          </a:p>
          <a:p>
            <a:r>
              <a:rPr lang="en-US" dirty="0" err="1" smtClean="0"/>
              <a:t>Stečaj</a:t>
            </a:r>
            <a:r>
              <a:rPr lang="en-US" dirty="0" smtClean="0"/>
              <a:t> osiguranika </a:t>
            </a:r>
            <a:r>
              <a:rPr lang="en-US" dirty="0" err="1" smtClean="0"/>
              <a:t>može</a:t>
            </a:r>
            <a:r>
              <a:rPr lang="en-US" dirty="0" smtClean="0"/>
              <a:t> </a:t>
            </a:r>
            <a:r>
              <a:rPr lang="en-US" dirty="0" err="1" smtClean="0"/>
              <a:t>biti</a:t>
            </a:r>
            <a:r>
              <a:rPr lang="en-US" dirty="0" smtClean="0"/>
              <a:t> </a:t>
            </a:r>
            <a:r>
              <a:rPr lang="en-US" dirty="0" err="1" smtClean="0"/>
              <a:t>razlog</a:t>
            </a:r>
            <a:r>
              <a:rPr lang="en-US" dirty="0" smtClean="0"/>
              <a:t> </a:t>
            </a:r>
            <a:r>
              <a:rPr lang="en-US" dirty="0" err="1" smtClean="0"/>
              <a:t>zbog</a:t>
            </a:r>
            <a:r>
              <a:rPr lang="en-US" dirty="0" smtClean="0"/>
              <a:t> </a:t>
            </a:r>
            <a:r>
              <a:rPr lang="en-US" dirty="0" err="1" smtClean="0"/>
              <a:t>koga</a:t>
            </a:r>
            <a:r>
              <a:rPr lang="en-US" dirty="0" smtClean="0"/>
              <a:t> </a:t>
            </a:r>
            <a:r>
              <a:rPr lang="en-US" dirty="0" err="1" smtClean="0"/>
              <a:t>osiguravač</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jednostrani</a:t>
            </a:r>
            <a:r>
              <a:rPr lang="en-US" dirty="0" smtClean="0"/>
              <a:t> </a:t>
            </a:r>
            <a:r>
              <a:rPr lang="en-US" dirty="0" err="1" smtClean="0"/>
              <a:t>raskid</a:t>
            </a:r>
            <a:r>
              <a:rPr lang="en-US" dirty="0" smtClean="0"/>
              <a:t> </a:t>
            </a:r>
            <a:r>
              <a:rPr lang="en-US" dirty="0" err="1" smtClean="0"/>
              <a:t>ugovora</a:t>
            </a:r>
            <a:r>
              <a:rPr lang="en-US" dirty="0" smtClean="0"/>
              <a:t>. </a:t>
            </a:r>
            <a:r>
              <a:rPr lang="en-US" dirty="0" err="1" smtClean="0"/>
              <a:t>Izjavu</a:t>
            </a:r>
            <a:r>
              <a:rPr lang="en-US" dirty="0" smtClean="0"/>
              <a:t> o </a:t>
            </a:r>
            <a:r>
              <a:rPr lang="en-US" dirty="0" err="1" smtClean="0"/>
              <a:t>raskidu</a:t>
            </a:r>
            <a:r>
              <a:rPr lang="en-US" dirty="0" smtClean="0"/>
              <a:t> </a:t>
            </a:r>
            <a:r>
              <a:rPr lang="en-US" dirty="0" err="1" smtClean="0"/>
              <a:t>mora</a:t>
            </a:r>
            <a:r>
              <a:rPr lang="en-US" dirty="0" smtClean="0"/>
              <a:t> </a:t>
            </a:r>
            <a:r>
              <a:rPr lang="en-US" dirty="0" err="1" smtClean="0"/>
              <a:t>dati</a:t>
            </a:r>
            <a:r>
              <a:rPr lang="en-US" dirty="0" smtClean="0"/>
              <a:t> u </a:t>
            </a:r>
            <a:r>
              <a:rPr lang="en-US" dirty="0" err="1" smtClean="0"/>
              <a:t>roku</a:t>
            </a:r>
            <a:r>
              <a:rPr lang="en-US" dirty="0" smtClean="0"/>
              <a:t> </a:t>
            </a:r>
            <a:r>
              <a:rPr lang="en-US" dirty="0" err="1" smtClean="0"/>
              <a:t>od</a:t>
            </a:r>
            <a:r>
              <a:rPr lang="en-US" dirty="0" smtClean="0"/>
              <a:t> tri </a:t>
            </a:r>
            <a:r>
              <a:rPr lang="en-US" dirty="0" err="1" smtClean="0"/>
              <a:t>mjeseca</a:t>
            </a:r>
            <a:r>
              <a:rPr lang="en-US" dirty="0" smtClean="0"/>
              <a:t> </a:t>
            </a:r>
            <a:r>
              <a:rPr lang="en-US" dirty="0" err="1" smtClean="0"/>
              <a:t>od</a:t>
            </a:r>
            <a:r>
              <a:rPr lang="en-US" dirty="0" smtClean="0"/>
              <a:t> </a:t>
            </a:r>
            <a:r>
              <a:rPr lang="en-US" dirty="0" err="1" smtClean="0"/>
              <a:t>dana</a:t>
            </a:r>
            <a:r>
              <a:rPr lang="en-US" dirty="0" smtClean="0"/>
              <a:t> </a:t>
            </a:r>
            <a:r>
              <a:rPr lang="en-US" dirty="0" err="1" smtClean="0"/>
              <a:t>otvaranja</a:t>
            </a:r>
            <a:r>
              <a:rPr lang="en-US" dirty="0" smtClean="0"/>
              <a:t> </a:t>
            </a:r>
            <a:r>
              <a:rPr lang="en-US" dirty="0" err="1" smtClean="0"/>
              <a:t>stečaja</a:t>
            </a:r>
            <a:r>
              <a:rPr lang="en-US" dirty="0" smtClean="0"/>
              <a:t>. </a:t>
            </a:r>
            <a:r>
              <a:rPr lang="en-US" dirty="0" err="1" smtClean="0"/>
              <a:t>Dio</a:t>
            </a:r>
            <a:r>
              <a:rPr lang="en-US" dirty="0" smtClean="0"/>
              <a:t> </a:t>
            </a:r>
            <a:r>
              <a:rPr lang="en-US" dirty="0" err="1" smtClean="0"/>
              <a:t>premije</a:t>
            </a:r>
            <a:r>
              <a:rPr lang="en-US" dirty="0" smtClean="0"/>
              <a:t> </a:t>
            </a:r>
            <a:r>
              <a:rPr lang="en-US" dirty="0" err="1" smtClean="0"/>
              <a:t>koja</a:t>
            </a:r>
            <a:r>
              <a:rPr lang="en-US" dirty="0" smtClean="0"/>
              <a:t> je </a:t>
            </a:r>
            <a:r>
              <a:rPr lang="en-US" dirty="0" err="1" smtClean="0"/>
              <a:t>plaćena</a:t>
            </a:r>
            <a:r>
              <a:rPr lang="en-US" dirty="0" smtClean="0"/>
              <a:t> </a:t>
            </a:r>
            <a:r>
              <a:rPr lang="en-US" dirty="0" err="1" smtClean="0"/>
              <a:t>za</a:t>
            </a:r>
            <a:r>
              <a:rPr lang="en-US" dirty="0" smtClean="0"/>
              <a:t> </a:t>
            </a:r>
            <a:r>
              <a:rPr lang="en-US" dirty="0" err="1" smtClean="0"/>
              <a:t>preostalo</a:t>
            </a:r>
            <a:r>
              <a:rPr lang="en-US" dirty="0" smtClean="0"/>
              <a:t> </a:t>
            </a:r>
            <a:r>
              <a:rPr lang="en-US" dirty="0" err="1" smtClean="0"/>
              <a:t>vrijeme</a:t>
            </a:r>
            <a:r>
              <a:rPr lang="en-US" dirty="0" smtClean="0"/>
              <a:t> </a:t>
            </a:r>
            <a:r>
              <a:rPr lang="en-US" dirty="0" err="1" smtClean="0"/>
              <a:t>osiguranja</a:t>
            </a:r>
            <a:r>
              <a:rPr lang="en-US" dirty="0" smtClean="0"/>
              <a:t> </a:t>
            </a:r>
            <a:r>
              <a:rPr lang="en-US" dirty="0" err="1" smtClean="0"/>
              <a:t>ulazi</a:t>
            </a:r>
            <a:r>
              <a:rPr lang="en-US" dirty="0" smtClean="0"/>
              <a:t> u </a:t>
            </a:r>
            <a:r>
              <a:rPr lang="en-US" dirty="0" err="1" smtClean="0"/>
              <a:t>stečajnu</a:t>
            </a:r>
            <a:r>
              <a:rPr lang="en-US" dirty="0" smtClean="0"/>
              <a:t> </a:t>
            </a:r>
            <a:r>
              <a:rPr lang="en-US" dirty="0" err="1" smtClean="0"/>
              <a:t>masu</a:t>
            </a:r>
            <a:r>
              <a:rPr lang="en-US" dirty="0" smtClean="0"/>
              <a:t>. I </a:t>
            </a:r>
            <a:r>
              <a:rPr lang="en-US" dirty="0" err="1" smtClean="0"/>
              <a:t>osiguranik</a:t>
            </a:r>
            <a:r>
              <a:rPr lang="en-US" dirty="0" smtClean="0"/>
              <a:t> </a:t>
            </a:r>
            <a:r>
              <a:rPr lang="en-US" dirty="0" err="1" smtClean="0"/>
              <a:t>koji</a:t>
            </a:r>
            <a:r>
              <a:rPr lang="en-US" dirty="0" smtClean="0"/>
              <a:t> je </a:t>
            </a:r>
            <a:r>
              <a:rPr lang="en-US" dirty="0" err="1" smtClean="0"/>
              <a:t>pao</a:t>
            </a:r>
            <a:r>
              <a:rPr lang="en-US" dirty="0" smtClean="0"/>
              <a:t> pod </a:t>
            </a:r>
            <a:r>
              <a:rPr lang="en-US" dirty="0" err="1" smtClean="0"/>
              <a:t>stečaj</a:t>
            </a:r>
            <a:r>
              <a:rPr lang="en-US" dirty="0" smtClean="0"/>
              <a:t> </a:t>
            </a:r>
            <a:r>
              <a:rPr lang="en-US" dirty="0" err="1" smtClean="0"/>
              <a:t>ima</a:t>
            </a:r>
            <a:r>
              <a:rPr lang="en-US" dirty="0" smtClean="0"/>
              <a:t> </a:t>
            </a:r>
            <a:r>
              <a:rPr lang="en-US" dirty="0" err="1" smtClean="0"/>
              <a:t>pravo</a:t>
            </a:r>
            <a:r>
              <a:rPr lang="en-US" dirty="0" smtClean="0"/>
              <a:t> </a:t>
            </a:r>
            <a:r>
              <a:rPr lang="en-US" dirty="0" err="1" smtClean="0"/>
              <a:t>na</a:t>
            </a:r>
            <a:r>
              <a:rPr lang="en-US" dirty="0" smtClean="0"/>
              <a:t> </a:t>
            </a:r>
            <a:r>
              <a:rPr lang="en-US" dirty="0" err="1" smtClean="0"/>
              <a:t>raskid</a:t>
            </a:r>
            <a:r>
              <a:rPr lang="en-US" dirty="0" smtClean="0"/>
              <a:t> </a:t>
            </a:r>
            <a:r>
              <a:rPr lang="en-US" dirty="0" err="1" smtClean="0"/>
              <a:t>ugovora</a:t>
            </a:r>
            <a:r>
              <a:rPr lang="en-US" dirty="0" smtClean="0"/>
              <a:t> pod </a:t>
            </a:r>
            <a:r>
              <a:rPr lang="en-US" dirty="0" err="1" smtClean="0"/>
              <a:t>istim</a:t>
            </a:r>
            <a:r>
              <a:rPr lang="en-US" dirty="0" smtClean="0"/>
              <a:t> </a:t>
            </a:r>
            <a:r>
              <a:rPr lang="en-US" dirty="0" err="1" smtClean="0"/>
              <a:t>uslovima</a:t>
            </a:r>
            <a:r>
              <a:rPr lang="en-US" dirty="0" smtClean="0"/>
              <a:t> (</a:t>
            </a:r>
            <a:r>
              <a:rPr lang="en-US" dirty="0" err="1" smtClean="0"/>
              <a:t>čl</a:t>
            </a:r>
            <a:r>
              <a:rPr lang="en-US" dirty="0" smtClean="0"/>
              <a:t>. 923 ZOO).</a:t>
            </a:r>
          </a:p>
          <a:p>
            <a:r>
              <a:rPr lang="en-US" dirty="0" err="1" smtClean="0"/>
              <a:t>Napokon</a:t>
            </a:r>
            <a:r>
              <a:rPr lang="en-US" dirty="0" smtClean="0"/>
              <a:t>, </a:t>
            </a:r>
            <a:r>
              <a:rPr lang="en-US" dirty="0" err="1" smtClean="0"/>
              <a:t>osiguravač</a:t>
            </a:r>
            <a:r>
              <a:rPr lang="en-US" dirty="0" smtClean="0"/>
              <a:t> </a:t>
            </a:r>
            <a:r>
              <a:rPr lang="en-US" dirty="0" err="1" smtClean="0"/>
              <a:t>može</a:t>
            </a:r>
            <a:r>
              <a:rPr lang="en-US" dirty="0" smtClean="0"/>
              <a:t> </a:t>
            </a:r>
            <a:r>
              <a:rPr lang="en-US" dirty="0" err="1" smtClean="0"/>
              <a:t>raskinuti</a:t>
            </a:r>
            <a:r>
              <a:rPr lang="en-US" dirty="0" smtClean="0"/>
              <a:t> </a:t>
            </a:r>
            <a:r>
              <a:rPr lang="en-US" dirty="0" err="1" smtClean="0"/>
              <a:t>ugovor</a:t>
            </a:r>
            <a:r>
              <a:rPr lang="en-US" dirty="0" smtClean="0"/>
              <a:t> </a:t>
            </a:r>
            <a:r>
              <a:rPr lang="en-US" dirty="0" err="1" smtClean="0"/>
              <a:t>i</a:t>
            </a:r>
            <a:r>
              <a:rPr lang="en-US" dirty="0" smtClean="0"/>
              <a:t> </a:t>
            </a:r>
            <a:r>
              <a:rPr lang="en-US" dirty="0" err="1" smtClean="0"/>
              <a:t>onda</a:t>
            </a:r>
            <a:r>
              <a:rPr lang="en-US" dirty="0" smtClean="0"/>
              <a:t> </a:t>
            </a:r>
            <a:r>
              <a:rPr lang="en-US" dirty="0" err="1" smtClean="0"/>
              <a:t>kada</a:t>
            </a:r>
            <a:r>
              <a:rPr lang="en-US" dirty="0" smtClean="0"/>
              <a:t> je </a:t>
            </a:r>
            <a:r>
              <a:rPr lang="en-US" dirty="0" err="1" smtClean="0"/>
              <a:t>izvršeno</a:t>
            </a:r>
            <a:r>
              <a:rPr lang="en-US" dirty="0" smtClean="0"/>
              <a:t> </a:t>
            </a:r>
            <a:r>
              <a:rPr lang="en-US" dirty="0" err="1" smtClean="0"/>
              <a:t>nadosiguranje</a:t>
            </a:r>
            <a:r>
              <a:rPr lang="en-US" dirty="0" smtClean="0"/>
              <a:t> </a:t>
            </a:r>
            <a:r>
              <a:rPr lang="en-US" dirty="0" err="1" smtClean="0"/>
              <a:t>uslijed</a:t>
            </a:r>
            <a:r>
              <a:rPr lang="en-US" dirty="0" smtClean="0"/>
              <a:t> </a:t>
            </a:r>
            <a:r>
              <a:rPr lang="en-US" dirty="0" err="1" smtClean="0"/>
              <a:t>prevare</a:t>
            </a:r>
            <a:r>
              <a:rPr lang="en-US" dirty="0" smtClean="0"/>
              <a:t> osiguranika. </a:t>
            </a:r>
            <a:r>
              <a:rPr lang="en-US" dirty="0" err="1" smtClean="0"/>
              <a:t>Isto</a:t>
            </a:r>
            <a:r>
              <a:rPr lang="en-US" dirty="0" smtClean="0"/>
              <a:t> </a:t>
            </a:r>
            <a:r>
              <a:rPr lang="en-US" dirty="0" err="1" smtClean="0"/>
              <a:t>pravo</a:t>
            </a:r>
            <a:r>
              <a:rPr lang="en-US" dirty="0" smtClean="0"/>
              <a:t> </a:t>
            </a:r>
            <a:r>
              <a:rPr lang="en-US" dirty="0" err="1" smtClean="0"/>
              <a:t>pripada</a:t>
            </a:r>
            <a:r>
              <a:rPr lang="en-US" dirty="0" smtClean="0"/>
              <a:t> </a:t>
            </a:r>
            <a:r>
              <a:rPr lang="en-US" dirty="0" err="1" smtClean="0"/>
              <a:t>i</a:t>
            </a:r>
            <a:r>
              <a:rPr lang="en-US" dirty="0" smtClean="0"/>
              <a:t> </a:t>
            </a:r>
            <a:r>
              <a:rPr lang="en-US" dirty="0" err="1" smtClean="0"/>
              <a:t>osiguraniku</a:t>
            </a:r>
            <a:r>
              <a:rPr lang="en-US" dirty="0" smtClean="0"/>
              <a:t> (</a:t>
            </a:r>
            <a:r>
              <a:rPr lang="en-US" dirty="0" err="1" smtClean="0"/>
              <a:t>čl</a:t>
            </a:r>
            <a:r>
              <a:rPr lang="en-US" dirty="0" smtClean="0"/>
              <a:t>. 932 ZOO).</a:t>
            </a:r>
          </a:p>
          <a:p>
            <a:r>
              <a:rPr lang="vi-VN" dirty="0" smtClean="0"/>
              <a:t>Pored tri posljednje obrađene situacije, osiguranik ima pravo na raskid ugovora kada osiguravač odbije smanjenje premije zato što se od zaključenja ugovora rizik smanjio. Posebni rokovi za zahtjev i forma u kojoj se mora obratiti osiguravaču nisu predviđeni (čl. 916 ZOO).</a:t>
            </a:r>
          </a:p>
          <a:p>
            <a:r>
              <a:rPr lang="en-US" dirty="0" err="1" smtClean="0"/>
              <a:t>Napokon</a:t>
            </a:r>
            <a:r>
              <a:rPr lang="en-US" dirty="0" smtClean="0"/>
              <a:t>, u </a:t>
            </a:r>
            <a:r>
              <a:rPr lang="en-US" dirty="0" err="1" smtClean="0"/>
              <a:t>teoriji</a:t>
            </a:r>
            <a:r>
              <a:rPr lang="en-US" dirty="0" smtClean="0"/>
              <a:t> se </a:t>
            </a:r>
            <a:r>
              <a:rPr lang="en-US" dirty="0" err="1" smtClean="0"/>
              <a:t>smatra</a:t>
            </a:r>
            <a:r>
              <a:rPr lang="en-US" dirty="0" smtClean="0"/>
              <a:t> </a:t>
            </a:r>
            <a:r>
              <a:rPr lang="en-US" dirty="0" err="1" smtClean="0"/>
              <a:t>da</a:t>
            </a:r>
            <a:r>
              <a:rPr lang="en-US" dirty="0" smtClean="0"/>
              <a:t> </a:t>
            </a:r>
            <a:r>
              <a:rPr lang="en-US" dirty="0" err="1" smtClean="0"/>
              <a:t>osiguranik</a:t>
            </a:r>
            <a:r>
              <a:rPr lang="en-US" dirty="0" smtClean="0"/>
              <a:t> </a:t>
            </a:r>
            <a:r>
              <a:rPr lang="en-US" dirty="0" err="1" smtClean="0"/>
              <a:t>ima</a:t>
            </a:r>
            <a:r>
              <a:rPr lang="en-US" dirty="0" smtClean="0"/>
              <a:t> </a:t>
            </a:r>
            <a:r>
              <a:rPr lang="en-US" dirty="0" err="1" smtClean="0"/>
              <a:t>opšte</a:t>
            </a:r>
            <a:r>
              <a:rPr lang="en-US" dirty="0" smtClean="0"/>
              <a:t> </a:t>
            </a:r>
            <a:r>
              <a:rPr lang="en-US" dirty="0" err="1" smtClean="0"/>
              <a:t>ovlaštenje</a:t>
            </a:r>
            <a:r>
              <a:rPr lang="en-US" dirty="0" smtClean="0"/>
              <a:t> </a:t>
            </a:r>
            <a:r>
              <a:rPr lang="en-US" dirty="0" err="1" smtClean="0"/>
              <a:t>da</a:t>
            </a:r>
            <a:r>
              <a:rPr lang="en-US" dirty="0" smtClean="0"/>
              <a:t> u </a:t>
            </a:r>
            <a:r>
              <a:rPr lang="en-US" dirty="0" err="1" smtClean="0"/>
              <a:t>svako</a:t>
            </a:r>
            <a:r>
              <a:rPr lang="en-US" dirty="0" smtClean="0"/>
              <a:t> </a:t>
            </a:r>
            <a:r>
              <a:rPr lang="en-US" dirty="0" err="1" smtClean="0"/>
              <a:t>doba</a:t>
            </a:r>
            <a:r>
              <a:rPr lang="en-US" dirty="0" smtClean="0"/>
              <a:t> </a:t>
            </a:r>
            <a:r>
              <a:rPr lang="en-US" dirty="0" err="1" smtClean="0"/>
              <a:t>otkaže</a:t>
            </a:r>
            <a:r>
              <a:rPr lang="en-US" dirty="0" smtClean="0"/>
              <a:t> </a:t>
            </a:r>
            <a:r>
              <a:rPr lang="en-US" dirty="0" err="1" smtClean="0"/>
              <a:t>ugovor</a:t>
            </a:r>
            <a:r>
              <a:rPr lang="en-US" dirty="0" smtClean="0"/>
              <a:t>. </a:t>
            </a:r>
            <a:r>
              <a:rPr lang="en-US" dirty="0" err="1" smtClean="0"/>
              <a:t>Razumije</a:t>
            </a:r>
            <a:r>
              <a:rPr lang="en-US" dirty="0" smtClean="0"/>
              <a:t> se </a:t>
            </a:r>
            <a:r>
              <a:rPr lang="en-US" dirty="0" err="1" smtClean="0"/>
              <a:t>da</a:t>
            </a:r>
            <a:r>
              <a:rPr lang="en-US" dirty="0" smtClean="0"/>
              <a:t> </a:t>
            </a:r>
            <a:r>
              <a:rPr lang="en-US" dirty="0" err="1" smtClean="0"/>
              <a:t>tada</a:t>
            </a:r>
            <a:r>
              <a:rPr lang="en-US" dirty="0" smtClean="0"/>
              <a:t> </a:t>
            </a:r>
            <a:r>
              <a:rPr lang="en-US" dirty="0" err="1" smtClean="0"/>
              <a:t>treba</a:t>
            </a:r>
            <a:r>
              <a:rPr lang="en-US" dirty="0" smtClean="0"/>
              <a:t> </a:t>
            </a:r>
            <a:r>
              <a:rPr lang="en-US" dirty="0" err="1" smtClean="0"/>
              <a:t>da</a:t>
            </a:r>
            <a:r>
              <a:rPr lang="en-US" dirty="0" smtClean="0"/>
              <a:t> </a:t>
            </a:r>
            <a:r>
              <a:rPr lang="en-US" dirty="0" err="1" smtClean="0"/>
              <a:t>duguje</a:t>
            </a:r>
            <a:r>
              <a:rPr lang="en-US" dirty="0" smtClean="0"/>
              <a:t> </a:t>
            </a:r>
            <a:r>
              <a:rPr lang="en-US" dirty="0" err="1" smtClean="0"/>
              <a:t>naknadu</a:t>
            </a:r>
            <a:r>
              <a:rPr lang="en-US" dirty="0" smtClean="0"/>
              <a:t> </a:t>
            </a:r>
            <a:r>
              <a:rPr lang="en-US" dirty="0" err="1" smtClean="0"/>
              <a:t>štete</a:t>
            </a:r>
            <a:r>
              <a:rPr lang="en-US" dirty="0" smtClean="0"/>
              <a:t> </a:t>
            </a:r>
            <a:r>
              <a:rPr lang="en-US" dirty="0" err="1" smtClean="0"/>
              <a:t>koju</a:t>
            </a:r>
            <a:r>
              <a:rPr lang="en-US" dirty="0" smtClean="0"/>
              <a:t> je </a:t>
            </a:r>
            <a:r>
              <a:rPr lang="en-US" dirty="0" err="1" smtClean="0"/>
              <a:t>takvim</a:t>
            </a:r>
            <a:r>
              <a:rPr lang="en-US" dirty="0" smtClean="0"/>
              <a:t> </a:t>
            </a:r>
            <a:r>
              <a:rPr lang="en-US" dirty="0" err="1" smtClean="0"/>
              <a:t>aktom</a:t>
            </a:r>
            <a:r>
              <a:rPr lang="en-US" dirty="0" smtClean="0"/>
              <a:t> </a:t>
            </a:r>
            <a:r>
              <a:rPr lang="en-US" dirty="0" err="1" smtClean="0"/>
              <a:t>prouzrokovao</a:t>
            </a:r>
            <a:r>
              <a:rPr lang="hr-HR" dirty="0" smtClean="0"/>
              <a:t>.</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Literatura</a:t>
            </a:r>
            <a:endParaRPr lang="en-US" dirty="0"/>
          </a:p>
        </p:txBody>
      </p:sp>
      <p:sp>
        <p:nvSpPr>
          <p:cNvPr id="3" name="Rezervirano mjesto sadržaja 2"/>
          <p:cNvSpPr>
            <a:spLocks noGrp="1"/>
          </p:cNvSpPr>
          <p:nvPr>
            <p:ph idx="1"/>
          </p:nvPr>
        </p:nvSpPr>
        <p:spPr/>
        <p:txBody>
          <a:bodyPr/>
          <a:lstStyle/>
          <a:p>
            <a:pPr algn="just">
              <a:buNone/>
            </a:pPr>
            <a:r>
              <a:rPr lang="hr-HR" dirty="0" err="1" smtClean="0"/>
              <a:t>Trifković</a:t>
            </a:r>
            <a:r>
              <a:rPr lang="hr-HR" dirty="0" smtClean="0"/>
              <a:t>, Simić, </a:t>
            </a:r>
            <a:r>
              <a:rPr lang="hr-HR" dirty="0" err="1" smtClean="0"/>
              <a:t>Trivun</a:t>
            </a:r>
            <a:r>
              <a:rPr lang="hr-HR" dirty="0" smtClean="0"/>
              <a:t>: </a:t>
            </a:r>
          </a:p>
          <a:p>
            <a:pPr algn="just">
              <a:buNone/>
            </a:pPr>
            <a:r>
              <a:rPr lang="hr-HR" dirty="0" smtClean="0"/>
              <a:t>Poslovno pravo - ugovori, vrijednosni papiri i pravo konkurencije, Ekonomski fakultet u Sarajevu, Sarajevo, 2004.godine, str.273-310.</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vi-VN" dirty="0" smtClean="0"/>
              <a:t>Moderno osiguranje, kao što je poznato, obuhvata i preduzimanje nekih mjera kojima je cilj predupređenje i otklanjanje štetnih događaja (čl. 2 ZOIO). U mjere prevencije spadali bi: zaštita od požara upotrebom naročitog materijala za gradnju, postavljanje nekih instalacija, organizovanje protivpožarne službe, proizvodnja aparata za gašenje požara, postavljanje gromobrana, građenje sefova, </a:t>
            </a:r>
            <a:r>
              <a:rPr lang="hr-HR" dirty="0" smtClean="0"/>
              <a:t> </a:t>
            </a:r>
            <a:r>
              <a:rPr lang="vi-VN" dirty="0" smtClean="0"/>
              <a:t>vakcinisanje </a:t>
            </a:r>
            <a:r>
              <a:rPr lang="vi-VN" dirty="0" smtClean="0"/>
              <a:t>stoke i podučavanje osiguranika. U ove mjere spada i primjena sankcija protiv nebrižljivih osiguranika. Osiguravač takođe organizuje i represivne mjere kojima se ide na ublažavanje štetnih posljedica kad je događaj već nastao (razne medicinske i veterinarske mjere i akcije liječenja, gašenja požara i sl.). Prema svemu, osiguranje bi se moglo definisati kao poslovna djelatnost kojom se, po načelu uzajamnosti i solidarnosti, obezbjeđuje ekonomska zaštita imovine i lica od rizika koji ih ugrožavaju.</a:t>
            </a:r>
          </a:p>
          <a:p>
            <a:r>
              <a:rPr lang="vi-VN" dirty="0" smtClean="0"/>
              <a:t>I u našem pravnom sistemu stoji se na stanovištu da osiguranje uključuje i preventivne mjere. Radi toga su osiguravači dužni pri utvrđivanju uslova osiguranja, odnosno prilikom zaključivanja ugovora o osiguranju sa osiguranicima, predvidjeti i mjere kojima je svrha otklanjanje uzroka i smanjenje šteta. U te mjere, pored ostalog, spadaju: davanje beneficija u premijama brižljivim osiguranicima, određivanje nižih pažljivijim i viših premija manje pažljivim osiguranicima, učešće osiguranika u dijelu štete, gubitak prava na naknadu i sl. Dakle, u preventivnim mjerama učestvuju ne samo osiguravači nego i osiguranici koji su zainteresovani za to.</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7500" lnSpcReduction="20000"/>
          </a:bodyPr>
          <a:lstStyle/>
          <a:p>
            <a:r>
              <a:rPr lang="en-US" dirty="0" err="1" smtClean="0"/>
              <a:t>Autori</a:t>
            </a:r>
            <a:r>
              <a:rPr lang="en-US" dirty="0" smtClean="0"/>
              <a:t> se </a:t>
            </a:r>
            <a:r>
              <a:rPr lang="en-US" dirty="0" err="1" smtClean="0"/>
              <a:t>većinom</a:t>
            </a:r>
            <a:r>
              <a:rPr lang="en-US" dirty="0" smtClean="0"/>
              <a:t> </a:t>
            </a:r>
            <a:r>
              <a:rPr lang="en-US" dirty="0" err="1" smtClean="0"/>
              <a:t>slažu</a:t>
            </a:r>
            <a:r>
              <a:rPr lang="en-US" dirty="0" smtClean="0"/>
              <a:t> </a:t>
            </a:r>
            <a:r>
              <a:rPr lang="en-US" dirty="0" err="1" smtClean="0"/>
              <a:t>da</a:t>
            </a:r>
            <a:r>
              <a:rPr lang="en-US" dirty="0" smtClean="0"/>
              <a:t> </a:t>
            </a:r>
            <a:r>
              <a:rPr lang="en-US" dirty="0" err="1" smtClean="0"/>
              <a:t>su</a:t>
            </a:r>
            <a:r>
              <a:rPr lang="en-US" dirty="0" smtClean="0"/>
              <a:t> </a:t>
            </a:r>
            <a:r>
              <a:rPr lang="en-US" dirty="0" err="1" smtClean="0"/>
              <a:t>funkcije</a:t>
            </a:r>
            <a:r>
              <a:rPr lang="en-US" dirty="0" smtClean="0"/>
              <a:t> </a:t>
            </a:r>
            <a:r>
              <a:rPr lang="en-US" dirty="0" err="1" smtClean="0"/>
              <a:t>osiguranja</a:t>
            </a:r>
            <a:r>
              <a:rPr lang="en-US" dirty="0" smtClean="0"/>
              <a:t> </a:t>
            </a:r>
            <a:r>
              <a:rPr lang="en-US" dirty="0" err="1" smtClean="0"/>
              <a:t>trojake</a:t>
            </a:r>
            <a:r>
              <a:rPr lang="en-US" dirty="0" smtClean="0"/>
              <a:t>: </a:t>
            </a:r>
            <a:r>
              <a:rPr lang="en-US" dirty="0" err="1" smtClean="0"/>
              <a:t>čuvanje</a:t>
            </a:r>
            <a:r>
              <a:rPr lang="en-US" dirty="0" smtClean="0"/>
              <a:t> </a:t>
            </a:r>
            <a:r>
              <a:rPr lang="en-US" dirty="0" err="1" smtClean="0"/>
              <a:t>imovine</a:t>
            </a:r>
            <a:r>
              <a:rPr lang="en-US" dirty="0" smtClean="0"/>
              <a:t>, </a:t>
            </a:r>
            <a:r>
              <a:rPr lang="en-US" dirty="0" err="1" smtClean="0"/>
              <a:t>akumulacija</a:t>
            </a:r>
            <a:r>
              <a:rPr lang="en-US" dirty="0" smtClean="0"/>
              <a:t> </a:t>
            </a:r>
            <a:r>
              <a:rPr lang="en-US" dirty="0" err="1" smtClean="0"/>
              <a:t>novčanih</a:t>
            </a:r>
            <a:r>
              <a:rPr lang="en-US" dirty="0" smtClean="0"/>
              <a:t> </a:t>
            </a:r>
            <a:r>
              <a:rPr lang="en-US" dirty="0" err="1" smtClean="0"/>
              <a:t>sredstava</a:t>
            </a:r>
            <a:r>
              <a:rPr lang="en-US" dirty="0" smtClean="0"/>
              <a:t> </a:t>
            </a:r>
            <a:r>
              <a:rPr lang="en-US" dirty="0" err="1" smtClean="0"/>
              <a:t>i</a:t>
            </a:r>
            <a:r>
              <a:rPr lang="en-US" dirty="0" smtClean="0"/>
              <a:t> </a:t>
            </a:r>
            <a:r>
              <a:rPr lang="en-US" dirty="0" err="1" smtClean="0"/>
              <a:t>socijalna</a:t>
            </a:r>
            <a:r>
              <a:rPr lang="en-US" dirty="0" smtClean="0"/>
              <a:t> </a:t>
            </a:r>
            <a:r>
              <a:rPr lang="en-US" dirty="0" err="1" smtClean="0"/>
              <a:t>sigurnost</a:t>
            </a:r>
            <a:r>
              <a:rPr lang="en-US" dirty="0" smtClean="0"/>
              <a:t>. </a:t>
            </a:r>
            <a:r>
              <a:rPr lang="en-US" dirty="0" err="1" smtClean="0"/>
              <a:t>Čuvanje</a:t>
            </a:r>
            <a:r>
              <a:rPr lang="en-US" dirty="0" smtClean="0"/>
              <a:t> </a:t>
            </a:r>
            <a:r>
              <a:rPr lang="en-US" dirty="0" err="1" smtClean="0"/>
              <a:t>imovine</a:t>
            </a:r>
            <a:r>
              <a:rPr lang="en-US" dirty="0" smtClean="0"/>
              <a:t> </a:t>
            </a:r>
            <a:r>
              <a:rPr lang="en-US" dirty="0" err="1" smtClean="0"/>
              <a:t>sastoji</a:t>
            </a:r>
            <a:r>
              <a:rPr lang="en-US" dirty="0" smtClean="0"/>
              <a:t> se u </a:t>
            </a:r>
            <a:r>
              <a:rPr lang="en-US" dirty="0" err="1" smtClean="0"/>
              <a:t>preduzimanju</a:t>
            </a:r>
            <a:r>
              <a:rPr lang="en-US" dirty="0" smtClean="0"/>
              <a:t> </a:t>
            </a:r>
            <a:r>
              <a:rPr lang="en-US" dirty="0" err="1" smtClean="0"/>
              <a:t>preventivnih</a:t>
            </a:r>
            <a:r>
              <a:rPr lang="en-US" dirty="0" smtClean="0"/>
              <a:t> </a:t>
            </a:r>
            <a:r>
              <a:rPr lang="en-US" dirty="0" err="1" smtClean="0"/>
              <a:t>i</a:t>
            </a:r>
            <a:r>
              <a:rPr lang="en-US" dirty="0" smtClean="0"/>
              <a:t> </a:t>
            </a:r>
            <a:r>
              <a:rPr lang="en-US" dirty="0" err="1" smtClean="0"/>
              <a:t>represivnih</a:t>
            </a:r>
            <a:r>
              <a:rPr lang="en-US" dirty="0" smtClean="0"/>
              <a:t> </a:t>
            </a:r>
            <a:r>
              <a:rPr lang="en-US" dirty="0" err="1" smtClean="0"/>
              <a:t>mjera</a:t>
            </a:r>
            <a:r>
              <a:rPr lang="en-US" dirty="0" smtClean="0"/>
              <a:t>, </a:t>
            </a:r>
            <a:r>
              <a:rPr lang="en-US" dirty="0" err="1" smtClean="0"/>
              <a:t>te</a:t>
            </a:r>
            <a:r>
              <a:rPr lang="en-US" dirty="0" smtClean="0"/>
              <a:t> u </a:t>
            </a:r>
            <a:r>
              <a:rPr lang="en-US" dirty="0" err="1" smtClean="0"/>
              <a:t>naknadi</a:t>
            </a:r>
            <a:r>
              <a:rPr lang="en-US" dirty="0" smtClean="0"/>
              <a:t> </a:t>
            </a:r>
            <a:r>
              <a:rPr lang="en-US" dirty="0" err="1" smtClean="0"/>
              <a:t>štete</a:t>
            </a:r>
            <a:r>
              <a:rPr lang="en-US" dirty="0" smtClean="0"/>
              <a:t>. </a:t>
            </a:r>
            <a:r>
              <a:rPr lang="en-US" dirty="0" err="1" smtClean="0"/>
              <a:t>Osiguranjem</a:t>
            </a:r>
            <a:r>
              <a:rPr lang="en-US" dirty="0" smtClean="0"/>
              <a:t> se </a:t>
            </a:r>
            <a:r>
              <a:rPr lang="en-US" dirty="0" err="1" smtClean="0"/>
              <a:t>prikupljaju</a:t>
            </a:r>
            <a:r>
              <a:rPr lang="en-US" dirty="0" smtClean="0"/>
              <a:t> </a:t>
            </a:r>
            <a:r>
              <a:rPr lang="en-US" dirty="0" err="1" smtClean="0"/>
              <a:t>ogromna</a:t>
            </a:r>
            <a:r>
              <a:rPr lang="en-US" dirty="0" smtClean="0"/>
              <a:t> </a:t>
            </a:r>
            <a:r>
              <a:rPr lang="en-US" dirty="0" err="1" smtClean="0"/>
              <a:t>novčana</a:t>
            </a:r>
            <a:r>
              <a:rPr lang="en-US" dirty="0" smtClean="0"/>
              <a:t> </a:t>
            </a:r>
            <a:r>
              <a:rPr lang="en-US" dirty="0" err="1" smtClean="0"/>
              <a:t>sredstva</a:t>
            </a:r>
            <a:r>
              <a:rPr lang="en-US" dirty="0" smtClean="0"/>
              <a:t>, </a:t>
            </a:r>
            <a:r>
              <a:rPr lang="en-US" dirty="0" err="1" smtClean="0"/>
              <a:t>koja</a:t>
            </a:r>
            <a:r>
              <a:rPr lang="en-US" dirty="0" smtClean="0"/>
              <a:t> se </a:t>
            </a:r>
            <a:r>
              <a:rPr lang="en-US" dirty="0" err="1" smtClean="0"/>
              <a:t>putem</a:t>
            </a:r>
            <a:r>
              <a:rPr lang="en-US" dirty="0" smtClean="0"/>
              <a:t> </a:t>
            </a:r>
            <a:r>
              <a:rPr lang="en-US" dirty="0" err="1" smtClean="0"/>
              <a:t>banaka</a:t>
            </a:r>
            <a:r>
              <a:rPr lang="en-US" dirty="0" smtClean="0"/>
              <a:t>, a </a:t>
            </a:r>
            <a:r>
              <a:rPr lang="en-US" dirty="0" err="1" smtClean="0"/>
              <a:t>i</a:t>
            </a:r>
            <a:r>
              <a:rPr lang="en-US" dirty="0" smtClean="0"/>
              <a:t> </a:t>
            </a:r>
            <a:r>
              <a:rPr lang="en-US" dirty="0" err="1" smtClean="0"/>
              <a:t>neposredno</a:t>
            </a:r>
            <a:r>
              <a:rPr lang="en-US" dirty="0" smtClean="0"/>
              <a:t>, </a:t>
            </a:r>
            <a:r>
              <a:rPr lang="en-US" dirty="0" err="1" smtClean="0"/>
              <a:t>stavljaju</a:t>
            </a:r>
            <a:r>
              <a:rPr lang="en-US" dirty="0" smtClean="0"/>
              <a:t> </a:t>
            </a:r>
            <a:r>
              <a:rPr lang="en-US" dirty="0" err="1" smtClean="0"/>
              <a:t>na</a:t>
            </a:r>
            <a:r>
              <a:rPr lang="en-US" dirty="0" smtClean="0"/>
              <a:t> </a:t>
            </a:r>
            <a:r>
              <a:rPr lang="en-US" dirty="0" err="1" smtClean="0"/>
              <a:t>raspolaganje</a:t>
            </a:r>
            <a:r>
              <a:rPr lang="en-US" dirty="0" smtClean="0"/>
              <a:t> </a:t>
            </a:r>
            <a:r>
              <a:rPr lang="en-US" dirty="0" err="1" smtClean="0"/>
              <a:t>poslovnom</a:t>
            </a:r>
            <a:r>
              <a:rPr lang="en-US" dirty="0" smtClean="0"/>
              <a:t> </a:t>
            </a:r>
            <a:r>
              <a:rPr lang="en-US" dirty="0" err="1" smtClean="0"/>
              <a:t>svijetu</a:t>
            </a:r>
            <a:r>
              <a:rPr lang="en-US" dirty="0" smtClean="0"/>
              <a:t>. </a:t>
            </a:r>
            <a:r>
              <a:rPr lang="en-US" dirty="0" err="1" smtClean="0"/>
              <a:t>Uz</a:t>
            </a:r>
            <a:r>
              <a:rPr lang="en-US" dirty="0" smtClean="0"/>
              <a:t> to, </a:t>
            </a:r>
            <a:r>
              <a:rPr lang="en-US" dirty="0" err="1" smtClean="0"/>
              <a:t>jedan</a:t>
            </a:r>
            <a:r>
              <a:rPr lang="en-US" dirty="0" smtClean="0"/>
              <a:t> </a:t>
            </a:r>
            <a:r>
              <a:rPr lang="en-US" dirty="0" err="1" smtClean="0"/>
              <a:t>dio</a:t>
            </a:r>
            <a:r>
              <a:rPr lang="en-US" dirty="0" smtClean="0"/>
              <a:t> </a:t>
            </a:r>
            <a:r>
              <a:rPr lang="en-US" dirty="0" err="1" smtClean="0"/>
              <a:t>naplaćenih</a:t>
            </a:r>
            <a:r>
              <a:rPr lang="en-US" dirty="0" smtClean="0"/>
              <a:t> </a:t>
            </a:r>
            <a:r>
              <a:rPr lang="en-US" dirty="0" err="1" smtClean="0"/>
              <a:t>premija</a:t>
            </a:r>
            <a:r>
              <a:rPr lang="en-US" dirty="0" smtClean="0"/>
              <a:t> </a:t>
            </a:r>
            <a:r>
              <a:rPr lang="en-US" dirty="0" err="1" smtClean="0"/>
              <a:t>od</a:t>
            </a:r>
            <a:r>
              <a:rPr lang="en-US" dirty="0" smtClean="0"/>
              <a:t> osiguranika </a:t>
            </a:r>
            <a:r>
              <a:rPr lang="en-US" dirty="0" err="1" smtClean="0"/>
              <a:t>ide</a:t>
            </a:r>
            <a:r>
              <a:rPr lang="en-US" dirty="0" smtClean="0"/>
              <a:t> </a:t>
            </a:r>
            <a:r>
              <a:rPr lang="en-US" dirty="0" err="1" smtClean="0"/>
              <a:t>neposredno</a:t>
            </a:r>
            <a:r>
              <a:rPr lang="en-US" dirty="0" smtClean="0"/>
              <a:t> u fond </a:t>
            </a:r>
            <a:r>
              <a:rPr lang="en-US" dirty="0" err="1" smtClean="0"/>
              <a:t>akumulacije</a:t>
            </a:r>
            <a:r>
              <a:rPr lang="en-US" dirty="0" smtClean="0"/>
              <a:t>. </a:t>
            </a:r>
            <a:r>
              <a:rPr lang="en-US" dirty="0" err="1" smtClean="0"/>
              <a:t>Socijalna</a:t>
            </a:r>
            <a:r>
              <a:rPr lang="en-US" dirty="0" smtClean="0"/>
              <a:t> </a:t>
            </a:r>
            <a:r>
              <a:rPr lang="en-US" dirty="0" err="1" smtClean="0"/>
              <a:t>funkcija</a:t>
            </a:r>
            <a:r>
              <a:rPr lang="en-US" dirty="0" smtClean="0"/>
              <a:t> </a:t>
            </a:r>
            <a:r>
              <a:rPr lang="en-US" dirty="0" err="1" smtClean="0"/>
              <a:t>osiguranja</a:t>
            </a:r>
            <a:r>
              <a:rPr lang="en-US" dirty="0" smtClean="0"/>
              <a:t> </a:t>
            </a:r>
            <a:r>
              <a:rPr lang="en-US" dirty="0" err="1" smtClean="0"/>
              <a:t>ogleda</a:t>
            </a:r>
            <a:r>
              <a:rPr lang="en-US" dirty="0" smtClean="0"/>
              <a:t> se u tome </a:t>
            </a:r>
            <a:r>
              <a:rPr lang="en-US" dirty="0" err="1" smtClean="0"/>
              <a:t>što</a:t>
            </a:r>
            <a:r>
              <a:rPr lang="en-US" dirty="0" smtClean="0"/>
              <a:t> se </a:t>
            </a:r>
            <a:r>
              <a:rPr lang="en-US" dirty="0" err="1" smtClean="0"/>
              <a:t>osiguranjem</a:t>
            </a:r>
            <a:r>
              <a:rPr lang="en-US" dirty="0" smtClean="0"/>
              <a:t> </a:t>
            </a:r>
            <a:r>
              <a:rPr lang="en-US" dirty="0" err="1" smtClean="0"/>
              <a:t>lica</a:t>
            </a:r>
            <a:r>
              <a:rPr lang="en-US" dirty="0" smtClean="0"/>
              <a:t> </a:t>
            </a:r>
            <a:r>
              <a:rPr lang="en-US" dirty="0" err="1" smtClean="0"/>
              <a:t>ublažavaju</a:t>
            </a:r>
            <a:r>
              <a:rPr lang="en-US" dirty="0" smtClean="0"/>
              <a:t> </a:t>
            </a:r>
            <a:r>
              <a:rPr lang="en-US" dirty="0" err="1" smtClean="0"/>
              <a:t>materijalne</a:t>
            </a:r>
            <a:r>
              <a:rPr lang="en-US" dirty="0" smtClean="0"/>
              <a:t> </a:t>
            </a:r>
            <a:r>
              <a:rPr lang="en-US" dirty="0" err="1" smtClean="0"/>
              <a:t>nezgode</a:t>
            </a:r>
            <a:r>
              <a:rPr lang="en-US" dirty="0" smtClean="0"/>
              <a:t> </a:t>
            </a:r>
            <a:r>
              <a:rPr lang="en-US" dirty="0" err="1" smtClean="0"/>
              <a:t>izazvane</a:t>
            </a:r>
            <a:r>
              <a:rPr lang="en-US" dirty="0" smtClean="0"/>
              <a:t> </a:t>
            </a:r>
            <a:r>
              <a:rPr lang="en-US" dirty="0" err="1" smtClean="0"/>
              <a:t>nesretnim</a:t>
            </a:r>
            <a:r>
              <a:rPr lang="en-US" dirty="0" smtClean="0"/>
              <a:t> </a:t>
            </a:r>
            <a:r>
              <a:rPr lang="en-US" dirty="0" err="1" smtClean="0"/>
              <a:t>slučajevima</a:t>
            </a:r>
            <a:r>
              <a:rPr lang="en-US" dirty="0" smtClean="0"/>
              <a:t> </a:t>
            </a:r>
            <a:r>
              <a:rPr lang="en-US" dirty="0" err="1" smtClean="0"/>
              <a:t>i</a:t>
            </a:r>
            <a:r>
              <a:rPr lang="en-US" dirty="0" smtClean="0"/>
              <a:t> </a:t>
            </a:r>
            <a:r>
              <a:rPr lang="en-US" dirty="0" err="1" smtClean="0"/>
              <a:t>što</a:t>
            </a:r>
            <a:r>
              <a:rPr lang="en-US" dirty="0" smtClean="0"/>
              <a:t> se </a:t>
            </a:r>
            <a:r>
              <a:rPr lang="en-US" dirty="0" err="1" smtClean="0"/>
              <a:t>nekim</a:t>
            </a:r>
            <a:r>
              <a:rPr lang="en-US" dirty="0" smtClean="0"/>
              <a:t> </a:t>
            </a:r>
            <a:r>
              <a:rPr lang="en-US" dirty="0" err="1" smtClean="0"/>
              <a:t>vrstama</a:t>
            </a:r>
            <a:r>
              <a:rPr lang="en-US" dirty="0" smtClean="0"/>
              <a:t> </a:t>
            </a:r>
            <a:r>
              <a:rPr lang="en-US" dirty="0" err="1" smtClean="0"/>
              <a:t>ličnog</a:t>
            </a:r>
            <a:r>
              <a:rPr lang="en-US" dirty="0" smtClean="0"/>
              <a:t> </a:t>
            </a:r>
            <a:r>
              <a:rPr lang="en-US" dirty="0" err="1" smtClean="0"/>
              <a:t>osiguranja</a:t>
            </a:r>
            <a:r>
              <a:rPr lang="en-US" dirty="0" smtClean="0"/>
              <a:t> (</a:t>
            </a:r>
            <a:r>
              <a:rPr lang="en-US" dirty="0" err="1" smtClean="0"/>
              <a:t>za</a:t>
            </a:r>
            <a:r>
              <a:rPr lang="en-US" dirty="0" smtClean="0"/>
              <a:t> </a:t>
            </a:r>
            <a:r>
              <a:rPr lang="en-US" dirty="0" err="1" smtClean="0"/>
              <a:t>slučaj</a:t>
            </a:r>
            <a:r>
              <a:rPr lang="en-US" dirty="0" smtClean="0"/>
              <a:t> </a:t>
            </a:r>
            <a:r>
              <a:rPr lang="en-US" dirty="0" err="1" smtClean="0"/>
              <a:t>doživljenja</a:t>
            </a:r>
            <a:r>
              <a:rPr lang="en-US" dirty="0" smtClean="0"/>
              <a:t>), u </a:t>
            </a:r>
            <a:r>
              <a:rPr lang="en-US" dirty="0" err="1" smtClean="0"/>
              <a:t>stvari</a:t>
            </a:r>
            <a:r>
              <a:rPr lang="en-US" dirty="0" smtClean="0"/>
              <a:t>, </a:t>
            </a:r>
            <a:r>
              <a:rPr lang="en-US" dirty="0" err="1" smtClean="0"/>
              <a:t>vrši</a:t>
            </a:r>
            <a:r>
              <a:rPr lang="en-US" dirty="0" smtClean="0"/>
              <a:t> </a:t>
            </a:r>
            <a:r>
              <a:rPr lang="en-US" dirty="0" err="1" smtClean="0"/>
              <a:t>štednja</a:t>
            </a:r>
            <a:r>
              <a:rPr lang="en-US" dirty="0" smtClean="0"/>
              <a:t> </a:t>
            </a:r>
            <a:r>
              <a:rPr lang="en-US" dirty="0" err="1" smtClean="0"/>
              <a:t>i</a:t>
            </a:r>
            <a:r>
              <a:rPr lang="en-US" dirty="0" smtClean="0"/>
              <a:t> </a:t>
            </a:r>
            <a:r>
              <a:rPr lang="en-US" dirty="0" err="1" smtClean="0"/>
              <a:t>podiže</a:t>
            </a:r>
            <a:r>
              <a:rPr lang="en-US" dirty="0" smtClean="0"/>
              <a:t> </a:t>
            </a:r>
            <a:r>
              <a:rPr lang="en-US" dirty="0" err="1" smtClean="0"/>
              <a:t>životni</a:t>
            </a:r>
            <a:r>
              <a:rPr lang="en-US" dirty="0" smtClean="0"/>
              <a:t> standard </a:t>
            </a:r>
            <a:r>
              <a:rPr lang="en-US" dirty="0" err="1" smtClean="0"/>
              <a:t>ljudi</a:t>
            </a:r>
            <a:r>
              <a:rPr lang="en-US" dirty="0" smtClean="0"/>
              <a:t>. </a:t>
            </a:r>
            <a:r>
              <a:rPr lang="en-US" dirty="0" err="1" smtClean="0"/>
              <a:t>Ekonomski</a:t>
            </a:r>
            <a:r>
              <a:rPr lang="en-US" dirty="0" smtClean="0"/>
              <a:t> </a:t>
            </a:r>
            <a:r>
              <a:rPr lang="en-US" dirty="0" err="1" smtClean="0"/>
              <a:t>posmatrano</a:t>
            </a:r>
            <a:r>
              <a:rPr lang="en-US" dirty="0" smtClean="0"/>
              <a:t> </a:t>
            </a:r>
            <a:r>
              <a:rPr lang="en-US" dirty="0" err="1" smtClean="0"/>
              <a:t>pospješuje</a:t>
            </a:r>
            <a:r>
              <a:rPr lang="en-US" dirty="0" smtClean="0"/>
              <a:t> se </a:t>
            </a:r>
            <a:r>
              <a:rPr lang="en-US" dirty="0" err="1" smtClean="0"/>
              <a:t>trgovina</a:t>
            </a:r>
            <a:r>
              <a:rPr lang="en-US" dirty="0" smtClean="0"/>
              <a:t>, </a:t>
            </a:r>
            <a:r>
              <a:rPr lang="en-US" dirty="0" err="1" smtClean="0"/>
              <a:t>finansijska</a:t>
            </a:r>
            <a:r>
              <a:rPr lang="en-US" dirty="0" smtClean="0"/>
              <a:t> </a:t>
            </a:r>
            <a:r>
              <a:rPr lang="en-US" dirty="0" err="1" smtClean="0"/>
              <a:t>stabilnost</a:t>
            </a:r>
            <a:r>
              <a:rPr lang="en-US" dirty="0" smtClean="0"/>
              <a:t> </a:t>
            </a:r>
            <a:r>
              <a:rPr lang="en-US" dirty="0" err="1" smtClean="0"/>
              <a:t>i</a:t>
            </a:r>
            <a:r>
              <a:rPr lang="en-US" dirty="0" smtClean="0"/>
              <a:t> </a:t>
            </a:r>
            <a:r>
              <a:rPr lang="en-US" dirty="0" err="1" smtClean="0"/>
              <a:t>alokacija</a:t>
            </a:r>
            <a:r>
              <a:rPr lang="en-US" dirty="0" smtClean="0"/>
              <a:t> </a:t>
            </a:r>
            <a:r>
              <a:rPr lang="en-US" dirty="0" err="1" smtClean="0"/>
              <a:t>kapitala</a:t>
            </a:r>
            <a:r>
              <a:rPr lang="en-US" dirty="0" smtClean="0"/>
              <a:t>.</a:t>
            </a:r>
            <a:endParaRPr lang="en-US" dirty="0"/>
          </a:p>
        </p:txBody>
      </p:sp>
    </p:spTree>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17969</Words>
  <PresentationFormat>Prikaz na zaslonu (4:3)</PresentationFormat>
  <Paragraphs>258</Paragraphs>
  <Slides>75</Slides>
  <Notes>0</Notes>
  <HiddenSlides>0</HiddenSlides>
  <MMClips>0</MMClips>
  <ScaleCrop>false</ScaleCrop>
  <HeadingPairs>
    <vt:vector size="4" baseType="variant">
      <vt:variant>
        <vt:lpstr>Tema</vt:lpstr>
      </vt:variant>
      <vt:variant>
        <vt:i4>1</vt:i4>
      </vt:variant>
      <vt:variant>
        <vt:lpstr>Naslovi slajdova</vt:lpstr>
      </vt:variant>
      <vt:variant>
        <vt:i4>75</vt:i4>
      </vt:variant>
    </vt:vector>
  </HeadingPairs>
  <TitlesOfParts>
    <vt:vector size="76" baseType="lpstr">
      <vt:lpstr>Office tema</vt:lpstr>
      <vt:lpstr>Ugovor o osiguranju</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Slajd 45</vt:lpstr>
      <vt:lpstr>Slajd 46</vt:lpstr>
      <vt:lpstr>Slajd 47</vt:lpstr>
      <vt:lpstr>        </vt:lpstr>
      <vt:lpstr>Slajd 49</vt:lpstr>
      <vt:lpstr>Slajd 50</vt:lpstr>
      <vt:lpstr>Slajd 51</vt:lpstr>
      <vt:lpstr>Slajd 52</vt:lpstr>
      <vt:lpstr>Slajd 53</vt:lpstr>
      <vt:lpstr>Slajd 54</vt:lpstr>
      <vt:lpstr>Slajd 55</vt:lpstr>
      <vt:lpstr>Slajd 56</vt:lpstr>
      <vt:lpstr>Slajd 57</vt:lpstr>
      <vt:lpstr>Slajd 58</vt:lpstr>
      <vt:lpstr>Slajd 59</vt:lpstr>
      <vt:lpstr>Slajd 60</vt:lpstr>
      <vt:lpstr>Slajd 61</vt:lpstr>
      <vt:lpstr>Slajd 62</vt:lpstr>
      <vt:lpstr>Slajd 63</vt:lpstr>
      <vt:lpstr>Slajd 64</vt:lpstr>
      <vt:lpstr>Slajd 65</vt:lpstr>
      <vt:lpstr>Slajd 66</vt:lpstr>
      <vt:lpstr>Slajd 67</vt:lpstr>
      <vt:lpstr>Slajd 68</vt:lpstr>
      <vt:lpstr>Slajd 69</vt:lpstr>
      <vt:lpstr>Slajd 70</vt:lpstr>
      <vt:lpstr>Slajd 71</vt:lpstr>
      <vt:lpstr>Slajd 72</vt:lpstr>
      <vt:lpstr>Slajd 73</vt:lpstr>
      <vt:lpstr>Slajd 74</vt:lpstr>
      <vt:lpstr>Literatura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Ugovor o osiguranju</dc:title>
  <cp:lastModifiedBy>EsprimoEdition</cp:lastModifiedBy>
  <cp:revision>8</cp:revision>
  <dcterms:modified xsi:type="dcterms:W3CDTF">2013-05-15T11:56:16Z</dcterms:modified>
</cp:coreProperties>
</file>