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65" r:id="rId3"/>
    <p:sldId id="257" r:id="rId4"/>
    <p:sldId id="264" r:id="rId5"/>
    <p:sldId id="258" r:id="rId6"/>
    <p:sldId id="259" r:id="rId7"/>
    <p:sldId id="260" r:id="rId8"/>
    <p:sldId id="261" r:id="rId9"/>
    <p:sldId id="262" r:id="rId10"/>
    <p:sldId id="321" r:id="rId11"/>
    <p:sldId id="263" r:id="rId12"/>
    <p:sldId id="266" r:id="rId13"/>
    <p:sldId id="267" r:id="rId14"/>
    <p:sldId id="322" r:id="rId15"/>
    <p:sldId id="268" r:id="rId16"/>
    <p:sldId id="269" r:id="rId17"/>
    <p:sldId id="270" r:id="rId18"/>
    <p:sldId id="323" r:id="rId19"/>
    <p:sldId id="272" r:id="rId20"/>
    <p:sldId id="273" r:id="rId21"/>
    <p:sldId id="274" r:id="rId22"/>
    <p:sldId id="275" r:id="rId23"/>
    <p:sldId id="276" r:id="rId24"/>
    <p:sldId id="324" r:id="rId25"/>
    <p:sldId id="271" r:id="rId26"/>
    <p:sldId id="325" r:id="rId27"/>
    <p:sldId id="277" r:id="rId28"/>
    <p:sldId id="326" r:id="rId29"/>
    <p:sldId id="278" r:id="rId30"/>
    <p:sldId id="279" r:id="rId31"/>
    <p:sldId id="280" r:id="rId32"/>
    <p:sldId id="281" r:id="rId33"/>
    <p:sldId id="282" r:id="rId34"/>
    <p:sldId id="283" r:id="rId35"/>
    <p:sldId id="284" r:id="rId36"/>
    <p:sldId id="285" r:id="rId37"/>
    <p:sldId id="286" r:id="rId38"/>
    <p:sldId id="327" r:id="rId39"/>
    <p:sldId id="287" r:id="rId40"/>
    <p:sldId id="288" r:id="rId41"/>
    <p:sldId id="289" r:id="rId42"/>
    <p:sldId id="290" r:id="rId43"/>
    <p:sldId id="291" r:id="rId44"/>
    <p:sldId id="292" r:id="rId45"/>
    <p:sldId id="293" r:id="rId46"/>
    <p:sldId id="294" r:id="rId47"/>
    <p:sldId id="295" r:id="rId48"/>
    <p:sldId id="296" r:id="rId49"/>
    <p:sldId id="297" r:id="rId50"/>
    <p:sldId id="298" r:id="rId51"/>
    <p:sldId id="299" r:id="rId52"/>
    <p:sldId id="300" r:id="rId53"/>
    <p:sldId id="328" r:id="rId54"/>
    <p:sldId id="301" r:id="rId55"/>
    <p:sldId id="303" r:id="rId56"/>
    <p:sldId id="304" r:id="rId57"/>
    <p:sldId id="302" r:id="rId58"/>
    <p:sldId id="305" r:id="rId59"/>
    <p:sldId id="306" r:id="rId60"/>
    <p:sldId id="307" r:id="rId61"/>
    <p:sldId id="308" r:id="rId62"/>
    <p:sldId id="309" r:id="rId63"/>
    <p:sldId id="310" r:id="rId64"/>
    <p:sldId id="311" r:id="rId65"/>
    <p:sldId id="312" r:id="rId66"/>
    <p:sldId id="313" r:id="rId67"/>
    <p:sldId id="314" r:id="rId68"/>
    <p:sldId id="315" r:id="rId69"/>
    <p:sldId id="316" r:id="rId70"/>
    <p:sldId id="317" r:id="rId71"/>
    <p:sldId id="318" r:id="rId72"/>
    <p:sldId id="319" r:id="rId73"/>
    <p:sldId id="320" r:id="rId74"/>
  </p:sldIdLst>
  <p:sldSz cx="9144000" cy="6858000" type="screen4x3"/>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viewProps" Target="viewProps.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slide" Target="slides/slide7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891821" y="5617774"/>
            <a:ext cx="7382935"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989952" y="1016990"/>
            <a:ext cx="7179733" cy="4831643"/>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990600" y="1009650"/>
            <a:ext cx="7179733" cy="4831643"/>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769521" y="702069"/>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7855433" y="749720"/>
            <a:ext cx="566928" cy="566928"/>
          </a:xfrm>
          <a:prstGeom prst="rect">
            <a:avLst/>
          </a:prstGeom>
          <a:noFill/>
        </p:spPr>
      </p:pic>
      <p:sp>
        <p:nvSpPr>
          <p:cNvPr id="2" name="Title 1"/>
          <p:cNvSpPr>
            <a:spLocks noGrp="1"/>
          </p:cNvSpPr>
          <p:nvPr>
            <p:ph type="ctrTitle"/>
          </p:nvPr>
        </p:nvSpPr>
        <p:spPr>
          <a:xfrm>
            <a:off x="1727201" y="1794935"/>
            <a:ext cx="5723468" cy="1828090"/>
          </a:xfrm>
        </p:spPr>
        <p:txBody>
          <a:bodyPr anchor="b">
            <a:normAutofit/>
          </a:bodyPr>
          <a:lstStyle>
            <a:lvl1pPr>
              <a:defRPr sz="4800"/>
            </a:lvl1pPr>
          </a:lstStyle>
          <a:p>
            <a:r>
              <a:rPr lang="en-US" smtClean="0"/>
              <a:t>Click to edit Master title style</a:t>
            </a:r>
            <a:endParaRPr lang="en-US"/>
          </a:p>
        </p:txBody>
      </p:sp>
      <p:sp>
        <p:nvSpPr>
          <p:cNvPr id="3" name="Subtitle 2"/>
          <p:cNvSpPr>
            <a:spLocks noGrp="1"/>
          </p:cNvSpPr>
          <p:nvPr>
            <p:ph type="subTitle" idx="1"/>
          </p:nvPr>
        </p:nvSpPr>
        <p:spPr>
          <a:xfrm>
            <a:off x="1727200" y="3736622"/>
            <a:ext cx="5712179" cy="1524000"/>
          </a:xfr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6770676" y="5357592"/>
            <a:ext cx="1213821" cy="365125"/>
          </a:xfrm>
        </p:spPr>
        <p:txBody>
          <a:bodyPr/>
          <a:lstStyle/>
          <a:p>
            <a:fld id="{A5CF4BFD-6AD2-4FFE-8111-C57F7C6390D6}" type="datetimeFigureOut">
              <a:rPr lang="bs-Latn-BA" smtClean="0"/>
              <a:t>9.9.2015</a:t>
            </a:fld>
            <a:endParaRPr lang="bs-Latn-BA"/>
          </a:p>
        </p:txBody>
      </p:sp>
      <p:sp>
        <p:nvSpPr>
          <p:cNvPr id="5" name="Footer Placeholder 4"/>
          <p:cNvSpPr>
            <a:spLocks noGrp="1"/>
          </p:cNvSpPr>
          <p:nvPr>
            <p:ph type="ftr" sz="quarter" idx="11"/>
          </p:nvPr>
        </p:nvSpPr>
        <p:spPr>
          <a:xfrm>
            <a:off x="1174044" y="5357592"/>
            <a:ext cx="5034845" cy="365125"/>
          </a:xfrm>
        </p:spPr>
        <p:txBody>
          <a:bodyPr/>
          <a:lstStyle/>
          <a:p>
            <a:endParaRPr lang="bs-Latn-BA"/>
          </a:p>
        </p:txBody>
      </p:sp>
      <p:sp>
        <p:nvSpPr>
          <p:cNvPr id="6" name="Slide Number Placeholder 5"/>
          <p:cNvSpPr>
            <a:spLocks noGrp="1"/>
          </p:cNvSpPr>
          <p:nvPr>
            <p:ph type="sldNum" sz="quarter" idx="12"/>
          </p:nvPr>
        </p:nvSpPr>
        <p:spPr>
          <a:xfrm>
            <a:off x="6213930" y="5357592"/>
            <a:ext cx="554023" cy="365125"/>
          </a:xfrm>
        </p:spPr>
        <p:txBody>
          <a:bodyPr/>
          <a:lstStyle>
            <a:lvl1pPr algn="ctr">
              <a:defRPr/>
            </a:lvl1pPr>
          </a:lstStyle>
          <a:p>
            <a:fld id="{F60AA0EA-6CC4-487A-A823-008627EB6074}" type="slidenum">
              <a:rPr lang="bs-Latn-BA" smtClean="0"/>
              <a:t>‹#›</a:t>
            </a:fld>
            <a:endParaRPr lang="bs-Latn-B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1" y="925690"/>
            <a:ext cx="1430867" cy="4763911"/>
          </a:xfrm>
        </p:spPr>
        <p:txBody>
          <a:bodyPr vert="eaVert"/>
          <a:lstStyle>
            <a:lvl1pPr algn="l">
              <a:defRPr/>
            </a:lvl1p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298221" y="1106312"/>
            <a:ext cx="5178779" cy="440266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444979" y="2239430"/>
            <a:ext cx="6254044" cy="1362075"/>
          </a:xfrm>
        </p:spPr>
        <p:txBody>
          <a:bodyPr anchor="b"/>
          <a:lstStyle>
            <a:lvl1pPr algn="ctr">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456267" y="3725334"/>
            <a:ext cx="6231467" cy="1309511"/>
          </a:xfrm>
        </p:spPr>
        <p:txBody>
          <a:bodyPr anchor="t"/>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5" name="Footer Placeholder 4"/>
          <p:cNvSpPr>
            <a:spLocks noGrp="1"/>
          </p:cNvSpPr>
          <p:nvPr>
            <p:ph type="ftr" sz="quarter" idx="11"/>
          </p:nvPr>
        </p:nvSpPr>
        <p:spPr/>
        <p:txBody>
          <a:bodyPr/>
          <a:lstStyle/>
          <a:p>
            <a:endParaRPr lang="bs-Latn-BA"/>
          </a:p>
        </p:txBody>
      </p:sp>
      <p:sp>
        <p:nvSpPr>
          <p:cNvPr id="6" name="Slide Number Placeholder 5"/>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6" name="Footer Placeholder 5"/>
          <p:cNvSpPr>
            <a:spLocks noGrp="1"/>
          </p:cNvSpPr>
          <p:nvPr>
            <p:ph type="ftr" sz="quarter" idx="11"/>
          </p:nvPr>
        </p:nvSpPr>
        <p:spPr/>
        <p:txBody>
          <a:bodyPr/>
          <a:lstStyle/>
          <a:p>
            <a:endParaRPr lang="bs-Latn-BA"/>
          </a:p>
        </p:txBody>
      </p:sp>
      <p:sp>
        <p:nvSpPr>
          <p:cNvPr id="7" name="Slide Number Placeholder 6"/>
          <p:cNvSpPr>
            <a:spLocks noGrp="1"/>
          </p:cNvSpPr>
          <p:nvPr>
            <p:ph type="sldNum" sz="quarter" idx="12"/>
          </p:nvPr>
        </p:nvSpPr>
        <p:spPr/>
        <p:txBody>
          <a:bodyPr/>
          <a:lstStyle/>
          <a:p>
            <a:fld id="{F60AA0EA-6CC4-487A-A823-008627EB6074}" type="slidenum">
              <a:rPr lang="bs-Latn-BA" smtClean="0"/>
              <a:t>‹#›</a:t>
            </a:fld>
            <a:endParaRPr lang="bs-Latn-BA"/>
          </a:p>
        </p:txBody>
      </p:sp>
      <p:sp>
        <p:nvSpPr>
          <p:cNvPr id="9" name="Content Placeholder 8"/>
          <p:cNvSpPr>
            <a:spLocks noGrp="1"/>
          </p:cNvSpPr>
          <p:nvPr>
            <p:ph sz="quarter" idx="13"/>
          </p:nvPr>
        </p:nvSpPr>
        <p:spPr>
          <a:xfrm>
            <a:off x="1298448" y="2121407"/>
            <a:ext cx="3200400" cy="360273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63440" y="2119313"/>
            <a:ext cx="3200400" cy="360521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557869" y="2122312"/>
            <a:ext cx="2939521" cy="820208"/>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910669" y="2122311"/>
            <a:ext cx="2944368" cy="822960"/>
          </a:xfrm>
        </p:spPr>
        <p:txBody>
          <a:bodyPr anchor="b">
            <a:normAutofit/>
          </a:bodyPr>
          <a:lstStyle>
            <a:lvl1pPr marL="0" indent="0" algn="ctr">
              <a:buNone/>
              <a:defRPr sz="2000" b="1">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8" name="Footer Placeholder 7"/>
          <p:cNvSpPr>
            <a:spLocks noGrp="1"/>
          </p:cNvSpPr>
          <p:nvPr>
            <p:ph type="ftr" sz="quarter" idx="11"/>
          </p:nvPr>
        </p:nvSpPr>
        <p:spPr/>
        <p:txBody>
          <a:bodyPr/>
          <a:lstStyle/>
          <a:p>
            <a:endParaRPr lang="bs-Latn-BA"/>
          </a:p>
        </p:txBody>
      </p:sp>
      <p:sp>
        <p:nvSpPr>
          <p:cNvPr id="9" name="Slide Number Placeholder 8"/>
          <p:cNvSpPr>
            <a:spLocks noGrp="1"/>
          </p:cNvSpPr>
          <p:nvPr>
            <p:ph type="sldNum" sz="quarter" idx="12"/>
          </p:nvPr>
        </p:nvSpPr>
        <p:spPr/>
        <p:txBody>
          <a:bodyPr/>
          <a:lstStyle/>
          <a:p>
            <a:fld id="{F60AA0EA-6CC4-487A-A823-008627EB6074}" type="slidenum">
              <a:rPr lang="bs-Latn-BA" smtClean="0"/>
              <a:t>‹#›</a:t>
            </a:fld>
            <a:endParaRPr lang="bs-Latn-BA"/>
          </a:p>
        </p:txBody>
      </p:sp>
      <p:sp>
        <p:nvSpPr>
          <p:cNvPr id="11" name="Content Placeholder 10"/>
          <p:cNvSpPr>
            <a:spLocks noGrp="1"/>
          </p:cNvSpPr>
          <p:nvPr>
            <p:ph sz="quarter" idx="13"/>
          </p:nvPr>
        </p:nvSpPr>
        <p:spPr>
          <a:xfrm>
            <a:off x="1298448" y="2944368"/>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12"/>
          <p:cNvSpPr>
            <a:spLocks noGrp="1"/>
          </p:cNvSpPr>
          <p:nvPr>
            <p:ph sz="quarter" idx="14"/>
          </p:nvPr>
        </p:nvSpPr>
        <p:spPr>
          <a:xfrm>
            <a:off x="4645151" y="2944813"/>
            <a:ext cx="3227832" cy="2779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4" name="Footer Placeholder 3"/>
          <p:cNvSpPr>
            <a:spLocks noGrp="1"/>
          </p:cNvSpPr>
          <p:nvPr>
            <p:ph type="ftr" sz="quarter" idx="11"/>
          </p:nvPr>
        </p:nvSpPr>
        <p:spPr/>
        <p:txBody>
          <a:bodyPr/>
          <a:lstStyle/>
          <a:p>
            <a:endParaRPr lang="bs-Latn-BA"/>
          </a:p>
        </p:txBody>
      </p:sp>
      <p:sp>
        <p:nvSpPr>
          <p:cNvPr id="5" name="Slide Number Placeholder 4"/>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5CF4BFD-6AD2-4FFE-8111-C57F7C6390D6}" type="datetimeFigureOut">
              <a:rPr lang="bs-Latn-BA" smtClean="0"/>
              <a:t>9.9.2015</a:t>
            </a:fld>
            <a:endParaRPr lang="bs-Latn-BA"/>
          </a:p>
        </p:txBody>
      </p:sp>
      <p:sp>
        <p:nvSpPr>
          <p:cNvPr id="3" name="Footer Placeholder 2"/>
          <p:cNvSpPr>
            <a:spLocks noGrp="1"/>
          </p:cNvSpPr>
          <p:nvPr>
            <p:ph type="ftr" sz="quarter" idx="11"/>
          </p:nvPr>
        </p:nvSpPr>
        <p:spPr/>
        <p:txBody>
          <a:bodyPr/>
          <a:lstStyle/>
          <a:p>
            <a:endParaRPr lang="bs-Latn-BA"/>
          </a:p>
        </p:txBody>
      </p:sp>
      <p:sp>
        <p:nvSpPr>
          <p:cNvPr id="4" name="Slide Number Placeholder 3"/>
          <p:cNvSpPr>
            <a:spLocks noGrp="1"/>
          </p:cNvSpPr>
          <p:nvPr>
            <p:ph type="sldNum" sz="quarter" idx="12"/>
          </p:nvPr>
        </p:nvSpPr>
        <p:spPr/>
        <p:txBody>
          <a:bodyPr/>
          <a:lstStyle/>
          <a:p>
            <a:fld id="{F60AA0EA-6CC4-487A-A823-008627EB6074}" type="slidenum">
              <a:rPr lang="bs-Latn-BA" smtClean="0"/>
              <a:t>‹#›</a:t>
            </a:fld>
            <a:endParaRPr lang="bs-Latn-B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1" name="Freeform 1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16"/>
          <p:cNvSpPr/>
          <p:nvPr/>
        </p:nvSpPr>
        <p:spPr>
          <a:xfrm rot="60000">
            <a:off x="4471416" y="603504"/>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rot="21540000">
            <a:off x="749808" y="576072"/>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8"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9"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8976" y="2020042"/>
            <a:ext cx="3064827" cy="1503037"/>
          </a:xfrm>
        </p:spPr>
        <p:txBody>
          <a:bodyPr anchor="b">
            <a:normAutofit/>
          </a:bodyPr>
          <a:lstStyle>
            <a:lvl1pPr algn="ctr">
              <a:defRPr sz="2400" b="0"/>
            </a:lvl1pPr>
          </a:lstStyle>
          <a:p>
            <a:r>
              <a:rPr lang="en-US" smtClean="0"/>
              <a:t>Click to edit Master title style</a:t>
            </a:r>
            <a:endParaRPr lang="en-US"/>
          </a:p>
        </p:txBody>
      </p:sp>
      <p:sp>
        <p:nvSpPr>
          <p:cNvPr id="3" name="Content Placeholder 2"/>
          <p:cNvSpPr>
            <a:spLocks noGrp="1"/>
          </p:cNvSpPr>
          <p:nvPr>
            <p:ph idx="1"/>
          </p:nvPr>
        </p:nvSpPr>
        <p:spPr>
          <a:xfrm rot="60000">
            <a:off x="4854291" y="1150993"/>
            <a:ext cx="3020792" cy="4625489"/>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rot="-60000">
            <a:off x="1148125" y="3623748"/>
            <a:ext cx="3048891" cy="210040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1698" y="5885672"/>
            <a:ext cx="1213821" cy="365125"/>
          </a:xfrm>
        </p:spPr>
        <p:txBody>
          <a:bodyPr/>
          <a:lstStyle/>
          <a:p>
            <a:fld id="{A5CF4BFD-6AD2-4FFE-8111-C57F7C6390D6}" type="datetimeFigureOut">
              <a:rPr lang="bs-Latn-BA" smtClean="0"/>
              <a:t>9.9.2015</a:t>
            </a:fld>
            <a:endParaRPr lang="bs-Latn-BA"/>
          </a:p>
        </p:txBody>
      </p:sp>
      <p:sp>
        <p:nvSpPr>
          <p:cNvPr id="6" name="Footer Placeholder 5"/>
          <p:cNvSpPr>
            <a:spLocks noGrp="1"/>
          </p:cNvSpPr>
          <p:nvPr>
            <p:ph type="ftr" sz="quarter" idx="11"/>
          </p:nvPr>
        </p:nvSpPr>
        <p:spPr>
          <a:xfrm rot="-60000">
            <a:off x="914554" y="5829261"/>
            <a:ext cx="3522607" cy="365125"/>
          </a:xfrm>
        </p:spPr>
        <p:txBody>
          <a:bodyPr/>
          <a:lstStyle/>
          <a:p>
            <a:endParaRPr lang="bs-Latn-BA"/>
          </a:p>
        </p:txBody>
      </p:sp>
      <p:sp>
        <p:nvSpPr>
          <p:cNvPr id="7" name="Slide Number Placeholder 6"/>
          <p:cNvSpPr>
            <a:spLocks noGrp="1"/>
          </p:cNvSpPr>
          <p:nvPr>
            <p:ph type="sldNum" sz="quarter" idx="12"/>
          </p:nvPr>
        </p:nvSpPr>
        <p:spPr>
          <a:xfrm rot="60000">
            <a:off x="7557313" y="5896961"/>
            <a:ext cx="554023" cy="365125"/>
          </a:xfrm>
        </p:spPr>
        <p:txBody>
          <a:bodyPr/>
          <a:lstStyle/>
          <a:p>
            <a:fld id="{F60AA0EA-6CC4-487A-A823-008627EB6074}" type="slidenum">
              <a:rPr lang="bs-Latn-BA" smtClean="0"/>
              <a:t>‹#›</a:t>
            </a:fld>
            <a:endParaRPr lang="bs-Latn-B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8" name="Group 15"/>
          <p:cNvGrpSpPr/>
          <p:nvPr/>
        </p:nvGrpSpPr>
        <p:grpSpPr>
          <a:xfrm>
            <a:off x="0" y="0"/>
            <a:ext cx="9144000" cy="6858000"/>
            <a:chOff x="0" y="0"/>
            <a:chExt cx="9144000" cy="6858000"/>
          </a:xfrm>
        </p:grpSpPr>
        <p:sp>
          <p:nvSpPr>
            <p:cNvPr id="9" name="Rectangle 8"/>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31" name="Freeform 30"/>
          <p:cNvSpPr/>
          <p:nvPr/>
        </p:nvSpPr>
        <p:spPr>
          <a:xfrm rot="10800000">
            <a:off x="632177" y="6058038"/>
            <a:ext cx="772160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rot="21540000">
            <a:off x="749204" y="576868"/>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rot="21540000">
            <a:off x="745058" y="575769"/>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p:cNvSpPr/>
          <p:nvPr/>
        </p:nvSpPr>
        <p:spPr>
          <a:xfrm rot="60000">
            <a:off x="4468872" y="605163"/>
            <a:ext cx="3788941" cy="5722296"/>
          </a:xfrm>
          <a:prstGeom prst="rect">
            <a:avLst/>
          </a:prstGeom>
          <a:solidFill>
            <a:schemeClr val="bg1"/>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p:cNvSpPr/>
          <p:nvPr/>
        </p:nvSpPr>
        <p:spPr>
          <a:xfrm rot="60000">
            <a:off x="4464768" y="603920"/>
            <a:ext cx="3788941" cy="5722296"/>
          </a:xfrm>
          <a:prstGeom prst="rect">
            <a:avLst/>
          </a:prstGeom>
          <a:blipFill dpi="0" rotWithShape="1">
            <a:blip r:embed="rId2"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4" name="Picture 2" descr="C:\Users\Administrator\Desktop\Pushpin Dev\Assets\pushpinLeft.png"/>
          <p:cNvPicPr>
            <a:picLocks noChangeAspect="1" noChangeArrowheads="1"/>
          </p:cNvPicPr>
          <p:nvPr/>
        </p:nvPicPr>
        <p:blipFill>
          <a:blip r:embed="rId3" cstate="print"/>
          <a:srcRect/>
          <a:stretch>
            <a:fillRect/>
          </a:stretch>
        </p:blipFill>
        <p:spPr bwMode="auto">
          <a:xfrm rot="1435684">
            <a:off x="2371106" y="293953"/>
            <a:ext cx="567831" cy="567830"/>
          </a:xfrm>
          <a:prstGeom prst="rect">
            <a:avLst/>
          </a:prstGeom>
          <a:noFill/>
        </p:spPr>
      </p:pic>
      <p:pic>
        <p:nvPicPr>
          <p:cNvPr id="15" name="Picture 2" descr="C:\Users\Administrator\Desktop\Pushpin Dev\Assets\pushpinLeft.png"/>
          <p:cNvPicPr>
            <a:picLocks noChangeAspect="1" noChangeArrowheads="1"/>
          </p:cNvPicPr>
          <p:nvPr/>
        </p:nvPicPr>
        <p:blipFill>
          <a:blip r:embed="rId3" cstate="print"/>
          <a:srcRect/>
          <a:stretch>
            <a:fillRect/>
          </a:stretch>
        </p:blipFill>
        <p:spPr bwMode="auto">
          <a:xfrm rot="4096196">
            <a:off x="6279647" y="333163"/>
            <a:ext cx="566928" cy="566928"/>
          </a:xfrm>
          <a:prstGeom prst="rect">
            <a:avLst/>
          </a:prstGeom>
          <a:noFill/>
        </p:spPr>
      </p:pic>
      <p:sp>
        <p:nvSpPr>
          <p:cNvPr id="2" name="Title 1"/>
          <p:cNvSpPr>
            <a:spLocks noGrp="1"/>
          </p:cNvSpPr>
          <p:nvPr>
            <p:ph type="title"/>
          </p:nvPr>
        </p:nvSpPr>
        <p:spPr>
          <a:xfrm rot="-60000">
            <a:off x="1106424" y="2020824"/>
            <a:ext cx="3063240" cy="1499616"/>
          </a:xfrm>
        </p:spPr>
        <p:txBody>
          <a:bodyPr anchor="b">
            <a:normAutofit/>
          </a:bodyPr>
          <a:lstStyle>
            <a:lvl1pPr algn="ctr">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rot="60000">
            <a:off x="4898615" y="1207272"/>
            <a:ext cx="2913863" cy="4539412"/>
          </a:xfrm>
          <a:ln w="101600" cap="rnd">
            <a:solidFill>
              <a:srgbClr val="FFFFFF"/>
            </a:solidFill>
          </a:ln>
          <a:effectLst>
            <a:outerShdw blurRad="88900" dir="2700000" algn="tl" rotWithShape="0">
              <a:prstClr val="black">
                <a:alpha val="40000"/>
              </a:prstClr>
            </a:outerShdw>
          </a:effectLst>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rot="-60000">
            <a:off x="1152144" y="3621024"/>
            <a:ext cx="3044952" cy="2103120"/>
          </a:xfrm>
        </p:spPr>
        <p:txBody>
          <a:bodyPr>
            <a:normAutofit/>
          </a:bodyPr>
          <a:lstStyle>
            <a:lvl1pPr marL="0" indent="0" algn="ctr">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rot="60000">
            <a:off x="6345936" y="5888737"/>
            <a:ext cx="1213821" cy="365125"/>
          </a:xfrm>
        </p:spPr>
        <p:txBody>
          <a:bodyPr/>
          <a:lstStyle/>
          <a:p>
            <a:fld id="{A5CF4BFD-6AD2-4FFE-8111-C57F7C6390D6}" type="datetimeFigureOut">
              <a:rPr lang="bs-Latn-BA" smtClean="0"/>
              <a:t>9.9.2015</a:t>
            </a:fld>
            <a:endParaRPr lang="bs-Latn-BA"/>
          </a:p>
        </p:txBody>
      </p:sp>
      <p:sp>
        <p:nvSpPr>
          <p:cNvPr id="6" name="Footer Placeholder 5"/>
          <p:cNvSpPr>
            <a:spLocks noGrp="1"/>
          </p:cNvSpPr>
          <p:nvPr>
            <p:ph type="ftr" sz="quarter" idx="11"/>
          </p:nvPr>
        </p:nvSpPr>
        <p:spPr>
          <a:xfrm rot="-60000">
            <a:off x="914569" y="5831037"/>
            <a:ext cx="3319043" cy="365125"/>
          </a:xfrm>
        </p:spPr>
        <p:txBody>
          <a:bodyPr/>
          <a:lstStyle/>
          <a:p>
            <a:endParaRPr lang="bs-Latn-BA"/>
          </a:p>
        </p:txBody>
      </p:sp>
      <p:sp>
        <p:nvSpPr>
          <p:cNvPr id="7" name="Slide Number Placeholder 6"/>
          <p:cNvSpPr>
            <a:spLocks noGrp="1"/>
          </p:cNvSpPr>
          <p:nvPr>
            <p:ph type="sldNum" sz="quarter" idx="12"/>
          </p:nvPr>
        </p:nvSpPr>
        <p:spPr>
          <a:xfrm rot="60000">
            <a:off x="7562089" y="5900026"/>
            <a:ext cx="554023" cy="365125"/>
          </a:xfrm>
        </p:spPr>
        <p:txBody>
          <a:bodyPr/>
          <a:lstStyle/>
          <a:p>
            <a:fld id="{F60AA0EA-6CC4-487A-A823-008627EB6074}" type="slidenum">
              <a:rPr lang="bs-Latn-BA" smtClean="0"/>
              <a:t>‹#›</a:t>
            </a:fld>
            <a:endParaRPr lang="bs-Latn-B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15"/>
          <p:cNvGrpSpPr/>
          <p:nvPr/>
        </p:nvGrpSpPr>
        <p:grpSpPr>
          <a:xfrm>
            <a:off x="0" y="0"/>
            <a:ext cx="9144000" cy="6858000"/>
            <a:chOff x="0" y="0"/>
            <a:chExt cx="9144000" cy="6858000"/>
          </a:xfrm>
        </p:grpSpPr>
        <p:sp>
          <p:nvSpPr>
            <p:cNvPr id="8" name="Rectangle 7"/>
            <p:cNvSpPr/>
            <p:nvPr/>
          </p:nvSpPr>
          <p:spPr>
            <a:xfrm>
              <a:off x="0" y="0"/>
              <a:ext cx="7162800" cy="6858000"/>
            </a:xfrm>
            <a:prstGeom prst="rect">
              <a:avLst/>
            </a:prstGeom>
            <a:gradFill flip="none" rotWithShape="1">
              <a:gsLst>
                <a:gs pos="0">
                  <a:srgbClr val="010101">
                    <a:alpha val="51765"/>
                  </a:srgbClr>
                </a:gs>
                <a:gs pos="60000">
                  <a:srgbClr val="FEFEFE">
                    <a:alpha val="0"/>
                  </a:srgbClr>
                </a:gs>
              </a:gsLst>
              <a:path path="circle">
                <a:fillToRect t="100000" r="100000"/>
              </a:path>
              <a:tileRect l="-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1143000" y="0"/>
              <a:ext cx="8001000" cy="6858000"/>
            </a:xfrm>
            <a:prstGeom prst="rect">
              <a:avLst/>
            </a:prstGeom>
            <a:gradFill flip="none" rotWithShape="1">
              <a:gsLst>
                <a:gs pos="0">
                  <a:srgbClr val="010101">
                    <a:alpha val="56000"/>
                  </a:srgbClr>
                </a:gs>
                <a:gs pos="61000">
                  <a:srgbClr val="FEFEFE">
                    <a:alpha val="0"/>
                  </a:srgbClr>
                </a:gs>
              </a:gsLst>
              <a:path path="circle">
                <a:fillToRect l="100000" t="100000"/>
              </a:path>
              <a:tileRect r="-100000" b="-10000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 name="Freeform 9"/>
          <p:cNvSpPr/>
          <p:nvPr/>
        </p:nvSpPr>
        <p:spPr>
          <a:xfrm rot="10800000">
            <a:off x="628650" y="6069330"/>
            <a:ext cx="7920991" cy="537210"/>
          </a:xfrm>
          <a:custGeom>
            <a:avLst/>
            <a:gdLst>
              <a:gd name="connsiteX0" fmla="*/ 0 w 7955280"/>
              <a:gd name="connsiteY0" fmla="*/ 495300 h 495300"/>
              <a:gd name="connsiteX1" fmla="*/ 169546 w 7955280"/>
              <a:gd name="connsiteY1" fmla="*/ 0 h 495300"/>
              <a:gd name="connsiteX2" fmla="*/ 7785734 w 7955280"/>
              <a:gd name="connsiteY2" fmla="*/ 0 h 495300"/>
              <a:gd name="connsiteX3" fmla="*/ 7955280 w 7955280"/>
              <a:gd name="connsiteY3" fmla="*/ 495300 h 495300"/>
              <a:gd name="connsiteX4" fmla="*/ 0 w 7955280"/>
              <a:gd name="connsiteY4" fmla="*/ 495300 h 495300"/>
              <a:gd name="connsiteX0" fmla="*/ 0 w 7955280"/>
              <a:gd name="connsiteY0" fmla="*/ 495300 h 495300"/>
              <a:gd name="connsiteX1" fmla="*/ 169546 w 7955280"/>
              <a:gd name="connsiteY1" fmla="*/ 0 h 495300"/>
              <a:gd name="connsiteX2" fmla="*/ 3966210 w 7955280"/>
              <a:gd name="connsiteY2" fmla="*/ 95250 h 495300"/>
              <a:gd name="connsiteX3" fmla="*/ 7785734 w 7955280"/>
              <a:gd name="connsiteY3" fmla="*/ 0 h 495300"/>
              <a:gd name="connsiteX4" fmla="*/ 7955280 w 7955280"/>
              <a:gd name="connsiteY4" fmla="*/ 495300 h 495300"/>
              <a:gd name="connsiteX5" fmla="*/ 0 w 7955280"/>
              <a:gd name="connsiteY5" fmla="*/ 495300 h 4953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955280" h="495300">
                <a:moveTo>
                  <a:pt x="0" y="495300"/>
                </a:moveTo>
                <a:lnTo>
                  <a:pt x="169546" y="0"/>
                </a:lnTo>
                <a:lnTo>
                  <a:pt x="3966210" y="95250"/>
                </a:lnTo>
                <a:lnTo>
                  <a:pt x="7785734" y="0"/>
                </a:lnTo>
                <a:lnTo>
                  <a:pt x="7955280" y="495300"/>
                </a:lnTo>
                <a:lnTo>
                  <a:pt x="0" y="495300"/>
                </a:lnTo>
                <a:close/>
              </a:path>
            </a:pathLst>
          </a:custGeom>
          <a:gradFill flip="none" rotWithShape="1">
            <a:gsLst>
              <a:gs pos="30000">
                <a:srgbClr val="010101">
                  <a:alpha val="34000"/>
                </a:srgbClr>
              </a:gs>
              <a:gs pos="100000">
                <a:srgbClr val="010101">
                  <a:alpha val="26000"/>
                </a:srgbClr>
              </a:gs>
            </a:gsLst>
            <a:path path="circle">
              <a:fillToRect l="50000" t="50000" r="50000" b="50000"/>
            </a:path>
            <a:tileRect/>
          </a:gradFill>
          <a:ln>
            <a:noFill/>
          </a:ln>
          <a:effectLst>
            <a:softEdge rad="1270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731520" y="575310"/>
            <a:ext cx="7696200" cy="5715000"/>
          </a:xfrm>
          <a:prstGeom prst="rect">
            <a:avLst/>
          </a:prstGeom>
          <a:solidFill>
            <a:schemeClr val="bg1">
              <a:lumMod val="75000"/>
              <a:lumOff val="25000"/>
            </a:schemeClr>
          </a:solid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31520" y="576072"/>
            <a:ext cx="7696200" cy="5715000"/>
          </a:xfrm>
          <a:prstGeom prst="rect">
            <a:avLst/>
          </a:prstGeom>
          <a:blipFill dpi="0" rotWithShape="1">
            <a:blip r:embed="rId13" cstate="print">
              <a:alphaModFix amt="20000"/>
              <a:grayscl/>
              <a:lum contrast="12000"/>
            </a:blip>
            <a:srcRect/>
            <a:tile tx="0" ty="0" sx="100000" sy="100000" flip="none" algn="tl"/>
          </a:blipFill>
          <a:ln w="6350">
            <a:noFill/>
          </a:ln>
          <a:effectLst>
            <a:outerShdw blurRad="101600" dist="50800" dir="5400000" algn="t" rotWithShape="0">
              <a:prstClr val="black">
                <a:alpha val="2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3" name="Picture 2" descr="C:\Users\Administrator\Desktop\Pushpin Dev\Assets\pushpinLeft.png"/>
          <p:cNvPicPr>
            <a:picLocks noChangeAspect="1" noChangeArrowheads="1"/>
          </p:cNvPicPr>
          <p:nvPr/>
        </p:nvPicPr>
        <p:blipFill>
          <a:blip r:embed="rId14" cstate="print"/>
          <a:srcRect/>
          <a:stretch>
            <a:fillRect/>
          </a:stretch>
        </p:blipFill>
        <p:spPr bwMode="auto">
          <a:xfrm rot="1435684">
            <a:off x="543741" y="273091"/>
            <a:ext cx="567831" cy="567830"/>
          </a:xfrm>
          <a:prstGeom prst="rect">
            <a:avLst/>
          </a:prstGeom>
          <a:noFill/>
        </p:spPr>
      </p:pic>
      <p:pic>
        <p:nvPicPr>
          <p:cNvPr id="14" name="Picture 2" descr="C:\Users\Administrator\Desktop\Pushpin Dev\Assets\pushpinLeft.png"/>
          <p:cNvPicPr>
            <a:picLocks noChangeAspect="1" noChangeArrowheads="1"/>
          </p:cNvPicPr>
          <p:nvPr/>
        </p:nvPicPr>
        <p:blipFill>
          <a:blip r:embed="rId14" cstate="print"/>
          <a:srcRect/>
          <a:stretch>
            <a:fillRect/>
          </a:stretch>
        </p:blipFill>
        <p:spPr bwMode="auto">
          <a:xfrm rot="4096196">
            <a:off x="8115079" y="298163"/>
            <a:ext cx="566928" cy="566928"/>
          </a:xfrm>
          <a:prstGeom prst="rect">
            <a:avLst/>
          </a:prstGeom>
          <a:noFill/>
        </p:spPr>
      </p:pic>
      <p:sp>
        <p:nvSpPr>
          <p:cNvPr id="2" name="Title Placeholder 1"/>
          <p:cNvSpPr>
            <a:spLocks noGrp="1"/>
          </p:cNvSpPr>
          <p:nvPr>
            <p:ph type="title"/>
          </p:nvPr>
        </p:nvSpPr>
        <p:spPr>
          <a:xfrm>
            <a:off x="1095023" y="817582"/>
            <a:ext cx="6965245" cy="1202485"/>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463040" y="2119257"/>
            <a:ext cx="6196405" cy="3603812"/>
          </a:xfrm>
          <a:prstGeom prst="rect">
            <a:avLst/>
          </a:prstGeom>
        </p:spPr>
        <p:txBody>
          <a:bodyPr vert="horz" lIns="91440" tIns="45720" rIns="91440" bIns="45720" rtlCol="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454588" y="5809152"/>
            <a:ext cx="1213821" cy="365125"/>
          </a:xfrm>
          <a:prstGeom prst="rect">
            <a:avLst/>
          </a:prstGeom>
        </p:spPr>
        <p:txBody>
          <a:bodyPr vert="horz" lIns="91440" tIns="45720" rIns="91440" bIns="45720" rtlCol="0" anchor="ctr"/>
          <a:lstStyle>
            <a:lvl1pPr algn="r">
              <a:defRPr sz="1200">
                <a:solidFill>
                  <a:schemeClr val="tx2"/>
                </a:solidFill>
                <a:latin typeface="Rage Italic" pitchFamily="66" charset="0"/>
              </a:defRPr>
            </a:lvl1pPr>
          </a:lstStyle>
          <a:p>
            <a:fld id="{A5CF4BFD-6AD2-4FFE-8111-C57F7C6390D6}" type="datetimeFigureOut">
              <a:rPr lang="bs-Latn-BA" smtClean="0"/>
              <a:t>9.9.2015</a:t>
            </a:fld>
            <a:endParaRPr lang="bs-Latn-BA"/>
          </a:p>
        </p:txBody>
      </p:sp>
      <p:sp>
        <p:nvSpPr>
          <p:cNvPr id="5" name="Footer Placeholder 4"/>
          <p:cNvSpPr>
            <a:spLocks noGrp="1"/>
          </p:cNvSpPr>
          <p:nvPr>
            <p:ph type="ftr" sz="quarter" idx="3"/>
          </p:nvPr>
        </p:nvSpPr>
        <p:spPr>
          <a:xfrm>
            <a:off x="914401" y="5809152"/>
            <a:ext cx="5540188" cy="365125"/>
          </a:xfrm>
          <a:prstGeom prst="rect">
            <a:avLst/>
          </a:prstGeom>
        </p:spPr>
        <p:txBody>
          <a:bodyPr vert="horz" lIns="91440" tIns="45720" rIns="91440" bIns="45720" rtlCol="0" anchor="ctr"/>
          <a:lstStyle>
            <a:lvl1pPr algn="l">
              <a:defRPr sz="1400">
                <a:solidFill>
                  <a:schemeClr val="tx2"/>
                </a:solidFill>
                <a:latin typeface="Rage Italic" pitchFamily="66" charset="0"/>
              </a:defRPr>
            </a:lvl1pPr>
          </a:lstStyle>
          <a:p>
            <a:endParaRPr lang="bs-Latn-BA"/>
          </a:p>
        </p:txBody>
      </p:sp>
      <p:sp>
        <p:nvSpPr>
          <p:cNvPr id="6" name="Slide Number Placeholder 5"/>
          <p:cNvSpPr>
            <a:spLocks noGrp="1"/>
          </p:cNvSpPr>
          <p:nvPr>
            <p:ph type="sldNum" sz="quarter" idx="4"/>
          </p:nvPr>
        </p:nvSpPr>
        <p:spPr>
          <a:xfrm>
            <a:off x="7670202" y="5809152"/>
            <a:ext cx="554023" cy="365125"/>
          </a:xfrm>
          <a:prstGeom prst="rect">
            <a:avLst/>
          </a:prstGeom>
        </p:spPr>
        <p:txBody>
          <a:bodyPr vert="horz" lIns="91440" tIns="45720" rIns="91440" bIns="45720" rtlCol="0" anchor="ctr"/>
          <a:lstStyle>
            <a:lvl1pPr algn="r">
              <a:defRPr sz="1400">
                <a:solidFill>
                  <a:schemeClr val="tx2"/>
                </a:solidFill>
                <a:latin typeface="Rage Italic" pitchFamily="66" charset="0"/>
              </a:defRPr>
            </a:lvl1pPr>
          </a:lstStyle>
          <a:p>
            <a:fld id="{F60AA0EA-6CC4-487A-A823-008627EB6074}" type="slidenum">
              <a:rPr lang="bs-Latn-BA" smtClean="0"/>
              <a:t>‹#›</a:t>
            </a:fld>
            <a:endParaRPr lang="bs-Latn-BA"/>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74320" indent="-274320" algn="l" defTabSz="914400" rtl="0" eaLnBrk="1" latinLnBrk="0" hangingPunct="1">
        <a:spcBef>
          <a:spcPct val="20000"/>
        </a:spcBef>
        <a:buClr>
          <a:schemeClr val="accent2"/>
        </a:buClr>
        <a:buSzPct val="85000"/>
        <a:buFont typeface="Brush Script MT" pitchFamily="66" charset="0"/>
        <a:buChar char="O"/>
        <a:defRPr sz="2400" kern="1200">
          <a:solidFill>
            <a:schemeClr val="tx1"/>
          </a:solidFill>
          <a:latin typeface="+mn-lt"/>
          <a:ea typeface="+mn-ea"/>
          <a:cs typeface="+mn-cs"/>
        </a:defRPr>
      </a:lvl1pPr>
      <a:lvl2pPr marL="640080" indent="-274320" algn="l" defTabSz="914400" rtl="0" eaLnBrk="1" latinLnBrk="0" hangingPunct="1">
        <a:spcBef>
          <a:spcPct val="20000"/>
        </a:spcBef>
        <a:buClr>
          <a:schemeClr val="accent2"/>
        </a:buClr>
        <a:buSzPct val="85000"/>
        <a:buFont typeface="Brush Script MT" pitchFamily="66" charset="0"/>
        <a:buChar char="O"/>
        <a:defRPr sz="2200" kern="1200">
          <a:solidFill>
            <a:schemeClr val="tx1"/>
          </a:solidFill>
          <a:latin typeface="+mn-lt"/>
          <a:ea typeface="+mn-ea"/>
          <a:cs typeface="+mn-cs"/>
        </a:defRPr>
      </a:lvl2pPr>
      <a:lvl3pPr marL="914400" indent="-228600" algn="l" defTabSz="914400" rtl="0" eaLnBrk="1" latinLnBrk="0" hangingPunct="1">
        <a:spcBef>
          <a:spcPct val="20000"/>
        </a:spcBef>
        <a:buClr>
          <a:schemeClr val="accent2"/>
        </a:buClr>
        <a:buSzPct val="85000"/>
        <a:buFont typeface="Brush Script MT" pitchFamily="66" charset="0"/>
        <a:buChar char="O"/>
        <a:defRPr sz="2000" kern="1200">
          <a:solidFill>
            <a:schemeClr val="tx1"/>
          </a:solidFill>
          <a:latin typeface="+mn-lt"/>
          <a:ea typeface="+mn-ea"/>
          <a:cs typeface="+mn-cs"/>
        </a:defRPr>
      </a:lvl3pPr>
      <a:lvl4pPr marL="1280160" indent="-228600" algn="l" defTabSz="914400" rtl="0" eaLnBrk="1" latinLnBrk="0" hangingPunct="1">
        <a:spcBef>
          <a:spcPct val="20000"/>
        </a:spcBef>
        <a:buClr>
          <a:schemeClr val="accent2"/>
        </a:buClr>
        <a:buSzPct val="85000"/>
        <a:buFont typeface="Brush Script MT" pitchFamily="66" charset="0"/>
        <a:buChar char="O"/>
        <a:defRPr sz="1800" kern="1200">
          <a:solidFill>
            <a:schemeClr val="tx1"/>
          </a:solidFill>
          <a:latin typeface="+mn-lt"/>
          <a:ea typeface="+mn-ea"/>
          <a:cs typeface="+mn-cs"/>
        </a:defRPr>
      </a:lvl4pPr>
      <a:lvl5pPr marL="164592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5pPr>
      <a:lvl6pPr marL="201168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6pPr>
      <a:lvl7pPr marL="237744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7pPr>
      <a:lvl8pPr marL="274320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8pPr>
      <a:lvl9pPr marL="3108960" indent="-228600" algn="l" defTabSz="914400" rtl="0" eaLnBrk="1" latinLnBrk="0" hangingPunct="1">
        <a:spcBef>
          <a:spcPct val="20000"/>
        </a:spcBef>
        <a:buClr>
          <a:schemeClr val="accent2"/>
        </a:buClr>
        <a:buSzPct val="85000"/>
        <a:buFont typeface="Brush Script MT" pitchFamily="66" charset="0"/>
        <a:buChar char="O"/>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bs-Latn-BA" dirty="0" smtClean="0"/>
              <a:t>Radno pravo</a:t>
            </a:r>
            <a:endParaRPr lang="bs-Latn-BA" dirty="0"/>
          </a:p>
        </p:txBody>
      </p:sp>
      <p:sp>
        <p:nvSpPr>
          <p:cNvPr id="3" name="Subtitle 2"/>
          <p:cNvSpPr>
            <a:spLocks noGrp="1"/>
          </p:cNvSpPr>
          <p:nvPr>
            <p:ph type="subTitle" idx="1"/>
          </p:nvPr>
        </p:nvSpPr>
        <p:spPr/>
        <p:txBody>
          <a:bodyPr>
            <a:normAutofit/>
          </a:bodyPr>
          <a:lstStyle/>
          <a:p>
            <a:r>
              <a:rPr lang="bs-Latn-BA" dirty="0" smtClean="0"/>
              <a:t>Prof.dr. Sead Dizdarević</a:t>
            </a:r>
          </a:p>
          <a:p>
            <a:r>
              <a:rPr lang="bs-Latn-BA" dirty="0" smtClean="0"/>
              <a:t>Ass. Amina Hajdarević, BA</a:t>
            </a:r>
            <a:endParaRPr lang="bs-Latn-BA" dirty="0"/>
          </a:p>
        </p:txBody>
      </p:sp>
    </p:spTree>
    <p:extLst>
      <p:ext uri="{BB962C8B-B14F-4D97-AF65-F5344CB8AC3E}">
        <p14:creationId xmlns:p14="http://schemas.microsoft.com/office/powerpoint/2010/main" val="280059323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62453783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Međunarodna organizacija rada </a:t>
            </a:r>
            <a:endParaRPr lang="bs-Latn-BA" dirty="0"/>
          </a:p>
        </p:txBody>
      </p:sp>
      <p:sp>
        <p:nvSpPr>
          <p:cNvPr id="3" name="Content Placeholder 2"/>
          <p:cNvSpPr>
            <a:spLocks noGrp="1"/>
          </p:cNvSpPr>
          <p:nvPr>
            <p:ph idx="1"/>
          </p:nvPr>
        </p:nvSpPr>
        <p:spPr/>
        <p:txBody>
          <a:bodyPr>
            <a:normAutofit/>
          </a:bodyPr>
          <a:lstStyle/>
          <a:p>
            <a:r>
              <a:rPr lang="bs-Latn-BA" sz="1600" dirty="0" smtClean="0">
                <a:latin typeface="Times New Roman" pitchFamily="18" charset="0"/>
                <a:cs typeface="Times New Roman" pitchFamily="18" charset="0"/>
              </a:rPr>
              <a:t>Bosna </a:t>
            </a:r>
            <a:r>
              <a:rPr lang="bs-Latn-BA" sz="1600" dirty="0">
                <a:latin typeface="Times New Roman" pitchFamily="18" charset="0"/>
                <a:cs typeface="Times New Roman" pitchFamily="18" charset="0"/>
              </a:rPr>
              <a:t>i Hercegovina kao poseban međunarodni subjektivitet imala je svoju posebnu ulogu u  oblasti rada, sa svoim radnim zakonodavstvom koje ima dugotrajni  evropski kontinuitet</a:t>
            </a:r>
            <a:r>
              <a:rPr lang="bs-Latn-BA" sz="1600" dirty="0" smtClean="0">
                <a:latin typeface="Times New Roman" pitchFamily="18" charset="0"/>
                <a:cs typeface="Times New Roman" pitchFamily="18" charset="0"/>
              </a:rPr>
              <a:t>.</a:t>
            </a:r>
          </a:p>
          <a:p>
            <a:r>
              <a:rPr lang="bs-Latn-BA" sz="1600" dirty="0">
                <a:latin typeface="Times New Roman" pitchFamily="18" charset="0"/>
                <a:cs typeface="Times New Roman" pitchFamily="18" charset="0"/>
              </a:rPr>
              <a:t>Bosna i Hercegovina je kroz čitavu historiju a pogotovo noviju  dijelila subinu evropskog modela rada, tako da i taj  evropski model rada koji se tretira kao umjereni model  čiji  je  u suštini sinonim  njemački model rada imao prije a i sada uporiste u modelu rada Bosne i Hercegovine</a:t>
            </a:r>
            <a:r>
              <a:rPr lang="bs-Latn-BA" sz="1600" dirty="0" smtClean="0">
                <a:latin typeface="Times New Roman" pitchFamily="18" charset="0"/>
                <a:cs typeface="Times New Roman" pitchFamily="18" charset="0"/>
              </a:rPr>
              <a:t>.</a:t>
            </a:r>
          </a:p>
          <a:p>
            <a:r>
              <a:rPr lang="bs-Latn-BA" sz="1600" dirty="0">
                <a:latin typeface="Times New Roman" pitchFamily="18" charset="0"/>
                <a:cs typeface="Times New Roman" pitchFamily="18" charset="0"/>
              </a:rPr>
              <a:t>P</a:t>
            </a:r>
            <a:r>
              <a:rPr lang="bs-Latn-BA" sz="1600" dirty="0" smtClean="0">
                <a:latin typeface="Times New Roman" pitchFamily="18" charset="0"/>
                <a:cs typeface="Times New Roman" pitchFamily="18" charset="0"/>
              </a:rPr>
              <a:t>otpisnica </a:t>
            </a:r>
            <a:r>
              <a:rPr lang="bs-Latn-BA" sz="1600" dirty="0">
                <a:latin typeface="Times New Roman" pitchFamily="18" charset="0"/>
                <a:cs typeface="Times New Roman" pitchFamily="18" charset="0"/>
              </a:rPr>
              <a:t>svih konvencija Međunarodne organizacije rada iako u formalnopravnom smislu u nacionalnom zakonodavstvu ta prava nisu ostvarivana, ali u formalnopravnom smislu ta prava su bila garantirana od Međunarodne organizacije rada i za prostor Bosne i Hercegovine</a:t>
            </a:r>
          </a:p>
          <a:p>
            <a:endParaRPr lang="bs-Latn-BA" sz="1800" dirty="0"/>
          </a:p>
        </p:txBody>
      </p:sp>
    </p:spTree>
    <p:extLst>
      <p:ext uri="{BB962C8B-B14F-4D97-AF65-F5344CB8AC3E}">
        <p14:creationId xmlns:p14="http://schemas.microsoft.com/office/powerpoint/2010/main" val="206020318"/>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smtClean="0"/>
              <a:t>Međunarodna organizacija rada utemeljena </a:t>
            </a:r>
            <a:r>
              <a:rPr lang="bs-Latn-BA" dirty="0">
                <a:latin typeface="Times New Roman" pitchFamily="18" charset="0"/>
                <a:cs typeface="Times New Roman" pitchFamily="18" charset="0"/>
              </a:rPr>
              <a:t>na međunarodnoj konferenciji u </a:t>
            </a:r>
            <a:r>
              <a:rPr lang="bs-Latn-BA" dirty="0" smtClean="0">
                <a:latin typeface="Times New Roman" pitchFamily="18" charset="0"/>
                <a:cs typeface="Times New Roman" pitchFamily="18" charset="0"/>
              </a:rPr>
              <a:t>Parizu </a:t>
            </a:r>
            <a:r>
              <a:rPr lang="bs-Latn-BA" dirty="0">
                <a:latin typeface="Times New Roman" pitchFamily="18" charset="0"/>
                <a:cs typeface="Times New Roman" pitchFamily="18" charset="0"/>
              </a:rPr>
              <a:t>1919. </a:t>
            </a:r>
            <a:r>
              <a:rPr lang="bs-Latn-BA" dirty="0" smtClean="0">
                <a:latin typeface="Times New Roman" pitchFamily="18" charset="0"/>
                <a:cs typeface="Times New Roman" pitchFamily="18" charset="0"/>
              </a:rPr>
              <a:t>godine</a:t>
            </a:r>
          </a:p>
          <a:p>
            <a:r>
              <a:rPr lang="bs-Latn-BA" b="1" dirty="0" smtClean="0">
                <a:effectLst>
                  <a:outerShdw blurRad="38100" dist="38100" dir="2700000" algn="tl">
                    <a:srgbClr val="000000">
                      <a:alpha val="43137"/>
                    </a:srgbClr>
                  </a:outerShdw>
                </a:effectLst>
                <a:latin typeface="Times New Roman" pitchFamily="18" charset="0"/>
                <a:cs typeface="Times New Roman" pitchFamily="18" charset="0"/>
              </a:rPr>
              <a:t>Organizacijska struktura</a:t>
            </a:r>
          </a:p>
          <a:p>
            <a:pPr marL="0" lvl="0" indent="0">
              <a:buNone/>
            </a:pPr>
            <a:r>
              <a:rPr lang="bs-Latn-BA" dirty="0" smtClean="0">
                <a:latin typeface="Times New Roman" pitchFamily="18" charset="0"/>
                <a:cs typeface="Times New Roman" pitchFamily="18" charset="0"/>
              </a:rPr>
              <a:t>     </a:t>
            </a:r>
            <a:r>
              <a:rPr lang="bs-Latn-BA" sz="1600" dirty="0" smtClean="0">
                <a:latin typeface="Times New Roman" pitchFamily="18" charset="0"/>
                <a:cs typeface="Times New Roman" pitchFamily="18" charset="0"/>
              </a:rPr>
              <a:t>1. Opšta </a:t>
            </a:r>
            <a:r>
              <a:rPr lang="bs-Latn-BA" sz="1600" dirty="0">
                <a:latin typeface="Times New Roman" pitchFamily="18" charset="0"/>
                <a:cs typeface="Times New Roman" pitchFamily="18" charset="0"/>
              </a:rPr>
              <a:t>konferencija predstavnika država </a:t>
            </a:r>
            <a:r>
              <a:rPr lang="bs-Latn-BA" sz="1600" dirty="0" smtClean="0">
                <a:latin typeface="Times New Roman" pitchFamily="18" charset="0"/>
                <a:cs typeface="Times New Roman" pitchFamily="18" charset="0"/>
              </a:rPr>
              <a:t>članica -    Međunarodne </a:t>
            </a:r>
            <a:r>
              <a:rPr lang="bs-Latn-BA" sz="1600" dirty="0">
                <a:latin typeface="Times New Roman" pitchFamily="18" charset="0"/>
                <a:cs typeface="Times New Roman" pitchFamily="18" charset="0"/>
              </a:rPr>
              <a:t>konferencija </a:t>
            </a:r>
            <a:r>
              <a:rPr lang="bs-Latn-BA" sz="1600" dirty="0" smtClean="0">
                <a:latin typeface="Times New Roman" pitchFamily="18" charset="0"/>
                <a:cs typeface="Times New Roman" pitchFamily="18" charset="0"/>
              </a:rPr>
              <a:t>rada</a:t>
            </a:r>
            <a:endParaRPr lang="bs-Latn-BA" sz="1600" dirty="0">
              <a:latin typeface="Times New Roman" pitchFamily="18" charset="0"/>
              <a:cs typeface="Times New Roman" pitchFamily="18" charset="0"/>
            </a:endParaRPr>
          </a:p>
          <a:p>
            <a:pPr marL="0" lvl="0" indent="0">
              <a:buNone/>
            </a:pPr>
            <a:r>
              <a:rPr lang="bs-Latn-BA" sz="1600" dirty="0" smtClean="0">
                <a:latin typeface="Times New Roman" pitchFamily="18" charset="0"/>
                <a:cs typeface="Times New Roman" pitchFamily="18" charset="0"/>
              </a:rPr>
              <a:t>       2. Administrativni savjet</a:t>
            </a:r>
            <a:endParaRPr lang="bs-Latn-BA" sz="1600" dirty="0">
              <a:latin typeface="Times New Roman" pitchFamily="18" charset="0"/>
              <a:cs typeface="Times New Roman" pitchFamily="18" charset="0"/>
            </a:endParaRPr>
          </a:p>
          <a:p>
            <a:pPr marL="0" lvl="0" indent="0">
              <a:buNone/>
            </a:pPr>
            <a:r>
              <a:rPr lang="bs-Latn-BA" sz="1600" dirty="0" smtClean="0">
                <a:latin typeface="Times New Roman" pitchFamily="18" charset="0"/>
                <a:cs typeface="Times New Roman" pitchFamily="18" charset="0"/>
              </a:rPr>
              <a:t>       3.Međunarodni </a:t>
            </a:r>
            <a:r>
              <a:rPr lang="bs-Latn-BA" sz="1600" dirty="0">
                <a:latin typeface="Times New Roman" pitchFamily="18" charset="0"/>
                <a:cs typeface="Times New Roman" pitchFamily="18" charset="0"/>
              </a:rPr>
              <a:t>biro </a:t>
            </a:r>
            <a:r>
              <a:rPr lang="bs-Latn-BA" sz="1600" dirty="0" smtClean="0">
                <a:latin typeface="Times New Roman" pitchFamily="18" charset="0"/>
                <a:cs typeface="Times New Roman" pitchFamily="18" charset="0"/>
              </a:rPr>
              <a:t>rada</a:t>
            </a:r>
            <a:endParaRPr lang="bs-Latn-BA" sz="1600" dirty="0">
              <a:latin typeface="Times New Roman" pitchFamily="18" charset="0"/>
              <a:cs typeface="Times New Roman" pitchFamily="18" charset="0"/>
            </a:endParaRPr>
          </a:p>
          <a:p>
            <a:pPr marL="0" indent="0">
              <a:buNone/>
            </a:pPr>
            <a:endParaRPr lang="bs-Latn-BA" sz="1600" dirty="0">
              <a:latin typeface="Times New Roman" pitchFamily="18" charset="0"/>
              <a:cs typeface="Times New Roman" pitchFamily="18" charset="0"/>
            </a:endParaRPr>
          </a:p>
        </p:txBody>
      </p:sp>
    </p:spTree>
    <p:extLst>
      <p:ext uri="{BB962C8B-B14F-4D97-AF65-F5344CB8AC3E}">
        <p14:creationId xmlns:p14="http://schemas.microsoft.com/office/powerpoint/2010/main" val="41133668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a:t>Međunarodna konferencija rada najviši zakonodavni organ Međunarodne organizacije </a:t>
            </a:r>
            <a:r>
              <a:rPr lang="bs-Latn-BA" dirty="0" smtClean="0"/>
              <a:t>rada:</a:t>
            </a:r>
          </a:p>
          <a:p>
            <a:pPr marL="0" lvl="0" indent="0">
              <a:buNone/>
            </a:pPr>
            <a:r>
              <a:rPr lang="bs-Latn-BA" b="1" dirty="0" smtClean="0"/>
              <a:t>   - konvencije </a:t>
            </a:r>
            <a:r>
              <a:rPr lang="bs-Latn-BA" b="1" dirty="0"/>
              <a:t>iz oblasti </a:t>
            </a:r>
            <a:r>
              <a:rPr lang="bs-Latn-BA" b="1" dirty="0" smtClean="0"/>
              <a:t>rada</a:t>
            </a:r>
            <a:endParaRPr lang="bs-Latn-BA" dirty="0"/>
          </a:p>
          <a:p>
            <a:pPr marL="0" lvl="0" indent="0">
              <a:buNone/>
            </a:pPr>
            <a:r>
              <a:rPr lang="bs-Latn-BA" b="1" dirty="0" smtClean="0"/>
              <a:t>   - preporuke </a:t>
            </a:r>
            <a:r>
              <a:rPr lang="bs-Latn-BA" b="1" dirty="0"/>
              <a:t>Međunarodne organizacije </a:t>
            </a:r>
            <a:r>
              <a:rPr lang="bs-Latn-BA" b="1" dirty="0" smtClean="0"/>
              <a:t>rada</a:t>
            </a:r>
            <a:endParaRPr lang="bs-Latn-BA" dirty="0"/>
          </a:p>
          <a:p>
            <a:pPr marL="0" lvl="0" indent="0">
              <a:buNone/>
            </a:pPr>
            <a:r>
              <a:rPr lang="bs-Latn-BA" b="1" dirty="0" smtClean="0"/>
              <a:t>   - rezolucije </a:t>
            </a:r>
            <a:r>
              <a:rPr lang="bs-Latn-BA" b="1" dirty="0"/>
              <a:t>Međunarodne organizacije </a:t>
            </a:r>
            <a:r>
              <a:rPr lang="bs-Latn-BA" b="1" dirty="0" smtClean="0"/>
              <a:t>rada</a:t>
            </a:r>
            <a:endParaRPr lang="bs-Latn-BA" dirty="0"/>
          </a:p>
          <a:p>
            <a:endParaRPr lang="bs-Latn-BA" dirty="0"/>
          </a:p>
        </p:txBody>
      </p:sp>
    </p:spTree>
    <p:extLst>
      <p:ext uri="{BB962C8B-B14F-4D97-AF65-F5344CB8AC3E}">
        <p14:creationId xmlns:p14="http://schemas.microsoft.com/office/powerpoint/2010/main" val="389464492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585940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Ljudsko pravo na rad</a:t>
            </a:r>
            <a:endParaRPr lang="bs-Latn-BA" dirty="0"/>
          </a:p>
        </p:txBody>
      </p:sp>
      <p:sp>
        <p:nvSpPr>
          <p:cNvPr id="3" name="Content Placeholder 2"/>
          <p:cNvSpPr>
            <a:spLocks noGrp="1"/>
          </p:cNvSpPr>
          <p:nvPr>
            <p:ph idx="1"/>
          </p:nvPr>
        </p:nvSpPr>
        <p:spPr/>
        <p:txBody>
          <a:bodyPr>
            <a:normAutofit lnSpcReduction="10000"/>
          </a:bodyPr>
          <a:lstStyle/>
          <a:p>
            <a:r>
              <a:rPr lang="bs-Latn-BA" dirty="0">
                <a:latin typeface="Times New Roman" pitchFamily="18" charset="0"/>
                <a:cs typeface="Times New Roman" pitchFamily="18" charset="0"/>
              </a:rPr>
              <a:t>Posmatrajući kroz historiju i različite političke sisteme legislativu odnosno pravne izvore koji su trebali da budu garancija radnicima za ostvarivanje njihovih prava moguće je zaključiti da su pravni propisi vrlo sporo nastajali i da praktički do početka 19. stoljeća ili na samom kraju 18. stoljeća se prvi put naziru obrisi konkretnih propisa koji su služili kao izvor radnog prava odnosno izvor prava za oblast rada </a:t>
            </a:r>
            <a:r>
              <a:rPr lang="bs-Latn-BA" dirty="0"/>
              <a:t>.</a:t>
            </a:r>
          </a:p>
        </p:txBody>
      </p:sp>
    </p:spTree>
    <p:extLst>
      <p:ext uri="{BB962C8B-B14F-4D97-AF65-F5344CB8AC3E}">
        <p14:creationId xmlns:p14="http://schemas.microsoft.com/office/powerpoint/2010/main" val="208181956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Izvori radnog prava</a:t>
            </a:r>
            <a:endParaRPr lang="bs-Latn-BA" dirty="0"/>
          </a:p>
        </p:txBody>
      </p:sp>
      <p:sp>
        <p:nvSpPr>
          <p:cNvPr id="3" name="Content Placeholder 2"/>
          <p:cNvSpPr>
            <a:spLocks noGrp="1"/>
          </p:cNvSpPr>
          <p:nvPr>
            <p:ph idx="1"/>
          </p:nvPr>
        </p:nvSpPr>
        <p:spPr/>
        <p:txBody>
          <a:bodyPr>
            <a:normAutofit lnSpcReduction="10000"/>
          </a:bodyPr>
          <a:lstStyle/>
          <a:p>
            <a:r>
              <a:rPr lang="bs-Latn-BA" b="1" dirty="0"/>
              <a:t>U</a:t>
            </a:r>
            <a:r>
              <a:rPr lang="bs-Latn-BA" b="1" dirty="0" smtClean="0"/>
              <a:t> </a:t>
            </a:r>
            <a:r>
              <a:rPr lang="bs-Latn-BA" b="1" dirty="0"/>
              <a:t>našem pravnom sistemu definiraju se kao slijedeći izvori</a:t>
            </a:r>
            <a:r>
              <a:rPr lang="bs-Latn-BA" b="1" dirty="0" smtClean="0"/>
              <a:t>:</a:t>
            </a:r>
          </a:p>
          <a:p>
            <a:pPr marL="0" indent="0">
              <a:buNone/>
            </a:pPr>
            <a:endParaRPr lang="bs-Latn-BA" dirty="0"/>
          </a:p>
          <a:p>
            <a:pPr marL="0" lvl="0" indent="0">
              <a:buNone/>
            </a:pPr>
            <a:r>
              <a:rPr lang="bs-Latn-BA" b="1" dirty="0" smtClean="0"/>
              <a:t>1. državni </a:t>
            </a:r>
            <a:r>
              <a:rPr lang="bs-Latn-BA" b="1" dirty="0"/>
              <a:t>propisi,</a:t>
            </a:r>
            <a:endParaRPr lang="bs-Latn-BA" dirty="0"/>
          </a:p>
          <a:p>
            <a:pPr marL="0" lvl="0" indent="0">
              <a:buNone/>
            </a:pPr>
            <a:r>
              <a:rPr lang="bs-Latn-BA" b="1" dirty="0" smtClean="0"/>
              <a:t>2. kolektivni </a:t>
            </a:r>
            <a:r>
              <a:rPr lang="bs-Latn-BA" b="1" dirty="0"/>
              <a:t>ugovori,</a:t>
            </a:r>
            <a:endParaRPr lang="bs-Latn-BA" dirty="0"/>
          </a:p>
          <a:p>
            <a:pPr marL="0" lvl="0" indent="0">
              <a:buNone/>
            </a:pPr>
            <a:r>
              <a:rPr lang="bs-Latn-BA" b="1" dirty="0" smtClean="0"/>
              <a:t>3. opšti </a:t>
            </a:r>
            <a:r>
              <a:rPr lang="bs-Latn-BA" b="1" dirty="0"/>
              <a:t>akti poslodavaca,</a:t>
            </a:r>
            <a:endParaRPr lang="bs-Latn-BA" dirty="0"/>
          </a:p>
          <a:p>
            <a:pPr marL="0" lvl="0" indent="0">
              <a:buNone/>
            </a:pPr>
            <a:r>
              <a:rPr lang="bs-Latn-BA" b="1" dirty="0" smtClean="0"/>
              <a:t>4. običajno </a:t>
            </a:r>
            <a:r>
              <a:rPr lang="bs-Latn-BA" b="1" dirty="0"/>
              <a:t>pravo,</a:t>
            </a:r>
            <a:endParaRPr lang="bs-Latn-BA" dirty="0"/>
          </a:p>
          <a:p>
            <a:pPr marL="0" lvl="0" indent="0">
              <a:buNone/>
            </a:pPr>
            <a:r>
              <a:rPr lang="bs-Latn-BA" b="1" dirty="0" smtClean="0"/>
              <a:t>5. sudska </a:t>
            </a:r>
            <a:r>
              <a:rPr lang="bs-Latn-BA" b="1" dirty="0"/>
              <a:t>praksa i</a:t>
            </a:r>
            <a:endParaRPr lang="bs-Latn-BA" dirty="0"/>
          </a:p>
          <a:p>
            <a:pPr marL="0" lvl="0" indent="0">
              <a:buNone/>
            </a:pPr>
            <a:r>
              <a:rPr lang="bs-Latn-BA" b="1" dirty="0" smtClean="0"/>
              <a:t>6. međunarodni </a:t>
            </a:r>
            <a:r>
              <a:rPr lang="bs-Latn-BA" b="1" dirty="0"/>
              <a:t>izvori radnog prava.</a:t>
            </a:r>
            <a:endParaRPr lang="bs-Latn-BA" dirty="0"/>
          </a:p>
        </p:txBody>
      </p:sp>
    </p:spTree>
    <p:extLst>
      <p:ext uri="{BB962C8B-B14F-4D97-AF65-F5344CB8AC3E}">
        <p14:creationId xmlns:p14="http://schemas.microsoft.com/office/powerpoint/2010/main" val="180952113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Domaći izvori radnog prava</a:t>
            </a:r>
            <a:endParaRPr lang="bs-Latn-BA" dirty="0"/>
          </a:p>
        </p:txBody>
      </p:sp>
      <p:sp>
        <p:nvSpPr>
          <p:cNvPr id="3" name="Content Placeholder 2"/>
          <p:cNvSpPr>
            <a:spLocks noGrp="1"/>
          </p:cNvSpPr>
          <p:nvPr>
            <p:ph idx="1"/>
          </p:nvPr>
        </p:nvSpPr>
        <p:spPr/>
        <p:txBody>
          <a:bodyPr/>
          <a:lstStyle/>
          <a:p>
            <a:r>
              <a:rPr lang="bs-Latn-BA" dirty="0" smtClean="0"/>
              <a:t>Ustav</a:t>
            </a:r>
          </a:p>
          <a:p>
            <a:r>
              <a:rPr lang="bs-Latn-BA" dirty="0" smtClean="0"/>
              <a:t>Zakoni (</a:t>
            </a:r>
            <a:r>
              <a:rPr lang="bs-Latn-BA" dirty="0"/>
              <a:t>zakoni o radu kao lex specialis normi iz oblasti </a:t>
            </a:r>
            <a:r>
              <a:rPr lang="bs-Latn-BA" dirty="0" smtClean="0"/>
              <a:t>rada)</a:t>
            </a:r>
          </a:p>
          <a:p>
            <a:r>
              <a:rPr lang="bs-Latn-BA" dirty="0" smtClean="0"/>
              <a:t>Podzakonski akti</a:t>
            </a:r>
          </a:p>
          <a:p>
            <a:pPr marL="0" indent="0">
              <a:buNone/>
            </a:pPr>
            <a:endParaRPr lang="bs-Latn-BA" dirty="0" smtClean="0"/>
          </a:p>
          <a:p>
            <a:endParaRPr lang="bs-Latn-BA" dirty="0"/>
          </a:p>
        </p:txBody>
      </p:sp>
    </p:spTree>
    <p:extLst>
      <p:ext uri="{BB962C8B-B14F-4D97-AF65-F5344CB8AC3E}">
        <p14:creationId xmlns:p14="http://schemas.microsoft.com/office/powerpoint/2010/main" val="37821286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8698536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Propisi iz oblasti rada</a:t>
            </a:r>
            <a:endParaRPr lang="bs-Latn-BA" dirty="0"/>
          </a:p>
        </p:txBody>
      </p:sp>
      <p:sp>
        <p:nvSpPr>
          <p:cNvPr id="3" name="Content Placeholder 2"/>
          <p:cNvSpPr>
            <a:spLocks noGrp="1"/>
          </p:cNvSpPr>
          <p:nvPr>
            <p:ph idx="1"/>
          </p:nvPr>
        </p:nvSpPr>
        <p:spPr/>
        <p:txBody>
          <a:bodyPr/>
          <a:lstStyle/>
          <a:p>
            <a:r>
              <a:rPr lang="bs-Latn-BA" b="1" dirty="0" smtClean="0"/>
              <a:t>Nivo države BiH</a:t>
            </a:r>
          </a:p>
          <a:p>
            <a:pPr marL="0" lvl="0" indent="0">
              <a:buNone/>
            </a:pPr>
            <a:r>
              <a:rPr lang="bs-Latn-BA" dirty="0"/>
              <a:t> </a:t>
            </a:r>
            <a:r>
              <a:rPr lang="bs-Latn-BA" dirty="0" smtClean="0"/>
              <a:t>- </a:t>
            </a:r>
            <a:r>
              <a:rPr lang="bs-Latn-BA" b="1" dirty="0"/>
              <a:t>Zakon o radu u institucijama BiH </a:t>
            </a:r>
            <a:r>
              <a:rPr lang="bs-Latn-BA" dirty="0"/>
              <a:t>(„Sl.glasnik </a:t>
            </a:r>
            <a:r>
              <a:rPr lang="bs-Latn-BA" dirty="0" smtClean="0"/>
              <a:t>  BiH</a:t>
            </a:r>
            <a:r>
              <a:rPr lang="bs-Latn-BA" dirty="0"/>
              <a:t>“ br. 26/04, 7/05 i 48/05)</a:t>
            </a:r>
          </a:p>
          <a:p>
            <a:pPr marL="0" lvl="0" indent="0">
              <a:buNone/>
            </a:pPr>
            <a:r>
              <a:rPr lang="bs-Latn-BA" dirty="0" smtClean="0"/>
              <a:t>- </a:t>
            </a:r>
            <a:r>
              <a:rPr lang="bs-Latn-BA" b="1" dirty="0" smtClean="0"/>
              <a:t>Zakon </a:t>
            </a:r>
            <a:r>
              <a:rPr lang="bs-Latn-BA" b="1" dirty="0"/>
              <a:t>o državnoj službi u institucijama BiH </a:t>
            </a:r>
            <a:r>
              <a:rPr lang="bs-Latn-BA" dirty="0"/>
              <a:t>(„Sl.glasnik BiH“ br. 12/02, 19/02, 8/03, 35/03, 4/04, 17/04, 26/04, 37/04, 48/05, 2/06, 32/07 i 43/09)</a:t>
            </a:r>
          </a:p>
          <a:p>
            <a:pPr marL="0" indent="0">
              <a:buNone/>
            </a:pPr>
            <a:endParaRPr lang="bs-Latn-BA" dirty="0"/>
          </a:p>
        </p:txBody>
      </p:sp>
    </p:spTree>
    <p:extLst>
      <p:ext uri="{BB962C8B-B14F-4D97-AF65-F5344CB8AC3E}">
        <p14:creationId xmlns:p14="http://schemas.microsoft.com/office/powerpoint/2010/main" val="214787790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TEMATSKE  CJELINE</a:t>
            </a:r>
            <a:endParaRPr lang="bs-Latn-BA" dirty="0"/>
          </a:p>
        </p:txBody>
      </p:sp>
      <p:sp>
        <p:nvSpPr>
          <p:cNvPr id="3" name="Content Placeholder 2"/>
          <p:cNvSpPr>
            <a:spLocks noGrp="1"/>
          </p:cNvSpPr>
          <p:nvPr>
            <p:ph idx="1"/>
          </p:nvPr>
        </p:nvSpPr>
        <p:spPr/>
        <p:txBody>
          <a:bodyPr>
            <a:normAutofit fontScale="55000" lnSpcReduction="20000"/>
          </a:bodyPr>
          <a:lstStyle/>
          <a:p>
            <a:r>
              <a:rPr lang="hr-HR" b="1" i="1" dirty="0" smtClean="0">
                <a:latin typeface="Times New Roman" pitchFamily="18" charset="0"/>
                <a:cs typeface="Times New Roman" pitchFamily="18" charset="0"/>
              </a:rPr>
              <a:t>Pojava </a:t>
            </a:r>
            <a:r>
              <a:rPr lang="hr-HR" b="1" i="1" dirty="0">
                <a:latin typeface="Times New Roman" pitchFamily="18" charset="0"/>
                <a:cs typeface="Times New Roman" pitchFamily="18" charset="0"/>
              </a:rPr>
              <a:t>i razvoj radnog prava, oblikovanje i nastanak radnog prava kao posebne grane prava</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Međunarodna </a:t>
            </a:r>
            <a:r>
              <a:rPr lang="hr-HR" b="1" i="1" dirty="0">
                <a:latin typeface="Times New Roman" pitchFamily="18" charset="0"/>
                <a:cs typeface="Times New Roman" pitchFamily="18" charset="0"/>
              </a:rPr>
              <a:t>organizacija rada i međunarodni izvori radnog </a:t>
            </a:r>
            <a:r>
              <a:rPr lang="hr-HR" b="1" i="1" dirty="0" smtClean="0">
                <a:latin typeface="Times New Roman" pitchFamily="18" charset="0"/>
                <a:cs typeface="Times New Roman" pitchFamily="18" charset="0"/>
              </a:rPr>
              <a:t> </a:t>
            </a:r>
            <a:r>
              <a:rPr lang="hr-HR" b="1" i="1" dirty="0">
                <a:latin typeface="Times New Roman" pitchFamily="18" charset="0"/>
                <a:cs typeface="Times New Roman" pitchFamily="18" charset="0"/>
              </a:rPr>
              <a:t>prava </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 </a:t>
            </a:r>
            <a:r>
              <a:rPr lang="hr-HR" b="1" i="1" dirty="0">
                <a:latin typeface="Times New Roman" pitchFamily="18" charset="0"/>
                <a:cs typeface="Times New Roman" pitchFamily="18" charset="0"/>
              </a:rPr>
              <a:t>Ljudsko pravo na rad</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 </a:t>
            </a:r>
            <a:r>
              <a:rPr lang="hr-HR" b="1" i="1" dirty="0">
                <a:latin typeface="Times New Roman" pitchFamily="18" charset="0"/>
                <a:cs typeface="Times New Roman" pitchFamily="18" charset="0"/>
              </a:rPr>
              <a:t>Propisi iz oblasti rada – domaći i međunarodni</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 </a:t>
            </a:r>
            <a:r>
              <a:rPr lang="hr-HR" b="1" i="1" dirty="0">
                <a:latin typeface="Times New Roman" pitchFamily="18" charset="0"/>
                <a:cs typeface="Times New Roman" pitchFamily="18" charset="0"/>
              </a:rPr>
              <a:t>Međunarodni osnovni elementi iz oblasti rada – Evropska konvencija o ljudskim pravima</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Teorije </a:t>
            </a:r>
            <a:r>
              <a:rPr lang="hr-HR" b="1" i="1" dirty="0">
                <a:latin typeface="Times New Roman" pitchFamily="18" charset="0"/>
                <a:cs typeface="Times New Roman" pitchFamily="18" charset="0"/>
              </a:rPr>
              <a:t>iz oblasti rada</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Svjetski </a:t>
            </a:r>
            <a:r>
              <a:rPr lang="hr-HR" b="1" i="1" dirty="0">
                <a:latin typeface="Times New Roman" pitchFamily="18" charset="0"/>
                <a:cs typeface="Times New Roman" pitchFamily="18" charset="0"/>
              </a:rPr>
              <a:t>modeli rada</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Kolektivno </a:t>
            </a:r>
            <a:r>
              <a:rPr lang="hr-HR" b="1" i="1" dirty="0">
                <a:latin typeface="Times New Roman" pitchFamily="18" charset="0"/>
                <a:cs typeface="Times New Roman" pitchFamily="18" charset="0"/>
              </a:rPr>
              <a:t>radno pravo </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Evropsko </a:t>
            </a:r>
            <a:r>
              <a:rPr lang="hr-HR" b="1" i="1" dirty="0">
                <a:latin typeface="Times New Roman" pitchFamily="18" charset="0"/>
                <a:cs typeface="Times New Roman" pitchFamily="18" charset="0"/>
              </a:rPr>
              <a:t>kolektivno radno pravo</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Opći </a:t>
            </a:r>
            <a:r>
              <a:rPr lang="hr-HR" b="1" i="1" dirty="0">
                <a:latin typeface="Times New Roman" pitchFamily="18" charset="0"/>
                <a:cs typeface="Times New Roman" pitchFamily="18" charset="0"/>
              </a:rPr>
              <a:t>kolektivni ugovor</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Granski </a:t>
            </a:r>
            <a:r>
              <a:rPr lang="hr-HR" b="1" i="1" dirty="0">
                <a:latin typeface="Times New Roman" pitchFamily="18" charset="0"/>
                <a:cs typeface="Times New Roman" pitchFamily="18" charset="0"/>
              </a:rPr>
              <a:t>kolektivni ugovor</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Pravilinik </a:t>
            </a:r>
            <a:r>
              <a:rPr lang="hr-HR" b="1" i="1" dirty="0">
                <a:latin typeface="Times New Roman" pitchFamily="18" charset="0"/>
                <a:cs typeface="Times New Roman" pitchFamily="18" charset="0"/>
              </a:rPr>
              <a:t>o radu</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Ugovor </a:t>
            </a:r>
            <a:r>
              <a:rPr lang="hr-HR" b="1" i="1" dirty="0">
                <a:latin typeface="Times New Roman" pitchFamily="18" charset="0"/>
                <a:cs typeface="Times New Roman" pitchFamily="18" charset="0"/>
              </a:rPr>
              <a:t>o radu</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Deklaracija </a:t>
            </a:r>
            <a:r>
              <a:rPr lang="hr-HR" b="1" i="1" dirty="0">
                <a:latin typeface="Times New Roman" pitchFamily="18" charset="0"/>
                <a:cs typeface="Times New Roman" pitchFamily="18" charset="0"/>
              </a:rPr>
              <a:t>MOR-a o temeljnim načelima i pravima pri radu</a:t>
            </a:r>
            <a:endParaRPr lang="bs-Latn-BA" b="1" i="1" dirty="0">
              <a:latin typeface="Times New Roman" pitchFamily="18" charset="0"/>
              <a:cs typeface="Times New Roman" pitchFamily="18" charset="0"/>
            </a:endParaRPr>
          </a:p>
          <a:p>
            <a:r>
              <a:rPr lang="hr-HR" b="1" i="1" dirty="0" smtClean="0">
                <a:latin typeface="Times New Roman" pitchFamily="18" charset="0"/>
                <a:cs typeface="Times New Roman" pitchFamily="18" charset="0"/>
              </a:rPr>
              <a:t>Radni </a:t>
            </a:r>
            <a:r>
              <a:rPr lang="hr-HR" b="1" i="1" dirty="0">
                <a:latin typeface="Times New Roman" pitchFamily="18" charset="0"/>
                <a:cs typeface="Times New Roman" pitchFamily="18" charset="0"/>
              </a:rPr>
              <a:t>odnos i njegove karakteristike, Zakon o državnoj službi </a:t>
            </a:r>
            <a:endParaRPr lang="bs-Latn-BA" b="1" i="1" dirty="0">
              <a:latin typeface="Times New Roman" pitchFamily="18" charset="0"/>
              <a:cs typeface="Times New Roman" pitchFamily="18" charset="0"/>
            </a:endParaRPr>
          </a:p>
        </p:txBody>
      </p:sp>
    </p:spTree>
    <p:extLst>
      <p:ext uri="{BB962C8B-B14F-4D97-AF65-F5344CB8AC3E}">
        <p14:creationId xmlns:p14="http://schemas.microsoft.com/office/powerpoint/2010/main" val="171317917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0000" lnSpcReduction="20000"/>
          </a:bodyPr>
          <a:lstStyle/>
          <a:p>
            <a:r>
              <a:rPr lang="bs-Latn-BA" b="1" dirty="0" smtClean="0"/>
              <a:t>Federacija BiH</a:t>
            </a:r>
          </a:p>
          <a:p>
            <a:pPr marL="0" lvl="0" indent="0">
              <a:buNone/>
            </a:pPr>
            <a:r>
              <a:rPr lang="bs-Latn-BA" dirty="0" smtClean="0"/>
              <a:t>     Zakon </a:t>
            </a:r>
            <a:r>
              <a:rPr lang="bs-Latn-BA" dirty="0"/>
              <a:t>o radu („Sl.novine FBIH</a:t>
            </a:r>
            <a:r>
              <a:rPr lang="bs-Latn-BA" dirty="0" smtClean="0"/>
              <a:t>“,br. </a:t>
            </a:r>
            <a:r>
              <a:rPr lang="bs-Latn-BA" smtClean="0"/>
              <a:t>62/15),</a:t>
            </a:r>
            <a:endParaRPr lang="bs-Latn-BA" dirty="0"/>
          </a:p>
          <a:p>
            <a:pPr marL="0" lvl="0" indent="0">
              <a:buNone/>
            </a:pPr>
            <a:r>
              <a:rPr lang="bs-Latn-BA" dirty="0" smtClean="0"/>
              <a:t>     Zakon </a:t>
            </a:r>
            <a:r>
              <a:rPr lang="bs-Latn-BA" dirty="0"/>
              <a:t>o štrajku („Sl.novine FBIH“, broj 14/00),</a:t>
            </a:r>
          </a:p>
          <a:p>
            <a:pPr marL="0" lvl="0" indent="0">
              <a:buNone/>
            </a:pPr>
            <a:r>
              <a:rPr lang="bs-Latn-BA" dirty="0" smtClean="0"/>
              <a:t>     Zakon </a:t>
            </a:r>
            <a:r>
              <a:rPr lang="bs-Latn-BA" dirty="0"/>
              <a:t>o zapošljavanju stranaca („Sl.novine FBIH“, broj 8/99</a:t>
            </a:r>
            <a:r>
              <a:rPr lang="bs-Latn-BA" dirty="0" smtClean="0"/>
              <a:t>),</a:t>
            </a:r>
          </a:p>
          <a:p>
            <a:pPr marL="0" lvl="0" indent="0">
              <a:buNone/>
            </a:pPr>
            <a:r>
              <a:rPr lang="bs-Latn-BA" dirty="0"/>
              <a:t> </a:t>
            </a:r>
            <a:r>
              <a:rPr lang="bs-Latn-BA" dirty="0" smtClean="0"/>
              <a:t>    Zakon </a:t>
            </a:r>
            <a:r>
              <a:rPr lang="bs-Latn-BA" dirty="0"/>
              <a:t>o vijeću zaposlenika („Sl.novine FBIH“, broj 39/04),</a:t>
            </a:r>
          </a:p>
          <a:p>
            <a:pPr marL="0" lvl="0" indent="0">
              <a:buNone/>
            </a:pPr>
            <a:r>
              <a:rPr lang="bs-Latn-BA" dirty="0" smtClean="0"/>
              <a:t>     Zakon </a:t>
            </a:r>
            <a:r>
              <a:rPr lang="bs-Latn-BA" dirty="0"/>
              <a:t>o zaštiti na radu („Sl.novine FBIH“, br. 22/90 – u </a:t>
            </a:r>
            <a:r>
              <a:rPr lang="bs-Latn-BA" dirty="0" smtClean="0"/>
              <a:t>   proceduri </a:t>
            </a:r>
            <a:r>
              <a:rPr lang="bs-Latn-BA" dirty="0"/>
              <a:t>je donošenje novog zakona),</a:t>
            </a:r>
          </a:p>
          <a:p>
            <a:pPr marL="0" lvl="0" indent="0">
              <a:buNone/>
            </a:pPr>
            <a:r>
              <a:rPr lang="bs-Latn-BA" dirty="0" smtClean="0"/>
              <a:t>     Zakon </a:t>
            </a:r>
            <a:r>
              <a:rPr lang="bs-Latn-BA" dirty="0"/>
              <a:t>o državnoj službi u FBIH („Sl.novine FBIH“, br. 29/03, 23/04, 39/04, 54/04, 67/05 i 8/06),</a:t>
            </a:r>
          </a:p>
          <a:p>
            <a:pPr marL="0" lvl="0" indent="0">
              <a:buNone/>
            </a:pPr>
            <a:r>
              <a:rPr lang="bs-Latn-BA" dirty="0" smtClean="0"/>
              <a:t>     Zakon </a:t>
            </a:r>
            <a:r>
              <a:rPr lang="bs-Latn-BA" dirty="0"/>
              <a:t>o namještenicima u organima državne službe u FBIH („Sl.novine FBIH“, broj 49/05),</a:t>
            </a:r>
          </a:p>
          <a:p>
            <a:pPr marL="0" lvl="0" indent="0">
              <a:buNone/>
            </a:pPr>
            <a:r>
              <a:rPr lang="bs-Latn-BA" dirty="0" smtClean="0"/>
              <a:t>   Opći </a:t>
            </a:r>
            <a:r>
              <a:rPr lang="bs-Latn-BA" dirty="0"/>
              <a:t>kolektivniugovor za teritorij FBIH („Sl.novine FBIH“, broj 54/05)</a:t>
            </a:r>
          </a:p>
          <a:p>
            <a:pPr marL="0" indent="0">
              <a:buNone/>
            </a:pPr>
            <a:endParaRPr lang="bs-Latn-BA" dirty="0"/>
          </a:p>
        </p:txBody>
      </p:sp>
    </p:spTree>
    <p:extLst>
      <p:ext uri="{BB962C8B-B14F-4D97-AF65-F5344CB8AC3E}">
        <p14:creationId xmlns:p14="http://schemas.microsoft.com/office/powerpoint/2010/main" val="76554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r>
              <a:rPr lang="bs-Latn-BA" b="1" dirty="0" smtClean="0"/>
              <a:t>Republika Srpska</a:t>
            </a:r>
          </a:p>
          <a:p>
            <a:pPr marL="0" indent="0">
              <a:buNone/>
            </a:pPr>
            <a:r>
              <a:rPr lang="bs-Latn-BA" dirty="0"/>
              <a:t> </a:t>
            </a:r>
            <a:r>
              <a:rPr lang="bs-Latn-BA" dirty="0" smtClean="0"/>
              <a:t>     </a:t>
            </a:r>
            <a:r>
              <a:rPr lang="bs-Latn-BA" dirty="0"/>
              <a:t>Zakon o radu (prečišćeni tekst – Sl. glasnik RS, broj 55/07),</a:t>
            </a:r>
          </a:p>
          <a:p>
            <a:pPr marL="0" lvl="0" indent="0">
              <a:buNone/>
            </a:pPr>
            <a:r>
              <a:rPr lang="bs-Latn-BA" dirty="0" smtClean="0"/>
              <a:t>      Zakon </a:t>
            </a:r>
            <a:r>
              <a:rPr lang="bs-Latn-BA" dirty="0"/>
              <a:t>o zaštiti na radu („Sl.glasnik RS“, broj 1/08),</a:t>
            </a:r>
          </a:p>
          <a:p>
            <a:pPr marL="0" lvl="0" indent="0">
              <a:buNone/>
            </a:pPr>
            <a:r>
              <a:rPr lang="bs-Latn-BA" dirty="0" smtClean="0"/>
              <a:t>      Zakon </a:t>
            </a:r>
            <a:r>
              <a:rPr lang="bs-Latn-BA" dirty="0"/>
              <a:t>o savjetima radnika („Sl.glasnik RS“, broj 26/01)</a:t>
            </a:r>
          </a:p>
          <a:p>
            <a:pPr marL="0" lvl="0" indent="0">
              <a:buNone/>
            </a:pPr>
            <a:r>
              <a:rPr lang="bs-Latn-BA" dirty="0" smtClean="0"/>
              <a:t>      Zakon </a:t>
            </a:r>
            <a:r>
              <a:rPr lang="bs-Latn-BA" dirty="0"/>
              <a:t>o zapošljavanju (prečišćeni tekst – Sl.glasnik RS“, br. 54/06 i 64/06)</a:t>
            </a:r>
          </a:p>
          <a:p>
            <a:pPr marL="0" lvl="0" indent="0">
              <a:buNone/>
            </a:pPr>
            <a:r>
              <a:rPr lang="bs-Latn-BA" dirty="0" smtClean="0"/>
              <a:t>      Zakon </a:t>
            </a:r>
            <a:r>
              <a:rPr lang="bs-Latn-BA" dirty="0"/>
              <a:t>o zapošljavanju stranih državljana i lica bez državljanstva („Sl.glasnik RS“, broj 24/09)</a:t>
            </a:r>
          </a:p>
          <a:p>
            <a:pPr marL="0" lvl="0" indent="0">
              <a:buNone/>
            </a:pPr>
            <a:r>
              <a:rPr lang="bs-Latn-BA" dirty="0" smtClean="0"/>
              <a:t>      Zakon </a:t>
            </a:r>
            <a:r>
              <a:rPr lang="bs-Latn-BA" dirty="0"/>
              <a:t>o ekonomsko-socijalnom savjetu („Sl.glasnik RS“, broj 110/08) </a:t>
            </a:r>
          </a:p>
          <a:p>
            <a:pPr marL="0" lvl="0" indent="0">
              <a:buNone/>
            </a:pPr>
            <a:r>
              <a:rPr lang="bs-Latn-BA" dirty="0" smtClean="0"/>
              <a:t>      Zakon </a:t>
            </a:r>
            <a:r>
              <a:rPr lang="bs-Latn-BA" dirty="0"/>
              <a:t>o državnoj službi („Sl.glasnik RS“, broj 118/08),</a:t>
            </a:r>
          </a:p>
          <a:p>
            <a:pPr marL="0" lvl="0" indent="0">
              <a:buNone/>
            </a:pPr>
            <a:r>
              <a:rPr lang="bs-Latn-BA" dirty="0" smtClean="0"/>
              <a:t>      Zakon </a:t>
            </a:r>
            <a:r>
              <a:rPr lang="bs-Latn-BA" dirty="0"/>
              <a:t>o profesionalnoj rehabilitaciji i zapošljavanju invalida („Sl.glasnik RS“, br. 98/04 i 91/06</a:t>
            </a:r>
            <a:r>
              <a:rPr lang="bs-Latn-BA" dirty="0" smtClean="0"/>
              <a:t>),</a:t>
            </a:r>
          </a:p>
          <a:p>
            <a:pPr marL="0" lvl="0" indent="0">
              <a:buNone/>
            </a:pPr>
            <a:r>
              <a:rPr lang="bs-Latn-BA" dirty="0"/>
              <a:t> </a:t>
            </a:r>
            <a:r>
              <a:rPr lang="bs-Latn-BA" dirty="0" smtClean="0"/>
              <a:t>    Zakon </a:t>
            </a:r>
            <a:r>
              <a:rPr lang="bs-Latn-BA" dirty="0"/>
              <a:t>o štrajku („Sl.glasnik RS“, broj 111/08),</a:t>
            </a:r>
          </a:p>
          <a:p>
            <a:pPr marL="0" lvl="0" indent="0">
              <a:buNone/>
            </a:pPr>
            <a:r>
              <a:rPr lang="bs-Latn-BA" dirty="0" smtClean="0"/>
              <a:t>     Opšti </a:t>
            </a:r>
            <a:r>
              <a:rPr lang="bs-Latn-BA" dirty="0"/>
              <a:t>kolektivni ugovor („Sl.glasnik RS“, broj 27/06).</a:t>
            </a:r>
          </a:p>
          <a:p>
            <a:pPr marL="0" indent="0">
              <a:buNone/>
            </a:pPr>
            <a:endParaRPr lang="bs-Latn-BA" dirty="0"/>
          </a:p>
        </p:txBody>
      </p:sp>
    </p:spTree>
    <p:extLst>
      <p:ext uri="{BB962C8B-B14F-4D97-AF65-F5344CB8AC3E}">
        <p14:creationId xmlns:p14="http://schemas.microsoft.com/office/powerpoint/2010/main" val="176879429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dirty="0"/>
          </a:p>
        </p:txBody>
      </p:sp>
      <p:sp>
        <p:nvSpPr>
          <p:cNvPr id="3" name="Content Placeholder 2"/>
          <p:cNvSpPr>
            <a:spLocks noGrp="1"/>
          </p:cNvSpPr>
          <p:nvPr>
            <p:ph idx="1"/>
          </p:nvPr>
        </p:nvSpPr>
        <p:spPr/>
        <p:txBody>
          <a:bodyPr>
            <a:normAutofit fontScale="70000" lnSpcReduction="20000"/>
          </a:bodyPr>
          <a:lstStyle/>
          <a:p>
            <a:r>
              <a:rPr lang="bs-Latn-BA" dirty="0" smtClean="0"/>
              <a:t>Brčko Distrikt</a:t>
            </a:r>
          </a:p>
          <a:p>
            <a:pPr marL="0" lvl="0" indent="0">
              <a:buNone/>
            </a:pPr>
            <a:r>
              <a:rPr lang="bs-Latn-BA" dirty="0" smtClean="0"/>
              <a:t>     </a:t>
            </a:r>
          </a:p>
          <a:p>
            <a:pPr marL="0" lvl="0" indent="0">
              <a:buNone/>
            </a:pPr>
            <a:r>
              <a:rPr lang="bs-Latn-BA" dirty="0"/>
              <a:t> </a:t>
            </a:r>
            <a:r>
              <a:rPr lang="bs-Latn-BA" dirty="0" smtClean="0"/>
              <a:t>   Zakon </a:t>
            </a:r>
            <a:r>
              <a:rPr lang="bs-Latn-BA" dirty="0"/>
              <a:t>o radu (prečišćeni tekst – „Sl.glasnik Brčko Distrikta BiH“, br. 19/06 i 19/07),</a:t>
            </a:r>
          </a:p>
          <a:p>
            <a:pPr marL="0" lvl="0" indent="0">
              <a:buNone/>
            </a:pPr>
            <a:r>
              <a:rPr lang="bs-Latn-BA" dirty="0" smtClean="0"/>
              <a:t>     Zakon </a:t>
            </a:r>
            <a:r>
              <a:rPr lang="bs-Latn-BA" dirty="0"/>
              <a:t>o državnoj službi u organima uprave („Sl.glasnik BDBIH“, br.28/06, 29/06, 19/07, 2/08, 9/08, 44/08 i 25/09),</a:t>
            </a:r>
          </a:p>
          <a:p>
            <a:pPr marL="0" lvl="0" indent="0">
              <a:buNone/>
            </a:pPr>
            <a:r>
              <a:rPr lang="bs-Latn-BA" dirty="0" smtClean="0"/>
              <a:t>    Zakon </a:t>
            </a:r>
            <a:r>
              <a:rPr lang="bs-Latn-BA" dirty="0"/>
              <a:t>o zapošljavanju i pravima za vrijeme nezaposlenosti („Sl.glasnik BDBIH“, br. 33/04, 19/07 i 25/08),</a:t>
            </a:r>
          </a:p>
          <a:p>
            <a:pPr marL="0" lvl="0" indent="0">
              <a:buNone/>
            </a:pPr>
            <a:r>
              <a:rPr lang="bs-Latn-BA" dirty="0" smtClean="0"/>
              <a:t>    Zakon </a:t>
            </a:r>
            <a:r>
              <a:rPr lang="bs-Latn-BA" dirty="0"/>
              <a:t>o zapošljavanju stranaca („Sl.glasnik BDBIH“, br. 15/09 i 19/09)</a:t>
            </a:r>
          </a:p>
          <a:p>
            <a:pPr marL="0" lvl="0" indent="0">
              <a:buNone/>
            </a:pPr>
            <a:r>
              <a:rPr lang="bs-Latn-BA" dirty="0" smtClean="0"/>
              <a:t>    Zakon </a:t>
            </a:r>
            <a:r>
              <a:rPr lang="bs-Latn-BA" dirty="0"/>
              <a:t>o štrajku („Sl.glasnik BDBIH“, broj 3/06)</a:t>
            </a:r>
          </a:p>
          <a:p>
            <a:pPr marL="0" lvl="0" indent="0">
              <a:buNone/>
            </a:pPr>
            <a:r>
              <a:rPr lang="bs-Latn-BA" dirty="0" smtClean="0"/>
              <a:t>    Zakon </a:t>
            </a:r>
            <a:r>
              <a:rPr lang="bs-Latn-BA" dirty="0"/>
              <a:t>o zaštiti na radu („Sl.glasnik BDBIH“, br.31/05 i 35/05).</a:t>
            </a:r>
          </a:p>
          <a:p>
            <a:pPr marL="0" indent="0">
              <a:buNone/>
            </a:pPr>
            <a:endParaRPr lang="bs-Latn-BA" dirty="0"/>
          </a:p>
        </p:txBody>
      </p:sp>
    </p:spTree>
    <p:extLst>
      <p:ext uri="{BB962C8B-B14F-4D97-AF65-F5344CB8AC3E}">
        <p14:creationId xmlns:p14="http://schemas.microsoft.com/office/powerpoint/2010/main" val="195119527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smtClean="0"/>
              <a:t>Konvencije iz oblasti rada su navedene u knjizi na stranici 111.</a:t>
            </a:r>
            <a:endParaRPr lang="bs-Latn-BA" dirty="0"/>
          </a:p>
        </p:txBody>
      </p:sp>
    </p:spTree>
    <p:extLst>
      <p:ext uri="{BB962C8B-B14F-4D97-AF65-F5344CB8AC3E}">
        <p14:creationId xmlns:p14="http://schemas.microsoft.com/office/powerpoint/2010/main" val="102888935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25579773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Međunarodni izvori radnog prava</a:t>
            </a:r>
            <a:endParaRPr lang="bs-Latn-BA" dirty="0"/>
          </a:p>
        </p:txBody>
      </p:sp>
      <p:sp>
        <p:nvSpPr>
          <p:cNvPr id="3" name="Content Placeholder 2"/>
          <p:cNvSpPr>
            <a:spLocks noGrp="1"/>
          </p:cNvSpPr>
          <p:nvPr>
            <p:ph idx="1"/>
          </p:nvPr>
        </p:nvSpPr>
        <p:spPr/>
        <p:txBody>
          <a:bodyPr/>
          <a:lstStyle/>
          <a:p>
            <a:r>
              <a:rPr lang="bs-Latn-BA" dirty="0">
                <a:latin typeface="Times New Roman" pitchFamily="18" charset="0"/>
                <a:cs typeface="Times New Roman" pitchFamily="18" charset="0"/>
              </a:rPr>
              <a:t>M</a:t>
            </a:r>
            <a:r>
              <a:rPr lang="bs-Latn-BA" dirty="0" smtClean="0">
                <a:latin typeface="Times New Roman" pitchFamily="18" charset="0"/>
                <a:cs typeface="Times New Roman" pitchFamily="18" charset="0"/>
              </a:rPr>
              <a:t>eđunarodni </a:t>
            </a:r>
            <a:r>
              <a:rPr lang="bs-Latn-BA" dirty="0">
                <a:latin typeface="Times New Roman" pitchFamily="18" charset="0"/>
                <a:cs typeface="Times New Roman" pitchFamily="18" charset="0"/>
              </a:rPr>
              <a:t>ugovori </a:t>
            </a:r>
            <a:r>
              <a:rPr lang="bs-Latn-BA" dirty="0" smtClean="0">
                <a:latin typeface="Times New Roman" pitchFamily="18" charset="0"/>
                <a:cs typeface="Times New Roman" pitchFamily="18" charset="0"/>
              </a:rPr>
              <a:t>- </a:t>
            </a:r>
            <a:r>
              <a:rPr lang="bs-Latn-BA" dirty="0">
                <a:latin typeface="Times New Roman" pitchFamily="18" charset="0"/>
                <a:cs typeface="Times New Roman" pitchFamily="18" charset="0"/>
              </a:rPr>
              <a:t>predstavljaju međunarodni pravni akt iz oblasti rada koji bi u zemlji članici trebao da bude ratificiran i primijenjen</a:t>
            </a:r>
            <a:r>
              <a:rPr lang="bs-Latn-BA" dirty="0" smtClean="0">
                <a:latin typeface="Times New Roman" pitchFamily="18" charset="0"/>
                <a:cs typeface="Times New Roman" pitchFamily="18" charset="0"/>
              </a:rPr>
              <a:t>.</a:t>
            </a:r>
          </a:p>
          <a:p>
            <a:r>
              <a:rPr lang="bs-Latn-BA" dirty="0">
                <a:latin typeface="Times New Roman" pitchFamily="18" charset="0"/>
                <a:cs typeface="Times New Roman" pitchFamily="18" charset="0"/>
              </a:rPr>
              <a:t>Konvencije tj. međunarodne konvencije </a:t>
            </a:r>
            <a:endParaRPr lang="bs-Latn-BA" dirty="0" smtClean="0">
              <a:latin typeface="Times New Roman" pitchFamily="18" charset="0"/>
              <a:cs typeface="Times New Roman" pitchFamily="18" charset="0"/>
            </a:endParaRPr>
          </a:p>
          <a:p>
            <a:r>
              <a:rPr lang="bs-Latn-BA" dirty="0" smtClean="0">
                <a:latin typeface="Times New Roman" pitchFamily="18" charset="0"/>
                <a:cs typeface="Times New Roman" pitchFamily="18" charset="0"/>
              </a:rPr>
              <a:t>Preporuke</a:t>
            </a:r>
            <a:endParaRPr lang="bs-Latn-BA" dirty="0">
              <a:latin typeface="Times New Roman" pitchFamily="18" charset="0"/>
              <a:cs typeface="Times New Roman" pitchFamily="18" charset="0"/>
            </a:endParaRPr>
          </a:p>
          <a:p>
            <a:pPr marL="0" indent="0">
              <a:buNone/>
            </a:pPr>
            <a:endParaRPr lang="bs-Latn-BA" dirty="0">
              <a:latin typeface="Times New Roman" pitchFamily="18" charset="0"/>
              <a:cs typeface="Times New Roman" pitchFamily="18" charset="0"/>
            </a:endParaRPr>
          </a:p>
        </p:txBody>
      </p:sp>
    </p:spTree>
    <p:extLst>
      <p:ext uri="{BB962C8B-B14F-4D97-AF65-F5344CB8AC3E}">
        <p14:creationId xmlns:p14="http://schemas.microsoft.com/office/powerpoint/2010/main" val="826308454"/>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90840613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TEORIJE IZ OBLASTI RADA</a:t>
            </a:r>
            <a:endParaRPr lang="bs-Latn-BA" dirty="0"/>
          </a:p>
        </p:txBody>
      </p:sp>
      <p:sp>
        <p:nvSpPr>
          <p:cNvPr id="3" name="Content Placeholder 2"/>
          <p:cNvSpPr>
            <a:spLocks noGrp="1"/>
          </p:cNvSpPr>
          <p:nvPr>
            <p:ph idx="1"/>
          </p:nvPr>
        </p:nvSpPr>
        <p:spPr/>
        <p:txBody>
          <a:bodyPr>
            <a:normAutofit fontScale="55000" lnSpcReduction="20000"/>
          </a:bodyPr>
          <a:lstStyle/>
          <a:p>
            <a:r>
              <a:rPr lang="bs-Latn-BA" b="1" dirty="0"/>
              <a:t>teorija institucije – francuska </a:t>
            </a:r>
            <a:r>
              <a:rPr lang="bs-Latn-BA" b="1" dirty="0" smtClean="0"/>
              <a:t>teorija (</a:t>
            </a:r>
            <a:r>
              <a:rPr lang="bs-Latn-BA" dirty="0" smtClean="0"/>
              <a:t>teorija </a:t>
            </a:r>
            <a:r>
              <a:rPr lang="bs-Latn-BA" dirty="0"/>
              <a:t>koja ima najznačajnije utemeljenje u evropskom radnom zakonodavstvu i ona se prvi put primjenila u Francuskoj koja je kolijevka ove teorije.	Čovjek stvarno ulazeći u fabriku ili u neku drugu službu kao da ulazi u jednu „instituciju“ je osnovni postulat ove teorije je da se čovjek –radnik identifikuje s svojom </a:t>
            </a:r>
            <a:r>
              <a:rPr lang="bs-Latn-BA" dirty="0" smtClean="0"/>
              <a:t>institucijom)</a:t>
            </a:r>
            <a:endParaRPr lang="bs-Latn-BA" dirty="0"/>
          </a:p>
          <a:p>
            <a:pPr lvl="0"/>
            <a:r>
              <a:rPr lang="bs-Latn-BA" b="1" dirty="0"/>
              <a:t>njemačka teorija rada – rad za više </a:t>
            </a:r>
            <a:r>
              <a:rPr lang="bs-Latn-BA" b="1" dirty="0" smtClean="0"/>
              <a:t>ciljeve </a:t>
            </a:r>
            <a:r>
              <a:rPr lang="bs-Latn-BA" dirty="0" smtClean="0"/>
              <a:t>(rad </a:t>
            </a:r>
            <a:r>
              <a:rPr lang="bs-Latn-BA" dirty="0"/>
              <a:t>„za više ciljeve“ konkretno za državu od koje se određuju jednaka prava za sve radnika je potpuno suprotan modelu teorije institucije koji je bio u Francuskoj jer status radnika u ovoj teoriji je zavisio od ukupnosti društvenih odnosa i ukupnosti ideologije njemačke države u tom </a:t>
            </a:r>
            <a:r>
              <a:rPr lang="bs-Latn-BA" dirty="0" smtClean="0"/>
              <a:t>periodu</a:t>
            </a:r>
            <a:r>
              <a:rPr lang="bs-Latn-BA" dirty="0"/>
              <a:t>)</a:t>
            </a:r>
          </a:p>
          <a:p>
            <a:r>
              <a:rPr lang="bs-Latn-BA" b="1" dirty="0"/>
              <a:t>ugovorna teorija o radu- </a:t>
            </a:r>
            <a:r>
              <a:rPr lang="bs-Latn-BA" b="1" dirty="0" smtClean="0"/>
              <a:t>(</a:t>
            </a:r>
            <a:r>
              <a:rPr lang="bs-Latn-BA" dirty="0" smtClean="0"/>
              <a:t>sporazumno </a:t>
            </a:r>
            <a:r>
              <a:rPr lang="bs-Latn-BA" dirty="0"/>
              <a:t>regulisanje </a:t>
            </a:r>
            <a:r>
              <a:rPr lang="bs-Latn-BA" dirty="0" smtClean="0"/>
              <a:t>rada </a:t>
            </a:r>
            <a:r>
              <a:rPr lang="bs-Latn-BA" dirty="0"/>
              <a:t>definiraju u dobroj mjeri obaveze, prava ali i odgovornosti radnika za neizvršavanje obaveza jer poznato je da su kroz historiju na različitim međunarodnim forumima i principima definirani standardi koji su osnova za regulisanje radnopravnih odnosa između radnika i poslodavaca posebno kroz individualne ugovore o radu i predmete ugovora o radu u kojim se definiraju jasna prava na bazi standarda, obaveze i dio koji se odnosi na odgovornost za izvršavanje poslova i posebno odgovornost za nastanak štete u procesu </a:t>
            </a:r>
            <a:r>
              <a:rPr lang="bs-Latn-BA" dirty="0" smtClean="0"/>
              <a:t>rada</a:t>
            </a:r>
            <a:r>
              <a:rPr lang="bs-Latn-BA" dirty="0"/>
              <a:t>)</a:t>
            </a:r>
          </a:p>
          <a:p>
            <a:endParaRPr lang="bs-Latn-BA" b="1" dirty="0" smtClean="0"/>
          </a:p>
          <a:p>
            <a:pPr marL="0" indent="0">
              <a:buNone/>
            </a:pPr>
            <a:endParaRPr lang="bs-Latn-BA" dirty="0"/>
          </a:p>
        </p:txBody>
      </p:sp>
    </p:spTree>
    <p:extLst>
      <p:ext uri="{BB962C8B-B14F-4D97-AF65-F5344CB8AC3E}">
        <p14:creationId xmlns:p14="http://schemas.microsoft.com/office/powerpoint/2010/main" val="230049380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1848602632"/>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bs-Latn-BA" sz="4000" b="1" dirty="0"/>
              <a:t>SVJETSKI MODELI RADA</a:t>
            </a:r>
            <a:endParaRPr lang="bs-Latn-BA" sz="4000" dirty="0"/>
          </a:p>
        </p:txBody>
      </p:sp>
      <p:sp>
        <p:nvSpPr>
          <p:cNvPr id="3" name="Content Placeholder 2"/>
          <p:cNvSpPr>
            <a:spLocks noGrp="1"/>
          </p:cNvSpPr>
          <p:nvPr>
            <p:ph idx="1"/>
          </p:nvPr>
        </p:nvSpPr>
        <p:spPr/>
        <p:txBody>
          <a:bodyPr/>
          <a:lstStyle/>
          <a:p>
            <a:pPr lvl="0"/>
            <a:r>
              <a:rPr lang="bs-Latn-BA" b="1" dirty="0"/>
              <a:t>američki model </a:t>
            </a:r>
            <a:r>
              <a:rPr lang="bs-Latn-BA" b="1" dirty="0" smtClean="0"/>
              <a:t>rada</a:t>
            </a:r>
            <a:endParaRPr lang="bs-Latn-BA" dirty="0"/>
          </a:p>
          <a:p>
            <a:pPr lvl="0"/>
            <a:r>
              <a:rPr lang="bs-Latn-BA" b="1" dirty="0"/>
              <a:t>japanski model rada </a:t>
            </a:r>
            <a:endParaRPr lang="bs-Latn-BA" dirty="0"/>
          </a:p>
          <a:p>
            <a:r>
              <a:rPr lang="bs-Latn-BA" b="1" dirty="0"/>
              <a:t>evropski model </a:t>
            </a:r>
            <a:r>
              <a:rPr lang="bs-Latn-BA" b="1" dirty="0" smtClean="0"/>
              <a:t>rada</a:t>
            </a:r>
          </a:p>
          <a:p>
            <a:r>
              <a:rPr lang="bs-Latn-BA" b="1" dirty="0"/>
              <a:t>t</a:t>
            </a:r>
            <a:r>
              <a:rPr lang="bs-Latn-BA" b="1" dirty="0" smtClean="0"/>
              <a:t>urski model rada</a:t>
            </a:r>
            <a:endParaRPr lang="bs-Latn-BA" dirty="0"/>
          </a:p>
        </p:txBody>
      </p:sp>
    </p:spTree>
    <p:extLst>
      <p:ext uri="{BB962C8B-B14F-4D97-AF65-F5344CB8AC3E}">
        <p14:creationId xmlns:p14="http://schemas.microsoft.com/office/powerpoint/2010/main" val="20036320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Pojava i razvoj radnog prava</a:t>
            </a:r>
            <a:endParaRPr lang="bs-Latn-BA" dirty="0"/>
          </a:p>
        </p:txBody>
      </p:sp>
      <p:sp>
        <p:nvSpPr>
          <p:cNvPr id="3" name="Content Placeholder 2"/>
          <p:cNvSpPr>
            <a:spLocks noGrp="1"/>
          </p:cNvSpPr>
          <p:nvPr>
            <p:ph idx="1"/>
          </p:nvPr>
        </p:nvSpPr>
        <p:spPr/>
        <p:txBody>
          <a:bodyPr/>
          <a:lstStyle/>
          <a:p>
            <a:r>
              <a:rPr lang="hr-BA" dirty="0">
                <a:latin typeface="Times New Roman" pitchFamily="18" charset="0"/>
              </a:rPr>
              <a:t>Radno pravo je samostalna grana prava</a:t>
            </a:r>
          </a:p>
          <a:p>
            <a:r>
              <a:rPr lang="hr-BA" dirty="0">
                <a:latin typeface="Times New Roman" pitchFamily="18" charset="0"/>
              </a:rPr>
              <a:t>Radno pravo je vezano za osnovno ljudsko pravo na rad</a:t>
            </a:r>
          </a:p>
          <a:p>
            <a:r>
              <a:rPr lang="hr-BA" dirty="0">
                <a:latin typeface="Times New Roman" pitchFamily="18" charset="0"/>
              </a:rPr>
              <a:t>Prava po osnovu rada i u vezi sa radom</a:t>
            </a:r>
          </a:p>
          <a:p>
            <a:r>
              <a:rPr lang="hr-BA" dirty="0">
                <a:latin typeface="Times New Roman" pitchFamily="18" charset="0"/>
              </a:rPr>
              <a:t>Suština radnog prava je </a:t>
            </a:r>
          </a:p>
          <a:p>
            <a:pPr>
              <a:buFontTx/>
              <a:buNone/>
            </a:pPr>
            <a:r>
              <a:rPr lang="hr-BA" dirty="0">
                <a:latin typeface="Times New Roman" pitchFamily="18" charset="0"/>
              </a:rPr>
              <a:t>	a) Reguliranje radno-pravnog odnosa</a:t>
            </a:r>
          </a:p>
          <a:p>
            <a:pPr>
              <a:buFontTx/>
              <a:buNone/>
            </a:pPr>
            <a:r>
              <a:rPr lang="hr-BA" dirty="0">
                <a:latin typeface="Times New Roman" pitchFamily="18" charset="0"/>
              </a:rPr>
              <a:t>	b) reguliranje individualnih i kolektivnih prava</a:t>
            </a:r>
          </a:p>
          <a:p>
            <a:pPr>
              <a:buFontTx/>
              <a:buNone/>
            </a:pPr>
            <a:r>
              <a:rPr lang="hr-BA" dirty="0">
                <a:latin typeface="Times New Roman" pitchFamily="18" charset="0"/>
              </a:rPr>
              <a:t>	c) reguliranje prava iz radnog odnosa</a:t>
            </a:r>
          </a:p>
          <a:p>
            <a:endParaRPr lang="bs-Latn-BA" dirty="0"/>
          </a:p>
        </p:txBody>
      </p:sp>
    </p:spTree>
    <p:extLst>
      <p:ext uri="{BB962C8B-B14F-4D97-AF65-F5344CB8AC3E}">
        <p14:creationId xmlns:p14="http://schemas.microsoft.com/office/powerpoint/2010/main" val="1594598883"/>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92500" lnSpcReduction="20000"/>
          </a:bodyPr>
          <a:lstStyle/>
          <a:p>
            <a:r>
              <a:rPr lang="bs-Latn-BA" b="1" dirty="0"/>
              <a:t>Američki model rada</a:t>
            </a:r>
            <a:r>
              <a:rPr lang="bs-Latn-BA" dirty="0"/>
              <a:t> – model koji je zasnovan isključivo na tržišnom principu i koji </a:t>
            </a:r>
            <a:r>
              <a:rPr lang="bs-Latn-BA" b="1" dirty="0"/>
              <a:t>ima sve elemente „robusnog modela“ koji praktički bez ikakvih drugih elemenata isključivo analizira učinjenje poslove, izvršene obaveze ili eventualne odgovornosti</a:t>
            </a:r>
            <a:r>
              <a:rPr lang="bs-Latn-BA" dirty="0"/>
              <a:t> za neizvršene </a:t>
            </a:r>
            <a:r>
              <a:rPr lang="bs-Latn-BA" dirty="0" smtClean="0"/>
              <a:t>obaveze</a:t>
            </a:r>
          </a:p>
          <a:p>
            <a:r>
              <a:rPr lang="bs-Latn-BA" dirty="0" smtClean="0"/>
              <a:t>nastao </a:t>
            </a:r>
            <a:r>
              <a:rPr lang="bs-Latn-BA" dirty="0"/>
              <a:t>u anglosaksonskom pravnom sistemu </a:t>
            </a:r>
            <a:endParaRPr lang="bs-Latn-BA" dirty="0" smtClean="0"/>
          </a:p>
          <a:p>
            <a:pPr marL="0" lvl="0" indent="0">
              <a:buNone/>
            </a:pPr>
            <a:r>
              <a:rPr lang="bs-Latn-BA" b="1" dirty="0" smtClean="0"/>
              <a:t>  - kratkotrajnost </a:t>
            </a:r>
            <a:r>
              <a:rPr lang="bs-Latn-BA" b="1" dirty="0"/>
              <a:t>ugovora o </a:t>
            </a:r>
            <a:r>
              <a:rPr lang="bs-Latn-BA" b="1" dirty="0" smtClean="0"/>
              <a:t>radu</a:t>
            </a:r>
            <a:endParaRPr lang="bs-Latn-BA" dirty="0"/>
          </a:p>
          <a:p>
            <a:pPr marL="0" lvl="0" indent="0">
              <a:buNone/>
            </a:pPr>
            <a:r>
              <a:rPr lang="bs-Latn-BA" b="1" dirty="0" smtClean="0"/>
              <a:t>  - efikasan </a:t>
            </a:r>
            <a:r>
              <a:rPr lang="bs-Latn-BA" b="1" dirty="0"/>
              <a:t>nadzor nad izvršavanje poslova i </a:t>
            </a:r>
            <a:r>
              <a:rPr lang="bs-Latn-BA" b="1" dirty="0" smtClean="0"/>
              <a:t>   izvršavanje </a:t>
            </a:r>
            <a:r>
              <a:rPr lang="bs-Latn-BA" b="1" dirty="0"/>
              <a:t>odgovornosti za neizvršene </a:t>
            </a:r>
            <a:r>
              <a:rPr lang="bs-Latn-BA" b="1" dirty="0" smtClean="0"/>
              <a:t>poslove</a:t>
            </a:r>
            <a:endParaRPr lang="bs-Latn-BA" dirty="0"/>
          </a:p>
          <a:p>
            <a:pPr marL="0" lvl="0" indent="0">
              <a:buNone/>
            </a:pPr>
            <a:r>
              <a:rPr lang="bs-Latn-BA" b="1" dirty="0"/>
              <a:t> </a:t>
            </a:r>
            <a:r>
              <a:rPr lang="bs-Latn-BA" b="1" dirty="0" smtClean="0"/>
              <a:t> - efikasnost </a:t>
            </a:r>
            <a:r>
              <a:rPr lang="bs-Latn-BA" b="1" dirty="0"/>
              <a:t>nagrađivanja za učinjene </a:t>
            </a:r>
            <a:r>
              <a:rPr lang="bs-Latn-BA" b="1" dirty="0" smtClean="0"/>
              <a:t>poslove</a:t>
            </a:r>
            <a:endParaRPr lang="bs-Latn-BA" dirty="0"/>
          </a:p>
          <a:p>
            <a:pPr marL="0" indent="0">
              <a:buNone/>
            </a:pPr>
            <a:endParaRPr lang="bs-Latn-BA" dirty="0"/>
          </a:p>
        </p:txBody>
      </p:sp>
    </p:spTree>
    <p:extLst>
      <p:ext uri="{BB962C8B-B14F-4D97-AF65-F5344CB8AC3E}">
        <p14:creationId xmlns:p14="http://schemas.microsoft.com/office/powerpoint/2010/main" val="144120940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r>
              <a:rPr lang="bs-Latn-BA" b="1" dirty="0"/>
              <a:t>Japanski model rada</a:t>
            </a:r>
            <a:r>
              <a:rPr lang="bs-Latn-BA" dirty="0"/>
              <a:t> je „model blagostanja“ jer to je model koji praktično ima dva osnovna elementa u svom principu funkcioniranja a to su:</a:t>
            </a:r>
          </a:p>
          <a:p>
            <a:pPr marL="0" lvl="0" indent="0">
              <a:buNone/>
            </a:pPr>
            <a:r>
              <a:rPr lang="bs-Latn-BA" b="1" dirty="0" smtClean="0"/>
              <a:t>    - tačnost </a:t>
            </a:r>
            <a:r>
              <a:rPr lang="bs-Latn-BA" b="1" dirty="0"/>
              <a:t>u izvršavanju poslova u skladu sa propisanim propozicijama bilo zakonskim ili ugovornim i</a:t>
            </a:r>
            <a:endParaRPr lang="bs-Latn-BA" dirty="0"/>
          </a:p>
          <a:p>
            <a:pPr marL="0" lvl="0" indent="0">
              <a:buNone/>
            </a:pPr>
            <a:r>
              <a:rPr lang="bs-Latn-BA" b="1" dirty="0" smtClean="0"/>
              <a:t>    - moralnost </a:t>
            </a:r>
            <a:r>
              <a:rPr lang="bs-Latn-BA" b="1" dirty="0"/>
              <a:t>u obavljanju poslova i u procesu rada.</a:t>
            </a:r>
            <a:endParaRPr lang="bs-Latn-BA" dirty="0"/>
          </a:p>
          <a:p>
            <a:pPr marL="0" indent="0">
              <a:buNone/>
            </a:pPr>
            <a:r>
              <a:rPr lang="bs-Latn-BA" b="1" dirty="0" smtClean="0"/>
              <a:t>    - Japanski </a:t>
            </a:r>
            <a:r>
              <a:rPr lang="bs-Latn-BA" b="1" dirty="0"/>
              <a:t>model i zemlje koje slijede ovaj model a u Evropi najbliži ovom modelu su Švedska, Danska, Finska</a:t>
            </a:r>
            <a:r>
              <a:rPr lang="bs-Latn-BA" dirty="0"/>
              <a:t> i još neke </a:t>
            </a:r>
            <a:r>
              <a:rPr lang="bs-Latn-BA" dirty="0" smtClean="0"/>
              <a:t>zemlje</a:t>
            </a:r>
          </a:p>
          <a:p>
            <a:r>
              <a:rPr lang="bs-Latn-BA" dirty="0" smtClean="0"/>
              <a:t> Elementi:</a:t>
            </a:r>
            <a:endParaRPr lang="bs-Latn-BA" dirty="0"/>
          </a:p>
          <a:p>
            <a:pPr marL="0" lvl="0" indent="0">
              <a:buNone/>
            </a:pPr>
            <a:r>
              <a:rPr lang="bs-Latn-BA" b="1" dirty="0" smtClean="0"/>
              <a:t>      - doživotni </a:t>
            </a:r>
            <a:r>
              <a:rPr lang="bs-Latn-BA" b="1" dirty="0"/>
              <a:t>ugovori o radu </a:t>
            </a:r>
            <a:r>
              <a:rPr lang="bs-Latn-BA" b="1" dirty="0" smtClean="0"/>
              <a:t>,</a:t>
            </a:r>
            <a:endParaRPr lang="bs-Latn-BA" dirty="0"/>
          </a:p>
          <a:p>
            <a:pPr marL="0" lvl="0" indent="0">
              <a:buNone/>
            </a:pPr>
            <a:r>
              <a:rPr lang="bs-Latn-BA" b="1" dirty="0"/>
              <a:t> </a:t>
            </a:r>
            <a:r>
              <a:rPr lang="bs-Latn-BA" b="1" dirty="0" smtClean="0"/>
              <a:t>     - konstantan </a:t>
            </a:r>
            <a:r>
              <a:rPr lang="bs-Latn-BA" b="1" dirty="0"/>
              <a:t>nadzor rada,</a:t>
            </a:r>
            <a:endParaRPr lang="bs-Latn-BA" dirty="0"/>
          </a:p>
          <a:p>
            <a:pPr marL="0" lvl="0" indent="0">
              <a:buNone/>
            </a:pPr>
            <a:r>
              <a:rPr lang="bs-Latn-BA" b="1" dirty="0" smtClean="0"/>
              <a:t>      - efikasno </a:t>
            </a:r>
            <a:r>
              <a:rPr lang="bs-Latn-BA" b="1" dirty="0"/>
              <a:t>nagrađivanje,</a:t>
            </a:r>
            <a:endParaRPr lang="bs-Latn-BA" dirty="0"/>
          </a:p>
          <a:p>
            <a:pPr marL="0" indent="0">
              <a:buNone/>
            </a:pPr>
            <a:endParaRPr lang="bs-Latn-BA" dirty="0"/>
          </a:p>
          <a:p>
            <a:r>
              <a:rPr lang="bs-Latn-BA" dirty="0"/>
              <a:t>Osnovna karakteristika ovog modela jeste </a:t>
            </a:r>
            <a:r>
              <a:rPr lang="bs-Latn-BA" b="1" dirty="0"/>
              <a:t>tačnost i moralnost</a:t>
            </a:r>
            <a:r>
              <a:rPr lang="bs-Latn-BA" dirty="0"/>
              <a:t> u izvršavanju obaveza</a:t>
            </a:r>
          </a:p>
        </p:txBody>
      </p:sp>
    </p:spTree>
    <p:extLst>
      <p:ext uri="{BB962C8B-B14F-4D97-AF65-F5344CB8AC3E}">
        <p14:creationId xmlns:p14="http://schemas.microsoft.com/office/powerpoint/2010/main" val="164756119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92500" lnSpcReduction="10000"/>
          </a:bodyPr>
          <a:lstStyle/>
          <a:p>
            <a:r>
              <a:rPr lang="bs-Latn-BA" b="1" dirty="0"/>
              <a:t>Evropski model rada</a:t>
            </a:r>
            <a:r>
              <a:rPr lang="bs-Latn-BA" dirty="0"/>
              <a:t> koji personificira njemački model rada i on predstavlja jednu </a:t>
            </a:r>
            <a:r>
              <a:rPr lang="bs-Latn-BA" b="1" dirty="0"/>
              <a:t>srednju orijentaciju između američkog i japanskog modela rada</a:t>
            </a:r>
            <a:r>
              <a:rPr lang="bs-Latn-BA" dirty="0"/>
              <a:t> u smislu da ovaj model također ima elemente tržišnog principa iz oblasti rada i on se prije svega temelji na:</a:t>
            </a:r>
          </a:p>
          <a:p>
            <a:pPr marL="0" lvl="0" indent="0">
              <a:buNone/>
            </a:pPr>
            <a:r>
              <a:rPr lang="bs-Latn-BA" b="1" dirty="0" smtClean="0"/>
              <a:t>   - srednjeročnim </a:t>
            </a:r>
            <a:r>
              <a:rPr lang="bs-Latn-BA" b="1" dirty="0"/>
              <a:t>trajanjem ugovora o </a:t>
            </a:r>
            <a:r>
              <a:rPr lang="bs-Latn-BA" b="1" dirty="0" smtClean="0"/>
              <a:t>radu,</a:t>
            </a:r>
            <a:endParaRPr lang="bs-Latn-BA" dirty="0"/>
          </a:p>
          <a:p>
            <a:pPr marL="0" lvl="0" indent="0">
              <a:buNone/>
            </a:pPr>
            <a:r>
              <a:rPr lang="bs-Latn-BA" b="1" dirty="0"/>
              <a:t> </a:t>
            </a:r>
            <a:r>
              <a:rPr lang="bs-Latn-BA" b="1" dirty="0" smtClean="0"/>
              <a:t>  - mogućnost </a:t>
            </a:r>
            <a:r>
              <a:rPr lang="bs-Latn-BA" b="1" dirty="0"/>
              <a:t>progresivnog ostvarivanja prava i </a:t>
            </a:r>
            <a:r>
              <a:rPr lang="bs-Latn-BA" b="1" dirty="0" smtClean="0"/>
              <a:t>    obaveza </a:t>
            </a:r>
            <a:r>
              <a:rPr lang="bs-Latn-BA" b="1" dirty="0"/>
              <a:t>iz oblasti rada </a:t>
            </a:r>
            <a:endParaRPr lang="bs-Latn-BA" dirty="0"/>
          </a:p>
          <a:p>
            <a:pPr marL="0" lvl="0" indent="0">
              <a:buNone/>
            </a:pPr>
            <a:r>
              <a:rPr lang="bs-Latn-BA" b="1" dirty="0" smtClean="0"/>
              <a:t>   - efikasnim </a:t>
            </a:r>
            <a:r>
              <a:rPr lang="bs-Latn-BA" b="1" dirty="0"/>
              <a:t>nagrađivanjem</a:t>
            </a:r>
            <a:r>
              <a:rPr lang="bs-Latn-BA" dirty="0"/>
              <a:t>.</a:t>
            </a:r>
          </a:p>
          <a:p>
            <a:endParaRPr lang="bs-Latn-BA" dirty="0"/>
          </a:p>
        </p:txBody>
      </p:sp>
    </p:spTree>
    <p:extLst>
      <p:ext uri="{BB962C8B-B14F-4D97-AF65-F5344CB8AC3E}">
        <p14:creationId xmlns:p14="http://schemas.microsoft.com/office/powerpoint/2010/main" val="19361560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0000" lnSpcReduction="20000"/>
          </a:bodyPr>
          <a:lstStyle/>
          <a:p>
            <a:r>
              <a:rPr lang="bs-Latn-BA" b="1" dirty="0"/>
              <a:t>Turski model rada </a:t>
            </a:r>
            <a:r>
              <a:rPr lang="bs-Latn-BA" dirty="0"/>
              <a:t>se može okarakterisati kao tržišni model rada koji ima posebnosti i specifičnosti u pravima i obavezama poslodavaca i radnika a posebno u dijelu učešća sindikata u zaštiti radničkih interesa.</a:t>
            </a:r>
          </a:p>
          <a:p>
            <a:pPr lvl="0"/>
            <a:r>
              <a:rPr lang="bs-Latn-BA" dirty="0"/>
              <a:t>ovaj model rada razapet je između zahtjeva radnika za veća prava i sebičnih interesa poslodavaca</a:t>
            </a:r>
          </a:p>
          <a:p>
            <a:pPr lvl="0"/>
            <a:r>
              <a:rPr lang="bs-Latn-BA" dirty="0"/>
              <a:t>primjer ovog tržišnog modela rada najbolje je sagledati na primjeru turske tekstilne industrije koja spada u najveće proizvođaće tekstila u Evropi i dijelu Azije gdje pripada Turska.</a:t>
            </a:r>
          </a:p>
          <a:p>
            <a:r>
              <a:rPr lang="bs-Latn-BA" dirty="0"/>
              <a:t>k</a:t>
            </a:r>
            <a:r>
              <a:rPr lang="bs-Latn-BA" dirty="0" smtClean="0"/>
              <a:t>roz </a:t>
            </a:r>
            <a:r>
              <a:rPr lang="bs-Latn-BA" dirty="0"/>
              <a:t>ovaj model sagledavaju se prava i obaveze turskih radnika i poslodavaca u obavljanju poslova za velike svjetske korporacije kao što su BOSS, ZARA, CA itd. Turska država štiti interese stranog kapitala koji uredno izvršava obaveze prema državu na uštrb prava radnika. To se posebno ogleda kroz nagrade za rad – satnice, uslove rada, sredstva zaštite na radu itd.  </a:t>
            </a:r>
          </a:p>
          <a:p>
            <a:endParaRPr lang="bs-Latn-BA" dirty="0"/>
          </a:p>
        </p:txBody>
      </p:sp>
    </p:spTree>
    <p:extLst>
      <p:ext uri="{BB962C8B-B14F-4D97-AF65-F5344CB8AC3E}">
        <p14:creationId xmlns:p14="http://schemas.microsoft.com/office/powerpoint/2010/main" val="31144636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pPr lvl="0"/>
            <a:r>
              <a:rPr lang="bs-Latn-BA" dirty="0"/>
              <a:t>Turski sindikat DISK nema snage da zaštiti interese i prava radnika jer to se ogleda u konstataciji da pretežno „plaće jedva da pokrivaju troškove života“. Apostrofiraju se slabi uslovi rada, slaba nagrađivanja za rad, a posebno slabo podržana prava u vezi sa radom a to su: zdravstvena, socijalna i PIO prava. Država ne subvencionira prava u vezi sa radom već praktično sva finansiranja ovih prava prebačena su na radnike koji i onako imaju niska primanja u odnosu na rezulotate rada što sve čini da standard turskih radnika u evropskom i svjetskom prosjeku je nizak. Suprotno tome poslodavaci i stran ekorporacije koje rade u Turskoj pa i u ovoj oblasti tekstila ostvaruju ekstra profite a država inkasira uredno od ovih korporacija svoja poreska i druga prava</a:t>
            </a:r>
            <a:r>
              <a:rPr lang="bs-Latn-BA" dirty="0" smtClean="0"/>
              <a:t>.</a:t>
            </a:r>
          </a:p>
          <a:p>
            <a:pPr marL="0" lvl="0" indent="0">
              <a:buNone/>
            </a:pPr>
            <a:endParaRPr lang="bs-Latn-BA" dirty="0"/>
          </a:p>
          <a:p>
            <a:pPr lvl="0"/>
            <a:r>
              <a:rPr lang="bs-Latn-BA" dirty="0"/>
              <a:t>Poslodavci krše odredbe kolektivnih ugovora posebnog granski ugovora, ne pridržavaju se utvrđenih obaveza posebno u dijelu odmora odsustva radnog vremena i naknada što u svemu utiče zbog prisutnosti stranog kapitala da često prolaze nekažnjeni za kršenja kolektivnih ugovora</a:t>
            </a:r>
            <a:r>
              <a:rPr lang="bs-Latn-BA" dirty="0" smtClean="0"/>
              <a:t>.</a:t>
            </a:r>
            <a:endParaRPr lang="bs-Latn-BA" dirty="0"/>
          </a:p>
        </p:txBody>
      </p:sp>
    </p:spTree>
    <p:extLst>
      <p:ext uri="{BB962C8B-B14F-4D97-AF65-F5344CB8AC3E}">
        <p14:creationId xmlns:p14="http://schemas.microsoft.com/office/powerpoint/2010/main" val="69679433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0000" lnSpcReduction="20000"/>
          </a:bodyPr>
          <a:lstStyle/>
          <a:p>
            <a:pPr lvl="0"/>
            <a:r>
              <a:rPr lang="bs-Latn-BA" dirty="0"/>
              <a:t>U ovom tržišnom modelu rada u turskom zakonu o radu utvrđena je najniža satnica rada, a u evropskom i anglosaksonskom pravu to je dogovorna kategorija radnika, poslodavaca i vlada i ona je promjenljiva zavisno od uslova na tržištu.</a:t>
            </a:r>
          </a:p>
          <a:p>
            <a:pPr lvl="0"/>
            <a:r>
              <a:rPr lang="bs-Latn-BA" dirty="0"/>
              <a:t>Slaba zaštita na radu i ogromni broj nesreća na poslu su obiljžja ovog modela rada tako da prema statistikama povrede na radu u Turskoj spadaju u najviši nivo u Evropi i skoro se nalaze na petom mjestu u svijetu.</a:t>
            </a:r>
          </a:p>
          <a:p>
            <a:pPr lvl="0"/>
            <a:r>
              <a:rPr lang="bs-Latn-BA" dirty="0"/>
              <a:t>Turski radnici posebno u industriji rade i po 67 sati sedmično, i taj povečani broj prekovremenih radnih sati u velikom procentu se ne plaća, ima dosta rada „na crno“ kao i veliki procenat ne plaćanja noćnog rada i kršenja međunarodnih konvencija rada malodobne djece i neadekvatnog rada trudnica na radnim mjestima</a:t>
            </a:r>
            <a:r>
              <a:rPr lang="bs-Latn-BA" dirty="0" smtClean="0"/>
              <a:t>.</a:t>
            </a:r>
            <a:endParaRPr lang="bs-Latn-BA" dirty="0"/>
          </a:p>
        </p:txBody>
      </p:sp>
    </p:spTree>
    <p:extLst>
      <p:ext uri="{BB962C8B-B14F-4D97-AF65-F5344CB8AC3E}">
        <p14:creationId xmlns:p14="http://schemas.microsoft.com/office/powerpoint/2010/main" val="46931578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pPr lvl="0"/>
            <a:r>
              <a:rPr lang="bs-Latn-BA" dirty="0"/>
              <a:t>TEKSIF – sindikat tekstila turskih radnika – ima samo od ukupnog broja radnika zaposlenih u ovoj industriji 7% članova sindikata, nešto veći procenat je u drugim industrijskim grana, a razlog tome je da poslodavci sprečavaju na različite načine organizovanje radnika u sindikate čime se direktno krše međunarodne konvencije jer na taj način poslodavci izbjegavaju oštetu radničkih protesta da se radnicima obezbijedi više prava po osnovu rada.</a:t>
            </a:r>
          </a:p>
          <a:p>
            <a:pPr lvl="0"/>
            <a:r>
              <a:rPr lang="bs-Latn-BA" dirty="0"/>
              <a:t>vlada Turske tolerantno gleda na te aktivnosti poslodavaca jer je njoj ključni momenat profit industrijskih kompanija i likvidnost plaćanja obaveza prema državi i dobavljačima.</a:t>
            </a:r>
          </a:p>
          <a:p>
            <a:pPr lvl="0"/>
            <a:r>
              <a:rPr lang="bs-Latn-BA" dirty="0"/>
              <a:t>Turska vlada svojim surovim pristupom tržištu podstiče strane kompanije za veća ulaganja a sve na uštrb većih prava radnika, održavajući ta prava na donjem minimumu izdržljivosti što bi se moglo uporediti sa njemačkim modelom rada od prije II svjetskog rata kada su njemački radnici radili za „dojčland iber ales“ Njemačka iznad svega. Na tom minimumu prava radnika Turska održava mir u industriji, otvara brojna radna mjesta, pravi korz investicije veliki privredni razvoj i kao država bilježi veliki privredni rast.</a:t>
            </a:r>
          </a:p>
          <a:p>
            <a:endParaRPr lang="bs-Latn-BA" dirty="0"/>
          </a:p>
        </p:txBody>
      </p:sp>
    </p:spTree>
    <p:extLst>
      <p:ext uri="{BB962C8B-B14F-4D97-AF65-F5344CB8AC3E}">
        <p14:creationId xmlns:p14="http://schemas.microsoft.com/office/powerpoint/2010/main" val="358474901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62500" lnSpcReduction="20000"/>
          </a:bodyPr>
          <a:lstStyle/>
          <a:p>
            <a:pPr lvl="0"/>
            <a:r>
              <a:rPr lang="bs-Latn-BA" dirty="0"/>
              <a:t>Sa niskim nadnicama za rad posebno se ističu uslovi rada kao jako neprimjereni i među najnižim u svijetu – npr. radnik koji radi u tekstilnoj industriji na bojenju tkanina koji u toku procesa radabude uprskan od boje, prašine i drugih hemijskih supstanci nemaju adekvatna kupatila, toplu vodu ili sredstva zaštite za takav rad, tako da radnici iz te industrije izlaze oštećenog zdravlja i moraju preduzimati mjere liječenja a sve to samostalno jer sredstva za zdravstveno osiguranje koje izdvaja država i poslodavci kao i druge mjese socijalne politike su jako skromna i ukupan teret svih dažbina prebačen je na turskog radnika.</a:t>
            </a:r>
          </a:p>
          <a:p>
            <a:pPr lvl="0"/>
            <a:r>
              <a:rPr lang="bs-Latn-BA" dirty="0"/>
              <a:t>Ovaj tržišni model rada svrstava se u grube tržnišne modele rada koji se primjenjuju i u drugim azijskim mnogoljudnim državama, s tim da ovaj model ima tendenciju preuzimanja evropskih standarda MOR-a a sve to sa postizanjem većeg ekonomskog rasta, pojedinačnog uspjeha međunarodnih i domaćih kompanija tako da u ovom vremenu turska vlada poduzeima više pozitivnih mjera da se za radnike obezbijedi više primanja, bolji uslovi rada, sredstva zaštite na radu kao i prava u vezi sa radom, a to su socijalna, zdravstvena i PIO prava.</a:t>
            </a:r>
          </a:p>
          <a:p>
            <a:endParaRPr lang="bs-Latn-BA" dirty="0"/>
          </a:p>
        </p:txBody>
      </p:sp>
    </p:spTree>
    <p:extLst>
      <p:ext uri="{BB962C8B-B14F-4D97-AF65-F5344CB8AC3E}">
        <p14:creationId xmlns:p14="http://schemas.microsoft.com/office/powerpoint/2010/main" val="291282415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86012296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KOLEKTIVNO RADNO PRAVO</a:t>
            </a:r>
            <a:endParaRPr lang="bs-Latn-BA" dirty="0"/>
          </a:p>
        </p:txBody>
      </p:sp>
      <p:sp>
        <p:nvSpPr>
          <p:cNvPr id="3" name="Content Placeholder 2"/>
          <p:cNvSpPr>
            <a:spLocks noGrp="1"/>
          </p:cNvSpPr>
          <p:nvPr>
            <p:ph idx="1"/>
          </p:nvPr>
        </p:nvSpPr>
        <p:spPr/>
        <p:txBody>
          <a:bodyPr>
            <a:normAutofit fontScale="70000" lnSpcReduction="20000"/>
          </a:bodyPr>
          <a:lstStyle/>
          <a:p>
            <a:r>
              <a:rPr lang="bs-Latn-BA" b="1" dirty="0"/>
              <a:t> </a:t>
            </a:r>
            <a:r>
              <a:rPr lang="bs-Latn-BA" dirty="0">
                <a:latin typeface="Times New Roman" pitchFamily="18" charset="0"/>
                <a:cs typeface="Times New Roman" pitchFamily="18" charset="0"/>
              </a:rPr>
              <a:t>Kolektivno radno pravo i kolektivno pregovaranje je relativno novijeg datuma tako da se i kolektivnopravni odnosi i uređivanje tih odnosa između zaposlenika, poslodavaca i vlade ,dobija tek u savremenom radnom zakonodavstvu </a:t>
            </a:r>
            <a:endParaRPr lang="bs-Latn-BA" dirty="0" smtClean="0">
              <a:latin typeface="Times New Roman" pitchFamily="18" charset="0"/>
              <a:cs typeface="Times New Roman" pitchFamily="18" charset="0"/>
            </a:endParaRPr>
          </a:p>
          <a:p>
            <a:r>
              <a:rPr lang="bs-Latn-BA" dirty="0">
                <a:latin typeface="Times New Roman" pitchFamily="18" charset="0"/>
                <a:cs typeface="Times New Roman" pitchFamily="18" charset="0"/>
              </a:rPr>
              <a:t>Historijski posmatrano kolektivni ugovori su nastali kao preteča sindikalnog organizovanja i udruživanja radnika na interesnim principima, bilo da se radi o regulisanju direktnih prava iz oblasti rada ili prava u vezi sa radom. Tek u drugoj polovini 19. stoljeća na bazi sindikalnih udruživanja, prije svega metalskih radnika, tekstilaca, kožara, drvoprerađivača i drugih grana prava stvaraju se povoljni uslovi da se poslodavci i radnici susretnu i da otpočinju razgovore o ključnim pitanjima koji su veoma važni za uzajamno reuglisanje statusa u procesu rada.</a:t>
            </a:r>
          </a:p>
          <a:p>
            <a:endParaRPr lang="bs-Latn-BA" dirty="0"/>
          </a:p>
        </p:txBody>
      </p:sp>
    </p:spTree>
    <p:extLst>
      <p:ext uri="{BB962C8B-B14F-4D97-AF65-F5344CB8AC3E}">
        <p14:creationId xmlns:p14="http://schemas.microsoft.com/office/powerpoint/2010/main" val="42582428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Definicije radnog prava</a:t>
            </a:r>
            <a:endParaRPr lang="bs-Latn-BA" dirty="0"/>
          </a:p>
        </p:txBody>
      </p:sp>
      <p:sp>
        <p:nvSpPr>
          <p:cNvPr id="3" name="Content Placeholder 2"/>
          <p:cNvSpPr>
            <a:spLocks noGrp="1"/>
          </p:cNvSpPr>
          <p:nvPr>
            <p:ph idx="1"/>
          </p:nvPr>
        </p:nvSpPr>
        <p:spPr/>
        <p:txBody>
          <a:bodyPr>
            <a:normAutofit fontScale="92500" lnSpcReduction="10000"/>
          </a:bodyPr>
          <a:lstStyle/>
          <a:p>
            <a:pPr lvl="0"/>
            <a:r>
              <a:rPr lang="bs-Latn-BA" dirty="0">
                <a:latin typeface="Times New Roman" pitchFamily="18" charset="0"/>
                <a:cs typeface="Times New Roman" pitchFamily="18" charset="0"/>
              </a:rPr>
              <a:t>rad je centralna ljudska vrijednost,</a:t>
            </a:r>
          </a:p>
          <a:p>
            <a:pPr lvl="0"/>
            <a:r>
              <a:rPr lang="bs-Latn-BA" dirty="0">
                <a:latin typeface="Times New Roman" pitchFamily="18" charset="0"/>
                <a:cs typeface="Times New Roman" pitchFamily="18" charset="0"/>
              </a:rPr>
              <a:t>rad je odlučujući element i vrijednost u razvoju čovjeka,</a:t>
            </a:r>
          </a:p>
          <a:p>
            <a:pPr lvl="0"/>
            <a:r>
              <a:rPr lang="bs-Latn-BA" dirty="0">
                <a:latin typeface="Times New Roman" pitchFamily="18" charset="0"/>
                <a:cs typeface="Times New Roman" pitchFamily="18" charset="0"/>
              </a:rPr>
              <a:t>rad je međusobni odnos subjekata u  u procesu rada,</a:t>
            </a:r>
          </a:p>
          <a:p>
            <a:pPr lvl="0"/>
            <a:r>
              <a:rPr lang="bs-Latn-BA" dirty="0">
                <a:latin typeface="Times New Roman" pitchFamily="18" charset="0"/>
                <a:cs typeface="Times New Roman" pitchFamily="18" charset="0"/>
              </a:rPr>
              <a:t>rad povezuje različita zanimanja u stvaranju novih vrijednosti,</a:t>
            </a:r>
          </a:p>
          <a:p>
            <a:pPr lvl="0"/>
            <a:r>
              <a:rPr lang="bs-Latn-BA" dirty="0">
                <a:latin typeface="Times New Roman" pitchFamily="18" charset="0"/>
                <a:cs typeface="Times New Roman" pitchFamily="18" charset="0"/>
              </a:rPr>
              <a:t>rad je odnos određenog posla i drugih aktivnosti u ljudskoj zajednici prilikom stvaranja novih vrijednosti.</a:t>
            </a:r>
          </a:p>
          <a:p>
            <a:endParaRPr lang="bs-Latn-BA" dirty="0"/>
          </a:p>
        </p:txBody>
      </p:sp>
    </p:spTree>
    <p:extLst>
      <p:ext uri="{BB962C8B-B14F-4D97-AF65-F5344CB8AC3E}">
        <p14:creationId xmlns:p14="http://schemas.microsoft.com/office/powerpoint/2010/main" val="1019247073"/>
      </p:ext>
    </p:extLst>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endParaRPr lang="bs-Latn-BA" dirty="0"/>
          </a:p>
        </p:txBody>
      </p:sp>
      <p:sp>
        <p:nvSpPr>
          <p:cNvPr id="3" name="Content Placeholder 2"/>
          <p:cNvSpPr>
            <a:spLocks noGrp="1"/>
          </p:cNvSpPr>
          <p:nvPr>
            <p:ph idx="1"/>
          </p:nvPr>
        </p:nvSpPr>
        <p:spPr/>
        <p:txBody>
          <a:bodyPr>
            <a:normAutofit fontScale="92500" lnSpcReduction="10000"/>
          </a:bodyPr>
          <a:lstStyle/>
          <a:p>
            <a:r>
              <a:rPr lang="bs-Latn-BA" dirty="0" smtClean="0"/>
              <a:t>Ugovorne strane:</a:t>
            </a:r>
          </a:p>
          <a:p>
            <a:pPr marL="0" indent="0">
              <a:buNone/>
            </a:pPr>
            <a:r>
              <a:rPr lang="bs-Latn-BA" dirty="0"/>
              <a:t> </a:t>
            </a:r>
            <a:r>
              <a:rPr lang="bs-Latn-BA" dirty="0" smtClean="0"/>
              <a:t>- </a:t>
            </a:r>
            <a:r>
              <a:rPr lang="bs-Latn-BA" dirty="0"/>
              <a:t>oni pojedinci i organizacije koji na bazi razgovora postignu određene dogovore koji postaju izvor prava, pa su u tom kontekstu i sindikalne organizacije ili druge radničke organizacije dobile posebnu ulogu da oni budu predstavnici i učesnici skupa sa </a:t>
            </a:r>
            <a:r>
              <a:rPr lang="bs-Latn-BA" dirty="0" smtClean="0"/>
              <a:t>drugim,a </a:t>
            </a:r>
            <a:r>
              <a:rPr lang="bs-Latn-BA" dirty="0"/>
              <a:t>prije svega predstavnici radnika kao jedna ugovorna </a:t>
            </a:r>
            <a:r>
              <a:rPr lang="bs-Latn-BA" dirty="0" smtClean="0"/>
              <a:t>strana.</a:t>
            </a:r>
          </a:p>
          <a:p>
            <a:pPr marL="0" indent="0">
              <a:buNone/>
            </a:pPr>
            <a:r>
              <a:rPr lang="bs-Latn-BA" dirty="0" smtClean="0"/>
              <a:t> - poslodavac </a:t>
            </a:r>
            <a:r>
              <a:rPr lang="bs-Latn-BA" dirty="0"/>
              <a:t>i grupa poslodavaca, komore ili neke druge organizacije koje predstavljaju kolektivitete su druga </a:t>
            </a:r>
            <a:r>
              <a:rPr lang="bs-Latn-BA" dirty="0" smtClean="0"/>
              <a:t>strana </a:t>
            </a:r>
            <a:r>
              <a:rPr lang="bs-Latn-BA" dirty="0"/>
              <a:t>u kolektivnom pregovaranju</a:t>
            </a:r>
          </a:p>
          <a:p>
            <a:pPr marL="0" indent="0">
              <a:buNone/>
            </a:pPr>
            <a:endParaRPr lang="bs-Latn-BA" dirty="0"/>
          </a:p>
        </p:txBody>
      </p:sp>
    </p:spTree>
    <p:extLst>
      <p:ext uri="{BB962C8B-B14F-4D97-AF65-F5344CB8AC3E}">
        <p14:creationId xmlns:p14="http://schemas.microsoft.com/office/powerpoint/2010/main" val="25585705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Predmet kolektivnih ugovora</a:t>
            </a:r>
            <a:endParaRPr lang="bs-Latn-BA" dirty="0"/>
          </a:p>
        </p:txBody>
      </p:sp>
      <p:sp>
        <p:nvSpPr>
          <p:cNvPr id="3" name="Content Placeholder 2"/>
          <p:cNvSpPr>
            <a:spLocks noGrp="1"/>
          </p:cNvSpPr>
          <p:nvPr>
            <p:ph idx="1"/>
          </p:nvPr>
        </p:nvSpPr>
        <p:spPr/>
        <p:txBody>
          <a:bodyPr>
            <a:normAutofit fontScale="92500" lnSpcReduction="20000"/>
          </a:bodyPr>
          <a:lstStyle/>
          <a:p>
            <a:r>
              <a:rPr lang="bs-Latn-BA" sz="1500" dirty="0"/>
              <a:t>Predmet kolektivnog ugovora je dug vremenski period  bio kamen spoticanja, a to je  da li sva pitanja koja su vezana za probleme funkcioniranja odnosa između radnika i poslodavaca u regulisanju radnopravnih statusa mogu biti predmet kolektivnog ugovaranja. </a:t>
            </a:r>
          </a:p>
          <a:p>
            <a:r>
              <a:rPr lang="bs-Latn-BA" sz="2100" dirty="0"/>
              <a:t>P</a:t>
            </a:r>
            <a:r>
              <a:rPr lang="bs-Latn-BA" sz="2100" dirty="0" smtClean="0"/>
              <a:t>osebnosti </a:t>
            </a:r>
            <a:r>
              <a:rPr lang="bs-Latn-BA" sz="2100" dirty="0"/>
              <a:t>kroz granske ugovore najviše se manifestovao na individualne ugovore o radu gdje svaki zaposlenik zaključuje ugovor o radu sa poslodavcem , u konkretnoj situaciji posebno u predmetu ugovora se reguliraju prava i obaveze, dolazi do izražaja selektivan pristup u primjeni određenih elemenata iz kolketivnog ugovora što u svakom slučaju je veoma pozitivno da za svako radno mjestu definiraju posebni uslovi vezano za naknade za rad, zaštitu na rad, uslove rada i drugih pitanja koji su predmet kolektivnog ,granskog i individualnog ugovora o radu.</a:t>
            </a:r>
          </a:p>
          <a:p>
            <a:endParaRPr lang="bs-Latn-BA" dirty="0"/>
          </a:p>
        </p:txBody>
      </p:sp>
    </p:spTree>
    <p:extLst>
      <p:ext uri="{BB962C8B-B14F-4D97-AF65-F5344CB8AC3E}">
        <p14:creationId xmlns:p14="http://schemas.microsoft.com/office/powerpoint/2010/main" val="174844875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Prvi kolektivni ugovori</a:t>
            </a:r>
            <a:endParaRPr lang="bs-Latn-BA" dirty="0"/>
          </a:p>
        </p:txBody>
      </p:sp>
      <p:sp>
        <p:nvSpPr>
          <p:cNvPr id="3" name="Content Placeholder 2"/>
          <p:cNvSpPr>
            <a:spLocks noGrp="1"/>
          </p:cNvSpPr>
          <p:nvPr>
            <p:ph idx="1"/>
          </p:nvPr>
        </p:nvSpPr>
        <p:spPr/>
        <p:txBody>
          <a:bodyPr/>
          <a:lstStyle/>
          <a:p>
            <a:r>
              <a:rPr lang="bs-Latn-BA" b="1" dirty="0"/>
              <a:t>-  Prvi teoretski pristup</a:t>
            </a:r>
            <a:r>
              <a:rPr lang="bs-Latn-BA" dirty="0"/>
              <a:t> koja je najčešće bila prisutna vezana za kolektivne ugovore jeste da su tadašnji </a:t>
            </a:r>
            <a:r>
              <a:rPr lang="bs-Latn-BA" b="1" dirty="0"/>
              <a:t>kolektivni ugovori imali obilježje građanskopravnog posla i oni su kvalifikovani kao i drugi građanskopravni poslovi a ne kao posebni pravni poslovi</a:t>
            </a:r>
            <a:r>
              <a:rPr lang="bs-Latn-BA" dirty="0"/>
              <a:t> na osnovu kojih su se proizvodila prava i obaveze za ugovorne strane. </a:t>
            </a:r>
          </a:p>
          <a:p>
            <a:endParaRPr lang="bs-Latn-BA" dirty="0"/>
          </a:p>
        </p:txBody>
      </p:sp>
    </p:spTree>
    <p:extLst>
      <p:ext uri="{BB962C8B-B14F-4D97-AF65-F5344CB8AC3E}">
        <p14:creationId xmlns:p14="http://schemas.microsoft.com/office/powerpoint/2010/main" val="270085044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b="1" dirty="0"/>
              <a:t>Drugi toretski pristup </a:t>
            </a:r>
            <a:r>
              <a:rPr lang="bs-Latn-BA" dirty="0"/>
              <a:t>na bazi stručnih teoretskih mišljenja jeste da su kolektivni ugovori toga vremena bili </a:t>
            </a:r>
            <a:r>
              <a:rPr lang="bs-Latn-BA" b="1" dirty="0"/>
              <a:t>zbog svog značaja normativni i pravni akti izjednačeni sa zakonom u materijalnom smislu jer su oni predstavljali izvor prava za radnike</a:t>
            </a:r>
            <a:r>
              <a:rPr lang="bs-Latn-BA" dirty="0"/>
              <a:t> i za poslodavce jer oni su djelovali u okviru posebnih teorija koje su afirmisale dogovore između radnika i poslodavca.</a:t>
            </a:r>
          </a:p>
          <a:p>
            <a:endParaRPr lang="bs-Latn-BA" dirty="0"/>
          </a:p>
        </p:txBody>
      </p:sp>
    </p:spTree>
    <p:extLst>
      <p:ext uri="{BB962C8B-B14F-4D97-AF65-F5344CB8AC3E}">
        <p14:creationId xmlns:p14="http://schemas.microsoft.com/office/powerpoint/2010/main" val="11481564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92500"/>
          </a:bodyPr>
          <a:lstStyle/>
          <a:p>
            <a:r>
              <a:rPr lang="bs-Latn-BA" b="1" dirty="0"/>
              <a:t>Treći teoretski pristup</a:t>
            </a:r>
            <a:r>
              <a:rPr lang="bs-Latn-BA" dirty="0"/>
              <a:t> od teoretičara toga vremena u početku oblikovanja prvih kolektivnih ugovora </a:t>
            </a:r>
            <a:r>
              <a:rPr lang="bs-Latn-BA" b="1" dirty="0"/>
              <a:t>jeste da su kolektivni ugovori istovremeno i normativni i ugovorni akti odnosno da oni imaju obilježja i jednog i drugog pravnog akta</a:t>
            </a:r>
            <a:r>
              <a:rPr lang="bs-Latn-BA" dirty="0"/>
              <a:t> zbog čega su oni shvatani kao obaveza sa jedne strane i mogućnost sa druge strane da oni budu ili da ne budu primjenjeni jer u toj fazi još nisu imali formu obaveznosti iako su bili potpisani između radnika i poslodavca.</a:t>
            </a:r>
          </a:p>
          <a:p>
            <a:endParaRPr lang="bs-Latn-BA" dirty="0"/>
          </a:p>
        </p:txBody>
      </p:sp>
    </p:spTree>
    <p:extLst>
      <p:ext uri="{BB962C8B-B14F-4D97-AF65-F5344CB8AC3E}">
        <p14:creationId xmlns:p14="http://schemas.microsoft.com/office/powerpoint/2010/main" val="983692620"/>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dirty="0" smtClean="0"/>
              <a:t>Ugovorna teorija</a:t>
            </a:r>
          </a:p>
          <a:p>
            <a:r>
              <a:rPr lang="bs-Latn-BA" dirty="0" smtClean="0"/>
              <a:t>Statusna vanugovorna teorija</a:t>
            </a:r>
          </a:p>
          <a:p>
            <a:r>
              <a:rPr lang="bs-Latn-BA" dirty="0" smtClean="0"/>
              <a:t>Mješovita teorija</a:t>
            </a:r>
          </a:p>
          <a:p>
            <a:pPr marL="0" indent="0">
              <a:buNone/>
            </a:pPr>
            <a:endParaRPr lang="bs-Latn-BA" dirty="0"/>
          </a:p>
        </p:txBody>
      </p:sp>
    </p:spTree>
    <p:extLst>
      <p:ext uri="{BB962C8B-B14F-4D97-AF65-F5344CB8AC3E}">
        <p14:creationId xmlns:p14="http://schemas.microsoft.com/office/powerpoint/2010/main" val="80723011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SINDIKAT I KOLEKTIVNO PREGOVARANJE</a:t>
            </a:r>
            <a:endParaRPr lang="bs-Latn-BA" dirty="0"/>
          </a:p>
        </p:txBody>
      </p:sp>
      <p:sp>
        <p:nvSpPr>
          <p:cNvPr id="3" name="Content Placeholder 2"/>
          <p:cNvSpPr>
            <a:spLocks noGrp="1"/>
          </p:cNvSpPr>
          <p:nvPr>
            <p:ph idx="1"/>
          </p:nvPr>
        </p:nvSpPr>
        <p:spPr/>
        <p:txBody>
          <a:bodyPr/>
          <a:lstStyle/>
          <a:p>
            <a:r>
              <a:rPr lang="bs-Latn-BA" b="1" dirty="0"/>
              <a:t>Sindikat je organizacija koja je nastala kao plod takvih udruživanja radnika da se kroz jedinstvenu zajedničku organizaciju oblikuju interesi jedne ugovorne strane a to su radnici koji su bili zastupljeni kroz taj kolektivitet </a:t>
            </a:r>
            <a:r>
              <a:rPr lang="bs-Latn-BA" b="1" dirty="0" smtClean="0"/>
              <a:t>.</a:t>
            </a:r>
          </a:p>
          <a:p>
            <a:r>
              <a:rPr lang="bs-Latn-BA" b="1" dirty="0" smtClean="0"/>
              <a:t>Prvi sindikati su počeli da djeluju krajem XIX. </a:t>
            </a:r>
            <a:r>
              <a:rPr lang="bs-Latn-BA" b="1" dirty="0"/>
              <a:t>s</a:t>
            </a:r>
            <a:r>
              <a:rPr lang="bs-Latn-BA" b="1" dirty="0" smtClean="0"/>
              <a:t>toljeća</a:t>
            </a:r>
          </a:p>
          <a:p>
            <a:pPr marL="0" indent="0">
              <a:buNone/>
            </a:pPr>
            <a:endParaRPr lang="bs-Latn-BA" dirty="0"/>
          </a:p>
        </p:txBody>
      </p:sp>
    </p:spTree>
    <p:extLst>
      <p:ext uri="{BB962C8B-B14F-4D97-AF65-F5344CB8AC3E}">
        <p14:creationId xmlns:p14="http://schemas.microsoft.com/office/powerpoint/2010/main" val="1034177341"/>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b="1" dirty="0"/>
              <a:t>Stvaranje radničkog sindikata </a:t>
            </a:r>
            <a:r>
              <a:rPr lang="bs-Latn-BA" b="1" dirty="0" smtClean="0"/>
              <a:t>uslijedilo </a:t>
            </a:r>
            <a:r>
              <a:rPr lang="bs-Latn-BA" b="1" dirty="0"/>
              <a:t>je prvo u Sloveniji, Hrvatskoj, Srbiji, Bosni i Hercegovini i to tek početkom </a:t>
            </a:r>
            <a:r>
              <a:rPr lang="bs-Latn-BA" b="1" dirty="0" smtClean="0"/>
              <a:t>XX. stoljeća.</a:t>
            </a:r>
          </a:p>
          <a:p>
            <a:r>
              <a:rPr lang="bs-Latn-BA" b="1" dirty="0" smtClean="0"/>
              <a:t>1905</a:t>
            </a:r>
            <a:r>
              <a:rPr lang="bs-Latn-BA" b="1" dirty="0"/>
              <a:t>. godine su formirani prvi oblici sindikata koji su dalje nastavili da djeluju tako da sindikalno organizovanje u bosni i Hercegovini ima značajan doprinos.</a:t>
            </a:r>
            <a:endParaRPr lang="bs-Latn-BA" dirty="0"/>
          </a:p>
          <a:p>
            <a:endParaRPr lang="bs-Latn-BA" dirty="0"/>
          </a:p>
        </p:txBody>
      </p:sp>
    </p:spTree>
    <p:extLst>
      <p:ext uri="{BB962C8B-B14F-4D97-AF65-F5344CB8AC3E}">
        <p14:creationId xmlns:p14="http://schemas.microsoft.com/office/powerpoint/2010/main" val="185608506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b="1" dirty="0"/>
              <a:t>S</a:t>
            </a:r>
            <a:r>
              <a:rPr lang="bs-Latn-BA" b="1" dirty="0" smtClean="0"/>
              <a:t>indikat </a:t>
            </a:r>
            <a:r>
              <a:rPr lang="bs-Latn-BA" b="1" dirty="0"/>
              <a:t>ima prije svega osnovnu svoju ulogu u zaštiti ljudskog prava na rad i povodom rada a ona se ogledaju kroz slijedeće elemente:</a:t>
            </a:r>
            <a:endParaRPr lang="bs-Latn-BA" dirty="0"/>
          </a:p>
          <a:p>
            <a:pPr marL="0" lvl="0" indent="0">
              <a:buNone/>
            </a:pPr>
            <a:r>
              <a:rPr lang="bs-Latn-BA" b="1" dirty="0" smtClean="0"/>
              <a:t>- sloboda udruživanja,</a:t>
            </a:r>
            <a:endParaRPr lang="bs-Latn-BA" dirty="0"/>
          </a:p>
          <a:p>
            <a:pPr lvl="0">
              <a:buFontTx/>
              <a:buChar char="-"/>
            </a:pPr>
            <a:r>
              <a:rPr lang="bs-Latn-BA" b="1" dirty="0" smtClean="0"/>
              <a:t>zabrana </a:t>
            </a:r>
            <a:r>
              <a:rPr lang="bs-Latn-BA" b="1" dirty="0"/>
              <a:t>prinudnog rada </a:t>
            </a:r>
            <a:r>
              <a:rPr lang="bs-Latn-BA" b="1" dirty="0" smtClean="0"/>
              <a:t>i</a:t>
            </a:r>
            <a:endParaRPr lang="bs-Latn-BA" dirty="0"/>
          </a:p>
          <a:p>
            <a:pPr lvl="0">
              <a:buFontTx/>
              <a:buChar char="-"/>
            </a:pPr>
            <a:r>
              <a:rPr lang="bs-Latn-BA" b="1" dirty="0" smtClean="0"/>
              <a:t>jednakost </a:t>
            </a:r>
            <a:r>
              <a:rPr lang="bs-Latn-BA" b="1" dirty="0"/>
              <a:t>u mogućnostima i tretmanu.</a:t>
            </a:r>
            <a:endParaRPr lang="bs-Latn-BA" dirty="0"/>
          </a:p>
          <a:p>
            <a:endParaRPr lang="bs-Latn-BA" dirty="0"/>
          </a:p>
        </p:txBody>
      </p:sp>
    </p:spTree>
    <p:extLst>
      <p:ext uri="{BB962C8B-B14F-4D97-AF65-F5344CB8AC3E}">
        <p14:creationId xmlns:p14="http://schemas.microsoft.com/office/powerpoint/2010/main" val="3622291892"/>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r>
              <a:rPr lang="bs-Latn-BA" b="1" dirty="0"/>
              <a:t>S</a:t>
            </a:r>
            <a:r>
              <a:rPr lang="bs-Latn-BA" b="1" dirty="0" smtClean="0"/>
              <a:t>indikat </a:t>
            </a:r>
            <a:r>
              <a:rPr lang="bs-Latn-BA" b="1" dirty="0"/>
              <a:t>Bosne i Hercegovine danas ima slijedeće organe:</a:t>
            </a:r>
            <a:endParaRPr lang="bs-Latn-BA" dirty="0"/>
          </a:p>
          <a:p>
            <a:pPr marL="0" lvl="0" indent="0">
              <a:buNone/>
            </a:pPr>
            <a:r>
              <a:rPr lang="bs-Latn-BA" b="1" dirty="0" smtClean="0"/>
              <a:t> - kongres sindikata,</a:t>
            </a:r>
            <a:endParaRPr lang="bs-Latn-BA" dirty="0"/>
          </a:p>
          <a:p>
            <a:pPr marL="0" lvl="0" indent="0">
              <a:buNone/>
            </a:pPr>
            <a:r>
              <a:rPr lang="bs-Latn-BA" b="1" dirty="0"/>
              <a:t> </a:t>
            </a:r>
            <a:r>
              <a:rPr lang="bs-Latn-BA" b="1" dirty="0" smtClean="0"/>
              <a:t>- glavni </a:t>
            </a:r>
            <a:r>
              <a:rPr lang="bs-Latn-BA" b="1" dirty="0"/>
              <a:t>odbor,</a:t>
            </a:r>
            <a:endParaRPr lang="bs-Latn-BA" dirty="0"/>
          </a:p>
          <a:p>
            <a:pPr marL="0" lvl="0" indent="0">
              <a:buNone/>
            </a:pPr>
            <a:r>
              <a:rPr lang="bs-Latn-BA" b="1" dirty="0" smtClean="0"/>
              <a:t> - predsjedništvo</a:t>
            </a:r>
            <a:r>
              <a:rPr lang="bs-Latn-BA" b="1" dirty="0"/>
              <a:t>,</a:t>
            </a:r>
            <a:endParaRPr lang="bs-Latn-BA" dirty="0"/>
          </a:p>
          <a:p>
            <a:pPr marL="0" lvl="0" indent="0">
              <a:buNone/>
            </a:pPr>
            <a:r>
              <a:rPr lang="bs-Latn-BA" b="1" dirty="0" smtClean="0"/>
              <a:t> - kontrolni </a:t>
            </a:r>
            <a:r>
              <a:rPr lang="bs-Latn-BA" b="1" dirty="0"/>
              <a:t>odbor i</a:t>
            </a:r>
            <a:endParaRPr lang="bs-Latn-BA" dirty="0"/>
          </a:p>
          <a:p>
            <a:pPr marL="0" lvl="0" indent="0">
              <a:buNone/>
            </a:pPr>
            <a:r>
              <a:rPr lang="bs-Latn-BA" b="1" dirty="0" smtClean="0"/>
              <a:t> - statutarna </a:t>
            </a:r>
            <a:r>
              <a:rPr lang="bs-Latn-BA" b="1" dirty="0"/>
              <a:t>komisija.</a:t>
            </a:r>
            <a:endParaRPr lang="bs-Latn-BA" dirty="0"/>
          </a:p>
          <a:p>
            <a:endParaRPr lang="bs-Latn-BA" dirty="0"/>
          </a:p>
        </p:txBody>
      </p:sp>
    </p:spTree>
    <p:extLst>
      <p:ext uri="{BB962C8B-B14F-4D97-AF65-F5344CB8AC3E}">
        <p14:creationId xmlns:p14="http://schemas.microsoft.com/office/powerpoint/2010/main" val="17686909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Nastanak i razvoj radnog prava</a:t>
            </a:r>
            <a:endParaRPr lang="bs-Latn-BA" dirty="0"/>
          </a:p>
        </p:txBody>
      </p:sp>
      <p:sp>
        <p:nvSpPr>
          <p:cNvPr id="3" name="Content Placeholder 2"/>
          <p:cNvSpPr>
            <a:spLocks noGrp="1"/>
          </p:cNvSpPr>
          <p:nvPr>
            <p:ph idx="1"/>
          </p:nvPr>
        </p:nvSpPr>
        <p:spPr/>
        <p:txBody>
          <a:bodyPr/>
          <a:lstStyle/>
          <a:p>
            <a:r>
              <a:rPr lang="hr-BA" dirty="0">
                <a:latin typeface="Times New Roman" pitchFamily="18" charset="0"/>
              </a:rPr>
              <a:t>Historijski nastanak i odvajanje radnog prava od građansko prava – (“građanski zakonici”)</a:t>
            </a:r>
          </a:p>
          <a:p>
            <a:r>
              <a:rPr lang="hr-BA" dirty="0">
                <a:latin typeface="Times New Roman" pitchFamily="18" charset="0"/>
              </a:rPr>
              <a:t>Početni period razvoja radnog prava – kraj XIX vijeka</a:t>
            </a:r>
          </a:p>
          <a:p>
            <a:r>
              <a:rPr lang="hr-BA" dirty="0">
                <a:latin typeface="Times New Roman" pitchFamily="18" charset="0"/>
              </a:rPr>
              <a:t>Radnička udruživanja i borba za najosnovnija prava</a:t>
            </a:r>
            <a:endParaRPr lang="en-US" dirty="0">
              <a:latin typeface="Times New Roman" pitchFamily="18" charset="0"/>
            </a:endParaRPr>
          </a:p>
          <a:p>
            <a:endParaRPr lang="bs-Latn-BA" dirty="0"/>
          </a:p>
        </p:txBody>
      </p:sp>
    </p:spTree>
    <p:extLst>
      <p:ext uri="{BB962C8B-B14F-4D97-AF65-F5344CB8AC3E}">
        <p14:creationId xmlns:p14="http://schemas.microsoft.com/office/powerpoint/2010/main" val="2258260048"/>
      </p:ext>
    </p:extLst>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KOLEKTIVNO PREGOVARANJE</a:t>
            </a:r>
            <a:endParaRPr lang="bs-Latn-BA" dirty="0"/>
          </a:p>
        </p:txBody>
      </p:sp>
      <p:sp>
        <p:nvSpPr>
          <p:cNvPr id="3" name="Content Placeholder 2"/>
          <p:cNvSpPr>
            <a:spLocks noGrp="1"/>
          </p:cNvSpPr>
          <p:nvPr>
            <p:ph idx="1"/>
          </p:nvPr>
        </p:nvSpPr>
        <p:spPr/>
        <p:txBody>
          <a:bodyPr>
            <a:normAutofit lnSpcReduction="10000"/>
          </a:bodyPr>
          <a:lstStyle/>
          <a:p>
            <a:r>
              <a:rPr lang="bs-Latn-BA" b="1" dirty="0"/>
              <a:t>Kolektivnim pregovaranjem u kojem učestvuju na ravnopravnim osnovima predstavnici radnika, poslodavaca i zaposlenika uređuju se ona pitanja koja nisu obuhvaćena pravnom normom odnosno zakonom ili nekim drugim aktima koji bi mogli poslužiti kao izvor radnog prava koji bi se konkretno mogao primjeniti u radnopravnim statustima i regulisanju prava između radnika i poslodavaca</a:t>
            </a:r>
            <a:r>
              <a:rPr lang="bs-Latn-BA" dirty="0"/>
              <a:t>.</a:t>
            </a:r>
          </a:p>
          <a:p>
            <a:pPr marL="0" indent="0">
              <a:buNone/>
            </a:pPr>
            <a:endParaRPr lang="bs-Latn-BA" dirty="0"/>
          </a:p>
        </p:txBody>
      </p:sp>
    </p:spTree>
    <p:extLst>
      <p:ext uri="{BB962C8B-B14F-4D97-AF65-F5344CB8AC3E}">
        <p14:creationId xmlns:p14="http://schemas.microsoft.com/office/powerpoint/2010/main" val="19333836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Kolektivni ugovori</a:t>
            </a:r>
            <a:endParaRPr lang="bs-Latn-BA" dirty="0"/>
          </a:p>
        </p:txBody>
      </p:sp>
      <p:sp>
        <p:nvSpPr>
          <p:cNvPr id="3" name="Content Placeholder 2"/>
          <p:cNvSpPr>
            <a:spLocks noGrp="1"/>
          </p:cNvSpPr>
          <p:nvPr>
            <p:ph idx="1"/>
          </p:nvPr>
        </p:nvSpPr>
        <p:spPr/>
        <p:txBody>
          <a:bodyPr/>
          <a:lstStyle/>
          <a:p>
            <a:r>
              <a:rPr lang="bs-Latn-BA" b="1" dirty="0"/>
              <a:t>Bosni i Hercegovini danas postoje opći kolketivni ugovori na entitetskom nivou, na nivou regija, kao i  opći kolektivni ugovori na nivou određenih djelatnosti  i kolektivni ugovori ili sporazumi vezano za jedno ili više pravnih lica. </a:t>
            </a:r>
            <a:endParaRPr lang="bs-Latn-BA" dirty="0"/>
          </a:p>
        </p:txBody>
      </p:sp>
    </p:spTree>
    <p:extLst>
      <p:ext uri="{BB962C8B-B14F-4D97-AF65-F5344CB8AC3E}">
        <p14:creationId xmlns:p14="http://schemas.microsoft.com/office/powerpoint/2010/main" val="3044674116"/>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normAutofit fontScale="70000" lnSpcReduction="20000"/>
          </a:bodyPr>
          <a:lstStyle/>
          <a:p>
            <a:r>
              <a:rPr lang="bs-Latn-BA" b="1" dirty="0"/>
              <a:t>Kolektivno radno pravo prije svega kroz čitav proces pregovaranja podrazumijeva slijedeće principe:</a:t>
            </a:r>
            <a:endParaRPr lang="bs-Latn-BA" dirty="0"/>
          </a:p>
          <a:p>
            <a:pPr marL="0" lvl="0" indent="0">
              <a:buNone/>
            </a:pPr>
            <a:r>
              <a:rPr lang="bs-Latn-BA" dirty="0" smtClean="0"/>
              <a:t>- postojanje </a:t>
            </a:r>
            <a:r>
              <a:rPr lang="bs-Latn-BA" dirty="0"/>
              <a:t>slobode uzajamnog pregovaranja,</a:t>
            </a:r>
          </a:p>
          <a:p>
            <a:pPr marL="0" lvl="0" indent="0">
              <a:buNone/>
            </a:pPr>
            <a:r>
              <a:rPr lang="bs-Latn-BA" dirty="0" smtClean="0"/>
              <a:t>- postojanje </a:t>
            </a:r>
            <a:r>
              <a:rPr lang="bs-Latn-BA" dirty="0"/>
              <a:t>prava kolektivnog pregovaranja i iznošenje elemenata za regulisanje određenog pitanja,</a:t>
            </a:r>
          </a:p>
          <a:p>
            <a:pPr marL="0" lvl="0" indent="0">
              <a:buNone/>
            </a:pPr>
            <a:r>
              <a:rPr lang="bs-Latn-BA" dirty="0" smtClean="0"/>
              <a:t>- postojanje </a:t>
            </a:r>
            <a:r>
              <a:rPr lang="bs-Latn-BA" dirty="0"/>
              <a:t>i garancija prava na stav u uređenju određenog pitanja da se slobodno iznese i da bude bez posebnih prinuda i uslovljavanja,</a:t>
            </a:r>
          </a:p>
          <a:p>
            <a:pPr marL="0" lvl="0" indent="0">
              <a:buNone/>
            </a:pPr>
            <a:r>
              <a:rPr lang="bs-Latn-BA" dirty="0" smtClean="0"/>
              <a:t>- postojanje </a:t>
            </a:r>
            <a:r>
              <a:rPr lang="bs-Latn-BA" dirty="0"/>
              <a:t>jedinstvenog prava na rješavanje kolektivnih sporova,</a:t>
            </a:r>
          </a:p>
          <a:p>
            <a:pPr marL="0" lvl="0" indent="0">
              <a:buNone/>
            </a:pPr>
            <a:r>
              <a:rPr lang="bs-Latn-BA" dirty="0" smtClean="0"/>
              <a:t>- postojanje </a:t>
            </a:r>
            <a:r>
              <a:rPr lang="bs-Latn-BA" dirty="0"/>
              <a:t>zakonskih mogućnosti da se u odsustvu procesa kolketivnog pregovaranja može organizirati i štrajk kao sredstvo za rješavanje određenih pitanja radnika i</a:t>
            </a:r>
          </a:p>
          <a:p>
            <a:pPr marL="0" lvl="0" indent="0">
              <a:buNone/>
            </a:pPr>
            <a:r>
              <a:rPr lang="bs-Latn-BA" dirty="0" smtClean="0"/>
              <a:t>- pravo </a:t>
            </a:r>
            <a:r>
              <a:rPr lang="bs-Latn-BA" dirty="0"/>
              <a:t>učešća radnika u donošenju drugih općih akata vezano za uređivanje pravnih odnosa u procesu kolektivnog pregovaranja.</a:t>
            </a:r>
          </a:p>
          <a:p>
            <a:endParaRPr lang="bs-Latn-BA" dirty="0"/>
          </a:p>
        </p:txBody>
      </p:sp>
    </p:spTree>
    <p:extLst>
      <p:ext uri="{BB962C8B-B14F-4D97-AF65-F5344CB8AC3E}">
        <p14:creationId xmlns:p14="http://schemas.microsoft.com/office/powerpoint/2010/main" val="244504772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a:p>
        </p:txBody>
      </p:sp>
    </p:spTree>
    <p:extLst>
      <p:ext uri="{BB962C8B-B14F-4D97-AF65-F5344CB8AC3E}">
        <p14:creationId xmlns:p14="http://schemas.microsoft.com/office/powerpoint/2010/main" val="3076121726"/>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Evropsko kolektivno radno pravo</a:t>
            </a:r>
            <a:endParaRPr lang="bs-Latn-BA" dirty="0"/>
          </a:p>
        </p:txBody>
      </p:sp>
      <p:sp>
        <p:nvSpPr>
          <p:cNvPr id="3" name="Content Placeholder 2"/>
          <p:cNvSpPr>
            <a:spLocks noGrp="1"/>
          </p:cNvSpPr>
          <p:nvPr>
            <p:ph idx="1"/>
          </p:nvPr>
        </p:nvSpPr>
        <p:spPr/>
        <p:txBody>
          <a:bodyPr>
            <a:normAutofit fontScale="85000" lnSpcReduction="20000"/>
          </a:bodyPr>
          <a:lstStyle/>
          <a:p>
            <a:r>
              <a:rPr lang="bs-Latn-BA" dirty="0"/>
              <a:t>Evropsko kolektivno radno pravo  za osnovu ima stabilnost institucija koje osiguravaju ljudska prava i standarde iz oblasti rada a prije svega ljudsko pravo na rad i pravo na dostojanstven život i naknade za učinjeni rad</a:t>
            </a:r>
            <a:r>
              <a:rPr lang="bs-Latn-BA" dirty="0" smtClean="0"/>
              <a:t>.</a:t>
            </a:r>
          </a:p>
          <a:p>
            <a:r>
              <a:rPr lang="bs-Latn-BA" dirty="0"/>
              <a:t>Evropsko radno zakonodavstvo kao standard koji je univerzalan i koji je moguće primjeniti za potrebe tržišnog principa prije svega ogleda se u primjeni principa ograničenog mandata, principa supsidijariteta i principa srazmjernosti a sve u cilju da se državama članicama ostavi prostor slobodnog djelovanja u njihovim specifičnostima a istovremeno i očuvanja jedinstva Evropske unije u oblasti rada.</a:t>
            </a:r>
          </a:p>
          <a:p>
            <a:endParaRPr lang="bs-Latn-BA" dirty="0"/>
          </a:p>
        </p:txBody>
      </p:sp>
    </p:spTree>
    <p:extLst>
      <p:ext uri="{BB962C8B-B14F-4D97-AF65-F5344CB8AC3E}">
        <p14:creationId xmlns:p14="http://schemas.microsoft.com/office/powerpoint/2010/main" val="82495060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pPr>
              <a:lnSpc>
                <a:spcPct val="90000"/>
              </a:lnSpc>
            </a:pPr>
            <a:r>
              <a:rPr lang="hr-BA" dirty="0"/>
              <a:t>Ravnopravno učešće u ponudama za zaposlenje u članicama EU</a:t>
            </a:r>
          </a:p>
          <a:p>
            <a:pPr>
              <a:lnSpc>
                <a:spcPct val="90000"/>
              </a:lnSpc>
            </a:pPr>
            <a:r>
              <a:rPr lang="hr-BA" dirty="0"/>
              <a:t>Slobodno kretanja i pravo na rad</a:t>
            </a:r>
          </a:p>
          <a:p>
            <a:pPr>
              <a:lnSpc>
                <a:spcPct val="90000"/>
              </a:lnSpc>
            </a:pPr>
            <a:r>
              <a:rPr lang="hr-BA" dirty="0"/>
              <a:t>Pravo boravka dok se traži posao</a:t>
            </a:r>
          </a:p>
          <a:p>
            <a:pPr>
              <a:lnSpc>
                <a:spcPct val="90000"/>
              </a:lnSpc>
            </a:pPr>
            <a:r>
              <a:rPr lang="hr-BA" dirty="0"/>
              <a:t>Pravo najstanjivanja u državi članici kada zasnuje radni status</a:t>
            </a:r>
          </a:p>
          <a:p>
            <a:pPr>
              <a:lnSpc>
                <a:spcPct val="90000"/>
              </a:lnSpc>
            </a:pPr>
            <a:r>
              <a:rPr lang="hr-BA" dirty="0"/>
              <a:t>Pravo socijalne zaštite u državi članici</a:t>
            </a:r>
          </a:p>
          <a:p>
            <a:pPr>
              <a:lnSpc>
                <a:spcPct val="90000"/>
              </a:lnSpc>
            </a:pPr>
            <a:r>
              <a:rPr lang="hr-BA" dirty="0"/>
              <a:t>Nadnacionalno pravo na rad regulisano zakonodavstvom – legislativom EU</a:t>
            </a:r>
            <a:endParaRPr lang="en-US" dirty="0"/>
          </a:p>
          <a:p>
            <a:endParaRPr lang="bs-Latn-BA" dirty="0"/>
          </a:p>
        </p:txBody>
      </p:sp>
    </p:spTree>
    <p:extLst>
      <p:ext uri="{BB962C8B-B14F-4D97-AF65-F5344CB8AC3E}">
        <p14:creationId xmlns:p14="http://schemas.microsoft.com/office/powerpoint/2010/main" val="26121792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Komunitarna prava</a:t>
            </a:r>
            <a:endParaRPr lang="bs-Latn-BA" dirty="0"/>
          </a:p>
        </p:txBody>
      </p:sp>
      <p:sp>
        <p:nvSpPr>
          <p:cNvPr id="3" name="Content Placeholder 2"/>
          <p:cNvSpPr>
            <a:spLocks noGrp="1"/>
          </p:cNvSpPr>
          <p:nvPr>
            <p:ph idx="1"/>
          </p:nvPr>
        </p:nvSpPr>
        <p:spPr/>
        <p:txBody>
          <a:bodyPr>
            <a:normAutofit lnSpcReduction="10000"/>
          </a:bodyPr>
          <a:lstStyle/>
          <a:p>
            <a:pPr>
              <a:lnSpc>
                <a:spcPct val="80000"/>
              </a:lnSpc>
            </a:pPr>
            <a:r>
              <a:rPr lang="hr-BA" dirty="0">
                <a:latin typeface="Times New Roman" pitchFamily="18" charset="0"/>
                <a:cs typeface="Times New Roman" pitchFamily="18" charset="0"/>
              </a:rPr>
              <a:t>Jednakopravnost i ravnopravnost u pravu na rad</a:t>
            </a:r>
          </a:p>
          <a:p>
            <a:pPr>
              <a:lnSpc>
                <a:spcPct val="80000"/>
              </a:lnSpc>
            </a:pPr>
            <a:r>
              <a:rPr lang="hr-BA" dirty="0">
                <a:latin typeface="Times New Roman" pitchFamily="18" charset="0"/>
                <a:cs typeface="Times New Roman" pitchFamily="18" charset="0"/>
              </a:rPr>
              <a:t>Zaštita na radu i u procesu rada</a:t>
            </a:r>
          </a:p>
          <a:p>
            <a:pPr>
              <a:lnSpc>
                <a:spcPct val="80000"/>
              </a:lnSpc>
            </a:pPr>
            <a:r>
              <a:rPr lang="hr-BA" dirty="0">
                <a:latin typeface="Times New Roman" pitchFamily="18" charset="0"/>
                <a:cs typeface="Times New Roman" pitchFamily="18" charset="0"/>
              </a:rPr>
              <a:t>Pravo na osnovu socijalnu zaštitu</a:t>
            </a:r>
          </a:p>
          <a:p>
            <a:pPr>
              <a:lnSpc>
                <a:spcPct val="80000"/>
              </a:lnSpc>
            </a:pPr>
            <a:r>
              <a:rPr lang="hr-BA" dirty="0">
                <a:latin typeface="Times New Roman" pitchFamily="18" charset="0"/>
                <a:cs typeface="Times New Roman" pitchFamily="18" charset="0"/>
              </a:rPr>
              <a:t>Pravo na druga davanja po osnovu rada</a:t>
            </a:r>
          </a:p>
          <a:p>
            <a:pPr>
              <a:lnSpc>
                <a:spcPct val="80000"/>
              </a:lnSpc>
            </a:pPr>
            <a:r>
              <a:rPr lang="hr-BA" dirty="0">
                <a:latin typeface="Times New Roman" pitchFamily="18" charset="0"/>
                <a:cs typeface="Times New Roman" pitchFamily="18" charset="0"/>
              </a:rPr>
              <a:t>Akti koji garantuju individualna prava rada: smjernice EU broj: 117/75, 207/76, 7/79, 8/86, 613/86, odluke – C/203/86, 655/89, 270/90, 104/92, 533/91</a:t>
            </a:r>
          </a:p>
          <a:p>
            <a:pPr>
              <a:lnSpc>
                <a:spcPct val="80000"/>
              </a:lnSpc>
            </a:pPr>
            <a:r>
              <a:rPr lang="hr-BA" dirty="0">
                <a:latin typeface="Times New Roman" pitchFamily="18" charset="0"/>
                <a:cs typeface="Times New Roman" pitchFamily="18" charset="0"/>
              </a:rPr>
              <a:t>Pravo na nesmetan rad u sindikatu – Fredeling smjernice EU</a:t>
            </a:r>
            <a:endParaRPr lang="en-US" dirty="0">
              <a:latin typeface="Times New Roman" pitchFamily="18" charset="0"/>
              <a:cs typeface="Times New Roman" pitchFamily="18" charset="0"/>
            </a:endParaRPr>
          </a:p>
          <a:p>
            <a:pPr marL="0" indent="0">
              <a:buNone/>
            </a:pPr>
            <a:endParaRPr lang="bs-Latn-BA" dirty="0"/>
          </a:p>
        </p:txBody>
      </p:sp>
    </p:spTree>
    <p:extLst>
      <p:ext uri="{BB962C8B-B14F-4D97-AF65-F5344CB8AC3E}">
        <p14:creationId xmlns:p14="http://schemas.microsoft.com/office/powerpoint/2010/main" val="244769630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bs-Latn-BA" dirty="0" smtClean="0"/>
              <a:t>Radni odnos i njegove karakteristike</a:t>
            </a:r>
            <a:endParaRPr lang="bs-Latn-BA" dirty="0"/>
          </a:p>
        </p:txBody>
      </p:sp>
      <p:sp>
        <p:nvSpPr>
          <p:cNvPr id="3" name="Content Placeholder 2"/>
          <p:cNvSpPr>
            <a:spLocks noGrp="1"/>
          </p:cNvSpPr>
          <p:nvPr>
            <p:ph idx="1"/>
          </p:nvPr>
        </p:nvSpPr>
        <p:spPr/>
        <p:txBody>
          <a:bodyPr>
            <a:normAutofit fontScale="92500" lnSpcReduction="20000"/>
          </a:bodyPr>
          <a:lstStyle/>
          <a:p>
            <a:r>
              <a:rPr lang="bs-Latn-BA" sz="2200" dirty="0">
                <a:latin typeface="Times New Roman" pitchFamily="18" charset="0"/>
                <a:cs typeface="Times New Roman" pitchFamily="18" charset="0"/>
              </a:rPr>
              <a:t>Radni odnos </a:t>
            </a:r>
            <a:r>
              <a:rPr lang="bs-Latn-BA" sz="2200" dirty="0" smtClean="0">
                <a:latin typeface="Times New Roman" pitchFamily="18" charset="0"/>
                <a:cs typeface="Times New Roman" pitchFamily="18" charset="0"/>
              </a:rPr>
              <a:t>- predstavlja </a:t>
            </a:r>
            <a:r>
              <a:rPr lang="bs-Latn-BA" sz="2200" dirty="0">
                <a:latin typeface="Times New Roman" pitchFamily="18" charset="0"/>
                <a:cs typeface="Times New Roman" pitchFamily="18" charset="0"/>
              </a:rPr>
              <a:t>odnos između zaposlenika i poslodavca sa svim svojim pravima i obavezama koji se izražava kroz odgovarajuća dokumenta koja obavezuju i poslodavca i zaposlenika prije svega na bazi dogovornosti.</a:t>
            </a:r>
          </a:p>
          <a:p>
            <a:pPr>
              <a:lnSpc>
                <a:spcPct val="90000"/>
              </a:lnSpc>
            </a:pPr>
            <a:r>
              <a:rPr lang="hr-BA" sz="2200" dirty="0">
                <a:latin typeface="Times New Roman" pitchFamily="18" charset="0"/>
                <a:cs typeface="Times New Roman" pitchFamily="18" charset="0"/>
              </a:rPr>
              <a:t>Robovlasnički proces proizvodnje i rada (rob-robovlasnik)</a:t>
            </a:r>
          </a:p>
          <a:p>
            <a:pPr>
              <a:lnSpc>
                <a:spcPct val="90000"/>
              </a:lnSpc>
            </a:pPr>
            <a:r>
              <a:rPr lang="hr-BA" sz="2200" dirty="0">
                <a:latin typeface="Times New Roman" pitchFamily="18" charset="0"/>
                <a:cs typeface="Times New Roman" pitchFamily="18" charset="0"/>
              </a:rPr>
              <a:t>Feudalni sistem rada (feudalac – kmet)</a:t>
            </a:r>
          </a:p>
          <a:p>
            <a:pPr>
              <a:lnSpc>
                <a:spcPct val="90000"/>
              </a:lnSpc>
            </a:pPr>
            <a:r>
              <a:rPr lang="hr-BA" sz="2200" dirty="0">
                <a:latin typeface="Times New Roman" pitchFamily="18" charset="0"/>
                <a:cs typeface="Times New Roman" pitchFamily="18" charset="0"/>
              </a:rPr>
              <a:t>Najamni radni odnos – staleški sistem rada</a:t>
            </a:r>
          </a:p>
          <a:p>
            <a:pPr>
              <a:lnSpc>
                <a:spcPct val="90000"/>
              </a:lnSpc>
            </a:pPr>
            <a:r>
              <a:rPr lang="hr-BA" sz="2200" dirty="0">
                <a:latin typeface="Times New Roman" pitchFamily="18" charset="0"/>
                <a:cs typeface="Times New Roman" pitchFamily="18" charset="0"/>
              </a:rPr>
              <a:t>Rani kapitalizam i radni status (-esnafi, industrijalizacija, izrabljivanje radnika – “krvavo zakonodavstvo”</a:t>
            </a:r>
          </a:p>
          <a:p>
            <a:pPr>
              <a:lnSpc>
                <a:spcPct val="90000"/>
              </a:lnSpc>
            </a:pPr>
            <a:r>
              <a:rPr lang="hr-BA" sz="2200" dirty="0">
                <a:latin typeface="Times New Roman" pitchFamily="18" charset="0"/>
                <a:cs typeface="Times New Roman" pitchFamily="18" charset="0"/>
              </a:rPr>
              <a:t>Savremeni tržišni kapitalizam i radni odnos</a:t>
            </a:r>
            <a:endParaRPr lang="en-US" sz="2200"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326276901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2400" b="1" dirty="0">
                <a:latin typeface="Times New Roman" pitchFamily="18" charset="0"/>
                <a:cs typeface="Times New Roman" pitchFamily="18" charset="0"/>
              </a:rPr>
              <a:t>RADNI ODNOS – PRAVNI, EKONOMSKI I SOCIJALNI ASPEKT KROZ TEORIJE IZ OBLASTI RADA</a:t>
            </a:r>
            <a:endParaRPr lang="bs-Latn-BA" sz="2400" b="1"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a:bodyPr>
          <a:lstStyle/>
          <a:p>
            <a:pPr>
              <a:lnSpc>
                <a:spcPct val="80000"/>
              </a:lnSpc>
            </a:pPr>
            <a:r>
              <a:rPr lang="hr-BA" dirty="0">
                <a:latin typeface="Times New Roman" pitchFamily="18" charset="0"/>
                <a:cs typeface="Times New Roman" pitchFamily="18" charset="0"/>
              </a:rPr>
              <a:t>Do početka XX vijeka – radni statusi prosti i neuređeni</a:t>
            </a:r>
          </a:p>
          <a:p>
            <a:pPr>
              <a:lnSpc>
                <a:spcPct val="80000"/>
              </a:lnSpc>
            </a:pPr>
            <a:r>
              <a:rPr lang="hr-BA" b="1" dirty="0">
                <a:latin typeface="Times New Roman" pitchFamily="18" charset="0"/>
                <a:cs typeface="Times New Roman" pitchFamily="18" charset="0"/>
              </a:rPr>
              <a:t>Teorije ugovora</a:t>
            </a:r>
            <a:r>
              <a:rPr lang="hr-BA" dirty="0">
                <a:latin typeface="Times New Roman" pitchFamily="18" charset="0"/>
                <a:cs typeface="Times New Roman" pitchFamily="18" charset="0"/>
              </a:rPr>
              <a:t> – radni odnos – radnik “prodaje radnu snagu a poslodavac plaća naknade”</a:t>
            </a:r>
          </a:p>
          <a:p>
            <a:pPr>
              <a:lnSpc>
                <a:spcPct val="80000"/>
              </a:lnSpc>
            </a:pPr>
            <a:r>
              <a:rPr lang="hr-BA" b="1" dirty="0">
                <a:latin typeface="Times New Roman" pitchFamily="18" charset="0"/>
                <a:cs typeface="Times New Roman" pitchFamily="18" charset="0"/>
              </a:rPr>
              <a:t>Teorija institucije</a:t>
            </a:r>
            <a:r>
              <a:rPr lang="hr-BA" dirty="0">
                <a:latin typeface="Times New Roman" pitchFamily="18" charset="0"/>
                <a:cs typeface="Times New Roman" pitchFamily="18" charset="0"/>
              </a:rPr>
              <a:t> – (Francuska) rad za instituciju i nivo prava određuje institucija koja daje ugovor o radu radnika</a:t>
            </a:r>
          </a:p>
          <a:p>
            <a:pPr>
              <a:lnSpc>
                <a:spcPct val="80000"/>
              </a:lnSpc>
            </a:pPr>
            <a:r>
              <a:rPr lang="hr-BA" b="1" dirty="0">
                <a:latin typeface="Times New Roman" pitchFamily="18" charset="0"/>
                <a:cs typeface="Times New Roman" pitchFamily="18" charset="0"/>
              </a:rPr>
              <a:t>Njemačka teorija rada, </a:t>
            </a:r>
            <a:r>
              <a:rPr lang="hr-BA" dirty="0">
                <a:latin typeface="Times New Roman" pitchFamily="18" charset="0"/>
                <a:cs typeface="Times New Roman" pitchFamily="18" charset="0"/>
              </a:rPr>
              <a:t>period fašizma (1936-1941) rad za “više ciljeve” – za državu od koje su određena jednaka prava za rad</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192218686"/>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smtClean="0"/>
              <a:t/>
            </a:r>
            <a:br>
              <a:rPr lang="hr-BA" dirty="0" smtClean="0"/>
            </a:br>
            <a:r>
              <a:rPr lang="hr-BA" dirty="0" smtClean="0"/>
              <a:t>SAVREMENI </a:t>
            </a:r>
            <a:r>
              <a:rPr lang="hr-BA" dirty="0"/>
              <a:t>RADNI ODNOS</a:t>
            </a:r>
            <a:br>
              <a:rPr lang="hr-BA" dirty="0"/>
            </a:br>
            <a:endParaRPr lang="bs-Latn-BA" dirty="0"/>
          </a:p>
        </p:txBody>
      </p:sp>
      <p:sp>
        <p:nvSpPr>
          <p:cNvPr id="3" name="Content Placeholder 2"/>
          <p:cNvSpPr>
            <a:spLocks noGrp="1"/>
          </p:cNvSpPr>
          <p:nvPr>
            <p:ph idx="1"/>
          </p:nvPr>
        </p:nvSpPr>
        <p:spPr/>
        <p:txBody>
          <a:bodyPr>
            <a:normAutofit fontScale="92500" lnSpcReduction="20000"/>
          </a:bodyPr>
          <a:lstStyle/>
          <a:p>
            <a:pPr>
              <a:lnSpc>
                <a:spcPct val="90000"/>
              </a:lnSpc>
            </a:pPr>
            <a:r>
              <a:rPr lang="hr-BA" dirty="0">
                <a:latin typeface="Times New Roman" pitchFamily="18" charset="0"/>
                <a:cs typeface="Times New Roman" pitchFamily="18" charset="0"/>
              </a:rPr>
              <a:t>Stvaranje “zona zajedničkog interesa ili konflikta među stranama radnog odnosa”, i uslovi pregovaranja</a:t>
            </a:r>
          </a:p>
          <a:p>
            <a:pPr>
              <a:lnSpc>
                <a:spcPct val="90000"/>
              </a:lnSpc>
            </a:pPr>
            <a:r>
              <a:rPr lang="hr-BA" dirty="0">
                <a:latin typeface="Times New Roman" pitchFamily="18" charset="0"/>
                <a:cs typeface="Times New Roman" pitchFamily="18" charset="0"/>
              </a:rPr>
              <a:t>Radni odnos je odnos najmanje dva pravna subjekta sa pravima i obavezama u skladu sa pravnim propisima</a:t>
            </a:r>
          </a:p>
          <a:p>
            <a:pPr>
              <a:lnSpc>
                <a:spcPct val="90000"/>
              </a:lnSpc>
            </a:pPr>
            <a:r>
              <a:rPr lang="hr-BA" dirty="0">
                <a:latin typeface="Times New Roman" pitchFamily="18" charset="0"/>
                <a:cs typeface="Times New Roman" pitchFamily="18" charset="0"/>
              </a:rPr>
              <a:t>Radni odnos kao ugovorni odnos, imovinski odnos ili kao “faktički odnos” o zaposlenju sa pravima i obavezama</a:t>
            </a:r>
          </a:p>
          <a:p>
            <a:pPr>
              <a:lnSpc>
                <a:spcPct val="90000"/>
              </a:lnSpc>
            </a:pPr>
            <a:r>
              <a:rPr lang="hr-BA" dirty="0">
                <a:latin typeface="Times New Roman" pitchFamily="18" charset="0"/>
                <a:cs typeface="Times New Roman" pitchFamily="18" charset="0"/>
              </a:rPr>
              <a:t>Radni odnos je usključenje u proces rada pod zakonom propisanim uslovima (propisima)</a:t>
            </a:r>
          </a:p>
          <a:p>
            <a:pPr>
              <a:lnSpc>
                <a:spcPct val="90000"/>
              </a:lnSpc>
            </a:pPr>
            <a:r>
              <a:rPr lang="hr-BA" dirty="0">
                <a:latin typeface="Times New Roman" pitchFamily="18" charset="0"/>
                <a:cs typeface="Times New Roman" pitchFamily="18" charset="0"/>
              </a:rPr>
              <a:t>Dobrovoljnost, saglasnost za zslove rada i prava u vezi sa radom i po osnovu rada</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42078728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bs-Latn-BA" dirty="0" smtClean="0"/>
              <a:t>I – početni period</a:t>
            </a:r>
            <a:endParaRPr lang="bs-Latn-BA" dirty="0"/>
          </a:p>
        </p:txBody>
      </p:sp>
      <p:sp>
        <p:nvSpPr>
          <p:cNvPr id="3" name="Content Placeholder 2"/>
          <p:cNvSpPr>
            <a:spLocks noGrp="1"/>
          </p:cNvSpPr>
          <p:nvPr>
            <p:ph idx="1"/>
          </p:nvPr>
        </p:nvSpPr>
        <p:spPr/>
        <p:txBody>
          <a:bodyPr/>
          <a:lstStyle/>
          <a:p>
            <a:pPr>
              <a:lnSpc>
                <a:spcPct val="90000"/>
              </a:lnSpc>
            </a:pPr>
            <a:r>
              <a:rPr lang="hr-BA" dirty="0">
                <a:latin typeface="Times New Roman" pitchFamily="18" charset="0"/>
              </a:rPr>
              <a:t>Do polovine 19. vijeka – obespravljenost radnika, nedostatak propisa – nepodnošljivi uslovi rada</a:t>
            </a:r>
          </a:p>
          <a:p>
            <a:pPr>
              <a:lnSpc>
                <a:spcPct val="90000"/>
              </a:lnSpc>
            </a:pPr>
            <a:r>
              <a:rPr lang="hr-BA" dirty="0">
                <a:latin typeface="Times New Roman" pitchFamily="18" charset="0"/>
              </a:rPr>
              <a:t>Bijeda i napor u radu – djeca – žene</a:t>
            </a:r>
          </a:p>
          <a:p>
            <a:pPr>
              <a:lnSpc>
                <a:spcPct val="90000"/>
              </a:lnSpc>
              <a:buFontTx/>
              <a:buNone/>
            </a:pPr>
            <a:r>
              <a:rPr lang="hr-BA" dirty="0">
                <a:latin typeface="Times New Roman" pitchFamily="18" charset="0"/>
              </a:rPr>
              <a:t>    noćni rad – bez zaštite – revolt radnika</a:t>
            </a:r>
          </a:p>
          <a:p>
            <a:pPr>
              <a:lnSpc>
                <a:spcPct val="90000"/>
              </a:lnSpc>
            </a:pPr>
            <a:r>
              <a:rPr lang="hr-BA" dirty="0">
                <a:latin typeface="Times New Roman" pitchFamily="18" charset="0"/>
              </a:rPr>
              <a:t>Polovinom 19. vijeka države pod pritiskom radničkih buntova donose “zaštitno zakonodavstvo” (Engleska, Njemačka, Francuska)</a:t>
            </a:r>
          </a:p>
          <a:p>
            <a:endParaRPr lang="bs-Latn-BA" dirty="0"/>
          </a:p>
        </p:txBody>
      </p:sp>
    </p:spTree>
    <p:extLst>
      <p:ext uri="{BB962C8B-B14F-4D97-AF65-F5344CB8AC3E}">
        <p14:creationId xmlns:p14="http://schemas.microsoft.com/office/powerpoint/2010/main" val="107625872"/>
      </p:ext>
    </p:extLst>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dirty="0">
                <a:latin typeface="Times New Roman" pitchFamily="18" charset="0"/>
                <a:cs typeface="Times New Roman" pitchFamily="18" charset="0"/>
              </a:rPr>
              <a:t>RADNO ZAKONODAVSTVO BIH I RADNI ODNOSI</a:t>
            </a:r>
            <a:endParaRPr lang="bs-Latn-BA"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pPr>
              <a:lnSpc>
                <a:spcPct val="90000"/>
              </a:lnSpc>
            </a:pPr>
            <a:r>
              <a:rPr lang="hr-BA" dirty="0">
                <a:latin typeface="Times New Roman" pitchFamily="18" charset="0"/>
                <a:cs typeface="Times New Roman" pitchFamily="18" charset="0"/>
              </a:rPr>
              <a:t>Propisi BiH, FBIH, RS i Brčko distrikt iz oblasti rada</a:t>
            </a:r>
          </a:p>
          <a:p>
            <a:pPr>
              <a:lnSpc>
                <a:spcPct val="90000"/>
              </a:lnSpc>
            </a:pPr>
            <a:r>
              <a:rPr lang="hr-BA" dirty="0">
                <a:latin typeface="Times New Roman" pitchFamily="18" charset="0"/>
                <a:cs typeface="Times New Roman" pitchFamily="18" charset="0"/>
              </a:rPr>
              <a:t>Osnove rada su: subordinacija, nepostojanje monopola na radno mjesto i uslovi za konkurenciju znanja i sposobnosti</a:t>
            </a:r>
          </a:p>
          <a:p>
            <a:pPr>
              <a:lnSpc>
                <a:spcPct val="90000"/>
              </a:lnSpc>
            </a:pPr>
            <a:r>
              <a:rPr lang="hr-BA" dirty="0">
                <a:latin typeface="Times New Roman" pitchFamily="18" charset="0"/>
                <a:cs typeface="Times New Roman" pitchFamily="18" charset="0"/>
              </a:rPr>
              <a:t>Osnovna načela radnih odnosa u BiH</a:t>
            </a:r>
          </a:p>
          <a:p>
            <a:pPr>
              <a:lnSpc>
                <a:spcPct val="90000"/>
              </a:lnSpc>
              <a:buNone/>
            </a:pPr>
            <a:r>
              <a:rPr lang="hr-BA" dirty="0">
                <a:latin typeface="Times New Roman" pitchFamily="18" charset="0"/>
                <a:cs typeface="Times New Roman" pitchFamily="18" charset="0"/>
              </a:rPr>
              <a:t>	- sloboda rada</a:t>
            </a:r>
          </a:p>
          <a:p>
            <a:pPr>
              <a:lnSpc>
                <a:spcPct val="90000"/>
              </a:lnSpc>
              <a:buNone/>
            </a:pPr>
            <a:r>
              <a:rPr lang="hr-BA" dirty="0">
                <a:latin typeface="Times New Roman" pitchFamily="18" charset="0"/>
                <a:cs typeface="Times New Roman" pitchFamily="18" charset="0"/>
              </a:rPr>
              <a:t>	- pravo rada</a:t>
            </a:r>
          </a:p>
          <a:p>
            <a:pPr>
              <a:lnSpc>
                <a:spcPct val="90000"/>
              </a:lnSpc>
              <a:buNone/>
            </a:pPr>
            <a:r>
              <a:rPr lang="hr-BA" dirty="0">
                <a:latin typeface="Times New Roman" pitchFamily="18" charset="0"/>
                <a:cs typeface="Times New Roman" pitchFamily="18" charset="0"/>
              </a:rPr>
              <a:t>	- pravo na rad</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1949305596"/>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hr-BA" sz="3600" dirty="0">
                <a:latin typeface="Times New Roman" pitchFamily="18" charset="0"/>
                <a:cs typeface="Times New Roman" pitchFamily="18" charset="0"/>
              </a:rPr>
              <a:t>ZASNIVANJE RADNOG ODNOSA</a:t>
            </a:r>
            <a:br>
              <a:rPr lang="hr-BA" sz="3600" dirty="0">
                <a:latin typeface="Times New Roman" pitchFamily="18" charset="0"/>
                <a:cs typeface="Times New Roman" pitchFamily="18" charset="0"/>
              </a:rPr>
            </a:br>
            <a:endParaRPr lang="bs-Latn-BA"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normAutofit fontScale="92500" lnSpcReduction="20000"/>
          </a:bodyPr>
          <a:lstStyle/>
          <a:p>
            <a:pPr>
              <a:lnSpc>
                <a:spcPct val="80000"/>
              </a:lnSpc>
            </a:pPr>
            <a:r>
              <a:rPr lang="hr-BA" dirty="0">
                <a:latin typeface="Times New Roman" pitchFamily="18" charset="0"/>
                <a:cs typeface="Times New Roman" pitchFamily="18" charset="0"/>
              </a:rPr>
              <a:t>Poslodavac – posloprimac, po propisima iz oblasti rada u BiH</a:t>
            </a:r>
          </a:p>
          <a:p>
            <a:pPr>
              <a:lnSpc>
                <a:spcPct val="80000"/>
              </a:lnSpc>
            </a:pPr>
            <a:r>
              <a:rPr lang="hr-BA" dirty="0">
                <a:latin typeface="Times New Roman" pitchFamily="18" charset="0"/>
                <a:cs typeface="Times New Roman" pitchFamily="18" charset="0"/>
              </a:rPr>
              <a:t>Poslodavci – pravna i fizička lica</a:t>
            </a:r>
          </a:p>
          <a:p>
            <a:pPr>
              <a:lnSpc>
                <a:spcPct val="80000"/>
              </a:lnSpc>
            </a:pPr>
            <a:r>
              <a:rPr lang="hr-BA" dirty="0">
                <a:latin typeface="Times New Roman" pitchFamily="18" charset="0"/>
                <a:cs typeface="Times New Roman" pitchFamily="18" charset="0"/>
              </a:rPr>
              <a:t>Posloprimci – radnik, službenik, namještenik – zaposlenik po ugovoru na određeno vrijeme</a:t>
            </a:r>
          </a:p>
          <a:p>
            <a:pPr>
              <a:lnSpc>
                <a:spcPct val="80000"/>
              </a:lnSpc>
            </a:pPr>
            <a:r>
              <a:rPr lang="hr-BA" dirty="0">
                <a:latin typeface="Times New Roman" pitchFamily="18" charset="0"/>
                <a:cs typeface="Times New Roman" pitchFamily="18" charset="0"/>
              </a:rPr>
              <a:t>Pretpostavke – uslovi – za zasnivanje radnog odnosa i to opći, posebni</a:t>
            </a:r>
          </a:p>
          <a:p>
            <a:pPr>
              <a:lnSpc>
                <a:spcPct val="80000"/>
              </a:lnSpc>
              <a:buNone/>
            </a:pPr>
            <a:r>
              <a:rPr lang="hr-BA" dirty="0">
                <a:latin typeface="Times New Roman" pitchFamily="18" charset="0"/>
                <a:cs typeface="Times New Roman" pitchFamily="18" charset="0"/>
              </a:rPr>
              <a:t>	Opći</a:t>
            </a:r>
          </a:p>
          <a:p>
            <a:pPr>
              <a:lnSpc>
                <a:spcPct val="80000"/>
              </a:lnSpc>
              <a:buNone/>
            </a:pPr>
            <a:r>
              <a:rPr lang="hr-BA" dirty="0">
                <a:latin typeface="Times New Roman" pitchFamily="18" charset="0"/>
                <a:cs typeface="Times New Roman" pitchFamily="18" charset="0"/>
              </a:rPr>
              <a:t>	a) godine života</a:t>
            </a:r>
          </a:p>
          <a:p>
            <a:pPr>
              <a:lnSpc>
                <a:spcPct val="80000"/>
              </a:lnSpc>
              <a:buNone/>
            </a:pPr>
            <a:r>
              <a:rPr lang="hr-BA" dirty="0">
                <a:latin typeface="Times New Roman" pitchFamily="18" charset="0"/>
                <a:cs typeface="Times New Roman" pitchFamily="18" charset="0"/>
              </a:rPr>
              <a:t>	b) zdravstvena sposobnost</a:t>
            </a:r>
          </a:p>
          <a:p>
            <a:pPr>
              <a:lnSpc>
                <a:spcPct val="80000"/>
              </a:lnSpc>
              <a:buNone/>
            </a:pPr>
            <a:r>
              <a:rPr lang="hr-BA" dirty="0">
                <a:latin typeface="Times New Roman" pitchFamily="18" charset="0"/>
                <a:cs typeface="Times New Roman" pitchFamily="18" charset="0"/>
              </a:rPr>
              <a:t>	Posebni</a:t>
            </a:r>
          </a:p>
          <a:p>
            <a:pPr>
              <a:lnSpc>
                <a:spcPct val="80000"/>
              </a:lnSpc>
              <a:buNone/>
            </a:pPr>
            <a:r>
              <a:rPr lang="hr-BA" dirty="0">
                <a:latin typeface="Times New Roman" pitchFamily="18" charset="0"/>
                <a:cs typeface="Times New Roman" pitchFamily="18" charset="0"/>
              </a:rPr>
              <a:t>	a) znanje – kvalifikacija i lična svojstva</a:t>
            </a:r>
          </a:p>
          <a:p>
            <a:pPr>
              <a:lnSpc>
                <a:spcPct val="80000"/>
              </a:lnSpc>
              <a:buNone/>
            </a:pPr>
            <a:r>
              <a:rPr lang="hr-BA" dirty="0">
                <a:latin typeface="Times New Roman" pitchFamily="18" charset="0"/>
                <a:cs typeface="Times New Roman" pitchFamily="18" charset="0"/>
              </a:rPr>
              <a:t>	b) radno iskustvo, specijalizacije i nekažnjavanja</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385097300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hr-BA" sz="3600" dirty="0">
                <a:latin typeface="Times New Roman" pitchFamily="18" charset="0"/>
                <a:cs typeface="Times New Roman" pitchFamily="18" charset="0"/>
              </a:rPr>
              <a:t>UNUTRAŠNJA ORGANIZACIJA I PRAVILA RADA</a:t>
            </a:r>
            <a:endParaRPr lang="bs-Latn-BA" sz="3600" dirty="0">
              <a:latin typeface="Times New Roman" pitchFamily="18" charset="0"/>
              <a:cs typeface="Times New Roman" pitchFamily="18" charset="0"/>
            </a:endParaRPr>
          </a:p>
        </p:txBody>
      </p:sp>
      <p:sp>
        <p:nvSpPr>
          <p:cNvPr id="3" name="Content Placeholder 2"/>
          <p:cNvSpPr>
            <a:spLocks noGrp="1"/>
          </p:cNvSpPr>
          <p:nvPr>
            <p:ph idx="1"/>
          </p:nvPr>
        </p:nvSpPr>
        <p:spPr/>
        <p:txBody>
          <a:bodyPr/>
          <a:lstStyle/>
          <a:p>
            <a:r>
              <a:rPr lang="hr-BA" dirty="0">
                <a:latin typeface="Times New Roman" pitchFamily="18" charset="0"/>
                <a:cs typeface="Times New Roman" pitchFamily="18" charset="0"/>
              </a:rPr>
              <a:t>Sistematizacija opis radnog mjesta</a:t>
            </a:r>
          </a:p>
          <a:p>
            <a:r>
              <a:rPr lang="hr-BA" dirty="0">
                <a:latin typeface="Times New Roman" pitchFamily="18" charset="0"/>
                <a:cs typeface="Times New Roman" pitchFamily="18" charset="0"/>
              </a:rPr>
              <a:t>Pravilnik o radu i druga pravila za rad</a:t>
            </a:r>
          </a:p>
          <a:p>
            <a:r>
              <a:rPr lang="hr-BA" dirty="0">
                <a:latin typeface="Times New Roman" pitchFamily="18" charset="0"/>
                <a:cs typeface="Times New Roman" pitchFamily="18" charset="0"/>
              </a:rPr>
              <a:t>Smetnje za zasnivanje radnog odnosa</a:t>
            </a:r>
          </a:p>
          <a:p>
            <a:r>
              <a:rPr lang="hr-BA" dirty="0">
                <a:latin typeface="Times New Roman" pitchFamily="18" charset="0"/>
                <a:cs typeface="Times New Roman" pitchFamily="18" charset="0"/>
              </a:rPr>
              <a:t>Faze u zasnivanju radnog odnosa odluka o potrebi za radnim mjestom, apliciranje, provjere radnih sposobnosti (testovi i intervjui) – odabir i odlučivanje o prijemu u radni odnos – ugovor o radu i stupanje na rad i žalbeni postupci</a:t>
            </a:r>
            <a:endParaRPr lang="en-US" dirty="0">
              <a:latin typeface="Times New Roman" pitchFamily="18" charset="0"/>
              <a:cs typeface="Times New Roman" pitchFamily="18" charset="0"/>
            </a:endParaRPr>
          </a:p>
          <a:p>
            <a:pPr marL="0" indent="0">
              <a:buNone/>
            </a:pPr>
            <a:endParaRPr lang="bs-Latn-BA" dirty="0"/>
          </a:p>
        </p:txBody>
      </p:sp>
    </p:spTree>
    <p:extLst>
      <p:ext uri="{BB962C8B-B14F-4D97-AF65-F5344CB8AC3E}">
        <p14:creationId xmlns:p14="http://schemas.microsoft.com/office/powerpoint/2010/main" val="3924971570"/>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a:t>VRSTE RADNIH ODNOSA</a:t>
            </a:r>
            <a:endParaRPr lang="bs-Latn-BA" dirty="0"/>
          </a:p>
        </p:txBody>
      </p:sp>
      <p:sp>
        <p:nvSpPr>
          <p:cNvPr id="3" name="Content Placeholder 2"/>
          <p:cNvSpPr>
            <a:spLocks noGrp="1"/>
          </p:cNvSpPr>
          <p:nvPr>
            <p:ph idx="1"/>
          </p:nvPr>
        </p:nvSpPr>
        <p:spPr/>
        <p:txBody>
          <a:bodyPr>
            <a:normAutofit fontScale="92500" lnSpcReduction="20000"/>
          </a:bodyPr>
          <a:lstStyle/>
          <a:p>
            <a:pPr>
              <a:lnSpc>
                <a:spcPct val="90000"/>
              </a:lnSpc>
            </a:pPr>
            <a:r>
              <a:rPr lang="hr-BA" dirty="0">
                <a:latin typeface="Times New Roman" pitchFamily="18" charset="0"/>
                <a:cs typeface="Times New Roman" pitchFamily="18" charset="0"/>
              </a:rPr>
              <a:t>Kriteriji za razlikovanje radnih odnosa: </a:t>
            </a:r>
          </a:p>
          <a:p>
            <a:pPr>
              <a:lnSpc>
                <a:spcPct val="90000"/>
              </a:lnSpc>
              <a:buNone/>
            </a:pPr>
            <a:r>
              <a:rPr lang="hr-BA" dirty="0">
                <a:latin typeface="Times New Roman" pitchFamily="18" charset="0"/>
                <a:cs typeface="Times New Roman" pitchFamily="18" charset="0"/>
              </a:rPr>
              <a:t>	</a:t>
            </a:r>
            <a:r>
              <a:rPr lang="hr-BA" dirty="0">
                <a:effectLst>
                  <a:outerShdw blurRad="38100" dist="38100" dir="2700000" algn="tl">
                    <a:srgbClr val="000000">
                      <a:alpha val="43137"/>
                    </a:srgbClr>
                  </a:outerShdw>
                </a:effectLst>
                <a:latin typeface="Times New Roman" pitchFamily="18" charset="0"/>
                <a:cs typeface="Times New Roman" pitchFamily="18" charset="0"/>
              </a:rPr>
              <a:t>- opći i posebni režim rada </a:t>
            </a:r>
            <a:r>
              <a:rPr lang="hr-BA" dirty="0">
                <a:latin typeface="Times New Roman" pitchFamily="18" charset="0"/>
                <a:cs typeface="Times New Roman" pitchFamily="18" charset="0"/>
              </a:rPr>
              <a:t>– ugovorni, postavljenja, imenovanja i ugovori o službi</a:t>
            </a:r>
          </a:p>
          <a:p>
            <a:pPr>
              <a:lnSpc>
                <a:spcPct val="90000"/>
              </a:lnSpc>
              <a:buNone/>
            </a:pPr>
            <a:r>
              <a:rPr lang="hr-BA" dirty="0">
                <a:latin typeface="Times New Roman" pitchFamily="18" charset="0"/>
                <a:cs typeface="Times New Roman" pitchFamily="18" charset="0"/>
              </a:rPr>
              <a:t>	</a:t>
            </a:r>
            <a:r>
              <a:rPr lang="hr-BA" dirty="0">
                <a:effectLst>
                  <a:outerShdw blurRad="38100" dist="38100" dir="2700000" algn="tl">
                    <a:srgbClr val="000000">
                      <a:alpha val="43137"/>
                    </a:srgbClr>
                  </a:outerShdw>
                </a:effectLst>
                <a:latin typeface="Times New Roman" pitchFamily="18" charset="0"/>
                <a:cs typeface="Times New Roman" pitchFamily="18" charset="0"/>
              </a:rPr>
              <a:t>- radni odnos domaćih i stranih državljana</a:t>
            </a:r>
          </a:p>
          <a:p>
            <a:pPr>
              <a:lnSpc>
                <a:spcPct val="90000"/>
              </a:lnSpc>
              <a:buNone/>
            </a:pPr>
            <a:r>
              <a:rPr lang="hr-BA" dirty="0">
                <a:latin typeface="Times New Roman" pitchFamily="18" charset="0"/>
                <a:cs typeface="Times New Roman" pitchFamily="18" charset="0"/>
              </a:rPr>
              <a:t>	</a:t>
            </a:r>
            <a:r>
              <a:rPr lang="hr-BA" dirty="0">
                <a:effectLst>
                  <a:outerShdw blurRad="38100" dist="38100" dir="2700000" algn="tl">
                    <a:srgbClr val="000000">
                      <a:alpha val="43137"/>
                    </a:srgbClr>
                  </a:outerShdw>
                </a:effectLst>
                <a:latin typeface="Times New Roman" pitchFamily="18" charset="0"/>
                <a:cs typeface="Times New Roman" pitchFamily="18" charset="0"/>
              </a:rPr>
              <a:t>- radni odnos u privredi, ustanovama, kod obrtnika i međunarodnim institucijama u BiH</a:t>
            </a:r>
          </a:p>
          <a:p>
            <a:pPr>
              <a:lnSpc>
                <a:spcPct val="90000"/>
              </a:lnSpc>
              <a:buNone/>
            </a:pPr>
            <a:r>
              <a:rPr lang="hr-BA" dirty="0">
                <a:effectLst>
                  <a:outerShdw blurRad="38100" dist="38100" dir="2700000" algn="tl">
                    <a:srgbClr val="000000">
                      <a:alpha val="43137"/>
                    </a:srgbClr>
                  </a:outerShdw>
                </a:effectLst>
                <a:latin typeface="Times New Roman" pitchFamily="18" charset="0"/>
                <a:cs typeface="Times New Roman" pitchFamily="18" charset="0"/>
              </a:rPr>
              <a:t>	- vrijeme trajanja radnog odnosa</a:t>
            </a:r>
          </a:p>
          <a:p>
            <a:pPr>
              <a:lnSpc>
                <a:spcPct val="90000"/>
              </a:lnSpc>
              <a:buNone/>
            </a:pPr>
            <a:r>
              <a:rPr lang="hr-BA" dirty="0">
                <a:effectLst>
                  <a:outerShdw blurRad="38100" dist="38100" dir="2700000" algn="tl">
                    <a:srgbClr val="000000">
                      <a:alpha val="43137"/>
                    </a:srgbClr>
                  </a:outerShdw>
                </a:effectLst>
                <a:latin typeface="Times New Roman" pitchFamily="18" charset="0"/>
                <a:cs typeface="Times New Roman" pitchFamily="18" charset="0"/>
              </a:rPr>
              <a:t>	- dužina trajanja radnog vremena</a:t>
            </a:r>
          </a:p>
          <a:p>
            <a:pPr>
              <a:lnSpc>
                <a:spcPct val="90000"/>
              </a:lnSpc>
              <a:buNone/>
            </a:pPr>
            <a:r>
              <a:rPr lang="hr-BA" dirty="0">
                <a:effectLst>
                  <a:outerShdw blurRad="38100" dist="38100" dir="2700000" algn="tl">
                    <a:srgbClr val="000000">
                      <a:alpha val="43137"/>
                    </a:srgbClr>
                  </a:outerShdw>
                </a:effectLst>
                <a:latin typeface="Times New Roman" pitchFamily="18" charset="0"/>
                <a:cs typeface="Times New Roman" pitchFamily="18" charset="0"/>
              </a:rPr>
              <a:t>	- specifičnosti rada u određenim oblastima</a:t>
            </a:r>
          </a:p>
          <a:p>
            <a:pPr>
              <a:lnSpc>
                <a:spcPct val="90000"/>
              </a:lnSpc>
              <a:buNone/>
            </a:pPr>
            <a:r>
              <a:rPr lang="hr-BA" dirty="0">
                <a:effectLst>
                  <a:outerShdw blurRad="38100" dist="38100" dir="2700000" algn="tl">
                    <a:srgbClr val="000000">
                      <a:alpha val="43137"/>
                    </a:srgbClr>
                  </a:outerShdw>
                </a:effectLst>
                <a:latin typeface="Times New Roman" pitchFamily="18" charset="0"/>
                <a:cs typeface="Times New Roman" pitchFamily="18" charset="0"/>
              </a:rPr>
              <a:t>	- radni odnos sa stranim državljanima</a:t>
            </a:r>
          </a:p>
          <a:p>
            <a:pPr>
              <a:lnSpc>
                <a:spcPct val="90000"/>
              </a:lnSpc>
              <a:buNone/>
            </a:pPr>
            <a:r>
              <a:rPr lang="hr-BA" dirty="0">
                <a:effectLst>
                  <a:outerShdw blurRad="38100" dist="38100" dir="2700000" algn="tl">
                    <a:srgbClr val="000000">
                      <a:alpha val="43137"/>
                    </a:srgbClr>
                  </a:outerShdw>
                </a:effectLst>
                <a:latin typeface="Times New Roman" pitchFamily="18" charset="0"/>
                <a:cs typeface="Times New Roman" pitchFamily="18" charset="0"/>
              </a:rPr>
              <a:t>	- radni odnos na određeno vrijeme, pripravnici i volonteri</a:t>
            </a:r>
            <a:endParaRPr lang="en-US" dirty="0">
              <a:effectLst>
                <a:outerShdw blurRad="38100" dist="38100" dir="2700000" algn="tl">
                  <a:srgbClr val="000000">
                    <a:alpha val="43137"/>
                  </a:srgbClr>
                </a:outerShdw>
              </a:effectLst>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605217726"/>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t>RADNI ODNOSI U DRŽAVNOJ SLUŽBI</a:t>
            </a:r>
            <a:endParaRPr lang="bs-Latn-BA" dirty="0"/>
          </a:p>
        </p:txBody>
      </p:sp>
      <p:sp>
        <p:nvSpPr>
          <p:cNvPr id="3" name="Content Placeholder 2"/>
          <p:cNvSpPr>
            <a:spLocks noGrp="1"/>
          </p:cNvSpPr>
          <p:nvPr>
            <p:ph idx="1"/>
          </p:nvPr>
        </p:nvSpPr>
        <p:spPr/>
        <p:txBody>
          <a:bodyPr>
            <a:normAutofit lnSpcReduction="10000"/>
          </a:bodyPr>
          <a:lstStyle/>
          <a:p>
            <a:r>
              <a:rPr lang="hr-BA" dirty="0">
                <a:latin typeface="Times New Roman" pitchFamily="18" charset="0"/>
                <a:cs typeface="Times New Roman" pitchFamily="18" charset="0"/>
              </a:rPr>
              <a:t>Uslovi za rad u državnoj službi – opći i posebni,</a:t>
            </a:r>
          </a:p>
          <a:p>
            <a:r>
              <a:rPr lang="hr-BA" dirty="0">
                <a:latin typeface="Times New Roman" pitchFamily="18" charset="0"/>
                <a:cs typeface="Times New Roman" pitchFamily="18" charset="0"/>
              </a:rPr>
              <a:t>Radna mjesta u državnoj službi – rukovodeća i ostala</a:t>
            </a:r>
          </a:p>
          <a:p>
            <a:r>
              <a:rPr lang="hr-BA" dirty="0">
                <a:latin typeface="Times New Roman" pitchFamily="18" charset="0"/>
                <a:cs typeface="Times New Roman" pitchFamily="18" charset="0"/>
              </a:rPr>
              <a:t>Agencija za državnu službu i njihova uloga</a:t>
            </a:r>
          </a:p>
          <a:p>
            <a:r>
              <a:rPr lang="hr-BA" dirty="0">
                <a:latin typeface="Times New Roman" pitchFamily="18" charset="0"/>
                <a:cs typeface="Times New Roman" pitchFamily="18" charset="0"/>
              </a:rPr>
              <a:t>Prijem i raspoređivanje zaposlenika u državnu službu</a:t>
            </a:r>
          </a:p>
          <a:p>
            <a:r>
              <a:rPr lang="hr-BA" dirty="0">
                <a:latin typeface="Times New Roman" pitchFamily="18" charset="0"/>
                <a:cs typeface="Times New Roman" pitchFamily="18" charset="0"/>
              </a:rPr>
              <a:t>Napredovanja – nazadovanja, ocjene rada, prekobrojnost i prestanak radnog odnosa</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166638610"/>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t>RADNO VRIJEME</a:t>
            </a:r>
            <a:br>
              <a:rPr lang="hr-BA" dirty="0"/>
            </a:br>
            <a:endParaRPr lang="bs-Latn-BA" dirty="0"/>
          </a:p>
        </p:txBody>
      </p:sp>
      <p:sp>
        <p:nvSpPr>
          <p:cNvPr id="3" name="Content Placeholder 2"/>
          <p:cNvSpPr>
            <a:spLocks noGrp="1"/>
          </p:cNvSpPr>
          <p:nvPr>
            <p:ph idx="1"/>
          </p:nvPr>
        </p:nvSpPr>
        <p:spPr/>
        <p:txBody>
          <a:bodyPr>
            <a:normAutofit lnSpcReduction="10000"/>
          </a:bodyPr>
          <a:lstStyle/>
          <a:p>
            <a:r>
              <a:rPr lang="hr-BA" dirty="0">
                <a:latin typeface="Times New Roman" pitchFamily="18" charset="0"/>
                <a:cs typeface="Times New Roman" pitchFamily="18" charset="0"/>
              </a:rPr>
              <a:t>Naučni pristup – vrijeme rada i vrijeme van rada i to efektivni rad, obaveza prisutnosti na radu i slobodno vrijeme</a:t>
            </a:r>
          </a:p>
          <a:p>
            <a:r>
              <a:rPr lang="hr-BA" dirty="0">
                <a:latin typeface="Times New Roman" pitchFamily="18" charset="0"/>
                <a:cs typeface="Times New Roman" pitchFamily="18" charset="0"/>
              </a:rPr>
              <a:t>Historijat borbe za osmosatno radno vrijeme, puno i nepuno radno vrijeme (jednokratno, dvokratno i smjensko radno vrijeme), vrijeme duže od propisanog (najduže 10 sati sedmično), noćni rad</a:t>
            </a:r>
          </a:p>
          <a:p>
            <a:r>
              <a:rPr lang="hr-BA" dirty="0">
                <a:latin typeface="Times New Roman" pitchFamily="18" charset="0"/>
                <a:cs typeface="Times New Roman" pitchFamily="18" charset="0"/>
              </a:rPr>
              <a:t>Preraspodjela i preračunavanje radnog vremena</a:t>
            </a:r>
            <a:endParaRPr lang="en-US" dirty="0">
              <a:latin typeface="Times New Roman" pitchFamily="18" charset="0"/>
              <a:cs typeface="Times New Roman" pitchFamily="18" charset="0"/>
            </a:endParaRPr>
          </a:p>
          <a:p>
            <a:pPr marL="0" indent="0">
              <a:buNone/>
            </a:pPr>
            <a:endParaRPr lang="bs-Latn-BA" dirty="0"/>
          </a:p>
        </p:txBody>
      </p:sp>
    </p:spTree>
    <p:extLst>
      <p:ext uri="{BB962C8B-B14F-4D97-AF65-F5344CB8AC3E}">
        <p14:creationId xmlns:p14="http://schemas.microsoft.com/office/powerpoint/2010/main" val="666639863"/>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sz="2700" dirty="0">
                <a:latin typeface="Times New Roman" pitchFamily="18" charset="0"/>
                <a:cs typeface="Times New Roman" pitchFamily="18" charset="0"/>
              </a:rPr>
              <a:t>ODMORI, ODUSTVA I MIROVANJE RADNOG ODNOSA</a:t>
            </a:r>
            <a:r>
              <a:rPr lang="hr-BA" dirty="0"/>
              <a:t/>
            </a:r>
            <a:br>
              <a:rPr lang="hr-BA" dirty="0"/>
            </a:br>
            <a:endParaRPr lang="bs-Latn-BA" dirty="0"/>
          </a:p>
        </p:txBody>
      </p:sp>
      <p:sp>
        <p:nvSpPr>
          <p:cNvPr id="3" name="Content Placeholder 2"/>
          <p:cNvSpPr>
            <a:spLocks noGrp="1"/>
          </p:cNvSpPr>
          <p:nvPr>
            <p:ph idx="1"/>
          </p:nvPr>
        </p:nvSpPr>
        <p:spPr/>
        <p:txBody>
          <a:bodyPr/>
          <a:lstStyle/>
          <a:p>
            <a:r>
              <a:rPr lang="hr-BA" dirty="0">
                <a:latin typeface="Times New Roman" pitchFamily="18" charset="0"/>
                <a:cs typeface="Times New Roman" pitchFamily="18" charset="0"/>
              </a:rPr>
              <a:t>Odmor u toku rada, dnevni odmor, sedmični i godišnji odmor</a:t>
            </a:r>
          </a:p>
          <a:p>
            <a:r>
              <a:rPr lang="hr-BA" dirty="0">
                <a:latin typeface="Times New Roman" pitchFamily="18" charset="0"/>
                <a:cs typeface="Times New Roman" pitchFamily="18" charset="0"/>
              </a:rPr>
              <a:t>Odsustva uz naknadu i bez naknade, vjerske potrebe, trudnička odsustva</a:t>
            </a:r>
          </a:p>
          <a:p>
            <a:r>
              <a:rPr lang="hr-BA" dirty="0">
                <a:latin typeface="Times New Roman" pitchFamily="18" charset="0"/>
                <a:cs typeface="Times New Roman" pitchFamily="18" charset="0"/>
              </a:rPr>
              <a:t>Mirovanje radnog odnosa, vojni rok, rezervni sastav policije, imenovanje na javnu dužnost, neplaćeno odsustvo po odobrenju</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10756388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a:t>ZAŠTITA NA RADU</a:t>
            </a:r>
            <a:endParaRPr lang="bs-Latn-BA" dirty="0"/>
          </a:p>
        </p:txBody>
      </p:sp>
      <p:sp>
        <p:nvSpPr>
          <p:cNvPr id="3" name="Content Placeholder 2"/>
          <p:cNvSpPr>
            <a:spLocks noGrp="1"/>
          </p:cNvSpPr>
          <p:nvPr>
            <p:ph idx="1"/>
          </p:nvPr>
        </p:nvSpPr>
        <p:spPr/>
        <p:txBody>
          <a:bodyPr/>
          <a:lstStyle/>
          <a:p>
            <a:pPr>
              <a:lnSpc>
                <a:spcPct val="90000"/>
              </a:lnSpc>
            </a:pPr>
            <a:r>
              <a:rPr lang="hr-BA" dirty="0">
                <a:latin typeface="Times New Roman" pitchFamily="18" charset="0"/>
                <a:cs typeface="Times New Roman" pitchFamily="18" charset="0"/>
              </a:rPr>
              <a:t>Života i zdravlja zaposlenika</a:t>
            </a:r>
          </a:p>
          <a:p>
            <a:pPr>
              <a:lnSpc>
                <a:spcPct val="90000"/>
              </a:lnSpc>
            </a:pPr>
            <a:r>
              <a:rPr lang="hr-BA" dirty="0">
                <a:latin typeface="Times New Roman" pitchFamily="18" charset="0"/>
                <a:cs typeface="Times New Roman" pitchFamily="18" charset="0"/>
              </a:rPr>
              <a:t>Sigurnost na radu za sve</a:t>
            </a:r>
          </a:p>
          <a:p>
            <a:pPr>
              <a:lnSpc>
                <a:spcPct val="90000"/>
              </a:lnSpc>
            </a:pPr>
            <a:r>
              <a:rPr lang="hr-BA" dirty="0">
                <a:latin typeface="Times New Roman" pitchFamily="18" charset="0"/>
                <a:cs typeface="Times New Roman" pitchFamily="18" charset="0"/>
              </a:rPr>
              <a:t>Otklanjanje opasnosti po zdravlje</a:t>
            </a:r>
          </a:p>
          <a:p>
            <a:pPr>
              <a:lnSpc>
                <a:spcPct val="90000"/>
              </a:lnSpc>
            </a:pPr>
            <a:r>
              <a:rPr lang="hr-BA" dirty="0">
                <a:latin typeface="Times New Roman" pitchFamily="18" charset="0"/>
                <a:cs typeface="Times New Roman" pitchFamily="18" charset="0"/>
              </a:rPr>
              <a:t>Humanizacija uslova rada</a:t>
            </a:r>
          </a:p>
          <a:p>
            <a:pPr>
              <a:lnSpc>
                <a:spcPct val="90000"/>
              </a:lnSpc>
            </a:pPr>
            <a:r>
              <a:rPr lang="hr-BA" dirty="0">
                <a:latin typeface="Times New Roman" pitchFamily="18" charset="0"/>
                <a:cs typeface="Times New Roman" pitchFamily="18" charset="0"/>
              </a:rPr>
              <a:t>Zaštita na radu zavisno od djelatnosti, opasnosti i mjesta rada zaposlenika ili zaposlenice, rad u dubini zemlje, pod vodom, na visini, toploti – hladnoći, hemijskim procesima</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27265737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a:t>PRAVO NA PLAĆU</a:t>
            </a:r>
            <a:endParaRPr lang="bs-Latn-BA" dirty="0"/>
          </a:p>
        </p:txBody>
      </p:sp>
      <p:sp>
        <p:nvSpPr>
          <p:cNvPr id="3" name="Content Placeholder 2"/>
          <p:cNvSpPr>
            <a:spLocks noGrp="1"/>
          </p:cNvSpPr>
          <p:nvPr>
            <p:ph idx="1"/>
          </p:nvPr>
        </p:nvSpPr>
        <p:spPr/>
        <p:txBody>
          <a:bodyPr>
            <a:normAutofit fontScale="92500" lnSpcReduction="20000"/>
          </a:bodyPr>
          <a:lstStyle/>
          <a:p>
            <a:r>
              <a:rPr lang="hr-BA" dirty="0">
                <a:latin typeface="Times New Roman" pitchFamily="18" charset="0"/>
                <a:cs typeface="Times New Roman" pitchFamily="18" charset="0"/>
              </a:rPr>
              <a:t>Plaća predstavlja ekonomsku, socijalnu, pravnu i moralnu kategoriju.</a:t>
            </a:r>
          </a:p>
          <a:p>
            <a:r>
              <a:rPr lang="hr-BA" dirty="0">
                <a:latin typeface="Times New Roman" pitchFamily="18" charset="0"/>
                <a:cs typeface="Times New Roman" pitchFamily="18" charset="0"/>
              </a:rPr>
              <a:t>Pojam plaće je osnova i temeljni motiv zbog kojeg zaposlenik zasniva radni odnos.</a:t>
            </a:r>
          </a:p>
          <a:p>
            <a:r>
              <a:rPr lang="hr-BA" dirty="0">
                <a:latin typeface="Times New Roman" pitchFamily="18" charset="0"/>
                <a:cs typeface="Times New Roman" pitchFamily="18" charset="0"/>
              </a:rPr>
              <a:t>Plaća je uvijek novčani iznos koji se isplaćuje za učinjeni rad.</a:t>
            </a:r>
          </a:p>
          <a:p>
            <a:r>
              <a:rPr lang="hr-BA" dirty="0">
                <a:latin typeface="Times New Roman" pitchFamily="18" charset="0"/>
                <a:cs typeface="Times New Roman" pitchFamily="18" charset="0"/>
              </a:rPr>
              <a:t>Pravo na plaću je lično pravo svakog zaposlenika.</a:t>
            </a:r>
          </a:p>
          <a:p>
            <a:r>
              <a:rPr lang="hr-BA" dirty="0">
                <a:latin typeface="Times New Roman" pitchFamily="18" charset="0"/>
                <a:cs typeface="Times New Roman" pitchFamily="18" charset="0"/>
              </a:rPr>
              <a:t>Teorije o plaći</a:t>
            </a:r>
          </a:p>
          <a:p>
            <a:pPr>
              <a:buNone/>
            </a:pPr>
            <a:r>
              <a:rPr lang="hr-BA" dirty="0">
                <a:latin typeface="Times New Roman" pitchFamily="18" charset="0"/>
                <a:cs typeface="Times New Roman" pitchFamily="18" charset="0"/>
              </a:rPr>
              <a:t>	a) teorija ponude i potražnje</a:t>
            </a:r>
          </a:p>
          <a:p>
            <a:pPr>
              <a:buNone/>
            </a:pPr>
            <a:r>
              <a:rPr lang="hr-BA" dirty="0">
                <a:latin typeface="Times New Roman" pitchFamily="18" charset="0"/>
                <a:cs typeface="Times New Roman" pitchFamily="18" charset="0"/>
              </a:rPr>
              <a:t>	b) teorija o plaći prema radu</a:t>
            </a:r>
          </a:p>
          <a:p>
            <a:pPr>
              <a:buNone/>
            </a:pPr>
            <a:r>
              <a:rPr lang="hr-BA" dirty="0">
                <a:latin typeface="Times New Roman" pitchFamily="18" charset="0"/>
                <a:cs typeface="Times New Roman" pitchFamily="18" charset="0"/>
              </a:rPr>
              <a:t>	c) mješovite teorije o plaći</a:t>
            </a:r>
          </a:p>
          <a:p>
            <a:pPr marL="0" indent="0">
              <a:buNone/>
            </a:pPr>
            <a:endParaRPr lang="bs-Latn-BA" dirty="0"/>
          </a:p>
        </p:txBody>
      </p:sp>
    </p:spTree>
    <p:extLst>
      <p:ext uri="{BB962C8B-B14F-4D97-AF65-F5344CB8AC3E}">
        <p14:creationId xmlns:p14="http://schemas.microsoft.com/office/powerpoint/2010/main" val="2616465060"/>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t>NAČELA ZA UTVRĐIVANJE PLAĆE</a:t>
            </a:r>
            <a:endParaRPr lang="bs-Latn-BA" dirty="0"/>
          </a:p>
        </p:txBody>
      </p:sp>
      <p:sp>
        <p:nvSpPr>
          <p:cNvPr id="3" name="Content Placeholder 2"/>
          <p:cNvSpPr>
            <a:spLocks noGrp="1"/>
          </p:cNvSpPr>
          <p:nvPr>
            <p:ph idx="1"/>
          </p:nvPr>
        </p:nvSpPr>
        <p:spPr/>
        <p:txBody>
          <a:bodyPr>
            <a:normAutofit lnSpcReduction="10000"/>
          </a:bodyPr>
          <a:lstStyle/>
          <a:p>
            <a:r>
              <a:rPr lang="hr-BA" dirty="0">
                <a:latin typeface="Times New Roman" pitchFamily="18" charset="0"/>
                <a:cs typeface="Times New Roman" pitchFamily="18" charset="0"/>
              </a:rPr>
              <a:t>Načelo individualizacije plaće</a:t>
            </a:r>
          </a:p>
          <a:p>
            <a:r>
              <a:rPr lang="hr-BA" dirty="0">
                <a:latin typeface="Times New Roman" pitchFamily="18" charset="0"/>
                <a:cs typeface="Times New Roman" pitchFamily="18" charset="0"/>
              </a:rPr>
              <a:t>Načelo nediskriminacije</a:t>
            </a:r>
          </a:p>
          <a:p>
            <a:r>
              <a:rPr lang="hr-BA" dirty="0">
                <a:latin typeface="Times New Roman" pitchFamily="18" charset="0"/>
                <a:cs typeface="Times New Roman" pitchFamily="18" charset="0"/>
              </a:rPr>
              <a:t>Načelo motivacije i neposredne materijalne zainteresovanosti</a:t>
            </a:r>
          </a:p>
          <a:p>
            <a:r>
              <a:rPr lang="hr-BA" dirty="0">
                <a:latin typeface="Times New Roman" pitchFamily="18" charset="0"/>
                <a:cs typeface="Times New Roman" pitchFamily="18" charset="0"/>
              </a:rPr>
              <a:t>Načelo neutralizacije</a:t>
            </a:r>
          </a:p>
          <a:p>
            <a:r>
              <a:rPr lang="hr-BA" dirty="0">
                <a:latin typeface="Times New Roman" pitchFamily="18" charset="0"/>
                <a:cs typeface="Times New Roman" pitchFamily="18" charset="0"/>
              </a:rPr>
              <a:t>Načelo zakonitosti i legaliteta</a:t>
            </a:r>
          </a:p>
          <a:p>
            <a:r>
              <a:rPr lang="hr-BA" dirty="0">
                <a:latin typeface="Times New Roman" pitchFamily="18" charset="0"/>
                <a:cs typeface="Times New Roman" pitchFamily="18" charset="0"/>
              </a:rPr>
              <a:t>Načelo inpersonalnosti plaće tj. plaća se svodi na utvrđivanje i drugih ličnih elemenata koji utiču na plaću</a:t>
            </a:r>
            <a:endParaRPr lang="en-US" dirty="0">
              <a:latin typeface="Times New Roman" pitchFamily="18" charset="0"/>
              <a:cs typeface="Times New Roman" pitchFamily="18" charset="0"/>
            </a:endParaRPr>
          </a:p>
          <a:p>
            <a:endParaRPr lang="bs-Latn-BA" dirty="0"/>
          </a:p>
        </p:txBody>
      </p:sp>
    </p:spTree>
    <p:extLst>
      <p:ext uri="{BB962C8B-B14F-4D97-AF65-F5344CB8AC3E}">
        <p14:creationId xmlns:p14="http://schemas.microsoft.com/office/powerpoint/2010/main" val="31337942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latin typeface="Times New Roman" pitchFamily="18" charset="0"/>
              </a:rPr>
              <a:t>II. Period – kraj 19. vijeka – </a:t>
            </a:r>
            <a:br>
              <a:rPr lang="hr-BA" dirty="0">
                <a:latin typeface="Times New Roman" pitchFamily="18" charset="0"/>
              </a:rPr>
            </a:br>
            <a:r>
              <a:rPr lang="hr-BA" dirty="0">
                <a:latin typeface="Times New Roman" pitchFamily="18" charset="0"/>
              </a:rPr>
              <a:t>kraj I. svjetskog rata</a:t>
            </a:r>
            <a:endParaRPr lang="bs-Latn-BA" dirty="0"/>
          </a:p>
        </p:txBody>
      </p:sp>
      <p:sp>
        <p:nvSpPr>
          <p:cNvPr id="3" name="Content Placeholder 2"/>
          <p:cNvSpPr>
            <a:spLocks noGrp="1"/>
          </p:cNvSpPr>
          <p:nvPr>
            <p:ph idx="1"/>
          </p:nvPr>
        </p:nvSpPr>
        <p:spPr/>
        <p:txBody>
          <a:bodyPr/>
          <a:lstStyle/>
          <a:p>
            <a:r>
              <a:rPr lang="hr-BA" dirty="0">
                <a:latin typeface="Times New Roman" pitchFamily="18" charset="0"/>
              </a:rPr>
              <a:t>Države donose više propisa “zaštitnog zakonodavstva”</a:t>
            </a:r>
          </a:p>
          <a:p>
            <a:r>
              <a:rPr lang="hr-BA" dirty="0">
                <a:latin typeface="Times New Roman" pitchFamily="18" charset="0"/>
              </a:rPr>
              <a:t>Jačaju dogovori poslodavaca i radnika u utvrđivanju elemenata rada</a:t>
            </a:r>
          </a:p>
          <a:p>
            <a:r>
              <a:rPr lang="hr-BA" dirty="0">
                <a:latin typeface="Times New Roman" pitchFamily="18" charset="0"/>
              </a:rPr>
              <a:t>1912. – Fransuka donosi zakon o radu</a:t>
            </a:r>
          </a:p>
          <a:p>
            <a:r>
              <a:rPr lang="hr-BA" dirty="0">
                <a:latin typeface="Times New Roman" pitchFamily="18" charset="0"/>
              </a:rPr>
              <a:t>Jačaju radnička udruženja – jačaju pregovori</a:t>
            </a:r>
            <a:endParaRPr lang="en-US" dirty="0">
              <a:latin typeface="Times New Roman" pitchFamily="18" charset="0"/>
            </a:endParaRPr>
          </a:p>
          <a:p>
            <a:endParaRPr lang="bs-Latn-BA" dirty="0"/>
          </a:p>
        </p:txBody>
      </p:sp>
    </p:spTree>
    <p:extLst>
      <p:ext uri="{BB962C8B-B14F-4D97-AF65-F5344CB8AC3E}">
        <p14:creationId xmlns:p14="http://schemas.microsoft.com/office/powerpoint/2010/main" val="93006828"/>
      </p:ext>
    </p:extLst>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t>OSTALA DAVANJA ZAPOSLENIKU NA RADU</a:t>
            </a:r>
            <a:endParaRPr lang="bs-Latn-BA" dirty="0"/>
          </a:p>
        </p:txBody>
      </p:sp>
      <p:sp>
        <p:nvSpPr>
          <p:cNvPr id="3" name="Content Placeholder 2"/>
          <p:cNvSpPr>
            <a:spLocks noGrp="1"/>
          </p:cNvSpPr>
          <p:nvPr>
            <p:ph idx="1"/>
          </p:nvPr>
        </p:nvSpPr>
        <p:spPr/>
        <p:txBody>
          <a:bodyPr>
            <a:normAutofit/>
          </a:bodyPr>
          <a:lstStyle/>
          <a:p>
            <a:r>
              <a:rPr lang="hr-BA" dirty="0"/>
              <a:t>Pravo na regres za godišnji odmor</a:t>
            </a:r>
          </a:p>
          <a:p>
            <a:r>
              <a:rPr lang="hr-BA" dirty="0"/>
              <a:t>Pravo na otpremnine</a:t>
            </a:r>
          </a:p>
          <a:p>
            <a:r>
              <a:rPr lang="hr-BA" dirty="0"/>
              <a:t>Pravo na razne vidove pomoći</a:t>
            </a:r>
          </a:p>
          <a:p>
            <a:r>
              <a:rPr lang="hr-BA" dirty="0"/>
              <a:t>Pravo na jubilarne nagrade</a:t>
            </a:r>
          </a:p>
          <a:p>
            <a:r>
              <a:rPr lang="hr-BA" dirty="0"/>
              <a:t>Pravo na kolektivno </a:t>
            </a:r>
            <a:r>
              <a:rPr lang="hr-BA" dirty="0" smtClean="0"/>
              <a:t>osiguranje</a:t>
            </a:r>
          </a:p>
          <a:p>
            <a:pPr marL="0" indent="0">
              <a:buNone/>
            </a:pPr>
            <a:endParaRPr lang="hr-BA" dirty="0"/>
          </a:p>
          <a:p>
            <a:pPr>
              <a:buNone/>
            </a:pPr>
            <a:r>
              <a:rPr lang="hr-BA" dirty="0"/>
              <a:t>Ovakva davanja i ovi elementi važe i </a:t>
            </a:r>
            <a:r>
              <a:rPr lang="hr-BA" dirty="0" smtClean="0"/>
              <a:t>za zaposlenike </a:t>
            </a:r>
            <a:r>
              <a:rPr lang="hr-BA" dirty="0"/>
              <a:t>državnih službi.</a:t>
            </a:r>
            <a:endParaRPr lang="en-US" dirty="0"/>
          </a:p>
          <a:p>
            <a:endParaRPr lang="bs-Latn-BA" dirty="0"/>
          </a:p>
        </p:txBody>
      </p:sp>
    </p:spTree>
    <p:extLst>
      <p:ext uri="{BB962C8B-B14F-4D97-AF65-F5344CB8AC3E}">
        <p14:creationId xmlns:p14="http://schemas.microsoft.com/office/powerpoint/2010/main" val="2980541202"/>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hr-BA" dirty="0"/>
              <a:t>ELEMENTI RADA</a:t>
            </a:r>
            <a:endParaRPr lang="bs-Latn-BA" dirty="0"/>
          </a:p>
        </p:txBody>
      </p:sp>
      <p:sp>
        <p:nvSpPr>
          <p:cNvPr id="3" name="Content Placeholder 2"/>
          <p:cNvSpPr>
            <a:spLocks noGrp="1"/>
          </p:cNvSpPr>
          <p:nvPr>
            <p:ph idx="1"/>
          </p:nvPr>
        </p:nvSpPr>
        <p:spPr/>
        <p:txBody>
          <a:bodyPr/>
          <a:lstStyle/>
          <a:p>
            <a:r>
              <a:rPr lang="hr-BA" dirty="0">
                <a:latin typeface="Times New Roman" pitchFamily="18" charset="0"/>
                <a:cs typeface="Times New Roman" pitchFamily="18" charset="0"/>
              </a:rPr>
              <a:t>Stručno obrazovanje i usavršavanje</a:t>
            </a:r>
          </a:p>
          <a:p>
            <a:r>
              <a:rPr lang="hr-BA" dirty="0">
                <a:latin typeface="Times New Roman" pitchFamily="18" charset="0"/>
                <a:cs typeface="Times New Roman" pitchFamily="18" charset="0"/>
              </a:rPr>
              <a:t>Kultura rada</a:t>
            </a:r>
          </a:p>
          <a:p>
            <a:r>
              <a:rPr lang="hr-BA" dirty="0">
                <a:latin typeface="Times New Roman" pitchFamily="18" charset="0"/>
                <a:cs typeface="Times New Roman" pitchFamily="18" charset="0"/>
              </a:rPr>
              <a:t>Radni moral</a:t>
            </a:r>
          </a:p>
          <a:p>
            <a:r>
              <a:rPr lang="hr-BA" dirty="0">
                <a:latin typeface="Times New Roman" pitchFamily="18" charset="0"/>
                <a:cs typeface="Times New Roman" pitchFamily="18" charset="0"/>
              </a:rPr>
              <a:t>Radna disciplina</a:t>
            </a:r>
          </a:p>
          <a:p>
            <a:r>
              <a:rPr lang="hr-BA" dirty="0">
                <a:latin typeface="Times New Roman" pitchFamily="18" charset="0"/>
                <a:cs typeface="Times New Roman" pitchFamily="18" charset="0"/>
              </a:rPr>
              <a:t>Disciplinska odgovornost</a:t>
            </a:r>
          </a:p>
          <a:p>
            <a:pPr marL="0" indent="0">
              <a:buNone/>
            </a:pPr>
            <a:endParaRPr lang="bs-Latn-BA" dirty="0"/>
          </a:p>
        </p:txBody>
      </p:sp>
    </p:spTree>
    <p:extLst>
      <p:ext uri="{BB962C8B-B14F-4D97-AF65-F5344CB8AC3E}">
        <p14:creationId xmlns:p14="http://schemas.microsoft.com/office/powerpoint/2010/main" val="4069947139"/>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t>POVREDA RADNIH DUŽNOSTI</a:t>
            </a:r>
            <a:endParaRPr lang="bs-Latn-BA" dirty="0"/>
          </a:p>
        </p:txBody>
      </p:sp>
      <p:sp>
        <p:nvSpPr>
          <p:cNvPr id="3" name="Content Placeholder 2"/>
          <p:cNvSpPr>
            <a:spLocks noGrp="1"/>
          </p:cNvSpPr>
          <p:nvPr>
            <p:ph idx="1"/>
          </p:nvPr>
        </p:nvSpPr>
        <p:spPr/>
        <p:txBody>
          <a:bodyPr>
            <a:normAutofit fontScale="55000" lnSpcReduction="20000"/>
          </a:bodyPr>
          <a:lstStyle/>
          <a:p>
            <a:pPr>
              <a:buFont typeface="Wingdings 2"/>
              <a:buChar char=""/>
              <a:defRPr/>
            </a:pPr>
            <a:r>
              <a:rPr lang="hr-BA" dirty="0">
                <a:latin typeface="Times New Roman" pitchFamily="18" charset="0"/>
                <a:cs typeface="Times New Roman" pitchFamily="18" charset="0"/>
              </a:rPr>
              <a:t>Lakše i teže povrede radne dužnosti. Za lakše povrede radnih dužnosti moguće je izreći disciplinske mjere a za teže povrede izriću se disciplinske kazne.</a:t>
            </a:r>
          </a:p>
          <a:p>
            <a:pPr>
              <a:buFont typeface="Wingdings 2"/>
              <a:buChar char=""/>
              <a:defRPr/>
            </a:pPr>
            <a:r>
              <a:rPr lang="hr-BA" dirty="0">
                <a:latin typeface="Times New Roman" pitchFamily="18" charset="0"/>
                <a:cs typeface="Times New Roman" pitchFamily="18" charset="0"/>
              </a:rPr>
              <a:t>Materijalna odgovornost</a:t>
            </a:r>
          </a:p>
          <a:p>
            <a:pPr>
              <a:buFont typeface="Wingdings 2"/>
              <a:buChar char=""/>
              <a:defRPr/>
            </a:pPr>
            <a:r>
              <a:rPr lang="hr-BA" dirty="0">
                <a:latin typeface="Times New Roman" pitchFamily="18" charset="0"/>
                <a:cs typeface="Times New Roman" pitchFamily="18" charset="0"/>
              </a:rPr>
              <a:t>Utvrđivanje štete u ukupnom iznosu za povredu radne dužnosti</a:t>
            </a:r>
          </a:p>
          <a:p>
            <a:pPr>
              <a:buFont typeface="Wingdings 2"/>
              <a:buChar char=""/>
              <a:defRPr/>
            </a:pPr>
            <a:r>
              <a:rPr lang="hr-BA" dirty="0">
                <a:latin typeface="Times New Roman" pitchFamily="18" charset="0"/>
                <a:cs typeface="Times New Roman" pitchFamily="18" charset="0"/>
              </a:rPr>
              <a:t>Udaljavanje – suspenzija zaposlenika sa rada</a:t>
            </a:r>
          </a:p>
          <a:p>
            <a:pPr>
              <a:buFont typeface="Wingdings 2"/>
              <a:buChar char=""/>
              <a:defRPr/>
            </a:pPr>
            <a:r>
              <a:rPr lang="hr-BA" dirty="0">
                <a:latin typeface="Times New Roman" pitchFamily="18" charset="0"/>
                <a:cs typeface="Times New Roman" pitchFamily="18" charset="0"/>
              </a:rPr>
              <a:t>Udaljenje državnog službenika iz službe</a:t>
            </a:r>
          </a:p>
          <a:p>
            <a:pPr>
              <a:buFont typeface="Wingdings 2"/>
              <a:buChar char=""/>
              <a:defRPr/>
            </a:pPr>
            <a:r>
              <a:rPr lang="hr-BA" dirty="0">
                <a:latin typeface="Times New Roman" pitchFamily="18" charset="0"/>
                <a:cs typeface="Times New Roman" pitchFamily="18" charset="0"/>
              </a:rPr>
              <a:t>Prestanak radnog odnosa (str. 345)</a:t>
            </a:r>
          </a:p>
          <a:p>
            <a:pPr>
              <a:buFont typeface="Wingdings 2"/>
              <a:buChar char=""/>
              <a:defRPr/>
            </a:pPr>
            <a:r>
              <a:rPr lang="hr-BA" dirty="0">
                <a:latin typeface="Times New Roman" pitchFamily="18" charset="0"/>
                <a:cs typeface="Times New Roman" pitchFamily="18" charset="0"/>
              </a:rPr>
              <a:t>Prestanak radnog odnosa po volji zaposlenika</a:t>
            </a:r>
          </a:p>
          <a:p>
            <a:pPr>
              <a:buFont typeface="Wingdings 2"/>
              <a:buChar char=""/>
              <a:defRPr/>
            </a:pPr>
            <a:r>
              <a:rPr lang="hr-BA" dirty="0">
                <a:latin typeface="Times New Roman" pitchFamily="18" charset="0"/>
                <a:cs typeface="Times New Roman" pitchFamily="18" charset="0"/>
              </a:rPr>
              <a:t>Prestanak radnog odnosa protiv volje zaposlenika</a:t>
            </a:r>
          </a:p>
          <a:p>
            <a:pPr>
              <a:buFont typeface="Wingdings 2"/>
              <a:buChar char=""/>
              <a:defRPr/>
            </a:pPr>
            <a:r>
              <a:rPr lang="hr-BA" dirty="0">
                <a:latin typeface="Times New Roman" pitchFamily="18" charset="0"/>
                <a:cs typeface="Times New Roman" pitchFamily="18" charset="0"/>
              </a:rPr>
              <a:t>Prestanak radnog odnosa protiv volje zaposlenika jeste otakaz od strane poslodavca ili prestanak radnog odnosa po zakonu, ili prestanak radnog odnosa zbog sticanja uslova za penziju.</a:t>
            </a:r>
          </a:p>
          <a:p>
            <a:pPr>
              <a:buFont typeface="Wingdings 2"/>
              <a:buChar char=""/>
              <a:defRPr/>
            </a:pPr>
            <a:r>
              <a:rPr lang="hr-BA" dirty="0">
                <a:latin typeface="Times New Roman" pitchFamily="18" charset="0"/>
                <a:cs typeface="Times New Roman" pitchFamily="18" charset="0"/>
              </a:rPr>
              <a:t>Razrješenje sa dužnosti </a:t>
            </a:r>
          </a:p>
          <a:p>
            <a:pPr>
              <a:buFont typeface="Wingdings 2"/>
              <a:buChar char=""/>
              <a:defRPr/>
            </a:pPr>
            <a:r>
              <a:rPr lang="hr-BA" dirty="0">
                <a:latin typeface="Times New Roman" pitchFamily="18" charset="0"/>
                <a:cs typeface="Times New Roman" pitchFamily="18" charset="0"/>
              </a:rPr>
              <a:t>Državnim službenicima prestaje radni odnos po zakonu o državnoj službi</a:t>
            </a:r>
          </a:p>
          <a:p>
            <a:pPr>
              <a:buFont typeface="Wingdings 2"/>
              <a:buChar char=""/>
              <a:defRPr/>
            </a:pPr>
            <a:r>
              <a:rPr lang="hr-BA" dirty="0">
                <a:latin typeface="Times New Roman" pitchFamily="18" charset="0"/>
                <a:cs typeface="Times New Roman" pitchFamily="18" charset="0"/>
              </a:rPr>
              <a:t>Pravo na otpremninu</a:t>
            </a:r>
          </a:p>
          <a:p>
            <a:pPr>
              <a:buFont typeface="Wingdings 2"/>
              <a:buChar char=""/>
              <a:defRPr/>
            </a:pPr>
            <a:r>
              <a:rPr lang="hr-BA" dirty="0">
                <a:latin typeface="Times New Roman" pitchFamily="18" charset="0"/>
                <a:cs typeface="Times New Roman" pitchFamily="18" charset="0"/>
              </a:rPr>
              <a:t>Status prekobrojnih državnih službenika</a:t>
            </a:r>
          </a:p>
          <a:p>
            <a:pPr marL="0" indent="0">
              <a:buNone/>
            </a:pPr>
            <a:endParaRPr lang="bs-Latn-BA" dirty="0"/>
          </a:p>
        </p:txBody>
      </p:sp>
    </p:spTree>
    <p:extLst>
      <p:ext uri="{BB962C8B-B14F-4D97-AF65-F5344CB8AC3E}">
        <p14:creationId xmlns:p14="http://schemas.microsoft.com/office/powerpoint/2010/main" val="1412795974"/>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bs-Latn-BA"/>
          </a:p>
        </p:txBody>
      </p:sp>
      <p:sp>
        <p:nvSpPr>
          <p:cNvPr id="3" name="Content Placeholder 2"/>
          <p:cNvSpPr>
            <a:spLocks noGrp="1"/>
          </p:cNvSpPr>
          <p:nvPr>
            <p:ph idx="1"/>
          </p:nvPr>
        </p:nvSpPr>
        <p:spPr/>
        <p:txBody>
          <a:bodyPr/>
          <a:lstStyle/>
          <a:p>
            <a:endParaRPr lang="bs-Latn-BA" dirty="0"/>
          </a:p>
        </p:txBody>
      </p:sp>
    </p:spTree>
    <p:extLst>
      <p:ext uri="{BB962C8B-B14F-4D97-AF65-F5344CB8AC3E}">
        <p14:creationId xmlns:p14="http://schemas.microsoft.com/office/powerpoint/2010/main" val="31239218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a:latin typeface="Times New Roman" pitchFamily="18" charset="0"/>
              </a:rPr>
              <a:t>III. Period između dva svjetska rata</a:t>
            </a:r>
            <a:endParaRPr lang="bs-Latn-BA" dirty="0"/>
          </a:p>
        </p:txBody>
      </p:sp>
      <p:sp>
        <p:nvSpPr>
          <p:cNvPr id="3" name="Content Placeholder 2"/>
          <p:cNvSpPr>
            <a:spLocks noGrp="1"/>
          </p:cNvSpPr>
          <p:nvPr>
            <p:ph idx="1"/>
          </p:nvPr>
        </p:nvSpPr>
        <p:spPr/>
        <p:txBody>
          <a:bodyPr/>
          <a:lstStyle/>
          <a:p>
            <a:r>
              <a:rPr lang="hr-BA" dirty="0">
                <a:latin typeface="Times New Roman" pitchFamily="18" charset="0"/>
              </a:rPr>
              <a:t>Procvat radničkog zakonodavstva – Francuska, Njemačka, Italija</a:t>
            </a:r>
          </a:p>
          <a:p>
            <a:r>
              <a:rPr lang="hr-BA" dirty="0">
                <a:latin typeface="Times New Roman" pitchFamily="18" charset="0"/>
              </a:rPr>
              <a:t>Stvara se MOR – 1919. – Pariz</a:t>
            </a:r>
          </a:p>
          <a:p>
            <a:r>
              <a:rPr lang="hr-BA" dirty="0">
                <a:latin typeface="Times New Roman" pitchFamily="18" charset="0"/>
              </a:rPr>
              <a:t>Uz radno zakonodavstvo nastaje i oblast socijalne zaštite</a:t>
            </a:r>
          </a:p>
          <a:p>
            <a:r>
              <a:rPr lang="hr-BA" dirty="0">
                <a:latin typeface="Times New Roman" pitchFamily="18" charset="0"/>
              </a:rPr>
              <a:t>Socijalna pravda počinje nastojati</a:t>
            </a:r>
          </a:p>
          <a:p>
            <a:r>
              <a:rPr lang="hr-BA" dirty="0">
                <a:latin typeface="Times New Roman" pitchFamily="18" charset="0"/>
              </a:rPr>
              <a:t>Jača kolektivni dijalog poslodavca i radnika</a:t>
            </a:r>
            <a:endParaRPr lang="en-US" dirty="0">
              <a:latin typeface="Times New Roman" pitchFamily="18" charset="0"/>
            </a:endParaRPr>
          </a:p>
          <a:p>
            <a:endParaRPr lang="bs-Latn-BA" dirty="0"/>
          </a:p>
        </p:txBody>
      </p:sp>
    </p:spTree>
    <p:extLst>
      <p:ext uri="{BB962C8B-B14F-4D97-AF65-F5344CB8AC3E}">
        <p14:creationId xmlns:p14="http://schemas.microsoft.com/office/powerpoint/2010/main" val="20697329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hr-BA" dirty="0" smtClean="0">
                <a:latin typeface="Times New Roman" pitchFamily="18" charset="0"/>
              </a:rPr>
              <a:t>IV Period </a:t>
            </a:r>
            <a:r>
              <a:rPr lang="hr-BA" dirty="0">
                <a:latin typeface="Times New Roman" pitchFamily="18" charset="0"/>
              </a:rPr>
              <a:t>od II. svjetskog rata do danas</a:t>
            </a:r>
            <a:endParaRPr lang="bs-Latn-BA" dirty="0"/>
          </a:p>
        </p:txBody>
      </p:sp>
      <p:sp>
        <p:nvSpPr>
          <p:cNvPr id="3" name="Content Placeholder 2"/>
          <p:cNvSpPr>
            <a:spLocks noGrp="1"/>
          </p:cNvSpPr>
          <p:nvPr>
            <p:ph idx="1"/>
          </p:nvPr>
        </p:nvSpPr>
        <p:spPr/>
        <p:txBody>
          <a:bodyPr>
            <a:normAutofit fontScale="92500"/>
          </a:bodyPr>
          <a:lstStyle/>
          <a:p>
            <a:pPr>
              <a:lnSpc>
                <a:spcPct val="90000"/>
              </a:lnSpc>
              <a:buFont typeface="Wingdings 2"/>
              <a:buChar char=""/>
              <a:defRPr/>
            </a:pPr>
            <a:r>
              <a:rPr lang="hr-BA" dirty="0">
                <a:latin typeface="Times New Roman" pitchFamily="18" charset="0"/>
              </a:rPr>
              <a:t>Jača dijelaog poslodavci – radnici na uspostavljanju socijalne pravde</a:t>
            </a:r>
          </a:p>
          <a:p>
            <a:pPr>
              <a:lnSpc>
                <a:spcPct val="90000"/>
              </a:lnSpc>
              <a:buFont typeface="Wingdings 2"/>
              <a:buChar char=""/>
              <a:defRPr/>
            </a:pPr>
            <a:r>
              <a:rPr lang="hr-BA" dirty="0">
                <a:latin typeface="Times New Roman" pitchFamily="18" charset="0"/>
              </a:rPr>
              <a:t>Propisi iz oblasti rada dobijaju savremenu formu</a:t>
            </a:r>
          </a:p>
          <a:p>
            <a:pPr>
              <a:lnSpc>
                <a:spcPct val="90000"/>
              </a:lnSpc>
              <a:buFont typeface="Wingdings 2"/>
              <a:buChar char=""/>
              <a:defRPr/>
            </a:pPr>
            <a:r>
              <a:rPr lang="hr-BA" dirty="0">
                <a:latin typeface="Times New Roman" pitchFamily="18" charset="0"/>
              </a:rPr>
              <a:t>Radno pravo – samostalna grana – reguliše:</a:t>
            </a:r>
          </a:p>
          <a:p>
            <a:pPr>
              <a:lnSpc>
                <a:spcPct val="90000"/>
              </a:lnSpc>
              <a:buNone/>
              <a:defRPr/>
            </a:pPr>
            <a:r>
              <a:rPr lang="hr-BA" dirty="0">
                <a:latin typeface="Times New Roman" pitchFamily="18" charset="0"/>
              </a:rPr>
              <a:t>	a) država pripisima reguliše odnose na radu</a:t>
            </a:r>
          </a:p>
          <a:p>
            <a:pPr>
              <a:lnSpc>
                <a:spcPct val="90000"/>
              </a:lnSpc>
              <a:buNone/>
              <a:defRPr/>
            </a:pPr>
            <a:r>
              <a:rPr lang="hr-BA" dirty="0">
                <a:latin typeface="Times New Roman" pitchFamily="18" charset="0"/>
              </a:rPr>
              <a:t>	b) sindikalna prava i slobode jačaju</a:t>
            </a:r>
          </a:p>
          <a:p>
            <a:pPr>
              <a:lnSpc>
                <a:spcPct val="90000"/>
              </a:lnSpc>
              <a:buNone/>
              <a:defRPr/>
            </a:pPr>
            <a:r>
              <a:rPr lang="hr-BA" dirty="0">
                <a:latin typeface="Times New Roman" pitchFamily="18" charset="0"/>
              </a:rPr>
              <a:t>	c) kolektivno ugovaranje u zamahu</a:t>
            </a:r>
          </a:p>
          <a:p>
            <a:pPr>
              <a:lnSpc>
                <a:spcPct val="90000"/>
              </a:lnSpc>
              <a:buNone/>
              <a:defRPr/>
            </a:pPr>
            <a:r>
              <a:rPr lang="hr-BA" dirty="0">
                <a:latin typeface="Times New Roman" pitchFamily="18" charset="0"/>
              </a:rPr>
              <a:t>	d) MOR i uvođenje međunarodnih standarda</a:t>
            </a:r>
          </a:p>
          <a:p>
            <a:pPr>
              <a:lnSpc>
                <a:spcPct val="90000"/>
              </a:lnSpc>
              <a:buFont typeface="Wingdings 2"/>
              <a:buChar char=""/>
              <a:defRPr/>
            </a:pPr>
            <a:r>
              <a:rPr lang="hr-BA" dirty="0">
                <a:latin typeface="Times New Roman" pitchFamily="18" charset="0"/>
              </a:rPr>
              <a:t>Nastanak socijalne države koja štiti socijalnu pravdu</a:t>
            </a:r>
            <a:endParaRPr lang="en-US" dirty="0">
              <a:latin typeface="Times New Roman" pitchFamily="18" charset="0"/>
            </a:endParaRPr>
          </a:p>
          <a:p>
            <a:pPr marL="0" indent="0">
              <a:buNone/>
            </a:pPr>
            <a:endParaRPr lang="bs-Latn-BA" dirty="0"/>
          </a:p>
        </p:txBody>
      </p:sp>
    </p:spTree>
    <p:extLst>
      <p:ext uri="{BB962C8B-B14F-4D97-AF65-F5344CB8AC3E}">
        <p14:creationId xmlns:p14="http://schemas.microsoft.com/office/powerpoint/2010/main" val="878379572"/>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Pushpin">
  <a:themeElements>
    <a:clrScheme name="Pushpin">
      <a:dk1>
        <a:sysClr val="windowText" lastClr="000000"/>
      </a:dk1>
      <a:lt1>
        <a:sysClr val="window" lastClr="FFFFFF"/>
      </a:lt1>
      <a:dk2>
        <a:srgbClr val="465E9C"/>
      </a:dk2>
      <a:lt2>
        <a:srgbClr val="CCDDEA"/>
      </a:lt2>
      <a:accent1>
        <a:srgbClr val="FDA023"/>
      </a:accent1>
      <a:accent2>
        <a:srgbClr val="AA2B1E"/>
      </a:accent2>
      <a:accent3>
        <a:srgbClr val="71685C"/>
      </a:accent3>
      <a:accent4>
        <a:srgbClr val="64A73B"/>
      </a:accent4>
      <a:accent5>
        <a:srgbClr val="EB5605"/>
      </a:accent5>
      <a:accent6>
        <a:srgbClr val="B9CA1A"/>
      </a:accent6>
      <a:hlink>
        <a:srgbClr val="D83E2C"/>
      </a:hlink>
      <a:folHlink>
        <a:srgbClr val="ED7D27"/>
      </a:folHlink>
    </a:clrScheme>
    <a:fontScheme name="Pushpin">
      <a:majorFont>
        <a:latin typeface="Constantia"/>
        <a:ea typeface=""/>
        <a:cs typeface=""/>
        <a:font script="Jpan" typeface="HGS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Franklin Gothic Book"/>
        <a:ea typeface=""/>
        <a:cs typeface=""/>
        <a:font script="Grek" typeface="Arial"/>
        <a:font script="Cyrl" typeface="Arial"/>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Pushpin">
      <a:fillStyleLst>
        <a:solidFill>
          <a:schemeClr val="phClr"/>
        </a:solidFill>
        <a:gradFill rotWithShape="1">
          <a:gsLst>
            <a:gs pos="0">
              <a:schemeClr val="phClr">
                <a:tint val="50000"/>
                <a:satMod val="180000"/>
                <a:lumMod val="100000"/>
              </a:schemeClr>
            </a:gs>
            <a:gs pos="40000">
              <a:schemeClr val="phClr">
                <a:tint val="60000"/>
                <a:satMod val="130000"/>
                <a:lumMod val="100000"/>
              </a:schemeClr>
            </a:gs>
            <a:gs pos="100000">
              <a:schemeClr val="phClr">
                <a:tint val="96000"/>
                <a:lumMod val="108000"/>
              </a:schemeClr>
            </a:gs>
          </a:gsLst>
          <a:lin ang="5400000" scaled="0"/>
        </a:gradFill>
        <a:gradFill rotWithShape="1">
          <a:gsLst>
            <a:gs pos="0">
              <a:schemeClr val="phClr"/>
            </a:gs>
            <a:gs pos="100000">
              <a:schemeClr val="phClr">
                <a:shade val="76000"/>
                <a:lumMod val="90000"/>
              </a:schemeClr>
            </a:gs>
          </a:gsLst>
          <a:lin ang="5400000" scaled="0"/>
        </a:gradFill>
      </a:fillStyleLst>
      <a:lnStyleLst>
        <a:ln w="9525" cap="flat" cmpd="sng" algn="ctr">
          <a:solidFill>
            <a:schemeClr val="phClr"/>
          </a:solidFill>
          <a:prstDash val="solid"/>
        </a:ln>
        <a:ln w="15875" cap="flat" cmpd="sng" algn="ctr">
          <a:solidFill>
            <a:schemeClr val="phClr">
              <a:shade val="80000"/>
              <a:lumMod val="90000"/>
            </a:schemeClr>
          </a:solidFill>
          <a:prstDash val="solid"/>
        </a:ln>
        <a:ln w="25400" cap="flat" cmpd="sng" algn="ctr">
          <a:solidFill>
            <a:schemeClr val="phClr"/>
          </a:solidFill>
          <a:prstDash val="solid"/>
        </a:ln>
      </a:lnStyleLst>
      <a:effectStyleLst>
        <a:effectStyle>
          <a:effectLst/>
        </a:effectStyle>
        <a:effectStyle>
          <a:effectLst>
            <a:outerShdw blurRad="38100" dist="38100" dir="4800000" sx="98000" sy="98000" rotWithShape="0">
              <a:srgbClr val="000000">
                <a:alpha val="32000"/>
              </a:srgbClr>
            </a:outerShdw>
          </a:effectLst>
        </a:effectStyle>
        <a:effectStyle>
          <a:effectLst>
            <a:outerShdw blurRad="38100" dist="38100" dir="4800000" sx="96000" sy="96000" rotWithShape="0">
              <a:srgbClr val="000000">
                <a:alpha val="40000"/>
              </a:srgbClr>
            </a:outerShdw>
          </a:effectLst>
          <a:scene3d>
            <a:camera prst="orthographicFront">
              <a:rot lat="0" lon="0" rev="0"/>
            </a:camera>
            <a:lightRig rig="threePt" dir="t">
              <a:rot lat="0" lon="0" rev="3240000"/>
            </a:lightRig>
          </a:scene3d>
          <a:sp3d>
            <a:bevelT w="28575" h="28575"/>
          </a:sp3d>
        </a:effectStyle>
      </a:effectStyleLst>
      <a:bgFillStyleLst>
        <a:solidFill>
          <a:schemeClr val="phClr">
            <a:tint val="93000"/>
          </a:schemeClr>
        </a:solidFill>
        <a:blipFill rotWithShape="1">
          <a:blip xmlns:r="http://schemas.openxmlformats.org/officeDocument/2006/relationships" r:embed="rId1">
            <a:duotone>
              <a:schemeClr val="phClr">
                <a:shade val="80000"/>
                <a:satMod val="140000"/>
                <a:lumMod val="50000"/>
              </a:schemeClr>
              <a:schemeClr val="phClr">
                <a:tint val="95000"/>
                <a:satMod val="180000"/>
                <a:lumMod val="160000"/>
              </a:schemeClr>
            </a:duotone>
          </a:blip>
          <a:stretch/>
        </a:blipFill>
        <a:blipFill rotWithShape="1">
          <a:blip xmlns:r="http://schemas.openxmlformats.org/officeDocument/2006/relationships" r:embed="rId2">
            <a:duotone>
              <a:schemeClr val="phClr">
                <a:tint val="98000"/>
                <a:shade val="90000"/>
                <a:satMod val="120000"/>
                <a:lumMod val="54000"/>
              </a:schemeClr>
              <a:schemeClr val="phClr">
                <a:tint val="80000"/>
                <a:satMod val="160000"/>
                <a:lumMod val="14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Pushpin</Template>
  <TotalTime>910</TotalTime>
  <Words>4336</Words>
  <Application>Microsoft Office PowerPoint</Application>
  <PresentationFormat>On-screen Show (4:3)</PresentationFormat>
  <Paragraphs>343</Paragraphs>
  <Slides>73</Slides>
  <Notes>0</Notes>
  <HiddenSlides>0</HiddenSlides>
  <MMClips>0</MMClips>
  <ScaleCrop>false</ScaleCrop>
  <HeadingPairs>
    <vt:vector size="4" baseType="variant">
      <vt:variant>
        <vt:lpstr>Theme</vt:lpstr>
      </vt:variant>
      <vt:variant>
        <vt:i4>1</vt:i4>
      </vt:variant>
      <vt:variant>
        <vt:lpstr>Slide Titles</vt:lpstr>
      </vt:variant>
      <vt:variant>
        <vt:i4>73</vt:i4>
      </vt:variant>
    </vt:vector>
  </HeadingPairs>
  <TitlesOfParts>
    <vt:vector size="74" baseType="lpstr">
      <vt:lpstr>Pushpin</vt:lpstr>
      <vt:lpstr>Radno pravo</vt:lpstr>
      <vt:lpstr>TEMATSKE  CJELINE</vt:lpstr>
      <vt:lpstr>Pojava i razvoj radnog prava</vt:lpstr>
      <vt:lpstr>Definicije radnog prava</vt:lpstr>
      <vt:lpstr>Nastanak i razvoj radnog prava</vt:lpstr>
      <vt:lpstr>I – početni period</vt:lpstr>
      <vt:lpstr>II. Period – kraj 19. vijeka –  kraj I. svjetskog rata</vt:lpstr>
      <vt:lpstr>III. Period između dva svjetska rata</vt:lpstr>
      <vt:lpstr>IV Period od II. svjetskog rata do danas</vt:lpstr>
      <vt:lpstr>PowerPoint Presentation</vt:lpstr>
      <vt:lpstr>Međunarodna organizacija rada </vt:lpstr>
      <vt:lpstr>PowerPoint Presentation</vt:lpstr>
      <vt:lpstr>PowerPoint Presentation</vt:lpstr>
      <vt:lpstr>PowerPoint Presentation</vt:lpstr>
      <vt:lpstr>Ljudsko pravo na rad</vt:lpstr>
      <vt:lpstr>Izvori radnog prava</vt:lpstr>
      <vt:lpstr>Domaći izvori radnog prava</vt:lpstr>
      <vt:lpstr>PowerPoint Presentation</vt:lpstr>
      <vt:lpstr>Propisi iz oblasti rada</vt:lpstr>
      <vt:lpstr>PowerPoint Presentation</vt:lpstr>
      <vt:lpstr>PowerPoint Presentation</vt:lpstr>
      <vt:lpstr>PowerPoint Presentation</vt:lpstr>
      <vt:lpstr>PowerPoint Presentation</vt:lpstr>
      <vt:lpstr>PowerPoint Presentation</vt:lpstr>
      <vt:lpstr>Međunarodni izvori radnog prava</vt:lpstr>
      <vt:lpstr>PowerPoint Presentation</vt:lpstr>
      <vt:lpstr>TEORIJE IZ OBLASTI RADA</vt:lpstr>
      <vt:lpstr>PowerPoint Presentation</vt:lpstr>
      <vt:lpstr>SVJETSKI MODELI RADA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KOLEKTIVNO RADNO PRAVO</vt:lpstr>
      <vt:lpstr>PowerPoint Presentation</vt:lpstr>
      <vt:lpstr>Predmet kolektivnih ugovora</vt:lpstr>
      <vt:lpstr>Prvi kolektivni ugovori</vt:lpstr>
      <vt:lpstr>PowerPoint Presentation</vt:lpstr>
      <vt:lpstr>PowerPoint Presentation</vt:lpstr>
      <vt:lpstr>PowerPoint Presentation</vt:lpstr>
      <vt:lpstr>SINDIKAT I KOLEKTIVNO PREGOVARANJE</vt:lpstr>
      <vt:lpstr>PowerPoint Presentation</vt:lpstr>
      <vt:lpstr>PowerPoint Presentation</vt:lpstr>
      <vt:lpstr>PowerPoint Presentation</vt:lpstr>
      <vt:lpstr>KOLEKTIVNO PREGOVARANJE</vt:lpstr>
      <vt:lpstr>Kolektivni ugovori</vt:lpstr>
      <vt:lpstr>PowerPoint Presentation</vt:lpstr>
      <vt:lpstr>PowerPoint Presentation</vt:lpstr>
      <vt:lpstr>Evropsko kolektivno radno pravo</vt:lpstr>
      <vt:lpstr>PowerPoint Presentation</vt:lpstr>
      <vt:lpstr>Komunitarna prava</vt:lpstr>
      <vt:lpstr>Radni odnos i njegove karakteristike</vt:lpstr>
      <vt:lpstr>RADNI ODNOS – PRAVNI, EKONOMSKI I SOCIJALNI ASPEKT KROZ TEORIJE IZ OBLASTI RADA</vt:lpstr>
      <vt:lpstr> SAVREMENI RADNI ODNOS </vt:lpstr>
      <vt:lpstr>RADNO ZAKONODAVSTVO BIH I RADNI ODNOSI</vt:lpstr>
      <vt:lpstr>ZASNIVANJE RADNOG ODNOSA </vt:lpstr>
      <vt:lpstr>UNUTRAŠNJA ORGANIZACIJA I PRAVILA RADA</vt:lpstr>
      <vt:lpstr>VRSTE RADNIH ODNOSA</vt:lpstr>
      <vt:lpstr>RADNI ODNOSI U DRŽAVNOJ SLUŽBI</vt:lpstr>
      <vt:lpstr>RADNO VRIJEME </vt:lpstr>
      <vt:lpstr>ODMORI, ODUSTVA I MIROVANJE RADNOG ODNOSA </vt:lpstr>
      <vt:lpstr>ZAŠTITA NA RADU</vt:lpstr>
      <vt:lpstr>PRAVO NA PLAĆU</vt:lpstr>
      <vt:lpstr>NAČELA ZA UTVRĐIVANJE PLAĆE</vt:lpstr>
      <vt:lpstr>OSTALA DAVANJA ZAPOSLENIKU NA RADU</vt:lpstr>
      <vt:lpstr>ELEMENTI RADA</vt:lpstr>
      <vt:lpstr>POVREDA RADNIH DUŽNOSTI</vt:lpstr>
      <vt:lpstr>PowerPoint Presentation</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Radno pravo</dc:title>
  <dc:creator>PFK1</dc:creator>
  <cp:lastModifiedBy>PFK1</cp:lastModifiedBy>
  <cp:revision>28</cp:revision>
  <dcterms:created xsi:type="dcterms:W3CDTF">2014-10-14T07:54:24Z</dcterms:created>
  <dcterms:modified xsi:type="dcterms:W3CDTF">2015-09-09T12:09:53Z</dcterms:modified>
</cp:coreProperties>
</file>