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2"/>
  </p:notesMasterIdLst>
  <p:sldIdLst>
    <p:sldId id="949" r:id="rId2"/>
    <p:sldId id="940" r:id="rId3"/>
    <p:sldId id="941" r:id="rId4"/>
    <p:sldId id="942" r:id="rId5"/>
    <p:sldId id="943" r:id="rId6"/>
    <p:sldId id="944" r:id="rId7"/>
    <p:sldId id="945" r:id="rId8"/>
    <p:sldId id="947" r:id="rId9"/>
    <p:sldId id="946" r:id="rId10"/>
    <p:sldId id="948" r:id="rId11"/>
    <p:sldId id="257" r:id="rId12"/>
    <p:sldId id="691" r:id="rId13"/>
    <p:sldId id="692" r:id="rId14"/>
    <p:sldId id="693" r:id="rId15"/>
    <p:sldId id="694" r:id="rId16"/>
    <p:sldId id="695" r:id="rId17"/>
    <p:sldId id="696" r:id="rId18"/>
    <p:sldId id="697" r:id="rId19"/>
    <p:sldId id="698" r:id="rId20"/>
    <p:sldId id="699" r:id="rId21"/>
    <p:sldId id="700" r:id="rId22"/>
    <p:sldId id="701" r:id="rId23"/>
    <p:sldId id="702" r:id="rId24"/>
    <p:sldId id="703" r:id="rId25"/>
    <p:sldId id="704" r:id="rId26"/>
    <p:sldId id="705" r:id="rId27"/>
    <p:sldId id="706" r:id="rId28"/>
    <p:sldId id="707" r:id="rId29"/>
    <p:sldId id="708" r:id="rId30"/>
    <p:sldId id="709" r:id="rId31"/>
    <p:sldId id="710" r:id="rId32"/>
    <p:sldId id="711" r:id="rId33"/>
    <p:sldId id="712" r:id="rId34"/>
    <p:sldId id="713" r:id="rId35"/>
    <p:sldId id="714" r:id="rId36"/>
    <p:sldId id="715" r:id="rId37"/>
    <p:sldId id="716" r:id="rId38"/>
    <p:sldId id="717" r:id="rId39"/>
    <p:sldId id="718" r:id="rId40"/>
    <p:sldId id="719" r:id="rId41"/>
    <p:sldId id="720" r:id="rId42"/>
    <p:sldId id="721" r:id="rId43"/>
    <p:sldId id="722" r:id="rId44"/>
    <p:sldId id="723" r:id="rId45"/>
    <p:sldId id="724" r:id="rId46"/>
    <p:sldId id="725" r:id="rId47"/>
    <p:sldId id="726" r:id="rId48"/>
    <p:sldId id="727" r:id="rId49"/>
    <p:sldId id="728" r:id="rId50"/>
    <p:sldId id="729" r:id="rId51"/>
    <p:sldId id="730" r:id="rId52"/>
    <p:sldId id="731" r:id="rId53"/>
    <p:sldId id="732" r:id="rId54"/>
    <p:sldId id="733" r:id="rId55"/>
    <p:sldId id="734" r:id="rId56"/>
    <p:sldId id="735" r:id="rId57"/>
    <p:sldId id="736" r:id="rId58"/>
    <p:sldId id="737" r:id="rId59"/>
    <p:sldId id="738" r:id="rId60"/>
    <p:sldId id="739" r:id="rId61"/>
    <p:sldId id="740" r:id="rId62"/>
    <p:sldId id="741" r:id="rId63"/>
    <p:sldId id="742" r:id="rId64"/>
    <p:sldId id="743" r:id="rId65"/>
    <p:sldId id="744" r:id="rId66"/>
    <p:sldId id="745" r:id="rId67"/>
    <p:sldId id="746" r:id="rId68"/>
    <p:sldId id="747" r:id="rId69"/>
    <p:sldId id="748" r:id="rId70"/>
    <p:sldId id="749" r:id="rId71"/>
    <p:sldId id="750" r:id="rId72"/>
    <p:sldId id="751" r:id="rId73"/>
    <p:sldId id="752" r:id="rId74"/>
    <p:sldId id="753" r:id="rId75"/>
    <p:sldId id="754" r:id="rId76"/>
    <p:sldId id="755" r:id="rId77"/>
    <p:sldId id="756" r:id="rId78"/>
    <p:sldId id="757" r:id="rId79"/>
    <p:sldId id="758" r:id="rId80"/>
    <p:sldId id="759" r:id="rId81"/>
    <p:sldId id="760" r:id="rId82"/>
    <p:sldId id="761" r:id="rId83"/>
    <p:sldId id="762" r:id="rId84"/>
    <p:sldId id="763" r:id="rId85"/>
    <p:sldId id="764" r:id="rId86"/>
    <p:sldId id="765" r:id="rId87"/>
    <p:sldId id="766" r:id="rId88"/>
    <p:sldId id="767" r:id="rId89"/>
    <p:sldId id="768" r:id="rId90"/>
    <p:sldId id="769" r:id="rId91"/>
    <p:sldId id="770" r:id="rId92"/>
    <p:sldId id="771" r:id="rId93"/>
    <p:sldId id="772" r:id="rId94"/>
    <p:sldId id="773" r:id="rId95"/>
    <p:sldId id="774" r:id="rId96"/>
    <p:sldId id="775" r:id="rId97"/>
    <p:sldId id="776" r:id="rId98"/>
    <p:sldId id="777" r:id="rId99"/>
    <p:sldId id="778" r:id="rId100"/>
    <p:sldId id="779" r:id="rId101"/>
    <p:sldId id="780" r:id="rId102"/>
    <p:sldId id="781" r:id="rId103"/>
    <p:sldId id="782" r:id="rId104"/>
    <p:sldId id="783" r:id="rId105"/>
    <p:sldId id="784" r:id="rId106"/>
    <p:sldId id="785" r:id="rId107"/>
    <p:sldId id="786" r:id="rId108"/>
    <p:sldId id="787" r:id="rId109"/>
    <p:sldId id="788" r:id="rId110"/>
    <p:sldId id="789" r:id="rId111"/>
    <p:sldId id="790" r:id="rId112"/>
    <p:sldId id="791" r:id="rId113"/>
    <p:sldId id="792" r:id="rId114"/>
    <p:sldId id="793" r:id="rId115"/>
    <p:sldId id="794" r:id="rId116"/>
    <p:sldId id="795" r:id="rId117"/>
    <p:sldId id="796" r:id="rId118"/>
    <p:sldId id="797" r:id="rId119"/>
    <p:sldId id="798" r:id="rId120"/>
    <p:sldId id="799" r:id="rId121"/>
    <p:sldId id="800" r:id="rId122"/>
    <p:sldId id="801" r:id="rId123"/>
    <p:sldId id="802" r:id="rId124"/>
    <p:sldId id="803" r:id="rId125"/>
    <p:sldId id="804" r:id="rId126"/>
    <p:sldId id="805" r:id="rId127"/>
    <p:sldId id="806" r:id="rId128"/>
    <p:sldId id="807" r:id="rId129"/>
    <p:sldId id="808" r:id="rId130"/>
    <p:sldId id="809" r:id="rId131"/>
    <p:sldId id="810" r:id="rId132"/>
    <p:sldId id="811" r:id="rId133"/>
    <p:sldId id="812" r:id="rId134"/>
    <p:sldId id="813" r:id="rId135"/>
    <p:sldId id="814" r:id="rId136"/>
    <p:sldId id="815" r:id="rId137"/>
    <p:sldId id="816" r:id="rId138"/>
    <p:sldId id="817" r:id="rId139"/>
    <p:sldId id="818" r:id="rId140"/>
    <p:sldId id="819" r:id="rId141"/>
    <p:sldId id="820" r:id="rId142"/>
    <p:sldId id="821" r:id="rId143"/>
    <p:sldId id="822" r:id="rId144"/>
    <p:sldId id="823" r:id="rId145"/>
    <p:sldId id="824" r:id="rId146"/>
    <p:sldId id="825" r:id="rId147"/>
    <p:sldId id="826" r:id="rId148"/>
    <p:sldId id="827" r:id="rId149"/>
    <p:sldId id="828" r:id="rId150"/>
    <p:sldId id="829" r:id="rId151"/>
    <p:sldId id="830" r:id="rId152"/>
    <p:sldId id="831" r:id="rId153"/>
    <p:sldId id="832" r:id="rId154"/>
    <p:sldId id="833" r:id="rId155"/>
    <p:sldId id="834" r:id="rId156"/>
    <p:sldId id="835" r:id="rId157"/>
    <p:sldId id="836" r:id="rId158"/>
    <p:sldId id="837" r:id="rId159"/>
    <p:sldId id="838" r:id="rId160"/>
    <p:sldId id="839" r:id="rId161"/>
    <p:sldId id="840" r:id="rId162"/>
    <p:sldId id="841" r:id="rId163"/>
    <p:sldId id="842" r:id="rId164"/>
    <p:sldId id="843" r:id="rId165"/>
    <p:sldId id="844" r:id="rId166"/>
    <p:sldId id="845" r:id="rId167"/>
    <p:sldId id="846" r:id="rId168"/>
    <p:sldId id="847" r:id="rId169"/>
    <p:sldId id="848" r:id="rId170"/>
    <p:sldId id="849" r:id="rId171"/>
    <p:sldId id="850" r:id="rId172"/>
    <p:sldId id="851" r:id="rId173"/>
    <p:sldId id="852" r:id="rId174"/>
    <p:sldId id="853" r:id="rId175"/>
    <p:sldId id="854" r:id="rId176"/>
    <p:sldId id="855" r:id="rId177"/>
    <p:sldId id="856" r:id="rId178"/>
    <p:sldId id="857" r:id="rId179"/>
    <p:sldId id="858" r:id="rId180"/>
    <p:sldId id="859" r:id="rId181"/>
    <p:sldId id="860" r:id="rId182"/>
    <p:sldId id="861" r:id="rId183"/>
    <p:sldId id="862" r:id="rId184"/>
    <p:sldId id="863" r:id="rId185"/>
    <p:sldId id="864" r:id="rId186"/>
    <p:sldId id="865" r:id="rId187"/>
    <p:sldId id="866" r:id="rId188"/>
    <p:sldId id="867" r:id="rId189"/>
    <p:sldId id="868" r:id="rId190"/>
    <p:sldId id="869" r:id="rId191"/>
    <p:sldId id="870" r:id="rId192"/>
    <p:sldId id="871" r:id="rId193"/>
    <p:sldId id="872" r:id="rId194"/>
    <p:sldId id="873" r:id="rId195"/>
    <p:sldId id="874" r:id="rId196"/>
    <p:sldId id="875" r:id="rId197"/>
    <p:sldId id="876" r:id="rId198"/>
    <p:sldId id="877" r:id="rId199"/>
    <p:sldId id="878" r:id="rId200"/>
    <p:sldId id="879" r:id="rId201"/>
    <p:sldId id="880" r:id="rId202"/>
    <p:sldId id="881" r:id="rId203"/>
    <p:sldId id="882" r:id="rId204"/>
    <p:sldId id="883" r:id="rId205"/>
    <p:sldId id="884" r:id="rId206"/>
    <p:sldId id="885" r:id="rId207"/>
    <p:sldId id="886" r:id="rId208"/>
    <p:sldId id="887" r:id="rId209"/>
    <p:sldId id="888" r:id="rId210"/>
    <p:sldId id="889" r:id="rId211"/>
    <p:sldId id="890" r:id="rId212"/>
    <p:sldId id="891" r:id="rId213"/>
    <p:sldId id="892" r:id="rId214"/>
    <p:sldId id="893" r:id="rId215"/>
    <p:sldId id="894" r:id="rId216"/>
    <p:sldId id="895" r:id="rId217"/>
    <p:sldId id="896" r:id="rId218"/>
    <p:sldId id="897" r:id="rId219"/>
    <p:sldId id="898" r:id="rId220"/>
    <p:sldId id="899" r:id="rId221"/>
    <p:sldId id="900" r:id="rId222"/>
    <p:sldId id="901" r:id="rId223"/>
    <p:sldId id="902" r:id="rId224"/>
    <p:sldId id="903" r:id="rId225"/>
    <p:sldId id="904" r:id="rId226"/>
    <p:sldId id="905" r:id="rId227"/>
    <p:sldId id="906" r:id="rId228"/>
    <p:sldId id="907" r:id="rId229"/>
    <p:sldId id="908" r:id="rId230"/>
    <p:sldId id="909" r:id="rId231"/>
    <p:sldId id="910" r:id="rId232"/>
    <p:sldId id="911" r:id="rId233"/>
    <p:sldId id="912" r:id="rId234"/>
    <p:sldId id="913" r:id="rId235"/>
    <p:sldId id="914" r:id="rId236"/>
    <p:sldId id="915" r:id="rId237"/>
    <p:sldId id="916" r:id="rId238"/>
    <p:sldId id="917" r:id="rId239"/>
    <p:sldId id="918" r:id="rId240"/>
    <p:sldId id="919" r:id="rId241"/>
    <p:sldId id="920" r:id="rId242"/>
    <p:sldId id="921" r:id="rId243"/>
    <p:sldId id="922" r:id="rId244"/>
    <p:sldId id="923" r:id="rId245"/>
    <p:sldId id="924" r:id="rId246"/>
    <p:sldId id="925" r:id="rId247"/>
    <p:sldId id="926" r:id="rId248"/>
    <p:sldId id="927" r:id="rId249"/>
    <p:sldId id="928" r:id="rId250"/>
    <p:sldId id="929" r:id="rId251"/>
    <p:sldId id="930" r:id="rId252"/>
    <p:sldId id="931" r:id="rId253"/>
    <p:sldId id="932" r:id="rId254"/>
    <p:sldId id="933" r:id="rId255"/>
    <p:sldId id="934" r:id="rId256"/>
    <p:sldId id="935" r:id="rId257"/>
    <p:sldId id="936" r:id="rId258"/>
    <p:sldId id="937" r:id="rId259"/>
    <p:sldId id="938" r:id="rId260"/>
    <p:sldId id="939" r:id="rId261"/>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tableStyles" Target="tableStyle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presProps" Target="pres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s-Latn-B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42BB7-C8F1-4437-A434-5C7010ED3176}" type="datetimeFigureOut">
              <a:rPr lang="bs-Latn-BA" smtClean="0"/>
              <a:t>4.4.2015</a:t>
            </a:fld>
            <a:endParaRPr lang="bs-Latn-B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s-Latn-B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s-Latn-B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082F80-F149-448D-8A20-A627C8CD8A89}" type="slidenum">
              <a:rPr lang="bs-Latn-BA" smtClean="0"/>
              <a:t>‹#›</a:t>
            </a:fld>
            <a:endParaRPr lang="bs-Latn-BA"/>
          </a:p>
        </p:txBody>
      </p:sp>
    </p:spTree>
    <p:extLst>
      <p:ext uri="{BB962C8B-B14F-4D97-AF65-F5344CB8AC3E}">
        <p14:creationId xmlns:p14="http://schemas.microsoft.com/office/powerpoint/2010/main" val="4218759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2DE9696-C2CC-4A61-8215-5AE6FCA62F2E}" type="datetimeFigureOut">
              <a:rPr lang="sr-Latn-CS" smtClean="0"/>
              <a:pPr/>
              <a:t>4.4.2015</a:t>
            </a:fld>
            <a:endParaRPr lang="hr-HR"/>
          </a:p>
        </p:txBody>
      </p:sp>
      <p:sp>
        <p:nvSpPr>
          <p:cNvPr id="2" name="Footer Placeholder 1"/>
          <p:cNvSpPr>
            <a:spLocks noGrp="1"/>
          </p:cNvSpPr>
          <p:nvPr>
            <p:ph type="ftr" sz="quarter" idx="11"/>
          </p:nvPr>
        </p:nvSpPr>
        <p:spPr/>
        <p:txBody>
          <a:bodyPr/>
          <a:lstStyle/>
          <a:p>
            <a:endParaRPr lang="hr-HR"/>
          </a:p>
        </p:txBody>
      </p:sp>
      <p:sp>
        <p:nvSpPr>
          <p:cNvPr id="15" name="Slide Number Placeholder 14"/>
          <p:cNvSpPr>
            <a:spLocks noGrp="1"/>
          </p:cNvSpPr>
          <p:nvPr>
            <p:ph type="sldNum" sz="quarter" idx="12"/>
          </p:nvPr>
        </p:nvSpPr>
        <p:spPr>
          <a:xfrm>
            <a:off x="8229600" y="6473952"/>
            <a:ext cx="758952" cy="246888"/>
          </a:xfrm>
        </p:spPr>
        <p:txBody>
          <a:bodyPr/>
          <a:lstStyle/>
          <a:p>
            <a:fld id="{502295C1-EB73-494D-AEEA-8C05E1986D3B}" type="slidenum">
              <a:rPr lang="hr-HR" smtClean="0"/>
              <a:pPr/>
              <a:t>‹#›</a:t>
            </a:fld>
            <a:endParaRPr lang="hr-H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DE9696-C2CC-4A61-8215-5AE6FCA62F2E}" type="datetimeFigureOut">
              <a:rPr lang="sr-Latn-CS" smtClean="0"/>
              <a:pPr/>
              <a:t>4.4.2015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02295C1-EB73-494D-AEEA-8C05E1986D3B}" type="slidenum">
              <a:rPr lang="hr-HR" smtClean="0"/>
              <a:pPr/>
              <a:t>‹#›</a:t>
            </a:fld>
            <a:endParaRPr lang="hr-H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DE9696-C2CC-4A61-8215-5AE6FCA62F2E}" type="datetimeFigureOut">
              <a:rPr lang="sr-Latn-CS" smtClean="0"/>
              <a:pPr/>
              <a:t>4.4.2015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02295C1-EB73-494D-AEEA-8C05E1986D3B}" type="slidenum">
              <a:rPr lang="hr-HR" smtClean="0"/>
              <a:pPr/>
              <a:t>‹#›</a:t>
            </a:fld>
            <a:endParaRPr lang="hr-H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2DE9696-C2CC-4A61-8215-5AE6FCA62F2E}" type="datetimeFigureOut">
              <a:rPr lang="sr-Latn-CS" smtClean="0"/>
              <a:pPr/>
              <a:t>4.4.2015</a:t>
            </a:fld>
            <a:endParaRPr lang="hr-HR"/>
          </a:p>
        </p:txBody>
      </p:sp>
      <p:sp>
        <p:nvSpPr>
          <p:cNvPr id="19" name="Footer Placeholder 18"/>
          <p:cNvSpPr>
            <a:spLocks noGrp="1"/>
          </p:cNvSpPr>
          <p:nvPr>
            <p:ph type="ftr" sz="quarter" idx="11"/>
          </p:nvPr>
        </p:nvSpPr>
        <p:spPr>
          <a:xfrm>
            <a:off x="3581400" y="76200"/>
            <a:ext cx="2895600" cy="288925"/>
          </a:xfrm>
        </p:spPr>
        <p:txBody>
          <a:bodyPr/>
          <a:lstStyle/>
          <a:p>
            <a:endParaRPr lang="hr-HR"/>
          </a:p>
        </p:txBody>
      </p:sp>
      <p:sp>
        <p:nvSpPr>
          <p:cNvPr id="16" name="Slide Number Placeholder 15"/>
          <p:cNvSpPr>
            <a:spLocks noGrp="1"/>
          </p:cNvSpPr>
          <p:nvPr>
            <p:ph type="sldNum" sz="quarter" idx="12"/>
          </p:nvPr>
        </p:nvSpPr>
        <p:spPr>
          <a:xfrm>
            <a:off x="8229600" y="6473952"/>
            <a:ext cx="758952" cy="246888"/>
          </a:xfrm>
        </p:spPr>
        <p:txBody>
          <a:bodyPr/>
          <a:lstStyle/>
          <a:p>
            <a:fld id="{502295C1-EB73-494D-AEEA-8C05E1986D3B}" type="slidenum">
              <a:rPr lang="hr-HR" smtClean="0"/>
              <a:pPr/>
              <a:t>‹#›</a:t>
            </a:fld>
            <a:endParaRPr lang="hr-H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2DE9696-C2CC-4A61-8215-5AE6FCA62F2E}" type="datetimeFigureOut">
              <a:rPr lang="sr-Latn-CS" smtClean="0"/>
              <a:pPr/>
              <a:t>4.4.2015</a:t>
            </a:fld>
            <a:endParaRPr lang="hr-HR"/>
          </a:p>
        </p:txBody>
      </p:sp>
      <p:sp>
        <p:nvSpPr>
          <p:cNvPr id="11" name="Footer Placeholder 10"/>
          <p:cNvSpPr>
            <a:spLocks noGrp="1"/>
          </p:cNvSpPr>
          <p:nvPr>
            <p:ph type="ftr" sz="quarter" idx="11"/>
          </p:nvPr>
        </p:nvSpPr>
        <p:spPr/>
        <p:txBody>
          <a:bodyPr/>
          <a:lstStyle/>
          <a:p>
            <a:endParaRPr lang="hr-HR"/>
          </a:p>
        </p:txBody>
      </p:sp>
      <p:sp>
        <p:nvSpPr>
          <p:cNvPr id="16" name="Slide Number Placeholder 15"/>
          <p:cNvSpPr>
            <a:spLocks noGrp="1"/>
          </p:cNvSpPr>
          <p:nvPr>
            <p:ph type="sldNum" sz="quarter" idx="12"/>
          </p:nvPr>
        </p:nvSpPr>
        <p:spPr/>
        <p:txBody>
          <a:bodyPr/>
          <a:lstStyle/>
          <a:p>
            <a:fld id="{502295C1-EB73-494D-AEEA-8C05E1986D3B}" type="slidenum">
              <a:rPr lang="hr-HR" smtClean="0"/>
              <a:pPr/>
              <a:t>‹#›</a:t>
            </a:fld>
            <a:endParaRPr lang="hr-H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2DE9696-C2CC-4A61-8215-5AE6FCA62F2E}" type="datetimeFigureOut">
              <a:rPr lang="sr-Latn-CS" smtClean="0"/>
              <a:pPr/>
              <a:t>4.4.2015</a:t>
            </a:fld>
            <a:endParaRPr lang="hr-HR"/>
          </a:p>
        </p:txBody>
      </p:sp>
      <p:sp>
        <p:nvSpPr>
          <p:cNvPr id="10" name="Footer Placeholder 9"/>
          <p:cNvSpPr>
            <a:spLocks noGrp="1"/>
          </p:cNvSpPr>
          <p:nvPr>
            <p:ph type="ftr" sz="quarter" idx="11"/>
          </p:nvPr>
        </p:nvSpPr>
        <p:spPr/>
        <p:txBody>
          <a:bodyPr/>
          <a:lstStyle/>
          <a:p>
            <a:endParaRPr lang="hr-HR"/>
          </a:p>
        </p:txBody>
      </p:sp>
      <p:sp>
        <p:nvSpPr>
          <p:cNvPr id="31" name="Slide Number Placeholder 30"/>
          <p:cNvSpPr>
            <a:spLocks noGrp="1"/>
          </p:cNvSpPr>
          <p:nvPr>
            <p:ph type="sldNum" sz="quarter" idx="12"/>
          </p:nvPr>
        </p:nvSpPr>
        <p:spPr/>
        <p:txBody>
          <a:bodyPr/>
          <a:lstStyle/>
          <a:p>
            <a:fld id="{502295C1-EB73-494D-AEEA-8C05E1986D3B}" type="slidenum">
              <a:rPr lang="hr-HR" smtClean="0"/>
              <a:pPr/>
              <a:t>‹#›</a:t>
            </a:fld>
            <a:endParaRPr lang="hr-H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2DE9696-C2CC-4A61-8215-5AE6FCA62F2E}" type="datetimeFigureOut">
              <a:rPr lang="sr-Latn-CS" smtClean="0"/>
              <a:pPr/>
              <a:t>4.4.2015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a:xfrm>
            <a:off x="8229600" y="6477000"/>
            <a:ext cx="762000" cy="246888"/>
          </a:xfrm>
        </p:spPr>
        <p:txBody>
          <a:bodyPr/>
          <a:lstStyle/>
          <a:p>
            <a:fld id="{502295C1-EB73-494D-AEEA-8C05E1986D3B}" type="slidenum">
              <a:rPr lang="hr-HR" smtClean="0"/>
              <a:pPr/>
              <a:t>‹#›</a:t>
            </a:fld>
            <a:endParaRPr lang="hr-H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2DE9696-C2CC-4A61-8215-5AE6FCA62F2E}" type="datetimeFigureOut">
              <a:rPr lang="sr-Latn-CS" smtClean="0"/>
              <a:pPr/>
              <a:t>4.4.2015</a:t>
            </a:fld>
            <a:endParaRPr lang="hr-HR"/>
          </a:p>
        </p:txBody>
      </p:sp>
      <p:sp>
        <p:nvSpPr>
          <p:cNvPr id="21" name="Footer Placeholder 20"/>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02295C1-EB73-494D-AEEA-8C05E1986D3B}" type="slidenum">
              <a:rPr lang="hr-HR" smtClean="0"/>
              <a:pPr/>
              <a:t>‹#›</a:t>
            </a:fld>
            <a:endParaRPr lang="hr-H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2DE9696-C2CC-4A61-8215-5AE6FCA62F2E}" type="datetimeFigureOut">
              <a:rPr lang="sr-Latn-CS" smtClean="0"/>
              <a:pPr/>
              <a:t>4.4.2015</a:t>
            </a:fld>
            <a:endParaRPr lang="hr-HR"/>
          </a:p>
        </p:txBody>
      </p:sp>
      <p:sp>
        <p:nvSpPr>
          <p:cNvPr id="24" name="Footer Placeholder 23"/>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02295C1-EB73-494D-AEEA-8C05E1986D3B}" type="slidenum">
              <a:rPr lang="hr-HR" smtClean="0"/>
              <a:pPr/>
              <a:t>‹#›</a:t>
            </a:fld>
            <a:endParaRPr lang="hr-H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2DE9696-C2CC-4A61-8215-5AE6FCA62F2E}" type="datetimeFigureOut">
              <a:rPr lang="sr-Latn-CS" smtClean="0"/>
              <a:pPr/>
              <a:t>4.4.2015</a:t>
            </a:fld>
            <a:endParaRPr lang="hr-HR"/>
          </a:p>
        </p:txBody>
      </p:sp>
      <p:sp>
        <p:nvSpPr>
          <p:cNvPr id="29" name="Footer Placeholder 28"/>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02295C1-EB73-494D-AEEA-8C05E1986D3B}" type="slidenum">
              <a:rPr lang="hr-HR" smtClean="0"/>
              <a:pPr/>
              <a:t>‹#›</a:t>
            </a:fld>
            <a:endParaRPr lang="hr-H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02DE9696-C2CC-4A61-8215-5AE6FCA62F2E}" type="datetimeFigureOut">
              <a:rPr lang="sr-Latn-CS" smtClean="0"/>
              <a:pPr/>
              <a:t>4.4.2015</a:t>
            </a:fld>
            <a:endParaRPr lang="hr-HR"/>
          </a:p>
        </p:txBody>
      </p:sp>
      <p:sp>
        <p:nvSpPr>
          <p:cNvPr id="5" name="Footer Placeholder 4"/>
          <p:cNvSpPr>
            <a:spLocks noGrp="1"/>
          </p:cNvSpPr>
          <p:nvPr>
            <p:ph type="ftr" sz="quarter" idx="11"/>
          </p:nvPr>
        </p:nvSpPr>
        <p:spPr/>
        <p:txBody>
          <a:bodyPr/>
          <a:lstStyle/>
          <a:p>
            <a:endParaRPr lang="hr-HR"/>
          </a:p>
        </p:txBody>
      </p:sp>
      <p:sp>
        <p:nvSpPr>
          <p:cNvPr id="31" name="Slide Number Placeholder 30"/>
          <p:cNvSpPr>
            <a:spLocks noGrp="1"/>
          </p:cNvSpPr>
          <p:nvPr>
            <p:ph type="sldNum" sz="quarter" idx="12"/>
          </p:nvPr>
        </p:nvSpPr>
        <p:spPr/>
        <p:txBody>
          <a:bodyPr/>
          <a:lstStyle/>
          <a:p>
            <a:fld id="{502295C1-EB73-494D-AEEA-8C05E1986D3B}" type="slidenum">
              <a:rPr lang="hr-HR" smtClean="0"/>
              <a:pPr/>
              <a:t>‹#›</a:t>
            </a:fld>
            <a:endParaRPr lang="hr-H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2DE9696-C2CC-4A61-8215-5AE6FCA62F2E}" type="datetimeFigureOut">
              <a:rPr lang="sr-Latn-CS" smtClean="0"/>
              <a:pPr/>
              <a:t>4.4.2015</a:t>
            </a:fld>
            <a:endParaRPr lang="hr-H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hr-H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02295C1-EB73-494D-AEEA-8C05E1986D3B}" type="slidenum">
              <a:rPr lang="hr-HR" smtClean="0"/>
              <a:pPr/>
              <a:t>‹#›</a:t>
            </a:fld>
            <a:endParaRPr lang="hr-H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1.xml"/><Relationship Id="rId5" Type="http://schemas.openxmlformats.org/officeDocument/2006/relationships/image" Target="../media/image85.jpeg"/><Relationship Id="rId4" Type="http://schemas.openxmlformats.org/officeDocument/2006/relationships/image" Target="../media/image84.jpeg"/></Relationships>
</file>

<file path=ppt/slides/_rels/slide134.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06.gif"/><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1.xml"/><Relationship Id="rId4" Type="http://schemas.openxmlformats.org/officeDocument/2006/relationships/image" Target="../media/image114.jpeg"/></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20.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3.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xml"/><Relationship Id="rId4" Type="http://schemas.openxmlformats.org/officeDocument/2006/relationships/image" Target="../media/image53.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gif"/><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4853411"/>
            <a:ext cx="8458200" cy="1599925"/>
          </a:xfrm>
        </p:spPr>
        <p:txBody>
          <a:bodyPr>
            <a:normAutofit/>
          </a:bodyPr>
          <a:lstStyle/>
          <a:p>
            <a:pPr algn="ctr"/>
            <a:r>
              <a:rPr lang="bs-Latn-BA" b="1" dirty="0" smtClean="0">
                <a:effectLst>
                  <a:outerShdw blurRad="38100" dist="38100" dir="2700000" algn="tl">
                    <a:srgbClr val="000000">
                      <a:alpha val="43137"/>
                    </a:srgbClr>
                  </a:outerShdw>
                  <a:reflection blurRad="12700" stA="48000" endA="300" endPos="55000" dir="5400000" sy="-90000" algn="bl" rotWithShape="0"/>
                </a:effectLst>
              </a:rPr>
              <a:t>PRAVO INDUSTRIJSKOG VLASNIŠTVA</a:t>
            </a:r>
            <a:r>
              <a:rPr lang="bs-Latn-BA" dirty="0" smtClean="0"/>
              <a:t/>
            </a:r>
            <a:br>
              <a:rPr lang="bs-Latn-BA" dirty="0" smtClean="0"/>
            </a:br>
            <a:r>
              <a:rPr lang="bs-Latn-BA" sz="2800" dirty="0" smtClean="0"/>
              <a:t>ii CIKLUS STUDIJA  – UŽA NAUČNA OBLAST EKONOMSKOPRAVNA</a:t>
            </a:r>
            <a:endParaRPr lang="en-US" sz="2800" dirty="0"/>
          </a:p>
        </p:txBody>
      </p:sp>
      <p:sp>
        <p:nvSpPr>
          <p:cNvPr id="5" name="Subtitle 4"/>
          <p:cNvSpPr>
            <a:spLocks noGrp="1"/>
          </p:cNvSpPr>
          <p:nvPr>
            <p:ph type="subTitle" idx="1"/>
          </p:nvPr>
        </p:nvSpPr>
        <p:spPr/>
        <p:txBody>
          <a:bodyPr>
            <a:noAutofit/>
          </a:bodyPr>
          <a:lstStyle/>
          <a:p>
            <a:r>
              <a:rPr lang="hr-HR" sz="2800" dirty="0" smtClean="0"/>
              <a:t>Doc. dr Ismet Alija</a:t>
            </a:r>
          </a:p>
          <a:p>
            <a:r>
              <a:rPr lang="hr-HR" dirty="0" smtClean="0"/>
              <a:t>V. ass Haris Hasić, MA</a:t>
            </a:r>
            <a:endParaRPr lang="en-US" dirty="0"/>
          </a:p>
        </p:txBody>
      </p:sp>
      <p:pic>
        <p:nvPicPr>
          <p:cNvPr id="6" name="Picture 5" descr="300px-Incandescent_light_bulb.svg.png"/>
          <p:cNvPicPr>
            <a:picLocks noChangeAspect="1"/>
          </p:cNvPicPr>
          <p:nvPr/>
        </p:nvPicPr>
        <p:blipFill>
          <a:blip r:embed="rId2"/>
          <a:stretch>
            <a:fillRect/>
          </a:stretch>
        </p:blipFill>
        <p:spPr>
          <a:xfrm>
            <a:off x="4572000" y="304800"/>
            <a:ext cx="2857500" cy="3867150"/>
          </a:xfrm>
          <a:prstGeom prst="rect">
            <a:avLst/>
          </a:prstGeom>
        </p:spPr>
      </p:pic>
      <p:pic>
        <p:nvPicPr>
          <p:cNvPr id="7" name="Picture 6" descr="200px-Gluehlampe_01_KMJ.png"/>
          <p:cNvPicPr>
            <a:picLocks noChangeAspect="1"/>
          </p:cNvPicPr>
          <p:nvPr/>
        </p:nvPicPr>
        <p:blipFill>
          <a:blip r:embed="rId3"/>
          <a:stretch>
            <a:fillRect/>
          </a:stretch>
        </p:blipFill>
        <p:spPr>
          <a:xfrm>
            <a:off x="1752600" y="609600"/>
            <a:ext cx="1905000" cy="3162300"/>
          </a:xfrm>
          <a:prstGeom prst="rect">
            <a:avLst/>
          </a:prstGeom>
        </p:spPr>
      </p:pic>
    </p:spTree>
    <p:extLst>
      <p:ext uri="{BB962C8B-B14F-4D97-AF65-F5344CB8AC3E}">
        <p14:creationId xmlns:p14="http://schemas.microsoft.com/office/powerpoint/2010/main" val="1227360086"/>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Teme za istraživanje – Četvrti dio</a:t>
            </a:r>
            <a:endParaRPr lang="bs-Latn-BA" dirty="0"/>
          </a:p>
        </p:txBody>
      </p:sp>
      <p:sp>
        <p:nvSpPr>
          <p:cNvPr id="3" name="Content Placeholder 2"/>
          <p:cNvSpPr>
            <a:spLocks noGrp="1"/>
          </p:cNvSpPr>
          <p:nvPr>
            <p:ph idx="1"/>
          </p:nvPr>
        </p:nvSpPr>
        <p:spPr/>
        <p:txBody>
          <a:bodyPr>
            <a:normAutofit fontScale="70000" lnSpcReduction="20000"/>
          </a:bodyPr>
          <a:lstStyle/>
          <a:p>
            <a:r>
              <a:rPr lang="vi-VN" dirty="0"/>
              <a:t>Studija nastanka pravnog instrumentarija zaštite topografije integrisanog kola sa futurističkim diskursom i zaključcima za sui generis zaštitu drugih potencijalnih grana prava industrijskog vlasništva	</a:t>
            </a:r>
          </a:p>
          <a:p>
            <a:r>
              <a:rPr lang="vi-VN" dirty="0"/>
              <a:t>Međunarodni sistemi zaštite prava industrijskog vlasništva sa posebnim naglaskom na načelo teritorijalnosti i ulogu WIPO-a	</a:t>
            </a:r>
          </a:p>
          <a:p>
            <a:r>
              <a:rPr lang="vi-VN" dirty="0"/>
              <a:t>Zaštita tradicionalnog znanja i tradicionalnog kulturološkog izražaja	</a:t>
            </a:r>
          </a:p>
          <a:p>
            <a:r>
              <a:rPr lang="vi-VN" dirty="0"/>
              <a:t>Uloga WTO-a u zaštiti prava industrijskog vlasništva 	</a:t>
            </a:r>
          </a:p>
          <a:p>
            <a:r>
              <a:rPr lang="vi-VN" dirty="0"/>
              <a:t>Intelektualnopravni aspekti zaštite poslovne tajne sa posebnim naglaskom na augmentativnu ulogu poslovne tajne u zaštiti prava industrijskog vlasništva	</a:t>
            </a:r>
          </a:p>
          <a:p>
            <a:r>
              <a:rPr lang="vi-VN" dirty="0"/>
              <a:t>Uloga Evropskog patentnog ureda u zaštiti patenata u Evropskoj uniji i Bosni i Hercegovini	</a:t>
            </a:r>
          </a:p>
          <a:p>
            <a:r>
              <a:rPr lang="vi-VN" dirty="0"/>
              <a:t>Patentovanje računarskih programa u EU, SAD-u i Japanu</a:t>
            </a:r>
            <a:endParaRPr lang="bs-Latn-BA" dirty="0"/>
          </a:p>
        </p:txBody>
      </p:sp>
    </p:spTree>
    <p:extLst>
      <p:ext uri="{BB962C8B-B14F-4D97-AF65-F5344CB8AC3E}">
        <p14:creationId xmlns:p14="http://schemas.microsoft.com/office/powerpoint/2010/main" val="3687917360"/>
      </p:ext>
    </p:extLst>
  </p:cSld>
  <p:clrMapOvr>
    <a:masterClrMapping/>
  </p:clrMapOvr>
  <p:transition>
    <p:wipe dir="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Nastanak i trajanje</a:t>
            </a:r>
            <a:endParaRPr lang="bs-Latn-BA" dirty="0"/>
          </a:p>
        </p:txBody>
      </p:sp>
      <p:sp>
        <p:nvSpPr>
          <p:cNvPr id="3" name="Content Placeholder 2"/>
          <p:cNvSpPr>
            <a:spLocks noGrp="1"/>
          </p:cNvSpPr>
          <p:nvPr>
            <p:ph idx="1"/>
          </p:nvPr>
        </p:nvSpPr>
        <p:spPr/>
        <p:txBody>
          <a:bodyPr/>
          <a:lstStyle/>
          <a:p>
            <a:r>
              <a:rPr lang="bs-Latn-BA" dirty="0" smtClean="0"/>
              <a:t>Nastaje donošenjem rješenja Insituta za intelektualno vlasništvo</a:t>
            </a:r>
          </a:p>
          <a:p>
            <a:r>
              <a:rPr lang="bs-Latn-BA" dirty="0" smtClean="0"/>
              <a:t>Početak pravnog djestva od podnošenja prijave</a:t>
            </a:r>
          </a:p>
          <a:p>
            <a:r>
              <a:rPr lang="bs-Latn-BA" dirty="0" smtClean="0"/>
              <a:t>ŽIG JE PRAVO KOJE NIJE VREMENSKI OGRANIČENO</a:t>
            </a:r>
          </a:p>
          <a:p>
            <a:r>
              <a:rPr lang="bs-Latn-BA" dirty="0" smtClean="0"/>
              <a:t>Može trajati sve dok se za njegovo održavanje uplaćuju takse</a:t>
            </a:r>
            <a:endParaRPr lang="bs-Latn-BA" dirty="0"/>
          </a:p>
        </p:txBody>
      </p:sp>
    </p:spTree>
    <p:extLst>
      <p:ext uri="{BB962C8B-B14F-4D97-AF65-F5344CB8AC3E}">
        <p14:creationId xmlns:p14="http://schemas.microsoft.com/office/powerpoint/2010/main" val="3366672175"/>
      </p:ext>
    </p:extLst>
  </p:cSld>
  <p:clrMapOvr>
    <a:masterClrMapping/>
  </p:clrMapOvr>
  <p:transition>
    <p:wipe dir="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bs-Latn-BA"/>
          </a:p>
        </p:txBody>
      </p:sp>
      <p:sp>
        <p:nvSpPr>
          <p:cNvPr id="4" name="Title 3"/>
          <p:cNvSpPr>
            <a:spLocks noGrp="1"/>
          </p:cNvSpPr>
          <p:nvPr>
            <p:ph type="title"/>
          </p:nvPr>
        </p:nvSpPr>
        <p:spPr/>
        <p:txBody>
          <a:bodyPr>
            <a:normAutofit fontScale="90000"/>
          </a:bodyPr>
          <a:lstStyle/>
          <a:p>
            <a:r>
              <a:rPr lang="bs-Latn-BA" dirty="0" smtClean="0"/>
              <a:t>Prestanak žiga ex nunc: razlog,  neplaćanje taksi</a:t>
            </a:r>
            <a:endParaRPr lang="bs-Latn-BA" dirty="0"/>
          </a:p>
        </p:txBody>
      </p:sp>
    </p:spTree>
    <p:extLst>
      <p:ext uri="{BB962C8B-B14F-4D97-AF65-F5344CB8AC3E}">
        <p14:creationId xmlns:p14="http://schemas.microsoft.com/office/powerpoint/2010/main" val="2821919617"/>
      </p:ext>
    </p:extLst>
  </p:cSld>
  <p:clrMapOvr>
    <a:masterClrMapping/>
  </p:clrMapOvr>
  <p:transition>
    <p:wipe dir="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bs-Latn-BA" dirty="0" smtClean="0"/>
              <a:t>nekorištenje</a:t>
            </a:r>
            <a:endParaRPr lang="bs-Latn-BA" dirty="0"/>
          </a:p>
        </p:txBody>
      </p:sp>
      <p:sp>
        <p:nvSpPr>
          <p:cNvPr id="5" name="Content Placeholder 4"/>
          <p:cNvSpPr>
            <a:spLocks noGrp="1"/>
          </p:cNvSpPr>
          <p:nvPr>
            <p:ph idx="1"/>
          </p:nvPr>
        </p:nvSpPr>
        <p:spPr/>
        <p:txBody>
          <a:bodyPr/>
          <a:lstStyle/>
          <a:p>
            <a:r>
              <a:rPr lang="bs-Latn-BA" dirty="0" smtClean="0"/>
              <a:t>Pod nekorištenjem se podrazumjeva da ni titular žiga ni eventualni nosilac licence ne koristi žigom zaštićenu oznaku za obilježavanje robe ili usluge u prometu na teritoriji države u kojoj je žig registrovan. </a:t>
            </a:r>
          </a:p>
          <a:p>
            <a:r>
              <a:rPr lang="bs-Latn-BA" dirty="0" smtClean="0"/>
              <a:t>Rok: duže od pet godina</a:t>
            </a:r>
          </a:p>
          <a:p>
            <a:r>
              <a:rPr lang="bs-Latn-BA" dirty="0" smtClean="0"/>
              <a:t>Prigovor trećih lica, dakle ne ex officio</a:t>
            </a:r>
            <a:endParaRPr lang="bs-Latn-BA" dirty="0"/>
          </a:p>
        </p:txBody>
      </p:sp>
    </p:spTree>
    <p:extLst>
      <p:ext uri="{BB962C8B-B14F-4D97-AF65-F5344CB8AC3E}">
        <p14:creationId xmlns:p14="http://schemas.microsoft.com/office/powerpoint/2010/main" val="2486356043"/>
      </p:ext>
    </p:extLst>
  </p:cSld>
  <p:clrMapOvr>
    <a:masterClrMapping/>
  </p:clrMapOvr>
  <p:transition>
    <p:wipe dir="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bs-Latn-BA" dirty="0" smtClean="0"/>
              <a:t>Sadržina zaštite</a:t>
            </a:r>
            <a:endParaRPr lang="bs-Latn-BA" dirty="0"/>
          </a:p>
        </p:txBody>
      </p:sp>
      <p:sp>
        <p:nvSpPr>
          <p:cNvPr id="5" name="Content Placeholder 4"/>
          <p:cNvSpPr>
            <a:spLocks noGrp="1"/>
          </p:cNvSpPr>
          <p:nvPr>
            <p:ph idx="1"/>
          </p:nvPr>
        </p:nvSpPr>
        <p:spPr/>
        <p:txBody>
          <a:bodyPr/>
          <a:lstStyle/>
          <a:p>
            <a:r>
              <a:rPr lang="bs-Latn-BA" dirty="0" smtClean="0"/>
              <a:t>Žig je isključivo subjektivno pravo imovinskog karaktera, dakle, ne sadrži </a:t>
            </a:r>
            <a:r>
              <a:rPr lang="bs-Latn-BA" dirty="0" err="1" smtClean="0"/>
              <a:t>ličnopravna</a:t>
            </a:r>
            <a:r>
              <a:rPr lang="bs-Latn-BA" dirty="0" smtClean="0"/>
              <a:t> ovlaštenja.</a:t>
            </a:r>
          </a:p>
          <a:p>
            <a:r>
              <a:rPr lang="bs-Latn-BA" dirty="0" smtClean="0"/>
              <a:t>Ovlašćuje nosioca da koristi zaštićenu oznaku u cilju razlikovanja sopstvene robe ili usluge od iste ili slične robe ili usluge drugog subjekta, odnosno da zabrani drugima da to čine</a:t>
            </a:r>
          </a:p>
          <a:p>
            <a:r>
              <a:rPr lang="bs-Latn-BA" dirty="0" smtClean="0"/>
              <a:t>Izuzetak: kolektivni žig i žig garancije</a:t>
            </a:r>
            <a:endParaRPr lang="bs-Latn-BA" dirty="0"/>
          </a:p>
        </p:txBody>
      </p:sp>
    </p:spTree>
    <p:extLst>
      <p:ext uri="{BB962C8B-B14F-4D97-AF65-F5344CB8AC3E}">
        <p14:creationId xmlns:p14="http://schemas.microsoft.com/office/powerpoint/2010/main" val="610946021"/>
      </p:ext>
    </p:extLst>
  </p:cSld>
  <p:clrMapOvr>
    <a:masterClrMapping/>
  </p:clrMapOvr>
  <p:transition>
    <p:wipe dir="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bs-Latn-BA" dirty="0" smtClean="0"/>
              <a:t>Ovlaštenje na obilježavanje robe zaštićenom oznakom</a:t>
            </a:r>
            <a:endParaRPr lang="bs-Latn-BA" dirty="0"/>
          </a:p>
        </p:txBody>
      </p:sp>
      <p:pic>
        <p:nvPicPr>
          <p:cNvPr id="7" name="Content Placeholder 6" descr="knock-off-2.jpg"/>
          <p:cNvPicPr>
            <a:picLocks noGrp="1" noChangeAspect="1"/>
          </p:cNvPicPr>
          <p:nvPr>
            <p:ph idx="1"/>
          </p:nvPr>
        </p:nvPicPr>
        <p:blipFill>
          <a:blip r:embed="rId2"/>
          <a:stretch>
            <a:fillRect/>
          </a:stretch>
        </p:blipFill>
        <p:spPr>
          <a:xfrm>
            <a:off x="1143000" y="1484407"/>
            <a:ext cx="6705600" cy="48876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62477961"/>
      </p:ext>
    </p:extLst>
  </p:cSld>
  <p:clrMapOvr>
    <a:masterClrMapping/>
  </p:clrMapOvr>
  <p:transition>
    <p:wipe dir="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bs-Latn-BA" dirty="0" smtClean="0"/>
              <a:t>Ovlaštenje na stavljanje u promet robe obilježene zaštićenim znakom</a:t>
            </a:r>
            <a:endParaRPr lang="bs-Latn-BA" dirty="0"/>
          </a:p>
        </p:txBody>
      </p:sp>
      <p:sp>
        <p:nvSpPr>
          <p:cNvPr id="2" name="Text Placeholder 1"/>
          <p:cNvSpPr>
            <a:spLocks noGrp="1"/>
          </p:cNvSpPr>
          <p:nvPr>
            <p:ph idx="1"/>
          </p:nvPr>
        </p:nvSpPr>
        <p:spPr/>
        <p:txBody>
          <a:bodyPr/>
          <a:lstStyle/>
          <a:p>
            <a:endParaRPr lang="bs-Latn-BA" dirty="0"/>
          </a:p>
        </p:txBody>
      </p:sp>
      <p:pic>
        <p:nvPicPr>
          <p:cNvPr id="5" name="Picture 4" descr="iphone-knockoff.jpg"/>
          <p:cNvPicPr>
            <a:picLocks noChangeAspect="1"/>
          </p:cNvPicPr>
          <p:nvPr/>
        </p:nvPicPr>
        <p:blipFill>
          <a:blip r:embed="rId2"/>
          <a:stretch>
            <a:fillRect/>
          </a:stretch>
        </p:blipFill>
        <p:spPr>
          <a:xfrm>
            <a:off x="2143108" y="2000240"/>
            <a:ext cx="4953000" cy="3790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96635813"/>
      </p:ext>
    </p:extLst>
  </p:cSld>
  <p:clrMapOvr>
    <a:masterClrMapping/>
  </p:clrMapOvr>
  <p:transition>
    <p:wipe dir="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bs-Latn-BA" dirty="0" smtClean="0"/>
              <a:t>Ovlaštenje na korištenje zaštićene oznake na katalozima, prospektima, oglasima i slično</a:t>
            </a:r>
            <a:endParaRPr lang="bs-Latn-BA" dirty="0"/>
          </a:p>
        </p:txBody>
      </p:sp>
      <p:pic>
        <p:nvPicPr>
          <p:cNvPr id="6" name="Content Placeholder 5" descr="ripoff-1.jpg"/>
          <p:cNvPicPr>
            <a:picLocks noGrp="1" noChangeAspect="1"/>
          </p:cNvPicPr>
          <p:nvPr>
            <p:ph idx="1"/>
          </p:nvPr>
        </p:nvPicPr>
        <p:blipFill>
          <a:blip r:embed="rId2"/>
          <a:stretch>
            <a:fillRect/>
          </a:stretch>
        </p:blipFill>
        <p:spPr>
          <a:xfrm>
            <a:off x="1295400" y="1905000"/>
            <a:ext cx="6515100" cy="40827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64355718"/>
      </p:ext>
    </p:extLst>
  </p:cSld>
  <p:clrMapOvr>
    <a:masterClrMapping/>
  </p:clrMapOvr>
  <p:transition>
    <p:wipe dir="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bs-Latn-BA" dirty="0" smtClean="0"/>
              <a:t>Ograničenje žiga</a:t>
            </a:r>
            <a:endParaRPr lang="bs-Latn-BA" dirty="0"/>
          </a:p>
        </p:txBody>
      </p:sp>
      <p:sp>
        <p:nvSpPr>
          <p:cNvPr id="5" name="Content Placeholder 4"/>
          <p:cNvSpPr>
            <a:spLocks noGrp="1"/>
          </p:cNvSpPr>
          <p:nvPr>
            <p:ph idx="1"/>
          </p:nvPr>
        </p:nvSpPr>
        <p:spPr/>
        <p:txBody>
          <a:bodyPr>
            <a:normAutofit fontScale="85000" lnSpcReduction="20000"/>
          </a:bodyPr>
          <a:lstStyle/>
          <a:p>
            <a:r>
              <a:rPr lang="bs-Latn-BA" dirty="0" smtClean="0"/>
              <a:t>Titular žiga ne može zabraniti korištenje zaštićenog ili sličnog znaka licu koje ga koristi za označavanje svoje robe ili usluge, ako taj znak predstavlja njegovu firmu ili trgovačko ime, koji su stečeni na savjestan način prije podnošenja odnosno prvenstva prijave žiga</a:t>
            </a:r>
          </a:p>
          <a:p>
            <a:r>
              <a:rPr lang="bs-Latn-BA" dirty="0" smtClean="0"/>
              <a:t>Titular žiga ne može zabraniti drugom da u skladu sa dobrim poslovnim običajima koristi u prometu:</a:t>
            </a:r>
          </a:p>
          <a:p>
            <a:pPr lvl="1"/>
            <a:r>
              <a:rPr lang="bs-Latn-BA" dirty="0" smtClean="0"/>
              <a:t>Svoje ime ili adresu</a:t>
            </a:r>
          </a:p>
          <a:p>
            <a:pPr lvl="1"/>
            <a:r>
              <a:rPr lang="bs-Latn-BA" dirty="0" smtClean="0"/>
              <a:t>Naznaku vrste robe, njenog svojstva, količine, porijekla ili namjene</a:t>
            </a:r>
          </a:p>
          <a:p>
            <a:pPr lvl="1"/>
            <a:r>
              <a:rPr lang="bs-Latn-BA" dirty="0" smtClean="0"/>
              <a:t>Žigom zaštićeni znak, ako je u funkciji naznačenja namjene robe ili usluge, a naročito ako je riječ o rezervnim djelovima ili priboru.</a:t>
            </a:r>
            <a:endParaRPr lang="bs-Latn-BA" dirty="0"/>
          </a:p>
        </p:txBody>
      </p:sp>
    </p:spTree>
    <p:extLst>
      <p:ext uri="{BB962C8B-B14F-4D97-AF65-F5344CB8AC3E}">
        <p14:creationId xmlns:p14="http://schemas.microsoft.com/office/powerpoint/2010/main" val="2482548221"/>
      </p:ext>
    </p:extLst>
  </p:cSld>
  <p:clrMapOvr>
    <a:masterClrMapping/>
  </p:clrMapOvr>
  <p:transition>
    <p:wipe dir="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Obim zaštite</a:t>
            </a:r>
            <a:endParaRPr lang="bs-Latn-BA" dirty="0"/>
          </a:p>
        </p:txBody>
      </p:sp>
      <p:sp>
        <p:nvSpPr>
          <p:cNvPr id="3" name="Content Placeholder 2"/>
          <p:cNvSpPr>
            <a:spLocks noGrp="1"/>
          </p:cNvSpPr>
          <p:nvPr>
            <p:ph sz="half" idx="1"/>
          </p:nvPr>
        </p:nvSpPr>
        <p:spPr/>
        <p:txBody>
          <a:bodyPr>
            <a:normAutofit fontScale="77500" lnSpcReduction="20000"/>
          </a:bodyPr>
          <a:lstStyle/>
          <a:p>
            <a:r>
              <a:rPr lang="bs-Latn-BA" dirty="0" smtClean="0"/>
              <a:t>Titular žiga je ovlašten da zabrani trećim licima da koriste ne samo njegovu registrovanu oznaku za registrovanu robu ili uslugu, već i sličnu oznaku za istu ili sličnu robu ili uslugu.</a:t>
            </a:r>
          </a:p>
          <a:p>
            <a:r>
              <a:rPr lang="bs-Latn-BA" dirty="0" smtClean="0"/>
              <a:t>Neposredna zabuna</a:t>
            </a:r>
          </a:p>
          <a:p>
            <a:r>
              <a:rPr lang="bs-Latn-BA" dirty="0" smtClean="0"/>
              <a:t>Posredna zabuna</a:t>
            </a:r>
          </a:p>
          <a:p>
            <a:r>
              <a:rPr lang="bs-Latn-BA" dirty="0" smtClean="0"/>
              <a:t>Sličnost oznaka</a:t>
            </a:r>
          </a:p>
          <a:p>
            <a:r>
              <a:rPr lang="bs-Latn-BA" dirty="0" smtClean="0"/>
              <a:t>Snaga obilježavanja koja oznaka ima</a:t>
            </a:r>
          </a:p>
          <a:p>
            <a:r>
              <a:rPr lang="bs-Latn-BA" dirty="0" smtClean="0"/>
              <a:t>Sličnost robe ili usluga</a:t>
            </a:r>
          </a:p>
          <a:p>
            <a:r>
              <a:rPr lang="bs-Latn-BA" dirty="0" smtClean="0"/>
              <a:t>Pažnja prosječnog učesnika u prometu</a:t>
            </a:r>
            <a:endParaRPr lang="bs-Latn-BA" dirty="0"/>
          </a:p>
        </p:txBody>
      </p:sp>
      <p:pic>
        <p:nvPicPr>
          <p:cNvPr id="5" name="Content Placeholder 4" descr="knock-off-1.jpg"/>
          <p:cNvPicPr>
            <a:picLocks noGrp="1" noChangeAspect="1"/>
          </p:cNvPicPr>
          <p:nvPr>
            <p:ph sz="half" idx="2"/>
          </p:nvPr>
        </p:nvPicPr>
        <p:blipFill>
          <a:blip r:embed="rId2"/>
          <a:stretch>
            <a:fillRect/>
          </a:stretch>
        </p:blipFill>
        <p:spPr>
          <a:xfrm>
            <a:off x="4676775" y="1947862"/>
            <a:ext cx="4286250" cy="4029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47070437"/>
      </p:ext>
    </p:extLst>
  </p:cSld>
  <p:clrMapOvr>
    <a:masterClrMapping/>
  </p:clrMapOvr>
  <p:transition>
    <p:wipe dir="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bs-Latn-BA"/>
              <a:t>Slučaj povrede žiga</a:t>
            </a:r>
            <a:endParaRPr lang="hr-HR"/>
          </a:p>
        </p:txBody>
      </p:sp>
      <p:sp>
        <p:nvSpPr>
          <p:cNvPr id="58371" name="Rectangle 3"/>
          <p:cNvSpPr>
            <a:spLocks noGrp="1" noChangeArrowheads="1"/>
          </p:cNvSpPr>
          <p:nvPr>
            <p:ph idx="1"/>
          </p:nvPr>
        </p:nvSpPr>
        <p:spPr>
          <a:xfrm>
            <a:off x="457200" y="1600200"/>
            <a:ext cx="8686800" cy="4525963"/>
          </a:xfrm>
        </p:spPr>
        <p:txBody>
          <a:bodyPr/>
          <a:lstStyle/>
          <a:p>
            <a:pPr>
              <a:buFontTx/>
              <a:buNone/>
            </a:pPr>
            <a:r>
              <a:rPr lang="bs-Latn-BA" b="1"/>
              <a:t>Ilidžanski dijamant   </a:t>
            </a:r>
            <a:r>
              <a:rPr lang="bs-Latn-BA"/>
              <a:t>vs</a:t>
            </a:r>
            <a:r>
              <a:rPr lang="bs-Latn-BA" b="1"/>
              <a:t>   Tešanjski dijamant</a:t>
            </a:r>
          </a:p>
          <a:p>
            <a:pPr algn="ctr">
              <a:buFontTx/>
              <a:buNone/>
            </a:pPr>
            <a:endParaRPr lang="bs-Latn-BA"/>
          </a:p>
          <a:p>
            <a:pPr algn="ctr">
              <a:buFontTx/>
              <a:buNone/>
            </a:pPr>
            <a:endParaRPr lang="bs-Latn-BA"/>
          </a:p>
          <a:p>
            <a:pPr algn="ctr">
              <a:buFontTx/>
              <a:buNone/>
            </a:pPr>
            <a:endParaRPr lang="hr-HR"/>
          </a:p>
        </p:txBody>
      </p:sp>
      <p:pic>
        <p:nvPicPr>
          <p:cNvPr id="58372" name="Picture 4" descr="dijamanttesanj"/>
          <p:cNvPicPr>
            <a:picLocks noChangeAspect="1" noChangeArrowheads="1"/>
          </p:cNvPicPr>
          <p:nvPr/>
        </p:nvPicPr>
        <p:blipFill>
          <a:blip r:embed="rId2"/>
          <a:srcRect/>
          <a:stretch>
            <a:fillRect/>
          </a:stretch>
        </p:blipFill>
        <p:spPr bwMode="auto">
          <a:xfrm>
            <a:off x="6300788" y="2781300"/>
            <a:ext cx="1701800" cy="1798638"/>
          </a:xfrm>
          <a:prstGeom prst="rect">
            <a:avLst/>
          </a:prstGeom>
          <a:noFill/>
          <a:ln w="9525">
            <a:noFill/>
            <a:miter lim="800000"/>
            <a:headEnd/>
            <a:tailEnd/>
          </a:ln>
        </p:spPr>
      </p:pic>
      <p:pic>
        <p:nvPicPr>
          <p:cNvPr id="58373" name="Picture 5" descr="dijamantilidzanski"/>
          <p:cNvPicPr>
            <a:picLocks noChangeAspect="1" noChangeArrowheads="1"/>
          </p:cNvPicPr>
          <p:nvPr/>
        </p:nvPicPr>
        <p:blipFill>
          <a:blip r:embed="rId3"/>
          <a:srcRect/>
          <a:stretch>
            <a:fillRect/>
          </a:stretch>
        </p:blipFill>
        <p:spPr bwMode="auto">
          <a:xfrm>
            <a:off x="1331913" y="2852738"/>
            <a:ext cx="1800225" cy="1800225"/>
          </a:xfrm>
          <a:prstGeom prst="rect">
            <a:avLst/>
          </a:prstGeom>
          <a:noFill/>
        </p:spPr>
      </p:pic>
    </p:spTree>
    <p:extLst>
      <p:ext uri="{BB962C8B-B14F-4D97-AF65-F5344CB8AC3E}">
        <p14:creationId xmlns:p14="http://schemas.microsoft.com/office/powerpoint/2010/main" val="1392429790"/>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hr-HR"/>
          </a:p>
        </p:txBody>
      </p:sp>
      <p:sp>
        <p:nvSpPr>
          <p:cNvPr id="4" name="Title 3"/>
          <p:cNvSpPr>
            <a:spLocks noGrp="1"/>
          </p:cNvSpPr>
          <p:nvPr>
            <p:ph type="title"/>
          </p:nvPr>
        </p:nvSpPr>
        <p:spPr>
          <a:xfrm>
            <a:off x="180475" y="2500307"/>
            <a:ext cx="8686800" cy="2714644"/>
          </a:xfrm>
        </p:spPr>
        <p:txBody>
          <a:bodyPr>
            <a:noAutofit/>
          </a:bodyPr>
          <a:lstStyle/>
          <a:p>
            <a:pPr algn="ctr"/>
            <a:r>
              <a:rPr lang="bs-Latn-BA" sz="6000" b="1" cap="none" dirty="0" smtClean="0">
                <a:latin typeface="Informal Roman" pitchFamily="66" charset="0"/>
              </a:rPr>
              <a:t>Ono što vodi i vuče svijet nisu lokomotive, nego ideje!</a:t>
            </a:r>
            <a:r>
              <a:rPr lang="bs-Latn-BA" sz="5400" b="1" cap="none" dirty="0" smtClean="0">
                <a:latin typeface="Informal Roman" pitchFamily="66" charset="0"/>
              </a:rPr>
              <a:t/>
            </a:r>
            <a:br>
              <a:rPr lang="bs-Latn-BA" sz="5400" b="1" cap="none" dirty="0" smtClean="0">
                <a:latin typeface="Informal Roman" pitchFamily="66" charset="0"/>
              </a:rPr>
            </a:br>
            <a:endParaRPr lang="hr-HR" sz="5400" cap="none" dirty="0">
              <a:latin typeface="Informal Roman" pitchFamily="66" charset="0"/>
            </a:endParaRPr>
          </a:p>
        </p:txBody>
      </p:sp>
    </p:spTree>
  </p:cSld>
  <p:clrMapOvr>
    <a:masterClrMapping/>
  </p:clrMapOvr>
  <p:transition>
    <p:wipe dir="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827088" y="333375"/>
            <a:ext cx="7772400" cy="647700"/>
          </a:xfrm>
        </p:spPr>
        <p:txBody>
          <a:bodyPr>
            <a:normAutofit/>
          </a:bodyPr>
          <a:lstStyle/>
          <a:p>
            <a:endParaRPr lang="cs-CZ" sz="1800" dirty="0">
              <a:solidFill>
                <a:srgbClr val="353400"/>
              </a:solidFill>
              <a:latin typeface="Calibri" pitchFamily="34" charset="0"/>
              <a:cs typeface="Times New Roman" pitchFamily="18" charset="0"/>
            </a:endParaRPr>
          </a:p>
        </p:txBody>
      </p:sp>
      <p:sp>
        <p:nvSpPr>
          <p:cNvPr id="50179" name="Rectangle 3"/>
          <p:cNvSpPr>
            <a:spLocks noGrp="1" noChangeArrowheads="1"/>
          </p:cNvSpPr>
          <p:nvPr>
            <p:ph type="subTitle" idx="1"/>
          </p:nvPr>
        </p:nvSpPr>
        <p:spPr>
          <a:xfrm>
            <a:off x="838200" y="1143000"/>
            <a:ext cx="7777162" cy="5327650"/>
          </a:xfrm>
        </p:spPr>
        <p:txBody>
          <a:bodyPr>
            <a:normAutofit/>
          </a:bodyPr>
          <a:lstStyle/>
          <a:p>
            <a:pPr algn="l">
              <a:lnSpc>
                <a:spcPct val="80000"/>
              </a:lnSpc>
            </a:pPr>
            <a:endParaRPr lang="hr-HR" sz="900" dirty="0">
              <a:latin typeface="Calibri" pitchFamily="34" charset="0"/>
            </a:endParaRPr>
          </a:p>
          <a:p>
            <a:pPr algn="l">
              <a:lnSpc>
                <a:spcPct val="80000"/>
              </a:lnSpc>
            </a:pPr>
            <a:r>
              <a:rPr lang="hr-HR" sz="2000" b="1" dirty="0">
                <a:solidFill>
                  <a:schemeClr val="bg2">
                    <a:lumMod val="25000"/>
                  </a:schemeClr>
                </a:solidFill>
                <a:latin typeface="Calibri" pitchFamily="34" charset="0"/>
              </a:rPr>
              <a:t>Slučaj je bio rješavan pred Kantonalnim sudom u Zenici</a:t>
            </a:r>
          </a:p>
          <a:p>
            <a:pPr algn="l">
              <a:lnSpc>
                <a:spcPct val="80000"/>
              </a:lnSpc>
            </a:pPr>
            <a:endParaRPr lang="en-GB" sz="900" b="1" dirty="0">
              <a:solidFill>
                <a:schemeClr val="bg2">
                  <a:lumMod val="25000"/>
                </a:schemeClr>
              </a:solidFill>
              <a:latin typeface="Calibri" pitchFamily="34" charset="0"/>
            </a:endParaRPr>
          </a:p>
          <a:p>
            <a:pPr algn="l">
              <a:lnSpc>
                <a:spcPct val="80000"/>
              </a:lnSpc>
            </a:pPr>
            <a:r>
              <a:rPr lang="hr-HR" sz="2000" b="1" dirty="0">
                <a:solidFill>
                  <a:schemeClr val="bg2">
                    <a:lumMod val="25000"/>
                  </a:schemeClr>
                </a:solidFill>
                <a:latin typeface="Calibri" pitchFamily="34" charset="0"/>
              </a:rPr>
              <a:t>POZADINA</a:t>
            </a:r>
            <a:endParaRPr lang="en-GB" sz="2000" b="1" dirty="0">
              <a:solidFill>
                <a:schemeClr val="bg2">
                  <a:lumMod val="25000"/>
                </a:schemeClr>
              </a:solidFill>
              <a:latin typeface="Calibri" pitchFamily="34" charset="0"/>
            </a:endParaRPr>
          </a:p>
          <a:p>
            <a:pPr algn="l">
              <a:lnSpc>
                <a:spcPct val="80000"/>
              </a:lnSpc>
            </a:pPr>
            <a:r>
              <a:rPr lang="hr-HR" sz="2000" b="1" dirty="0">
                <a:solidFill>
                  <a:schemeClr val="bg2">
                    <a:lumMod val="25000"/>
                  </a:schemeClr>
                </a:solidFill>
                <a:latin typeface="Calibri" pitchFamily="34" charset="0"/>
              </a:rPr>
              <a:t>Tuženi</a:t>
            </a:r>
            <a:r>
              <a:rPr lang="en-GB" sz="2000" b="1" dirty="0">
                <a:solidFill>
                  <a:schemeClr val="bg2">
                    <a:lumMod val="25000"/>
                  </a:schemeClr>
                </a:solidFill>
                <a:latin typeface="Calibri" pitchFamily="34" charset="0"/>
              </a:rPr>
              <a:t>: </a:t>
            </a:r>
            <a:r>
              <a:rPr lang="en-GB" sz="1900" b="1" dirty="0">
                <a:solidFill>
                  <a:schemeClr val="bg2">
                    <a:lumMod val="25000"/>
                  </a:schemeClr>
                </a:solidFill>
                <a:latin typeface="Calibri" pitchFamily="34" charset="0"/>
              </a:rPr>
              <a:t>“TE</a:t>
            </a:r>
            <a:r>
              <a:rPr lang="hr-HR" sz="1900" b="1" dirty="0">
                <a:solidFill>
                  <a:schemeClr val="bg2">
                    <a:lumMod val="25000"/>
                  </a:schemeClr>
                </a:solidFill>
                <a:latin typeface="Calibri" pitchFamily="34" charset="0"/>
              </a:rPr>
              <a:t>Š</a:t>
            </a:r>
            <a:r>
              <a:rPr lang="en-GB" sz="1900" b="1" dirty="0">
                <a:solidFill>
                  <a:schemeClr val="bg2">
                    <a:lumMod val="25000"/>
                  </a:schemeClr>
                </a:solidFill>
                <a:latin typeface="Calibri" pitchFamily="34" charset="0"/>
              </a:rPr>
              <a:t>ANJSKA VRELA”,</a:t>
            </a:r>
            <a:r>
              <a:rPr lang="en-GB" sz="2000" b="1" dirty="0">
                <a:solidFill>
                  <a:schemeClr val="bg2">
                    <a:lumMod val="25000"/>
                  </a:schemeClr>
                </a:solidFill>
                <a:latin typeface="Calibri" pitchFamily="34" charset="0"/>
              </a:rPr>
              <a:t> T</a:t>
            </a:r>
            <a:r>
              <a:rPr lang="bs-Latn-BA" sz="2000" b="1" dirty="0">
                <a:solidFill>
                  <a:schemeClr val="bg2">
                    <a:lumMod val="25000"/>
                  </a:schemeClr>
                </a:solidFill>
                <a:latin typeface="Calibri" pitchFamily="34" charset="0"/>
              </a:rPr>
              <a:t>ešanj</a:t>
            </a:r>
            <a:r>
              <a:rPr lang="en-GB" sz="2000" b="1" dirty="0">
                <a:solidFill>
                  <a:schemeClr val="bg2">
                    <a:lumMod val="25000"/>
                  </a:schemeClr>
                </a:solidFill>
                <a:latin typeface="Calibri" pitchFamily="34" charset="0"/>
              </a:rPr>
              <a:t>, BA </a:t>
            </a:r>
            <a:r>
              <a:rPr lang="hr-HR" sz="2000" b="1" dirty="0">
                <a:solidFill>
                  <a:schemeClr val="bg2">
                    <a:lumMod val="25000"/>
                  </a:schemeClr>
                </a:solidFill>
                <a:latin typeface="Calibri" pitchFamily="34" charset="0"/>
              </a:rPr>
              <a:t>je kod Instituta za intelektualno vlasništvo </a:t>
            </a:r>
            <a:r>
              <a:rPr lang="bs-Latn-BA" sz="2000" b="1" dirty="0">
                <a:solidFill>
                  <a:schemeClr val="bg2">
                    <a:lumMod val="25000"/>
                  </a:schemeClr>
                </a:solidFill>
                <a:latin typeface="Calibri" pitchFamily="34" charset="0"/>
              </a:rPr>
              <a:t>BIH </a:t>
            </a:r>
            <a:r>
              <a:rPr lang="hr-HR" sz="2000" b="1" dirty="0">
                <a:solidFill>
                  <a:schemeClr val="bg2">
                    <a:lumMod val="25000"/>
                  </a:schemeClr>
                </a:solidFill>
                <a:latin typeface="Calibri" pitchFamily="34" charset="0"/>
              </a:rPr>
              <a:t>11</a:t>
            </a:r>
            <a:r>
              <a:rPr lang="en-US" sz="2000" b="1" dirty="0">
                <a:solidFill>
                  <a:schemeClr val="bg2">
                    <a:lumMod val="25000"/>
                  </a:schemeClr>
                </a:solidFill>
                <a:latin typeface="Calibri" pitchFamily="34" charset="0"/>
              </a:rPr>
              <a:t> </a:t>
            </a:r>
            <a:r>
              <a:rPr lang="hr-HR" sz="2000" b="1" dirty="0">
                <a:solidFill>
                  <a:schemeClr val="bg2">
                    <a:lumMod val="25000"/>
                  </a:schemeClr>
                </a:solidFill>
                <a:latin typeface="Calibri" pitchFamily="34" charset="0"/>
              </a:rPr>
              <a:t>februara</a:t>
            </a:r>
            <a:r>
              <a:rPr lang="en-US" sz="2000" b="1" dirty="0">
                <a:solidFill>
                  <a:schemeClr val="bg2">
                    <a:lumMod val="25000"/>
                  </a:schemeClr>
                </a:solidFill>
                <a:latin typeface="Calibri" pitchFamily="34" charset="0"/>
              </a:rPr>
              <a:t>, 2002 </a:t>
            </a:r>
            <a:r>
              <a:rPr lang="hr-HR" sz="2000" b="1" dirty="0">
                <a:solidFill>
                  <a:schemeClr val="bg2">
                    <a:lumMod val="25000"/>
                  </a:schemeClr>
                </a:solidFill>
                <a:latin typeface="Calibri" pitchFamily="34" charset="0"/>
              </a:rPr>
              <a:t>podnio zahtjev za priznanje prava na žig</a:t>
            </a:r>
            <a:r>
              <a:rPr lang="en-US" sz="2000" b="1" dirty="0">
                <a:solidFill>
                  <a:schemeClr val="bg2">
                    <a:lumMod val="25000"/>
                  </a:schemeClr>
                </a:solidFill>
                <a:latin typeface="Calibri" pitchFamily="34" charset="0"/>
              </a:rPr>
              <a:t>:</a:t>
            </a:r>
            <a:endParaRPr lang="hr-HR" sz="2000" b="1" dirty="0">
              <a:solidFill>
                <a:schemeClr val="bg2">
                  <a:lumMod val="25000"/>
                </a:schemeClr>
              </a:solidFill>
              <a:latin typeface="Calibri" pitchFamily="34" charset="0"/>
            </a:endParaRPr>
          </a:p>
          <a:p>
            <a:pPr algn="l">
              <a:lnSpc>
                <a:spcPct val="80000"/>
              </a:lnSpc>
            </a:pPr>
            <a:endParaRPr lang="hr-HR" sz="2000" dirty="0">
              <a:solidFill>
                <a:srgbClr val="353400"/>
              </a:solidFill>
              <a:latin typeface="Calibri" pitchFamily="34" charset="0"/>
            </a:endParaRPr>
          </a:p>
          <a:p>
            <a:pPr algn="l">
              <a:lnSpc>
                <a:spcPct val="80000"/>
              </a:lnSpc>
            </a:pPr>
            <a:endParaRPr lang="hr-HR" sz="2000" dirty="0">
              <a:solidFill>
                <a:srgbClr val="353400"/>
              </a:solidFill>
              <a:latin typeface="Calibri" pitchFamily="34" charset="0"/>
            </a:endParaRPr>
          </a:p>
          <a:p>
            <a:pPr algn="l">
              <a:lnSpc>
                <a:spcPct val="80000"/>
              </a:lnSpc>
            </a:pPr>
            <a:endParaRPr lang="hr-HR" sz="2000" i="1" dirty="0">
              <a:solidFill>
                <a:srgbClr val="353400"/>
              </a:solidFill>
              <a:latin typeface="Calibri" pitchFamily="34" charset="0"/>
            </a:endParaRPr>
          </a:p>
          <a:p>
            <a:pPr algn="l">
              <a:lnSpc>
                <a:spcPct val="80000"/>
              </a:lnSpc>
            </a:pPr>
            <a:endParaRPr lang="hr-HR" sz="2000" i="1" dirty="0">
              <a:solidFill>
                <a:srgbClr val="353400"/>
              </a:solidFill>
              <a:latin typeface="Calibri" pitchFamily="34" charset="0"/>
            </a:endParaRPr>
          </a:p>
          <a:p>
            <a:pPr algn="l">
              <a:lnSpc>
                <a:spcPct val="80000"/>
              </a:lnSpc>
            </a:pPr>
            <a:endParaRPr lang="hr-HR" sz="2000" i="1" dirty="0">
              <a:solidFill>
                <a:srgbClr val="353400"/>
              </a:solidFill>
              <a:latin typeface="Calibri" pitchFamily="34" charset="0"/>
            </a:endParaRPr>
          </a:p>
          <a:p>
            <a:pPr algn="l">
              <a:lnSpc>
                <a:spcPct val="80000"/>
              </a:lnSpc>
            </a:pPr>
            <a:endParaRPr lang="hr-HR" sz="2000" i="1" dirty="0">
              <a:solidFill>
                <a:srgbClr val="353400"/>
              </a:solidFill>
              <a:latin typeface="Calibri" pitchFamily="34" charset="0"/>
            </a:endParaRPr>
          </a:p>
          <a:p>
            <a:pPr algn="l">
              <a:lnSpc>
                <a:spcPct val="80000"/>
              </a:lnSpc>
            </a:pPr>
            <a:endParaRPr lang="hr-HR" sz="2000" i="1" dirty="0">
              <a:solidFill>
                <a:srgbClr val="353400"/>
              </a:solidFill>
              <a:latin typeface="Calibri" pitchFamily="34" charset="0"/>
            </a:endParaRPr>
          </a:p>
          <a:p>
            <a:pPr algn="l">
              <a:lnSpc>
                <a:spcPct val="80000"/>
              </a:lnSpc>
            </a:pPr>
            <a:endParaRPr lang="hr-HR" sz="2000" i="1" dirty="0">
              <a:solidFill>
                <a:srgbClr val="353400"/>
              </a:solidFill>
              <a:latin typeface="Calibri" pitchFamily="34" charset="0"/>
            </a:endParaRPr>
          </a:p>
          <a:p>
            <a:pPr algn="l">
              <a:lnSpc>
                <a:spcPct val="80000"/>
              </a:lnSpc>
            </a:pPr>
            <a:endParaRPr lang="hr-HR" sz="2000" dirty="0">
              <a:solidFill>
                <a:srgbClr val="353400"/>
              </a:solidFill>
              <a:latin typeface="Calibri" pitchFamily="34" charset="0"/>
            </a:endParaRPr>
          </a:p>
          <a:p>
            <a:pPr algn="l">
              <a:lnSpc>
                <a:spcPct val="80000"/>
              </a:lnSpc>
            </a:pPr>
            <a:r>
              <a:rPr lang="hr-HR" sz="2000" b="1" dirty="0">
                <a:solidFill>
                  <a:schemeClr val="bg2">
                    <a:lumMod val="25000"/>
                  </a:schemeClr>
                </a:solidFill>
                <a:latin typeface="Calibri" pitchFamily="34" charset="0"/>
              </a:rPr>
              <a:t>Za robe iz klase</a:t>
            </a:r>
            <a:r>
              <a:rPr lang="en-US" sz="2000" b="1" dirty="0">
                <a:solidFill>
                  <a:schemeClr val="bg2">
                    <a:lumMod val="25000"/>
                  </a:schemeClr>
                </a:solidFill>
                <a:latin typeface="Calibri" pitchFamily="34" charset="0"/>
              </a:rPr>
              <a:t> 32: </a:t>
            </a:r>
            <a:r>
              <a:rPr lang="hr-HR" sz="2000" b="1" dirty="0">
                <a:solidFill>
                  <a:schemeClr val="bg2">
                    <a:lumMod val="25000"/>
                  </a:schemeClr>
                </a:solidFill>
                <a:latin typeface="Calibri" pitchFamily="34" charset="0"/>
              </a:rPr>
              <a:t>mineralna voda</a:t>
            </a:r>
            <a:r>
              <a:rPr lang="en-US" sz="2000" b="1" dirty="0">
                <a:solidFill>
                  <a:schemeClr val="bg2">
                    <a:lumMod val="25000"/>
                  </a:schemeClr>
                </a:solidFill>
                <a:latin typeface="Calibri" pitchFamily="34" charset="0"/>
              </a:rPr>
              <a:t>.</a:t>
            </a:r>
            <a:endParaRPr lang="en-GB" sz="2000" b="1" dirty="0">
              <a:solidFill>
                <a:schemeClr val="bg2">
                  <a:lumMod val="25000"/>
                </a:schemeClr>
              </a:solidFill>
              <a:latin typeface="Calibri" pitchFamily="34" charset="0"/>
            </a:endParaRPr>
          </a:p>
          <a:p>
            <a:pPr algn="l">
              <a:lnSpc>
                <a:spcPct val="80000"/>
              </a:lnSpc>
            </a:pPr>
            <a:endParaRPr lang="hr-HR" sz="900" b="1" dirty="0">
              <a:solidFill>
                <a:schemeClr val="bg2">
                  <a:lumMod val="25000"/>
                </a:schemeClr>
              </a:solidFill>
              <a:latin typeface="Calibri" pitchFamily="34" charset="0"/>
            </a:endParaRPr>
          </a:p>
          <a:p>
            <a:pPr algn="l">
              <a:lnSpc>
                <a:spcPct val="80000"/>
              </a:lnSpc>
            </a:pPr>
            <a:r>
              <a:rPr lang="hr-HR" sz="2000" b="1" dirty="0">
                <a:solidFill>
                  <a:schemeClr val="bg2">
                    <a:lumMod val="25000"/>
                  </a:schemeClr>
                </a:solidFill>
                <a:latin typeface="Calibri" pitchFamily="34" charset="0"/>
              </a:rPr>
              <a:t>Institut je 5. marta 2002 donio Rješenje o priznanju prava na žig</a:t>
            </a:r>
            <a:r>
              <a:rPr lang="en-GB" sz="2000" b="1" dirty="0">
                <a:solidFill>
                  <a:schemeClr val="bg2">
                    <a:lumMod val="25000"/>
                  </a:schemeClr>
                </a:solidFill>
                <a:latin typeface="Calibri" pitchFamily="34" charset="0"/>
              </a:rPr>
              <a:t>.</a:t>
            </a:r>
            <a:r>
              <a:rPr lang="en-GB" sz="2000" b="1" i="1" dirty="0">
                <a:solidFill>
                  <a:schemeClr val="bg2">
                    <a:lumMod val="25000"/>
                  </a:schemeClr>
                </a:solidFill>
                <a:latin typeface="Calibri" pitchFamily="34" charset="0"/>
              </a:rPr>
              <a:t> </a:t>
            </a:r>
            <a:endParaRPr lang="cs-CZ" sz="2000" b="1" i="1" dirty="0">
              <a:solidFill>
                <a:schemeClr val="bg2">
                  <a:lumMod val="25000"/>
                </a:schemeClr>
              </a:solidFill>
              <a:latin typeface="Calibri" pitchFamily="34" charset="0"/>
            </a:endParaRPr>
          </a:p>
        </p:txBody>
      </p:sp>
      <p:pic>
        <p:nvPicPr>
          <p:cNvPr id="50180" name="Picture 4" descr="dijamanttesanj"/>
          <p:cNvPicPr>
            <a:picLocks noChangeAspect="1" noChangeArrowheads="1"/>
          </p:cNvPicPr>
          <p:nvPr/>
        </p:nvPicPr>
        <p:blipFill>
          <a:blip r:embed="rId2"/>
          <a:srcRect/>
          <a:stretch>
            <a:fillRect/>
          </a:stretch>
        </p:blipFill>
        <p:spPr bwMode="auto">
          <a:xfrm>
            <a:off x="3511550" y="2943225"/>
            <a:ext cx="2093913" cy="2214563"/>
          </a:xfrm>
          <a:prstGeom prst="rect">
            <a:avLst/>
          </a:prstGeom>
          <a:noFill/>
          <a:ln w="9525">
            <a:noFill/>
            <a:miter lim="800000"/>
            <a:headEnd/>
            <a:tailEnd/>
          </a:ln>
        </p:spPr>
      </p:pic>
    </p:spTree>
    <p:extLst>
      <p:ext uri="{BB962C8B-B14F-4D97-AF65-F5344CB8AC3E}">
        <p14:creationId xmlns:p14="http://schemas.microsoft.com/office/powerpoint/2010/main" val="4054338588"/>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827088" y="333375"/>
            <a:ext cx="7772400" cy="647700"/>
          </a:xfrm>
        </p:spPr>
        <p:txBody>
          <a:bodyPr>
            <a:normAutofit/>
          </a:bodyPr>
          <a:lstStyle/>
          <a:p>
            <a:endParaRPr lang="cs-CZ" sz="1600" b="1" u="sng" dirty="0">
              <a:solidFill>
                <a:srgbClr val="353400"/>
              </a:solidFill>
              <a:latin typeface="Calibri" pitchFamily="34" charset="0"/>
              <a:cs typeface="Times New Roman" pitchFamily="18" charset="0"/>
            </a:endParaRPr>
          </a:p>
        </p:txBody>
      </p:sp>
      <p:sp>
        <p:nvSpPr>
          <p:cNvPr id="51203" name="Rectangle 3"/>
          <p:cNvSpPr>
            <a:spLocks noGrp="1" noChangeArrowheads="1"/>
          </p:cNvSpPr>
          <p:nvPr>
            <p:ph type="subTitle" idx="1"/>
          </p:nvPr>
        </p:nvSpPr>
        <p:spPr>
          <a:xfrm>
            <a:off x="827088" y="1125538"/>
            <a:ext cx="7777162" cy="5327650"/>
          </a:xfrm>
        </p:spPr>
        <p:txBody>
          <a:bodyPr/>
          <a:lstStyle/>
          <a:p>
            <a:pPr algn="l"/>
            <a:endParaRPr lang="hr-HR" sz="2000" b="1" dirty="0">
              <a:solidFill>
                <a:srgbClr val="353400"/>
              </a:solidFill>
              <a:latin typeface="Calibri" pitchFamily="34" charset="0"/>
            </a:endParaRPr>
          </a:p>
          <a:p>
            <a:pPr algn="l"/>
            <a:endParaRPr lang="hr-HR" sz="2000" b="1" dirty="0">
              <a:solidFill>
                <a:srgbClr val="353400"/>
              </a:solidFill>
              <a:latin typeface="Calibri" pitchFamily="34" charset="0"/>
            </a:endParaRPr>
          </a:p>
          <a:p>
            <a:pPr algn="l"/>
            <a:r>
              <a:rPr lang="en-US" sz="2000" b="1" dirty="0" err="1">
                <a:solidFill>
                  <a:schemeClr val="bg2">
                    <a:lumMod val="25000"/>
                  </a:schemeClr>
                </a:solidFill>
                <a:latin typeface="Calibri" pitchFamily="34" charset="0"/>
              </a:rPr>
              <a:t>Tužitelj</a:t>
            </a:r>
            <a:r>
              <a:rPr lang="en-US" sz="2000" b="1" dirty="0">
                <a:solidFill>
                  <a:schemeClr val="bg2">
                    <a:lumMod val="25000"/>
                  </a:schemeClr>
                </a:solidFill>
                <a:latin typeface="Calibri" pitchFamily="34" charset="0"/>
              </a:rPr>
              <a:t>: “ILID</a:t>
            </a:r>
            <a:r>
              <a:rPr lang="hr-HR" sz="2000" b="1" dirty="0">
                <a:solidFill>
                  <a:schemeClr val="bg2">
                    <a:lumMod val="25000"/>
                  </a:schemeClr>
                </a:solidFill>
                <a:latin typeface="Calibri" pitchFamily="34" charset="0"/>
              </a:rPr>
              <a:t>Ž</a:t>
            </a:r>
            <a:r>
              <a:rPr lang="en-US" sz="2000" b="1" dirty="0">
                <a:solidFill>
                  <a:schemeClr val="bg2">
                    <a:lumMod val="25000"/>
                  </a:schemeClr>
                </a:solidFill>
                <a:latin typeface="Calibri" pitchFamily="34" charset="0"/>
              </a:rPr>
              <a:t>ANSKI DI</a:t>
            </a:r>
            <a:r>
              <a:rPr lang="hr-HR" sz="2000" b="1" dirty="0">
                <a:solidFill>
                  <a:schemeClr val="bg2">
                    <a:lumMod val="25000"/>
                  </a:schemeClr>
                </a:solidFill>
                <a:latin typeface="Calibri" pitchFamily="34" charset="0"/>
              </a:rPr>
              <a:t>J</a:t>
            </a:r>
            <a:r>
              <a:rPr lang="en-US" sz="2000" b="1" dirty="0">
                <a:solidFill>
                  <a:schemeClr val="bg2">
                    <a:lumMod val="25000"/>
                  </a:schemeClr>
                </a:solidFill>
                <a:latin typeface="Calibri" pitchFamily="34" charset="0"/>
              </a:rPr>
              <a:t>AMANT”, S</a:t>
            </a:r>
            <a:r>
              <a:rPr lang="bs-Latn-BA" sz="2000" b="1" dirty="0">
                <a:solidFill>
                  <a:schemeClr val="bg2">
                    <a:lumMod val="25000"/>
                  </a:schemeClr>
                </a:solidFill>
                <a:latin typeface="Calibri" pitchFamily="34" charset="0"/>
              </a:rPr>
              <a:t>arajevo,</a:t>
            </a:r>
            <a:r>
              <a:rPr lang="en-US" sz="2000" b="1" dirty="0">
                <a:solidFill>
                  <a:schemeClr val="bg2">
                    <a:lumMod val="25000"/>
                  </a:schemeClr>
                </a:solidFill>
                <a:latin typeface="Calibri" pitchFamily="34" charset="0"/>
              </a:rPr>
              <a:t> BA </a:t>
            </a:r>
            <a:r>
              <a:rPr lang="hr-HR" sz="2000" b="1" dirty="0">
                <a:solidFill>
                  <a:schemeClr val="bg2">
                    <a:lumMod val="25000"/>
                  </a:schemeClr>
                </a:solidFill>
                <a:latin typeface="Calibri" pitchFamily="34" charset="0"/>
              </a:rPr>
              <a:t> je kod Instituta za intelektualno vlasništvo </a:t>
            </a:r>
            <a:r>
              <a:rPr lang="bs-Latn-BA" sz="2000" b="1" dirty="0">
                <a:solidFill>
                  <a:schemeClr val="bg2">
                    <a:lumMod val="25000"/>
                  </a:schemeClr>
                </a:solidFill>
                <a:latin typeface="Calibri" pitchFamily="34" charset="0"/>
              </a:rPr>
              <a:t>BIH   </a:t>
            </a:r>
            <a:r>
              <a:rPr lang="en-US" sz="2000" b="1" dirty="0">
                <a:solidFill>
                  <a:schemeClr val="bg2">
                    <a:lumMod val="25000"/>
                  </a:schemeClr>
                </a:solidFill>
                <a:latin typeface="Calibri" pitchFamily="34" charset="0"/>
              </a:rPr>
              <a:t>20 </a:t>
            </a:r>
            <a:r>
              <a:rPr lang="hr-HR" sz="2000" b="1" dirty="0">
                <a:solidFill>
                  <a:schemeClr val="bg2">
                    <a:lumMod val="25000"/>
                  </a:schemeClr>
                </a:solidFill>
                <a:latin typeface="Calibri" pitchFamily="34" charset="0"/>
              </a:rPr>
              <a:t>februara</a:t>
            </a:r>
            <a:r>
              <a:rPr lang="en-US" sz="2000" b="1" dirty="0">
                <a:solidFill>
                  <a:schemeClr val="bg2">
                    <a:lumMod val="25000"/>
                  </a:schemeClr>
                </a:solidFill>
                <a:latin typeface="Calibri" pitchFamily="34" charset="0"/>
              </a:rPr>
              <a:t>, 2002 </a:t>
            </a:r>
            <a:r>
              <a:rPr lang="hr-HR" sz="2000" b="1" dirty="0">
                <a:solidFill>
                  <a:schemeClr val="bg2">
                    <a:lumMod val="25000"/>
                  </a:schemeClr>
                </a:solidFill>
                <a:latin typeface="Calibri" pitchFamily="34" charset="0"/>
              </a:rPr>
              <a:t>podnio zahtjev za priznanje prava na žig</a:t>
            </a:r>
            <a:r>
              <a:rPr lang="en-US" sz="2000" b="1" dirty="0">
                <a:solidFill>
                  <a:schemeClr val="bg2">
                    <a:lumMod val="25000"/>
                  </a:schemeClr>
                </a:solidFill>
                <a:latin typeface="Calibri" pitchFamily="34" charset="0"/>
              </a:rPr>
              <a:t>: </a:t>
            </a:r>
            <a:endParaRPr lang="hr-HR" sz="2000" b="1" dirty="0">
              <a:solidFill>
                <a:schemeClr val="bg2">
                  <a:lumMod val="25000"/>
                </a:schemeClr>
              </a:solidFill>
              <a:latin typeface="Calibri" pitchFamily="34" charset="0"/>
            </a:endParaRPr>
          </a:p>
          <a:p>
            <a:pPr algn="l"/>
            <a:endParaRPr lang="hr-HR" sz="2000" b="1" dirty="0">
              <a:solidFill>
                <a:srgbClr val="353400"/>
              </a:solidFill>
              <a:latin typeface="Calibri" pitchFamily="34" charset="0"/>
            </a:endParaRPr>
          </a:p>
          <a:p>
            <a:pPr algn="l"/>
            <a:endParaRPr lang="hr-HR" sz="2000" b="1" dirty="0">
              <a:solidFill>
                <a:srgbClr val="353400"/>
              </a:solidFill>
              <a:latin typeface="Calibri" pitchFamily="34" charset="0"/>
            </a:endParaRPr>
          </a:p>
          <a:p>
            <a:pPr algn="l"/>
            <a:endParaRPr lang="hr-HR" sz="2000" b="1" dirty="0">
              <a:solidFill>
                <a:srgbClr val="353400"/>
              </a:solidFill>
              <a:latin typeface="Calibri" pitchFamily="34" charset="0"/>
            </a:endParaRPr>
          </a:p>
          <a:p>
            <a:pPr algn="l"/>
            <a:endParaRPr lang="hr-HR" sz="2000" b="1" dirty="0">
              <a:solidFill>
                <a:srgbClr val="353400"/>
              </a:solidFill>
              <a:latin typeface="Calibri" pitchFamily="34" charset="0"/>
            </a:endParaRPr>
          </a:p>
          <a:p>
            <a:pPr algn="l"/>
            <a:endParaRPr lang="hr-HR" sz="2000" b="1" dirty="0">
              <a:solidFill>
                <a:srgbClr val="353400"/>
              </a:solidFill>
              <a:latin typeface="Calibri" pitchFamily="34" charset="0"/>
            </a:endParaRPr>
          </a:p>
          <a:p>
            <a:pPr algn="l"/>
            <a:endParaRPr lang="hr-HR" sz="2000" b="1" dirty="0">
              <a:solidFill>
                <a:srgbClr val="353400"/>
              </a:solidFill>
              <a:latin typeface="Calibri" pitchFamily="34" charset="0"/>
            </a:endParaRPr>
          </a:p>
          <a:p>
            <a:pPr algn="l"/>
            <a:endParaRPr lang="hr-HR" sz="2000" b="1" dirty="0">
              <a:solidFill>
                <a:srgbClr val="353400"/>
              </a:solidFill>
              <a:latin typeface="Calibri" pitchFamily="34" charset="0"/>
            </a:endParaRPr>
          </a:p>
          <a:p>
            <a:pPr algn="l"/>
            <a:endParaRPr lang="hr-HR" sz="2000" b="1" dirty="0">
              <a:solidFill>
                <a:srgbClr val="353400"/>
              </a:solidFill>
              <a:latin typeface="Calibri" pitchFamily="34" charset="0"/>
            </a:endParaRPr>
          </a:p>
          <a:p>
            <a:pPr algn="l"/>
            <a:r>
              <a:rPr lang="hr-HR" sz="2000" b="1" dirty="0">
                <a:solidFill>
                  <a:schemeClr val="bg2">
                    <a:lumMod val="25000"/>
                  </a:schemeClr>
                </a:solidFill>
                <a:latin typeface="Calibri" pitchFamily="34" charset="0"/>
              </a:rPr>
              <a:t>Za robe iz klase</a:t>
            </a:r>
            <a:r>
              <a:rPr lang="en-US" sz="2000" b="1" dirty="0">
                <a:solidFill>
                  <a:schemeClr val="bg2">
                    <a:lumMod val="25000"/>
                  </a:schemeClr>
                </a:solidFill>
                <a:latin typeface="Calibri" pitchFamily="34" charset="0"/>
              </a:rPr>
              <a:t> 32: </a:t>
            </a:r>
            <a:r>
              <a:rPr lang="hr-HR" sz="2000" b="1" dirty="0">
                <a:solidFill>
                  <a:schemeClr val="bg2">
                    <a:lumMod val="25000"/>
                  </a:schemeClr>
                </a:solidFill>
                <a:latin typeface="Calibri" pitchFamily="34" charset="0"/>
              </a:rPr>
              <a:t>mineralna voda</a:t>
            </a:r>
            <a:r>
              <a:rPr lang="en-US" sz="2000" b="1" dirty="0">
                <a:solidFill>
                  <a:schemeClr val="bg2">
                    <a:lumMod val="25000"/>
                  </a:schemeClr>
                </a:solidFill>
                <a:latin typeface="Calibri" pitchFamily="34" charset="0"/>
              </a:rPr>
              <a:t>.</a:t>
            </a:r>
          </a:p>
          <a:p>
            <a:pPr algn="l"/>
            <a:endParaRPr lang="en-US" sz="900" b="1" dirty="0">
              <a:solidFill>
                <a:srgbClr val="353400"/>
              </a:solidFill>
              <a:latin typeface="Calibri" pitchFamily="34" charset="0"/>
            </a:endParaRPr>
          </a:p>
          <a:p>
            <a:pPr algn="l"/>
            <a:endParaRPr lang="cs-CZ" sz="2000" b="1" dirty="0">
              <a:solidFill>
                <a:srgbClr val="353400"/>
              </a:solidFill>
              <a:latin typeface="Calibri" pitchFamily="34" charset="0"/>
            </a:endParaRPr>
          </a:p>
        </p:txBody>
      </p:sp>
      <p:pic>
        <p:nvPicPr>
          <p:cNvPr id="51204" name="Picture 4" descr="dijamantilidzanski"/>
          <p:cNvPicPr>
            <a:picLocks noChangeAspect="1" noChangeArrowheads="1"/>
          </p:cNvPicPr>
          <p:nvPr/>
        </p:nvPicPr>
        <p:blipFill>
          <a:blip r:embed="rId2"/>
          <a:srcRect/>
          <a:stretch>
            <a:fillRect/>
          </a:stretch>
        </p:blipFill>
        <p:spPr bwMode="auto">
          <a:xfrm>
            <a:off x="3451225" y="2944813"/>
            <a:ext cx="2212975" cy="2212975"/>
          </a:xfrm>
          <a:prstGeom prst="rect">
            <a:avLst/>
          </a:prstGeom>
          <a:noFill/>
        </p:spPr>
      </p:pic>
    </p:spTree>
    <p:extLst>
      <p:ext uri="{BB962C8B-B14F-4D97-AF65-F5344CB8AC3E}">
        <p14:creationId xmlns:p14="http://schemas.microsoft.com/office/powerpoint/2010/main" val="2486907811"/>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827088" y="333375"/>
            <a:ext cx="7772400" cy="647700"/>
          </a:xfrm>
        </p:spPr>
        <p:txBody>
          <a:bodyPr>
            <a:normAutofit/>
          </a:bodyPr>
          <a:lstStyle/>
          <a:p>
            <a:endParaRPr lang="cs-CZ" sz="1600" b="1" u="sng" dirty="0">
              <a:solidFill>
                <a:srgbClr val="353400"/>
              </a:solidFill>
              <a:latin typeface="Calibri" pitchFamily="34" charset="0"/>
              <a:cs typeface="Times New Roman" pitchFamily="18" charset="0"/>
            </a:endParaRPr>
          </a:p>
        </p:txBody>
      </p:sp>
      <p:sp>
        <p:nvSpPr>
          <p:cNvPr id="52227" name="Rectangle 3"/>
          <p:cNvSpPr>
            <a:spLocks noGrp="1" noChangeArrowheads="1"/>
          </p:cNvSpPr>
          <p:nvPr>
            <p:ph type="subTitle" idx="1"/>
          </p:nvPr>
        </p:nvSpPr>
        <p:spPr>
          <a:xfrm>
            <a:off x="827088" y="1052513"/>
            <a:ext cx="7777162" cy="5327650"/>
          </a:xfrm>
        </p:spPr>
        <p:txBody>
          <a:bodyPr>
            <a:normAutofit lnSpcReduction="10000"/>
          </a:bodyPr>
          <a:lstStyle/>
          <a:p>
            <a:pPr algn="l">
              <a:lnSpc>
                <a:spcPct val="80000"/>
              </a:lnSpc>
              <a:tabLst>
                <a:tab pos="85725" algn="l"/>
              </a:tabLst>
            </a:pPr>
            <a:r>
              <a:rPr lang="hr-HR" sz="1800" b="1" u="sng" dirty="0">
                <a:solidFill>
                  <a:schemeClr val="bg2">
                    <a:lumMod val="25000"/>
                  </a:schemeClr>
                </a:solidFill>
                <a:latin typeface="Calibri" pitchFamily="34" charset="0"/>
              </a:rPr>
              <a:t>PRED SUDOM</a:t>
            </a:r>
          </a:p>
          <a:p>
            <a:pPr algn="l">
              <a:lnSpc>
                <a:spcPct val="80000"/>
              </a:lnSpc>
              <a:tabLst>
                <a:tab pos="85725" algn="l"/>
              </a:tabLst>
            </a:pPr>
            <a:endParaRPr lang="en-US" sz="1800" b="1" u="sng" dirty="0">
              <a:solidFill>
                <a:schemeClr val="bg2">
                  <a:lumMod val="25000"/>
                </a:schemeClr>
              </a:solidFill>
              <a:latin typeface="Calibri" pitchFamily="34" charset="0"/>
            </a:endParaRPr>
          </a:p>
          <a:p>
            <a:pPr algn="l">
              <a:lnSpc>
                <a:spcPct val="80000"/>
              </a:lnSpc>
              <a:tabLst>
                <a:tab pos="85725" algn="l"/>
              </a:tabLst>
            </a:pPr>
            <a:r>
              <a:rPr lang="en-US" sz="1800" b="1" dirty="0">
                <a:solidFill>
                  <a:schemeClr val="bg2">
                    <a:lumMod val="25000"/>
                  </a:schemeClr>
                </a:solidFill>
                <a:latin typeface="Calibri" pitchFamily="34" charset="0"/>
              </a:rPr>
              <a:t>15 </a:t>
            </a:r>
            <a:r>
              <a:rPr lang="hr-HR" sz="1800" b="1" dirty="0">
                <a:solidFill>
                  <a:schemeClr val="bg2">
                    <a:lumMod val="25000"/>
                  </a:schemeClr>
                </a:solidFill>
                <a:latin typeface="Calibri" pitchFamily="34" charset="0"/>
              </a:rPr>
              <a:t>marta</a:t>
            </a:r>
            <a:r>
              <a:rPr lang="en-US" sz="1800" b="1" dirty="0">
                <a:solidFill>
                  <a:schemeClr val="bg2">
                    <a:lumMod val="25000"/>
                  </a:schemeClr>
                </a:solidFill>
                <a:latin typeface="Calibri" pitchFamily="34" charset="0"/>
              </a:rPr>
              <a:t>, 2002 </a:t>
            </a:r>
            <a:r>
              <a:rPr lang="hr-HR" sz="1800" b="1" dirty="0">
                <a:solidFill>
                  <a:schemeClr val="bg2">
                    <a:lumMod val="25000"/>
                  </a:schemeClr>
                </a:solidFill>
                <a:latin typeface="Calibri" pitchFamily="34" charset="0"/>
              </a:rPr>
              <a:t>Tužitelj</a:t>
            </a:r>
            <a:r>
              <a:rPr lang="en-US" sz="1800" b="1" dirty="0">
                <a:solidFill>
                  <a:schemeClr val="bg2">
                    <a:lumMod val="25000"/>
                  </a:schemeClr>
                </a:solidFill>
                <a:latin typeface="Calibri" pitchFamily="34" charset="0"/>
              </a:rPr>
              <a:t> “ILID</a:t>
            </a:r>
            <a:r>
              <a:rPr lang="hr-HR" sz="1800" b="1" dirty="0">
                <a:solidFill>
                  <a:schemeClr val="bg2">
                    <a:lumMod val="25000"/>
                  </a:schemeClr>
                </a:solidFill>
                <a:latin typeface="Calibri" pitchFamily="34" charset="0"/>
              </a:rPr>
              <a:t>Ž</a:t>
            </a:r>
            <a:r>
              <a:rPr lang="en-US" sz="1800" b="1" dirty="0">
                <a:solidFill>
                  <a:schemeClr val="bg2">
                    <a:lumMod val="25000"/>
                  </a:schemeClr>
                </a:solidFill>
                <a:latin typeface="Calibri" pitchFamily="34" charset="0"/>
              </a:rPr>
              <a:t>ANSKI DI</a:t>
            </a:r>
            <a:r>
              <a:rPr lang="hr-HR" sz="1800" b="1" dirty="0">
                <a:solidFill>
                  <a:schemeClr val="bg2">
                    <a:lumMod val="25000"/>
                  </a:schemeClr>
                </a:solidFill>
                <a:latin typeface="Calibri" pitchFamily="34" charset="0"/>
              </a:rPr>
              <a:t>J</a:t>
            </a:r>
            <a:r>
              <a:rPr lang="en-US" sz="1800" b="1" dirty="0">
                <a:solidFill>
                  <a:schemeClr val="bg2">
                    <a:lumMod val="25000"/>
                  </a:schemeClr>
                </a:solidFill>
                <a:latin typeface="Calibri" pitchFamily="34" charset="0"/>
              </a:rPr>
              <a:t>AMANT”, S</a:t>
            </a:r>
            <a:r>
              <a:rPr lang="bs-Latn-BA" sz="1800" b="1" dirty="0">
                <a:solidFill>
                  <a:schemeClr val="bg2">
                    <a:lumMod val="25000"/>
                  </a:schemeClr>
                </a:solidFill>
                <a:latin typeface="Calibri" pitchFamily="34" charset="0"/>
              </a:rPr>
              <a:t>arajevo</a:t>
            </a:r>
            <a:r>
              <a:rPr lang="en-US" sz="1800" b="1" dirty="0">
                <a:solidFill>
                  <a:schemeClr val="bg2">
                    <a:lumMod val="25000"/>
                  </a:schemeClr>
                </a:solidFill>
                <a:latin typeface="Calibri" pitchFamily="34" charset="0"/>
              </a:rPr>
              <a:t>, BA </a:t>
            </a:r>
            <a:r>
              <a:rPr lang="hr-HR" sz="1800" b="1" dirty="0">
                <a:solidFill>
                  <a:schemeClr val="bg2">
                    <a:lumMod val="25000"/>
                  </a:schemeClr>
                </a:solidFill>
                <a:latin typeface="Calibri" pitchFamily="34" charset="0"/>
              </a:rPr>
              <a:t> pred Kantonalnim sudom u Zenici istupa sa tužbom za povredu prava na žig protiv Tuženog </a:t>
            </a:r>
            <a:r>
              <a:rPr lang="en-US" sz="1800" b="1" dirty="0">
                <a:solidFill>
                  <a:schemeClr val="bg2">
                    <a:lumMod val="25000"/>
                  </a:schemeClr>
                </a:solidFill>
                <a:latin typeface="Calibri" pitchFamily="34" charset="0"/>
              </a:rPr>
              <a:t>“TE</a:t>
            </a:r>
            <a:r>
              <a:rPr lang="hr-HR" sz="1800" b="1" dirty="0">
                <a:solidFill>
                  <a:schemeClr val="bg2">
                    <a:lumMod val="25000"/>
                  </a:schemeClr>
                </a:solidFill>
                <a:latin typeface="Calibri" pitchFamily="34" charset="0"/>
              </a:rPr>
              <a:t>Š</a:t>
            </a:r>
            <a:r>
              <a:rPr lang="en-US" sz="1800" b="1" dirty="0">
                <a:solidFill>
                  <a:schemeClr val="bg2">
                    <a:lumMod val="25000"/>
                  </a:schemeClr>
                </a:solidFill>
                <a:latin typeface="Calibri" pitchFamily="34" charset="0"/>
              </a:rPr>
              <a:t>ANJSKA VRELA”, T</a:t>
            </a:r>
            <a:r>
              <a:rPr lang="bs-Latn-BA" sz="1800" b="1" dirty="0">
                <a:solidFill>
                  <a:schemeClr val="bg2">
                    <a:lumMod val="25000"/>
                  </a:schemeClr>
                </a:solidFill>
                <a:latin typeface="Calibri" pitchFamily="34" charset="0"/>
              </a:rPr>
              <a:t>ešanj, BA</a:t>
            </a:r>
            <a:endParaRPr lang="hr-HR" sz="1800" b="1" dirty="0">
              <a:solidFill>
                <a:schemeClr val="bg2">
                  <a:lumMod val="25000"/>
                </a:schemeClr>
              </a:solidFill>
              <a:latin typeface="Calibri" pitchFamily="34" charset="0"/>
            </a:endParaRPr>
          </a:p>
          <a:p>
            <a:pPr algn="l">
              <a:lnSpc>
                <a:spcPct val="80000"/>
              </a:lnSpc>
              <a:tabLst>
                <a:tab pos="85725" algn="l"/>
              </a:tabLst>
            </a:pPr>
            <a:endParaRPr lang="en-US" sz="1800" b="1" dirty="0">
              <a:solidFill>
                <a:schemeClr val="bg2">
                  <a:lumMod val="25000"/>
                </a:schemeClr>
              </a:solidFill>
              <a:latin typeface="Calibri" pitchFamily="34" charset="0"/>
            </a:endParaRPr>
          </a:p>
          <a:p>
            <a:pPr algn="l">
              <a:lnSpc>
                <a:spcPct val="80000"/>
              </a:lnSpc>
              <a:tabLst>
                <a:tab pos="85725" algn="l"/>
              </a:tabLst>
            </a:pPr>
            <a:r>
              <a:rPr lang="hr-HR" sz="1800" b="1" dirty="0">
                <a:solidFill>
                  <a:schemeClr val="bg2">
                    <a:lumMod val="25000"/>
                  </a:schemeClr>
                </a:solidFill>
                <a:latin typeface="Calibri" pitchFamily="34" charset="0"/>
              </a:rPr>
              <a:t>Uovom slučaju</a:t>
            </a:r>
            <a:r>
              <a:rPr lang="en-US" sz="1800" b="1" dirty="0">
                <a:solidFill>
                  <a:schemeClr val="bg2">
                    <a:lumMod val="25000"/>
                  </a:schemeClr>
                </a:solidFill>
                <a:latin typeface="Calibri" pitchFamily="34" charset="0"/>
              </a:rPr>
              <a:t> </a:t>
            </a:r>
            <a:r>
              <a:rPr lang="en-US" sz="1800" b="1" dirty="0" err="1">
                <a:solidFill>
                  <a:schemeClr val="bg2">
                    <a:lumMod val="25000"/>
                  </a:schemeClr>
                </a:solidFill>
                <a:latin typeface="Calibri" pitchFamily="34" charset="0"/>
              </a:rPr>
              <a:t>Tužitelj</a:t>
            </a:r>
            <a:r>
              <a:rPr lang="en-US" sz="1800" b="1" dirty="0">
                <a:solidFill>
                  <a:schemeClr val="bg2">
                    <a:lumMod val="25000"/>
                  </a:schemeClr>
                </a:solidFill>
                <a:latin typeface="Calibri" pitchFamily="34" charset="0"/>
              </a:rPr>
              <a:t> </a:t>
            </a:r>
            <a:r>
              <a:rPr lang="hr-HR" sz="1800" b="1" dirty="0">
                <a:solidFill>
                  <a:schemeClr val="bg2">
                    <a:lumMod val="25000"/>
                  </a:schemeClr>
                </a:solidFill>
                <a:latin typeface="Calibri" pitchFamily="34" charset="0"/>
              </a:rPr>
              <a:t>navodi slijedeće</a:t>
            </a:r>
            <a:r>
              <a:rPr lang="en-US" sz="1800" b="1" dirty="0">
                <a:solidFill>
                  <a:schemeClr val="bg2">
                    <a:lumMod val="25000"/>
                  </a:schemeClr>
                </a:solidFill>
                <a:latin typeface="Calibri" pitchFamily="34" charset="0"/>
              </a:rPr>
              <a:t>:</a:t>
            </a:r>
          </a:p>
          <a:p>
            <a:pPr algn="l">
              <a:lnSpc>
                <a:spcPct val="80000"/>
              </a:lnSpc>
              <a:buFontTx/>
              <a:buChar char="•"/>
              <a:tabLst>
                <a:tab pos="85725" algn="l"/>
              </a:tabLst>
            </a:pPr>
            <a:r>
              <a:rPr lang="hr-HR" sz="1800" b="1" dirty="0">
                <a:solidFill>
                  <a:schemeClr val="bg2">
                    <a:lumMod val="25000"/>
                  </a:schemeClr>
                </a:solidFill>
                <a:latin typeface="Calibri" pitchFamily="34" charset="0"/>
              </a:rPr>
              <a:t>Da je koristio znak duži vremenski period</a:t>
            </a:r>
            <a:r>
              <a:rPr lang="en-US" sz="1800" b="1" dirty="0">
                <a:solidFill>
                  <a:schemeClr val="bg2">
                    <a:lumMod val="25000"/>
                  </a:schemeClr>
                </a:solidFill>
                <a:latin typeface="Calibri" pitchFamily="34" charset="0"/>
              </a:rPr>
              <a:t>;</a:t>
            </a:r>
          </a:p>
          <a:p>
            <a:pPr algn="l">
              <a:lnSpc>
                <a:spcPct val="80000"/>
              </a:lnSpc>
              <a:buFontTx/>
              <a:buChar char="•"/>
              <a:tabLst>
                <a:tab pos="85725" algn="l"/>
              </a:tabLst>
            </a:pPr>
            <a:r>
              <a:rPr lang="hr-HR" sz="1800" b="1" dirty="0">
                <a:solidFill>
                  <a:schemeClr val="bg2">
                    <a:lumMod val="25000"/>
                  </a:schemeClr>
                </a:solidFill>
                <a:latin typeface="Calibri" pitchFamily="34" charset="0"/>
              </a:rPr>
              <a:t>Uprkos toj činjenici Tuženi je napravio istu bocu i koristio sličnu etiketu na 	boci</a:t>
            </a:r>
            <a:r>
              <a:rPr lang="en-US" sz="1800" b="1" dirty="0">
                <a:solidFill>
                  <a:schemeClr val="bg2">
                    <a:lumMod val="25000"/>
                  </a:schemeClr>
                </a:solidFill>
                <a:latin typeface="Calibri" pitchFamily="34" charset="0"/>
              </a:rPr>
              <a:t>; </a:t>
            </a:r>
          </a:p>
          <a:p>
            <a:pPr algn="l">
              <a:lnSpc>
                <a:spcPct val="80000"/>
              </a:lnSpc>
              <a:buFontTx/>
              <a:buChar char="•"/>
              <a:tabLst>
                <a:tab pos="85725" algn="l"/>
              </a:tabLst>
            </a:pPr>
            <a:r>
              <a:rPr lang="hr-HR" sz="1800" b="1" dirty="0">
                <a:solidFill>
                  <a:schemeClr val="bg2">
                    <a:lumMod val="25000"/>
                  </a:schemeClr>
                </a:solidFill>
                <a:latin typeface="Calibri" pitchFamily="34" charset="0"/>
              </a:rPr>
              <a:t>Tužitelj smatra da prevelika sličnost između proizvoda kod prosječnog 	potrošača može da stvori zabunu vezano za porijeklo proizvoda i da prosječni 	potrošač može dovesti u vezu ova dva proizvoda</a:t>
            </a:r>
            <a:r>
              <a:rPr lang="en-US" sz="1800" b="1" dirty="0">
                <a:solidFill>
                  <a:schemeClr val="bg2">
                    <a:lumMod val="25000"/>
                  </a:schemeClr>
                </a:solidFill>
                <a:latin typeface="Calibri" pitchFamily="34" charset="0"/>
              </a:rPr>
              <a:t>;</a:t>
            </a:r>
            <a:endParaRPr lang="hr-HR" sz="1800" b="1" dirty="0">
              <a:solidFill>
                <a:schemeClr val="bg2">
                  <a:lumMod val="25000"/>
                </a:schemeClr>
              </a:solidFill>
              <a:latin typeface="Calibri" pitchFamily="34" charset="0"/>
            </a:endParaRPr>
          </a:p>
          <a:p>
            <a:pPr algn="l">
              <a:lnSpc>
                <a:spcPct val="80000"/>
              </a:lnSpc>
              <a:tabLst>
                <a:tab pos="85725" algn="l"/>
              </a:tabLst>
            </a:pPr>
            <a:endParaRPr lang="en-US" sz="1800" b="1" dirty="0">
              <a:solidFill>
                <a:schemeClr val="bg2">
                  <a:lumMod val="25000"/>
                </a:schemeClr>
              </a:solidFill>
              <a:latin typeface="Calibri" pitchFamily="34" charset="0"/>
            </a:endParaRPr>
          </a:p>
          <a:p>
            <a:pPr algn="l">
              <a:lnSpc>
                <a:spcPct val="80000"/>
              </a:lnSpc>
              <a:buFontTx/>
              <a:buChar char="•"/>
              <a:tabLst>
                <a:tab pos="85725" algn="l"/>
              </a:tabLst>
            </a:pPr>
            <a:r>
              <a:rPr lang="en-US" sz="1800" b="1" dirty="0" err="1">
                <a:solidFill>
                  <a:schemeClr val="bg2">
                    <a:lumMod val="25000"/>
                  </a:schemeClr>
                </a:solidFill>
                <a:latin typeface="Calibri" pitchFamily="34" charset="0"/>
              </a:rPr>
              <a:t>Tužitelj</a:t>
            </a:r>
            <a:r>
              <a:rPr lang="en-US" sz="1800" b="1" dirty="0">
                <a:solidFill>
                  <a:schemeClr val="bg2">
                    <a:lumMod val="25000"/>
                  </a:schemeClr>
                </a:solidFill>
                <a:latin typeface="Calibri" pitchFamily="34" charset="0"/>
              </a:rPr>
              <a:t> </a:t>
            </a:r>
            <a:r>
              <a:rPr lang="hr-HR" sz="1800" b="1" dirty="0">
                <a:solidFill>
                  <a:schemeClr val="bg2">
                    <a:lumMod val="25000"/>
                  </a:schemeClr>
                </a:solidFill>
                <a:latin typeface="Calibri" pitchFamily="34" charset="0"/>
              </a:rPr>
              <a:t>zahtjeva i slijedeće:</a:t>
            </a:r>
            <a:r>
              <a:rPr lang="en-US" sz="1800" b="1" dirty="0">
                <a:solidFill>
                  <a:schemeClr val="bg2">
                    <a:lumMod val="25000"/>
                  </a:schemeClr>
                </a:solidFill>
                <a:latin typeface="Calibri" pitchFamily="34" charset="0"/>
              </a:rPr>
              <a:t>	</a:t>
            </a:r>
          </a:p>
          <a:p>
            <a:pPr algn="l">
              <a:lnSpc>
                <a:spcPct val="80000"/>
              </a:lnSpc>
              <a:buFontTx/>
              <a:buChar char="•"/>
              <a:tabLst>
                <a:tab pos="85725" algn="l"/>
              </a:tabLst>
            </a:pPr>
            <a:r>
              <a:rPr lang="hr-HR" sz="1800" b="1" dirty="0">
                <a:solidFill>
                  <a:schemeClr val="bg2">
                    <a:lumMod val="25000"/>
                  </a:schemeClr>
                </a:solidFill>
                <a:latin typeface="Calibri" pitchFamily="34" charset="0"/>
              </a:rPr>
              <a:t>Da prestane uporeba žiga</a:t>
            </a:r>
            <a:r>
              <a:rPr lang="en-US" sz="1800" b="1" dirty="0">
                <a:solidFill>
                  <a:schemeClr val="bg2">
                    <a:lumMod val="25000"/>
                  </a:schemeClr>
                </a:solidFill>
                <a:latin typeface="Calibri" pitchFamily="34" charset="0"/>
              </a:rPr>
              <a:t> “TE</a:t>
            </a:r>
            <a:r>
              <a:rPr lang="hr-HR" sz="1800" b="1" dirty="0">
                <a:solidFill>
                  <a:schemeClr val="bg2">
                    <a:lumMod val="25000"/>
                  </a:schemeClr>
                </a:solidFill>
                <a:latin typeface="Calibri" pitchFamily="34" charset="0"/>
              </a:rPr>
              <a:t>Š</a:t>
            </a:r>
            <a:r>
              <a:rPr lang="en-US" sz="1800" b="1" dirty="0">
                <a:solidFill>
                  <a:schemeClr val="bg2">
                    <a:lumMod val="25000"/>
                  </a:schemeClr>
                </a:solidFill>
                <a:latin typeface="Calibri" pitchFamily="34" charset="0"/>
              </a:rPr>
              <a:t>ANJSKI DIJAMANT” </a:t>
            </a:r>
            <a:r>
              <a:rPr lang="hr-HR" sz="1800" b="1" dirty="0">
                <a:solidFill>
                  <a:schemeClr val="bg2">
                    <a:lumMod val="25000"/>
                  </a:schemeClr>
                </a:solidFill>
                <a:latin typeface="Calibri" pitchFamily="34" charset="0"/>
              </a:rPr>
              <a:t>za mineralne vode</a:t>
            </a:r>
            <a:r>
              <a:rPr lang="en-US" sz="1800" b="1" dirty="0">
                <a:solidFill>
                  <a:schemeClr val="bg2">
                    <a:lumMod val="25000"/>
                  </a:schemeClr>
                </a:solidFill>
                <a:latin typeface="Calibri" pitchFamily="34" charset="0"/>
              </a:rPr>
              <a:t>; </a:t>
            </a:r>
          </a:p>
          <a:p>
            <a:pPr algn="l">
              <a:lnSpc>
                <a:spcPct val="80000"/>
              </a:lnSpc>
              <a:buFontTx/>
              <a:buChar char="•"/>
              <a:tabLst>
                <a:tab pos="85725" algn="l"/>
              </a:tabLst>
            </a:pPr>
            <a:r>
              <a:rPr lang="hr-HR" sz="1800" b="1" dirty="0">
                <a:solidFill>
                  <a:schemeClr val="bg2">
                    <a:lumMod val="25000"/>
                  </a:schemeClr>
                </a:solidFill>
                <a:latin typeface="Calibri" pitchFamily="34" charset="0"/>
              </a:rPr>
              <a:t>Da se zaustavi proizvodnja i uništi sva ranije proizvedena roba</a:t>
            </a:r>
            <a:r>
              <a:rPr lang="en-US" sz="1800" b="1" dirty="0">
                <a:solidFill>
                  <a:schemeClr val="bg2">
                    <a:lumMod val="25000"/>
                  </a:schemeClr>
                </a:solidFill>
                <a:latin typeface="Calibri" pitchFamily="34" charset="0"/>
              </a:rPr>
              <a:t>;</a:t>
            </a:r>
          </a:p>
          <a:p>
            <a:pPr algn="l">
              <a:lnSpc>
                <a:spcPct val="80000"/>
              </a:lnSpc>
              <a:buFontTx/>
              <a:buChar char="•"/>
              <a:tabLst>
                <a:tab pos="85725" algn="l"/>
              </a:tabLst>
            </a:pPr>
            <a:r>
              <a:rPr lang="hr-HR" sz="1800" b="1" dirty="0">
                <a:solidFill>
                  <a:schemeClr val="bg2">
                    <a:lumMod val="25000"/>
                  </a:schemeClr>
                </a:solidFill>
                <a:latin typeface="Calibri" pitchFamily="34" charset="0"/>
              </a:rPr>
              <a:t>Naknada za materijalnu i nematerijalnu štetu u iznosu od</a:t>
            </a:r>
            <a:r>
              <a:rPr lang="en-US" sz="1800" b="1" dirty="0">
                <a:solidFill>
                  <a:schemeClr val="bg2">
                    <a:lumMod val="25000"/>
                  </a:schemeClr>
                </a:solidFill>
                <a:latin typeface="Calibri" pitchFamily="34" charset="0"/>
              </a:rPr>
              <a:t> 20% </a:t>
            </a:r>
            <a:r>
              <a:rPr lang="hr-HR" sz="1800" b="1" dirty="0">
                <a:solidFill>
                  <a:schemeClr val="bg2">
                    <a:lumMod val="25000"/>
                  </a:schemeClr>
                </a:solidFill>
                <a:latin typeface="Calibri" pitchFamily="34" charset="0"/>
              </a:rPr>
              <a:t>od ostvarenog 	profita</a:t>
            </a:r>
            <a:r>
              <a:rPr lang="en-US" sz="1800" b="1" dirty="0">
                <a:solidFill>
                  <a:schemeClr val="bg2">
                    <a:lumMod val="25000"/>
                  </a:schemeClr>
                </a:solidFill>
                <a:latin typeface="Calibri" pitchFamily="34" charset="0"/>
              </a:rPr>
              <a:t>;</a:t>
            </a:r>
          </a:p>
          <a:p>
            <a:pPr algn="l">
              <a:lnSpc>
                <a:spcPct val="80000"/>
              </a:lnSpc>
              <a:buFontTx/>
              <a:buChar char="•"/>
              <a:tabLst>
                <a:tab pos="85725" algn="l"/>
              </a:tabLst>
            </a:pPr>
            <a:r>
              <a:rPr lang="hr-HR" sz="1800" b="1" dirty="0">
                <a:solidFill>
                  <a:schemeClr val="bg2">
                    <a:lumMod val="25000"/>
                  </a:schemeClr>
                </a:solidFill>
                <a:latin typeface="Calibri" pitchFamily="34" charset="0"/>
              </a:rPr>
              <a:t>Da objavi presudu putem javnih medija</a:t>
            </a:r>
            <a:r>
              <a:rPr lang="en-US" sz="1800" b="1" dirty="0">
                <a:solidFill>
                  <a:schemeClr val="bg2">
                    <a:lumMod val="25000"/>
                  </a:schemeClr>
                </a:solidFill>
                <a:latin typeface="Calibri" pitchFamily="34" charset="0"/>
              </a:rPr>
              <a:t>; </a:t>
            </a:r>
          </a:p>
          <a:p>
            <a:pPr algn="l">
              <a:lnSpc>
                <a:spcPct val="80000"/>
              </a:lnSpc>
              <a:buFontTx/>
              <a:buChar char="•"/>
              <a:tabLst>
                <a:tab pos="85725" algn="l"/>
              </a:tabLst>
            </a:pPr>
            <a:r>
              <a:rPr lang="hr-HR" sz="1800" b="1" dirty="0">
                <a:solidFill>
                  <a:schemeClr val="bg2">
                    <a:lumMod val="25000"/>
                  </a:schemeClr>
                </a:solidFill>
                <a:latin typeface="Calibri" pitchFamily="34" charset="0"/>
              </a:rPr>
              <a:t>Da plati troškove suđenja.</a:t>
            </a:r>
            <a:endParaRPr lang="en-US" sz="1800" b="1" dirty="0">
              <a:solidFill>
                <a:schemeClr val="bg2">
                  <a:lumMod val="25000"/>
                </a:schemeClr>
              </a:solidFill>
              <a:latin typeface="Calibri" pitchFamily="34" charset="0"/>
            </a:endParaRPr>
          </a:p>
          <a:p>
            <a:pPr algn="l">
              <a:lnSpc>
                <a:spcPct val="80000"/>
              </a:lnSpc>
              <a:tabLst>
                <a:tab pos="85725" algn="l"/>
              </a:tabLst>
            </a:pPr>
            <a:endParaRPr lang="cs-CZ" sz="1800" b="1" dirty="0">
              <a:solidFill>
                <a:srgbClr val="353400"/>
              </a:solidFill>
              <a:latin typeface="Calibri" pitchFamily="34" charset="0"/>
            </a:endParaRPr>
          </a:p>
        </p:txBody>
      </p:sp>
    </p:spTree>
    <p:extLst>
      <p:ext uri="{BB962C8B-B14F-4D97-AF65-F5344CB8AC3E}">
        <p14:creationId xmlns:p14="http://schemas.microsoft.com/office/powerpoint/2010/main" val="3669097990"/>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827088" y="333375"/>
            <a:ext cx="7772400" cy="647700"/>
          </a:xfrm>
        </p:spPr>
        <p:txBody>
          <a:bodyPr>
            <a:normAutofit/>
          </a:bodyPr>
          <a:lstStyle/>
          <a:p>
            <a:endParaRPr lang="cs-CZ" sz="1600" b="1" u="sng" dirty="0">
              <a:solidFill>
                <a:srgbClr val="353400"/>
              </a:solidFill>
              <a:latin typeface="Calibri" pitchFamily="34" charset="0"/>
              <a:cs typeface="Times New Roman" pitchFamily="18" charset="0"/>
            </a:endParaRPr>
          </a:p>
        </p:txBody>
      </p:sp>
      <p:sp>
        <p:nvSpPr>
          <p:cNvPr id="53251" name="Rectangle 3"/>
          <p:cNvSpPr>
            <a:spLocks noGrp="1" noChangeArrowheads="1"/>
          </p:cNvSpPr>
          <p:nvPr>
            <p:ph type="subTitle" idx="1"/>
          </p:nvPr>
        </p:nvSpPr>
        <p:spPr>
          <a:xfrm>
            <a:off x="838200" y="1066800"/>
            <a:ext cx="7777162" cy="4167188"/>
          </a:xfrm>
        </p:spPr>
        <p:txBody>
          <a:bodyPr/>
          <a:lstStyle/>
          <a:p>
            <a:pPr algn="l">
              <a:lnSpc>
                <a:spcPct val="80000"/>
              </a:lnSpc>
              <a:tabLst>
                <a:tab pos="85725" algn="l"/>
              </a:tabLst>
            </a:pPr>
            <a:r>
              <a:rPr lang="hr-HR" sz="1800" b="1" dirty="0" smtClean="0">
                <a:solidFill>
                  <a:schemeClr val="bg2">
                    <a:lumMod val="25000"/>
                  </a:schemeClr>
                </a:solidFill>
                <a:latin typeface="Calibri" pitchFamily="34" charset="0"/>
              </a:rPr>
              <a:t>Tuženi</a:t>
            </a:r>
            <a:r>
              <a:rPr lang="en-US" sz="1800" b="1" dirty="0" smtClean="0">
                <a:solidFill>
                  <a:schemeClr val="bg2">
                    <a:lumMod val="25000"/>
                  </a:schemeClr>
                </a:solidFill>
                <a:latin typeface="Calibri" pitchFamily="34" charset="0"/>
              </a:rPr>
              <a:t> </a:t>
            </a:r>
            <a:r>
              <a:rPr lang="en-US" sz="1800" b="1" dirty="0">
                <a:solidFill>
                  <a:schemeClr val="bg2">
                    <a:lumMod val="25000"/>
                  </a:schemeClr>
                </a:solidFill>
                <a:latin typeface="Calibri" pitchFamily="34" charset="0"/>
              </a:rPr>
              <a:t>“TE</a:t>
            </a:r>
            <a:r>
              <a:rPr lang="hr-HR" sz="1800" b="1" dirty="0">
                <a:solidFill>
                  <a:schemeClr val="bg2">
                    <a:lumMod val="25000"/>
                  </a:schemeClr>
                </a:solidFill>
                <a:latin typeface="Calibri" pitchFamily="34" charset="0"/>
              </a:rPr>
              <a:t>Š</a:t>
            </a:r>
            <a:r>
              <a:rPr lang="en-US" sz="1800" b="1" dirty="0">
                <a:solidFill>
                  <a:schemeClr val="bg2">
                    <a:lumMod val="25000"/>
                  </a:schemeClr>
                </a:solidFill>
                <a:latin typeface="Calibri" pitchFamily="34" charset="0"/>
              </a:rPr>
              <a:t>ANJSKA VRELA” </a:t>
            </a:r>
            <a:r>
              <a:rPr lang="hr-HR" sz="1800" b="1" dirty="0">
                <a:solidFill>
                  <a:schemeClr val="bg2">
                    <a:lumMod val="25000"/>
                  </a:schemeClr>
                </a:solidFill>
                <a:latin typeface="Calibri" pitchFamily="34" charset="0"/>
              </a:rPr>
              <a:t>odbija udovoljiti zahtjevima tužitelja i zahtjeva da se uvedu privremene mjere.</a:t>
            </a:r>
            <a:endParaRPr lang="en-US" sz="1800" b="1" dirty="0">
              <a:solidFill>
                <a:schemeClr val="bg2">
                  <a:lumMod val="25000"/>
                </a:schemeClr>
              </a:solidFill>
              <a:latin typeface="Calibri" pitchFamily="34" charset="0"/>
            </a:endParaRPr>
          </a:p>
          <a:p>
            <a:pPr algn="l">
              <a:lnSpc>
                <a:spcPct val="80000"/>
              </a:lnSpc>
              <a:tabLst>
                <a:tab pos="85725" algn="l"/>
              </a:tabLst>
            </a:pPr>
            <a:r>
              <a:rPr lang="hr-HR" sz="1800" b="1" dirty="0" smtClean="0">
                <a:solidFill>
                  <a:schemeClr val="bg2">
                    <a:lumMod val="25000"/>
                  </a:schemeClr>
                </a:solidFill>
                <a:latin typeface="Calibri" pitchFamily="34" charset="0"/>
              </a:rPr>
              <a:t>Kantonalni </a:t>
            </a:r>
            <a:r>
              <a:rPr lang="hr-HR" sz="1800" b="1" dirty="0">
                <a:solidFill>
                  <a:schemeClr val="bg2">
                    <a:lumMod val="25000"/>
                  </a:schemeClr>
                </a:solidFill>
                <a:latin typeface="Calibri" pitchFamily="34" charset="0"/>
              </a:rPr>
              <a:t>sud odlučuje slijedeće</a:t>
            </a:r>
            <a:r>
              <a:rPr lang="en-US" sz="1800" b="1" dirty="0">
                <a:solidFill>
                  <a:schemeClr val="bg2">
                    <a:lumMod val="25000"/>
                  </a:schemeClr>
                </a:solidFill>
                <a:latin typeface="Calibri" pitchFamily="34" charset="0"/>
              </a:rPr>
              <a:t>:</a:t>
            </a:r>
          </a:p>
          <a:p>
            <a:pPr algn="l">
              <a:lnSpc>
                <a:spcPct val="80000"/>
              </a:lnSpc>
              <a:buFontTx/>
              <a:buChar char="•"/>
              <a:tabLst>
                <a:tab pos="85725" algn="l"/>
              </a:tabLst>
            </a:pPr>
            <a:r>
              <a:rPr lang="hr-HR" sz="1800" b="1" dirty="0">
                <a:solidFill>
                  <a:schemeClr val="bg2">
                    <a:lumMod val="25000"/>
                  </a:schemeClr>
                </a:solidFill>
                <a:latin typeface="Calibri" pitchFamily="34" charset="0"/>
              </a:rPr>
              <a:t>Tužitelj</a:t>
            </a:r>
            <a:r>
              <a:rPr lang="en-US" sz="1800" b="1" dirty="0">
                <a:solidFill>
                  <a:schemeClr val="bg2">
                    <a:lumMod val="25000"/>
                  </a:schemeClr>
                </a:solidFill>
                <a:latin typeface="Calibri" pitchFamily="34" charset="0"/>
              </a:rPr>
              <a:t> “ILID</a:t>
            </a:r>
            <a:r>
              <a:rPr lang="hr-HR" sz="1800" b="1" dirty="0">
                <a:solidFill>
                  <a:schemeClr val="bg2">
                    <a:lumMod val="25000"/>
                  </a:schemeClr>
                </a:solidFill>
                <a:latin typeface="Calibri" pitchFamily="34" charset="0"/>
              </a:rPr>
              <a:t>Ž</a:t>
            </a:r>
            <a:r>
              <a:rPr lang="en-US" sz="1800" b="1" dirty="0">
                <a:solidFill>
                  <a:schemeClr val="bg2">
                    <a:lumMod val="25000"/>
                  </a:schemeClr>
                </a:solidFill>
                <a:latin typeface="Calibri" pitchFamily="34" charset="0"/>
              </a:rPr>
              <a:t>ANSKI DIJAMANT” </a:t>
            </a:r>
            <a:r>
              <a:rPr lang="hr-HR" sz="1800" b="1" dirty="0">
                <a:solidFill>
                  <a:schemeClr val="bg2">
                    <a:lumMod val="25000"/>
                  </a:schemeClr>
                </a:solidFill>
                <a:latin typeface="Calibri" pitchFamily="34" charset="0"/>
              </a:rPr>
              <a:t>je povrijedio pravo na žig tuženog i to na   	osnovu sličnosti</a:t>
            </a:r>
            <a:r>
              <a:rPr lang="en-US" sz="1800" b="1" dirty="0">
                <a:solidFill>
                  <a:schemeClr val="bg2">
                    <a:lumMod val="25000"/>
                  </a:schemeClr>
                </a:solidFill>
                <a:latin typeface="Calibri" pitchFamily="34" charset="0"/>
              </a:rPr>
              <a:t>;</a:t>
            </a:r>
          </a:p>
          <a:p>
            <a:pPr algn="l">
              <a:lnSpc>
                <a:spcPct val="80000"/>
              </a:lnSpc>
              <a:buFontTx/>
              <a:buChar char="•"/>
              <a:tabLst>
                <a:tab pos="85725" algn="l"/>
              </a:tabLst>
            </a:pPr>
            <a:r>
              <a:rPr lang="hr-HR" sz="1800" b="1" dirty="0">
                <a:solidFill>
                  <a:schemeClr val="bg2">
                    <a:lumMod val="25000"/>
                  </a:schemeClr>
                </a:solidFill>
                <a:latin typeface="Calibri" pitchFamily="34" charset="0"/>
              </a:rPr>
              <a:t>Tužitelju je zabranjeno koristiti znak</a:t>
            </a:r>
            <a:r>
              <a:rPr lang="en-US" sz="1800" b="1" dirty="0">
                <a:solidFill>
                  <a:schemeClr val="bg2">
                    <a:lumMod val="25000"/>
                  </a:schemeClr>
                </a:solidFill>
                <a:latin typeface="Calibri" pitchFamily="34" charset="0"/>
              </a:rPr>
              <a:t> “ILID</a:t>
            </a:r>
            <a:r>
              <a:rPr lang="hr-HR" sz="1800" b="1" dirty="0">
                <a:solidFill>
                  <a:schemeClr val="bg2">
                    <a:lumMod val="25000"/>
                  </a:schemeClr>
                </a:solidFill>
                <a:latin typeface="Calibri" pitchFamily="34" charset="0"/>
              </a:rPr>
              <a:t>Ž</a:t>
            </a:r>
            <a:r>
              <a:rPr lang="en-US" sz="1800" b="1" dirty="0">
                <a:solidFill>
                  <a:schemeClr val="bg2">
                    <a:lumMod val="25000"/>
                  </a:schemeClr>
                </a:solidFill>
                <a:latin typeface="Calibri" pitchFamily="34" charset="0"/>
              </a:rPr>
              <a:t>ANSKI DIJAMANT” </a:t>
            </a:r>
            <a:r>
              <a:rPr lang="hr-HR" sz="1800" b="1" dirty="0">
                <a:solidFill>
                  <a:schemeClr val="bg2">
                    <a:lumMod val="25000"/>
                  </a:schemeClr>
                </a:solidFill>
                <a:latin typeface="Calibri" pitchFamily="34" charset="0"/>
              </a:rPr>
              <a:t> za mineralne 	vode u svim vrstama pakovanja</a:t>
            </a:r>
            <a:r>
              <a:rPr lang="en-US" sz="1800" b="1" dirty="0">
                <a:solidFill>
                  <a:schemeClr val="bg2">
                    <a:lumMod val="25000"/>
                  </a:schemeClr>
                </a:solidFill>
                <a:latin typeface="Calibri" pitchFamily="34" charset="0"/>
              </a:rPr>
              <a:t>;</a:t>
            </a:r>
          </a:p>
          <a:p>
            <a:pPr algn="l">
              <a:lnSpc>
                <a:spcPct val="80000"/>
              </a:lnSpc>
              <a:buFontTx/>
              <a:buChar char="•"/>
              <a:tabLst>
                <a:tab pos="85725" algn="l"/>
              </a:tabLst>
            </a:pPr>
            <a:r>
              <a:rPr lang="hr-HR" sz="1800" b="1" dirty="0">
                <a:solidFill>
                  <a:schemeClr val="bg2">
                    <a:lumMod val="25000"/>
                  </a:schemeClr>
                </a:solidFill>
                <a:latin typeface="Calibri" pitchFamily="34" charset="0"/>
              </a:rPr>
              <a:t>Tužitelj</a:t>
            </a:r>
            <a:r>
              <a:rPr lang="en-US" sz="1800" b="1" dirty="0">
                <a:solidFill>
                  <a:schemeClr val="bg2">
                    <a:lumMod val="25000"/>
                  </a:schemeClr>
                </a:solidFill>
                <a:latin typeface="Calibri" pitchFamily="34" charset="0"/>
              </a:rPr>
              <a:t> </a:t>
            </a:r>
            <a:r>
              <a:rPr lang="hr-HR" sz="1800" b="1" dirty="0">
                <a:solidFill>
                  <a:schemeClr val="bg2">
                    <a:lumMod val="25000"/>
                  </a:schemeClr>
                </a:solidFill>
                <a:latin typeface="Calibri" pitchFamily="34" charset="0"/>
              </a:rPr>
              <a:t>je obavezan da objavi presudu u javnim medijima</a:t>
            </a:r>
            <a:r>
              <a:rPr lang="en-US" sz="1800" b="1" dirty="0">
                <a:solidFill>
                  <a:schemeClr val="bg2">
                    <a:lumMod val="25000"/>
                  </a:schemeClr>
                </a:solidFill>
                <a:latin typeface="Calibri" pitchFamily="34" charset="0"/>
              </a:rPr>
              <a:t>;</a:t>
            </a:r>
          </a:p>
          <a:p>
            <a:pPr algn="l">
              <a:lnSpc>
                <a:spcPct val="80000"/>
              </a:lnSpc>
              <a:buFontTx/>
              <a:buChar char="•"/>
              <a:tabLst>
                <a:tab pos="85725" algn="l"/>
              </a:tabLst>
            </a:pPr>
            <a:r>
              <a:rPr lang="hr-HR" sz="1800" b="1" dirty="0">
                <a:solidFill>
                  <a:schemeClr val="bg2">
                    <a:lumMod val="25000"/>
                  </a:schemeClr>
                </a:solidFill>
                <a:latin typeface="Calibri" pitchFamily="34" charset="0"/>
              </a:rPr>
              <a:t>Tužitelj</a:t>
            </a:r>
            <a:r>
              <a:rPr lang="en-US" sz="1800" b="1" dirty="0">
                <a:solidFill>
                  <a:schemeClr val="bg2">
                    <a:lumMod val="25000"/>
                  </a:schemeClr>
                </a:solidFill>
                <a:latin typeface="Calibri" pitchFamily="34" charset="0"/>
              </a:rPr>
              <a:t> </a:t>
            </a:r>
            <a:r>
              <a:rPr lang="hr-HR" sz="1800" b="1" dirty="0">
                <a:solidFill>
                  <a:schemeClr val="bg2">
                    <a:lumMod val="25000"/>
                  </a:schemeClr>
                </a:solidFill>
                <a:latin typeface="Calibri" pitchFamily="34" charset="0"/>
              </a:rPr>
              <a:t>je obavezan da plati troškove suđenja.</a:t>
            </a:r>
            <a:endParaRPr lang="en-US" sz="1800" b="1" dirty="0">
              <a:solidFill>
                <a:schemeClr val="bg2">
                  <a:lumMod val="25000"/>
                </a:schemeClr>
              </a:solidFill>
              <a:latin typeface="Calibri" pitchFamily="34" charset="0"/>
            </a:endParaRPr>
          </a:p>
          <a:p>
            <a:pPr algn="l">
              <a:lnSpc>
                <a:spcPct val="80000"/>
              </a:lnSpc>
              <a:buFontTx/>
              <a:buChar char="•"/>
              <a:tabLst>
                <a:tab pos="85725" algn="l"/>
              </a:tabLst>
            </a:pPr>
            <a:r>
              <a:rPr lang="hr-HR" sz="1800" b="1" dirty="0" smtClean="0">
                <a:solidFill>
                  <a:schemeClr val="bg2">
                    <a:lumMod val="25000"/>
                  </a:schemeClr>
                </a:solidFill>
                <a:latin typeface="Calibri" pitchFamily="34" charset="0"/>
              </a:rPr>
              <a:t>I </a:t>
            </a:r>
            <a:r>
              <a:rPr lang="hr-HR" sz="1800" b="1" dirty="0">
                <a:solidFill>
                  <a:schemeClr val="bg2">
                    <a:lumMod val="25000"/>
                  </a:schemeClr>
                </a:solidFill>
                <a:latin typeface="Calibri" pitchFamily="34" charset="0"/>
              </a:rPr>
              <a:t>određuje privremene mjere</a:t>
            </a:r>
            <a:r>
              <a:rPr lang="en-US" sz="1800" b="1" dirty="0">
                <a:solidFill>
                  <a:schemeClr val="bg2">
                    <a:lumMod val="25000"/>
                  </a:schemeClr>
                </a:solidFill>
                <a:latin typeface="Calibri" pitchFamily="34" charset="0"/>
              </a:rPr>
              <a:t>:</a:t>
            </a:r>
          </a:p>
          <a:p>
            <a:pPr algn="l">
              <a:lnSpc>
                <a:spcPct val="80000"/>
              </a:lnSpc>
              <a:buFontTx/>
              <a:buChar char="•"/>
              <a:tabLst>
                <a:tab pos="85725" algn="l"/>
              </a:tabLst>
            </a:pPr>
            <a:r>
              <a:rPr lang="hr-HR" sz="1800" b="1" dirty="0">
                <a:solidFill>
                  <a:schemeClr val="bg2">
                    <a:lumMod val="25000"/>
                  </a:schemeClr>
                </a:solidFill>
                <a:latin typeface="Calibri" pitchFamily="34" charset="0"/>
              </a:rPr>
              <a:t>Tužitelju je zabranjeno oglašavanje i reklamiranje mineralne vode </a:t>
            </a:r>
            <a:r>
              <a:rPr lang="en-US" sz="1800" b="1" dirty="0">
                <a:solidFill>
                  <a:schemeClr val="bg2">
                    <a:lumMod val="25000"/>
                  </a:schemeClr>
                </a:solidFill>
                <a:latin typeface="Calibri" pitchFamily="34" charset="0"/>
              </a:rPr>
              <a:t>“ILID</a:t>
            </a:r>
            <a:r>
              <a:rPr lang="hr-HR" sz="1800" b="1" dirty="0">
                <a:solidFill>
                  <a:schemeClr val="bg2">
                    <a:lumMod val="25000"/>
                  </a:schemeClr>
                </a:solidFill>
                <a:latin typeface="Calibri" pitchFamily="34" charset="0"/>
              </a:rPr>
              <a:t>Ž</a:t>
            </a:r>
            <a:r>
              <a:rPr lang="en-US" sz="1800" b="1" dirty="0">
                <a:solidFill>
                  <a:schemeClr val="bg2">
                    <a:lumMod val="25000"/>
                  </a:schemeClr>
                </a:solidFill>
                <a:latin typeface="Calibri" pitchFamily="34" charset="0"/>
              </a:rPr>
              <a:t>ANSKI </a:t>
            </a:r>
            <a:r>
              <a:rPr lang="bs-Latn-BA" sz="1800" b="1" dirty="0">
                <a:solidFill>
                  <a:schemeClr val="bg2">
                    <a:lumMod val="25000"/>
                  </a:schemeClr>
                </a:solidFill>
                <a:latin typeface="Calibri" pitchFamily="34" charset="0"/>
              </a:rPr>
              <a:t>	</a:t>
            </a:r>
            <a:r>
              <a:rPr lang="en-US" sz="1800" b="1" dirty="0">
                <a:solidFill>
                  <a:schemeClr val="bg2">
                    <a:lumMod val="25000"/>
                  </a:schemeClr>
                </a:solidFill>
                <a:latin typeface="Calibri" pitchFamily="34" charset="0"/>
              </a:rPr>
              <a:t>DIJAMANT” </a:t>
            </a:r>
            <a:r>
              <a:rPr lang="hr-HR" sz="1800" b="1" dirty="0">
                <a:solidFill>
                  <a:schemeClr val="bg2">
                    <a:lumMod val="25000"/>
                  </a:schemeClr>
                </a:solidFill>
                <a:latin typeface="Calibri" pitchFamily="34" charset="0"/>
              </a:rPr>
              <a:t>u javnim medijima</a:t>
            </a:r>
            <a:r>
              <a:rPr lang="en-US" sz="1800" b="1" dirty="0">
                <a:solidFill>
                  <a:schemeClr val="bg2">
                    <a:lumMod val="25000"/>
                  </a:schemeClr>
                </a:solidFill>
                <a:latin typeface="Calibri" pitchFamily="34" charset="0"/>
              </a:rPr>
              <a:t>;</a:t>
            </a:r>
          </a:p>
          <a:p>
            <a:pPr algn="l">
              <a:lnSpc>
                <a:spcPct val="80000"/>
              </a:lnSpc>
              <a:buFontTx/>
              <a:buChar char="•"/>
              <a:tabLst>
                <a:tab pos="85725" algn="l"/>
              </a:tabLst>
            </a:pPr>
            <a:r>
              <a:rPr lang="hr-HR" sz="1800" b="1" dirty="0">
                <a:solidFill>
                  <a:schemeClr val="bg2">
                    <a:lumMod val="25000"/>
                  </a:schemeClr>
                </a:solidFill>
                <a:latin typeface="Calibri" pitchFamily="34" charset="0"/>
              </a:rPr>
              <a:t>Tužitelj</a:t>
            </a:r>
            <a:r>
              <a:rPr lang="en-US" sz="1800" b="1" dirty="0">
                <a:solidFill>
                  <a:schemeClr val="bg2">
                    <a:lumMod val="25000"/>
                  </a:schemeClr>
                </a:solidFill>
                <a:latin typeface="Calibri" pitchFamily="34" charset="0"/>
              </a:rPr>
              <a:t> </a:t>
            </a:r>
            <a:r>
              <a:rPr lang="hr-HR" sz="1800" b="1" dirty="0">
                <a:solidFill>
                  <a:schemeClr val="bg2">
                    <a:lumMod val="25000"/>
                  </a:schemeClr>
                </a:solidFill>
                <a:latin typeface="Calibri" pitchFamily="34" charset="0"/>
              </a:rPr>
              <a:t>je obavezan  da odmah povuče iz prometa sva pakovanja mineralne 	vode</a:t>
            </a:r>
            <a:r>
              <a:rPr lang="en-US" sz="1800" b="1" dirty="0">
                <a:solidFill>
                  <a:schemeClr val="bg2">
                    <a:lumMod val="25000"/>
                  </a:schemeClr>
                </a:solidFill>
                <a:latin typeface="Calibri" pitchFamily="34" charset="0"/>
              </a:rPr>
              <a:t>;</a:t>
            </a:r>
          </a:p>
          <a:p>
            <a:pPr algn="l">
              <a:lnSpc>
                <a:spcPct val="80000"/>
              </a:lnSpc>
              <a:buFontTx/>
              <a:buChar char="•"/>
              <a:tabLst>
                <a:tab pos="85725" algn="l"/>
              </a:tabLst>
            </a:pPr>
            <a:r>
              <a:rPr lang="hr-HR" sz="1800" b="1" dirty="0">
                <a:solidFill>
                  <a:schemeClr val="bg2">
                    <a:lumMod val="25000"/>
                  </a:schemeClr>
                </a:solidFill>
                <a:latin typeface="Calibri" pitchFamily="34" charset="0"/>
              </a:rPr>
              <a:t>U slučaju nepoštovanja sudske odluke Tužitelj</a:t>
            </a:r>
            <a:r>
              <a:rPr lang="en-US" sz="1800" b="1" dirty="0">
                <a:solidFill>
                  <a:schemeClr val="bg2">
                    <a:lumMod val="25000"/>
                  </a:schemeClr>
                </a:solidFill>
                <a:latin typeface="Calibri" pitchFamily="34" charset="0"/>
              </a:rPr>
              <a:t> </a:t>
            </a:r>
            <a:r>
              <a:rPr lang="hr-HR" sz="1800" b="1" dirty="0">
                <a:solidFill>
                  <a:schemeClr val="bg2">
                    <a:lumMod val="25000"/>
                  </a:schemeClr>
                </a:solidFill>
                <a:latin typeface="Calibri" pitchFamily="34" charset="0"/>
              </a:rPr>
              <a:t>je obavezan da plati kaznu u 	iznosu od</a:t>
            </a:r>
            <a:r>
              <a:rPr lang="en-US" sz="1800" b="1" dirty="0">
                <a:solidFill>
                  <a:schemeClr val="bg2">
                    <a:lumMod val="25000"/>
                  </a:schemeClr>
                </a:solidFill>
                <a:latin typeface="Calibri" pitchFamily="34" charset="0"/>
              </a:rPr>
              <a:t> 50.000 KM (</a:t>
            </a:r>
            <a:r>
              <a:rPr lang="hr-HR" sz="1800" b="1" dirty="0">
                <a:solidFill>
                  <a:schemeClr val="bg2">
                    <a:lumMod val="25000"/>
                  </a:schemeClr>
                </a:solidFill>
                <a:latin typeface="Calibri" pitchFamily="34" charset="0"/>
              </a:rPr>
              <a:t>oko</a:t>
            </a:r>
            <a:r>
              <a:rPr lang="en-US" sz="1800" b="1" dirty="0">
                <a:solidFill>
                  <a:schemeClr val="bg2">
                    <a:lumMod val="25000"/>
                  </a:schemeClr>
                </a:solidFill>
                <a:latin typeface="Calibri" pitchFamily="34" charset="0"/>
              </a:rPr>
              <a:t> 25.000 EUR).</a:t>
            </a:r>
            <a:endParaRPr lang="cs-CZ" sz="1800" b="1" dirty="0">
              <a:solidFill>
                <a:schemeClr val="bg2">
                  <a:lumMod val="25000"/>
                </a:schemeClr>
              </a:solidFill>
              <a:latin typeface="Calibri" pitchFamily="34" charset="0"/>
            </a:endParaRPr>
          </a:p>
        </p:txBody>
      </p:sp>
    </p:spTree>
    <p:extLst>
      <p:ext uri="{BB962C8B-B14F-4D97-AF65-F5344CB8AC3E}">
        <p14:creationId xmlns:p14="http://schemas.microsoft.com/office/powerpoint/2010/main" val="2259046211"/>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827088" y="333375"/>
            <a:ext cx="7772400" cy="647700"/>
          </a:xfrm>
        </p:spPr>
        <p:txBody>
          <a:bodyPr>
            <a:normAutofit/>
          </a:bodyPr>
          <a:lstStyle/>
          <a:p>
            <a:endParaRPr lang="cs-CZ" sz="1600" b="1" u="sng" dirty="0">
              <a:solidFill>
                <a:srgbClr val="353400"/>
              </a:solidFill>
              <a:latin typeface="Calibri" pitchFamily="34" charset="0"/>
              <a:cs typeface="Times New Roman" pitchFamily="18" charset="0"/>
            </a:endParaRPr>
          </a:p>
        </p:txBody>
      </p:sp>
      <p:sp>
        <p:nvSpPr>
          <p:cNvPr id="54275" name="Rectangle 3"/>
          <p:cNvSpPr>
            <a:spLocks noGrp="1" noChangeArrowheads="1"/>
          </p:cNvSpPr>
          <p:nvPr>
            <p:ph type="subTitle" idx="1"/>
          </p:nvPr>
        </p:nvSpPr>
        <p:spPr>
          <a:xfrm>
            <a:off x="762000" y="1143000"/>
            <a:ext cx="7777162" cy="4014788"/>
          </a:xfrm>
        </p:spPr>
        <p:txBody>
          <a:bodyPr/>
          <a:lstStyle/>
          <a:p>
            <a:pPr algn="l">
              <a:lnSpc>
                <a:spcPct val="90000"/>
              </a:lnSpc>
              <a:tabLst>
                <a:tab pos="85725" algn="l"/>
              </a:tabLst>
            </a:pPr>
            <a:r>
              <a:rPr lang="hr-HR" sz="2000" b="1" dirty="0" smtClean="0">
                <a:solidFill>
                  <a:schemeClr val="bg2">
                    <a:lumMod val="25000"/>
                  </a:schemeClr>
                </a:solidFill>
                <a:latin typeface="Calibri" pitchFamily="34" charset="0"/>
              </a:rPr>
              <a:t>Tužitelj </a:t>
            </a:r>
            <a:r>
              <a:rPr lang="hr-HR" sz="2000" b="1" dirty="0">
                <a:solidFill>
                  <a:schemeClr val="bg2">
                    <a:lumMod val="25000"/>
                  </a:schemeClr>
                </a:solidFill>
                <a:latin typeface="Calibri" pitchFamily="34" charset="0"/>
              </a:rPr>
              <a:t>podnosi žalbu pred</a:t>
            </a:r>
            <a:r>
              <a:rPr lang="en-US" sz="2000" b="1" dirty="0">
                <a:solidFill>
                  <a:schemeClr val="bg2">
                    <a:lumMod val="25000"/>
                  </a:schemeClr>
                </a:solidFill>
                <a:latin typeface="Calibri" pitchFamily="34" charset="0"/>
              </a:rPr>
              <a:t> </a:t>
            </a:r>
            <a:r>
              <a:rPr lang="hr-HR" sz="2000" b="1" dirty="0">
                <a:solidFill>
                  <a:schemeClr val="bg2">
                    <a:lumMod val="25000"/>
                  </a:schemeClr>
                </a:solidFill>
                <a:latin typeface="Calibri" pitchFamily="34" charset="0"/>
              </a:rPr>
              <a:t>Vrhovnim sudom</a:t>
            </a:r>
            <a:r>
              <a:rPr lang="en-US" sz="2000" b="1" dirty="0">
                <a:solidFill>
                  <a:schemeClr val="bg2">
                    <a:lumMod val="25000"/>
                  </a:schemeClr>
                </a:solidFill>
                <a:latin typeface="Calibri" pitchFamily="34" charset="0"/>
              </a:rPr>
              <a:t> </a:t>
            </a:r>
            <a:r>
              <a:rPr lang="en-US" sz="2000" b="1" dirty="0" err="1">
                <a:solidFill>
                  <a:schemeClr val="bg2">
                    <a:lumMod val="25000"/>
                  </a:schemeClr>
                </a:solidFill>
                <a:latin typeface="Calibri" pitchFamily="34" charset="0"/>
              </a:rPr>
              <a:t>Federa</a:t>
            </a:r>
            <a:r>
              <a:rPr lang="hr-HR" sz="2000" b="1" dirty="0">
                <a:solidFill>
                  <a:schemeClr val="bg2">
                    <a:lumMod val="25000"/>
                  </a:schemeClr>
                </a:solidFill>
                <a:latin typeface="Calibri" pitchFamily="34" charset="0"/>
              </a:rPr>
              <a:t>cije</a:t>
            </a:r>
            <a:r>
              <a:rPr lang="en-US" sz="2000" b="1" dirty="0">
                <a:solidFill>
                  <a:schemeClr val="bg2">
                    <a:lumMod val="25000"/>
                  </a:schemeClr>
                </a:solidFill>
                <a:latin typeface="Calibri" pitchFamily="34" charset="0"/>
              </a:rPr>
              <a:t> BIH. </a:t>
            </a:r>
          </a:p>
          <a:p>
            <a:pPr algn="l">
              <a:lnSpc>
                <a:spcPct val="90000"/>
              </a:lnSpc>
              <a:tabLst>
                <a:tab pos="85725" algn="l"/>
              </a:tabLst>
            </a:pPr>
            <a:r>
              <a:rPr lang="en-US" sz="2000" b="1" dirty="0" smtClean="0">
                <a:solidFill>
                  <a:schemeClr val="bg2">
                    <a:lumMod val="25000"/>
                  </a:schemeClr>
                </a:solidFill>
                <a:latin typeface="Calibri" pitchFamily="34" charset="0"/>
              </a:rPr>
              <a:t>29 </a:t>
            </a:r>
            <a:r>
              <a:rPr lang="hr-HR" sz="2000" b="1" dirty="0">
                <a:solidFill>
                  <a:schemeClr val="bg2">
                    <a:lumMod val="25000"/>
                  </a:schemeClr>
                </a:solidFill>
                <a:latin typeface="Calibri" pitchFamily="34" charset="0"/>
              </a:rPr>
              <a:t>m</a:t>
            </a:r>
            <a:r>
              <a:rPr lang="en-US" sz="2000" b="1" dirty="0">
                <a:solidFill>
                  <a:schemeClr val="bg2">
                    <a:lumMod val="25000"/>
                  </a:schemeClr>
                </a:solidFill>
                <a:latin typeface="Calibri" pitchFamily="34" charset="0"/>
              </a:rPr>
              <a:t>a</a:t>
            </a:r>
            <a:r>
              <a:rPr lang="hr-HR" sz="2000" b="1" dirty="0">
                <a:solidFill>
                  <a:schemeClr val="bg2">
                    <a:lumMod val="25000"/>
                  </a:schemeClr>
                </a:solidFill>
                <a:latin typeface="Calibri" pitchFamily="34" charset="0"/>
              </a:rPr>
              <a:t>ja</a:t>
            </a:r>
            <a:r>
              <a:rPr lang="en-US" sz="2000" b="1" dirty="0">
                <a:solidFill>
                  <a:schemeClr val="bg2">
                    <a:lumMod val="25000"/>
                  </a:schemeClr>
                </a:solidFill>
                <a:latin typeface="Calibri" pitchFamily="34" charset="0"/>
              </a:rPr>
              <a:t>, 2003 </a:t>
            </a:r>
            <a:r>
              <a:rPr lang="hr-HR" sz="2000" b="1" dirty="0">
                <a:solidFill>
                  <a:schemeClr val="bg2">
                    <a:lumMod val="25000"/>
                  </a:schemeClr>
                </a:solidFill>
                <a:latin typeface="Calibri" pitchFamily="34" charset="0"/>
              </a:rPr>
              <a:t>Vrhovni sud </a:t>
            </a:r>
            <a:r>
              <a:rPr lang="en-US" sz="2000" b="1" dirty="0" err="1">
                <a:solidFill>
                  <a:schemeClr val="bg2">
                    <a:lumMod val="25000"/>
                  </a:schemeClr>
                </a:solidFill>
                <a:latin typeface="Calibri" pitchFamily="34" charset="0"/>
              </a:rPr>
              <a:t>Federa</a:t>
            </a:r>
            <a:r>
              <a:rPr lang="hr-HR" sz="2000" b="1" dirty="0">
                <a:solidFill>
                  <a:schemeClr val="bg2">
                    <a:lumMod val="25000"/>
                  </a:schemeClr>
                </a:solidFill>
                <a:latin typeface="Calibri" pitchFamily="34" charset="0"/>
              </a:rPr>
              <a:t>cije</a:t>
            </a:r>
            <a:r>
              <a:rPr lang="en-US" sz="2000" b="1" dirty="0">
                <a:solidFill>
                  <a:schemeClr val="bg2">
                    <a:lumMod val="25000"/>
                  </a:schemeClr>
                </a:solidFill>
                <a:latin typeface="Calibri" pitchFamily="34" charset="0"/>
              </a:rPr>
              <a:t> BIH </a:t>
            </a:r>
            <a:r>
              <a:rPr lang="hr-HR" sz="2000" b="1" dirty="0">
                <a:solidFill>
                  <a:schemeClr val="bg2">
                    <a:lumMod val="25000"/>
                  </a:schemeClr>
                </a:solidFill>
                <a:latin typeface="Calibri" pitchFamily="34" charset="0"/>
              </a:rPr>
              <a:t>je odbio </a:t>
            </a:r>
            <a:r>
              <a:rPr lang="en-US" sz="2000" b="1" dirty="0">
                <a:solidFill>
                  <a:schemeClr val="bg2">
                    <a:lumMod val="25000"/>
                  </a:schemeClr>
                </a:solidFill>
                <a:latin typeface="Calibri" pitchFamily="34" charset="0"/>
              </a:rPr>
              <a:t> </a:t>
            </a:r>
            <a:r>
              <a:rPr lang="hr-HR" sz="2000" b="1" dirty="0">
                <a:solidFill>
                  <a:schemeClr val="bg2">
                    <a:lumMod val="25000"/>
                  </a:schemeClr>
                </a:solidFill>
                <a:latin typeface="Calibri" pitchFamily="34" charset="0"/>
              </a:rPr>
              <a:t>je žalbu kao neutemeljenu i potvrdio odluku kantonalnog suda i privremene mjere.</a:t>
            </a:r>
            <a:endParaRPr lang="en-US" sz="2000" b="1" dirty="0">
              <a:solidFill>
                <a:schemeClr val="bg2">
                  <a:lumMod val="25000"/>
                </a:schemeClr>
              </a:solidFill>
              <a:latin typeface="Calibri" pitchFamily="34" charset="0"/>
            </a:endParaRPr>
          </a:p>
          <a:p>
            <a:pPr algn="l">
              <a:lnSpc>
                <a:spcPct val="90000"/>
              </a:lnSpc>
              <a:tabLst>
                <a:tab pos="85725" algn="l"/>
              </a:tabLst>
            </a:pPr>
            <a:r>
              <a:rPr lang="hr-HR" sz="2000" b="1" dirty="0" smtClean="0">
                <a:solidFill>
                  <a:schemeClr val="bg2">
                    <a:lumMod val="25000"/>
                  </a:schemeClr>
                </a:solidFill>
                <a:latin typeface="Calibri" pitchFamily="34" charset="0"/>
              </a:rPr>
              <a:t>Presuda </a:t>
            </a:r>
            <a:r>
              <a:rPr lang="hr-HR" sz="2000" b="1" dirty="0">
                <a:solidFill>
                  <a:schemeClr val="bg2">
                    <a:lumMod val="25000"/>
                  </a:schemeClr>
                </a:solidFill>
                <a:latin typeface="Calibri" pitchFamily="34" charset="0"/>
              </a:rPr>
              <a:t>i privremene mjere su postale pravosnažne u augustu </a:t>
            </a:r>
            <a:r>
              <a:rPr lang="en-US" sz="2000" b="1" dirty="0">
                <a:solidFill>
                  <a:schemeClr val="bg2">
                    <a:lumMod val="25000"/>
                  </a:schemeClr>
                </a:solidFill>
                <a:latin typeface="Calibri" pitchFamily="34" charset="0"/>
              </a:rPr>
              <a:t>2003</a:t>
            </a:r>
            <a:r>
              <a:rPr lang="hr-HR" sz="2000" b="1" dirty="0">
                <a:solidFill>
                  <a:schemeClr val="bg2">
                    <a:lumMod val="25000"/>
                  </a:schemeClr>
                </a:solidFill>
                <a:latin typeface="Calibri" pitchFamily="34" charset="0"/>
              </a:rPr>
              <a:t>;</a:t>
            </a:r>
            <a:endParaRPr lang="en-US" sz="2000" b="1" dirty="0">
              <a:solidFill>
                <a:schemeClr val="bg2">
                  <a:lumMod val="25000"/>
                </a:schemeClr>
              </a:solidFill>
              <a:latin typeface="Calibri" pitchFamily="34" charset="0"/>
            </a:endParaRPr>
          </a:p>
          <a:p>
            <a:pPr algn="l">
              <a:lnSpc>
                <a:spcPct val="90000"/>
              </a:lnSpc>
              <a:buFontTx/>
              <a:buChar char="•"/>
              <a:tabLst>
                <a:tab pos="85725" algn="l"/>
              </a:tabLst>
            </a:pPr>
            <a:r>
              <a:rPr lang="hr-HR" sz="2000" b="1" dirty="0">
                <a:solidFill>
                  <a:schemeClr val="bg2">
                    <a:lumMod val="25000"/>
                  </a:schemeClr>
                </a:solidFill>
                <a:latin typeface="Calibri" pitchFamily="34" charset="0"/>
              </a:rPr>
              <a:t>Tužitelj</a:t>
            </a:r>
            <a:r>
              <a:rPr lang="en-US" sz="2000" b="1" dirty="0">
                <a:solidFill>
                  <a:schemeClr val="bg2">
                    <a:lumMod val="25000"/>
                  </a:schemeClr>
                </a:solidFill>
                <a:latin typeface="Calibri" pitchFamily="34" charset="0"/>
              </a:rPr>
              <a:t> </a:t>
            </a:r>
            <a:r>
              <a:rPr lang="hr-HR" sz="2000" b="1" dirty="0">
                <a:solidFill>
                  <a:schemeClr val="bg2">
                    <a:lumMod val="25000"/>
                  </a:schemeClr>
                </a:solidFill>
                <a:latin typeface="Calibri" pitchFamily="34" charset="0"/>
              </a:rPr>
              <a:t>nastavlja  koristiti znak </a:t>
            </a:r>
            <a:r>
              <a:rPr lang="en-US" sz="2000" b="1" dirty="0">
                <a:solidFill>
                  <a:schemeClr val="bg2">
                    <a:lumMod val="25000"/>
                  </a:schemeClr>
                </a:solidFill>
                <a:latin typeface="Calibri" pitchFamily="34" charset="0"/>
              </a:rPr>
              <a:t>“ILID</a:t>
            </a:r>
            <a:r>
              <a:rPr lang="hr-HR" sz="2000" b="1" dirty="0">
                <a:solidFill>
                  <a:schemeClr val="bg2">
                    <a:lumMod val="25000"/>
                  </a:schemeClr>
                </a:solidFill>
                <a:latin typeface="Calibri" pitchFamily="34" charset="0"/>
              </a:rPr>
              <a:t>Ž</a:t>
            </a:r>
            <a:r>
              <a:rPr lang="en-US" sz="2000" b="1" dirty="0">
                <a:solidFill>
                  <a:schemeClr val="bg2">
                    <a:lumMod val="25000"/>
                  </a:schemeClr>
                </a:solidFill>
                <a:latin typeface="Calibri" pitchFamily="34" charset="0"/>
              </a:rPr>
              <a:t>ANSKI DIJAMANT” </a:t>
            </a:r>
            <a:r>
              <a:rPr lang="hr-HR" sz="2000" b="1" dirty="0">
                <a:solidFill>
                  <a:schemeClr val="bg2">
                    <a:lumMod val="25000"/>
                  </a:schemeClr>
                </a:solidFill>
                <a:latin typeface="Calibri" pitchFamily="34" charset="0"/>
              </a:rPr>
              <a:t>za mineralne 	 vode i nastavlja reklamiranje u medijima</a:t>
            </a:r>
            <a:r>
              <a:rPr lang="en-US" sz="2000" b="1" dirty="0">
                <a:solidFill>
                  <a:schemeClr val="bg2">
                    <a:lumMod val="25000"/>
                  </a:schemeClr>
                </a:solidFill>
                <a:latin typeface="Calibri" pitchFamily="34" charset="0"/>
              </a:rPr>
              <a:t>; </a:t>
            </a:r>
          </a:p>
          <a:p>
            <a:pPr algn="l">
              <a:lnSpc>
                <a:spcPct val="90000"/>
              </a:lnSpc>
              <a:buFontTx/>
              <a:buChar char="•"/>
              <a:tabLst>
                <a:tab pos="85725" algn="l"/>
              </a:tabLst>
            </a:pPr>
            <a:r>
              <a:rPr lang="hr-HR" sz="2000" b="1" dirty="0">
                <a:solidFill>
                  <a:schemeClr val="bg2">
                    <a:lumMod val="25000"/>
                  </a:schemeClr>
                </a:solidFill>
                <a:latin typeface="Calibri" pitchFamily="34" charset="0"/>
              </a:rPr>
              <a:t>Privremene mjere nisu još uvijek provedene</a:t>
            </a:r>
            <a:r>
              <a:rPr lang="en-US" sz="2000" b="1" dirty="0">
                <a:solidFill>
                  <a:schemeClr val="bg2">
                    <a:lumMod val="25000"/>
                  </a:schemeClr>
                </a:solidFill>
                <a:latin typeface="Calibri" pitchFamily="34" charset="0"/>
              </a:rPr>
              <a:t>;</a:t>
            </a:r>
          </a:p>
          <a:p>
            <a:pPr algn="l">
              <a:lnSpc>
                <a:spcPct val="90000"/>
              </a:lnSpc>
              <a:buFontTx/>
              <a:buChar char="•"/>
              <a:tabLst>
                <a:tab pos="85725" algn="l"/>
              </a:tabLst>
            </a:pPr>
            <a:r>
              <a:rPr lang="en-US" sz="2000" b="1" dirty="0">
                <a:solidFill>
                  <a:schemeClr val="bg2">
                    <a:lumMod val="25000"/>
                  </a:schemeClr>
                </a:solidFill>
                <a:latin typeface="Calibri" pitchFamily="34" charset="0"/>
              </a:rPr>
              <a:t>3 </a:t>
            </a:r>
            <a:r>
              <a:rPr lang="hr-HR" sz="2000" b="1" dirty="0">
                <a:solidFill>
                  <a:schemeClr val="bg2">
                    <a:lumMod val="25000"/>
                  </a:schemeClr>
                </a:solidFill>
                <a:latin typeface="Calibri" pitchFamily="34" charset="0"/>
              </a:rPr>
              <a:t>mart</a:t>
            </a:r>
            <a:r>
              <a:rPr lang="en-US" sz="2000" b="1" dirty="0">
                <a:solidFill>
                  <a:schemeClr val="bg2">
                    <a:lumMod val="25000"/>
                  </a:schemeClr>
                </a:solidFill>
                <a:latin typeface="Calibri" pitchFamily="34" charset="0"/>
              </a:rPr>
              <a:t> 2003, </a:t>
            </a:r>
            <a:r>
              <a:rPr lang="hr-HR" sz="2000" b="1" dirty="0">
                <a:solidFill>
                  <a:schemeClr val="bg2">
                    <a:lumMod val="25000"/>
                  </a:schemeClr>
                </a:solidFill>
                <a:latin typeface="Calibri" pitchFamily="34" charset="0"/>
              </a:rPr>
              <a:t>tužitelj</a:t>
            </a:r>
            <a:r>
              <a:rPr lang="en-US" sz="2000" b="1" dirty="0">
                <a:solidFill>
                  <a:schemeClr val="bg2">
                    <a:lumMod val="25000"/>
                  </a:schemeClr>
                </a:solidFill>
                <a:latin typeface="Calibri" pitchFamily="34" charset="0"/>
              </a:rPr>
              <a:t> </a:t>
            </a:r>
            <a:r>
              <a:rPr lang="hr-HR" sz="2000" b="1" dirty="0">
                <a:solidFill>
                  <a:schemeClr val="bg2">
                    <a:lumMod val="25000"/>
                  </a:schemeClr>
                </a:solidFill>
                <a:latin typeface="Calibri" pitchFamily="34" charset="0"/>
              </a:rPr>
              <a:t>tuži </a:t>
            </a:r>
            <a:r>
              <a:rPr lang="en-US" sz="2000" b="1" dirty="0">
                <a:solidFill>
                  <a:schemeClr val="bg2">
                    <a:lumMod val="25000"/>
                  </a:schemeClr>
                </a:solidFill>
                <a:latin typeface="Calibri" pitchFamily="34" charset="0"/>
              </a:rPr>
              <a:t>1. </a:t>
            </a:r>
            <a:r>
              <a:rPr lang="hr-HR" sz="2000" b="1" dirty="0">
                <a:solidFill>
                  <a:schemeClr val="bg2">
                    <a:lumMod val="25000"/>
                  </a:schemeClr>
                </a:solidFill>
                <a:latin typeface="Calibri" pitchFamily="34" charset="0"/>
              </a:rPr>
              <a:t>Institut za intelektualno vlasništvo </a:t>
            </a:r>
            <a:r>
              <a:rPr lang="en-US" sz="2000" b="1" dirty="0">
                <a:solidFill>
                  <a:schemeClr val="bg2">
                    <a:lumMod val="25000"/>
                  </a:schemeClr>
                </a:solidFill>
                <a:latin typeface="Calibri" pitchFamily="34" charset="0"/>
              </a:rPr>
              <a:t> B</a:t>
            </a:r>
            <a:r>
              <a:rPr lang="bs-Latn-BA" sz="2000" b="1" dirty="0">
                <a:solidFill>
                  <a:schemeClr val="bg2">
                    <a:lumMod val="25000"/>
                  </a:schemeClr>
                </a:solidFill>
                <a:latin typeface="Calibri" pitchFamily="34" charset="0"/>
              </a:rPr>
              <a:t>IH</a:t>
            </a:r>
            <a:r>
              <a:rPr lang="en-US" sz="2000" b="1" dirty="0">
                <a:solidFill>
                  <a:schemeClr val="bg2">
                    <a:lumMod val="25000"/>
                  </a:schemeClr>
                </a:solidFill>
                <a:latin typeface="Calibri" pitchFamily="34" charset="0"/>
              </a:rPr>
              <a:t> </a:t>
            </a:r>
            <a:r>
              <a:rPr lang="hr-HR" sz="2000" b="1" dirty="0">
                <a:solidFill>
                  <a:schemeClr val="bg2">
                    <a:lumMod val="25000"/>
                  </a:schemeClr>
                </a:solidFill>
                <a:latin typeface="Calibri" pitchFamily="34" charset="0"/>
              </a:rPr>
              <a:t>i</a:t>
            </a:r>
            <a:r>
              <a:rPr lang="en-US" sz="2000" b="1" dirty="0">
                <a:solidFill>
                  <a:schemeClr val="bg2">
                    <a:lumMod val="25000"/>
                  </a:schemeClr>
                </a:solidFill>
                <a:latin typeface="Calibri" pitchFamily="34" charset="0"/>
              </a:rPr>
              <a:t> 2. “TE</a:t>
            </a:r>
            <a:r>
              <a:rPr lang="hr-HR" sz="2000" b="1" dirty="0">
                <a:solidFill>
                  <a:schemeClr val="bg2">
                    <a:lumMod val="25000"/>
                  </a:schemeClr>
                </a:solidFill>
                <a:latin typeface="Calibri" pitchFamily="34" charset="0"/>
              </a:rPr>
              <a:t>Š</a:t>
            </a:r>
            <a:r>
              <a:rPr lang="en-US" sz="2000" b="1" dirty="0">
                <a:solidFill>
                  <a:schemeClr val="bg2">
                    <a:lumMod val="25000"/>
                  </a:schemeClr>
                </a:solidFill>
                <a:latin typeface="Calibri" pitchFamily="34" charset="0"/>
              </a:rPr>
              <a:t>ANJSKA VRELA” </a:t>
            </a:r>
            <a:r>
              <a:rPr lang="hr-HR" sz="2000" b="1" dirty="0">
                <a:solidFill>
                  <a:schemeClr val="bg2">
                    <a:lumMod val="25000"/>
                  </a:schemeClr>
                </a:solidFill>
                <a:latin typeface="Calibri" pitchFamily="34" charset="0"/>
              </a:rPr>
              <a:t>kao i vlasnika znaka</a:t>
            </a:r>
            <a:r>
              <a:rPr lang="en-US" sz="2000" b="1" dirty="0">
                <a:solidFill>
                  <a:schemeClr val="bg2">
                    <a:lumMod val="25000"/>
                  </a:schemeClr>
                </a:solidFill>
                <a:latin typeface="Calibri" pitchFamily="34" charset="0"/>
              </a:rPr>
              <a:t> “TE</a:t>
            </a:r>
            <a:r>
              <a:rPr lang="hr-HR" sz="2000" b="1" dirty="0">
                <a:solidFill>
                  <a:schemeClr val="bg2">
                    <a:lumMod val="25000"/>
                  </a:schemeClr>
                </a:solidFill>
                <a:latin typeface="Calibri" pitchFamily="34" charset="0"/>
              </a:rPr>
              <a:t>Š</a:t>
            </a:r>
            <a:r>
              <a:rPr lang="en-US" sz="2000" b="1" dirty="0">
                <a:solidFill>
                  <a:schemeClr val="bg2">
                    <a:lumMod val="25000"/>
                  </a:schemeClr>
                </a:solidFill>
                <a:latin typeface="Calibri" pitchFamily="34" charset="0"/>
              </a:rPr>
              <a:t>ANJSKI DIJAMANT”, </a:t>
            </a:r>
            <a:r>
              <a:rPr lang="hr-HR" sz="2000" b="1" dirty="0">
                <a:solidFill>
                  <a:schemeClr val="bg2">
                    <a:lumMod val="25000"/>
                  </a:schemeClr>
                </a:solidFill>
                <a:latin typeface="Calibri" pitchFamily="34" charset="0"/>
              </a:rPr>
              <a:t>za 	povredu svojih prava</a:t>
            </a:r>
            <a:r>
              <a:rPr lang="en-US" sz="2000" b="1" dirty="0">
                <a:solidFill>
                  <a:schemeClr val="bg2">
                    <a:lumMod val="25000"/>
                  </a:schemeClr>
                </a:solidFill>
                <a:latin typeface="Calibri" pitchFamily="34" charset="0"/>
              </a:rPr>
              <a:t>, </a:t>
            </a:r>
            <a:r>
              <a:rPr lang="hr-HR" sz="2000" b="1" dirty="0">
                <a:solidFill>
                  <a:schemeClr val="bg2">
                    <a:lumMod val="25000"/>
                  </a:schemeClr>
                </a:solidFill>
                <a:latin typeface="Calibri" pitchFamily="34" charset="0"/>
              </a:rPr>
              <a:t>pred </a:t>
            </a:r>
            <a:r>
              <a:rPr lang="en-US" sz="2000" b="1" dirty="0">
                <a:solidFill>
                  <a:schemeClr val="bg2">
                    <a:lumMod val="25000"/>
                  </a:schemeClr>
                </a:solidFill>
                <a:latin typeface="Calibri" pitchFamily="34" charset="0"/>
              </a:rPr>
              <a:t> </a:t>
            </a:r>
            <a:r>
              <a:rPr lang="hr-HR" sz="2000" b="1" dirty="0">
                <a:solidFill>
                  <a:schemeClr val="bg2">
                    <a:lumMod val="25000"/>
                  </a:schemeClr>
                </a:solidFill>
                <a:latin typeface="Calibri" pitchFamily="34" charset="0"/>
              </a:rPr>
              <a:t>Kantonalnim sudom</a:t>
            </a:r>
            <a:r>
              <a:rPr lang="en-US" sz="2000" b="1" dirty="0">
                <a:solidFill>
                  <a:schemeClr val="bg2">
                    <a:lumMod val="25000"/>
                  </a:schemeClr>
                </a:solidFill>
                <a:latin typeface="Calibri" pitchFamily="34" charset="0"/>
              </a:rPr>
              <a:t> </a:t>
            </a:r>
            <a:r>
              <a:rPr lang="hr-HR" sz="2000" b="1" dirty="0">
                <a:solidFill>
                  <a:schemeClr val="bg2">
                    <a:lumMod val="25000"/>
                  </a:schemeClr>
                </a:solidFill>
                <a:latin typeface="Calibri" pitchFamily="34" charset="0"/>
              </a:rPr>
              <a:t>u</a:t>
            </a:r>
            <a:r>
              <a:rPr lang="en-US" sz="2000" b="1" dirty="0">
                <a:solidFill>
                  <a:schemeClr val="bg2">
                    <a:lumMod val="25000"/>
                  </a:schemeClr>
                </a:solidFill>
                <a:latin typeface="Calibri" pitchFamily="34" charset="0"/>
              </a:rPr>
              <a:t> Sarajevo. </a:t>
            </a:r>
            <a:endParaRPr lang="bs-Latn-BA" sz="2000" b="1" dirty="0">
              <a:solidFill>
                <a:schemeClr val="bg2">
                  <a:lumMod val="25000"/>
                </a:schemeClr>
              </a:solidFill>
              <a:latin typeface="Calibri" pitchFamily="34" charset="0"/>
            </a:endParaRPr>
          </a:p>
          <a:p>
            <a:pPr algn="l">
              <a:lnSpc>
                <a:spcPct val="90000"/>
              </a:lnSpc>
              <a:buFontTx/>
              <a:buChar char="•"/>
              <a:tabLst>
                <a:tab pos="85725" algn="l"/>
              </a:tabLst>
            </a:pPr>
            <a:r>
              <a:rPr lang="bs-Latn-BA" sz="2000" b="1" dirty="0">
                <a:solidFill>
                  <a:schemeClr val="bg2">
                    <a:lumMod val="25000"/>
                  </a:schemeClr>
                </a:solidFill>
                <a:latin typeface="Calibri" pitchFamily="34" charset="0"/>
              </a:rPr>
              <a:t>Šest mjeseci kasnije potpisuju ugovor o istovremenom korištenju oba 	 znaka na tržištu BIH.</a:t>
            </a:r>
            <a:endParaRPr lang="cs-CZ" sz="2000" b="1" dirty="0">
              <a:solidFill>
                <a:schemeClr val="bg2">
                  <a:lumMod val="25000"/>
                </a:schemeClr>
              </a:solidFill>
              <a:latin typeface="Calibri" pitchFamily="34" charset="0"/>
            </a:endParaRPr>
          </a:p>
        </p:txBody>
      </p:sp>
    </p:spTree>
    <p:extLst>
      <p:ext uri="{BB962C8B-B14F-4D97-AF65-F5344CB8AC3E}">
        <p14:creationId xmlns:p14="http://schemas.microsoft.com/office/powerpoint/2010/main" val="1579365078"/>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hr-HR"/>
          </a:p>
        </p:txBody>
      </p:sp>
      <p:sp>
        <p:nvSpPr>
          <p:cNvPr id="4" name="Title 3"/>
          <p:cNvSpPr>
            <a:spLocks noGrp="1"/>
          </p:cNvSpPr>
          <p:nvPr>
            <p:ph type="title"/>
          </p:nvPr>
        </p:nvSpPr>
        <p:spPr/>
        <p:txBody>
          <a:bodyPr>
            <a:normAutofit fontScale="90000"/>
          </a:bodyPr>
          <a:lstStyle/>
          <a:p>
            <a:pPr algn="ctr"/>
            <a:r>
              <a:rPr lang="hr-HR" b="1" dirty="0" smtClean="0"/>
              <a:t>NEKA NE BUDE TUđI SLUGA KO MOŽE BITI SVOJ GOSPODAR.</a:t>
            </a:r>
            <a:br>
              <a:rPr lang="hr-HR" b="1" dirty="0" smtClean="0"/>
            </a:br>
            <a:endParaRPr lang="hr-HR" dirty="0"/>
          </a:p>
        </p:txBody>
      </p:sp>
    </p:spTree>
    <p:extLst>
      <p:ext uri="{BB962C8B-B14F-4D97-AF65-F5344CB8AC3E}">
        <p14:creationId xmlns:p14="http://schemas.microsoft.com/office/powerpoint/2010/main" val="2323268963"/>
      </p:ext>
    </p:extLst>
  </p:cSld>
  <p:clrMapOvr>
    <a:masterClrMapping/>
  </p:clrMapOvr>
  <p:transition>
    <p:wipe dir="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pPr algn="ctr"/>
            <a:r>
              <a:rPr lang="hr-HR" dirty="0" smtClean="0"/>
              <a:t>Pravo zaštite geografske oznake porijekla</a:t>
            </a:r>
            <a:endParaRPr lang="hr-HR" dirty="0"/>
          </a:p>
        </p:txBody>
      </p:sp>
      <p:sp>
        <p:nvSpPr>
          <p:cNvPr id="4" name="Subtitle 3"/>
          <p:cNvSpPr>
            <a:spLocks noGrp="1"/>
          </p:cNvSpPr>
          <p:nvPr>
            <p:ph type="subTitle" idx="1"/>
          </p:nvPr>
        </p:nvSpPr>
        <p:spPr/>
        <p:txBody>
          <a:bodyPr/>
          <a:lstStyle/>
          <a:p>
            <a:endParaRPr lang="hr-HR"/>
          </a:p>
        </p:txBody>
      </p:sp>
      <p:pic>
        <p:nvPicPr>
          <p:cNvPr id="5" name="Picture 4" descr="sir_travnicki.jpg"/>
          <p:cNvPicPr>
            <a:picLocks noChangeAspect="1"/>
          </p:cNvPicPr>
          <p:nvPr/>
        </p:nvPicPr>
        <p:blipFill>
          <a:blip r:embed="rId2"/>
          <a:stretch>
            <a:fillRect/>
          </a:stretch>
        </p:blipFill>
        <p:spPr>
          <a:xfrm>
            <a:off x="2357422" y="357166"/>
            <a:ext cx="4876800" cy="36385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821024048"/>
      </p:ext>
    </p:extLst>
  </p:cSld>
  <p:clrMapOvr>
    <a:masterClrMapping/>
  </p:clrMapOvr>
  <p:transition>
    <p:wipe dir="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hr-HR"/>
          </a:p>
        </p:txBody>
      </p:sp>
      <p:sp>
        <p:nvSpPr>
          <p:cNvPr id="3" name="Content Placeholder 2"/>
          <p:cNvSpPr>
            <a:spLocks noGrp="1"/>
          </p:cNvSpPr>
          <p:nvPr>
            <p:ph sz="half" idx="1"/>
          </p:nvPr>
        </p:nvSpPr>
        <p:spPr/>
        <p:txBody>
          <a:bodyPr>
            <a:normAutofit fontScale="62500" lnSpcReduction="20000"/>
          </a:bodyPr>
          <a:lstStyle/>
          <a:p>
            <a:pPr>
              <a:buFont typeface="Wingdings 2" pitchFamily="18" charset="2"/>
              <a:buNone/>
              <a:defRPr/>
            </a:pPr>
            <a:r>
              <a:rPr lang="hr-HR" dirty="0" smtClean="0"/>
              <a:t>Zaštita</a:t>
            </a:r>
            <a:r>
              <a:rPr lang="hr-HR" b="1" dirty="0" smtClean="0"/>
              <a:t> </a:t>
            </a:r>
            <a:r>
              <a:rPr lang="hr-HR" dirty="0" smtClean="0"/>
              <a:t>o</a:t>
            </a:r>
            <a:r>
              <a:rPr lang="bs-Latn-BA" dirty="0" smtClean="0"/>
              <a:t>znaka geografskog porijekla</a:t>
            </a:r>
            <a:r>
              <a:rPr lang="hr-HR" b="1" dirty="0" smtClean="0"/>
              <a:t>  </a:t>
            </a:r>
            <a:r>
              <a:rPr lang="hr-HR" dirty="0" smtClean="0"/>
              <a:t>u BiH regulisana je Zakonom o zaštiti o</a:t>
            </a:r>
            <a:r>
              <a:rPr lang="bs-Latn-BA" dirty="0" smtClean="0"/>
              <a:t>znaka geografskog porijekla</a:t>
            </a:r>
            <a:r>
              <a:rPr lang="hr-HR" dirty="0" smtClean="0"/>
              <a:t>  u BiH iz 2010. godine i Pravilnikom o zaštiti o</a:t>
            </a:r>
            <a:r>
              <a:rPr lang="bs-Latn-BA" dirty="0" smtClean="0"/>
              <a:t>znaka geografskog porijekla</a:t>
            </a:r>
            <a:r>
              <a:rPr lang="hr-HR" dirty="0" smtClean="0"/>
              <a:t> ;</a:t>
            </a:r>
            <a:endParaRPr lang="bs-Latn-BA" dirty="0" smtClean="0"/>
          </a:p>
          <a:p>
            <a:pPr algn="just">
              <a:buFont typeface="Wingdings 2" pitchFamily="18" charset="2"/>
              <a:buNone/>
              <a:defRPr/>
            </a:pPr>
            <a:r>
              <a:rPr lang="bs-Latn-BA" b="1" dirty="0" smtClean="0"/>
              <a:t>Pojam oznake geografskog porijekla </a:t>
            </a:r>
          </a:p>
          <a:p>
            <a:pPr marL="514350" indent="-514350" algn="just">
              <a:buFont typeface="Wingdings 2" pitchFamily="18" charset="2"/>
              <a:buNone/>
              <a:defRPr/>
            </a:pPr>
            <a:r>
              <a:rPr lang="bs-Latn-BA" dirty="0" smtClean="0"/>
              <a:t>(1) Oznaka geografskog porijekla je svaka oznaka kojom</a:t>
            </a:r>
          </a:p>
          <a:p>
            <a:pPr marL="514350" indent="-514350" algn="just">
              <a:buFont typeface="Wingdings 2" pitchFamily="18" charset="2"/>
              <a:buNone/>
              <a:defRPr/>
            </a:pPr>
            <a:r>
              <a:rPr lang="bs-Latn-BA" dirty="0" smtClean="0"/>
              <a:t>      se </a:t>
            </a:r>
            <a:r>
              <a:rPr lang="bs-Latn-BA" u="sng" dirty="0" smtClean="0"/>
              <a:t>neka zemlja ili mjesto koje se u njoj nalazi, direktno ili indirektno, označava </a:t>
            </a:r>
            <a:r>
              <a:rPr lang="bs-Latn-BA" dirty="0" smtClean="0"/>
              <a:t>kao zemlja ili mjesto geografskog porijekla proizvoda. </a:t>
            </a:r>
          </a:p>
          <a:p>
            <a:pPr algn="just">
              <a:buFont typeface="Wingdings 2" pitchFamily="18" charset="2"/>
              <a:buNone/>
              <a:defRPr/>
            </a:pPr>
            <a:r>
              <a:rPr lang="bs-Latn-BA" dirty="0" smtClean="0"/>
              <a:t>(2) Oznake porijekla upotrebljavaju se za obilježavanje prirodnih, poljoprivrednih, industrijskih, zanatskih i proizvoda domaće radinosti. </a:t>
            </a:r>
          </a:p>
          <a:p>
            <a:endParaRPr lang="hr-HR" dirty="0"/>
          </a:p>
        </p:txBody>
      </p:sp>
      <p:pic>
        <p:nvPicPr>
          <p:cNvPr id="6" name="Content Placeholder 5" descr="cevapi-1.jpg"/>
          <p:cNvPicPr>
            <a:picLocks noGrp="1" noChangeAspect="1"/>
          </p:cNvPicPr>
          <p:nvPr>
            <p:ph sz="half" idx="2"/>
          </p:nvPr>
        </p:nvPicPr>
        <p:blipFill>
          <a:blip r:embed="rId2"/>
          <a:stretch>
            <a:fillRect/>
          </a:stretch>
        </p:blipFill>
        <p:spPr>
          <a:xfrm>
            <a:off x="4914900" y="2533650"/>
            <a:ext cx="3810000" cy="2857500"/>
          </a:xfrm>
        </p:spPr>
      </p:pic>
    </p:spTree>
    <p:extLst>
      <p:ext uri="{BB962C8B-B14F-4D97-AF65-F5344CB8AC3E}">
        <p14:creationId xmlns:p14="http://schemas.microsoft.com/office/powerpoint/2010/main" val="266180603"/>
      </p:ext>
    </p:extLst>
  </p:cSld>
  <p:clrMapOvr>
    <a:masterClrMapping/>
  </p:clrMapOvr>
  <p:transition>
    <p:wipe dir="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Značenje izraza</a:t>
            </a:r>
            <a:endParaRPr lang="hr-HR" dirty="0"/>
          </a:p>
        </p:txBody>
      </p:sp>
      <p:sp>
        <p:nvSpPr>
          <p:cNvPr id="3" name="Content Placeholder 2"/>
          <p:cNvSpPr>
            <a:spLocks noGrp="1"/>
          </p:cNvSpPr>
          <p:nvPr>
            <p:ph sz="half" idx="1"/>
          </p:nvPr>
        </p:nvSpPr>
        <p:spPr/>
        <p:txBody>
          <a:bodyPr>
            <a:normAutofit fontScale="62500" lnSpcReduction="20000"/>
          </a:bodyPr>
          <a:lstStyle/>
          <a:p>
            <a:pPr>
              <a:buFont typeface="Wingdings 2" pitchFamily="18" charset="2"/>
              <a:buNone/>
            </a:pPr>
            <a:r>
              <a:rPr lang="bs-Latn-BA" b="1" dirty="0" smtClean="0"/>
              <a:t>Pojam geografske oznake </a:t>
            </a:r>
          </a:p>
          <a:p>
            <a:r>
              <a:rPr lang="bs-Latn-BA" dirty="0" smtClean="0"/>
              <a:t>Geografska oznaka je oznaka koja </a:t>
            </a:r>
            <a:r>
              <a:rPr lang="bs-Latn-BA" u="sng" dirty="0" smtClean="0"/>
              <a:t>identificira određenu robu</a:t>
            </a:r>
            <a:r>
              <a:rPr lang="bs-Latn-BA" dirty="0" smtClean="0"/>
              <a:t> kao robu porijeklom s teritorije određene zemlje, regiona ili lokaliteta s te teritorije, gdje se određeni kvalitet, reputacija ili druge karakteristike robe suštinski mogu pripisati njenom geografskom porijeklu. </a:t>
            </a:r>
          </a:p>
          <a:p>
            <a:pPr>
              <a:buFont typeface="Wingdings 2" pitchFamily="18" charset="2"/>
              <a:buNone/>
            </a:pPr>
            <a:r>
              <a:rPr lang="bs-Latn-BA" b="1" dirty="0" smtClean="0"/>
              <a:t>Pojam imena porijekla </a:t>
            </a:r>
          </a:p>
          <a:p>
            <a:r>
              <a:rPr lang="bs-Latn-BA" dirty="0" smtClean="0"/>
              <a:t>Ime porijekla je geografski naziv zemlje, regiona ili lokaliteta koji služi da </a:t>
            </a:r>
            <a:r>
              <a:rPr lang="bs-Latn-BA" u="sng" dirty="0" smtClean="0"/>
              <a:t>označi proizvod koji odatle potiče,</a:t>
            </a:r>
            <a:r>
              <a:rPr lang="bs-Latn-BA" dirty="0" smtClean="0"/>
              <a:t> čiji su kvalitet i posebna svojstva isključivo ili bitno uslovljeni geografskom sredinom, koja obuhvata prirodne i ljudske faktore i čija se proizvodnja, prerada i priprema u cjelini odvijaju na određenom ograničenom području. </a:t>
            </a:r>
          </a:p>
          <a:p>
            <a:endParaRPr lang="hr-HR" dirty="0"/>
          </a:p>
        </p:txBody>
      </p:sp>
      <p:pic>
        <p:nvPicPr>
          <p:cNvPr id="5" name="Content Placeholder 4" descr="athenos-feta-cheese.jpg"/>
          <p:cNvPicPr>
            <a:picLocks noGrp="1" noChangeAspect="1"/>
          </p:cNvPicPr>
          <p:nvPr>
            <p:ph sz="half" idx="2"/>
          </p:nvPr>
        </p:nvPicPr>
        <p:blipFill>
          <a:blip r:embed="rId2"/>
          <a:stretch>
            <a:fillRect/>
          </a:stretch>
        </p:blipFill>
        <p:spPr>
          <a:xfrm>
            <a:off x="4895850" y="1720850"/>
            <a:ext cx="3848100" cy="4483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59869389"/>
      </p:ext>
    </p:extLst>
  </p:cSld>
  <p:clrMapOvr>
    <a:masterClrMapping/>
  </p:clrMapOvr>
  <p:transition>
    <p:wipe dir="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Geo. Ozn. Por. U objektivnom i subjektivnom smislu</a:t>
            </a:r>
            <a:endParaRPr lang="hr-HR" dirty="0"/>
          </a:p>
        </p:txBody>
      </p:sp>
      <p:sp>
        <p:nvSpPr>
          <p:cNvPr id="4" name="Content Placeholder 3"/>
          <p:cNvSpPr>
            <a:spLocks noGrp="1"/>
          </p:cNvSpPr>
          <p:nvPr>
            <p:ph sz="half" idx="2"/>
          </p:nvPr>
        </p:nvSpPr>
        <p:spPr/>
        <p:txBody>
          <a:bodyPr>
            <a:normAutofit fontScale="77500" lnSpcReduction="20000"/>
          </a:bodyPr>
          <a:lstStyle/>
          <a:p>
            <a:pPr algn="just"/>
            <a:r>
              <a:rPr lang="hr-HR" b="1" dirty="0" smtClean="0"/>
              <a:t>U objektivnom smislu </a:t>
            </a:r>
            <a:r>
              <a:rPr lang="hr-HR" dirty="0" smtClean="0"/>
              <a:t>- pravo zaštite oznake geog.porijekla </a:t>
            </a:r>
            <a:r>
              <a:rPr lang="hr-HR" u="sng" dirty="0" smtClean="0"/>
              <a:t>je skup pravnih normi </a:t>
            </a:r>
            <a:r>
              <a:rPr lang="hr-HR" dirty="0" smtClean="0"/>
              <a:t>koji regulišu uslove i sadržinu zaštite koju uživaju subjekti koji svoju robu ili usluge označavaju zaštićenim imenom određenog geog. lokaliteta sa kojeg roba ili usluga potiče;</a:t>
            </a:r>
          </a:p>
          <a:p>
            <a:pPr algn="just"/>
            <a:r>
              <a:rPr lang="hr-HR" b="1" dirty="0" smtClean="0"/>
              <a:t>U subjektivnom smislu -</a:t>
            </a:r>
            <a:r>
              <a:rPr lang="hr-HR" dirty="0" smtClean="0"/>
              <a:t> pravo zaštite oznake geog.porijekla  je </a:t>
            </a:r>
            <a:r>
              <a:rPr lang="hr-HR" u="sng" dirty="0" smtClean="0"/>
              <a:t>skup konkretnih isključivih ovlaštenja</a:t>
            </a:r>
            <a:r>
              <a:rPr lang="hr-HR" dirty="0" smtClean="0"/>
              <a:t> koje subjekt zaštite ima u pogledu označavanja svog proizvoda ili usluge zaštićenom oznakom;</a:t>
            </a:r>
            <a:endParaRPr lang="hr-HR" b="1" dirty="0" smtClean="0"/>
          </a:p>
          <a:p>
            <a:endParaRPr lang="hr-HR" dirty="0"/>
          </a:p>
        </p:txBody>
      </p:sp>
      <p:pic>
        <p:nvPicPr>
          <p:cNvPr id="5" name="Content Placeholder 4" descr="Swiss_Made_Heuer_Carrera.jpg"/>
          <p:cNvPicPr>
            <a:picLocks noGrp="1" noChangeAspect="1"/>
          </p:cNvPicPr>
          <p:nvPr>
            <p:ph sz="half" idx="1"/>
          </p:nvPr>
        </p:nvPicPr>
        <p:blipFill>
          <a:blip r:embed="rId2"/>
          <a:stretch>
            <a:fillRect/>
          </a:stretch>
        </p:blipFill>
        <p:spPr>
          <a:xfrm>
            <a:off x="304800" y="2390775"/>
            <a:ext cx="4191000" cy="31432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78668896"/>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Uvod u pravo industrijskog vlasništva</a:t>
            </a:r>
            <a:endParaRPr lang="hr-HR" dirty="0"/>
          </a:p>
        </p:txBody>
      </p:sp>
      <p:sp>
        <p:nvSpPr>
          <p:cNvPr id="3" name="Content Placeholder 2"/>
          <p:cNvSpPr>
            <a:spLocks noGrp="1"/>
          </p:cNvSpPr>
          <p:nvPr>
            <p:ph sz="half" idx="1"/>
          </p:nvPr>
        </p:nvSpPr>
        <p:spPr/>
        <p:txBody>
          <a:bodyPr>
            <a:normAutofit fontScale="70000" lnSpcReduction="20000"/>
          </a:bodyPr>
          <a:lstStyle/>
          <a:p>
            <a:pPr algn="just">
              <a:defRPr/>
            </a:pPr>
            <a:r>
              <a:rPr lang="en-US" dirty="0" err="1" smtClean="0"/>
              <a:t>Rije</a:t>
            </a:r>
            <a:r>
              <a:rPr lang="hr-HR" dirty="0" smtClean="0"/>
              <a:t>č</a:t>
            </a:r>
            <a:r>
              <a:rPr lang="en-US" dirty="0" smtClean="0"/>
              <a:t> je a </a:t>
            </a:r>
            <a:r>
              <a:rPr lang="en-US" dirty="0" err="1" smtClean="0"/>
              <a:t>pravnim</a:t>
            </a:r>
            <a:r>
              <a:rPr lang="en-US" dirty="0" smtClean="0"/>
              <a:t> </a:t>
            </a:r>
            <a:r>
              <a:rPr lang="en-US" dirty="0" err="1" smtClean="0"/>
              <a:t>granama</a:t>
            </a:r>
            <a:r>
              <a:rPr lang="en-US" dirty="0" smtClean="0"/>
              <a:t> </a:t>
            </a:r>
            <a:r>
              <a:rPr lang="en-US" dirty="0" err="1" smtClean="0"/>
              <a:t>koje</a:t>
            </a:r>
            <a:r>
              <a:rPr lang="en-US" dirty="0" smtClean="0"/>
              <a:t> </a:t>
            </a:r>
            <a:r>
              <a:rPr lang="en-US" dirty="0" err="1" smtClean="0"/>
              <a:t>utvr</a:t>
            </a:r>
            <a:r>
              <a:rPr lang="hr-HR" dirty="0" smtClean="0"/>
              <a:t>đ</a:t>
            </a:r>
            <a:r>
              <a:rPr lang="en-US" dirty="0" err="1" smtClean="0"/>
              <a:t>uju</a:t>
            </a:r>
            <a:r>
              <a:rPr lang="en-US" dirty="0" smtClean="0"/>
              <a:t> </a:t>
            </a:r>
            <a:r>
              <a:rPr lang="en-US" dirty="0" err="1" smtClean="0"/>
              <a:t>isklju</a:t>
            </a:r>
            <a:r>
              <a:rPr lang="hr-HR" dirty="0" smtClean="0"/>
              <a:t>č</a:t>
            </a:r>
            <a:r>
              <a:rPr lang="en-US" dirty="0" err="1" smtClean="0"/>
              <a:t>ivo</a:t>
            </a:r>
            <a:r>
              <a:rPr lang="en-US" dirty="0" smtClean="0"/>
              <a:t> </a:t>
            </a:r>
            <a:r>
              <a:rPr lang="en-US" dirty="0" err="1" smtClean="0"/>
              <a:t>subjektivno</a:t>
            </a:r>
            <a:r>
              <a:rPr lang="en-US" dirty="0" smtClean="0"/>
              <a:t> </a:t>
            </a:r>
            <a:r>
              <a:rPr lang="en-US" dirty="0" err="1" smtClean="0"/>
              <a:t>pravo</a:t>
            </a:r>
            <a:r>
              <a:rPr lang="en-US" dirty="0" smtClean="0"/>
              <a:t> </a:t>
            </a:r>
            <a:r>
              <a:rPr lang="en-US" dirty="0" err="1" smtClean="0"/>
              <a:t>titulara</a:t>
            </a:r>
            <a:r>
              <a:rPr lang="en-US" dirty="0" smtClean="0"/>
              <a:t> </a:t>
            </a:r>
            <a:r>
              <a:rPr lang="en-US" dirty="0" err="1" smtClean="0"/>
              <a:t>na</a:t>
            </a:r>
            <a:r>
              <a:rPr lang="en-US" dirty="0" smtClean="0"/>
              <a:t> </a:t>
            </a:r>
            <a:r>
              <a:rPr lang="en-US" dirty="0" err="1" smtClean="0"/>
              <a:t>odgovaraju</a:t>
            </a:r>
            <a:r>
              <a:rPr lang="hr-HR" dirty="0" smtClean="0"/>
              <a:t>ćem</a:t>
            </a:r>
            <a:r>
              <a:rPr lang="en-US" dirty="0" smtClean="0"/>
              <a:t> </a:t>
            </a:r>
            <a:r>
              <a:rPr lang="en-US" dirty="0" err="1" smtClean="0"/>
              <a:t>predmetu</a:t>
            </a:r>
            <a:r>
              <a:rPr lang="en-US" dirty="0" smtClean="0"/>
              <a:t> za</a:t>
            </a:r>
            <a:r>
              <a:rPr lang="hr-HR" dirty="0" smtClean="0"/>
              <a:t>š</a:t>
            </a:r>
            <a:r>
              <a:rPr lang="en-US" dirty="0" err="1" smtClean="0"/>
              <a:t>tite</a:t>
            </a:r>
            <a:r>
              <a:rPr lang="en-US" dirty="0" smtClean="0"/>
              <a:t>. </a:t>
            </a:r>
            <a:endParaRPr lang="hr-HR" dirty="0" smtClean="0"/>
          </a:p>
          <a:p>
            <a:pPr algn="just">
              <a:defRPr/>
            </a:pPr>
            <a:r>
              <a:rPr lang="en-US" dirty="0" smtClean="0"/>
              <a:t>Za </a:t>
            </a:r>
            <a:r>
              <a:rPr lang="en-US" dirty="0" err="1" smtClean="0"/>
              <a:t>sva</a:t>
            </a:r>
            <a:r>
              <a:rPr lang="en-US" dirty="0" smtClean="0"/>
              <a:t> </a:t>
            </a:r>
            <a:r>
              <a:rPr lang="en-US" dirty="0" err="1" smtClean="0"/>
              <a:t>subjektivna</a:t>
            </a:r>
            <a:r>
              <a:rPr lang="en-US" dirty="0" smtClean="0"/>
              <a:t> </a:t>
            </a:r>
            <a:r>
              <a:rPr lang="en-US" dirty="0" err="1" smtClean="0"/>
              <a:t>prava</a:t>
            </a:r>
            <a:r>
              <a:rPr lang="en-US" dirty="0" smtClean="0"/>
              <a:t> </a:t>
            </a:r>
            <a:r>
              <a:rPr lang="en-US" dirty="0" err="1" smtClean="0"/>
              <a:t>industrijsk</a:t>
            </a:r>
            <a:r>
              <a:rPr lang="hr-HR" dirty="0" smtClean="0"/>
              <a:t>og vlasništva</a:t>
            </a:r>
            <a:r>
              <a:rPr lang="en-US" dirty="0" smtClean="0"/>
              <a:t> je </a:t>
            </a:r>
            <a:r>
              <a:rPr lang="en-US" dirty="0" err="1" smtClean="0"/>
              <a:t>karakteristi</a:t>
            </a:r>
            <a:r>
              <a:rPr lang="hr-HR" dirty="0" smtClean="0"/>
              <a:t>č</a:t>
            </a:r>
            <a:r>
              <a:rPr lang="en-US" dirty="0" smtClean="0"/>
              <a:t>no </a:t>
            </a:r>
            <a:r>
              <a:rPr lang="en-US" b="1" dirty="0" err="1" smtClean="0"/>
              <a:t>da</a:t>
            </a:r>
            <a:r>
              <a:rPr lang="en-US" b="1" dirty="0" smtClean="0"/>
              <a:t> </a:t>
            </a:r>
            <a:r>
              <a:rPr lang="en-US" b="1" dirty="0" err="1" smtClean="0"/>
              <a:t>nastaju</a:t>
            </a:r>
            <a:r>
              <a:rPr lang="en-US" b="1" dirty="0" smtClean="0"/>
              <a:t> </a:t>
            </a:r>
            <a:r>
              <a:rPr lang="en-US" dirty="0" err="1" smtClean="0"/>
              <a:t>odlukom</a:t>
            </a:r>
            <a:r>
              <a:rPr lang="en-US" dirty="0" smtClean="0"/>
              <a:t> </a:t>
            </a:r>
            <a:r>
              <a:rPr lang="en-US" dirty="0" err="1" smtClean="0"/>
              <a:t>nadle</a:t>
            </a:r>
            <a:r>
              <a:rPr lang="hr-HR" dirty="0" smtClean="0"/>
              <a:t>ž</a:t>
            </a:r>
            <a:r>
              <a:rPr lang="en-US" dirty="0" err="1" smtClean="0"/>
              <a:t>nog</a:t>
            </a:r>
            <a:r>
              <a:rPr lang="en-US" dirty="0" smtClean="0"/>
              <a:t> </a:t>
            </a:r>
            <a:r>
              <a:rPr lang="en-US" dirty="0" err="1" smtClean="0"/>
              <a:t>upravnog</a:t>
            </a:r>
            <a:r>
              <a:rPr lang="en-US" dirty="0" smtClean="0"/>
              <a:t> </a:t>
            </a:r>
            <a:r>
              <a:rPr lang="en-US" dirty="0" err="1" smtClean="0"/>
              <a:t>organa</a:t>
            </a:r>
            <a:r>
              <a:rPr lang="en-US" dirty="0" smtClean="0"/>
              <a:t> u </a:t>
            </a:r>
            <a:r>
              <a:rPr lang="en-US" dirty="0" err="1" smtClean="0"/>
              <a:t>strogo</a:t>
            </a:r>
            <a:r>
              <a:rPr lang="en-US" dirty="0" smtClean="0"/>
              <a:t> </a:t>
            </a:r>
            <a:r>
              <a:rPr lang="en-US" dirty="0" err="1" smtClean="0"/>
              <a:t>formalnom</a:t>
            </a:r>
            <a:r>
              <a:rPr lang="en-US" dirty="0" smtClean="0"/>
              <a:t> upravnom </a:t>
            </a:r>
            <a:r>
              <a:rPr lang="en-US" dirty="0" err="1" smtClean="0"/>
              <a:t>postupku</a:t>
            </a:r>
            <a:r>
              <a:rPr lang="en-US" dirty="0" smtClean="0"/>
              <a:t>. To je </a:t>
            </a:r>
            <a:r>
              <a:rPr lang="en-US" dirty="0" err="1" smtClean="0"/>
              <a:t>bitna</a:t>
            </a:r>
            <a:r>
              <a:rPr lang="en-US" dirty="0" smtClean="0"/>
              <a:t> </a:t>
            </a:r>
            <a:r>
              <a:rPr lang="en-US" dirty="0" err="1" smtClean="0"/>
              <a:t>razlika</a:t>
            </a:r>
            <a:r>
              <a:rPr lang="en-US" dirty="0" smtClean="0"/>
              <a:t> u </a:t>
            </a:r>
            <a:r>
              <a:rPr lang="en-US" dirty="0" err="1" smtClean="0"/>
              <a:t>odnosu</a:t>
            </a:r>
            <a:r>
              <a:rPr lang="en-US" dirty="0" smtClean="0"/>
              <a:t> </a:t>
            </a:r>
            <a:r>
              <a:rPr lang="en-US" dirty="0" err="1" smtClean="0"/>
              <a:t>na</a:t>
            </a:r>
            <a:r>
              <a:rPr lang="en-US" dirty="0" smtClean="0"/>
              <a:t> </a:t>
            </a:r>
            <a:r>
              <a:rPr lang="en-US" dirty="0" err="1" smtClean="0"/>
              <a:t>neformalni</a:t>
            </a:r>
            <a:r>
              <a:rPr lang="en-US" dirty="0" smtClean="0"/>
              <a:t> </a:t>
            </a:r>
            <a:r>
              <a:rPr lang="en-US" dirty="0" err="1" smtClean="0"/>
              <a:t>na</a:t>
            </a:r>
            <a:r>
              <a:rPr lang="hr-HR" dirty="0" smtClean="0"/>
              <a:t>č</a:t>
            </a:r>
            <a:r>
              <a:rPr lang="en-US" dirty="0" smtClean="0"/>
              <a:t>in </a:t>
            </a:r>
            <a:r>
              <a:rPr lang="en-US" dirty="0" err="1" smtClean="0"/>
              <a:t>nastanka</a:t>
            </a:r>
            <a:r>
              <a:rPr lang="en-US" dirty="0" smtClean="0"/>
              <a:t> </a:t>
            </a:r>
            <a:r>
              <a:rPr lang="en-US" dirty="0" err="1" smtClean="0"/>
              <a:t>subjektivnog</a:t>
            </a:r>
            <a:r>
              <a:rPr lang="en-US" dirty="0" smtClean="0"/>
              <a:t> </a:t>
            </a:r>
            <a:r>
              <a:rPr lang="en-US" dirty="0" err="1" smtClean="0"/>
              <a:t>autorskog</a:t>
            </a:r>
            <a:r>
              <a:rPr lang="en-US" dirty="0" smtClean="0"/>
              <a:t> </a:t>
            </a:r>
            <a:r>
              <a:rPr lang="en-US" dirty="0" err="1" smtClean="0"/>
              <a:t>prava</a:t>
            </a:r>
            <a:r>
              <a:rPr lang="en-US" dirty="0" smtClean="0"/>
              <a:t> i </a:t>
            </a:r>
            <a:r>
              <a:rPr lang="en-US" dirty="0" err="1" smtClean="0"/>
              <a:t>subjektivnih</a:t>
            </a:r>
            <a:r>
              <a:rPr lang="en-US" dirty="0" smtClean="0"/>
              <a:t> </a:t>
            </a:r>
            <a:r>
              <a:rPr lang="en-US" dirty="0" err="1" smtClean="0"/>
              <a:t>srodnih</a:t>
            </a:r>
            <a:r>
              <a:rPr lang="en-US" dirty="0" smtClean="0"/>
              <a:t> </a:t>
            </a:r>
            <a:r>
              <a:rPr lang="en-US" dirty="0" err="1" smtClean="0"/>
              <a:t>prava</a:t>
            </a:r>
            <a:r>
              <a:rPr lang="en-US" dirty="0" smtClean="0"/>
              <a:t>. </a:t>
            </a:r>
            <a:endParaRPr lang="hr-HR" dirty="0" smtClean="0"/>
          </a:p>
          <a:p>
            <a:pPr algn="just">
              <a:defRPr/>
            </a:pPr>
            <a:r>
              <a:rPr lang="en-US" dirty="0" smtClean="0"/>
              <a:t>U </a:t>
            </a:r>
            <a:r>
              <a:rPr lang="en-US" dirty="0" err="1" smtClean="0"/>
              <a:t>Bosni</a:t>
            </a:r>
            <a:r>
              <a:rPr lang="en-US" dirty="0" smtClean="0"/>
              <a:t> i Her</a:t>
            </a:r>
            <a:r>
              <a:rPr lang="bs-Latn-BA" dirty="0" smtClean="0"/>
              <a:t>c</a:t>
            </a:r>
            <a:r>
              <a:rPr lang="en-US" dirty="0" err="1" smtClean="0"/>
              <a:t>egovini</a:t>
            </a:r>
            <a:r>
              <a:rPr lang="en-US" dirty="0" smtClean="0"/>
              <a:t> </a:t>
            </a:r>
            <a:r>
              <a:rPr lang="en-US" dirty="0" err="1" smtClean="0"/>
              <a:t>taj</a:t>
            </a:r>
            <a:r>
              <a:rPr lang="en-US" dirty="0" smtClean="0"/>
              <a:t> </a:t>
            </a:r>
            <a:r>
              <a:rPr lang="en-US" dirty="0" err="1" smtClean="0"/>
              <a:t>upravni</a:t>
            </a:r>
            <a:r>
              <a:rPr lang="en-US" dirty="0" smtClean="0"/>
              <a:t> organ je </a:t>
            </a:r>
            <a:r>
              <a:rPr lang="en-US" b="1" dirty="0" err="1" smtClean="0"/>
              <a:t>Institut</a:t>
            </a:r>
            <a:r>
              <a:rPr lang="en-US" b="1" dirty="0" smtClean="0"/>
              <a:t> za </a:t>
            </a:r>
            <a:r>
              <a:rPr lang="en-US" b="1" dirty="0" err="1" smtClean="0"/>
              <a:t>intelektualno</a:t>
            </a:r>
            <a:r>
              <a:rPr lang="en-US" b="1" dirty="0" smtClean="0"/>
              <a:t> </a:t>
            </a:r>
            <a:r>
              <a:rPr lang="bs-Latn-BA" b="1" dirty="0" smtClean="0"/>
              <a:t> </a:t>
            </a:r>
            <a:r>
              <a:rPr lang="en-US" b="1" dirty="0" err="1" smtClean="0"/>
              <a:t>vla</a:t>
            </a:r>
            <a:r>
              <a:rPr lang="bs-Latn-BA" b="1" dirty="0" smtClean="0"/>
              <a:t>š</a:t>
            </a:r>
            <a:r>
              <a:rPr lang="en-US" b="1" dirty="0" err="1" smtClean="0"/>
              <a:t>nistvo</a:t>
            </a:r>
            <a:r>
              <a:rPr lang="en-US" b="1" dirty="0" smtClean="0"/>
              <a:t>. </a:t>
            </a:r>
            <a:endParaRPr lang="hr-HR" b="1" dirty="0" smtClean="0"/>
          </a:p>
          <a:p>
            <a:endParaRPr lang="hr-HR" dirty="0"/>
          </a:p>
        </p:txBody>
      </p:sp>
      <p:pic>
        <p:nvPicPr>
          <p:cNvPr id="5" name="Content Placeholder 4" descr="funny-invention-ideas-35.jpg"/>
          <p:cNvPicPr>
            <a:picLocks noGrp="1" noChangeAspect="1"/>
          </p:cNvPicPr>
          <p:nvPr>
            <p:ph sz="half" idx="2"/>
          </p:nvPr>
        </p:nvPicPr>
        <p:blipFill>
          <a:blip r:embed="rId2"/>
          <a:stretch>
            <a:fillRect/>
          </a:stretch>
        </p:blipFill>
        <p:spPr>
          <a:xfrm>
            <a:off x="4914900" y="2362200"/>
            <a:ext cx="3810000"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28543320"/>
      </p:ext>
    </p:extLst>
  </p:cSld>
  <p:clrMapOvr>
    <a:masterClrMapping/>
  </p:clrMapOvr>
  <p:transition>
    <p:wipe dir="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Ne može se zaštiti naziv:</a:t>
            </a:r>
            <a:endParaRPr lang="hr-HR" dirty="0"/>
          </a:p>
        </p:txBody>
      </p:sp>
      <p:sp>
        <p:nvSpPr>
          <p:cNvPr id="3" name="Content Placeholder 2"/>
          <p:cNvSpPr>
            <a:spLocks noGrp="1"/>
          </p:cNvSpPr>
          <p:nvPr>
            <p:ph sz="half" idx="1"/>
          </p:nvPr>
        </p:nvSpPr>
        <p:spPr/>
        <p:txBody>
          <a:bodyPr>
            <a:normAutofit fontScale="85000" lnSpcReduction="20000"/>
          </a:bodyPr>
          <a:lstStyle/>
          <a:p>
            <a:pPr algn="just"/>
            <a:r>
              <a:rPr lang="pl-PL" dirty="0" smtClean="0"/>
              <a:t>a) koji je suprotan javnom poretku ili moralu, </a:t>
            </a:r>
          </a:p>
          <a:p>
            <a:pPr algn="just"/>
            <a:r>
              <a:rPr lang="bs-Latn-BA" dirty="0" smtClean="0"/>
              <a:t>b) koji predstavlja ime zaštićene biljne sorte ili životinjske vrste, ako bi to moglo javnost dovesti u zabludu o geografskom porijeklu proizvoda, </a:t>
            </a:r>
          </a:p>
          <a:p>
            <a:pPr algn="just"/>
            <a:r>
              <a:rPr lang="bs-Latn-BA" dirty="0" smtClean="0"/>
              <a:t>c) čiji bi izgled ili sadržaj mogao stvoriti zabunu u privrednom prometu u pogledu vrste, porijekla, kvaliteta, načina proizvodnje ili drugih karakteristika proizvoda, </a:t>
            </a:r>
          </a:p>
        </p:txBody>
      </p:sp>
      <p:pic>
        <p:nvPicPr>
          <p:cNvPr id="5" name="Content Placeholder 4" descr="cuban-vintage-cigar-label.jpg"/>
          <p:cNvPicPr>
            <a:picLocks noGrp="1" noChangeAspect="1"/>
          </p:cNvPicPr>
          <p:nvPr>
            <p:ph sz="half" idx="2"/>
          </p:nvPr>
        </p:nvPicPr>
        <p:blipFill>
          <a:blip r:embed="rId2"/>
          <a:stretch>
            <a:fillRect/>
          </a:stretch>
        </p:blipFill>
        <p:spPr>
          <a:xfrm>
            <a:off x="4648200" y="1786166"/>
            <a:ext cx="4343400" cy="4352468"/>
          </a:xfrm>
          <a:prstGeom prst="rect">
            <a:avLst/>
          </a:prstGeom>
        </p:spPr>
      </p:pic>
    </p:spTree>
    <p:extLst>
      <p:ext uri="{BB962C8B-B14F-4D97-AF65-F5344CB8AC3E}">
        <p14:creationId xmlns:p14="http://schemas.microsoft.com/office/powerpoint/2010/main" val="1903699369"/>
      </p:ext>
    </p:extLst>
  </p:cSld>
  <p:clrMapOvr>
    <a:masterClrMapping/>
  </p:clrMapOvr>
  <p:transition>
    <p:wipe dir="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Ne može se zaštiti naziv: </a:t>
            </a:r>
            <a:endParaRPr lang="hr-HR" dirty="0"/>
          </a:p>
        </p:txBody>
      </p:sp>
      <p:sp>
        <p:nvSpPr>
          <p:cNvPr id="4" name="Content Placeholder 3"/>
          <p:cNvSpPr>
            <a:spLocks noGrp="1"/>
          </p:cNvSpPr>
          <p:nvPr>
            <p:ph sz="half" idx="2"/>
          </p:nvPr>
        </p:nvSpPr>
        <p:spPr/>
        <p:txBody>
          <a:bodyPr>
            <a:normAutofit fontScale="70000" lnSpcReduction="20000"/>
          </a:bodyPr>
          <a:lstStyle/>
          <a:p>
            <a:pPr algn="just"/>
            <a:r>
              <a:rPr lang="bs-Latn-BA" dirty="0" smtClean="0"/>
              <a:t>d) koji predstavlja tačan naziv zemlje, regiona ili lokaliteta s kojeg proizvod potiče, ali koji kod potrošača izaziva lažnu predstavu da proizvod potiče iz druge zemlje, regiona ili lokaliteta, </a:t>
            </a:r>
          </a:p>
          <a:p>
            <a:pPr algn="just"/>
            <a:r>
              <a:rPr lang="bs-Latn-BA" dirty="0" smtClean="0"/>
              <a:t>e) koji je, zbog dugotrajne upotrebe, u običnom govoru izgubio svoje </a:t>
            </a:r>
            <a:r>
              <a:rPr lang="bs-Latn-BA" dirty="0" err="1" smtClean="0"/>
              <a:t>geografsko</a:t>
            </a:r>
            <a:r>
              <a:rPr lang="bs-Latn-BA" dirty="0" smtClean="0"/>
              <a:t> značenje i postao </a:t>
            </a:r>
            <a:r>
              <a:rPr lang="bs-Latn-BA" dirty="0" err="1" smtClean="0"/>
              <a:t>generičan</a:t>
            </a:r>
            <a:r>
              <a:rPr lang="bs-Latn-BA" dirty="0" smtClean="0"/>
              <a:t>, odnosno uobičajen naziv za označavanje određenog proizvoda, </a:t>
            </a:r>
          </a:p>
          <a:p>
            <a:pPr algn="just"/>
            <a:r>
              <a:rPr lang="bs-Latn-BA" dirty="0" smtClean="0"/>
              <a:t>f) koji nije zaštićen, ili je prestao da bude zaštićen, u zemlji porijekla, ili koji je prestao da se koristi u toj zemlji. </a:t>
            </a:r>
          </a:p>
          <a:p>
            <a:endParaRPr lang="hr-HR" dirty="0"/>
          </a:p>
        </p:txBody>
      </p:sp>
      <p:pic>
        <p:nvPicPr>
          <p:cNvPr id="5" name="Content Placeholder 4" descr="mars_1415709c.jpg"/>
          <p:cNvPicPr>
            <a:picLocks noGrp="1" noChangeAspect="1"/>
          </p:cNvPicPr>
          <p:nvPr>
            <p:ph sz="half" idx="1"/>
          </p:nvPr>
        </p:nvPicPr>
        <p:blipFill>
          <a:blip r:embed="rId2"/>
          <a:stretch>
            <a:fillRect/>
          </a:stretch>
        </p:blipFill>
        <p:spPr>
          <a:xfrm>
            <a:off x="304800" y="2650435"/>
            <a:ext cx="4191000" cy="262393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9605564"/>
      </p:ext>
    </p:extLst>
  </p:cSld>
  <p:clrMapOvr>
    <a:masterClrMapping/>
  </p:clrMapOvr>
  <p:transition>
    <p:wipe dir="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Nacionalni tretman</a:t>
            </a:r>
            <a:endParaRPr lang="hr-HR" dirty="0"/>
          </a:p>
        </p:txBody>
      </p:sp>
      <p:sp>
        <p:nvSpPr>
          <p:cNvPr id="3" name="Content Placeholder 2"/>
          <p:cNvSpPr>
            <a:spLocks noGrp="1"/>
          </p:cNvSpPr>
          <p:nvPr>
            <p:ph sz="half" idx="1"/>
          </p:nvPr>
        </p:nvSpPr>
        <p:spPr/>
        <p:txBody>
          <a:bodyPr>
            <a:normAutofit lnSpcReduction="10000"/>
          </a:bodyPr>
          <a:lstStyle/>
          <a:p>
            <a:pPr>
              <a:buFont typeface="Wingdings 2" pitchFamily="18" charset="2"/>
              <a:buNone/>
            </a:pPr>
            <a:r>
              <a:rPr lang="bs-Latn-BA" dirty="0" smtClean="0"/>
              <a:t>Strana fizička i pravna lica u pogledu zaštite oznaka porijekla u BiH uživaju ista prava kao i domaća fizička i pravna lica, ako to proizlazi iz međunarodnih ugovora ili konvencija kojima je pristupila ili ih je ratificirala, ili iz principa reciprociteta. </a:t>
            </a:r>
          </a:p>
        </p:txBody>
      </p:sp>
      <p:pic>
        <p:nvPicPr>
          <p:cNvPr id="5" name="Content Placeholder 4" descr="hrv_470.jpg"/>
          <p:cNvPicPr>
            <a:picLocks noGrp="1" noChangeAspect="1"/>
          </p:cNvPicPr>
          <p:nvPr>
            <p:ph sz="half" idx="2"/>
          </p:nvPr>
        </p:nvPicPr>
        <p:blipFill>
          <a:blip r:embed="rId2"/>
          <a:stretch>
            <a:fillRect/>
          </a:stretch>
        </p:blipFill>
        <p:spPr>
          <a:xfrm>
            <a:off x="4648200" y="2807240"/>
            <a:ext cx="4343400" cy="231031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038188212"/>
      </p:ext>
    </p:extLst>
  </p:cSld>
  <p:clrMapOvr>
    <a:masterClrMapping/>
  </p:clrMapOvr>
  <p:transition>
    <p:wipe dir="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Nadležnost za postupak zaštite </a:t>
            </a:r>
            <a:endParaRPr lang="hr-HR" dirty="0"/>
          </a:p>
        </p:txBody>
      </p:sp>
      <p:sp>
        <p:nvSpPr>
          <p:cNvPr id="4" name="Content Placeholder 3"/>
          <p:cNvSpPr>
            <a:spLocks noGrp="1"/>
          </p:cNvSpPr>
          <p:nvPr>
            <p:ph sz="half" idx="2"/>
          </p:nvPr>
        </p:nvSpPr>
        <p:spPr/>
        <p:txBody>
          <a:bodyPr/>
          <a:lstStyle/>
          <a:p>
            <a:r>
              <a:rPr lang="bs-Latn-BA" dirty="0" smtClean="0"/>
              <a:t>Poslove koji se odnose na postupak zaštite geografske oznake i imena porijekla u upravnom postupku obavlja Institut za intelektualno vlasništvo Bosne i Hercegovine. </a:t>
            </a:r>
          </a:p>
          <a:p>
            <a:endParaRPr lang="hr-HR" dirty="0"/>
          </a:p>
        </p:txBody>
      </p:sp>
      <p:pic>
        <p:nvPicPr>
          <p:cNvPr id="5" name="Content Placeholder 4" descr="600px-Juanvaldez.svg.png"/>
          <p:cNvPicPr>
            <a:picLocks noGrp="1" noChangeAspect="1"/>
          </p:cNvPicPr>
          <p:nvPr>
            <p:ph sz="half" idx="1"/>
          </p:nvPr>
        </p:nvPicPr>
        <p:blipFill>
          <a:blip r:embed="rId2"/>
          <a:stretch>
            <a:fillRect/>
          </a:stretch>
        </p:blipFill>
        <p:spPr>
          <a:xfrm>
            <a:off x="304800" y="1866900"/>
            <a:ext cx="4191000" cy="4191000"/>
          </a:xfrm>
          <a:prstGeom prst="rect">
            <a:avLst/>
          </a:prstGeom>
        </p:spPr>
      </p:pic>
    </p:spTree>
    <p:extLst>
      <p:ext uri="{BB962C8B-B14F-4D97-AF65-F5344CB8AC3E}">
        <p14:creationId xmlns:p14="http://schemas.microsoft.com/office/powerpoint/2010/main" val="999524547"/>
      </p:ext>
    </p:extLst>
  </p:cSld>
  <p:clrMapOvr>
    <a:masterClrMapping/>
  </p:clrMapOvr>
  <p:transition>
    <p:wipe dir="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Sudska nadležnost</a:t>
            </a:r>
            <a:endParaRPr lang="hr-HR" dirty="0"/>
          </a:p>
        </p:txBody>
      </p:sp>
      <p:sp>
        <p:nvSpPr>
          <p:cNvPr id="3" name="Content Placeholder 2"/>
          <p:cNvSpPr>
            <a:spLocks noGrp="1"/>
          </p:cNvSpPr>
          <p:nvPr>
            <p:ph sz="half" idx="1"/>
          </p:nvPr>
        </p:nvSpPr>
        <p:spPr/>
        <p:txBody>
          <a:bodyPr>
            <a:normAutofit fontScale="62500" lnSpcReduction="20000"/>
          </a:bodyPr>
          <a:lstStyle/>
          <a:p>
            <a:pPr>
              <a:buFont typeface="Wingdings 2" pitchFamily="18" charset="2"/>
              <a:buNone/>
            </a:pPr>
            <a:r>
              <a:rPr lang="bs-Latn-BA" dirty="0" smtClean="0"/>
              <a:t>(1) Pravna zaštita oznaka porijekla, u skladu s odredbama </a:t>
            </a:r>
            <a:r>
              <a:rPr lang="bs-Latn-BA" dirty="0" err="1" smtClean="0"/>
              <a:t>Madridskog</a:t>
            </a:r>
            <a:r>
              <a:rPr lang="bs-Latn-BA" dirty="0" smtClean="0"/>
              <a:t> sporazuma o suzbijanju lažnih ili </a:t>
            </a:r>
            <a:r>
              <a:rPr lang="bs-Latn-BA" dirty="0" err="1" smtClean="0"/>
              <a:t>prevarnih</a:t>
            </a:r>
            <a:r>
              <a:rPr lang="bs-Latn-BA" dirty="0" smtClean="0"/>
              <a:t> oznaka porijekla na proizvodima od 14. aprila 1891. godine, ostvaruje se direktnom primjenom tih odredbi i propisa o suzbijanju nelojalne konkurencije, u sudskom postupku pred stvarno i mjesno nadležnim sudom, ili u upravnom postupku pred nadležnim carinskim organom ili organom tržišne inspekcije. </a:t>
            </a:r>
          </a:p>
          <a:p>
            <a:pPr>
              <a:buFont typeface="Wingdings 2" pitchFamily="18" charset="2"/>
              <a:buNone/>
            </a:pPr>
            <a:r>
              <a:rPr lang="bs-Latn-BA" dirty="0" smtClean="0"/>
              <a:t>(2) Sud je nadležan da odluči koje oznake porijekla, zbog svog </a:t>
            </a:r>
            <a:r>
              <a:rPr lang="bs-Latn-BA" dirty="0" err="1" smtClean="0"/>
              <a:t>generičkog</a:t>
            </a:r>
            <a:r>
              <a:rPr lang="bs-Latn-BA" dirty="0" smtClean="0"/>
              <a:t> karaktera, ne uživaju zaštitu u skladu s odredbama </a:t>
            </a:r>
            <a:r>
              <a:rPr lang="bs-Latn-BA" dirty="0" err="1" smtClean="0"/>
              <a:t>Madridskog</a:t>
            </a:r>
            <a:r>
              <a:rPr lang="bs-Latn-BA" dirty="0" smtClean="0"/>
              <a:t> sporazuma o suzbijanju lažnih ili </a:t>
            </a:r>
            <a:r>
              <a:rPr lang="bs-Latn-BA" dirty="0" err="1" smtClean="0"/>
              <a:t>prevarnih</a:t>
            </a:r>
            <a:r>
              <a:rPr lang="bs-Latn-BA" dirty="0" smtClean="0"/>
              <a:t> oznaka porijekla na proizvodima.</a:t>
            </a:r>
          </a:p>
          <a:p>
            <a:endParaRPr lang="hr-HR" dirty="0"/>
          </a:p>
        </p:txBody>
      </p:sp>
      <p:pic>
        <p:nvPicPr>
          <p:cNvPr id="7" name="Content Placeholder 6" descr="suha-dimljena-govedina.jpg"/>
          <p:cNvPicPr>
            <a:picLocks noGrp="1" noChangeAspect="1"/>
          </p:cNvPicPr>
          <p:nvPr>
            <p:ph sz="half" idx="2"/>
          </p:nvPr>
        </p:nvPicPr>
        <p:blipFill>
          <a:blip r:embed="rId2"/>
          <a:stretch>
            <a:fillRect/>
          </a:stretch>
        </p:blipFill>
        <p:spPr>
          <a:xfrm>
            <a:off x="4648200" y="2333625"/>
            <a:ext cx="4343400" cy="3257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25620380"/>
      </p:ext>
    </p:extLst>
  </p:cSld>
  <p:clrMapOvr>
    <a:masterClrMapping/>
  </p:clrMapOvr>
  <p:transition>
    <p:wipe dir="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Registri koje vodi institut</a:t>
            </a:r>
            <a:endParaRPr lang="hr-HR" dirty="0"/>
          </a:p>
        </p:txBody>
      </p:sp>
      <p:sp>
        <p:nvSpPr>
          <p:cNvPr id="3" name="Content Placeholder 2"/>
          <p:cNvSpPr>
            <a:spLocks noGrp="1"/>
          </p:cNvSpPr>
          <p:nvPr>
            <p:ph sz="half" idx="1"/>
          </p:nvPr>
        </p:nvSpPr>
        <p:spPr/>
        <p:txBody>
          <a:bodyPr>
            <a:normAutofit fontScale="70000" lnSpcReduction="20000"/>
          </a:bodyPr>
          <a:lstStyle/>
          <a:p>
            <a:pPr>
              <a:buFont typeface="Wingdings 2" pitchFamily="18" charset="2"/>
              <a:buNone/>
            </a:pPr>
            <a:r>
              <a:rPr lang="bs-Latn-BA" u="sng" dirty="0" smtClean="0"/>
              <a:t>Institut u elektronskoj formi vodi:</a:t>
            </a:r>
          </a:p>
          <a:p>
            <a:pPr lvl="1">
              <a:buFont typeface="Wingdings 2" pitchFamily="18" charset="2"/>
              <a:buNone/>
            </a:pPr>
            <a:r>
              <a:rPr lang="bs-Latn-BA" dirty="0" smtClean="0"/>
              <a:t> Registar prijava imena porijekla,</a:t>
            </a:r>
          </a:p>
          <a:p>
            <a:pPr lvl="1">
              <a:buFont typeface="Wingdings 2" pitchFamily="18" charset="2"/>
              <a:buNone/>
            </a:pPr>
            <a:r>
              <a:rPr lang="bs-Latn-BA" dirty="0" smtClean="0"/>
              <a:t> Registar prijava za priznanje statusa ovlaštenih korisnika imena porijekla,</a:t>
            </a:r>
          </a:p>
          <a:p>
            <a:pPr lvl="1">
              <a:buFont typeface="Wingdings 2" pitchFamily="18" charset="2"/>
              <a:buNone/>
            </a:pPr>
            <a:r>
              <a:rPr lang="bs-Latn-BA" dirty="0" smtClean="0"/>
              <a:t> Registar prijava za priznanje statusa ovlaštenih korisnika geografskih oznaka,</a:t>
            </a:r>
          </a:p>
          <a:p>
            <a:pPr lvl="1">
              <a:buFont typeface="Wingdings 2" pitchFamily="18" charset="2"/>
              <a:buNone/>
            </a:pPr>
            <a:r>
              <a:rPr lang="bs-Latn-BA" dirty="0" smtClean="0"/>
              <a:t> Registar imena porijekla,</a:t>
            </a:r>
          </a:p>
          <a:p>
            <a:pPr lvl="1">
              <a:buFont typeface="Wingdings 2" pitchFamily="18" charset="2"/>
              <a:buNone/>
            </a:pPr>
            <a:r>
              <a:rPr lang="bs-Latn-BA" dirty="0" smtClean="0"/>
              <a:t> Registar geografskih oznaka,</a:t>
            </a:r>
          </a:p>
          <a:p>
            <a:pPr lvl="1">
              <a:buFont typeface="Wingdings 2" pitchFamily="18" charset="2"/>
              <a:buNone/>
            </a:pPr>
            <a:r>
              <a:rPr lang="bs-Latn-BA" dirty="0" smtClean="0"/>
              <a:t> Registar ovlaštenih korisnika imena porijekla,</a:t>
            </a:r>
          </a:p>
          <a:p>
            <a:pPr lvl="1">
              <a:buFont typeface="Wingdings 2" pitchFamily="18" charset="2"/>
              <a:buNone/>
            </a:pPr>
            <a:r>
              <a:rPr lang="bs-Latn-BA" dirty="0" smtClean="0"/>
              <a:t> Registar ovlaštenih korisnika geografskih oznaka,</a:t>
            </a:r>
          </a:p>
          <a:p>
            <a:pPr lvl="1">
              <a:buFont typeface="Wingdings 2" pitchFamily="18" charset="2"/>
              <a:buNone/>
            </a:pPr>
            <a:r>
              <a:rPr lang="bs-Latn-BA" dirty="0" smtClean="0"/>
              <a:t> Registar međunarodnih prijava imena porijekla i </a:t>
            </a:r>
          </a:p>
          <a:p>
            <a:pPr lvl="1">
              <a:buFont typeface="Wingdings 2" pitchFamily="18" charset="2"/>
              <a:buNone/>
            </a:pPr>
            <a:r>
              <a:rPr lang="bs-Latn-BA" dirty="0" smtClean="0"/>
              <a:t> Registar zastupnika za zaštitu geografskih oznaka i imena porijekla. </a:t>
            </a:r>
          </a:p>
          <a:p>
            <a:pPr lvl="1"/>
            <a:endParaRPr lang="hr-HR" dirty="0"/>
          </a:p>
        </p:txBody>
      </p:sp>
      <p:pic>
        <p:nvPicPr>
          <p:cNvPr id="5" name="Content Placeholder 4" descr="18848_44059762_Champagn.jpg"/>
          <p:cNvPicPr>
            <a:picLocks noGrp="1" noChangeAspect="1"/>
          </p:cNvPicPr>
          <p:nvPr>
            <p:ph sz="half" idx="2"/>
          </p:nvPr>
        </p:nvPicPr>
        <p:blipFill>
          <a:blip r:embed="rId2" cstate="print"/>
          <a:stretch>
            <a:fillRect/>
          </a:stretch>
        </p:blipFill>
        <p:spPr>
          <a:xfrm>
            <a:off x="4357686" y="1785926"/>
            <a:ext cx="4455365" cy="42862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571761368"/>
      </p:ext>
    </p:extLst>
  </p:cSld>
  <p:clrMapOvr>
    <a:masterClrMapping/>
  </p:clrMapOvr>
  <p:transition>
    <p:wipe dir="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zastupanje</a:t>
            </a:r>
            <a:endParaRPr lang="hr-HR" dirty="0"/>
          </a:p>
        </p:txBody>
      </p:sp>
      <p:sp>
        <p:nvSpPr>
          <p:cNvPr id="3" name="Content Placeholder 2"/>
          <p:cNvSpPr>
            <a:spLocks noGrp="1"/>
          </p:cNvSpPr>
          <p:nvPr>
            <p:ph sz="half" idx="1"/>
          </p:nvPr>
        </p:nvSpPr>
        <p:spPr/>
        <p:txBody>
          <a:bodyPr>
            <a:normAutofit fontScale="70000" lnSpcReduction="20000"/>
          </a:bodyPr>
          <a:lstStyle/>
          <a:p>
            <a:pPr>
              <a:buFont typeface="Wingdings 2" pitchFamily="18" charset="2"/>
              <a:buNone/>
            </a:pPr>
            <a:r>
              <a:rPr lang="bs-Latn-BA" dirty="0" smtClean="0"/>
              <a:t>(1) Fizička i pravna lica koja se bave </a:t>
            </a:r>
            <a:r>
              <a:rPr lang="bs-Latn-BA" dirty="0" err="1" smtClean="0"/>
              <a:t>zastupanjem</a:t>
            </a:r>
            <a:r>
              <a:rPr lang="bs-Latn-BA" dirty="0" smtClean="0"/>
              <a:t> u postupku zaštite imena porijekla i geografskih oznaka pred Institutom moraju biti upisana u Registar zastupnika. </a:t>
            </a:r>
          </a:p>
          <a:p>
            <a:pPr>
              <a:buFont typeface="Wingdings 2" pitchFamily="18" charset="2"/>
              <a:buNone/>
            </a:pPr>
            <a:r>
              <a:rPr lang="bs-Latn-BA" dirty="0" smtClean="0"/>
              <a:t>(2) Strano fizičko ili pravno lice u postupku pred Institutom mora da zastupa zastupnik upisan u Registar zastupnika, a domaće pravno i fizičko lice može pred Institutom da istupa i samostalno. </a:t>
            </a:r>
          </a:p>
          <a:p>
            <a:pPr>
              <a:buFont typeface="Wingdings 2" pitchFamily="18" charset="2"/>
              <a:buNone/>
            </a:pPr>
            <a:r>
              <a:rPr lang="bs-Latn-BA" dirty="0" smtClean="0"/>
              <a:t> (3) U Registar zastupnika upisuju se fizička i pravna lica koja ispunjavaju uslove utvrđene provedbenim propisom. </a:t>
            </a:r>
          </a:p>
          <a:p>
            <a:endParaRPr lang="hr-HR" dirty="0"/>
          </a:p>
        </p:txBody>
      </p:sp>
      <p:pic>
        <p:nvPicPr>
          <p:cNvPr id="5" name="Content Placeholder 4" descr="00080282e94111842a2b01.jpg"/>
          <p:cNvPicPr>
            <a:picLocks noGrp="1" noChangeAspect="1"/>
          </p:cNvPicPr>
          <p:nvPr>
            <p:ph sz="half" idx="2"/>
          </p:nvPr>
        </p:nvPicPr>
        <p:blipFill>
          <a:blip r:embed="rId2"/>
          <a:stretch>
            <a:fillRect/>
          </a:stretch>
        </p:blipFill>
        <p:spPr>
          <a:xfrm>
            <a:off x="4648200" y="2525381"/>
            <a:ext cx="4343400" cy="28740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88540411"/>
      </p:ext>
    </p:extLst>
  </p:cSld>
  <p:clrMapOvr>
    <a:masterClrMapping/>
  </p:clrMapOvr>
  <p:transition>
    <p:wipe dir="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Postupak za prijavu</a:t>
            </a:r>
            <a:endParaRPr lang="hr-HR" dirty="0"/>
          </a:p>
        </p:txBody>
      </p:sp>
      <p:pic>
        <p:nvPicPr>
          <p:cNvPr id="5" name="Content Placeholder 4" descr="bumbar-pre-pecenja-ec8522f5ec52ddac869f3e2e43afc38f_view_l.jpg"/>
          <p:cNvPicPr>
            <a:picLocks noGrp="1" noChangeAspect="1"/>
          </p:cNvPicPr>
          <p:nvPr>
            <p:ph sz="half" idx="1"/>
          </p:nvPr>
        </p:nvPicPr>
        <p:blipFill>
          <a:blip r:embed="rId2"/>
          <a:stretch>
            <a:fillRect/>
          </a:stretch>
        </p:blipFill>
        <p:spPr>
          <a:xfrm>
            <a:off x="428596" y="2071678"/>
            <a:ext cx="4366659" cy="3288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3"/>
          <p:cNvSpPr>
            <a:spLocks noGrp="1"/>
          </p:cNvSpPr>
          <p:nvPr>
            <p:ph sz="half" idx="2"/>
          </p:nvPr>
        </p:nvSpPr>
        <p:spPr/>
        <p:txBody>
          <a:bodyPr>
            <a:normAutofit fontScale="62500" lnSpcReduction="20000"/>
          </a:bodyPr>
          <a:lstStyle/>
          <a:p>
            <a:pPr>
              <a:buFont typeface="Wingdings 2" pitchFamily="18" charset="2"/>
              <a:buNone/>
              <a:defRPr/>
            </a:pPr>
            <a:r>
              <a:rPr lang="bs-Latn-BA" b="1" dirty="0" smtClean="0"/>
              <a:t>Pokretanje postupka za registriranje imena porijekla ili geografske oznake </a:t>
            </a:r>
          </a:p>
          <a:p>
            <a:pPr>
              <a:buFont typeface="Wingdings 2" pitchFamily="18" charset="2"/>
              <a:buNone/>
              <a:defRPr/>
            </a:pPr>
            <a:r>
              <a:rPr lang="bs-Latn-BA" dirty="0" smtClean="0"/>
              <a:t>   Postupak za registriranje imena porijekla ili geografske oznake pokreće se </a:t>
            </a:r>
            <a:r>
              <a:rPr lang="bs-Latn-BA" dirty="0" err="1" smtClean="0"/>
              <a:t>odgovarajućom</a:t>
            </a:r>
            <a:r>
              <a:rPr lang="bs-Latn-BA" dirty="0" smtClean="0"/>
              <a:t> </a:t>
            </a:r>
            <a:r>
              <a:rPr lang="bs-Latn-BA" u="sng" dirty="0" smtClean="0"/>
              <a:t>prijavom. </a:t>
            </a:r>
            <a:r>
              <a:rPr lang="bs-Latn-BA" dirty="0" smtClean="0"/>
              <a:t>Prijava imena porijekla ili geografske oznake može se odnositi samo na jednu oznaku ili ime geografskog područja i samo na jednu vrstu proizvoda.</a:t>
            </a:r>
          </a:p>
          <a:p>
            <a:pPr>
              <a:buFont typeface="Wingdings 2" pitchFamily="18" charset="2"/>
              <a:buNone/>
              <a:defRPr/>
            </a:pPr>
            <a:r>
              <a:rPr lang="bs-Latn-BA" b="1" dirty="0" smtClean="0"/>
              <a:t>Prijavu za registriranje imena porijekla ili geografske oznake mogu podnijeti: </a:t>
            </a:r>
          </a:p>
          <a:p>
            <a:pPr marL="457200" indent="-457200">
              <a:buFont typeface="Wingdings 2" pitchFamily="18" charset="2"/>
              <a:buAutoNum type="alphaLcPeriod"/>
              <a:defRPr/>
            </a:pPr>
            <a:r>
              <a:rPr lang="bs-Latn-BA" dirty="0" smtClean="0"/>
              <a:t>domaća fizička ili pravna lica, </a:t>
            </a:r>
          </a:p>
          <a:p>
            <a:pPr marL="457200" indent="-457200">
              <a:buFont typeface="Wingdings 2" pitchFamily="18" charset="2"/>
              <a:buAutoNum type="alphaLcPeriod"/>
              <a:defRPr/>
            </a:pPr>
            <a:r>
              <a:rPr lang="bs-Latn-BA" dirty="0" smtClean="0"/>
              <a:t>udruženja lica ,</a:t>
            </a:r>
          </a:p>
          <a:p>
            <a:pPr marL="457200" indent="-457200">
              <a:buFont typeface="Wingdings 2" pitchFamily="18" charset="2"/>
              <a:buAutoNum type="alphaLcPeriod"/>
              <a:defRPr/>
            </a:pPr>
            <a:r>
              <a:rPr lang="bs-Latn-BA" dirty="0" smtClean="0"/>
              <a:t>strana fizička ili pravna lica, odnosno strana udruženja </a:t>
            </a:r>
            <a:endParaRPr lang="bs-Latn-BA" b="1" dirty="0" smtClean="0"/>
          </a:p>
          <a:p>
            <a:endParaRPr lang="hr-HR" dirty="0"/>
          </a:p>
        </p:txBody>
      </p:sp>
    </p:spTree>
    <p:extLst>
      <p:ext uri="{BB962C8B-B14F-4D97-AF65-F5344CB8AC3E}">
        <p14:creationId xmlns:p14="http://schemas.microsoft.com/office/powerpoint/2010/main" val="193153235"/>
      </p:ext>
    </p:extLst>
  </p:cSld>
  <p:clrMapOvr>
    <a:masterClrMapping/>
  </p:clrMapOvr>
  <p:transition>
    <p:wipe dir="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Bitni djelovi prijave</a:t>
            </a:r>
            <a:endParaRPr lang="hr-HR" dirty="0"/>
          </a:p>
        </p:txBody>
      </p:sp>
      <p:sp>
        <p:nvSpPr>
          <p:cNvPr id="3" name="Content Placeholder 2"/>
          <p:cNvSpPr>
            <a:spLocks noGrp="1"/>
          </p:cNvSpPr>
          <p:nvPr>
            <p:ph sz="half" idx="1"/>
          </p:nvPr>
        </p:nvSpPr>
        <p:spPr/>
        <p:txBody>
          <a:bodyPr>
            <a:normAutofit/>
          </a:bodyPr>
          <a:lstStyle/>
          <a:p>
            <a:r>
              <a:rPr lang="bs-Latn-BA" dirty="0" smtClean="0"/>
              <a:t>a) zahtjev za registriranje imena porijekla ili geografske oznake, </a:t>
            </a:r>
          </a:p>
          <a:p>
            <a:r>
              <a:rPr lang="bs-Latn-BA" dirty="0" smtClean="0"/>
              <a:t>b) opis geografskog područja, </a:t>
            </a:r>
          </a:p>
          <a:p>
            <a:r>
              <a:rPr lang="pl-PL" dirty="0" smtClean="0"/>
              <a:t>c) podaci o specifičnim karakteristikama proizvoda. </a:t>
            </a:r>
            <a:endParaRPr lang="bs-Latn-BA" dirty="0" smtClean="0"/>
          </a:p>
          <a:p>
            <a:endParaRPr lang="hr-HR" dirty="0"/>
          </a:p>
        </p:txBody>
      </p:sp>
      <p:pic>
        <p:nvPicPr>
          <p:cNvPr id="5" name="Content Placeholder 4" descr="r825022_7521044.JPG"/>
          <p:cNvPicPr>
            <a:picLocks noGrp="1" noChangeAspect="1"/>
          </p:cNvPicPr>
          <p:nvPr>
            <p:ph sz="half" idx="2"/>
          </p:nvPr>
        </p:nvPicPr>
        <p:blipFill>
          <a:blip r:embed="rId2"/>
          <a:stretch>
            <a:fillRect/>
          </a:stretch>
        </p:blipFill>
        <p:spPr>
          <a:xfrm>
            <a:off x="4648200" y="2514600"/>
            <a:ext cx="43434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52506207"/>
      </p:ext>
    </p:extLst>
  </p:cSld>
  <p:clrMapOvr>
    <a:masterClrMapping/>
  </p:clrMapOvr>
  <p:transition>
    <p:wipe dir="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Nastanak i trajanje prava na geografsku oznaku porijekla</a:t>
            </a:r>
            <a:endParaRPr lang="hr-HR" dirty="0"/>
          </a:p>
        </p:txBody>
      </p:sp>
      <p:sp>
        <p:nvSpPr>
          <p:cNvPr id="3" name="Content Placeholder 2"/>
          <p:cNvSpPr>
            <a:spLocks noGrp="1"/>
          </p:cNvSpPr>
          <p:nvPr>
            <p:ph sz="half" idx="1"/>
          </p:nvPr>
        </p:nvSpPr>
        <p:spPr/>
        <p:txBody>
          <a:bodyPr>
            <a:normAutofit fontScale="85000" lnSpcReduction="10000"/>
          </a:bodyPr>
          <a:lstStyle/>
          <a:p>
            <a:r>
              <a:rPr lang="bs-Latn-BA" sz="2400" dirty="0" smtClean="0"/>
              <a:t>Subjektivno pravo zaštite oznake geografskog porijekla nastaje donošenjem rješenja i upisom u registar, i važi od dana upisa u registar (a ne od dana podnošenja prijave, kao što je to slučaj kod ostalih prava industrijskog  vlasništva). Ono </a:t>
            </a:r>
            <a:r>
              <a:rPr lang="bs-Latn-BA" sz="2400" u="sng" dirty="0" smtClean="0"/>
              <a:t>nema rok trajanja, ali postoji obaveza da se </a:t>
            </a:r>
            <a:r>
              <a:rPr lang="bs-Latn-BA" sz="2400" u="sng" dirty="0" err="1" smtClean="0"/>
              <a:t>periodično</a:t>
            </a:r>
            <a:r>
              <a:rPr lang="bs-Latn-BA" sz="2400" u="sng" dirty="0" smtClean="0"/>
              <a:t> obnavlja (svake tri godine)</a:t>
            </a:r>
            <a:r>
              <a:rPr lang="bs-Latn-BA" sz="2400" dirty="0" smtClean="0"/>
              <a:t>, uz prethodno dostavljanje dokaza upravi za industrijsko  vlasništvo da je izvršena propisana kontrola kvaliteta proizvoda, </a:t>
            </a:r>
            <a:r>
              <a:rPr lang="bs-Latn-BA" sz="2400" dirty="0" err="1" smtClean="0"/>
              <a:t>odn</a:t>
            </a:r>
            <a:r>
              <a:rPr lang="bs-Latn-BA" sz="2400" dirty="0" smtClean="0"/>
              <a:t>. usluge.</a:t>
            </a:r>
          </a:p>
          <a:p>
            <a:pPr>
              <a:buFont typeface="Wingdings 2" pitchFamily="18" charset="2"/>
              <a:buNone/>
            </a:pPr>
            <a:r>
              <a:rPr lang="bs-Latn-BA" sz="2400" b="1" dirty="0" smtClean="0"/>
              <a:t>    </a:t>
            </a:r>
            <a:endParaRPr lang="hr-HR" dirty="0"/>
          </a:p>
        </p:txBody>
      </p:sp>
      <p:pic>
        <p:nvPicPr>
          <p:cNvPr id="7" name="Content Placeholder 6" descr="tmtzaxW_bosanski-sudzuk.jpg"/>
          <p:cNvPicPr>
            <a:picLocks noGrp="1" noChangeAspect="1"/>
          </p:cNvPicPr>
          <p:nvPr>
            <p:ph sz="half" idx="2"/>
          </p:nvPr>
        </p:nvPicPr>
        <p:blipFill>
          <a:blip r:embed="rId2"/>
          <a:stretch>
            <a:fillRect/>
          </a:stretch>
        </p:blipFill>
        <p:spPr>
          <a:xfrm>
            <a:off x="5189982" y="1600200"/>
            <a:ext cx="3259836" cy="4724400"/>
          </a:xfrm>
        </p:spPr>
      </p:pic>
    </p:spTree>
    <p:extLst>
      <p:ext uri="{BB962C8B-B14F-4D97-AF65-F5344CB8AC3E}">
        <p14:creationId xmlns:p14="http://schemas.microsoft.com/office/powerpoint/2010/main" val="3629459982"/>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uopšteno o toku postupka za priznanje</a:t>
            </a:r>
            <a:endParaRPr lang="hr-HR" dirty="0"/>
          </a:p>
        </p:txBody>
      </p:sp>
      <p:pic>
        <p:nvPicPr>
          <p:cNvPr id="5" name="Content Placeholder 4" descr="8dpyv4.jpg"/>
          <p:cNvPicPr>
            <a:picLocks noGrp="1" noChangeAspect="1"/>
          </p:cNvPicPr>
          <p:nvPr>
            <p:ph sz="half" idx="1"/>
          </p:nvPr>
        </p:nvPicPr>
        <p:blipFill>
          <a:blip r:embed="rId2"/>
          <a:stretch>
            <a:fillRect/>
          </a:stretch>
        </p:blipFill>
        <p:spPr>
          <a:xfrm>
            <a:off x="304800" y="1866900"/>
            <a:ext cx="4191000" cy="4191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Content Placeholder 3"/>
          <p:cNvSpPr>
            <a:spLocks noGrp="1"/>
          </p:cNvSpPr>
          <p:nvPr>
            <p:ph sz="half" idx="2"/>
          </p:nvPr>
        </p:nvSpPr>
        <p:spPr/>
        <p:txBody>
          <a:bodyPr>
            <a:normAutofit fontScale="77500" lnSpcReduction="20000"/>
          </a:bodyPr>
          <a:lstStyle/>
          <a:p>
            <a:pPr algn="just">
              <a:defRPr/>
            </a:pPr>
            <a:r>
              <a:rPr lang="en-US" dirty="0" err="1" smtClean="0"/>
              <a:t>Iako</a:t>
            </a:r>
            <a:r>
              <a:rPr lang="en-US" dirty="0" smtClean="0"/>
              <a:t> se </a:t>
            </a:r>
            <a:r>
              <a:rPr lang="en-US" dirty="0" err="1" smtClean="0"/>
              <a:t>tok</a:t>
            </a:r>
            <a:r>
              <a:rPr lang="en-US" dirty="0" smtClean="0"/>
              <a:t> </a:t>
            </a:r>
            <a:r>
              <a:rPr lang="en-US" dirty="0" err="1" smtClean="0"/>
              <a:t>postupka</a:t>
            </a:r>
            <a:r>
              <a:rPr lang="en-US" dirty="0" smtClean="0"/>
              <a:t> </a:t>
            </a:r>
            <a:r>
              <a:rPr lang="en-US" dirty="0" err="1" smtClean="0"/>
              <a:t>donekle</a:t>
            </a:r>
            <a:r>
              <a:rPr lang="en-US" dirty="0" smtClean="0"/>
              <a:t> </a:t>
            </a:r>
            <a:r>
              <a:rPr lang="en-US" dirty="0" err="1" smtClean="0"/>
              <a:t>razlikuje</a:t>
            </a:r>
            <a:r>
              <a:rPr lang="en-US" dirty="0" smtClean="0"/>
              <a:t> </a:t>
            </a:r>
            <a:r>
              <a:rPr lang="en-US" dirty="0" err="1" smtClean="0"/>
              <a:t>kod</a:t>
            </a:r>
            <a:r>
              <a:rPr lang="en-US" dirty="0" smtClean="0"/>
              <a:t> </a:t>
            </a:r>
            <a:r>
              <a:rPr lang="en-US" dirty="0" err="1" smtClean="0"/>
              <a:t>razli</a:t>
            </a:r>
            <a:r>
              <a:rPr lang="hr-HR" dirty="0" smtClean="0"/>
              <a:t>č</a:t>
            </a:r>
            <a:r>
              <a:rPr lang="en-US" dirty="0" err="1" smtClean="0"/>
              <a:t>itih</a:t>
            </a:r>
            <a:r>
              <a:rPr lang="en-US" dirty="0" smtClean="0"/>
              <a:t> </a:t>
            </a:r>
            <a:r>
              <a:rPr lang="en-US" dirty="0" err="1" smtClean="0"/>
              <a:t>vrsta</a:t>
            </a:r>
            <a:r>
              <a:rPr lang="en-US" dirty="0" smtClean="0"/>
              <a:t> </a:t>
            </a:r>
            <a:r>
              <a:rPr lang="en-US" dirty="0" err="1" smtClean="0"/>
              <a:t>prava</a:t>
            </a:r>
            <a:r>
              <a:rPr lang="en-US" dirty="0" smtClean="0"/>
              <a:t> </a:t>
            </a:r>
            <a:r>
              <a:rPr lang="en-US" dirty="0" err="1" smtClean="0"/>
              <a:t>industrijsk</a:t>
            </a:r>
            <a:r>
              <a:rPr lang="hr-HR" dirty="0" smtClean="0"/>
              <a:t>og</a:t>
            </a:r>
            <a:r>
              <a:rPr lang="en-US" dirty="0" smtClean="0"/>
              <a:t> </a:t>
            </a:r>
            <a:r>
              <a:rPr lang="hr-HR" dirty="0" smtClean="0"/>
              <a:t>vlasništva</a:t>
            </a:r>
            <a:r>
              <a:rPr lang="en-US" dirty="0" smtClean="0"/>
              <a:t>, </a:t>
            </a:r>
            <a:r>
              <a:rPr lang="en-US" dirty="0" err="1" smtClean="0"/>
              <a:t>uop</a:t>
            </a:r>
            <a:r>
              <a:rPr lang="hr-HR" dirty="0" smtClean="0"/>
              <a:t>š</a:t>
            </a:r>
            <a:r>
              <a:rPr lang="en-US" dirty="0" err="1" smtClean="0"/>
              <a:t>teno</a:t>
            </a:r>
            <a:r>
              <a:rPr lang="en-US" dirty="0" smtClean="0"/>
              <a:t> se m</a:t>
            </a:r>
            <a:r>
              <a:rPr lang="hr-HR" dirty="0" smtClean="0"/>
              <a:t>ož</a:t>
            </a:r>
            <a:r>
              <a:rPr lang="en-US" dirty="0" smtClean="0"/>
              <a:t>e re</a:t>
            </a:r>
            <a:r>
              <a:rPr lang="hr-HR" dirty="0" smtClean="0"/>
              <a:t>ć</a:t>
            </a:r>
            <a:r>
              <a:rPr lang="en-US" dirty="0" smtClean="0"/>
              <a:t>i </a:t>
            </a:r>
            <a:r>
              <a:rPr lang="en-US" dirty="0" err="1" smtClean="0"/>
              <a:t>da</a:t>
            </a:r>
            <a:r>
              <a:rPr lang="en-US" dirty="0" smtClean="0"/>
              <a:t> </a:t>
            </a:r>
            <a:r>
              <a:rPr lang="en-US" dirty="0" err="1" smtClean="0"/>
              <a:t>su</a:t>
            </a:r>
            <a:r>
              <a:rPr lang="hr-HR" dirty="0" smtClean="0"/>
              <a:t>š</a:t>
            </a:r>
            <a:r>
              <a:rPr lang="en-US" dirty="0" err="1" smtClean="0"/>
              <a:t>tinu</a:t>
            </a:r>
            <a:r>
              <a:rPr lang="en-US" dirty="0" smtClean="0"/>
              <a:t> </a:t>
            </a:r>
            <a:r>
              <a:rPr lang="en-US" dirty="0" err="1" smtClean="0"/>
              <a:t>ovog</a:t>
            </a:r>
            <a:r>
              <a:rPr lang="en-US" dirty="0" smtClean="0"/>
              <a:t> </a:t>
            </a:r>
            <a:r>
              <a:rPr lang="en-US" dirty="0" err="1" smtClean="0"/>
              <a:t>postupka</a:t>
            </a:r>
            <a:r>
              <a:rPr lang="en-US" dirty="0" smtClean="0"/>
              <a:t> </a:t>
            </a:r>
            <a:r>
              <a:rPr lang="hr-HR" dirty="0" smtClean="0"/>
              <a:t>č</a:t>
            </a:r>
            <a:r>
              <a:rPr lang="en-US" dirty="0" err="1" smtClean="0"/>
              <a:t>ini</a:t>
            </a:r>
            <a:r>
              <a:rPr lang="en-US" dirty="0" smtClean="0"/>
              <a:t> </a:t>
            </a:r>
            <a:r>
              <a:rPr lang="en-US" b="1" dirty="0" err="1" smtClean="0"/>
              <a:t>nekoliko</a:t>
            </a:r>
            <a:r>
              <a:rPr lang="en-US" b="1" dirty="0" smtClean="0"/>
              <a:t> </a:t>
            </a:r>
            <a:r>
              <a:rPr lang="en-US" b="1" dirty="0" err="1" smtClean="0"/>
              <a:t>faza</a:t>
            </a:r>
            <a:r>
              <a:rPr lang="en-US" b="1" dirty="0" smtClean="0"/>
              <a:t>: </a:t>
            </a:r>
            <a:endParaRPr lang="hr-HR" b="1" dirty="0" smtClean="0"/>
          </a:p>
          <a:p>
            <a:pPr algn="just">
              <a:defRPr/>
            </a:pPr>
            <a:r>
              <a:rPr lang="en-US" b="1" dirty="0" err="1" smtClean="0"/>
              <a:t>Prva</a:t>
            </a:r>
            <a:r>
              <a:rPr lang="en-US" b="1" dirty="0" smtClean="0"/>
              <a:t> </a:t>
            </a:r>
            <a:r>
              <a:rPr lang="en-US" b="1" dirty="0" err="1" smtClean="0"/>
              <a:t>faza</a:t>
            </a:r>
            <a:r>
              <a:rPr lang="en-US" b="1" dirty="0" smtClean="0"/>
              <a:t> </a:t>
            </a:r>
            <a:r>
              <a:rPr lang="en-US" dirty="0" smtClean="0"/>
              <a:t>je </a:t>
            </a:r>
            <a:r>
              <a:rPr lang="en-US" b="1" dirty="0" err="1" smtClean="0"/>
              <a:t>podno</a:t>
            </a:r>
            <a:r>
              <a:rPr lang="hr-HR" b="1" dirty="0" smtClean="0"/>
              <a:t>š</a:t>
            </a:r>
            <a:r>
              <a:rPr lang="en-US" b="1" dirty="0" err="1" smtClean="0"/>
              <a:t>enje</a:t>
            </a:r>
            <a:r>
              <a:rPr lang="en-US" dirty="0" smtClean="0"/>
              <a:t> </a:t>
            </a:r>
            <a:r>
              <a:rPr lang="en-US" dirty="0" err="1" smtClean="0"/>
              <a:t>prijave</a:t>
            </a:r>
            <a:r>
              <a:rPr lang="en-US" dirty="0" smtClean="0"/>
              <a:t> upravnom </a:t>
            </a:r>
            <a:r>
              <a:rPr lang="en-US" dirty="0" err="1" smtClean="0"/>
              <a:t>organu</a:t>
            </a:r>
            <a:r>
              <a:rPr lang="en-US" dirty="0" smtClean="0"/>
              <a:t> </a:t>
            </a:r>
            <a:r>
              <a:rPr lang="en-US" dirty="0" err="1" smtClean="0"/>
              <a:t>nadle</a:t>
            </a:r>
            <a:r>
              <a:rPr lang="hr-HR" dirty="0" smtClean="0"/>
              <a:t>ž</a:t>
            </a:r>
            <a:r>
              <a:rPr lang="en-US" dirty="0" smtClean="0"/>
              <a:t>nom za </a:t>
            </a:r>
            <a:r>
              <a:rPr lang="en-US" dirty="0" err="1" smtClean="0"/>
              <a:t>priznanje</a:t>
            </a:r>
            <a:r>
              <a:rPr lang="en-US" dirty="0" smtClean="0"/>
              <a:t> </a:t>
            </a:r>
            <a:r>
              <a:rPr lang="en-US" dirty="0" err="1" smtClean="0"/>
              <a:t>odre</a:t>
            </a:r>
            <a:r>
              <a:rPr lang="hr-HR" dirty="0" smtClean="0"/>
              <a:t>đ</a:t>
            </a:r>
            <a:r>
              <a:rPr lang="en-US" dirty="0" err="1" smtClean="0"/>
              <a:t>ene</a:t>
            </a:r>
            <a:r>
              <a:rPr lang="en-US" dirty="0" smtClean="0"/>
              <a:t> </a:t>
            </a:r>
            <a:r>
              <a:rPr lang="en-US" dirty="0" err="1" smtClean="0"/>
              <a:t>vrste</a:t>
            </a:r>
            <a:r>
              <a:rPr lang="en-US" dirty="0" smtClean="0"/>
              <a:t> </a:t>
            </a:r>
            <a:r>
              <a:rPr lang="en-US" dirty="0" err="1" smtClean="0"/>
              <a:t>prava</a:t>
            </a:r>
            <a:r>
              <a:rPr lang="en-US" dirty="0" smtClean="0"/>
              <a:t> </a:t>
            </a:r>
            <a:r>
              <a:rPr lang="en-US" dirty="0" err="1" smtClean="0"/>
              <a:t>industrijsk</a:t>
            </a:r>
            <a:r>
              <a:rPr lang="bs-Latn-BA" dirty="0" err="1" smtClean="0"/>
              <a:t>og</a:t>
            </a:r>
            <a:r>
              <a:rPr lang="en-US" dirty="0" smtClean="0"/>
              <a:t> </a:t>
            </a:r>
            <a:r>
              <a:rPr lang="bs-Latn-BA" dirty="0" smtClean="0"/>
              <a:t> vlasništva</a:t>
            </a:r>
            <a:r>
              <a:rPr lang="en-US" dirty="0" smtClean="0"/>
              <a:t>;</a:t>
            </a:r>
            <a:endParaRPr lang="hr-HR" dirty="0" smtClean="0"/>
          </a:p>
          <a:p>
            <a:pPr algn="just">
              <a:defRPr/>
            </a:pPr>
            <a:r>
              <a:rPr lang="hr-HR" b="1" dirty="0" smtClean="0"/>
              <a:t>D</a:t>
            </a:r>
            <a:r>
              <a:rPr lang="en-US" b="1" dirty="0" err="1" smtClean="0"/>
              <a:t>ruga</a:t>
            </a:r>
            <a:r>
              <a:rPr lang="en-US" b="1" dirty="0" smtClean="0"/>
              <a:t> </a:t>
            </a:r>
            <a:r>
              <a:rPr lang="en-US" b="1" dirty="0" err="1" smtClean="0"/>
              <a:t>faza</a:t>
            </a:r>
            <a:r>
              <a:rPr lang="en-US" b="1" dirty="0" smtClean="0"/>
              <a:t> </a:t>
            </a:r>
            <a:r>
              <a:rPr lang="en-US" dirty="0" smtClean="0"/>
              <a:t>je </a:t>
            </a:r>
            <a:r>
              <a:rPr lang="en-US" b="1" dirty="0" err="1" smtClean="0"/>
              <a:t>ispitivanje</a:t>
            </a:r>
            <a:r>
              <a:rPr lang="en-US" dirty="0" smtClean="0"/>
              <a:t> </a:t>
            </a:r>
            <a:r>
              <a:rPr lang="en-US" dirty="0" err="1" smtClean="0"/>
              <a:t>formalne</a:t>
            </a:r>
            <a:r>
              <a:rPr lang="en-US" dirty="0" smtClean="0"/>
              <a:t> </a:t>
            </a:r>
            <a:r>
              <a:rPr lang="en-US" b="1" dirty="0" err="1" smtClean="0"/>
              <a:t>urednosti</a:t>
            </a:r>
            <a:r>
              <a:rPr lang="en-US" dirty="0" smtClean="0"/>
              <a:t> </a:t>
            </a:r>
            <a:r>
              <a:rPr lang="en-US" dirty="0" err="1" smtClean="0"/>
              <a:t>prijave</a:t>
            </a:r>
            <a:r>
              <a:rPr lang="en-US" dirty="0" smtClean="0"/>
              <a:t> </a:t>
            </a:r>
            <a:r>
              <a:rPr lang="hr-HR" dirty="0" smtClean="0"/>
              <a:t>o</a:t>
            </a:r>
            <a:r>
              <a:rPr lang="en-US" dirty="0" smtClean="0"/>
              <a:t>d </a:t>
            </a:r>
            <a:r>
              <a:rPr lang="en-US" dirty="0" err="1" smtClean="0"/>
              <a:t>strane</a:t>
            </a:r>
            <a:r>
              <a:rPr lang="en-US" dirty="0" smtClean="0"/>
              <a:t> </a:t>
            </a:r>
            <a:r>
              <a:rPr lang="en-US" dirty="0" err="1" smtClean="0"/>
              <a:t>upravnog</a:t>
            </a:r>
            <a:r>
              <a:rPr lang="en-US" dirty="0" smtClean="0"/>
              <a:t> </a:t>
            </a:r>
            <a:r>
              <a:rPr lang="en-US" dirty="0" err="1" smtClean="0"/>
              <a:t>organa</a:t>
            </a:r>
            <a:r>
              <a:rPr lang="en-US" dirty="0" smtClean="0"/>
              <a:t>, i</a:t>
            </a:r>
            <a:r>
              <a:rPr lang="en-US" b="1" dirty="0" smtClean="0"/>
              <a:t>, </a:t>
            </a:r>
            <a:r>
              <a:rPr lang="en-US" dirty="0" err="1" smtClean="0"/>
              <a:t>eventualno</a:t>
            </a:r>
            <a:r>
              <a:rPr lang="en-US" dirty="0" smtClean="0"/>
              <a:t>, </a:t>
            </a:r>
            <a:r>
              <a:rPr lang="en-US" dirty="0" err="1" smtClean="0"/>
              <a:t>otklanjanje</a:t>
            </a:r>
            <a:r>
              <a:rPr lang="en-US" dirty="0" smtClean="0"/>
              <a:t> </a:t>
            </a:r>
            <a:r>
              <a:rPr lang="en-US" dirty="0" err="1" smtClean="0"/>
              <a:t>otklonjivih</a:t>
            </a:r>
            <a:r>
              <a:rPr lang="en-US" dirty="0" smtClean="0"/>
              <a:t> </a:t>
            </a:r>
            <a:r>
              <a:rPr lang="en-US" dirty="0" err="1" smtClean="0"/>
              <a:t>nedostataka</a:t>
            </a:r>
            <a:r>
              <a:rPr lang="en-US" dirty="0" smtClean="0"/>
              <a:t> </a:t>
            </a:r>
            <a:r>
              <a:rPr lang="en-US" dirty="0" err="1" smtClean="0"/>
              <a:t>prijave</a:t>
            </a:r>
            <a:r>
              <a:rPr lang="hr-HR" dirty="0" smtClean="0"/>
              <a:t>;</a:t>
            </a:r>
          </a:p>
          <a:p>
            <a:endParaRPr lang="hr-HR" dirty="0"/>
          </a:p>
        </p:txBody>
      </p:sp>
    </p:spTree>
    <p:extLst>
      <p:ext uri="{BB962C8B-B14F-4D97-AF65-F5344CB8AC3E}">
        <p14:creationId xmlns:p14="http://schemas.microsoft.com/office/powerpoint/2010/main" val="1431222773"/>
      </p:ext>
    </p:extLst>
  </p:cSld>
  <p:clrMapOvr>
    <a:masterClrMapping/>
  </p:clrMapOvr>
  <p:transition>
    <p:wipe dir="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Sadržina zaštite</a:t>
            </a:r>
            <a:endParaRPr lang="hr-HR" dirty="0"/>
          </a:p>
        </p:txBody>
      </p:sp>
      <p:pic>
        <p:nvPicPr>
          <p:cNvPr id="5" name="Content Placeholder 4" descr="cognac.jpg"/>
          <p:cNvPicPr>
            <a:picLocks noGrp="1" noChangeAspect="1"/>
          </p:cNvPicPr>
          <p:nvPr>
            <p:ph sz="half" idx="1"/>
          </p:nvPr>
        </p:nvPicPr>
        <p:blipFill>
          <a:blip r:embed="rId2"/>
          <a:stretch>
            <a:fillRect/>
          </a:stretch>
        </p:blipFill>
        <p:spPr>
          <a:xfrm>
            <a:off x="304800" y="1866900"/>
            <a:ext cx="4191000" cy="4191000"/>
          </a:xfrm>
        </p:spPr>
      </p:pic>
      <p:sp>
        <p:nvSpPr>
          <p:cNvPr id="4" name="Content Placeholder 3"/>
          <p:cNvSpPr>
            <a:spLocks noGrp="1"/>
          </p:cNvSpPr>
          <p:nvPr>
            <p:ph sz="half" idx="2"/>
          </p:nvPr>
        </p:nvSpPr>
        <p:spPr/>
        <p:txBody>
          <a:bodyPr/>
          <a:lstStyle/>
          <a:p>
            <a:r>
              <a:rPr lang="bs-Latn-BA" dirty="0" smtClean="0"/>
              <a:t>Subjektivno pravo zaštite oznake geografskog porijekla ovlašćuje svog </a:t>
            </a:r>
            <a:r>
              <a:rPr lang="bs-Latn-BA" dirty="0" err="1" smtClean="0"/>
              <a:t>titulara</a:t>
            </a:r>
            <a:r>
              <a:rPr lang="bs-Latn-BA" dirty="0" smtClean="0"/>
              <a:t> </a:t>
            </a:r>
            <a:r>
              <a:rPr lang="bs-Latn-BA" u="sng" dirty="0" smtClean="0"/>
              <a:t>da koristi </a:t>
            </a:r>
            <a:r>
              <a:rPr lang="bs-Latn-BA" dirty="0" smtClean="0"/>
              <a:t>zaštićenu oznaku u privrednom prometu, kao </a:t>
            </a:r>
            <a:r>
              <a:rPr lang="bs-Latn-BA" u="sng" dirty="0" smtClean="0"/>
              <a:t>i da zabrani drugima </a:t>
            </a:r>
            <a:r>
              <a:rPr lang="bs-Latn-BA" dirty="0" smtClean="0"/>
              <a:t>da to čine. </a:t>
            </a:r>
          </a:p>
          <a:p>
            <a:endParaRPr lang="hr-HR" dirty="0"/>
          </a:p>
        </p:txBody>
      </p:sp>
    </p:spTree>
    <p:extLst>
      <p:ext uri="{BB962C8B-B14F-4D97-AF65-F5344CB8AC3E}">
        <p14:creationId xmlns:p14="http://schemas.microsoft.com/office/powerpoint/2010/main" val="1612639060"/>
      </p:ext>
    </p:extLst>
  </p:cSld>
  <p:clrMapOvr>
    <a:masterClrMapping/>
  </p:clrMapOvr>
  <p:transition>
    <p:wipe dir="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Obim zaštite</a:t>
            </a:r>
            <a:endParaRPr lang="hr-HR" dirty="0"/>
          </a:p>
        </p:txBody>
      </p:sp>
      <p:pic>
        <p:nvPicPr>
          <p:cNvPr id="5" name="Content Placeholder 4" descr="Baklava_-_Turkish_special,_80-ply.JPEG.jpeg"/>
          <p:cNvPicPr>
            <a:picLocks noGrp="1" noChangeAspect="1"/>
          </p:cNvPicPr>
          <p:nvPr>
            <p:ph sz="half" idx="1"/>
          </p:nvPr>
        </p:nvPicPr>
        <p:blipFill>
          <a:blip r:embed="rId2"/>
          <a:stretch>
            <a:fillRect/>
          </a:stretch>
        </p:blipFill>
        <p:spPr>
          <a:xfrm>
            <a:off x="214282" y="2428868"/>
            <a:ext cx="4626256" cy="3071834"/>
          </a:xfrm>
        </p:spPr>
      </p:pic>
      <p:sp>
        <p:nvSpPr>
          <p:cNvPr id="4" name="Content Placeholder 3"/>
          <p:cNvSpPr>
            <a:spLocks noGrp="1"/>
          </p:cNvSpPr>
          <p:nvPr>
            <p:ph sz="half" idx="2"/>
          </p:nvPr>
        </p:nvSpPr>
        <p:spPr/>
        <p:txBody>
          <a:bodyPr>
            <a:normAutofit fontScale="85000" lnSpcReduction="20000"/>
          </a:bodyPr>
          <a:lstStyle/>
          <a:p>
            <a:r>
              <a:rPr lang="bs-Latn-BA" u="sng" dirty="0" smtClean="0"/>
              <a:t>Titular</a:t>
            </a:r>
            <a:r>
              <a:rPr lang="bs-Latn-BA" dirty="0" smtClean="0"/>
              <a:t> prava zaštite oznake geografskog porijekla je ovlašten </a:t>
            </a:r>
            <a:r>
              <a:rPr lang="bs-Latn-BA" u="sng" dirty="0" smtClean="0"/>
              <a:t>da zabrani trećim licima </a:t>
            </a:r>
            <a:r>
              <a:rPr lang="bs-Latn-BA" dirty="0" smtClean="0"/>
              <a:t>da koriste ne samo </a:t>
            </a:r>
            <a:r>
              <a:rPr lang="bs-Latn-BA" dirty="0" err="1" smtClean="0"/>
              <a:t>registrovanu</a:t>
            </a:r>
            <a:r>
              <a:rPr lang="bs-Latn-BA" dirty="0" smtClean="0"/>
              <a:t> oznaku za </a:t>
            </a:r>
            <a:r>
              <a:rPr lang="bs-Latn-BA" dirty="0" err="1" smtClean="0"/>
              <a:t>registrovanu</a:t>
            </a:r>
            <a:r>
              <a:rPr lang="bs-Latn-BA" dirty="0" smtClean="0"/>
              <a:t> robu ili uslugu, već i sličnu oznaku za istu ili sličnu robu ili uslugu, tako da  treće lice koje istom ili sličnom oznakom obilježava istu ili sličnu vrstu robe ne može izbjeći povredu prava time što će </a:t>
            </a:r>
            <a:r>
              <a:rPr lang="bs-Latn-BA" dirty="0" err="1" smtClean="0"/>
              <a:t>oznaci</a:t>
            </a:r>
            <a:r>
              <a:rPr lang="bs-Latn-BA" dirty="0" smtClean="0"/>
              <a:t> dodati riječi "vrsta", "tip", "imitacija" ili si.</a:t>
            </a:r>
          </a:p>
          <a:p>
            <a:endParaRPr lang="hr-HR" dirty="0"/>
          </a:p>
        </p:txBody>
      </p:sp>
    </p:spTree>
    <p:extLst>
      <p:ext uri="{BB962C8B-B14F-4D97-AF65-F5344CB8AC3E}">
        <p14:creationId xmlns:p14="http://schemas.microsoft.com/office/powerpoint/2010/main" val="4215992277"/>
      </p:ext>
    </p:extLst>
  </p:cSld>
  <p:clrMapOvr>
    <a:masterClrMapping/>
  </p:clrMapOvr>
  <p:transition>
    <p:wipe dir="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endParaRPr lang="hr-HR" dirty="0"/>
          </a:p>
        </p:txBody>
      </p:sp>
      <p:sp>
        <p:nvSpPr>
          <p:cNvPr id="4" name="Title 3"/>
          <p:cNvSpPr>
            <a:spLocks noGrp="1"/>
          </p:cNvSpPr>
          <p:nvPr>
            <p:ph type="title"/>
          </p:nvPr>
        </p:nvSpPr>
        <p:spPr/>
        <p:txBody>
          <a:bodyPr>
            <a:normAutofit fontScale="90000"/>
          </a:bodyPr>
          <a:lstStyle/>
          <a:p>
            <a:pPr algn="ctr"/>
            <a:r>
              <a:rPr lang="bs-Latn-BA" b="1" dirty="0" smtClean="0"/>
              <a:t>LAKŠE JE ZNATI KAKO SE PRAVI NEKA STVAR, NEGO JE NAPRAVITI.</a:t>
            </a:r>
            <a:r>
              <a:rPr lang="hr-HR" dirty="0" smtClean="0"/>
              <a:t/>
            </a:r>
            <a:br>
              <a:rPr lang="hr-HR" dirty="0" smtClean="0"/>
            </a:br>
            <a:endParaRPr lang="hr-HR" dirty="0"/>
          </a:p>
        </p:txBody>
      </p:sp>
    </p:spTree>
    <p:extLst>
      <p:ext uri="{BB962C8B-B14F-4D97-AF65-F5344CB8AC3E}">
        <p14:creationId xmlns:p14="http://schemas.microsoft.com/office/powerpoint/2010/main" val="242783928"/>
      </p:ext>
    </p:extLst>
  </p:cSld>
  <p:clrMapOvr>
    <a:masterClrMapping/>
  </p:clrMapOvr>
  <p:transition>
    <p:wipe dir="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4490759-know-how.jpg"/>
          <p:cNvPicPr>
            <a:picLocks noChangeAspect="1"/>
          </p:cNvPicPr>
          <p:nvPr/>
        </p:nvPicPr>
        <p:blipFill>
          <a:blip r:embed="rId2" cstate="print"/>
          <a:stretch>
            <a:fillRect/>
          </a:stretch>
        </p:blipFill>
        <p:spPr>
          <a:xfrm>
            <a:off x="5857884" y="1643050"/>
            <a:ext cx="2578214" cy="17145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descr="unfair 1.jpg"/>
          <p:cNvPicPr>
            <a:picLocks noChangeAspect="1"/>
          </p:cNvPicPr>
          <p:nvPr/>
        </p:nvPicPr>
        <p:blipFill>
          <a:blip r:embed="rId3"/>
          <a:stretch>
            <a:fillRect/>
          </a:stretch>
        </p:blipFill>
        <p:spPr>
          <a:xfrm>
            <a:off x="4357686" y="714356"/>
            <a:ext cx="2125280" cy="2428892"/>
          </a:xfrm>
          <a:prstGeom prst="rect">
            <a:avLst/>
          </a:prstGeom>
        </p:spPr>
      </p:pic>
      <p:sp>
        <p:nvSpPr>
          <p:cNvPr id="2" name="Title 1"/>
          <p:cNvSpPr>
            <a:spLocks noGrp="1"/>
          </p:cNvSpPr>
          <p:nvPr>
            <p:ph type="ctrTitle"/>
          </p:nvPr>
        </p:nvSpPr>
        <p:spPr>
          <a:xfrm>
            <a:off x="357158" y="3500438"/>
            <a:ext cx="8458200" cy="2714644"/>
          </a:xfrm>
        </p:spPr>
        <p:txBody>
          <a:bodyPr>
            <a:normAutofit/>
          </a:bodyPr>
          <a:lstStyle/>
          <a:p>
            <a:r>
              <a:rPr lang="hr-HR" dirty="0" smtClean="0"/>
              <a:t>Blok VIII – zaštita topografije integrisanog kola, zaštita biljne sorte, suzbijanje nelojalne konkurencije i poslovna tajna</a:t>
            </a:r>
            <a:endParaRPr lang="hr-HR" dirty="0"/>
          </a:p>
        </p:txBody>
      </p:sp>
      <p:sp>
        <p:nvSpPr>
          <p:cNvPr id="3" name="Subtitle 2"/>
          <p:cNvSpPr>
            <a:spLocks noGrp="1"/>
          </p:cNvSpPr>
          <p:nvPr>
            <p:ph type="subTitle" idx="1"/>
          </p:nvPr>
        </p:nvSpPr>
        <p:spPr>
          <a:xfrm>
            <a:off x="285720" y="2285992"/>
            <a:ext cx="8458200" cy="914400"/>
          </a:xfrm>
        </p:spPr>
        <p:txBody>
          <a:bodyPr/>
          <a:lstStyle/>
          <a:p>
            <a:r>
              <a:rPr lang="hr-HR" dirty="0" smtClean="0"/>
              <a:t>Doc. dr Ismet Alija</a:t>
            </a:r>
          </a:p>
          <a:p>
            <a:r>
              <a:rPr lang="hr-HR" sz="2000" dirty="0" smtClean="0"/>
              <a:t>V. </a:t>
            </a:r>
            <a:r>
              <a:rPr lang="hr-HR" sz="2000" smtClean="0"/>
              <a:t>ass Haris Hasić, MA</a:t>
            </a:r>
            <a:endParaRPr lang="hr-HR" sz="2000" dirty="0"/>
          </a:p>
        </p:txBody>
      </p:sp>
      <p:pic>
        <p:nvPicPr>
          <p:cNvPr id="5" name="Content Placeholder 3" descr="3915704478_5ea0b4d32b_o.jpg"/>
          <p:cNvPicPr>
            <a:picLocks noChangeAspect="1"/>
          </p:cNvPicPr>
          <p:nvPr/>
        </p:nvPicPr>
        <p:blipFill>
          <a:blip r:embed="rId4" cstate="print"/>
          <a:stretch>
            <a:fillRect/>
          </a:stretch>
        </p:blipFill>
        <p:spPr>
          <a:xfrm>
            <a:off x="2428860" y="428604"/>
            <a:ext cx="2079843" cy="1710996"/>
          </a:xfrm>
          <a:prstGeom prst="rect">
            <a:avLst/>
          </a:prstGeom>
        </p:spPr>
      </p:pic>
      <p:pic>
        <p:nvPicPr>
          <p:cNvPr id="4" name="Picture 3" descr="intel_many_core_chips_knights_1.jpg"/>
          <p:cNvPicPr>
            <a:picLocks noChangeAspect="1"/>
          </p:cNvPicPr>
          <p:nvPr/>
        </p:nvPicPr>
        <p:blipFill>
          <a:blip r:embed="rId5" cstate="print"/>
          <a:stretch>
            <a:fillRect/>
          </a:stretch>
        </p:blipFill>
        <p:spPr>
          <a:xfrm>
            <a:off x="714348" y="214290"/>
            <a:ext cx="1976410" cy="1485495"/>
          </a:xfrm>
          <a:prstGeom prst="rect">
            <a:avLst/>
          </a:prstGeom>
        </p:spPr>
      </p:pic>
    </p:spTree>
    <p:extLst>
      <p:ext uri="{BB962C8B-B14F-4D97-AF65-F5344CB8AC3E}">
        <p14:creationId xmlns:p14="http://schemas.microsoft.com/office/powerpoint/2010/main" val="2531493613"/>
      </p:ext>
    </p:extLst>
  </p:cSld>
  <p:clrMapOvr>
    <a:masterClrMapping/>
  </p:clrMapOvr>
  <p:transition>
    <p:wipe dir="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hr-HR" dirty="0" smtClean="0"/>
              <a:t>Zaštita topografije integrisanog kola</a:t>
            </a:r>
            <a:endParaRPr lang="hr-HR" dirty="0"/>
          </a:p>
        </p:txBody>
      </p:sp>
      <p:sp>
        <p:nvSpPr>
          <p:cNvPr id="7" name="Subtitle 6"/>
          <p:cNvSpPr>
            <a:spLocks noGrp="1"/>
          </p:cNvSpPr>
          <p:nvPr>
            <p:ph type="subTitle" idx="1"/>
          </p:nvPr>
        </p:nvSpPr>
        <p:spPr/>
        <p:txBody>
          <a:bodyPr/>
          <a:lstStyle/>
          <a:p>
            <a:endParaRPr lang="hr-HR"/>
          </a:p>
        </p:txBody>
      </p:sp>
      <p:pic>
        <p:nvPicPr>
          <p:cNvPr id="8" name="Picture 7" descr="intel_many_core_chips_knights_1.jpg"/>
          <p:cNvPicPr>
            <a:picLocks noChangeAspect="1"/>
          </p:cNvPicPr>
          <p:nvPr/>
        </p:nvPicPr>
        <p:blipFill>
          <a:blip r:embed="rId2"/>
          <a:stretch>
            <a:fillRect/>
          </a:stretch>
        </p:blipFill>
        <p:spPr>
          <a:xfrm>
            <a:off x="1643042" y="285728"/>
            <a:ext cx="5905500" cy="4438650"/>
          </a:xfrm>
          <a:prstGeom prst="rect">
            <a:avLst/>
          </a:prstGeom>
        </p:spPr>
      </p:pic>
    </p:spTree>
    <p:extLst>
      <p:ext uri="{BB962C8B-B14F-4D97-AF65-F5344CB8AC3E}">
        <p14:creationId xmlns:p14="http://schemas.microsoft.com/office/powerpoint/2010/main" val="3102074606"/>
      </p:ext>
    </p:extLst>
  </p:cSld>
  <p:clrMapOvr>
    <a:masterClrMapping/>
  </p:clrMapOvr>
  <p:transition>
    <p:wipe dir="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Značenje pojmova</a:t>
            </a:r>
            <a:endParaRPr lang="hr-HR" dirty="0"/>
          </a:p>
        </p:txBody>
      </p:sp>
      <p:sp>
        <p:nvSpPr>
          <p:cNvPr id="3" name="Content Placeholder 2"/>
          <p:cNvSpPr>
            <a:spLocks noGrp="1"/>
          </p:cNvSpPr>
          <p:nvPr>
            <p:ph idx="1"/>
          </p:nvPr>
        </p:nvSpPr>
        <p:spPr/>
        <p:txBody>
          <a:bodyPr>
            <a:normAutofit fontScale="77500" lnSpcReduction="20000"/>
          </a:bodyPr>
          <a:lstStyle/>
          <a:p>
            <a:pPr algn="just"/>
            <a:r>
              <a:rPr lang="hr-HR" b="1" dirty="0" smtClean="0"/>
              <a:t>Zaštita topografije integrisanog kola </a:t>
            </a:r>
            <a:r>
              <a:rPr lang="hr-HR" dirty="0" smtClean="0"/>
              <a:t>u BiH regulisana je Zakonom o zaštiti topografije integrisanog kola  u BiH iz 2010. godine i Pravilnikom o topografije integrisanog kola ;</a:t>
            </a:r>
            <a:endParaRPr lang="hr-HR" b="1" dirty="0" smtClean="0"/>
          </a:p>
          <a:p>
            <a:pPr algn="just"/>
            <a:r>
              <a:rPr lang="hr-HR" b="1" dirty="0" smtClean="0"/>
              <a:t>Pravo zaštite topografije integrisanog kola </a:t>
            </a:r>
            <a:r>
              <a:rPr lang="hr-HR" dirty="0" smtClean="0"/>
              <a:t>je skup pravnih normi kojima se reguliše zaštita stvaralaca topografije integrisanog kola;</a:t>
            </a:r>
            <a:endParaRPr lang="hr-HR" b="1" dirty="0" smtClean="0"/>
          </a:p>
          <a:p>
            <a:pPr algn="just"/>
            <a:r>
              <a:rPr lang="bs-Latn-BA" dirty="0" smtClean="0"/>
              <a:t>"</a:t>
            </a:r>
            <a:r>
              <a:rPr lang="bs-Latn-BA" u="sng" dirty="0" smtClean="0"/>
              <a:t>Topografija</a:t>
            </a:r>
            <a:r>
              <a:rPr lang="bs-Latn-BA" dirty="0" smtClean="0"/>
              <a:t>" je izraz koji označava prostorni raspored elemenata integrisanog kola na jednom </a:t>
            </a:r>
            <a:r>
              <a:rPr lang="bs-Latn-BA" dirty="0" err="1" smtClean="0"/>
              <a:t>čipu</a:t>
            </a:r>
            <a:r>
              <a:rPr lang="bs-Latn-BA" dirty="0" smtClean="0"/>
              <a:t>, a </a:t>
            </a:r>
            <a:r>
              <a:rPr lang="bs-Latn-BA" u="sng" dirty="0" smtClean="0"/>
              <a:t>"</a:t>
            </a:r>
            <a:r>
              <a:rPr lang="bs-Latn-BA" u="sng" dirty="0" err="1" smtClean="0"/>
              <a:t>integrisano</a:t>
            </a:r>
            <a:r>
              <a:rPr lang="bs-Latn-BA" u="sng" dirty="0" smtClean="0"/>
              <a:t> kolo</a:t>
            </a:r>
            <a:r>
              <a:rPr lang="bs-Latn-BA" dirty="0" smtClean="0"/>
              <a:t>" je elektronsko kolo čija je glavna karakteristika njegova kompaktnost, tj. gusto pakovanje njegovih sastavnih dijelova na malom komadu </a:t>
            </a:r>
            <a:r>
              <a:rPr lang="bs-Latn-BA" dirty="0" err="1" smtClean="0"/>
              <a:t>poluprovodnog</a:t>
            </a:r>
            <a:r>
              <a:rPr lang="bs-Latn-BA" dirty="0" smtClean="0"/>
              <a:t> materijala.</a:t>
            </a:r>
            <a:endParaRPr lang="hr-HR" b="1" dirty="0" smtClean="0"/>
          </a:p>
          <a:p>
            <a:endParaRPr lang="hr-HR" dirty="0"/>
          </a:p>
        </p:txBody>
      </p:sp>
    </p:spTree>
    <p:extLst>
      <p:ext uri="{BB962C8B-B14F-4D97-AF65-F5344CB8AC3E}">
        <p14:creationId xmlns:p14="http://schemas.microsoft.com/office/powerpoint/2010/main" val="4088009907"/>
      </p:ext>
    </p:extLst>
  </p:cSld>
  <p:clrMapOvr>
    <a:masterClrMapping/>
  </p:clrMapOvr>
  <p:transition>
    <p:wipe dir="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Predmet zaštite</a:t>
            </a:r>
            <a:endParaRPr lang="hr-HR" dirty="0"/>
          </a:p>
        </p:txBody>
      </p:sp>
      <p:sp>
        <p:nvSpPr>
          <p:cNvPr id="3" name="Content Placeholder 2"/>
          <p:cNvSpPr>
            <a:spLocks noGrp="1"/>
          </p:cNvSpPr>
          <p:nvPr>
            <p:ph sz="half" idx="1"/>
          </p:nvPr>
        </p:nvSpPr>
        <p:spPr/>
        <p:txBody>
          <a:bodyPr>
            <a:normAutofit fontScale="92500" lnSpcReduction="10000"/>
          </a:bodyPr>
          <a:lstStyle/>
          <a:p>
            <a:r>
              <a:rPr lang="bs-Latn-BA" b="1" dirty="0" smtClean="0"/>
              <a:t>Predmet zaštite </a:t>
            </a:r>
            <a:r>
              <a:rPr lang="bs-Latn-BA" dirty="0" smtClean="0"/>
              <a:t>je topografija koja je izvorna, u smislu da predstavlja rezultat intelektualnog napora svog </a:t>
            </a:r>
            <a:r>
              <a:rPr lang="bs-Latn-BA" dirty="0" err="1" smtClean="0"/>
              <a:t>stvaraoca</a:t>
            </a:r>
            <a:r>
              <a:rPr lang="bs-Latn-BA" dirty="0" smtClean="0"/>
              <a:t> i da u vrijeme svog nastanka nije bila </a:t>
            </a:r>
            <a:r>
              <a:rPr lang="bs-Latn-BA" dirty="0" err="1" smtClean="0"/>
              <a:t>uobičajna</a:t>
            </a:r>
            <a:r>
              <a:rPr lang="bs-Latn-BA" dirty="0" smtClean="0"/>
              <a:t> među stvaraocima topografija i proizvođačima integriranih kola.</a:t>
            </a:r>
            <a:r>
              <a:rPr lang="bs-Latn-BA" b="1" dirty="0" smtClean="0"/>
              <a:t> </a:t>
            </a:r>
          </a:p>
          <a:p>
            <a:pPr>
              <a:buFont typeface="Wingdings 2" pitchFamily="18" charset="2"/>
              <a:buNone/>
            </a:pPr>
            <a:r>
              <a:rPr lang="bs-Latn-BA" b="1" dirty="0" smtClean="0"/>
              <a:t>   </a:t>
            </a:r>
            <a:r>
              <a:rPr lang="bs-Latn-BA" dirty="0" smtClean="0"/>
              <a:t>  </a:t>
            </a:r>
            <a:endParaRPr lang="bs-Latn-BA" b="1" dirty="0" smtClean="0"/>
          </a:p>
          <a:p>
            <a:endParaRPr lang="bs-Latn-BA" dirty="0" smtClean="0"/>
          </a:p>
          <a:p>
            <a:endParaRPr lang="hr-HR" dirty="0"/>
          </a:p>
        </p:txBody>
      </p:sp>
      <p:pic>
        <p:nvPicPr>
          <p:cNvPr id="5" name="Content Placeholder 4" descr="i5.jpg"/>
          <p:cNvPicPr>
            <a:picLocks noGrp="1" noChangeAspect="1"/>
          </p:cNvPicPr>
          <p:nvPr>
            <p:ph sz="half" idx="2"/>
          </p:nvPr>
        </p:nvPicPr>
        <p:blipFill>
          <a:blip r:embed="rId2"/>
          <a:stretch>
            <a:fillRect/>
          </a:stretch>
        </p:blipFill>
        <p:spPr>
          <a:xfrm>
            <a:off x="4648200" y="2310917"/>
            <a:ext cx="4343400" cy="3302966"/>
          </a:xfrm>
          <a:prstGeom prst="rect">
            <a:avLst/>
          </a:prstGeom>
        </p:spPr>
      </p:pic>
    </p:spTree>
    <p:extLst>
      <p:ext uri="{BB962C8B-B14F-4D97-AF65-F5344CB8AC3E}">
        <p14:creationId xmlns:p14="http://schemas.microsoft.com/office/powerpoint/2010/main" val="208285966"/>
      </p:ext>
    </p:extLst>
  </p:cSld>
  <p:clrMapOvr>
    <a:masterClrMapping/>
  </p:clrMapOvr>
  <p:transition>
    <p:wipe dir="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Uslovi zaštite</a:t>
            </a:r>
            <a:endParaRPr lang="hr-HR" dirty="0"/>
          </a:p>
        </p:txBody>
      </p:sp>
      <p:sp>
        <p:nvSpPr>
          <p:cNvPr id="3" name="Content Placeholder 2"/>
          <p:cNvSpPr>
            <a:spLocks noGrp="1"/>
          </p:cNvSpPr>
          <p:nvPr>
            <p:ph idx="1"/>
          </p:nvPr>
        </p:nvSpPr>
        <p:spPr/>
        <p:txBody>
          <a:bodyPr>
            <a:normAutofit fontScale="92500" lnSpcReduction="10000"/>
          </a:bodyPr>
          <a:lstStyle/>
          <a:p>
            <a:pPr algn="just"/>
            <a:r>
              <a:rPr lang="bs-Latn-BA" dirty="0" smtClean="0"/>
              <a:t>da je </a:t>
            </a:r>
            <a:r>
              <a:rPr lang="bs-Latn-BA" i="1" dirty="0" smtClean="0"/>
              <a:t> </a:t>
            </a:r>
            <a:r>
              <a:rPr lang="bs-Latn-BA" dirty="0" smtClean="0"/>
              <a:t>rezultat intelektualnog rada svog </a:t>
            </a:r>
            <a:r>
              <a:rPr lang="bs-Latn-BA" dirty="0" err="1" smtClean="0"/>
              <a:t>stvaraoca</a:t>
            </a:r>
            <a:r>
              <a:rPr lang="bs-Latn-BA" i="1" dirty="0" smtClean="0"/>
              <a:t>,</a:t>
            </a:r>
          </a:p>
          <a:p>
            <a:pPr algn="just"/>
            <a:r>
              <a:rPr lang="bs-Latn-BA" dirty="0" smtClean="0"/>
              <a:t>da topografija, kao cjelina, ne smije biti </a:t>
            </a:r>
            <a:r>
              <a:rPr lang="bs-Latn-BA" dirty="0" err="1" smtClean="0"/>
              <a:t>opštepoznata</a:t>
            </a:r>
            <a:r>
              <a:rPr lang="bs-Latn-BA" dirty="0" smtClean="0"/>
              <a:t> među </a:t>
            </a:r>
            <a:r>
              <a:rPr lang="bs-Latn-BA" dirty="0" err="1" smtClean="0"/>
              <a:t>kreatorima</a:t>
            </a:r>
            <a:r>
              <a:rPr lang="bs-Latn-BA" dirty="0" smtClean="0"/>
              <a:t> topografija i proizvođačima </a:t>
            </a:r>
            <a:r>
              <a:rPr lang="bs-Latn-BA" dirty="0" err="1" smtClean="0"/>
              <a:t>poluprovodničkih</a:t>
            </a:r>
            <a:r>
              <a:rPr lang="bs-Latn-BA" dirty="0" smtClean="0"/>
              <a:t> integriranih kola,</a:t>
            </a:r>
          </a:p>
          <a:p>
            <a:pPr algn="just"/>
            <a:r>
              <a:rPr lang="bs-Latn-BA" dirty="0" smtClean="0"/>
              <a:t>da se zaštita zatraži u  zakonom </a:t>
            </a:r>
            <a:r>
              <a:rPr lang="bs-Latn-BA" dirty="0" err="1" smtClean="0"/>
              <a:t>propisanom</a:t>
            </a:r>
            <a:r>
              <a:rPr lang="bs-Latn-BA" dirty="0" smtClean="0"/>
              <a:t> roku. </a:t>
            </a:r>
          </a:p>
          <a:p>
            <a:pPr algn="just">
              <a:buFont typeface="Wingdings 2" pitchFamily="18" charset="2"/>
              <a:buNone/>
            </a:pPr>
            <a:r>
              <a:rPr lang="bs-Latn-BA" dirty="0" smtClean="0"/>
              <a:t>   Taj rok je: </a:t>
            </a:r>
          </a:p>
          <a:p>
            <a:pPr lvl="1" algn="just">
              <a:buFont typeface="Wingdings 2" pitchFamily="18" charset="2"/>
              <a:buNone/>
            </a:pPr>
            <a:r>
              <a:rPr lang="bs-Latn-BA" dirty="0" smtClean="0"/>
              <a:t>a)dvije godine od dana prvog privrednog korištenja topografije bilo gdje u svijetu, ili</a:t>
            </a:r>
          </a:p>
          <a:p>
            <a:pPr lvl="1" algn="just">
              <a:buFont typeface="Wingdings 2" pitchFamily="18" charset="2"/>
              <a:buNone/>
            </a:pPr>
            <a:r>
              <a:rPr lang="bs-Latn-BA" dirty="0" smtClean="0"/>
              <a:t>b)petnaest godina od dana njenog nastanka, ako topografija nije privredno korištena.</a:t>
            </a:r>
          </a:p>
          <a:p>
            <a:endParaRPr lang="hr-HR" dirty="0"/>
          </a:p>
        </p:txBody>
      </p:sp>
    </p:spTree>
    <p:extLst>
      <p:ext uri="{BB962C8B-B14F-4D97-AF65-F5344CB8AC3E}">
        <p14:creationId xmlns:p14="http://schemas.microsoft.com/office/powerpoint/2010/main" val="283875076"/>
      </p:ext>
    </p:extLst>
  </p:cSld>
  <p:clrMapOvr>
    <a:masterClrMapping/>
  </p:clrMapOvr>
  <p:transition>
    <p:wipe dir="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smtClean="0"/>
              <a:t>Subjekt zaštite</a:t>
            </a:r>
            <a:endParaRPr lang="hr-HR" dirty="0"/>
          </a:p>
        </p:txBody>
      </p:sp>
      <p:sp>
        <p:nvSpPr>
          <p:cNvPr id="3" name="Content Placeholder 2"/>
          <p:cNvSpPr>
            <a:spLocks noGrp="1"/>
          </p:cNvSpPr>
          <p:nvPr>
            <p:ph sz="half" idx="1"/>
          </p:nvPr>
        </p:nvSpPr>
        <p:spPr/>
        <p:txBody>
          <a:bodyPr>
            <a:normAutofit/>
          </a:bodyPr>
          <a:lstStyle/>
          <a:p>
            <a:pPr>
              <a:defRPr/>
            </a:pPr>
            <a:r>
              <a:rPr lang="bs-Latn-BA" b="1" dirty="0" smtClean="0"/>
              <a:t>Subjekti zaštite je </a:t>
            </a:r>
            <a:r>
              <a:rPr lang="bs-Latn-BA" dirty="0" smtClean="0"/>
              <a:t> stvaralac topografije integrisanog kola, odnosno njegov pravni </a:t>
            </a:r>
            <a:r>
              <a:rPr lang="bs-Latn-BA" dirty="0" err="1" smtClean="0"/>
              <a:t>sljednik</a:t>
            </a:r>
            <a:r>
              <a:rPr lang="bs-Latn-BA" dirty="0" smtClean="0"/>
              <a:t>. </a:t>
            </a:r>
          </a:p>
          <a:p>
            <a:pPr>
              <a:defRPr/>
            </a:pPr>
            <a:r>
              <a:rPr lang="bs-Latn-BA" dirty="0" smtClean="0"/>
              <a:t>Ako je topografiju </a:t>
            </a:r>
            <a:r>
              <a:rPr lang="bs-Latn-BA" dirty="0" err="1" smtClean="0"/>
              <a:t>kreiralo</a:t>
            </a:r>
            <a:r>
              <a:rPr lang="bs-Latn-BA" dirty="0" smtClean="0"/>
              <a:t> više stvaralaca, njima pripada zajedničko pravo na zaštitu.</a:t>
            </a:r>
          </a:p>
        </p:txBody>
      </p:sp>
      <p:pic>
        <p:nvPicPr>
          <p:cNvPr id="6" name="Content Placeholder 4" descr="372-phenom-x4-processors-01-s-.png"/>
          <p:cNvPicPr>
            <a:picLocks noGrp="1" noChangeAspect="1"/>
          </p:cNvPicPr>
          <p:nvPr>
            <p:ph sz="half" idx="2"/>
          </p:nvPr>
        </p:nvPicPr>
        <p:blipFill>
          <a:blip r:embed="rId2"/>
          <a:stretch>
            <a:fillRect/>
          </a:stretch>
        </p:blipFill>
        <p:spPr>
          <a:xfrm>
            <a:off x="4643438" y="1928802"/>
            <a:ext cx="4129089" cy="389314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86323674"/>
      </p:ext>
    </p:extLst>
  </p:cSld>
  <p:clrMapOvr>
    <a:masterClrMapping/>
  </p:clrMapOvr>
  <p:transition>
    <p:wipe dir="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Postupak za priznanje prava zaštite</a:t>
            </a:r>
            <a:endParaRPr lang="hr-HR" dirty="0"/>
          </a:p>
        </p:txBody>
      </p:sp>
      <p:sp>
        <p:nvSpPr>
          <p:cNvPr id="4" name="Content Placeholder 3"/>
          <p:cNvSpPr>
            <a:spLocks noGrp="1"/>
          </p:cNvSpPr>
          <p:nvPr>
            <p:ph sz="half" idx="2"/>
          </p:nvPr>
        </p:nvSpPr>
        <p:spPr/>
        <p:txBody>
          <a:bodyPr>
            <a:normAutofit fontScale="77500" lnSpcReduction="20000"/>
          </a:bodyPr>
          <a:lstStyle/>
          <a:p>
            <a:pPr>
              <a:defRPr/>
            </a:pPr>
            <a:r>
              <a:rPr lang="bs-Latn-BA" dirty="0" smtClean="0"/>
              <a:t>Autor ili njegov pravni </a:t>
            </a:r>
            <a:r>
              <a:rPr lang="bs-Latn-BA" dirty="0" err="1" smtClean="0"/>
              <a:t>sljednik</a:t>
            </a:r>
            <a:r>
              <a:rPr lang="bs-Latn-BA" dirty="0" smtClean="0"/>
              <a:t> pokreće postupak za zaštitu podnošenjem </a:t>
            </a:r>
            <a:r>
              <a:rPr lang="bs-Latn-BA" u="sng" dirty="0" smtClean="0"/>
              <a:t>prijave</a:t>
            </a:r>
            <a:r>
              <a:rPr lang="bs-Latn-BA" dirty="0" smtClean="0"/>
              <a:t>  institutu za intelektualno vlasništvo. </a:t>
            </a:r>
          </a:p>
          <a:p>
            <a:pPr>
              <a:defRPr/>
            </a:pPr>
            <a:r>
              <a:rPr lang="bs-Latn-BA" dirty="0" smtClean="0"/>
              <a:t>Prijava sadrži: </a:t>
            </a:r>
          </a:p>
          <a:p>
            <a:pPr marL="857250" lvl="1" indent="-457200">
              <a:buFont typeface="+mj-lt"/>
              <a:buAutoNum type="alphaLcPeriod"/>
              <a:defRPr/>
            </a:pPr>
            <a:r>
              <a:rPr lang="bs-Latn-BA" dirty="0" smtClean="0"/>
              <a:t>zahtjev za priznanje prava, </a:t>
            </a:r>
          </a:p>
          <a:p>
            <a:pPr marL="857250" lvl="1" indent="-457200">
              <a:buFont typeface="+mj-lt"/>
              <a:buAutoNum type="alphaLcPeriod"/>
              <a:defRPr/>
            </a:pPr>
            <a:r>
              <a:rPr lang="bs-Latn-BA" dirty="0" smtClean="0"/>
              <a:t>opis topografije i njene elektronske funkcije,</a:t>
            </a:r>
          </a:p>
          <a:p>
            <a:pPr marL="857250" lvl="1" indent="-457200">
              <a:buFont typeface="+mj-lt"/>
              <a:buAutoNum type="alphaLcPeriod"/>
              <a:defRPr/>
            </a:pPr>
            <a:r>
              <a:rPr lang="bs-Latn-BA" dirty="0" smtClean="0"/>
              <a:t> grafički ili drugi prikaz topografije, </a:t>
            </a:r>
          </a:p>
          <a:p>
            <a:pPr marL="857250" lvl="1" indent="-457200">
              <a:buFont typeface="+mj-lt"/>
              <a:buAutoNum type="alphaLcPeriod"/>
              <a:defRPr/>
            </a:pPr>
            <a:r>
              <a:rPr lang="bs-Latn-BA" dirty="0" smtClean="0"/>
              <a:t>primjerak integrisanog kola (ako je topografija već privredno korištena), </a:t>
            </a:r>
          </a:p>
          <a:p>
            <a:pPr marL="857250" lvl="1" indent="-457200">
              <a:buFont typeface="+mj-lt"/>
              <a:buAutoNum type="alphaLcPeriod"/>
              <a:defRPr/>
            </a:pPr>
            <a:r>
              <a:rPr lang="bs-Latn-BA" dirty="0" smtClean="0"/>
              <a:t>dokaz o privrednom korištenju topografije (ako je već korištena).</a:t>
            </a:r>
            <a:endParaRPr lang="hr-HR" dirty="0" smtClean="0"/>
          </a:p>
          <a:p>
            <a:endParaRPr lang="hr-HR" dirty="0"/>
          </a:p>
        </p:txBody>
      </p:sp>
      <p:pic>
        <p:nvPicPr>
          <p:cNvPr id="5" name="Content Placeholder 4" descr="images.jpg"/>
          <p:cNvPicPr>
            <a:picLocks noGrp="1" noChangeAspect="1"/>
          </p:cNvPicPr>
          <p:nvPr>
            <p:ph sz="half" idx="1"/>
          </p:nvPr>
        </p:nvPicPr>
        <p:blipFill>
          <a:blip r:embed="rId2"/>
          <a:stretch>
            <a:fillRect/>
          </a:stretch>
        </p:blipFill>
        <p:spPr>
          <a:xfrm>
            <a:off x="785786" y="1285860"/>
            <a:ext cx="2857520" cy="5102713"/>
          </a:xfrm>
        </p:spPr>
      </p:pic>
    </p:spTree>
    <p:extLst>
      <p:ext uri="{BB962C8B-B14F-4D97-AF65-F5344CB8AC3E}">
        <p14:creationId xmlns:p14="http://schemas.microsoft.com/office/powerpoint/2010/main" val="996110627"/>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Uopšteno o toku postupka za priznavanje</a:t>
            </a:r>
            <a:endParaRPr lang="hr-HR" dirty="0"/>
          </a:p>
        </p:txBody>
      </p:sp>
      <p:sp>
        <p:nvSpPr>
          <p:cNvPr id="3" name="Content Placeholder 2"/>
          <p:cNvSpPr>
            <a:spLocks noGrp="1"/>
          </p:cNvSpPr>
          <p:nvPr>
            <p:ph sz="half" idx="1"/>
          </p:nvPr>
        </p:nvSpPr>
        <p:spPr/>
        <p:txBody>
          <a:bodyPr>
            <a:normAutofit fontScale="77500" lnSpcReduction="20000"/>
          </a:bodyPr>
          <a:lstStyle/>
          <a:p>
            <a:pPr algn="just">
              <a:defRPr/>
            </a:pPr>
            <a:r>
              <a:rPr lang="hr-HR" b="1" dirty="0" smtClean="0"/>
              <a:t>T</a:t>
            </a:r>
            <a:r>
              <a:rPr lang="en-US" b="1" dirty="0" smtClean="0"/>
              <a:t>re</a:t>
            </a:r>
            <a:r>
              <a:rPr lang="hr-HR" b="1" dirty="0" smtClean="0"/>
              <a:t>ć</a:t>
            </a:r>
            <a:r>
              <a:rPr lang="en-US" b="1" dirty="0" smtClean="0"/>
              <a:t>a </a:t>
            </a:r>
            <a:r>
              <a:rPr lang="en-US" b="1" dirty="0" err="1" smtClean="0"/>
              <a:t>faza</a:t>
            </a:r>
            <a:r>
              <a:rPr lang="en-US" b="1" dirty="0" smtClean="0"/>
              <a:t> </a:t>
            </a:r>
            <a:r>
              <a:rPr lang="en-US" dirty="0" smtClean="0"/>
              <a:t>je </a:t>
            </a:r>
            <a:r>
              <a:rPr lang="en-US" b="1" dirty="0" err="1" smtClean="0"/>
              <a:t>ispitivanje</a:t>
            </a:r>
            <a:r>
              <a:rPr lang="en-US" b="1" dirty="0" smtClean="0"/>
              <a:t> </a:t>
            </a:r>
            <a:r>
              <a:rPr lang="en-US" b="1" dirty="0" err="1" smtClean="0"/>
              <a:t>ispunjenosti</a:t>
            </a:r>
            <a:r>
              <a:rPr lang="en-US" b="1" dirty="0" smtClean="0"/>
              <a:t> </a:t>
            </a:r>
            <a:r>
              <a:rPr lang="en-US" dirty="0" err="1" smtClean="0"/>
              <a:t>materijalnih</a:t>
            </a:r>
            <a:r>
              <a:rPr lang="en-US" dirty="0" smtClean="0"/>
              <a:t> </a:t>
            </a:r>
            <a:r>
              <a:rPr lang="en-US" dirty="0" err="1" smtClean="0"/>
              <a:t>zakonskih</a:t>
            </a:r>
            <a:r>
              <a:rPr lang="en-US" dirty="0" smtClean="0"/>
              <a:t> </a:t>
            </a:r>
            <a:r>
              <a:rPr lang="en-US" dirty="0" err="1" smtClean="0"/>
              <a:t>uslova</a:t>
            </a:r>
            <a:r>
              <a:rPr lang="en-US" dirty="0" smtClean="0"/>
              <a:t> za </a:t>
            </a:r>
            <a:r>
              <a:rPr lang="en-US" dirty="0" err="1" smtClean="0"/>
              <a:t>priznanje</a:t>
            </a:r>
            <a:r>
              <a:rPr lang="en-US" dirty="0" smtClean="0"/>
              <a:t> </a:t>
            </a:r>
            <a:r>
              <a:rPr lang="en-US" dirty="0" err="1" smtClean="0"/>
              <a:t>prava</a:t>
            </a:r>
            <a:r>
              <a:rPr lang="en-US" dirty="0" smtClean="0"/>
              <a:t> </a:t>
            </a:r>
            <a:r>
              <a:rPr lang="en-US" dirty="0" err="1" smtClean="0"/>
              <a:t>od</a:t>
            </a:r>
            <a:r>
              <a:rPr lang="en-US" dirty="0" smtClean="0"/>
              <a:t> </a:t>
            </a:r>
            <a:r>
              <a:rPr lang="en-US" dirty="0" err="1" smtClean="0"/>
              <a:t>strane</a:t>
            </a:r>
            <a:r>
              <a:rPr lang="en-US" dirty="0" smtClean="0"/>
              <a:t> </a:t>
            </a:r>
            <a:r>
              <a:rPr lang="en-US" dirty="0" err="1" smtClean="0"/>
              <a:t>nadle</a:t>
            </a:r>
            <a:r>
              <a:rPr lang="hr-HR" dirty="0" smtClean="0"/>
              <a:t>ž</a:t>
            </a:r>
            <a:r>
              <a:rPr lang="en-US" dirty="0" err="1" smtClean="0"/>
              <a:t>nog</a:t>
            </a:r>
            <a:r>
              <a:rPr lang="en-US" dirty="0" smtClean="0"/>
              <a:t> </a:t>
            </a:r>
            <a:r>
              <a:rPr lang="en-US" dirty="0" err="1" smtClean="0"/>
              <a:t>upravnog</a:t>
            </a:r>
            <a:r>
              <a:rPr lang="en-US" dirty="0" smtClean="0"/>
              <a:t> </a:t>
            </a:r>
            <a:r>
              <a:rPr lang="en-US" dirty="0" err="1" smtClean="0"/>
              <a:t>organa</a:t>
            </a:r>
            <a:r>
              <a:rPr lang="en-US" dirty="0" smtClean="0"/>
              <a:t>; </a:t>
            </a:r>
            <a:endParaRPr lang="hr-HR" dirty="0" smtClean="0"/>
          </a:p>
          <a:p>
            <a:pPr algn="just">
              <a:defRPr/>
            </a:pPr>
            <a:r>
              <a:rPr lang="hr-HR" b="1" dirty="0" smtClean="0"/>
              <a:t>Č</a:t>
            </a:r>
            <a:r>
              <a:rPr lang="en-US" b="1" dirty="0" err="1" smtClean="0"/>
              <a:t>etvrta</a:t>
            </a:r>
            <a:r>
              <a:rPr lang="en-US" b="1" dirty="0" smtClean="0"/>
              <a:t> </a:t>
            </a:r>
            <a:r>
              <a:rPr lang="en-US" b="1" dirty="0" err="1" smtClean="0"/>
              <a:t>faza</a:t>
            </a:r>
            <a:r>
              <a:rPr lang="hr-HR" b="1" dirty="0" smtClean="0"/>
              <a:t> </a:t>
            </a:r>
            <a:r>
              <a:rPr lang="en-US" dirty="0" smtClean="0"/>
              <a:t>je </a:t>
            </a:r>
            <a:r>
              <a:rPr lang="en-US" b="1" dirty="0" err="1" smtClean="0"/>
              <a:t>dono</a:t>
            </a:r>
            <a:r>
              <a:rPr lang="hr-HR" b="1" dirty="0" smtClean="0"/>
              <a:t>š</a:t>
            </a:r>
            <a:r>
              <a:rPr lang="en-US" b="1" dirty="0" err="1" smtClean="0"/>
              <a:t>enje</a:t>
            </a:r>
            <a:r>
              <a:rPr lang="en-US" b="1" dirty="0" smtClean="0"/>
              <a:t> </a:t>
            </a:r>
            <a:r>
              <a:rPr lang="en-US" b="1" dirty="0" err="1" smtClean="0"/>
              <a:t>rje</a:t>
            </a:r>
            <a:r>
              <a:rPr lang="hr-HR" b="1" dirty="0" smtClean="0"/>
              <a:t>š</a:t>
            </a:r>
            <a:r>
              <a:rPr lang="en-US" b="1" dirty="0" err="1" smtClean="0"/>
              <a:t>enja</a:t>
            </a:r>
            <a:r>
              <a:rPr lang="en-US" b="1" dirty="0" smtClean="0"/>
              <a:t> </a:t>
            </a:r>
            <a:r>
              <a:rPr lang="en-US" dirty="0" err="1" smtClean="0"/>
              <a:t>upravnog</a:t>
            </a:r>
            <a:r>
              <a:rPr lang="en-US" dirty="0" smtClean="0"/>
              <a:t> </a:t>
            </a:r>
            <a:r>
              <a:rPr lang="en-US" dirty="0" err="1" smtClean="0"/>
              <a:t>organa</a:t>
            </a:r>
            <a:r>
              <a:rPr lang="en-US" dirty="0" smtClean="0"/>
              <a:t> </a:t>
            </a:r>
            <a:r>
              <a:rPr lang="hr-HR" dirty="0" smtClean="0"/>
              <a:t>o</a:t>
            </a:r>
            <a:r>
              <a:rPr lang="en-US" dirty="0" smtClean="0"/>
              <a:t> </a:t>
            </a:r>
            <a:r>
              <a:rPr lang="en-US" dirty="0" err="1" smtClean="0"/>
              <a:t>priznanju</a:t>
            </a:r>
            <a:r>
              <a:rPr lang="en-US" dirty="0" smtClean="0"/>
              <a:t> za</a:t>
            </a:r>
            <a:r>
              <a:rPr lang="hr-HR" dirty="0" smtClean="0"/>
              <a:t>š</a:t>
            </a:r>
            <a:r>
              <a:rPr lang="en-US" dirty="0" err="1" smtClean="0"/>
              <a:t>tite</a:t>
            </a:r>
            <a:r>
              <a:rPr lang="en-US" dirty="0" smtClean="0"/>
              <a:t> </a:t>
            </a:r>
            <a:r>
              <a:rPr lang="en-US" dirty="0" err="1" smtClean="0"/>
              <a:t>ili</a:t>
            </a:r>
            <a:r>
              <a:rPr lang="en-US" dirty="0" smtClean="0"/>
              <a:t> </a:t>
            </a:r>
            <a:r>
              <a:rPr lang="en-US" dirty="0" err="1" smtClean="0"/>
              <a:t>odbijanju</a:t>
            </a:r>
            <a:r>
              <a:rPr lang="en-US" dirty="0" smtClean="0"/>
              <a:t> </a:t>
            </a:r>
            <a:r>
              <a:rPr lang="en-US" dirty="0" err="1" smtClean="0"/>
              <a:t>zahtjeva</a:t>
            </a:r>
            <a:r>
              <a:rPr lang="en-US" dirty="0" smtClean="0"/>
              <a:t> za </a:t>
            </a:r>
            <a:r>
              <a:rPr lang="en-US" dirty="0" err="1" smtClean="0"/>
              <a:t>priznanje</a:t>
            </a:r>
            <a:r>
              <a:rPr lang="en-US" dirty="0" smtClean="0"/>
              <a:t> </a:t>
            </a:r>
            <a:r>
              <a:rPr lang="en-US" dirty="0" err="1" smtClean="0"/>
              <a:t>prava</a:t>
            </a:r>
            <a:r>
              <a:rPr lang="en-US" dirty="0" smtClean="0"/>
              <a:t>, </a:t>
            </a:r>
            <a:r>
              <a:rPr lang="en-US" dirty="0" err="1" smtClean="0"/>
              <a:t>kao</a:t>
            </a:r>
            <a:r>
              <a:rPr lang="en-US" dirty="0" smtClean="0"/>
              <a:t> i </a:t>
            </a:r>
            <a:r>
              <a:rPr lang="en-US" dirty="0" err="1" smtClean="0"/>
              <a:t>upis</a:t>
            </a:r>
            <a:r>
              <a:rPr lang="en-US" dirty="0" smtClean="0"/>
              <a:t> </a:t>
            </a:r>
            <a:r>
              <a:rPr lang="en-US" dirty="0" err="1" smtClean="0"/>
              <a:t>prava</a:t>
            </a:r>
            <a:r>
              <a:rPr lang="en-US" dirty="0" smtClean="0"/>
              <a:t> u </a:t>
            </a:r>
            <a:r>
              <a:rPr lang="en-US" dirty="0" err="1" smtClean="0"/>
              <a:t>odgovaraju</a:t>
            </a:r>
            <a:r>
              <a:rPr lang="hr-HR" dirty="0" smtClean="0"/>
              <a:t>ć</a:t>
            </a:r>
            <a:r>
              <a:rPr lang="en-US" dirty="0" smtClean="0"/>
              <a:t>i </a:t>
            </a:r>
            <a:r>
              <a:rPr lang="en-US" dirty="0" err="1" smtClean="0"/>
              <a:t>slu</a:t>
            </a:r>
            <a:r>
              <a:rPr lang="hr-HR" dirty="0" smtClean="0"/>
              <a:t>ž</a:t>
            </a:r>
            <a:r>
              <a:rPr lang="en-US" dirty="0" err="1" smtClean="0"/>
              <a:t>beni</a:t>
            </a:r>
            <a:r>
              <a:rPr lang="en-US" dirty="0" smtClean="0"/>
              <a:t> </a:t>
            </a:r>
            <a:r>
              <a:rPr lang="en-US" dirty="0" err="1" smtClean="0"/>
              <a:t>registar</a:t>
            </a:r>
            <a:r>
              <a:rPr lang="en-US" dirty="0" smtClean="0"/>
              <a:t>;</a:t>
            </a:r>
            <a:endParaRPr lang="hr-HR" dirty="0" smtClean="0"/>
          </a:p>
          <a:p>
            <a:pPr algn="just">
              <a:defRPr/>
            </a:pPr>
            <a:r>
              <a:rPr lang="hr-HR" b="1" dirty="0" smtClean="0"/>
              <a:t>P</a:t>
            </a:r>
            <a:r>
              <a:rPr lang="en-US" b="1" dirty="0" smtClean="0"/>
              <a:t>eta </a:t>
            </a:r>
            <a:r>
              <a:rPr lang="en-US" b="1" dirty="0" err="1" smtClean="0"/>
              <a:t>faza</a:t>
            </a:r>
            <a:r>
              <a:rPr lang="en-US" b="1" dirty="0" smtClean="0"/>
              <a:t> </a:t>
            </a:r>
            <a:r>
              <a:rPr lang="en-US" dirty="0" smtClean="0"/>
              <a:t>je </a:t>
            </a:r>
            <a:r>
              <a:rPr lang="en-US" dirty="0" err="1" smtClean="0"/>
              <a:t>slu</a:t>
            </a:r>
            <a:r>
              <a:rPr lang="hr-HR" dirty="0" smtClean="0"/>
              <a:t>ž</a:t>
            </a:r>
            <a:r>
              <a:rPr lang="en-US" dirty="0" err="1" smtClean="0"/>
              <a:t>beno</a:t>
            </a:r>
            <a:r>
              <a:rPr lang="en-US" dirty="0" smtClean="0"/>
              <a:t> </a:t>
            </a:r>
            <a:r>
              <a:rPr lang="en-US" b="1" dirty="0" err="1" smtClean="0"/>
              <a:t>objavljivanje</a:t>
            </a:r>
            <a:r>
              <a:rPr lang="en-US" b="1" dirty="0" smtClean="0"/>
              <a:t> </a:t>
            </a:r>
            <a:r>
              <a:rPr lang="hr-HR" dirty="0" smtClean="0"/>
              <a:t>č</a:t>
            </a:r>
            <a:r>
              <a:rPr lang="en-US" dirty="0" err="1" smtClean="0"/>
              <a:t>injenice</a:t>
            </a:r>
            <a:r>
              <a:rPr lang="en-US" dirty="0" smtClean="0"/>
              <a:t> </a:t>
            </a:r>
            <a:r>
              <a:rPr lang="en-US" dirty="0" err="1" smtClean="0"/>
              <a:t>da</a:t>
            </a:r>
            <a:r>
              <a:rPr lang="en-US" dirty="0" smtClean="0"/>
              <a:t> je </a:t>
            </a:r>
            <a:r>
              <a:rPr lang="en-US" dirty="0" err="1" smtClean="0"/>
              <a:t>priznato</a:t>
            </a:r>
            <a:r>
              <a:rPr lang="en-US" dirty="0" smtClean="0"/>
              <a:t> </a:t>
            </a:r>
            <a:r>
              <a:rPr lang="en-US" dirty="0" err="1" smtClean="0"/>
              <a:t>odre</a:t>
            </a:r>
            <a:r>
              <a:rPr lang="hr-HR" dirty="0" smtClean="0"/>
              <a:t>đ</a:t>
            </a:r>
            <a:r>
              <a:rPr lang="en-US" dirty="0" err="1" smtClean="0"/>
              <a:t>eno</a:t>
            </a:r>
            <a:r>
              <a:rPr lang="en-US" dirty="0" smtClean="0"/>
              <a:t> </a:t>
            </a:r>
            <a:r>
              <a:rPr lang="en-US" dirty="0" err="1" smtClean="0"/>
              <a:t>subjektivno</a:t>
            </a:r>
            <a:r>
              <a:rPr lang="en-US" dirty="0" smtClean="0"/>
              <a:t> </a:t>
            </a:r>
            <a:r>
              <a:rPr lang="en-US" dirty="0" err="1" smtClean="0"/>
              <a:t>pravo</a:t>
            </a:r>
            <a:r>
              <a:rPr lang="en-US" dirty="0" smtClean="0"/>
              <a:t> </a:t>
            </a:r>
            <a:r>
              <a:rPr lang="en-US" dirty="0" err="1" smtClean="0"/>
              <a:t>odre</a:t>
            </a:r>
            <a:r>
              <a:rPr lang="hr-HR" dirty="0" smtClean="0"/>
              <a:t>đ</a:t>
            </a:r>
            <a:r>
              <a:rPr lang="en-US" dirty="0" err="1" smtClean="0"/>
              <a:t>enom</a:t>
            </a:r>
            <a:r>
              <a:rPr lang="en-US" dirty="0" smtClean="0"/>
              <a:t> </a:t>
            </a:r>
            <a:r>
              <a:rPr lang="en-US" dirty="0" err="1" smtClean="0"/>
              <a:t>li</a:t>
            </a:r>
            <a:r>
              <a:rPr lang="hr-HR" dirty="0" smtClean="0"/>
              <a:t>c</a:t>
            </a:r>
            <a:r>
              <a:rPr lang="en-US" dirty="0" smtClean="0"/>
              <a:t>u za </a:t>
            </a:r>
            <a:r>
              <a:rPr lang="en-US" dirty="0" err="1" smtClean="0"/>
              <a:t>odre</a:t>
            </a:r>
            <a:r>
              <a:rPr lang="hr-HR" dirty="0" smtClean="0"/>
              <a:t>đ</a:t>
            </a:r>
            <a:r>
              <a:rPr lang="en-US" dirty="0" err="1" smtClean="0"/>
              <a:t>eni</a:t>
            </a:r>
            <a:r>
              <a:rPr lang="en-US" dirty="0" smtClean="0"/>
              <a:t> </a:t>
            </a:r>
            <a:r>
              <a:rPr lang="en-US" dirty="0" err="1" smtClean="0"/>
              <a:t>predmet</a:t>
            </a:r>
            <a:r>
              <a:rPr lang="en-US" dirty="0" smtClean="0"/>
              <a:t> za</a:t>
            </a:r>
            <a:r>
              <a:rPr lang="hr-HR" dirty="0" smtClean="0"/>
              <a:t>š</a:t>
            </a:r>
            <a:r>
              <a:rPr lang="en-US" dirty="0" err="1" smtClean="0"/>
              <a:t>tite</a:t>
            </a:r>
            <a:r>
              <a:rPr lang="en-US" dirty="0" smtClean="0"/>
              <a:t>. </a:t>
            </a:r>
            <a:endParaRPr lang="hr-HR" dirty="0" smtClean="0"/>
          </a:p>
          <a:p>
            <a:endParaRPr lang="hr-HR" dirty="0"/>
          </a:p>
        </p:txBody>
      </p:sp>
      <p:pic>
        <p:nvPicPr>
          <p:cNvPr id="5" name="Content Placeholder 4" descr="funny-invention-ideas-01.jpg"/>
          <p:cNvPicPr>
            <a:picLocks noGrp="1" noChangeAspect="1"/>
          </p:cNvPicPr>
          <p:nvPr>
            <p:ph sz="half" idx="2"/>
          </p:nvPr>
        </p:nvPicPr>
        <p:blipFill>
          <a:blip r:embed="rId2"/>
          <a:stretch>
            <a:fillRect/>
          </a:stretch>
        </p:blipFill>
        <p:spPr>
          <a:xfrm>
            <a:off x="4929187" y="2057400"/>
            <a:ext cx="3781425" cy="381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1313297"/>
      </p:ext>
    </p:extLst>
  </p:cSld>
  <p:clrMapOvr>
    <a:masterClrMapping/>
  </p:clrMapOvr>
  <p:transition>
    <p:wipe dir="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Nastanak i trajanje prava zaštite</a:t>
            </a:r>
            <a:endParaRPr lang="hr-HR" dirty="0"/>
          </a:p>
        </p:txBody>
      </p:sp>
      <p:pic>
        <p:nvPicPr>
          <p:cNvPr id="5" name="Content Placeholder 4" descr="ic-chip-example.jpg"/>
          <p:cNvPicPr>
            <a:picLocks noGrp="1" noChangeAspect="1"/>
          </p:cNvPicPr>
          <p:nvPr>
            <p:ph sz="half" idx="1"/>
          </p:nvPr>
        </p:nvPicPr>
        <p:blipFill>
          <a:blip r:embed="rId2"/>
          <a:stretch>
            <a:fillRect/>
          </a:stretch>
        </p:blipFill>
        <p:spPr>
          <a:xfrm>
            <a:off x="304800" y="1828273"/>
            <a:ext cx="4191000" cy="4268253"/>
          </a:xfrm>
        </p:spPr>
      </p:pic>
      <p:sp>
        <p:nvSpPr>
          <p:cNvPr id="4" name="Content Placeholder 3"/>
          <p:cNvSpPr>
            <a:spLocks noGrp="1"/>
          </p:cNvSpPr>
          <p:nvPr>
            <p:ph sz="half" idx="2"/>
          </p:nvPr>
        </p:nvSpPr>
        <p:spPr/>
        <p:txBody>
          <a:bodyPr>
            <a:normAutofit lnSpcReduction="10000"/>
          </a:bodyPr>
          <a:lstStyle/>
          <a:p>
            <a:r>
              <a:rPr lang="bs-Latn-BA" dirty="0" smtClean="0"/>
              <a:t>Pravo nastaje rješenjem instituta za intelektualno vlasništvo  o priznanju prava, i upisom prava u </a:t>
            </a:r>
            <a:r>
              <a:rPr lang="bs-Latn-BA" u="sng" dirty="0" smtClean="0"/>
              <a:t>registar.</a:t>
            </a:r>
            <a:r>
              <a:rPr lang="bs-Latn-BA" dirty="0" smtClean="0"/>
              <a:t> </a:t>
            </a:r>
          </a:p>
          <a:p>
            <a:r>
              <a:rPr lang="bs-Latn-BA" dirty="0" smtClean="0"/>
              <a:t>Ono traje </a:t>
            </a:r>
            <a:r>
              <a:rPr lang="bs-Latn-BA" b="1" dirty="0" smtClean="0"/>
              <a:t>deset godina </a:t>
            </a:r>
            <a:r>
              <a:rPr lang="bs-Latn-BA" dirty="0" smtClean="0"/>
              <a:t>od dana podnošenja prijave ili od dana prvog privrednog korištenja topografije, zavisno koji je od ta dva dana raniji.</a:t>
            </a:r>
          </a:p>
          <a:p>
            <a:endParaRPr lang="hr-HR" dirty="0"/>
          </a:p>
        </p:txBody>
      </p:sp>
    </p:spTree>
    <p:extLst>
      <p:ext uri="{BB962C8B-B14F-4D97-AF65-F5344CB8AC3E}">
        <p14:creationId xmlns:p14="http://schemas.microsoft.com/office/powerpoint/2010/main" val="892944049"/>
      </p:ext>
    </p:extLst>
  </p:cSld>
  <p:clrMapOvr>
    <a:masterClrMapping/>
  </p:clrMapOvr>
  <p:transition>
    <p:wipe dir="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ntegrated_Circuit.jpg"/>
          <p:cNvPicPr>
            <a:picLocks noGrp="1" noChangeAspect="1"/>
          </p:cNvPicPr>
          <p:nvPr>
            <p:ph sz="half" idx="2"/>
          </p:nvPr>
        </p:nvPicPr>
        <p:blipFill>
          <a:blip r:embed="rId2"/>
          <a:stretch>
            <a:fillRect/>
          </a:stretch>
        </p:blipFill>
        <p:spPr>
          <a:xfrm>
            <a:off x="4357686" y="2000240"/>
            <a:ext cx="4572000" cy="2540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lstStyle/>
          <a:p>
            <a:r>
              <a:rPr lang="hr-HR" dirty="0" smtClean="0"/>
              <a:t>Ex nunc prestanak prava </a:t>
            </a:r>
            <a:endParaRPr lang="hr-HR" dirty="0"/>
          </a:p>
        </p:txBody>
      </p:sp>
      <p:sp>
        <p:nvSpPr>
          <p:cNvPr id="3" name="Content Placeholder 2"/>
          <p:cNvSpPr>
            <a:spLocks noGrp="1"/>
          </p:cNvSpPr>
          <p:nvPr>
            <p:ph sz="half" idx="1"/>
          </p:nvPr>
        </p:nvSpPr>
        <p:spPr/>
        <p:txBody>
          <a:bodyPr/>
          <a:lstStyle/>
          <a:p>
            <a:r>
              <a:rPr lang="bs-Latn-BA" b="1" dirty="0" smtClean="0"/>
              <a:t>1. </a:t>
            </a:r>
            <a:r>
              <a:rPr lang="bs-Latn-BA" dirty="0" smtClean="0"/>
              <a:t>prestaje u slučaju:</a:t>
            </a:r>
          </a:p>
          <a:p>
            <a:pPr lvl="1"/>
            <a:r>
              <a:rPr lang="bs-Latn-BA" dirty="0" smtClean="0"/>
              <a:t>odricanja od prava;</a:t>
            </a:r>
          </a:p>
          <a:p>
            <a:pPr lvl="1"/>
            <a:r>
              <a:rPr lang="bs-Latn-BA" dirty="0" smtClean="0"/>
              <a:t>smrću fizičkog lica, </a:t>
            </a:r>
            <a:r>
              <a:rPr lang="bs-Latn-BA" dirty="0" err="1" smtClean="0"/>
              <a:t>odn</a:t>
            </a:r>
            <a:r>
              <a:rPr lang="bs-Latn-BA" dirty="0" smtClean="0"/>
              <a:t>. prestankom pravnog lica koje je titular prava, ukoliko pravo nije prešlo na nasljednika, </a:t>
            </a:r>
            <a:r>
              <a:rPr lang="bs-Latn-BA" dirty="0" err="1" smtClean="0"/>
              <a:t>odn</a:t>
            </a:r>
            <a:r>
              <a:rPr lang="bs-Latn-BA" dirty="0" smtClean="0"/>
              <a:t>. pravnog </a:t>
            </a:r>
            <a:r>
              <a:rPr lang="bs-Latn-BA" dirty="0" err="1" smtClean="0"/>
              <a:t>sljednika</a:t>
            </a:r>
            <a:r>
              <a:rPr lang="bs-Latn-BA" dirty="0" smtClean="0"/>
              <a:t>.</a:t>
            </a:r>
          </a:p>
          <a:p>
            <a:endParaRPr lang="hr-HR" dirty="0"/>
          </a:p>
        </p:txBody>
      </p:sp>
    </p:spTree>
    <p:extLst>
      <p:ext uri="{BB962C8B-B14F-4D97-AF65-F5344CB8AC3E}">
        <p14:creationId xmlns:p14="http://schemas.microsoft.com/office/powerpoint/2010/main" val="619829092"/>
      </p:ext>
    </p:extLst>
  </p:cSld>
  <p:clrMapOvr>
    <a:masterClrMapping/>
  </p:clrMapOvr>
  <p:transition>
    <p:wipe dir="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Ex tunc prestanak prava</a:t>
            </a:r>
            <a:endParaRPr lang="hr-HR" dirty="0"/>
          </a:p>
        </p:txBody>
      </p:sp>
      <p:pic>
        <p:nvPicPr>
          <p:cNvPr id="5" name="Content Placeholder 4" descr="skd187573sdc.jpg"/>
          <p:cNvPicPr>
            <a:picLocks noGrp="1" noChangeAspect="1"/>
          </p:cNvPicPr>
          <p:nvPr>
            <p:ph sz="half" idx="1"/>
          </p:nvPr>
        </p:nvPicPr>
        <p:blipFill>
          <a:blip r:embed="rId2"/>
          <a:stretch>
            <a:fillRect/>
          </a:stretch>
        </p:blipFill>
        <p:spPr>
          <a:xfrm>
            <a:off x="428625" y="1990725"/>
            <a:ext cx="3943350" cy="39433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Content Placeholder 3"/>
          <p:cNvSpPr>
            <a:spLocks noGrp="1"/>
          </p:cNvSpPr>
          <p:nvPr>
            <p:ph sz="half" idx="2"/>
          </p:nvPr>
        </p:nvSpPr>
        <p:spPr/>
        <p:txBody>
          <a:bodyPr>
            <a:normAutofit fontScale="85000" lnSpcReduction="20000"/>
          </a:bodyPr>
          <a:lstStyle/>
          <a:p>
            <a:r>
              <a:rPr lang="bs-Latn-BA" dirty="0" smtClean="0"/>
              <a:t>Pravo zaštite topografije </a:t>
            </a:r>
            <a:r>
              <a:rPr lang="bs-Latn-BA" dirty="0" err="1" smtClean="0"/>
              <a:t>integriranog</a:t>
            </a:r>
            <a:r>
              <a:rPr lang="bs-Latn-BA" dirty="0" smtClean="0"/>
              <a:t> kola prestaje sa dejstvom</a:t>
            </a:r>
            <a:r>
              <a:rPr lang="bs-Latn-BA" i="1" dirty="0" smtClean="0"/>
              <a:t> ex </a:t>
            </a:r>
            <a:r>
              <a:rPr lang="bs-Latn-BA" i="1" dirty="0" err="1" smtClean="0"/>
              <a:t>tunc</a:t>
            </a:r>
            <a:r>
              <a:rPr lang="bs-Latn-BA" dirty="0" smtClean="0"/>
              <a:t> u slučaju</a:t>
            </a:r>
            <a:r>
              <a:rPr lang="bs-Latn-BA" b="1" dirty="0" smtClean="0"/>
              <a:t> </a:t>
            </a:r>
            <a:r>
              <a:rPr lang="bs-Latn-BA" b="1" dirty="0" err="1" smtClean="0"/>
              <a:t>poništaja</a:t>
            </a:r>
            <a:r>
              <a:rPr lang="bs-Latn-BA" b="1" dirty="0" smtClean="0"/>
              <a:t> prava,</a:t>
            </a:r>
            <a:r>
              <a:rPr lang="bs-Latn-BA" dirty="0" smtClean="0"/>
              <a:t> tačnije, </a:t>
            </a:r>
            <a:r>
              <a:rPr lang="bs-Latn-BA" dirty="0" err="1" smtClean="0"/>
              <a:t>poništaja</a:t>
            </a:r>
            <a:r>
              <a:rPr lang="bs-Latn-BA" dirty="0" smtClean="0"/>
              <a:t> rješenja kojim je pravo priznato. </a:t>
            </a:r>
          </a:p>
          <a:p>
            <a:r>
              <a:rPr lang="bs-Latn-BA" dirty="0" smtClean="0"/>
              <a:t>Do </a:t>
            </a:r>
            <a:r>
              <a:rPr lang="bs-Latn-BA" dirty="0" err="1" smtClean="0"/>
              <a:t>poništaja</a:t>
            </a:r>
            <a:r>
              <a:rPr lang="bs-Latn-BA" dirty="0" smtClean="0"/>
              <a:t> dolazi zbog toga što je institut za intelektualno  vlasništvo naknadno konstatovao da u trenutku podnošenja prijave nisu bili ispunjeni zakonom propisani materijalni uslovi za priznanje prava. </a:t>
            </a:r>
            <a:endParaRPr lang="bs-Latn-BA" b="1" dirty="0" smtClean="0"/>
          </a:p>
          <a:p>
            <a:endParaRPr lang="hr-HR" dirty="0"/>
          </a:p>
        </p:txBody>
      </p:sp>
    </p:spTree>
    <p:extLst>
      <p:ext uri="{BB962C8B-B14F-4D97-AF65-F5344CB8AC3E}">
        <p14:creationId xmlns:p14="http://schemas.microsoft.com/office/powerpoint/2010/main" val="4124745842"/>
      </p:ext>
    </p:extLst>
  </p:cSld>
  <p:clrMapOvr>
    <a:masterClrMapping/>
  </p:clrMapOvr>
  <p:transition>
    <p:wipe dir="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Sadržina prava zaštite topografije integrisanog kola</a:t>
            </a:r>
            <a:endParaRPr lang="hr-HR" dirty="0"/>
          </a:p>
        </p:txBody>
      </p:sp>
      <p:sp>
        <p:nvSpPr>
          <p:cNvPr id="3" name="Content Placeholder 2"/>
          <p:cNvSpPr>
            <a:spLocks noGrp="1"/>
          </p:cNvSpPr>
          <p:nvPr>
            <p:ph sz="half" idx="1"/>
          </p:nvPr>
        </p:nvSpPr>
        <p:spPr/>
        <p:txBody>
          <a:bodyPr>
            <a:normAutofit lnSpcReduction="10000"/>
          </a:bodyPr>
          <a:lstStyle/>
          <a:p>
            <a:r>
              <a:rPr lang="bs-Latn-BA" dirty="0" smtClean="0"/>
              <a:t>Subjektivno pravo zaštite topografije integrisanog kola je isključive i imovinske prirode. </a:t>
            </a:r>
          </a:p>
          <a:p>
            <a:r>
              <a:rPr lang="bs-Latn-BA" dirty="0" smtClean="0"/>
              <a:t>Ono </a:t>
            </a:r>
            <a:r>
              <a:rPr lang="bs-Latn-BA" u="sng" dirty="0" smtClean="0"/>
              <a:t>ovlašćuje svog </a:t>
            </a:r>
            <a:r>
              <a:rPr lang="bs-Latn-BA" u="sng" dirty="0" err="1" smtClean="0"/>
              <a:t>titulara</a:t>
            </a:r>
            <a:r>
              <a:rPr lang="bs-Latn-BA" u="sng" dirty="0" smtClean="0"/>
              <a:t> da privredno koristi zaštićenu topografiju i da takvo korištenje zabrani svakom drugom</a:t>
            </a:r>
            <a:r>
              <a:rPr lang="bs-Latn-BA" dirty="0" smtClean="0"/>
              <a:t>.</a:t>
            </a:r>
            <a:endParaRPr lang="bs-Latn-BA" b="1" dirty="0" smtClean="0"/>
          </a:p>
          <a:p>
            <a:endParaRPr lang="hr-HR" dirty="0"/>
          </a:p>
        </p:txBody>
      </p:sp>
      <p:pic>
        <p:nvPicPr>
          <p:cNvPr id="5" name="Content Placeholder 4" descr="16910.jpg"/>
          <p:cNvPicPr>
            <a:picLocks noGrp="1" noChangeAspect="1"/>
          </p:cNvPicPr>
          <p:nvPr>
            <p:ph sz="half" idx="2"/>
          </p:nvPr>
        </p:nvPicPr>
        <p:blipFill>
          <a:blip r:embed="rId2"/>
          <a:stretch>
            <a:fillRect/>
          </a:stretch>
        </p:blipFill>
        <p:spPr>
          <a:xfrm>
            <a:off x="5448300" y="1624012"/>
            <a:ext cx="2743200" cy="4676775"/>
          </a:xfrm>
        </p:spPr>
      </p:pic>
    </p:spTree>
    <p:extLst>
      <p:ext uri="{BB962C8B-B14F-4D97-AF65-F5344CB8AC3E}">
        <p14:creationId xmlns:p14="http://schemas.microsoft.com/office/powerpoint/2010/main" val="3440814057"/>
      </p:ext>
    </p:extLst>
  </p:cSld>
  <p:clrMapOvr>
    <a:masterClrMapping/>
  </p:clrMapOvr>
  <p:transition>
    <p:wipe dir="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Ovlaštenja titulara prava:</a:t>
            </a:r>
            <a:endParaRPr lang="hr-HR" dirty="0"/>
          </a:p>
        </p:txBody>
      </p:sp>
      <p:pic>
        <p:nvPicPr>
          <p:cNvPr id="5" name="Content Placeholder 4" descr="Podtech_Chip_Chat_19.jpg"/>
          <p:cNvPicPr>
            <a:picLocks noGrp="1" noChangeAspect="1"/>
          </p:cNvPicPr>
          <p:nvPr>
            <p:ph sz="half" idx="1"/>
          </p:nvPr>
        </p:nvPicPr>
        <p:blipFill>
          <a:blip r:embed="rId2"/>
          <a:stretch>
            <a:fillRect/>
          </a:stretch>
        </p:blipFill>
        <p:spPr>
          <a:xfrm>
            <a:off x="428596" y="2214554"/>
            <a:ext cx="4191029" cy="31432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Content Placeholder 3"/>
          <p:cNvSpPr>
            <a:spLocks noGrp="1"/>
          </p:cNvSpPr>
          <p:nvPr>
            <p:ph sz="half" idx="2"/>
          </p:nvPr>
        </p:nvSpPr>
        <p:spPr/>
        <p:txBody>
          <a:bodyPr>
            <a:normAutofit fontScale="85000" lnSpcReduction="20000"/>
          </a:bodyPr>
          <a:lstStyle/>
          <a:p>
            <a:pPr marL="514350" indent="-514350">
              <a:buFont typeface="+mj-lt"/>
              <a:buAutoNum type="alphaLcPeriod"/>
              <a:defRPr/>
            </a:pPr>
            <a:r>
              <a:rPr lang="bs-Latn-BA" i="1" dirty="0" smtClean="0"/>
              <a:t>Ovlaštenje na </a:t>
            </a:r>
            <a:r>
              <a:rPr lang="bs-Latn-BA" i="1" dirty="0" err="1" smtClean="0"/>
              <a:t>reprodukovanje</a:t>
            </a:r>
            <a:r>
              <a:rPr lang="bs-Latn-BA" i="1" dirty="0" smtClean="0"/>
              <a:t> topografije u cjelini ili njenih bitnih dijelova,</a:t>
            </a:r>
          </a:p>
          <a:p>
            <a:pPr marL="514350" indent="-514350">
              <a:buFont typeface="+mj-lt"/>
              <a:buAutoNum type="alphaLcPeriod"/>
              <a:defRPr/>
            </a:pPr>
            <a:r>
              <a:rPr lang="bs-Latn-BA" i="1" dirty="0" smtClean="0"/>
              <a:t>Ovlaštenje na proizvodnju integriranih kola koja sadrže topografiju ili njene bitne dijelove,</a:t>
            </a:r>
          </a:p>
          <a:p>
            <a:pPr marL="514350" indent="-514350">
              <a:buFont typeface="+mj-lt"/>
              <a:buAutoNum type="alphaLcPeriod"/>
              <a:defRPr/>
            </a:pPr>
            <a:r>
              <a:rPr lang="bs-Latn-BA" i="1" dirty="0" smtClean="0"/>
              <a:t>Ovlaštenje na stavljanje u promet, uvoz, nuđenje i skladištenje integriranih kola,</a:t>
            </a:r>
          </a:p>
          <a:p>
            <a:pPr marL="514350" indent="-514350">
              <a:buFont typeface="+mj-lt"/>
              <a:buAutoNum type="alphaLcPeriod"/>
              <a:defRPr/>
            </a:pPr>
            <a:r>
              <a:rPr lang="bs-Latn-BA" i="1" dirty="0" smtClean="0"/>
              <a:t>Ovlaštenje na upotrebu </a:t>
            </a:r>
            <a:r>
              <a:rPr lang="bs-Latn-BA" i="1" dirty="0" err="1" smtClean="0"/>
              <a:t>integriranog</a:t>
            </a:r>
            <a:r>
              <a:rPr lang="bs-Latn-BA" i="1" dirty="0" smtClean="0"/>
              <a:t> kola sa zaštićenom topografijom.</a:t>
            </a:r>
          </a:p>
          <a:p>
            <a:endParaRPr lang="hr-HR" dirty="0"/>
          </a:p>
        </p:txBody>
      </p:sp>
    </p:spTree>
    <p:extLst>
      <p:ext uri="{BB962C8B-B14F-4D97-AF65-F5344CB8AC3E}">
        <p14:creationId xmlns:p14="http://schemas.microsoft.com/office/powerpoint/2010/main" val="3967618051"/>
      </p:ext>
    </p:extLst>
  </p:cSld>
  <p:clrMapOvr>
    <a:masterClrMapping/>
  </p:clrMapOvr>
  <p:transition>
    <p:wipe dir="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Ograničenost prava</a:t>
            </a:r>
            <a:endParaRPr lang="hr-HR" dirty="0"/>
          </a:p>
        </p:txBody>
      </p:sp>
      <p:sp>
        <p:nvSpPr>
          <p:cNvPr id="3" name="Content Placeholder 2"/>
          <p:cNvSpPr>
            <a:spLocks noGrp="1"/>
          </p:cNvSpPr>
          <p:nvPr>
            <p:ph sz="half" idx="1"/>
          </p:nvPr>
        </p:nvSpPr>
        <p:spPr/>
        <p:txBody>
          <a:bodyPr>
            <a:normAutofit fontScale="92500"/>
          </a:bodyPr>
          <a:lstStyle/>
          <a:p>
            <a:pPr marL="514350" indent="-514350">
              <a:defRPr/>
            </a:pPr>
            <a:r>
              <a:rPr lang="bs-Latn-BA" dirty="0" smtClean="0"/>
              <a:t>Subjektivno pravo zaštite topografije </a:t>
            </a:r>
            <a:r>
              <a:rPr lang="bs-Latn-BA" dirty="0" err="1" smtClean="0"/>
              <a:t>integriranog</a:t>
            </a:r>
            <a:r>
              <a:rPr lang="bs-Latn-BA" dirty="0" smtClean="0"/>
              <a:t> kola podložno je nekolikim </a:t>
            </a:r>
            <a:r>
              <a:rPr lang="bs-Latn-BA" b="1" u="sng" dirty="0" smtClean="0"/>
              <a:t>ograničenjima.</a:t>
            </a:r>
            <a:r>
              <a:rPr lang="bs-Latn-BA" dirty="0" smtClean="0"/>
              <a:t> </a:t>
            </a:r>
          </a:p>
          <a:p>
            <a:pPr marL="514350" indent="-514350">
              <a:defRPr/>
            </a:pPr>
            <a:r>
              <a:rPr lang="bs-Latn-BA" dirty="0" smtClean="0"/>
              <a:t>Dakle, ovo pravo ne djeluje, tj. nema povrede prava  (nekomercijalne potrebe, školstvo, računari, automobili itd.)</a:t>
            </a:r>
          </a:p>
          <a:p>
            <a:endParaRPr lang="hr-HR" dirty="0"/>
          </a:p>
        </p:txBody>
      </p:sp>
      <p:pic>
        <p:nvPicPr>
          <p:cNvPr id="5" name="Content Placeholder 4" descr="integrated-circuit.jpg"/>
          <p:cNvPicPr>
            <a:picLocks noGrp="1" noChangeAspect="1"/>
          </p:cNvPicPr>
          <p:nvPr>
            <p:ph sz="half" idx="2"/>
          </p:nvPr>
        </p:nvPicPr>
        <p:blipFill>
          <a:blip r:embed="rId2"/>
          <a:stretch>
            <a:fillRect/>
          </a:stretch>
        </p:blipFill>
        <p:spPr>
          <a:xfrm>
            <a:off x="4963554" y="1600200"/>
            <a:ext cx="3712692" cy="4724400"/>
          </a:xfrm>
        </p:spPr>
      </p:pic>
    </p:spTree>
    <p:extLst>
      <p:ext uri="{BB962C8B-B14F-4D97-AF65-F5344CB8AC3E}">
        <p14:creationId xmlns:p14="http://schemas.microsoft.com/office/powerpoint/2010/main" val="2928542394"/>
      </p:ext>
    </p:extLst>
  </p:cSld>
  <p:clrMapOvr>
    <a:masterClrMapping/>
  </p:clrMapOvr>
  <p:transition>
    <p:wipe dir="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endParaRPr lang="hr-HR" dirty="0"/>
          </a:p>
        </p:txBody>
      </p:sp>
      <p:sp>
        <p:nvSpPr>
          <p:cNvPr id="4" name="Title 3"/>
          <p:cNvSpPr>
            <a:spLocks noGrp="1"/>
          </p:cNvSpPr>
          <p:nvPr>
            <p:ph type="title"/>
          </p:nvPr>
        </p:nvSpPr>
        <p:spPr/>
        <p:txBody>
          <a:bodyPr>
            <a:normAutofit fontScale="90000"/>
          </a:bodyPr>
          <a:lstStyle/>
          <a:p>
            <a:pPr algn="ctr"/>
            <a:r>
              <a:rPr lang="bs-Latn-BA" b="1" dirty="0" smtClean="0"/>
              <a:t>KAD IMA VOLJE IMA I NAČINA.</a:t>
            </a:r>
            <a:br>
              <a:rPr lang="bs-Latn-BA" b="1" dirty="0" smtClean="0"/>
            </a:br>
            <a:endParaRPr lang="hr-HR" dirty="0"/>
          </a:p>
        </p:txBody>
      </p:sp>
    </p:spTree>
    <p:extLst>
      <p:ext uri="{BB962C8B-B14F-4D97-AF65-F5344CB8AC3E}">
        <p14:creationId xmlns:p14="http://schemas.microsoft.com/office/powerpoint/2010/main" val="3003875054"/>
      </p:ext>
    </p:extLst>
  </p:cSld>
  <p:clrMapOvr>
    <a:masterClrMapping/>
  </p:clrMapOvr>
  <p:transition>
    <p:wipe dir="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hr-HR" dirty="0" smtClean="0"/>
              <a:t>Zaštita biljnih sorti</a:t>
            </a:r>
            <a:endParaRPr lang="hr-HR" dirty="0"/>
          </a:p>
        </p:txBody>
      </p:sp>
      <p:sp>
        <p:nvSpPr>
          <p:cNvPr id="5" name="Subtitle 4"/>
          <p:cNvSpPr>
            <a:spLocks noGrp="1"/>
          </p:cNvSpPr>
          <p:nvPr>
            <p:ph type="subTitle" idx="1"/>
          </p:nvPr>
        </p:nvSpPr>
        <p:spPr/>
        <p:txBody>
          <a:bodyPr/>
          <a:lstStyle/>
          <a:p>
            <a:endParaRPr lang="hr-HR"/>
          </a:p>
        </p:txBody>
      </p:sp>
      <p:pic>
        <p:nvPicPr>
          <p:cNvPr id="7" name="Content Placeholder 3" descr="3915704478_5ea0b4d32b_o.jpg"/>
          <p:cNvPicPr>
            <a:picLocks noChangeAspect="1"/>
          </p:cNvPicPr>
          <p:nvPr/>
        </p:nvPicPr>
        <p:blipFill>
          <a:blip r:embed="rId2" cstate="print"/>
          <a:stretch>
            <a:fillRect/>
          </a:stretch>
        </p:blipFill>
        <p:spPr>
          <a:xfrm>
            <a:off x="2285984" y="500042"/>
            <a:ext cx="4583280" cy="3770464"/>
          </a:xfrm>
          <a:prstGeom prst="rect">
            <a:avLst/>
          </a:prstGeom>
        </p:spPr>
      </p:pic>
    </p:spTree>
    <p:extLst>
      <p:ext uri="{BB962C8B-B14F-4D97-AF65-F5344CB8AC3E}">
        <p14:creationId xmlns:p14="http://schemas.microsoft.com/office/powerpoint/2010/main" val="2310822004"/>
      </p:ext>
    </p:extLst>
  </p:cSld>
  <p:clrMapOvr>
    <a:masterClrMapping/>
  </p:clrMapOvr>
  <p:transition>
    <p:wipe dir="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Značenje pojmova</a:t>
            </a:r>
            <a:endParaRPr lang="hr-HR" dirty="0"/>
          </a:p>
        </p:txBody>
      </p:sp>
      <p:sp>
        <p:nvSpPr>
          <p:cNvPr id="3" name="Content Placeholder 2"/>
          <p:cNvSpPr>
            <a:spLocks noGrp="1"/>
          </p:cNvSpPr>
          <p:nvPr>
            <p:ph idx="1"/>
          </p:nvPr>
        </p:nvSpPr>
        <p:spPr/>
        <p:txBody>
          <a:bodyPr>
            <a:normAutofit fontScale="92500" lnSpcReduction="20000"/>
          </a:bodyPr>
          <a:lstStyle/>
          <a:p>
            <a:r>
              <a:rPr lang="hr-HR" b="1" dirty="0" smtClean="0"/>
              <a:t>Zaštita  biljnih sorti </a:t>
            </a:r>
            <a:r>
              <a:rPr lang="hr-HR" dirty="0" smtClean="0"/>
              <a:t>u Bosni  i Hercegovini regulisana je Zakonom o </a:t>
            </a:r>
            <a:r>
              <a:rPr lang="bs-Latn-BA" b="1" dirty="0" smtClean="0"/>
              <a:t> </a:t>
            </a:r>
            <a:r>
              <a:rPr lang="bs-Latn-BA" dirty="0" smtClean="0"/>
              <a:t>zaštiti novih sorti biljaka u BiH</a:t>
            </a:r>
            <a:r>
              <a:rPr lang="hr-HR" dirty="0" smtClean="0"/>
              <a:t>  iz 2004. godine i Pravilnikom o</a:t>
            </a:r>
            <a:r>
              <a:rPr lang="bs-Latn-BA" b="1" dirty="0" smtClean="0"/>
              <a:t> </a:t>
            </a:r>
            <a:r>
              <a:rPr lang="bs-Latn-BA" dirty="0" smtClean="0"/>
              <a:t> zaštiti novih sorti biljaka u BiH</a:t>
            </a:r>
            <a:r>
              <a:rPr lang="hr-HR" dirty="0" smtClean="0"/>
              <a:t>.</a:t>
            </a:r>
            <a:r>
              <a:rPr lang="bs-Latn-BA" dirty="0" smtClean="0"/>
              <a:t>   </a:t>
            </a:r>
          </a:p>
          <a:p>
            <a:r>
              <a:rPr lang="bs-Latn-BA" dirty="0" smtClean="0"/>
              <a:t>Čovjek </a:t>
            </a:r>
            <a:r>
              <a:rPr lang="bs-Latn-BA" dirty="0" err="1" smtClean="0"/>
              <a:t>prolagođava</a:t>
            </a:r>
            <a:r>
              <a:rPr lang="bs-Latn-BA" dirty="0" smtClean="0"/>
              <a:t> biljni svijet svojim potrebama. </a:t>
            </a:r>
          </a:p>
          <a:p>
            <a:r>
              <a:rPr lang="bs-Latn-BA" dirty="0" smtClean="0"/>
              <a:t>To prilagođavanje, </a:t>
            </a:r>
            <a:r>
              <a:rPr lang="bs-Latn-BA" dirty="0" err="1" smtClean="0"/>
              <a:t>odn</a:t>
            </a:r>
            <a:r>
              <a:rPr lang="bs-Latn-BA" dirty="0" smtClean="0"/>
              <a:t>. </a:t>
            </a:r>
            <a:r>
              <a:rPr lang="bs-Latn-BA" dirty="0" err="1" smtClean="0"/>
              <a:t>kultivacija</a:t>
            </a:r>
            <a:r>
              <a:rPr lang="bs-Latn-BA" dirty="0" smtClean="0"/>
              <a:t> biljaka jeste, zapravo, </a:t>
            </a:r>
            <a:r>
              <a:rPr lang="bs-Latn-BA" u="sng" dirty="0" smtClean="0"/>
              <a:t>stvaranje novih biljnih sorti. </a:t>
            </a:r>
          </a:p>
          <a:p>
            <a:r>
              <a:rPr lang="bs-Latn-BA" dirty="0" smtClean="0"/>
              <a:t>Nova biljna sorta je relativno lako podložna ekonomskoj eksploataciji od strane trećih lica, pa se nameće potreba da se zaštiti intelektualno vlasništvo na novim biljnim sortama.</a:t>
            </a:r>
          </a:p>
          <a:p>
            <a:pPr>
              <a:buFont typeface="Wingdings 2" pitchFamily="18" charset="2"/>
              <a:buNone/>
            </a:pPr>
            <a:endParaRPr lang="hr-HR" sz="2800" b="1" u="sng" dirty="0" smtClean="0"/>
          </a:p>
          <a:p>
            <a:endParaRPr lang="hr-HR" dirty="0"/>
          </a:p>
        </p:txBody>
      </p:sp>
    </p:spTree>
    <p:extLst>
      <p:ext uri="{BB962C8B-B14F-4D97-AF65-F5344CB8AC3E}">
        <p14:creationId xmlns:p14="http://schemas.microsoft.com/office/powerpoint/2010/main" val="3805736949"/>
      </p:ext>
    </p:extLst>
  </p:cSld>
  <p:clrMapOvr>
    <a:masterClrMapping/>
  </p:clrMapOvr>
  <p:transition>
    <p:wipe dir="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Biljna sorta kao predmet zaštite</a:t>
            </a:r>
            <a:endParaRPr lang="hr-HR" dirty="0"/>
          </a:p>
        </p:txBody>
      </p:sp>
      <p:sp>
        <p:nvSpPr>
          <p:cNvPr id="3" name="Content Placeholder 2"/>
          <p:cNvSpPr>
            <a:spLocks noGrp="1"/>
          </p:cNvSpPr>
          <p:nvPr>
            <p:ph sz="half" idx="1"/>
          </p:nvPr>
        </p:nvSpPr>
        <p:spPr/>
        <p:txBody>
          <a:bodyPr>
            <a:normAutofit fontScale="77500" lnSpcReduction="20000"/>
          </a:bodyPr>
          <a:lstStyle/>
          <a:p>
            <a:r>
              <a:rPr lang="bs-Latn-BA" dirty="0" smtClean="0"/>
              <a:t>Biljna sorta je skup biljnih individua u okviru jedne botaničke </a:t>
            </a:r>
            <a:r>
              <a:rPr lang="bs-Latn-BA" dirty="0" err="1" smtClean="0"/>
              <a:t>klasifikacione</a:t>
            </a:r>
            <a:r>
              <a:rPr lang="bs-Latn-BA" dirty="0" smtClean="0"/>
              <a:t> jedinice najnižeg ranga</a:t>
            </a:r>
          </a:p>
          <a:p>
            <a:r>
              <a:rPr lang="bs-Latn-BA" dirty="0" smtClean="0"/>
              <a:t>koja se može odrediti pomoću izraženih karakteristika koje potiču od datog genotipa ili kombinacije genotipova,</a:t>
            </a:r>
          </a:p>
          <a:p>
            <a:r>
              <a:rPr lang="bs-Latn-BA" dirty="0" smtClean="0"/>
              <a:t>koja se može razlikovati od bilo kojeg drugog skupa biljnih individua na osnovu bar jedne od pomenutih karakteristika,</a:t>
            </a:r>
          </a:p>
          <a:p>
            <a:r>
              <a:rPr lang="bs-Latn-BA" dirty="0" smtClean="0"/>
              <a:t>koja se može smatrati </a:t>
            </a:r>
            <a:r>
              <a:rPr lang="bs-Latn-BA" dirty="0" err="1" smtClean="0"/>
              <a:t>homogenom</a:t>
            </a:r>
            <a:r>
              <a:rPr lang="bs-Latn-BA" dirty="0" smtClean="0"/>
              <a:t> u pogledu pogodnosti da se razmnožava nepromijenjena.</a:t>
            </a:r>
          </a:p>
          <a:p>
            <a:endParaRPr lang="hr-HR" dirty="0"/>
          </a:p>
        </p:txBody>
      </p:sp>
      <p:pic>
        <p:nvPicPr>
          <p:cNvPr id="5" name="Content Placeholder 3" descr="06.jpg"/>
          <p:cNvPicPr>
            <a:picLocks noGrp="1" noChangeAspect="1"/>
          </p:cNvPicPr>
          <p:nvPr>
            <p:ph sz="half" idx="2"/>
          </p:nvPr>
        </p:nvPicPr>
        <p:blipFill>
          <a:blip r:embed="rId2"/>
          <a:stretch>
            <a:fillRect/>
          </a:stretch>
        </p:blipFill>
        <p:spPr>
          <a:xfrm>
            <a:off x="4648200" y="2465963"/>
            <a:ext cx="4343400" cy="2992874"/>
          </a:xfrm>
        </p:spPr>
      </p:pic>
    </p:spTree>
    <p:extLst>
      <p:ext uri="{BB962C8B-B14F-4D97-AF65-F5344CB8AC3E}">
        <p14:creationId xmlns:p14="http://schemas.microsoft.com/office/powerpoint/2010/main" val="2419165566"/>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hr-HR" dirty="0" smtClean="0"/>
              <a:t>patent</a:t>
            </a:r>
            <a:endParaRPr lang="hr-HR" dirty="0"/>
          </a:p>
        </p:txBody>
      </p:sp>
      <p:sp>
        <p:nvSpPr>
          <p:cNvPr id="7" name="Subtitle 6"/>
          <p:cNvSpPr>
            <a:spLocks noGrp="1"/>
          </p:cNvSpPr>
          <p:nvPr>
            <p:ph type="subTitle" idx="1"/>
          </p:nvPr>
        </p:nvSpPr>
        <p:spPr/>
        <p:txBody>
          <a:bodyPr/>
          <a:lstStyle/>
          <a:p>
            <a:endParaRPr lang="hr-HR"/>
          </a:p>
        </p:txBody>
      </p:sp>
      <p:pic>
        <p:nvPicPr>
          <p:cNvPr id="8" name="Picture 7" descr="img4426.jpg"/>
          <p:cNvPicPr>
            <a:picLocks noChangeAspect="1"/>
          </p:cNvPicPr>
          <p:nvPr/>
        </p:nvPicPr>
        <p:blipFill>
          <a:blip r:embed="rId2"/>
          <a:stretch>
            <a:fillRect/>
          </a:stretch>
        </p:blipFill>
        <p:spPr>
          <a:xfrm>
            <a:off x="1643042" y="428604"/>
            <a:ext cx="57150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91867807"/>
      </p:ext>
    </p:extLst>
  </p:cSld>
  <p:clrMapOvr>
    <a:masterClrMapping/>
  </p:clrMapOvr>
  <p:transition>
    <p:wipe dir="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Uslovi zaštite</a:t>
            </a:r>
            <a:endParaRPr lang="hr-HR" dirty="0"/>
          </a:p>
        </p:txBody>
      </p:sp>
      <p:sp>
        <p:nvSpPr>
          <p:cNvPr id="3" name="Content Placeholder 2"/>
          <p:cNvSpPr>
            <a:spLocks noGrp="1"/>
          </p:cNvSpPr>
          <p:nvPr>
            <p:ph idx="1"/>
          </p:nvPr>
        </p:nvSpPr>
        <p:spPr/>
        <p:txBody>
          <a:bodyPr>
            <a:normAutofit fontScale="85000" lnSpcReduction="10000"/>
          </a:bodyPr>
          <a:lstStyle/>
          <a:p>
            <a:pPr>
              <a:buFont typeface="Wingdings 2" pitchFamily="18" charset="2"/>
              <a:buNone/>
            </a:pPr>
            <a:r>
              <a:rPr lang="bs-Latn-BA" b="1" dirty="0" smtClean="0"/>
              <a:t>a)Novost</a:t>
            </a:r>
          </a:p>
          <a:p>
            <a:pPr>
              <a:buFont typeface="Wingdings 2" pitchFamily="18" charset="2"/>
              <a:buNone/>
            </a:pPr>
            <a:r>
              <a:rPr lang="bs-Latn-BA" dirty="0" smtClean="0"/>
              <a:t>   Biljna sorta mora, na dan podnošenja prijave za zaštitu, </a:t>
            </a:r>
            <a:r>
              <a:rPr lang="bs-Latn-BA" u="sng" dirty="0" smtClean="0"/>
              <a:t>biti nova</a:t>
            </a:r>
            <a:r>
              <a:rPr lang="bs-Latn-BA" dirty="0" smtClean="0"/>
              <a:t>. Uslov novosti je zadovoljen ako </a:t>
            </a:r>
            <a:r>
              <a:rPr lang="bs-Latn-BA" dirty="0" err="1" smtClean="0"/>
              <a:t>reprodukcioni</a:t>
            </a:r>
            <a:r>
              <a:rPr lang="bs-Latn-BA" dirty="0" smtClean="0"/>
              <a:t> materijal ili plodovi sorte nisu bili stavljeni u promet od strane </a:t>
            </a:r>
            <a:r>
              <a:rPr lang="bs-Latn-BA" dirty="0" err="1" smtClean="0"/>
              <a:t>stvaraoca</a:t>
            </a:r>
            <a:r>
              <a:rPr lang="bs-Latn-BA" dirty="0" smtClean="0"/>
              <a:t> sorte ili lica sa njegovom dozvolom, za svrhe ekonomske eksploatacije.</a:t>
            </a:r>
          </a:p>
          <a:p>
            <a:pPr>
              <a:buFont typeface="Wingdings 2" pitchFamily="18" charset="2"/>
              <a:buNone/>
            </a:pPr>
            <a:r>
              <a:rPr lang="bs-Latn-BA" b="1" dirty="0" smtClean="0"/>
              <a:t>b)Distinktivnost</a:t>
            </a:r>
          </a:p>
          <a:p>
            <a:pPr>
              <a:buFont typeface="Wingdings 2" pitchFamily="18" charset="2"/>
              <a:buNone/>
            </a:pPr>
            <a:r>
              <a:rPr lang="bs-Latn-BA" dirty="0" smtClean="0"/>
              <a:t>    Uslov distinktivnosti je zadovoljen ako se biljna sorta, u trenutku podnošenja prijave za zaštitu, </a:t>
            </a:r>
            <a:r>
              <a:rPr lang="bs-Latn-BA" u="sng" dirty="0" smtClean="0"/>
              <a:t>može jasno razlikovati </a:t>
            </a:r>
            <a:r>
              <a:rPr lang="bs-Latn-BA" dirty="0" smtClean="0"/>
              <a:t>od bilo koje druge biljne sorte koja je </a:t>
            </a:r>
            <a:r>
              <a:rPr lang="bs-Latn-BA" dirty="0" err="1" smtClean="0"/>
              <a:t>opštepoznata</a:t>
            </a:r>
            <a:r>
              <a:rPr lang="bs-Latn-BA" dirty="0" smtClean="0"/>
              <a:t>.</a:t>
            </a:r>
          </a:p>
          <a:p>
            <a:endParaRPr lang="hr-HR" dirty="0"/>
          </a:p>
        </p:txBody>
      </p:sp>
    </p:spTree>
    <p:extLst>
      <p:ext uri="{BB962C8B-B14F-4D97-AF65-F5344CB8AC3E}">
        <p14:creationId xmlns:p14="http://schemas.microsoft.com/office/powerpoint/2010/main" val="1606320014"/>
      </p:ext>
    </p:extLst>
  </p:cSld>
  <p:clrMapOvr>
    <a:masterClrMapping/>
  </p:clrMapOvr>
  <p:transition>
    <p:wipe dir="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Uslovi zaštite</a:t>
            </a:r>
            <a:endParaRPr lang="hr-HR" dirty="0"/>
          </a:p>
        </p:txBody>
      </p:sp>
      <p:sp>
        <p:nvSpPr>
          <p:cNvPr id="3" name="Content Placeholder 2"/>
          <p:cNvSpPr>
            <a:spLocks noGrp="1"/>
          </p:cNvSpPr>
          <p:nvPr>
            <p:ph idx="1"/>
          </p:nvPr>
        </p:nvSpPr>
        <p:spPr/>
        <p:txBody>
          <a:bodyPr>
            <a:normAutofit lnSpcReduction="10000"/>
          </a:bodyPr>
          <a:lstStyle/>
          <a:p>
            <a:pPr>
              <a:buFont typeface="Wingdings 2" pitchFamily="18" charset="2"/>
              <a:buNone/>
            </a:pPr>
            <a:r>
              <a:rPr lang="bs-Latn-BA" b="1" dirty="0" smtClean="0"/>
              <a:t>c)Homogenost</a:t>
            </a:r>
          </a:p>
          <a:p>
            <a:pPr>
              <a:buFont typeface="Wingdings 2" pitchFamily="18" charset="2"/>
              <a:buNone/>
            </a:pPr>
            <a:r>
              <a:rPr lang="bs-Latn-BA" dirty="0" smtClean="0"/>
              <a:t>    Homogenost je uslov kojim se traži da biljne individue koje pripadaju sorti imaju </a:t>
            </a:r>
            <a:r>
              <a:rPr lang="bs-Latn-BA" u="sng" dirty="0" smtClean="0"/>
              <a:t>jedinstvene (ujednačene) karakteristike.</a:t>
            </a:r>
          </a:p>
          <a:p>
            <a:pPr>
              <a:buFont typeface="Wingdings 2" pitchFamily="18" charset="2"/>
              <a:buNone/>
            </a:pPr>
            <a:r>
              <a:rPr lang="bs-Latn-BA" b="1" dirty="0" smtClean="0"/>
              <a:t>d)Stabilnost</a:t>
            </a:r>
          </a:p>
          <a:p>
            <a:pPr>
              <a:buFont typeface="Wingdings 2" pitchFamily="18" charset="2"/>
              <a:buNone/>
            </a:pPr>
            <a:r>
              <a:rPr lang="bs-Latn-BA" dirty="0" smtClean="0"/>
              <a:t>    Uslov stabilnosti znači da sorta, u pogledu svojih relevantnih karakteristika, </a:t>
            </a:r>
            <a:r>
              <a:rPr lang="bs-Latn-BA" u="sng" dirty="0" smtClean="0"/>
              <a:t>ostaje </a:t>
            </a:r>
            <a:r>
              <a:rPr lang="bs-Latn-BA" u="sng" dirty="0" err="1" smtClean="0"/>
              <a:t>nepromjenjena</a:t>
            </a:r>
            <a:r>
              <a:rPr lang="bs-Latn-BA" u="sng" dirty="0" smtClean="0"/>
              <a:t> </a:t>
            </a:r>
            <a:r>
              <a:rPr lang="bs-Latn-BA" dirty="0" smtClean="0"/>
              <a:t>poslije </a:t>
            </a:r>
            <a:r>
              <a:rPr lang="bs-Latn-BA" dirty="0" err="1" smtClean="0"/>
              <a:t>višekratnih</a:t>
            </a:r>
            <a:r>
              <a:rPr lang="bs-Latn-BA" dirty="0" smtClean="0"/>
              <a:t> ciklusa razmnožavanja.</a:t>
            </a:r>
          </a:p>
          <a:p>
            <a:endParaRPr lang="hr-HR" dirty="0"/>
          </a:p>
        </p:txBody>
      </p:sp>
    </p:spTree>
    <p:extLst>
      <p:ext uri="{BB962C8B-B14F-4D97-AF65-F5344CB8AC3E}">
        <p14:creationId xmlns:p14="http://schemas.microsoft.com/office/powerpoint/2010/main" val="2713833406"/>
      </p:ext>
    </p:extLst>
  </p:cSld>
  <p:clrMapOvr>
    <a:masterClrMapping/>
  </p:clrMapOvr>
  <p:transition>
    <p:wipe dir="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Subjekt zaštite</a:t>
            </a:r>
            <a:endParaRPr lang="hr-HR" dirty="0"/>
          </a:p>
        </p:txBody>
      </p:sp>
      <p:sp>
        <p:nvSpPr>
          <p:cNvPr id="4" name="Content Placeholder 3"/>
          <p:cNvSpPr>
            <a:spLocks noGrp="1"/>
          </p:cNvSpPr>
          <p:nvPr>
            <p:ph sz="half" idx="2"/>
          </p:nvPr>
        </p:nvSpPr>
        <p:spPr/>
        <p:txBody>
          <a:bodyPr>
            <a:normAutofit fontScale="92500" lnSpcReduction="20000"/>
          </a:bodyPr>
          <a:lstStyle/>
          <a:p>
            <a:r>
              <a:rPr lang="bs-Latn-BA" dirty="0" smtClean="0"/>
              <a:t>Subjekt zaštite je </a:t>
            </a:r>
            <a:r>
              <a:rPr lang="bs-Latn-BA" u="sng" dirty="0" smtClean="0"/>
              <a:t>stvaralac biljne sorte</a:t>
            </a:r>
            <a:r>
              <a:rPr lang="bs-Latn-BA" dirty="0" smtClean="0"/>
              <a:t>. Budući da je biljna sorta intelektualna tvorevina, jasno je da samo fizičko lice može biti izvorni titular prava na zaštitu. To lice (ili grupa fizičkih lica) koje je stvorilo sortu ima </a:t>
            </a:r>
            <a:r>
              <a:rPr lang="bs-Latn-BA" u="sng" dirty="0" err="1" smtClean="0"/>
              <a:t>ličnopravno</a:t>
            </a:r>
            <a:r>
              <a:rPr lang="bs-Latn-BA" u="sng" dirty="0" smtClean="0"/>
              <a:t> ovlaštenje da njegovo ime kao </a:t>
            </a:r>
            <a:r>
              <a:rPr lang="bs-Latn-BA" u="sng" dirty="0" err="1" smtClean="0"/>
              <a:t>stvaraoca</a:t>
            </a:r>
            <a:r>
              <a:rPr lang="bs-Latn-BA" u="sng" dirty="0" smtClean="0"/>
              <a:t> sorte bude navedeno u prijavi za zaštitu </a:t>
            </a:r>
            <a:r>
              <a:rPr lang="bs-Latn-BA" dirty="0" smtClean="0"/>
              <a:t>i u ostalim spisima u postupku zaštite.</a:t>
            </a:r>
          </a:p>
          <a:p>
            <a:endParaRPr lang="hr-HR" dirty="0"/>
          </a:p>
        </p:txBody>
      </p:sp>
      <p:pic>
        <p:nvPicPr>
          <p:cNvPr id="5" name="Content Placeholder 3" descr="huge.jpg"/>
          <p:cNvPicPr>
            <a:picLocks noGrp="1" noChangeAspect="1"/>
          </p:cNvPicPr>
          <p:nvPr>
            <p:ph sz="half" idx="1"/>
          </p:nvPr>
        </p:nvPicPr>
        <p:blipFill>
          <a:blip r:embed="rId2"/>
          <a:stretch>
            <a:fillRect/>
          </a:stretch>
        </p:blipFill>
        <p:spPr>
          <a:xfrm>
            <a:off x="304800" y="1870531"/>
            <a:ext cx="4191000" cy="4183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00526033"/>
      </p:ext>
    </p:extLst>
  </p:cSld>
  <p:clrMapOvr>
    <a:masterClrMapping/>
  </p:clrMapOvr>
  <p:transition>
    <p:wipe dir="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Postupak sticanja zaštite</a:t>
            </a:r>
            <a:endParaRPr lang="hr-HR" dirty="0"/>
          </a:p>
        </p:txBody>
      </p:sp>
      <p:sp>
        <p:nvSpPr>
          <p:cNvPr id="3" name="Content Placeholder 2"/>
          <p:cNvSpPr>
            <a:spLocks noGrp="1"/>
          </p:cNvSpPr>
          <p:nvPr>
            <p:ph sz="half" idx="1"/>
          </p:nvPr>
        </p:nvSpPr>
        <p:spPr/>
        <p:txBody>
          <a:bodyPr>
            <a:normAutofit fontScale="92500"/>
          </a:bodyPr>
          <a:lstStyle/>
          <a:p>
            <a:r>
              <a:rPr lang="bs-Latn-BA" sz="2400" dirty="0" smtClean="0"/>
              <a:t>Postupak sticanja </a:t>
            </a:r>
            <a:r>
              <a:rPr lang="bs-Latn-BA" sz="2400" dirty="0" err="1" smtClean="0"/>
              <a:t>subjektivnog</a:t>
            </a:r>
            <a:r>
              <a:rPr lang="bs-Latn-BA" sz="2400" dirty="0" smtClean="0"/>
              <a:t> prava zaštite nove biljne sorte vodi se kod nadležnog upravnog organa. </a:t>
            </a:r>
          </a:p>
          <a:p>
            <a:r>
              <a:rPr lang="bs-Latn-BA" sz="2400" dirty="0" smtClean="0"/>
              <a:t>Postupak se pokreće </a:t>
            </a:r>
            <a:r>
              <a:rPr lang="bs-Latn-BA" sz="2400" u="sng" dirty="0" smtClean="0"/>
              <a:t>prijavom za zaštitu</a:t>
            </a:r>
            <a:r>
              <a:rPr lang="bs-Latn-BA" sz="2400" dirty="0" smtClean="0"/>
              <a:t>, koja, pored podataka o podnosiocu i stvaraocu sorte, sadrži i: </a:t>
            </a:r>
            <a:r>
              <a:rPr lang="bs-Latn-BA" sz="2400" u="sng" dirty="0" smtClean="0"/>
              <a:t>tehnički opis sorte, </a:t>
            </a:r>
            <a:r>
              <a:rPr lang="bs-Latn-BA" sz="2400" u="sng" dirty="0" err="1" smtClean="0"/>
              <a:t>geografsko</a:t>
            </a:r>
            <a:r>
              <a:rPr lang="bs-Latn-BA" sz="2400" u="sng" dirty="0" smtClean="0"/>
              <a:t> porijeklo sorte, podatke o </a:t>
            </a:r>
            <a:r>
              <a:rPr lang="bs-Latn-BA" sz="2400" u="sng" dirty="0" err="1" smtClean="0"/>
              <a:t>eventulalnoj</a:t>
            </a:r>
            <a:r>
              <a:rPr lang="bs-Latn-BA" sz="2400" u="sng" dirty="0" smtClean="0"/>
              <a:t> prethodnoj komercijalizaciji sorte i provizorni naziv sorte.</a:t>
            </a:r>
            <a:endParaRPr lang="hr-HR" dirty="0"/>
          </a:p>
        </p:txBody>
      </p:sp>
      <p:pic>
        <p:nvPicPr>
          <p:cNvPr id="5" name="Content Placeholder 3" descr="03.jpg"/>
          <p:cNvPicPr>
            <a:picLocks noGrp="1" noChangeAspect="1"/>
          </p:cNvPicPr>
          <p:nvPr>
            <p:ph sz="half" idx="2"/>
          </p:nvPr>
        </p:nvPicPr>
        <p:blipFill>
          <a:blip r:embed="rId2"/>
          <a:stretch>
            <a:fillRect/>
          </a:stretch>
        </p:blipFill>
        <p:spPr>
          <a:xfrm>
            <a:off x="4881684" y="1600200"/>
            <a:ext cx="3876431" cy="472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33151540"/>
      </p:ext>
    </p:extLst>
  </p:cSld>
  <p:clrMapOvr>
    <a:masterClrMapping/>
  </p:clrMapOvr>
  <p:transition>
    <p:wipe dir="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Postupak sticanja zaštite</a:t>
            </a:r>
            <a:endParaRPr lang="hr-HR" dirty="0"/>
          </a:p>
        </p:txBody>
      </p:sp>
      <p:sp>
        <p:nvSpPr>
          <p:cNvPr id="3" name="Content Placeholder 2"/>
          <p:cNvSpPr>
            <a:spLocks noGrp="1"/>
          </p:cNvSpPr>
          <p:nvPr>
            <p:ph idx="1"/>
          </p:nvPr>
        </p:nvSpPr>
        <p:spPr/>
        <p:txBody>
          <a:bodyPr>
            <a:normAutofit fontScale="70000" lnSpcReduction="20000"/>
          </a:bodyPr>
          <a:lstStyle/>
          <a:p>
            <a:r>
              <a:rPr lang="bs-Latn-BA" dirty="0" smtClean="0"/>
              <a:t>Suštinsko ispitivanje sorte usmjereno je na </a:t>
            </a:r>
            <a:r>
              <a:rPr lang="bs-Latn-BA" u="sng" dirty="0" smtClean="0"/>
              <a:t>provjeru ispunjenosti uslova </a:t>
            </a:r>
            <a:r>
              <a:rPr lang="bs-Latn-BA" dirty="0" smtClean="0"/>
              <a:t>novosti, distinktivnosti, homogenosti i stabilnosti sorte. </a:t>
            </a:r>
          </a:p>
          <a:p>
            <a:r>
              <a:rPr lang="bs-Latn-BA" dirty="0" smtClean="0"/>
              <a:t>Prije donošenja rješenja o priznanju prava zaštite biljne sorte, neophodno je da se utvrdi </a:t>
            </a:r>
            <a:r>
              <a:rPr lang="bs-Latn-BA" u="sng" dirty="0" smtClean="0"/>
              <a:t>naziv sorte</a:t>
            </a:r>
            <a:r>
              <a:rPr lang="bs-Latn-BA" dirty="0" smtClean="0"/>
              <a:t>. Taj naziv ima funkciju </a:t>
            </a:r>
            <a:r>
              <a:rPr lang="bs-Latn-BA" dirty="0" err="1" smtClean="0"/>
              <a:t>generičkog</a:t>
            </a:r>
            <a:r>
              <a:rPr lang="bs-Latn-BA" dirty="0" smtClean="0"/>
              <a:t> imena sorte, i služi identifikaciji sorte i njenom </a:t>
            </a:r>
            <a:r>
              <a:rPr lang="bs-Latn-BA" u="sng" dirty="0" smtClean="0"/>
              <a:t>razlikovanju</a:t>
            </a:r>
            <a:r>
              <a:rPr lang="bs-Latn-BA" dirty="0" smtClean="0"/>
              <a:t> od drugih sorti iste botaničke ili bliske vrste. Naziv predlaže podnosilac prijave. Da bi naziv sorte bio priznat zajedno sa pravom zaštite biljne sorte, on </a:t>
            </a:r>
            <a:r>
              <a:rPr lang="bs-Latn-BA" u="sng" dirty="0" smtClean="0"/>
              <a:t>ne smije biti</a:t>
            </a:r>
            <a:r>
              <a:rPr lang="bs-Latn-BA" dirty="0" smtClean="0"/>
              <a:t>: protivan zakonu ili moralu, vrijeđati starija prava intelektualnog vlasništva drugih lica, isti ili sličan naziv druge sorte u okviru iste ili bliske botaničke vrste, koja je već zaštićena, prijavljena za zaštitu ili je u prometu, podoban da izazove zabunu u pogledu bilo kojeg svojstva sorte. </a:t>
            </a:r>
          </a:p>
          <a:p>
            <a:r>
              <a:rPr lang="bs-Latn-BA" dirty="0" smtClean="0"/>
              <a:t>Rješenje o priznanju prava zaštite biljne sorte i njenog naziva upisuju se u </a:t>
            </a:r>
            <a:r>
              <a:rPr lang="bs-Latn-BA" u="sng" dirty="0" smtClean="0"/>
              <a:t>registar</a:t>
            </a:r>
            <a:r>
              <a:rPr lang="bs-Latn-BA" dirty="0" smtClean="0"/>
              <a:t>, čime se </a:t>
            </a:r>
            <a:r>
              <a:rPr lang="bs-Latn-BA" dirty="0" err="1" smtClean="0"/>
              <a:t>konstituiše</a:t>
            </a:r>
            <a:r>
              <a:rPr lang="bs-Latn-BA" dirty="0" smtClean="0"/>
              <a:t> subjektivno pravo zaštite biljne sorte.</a:t>
            </a:r>
            <a:endParaRPr lang="hr-HR" dirty="0"/>
          </a:p>
        </p:txBody>
      </p:sp>
    </p:spTree>
    <p:extLst>
      <p:ext uri="{BB962C8B-B14F-4D97-AF65-F5344CB8AC3E}">
        <p14:creationId xmlns:p14="http://schemas.microsoft.com/office/powerpoint/2010/main" val="594880380"/>
      </p:ext>
    </p:extLst>
  </p:cSld>
  <p:clrMapOvr>
    <a:masterClrMapping/>
  </p:clrMapOvr>
  <p:transition>
    <p:wipe dir="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Sadržina prava</a:t>
            </a:r>
            <a:endParaRPr lang="hr-HR" dirty="0"/>
          </a:p>
        </p:txBody>
      </p:sp>
      <p:sp>
        <p:nvSpPr>
          <p:cNvPr id="4" name="Content Placeholder 3"/>
          <p:cNvSpPr>
            <a:spLocks noGrp="1"/>
          </p:cNvSpPr>
          <p:nvPr>
            <p:ph sz="half" idx="2"/>
          </p:nvPr>
        </p:nvSpPr>
        <p:spPr/>
        <p:txBody>
          <a:bodyPr>
            <a:normAutofit fontScale="92500" lnSpcReduction="20000"/>
          </a:bodyPr>
          <a:lstStyle/>
          <a:p>
            <a:pPr marL="180000" indent="-180000">
              <a:buFont typeface="Wingdings 2" pitchFamily="18" charset="2"/>
              <a:buNone/>
              <a:defRPr/>
            </a:pPr>
            <a:r>
              <a:rPr lang="bs-Latn-BA" dirty="0" smtClean="0"/>
              <a:t>Subjektivno pravo zaštite biljne sorte </a:t>
            </a:r>
            <a:r>
              <a:rPr lang="bs-Latn-BA" dirty="0" err="1" smtClean="0"/>
              <a:t>ovlaštuje</a:t>
            </a:r>
            <a:r>
              <a:rPr lang="bs-Latn-BA" dirty="0" smtClean="0"/>
              <a:t> svog </a:t>
            </a:r>
            <a:r>
              <a:rPr lang="bs-Latn-BA" dirty="0" err="1" smtClean="0"/>
              <a:t>titulara</a:t>
            </a:r>
            <a:r>
              <a:rPr lang="bs-Latn-BA" dirty="0" smtClean="0"/>
              <a:t> da:</a:t>
            </a:r>
          </a:p>
          <a:p>
            <a:pPr marL="180000" indent="-180000">
              <a:defRPr/>
            </a:pPr>
            <a:r>
              <a:rPr lang="bs-Latn-BA" dirty="0" smtClean="0"/>
              <a:t>razmnožava (</a:t>
            </a:r>
            <a:r>
              <a:rPr lang="bs-Latn-BA" dirty="0" err="1" smtClean="0"/>
              <a:t>reprodukuje</a:t>
            </a:r>
            <a:r>
              <a:rPr lang="bs-Latn-BA" dirty="0" smtClean="0"/>
              <a:t>) biljnu sortu,</a:t>
            </a:r>
          </a:p>
          <a:p>
            <a:pPr marL="180000" indent="-180000">
              <a:defRPr/>
            </a:pPr>
            <a:r>
              <a:rPr lang="bs-Latn-BA" dirty="0" smtClean="0"/>
              <a:t>priprema sortu za razmnožavanje,</a:t>
            </a:r>
          </a:p>
          <a:p>
            <a:pPr marL="180000" indent="-180000">
              <a:defRPr/>
            </a:pPr>
            <a:r>
              <a:rPr lang="bs-Latn-BA" dirty="0" smtClean="0"/>
              <a:t>nudi sortu radi stavljanja u promet,</a:t>
            </a:r>
          </a:p>
          <a:p>
            <a:pPr marL="180000" indent="-180000">
              <a:defRPr/>
            </a:pPr>
            <a:r>
              <a:rPr lang="bs-Latn-BA" dirty="0" smtClean="0"/>
              <a:t>stavlja sortu u promet,</a:t>
            </a:r>
          </a:p>
          <a:p>
            <a:pPr marL="180000" indent="-180000">
              <a:defRPr/>
            </a:pPr>
            <a:r>
              <a:rPr lang="bs-Latn-BA" dirty="0" smtClean="0"/>
              <a:t>uvozi ili izvozi sortu,</a:t>
            </a:r>
          </a:p>
          <a:p>
            <a:pPr marL="180000" indent="-180000">
              <a:defRPr/>
            </a:pPr>
            <a:r>
              <a:rPr lang="bs-Latn-BA" dirty="0" smtClean="0"/>
              <a:t>skladišti biljnu sortu.</a:t>
            </a:r>
          </a:p>
          <a:p>
            <a:endParaRPr lang="hr-HR" dirty="0"/>
          </a:p>
        </p:txBody>
      </p:sp>
      <p:pic>
        <p:nvPicPr>
          <p:cNvPr id="5" name="Content Placeholder 3" descr="09.jpg"/>
          <p:cNvPicPr>
            <a:picLocks noGrp="1" noChangeAspect="1"/>
          </p:cNvPicPr>
          <p:nvPr>
            <p:ph sz="half" idx="1"/>
          </p:nvPr>
        </p:nvPicPr>
        <p:blipFill>
          <a:blip r:embed="rId2"/>
          <a:stretch>
            <a:fillRect/>
          </a:stretch>
        </p:blipFill>
        <p:spPr>
          <a:xfrm>
            <a:off x="304800" y="1618059"/>
            <a:ext cx="4191000" cy="46886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96248235"/>
      </p:ext>
    </p:extLst>
  </p:cSld>
  <p:clrMapOvr>
    <a:masterClrMapping/>
  </p:clrMapOvr>
  <p:transition>
    <p:wipe dir="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Obim zaštite</a:t>
            </a:r>
            <a:endParaRPr lang="hr-HR" dirty="0"/>
          </a:p>
        </p:txBody>
      </p:sp>
      <p:sp>
        <p:nvSpPr>
          <p:cNvPr id="3" name="Content Placeholder 2"/>
          <p:cNvSpPr>
            <a:spLocks noGrp="1"/>
          </p:cNvSpPr>
          <p:nvPr>
            <p:ph sz="half" idx="1"/>
          </p:nvPr>
        </p:nvSpPr>
        <p:spPr/>
        <p:txBody>
          <a:bodyPr>
            <a:normAutofit lnSpcReduction="10000"/>
          </a:bodyPr>
          <a:lstStyle/>
          <a:p>
            <a:pPr>
              <a:defRPr/>
            </a:pPr>
            <a:r>
              <a:rPr lang="bs-Latn-BA" dirty="0" smtClean="0"/>
              <a:t>U </a:t>
            </a:r>
            <a:r>
              <a:rPr lang="bs-Latn-BA" dirty="0" err="1" smtClean="0"/>
              <a:t>predmetnom</a:t>
            </a:r>
            <a:r>
              <a:rPr lang="bs-Latn-BA" dirty="0" smtClean="0"/>
              <a:t> smislu, zaštita se odnosi ne samo na </a:t>
            </a:r>
            <a:r>
              <a:rPr lang="bs-Latn-BA" dirty="0" err="1" smtClean="0"/>
              <a:t>reprodukcioni</a:t>
            </a:r>
            <a:r>
              <a:rPr lang="bs-Latn-BA" dirty="0" smtClean="0"/>
              <a:t> materijal zaštićene biljne sorte, već i na:</a:t>
            </a:r>
          </a:p>
          <a:p>
            <a:pPr lvl="1">
              <a:defRPr/>
            </a:pPr>
            <a:r>
              <a:rPr lang="bs-Latn-BA" dirty="0" smtClean="0"/>
              <a:t>dijelove biljaka koji se smatraju plodom, kao i</a:t>
            </a:r>
          </a:p>
          <a:p>
            <a:pPr lvl="1">
              <a:defRPr/>
            </a:pPr>
            <a:r>
              <a:rPr lang="bs-Latn-BA" dirty="0" smtClean="0"/>
              <a:t>proizvode (industrijske ili zanatske) načinjene od </a:t>
            </a:r>
            <a:r>
              <a:rPr lang="bs-Latn-BA" dirty="0" err="1" smtClean="0"/>
              <a:t>reprodukcionog</a:t>
            </a:r>
            <a:r>
              <a:rPr lang="bs-Latn-BA" dirty="0" smtClean="0"/>
              <a:t> materijala  i/ili plodova sorte,</a:t>
            </a:r>
            <a:endParaRPr lang="hr-HR" dirty="0" smtClean="0"/>
          </a:p>
          <a:p>
            <a:endParaRPr lang="hr-HR" dirty="0"/>
          </a:p>
        </p:txBody>
      </p:sp>
      <p:pic>
        <p:nvPicPr>
          <p:cNvPr id="5" name="Content Placeholder 3" descr="12.jpg"/>
          <p:cNvPicPr>
            <a:picLocks noGrp="1" noChangeAspect="1"/>
          </p:cNvPicPr>
          <p:nvPr>
            <p:ph sz="half" idx="2"/>
          </p:nvPr>
        </p:nvPicPr>
        <p:blipFill>
          <a:blip r:embed="rId2"/>
          <a:stretch>
            <a:fillRect/>
          </a:stretch>
        </p:blipFill>
        <p:spPr>
          <a:xfrm>
            <a:off x="4648200" y="2425243"/>
            <a:ext cx="4343400" cy="3074313"/>
          </a:xfrm>
        </p:spPr>
      </p:pic>
    </p:spTree>
    <p:extLst>
      <p:ext uri="{BB962C8B-B14F-4D97-AF65-F5344CB8AC3E}">
        <p14:creationId xmlns:p14="http://schemas.microsoft.com/office/powerpoint/2010/main" val="3830826534"/>
      </p:ext>
    </p:extLst>
  </p:cSld>
  <p:clrMapOvr>
    <a:masterClrMapping/>
  </p:clrMapOvr>
  <p:transition>
    <p:wipe dir="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Ograničavanje prava</a:t>
            </a:r>
            <a:endParaRPr lang="hr-HR" dirty="0"/>
          </a:p>
        </p:txBody>
      </p:sp>
      <p:sp>
        <p:nvSpPr>
          <p:cNvPr id="4" name="Content Placeholder 3"/>
          <p:cNvSpPr>
            <a:spLocks noGrp="1"/>
          </p:cNvSpPr>
          <p:nvPr>
            <p:ph sz="half" idx="2"/>
          </p:nvPr>
        </p:nvSpPr>
        <p:spPr/>
        <p:txBody>
          <a:bodyPr>
            <a:normAutofit fontScale="70000" lnSpcReduction="20000"/>
          </a:bodyPr>
          <a:lstStyle/>
          <a:p>
            <a:pPr>
              <a:buFont typeface="Wingdings 2" pitchFamily="18" charset="2"/>
              <a:buNone/>
            </a:pPr>
            <a:r>
              <a:rPr lang="bs-Latn-BA" dirty="0" smtClean="0"/>
              <a:t>Pravo zaštite biljne sorte </a:t>
            </a:r>
            <a:r>
              <a:rPr lang="bs-Latn-BA" u="sng" dirty="0" smtClean="0"/>
              <a:t>ne djeluje </a:t>
            </a:r>
            <a:r>
              <a:rPr lang="bs-Latn-BA" dirty="0" smtClean="0"/>
              <a:t>prema licima koja koriste sortu:</a:t>
            </a:r>
          </a:p>
          <a:p>
            <a:pPr lvl="1"/>
            <a:r>
              <a:rPr lang="bs-Latn-BA" dirty="0" smtClean="0"/>
              <a:t>za lične i nekomercijalne svrhe,</a:t>
            </a:r>
          </a:p>
          <a:p>
            <a:pPr lvl="1"/>
            <a:r>
              <a:rPr lang="bs-Latn-BA" dirty="0" smtClean="0"/>
              <a:t>za svrhe istraživanja,</a:t>
            </a:r>
          </a:p>
          <a:p>
            <a:pPr lvl="1"/>
            <a:r>
              <a:rPr lang="bs-Latn-BA" dirty="0" smtClean="0"/>
              <a:t>radi dobijanja druge sorte,</a:t>
            </a:r>
          </a:p>
          <a:p>
            <a:pPr lvl="1"/>
            <a:r>
              <a:rPr lang="bs-Latn-BA" dirty="0" smtClean="0"/>
              <a:t>kao poljoprivrednici koji sortu uzgajaju na ličnom imanju, koristeći plodove žetve kao </a:t>
            </a:r>
            <a:r>
              <a:rPr lang="bs-Latn-BA" dirty="0" err="1" smtClean="0"/>
              <a:t>reprodukcioni</a:t>
            </a:r>
            <a:r>
              <a:rPr lang="bs-Latn-BA" dirty="0" smtClean="0"/>
              <a:t> materijal za narednu sjetvu. </a:t>
            </a:r>
          </a:p>
          <a:p>
            <a:pPr>
              <a:buFont typeface="Wingdings 2" pitchFamily="18" charset="2"/>
              <a:buNone/>
            </a:pPr>
            <a:r>
              <a:rPr lang="bs-Latn-BA" dirty="0" smtClean="0"/>
              <a:t>   Pravo zaštite može biti </a:t>
            </a:r>
            <a:r>
              <a:rPr lang="bs-Latn-BA" u="sng" dirty="0" smtClean="0"/>
              <a:t>ograničeno odlukom državnog organa</a:t>
            </a:r>
            <a:r>
              <a:rPr lang="bs-Latn-BA" dirty="0" smtClean="0"/>
              <a:t> u slučaju potrebe da se zaštiti javni interes. Riječ je o </a:t>
            </a:r>
            <a:r>
              <a:rPr lang="bs-Latn-BA" dirty="0" err="1" smtClean="0"/>
              <a:t>prinudnoj</a:t>
            </a:r>
            <a:r>
              <a:rPr lang="bs-Latn-BA" dirty="0" smtClean="0"/>
              <a:t> licenci u javnom interesu, pri čemu se </a:t>
            </a:r>
            <a:r>
              <a:rPr lang="bs-Latn-BA" dirty="0" err="1" smtClean="0"/>
              <a:t>titularu</a:t>
            </a:r>
            <a:r>
              <a:rPr lang="bs-Latn-BA" dirty="0" smtClean="0"/>
              <a:t> prava mora obezbijediti </a:t>
            </a:r>
            <a:r>
              <a:rPr lang="bs-Latn-BA" u="sng" dirty="0" smtClean="0"/>
              <a:t>pravična naknada.</a:t>
            </a:r>
            <a:endParaRPr lang="hr-HR" dirty="0" smtClean="0"/>
          </a:p>
          <a:p>
            <a:endParaRPr lang="hr-HR" dirty="0"/>
          </a:p>
        </p:txBody>
      </p:sp>
      <p:pic>
        <p:nvPicPr>
          <p:cNvPr id="5" name="Content Placeholder 3" descr="05.jpg"/>
          <p:cNvPicPr>
            <a:picLocks noGrp="1" noChangeAspect="1"/>
          </p:cNvPicPr>
          <p:nvPr>
            <p:ph sz="half" idx="1"/>
          </p:nvPr>
        </p:nvPicPr>
        <p:blipFill>
          <a:blip r:embed="rId2"/>
          <a:stretch>
            <a:fillRect/>
          </a:stretch>
        </p:blipFill>
        <p:spPr>
          <a:xfrm>
            <a:off x="304800" y="2390775"/>
            <a:ext cx="4191000" cy="3143250"/>
          </a:xfrm>
        </p:spPr>
      </p:pic>
    </p:spTree>
    <p:extLst>
      <p:ext uri="{BB962C8B-B14F-4D97-AF65-F5344CB8AC3E}">
        <p14:creationId xmlns:p14="http://schemas.microsoft.com/office/powerpoint/2010/main" val="389175723"/>
      </p:ext>
    </p:extLst>
  </p:cSld>
  <p:clrMapOvr>
    <a:masterClrMapping/>
  </p:clrMapOvr>
  <p:transition>
    <p:wipe dir="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endParaRPr lang="hr-HR" dirty="0"/>
          </a:p>
        </p:txBody>
      </p:sp>
      <p:sp>
        <p:nvSpPr>
          <p:cNvPr id="4" name="Title 3"/>
          <p:cNvSpPr>
            <a:spLocks noGrp="1"/>
          </p:cNvSpPr>
          <p:nvPr>
            <p:ph type="title"/>
          </p:nvPr>
        </p:nvSpPr>
        <p:spPr/>
        <p:txBody>
          <a:bodyPr>
            <a:normAutofit fontScale="90000"/>
          </a:bodyPr>
          <a:lstStyle/>
          <a:p>
            <a:r>
              <a:rPr lang="bs-Latn-BA" b="1" dirty="0" smtClean="0"/>
              <a:t>AKTIVNOST JE ROBA KOJA NAJVIŠE DONOSI.</a:t>
            </a:r>
            <a:br>
              <a:rPr lang="bs-Latn-BA" b="1" dirty="0" smtClean="0"/>
            </a:br>
            <a:r>
              <a:rPr lang="hr-HR" dirty="0" smtClean="0"/>
              <a:t/>
            </a:r>
            <a:br>
              <a:rPr lang="hr-HR" dirty="0" smtClean="0"/>
            </a:br>
            <a:endParaRPr lang="hr-HR" dirty="0"/>
          </a:p>
        </p:txBody>
      </p:sp>
    </p:spTree>
    <p:extLst>
      <p:ext uri="{BB962C8B-B14F-4D97-AF65-F5344CB8AC3E}">
        <p14:creationId xmlns:p14="http://schemas.microsoft.com/office/powerpoint/2010/main" val="172380991"/>
      </p:ext>
    </p:extLst>
  </p:cSld>
  <p:clrMapOvr>
    <a:masterClrMapping/>
  </p:clrMapOvr>
  <p:transition>
    <p:wipe dir="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hr-HR" dirty="0" smtClean="0"/>
              <a:t>Zaštita od nelojalne konkurencije</a:t>
            </a:r>
            <a:endParaRPr lang="hr-HR" dirty="0"/>
          </a:p>
        </p:txBody>
      </p:sp>
      <p:sp>
        <p:nvSpPr>
          <p:cNvPr id="5" name="Subtitle 4"/>
          <p:cNvSpPr>
            <a:spLocks noGrp="1"/>
          </p:cNvSpPr>
          <p:nvPr>
            <p:ph type="subTitle" idx="1"/>
          </p:nvPr>
        </p:nvSpPr>
        <p:spPr/>
        <p:txBody>
          <a:bodyPr/>
          <a:lstStyle/>
          <a:p>
            <a:r>
              <a:rPr lang="hr-HR" dirty="0" smtClean="0"/>
              <a:t>Doc. </a:t>
            </a:r>
            <a:r>
              <a:rPr lang="hr-HR" dirty="0"/>
              <a:t>d</a:t>
            </a:r>
            <a:r>
              <a:rPr lang="hr-HR" dirty="0" smtClean="0"/>
              <a:t>r Ismet Alija</a:t>
            </a:r>
          </a:p>
          <a:p>
            <a:r>
              <a:rPr lang="hr-HR" dirty="0" smtClean="0"/>
              <a:t>V. </a:t>
            </a:r>
            <a:r>
              <a:rPr lang="hr-HR"/>
              <a:t>a</a:t>
            </a:r>
            <a:r>
              <a:rPr lang="hr-HR" smtClean="0"/>
              <a:t>ss Haris Hasić,MA</a:t>
            </a:r>
            <a:endParaRPr lang="hr-HR"/>
          </a:p>
        </p:txBody>
      </p:sp>
      <p:pic>
        <p:nvPicPr>
          <p:cNvPr id="6" name="Picture 5" descr="unfair 1.jpg"/>
          <p:cNvPicPr>
            <a:picLocks noChangeAspect="1"/>
          </p:cNvPicPr>
          <p:nvPr/>
        </p:nvPicPr>
        <p:blipFill>
          <a:blip r:embed="rId2"/>
          <a:stretch>
            <a:fillRect/>
          </a:stretch>
        </p:blipFill>
        <p:spPr>
          <a:xfrm>
            <a:off x="2873812" y="285729"/>
            <a:ext cx="3317426" cy="3791344"/>
          </a:xfrm>
          <a:prstGeom prst="rect">
            <a:avLst/>
          </a:prstGeom>
        </p:spPr>
      </p:pic>
    </p:spTree>
    <p:extLst>
      <p:ext uri="{BB962C8B-B14F-4D97-AF65-F5344CB8AC3E}">
        <p14:creationId xmlns:p14="http://schemas.microsoft.com/office/powerpoint/2010/main" val="234241932"/>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Terminološka napomena</a:t>
            </a:r>
            <a:endParaRPr lang="hr-HR" dirty="0"/>
          </a:p>
        </p:txBody>
      </p:sp>
      <p:sp>
        <p:nvSpPr>
          <p:cNvPr id="3" name="Content Placeholder 2"/>
          <p:cNvSpPr>
            <a:spLocks noGrp="1"/>
          </p:cNvSpPr>
          <p:nvPr>
            <p:ph sz="half" idx="1"/>
          </p:nvPr>
        </p:nvSpPr>
        <p:spPr/>
        <p:txBody>
          <a:bodyPr>
            <a:normAutofit fontScale="77500" lnSpcReduction="20000"/>
          </a:bodyPr>
          <a:lstStyle/>
          <a:p>
            <a:pPr marL="274320" indent="-274320" algn="just">
              <a:buClr>
                <a:schemeClr val="accent3"/>
              </a:buClr>
              <a:buFont typeface="Arial" pitchFamily="34" charset="0"/>
              <a:buChar char="•"/>
              <a:defRPr/>
            </a:pPr>
            <a:r>
              <a:rPr lang="hr-HR" b="1" dirty="0" smtClean="0"/>
              <a:t>Patent</a:t>
            </a:r>
            <a:r>
              <a:rPr lang="hr-HR" dirty="0" smtClean="0"/>
              <a:t> je pravo koje štiti svog titulara u pogledu privrednog korištenja patentiranog izuma;</a:t>
            </a:r>
          </a:p>
          <a:p>
            <a:pPr marL="274320" indent="-274320" algn="just">
              <a:buClr>
                <a:schemeClr val="accent3"/>
              </a:buClr>
              <a:buFont typeface="Arial" pitchFamily="34" charset="0"/>
              <a:buChar char="•"/>
              <a:defRPr/>
            </a:pPr>
            <a:r>
              <a:rPr lang="hr-HR" b="1" dirty="0" smtClean="0"/>
              <a:t>Patent</a:t>
            </a:r>
            <a:r>
              <a:rPr lang="hr-HR" dirty="0" smtClean="0"/>
              <a:t> označava subjektivno pravo, koje za predmet ima patentirani izum; </a:t>
            </a:r>
          </a:p>
          <a:p>
            <a:pPr marL="274320" indent="-274320" algn="just">
              <a:buClr>
                <a:schemeClr val="accent3"/>
              </a:buClr>
              <a:buFont typeface="Arial" pitchFamily="34" charset="0"/>
              <a:buChar char="•"/>
              <a:defRPr/>
            </a:pPr>
            <a:r>
              <a:rPr lang="hr-HR" b="1" dirty="0" smtClean="0"/>
              <a:t>Izum</a:t>
            </a:r>
            <a:r>
              <a:rPr lang="hr-HR" dirty="0" smtClean="0"/>
              <a:t> je predmet patenta;</a:t>
            </a:r>
          </a:p>
          <a:p>
            <a:pPr marL="274320" indent="-274320" algn="just">
              <a:buClr>
                <a:schemeClr val="accent3"/>
              </a:buClr>
              <a:buFont typeface="Arial" pitchFamily="34" charset="0"/>
              <a:buChar char="•"/>
              <a:defRPr/>
            </a:pPr>
            <a:r>
              <a:rPr lang="hr-HR" b="1" dirty="0" smtClean="0"/>
              <a:t>Patentno pravo </a:t>
            </a:r>
            <a:r>
              <a:rPr lang="hr-HR" dirty="0" smtClean="0"/>
              <a:t>označava pravnu granu koja sadrži i propise iz kojih izvire patent kao subjektivno pravo;</a:t>
            </a:r>
          </a:p>
          <a:p>
            <a:pPr marL="274320" indent="-274320" algn="just">
              <a:buClr>
                <a:schemeClr val="accent3"/>
              </a:buClr>
              <a:buFont typeface="Arial" pitchFamily="34" charset="0"/>
              <a:buChar char="•"/>
              <a:defRPr/>
            </a:pPr>
            <a:r>
              <a:rPr lang="hr-HR" b="1" dirty="0" smtClean="0"/>
              <a:t>Patentna isprava </a:t>
            </a:r>
            <a:r>
              <a:rPr lang="hr-HR" dirty="0" smtClean="0"/>
              <a:t>označava javni dokument kojim se potvrđuje postojanje patenta;</a:t>
            </a:r>
          </a:p>
          <a:p>
            <a:endParaRPr lang="hr-HR" dirty="0"/>
          </a:p>
        </p:txBody>
      </p:sp>
      <p:pic>
        <p:nvPicPr>
          <p:cNvPr id="5" name="Content Placeholder 4" descr="invention_sucker.jpg"/>
          <p:cNvPicPr>
            <a:picLocks noGrp="1" noChangeAspect="1"/>
          </p:cNvPicPr>
          <p:nvPr>
            <p:ph sz="half" idx="2"/>
          </p:nvPr>
        </p:nvPicPr>
        <p:blipFill>
          <a:blip r:embed="rId2"/>
          <a:stretch>
            <a:fillRect/>
          </a:stretch>
        </p:blipFill>
        <p:spPr>
          <a:xfrm>
            <a:off x="5072066" y="1785926"/>
            <a:ext cx="3713612" cy="37136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81471301"/>
      </p:ext>
    </p:extLst>
  </p:cSld>
  <p:clrMapOvr>
    <a:masterClrMapping/>
  </p:clrMapOvr>
  <p:transition>
    <p:wipe dir="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Terminološke napomene</a:t>
            </a:r>
            <a:endParaRPr lang="hr-HR" dirty="0"/>
          </a:p>
        </p:txBody>
      </p:sp>
      <p:pic>
        <p:nvPicPr>
          <p:cNvPr id="5" name="Content Placeholder 4" descr="unfair-competition1.jpg"/>
          <p:cNvPicPr>
            <a:picLocks noGrp="1" noChangeAspect="1"/>
          </p:cNvPicPr>
          <p:nvPr>
            <p:ph sz="half" idx="1"/>
          </p:nvPr>
        </p:nvPicPr>
        <p:blipFill>
          <a:blip r:embed="rId2"/>
          <a:stretch>
            <a:fillRect/>
          </a:stretch>
        </p:blipFill>
        <p:spPr>
          <a:xfrm>
            <a:off x="714348" y="1928802"/>
            <a:ext cx="3719549" cy="371954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Content Placeholder 3"/>
          <p:cNvSpPr>
            <a:spLocks noGrp="1"/>
          </p:cNvSpPr>
          <p:nvPr>
            <p:ph sz="half" idx="2"/>
          </p:nvPr>
        </p:nvSpPr>
        <p:spPr/>
        <p:txBody>
          <a:bodyPr>
            <a:normAutofit fontScale="85000" lnSpcReduction="20000"/>
          </a:bodyPr>
          <a:lstStyle/>
          <a:p>
            <a:pPr algn="just"/>
            <a:r>
              <a:rPr lang="hr-HR" b="1" dirty="0" smtClean="0"/>
              <a:t>Zaštita konkurencije </a:t>
            </a:r>
            <a:r>
              <a:rPr lang="hr-HR" dirty="0" smtClean="0"/>
              <a:t>normirana je  Zakonom o konkurenciji BiH, a pojam nelojalne konkurencije  regulisan je Zakonom o trgovini FBiH;</a:t>
            </a:r>
          </a:p>
          <a:p>
            <a:pPr algn="just"/>
            <a:r>
              <a:rPr lang="hr-HR" b="1" dirty="0" smtClean="0"/>
              <a:t>Nelojalna konkurencija  </a:t>
            </a:r>
            <a:r>
              <a:rPr lang="hr-HR" dirty="0" smtClean="0"/>
              <a:t>je radnja trgovca koja je protivna dobrim poslovnim običajima i zakonima kojima se nanosi ili može nanijeti šteta drugom trgovcu, drugom pravnom licu ili potrošaču;</a:t>
            </a:r>
            <a:r>
              <a:rPr lang="bs-Latn-BA" dirty="0" smtClean="0"/>
              <a:t> </a:t>
            </a:r>
          </a:p>
          <a:p>
            <a:endParaRPr lang="hr-HR" dirty="0"/>
          </a:p>
        </p:txBody>
      </p:sp>
    </p:spTree>
    <p:extLst>
      <p:ext uri="{BB962C8B-B14F-4D97-AF65-F5344CB8AC3E}">
        <p14:creationId xmlns:p14="http://schemas.microsoft.com/office/powerpoint/2010/main" val="2917867902"/>
      </p:ext>
    </p:extLst>
  </p:cSld>
  <p:clrMapOvr>
    <a:masterClrMapping/>
  </p:clrMapOvr>
  <p:transition>
    <p:wipe dir="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Posredna zaštita intelektualnog vlasništva na osnovu propisa o suzbijanju nelojalne konkurencije</a:t>
            </a:r>
            <a:endParaRPr lang="hr-HR" dirty="0"/>
          </a:p>
        </p:txBody>
      </p:sp>
      <p:sp>
        <p:nvSpPr>
          <p:cNvPr id="3" name="Content Placeholder 2"/>
          <p:cNvSpPr>
            <a:spLocks noGrp="1"/>
          </p:cNvSpPr>
          <p:nvPr>
            <p:ph idx="1"/>
          </p:nvPr>
        </p:nvSpPr>
        <p:spPr/>
        <p:txBody>
          <a:bodyPr>
            <a:normAutofit fontScale="85000" lnSpcReduction="20000"/>
          </a:bodyPr>
          <a:lstStyle/>
          <a:p>
            <a:pPr algn="just"/>
            <a:r>
              <a:rPr lang="bs-Latn-BA" dirty="0" smtClean="0"/>
              <a:t>U jednom svom segmentu, pravo suzbijanja nelojalne konkurencije, štiteći "zdravu" konkurenciju, </a:t>
            </a:r>
            <a:r>
              <a:rPr lang="bs-Latn-BA" u="sng" dirty="0" smtClean="0"/>
              <a:t>posredno ima funkciju zaštite intelektualnog vlasništva. </a:t>
            </a:r>
          </a:p>
          <a:p>
            <a:pPr algn="just"/>
            <a:r>
              <a:rPr lang="bs-Latn-BA" dirty="0" smtClean="0"/>
              <a:t>Riječ je o onom segmentu koji se odnosi na slučajeve kad: (a) </a:t>
            </a:r>
            <a:r>
              <a:rPr lang="bs-Latn-BA" u="sng" dirty="0" smtClean="0"/>
              <a:t>privredni subjekt koristi intelektualno (</a:t>
            </a:r>
            <a:r>
              <a:rPr lang="bs-Latn-BA" u="sng" dirty="0" err="1" smtClean="0"/>
              <a:t>nematerijalno</a:t>
            </a:r>
            <a:r>
              <a:rPr lang="bs-Latn-BA" u="sng" dirty="0" smtClean="0"/>
              <a:t>) dobro drugog lica</a:t>
            </a:r>
            <a:r>
              <a:rPr lang="bs-Latn-BA" dirty="0" smtClean="0"/>
              <a:t>, i kad (b) </a:t>
            </a:r>
            <a:r>
              <a:rPr lang="bs-Latn-BA" u="sng" dirty="0" smtClean="0"/>
              <a:t>to korištenje ima karakter radnje nelojalne konkurencije, tj. povrede dobrih poslovnih običaja u privrednom prometu</a:t>
            </a:r>
            <a:r>
              <a:rPr lang="bs-Latn-BA" dirty="0" smtClean="0"/>
              <a:t>. </a:t>
            </a:r>
          </a:p>
          <a:p>
            <a:pPr algn="just"/>
            <a:r>
              <a:rPr lang="bs-Latn-BA" dirty="0" smtClean="0"/>
              <a:t>Dakle, ako su </a:t>
            </a:r>
            <a:r>
              <a:rPr lang="bs-Latn-BA" dirty="0" err="1" smtClean="0"/>
              <a:t>kumulativno</a:t>
            </a:r>
            <a:r>
              <a:rPr lang="bs-Latn-BA" dirty="0" smtClean="0"/>
              <a:t> ispunjena ova dva uslova, riječ je o </a:t>
            </a:r>
            <a:r>
              <a:rPr lang="bs-Latn-BA" dirty="0" err="1" smtClean="0"/>
              <a:t>činjeničnom</a:t>
            </a:r>
            <a:r>
              <a:rPr lang="bs-Latn-BA" dirty="0" smtClean="0"/>
              <a:t> stanju kod kojeg zaštita na osnovu propisa o suzbijanju nelojalne konkurencije ima efekat zaštite intelektualnog vlasništva.</a:t>
            </a:r>
            <a:endParaRPr lang="hr-HR" b="1" dirty="0" smtClean="0"/>
          </a:p>
          <a:p>
            <a:pPr algn="just"/>
            <a:endParaRPr lang="hr-HR" dirty="0"/>
          </a:p>
        </p:txBody>
      </p:sp>
    </p:spTree>
    <p:extLst>
      <p:ext uri="{BB962C8B-B14F-4D97-AF65-F5344CB8AC3E}">
        <p14:creationId xmlns:p14="http://schemas.microsoft.com/office/powerpoint/2010/main" val="229734371"/>
      </p:ext>
    </p:extLst>
  </p:cSld>
  <p:clrMapOvr>
    <a:masterClrMapping/>
  </p:clrMapOvr>
  <p:transition>
    <p:wipe dir="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Pod nelojalnom konkurencijom podrazumjeva se:</a:t>
            </a:r>
            <a:endParaRPr lang="hr-HR" dirty="0"/>
          </a:p>
        </p:txBody>
      </p:sp>
      <p:sp>
        <p:nvSpPr>
          <p:cNvPr id="3" name="Content Placeholder 2"/>
          <p:cNvSpPr>
            <a:spLocks noGrp="1"/>
          </p:cNvSpPr>
          <p:nvPr>
            <p:ph sz="half" idx="1"/>
          </p:nvPr>
        </p:nvSpPr>
        <p:spPr/>
        <p:txBody>
          <a:bodyPr>
            <a:normAutofit fontScale="77500" lnSpcReduction="20000"/>
          </a:bodyPr>
          <a:lstStyle/>
          <a:p>
            <a:pPr marL="514350" indent="-514350" algn="just"/>
            <a:r>
              <a:rPr lang="hr-HR" dirty="0" smtClean="0"/>
              <a:t>1. reklamiranje, oglašavanje i nuđenje robe navođenjem podataka ili upotrebom izraza kojim se stvara ili se može stvoriti zabuna na tržištu , čime se određeni trgovac dovodi ili može dovesti u povoljiniji položaj;</a:t>
            </a:r>
          </a:p>
          <a:p>
            <a:pPr algn="just"/>
            <a:r>
              <a:rPr lang="hr-HR" dirty="0" smtClean="0"/>
              <a:t>2. Davanje podataka o drugom trgovcu koji mogu biti štetni po ugled ili poslovanje tog trgovca;</a:t>
            </a:r>
          </a:p>
          <a:p>
            <a:pPr algn="just"/>
            <a:r>
              <a:rPr lang="hr-HR" dirty="0" smtClean="0"/>
              <a:t>3. Prikrivanje mana robe ili dovođenje na drugi način kupca u zabludu;</a:t>
            </a:r>
          </a:p>
          <a:p>
            <a:pPr marL="514350" indent="-514350" algn="just">
              <a:buAutoNum type="arabicPeriod"/>
            </a:pPr>
            <a:endParaRPr lang="hr-HR" dirty="0" smtClean="0"/>
          </a:p>
          <a:p>
            <a:endParaRPr lang="hr-HR" dirty="0"/>
          </a:p>
        </p:txBody>
      </p:sp>
      <p:pic>
        <p:nvPicPr>
          <p:cNvPr id="5" name="Content Placeholder 4" descr="unfair 2.jpg"/>
          <p:cNvPicPr>
            <a:picLocks noGrp="1" noChangeAspect="1"/>
          </p:cNvPicPr>
          <p:nvPr>
            <p:ph sz="half" idx="2"/>
          </p:nvPr>
        </p:nvPicPr>
        <p:blipFill>
          <a:blip r:embed="rId2"/>
          <a:stretch>
            <a:fillRect/>
          </a:stretch>
        </p:blipFill>
        <p:spPr>
          <a:xfrm>
            <a:off x="5297864" y="1600200"/>
            <a:ext cx="3044072" cy="4724400"/>
          </a:xfrm>
        </p:spPr>
      </p:pic>
    </p:spTree>
    <p:extLst>
      <p:ext uri="{BB962C8B-B14F-4D97-AF65-F5344CB8AC3E}">
        <p14:creationId xmlns:p14="http://schemas.microsoft.com/office/powerpoint/2010/main" val="190012337"/>
      </p:ext>
    </p:extLst>
  </p:cSld>
  <p:clrMapOvr>
    <a:masterClrMapping/>
  </p:clrMapOvr>
  <p:transition>
    <p:wipe dir="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Pod nelojalnom konkurencijom podrazumjeva se:</a:t>
            </a:r>
            <a:endParaRPr lang="hr-HR" dirty="0"/>
          </a:p>
        </p:txBody>
      </p:sp>
      <p:pic>
        <p:nvPicPr>
          <p:cNvPr id="5" name="Content Placeholder 4" descr="Not fair.jpg"/>
          <p:cNvPicPr>
            <a:picLocks noGrp="1" noChangeAspect="1"/>
          </p:cNvPicPr>
          <p:nvPr>
            <p:ph sz="half" idx="1"/>
          </p:nvPr>
        </p:nvPicPr>
        <p:blipFill>
          <a:blip r:embed="rId2"/>
          <a:stretch>
            <a:fillRect/>
          </a:stretch>
        </p:blipFill>
        <p:spPr>
          <a:xfrm>
            <a:off x="495300" y="2614612"/>
            <a:ext cx="3810000" cy="2695575"/>
          </a:xfrm>
        </p:spPr>
      </p:pic>
      <p:sp>
        <p:nvSpPr>
          <p:cNvPr id="4" name="Content Placeholder 3"/>
          <p:cNvSpPr>
            <a:spLocks noGrp="1"/>
          </p:cNvSpPr>
          <p:nvPr>
            <p:ph sz="half" idx="2"/>
          </p:nvPr>
        </p:nvSpPr>
        <p:spPr/>
        <p:txBody>
          <a:bodyPr>
            <a:normAutofit fontScale="77500" lnSpcReduction="20000"/>
          </a:bodyPr>
          <a:lstStyle/>
          <a:p>
            <a:pPr algn="just"/>
            <a:r>
              <a:rPr lang="hr-HR" dirty="0" smtClean="0"/>
              <a:t>4. Oglašavanje prividne rasprodaje ili prividnog sniženja cijena robe ili obavljanje drugih sličnih radnji  koje dovode ili mogu dovesti potrošača u zabludu u pogledu cijena:</a:t>
            </a:r>
          </a:p>
          <a:p>
            <a:pPr algn="just"/>
            <a:r>
              <a:rPr lang="hr-HR" dirty="0" smtClean="0"/>
              <a:t>5. Neovlaštena upotreba </a:t>
            </a:r>
            <a:r>
              <a:rPr lang="hr-HR" u="sng" dirty="0" smtClean="0"/>
              <a:t>tuđeg imena, žiga, oznake ili drugog spljnog obilježja ako</a:t>
            </a:r>
            <a:r>
              <a:rPr lang="hr-HR" dirty="0" smtClean="0"/>
              <a:t> se time stvara ili može stvoriti zabuna na tržištu;</a:t>
            </a:r>
          </a:p>
          <a:p>
            <a:pPr algn="just"/>
            <a:r>
              <a:rPr lang="hr-HR" dirty="0" smtClean="0"/>
              <a:t>6. Davanje ovlaštenja drugom trgovcu da može koristiti njegova vanjska obilježja ako se time stvara zabuna na tržištu;</a:t>
            </a:r>
          </a:p>
          <a:p>
            <a:endParaRPr lang="hr-HR" dirty="0"/>
          </a:p>
        </p:txBody>
      </p:sp>
    </p:spTree>
    <p:extLst>
      <p:ext uri="{BB962C8B-B14F-4D97-AF65-F5344CB8AC3E}">
        <p14:creationId xmlns:p14="http://schemas.microsoft.com/office/powerpoint/2010/main" val="1926867580"/>
      </p:ext>
    </p:extLst>
  </p:cSld>
  <p:clrMapOvr>
    <a:masterClrMapping/>
  </p:clrMapOvr>
  <p:transition>
    <p:wipe dir="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Konkurencija i nelojalna konkurencija</a:t>
            </a:r>
            <a:endParaRPr lang="hr-HR" dirty="0"/>
          </a:p>
        </p:txBody>
      </p:sp>
      <p:sp>
        <p:nvSpPr>
          <p:cNvPr id="3" name="Content Placeholder 2"/>
          <p:cNvSpPr>
            <a:spLocks noGrp="1"/>
          </p:cNvSpPr>
          <p:nvPr>
            <p:ph idx="1"/>
          </p:nvPr>
        </p:nvSpPr>
        <p:spPr/>
        <p:txBody>
          <a:bodyPr>
            <a:normAutofit fontScale="77500" lnSpcReduction="20000"/>
          </a:bodyPr>
          <a:lstStyle/>
          <a:p>
            <a:r>
              <a:rPr lang="bs-Latn-BA" dirty="0" smtClean="0"/>
              <a:t>Dakle, </a:t>
            </a:r>
            <a:r>
              <a:rPr lang="bs-Latn-BA" i="1" dirty="0" smtClean="0"/>
              <a:t>sloboda konkurencije je poželjna i pravno zaštićena samo ukoliko se zasniva na radu i radnim rezultatima privrednih subjekata</a:t>
            </a:r>
            <a:r>
              <a:rPr lang="bs-Latn-BA" dirty="0" smtClean="0"/>
              <a:t>. Takva konkurencija se smatra </a:t>
            </a:r>
            <a:r>
              <a:rPr lang="bs-Latn-BA" u="sng" dirty="0" err="1" smtClean="0"/>
              <a:t>dozvoljenom</a:t>
            </a:r>
            <a:r>
              <a:rPr lang="bs-Latn-BA" u="sng" dirty="0" smtClean="0"/>
              <a:t>,</a:t>
            </a:r>
            <a:r>
              <a:rPr lang="bs-Latn-BA" dirty="0" smtClean="0"/>
              <a:t> </a:t>
            </a:r>
            <a:r>
              <a:rPr lang="bs-Latn-BA" dirty="0" err="1" smtClean="0"/>
              <a:t>odn</a:t>
            </a:r>
            <a:r>
              <a:rPr lang="bs-Latn-BA" dirty="0" smtClean="0"/>
              <a:t>. </a:t>
            </a:r>
            <a:r>
              <a:rPr lang="bs-Latn-BA" u="sng" dirty="0" err="1" smtClean="0"/>
              <a:t>lojalnom</a:t>
            </a:r>
            <a:r>
              <a:rPr lang="bs-Latn-BA" dirty="0" smtClean="0"/>
              <a:t> ili </a:t>
            </a:r>
            <a:r>
              <a:rPr lang="bs-Latn-BA" u="sng" dirty="0" smtClean="0"/>
              <a:t>fer konkurencijom</a:t>
            </a:r>
            <a:r>
              <a:rPr lang="bs-Latn-BA" dirty="0" smtClean="0"/>
              <a:t>. </a:t>
            </a:r>
          </a:p>
          <a:p>
            <a:r>
              <a:rPr lang="bs-Latn-BA" dirty="0" smtClean="0"/>
              <a:t>Nasuprot tome, konkurencija koja se, umjesto na sopstvenom radu i sopstvenim radnim rezultatima, zasniva na </a:t>
            </a:r>
            <a:r>
              <a:rPr lang="bs-Latn-BA" u="sng" dirty="0" err="1" smtClean="0"/>
              <a:t>parazitskom</a:t>
            </a:r>
            <a:r>
              <a:rPr lang="bs-Latn-BA" u="sng" dirty="0" smtClean="0"/>
              <a:t> iskorištavanju tuđeg rada</a:t>
            </a:r>
            <a:r>
              <a:rPr lang="bs-Latn-BA" dirty="0" smtClean="0"/>
              <a:t>, zloupotrebi društvene i ekonomske moći koja nije rezultat rada i si., društveno je štetna jer vodi negativnoj selekciji privrednih subjekata koji ne mogu da obezbijede ostvarenje </a:t>
            </a:r>
            <a:r>
              <a:rPr lang="bs-Latn-BA" dirty="0" err="1" smtClean="0"/>
              <a:t>poželjnih</a:t>
            </a:r>
            <a:r>
              <a:rPr lang="bs-Latn-BA" dirty="0" smtClean="0"/>
              <a:t> makroekonomskih ciljeva konkurencije, kao što su privredni rast i razvoj zajednice. Takva konkurencija se smatra </a:t>
            </a:r>
            <a:r>
              <a:rPr lang="bs-Latn-BA" u="sng" dirty="0" err="1" smtClean="0"/>
              <a:t>nedozvoljenom</a:t>
            </a:r>
            <a:r>
              <a:rPr lang="bs-Latn-BA" dirty="0" smtClean="0"/>
              <a:t>, </a:t>
            </a:r>
            <a:r>
              <a:rPr lang="bs-Latn-BA" dirty="0" err="1" smtClean="0"/>
              <a:t>odn</a:t>
            </a:r>
            <a:r>
              <a:rPr lang="bs-Latn-BA" dirty="0" smtClean="0"/>
              <a:t>. </a:t>
            </a:r>
            <a:r>
              <a:rPr lang="bs-Latn-BA" u="sng" dirty="0" err="1" smtClean="0"/>
              <a:t>nelojalnom</a:t>
            </a:r>
            <a:r>
              <a:rPr lang="bs-Latn-BA" dirty="0" smtClean="0"/>
              <a:t> ili </a:t>
            </a:r>
            <a:r>
              <a:rPr lang="bs-Latn-BA" dirty="0" err="1" smtClean="0"/>
              <a:t>nefer</a:t>
            </a:r>
            <a:r>
              <a:rPr lang="bs-Latn-BA" dirty="0" smtClean="0"/>
              <a:t> </a:t>
            </a:r>
            <a:r>
              <a:rPr lang="bs-Latn-BA" u="sng" dirty="0" smtClean="0"/>
              <a:t>konkurencijom.</a:t>
            </a:r>
          </a:p>
          <a:p>
            <a:endParaRPr lang="hr-HR" dirty="0"/>
          </a:p>
        </p:txBody>
      </p:sp>
    </p:spTree>
    <p:extLst>
      <p:ext uri="{BB962C8B-B14F-4D97-AF65-F5344CB8AC3E}">
        <p14:creationId xmlns:p14="http://schemas.microsoft.com/office/powerpoint/2010/main" val="2101930867"/>
      </p:ext>
    </p:extLst>
  </p:cSld>
  <p:clrMapOvr>
    <a:masterClrMapping/>
  </p:clrMapOvr>
  <p:transition>
    <p:wipe dir="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Način sticanja zaštite</a:t>
            </a:r>
            <a:endParaRPr lang="hr-HR" dirty="0"/>
          </a:p>
        </p:txBody>
      </p:sp>
      <p:sp>
        <p:nvSpPr>
          <p:cNvPr id="3" name="Content Placeholder 2"/>
          <p:cNvSpPr>
            <a:spLocks noGrp="1"/>
          </p:cNvSpPr>
          <p:nvPr>
            <p:ph sz="half" idx="1"/>
          </p:nvPr>
        </p:nvSpPr>
        <p:spPr/>
        <p:txBody>
          <a:bodyPr>
            <a:normAutofit fontScale="62500" lnSpcReduction="20000"/>
          </a:bodyPr>
          <a:lstStyle/>
          <a:p>
            <a:pPr algn="just"/>
            <a:r>
              <a:rPr lang="hr-HR" dirty="0" smtClean="0"/>
              <a:t>Od nelojalne konkurencije tržište se štiti putem: </a:t>
            </a:r>
            <a:r>
              <a:rPr lang="hr-HR" u="sng" dirty="0" smtClean="0"/>
              <a:t>upravno- pravnih, kazneno-pravnih i građansko-pravnih mjera</a:t>
            </a:r>
            <a:r>
              <a:rPr lang="hr-HR" dirty="0" smtClean="0"/>
              <a:t>;</a:t>
            </a:r>
          </a:p>
          <a:p>
            <a:pPr algn="just"/>
            <a:r>
              <a:rPr lang="hr-HR" dirty="0" smtClean="0"/>
              <a:t>Zakonom o trgovini FBiH predviđeno je da se tržište štiti </a:t>
            </a:r>
            <a:r>
              <a:rPr lang="hr-HR" b="1" dirty="0" smtClean="0"/>
              <a:t>upravnim nadzorom </a:t>
            </a:r>
            <a:r>
              <a:rPr lang="hr-HR" dirty="0" smtClean="0"/>
              <a:t>od strane nadležne </a:t>
            </a:r>
            <a:r>
              <a:rPr lang="hr-HR" u="sng" dirty="0" smtClean="0"/>
              <a:t>inspekcije </a:t>
            </a:r>
            <a:r>
              <a:rPr lang="hr-HR" dirty="0" smtClean="0"/>
              <a:t>Federalnog ministarstva trgovine, koje kada utvrdi postojanje nelojalne konkurencije  je dužno podnijeti prijavu Uredu za konkurenciju i zaštitu potrošača;</a:t>
            </a:r>
          </a:p>
          <a:p>
            <a:pPr algn="just"/>
            <a:r>
              <a:rPr lang="hr-HR" b="1" dirty="0" smtClean="0"/>
              <a:t>Kazneno-pravna zaštita </a:t>
            </a:r>
            <a:r>
              <a:rPr lang="hr-HR" dirty="0" smtClean="0"/>
              <a:t>se realizuje putem izricanja krivičnopravnih i prekršajnih sankcija u odgovarajućim postupcima za predviđena krivična djela;</a:t>
            </a:r>
          </a:p>
          <a:p>
            <a:endParaRPr lang="hr-HR" dirty="0"/>
          </a:p>
        </p:txBody>
      </p:sp>
      <p:pic>
        <p:nvPicPr>
          <p:cNvPr id="5" name="Content Placeholder 4" descr="competition (1).gif"/>
          <p:cNvPicPr>
            <a:picLocks noGrp="1" noChangeAspect="1"/>
          </p:cNvPicPr>
          <p:nvPr>
            <p:ph sz="half" idx="2"/>
          </p:nvPr>
        </p:nvPicPr>
        <p:blipFill>
          <a:blip r:embed="rId2"/>
          <a:stretch>
            <a:fillRect/>
          </a:stretch>
        </p:blipFill>
        <p:spPr>
          <a:xfrm>
            <a:off x="5486400" y="2628900"/>
            <a:ext cx="2667000" cy="2667000"/>
          </a:xfrm>
        </p:spPr>
      </p:pic>
    </p:spTree>
    <p:extLst>
      <p:ext uri="{BB962C8B-B14F-4D97-AF65-F5344CB8AC3E}">
        <p14:creationId xmlns:p14="http://schemas.microsoft.com/office/powerpoint/2010/main" val="478993658"/>
      </p:ext>
    </p:extLst>
  </p:cSld>
  <p:clrMapOvr>
    <a:masterClrMapping/>
  </p:clrMapOvr>
  <p:transition>
    <p:wipe dir="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Način sticanja zaštite</a:t>
            </a:r>
            <a:endParaRPr lang="hr-HR" dirty="0"/>
          </a:p>
        </p:txBody>
      </p:sp>
      <p:pic>
        <p:nvPicPr>
          <p:cNvPr id="5" name="Content Placeholder 4" descr="Not fair 2.jpg"/>
          <p:cNvPicPr>
            <a:picLocks noGrp="1" noChangeAspect="1"/>
          </p:cNvPicPr>
          <p:nvPr>
            <p:ph sz="half" idx="1"/>
          </p:nvPr>
        </p:nvPicPr>
        <p:blipFill>
          <a:blip r:embed="rId2"/>
          <a:stretch>
            <a:fillRect/>
          </a:stretch>
        </p:blipFill>
        <p:spPr>
          <a:xfrm>
            <a:off x="504825" y="2647950"/>
            <a:ext cx="3790950" cy="2628900"/>
          </a:xfrm>
        </p:spPr>
      </p:pic>
      <p:sp>
        <p:nvSpPr>
          <p:cNvPr id="4" name="Content Placeholder 3"/>
          <p:cNvSpPr>
            <a:spLocks noGrp="1"/>
          </p:cNvSpPr>
          <p:nvPr>
            <p:ph sz="half" idx="2"/>
          </p:nvPr>
        </p:nvSpPr>
        <p:spPr/>
        <p:txBody>
          <a:bodyPr>
            <a:normAutofit fontScale="85000" lnSpcReduction="20000"/>
          </a:bodyPr>
          <a:lstStyle/>
          <a:p>
            <a:r>
              <a:rPr lang="hr-HR" b="1" dirty="0" smtClean="0"/>
              <a:t>Građansko-pravna zaštita </a:t>
            </a:r>
            <a:r>
              <a:rPr lang="hr-HR" dirty="0" smtClean="0"/>
              <a:t>ostvaruje se podnošenjem tužbe u parničnom postupku, u kojem će sud ako utvrdi povredu propisa koji se odnose na zabranu nelojalne konkurencije izreći prekršitelju ( štetniku) građansko-pravne sankcije;</a:t>
            </a:r>
          </a:p>
          <a:p>
            <a:r>
              <a:rPr lang="hr-HR" b="1" i="1" dirty="0" smtClean="0"/>
              <a:t>Konvencija Pariške unije </a:t>
            </a:r>
            <a:r>
              <a:rPr lang="hr-HR" dirty="0" smtClean="0"/>
              <a:t>definiše nelojalnu kokurenciju kao svaki akt konkurencije koji je protivan dobrim običajima u industriji ili trgovini;</a:t>
            </a:r>
          </a:p>
          <a:p>
            <a:endParaRPr lang="hr-HR" dirty="0"/>
          </a:p>
        </p:txBody>
      </p:sp>
    </p:spTree>
    <p:extLst>
      <p:ext uri="{BB962C8B-B14F-4D97-AF65-F5344CB8AC3E}">
        <p14:creationId xmlns:p14="http://schemas.microsoft.com/office/powerpoint/2010/main" val="2960906255"/>
      </p:ext>
    </p:extLst>
  </p:cSld>
  <p:clrMapOvr>
    <a:masterClrMapping/>
  </p:clrMapOvr>
  <p:transition>
    <p:wipe dir="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endParaRPr lang="hr-HR" dirty="0"/>
          </a:p>
        </p:txBody>
      </p:sp>
      <p:sp>
        <p:nvSpPr>
          <p:cNvPr id="4" name="Title 3"/>
          <p:cNvSpPr>
            <a:spLocks noGrp="1"/>
          </p:cNvSpPr>
          <p:nvPr>
            <p:ph type="title"/>
          </p:nvPr>
        </p:nvSpPr>
        <p:spPr/>
        <p:txBody>
          <a:bodyPr>
            <a:normAutofit fontScale="90000"/>
          </a:bodyPr>
          <a:lstStyle/>
          <a:p>
            <a:pPr algn="ctr"/>
            <a:r>
              <a:rPr lang="bs-Latn-BA" b="1" dirty="0" smtClean="0"/>
              <a:t>NAJVIŠE NAM NEDOSTAJE NEKO KO BI NAS PRISILJAVAO DA RADIMO ONO ŠTO MOŽEMO.</a:t>
            </a:r>
            <a:br>
              <a:rPr lang="bs-Latn-BA" b="1" dirty="0" smtClean="0"/>
            </a:br>
            <a:endParaRPr lang="hr-HR" dirty="0"/>
          </a:p>
        </p:txBody>
      </p:sp>
    </p:spTree>
    <p:extLst>
      <p:ext uri="{BB962C8B-B14F-4D97-AF65-F5344CB8AC3E}">
        <p14:creationId xmlns:p14="http://schemas.microsoft.com/office/powerpoint/2010/main" val="4210724190"/>
      </p:ext>
    </p:extLst>
  </p:cSld>
  <p:clrMapOvr>
    <a:masterClrMapping/>
  </p:clrMapOvr>
  <p:transition>
    <p:wipe dir="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hr-HR" dirty="0" smtClean="0"/>
              <a:t>Poslovna tajna – know how</a:t>
            </a:r>
            <a:endParaRPr lang="hr-HR" dirty="0"/>
          </a:p>
        </p:txBody>
      </p:sp>
      <p:sp>
        <p:nvSpPr>
          <p:cNvPr id="5" name="Subtitle 4"/>
          <p:cNvSpPr>
            <a:spLocks noGrp="1"/>
          </p:cNvSpPr>
          <p:nvPr>
            <p:ph type="subTitle" idx="1"/>
          </p:nvPr>
        </p:nvSpPr>
        <p:spPr/>
        <p:txBody>
          <a:bodyPr/>
          <a:lstStyle/>
          <a:p>
            <a:endParaRPr lang="hr-HR"/>
          </a:p>
        </p:txBody>
      </p:sp>
      <p:pic>
        <p:nvPicPr>
          <p:cNvPr id="6" name="Picture 5" descr="14490759-know-how.jpg"/>
          <p:cNvPicPr>
            <a:picLocks noChangeAspect="1"/>
          </p:cNvPicPr>
          <p:nvPr/>
        </p:nvPicPr>
        <p:blipFill>
          <a:blip r:embed="rId2"/>
          <a:stretch>
            <a:fillRect/>
          </a:stretch>
        </p:blipFill>
        <p:spPr>
          <a:xfrm>
            <a:off x="1643042" y="428604"/>
            <a:ext cx="5643570" cy="37529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983860565"/>
      </p:ext>
    </p:extLst>
  </p:cSld>
  <p:clrMapOvr>
    <a:masterClrMapping/>
  </p:clrMapOvr>
  <p:transition>
    <p:wipe dir="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Terminološka napomena</a:t>
            </a:r>
            <a:endParaRPr lang="hr-HR" dirty="0"/>
          </a:p>
        </p:txBody>
      </p:sp>
      <p:sp>
        <p:nvSpPr>
          <p:cNvPr id="3" name="Content Placeholder 2"/>
          <p:cNvSpPr>
            <a:spLocks noGrp="1"/>
          </p:cNvSpPr>
          <p:nvPr>
            <p:ph idx="1"/>
          </p:nvPr>
        </p:nvSpPr>
        <p:spPr/>
        <p:txBody>
          <a:bodyPr>
            <a:normAutofit fontScale="77500" lnSpcReduction="20000"/>
          </a:bodyPr>
          <a:lstStyle/>
          <a:p>
            <a:pPr algn="just"/>
            <a:r>
              <a:rPr lang="bs-Latn-BA" i="1" dirty="0" err="1" smtClean="0"/>
              <a:t>know-how</a:t>
            </a:r>
            <a:r>
              <a:rPr lang="bs-Latn-BA" dirty="0" smtClean="0"/>
              <a:t> (znanje i iskustvo), </a:t>
            </a:r>
            <a:r>
              <a:rPr lang="bs-Latn-BA" u="sng" dirty="0" smtClean="0"/>
              <a:t>uži pojam,</a:t>
            </a:r>
            <a:r>
              <a:rPr lang="bs-Latn-BA" i="1" dirty="0" smtClean="0"/>
              <a:t> </a:t>
            </a:r>
            <a:r>
              <a:rPr lang="bs-Latn-BA" i="1" dirty="0" err="1" smtClean="0"/>
              <a:t>know-how</a:t>
            </a:r>
            <a:r>
              <a:rPr lang="bs-Latn-BA" dirty="0" smtClean="0"/>
              <a:t> odnosi se na tehnička znanja,</a:t>
            </a:r>
          </a:p>
          <a:p>
            <a:pPr algn="just"/>
            <a:r>
              <a:rPr lang="bs-Latn-BA" dirty="0" smtClean="0"/>
              <a:t>poslovna tajna </a:t>
            </a:r>
            <a:r>
              <a:rPr lang="bs-Latn-BA" u="sng" dirty="0" smtClean="0"/>
              <a:t>širi pojam </a:t>
            </a:r>
            <a:r>
              <a:rPr lang="bs-Latn-BA" dirty="0" smtClean="0"/>
              <a:t>koji obuhvata i druge vrste znanja (</a:t>
            </a:r>
            <a:r>
              <a:rPr lang="bs-Latn-BA" dirty="0" err="1" smtClean="0"/>
              <a:t>organizaciono</a:t>
            </a:r>
            <a:r>
              <a:rPr lang="bs-Latn-BA" dirty="0" smtClean="0"/>
              <a:t>, </a:t>
            </a:r>
            <a:r>
              <a:rPr lang="bs-Latn-BA" dirty="0" err="1" smtClean="0"/>
              <a:t>komercijalno</a:t>
            </a:r>
            <a:r>
              <a:rPr lang="bs-Latn-BA" dirty="0" smtClean="0"/>
              <a:t> i dr.)</a:t>
            </a:r>
          </a:p>
          <a:p>
            <a:pPr algn="just"/>
            <a:r>
              <a:rPr lang="bs-Latn-BA" dirty="0" smtClean="0"/>
              <a:t>ne može se ubrojiti u prava intelektualnog vlasništva, ipak, tradicionalno se i poslovna tajna izučava u okviru prava intelektualnog  vlasništva. </a:t>
            </a:r>
          </a:p>
          <a:p>
            <a:pPr algn="just"/>
            <a:r>
              <a:rPr lang="bs-Latn-BA" dirty="0" smtClean="0"/>
              <a:t>poslovna tajna je "</a:t>
            </a:r>
            <a:r>
              <a:rPr lang="bs-Latn-BA" dirty="0" err="1" smtClean="0"/>
              <a:t>privezak</a:t>
            </a:r>
            <a:r>
              <a:rPr lang="bs-Latn-BA" dirty="0" smtClean="0"/>
              <a:t>" pravu intelektualnog  vlasništva, što nikako ne smije navesti na zaključak o njenoj maloj ekonomskoj važnosti. Naprotiv, poslovna tajna je bitan faktor tržišnog položaja privrednih subjekata, i kao takva ima vrijednost koja, u načelu, nije manja od one koju imaju pravno zaštićena </a:t>
            </a:r>
            <a:r>
              <a:rPr lang="bs-Latn-BA" u="sng" dirty="0" smtClean="0"/>
              <a:t>nematerijalna </a:t>
            </a:r>
            <a:r>
              <a:rPr lang="bs-Latn-BA" dirty="0" smtClean="0"/>
              <a:t>dobra.</a:t>
            </a:r>
          </a:p>
          <a:p>
            <a:endParaRPr lang="hr-HR" dirty="0"/>
          </a:p>
        </p:txBody>
      </p:sp>
    </p:spTree>
    <p:extLst>
      <p:ext uri="{BB962C8B-B14F-4D97-AF65-F5344CB8AC3E}">
        <p14:creationId xmlns:p14="http://schemas.microsoft.com/office/powerpoint/2010/main" val="3351521894"/>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smtClean="0"/>
              <a:t>Materijalna prava nosioca patenta</a:t>
            </a:r>
            <a:endParaRPr lang="hr-HR" dirty="0"/>
          </a:p>
        </p:txBody>
      </p:sp>
      <p:pic>
        <p:nvPicPr>
          <p:cNvPr id="6" name="Content Placeholder 5" descr="funny-gadgets-01.jpg"/>
          <p:cNvPicPr>
            <a:picLocks noGrp="1" noChangeAspect="1"/>
          </p:cNvPicPr>
          <p:nvPr>
            <p:ph sz="half" idx="1"/>
          </p:nvPr>
        </p:nvPicPr>
        <p:blipFill>
          <a:blip r:embed="rId2"/>
          <a:stretch>
            <a:fillRect/>
          </a:stretch>
        </p:blipFill>
        <p:spPr>
          <a:xfrm>
            <a:off x="495300" y="2247900"/>
            <a:ext cx="3810000" cy="3429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Content Placeholder 4"/>
          <p:cNvSpPr>
            <a:spLocks noGrp="1"/>
          </p:cNvSpPr>
          <p:nvPr>
            <p:ph sz="half" idx="2"/>
          </p:nvPr>
        </p:nvSpPr>
        <p:spPr/>
        <p:txBody>
          <a:bodyPr/>
          <a:lstStyle/>
          <a:p>
            <a:r>
              <a:rPr lang="bs-Latn-BA" u="sng" dirty="0" smtClean="0"/>
              <a:t>Materijalna prava nosioca patenta </a:t>
            </a:r>
            <a:r>
              <a:rPr lang="bs-Latn-BA" dirty="0" smtClean="0"/>
              <a:t>obuhvataju isključiva prava privrednog iskorištavanja izuma i pravo raspolaganja njime u skladu sa  zakonom. </a:t>
            </a:r>
          </a:p>
          <a:p>
            <a:r>
              <a:rPr lang="bs-Latn-BA" dirty="0" smtClean="0"/>
              <a:t>Nosioci mogu biti fizička i </a:t>
            </a:r>
            <a:r>
              <a:rPr lang="bs-Latn-BA" smtClean="0"/>
              <a:t>pravna lica.</a:t>
            </a:r>
            <a:endParaRPr lang="bs-Latn-BA" dirty="0" smtClean="0"/>
          </a:p>
          <a:p>
            <a:endParaRPr lang="hr-HR" dirty="0"/>
          </a:p>
        </p:txBody>
      </p:sp>
    </p:spTree>
    <p:extLst>
      <p:ext uri="{BB962C8B-B14F-4D97-AF65-F5344CB8AC3E}">
        <p14:creationId xmlns:p14="http://schemas.microsoft.com/office/powerpoint/2010/main" val="3171770205"/>
      </p:ext>
    </p:extLst>
  </p:cSld>
  <p:clrMapOvr>
    <a:masterClrMapping/>
  </p:clrMapOvr>
  <p:transition>
    <p:wipe dir="r"/>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smtClean="0"/>
              <a:t>Definicija poslovne tajne</a:t>
            </a:r>
            <a:endParaRPr lang="hr-HR" dirty="0"/>
          </a:p>
        </p:txBody>
      </p:sp>
      <p:sp>
        <p:nvSpPr>
          <p:cNvPr id="3" name="Content Placeholder 2"/>
          <p:cNvSpPr>
            <a:spLocks noGrp="1"/>
          </p:cNvSpPr>
          <p:nvPr>
            <p:ph sz="half" idx="1"/>
          </p:nvPr>
        </p:nvSpPr>
        <p:spPr/>
        <p:txBody>
          <a:bodyPr>
            <a:normAutofit fontScale="77500" lnSpcReduction="20000"/>
          </a:bodyPr>
          <a:lstStyle/>
          <a:p>
            <a:pPr algn="just"/>
            <a:r>
              <a:rPr lang="hr-HR" b="1" dirty="0" smtClean="0"/>
              <a:t>Poslovna tajna </a:t>
            </a:r>
            <a:r>
              <a:rPr lang="hr-HR" dirty="0" smtClean="0"/>
              <a:t>je način postupanja, poslovna praksa, “know how” ili neka druga informacija koja pomaže poslovnim subjektima da se takmiče sa konkurencijom;</a:t>
            </a:r>
          </a:p>
          <a:p>
            <a:pPr algn="just"/>
            <a:r>
              <a:rPr lang="hr-HR" dirty="0" smtClean="0"/>
              <a:t>Poslovna tajna je takva informacija koja nije poznata stručnoj javnosti, koja na određeni način </a:t>
            </a:r>
            <a:r>
              <a:rPr lang="hr-HR" u="sng" dirty="0" smtClean="0"/>
              <a:t>donosi privrednu korist</a:t>
            </a:r>
            <a:r>
              <a:rPr lang="hr-HR" dirty="0" smtClean="0"/>
              <a:t> svom nosiocu, te čiju tajnost nosilac pokušava u razumnim okvirima </a:t>
            </a:r>
            <a:r>
              <a:rPr lang="hr-HR" u="sng" dirty="0" smtClean="0"/>
              <a:t>sačuvati;</a:t>
            </a:r>
          </a:p>
        </p:txBody>
      </p:sp>
      <p:pic>
        <p:nvPicPr>
          <p:cNvPr id="6" name="Content Placeholder 5" descr="Businessman Trade Secret.jpg"/>
          <p:cNvPicPr>
            <a:picLocks noGrp="1" noChangeAspect="1"/>
          </p:cNvPicPr>
          <p:nvPr>
            <p:ph sz="half" idx="2"/>
          </p:nvPr>
        </p:nvPicPr>
        <p:blipFill>
          <a:blip r:embed="rId2"/>
          <a:stretch>
            <a:fillRect/>
          </a:stretch>
        </p:blipFill>
        <p:spPr>
          <a:xfrm>
            <a:off x="5203105" y="1600200"/>
            <a:ext cx="3233589" cy="4724400"/>
          </a:xfrm>
        </p:spPr>
      </p:pic>
    </p:spTree>
    <p:extLst>
      <p:ext uri="{BB962C8B-B14F-4D97-AF65-F5344CB8AC3E}">
        <p14:creationId xmlns:p14="http://schemas.microsoft.com/office/powerpoint/2010/main" val="1310413564"/>
      </p:ext>
    </p:extLst>
  </p:cSld>
  <p:clrMapOvr>
    <a:masterClrMapping/>
  </p:clrMapOvr>
  <p:transition>
    <p:wipe dir="r"/>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Uslovi za postojanje know how-a</a:t>
            </a:r>
            <a:endParaRPr lang="hr-HR" dirty="0"/>
          </a:p>
        </p:txBody>
      </p:sp>
      <p:pic>
        <p:nvPicPr>
          <p:cNvPr id="5" name="Content Placeholder 4" descr="trade_secret2.JPG"/>
          <p:cNvPicPr>
            <a:picLocks noGrp="1" noChangeAspect="1"/>
          </p:cNvPicPr>
          <p:nvPr>
            <p:ph sz="half" idx="1"/>
          </p:nvPr>
        </p:nvPicPr>
        <p:blipFill>
          <a:blip r:embed="rId2"/>
          <a:stretch>
            <a:fillRect/>
          </a:stretch>
        </p:blipFill>
        <p:spPr>
          <a:xfrm>
            <a:off x="304800" y="2400175"/>
            <a:ext cx="4191000" cy="3124449"/>
          </a:xfrm>
        </p:spPr>
      </p:pic>
      <p:sp>
        <p:nvSpPr>
          <p:cNvPr id="4" name="Content Placeholder 3"/>
          <p:cNvSpPr>
            <a:spLocks noGrp="1"/>
          </p:cNvSpPr>
          <p:nvPr>
            <p:ph sz="half" idx="2"/>
          </p:nvPr>
        </p:nvSpPr>
        <p:spPr/>
        <p:txBody>
          <a:bodyPr>
            <a:normAutofit fontScale="85000" lnSpcReduction="10000"/>
          </a:bodyPr>
          <a:lstStyle/>
          <a:p>
            <a:pPr algn="just"/>
            <a:r>
              <a:rPr lang="hr-HR" dirty="0" smtClean="0"/>
              <a:t>Da bi neka znanja i iskustva predstavljala “know how”, potrebno je da “know how” sadrži:</a:t>
            </a:r>
          </a:p>
          <a:p>
            <a:pPr lvl="1" algn="just"/>
            <a:r>
              <a:rPr lang="hr-HR" dirty="0" smtClean="0"/>
              <a:t>1. </a:t>
            </a:r>
            <a:r>
              <a:rPr lang="hr-HR" b="1" dirty="0" smtClean="0"/>
              <a:t>tajnost - </a:t>
            </a:r>
            <a:r>
              <a:rPr lang="hr-HR" dirty="0" smtClean="0"/>
              <a:t>podrazumijeva da znanja i iskustva zainteresirana strana ne može lako steći  i da joj nisu dostupna;</a:t>
            </a:r>
          </a:p>
          <a:p>
            <a:pPr lvl="1" algn="just"/>
            <a:r>
              <a:rPr lang="hr-HR" dirty="0" smtClean="0"/>
              <a:t>2. </a:t>
            </a:r>
            <a:r>
              <a:rPr lang="hr-HR" b="1" dirty="0" smtClean="0"/>
              <a:t>novost </a:t>
            </a:r>
            <a:r>
              <a:rPr lang="hr-HR" dirty="0" smtClean="0"/>
              <a:t>- podrazumijeva da znanja i iskustva koja se prenose pomoću “know how” predstavljaju novost za sticaoca;</a:t>
            </a:r>
          </a:p>
          <a:p>
            <a:pPr lvl="1" algn="just"/>
            <a:r>
              <a:rPr lang="hr-HR" dirty="0" smtClean="0"/>
              <a:t>3. </a:t>
            </a:r>
            <a:r>
              <a:rPr lang="hr-HR" b="1" dirty="0" smtClean="0"/>
              <a:t>ekonomski interes - </a:t>
            </a:r>
            <a:r>
              <a:rPr lang="hr-HR" dirty="0" smtClean="0"/>
              <a:t>za onog ko posjeduje znanja i iskustva.</a:t>
            </a:r>
          </a:p>
          <a:p>
            <a:endParaRPr lang="hr-HR" dirty="0"/>
          </a:p>
        </p:txBody>
      </p:sp>
    </p:spTree>
    <p:extLst>
      <p:ext uri="{BB962C8B-B14F-4D97-AF65-F5344CB8AC3E}">
        <p14:creationId xmlns:p14="http://schemas.microsoft.com/office/powerpoint/2010/main" val="1591990345"/>
      </p:ext>
    </p:extLst>
  </p:cSld>
  <p:clrMapOvr>
    <a:masterClrMapping/>
  </p:clrMapOvr>
  <p:transition>
    <p:wipe dir="r"/>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Vrste i vrste prenosa know how</a:t>
            </a:r>
            <a:endParaRPr lang="hr-HR" dirty="0"/>
          </a:p>
        </p:txBody>
      </p:sp>
      <p:sp>
        <p:nvSpPr>
          <p:cNvPr id="3" name="Content Placeholder 2"/>
          <p:cNvSpPr>
            <a:spLocks noGrp="1"/>
          </p:cNvSpPr>
          <p:nvPr>
            <p:ph sz="half" idx="1"/>
          </p:nvPr>
        </p:nvSpPr>
        <p:spPr/>
        <p:txBody>
          <a:bodyPr/>
          <a:lstStyle/>
          <a:p>
            <a:pPr>
              <a:buFont typeface="Wingdings 2" pitchFamily="18" charset="2"/>
              <a:buNone/>
            </a:pPr>
            <a:r>
              <a:rPr lang="hr-HR" b="1" dirty="0" smtClean="0"/>
              <a:t>Know how </a:t>
            </a:r>
            <a:r>
              <a:rPr lang="hr-HR" dirty="0" smtClean="0"/>
              <a:t>se može prenositi usmeno ili pismeno i može biti:</a:t>
            </a:r>
          </a:p>
          <a:p>
            <a:pPr lvl="1">
              <a:buFont typeface="Wingdings 2" pitchFamily="18" charset="2"/>
              <a:buNone/>
            </a:pPr>
            <a:r>
              <a:rPr lang="hr-HR" dirty="0" smtClean="0"/>
              <a:t>1. </a:t>
            </a:r>
            <a:r>
              <a:rPr lang="hr-HR" b="1" dirty="0" smtClean="0"/>
              <a:t>tehnički</a:t>
            </a:r>
            <a:r>
              <a:rPr lang="hr-HR" dirty="0" smtClean="0"/>
              <a:t> know how</a:t>
            </a:r>
          </a:p>
          <a:p>
            <a:pPr lvl="1">
              <a:buFont typeface="Wingdings 2" pitchFamily="18" charset="2"/>
              <a:buNone/>
            </a:pPr>
            <a:r>
              <a:rPr lang="hr-HR" dirty="0" smtClean="0"/>
              <a:t>2. </a:t>
            </a:r>
            <a:r>
              <a:rPr lang="hr-HR" b="1" dirty="0" smtClean="0"/>
              <a:t>poslovni i trgovački </a:t>
            </a:r>
            <a:r>
              <a:rPr lang="hr-HR" dirty="0" smtClean="0"/>
              <a:t>know how(knjigovodstvo);</a:t>
            </a:r>
          </a:p>
          <a:p>
            <a:endParaRPr lang="hr-HR" dirty="0"/>
          </a:p>
        </p:txBody>
      </p:sp>
      <p:pic>
        <p:nvPicPr>
          <p:cNvPr id="5" name="Content Placeholder 4" descr="NDA.jpg"/>
          <p:cNvPicPr>
            <a:picLocks noGrp="1" noChangeAspect="1"/>
          </p:cNvPicPr>
          <p:nvPr>
            <p:ph sz="half" idx="2"/>
          </p:nvPr>
        </p:nvPicPr>
        <p:blipFill>
          <a:blip r:embed="rId2"/>
          <a:stretch>
            <a:fillRect/>
          </a:stretch>
        </p:blipFill>
        <p:spPr>
          <a:xfrm>
            <a:off x="4500562" y="1785926"/>
            <a:ext cx="4310397" cy="410070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094140868"/>
      </p:ext>
    </p:extLst>
  </p:cSld>
  <p:clrMapOvr>
    <a:masterClrMapping/>
  </p:clrMapOvr>
  <p:transition>
    <p:wipe dir="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Zaštita poslovne tajne</a:t>
            </a:r>
            <a:endParaRPr lang="hr-HR" dirty="0"/>
          </a:p>
        </p:txBody>
      </p:sp>
      <p:sp>
        <p:nvSpPr>
          <p:cNvPr id="3" name="Content Placeholder 2"/>
          <p:cNvSpPr>
            <a:spLocks noGrp="1"/>
          </p:cNvSpPr>
          <p:nvPr>
            <p:ph idx="1"/>
          </p:nvPr>
        </p:nvSpPr>
        <p:spPr/>
        <p:txBody>
          <a:bodyPr>
            <a:normAutofit fontScale="77500" lnSpcReduction="20000"/>
          </a:bodyPr>
          <a:lstStyle/>
          <a:p>
            <a:r>
              <a:rPr lang="hr-HR" dirty="0" smtClean="0"/>
              <a:t>Poslovne tajne nisu zaštićene zakonom na isti način kao što su zaštićeni žig i patent, nego se poslovna tajna štiti na način </a:t>
            </a:r>
            <a:r>
              <a:rPr lang="hr-HR" u="sng" dirty="0" smtClean="0"/>
              <a:t>da se niti u bilo kojem trenutku odaje</a:t>
            </a:r>
            <a:r>
              <a:rPr lang="hr-HR" dirty="0" smtClean="0"/>
              <a:t>;</a:t>
            </a:r>
          </a:p>
          <a:p>
            <a:r>
              <a:rPr lang="hr-HR" dirty="0" smtClean="0"/>
              <a:t>Krađa poslovne tajne kod nas je </a:t>
            </a:r>
            <a:r>
              <a:rPr lang="hr-HR" b="1" dirty="0" smtClean="0"/>
              <a:t>inkriminirana kao krivično djelo</a:t>
            </a:r>
            <a:r>
              <a:rPr lang="hr-HR" dirty="0" smtClean="0"/>
              <a:t>, a neovlašteno odavanje podataka predstavlja </a:t>
            </a:r>
            <a:r>
              <a:rPr lang="hr-HR" u="sng" dirty="0" smtClean="0"/>
              <a:t>akt nelojalne konkurencije </a:t>
            </a:r>
            <a:r>
              <a:rPr lang="hr-HR" dirty="0" smtClean="0"/>
              <a:t>sa stanovišta Zakona o  trgovini FBiH;</a:t>
            </a:r>
          </a:p>
          <a:p>
            <a:r>
              <a:rPr lang="bs-Latn-BA" dirty="0" smtClean="0"/>
              <a:t>U posredni oblik sudske zaštite spada i </a:t>
            </a:r>
            <a:r>
              <a:rPr lang="bs-Latn-BA" u="sng" dirty="0" smtClean="0"/>
              <a:t>građanski sudski postupak </a:t>
            </a:r>
            <a:r>
              <a:rPr lang="bs-Latn-BA" dirty="0" smtClean="0"/>
              <a:t>protiv lica koje je ugovorom steklo poslovnu tajnu, ali je koristi suprotno odredbama ugovora, ili je, čak, otkrilo tajnu trećem licu. U ovom slučaju, dakle, riječ je o parnici </a:t>
            </a:r>
            <a:r>
              <a:rPr lang="bs-Latn-BA" u="sng" dirty="0" smtClean="0"/>
              <a:t>zbog povrede ugovornih obaveza</a:t>
            </a:r>
            <a:r>
              <a:rPr lang="bs-Latn-BA" dirty="0" smtClean="0"/>
              <a:t>, a ne zbog povrede tajne.</a:t>
            </a:r>
          </a:p>
          <a:p>
            <a:endParaRPr lang="hr-HR" dirty="0"/>
          </a:p>
        </p:txBody>
      </p:sp>
    </p:spTree>
    <p:extLst>
      <p:ext uri="{BB962C8B-B14F-4D97-AF65-F5344CB8AC3E}">
        <p14:creationId xmlns:p14="http://schemas.microsoft.com/office/powerpoint/2010/main" val="3422576834"/>
      </p:ext>
    </p:extLst>
  </p:cSld>
  <p:clrMapOvr>
    <a:masterClrMapping/>
  </p:clrMapOvr>
  <p:transition>
    <p:wipe dir="r"/>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endParaRPr lang="hr-HR" dirty="0"/>
          </a:p>
        </p:txBody>
      </p:sp>
      <p:sp>
        <p:nvSpPr>
          <p:cNvPr id="4" name="Title 3"/>
          <p:cNvSpPr>
            <a:spLocks noGrp="1"/>
          </p:cNvSpPr>
          <p:nvPr>
            <p:ph type="title"/>
          </p:nvPr>
        </p:nvSpPr>
        <p:spPr/>
        <p:txBody>
          <a:bodyPr>
            <a:normAutofit fontScale="90000"/>
          </a:bodyPr>
          <a:lstStyle/>
          <a:p>
            <a:pPr algn="ctr"/>
            <a:r>
              <a:rPr lang="bs-Latn-BA" b="1" dirty="0" smtClean="0"/>
              <a:t>NE GLEDAJ NA DJETE KAO NA DRAGULJ, VEĆ SE POBRINI DA TO I POSTANE.</a:t>
            </a:r>
            <a:br>
              <a:rPr lang="bs-Latn-BA" b="1" dirty="0" smtClean="0"/>
            </a:br>
            <a:endParaRPr lang="hr-HR" dirty="0"/>
          </a:p>
        </p:txBody>
      </p:sp>
    </p:spTree>
    <p:extLst>
      <p:ext uri="{BB962C8B-B14F-4D97-AF65-F5344CB8AC3E}">
        <p14:creationId xmlns:p14="http://schemas.microsoft.com/office/powerpoint/2010/main" val="568619386"/>
      </p:ext>
    </p:extLst>
  </p:cSld>
  <p:clrMapOvr>
    <a:masterClrMapping/>
  </p:clrMapOvr>
  <p:transition>
    <p:wipe dir="r"/>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4fb8abcfe267db12ef37b981f3ac95cb_1M.png"/>
          <p:cNvPicPr>
            <a:picLocks noChangeAspect="1"/>
          </p:cNvPicPr>
          <p:nvPr/>
        </p:nvPicPr>
        <p:blipFill>
          <a:blip r:embed="rId2" cstate="print"/>
          <a:stretch>
            <a:fillRect/>
          </a:stretch>
        </p:blipFill>
        <p:spPr>
          <a:xfrm>
            <a:off x="5436096" y="2564904"/>
            <a:ext cx="2495351" cy="199380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2" name="Title 1"/>
          <p:cNvSpPr>
            <a:spLocks noGrp="1"/>
          </p:cNvSpPr>
          <p:nvPr>
            <p:ph type="ctrTitle"/>
          </p:nvPr>
        </p:nvSpPr>
        <p:spPr/>
        <p:txBody>
          <a:bodyPr>
            <a:normAutofit fontScale="90000"/>
          </a:bodyPr>
          <a:lstStyle/>
          <a:p>
            <a:pPr algn="ctr"/>
            <a:r>
              <a:rPr lang="hr-HR" dirty="0" smtClean="0"/>
              <a:t>Blok ix i x – promet, zaštita prava i.v. , wto i trips, međunarodne konvencije  </a:t>
            </a:r>
            <a:endParaRPr lang="hr-HR" dirty="0"/>
          </a:p>
        </p:txBody>
      </p:sp>
      <p:sp>
        <p:nvSpPr>
          <p:cNvPr id="3" name="Subtitle 2"/>
          <p:cNvSpPr>
            <a:spLocks noGrp="1"/>
          </p:cNvSpPr>
          <p:nvPr>
            <p:ph type="subTitle" idx="1"/>
          </p:nvPr>
        </p:nvSpPr>
        <p:spPr/>
        <p:txBody>
          <a:bodyPr/>
          <a:lstStyle/>
          <a:p>
            <a:r>
              <a:rPr lang="hr-HR" b="1" dirty="0" smtClean="0"/>
              <a:t>Doc. dr Ismet Alija</a:t>
            </a:r>
          </a:p>
          <a:p>
            <a:r>
              <a:rPr lang="hr-HR" sz="2000" dirty="0" smtClean="0"/>
              <a:t>V. ass. Haris Hasić, MA</a:t>
            </a:r>
            <a:r>
              <a:rPr lang="hr-HR" dirty="0" smtClean="0"/>
              <a:t>	</a:t>
            </a:r>
            <a:endParaRPr lang="hr-HR" dirty="0"/>
          </a:p>
        </p:txBody>
      </p:sp>
      <p:pic>
        <p:nvPicPr>
          <p:cNvPr id="5" name="Picture 4" descr="digital-pirate1.jpeg"/>
          <p:cNvPicPr>
            <a:picLocks noChangeAspect="1"/>
          </p:cNvPicPr>
          <p:nvPr/>
        </p:nvPicPr>
        <p:blipFill>
          <a:blip r:embed="rId3" cstate="print"/>
          <a:stretch>
            <a:fillRect/>
          </a:stretch>
        </p:blipFill>
        <p:spPr>
          <a:xfrm>
            <a:off x="2483768" y="1340768"/>
            <a:ext cx="3537269" cy="23762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stacks_of_folders_small.jpg"/>
          <p:cNvPicPr>
            <a:picLocks noChangeAspect="1"/>
          </p:cNvPicPr>
          <p:nvPr/>
        </p:nvPicPr>
        <p:blipFill>
          <a:blip r:embed="rId4" cstate="print"/>
          <a:stretch>
            <a:fillRect/>
          </a:stretch>
        </p:blipFill>
        <p:spPr>
          <a:xfrm>
            <a:off x="251520" y="0"/>
            <a:ext cx="3044758" cy="35404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112836876"/>
      </p:ext>
    </p:extLst>
  </p:cSld>
  <p:clrMapOvr>
    <a:masterClrMapping/>
  </p:clrMapOvr>
  <p:transition>
    <p:wipe dir="r"/>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Promet ličnopravnih ovlaštenja</a:t>
            </a:r>
            <a:endParaRPr lang="hr-HR" dirty="0"/>
          </a:p>
        </p:txBody>
      </p:sp>
      <p:sp>
        <p:nvSpPr>
          <p:cNvPr id="3" name="Content Placeholder 2"/>
          <p:cNvSpPr>
            <a:spLocks noGrp="1"/>
          </p:cNvSpPr>
          <p:nvPr>
            <p:ph idx="1"/>
          </p:nvPr>
        </p:nvSpPr>
        <p:spPr/>
        <p:txBody>
          <a:bodyPr>
            <a:normAutofit fontScale="92500" lnSpcReduction="20000"/>
          </a:bodyPr>
          <a:lstStyle/>
          <a:p>
            <a:r>
              <a:rPr lang="bs-Latn-BA" b="1" dirty="0" smtClean="0"/>
              <a:t>Promet </a:t>
            </a:r>
            <a:r>
              <a:rPr lang="bs-Latn-BA" b="1" i="1" dirty="0" smtClean="0"/>
              <a:t>inter </a:t>
            </a:r>
            <a:r>
              <a:rPr lang="bs-Latn-BA" b="1" i="1" dirty="0" err="1" smtClean="0"/>
              <a:t>vivos</a:t>
            </a:r>
            <a:r>
              <a:rPr lang="bs-Latn-BA" b="1" i="1" dirty="0" smtClean="0"/>
              <a:t> - </a:t>
            </a:r>
            <a:r>
              <a:rPr lang="bs-Latn-BA" dirty="0" err="1" smtClean="0"/>
              <a:t>Ličnopravna</a:t>
            </a:r>
            <a:r>
              <a:rPr lang="bs-Latn-BA" dirty="0" smtClean="0"/>
              <a:t> ovlaštenja u pravu intelektualnog vlasništva su jedna vrsta specijalizovanih prava ličnosti. Kao takva, ona su vezana za ličnost svog izvornog </a:t>
            </a:r>
            <a:r>
              <a:rPr lang="bs-Latn-BA" dirty="0" err="1" smtClean="0"/>
              <a:t>titulara</a:t>
            </a:r>
            <a:r>
              <a:rPr lang="bs-Latn-BA" dirty="0" smtClean="0"/>
              <a:t> (</a:t>
            </a:r>
            <a:r>
              <a:rPr lang="bs-Latn-BA" dirty="0" err="1" smtClean="0"/>
              <a:t>stvaraoca</a:t>
            </a:r>
            <a:r>
              <a:rPr lang="bs-Latn-BA" dirty="0" smtClean="0"/>
              <a:t> intelektualne tvorevine)</a:t>
            </a:r>
            <a:r>
              <a:rPr lang="bs-Latn-BA" b="1" dirty="0" smtClean="0"/>
              <a:t> i ne mogu se prenositi.</a:t>
            </a:r>
            <a:endParaRPr lang="bs-Latn-BA" i="1" dirty="0" smtClean="0"/>
          </a:p>
          <a:p>
            <a:pPr algn="just"/>
            <a:r>
              <a:rPr lang="bs-Latn-BA" b="1" dirty="0" err="1" smtClean="0"/>
              <a:t>Nasljeđivanje</a:t>
            </a:r>
            <a:r>
              <a:rPr lang="bs-Latn-BA" b="1" dirty="0" smtClean="0"/>
              <a:t> - </a:t>
            </a:r>
            <a:r>
              <a:rPr lang="bs-Latn-BA" dirty="0" smtClean="0"/>
              <a:t>S obzirom na svoju vezanost za ličnost </a:t>
            </a:r>
            <a:r>
              <a:rPr lang="bs-Latn-BA" dirty="0" err="1" smtClean="0"/>
              <a:t>titulara</a:t>
            </a:r>
            <a:r>
              <a:rPr lang="bs-Latn-BA" dirty="0" smtClean="0"/>
              <a:t>, </a:t>
            </a:r>
            <a:r>
              <a:rPr lang="bs-Latn-BA" dirty="0" err="1" smtClean="0"/>
              <a:t>ličnopravna</a:t>
            </a:r>
            <a:r>
              <a:rPr lang="bs-Latn-BA" dirty="0" smtClean="0"/>
              <a:t> ovlaštenja su </a:t>
            </a:r>
            <a:r>
              <a:rPr lang="bs-Latn-BA" b="1" dirty="0" err="1" smtClean="0"/>
              <a:t>nenasljediva</a:t>
            </a:r>
            <a:r>
              <a:rPr lang="bs-Latn-BA" b="1" dirty="0" smtClean="0"/>
              <a:t>.</a:t>
            </a:r>
            <a:r>
              <a:rPr lang="bs-Latn-BA" dirty="0" smtClean="0"/>
              <a:t> Znači, u slučaju smrti </a:t>
            </a:r>
            <a:r>
              <a:rPr lang="bs-Latn-BA" dirty="0" err="1" smtClean="0"/>
              <a:t>titulara</a:t>
            </a:r>
            <a:r>
              <a:rPr lang="bs-Latn-BA" dirty="0" smtClean="0"/>
              <a:t> ovlaštenja, nema pravne </a:t>
            </a:r>
            <a:r>
              <a:rPr lang="bs-Latn-BA" dirty="0" err="1" smtClean="0"/>
              <a:t>sukcesije</a:t>
            </a:r>
            <a:r>
              <a:rPr lang="bs-Latn-BA" dirty="0" smtClean="0"/>
              <a:t>. Nasljednik ne može postati titularom ovlaštenja koje štiti ličnost njegovog pretka.</a:t>
            </a:r>
          </a:p>
          <a:p>
            <a:endParaRPr lang="hr-HR" dirty="0"/>
          </a:p>
        </p:txBody>
      </p:sp>
    </p:spTree>
    <p:extLst>
      <p:ext uri="{BB962C8B-B14F-4D97-AF65-F5344CB8AC3E}">
        <p14:creationId xmlns:p14="http://schemas.microsoft.com/office/powerpoint/2010/main" val="817245833"/>
      </p:ext>
    </p:extLst>
  </p:cSld>
  <p:clrMapOvr>
    <a:masterClrMapping/>
  </p:clrMapOvr>
  <p:transition>
    <p:wipe dir="r"/>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Promet imovinskopravnih ovlaštenja</a:t>
            </a:r>
            <a:endParaRPr lang="hr-HR" dirty="0"/>
          </a:p>
        </p:txBody>
      </p:sp>
      <p:sp>
        <p:nvSpPr>
          <p:cNvPr id="3" name="Content Placeholder 2"/>
          <p:cNvSpPr>
            <a:spLocks noGrp="1"/>
          </p:cNvSpPr>
          <p:nvPr>
            <p:ph idx="1"/>
          </p:nvPr>
        </p:nvSpPr>
        <p:spPr/>
        <p:txBody>
          <a:bodyPr>
            <a:normAutofit lnSpcReduction="10000"/>
          </a:bodyPr>
          <a:lstStyle/>
          <a:p>
            <a:r>
              <a:rPr lang="bs-Latn-BA" sz="4800" dirty="0" err="1" smtClean="0"/>
              <a:t>Imovinskopravna</a:t>
            </a:r>
            <a:r>
              <a:rPr lang="bs-Latn-BA" sz="4800" dirty="0" smtClean="0"/>
              <a:t> ovlaštenja se mogu prometovati sljedećim oblicima prometa: </a:t>
            </a:r>
          </a:p>
          <a:p>
            <a:pPr lvl="1"/>
            <a:r>
              <a:rPr lang="bs-Latn-BA" sz="4800" dirty="0" smtClean="0"/>
              <a:t>Konstitutivni oblik prometa</a:t>
            </a:r>
          </a:p>
          <a:p>
            <a:pPr lvl="1"/>
            <a:r>
              <a:rPr lang="bs-Latn-BA" sz="4800" dirty="0" err="1" smtClean="0"/>
              <a:t>Translativni</a:t>
            </a:r>
            <a:r>
              <a:rPr lang="bs-Latn-BA" sz="4800" dirty="0" smtClean="0"/>
              <a:t> oblik prometa</a:t>
            </a:r>
          </a:p>
          <a:p>
            <a:pPr algn="just">
              <a:buNone/>
            </a:pPr>
            <a:r>
              <a:rPr lang="bs-Latn-BA" dirty="0" smtClean="0"/>
              <a:t>   </a:t>
            </a:r>
            <a:endParaRPr lang="hr-HR" dirty="0"/>
          </a:p>
        </p:txBody>
      </p:sp>
    </p:spTree>
    <p:extLst>
      <p:ext uri="{BB962C8B-B14F-4D97-AF65-F5344CB8AC3E}">
        <p14:creationId xmlns:p14="http://schemas.microsoft.com/office/powerpoint/2010/main" val="3126136882"/>
      </p:ext>
    </p:extLst>
  </p:cSld>
  <p:clrMapOvr>
    <a:masterClrMapping/>
  </p:clrMapOvr>
  <p:transition>
    <p:wipe dir="r"/>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Promet imovinskopravnih ovlaštenja</a:t>
            </a:r>
            <a:endParaRPr lang="hr-HR" dirty="0"/>
          </a:p>
        </p:txBody>
      </p:sp>
      <p:sp>
        <p:nvSpPr>
          <p:cNvPr id="3" name="Content Placeholder 2"/>
          <p:cNvSpPr>
            <a:spLocks noGrp="1"/>
          </p:cNvSpPr>
          <p:nvPr>
            <p:ph idx="1"/>
          </p:nvPr>
        </p:nvSpPr>
        <p:spPr/>
        <p:txBody>
          <a:bodyPr>
            <a:normAutofit lnSpcReduction="10000"/>
          </a:bodyPr>
          <a:lstStyle/>
          <a:p>
            <a:pPr algn="just"/>
            <a:r>
              <a:rPr lang="bs-Latn-BA" dirty="0" err="1" smtClean="0"/>
              <a:t>Imovinskopravna</a:t>
            </a:r>
            <a:r>
              <a:rPr lang="bs-Latn-BA" dirty="0" smtClean="0"/>
              <a:t> ovlaštenja koja su sadržana u pojedinim subjektivnim pravima intelektualnog vlasništva čine sastavni dio imovine svog </a:t>
            </a:r>
            <a:r>
              <a:rPr lang="bs-Latn-BA" dirty="0" err="1" smtClean="0"/>
              <a:t>titulara</a:t>
            </a:r>
            <a:r>
              <a:rPr lang="bs-Latn-BA" dirty="0" smtClean="0"/>
              <a:t>, te su podobna za promet, kako</a:t>
            </a:r>
            <a:r>
              <a:rPr lang="bs-Latn-BA" i="1" dirty="0" smtClean="0"/>
              <a:t> mortis </a:t>
            </a:r>
            <a:r>
              <a:rPr lang="bs-Latn-BA" i="1" dirty="0" err="1" smtClean="0"/>
              <a:t>causae</a:t>
            </a:r>
            <a:r>
              <a:rPr lang="bs-Latn-BA" i="1" dirty="0" smtClean="0"/>
              <a:t>,</a:t>
            </a:r>
            <a:r>
              <a:rPr lang="bs-Latn-BA" dirty="0" smtClean="0"/>
              <a:t> tako i</a:t>
            </a:r>
            <a:r>
              <a:rPr lang="bs-Latn-BA" i="1" dirty="0" smtClean="0"/>
              <a:t> inter </a:t>
            </a:r>
            <a:r>
              <a:rPr lang="bs-Latn-BA" i="1" dirty="0" err="1" smtClean="0"/>
              <a:t>vivos</a:t>
            </a:r>
            <a:r>
              <a:rPr lang="bs-Latn-BA" i="1" dirty="0" smtClean="0"/>
              <a:t>.</a:t>
            </a:r>
            <a:r>
              <a:rPr lang="bs-Latn-BA" dirty="0" smtClean="0"/>
              <a:t> </a:t>
            </a:r>
          </a:p>
          <a:p>
            <a:pPr algn="just"/>
            <a:r>
              <a:rPr lang="bs-Latn-BA" dirty="0" smtClean="0"/>
              <a:t>Subjektivna prava intelektualnog vlasništva, koja se sastoje samo od </a:t>
            </a:r>
            <a:r>
              <a:rPr lang="bs-Latn-BA" dirty="0" err="1" smtClean="0"/>
              <a:t>imovinsko­pravnih</a:t>
            </a:r>
            <a:r>
              <a:rPr lang="bs-Latn-BA" dirty="0" smtClean="0"/>
              <a:t> ovlaštenja, mogu biti predmet prometa u cjelini ili u dijelovima, bez ograničenja.</a:t>
            </a:r>
          </a:p>
          <a:p>
            <a:endParaRPr lang="hr-HR" dirty="0"/>
          </a:p>
        </p:txBody>
      </p:sp>
    </p:spTree>
    <p:extLst>
      <p:ext uri="{BB962C8B-B14F-4D97-AF65-F5344CB8AC3E}">
        <p14:creationId xmlns:p14="http://schemas.microsoft.com/office/powerpoint/2010/main" val="782613227"/>
      </p:ext>
    </p:extLst>
  </p:cSld>
  <p:clrMapOvr>
    <a:masterClrMapping/>
  </p:clrMapOvr>
  <p:transition>
    <p:wipe dir="r"/>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Nast.</a:t>
            </a:r>
            <a:endParaRPr lang="hr-HR" dirty="0"/>
          </a:p>
        </p:txBody>
      </p:sp>
      <p:sp>
        <p:nvSpPr>
          <p:cNvPr id="3" name="Content Placeholder 2"/>
          <p:cNvSpPr>
            <a:spLocks noGrp="1"/>
          </p:cNvSpPr>
          <p:nvPr>
            <p:ph idx="1"/>
          </p:nvPr>
        </p:nvSpPr>
        <p:spPr/>
        <p:txBody>
          <a:bodyPr>
            <a:normAutofit lnSpcReduction="10000"/>
          </a:bodyPr>
          <a:lstStyle/>
          <a:p>
            <a:pPr algn="just"/>
            <a:r>
              <a:rPr lang="bs-Latn-BA" dirty="0" smtClean="0"/>
              <a:t>Promet</a:t>
            </a:r>
            <a:r>
              <a:rPr lang="bs-Latn-BA" i="1" dirty="0" smtClean="0"/>
              <a:t> inter </a:t>
            </a:r>
            <a:r>
              <a:rPr lang="bs-Latn-BA" i="1" dirty="0" err="1" smtClean="0"/>
              <a:t>vivos</a:t>
            </a:r>
            <a:r>
              <a:rPr lang="bs-Latn-BA" dirty="0" smtClean="0"/>
              <a:t> imovinskopravnih ovlaštenja se odvija na osnovu ugovora ili</a:t>
            </a:r>
            <a:r>
              <a:rPr lang="bs-Latn-BA" i="1" dirty="0" smtClean="0"/>
              <a:t> ex </a:t>
            </a:r>
            <a:r>
              <a:rPr lang="bs-Latn-BA" i="1" dirty="0" err="1" smtClean="0"/>
              <a:t>lege</a:t>
            </a:r>
            <a:r>
              <a:rPr lang="bs-Latn-BA" dirty="0" smtClean="0"/>
              <a:t> (kad je to izričito predviđeno u zakonu).</a:t>
            </a:r>
          </a:p>
          <a:p>
            <a:pPr algn="just"/>
            <a:r>
              <a:rPr lang="bs-Latn-BA" dirty="0" smtClean="0"/>
              <a:t>U slučaju smrti </a:t>
            </a:r>
            <a:r>
              <a:rPr lang="bs-Latn-BA" dirty="0" err="1" smtClean="0"/>
              <a:t>titulara</a:t>
            </a:r>
            <a:r>
              <a:rPr lang="bs-Latn-BA" dirty="0" smtClean="0"/>
              <a:t>, </a:t>
            </a:r>
            <a:r>
              <a:rPr lang="bs-Latn-BA" dirty="0" err="1" smtClean="0"/>
              <a:t>imovinskopravna</a:t>
            </a:r>
            <a:r>
              <a:rPr lang="bs-Latn-BA" dirty="0" smtClean="0"/>
              <a:t> ovlaštenja se </a:t>
            </a:r>
            <a:r>
              <a:rPr lang="bs-Latn-BA" dirty="0" err="1" smtClean="0"/>
              <a:t>nasljeđuju</a:t>
            </a:r>
            <a:r>
              <a:rPr lang="bs-Latn-BA" dirty="0" smtClean="0"/>
              <a:t> po opštim pravilima nasljeđivanja. Ukoliko je titular pravno lice koje je prestalo sa postojanjem, </a:t>
            </a:r>
            <a:r>
              <a:rPr lang="bs-Latn-BA" dirty="0" err="1" smtClean="0"/>
              <a:t>imovinskopravna</a:t>
            </a:r>
            <a:r>
              <a:rPr lang="bs-Latn-BA" dirty="0" smtClean="0"/>
              <a:t> ovlaštenja prelaze na njegovog </a:t>
            </a:r>
            <a:r>
              <a:rPr lang="bs-Latn-BA" dirty="0" err="1" smtClean="0"/>
              <a:t>sukcesora</a:t>
            </a:r>
            <a:r>
              <a:rPr lang="bs-Latn-BA" dirty="0" smtClean="0"/>
              <a:t> (ukoliko on postoji). </a:t>
            </a:r>
            <a:endParaRPr lang="hr-HR" dirty="0"/>
          </a:p>
        </p:txBody>
      </p:sp>
    </p:spTree>
    <p:extLst>
      <p:ext uri="{BB962C8B-B14F-4D97-AF65-F5344CB8AC3E}">
        <p14:creationId xmlns:p14="http://schemas.microsoft.com/office/powerpoint/2010/main" val="3889356815"/>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Strana lica i zastupanje</a:t>
            </a:r>
            <a:endParaRPr lang="hr-HR" dirty="0"/>
          </a:p>
        </p:txBody>
      </p:sp>
      <p:sp>
        <p:nvSpPr>
          <p:cNvPr id="3" name="Content Placeholder 2"/>
          <p:cNvSpPr>
            <a:spLocks noGrp="1"/>
          </p:cNvSpPr>
          <p:nvPr>
            <p:ph sz="half" idx="1"/>
          </p:nvPr>
        </p:nvSpPr>
        <p:spPr/>
        <p:txBody>
          <a:bodyPr>
            <a:normAutofit fontScale="70000" lnSpcReduction="20000"/>
          </a:bodyPr>
          <a:lstStyle/>
          <a:p>
            <a:pPr algn="just"/>
            <a:r>
              <a:rPr lang="bs-Latn-BA" u="sng" dirty="0" smtClean="0"/>
              <a:t>Strano fizičko i pravno lice </a:t>
            </a:r>
            <a:r>
              <a:rPr lang="bs-Latn-BA" dirty="0" smtClean="0"/>
              <a:t>u pogledu zaštite izuma </a:t>
            </a:r>
            <a:r>
              <a:rPr lang="bs-Latn-BA" dirty="0" err="1" smtClean="0"/>
              <a:t>patentom</a:t>
            </a:r>
            <a:r>
              <a:rPr lang="bs-Latn-BA" dirty="0" smtClean="0"/>
              <a:t> i </a:t>
            </a:r>
            <a:r>
              <a:rPr lang="bs-Latn-BA" dirty="0" err="1" smtClean="0"/>
              <a:t>konsenzualnim</a:t>
            </a:r>
            <a:r>
              <a:rPr lang="bs-Latn-BA" dirty="0" smtClean="0"/>
              <a:t> </a:t>
            </a:r>
            <a:r>
              <a:rPr lang="bs-Latn-BA" dirty="0" err="1" smtClean="0"/>
              <a:t>patentom</a:t>
            </a:r>
            <a:r>
              <a:rPr lang="bs-Latn-BA" dirty="0" smtClean="0"/>
              <a:t> u Bosni i Hercegovini uživa ista prava kao i domaće fizičko i pravno lice, ako to proizilazi iz međunarodnih ugovora i konvencija kojima je pristupila, odnosno koje je ratificirala Bosna i Hercegovina</a:t>
            </a:r>
          </a:p>
          <a:p>
            <a:pPr algn="just"/>
            <a:r>
              <a:rPr lang="bs-Latn-BA" u="sng" dirty="0" err="1" smtClean="0"/>
              <a:t>Zastupanjem</a:t>
            </a:r>
            <a:r>
              <a:rPr lang="bs-Latn-BA" dirty="0" smtClean="0"/>
              <a:t> u postupku koji se vodi pred Institutom za intelektualno vlasništvo Bosne i Hercegovine mogu se baviti ovlašteni zastupnici, tj. fizička i pravna lica upisana u Registar patentnih zastupnika, koji u elektronskoj formi vodi Institut.</a:t>
            </a:r>
          </a:p>
          <a:p>
            <a:endParaRPr lang="hr-HR" dirty="0"/>
          </a:p>
        </p:txBody>
      </p:sp>
      <p:pic>
        <p:nvPicPr>
          <p:cNvPr id="5" name="Content Placeholder 4" descr="funny-gadgets-10.jpg"/>
          <p:cNvPicPr>
            <a:picLocks noGrp="1" noChangeAspect="1"/>
          </p:cNvPicPr>
          <p:nvPr>
            <p:ph sz="half" idx="2"/>
          </p:nvPr>
        </p:nvPicPr>
        <p:blipFill>
          <a:blip r:embed="rId2"/>
          <a:stretch>
            <a:fillRect/>
          </a:stretch>
        </p:blipFill>
        <p:spPr>
          <a:xfrm>
            <a:off x="4783732" y="1600200"/>
            <a:ext cx="4072335" cy="47244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96471187"/>
      </p:ext>
    </p:extLst>
  </p:cSld>
  <p:clrMapOvr>
    <a:masterClrMapping/>
  </p:clrMapOvr>
  <p:transition>
    <p:wipe dir="r"/>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Konstitutivni oblik prometa</a:t>
            </a:r>
            <a:endParaRPr lang="hr-HR" dirty="0"/>
          </a:p>
        </p:txBody>
      </p:sp>
      <p:sp>
        <p:nvSpPr>
          <p:cNvPr id="3" name="Content Placeholder 2"/>
          <p:cNvSpPr>
            <a:spLocks noGrp="1"/>
          </p:cNvSpPr>
          <p:nvPr>
            <p:ph idx="1"/>
          </p:nvPr>
        </p:nvSpPr>
        <p:spPr/>
        <p:txBody>
          <a:bodyPr>
            <a:normAutofit fontScale="85000" lnSpcReduction="10000"/>
          </a:bodyPr>
          <a:lstStyle/>
          <a:p>
            <a:pPr algn="just"/>
            <a:r>
              <a:rPr lang="bs-Latn-BA" dirty="0" smtClean="0"/>
              <a:t>Konstitutivni oblik prometa imovinskopravnih ovlaštenja je takav oblik prometa u kojem </a:t>
            </a:r>
            <a:r>
              <a:rPr lang="bs-Latn-BA" dirty="0" err="1" smtClean="0"/>
              <a:t>imovinskopravna</a:t>
            </a:r>
            <a:r>
              <a:rPr lang="bs-Latn-BA" dirty="0" smtClean="0"/>
              <a:t> ovlaštenja </a:t>
            </a:r>
            <a:r>
              <a:rPr lang="bs-Latn-BA" u="sng" dirty="0" smtClean="0"/>
              <a:t>ostaju kod svog izvornog </a:t>
            </a:r>
            <a:r>
              <a:rPr lang="bs-Latn-BA" u="sng" dirty="0" err="1" smtClean="0"/>
              <a:t>titulara</a:t>
            </a:r>
            <a:r>
              <a:rPr lang="bs-Latn-BA" u="sng" dirty="0" smtClean="0"/>
              <a:t>, ali se iz njih izvodi jedno ili više užih ovlaštenja</a:t>
            </a:r>
            <a:r>
              <a:rPr lang="bs-Latn-BA" dirty="0" smtClean="0"/>
              <a:t>, koja </a:t>
            </a:r>
            <a:r>
              <a:rPr lang="bs-Latn-BA" dirty="0" err="1" smtClean="0"/>
              <a:t>obrazuju</a:t>
            </a:r>
            <a:r>
              <a:rPr lang="bs-Latn-BA" dirty="0" smtClean="0"/>
              <a:t> (</a:t>
            </a:r>
            <a:r>
              <a:rPr lang="bs-Latn-BA" dirty="0" err="1" smtClean="0"/>
              <a:t>konstituišu</a:t>
            </a:r>
            <a:r>
              <a:rPr lang="bs-Latn-BA" dirty="0" smtClean="0"/>
              <a:t>) novo subjektivno pravo </a:t>
            </a:r>
            <a:r>
              <a:rPr lang="bs-Latn-BA" u="sng" dirty="0" smtClean="0"/>
              <a:t>korištenja</a:t>
            </a:r>
            <a:r>
              <a:rPr lang="bs-Latn-BA" dirty="0" smtClean="0"/>
              <a:t> predmeta zaštite na ime ličnosti drugog lica (sticaoca).</a:t>
            </a:r>
          </a:p>
          <a:p>
            <a:pPr algn="just"/>
            <a:r>
              <a:rPr lang="bs-Latn-BA" dirty="0" smtClean="0"/>
              <a:t>Kad do konstitutivnog oblika prometa imovinskopravnih ovlaštenja dolazi na osnovu ugovora, onda se govori o</a:t>
            </a:r>
            <a:r>
              <a:rPr lang="bs-Latn-BA" b="1" dirty="0" smtClean="0"/>
              <a:t> ustupanju</a:t>
            </a:r>
            <a:r>
              <a:rPr lang="bs-Latn-BA" dirty="0" smtClean="0"/>
              <a:t> (a ne </a:t>
            </a:r>
            <a:r>
              <a:rPr lang="bs-Latn-BA" dirty="0" err="1" smtClean="0"/>
              <a:t>prenosu</a:t>
            </a:r>
            <a:r>
              <a:rPr lang="bs-Latn-BA" dirty="0" smtClean="0"/>
              <a:t>!) imovinskopravnih ovlaštenja. </a:t>
            </a:r>
          </a:p>
          <a:p>
            <a:pPr algn="just">
              <a:buNone/>
            </a:pPr>
            <a:r>
              <a:rPr lang="bs-Latn-BA" dirty="0" smtClean="0"/>
              <a:t>    </a:t>
            </a:r>
          </a:p>
          <a:p>
            <a:endParaRPr lang="hr-HR" dirty="0"/>
          </a:p>
        </p:txBody>
      </p:sp>
    </p:spTree>
    <p:extLst>
      <p:ext uri="{BB962C8B-B14F-4D97-AF65-F5344CB8AC3E}">
        <p14:creationId xmlns:p14="http://schemas.microsoft.com/office/powerpoint/2010/main" val="4145184814"/>
      </p:ext>
    </p:extLst>
  </p:cSld>
  <p:clrMapOvr>
    <a:masterClrMapping/>
  </p:clrMapOvr>
  <p:transition>
    <p:wipe dir="r"/>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Konstitutivni oblik prometa</a:t>
            </a:r>
            <a:endParaRPr lang="hr-HR" dirty="0"/>
          </a:p>
        </p:txBody>
      </p:sp>
      <p:sp>
        <p:nvSpPr>
          <p:cNvPr id="3" name="Content Placeholder 2"/>
          <p:cNvSpPr>
            <a:spLocks noGrp="1"/>
          </p:cNvSpPr>
          <p:nvPr>
            <p:ph idx="1"/>
          </p:nvPr>
        </p:nvSpPr>
        <p:spPr/>
        <p:txBody>
          <a:bodyPr>
            <a:normAutofit fontScale="92500" lnSpcReduction="20000"/>
          </a:bodyPr>
          <a:lstStyle/>
          <a:p>
            <a:r>
              <a:rPr lang="bs-Latn-BA" dirty="0" smtClean="0"/>
              <a:t>Prilikom ustupanja imovinskopravnih ovlaštenja, </a:t>
            </a:r>
            <a:r>
              <a:rPr lang="bs-Latn-BA" dirty="0" err="1" smtClean="0"/>
              <a:t>ustupilac</a:t>
            </a:r>
            <a:r>
              <a:rPr lang="bs-Latn-BA" dirty="0" smtClean="0"/>
              <a:t> i sticalac </a:t>
            </a:r>
            <a:r>
              <a:rPr lang="bs-Latn-BA" b="1" dirty="0" smtClean="0"/>
              <a:t>ugovorom</a:t>
            </a:r>
            <a:r>
              <a:rPr lang="bs-Latn-BA" dirty="0" smtClean="0"/>
              <a:t> definišu konkretno ovlaštenje koje se, kao predmet prometa, izvodi iz sume imovinskopravnih ovlaštenja </a:t>
            </a:r>
            <a:r>
              <a:rPr lang="bs-Latn-BA" dirty="0" err="1" smtClean="0"/>
              <a:t>ustupioca</a:t>
            </a:r>
            <a:r>
              <a:rPr lang="bs-Latn-BA" dirty="0" smtClean="0"/>
              <a:t>, i u vidu </a:t>
            </a:r>
            <a:r>
              <a:rPr lang="bs-Latn-BA" dirty="0" err="1" smtClean="0"/>
              <a:t>novokonstisanog</a:t>
            </a:r>
            <a:r>
              <a:rPr lang="bs-Latn-BA" dirty="0" smtClean="0"/>
              <a:t> </a:t>
            </a:r>
            <a:r>
              <a:rPr lang="bs-Latn-BA" dirty="0" err="1" smtClean="0"/>
              <a:t>subjektivnog</a:t>
            </a:r>
            <a:r>
              <a:rPr lang="bs-Latn-BA" dirty="0" smtClean="0"/>
              <a:t> prava, predaje sticaocu. </a:t>
            </a:r>
          </a:p>
          <a:p>
            <a:r>
              <a:rPr lang="bs-Latn-BA" dirty="0" smtClean="0"/>
              <a:t>Ono se definiše:</a:t>
            </a:r>
          </a:p>
          <a:p>
            <a:pPr lvl="2"/>
            <a:r>
              <a:rPr lang="bs-Latn-BA" b="1" dirty="0" smtClean="0"/>
              <a:t>sadržinski, </a:t>
            </a:r>
          </a:p>
          <a:p>
            <a:pPr lvl="2"/>
            <a:r>
              <a:rPr lang="bs-Latn-BA" b="1" dirty="0" err="1" smtClean="0"/>
              <a:t>predmetno</a:t>
            </a:r>
            <a:r>
              <a:rPr lang="bs-Latn-BA" b="1" dirty="0" smtClean="0"/>
              <a:t>, </a:t>
            </a:r>
          </a:p>
          <a:p>
            <a:pPr lvl="2"/>
            <a:r>
              <a:rPr lang="bs-Latn-BA" b="1" dirty="0" smtClean="0"/>
              <a:t>prostorno, i </a:t>
            </a:r>
          </a:p>
          <a:p>
            <a:pPr lvl="2"/>
            <a:r>
              <a:rPr lang="bs-Latn-BA" b="1" dirty="0" smtClean="0"/>
              <a:t>vremenski</a:t>
            </a:r>
            <a:r>
              <a:rPr lang="bs-Latn-BA" dirty="0" smtClean="0"/>
              <a:t>.</a:t>
            </a:r>
            <a:endParaRPr lang="hr-HR" dirty="0"/>
          </a:p>
        </p:txBody>
      </p:sp>
    </p:spTree>
    <p:extLst>
      <p:ext uri="{BB962C8B-B14F-4D97-AF65-F5344CB8AC3E}">
        <p14:creationId xmlns:p14="http://schemas.microsoft.com/office/powerpoint/2010/main" val="2681059418"/>
      </p:ext>
    </p:extLst>
  </p:cSld>
  <p:clrMapOvr>
    <a:masterClrMapping/>
  </p:clrMapOvr>
  <p:transition>
    <p:wipe dir="r"/>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Konstitutivni oblik prometa</a:t>
            </a:r>
            <a:endParaRPr lang="hr-HR" dirty="0"/>
          </a:p>
        </p:txBody>
      </p:sp>
      <p:sp>
        <p:nvSpPr>
          <p:cNvPr id="3" name="Content Placeholder 2"/>
          <p:cNvSpPr>
            <a:spLocks noGrp="1"/>
          </p:cNvSpPr>
          <p:nvPr>
            <p:ph idx="1"/>
          </p:nvPr>
        </p:nvSpPr>
        <p:spPr/>
        <p:txBody>
          <a:bodyPr>
            <a:normAutofit/>
          </a:bodyPr>
          <a:lstStyle/>
          <a:p>
            <a:r>
              <a:rPr lang="bs-Latn-BA" sz="3600" dirty="0" smtClean="0"/>
              <a:t>Konstitutivni način raspolaganja isključivim imovinskopravnim ovlaštenjima može biti učinjen na </a:t>
            </a:r>
          </a:p>
          <a:p>
            <a:pPr lvl="1" algn="just">
              <a:buNone/>
            </a:pPr>
            <a:r>
              <a:rPr lang="bs-Latn-BA" sz="3600" b="1" dirty="0" smtClean="0"/>
              <a:t>1. isključiv ,</a:t>
            </a:r>
            <a:r>
              <a:rPr lang="bs-Latn-BA" sz="3600" dirty="0" smtClean="0"/>
              <a:t>ili </a:t>
            </a:r>
          </a:p>
          <a:p>
            <a:pPr lvl="1" algn="just">
              <a:buNone/>
            </a:pPr>
            <a:r>
              <a:rPr lang="bs-Latn-BA" sz="3600" b="1" dirty="0" smtClean="0"/>
              <a:t>2.</a:t>
            </a:r>
            <a:r>
              <a:rPr lang="bs-Latn-BA" sz="3600" dirty="0" smtClean="0"/>
              <a:t> </a:t>
            </a:r>
            <a:r>
              <a:rPr lang="bs-Latn-BA" sz="3600" b="1" dirty="0" err="1" smtClean="0"/>
              <a:t>neisključiv</a:t>
            </a:r>
            <a:r>
              <a:rPr lang="bs-Latn-BA" sz="3600" dirty="0" smtClean="0"/>
              <a:t> način.</a:t>
            </a:r>
            <a:endParaRPr lang="bs-Latn-BA" sz="3600" b="1" dirty="0" smtClean="0"/>
          </a:p>
          <a:p>
            <a:pPr algn="just">
              <a:buNone/>
            </a:pPr>
            <a:endParaRPr lang="bs-Latn-BA" b="1" dirty="0" smtClean="0"/>
          </a:p>
          <a:p>
            <a:endParaRPr lang="hr-HR" dirty="0"/>
          </a:p>
        </p:txBody>
      </p:sp>
    </p:spTree>
    <p:extLst>
      <p:ext uri="{BB962C8B-B14F-4D97-AF65-F5344CB8AC3E}">
        <p14:creationId xmlns:p14="http://schemas.microsoft.com/office/powerpoint/2010/main" val="2112038987"/>
      </p:ext>
    </p:extLst>
  </p:cSld>
  <p:clrMapOvr>
    <a:masterClrMapping/>
  </p:clrMapOvr>
  <p:transition>
    <p:wipe dir="r"/>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Translativni oblik prometa</a:t>
            </a:r>
            <a:endParaRPr lang="hr-HR" dirty="0"/>
          </a:p>
        </p:txBody>
      </p:sp>
      <p:sp>
        <p:nvSpPr>
          <p:cNvPr id="3" name="Content Placeholder 2"/>
          <p:cNvSpPr>
            <a:spLocks noGrp="1"/>
          </p:cNvSpPr>
          <p:nvPr>
            <p:ph idx="1"/>
          </p:nvPr>
        </p:nvSpPr>
        <p:spPr/>
        <p:txBody>
          <a:bodyPr/>
          <a:lstStyle/>
          <a:p>
            <a:pPr algn="just"/>
            <a:r>
              <a:rPr lang="bs-Latn-BA" dirty="0" err="1" smtClean="0"/>
              <a:t>Translativni</a:t>
            </a:r>
            <a:r>
              <a:rPr lang="bs-Latn-BA" dirty="0" smtClean="0"/>
              <a:t> oblik prometa </a:t>
            </a:r>
            <a:r>
              <a:rPr lang="bs-Latn-BA" dirty="0" err="1" smtClean="0"/>
              <a:t>isključivih</a:t>
            </a:r>
            <a:r>
              <a:rPr lang="bs-Latn-BA" dirty="0" smtClean="0"/>
              <a:t> imovinskopravnih ovlaštenja je takav oblik prometa kod kojeg dolazi do </a:t>
            </a:r>
            <a:r>
              <a:rPr lang="bs-Latn-BA" b="1" u="sng" dirty="0" smtClean="0"/>
              <a:t>prenosa (cesije</a:t>
            </a:r>
            <a:r>
              <a:rPr lang="bs-Latn-BA" dirty="0" smtClean="0"/>
              <a:t>) tih ovlaštenja sa jednog na drugo lice. </a:t>
            </a:r>
          </a:p>
          <a:p>
            <a:pPr algn="just"/>
            <a:r>
              <a:rPr lang="bs-Latn-BA" dirty="0" smtClean="0"/>
              <a:t>Prenosilac ovlaštenja prestaje biti titularom ovlaštenja, dok sticalac postaje novim titularom tih istih ovlaštenja.</a:t>
            </a:r>
          </a:p>
          <a:p>
            <a:endParaRPr lang="hr-HR" dirty="0"/>
          </a:p>
        </p:txBody>
      </p:sp>
    </p:spTree>
    <p:extLst>
      <p:ext uri="{BB962C8B-B14F-4D97-AF65-F5344CB8AC3E}">
        <p14:creationId xmlns:p14="http://schemas.microsoft.com/office/powerpoint/2010/main" val="919083544"/>
      </p:ext>
    </p:extLst>
  </p:cSld>
  <p:clrMapOvr>
    <a:masterClrMapping/>
  </p:clrMapOvr>
  <p:transition>
    <p:wipe dir="r"/>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hr-HR" dirty="0" smtClean="0"/>
              <a:t>Ugovori o prometu prava intelektualnog vlasništva</a:t>
            </a:r>
            <a:endParaRPr lang="hr-HR" dirty="0"/>
          </a:p>
        </p:txBody>
      </p:sp>
      <p:sp>
        <p:nvSpPr>
          <p:cNvPr id="7" name="Subtitle 6"/>
          <p:cNvSpPr>
            <a:spLocks noGrp="1"/>
          </p:cNvSpPr>
          <p:nvPr>
            <p:ph type="subTitle" idx="1"/>
          </p:nvPr>
        </p:nvSpPr>
        <p:spPr/>
        <p:txBody>
          <a:bodyPr/>
          <a:lstStyle/>
          <a:p>
            <a:endParaRPr lang="hr-HR"/>
          </a:p>
        </p:txBody>
      </p:sp>
      <p:pic>
        <p:nvPicPr>
          <p:cNvPr id="8" name="Picture 7" descr="stacks_of_folders_small.jpg"/>
          <p:cNvPicPr>
            <a:picLocks noChangeAspect="1"/>
          </p:cNvPicPr>
          <p:nvPr/>
        </p:nvPicPr>
        <p:blipFill>
          <a:blip r:embed="rId2" cstate="print"/>
          <a:stretch>
            <a:fillRect/>
          </a:stretch>
        </p:blipFill>
        <p:spPr>
          <a:xfrm>
            <a:off x="2928926" y="357166"/>
            <a:ext cx="3544824" cy="41218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868375797"/>
      </p:ext>
    </p:extLst>
  </p:cSld>
  <p:clrMapOvr>
    <a:masterClrMapping/>
  </p:clrMapOvr>
  <p:transition>
    <p:wipe dir="r"/>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Ugovori o prometu prava intelektualnog vlasništva</a:t>
            </a:r>
            <a:endParaRPr lang="hr-HR" dirty="0"/>
          </a:p>
        </p:txBody>
      </p:sp>
      <p:sp>
        <p:nvSpPr>
          <p:cNvPr id="3" name="Content Placeholder 2"/>
          <p:cNvSpPr>
            <a:spLocks noGrp="1"/>
          </p:cNvSpPr>
          <p:nvPr>
            <p:ph idx="1"/>
          </p:nvPr>
        </p:nvSpPr>
        <p:spPr/>
        <p:txBody>
          <a:bodyPr>
            <a:normAutofit fontScale="92500" lnSpcReduction="10000"/>
          </a:bodyPr>
          <a:lstStyle/>
          <a:p>
            <a:r>
              <a:rPr lang="bs-Latn-BA" dirty="0" smtClean="0"/>
              <a:t>Propisi kojima se u BiH uređuju ugovori o prometu prava intelektualnog vlasništva mogu se podijeliti na </a:t>
            </a:r>
            <a:r>
              <a:rPr lang="bs-Latn-BA" b="1" dirty="0" smtClean="0"/>
              <a:t>specijalne </a:t>
            </a:r>
            <a:r>
              <a:rPr lang="bs-Latn-BA" dirty="0" smtClean="0"/>
              <a:t>i </a:t>
            </a:r>
            <a:r>
              <a:rPr lang="bs-Latn-BA" b="1" dirty="0" smtClean="0"/>
              <a:t>opće</a:t>
            </a:r>
            <a:r>
              <a:rPr lang="bs-Latn-BA" dirty="0" smtClean="0"/>
              <a:t>. </a:t>
            </a:r>
          </a:p>
          <a:p>
            <a:r>
              <a:rPr lang="bs-Latn-BA" dirty="0" smtClean="0"/>
              <a:t>Specijalni su sadržani u zakonima kojima se uređuje  pravo intelektualnog vlasništva (npr. autorski ugovor u Zakonu o autorskom i srodnim pravima; ugovor o prometu patenta u Zakonu o patentu itd.). </a:t>
            </a:r>
          </a:p>
          <a:p>
            <a:r>
              <a:rPr lang="bs-Latn-BA" dirty="0" smtClean="0"/>
              <a:t>Opšti propisi su sadržani u Zakonu o </a:t>
            </a:r>
            <a:r>
              <a:rPr lang="bs-Latn-BA" dirty="0" err="1" smtClean="0"/>
              <a:t>obligacionim</a:t>
            </a:r>
            <a:r>
              <a:rPr lang="bs-Latn-BA" dirty="0" smtClean="0"/>
              <a:t> odnosima.</a:t>
            </a:r>
          </a:p>
          <a:p>
            <a:endParaRPr lang="hr-HR" dirty="0"/>
          </a:p>
        </p:txBody>
      </p:sp>
    </p:spTree>
    <p:extLst>
      <p:ext uri="{BB962C8B-B14F-4D97-AF65-F5344CB8AC3E}">
        <p14:creationId xmlns:p14="http://schemas.microsoft.com/office/powerpoint/2010/main" val="482662082"/>
      </p:ext>
    </p:extLst>
  </p:cSld>
  <p:clrMapOvr>
    <a:masterClrMapping/>
  </p:clrMapOvr>
  <p:transition>
    <p:wipe dir="r"/>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Autorski ugovor</a:t>
            </a:r>
            <a:endParaRPr lang="hr-HR" dirty="0"/>
          </a:p>
        </p:txBody>
      </p:sp>
      <p:sp>
        <p:nvSpPr>
          <p:cNvPr id="3" name="Content Placeholder 2"/>
          <p:cNvSpPr>
            <a:spLocks noGrp="1"/>
          </p:cNvSpPr>
          <p:nvPr>
            <p:ph idx="1"/>
          </p:nvPr>
        </p:nvSpPr>
        <p:spPr/>
        <p:txBody>
          <a:bodyPr>
            <a:normAutofit fontScale="85000" lnSpcReduction="20000"/>
          </a:bodyPr>
          <a:lstStyle/>
          <a:p>
            <a:pPr algn="just"/>
            <a:r>
              <a:rPr lang="hr-HR" b="1" dirty="0" smtClean="0"/>
              <a:t>Autorskim ugovorima </a:t>
            </a:r>
            <a:r>
              <a:rPr lang="hr-HR" dirty="0" smtClean="0"/>
              <a:t>se vrši </a:t>
            </a:r>
            <a:r>
              <a:rPr lang="hr-HR" u="sng" dirty="0" smtClean="0"/>
              <a:t>ustupanje,</a:t>
            </a:r>
            <a:r>
              <a:rPr lang="hr-HR" dirty="0" smtClean="0"/>
              <a:t> odnosno </a:t>
            </a:r>
            <a:r>
              <a:rPr lang="hr-HR" u="sng" dirty="0" smtClean="0"/>
              <a:t>prenošenje</a:t>
            </a:r>
            <a:r>
              <a:rPr lang="hr-HR" dirty="0" smtClean="0"/>
              <a:t> prava korištenja od strane autora na drugo lice jednog autorskog djela;</a:t>
            </a:r>
          </a:p>
          <a:p>
            <a:pPr lvl="0" algn="just"/>
            <a:r>
              <a:rPr lang="bs-Latn-BA" b="1" dirty="0" smtClean="0"/>
              <a:t>Forma ugovora: </a:t>
            </a:r>
            <a:r>
              <a:rPr lang="bs-Latn-BA" dirty="0" smtClean="0"/>
              <a:t>u BiH, autorski ugovor se zaključuje u pisanoj formi, izuzev ako posebnim zakonskim odredbama nije drukčije određeno. Nepoštovanje obavezne pisane forme ugovora povlači sa sobom </a:t>
            </a:r>
            <a:r>
              <a:rPr lang="bs-Latn-BA" dirty="0" err="1" smtClean="0"/>
              <a:t>ništavost</a:t>
            </a:r>
            <a:r>
              <a:rPr lang="bs-Latn-BA" dirty="0" smtClean="0"/>
              <a:t> ugovora;</a:t>
            </a:r>
            <a:endParaRPr lang="hr-HR" dirty="0" smtClean="0"/>
          </a:p>
          <a:p>
            <a:pPr algn="just"/>
            <a:r>
              <a:rPr lang="hr-HR" b="1" dirty="0" smtClean="0"/>
              <a:t>Karakteristike ugovora: 1. </a:t>
            </a:r>
            <a:r>
              <a:rPr lang="hr-HR" dirty="0" smtClean="0"/>
              <a:t>to je ugovor između autora i korisnika, </a:t>
            </a:r>
            <a:r>
              <a:rPr lang="hr-HR" b="1" dirty="0" smtClean="0"/>
              <a:t>2. </a:t>
            </a:r>
            <a:r>
              <a:rPr lang="hr-HR" dirty="0" smtClean="0"/>
              <a:t>predmet ugovora je pravo korištenja određenog autorskog djela, </a:t>
            </a:r>
            <a:r>
              <a:rPr lang="hr-HR" b="1" dirty="0" smtClean="0"/>
              <a:t>3. </a:t>
            </a:r>
            <a:r>
              <a:rPr lang="hr-HR" dirty="0" smtClean="0"/>
              <a:t>pravo korištenja se ustupa ili prenosi na drugo lice;</a:t>
            </a:r>
          </a:p>
          <a:p>
            <a:endParaRPr lang="hr-HR" dirty="0"/>
          </a:p>
        </p:txBody>
      </p:sp>
    </p:spTree>
    <p:extLst>
      <p:ext uri="{BB962C8B-B14F-4D97-AF65-F5344CB8AC3E}">
        <p14:creationId xmlns:p14="http://schemas.microsoft.com/office/powerpoint/2010/main" val="3273154423"/>
      </p:ext>
    </p:extLst>
  </p:cSld>
  <p:clrMapOvr>
    <a:masterClrMapping/>
  </p:clrMapOvr>
  <p:transition>
    <p:wipe dir="r"/>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Autorski ugovor</a:t>
            </a:r>
            <a:endParaRPr lang="hr-HR" dirty="0"/>
          </a:p>
        </p:txBody>
      </p:sp>
      <p:sp>
        <p:nvSpPr>
          <p:cNvPr id="3" name="Content Placeholder 2"/>
          <p:cNvSpPr>
            <a:spLocks noGrp="1"/>
          </p:cNvSpPr>
          <p:nvPr>
            <p:ph idx="1"/>
          </p:nvPr>
        </p:nvSpPr>
        <p:spPr/>
        <p:txBody>
          <a:bodyPr>
            <a:normAutofit fontScale="92500" lnSpcReduction="20000"/>
          </a:bodyPr>
          <a:lstStyle/>
          <a:p>
            <a:pPr lvl="0" algn="just"/>
            <a:r>
              <a:rPr lang="bs-Latn-BA" b="1" dirty="0" smtClean="0"/>
              <a:t>Plaćanja autorskog honorara: </a:t>
            </a:r>
            <a:r>
              <a:rPr lang="bs-Latn-BA" dirty="0" smtClean="0"/>
              <a:t>u najvećem broju nacionalnih zakonodavstava (pa i u BiH) je uređivanje obaveze plaćanja autorskog honorara </a:t>
            </a:r>
            <a:r>
              <a:rPr lang="bs-Latn-BA" dirty="0" err="1" smtClean="0"/>
              <a:t>prepušteno</a:t>
            </a:r>
            <a:r>
              <a:rPr lang="bs-Latn-BA" dirty="0" smtClean="0"/>
              <a:t> </a:t>
            </a:r>
            <a:r>
              <a:rPr lang="bs-Latn-BA" u="sng" dirty="0" smtClean="0"/>
              <a:t>autonomiji volje ugovornih strana. </a:t>
            </a:r>
            <a:r>
              <a:rPr lang="bs-Latn-BA" dirty="0" smtClean="0"/>
              <a:t>To znači da autorski ugovor, zavisno od volje </a:t>
            </a:r>
            <a:r>
              <a:rPr lang="bs-Latn-BA" dirty="0" err="1" smtClean="0"/>
              <a:t>saugovarača</a:t>
            </a:r>
            <a:r>
              <a:rPr lang="bs-Latn-BA" dirty="0" smtClean="0"/>
              <a:t>, može </a:t>
            </a:r>
            <a:r>
              <a:rPr lang="bs-Latn-BA" dirty="0" err="1" smtClean="0"/>
              <a:t>sadržati</a:t>
            </a:r>
            <a:r>
              <a:rPr lang="bs-Latn-BA" dirty="0" smtClean="0"/>
              <a:t> obavezu plaćanja autorskog honorara, ali ne mora.</a:t>
            </a:r>
            <a:endParaRPr lang="hr-HR" b="1" dirty="0" smtClean="0"/>
          </a:p>
          <a:p>
            <a:pPr algn="just"/>
            <a:r>
              <a:rPr lang="hr-HR" b="1" dirty="0" smtClean="0"/>
              <a:t>Vrijeme trajanja ugovora </a:t>
            </a:r>
            <a:r>
              <a:rPr lang="hr-HR" dirty="0" smtClean="0"/>
              <a:t>može biti </a:t>
            </a:r>
            <a:r>
              <a:rPr lang="hr-HR" u="sng" dirty="0" smtClean="0"/>
              <a:t>neograničeno,</a:t>
            </a:r>
            <a:r>
              <a:rPr lang="hr-HR" dirty="0" smtClean="0"/>
              <a:t> za cijeli period trajanja autorskog prava ili </a:t>
            </a:r>
            <a:r>
              <a:rPr lang="hr-HR" u="sng" dirty="0" smtClean="0"/>
              <a:t>ograničeno</a:t>
            </a:r>
            <a:r>
              <a:rPr lang="hr-HR" dirty="0" smtClean="0"/>
              <a:t>, za period koji su ugovorne strane dogovorile;</a:t>
            </a:r>
          </a:p>
          <a:p>
            <a:endParaRPr lang="hr-HR" dirty="0"/>
          </a:p>
        </p:txBody>
      </p:sp>
    </p:spTree>
    <p:extLst>
      <p:ext uri="{BB962C8B-B14F-4D97-AF65-F5344CB8AC3E}">
        <p14:creationId xmlns:p14="http://schemas.microsoft.com/office/powerpoint/2010/main" val="4021555459"/>
      </p:ext>
    </p:extLst>
  </p:cSld>
  <p:clrMapOvr>
    <a:masterClrMapping/>
  </p:clrMapOvr>
  <p:transition>
    <p:wipe dir="r"/>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Autorski ugovor</a:t>
            </a:r>
            <a:endParaRPr lang="hr-HR" dirty="0"/>
          </a:p>
        </p:txBody>
      </p:sp>
      <p:sp>
        <p:nvSpPr>
          <p:cNvPr id="3" name="Content Placeholder 2"/>
          <p:cNvSpPr>
            <a:spLocks noGrp="1"/>
          </p:cNvSpPr>
          <p:nvPr>
            <p:ph idx="1"/>
          </p:nvPr>
        </p:nvSpPr>
        <p:spPr/>
        <p:txBody>
          <a:bodyPr/>
          <a:lstStyle/>
          <a:p>
            <a:pPr algn="just"/>
            <a:r>
              <a:rPr lang="hr-HR" dirty="0" smtClean="0"/>
              <a:t>Ako traje određeni period, po isteku tog perioda, ugovor se može ponovo obnoviti ili zaključiti novi, a ako do tog ne dođe, autoru se vraćaju i on sa njima može raspolagati i dalje djelo iskorištavati;</a:t>
            </a:r>
          </a:p>
          <a:p>
            <a:pPr algn="just"/>
            <a:r>
              <a:rPr lang="hr-HR" dirty="0" smtClean="0"/>
              <a:t>Lice na koje se prenosi pravo iskorištavanja nekog autorskog djela nije ovlašteno da vrši bilo kakve </a:t>
            </a:r>
            <a:r>
              <a:rPr lang="hr-HR" u="sng" dirty="0" smtClean="0"/>
              <a:t>izmjene </a:t>
            </a:r>
            <a:r>
              <a:rPr lang="hr-HR" dirty="0" smtClean="0"/>
              <a:t>na djelu bez dozvole autora;</a:t>
            </a:r>
          </a:p>
          <a:p>
            <a:endParaRPr lang="hr-HR" dirty="0"/>
          </a:p>
        </p:txBody>
      </p:sp>
    </p:spTree>
    <p:extLst>
      <p:ext uri="{BB962C8B-B14F-4D97-AF65-F5344CB8AC3E}">
        <p14:creationId xmlns:p14="http://schemas.microsoft.com/office/powerpoint/2010/main" val="1018848715"/>
      </p:ext>
    </p:extLst>
  </p:cSld>
  <p:clrMapOvr>
    <a:masterClrMapping/>
  </p:clrMapOvr>
  <p:transition>
    <p:wipe dir="r"/>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Ugovor o licenci</a:t>
            </a:r>
            <a:endParaRPr lang="hr-HR" dirty="0"/>
          </a:p>
        </p:txBody>
      </p:sp>
      <p:sp>
        <p:nvSpPr>
          <p:cNvPr id="3" name="Content Placeholder 2"/>
          <p:cNvSpPr>
            <a:spLocks noGrp="1"/>
          </p:cNvSpPr>
          <p:nvPr>
            <p:ph idx="1"/>
          </p:nvPr>
        </p:nvSpPr>
        <p:spPr/>
        <p:txBody>
          <a:bodyPr>
            <a:normAutofit fontScale="92500"/>
          </a:bodyPr>
          <a:lstStyle/>
          <a:p>
            <a:pPr algn="just"/>
            <a:r>
              <a:rPr lang="sr-Latn-CS" dirty="0" smtClean="0"/>
              <a:t>Nosilac prava na patent, industrijski dizajn, žig i zaštitu topografije integrisanog kola može da </a:t>
            </a:r>
            <a:r>
              <a:rPr lang="sr-Latn-CS" b="1" dirty="0" smtClean="0"/>
              <a:t>ustupi</a:t>
            </a:r>
            <a:r>
              <a:rPr lang="sr-Latn-CS" dirty="0" smtClean="0"/>
              <a:t> samo pravo privrednog iskorišćavanja zaštićenog prava zainteresovanom licu, za određeno vrijeme i za određenu teritoriju.</a:t>
            </a:r>
          </a:p>
          <a:p>
            <a:pPr algn="just"/>
            <a:r>
              <a:rPr lang="bs-Latn-BA" dirty="0" smtClean="0"/>
              <a:t>Ustupanje korišćenja prava industrijskog vlasništva može da bude </a:t>
            </a:r>
            <a:r>
              <a:rPr lang="bs-Latn-BA" b="1" dirty="0" smtClean="0"/>
              <a:t>isključiv</a:t>
            </a:r>
            <a:r>
              <a:rPr lang="bs-Latn-BA" dirty="0" smtClean="0"/>
              <a:t> predmet jednog ugovora između nosioca prava i </a:t>
            </a:r>
            <a:r>
              <a:rPr lang="bs-Latn-BA" dirty="0" err="1" smtClean="0"/>
              <a:t>zainteresovanog</a:t>
            </a:r>
            <a:r>
              <a:rPr lang="bs-Latn-BA" dirty="0" smtClean="0"/>
              <a:t> lica. Takve ugovore nazivamo </a:t>
            </a:r>
            <a:r>
              <a:rPr lang="bs-Latn-BA" b="1" dirty="0" smtClean="0"/>
              <a:t>ugovorima o licenci</a:t>
            </a:r>
            <a:r>
              <a:rPr lang="bs-Latn-BA" dirty="0" smtClean="0"/>
              <a:t>. </a:t>
            </a:r>
            <a:endParaRPr lang="hr-HR" dirty="0"/>
          </a:p>
        </p:txBody>
      </p:sp>
    </p:spTree>
    <p:extLst>
      <p:ext uri="{BB962C8B-B14F-4D97-AF65-F5344CB8AC3E}">
        <p14:creationId xmlns:p14="http://schemas.microsoft.com/office/powerpoint/2010/main" val="2089564343"/>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Uslovi za priznanje patenta</a:t>
            </a:r>
            <a:endParaRPr lang="hr-HR" dirty="0"/>
          </a:p>
        </p:txBody>
      </p:sp>
      <p:sp>
        <p:nvSpPr>
          <p:cNvPr id="3" name="Content Placeholder 2"/>
          <p:cNvSpPr>
            <a:spLocks noGrp="1"/>
          </p:cNvSpPr>
          <p:nvPr>
            <p:ph sz="half" idx="1"/>
          </p:nvPr>
        </p:nvSpPr>
        <p:spPr/>
        <p:txBody>
          <a:bodyPr>
            <a:normAutofit/>
          </a:bodyPr>
          <a:lstStyle/>
          <a:p>
            <a:pPr algn="just"/>
            <a:r>
              <a:rPr lang="hr-HR" b="1" dirty="0" smtClean="0"/>
              <a:t>N</a:t>
            </a:r>
            <a:r>
              <a:rPr lang="hr-HR" b="1" u="sng" dirty="0" smtClean="0"/>
              <a:t>ovost,</a:t>
            </a:r>
            <a:r>
              <a:rPr lang="hr-HR" b="1" dirty="0" smtClean="0"/>
              <a:t> </a:t>
            </a:r>
          </a:p>
          <a:p>
            <a:pPr algn="just"/>
            <a:r>
              <a:rPr lang="hr-HR" b="1" u="sng" dirty="0" smtClean="0"/>
              <a:t>inventivni nivo, </a:t>
            </a:r>
            <a:r>
              <a:rPr lang="hr-HR" b="1" dirty="0" smtClean="0"/>
              <a:t>i</a:t>
            </a:r>
          </a:p>
          <a:p>
            <a:pPr algn="just"/>
            <a:r>
              <a:rPr lang="hr-HR" b="1" dirty="0" smtClean="0"/>
              <a:t> </a:t>
            </a:r>
            <a:r>
              <a:rPr lang="hr-HR" b="1" u="sng" dirty="0" smtClean="0"/>
              <a:t>industrijska primjenjivost!</a:t>
            </a:r>
            <a:r>
              <a:rPr lang="bs-Latn-BA" b="1" dirty="0" smtClean="0"/>
              <a:t> </a:t>
            </a:r>
          </a:p>
          <a:p>
            <a:endParaRPr lang="hr-HR" dirty="0"/>
          </a:p>
        </p:txBody>
      </p:sp>
      <p:pic>
        <p:nvPicPr>
          <p:cNvPr id="5" name="Content Placeholder 4" descr="extraordinary-ordinary-27.jpg"/>
          <p:cNvPicPr>
            <a:picLocks noGrp="1" noChangeAspect="1"/>
          </p:cNvPicPr>
          <p:nvPr>
            <p:ph sz="half" idx="2"/>
          </p:nvPr>
        </p:nvPicPr>
        <p:blipFill>
          <a:blip r:embed="rId2"/>
          <a:stretch>
            <a:fillRect/>
          </a:stretch>
        </p:blipFill>
        <p:spPr>
          <a:xfrm>
            <a:off x="3000364" y="2643182"/>
            <a:ext cx="5812310" cy="3847751"/>
          </a:xfrm>
        </p:spPr>
      </p:pic>
    </p:spTree>
    <p:extLst>
      <p:ext uri="{BB962C8B-B14F-4D97-AF65-F5344CB8AC3E}">
        <p14:creationId xmlns:p14="http://schemas.microsoft.com/office/powerpoint/2010/main" val="703045038"/>
      </p:ext>
    </p:extLst>
  </p:cSld>
  <p:clrMapOvr>
    <a:masterClrMapping/>
  </p:clrMapOvr>
  <p:transition>
    <p:wipe dir="r"/>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dirty="0"/>
          </a:p>
        </p:txBody>
      </p:sp>
      <p:sp>
        <p:nvSpPr>
          <p:cNvPr id="3" name="Content Placeholder 2"/>
          <p:cNvSpPr>
            <a:spLocks noGrp="1"/>
          </p:cNvSpPr>
          <p:nvPr>
            <p:ph idx="1"/>
          </p:nvPr>
        </p:nvSpPr>
        <p:spPr/>
        <p:txBody>
          <a:bodyPr>
            <a:normAutofit fontScale="85000" lnSpcReduction="10000"/>
          </a:bodyPr>
          <a:lstStyle/>
          <a:p>
            <a:r>
              <a:rPr lang="bs-Latn-BA" dirty="0" smtClean="0"/>
              <a:t>Međutim, </a:t>
            </a:r>
            <a:r>
              <a:rPr lang="bs-Latn-BA" u="sng" dirty="0" smtClean="0"/>
              <a:t>ustupanje </a:t>
            </a:r>
            <a:r>
              <a:rPr lang="bs-Latn-BA" dirty="0" smtClean="0"/>
              <a:t>korišćenja zaštićenih prava može da bude predmet i drugih ugovora - </a:t>
            </a:r>
            <a:r>
              <a:rPr lang="bs-Latn-BA" u="sng" dirty="0" smtClean="0"/>
              <a:t>ugovora o transferu tehnologije, ugovora o ulaganju sredstava stranih lica u bosansko-hercegovačke firme, ugovora o dugoročnoj </a:t>
            </a:r>
            <a:r>
              <a:rPr lang="bs-Latn-BA" u="sng" dirty="0" err="1" smtClean="0"/>
              <a:t>proizvodnoj</a:t>
            </a:r>
            <a:r>
              <a:rPr lang="bs-Latn-BA" u="sng" dirty="0" smtClean="0"/>
              <a:t> kooperaciji, ugovora o </a:t>
            </a:r>
            <a:r>
              <a:rPr lang="bs-Latn-BA" u="sng" dirty="0" err="1" smtClean="0"/>
              <a:t>franšizingu</a:t>
            </a:r>
            <a:r>
              <a:rPr lang="bs-Latn-BA" u="sng" dirty="0" smtClean="0"/>
              <a:t>, ugovora o zakupu i dr. </a:t>
            </a:r>
          </a:p>
          <a:p>
            <a:r>
              <a:rPr lang="bs-Latn-BA" dirty="0" smtClean="0"/>
              <a:t>Kod ovih ugovora, ustupanje patenta, dizajna, žiga ili topografije </a:t>
            </a:r>
            <a:r>
              <a:rPr lang="bs-Latn-BA" b="1" dirty="0" smtClean="0"/>
              <a:t>nije isključiv </a:t>
            </a:r>
            <a:r>
              <a:rPr lang="bs-Latn-BA" dirty="0" smtClean="0"/>
              <a:t>predmet ugovora već jedan od elemenata ugovora, zajedno sa </a:t>
            </a:r>
            <a:r>
              <a:rPr lang="bs-Latn-BA" dirty="0" err="1" smtClean="0"/>
              <a:t>investicionom</a:t>
            </a:r>
            <a:r>
              <a:rPr lang="bs-Latn-BA" dirty="0" smtClean="0"/>
              <a:t> opremom, pružanjem tehničke pomoći, ulaganjem sredstava itd.</a:t>
            </a:r>
          </a:p>
          <a:p>
            <a:endParaRPr lang="hr-HR" dirty="0"/>
          </a:p>
        </p:txBody>
      </p:sp>
    </p:spTree>
    <p:extLst>
      <p:ext uri="{BB962C8B-B14F-4D97-AF65-F5344CB8AC3E}">
        <p14:creationId xmlns:p14="http://schemas.microsoft.com/office/powerpoint/2010/main" val="1602036392"/>
      </p:ext>
    </p:extLst>
  </p:cSld>
  <p:clrMapOvr>
    <a:masterClrMapping/>
  </p:clrMapOvr>
  <p:transition>
    <p:wipe dir="r"/>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Ugovor o licenci</a:t>
            </a:r>
            <a:endParaRPr lang="hr-HR" dirty="0"/>
          </a:p>
        </p:txBody>
      </p:sp>
      <p:sp>
        <p:nvSpPr>
          <p:cNvPr id="3" name="Content Placeholder 2"/>
          <p:cNvSpPr>
            <a:spLocks noGrp="1"/>
          </p:cNvSpPr>
          <p:nvPr>
            <p:ph idx="1"/>
          </p:nvPr>
        </p:nvSpPr>
        <p:spPr/>
        <p:txBody>
          <a:bodyPr>
            <a:normAutofit fontScale="77500" lnSpcReduction="20000"/>
          </a:bodyPr>
          <a:lstStyle/>
          <a:p>
            <a:pPr algn="just"/>
            <a:r>
              <a:rPr lang="hr-HR" b="1" dirty="0" smtClean="0"/>
              <a:t>Ugovor o licenci </a:t>
            </a:r>
            <a:r>
              <a:rPr lang="hr-HR" dirty="0" smtClean="0"/>
              <a:t>je poseban ugovor vezan za pravo industrijskog vlasništva kojim se vrši </a:t>
            </a:r>
            <a:r>
              <a:rPr lang="hr-HR" u="sng" dirty="0" smtClean="0"/>
              <a:t>ustupanje</a:t>
            </a:r>
            <a:r>
              <a:rPr lang="hr-HR" dirty="0" smtClean="0"/>
              <a:t> određenih ovlaštenja koja iz takvog prava proizilaze;</a:t>
            </a:r>
          </a:p>
          <a:p>
            <a:pPr algn="just"/>
            <a:r>
              <a:rPr lang="hr-HR" b="1" dirty="0" smtClean="0"/>
              <a:t>Ugovorom o licenci  </a:t>
            </a:r>
            <a:r>
              <a:rPr lang="hr-HR" dirty="0" smtClean="0"/>
              <a:t>obavezuje se davalac licence da njenom sticaocu </a:t>
            </a:r>
            <a:r>
              <a:rPr lang="hr-HR" u="sng" dirty="0" smtClean="0"/>
              <a:t>ustupi</a:t>
            </a:r>
            <a:r>
              <a:rPr lang="hr-HR" dirty="0" smtClean="0"/>
              <a:t> pravo iskorištavanja patenta, žiga, industrijskog dizajna, topografije integrisanog kola, a sticalac se obavezuje da za to </a:t>
            </a:r>
            <a:r>
              <a:rPr lang="hr-HR" u="sng" dirty="0" smtClean="0"/>
              <a:t>plati</a:t>
            </a:r>
            <a:r>
              <a:rPr lang="hr-HR" dirty="0" smtClean="0"/>
              <a:t> određenu naknadu;</a:t>
            </a:r>
            <a:endParaRPr lang="hr-HR" b="1" dirty="0" smtClean="0"/>
          </a:p>
          <a:p>
            <a:pPr algn="just"/>
            <a:r>
              <a:rPr lang="hr-HR" b="1" dirty="0" smtClean="0"/>
              <a:t>Obaveze davaoca</a:t>
            </a:r>
            <a:r>
              <a:rPr lang="hr-HR" dirty="0" smtClean="0"/>
              <a:t>: predaja predmeta, davanje uputstva i objašnjenja, jemstva, garantovanja;</a:t>
            </a:r>
          </a:p>
          <a:p>
            <a:pPr algn="just"/>
            <a:r>
              <a:rPr lang="hr-HR" b="1" dirty="0" smtClean="0"/>
              <a:t>Obaveze sticaoca</a:t>
            </a:r>
            <a:r>
              <a:rPr lang="hr-HR" dirty="0" smtClean="0"/>
              <a:t>: iskorištavanje predmeta, čuvanje tajnosti predmeta, obezbjeđenje određenog kvaliteta, isplata naknade;</a:t>
            </a:r>
          </a:p>
          <a:p>
            <a:endParaRPr lang="hr-HR" dirty="0"/>
          </a:p>
        </p:txBody>
      </p:sp>
    </p:spTree>
    <p:extLst>
      <p:ext uri="{BB962C8B-B14F-4D97-AF65-F5344CB8AC3E}">
        <p14:creationId xmlns:p14="http://schemas.microsoft.com/office/powerpoint/2010/main" val="1791570791"/>
      </p:ext>
    </p:extLst>
  </p:cSld>
  <p:clrMapOvr>
    <a:masterClrMapping/>
  </p:clrMapOvr>
  <p:transition>
    <p:wipe dir="r"/>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Ugovor o licenci</a:t>
            </a:r>
            <a:endParaRPr lang="hr-HR" dirty="0"/>
          </a:p>
        </p:txBody>
      </p:sp>
      <p:sp>
        <p:nvSpPr>
          <p:cNvPr id="3" name="Content Placeholder 2"/>
          <p:cNvSpPr>
            <a:spLocks noGrp="1"/>
          </p:cNvSpPr>
          <p:nvPr>
            <p:ph idx="1"/>
          </p:nvPr>
        </p:nvSpPr>
        <p:spPr/>
        <p:txBody>
          <a:bodyPr>
            <a:normAutofit fontScale="92500"/>
          </a:bodyPr>
          <a:lstStyle/>
          <a:p>
            <a:pPr algn="just"/>
            <a:r>
              <a:rPr lang="hr-HR" b="1" dirty="0" smtClean="0"/>
              <a:t>Predmet ugovora - </a:t>
            </a:r>
            <a:r>
              <a:rPr lang="hr-HR" dirty="0" smtClean="0"/>
              <a:t>prenos prava korištenja patenata, žiga, dizajna, topografije i know –how;</a:t>
            </a:r>
          </a:p>
          <a:p>
            <a:pPr algn="just"/>
            <a:r>
              <a:rPr lang="hr-HR" b="1" dirty="0" smtClean="0"/>
              <a:t>Pravo na korištenje </a:t>
            </a:r>
            <a:r>
              <a:rPr lang="hr-HR" dirty="0" smtClean="0"/>
              <a:t>se može ustupiti  u cjelini ili djelimično;</a:t>
            </a:r>
          </a:p>
          <a:p>
            <a:pPr algn="just"/>
            <a:r>
              <a:rPr lang="hr-HR" dirty="0" smtClean="0"/>
              <a:t>Ugovor o licenci je imenovani, dvostruko obavezni, teretni, komutativni ugovor za koji je predviđena pismena forma;</a:t>
            </a:r>
          </a:p>
          <a:p>
            <a:pPr algn="just"/>
            <a:r>
              <a:rPr lang="hr-HR" dirty="0" smtClean="0"/>
              <a:t>Licenca traje najduže dok traje zakonska zaštita prava koje se prenosi;</a:t>
            </a:r>
          </a:p>
          <a:p>
            <a:endParaRPr lang="hr-HR" dirty="0"/>
          </a:p>
        </p:txBody>
      </p:sp>
    </p:spTree>
    <p:extLst>
      <p:ext uri="{BB962C8B-B14F-4D97-AF65-F5344CB8AC3E}">
        <p14:creationId xmlns:p14="http://schemas.microsoft.com/office/powerpoint/2010/main" val="4202097553"/>
      </p:ext>
    </p:extLst>
  </p:cSld>
  <p:clrMapOvr>
    <a:masterClrMapping/>
  </p:clrMapOvr>
  <p:transition>
    <p:wipe dir="r"/>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Vrste ugovora o licenci</a:t>
            </a:r>
            <a:endParaRPr lang="hr-HR" dirty="0"/>
          </a:p>
        </p:txBody>
      </p:sp>
      <p:sp>
        <p:nvSpPr>
          <p:cNvPr id="3" name="Content Placeholder 2"/>
          <p:cNvSpPr>
            <a:spLocks noGrp="1"/>
          </p:cNvSpPr>
          <p:nvPr>
            <p:ph idx="1"/>
          </p:nvPr>
        </p:nvSpPr>
        <p:spPr/>
        <p:txBody>
          <a:bodyPr>
            <a:normAutofit fontScale="70000" lnSpcReduction="20000"/>
          </a:bodyPr>
          <a:lstStyle/>
          <a:p>
            <a:pPr algn="just"/>
            <a:r>
              <a:rPr lang="hr-HR" b="1" dirty="0" smtClean="0"/>
              <a:t>Postoji nekoliko vrsta ugovora o licenci</a:t>
            </a:r>
            <a:r>
              <a:rPr lang="hr-HR" dirty="0" smtClean="0"/>
              <a:t>:</a:t>
            </a:r>
          </a:p>
          <a:p>
            <a:pPr lvl="1" algn="just"/>
            <a:r>
              <a:rPr lang="hr-HR" b="1" dirty="0" smtClean="0"/>
              <a:t>1. po teritorijalnom kriteriju</a:t>
            </a:r>
            <a:r>
              <a:rPr lang="hr-HR" dirty="0" smtClean="0"/>
              <a:t>: prostorno ograničeni i prostorno neograničeni;</a:t>
            </a:r>
          </a:p>
          <a:p>
            <a:pPr lvl="1" algn="just"/>
            <a:r>
              <a:rPr lang="hr-HR" b="1" dirty="0" smtClean="0"/>
              <a:t>2</a:t>
            </a:r>
            <a:r>
              <a:rPr lang="hr-HR" dirty="0" smtClean="0"/>
              <a:t>. </a:t>
            </a:r>
            <a:r>
              <a:rPr lang="hr-HR" b="1" dirty="0" smtClean="0"/>
              <a:t>po vremenu trajanja</a:t>
            </a:r>
            <a:r>
              <a:rPr lang="hr-HR" dirty="0" smtClean="0"/>
              <a:t>: ugovori na određeno i neodređeno vrijeme;</a:t>
            </a:r>
          </a:p>
          <a:p>
            <a:pPr lvl="1" algn="just"/>
            <a:r>
              <a:rPr lang="hr-HR" b="1" dirty="0" smtClean="0"/>
              <a:t>3. prema oblasti primjene prava </a:t>
            </a:r>
            <a:r>
              <a:rPr lang="hr-HR" dirty="0" smtClean="0"/>
              <a:t>: licenca za proizvodnju, licenca za upotrebu, licenca za prodaju, licenca za uvoz i izvoz;</a:t>
            </a:r>
          </a:p>
          <a:p>
            <a:pPr lvl="1" algn="just"/>
            <a:r>
              <a:rPr lang="hr-HR" b="1" dirty="0" smtClean="0"/>
              <a:t>4. prema vrsti ovlaštenja</a:t>
            </a:r>
            <a:r>
              <a:rPr lang="hr-HR" dirty="0" smtClean="0"/>
              <a:t>: isključive i neisključive;</a:t>
            </a:r>
            <a:endParaRPr lang="hr-HR" b="1" dirty="0" smtClean="0"/>
          </a:p>
          <a:p>
            <a:pPr lvl="1" algn="just"/>
            <a:r>
              <a:rPr lang="hr-HR" b="1" dirty="0" smtClean="0"/>
              <a:t>Isključive licence </a:t>
            </a:r>
            <a:r>
              <a:rPr lang="hr-HR" dirty="0" smtClean="0"/>
              <a:t>su one kod kojih sticalac stiče isključivo pravo iskorištavanja predmeta ugovora, a ako to nije slučaj, onda se radi o </a:t>
            </a:r>
            <a:r>
              <a:rPr lang="hr-HR" b="1" dirty="0" smtClean="0"/>
              <a:t>neisključivoj licenci</a:t>
            </a:r>
            <a:r>
              <a:rPr lang="hr-HR" dirty="0" smtClean="0"/>
              <a:t>; Ako sticalac prava ustupi svoje pravo korištenja, onda se radi o </a:t>
            </a:r>
            <a:r>
              <a:rPr lang="hr-HR" b="1" dirty="0" smtClean="0"/>
              <a:t>podlicenci;</a:t>
            </a:r>
          </a:p>
          <a:p>
            <a:pPr lvl="1" algn="just"/>
            <a:r>
              <a:rPr lang="hr-HR" b="1" dirty="0" smtClean="0"/>
              <a:t>5. prema pravnom osnovu postoje: </a:t>
            </a:r>
            <a:r>
              <a:rPr lang="hr-HR" dirty="0" smtClean="0"/>
              <a:t>ugovorne i zakonske licence;</a:t>
            </a:r>
          </a:p>
          <a:p>
            <a:pPr algn="just"/>
            <a:r>
              <a:rPr lang="hr-HR" dirty="0" smtClean="0"/>
              <a:t> </a:t>
            </a:r>
            <a:r>
              <a:rPr lang="hr-HR" b="1" dirty="0" smtClean="0"/>
              <a:t>Ugovor o licenci prestaje: </a:t>
            </a:r>
            <a:r>
              <a:rPr lang="hr-HR" dirty="0" smtClean="0"/>
              <a:t>protekom određenog vremena, otkazom, smrću, stečajem ili likvidacijom;</a:t>
            </a:r>
          </a:p>
          <a:p>
            <a:endParaRPr lang="hr-HR" dirty="0"/>
          </a:p>
        </p:txBody>
      </p:sp>
    </p:spTree>
    <p:extLst>
      <p:ext uri="{BB962C8B-B14F-4D97-AF65-F5344CB8AC3E}">
        <p14:creationId xmlns:p14="http://schemas.microsoft.com/office/powerpoint/2010/main" val="1347601338"/>
      </p:ext>
    </p:extLst>
  </p:cSld>
  <p:clrMapOvr>
    <a:masterClrMapping/>
  </p:clrMapOvr>
  <p:transition>
    <p:wipe dir="r"/>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Prinudna licenca</a:t>
            </a:r>
            <a:endParaRPr lang="hr-HR" dirty="0"/>
          </a:p>
        </p:txBody>
      </p:sp>
      <p:sp>
        <p:nvSpPr>
          <p:cNvPr id="3" name="Content Placeholder 2"/>
          <p:cNvSpPr>
            <a:spLocks noGrp="1"/>
          </p:cNvSpPr>
          <p:nvPr>
            <p:ph idx="1"/>
          </p:nvPr>
        </p:nvSpPr>
        <p:spPr/>
        <p:txBody>
          <a:bodyPr>
            <a:normAutofit fontScale="92500" lnSpcReduction="10000"/>
          </a:bodyPr>
          <a:lstStyle/>
          <a:p>
            <a:pPr algn="just"/>
            <a:r>
              <a:rPr lang="hr-HR" b="1" dirty="0" smtClean="0"/>
              <a:t>Prinudna licenca je </a:t>
            </a:r>
            <a:r>
              <a:rPr lang="hr-HR" dirty="0" smtClean="0"/>
              <a:t>ona koju nosilac prava daje po </a:t>
            </a:r>
            <a:r>
              <a:rPr lang="hr-HR" u="sng" dirty="0" smtClean="0"/>
              <a:t>naredbi nadležnog državnog organa </a:t>
            </a:r>
            <a:r>
              <a:rPr lang="hr-HR" dirty="0" smtClean="0"/>
              <a:t>drugom licu koje je tražilo ustupanje prava na privredno iskorištavanje zaštićenog pronalaska;</a:t>
            </a:r>
          </a:p>
          <a:p>
            <a:pPr algn="just"/>
            <a:r>
              <a:rPr lang="hr-HR" u="sng" dirty="0" smtClean="0"/>
              <a:t>Potreba za licencom postoji onda kada nosilac patenta samostalno ne iskorištava odobreni patent</a:t>
            </a:r>
            <a:r>
              <a:rPr lang="hr-HR" dirty="0" smtClean="0"/>
              <a:t>, ali ne ustupa pravo korištenja drugom licu ili kada postoje </a:t>
            </a:r>
            <a:r>
              <a:rPr lang="hr-HR" u="sng" dirty="0" smtClean="0"/>
              <a:t>dva zavisna patenta,</a:t>
            </a:r>
            <a:r>
              <a:rPr lang="hr-HR" dirty="0" smtClean="0"/>
              <a:t> pa se jedan od njih ne može koristiti bez drugog, a nosilac odbija da ga ustupi;</a:t>
            </a:r>
            <a:endParaRPr lang="hr-HR" b="1" dirty="0" smtClean="0"/>
          </a:p>
          <a:p>
            <a:pPr algn="just"/>
            <a:endParaRPr lang="hr-HR" b="1" dirty="0" smtClean="0"/>
          </a:p>
          <a:p>
            <a:endParaRPr lang="hr-HR" dirty="0"/>
          </a:p>
        </p:txBody>
      </p:sp>
    </p:spTree>
    <p:extLst>
      <p:ext uri="{BB962C8B-B14F-4D97-AF65-F5344CB8AC3E}">
        <p14:creationId xmlns:p14="http://schemas.microsoft.com/office/powerpoint/2010/main" val="3201562664"/>
      </p:ext>
    </p:extLst>
  </p:cSld>
  <p:clrMapOvr>
    <a:masterClrMapping/>
  </p:clrMapOvr>
  <p:transition>
    <p:wipe dir="r"/>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Službena licenca</a:t>
            </a:r>
            <a:endParaRPr lang="hr-HR" dirty="0"/>
          </a:p>
        </p:txBody>
      </p:sp>
      <p:sp>
        <p:nvSpPr>
          <p:cNvPr id="3" name="Content Placeholder 2"/>
          <p:cNvSpPr>
            <a:spLocks noGrp="1"/>
          </p:cNvSpPr>
          <p:nvPr>
            <p:ph idx="1"/>
          </p:nvPr>
        </p:nvSpPr>
        <p:spPr/>
        <p:txBody>
          <a:bodyPr/>
          <a:lstStyle/>
          <a:p>
            <a:pPr algn="just"/>
            <a:r>
              <a:rPr lang="hr-HR" b="1" dirty="0" smtClean="0"/>
              <a:t>Službena licenca je </a:t>
            </a:r>
            <a:r>
              <a:rPr lang="hr-HR" dirty="0" smtClean="0"/>
              <a:t>ona licenca koja se odobrava u slučaju kada nosilac licence  iskorištava patent radi postizanja neopravdano visokih cijena na tržištu ili ako je korištenje patenta od općeg  društvenog interesa;</a:t>
            </a:r>
          </a:p>
          <a:p>
            <a:pPr algn="just"/>
            <a:r>
              <a:rPr lang="hr-HR" dirty="0" smtClean="0"/>
              <a:t>Organizacija koja je dobila službenu licencu dužna je dati naknadu nosiocu patenta;</a:t>
            </a:r>
          </a:p>
          <a:p>
            <a:endParaRPr lang="hr-HR" dirty="0"/>
          </a:p>
        </p:txBody>
      </p:sp>
    </p:spTree>
    <p:extLst>
      <p:ext uri="{BB962C8B-B14F-4D97-AF65-F5344CB8AC3E}">
        <p14:creationId xmlns:p14="http://schemas.microsoft.com/office/powerpoint/2010/main" val="3598039132"/>
      </p:ext>
    </p:extLst>
  </p:cSld>
  <p:clrMapOvr>
    <a:masterClrMapping/>
  </p:clrMapOvr>
  <p:transition>
    <p:wipe dir="r"/>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Zakonska licenca</a:t>
            </a:r>
            <a:endParaRPr lang="hr-HR" dirty="0"/>
          </a:p>
        </p:txBody>
      </p:sp>
      <p:sp>
        <p:nvSpPr>
          <p:cNvPr id="3" name="Content Placeholder 2"/>
          <p:cNvSpPr>
            <a:spLocks noGrp="1"/>
          </p:cNvSpPr>
          <p:nvPr>
            <p:ph idx="1"/>
          </p:nvPr>
        </p:nvSpPr>
        <p:spPr/>
        <p:txBody>
          <a:bodyPr>
            <a:normAutofit fontScale="70000" lnSpcReduction="20000"/>
          </a:bodyPr>
          <a:lstStyle/>
          <a:p>
            <a:pPr algn="just"/>
            <a:r>
              <a:rPr lang="hr-HR" dirty="0" smtClean="0"/>
              <a:t>U određenim slučajevima je moguće umnožavanje djela bez dozvole  autora, i ti slučajevi su određeni zakonom, te se takva licenca naziva </a:t>
            </a:r>
            <a:r>
              <a:rPr lang="hr-HR" b="1" u="sng" dirty="0" smtClean="0"/>
              <a:t>zakonska licenca;</a:t>
            </a:r>
          </a:p>
          <a:p>
            <a:pPr algn="just"/>
            <a:r>
              <a:rPr lang="hr-HR" b="1" u="sng" dirty="0" smtClean="0"/>
              <a:t>Zakonska licenca se daje u slijedećim slučajevima:</a:t>
            </a:r>
          </a:p>
          <a:p>
            <a:pPr lvl="1" algn="just"/>
            <a:r>
              <a:rPr lang="hr-HR" dirty="0" smtClean="0"/>
              <a:t>1. umnožavanje i stavljanje  u promet objavljenih primjeraka djela ili odlomaka u vidu zbirke koja sadrži  priloge više autora, a koja je priređena za nastvu;</a:t>
            </a:r>
          </a:p>
          <a:p>
            <a:pPr lvl="1" algn="just"/>
            <a:r>
              <a:rPr lang="hr-HR" dirty="0" smtClean="0"/>
              <a:t>2. umnožavanje, stavljanje u promet u sredstvima javng informisanja članaka i fotografija koje su bile objavljene u drugim sredstvima;</a:t>
            </a:r>
          </a:p>
          <a:p>
            <a:pPr lvl="1" algn="just"/>
            <a:r>
              <a:rPr lang="hr-HR" u="sng" dirty="0" smtClean="0"/>
              <a:t>Za sve slučajeve davanja zakonske licence postoji obaveza plaćanja autorske naknade;</a:t>
            </a:r>
          </a:p>
          <a:p>
            <a:pPr lvl="1" algn="just"/>
            <a:r>
              <a:rPr lang="hr-HR" dirty="0" smtClean="0"/>
              <a:t>U slučaju smrti lica koje je bilo autor patenta, oznake i topografije i autorskog djela, nosioci prava postaju njegovi pravni sljednici, odnosno nasljednici;</a:t>
            </a:r>
          </a:p>
          <a:p>
            <a:endParaRPr lang="hr-HR" dirty="0"/>
          </a:p>
        </p:txBody>
      </p:sp>
    </p:spTree>
    <p:extLst>
      <p:ext uri="{BB962C8B-B14F-4D97-AF65-F5344CB8AC3E}">
        <p14:creationId xmlns:p14="http://schemas.microsoft.com/office/powerpoint/2010/main" val="3545195911"/>
      </p:ext>
    </p:extLst>
  </p:cSld>
  <p:clrMapOvr>
    <a:masterClrMapping/>
  </p:clrMapOvr>
  <p:transition>
    <p:wipe dir="r"/>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Ugovor o cesiji</a:t>
            </a:r>
            <a:endParaRPr lang="hr-HR" dirty="0"/>
          </a:p>
        </p:txBody>
      </p:sp>
      <p:sp>
        <p:nvSpPr>
          <p:cNvPr id="3" name="Content Placeholder 2"/>
          <p:cNvSpPr>
            <a:spLocks noGrp="1"/>
          </p:cNvSpPr>
          <p:nvPr>
            <p:ph idx="1"/>
          </p:nvPr>
        </p:nvSpPr>
        <p:spPr/>
        <p:txBody>
          <a:bodyPr>
            <a:normAutofit/>
          </a:bodyPr>
          <a:lstStyle/>
          <a:p>
            <a:pPr algn="just"/>
            <a:r>
              <a:rPr lang="hr-HR" b="1" dirty="0" smtClean="0"/>
              <a:t>Ugovor o cesiji </a:t>
            </a:r>
            <a:r>
              <a:rPr lang="hr-HR" dirty="0" smtClean="0"/>
              <a:t>je poseban ugovor kojim se u </a:t>
            </a:r>
            <a:r>
              <a:rPr lang="hr-HR" b="1" u="sng" dirty="0" smtClean="0"/>
              <a:t>potpunosti</a:t>
            </a:r>
            <a:r>
              <a:rPr lang="hr-HR" dirty="0" smtClean="0"/>
              <a:t> </a:t>
            </a:r>
            <a:r>
              <a:rPr lang="hr-HR" u="sng" dirty="0" smtClean="0"/>
              <a:t>prenose </a:t>
            </a:r>
            <a:r>
              <a:rPr lang="hr-HR" dirty="0" smtClean="0"/>
              <a:t>prava industrijskog vlasništva, pri čemu sticalac ( cesionar) stiče sva imovinska prava na predmetu ugovora, a prenosilac zadržava moralna prava, samo ukoliko je on i  autor;</a:t>
            </a:r>
            <a:r>
              <a:rPr lang="bs-Latn-BA" dirty="0" smtClean="0"/>
              <a:t> </a:t>
            </a:r>
          </a:p>
          <a:p>
            <a:endParaRPr lang="hr-HR" dirty="0"/>
          </a:p>
        </p:txBody>
      </p:sp>
    </p:spTree>
    <p:extLst>
      <p:ext uri="{BB962C8B-B14F-4D97-AF65-F5344CB8AC3E}">
        <p14:creationId xmlns:p14="http://schemas.microsoft.com/office/powerpoint/2010/main" val="689347111"/>
      </p:ext>
    </p:extLst>
  </p:cSld>
  <p:clrMapOvr>
    <a:masterClrMapping/>
  </p:clrMapOvr>
  <p:transition>
    <p:wipe dir="r"/>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Ugovor o cesiji</a:t>
            </a:r>
            <a:endParaRPr lang="hr-HR" dirty="0"/>
          </a:p>
        </p:txBody>
      </p:sp>
      <p:sp>
        <p:nvSpPr>
          <p:cNvPr id="3" name="Content Placeholder 2"/>
          <p:cNvSpPr>
            <a:spLocks noGrp="1"/>
          </p:cNvSpPr>
          <p:nvPr>
            <p:ph idx="1"/>
          </p:nvPr>
        </p:nvSpPr>
        <p:spPr/>
        <p:txBody>
          <a:bodyPr>
            <a:normAutofit fontScale="85000" lnSpcReduction="20000"/>
          </a:bodyPr>
          <a:lstStyle/>
          <a:p>
            <a:r>
              <a:rPr lang="bs-Latn-BA" dirty="0" smtClean="0"/>
              <a:t>Ugovorom o </a:t>
            </a:r>
            <a:r>
              <a:rPr lang="bs-Latn-BA" dirty="0" err="1" smtClean="0"/>
              <a:t>prenosu</a:t>
            </a:r>
            <a:r>
              <a:rPr lang="bs-Latn-BA" dirty="0" smtClean="0"/>
              <a:t> prava nosilac prava (ili podnosilac prijave) može da prenese svoje pravo u cjelini ili djelimično. </a:t>
            </a:r>
          </a:p>
          <a:p>
            <a:r>
              <a:rPr lang="bs-Latn-BA" dirty="0" smtClean="0"/>
              <a:t>U slučaju </a:t>
            </a:r>
            <a:r>
              <a:rPr lang="bs-Latn-BA" u="sng" dirty="0" smtClean="0"/>
              <a:t>potpunog prenosa</a:t>
            </a:r>
            <a:r>
              <a:rPr lang="bs-Latn-BA" dirty="0" smtClean="0"/>
              <a:t>, sticalac (</a:t>
            </a:r>
            <a:r>
              <a:rPr lang="bs-Latn-BA" dirty="0" err="1" smtClean="0"/>
              <a:t>cesionar</a:t>
            </a:r>
            <a:r>
              <a:rPr lang="bs-Latn-BA" dirty="0" smtClean="0"/>
              <a:t>) stiče sva imovinska prava na predmetu ugovora a prenosilac zadržava samo moralna prava (ukoliko je on i </a:t>
            </a:r>
            <a:r>
              <a:rPr lang="bs-Latn-BA" dirty="0" err="1" smtClean="0"/>
              <a:t>pronalazač</a:t>
            </a:r>
            <a:r>
              <a:rPr lang="bs-Latn-BA" dirty="0" smtClean="0"/>
              <a:t> odnosno autor). </a:t>
            </a:r>
          </a:p>
          <a:p>
            <a:r>
              <a:rPr lang="bs-Latn-BA" dirty="0" smtClean="0"/>
              <a:t>Kod </a:t>
            </a:r>
            <a:r>
              <a:rPr lang="bs-Latn-BA" u="sng" dirty="0" err="1" smtClean="0"/>
              <a:t>delimičnog</a:t>
            </a:r>
            <a:r>
              <a:rPr lang="bs-Latn-BA" u="sng" dirty="0" smtClean="0"/>
              <a:t> prenosa</a:t>
            </a:r>
            <a:r>
              <a:rPr lang="bs-Latn-BA" dirty="0" smtClean="0"/>
              <a:t>, prenosilac, ustupa pravo samo za određeno vrijeme ili za određenu teritoriju, na primjer, prenosi se patent samo za teritoriju zemlje na kojoj je izdat a prenosilac zadržava patent u ostalim </a:t>
            </a:r>
            <a:r>
              <a:rPr lang="bs-Latn-BA" dirty="0" err="1" smtClean="0"/>
              <a:t>zemijama</a:t>
            </a:r>
            <a:r>
              <a:rPr lang="bs-Latn-BA" dirty="0" smtClean="0"/>
              <a:t> koje su mu priznale </a:t>
            </a:r>
            <a:r>
              <a:rPr lang="bs-Latn-BA" dirty="0" err="1" smtClean="0"/>
              <a:t>patentnu</a:t>
            </a:r>
            <a:r>
              <a:rPr lang="bs-Latn-BA" dirty="0" smtClean="0"/>
              <a:t> zaštitu.</a:t>
            </a:r>
          </a:p>
          <a:p>
            <a:endParaRPr lang="hr-HR" dirty="0"/>
          </a:p>
        </p:txBody>
      </p:sp>
    </p:spTree>
    <p:extLst>
      <p:ext uri="{BB962C8B-B14F-4D97-AF65-F5344CB8AC3E}">
        <p14:creationId xmlns:p14="http://schemas.microsoft.com/office/powerpoint/2010/main" val="1199809406"/>
      </p:ext>
    </p:extLst>
  </p:cSld>
  <p:clrMapOvr>
    <a:masterClrMapping/>
  </p:clrMapOvr>
  <p:transition>
    <p:wipe dir="r"/>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Ugovor o cesiji</a:t>
            </a:r>
            <a:endParaRPr lang="hr-HR" dirty="0"/>
          </a:p>
        </p:txBody>
      </p:sp>
      <p:sp>
        <p:nvSpPr>
          <p:cNvPr id="3" name="Content Placeholder 2"/>
          <p:cNvSpPr>
            <a:spLocks noGrp="1"/>
          </p:cNvSpPr>
          <p:nvPr>
            <p:ph idx="1"/>
          </p:nvPr>
        </p:nvSpPr>
        <p:spPr/>
        <p:txBody>
          <a:bodyPr>
            <a:normAutofit fontScale="70000" lnSpcReduction="20000"/>
          </a:bodyPr>
          <a:lstStyle/>
          <a:p>
            <a:pPr algn="just"/>
            <a:r>
              <a:rPr lang="hr-HR" b="1" dirty="0" smtClean="0"/>
              <a:t>Predmet</a:t>
            </a:r>
            <a:r>
              <a:rPr lang="hr-HR" dirty="0" smtClean="0"/>
              <a:t> </a:t>
            </a:r>
            <a:r>
              <a:rPr lang="hr-HR" b="1" dirty="0" smtClean="0"/>
              <a:t>ugovora </a:t>
            </a:r>
            <a:r>
              <a:rPr lang="hr-HR" dirty="0" smtClean="0"/>
              <a:t>- zaštićeno pravo na patent,  žig, industrijski dizajn, topografiju integrisanog kola;</a:t>
            </a:r>
            <a:r>
              <a:rPr lang="sr-Latn-CS" dirty="0" smtClean="0"/>
              <a:t> Pravni promet geografskim oznakama porijekla, zbog njihovih svojstava (vezanosti za geografsko područje i za ovlašćenog korisnika) nije dozvoljen.</a:t>
            </a:r>
          </a:p>
          <a:p>
            <a:pPr algn="just"/>
            <a:r>
              <a:rPr lang="sr-Latn-CS" dirty="0" smtClean="0"/>
              <a:t>Pored ovih zaštićenih prava industrijskog vlasništva, predmet ugovora o cesiji mogu da budu i nezaštićena prava kao što su tehničko znanje i iskustvo - know how, neprijavljeni pronalazak, dizajn, znak za obilježavanje robe ili usiuga i topografija. </a:t>
            </a:r>
          </a:p>
          <a:p>
            <a:pPr algn="just"/>
            <a:r>
              <a:rPr lang="hr-HR" dirty="0" smtClean="0"/>
              <a:t>Ugovor se zaključuje u </a:t>
            </a:r>
            <a:r>
              <a:rPr lang="hr-HR" b="1" dirty="0" smtClean="0"/>
              <a:t>pismenoj formi</a:t>
            </a:r>
            <a:r>
              <a:rPr lang="hr-HR" dirty="0" smtClean="0"/>
              <a:t>, u suprotnom ne proizvodi pravno dejstvo;</a:t>
            </a:r>
          </a:p>
          <a:p>
            <a:pPr algn="just"/>
            <a:r>
              <a:rPr lang="hr-HR" dirty="0" smtClean="0"/>
              <a:t>Moguća je i </a:t>
            </a:r>
            <a:r>
              <a:rPr lang="hr-HR" b="1" dirty="0" smtClean="0"/>
              <a:t>registracija ugovora</a:t>
            </a:r>
            <a:r>
              <a:rPr lang="hr-HR" dirty="0" smtClean="0"/>
              <a:t>, čime se obezbjeđuje pravna sugurnost u prometu ovih prava;</a:t>
            </a:r>
            <a:endParaRPr lang="hr-HR" dirty="0"/>
          </a:p>
        </p:txBody>
      </p:sp>
    </p:spTree>
    <p:extLst>
      <p:ext uri="{BB962C8B-B14F-4D97-AF65-F5344CB8AC3E}">
        <p14:creationId xmlns:p14="http://schemas.microsoft.com/office/powerpoint/2010/main" val="268082091"/>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Cilj predmeta</a:t>
            </a:r>
            <a:endParaRPr lang="bs-Latn-BA" dirty="0"/>
          </a:p>
        </p:txBody>
      </p:sp>
      <p:sp>
        <p:nvSpPr>
          <p:cNvPr id="3" name="Content Placeholder 2"/>
          <p:cNvSpPr>
            <a:spLocks noGrp="1"/>
          </p:cNvSpPr>
          <p:nvPr>
            <p:ph idx="1"/>
          </p:nvPr>
        </p:nvSpPr>
        <p:spPr/>
        <p:txBody>
          <a:bodyPr/>
          <a:lstStyle/>
          <a:p>
            <a:r>
              <a:rPr lang="bs-Latn-BA" dirty="0"/>
              <a:t>Dodatna nadogradnja prethodno usvojenih znanja iz prava industrijskog vlasništva, sa naglaskom na teoretske osnove instituta industrijskog vlasništva kao i na širi kontekst prava industrijskog vlasništva u grani prava intelektualnog vlasništva, te naučni diskurs i razvoj prava industrijskog vlasništva de lege ferenda. </a:t>
            </a:r>
          </a:p>
        </p:txBody>
      </p:sp>
    </p:spTree>
    <p:extLst>
      <p:ext uri="{BB962C8B-B14F-4D97-AF65-F5344CB8AC3E}">
        <p14:creationId xmlns:p14="http://schemas.microsoft.com/office/powerpoint/2010/main" val="1743443875"/>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Novost pronalaska-izuma</a:t>
            </a:r>
            <a:endParaRPr lang="hr-HR" dirty="0"/>
          </a:p>
        </p:txBody>
      </p:sp>
      <p:pic>
        <p:nvPicPr>
          <p:cNvPr id="5" name="Content Placeholder 4" descr="extraordinary-ordinary-4.jpg"/>
          <p:cNvPicPr>
            <a:picLocks noGrp="1" noChangeAspect="1"/>
          </p:cNvPicPr>
          <p:nvPr>
            <p:ph sz="half" idx="1"/>
          </p:nvPr>
        </p:nvPicPr>
        <p:blipFill>
          <a:blip r:embed="rId2"/>
          <a:stretch>
            <a:fillRect/>
          </a:stretch>
        </p:blipFill>
        <p:spPr>
          <a:xfrm>
            <a:off x="880222" y="1364680"/>
            <a:ext cx="3191711" cy="49599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Content Placeholder 3"/>
          <p:cNvSpPr>
            <a:spLocks noGrp="1"/>
          </p:cNvSpPr>
          <p:nvPr>
            <p:ph sz="half" idx="2"/>
          </p:nvPr>
        </p:nvSpPr>
        <p:spPr/>
        <p:txBody>
          <a:bodyPr/>
          <a:lstStyle/>
          <a:p>
            <a:r>
              <a:rPr lang="bs-Latn-BA" sz="4000" dirty="0" smtClean="0"/>
              <a:t>Izum je </a:t>
            </a:r>
            <a:r>
              <a:rPr lang="bs-Latn-BA" sz="4000" b="1" u="sng" dirty="0" smtClean="0"/>
              <a:t>nov</a:t>
            </a:r>
            <a:r>
              <a:rPr lang="bs-Latn-BA" sz="4000" dirty="0" smtClean="0"/>
              <a:t> ako </a:t>
            </a:r>
            <a:r>
              <a:rPr lang="bs-Latn-BA" sz="4000" u="sng" dirty="0" smtClean="0"/>
              <a:t>nije obuhvaćen stanjem tehnike</a:t>
            </a:r>
            <a:r>
              <a:rPr lang="bs-Latn-BA" sz="4000" dirty="0" smtClean="0"/>
              <a:t>. </a:t>
            </a:r>
          </a:p>
          <a:p>
            <a:endParaRPr lang="hr-HR" dirty="0"/>
          </a:p>
        </p:txBody>
      </p:sp>
    </p:spTree>
    <p:extLst>
      <p:ext uri="{BB962C8B-B14F-4D97-AF65-F5344CB8AC3E}">
        <p14:creationId xmlns:p14="http://schemas.microsoft.com/office/powerpoint/2010/main" val="4268188632"/>
      </p:ext>
    </p:extLst>
  </p:cSld>
  <p:clrMapOvr>
    <a:masterClrMapping/>
  </p:clrMapOvr>
  <p:transition>
    <p:wipe dir="r"/>
  </p:transitio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Ugovor o osnivanju mješovitih preduzeća</a:t>
            </a:r>
            <a:endParaRPr lang="hr-HR" dirty="0"/>
          </a:p>
        </p:txBody>
      </p:sp>
      <p:sp>
        <p:nvSpPr>
          <p:cNvPr id="3" name="Content Placeholder 2"/>
          <p:cNvSpPr>
            <a:spLocks noGrp="1"/>
          </p:cNvSpPr>
          <p:nvPr>
            <p:ph idx="1"/>
          </p:nvPr>
        </p:nvSpPr>
        <p:spPr/>
        <p:txBody>
          <a:bodyPr>
            <a:normAutofit fontScale="77500" lnSpcReduction="20000"/>
          </a:bodyPr>
          <a:lstStyle/>
          <a:p>
            <a:pPr algn="just"/>
            <a:r>
              <a:rPr lang="hr-HR" b="1" dirty="0" smtClean="0"/>
              <a:t>Mješovita preduzeća </a:t>
            </a:r>
            <a:r>
              <a:rPr lang="hr-HR" dirty="0" smtClean="0"/>
              <a:t>su sva ona preduzeća u kojima postoji </a:t>
            </a:r>
            <a:r>
              <a:rPr lang="hr-HR" u="sng" dirty="0" smtClean="0"/>
              <a:t>kombinovano </a:t>
            </a:r>
            <a:r>
              <a:rPr lang="hr-HR" dirty="0" smtClean="0"/>
              <a:t>strani i domaći kapital;</a:t>
            </a:r>
          </a:p>
          <a:p>
            <a:pPr algn="just"/>
            <a:r>
              <a:rPr lang="hr-HR" b="1" dirty="0" smtClean="0"/>
              <a:t>Prava int.vlasništva u ova preduzeća se unose kroz</a:t>
            </a:r>
            <a:r>
              <a:rPr lang="hr-HR" dirty="0" smtClean="0"/>
              <a:t>: ulog o osnivanju mješovitog preduzeća i odredbama o licencama u ugovorima o osnivanju;</a:t>
            </a:r>
          </a:p>
          <a:p>
            <a:pPr algn="just"/>
            <a:r>
              <a:rPr lang="hr-HR" b="1" dirty="0" smtClean="0"/>
              <a:t>Predmet uloga </a:t>
            </a:r>
            <a:r>
              <a:rPr lang="hr-HR" dirty="0" smtClean="0"/>
              <a:t>može biti ustupanje na korištenje patenata, žiga ili drugog oblika industrijskog vlasništva;</a:t>
            </a:r>
          </a:p>
          <a:p>
            <a:pPr algn="just"/>
            <a:r>
              <a:rPr lang="hr-HR" b="1" dirty="0" smtClean="0"/>
              <a:t>Elementi ugovora:  </a:t>
            </a:r>
            <a:r>
              <a:rPr lang="hr-HR" dirty="0" smtClean="0"/>
              <a:t>firma, sjedište, ime, rad, osnivački ulog, prava i obaveze osnivača prema preduzeću, trajanje ugovora:</a:t>
            </a:r>
          </a:p>
          <a:p>
            <a:pPr algn="just"/>
            <a:r>
              <a:rPr lang="hr-HR" dirty="0" smtClean="0"/>
              <a:t>Ugovor se može zaključiti na određeno i neodređeno vrijeme;</a:t>
            </a:r>
          </a:p>
          <a:p>
            <a:pPr algn="just"/>
            <a:r>
              <a:rPr lang="hr-HR" dirty="0" smtClean="0"/>
              <a:t>Znanja i iskustva koja na mješovito preduzeće prenese strani ulagač, ne mogu se više oduzeti;</a:t>
            </a:r>
          </a:p>
          <a:p>
            <a:endParaRPr lang="hr-HR" dirty="0"/>
          </a:p>
        </p:txBody>
      </p:sp>
    </p:spTree>
    <p:extLst>
      <p:ext uri="{BB962C8B-B14F-4D97-AF65-F5344CB8AC3E}">
        <p14:creationId xmlns:p14="http://schemas.microsoft.com/office/powerpoint/2010/main" val="2029838459"/>
      </p:ext>
    </p:extLst>
  </p:cSld>
  <p:clrMapOvr>
    <a:masterClrMapping/>
  </p:clrMapOvr>
  <p:transition>
    <p:wipe dir="r"/>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Ugovor o ulaganju</a:t>
            </a:r>
            <a:endParaRPr lang="hr-HR" dirty="0"/>
          </a:p>
        </p:txBody>
      </p:sp>
      <p:sp>
        <p:nvSpPr>
          <p:cNvPr id="3" name="Content Placeholder 2"/>
          <p:cNvSpPr>
            <a:spLocks noGrp="1"/>
          </p:cNvSpPr>
          <p:nvPr>
            <p:ph idx="1"/>
          </p:nvPr>
        </p:nvSpPr>
        <p:spPr/>
        <p:txBody>
          <a:bodyPr>
            <a:normAutofit fontScale="77500" lnSpcReduction="20000"/>
          </a:bodyPr>
          <a:lstStyle/>
          <a:p>
            <a:pPr algn="just"/>
            <a:r>
              <a:rPr lang="hr-HR" b="1" dirty="0" smtClean="0"/>
              <a:t>Ulaganje </a:t>
            </a:r>
            <a:r>
              <a:rPr lang="hr-HR" dirty="0" smtClean="0"/>
              <a:t>može biti u formi zaključenja ugovora koji ima za cilj da obezbijedi da domaća i strana pravna i fizička lica vrše određena ulaganja;</a:t>
            </a:r>
          </a:p>
          <a:p>
            <a:pPr algn="just"/>
            <a:r>
              <a:rPr lang="hr-HR" dirty="0" smtClean="0"/>
              <a:t>Kao ulog mogu se pojaviti novac, stvari i prava;</a:t>
            </a:r>
          </a:p>
          <a:p>
            <a:pPr algn="just"/>
            <a:r>
              <a:rPr lang="hr-HR" b="1" dirty="0" smtClean="0"/>
              <a:t>Ugovor o ulaganju je formalni ugovor</a:t>
            </a:r>
            <a:r>
              <a:rPr lang="hr-HR" dirty="0" smtClean="0"/>
              <a:t>, koji se zaključuje u pismenoj formi i mora se prijaviti, a prijava se podnosi </a:t>
            </a:r>
            <a:r>
              <a:rPr lang="hr-HR" b="1" dirty="0" smtClean="0"/>
              <a:t>organu uprave nadležnom za ekonomske odnose</a:t>
            </a:r>
            <a:r>
              <a:rPr lang="hr-HR" dirty="0" smtClean="0"/>
              <a:t>, a registracija se vrši kod istog organa;</a:t>
            </a:r>
          </a:p>
          <a:p>
            <a:pPr algn="just"/>
            <a:r>
              <a:rPr lang="hr-HR" dirty="0" smtClean="0"/>
              <a:t>Ugovor je dvostrano obavezan, komutativan i imenovan;</a:t>
            </a:r>
          </a:p>
          <a:p>
            <a:pPr algn="just"/>
            <a:r>
              <a:rPr lang="hr-HR" b="1" dirty="0" smtClean="0"/>
              <a:t>Elementi ugovora: </a:t>
            </a:r>
            <a:r>
              <a:rPr lang="hr-HR" dirty="0" smtClean="0"/>
              <a:t>ugovorne strane, označavanje preduzeća u koje se vrši ulaganje, ciljevi, poslovi, način vraćanja uloga, uslovi i način raskidanja ugovora, rješavanje sporova;</a:t>
            </a:r>
          </a:p>
          <a:p>
            <a:endParaRPr lang="hr-HR" dirty="0"/>
          </a:p>
        </p:txBody>
      </p:sp>
    </p:spTree>
    <p:extLst>
      <p:ext uri="{BB962C8B-B14F-4D97-AF65-F5344CB8AC3E}">
        <p14:creationId xmlns:p14="http://schemas.microsoft.com/office/powerpoint/2010/main" val="2075506960"/>
      </p:ext>
    </p:extLst>
  </p:cSld>
  <p:clrMapOvr>
    <a:masterClrMapping/>
  </p:clrMapOvr>
  <p:transition>
    <p:wipe dir="r"/>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Ugovor o ulaganju</a:t>
            </a:r>
            <a:endParaRPr lang="hr-HR" dirty="0"/>
          </a:p>
        </p:txBody>
      </p:sp>
      <p:sp>
        <p:nvSpPr>
          <p:cNvPr id="3" name="Content Placeholder 2"/>
          <p:cNvSpPr>
            <a:spLocks noGrp="1"/>
          </p:cNvSpPr>
          <p:nvPr>
            <p:ph idx="1"/>
          </p:nvPr>
        </p:nvSpPr>
        <p:spPr/>
        <p:txBody>
          <a:bodyPr>
            <a:normAutofit fontScale="85000" lnSpcReduction="20000"/>
          </a:bodyPr>
          <a:lstStyle/>
          <a:p>
            <a:r>
              <a:rPr lang="hr-HR" dirty="0" smtClean="0"/>
              <a:t>Na osnovu sklopljenog ugovora, </a:t>
            </a:r>
            <a:r>
              <a:rPr lang="hr-HR" b="1" dirty="0" smtClean="0"/>
              <a:t>strani ulagač ima slijedeća prava: </a:t>
            </a:r>
          </a:p>
          <a:p>
            <a:pPr lvl="1"/>
            <a:r>
              <a:rPr lang="hr-HR" dirty="0" smtClean="0"/>
              <a:t>1. upravljanje ili učestvovanje u upravljanju poslovanjem preduzeća;</a:t>
            </a:r>
          </a:p>
          <a:p>
            <a:pPr lvl="1"/>
            <a:r>
              <a:rPr lang="hr-HR" dirty="0" smtClean="0"/>
              <a:t>2. prenošenje prava i obaveza iz ugovora na druge domaće ili strane ulagače;</a:t>
            </a:r>
          </a:p>
          <a:p>
            <a:pPr lvl="1"/>
            <a:r>
              <a:rPr lang="hr-HR" dirty="0" smtClean="0"/>
              <a:t>3. učestvovanje u dobiti;</a:t>
            </a:r>
          </a:p>
          <a:p>
            <a:pPr lvl="1"/>
            <a:r>
              <a:rPr lang="hr-HR" dirty="0" smtClean="0"/>
              <a:t>4. povraćaj uloga uloženog u određeno preduzeće;</a:t>
            </a:r>
          </a:p>
          <a:p>
            <a:pPr lvl="1"/>
            <a:r>
              <a:rPr lang="hr-HR" dirty="0" smtClean="0"/>
              <a:t>5. uvid u poslovne knjige;</a:t>
            </a:r>
          </a:p>
          <a:p>
            <a:pPr lvl="1"/>
            <a:r>
              <a:rPr lang="hr-HR" dirty="0" smtClean="0"/>
              <a:t>6. revizija periodičnih i godišnjih obračuna;</a:t>
            </a:r>
          </a:p>
          <a:p>
            <a:r>
              <a:rPr lang="hr-HR" dirty="0" smtClean="0"/>
              <a:t>Ugovor o ulaganju  može biti zaključen na </a:t>
            </a:r>
            <a:r>
              <a:rPr lang="hr-HR" b="1" dirty="0" smtClean="0"/>
              <a:t>određeno</a:t>
            </a:r>
            <a:r>
              <a:rPr lang="hr-HR" dirty="0" smtClean="0"/>
              <a:t> i  </a:t>
            </a:r>
            <a:r>
              <a:rPr lang="hr-HR" b="1" dirty="0" smtClean="0"/>
              <a:t>neodređeno vrijeme;</a:t>
            </a:r>
          </a:p>
          <a:p>
            <a:endParaRPr lang="hr-HR" dirty="0"/>
          </a:p>
        </p:txBody>
      </p:sp>
    </p:spTree>
    <p:extLst>
      <p:ext uri="{BB962C8B-B14F-4D97-AF65-F5344CB8AC3E}">
        <p14:creationId xmlns:p14="http://schemas.microsoft.com/office/powerpoint/2010/main" val="4049669907"/>
      </p:ext>
    </p:extLst>
  </p:cSld>
  <p:clrMapOvr>
    <a:masterClrMapping/>
  </p:clrMapOvr>
  <p:transition>
    <p:wipe dir="r"/>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Ugovor o transferu tehnologije</a:t>
            </a:r>
            <a:endParaRPr lang="hr-HR" dirty="0"/>
          </a:p>
        </p:txBody>
      </p:sp>
      <p:sp>
        <p:nvSpPr>
          <p:cNvPr id="3" name="Content Placeholder 2"/>
          <p:cNvSpPr>
            <a:spLocks noGrp="1"/>
          </p:cNvSpPr>
          <p:nvPr>
            <p:ph idx="1"/>
          </p:nvPr>
        </p:nvSpPr>
        <p:spPr/>
        <p:txBody>
          <a:bodyPr>
            <a:normAutofit fontScale="92500" lnSpcReduction="20000"/>
          </a:bodyPr>
          <a:lstStyle/>
          <a:p>
            <a:pPr algn="just"/>
            <a:r>
              <a:rPr lang="hr-HR" b="1" dirty="0" smtClean="0"/>
              <a:t>Ugovor o transferu tehnologije </a:t>
            </a:r>
            <a:r>
              <a:rPr lang="hr-HR" dirty="0" smtClean="0"/>
              <a:t>je takav ugovor kojim se istovremeno ustupa pravo korištenja zaštićenih prava (prava industrijskog vlasništva) i nezaštićenih znanja (know-how) zajedno sa opremom i tehnologijom potrebnom za privredno iskorištavanje tog znanja, a uz pružanje tehničke pomoći od strane davaoca znanja;</a:t>
            </a:r>
          </a:p>
          <a:p>
            <a:pPr algn="just"/>
            <a:r>
              <a:rPr lang="hr-HR" b="1" dirty="0" smtClean="0"/>
              <a:t>Bitna karakteristika ovog ugovora je: </a:t>
            </a:r>
            <a:r>
              <a:rPr lang="hr-HR" dirty="0" smtClean="0"/>
              <a:t>zaštićena prava predstavljaju sporedni predmet ugovora, za razliku od  ugovora o licenci  kod kojih je to primarni predmet;</a:t>
            </a:r>
          </a:p>
          <a:p>
            <a:endParaRPr lang="hr-HR" dirty="0"/>
          </a:p>
        </p:txBody>
      </p:sp>
    </p:spTree>
    <p:extLst>
      <p:ext uri="{BB962C8B-B14F-4D97-AF65-F5344CB8AC3E}">
        <p14:creationId xmlns:p14="http://schemas.microsoft.com/office/powerpoint/2010/main" val="913814526"/>
      </p:ext>
    </p:extLst>
  </p:cSld>
  <p:clrMapOvr>
    <a:masterClrMapping/>
  </p:clrMapOvr>
  <p:transition>
    <p:wipe dir="r"/>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Ugovor o transferu tehnologije</a:t>
            </a:r>
            <a:endParaRPr lang="hr-HR" dirty="0"/>
          </a:p>
        </p:txBody>
      </p:sp>
      <p:sp>
        <p:nvSpPr>
          <p:cNvPr id="3" name="Content Placeholder 2"/>
          <p:cNvSpPr>
            <a:spLocks noGrp="1"/>
          </p:cNvSpPr>
          <p:nvPr>
            <p:ph idx="1"/>
          </p:nvPr>
        </p:nvSpPr>
        <p:spPr/>
        <p:txBody>
          <a:bodyPr>
            <a:normAutofit fontScale="92500" lnSpcReduction="20000"/>
          </a:bodyPr>
          <a:lstStyle/>
          <a:p>
            <a:pPr algn="just"/>
            <a:r>
              <a:rPr lang="hr-HR" b="1" dirty="0" smtClean="0"/>
              <a:t>Obaveze davaoca tehnologije</a:t>
            </a:r>
            <a:r>
              <a:rPr lang="hr-HR" dirty="0" smtClean="0"/>
              <a:t>: predaja predmeta ugovora, garancija za tehnička svojstva predmeta;</a:t>
            </a:r>
          </a:p>
          <a:p>
            <a:pPr algn="just"/>
            <a:r>
              <a:rPr lang="hr-HR" b="1" dirty="0" smtClean="0"/>
              <a:t>Obaveze sticaoca: </a:t>
            </a:r>
            <a:r>
              <a:rPr lang="hr-HR" dirty="0" smtClean="0"/>
              <a:t>iskorištavanje predmeta, plaćanje naknade za ustupljenu tehnologiju, obaveza podnošenja izvještaja;</a:t>
            </a:r>
          </a:p>
          <a:p>
            <a:r>
              <a:rPr lang="hr-HR" dirty="0" smtClean="0"/>
              <a:t>Ugovor obavezno mora biti u </a:t>
            </a:r>
            <a:r>
              <a:rPr lang="hr-HR" b="1" dirty="0" smtClean="0"/>
              <a:t>pismenoj formi</a:t>
            </a:r>
            <a:r>
              <a:rPr lang="hr-HR" dirty="0" smtClean="0"/>
              <a:t>, dvostrano je obavezan, komutativan, imenovan;</a:t>
            </a:r>
          </a:p>
          <a:p>
            <a:r>
              <a:rPr lang="hr-HR" dirty="0" smtClean="0"/>
              <a:t>Ugovor se </a:t>
            </a:r>
            <a:r>
              <a:rPr lang="hr-HR" b="1" dirty="0" smtClean="0"/>
              <a:t>mora prijaviti nadležnom organu </a:t>
            </a:r>
            <a:r>
              <a:rPr lang="hr-HR" dirty="0" smtClean="0"/>
              <a:t>za ekonomske odnose sa inostranstvom;</a:t>
            </a:r>
          </a:p>
          <a:p>
            <a:r>
              <a:rPr lang="hr-HR" dirty="0" smtClean="0"/>
              <a:t>Ugovor se </a:t>
            </a:r>
            <a:r>
              <a:rPr lang="hr-HR" b="1" dirty="0" smtClean="0"/>
              <a:t>mora registrovati </a:t>
            </a:r>
            <a:r>
              <a:rPr lang="hr-HR" dirty="0" smtClean="0"/>
              <a:t>i punovažan je danom upisa u registar;</a:t>
            </a:r>
          </a:p>
          <a:p>
            <a:endParaRPr lang="hr-HR" dirty="0"/>
          </a:p>
        </p:txBody>
      </p:sp>
    </p:spTree>
    <p:extLst>
      <p:ext uri="{BB962C8B-B14F-4D97-AF65-F5344CB8AC3E}">
        <p14:creationId xmlns:p14="http://schemas.microsoft.com/office/powerpoint/2010/main" val="198478326"/>
      </p:ext>
    </p:extLst>
  </p:cSld>
  <p:clrMapOvr>
    <a:masterClrMapping/>
  </p:clrMapOvr>
  <p:transition>
    <p:wipe dir="r"/>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Ugovor o dugoročnoj proizvodnoj kooperaciji</a:t>
            </a:r>
            <a:endParaRPr lang="hr-HR" dirty="0"/>
          </a:p>
        </p:txBody>
      </p:sp>
      <p:sp>
        <p:nvSpPr>
          <p:cNvPr id="3" name="Content Placeholder 2"/>
          <p:cNvSpPr>
            <a:spLocks noGrp="1"/>
          </p:cNvSpPr>
          <p:nvPr>
            <p:ph idx="1"/>
          </p:nvPr>
        </p:nvSpPr>
        <p:spPr/>
        <p:txBody>
          <a:bodyPr>
            <a:normAutofit fontScale="77500" lnSpcReduction="20000"/>
          </a:bodyPr>
          <a:lstStyle/>
          <a:p>
            <a:pPr algn="just"/>
            <a:r>
              <a:rPr lang="hr-HR" b="1" dirty="0" smtClean="0"/>
              <a:t>Ugovor o dugoročnoj proizvodnoj kooperaciji </a:t>
            </a:r>
            <a:r>
              <a:rPr lang="hr-HR" dirty="0" smtClean="0"/>
              <a:t>je takav ugovor kojim se kooperanti koji imaju sjedište u raznim državama uzajamno obavezuju da u toku proizvodnje svaki od njih da određeni materijal ili stvari, prenese prava ili izvrši tačno određene radnje u procesu zajedničke proizvodnje, te stiče pravo učešća  u raspodjeli ostvarenih prihoda i učestvuje u snošenju gubitaka ako do njih dođe;</a:t>
            </a:r>
          </a:p>
          <a:p>
            <a:pPr algn="just"/>
            <a:r>
              <a:rPr lang="hr-HR" b="1" dirty="0" smtClean="0"/>
              <a:t>Obaveze kooperanata:</a:t>
            </a:r>
            <a:r>
              <a:rPr lang="hr-HR" dirty="0" smtClean="0"/>
              <a:t> davanje određenog materijala, priznavanje drugom ugovornom partneru prava na učešće u raspodjeli prihoda;</a:t>
            </a:r>
          </a:p>
          <a:p>
            <a:pPr algn="just"/>
            <a:r>
              <a:rPr lang="hr-HR" b="1" dirty="0" smtClean="0"/>
              <a:t>Prava kooperanata: </a:t>
            </a:r>
            <a:r>
              <a:rPr lang="hr-HR" dirty="0" smtClean="0"/>
              <a:t>pravo da zahtijeva od drugog kooperanta da da određeni materijal, pravo da zahtijeva učešće u raspodjeli prihoda;</a:t>
            </a:r>
          </a:p>
          <a:p>
            <a:endParaRPr lang="hr-HR" dirty="0"/>
          </a:p>
        </p:txBody>
      </p:sp>
    </p:spTree>
    <p:extLst>
      <p:ext uri="{BB962C8B-B14F-4D97-AF65-F5344CB8AC3E}">
        <p14:creationId xmlns:p14="http://schemas.microsoft.com/office/powerpoint/2010/main" val="1013576025"/>
      </p:ext>
    </p:extLst>
  </p:cSld>
  <p:clrMapOvr>
    <a:masterClrMapping/>
  </p:clrMapOvr>
  <p:transition>
    <p:wipe dir="r"/>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Ugovor o dugoročnoj proizvodnoj kooperaciji</a:t>
            </a:r>
            <a:endParaRPr lang="hr-HR" dirty="0"/>
          </a:p>
        </p:txBody>
      </p:sp>
      <p:sp>
        <p:nvSpPr>
          <p:cNvPr id="3" name="Content Placeholder 2"/>
          <p:cNvSpPr>
            <a:spLocks noGrp="1"/>
          </p:cNvSpPr>
          <p:nvPr>
            <p:ph idx="1"/>
          </p:nvPr>
        </p:nvSpPr>
        <p:spPr/>
        <p:txBody>
          <a:bodyPr>
            <a:normAutofit fontScale="85000" lnSpcReduction="20000"/>
          </a:bodyPr>
          <a:lstStyle/>
          <a:p>
            <a:pPr algn="just"/>
            <a:r>
              <a:rPr lang="hr-HR" b="1" dirty="0" smtClean="0"/>
              <a:t>Odgovornosti kooperanata: </a:t>
            </a:r>
            <a:r>
              <a:rPr lang="hr-HR" dirty="0" smtClean="0"/>
              <a:t>odgovornost za nekvalitetnu isporuku, odgovornost za nakandu štete, prema trećem licu odgovara samo jedan kooperant;</a:t>
            </a:r>
          </a:p>
          <a:p>
            <a:pPr algn="just"/>
            <a:r>
              <a:rPr lang="hr-HR" b="1" dirty="0" smtClean="0"/>
              <a:t>Predmet ugovora</a:t>
            </a:r>
            <a:r>
              <a:rPr lang="hr-HR" dirty="0" smtClean="0"/>
              <a:t>: materijal, određena prava, određene radnje;</a:t>
            </a:r>
          </a:p>
          <a:p>
            <a:pPr algn="just"/>
            <a:r>
              <a:rPr lang="hr-HR" dirty="0" smtClean="0"/>
              <a:t>Ovaj ugovor je dvostrano obavezan, neimenovan, komutativan, formalan;</a:t>
            </a:r>
          </a:p>
          <a:p>
            <a:pPr algn="just"/>
            <a:r>
              <a:rPr lang="hr-HR" b="1" dirty="0" smtClean="0"/>
              <a:t>Ugovor se mora zaključiti u pismenoj formi </a:t>
            </a:r>
            <a:r>
              <a:rPr lang="hr-HR" dirty="0" smtClean="0"/>
              <a:t>i prijaviti organu uprave nadležnom za ekonomske odnose sa inostranstvom, u roku od 30 dana od dana zaključenja;</a:t>
            </a:r>
          </a:p>
          <a:p>
            <a:pPr algn="just"/>
            <a:r>
              <a:rPr lang="hr-HR" dirty="0" smtClean="0"/>
              <a:t>Ovaj ugovor je nastao krajem </a:t>
            </a:r>
            <a:r>
              <a:rPr lang="hr-HR" b="1" dirty="0" smtClean="0"/>
              <a:t>19.vijeka</a:t>
            </a:r>
            <a:r>
              <a:rPr lang="hr-HR" dirty="0" smtClean="0"/>
              <a:t>, i prvi put se javlja u  SAD- u, a kasnije i u  Evropi;</a:t>
            </a:r>
          </a:p>
          <a:p>
            <a:endParaRPr lang="hr-HR" dirty="0"/>
          </a:p>
        </p:txBody>
      </p:sp>
    </p:spTree>
    <p:extLst>
      <p:ext uri="{BB962C8B-B14F-4D97-AF65-F5344CB8AC3E}">
        <p14:creationId xmlns:p14="http://schemas.microsoft.com/office/powerpoint/2010/main" val="3942199138"/>
      </p:ext>
    </p:extLst>
  </p:cSld>
  <p:clrMapOvr>
    <a:masterClrMapping/>
  </p:clrMapOvr>
  <p:transition>
    <p:wipe dir="r"/>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Ugovor o franšizingu</a:t>
            </a:r>
            <a:endParaRPr lang="hr-HR" dirty="0"/>
          </a:p>
        </p:txBody>
      </p:sp>
      <p:sp>
        <p:nvSpPr>
          <p:cNvPr id="3" name="Content Placeholder 2"/>
          <p:cNvSpPr>
            <a:spLocks noGrp="1"/>
          </p:cNvSpPr>
          <p:nvPr>
            <p:ph idx="1"/>
          </p:nvPr>
        </p:nvSpPr>
        <p:spPr/>
        <p:txBody>
          <a:bodyPr>
            <a:normAutofit fontScale="92500" lnSpcReduction="10000"/>
          </a:bodyPr>
          <a:lstStyle/>
          <a:p>
            <a:pPr algn="just">
              <a:lnSpc>
                <a:spcPct val="120000"/>
              </a:lnSpc>
            </a:pPr>
            <a:r>
              <a:rPr lang="hr-HR" sz="3600" b="1" dirty="0" smtClean="0"/>
              <a:t>Ugovor o franšizingu </a:t>
            </a:r>
            <a:r>
              <a:rPr lang="hr-HR" sz="3600" dirty="0" smtClean="0"/>
              <a:t>je takav ugovorni odnos između davaoca i primaoca franšize u kome davalac nudi da održi trajni interes u poslovanju primaoca franšize u oblastima kao što su </a:t>
            </a:r>
            <a:r>
              <a:rPr lang="hr-HR" sz="3600" b="1" dirty="0" smtClean="0"/>
              <a:t>know-how,</a:t>
            </a:r>
            <a:r>
              <a:rPr lang="hr-HR" sz="3600" dirty="0" smtClean="0"/>
              <a:t> dok se primalac obavezuje da posluje pod zajedničkom firmom, spoljnim izgledom ili postupku koji pripada davaocu;</a:t>
            </a:r>
          </a:p>
          <a:p>
            <a:pPr algn="just">
              <a:buNone/>
            </a:pPr>
            <a:r>
              <a:rPr lang="hr-HR" b="1" dirty="0" smtClean="0"/>
              <a:t>    </a:t>
            </a:r>
            <a:endParaRPr lang="hr-HR" dirty="0"/>
          </a:p>
        </p:txBody>
      </p:sp>
    </p:spTree>
    <p:extLst>
      <p:ext uri="{BB962C8B-B14F-4D97-AF65-F5344CB8AC3E}">
        <p14:creationId xmlns:p14="http://schemas.microsoft.com/office/powerpoint/2010/main" val="3878942653"/>
      </p:ext>
    </p:extLst>
  </p:cSld>
  <p:clrMapOvr>
    <a:masterClrMapping/>
  </p:clrMapOvr>
  <p:transition>
    <p:wipe dir="r"/>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Karakteristike ugovora o franšizingu</a:t>
            </a:r>
            <a:endParaRPr lang="hr-HR" dirty="0"/>
          </a:p>
        </p:txBody>
      </p:sp>
      <p:sp>
        <p:nvSpPr>
          <p:cNvPr id="3" name="Content Placeholder 2"/>
          <p:cNvSpPr>
            <a:spLocks noGrp="1"/>
          </p:cNvSpPr>
          <p:nvPr>
            <p:ph idx="1"/>
          </p:nvPr>
        </p:nvSpPr>
        <p:spPr/>
        <p:txBody>
          <a:bodyPr>
            <a:normAutofit fontScale="85000" lnSpcReduction="10000"/>
          </a:bodyPr>
          <a:lstStyle/>
          <a:p>
            <a:pPr algn="just"/>
            <a:r>
              <a:rPr lang="hr-HR" dirty="0" smtClean="0"/>
              <a:t>franšizing je ne samo ugovorni odnos nego i metoda kooperacije između preduzeća;</a:t>
            </a:r>
          </a:p>
          <a:p>
            <a:pPr algn="just"/>
            <a:r>
              <a:rPr lang="hr-HR" dirty="0" smtClean="0"/>
              <a:t>davalac franšize je i vlasnik prava isključive upotrebe firme, žiga, oznake; </a:t>
            </a:r>
          </a:p>
          <a:p>
            <a:pPr algn="just"/>
            <a:r>
              <a:rPr lang="hr-HR" dirty="0" smtClean="0"/>
              <a:t>davalac franšize stavlja na raspolaganje pravo korištenja skupa proizvoda i usluga; </a:t>
            </a:r>
          </a:p>
          <a:p>
            <a:pPr algn="just"/>
            <a:r>
              <a:rPr lang="hr-HR" dirty="0" smtClean="0"/>
              <a:t>primalac franšize mora obavezno i u potpunosti iskorištavati taj skup; </a:t>
            </a:r>
          </a:p>
          <a:p>
            <a:pPr algn="just"/>
            <a:r>
              <a:rPr lang="hr-HR" dirty="0" smtClean="0"/>
              <a:t>za uzvrat davalac franšize prima naknadu;</a:t>
            </a:r>
          </a:p>
          <a:p>
            <a:pPr algn="just"/>
            <a:r>
              <a:rPr lang="hr-HR" dirty="0" smtClean="0"/>
              <a:t> na taj način se čuva imidž robnog ili uslužnog žiga.</a:t>
            </a:r>
          </a:p>
          <a:p>
            <a:endParaRPr lang="hr-HR" dirty="0"/>
          </a:p>
        </p:txBody>
      </p:sp>
    </p:spTree>
    <p:extLst>
      <p:ext uri="{BB962C8B-B14F-4D97-AF65-F5344CB8AC3E}">
        <p14:creationId xmlns:p14="http://schemas.microsoft.com/office/powerpoint/2010/main" val="698497780"/>
      </p:ext>
    </p:extLst>
  </p:cSld>
  <p:clrMapOvr>
    <a:masterClrMapping/>
  </p:clrMapOvr>
  <p:transition>
    <p:wipe dir="r"/>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Ugovor o franšizingu</a:t>
            </a:r>
            <a:endParaRPr lang="hr-HR" dirty="0"/>
          </a:p>
        </p:txBody>
      </p:sp>
      <p:sp>
        <p:nvSpPr>
          <p:cNvPr id="3" name="Content Placeholder 2"/>
          <p:cNvSpPr>
            <a:spLocks noGrp="1"/>
          </p:cNvSpPr>
          <p:nvPr>
            <p:ph idx="1"/>
          </p:nvPr>
        </p:nvSpPr>
        <p:spPr/>
        <p:txBody>
          <a:bodyPr>
            <a:normAutofit fontScale="70000" lnSpcReduction="20000"/>
          </a:bodyPr>
          <a:lstStyle/>
          <a:p>
            <a:pPr algn="just"/>
            <a:r>
              <a:rPr lang="hr-HR" b="1" dirty="0" smtClean="0"/>
              <a:t>Ugovor o franšizingu </a:t>
            </a:r>
            <a:r>
              <a:rPr lang="hr-HR" dirty="0" smtClean="0"/>
              <a:t>je ugovor obaveznog prava kojim jedno lice ustupa drugom licu ekonomske prednosti stečene klijentele;</a:t>
            </a:r>
          </a:p>
          <a:p>
            <a:pPr algn="just"/>
            <a:r>
              <a:rPr lang="hr-HR" dirty="0" smtClean="0"/>
              <a:t>Ugovor se može zaključiti u </a:t>
            </a:r>
            <a:r>
              <a:rPr lang="hr-HR" b="1" dirty="0" smtClean="0"/>
              <a:t>pismenoj</a:t>
            </a:r>
            <a:r>
              <a:rPr lang="hr-HR" dirty="0" smtClean="0"/>
              <a:t> i </a:t>
            </a:r>
            <a:r>
              <a:rPr lang="hr-HR" b="1" dirty="0" smtClean="0"/>
              <a:t>usmenoj </a:t>
            </a:r>
            <a:r>
              <a:rPr lang="hr-HR" dirty="0" smtClean="0"/>
              <a:t>formi;</a:t>
            </a:r>
          </a:p>
          <a:p>
            <a:pPr algn="just"/>
            <a:r>
              <a:rPr lang="bs-Latn-BA" b="1" dirty="0" smtClean="0"/>
              <a:t>Predmet ugovora </a:t>
            </a:r>
            <a:r>
              <a:rPr lang="bs-Latn-BA" dirty="0" smtClean="0"/>
              <a:t>o </a:t>
            </a:r>
            <a:r>
              <a:rPr lang="bs-Latn-BA" dirty="0" err="1" smtClean="0"/>
              <a:t>franšizingu</a:t>
            </a:r>
            <a:r>
              <a:rPr lang="bs-Latn-BA" dirty="0" smtClean="0"/>
              <a:t> je ustupanje prava iskorištavanja </a:t>
            </a:r>
            <a:r>
              <a:rPr lang="bs-Latn-BA" dirty="0" err="1" smtClean="0"/>
              <a:t>franšize</a:t>
            </a:r>
            <a:r>
              <a:rPr lang="bs-Latn-BA" dirty="0" smtClean="0"/>
              <a:t> u zamjenu za </a:t>
            </a:r>
            <a:r>
              <a:rPr lang="bs-Latn-BA" dirty="0" err="1" smtClean="0"/>
              <a:t>izravnu</a:t>
            </a:r>
            <a:r>
              <a:rPr lang="bs-Latn-BA" dirty="0" smtClean="0"/>
              <a:t> ili </a:t>
            </a:r>
            <a:r>
              <a:rPr lang="bs-Latn-BA" dirty="0" err="1" smtClean="0"/>
              <a:t>posrednu</a:t>
            </a:r>
            <a:r>
              <a:rPr lang="bs-Latn-BA" dirty="0" smtClean="0"/>
              <a:t> financijsku naknadu. Tim ugovorom jedna strana, </a:t>
            </a:r>
            <a:r>
              <a:rPr lang="bs-Latn-BA" dirty="0" err="1" smtClean="0"/>
              <a:t>davalac</a:t>
            </a:r>
            <a:r>
              <a:rPr lang="bs-Latn-BA" dirty="0" smtClean="0"/>
              <a:t> </a:t>
            </a:r>
            <a:r>
              <a:rPr lang="bs-Latn-BA" dirty="0" err="1" smtClean="0"/>
              <a:t>franšize</a:t>
            </a:r>
            <a:r>
              <a:rPr lang="bs-Latn-BA" dirty="0" smtClean="0"/>
              <a:t>, ustupa drugoj strani, primaocu </a:t>
            </a:r>
            <a:r>
              <a:rPr lang="bs-Latn-BA" dirty="0" err="1" smtClean="0"/>
              <a:t>franšize</a:t>
            </a:r>
            <a:r>
              <a:rPr lang="bs-Latn-BA" dirty="0" smtClean="0"/>
              <a:t>, prava iskorištavanja </a:t>
            </a:r>
            <a:r>
              <a:rPr lang="bs-Latn-BA" dirty="0" err="1" smtClean="0"/>
              <a:t>franšize</a:t>
            </a:r>
            <a:r>
              <a:rPr lang="bs-Latn-BA" dirty="0" smtClean="0"/>
              <a:t> u svrhu marketinga, prodaje određenih vrsta robe i/ili usluga. </a:t>
            </a:r>
          </a:p>
          <a:p>
            <a:r>
              <a:rPr lang="hr-HR" b="1" dirty="0" smtClean="0"/>
              <a:t>Obaveze davaoca franšize</a:t>
            </a:r>
            <a:r>
              <a:rPr lang="hr-HR" dirty="0" smtClean="0"/>
              <a:t>: ustupanje prava isključive prodaje robe, pružanje pomoći, izbor materijala, vršenje nadzora, pružanje dopunskih usluga;</a:t>
            </a:r>
          </a:p>
          <a:p>
            <a:r>
              <a:rPr lang="hr-HR" b="1" dirty="0" smtClean="0"/>
              <a:t>Obaveze primaoca franšize</a:t>
            </a:r>
            <a:r>
              <a:rPr lang="hr-HR" dirty="0" smtClean="0"/>
              <a:t>: primjena svih uputstava o poslovanju, investiranje, nabavka robe od davaoca franšizinga, čuvanje poslovne tajne kojom se štiti know-how ili neregistrovana prava industrijskog vlasništva;</a:t>
            </a:r>
          </a:p>
          <a:p>
            <a:endParaRPr lang="hr-HR" dirty="0"/>
          </a:p>
        </p:txBody>
      </p:sp>
    </p:spTree>
    <p:extLst>
      <p:ext uri="{BB962C8B-B14F-4D97-AF65-F5344CB8AC3E}">
        <p14:creationId xmlns:p14="http://schemas.microsoft.com/office/powerpoint/2010/main" val="380435531"/>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Stanje tehnike</a:t>
            </a:r>
            <a:endParaRPr lang="hr-HR" dirty="0"/>
          </a:p>
        </p:txBody>
      </p:sp>
      <p:sp>
        <p:nvSpPr>
          <p:cNvPr id="3" name="Content Placeholder 2"/>
          <p:cNvSpPr>
            <a:spLocks noGrp="1"/>
          </p:cNvSpPr>
          <p:nvPr>
            <p:ph idx="1"/>
          </p:nvPr>
        </p:nvSpPr>
        <p:spPr/>
        <p:txBody>
          <a:bodyPr>
            <a:normAutofit fontScale="92500"/>
          </a:bodyPr>
          <a:lstStyle/>
          <a:p>
            <a:pPr algn="just"/>
            <a:r>
              <a:rPr lang="bs-Latn-BA" u="sng" dirty="0" smtClean="0"/>
              <a:t>Pod stanjem tehnike </a:t>
            </a:r>
            <a:r>
              <a:rPr lang="bs-Latn-BA" dirty="0" smtClean="0"/>
              <a:t>podrazumijeva se sve što je učinjeno dostupnim javnosti u svijetu, pisanim ili usmenim putem, upotrebom ili na bilo koji drugi način prije datuma podnošenja prijave patenta. </a:t>
            </a:r>
            <a:endParaRPr lang="hr-HR" u="sng" dirty="0" smtClean="0"/>
          </a:p>
          <a:p>
            <a:pPr algn="just"/>
            <a:r>
              <a:rPr lang="bs-Latn-BA" dirty="0" smtClean="0"/>
              <a:t>Smatra se da je </a:t>
            </a:r>
            <a:r>
              <a:rPr lang="bs-Latn-BA" u="sng" dirty="0" smtClean="0"/>
              <a:t>izum obuhvaćen stanjem tehnike </a:t>
            </a:r>
            <a:r>
              <a:rPr lang="bs-Latn-BA" dirty="0" smtClean="0"/>
              <a:t>ako je postao dostupan javnosti objavljivanjem, izlaganjem, prikazivanjem ili upotrebom na način koji stručnjacima omogućava da ga primijene.</a:t>
            </a:r>
            <a:endParaRPr lang="hr-HR" dirty="0" smtClean="0"/>
          </a:p>
          <a:p>
            <a:endParaRPr lang="hr-HR" dirty="0"/>
          </a:p>
        </p:txBody>
      </p:sp>
    </p:spTree>
    <p:extLst>
      <p:ext uri="{BB962C8B-B14F-4D97-AF65-F5344CB8AC3E}">
        <p14:creationId xmlns:p14="http://schemas.microsoft.com/office/powerpoint/2010/main" val="2793706123"/>
      </p:ext>
    </p:extLst>
  </p:cSld>
  <p:clrMapOvr>
    <a:masterClrMapping/>
  </p:clrMapOvr>
  <p:transition>
    <p:wipe dir="r"/>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Joint venture ugovor</a:t>
            </a:r>
            <a:endParaRPr lang="hr-HR" dirty="0"/>
          </a:p>
        </p:txBody>
      </p:sp>
      <p:sp>
        <p:nvSpPr>
          <p:cNvPr id="3" name="Content Placeholder 2"/>
          <p:cNvSpPr>
            <a:spLocks noGrp="1"/>
          </p:cNvSpPr>
          <p:nvPr>
            <p:ph idx="1"/>
          </p:nvPr>
        </p:nvSpPr>
        <p:spPr/>
        <p:txBody>
          <a:bodyPr>
            <a:normAutofit fontScale="77500" lnSpcReduction="20000"/>
          </a:bodyPr>
          <a:lstStyle/>
          <a:p>
            <a:r>
              <a:rPr lang="hr-HR" u="sng" dirty="0" smtClean="0"/>
              <a:t>Ovaj ugovor predstavlja posao uz zajednički rizik</a:t>
            </a:r>
            <a:r>
              <a:rPr lang="hr-HR" dirty="0" smtClean="0"/>
              <a:t>, odnosno </a:t>
            </a:r>
            <a:r>
              <a:rPr lang="hr-HR" u="sng" dirty="0" smtClean="0"/>
              <a:t>zajedničko ulaganje </a:t>
            </a:r>
            <a:r>
              <a:rPr lang="hr-HR" dirty="0" smtClean="0"/>
              <a:t>sredstava kojim se ugovorne strane obavezuju da će uložiti određena sredstva radi zajedničkog poslovanja, a u cilju postizanja i podjele ostvarenog profita, odnosno gubitka;</a:t>
            </a:r>
          </a:p>
          <a:p>
            <a:r>
              <a:rPr lang="hr-HR" b="1" dirty="0" smtClean="0"/>
              <a:t>Sličan je ugovoru o ulaganju</a:t>
            </a:r>
            <a:r>
              <a:rPr lang="hr-HR" dirty="0" smtClean="0"/>
              <a:t>, ali se od njeg razlikuje po tome što se ovdje radi o realizaciji jednog posla, odnosno poduhvata;</a:t>
            </a:r>
          </a:p>
          <a:p>
            <a:r>
              <a:rPr lang="hr-HR" b="1" dirty="0" smtClean="0"/>
              <a:t>Predmet  ugovora </a:t>
            </a:r>
            <a:r>
              <a:rPr lang="hr-HR" dirty="0" smtClean="0"/>
              <a:t>može biti raznolik, pa i zajedničko ulaganje u razvoj nekog proizvoda koje predstavlja pravo intelektualnog vlasništva, ali je bitno da se ne može ugovarati  za nedozvoljene poslove  - suprotne moralu.</a:t>
            </a:r>
          </a:p>
          <a:p>
            <a:r>
              <a:rPr lang="hr-HR" dirty="0" smtClean="0"/>
              <a:t>Ugovor mora biti u </a:t>
            </a:r>
            <a:r>
              <a:rPr lang="hr-HR" b="1" u="sng" dirty="0" smtClean="0"/>
              <a:t>pismenoj</a:t>
            </a:r>
            <a:r>
              <a:rPr lang="hr-HR" dirty="0" smtClean="0"/>
              <a:t> formi;</a:t>
            </a:r>
          </a:p>
          <a:p>
            <a:endParaRPr lang="hr-HR" dirty="0"/>
          </a:p>
        </p:txBody>
      </p:sp>
    </p:spTree>
    <p:extLst>
      <p:ext uri="{BB962C8B-B14F-4D97-AF65-F5344CB8AC3E}">
        <p14:creationId xmlns:p14="http://schemas.microsoft.com/office/powerpoint/2010/main" val="14832118"/>
      </p:ext>
    </p:extLst>
  </p:cSld>
  <p:clrMapOvr>
    <a:masterClrMapping/>
  </p:clrMapOvr>
  <p:transition>
    <p:wipe dir="r"/>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hr-HR"/>
          </a:p>
        </p:txBody>
      </p:sp>
      <p:sp>
        <p:nvSpPr>
          <p:cNvPr id="4" name="Title 3"/>
          <p:cNvSpPr>
            <a:spLocks noGrp="1"/>
          </p:cNvSpPr>
          <p:nvPr>
            <p:ph type="title"/>
          </p:nvPr>
        </p:nvSpPr>
        <p:spPr/>
        <p:txBody>
          <a:bodyPr>
            <a:normAutofit fontScale="90000"/>
          </a:bodyPr>
          <a:lstStyle/>
          <a:p>
            <a:pPr algn="ctr"/>
            <a:r>
              <a:rPr lang="bs-Latn-BA" b="1" dirty="0" smtClean="0"/>
              <a:t>“JEDINO STVARNO BOGATSTVO JE BOGATSTVO DUŠE, OSTALA SU DOBRA PODLOŽNA VELIKIM GUBITCIMA”</a:t>
            </a:r>
            <a:br>
              <a:rPr lang="bs-Latn-BA" b="1" dirty="0" smtClean="0"/>
            </a:br>
            <a:endParaRPr lang="hr-HR" dirty="0"/>
          </a:p>
        </p:txBody>
      </p:sp>
    </p:spTree>
    <p:extLst>
      <p:ext uri="{BB962C8B-B14F-4D97-AF65-F5344CB8AC3E}">
        <p14:creationId xmlns:p14="http://schemas.microsoft.com/office/powerpoint/2010/main" val="3865284321"/>
      </p:ext>
    </p:extLst>
  </p:cSld>
  <p:clrMapOvr>
    <a:masterClrMapping/>
  </p:clrMapOvr>
  <p:transition>
    <p:wipe dir="r"/>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hr-HR" dirty="0" smtClean="0"/>
              <a:t>Zaštita prava intelektualnog vlasništva</a:t>
            </a:r>
            <a:endParaRPr lang="hr-HR" dirty="0"/>
          </a:p>
        </p:txBody>
      </p:sp>
      <p:sp>
        <p:nvSpPr>
          <p:cNvPr id="5" name="Subtitle 4"/>
          <p:cNvSpPr>
            <a:spLocks noGrp="1"/>
          </p:cNvSpPr>
          <p:nvPr>
            <p:ph type="subTitle" idx="1"/>
          </p:nvPr>
        </p:nvSpPr>
        <p:spPr/>
        <p:txBody>
          <a:bodyPr/>
          <a:lstStyle/>
          <a:p>
            <a:endParaRPr lang="hr-HR"/>
          </a:p>
        </p:txBody>
      </p:sp>
      <p:pic>
        <p:nvPicPr>
          <p:cNvPr id="6" name="Picture 5" descr="digital-pirate1.jpeg"/>
          <p:cNvPicPr>
            <a:picLocks noChangeAspect="1"/>
          </p:cNvPicPr>
          <p:nvPr/>
        </p:nvPicPr>
        <p:blipFill>
          <a:blip r:embed="rId2" cstate="print"/>
          <a:stretch>
            <a:fillRect/>
          </a:stretch>
        </p:blipFill>
        <p:spPr>
          <a:xfrm>
            <a:off x="2051720" y="548680"/>
            <a:ext cx="4860280" cy="32650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06283645"/>
      </p:ext>
    </p:extLst>
  </p:cSld>
  <p:clrMapOvr>
    <a:masterClrMapping/>
  </p:clrMapOvr>
  <p:transition>
    <p:wipe dir="r"/>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85000" lnSpcReduction="20000"/>
          </a:bodyPr>
          <a:lstStyle/>
          <a:p>
            <a:pPr algn="just"/>
            <a:r>
              <a:rPr lang="pt-BR" dirty="0" smtClean="0"/>
              <a:t>Prava intelektualnog vlasni</a:t>
            </a:r>
            <a:r>
              <a:rPr lang="hr-HR" dirty="0" smtClean="0"/>
              <a:t>š</a:t>
            </a:r>
            <a:r>
              <a:rPr lang="pt-BR" dirty="0" smtClean="0"/>
              <a:t>tva mogu biti napadnuta od razli</a:t>
            </a:r>
            <a:r>
              <a:rPr lang="hr-HR" dirty="0" smtClean="0"/>
              <a:t>č</a:t>
            </a:r>
            <a:r>
              <a:rPr lang="pt-BR" dirty="0" smtClean="0"/>
              <a:t>itih subjekata i na razli</a:t>
            </a:r>
            <a:r>
              <a:rPr lang="hr-HR" dirty="0" smtClean="0"/>
              <a:t>č</a:t>
            </a:r>
            <a:r>
              <a:rPr lang="pt-BR" dirty="0" smtClean="0"/>
              <a:t>ite na</a:t>
            </a:r>
            <a:r>
              <a:rPr lang="hr-HR" dirty="0" smtClean="0"/>
              <a:t>č</a:t>
            </a:r>
            <a:r>
              <a:rPr lang="pt-BR" dirty="0" smtClean="0"/>
              <a:t>ine</a:t>
            </a:r>
            <a:r>
              <a:rPr lang="hr-HR" dirty="0" smtClean="0"/>
              <a:t>.</a:t>
            </a:r>
          </a:p>
          <a:p>
            <a:pPr algn="just"/>
            <a:r>
              <a:rPr lang="pt-BR" dirty="0" smtClean="0"/>
              <a:t>Da bi se obezbijedila njihova sigurnost predviđaju se različiti tipovi zaštite. </a:t>
            </a:r>
            <a:endParaRPr lang="hr-HR" dirty="0" smtClean="0"/>
          </a:p>
          <a:p>
            <a:pPr algn="just"/>
            <a:r>
              <a:rPr lang="pt-BR" dirty="0" smtClean="0"/>
              <a:t>Ako je djelo takve prirode da nosi osobenosti krivičnog djela, onda će se primjenjivati </a:t>
            </a:r>
            <a:r>
              <a:rPr lang="pt-BR" b="1" dirty="0" smtClean="0"/>
              <a:t>krivičnopravna zaštita</a:t>
            </a:r>
            <a:r>
              <a:rPr lang="pt-BR" dirty="0" smtClean="0"/>
              <a:t>. </a:t>
            </a:r>
            <a:endParaRPr lang="hr-HR" dirty="0" smtClean="0"/>
          </a:p>
          <a:p>
            <a:pPr algn="just"/>
            <a:r>
              <a:rPr lang="pt-BR" dirty="0" smtClean="0"/>
              <a:t>Ometanje posjeda, odnosno imovine i imovinskih prava, po pravilu povlači </a:t>
            </a:r>
            <a:r>
              <a:rPr lang="pt-BR" b="1" dirty="0" smtClean="0"/>
              <a:t>građanskopravnu zaštitu</a:t>
            </a:r>
            <a:r>
              <a:rPr lang="pt-BR" dirty="0" smtClean="0"/>
              <a:t>,</a:t>
            </a:r>
            <a:endParaRPr lang="hr-HR" dirty="0" smtClean="0"/>
          </a:p>
          <a:p>
            <a:pPr algn="just"/>
            <a:r>
              <a:rPr lang="pt-BR" dirty="0" smtClean="0"/>
              <a:t> a ako je u pitanju prekršaj tada će se primjenjivati </a:t>
            </a:r>
            <a:r>
              <a:rPr lang="pt-BR" b="1" dirty="0" smtClean="0"/>
              <a:t>upravnopravna zaštita</a:t>
            </a:r>
            <a:r>
              <a:rPr lang="pt-BR" dirty="0" smtClean="0"/>
              <a:t>. </a:t>
            </a:r>
            <a:endParaRPr lang="hr-HR" dirty="0" smtClean="0"/>
          </a:p>
          <a:p>
            <a:pPr algn="just"/>
            <a:r>
              <a:rPr lang="pt-BR" dirty="0" smtClean="0"/>
              <a:t>Ukoliko je napadnuto djelo tako da je u pitanju i element inostranosti, tada će zaštita biti </a:t>
            </a:r>
            <a:r>
              <a:rPr lang="pt-BR" b="1" dirty="0" smtClean="0"/>
              <a:t>međunarodna</a:t>
            </a:r>
            <a:r>
              <a:rPr lang="hr-HR" dirty="0" smtClean="0"/>
              <a:t>.</a:t>
            </a:r>
          </a:p>
          <a:p>
            <a:endParaRPr lang="hr-HR" dirty="0"/>
          </a:p>
        </p:txBody>
      </p:sp>
    </p:spTree>
    <p:extLst>
      <p:ext uri="{BB962C8B-B14F-4D97-AF65-F5344CB8AC3E}">
        <p14:creationId xmlns:p14="http://schemas.microsoft.com/office/powerpoint/2010/main" val="3785676039"/>
      </p:ext>
    </p:extLst>
  </p:cSld>
  <p:clrMapOvr>
    <a:masterClrMapping/>
  </p:clrMapOvr>
  <p:transition>
    <p:wipe dir="r"/>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hr-HR"/>
          </a:p>
        </p:txBody>
      </p:sp>
      <p:sp>
        <p:nvSpPr>
          <p:cNvPr id="4" name="Title 3"/>
          <p:cNvSpPr>
            <a:spLocks noGrp="1"/>
          </p:cNvSpPr>
          <p:nvPr>
            <p:ph type="title"/>
          </p:nvPr>
        </p:nvSpPr>
        <p:spPr/>
        <p:txBody>
          <a:bodyPr/>
          <a:lstStyle/>
          <a:p>
            <a:pPr algn="ctr"/>
            <a:r>
              <a:rPr lang="hr-HR" dirty="0" smtClean="0"/>
              <a:t>Građanskopravna zaštita</a:t>
            </a:r>
            <a:endParaRPr lang="hr-HR" dirty="0"/>
          </a:p>
        </p:txBody>
      </p:sp>
      <p:pic>
        <p:nvPicPr>
          <p:cNvPr id="6" name="Picture 5" descr="gavel (1).jpg"/>
          <p:cNvPicPr>
            <a:picLocks noChangeAspect="1"/>
          </p:cNvPicPr>
          <p:nvPr/>
        </p:nvPicPr>
        <p:blipFill>
          <a:blip r:embed="rId2" cstate="print"/>
          <a:stretch>
            <a:fillRect/>
          </a:stretch>
        </p:blipFill>
        <p:spPr>
          <a:xfrm>
            <a:off x="2843808" y="3789040"/>
            <a:ext cx="3779912" cy="25086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8690770"/>
      </p:ext>
    </p:extLst>
  </p:cSld>
  <p:clrMapOvr>
    <a:masterClrMapping/>
  </p:clrMapOvr>
  <p:transition>
    <p:wipe dir="r"/>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Građanskopravna zaštita</a:t>
            </a:r>
            <a:endParaRPr lang="hr-HR" dirty="0"/>
          </a:p>
        </p:txBody>
      </p:sp>
      <p:sp>
        <p:nvSpPr>
          <p:cNvPr id="3" name="Content Placeholder 2"/>
          <p:cNvSpPr>
            <a:spLocks noGrp="1"/>
          </p:cNvSpPr>
          <p:nvPr>
            <p:ph idx="1"/>
          </p:nvPr>
        </p:nvSpPr>
        <p:spPr/>
        <p:txBody>
          <a:bodyPr>
            <a:normAutofit fontScale="70000" lnSpcReduction="20000"/>
          </a:bodyPr>
          <a:lstStyle/>
          <a:p>
            <a:pPr algn="just"/>
            <a:r>
              <a:rPr lang="sr-Latn-CS" dirty="0" smtClean="0"/>
              <a:t>U slučajevima kada se nosilac prava intelektualnog vlasništva uznemirava u vršenju svojih prava ili se osporava autorstvo, žig ili neko drugo pravo, tada im kao sredstvo zaštite stoje na raspolaganju </a:t>
            </a:r>
            <a:r>
              <a:rPr lang="sr-Latn-CS" b="1" dirty="0" smtClean="0"/>
              <a:t>tužbe </a:t>
            </a:r>
            <a:r>
              <a:rPr lang="sr-Latn-CS" dirty="0" smtClean="0"/>
              <a:t>u cilju ostvarivanja </a:t>
            </a:r>
            <a:r>
              <a:rPr lang="sr-Latn-CS" b="1" dirty="0" smtClean="0"/>
              <a:t>građanskopravne zaštite</a:t>
            </a:r>
            <a:r>
              <a:rPr lang="sr-Latn-CS" dirty="0" smtClean="0"/>
              <a:t>. </a:t>
            </a:r>
          </a:p>
          <a:p>
            <a:pPr algn="just"/>
            <a:r>
              <a:rPr lang="sr-Latn-CS" b="1" dirty="0" smtClean="0"/>
              <a:t>Tužbu može podići</a:t>
            </a:r>
            <a:r>
              <a:rPr lang="sr-Latn-CS" dirty="0" smtClean="0"/>
              <a:t>: </a:t>
            </a:r>
            <a:endParaRPr lang="hr-HR" dirty="0" smtClean="0"/>
          </a:p>
          <a:p>
            <a:pPr lvl="1" algn="just">
              <a:buFont typeface="Wingdings" pitchFamily="2" charset="2"/>
              <a:buChar char="Ø"/>
            </a:pPr>
            <a:r>
              <a:rPr lang="sr-Latn-CS" dirty="0" smtClean="0"/>
              <a:t>nosilac priznatog prava; </a:t>
            </a:r>
            <a:endParaRPr lang="hr-HR" dirty="0" smtClean="0"/>
          </a:p>
          <a:p>
            <a:pPr lvl="1" algn="just">
              <a:buFont typeface="Wingdings" pitchFamily="2" charset="2"/>
              <a:buChar char="Ø"/>
            </a:pPr>
            <a:r>
              <a:rPr lang="sr-Latn-CS" dirty="0" smtClean="0"/>
              <a:t>korisnik oznake zemlje porijekla;</a:t>
            </a:r>
            <a:endParaRPr lang="hr-HR" dirty="0" smtClean="0"/>
          </a:p>
          <a:p>
            <a:pPr lvl="1" algn="just">
              <a:buFont typeface="Wingdings" pitchFamily="2" charset="2"/>
              <a:buChar char="Ø"/>
            </a:pPr>
            <a:r>
              <a:rPr lang="sr-Latn-CS" dirty="0" smtClean="0"/>
              <a:t>nosilac isključive licence žiga;</a:t>
            </a:r>
            <a:endParaRPr lang="hr-HR" dirty="0" smtClean="0"/>
          </a:p>
          <a:p>
            <a:pPr lvl="1" algn="just">
              <a:buFont typeface="Wingdings" pitchFamily="2" charset="2"/>
              <a:buChar char="Ø"/>
            </a:pPr>
            <a:r>
              <a:rPr lang="sr-Latn-CS" dirty="0" smtClean="0"/>
              <a:t>korisnik kolektivnog žiga; </a:t>
            </a:r>
            <a:endParaRPr lang="hr-HR" dirty="0" smtClean="0"/>
          </a:p>
          <a:p>
            <a:pPr lvl="1" algn="just">
              <a:buFont typeface="Wingdings" pitchFamily="2" charset="2"/>
              <a:buChar char="Ø"/>
            </a:pPr>
            <a:r>
              <a:rPr lang="sr-Latn-CS" dirty="0" smtClean="0"/>
              <a:t>autor; </a:t>
            </a:r>
            <a:endParaRPr lang="hr-HR" dirty="0" smtClean="0"/>
          </a:p>
          <a:p>
            <a:pPr lvl="1" algn="just">
              <a:buFont typeface="Wingdings" pitchFamily="2" charset="2"/>
              <a:buChar char="Ø"/>
            </a:pPr>
            <a:r>
              <a:rPr lang="sr-Latn-CS" dirty="0" smtClean="0"/>
              <a:t>interpretator, proizvođač videograma, proizvođač emisije,     proizvođač baze podataka; </a:t>
            </a:r>
            <a:endParaRPr lang="hr-HR" dirty="0" smtClean="0"/>
          </a:p>
          <a:p>
            <a:pPr lvl="1" algn="just">
              <a:buFont typeface="Wingdings" pitchFamily="2" charset="2"/>
              <a:buChar char="Ø"/>
            </a:pPr>
            <a:r>
              <a:rPr lang="sr-Latn-CS" dirty="0" smtClean="0"/>
              <a:t>sticalac isključivih ovlaštenja na autorska i srodna prava. </a:t>
            </a:r>
            <a:endParaRPr lang="hr-HR" dirty="0" smtClean="0"/>
          </a:p>
          <a:p>
            <a:endParaRPr lang="hr-HR" dirty="0"/>
          </a:p>
        </p:txBody>
      </p:sp>
    </p:spTree>
    <p:extLst>
      <p:ext uri="{BB962C8B-B14F-4D97-AF65-F5344CB8AC3E}">
        <p14:creationId xmlns:p14="http://schemas.microsoft.com/office/powerpoint/2010/main" val="1809697825"/>
      </p:ext>
    </p:extLst>
  </p:cSld>
  <p:clrMapOvr>
    <a:masterClrMapping/>
  </p:clrMapOvr>
  <p:transition>
    <p:wipe dir="r"/>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Građanskopravna zaštita</a:t>
            </a:r>
            <a:endParaRPr lang="hr-HR" dirty="0"/>
          </a:p>
        </p:txBody>
      </p:sp>
      <p:sp>
        <p:nvSpPr>
          <p:cNvPr id="3" name="Content Placeholder 2"/>
          <p:cNvSpPr>
            <a:spLocks noGrp="1"/>
          </p:cNvSpPr>
          <p:nvPr>
            <p:ph idx="1"/>
          </p:nvPr>
        </p:nvSpPr>
        <p:spPr/>
        <p:txBody>
          <a:bodyPr>
            <a:normAutofit fontScale="92500" lnSpcReduction="10000"/>
          </a:bodyPr>
          <a:lstStyle/>
          <a:p>
            <a:pPr algn="just"/>
            <a:r>
              <a:rPr lang="sr-Latn-CS" dirty="0" smtClean="0"/>
              <a:t>Sva ova lica tužbu mogu podnijeti u određenom roku – najčešće je to </a:t>
            </a:r>
            <a:r>
              <a:rPr lang="sr-Latn-CS" b="1" dirty="0" smtClean="0"/>
              <a:t>3 godine </a:t>
            </a:r>
            <a:r>
              <a:rPr lang="sr-Latn-CS" dirty="0" smtClean="0"/>
              <a:t>od dana kad je tužilac saznao za povredu (subjektivan rok), odnosno </a:t>
            </a:r>
            <a:r>
              <a:rPr lang="sr-Latn-CS" b="1" dirty="0" smtClean="0"/>
              <a:t>5 godina </a:t>
            </a:r>
            <a:r>
              <a:rPr lang="sr-Latn-CS" dirty="0" smtClean="0"/>
              <a:t>od učinjene povrede (objektivan rok). Isto tako, moguće je istovremeno podići više tužbi i jedna drugu neće isključivati. </a:t>
            </a:r>
          </a:p>
          <a:p>
            <a:pPr algn="just"/>
            <a:r>
              <a:rPr lang="sr-Latn-CS" dirty="0" smtClean="0"/>
              <a:t>Da bi tužba bila osnovana mora postojati </a:t>
            </a:r>
            <a:r>
              <a:rPr lang="sr-Latn-CS" u="sng" dirty="0" smtClean="0"/>
              <a:t>povreda prava</a:t>
            </a:r>
            <a:r>
              <a:rPr lang="sr-Latn-CS" dirty="0" smtClean="0"/>
              <a:t>, a pod njom se podrazumijeva </a:t>
            </a:r>
            <a:r>
              <a:rPr lang="sr-Latn-CS" u="sng" dirty="0" smtClean="0"/>
              <a:t>neovlašteno korištenje u proizvodnji i prometu određenog prava intelektualnog vlasništva.</a:t>
            </a:r>
          </a:p>
          <a:p>
            <a:endParaRPr lang="hr-HR" dirty="0"/>
          </a:p>
        </p:txBody>
      </p:sp>
    </p:spTree>
    <p:extLst>
      <p:ext uri="{BB962C8B-B14F-4D97-AF65-F5344CB8AC3E}">
        <p14:creationId xmlns:p14="http://schemas.microsoft.com/office/powerpoint/2010/main" val="91564709"/>
      </p:ext>
    </p:extLst>
  </p:cSld>
  <p:clrMapOvr>
    <a:masterClrMapping/>
  </p:clrMapOvr>
  <p:transition>
    <p:wipe dir="r"/>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Vrste tužbenih zahtjeva</a:t>
            </a:r>
            <a:endParaRPr lang="hr-HR" dirty="0"/>
          </a:p>
        </p:txBody>
      </p:sp>
      <p:sp>
        <p:nvSpPr>
          <p:cNvPr id="3" name="Content Placeholder 2"/>
          <p:cNvSpPr>
            <a:spLocks noGrp="1"/>
          </p:cNvSpPr>
          <p:nvPr>
            <p:ph idx="1"/>
          </p:nvPr>
        </p:nvSpPr>
        <p:spPr/>
        <p:txBody>
          <a:bodyPr>
            <a:normAutofit fontScale="77500" lnSpcReduction="20000"/>
          </a:bodyPr>
          <a:lstStyle/>
          <a:p>
            <a:pPr algn="just"/>
            <a:r>
              <a:rPr lang="sr-Latn-CS" b="1" dirty="0" smtClean="0"/>
              <a:t>Tužba za utvrđivanje </a:t>
            </a:r>
            <a:r>
              <a:rPr lang="sr-Latn-CS" dirty="0" smtClean="0"/>
              <a:t>(deklarativna tužba) je ona tužba koja se podiže za utvrđivanje postojanja ili nepostojanja određenog subjektivnog prava.</a:t>
            </a:r>
          </a:p>
          <a:p>
            <a:pPr algn="just"/>
            <a:r>
              <a:rPr lang="sr-Latn-CS" b="1" dirty="0" smtClean="0"/>
              <a:t>Tužba za osudu na činidbu </a:t>
            </a:r>
            <a:r>
              <a:rPr lang="sr-Latn-CS" dirty="0" smtClean="0"/>
              <a:t>(kondemnatorna tužba), kojom se traži da lice koje je tuženo učini određenu  činidbu. </a:t>
            </a:r>
          </a:p>
          <a:p>
            <a:pPr algn="just"/>
            <a:r>
              <a:rPr lang="sr-Latn-CS" b="1" dirty="0" smtClean="0"/>
              <a:t>Tužba za otklanjanje stanja stvorenog povredom prava </a:t>
            </a:r>
            <a:r>
              <a:rPr lang="sr-Latn-CS" dirty="0" smtClean="0"/>
              <a:t>je tužba kojom se želi postići da se ukloni stanje i posljedice nastali povredom prava tako što se može tražiti da se unište    ili preinače i predmeti kojima je nanesena povreda i da se   ukloni mogućnost ponovnog vršenja povreda.</a:t>
            </a:r>
            <a:endParaRPr lang="hr-HR" dirty="0" smtClean="0"/>
          </a:p>
          <a:p>
            <a:pPr algn="just"/>
            <a:r>
              <a:rPr lang="sr-Latn-CS" b="1" dirty="0" smtClean="0"/>
              <a:t>Tužba za naknadu štete </a:t>
            </a:r>
            <a:r>
              <a:rPr lang="sr-Latn-CS" dirty="0" smtClean="0"/>
              <a:t>je tužba kojom se želi postići da nosilac subjektivnog prava koji je pretrpio štetu za to i dobije odgovarajuću naknadu. </a:t>
            </a:r>
            <a:endParaRPr lang="hr-HR" dirty="0" smtClean="0"/>
          </a:p>
          <a:p>
            <a:endParaRPr lang="hr-HR" dirty="0"/>
          </a:p>
        </p:txBody>
      </p:sp>
    </p:spTree>
    <p:extLst>
      <p:ext uri="{BB962C8B-B14F-4D97-AF65-F5344CB8AC3E}">
        <p14:creationId xmlns:p14="http://schemas.microsoft.com/office/powerpoint/2010/main" val="2404460974"/>
      </p:ext>
    </p:extLst>
  </p:cSld>
  <p:clrMapOvr>
    <a:masterClrMapping/>
  </p:clrMapOvr>
  <p:transition>
    <p:wipe dir="r"/>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Mogući tužbeni zahtjevi</a:t>
            </a:r>
            <a:endParaRPr lang="hr-HR" dirty="0"/>
          </a:p>
        </p:txBody>
      </p:sp>
      <p:sp>
        <p:nvSpPr>
          <p:cNvPr id="3" name="Content Placeholder 2"/>
          <p:cNvSpPr>
            <a:spLocks noGrp="1"/>
          </p:cNvSpPr>
          <p:nvPr>
            <p:ph idx="1"/>
          </p:nvPr>
        </p:nvSpPr>
        <p:spPr/>
        <p:txBody>
          <a:bodyPr>
            <a:normAutofit fontScale="85000" lnSpcReduction="20000"/>
          </a:bodyPr>
          <a:lstStyle/>
          <a:p>
            <a:r>
              <a:rPr lang="sr-Latn-CS" b="1" dirty="0" smtClean="0"/>
              <a:t>naknadu štete </a:t>
            </a:r>
            <a:r>
              <a:rPr lang="sr-Latn-CS" dirty="0" smtClean="0"/>
              <a:t>koja  je pričinjena, a koja je nastala neovlaštenom upotrebom, raspolaganjem, podražavanjem ili nedopuštenim djelatnostima vezanim za autorsko djelo; </a:t>
            </a:r>
            <a:endParaRPr lang="hr-HR" dirty="0" smtClean="0"/>
          </a:p>
          <a:p>
            <a:r>
              <a:rPr lang="sr-Latn-CS" b="1" dirty="0" smtClean="0"/>
              <a:t>objavljivanje presude </a:t>
            </a:r>
            <a:r>
              <a:rPr lang="sr-Latn-CS" dirty="0" smtClean="0"/>
              <a:t>u sredstvima javnog informisanja na trošak tuženog, i koja može da ima i materijalne efekte na njegovo poslovanje; </a:t>
            </a:r>
            <a:endParaRPr lang="hr-HR" dirty="0" smtClean="0"/>
          </a:p>
          <a:p>
            <a:r>
              <a:rPr lang="sr-Latn-CS" b="1" dirty="0" smtClean="0"/>
              <a:t>uništenje ili preinačenje predmeta </a:t>
            </a:r>
            <a:r>
              <a:rPr lang="sr-Latn-CS" dirty="0" smtClean="0"/>
              <a:t>kojima se povreda nanosi;  i/ili</a:t>
            </a:r>
            <a:endParaRPr lang="hr-HR" dirty="0" smtClean="0"/>
          </a:p>
          <a:p>
            <a:r>
              <a:rPr lang="sr-Latn-CS" b="1" dirty="0" smtClean="0"/>
              <a:t>privremeno ili trajno oduzimanje</a:t>
            </a:r>
            <a:r>
              <a:rPr lang="sr-Latn-CS" dirty="0" smtClean="0"/>
              <a:t> ili isključenje iz prometa predmeta ili zabrana započetih djelatnosti kojima bi se mogla nanijeti povreda. </a:t>
            </a:r>
            <a:endParaRPr lang="hr-HR" dirty="0" smtClean="0"/>
          </a:p>
          <a:p>
            <a:endParaRPr lang="hr-HR" dirty="0"/>
          </a:p>
        </p:txBody>
      </p:sp>
    </p:spTree>
    <p:extLst>
      <p:ext uri="{BB962C8B-B14F-4D97-AF65-F5344CB8AC3E}">
        <p14:creationId xmlns:p14="http://schemas.microsoft.com/office/powerpoint/2010/main" val="3101640360"/>
      </p:ext>
    </p:extLst>
  </p:cSld>
  <p:clrMapOvr>
    <a:masterClrMapping/>
  </p:clrMapOvr>
  <p:transition>
    <p:wipe dir="r"/>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Građanskopravna zaštita</a:t>
            </a:r>
            <a:endParaRPr lang="hr-HR" dirty="0"/>
          </a:p>
        </p:txBody>
      </p:sp>
      <p:sp>
        <p:nvSpPr>
          <p:cNvPr id="3" name="Content Placeholder 2"/>
          <p:cNvSpPr>
            <a:spLocks noGrp="1"/>
          </p:cNvSpPr>
          <p:nvPr>
            <p:ph idx="1"/>
          </p:nvPr>
        </p:nvSpPr>
        <p:spPr/>
        <p:txBody>
          <a:bodyPr>
            <a:normAutofit fontScale="70000" lnSpcReduction="20000"/>
          </a:bodyPr>
          <a:lstStyle/>
          <a:p>
            <a:pPr algn="just"/>
            <a:r>
              <a:rPr lang="sr-Latn-CS" dirty="0" smtClean="0"/>
              <a:t>Da bi se pravo na građanskopravnu zaštitu </a:t>
            </a:r>
            <a:r>
              <a:rPr lang="sr-Latn-CS" b="1" dirty="0" smtClean="0"/>
              <a:t>ostvarilo </a:t>
            </a:r>
            <a:r>
              <a:rPr lang="sr-Latn-CS" dirty="0" smtClean="0"/>
              <a:t>potrebno je da postoje, pored povrede, i drugi uslovi, kao što su: </a:t>
            </a:r>
            <a:r>
              <a:rPr lang="sr-Latn-CS" u="sng" dirty="0" smtClean="0"/>
              <a:t>odgovornost, krivica lica koje je pravo povrijedilo, protivpravnost djelatnosti povrede, da je pretrpljena šteta i da postoji uzročna veza između protivpravne djelatnosti i nastale štete. </a:t>
            </a:r>
          </a:p>
          <a:p>
            <a:pPr algn="just"/>
            <a:r>
              <a:rPr lang="sr-Latn-CS" dirty="0" smtClean="0"/>
              <a:t>Kod nas ne postoje specijalizovani sudovi za intelektualno vlasništvo kako je to uobičajeno u mnogim zemljama.</a:t>
            </a:r>
          </a:p>
          <a:p>
            <a:pPr algn="just"/>
            <a:r>
              <a:rPr lang="sr-Latn-CS" dirty="0" smtClean="0"/>
              <a:t>U BiH </a:t>
            </a:r>
            <a:r>
              <a:rPr lang="sr-Latn-CS" b="1" dirty="0" smtClean="0"/>
              <a:t>prvostepenu nadležnost </a:t>
            </a:r>
            <a:r>
              <a:rPr lang="sr-Latn-CS" dirty="0" smtClean="0"/>
              <a:t>za rješavanje građanskih/privrednih sporova iz oblasti prava intelektualnog vlasništva imaju opštinski sudovi u Federaciji, odnosno osnovni sudovi u Republici Srpskoj. </a:t>
            </a:r>
          </a:p>
          <a:p>
            <a:pPr algn="just"/>
            <a:r>
              <a:rPr lang="sr-Latn-CS" b="1" dirty="0" smtClean="0"/>
              <a:t>Drugostepena nadležnost </a:t>
            </a:r>
            <a:r>
              <a:rPr lang="sr-Latn-CS" dirty="0" smtClean="0"/>
              <a:t>je na kantonalnim sudovima u Federaciji, odnosno okružnim sudovima u Republici Srpskoj. O vanrednim pravnim lijekovima u Federaciji odlučuje Vrhovni sud Federacije, a u Republici Srpskoj Vrhovni sud Republike Srpske.</a:t>
            </a:r>
            <a:endParaRPr lang="hr-HR" dirty="0" smtClean="0"/>
          </a:p>
          <a:p>
            <a:endParaRPr lang="hr-HR" dirty="0"/>
          </a:p>
        </p:txBody>
      </p:sp>
    </p:spTree>
    <p:extLst>
      <p:ext uri="{BB962C8B-B14F-4D97-AF65-F5344CB8AC3E}">
        <p14:creationId xmlns:p14="http://schemas.microsoft.com/office/powerpoint/2010/main" val="516300055"/>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Inventivni nivo izuma</a:t>
            </a:r>
            <a:endParaRPr lang="hr-HR" dirty="0"/>
          </a:p>
        </p:txBody>
      </p:sp>
      <p:sp>
        <p:nvSpPr>
          <p:cNvPr id="3" name="Content Placeholder 2"/>
          <p:cNvSpPr>
            <a:spLocks noGrp="1"/>
          </p:cNvSpPr>
          <p:nvPr>
            <p:ph sz="half" idx="1"/>
          </p:nvPr>
        </p:nvSpPr>
        <p:spPr/>
        <p:txBody>
          <a:bodyPr>
            <a:normAutofit/>
          </a:bodyPr>
          <a:lstStyle/>
          <a:p>
            <a:r>
              <a:rPr lang="bs-Latn-BA" dirty="0" smtClean="0"/>
              <a:t>Smatra se da izum ima </a:t>
            </a:r>
            <a:r>
              <a:rPr lang="bs-Latn-BA" b="1" u="sng" dirty="0" err="1" smtClean="0"/>
              <a:t>inventivni</a:t>
            </a:r>
            <a:r>
              <a:rPr lang="bs-Latn-BA" b="1" u="sng" dirty="0" smtClean="0"/>
              <a:t> nivo </a:t>
            </a:r>
            <a:r>
              <a:rPr lang="bs-Latn-BA" dirty="0" smtClean="0"/>
              <a:t>ako </a:t>
            </a:r>
            <a:r>
              <a:rPr lang="bs-Latn-BA" i="1" dirty="0" smtClean="0"/>
              <a:t>rješenje određenog problema</a:t>
            </a:r>
            <a:r>
              <a:rPr lang="bs-Latn-BA" dirty="0" smtClean="0"/>
              <a:t> za stručnjaka iz odgovarajuće oblasti ne proizlazi na očigledan način iz stanja tehnike. </a:t>
            </a:r>
          </a:p>
          <a:p>
            <a:pPr algn="just"/>
            <a:endParaRPr lang="bs-Latn-BA" dirty="0" smtClean="0"/>
          </a:p>
          <a:p>
            <a:endParaRPr lang="hr-HR" dirty="0"/>
          </a:p>
        </p:txBody>
      </p:sp>
      <p:pic>
        <p:nvPicPr>
          <p:cNvPr id="5" name="Content Placeholder 4" descr="extraordinary-ordinary-16-e1272563651103.jpg"/>
          <p:cNvPicPr>
            <a:picLocks noGrp="1" noChangeAspect="1"/>
          </p:cNvPicPr>
          <p:nvPr>
            <p:ph sz="half" idx="2"/>
          </p:nvPr>
        </p:nvPicPr>
        <p:blipFill>
          <a:blip r:embed="rId2"/>
          <a:stretch>
            <a:fillRect/>
          </a:stretch>
        </p:blipFill>
        <p:spPr>
          <a:xfrm>
            <a:off x="4572000" y="1857364"/>
            <a:ext cx="4343400" cy="3257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91310577"/>
      </p:ext>
    </p:extLst>
  </p:cSld>
  <p:clrMapOvr>
    <a:masterClrMapping/>
  </p:clrMapOvr>
  <p:transition>
    <p:wipe dir="r"/>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hr-HR"/>
          </a:p>
        </p:txBody>
      </p:sp>
      <p:sp>
        <p:nvSpPr>
          <p:cNvPr id="4" name="Title 3"/>
          <p:cNvSpPr>
            <a:spLocks noGrp="1"/>
          </p:cNvSpPr>
          <p:nvPr>
            <p:ph type="title"/>
          </p:nvPr>
        </p:nvSpPr>
        <p:spPr/>
        <p:txBody>
          <a:bodyPr/>
          <a:lstStyle/>
          <a:p>
            <a:pPr algn="ctr"/>
            <a:r>
              <a:rPr lang="hr-HR" dirty="0" smtClean="0"/>
              <a:t>Krivičnopravna zaštita</a:t>
            </a:r>
            <a:endParaRPr lang="hr-HR" dirty="0"/>
          </a:p>
        </p:txBody>
      </p:sp>
      <p:pic>
        <p:nvPicPr>
          <p:cNvPr id="6" name="Picture 5" descr="slika-14153-2011-06-1307940927-default.jpg"/>
          <p:cNvPicPr>
            <a:picLocks noChangeAspect="1"/>
          </p:cNvPicPr>
          <p:nvPr/>
        </p:nvPicPr>
        <p:blipFill>
          <a:blip r:embed="rId2" cstate="print"/>
          <a:stretch>
            <a:fillRect/>
          </a:stretch>
        </p:blipFill>
        <p:spPr>
          <a:xfrm>
            <a:off x="3286116" y="3500438"/>
            <a:ext cx="2617392" cy="31146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09390437"/>
      </p:ext>
    </p:extLst>
  </p:cSld>
  <p:clrMapOvr>
    <a:masterClrMapping/>
  </p:clrMapOvr>
  <p:transition>
    <p:wipe dir="r"/>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Krivičnopravna zaštita</a:t>
            </a:r>
            <a:endParaRPr lang="hr-HR" dirty="0"/>
          </a:p>
        </p:txBody>
      </p:sp>
      <p:sp>
        <p:nvSpPr>
          <p:cNvPr id="3" name="Content Placeholder 2"/>
          <p:cNvSpPr>
            <a:spLocks noGrp="1"/>
          </p:cNvSpPr>
          <p:nvPr>
            <p:ph idx="1"/>
          </p:nvPr>
        </p:nvSpPr>
        <p:spPr/>
        <p:txBody>
          <a:bodyPr>
            <a:normAutofit lnSpcReduction="10000"/>
          </a:bodyPr>
          <a:lstStyle/>
          <a:p>
            <a:pPr algn="just"/>
            <a:r>
              <a:rPr lang="sr-Latn-CS" dirty="0" smtClean="0"/>
              <a:t>Prava intelektualnog vlasništva imaju krivičnopravnu zaštitu koja se   primjenjuje ukoliko ima indicije da je povreda intelektualnog  vlasništva krivično djelo i za koje postoji odgovarajuća krivična odgovornost. </a:t>
            </a:r>
          </a:p>
          <a:p>
            <a:pPr algn="just"/>
            <a:r>
              <a:rPr lang="sr-Latn-CS" dirty="0" smtClean="0"/>
              <a:t>Svako krivično djelo je društveno opasno i protivpravno djelo izvršioca, koje je zakonom predviđeno kao krivično, a čija su obilježja sankcije prema učiniocu određena zakonom. </a:t>
            </a:r>
            <a:endParaRPr lang="hr-HR" dirty="0" smtClean="0"/>
          </a:p>
          <a:p>
            <a:endParaRPr lang="hr-HR" dirty="0"/>
          </a:p>
        </p:txBody>
      </p:sp>
    </p:spTree>
    <p:extLst>
      <p:ext uri="{BB962C8B-B14F-4D97-AF65-F5344CB8AC3E}">
        <p14:creationId xmlns:p14="http://schemas.microsoft.com/office/powerpoint/2010/main" val="2928906639"/>
      </p:ext>
    </p:extLst>
  </p:cSld>
  <p:clrMapOvr>
    <a:masterClrMapping/>
  </p:clrMapOvr>
  <p:transition>
    <p:wipe dir="r"/>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Krivičnopravna zaštita</a:t>
            </a:r>
            <a:endParaRPr lang="hr-HR" dirty="0"/>
          </a:p>
        </p:txBody>
      </p:sp>
      <p:sp>
        <p:nvSpPr>
          <p:cNvPr id="3" name="Content Placeholder 2"/>
          <p:cNvSpPr>
            <a:spLocks noGrp="1"/>
          </p:cNvSpPr>
          <p:nvPr>
            <p:ph idx="1"/>
          </p:nvPr>
        </p:nvSpPr>
        <p:spPr/>
        <p:txBody>
          <a:bodyPr>
            <a:normAutofit/>
          </a:bodyPr>
          <a:lstStyle/>
          <a:p>
            <a:pPr algn="just"/>
            <a:r>
              <a:rPr lang="sr-Latn-CS" dirty="0" smtClean="0"/>
              <a:t>Kao krivična djela vezana za pravo intelekt.  vlasništva mogu biti:</a:t>
            </a:r>
            <a:endParaRPr lang="hr-HR" dirty="0" smtClean="0"/>
          </a:p>
          <a:p>
            <a:pPr lvl="1" algn="just"/>
            <a:r>
              <a:rPr lang="sr-Latn-CS" dirty="0" smtClean="0"/>
              <a:t>Krivično djelo povrede pronalazačkog prava. </a:t>
            </a:r>
            <a:endParaRPr lang="hr-HR" dirty="0" smtClean="0"/>
          </a:p>
          <a:p>
            <a:pPr lvl="1" algn="just"/>
            <a:r>
              <a:rPr lang="sr-Latn-CS" dirty="0" smtClean="0"/>
              <a:t>Krivično djelo neovlaštene upotrebe tuđe firme.</a:t>
            </a:r>
          </a:p>
          <a:p>
            <a:pPr lvl="1" algn="just"/>
            <a:r>
              <a:rPr lang="sr-Latn-CS" dirty="0" smtClean="0"/>
              <a:t>Krivično djelo neovlaštenog pravljenja, nabavljanja. Prodaje ili davanja na upotrebu sredstava za pravljenje znakova za obilježavanje robe. </a:t>
            </a:r>
            <a:endParaRPr lang="hr-HR" dirty="0" smtClean="0"/>
          </a:p>
          <a:p>
            <a:pPr lvl="1" algn="just"/>
            <a:r>
              <a:rPr lang="sr-Latn-CS" dirty="0" smtClean="0"/>
              <a:t>Krivično djelo izdavanja i neovlaštenog  pribavljanja  poslovne, odnosno službene tajne. </a:t>
            </a:r>
            <a:endParaRPr lang="hr-HR" dirty="0" smtClean="0"/>
          </a:p>
          <a:p>
            <a:endParaRPr lang="hr-HR" dirty="0"/>
          </a:p>
        </p:txBody>
      </p:sp>
    </p:spTree>
    <p:extLst>
      <p:ext uri="{BB962C8B-B14F-4D97-AF65-F5344CB8AC3E}">
        <p14:creationId xmlns:p14="http://schemas.microsoft.com/office/powerpoint/2010/main" val="3402089863"/>
      </p:ext>
    </p:extLst>
  </p:cSld>
  <p:clrMapOvr>
    <a:masterClrMapping/>
  </p:clrMapOvr>
  <p:transition>
    <p:wipe dir="r"/>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Krivičnopravna zaštita</a:t>
            </a:r>
            <a:endParaRPr lang="hr-HR" dirty="0"/>
          </a:p>
        </p:txBody>
      </p:sp>
      <p:sp>
        <p:nvSpPr>
          <p:cNvPr id="3" name="Content Placeholder 2"/>
          <p:cNvSpPr>
            <a:spLocks noGrp="1"/>
          </p:cNvSpPr>
          <p:nvPr>
            <p:ph idx="1"/>
          </p:nvPr>
        </p:nvSpPr>
        <p:spPr/>
        <p:txBody>
          <a:bodyPr>
            <a:normAutofit fontScale="92500" lnSpcReduction="20000"/>
          </a:bodyPr>
          <a:lstStyle/>
          <a:p>
            <a:pPr algn="just"/>
            <a:r>
              <a:rPr lang="sr-Latn-CS" dirty="0" smtClean="0"/>
              <a:t>Krivično djelo obmanjivanja kupaca. </a:t>
            </a:r>
            <a:endParaRPr lang="hr-HR" dirty="0" smtClean="0"/>
          </a:p>
          <a:p>
            <a:pPr algn="just"/>
            <a:r>
              <a:rPr lang="sr-Latn-CS" dirty="0" smtClean="0"/>
              <a:t>Krivično djelo neovlaštene upotrebe tuđeg prijavljenog ili zaštićenog modelom ili uzorkom spoljnog oblika, slike, crteža. </a:t>
            </a:r>
            <a:endParaRPr lang="hr-HR" dirty="0" smtClean="0"/>
          </a:p>
          <a:p>
            <a:pPr algn="just"/>
            <a:r>
              <a:rPr lang="sr-Latn-CS" dirty="0" smtClean="0"/>
              <a:t>Krivično djelo neovlaštenog objavljivanja predmeta prijave modela ili uzorka. </a:t>
            </a:r>
            <a:endParaRPr lang="hr-HR" dirty="0" smtClean="0"/>
          </a:p>
          <a:p>
            <a:pPr algn="just"/>
            <a:r>
              <a:rPr lang="sr-Latn-CS" dirty="0" smtClean="0"/>
              <a:t>Krivično djelo povrede moralnih prava autora i   interpretatora  (plagijata). </a:t>
            </a:r>
            <a:endParaRPr lang="hr-HR" dirty="0" smtClean="0"/>
          </a:p>
          <a:p>
            <a:pPr algn="just"/>
            <a:r>
              <a:rPr lang="sr-Latn-CS" dirty="0" smtClean="0"/>
              <a:t>Krivično djelo neovlaštenog iskorištavanja autorskog djela ili predmeta srodnog prava. </a:t>
            </a:r>
            <a:endParaRPr lang="hr-HR" dirty="0"/>
          </a:p>
        </p:txBody>
      </p:sp>
    </p:spTree>
    <p:extLst>
      <p:ext uri="{BB962C8B-B14F-4D97-AF65-F5344CB8AC3E}">
        <p14:creationId xmlns:p14="http://schemas.microsoft.com/office/powerpoint/2010/main" val="1020109336"/>
      </p:ext>
    </p:extLst>
  </p:cSld>
  <p:clrMapOvr>
    <a:masterClrMapping/>
  </p:clrMapOvr>
  <p:transition>
    <p:wipe dir="r"/>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Krivičnopravna zaštita</a:t>
            </a:r>
            <a:endParaRPr lang="hr-HR" dirty="0"/>
          </a:p>
        </p:txBody>
      </p:sp>
      <p:sp>
        <p:nvSpPr>
          <p:cNvPr id="3" name="Content Placeholder 2"/>
          <p:cNvSpPr>
            <a:spLocks noGrp="1"/>
          </p:cNvSpPr>
          <p:nvPr>
            <p:ph idx="1"/>
          </p:nvPr>
        </p:nvSpPr>
        <p:spPr/>
        <p:txBody>
          <a:bodyPr>
            <a:normAutofit fontScale="92500" lnSpcReduction="10000"/>
          </a:bodyPr>
          <a:lstStyle/>
          <a:p>
            <a:pPr algn="just"/>
            <a:r>
              <a:rPr lang="sr-Latn-CS" dirty="0" smtClean="0"/>
              <a:t>Krivično djelo uništenja ili oštećenja prve standardne kopije filmskog djela.</a:t>
            </a:r>
            <a:endParaRPr lang="hr-HR" dirty="0" smtClean="0"/>
          </a:p>
          <a:p>
            <a:pPr algn="just"/>
            <a:r>
              <a:rPr lang="sr-Latn-CS" dirty="0" smtClean="0"/>
              <a:t>Krivično djelo neistinitog registrovanja autorskog djela i predmeta srodnog prava. </a:t>
            </a:r>
            <a:endParaRPr lang="hr-HR" dirty="0" smtClean="0"/>
          </a:p>
          <a:p>
            <a:pPr algn="just"/>
            <a:r>
              <a:rPr lang="sr-Latn-CS" dirty="0" smtClean="0"/>
              <a:t>Za većinu od ovih krivičnih djela gonjenje se preduzima od strane javnog tužioca i ex officio, odnosno po službenoj dužnosti. </a:t>
            </a:r>
          </a:p>
          <a:p>
            <a:pPr algn="just"/>
            <a:r>
              <a:rPr lang="sr-Latn-CS" dirty="0" smtClean="0"/>
              <a:t>Za ona djela koja su predviđena po Zakonu o autorskom i srodnim pravima gonjenje se vrši po privatnoj tužbi. </a:t>
            </a:r>
            <a:endParaRPr lang="hr-HR" dirty="0" smtClean="0"/>
          </a:p>
          <a:p>
            <a:endParaRPr lang="hr-HR" dirty="0"/>
          </a:p>
        </p:txBody>
      </p:sp>
    </p:spTree>
    <p:extLst>
      <p:ext uri="{BB962C8B-B14F-4D97-AF65-F5344CB8AC3E}">
        <p14:creationId xmlns:p14="http://schemas.microsoft.com/office/powerpoint/2010/main" val="16939617"/>
      </p:ext>
    </p:extLst>
  </p:cSld>
  <p:clrMapOvr>
    <a:masterClrMapping/>
  </p:clrMapOvr>
  <p:transition>
    <p:wipe dir="r"/>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hr-HR"/>
          </a:p>
        </p:txBody>
      </p:sp>
      <p:sp>
        <p:nvSpPr>
          <p:cNvPr id="4" name="Title 3"/>
          <p:cNvSpPr>
            <a:spLocks noGrp="1"/>
          </p:cNvSpPr>
          <p:nvPr>
            <p:ph type="title"/>
          </p:nvPr>
        </p:nvSpPr>
        <p:spPr>
          <a:xfrm>
            <a:off x="251520" y="692696"/>
            <a:ext cx="8686800" cy="1184825"/>
          </a:xfrm>
        </p:spPr>
        <p:txBody>
          <a:bodyPr/>
          <a:lstStyle/>
          <a:p>
            <a:pPr algn="ctr"/>
            <a:r>
              <a:rPr lang="hr-HR" dirty="0" smtClean="0"/>
              <a:t>Upravnopravna zaštita</a:t>
            </a:r>
            <a:endParaRPr lang="hr-HR" dirty="0"/>
          </a:p>
        </p:txBody>
      </p:sp>
      <p:pic>
        <p:nvPicPr>
          <p:cNvPr id="6" name="Picture 5" descr="AdHoc_Energoinvest_02.jpg"/>
          <p:cNvPicPr>
            <a:picLocks noChangeAspect="1"/>
          </p:cNvPicPr>
          <p:nvPr/>
        </p:nvPicPr>
        <p:blipFill>
          <a:blip r:embed="rId2" cstate="print"/>
          <a:stretch>
            <a:fillRect/>
          </a:stretch>
        </p:blipFill>
        <p:spPr>
          <a:xfrm>
            <a:off x="3131840" y="1916832"/>
            <a:ext cx="2877226" cy="4330997"/>
          </a:xfrm>
          <a:prstGeom prst="rect">
            <a:avLst/>
          </a:prstGeom>
        </p:spPr>
      </p:pic>
    </p:spTree>
    <p:extLst>
      <p:ext uri="{BB962C8B-B14F-4D97-AF65-F5344CB8AC3E}">
        <p14:creationId xmlns:p14="http://schemas.microsoft.com/office/powerpoint/2010/main" val="3099386649"/>
      </p:ext>
    </p:extLst>
  </p:cSld>
  <p:clrMapOvr>
    <a:masterClrMapping/>
  </p:clrMapOvr>
  <p:transition>
    <p:wipe dir="r"/>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Upravnopravna zaštita</a:t>
            </a:r>
            <a:endParaRPr lang="hr-HR" dirty="0"/>
          </a:p>
        </p:txBody>
      </p:sp>
      <p:sp>
        <p:nvSpPr>
          <p:cNvPr id="3" name="Content Placeholder 2"/>
          <p:cNvSpPr>
            <a:spLocks noGrp="1"/>
          </p:cNvSpPr>
          <p:nvPr>
            <p:ph idx="1"/>
          </p:nvPr>
        </p:nvSpPr>
        <p:spPr/>
        <p:txBody>
          <a:bodyPr>
            <a:normAutofit fontScale="92500" lnSpcReduction="20000"/>
          </a:bodyPr>
          <a:lstStyle/>
          <a:p>
            <a:pPr algn="just"/>
            <a:r>
              <a:rPr lang="sr-Latn-CS" dirty="0" smtClean="0"/>
              <a:t>Povreda prava intelektualnog vlasništva može predstavljati i </a:t>
            </a:r>
            <a:r>
              <a:rPr lang="sr-Latn-CS" b="1" dirty="0" smtClean="0"/>
              <a:t>prekršaj</a:t>
            </a:r>
            <a:r>
              <a:rPr lang="sr-Latn-CS" dirty="0" smtClean="0"/>
              <a:t>, a tada će se primijeniti upravnopravna, odnosno administrativna zaštita. </a:t>
            </a:r>
          </a:p>
          <a:p>
            <a:pPr algn="just"/>
            <a:r>
              <a:rPr lang="sr-Latn-CS" dirty="0" smtClean="0"/>
              <a:t>S obzirom da je prekršaj takva povreda pravnog poretka za koju odgovara pravno ili fizičko lice pred organom nadležnim za upravnopravnu odgovornost, a na osnovu postupka koji je pokrenuo ovlašteni organ, onda je jasno i da u oblasti industrijskog vlasništva i autorskih i srodnih prava može doći do takvih povreda koje će pokrenuti mehanizam upravnopravne zaštite. </a:t>
            </a:r>
            <a:endParaRPr lang="hr-HR" dirty="0" smtClean="0"/>
          </a:p>
          <a:p>
            <a:endParaRPr lang="hr-HR" dirty="0"/>
          </a:p>
        </p:txBody>
      </p:sp>
    </p:spTree>
    <p:extLst>
      <p:ext uri="{BB962C8B-B14F-4D97-AF65-F5344CB8AC3E}">
        <p14:creationId xmlns:p14="http://schemas.microsoft.com/office/powerpoint/2010/main" val="2634819738"/>
      </p:ext>
    </p:extLst>
  </p:cSld>
  <p:clrMapOvr>
    <a:masterClrMapping/>
  </p:clrMapOvr>
  <p:transition>
    <p:wipe dir="r"/>
  </p:transitio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Neka od djela koja se smatraju prekršajem</a:t>
            </a:r>
            <a:endParaRPr lang="hr-HR" dirty="0"/>
          </a:p>
        </p:txBody>
      </p:sp>
      <p:sp>
        <p:nvSpPr>
          <p:cNvPr id="3" name="Content Placeholder 2"/>
          <p:cNvSpPr>
            <a:spLocks noGrp="1"/>
          </p:cNvSpPr>
          <p:nvPr>
            <p:ph idx="1"/>
          </p:nvPr>
        </p:nvSpPr>
        <p:spPr/>
        <p:txBody>
          <a:bodyPr>
            <a:normAutofit fontScale="77500" lnSpcReduction="20000"/>
          </a:bodyPr>
          <a:lstStyle/>
          <a:p>
            <a:pPr lvl="0" algn="just">
              <a:buFont typeface="Wingdings" pitchFamily="2" charset="2"/>
              <a:buChar char="§"/>
            </a:pPr>
            <a:r>
              <a:rPr lang="sr-Latn-CS" dirty="0" smtClean="0"/>
              <a:t>kad odgovorno lice, odnosno organizacija u proizvodnji neovlašteno koristi zaštićeni pronalazak ili neovlašteno stavlja u promet predmete izrađene prema zaštićenom pronalasku ili neovlašteno raspolaže patentom, odnosno malim patentom; </a:t>
            </a:r>
            <a:endParaRPr lang="hr-HR" dirty="0" smtClean="0"/>
          </a:p>
          <a:p>
            <a:pPr lvl="0" algn="just">
              <a:buFont typeface="Wingdings" pitchFamily="2" charset="2"/>
              <a:buChar char="§"/>
            </a:pPr>
            <a:r>
              <a:rPr lang="sr-Latn-CS" dirty="0" smtClean="0"/>
              <a:t>kad odgovorno lice, odnosno organizacija objavi povjerljivi pronalazak; </a:t>
            </a:r>
            <a:endParaRPr lang="hr-HR" dirty="0" smtClean="0"/>
          </a:p>
          <a:p>
            <a:pPr lvl="0" algn="just">
              <a:buFont typeface="Wingdings" pitchFamily="2" charset="2"/>
              <a:buChar char="§"/>
            </a:pPr>
            <a:r>
              <a:rPr lang="sr-Latn-CS" dirty="0" smtClean="0"/>
              <a:t>kad odgovorno lice, odnosno organizacija zatraži zaštitu povjerljivog pronalaska u inostranstvu bez odobrenja  nadležnog organa; </a:t>
            </a:r>
            <a:endParaRPr lang="hr-HR" dirty="0" smtClean="0"/>
          </a:p>
          <a:p>
            <a:pPr lvl="0" algn="just">
              <a:buFont typeface="Wingdings" pitchFamily="2" charset="2"/>
              <a:buChar char="§"/>
            </a:pPr>
            <a:r>
              <a:rPr lang="sr-Latn-CS" dirty="0" smtClean="0"/>
              <a:t>kada odgovorno lice, odnosno organizacija zatraži zaštitu pronalaska u inostranstvu prije isteka roka od tri mjeseca od dana podnošenja prijave; </a:t>
            </a:r>
            <a:endParaRPr lang="hr-HR" dirty="0" smtClean="0"/>
          </a:p>
          <a:p>
            <a:endParaRPr lang="hr-HR" dirty="0"/>
          </a:p>
        </p:txBody>
      </p:sp>
    </p:spTree>
    <p:extLst>
      <p:ext uri="{BB962C8B-B14F-4D97-AF65-F5344CB8AC3E}">
        <p14:creationId xmlns:p14="http://schemas.microsoft.com/office/powerpoint/2010/main" val="3029784486"/>
      </p:ext>
    </p:extLst>
  </p:cSld>
  <p:clrMapOvr>
    <a:masterClrMapping/>
  </p:clrMapOvr>
  <p:transition>
    <p:wipe dir="r"/>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Neka od djela koja se smatraju prekršajem</a:t>
            </a:r>
            <a:endParaRPr lang="hr-HR" dirty="0"/>
          </a:p>
        </p:txBody>
      </p:sp>
      <p:sp>
        <p:nvSpPr>
          <p:cNvPr id="3" name="Content Placeholder 2"/>
          <p:cNvSpPr>
            <a:spLocks noGrp="1"/>
          </p:cNvSpPr>
          <p:nvPr>
            <p:ph idx="1"/>
          </p:nvPr>
        </p:nvSpPr>
        <p:spPr/>
        <p:txBody>
          <a:bodyPr>
            <a:normAutofit fontScale="85000" lnSpcReduction="10000"/>
          </a:bodyPr>
          <a:lstStyle/>
          <a:p>
            <a:pPr lvl="0" algn="just">
              <a:buFont typeface="Wingdings" pitchFamily="2" charset="2"/>
              <a:buChar char="§"/>
            </a:pPr>
            <a:r>
              <a:rPr lang="sr-Latn-CS" dirty="0" smtClean="0"/>
              <a:t>kada se odgovorno lice, odnosno organizacija bavi zastupanjem stranih pravnih ili fizičkih lica; </a:t>
            </a:r>
            <a:endParaRPr lang="hr-HR" dirty="0" smtClean="0"/>
          </a:p>
          <a:p>
            <a:pPr lvl="0" algn="just">
              <a:buFont typeface="Wingdings" pitchFamily="2" charset="2"/>
              <a:buChar char="§"/>
            </a:pPr>
            <a:r>
              <a:rPr lang="sr-Latn-CS" dirty="0" smtClean="0"/>
              <a:t>kada odgovorno lice, odnosno organizacija otkrije pronalazak prije nego što bude objavljena prijava za priznavanje patenta, odnosno malog patenta ili postanu na drugi način dostupni javnosti; </a:t>
            </a:r>
          </a:p>
          <a:p>
            <a:pPr lvl="0" algn="just">
              <a:buFont typeface="Wingdings" pitchFamily="2" charset="2"/>
              <a:buChar char="§"/>
            </a:pPr>
            <a:r>
              <a:rPr lang="sr-Latn-CS" dirty="0" smtClean="0"/>
              <a:t>kada pravno, odnosno odgovorno lice bez navođenja imena autora ili interpretatora ili pod drugim imenom u cjelini ili djelimično objavi, izvede, predstavi, prenese izvođenje ili predstavljanje ili emituje tuđe autorsko delo ili iskoristi tuđu interpretaciju; </a:t>
            </a:r>
            <a:endParaRPr lang="hr-HR" dirty="0" smtClean="0"/>
          </a:p>
          <a:p>
            <a:endParaRPr lang="hr-HR" dirty="0"/>
          </a:p>
        </p:txBody>
      </p:sp>
    </p:spTree>
    <p:extLst>
      <p:ext uri="{BB962C8B-B14F-4D97-AF65-F5344CB8AC3E}">
        <p14:creationId xmlns:p14="http://schemas.microsoft.com/office/powerpoint/2010/main" val="1161532706"/>
      </p:ext>
    </p:extLst>
  </p:cSld>
  <p:clrMapOvr>
    <a:masterClrMapping/>
  </p:clrMapOvr>
  <p:transition>
    <p:wipe dir="r"/>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Neka od djela koja se smatraju prekršajem</a:t>
            </a:r>
            <a:endParaRPr lang="hr-HR" dirty="0"/>
          </a:p>
        </p:txBody>
      </p:sp>
      <p:sp>
        <p:nvSpPr>
          <p:cNvPr id="3" name="Content Placeholder 2"/>
          <p:cNvSpPr>
            <a:spLocks noGrp="1"/>
          </p:cNvSpPr>
          <p:nvPr>
            <p:ph idx="1"/>
          </p:nvPr>
        </p:nvSpPr>
        <p:spPr/>
        <p:txBody>
          <a:bodyPr/>
          <a:lstStyle/>
          <a:p>
            <a:pPr lvl="0"/>
            <a:r>
              <a:rPr lang="sr-Latn-CS" dirty="0" smtClean="0"/>
              <a:t>kada organizacija i odgovorno lice u svojstvu galeriste ili organizatora javne prodaje originala likovnih djela, odnosno izvornih rukopisa u roku od 30 dana od dana prodaje primjerka originala djela, odnosno rukopisa ne obavijesti autora o imenu i adresi prodavca njegovog djela, imenu i adresi novog vlasnika djela, cijeni po kojoj je djelo prodato ili ne plati autoru 3% iznosa od prodajne cijene; </a:t>
            </a:r>
            <a:endParaRPr lang="hr-HR" dirty="0" smtClean="0"/>
          </a:p>
          <a:p>
            <a:endParaRPr lang="hr-HR" dirty="0"/>
          </a:p>
        </p:txBody>
      </p:sp>
    </p:spTree>
    <p:extLst>
      <p:ext uri="{BB962C8B-B14F-4D97-AF65-F5344CB8AC3E}">
        <p14:creationId xmlns:p14="http://schemas.microsoft.com/office/powerpoint/2010/main" val="4127118304"/>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Industrijska primjenjivost</a:t>
            </a:r>
            <a:endParaRPr lang="hr-HR" dirty="0"/>
          </a:p>
        </p:txBody>
      </p:sp>
      <p:sp>
        <p:nvSpPr>
          <p:cNvPr id="4" name="Content Placeholder 3"/>
          <p:cNvSpPr>
            <a:spLocks noGrp="1"/>
          </p:cNvSpPr>
          <p:nvPr>
            <p:ph sz="half" idx="2"/>
          </p:nvPr>
        </p:nvSpPr>
        <p:spPr/>
        <p:txBody>
          <a:bodyPr/>
          <a:lstStyle/>
          <a:p>
            <a:r>
              <a:rPr lang="bs-Latn-BA" dirty="0" smtClean="0"/>
              <a:t>Smatra se da je izum </a:t>
            </a:r>
            <a:r>
              <a:rPr lang="bs-Latn-BA" b="1" u="sng" dirty="0" smtClean="0"/>
              <a:t>industrijski primjenjiv </a:t>
            </a:r>
            <a:r>
              <a:rPr lang="bs-Latn-BA" dirty="0" smtClean="0"/>
              <a:t>ako je predmet izuma </a:t>
            </a:r>
            <a:r>
              <a:rPr lang="bs-Latn-BA" i="1" dirty="0" smtClean="0"/>
              <a:t>tehnički </a:t>
            </a:r>
            <a:r>
              <a:rPr lang="bs-Latn-BA" i="1" dirty="0" err="1" smtClean="0"/>
              <a:t>izvodljiv</a:t>
            </a:r>
            <a:r>
              <a:rPr lang="bs-Latn-BA" i="1" dirty="0" smtClean="0"/>
              <a:t> </a:t>
            </a:r>
            <a:r>
              <a:rPr lang="bs-Latn-BA" dirty="0" smtClean="0"/>
              <a:t>i ako se može </a:t>
            </a:r>
            <a:r>
              <a:rPr lang="bs-Latn-BA" i="1" dirty="0" smtClean="0"/>
              <a:t>proizvesti ili upotrijebiti </a:t>
            </a:r>
            <a:r>
              <a:rPr lang="bs-Latn-BA" dirty="0" smtClean="0"/>
              <a:t>u bilo kojoj oblasti industrije, uključujući i poljoprivredu.</a:t>
            </a:r>
          </a:p>
          <a:p>
            <a:endParaRPr lang="hr-HR" dirty="0"/>
          </a:p>
        </p:txBody>
      </p:sp>
      <p:pic>
        <p:nvPicPr>
          <p:cNvPr id="5" name="Content Placeholder 4" descr="japanese_invention_eyedrops.jpg"/>
          <p:cNvPicPr>
            <a:picLocks noGrp="1" noChangeAspect="1"/>
          </p:cNvPicPr>
          <p:nvPr>
            <p:ph sz="half" idx="1"/>
          </p:nvPr>
        </p:nvPicPr>
        <p:blipFill>
          <a:blip r:embed="rId2"/>
          <a:stretch>
            <a:fillRect/>
          </a:stretch>
        </p:blipFill>
        <p:spPr>
          <a:xfrm>
            <a:off x="642910" y="1643050"/>
            <a:ext cx="3443287" cy="48840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12971735"/>
      </p:ext>
    </p:extLst>
  </p:cSld>
  <p:clrMapOvr>
    <a:masterClrMapping/>
  </p:clrMapOvr>
  <p:transition>
    <p:wipe dir="r"/>
  </p:transition>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Neka od djela koja se smatraju prekršajem</a:t>
            </a:r>
            <a:endParaRPr lang="hr-HR" dirty="0"/>
          </a:p>
        </p:txBody>
      </p:sp>
      <p:sp>
        <p:nvSpPr>
          <p:cNvPr id="3" name="Content Placeholder 2"/>
          <p:cNvSpPr>
            <a:spLocks noGrp="1"/>
          </p:cNvSpPr>
          <p:nvPr>
            <p:ph idx="1"/>
          </p:nvPr>
        </p:nvSpPr>
        <p:spPr/>
        <p:txBody>
          <a:bodyPr>
            <a:normAutofit fontScale="85000" lnSpcReduction="20000"/>
          </a:bodyPr>
          <a:lstStyle/>
          <a:p>
            <a:pPr lvl="0" algn="just">
              <a:buFont typeface="Wingdings" pitchFamily="2" charset="2"/>
              <a:buChar char="§"/>
            </a:pPr>
            <a:r>
              <a:rPr lang="sr-Latn-CS" dirty="0" smtClean="0"/>
              <a:t>kada organizacija i odgovorno lice bez dozvole autora izmijeni ili promijeni djelatnost tuđeg autorskog djela ili tuđe snimljene interpretacije; </a:t>
            </a:r>
          </a:p>
          <a:p>
            <a:pPr algn="just">
              <a:buFont typeface="Wingdings" pitchFamily="2" charset="2"/>
              <a:buChar char="§"/>
            </a:pPr>
            <a:r>
              <a:rPr lang="sr-Latn-CS" dirty="0" smtClean="0"/>
              <a:t>kada pravno, odnosno odgovorno lice prilikom unošenja u evidenciju i deponovanja kod nadležnog saveznog organa autorskog djela ili predmeta zaštite srodnog prava da neistiniti ili prikrije pravi podatak o svom autorskom delu ili predmetu zaštite srodnog prava; i </a:t>
            </a:r>
          </a:p>
          <a:p>
            <a:pPr lvl="0" algn="just">
              <a:buFont typeface="Wingdings" pitchFamily="2" charset="2"/>
              <a:buChar char="§"/>
            </a:pPr>
            <a:r>
              <a:rPr lang="sr-Latn-CS" dirty="0" smtClean="0"/>
              <a:t>kada pravno, odnosno odgovorno lice u svojstvu izdavača proda neprodate primjerke djela kao staru hartiju, a da ih nije prethodno ponudio autoru, odnosno njegovom nasljedniku na otkup. </a:t>
            </a:r>
          </a:p>
          <a:p>
            <a:endParaRPr lang="hr-HR" dirty="0"/>
          </a:p>
        </p:txBody>
      </p:sp>
    </p:spTree>
    <p:extLst>
      <p:ext uri="{BB962C8B-B14F-4D97-AF65-F5344CB8AC3E}">
        <p14:creationId xmlns:p14="http://schemas.microsoft.com/office/powerpoint/2010/main" val="3302352540"/>
      </p:ext>
    </p:extLst>
  </p:cSld>
  <p:clrMapOvr>
    <a:masterClrMapping/>
  </p:clrMapOvr>
  <p:transition>
    <p:wipe dir="r"/>
  </p:transition>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Mehanizam funkcionisanja upravnopravne zaštite</a:t>
            </a:r>
            <a:endParaRPr lang="hr-HR" dirty="0"/>
          </a:p>
        </p:txBody>
      </p:sp>
      <p:sp>
        <p:nvSpPr>
          <p:cNvPr id="3" name="Content Placeholder 2"/>
          <p:cNvSpPr>
            <a:spLocks noGrp="1"/>
          </p:cNvSpPr>
          <p:nvPr>
            <p:ph idx="1"/>
          </p:nvPr>
        </p:nvSpPr>
        <p:spPr/>
        <p:txBody>
          <a:bodyPr>
            <a:normAutofit/>
          </a:bodyPr>
          <a:lstStyle/>
          <a:p>
            <a:pPr algn="just"/>
            <a:r>
              <a:rPr lang="hr-HR" dirty="0" smtClean="0"/>
              <a:t>U osnovi, </a:t>
            </a:r>
            <a:r>
              <a:rPr lang="hr-HR" b="1" dirty="0" smtClean="0"/>
              <a:t>mehanizam funkcionisanja upravne zaštite je sljedeći</a:t>
            </a:r>
            <a:r>
              <a:rPr lang="hr-HR" dirty="0" smtClean="0"/>
              <a:t>: ako upravni organ, bilo na osnovu sopstvenih saznanja, bilo na osnovu prijave zainteresovanog lica, ima dovoljan osnov za sumnju da se konkretnom robom povređuje određeno pravo intelektualnog vlasništva, on je dužan da preduzme mjere kojima će privremeno spriječiti da se takva roba nađe u prometu. </a:t>
            </a:r>
          </a:p>
          <a:p>
            <a:endParaRPr lang="hr-HR" dirty="0"/>
          </a:p>
        </p:txBody>
      </p:sp>
    </p:spTree>
    <p:extLst>
      <p:ext uri="{BB962C8B-B14F-4D97-AF65-F5344CB8AC3E}">
        <p14:creationId xmlns:p14="http://schemas.microsoft.com/office/powerpoint/2010/main" val="2462830227"/>
      </p:ext>
    </p:extLst>
  </p:cSld>
  <p:clrMapOvr>
    <a:masterClrMapping/>
  </p:clrMapOvr>
  <p:transition>
    <p:wipe dir="r"/>
  </p:transition>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TO-logo-1.png"/>
          <p:cNvPicPr>
            <a:picLocks noChangeAspect="1"/>
          </p:cNvPicPr>
          <p:nvPr/>
        </p:nvPicPr>
        <p:blipFill>
          <a:blip r:embed="rId2" cstate="print"/>
          <a:stretch>
            <a:fillRect/>
          </a:stretch>
        </p:blipFill>
        <p:spPr>
          <a:xfrm>
            <a:off x="1259632" y="620688"/>
            <a:ext cx="6349207" cy="5384127"/>
          </a:xfrm>
          <a:prstGeom prst="rect">
            <a:avLst/>
          </a:prstGeom>
        </p:spPr>
      </p:pic>
      <p:sp>
        <p:nvSpPr>
          <p:cNvPr id="5" name="Text Placeholder 4"/>
          <p:cNvSpPr>
            <a:spLocks noGrp="1"/>
          </p:cNvSpPr>
          <p:nvPr>
            <p:ph type="body" idx="1"/>
          </p:nvPr>
        </p:nvSpPr>
        <p:spPr/>
        <p:txBody>
          <a:bodyPr/>
          <a:lstStyle/>
          <a:p>
            <a:endParaRPr lang="hr-HR"/>
          </a:p>
        </p:txBody>
      </p:sp>
      <p:sp>
        <p:nvSpPr>
          <p:cNvPr id="4" name="Title 3"/>
          <p:cNvSpPr>
            <a:spLocks noGrp="1"/>
          </p:cNvSpPr>
          <p:nvPr>
            <p:ph type="title"/>
          </p:nvPr>
        </p:nvSpPr>
        <p:spPr/>
        <p:txBody>
          <a:bodyPr>
            <a:normAutofit fontScale="90000"/>
          </a:bodyPr>
          <a:lstStyle/>
          <a:p>
            <a:pPr algn="ctr"/>
            <a:r>
              <a:rPr lang="hr-HR" dirty="0" smtClean="0"/>
              <a:t>Svjetska trgovinska organizacija</a:t>
            </a:r>
            <a:br>
              <a:rPr lang="hr-HR" dirty="0" smtClean="0"/>
            </a:br>
            <a:r>
              <a:rPr lang="hr-HR" dirty="0" smtClean="0"/>
              <a:t>wto</a:t>
            </a:r>
            <a:endParaRPr lang="hr-HR" dirty="0"/>
          </a:p>
        </p:txBody>
      </p:sp>
    </p:spTree>
    <p:extLst>
      <p:ext uri="{BB962C8B-B14F-4D97-AF65-F5344CB8AC3E}">
        <p14:creationId xmlns:p14="http://schemas.microsoft.com/office/powerpoint/2010/main" val="2561370255"/>
      </p:ext>
    </p:extLst>
  </p:cSld>
  <p:clrMapOvr>
    <a:masterClrMapping/>
  </p:clrMapOvr>
  <p:transition>
    <p:wipe dir="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Svjetska trgovinska organizacija</a:t>
            </a:r>
            <a:endParaRPr lang="hr-HR" dirty="0"/>
          </a:p>
        </p:txBody>
      </p:sp>
      <p:sp>
        <p:nvSpPr>
          <p:cNvPr id="3" name="Content Placeholder 2"/>
          <p:cNvSpPr>
            <a:spLocks noGrp="1"/>
          </p:cNvSpPr>
          <p:nvPr>
            <p:ph idx="1"/>
          </p:nvPr>
        </p:nvSpPr>
        <p:spPr/>
        <p:txBody>
          <a:bodyPr>
            <a:normAutofit fontScale="77500" lnSpcReduction="20000"/>
          </a:bodyPr>
          <a:lstStyle/>
          <a:p>
            <a:pPr algn="just"/>
            <a:r>
              <a:rPr lang="sr-Latn-CS" dirty="0" smtClean="0"/>
              <a:t>Svjetska trgovinska organizacija (WTO) je međunarodna organizacija koja predstavlja institucionalni i pravni okvir multilateralnog trgovinskog sistema u područjima carina i trgovine robama, uslugama i </a:t>
            </a:r>
            <a:r>
              <a:rPr lang="sr-Latn-CS" b="1" dirty="0" smtClean="0"/>
              <a:t>intelektualnog vlasništva</a:t>
            </a:r>
            <a:r>
              <a:rPr lang="sr-Latn-CS" dirty="0" smtClean="0"/>
              <a:t>. </a:t>
            </a:r>
          </a:p>
          <a:p>
            <a:pPr algn="just"/>
            <a:r>
              <a:rPr lang="sr-Latn-CS" dirty="0" smtClean="0"/>
              <a:t>Osnovana je i službeno je otpočela s radom 1. maja 1995. godine. </a:t>
            </a:r>
          </a:p>
          <a:p>
            <a:pPr algn="just"/>
            <a:r>
              <a:rPr lang="sr-Latn-CS" dirty="0" smtClean="0"/>
              <a:t>Oblast intelektualnog vlasništva se ubraja u pitanja koja su regulisana na međunarodnom nivou i sa širenjem te oblasti rasla je i neophodnost usaglašavanja nacionalnih zakonodavstava. To je do sada najsveobuhvatnije učinjeno na nivou Svjetske trgovinske organizacije (</a:t>
            </a:r>
            <a:r>
              <a:rPr lang="sr-Latn-CS" sz="2800" dirty="0" smtClean="0"/>
              <a:t>Aneks 1C Sporazuma o WTO je Sporazum o trgovinskim aspektima prava intelektualnog vlasništva (TRIPS sporazum – Agreement on Trade-Related Aspects of Intellectual Property Rights /TRIPS Agreement).</a:t>
            </a:r>
            <a:endParaRPr lang="hr-HR" sz="2800" dirty="0" smtClean="0"/>
          </a:p>
          <a:p>
            <a:endParaRPr lang="hr-HR" dirty="0"/>
          </a:p>
        </p:txBody>
      </p:sp>
    </p:spTree>
    <p:extLst>
      <p:ext uri="{BB962C8B-B14F-4D97-AF65-F5344CB8AC3E}">
        <p14:creationId xmlns:p14="http://schemas.microsoft.com/office/powerpoint/2010/main" val="2774878399"/>
      </p:ext>
    </p:extLst>
  </p:cSld>
  <p:clrMapOvr>
    <a:masterClrMapping/>
  </p:clrMapOvr>
  <p:transition>
    <p:wipe dir="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Trips sporazum</a:t>
            </a:r>
            <a:endParaRPr lang="hr-HR" dirty="0"/>
          </a:p>
        </p:txBody>
      </p:sp>
      <p:sp>
        <p:nvSpPr>
          <p:cNvPr id="3" name="Content Placeholder 2"/>
          <p:cNvSpPr>
            <a:spLocks noGrp="1"/>
          </p:cNvSpPr>
          <p:nvPr>
            <p:ph idx="1"/>
          </p:nvPr>
        </p:nvSpPr>
        <p:spPr/>
        <p:txBody>
          <a:bodyPr>
            <a:normAutofit lnSpcReduction="10000"/>
          </a:bodyPr>
          <a:lstStyle/>
          <a:p>
            <a:r>
              <a:rPr lang="sr-Latn-CS" b="1" dirty="0" smtClean="0"/>
              <a:t>TRIPS</a:t>
            </a:r>
            <a:r>
              <a:rPr lang="sr-Latn-CS" dirty="0" smtClean="0"/>
              <a:t> sporazumom </a:t>
            </a:r>
            <a:r>
              <a:rPr lang="sr-Latn-CS" b="1" dirty="0" smtClean="0"/>
              <a:t>je predviđeno </a:t>
            </a:r>
            <a:r>
              <a:rPr lang="sr-Latn-CS" dirty="0" smtClean="0"/>
              <a:t>jačanje i harmonizacija standarda zaštite intelektualnog vlasništva kao i obezbjeđenje efikasne pravne obaveznosti na poštovanje dogovorenih normi kako na nacionalnom tako i na međunarodnom planu. </a:t>
            </a:r>
            <a:endParaRPr lang="hr-HR" dirty="0" smtClean="0"/>
          </a:p>
          <a:p>
            <a:r>
              <a:rPr lang="hr-HR" b="1" dirty="0" smtClean="0"/>
              <a:t>TRIPS</a:t>
            </a:r>
            <a:r>
              <a:rPr lang="hr-HR" dirty="0" smtClean="0"/>
              <a:t> je danas </a:t>
            </a:r>
            <a:r>
              <a:rPr lang="hr-HR" b="1" dirty="0" smtClean="0"/>
              <a:t>najvažnija</a:t>
            </a:r>
            <a:r>
              <a:rPr lang="hr-HR" dirty="0" smtClean="0"/>
              <a:t> međunarodna konvencija u oblasti intelektualne svojine iz </a:t>
            </a:r>
            <a:r>
              <a:rPr lang="hr-HR" b="1" dirty="0" smtClean="0"/>
              <a:t>tri razloga: </a:t>
            </a:r>
          </a:p>
        </p:txBody>
      </p:sp>
    </p:spTree>
    <p:extLst>
      <p:ext uri="{BB962C8B-B14F-4D97-AF65-F5344CB8AC3E}">
        <p14:creationId xmlns:p14="http://schemas.microsoft.com/office/powerpoint/2010/main" val="1679691735"/>
      </p:ext>
    </p:extLst>
  </p:cSld>
  <p:clrMapOvr>
    <a:masterClrMapping/>
  </p:clrMapOvr>
  <p:transition>
    <p:wipe dir="r"/>
  </p:transition>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Prednosti odnosa piv-a i trips-a</a:t>
            </a:r>
            <a:endParaRPr lang="hr-HR" dirty="0"/>
          </a:p>
        </p:txBody>
      </p:sp>
      <p:sp>
        <p:nvSpPr>
          <p:cNvPr id="3" name="Content Placeholder 2"/>
          <p:cNvSpPr>
            <a:spLocks noGrp="1"/>
          </p:cNvSpPr>
          <p:nvPr>
            <p:ph idx="1"/>
          </p:nvPr>
        </p:nvSpPr>
        <p:spPr/>
        <p:txBody>
          <a:bodyPr>
            <a:normAutofit fontScale="85000" lnSpcReduction="10000"/>
          </a:bodyPr>
          <a:lstStyle/>
          <a:p>
            <a:r>
              <a:rPr lang="hr-HR" b="1" dirty="0" smtClean="0"/>
              <a:t>Prvo, </a:t>
            </a:r>
            <a:r>
              <a:rPr lang="hr-HR" dirty="0" smtClean="0"/>
              <a:t>TRIPS reguliše cjelokupnu materiju intelektualnog vlasništva, postavljajući visoke standarde zaštite. </a:t>
            </a:r>
          </a:p>
          <a:p>
            <a:r>
              <a:rPr lang="hr-HR" b="1" dirty="0" smtClean="0"/>
              <a:t>Drugo,</a:t>
            </a:r>
            <a:r>
              <a:rPr lang="hr-HR" dirty="0" smtClean="0"/>
              <a:t> nijedna država ne može biti članica STO a da ne bude članica TRIPS-a. Kako je članstvo u STO od vitalnog ekonomskog i političkog značaja za svaku državu, to se pitanje pristupanja TRIPS-u i ne postavlja. </a:t>
            </a:r>
          </a:p>
          <a:p>
            <a:r>
              <a:rPr lang="hr-HR" b="1" dirty="0" smtClean="0"/>
              <a:t>Treće,</a:t>
            </a:r>
            <a:r>
              <a:rPr lang="hr-HR" dirty="0" smtClean="0"/>
              <a:t> sankcije za nepoštivanje obaveza iz TRIPS-a su iz arsenala ekonomskih sankcija STO, što daje efikasnu garanciju da države članice neće potcijeniti rizike nepoštovanja TRIPS-a.</a:t>
            </a:r>
          </a:p>
          <a:p>
            <a:endParaRPr lang="hr-HR" dirty="0" smtClean="0"/>
          </a:p>
          <a:p>
            <a:endParaRPr lang="hr-HR" dirty="0"/>
          </a:p>
        </p:txBody>
      </p:sp>
    </p:spTree>
    <p:extLst>
      <p:ext uri="{BB962C8B-B14F-4D97-AF65-F5344CB8AC3E}">
        <p14:creationId xmlns:p14="http://schemas.microsoft.com/office/powerpoint/2010/main" val="992395584"/>
      </p:ext>
    </p:extLst>
  </p:cSld>
  <p:clrMapOvr>
    <a:masterClrMapping/>
  </p:clrMapOvr>
  <p:transition>
    <p:wipe dir="r"/>
  </p:transition>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Oblici piv koji ulaze u zaštitu tripsom</a:t>
            </a:r>
            <a:endParaRPr lang="hr-HR" dirty="0"/>
          </a:p>
        </p:txBody>
      </p:sp>
      <p:sp>
        <p:nvSpPr>
          <p:cNvPr id="3" name="Content Placeholder 2"/>
          <p:cNvSpPr>
            <a:spLocks noGrp="1"/>
          </p:cNvSpPr>
          <p:nvPr>
            <p:ph idx="1"/>
          </p:nvPr>
        </p:nvSpPr>
        <p:spPr/>
        <p:txBody>
          <a:bodyPr>
            <a:normAutofit fontScale="92500" lnSpcReduction="20000"/>
          </a:bodyPr>
          <a:lstStyle/>
          <a:p>
            <a:r>
              <a:rPr lang="sr-Latn-CS" dirty="0" smtClean="0"/>
              <a:t>Tu spadaju:</a:t>
            </a:r>
            <a:endParaRPr lang="hr-HR" dirty="0" smtClean="0"/>
          </a:p>
          <a:p>
            <a:pPr lvl="1"/>
            <a:r>
              <a:rPr lang="sr-Latn-CS" dirty="0" smtClean="0"/>
              <a:t>autorska i srodna prava</a:t>
            </a:r>
            <a:endParaRPr lang="hr-HR" dirty="0" smtClean="0"/>
          </a:p>
          <a:p>
            <a:pPr lvl="1"/>
            <a:r>
              <a:rPr lang="sr-Latn-CS" dirty="0" smtClean="0"/>
              <a:t>robni i uslužni žigovi</a:t>
            </a:r>
            <a:endParaRPr lang="hr-HR" dirty="0" smtClean="0"/>
          </a:p>
          <a:p>
            <a:pPr lvl="1"/>
            <a:r>
              <a:rPr lang="sr-Latn-CS" dirty="0" smtClean="0"/>
              <a:t>geografske oznake porijekla</a:t>
            </a:r>
            <a:endParaRPr lang="hr-HR" dirty="0" smtClean="0"/>
          </a:p>
          <a:p>
            <a:pPr lvl="1"/>
            <a:r>
              <a:rPr lang="sr-Latn-CS" dirty="0" smtClean="0"/>
              <a:t>industrijski modeli i uzorci</a:t>
            </a:r>
            <a:endParaRPr lang="hr-HR" dirty="0" smtClean="0"/>
          </a:p>
          <a:p>
            <a:pPr lvl="1"/>
            <a:r>
              <a:rPr lang="sr-Latn-CS" dirty="0" smtClean="0"/>
              <a:t>patenti</a:t>
            </a:r>
            <a:endParaRPr lang="hr-HR" dirty="0" smtClean="0"/>
          </a:p>
          <a:p>
            <a:pPr lvl="1"/>
            <a:r>
              <a:rPr lang="sr-Latn-CS" dirty="0" smtClean="0"/>
              <a:t>topografija integrisanih kola</a:t>
            </a:r>
            <a:endParaRPr lang="hr-HR" dirty="0" smtClean="0"/>
          </a:p>
          <a:p>
            <a:pPr lvl="1"/>
            <a:r>
              <a:rPr lang="sr-Latn-CS" dirty="0" smtClean="0"/>
              <a:t>zaštita neotkrivenih informacija radi zaštite od nelojalne konkurencije</a:t>
            </a:r>
            <a:endParaRPr lang="hr-HR" dirty="0" smtClean="0"/>
          </a:p>
          <a:p>
            <a:pPr lvl="1"/>
            <a:r>
              <a:rPr lang="sr-Latn-CS" dirty="0" smtClean="0"/>
              <a:t>kontrola prakse u ograničenju konkurencije u ugovorima  o licenci. </a:t>
            </a:r>
            <a:endParaRPr lang="hr-HR" dirty="0" smtClean="0"/>
          </a:p>
          <a:p>
            <a:endParaRPr lang="hr-HR" dirty="0"/>
          </a:p>
        </p:txBody>
      </p:sp>
    </p:spTree>
    <p:extLst>
      <p:ext uri="{BB962C8B-B14F-4D97-AF65-F5344CB8AC3E}">
        <p14:creationId xmlns:p14="http://schemas.microsoft.com/office/powerpoint/2010/main" val="3003247534"/>
      </p:ext>
    </p:extLst>
  </p:cSld>
  <p:clrMapOvr>
    <a:masterClrMapping/>
  </p:clrMapOvr>
  <p:transition>
    <p:wipe dir="r"/>
  </p:transition>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Trips sporazum</a:t>
            </a:r>
            <a:endParaRPr lang="hr-HR" dirty="0"/>
          </a:p>
        </p:txBody>
      </p:sp>
      <p:sp>
        <p:nvSpPr>
          <p:cNvPr id="3" name="Content Placeholder 2"/>
          <p:cNvSpPr>
            <a:spLocks noGrp="1"/>
          </p:cNvSpPr>
          <p:nvPr>
            <p:ph idx="1"/>
          </p:nvPr>
        </p:nvSpPr>
        <p:spPr/>
        <p:txBody>
          <a:bodyPr>
            <a:normAutofit fontScale="85000" lnSpcReduction="20000"/>
          </a:bodyPr>
          <a:lstStyle/>
          <a:p>
            <a:pPr algn="just"/>
            <a:r>
              <a:rPr lang="sr-Latn-CS" dirty="0" smtClean="0"/>
              <a:t>Osnovni </a:t>
            </a:r>
            <a:r>
              <a:rPr lang="sr-Latn-CS" b="1" dirty="0" smtClean="0"/>
              <a:t>cilj</a:t>
            </a:r>
            <a:r>
              <a:rPr lang="sr-Latn-CS" dirty="0" smtClean="0"/>
              <a:t> ovog Sporazuma je da smanji poremećaje i smetnje u međunarodnoj trgovini i, uzimajući u obzir potrebu za unapređenjem  efikasne i odgovarajuće zaštite prava intelektualnog vlasništva, na multilateralnom nivou reguliše adekvatnu zaštitu intelektualnog vlasništva, ali tako da ova regulativa ne postane barijera slobodnoj trgovini, već, naprotiv, da bude njen podsticaj.</a:t>
            </a:r>
          </a:p>
          <a:p>
            <a:pPr algn="just"/>
            <a:r>
              <a:rPr lang="sr-Latn-CS" dirty="0" smtClean="0"/>
              <a:t>Ovim sporazumom je učinjen </a:t>
            </a:r>
            <a:r>
              <a:rPr lang="sr-Latn-CS" b="1" dirty="0" smtClean="0"/>
              <a:t>značajan napor </a:t>
            </a:r>
            <a:r>
              <a:rPr lang="sr-Latn-CS" dirty="0" smtClean="0"/>
              <a:t>da se sporovi vezani za trgovinske aspekte prava intelektualnog vlasništva rješavaju </a:t>
            </a:r>
            <a:r>
              <a:rPr lang="sr-Latn-CS" b="1" dirty="0" smtClean="0"/>
              <a:t>putem multilateralnih postupaka</a:t>
            </a:r>
            <a:r>
              <a:rPr lang="sr-Latn-CS" dirty="0" smtClean="0"/>
              <a:t>. </a:t>
            </a:r>
            <a:endParaRPr lang="hr-HR" dirty="0" smtClean="0"/>
          </a:p>
          <a:p>
            <a:endParaRPr lang="hr-HR" dirty="0"/>
          </a:p>
        </p:txBody>
      </p:sp>
    </p:spTree>
    <p:extLst>
      <p:ext uri="{BB962C8B-B14F-4D97-AF65-F5344CB8AC3E}">
        <p14:creationId xmlns:p14="http://schemas.microsoft.com/office/powerpoint/2010/main" val="3801851593"/>
      </p:ext>
    </p:extLst>
  </p:cSld>
  <p:clrMapOvr>
    <a:masterClrMapping/>
  </p:clrMapOvr>
  <p:transition>
    <p:wipe dir="r"/>
  </p:transition>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Sedam dijelova trips sporazuma:</a:t>
            </a:r>
            <a:endParaRPr lang="hr-HR"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sr-Latn-CS" dirty="0" smtClean="0"/>
              <a:t>Opšte odredbe i osnovni principi,</a:t>
            </a:r>
            <a:endParaRPr lang="hr-HR" dirty="0" smtClean="0"/>
          </a:p>
          <a:p>
            <a:pPr marL="514350" indent="-514350">
              <a:buFont typeface="+mj-lt"/>
              <a:buAutoNum type="arabicPeriod"/>
            </a:pPr>
            <a:r>
              <a:rPr lang="sr-Latn-CS" dirty="0" smtClean="0"/>
              <a:t>Standardi vezani za važenje, obim i korištenje     prava intelektualne svojine, </a:t>
            </a:r>
            <a:endParaRPr lang="hr-HR" dirty="0" smtClean="0"/>
          </a:p>
          <a:p>
            <a:pPr marL="514350" indent="-514350">
              <a:buFont typeface="+mj-lt"/>
              <a:buAutoNum type="arabicPeriod"/>
            </a:pPr>
            <a:r>
              <a:rPr lang="sr-Latn-CS" dirty="0" smtClean="0"/>
              <a:t>Sprovođenje prava intelektualne svojine,</a:t>
            </a:r>
            <a:endParaRPr lang="hr-HR" dirty="0" smtClean="0"/>
          </a:p>
          <a:p>
            <a:pPr marL="514350" indent="-514350">
              <a:buFont typeface="+mj-lt"/>
              <a:buAutoNum type="arabicPeriod"/>
            </a:pPr>
            <a:r>
              <a:rPr lang="sr-Latn-CS" dirty="0" smtClean="0"/>
              <a:t>Sticanje i održavanje prava intelektualne svojine i     odgovarajući interpartes,</a:t>
            </a:r>
            <a:endParaRPr lang="hr-HR" dirty="0" smtClean="0"/>
          </a:p>
          <a:p>
            <a:pPr marL="514350" indent="-514350">
              <a:buFont typeface="+mj-lt"/>
              <a:buAutoNum type="arabicPeriod"/>
            </a:pPr>
            <a:r>
              <a:rPr lang="sr-Latn-CS" dirty="0" smtClean="0"/>
              <a:t>Sprečavanje i rješavanje sporova,</a:t>
            </a:r>
            <a:endParaRPr lang="hr-HR" dirty="0" smtClean="0"/>
          </a:p>
          <a:p>
            <a:pPr marL="514350" indent="-514350">
              <a:buFont typeface="+mj-lt"/>
              <a:buAutoNum type="arabicPeriod"/>
            </a:pPr>
            <a:r>
              <a:rPr lang="sr-Latn-CS" dirty="0" smtClean="0"/>
              <a:t>Prelazne odredbe i</a:t>
            </a:r>
            <a:endParaRPr lang="hr-HR" dirty="0" smtClean="0"/>
          </a:p>
          <a:p>
            <a:pPr marL="514350" indent="-514350">
              <a:buFont typeface="+mj-lt"/>
              <a:buAutoNum type="arabicPeriod"/>
            </a:pPr>
            <a:r>
              <a:rPr lang="sr-Latn-CS" dirty="0" smtClean="0"/>
              <a:t>Institucionalne odredbe.</a:t>
            </a:r>
            <a:endParaRPr lang="hr-HR" dirty="0"/>
          </a:p>
        </p:txBody>
      </p:sp>
    </p:spTree>
    <p:extLst>
      <p:ext uri="{BB962C8B-B14F-4D97-AF65-F5344CB8AC3E}">
        <p14:creationId xmlns:p14="http://schemas.microsoft.com/office/powerpoint/2010/main" val="2625666491"/>
      </p:ext>
    </p:extLst>
  </p:cSld>
  <p:clrMapOvr>
    <a:masterClrMapping/>
  </p:clrMapOvr>
  <p:transition>
    <p:wipe dir="r"/>
  </p:transition>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Ugovor o saradnji wto-a i wipo-a</a:t>
            </a:r>
            <a:endParaRPr lang="hr-HR" dirty="0"/>
          </a:p>
        </p:txBody>
      </p:sp>
      <p:sp>
        <p:nvSpPr>
          <p:cNvPr id="3" name="Content Placeholder 2"/>
          <p:cNvSpPr>
            <a:spLocks noGrp="1"/>
          </p:cNvSpPr>
          <p:nvPr>
            <p:ph idx="1"/>
          </p:nvPr>
        </p:nvSpPr>
        <p:spPr/>
        <p:txBody>
          <a:bodyPr>
            <a:normAutofit fontScale="85000" lnSpcReduction="10000"/>
          </a:bodyPr>
          <a:lstStyle/>
          <a:p>
            <a:pPr algn="just"/>
            <a:r>
              <a:rPr lang="sr-Latn-CS" b="1" dirty="0" smtClean="0"/>
              <a:t>Ugovor o saradnji WTO-a i WIPO-a </a:t>
            </a:r>
            <a:r>
              <a:rPr lang="sr-Latn-CS" dirty="0" smtClean="0"/>
              <a:t>obuhvata saradnju na sljedećim poljima:</a:t>
            </a:r>
            <a:endParaRPr lang="hr-HR" dirty="0" smtClean="0"/>
          </a:p>
          <a:p>
            <a:pPr lvl="1" algn="just">
              <a:buNone/>
            </a:pPr>
            <a:r>
              <a:rPr lang="sr-Latn-CS" dirty="0" smtClean="0"/>
              <a:t>• olakšavanje pristupa zakonima Svjetske organizacije za intelektualnu svojinu od strane članica WTO-a, i obratno;</a:t>
            </a:r>
            <a:endParaRPr lang="hr-HR" dirty="0" smtClean="0"/>
          </a:p>
          <a:p>
            <a:pPr lvl="1" algn="just">
              <a:buNone/>
            </a:pPr>
            <a:r>
              <a:rPr lang="sr-Latn-CS" dirty="0" smtClean="0"/>
              <a:t>• međusobno omogućavanje pristupa bazama podataka obje organizacije;</a:t>
            </a:r>
            <a:endParaRPr lang="hr-HR" dirty="0" smtClean="0"/>
          </a:p>
          <a:p>
            <a:pPr lvl="1" algn="just">
              <a:buNone/>
            </a:pPr>
            <a:r>
              <a:rPr lang="sr-Latn-CS" dirty="0" smtClean="0"/>
              <a:t>• olakšavanje pristupa zakonima Svjetske organizacije za intelektualnu svojinu, Sekretarijata WTO i Savjeta TRIPS sporazuma;</a:t>
            </a:r>
            <a:endParaRPr lang="hr-HR" dirty="0" smtClean="0"/>
          </a:p>
          <a:p>
            <a:pPr lvl="1" algn="just">
              <a:buNone/>
            </a:pPr>
            <a:r>
              <a:rPr lang="sr-Latn-CS" dirty="0" smtClean="0"/>
              <a:t>• Sekretarijat WTO će proslijediti kopije uredbi i ugovora koje on primi od svojih članica;</a:t>
            </a:r>
            <a:endParaRPr lang="hr-HR" dirty="0" smtClean="0"/>
          </a:p>
          <a:p>
            <a:pPr lvl="1" algn="just">
              <a:buNone/>
            </a:pPr>
            <a:r>
              <a:rPr lang="sr-Latn-CS" dirty="0" smtClean="0"/>
              <a:t>• prevođenje zakona i drugih pravnih akata.</a:t>
            </a:r>
            <a:endParaRPr lang="hr-HR" dirty="0"/>
          </a:p>
        </p:txBody>
      </p:sp>
    </p:spTree>
    <p:extLst>
      <p:ext uri="{BB962C8B-B14F-4D97-AF65-F5344CB8AC3E}">
        <p14:creationId xmlns:p14="http://schemas.microsoft.com/office/powerpoint/2010/main" val="257560222"/>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Izumi izuzeti iz patentne zaštite</a:t>
            </a:r>
            <a:endParaRPr lang="hr-HR" dirty="0"/>
          </a:p>
        </p:txBody>
      </p:sp>
      <p:sp>
        <p:nvSpPr>
          <p:cNvPr id="3" name="Content Placeholder 2"/>
          <p:cNvSpPr>
            <a:spLocks noGrp="1"/>
          </p:cNvSpPr>
          <p:nvPr>
            <p:ph idx="1"/>
          </p:nvPr>
        </p:nvSpPr>
        <p:spPr/>
        <p:txBody>
          <a:bodyPr>
            <a:normAutofit fontScale="77500" lnSpcReduction="20000"/>
          </a:bodyPr>
          <a:lstStyle/>
          <a:p>
            <a:pPr marL="457200" indent="-457200" algn="just">
              <a:buClr>
                <a:schemeClr val="accent3"/>
              </a:buClr>
              <a:buNone/>
              <a:defRPr/>
            </a:pPr>
            <a:r>
              <a:rPr lang="hr-HR" dirty="0" smtClean="0"/>
              <a:t>Patentom ne mogu biti </a:t>
            </a:r>
            <a:r>
              <a:rPr lang="hr-HR" b="1" dirty="0" smtClean="0"/>
              <a:t>zaštićeni:</a:t>
            </a:r>
          </a:p>
          <a:p>
            <a:pPr marL="457200" indent="-457200" algn="just">
              <a:buClr>
                <a:schemeClr val="accent3"/>
              </a:buClr>
              <a:buNone/>
              <a:defRPr/>
            </a:pPr>
            <a:r>
              <a:rPr lang="hr-HR" dirty="0" smtClean="0"/>
              <a:t> a) izumi čije bi objavljivanje ili iskorištavanje bilo protivno </a:t>
            </a:r>
            <a:r>
              <a:rPr lang="hr-HR" u="sng" dirty="0" smtClean="0"/>
              <a:t>javnom poretku ili moralu </a:t>
            </a:r>
            <a:r>
              <a:rPr lang="hr-HR" dirty="0" smtClean="0"/>
              <a:t>(</a:t>
            </a:r>
            <a:r>
              <a:rPr lang="bs-Latn-BA" dirty="0" smtClean="0"/>
              <a:t>postupci kloniranja ljudskih bića,  postupci za modificiranje genetičkog identiteta matičnih ćelija ljudskih bića,  upotreba ljudskih embrija u industrijske ili komercijalne svrhe i  postupci za modificiranje genetičkog identiteta životinja koji bi vjerovatno prouzrokovali njihovu patnju bez ikakve bitne medicinske koristi za čovjeka ili životinju, kao i životinje koje su rezultat takvih postupaka. </a:t>
            </a:r>
            <a:endParaRPr lang="hr-HR" dirty="0" smtClean="0"/>
          </a:p>
          <a:p>
            <a:pPr marL="457200" indent="-457200" algn="just">
              <a:buClr>
                <a:schemeClr val="accent3"/>
              </a:buClr>
              <a:buNone/>
              <a:defRPr/>
            </a:pPr>
            <a:r>
              <a:rPr lang="hr-HR" dirty="0" smtClean="0"/>
              <a:t>b) izumi </a:t>
            </a:r>
            <a:r>
              <a:rPr lang="hr-HR" u="sng" dirty="0" smtClean="0"/>
              <a:t>medicinskog postupka</a:t>
            </a:r>
            <a:r>
              <a:rPr lang="hr-HR" dirty="0" smtClean="0"/>
              <a:t>(hirurgija, liječenje) koji se primjenjuju neposredno na živom ljudskom ili životinjskom organizmu, osim izuma koji se odnose na proizvode, materije ili smjese koji se upotrebljavaju  pri tom postupku;</a:t>
            </a:r>
            <a:endParaRPr lang="bs-Latn-BA" dirty="0" smtClean="0"/>
          </a:p>
          <a:p>
            <a:endParaRPr lang="hr-HR" dirty="0"/>
          </a:p>
        </p:txBody>
      </p:sp>
    </p:spTree>
    <p:extLst>
      <p:ext uri="{BB962C8B-B14F-4D97-AF65-F5344CB8AC3E}">
        <p14:creationId xmlns:p14="http://schemas.microsoft.com/office/powerpoint/2010/main" val="1143143892"/>
      </p:ext>
    </p:extLst>
  </p:cSld>
  <p:clrMapOvr>
    <a:masterClrMapping/>
  </p:clrMapOvr>
  <p:transition>
    <p:wipe dir="r"/>
  </p:transition>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hr-HR" dirty="0"/>
          </a:p>
        </p:txBody>
      </p:sp>
      <p:sp>
        <p:nvSpPr>
          <p:cNvPr id="4" name="Title 3"/>
          <p:cNvSpPr>
            <a:spLocks noGrp="1"/>
          </p:cNvSpPr>
          <p:nvPr>
            <p:ph type="title"/>
          </p:nvPr>
        </p:nvSpPr>
        <p:spPr/>
        <p:txBody>
          <a:bodyPr>
            <a:normAutofit fontScale="90000"/>
          </a:bodyPr>
          <a:lstStyle/>
          <a:p>
            <a:pPr algn="ctr"/>
            <a:r>
              <a:rPr lang="hr-HR" b="1" dirty="0" smtClean="0"/>
              <a:t>Međunarodne konvencije u području intelektualnog vlasništva kojih je Bosna i Hercegovina članica</a:t>
            </a:r>
            <a:br>
              <a:rPr lang="hr-HR" b="1" dirty="0" smtClean="0"/>
            </a:br>
            <a:endParaRPr lang="hr-HR" dirty="0"/>
          </a:p>
        </p:txBody>
      </p:sp>
      <p:pic>
        <p:nvPicPr>
          <p:cNvPr id="6" name="Picture 5" descr="4fb8abcfe267db12ef37b981f3ac95cb_1M.png"/>
          <p:cNvPicPr>
            <a:picLocks noChangeAspect="1"/>
          </p:cNvPicPr>
          <p:nvPr/>
        </p:nvPicPr>
        <p:blipFill>
          <a:blip r:embed="rId2" cstate="print"/>
          <a:stretch>
            <a:fillRect/>
          </a:stretch>
        </p:blipFill>
        <p:spPr>
          <a:xfrm>
            <a:off x="3275856" y="620688"/>
            <a:ext cx="2495351" cy="199380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976945913"/>
      </p:ext>
    </p:extLst>
  </p:cSld>
  <p:clrMapOvr>
    <a:masterClrMapping/>
  </p:clrMapOvr>
  <p:transition>
    <p:wipe dir="r"/>
  </p:transition>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a:bodyPr>
          <a:lstStyle/>
          <a:p>
            <a:endParaRPr lang="hr-HR" b="1" dirty="0" smtClean="0"/>
          </a:p>
          <a:p>
            <a:endParaRPr lang="hr-HR" dirty="0" smtClean="0"/>
          </a:p>
          <a:p>
            <a:pPr marL="457200" indent="-457200"/>
            <a:endParaRPr lang="sr-Latn-CS" dirty="0" smtClean="0"/>
          </a:p>
          <a:p>
            <a:endParaRPr lang="hr-HR" dirty="0"/>
          </a:p>
        </p:txBody>
      </p:sp>
      <p:sp>
        <p:nvSpPr>
          <p:cNvPr id="4" name="Title 3"/>
          <p:cNvSpPr>
            <a:spLocks noGrp="1"/>
          </p:cNvSpPr>
          <p:nvPr>
            <p:ph type="title"/>
          </p:nvPr>
        </p:nvSpPr>
        <p:spPr/>
        <p:txBody>
          <a:bodyPr>
            <a:normAutofit fontScale="90000"/>
          </a:bodyPr>
          <a:lstStyle/>
          <a:p>
            <a:pPr algn="ctr"/>
            <a:r>
              <a:rPr lang="sr-Latn-CS" b="1" dirty="0" smtClean="0"/>
              <a:t>1. KONVENCIJA O OSNIVANJU SVJETSKE ORGANIZACIJE ZA INTELEKTUALNO VLASNIŠTVO </a:t>
            </a:r>
            <a:r>
              <a:rPr lang="sr-Latn-CS" dirty="0" smtClean="0"/>
              <a:t>(Convention Establishing the World Intellectual Property Organization – WIPO Convention)</a:t>
            </a:r>
            <a:r>
              <a:rPr lang="hr-HR" dirty="0" smtClean="0"/>
              <a:t/>
            </a:r>
            <a:br>
              <a:rPr lang="hr-HR" dirty="0" smtClean="0"/>
            </a:br>
            <a:endParaRPr lang="hr-HR" dirty="0"/>
          </a:p>
        </p:txBody>
      </p:sp>
    </p:spTree>
    <p:extLst>
      <p:ext uri="{BB962C8B-B14F-4D97-AF65-F5344CB8AC3E}">
        <p14:creationId xmlns:p14="http://schemas.microsoft.com/office/powerpoint/2010/main" val="2364442201"/>
      </p:ext>
    </p:extLst>
  </p:cSld>
  <p:clrMapOvr>
    <a:masterClrMapping/>
  </p:clrMapOvr>
  <p:transition>
    <p:wipe dir="r"/>
  </p:transition>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r-HR"/>
          </a:p>
        </p:txBody>
      </p:sp>
      <p:sp>
        <p:nvSpPr>
          <p:cNvPr id="3" name="Title 2"/>
          <p:cNvSpPr>
            <a:spLocks noGrp="1"/>
          </p:cNvSpPr>
          <p:nvPr>
            <p:ph type="title"/>
          </p:nvPr>
        </p:nvSpPr>
        <p:spPr/>
        <p:txBody>
          <a:bodyPr>
            <a:normAutofit fontScale="90000"/>
          </a:bodyPr>
          <a:lstStyle/>
          <a:p>
            <a:pPr algn="ctr"/>
            <a:r>
              <a:rPr lang="hr-HR" b="1" dirty="0" smtClean="0"/>
              <a:t>2.  PARIŠKA KONVENCIJA ZA ZAŠTITU  </a:t>
            </a:r>
            <a:br>
              <a:rPr lang="hr-HR" b="1" dirty="0" smtClean="0"/>
            </a:br>
            <a:r>
              <a:rPr lang="hr-HR" b="1" dirty="0" smtClean="0"/>
              <a:t>     INDUSTRIJSKOG VLASNIŠTVA </a:t>
            </a:r>
            <a:r>
              <a:rPr lang="hr-HR" dirty="0" smtClean="0"/>
              <a:t/>
            </a:r>
            <a:br>
              <a:rPr lang="hr-HR" dirty="0" smtClean="0"/>
            </a:br>
            <a:r>
              <a:rPr lang="hr-HR" dirty="0" smtClean="0"/>
              <a:t>    (Paris Convention for the Protection of Industrial    </a:t>
            </a:r>
            <a:br>
              <a:rPr lang="hr-HR" dirty="0" smtClean="0"/>
            </a:br>
            <a:r>
              <a:rPr lang="hr-HR" dirty="0" smtClean="0"/>
              <a:t>     Property – Paris Union) </a:t>
            </a:r>
            <a:br>
              <a:rPr lang="hr-HR" dirty="0" smtClean="0"/>
            </a:br>
            <a:endParaRPr lang="hr-HR" dirty="0"/>
          </a:p>
        </p:txBody>
      </p:sp>
    </p:spTree>
    <p:extLst>
      <p:ext uri="{BB962C8B-B14F-4D97-AF65-F5344CB8AC3E}">
        <p14:creationId xmlns:p14="http://schemas.microsoft.com/office/powerpoint/2010/main" val="3643458251"/>
      </p:ext>
    </p:extLst>
  </p:cSld>
  <p:clrMapOvr>
    <a:masterClrMapping/>
  </p:clrMapOvr>
  <p:transition>
    <p:wipe dir="r"/>
  </p:transition>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r-HR"/>
          </a:p>
        </p:txBody>
      </p:sp>
      <p:sp>
        <p:nvSpPr>
          <p:cNvPr id="3" name="Title 2"/>
          <p:cNvSpPr>
            <a:spLocks noGrp="1"/>
          </p:cNvSpPr>
          <p:nvPr>
            <p:ph type="title"/>
          </p:nvPr>
        </p:nvSpPr>
        <p:spPr/>
        <p:txBody>
          <a:bodyPr>
            <a:normAutofit fontScale="90000"/>
          </a:bodyPr>
          <a:lstStyle/>
          <a:p>
            <a:pPr algn="ctr"/>
            <a:r>
              <a:rPr lang="hr-HR" b="1" dirty="0" smtClean="0"/>
              <a:t>3.</a:t>
            </a:r>
            <a:r>
              <a:rPr lang="hr-HR" sz="3200" b="1" dirty="0" smtClean="0"/>
              <a:t> </a:t>
            </a:r>
            <a:r>
              <a:rPr lang="hr-HR" b="1" dirty="0" smtClean="0"/>
              <a:t>MADRIDSKI SPORAZUM O MEĐUNARODNOM REGISTROVANJU ŽIGOVA</a:t>
            </a:r>
            <a:r>
              <a:rPr lang="hr-HR" dirty="0" smtClean="0"/>
              <a:t> (Madrid Agreement Concerning the International Registration of Marks – Madrid Union) </a:t>
            </a:r>
            <a:br>
              <a:rPr lang="hr-HR" dirty="0" smtClean="0"/>
            </a:br>
            <a:endParaRPr lang="hr-HR" dirty="0"/>
          </a:p>
        </p:txBody>
      </p:sp>
    </p:spTree>
    <p:extLst>
      <p:ext uri="{BB962C8B-B14F-4D97-AF65-F5344CB8AC3E}">
        <p14:creationId xmlns:p14="http://schemas.microsoft.com/office/powerpoint/2010/main" val="3408371958"/>
      </p:ext>
    </p:extLst>
  </p:cSld>
  <p:clrMapOvr>
    <a:masterClrMapping/>
  </p:clrMapOvr>
  <p:transition>
    <p:wipe dir="r"/>
  </p:transition>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r-HR"/>
          </a:p>
        </p:txBody>
      </p:sp>
      <p:sp>
        <p:nvSpPr>
          <p:cNvPr id="3" name="Title 2"/>
          <p:cNvSpPr>
            <a:spLocks noGrp="1"/>
          </p:cNvSpPr>
          <p:nvPr>
            <p:ph type="title"/>
          </p:nvPr>
        </p:nvSpPr>
        <p:spPr/>
        <p:txBody>
          <a:bodyPr>
            <a:normAutofit fontScale="90000"/>
          </a:bodyPr>
          <a:lstStyle/>
          <a:p>
            <a:pPr algn="ctr"/>
            <a:r>
              <a:rPr lang="hr-HR" b="1" dirty="0" smtClean="0"/>
              <a:t>4. NICANSKI SPORAZUM O MEĐUNARODNOJ KLASIFIKACIJI ROBA I USLUGA RADI REGISTROVANJA ŽIGOVA</a:t>
            </a:r>
            <a:r>
              <a:rPr lang="hr-HR" dirty="0" smtClean="0"/>
              <a:t> (Nice Agreement Concerning the International Classification of Goods and Services for the Purposes of the Registration of Marks – Nice Union) </a:t>
            </a:r>
            <a:br>
              <a:rPr lang="hr-HR" dirty="0" smtClean="0"/>
            </a:br>
            <a:endParaRPr lang="hr-HR" dirty="0"/>
          </a:p>
        </p:txBody>
      </p:sp>
    </p:spTree>
    <p:extLst>
      <p:ext uri="{BB962C8B-B14F-4D97-AF65-F5344CB8AC3E}">
        <p14:creationId xmlns:p14="http://schemas.microsoft.com/office/powerpoint/2010/main" val="327830247"/>
      </p:ext>
    </p:extLst>
  </p:cSld>
  <p:clrMapOvr>
    <a:masterClrMapping/>
  </p:clrMapOvr>
  <p:transition>
    <p:wipe dir="r"/>
  </p:transition>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r-HR"/>
          </a:p>
        </p:txBody>
      </p:sp>
      <p:sp>
        <p:nvSpPr>
          <p:cNvPr id="3" name="Title 2"/>
          <p:cNvSpPr>
            <a:spLocks noGrp="1"/>
          </p:cNvSpPr>
          <p:nvPr>
            <p:ph type="title"/>
          </p:nvPr>
        </p:nvSpPr>
        <p:spPr/>
        <p:txBody>
          <a:bodyPr>
            <a:normAutofit fontScale="90000"/>
          </a:bodyPr>
          <a:lstStyle/>
          <a:p>
            <a:pPr algn="ctr"/>
            <a:r>
              <a:rPr lang="hr-HR" b="1" dirty="0" smtClean="0"/>
              <a:t>5. LOKARNSKI SPORAZUM O USTANOVLJENJU MEĐUNARODNE KLASIFIKACIJE ZA INDUSTRIJSKI DIZAJN</a:t>
            </a:r>
            <a:r>
              <a:rPr lang="hr-HR" dirty="0" smtClean="0"/>
              <a:t> (Locarno Agreement Establishing an International Classification for Industrial Designs – Locarno Union) </a:t>
            </a:r>
            <a:br>
              <a:rPr lang="hr-HR" dirty="0" smtClean="0"/>
            </a:br>
            <a:endParaRPr lang="hr-HR" dirty="0"/>
          </a:p>
        </p:txBody>
      </p:sp>
    </p:spTree>
    <p:extLst>
      <p:ext uri="{BB962C8B-B14F-4D97-AF65-F5344CB8AC3E}">
        <p14:creationId xmlns:p14="http://schemas.microsoft.com/office/powerpoint/2010/main" val="83339712"/>
      </p:ext>
    </p:extLst>
  </p:cSld>
  <p:clrMapOvr>
    <a:masterClrMapping/>
  </p:clrMapOvr>
  <p:transition>
    <p:wipe dir="r"/>
  </p:transition>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r-HR"/>
          </a:p>
        </p:txBody>
      </p:sp>
      <p:sp>
        <p:nvSpPr>
          <p:cNvPr id="3" name="Title 2"/>
          <p:cNvSpPr>
            <a:spLocks noGrp="1"/>
          </p:cNvSpPr>
          <p:nvPr>
            <p:ph type="title"/>
          </p:nvPr>
        </p:nvSpPr>
        <p:spPr/>
        <p:txBody>
          <a:bodyPr>
            <a:normAutofit fontScale="90000"/>
          </a:bodyPr>
          <a:lstStyle/>
          <a:p>
            <a:pPr algn="ctr"/>
            <a:r>
              <a:rPr lang="hr-HR" b="1" dirty="0" smtClean="0"/>
              <a:t>6. BERNSKA KONVENCIJA ZA ZAŠTITU KNJIŽEVNIH I UMJETNIČKIH DJELA</a:t>
            </a:r>
            <a:r>
              <a:rPr lang="hr-HR" dirty="0" smtClean="0"/>
              <a:t> (Berne Convention for the Protection of Literary and Artistic Works – Berne Union)</a:t>
            </a:r>
            <a:br>
              <a:rPr lang="hr-HR" dirty="0" smtClean="0"/>
            </a:br>
            <a:endParaRPr lang="hr-HR" dirty="0"/>
          </a:p>
        </p:txBody>
      </p:sp>
    </p:spTree>
    <p:extLst>
      <p:ext uri="{BB962C8B-B14F-4D97-AF65-F5344CB8AC3E}">
        <p14:creationId xmlns:p14="http://schemas.microsoft.com/office/powerpoint/2010/main" val="486653751"/>
      </p:ext>
    </p:extLst>
  </p:cSld>
  <p:clrMapOvr>
    <a:masterClrMapping/>
  </p:clrMapOvr>
  <p:transition>
    <p:wipe dir="r"/>
  </p:transition>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r-HR"/>
          </a:p>
        </p:txBody>
      </p:sp>
      <p:sp>
        <p:nvSpPr>
          <p:cNvPr id="3" name="Title 2"/>
          <p:cNvSpPr>
            <a:spLocks noGrp="1"/>
          </p:cNvSpPr>
          <p:nvPr>
            <p:ph type="title"/>
          </p:nvPr>
        </p:nvSpPr>
        <p:spPr/>
        <p:txBody>
          <a:bodyPr>
            <a:normAutofit fontScale="90000"/>
          </a:bodyPr>
          <a:lstStyle/>
          <a:p>
            <a:pPr algn="ctr"/>
            <a:r>
              <a:rPr lang="hr-HR" b="1" dirty="0" smtClean="0"/>
              <a:t>7. UGOVOR O SARADNJI NA PODRUČJU PATENATA</a:t>
            </a:r>
            <a:r>
              <a:rPr lang="hr-HR" dirty="0" smtClean="0"/>
              <a:t> (Patent Cooperation Treaty PCT – PCT Union) </a:t>
            </a:r>
            <a:br>
              <a:rPr lang="hr-HR" dirty="0" smtClean="0"/>
            </a:br>
            <a:endParaRPr lang="hr-HR" dirty="0"/>
          </a:p>
        </p:txBody>
      </p:sp>
    </p:spTree>
    <p:extLst>
      <p:ext uri="{BB962C8B-B14F-4D97-AF65-F5344CB8AC3E}">
        <p14:creationId xmlns:p14="http://schemas.microsoft.com/office/powerpoint/2010/main" val="1499348298"/>
      </p:ext>
    </p:extLst>
  </p:cSld>
  <p:clrMapOvr>
    <a:masterClrMapping/>
  </p:clrMapOvr>
  <p:transition>
    <p:wipe dir="r"/>
  </p:transition>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r-HR"/>
          </a:p>
        </p:txBody>
      </p:sp>
      <p:sp>
        <p:nvSpPr>
          <p:cNvPr id="3" name="Title 2"/>
          <p:cNvSpPr>
            <a:spLocks noGrp="1"/>
          </p:cNvSpPr>
          <p:nvPr>
            <p:ph type="title"/>
          </p:nvPr>
        </p:nvSpPr>
        <p:spPr/>
        <p:txBody>
          <a:bodyPr>
            <a:normAutofit fontScale="90000"/>
          </a:bodyPr>
          <a:lstStyle/>
          <a:p>
            <a:pPr algn="ctr"/>
            <a:r>
              <a:rPr lang="en-US" b="1" dirty="0" smtClean="0"/>
              <a:t>8. KONVENCIJA O DISTRIBUCIJI SIGNALA ZA PRENOS PROGRAMA PREKO SATELITA</a:t>
            </a:r>
            <a:r>
              <a:rPr lang="en-US" dirty="0" smtClean="0"/>
              <a:t> </a:t>
            </a:r>
            <a:r>
              <a:rPr lang="hr-HR" dirty="0" smtClean="0"/>
              <a:t>(Brussels Convention Relating to the Distribution of Programme-Carrying Signals Transmited by Satellite (Satellites Convention);</a:t>
            </a:r>
            <a:br>
              <a:rPr lang="hr-HR" dirty="0" smtClean="0"/>
            </a:br>
            <a:endParaRPr lang="hr-HR" dirty="0"/>
          </a:p>
        </p:txBody>
      </p:sp>
    </p:spTree>
    <p:extLst>
      <p:ext uri="{BB962C8B-B14F-4D97-AF65-F5344CB8AC3E}">
        <p14:creationId xmlns:p14="http://schemas.microsoft.com/office/powerpoint/2010/main" val="55513157"/>
      </p:ext>
    </p:extLst>
  </p:cSld>
  <p:clrMapOvr>
    <a:masterClrMapping/>
  </p:clrMapOvr>
  <p:transition>
    <p:wipe dir="r"/>
  </p:transition>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r-HR"/>
          </a:p>
        </p:txBody>
      </p:sp>
      <p:sp>
        <p:nvSpPr>
          <p:cNvPr id="3" name="Title 2"/>
          <p:cNvSpPr>
            <a:spLocks noGrp="1"/>
          </p:cNvSpPr>
          <p:nvPr>
            <p:ph type="title"/>
          </p:nvPr>
        </p:nvSpPr>
        <p:spPr/>
        <p:txBody>
          <a:bodyPr>
            <a:normAutofit fontScale="90000"/>
          </a:bodyPr>
          <a:lstStyle/>
          <a:p>
            <a:pPr algn="ctr"/>
            <a:r>
              <a:rPr lang="hr-HR" dirty="0" smtClean="0"/>
              <a:t> </a:t>
            </a:r>
            <a:r>
              <a:rPr lang="hr-HR" b="1" dirty="0" smtClean="0"/>
              <a:t>9. SPORAZUM O SURADNJI IPROŠIRENJU U PODRUČJU PATENATA ZAKLJUČEN IZMEĐU VmBiH I EPO (1.12.2004)</a:t>
            </a:r>
            <a:br>
              <a:rPr lang="hr-HR" b="1" dirty="0" smtClean="0"/>
            </a:br>
            <a:endParaRPr lang="hr-HR" dirty="0"/>
          </a:p>
        </p:txBody>
      </p:sp>
    </p:spTree>
    <p:extLst>
      <p:ext uri="{BB962C8B-B14F-4D97-AF65-F5344CB8AC3E}">
        <p14:creationId xmlns:p14="http://schemas.microsoft.com/office/powerpoint/2010/main" val="886758255"/>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Šta nije izum</a:t>
            </a:r>
            <a:endParaRPr lang="bs-Latn-BA" dirty="0"/>
          </a:p>
        </p:txBody>
      </p:sp>
      <p:pic>
        <p:nvPicPr>
          <p:cNvPr id="5" name="Content Placeholder 4" descr="eureka.gif"/>
          <p:cNvPicPr>
            <a:picLocks noGrp="1" noChangeAspect="1"/>
          </p:cNvPicPr>
          <p:nvPr>
            <p:ph sz="half" idx="1"/>
          </p:nvPr>
        </p:nvPicPr>
        <p:blipFill>
          <a:blip r:embed="rId2"/>
          <a:stretch>
            <a:fillRect/>
          </a:stretch>
        </p:blipFill>
        <p:spPr>
          <a:xfrm>
            <a:off x="650522" y="1600200"/>
            <a:ext cx="3499556" cy="472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3"/>
          <p:cNvSpPr>
            <a:spLocks noGrp="1"/>
          </p:cNvSpPr>
          <p:nvPr>
            <p:ph sz="half" idx="2"/>
          </p:nvPr>
        </p:nvSpPr>
        <p:spPr/>
        <p:txBody>
          <a:bodyPr>
            <a:normAutofit fontScale="92500" lnSpcReduction="10000"/>
          </a:bodyPr>
          <a:lstStyle/>
          <a:p>
            <a:r>
              <a:rPr lang="bs-Latn-BA" dirty="0" smtClean="0"/>
              <a:t>Pronalascima se ne smatraju: </a:t>
            </a:r>
          </a:p>
          <a:p>
            <a:pPr lvl="1"/>
            <a:r>
              <a:rPr lang="bs-Latn-BA" dirty="0" smtClean="0"/>
              <a:t>Otkrića,</a:t>
            </a:r>
          </a:p>
          <a:p>
            <a:pPr lvl="1"/>
            <a:r>
              <a:rPr lang="bs-Latn-BA" dirty="0" smtClean="0"/>
              <a:t>Naučni zakoni i teorije,</a:t>
            </a:r>
          </a:p>
          <a:p>
            <a:pPr lvl="1"/>
            <a:r>
              <a:rPr lang="bs-Latn-BA" dirty="0" smtClean="0"/>
              <a:t>Uputstva za praktično postupanje čija primjena se iscrpljuje u čisto mentalnim aktivnostima čovjeka,</a:t>
            </a:r>
          </a:p>
          <a:p>
            <a:pPr lvl="1"/>
            <a:r>
              <a:rPr lang="bs-Latn-BA" dirty="0" smtClean="0"/>
              <a:t>Računarski programi,</a:t>
            </a:r>
          </a:p>
          <a:p>
            <a:pPr lvl="1"/>
            <a:r>
              <a:rPr lang="bs-Latn-BA" dirty="0" smtClean="0"/>
              <a:t>Ljudsko tijelo u bilo kom stadijumu formiranja ili razvoja, kao i otkriće nekog od njegovih elemenata.</a:t>
            </a:r>
          </a:p>
          <a:p>
            <a:endParaRPr lang="en-US" dirty="0"/>
          </a:p>
        </p:txBody>
      </p:sp>
    </p:spTree>
    <p:extLst>
      <p:ext uri="{BB962C8B-B14F-4D97-AF65-F5344CB8AC3E}">
        <p14:creationId xmlns:p14="http://schemas.microsoft.com/office/powerpoint/2010/main" val="2015035325"/>
      </p:ext>
    </p:extLst>
  </p:cSld>
  <p:clrMapOvr>
    <a:masterClrMapping/>
  </p:clrMapOvr>
  <p:transition>
    <p:wipe dir="r"/>
  </p:transition>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r-HR"/>
          </a:p>
        </p:txBody>
      </p:sp>
      <p:sp>
        <p:nvSpPr>
          <p:cNvPr id="3" name="Title 2"/>
          <p:cNvSpPr>
            <a:spLocks noGrp="1"/>
          </p:cNvSpPr>
          <p:nvPr>
            <p:ph type="title"/>
          </p:nvPr>
        </p:nvSpPr>
        <p:spPr/>
        <p:txBody>
          <a:bodyPr>
            <a:normAutofit fontScale="90000"/>
          </a:bodyPr>
          <a:lstStyle/>
          <a:p>
            <a:pPr algn="ctr"/>
            <a:r>
              <a:rPr lang="hr-HR" b="1" dirty="0" smtClean="0"/>
              <a:t>10. UGOVOR O ZAKONU O ŽIGU (22.12. 2006)</a:t>
            </a:r>
            <a:br>
              <a:rPr lang="hr-HR" b="1" dirty="0" smtClean="0"/>
            </a:br>
            <a:endParaRPr lang="hr-HR" dirty="0"/>
          </a:p>
        </p:txBody>
      </p:sp>
    </p:spTree>
    <p:extLst>
      <p:ext uri="{BB962C8B-B14F-4D97-AF65-F5344CB8AC3E}">
        <p14:creationId xmlns:p14="http://schemas.microsoft.com/office/powerpoint/2010/main" val="2522005024"/>
      </p:ext>
    </p:extLst>
  </p:cSld>
  <p:clrMapOvr>
    <a:masterClrMapping/>
  </p:clrMapOvr>
  <p:transition>
    <p:wipe dir="r"/>
  </p:transition>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r-HR"/>
          </a:p>
        </p:txBody>
      </p:sp>
      <p:sp>
        <p:nvSpPr>
          <p:cNvPr id="3" name="Title 2"/>
          <p:cNvSpPr>
            <a:spLocks noGrp="1"/>
          </p:cNvSpPr>
          <p:nvPr>
            <p:ph type="title"/>
          </p:nvPr>
        </p:nvSpPr>
        <p:spPr/>
        <p:txBody>
          <a:bodyPr>
            <a:normAutofit fontScale="90000"/>
          </a:bodyPr>
          <a:lstStyle/>
          <a:p>
            <a:pPr algn="ctr"/>
            <a:r>
              <a:rPr lang="hr-HR" b="1" dirty="0" smtClean="0"/>
              <a:t>11. SINGAPURSKI UGOVOR O ZAKONU O ŽIGU (31.03. 2006)</a:t>
            </a:r>
            <a:br>
              <a:rPr lang="hr-HR" b="1" dirty="0" smtClean="0"/>
            </a:br>
            <a:endParaRPr lang="hr-HR" dirty="0"/>
          </a:p>
        </p:txBody>
      </p:sp>
    </p:spTree>
    <p:extLst>
      <p:ext uri="{BB962C8B-B14F-4D97-AF65-F5344CB8AC3E}">
        <p14:creationId xmlns:p14="http://schemas.microsoft.com/office/powerpoint/2010/main" val="3954931142"/>
      </p:ext>
    </p:extLst>
  </p:cSld>
  <p:clrMapOvr>
    <a:masterClrMapping/>
  </p:clrMapOvr>
  <p:transition>
    <p:wipe dir="r"/>
  </p:transition>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r-HR"/>
          </a:p>
        </p:txBody>
      </p:sp>
      <p:sp>
        <p:nvSpPr>
          <p:cNvPr id="3" name="Title 2"/>
          <p:cNvSpPr>
            <a:spLocks noGrp="1"/>
          </p:cNvSpPr>
          <p:nvPr>
            <p:ph type="title"/>
          </p:nvPr>
        </p:nvSpPr>
        <p:spPr/>
        <p:txBody>
          <a:bodyPr>
            <a:normAutofit fontScale="90000"/>
          </a:bodyPr>
          <a:lstStyle/>
          <a:p>
            <a:pPr algn="ctr"/>
            <a:r>
              <a:rPr lang="hr-HR" b="1" dirty="0" smtClean="0"/>
              <a:t>12. UGOVOR O INTELEKTUALNOM VLASNIŠTVU U SVEZI SA INTEGRALNIM  SKLOPOVIMA (08.03. 2007)</a:t>
            </a:r>
            <a:br>
              <a:rPr lang="hr-HR" b="1" dirty="0" smtClean="0"/>
            </a:br>
            <a:endParaRPr lang="hr-HR" dirty="0"/>
          </a:p>
        </p:txBody>
      </p:sp>
    </p:spTree>
    <p:extLst>
      <p:ext uri="{BB962C8B-B14F-4D97-AF65-F5344CB8AC3E}">
        <p14:creationId xmlns:p14="http://schemas.microsoft.com/office/powerpoint/2010/main" val="3696981135"/>
      </p:ext>
    </p:extLst>
  </p:cSld>
  <p:clrMapOvr>
    <a:masterClrMapping/>
  </p:clrMapOvr>
  <p:transition>
    <p:wipe dir="r"/>
  </p:transition>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r-HR"/>
          </a:p>
        </p:txBody>
      </p:sp>
      <p:sp>
        <p:nvSpPr>
          <p:cNvPr id="3" name="Title 2"/>
          <p:cNvSpPr>
            <a:spLocks noGrp="1"/>
          </p:cNvSpPr>
          <p:nvPr>
            <p:ph type="title"/>
          </p:nvPr>
        </p:nvSpPr>
        <p:spPr/>
        <p:txBody>
          <a:bodyPr>
            <a:normAutofit fontScale="90000"/>
          </a:bodyPr>
          <a:lstStyle/>
          <a:p>
            <a:pPr algn="ctr"/>
            <a:r>
              <a:rPr lang="hr-HR" b="1" dirty="0" smtClean="0"/>
              <a:t>13. PROTOKOL U SVEZI SA Madritskim aranžmanom O MEĐUNARODNOM REGISTRIRANJU ŽIGOVA (27.01 2009)</a:t>
            </a:r>
            <a:br>
              <a:rPr lang="hr-HR" b="1" dirty="0" smtClean="0"/>
            </a:br>
            <a:endParaRPr lang="hr-HR" dirty="0"/>
          </a:p>
        </p:txBody>
      </p:sp>
    </p:spTree>
    <p:extLst>
      <p:ext uri="{BB962C8B-B14F-4D97-AF65-F5344CB8AC3E}">
        <p14:creationId xmlns:p14="http://schemas.microsoft.com/office/powerpoint/2010/main" val="1535853475"/>
      </p:ext>
    </p:extLst>
  </p:cSld>
  <p:clrMapOvr>
    <a:masterClrMapping/>
  </p:clrMapOvr>
  <p:transition>
    <p:wipe dir="r"/>
  </p:transition>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r-HR"/>
          </a:p>
        </p:txBody>
      </p:sp>
      <p:sp>
        <p:nvSpPr>
          <p:cNvPr id="3" name="Title 2"/>
          <p:cNvSpPr>
            <a:spLocks noGrp="1"/>
          </p:cNvSpPr>
          <p:nvPr>
            <p:ph type="title"/>
          </p:nvPr>
        </p:nvSpPr>
        <p:spPr/>
        <p:txBody>
          <a:bodyPr>
            <a:normAutofit fontScale="90000"/>
          </a:bodyPr>
          <a:lstStyle/>
          <a:p>
            <a:pPr algn="ctr"/>
            <a:r>
              <a:rPr lang="hr-HR" b="1" dirty="0" smtClean="0"/>
              <a:t>14. BUDIMPEŠTANSKI SPORAZUM O MEĐUNARODNOM PRIZNAVANJU DEPOZITA MIKROORGANIZAMA U SVRHU PATENTNOG POSTUPKA (27.01 2009)</a:t>
            </a:r>
            <a:br>
              <a:rPr lang="hr-HR" b="1" dirty="0" smtClean="0"/>
            </a:br>
            <a:endParaRPr lang="hr-HR" dirty="0"/>
          </a:p>
        </p:txBody>
      </p:sp>
    </p:spTree>
    <p:extLst>
      <p:ext uri="{BB962C8B-B14F-4D97-AF65-F5344CB8AC3E}">
        <p14:creationId xmlns:p14="http://schemas.microsoft.com/office/powerpoint/2010/main" val="2872610771"/>
      </p:ext>
    </p:extLst>
  </p:cSld>
  <p:clrMapOvr>
    <a:masterClrMapping/>
  </p:clrMapOvr>
  <p:transition>
    <p:wipe dir="r"/>
  </p:transition>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r-HR"/>
          </a:p>
        </p:txBody>
      </p:sp>
      <p:sp>
        <p:nvSpPr>
          <p:cNvPr id="3" name="Title 2"/>
          <p:cNvSpPr>
            <a:spLocks noGrp="1"/>
          </p:cNvSpPr>
          <p:nvPr>
            <p:ph type="title"/>
          </p:nvPr>
        </p:nvSpPr>
        <p:spPr/>
        <p:txBody>
          <a:bodyPr>
            <a:normAutofit fontScale="90000"/>
          </a:bodyPr>
          <a:lstStyle/>
          <a:p>
            <a:pPr algn="ctr"/>
            <a:r>
              <a:rPr lang="hr-HR" b="1" dirty="0" smtClean="0"/>
              <a:t>15. Ugovor o međunarodnoj klasifikaciji patenata (27.10. 2009)</a:t>
            </a:r>
            <a:br>
              <a:rPr lang="hr-HR" b="1" dirty="0" smtClean="0"/>
            </a:br>
            <a:endParaRPr lang="hr-HR" dirty="0"/>
          </a:p>
        </p:txBody>
      </p:sp>
    </p:spTree>
    <p:extLst>
      <p:ext uri="{BB962C8B-B14F-4D97-AF65-F5344CB8AC3E}">
        <p14:creationId xmlns:p14="http://schemas.microsoft.com/office/powerpoint/2010/main" val="3339649981"/>
      </p:ext>
    </p:extLst>
  </p:cSld>
  <p:clrMapOvr>
    <a:masterClrMapping/>
  </p:clrMapOvr>
  <p:transition>
    <p:wipe dir="r"/>
  </p:transition>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r-HR"/>
          </a:p>
        </p:txBody>
      </p:sp>
      <p:sp>
        <p:nvSpPr>
          <p:cNvPr id="3" name="Title 2"/>
          <p:cNvSpPr>
            <a:spLocks noGrp="1"/>
          </p:cNvSpPr>
          <p:nvPr>
            <p:ph type="title"/>
          </p:nvPr>
        </p:nvSpPr>
        <p:spPr/>
        <p:txBody>
          <a:bodyPr>
            <a:normAutofit fontScale="90000"/>
          </a:bodyPr>
          <a:lstStyle/>
          <a:p>
            <a:pPr algn="ctr"/>
            <a:r>
              <a:rPr lang="hr-HR" b="1" dirty="0" smtClean="0"/>
              <a:t>16. Haški sporazum u svezi sa međunarodnom registracijom industrijskog dizajna ( 07.12. 2008)</a:t>
            </a:r>
            <a:br>
              <a:rPr lang="hr-HR" b="1" dirty="0" smtClean="0"/>
            </a:br>
            <a:endParaRPr lang="hr-HR" dirty="0"/>
          </a:p>
        </p:txBody>
      </p:sp>
    </p:spTree>
    <p:extLst>
      <p:ext uri="{BB962C8B-B14F-4D97-AF65-F5344CB8AC3E}">
        <p14:creationId xmlns:p14="http://schemas.microsoft.com/office/powerpoint/2010/main" val="3292499920"/>
      </p:ext>
    </p:extLst>
  </p:cSld>
  <p:clrMapOvr>
    <a:masterClrMapping/>
  </p:clrMapOvr>
  <p:transition>
    <p:wipe dir="r"/>
  </p:transition>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r-HR"/>
          </a:p>
        </p:txBody>
      </p:sp>
      <p:sp>
        <p:nvSpPr>
          <p:cNvPr id="3" name="Title 2"/>
          <p:cNvSpPr>
            <a:spLocks noGrp="1"/>
          </p:cNvSpPr>
          <p:nvPr>
            <p:ph type="title"/>
          </p:nvPr>
        </p:nvSpPr>
        <p:spPr/>
        <p:txBody>
          <a:bodyPr>
            <a:normAutofit fontScale="90000"/>
          </a:bodyPr>
          <a:lstStyle/>
          <a:p>
            <a:pPr algn="ctr"/>
            <a:r>
              <a:rPr lang="hr-HR" b="1" dirty="0" smtClean="0"/>
              <a:t/>
            </a:r>
            <a:br>
              <a:rPr lang="hr-HR" b="1" dirty="0" smtClean="0"/>
            </a:br>
            <a:r>
              <a:rPr lang="hr-HR" b="1" dirty="0" smtClean="0"/>
              <a:t>17. Međunarodma konvencija o zaštiti umjetnika izvođača, proizvođača fonograma i organizacija za radiodifuziju (25.05. 2009)</a:t>
            </a:r>
            <a:br>
              <a:rPr lang="hr-HR" b="1" dirty="0" smtClean="0"/>
            </a:br>
            <a:endParaRPr lang="hr-HR" dirty="0"/>
          </a:p>
        </p:txBody>
      </p:sp>
    </p:spTree>
    <p:extLst>
      <p:ext uri="{BB962C8B-B14F-4D97-AF65-F5344CB8AC3E}">
        <p14:creationId xmlns:p14="http://schemas.microsoft.com/office/powerpoint/2010/main" val="2786769457"/>
      </p:ext>
    </p:extLst>
  </p:cSld>
  <p:clrMapOvr>
    <a:masterClrMapping/>
  </p:clrMapOvr>
  <p:transition>
    <p:wipe dir="r"/>
  </p:transition>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r-HR"/>
          </a:p>
        </p:txBody>
      </p:sp>
      <p:sp>
        <p:nvSpPr>
          <p:cNvPr id="3" name="Title 2"/>
          <p:cNvSpPr>
            <a:spLocks noGrp="1"/>
          </p:cNvSpPr>
          <p:nvPr>
            <p:ph type="title"/>
          </p:nvPr>
        </p:nvSpPr>
        <p:spPr/>
        <p:txBody>
          <a:bodyPr>
            <a:normAutofit fontScale="90000"/>
          </a:bodyPr>
          <a:lstStyle/>
          <a:p>
            <a:pPr algn="ctr"/>
            <a:r>
              <a:rPr lang="hr-HR" b="1" dirty="0" smtClean="0"/>
              <a:t>18. Konvencija o zaštiti proizvođača fonograma od neovlašćenog  umnožavanja njihovih fonograma (25.05. 2009)</a:t>
            </a:r>
            <a:br>
              <a:rPr lang="hr-HR" b="1" dirty="0" smtClean="0"/>
            </a:br>
            <a:endParaRPr lang="hr-HR" dirty="0"/>
          </a:p>
        </p:txBody>
      </p:sp>
    </p:spTree>
    <p:extLst>
      <p:ext uri="{BB962C8B-B14F-4D97-AF65-F5344CB8AC3E}">
        <p14:creationId xmlns:p14="http://schemas.microsoft.com/office/powerpoint/2010/main" val="1466734367"/>
      </p:ext>
    </p:extLst>
  </p:cSld>
  <p:clrMapOvr>
    <a:masterClrMapping/>
  </p:clrMapOvr>
  <p:transition>
    <p:wipe dir="r"/>
  </p:transition>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hr-HR"/>
          </a:p>
        </p:txBody>
      </p:sp>
      <p:sp>
        <p:nvSpPr>
          <p:cNvPr id="4" name="Title 3"/>
          <p:cNvSpPr>
            <a:spLocks noGrp="1"/>
          </p:cNvSpPr>
          <p:nvPr>
            <p:ph type="title"/>
          </p:nvPr>
        </p:nvSpPr>
        <p:spPr/>
        <p:txBody>
          <a:bodyPr>
            <a:normAutofit fontScale="90000"/>
          </a:bodyPr>
          <a:lstStyle/>
          <a:p>
            <a:pPr algn="ctr"/>
            <a:r>
              <a:rPr lang="hr-HR" b="1" dirty="0" smtClean="0"/>
              <a:t>“ Spavao sam i sanjao da je život radost. Probudio sam se i otkrio da je život služenje. Dao sam se na služenje i spoznao da je služenje radost”</a:t>
            </a:r>
            <a:br>
              <a:rPr lang="hr-HR" b="1" dirty="0" smtClean="0"/>
            </a:br>
            <a:endParaRPr lang="hr-HR" dirty="0"/>
          </a:p>
        </p:txBody>
      </p:sp>
    </p:spTree>
    <p:extLst>
      <p:ext uri="{BB962C8B-B14F-4D97-AF65-F5344CB8AC3E}">
        <p14:creationId xmlns:p14="http://schemas.microsoft.com/office/powerpoint/2010/main" val="2668075986"/>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Patent i konsenzualni patent</a:t>
            </a:r>
            <a:endParaRPr lang="hr-HR" dirty="0"/>
          </a:p>
        </p:txBody>
      </p:sp>
      <p:sp>
        <p:nvSpPr>
          <p:cNvPr id="3" name="Content Placeholder 2"/>
          <p:cNvSpPr>
            <a:spLocks noGrp="1"/>
          </p:cNvSpPr>
          <p:nvPr>
            <p:ph sz="half" idx="1"/>
          </p:nvPr>
        </p:nvSpPr>
        <p:spPr/>
        <p:txBody>
          <a:bodyPr>
            <a:normAutofit fontScale="77500" lnSpcReduction="20000"/>
          </a:bodyPr>
          <a:lstStyle/>
          <a:p>
            <a:pPr marL="274320" indent="-274320" algn="just">
              <a:buClr>
                <a:schemeClr val="accent3"/>
              </a:buClr>
              <a:buFont typeface="Wingdings 2"/>
              <a:buChar char=""/>
              <a:defRPr/>
            </a:pPr>
            <a:r>
              <a:rPr lang="hr-HR" b="1" dirty="0" smtClean="0"/>
              <a:t>Osnovni patent </a:t>
            </a:r>
            <a:r>
              <a:rPr lang="hr-HR" dirty="0" smtClean="0"/>
              <a:t>se izdaje za svaki novi izum koji ispunjava zakonske uslove;</a:t>
            </a:r>
          </a:p>
          <a:p>
            <a:pPr marL="274320" indent="-274320" algn="just">
              <a:buClr>
                <a:schemeClr val="accent3"/>
              </a:buClr>
              <a:buFont typeface="Wingdings 2"/>
              <a:buChar char=""/>
              <a:defRPr/>
            </a:pPr>
            <a:r>
              <a:rPr lang="hr-HR" b="1" dirty="0" smtClean="0"/>
              <a:t>Patent sa skraćenim trajanjem - konsenzualni patent </a:t>
            </a:r>
            <a:r>
              <a:rPr lang="hr-HR" dirty="0" smtClean="0"/>
              <a:t>na ovaj patent se primjenjuju odredbe određene za patent;</a:t>
            </a:r>
          </a:p>
          <a:p>
            <a:pPr marL="274320" indent="-274320" algn="just">
              <a:buClr>
                <a:schemeClr val="accent3"/>
              </a:buClr>
              <a:buFont typeface="Wingdings 2"/>
              <a:buChar char=""/>
              <a:defRPr/>
            </a:pPr>
            <a:r>
              <a:rPr lang="bs-Latn-BA" dirty="0" err="1" smtClean="0"/>
              <a:t>Konsenzualni</a:t>
            </a:r>
            <a:r>
              <a:rPr lang="bs-Latn-BA" dirty="0" smtClean="0"/>
              <a:t> patent se priznaje u </a:t>
            </a:r>
            <a:r>
              <a:rPr lang="bs-Latn-BA" u="sng" dirty="0" smtClean="0"/>
              <a:t>postupku koji je znatno kraći i jednostavniji </a:t>
            </a:r>
            <a:r>
              <a:rPr lang="bs-Latn-BA" dirty="0" smtClean="0"/>
              <a:t>od postupka za priznanje patenta, dok mu rok trajanja iznosi polovinu roka trajanja patenta</a:t>
            </a:r>
            <a:r>
              <a:rPr lang="hr-HR" dirty="0" smtClean="0"/>
              <a:t> te da patent traje </a:t>
            </a:r>
            <a:r>
              <a:rPr lang="hr-HR" b="1" dirty="0" smtClean="0"/>
              <a:t>20 godina</a:t>
            </a:r>
            <a:r>
              <a:rPr lang="hr-HR" dirty="0" smtClean="0"/>
              <a:t>, a konsenzualni patent </a:t>
            </a:r>
            <a:r>
              <a:rPr lang="hr-HR" b="1" dirty="0" smtClean="0"/>
              <a:t>10 godina </a:t>
            </a:r>
            <a:r>
              <a:rPr lang="hr-HR" dirty="0" smtClean="0"/>
              <a:t>od dana podnošenja prijave;</a:t>
            </a:r>
          </a:p>
          <a:p>
            <a:endParaRPr lang="hr-HR" dirty="0"/>
          </a:p>
        </p:txBody>
      </p:sp>
      <p:pic>
        <p:nvPicPr>
          <p:cNvPr id="5" name="Content Placeholder 4" descr="extraordinary-ordinary-0.jpg"/>
          <p:cNvPicPr>
            <a:picLocks noGrp="1" noChangeAspect="1"/>
          </p:cNvPicPr>
          <p:nvPr>
            <p:ph sz="half" idx="2"/>
          </p:nvPr>
        </p:nvPicPr>
        <p:blipFill>
          <a:blip r:embed="rId2"/>
          <a:stretch>
            <a:fillRect/>
          </a:stretch>
        </p:blipFill>
        <p:spPr>
          <a:xfrm>
            <a:off x="4648200" y="1790700"/>
            <a:ext cx="4343400" cy="4343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69468699"/>
      </p:ext>
    </p:extLst>
  </p:cSld>
  <p:clrMapOvr>
    <a:masterClrMapping/>
  </p:clrMapOvr>
  <p:transition>
    <p:wipe dir="r"/>
  </p:transition>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bs-Latn-BA" dirty="0" smtClean="0"/>
              <a:t>HVALA NA PAŽNJI!</a:t>
            </a:r>
            <a:endParaRPr lang="bs-Latn-BA" dirty="0"/>
          </a:p>
        </p:txBody>
      </p:sp>
      <p:sp>
        <p:nvSpPr>
          <p:cNvPr id="5" name="Subtitle 4"/>
          <p:cNvSpPr>
            <a:spLocks noGrp="1"/>
          </p:cNvSpPr>
          <p:nvPr>
            <p:ph type="subTitle" idx="1"/>
          </p:nvPr>
        </p:nvSpPr>
        <p:spPr/>
        <p:txBody>
          <a:bodyPr/>
          <a:lstStyle/>
          <a:p>
            <a:endParaRPr lang="bs-Latn-BA"/>
          </a:p>
        </p:txBody>
      </p:sp>
    </p:spTree>
    <p:extLst>
      <p:ext uri="{BB962C8B-B14F-4D97-AF65-F5344CB8AC3E}">
        <p14:creationId xmlns:p14="http://schemas.microsoft.com/office/powerpoint/2010/main" val="2539236859"/>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Sastavni djelovi prijave</a:t>
            </a:r>
            <a:endParaRPr lang="hr-HR" dirty="0"/>
          </a:p>
        </p:txBody>
      </p:sp>
      <p:pic>
        <p:nvPicPr>
          <p:cNvPr id="5" name="Content Placeholder 4" descr="extraordinary-ordinary-19.jpg"/>
          <p:cNvPicPr>
            <a:picLocks noGrp="1" noChangeAspect="1"/>
          </p:cNvPicPr>
          <p:nvPr>
            <p:ph sz="half" idx="1"/>
          </p:nvPr>
        </p:nvPicPr>
        <p:blipFill>
          <a:blip r:embed="rId2"/>
          <a:stretch>
            <a:fillRect/>
          </a:stretch>
        </p:blipFill>
        <p:spPr>
          <a:xfrm>
            <a:off x="304800" y="2893695"/>
            <a:ext cx="4191000" cy="2137410"/>
          </a:xfrm>
        </p:spPr>
      </p:pic>
      <p:sp>
        <p:nvSpPr>
          <p:cNvPr id="4" name="Content Placeholder 3"/>
          <p:cNvSpPr>
            <a:spLocks noGrp="1"/>
          </p:cNvSpPr>
          <p:nvPr>
            <p:ph sz="half" idx="2"/>
          </p:nvPr>
        </p:nvSpPr>
        <p:spPr/>
        <p:txBody>
          <a:bodyPr/>
          <a:lstStyle/>
          <a:p>
            <a:pPr algn="just"/>
            <a:r>
              <a:rPr lang="hr-HR" dirty="0" smtClean="0"/>
              <a:t>Zakonom su određeni a pravilnikom definisani </a:t>
            </a:r>
            <a:r>
              <a:rPr lang="hr-HR" u="sng" dirty="0" smtClean="0"/>
              <a:t>sastavni dijelovi prijave</a:t>
            </a:r>
            <a:r>
              <a:rPr lang="hr-HR" dirty="0" smtClean="0"/>
              <a:t>: </a:t>
            </a:r>
          </a:p>
          <a:p>
            <a:pPr lvl="1" algn="just"/>
            <a:r>
              <a:rPr lang="hr-HR" dirty="0" smtClean="0"/>
              <a:t>1. zahtjev za priznanje patenta, </a:t>
            </a:r>
          </a:p>
          <a:p>
            <a:pPr lvl="1" algn="just"/>
            <a:r>
              <a:rPr lang="hr-HR" dirty="0" smtClean="0"/>
              <a:t>2. opis pronalaska, </a:t>
            </a:r>
          </a:p>
          <a:p>
            <a:pPr lvl="1" algn="just"/>
            <a:r>
              <a:rPr lang="hr-HR" dirty="0" smtClean="0"/>
              <a:t>3. patentni zahtjevi, </a:t>
            </a:r>
          </a:p>
          <a:p>
            <a:pPr lvl="1" algn="just"/>
            <a:r>
              <a:rPr lang="hr-HR" dirty="0" smtClean="0"/>
              <a:t>4. crteži, </a:t>
            </a:r>
          </a:p>
          <a:p>
            <a:pPr lvl="1" algn="just"/>
            <a:r>
              <a:rPr lang="hr-HR" dirty="0" smtClean="0"/>
              <a:t>5. sažetak (kratki sadržaj pronalaska);</a:t>
            </a:r>
          </a:p>
          <a:p>
            <a:endParaRPr lang="hr-HR" dirty="0"/>
          </a:p>
        </p:txBody>
      </p:sp>
    </p:spTree>
    <p:extLst>
      <p:ext uri="{BB962C8B-B14F-4D97-AF65-F5344CB8AC3E}">
        <p14:creationId xmlns:p14="http://schemas.microsoft.com/office/powerpoint/2010/main" val="2203860040"/>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Daljnji postupak prijave</a:t>
            </a:r>
            <a:endParaRPr lang="hr-HR" dirty="0"/>
          </a:p>
        </p:txBody>
      </p:sp>
      <p:sp>
        <p:nvSpPr>
          <p:cNvPr id="3" name="Content Placeholder 2"/>
          <p:cNvSpPr>
            <a:spLocks noGrp="1"/>
          </p:cNvSpPr>
          <p:nvPr>
            <p:ph sz="half" idx="1"/>
          </p:nvPr>
        </p:nvSpPr>
        <p:spPr/>
        <p:txBody>
          <a:bodyPr>
            <a:normAutofit fontScale="92500" lnSpcReduction="20000"/>
          </a:bodyPr>
          <a:lstStyle/>
          <a:p>
            <a:pPr algn="just"/>
            <a:r>
              <a:rPr lang="hr-HR" dirty="0" smtClean="0"/>
              <a:t>Datum podnošenja prijave bitan je ukoliko se pojavi druga stranka sa sličnom ili istom prijavom, pri čemu vrijedi </a:t>
            </a:r>
            <a:r>
              <a:rPr lang="hr-HR" u="sng" dirty="0" smtClean="0"/>
              <a:t>pravo prvenstva;</a:t>
            </a:r>
          </a:p>
          <a:p>
            <a:pPr algn="just"/>
            <a:r>
              <a:rPr lang="hr-HR" u="sng" dirty="0" smtClean="0"/>
              <a:t>Ispituju se formalne prepreke, definisane Zakonom za daljnju proceduru priznavanja patenta. </a:t>
            </a:r>
          </a:p>
          <a:p>
            <a:pPr algn="just"/>
            <a:r>
              <a:rPr lang="hr-HR" dirty="0" smtClean="0"/>
              <a:t>Ako ne postoje formalne prepreke, prijava se unosi u Registar prijava patenta;</a:t>
            </a:r>
          </a:p>
          <a:p>
            <a:endParaRPr lang="hr-HR" dirty="0"/>
          </a:p>
        </p:txBody>
      </p:sp>
      <p:pic>
        <p:nvPicPr>
          <p:cNvPr id="5" name="Content Placeholder 4" descr="funny-gadgets-34.jpg"/>
          <p:cNvPicPr>
            <a:picLocks noGrp="1" noChangeAspect="1"/>
          </p:cNvPicPr>
          <p:nvPr>
            <p:ph sz="half" idx="2"/>
          </p:nvPr>
        </p:nvPicPr>
        <p:blipFill>
          <a:blip r:embed="rId2"/>
          <a:stretch>
            <a:fillRect/>
          </a:stretch>
        </p:blipFill>
        <p:spPr>
          <a:xfrm>
            <a:off x="4678493" y="2657474"/>
            <a:ext cx="4046407" cy="277178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186546195"/>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Objava patentne prijave</a:t>
            </a:r>
            <a:endParaRPr lang="hr-HR" dirty="0"/>
          </a:p>
        </p:txBody>
      </p:sp>
      <p:pic>
        <p:nvPicPr>
          <p:cNvPr id="5" name="Content Placeholder 4" descr="funny-invention-ideas-52.jpg"/>
          <p:cNvPicPr>
            <a:picLocks noGrp="1" noChangeAspect="1"/>
          </p:cNvPicPr>
          <p:nvPr>
            <p:ph sz="half" idx="1"/>
          </p:nvPr>
        </p:nvPicPr>
        <p:blipFill>
          <a:blip r:embed="rId2"/>
          <a:stretch>
            <a:fillRect/>
          </a:stretch>
        </p:blipFill>
        <p:spPr>
          <a:xfrm>
            <a:off x="495300" y="2057400"/>
            <a:ext cx="3810000" cy="3810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Content Placeholder 3"/>
          <p:cNvSpPr>
            <a:spLocks noGrp="1"/>
          </p:cNvSpPr>
          <p:nvPr>
            <p:ph sz="half" idx="2"/>
          </p:nvPr>
        </p:nvSpPr>
        <p:spPr/>
        <p:txBody>
          <a:bodyPr>
            <a:normAutofit fontScale="92500" lnSpcReduction="10000"/>
          </a:bodyPr>
          <a:lstStyle/>
          <a:p>
            <a:pPr algn="just"/>
            <a:r>
              <a:rPr lang="hr-HR" b="1" dirty="0" smtClean="0"/>
              <a:t>Rok</a:t>
            </a:r>
            <a:r>
              <a:rPr lang="hr-HR" dirty="0" smtClean="0"/>
              <a:t> za objavu patentne prijave u službenom listu je 18 mjeseci, ali rok može biti skraćen na inicijativu stranke, ne kraće od 3 mjeseca;</a:t>
            </a:r>
          </a:p>
          <a:p>
            <a:pPr algn="just"/>
            <a:r>
              <a:rPr lang="hr-HR" dirty="0" smtClean="0"/>
              <a:t>Objavom u službenom listu, prijava patenta ulazi u službeno stanje tehnike, a zainteresirana strana ima pravo uvida u tekst prijave;</a:t>
            </a:r>
          </a:p>
          <a:p>
            <a:endParaRPr lang="hr-HR" dirty="0"/>
          </a:p>
        </p:txBody>
      </p:sp>
    </p:spTree>
    <p:extLst>
      <p:ext uri="{BB962C8B-B14F-4D97-AF65-F5344CB8AC3E}">
        <p14:creationId xmlns:p14="http://schemas.microsoft.com/office/powerpoint/2010/main" val="3007683389"/>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Ishod učenja</a:t>
            </a:r>
            <a:endParaRPr lang="bs-Latn-BA" dirty="0"/>
          </a:p>
        </p:txBody>
      </p:sp>
      <p:sp>
        <p:nvSpPr>
          <p:cNvPr id="3" name="Content Placeholder 2"/>
          <p:cNvSpPr>
            <a:spLocks noGrp="1"/>
          </p:cNvSpPr>
          <p:nvPr>
            <p:ph idx="1"/>
          </p:nvPr>
        </p:nvSpPr>
        <p:spPr/>
        <p:txBody>
          <a:bodyPr>
            <a:normAutofit fontScale="92500" lnSpcReduction="20000"/>
          </a:bodyPr>
          <a:lstStyle/>
          <a:p>
            <a:r>
              <a:rPr lang="bs-Latn-BA" dirty="0"/>
              <a:t>Po uspješnom završetku predmeta student bi trebao da je upoznat sa većinom teorijskih razmatranja vezanih za institute prava industrijskog vlasništva. Student treba da posjeduje vještinu i znanje da aktivno doprinosi naučnom razvoju i istraživanju instituta prava industrijskog vlasništva kao i da bude svjestan sve većeg značaja pojedinih grana prava industrijskog vlasništva (bilo da je to patent, žig, industrijski dizajn, geografska oznaka porijekla, topografija integrisanog kola i/ili biljna sorta)  kako u kulturološkom tako i u ekonomskom smislu.</a:t>
            </a:r>
          </a:p>
        </p:txBody>
      </p:sp>
    </p:spTree>
    <p:extLst>
      <p:ext uri="{BB962C8B-B14F-4D97-AF65-F5344CB8AC3E}">
        <p14:creationId xmlns:p14="http://schemas.microsoft.com/office/powerpoint/2010/main" val="1137088595"/>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Nakon objavljivanja Prijvave</a:t>
            </a:r>
            <a:endParaRPr lang="hr-HR" dirty="0"/>
          </a:p>
        </p:txBody>
      </p:sp>
      <p:sp>
        <p:nvSpPr>
          <p:cNvPr id="3" name="Content Placeholder 2"/>
          <p:cNvSpPr>
            <a:spLocks noGrp="1"/>
          </p:cNvSpPr>
          <p:nvPr>
            <p:ph sz="half" idx="1"/>
          </p:nvPr>
        </p:nvSpPr>
        <p:spPr/>
        <p:txBody>
          <a:bodyPr/>
          <a:lstStyle/>
          <a:p>
            <a:r>
              <a:rPr lang="hr-HR" dirty="0" smtClean="0"/>
              <a:t>Podnosilac ima rok od 6 mjeseci da ili pokrene daljnju proceduru za priznanje patenta,</a:t>
            </a:r>
          </a:p>
          <a:p>
            <a:r>
              <a:rPr lang="hr-HR" dirty="0" smtClean="0"/>
              <a:t>Da podnese već priznati patent u drugoj državi za priznanje u BiH,</a:t>
            </a:r>
          </a:p>
          <a:p>
            <a:r>
              <a:rPr lang="hr-HR" dirty="0" smtClean="0"/>
              <a:t>Da zatraži konsenzualni patent.</a:t>
            </a:r>
          </a:p>
        </p:txBody>
      </p:sp>
      <p:pic>
        <p:nvPicPr>
          <p:cNvPr id="7" name="Content Placeholder 6" descr="extraordinary-ordinary-25.jpg"/>
          <p:cNvPicPr>
            <a:picLocks noGrp="1" noChangeAspect="1"/>
          </p:cNvPicPr>
          <p:nvPr>
            <p:ph sz="half" idx="2"/>
          </p:nvPr>
        </p:nvPicPr>
        <p:blipFill>
          <a:blip r:embed="rId2"/>
          <a:stretch>
            <a:fillRect/>
          </a:stretch>
        </p:blipFill>
        <p:spPr>
          <a:xfrm>
            <a:off x="4429124" y="2214554"/>
            <a:ext cx="4559872" cy="3429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13978415"/>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Konačni korak</a:t>
            </a:r>
            <a:endParaRPr lang="hr-HR" dirty="0"/>
          </a:p>
        </p:txBody>
      </p:sp>
      <p:pic>
        <p:nvPicPr>
          <p:cNvPr id="5" name="Content Placeholder 4" descr="funny_invention8.jpg"/>
          <p:cNvPicPr>
            <a:picLocks noGrp="1" noChangeAspect="1"/>
          </p:cNvPicPr>
          <p:nvPr>
            <p:ph sz="half" idx="1"/>
          </p:nvPr>
        </p:nvPicPr>
        <p:blipFill>
          <a:blip r:embed="rId2"/>
          <a:stretch>
            <a:fillRect/>
          </a:stretch>
        </p:blipFill>
        <p:spPr>
          <a:xfrm>
            <a:off x="495300" y="2285992"/>
            <a:ext cx="4147686" cy="310039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ontent Placeholder 3"/>
          <p:cNvSpPr>
            <a:spLocks noGrp="1"/>
          </p:cNvSpPr>
          <p:nvPr>
            <p:ph sz="half" idx="2"/>
          </p:nvPr>
        </p:nvSpPr>
        <p:spPr/>
        <p:txBody>
          <a:bodyPr>
            <a:normAutofit fontScale="92500" lnSpcReduction="10000"/>
          </a:bodyPr>
          <a:lstStyle/>
          <a:p>
            <a:pPr algn="just"/>
            <a:r>
              <a:rPr lang="hr-HR" dirty="0" smtClean="0"/>
              <a:t>Ako prijava ispunjava propisane uslove, Institut će dostaviti podnosiocu na saglasnost tekst patente prijave koju namjerava priznati;</a:t>
            </a:r>
          </a:p>
          <a:p>
            <a:pPr algn="just"/>
            <a:r>
              <a:rPr lang="hr-HR" dirty="0" smtClean="0"/>
              <a:t>Ako se podnosilac prijave složi sa tekstom, izdat će se </a:t>
            </a:r>
            <a:r>
              <a:rPr lang="hr-HR" u="sng" dirty="0" smtClean="0"/>
              <a:t>Rješenje o priznanju patenta</a:t>
            </a:r>
            <a:r>
              <a:rPr lang="hr-HR" dirty="0" smtClean="0"/>
              <a:t>, a patent će se upisati u </a:t>
            </a:r>
            <a:r>
              <a:rPr lang="hr-HR" u="sng" dirty="0" smtClean="0"/>
              <a:t>Registar patenata</a:t>
            </a:r>
            <a:r>
              <a:rPr lang="hr-HR" dirty="0" smtClean="0"/>
              <a:t>;</a:t>
            </a:r>
          </a:p>
          <a:p>
            <a:endParaRPr lang="hr-HR" dirty="0"/>
          </a:p>
        </p:txBody>
      </p:sp>
    </p:spTree>
    <p:extLst>
      <p:ext uri="{BB962C8B-B14F-4D97-AF65-F5344CB8AC3E}">
        <p14:creationId xmlns:p14="http://schemas.microsoft.com/office/powerpoint/2010/main" val="293491348"/>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Trajanje patenta</a:t>
            </a:r>
            <a:endParaRPr lang="hr-HR" dirty="0"/>
          </a:p>
        </p:txBody>
      </p:sp>
      <p:sp>
        <p:nvSpPr>
          <p:cNvPr id="3" name="Content Placeholder 2"/>
          <p:cNvSpPr>
            <a:spLocks noGrp="1"/>
          </p:cNvSpPr>
          <p:nvPr>
            <p:ph sz="half" idx="1"/>
          </p:nvPr>
        </p:nvSpPr>
        <p:spPr/>
        <p:txBody>
          <a:bodyPr/>
          <a:lstStyle/>
          <a:p>
            <a:r>
              <a:rPr lang="bs-Latn-BA" dirty="0" smtClean="0"/>
              <a:t>Patent traje </a:t>
            </a:r>
            <a:r>
              <a:rPr lang="bs-Latn-BA" b="1" dirty="0" smtClean="0"/>
              <a:t>20 godina</a:t>
            </a:r>
            <a:r>
              <a:rPr lang="bs-Latn-BA" dirty="0" smtClean="0"/>
              <a:t>, računajući od datuma podnošenja prijave patenta. </a:t>
            </a:r>
          </a:p>
          <a:p>
            <a:r>
              <a:rPr lang="bs-Latn-BA" dirty="0" err="1" smtClean="0"/>
              <a:t>Konsenzualni</a:t>
            </a:r>
            <a:r>
              <a:rPr lang="bs-Latn-BA" dirty="0" smtClean="0"/>
              <a:t> patent traje </a:t>
            </a:r>
            <a:r>
              <a:rPr lang="bs-Latn-BA" b="1" dirty="0" smtClean="0"/>
              <a:t>10 godina</a:t>
            </a:r>
            <a:r>
              <a:rPr lang="bs-Latn-BA" dirty="0" smtClean="0"/>
              <a:t>, računajući od datuma podnošenja prijave.</a:t>
            </a:r>
            <a:endParaRPr lang="hr-HR" dirty="0" smtClean="0"/>
          </a:p>
          <a:p>
            <a:endParaRPr lang="hr-HR" dirty="0"/>
          </a:p>
        </p:txBody>
      </p:sp>
      <p:pic>
        <p:nvPicPr>
          <p:cNvPr id="5" name="Content Placeholder 4" descr="funny-gadgets-19.jpg"/>
          <p:cNvPicPr>
            <a:picLocks noGrp="1" noChangeAspect="1"/>
          </p:cNvPicPr>
          <p:nvPr>
            <p:ph sz="half" idx="2"/>
          </p:nvPr>
        </p:nvPicPr>
        <p:blipFill>
          <a:blip r:embed="rId2"/>
          <a:stretch>
            <a:fillRect/>
          </a:stretch>
        </p:blipFill>
        <p:spPr>
          <a:xfrm>
            <a:off x="3877143" y="2071679"/>
            <a:ext cx="4847757" cy="311468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064763722"/>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bs-Latn-BA"/>
          </a:p>
        </p:txBody>
      </p:sp>
      <p:sp>
        <p:nvSpPr>
          <p:cNvPr id="3" name="Title 2"/>
          <p:cNvSpPr>
            <a:spLocks noGrp="1"/>
          </p:cNvSpPr>
          <p:nvPr>
            <p:ph type="title"/>
          </p:nvPr>
        </p:nvSpPr>
        <p:spPr/>
        <p:txBody>
          <a:bodyPr>
            <a:normAutofit fontScale="90000"/>
          </a:bodyPr>
          <a:lstStyle/>
          <a:p>
            <a:pPr algn="ctr"/>
            <a:r>
              <a:rPr lang="bs-Latn-BA" dirty="0" smtClean="0"/>
              <a:t>Patent nastaje upisom u registar patenata, a važi od datuma podnošenja prijave!</a:t>
            </a:r>
            <a:endParaRPr lang="bs-Latn-BA" dirty="0"/>
          </a:p>
        </p:txBody>
      </p:sp>
      <p:pic>
        <p:nvPicPr>
          <p:cNvPr id="4" name="Picture 3" descr="extraordinary-ordinary-21.jpg"/>
          <p:cNvPicPr>
            <a:picLocks noChangeAspect="1"/>
          </p:cNvPicPr>
          <p:nvPr/>
        </p:nvPicPr>
        <p:blipFill>
          <a:blip r:embed="rId2"/>
          <a:stretch>
            <a:fillRect/>
          </a:stretch>
        </p:blipFill>
        <p:spPr>
          <a:xfrm>
            <a:off x="3000364" y="285728"/>
            <a:ext cx="3746504" cy="2487679"/>
          </a:xfrm>
          <a:prstGeom prst="rect">
            <a:avLst/>
          </a:prstGeom>
        </p:spPr>
      </p:pic>
    </p:spTree>
    <p:extLst>
      <p:ext uri="{BB962C8B-B14F-4D97-AF65-F5344CB8AC3E}">
        <p14:creationId xmlns:p14="http://schemas.microsoft.com/office/powerpoint/2010/main" val="754460832"/>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bs-Latn-BA"/>
          </a:p>
        </p:txBody>
      </p:sp>
      <p:sp>
        <p:nvSpPr>
          <p:cNvPr id="3" name="Title 2"/>
          <p:cNvSpPr>
            <a:spLocks noGrp="1"/>
          </p:cNvSpPr>
          <p:nvPr>
            <p:ph type="title"/>
          </p:nvPr>
        </p:nvSpPr>
        <p:spPr>
          <a:xfrm>
            <a:off x="214281" y="3214686"/>
            <a:ext cx="8652993" cy="917224"/>
          </a:xfrm>
        </p:spPr>
        <p:txBody>
          <a:bodyPr>
            <a:normAutofit fontScale="90000"/>
          </a:bodyPr>
          <a:lstStyle/>
          <a:p>
            <a:r>
              <a:rPr lang="bs-Latn-BA" dirty="0" smtClean="0"/>
              <a:t>Patent traje 20 godina a mali patent 10 godina (patent za izvjesne hemijske proizvode se može produžiti još za period ispitivanja medicinske podobnosti – obično 3 godine)</a:t>
            </a:r>
            <a:endParaRPr lang="bs-Latn-BA" dirty="0"/>
          </a:p>
        </p:txBody>
      </p:sp>
      <p:pic>
        <p:nvPicPr>
          <p:cNvPr id="4" name="Picture 3" descr="fun-gadgets-04.jpg"/>
          <p:cNvPicPr>
            <a:picLocks noChangeAspect="1"/>
          </p:cNvPicPr>
          <p:nvPr/>
        </p:nvPicPr>
        <p:blipFill>
          <a:blip r:embed="rId2"/>
          <a:stretch>
            <a:fillRect/>
          </a:stretch>
        </p:blipFill>
        <p:spPr>
          <a:xfrm>
            <a:off x="3214678" y="285728"/>
            <a:ext cx="2833694" cy="283369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576352921"/>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bs-Latn-BA" dirty="0" smtClean="0"/>
              <a:t>Ovlaštenja na korištenje zaštićenog proizvoda</a:t>
            </a:r>
            <a:endParaRPr lang="bs-Latn-BA" dirty="0"/>
          </a:p>
        </p:txBody>
      </p:sp>
      <p:sp>
        <p:nvSpPr>
          <p:cNvPr id="5" name="Content Placeholder 4"/>
          <p:cNvSpPr>
            <a:spLocks noGrp="1"/>
          </p:cNvSpPr>
          <p:nvPr>
            <p:ph sz="half" idx="1"/>
          </p:nvPr>
        </p:nvSpPr>
        <p:spPr/>
        <p:txBody>
          <a:bodyPr>
            <a:normAutofit/>
          </a:bodyPr>
          <a:lstStyle/>
          <a:p>
            <a:r>
              <a:rPr lang="bs-Latn-BA" b="1" dirty="0" smtClean="0"/>
              <a:t>Proizvodnja proizvoda</a:t>
            </a:r>
          </a:p>
          <a:p>
            <a:r>
              <a:rPr lang="bs-Latn-BA" dirty="0" smtClean="0"/>
              <a:t>Sa stanovišta patentnog prava, pojmom proizvodnje obuhvaćene su sve njene faze a ne samo završna faza koja vodi neposrednoj finalizaciji proizvoda</a:t>
            </a:r>
          </a:p>
        </p:txBody>
      </p:sp>
      <p:pic>
        <p:nvPicPr>
          <p:cNvPr id="7" name="Content Placeholder 6" descr="Santa__s_Workshop_by_nixpixcartoons.jpg"/>
          <p:cNvPicPr>
            <a:picLocks noGrp="1" noChangeAspect="1"/>
          </p:cNvPicPr>
          <p:nvPr>
            <p:ph sz="half" idx="2"/>
          </p:nvPr>
        </p:nvPicPr>
        <p:blipFill>
          <a:blip r:embed="rId2"/>
          <a:stretch>
            <a:fillRect/>
          </a:stretch>
        </p:blipFill>
        <p:spPr>
          <a:xfrm>
            <a:off x="4466422" y="2415481"/>
            <a:ext cx="4525178" cy="3223319"/>
          </a:xfrm>
        </p:spPr>
      </p:pic>
    </p:spTree>
    <p:extLst>
      <p:ext uri="{BB962C8B-B14F-4D97-AF65-F5344CB8AC3E}">
        <p14:creationId xmlns:p14="http://schemas.microsoft.com/office/powerpoint/2010/main" val="1297020255"/>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bs-Latn-BA" dirty="0" smtClean="0"/>
              <a:t>Ovlaštenja na korištenje zaštićenog proizvoda</a:t>
            </a:r>
            <a:endParaRPr lang="bs-Latn-BA" dirty="0"/>
          </a:p>
        </p:txBody>
      </p:sp>
      <p:sp>
        <p:nvSpPr>
          <p:cNvPr id="5" name="Content Placeholder 4"/>
          <p:cNvSpPr>
            <a:spLocks noGrp="1"/>
          </p:cNvSpPr>
          <p:nvPr>
            <p:ph sz="half" idx="1"/>
          </p:nvPr>
        </p:nvSpPr>
        <p:spPr/>
        <p:txBody>
          <a:bodyPr>
            <a:normAutofit fontScale="92500" lnSpcReduction="10000"/>
          </a:bodyPr>
          <a:lstStyle/>
          <a:p>
            <a:r>
              <a:rPr lang="bs-Latn-BA" b="1" dirty="0" smtClean="0"/>
              <a:t>Stavljanje u promet proizvoda</a:t>
            </a:r>
          </a:p>
          <a:p>
            <a:r>
              <a:rPr lang="bs-Latn-BA" dirty="0" smtClean="0"/>
              <a:t>Podrazumjeva se radnja kojom jedno lice predaje drugom licu određeni proizvod, tako da to drugo lice dolazi u položaj da može faktički da ga koristi ili preda nekom trećem.</a:t>
            </a:r>
          </a:p>
          <a:p>
            <a:r>
              <a:rPr lang="bs-Latn-BA" dirty="0" smtClean="0"/>
              <a:t>Javni promet (tržište)</a:t>
            </a:r>
          </a:p>
          <a:p>
            <a:r>
              <a:rPr lang="bs-Latn-BA" dirty="0" smtClean="0"/>
              <a:t>“Konsumpcija prava” i savjesni treći</a:t>
            </a:r>
            <a:endParaRPr lang="bs-Latn-BA" dirty="0"/>
          </a:p>
        </p:txBody>
      </p:sp>
      <p:pic>
        <p:nvPicPr>
          <p:cNvPr id="7" name="Content Placeholder 6" descr="creative-funny-inventions-2.jpg"/>
          <p:cNvPicPr>
            <a:picLocks noGrp="1" noChangeAspect="1"/>
          </p:cNvPicPr>
          <p:nvPr>
            <p:ph sz="half" idx="2"/>
          </p:nvPr>
        </p:nvPicPr>
        <p:blipFill>
          <a:blip r:embed="rId2"/>
          <a:stretch>
            <a:fillRect/>
          </a:stretch>
        </p:blipFill>
        <p:spPr>
          <a:xfrm>
            <a:off x="4648200" y="2194636"/>
            <a:ext cx="4343400" cy="3535528"/>
          </a:xfrm>
        </p:spPr>
      </p:pic>
    </p:spTree>
    <p:extLst>
      <p:ext uri="{BB962C8B-B14F-4D97-AF65-F5344CB8AC3E}">
        <p14:creationId xmlns:p14="http://schemas.microsoft.com/office/powerpoint/2010/main" val="993108804"/>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bs-Latn-BA" dirty="0" smtClean="0"/>
              <a:t>Ovlaštenja na korištenje zaštićenog proizvoda</a:t>
            </a:r>
            <a:endParaRPr lang="bs-Latn-BA" dirty="0"/>
          </a:p>
        </p:txBody>
      </p:sp>
      <p:pic>
        <p:nvPicPr>
          <p:cNvPr id="7" name="Content Placeholder 6" descr="1.1287334651.well-a-honest-merchant.jpg"/>
          <p:cNvPicPr>
            <a:picLocks noGrp="1" noChangeAspect="1"/>
          </p:cNvPicPr>
          <p:nvPr>
            <p:ph sz="half" idx="1"/>
          </p:nvPr>
        </p:nvPicPr>
        <p:blipFill>
          <a:blip r:embed="rId2"/>
          <a:stretch>
            <a:fillRect/>
          </a:stretch>
        </p:blipFill>
        <p:spPr>
          <a:xfrm>
            <a:off x="304800" y="2388870"/>
            <a:ext cx="4191000" cy="3147060"/>
          </a:xfrm>
        </p:spPr>
      </p:pic>
      <p:sp>
        <p:nvSpPr>
          <p:cNvPr id="6" name="Content Placeholder 5"/>
          <p:cNvSpPr>
            <a:spLocks noGrp="1"/>
          </p:cNvSpPr>
          <p:nvPr>
            <p:ph sz="half" idx="2"/>
          </p:nvPr>
        </p:nvSpPr>
        <p:spPr/>
        <p:txBody>
          <a:bodyPr/>
          <a:lstStyle/>
          <a:p>
            <a:r>
              <a:rPr lang="bs-Latn-BA" b="1" dirty="0" smtClean="0"/>
              <a:t>Nuđenje proizvoda</a:t>
            </a:r>
          </a:p>
          <a:p>
            <a:r>
              <a:rPr lang="bs-Latn-BA" dirty="0" smtClean="0"/>
              <a:t>Podrazumjeva se radnja kojom jedno lice stavlja drugom licu u izgled a će mu ,ukoliko je ono za to zainteresovano, pribaviti posjed/vlasništvo proizvoda.</a:t>
            </a:r>
          </a:p>
          <a:p>
            <a:endParaRPr lang="en-US" dirty="0"/>
          </a:p>
        </p:txBody>
      </p:sp>
    </p:spTree>
    <p:extLst>
      <p:ext uri="{BB962C8B-B14F-4D97-AF65-F5344CB8AC3E}">
        <p14:creationId xmlns:p14="http://schemas.microsoft.com/office/powerpoint/2010/main" val="3422399265"/>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bs-Latn-BA" dirty="0" smtClean="0"/>
              <a:t>Ovlaštenja na korištenje zaštićenog proizvoda</a:t>
            </a:r>
            <a:endParaRPr lang="bs-Latn-BA" dirty="0"/>
          </a:p>
        </p:txBody>
      </p:sp>
      <p:pic>
        <p:nvPicPr>
          <p:cNvPr id="7" name="Content Placeholder 6" descr="extraordinary-ordinary-17.jpg"/>
          <p:cNvPicPr>
            <a:picLocks noGrp="1" noChangeAspect="1"/>
          </p:cNvPicPr>
          <p:nvPr>
            <p:ph sz="half" idx="1"/>
          </p:nvPr>
        </p:nvPicPr>
        <p:blipFill>
          <a:blip r:embed="rId2"/>
          <a:stretch>
            <a:fillRect/>
          </a:stretch>
        </p:blipFill>
        <p:spPr>
          <a:xfrm>
            <a:off x="304800" y="1866900"/>
            <a:ext cx="4191000" cy="4191000"/>
          </a:xfrm>
        </p:spPr>
      </p:pic>
      <p:sp>
        <p:nvSpPr>
          <p:cNvPr id="6" name="Content Placeholder 5"/>
          <p:cNvSpPr>
            <a:spLocks noGrp="1"/>
          </p:cNvSpPr>
          <p:nvPr>
            <p:ph sz="half" idx="2"/>
          </p:nvPr>
        </p:nvSpPr>
        <p:spPr/>
        <p:txBody>
          <a:bodyPr/>
          <a:lstStyle/>
          <a:p>
            <a:r>
              <a:rPr lang="bs-Latn-BA" b="1" dirty="0" smtClean="0"/>
              <a:t>Uvoz i skladištenje proizvoda</a:t>
            </a:r>
            <a:r>
              <a:rPr lang="bs-Latn-BA" dirty="0" smtClean="0"/>
              <a:t>;</a:t>
            </a:r>
          </a:p>
          <a:p>
            <a:r>
              <a:rPr lang="bs-Latn-BA" dirty="0" smtClean="0"/>
              <a:t>Specifičnosti ovlaštenja na </a:t>
            </a:r>
            <a:r>
              <a:rPr lang="bs-Latn-BA" dirty="0" err="1" smtClean="0"/>
              <a:t>koritšenje</a:t>
            </a:r>
            <a:r>
              <a:rPr lang="bs-Latn-BA" dirty="0" smtClean="0"/>
              <a:t> zaštićenog postupka:</a:t>
            </a:r>
          </a:p>
          <a:p>
            <a:pPr lvl="1"/>
            <a:r>
              <a:rPr lang="bs-Latn-BA" dirty="0" smtClean="0"/>
              <a:t>Primjena postupka</a:t>
            </a:r>
          </a:p>
          <a:p>
            <a:pPr lvl="1"/>
            <a:r>
              <a:rPr lang="bs-Latn-BA" dirty="0" smtClean="0"/>
              <a:t>Radnje koje se odnose na proizvod neposredno </a:t>
            </a:r>
            <a:r>
              <a:rPr lang="bs-Latn-BA" dirty="0" err="1" smtClean="0"/>
              <a:t>dobijen</a:t>
            </a:r>
            <a:r>
              <a:rPr lang="bs-Latn-BA" dirty="0" smtClean="0"/>
              <a:t> patentiranim postupkom</a:t>
            </a:r>
          </a:p>
          <a:p>
            <a:endParaRPr lang="hr-HR" dirty="0"/>
          </a:p>
        </p:txBody>
      </p:sp>
    </p:spTree>
    <p:extLst>
      <p:ext uri="{BB962C8B-B14F-4D97-AF65-F5344CB8AC3E}">
        <p14:creationId xmlns:p14="http://schemas.microsoft.com/office/powerpoint/2010/main" val="2196810853"/>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bs-Latn-BA" dirty="0" smtClean="0"/>
              <a:t>Ovlaštenja na korištenje zaštićenog proizvoda</a:t>
            </a:r>
            <a:endParaRPr lang="bs-Latn-BA" dirty="0"/>
          </a:p>
        </p:txBody>
      </p:sp>
      <p:sp>
        <p:nvSpPr>
          <p:cNvPr id="5" name="Content Placeholder 4"/>
          <p:cNvSpPr>
            <a:spLocks noGrp="1"/>
          </p:cNvSpPr>
          <p:nvPr>
            <p:ph sz="half" idx="1"/>
          </p:nvPr>
        </p:nvSpPr>
        <p:spPr/>
        <p:txBody>
          <a:bodyPr>
            <a:normAutofit/>
          </a:bodyPr>
          <a:lstStyle/>
          <a:p>
            <a:r>
              <a:rPr lang="bs-Latn-BA" sz="4400" b="1" dirty="0" smtClean="0"/>
              <a:t>Upotreba proizvoda</a:t>
            </a:r>
          </a:p>
          <a:p>
            <a:r>
              <a:rPr lang="bs-Latn-BA" sz="4400" dirty="0" smtClean="0"/>
              <a:t>Svaka radnja svrsishodnog korištenja proizvoda</a:t>
            </a:r>
            <a:endParaRPr lang="bs-Latn-BA" sz="4400" dirty="0"/>
          </a:p>
        </p:txBody>
      </p:sp>
      <p:pic>
        <p:nvPicPr>
          <p:cNvPr id="7" name="Content Placeholder 6" descr="Safety_Ladder_In_Pool.jpg"/>
          <p:cNvPicPr>
            <a:picLocks noGrp="1" noChangeAspect="1"/>
          </p:cNvPicPr>
          <p:nvPr>
            <p:ph sz="half" idx="2"/>
          </p:nvPr>
        </p:nvPicPr>
        <p:blipFill>
          <a:blip r:embed="rId2"/>
          <a:stretch>
            <a:fillRect/>
          </a:stretch>
        </p:blipFill>
        <p:spPr>
          <a:xfrm>
            <a:off x="5029200" y="1295400"/>
            <a:ext cx="3505200" cy="499741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44586111"/>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Osnovne tematske jedinice</a:t>
            </a:r>
            <a:endParaRPr lang="bs-Latn-BA" dirty="0"/>
          </a:p>
        </p:txBody>
      </p:sp>
      <p:sp>
        <p:nvSpPr>
          <p:cNvPr id="3" name="Content Placeholder 2"/>
          <p:cNvSpPr>
            <a:spLocks noGrp="1"/>
          </p:cNvSpPr>
          <p:nvPr>
            <p:ph idx="1"/>
          </p:nvPr>
        </p:nvSpPr>
        <p:spPr/>
        <p:txBody>
          <a:bodyPr>
            <a:normAutofit fontScale="70000" lnSpcReduction="20000"/>
          </a:bodyPr>
          <a:lstStyle/>
          <a:p>
            <a:pPr lvl="0">
              <a:buFont typeface="+mj-lt"/>
              <a:buAutoNum type="arabicPeriod"/>
            </a:pPr>
            <a:r>
              <a:rPr lang="hr-HR" dirty="0">
                <a:latin typeface="Times New Roman"/>
                <a:ea typeface="Times New Roman"/>
              </a:rPr>
              <a:t>Razvoj teorijskog shvatanja pojma patenta sa posebnim naglaskom na evoluciju patentabilnosti računarskih programa</a:t>
            </a:r>
            <a:endParaRPr lang="bs-Latn-BA" dirty="0">
              <a:latin typeface="Times New Roman"/>
              <a:ea typeface="Times New Roman"/>
            </a:endParaRPr>
          </a:p>
          <a:p>
            <a:pPr lvl="0">
              <a:buFont typeface="+mj-lt"/>
              <a:buAutoNum type="arabicPeriod"/>
            </a:pPr>
            <a:r>
              <a:rPr lang="hr-HR" dirty="0">
                <a:latin typeface="Times New Roman"/>
                <a:ea typeface="Times New Roman"/>
              </a:rPr>
              <a:t>Razvoj teorijskog shvatanja pojma žiga, sa posebnim naglaskom na opravdanost uvođenja opozicione procedure u postupak registrovanja žiga</a:t>
            </a:r>
            <a:endParaRPr lang="bs-Latn-BA" dirty="0">
              <a:latin typeface="Times New Roman"/>
              <a:ea typeface="Times New Roman"/>
            </a:endParaRPr>
          </a:p>
          <a:p>
            <a:pPr lvl="0">
              <a:buFont typeface="+mj-lt"/>
              <a:buAutoNum type="arabicPeriod"/>
            </a:pPr>
            <a:r>
              <a:rPr lang="hr-HR" dirty="0">
                <a:latin typeface="Times New Roman"/>
                <a:ea typeface="Times New Roman"/>
              </a:rPr>
              <a:t>Žig i Internet domain resolution policy – evolucija pojma i primjene žiga na internetu</a:t>
            </a:r>
            <a:endParaRPr lang="bs-Latn-BA" dirty="0">
              <a:latin typeface="Times New Roman"/>
              <a:ea typeface="Times New Roman"/>
            </a:endParaRPr>
          </a:p>
          <a:p>
            <a:pPr lvl="0">
              <a:buFont typeface="+mj-lt"/>
              <a:buAutoNum type="arabicPeriod"/>
            </a:pPr>
            <a:r>
              <a:rPr lang="hr-HR" dirty="0">
                <a:latin typeface="Times New Roman"/>
                <a:ea typeface="Times New Roman"/>
              </a:rPr>
              <a:t>Kontroverze oko zaštite geografskih oznaka proijekla, sa posebnom studijom mogućnosti zaštite geografskih oznaka porijekla žigom</a:t>
            </a:r>
            <a:endParaRPr lang="bs-Latn-BA" dirty="0">
              <a:latin typeface="Times New Roman"/>
              <a:ea typeface="Times New Roman"/>
            </a:endParaRPr>
          </a:p>
          <a:p>
            <a:pPr lvl="0">
              <a:buFont typeface="+mj-lt"/>
              <a:buAutoNum type="arabicPeriod"/>
            </a:pPr>
            <a:r>
              <a:rPr lang="hr-HR" dirty="0">
                <a:latin typeface="Times New Roman"/>
                <a:ea typeface="Times New Roman"/>
              </a:rPr>
              <a:t>Karakterističnost zaštite biljnih sorti u Bosni i </a:t>
            </a:r>
            <a:r>
              <a:rPr lang="hr-HR" dirty="0" smtClean="0">
                <a:latin typeface="Times New Roman"/>
                <a:ea typeface="Times New Roman"/>
              </a:rPr>
              <a:t>Hercegovini</a:t>
            </a:r>
          </a:p>
          <a:p>
            <a:pPr lvl="0">
              <a:buFont typeface="+mj-lt"/>
              <a:buAutoNum type="arabicPeriod"/>
            </a:pPr>
            <a:r>
              <a:rPr lang="hr-HR" dirty="0" smtClean="0">
                <a:latin typeface="Times New Roman"/>
                <a:ea typeface="Times New Roman"/>
              </a:rPr>
              <a:t>Na </a:t>
            </a:r>
            <a:r>
              <a:rPr lang="hr-HR" dirty="0">
                <a:latin typeface="Times New Roman"/>
                <a:ea typeface="Times New Roman"/>
              </a:rPr>
              <a:t>koji način pravo industrijskog vlasništva utiče na probleme sa kojima se susreće moderni svijet, sa posebnim studijem slučaja zaštite javnog zdravlja i utjecajem prava industrijskog vlasništva na napore suzbijanja klimatskih promjena</a:t>
            </a:r>
            <a:endParaRPr lang="bs-Latn-BA" dirty="0"/>
          </a:p>
        </p:txBody>
      </p:sp>
    </p:spTree>
    <p:extLst>
      <p:ext uri="{BB962C8B-B14F-4D97-AF65-F5344CB8AC3E}">
        <p14:creationId xmlns:p14="http://schemas.microsoft.com/office/powerpoint/2010/main" val="3776885545"/>
      </p:ext>
    </p:extLst>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bs-Latn-BA"/>
          </a:p>
        </p:txBody>
      </p:sp>
      <p:sp>
        <p:nvSpPr>
          <p:cNvPr id="4" name="Title 3"/>
          <p:cNvSpPr>
            <a:spLocks noGrp="1"/>
          </p:cNvSpPr>
          <p:nvPr>
            <p:ph type="title"/>
          </p:nvPr>
        </p:nvSpPr>
        <p:spPr/>
        <p:txBody>
          <a:bodyPr/>
          <a:lstStyle/>
          <a:p>
            <a:pPr algn="ctr"/>
            <a:r>
              <a:rPr lang="bs-Latn-BA" dirty="0" smtClean="0"/>
              <a:t>Ograničenje patenta</a:t>
            </a:r>
            <a:endParaRPr lang="bs-Latn-BA" dirty="0"/>
          </a:p>
        </p:txBody>
      </p:sp>
      <p:pic>
        <p:nvPicPr>
          <p:cNvPr id="6" name="Picture 5" descr="images.jpg"/>
          <p:cNvPicPr>
            <a:picLocks noChangeAspect="1"/>
          </p:cNvPicPr>
          <p:nvPr/>
        </p:nvPicPr>
        <p:blipFill>
          <a:blip r:embed="rId2"/>
          <a:stretch>
            <a:fillRect/>
          </a:stretch>
        </p:blipFill>
        <p:spPr>
          <a:xfrm>
            <a:off x="2362200" y="3657600"/>
            <a:ext cx="4352192" cy="2828925"/>
          </a:xfrm>
          <a:prstGeom prst="rect">
            <a:avLst/>
          </a:prstGeom>
        </p:spPr>
      </p:pic>
    </p:spTree>
    <p:extLst>
      <p:ext uri="{BB962C8B-B14F-4D97-AF65-F5344CB8AC3E}">
        <p14:creationId xmlns:p14="http://schemas.microsoft.com/office/powerpoint/2010/main" val="653624222"/>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bs-Latn-BA" dirty="0" smtClean="0"/>
              <a:t>Ograničenje patentnog prava</a:t>
            </a:r>
            <a:endParaRPr lang="bs-Latn-BA" dirty="0"/>
          </a:p>
        </p:txBody>
      </p:sp>
      <p:sp>
        <p:nvSpPr>
          <p:cNvPr id="5" name="Content Placeholder 4"/>
          <p:cNvSpPr>
            <a:spLocks noGrp="1"/>
          </p:cNvSpPr>
          <p:nvPr>
            <p:ph idx="1"/>
          </p:nvPr>
        </p:nvSpPr>
        <p:spPr/>
        <p:txBody>
          <a:bodyPr>
            <a:normAutofit fontScale="92500" lnSpcReduction="20000"/>
          </a:bodyPr>
          <a:lstStyle/>
          <a:p>
            <a:r>
              <a:rPr lang="bs-Latn-BA" dirty="0" smtClean="0"/>
              <a:t>Isključivo pravo nosioca patenta ne odnosi se na:</a:t>
            </a:r>
          </a:p>
          <a:p>
            <a:pPr lvl="1"/>
            <a:r>
              <a:rPr lang="bs-Latn-BA" dirty="0" smtClean="0"/>
              <a:t>a) radnje kojima se izum iskorištava u lične i nekomercijalne svrhe,</a:t>
            </a:r>
          </a:p>
          <a:p>
            <a:pPr lvl="1"/>
            <a:r>
              <a:rPr lang="bs-Latn-BA" dirty="0" smtClean="0"/>
              <a:t>b) radnje koje se preduzimaju u svrhu istraživanja i razvoja, te eksperimenata koje se odnose na predmet zaštićenog izuma, uključujući radnje potrebne za dobivanje registracije ili odobrenja za stavljanje na tržište proizvoda koji je lijek namijenjen ljudima ili životinjama ili medicinski proizvod,</a:t>
            </a:r>
          </a:p>
          <a:p>
            <a:pPr lvl="1"/>
            <a:r>
              <a:rPr lang="bs-Latn-BA" dirty="0" smtClean="0"/>
              <a:t>c) direktnu i pojedinačnu pripremu lijeka u apoteci na osnovu pojedinačnog ljekarskog recepta i na postupke koji se odnose na tako pripremljeni lijek.</a:t>
            </a:r>
          </a:p>
          <a:p>
            <a:endParaRPr lang="bs-Latn-BA" dirty="0"/>
          </a:p>
        </p:txBody>
      </p:sp>
    </p:spTree>
    <p:extLst>
      <p:ext uri="{BB962C8B-B14F-4D97-AF65-F5344CB8AC3E}">
        <p14:creationId xmlns:p14="http://schemas.microsoft.com/office/powerpoint/2010/main" val="3110700155"/>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Pravo ranije upotrebe</a:t>
            </a:r>
            <a:endParaRPr lang="bs-Latn-BA" dirty="0"/>
          </a:p>
        </p:txBody>
      </p:sp>
      <p:sp>
        <p:nvSpPr>
          <p:cNvPr id="3" name="Content Placeholder 2"/>
          <p:cNvSpPr>
            <a:spLocks noGrp="1"/>
          </p:cNvSpPr>
          <p:nvPr>
            <p:ph idx="1"/>
          </p:nvPr>
        </p:nvSpPr>
        <p:spPr/>
        <p:txBody>
          <a:bodyPr>
            <a:normAutofit fontScale="85000" lnSpcReduction="10000"/>
          </a:bodyPr>
          <a:lstStyle/>
          <a:p>
            <a:r>
              <a:rPr lang="bs-Latn-BA" dirty="0" smtClean="0"/>
              <a:t>Patent ne djeluje prema licu koje je prije datuma podnošenja ili prije datuma priznatog prava prvenstva prijave patenta u dobroj vjeri u Bosni i Hercegovini i u okviru svojih privrednih aktivnosti upotrebljavalo ili izrađivalo proizvod prema zaštićenom izumu, ili je obavilo stvarne i ozbiljne pripreme za takvo iskorištavanje izuma.</a:t>
            </a:r>
          </a:p>
          <a:p>
            <a:r>
              <a:rPr lang="bs-Latn-BA" dirty="0" smtClean="0"/>
              <a:t>Ovo lice ima pravo, bez saglasnosti nosioca patenta, nastaviti iskorištavanje izuma u obimu u kojem ga je iskorištavalo ili pripremilo za iskorištavanje do datuma podnošenja prijave patenta za navedeni izum.</a:t>
            </a:r>
          </a:p>
          <a:p>
            <a:endParaRPr lang="bs-Latn-BA" dirty="0" smtClean="0"/>
          </a:p>
          <a:p>
            <a:endParaRPr lang="bs-Latn-BA" dirty="0"/>
          </a:p>
        </p:txBody>
      </p:sp>
    </p:spTree>
    <p:extLst>
      <p:ext uri="{BB962C8B-B14F-4D97-AF65-F5344CB8AC3E}">
        <p14:creationId xmlns:p14="http://schemas.microsoft.com/office/powerpoint/2010/main" val="3165115849"/>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Iscrpljenje ili konzumacija prava</a:t>
            </a:r>
            <a:endParaRPr lang="bs-Latn-BA" dirty="0"/>
          </a:p>
        </p:txBody>
      </p:sp>
      <p:sp>
        <p:nvSpPr>
          <p:cNvPr id="3" name="Content Placeholder 2"/>
          <p:cNvSpPr>
            <a:spLocks noGrp="1"/>
          </p:cNvSpPr>
          <p:nvPr>
            <p:ph idx="1"/>
          </p:nvPr>
        </p:nvSpPr>
        <p:spPr/>
        <p:txBody>
          <a:bodyPr/>
          <a:lstStyle/>
          <a:p>
            <a:r>
              <a:rPr lang="bs-Latn-BA" dirty="0" smtClean="0"/>
              <a:t>Stavljanjem u promet nosioca patenta, ili uz njegovu izričitu saglasnost, na području Bosne i Hercegovine proizvoda koji je izrađen prema zaštićenom izumu, ili proizvoda koji je direktno dobiven postupkom koji je predmet izuma, iscrpljuju se za područje Bosne i Hercegovine isključiva prava stečena patentom u pogledu tog proizvoda.</a:t>
            </a:r>
          </a:p>
          <a:p>
            <a:endParaRPr lang="bs-Latn-BA" dirty="0"/>
          </a:p>
        </p:txBody>
      </p:sp>
    </p:spTree>
    <p:extLst>
      <p:ext uri="{BB962C8B-B14F-4D97-AF65-F5344CB8AC3E}">
        <p14:creationId xmlns:p14="http://schemas.microsoft.com/office/powerpoint/2010/main" val="469667995"/>
      </p:ext>
    </p:extLst>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Vozila u međunarodnom saobraćaju</a:t>
            </a:r>
            <a:endParaRPr lang="bs-Latn-BA" dirty="0"/>
          </a:p>
        </p:txBody>
      </p:sp>
      <p:sp>
        <p:nvSpPr>
          <p:cNvPr id="3" name="Content Placeholder 2"/>
          <p:cNvSpPr>
            <a:spLocks noGrp="1"/>
          </p:cNvSpPr>
          <p:nvPr>
            <p:ph idx="1"/>
          </p:nvPr>
        </p:nvSpPr>
        <p:spPr/>
        <p:txBody>
          <a:bodyPr>
            <a:normAutofit lnSpcReduction="10000"/>
          </a:bodyPr>
          <a:lstStyle/>
          <a:p>
            <a:r>
              <a:rPr lang="bs-Latn-BA" dirty="0" smtClean="0"/>
              <a:t>Upotreba proizvoda izrađenih prema zaštićenom izumu u konstrukciji ili opremi plovnih objekata, zrakoplova ili kopnenog vozila koje pripada nekoj od država članica Pariske unije ili članica WTO-a ne smatra se povredom patenta kada se to prijevozno sredstvo privremeno ili slučajno nađe na teritoriji Bosne i Hercegovine pod uslovom da ugrađeni proizvod služi isključivo za potrebe tog prijevoznog sredstva.</a:t>
            </a:r>
          </a:p>
          <a:p>
            <a:endParaRPr lang="bs-Latn-BA" dirty="0"/>
          </a:p>
        </p:txBody>
      </p:sp>
    </p:spTree>
    <p:extLst>
      <p:ext uri="{BB962C8B-B14F-4D97-AF65-F5344CB8AC3E}">
        <p14:creationId xmlns:p14="http://schemas.microsoft.com/office/powerpoint/2010/main" val="3131594135"/>
      </p:ext>
    </p:extLst>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Biotehnološko ograničenje</a:t>
            </a:r>
            <a:endParaRPr lang="bs-Latn-BA" dirty="0"/>
          </a:p>
        </p:txBody>
      </p:sp>
      <p:sp>
        <p:nvSpPr>
          <p:cNvPr id="3" name="Content Placeholder 2"/>
          <p:cNvSpPr>
            <a:spLocks noGrp="1"/>
          </p:cNvSpPr>
          <p:nvPr>
            <p:ph idx="1"/>
          </p:nvPr>
        </p:nvSpPr>
        <p:spPr/>
        <p:txBody>
          <a:bodyPr>
            <a:normAutofit lnSpcReduction="10000"/>
          </a:bodyPr>
          <a:lstStyle/>
          <a:p>
            <a:r>
              <a:rPr lang="bs-Latn-BA" dirty="0" smtClean="0"/>
              <a:t>Isključiva prava neće se odnositi na biološki materijal dobiven rasplođivanjem i umnožavanjem biološkog materijala koji je na tržište Bosne i Hercegovine pustio nosilac patenta ili uz njegovu saglasnost, pri čemu rasplođivanje i umnožavanje nužno proizilaze iz primjene radi koje je biološki materijal stavljen na tržište, pod uslovom da se dobiveni materijal kasnije ne upotrebljava za daljnje rasplođivanje i umnožavanje.</a:t>
            </a:r>
          </a:p>
          <a:p>
            <a:endParaRPr lang="bs-Latn-BA" dirty="0"/>
          </a:p>
        </p:txBody>
      </p:sp>
    </p:spTree>
    <p:extLst>
      <p:ext uri="{BB962C8B-B14F-4D97-AF65-F5344CB8AC3E}">
        <p14:creationId xmlns:p14="http://schemas.microsoft.com/office/powerpoint/2010/main" val="2920470782"/>
      </p:ext>
    </p:extLst>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Prisilna licenca</a:t>
            </a:r>
            <a:endParaRPr lang="bs-Latn-BA" dirty="0"/>
          </a:p>
        </p:txBody>
      </p:sp>
      <p:sp>
        <p:nvSpPr>
          <p:cNvPr id="3" name="Content Placeholder 2"/>
          <p:cNvSpPr>
            <a:spLocks noGrp="1"/>
          </p:cNvSpPr>
          <p:nvPr>
            <p:ph idx="1"/>
          </p:nvPr>
        </p:nvSpPr>
        <p:spPr/>
        <p:txBody>
          <a:bodyPr>
            <a:normAutofit fontScale="92500" lnSpcReduction="10000"/>
          </a:bodyPr>
          <a:lstStyle/>
          <a:p>
            <a:r>
              <a:rPr lang="bs-Latn-BA" dirty="0" smtClean="0"/>
              <a:t>Ako nosilac prava odbija da ustupi pravo na privredno iskorištavanje zaštićenog izuma u Bosni i Hercegovini ili postavlja nerazumne uslove za takvo ustupanje a nije preduzeo djelotvorne i ozbiljne pripreme za njegovo iskorištavanje u Bosni i Hercegovini, Sud Bosne i Hercegovine, na zahtjev zainteresiranog lica, može izdati prisilnu licencu. U tom slučaju nosilac prava mora u najkraćem mogućem roku biti obaviješten o izdavanju prisilne licence.</a:t>
            </a:r>
          </a:p>
        </p:txBody>
      </p:sp>
    </p:spTree>
    <p:extLst>
      <p:ext uri="{BB962C8B-B14F-4D97-AF65-F5344CB8AC3E}">
        <p14:creationId xmlns:p14="http://schemas.microsoft.com/office/powerpoint/2010/main" val="1301641286"/>
      </p:ext>
    </p:extLst>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Prisilna licenca</a:t>
            </a:r>
            <a:endParaRPr lang="bs-Latn-BA" dirty="0"/>
          </a:p>
        </p:txBody>
      </p:sp>
      <p:sp>
        <p:nvSpPr>
          <p:cNvPr id="3" name="Content Placeholder 2"/>
          <p:cNvSpPr>
            <a:spLocks noGrp="1"/>
          </p:cNvSpPr>
          <p:nvPr>
            <p:ph idx="1"/>
          </p:nvPr>
        </p:nvSpPr>
        <p:spPr/>
        <p:txBody>
          <a:bodyPr>
            <a:normAutofit fontScale="70000" lnSpcReduction="20000"/>
          </a:bodyPr>
          <a:lstStyle/>
          <a:p>
            <a:r>
              <a:rPr lang="bs-Latn-BA" dirty="0" smtClean="0"/>
              <a:t>Zahtjev se može podnijeti nakon isteka roka od četiri godine od datuma podnošenja prijave patenta ili nakon isteka roka od tri godine od datuma priznanja patenta, zavisno od toga koji od ova dva roka ističe kasnije.  </a:t>
            </a:r>
          </a:p>
          <a:p>
            <a:r>
              <a:rPr lang="bs-Latn-BA" dirty="0" smtClean="0"/>
              <a:t>Prisilna licenca može se izdati samo ako je podnosilac zahtjeva bezuspješno, u razumnom vremenskom periodu, pokušao dobiti saglasnost od nosioca patenta za iskorištavanje zaštićenog izuma pod razumnim tržišnim uslovima.</a:t>
            </a:r>
          </a:p>
          <a:p>
            <a:r>
              <a:rPr lang="bs-Latn-BA" dirty="0" smtClean="0"/>
              <a:t>Prisilna licenca ne može se izdati ako nosilac patenta dokaže da postoje zakonski razlozi koji opravdavaju neiskorištavanje ili nedovoljno iskorištavanje zaštićenog izuma.</a:t>
            </a:r>
          </a:p>
          <a:p>
            <a:r>
              <a:rPr lang="bs-Latn-BA" dirty="0" smtClean="0"/>
              <a:t>Nosiocu patenta koji ne može iskorištavati svoj zaštićeni izum bez povrede tuđeg patenta na obrazloženi zahtjev Sud Bosne i Hercegovine može izdati prisilnu licencu za tuđi patent.</a:t>
            </a:r>
          </a:p>
          <a:p>
            <a:endParaRPr lang="bs-Latn-BA" dirty="0"/>
          </a:p>
        </p:txBody>
      </p:sp>
    </p:spTree>
    <p:extLst>
      <p:ext uri="{BB962C8B-B14F-4D97-AF65-F5344CB8AC3E}">
        <p14:creationId xmlns:p14="http://schemas.microsoft.com/office/powerpoint/2010/main" val="2515067375"/>
      </p:ext>
    </p:extLst>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Prisilna licenca</a:t>
            </a:r>
            <a:endParaRPr lang="bs-Latn-BA" dirty="0"/>
          </a:p>
        </p:txBody>
      </p:sp>
      <p:sp>
        <p:nvSpPr>
          <p:cNvPr id="3" name="Content Placeholder 2"/>
          <p:cNvSpPr>
            <a:spLocks noGrp="1"/>
          </p:cNvSpPr>
          <p:nvPr>
            <p:ph idx="1"/>
          </p:nvPr>
        </p:nvSpPr>
        <p:spPr/>
        <p:txBody>
          <a:bodyPr>
            <a:normAutofit fontScale="62500" lnSpcReduction="20000"/>
          </a:bodyPr>
          <a:lstStyle/>
          <a:p>
            <a:r>
              <a:rPr lang="bs-Latn-BA" dirty="0" smtClean="0"/>
              <a:t>Prisilna licenca može se izdati pod uslovom da:</a:t>
            </a:r>
          </a:p>
          <a:p>
            <a:r>
              <a:rPr lang="bs-Latn-BA" dirty="0" smtClean="0"/>
              <a:t>a) patent podnosioca zahtjeva iz stava (2) ovog člana predstavlja značajan tehnološki napredak, koji je od posebnog privrednog značaja u pogledu izuma zaštićenog patentom za koji se traži prisilna licenca i</a:t>
            </a:r>
          </a:p>
          <a:p>
            <a:r>
              <a:rPr lang="bs-Latn-BA" dirty="0" smtClean="0"/>
              <a:t>b) nosilac patenta za koji se traži prisilna licenca ima pod razumnim uslovima pravo na uzajamnu licencu.</a:t>
            </a:r>
          </a:p>
          <a:p>
            <a:r>
              <a:rPr lang="bs-Latn-BA" dirty="0" smtClean="0"/>
              <a:t>Prisilna licenca ne može biti isključiva, a njen obim i njeno trajanje vezani su isključivo za razloge zbog kojih je izdata.</a:t>
            </a:r>
          </a:p>
          <a:p>
            <a:r>
              <a:rPr lang="bs-Latn-BA" dirty="0" smtClean="0"/>
              <a:t>Prisilna licenca odobrava se prvenstveno za snabdijevanje domaćeg tržišta, osim ako je nužno ispravljanje postupaka za koje je sudskim ili administrativnim postupkom utvrđeno da su suprotni tržišnoj utakmici.</a:t>
            </a:r>
          </a:p>
          <a:p>
            <a:r>
              <a:rPr lang="bs-Latn-BA" dirty="0" smtClean="0"/>
              <a:t>Nosilac patenta ima pravo na naknadu uzimajući u obzir ekonomsku vrijednost licence i potrebu za ispravljanjem postupaka suprotnih tržišnoj utakmici.</a:t>
            </a:r>
          </a:p>
          <a:p>
            <a:r>
              <a:rPr lang="bs-Latn-BA" dirty="0" smtClean="0"/>
              <a:t>Prisilna licenca je neprenosiva, osim u slučaju istovremenog prijenosa patenta za koji je izdata.</a:t>
            </a:r>
          </a:p>
          <a:p>
            <a:endParaRPr lang="bs-Latn-BA" dirty="0"/>
          </a:p>
        </p:txBody>
      </p:sp>
    </p:spTree>
    <p:extLst>
      <p:ext uri="{BB962C8B-B14F-4D97-AF65-F5344CB8AC3E}">
        <p14:creationId xmlns:p14="http://schemas.microsoft.com/office/powerpoint/2010/main" val="3374129817"/>
      </p:ext>
    </p:extLst>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Prisilna licenca u javnom interesu</a:t>
            </a:r>
            <a:endParaRPr lang="bs-Latn-BA" dirty="0"/>
          </a:p>
        </p:txBody>
      </p:sp>
      <p:sp>
        <p:nvSpPr>
          <p:cNvPr id="3" name="Content Placeholder 2"/>
          <p:cNvSpPr>
            <a:spLocks noGrp="1"/>
          </p:cNvSpPr>
          <p:nvPr>
            <p:ph idx="1"/>
          </p:nvPr>
        </p:nvSpPr>
        <p:spPr>
          <a:xfrm>
            <a:off x="304800" y="1371600"/>
            <a:ext cx="8686800" cy="4876800"/>
          </a:xfrm>
        </p:spPr>
        <p:txBody>
          <a:bodyPr>
            <a:normAutofit fontScale="85000" lnSpcReduction="20000"/>
          </a:bodyPr>
          <a:lstStyle/>
          <a:p>
            <a:r>
              <a:rPr lang="bs-Latn-BA" dirty="0" smtClean="0"/>
              <a:t>Vijeće ministara Bosne i Hercegovine može izdati prisilnu licencu ako je iskorištavanje patentom zaštićenog izuma nužno zbog vanrednih stanja na nacionalnom nivou u svrhu:</a:t>
            </a:r>
          </a:p>
          <a:p>
            <a:pPr lvl="1"/>
            <a:r>
              <a:rPr lang="bs-Latn-BA" dirty="0" smtClean="0"/>
              <a:t>a) sigurnosti države,</a:t>
            </a:r>
          </a:p>
          <a:p>
            <a:pPr lvl="1"/>
            <a:r>
              <a:rPr lang="bs-Latn-BA" dirty="0" smtClean="0"/>
              <a:t>b) zaštite javnog interesa u oblasti zdravstva i ishrane,</a:t>
            </a:r>
          </a:p>
          <a:p>
            <a:pPr lvl="1"/>
            <a:r>
              <a:rPr lang="bs-Latn-BA" dirty="0" smtClean="0"/>
              <a:t>c) zaštite i unapređivanja čovjekovog okoliša,</a:t>
            </a:r>
          </a:p>
          <a:p>
            <a:pPr lvl="1"/>
            <a:r>
              <a:rPr lang="bs-Latn-BA" dirty="0" smtClean="0"/>
              <a:t>d) posebnog interesa za pojedinu granu privrede, ili kada je nužno ispravljanje postupaka za koje je sudskim ili administrativnim postupkom utvrđeno da su suprotni tržišnoj utakmici.</a:t>
            </a:r>
          </a:p>
          <a:p>
            <a:r>
              <a:rPr lang="bs-Latn-BA" dirty="0" smtClean="0"/>
              <a:t>U slučaju poluvodičke tehnologije, prisilna licenca može se izdati samo u slučajevima u kojima je ugrožena sigurnost države. </a:t>
            </a:r>
          </a:p>
          <a:p>
            <a:endParaRPr lang="bs-Latn-BA" dirty="0"/>
          </a:p>
        </p:txBody>
      </p:sp>
    </p:spTree>
    <p:extLst>
      <p:ext uri="{BB962C8B-B14F-4D97-AF65-F5344CB8AC3E}">
        <p14:creationId xmlns:p14="http://schemas.microsoft.com/office/powerpoint/2010/main" val="3355519624"/>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Literatura</a:t>
            </a:r>
            <a:endParaRPr lang="bs-Latn-BA" dirty="0"/>
          </a:p>
        </p:txBody>
      </p:sp>
      <p:sp>
        <p:nvSpPr>
          <p:cNvPr id="3" name="Content Placeholder 2"/>
          <p:cNvSpPr>
            <a:spLocks noGrp="1"/>
          </p:cNvSpPr>
          <p:nvPr>
            <p:ph idx="1"/>
          </p:nvPr>
        </p:nvSpPr>
        <p:spPr/>
        <p:txBody>
          <a:bodyPr>
            <a:noAutofit/>
          </a:bodyPr>
          <a:lstStyle/>
          <a:p>
            <a:pPr lvl="0">
              <a:buFont typeface="+mj-lt"/>
              <a:buAutoNum type="arabicPeriod"/>
            </a:pPr>
            <a:r>
              <a:rPr lang="en-US" sz="1700" dirty="0" err="1">
                <a:latin typeface="Times New Roman"/>
                <a:ea typeface="Times New Roman"/>
                <a:cs typeface="Times New Roman"/>
              </a:rPr>
              <a:t>Ismet</a:t>
            </a:r>
            <a:r>
              <a:rPr lang="en-US" sz="1700" dirty="0">
                <a:latin typeface="Times New Roman"/>
                <a:ea typeface="Times New Roman"/>
                <a:cs typeface="Times New Roman"/>
              </a:rPr>
              <a:t> </a:t>
            </a:r>
            <a:r>
              <a:rPr lang="en-US" sz="1700" dirty="0" err="1">
                <a:latin typeface="Times New Roman"/>
                <a:ea typeface="Times New Roman"/>
                <a:cs typeface="Times New Roman"/>
              </a:rPr>
              <a:t>Alija</a:t>
            </a:r>
            <a:r>
              <a:rPr lang="en-US" sz="1700" dirty="0">
                <a:latin typeface="Times New Roman"/>
                <a:ea typeface="Times New Roman"/>
                <a:cs typeface="Times New Roman"/>
              </a:rPr>
              <a:t>: </a:t>
            </a:r>
            <a:r>
              <a:rPr lang="en-US" sz="1700" dirty="0" err="1">
                <a:latin typeface="Times New Roman"/>
                <a:ea typeface="Times New Roman"/>
                <a:cs typeface="Times New Roman"/>
              </a:rPr>
              <a:t>Pravo</a:t>
            </a:r>
            <a:r>
              <a:rPr lang="en-US" sz="1700" dirty="0">
                <a:latin typeface="Times New Roman"/>
                <a:ea typeface="Times New Roman"/>
                <a:cs typeface="Times New Roman"/>
              </a:rPr>
              <a:t> </a:t>
            </a:r>
            <a:r>
              <a:rPr lang="en-US" sz="1700" dirty="0" err="1">
                <a:latin typeface="Times New Roman"/>
                <a:ea typeface="Times New Roman"/>
                <a:cs typeface="Times New Roman"/>
              </a:rPr>
              <a:t>intelektualnog</a:t>
            </a:r>
            <a:r>
              <a:rPr lang="en-US" sz="1700" dirty="0">
                <a:latin typeface="Times New Roman"/>
                <a:ea typeface="Times New Roman"/>
                <a:cs typeface="Times New Roman"/>
              </a:rPr>
              <a:t> </a:t>
            </a:r>
            <a:r>
              <a:rPr lang="en-US" sz="1700" dirty="0" err="1">
                <a:latin typeface="Times New Roman"/>
                <a:ea typeface="Times New Roman"/>
                <a:cs typeface="Times New Roman"/>
              </a:rPr>
              <a:t>vlasništva</a:t>
            </a:r>
            <a:r>
              <a:rPr lang="en-US" sz="1700" dirty="0">
                <a:latin typeface="Times New Roman"/>
                <a:ea typeface="Times New Roman"/>
                <a:cs typeface="Times New Roman"/>
              </a:rPr>
              <a:t> u </a:t>
            </a:r>
            <a:r>
              <a:rPr lang="en-US" sz="1700" dirty="0" err="1">
                <a:latin typeface="Times New Roman"/>
                <a:ea typeface="Times New Roman"/>
                <a:cs typeface="Times New Roman"/>
              </a:rPr>
              <a:t>Bosni</a:t>
            </a:r>
            <a:r>
              <a:rPr lang="en-US" sz="1700" dirty="0">
                <a:latin typeface="Times New Roman"/>
                <a:ea typeface="Times New Roman"/>
                <a:cs typeface="Times New Roman"/>
              </a:rPr>
              <a:t>  I </a:t>
            </a:r>
            <a:r>
              <a:rPr lang="en-US" sz="1700" dirty="0" err="1">
                <a:latin typeface="Times New Roman"/>
                <a:ea typeface="Times New Roman"/>
                <a:cs typeface="Times New Roman"/>
              </a:rPr>
              <a:t>Hercegovini</a:t>
            </a:r>
            <a:r>
              <a:rPr lang="en-US" sz="1700" dirty="0">
                <a:latin typeface="Times New Roman"/>
                <a:ea typeface="Times New Roman"/>
                <a:cs typeface="Times New Roman"/>
              </a:rPr>
              <a:t> – </a:t>
            </a:r>
            <a:r>
              <a:rPr lang="en-US" sz="1700" dirty="0" err="1">
                <a:latin typeface="Times New Roman"/>
                <a:ea typeface="Times New Roman"/>
                <a:cs typeface="Times New Roman"/>
              </a:rPr>
              <a:t>Zakoni</a:t>
            </a:r>
            <a:r>
              <a:rPr lang="en-US" sz="1700" dirty="0">
                <a:latin typeface="Times New Roman"/>
                <a:ea typeface="Times New Roman"/>
                <a:cs typeface="Times New Roman"/>
              </a:rPr>
              <a:t> </a:t>
            </a:r>
            <a:r>
              <a:rPr lang="en-US" sz="1700" dirty="0" err="1">
                <a:latin typeface="Times New Roman"/>
                <a:ea typeface="Times New Roman"/>
                <a:cs typeface="Times New Roman"/>
              </a:rPr>
              <a:t>iz</a:t>
            </a:r>
            <a:r>
              <a:rPr lang="en-US" sz="1700" dirty="0">
                <a:latin typeface="Times New Roman"/>
                <a:ea typeface="Times New Roman"/>
                <a:cs typeface="Times New Roman"/>
              </a:rPr>
              <a:t> </a:t>
            </a:r>
            <a:r>
              <a:rPr lang="en-US" sz="1700" dirty="0" err="1">
                <a:latin typeface="Times New Roman"/>
                <a:ea typeface="Times New Roman"/>
                <a:cs typeface="Times New Roman"/>
              </a:rPr>
              <a:t>oblasti</a:t>
            </a:r>
            <a:r>
              <a:rPr lang="en-US" sz="1700" dirty="0">
                <a:latin typeface="Times New Roman"/>
                <a:ea typeface="Times New Roman"/>
                <a:cs typeface="Times New Roman"/>
              </a:rPr>
              <a:t> </a:t>
            </a:r>
            <a:r>
              <a:rPr lang="en-US" sz="1700" dirty="0" err="1">
                <a:latin typeface="Times New Roman"/>
                <a:ea typeface="Times New Roman"/>
                <a:cs typeface="Times New Roman"/>
              </a:rPr>
              <a:t>industrijskog</a:t>
            </a:r>
            <a:r>
              <a:rPr lang="en-US" sz="1700" dirty="0">
                <a:latin typeface="Times New Roman"/>
                <a:ea typeface="Times New Roman"/>
                <a:cs typeface="Times New Roman"/>
              </a:rPr>
              <a:t> </a:t>
            </a:r>
            <a:r>
              <a:rPr lang="en-US" sz="1700" dirty="0" err="1">
                <a:latin typeface="Times New Roman"/>
                <a:ea typeface="Times New Roman"/>
                <a:cs typeface="Times New Roman"/>
              </a:rPr>
              <a:t>vlasništva</a:t>
            </a:r>
            <a:r>
              <a:rPr lang="en-US" sz="1700" dirty="0">
                <a:latin typeface="Times New Roman"/>
                <a:ea typeface="Times New Roman"/>
                <a:cs typeface="Times New Roman"/>
              </a:rPr>
              <a:t> </a:t>
            </a:r>
            <a:r>
              <a:rPr lang="en-US" sz="1700" dirty="0" err="1">
                <a:latin typeface="Times New Roman"/>
                <a:ea typeface="Times New Roman"/>
                <a:cs typeface="Times New Roman"/>
              </a:rPr>
              <a:t>Bosne</a:t>
            </a:r>
            <a:r>
              <a:rPr lang="en-US" sz="1700" dirty="0">
                <a:latin typeface="Times New Roman"/>
                <a:ea typeface="Times New Roman"/>
                <a:cs typeface="Times New Roman"/>
              </a:rPr>
              <a:t> I </a:t>
            </a:r>
            <a:r>
              <a:rPr lang="en-US" sz="1700" dirty="0" err="1">
                <a:latin typeface="Times New Roman"/>
                <a:ea typeface="Times New Roman"/>
                <a:cs typeface="Times New Roman"/>
              </a:rPr>
              <a:t>Hercegovine</a:t>
            </a:r>
            <a:r>
              <a:rPr lang="en-US" sz="1700" dirty="0">
                <a:latin typeface="Times New Roman"/>
                <a:ea typeface="Times New Roman"/>
                <a:cs typeface="Times New Roman"/>
              </a:rPr>
              <a:t> </a:t>
            </a:r>
            <a:r>
              <a:rPr lang="en-US" sz="1700" dirty="0" err="1">
                <a:latin typeface="Times New Roman"/>
                <a:ea typeface="Times New Roman"/>
                <a:cs typeface="Times New Roman"/>
              </a:rPr>
              <a:t>sa</a:t>
            </a:r>
            <a:r>
              <a:rPr lang="en-US" sz="1700" dirty="0">
                <a:latin typeface="Times New Roman"/>
                <a:ea typeface="Times New Roman"/>
                <a:cs typeface="Times New Roman"/>
              </a:rPr>
              <a:t> </a:t>
            </a:r>
            <a:r>
              <a:rPr lang="en-US" sz="1700" dirty="0" err="1">
                <a:latin typeface="Times New Roman"/>
                <a:ea typeface="Times New Roman"/>
                <a:cs typeface="Times New Roman"/>
              </a:rPr>
              <a:t>objašnjenjima</a:t>
            </a:r>
            <a:r>
              <a:rPr lang="en-US" sz="1700" dirty="0">
                <a:latin typeface="Times New Roman"/>
                <a:ea typeface="Times New Roman"/>
                <a:cs typeface="Times New Roman"/>
              </a:rPr>
              <a:t> I </a:t>
            </a:r>
            <a:r>
              <a:rPr lang="en-US" sz="1700" dirty="0" err="1">
                <a:latin typeface="Times New Roman"/>
                <a:ea typeface="Times New Roman"/>
                <a:cs typeface="Times New Roman"/>
              </a:rPr>
              <a:t>registrom</a:t>
            </a:r>
            <a:r>
              <a:rPr lang="en-US" sz="1700" dirty="0">
                <a:latin typeface="Times New Roman"/>
                <a:ea typeface="Times New Roman"/>
                <a:cs typeface="Times New Roman"/>
              </a:rPr>
              <a:t> </a:t>
            </a:r>
            <a:r>
              <a:rPr lang="en-US" sz="1700" dirty="0" err="1">
                <a:latin typeface="Times New Roman"/>
                <a:ea typeface="Times New Roman"/>
                <a:cs typeface="Times New Roman"/>
              </a:rPr>
              <a:t>pojmova</a:t>
            </a:r>
            <a:r>
              <a:rPr lang="en-US" sz="1700" dirty="0">
                <a:latin typeface="Times New Roman"/>
                <a:ea typeface="Times New Roman"/>
                <a:cs typeface="Times New Roman"/>
              </a:rPr>
              <a:t>, </a:t>
            </a:r>
            <a:r>
              <a:rPr lang="en-US" sz="1700" dirty="0" err="1">
                <a:latin typeface="Times New Roman"/>
                <a:ea typeface="Times New Roman"/>
                <a:cs typeface="Times New Roman"/>
              </a:rPr>
              <a:t>Univerzitet</a:t>
            </a:r>
            <a:r>
              <a:rPr lang="en-US" sz="1700" dirty="0">
                <a:latin typeface="Times New Roman"/>
                <a:ea typeface="Times New Roman"/>
                <a:cs typeface="Times New Roman"/>
              </a:rPr>
              <a:t> u </a:t>
            </a:r>
            <a:r>
              <a:rPr lang="en-US" sz="1700" dirty="0" err="1">
                <a:latin typeface="Times New Roman"/>
                <a:ea typeface="Times New Roman"/>
                <a:cs typeface="Times New Roman"/>
              </a:rPr>
              <a:t>Travniku</a:t>
            </a:r>
            <a:r>
              <a:rPr lang="en-US" sz="1700" dirty="0">
                <a:latin typeface="Times New Roman"/>
                <a:ea typeface="Times New Roman"/>
                <a:cs typeface="Times New Roman"/>
              </a:rPr>
              <a:t>, Travnik, 2011.</a:t>
            </a:r>
            <a:endParaRPr lang="bs-Latn-BA" sz="1700" dirty="0">
              <a:latin typeface="Calibri"/>
              <a:ea typeface="Times New Roman"/>
              <a:cs typeface="Times New Roman"/>
            </a:endParaRPr>
          </a:p>
          <a:p>
            <a:pPr lvl="0">
              <a:buFont typeface="+mj-lt"/>
              <a:buAutoNum type="arabicPeriod"/>
            </a:pPr>
            <a:r>
              <a:rPr lang="en-US" sz="1700" dirty="0" err="1">
                <a:latin typeface="Times New Roman"/>
                <a:ea typeface="Times New Roman"/>
                <a:cs typeface="Times New Roman"/>
              </a:rPr>
              <a:t>Ismet</a:t>
            </a:r>
            <a:r>
              <a:rPr lang="en-US" sz="1700" dirty="0">
                <a:latin typeface="Times New Roman"/>
                <a:ea typeface="Times New Roman"/>
                <a:cs typeface="Times New Roman"/>
              </a:rPr>
              <a:t> </a:t>
            </a:r>
            <a:r>
              <a:rPr lang="en-US" sz="1700" dirty="0" err="1">
                <a:latin typeface="Times New Roman"/>
                <a:ea typeface="Times New Roman"/>
                <a:cs typeface="Times New Roman"/>
              </a:rPr>
              <a:t>Alija</a:t>
            </a:r>
            <a:r>
              <a:rPr lang="en-US" sz="1700" dirty="0">
                <a:latin typeface="Times New Roman"/>
                <a:ea typeface="Times New Roman"/>
                <a:cs typeface="Times New Roman"/>
              </a:rPr>
              <a:t>, Haris Hasić, </a:t>
            </a:r>
            <a:r>
              <a:rPr lang="en-US" sz="1700" dirty="0" err="1">
                <a:latin typeface="Times New Roman"/>
                <a:ea typeface="Times New Roman"/>
                <a:cs typeface="Times New Roman"/>
              </a:rPr>
              <a:t>Dženit</a:t>
            </a:r>
            <a:r>
              <a:rPr lang="en-US" sz="1700" dirty="0">
                <a:latin typeface="Times New Roman"/>
                <a:ea typeface="Times New Roman"/>
                <a:cs typeface="Times New Roman"/>
              </a:rPr>
              <a:t> </a:t>
            </a:r>
            <a:r>
              <a:rPr lang="en-US" sz="1700" dirty="0" err="1">
                <a:latin typeface="Times New Roman"/>
                <a:ea typeface="Times New Roman"/>
                <a:cs typeface="Times New Roman"/>
              </a:rPr>
              <a:t>aKliko</a:t>
            </a:r>
            <a:r>
              <a:rPr lang="en-US" sz="1700" dirty="0">
                <a:latin typeface="Times New Roman"/>
                <a:ea typeface="Times New Roman"/>
                <a:cs typeface="Times New Roman"/>
              </a:rPr>
              <a:t> </a:t>
            </a:r>
            <a:r>
              <a:rPr lang="en-US" sz="1700" dirty="0" err="1">
                <a:latin typeface="Times New Roman"/>
                <a:ea typeface="Times New Roman"/>
                <a:cs typeface="Times New Roman"/>
              </a:rPr>
              <a:t>Zec</a:t>
            </a:r>
            <a:r>
              <a:rPr lang="en-US" sz="1700" dirty="0">
                <a:latin typeface="Times New Roman"/>
                <a:ea typeface="Times New Roman"/>
                <a:cs typeface="Times New Roman"/>
              </a:rPr>
              <a:t>: </a:t>
            </a:r>
            <a:r>
              <a:rPr lang="en-US" sz="1700" dirty="0" err="1">
                <a:latin typeface="Times New Roman"/>
                <a:ea typeface="Times New Roman"/>
                <a:cs typeface="Times New Roman"/>
              </a:rPr>
              <a:t>Pojmovnik</a:t>
            </a:r>
            <a:r>
              <a:rPr lang="en-US" sz="1700" dirty="0">
                <a:latin typeface="Times New Roman"/>
                <a:ea typeface="Times New Roman"/>
                <a:cs typeface="Times New Roman"/>
              </a:rPr>
              <a:t> </a:t>
            </a:r>
            <a:r>
              <a:rPr lang="en-US" sz="1700" dirty="0" err="1">
                <a:latin typeface="Times New Roman"/>
                <a:ea typeface="Times New Roman"/>
                <a:cs typeface="Times New Roman"/>
              </a:rPr>
              <a:t>prava</a:t>
            </a:r>
            <a:r>
              <a:rPr lang="en-US" sz="1700" dirty="0">
                <a:latin typeface="Times New Roman"/>
                <a:ea typeface="Times New Roman"/>
                <a:cs typeface="Times New Roman"/>
              </a:rPr>
              <a:t> </a:t>
            </a:r>
            <a:r>
              <a:rPr lang="en-US" sz="1700" dirty="0" err="1">
                <a:latin typeface="Times New Roman"/>
                <a:ea typeface="Times New Roman"/>
                <a:cs typeface="Times New Roman"/>
              </a:rPr>
              <a:t>intelektualno</a:t>
            </a:r>
            <a:r>
              <a:rPr lang="en-US" sz="1700" dirty="0">
                <a:latin typeface="Times New Roman"/>
                <a:ea typeface="Times New Roman"/>
                <a:cs typeface="Times New Roman"/>
              </a:rPr>
              <a:t> </a:t>
            </a:r>
            <a:r>
              <a:rPr lang="en-US" sz="1700" dirty="0" err="1">
                <a:latin typeface="Times New Roman"/>
                <a:ea typeface="Times New Roman"/>
                <a:cs typeface="Times New Roman"/>
              </a:rPr>
              <a:t>gvlasništva</a:t>
            </a:r>
            <a:r>
              <a:rPr lang="en-US" sz="1700" dirty="0">
                <a:latin typeface="Times New Roman"/>
                <a:ea typeface="Times New Roman"/>
                <a:cs typeface="Times New Roman"/>
              </a:rPr>
              <a:t>, </a:t>
            </a:r>
            <a:r>
              <a:rPr lang="en-US" sz="1700" dirty="0" err="1">
                <a:latin typeface="Times New Roman"/>
                <a:ea typeface="Times New Roman"/>
                <a:cs typeface="Times New Roman"/>
              </a:rPr>
              <a:t>Univerzitet</a:t>
            </a:r>
            <a:r>
              <a:rPr lang="en-US" sz="1700" dirty="0">
                <a:latin typeface="Times New Roman"/>
                <a:ea typeface="Times New Roman"/>
                <a:cs typeface="Times New Roman"/>
              </a:rPr>
              <a:t> u </a:t>
            </a:r>
            <a:r>
              <a:rPr lang="en-US" sz="1700" dirty="0" err="1">
                <a:latin typeface="Times New Roman"/>
                <a:ea typeface="Times New Roman"/>
                <a:cs typeface="Times New Roman"/>
              </a:rPr>
              <a:t>Travniku</a:t>
            </a:r>
            <a:r>
              <a:rPr lang="en-US" sz="1700" dirty="0">
                <a:latin typeface="Times New Roman"/>
                <a:ea typeface="Times New Roman"/>
                <a:cs typeface="Times New Roman"/>
              </a:rPr>
              <a:t>, Travnik, 2014</a:t>
            </a:r>
            <a:endParaRPr lang="bs-Latn-BA" sz="1700" dirty="0">
              <a:latin typeface="Calibri"/>
              <a:ea typeface="Times New Roman"/>
              <a:cs typeface="Times New Roman"/>
            </a:endParaRPr>
          </a:p>
          <a:p>
            <a:pPr lvl="0">
              <a:buFont typeface="+mj-lt"/>
              <a:buAutoNum type="arabicPeriod"/>
            </a:pPr>
            <a:r>
              <a:rPr lang="bs-Latn-BA" sz="1700" dirty="0">
                <a:latin typeface="Times New Roman"/>
                <a:ea typeface="Times New Roman"/>
                <a:cs typeface="Times New Roman"/>
              </a:rPr>
              <a:t>Slobodan M. Marković: Patentno pravo, Nomos, Beograd, 1997</a:t>
            </a:r>
            <a:endParaRPr lang="bs-Latn-BA" sz="1700" dirty="0">
              <a:latin typeface="Calibri"/>
              <a:ea typeface="Times New Roman"/>
              <a:cs typeface="Times New Roman"/>
            </a:endParaRPr>
          </a:p>
          <a:p>
            <a:pPr lvl="0">
              <a:buFont typeface="+mj-lt"/>
              <a:buAutoNum type="arabicPeriod"/>
            </a:pPr>
            <a:r>
              <a:rPr lang="bs-Latn-BA" sz="1700" dirty="0">
                <a:latin typeface="Times New Roman"/>
                <a:ea typeface="Times New Roman"/>
                <a:cs typeface="Times New Roman"/>
              </a:rPr>
              <a:t>Slobodan M. Marković: Pravo intelektualn esvojine, Magistrat, Sarajevo, 2007.</a:t>
            </a:r>
            <a:endParaRPr lang="bs-Latn-BA" sz="1700" dirty="0">
              <a:latin typeface="Calibri"/>
              <a:ea typeface="Times New Roman"/>
              <a:cs typeface="Times New Roman"/>
            </a:endParaRPr>
          </a:p>
          <a:p>
            <a:pPr lvl="0">
              <a:buFont typeface="+mj-lt"/>
              <a:buAutoNum type="arabicPeriod"/>
            </a:pPr>
            <a:r>
              <a:rPr lang="bs-Latn-BA" sz="1700" dirty="0">
                <a:latin typeface="Times New Roman"/>
                <a:ea typeface="Times New Roman"/>
                <a:cs typeface="Times New Roman"/>
              </a:rPr>
              <a:t>Dragan Zlatović: Žigovno pravo, Vizura, Zagreb, 2008</a:t>
            </a:r>
            <a:endParaRPr lang="bs-Latn-BA" sz="1700" dirty="0">
              <a:latin typeface="Calibri"/>
              <a:ea typeface="Times New Roman"/>
              <a:cs typeface="Times New Roman"/>
            </a:endParaRPr>
          </a:p>
          <a:p>
            <a:pPr lvl="0">
              <a:buFont typeface="+mj-lt"/>
              <a:buAutoNum type="arabicPeriod"/>
            </a:pPr>
            <a:r>
              <a:rPr lang="bs-Latn-BA" sz="1700" dirty="0">
                <a:latin typeface="Times New Roman"/>
                <a:ea typeface="Times New Roman"/>
                <a:cs typeface="Times New Roman"/>
              </a:rPr>
              <a:t>Vesna Besarović: Intelektualna svojina, Industrijska svojina  iautorsko pravo, četvrto, dopunjeno i izmenjeno izdanje, Pravni fakultet u Beogradu, Beograd, 2005</a:t>
            </a:r>
            <a:endParaRPr lang="bs-Latn-BA" sz="1700" dirty="0">
              <a:latin typeface="Calibri"/>
              <a:ea typeface="Times New Roman"/>
              <a:cs typeface="Times New Roman"/>
            </a:endParaRPr>
          </a:p>
          <a:p>
            <a:pPr lvl="0">
              <a:buFont typeface="+mj-lt"/>
              <a:buAutoNum type="arabicPeriod"/>
            </a:pPr>
            <a:r>
              <a:rPr lang="bs-Latn-BA" sz="1700" dirty="0">
                <a:latin typeface="Times New Roman"/>
                <a:ea typeface="Times New Roman"/>
                <a:cs typeface="Times New Roman"/>
              </a:rPr>
              <a:t>Katarina Damjanović, Vladimir Marić: Intelektualna svojina, Četvrto izdanje, Pravni fakultet Univerziteta Union, Beograd, 2013</a:t>
            </a:r>
            <a:endParaRPr lang="bs-Latn-BA" sz="1700" dirty="0">
              <a:latin typeface="Calibri"/>
              <a:ea typeface="Times New Roman"/>
              <a:cs typeface="Times New Roman"/>
            </a:endParaRPr>
          </a:p>
          <a:p>
            <a:pPr lvl="0">
              <a:buFont typeface="+mj-lt"/>
              <a:buAutoNum type="arabicPeriod"/>
            </a:pPr>
            <a:r>
              <a:rPr lang="en-US" sz="1700" dirty="0" err="1">
                <a:latin typeface="Times New Roman"/>
                <a:ea typeface="Times New Roman"/>
                <a:cs typeface="Times New Roman"/>
              </a:rPr>
              <a:t>Pariška</a:t>
            </a:r>
            <a:r>
              <a:rPr lang="en-US" sz="1700" dirty="0">
                <a:latin typeface="Times New Roman"/>
                <a:ea typeface="Times New Roman"/>
                <a:cs typeface="Times New Roman"/>
              </a:rPr>
              <a:t> </a:t>
            </a:r>
            <a:r>
              <a:rPr lang="en-US" sz="1700" dirty="0" err="1">
                <a:latin typeface="Times New Roman"/>
                <a:ea typeface="Times New Roman"/>
                <a:cs typeface="Times New Roman"/>
              </a:rPr>
              <a:t>konvencija</a:t>
            </a:r>
            <a:r>
              <a:rPr lang="en-US" sz="1700" dirty="0">
                <a:latin typeface="Times New Roman"/>
                <a:ea typeface="Times New Roman"/>
                <a:cs typeface="Times New Roman"/>
              </a:rPr>
              <a:t> o </a:t>
            </a:r>
            <a:r>
              <a:rPr lang="en-US" sz="1700" dirty="0" err="1">
                <a:latin typeface="Times New Roman"/>
                <a:ea typeface="Times New Roman"/>
                <a:cs typeface="Times New Roman"/>
              </a:rPr>
              <a:t>zaštiti</a:t>
            </a:r>
            <a:r>
              <a:rPr lang="en-US" sz="1700" dirty="0">
                <a:latin typeface="Times New Roman"/>
                <a:ea typeface="Times New Roman"/>
                <a:cs typeface="Times New Roman"/>
              </a:rPr>
              <a:t> </a:t>
            </a:r>
            <a:r>
              <a:rPr lang="en-US" sz="1700" dirty="0" err="1">
                <a:latin typeface="Times New Roman"/>
                <a:ea typeface="Times New Roman"/>
                <a:cs typeface="Times New Roman"/>
              </a:rPr>
              <a:t>industrijskog</a:t>
            </a:r>
            <a:r>
              <a:rPr lang="en-US" sz="1700" dirty="0">
                <a:latin typeface="Times New Roman"/>
                <a:ea typeface="Times New Roman"/>
                <a:cs typeface="Times New Roman"/>
              </a:rPr>
              <a:t> </a:t>
            </a:r>
            <a:r>
              <a:rPr lang="en-US" sz="1700" dirty="0" err="1" smtClean="0">
                <a:latin typeface="Times New Roman"/>
                <a:ea typeface="Times New Roman"/>
                <a:cs typeface="Times New Roman"/>
              </a:rPr>
              <a:t>vlasništva</a:t>
            </a:r>
            <a:endParaRPr lang="bs-Latn-BA" sz="1700" dirty="0" smtClean="0">
              <a:latin typeface="Times New Roman"/>
              <a:ea typeface="Times New Roman"/>
              <a:cs typeface="Times New Roman"/>
            </a:endParaRPr>
          </a:p>
          <a:p>
            <a:pPr lvl="0">
              <a:buFont typeface="+mj-lt"/>
              <a:buAutoNum type="arabicPeriod"/>
            </a:pPr>
            <a:r>
              <a:rPr lang="hr-HR" sz="1700" dirty="0" smtClean="0">
                <a:latin typeface="Times New Roman"/>
                <a:ea typeface="Times New Roman"/>
              </a:rPr>
              <a:t>World </a:t>
            </a:r>
            <a:r>
              <a:rPr lang="hr-HR" sz="1700" dirty="0">
                <a:latin typeface="Times New Roman"/>
                <a:ea typeface="Times New Roman"/>
              </a:rPr>
              <a:t>Health Organization, World Intellectual Property Organization, World Trade Organization: Promoting Access to Medical Technologies and Innovation, Intersections between public health, intellectual property and trade, WTO Secretariat, Ženeva, 2013</a:t>
            </a:r>
            <a:endParaRPr lang="bs-Latn-BA" sz="1700" dirty="0"/>
          </a:p>
        </p:txBody>
      </p:sp>
    </p:spTree>
    <p:extLst>
      <p:ext uri="{BB962C8B-B14F-4D97-AF65-F5344CB8AC3E}">
        <p14:creationId xmlns:p14="http://schemas.microsoft.com/office/powerpoint/2010/main" val="3774356908"/>
      </p:ext>
    </p:extLst>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hr-HR"/>
          </a:p>
        </p:txBody>
      </p:sp>
      <p:sp>
        <p:nvSpPr>
          <p:cNvPr id="4" name="Title 3"/>
          <p:cNvSpPr>
            <a:spLocks noGrp="1"/>
          </p:cNvSpPr>
          <p:nvPr>
            <p:ph type="title"/>
          </p:nvPr>
        </p:nvSpPr>
        <p:spPr/>
        <p:txBody>
          <a:bodyPr>
            <a:normAutofit fontScale="90000"/>
          </a:bodyPr>
          <a:lstStyle/>
          <a:p>
            <a:r>
              <a:rPr lang="bs-Latn-BA" b="1" dirty="0" smtClean="0"/>
              <a:t>MUDRAC ONO ŠTO HOĆE TRAŽI U SEBI, NEZNALICA TO TRAŽI U DRUGIMA.</a:t>
            </a:r>
            <a:endParaRPr lang="hr-HR" dirty="0"/>
          </a:p>
        </p:txBody>
      </p:sp>
    </p:spTree>
    <p:extLst>
      <p:ext uri="{BB962C8B-B14F-4D97-AF65-F5344CB8AC3E}">
        <p14:creationId xmlns:p14="http://schemas.microsoft.com/office/powerpoint/2010/main" val="1712201277"/>
      </p:ext>
    </p:extLst>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hr-HR" dirty="0" smtClean="0"/>
              <a:t>Pravo industrijskog dizajna i geografske oznake porijekla</a:t>
            </a:r>
            <a:endParaRPr lang="hr-HR" dirty="0"/>
          </a:p>
        </p:txBody>
      </p:sp>
      <p:sp>
        <p:nvSpPr>
          <p:cNvPr id="3" name="Subtitle 2"/>
          <p:cNvSpPr>
            <a:spLocks noGrp="1"/>
          </p:cNvSpPr>
          <p:nvPr>
            <p:ph type="subTitle" idx="1"/>
          </p:nvPr>
        </p:nvSpPr>
        <p:spPr/>
        <p:txBody>
          <a:bodyPr/>
          <a:lstStyle/>
          <a:p>
            <a:endParaRPr lang="hr-HR" sz="2000" dirty="0"/>
          </a:p>
        </p:txBody>
      </p:sp>
      <p:pic>
        <p:nvPicPr>
          <p:cNvPr id="5" name="Picture 4" descr="xl_Samsung_Galaxy_S3_IFA2012_6.jpg"/>
          <p:cNvPicPr>
            <a:picLocks noChangeAspect="1"/>
          </p:cNvPicPr>
          <p:nvPr/>
        </p:nvPicPr>
        <p:blipFill>
          <a:blip r:embed="rId2"/>
          <a:stretch>
            <a:fillRect/>
          </a:stretch>
        </p:blipFill>
        <p:spPr>
          <a:xfrm>
            <a:off x="1428728" y="571480"/>
            <a:ext cx="5943600" cy="33432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013563490"/>
      </p:ext>
    </p:extLst>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Industrijski dizajn</a:t>
            </a:r>
            <a:endParaRPr lang="hr-HR" dirty="0"/>
          </a:p>
        </p:txBody>
      </p:sp>
      <p:sp>
        <p:nvSpPr>
          <p:cNvPr id="3" name="Content Placeholder 2"/>
          <p:cNvSpPr>
            <a:spLocks noGrp="1"/>
          </p:cNvSpPr>
          <p:nvPr>
            <p:ph sz="half" idx="1"/>
          </p:nvPr>
        </p:nvSpPr>
        <p:spPr/>
        <p:txBody>
          <a:bodyPr>
            <a:normAutofit fontScale="62500" lnSpcReduction="20000"/>
          </a:bodyPr>
          <a:lstStyle/>
          <a:p>
            <a:r>
              <a:rPr lang="hr-HR" b="1" dirty="0" smtClean="0"/>
              <a:t>Zaštita  dizajna </a:t>
            </a:r>
            <a:r>
              <a:rPr lang="hr-HR" dirty="0" smtClean="0"/>
              <a:t>u Bosni  i Hercegovini regulisana je Zakonom o  dizajnu u BiH iz 2010. godine i Pravilnikom o dizajnu ;</a:t>
            </a:r>
            <a:endParaRPr lang="hr-HR" b="1" dirty="0" smtClean="0"/>
          </a:p>
          <a:p>
            <a:r>
              <a:rPr lang="hr-HR" b="1" dirty="0" smtClean="0"/>
              <a:t>U objektivnom smislu - </a:t>
            </a:r>
            <a:r>
              <a:rPr lang="hr-HR" dirty="0" smtClean="0"/>
              <a:t> pravo zaštite dizajna označava skup pravnih normi kojima se reguliše zaštita dizajna;</a:t>
            </a:r>
          </a:p>
          <a:p>
            <a:r>
              <a:rPr lang="hr-HR" b="1" dirty="0" smtClean="0"/>
              <a:t>U subjektivnom smislu - </a:t>
            </a:r>
            <a:r>
              <a:rPr lang="hr-HR" dirty="0" smtClean="0"/>
              <a:t> pravo zaštite dizajna označava  skup konkretnih ovlaštenja koja ima titular ovog prava;</a:t>
            </a:r>
            <a:endParaRPr lang="hr-HR" b="1" dirty="0" smtClean="0"/>
          </a:p>
          <a:p>
            <a:r>
              <a:rPr lang="hr-HR" b="1" dirty="0" smtClean="0"/>
              <a:t>Predmet zaštite </a:t>
            </a:r>
            <a:r>
              <a:rPr lang="hr-HR" dirty="0" smtClean="0"/>
              <a:t>je izgled cijelog ili dijela proizvoda koji je nov i čiji je individualni  karakter rezultat posebnih obilježja linija, kontura, boja, oblika, tj. materijala proizvoda samog po sebi;</a:t>
            </a:r>
          </a:p>
          <a:p>
            <a:endParaRPr lang="hr-HR" dirty="0"/>
          </a:p>
        </p:txBody>
      </p:sp>
      <p:pic>
        <p:nvPicPr>
          <p:cNvPr id="5" name="Content Placeholder 4" descr="ferari-spider-2071.jpg"/>
          <p:cNvPicPr>
            <a:picLocks noGrp="1" noChangeAspect="1"/>
          </p:cNvPicPr>
          <p:nvPr>
            <p:ph sz="half" idx="2"/>
          </p:nvPr>
        </p:nvPicPr>
        <p:blipFill>
          <a:blip r:embed="rId2"/>
          <a:stretch>
            <a:fillRect/>
          </a:stretch>
        </p:blipFill>
        <p:spPr>
          <a:xfrm>
            <a:off x="4648200" y="2332944"/>
            <a:ext cx="4343400" cy="3258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99344101"/>
      </p:ext>
    </p:extLst>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Značenje izraza</a:t>
            </a:r>
            <a:endParaRPr lang="hr-HR" dirty="0"/>
          </a:p>
        </p:txBody>
      </p:sp>
      <p:sp>
        <p:nvSpPr>
          <p:cNvPr id="3" name="Content Placeholder 2"/>
          <p:cNvSpPr>
            <a:spLocks noGrp="1"/>
          </p:cNvSpPr>
          <p:nvPr>
            <p:ph idx="1"/>
          </p:nvPr>
        </p:nvSpPr>
        <p:spPr/>
        <p:txBody>
          <a:bodyPr>
            <a:normAutofit fontScale="85000" lnSpcReduction="20000"/>
          </a:bodyPr>
          <a:lstStyle/>
          <a:p>
            <a:pPr algn="just">
              <a:buFont typeface="Wingdings 2" pitchFamily="18" charset="2"/>
              <a:buNone/>
            </a:pPr>
            <a:r>
              <a:rPr lang="bs-Latn-BA" dirty="0" smtClean="0"/>
              <a:t>a) </a:t>
            </a:r>
            <a:r>
              <a:rPr lang="bs-Latn-BA" u="sng" dirty="0" smtClean="0"/>
              <a:t>"industrijski dizajn</a:t>
            </a:r>
            <a:r>
              <a:rPr lang="bs-Latn-BA" dirty="0" smtClean="0"/>
              <a:t>" je isključivo pravo na vanjski izgled proizvoda, </a:t>
            </a:r>
          </a:p>
          <a:p>
            <a:pPr algn="just">
              <a:buFont typeface="Wingdings 2" pitchFamily="18" charset="2"/>
              <a:buNone/>
            </a:pPr>
            <a:r>
              <a:rPr lang="bs-Latn-BA" dirty="0" smtClean="0"/>
              <a:t>b) "</a:t>
            </a:r>
            <a:r>
              <a:rPr lang="bs-Latn-BA" u="sng" dirty="0" smtClean="0"/>
              <a:t>vanjski izgled </a:t>
            </a:r>
            <a:r>
              <a:rPr lang="bs-Latn-BA" dirty="0" smtClean="0"/>
              <a:t>proizvoda" je ukupan vizuelni utisak koji proizvod ostavlja na </a:t>
            </a:r>
            <a:r>
              <a:rPr lang="bs-Latn-BA" dirty="0" err="1" smtClean="0"/>
              <a:t>informiranog</a:t>
            </a:r>
            <a:r>
              <a:rPr lang="bs-Latn-BA" dirty="0" smtClean="0"/>
              <a:t> potrošača ili korisnika, </a:t>
            </a:r>
          </a:p>
          <a:p>
            <a:pPr algn="just">
              <a:buFont typeface="Wingdings 2" pitchFamily="18" charset="2"/>
              <a:buNone/>
            </a:pPr>
            <a:r>
              <a:rPr lang="bs-Latn-BA" dirty="0" smtClean="0"/>
              <a:t>c) "</a:t>
            </a:r>
            <a:r>
              <a:rPr lang="bs-Latn-BA" u="sng" dirty="0" smtClean="0"/>
              <a:t>dizajn</a:t>
            </a:r>
            <a:r>
              <a:rPr lang="bs-Latn-BA" dirty="0" smtClean="0"/>
              <a:t>" je </a:t>
            </a:r>
            <a:r>
              <a:rPr lang="bs-Latn-BA" dirty="0" err="1" smtClean="0"/>
              <a:t>trodimenzionalni</a:t>
            </a:r>
            <a:r>
              <a:rPr lang="bs-Latn-BA" dirty="0" smtClean="0"/>
              <a:t> ili </a:t>
            </a:r>
            <a:r>
              <a:rPr lang="bs-Latn-BA" dirty="0" err="1" smtClean="0"/>
              <a:t>dvodimenzionalni</a:t>
            </a:r>
            <a:r>
              <a:rPr lang="bs-Latn-BA" dirty="0" smtClean="0"/>
              <a:t> vanjski izgled cijelog proizvoda, ili njegovog dijela, koji je određen njegovim </a:t>
            </a:r>
            <a:r>
              <a:rPr lang="bs-Latn-BA" dirty="0" err="1" smtClean="0"/>
              <a:t>vizuelnim</a:t>
            </a:r>
            <a:r>
              <a:rPr lang="bs-Latn-BA" dirty="0" smtClean="0"/>
              <a:t> karakteristikama, posebno linijama, </a:t>
            </a:r>
            <a:r>
              <a:rPr lang="bs-Latn-BA" dirty="0" err="1" smtClean="0"/>
              <a:t>konturama</a:t>
            </a:r>
            <a:r>
              <a:rPr lang="bs-Latn-BA" dirty="0" smtClean="0"/>
              <a:t>, bojama, oblikom, teksturom i/ili materijalima od kojih je proizvod sačinjen, ili kojima je ukrašen, kao i njihovom kombinacijom, </a:t>
            </a:r>
          </a:p>
          <a:p>
            <a:pPr algn="just">
              <a:buFont typeface="Wingdings 2" pitchFamily="18" charset="2"/>
              <a:buNone/>
            </a:pPr>
            <a:r>
              <a:rPr lang="bs-Latn-BA" dirty="0" smtClean="0"/>
              <a:t>d) "</a:t>
            </a:r>
            <a:r>
              <a:rPr lang="bs-Latn-BA" u="sng" dirty="0" smtClean="0"/>
              <a:t>informirani potrošač ili korisnik</a:t>
            </a:r>
            <a:r>
              <a:rPr lang="bs-Latn-BA" dirty="0" smtClean="0"/>
              <a:t>" znači fizičko lice koje se redovno susreće s proizvodom, </a:t>
            </a:r>
          </a:p>
          <a:p>
            <a:endParaRPr lang="hr-HR" dirty="0"/>
          </a:p>
        </p:txBody>
      </p:sp>
    </p:spTree>
    <p:extLst>
      <p:ext uri="{BB962C8B-B14F-4D97-AF65-F5344CB8AC3E}">
        <p14:creationId xmlns:p14="http://schemas.microsoft.com/office/powerpoint/2010/main" val="3228758637"/>
      </p:ext>
    </p:extLst>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85000" lnSpcReduction="10000"/>
          </a:bodyPr>
          <a:lstStyle/>
          <a:p>
            <a:pPr>
              <a:buFont typeface="Wingdings 2" pitchFamily="18" charset="2"/>
              <a:buNone/>
            </a:pPr>
            <a:r>
              <a:rPr lang="bs-Latn-BA" dirty="0" smtClean="0"/>
              <a:t>e) "</a:t>
            </a:r>
            <a:r>
              <a:rPr lang="bs-Latn-BA" u="sng" dirty="0" smtClean="0"/>
              <a:t>proizvod" </a:t>
            </a:r>
            <a:r>
              <a:rPr lang="bs-Latn-BA" dirty="0" smtClean="0"/>
              <a:t>znači bilo koji industrijski ili zanatski proizvod, uključujući, između ostalog, i dijelove koji su namijenjeni za spajanje u složeni proizvod, pakiranje proizvoda, grafičke simbole i </a:t>
            </a:r>
            <a:r>
              <a:rPr lang="bs-Latn-BA" dirty="0" err="1" smtClean="0"/>
              <a:t>tipografske</a:t>
            </a:r>
            <a:r>
              <a:rPr lang="bs-Latn-BA" dirty="0" smtClean="0"/>
              <a:t> znake, isključujući kompjuterske programe, </a:t>
            </a:r>
          </a:p>
          <a:p>
            <a:pPr>
              <a:buFont typeface="Wingdings 2" pitchFamily="18" charset="2"/>
              <a:buNone/>
            </a:pPr>
            <a:r>
              <a:rPr lang="bs-Latn-BA" dirty="0" smtClean="0"/>
              <a:t>f) </a:t>
            </a:r>
            <a:r>
              <a:rPr lang="bs-Latn-BA" u="sng" dirty="0" smtClean="0"/>
              <a:t>"industrijski ili zanatski proizvod</a:t>
            </a:r>
            <a:r>
              <a:rPr lang="bs-Latn-BA" dirty="0" smtClean="0"/>
              <a:t>" znači bilo koji predmet koji se industrijskim ili zanatskim putem može proizvesti u većem broju identičnih primjeraka, </a:t>
            </a:r>
          </a:p>
          <a:p>
            <a:pPr>
              <a:buFont typeface="Wingdings 2" pitchFamily="18" charset="2"/>
              <a:buNone/>
            </a:pPr>
            <a:r>
              <a:rPr lang="bs-Latn-BA" dirty="0" smtClean="0"/>
              <a:t>g) "</a:t>
            </a:r>
            <a:r>
              <a:rPr lang="bs-Latn-BA" u="sng" dirty="0" smtClean="0"/>
              <a:t>složeni proizvod</a:t>
            </a:r>
            <a:r>
              <a:rPr lang="bs-Latn-BA" dirty="0" smtClean="0"/>
              <a:t>" je proizvod koji je sastavljen od više dijelova koji mogu biti zamijenjeni i koji omogućavaju sastavljanje i </a:t>
            </a:r>
            <a:r>
              <a:rPr lang="bs-Latn-BA" dirty="0" err="1" smtClean="0"/>
              <a:t>rastavljanje</a:t>
            </a:r>
            <a:r>
              <a:rPr lang="bs-Latn-BA" dirty="0" smtClean="0"/>
              <a:t> proizvoda. </a:t>
            </a:r>
          </a:p>
          <a:p>
            <a:endParaRPr lang="hr-HR" dirty="0"/>
          </a:p>
        </p:txBody>
      </p:sp>
    </p:spTree>
    <p:extLst>
      <p:ext uri="{BB962C8B-B14F-4D97-AF65-F5344CB8AC3E}">
        <p14:creationId xmlns:p14="http://schemas.microsoft.com/office/powerpoint/2010/main" val="2853706590"/>
      </p:ext>
    </p:extLst>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Uslovi za zaštitu dizajna</a:t>
            </a:r>
            <a:endParaRPr lang="hr-HR" dirty="0"/>
          </a:p>
        </p:txBody>
      </p:sp>
      <p:sp>
        <p:nvSpPr>
          <p:cNvPr id="4" name="Content Placeholder 3"/>
          <p:cNvSpPr>
            <a:spLocks noGrp="1"/>
          </p:cNvSpPr>
          <p:nvPr>
            <p:ph sz="half" idx="2"/>
          </p:nvPr>
        </p:nvSpPr>
        <p:spPr/>
        <p:txBody>
          <a:bodyPr/>
          <a:lstStyle/>
          <a:p>
            <a:r>
              <a:rPr lang="bs-Latn-BA" sz="3600" dirty="0" smtClean="0"/>
              <a:t>Dizajn se štiti na osnovu  zakona ako je </a:t>
            </a:r>
            <a:r>
              <a:rPr lang="bs-Latn-BA" sz="3600" b="1" dirty="0" smtClean="0"/>
              <a:t>nov</a:t>
            </a:r>
            <a:r>
              <a:rPr lang="bs-Latn-BA" sz="3600" dirty="0" smtClean="0"/>
              <a:t> i ako ima </a:t>
            </a:r>
            <a:r>
              <a:rPr lang="bs-Latn-BA" sz="3600" b="1" dirty="0" smtClean="0"/>
              <a:t>individualan karakter.</a:t>
            </a:r>
          </a:p>
          <a:p>
            <a:endParaRPr lang="hr-HR" dirty="0"/>
          </a:p>
        </p:txBody>
      </p:sp>
      <p:pic>
        <p:nvPicPr>
          <p:cNvPr id="5" name="Content Placeholder 4" descr="difference-between-ipod-and-mp3-player.jpg"/>
          <p:cNvPicPr>
            <a:picLocks noGrp="1" noChangeAspect="1"/>
          </p:cNvPicPr>
          <p:nvPr>
            <p:ph sz="half" idx="1"/>
          </p:nvPr>
        </p:nvPicPr>
        <p:blipFill>
          <a:blip r:embed="rId2"/>
          <a:stretch>
            <a:fillRect/>
          </a:stretch>
        </p:blipFill>
        <p:spPr>
          <a:xfrm>
            <a:off x="495300" y="2462212"/>
            <a:ext cx="3810000" cy="3000375"/>
          </a:xfrm>
          <a:prstGeom prst="rect">
            <a:avLst/>
          </a:prstGeom>
        </p:spPr>
      </p:pic>
    </p:spTree>
    <p:extLst>
      <p:ext uri="{BB962C8B-B14F-4D97-AF65-F5344CB8AC3E}">
        <p14:creationId xmlns:p14="http://schemas.microsoft.com/office/powerpoint/2010/main" val="1316647928"/>
      </p:ext>
    </p:extLst>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Novost dizajna</a:t>
            </a:r>
            <a:endParaRPr lang="hr-HR" dirty="0"/>
          </a:p>
        </p:txBody>
      </p:sp>
      <p:sp>
        <p:nvSpPr>
          <p:cNvPr id="3" name="Content Placeholder 2"/>
          <p:cNvSpPr>
            <a:spLocks noGrp="1"/>
          </p:cNvSpPr>
          <p:nvPr>
            <p:ph idx="1"/>
          </p:nvPr>
        </p:nvSpPr>
        <p:spPr/>
        <p:txBody>
          <a:bodyPr>
            <a:normAutofit fontScale="85000" lnSpcReduction="20000"/>
          </a:bodyPr>
          <a:lstStyle/>
          <a:p>
            <a:pPr>
              <a:buFont typeface="Wingdings 2" pitchFamily="18" charset="2"/>
              <a:buNone/>
            </a:pPr>
            <a:r>
              <a:rPr lang="bs-Latn-BA" dirty="0" smtClean="0"/>
              <a:t>(1) </a:t>
            </a:r>
            <a:r>
              <a:rPr lang="bs-Latn-BA" dirty="0" err="1" smtClean="0"/>
              <a:t>Smatrat</a:t>
            </a:r>
            <a:r>
              <a:rPr lang="bs-Latn-BA" dirty="0" smtClean="0"/>
              <a:t> će se da je dizajn nov ako identičan dizajn nije postao dostupan javnosti bilo gdje u svijetu, prije dana podnošenja prijave za priznanje industrijskog dizajna za taj dizajn, ili ako ne postoji ranije podnesena prijava za priznanje identičnog industrijskog dizajna. </a:t>
            </a:r>
          </a:p>
          <a:p>
            <a:pPr>
              <a:buFont typeface="Wingdings 2" pitchFamily="18" charset="2"/>
              <a:buNone/>
            </a:pPr>
            <a:r>
              <a:rPr lang="bs-Latn-BA" dirty="0" smtClean="0"/>
              <a:t>(2) U slučaju da je zatraženo pravo prvenstva, </a:t>
            </a:r>
            <a:r>
              <a:rPr lang="bs-Latn-BA" dirty="0" err="1" smtClean="0"/>
              <a:t>smatrat</a:t>
            </a:r>
            <a:r>
              <a:rPr lang="bs-Latn-BA" dirty="0" smtClean="0"/>
              <a:t> će se da je dizajn nov ako nije postao dostupan javnosti prije dana </a:t>
            </a:r>
            <a:r>
              <a:rPr lang="bs-Latn-BA" dirty="0" err="1" smtClean="0"/>
              <a:t>priznatog</a:t>
            </a:r>
            <a:r>
              <a:rPr lang="bs-Latn-BA" dirty="0" smtClean="0"/>
              <a:t> prava prvenstva. </a:t>
            </a:r>
          </a:p>
          <a:p>
            <a:pPr>
              <a:buFont typeface="Wingdings 2" pitchFamily="18" charset="2"/>
              <a:buNone/>
            </a:pPr>
            <a:r>
              <a:rPr lang="bs-Latn-BA" dirty="0" smtClean="0"/>
              <a:t>(3) </a:t>
            </a:r>
            <a:r>
              <a:rPr lang="bs-Latn-BA" dirty="0" err="1" smtClean="0"/>
              <a:t>Dizajni</a:t>
            </a:r>
            <a:r>
              <a:rPr lang="bs-Latn-BA" dirty="0" smtClean="0"/>
              <a:t> se smatraju identičnim ako se razlikuju samo u nebitnim detaljima. </a:t>
            </a:r>
          </a:p>
          <a:p>
            <a:pPr>
              <a:buFont typeface="Wingdings 2" pitchFamily="18" charset="2"/>
              <a:buNone/>
            </a:pPr>
            <a:r>
              <a:rPr lang="bs-Latn-BA" dirty="0" smtClean="0"/>
              <a:t>(4) Razlika u nebitnim detaljima postoji ako informirani korisnik ne može da razlikuje detalje u pitanju.</a:t>
            </a:r>
            <a:endParaRPr lang="hr-HR" dirty="0"/>
          </a:p>
        </p:txBody>
      </p:sp>
    </p:spTree>
    <p:extLst>
      <p:ext uri="{BB962C8B-B14F-4D97-AF65-F5344CB8AC3E}">
        <p14:creationId xmlns:p14="http://schemas.microsoft.com/office/powerpoint/2010/main" val="3846223629"/>
      </p:ext>
    </p:extLst>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Individualni karakter dizajna</a:t>
            </a:r>
            <a:endParaRPr lang="hr-HR" dirty="0"/>
          </a:p>
        </p:txBody>
      </p:sp>
      <p:sp>
        <p:nvSpPr>
          <p:cNvPr id="3" name="Content Placeholder 2"/>
          <p:cNvSpPr>
            <a:spLocks noGrp="1"/>
          </p:cNvSpPr>
          <p:nvPr>
            <p:ph idx="1"/>
          </p:nvPr>
        </p:nvSpPr>
        <p:spPr/>
        <p:txBody>
          <a:bodyPr>
            <a:normAutofit fontScale="85000" lnSpcReduction="20000"/>
          </a:bodyPr>
          <a:lstStyle/>
          <a:p>
            <a:pPr>
              <a:buFont typeface="Wingdings 2" pitchFamily="18" charset="2"/>
              <a:buNone/>
            </a:pPr>
            <a:r>
              <a:rPr lang="bs-Latn-BA" dirty="0" smtClean="0"/>
              <a:t>(1) </a:t>
            </a:r>
            <a:r>
              <a:rPr lang="bs-Latn-BA" dirty="0" err="1" smtClean="0"/>
              <a:t>Smatrat</a:t>
            </a:r>
            <a:r>
              <a:rPr lang="bs-Latn-BA" dirty="0" smtClean="0"/>
              <a:t> će se da dizajn ima individualan karakter ako se ukupan vizuelni utisak koji ostavlja na </a:t>
            </a:r>
            <a:r>
              <a:rPr lang="bs-Latn-BA" u="sng" dirty="0" err="1" smtClean="0"/>
              <a:t>informiranog</a:t>
            </a:r>
            <a:r>
              <a:rPr lang="bs-Latn-BA" u="sng" dirty="0" smtClean="0"/>
              <a:t> korisnika</a:t>
            </a:r>
            <a:r>
              <a:rPr lang="bs-Latn-BA" dirty="0" smtClean="0"/>
              <a:t> razlikuje od ukupnog </a:t>
            </a:r>
            <a:r>
              <a:rPr lang="bs-Latn-BA" dirty="0" err="1" smtClean="0"/>
              <a:t>vizuelnog</a:t>
            </a:r>
            <a:r>
              <a:rPr lang="bs-Latn-BA" dirty="0" smtClean="0"/>
              <a:t> utiska koji na tog korisnika ostavlja bilo koji drugi dizajn, a koji je postao dostupan javnosti prije dana podnošenja </a:t>
            </a:r>
            <a:r>
              <a:rPr lang="bs-Latn-BA" dirty="0" err="1" smtClean="0"/>
              <a:t>uredne</a:t>
            </a:r>
            <a:r>
              <a:rPr lang="bs-Latn-BA" dirty="0" smtClean="0"/>
              <a:t> prijave za priznanje industrijskog dizajna, ili dana </a:t>
            </a:r>
            <a:r>
              <a:rPr lang="bs-Latn-BA" dirty="0" err="1" smtClean="0"/>
              <a:t>priznatog</a:t>
            </a:r>
            <a:r>
              <a:rPr lang="bs-Latn-BA" dirty="0" smtClean="0"/>
              <a:t> prava prvenstva </a:t>
            </a:r>
            <a:r>
              <a:rPr lang="bs-Latn-BA" dirty="0" err="1" smtClean="0"/>
              <a:t>suprotstavljenog</a:t>
            </a:r>
            <a:r>
              <a:rPr lang="bs-Latn-BA" dirty="0" smtClean="0"/>
              <a:t> industrijskog dizajna. </a:t>
            </a:r>
          </a:p>
          <a:p>
            <a:pPr>
              <a:buFont typeface="Wingdings 2" pitchFamily="18" charset="2"/>
              <a:buNone/>
            </a:pPr>
            <a:r>
              <a:rPr lang="bs-Latn-BA" dirty="0" smtClean="0"/>
              <a:t>(2) Prilikom utvrđivanja individualnog karaktera dizajna moraju se uzeti u obzir </a:t>
            </a:r>
            <a:r>
              <a:rPr lang="bs-Latn-BA" u="sng" dirty="0" smtClean="0"/>
              <a:t>stepen slobode i objektivno ograničenje auto</a:t>
            </a:r>
            <a:r>
              <a:rPr lang="bs-Latn-BA" dirty="0" smtClean="0"/>
              <a:t>ra prilikom stvaranja dizajna konkretnog proizvoda, </a:t>
            </a:r>
            <a:r>
              <a:rPr lang="bs-Latn-BA" dirty="0" err="1" smtClean="0"/>
              <a:t>prouzrokovano</a:t>
            </a:r>
            <a:r>
              <a:rPr lang="bs-Latn-BA" dirty="0" smtClean="0"/>
              <a:t> tehnološkim i funkcionalnim karakteristikama tog proizvoda. </a:t>
            </a:r>
          </a:p>
          <a:p>
            <a:endParaRPr lang="hr-HR" dirty="0"/>
          </a:p>
        </p:txBody>
      </p:sp>
    </p:spTree>
    <p:extLst>
      <p:ext uri="{BB962C8B-B14F-4D97-AF65-F5344CB8AC3E}">
        <p14:creationId xmlns:p14="http://schemas.microsoft.com/office/powerpoint/2010/main" val="299920547"/>
      </p:ext>
    </p:extLst>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Subjekt zaštite</a:t>
            </a:r>
            <a:endParaRPr lang="hr-HR" dirty="0"/>
          </a:p>
        </p:txBody>
      </p:sp>
      <p:sp>
        <p:nvSpPr>
          <p:cNvPr id="3" name="Content Placeholder 2"/>
          <p:cNvSpPr>
            <a:spLocks noGrp="1"/>
          </p:cNvSpPr>
          <p:nvPr>
            <p:ph sz="half" idx="1"/>
          </p:nvPr>
        </p:nvSpPr>
        <p:spPr/>
        <p:txBody>
          <a:bodyPr>
            <a:normAutofit fontScale="92500" lnSpcReduction="20000"/>
          </a:bodyPr>
          <a:lstStyle/>
          <a:p>
            <a:pPr algn="just"/>
            <a:r>
              <a:rPr lang="bs-Latn-BA" sz="2400" dirty="0" smtClean="0"/>
              <a:t>Izvorni subjekt zaštite je </a:t>
            </a:r>
            <a:r>
              <a:rPr lang="bs-Latn-BA" sz="2400" u="sng" dirty="0" smtClean="0"/>
              <a:t>fizičko lice </a:t>
            </a:r>
            <a:r>
              <a:rPr lang="bs-Latn-BA" sz="2400" dirty="0" smtClean="0"/>
              <a:t>koje je načinilo dizajn. U pravu zaštite dizajna se to lice označava kao </a:t>
            </a:r>
            <a:r>
              <a:rPr lang="bs-Latn-BA" sz="2400" u="sng" dirty="0" smtClean="0"/>
              <a:t>autor.</a:t>
            </a:r>
          </a:p>
          <a:p>
            <a:pPr algn="just"/>
            <a:r>
              <a:rPr lang="bs-Latn-BA" sz="2400" dirty="0" smtClean="0"/>
              <a:t>Autor ima isključivo ovlaštenje da </a:t>
            </a:r>
            <a:r>
              <a:rPr lang="bs-Latn-BA" sz="2400" u="sng" dirty="0" smtClean="0"/>
              <a:t>podnese prijavu </a:t>
            </a:r>
            <a:r>
              <a:rPr lang="bs-Latn-BA" sz="2400" dirty="0" smtClean="0"/>
              <a:t>dizajna. Pravo na podnošenje prijave dizajna je </a:t>
            </a:r>
            <a:r>
              <a:rPr lang="bs-Latn-BA" sz="2400" dirty="0" err="1" smtClean="0"/>
              <a:t>imovinsko</a:t>
            </a:r>
            <a:r>
              <a:rPr lang="bs-Latn-BA" sz="2400" dirty="0" smtClean="0"/>
              <a:t> pravo, te je </a:t>
            </a:r>
            <a:r>
              <a:rPr lang="bs-Latn-BA" sz="2400" dirty="0" err="1" smtClean="0"/>
              <a:t>prenosivo</a:t>
            </a:r>
            <a:r>
              <a:rPr lang="bs-Latn-BA" sz="2400" dirty="0" smtClean="0"/>
              <a:t> pravnim poslovima </a:t>
            </a:r>
            <a:r>
              <a:rPr lang="bs-Latn-BA" sz="2400" i="1" dirty="0" smtClean="0"/>
              <a:t>inter </a:t>
            </a:r>
            <a:r>
              <a:rPr lang="bs-Latn-BA" sz="2400" i="1" dirty="0" err="1" smtClean="0"/>
              <a:t>vivos</a:t>
            </a:r>
            <a:r>
              <a:rPr lang="bs-Latn-BA" sz="2400" dirty="0" smtClean="0"/>
              <a:t> i</a:t>
            </a:r>
            <a:r>
              <a:rPr lang="bs-Latn-BA" sz="2400" i="1" dirty="0" smtClean="0"/>
              <a:t> mortis </a:t>
            </a:r>
            <a:r>
              <a:rPr lang="bs-Latn-BA" sz="2400" i="1" dirty="0" err="1" smtClean="0"/>
              <a:t>causae</a:t>
            </a:r>
            <a:r>
              <a:rPr lang="bs-Latn-BA" sz="2400" i="1" dirty="0" smtClean="0"/>
              <a:t>.</a:t>
            </a:r>
            <a:r>
              <a:rPr lang="bs-Latn-BA" sz="2400" dirty="0" smtClean="0"/>
              <a:t> Otuda, kao subjekt zaštite se može pojaviti i lice koje nije autor, već je autorov pravni </a:t>
            </a:r>
            <a:r>
              <a:rPr lang="bs-Latn-BA" sz="2400" dirty="0" err="1" smtClean="0"/>
              <a:t>sljednik</a:t>
            </a:r>
            <a:r>
              <a:rPr lang="bs-Latn-BA" sz="2400" dirty="0" smtClean="0"/>
              <a:t>. Autorov pravni </a:t>
            </a:r>
            <a:r>
              <a:rPr lang="bs-Latn-BA" sz="2400" dirty="0" err="1" smtClean="0"/>
              <a:t>sljednik</a:t>
            </a:r>
            <a:r>
              <a:rPr lang="bs-Latn-BA" sz="2400" dirty="0" smtClean="0"/>
              <a:t>, kao subjekt zaštite, ne mora biti fizičko lice, već može biti i pravno lice.</a:t>
            </a:r>
          </a:p>
          <a:p>
            <a:endParaRPr lang="hr-HR" dirty="0"/>
          </a:p>
        </p:txBody>
      </p:sp>
      <p:pic>
        <p:nvPicPr>
          <p:cNvPr id="5" name="Content Placeholder 4" descr="sarajevska-kocka.jpg"/>
          <p:cNvPicPr>
            <a:picLocks noGrp="1" noChangeAspect="1"/>
          </p:cNvPicPr>
          <p:nvPr>
            <p:ph sz="half" idx="2"/>
          </p:nvPr>
        </p:nvPicPr>
        <p:blipFill>
          <a:blip r:embed="rId2"/>
          <a:stretch>
            <a:fillRect/>
          </a:stretch>
        </p:blipFill>
        <p:spPr>
          <a:xfrm>
            <a:off x="4648200" y="2633830"/>
            <a:ext cx="4343400" cy="26571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51738987"/>
      </p:ext>
    </p:extLst>
  </p:cSld>
  <p:clrMapOvr>
    <a:masterClrMapping/>
  </p:clrMapOvr>
  <p:transition>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Pravo na zaštitu</a:t>
            </a:r>
            <a:endParaRPr lang="hr-HR" dirty="0"/>
          </a:p>
        </p:txBody>
      </p:sp>
      <p:sp>
        <p:nvSpPr>
          <p:cNvPr id="4" name="Content Placeholder 3"/>
          <p:cNvSpPr>
            <a:spLocks noGrp="1"/>
          </p:cNvSpPr>
          <p:nvPr>
            <p:ph sz="half" idx="2"/>
          </p:nvPr>
        </p:nvSpPr>
        <p:spPr/>
        <p:txBody>
          <a:bodyPr>
            <a:normAutofit lnSpcReduction="10000"/>
          </a:bodyPr>
          <a:lstStyle/>
          <a:p>
            <a:r>
              <a:rPr lang="bs-Latn-BA" dirty="0" smtClean="0"/>
              <a:t>Zbog mogućnosti da dva autora, radeći nezavisno jedan od drugog, načine isti ili bitno sličan dizajn, u pravu zaštite dizajna postoji princip da prvenstvo u pogledu prava na zaštitu ima onaj autor (ili njegov pravni </a:t>
            </a:r>
            <a:r>
              <a:rPr lang="bs-Latn-BA" dirty="0" err="1" smtClean="0"/>
              <a:t>sljednik</a:t>
            </a:r>
            <a:r>
              <a:rPr lang="bs-Latn-BA" dirty="0" smtClean="0"/>
              <a:t>) </a:t>
            </a:r>
            <a:r>
              <a:rPr lang="bs-Latn-BA" u="sng" dirty="0" smtClean="0"/>
              <a:t>koji je prvi podnio prijavu</a:t>
            </a:r>
            <a:r>
              <a:rPr lang="bs-Latn-BA" dirty="0" smtClean="0"/>
              <a:t> za zaštitu.</a:t>
            </a:r>
          </a:p>
          <a:p>
            <a:endParaRPr lang="hr-HR" dirty="0"/>
          </a:p>
        </p:txBody>
      </p:sp>
      <p:pic>
        <p:nvPicPr>
          <p:cNvPr id="5" name="Content Placeholder 4" descr="red-bull-racing-f1-season-o0l1f7.jpg"/>
          <p:cNvPicPr>
            <a:picLocks noGrp="1" noChangeAspect="1"/>
          </p:cNvPicPr>
          <p:nvPr>
            <p:ph sz="half" idx="1"/>
          </p:nvPr>
        </p:nvPicPr>
        <p:blipFill>
          <a:blip r:embed="rId2"/>
          <a:stretch>
            <a:fillRect/>
          </a:stretch>
        </p:blipFill>
        <p:spPr>
          <a:xfrm>
            <a:off x="304800" y="2390775"/>
            <a:ext cx="4191000" cy="3143250"/>
          </a:xfrm>
          <a:prstGeom prst="rect">
            <a:avLst/>
          </a:prstGeom>
        </p:spPr>
      </p:pic>
    </p:spTree>
    <p:extLst>
      <p:ext uri="{BB962C8B-B14F-4D97-AF65-F5344CB8AC3E}">
        <p14:creationId xmlns:p14="http://schemas.microsoft.com/office/powerpoint/2010/main" val="3649738467"/>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bs-Latn-BA"/>
          </a:p>
        </p:txBody>
      </p:sp>
      <p:sp>
        <p:nvSpPr>
          <p:cNvPr id="4" name="Title 3"/>
          <p:cNvSpPr>
            <a:spLocks noGrp="1"/>
          </p:cNvSpPr>
          <p:nvPr>
            <p:ph type="title"/>
          </p:nvPr>
        </p:nvSpPr>
        <p:spPr/>
        <p:txBody>
          <a:bodyPr/>
          <a:lstStyle/>
          <a:p>
            <a:pPr algn="ctr"/>
            <a:r>
              <a:rPr lang="bs-Latn-BA" dirty="0" smtClean="0"/>
              <a:t>Teme istraživačkih radova</a:t>
            </a:r>
            <a:endParaRPr lang="bs-Latn-BA" dirty="0"/>
          </a:p>
        </p:txBody>
      </p:sp>
    </p:spTree>
    <p:extLst>
      <p:ext uri="{BB962C8B-B14F-4D97-AF65-F5344CB8AC3E}">
        <p14:creationId xmlns:p14="http://schemas.microsoft.com/office/powerpoint/2010/main" val="1278042554"/>
      </p:ext>
    </p:extLst>
  </p:cSld>
  <p:clrMapOvr>
    <a:masterClrMapping/>
  </p:clrMapOvr>
  <p:transition>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Nacionalni tretman</a:t>
            </a:r>
            <a:endParaRPr lang="hr-HR" dirty="0"/>
          </a:p>
        </p:txBody>
      </p:sp>
      <p:sp>
        <p:nvSpPr>
          <p:cNvPr id="3" name="Content Placeholder 2"/>
          <p:cNvSpPr>
            <a:spLocks noGrp="1"/>
          </p:cNvSpPr>
          <p:nvPr>
            <p:ph sz="half" idx="1"/>
          </p:nvPr>
        </p:nvSpPr>
        <p:spPr/>
        <p:txBody>
          <a:bodyPr>
            <a:normAutofit fontScale="70000" lnSpcReduction="20000"/>
          </a:bodyPr>
          <a:lstStyle/>
          <a:p>
            <a:pPr>
              <a:buFont typeface="Wingdings 2" pitchFamily="18" charset="2"/>
              <a:buNone/>
            </a:pPr>
            <a:r>
              <a:rPr lang="bs-Latn-BA" dirty="0" smtClean="0"/>
              <a:t>(1) Pravo na industrijski dizajn pripada autoru dizajna ili njegovom pravnom </a:t>
            </a:r>
            <a:r>
              <a:rPr lang="bs-Latn-BA" dirty="0" err="1" smtClean="0"/>
              <a:t>sljedniku</a:t>
            </a:r>
            <a:r>
              <a:rPr lang="bs-Latn-BA" dirty="0" smtClean="0"/>
              <a:t> pod uslovima propisanim zakonom. </a:t>
            </a:r>
          </a:p>
          <a:p>
            <a:pPr>
              <a:buFont typeface="Wingdings 2" pitchFamily="18" charset="2"/>
              <a:buNone/>
            </a:pPr>
            <a:r>
              <a:rPr lang="bs-Latn-BA" dirty="0" smtClean="0"/>
              <a:t>(2) Strana fizička i pravna lica u pogledu zaštite industrijskog dizajna u BiH uživaju ista prava kao i domaća fizička i pravna lica ako to proizlazi iz međunarodnih ugovora ili konvencija kojima je pristupila ili ih je ratificirala BiH, ili iz principa reciprociteta. </a:t>
            </a:r>
          </a:p>
          <a:p>
            <a:pPr>
              <a:buFont typeface="Wingdings 2" pitchFamily="18" charset="2"/>
              <a:buNone/>
            </a:pPr>
            <a:r>
              <a:rPr lang="bs-Latn-BA" dirty="0" smtClean="0"/>
              <a:t>(3) Postojanje reciprociteta pretpostavlja se dok se ne dokaže suprotno. </a:t>
            </a:r>
          </a:p>
          <a:p>
            <a:endParaRPr lang="hr-HR" dirty="0"/>
          </a:p>
        </p:txBody>
      </p:sp>
      <p:pic>
        <p:nvPicPr>
          <p:cNvPr id="5" name="Content Placeholder 4" descr="kleenexwatermellon.jpg"/>
          <p:cNvPicPr>
            <a:picLocks noGrp="1" noChangeAspect="1"/>
          </p:cNvPicPr>
          <p:nvPr>
            <p:ph sz="half" idx="2"/>
          </p:nvPr>
        </p:nvPicPr>
        <p:blipFill>
          <a:blip r:embed="rId2"/>
          <a:stretch>
            <a:fillRect/>
          </a:stretch>
        </p:blipFill>
        <p:spPr>
          <a:xfrm>
            <a:off x="4648200" y="2856062"/>
            <a:ext cx="4343400" cy="2212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90674991"/>
      </p:ext>
    </p:extLst>
  </p:cSld>
  <p:clrMapOvr>
    <a:masterClrMapping/>
  </p:clrMapOvr>
  <p:transition>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Neće se odobriti zaštita za dizajn:</a:t>
            </a:r>
            <a:endParaRPr lang="hr-HR" dirty="0"/>
          </a:p>
        </p:txBody>
      </p:sp>
      <p:sp>
        <p:nvSpPr>
          <p:cNvPr id="3" name="Content Placeholder 2"/>
          <p:cNvSpPr>
            <a:spLocks noGrp="1"/>
          </p:cNvSpPr>
          <p:nvPr>
            <p:ph idx="1"/>
          </p:nvPr>
        </p:nvSpPr>
        <p:spPr/>
        <p:txBody>
          <a:bodyPr>
            <a:normAutofit fontScale="92500" lnSpcReduction="20000"/>
          </a:bodyPr>
          <a:lstStyle/>
          <a:p>
            <a:pPr algn="just">
              <a:buFont typeface="Wingdings 2" pitchFamily="18" charset="2"/>
              <a:buNone/>
            </a:pPr>
            <a:r>
              <a:rPr lang="bs-Latn-BA" dirty="0" smtClean="0"/>
              <a:t>a) čije je objavljivanje ili upotreba suprotna javnom poretku ili prihvaćenim moralnim principima, </a:t>
            </a:r>
          </a:p>
          <a:p>
            <a:pPr algn="just">
              <a:buFont typeface="Wingdings 2" pitchFamily="18" charset="2"/>
              <a:buNone/>
            </a:pPr>
            <a:r>
              <a:rPr lang="bs-Latn-BA" dirty="0" smtClean="0"/>
              <a:t>b) koji sadrži državni ili drugi javni grb, zastavu ili amblem, naziv ili skraćenicu naziva neke zemlje ili međunarodne organizacije, kao i njihovo podražavanje, osim po odobrenju nadležnog organa te zemlje ili organizacije, </a:t>
            </a:r>
          </a:p>
          <a:p>
            <a:pPr algn="just">
              <a:buFont typeface="Wingdings 2" pitchFamily="18" charset="2"/>
              <a:buNone/>
            </a:pPr>
            <a:r>
              <a:rPr lang="bs-Latn-BA" dirty="0" smtClean="0"/>
              <a:t>c) koji sadrži naziv ili skraćenicu, grb, amblem, zastavu ili drugi službeni znak BiH ili njenih entiteta, kantona, </a:t>
            </a:r>
            <a:r>
              <a:rPr lang="bs-Latn-BA" dirty="0" err="1" smtClean="0"/>
              <a:t>Distrikta</a:t>
            </a:r>
            <a:r>
              <a:rPr lang="bs-Latn-BA" dirty="0" smtClean="0"/>
              <a:t> ili ih podražava, osim uz odobrenje nadležnog organa. </a:t>
            </a:r>
          </a:p>
          <a:p>
            <a:endParaRPr lang="hr-HR" dirty="0"/>
          </a:p>
        </p:txBody>
      </p:sp>
    </p:spTree>
    <p:extLst>
      <p:ext uri="{BB962C8B-B14F-4D97-AF65-F5344CB8AC3E}">
        <p14:creationId xmlns:p14="http://schemas.microsoft.com/office/powerpoint/2010/main" val="1869459859"/>
      </p:ext>
    </p:extLst>
  </p:cSld>
  <p:clrMapOvr>
    <a:masterClrMapping/>
  </p:clrMapOvr>
  <p:transition>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Neće se odobriti zaštita za dizajn:</a:t>
            </a:r>
            <a:endParaRPr lang="hr-HR" dirty="0"/>
          </a:p>
        </p:txBody>
      </p:sp>
      <p:sp>
        <p:nvSpPr>
          <p:cNvPr id="4" name="Content Placeholder 3"/>
          <p:cNvSpPr>
            <a:spLocks noGrp="1"/>
          </p:cNvSpPr>
          <p:nvPr>
            <p:ph sz="half" idx="2"/>
          </p:nvPr>
        </p:nvSpPr>
        <p:spPr/>
        <p:txBody>
          <a:bodyPr>
            <a:normAutofit fontScale="92500" lnSpcReduction="20000"/>
          </a:bodyPr>
          <a:lstStyle/>
          <a:p>
            <a:pPr>
              <a:buFont typeface="Wingdings 2" pitchFamily="18" charset="2"/>
              <a:buNone/>
            </a:pPr>
            <a:r>
              <a:rPr lang="bs-Latn-BA" dirty="0" smtClean="0"/>
              <a:t>d) </a:t>
            </a:r>
            <a:r>
              <a:rPr lang="pl-PL" dirty="0" smtClean="0"/>
              <a:t>nije nov, </a:t>
            </a:r>
          </a:p>
          <a:p>
            <a:pPr>
              <a:buFont typeface="Wingdings 2" pitchFamily="18" charset="2"/>
              <a:buNone/>
            </a:pPr>
            <a:r>
              <a:rPr lang="bs-Latn-BA" dirty="0" smtClean="0"/>
              <a:t>e) nema individualan karakter, </a:t>
            </a:r>
          </a:p>
          <a:p>
            <a:pPr>
              <a:buFont typeface="Wingdings 2" pitchFamily="18" charset="2"/>
              <a:buNone/>
            </a:pPr>
            <a:r>
              <a:rPr lang="bs-Latn-BA" dirty="0" smtClean="0"/>
              <a:t>f) povređuje starije autorsko pravo ili neko pravo industrijskog vlasništva drugog lica, </a:t>
            </a:r>
          </a:p>
          <a:p>
            <a:pPr>
              <a:buFont typeface="Wingdings 2" pitchFamily="18" charset="2"/>
              <a:buNone/>
            </a:pPr>
            <a:r>
              <a:rPr lang="bs-Latn-BA" dirty="0" smtClean="0"/>
              <a:t>g) predstavlja, odnosno sadrži lik nekog lica, osim uz izričitu saglasnost tog lica, </a:t>
            </a:r>
          </a:p>
          <a:p>
            <a:pPr>
              <a:buFont typeface="Wingdings 2" pitchFamily="18" charset="2"/>
              <a:buNone/>
            </a:pPr>
            <a:r>
              <a:rPr lang="bs-Latn-BA" dirty="0" smtClean="0"/>
              <a:t>h) može povrijediti nacionalna ili vjerska osjećanja.</a:t>
            </a:r>
            <a:endParaRPr lang="hr-HR" dirty="0" smtClean="0"/>
          </a:p>
          <a:p>
            <a:endParaRPr lang="hr-HR" dirty="0"/>
          </a:p>
        </p:txBody>
      </p:sp>
      <p:pic>
        <p:nvPicPr>
          <p:cNvPr id="5" name="Content Placeholder 4" descr="powercord_DB704C0ED650C2BC.gif"/>
          <p:cNvPicPr>
            <a:picLocks noGrp="1" noChangeAspect="1"/>
          </p:cNvPicPr>
          <p:nvPr>
            <p:ph sz="half" idx="1"/>
          </p:nvPr>
        </p:nvPicPr>
        <p:blipFill>
          <a:blip r:embed="rId2"/>
          <a:stretch>
            <a:fillRect/>
          </a:stretch>
        </p:blipFill>
        <p:spPr>
          <a:xfrm>
            <a:off x="685800" y="2247900"/>
            <a:ext cx="3429000" cy="3429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626780158"/>
      </p:ext>
    </p:extLst>
  </p:cSld>
  <p:clrMapOvr>
    <a:masterClrMapping/>
  </p:clrMapOvr>
  <p:transition>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Registri koje vodi institut za intelektualno vlasništvo Bih</a:t>
            </a:r>
            <a:endParaRPr lang="hr-HR" dirty="0"/>
          </a:p>
        </p:txBody>
      </p:sp>
      <p:sp>
        <p:nvSpPr>
          <p:cNvPr id="3" name="Content Placeholder 2"/>
          <p:cNvSpPr>
            <a:spLocks noGrp="1"/>
          </p:cNvSpPr>
          <p:nvPr>
            <p:ph sz="half" idx="1"/>
          </p:nvPr>
        </p:nvSpPr>
        <p:spPr/>
        <p:txBody>
          <a:bodyPr>
            <a:normAutofit fontScale="92500" lnSpcReduction="10000"/>
          </a:bodyPr>
          <a:lstStyle/>
          <a:p>
            <a:pPr>
              <a:buFont typeface="Wingdings 2" pitchFamily="18" charset="2"/>
              <a:buNone/>
            </a:pPr>
            <a:r>
              <a:rPr lang="bs-Latn-BA" b="1" dirty="0" smtClean="0"/>
              <a:t>Registri </a:t>
            </a:r>
          </a:p>
          <a:p>
            <a:pPr algn="just">
              <a:buFont typeface="Wingdings 2" pitchFamily="18" charset="2"/>
              <a:buNone/>
            </a:pPr>
            <a:r>
              <a:rPr lang="bs-Latn-BA" dirty="0" smtClean="0"/>
              <a:t> Institut u elektronskoj formi vodi </a:t>
            </a:r>
            <a:r>
              <a:rPr lang="bs-Latn-BA" u="sng" dirty="0" smtClean="0"/>
              <a:t>Registar prijava za priznanje industrijskog dizajna, Registar industrijskog dizajna i Registar zastupnika </a:t>
            </a:r>
            <a:r>
              <a:rPr lang="bs-Latn-BA" dirty="0" smtClean="0"/>
              <a:t>koji su  objedinjeni  u jedinstveni sistem </a:t>
            </a:r>
            <a:r>
              <a:rPr lang="bs-Latn-BA" dirty="0" err="1" smtClean="0"/>
              <a:t>registara</a:t>
            </a:r>
            <a:r>
              <a:rPr lang="bs-Latn-BA" dirty="0" smtClean="0"/>
              <a:t> industrijskog vlasništva BiH u elektronskoj formi. </a:t>
            </a:r>
          </a:p>
          <a:p>
            <a:endParaRPr lang="hr-HR" dirty="0"/>
          </a:p>
        </p:txBody>
      </p:sp>
      <p:pic>
        <p:nvPicPr>
          <p:cNvPr id="5" name="Content Placeholder 4" descr="3seatbicycle.jpg"/>
          <p:cNvPicPr>
            <a:picLocks noGrp="1" noChangeAspect="1"/>
          </p:cNvPicPr>
          <p:nvPr>
            <p:ph sz="half" idx="2"/>
          </p:nvPr>
        </p:nvPicPr>
        <p:blipFill>
          <a:blip r:embed="rId2"/>
          <a:stretch>
            <a:fillRect/>
          </a:stretch>
        </p:blipFill>
        <p:spPr>
          <a:xfrm>
            <a:off x="4676775" y="2681287"/>
            <a:ext cx="4286250" cy="25622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723028470"/>
      </p:ext>
    </p:extLst>
  </p:cSld>
  <p:clrMapOvr>
    <a:masterClrMapping/>
  </p:clrMapOvr>
  <p:transition>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zastupanje</a:t>
            </a:r>
            <a:endParaRPr lang="hr-HR" dirty="0"/>
          </a:p>
        </p:txBody>
      </p:sp>
      <p:pic>
        <p:nvPicPr>
          <p:cNvPr id="5" name="Content Placeholder 4" descr="Incredible-Design-of-Swimming-Pool-9.jpg"/>
          <p:cNvPicPr>
            <a:picLocks noGrp="1" noChangeAspect="1"/>
          </p:cNvPicPr>
          <p:nvPr>
            <p:ph sz="half" idx="1"/>
          </p:nvPr>
        </p:nvPicPr>
        <p:blipFill>
          <a:blip r:embed="rId2"/>
          <a:stretch>
            <a:fillRect/>
          </a:stretch>
        </p:blipFill>
        <p:spPr>
          <a:xfrm>
            <a:off x="304800" y="2575544"/>
            <a:ext cx="4191000" cy="277371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4" name="Content Placeholder 3"/>
          <p:cNvSpPr>
            <a:spLocks noGrp="1"/>
          </p:cNvSpPr>
          <p:nvPr>
            <p:ph sz="half" idx="2"/>
          </p:nvPr>
        </p:nvSpPr>
        <p:spPr/>
        <p:txBody>
          <a:bodyPr>
            <a:normAutofit fontScale="77500" lnSpcReduction="20000"/>
          </a:bodyPr>
          <a:lstStyle/>
          <a:p>
            <a:pPr algn="just">
              <a:buFont typeface="Wingdings 2" pitchFamily="18" charset="2"/>
              <a:buNone/>
            </a:pPr>
            <a:r>
              <a:rPr lang="bs-Latn-BA" dirty="0" smtClean="0"/>
              <a:t>(1) Fizička i pravna lica koja se bave </a:t>
            </a:r>
            <a:r>
              <a:rPr lang="bs-Latn-BA" dirty="0" err="1" smtClean="0"/>
              <a:t>zastupanjem</a:t>
            </a:r>
            <a:r>
              <a:rPr lang="bs-Latn-BA" dirty="0" smtClean="0"/>
              <a:t> u postupku zaštite industrijskog dizajna pred Institutom moraju biti upisana u </a:t>
            </a:r>
            <a:r>
              <a:rPr lang="bs-Latn-BA" u="sng" dirty="0" smtClean="0"/>
              <a:t>Registar zastupnika. </a:t>
            </a:r>
          </a:p>
          <a:p>
            <a:pPr algn="just">
              <a:buFont typeface="Wingdings 2" pitchFamily="18" charset="2"/>
              <a:buNone/>
            </a:pPr>
            <a:r>
              <a:rPr lang="bs-Latn-BA" dirty="0" smtClean="0"/>
              <a:t>(2) Strano fizičko ili pravno lice u postupku pred Institutom mora da zastupa zastupnik upisan u Registar zastupnika, a </a:t>
            </a:r>
            <a:r>
              <a:rPr lang="bs-Latn-BA" u="sng" dirty="0" smtClean="0"/>
              <a:t>domaće pravno i fizičko lice može da istupa i samostalno pred Institutom</a:t>
            </a:r>
            <a:r>
              <a:rPr lang="bs-Latn-BA" dirty="0" smtClean="0"/>
              <a:t>. </a:t>
            </a:r>
          </a:p>
          <a:p>
            <a:pPr algn="just">
              <a:buFont typeface="Wingdings 2" pitchFamily="18" charset="2"/>
              <a:buNone/>
            </a:pPr>
            <a:r>
              <a:rPr lang="bs-Latn-BA" dirty="0" smtClean="0"/>
              <a:t>(3) U Registar zastupnika upisuju se fizička i pravna lica koja ispunjavaju uslove utvrđene provedbenim propisom. </a:t>
            </a:r>
          </a:p>
          <a:p>
            <a:endParaRPr lang="hr-HR" dirty="0"/>
          </a:p>
        </p:txBody>
      </p:sp>
    </p:spTree>
    <p:extLst>
      <p:ext uri="{BB962C8B-B14F-4D97-AF65-F5344CB8AC3E}">
        <p14:creationId xmlns:p14="http://schemas.microsoft.com/office/powerpoint/2010/main" val="639158369"/>
      </p:ext>
    </p:extLst>
  </p:cSld>
  <p:clrMapOvr>
    <a:masterClrMapping/>
  </p:clrMapOvr>
  <p:transition>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Postupak za priznanje zaštite</a:t>
            </a:r>
            <a:endParaRPr lang="hr-HR" dirty="0"/>
          </a:p>
        </p:txBody>
      </p:sp>
      <p:sp>
        <p:nvSpPr>
          <p:cNvPr id="3" name="Content Placeholder 2"/>
          <p:cNvSpPr>
            <a:spLocks noGrp="1"/>
          </p:cNvSpPr>
          <p:nvPr>
            <p:ph idx="1"/>
          </p:nvPr>
        </p:nvSpPr>
        <p:spPr/>
        <p:txBody>
          <a:bodyPr>
            <a:normAutofit fontScale="77500" lnSpcReduction="20000"/>
          </a:bodyPr>
          <a:lstStyle/>
          <a:p>
            <a:pPr>
              <a:buFont typeface="Wingdings 2" pitchFamily="18" charset="2"/>
              <a:buNone/>
            </a:pPr>
            <a:r>
              <a:rPr lang="pl-PL" b="1" dirty="0" smtClean="0"/>
              <a:t>Pokretanje postupka za priznanje industrijskog dizajn</a:t>
            </a:r>
            <a:r>
              <a:rPr lang="pl-PL" dirty="0" smtClean="0"/>
              <a:t>a </a:t>
            </a:r>
          </a:p>
          <a:p>
            <a:pPr>
              <a:buFont typeface="Wingdings 2" pitchFamily="18" charset="2"/>
              <a:buNone/>
            </a:pPr>
            <a:r>
              <a:rPr lang="bs-Latn-BA" dirty="0" smtClean="0"/>
              <a:t>(1) Postupak za priznanje industrijskog dizajna pokreće se </a:t>
            </a:r>
            <a:r>
              <a:rPr lang="bs-Latn-BA" u="sng" dirty="0" smtClean="0"/>
              <a:t>prijavom</a:t>
            </a:r>
            <a:r>
              <a:rPr lang="bs-Latn-BA" dirty="0" smtClean="0"/>
              <a:t> za priznanje industrijskog dizajna koja se podnosi Institutu. </a:t>
            </a:r>
            <a:endParaRPr lang="bs-Latn-BA" b="1" dirty="0" smtClean="0"/>
          </a:p>
          <a:p>
            <a:pPr>
              <a:buNone/>
            </a:pPr>
            <a:r>
              <a:rPr lang="bs-Latn-BA" dirty="0" smtClean="0"/>
              <a:t>(2)</a:t>
            </a:r>
            <a:r>
              <a:rPr lang="bs-Latn-BA" b="1" dirty="0" smtClean="0"/>
              <a:t>Bitni dijelovi prijave su:</a:t>
            </a:r>
          </a:p>
          <a:p>
            <a:r>
              <a:rPr lang="bs-Latn-BA" dirty="0" smtClean="0"/>
              <a:t>a) zahtjev za priznanje industrijskog dizajna i </a:t>
            </a:r>
          </a:p>
          <a:p>
            <a:r>
              <a:rPr lang="bs-Latn-BA" dirty="0" smtClean="0"/>
              <a:t>b) </a:t>
            </a:r>
            <a:r>
              <a:rPr lang="bs-Latn-BA" dirty="0" err="1" smtClean="0"/>
              <a:t>dvodimenzionalni</a:t>
            </a:r>
            <a:r>
              <a:rPr lang="bs-Latn-BA" dirty="0" smtClean="0"/>
              <a:t> prikaz dizajna  </a:t>
            </a:r>
          </a:p>
          <a:p>
            <a:pPr>
              <a:buFont typeface="Wingdings 2" pitchFamily="18" charset="2"/>
              <a:buNone/>
            </a:pPr>
            <a:r>
              <a:rPr lang="bs-Latn-BA" dirty="0" smtClean="0"/>
              <a:t>(3) Fakultativni dio prijave je opis dizajna </a:t>
            </a:r>
          </a:p>
          <a:p>
            <a:pPr>
              <a:buFont typeface="Wingdings 2" pitchFamily="18" charset="2"/>
              <a:buNone/>
            </a:pPr>
            <a:r>
              <a:rPr lang="bs-Latn-BA" dirty="0" smtClean="0"/>
              <a:t>(4) Sadržaj prijave, način prezentacije i broj primjeraka pojedinih bitnih dijelova prijave, kao i sadržaj priloga koji se podnose uz prijavu uređuju se provedbenim propisom. </a:t>
            </a:r>
            <a:endParaRPr lang="hr-HR" dirty="0" smtClean="0"/>
          </a:p>
          <a:p>
            <a:endParaRPr lang="hr-HR" dirty="0" smtClean="0"/>
          </a:p>
          <a:p>
            <a:endParaRPr lang="hr-HR" dirty="0"/>
          </a:p>
        </p:txBody>
      </p:sp>
    </p:spTree>
    <p:extLst>
      <p:ext uri="{BB962C8B-B14F-4D97-AF65-F5344CB8AC3E}">
        <p14:creationId xmlns:p14="http://schemas.microsoft.com/office/powerpoint/2010/main" val="2686057726"/>
      </p:ext>
    </p:extLst>
  </p:cSld>
  <p:clrMapOvr>
    <a:masterClrMapping/>
  </p:clrMapOvr>
  <p:transition>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Trajanje zaštite</a:t>
            </a:r>
            <a:endParaRPr lang="hr-HR" dirty="0"/>
          </a:p>
        </p:txBody>
      </p:sp>
      <p:sp>
        <p:nvSpPr>
          <p:cNvPr id="3" name="Content Placeholder 2"/>
          <p:cNvSpPr>
            <a:spLocks noGrp="1"/>
          </p:cNvSpPr>
          <p:nvPr>
            <p:ph sz="half" idx="1"/>
          </p:nvPr>
        </p:nvSpPr>
        <p:spPr/>
        <p:txBody>
          <a:bodyPr>
            <a:normAutofit fontScale="70000" lnSpcReduction="20000"/>
          </a:bodyPr>
          <a:lstStyle/>
          <a:p>
            <a:r>
              <a:rPr lang="hr-HR" b="1" dirty="0" smtClean="0"/>
              <a:t>Zaštita industrijskog dizajna </a:t>
            </a:r>
            <a:r>
              <a:rPr lang="hr-HR" dirty="0" smtClean="0"/>
              <a:t>traje </a:t>
            </a:r>
            <a:r>
              <a:rPr lang="hr-HR" b="1" dirty="0" smtClean="0"/>
              <a:t>5 godina</a:t>
            </a:r>
            <a:r>
              <a:rPr lang="hr-HR" dirty="0" smtClean="0"/>
              <a:t>, a prije isteka roka zaštite, može se produžiti zaštita na period od još 5 godina, do ukupnog trajanja od </a:t>
            </a:r>
            <a:r>
              <a:rPr lang="hr-HR" b="1" dirty="0" smtClean="0"/>
              <a:t>25 godina</a:t>
            </a:r>
            <a:r>
              <a:rPr lang="hr-HR" dirty="0" smtClean="0"/>
              <a:t>;</a:t>
            </a:r>
          </a:p>
          <a:p>
            <a:r>
              <a:rPr lang="hr-HR" dirty="0" smtClean="0"/>
              <a:t>Za međunarodnu zaštitu ind. dizajna, potrebno se obratiti Međunarodnom  uredu Svjetske organizacije za intelektualno vlasništvo u Ženevi;</a:t>
            </a:r>
            <a:r>
              <a:rPr lang="hr-HR" b="1" dirty="0" smtClean="0"/>
              <a:t> </a:t>
            </a:r>
          </a:p>
          <a:p>
            <a:r>
              <a:rPr lang="hr-HR" b="1" dirty="0" smtClean="0"/>
              <a:t>Kod zaštite dizajna u BiH</a:t>
            </a:r>
            <a:r>
              <a:rPr lang="hr-HR" dirty="0" smtClean="0"/>
              <a:t>, dizajnerima se preporučuje </a:t>
            </a:r>
            <a:r>
              <a:rPr lang="hr-HR" u="sng" dirty="0" smtClean="0"/>
              <a:t>ugovorno regulisanje odnosa </a:t>
            </a:r>
            <a:r>
              <a:rPr lang="hr-HR" dirty="0" smtClean="0"/>
              <a:t>sa budućim korisnicima dizajna, odnosno proizvođačima proizvoda koji će koristiti njihov dizajn;</a:t>
            </a:r>
          </a:p>
          <a:p>
            <a:endParaRPr lang="hr-HR" dirty="0"/>
          </a:p>
        </p:txBody>
      </p:sp>
      <p:pic>
        <p:nvPicPr>
          <p:cNvPr id="5" name="Content Placeholder 4" descr="22.jpg"/>
          <p:cNvPicPr>
            <a:picLocks noGrp="1" noChangeAspect="1"/>
          </p:cNvPicPr>
          <p:nvPr>
            <p:ph sz="half" idx="2"/>
          </p:nvPr>
        </p:nvPicPr>
        <p:blipFill>
          <a:blip r:embed="rId2"/>
          <a:stretch>
            <a:fillRect/>
          </a:stretch>
        </p:blipFill>
        <p:spPr>
          <a:xfrm>
            <a:off x="4914900" y="2333625"/>
            <a:ext cx="3810000" cy="3257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72403603"/>
      </p:ext>
    </p:extLst>
  </p:cSld>
  <p:clrMapOvr>
    <a:masterClrMapping/>
  </p:clrMapOvr>
  <p:transition>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endParaRPr lang="bs-Latn-BA" b="1" dirty="0" smtClean="0"/>
          </a:p>
          <a:p>
            <a:endParaRPr lang="hr-HR" dirty="0"/>
          </a:p>
        </p:txBody>
      </p:sp>
      <p:sp>
        <p:nvSpPr>
          <p:cNvPr id="4" name="Title 3"/>
          <p:cNvSpPr>
            <a:spLocks noGrp="1"/>
          </p:cNvSpPr>
          <p:nvPr>
            <p:ph type="title"/>
          </p:nvPr>
        </p:nvSpPr>
        <p:spPr/>
        <p:txBody>
          <a:bodyPr>
            <a:normAutofit fontScale="90000"/>
          </a:bodyPr>
          <a:lstStyle/>
          <a:p>
            <a:pPr algn="ctr"/>
            <a:r>
              <a:rPr lang="bs-Latn-BA" b="1" dirty="0" smtClean="0"/>
              <a:t>I DOBRA AKCIJA PROPADA KADA SE O NJOJ PREVIŠE GOVORI !</a:t>
            </a:r>
            <a:endParaRPr lang="hr-HR" dirty="0"/>
          </a:p>
        </p:txBody>
      </p:sp>
    </p:spTree>
    <p:extLst>
      <p:ext uri="{BB962C8B-B14F-4D97-AF65-F5344CB8AC3E}">
        <p14:creationId xmlns:p14="http://schemas.microsoft.com/office/powerpoint/2010/main" val="146380961"/>
      </p:ext>
    </p:extLst>
  </p:cSld>
  <p:clrMapOvr>
    <a:masterClrMapping/>
  </p:clrMapOvr>
  <p:transition>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dirty="0" smtClean="0"/>
              <a:t>Pravo žiga i pravo zaštite geografskih oznaka porijekla</a:t>
            </a:r>
            <a:endParaRPr lang="hr-HR" dirty="0"/>
          </a:p>
        </p:txBody>
      </p:sp>
      <p:sp>
        <p:nvSpPr>
          <p:cNvPr id="3" name="Subtitle 2"/>
          <p:cNvSpPr>
            <a:spLocks noGrp="1"/>
          </p:cNvSpPr>
          <p:nvPr>
            <p:ph type="subTitle" idx="1"/>
          </p:nvPr>
        </p:nvSpPr>
        <p:spPr/>
        <p:txBody>
          <a:bodyPr/>
          <a:lstStyle/>
          <a:p>
            <a:r>
              <a:rPr lang="hr-HR" dirty="0" smtClean="0"/>
              <a:t>Doc. dr Ismet Alija</a:t>
            </a:r>
          </a:p>
          <a:p>
            <a:r>
              <a:rPr lang="hr-HR" sz="2000" dirty="0" smtClean="0"/>
              <a:t>V. </a:t>
            </a:r>
            <a:r>
              <a:rPr lang="hr-HR" sz="2000" smtClean="0"/>
              <a:t>ass Haris Hasić, MA</a:t>
            </a:r>
            <a:endParaRPr lang="hr-HR" sz="2000" dirty="0"/>
          </a:p>
        </p:txBody>
      </p:sp>
      <p:pic>
        <p:nvPicPr>
          <p:cNvPr id="4" name="Picture 3" descr="3461.gif"/>
          <p:cNvPicPr>
            <a:picLocks noChangeAspect="1"/>
          </p:cNvPicPr>
          <p:nvPr/>
        </p:nvPicPr>
        <p:blipFill>
          <a:blip r:embed="rId2"/>
          <a:stretch>
            <a:fillRect/>
          </a:stretch>
        </p:blipFill>
        <p:spPr>
          <a:xfrm>
            <a:off x="2057400" y="457200"/>
            <a:ext cx="4838700" cy="41433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958106778"/>
      </p:ext>
    </p:extLst>
  </p:cSld>
  <p:clrMapOvr>
    <a:masterClrMapping/>
  </p:clrMapOvr>
  <p:transition>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hr-HR"/>
          </a:p>
        </p:txBody>
      </p:sp>
      <p:sp>
        <p:nvSpPr>
          <p:cNvPr id="4" name="Title 3"/>
          <p:cNvSpPr>
            <a:spLocks noGrp="1"/>
          </p:cNvSpPr>
          <p:nvPr>
            <p:ph type="title"/>
          </p:nvPr>
        </p:nvSpPr>
        <p:spPr>
          <a:xfrm>
            <a:off x="180475" y="1857365"/>
            <a:ext cx="8686800" cy="2274546"/>
          </a:xfrm>
        </p:spPr>
        <p:txBody>
          <a:bodyPr>
            <a:normAutofit fontScale="90000"/>
          </a:bodyPr>
          <a:lstStyle/>
          <a:p>
            <a:pPr algn="ctr"/>
            <a:r>
              <a:rPr lang="hr-HR" b="1" dirty="0" smtClean="0"/>
              <a:t>Žig</a:t>
            </a:r>
            <a:r>
              <a:rPr lang="hr-HR" dirty="0" smtClean="0"/>
              <a:t> je naziv za subjektivno pravo industrijskog vlasništva koje za predmet zaštite ima </a:t>
            </a:r>
            <a:r>
              <a:rPr lang="hr-HR" b="1" dirty="0" smtClean="0"/>
              <a:t>oznaku</a:t>
            </a:r>
            <a:r>
              <a:rPr lang="hr-HR" dirty="0" smtClean="0"/>
              <a:t> kojom titular žiga </a:t>
            </a:r>
            <a:r>
              <a:rPr lang="hr-HR" u="sng" dirty="0" smtClean="0"/>
              <a:t>obilježava svoj proizvod ili uslugu u privrednom prometu u cilju njihovog razlikovanja od iste ili slične robe ili usluga drugog subjekta.</a:t>
            </a:r>
            <a:br>
              <a:rPr lang="hr-HR" u="sng" dirty="0" smtClean="0"/>
            </a:br>
            <a:endParaRPr lang="hr-HR" dirty="0"/>
          </a:p>
        </p:txBody>
      </p:sp>
    </p:spTree>
    <p:extLst>
      <p:ext uri="{BB962C8B-B14F-4D97-AF65-F5344CB8AC3E}">
        <p14:creationId xmlns:p14="http://schemas.microsoft.com/office/powerpoint/2010/main" val="698724427"/>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bs-Latn-BA" dirty="0" smtClean="0"/>
              <a:t>Teme za istraživanje – Prvi dio</a:t>
            </a:r>
            <a:endParaRPr lang="bs-Latn-BA" dirty="0"/>
          </a:p>
        </p:txBody>
      </p:sp>
      <p:sp>
        <p:nvSpPr>
          <p:cNvPr id="5" name="Content Placeholder 4"/>
          <p:cNvSpPr>
            <a:spLocks noGrp="1"/>
          </p:cNvSpPr>
          <p:nvPr>
            <p:ph idx="1"/>
          </p:nvPr>
        </p:nvSpPr>
        <p:spPr/>
        <p:txBody>
          <a:bodyPr>
            <a:normAutofit fontScale="77500" lnSpcReduction="20000"/>
          </a:bodyPr>
          <a:lstStyle/>
          <a:p>
            <a:r>
              <a:rPr lang="vi-VN" dirty="0" smtClean="0"/>
              <a:t>Pravo </a:t>
            </a:r>
            <a:r>
              <a:rPr lang="vi-VN" dirty="0"/>
              <a:t>industrijskog vlasništva u sistemu prava sa posebnim osvrtom na odnos sa autorskim i srodnim pravima	</a:t>
            </a:r>
          </a:p>
          <a:p>
            <a:r>
              <a:rPr lang="vi-VN" dirty="0"/>
              <a:t>Uslovi patentabilnosti sa posebnim osvrtom na potpuno i cjelovito objašnjenje i objavljivanje kao četvrti uslov patentabilnosti	</a:t>
            </a:r>
          </a:p>
          <a:p>
            <a:r>
              <a:rPr lang="vi-VN" dirty="0"/>
              <a:t>Konsenzualni patent kao sui generis patent sa komparacijom sa sličnim rješenjima u uporednim pravnim sistemima	</a:t>
            </a:r>
          </a:p>
          <a:p>
            <a:r>
              <a:rPr lang="vi-VN" dirty="0"/>
              <a:t>Odnos patenta i javnog zdravlja, studija prakse primjenjivanja zakonske licence za patente na lijekovima sa naglaskom na Indiju i Brazil 	</a:t>
            </a:r>
          </a:p>
          <a:p>
            <a:r>
              <a:rPr lang="vi-VN" dirty="0"/>
              <a:t>	</a:t>
            </a:r>
          </a:p>
          <a:p>
            <a:endParaRPr lang="bs-Latn-BA" dirty="0"/>
          </a:p>
        </p:txBody>
      </p:sp>
    </p:spTree>
    <p:extLst>
      <p:ext uri="{BB962C8B-B14F-4D97-AF65-F5344CB8AC3E}">
        <p14:creationId xmlns:p14="http://schemas.microsoft.com/office/powerpoint/2010/main" val="4013954493"/>
      </p:ext>
    </p:extLst>
  </p:cSld>
  <p:clrMapOvr>
    <a:masterClrMapping/>
  </p:clrMapOvr>
  <p:transition>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r-HR"/>
          </a:p>
        </p:txBody>
      </p:sp>
      <p:sp>
        <p:nvSpPr>
          <p:cNvPr id="3" name="Title 2"/>
          <p:cNvSpPr>
            <a:spLocks noGrp="1"/>
          </p:cNvSpPr>
          <p:nvPr>
            <p:ph type="title"/>
          </p:nvPr>
        </p:nvSpPr>
        <p:spPr/>
        <p:txBody>
          <a:bodyPr/>
          <a:lstStyle/>
          <a:p>
            <a:endParaRPr lang="hr-HR"/>
          </a:p>
        </p:txBody>
      </p:sp>
      <p:pic>
        <p:nvPicPr>
          <p:cNvPr id="4" name="Content Placeholder 3" descr="famous_logos 02.jpg"/>
          <p:cNvPicPr>
            <a:picLocks noChangeAspect="1"/>
          </p:cNvPicPr>
          <p:nvPr/>
        </p:nvPicPr>
        <p:blipFill>
          <a:blip r:embed="rId2"/>
          <a:stretch>
            <a:fillRect/>
          </a:stretch>
        </p:blipFill>
        <p:spPr>
          <a:xfrm>
            <a:off x="13252" y="0"/>
            <a:ext cx="9130748" cy="6858000"/>
          </a:xfrm>
          <a:prstGeom prst="rect">
            <a:avLst/>
          </a:prstGeom>
        </p:spPr>
      </p:pic>
    </p:spTree>
    <p:extLst>
      <p:ext uri="{BB962C8B-B14F-4D97-AF65-F5344CB8AC3E}">
        <p14:creationId xmlns:p14="http://schemas.microsoft.com/office/powerpoint/2010/main" val="532056270"/>
      </p:ext>
    </p:extLst>
  </p:cSld>
  <p:clrMapOvr>
    <a:masterClrMapping/>
  </p:clrMapOvr>
  <p:transition>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 pravu žiga</a:t>
            </a:r>
            <a:endParaRPr lang="hr-HR" dirty="0"/>
          </a:p>
        </p:txBody>
      </p:sp>
      <p:sp>
        <p:nvSpPr>
          <p:cNvPr id="3" name="Content Placeholder 2"/>
          <p:cNvSpPr>
            <a:spLocks noGrp="1"/>
          </p:cNvSpPr>
          <p:nvPr>
            <p:ph idx="1"/>
          </p:nvPr>
        </p:nvSpPr>
        <p:spPr/>
        <p:txBody>
          <a:bodyPr>
            <a:normAutofit lnSpcReduction="10000"/>
          </a:bodyPr>
          <a:lstStyle/>
          <a:p>
            <a:pPr marL="274320" indent="-274320" algn="just">
              <a:buClr>
                <a:schemeClr val="accent3"/>
              </a:buClr>
              <a:buFont typeface="Wingdings 2"/>
              <a:buChar char=""/>
              <a:defRPr/>
            </a:pPr>
            <a:r>
              <a:rPr lang="hr-HR" b="1" dirty="0" smtClean="0"/>
              <a:t>Zaštita žiga </a:t>
            </a:r>
            <a:r>
              <a:rPr lang="hr-HR" dirty="0" smtClean="0"/>
              <a:t>u Bosni  i Hercegovini regulisana je Zakonom o žigu u BiH iz 2010. godine i Pravilnikom o žigu;</a:t>
            </a:r>
          </a:p>
          <a:p>
            <a:pPr marL="274320" indent="-274320" algn="just">
              <a:buClr>
                <a:schemeClr val="accent3"/>
              </a:buClr>
              <a:buFont typeface="Wingdings 2"/>
              <a:buChar char=""/>
              <a:defRPr/>
            </a:pPr>
            <a:r>
              <a:rPr lang="hr-HR" b="1" dirty="0" smtClean="0"/>
              <a:t>Pod pravom žiga podrazumijeva </a:t>
            </a:r>
            <a:r>
              <a:rPr lang="hr-HR" dirty="0" smtClean="0"/>
              <a:t>se skup pravnih propisa kojima se uređuje materija pravne zaštite oznake žigom;</a:t>
            </a:r>
          </a:p>
          <a:p>
            <a:pPr marL="274320" indent="-274320" algn="just">
              <a:buClr>
                <a:schemeClr val="accent3"/>
              </a:buClr>
              <a:buFont typeface="Wingdings 2"/>
              <a:buChar char=""/>
              <a:defRPr/>
            </a:pPr>
            <a:r>
              <a:rPr lang="hr-HR" b="1" dirty="0" smtClean="0"/>
              <a:t>Žig</a:t>
            </a:r>
            <a:r>
              <a:rPr lang="hr-HR" dirty="0" smtClean="0"/>
              <a:t> je isključivo imovinsko pravo koje ovlaščuje titulara da u privrednom prometu koristi svoju zaštićenu oznaku;</a:t>
            </a:r>
          </a:p>
          <a:p>
            <a:endParaRPr lang="hr-HR" dirty="0"/>
          </a:p>
        </p:txBody>
      </p:sp>
    </p:spTree>
    <p:extLst>
      <p:ext uri="{BB962C8B-B14F-4D97-AF65-F5344CB8AC3E}">
        <p14:creationId xmlns:p14="http://schemas.microsoft.com/office/powerpoint/2010/main" val="3050852371"/>
      </p:ext>
    </p:extLst>
  </p:cSld>
  <p:clrMapOvr>
    <a:masterClrMapping/>
  </p:clrMapOvr>
  <p:transition>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bs-Latn-BA" dirty="0" smtClean="0"/>
              <a:t>Najvrijednije svjetske robne marke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Coca-Cola</a:t>
            </a:r>
            <a:r>
              <a:rPr lang="bs-Latn-BA" dirty="0" smtClean="0"/>
              <a:t> - </a:t>
            </a:r>
            <a:r>
              <a:rPr lang="en-US" dirty="0" smtClean="0"/>
              <a:t>$68.73 </a:t>
            </a:r>
            <a:r>
              <a:rPr lang="bs-Latn-BA" dirty="0" smtClean="0"/>
              <a:t>milijardi</a:t>
            </a:r>
            <a:endParaRPr lang="en-US" dirty="0" smtClean="0"/>
          </a:p>
          <a:p>
            <a:r>
              <a:rPr lang="en-US" dirty="0" smtClean="0"/>
              <a:t>IBM</a:t>
            </a:r>
            <a:r>
              <a:rPr lang="bs-Latn-BA" dirty="0" smtClean="0"/>
              <a:t> - </a:t>
            </a:r>
            <a:r>
              <a:rPr lang="en-US" dirty="0" smtClean="0"/>
              <a:t>$60.21 </a:t>
            </a:r>
            <a:r>
              <a:rPr lang="bs-Latn-BA" dirty="0" smtClean="0"/>
              <a:t>milijardi</a:t>
            </a:r>
            <a:endParaRPr lang="en-US" dirty="0" smtClean="0"/>
          </a:p>
          <a:p>
            <a:r>
              <a:rPr lang="en-US" dirty="0" smtClean="0"/>
              <a:t>Microsoft</a:t>
            </a:r>
            <a:r>
              <a:rPr lang="bs-Latn-BA" dirty="0" smtClean="0"/>
              <a:t> - </a:t>
            </a:r>
            <a:r>
              <a:rPr lang="en-US" dirty="0" smtClean="0"/>
              <a:t>$56.65</a:t>
            </a:r>
            <a:r>
              <a:rPr lang="bs-Latn-BA" dirty="0" smtClean="0"/>
              <a:t> milijardi</a:t>
            </a:r>
            <a:endParaRPr lang="en-US" dirty="0" smtClean="0"/>
          </a:p>
          <a:p>
            <a:r>
              <a:rPr lang="en-US" dirty="0" smtClean="0"/>
              <a:t>G</a:t>
            </a:r>
            <a:r>
              <a:rPr lang="bs-Latn-BA" dirty="0" smtClean="0"/>
              <a:t>eneral </a:t>
            </a:r>
            <a:r>
              <a:rPr lang="en-US" dirty="0" smtClean="0"/>
              <a:t>E</a:t>
            </a:r>
            <a:r>
              <a:rPr lang="bs-Latn-BA" dirty="0" smtClean="0"/>
              <a:t>lectric - </a:t>
            </a:r>
            <a:r>
              <a:rPr lang="en-US" dirty="0" smtClean="0"/>
              <a:t>$47.78 </a:t>
            </a:r>
            <a:r>
              <a:rPr lang="bs-Latn-BA" dirty="0" smtClean="0"/>
              <a:t>milijardi</a:t>
            </a:r>
            <a:endParaRPr lang="en-US" dirty="0" smtClean="0"/>
          </a:p>
          <a:p>
            <a:r>
              <a:rPr lang="en-US" dirty="0" smtClean="0"/>
              <a:t>Nokia</a:t>
            </a:r>
            <a:r>
              <a:rPr lang="bs-Latn-BA" dirty="0" smtClean="0"/>
              <a:t> - </a:t>
            </a:r>
            <a:r>
              <a:rPr lang="en-US" dirty="0" smtClean="0"/>
              <a:t>$34.87 </a:t>
            </a:r>
            <a:r>
              <a:rPr lang="bs-Latn-BA" dirty="0" smtClean="0"/>
              <a:t>milijardi</a:t>
            </a:r>
            <a:endParaRPr lang="en-US" dirty="0" smtClean="0"/>
          </a:p>
          <a:p>
            <a:r>
              <a:rPr lang="en-US" dirty="0" smtClean="0"/>
              <a:t>McDonald‘s</a:t>
            </a:r>
            <a:r>
              <a:rPr lang="bs-Latn-BA" dirty="0" smtClean="0"/>
              <a:t> - </a:t>
            </a:r>
            <a:r>
              <a:rPr lang="en-US" dirty="0" smtClean="0"/>
              <a:t>$32.28 </a:t>
            </a:r>
            <a:r>
              <a:rPr lang="bs-Latn-BA" dirty="0" smtClean="0"/>
              <a:t>milijardi</a:t>
            </a:r>
            <a:endParaRPr lang="en-US" dirty="0" smtClean="0"/>
          </a:p>
          <a:p>
            <a:r>
              <a:rPr lang="en-US" dirty="0" smtClean="0"/>
              <a:t>Google</a:t>
            </a:r>
            <a:r>
              <a:rPr lang="bs-Latn-BA" dirty="0" smtClean="0"/>
              <a:t> - </a:t>
            </a:r>
            <a:r>
              <a:rPr lang="en-US" dirty="0" smtClean="0"/>
              <a:t>$31.98 </a:t>
            </a:r>
            <a:r>
              <a:rPr lang="bs-Latn-BA" dirty="0" smtClean="0"/>
              <a:t>milijardi</a:t>
            </a:r>
            <a:endParaRPr lang="en-US" dirty="0" smtClean="0"/>
          </a:p>
          <a:p>
            <a:r>
              <a:rPr lang="en-US" dirty="0" smtClean="0"/>
              <a:t>Toyota</a:t>
            </a:r>
            <a:r>
              <a:rPr lang="bs-Latn-BA" dirty="0" smtClean="0"/>
              <a:t> - </a:t>
            </a:r>
            <a:r>
              <a:rPr lang="en-US" dirty="0" smtClean="0"/>
              <a:t>$31.33</a:t>
            </a:r>
            <a:r>
              <a:rPr lang="bs-Latn-BA" dirty="0" smtClean="0"/>
              <a:t> milijardi</a:t>
            </a:r>
            <a:endParaRPr lang="en-US" dirty="0" smtClean="0"/>
          </a:p>
          <a:p>
            <a:r>
              <a:rPr lang="en-US" dirty="0" smtClean="0"/>
              <a:t>Intel</a:t>
            </a:r>
            <a:r>
              <a:rPr lang="bs-Latn-BA" dirty="0" smtClean="0"/>
              <a:t> - </a:t>
            </a:r>
            <a:r>
              <a:rPr lang="en-US" dirty="0" smtClean="0"/>
              <a:t>$30.64</a:t>
            </a:r>
            <a:r>
              <a:rPr lang="bs-Latn-BA" dirty="0" smtClean="0"/>
              <a:t> milijardi</a:t>
            </a:r>
            <a:endParaRPr lang="en-US" dirty="0" smtClean="0"/>
          </a:p>
          <a:p>
            <a:r>
              <a:rPr lang="en-US" dirty="0" smtClean="0"/>
              <a:t>Disney</a:t>
            </a:r>
            <a:r>
              <a:rPr lang="bs-Latn-BA" dirty="0" smtClean="0"/>
              <a:t> - </a:t>
            </a:r>
            <a:r>
              <a:rPr lang="en-US" dirty="0" smtClean="0"/>
              <a:t>$28.45</a:t>
            </a:r>
            <a:r>
              <a:rPr lang="bs-Latn-BA" dirty="0" smtClean="0"/>
              <a:t> milijardi</a:t>
            </a:r>
            <a:endParaRPr lang="en-US" dirty="0"/>
          </a:p>
        </p:txBody>
      </p:sp>
    </p:spTree>
    <p:extLst>
      <p:ext uri="{BB962C8B-B14F-4D97-AF65-F5344CB8AC3E}">
        <p14:creationId xmlns:p14="http://schemas.microsoft.com/office/powerpoint/2010/main" val="191511441"/>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Pojam oznake</a:t>
            </a:r>
            <a:endParaRPr lang="hr-HR" dirty="0"/>
          </a:p>
        </p:txBody>
      </p:sp>
      <p:sp>
        <p:nvSpPr>
          <p:cNvPr id="3" name="Content Placeholder 2"/>
          <p:cNvSpPr>
            <a:spLocks noGrp="1"/>
          </p:cNvSpPr>
          <p:nvPr>
            <p:ph sz="half" idx="1"/>
          </p:nvPr>
        </p:nvSpPr>
        <p:spPr/>
        <p:txBody>
          <a:bodyPr>
            <a:normAutofit lnSpcReduction="10000"/>
          </a:bodyPr>
          <a:lstStyle/>
          <a:p>
            <a:r>
              <a:rPr lang="bs-Latn-BA" dirty="0" smtClean="0"/>
              <a:t>Pod oznakom se u pravu žiga smatra svako ime ili znak koji je podoban da u prometu služi za razlikovanje određene robe ili usluge jednog privrednog subjekta od iste ili slične vrste robe ili usluge drugog privrednog subjekta.</a:t>
            </a:r>
          </a:p>
        </p:txBody>
      </p:sp>
      <p:pic>
        <p:nvPicPr>
          <p:cNvPr id="5" name="Content Placeholder 4" descr="coca-cola_logo.jpg"/>
          <p:cNvPicPr>
            <a:picLocks noGrp="1" noChangeAspect="1"/>
          </p:cNvPicPr>
          <p:nvPr>
            <p:ph sz="half" idx="2"/>
          </p:nvPr>
        </p:nvPicPr>
        <p:blipFill>
          <a:blip r:embed="rId2"/>
          <a:stretch>
            <a:fillRect/>
          </a:stretch>
        </p:blipFill>
        <p:spPr>
          <a:xfrm>
            <a:off x="5053012" y="2062162"/>
            <a:ext cx="3533775" cy="380047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99528013"/>
      </p:ext>
    </p:extLst>
  </p:cSld>
  <p:clrMapOvr>
    <a:masterClrMapping/>
  </p:clrMapOvr>
  <p:transition>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Pojam oznake</a:t>
            </a:r>
            <a:endParaRPr lang="hr-HR" dirty="0"/>
          </a:p>
        </p:txBody>
      </p:sp>
      <p:sp>
        <p:nvSpPr>
          <p:cNvPr id="5" name="Content Placeholder 4"/>
          <p:cNvSpPr>
            <a:spLocks noGrp="1"/>
          </p:cNvSpPr>
          <p:nvPr>
            <p:ph sz="half" idx="2"/>
          </p:nvPr>
        </p:nvSpPr>
        <p:spPr/>
        <p:txBody>
          <a:bodyPr>
            <a:normAutofit fontScale="92500" lnSpcReduction="10000"/>
          </a:bodyPr>
          <a:lstStyle/>
          <a:p>
            <a:r>
              <a:rPr lang="bs-Latn-BA" dirty="0" smtClean="0"/>
              <a:t>Oznaka može biti </a:t>
            </a:r>
            <a:r>
              <a:rPr lang="bs-Latn-BA" u="sng" dirty="0" smtClean="0"/>
              <a:t>verbalna, grafička, trodimenzionalna ili </a:t>
            </a:r>
            <a:r>
              <a:rPr lang="bs-Latn-BA" u="sng" dirty="0" err="1" smtClean="0"/>
              <a:t>kombinovana</a:t>
            </a:r>
            <a:r>
              <a:rPr lang="bs-Latn-BA" dirty="0" smtClean="0"/>
              <a:t>. (npr. "Kodak" za </a:t>
            </a:r>
            <a:r>
              <a:rPr lang="bs-Latn-BA" dirty="0" err="1" smtClean="0"/>
              <a:t>foto-opremu</a:t>
            </a:r>
            <a:r>
              <a:rPr lang="bs-Latn-BA" dirty="0" smtClean="0"/>
              <a:t>; </a:t>
            </a:r>
            <a:r>
              <a:rPr lang="bs-Latn-BA" dirty="0" err="1" smtClean="0"/>
              <a:t>trokraka</a:t>
            </a:r>
            <a:r>
              <a:rPr lang="bs-Latn-BA" dirty="0" smtClean="0"/>
              <a:t> zvijezda u krugu, za automobile "Mercedes”, izraz "Dobro jutro" za margarin; </a:t>
            </a:r>
            <a:r>
              <a:rPr lang="bs-Latn-BA" dirty="0" err="1" smtClean="0"/>
              <a:t>stilizovana</a:t>
            </a:r>
            <a:r>
              <a:rPr lang="bs-Latn-BA" dirty="0" smtClean="0"/>
              <a:t> slika glave tigra za automobilske gume, figura jaguara u skoku za automobile "Jaguar“ itd.).</a:t>
            </a:r>
            <a:endParaRPr lang="hr-HR" dirty="0" smtClean="0"/>
          </a:p>
          <a:p>
            <a:endParaRPr lang="hr-HR" dirty="0"/>
          </a:p>
        </p:txBody>
      </p:sp>
      <p:pic>
        <p:nvPicPr>
          <p:cNvPr id="6" name="Content Placeholder 4" descr="nike-just-do-it2.jpg"/>
          <p:cNvPicPr>
            <a:picLocks noGrp="1" noChangeAspect="1"/>
          </p:cNvPicPr>
          <p:nvPr>
            <p:ph sz="half" idx="1"/>
          </p:nvPr>
        </p:nvPicPr>
        <p:blipFill>
          <a:blip r:embed="rId2"/>
          <a:stretch>
            <a:fillRect/>
          </a:stretch>
        </p:blipFill>
        <p:spPr>
          <a:xfrm>
            <a:off x="304800" y="1866900"/>
            <a:ext cx="4191000" cy="4191000"/>
          </a:xfrm>
        </p:spPr>
      </p:pic>
    </p:spTree>
    <p:extLst>
      <p:ext uri="{BB962C8B-B14F-4D97-AF65-F5344CB8AC3E}">
        <p14:creationId xmlns:p14="http://schemas.microsoft.com/office/powerpoint/2010/main" val="2517007449"/>
      </p:ext>
    </p:extLst>
  </p:cSld>
  <p:clrMapOvr>
    <a:masterClrMapping/>
  </p:clrMapOvr>
  <p:transition>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Pojam oznake</a:t>
            </a:r>
            <a:endParaRPr lang="bs-Latn-BA" dirty="0"/>
          </a:p>
        </p:txBody>
      </p:sp>
      <p:sp>
        <p:nvSpPr>
          <p:cNvPr id="3" name="Content Placeholder 2"/>
          <p:cNvSpPr>
            <a:spLocks noGrp="1"/>
          </p:cNvSpPr>
          <p:nvPr>
            <p:ph sz="half" idx="1"/>
          </p:nvPr>
        </p:nvSpPr>
        <p:spPr/>
        <p:txBody>
          <a:bodyPr>
            <a:normAutofit lnSpcReduction="10000"/>
          </a:bodyPr>
          <a:lstStyle/>
          <a:p>
            <a:r>
              <a:rPr lang="bs-Latn-BA" dirty="0" smtClean="0"/>
              <a:t>Može biti i zvučna oznaka – mora biti predstavljena notnim zapisom</a:t>
            </a:r>
          </a:p>
          <a:p>
            <a:r>
              <a:rPr lang="bs-Latn-BA" dirty="0" smtClean="0"/>
              <a:t>Miris može biti zaštićen u pojedinim pravnim sistemima, ali ne i u našem</a:t>
            </a:r>
          </a:p>
          <a:p>
            <a:r>
              <a:rPr lang="bs-Latn-BA" dirty="0" smtClean="0"/>
              <a:t>Mogu biti “fantastične” – znak ili riječ koji sam od sebe nema značenje</a:t>
            </a:r>
          </a:p>
          <a:p>
            <a:endParaRPr lang="bs-Latn-BA" dirty="0" smtClean="0"/>
          </a:p>
        </p:txBody>
      </p:sp>
      <p:pic>
        <p:nvPicPr>
          <p:cNvPr id="5" name="Content Placeholder 4" descr="112_1234833128498_500_269.jpg"/>
          <p:cNvPicPr>
            <a:picLocks noGrp="1" noChangeAspect="1"/>
          </p:cNvPicPr>
          <p:nvPr>
            <p:ph sz="half" idx="2"/>
          </p:nvPr>
        </p:nvPicPr>
        <p:blipFill>
          <a:blip r:embed="rId2"/>
          <a:stretch>
            <a:fillRect/>
          </a:stretch>
        </p:blipFill>
        <p:spPr>
          <a:xfrm>
            <a:off x="4648200" y="2791684"/>
            <a:ext cx="4343400" cy="2341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52062421"/>
      </p:ext>
    </p:extLst>
  </p:cSld>
  <p:clrMapOvr>
    <a:masterClrMapping/>
  </p:clrMapOvr>
  <p:transition>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Individualni, kolektivni i žig garancije</a:t>
            </a:r>
            <a:endParaRPr lang="hr-HR" dirty="0"/>
          </a:p>
        </p:txBody>
      </p:sp>
      <p:sp>
        <p:nvSpPr>
          <p:cNvPr id="3" name="Content Placeholder 2"/>
          <p:cNvSpPr>
            <a:spLocks noGrp="1"/>
          </p:cNvSpPr>
          <p:nvPr>
            <p:ph sz="half" idx="1"/>
          </p:nvPr>
        </p:nvSpPr>
        <p:spPr/>
        <p:txBody>
          <a:bodyPr>
            <a:normAutofit/>
          </a:bodyPr>
          <a:lstStyle/>
          <a:p>
            <a:pPr>
              <a:buFont typeface="Wingdings 2" pitchFamily="18" charset="2"/>
              <a:buNone/>
            </a:pPr>
            <a:r>
              <a:rPr lang="bs-Latn-BA" dirty="0" smtClean="0"/>
              <a:t>(1</a:t>
            </a:r>
            <a:r>
              <a:rPr lang="bs-Latn-BA" b="1" dirty="0" smtClean="0"/>
              <a:t>) Individualni žig </a:t>
            </a:r>
            <a:r>
              <a:rPr lang="bs-Latn-BA" dirty="0" smtClean="0"/>
              <a:t>je žig </a:t>
            </a:r>
            <a:r>
              <a:rPr lang="bs-Latn-BA" u="sng" dirty="0" smtClean="0"/>
              <a:t>jednog fizičkog ili pravnog lica </a:t>
            </a:r>
            <a:r>
              <a:rPr lang="bs-Latn-BA" dirty="0" smtClean="0"/>
              <a:t>koji služi za razlikovanje jedne ili više vrsta robe ili usluga tog lica od istih ili sličnih vrsta robe ili usluga drugih učesnika u privrednom prometu. </a:t>
            </a:r>
          </a:p>
          <a:p>
            <a:endParaRPr lang="hr-HR" dirty="0"/>
          </a:p>
        </p:txBody>
      </p:sp>
      <p:pic>
        <p:nvPicPr>
          <p:cNvPr id="5" name="Content Placeholder 4" descr="107978871.V04hmiJt.jpg"/>
          <p:cNvPicPr>
            <a:picLocks noGrp="1" noChangeAspect="1"/>
          </p:cNvPicPr>
          <p:nvPr>
            <p:ph sz="half" idx="2"/>
          </p:nvPr>
        </p:nvPicPr>
        <p:blipFill>
          <a:blip r:embed="rId2"/>
          <a:stretch>
            <a:fillRect/>
          </a:stretch>
        </p:blipFill>
        <p:spPr>
          <a:xfrm>
            <a:off x="4357686" y="2143116"/>
            <a:ext cx="4516803" cy="33593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540040509"/>
      </p:ext>
    </p:extLst>
  </p:cSld>
  <p:clrMapOvr>
    <a:masterClrMapping/>
  </p:clrMapOvr>
  <p:transition>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Individualni, kolektivni i žig garancije</a:t>
            </a:r>
            <a:endParaRPr lang="hr-HR" dirty="0"/>
          </a:p>
        </p:txBody>
      </p:sp>
      <p:pic>
        <p:nvPicPr>
          <p:cNvPr id="5" name="Content Placeholder 4" descr="star-alliance-logo.png"/>
          <p:cNvPicPr>
            <a:picLocks noGrp="1" noChangeAspect="1"/>
          </p:cNvPicPr>
          <p:nvPr>
            <p:ph sz="half" idx="1"/>
          </p:nvPr>
        </p:nvPicPr>
        <p:blipFill>
          <a:blip r:embed="rId2"/>
          <a:stretch>
            <a:fillRect/>
          </a:stretch>
        </p:blipFill>
        <p:spPr>
          <a:xfrm>
            <a:off x="304800" y="2754107"/>
            <a:ext cx="4191000" cy="2416585"/>
          </a:xfrm>
        </p:spPr>
      </p:pic>
      <p:sp>
        <p:nvSpPr>
          <p:cNvPr id="4" name="Content Placeholder 3"/>
          <p:cNvSpPr>
            <a:spLocks noGrp="1"/>
          </p:cNvSpPr>
          <p:nvPr>
            <p:ph sz="half" idx="2"/>
          </p:nvPr>
        </p:nvSpPr>
        <p:spPr/>
        <p:txBody>
          <a:bodyPr>
            <a:normAutofit lnSpcReduction="10000"/>
          </a:bodyPr>
          <a:lstStyle/>
          <a:p>
            <a:r>
              <a:rPr lang="bs-Latn-BA" dirty="0" smtClean="0"/>
              <a:t>(2) </a:t>
            </a:r>
            <a:r>
              <a:rPr lang="bs-Latn-BA" b="1" dirty="0" smtClean="0"/>
              <a:t>Kolektivni žig </a:t>
            </a:r>
            <a:r>
              <a:rPr lang="bs-Latn-BA" dirty="0" smtClean="0"/>
              <a:t>je žig </a:t>
            </a:r>
            <a:r>
              <a:rPr lang="bs-Latn-BA" u="sng" dirty="0" smtClean="0"/>
              <a:t>pravnog lica </a:t>
            </a:r>
            <a:r>
              <a:rPr lang="bs-Latn-BA" dirty="0" smtClean="0"/>
              <a:t>koje predstavlja određeni oblik udruživanja proizvođača ili davalaca usluga, koji imaju pravo da koriste članovi tog udruženja   samo na način predviđen općim aktom o kolektivnom žigu. </a:t>
            </a:r>
          </a:p>
          <a:p>
            <a:endParaRPr lang="hr-HR" dirty="0"/>
          </a:p>
        </p:txBody>
      </p:sp>
    </p:spTree>
    <p:extLst>
      <p:ext uri="{BB962C8B-B14F-4D97-AF65-F5344CB8AC3E}">
        <p14:creationId xmlns:p14="http://schemas.microsoft.com/office/powerpoint/2010/main" val="3489321850"/>
      </p:ext>
    </p:extLst>
  </p:cSld>
  <p:clrMapOvr>
    <a:masterClrMapping/>
  </p:clrMapOvr>
  <p:transition>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Individualni, kolektivni i žig garancije</a:t>
            </a:r>
            <a:endParaRPr lang="hr-HR" dirty="0"/>
          </a:p>
        </p:txBody>
      </p:sp>
      <p:sp>
        <p:nvSpPr>
          <p:cNvPr id="3" name="Content Placeholder 2"/>
          <p:cNvSpPr>
            <a:spLocks noGrp="1"/>
          </p:cNvSpPr>
          <p:nvPr>
            <p:ph sz="half" idx="1"/>
          </p:nvPr>
        </p:nvSpPr>
        <p:spPr/>
        <p:txBody>
          <a:bodyPr>
            <a:normAutofit/>
          </a:bodyPr>
          <a:lstStyle/>
          <a:p>
            <a:r>
              <a:rPr lang="bs-Latn-BA" dirty="0" smtClean="0"/>
              <a:t>(3) </a:t>
            </a:r>
            <a:r>
              <a:rPr lang="bs-Latn-BA" b="1" dirty="0" smtClean="0"/>
              <a:t>Žig garancije </a:t>
            </a:r>
            <a:r>
              <a:rPr lang="bs-Latn-BA" dirty="0" smtClean="0"/>
              <a:t>je žig koji koristi </a:t>
            </a:r>
            <a:r>
              <a:rPr lang="bs-Latn-BA" u="sng" dirty="0" smtClean="0"/>
              <a:t>više lica </a:t>
            </a:r>
            <a:r>
              <a:rPr lang="bs-Latn-BA" dirty="0" smtClean="0"/>
              <a:t>pod nadzorom nosioca žiga, a koji služi k</a:t>
            </a:r>
            <a:r>
              <a:rPr lang="bs-Latn-BA" u="sng" dirty="0" smtClean="0"/>
              <a:t>ao garancija kvaliteta</a:t>
            </a:r>
            <a:r>
              <a:rPr lang="bs-Latn-BA" dirty="0" smtClean="0"/>
              <a:t>, geografskog porijekla, načina proizvodnje ili drugih zajedničkih obilježja robe ili usluge tih lica. </a:t>
            </a:r>
          </a:p>
          <a:p>
            <a:endParaRPr lang="hr-HR" dirty="0"/>
          </a:p>
        </p:txBody>
      </p:sp>
      <p:pic>
        <p:nvPicPr>
          <p:cNvPr id="5" name="Content Placeholder 4" descr="iso_9001_logo.jpg"/>
          <p:cNvPicPr>
            <a:picLocks noGrp="1" noChangeAspect="1"/>
          </p:cNvPicPr>
          <p:nvPr>
            <p:ph sz="half" idx="2"/>
          </p:nvPr>
        </p:nvPicPr>
        <p:blipFill>
          <a:blip r:embed="rId2" cstate="print"/>
          <a:stretch>
            <a:fillRect/>
          </a:stretch>
        </p:blipFill>
        <p:spPr>
          <a:xfrm>
            <a:off x="5010912" y="2153412"/>
            <a:ext cx="3617976" cy="36179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69969794"/>
      </p:ext>
    </p:extLst>
  </p:cSld>
  <p:clrMapOvr>
    <a:masterClrMapping/>
  </p:clrMapOvr>
  <p:transition>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Šta se ne smatra žigom</a:t>
            </a:r>
            <a:endParaRPr lang="hr-HR" dirty="0"/>
          </a:p>
        </p:txBody>
      </p:sp>
      <p:pic>
        <p:nvPicPr>
          <p:cNvPr id="5" name="Content Placeholder 4" descr="images.jpg"/>
          <p:cNvPicPr>
            <a:picLocks noGrp="1" noChangeAspect="1"/>
          </p:cNvPicPr>
          <p:nvPr>
            <p:ph sz="half" idx="1"/>
          </p:nvPr>
        </p:nvPicPr>
        <p:blipFill>
          <a:blip r:embed="rId2"/>
          <a:stretch>
            <a:fillRect/>
          </a:stretch>
        </p:blipFill>
        <p:spPr>
          <a:xfrm>
            <a:off x="500034" y="2000240"/>
            <a:ext cx="3643338" cy="364333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Content Placeholder 3"/>
          <p:cNvSpPr>
            <a:spLocks noGrp="1"/>
          </p:cNvSpPr>
          <p:nvPr>
            <p:ph sz="half" idx="2"/>
          </p:nvPr>
        </p:nvSpPr>
        <p:spPr/>
        <p:txBody>
          <a:bodyPr/>
          <a:lstStyle/>
          <a:p>
            <a:r>
              <a:rPr lang="bs-Latn-BA" u="sng" dirty="0" smtClean="0"/>
              <a:t>Žigom se ne smatraju </a:t>
            </a:r>
            <a:r>
              <a:rPr lang="bs-Latn-BA" dirty="0" smtClean="0"/>
              <a:t>pečat, štambilj i službeni znaci za obilježavanje dragocjenih metala, mjera i slično. </a:t>
            </a:r>
          </a:p>
          <a:p>
            <a:endParaRPr lang="hr-HR" dirty="0"/>
          </a:p>
        </p:txBody>
      </p:sp>
    </p:spTree>
    <p:extLst>
      <p:ext uri="{BB962C8B-B14F-4D97-AF65-F5344CB8AC3E}">
        <p14:creationId xmlns:p14="http://schemas.microsoft.com/office/powerpoint/2010/main" val="1656093340"/>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Teme za istraživanje – Drugi dio</a:t>
            </a:r>
            <a:endParaRPr lang="bs-Latn-BA" dirty="0"/>
          </a:p>
        </p:txBody>
      </p:sp>
      <p:sp>
        <p:nvSpPr>
          <p:cNvPr id="3" name="Content Placeholder 2"/>
          <p:cNvSpPr>
            <a:spLocks noGrp="1"/>
          </p:cNvSpPr>
          <p:nvPr>
            <p:ph idx="1"/>
          </p:nvPr>
        </p:nvSpPr>
        <p:spPr/>
        <p:txBody>
          <a:bodyPr>
            <a:normAutofit fontScale="85000" lnSpcReduction="20000"/>
          </a:bodyPr>
          <a:lstStyle/>
          <a:p>
            <a:r>
              <a:rPr lang="bs-Latn-BA" dirty="0"/>
              <a:t>Bioraznolikost i patenovanje ljudskih gena, studij slučaja BRCA1 i BRCA 2 gena	</a:t>
            </a:r>
          </a:p>
          <a:p>
            <a:r>
              <a:rPr lang="bs-Latn-BA" dirty="0"/>
              <a:t>Iscrpljenje prava na distribuiranje patentiranog proizvoda, komparativnopravni pristup i analiza prednosti i nedostataka	</a:t>
            </a:r>
          </a:p>
          <a:p>
            <a:r>
              <a:rPr lang="bs-Latn-BA" dirty="0"/>
              <a:t>Razvoj teorijskog i praktičnog pristupa zaštiti netradicionalnih oznakama žigom	</a:t>
            </a:r>
          </a:p>
          <a:p>
            <a:r>
              <a:rPr lang="bs-Latn-BA" dirty="0"/>
              <a:t>Komparativnopravna analiza zaštite opšte poznatih i čuvenih žigova, različiti pristupi i optimalna rješenja 	</a:t>
            </a:r>
          </a:p>
          <a:p>
            <a:r>
              <a:rPr lang="bs-Latn-BA" dirty="0"/>
              <a:t>Kvantifikovanje i kvalifikovanje distinktivnosti oznake zaštićene žigom u svjetlu sličnih oznaka i determinacije svojstva izazivanja zabune kod prosječnog kupca</a:t>
            </a:r>
          </a:p>
        </p:txBody>
      </p:sp>
    </p:spTree>
    <p:extLst>
      <p:ext uri="{BB962C8B-B14F-4D97-AF65-F5344CB8AC3E}">
        <p14:creationId xmlns:p14="http://schemas.microsoft.com/office/powerpoint/2010/main" val="2496773769"/>
      </p:ext>
    </p:extLst>
  </p:cSld>
  <p:clrMapOvr>
    <a:masterClrMapping/>
  </p:clrMapOvr>
  <p:transition>
    <p:wipe dir="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Načelo specijalnosti</a:t>
            </a:r>
            <a:endParaRPr lang="bs-Latn-BA" dirty="0"/>
          </a:p>
        </p:txBody>
      </p:sp>
      <p:pic>
        <p:nvPicPr>
          <p:cNvPr id="5" name="Content Placeholder 4" descr="mercedes-benz-logo-design.jpg"/>
          <p:cNvPicPr>
            <a:picLocks noGrp="1" noChangeAspect="1"/>
          </p:cNvPicPr>
          <p:nvPr>
            <p:ph sz="half" idx="1"/>
          </p:nvPr>
        </p:nvPicPr>
        <p:blipFill>
          <a:blip r:embed="rId2"/>
          <a:stretch>
            <a:fillRect/>
          </a:stretch>
        </p:blipFill>
        <p:spPr>
          <a:xfrm>
            <a:off x="304800" y="1066800"/>
            <a:ext cx="4095750" cy="2857500"/>
          </a:xfrm>
        </p:spPr>
      </p:pic>
      <p:sp>
        <p:nvSpPr>
          <p:cNvPr id="4" name="Content Placeholder 3"/>
          <p:cNvSpPr>
            <a:spLocks noGrp="1"/>
          </p:cNvSpPr>
          <p:nvPr>
            <p:ph sz="half" idx="2"/>
          </p:nvPr>
        </p:nvSpPr>
        <p:spPr/>
        <p:txBody>
          <a:bodyPr/>
          <a:lstStyle/>
          <a:p>
            <a:r>
              <a:rPr lang="bs-Latn-BA" dirty="0" smtClean="0"/>
              <a:t>Oznaka kao predmet prava žiga se u pravu vezuje za određenu robu ili uslugu u privrednom prometu koja se njom označava.</a:t>
            </a:r>
          </a:p>
          <a:p>
            <a:r>
              <a:rPr lang="bs-Latn-BA" dirty="0" smtClean="0"/>
              <a:t>Izuzetak: čuveni, slavni ili notorni žig</a:t>
            </a:r>
          </a:p>
          <a:p>
            <a:endParaRPr lang="hr-HR" dirty="0"/>
          </a:p>
        </p:txBody>
      </p:sp>
      <p:pic>
        <p:nvPicPr>
          <p:cNvPr id="6" name="Picture 5" descr="mercedes-logo.jpg"/>
          <p:cNvPicPr>
            <a:picLocks noChangeAspect="1"/>
          </p:cNvPicPr>
          <p:nvPr/>
        </p:nvPicPr>
        <p:blipFill>
          <a:blip r:embed="rId3"/>
          <a:stretch>
            <a:fillRect/>
          </a:stretch>
        </p:blipFill>
        <p:spPr>
          <a:xfrm>
            <a:off x="304800" y="2895600"/>
            <a:ext cx="4095750" cy="2743200"/>
          </a:xfrm>
          <a:prstGeom prst="rect">
            <a:avLst/>
          </a:prstGeom>
        </p:spPr>
      </p:pic>
      <p:pic>
        <p:nvPicPr>
          <p:cNvPr id="7" name="Picture 6" descr="merchandise.jpg"/>
          <p:cNvPicPr>
            <a:picLocks noChangeAspect="1"/>
          </p:cNvPicPr>
          <p:nvPr/>
        </p:nvPicPr>
        <p:blipFill>
          <a:blip r:embed="rId4"/>
          <a:stretch>
            <a:fillRect/>
          </a:stretch>
        </p:blipFill>
        <p:spPr>
          <a:xfrm>
            <a:off x="0" y="4953000"/>
            <a:ext cx="4826000" cy="1524000"/>
          </a:xfrm>
          <a:prstGeom prst="rect">
            <a:avLst/>
          </a:prstGeom>
        </p:spPr>
      </p:pic>
    </p:spTree>
    <p:extLst>
      <p:ext uri="{BB962C8B-B14F-4D97-AF65-F5344CB8AC3E}">
        <p14:creationId xmlns:p14="http://schemas.microsoft.com/office/powerpoint/2010/main" val="3877565785"/>
      </p:ext>
    </p:extLst>
  </p:cSld>
  <p:clrMapOvr>
    <a:masterClrMapping/>
  </p:clrMapOvr>
  <p:transition>
    <p:wipe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Znaci koji se mogu zaštiti žigom</a:t>
            </a:r>
            <a:endParaRPr lang="hr-HR" dirty="0"/>
          </a:p>
        </p:txBody>
      </p:sp>
      <p:sp>
        <p:nvSpPr>
          <p:cNvPr id="3" name="Content Placeholder 2"/>
          <p:cNvSpPr>
            <a:spLocks noGrp="1"/>
          </p:cNvSpPr>
          <p:nvPr>
            <p:ph idx="1"/>
          </p:nvPr>
        </p:nvSpPr>
        <p:spPr/>
        <p:txBody>
          <a:bodyPr>
            <a:normAutofit fontScale="85000" lnSpcReduction="10000"/>
          </a:bodyPr>
          <a:lstStyle/>
          <a:p>
            <a:pPr algn="just">
              <a:buFont typeface="Wingdings 2" pitchFamily="18" charset="2"/>
              <a:buNone/>
            </a:pPr>
            <a:r>
              <a:rPr lang="bs-Latn-BA" dirty="0" smtClean="0"/>
              <a:t>(1) Žigom se može zaštititi znak koji je prikladan za razlikovanje iste ili slične robe ili usluga u privrednom prometu i koji se može grafički prikazati. </a:t>
            </a:r>
          </a:p>
          <a:p>
            <a:pPr algn="just">
              <a:buFont typeface="Wingdings 2" pitchFamily="18" charset="2"/>
              <a:buNone/>
            </a:pPr>
            <a:r>
              <a:rPr lang="bs-Latn-BA" dirty="0" smtClean="0"/>
              <a:t>(2) Znak se može sastojati naročito od: riječi, uključujući lična imena, crteža, slova, brojeva, slika, oblika proizvoda ili njihovog pakiranja, rasporeda boja, trodimenzionalnih oblika ili kombinacije tih elemenata. </a:t>
            </a:r>
          </a:p>
          <a:p>
            <a:pPr algn="just">
              <a:buFont typeface="Wingdings 2" pitchFamily="18" charset="2"/>
              <a:buNone/>
            </a:pPr>
            <a:r>
              <a:rPr lang="bs-Latn-BA" dirty="0" smtClean="0"/>
              <a:t>(3) Prilikom ocjene da li je neki znak prikladan za razlikovanje robe ili usluga u privrednom prometu uzet će se u obzir sve okolnosti, a posebno vrijeme i obim njegove dotadašnje upotrebe u BiH.</a:t>
            </a:r>
          </a:p>
          <a:p>
            <a:endParaRPr lang="hr-HR" dirty="0"/>
          </a:p>
        </p:txBody>
      </p:sp>
    </p:spTree>
    <p:extLst>
      <p:ext uri="{BB962C8B-B14F-4D97-AF65-F5344CB8AC3E}">
        <p14:creationId xmlns:p14="http://schemas.microsoft.com/office/powerpoint/2010/main" val="1060198571"/>
      </p:ext>
    </p:extLst>
  </p:cSld>
  <p:clrMapOvr>
    <a:masterClrMapping/>
  </p:clrMapOvr>
  <p:transition>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Nacionalni tretman</a:t>
            </a:r>
            <a:endParaRPr lang="hr-HR" dirty="0"/>
          </a:p>
        </p:txBody>
      </p:sp>
      <p:sp>
        <p:nvSpPr>
          <p:cNvPr id="3" name="Content Placeholder 2"/>
          <p:cNvSpPr>
            <a:spLocks noGrp="1"/>
          </p:cNvSpPr>
          <p:nvPr>
            <p:ph idx="1"/>
          </p:nvPr>
        </p:nvSpPr>
        <p:spPr/>
        <p:txBody>
          <a:bodyPr>
            <a:normAutofit fontScale="92500"/>
          </a:bodyPr>
          <a:lstStyle/>
          <a:p>
            <a:pPr>
              <a:buFont typeface="Wingdings 2" pitchFamily="18" charset="2"/>
              <a:buNone/>
            </a:pPr>
            <a:r>
              <a:rPr lang="bs-Latn-BA" dirty="0" smtClean="0"/>
              <a:t>(1) Nosilac </a:t>
            </a:r>
            <a:r>
              <a:rPr lang="bs-Latn-BA" dirty="0" err="1" smtClean="0"/>
              <a:t>registriranog</a:t>
            </a:r>
            <a:r>
              <a:rPr lang="bs-Latn-BA" dirty="0" smtClean="0"/>
              <a:t> žiga ili podnosilac prijave za priznanje žiga može biti domaće ili strano fizičko ili pravno lice pod uslovima propisanim  zakonom.</a:t>
            </a:r>
          </a:p>
          <a:p>
            <a:pPr>
              <a:buFont typeface="Wingdings 2" pitchFamily="18" charset="2"/>
              <a:buNone/>
            </a:pPr>
            <a:r>
              <a:rPr lang="bs-Latn-BA" dirty="0" smtClean="0"/>
              <a:t> (2) Strana fizička i pravna lica u pogledu zaštite znaka žigom u BiH uživaju ista prava kao i domaća fizička i pravna lica, ako to proizilazi iz međunarodnih ugovora ili konvencija kojima je pristupila ili ih je ratificirala BiH  ili iz principa reciprociteta. </a:t>
            </a:r>
          </a:p>
          <a:p>
            <a:endParaRPr lang="hr-HR" dirty="0"/>
          </a:p>
        </p:txBody>
      </p:sp>
    </p:spTree>
    <p:extLst>
      <p:ext uri="{BB962C8B-B14F-4D97-AF65-F5344CB8AC3E}">
        <p14:creationId xmlns:p14="http://schemas.microsoft.com/office/powerpoint/2010/main" val="2729889122"/>
      </p:ext>
    </p:extLst>
  </p:cSld>
  <p:clrMapOvr>
    <a:masterClrMapping/>
  </p:clrMapOvr>
  <p:transition>
    <p:wipe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bs-Latn-BA" dirty="0" smtClean="0"/>
              <a:t>Moraju postojati na dan podnošenja prijave</a:t>
            </a:r>
          </a:p>
          <a:p>
            <a:r>
              <a:rPr lang="bs-Latn-BA" dirty="0" smtClean="0"/>
              <a:t>Pozitivni i negativni</a:t>
            </a:r>
          </a:p>
          <a:p>
            <a:r>
              <a:rPr lang="bs-Latn-BA" sz="2400" b="1" dirty="0" smtClean="0"/>
              <a:t>Apsolutni i relativni</a:t>
            </a:r>
            <a:endParaRPr lang="bs-Latn-BA" sz="2400" b="1" dirty="0"/>
          </a:p>
        </p:txBody>
      </p:sp>
      <p:sp>
        <p:nvSpPr>
          <p:cNvPr id="4" name="Title 3"/>
          <p:cNvSpPr>
            <a:spLocks noGrp="1"/>
          </p:cNvSpPr>
          <p:nvPr>
            <p:ph type="title"/>
          </p:nvPr>
        </p:nvSpPr>
        <p:spPr/>
        <p:txBody>
          <a:bodyPr/>
          <a:lstStyle/>
          <a:p>
            <a:r>
              <a:rPr lang="bs-Latn-BA" dirty="0" smtClean="0"/>
              <a:t>Uslovi zaštite</a:t>
            </a:r>
            <a:endParaRPr lang="bs-Latn-BA" dirty="0"/>
          </a:p>
        </p:txBody>
      </p:sp>
    </p:spTree>
    <p:extLst>
      <p:ext uri="{BB962C8B-B14F-4D97-AF65-F5344CB8AC3E}">
        <p14:creationId xmlns:p14="http://schemas.microsoft.com/office/powerpoint/2010/main" val="1869764422"/>
      </p:ext>
    </p:extLst>
  </p:cSld>
  <p:clrMapOvr>
    <a:masterClrMapping/>
  </p:clrMapOvr>
  <p:transition>
    <p:wipe dir="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bs-Latn-BA" dirty="0" smtClean="0"/>
              <a:t>Apsolutni uslov: distinktivnost oznake</a:t>
            </a:r>
            <a:endParaRPr lang="bs-Latn-BA" dirty="0"/>
          </a:p>
        </p:txBody>
      </p:sp>
      <p:pic>
        <p:nvPicPr>
          <p:cNvPr id="5" name="Content Placeholder 4" descr="logo collection.jpg"/>
          <p:cNvPicPr>
            <a:picLocks noGrp="1" noChangeAspect="1"/>
          </p:cNvPicPr>
          <p:nvPr>
            <p:ph sz="half" idx="1"/>
          </p:nvPr>
        </p:nvPicPr>
        <p:blipFill>
          <a:blip r:embed="rId2"/>
          <a:stretch>
            <a:fillRect/>
          </a:stretch>
        </p:blipFill>
        <p:spPr>
          <a:xfrm>
            <a:off x="214253" y="2428868"/>
            <a:ext cx="4333905" cy="1857388"/>
          </a:xfrm>
        </p:spPr>
      </p:pic>
      <p:sp>
        <p:nvSpPr>
          <p:cNvPr id="4" name="Content Placeholder 3"/>
          <p:cNvSpPr>
            <a:spLocks noGrp="1"/>
          </p:cNvSpPr>
          <p:nvPr>
            <p:ph sz="half" idx="2"/>
          </p:nvPr>
        </p:nvSpPr>
        <p:spPr/>
        <p:txBody>
          <a:bodyPr>
            <a:normAutofit/>
          </a:bodyPr>
          <a:lstStyle/>
          <a:p>
            <a:r>
              <a:rPr lang="bs-Latn-BA" dirty="0" smtClean="0"/>
              <a:t>Pod distinktivnošću se podrazumjeva načelna podobnost oznake da služi razlikovanju robe ili usluge jednog subjekta od robe i usluga drugog subjekta – individualizaciji robe.</a:t>
            </a:r>
          </a:p>
          <a:p>
            <a:endParaRPr lang="hr-HR" dirty="0"/>
          </a:p>
        </p:txBody>
      </p:sp>
    </p:spTree>
    <p:extLst>
      <p:ext uri="{BB962C8B-B14F-4D97-AF65-F5344CB8AC3E}">
        <p14:creationId xmlns:p14="http://schemas.microsoft.com/office/powerpoint/2010/main" val="3592928910"/>
      </p:ext>
    </p:extLst>
  </p:cSld>
  <p:clrMapOvr>
    <a:masterClrMapping/>
  </p:clrMapOvr>
  <p:transition>
    <p:wipe dir="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illette-logo.gif"/>
          <p:cNvPicPr>
            <a:picLocks noGrp="1" noChangeAspect="1"/>
          </p:cNvPicPr>
          <p:nvPr>
            <p:ph sz="half" idx="2"/>
          </p:nvPr>
        </p:nvPicPr>
        <p:blipFill>
          <a:blip r:embed="rId2"/>
          <a:stretch>
            <a:fillRect/>
          </a:stretch>
        </p:blipFill>
        <p:spPr>
          <a:xfrm>
            <a:off x="4267200" y="1447800"/>
            <a:ext cx="4343400" cy="1608415"/>
          </a:xfrm>
        </p:spPr>
      </p:pic>
      <p:sp>
        <p:nvSpPr>
          <p:cNvPr id="2" name="Title 1"/>
          <p:cNvSpPr>
            <a:spLocks noGrp="1"/>
          </p:cNvSpPr>
          <p:nvPr>
            <p:ph type="title"/>
          </p:nvPr>
        </p:nvSpPr>
        <p:spPr/>
        <p:txBody>
          <a:bodyPr>
            <a:normAutofit fontScale="90000"/>
          </a:bodyPr>
          <a:lstStyle/>
          <a:p>
            <a:r>
              <a:rPr lang="bs-Latn-BA" dirty="0" smtClean="0"/>
              <a:t>Uslove distinktivnosti najčešće ne ispunjavaju </a:t>
            </a:r>
            <a:endParaRPr lang="bs-Latn-BA" dirty="0"/>
          </a:p>
        </p:txBody>
      </p:sp>
      <p:sp>
        <p:nvSpPr>
          <p:cNvPr id="3" name="Content Placeholder 2"/>
          <p:cNvSpPr>
            <a:spLocks noGrp="1"/>
          </p:cNvSpPr>
          <p:nvPr>
            <p:ph sz="half" idx="1"/>
          </p:nvPr>
        </p:nvSpPr>
        <p:spPr/>
        <p:txBody>
          <a:bodyPr>
            <a:normAutofit fontScale="92500" lnSpcReduction="10000"/>
          </a:bodyPr>
          <a:lstStyle/>
          <a:p>
            <a:r>
              <a:rPr lang="bs-Latn-BA" dirty="0" smtClean="0"/>
              <a:t>Oznake lišene bilo kakve upečatljivosti ili osobnosti (333aXbM232)</a:t>
            </a:r>
          </a:p>
          <a:p>
            <a:r>
              <a:rPr lang="bs-Latn-BA" dirty="0" smtClean="0"/>
              <a:t>Opisne oznake (“Cigarete” cigarete)</a:t>
            </a:r>
          </a:p>
          <a:p>
            <a:r>
              <a:rPr lang="bs-Latn-BA" dirty="0" smtClean="0"/>
              <a:t>Oznake u slobodnoj upotrebi (Kleenex)</a:t>
            </a:r>
          </a:p>
          <a:p>
            <a:r>
              <a:rPr lang="bs-Latn-BA" dirty="0" smtClean="0"/>
              <a:t>ALI ne smije se prilaziti previše formalistički ili statično: IBM, Začin C</a:t>
            </a:r>
          </a:p>
          <a:p>
            <a:r>
              <a:rPr lang="bs-Latn-BA" dirty="0" smtClean="0"/>
              <a:t>Žilet i Aspirin</a:t>
            </a:r>
            <a:endParaRPr lang="bs-Latn-BA" dirty="0"/>
          </a:p>
        </p:txBody>
      </p:sp>
      <p:pic>
        <p:nvPicPr>
          <p:cNvPr id="6" name="Picture 5" descr="images.jpeg"/>
          <p:cNvPicPr>
            <a:picLocks noChangeAspect="1"/>
          </p:cNvPicPr>
          <p:nvPr/>
        </p:nvPicPr>
        <p:blipFill>
          <a:blip r:embed="rId3"/>
          <a:stretch>
            <a:fillRect/>
          </a:stretch>
        </p:blipFill>
        <p:spPr>
          <a:xfrm>
            <a:off x="5562600" y="3048000"/>
            <a:ext cx="3257550" cy="23996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467352552"/>
      </p:ext>
    </p:extLst>
  </p:cSld>
  <p:clrMapOvr>
    <a:masterClrMapping/>
  </p:clrMapOvr>
  <p:transition>
    <p:wipe dir="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dirty="0" smtClean="0"/>
              <a:t>Apsolutni uslov: Oznaka ne smije izazivati zabunu u prometu</a:t>
            </a:r>
            <a:endParaRPr lang="bs-Latn-BA" dirty="0"/>
          </a:p>
        </p:txBody>
      </p:sp>
      <p:pic>
        <p:nvPicPr>
          <p:cNvPr id="5" name="Content Placeholder 4" descr="whoopass2.jpg"/>
          <p:cNvPicPr>
            <a:picLocks noGrp="1" noChangeAspect="1"/>
          </p:cNvPicPr>
          <p:nvPr>
            <p:ph sz="half" idx="1"/>
          </p:nvPr>
        </p:nvPicPr>
        <p:blipFill>
          <a:blip r:embed="rId2"/>
          <a:stretch>
            <a:fillRect/>
          </a:stretch>
        </p:blipFill>
        <p:spPr>
          <a:xfrm>
            <a:off x="304800" y="1866900"/>
            <a:ext cx="4191000" cy="4191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4" name="Content Placeholder 3"/>
          <p:cNvSpPr>
            <a:spLocks noGrp="1"/>
          </p:cNvSpPr>
          <p:nvPr>
            <p:ph sz="half" idx="2"/>
          </p:nvPr>
        </p:nvSpPr>
        <p:spPr/>
        <p:txBody>
          <a:bodyPr/>
          <a:lstStyle/>
          <a:p>
            <a:r>
              <a:rPr lang="bs-Latn-BA" dirty="0" smtClean="0"/>
              <a:t>U pogledu vrsta roba i usluga</a:t>
            </a:r>
          </a:p>
          <a:p>
            <a:r>
              <a:rPr lang="bs-Latn-BA" dirty="0" smtClean="0"/>
              <a:t>Bilo kog svojstva robe i usluga</a:t>
            </a:r>
          </a:p>
          <a:p>
            <a:endParaRPr lang="hr-HR" dirty="0"/>
          </a:p>
        </p:txBody>
      </p:sp>
    </p:spTree>
    <p:extLst>
      <p:ext uri="{BB962C8B-B14F-4D97-AF65-F5344CB8AC3E}">
        <p14:creationId xmlns:p14="http://schemas.microsoft.com/office/powerpoint/2010/main" val="3705591026"/>
      </p:ext>
    </p:extLst>
  </p:cSld>
  <p:clrMapOvr>
    <a:masterClrMapping/>
  </p:clrMapOvr>
  <p:transition>
    <p:wipe dir="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dirty="0" smtClean="0"/>
              <a:t>Apsolutni uslov: Oznaka ne smije biti suprotna zakonu ili moralu</a:t>
            </a:r>
            <a:endParaRPr lang="bs-Latn-BA" dirty="0"/>
          </a:p>
        </p:txBody>
      </p:sp>
      <p:pic>
        <p:nvPicPr>
          <p:cNvPr id="6" name="Content Placeholder 5" descr="official-can-of-whoop-ass.jpg"/>
          <p:cNvPicPr>
            <a:picLocks noGrp="1" noChangeAspect="1"/>
          </p:cNvPicPr>
          <p:nvPr>
            <p:ph idx="1"/>
          </p:nvPr>
        </p:nvPicPr>
        <p:blipFill>
          <a:blip r:embed="rId2"/>
          <a:stretch>
            <a:fillRect/>
          </a:stretch>
        </p:blipFill>
        <p:spPr>
          <a:xfrm>
            <a:off x="1933575" y="1793081"/>
            <a:ext cx="5429250" cy="4048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03600967"/>
      </p:ext>
    </p:extLst>
  </p:cSld>
  <p:clrMapOvr>
    <a:masterClrMapping/>
  </p:clrMapOvr>
  <p:transition>
    <p:wipe dir="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dirty="0" smtClean="0"/>
              <a:t>Apsolutni uslov: Oznaka ne smije sadržavati zvaničen znakove kvaliteta</a:t>
            </a:r>
            <a:endParaRPr lang="bs-Latn-BA" dirty="0"/>
          </a:p>
        </p:txBody>
      </p:sp>
      <p:pic>
        <p:nvPicPr>
          <p:cNvPr id="6" name="Content Placeholder 5" descr="thumb.aspx.jpeg"/>
          <p:cNvPicPr>
            <a:picLocks noGrp="1" noChangeAspect="1"/>
          </p:cNvPicPr>
          <p:nvPr>
            <p:ph idx="1"/>
          </p:nvPr>
        </p:nvPicPr>
        <p:blipFill>
          <a:blip r:embed="rId2"/>
          <a:stretch>
            <a:fillRect/>
          </a:stretch>
        </p:blipFill>
        <p:spPr>
          <a:xfrm>
            <a:off x="2781300" y="1854994"/>
            <a:ext cx="3733800" cy="3924300"/>
          </a:xfrm>
          <a:prstGeom prst="rect">
            <a:avLst/>
          </a:prstGeom>
          <a:ln>
            <a:noFill/>
          </a:ln>
          <a:effectLst>
            <a:softEdge rad="112500"/>
          </a:effectLst>
        </p:spPr>
      </p:pic>
    </p:spTree>
    <p:extLst>
      <p:ext uri="{BB962C8B-B14F-4D97-AF65-F5344CB8AC3E}">
        <p14:creationId xmlns:p14="http://schemas.microsoft.com/office/powerpoint/2010/main" val="3432555507"/>
      </p:ext>
    </p:extLst>
  </p:cSld>
  <p:clrMapOvr>
    <a:masterClrMapping/>
  </p:clrMapOvr>
  <p:transition>
    <p:wipe dir="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bs-Latn-BA" dirty="0" smtClean="0"/>
              <a:t>What can brown do for you?</a:t>
            </a:r>
            <a:endParaRPr lang="bs-Latn-BA" dirty="0"/>
          </a:p>
        </p:txBody>
      </p:sp>
      <p:sp>
        <p:nvSpPr>
          <p:cNvPr id="2" name="Title 1"/>
          <p:cNvSpPr>
            <a:spLocks noGrp="1"/>
          </p:cNvSpPr>
          <p:nvPr>
            <p:ph type="title"/>
          </p:nvPr>
        </p:nvSpPr>
        <p:spPr/>
        <p:txBody>
          <a:bodyPr>
            <a:normAutofit fontScale="90000"/>
          </a:bodyPr>
          <a:lstStyle/>
          <a:p>
            <a:r>
              <a:rPr lang="bs-Latn-BA" dirty="0" smtClean="0"/>
              <a:t>Relativni uslov: Oznaka ne smije biti istovjetna ili slična sa ranije zaštićenom oznakom drugog lica za istu ili sličnu vrstu roba ili usluga</a:t>
            </a:r>
            <a:endParaRPr lang="bs-Latn-BA" dirty="0"/>
          </a:p>
        </p:txBody>
      </p:sp>
    </p:spTree>
    <p:extLst>
      <p:ext uri="{BB962C8B-B14F-4D97-AF65-F5344CB8AC3E}">
        <p14:creationId xmlns:p14="http://schemas.microsoft.com/office/powerpoint/2010/main" val="1688345672"/>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Teme za istraživanje – Treći dio</a:t>
            </a:r>
            <a:endParaRPr lang="bs-Latn-BA" dirty="0"/>
          </a:p>
        </p:txBody>
      </p:sp>
      <p:sp>
        <p:nvSpPr>
          <p:cNvPr id="3" name="Content Placeholder 2"/>
          <p:cNvSpPr>
            <a:spLocks noGrp="1"/>
          </p:cNvSpPr>
          <p:nvPr>
            <p:ph idx="1"/>
          </p:nvPr>
        </p:nvSpPr>
        <p:spPr/>
        <p:txBody>
          <a:bodyPr>
            <a:normAutofit fontScale="85000" lnSpcReduction="20000"/>
          </a:bodyPr>
          <a:lstStyle/>
          <a:p>
            <a:r>
              <a:rPr lang="vi-VN" dirty="0"/>
              <a:t>Uvjeti zaštite oznaka u žigovnom pravu sa komparacijom rješenja u relevantnim propisima iz 2010 godine i prethodnim propsiima	</a:t>
            </a:r>
          </a:p>
          <a:p>
            <a:r>
              <a:rPr lang="vi-VN" dirty="0"/>
              <a:t>Sticanje i gubitak prava na žig sa posebnim naglaskom na praksu gubitka žiga zbog nekorištenja u Bosni i Hercegovini i regiji	</a:t>
            </a:r>
          </a:p>
          <a:p>
            <a:r>
              <a:rPr lang="vi-VN" dirty="0"/>
              <a:t>Sui generis zaštite oznaka sa studijom slučaja zaštite olimpijskih simbola i službenih, državnih oznaka	</a:t>
            </a:r>
          </a:p>
          <a:p>
            <a:r>
              <a:rPr lang="vi-VN" dirty="0"/>
              <a:t>Studija prakse zaštite geografskih ozaka porijekla u Bosni i Hercegovini	</a:t>
            </a:r>
          </a:p>
          <a:p>
            <a:r>
              <a:rPr lang="vi-VN" dirty="0"/>
              <a:t>Kontraverza oko zaštite geografskih oznaka porijekla	</a:t>
            </a:r>
          </a:p>
          <a:p>
            <a:endParaRPr lang="bs-Latn-BA" dirty="0"/>
          </a:p>
        </p:txBody>
      </p:sp>
    </p:spTree>
    <p:extLst>
      <p:ext uri="{BB962C8B-B14F-4D97-AF65-F5344CB8AC3E}">
        <p14:creationId xmlns:p14="http://schemas.microsoft.com/office/powerpoint/2010/main" val="2624105193"/>
      </p:ext>
    </p:extLst>
  </p:cSld>
  <p:clrMapOvr>
    <a:masterClrMapping/>
  </p:clrMapOvr>
  <p:transition>
    <p:wipe dir="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bs-Latn-BA"/>
          </a:p>
        </p:txBody>
      </p:sp>
      <p:sp>
        <p:nvSpPr>
          <p:cNvPr id="3" name="Title 2"/>
          <p:cNvSpPr>
            <a:spLocks noGrp="1"/>
          </p:cNvSpPr>
          <p:nvPr>
            <p:ph type="title"/>
          </p:nvPr>
        </p:nvSpPr>
        <p:spPr/>
        <p:txBody>
          <a:bodyPr>
            <a:normAutofit fontScale="90000"/>
          </a:bodyPr>
          <a:lstStyle/>
          <a:p>
            <a:r>
              <a:rPr lang="bs-Latn-BA" dirty="0" smtClean="0"/>
              <a:t>Relativni uslov: Oznaka ne smije biti istovjetna ili slična sa ranije prijavljenom oznakom drugog lica, za istu ili sličnu vrstu robe ili usluge</a:t>
            </a:r>
            <a:endParaRPr lang="bs-Latn-BA" dirty="0"/>
          </a:p>
        </p:txBody>
      </p:sp>
    </p:spTree>
    <p:extLst>
      <p:ext uri="{BB962C8B-B14F-4D97-AF65-F5344CB8AC3E}">
        <p14:creationId xmlns:p14="http://schemas.microsoft.com/office/powerpoint/2010/main" val="2498501405"/>
      </p:ext>
    </p:extLst>
  </p:cSld>
  <p:clrMapOvr>
    <a:masterClrMapping/>
  </p:clrMapOvr>
  <p:transition>
    <p:wipe dir="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bs-Latn-BA"/>
          </a:p>
        </p:txBody>
      </p:sp>
      <p:sp>
        <p:nvSpPr>
          <p:cNvPr id="3" name="Title 2"/>
          <p:cNvSpPr>
            <a:spLocks noGrp="1"/>
          </p:cNvSpPr>
          <p:nvPr>
            <p:ph type="title"/>
          </p:nvPr>
        </p:nvSpPr>
        <p:spPr/>
        <p:txBody>
          <a:bodyPr>
            <a:normAutofit fontScale="90000"/>
          </a:bodyPr>
          <a:lstStyle/>
          <a:p>
            <a:r>
              <a:rPr lang="bs-Latn-BA" dirty="0" smtClean="0"/>
              <a:t>Relativni uslov: Oznaka ne smije biti istovjetna ili slična oznaci drugog lica, koja je nesumnjivo poznata učesnicima u prometu ali nije prijavljena niti registrovana kao žig</a:t>
            </a:r>
            <a:endParaRPr lang="bs-Latn-BA" dirty="0"/>
          </a:p>
        </p:txBody>
      </p:sp>
    </p:spTree>
    <p:extLst>
      <p:ext uri="{BB962C8B-B14F-4D97-AF65-F5344CB8AC3E}">
        <p14:creationId xmlns:p14="http://schemas.microsoft.com/office/powerpoint/2010/main" val="2740741877"/>
      </p:ext>
    </p:extLst>
  </p:cSld>
  <p:clrMapOvr>
    <a:masterClrMapping/>
  </p:clrMapOvr>
  <p:transition>
    <p:wipe dir="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bs-Latn-BA"/>
          </a:p>
        </p:txBody>
      </p:sp>
      <p:sp>
        <p:nvSpPr>
          <p:cNvPr id="3" name="Title 2"/>
          <p:cNvSpPr>
            <a:spLocks noGrp="1"/>
          </p:cNvSpPr>
          <p:nvPr>
            <p:ph type="title"/>
          </p:nvPr>
        </p:nvSpPr>
        <p:spPr/>
        <p:txBody>
          <a:bodyPr>
            <a:normAutofit fontScale="90000"/>
          </a:bodyPr>
          <a:lstStyle/>
          <a:p>
            <a:r>
              <a:rPr lang="bs-Latn-BA" dirty="0" smtClean="0"/>
              <a:t>Relativni uslov: Oznaka ne smije biti istovjetna ili slična čuvenoj oznaci, bez obzira na vrstu robe ili usluge</a:t>
            </a:r>
            <a:endParaRPr lang="bs-Latn-BA" dirty="0"/>
          </a:p>
        </p:txBody>
      </p:sp>
    </p:spTree>
    <p:extLst>
      <p:ext uri="{BB962C8B-B14F-4D97-AF65-F5344CB8AC3E}">
        <p14:creationId xmlns:p14="http://schemas.microsoft.com/office/powerpoint/2010/main" val="1644335233"/>
      </p:ext>
    </p:extLst>
  </p:cSld>
  <p:clrMapOvr>
    <a:masterClrMapping/>
  </p:clrMapOvr>
  <p:transition>
    <p:wipe dir="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bs-Latn-BA"/>
          </a:p>
        </p:txBody>
      </p:sp>
      <p:sp>
        <p:nvSpPr>
          <p:cNvPr id="3" name="Title 2"/>
          <p:cNvSpPr>
            <a:spLocks noGrp="1"/>
          </p:cNvSpPr>
          <p:nvPr>
            <p:ph type="title"/>
          </p:nvPr>
        </p:nvSpPr>
        <p:spPr/>
        <p:txBody>
          <a:bodyPr>
            <a:normAutofit fontScale="90000"/>
          </a:bodyPr>
          <a:lstStyle/>
          <a:p>
            <a:r>
              <a:rPr lang="bs-Latn-BA" dirty="0" smtClean="0"/>
              <a:t>Relativni uslov: Oznaka ne smije sadržavati niti podražavati naziv ili obilježja države ili međunarodne organizacije, ime ili lik žive ili umrle znamenite ličnosti</a:t>
            </a:r>
            <a:endParaRPr lang="bs-Latn-BA" dirty="0"/>
          </a:p>
        </p:txBody>
      </p:sp>
    </p:spTree>
    <p:extLst>
      <p:ext uri="{BB962C8B-B14F-4D97-AF65-F5344CB8AC3E}">
        <p14:creationId xmlns:p14="http://schemas.microsoft.com/office/powerpoint/2010/main" val="3211763180"/>
      </p:ext>
    </p:extLst>
  </p:cSld>
  <p:clrMapOvr>
    <a:masterClrMapping/>
  </p:clrMapOvr>
  <p:transition>
    <p:wipe dir="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bs-Latn-BA"/>
          </a:p>
        </p:txBody>
      </p:sp>
      <p:sp>
        <p:nvSpPr>
          <p:cNvPr id="3" name="Title 2"/>
          <p:cNvSpPr>
            <a:spLocks noGrp="1"/>
          </p:cNvSpPr>
          <p:nvPr>
            <p:ph type="title"/>
          </p:nvPr>
        </p:nvSpPr>
        <p:spPr/>
        <p:txBody>
          <a:bodyPr>
            <a:normAutofit fontScale="90000"/>
          </a:bodyPr>
          <a:lstStyle/>
          <a:p>
            <a:r>
              <a:rPr lang="bs-Latn-BA" dirty="0" smtClean="0"/>
              <a:t>Relativni uslov: Oznakom se ne smije povređivati autorsko pravo ili pravo INDUSTRIJSKOG VLASNIŠTVA drugog lica</a:t>
            </a:r>
            <a:endParaRPr lang="bs-Latn-BA" dirty="0"/>
          </a:p>
        </p:txBody>
      </p:sp>
    </p:spTree>
    <p:extLst>
      <p:ext uri="{BB962C8B-B14F-4D97-AF65-F5344CB8AC3E}">
        <p14:creationId xmlns:p14="http://schemas.microsoft.com/office/powerpoint/2010/main" val="3691849395"/>
      </p:ext>
    </p:extLst>
  </p:cSld>
  <p:clrMapOvr>
    <a:masterClrMapping/>
  </p:clrMapOvr>
  <p:transition>
    <p:wipe dir="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Žigom se ne može zaštitit znak: </a:t>
            </a:r>
            <a:endParaRPr lang="hr-HR" dirty="0"/>
          </a:p>
        </p:txBody>
      </p:sp>
      <p:sp>
        <p:nvSpPr>
          <p:cNvPr id="3" name="Content Placeholder 2"/>
          <p:cNvSpPr>
            <a:spLocks noGrp="1"/>
          </p:cNvSpPr>
          <p:nvPr>
            <p:ph idx="1"/>
          </p:nvPr>
        </p:nvSpPr>
        <p:spPr/>
        <p:txBody>
          <a:bodyPr>
            <a:normAutofit fontScale="77500" lnSpcReduction="20000"/>
          </a:bodyPr>
          <a:lstStyle/>
          <a:p>
            <a:pPr algn="just">
              <a:buFont typeface="Wingdings 2" pitchFamily="18" charset="2"/>
              <a:buNone/>
            </a:pPr>
            <a:r>
              <a:rPr lang="pl-PL" dirty="0" smtClean="0"/>
              <a:t>a) koji je protivan javnom poretku ili moralu, </a:t>
            </a:r>
          </a:p>
          <a:p>
            <a:pPr algn="just">
              <a:buFont typeface="Wingdings 2" pitchFamily="18" charset="2"/>
              <a:buNone/>
            </a:pPr>
            <a:r>
              <a:rPr lang="it-IT" dirty="0" smtClean="0"/>
              <a:t>b) koji se ne može grafički prikazati, </a:t>
            </a:r>
          </a:p>
          <a:p>
            <a:pPr algn="just">
              <a:buFont typeface="Wingdings 2" pitchFamily="18" charset="2"/>
              <a:buNone/>
            </a:pPr>
            <a:r>
              <a:rPr lang="bs-Latn-BA" dirty="0" smtClean="0"/>
              <a:t>c) koji je istovjetan starijem žigu ili ranije </a:t>
            </a:r>
            <a:r>
              <a:rPr lang="bs-Latn-BA" dirty="0" err="1" smtClean="0"/>
              <a:t>prijavljenom</a:t>
            </a:r>
            <a:r>
              <a:rPr lang="bs-Latn-BA" dirty="0" smtClean="0"/>
              <a:t> znaku za istu robu ili uslugu, </a:t>
            </a:r>
          </a:p>
          <a:p>
            <a:pPr algn="just">
              <a:buFont typeface="Wingdings 2" pitchFamily="18" charset="2"/>
              <a:buNone/>
            </a:pPr>
            <a:r>
              <a:rPr lang="bs-Latn-BA" dirty="0" smtClean="0"/>
              <a:t>d) koji po svom ukupnom izgledu nije prikladan za razlikovanje robe, odnosno usluga u privrednom prometu, za onu robu ili usluge za koje je podnesena prijava žiga,</a:t>
            </a:r>
          </a:p>
          <a:p>
            <a:pPr algn="just">
              <a:buFont typeface="Wingdings 2" pitchFamily="18" charset="2"/>
              <a:buNone/>
            </a:pPr>
            <a:r>
              <a:rPr lang="bs-Latn-BA" dirty="0" smtClean="0"/>
              <a:t>e) koji sadrži naziv ili skraćenicu, grb, amblem, zastavu ili drugi službeni znak BiH ili njenih entiteta, kantona, </a:t>
            </a:r>
            <a:r>
              <a:rPr lang="bs-Latn-BA" dirty="0" err="1" smtClean="0"/>
              <a:t>Distrikta</a:t>
            </a:r>
            <a:r>
              <a:rPr lang="bs-Latn-BA" dirty="0" smtClean="0"/>
              <a:t> Brčko, ili ih podražava, osim uz odobrenje nadležnog organa, </a:t>
            </a:r>
          </a:p>
          <a:p>
            <a:pPr algn="just">
              <a:buFont typeface="Wingdings 2" pitchFamily="18" charset="2"/>
              <a:buNone/>
            </a:pPr>
            <a:r>
              <a:rPr lang="bs-Latn-BA" dirty="0" smtClean="0"/>
              <a:t>f) koji predstavlja ili podražava nacionalni ili religijski simbol</a:t>
            </a:r>
          </a:p>
          <a:p>
            <a:pPr algn="just">
              <a:buFont typeface="Wingdings 2" pitchFamily="18" charset="2"/>
              <a:buNone/>
            </a:pPr>
            <a:r>
              <a:rPr lang="bs-Latn-BA" dirty="0" smtClean="0"/>
              <a:t>g) koji je isključivo ime porijekla međunarodno </a:t>
            </a:r>
            <a:r>
              <a:rPr lang="bs-Latn-BA" dirty="0" err="1" smtClean="0"/>
              <a:t>registrirano</a:t>
            </a:r>
            <a:r>
              <a:rPr lang="bs-Latn-BA" dirty="0" smtClean="0"/>
              <a:t> da važi za teritoriju BiH  i ..........,</a:t>
            </a:r>
          </a:p>
          <a:p>
            <a:endParaRPr lang="hr-HR" dirty="0"/>
          </a:p>
        </p:txBody>
      </p:sp>
    </p:spTree>
    <p:extLst>
      <p:ext uri="{BB962C8B-B14F-4D97-AF65-F5344CB8AC3E}">
        <p14:creationId xmlns:p14="http://schemas.microsoft.com/office/powerpoint/2010/main" val="2304831670"/>
      </p:ext>
    </p:extLst>
  </p:cSld>
  <p:clrMapOvr>
    <a:masterClrMapping/>
  </p:clrMapOvr>
  <p:transition>
    <p:wipe dir="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Postupak sticanja žiga</a:t>
            </a:r>
            <a:endParaRPr lang="hr-HR" dirty="0"/>
          </a:p>
        </p:txBody>
      </p:sp>
      <p:sp>
        <p:nvSpPr>
          <p:cNvPr id="3" name="Content Placeholder 2"/>
          <p:cNvSpPr>
            <a:spLocks noGrp="1"/>
          </p:cNvSpPr>
          <p:nvPr>
            <p:ph idx="1"/>
          </p:nvPr>
        </p:nvSpPr>
        <p:spPr/>
        <p:txBody>
          <a:bodyPr>
            <a:normAutofit fontScale="92500"/>
          </a:bodyPr>
          <a:lstStyle/>
          <a:p>
            <a:pPr marL="274320" indent="-274320" algn="just">
              <a:buClr>
                <a:schemeClr val="accent3"/>
              </a:buClr>
              <a:buFont typeface="Wingdings 2"/>
              <a:buChar char=""/>
              <a:defRPr/>
            </a:pPr>
            <a:r>
              <a:rPr lang="hr-HR" dirty="0" smtClean="0"/>
              <a:t>Znak koji se želi zaštiti treba se prijaviti posebnom </a:t>
            </a:r>
            <a:r>
              <a:rPr lang="hr-HR" u="sng" dirty="0" smtClean="0"/>
              <a:t>prijavom,</a:t>
            </a:r>
            <a:r>
              <a:rPr lang="hr-HR" dirty="0" smtClean="0"/>
              <a:t> a popis proizvoda i usluga naveden u prijavi nije moguće naknadno proširivati, tako da je prilikom inicijalnog postupka potrebno dobro razmisliti o njenom sadržaju;</a:t>
            </a:r>
          </a:p>
          <a:p>
            <a:pPr marL="274320" indent="-274320" algn="just">
              <a:buClr>
                <a:schemeClr val="accent3"/>
              </a:buClr>
              <a:buFont typeface="Wingdings 2"/>
              <a:buChar char=""/>
              <a:defRPr/>
            </a:pPr>
            <a:r>
              <a:rPr lang="hr-HR" b="1" dirty="0" smtClean="0"/>
              <a:t>Prijava</a:t>
            </a:r>
            <a:r>
              <a:rPr lang="hr-HR" dirty="0" smtClean="0"/>
              <a:t> se podnosi Institutu za intelektualno vlasništvo koji provodi postupak ispitivanja prijave;</a:t>
            </a:r>
          </a:p>
          <a:p>
            <a:pPr marL="274320" indent="-274320" algn="just">
              <a:buClr>
                <a:schemeClr val="accent3"/>
              </a:buClr>
              <a:buFont typeface="Wingdings 2"/>
              <a:buChar char=""/>
              <a:defRPr/>
            </a:pPr>
            <a:r>
              <a:rPr lang="hr-HR" dirty="0" smtClean="0"/>
              <a:t>Budući nosilac prava, kada se prijava ispita i prihvati, zaštićen je od dana podnošenja prijave;</a:t>
            </a:r>
          </a:p>
          <a:p>
            <a:endParaRPr lang="hr-HR" dirty="0"/>
          </a:p>
        </p:txBody>
      </p:sp>
    </p:spTree>
    <p:extLst>
      <p:ext uri="{BB962C8B-B14F-4D97-AF65-F5344CB8AC3E}">
        <p14:creationId xmlns:p14="http://schemas.microsoft.com/office/powerpoint/2010/main" val="2858443824"/>
      </p:ext>
    </p:extLst>
  </p:cSld>
  <p:clrMapOvr>
    <a:masterClrMapping/>
  </p:clrMapOvr>
  <p:transition>
    <p:wipe dir="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Postupak za sticanje žiga</a:t>
            </a:r>
            <a:endParaRPr lang="hr-HR" dirty="0"/>
          </a:p>
        </p:txBody>
      </p:sp>
      <p:sp>
        <p:nvSpPr>
          <p:cNvPr id="3" name="Content Placeholder 2"/>
          <p:cNvSpPr>
            <a:spLocks noGrp="1"/>
          </p:cNvSpPr>
          <p:nvPr>
            <p:ph idx="1"/>
          </p:nvPr>
        </p:nvSpPr>
        <p:spPr/>
        <p:txBody>
          <a:bodyPr>
            <a:normAutofit fontScale="77500" lnSpcReduction="20000"/>
          </a:bodyPr>
          <a:lstStyle/>
          <a:p>
            <a:pPr marL="274320" indent="-274320" algn="just">
              <a:buClr>
                <a:schemeClr val="accent3"/>
              </a:buClr>
              <a:buFont typeface="Wingdings 2"/>
              <a:buChar char=""/>
              <a:defRPr/>
            </a:pPr>
            <a:r>
              <a:rPr lang="hr-HR" dirty="0" smtClean="0"/>
              <a:t>Službenici  Instituta u postupku za ispitivanje prijave ispitat će postoje li sve potrebne formalne pretpostavke, kao i da li postoji neka od zapreka propisanih zakonom, i ukoliko postoji neki od formalnih nedostataka, bit će odobren naknadni rok u kojem podnosilac može dopuniti prijavu potrebnim podatcima;</a:t>
            </a:r>
          </a:p>
          <a:p>
            <a:pPr marL="274320" indent="-274320" algn="just">
              <a:buClr>
                <a:schemeClr val="accent3"/>
              </a:buClr>
              <a:buFont typeface="Wingdings 2"/>
              <a:buChar char=""/>
              <a:defRPr/>
            </a:pPr>
            <a:r>
              <a:rPr lang="hr-HR" dirty="0" smtClean="0"/>
              <a:t>Ukoliko nisu ispunjeni svi zakonom propisani uslovi koje znak treba ispunjavati, tada će se prijava za zaštitu žiga odbiti;</a:t>
            </a:r>
          </a:p>
          <a:p>
            <a:pPr marL="274320" indent="-274320" algn="just">
              <a:buClr>
                <a:schemeClr val="accent3"/>
              </a:buClr>
              <a:buFont typeface="Wingdings 2"/>
              <a:buChar char=""/>
              <a:defRPr/>
            </a:pPr>
            <a:r>
              <a:rPr lang="hr-HR" dirty="0" smtClean="0"/>
              <a:t>Od trenutka objavljivanja prijave za zaštitu žiga u službenom listu, teče </a:t>
            </a:r>
            <a:r>
              <a:rPr lang="hr-HR" b="1" dirty="0" smtClean="0"/>
              <a:t>zakonski rok od 3 mjeseca </a:t>
            </a:r>
            <a:r>
              <a:rPr lang="hr-HR" dirty="0" smtClean="0"/>
              <a:t>tokom kojih zainteresovane stranke mogu uložiti prigovor protiv registracije žiga, a nakon roka, ako nema prigovora, Institut će izdati rješenje o žigu  i upisati u Registar žigova.	</a:t>
            </a:r>
            <a:endParaRPr lang="hr-HR" dirty="0"/>
          </a:p>
        </p:txBody>
      </p:sp>
    </p:spTree>
    <p:extLst>
      <p:ext uri="{BB962C8B-B14F-4D97-AF65-F5344CB8AC3E}">
        <p14:creationId xmlns:p14="http://schemas.microsoft.com/office/powerpoint/2010/main" val="38627313"/>
      </p:ext>
    </p:extLst>
  </p:cSld>
  <p:clrMapOvr>
    <a:masterClrMapping/>
  </p:clrMapOvr>
  <p:transition>
    <p:wipe dir="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Dužina trajanja zaštite</a:t>
            </a:r>
            <a:endParaRPr lang="hr-HR" dirty="0"/>
          </a:p>
        </p:txBody>
      </p:sp>
      <p:sp>
        <p:nvSpPr>
          <p:cNvPr id="3" name="Content Placeholder 2"/>
          <p:cNvSpPr>
            <a:spLocks noGrp="1"/>
          </p:cNvSpPr>
          <p:nvPr>
            <p:ph idx="1"/>
          </p:nvPr>
        </p:nvSpPr>
        <p:spPr/>
        <p:txBody>
          <a:bodyPr>
            <a:normAutofit/>
          </a:bodyPr>
          <a:lstStyle/>
          <a:p>
            <a:pPr algn="just"/>
            <a:r>
              <a:rPr lang="hr-HR" b="1" dirty="0" smtClean="0"/>
              <a:t>Zaštita žigom </a:t>
            </a:r>
            <a:r>
              <a:rPr lang="hr-HR" dirty="0" smtClean="0"/>
              <a:t>ograničena je na vremensko trajanje od </a:t>
            </a:r>
            <a:r>
              <a:rPr lang="hr-HR" b="1" dirty="0" smtClean="0"/>
              <a:t>10 godina</a:t>
            </a:r>
            <a:r>
              <a:rPr lang="hr-HR" dirty="0" smtClean="0"/>
              <a:t>, prije čijeg isteka je moguće produžiti trajanje na još </a:t>
            </a:r>
            <a:r>
              <a:rPr lang="hr-HR" b="1" dirty="0" smtClean="0"/>
              <a:t>10 godina</a:t>
            </a:r>
            <a:r>
              <a:rPr lang="hr-HR" dirty="0" smtClean="0"/>
              <a:t>. </a:t>
            </a:r>
            <a:endParaRPr lang="hr-HR" smtClean="0"/>
          </a:p>
          <a:p>
            <a:pPr algn="just"/>
            <a:r>
              <a:rPr lang="hr-HR" smtClean="0"/>
              <a:t>Ovakvo </a:t>
            </a:r>
            <a:r>
              <a:rPr lang="hr-HR" dirty="0" smtClean="0"/>
              <a:t>produžavanje nije ograničeno i  može se ponavljati;</a:t>
            </a:r>
          </a:p>
          <a:p>
            <a:pPr algn="just">
              <a:buNone/>
            </a:pPr>
            <a:endParaRPr lang="hr-HR" dirty="0" smtClean="0"/>
          </a:p>
          <a:p>
            <a:endParaRPr lang="hr-HR" dirty="0"/>
          </a:p>
        </p:txBody>
      </p:sp>
    </p:spTree>
    <p:extLst>
      <p:ext uri="{BB962C8B-B14F-4D97-AF65-F5344CB8AC3E}">
        <p14:creationId xmlns:p14="http://schemas.microsoft.com/office/powerpoint/2010/main" val="561960769"/>
      </p:ext>
    </p:extLst>
  </p:cSld>
  <p:clrMapOvr>
    <a:masterClrMapping/>
  </p:clrMapOvr>
  <p:transition>
    <p:wipe dir="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dirty="0" smtClean="0"/>
              <a:t>Specifičnost postupka za priznanje žiga</a:t>
            </a:r>
            <a:endParaRPr lang="bs-Latn-BA" dirty="0"/>
          </a:p>
        </p:txBody>
      </p:sp>
      <p:sp>
        <p:nvSpPr>
          <p:cNvPr id="3" name="Content Placeholder 2"/>
          <p:cNvSpPr>
            <a:spLocks noGrp="1"/>
          </p:cNvSpPr>
          <p:nvPr>
            <p:ph idx="1"/>
          </p:nvPr>
        </p:nvSpPr>
        <p:spPr/>
        <p:txBody>
          <a:bodyPr/>
          <a:lstStyle/>
          <a:p>
            <a:r>
              <a:rPr lang="bs-Latn-BA" dirty="0" smtClean="0"/>
              <a:t>Postupak se pokreće prijavom Institutu za intelektualno vlasništvo BiH</a:t>
            </a:r>
          </a:p>
          <a:p>
            <a:r>
              <a:rPr lang="bs-Latn-BA" dirty="0" smtClean="0"/>
              <a:t>Prijava sadrži: </a:t>
            </a:r>
          </a:p>
          <a:p>
            <a:pPr lvl="1"/>
            <a:r>
              <a:rPr lang="bs-Latn-BA" dirty="0" smtClean="0"/>
              <a:t>Zahtjev za priznanje žiga</a:t>
            </a:r>
          </a:p>
          <a:p>
            <a:pPr lvl="1"/>
            <a:r>
              <a:rPr lang="bs-Latn-BA" dirty="0" smtClean="0"/>
              <a:t>Reprodukciju oznake koja se želi zaštiti</a:t>
            </a:r>
          </a:p>
          <a:p>
            <a:pPr lvl="1"/>
            <a:r>
              <a:rPr lang="bs-Latn-BA" dirty="0" smtClean="0"/>
              <a:t>Spisak robe ili usluga na koje se oznaka odnosi</a:t>
            </a:r>
            <a:endParaRPr lang="bs-Latn-BA" dirty="0"/>
          </a:p>
        </p:txBody>
      </p:sp>
    </p:spTree>
    <p:extLst>
      <p:ext uri="{BB962C8B-B14F-4D97-AF65-F5344CB8AC3E}">
        <p14:creationId xmlns:p14="http://schemas.microsoft.com/office/powerpoint/2010/main" val="2437580848"/>
      </p:ext>
    </p:extLst>
  </p:cSld>
  <p:clrMapOvr>
    <a:masterClrMapping/>
  </p:clrMapOvr>
  <p:transition>
    <p:wipe dir="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274</TotalTime>
  <Words>14323</Words>
  <Application>Microsoft Office PowerPoint</Application>
  <PresentationFormat>On-screen Show (4:3)</PresentationFormat>
  <Paragraphs>959</Paragraphs>
  <Slides>260</Slides>
  <Notes>0</Notes>
  <HiddenSlides>0</HiddenSlides>
  <MMClips>0</MMClips>
  <ScaleCrop>false</ScaleCrop>
  <HeadingPairs>
    <vt:vector size="4" baseType="variant">
      <vt:variant>
        <vt:lpstr>Theme</vt:lpstr>
      </vt:variant>
      <vt:variant>
        <vt:i4>1</vt:i4>
      </vt:variant>
      <vt:variant>
        <vt:lpstr>Slide Titles</vt:lpstr>
      </vt:variant>
      <vt:variant>
        <vt:i4>260</vt:i4>
      </vt:variant>
    </vt:vector>
  </HeadingPairs>
  <TitlesOfParts>
    <vt:vector size="261" baseType="lpstr">
      <vt:lpstr>Trek</vt:lpstr>
      <vt:lpstr>PRAVO INDUSTRIJSKOG VLASNIŠTVA ii CIKLUS STUDIJA  – UŽA NAUČNA OBLAST EKONOMSKOPRAVNA</vt:lpstr>
      <vt:lpstr>Cilj predmeta</vt:lpstr>
      <vt:lpstr>Ishod učenja</vt:lpstr>
      <vt:lpstr>Osnovne tematske jedinice</vt:lpstr>
      <vt:lpstr>Literatura</vt:lpstr>
      <vt:lpstr>Teme istraživačkih radova</vt:lpstr>
      <vt:lpstr>Teme za istraživanje – Prvi dio</vt:lpstr>
      <vt:lpstr>Teme za istraživanje – Drugi dio</vt:lpstr>
      <vt:lpstr>Teme za istraživanje – Treći dio</vt:lpstr>
      <vt:lpstr>Teme za istraživanje – Četvrti dio</vt:lpstr>
      <vt:lpstr>Ono što vodi i vuče svijet nisu lokomotive, nego ideje! </vt:lpstr>
      <vt:lpstr>Uvod u pravo industrijskog vlasništva</vt:lpstr>
      <vt:lpstr>uopšteno o toku postupka za priznanje</vt:lpstr>
      <vt:lpstr>Uopšteno o toku postupka za priznavanje</vt:lpstr>
      <vt:lpstr>patent</vt:lpstr>
      <vt:lpstr>Terminološka napomena</vt:lpstr>
      <vt:lpstr>Materijalna prava nosioca patenta</vt:lpstr>
      <vt:lpstr>Strana lica i zastupanje</vt:lpstr>
      <vt:lpstr>Uslovi za priznanje patenta</vt:lpstr>
      <vt:lpstr>Novost pronalaska-izuma</vt:lpstr>
      <vt:lpstr>Stanje tehnike</vt:lpstr>
      <vt:lpstr>Inventivni nivo izuma</vt:lpstr>
      <vt:lpstr>Industrijska primjenjivost</vt:lpstr>
      <vt:lpstr>Izumi izuzeti iz patentne zaštite</vt:lpstr>
      <vt:lpstr>Šta nije izum</vt:lpstr>
      <vt:lpstr>Patent i konsenzualni patent</vt:lpstr>
      <vt:lpstr>Sastavni djelovi prijave</vt:lpstr>
      <vt:lpstr>Daljnji postupak prijave</vt:lpstr>
      <vt:lpstr>Objava patentne prijave</vt:lpstr>
      <vt:lpstr>Nakon objavljivanja Prijvave</vt:lpstr>
      <vt:lpstr>Konačni korak</vt:lpstr>
      <vt:lpstr>Trajanje patenta</vt:lpstr>
      <vt:lpstr>Patent nastaje upisom u registar patenata, a važi od datuma podnošenja prijave!</vt:lpstr>
      <vt:lpstr>Patent traje 20 godina a mali patent 10 godina (patent za izvjesne hemijske proizvode se može produžiti još za period ispitivanja medicinske podobnosti – obično 3 godine)</vt:lpstr>
      <vt:lpstr>Ovlaštenja na korištenje zaštićenog proizvoda</vt:lpstr>
      <vt:lpstr>Ovlaštenja na korištenje zaštićenog proizvoda</vt:lpstr>
      <vt:lpstr>Ovlaštenja na korištenje zaštićenog proizvoda</vt:lpstr>
      <vt:lpstr>Ovlaštenja na korištenje zaštićenog proizvoda</vt:lpstr>
      <vt:lpstr>Ovlaštenja na korištenje zaštićenog proizvoda</vt:lpstr>
      <vt:lpstr>Ograničenje patenta</vt:lpstr>
      <vt:lpstr>Ograničenje patentnog prava</vt:lpstr>
      <vt:lpstr>Pravo ranije upotrebe</vt:lpstr>
      <vt:lpstr>Iscrpljenje ili konzumacija prava</vt:lpstr>
      <vt:lpstr>Vozila u međunarodnom saobraćaju</vt:lpstr>
      <vt:lpstr>Biotehnološko ograničenje</vt:lpstr>
      <vt:lpstr>Prisilna licenca</vt:lpstr>
      <vt:lpstr>Prisilna licenca</vt:lpstr>
      <vt:lpstr>Prisilna licenca</vt:lpstr>
      <vt:lpstr>Prisilna licenca u javnom interesu</vt:lpstr>
      <vt:lpstr>MUDRAC ONO ŠTO HOĆE TRAŽI U SEBI, NEZNALICA TO TRAŽI U DRUGIMA.</vt:lpstr>
      <vt:lpstr>Pravo industrijskog dizajna i geografske oznake porijekla</vt:lpstr>
      <vt:lpstr>Industrijski dizajn</vt:lpstr>
      <vt:lpstr>Značenje izraza</vt:lpstr>
      <vt:lpstr>PowerPoint Presentation</vt:lpstr>
      <vt:lpstr>Uslovi za zaštitu dizajna</vt:lpstr>
      <vt:lpstr>Novost dizajna</vt:lpstr>
      <vt:lpstr>Individualni karakter dizajna</vt:lpstr>
      <vt:lpstr>Subjekt zaštite</vt:lpstr>
      <vt:lpstr>Pravo na zaštitu</vt:lpstr>
      <vt:lpstr>Nacionalni tretman</vt:lpstr>
      <vt:lpstr>Neće se odobriti zaštita za dizajn:</vt:lpstr>
      <vt:lpstr>Neće se odobriti zaštita za dizajn:</vt:lpstr>
      <vt:lpstr>Registri koje vodi institut za intelektualno vlasništvo Bih</vt:lpstr>
      <vt:lpstr>zastupanje</vt:lpstr>
      <vt:lpstr>Postupak za priznanje zaštite</vt:lpstr>
      <vt:lpstr>Trajanje zaštite</vt:lpstr>
      <vt:lpstr>I DOBRA AKCIJA PROPADA KADA SE O NJOJ PREVIŠE GOVORI !</vt:lpstr>
      <vt:lpstr>Pravo žiga i pravo zaštite geografskih oznaka porijekla</vt:lpstr>
      <vt:lpstr>Žig je naziv za subjektivno pravo industrijskog vlasništva koje za predmet zaštite ima oznaku kojom titular žiga obilježava svoj proizvod ili uslugu u privrednom prometu u cilju njihovog razlikovanja od iste ili slične robe ili usluga drugog subjekta. </vt:lpstr>
      <vt:lpstr>PowerPoint Presentation</vt:lpstr>
      <vt:lpstr>O pravu žiga</vt:lpstr>
      <vt:lpstr>Najvrijednije svjetske robne marke</vt:lpstr>
      <vt:lpstr>Pojam oznake</vt:lpstr>
      <vt:lpstr>Pojam oznake</vt:lpstr>
      <vt:lpstr>Pojam oznake</vt:lpstr>
      <vt:lpstr>Individualni, kolektivni i žig garancije</vt:lpstr>
      <vt:lpstr>Individualni, kolektivni i žig garancije</vt:lpstr>
      <vt:lpstr>Individualni, kolektivni i žig garancije</vt:lpstr>
      <vt:lpstr>Šta se ne smatra žigom</vt:lpstr>
      <vt:lpstr>Načelo specijalnosti</vt:lpstr>
      <vt:lpstr>Znaci koji se mogu zaštiti žigom</vt:lpstr>
      <vt:lpstr>Nacionalni tretman</vt:lpstr>
      <vt:lpstr>Uslovi zaštite</vt:lpstr>
      <vt:lpstr>Apsolutni uslov: distinktivnost oznake</vt:lpstr>
      <vt:lpstr>Uslove distinktivnosti najčešće ne ispunjavaju </vt:lpstr>
      <vt:lpstr>Apsolutni uslov: Oznaka ne smije izazivati zabunu u prometu</vt:lpstr>
      <vt:lpstr>Apsolutni uslov: Oznaka ne smije biti suprotna zakonu ili moralu</vt:lpstr>
      <vt:lpstr>Apsolutni uslov: Oznaka ne smije sadržavati zvaničen znakove kvaliteta</vt:lpstr>
      <vt:lpstr>Relativni uslov: Oznaka ne smije biti istovjetna ili slična sa ranije zaštićenom oznakom drugog lica za istu ili sličnu vrstu roba ili usluga</vt:lpstr>
      <vt:lpstr>Relativni uslov: Oznaka ne smije biti istovjetna ili slična sa ranije prijavljenom oznakom drugog lica, za istu ili sličnu vrstu robe ili usluge</vt:lpstr>
      <vt:lpstr>Relativni uslov: Oznaka ne smije biti istovjetna ili slična oznaci drugog lica, koja je nesumnjivo poznata učesnicima u prometu ali nije prijavljena niti registrovana kao žig</vt:lpstr>
      <vt:lpstr>Relativni uslov: Oznaka ne smije biti istovjetna ili slična čuvenoj oznaci, bez obzira na vrstu robe ili usluge</vt:lpstr>
      <vt:lpstr>Relativni uslov: Oznaka ne smije sadržavati niti podražavati naziv ili obilježja države ili međunarodne organizacije, ime ili lik žive ili umrle znamenite ličnosti</vt:lpstr>
      <vt:lpstr>Relativni uslov: Oznakom se ne smije povređivati autorsko pravo ili pravo INDUSTRIJSKOG VLASNIŠTVA drugog lica</vt:lpstr>
      <vt:lpstr>Žigom se ne može zaštitit znak: </vt:lpstr>
      <vt:lpstr>Postupak sticanja žiga</vt:lpstr>
      <vt:lpstr>Postupak za sticanje žiga</vt:lpstr>
      <vt:lpstr>Dužina trajanja zaštite</vt:lpstr>
      <vt:lpstr>Specifičnost postupka za priznanje žiga</vt:lpstr>
      <vt:lpstr>Nastanak i trajanje</vt:lpstr>
      <vt:lpstr>Prestanak žiga ex nunc: razlog,  neplaćanje taksi</vt:lpstr>
      <vt:lpstr>nekorištenje</vt:lpstr>
      <vt:lpstr>Sadržina zaštite</vt:lpstr>
      <vt:lpstr>Ovlaštenje na obilježavanje robe zaštićenom oznakom</vt:lpstr>
      <vt:lpstr>Ovlaštenje na stavljanje u promet robe obilježene zaštićenim znakom</vt:lpstr>
      <vt:lpstr>Ovlaštenje na korištenje zaštićene oznake na katalozima, prospektima, oglasima i slično</vt:lpstr>
      <vt:lpstr>Ograničenje žiga</vt:lpstr>
      <vt:lpstr>Obim zaštite</vt:lpstr>
      <vt:lpstr>Slučaj povrede žiga</vt:lpstr>
      <vt:lpstr>PowerPoint Presentation</vt:lpstr>
      <vt:lpstr>PowerPoint Presentation</vt:lpstr>
      <vt:lpstr>PowerPoint Presentation</vt:lpstr>
      <vt:lpstr>PowerPoint Presentation</vt:lpstr>
      <vt:lpstr>PowerPoint Presentation</vt:lpstr>
      <vt:lpstr>NEKA NE BUDE TUđI SLUGA KO MOŽE BITI SVOJ GOSPODAR. </vt:lpstr>
      <vt:lpstr>Pravo zaštite geografske oznake porijekla</vt:lpstr>
      <vt:lpstr>PowerPoint Presentation</vt:lpstr>
      <vt:lpstr>Značenje izraza</vt:lpstr>
      <vt:lpstr>Geo. Ozn. Por. U objektivnom i subjektivnom smislu</vt:lpstr>
      <vt:lpstr>Ne može se zaštiti naziv:</vt:lpstr>
      <vt:lpstr>Ne može se zaštiti naziv: </vt:lpstr>
      <vt:lpstr>Nacionalni tretman</vt:lpstr>
      <vt:lpstr>Nadležnost za postupak zaštite </vt:lpstr>
      <vt:lpstr>Sudska nadležnost</vt:lpstr>
      <vt:lpstr>Registri koje vodi institut</vt:lpstr>
      <vt:lpstr>zastupanje</vt:lpstr>
      <vt:lpstr>Postupak za prijavu</vt:lpstr>
      <vt:lpstr>Bitni djelovi prijave</vt:lpstr>
      <vt:lpstr>Nastanak i trajanje prava na geografsku oznaku porijekla</vt:lpstr>
      <vt:lpstr>Sadržina zaštite</vt:lpstr>
      <vt:lpstr>Obim zaštite</vt:lpstr>
      <vt:lpstr>LAKŠE JE ZNATI KAKO SE PRAVI NEKA STVAR, NEGO JE NAPRAVITI. </vt:lpstr>
      <vt:lpstr>Blok VIII – zaštita topografije integrisanog kola, zaštita biljne sorte, suzbijanje nelojalne konkurencije i poslovna tajna</vt:lpstr>
      <vt:lpstr>Zaštita topografije integrisanog kola</vt:lpstr>
      <vt:lpstr>Značenje pojmova</vt:lpstr>
      <vt:lpstr>Predmet zaštite</vt:lpstr>
      <vt:lpstr>Uslovi zaštite</vt:lpstr>
      <vt:lpstr>Subjekt zaštite</vt:lpstr>
      <vt:lpstr>Postupak za priznanje prava zaštite</vt:lpstr>
      <vt:lpstr>Nastanak i trajanje prava zaštite</vt:lpstr>
      <vt:lpstr>Ex nunc prestanak prava </vt:lpstr>
      <vt:lpstr>Ex tunc prestanak prava</vt:lpstr>
      <vt:lpstr>Sadržina prava zaštite topografije integrisanog kola</vt:lpstr>
      <vt:lpstr>Ovlaštenja titulara prava:</vt:lpstr>
      <vt:lpstr>Ograničenost prava</vt:lpstr>
      <vt:lpstr>KAD IMA VOLJE IMA I NAČINA. </vt:lpstr>
      <vt:lpstr>Zaštita biljnih sorti</vt:lpstr>
      <vt:lpstr>Značenje pojmova</vt:lpstr>
      <vt:lpstr>Biljna sorta kao predmet zaštite</vt:lpstr>
      <vt:lpstr>Uslovi zaštite</vt:lpstr>
      <vt:lpstr>Uslovi zaštite</vt:lpstr>
      <vt:lpstr>Subjekt zaštite</vt:lpstr>
      <vt:lpstr>Postupak sticanja zaštite</vt:lpstr>
      <vt:lpstr>Postupak sticanja zaštite</vt:lpstr>
      <vt:lpstr>Sadržina prava</vt:lpstr>
      <vt:lpstr>Obim zaštite</vt:lpstr>
      <vt:lpstr>Ograničavanje prava</vt:lpstr>
      <vt:lpstr>AKTIVNOST JE ROBA KOJA NAJVIŠE DONOSI.  </vt:lpstr>
      <vt:lpstr>Zaštita od nelojalne konkurencije</vt:lpstr>
      <vt:lpstr>Terminološke napomene</vt:lpstr>
      <vt:lpstr>Posredna zaštita intelektualnog vlasništva na osnovu propisa o suzbijanju nelojalne konkurencije</vt:lpstr>
      <vt:lpstr>Pod nelojalnom konkurencijom podrazumjeva se:</vt:lpstr>
      <vt:lpstr>Pod nelojalnom konkurencijom podrazumjeva se:</vt:lpstr>
      <vt:lpstr>Konkurencija i nelojalna konkurencija</vt:lpstr>
      <vt:lpstr>Način sticanja zaštite</vt:lpstr>
      <vt:lpstr>Način sticanja zaštite</vt:lpstr>
      <vt:lpstr>NAJVIŠE NAM NEDOSTAJE NEKO KO BI NAS PRISILJAVAO DA RADIMO ONO ŠTO MOŽEMO. </vt:lpstr>
      <vt:lpstr>Poslovna tajna – know how</vt:lpstr>
      <vt:lpstr>Terminološka napomena</vt:lpstr>
      <vt:lpstr>Definicija poslovne tajne</vt:lpstr>
      <vt:lpstr>Uslovi za postojanje know how-a</vt:lpstr>
      <vt:lpstr>Vrste i vrste prenosa know how</vt:lpstr>
      <vt:lpstr>Zaštita poslovne tajne</vt:lpstr>
      <vt:lpstr>NE GLEDAJ NA DJETE KAO NA DRAGULJ, VEĆ SE POBRINI DA TO I POSTANE. </vt:lpstr>
      <vt:lpstr>Blok ix i x – promet, zaštita prava i.v. , wto i trips, međunarodne konvencije  </vt:lpstr>
      <vt:lpstr>Promet ličnopravnih ovlaštenja</vt:lpstr>
      <vt:lpstr>Promet imovinskopravnih ovlaštenja</vt:lpstr>
      <vt:lpstr>Promet imovinskopravnih ovlaštenja</vt:lpstr>
      <vt:lpstr>Nast.</vt:lpstr>
      <vt:lpstr>Konstitutivni oblik prometa</vt:lpstr>
      <vt:lpstr>Konstitutivni oblik prometa</vt:lpstr>
      <vt:lpstr>Konstitutivni oblik prometa</vt:lpstr>
      <vt:lpstr>Translativni oblik prometa</vt:lpstr>
      <vt:lpstr>Ugovori o prometu prava intelektualnog vlasništva</vt:lpstr>
      <vt:lpstr>Ugovori o prometu prava intelektualnog vlasništva</vt:lpstr>
      <vt:lpstr>Autorski ugovor</vt:lpstr>
      <vt:lpstr>Autorski ugovor</vt:lpstr>
      <vt:lpstr>Autorski ugovor</vt:lpstr>
      <vt:lpstr>Ugovor o licenci</vt:lpstr>
      <vt:lpstr>PowerPoint Presentation</vt:lpstr>
      <vt:lpstr>Ugovor o licenci</vt:lpstr>
      <vt:lpstr>Ugovor o licenci</vt:lpstr>
      <vt:lpstr>Vrste ugovora o licenci</vt:lpstr>
      <vt:lpstr>Prinudna licenca</vt:lpstr>
      <vt:lpstr>Službena licenca</vt:lpstr>
      <vt:lpstr>Zakonska licenca</vt:lpstr>
      <vt:lpstr>Ugovor o cesiji</vt:lpstr>
      <vt:lpstr>Ugovor o cesiji</vt:lpstr>
      <vt:lpstr>Ugovor o cesiji</vt:lpstr>
      <vt:lpstr>Ugovor o osnivanju mješovitih preduzeća</vt:lpstr>
      <vt:lpstr>Ugovor o ulaganju</vt:lpstr>
      <vt:lpstr>Ugovor o ulaganju</vt:lpstr>
      <vt:lpstr>Ugovor o transferu tehnologije</vt:lpstr>
      <vt:lpstr>Ugovor o transferu tehnologije</vt:lpstr>
      <vt:lpstr>Ugovor o dugoročnoj proizvodnoj kooperaciji</vt:lpstr>
      <vt:lpstr>Ugovor o dugoročnoj proizvodnoj kooperaciji</vt:lpstr>
      <vt:lpstr>Ugovor o franšizingu</vt:lpstr>
      <vt:lpstr>Karakteristike ugovora o franšizingu</vt:lpstr>
      <vt:lpstr>Ugovor o franšizingu</vt:lpstr>
      <vt:lpstr>Joint venture ugovor</vt:lpstr>
      <vt:lpstr>“JEDINO STVARNO BOGATSTVO JE BOGATSTVO DUŠE, OSTALA SU DOBRA PODLOŽNA VELIKIM GUBITCIMA” </vt:lpstr>
      <vt:lpstr>Zaštita prava intelektualnog vlasništva</vt:lpstr>
      <vt:lpstr>PowerPoint Presentation</vt:lpstr>
      <vt:lpstr>Građanskopravna zaštita</vt:lpstr>
      <vt:lpstr>Građanskopravna zaštita</vt:lpstr>
      <vt:lpstr>Građanskopravna zaštita</vt:lpstr>
      <vt:lpstr>Vrste tužbenih zahtjeva</vt:lpstr>
      <vt:lpstr>Mogući tužbeni zahtjevi</vt:lpstr>
      <vt:lpstr>Građanskopravna zaštita</vt:lpstr>
      <vt:lpstr>Krivičnopravna zaštita</vt:lpstr>
      <vt:lpstr>Krivičnopravna zaštita</vt:lpstr>
      <vt:lpstr>Krivičnopravna zaštita</vt:lpstr>
      <vt:lpstr>Krivičnopravna zaštita</vt:lpstr>
      <vt:lpstr>Krivičnopravna zaštita</vt:lpstr>
      <vt:lpstr>Upravnopravna zaštita</vt:lpstr>
      <vt:lpstr>Upravnopravna zaštita</vt:lpstr>
      <vt:lpstr>Neka od djela koja se smatraju prekršajem</vt:lpstr>
      <vt:lpstr>Neka od djela koja se smatraju prekršajem</vt:lpstr>
      <vt:lpstr>Neka od djela koja se smatraju prekršajem</vt:lpstr>
      <vt:lpstr>Neka od djela koja se smatraju prekršajem</vt:lpstr>
      <vt:lpstr>Mehanizam funkcionisanja upravnopravne zaštite</vt:lpstr>
      <vt:lpstr>Svjetska trgovinska organizacija wto</vt:lpstr>
      <vt:lpstr>Svjetska trgovinska organizacija</vt:lpstr>
      <vt:lpstr>Trips sporazum</vt:lpstr>
      <vt:lpstr>Prednosti odnosa piv-a i trips-a</vt:lpstr>
      <vt:lpstr>Oblici piv koji ulaze u zaštitu tripsom</vt:lpstr>
      <vt:lpstr>Trips sporazum</vt:lpstr>
      <vt:lpstr>Sedam dijelova trips sporazuma:</vt:lpstr>
      <vt:lpstr>Ugovor o saradnji wto-a i wipo-a</vt:lpstr>
      <vt:lpstr>Međunarodne konvencije u području intelektualnog vlasništva kojih je Bosna i Hercegovina članica </vt:lpstr>
      <vt:lpstr>1. KONVENCIJA O OSNIVANJU SVJETSKE ORGANIZACIJE ZA INTELEKTUALNO VLASNIŠTVO (Convention Establishing the World Intellectual Property Organization – WIPO Convention) </vt:lpstr>
      <vt:lpstr>2.  PARIŠKA KONVENCIJA ZA ZAŠTITU        INDUSTRIJSKOG VLASNIŠTVA      (Paris Convention for the Protection of Industrial          Property – Paris Union)  </vt:lpstr>
      <vt:lpstr>3. MADRIDSKI SPORAZUM O MEĐUNARODNOM REGISTROVANJU ŽIGOVA (Madrid Agreement Concerning the International Registration of Marks – Madrid Union)  </vt:lpstr>
      <vt:lpstr>4. NICANSKI SPORAZUM O MEĐUNARODNOJ KLASIFIKACIJI ROBA I USLUGA RADI REGISTROVANJA ŽIGOVA (Nice Agreement Concerning the International Classification of Goods and Services for the Purposes of the Registration of Marks – Nice Union)  </vt:lpstr>
      <vt:lpstr>5. LOKARNSKI SPORAZUM O USTANOVLJENJU MEĐUNARODNE KLASIFIKACIJE ZA INDUSTRIJSKI DIZAJN (Locarno Agreement Establishing an International Classification for Industrial Designs – Locarno Union)  </vt:lpstr>
      <vt:lpstr>6. BERNSKA KONVENCIJA ZA ZAŠTITU KNJIŽEVNIH I UMJETNIČKIH DJELA (Berne Convention for the Protection of Literary and Artistic Works – Berne Union) </vt:lpstr>
      <vt:lpstr>7. UGOVOR O SARADNJI NA PODRUČJU PATENATA (Patent Cooperation Treaty PCT – PCT Union)  </vt:lpstr>
      <vt:lpstr>8. KONVENCIJA O DISTRIBUCIJI SIGNALA ZA PRENOS PROGRAMA PREKO SATELITA (Brussels Convention Relating to the Distribution of Programme-Carrying Signals Transmited by Satellite (Satellites Convention); </vt:lpstr>
      <vt:lpstr> 9. SPORAZUM O SURADNJI IPROŠIRENJU U PODRUČJU PATENATA ZAKLJUČEN IZMEĐU VmBiH I EPO (1.12.2004) </vt:lpstr>
      <vt:lpstr>10. UGOVOR O ZAKONU O ŽIGU (22.12. 2006) </vt:lpstr>
      <vt:lpstr>11. SINGAPURSKI UGOVOR O ZAKONU O ŽIGU (31.03. 2006) </vt:lpstr>
      <vt:lpstr>12. UGOVOR O INTELEKTUALNOM VLASNIŠTVU U SVEZI SA INTEGRALNIM  SKLOPOVIMA (08.03. 2007) </vt:lpstr>
      <vt:lpstr>13. PROTOKOL U SVEZI SA Madritskim aranžmanom O MEĐUNARODNOM REGISTRIRANJU ŽIGOVA (27.01 2009) </vt:lpstr>
      <vt:lpstr>14. BUDIMPEŠTANSKI SPORAZUM O MEĐUNARODNOM PRIZNAVANJU DEPOZITA MIKROORGANIZAMA U SVRHU PATENTNOG POSTUPKA (27.01 2009) </vt:lpstr>
      <vt:lpstr>15. Ugovor o međunarodnoj klasifikaciji patenata (27.10. 2009) </vt:lpstr>
      <vt:lpstr>16. Haški sporazum u svezi sa međunarodnom registracijom industrijskog dizajna ( 07.12. 2008) </vt:lpstr>
      <vt:lpstr> 17. Međunarodma konvencija o zaštiti umjetnika izvođača, proizvođača fonograma i organizacija za radiodifuziju (25.05. 2009) </vt:lpstr>
      <vt:lpstr>18. Konvencija o zaštiti proizvođača fonograma od neovlašćenog  umnožavanja njihovih fonograma (25.05. 2009) </vt:lpstr>
      <vt:lpstr>“ Spavao sam i sanjao da je život radost. Probudio sam se i otkrio da je život služenje. Dao sam se na služenje i spoznao da je služenje radost” </vt:lpstr>
      <vt:lpstr>HVALA NA PAŽNJI!</vt:lpstr>
    </vt:vector>
  </TitlesOfParts>
  <Company>Deftones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Osnovi prava intelektualnog vlasništva – blok I</dc:title>
  <dc:creator>Korisnik001</dc:creator>
  <cp:lastModifiedBy>Haris Hasić</cp:lastModifiedBy>
  <cp:revision>42</cp:revision>
  <dcterms:created xsi:type="dcterms:W3CDTF">2012-10-09T09:19:36Z</dcterms:created>
  <dcterms:modified xsi:type="dcterms:W3CDTF">2015-04-04T07:25:37Z</dcterms:modified>
</cp:coreProperties>
</file>