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9" r:id="rId5"/>
    <p:sldId id="285" r:id="rId6"/>
    <p:sldId id="287" r:id="rId7"/>
    <p:sldId id="288" r:id="rId8"/>
    <p:sldId id="289" r:id="rId9"/>
    <p:sldId id="291" r:id="rId10"/>
    <p:sldId id="292" r:id="rId11"/>
    <p:sldId id="29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0A0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6" autoAdjust="0"/>
    <p:restoredTop sz="94552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50183B-F3DD-4251-A24B-CB06BD75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11AF-F0E3-479F-9638-AB1127357F55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14D92D-4A44-40ED-A9A8-CA09C7B7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3BA302-0D63-4730-9ED9-8B6772D3B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281B9-3CA6-434A-B83C-3712E2DEB2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2568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AE151D-F3B0-4E45-89E2-8B516A2A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12F1C-F07B-4B3D-BA40-C16214E2688C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4A3C29-035C-4748-9ED3-35462C10D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D0686A-EE33-4B64-834A-EE6729AE5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B83A4-A0DD-495A-93DE-A5E1D4B13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8892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C9F2C6-C36A-4EBC-886B-7158CADE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AFB0C-F903-4882-AB26-2F61E44FA0E9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4B9B44-602A-4BA1-9507-6CF84560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9D01FA-6792-4531-8540-B9952F05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3F353-26E7-4931-B296-0900725BE1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7623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0558BC-0CED-4312-B344-7F919C82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0E76-DF09-4D98-8888-B4E69A80A7D6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D72544-437A-46A5-8820-5F4445F2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16BD67-6D57-40B9-A397-85222F54A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FD01F-CC0C-47FB-A6BF-0E34D04CF5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7178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98302B-1C9A-4BB9-91AB-3EE38035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472C6-603A-4BE4-B174-C6EF8A1A0082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041931-212A-4B88-9CA4-2F27976A0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A05820-6D54-4ED0-B2ED-DCF9F91F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626A0-9F5E-452D-A910-D7FFC63E4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9407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91DD66A-40E1-49F4-81CC-AE985328C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57636-DDC1-4AF7-A853-F8F18D4A8145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085E313-B638-45B3-99A3-537874BE2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680428D-E2C3-446A-B4B7-622035AC0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4C4E6-ADE7-4F2F-92A0-77AAC18E0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762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77104ED-7F61-49F6-B08C-68AB2D23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5327-B16C-483B-BC6B-1657348AC060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BD1F6E49-B9B6-4AD6-A384-176E34207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D9ACA8D4-3FA3-4A36-9A89-59BBCAA91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A84C3-046E-48BE-8EFF-59CE5E74CD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7908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2D8DC84-06EF-471B-AA11-AA80FC1A4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9D850-5F54-447E-AD3E-94166E3D19FC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0B254A44-0599-4E60-BD1F-6C337E571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55A193F-63DA-4BA2-B6EF-77867A7D0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068EA-A1DE-4488-8EE3-2AB9A5A9BF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2400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C72CD8D5-D82B-43F0-8885-7369B2E38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F98B2-9F04-412A-8974-85EC874612E8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036933F-78B6-4FFB-A75A-D85CF137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EFA6E4D-57D1-44F9-A13C-BB27BB14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BB6D7-9353-46B1-8EE7-522684C940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7068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D477CF8-C7E4-4A68-99D1-541AE465B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48C32-8926-4627-80D8-908C31F5AFBD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8A1F080-7CBE-4D9D-A579-3965953D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F019408-088E-47EB-954A-F98FF4DF5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A8014-DE8A-48AF-8B9F-D4D3115786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139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3094070-AB48-4A30-9E2D-BD87A1AE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4E914-230A-41C1-ACFA-CDCE0936B3D2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A874787-C04C-4232-ABE1-54FE3C2AB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A0607E3-32EC-40C1-A84F-8F37AE83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492D0-FAA7-41EE-B6CF-F22069B835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199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1C2DEE3D-B381-49E8-9251-095358A909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91D88DC4-F6AE-4EC7-B1AB-B81897B0C8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CDD6AF-91F4-44B4-A046-3599C5F92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16BEE0-E8E8-4CD4-9A75-6F11A36F31DD}" type="datetimeFigureOut">
              <a:rPr lang="en-US"/>
              <a:pPr>
                <a:defRPr/>
              </a:pPr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6AE224-91E0-4D5C-8B7D-C410901E5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5C12B-4031-45C2-A591-8CF742F6D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0C7B6B4-8A6D-47F1-8100-2FCFE3589CF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B497DAAB-CEB5-4859-A353-C5EC3B07A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549275"/>
            <a:ext cx="7772400" cy="1470025"/>
          </a:xfrm>
        </p:spPr>
        <p:txBody>
          <a:bodyPr/>
          <a:lstStyle/>
          <a:p>
            <a:pPr algn="l" eaLnBrk="1" hangingPunct="1"/>
            <a:r>
              <a:rPr lang="bs-Latn-BA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Prof.dr</a:t>
            </a:r>
            <a: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Izet Laličić, advokat</a:t>
            </a:r>
            <a:b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Viši ass. Nihad Čivić,MA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4C9DCB53-A0FA-453D-A6F5-12A65731D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1" y="2492375"/>
            <a:ext cx="8064574" cy="3146425"/>
          </a:xfrm>
        </p:spPr>
        <p:txBody>
          <a:bodyPr/>
          <a:lstStyle/>
          <a:p>
            <a:pPr algn="just" eaLnBrk="1" hangingPunct="1"/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TEMA:  </a:t>
            </a:r>
            <a:r>
              <a:rPr lang="hr-BA" alt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Primjena</a:t>
            </a:r>
            <a:r>
              <a:rPr lang="en-US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Zakona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stvarnim</a:t>
            </a:r>
            <a:r>
              <a:rPr lang="bs-Latn-BA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pravima</a:t>
            </a:r>
            <a:endParaRPr lang="bs-Latn-BA" alt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bs-Latn-BA" alt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bs-Latn-BA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kod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sticanja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vlasništva</a:t>
            </a:r>
            <a:r>
              <a:rPr lang="bs-Latn-BA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dosjelošću</a:t>
            </a:r>
            <a:endParaRPr lang="bs-Latn-BA" alt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bs-Latn-BA" alt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bs-Latn-BA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alt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nekretninama</a:t>
            </a:r>
            <a:endParaRPr lang="bs-Latn-BA" alt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bs-Latn-BA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bs-Latn-BA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11.12.2021. </a:t>
            </a:r>
            <a:r>
              <a:rPr lang="bs-Latn-BA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166744C6-75F1-4379-B4AB-91C15E751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BA" altLang="en-US" sz="2400">
                <a:latin typeface="Arial" panose="020B0604020202020204" pitchFamily="34" charset="0"/>
              </a:rPr>
              <a:t/>
            </a:r>
            <a:br>
              <a:rPr lang="hr-BA" altLang="en-US" sz="2400">
                <a:latin typeface="Arial" panose="020B0604020202020204" pitchFamily="34" charset="0"/>
              </a:rPr>
            </a:br>
            <a:r>
              <a:rPr lang="hr-BA" altLang="en-US" sz="2400">
                <a:latin typeface="Arial" panose="020B0604020202020204" pitchFamily="34" charset="0"/>
              </a:rPr>
              <a:t>3.5.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Posebno o 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roku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canj</a:t>
            </a:r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prava vlasništva</a:t>
            </a:r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dosjelošću</a:t>
            </a:r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nekretninama u društvenom</a:t>
            </a:r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/državnom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vlasništvu 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xmlns="" id="{71C01D32-27DA-46ED-8E66-65E6E024DF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24075" y="1341438"/>
            <a:ext cx="5049838" cy="4318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hr-BA" altLang="en-US" sz="2000">
                <a:solidFill>
                  <a:schemeClr val="bg1"/>
                </a:solidFill>
                <a:latin typeface="Arial" panose="020B0604020202020204" pitchFamily="34" charset="0"/>
              </a:rPr>
              <a:t>ZAVRŠNE ODREDBE (čl.359. st.3. i 4.)</a:t>
            </a:r>
            <a:r>
              <a:rPr lang="nb-NO" altLang="en-US" sz="200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bs-Latn-BA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3A8E02B-11D1-40B2-B89A-626304E7B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205038"/>
            <a:ext cx="2665413" cy="3671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hr-BA" sz="1800" dirty="0">
                <a:latin typeface="Arial" charset="0"/>
                <a:cs typeface="Arial" charset="0"/>
              </a:rPr>
              <a:t>Ako su rokovi za sticanje počeli teći prije stupanja na snagu ovog zakona, oni će teći i nakon njegova stupanja na snagu po odredbama dosadašnjeg zakona 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hr-BA" sz="1800" dirty="0">
                <a:solidFill>
                  <a:srgbClr val="FF0000"/>
                </a:solidFill>
                <a:latin typeface="Arial" charset="0"/>
                <a:cs typeface="Arial" charset="0"/>
              </a:rPr>
              <a:t>(čl. 359. st.3.)</a:t>
            </a:r>
            <a:endParaRPr lang="hr-BA" sz="1800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1EC1D9A-1F7F-445C-96E2-050E0E46F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2205038"/>
            <a:ext cx="2881312" cy="3671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hr-HR" sz="1600" dirty="0">
                <a:latin typeface="Arial" charset="0"/>
                <a:cs typeface="Arial" charset="0"/>
              </a:rPr>
              <a:t>Rok </a:t>
            </a:r>
            <a:r>
              <a:rPr lang="hr-BA" sz="1600" dirty="0">
                <a:latin typeface="Arial" charset="0"/>
                <a:cs typeface="Arial" charset="0"/>
              </a:rPr>
              <a:t>za sticanje dosjelošću nekretnina, koje su na dan stupanja na snagu ovog zakona bile u društvenom/ državnom vlasništvu, </a:t>
            </a:r>
            <a:r>
              <a:rPr lang="hr-BA" sz="1600" b="1" dirty="0">
                <a:latin typeface="Arial" charset="0"/>
                <a:cs typeface="Arial" charset="0"/>
              </a:rPr>
              <a:t>kao i za sticanje stvarnih prava na tim nekretninama dosjelošću, ne računa se vrijeme posjedovanja </a:t>
            </a:r>
            <a:r>
              <a:rPr lang="hr-BA" sz="1600" dirty="0">
                <a:latin typeface="Arial" charset="0"/>
                <a:cs typeface="Arial" charset="0"/>
              </a:rPr>
              <a:t>dok su na snazi bili propisi, koji su izričito isključivali dosjelost.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hr-BA" sz="1600" dirty="0">
                <a:solidFill>
                  <a:srgbClr val="FF0000"/>
                </a:solidFill>
                <a:latin typeface="Arial" charset="0"/>
                <a:cs typeface="Arial" charset="0"/>
              </a:rPr>
              <a:t>(čl. 359. st.4.) </a:t>
            </a:r>
            <a:r>
              <a:rPr lang="hr-BA" sz="2000" dirty="0">
                <a:solidFill>
                  <a:schemeClr val="bg1"/>
                </a:solidFill>
                <a:latin typeface="Arial" charset="0"/>
                <a:cs typeface="+mn-cs"/>
              </a:rPr>
              <a:t>E (čl.359. st.3. i 4.)</a:t>
            </a:r>
            <a:r>
              <a:rPr lang="nb-NO" sz="2000" dirty="0">
                <a:solidFill>
                  <a:schemeClr val="bg1"/>
                </a:solidFill>
                <a:latin typeface="Arial" charset="0"/>
                <a:cs typeface="+mn-cs"/>
              </a:rPr>
              <a:t> </a:t>
            </a:r>
            <a:endParaRPr lang="hr-BA" sz="2000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CD42BAE8-8563-4740-8788-9F6D78AC4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2205038"/>
            <a:ext cx="2663825" cy="3671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hr-BA" sz="1600" b="1" dirty="0">
                <a:latin typeface="Arial" charset="0"/>
                <a:cs typeface="Arial" charset="0"/>
              </a:rPr>
              <a:t>Taj rok počinje teći od dana </a:t>
            </a:r>
            <a:r>
              <a:rPr lang="hr-BA" sz="1600" dirty="0">
                <a:latin typeface="Arial" charset="0"/>
                <a:cs typeface="Arial" charset="0"/>
              </a:rPr>
              <a:t>stupanja na snagu republičkog Zakona o osnovama vlasničkih odnosa, koji je stupio na snagu </a:t>
            </a:r>
            <a:r>
              <a:rPr lang="hr-BA" sz="1600" b="1" dirty="0">
                <a:latin typeface="Arial" charset="0"/>
                <a:cs typeface="Arial" charset="0"/>
              </a:rPr>
              <a:t>10.10.1995. godine </a:t>
            </a:r>
            <a:r>
              <a:rPr lang="hr-BA" sz="1600" dirty="0">
                <a:latin typeface="Arial" charset="0"/>
                <a:cs typeface="Arial" charset="0"/>
              </a:rPr>
              <a:t>kada je i </a:t>
            </a:r>
            <a:r>
              <a:rPr lang="hr-HR" sz="1600" dirty="0">
                <a:latin typeface="Arial" charset="0"/>
                <a:cs typeface="Arial" charset="0"/>
              </a:rPr>
              <a:t>prestala primjena preuzetog bivšeg saveznog ZOSPO, kojim je izričito bila propisana zabrana sticanja prava vlasništva na nekretninama u društvenom vlasništvu (član 29.). </a:t>
            </a:r>
            <a:endParaRPr lang="hr-BA" sz="1600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55ECCAAB-45F1-4EB9-8F3C-5513C44B8FD4}"/>
              </a:ext>
            </a:extLst>
          </p:cNvPr>
          <p:cNvCxnSpPr/>
          <p:nvPr/>
        </p:nvCxnSpPr>
        <p:spPr>
          <a:xfrm>
            <a:off x="5940425" y="3429000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8A2E54-A150-435F-BB74-C264EF730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452596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Font typeface="Arial" charset="0"/>
              <a:buNone/>
              <a:defRPr/>
            </a:pPr>
            <a:endParaRPr lang="bs-Latn-BA" dirty="0"/>
          </a:p>
          <a:p>
            <a:pPr algn="ctr">
              <a:buFont typeface="Arial" charset="0"/>
              <a:buNone/>
              <a:defRPr/>
            </a:pPr>
            <a:endParaRPr lang="bs-Latn-BA" dirty="0"/>
          </a:p>
          <a:p>
            <a:pPr algn="ctr">
              <a:buFont typeface="Arial" charset="0"/>
              <a:buNone/>
              <a:defRPr/>
            </a:pPr>
            <a:endParaRPr lang="bs-Latn-BA" dirty="0"/>
          </a:p>
          <a:p>
            <a:pPr algn="ctr">
              <a:buFont typeface="Arial" charset="0"/>
              <a:buNone/>
              <a:defRPr/>
            </a:pPr>
            <a:r>
              <a:rPr lang="bs-Latn-BA" sz="3600" dirty="0">
                <a:latin typeface="Arial" pitchFamily="34" charset="0"/>
                <a:cs typeface="Arial" pitchFamily="34" charset="0"/>
              </a:rPr>
              <a:t>HVALA  NA  PAŽNJI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xmlns="" id="{931FE792-DA57-4348-8B08-5B7F332AB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bs-Latn-BA" altLang="en-US" sz="2800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xmlns="" id="{67B4E251-C70D-4194-84AF-41E4F6CEC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435975" cy="5327650"/>
          </a:xfrm>
        </p:spPr>
        <p:txBody>
          <a:bodyPr/>
          <a:lstStyle/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 Uvodne napomene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bs-Latn-BA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bs-Latn-BA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bs-Latn-BA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2. Relevantne odredbe za sticanje dosjelošću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bs-Latn-BA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bs-Latn-BA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Pretpostavke za sticanje vlasništva dosjelošću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na nekretninama   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endParaRPr lang="bs-Latn-BA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Posebno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hr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roku za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canj</a:t>
            </a:r>
            <a: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dosjelošću </a:t>
            </a:r>
            <a:endParaRPr lang="bs-Latn-BA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bs-Latn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nekretnina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hr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društvenom</a:t>
            </a:r>
            <a:r>
              <a:rPr lang="hr-BA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/državnom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vlasništvu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xmlns="" id="{6235A74C-91CE-4FE6-919D-F2606AC7C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algn="just" eaLnBrk="1" hangingPunct="1"/>
            <a:r>
              <a:rPr lang="bs-Latn-BA" altLang="en-US" sz="2800">
                <a:latin typeface="Arial" panose="020B0604020202020204" pitchFamily="34" charset="0"/>
                <a:cs typeface="Arial" panose="020B0604020202020204" pitchFamily="34" charset="0"/>
              </a:rPr>
              <a:t>1. Uvodne napomene 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xmlns="" id="{F7C237AD-C15A-4F80-AC09-6CBAF312B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836613"/>
            <a:ext cx="8642350" cy="5688012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>
                <a:latin typeface="Arial" panose="020B0604020202020204" pitchFamily="34" charset="0"/>
              </a:rPr>
              <a:t>U okviru izlaganj</a:t>
            </a:r>
            <a:r>
              <a:rPr lang="hr-BA" altLang="en-US" sz="2400">
                <a:latin typeface="Arial" panose="020B0604020202020204" pitchFamily="34" charset="0"/>
              </a:rPr>
              <a:t>a razmotrićemo pitanje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sticanj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prava vlasništva</a:t>
            </a:r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dosjelošću</a:t>
            </a:r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 nekretninama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 prema odredbama </a:t>
            </a:r>
            <a:r>
              <a:rPr lang="hr-BA" altLang="en-US" sz="24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 o stvarnim pravima</a:t>
            </a:r>
            <a:r>
              <a:rPr lang="hr-BA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«Sl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.novine F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BiH», br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66/13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100/13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BA" altLang="en-US" sz="2400">
                <a:latin typeface="Arial" panose="020B0604020202020204" pitchFamily="34" charset="0"/>
                <a:cs typeface="Arial" panose="020B0604020202020204" pitchFamily="34" charset="0"/>
              </a:rPr>
              <a:t>u daljem tekstu: ZSP FBiH</a:t>
            </a:r>
            <a:endParaRPr lang="hr-BA" altLang="en-US" sz="2400"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hr-BA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hr-BA" altLang="en-US" sz="2400">
                <a:latin typeface="Arial" panose="020B0604020202020204" pitchFamily="34" charset="0"/>
              </a:rPr>
              <a:t>Pri tome, treba uzeti u obzir i odredbe onih posebnih zakona koje su posredno od utjecaja i na pitanje sticanja prava vlasništva dosjelošću na određenim nekretninama </a:t>
            </a:r>
            <a:r>
              <a:rPr lang="hr-BA" altLang="en-US" sz="2400">
                <a:solidFill>
                  <a:srgbClr val="FF0000"/>
                </a:solidFill>
                <a:latin typeface="Arial" panose="020B0604020202020204" pitchFamily="34" charset="0"/>
              </a:rPr>
              <a:t>(npr. Zakon o šumama, Zakon o poljoprivrednom zemljištu i dr.)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r-BA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hr-HR" altLang="en-US" sz="2400">
                <a:latin typeface="Arial" panose="020B0604020202020204" pitchFamily="34" charset="0"/>
                <a:cs typeface="Arial" panose="020B0604020202020204" pitchFamily="34" charset="0"/>
              </a:rPr>
              <a:t>Tužba koja je usmjerena da se utvrdi pravo vlasništva tužitelja po osnovu dosjelosti uređena je normama parničnog postupka</a:t>
            </a:r>
            <a:r>
              <a:rPr lang="hr-HR" altLang="en-US" sz="2400"/>
              <a:t>  </a:t>
            </a:r>
            <a:r>
              <a:rPr lang="hr-HR" altLang="en-US" sz="2400">
                <a:solidFill>
                  <a:srgbClr val="FF0000"/>
                </a:solidFill>
              </a:rPr>
              <a:t>(član 54. st. 1. ZPP FBiH).</a:t>
            </a:r>
            <a:endParaRPr lang="bs-Latn-BA" altLang="en-US" sz="240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7034E9B4-D0BE-42FC-9954-5CE6AE7C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417512"/>
          </a:xfrm>
        </p:spPr>
        <p:txBody>
          <a:bodyPr/>
          <a:lstStyle/>
          <a:p>
            <a:pPr algn="l" eaLnBrk="1" hangingPunct="1"/>
            <a:r>
              <a:rPr lang="hr-BA" altLang="en-US" sz="2400">
                <a:latin typeface="Arial" panose="020B0604020202020204" pitchFamily="34" charset="0"/>
              </a:rPr>
              <a:t>2.  RELEVANTNE ODREDBE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4C91AEA2-8D80-4C28-89BB-96B65091C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981075"/>
            <a:ext cx="8569325" cy="5688013"/>
          </a:xfrm>
        </p:spPr>
        <p:txBody>
          <a:bodyPr/>
          <a:lstStyle/>
          <a:p>
            <a:pPr eaLnBrk="1" hangingPunct="1"/>
            <a:r>
              <a:rPr lang="hr-BA" altLang="en-US" sz="2000">
                <a:latin typeface="Arial" panose="020B0604020202020204" pitchFamily="34" charset="0"/>
              </a:rPr>
              <a:t>Jedan od mogućih pravnih osnova sticanja prava vlasništva  je </a:t>
            </a:r>
            <a:r>
              <a:rPr lang="hr-BA" altLang="en-US" sz="2000" b="1">
                <a:latin typeface="Arial" panose="020B0604020202020204" pitchFamily="34" charset="0"/>
              </a:rPr>
              <a:t>zakon, </a:t>
            </a:r>
            <a:r>
              <a:rPr lang="hr-BA" altLang="en-US" sz="2000">
                <a:latin typeface="Arial" panose="020B0604020202020204" pitchFamily="34" charset="0"/>
              </a:rPr>
              <a:t>uz  ispunjenje pretpostavki predviđenih u zakonu </a:t>
            </a:r>
            <a:r>
              <a:rPr lang="hr-BA" altLang="en-US" sz="2000">
                <a:solidFill>
                  <a:srgbClr val="FF0000"/>
                </a:solidFill>
                <a:latin typeface="Arial" panose="020B0604020202020204" pitchFamily="34" charset="0"/>
              </a:rPr>
              <a:t>(čl. 23. st.1. i 3.)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r-BA" altLang="en-US" sz="2000">
              <a:latin typeface="Arial" panose="020B0604020202020204" pitchFamily="34" charset="0"/>
            </a:endParaRPr>
          </a:p>
          <a:p>
            <a:pPr eaLnBrk="1" hangingPunct="1"/>
            <a:r>
              <a:rPr lang="hr-BA" altLang="en-US" sz="2000">
                <a:latin typeface="Arial" panose="020B0604020202020204" pitchFamily="34" charset="0"/>
              </a:rPr>
              <a:t>Po samom zakonu pravo vlasništva stiče se (pored ostalih osnova) i </a:t>
            </a:r>
            <a:r>
              <a:rPr lang="hr-BA" altLang="en-US" sz="2000" b="1">
                <a:latin typeface="Arial" panose="020B0604020202020204" pitchFamily="34" charset="0"/>
              </a:rPr>
              <a:t>dosjelošću </a:t>
            </a:r>
            <a:r>
              <a:rPr lang="hr-BA" altLang="en-US" sz="2000">
                <a:solidFill>
                  <a:srgbClr val="FF0000"/>
                </a:solidFill>
                <a:latin typeface="Arial" panose="020B0604020202020204" pitchFamily="34" charset="0"/>
              </a:rPr>
              <a:t>(čl. 24.)</a:t>
            </a:r>
            <a:r>
              <a:rPr lang="hr-BA" altLang="en-US" sz="24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r-BA" altLang="en-US" sz="800">
              <a:latin typeface="Arial" panose="020B0604020202020204" pitchFamily="34" charset="0"/>
            </a:endParaRPr>
          </a:p>
          <a:p>
            <a:pPr eaLnBrk="1" hangingPunct="1"/>
            <a:r>
              <a:rPr lang="hr-HR" altLang="en-US" sz="2000">
                <a:latin typeface="Arial" panose="020B0604020202020204" pitchFamily="34" charset="0"/>
              </a:rPr>
              <a:t>Radi se o orginarnom sticanju  prava vlasništva, bez upisa u zemljišnu knjigu, a sticatelj je ovlašten da zahtijeva upis stečenog prava vlasništva u zemljišne knjige </a:t>
            </a:r>
            <a:r>
              <a:rPr lang="hr-HR" altLang="en-US" sz="2000">
                <a:solidFill>
                  <a:srgbClr val="FF0000"/>
                </a:solidFill>
                <a:latin typeface="Arial" panose="020B0604020202020204" pitchFamily="34" charset="0"/>
              </a:rPr>
              <a:t>(čl. 52. st. 1.).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hr-HR" altLang="en-US" sz="2000">
                <a:latin typeface="Arial" panose="020B0604020202020204" pitchFamily="34" charset="0"/>
              </a:rPr>
              <a:t>             Međutim,</a:t>
            </a:r>
            <a:r>
              <a:rPr lang="hr-HR" altLang="en-US" sz="20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hr-HR" altLang="en-US" sz="2000">
                <a:latin typeface="Arial" panose="020B0604020202020204" pitchFamily="34" charset="0"/>
              </a:rPr>
              <a:t>ako ne izvrši upis  u zemljišne knjige, rizikuje da ovo pravo izgubi za slučaj  </a:t>
            </a:r>
            <a:r>
              <a:rPr lang="hr-BA" altLang="en-US" sz="2000">
                <a:latin typeface="Arial" panose="020B0604020202020204" pitchFamily="34" charset="0"/>
              </a:rPr>
              <a:t>da treća savjesna osoba  koja je postupajući sa povjerenjem u zemljišne knjige podnijela zahtjev za upis svoga prava prije nego je on zatražio upis svog prava </a:t>
            </a:r>
            <a:r>
              <a:rPr lang="hr-BA" altLang="en-US" sz="2000">
                <a:solidFill>
                  <a:srgbClr val="FF0000"/>
                </a:solidFill>
                <a:latin typeface="Arial" panose="020B0604020202020204" pitchFamily="34" charset="0"/>
              </a:rPr>
              <a:t>(čl. 52. st.2).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r-BA" altLang="en-US" sz="20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hr-BA" altLang="en-US" sz="2000">
                <a:latin typeface="Arial" panose="020B0604020202020204" pitchFamily="34" charset="0"/>
              </a:rPr>
              <a:t>Na nekretnini se dosjelošću stiče vlasništvo, u trenutku kad se ispune zakonom predviđene pretpostavke koje su sadržane u odredbama  </a:t>
            </a:r>
            <a:r>
              <a:rPr lang="hr-BA" altLang="en-US" sz="2000">
                <a:solidFill>
                  <a:srgbClr val="FF0000"/>
                </a:solidFill>
                <a:latin typeface="Arial" panose="020B0604020202020204" pitchFamily="34" charset="0"/>
              </a:rPr>
              <a:t>člana 58.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xmlns="" id="{7022AB37-FD85-4653-8C4B-591CCB3FA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33375"/>
            <a:ext cx="7704137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BA" altLang="en-US" sz="2000" b="1"/>
              <a:t>3. PRETPOSTAVKE STICANJA VLASNIŠTVA DOSJELOŠĆU </a:t>
            </a:r>
          </a:p>
          <a:p>
            <a:pPr algn="ctr" eaLnBrk="1" hangingPunct="1"/>
            <a:r>
              <a:rPr lang="hr-BA" altLang="en-US" sz="2000" b="1"/>
              <a:t>       NA NEKRETNINAMA   </a:t>
            </a:r>
            <a:r>
              <a:rPr lang="hr-BA" altLang="en-US" sz="2000" b="1">
                <a:solidFill>
                  <a:srgbClr val="FF0000"/>
                </a:solidFill>
              </a:rPr>
              <a:t>(čl. 58.) </a:t>
            </a: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xmlns="" id="{EECFB5D2-1130-406C-B863-0C34D93A0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844675"/>
            <a:ext cx="4464050" cy="12969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BA" altLang="en-US" sz="2000" b="1">
                <a:solidFill>
                  <a:schemeClr val="hlink"/>
                </a:solidFill>
              </a:rPr>
              <a:t>SAMOSTALAN POSJED</a:t>
            </a:r>
          </a:p>
          <a:p>
            <a:pPr algn="ctr" eaLnBrk="1" hangingPunct="1"/>
            <a:endParaRPr lang="hr-BA" altLang="en-US" sz="18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hr-BA" altLang="en-US" sz="1800" b="1">
                <a:solidFill>
                  <a:srgbClr val="FF0000"/>
                </a:solidFill>
              </a:rPr>
              <a:t>čl. 58. st.1.i 2. i čl. 316. st.1. </a:t>
            </a: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xmlns="" id="{9C008C55-5888-4F9A-A0A0-99F4E8A82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933825"/>
            <a:ext cx="4176713" cy="25193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SVOJSTVA POSJEDA</a:t>
            </a:r>
          </a:p>
          <a:p>
            <a:pPr algn="ctr">
              <a:defRPr/>
            </a:pP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redovna dosjelost (čl.58.st.1.)</a:t>
            </a:r>
          </a:p>
          <a:p>
            <a:pPr algn="ctr">
              <a:defRPr/>
            </a:pPr>
            <a:r>
              <a:rPr lang="hr-BA" sz="2000" b="1" smtClean="0">
                <a:solidFill>
                  <a:schemeClr val="bg1"/>
                </a:solidFill>
                <a:latin typeface="Arial" charset="0"/>
                <a:cs typeface="Arial" charset="0"/>
              </a:rPr>
              <a:t> - </a:t>
            </a: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zakonit     </a:t>
            </a:r>
            <a:r>
              <a:rPr lang="hr-BA" sz="2000" dirty="0">
                <a:solidFill>
                  <a:schemeClr val="bg1"/>
                </a:solidFill>
                <a:latin typeface="Arial" charset="0"/>
                <a:cs typeface="Arial" charset="0"/>
              </a:rPr>
              <a:t>- čl. </a:t>
            </a:r>
            <a:r>
              <a:rPr lang="hr-BA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324. st.1. </a:t>
            </a:r>
          </a:p>
          <a:p>
            <a:pPr algn="ctr">
              <a:buFontTx/>
              <a:buChar char="-"/>
              <a:defRPr/>
            </a:pP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 savjestan </a:t>
            </a:r>
            <a:r>
              <a:rPr lang="hr-BA" sz="2000" dirty="0">
                <a:solidFill>
                  <a:schemeClr val="bg1"/>
                </a:solidFill>
                <a:latin typeface="Arial" charset="0"/>
                <a:cs typeface="Arial" charset="0"/>
              </a:rPr>
              <a:t>- čl. 326. st.1.</a:t>
            </a:r>
          </a:p>
          <a:p>
            <a:pPr algn="ctr">
              <a:buFontTx/>
              <a:buChar char="-"/>
              <a:defRPr/>
            </a:pPr>
            <a:r>
              <a:rPr lang="hr-BA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istinit        </a:t>
            </a:r>
            <a:r>
              <a:rPr lang="hr-BA" sz="2000" dirty="0">
                <a:solidFill>
                  <a:schemeClr val="bg1"/>
                </a:solidFill>
                <a:latin typeface="Arial" charset="0"/>
                <a:cs typeface="Arial" charset="0"/>
              </a:rPr>
              <a:t>- čl. 325. st.1.</a:t>
            </a:r>
          </a:p>
          <a:p>
            <a:pPr algn="ctr">
              <a:defRPr/>
            </a:pPr>
            <a:r>
              <a:rPr lang="hr-BA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i</a:t>
            </a:r>
          </a:p>
          <a:p>
            <a:pPr algn="ctr">
              <a:defRPr/>
            </a:pPr>
            <a:r>
              <a:rPr lang="hr-BA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- protekom 10 godina neprekidnog posjeda</a:t>
            </a:r>
          </a:p>
        </p:txBody>
      </p:sp>
      <p:sp>
        <p:nvSpPr>
          <p:cNvPr id="6149" name="Line 9">
            <a:extLst>
              <a:ext uri="{FF2B5EF4-FFF2-40B4-BE49-F238E27FC236}">
                <a16:creationId xmlns:a16="http://schemas.microsoft.com/office/drawing/2014/main" xmlns="" id="{F2C8A35E-A6F6-4447-A832-54C04F5A9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538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11">
            <a:extLst>
              <a:ext uri="{FF2B5EF4-FFF2-40B4-BE49-F238E27FC236}">
                <a16:creationId xmlns:a16="http://schemas.microsoft.com/office/drawing/2014/main" xmlns="" id="{14292D00-75CC-47AB-A481-1F31C1134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21">
            <a:extLst>
              <a:ext uri="{FF2B5EF4-FFF2-40B4-BE49-F238E27FC236}">
                <a16:creationId xmlns:a16="http://schemas.microsoft.com/office/drawing/2014/main" xmlns="" id="{0C75770C-BF2B-4104-A2A3-3DA9BD9B7F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538" y="3500438"/>
            <a:ext cx="453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22">
            <a:extLst>
              <a:ext uri="{FF2B5EF4-FFF2-40B4-BE49-F238E27FC236}">
                <a16:creationId xmlns:a16="http://schemas.microsoft.com/office/drawing/2014/main" xmlns="" id="{94D147FC-6F17-4E8F-B9CF-96E72A0C8E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7538" y="31416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23">
            <a:extLst>
              <a:ext uri="{FF2B5EF4-FFF2-40B4-BE49-F238E27FC236}">
                <a16:creationId xmlns:a16="http://schemas.microsoft.com/office/drawing/2014/main" xmlns="" id="{49F30224-8B9B-43B4-9E71-864B4B2B45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8538" y="3500438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25">
            <a:extLst>
              <a:ext uri="{FF2B5EF4-FFF2-40B4-BE49-F238E27FC236}">
                <a16:creationId xmlns:a16="http://schemas.microsoft.com/office/drawing/2014/main" xmlns="" id="{9F18EAB5-ECEF-4A99-9442-1DD34CF085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4025" y="3500438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Rectangle 26">
            <a:extLst>
              <a:ext uri="{FF2B5EF4-FFF2-40B4-BE49-F238E27FC236}">
                <a16:creationId xmlns:a16="http://schemas.microsoft.com/office/drawing/2014/main" xmlns="" id="{D5E49FF6-4804-48F9-ACC5-FEC8C10BB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933825"/>
            <a:ext cx="4176712" cy="24479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SVOJSTVA POSJEDA </a:t>
            </a:r>
          </a:p>
          <a:p>
            <a:pPr algn="ctr">
              <a:defRPr/>
            </a:pP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vanredna dosjelost (čl.58.st.2.) </a:t>
            </a:r>
          </a:p>
          <a:p>
            <a:pPr algn="ctr">
              <a:defRPr/>
            </a:pPr>
            <a:endParaRPr lang="hr-BA" sz="8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hr-BA" sz="20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- savjestan </a:t>
            </a:r>
            <a:r>
              <a:rPr lang="hr-BA" sz="2000" dirty="0">
                <a:solidFill>
                  <a:schemeClr val="bg1"/>
                </a:solidFill>
                <a:latin typeface="Arial" charset="0"/>
                <a:cs typeface="Arial" charset="0"/>
              </a:rPr>
              <a:t>- čl. 326. st.1.</a:t>
            </a:r>
          </a:p>
          <a:p>
            <a:pPr algn="ctr">
              <a:defRPr/>
            </a:pP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i</a:t>
            </a:r>
          </a:p>
          <a:p>
            <a:pPr algn="ctr">
              <a:buFontTx/>
              <a:buChar char="-"/>
              <a:defRPr/>
            </a:pPr>
            <a:r>
              <a:rPr lang="hr-BA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protekom 20 godina neprekidnog posjeda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663A1952-8823-4743-9C3D-9A9B8F9A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417513"/>
          </a:xfrm>
        </p:spPr>
        <p:txBody>
          <a:bodyPr/>
          <a:lstStyle/>
          <a:p>
            <a:pPr algn="l" eaLnBrk="1" hangingPunct="1"/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3.1. Samostalan posjed 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B34ECF5-2AD7-409F-8E43-5FABE250C3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3538537" cy="1008062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  <a:defRPr/>
            </a:pPr>
            <a:r>
              <a:rPr lang="hr-BA" sz="2000" b="1" dirty="0">
                <a:solidFill>
                  <a:schemeClr val="hlink"/>
                </a:solidFill>
              </a:rPr>
              <a:t>SAMOSTALAN POSJED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hr-BA" sz="2000" b="1" dirty="0">
                <a:solidFill>
                  <a:schemeClr val="hlink"/>
                </a:solidFill>
              </a:rPr>
              <a:t>   </a:t>
            </a:r>
            <a:r>
              <a:rPr lang="hr-BA" sz="1800" b="1" dirty="0">
                <a:solidFill>
                  <a:srgbClr val="FF0000"/>
                </a:solidFill>
              </a:rPr>
              <a:t>čl. 316. st.1. </a:t>
            </a: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xmlns="" id="{E5E6B562-EB44-496B-B90D-1CEC7C33A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492375"/>
            <a:ext cx="4248150" cy="41052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- Dosjelošću se pravo vlasništva može steći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samo ukoliko se radi o samostalnom posjedu.</a:t>
            </a:r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- Kod sticanja vlasništva dosjelošću nije od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značaja da li je takav posjed posredan ili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neposredan, nužno je da postoji samostalan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posjed tzv. vlasnički posjed </a:t>
            </a:r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- Samostalan posjed stvari ima ona osoba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koja drži stvar kao da je njen vlasnik, dakle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onaj posjednik koji izvršava faktičku vlast na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toj stvari kao da je njen vlasnik.</a:t>
            </a:r>
          </a:p>
          <a:p>
            <a:pPr eaLnBrk="1" hangingPunct="1">
              <a:spcBef>
                <a:spcPct val="20000"/>
              </a:spcBef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4ED5C563-6595-4FE0-9110-D090CE508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1341438"/>
            <a:ext cx="3538538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hr-BA" sz="2000" b="1" dirty="0">
                <a:solidFill>
                  <a:schemeClr val="hlink"/>
                </a:solidFill>
                <a:latin typeface="+mn-lt"/>
                <a:cs typeface="+mn-cs"/>
              </a:rPr>
              <a:t>NESAMOSTALAN POSJED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hr-BA" sz="2000" b="1" dirty="0">
                <a:solidFill>
                  <a:schemeClr val="hlink"/>
                </a:solidFill>
                <a:latin typeface="+mn-lt"/>
                <a:cs typeface="+mn-cs"/>
              </a:rPr>
              <a:t>   </a:t>
            </a:r>
            <a:r>
              <a:rPr lang="hr-BA" sz="1800" b="1" dirty="0">
                <a:solidFill>
                  <a:srgbClr val="FF0000"/>
                </a:solidFill>
                <a:latin typeface="+mn-lt"/>
                <a:cs typeface="+mn-cs"/>
              </a:rPr>
              <a:t>čl. 316. st.2. </a:t>
            </a: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xmlns="" id="{AB506CCC-A863-4ED2-A995-A02FFB2D3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2565400"/>
            <a:ext cx="3960812" cy="4103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-Nesamostalan posjednik je onaj posjednik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koji posjeduje stvar (izvršava faktičku vlast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na stvari), ali priznavajući višu vlast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600"/>
              <a:t>neposrednog posjednika  </a:t>
            </a:r>
            <a:r>
              <a:rPr lang="hr-BA" altLang="en-US" sz="1600">
                <a:solidFill>
                  <a:srgbClr val="C00000"/>
                </a:solidFill>
              </a:rPr>
              <a:t>(npr. </a:t>
            </a:r>
            <a:r>
              <a:rPr lang="hr-HR" altLang="en-US" sz="1600">
                <a:solidFill>
                  <a:srgbClr val="C00000"/>
                </a:solidFill>
              </a:rPr>
              <a:t>zakupac,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600">
                <a:solidFill>
                  <a:srgbClr val="C00000"/>
                </a:solidFill>
              </a:rPr>
              <a:t>poslugoprimac,ostavoprimac,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600">
                <a:solidFill>
                  <a:srgbClr val="C00000"/>
                </a:solidFill>
              </a:rPr>
              <a:t>plodouživalac </a:t>
            </a:r>
            <a:r>
              <a:rPr lang="hr-BA" altLang="en-US" sz="1600">
                <a:solidFill>
                  <a:srgbClr val="C00000"/>
                </a:solidFill>
              </a:rPr>
              <a:t>najmoprimac itd.).</a:t>
            </a:r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/>
          </a:p>
          <a:p>
            <a:pPr eaLnBrk="1" hangingPunct="1">
              <a:spcBef>
                <a:spcPct val="20000"/>
              </a:spcBef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600" b="1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9F584CC3-4114-462B-9AE1-33EDCB66BA6D}"/>
              </a:ext>
            </a:extLst>
          </p:cNvPr>
          <p:cNvCxnSpPr/>
          <p:nvPr/>
        </p:nvCxnSpPr>
        <p:spPr>
          <a:xfrm>
            <a:off x="3995738" y="1196975"/>
            <a:ext cx="1081087" cy="719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Rectangle 14">
            <a:extLst>
              <a:ext uri="{FF2B5EF4-FFF2-40B4-BE49-F238E27FC236}">
                <a16:creationId xmlns:a16="http://schemas.microsoft.com/office/drawing/2014/main" xmlns="" id="{B01D4028-3D0C-46B3-95A8-531E67A1C30F}"/>
              </a:ext>
            </a:extLst>
          </p:cNvPr>
          <p:cNvSpPr>
            <a:spLocks noChangeArrowheads="1"/>
          </p:cNvSpPr>
          <p:nvPr/>
        </p:nvSpPr>
        <p:spPr bwMode="auto">
          <a:xfrm rot="2296760">
            <a:off x="3924300" y="1052513"/>
            <a:ext cx="117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BA" altLang="en-US" sz="1800"/>
              <a:t>Suprotno </a:t>
            </a:r>
            <a:endParaRPr lang="en-US" altLang="en-US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31FD9D7C-05AB-44FE-89CA-7B3A51573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417513"/>
          </a:xfrm>
        </p:spPr>
        <p:txBody>
          <a:bodyPr/>
          <a:lstStyle/>
          <a:p>
            <a:pPr eaLnBrk="1" hangingPunct="1"/>
            <a:r>
              <a:rPr lang="bs-Latn-BA" altLang="en-US" sz="2400">
                <a:latin typeface="Arial" panose="020B0604020202020204" pitchFamily="34" charset="0"/>
                <a:cs typeface="Arial" panose="020B0604020202020204" pitchFamily="34" charset="0"/>
              </a:rPr>
              <a:t>3.2. Svojstva posjeda 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FD66C99-0034-4F8D-A6B6-32B892F76C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2305050" cy="865187"/>
          </a:xfr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  <a:defRPr/>
            </a:pPr>
            <a:r>
              <a:rPr lang="hr-BA" sz="2000" b="1">
                <a:solidFill>
                  <a:schemeClr val="bg1"/>
                </a:solidFill>
              </a:rPr>
              <a:t>ZAKONIT POSJED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hr-BA" sz="2000" b="1">
                <a:solidFill>
                  <a:schemeClr val="bg1"/>
                </a:solidFill>
                <a:latin typeface="Arial" charset="0"/>
              </a:rPr>
              <a:t>   čl. 324.</a:t>
            </a:r>
            <a:r>
              <a:rPr lang="hr-BA" sz="18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xmlns="" id="{DCB26BFD-4AED-4806-B815-2AA6A3305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92375"/>
            <a:ext cx="2736850" cy="4032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hr-BA" altLang="en-US" sz="1800" b="1"/>
              <a:t>- </a:t>
            </a:r>
            <a:r>
              <a:rPr lang="hr-BA" altLang="en-US" sz="1800"/>
              <a:t>Ako posjednik ima valjan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800"/>
              <a:t>pravni osnov za posjedo-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800"/>
              <a:t>vanje (pravo na posjed). </a:t>
            </a:r>
          </a:p>
          <a:p>
            <a:pPr eaLnBrk="1" hangingPunct="1">
              <a:spcBef>
                <a:spcPct val="20000"/>
              </a:spcBef>
            </a:pPr>
            <a:endParaRPr lang="hr-BA" altLang="en-US" sz="1800"/>
          </a:p>
          <a:p>
            <a:pPr eaLnBrk="1" hangingPunct="1">
              <a:spcBef>
                <a:spcPct val="20000"/>
              </a:spcBef>
            </a:pPr>
            <a:r>
              <a:rPr lang="hr-BA" altLang="en-US" sz="1800"/>
              <a:t>-Dakle, radi se o posjedu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800"/>
              <a:t>koji se zasniva na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800"/>
              <a:t>punovažnom pravnom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800"/>
              <a:t>osnovu </a:t>
            </a:r>
            <a:r>
              <a:rPr lang="hr-BA" altLang="en-US" sz="1800">
                <a:solidFill>
                  <a:srgbClr val="FF0000"/>
                </a:solidFill>
              </a:rPr>
              <a:t>(npr.  ugovor o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800">
                <a:solidFill>
                  <a:srgbClr val="FF0000"/>
                </a:solidFill>
              </a:rPr>
              <a:t>poklonu, ugovor o prodaji </a:t>
            </a:r>
          </a:p>
          <a:p>
            <a:pPr eaLnBrk="1" hangingPunct="1">
              <a:spcBef>
                <a:spcPct val="20000"/>
              </a:spcBef>
            </a:pPr>
            <a:r>
              <a:rPr lang="hr-BA" altLang="en-US" sz="1800">
                <a:solidFill>
                  <a:srgbClr val="FF0000"/>
                </a:solidFill>
              </a:rPr>
              <a:t>i zamjeni). 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 sz="1800" b="1">
              <a:solidFill>
                <a:srgbClr val="FF00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30C760E5-7CBB-42E5-A62D-943BE4F98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1268413"/>
            <a:ext cx="2159000" cy="8651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hr-BA" sz="20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ISTINIT POSJED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hr-BA" sz="2000" b="1">
                <a:solidFill>
                  <a:schemeClr val="hlink"/>
                </a:solidFill>
                <a:latin typeface="Arial" charset="0"/>
                <a:cs typeface="Arial" charset="0"/>
              </a:rPr>
              <a:t>   </a:t>
            </a:r>
            <a:r>
              <a:rPr lang="hr-BA" sz="2000" b="1">
                <a:solidFill>
                  <a:schemeClr val="bg1"/>
                </a:solidFill>
                <a:latin typeface="Arial" charset="0"/>
                <a:cs typeface="Arial" charset="0"/>
              </a:rPr>
              <a:t>čl. 325. st.1.</a:t>
            </a:r>
            <a:r>
              <a:rPr lang="hr-BA" sz="1800" b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8198" name="Rectangle 5">
            <a:extLst>
              <a:ext uri="{FF2B5EF4-FFF2-40B4-BE49-F238E27FC236}">
                <a16:creationId xmlns:a16="http://schemas.microsoft.com/office/drawing/2014/main" xmlns="" id="{F6759DB2-0C7A-43E8-99D8-B42F660C2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492375"/>
            <a:ext cx="2663825" cy="4032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en-US" sz="1800"/>
          </a:p>
          <a:p>
            <a:pPr eaLnBrk="1" hangingPunct="1"/>
            <a:endParaRPr lang="sr-Latn-CS" altLang="en-US" sz="1800"/>
          </a:p>
          <a:p>
            <a:pPr eaLnBrk="1" hangingPunct="1"/>
            <a:r>
              <a:rPr lang="sr-Latn-CS" altLang="en-US" sz="1800"/>
              <a:t>- Koji nije pribavljen</a:t>
            </a:r>
          </a:p>
          <a:p>
            <a:pPr eaLnBrk="1" hangingPunct="1"/>
            <a:r>
              <a:rPr lang="sr-Latn-CS" altLang="en-US" sz="1800"/>
              <a:t>silom, potajno ili </a:t>
            </a:r>
          </a:p>
          <a:p>
            <a:pPr eaLnBrk="1" hangingPunct="1"/>
            <a:r>
              <a:rPr lang="sr-Latn-CS" altLang="en-US" sz="1800"/>
              <a:t>zloupotrebom povjerenja </a:t>
            </a:r>
            <a:r>
              <a:rPr lang="hr-BA" altLang="en-US" sz="1800"/>
              <a:t> </a:t>
            </a:r>
          </a:p>
          <a:p>
            <a:pPr eaLnBrk="1" hangingPunct="1"/>
            <a:r>
              <a:rPr lang="sr-Latn-CS" altLang="en-US" sz="1800"/>
              <a:t> </a:t>
            </a:r>
            <a:r>
              <a:rPr lang="hr-BA" altLang="en-US" sz="1800" i="1"/>
              <a:t>(vi, clam, praecario)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CS" altLang="en-US" sz="1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CS" altLang="en-US" sz="1800"/>
              <a:t>-Ukoliko je posjed stečen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CS" altLang="en-US" sz="1800"/>
              <a:t>silom, potajno ili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CS" altLang="en-US" sz="1800"/>
              <a:t>zloupotrebom povjerenja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CS" altLang="en-US" sz="1800"/>
              <a:t>postaje miran kada osobi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CS" altLang="en-US" sz="1800"/>
              <a:t>od koje je tako pribavljen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CS" altLang="en-US" sz="1800"/>
              <a:t>prestane pravo na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CS" altLang="en-US" sz="1800"/>
              <a:t>zaštitu državine.</a:t>
            </a:r>
            <a:r>
              <a:rPr lang="en-US" altLang="en-US" sz="1800"/>
              <a:t> </a:t>
            </a:r>
            <a:endParaRPr lang="bs-Latn-BA" altLang="en-US" sz="1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hr-BA" altLang="en-US" sz="1800">
                <a:solidFill>
                  <a:srgbClr val="FF0000"/>
                </a:solidFill>
              </a:rPr>
              <a:t>(čl. 325. st.2.) </a:t>
            </a:r>
            <a:endParaRPr lang="bs-Latn-BA" altLang="en-US" sz="180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bs-Latn-BA" altLang="en-US" sz="1800"/>
          </a:p>
          <a:p>
            <a:pPr eaLnBrk="1" hangingPunct="1">
              <a:buFont typeface="Arial" panose="020B0604020202020204" pitchFamily="34" charset="0"/>
              <a:buNone/>
            </a:pPr>
            <a:endParaRPr lang="bs-Latn-BA" altLang="en-US" sz="1800"/>
          </a:p>
          <a:p>
            <a:pPr eaLnBrk="1" hangingPunct="1">
              <a:buFont typeface="Arial" panose="020B0604020202020204" pitchFamily="34" charset="0"/>
              <a:buNone/>
            </a:pPr>
            <a:endParaRPr lang="bs-Latn-BA" altLang="en-US" sz="180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29C331A0-0E68-4F37-9EDB-36D6114A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1268413"/>
            <a:ext cx="2305050" cy="8651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hr-BA" sz="20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SAVJESTAN POSJED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hr-BA" sz="2000" b="1" dirty="0">
                <a:solidFill>
                  <a:schemeClr val="hlink"/>
                </a:solidFill>
                <a:latin typeface="Arial" charset="0"/>
                <a:cs typeface="Arial" charset="0"/>
              </a:rPr>
              <a:t>   </a:t>
            </a:r>
            <a:r>
              <a:rPr lang="hr-BA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čl. 326. st.1.</a:t>
            </a:r>
            <a:r>
              <a:rPr lang="hr-BA" sz="18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8200" name="Rectangle 5">
            <a:extLst>
              <a:ext uri="{FF2B5EF4-FFF2-40B4-BE49-F238E27FC236}">
                <a16:creationId xmlns:a16="http://schemas.microsoft.com/office/drawing/2014/main" xmlns="" id="{ECAC1485-0791-4329-AEE5-7BF87BA78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492375"/>
            <a:ext cx="2413000" cy="4032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hr-HR" altLang="en-US" sz="1800"/>
          </a:p>
          <a:p>
            <a:pPr eaLnBrk="1" hangingPunct="1">
              <a:spcBef>
                <a:spcPct val="20000"/>
              </a:spcBef>
            </a:pPr>
            <a:endParaRPr lang="hr-HR" altLang="en-US" sz="1800"/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- Ako posjednik ne zna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niti može znati da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nema pravo na posjed</a:t>
            </a:r>
          </a:p>
          <a:p>
            <a:pPr eaLnBrk="1" hangingPunct="1">
              <a:spcBef>
                <a:spcPct val="20000"/>
              </a:spcBef>
            </a:pPr>
            <a:endParaRPr lang="hr-HR" altLang="en-US" sz="800"/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-Zakonska je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pretpostavka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da je posjed savjestan,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pa onaj koji tvrdi da je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posjednik nesavjestan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na njemu pada teret 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dokazivanja suprotnog</a:t>
            </a:r>
          </a:p>
          <a:p>
            <a:pPr eaLnBrk="1" hangingPunct="1">
              <a:spcBef>
                <a:spcPct val="20000"/>
              </a:spcBef>
            </a:pPr>
            <a:r>
              <a:rPr lang="hr-HR" altLang="en-US" sz="1800">
                <a:solidFill>
                  <a:srgbClr val="FF0000"/>
                </a:solidFill>
              </a:rPr>
              <a:t>(čl.326.st.2).</a:t>
            </a:r>
          </a:p>
          <a:p>
            <a:pPr eaLnBrk="1" hangingPunct="1">
              <a:spcBef>
                <a:spcPct val="20000"/>
              </a:spcBef>
            </a:pPr>
            <a:endParaRPr lang="hr-HR" altLang="en-US" sz="1800"/>
          </a:p>
          <a:p>
            <a:pPr eaLnBrk="1" hangingPunct="1">
              <a:spcBef>
                <a:spcPct val="20000"/>
              </a:spcBef>
            </a:pPr>
            <a:endParaRPr lang="hr-HR" altLang="en-US" sz="1800"/>
          </a:p>
          <a:p>
            <a:pPr eaLnBrk="1" hangingPunct="1">
              <a:spcBef>
                <a:spcPct val="20000"/>
              </a:spcBef>
            </a:pPr>
            <a:r>
              <a:rPr lang="hr-HR" altLang="en-US" sz="1800"/>
              <a:t> </a:t>
            </a:r>
            <a:r>
              <a:rPr lang="bs-Latn-BA" altLang="en-US" sz="1800"/>
              <a:t> </a:t>
            </a:r>
            <a:r>
              <a:rPr lang="bs-Latn-BA" altLang="en-US" sz="1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01" name="Line 10">
            <a:extLst>
              <a:ext uri="{FF2B5EF4-FFF2-40B4-BE49-F238E27FC236}">
                <a16:creationId xmlns:a16="http://schemas.microsoft.com/office/drawing/2014/main" xmlns="" id="{B9AC8572-3978-40DB-B521-79D3BF28C6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050" y="765175"/>
            <a:ext cx="244951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xmlns="" id="{896AAB09-339A-4553-85A8-5542DF9FCC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765175"/>
            <a:ext cx="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xmlns="" id="{8CE31284-F9A4-4AC8-9953-D7F477C85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765175"/>
            <a:ext cx="25923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A28F3A40-6629-4D92-AFD6-5CF174C6F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490538"/>
          </a:xfrm>
        </p:spPr>
        <p:txBody>
          <a:bodyPr/>
          <a:lstStyle/>
          <a:p>
            <a:r>
              <a:rPr lang="hr-BA" altLang="en-US" sz="2800">
                <a:latin typeface="Arial" panose="020B0604020202020204" pitchFamily="34" charset="0"/>
              </a:rPr>
              <a:t>3.3. Vrste dosjelosti</a:t>
            </a:r>
            <a:r>
              <a:rPr lang="hr-BA" altLang="en-US" sz="2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xmlns="" id="{484872FE-9FB6-4C53-8BE1-2727BF095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3251200" cy="1008062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hr-BA" altLang="en-US" sz="2400">
                <a:solidFill>
                  <a:schemeClr val="bg1"/>
                </a:solidFill>
                <a:latin typeface="Arial" panose="020B0604020202020204" pitchFamily="34" charset="0"/>
              </a:rPr>
              <a:t>Redovna dosjelost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hr-BA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čl. 58. st. 1.</a:t>
            </a:r>
            <a:endParaRPr lang="hr-BA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5">
            <a:extLst>
              <a:ext uri="{FF2B5EF4-FFF2-40B4-BE49-F238E27FC236}">
                <a16:creationId xmlns:a16="http://schemas.microsoft.com/office/drawing/2014/main" xmlns="" id="{370D2A71-28C9-4BF4-BBCE-4F5892752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1268413"/>
            <a:ext cx="32512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BA" altLang="en-US">
                <a:solidFill>
                  <a:schemeClr val="bg1"/>
                </a:solidFill>
              </a:rPr>
              <a:t>Vanredna dosjelost</a:t>
            </a: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BA" altLang="en-US" sz="2000">
                <a:solidFill>
                  <a:schemeClr val="bg1"/>
                </a:solidFill>
              </a:rPr>
              <a:t>čl. 58. st. 2.</a:t>
            </a:r>
            <a:r>
              <a:rPr lang="hr-BA" altLang="en-US"/>
              <a:t> </a:t>
            </a:r>
          </a:p>
        </p:txBody>
      </p:sp>
      <p:sp>
        <p:nvSpPr>
          <p:cNvPr id="9221" name="Line 7">
            <a:extLst>
              <a:ext uri="{FF2B5EF4-FFF2-40B4-BE49-F238E27FC236}">
                <a16:creationId xmlns:a16="http://schemas.microsoft.com/office/drawing/2014/main" xmlns="" id="{2B7D17A3-DC41-443E-A4BF-A388E9942A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7675" y="836613"/>
            <a:ext cx="15128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10">
            <a:extLst>
              <a:ext uri="{FF2B5EF4-FFF2-40B4-BE49-F238E27FC236}">
                <a16:creationId xmlns:a16="http://schemas.microsoft.com/office/drawing/2014/main" xmlns="" id="{2BCC7C39-D804-4176-A332-A6F53E111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836613"/>
            <a:ext cx="15843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Rectangle 5">
            <a:extLst>
              <a:ext uri="{FF2B5EF4-FFF2-40B4-BE49-F238E27FC236}">
                <a16:creationId xmlns:a16="http://schemas.microsoft.com/office/drawing/2014/main" xmlns="" id="{E97469DB-0D8B-4927-A905-290BAE783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36838"/>
            <a:ext cx="3251200" cy="3455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BA" altLang="en-US" sz="1800"/>
              <a:t>Za sticanje prava vlasništva na  nekretninama dosjelošću, potreban je </a:t>
            </a:r>
            <a:r>
              <a:rPr lang="hr-BA" altLang="en-US" sz="1800" b="1"/>
              <a:t>tzv. kvalificiran posjed,</a:t>
            </a:r>
            <a:r>
              <a:rPr lang="hr-BA" altLang="en-US" sz="1800"/>
              <a:t> odnosno posjed koji je: 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sr-Latn-CS" altLang="en-US" sz="1800" b="1"/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r-Latn-CS" altLang="en-US" sz="1800" b="1"/>
              <a:t>Samostalan, zakonit, savjestan i istinit,  </a:t>
            </a:r>
            <a:r>
              <a:rPr lang="sr-Latn-CS" altLang="en-US" sz="1800"/>
              <a:t>u</a:t>
            </a:r>
            <a:r>
              <a:rPr lang="sr-Latn-CS" altLang="en-US" sz="1800" b="1"/>
              <a:t> </a:t>
            </a:r>
            <a:r>
              <a:rPr lang="sr-Latn-CS" altLang="en-US" sz="1800"/>
              <a:t>neprekidnom trajanju od 10 godina.</a:t>
            </a:r>
            <a:endParaRPr lang="bs-Latn-BA" altLang="en-US" sz="180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hr-BA" altLang="en-US"/>
          </a:p>
        </p:txBody>
      </p:sp>
      <p:sp>
        <p:nvSpPr>
          <p:cNvPr id="9224" name="Rectangle 5">
            <a:extLst>
              <a:ext uri="{FF2B5EF4-FFF2-40B4-BE49-F238E27FC236}">
                <a16:creationId xmlns:a16="http://schemas.microsoft.com/office/drawing/2014/main" xmlns="" id="{ED541230-1C27-4B8F-AE43-A3FB7CB27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708275"/>
            <a:ext cx="3251200" cy="3455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r-Latn-CS" altLang="en-US" sz="1800"/>
              <a:t>Kod </a:t>
            </a:r>
            <a:r>
              <a:rPr lang="sr-Latn-CS" altLang="en-US" sz="1800" b="1"/>
              <a:t>vanredne dosjelosti</a:t>
            </a:r>
            <a:r>
              <a:rPr lang="sr-Latn-CS" altLang="en-US" sz="1800"/>
              <a:t> zahtijeva se: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sr-Latn-CS" altLang="en-US" sz="1800" b="1"/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sr-Latn-CS" altLang="en-US" sz="1800" b="1"/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r-Latn-CS" altLang="en-US" sz="1800" b="1"/>
              <a:t>Samostalan</a:t>
            </a:r>
            <a:r>
              <a:rPr lang="sr-Latn-CS" altLang="en-US" sz="1800"/>
              <a:t> i </a:t>
            </a:r>
            <a:r>
              <a:rPr lang="sr-Latn-CS" altLang="en-US" sz="1800" b="1"/>
              <a:t>savjestan posjed, </a:t>
            </a:r>
            <a:r>
              <a:rPr lang="sr-Latn-CS" altLang="en-US" sz="1800"/>
              <a:t>u neprekidnom trajanju od 20 godina.</a:t>
            </a:r>
            <a:endParaRPr lang="hr-BA" alt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24EFDE32-6781-4263-BD2F-D9169E45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490538"/>
          </a:xfrm>
        </p:spPr>
        <p:txBody>
          <a:bodyPr/>
          <a:lstStyle/>
          <a:p>
            <a:r>
              <a:rPr lang="hr-BA" altLang="en-US" sz="2800">
                <a:latin typeface="Arial" panose="020B0604020202020204" pitchFamily="34" charset="0"/>
              </a:rPr>
              <a:t>3.4. Vrijeme posjedovanja </a:t>
            </a:r>
            <a:r>
              <a:rPr lang="hr-BA" altLang="en-US" sz="2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xmlns="" id="{0A202BF6-7E45-4B43-BB15-A28DA1322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3251200" cy="1008063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r-BA" altLang="en-US" sz="2000">
                <a:solidFill>
                  <a:schemeClr val="bg1"/>
                </a:solidFill>
                <a:latin typeface="Arial" panose="020B0604020202020204" pitchFamily="34" charset="0"/>
              </a:rPr>
              <a:t>- </a:t>
            </a:r>
            <a:r>
              <a:rPr lang="nb-NO" altLang="en-US" sz="2000">
                <a:solidFill>
                  <a:schemeClr val="bg1"/>
                </a:solidFill>
                <a:latin typeface="Arial" panose="020B0604020202020204" pitchFamily="34" charset="0"/>
              </a:rPr>
              <a:t>da je posjed neprekidan</a:t>
            </a:r>
            <a:r>
              <a:rPr lang="nb-NO" altLang="en-US" sz="3600">
                <a:solidFill>
                  <a:schemeClr val="bg1"/>
                </a:solidFill>
                <a:latin typeface="Arial" panose="020B0604020202020204" pitchFamily="34" charset="0"/>
              </a:rPr>
              <a:t>  </a:t>
            </a:r>
            <a:endParaRPr lang="hr-BA" altLang="en-US" sz="36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5">
            <a:extLst>
              <a:ext uri="{FF2B5EF4-FFF2-40B4-BE49-F238E27FC236}">
                <a16:creationId xmlns:a16="http://schemas.microsoft.com/office/drawing/2014/main" xmlns="" id="{3466CB09-A594-4C5A-90D8-9D8116FDD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628775"/>
            <a:ext cx="3251200" cy="1009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l-PL" altLang="en-US" sz="2000">
                <a:solidFill>
                  <a:schemeClr val="bg1"/>
                </a:solidFill>
              </a:rPr>
              <a:t>da traje kroz zakonom                 određeno vrijeme</a:t>
            </a:r>
            <a:r>
              <a:rPr lang="pl-PL" altLang="en-US"/>
              <a:t> </a:t>
            </a:r>
            <a:r>
              <a:rPr lang="hr-BA" altLang="en-US"/>
              <a:t> 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xmlns="" id="{6A63F32C-E5B0-4478-B299-16F0BADB18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7675" y="1268413"/>
            <a:ext cx="7921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xmlns="" id="{33B2B14B-61FF-4D43-BDBC-D3829BDBB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5963" y="1268413"/>
            <a:ext cx="8636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5">
            <a:extLst>
              <a:ext uri="{FF2B5EF4-FFF2-40B4-BE49-F238E27FC236}">
                <a16:creationId xmlns:a16="http://schemas.microsoft.com/office/drawing/2014/main" xmlns="" id="{0E241FBE-2AAA-46E8-87B5-6E517B85D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997200"/>
            <a:ext cx="3311525" cy="2232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en-US" sz="1800"/>
              <a:t>To znači da pored toga što posjed mora biti samostalan i određene kvalitete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en-US" sz="1800"/>
              <a:t>neophodno je da takvo posjedovanje ima kontinuitet </a:t>
            </a:r>
            <a:r>
              <a:rPr lang="hr-HR" altLang="en-US" sz="1800" b="1"/>
              <a:t>(bez prekida) </a:t>
            </a:r>
            <a:r>
              <a:rPr lang="hr-HR" altLang="en-US" sz="1800"/>
              <a:t>za svo vrijeme koje je zakonom određeno.</a:t>
            </a:r>
            <a:endParaRPr lang="hr-BA" altLang="en-US" sz="1800"/>
          </a:p>
        </p:txBody>
      </p:sp>
      <p:sp>
        <p:nvSpPr>
          <p:cNvPr id="10248" name="Rectangle 5">
            <a:extLst>
              <a:ext uri="{FF2B5EF4-FFF2-40B4-BE49-F238E27FC236}">
                <a16:creationId xmlns:a16="http://schemas.microsoft.com/office/drawing/2014/main" xmlns="" id="{343D8275-FE8A-4A16-8DCB-E9FF59EF4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997200"/>
            <a:ext cx="3251200" cy="2160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en-US" sz="1800"/>
              <a:t>Kod trajnosti posjeda značajno je da posjed traje dok traje posjednikova faktička vlast.</a:t>
            </a:r>
            <a:endParaRPr lang="hr-BA" altLang="en-US" sz="1800"/>
          </a:p>
        </p:txBody>
      </p:sp>
      <p:sp>
        <p:nvSpPr>
          <p:cNvPr id="10249" name="Rectangle 13">
            <a:extLst>
              <a:ext uri="{FF2B5EF4-FFF2-40B4-BE49-F238E27FC236}">
                <a16:creationId xmlns:a16="http://schemas.microsoft.com/office/drawing/2014/main" xmlns="" id="{209CA7AE-A268-464D-B0D0-0606E10E7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908050"/>
            <a:ext cx="201771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BA" altLang="en-US" sz="2000"/>
              <a:t>Pretpostavke</a:t>
            </a:r>
            <a:r>
              <a:rPr lang="hr-BA" altLang="en-US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0250" name="Rectangle 5">
            <a:extLst>
              <a:ext uri="{FF2B5EF4-FFF2-40B4-BE49-F238E27FC236}">
                <a16:creationId xmlns:a16="http://schemas.microsoft.com/office/drawing/2014/main" xmlns="" id="{2D6918AE-ACD5-419E-8A44-80163A941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516563"/>
            <a:ext cx="7848600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BA" altLang="en-US" sz="1800"/>
              <a:t>Tok vremena dosjelosti, uračunavanje vremena dosjelosti  </a:t>
            </a:r>
            <a:r>
              <a:rPr lang="hr-HR" altLang="en-US" sz="1800"/>
              <a:t>(tzv. akcesija vremena dosjelosti),</a:t>
            </a:r>
            <a:r>
              <a:rPr lang="hr-BA" altLang="en-US" sz="1800"/>
              <a:t> prekid i zastoj vremena dosjelosti </a:t>
            </a:r>
            <a:r>
              <a:rPr lang="hr-BA" altLang="en-US" sz="1800">
                <a:solidFill>
                  <a:srgbClr val="FF0000"/>
                </a:solidFill>
              </a:rPr>
              <a:t>(čl.58. st.3.,4 i 7.)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1054</Words>
  <Application>Microsoft Office PowerPoint</Application>
  <PresentationFormat>On-screen Show (4:3)</PresentationFormat>
  <Paragraphs>200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Prof.dr. Izet Laličić, advokat Viši ass. Nihad Čivić,MA</vt:lpstr>
      <vt:lpstr>Sadržaj</vt:lpstr>
      <vt:lpstr>1. Uvodne napomene </vt:lpstr>
      <vt:lpstr>2.  RELEVANTNE ODREDBE</vt:lpstr>
      <vt:lpstr>Slide 5</vt:lpstr>
      <vt:lpstr>3.1. Samostalan posjed </vt:lpstr>
      <vt:lpstr>3.2. Svojstva posjeda </vt:lpstr>
      <vt:lpstr>3.3. Vrste dosjelosti </vt:lpstr>
      <vt:lpstr>3.4. Vrijeme posjedovanja  </vt:lpstr>
      <vt:lpstr> 3.5. Posebno o roku sticanja prava vlasništva dosjelošću         na nekretninama u društvenom/državnom vlasništvu 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Doc.dr.sc. Izet Laličić, advokat</dc:title>
  <dc:creator>Alma</dc:creator>
  <cp:lastModifiedBy>Alma</cp:lastModifiedBy>
  <cp:revision>79</cp:revision>
  <dcterms:created xsi:type="dcterms:W3CDTF">2019-11-04T13:43:23Z</dcterms:created>
  <dcterms:modified xsi:type="dcterms:W3CDTF">2022-01-07T14:27:09Z</dcterms:modified>
</cp:coreProperties>
</file>