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59" r:id="rId6"/>
    <p:sldId id="260" r:id="rId7"/>
    <p:sldId id="264" r:id="rId8"/>
    <p:sldId id="267" r:id="rId9"/>
  </p:sldIdLst>
  <p:sldSz cx="9144000" cy="6858000" type="screen4x3"/>
  <p:notesSz cx="6858000" cy="9144000"/>
  <p:defaultTextStyle>
    <a:defPPr>
      <a:defRPr lang="hr-B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D8BB11-1F19-4AAE-873F-74C3BC2491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2DDFBE1-BC95-40B3-B15A-1215438C3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6559CE3-83F3-4D65-B375-AD7FA186C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A65B0-56A5-47D8-854A-32878DDBB2BC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35658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620E7B-FF47-456D-B172-0457EB6FB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C12816A-A142-4750-81CF-C0849B0290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07BAA4F-C223-4DE9-A462-952470C7D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E8B31-5011-481E-94F5-62183CB3C4BF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102511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0717E85-2C1D-482B-BB75-B26DCF5D9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73C1AA1-D525-4EF1-99D4-CDEB7CAF07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9C1F64E-2A51-421D-94D6-1255C8D89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275E4-28B6-41E7-9BFE-789BBA136C04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276310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B138F43-B9A1-418D-B3BC-0378491449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EA7E2A6-0F12-431D-9DD1-5E7402FF3C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77276C4-1FCB-4383-A30B-0B344E1013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CAB88-B5F2-42FF-8803-023D8502E7FC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429360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A237AAC-EA34-4593-82CF-1C8F45EDF7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888A5DA-D932-4002-BDF7-072AE0C694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96D7E7F-4FCF-42C7-9B63-D333FBD37F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DD8B4-4805-42B1-82DE-0E4F23D0FD22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204310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1F085FB-F9E7-4884-942B-D235FB5A8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3811DEF-A1B1-4D5D-BD1E-213F0B6CF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79A960A-CB30-452B-A5AE-9707AE38F5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1BC536-3CA6-42FA-A9B1-CB791D1AF37B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393753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6C9933D-4DEB-420E-8388-2972A2A9C7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F724A1-A23D-4BDC-9C14-BB73C7D26E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D7C7792E-2F84-44B9-B5B7-7090B2103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1FF20D-5070-4A99-A56E-3F3C34AF11D3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305094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67A0D22-76BB-4665-AE3E-EA5A0C41BA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365D06AB-0E90-423D-A663-466223289D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2A38459-6B25-4544-88CC-2F4E26586A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6BB98-2E6D-4DA7-ACCF-00AB81379FCF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240816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1B5A30D-F429-45B0-B2FD-309B2CF06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87B40C7-41A2-413A-A146-FD92DFFE3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D299611-8A34-4D52-A02A-605880430E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01997-ECE6-49B8-AA7B-8E797C806EBC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335807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9A656B4-2B46-49AB-A1C7-B6283320F8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C15CAE0-50AC-4F4D-B77E-7B51EAE7FB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3E4191E-43B3-4AFB-8947-7DA1E8F512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887AE-40EE-4BED-9385-602A543106CC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336491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BF3140D-DBEE-4505-89FC-853E806B6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9CB34FF-BA48-46D2-AB24-6BC00D2ACE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B81F426-54B6-4531-B367-32A45166E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E5B0D-F084-45E2-9B75-EEDB008943D6}" type="slidenum">
              <a:rPr lang="hr-BA" altLang="en-US"/>
              <a:pPr/>
              <a:t>‹#›</a:t>
            </a:fld>
            <a:endParaRPr lang="hr-BA" altLang="en-US"/>
          </a:p>
        </p:txBody>
      </p:sp>
    </p:spTree>
    <p:extLst>
      <p:ext uri="{BB962C8B-B14F-4D97-AF65-F5344CB8AC3E}">
        <p14:creationId xmlns:p14="http://schemas.microsoft.com/office/powerpoint/2010/main" xmlns="" val="10838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E01D396-A241-4708-A798-8897E744D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BA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13C27541-131B-43D4-8B46-F9A718800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BA" altLang="en-US"/>
              <a:t>Click to edit Master text styles</a:t>
            </a:r>
          </a:p>
          <a:p>
            <a:pPr lvl="1"/>
            <a:r>
              <a:rPr lang="hr-BA" altLang="en-US"/>
              <a:t>Second level</a:t>
            </a:r>
          </a:p>
          <a:p>
            <a:pPr lvl="2"/>
            <a:r>
              <a:rPr lang="hr-BA" altLang="en-US"/>
              <a:t>Third level</a:t>
            </a:r>
          </a:p>
          <a:p>
            <a:pPr lvl="3"/>
            <a:r>
              <a:rPr lang="hr-BA" altLang="en-US"/>
              <a:t>Fourth level</a:t>
            </a:r>
          </a:p>
          <a:p>
            <a:pPr lvl="4"/>
            <a:r>
              <a:rPr lang="hr-BA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3F509D52-ED05-40B7-92FE-BA8F4EEDAC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69EF6411-5262-4605-9E02-F6E9603FD8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539F8A8-D72F-4E54-BCB6-83AC8A1938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9F1104-3397-47B0-BA74-934309013E9A}" type="slidenum">
              <a:rPr lang="hr-BA" altLang="en-US"/>
              <a:pPr/>
              <a:t>‹#›</a:t>
            </a:fld>
            <a:endParaRPr lang="hr-B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4AC7C915-0BDB-4667-9A1F-B10D5BF346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549275"/>
            <a:ext cx="7772400" cy="1079500"/>
          </a:xfrm>
        </p:spPr>
        <p:txBody>
          <a:bodyPr/>
          <a:lstStyle/>
          <a:p>
            <a:pPr algn="l" eaLnBrk="1" hangingPunct="1"/>
            <a:r>
              <a:rPr lang="hr-BA" altLang="en-US" sz="3200" dirty="0" smtClean="0"/>
              <a:t>Prof</a:t>
            </a:r>
            <a:r>
              <a:rPr lang="hr-BA" altLang="en-US" sz="3200" dirty="0" smtClean="0"/>
              <a:t>.dr</a:t>
            </a:r>
            <a:r>
              <a:rPr lang="hr-BA" altLang="en-US" sz="3200" dirty="0"/>
              <a:t>. Izet Laličić,advokat</a:t>
            </a:r>
            <a:r>
              <a:rPr lang="hr-BA" altLang="en-US" sz="2800" dirty="0"/>
              <a:t> </a:t>
            </a:r>
            <a:br>
              <a:rPr lang="hr-BA" altLang="en-US" sz="2800" dirty="0"/>
            </a:br>
            <a:r>
              <a:rPr lang="bs-Latn-BA" altLang="en-US" sz="2800" dirty="0" smtClean="0"/>
              <a:t>Viši ass  </a:t>
            </a:r>
            <a:r>
              <a:rPr lang="bs-Latn-BA" altLang="en-US" sz="2800" dirty="0"/>
              <a:t>Nihad </a:t>
            </a:r>
            <a:r>
              <a:rPr lang="bs-Latn-BA" altLang="en-US" sz="2800" dirty="0" smtClean="0"/>
              <a:t>Čivić,MA</a:t>
            </a:r>
            <a:endParaRPr lang="hr-BA" altLang="en-US" sz="28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E6B6D9-4CAA-410C-BA89-05207E006F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1989138"/>
            <a:ext cx="8569325" cy="4248150"/>
          </a:xfrm>
        </p:spPr>
        <p:txBody>
          <a:bodyPr/>
          <a:lstStyle/>
          <a:p>
            <a:pPr algn="l" eaLnBrk="1" hangingPunct="1"/>
            <a:endParaRPr lang="hr-BA" altLang="en-US" sz="2800" dirty="0"/>
          </a:p>
          <a:p>
            <a:pPr algn="l" eaLnBrk="1" hangingPunct="1"/>
            <a:endParaRPr lang="hr-BA" altLang="en-US" sz="2000" dirty="0"/>
          </a:p>
          <a:p>
            <a:pPr eaLnBrk="1" hangingPunct="1"/>
            <a:r>
              <a:rPr lang="hr-BA" altLang="en-US" sz="2000" b="1" dirty="0"/>
              <a:t>TEMA:</a:t>
            </a:r>
            <a:r>
              <a:rPr lang="hr-BA" altLang="en-US" sz="2000" dirty="0"/>
              <a:t>  ZAŠTITA PRAVA VLASNIŠTVA U OKVIRU TRANSFORMACIJE</a:t>
            </a:r>
          </a:p>
          <a:p>
            <a:pPr eaLnBrk="1" hangingPunct="1"/>
            <a:r>
              <a:rPr lang="hr-BA" altLang="en-US" sz="2000" dirty="0"/>
              <a:t>              STVARNOG PRAVA U PRAVNOM  SISTEMU </a:t>
            </a:r>
          </a:p>
          <a:p>
            <a:pPr eaLnBrk="1" hangingPunct="1"/>
            <a:r>
              <a:rPr lang="hr-BA" altLang="en-US" sz="2000" dirty="0"/>
              <a:t>BOSNE I HERCEGOVINE</a:t>
            </a:r>
          </a:p>
          <a:p>
            <a:pPr eaLnBrk="1" hangingPunct="1"/>
            <a:endParaRPr lang="hr-BA" altLang="en-US" sz="2000" dirty="0"/>
          </a:p>
          <a:p>
            <a:pPr eaLnBrk="1" hangingPunct="1"/>
            <a:r>
              <a:rPr lang="hr-BA" altLang="en-US" sz="2000" dirty="0" smtClean="0"/>
              <a:t>20</a:t>
            </a:r>
            <a:r>
              <a:rPr lang="hr-BA" altLang="en-US" sz="2000" dirty="0" smtClean="0"/>
              <a:t>.11.2021.godine</a:t>
            </a:r>
            <a:endParaRPr lang="hr-BA" altLang="en-US" sz="2000" dirty="0"/>
          </a:p>
          <a:p>
            <a:pPr algn="l" eaLnBrk="1" hangingPunct="1"/>
            <a:endParaRPr lang="hr-BA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D9D6441C-084F-49AC-835E-4C633A194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pPr algn="l" eaLnBrk="1" hangingPunct="1"/>
            <a:r>
              <a:rPr lang="hr-BA" altLang="en-US" sz="2800"/>
              <a:t>1. Uvodne napomene</a:t>
            </a:r>
            <a:r>
              <a:rPr lang="hr-BA" altLang="en-US" sz="2000"/>
              <a:t>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B2BEF7E3-3B99-4284-995C-1B857B15D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hr-HR" altLang="en-US" sz="1800"/>
          </a:p>
          <a:p>
            <a:pPr eaLnBrk="1" hangingPunct="1">
              <a:lnSpc>
                <a:spcPct val="80000"/>
              </a:lnSpc>
            </a:pPr>
            <a:r>
              <a:rPr lang="hr-HR" altLang="en-US" sz="1800"/>
              <a:t>Pravo na imovinu  je jedno od osnovnih ljudskih prava, a pravo na mirno uživanje imovine bez zaštite toga prava, imalo bi za posljedicu samo običnu proklamacija bez njegove istinske  nepovredivosti i zaštite. </a:t>
            </a:r>
          </a:p>
          <a:p>
            <a:pPr eaLnBrk="1" hangingPunct="1">
              <a:lnSpc>
                <a:spcPct val="80000"/>
              </a:lnSpc>
            </a:pPr>
            <a:endParaRPr lang="hr-HR" altLang="en-US" sz="1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BA" altLang="en-US" sz="800"/>
          </a:p>
          <a:p>
            <a:pPr eaLnBrk="1" hangingPunct="1">
              <a:lnSpc>
                <a:spcPct val="80000"/>
              </a:lnSpc>
            </a:pPr>
            <a:endParaRPr lang="hr-BA" altLang="en-US" sz="800"/>
          </a:p>
          <a:p>
            <a:pPr eaLnBrk="1" hangingPunct="1">
              <a:lnSpc>
                <a:spcPct val="80000"/>
              </a:lnSpc>
            </a:pPr>
            <a:r>
              <a:rPr lang="hr-BA" altLang="en-US" sz="1800"/>
              <a:t>Pravo na imovinu garantirano je u članu II/3.k)  Ustava BiH, ustavima entiteta, Statutu BD BiH kao i zakonima kojima se uređuju stvarnopravni odnosi u entitetima i BD BiH</a:t>
            </a:r>
          </a:p>
          <a:p>
            <a:pPr eaLnBrk="1" hangingPunct="1">
              <a:lnSpc>
                <a:spcPct val="80000"/>
              </a:lnSpc>
            </a:pPr>
            <a:endParaRPr lang="hr-BA" altLang="en-US" sz="1800"/>
          </a:p>
          <a:p>
            <a:pPr eaLnBrk="1" hangingPunct="1">
              <a:lnSpc>
                <a:spcPct val="80000"/>
              </a:lnSpc>
            </a:pPr>
            <a:endParaRPr lang="hr-BA" altLang="en-US" sz="800"/>
          </a:p>
          <a:p>
            <a:pPr eaLnBrk="1" hangingPunct="1">
              <a:lnSpc>
                <a:spcPct val="80000"/>
              </a:lnSpc>
            </a:pPr>
            <a:endParaRPr lang="hr-BA" altLang="en-US" sz="800"/>
          </a:p>
          <a:p>
            <a:pPr eaLnBrk="1" hangingPunct="1">
              <a:lnSpc>
                <a:spcPct val="80000"/>
              </a:lnSpc>
            </a:pPr>
            <a:r>
              <a:rPr lang="hr-HR" altLang="en-US" sz="1800"/>
              <a:t>U pojam prava na imovinu statuirano je pravo vlasništva, a vrlo značajno pitanje kod prava vlasništva u svim pravnim sistemima je pitanje njegove zaštite.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en-US" sz="1800"/>
          </a:p>
          <a:p>
            <a:pPr eaLnBrk="1" hangingPunct="1">
              <a:lnSpc>
                <a:spcPct val="80000"/>
              </a:lnSpc>
            </a:pPr>
            <a:endParaRPr lang="hr-BA" altLang="en-US" sz="800"/>
          </a:p>
          <a:p>
            <a:pPr eaLnBrk="1" hangingPunct="1">
              <a:lnSpc>
                <a:spcPct val="80000"/>
              </a:lnSpc>
            </a:pPr>
            <a:endParaRPr lang="hr-BA" altLang="en-US" sz="800"/>
          </a:p>
          <a:p>
            <a:pPr eaLnBrk="1" hangingPunct="1">
              <a:lnSpc>
                <a:spcPct val="80000"/>
              </a:lnSpc>
            </a:pPr>
            <a:r>
              <a:rPr lang="hr-BA" altLang="en-US" sz="1800"/>
              <a:t>Pravo na imovinu predviđeno je u članu 1. Protokola broj 1 uz Evropsku konvenciju o zaštiti ljudskih prava i osnovnih sloboda, a ova Konvencija sa njenim protokolima se direktno primjenjuju u Bosni i Hercegovini i ima supremaciju u odnosu na sve ostale zakone. </a:t>
            </a:r>
          </a:p>
          <a:p>
            <a:pPr eaLnBrk="1" hangingPunct="1">
              <a:lnSpc>
                <a:spcPct val="80000"/>
              </a:lnSpc>
            </a:pPr>
            <a:endParaRPr lang="hr-BA" altLang="en-US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BA" altLang="en-US" sz="160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B60E5DBE-7E42-4132-A745-6F8E522F4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BA" altLang="en-US" sz="2800">
                <a:latin typeface="Times New Roman" panose="02020603050405020304" pitchFamily="18" charset="0"/>
              </a:rPr>
              <a:t>2. Razvoj stvarnopravnog uređenja  B i H</a:t>
            </a:r>
          </a:p>
          <a:p>
            <a:pPr eaLnBrk="1" hangingPunct="1">
              <a:buFontTx/>
              <a:buNone/>
            </a:pPr>
            <a:endParaRPr lang="hr-BA" altLang="en-US" sz="2800">
              <a:latin typeface="Times New Roman" panose="02020603050405020304" pitchFamily="18" charset="0"/>
            </a:endParaRPr>
          </a:p>
          <a:p>
            <a:pPr eaLnBrk="1" hangingPunct="1"/>
            <a:r>
              <a:rPr lang="hr-BA" altLang="en-US" sz="2000"/>
              <a:t>Posmatrano u historijskom kontekstu evoluciju vlasničkih odnosa, odnosno razvoj stvarnopravnog uređenja u BiH obilježava primjena različitih propisa: </a:t>
            </a:r>
          </a:p>
          <a:p>
            <a:pPr eaLnBrk="1" hangingPunct="1">
              <a:buFontTx/>
              <a:buNone/>
            </a:pPr>
            <a:endParaRPr lang="hr-BA" altLang="en-US" sz="800"/>
          </a:p>
          <a:p>
            <a:pPr eaLnBrk="1" hangingPunct="1">
              <a:buFontTx/>
              <a:buNone/>
            </a:pPr>
            <a:endParaRPr lang="hr-BA" altLang="en-US" sz="800"/>
          </a:p>
          <a:p>
            <a:pPr eaLnBrk="1" hangingPunct="1">
              <a:buFontTx/>
              <a:buNone/>
            </a:pPr>
            <a:r>
              <a:rPr lang="hr-BA" altLang="en-US" sz="2000"/>
              <a:t>     - u početku primjena šerijatskog i kanonskog prava, </a:t>
            </a:r>
          </a:p>
          <a:p>
            <a:pPr eaLnBrk="1" hangingPunct="1">
              <a:buFontTx/>
              <a:buNone/>
            </a:pPr>
            <a:r>
              <a:rPr lang="hr-BA" altLang="en-US" sz="2000"/>
              <a:t>     - zatim austrijsko pravo - Austrijski građanski zakonik, i </a:t>
            </a:r>
          </a:p>
          <a:p>
            <a:pPr eaLnBrk="1" hangingPunct="1">
              <a:buFontTx/>
              <a:buNone/>
            </a:pPr>
            <a:r>
              <a:rPr lang="hr-BA" altLang="en-US" sz="2000"/>
              <a:t>     - u bivšoj socijalističkoj Jugoslaviji – ZOSPO</a:t>
            </a:r>
          </a:p>
          <a:p>
            <a:pPr eaLnBrk="1" hangingPunct="1">
              <a:buFontTx/>
              <a:buNone/>
            </a:pPr>
            <a:endParaRPr lang="hr-BA" altLang="en-US" sz="2000"/>
          </a:p>
          <a:p>
            <a:pPr eaLnBrk="1" hangingPunct="1">
              <a:buFontTx/>
              <a:buNone/>
            </a:pPr>
            <a:endParaRPr lang="hr-BA" altLang="en-US" sz="800"/>
          </a:p>
          <a:p>
            <a:pPr eaLnBrk="1" hangingPunct="1"/>
            <a:r>
              <a:rPr lang="hr-BA" altLang="en-US" sz="2000"/>
              <a:t>Ovi propisi su bili preuzeti odnosno donijeti u uslovima postojanja različitog društveno-političkog uređenja u BiH.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xmlns="" id="{CA9E99D4-1370-4C07-8CF3-DAD70F5E1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821363"/>
          </a:xfrm>
          <a:noFill/>
        </p:spPr>
        <p:txBody>
          <a:bodyPr/>
          <a:lstStyle/>
          <a:p>
            <a:pPr eaLnBrk="1" hangingPunct="1"/>
            <a:endParaRPr lang="hr-BA" altLang="en-US" sz="2000"/>
          </a:p>
          <a:p>
            <a:pPr eaLnBrk="1" hangingPunct="1"/>
            <a:r>
              <a:rPr lang="hr-BA" altLang="en-US" sz="2000"/>
              <a:t>Analizom ranijeg stvarnopravnog uređenja u BiH (poslije II svjestkog rata sve do 1992. godine - disolucije bivše SFRJ u čijem sastavu se nalazila SR BiH) može se zaključiti:</a:t>
            </a:r>
          </a:p>
          <a:p>
            <a:pPr eaLnBrk="1" hangingPunct="1">
              <a:buFontTx/>
              <a:buNone/>
            </a:pPr>
            <a:r>
              <a:rPr lang="hr-BA" altLang="en-US" sz="2000"/>
              <a:t> </a:t>
            </a:r>
          </a:p>
          <a:p>
            <a:pPr eaLnBrk="1" hangingPunct="1">
              <a:buFontTx/>
              <a:buNone/>
            </a:pPr>
            <a:r>
              <a:rPr lang="hr-BA" altLang="en-US" sz="2000"/>
              <a:t>        - da je pravo vlasništva karakterizirala kako njegova odvojenost u okviru postojanja više vlasničkih režima (društveno /državnog vlasništva i privatnog vlasništva) tako i podijeljenost u odnosu na same objekte i subjekte, a </a:t>
            </a:r>
          </a:p>
          <a:p>
            <a:pPr eaLnBrk="1" hangingPunct="1">
              <a:buFontTx/>
              <a:buNone/>
            </a:pPr>
            <a:endParaRPr lang="hr-BA" altLang="en-US" sz="2000"/>
          </a:p>
          <a:p>
            <a:pPr eaLnBrk="1" hangingPunct="1">
              <a:buFontTx/>
              <a:buNone/>
            </a:pPr>
            <a:r>
              <a:rPr lang="hr-BA" altLang="en-US" sz="2000"/>
              <a:t>       - to je u osnovi značilo nepostojanje jednovrsnosti prava vlasništva koje podrazumijeva primjenu istih pravila bez obzira ko je nositelj tog prava pri čemu je primat i zaštita bila na društvenom /državnom vlasništva, a privatno vlasništvo je imalo značajna ograničenja.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3A004F70-E1B4-45E2-9025-C72D7A2F1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en-US" sz="2800"/>
              <a:t>3. Stvarno pravo u Bosni i Hercegovini - </a:t>
            </a:r>
            <a:r>
              <a:rPr lang="hr-HR" altLang="en-US" sz="2400" i="1"/>
              <a:t>de lege lata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en-US" sz="2400"/>
          </a:p>
          <a:p>
            <a:pPr eaLnBrk="1" hangingPunct="1">
              <a:lnSpc>
                <a:spcPct val="90000"/>
              </a:lnSpc>
            </a:pPr>
            <a:r>
              <a:rPr lang="hr-HR" altLang="en-US" sz="2000"/>
              <a:t>U BiH su međuvremenu nastupile </a:t>
            </a:r>
            <a:r>
              <a:rPr lang="pl-PL" altLang="en-US" sz="2000"/>
              <a:t>su</a:t>
            </a:r>
            <a:r>
              <a:rPr lang="hr-HR" altLang="en-US" sz="2000"/>
              <a:t>š</a:t>
            </a:r>
            <a:r>
              <a:rPr lang="pl-PL" altLang="en-US" sz="2000"/>
              <a:t>tinske promjene u vlasni</a:t>
            </a:r>
            <a:r>
              <a:rPr lang="hr-HR" altLang="en-US" sz="2000"/>
              <a:t>č</a:t>
            </a:r>
            <a:r>
              <a:rPr lang="pl-PL" altLang="en-US" sz="2000"/>
              <a:t>kopravnim odnosima </a:t>
            </a:r>
            <a:r>
              <a:rPr lang="hr-HR" altLang="en-US" sz="2000"/>
              <a:t>(ukidanja društvenog vlasništva i drugih instituta) što je dovelo do uspostavljanja novog stvarnopravnog uređenja, ali ne na nivou BiH već odvojeno (u entitetima i BD BiH).</a:t>
            </a:r>
          </a:p>
          <a:p>
            <a:pPr eaLnBrk="1" hangingPunct="1">
              <a:lnSpc>
                <a:spcPct val="90000"/>
              </a:lnSpc>
            </a:pPr>
            <a:endParaRPr lang="hr-HR" altLang="en-US" sz="800"/>
          </a:p>
          <a:p>
            <a:pPr eaLnBrk="1" hangingPunct="1">
              <a:lnSpc>
                <a:spcPct val="90000"/>
              </a:lnSpc>
            </a:pPr>
            <a:r>
              <a:rPr lang="hr-BA" altLang="en-US" sz="2000"/>
              <a:t>Donošenje novih entiteskih Zakona o stvarnim pravima kao i ranije Zakon o vlasništvu i drugim stvarnim pravima BD BiH, i pored činjenice da stvarno pravo nije kodifikovano na nivou BiH, ima veliki značaj ovo zbog toga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BA" altLang="en-US" sz="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BA" altLang="en-US" sz="2000"/>
              <a:t>          - što se po prvi put na potpun način regulišu stvarna prava, a prije svega pravo vlasništva koje se sada temelji na sasvim novoj koncepciji odnosno na jednoj vrsti prava vlasništva bez obzira ko je nosilac tog prava (fizičke i pravne osobe, kao i država), a to znači da su svi  titulari prava vlasništva izjednačeni u vršenju svojih ovlašćenja koja čine sadržinu vlasništva.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xmlns="" id="{97B4BFF9-294E-452C-BC2F-9B7CD4379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749925"/>
          </a:xfrm>
          <a:noFill/>
        </p:spPr>
        <p:txBody>
          <a:bodyPr/>
          <a:lstStyle/>
          <a:p>
            <a:pPr eaLnBrk="1" hangingPunct="1"/>
            <a:endParaRPr lang="hr-BA" altLang="en-US" sz="2000"/>
          </a:p>
          <a:p>
            <a:pPr eaLnBrk="1" hangingPunct="1"/>
            <a:r>
              <a:rPr lang="hr-BA" altLang="en-US" sz="2000"/>
              <a:t>Ponovo je uspostavljeno pravno jedinstvo nekretnine (povratak načelu  superficies solo cedit), regulisana ograničena stvarnih prava, odnosno založno pravo, služnosti, realni tereti, kao uvedeni novi insttuti: pravo građenja i zemljišni dug.</a:t>
            </a:r>
          </a:p>
          <a:p>
            <a:pPr eaLnBrk="1" hangingPunct="1">
              <a:buFontTx/>
              <a:buNone/>
            </a:pPr>
            <a:endParaRPr lang="hr-BA" altLang="en-US" sz="800"/>
          </a:p>
          <a:p>
            <a:pPr eaLnBrk="1" hangingPunct="1"/>
            <a:r>
              <a:rPr lang="hr-BA" altLang="en-US" sz="2000"/>
              <a:t>Promijenjen je koncept etažne vlasništva, detaljno su regulisana susjedska prava kao i druga pitanja koja nisu bila regulisana ranijim zakonima, pa su se primjenjivala pravila Općeg građanskog zakonika. </a:t>
            </a:r>
          </a:p>
          <a:p>
            <a:pPr eaLnBrk="1" hangingPunct="1"/>
            <a:endParaRPr lang="hr-BA" altLang="en-US" sz="800"/>
          </a:p>
          <a:p>
            <a:pPr eaLnBrk="1" hangingPunct="1"/>
            <a:r>
              <a:rPr lang="hr-BA" altLang="en-US" sz="2000"/>
              <a:t>Posebno značaj predstavljaju prijelazne i završnih odredbi, kojima se pored ostalog reguliše pitanje uspostavljanja sistema pretvaranja društvenog/državnog) vlasništva u pravo vlasništva, upis prava vlasništva na nekretninama na kojima je upisano pravo korišćenja, raspolaganja ili upravljanja.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xmlns="" id="{5AC28208-384C-43B6-8E4E-41B126134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055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en-US" sz="2800"/>
              <a:t>4. </a:t>
            </a:r>
            <a:r>
              <a:rPr lang="hr-BA" altLang="en-US" sz="2800"/>
              <a:t>Ostvarivanje zaštite prava vlasništva</a:t>
            </a:r>
            <a:r>
              <a:rPr lang="hr-BA" altLang="en-US" b="1"/>
              <a:t> </a:t>
            </a:r>
          </a:p>
          <a:p>
            <a:pPr eaLnBrk="1" hangingPunct="1">
              <a:buFontTx/>
              <a:buNone/>
            </a:pPr>
            <a:endParaRPr lang="hr-HR" altLang="en-US" sz="900" b="1"/>
          </a:p>
          <a:p>
            <a:pPr eaLnBrk="1" hangingPunct="1"/>
            <a:r>
              <a:rPr lang="hr-HR" altLang="en-US" sz="2000"/>
              <a:t>Stvarno pravo nije kodifikovano na nivou BiH (zbog podijeljene zakonodavne nadležnosti-entiteti i BD BiH) ali je uređeno novim zakonima koji potpuno regulišu materijalno stvarno pravo i u skladu s tim sistem vlasničkopravne zaštite klasičnim vlasničkim tužbama u parničnom postupku. </a:t>
            </a:r>
            <a:endParaRPr lang="hr-BA" altLang="en-US" sz="2000"/>
          </a:p>
          <a:p>
            <a:pPr eaLnBrk="1" hangingPunct="1"/>
            <a:endParaRPr lang="hr-BA" altLang="en-US" sz="2000"/>
          </a:p>
          <a:p>
            <a:pPr eaLnBrk="1" hangingPunct="1"/>
            <a:r>
              <a:rPr lang="hr-BA" altLang="en-US" sz="2000"/>
              <a:t>Ostvarivanje zaštite prava vlasništva je moguće i putem Ustavnog suda Bosne i Hercegovine. </a:t>
            </a:r>
          </a:p>
          <a:p>
            <a:pPr eaLnBrk="1" hangingPunct="1"/>
            <a:endParaRPr lang="hr-BA" altLang="en-US" sz="2000"/>
          </a:p>
          <a:p>
            <a:pPr eaLnBrk="1" hangingPunct="1"/>
            <a:r>
              <a:rPr lang="hr-BA" altLang="en-US" sz="2000"/>
              <a:t>Uvođenje individualne apelacije (žalbe) u Ustavu BiH, predstavlja procesnopravnu novinu u naš pravni sistem. Radi se o vanrednom pravnom lijeku, supsidijarnog karaktera koji je dopušten samo ako zaštita putem djelotvornih pravnih lijekova ostane bez uspjeha.</a:t>
            </a:r>
            <a:r>
              <a:rPr lang="hr-BA" altLang="en-US" sz="2800"/>
              <a:t> </a:t>
            </a:r>
            <a:endParaRPr lang="hr-BA" altLang="en-US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389288F6-2220-40BF-A986-8B99F5ACA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435975" cy="60483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BA" altLang="en-US" sz="2800" b="1"/>
          </a:p>
          <a:p>
            <a:pPr eaLnBrk="1" hangingPunct="1"/>
            <a:r>
              <a:rPr lang="hr-BA" altLang="en-US" sz="2000"/>
              <a:t>Novi entiteski ZSP na potpuno identičan način regulišu sistem vlasničkopravne zaštite.</a:t>
            </a:r>
          </a:p>
          <a:p>
            <a:pPr eaLnBrk="1" hangingPunct="1">
              <a:buFontTx/>
              <a:buNone/>
            </a:pPr>
            <a:endParaRPr lang="hr-BA" altLang="en-US" sz="2000"/>
          </a:p>
          <a:p>
            <a:pPr eaLnBrk="1" hangingPunct="1"/>
            <a:r>
              <a:rPr lang="hr-BA" altLang="en-US" sz="2000"/>
              <a:t>Ovi zakoni su pojmovno odredili da se zaštita prava vlasništva  ostvaruje sljedećim petitornim tužbama:  vlasnička tužba na povrat stvari (član 126.), tužba iz pretpostavljene vlasništva (član 131.) i tužba na prestanak uznemiravanja (član 132.). </a:t>
            </a:r>
          </a:p>
          <a:p>
            <a:pPr eaLnBrk="1" hangingPunct="1"/>
            <a:endParaRPr lang="hr-BA" altLang="en-US" sz="2000"/>
          </a:p>
          <a:p>
            <a:pPr eaLnBrk="1" hangingPunct="1"/>
            <a:r>
              <a:rPr lang="hr-BA" altLang="en-US" sz="2000"/>
              <a:t>ZV BD BiH - prema ovom zakonu zaštita prava vlasništva ostvaruje se  sljedećim vlasničkim tužbama: tužba za povrat vlasnikove individualno određene stvari u njegov posjed (čl. 41.), tužba za povrat, odnosno predaju stvari u posjed pretpostavljenom vlasniku iz osnova jačeg prava na posjed (čl. 46.) i tužba za prestanak uznemiravanja prava vlasništva (čl.47.).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843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Prof.dr. Izet Laličić,advokat  Viši ass  Nihad Čivić,MA</vt:lpstr>
      <vt:lpstr>1. Uvodne napomene 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Alma</cp:lastModifiedBy>
  <cp:revision>11</cp:revision>
  <dcterms:created xsi:type="dcterms:W3CDTF">2019-05-21T16:01:02Z</dcterms:created>
  <dcterms:modified xsi:type="dcterms:W3CDTF">2021-12-08T12:43:17Z</dcterms:modified>
</cp:coreProperties>
</file>