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31" r:id="rId2"/>
    <p:sldId id="333" r:id="rId3"/>
    <p:sldId id="298" r:id="rId4"/>
    <p:sldId id="334" r:id="rId5"/>
    <p:sldId id="302" r:id="rId6"/>
    <p:sldId id="304" r:id="rId7"/>
    <p:sldId id="306" r:id="rId8"/>
    <p:sldId id="308" r:id="rId9"/>
    <p:sldId id="310" r:id="rId10"/>
    <p:sldId id="312" r:id="rId11"/>
    <p:sldId id="314" r:id="rId12"/>
    <p:sldId id="316" r:id="rId13"/>
    <p:sldId id="318" r:id="rId14"/>
    <p:sldId id="322" r:id="rId15"/>
    <p:sldId id="324" r:id="rId16"/>
    <p:sldId id="326" r:id="rId17"/>
  </p:sldIdLst>
  <p:sldSz cx="9144000" cy="6858000" type="screen4x3"/>
  <p:notesSz cx="6858000" cy="9144000"/>
  <p:defaultTextStyle>
    <a:defPPr>
      <a:defRPr lang="hr-HR"/>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68F97F26-9202-4C04-9C76-C2A9AC414C56}"/>
              </a:ext>
            </a:extLst>
          </p:cNvPr>
          <p:cNvSpPr>
            <a:spLocks noGrp="1"/>
          </p:cNvSpPr>
          <p:nvPr>
            <p:ph type="dt" sz="half" idx="10"/>
          </p:nvPr>
        </p:nvSpPr>
        <p:spPr/>
        <p:txBody>
          <a:bodyPr/>
          <a:lstStyle>
            <a:lvl1pPr>
              <a:defRPr/>
            </a:lvl1pPr>
          </a:lstStyle>
          <a:p>
            <a:pPr>
              <a:defRPr/>
            </a:pPr>
            <a:endParaRPr lang="hr-HR"/>
          </a:p>
        </p:txBody>
      </p:sp>
      <p:sp>
        <p:nvSpPr>
          <p:cNvPr id="5" name="Footer Placeholder 4">
            <a:extLst>
              <a:ext uri="{FF2B5EF4-FFF2-40B4-BE49-F238E27FC236}">
                <a16:creationId xmlns:a16="http://schemas.microsoft.com/office/drawing/2014/main" xmlns="" id="{3A60B625-A4ED-4D79-B18E-0B468F6F9123}"/>
              </a:ext>
            </a:extLst>
          </p:cNvPr>
          <p:cNvSpPr>
            <a:spLocks noGrp="1"/>
          </p:cNvSpPr>
          <p:nvPr>
            <p:ph type="ftr" sz="quarter" idx="11"/>
          </p:nvPr>
        </p:nvSpPr>
        <p:spPr/>
        <p:txBody>
          <a:bodyPr/>
          <a:lstStyle>
            <a:lvl1pPr>
              <a:defRPr/>
            </a:lvl1pPr>
          </a:lstStyle>
          <a:p>
            <a:pPr>
              <a:defRPr/>
            </a:pPr>
            <a:endParaRPr lang="hr-HR"/>
          </a:p>
        </p:txBody>
      </p:sp>
      <p:sp>
        <p:nvSpPr>
          <p:cNvPr id="6" name="Slide Number Placeholder 5">
            <a:extLst>
              <a:ext uri="{FF2B5EF4-FFF2-40B4-BE49-F238E27FC236}">
                <a16:creationId xmlns:a16="http://schemas.microsoft.com/office/drawing/2014/main" xmlns="" id="{54E988BA-98B4-4F6B-9387-B2813B49621E}"/>
              </a:ext>
            </a:extLst>
          </p:cNvPr>
          <p:cNvSpPr>
            <a:spLocks noGrp="1"/>
          </p:cNvSpPr>
          <p:nvPr>
            <p:ph type="sldNum" sz="quarter" idx="12"/>
          </p:nvPr>
        </p:nvSpPr>
        <p:spPr/>
        <p:txBody>
          <a:bodyPr/>
          <a:lstStyle>
            <a:lvl1pPr>
              <a:defRPr/>
            </a:lvl1pPr>
          </a:lstStyle>
          <a:p>
            <a:fld id="{9EEAFDDD-0CDD-4242-8BC4-7D803CFCEB22}" type="slidenum">
              <a:rPr lang="hr-HR" altLang="en-US"/>
              <a:pPr/>
              <a:t>‹#›</a:t>
            </a:fld>
            <a:endParaRPr lang="hr-HR" altLang="en-US"/>
          </a:p>
        </p:txBody>
      </p:sp>
    </p:spTree>
    <p:extLst>
      <p:ext uri="{BB962C8B-B14F-4D97-AF65-F5344CB8AC3E}">
        <p14:creationId xmlns:p14="http://schemas.microsoft.com/office/powerpoint/2010/main" xmlns="" val="24675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F22C58A-5D37-4C2B-B954-3533595858D6}"/>
              </a:ext>
            </a:extLst>
          </p:cNvPr>
          <p:cNvSpPr>
            <a:spLocks noGrp="1"/>
          </p:cNvSpPr>
          <p:nvPr>
            <p:ph type="dt" sz="half" idx="10"/>
          </p:nvPr>
        </p:nvSpPr>
        <p:spPr/>
        <p:txBody>
          <a:bodyPr/>
          <a:lstStyle>
            <a:lvl1pPr>
              <a:defRPr/>
            </a:lvl1pPr>
          </a:lstStyle>
          <a:p>
            <a:pPr>
              <a:defRPr/>
            </a:pPr>
            <a:endParaRPr lang="hr-HR"/>
          </a:p>
        </p:txBody>
      </p:sp>
      <p:sp>
        <p:nvSpPr>
          <p:cNvPr id="5" name="Footer Placeholder 4">
            <a:extLst>
              <a:ext uri="{FF2B5EF4-FFF2-40B4-BE49-F238E27FC236}">
                <a16:creationId xmlns:a16="http://schemas.microsoft.com/office/drawing/2014/main" xmlns="" id="{73DE8455-C8B6-4E72-A456-12077E7F0A22}"/>
              </a:ext>
            </a:extLst>
          </p:cNvPr>
          <p:cNvSpPr>
            <a:spLocks noGrp="1"/>
          </p:cNvSpPr>
          <p:nvPr>
            <p:ph type="ftr" sz="quarter" idx="11"/>
          </p:nvPr>
        </p:nvSpPr>
        <p:spPr/>
        <p:txBody>
          <a:bodyPr/>
          <a:lstStyle>
            <a:lvl1pPr>
              <a:defRPr/>
            </a:lvl1pPr>
          </a:lstStyle>
          <a:p>
            <a:pPr>
              <a:defRPr/>
            </a:pPr>
            <a:endParaRPr lang="hr-HR"/>
          </a:p>
        </p:txBody>
      </p:sp>
      <p:sp>
        <p:nvSpPr>
          <p:cNvPr id="6" name="Slide Number Placeholder 5">
            <a:extLst>
              <a:ext uri="{FF2B5EF4-FFF2-40B4-BE49-F238E27FC236}">
                <a16:creationId xmlns:a16="http://schemas.microsoft.com/office/drawing/2014/main" xmlns="" id="{DA69A9B2-23D6-45D4-98BD-6A45C7386E56}"/>
              </a:ext>
            </a:extLst>
          </p:cNvPr>
          <p:cNvSpPr>
            <a:spLocks noGrp="1"/>
          </p:cNvSpPr>
          <p:nvPr>
            <p:ph type="sldNum" sz="quarter" idx="12"/>
          </p:nvPr>
        </p:nvSpPr>
        <p:spPr/>
        <p:txBody>
          <a:bodyPr/>
          <a:lstStyle>
            <a:lvl1pPr>
              <a:defRPr/>
            </a:lvl1pPr>
          </a:lstStyle>
          <a:p>
            <a:fld id="{11ED6A44-C3AD-45CD-AE53-72CC7845F6BA}" type="slidenum">
              <a:rPr lang="hr-HR" altLang="en-US"/>
              <a:pPr/>
              <a:t>‹#›</a:t>
            </a:fld>
            <a:endParaRPr lang="hr-HR" altLang="en-US"/>
          </a:p>
        </p:txBody>
      </p:sp>
    </p:spTree>
    <p:extLst>
      <p:ext uri="{BB962C8B-B14F-4D97-AF65-F5344CB8AC3E}">
        <p14:creationId xmlns:p14="http://schemas.microsoft.com/office/powerpoint/2010/main" xmlns="" val="45974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3E6893A-09CF-4F96-B99E-AEC77C243E2C}"/>
              </a:ext>
            </a:extLst>
          </p:cNvPr>
          <p:cNvSpPr>
            <a:spLocks noGrp="1"/>
          </p:cNvSpPr>
          <p:nvPr>
            <p:ph type="dt" sz="half" idx="10"/>
          </p:nvPr>
        </p:nvSpPr>
        <p:spPr/>
        <p:txBody>
          <a:bodyPr/>
          <a:lstStyle>
            <a:lvl1pPr>
              <a:defRPr/>
            </a:lvl1pPr>
          </a:lstStyle>
          <a:p>
            <a:pPr>
              <a:defRPr/>
            </a:pPr>
            <a:endParaRPr lang="hr-HR"/>
          </a:p>
        </p:txBody>
      </p:sp>
      <p:sp>
        <p:nvSpPr>
          <p:cNvPr id="5" name="Footer Placeholder 4">
            <a:extLst>
              <a:ext uri="{FF2B5EF4-FFF2-40B4-BE49-F238E27FC236}">
                <a16:creationId xmlns:a16="http://schemas.microsoft.com/office/drawing/2014/main" xmlns="" id="{D7C49278-5368-4CE4-89C9-727CA3D030D3}"/>
              </a:ext>
            </a:extLst>
          </p:cNvPr>
          <p:cNvSpPr>
            <a:spLocks noGrp="1"/>
          </p:cNvSpPr>
          <p:nvPr>
            <p:ph type="ftr" sz="quarter" idx="11"/>
          </p:nvPr>
        </p:nvSpPr>
        <p:spPr/>
        <p:txBody>
          <a:bodyPr/>
          <a:lstStyle>
            <a:lvl1pPr>
              <a:defRPr/>
            </a:lvl1pPr>
          </a:lstStyle>
          <a:p>
            <a:pPr>
              <a:defRPr/>
            </a:pPr>
            <a:endParaRPr lang="hr-HR"/>
          </a:p>
        </p:txBody>
      </p:sp>
      <p:sp>
        <p:nvSpPr>
          <p:cNvPr id="6" name="Slide Number Placeholder 5">
            <a:extLst>
              <a:ext uri="{FF2B5EF4-FFF2-40B4-BE49-F238E27FC236}">
                <a16:creationId xmlns:a16="http://schemas.microsoft.com/office/drawing/2014/main" xmlns="" id="{7D4FDA12-EFAA-45BF-BE68-45FA3F97D45A}"/>
              </a:ext>
            </a:extLst>
          </p:cNvPr>
          <p:cNvSpPr>
            <a:spLocks noGrp="1"/>
          </p:cNvSpPr>
          <p:nvPr>
            <p:ph type="sldNum" sz="quarter" idx="12"/>
          </p:nvPr>
        </p:nvSpPr>
        <p:spPr/>
        <p:txBody>
          <a:bodyPr/>
          <a:lstStyle>
            <a:lvl1pPr>
              <a:defRPr/>
            </a:lvl1pPr>
          </a:lstStyle>
          <a:p>
            <a:fld id="{1D4CC88F-01A9-4136-8C5C-F609FEEBAD0D}" type="slidenum">
              <a:rPr lang="hr-HR" altLang="en-US"/>
              <a:pPr/>
              <a:t>‹#›</a:t>
            </a:fld>
            <a:endParaRPr lang="hr-HR" altLang="en-US"/>
          </a:p>
        </p:txBody>
      </p:sp>
    </p:spTree>
    <p:extLst>
      <p:ext uri="{BB962C8B-B14F-4D97-AF65-F5344CB8AC3E}">
        <p14:creationId xmlns:p14="http://schemas.microsoft.com/office/powerpoint/2010/main" xmlns="" val="66086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7FFBEA8-52EA-4821-BDD3-CEA02734A592}"/>
              </a:ext>
            </a:extLst>
          </p:cNvPr>
          <p:cNvSpPr>
            <a:spLocks noGrp="1"/>
          </p:cNvSpPr>
          <p:nvPr>
            <p:ph type="dt" sz="half" idx="10"/>
          </p:nvPr>
        </p:nvSpPr>
        <p:spPr/>
        <p:txBody>
          <a:bodyPr/>
          <a:lstStyle>
            <a:lvl1pPr>
              <a:defRPr/>
            </a:lvl1pPr>
          </a:lstStyle>
          <a:p>
            <a:pPr>
              <a:defRPr/>
            </a:pPr>
            <a:endParaRPr lang="hr-HR"/>
          </a:p>
        </p:txBody>
      </p:sp>
      <p:sp>
        <p:nvSpPr>
          <p:cNvPr id="5" name="Footer Placeholder 4">
            <a:extLst>
              <a:ext uri="{FF2B5EF4-FFF2-40B4-BE49-F238E27FC236}">
                <a16:creationId xmlns:a16="http://schemas.microsoft.com/office/drawing/2014/main" xmlns="" id="{AE991E23-A399-43CC-9C19-6DF62A0BB835}"/>
              </a:ext>
            </a:extLst>
          </p:cNvPr>
          <p:cNvSpPr>
            <a:spLocks noGrp="1"/>
          </p:cNvSpPr>
          <p:nvPr>
            <p:ph type="ftr" sz="quarter" idx="11"/>
          </p:nvPr>
        </p:nvSpPr>
        <p:spPr/>
        <p:txBody>
          <a:bodyPr/>
          <a:lstStyle>
            <a:lvl1pPr>
              <a:defRPr/>
            </a:lvl1pPr>
          </a:lstStyle>
          <a:p>
            <a:pPr>
              <a:defRPr/>
            </a:pPr>
            <a:endParaRPr lang="hr-HR"/>
          </a:p>
        </p:txBody>
      </p:sp>
      <p:sp>
        <p:nvSpPr>
          <p:cNvPr id="6" name="Slide Number Placeholder 5">
            <a:extLst>
              <a:ext uri="{FF2B5EF4-FFF2-40B4-BE49-F238E27FC236}">
                <a16:creationId xmlns:a16="http://schemas.microsoft.com/office/drawing/2014/main" xmlns="" id="{685494FB-93AC-4EEF-9C6C-F6093608276F}"/>
              </a:ext>
            </a:extLst>
          </p:cNvPr>
          <p:cNvSpPr>
            <a:spLocks noGrp="1"/>
          </p:cNvSpPr>
          <p:nvPr>
            <p:ph type="sldNum" sz="quarter" idx="12"/>
          </p:nvPr>
        </p:nvSpPr>
        <p:spPr/>
        <p:txBody>
          <a:bodyPr/>
          <a:lstStyle>
            <a:lvl1pPr>
              <a:defRPr/>
            </a:lvl1pPr>
          </a:lstStyle>
          <a:p>
            <a:fld id="{12014B1A-8FF4-46E3-93F8-B2DE6EB02CEB}" type="slidenum">
              <a:rPr lang="hr-HR" altLang="en-US"/>
              <a:pPr/>
              <a:t>‹#›</a:t>
            </a:fld>
            <a:endParaRPr lang="hr-HR" altLang="en-US"/>
          </a:p>
        </p:txBody>
      </p:sp>
    </p:spTree>
    <p:extLst>
      <p:ext uri="{BB962C8B-B14F-4D97-AF65-F5344CB8AC3E}">
        <p14:creationId xmlns:p14="http://schemas.microsoft.com/office/powerpoint/2010/main" xmlns="" val="181675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EC2CA9E-19F0-4A26-8B61-6121B6253EB5}"/>
              </a:ext>
            </a:extLst>
          </p:cNvPr>
          <p:cNvSpPr>
            <a:spLocks noGrp="1"/>
          </p:cNvSpPr>
          <p:nvPr>
            <p:ph type="dt" sz="half" idx="10"/>
          </p:nvPr>
        </p:nvSpPr>
        <p:spPr/>
        <p:txBody>
          <a:bodyPr/>
          <a:lstStyle>
            <a:lvl1pPr>
              <a:defRPr/>
            </a:lvl1pPr>
          </a:lstStyle>
          <a:p>
            <a:pPr>
              <a:defRPr/>
            </a:pPr>
            <a:endParaRPr lang="hr-HR"/>
          </a:p>
        </p:txBody>
      </p:sp>
      <p:sp>
        <p:nvSpPr>
          <p:cNvPr id="5" name="Footer Placeholder 4">
            <a:extLst>
              <a:ext uri="{FF2B5EF4-FFF2-40B4-BE49-F238E27FC236}">
                <a16:creationId xmlns:a16="http://schemas.microsoft.com/office/drawing/2014/main" xmlns="" id="{63D1449E-4481-4A30-9F65-25B16913DA33}"/>
              </a:ext>
            </a:extLst>
          </p:cNvPr>
          <p:cNvSpPr>
            <a:spLocks noGrp="1"/>
          </p:cNvSpPr>
          <p:nvPr>
            <p:ph type="ftr" sz="quarter" idx="11"/>
          </p:nvPr>
        </p:nvSpPr>
        <p:spPr/>
        <p:txBody>
          <a:bodyPr/>
          <a:lstStyle>
            <a:lvl1pPr>
              <a:defRPr/>
            </a:lvl1pPr>
          </a:lstStyle>
          <a:p>
            <a:pPr>
              <a:defRPr/>
            </a:pPr>
            <a:endParaRPr lang="hr-HR"/>
          </a:p>
        </p:txBody>
      </p:sp>
      <p:sp>
        <p:nvSpPr>
          <p:cNvPr id="6" name="Slide Number Placeholder 5">
            <a:extLst>
              <a:ext uri="{FF2B5EF4-FFF2-40B4-BE49-F238E27FC236}">
                <a16:creationId xmlns:a16="http://schemas.microsoft.com/office/drawing/2014/main" xmlns="" id="{85F5610A-F3C7-4AC6-8F0D-D4CC2F2822D4}"/>
              </a:ext>
            </a:extLst>
          </p:cNvPr>
          <p:cNvSpPr>
            <a:spLocks noGrp="1"/>
          </p:cNvSpPr>
          <p:nvPr>
            <p:ph type="sldNum" sz="quarter" idx="12"/>
          </p:nvPr>
        </p:nvSpPr>
        <p:spPr/>
        <p:txBody>
          <a:bodyPr/>
          <a:lstStyle>
            <a:lvl1pPr>
              <a:defRPr/>
            </a:lvl1pPr>
          </a:lstStyle>
          <a:p>
            <a:fld id="{E07EB7D3-0614-4BDE-A8EA-8B1DC7532E23}" type="slidenum">
              <a:rPr lang="hr-HR" altLang="en-US"/>
              <a:pPr/>
              <a:t>‹#›</a:t>
            </a:fld>
            <a:endParaRPr lang="hr-HR" altLang="en-US"/>
          </a:p>
        </p:txBody>
      </p:sp>
    </p:spTree>
    <p:extLst>
      <p:ext uri="{BB962C8B-B14F-4D97-AF65-F5344CB8AC3E}">
        <p14:creationId xmlns:p14="http://schemas.microsoft.com/office/powerpoint/2010/main" xmlns="" val="202304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AC80D87A-8D5A-4EF5-9FBB-C7D453AAF02C}"/>
              </a:ext>
            </a:extLst>
          </p:cNvPr>
          <p:cNvSpPr>
            <a:spLocks noGrp="1"/>
          </p:cNvSpPr>
          <p:nvPr>
            <p:ph type="dt" sz="half" idx="10"/>
          </p:nvPr>
        </p:nvSpPr>
        <p:spPr/>
        <p:txBody>
          <a:bodyPr/>
          <a:lstStyle>
            <a:lvl1pPr>
              <a:defRPr/>
            </a:lvl1pPr>
          </a:lstStyle>
          <a:p>
            <a:pPr>
              <a:defRPr/>
            </a:pPr>
            <a:endParaRPr lang="hr-HR"/>
          </a:p>
        </p:txBody>
      </p:sp>
      <p:sp>
        <p:nvSpPr>
          <p:cNvPr id="6" name="Footer Placeholder 4">
            <a:extLst>
              <a:ext uri="{FF2B5EF4-FFF2-40B4-BE49-F238E27FC236}">
                <a16:creationId xmlns:a16="http://schemas.microsoft.com/office/drawing/2014/main" xmlns="" id="{7DC96E3F-588C-4DE6-994B-606535F5C846}"/>
              </a:ext>
            </a:extLst>
          </p:cNvPr>
          <p:cNvSpPr>
            <a:spLocks noGrp="1"/>
          </p:cNvSpPr>
          <p:nvPr>
            <p:ph type="ftr" sz="quarter" idx="11"/>
          </p:nvPr>
        </p:nvSpPr>
        <p:spPr/>
        <p:txBody>
          <a:bodyPr/>
          <a:lstStyle>
            <a:lvl1pPr>
              <a:defRPr/>
            </a:lvl1pPr>
          </a:lstStyle>
          <a:p>
            <a:pPr>
              <a:defRPr/>
            </a:pPr>
            <a:endParaRPr lang="hr-HR"/>
          </a:p>
        </p:txBody>
      </p:sp>
      <p:sp>
        <p:nvSpPr>
          <p:cNvPr id="7" name="Slide Number Placeholder 5">
            <a:extLst>
              <a:ext uri="{FF2B5EF4-FFF2-40B4-BE49-F238E27FC236}">
                <a16:creationId xmlns:a16="http://schemas.microsoft.com/office/drawing/2014/main" xmlns="" id="{1B62B754-C0B4-49BA-A3B8-FC611EC46588}"/>
              </a:ext>
            </a:extLst>
          </p:cNvPr>
          <p:cNvSpPr>
            <a:spLocks noGrp="1"/>
          </p:cNvSpPr>
          <p:nvPr>
            <p:ph type="sldNum" sz="quarter" idx="12"/>
          </p:nvPr>
        </p:nvSpPr>
        <p:spPr/>
        <p:txBody>
          <a:bodyPr/>
          <a:lstStyle>
            <a:lvl1pPr>
              <a:defRPr/>
            </a:lvl1pPr>
          </a:lstStyle>
          <a:p>
            <a:fld id="{88F2F770-B2E4-4006-B2D0-4C1C839D1C07}" type="slidenum">
              <a:rPr lang="hr-HR" altLang="en-US"/>
              <a:pPr/>
              <a:t>‹#›</a:t>
            </a:fld>
            <a:endParaRPr lang="hr-HR" altLang="en-US"/>
          </a:p>
        </p:txBody>
      </p:sp>
    </p:spTree>
    <p:extLst>
      <p:ext uri="{BB962C8B-B14F-4D97-AF65-F5344CB8AC3E}">
        <p14:creationId xmlns:p14="http://schemas.microsoft.com/office/powerpoint/2010/main" xmlns="" val="383835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04CC90E3-0CBB-41DB-A44F-3AA4D5B910EA}"/>
              </a:ext>
            </a:extLst>
          </p:cNvPr>
          <p:cNvSpPr>
            <a:spLocks noGrp="1"/>
          </p:cNvSpPr>
          <p:nvPr>
            <p:ph type="dt" sz="half" idx="10"/>
          </p:nvPr>
        </p:nvSpPr>
        <p:spPr/>
        <p:txBody>
          <a:bodyPr/>
          <a:lstStyle>
            <a:lvl1pPr>
              <a:defRPr/>
            </a:lvl1pPr>
          </a:lstStyle>
          <a:p>
            <a:pPr>
              <a:defRPr/>
            </a:pPr>
            <a:endParaRPr lang="hr-HR"/>
          </a:p>
        </p:txBody>
      </p:sp>
      <p:sp>
        <p:nvSpPr>
          <p:cNvPr id="8" name="Footer Placeholder 4">
            <a:extLst>
              <a:ext uri="{FF2B5EF4-FFF2-40B4-BE49-F238E27FC236}">
                <a16:creationId xmlns:a16="http://schemas.microsoft.com/office/drawing/2014/main" xmlns="" id="{A5EB4610-2992-466C-AEF1-74DB3AC138A3}"/>
              </a:ext>
            </a:extLst>
          </p:cNvPr>
          <p:cNvSpPr>
            <a:spLocks noGrp="1"/>
          </p:cNvSpPr>
          <p:nvPr>
            <p:ph type="ftr" sz="quarter" idx="11"/>
          </p:nvPr>
        </p:nvSpPr>
        <p:spPr/>
        <p:txBody>
          <a:bodyPr/>
          <a:lstStyle>
            <a:lvl1pPr>
              <a:defRPr/>
            </a:lvl1pPr>
          </a:lstStyle>
          <a:p>
            <a:pPr>
              <a:defRPr/>
            </a:pPr>
            <a:endParaRPr lang="hr-HR"/>
          </a:p>
        </p:txBody>
      </p:sp>
      <p:sp>
        <p:nvSpPr>
          <p:cNvPr id="9" name="Slide Number Placeholder 5">
            <a:extLst>
              <a:ext uri="{FF2B5EF4-FFF2-40B4-BE49-F238E27FC236}">
                <a16:creationId xmlns:a16="http://schemas.microsoft.com/office/drawing/2014/main" xmlns="" id="{82AAF238-F112-41EF-9DCD-40FC2F8E1EA3}"/>
              </a:ext>
            </a:extLst>
          </p:cNvPr>
          <p:cNvSpPr>
            <a:spLocks noGrp="1"/>
          </p:cNvSpPr>
          <p:nvPr>
            <p:ph type="sldNum" sz="quarter" idx="12"/>
          </p:nvPr>
        </p:nvSpPr>
        <p:spPr/>
        <p:txBody>
          <a:bodyPr/>
          <a:lstStyle>
            <a:lvl1pPr>
              <a:defRPr/>
            </a:lvl1pPr>
          </a:lstStyle>
          <a:p>
            <a:fld id="{231368D9-D898-4BF5-B03C-8A2830334526}" type="slidenum">
              <a:rPr lang="hr-HR" altLang="en-US"/>
              <a:pPr/>
              <a:t>‹#›</a:t>
            </a:fld>
            <a:endParaRPr lang="hr-HR" altLang="en-US"/>
          </a:p>
        </p:txBody>
      </p:sp>
    </p:spTree>
    <p:extLst>
      <p:ext uri="{BB962C8B-B14F-4D97-AF65-F5344CB8AC3E}">
        <p14:creationId xmlns:p14="http://schemas.microsoft.com/office/powerpoint/2010/main" xmlns="" val="277645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B46808F2-EC23-4EC6-A2A8-4044541E5D1A}"/>
              </a:ext>
            </a:extLst>
          </p:cNvPr>
          <p:cNvSpPr>
            <a:spLocks noGrp="1"/>
          </p:cNvSpPr>
          <p:nvPr>
            <p:ph type="dt" sz="half" idx="10"/>
          </p:nvPr>
        </p:nvSpPr>
        <p:spPr/>
        <p:txBody>
          <a:bodyPr/>
          <a:lstStyle>
            <a:lvl1pPr>
              <a:defRPr/>
            </a:lvl1pPr>
          </a:lstStyle>
          <a:p>
            <a:pPr>
              <a:defRPr/>
            </a:pPr>
            <a:endParaRPr lang="hr-HR"/>
          </a:p>
        </p:txBody>
      </p:sp>
      <p:sp>
        <p:nvSpPr>
          <p:cNvPr id="4" name="Footer Placeholder 4">
            <a:extLst>
              <a:ext uri="{FF2B5EF4-FFF2-40B4-BE49-F238E27FC236}">
                <a16:creationId xmlns:a16="http://schemas.microsoft.com/office/drawing/2014/main" xmlns="" id="{97D86120-0E39-4CAF-8BA9-043AB979A143}"/>
              </a:ext>
            </a:extLst>
          </p:cNvPr>
          <p:cNvSpPr>
            <a:spLocks noGrp="1"/>
          </p:cNvSpPr>
          <p:nvPr>
            <p:ph type="ftr" sz="quarter" idx="11"/>
          </p:nvPr>
        </p:nvSpPr>
        <p:spPr/>
        <p:txBody>
          <a:bodyPr/>
          <a:lstStyle>
            <a:lvl1pPr>
              <a:defRPr/>
            </a:lvl1pPr>
          </a:lstStyle>
          <a:p>
            <a:pPr>
              <a:defRPr/>
            </a:pPr>
            <a:endParaRPr lang="hr-HR"/>
          </a:p>
        </p:txBody>
      </p:sp>
      <p:sp>
        <p:nvSpPr>
          <p:cNvPr id="5" name="Slide Number Placeholder 5">
            <a:extLst>
              <a:ext uri="{FF2B5EF4-FFF2-40B4-BE49-F238E27FC236}">
                <a16:creationId xmlns:a16="http://schemas.microsoft.com/office/drawing/2014/main" xmlns="" id="{B6CE71D9-0999-4336-B363-09EEA4BE0FC0}"/>
              </a:ext>
            </a:extLst>
          </p:cNvPr>
          <p:cNvSpPr>
            <a:spLocks noGrp="1"/>
          </p:cNvSpPr>
          <p:nvPr>
            <p:ph type="sldNum" sz="quarter" idx="12"/>
          </p:nvPr>
        </p:nvSpPr>
        <p:spPr/>
        <p:txBody>
          <a:bodyPr/>
          <a:lstStyle>
            <a:lvl1pPr>
              <a:defRPr/>
            </a:lvl1pPr>
          </a:lstStyle>
          <a:p>
            <a:fld id="{6FD8E340-8982-4017-A38C-A597FEBF6A27}" type="slidenum">
              <a:rPr lang="hr-HR" altLang="en-US"/>
              <a:pPr/>
              <a:t>‹#›</a:t>
            </a:fld>
            <a:endParaRPr lang="hr-HR" altLang="en-US"/>
          </a:p>
        </p:txBody>
      </p:sp>
    </p:spTree>
    <p:extLst>
      <p:ext uri="{BB962C8B-B14F-4D97-AF65-F5344CB8AC3E}">
        <p14:creationId xmlns:p14="http://schemas.microsoft.com/office/powerpoint/2010/main" xmlns="" val="475828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5D061EC4-92A5-456D-8F11-86D2EE8ECD15}"/>
              </a:ext>
            </a:extLst>
          </p:cNvPr>
          <p:cNvSpPr>
            <a:spLocks noGrp="1"/>
          </p:cNvSpPr>
          <p:nvPr>
            <p:ph type="dt" sz="half" idx="10"/>
          </p:nvPr>
        </p:nvSpPr>
        <p:spPr/>
        <p:txBody>
          <a:bodyPr/>
          <a:lstStyle>
            <a:lvl1pPr>
              <a:defRPr/>
            </a:lvl1pPr>
          </a:lstStyle>
          <a:p>
            <a:pPr>
              <a:defRPr/>
            </a:pPr>
            <a:endParaRPr lang="hr-HR"/>
          </a:p>
        </p:txBody>
      </p:sp>
      <p:sp>
        <p:nvSpPr>
          <p:cNvPr id="3" name="Footer Placeholder 4">
            <a:extLst>
              <a:ext uri="{FF2B5EF4-FFF2-40B4-BE49-F238E27FC236}">
                <a16:creationId xmlns:a16="http://schemas.microsoft.com/office/drawing/2014/main" xmlns="" id="{3EEE45CE-4A80-4F68-8D81-0D55591C64AE}"/>
              </a:ext>
            </a:extLst>
          </p:cNvPr>
          <p:cNvSpPr>
            <a:spLocks noGrp="1"/>
          </p:cNvSpPr>
          <p:nvPr>
            <p:ph type="ftr" sz="quarter" idx="11"/>
          </p:nvPr>
        </p:nvSpPr>
        <p:spPr/>
        <p:txBody>
          <a:bodyPr/>
          <a:lstStyle>
            <a:lvl1pPr>
              <a:defRPr/>
            </a:lvl1pPr>
          </a:lstStyle>
          <a:p>
            <a:pPr>
              <a:defRPr/>
            </a:pPr>
            <a:endParaRPr lang="hr-HR"/>
          </a:p>
        </p:txBody>
      </p:sp>
      <p:sp>
        <p:nvSpPr>
          <p:cNvPr id="4" name="Slide Number Placeholder 5">
            <a:extLst>
              <a:ext uri="{FF2B5EF4-FFF2-40B4-BE49-F238E27FC236}">
                <a16:creationId xmlns:a16="http://schemas.microsoft.com/office/drawing/2014/main" xmlns="" id="{3C1333C5-A8DB-4B15-BE27-5E28538D52CA}"/>
              </a:ext>
            </a:extLst>
          </p:cNvPr>
          <p:cNvSpPr>
            <a:spLocks noGrp="1"/>
          </p:cNvSpPr>
          <p:nvPr>
            <p:ph type="sldNum" sz="quarter" idx="12"/>
          </p:nvPr>
        </p:nvSpPr>
        <p:spPr/>
        <p:txBody>
          <a:bodyPr/>
          <a:lstStyle>
            <a:lvl1pPr>
              <a:defRPr/>
            </a:lvl1pPr>
          </a:lstStyle>
          <a:p>
            <a:fld id="{D5DB0852-5306-4F4B-B97F-86E2B93C3912}" type="slidenum">
              <a:rPr lang="hr-HR" altLang="en-US"/>
              <a:pPr/>
              <a:t>‹#›</a:t>
            </a:fld>
            <a:endParaRPr lang="hr-HR" altLang="en-US"/>
          </a:p>
        </p:txBody>
      </p:sp>
    </p:spTree>
    <p:extLst>
      <p:ext uri="{BB962C8B-B14F-4D97-AF65-F5344CB8AC3E}">
        <p14:creationId xmlns:p14="http://schemas.microsoft.com/office/powerpoint/2010/main" xmlns="" val="343139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65EF7945-0BD8-4A7E-91A2-1CB5E65CC582}"/>
              </a:ext>
            </a:extLst>
          </p:cNvPr>
          <p:cNvSpPr>
            <a:spLocks noGrp="1"/>
          </p:cNvSpPr>
          <p:nvPr>
            <p:ph type="dt" sz="half" idx="10"/>
          </p:nvPr>
        </p:nvSpPr>
        <p:spPr/>
        <p:txBody>
          <a:bodyPr/>
          <a:lstStyle>
            <a:lvl1pPr>
              <a:defRPr/>
            </a:lvl1pPr>
          </a:lstStyle>
          <a:p>
            <a:pPr>
              <a:defRPr/>
            </a:pPr>
            <a:endParaRPr lang="hr-HR"/>
          </a:p>
        </p:txBody>
      </p:sp>
      <p:sp>
        <p:nvSpPr>
          <p:cNvPr id="6" name="Footer Placeholder 4">
            <a:extLst>
              <a:ext uri="{FF2B5EF4-FFF2-40B4-BE49-F238E27FC236}">
                <a16:creationId xmlns:a16="http://schemas.microsoft.com/office/drawing/2014/main" xmlns="" id="{032838A1-F785-4306-ACD0-2C2DAE9D84FC}"/>
              </a:ext>
            </a:extLst>
          </p:cNvPr>
          <p:cNvSpPr>
            <a:spLocks noGrp="1"/>
          </p:cNvSpPr>
          <p:nvPr>
            <p:ph type="ftr" sz="quarter" idx="11"/>
          </p:nvPr>
        </p:nvSpPr>
        <p:spPr/>
        <p:txBody>
          <a:bodyPr/>
          <a:lstStyle>
            <a:lvl1pPr>
              <a:defRPr/>
            </a:lvl1pPr>
          </a:lstStyle>
          <a:p>
            <a:pPr>
              <a:defRPr/>
            </a:pPr>
            <a:endParaRPr lang="hr-HR"/>
          </a:p>
        </p:txBody>
      </p:sp>
      <p:sp>
        <p:nvSpPr>
          <p:cNvPr id="7" name="Slide Number Placeholder 5">
            <a:extLst>
              <a:ext uri="{FF2B5EF4-FFF2-40B4-BE49-F238E27FC236}">
                <a16:creationId xmlns:a16="http://schemas.microsoft.com/office/drawing/2014/main" xmlns="" id="{31EE4431-11F0-453E-B032-C7BD5345EF97}"/>
              </a:ext>
            </a:extLst>
          </p:cNvPr>
          <p:cNvSpPr>
            <a:spLocks noGrp="1"/>
          </p:cNvSpPr>
          <p:nvPr>
            <p:ph type="sldNum" sz="quarter" idx="12"/>
          </p:nvPr>
        </p:nvSpPr>
        <p:spPr/>
        <p:txBody>
          <a:bodyPr/>
          <a:lstStyle>
            <a:lvl1pPr>
              <a:defRPr/>
            </a:lvl1pPr>
          </a:lstStyle>
          <a:p>
            <a:fld id="{D875279D-0947-493C-883E-A5592AE38E7C}" type="slidenum">
              <a:rPr lang="hr-HR" altLang="en-US"/>
              <a:pPr/>
              <a:t>‹#›</a:t>
            </a:fld>
            <a:endParaRPr lang="hr-HR" altLang="en-US"/>
          </a:p>
        </p:txBody>
      </p:sp>
    </p:spTree>
    <p:extLst>
      <p:ext uri="{BB962C8B-B14F-4D97-AF65-F5344CB8AC3E}">
        <p14:creationId xmlns:p14="http://schemas.microsoft.com/office/powerpoint/2010/main" xmlns="" val="2748884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5A9B941A-0B68-4505-AE06-D0E707E3F285}"/>
              </a:ext>
            </a:extLst>
          </p:cNvPr>
          <p:cNvSpPr>
            <a:spLocks noGrp="1"/>
          </p:cNvSpPr>
          <p:nvPr>
            <p:ph type="dt" sz="half" idx="10"/>
          </p:nvPr>
        </p:nvSpPr>
        <p:spPr/>
        <p:txBody>
          <a:bodyPr/>
          <a:lstStyle>
            <a:lvl1pPr>
              <a:defRPr/>
            </a:lvl1pPr>
          </a:lstStyle>
          <a:p>
            <a:pPr>
              <a:defRPr/>
            </a:pPr>
            <a:endParaRPr lang="hr-HR"/>
          </a:p>
        </p:txBody>
      </p:sp>
      <p:sp>
        <p:nvSpPr>
          <p:cNvPr id="6" name="Footer Placeholder 4">
            <a:extLst>
              <a:ext uri="{FF2B5EF4-FFF2-40B4-BE49-F238E27FC236}">
                <a16:creationId xmlns:a16="http://schemas.microsoft.com/office/drawing/2014/main" xmlns="" id="{1704A9EA-F6DC-4AD0-B5D7-B7D6E7E8D064}"/>
              </a:ext>
            </a:extLst>
          </p:cNvPr>
          <p:cNvSpPr>
            <a:spLocks noGrp="1"/>
          </p:cNvSpPr>
          <p:nvPr>
            <p:ph type="ftr" sz="quarter" idx="11"/>
          </p:nvPr>
        </p:nvSpPr>
        <p:spPr/>
        <p:txBody>
          <a:bodyPr/>
          <a:lstStyle>
            <a:lvl1pPr>
              <a:defRPr/>
            </a:lvl1pPr>
          </a:lstStyle>
          <a:p>
            <a:pPr>
              <a:defRPr/>
            </a:pPr>
            <a:endParaRPr lang="hr-HR"/>
          </a:p>
        </p:txBody>
      </p:sp>
      <p:sp>
        <p:nvSpPr>
          <p:cNvPr id="7" name="Slide Number Placeholder 5">
            <a:extLst>
              <a:ext uri="{FF2B5EF4-FFF2-40B4-BE49-F238E27FC236}">
                <a16:creationId xmlns:a16="http://schemas.microsoft.com/office/drawing/2014/main" xmlns="" id="{F2D9A473-CC3D-4963-B5B8-BCA43DEFC65E}"/>
              </a:ext>
            </a:extLst>
          </p:cNvPr>
          <p:cNvSpPr>
            <a:spLocks noGrp="1"/>
          </p:cNvSpPr>
          <p:nvPr>
            <p:ph type="sldNum" sz="quarter" idx="12"/>
          </p:nvPr>
        </p:nvSpPr>
        <p:spPr/>
        <p:txBody>
          <a:bodyPr/>
          <a:lstStyle>
            <a:lvl1pPr>
              <a:defRPr/>
            </a:lvl1pPr>
          </a:lstStyle>
          <a:p>
            <a:fld id="{67B79C54-B5D0-4827-8E4A-E3583A04A759}" type="slidenum">
              <a:rPr lang="hr-HR" altLang="en-US"/>
              <a:pPr/>
              <a:t>‹#›</a:t>
            </a:fld>
            <a:endParaRPr lang="hr-HR" altLang="en-US"/>
          </a:p>
        </p:txBody>
      </p:sp>
    </p:spTree>
    <p:extLst>
      <p:ext uri="{BB962C8B-B14F-4D97-AF65-F5344CB8AC3E}">
        <p14:creationId xmlns:p14="http://schemas.microsoft.com/office/powerpoint/2010/main" xmlns="" val="3093568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5C2146E2-B57F-415D-8B9B-149D9F559BA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06625BD6-F057-436F-ABEA-C7857A0E34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9614B81A-52A7-408D-9899-449A6BAD372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hr-HR"/>
          </a:p>
        </p:txBody>
      </p:sp>
      <p:sp>
        <p:nvSpPr>
          <p:cNvPr id="5" name="Footer Placeholder 4">
            <a:extLst>
              <a:ext uri="{FF2B5EF4-FFF2-40B4-BE49-F238E27FC236}">
                <a16:creationId xmlns:a16="http://schemas.microsoft.com/office/drawing/2014/main" xmlns="" id="{26D2DEA7-284D-4654-9D97-E976CF27C0B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hr-HR"/>
          </a:p>
        </p:txBody>
      </p:sp>
      <p:sp>
        <p:nvSpPr>
          <p:cNvPr id="6" name="Slide Number Placeholder 5">
            <a:extLst>
              <a:ext uri="{FF2B5EF4-FFF2-40B4-BE49-F238E27FC236}">
                <a16:creationId xmlns:a16="http://schemas.microsoft.com/office/drawing/2014/main" xmlns="" id="{3859B6FD-6D30-4127-9B9F-20A296407F0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AF5DA40-DA36-43BC-A027-2DE2A4A4D980}" type="slidenum">
              <a:rPr lang="hr-HR" altLang="en-US"/>
              <a:pPr/>
              <a:t>‹#›</a:t>
            </a:fld>
            <a:endParaRPr lang="hr-HR"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BD66C50B-8FE0-47C7-A0E6-C8C8522FE01B}"/>
              </a:ext>
            </a:extLst>
          </p:cNvPr>
          <p:cNvSpPr>
            <a:spLocks noGrp="1" noChangeArrowheads="1"/>
          </p:cNvSpPr>
          <p:nvPr>
            <p:ph type="ctrTitle" idx="4294967295"/>
          </p:nvPr>
        </p:nvSpPr>
        <p:spPr>
          <a:xfrm>
            <a:off x="685800" y="533400"/>
            <a:ext cx="5638800" cy="1203325"/>
          </a:xfrm>
        </p:spPr>
        <p:txBody>
          <a:bodyPr/>
          <a:lstStyle/>
          <a:p>
            <a:pPr algn="l" eaLnBrk="1" hangingPunct="1"/>
            <a:r>
              <a:rPr lang="bs-Latn-BA" altLang="en-US" sz="3200" dirty="0" smtClean="0">
                <a:latin typeface="Arial" panose="020B0604020202020204" pitchFamily="34" charset="0"/>
                <a:cs typeface="Arial" panose="020B0604020202020204" pitchFamily="34" charset="0"/>
              </a:rPr>
              <a:t>Prof. dr. Izet </a:t>
            </a:r>
            <a:r>
              <a:rPr lang="bs-Latn-BA" altLang="en-US" sz="3200" dirty="0">
                <a:latin typeface="Arial" panose="020B0604020202020204" pitchFamily="34" charset="0"/>
                <a:cs typeface="Arial" panose="020B0604020202020204" pitchFamily="34" charset="0"/>
              </a:rPr>
              <a:t>Laličić, </a:t>
            </a:r>
            <a:r>
              <a:rPr lang="bs-Latn-BA" altLang="en-US" sz="2800" dirty="0">
                <a:latin typeface="Arial" panose="020B0604020202020204" pitchFamily="34" charset="0"/>
                <a:cs typeface="Arial" panose="020B0604020202020204" pitchFamily="34" charset="0"/>
              </a:rPr>
              <a:t>advokat</a:t>
            </a:r>
            <a:r>
              <a:rPr lang="bs-Latn-BA" altLang="en-US" sz="3200" dirty="0">
                <a:latin typeface="Arial" panose="020B0604020202020204" pitchFamily="34" charset="0"/>
                <a:cs typeface="Arial" panose="020B0604020202020204" pitchFamily="34" charset="0"/>
              </a:rPr>
              <a:t/>
            </a:r>
            <a:br>
              <a:rPr lang="bs-Latn-BA" altLang="en-US" sz="3200" dirty="0">
                <a:latin typeface="Arial" panose="020B0604020202020204" pitchFamily="34" charset="0"/>
                <a:cs typeface="Arial" panose="020B0604020202020204" pitchFamily="34" charset="0"/>
              </a:rPr>
            </a:br>
            <a:r>
              <a:rPr lang="bs-Latn-BA" altLang="en-US" sz="2800" dirty="0" smtClean="0">
                <a:latin typeface="Arial" panose="020B0604020202020204" pitchFamily="34" charset="0"/>
                <a:cs typeface="Arial" panose="020B0604020202020204" pitchFamily="34" charset="0"/>
              </a:rPr>
              <a:t>Viši ass Nihad Čivić,MA</a:t>
            </a:r>
            <a:endParaRPr lang="hr-BA" altLang="en-US" sz="2800" dirty="0">
              <a:latin typeface="Arial" panose="020B0604020202020204" pitchFamily="34" charset="0"/>
              <a:cs typeface="Arial" panose="020B0604020202020204" pitchFamily="34" charset="0"/>
            </a:endParaRPr>
          </a:p>
        </p:txBody>
      </p:sp>
      <p:sp>
        <p:nvSpPr>
          <p:cNvPr id="2051" name="Rectangle 5">
            <a:extLst>
              <a:ext uri="{FF2B5EF4-FFF2-40B4-BE49-F238E27FC236}">
                <a16:creationId xmlns:a16="http://schemas.microsoft.com/office/drawing/2014/main" xmlns="" id="{D58CDD9C-779C-4DF5-946B-5B5643F6F8CD}"/>
              </a:ext>
            </a:extLst>
          </p:cNvPr>
          <p:cNvSpPr>
            <a:spLocks noGrp="1" noChangeArrowheads="1"/>
          </p:cNvSpPr>
          <p:nvPr>
            <p:ph type="subTitle" idx="4294967295"/>
          </p:nvPr>
        </p:nvSpPr>
        <p:spPr>
          <a:xfrm>
            <a:off x="762000" y="2667000"/>
            <a:ext cx="7391400" cy="2667000"/>
          </a:xfrm>
        </p:spPr>
        <p:txBody>
          <a:bodyPr/>
          <a:lstStyle/>
          <a:p>
            <a:pPr marL="0" indent="0" algn="just" eaLnBrk="1" hangingPunct="1">
              <a:buFont typeface="Arial" panose="020B0604020202020204" pitchFamily="34" charset="0"/>
              <a:buNone/>
            </a:pPr>
            <a:r>
              <a:rPr lang="hr-BA" altLang="en-US" b="1" dirty="0" smtClean="0">
                <a:latin typeface="Times New Roman" panose="02020603050405020304" pitchFamily="18" charset="0"/>
                <a:cs typeface="Arial" panose="020B0604020202020204" pitchFamily="34" charset="0"/>
              </a:rPr>
              <a:t>Tema</a:t>
            </a:r>
            <a:r>
              <a:rPr lang="hr-BA" altLang="en-US" b="1" dirty="0">
                <a:latin typeface="Times New Roman" panose="02020603050405020304" pitchFamily="18" charset="0"/>
                <a:cs typeface="Arial" panose="020B0604020202020204" pitchFamily="34" charset="0"/>
              </a:rPr>
              <a:t>: </a:t>
            </a:r>
          </a:p>
          <a:p>
            <a:pPr marL="0" indent="0" algn="ctr" eaLnBrk="1" hangingPunct="1">
              <a:buFont typeface="Arial" panose="020B0604020202020204" pitchFamily="34" charset="0"/>
              <a:buNone/>
            </a:pPr>
            <a:r>
              <a:rPr lang="hr-BA" altLang="en-US" sz="2800" dirty="0">
                <a:latin typeface="Times New Roman" panose="02020603050405020304" pitchFamily="18" charset="0"/>
                <a:cs typeface="Arial" panose="020B0604020202020204" pitchFamily="34" charset="0"/>
              </a:rPr>
              <a:t>STICANJE PRAVA VLASNIŠTVA </a:t>
            </a:r>
            <a:r>
              <a:rPr lang="hr-BA" altLang="en-US" sz="2800" dirty="0" smtClean="0">
                <a:latin typeface="Times New Roman" panose="02020603050405020304" pitchFamily="18" charset="0"/>
                <a:cs typeface="Arial" panose="020B0604020202020204" pitchFamily="34" charset="0"/>
              </a:rPr>
              <a:t>PREMA </a:t>
            </a:r>
            <a:r>
              <a:rPr lang="hr-BA" altLang="en-US" sz="2800" dirty="0">
                <a:latin typeface="Times New Roman" panose="02020603050405020304" pitchFamily="18" charset="0"/>
                <a:cs typeface="Arial" panose="020B0604020202020204" pitchFamily="34" charset="0"/>
              </a:rPr>
              <a:t>ZAKONU O STVARNIM PRAVIMA</a:t>
            </a:r>
          </a:p>
          <a:p>
            <a:pPr marL="0" indent="0" algn="ctr" eaLnBrk="1" hangingPunct="1">
              <a:buFont typeface="Arial" panose="020B0604020202020204" pitchFamily="34" charset="0"/>
              <a:buNone/>
            </a:pPr>
            <a:endParaRPr lang="hr-BA" altLang="en-US" sz="2800" dirty="0" smtClean="0">
              <a:solidFill>
                <a:schemeClr val="accent1"/>
              </a:solidFill>
              <a:latin typeface="Times New Roman" panose="02020603050405020304" pitchFamily="18" charset="0"/>
              <a:cs typeface="Arial" panose="020B0604020202020204" pitchFamily="34" charset="0"/>
            </a:endParaRPr>
          </a:p>
          <a:p>
            <a:pPr marL="0" indent="0" algn="ctr" eaLnBrk="1" hangingPunct="1">
              <a:buFont typeface="Arial" panose="020B0604020202020204" pitchFamily="34" charset="0"/>
              <a:buNone/>
            </a:pPr>
            <a:r>
              <a:rPr lang="hr-BA" altLang="en-US" sz="2800" dirty="0" smtClean="0">
                <a:solidFill>
                  <a:schemeClr val="accent1"/>
                </a:solidFill>
                <a:latin typeface="Times New Roman" panose="02020603050405020304" pitchFamily="18" charset="0"/>
                <a:cs typeface="Arial" panose="020B0604020202020204" pitchFamily="34" charset="0"/>
              </a:rPr>
              <a:t>15.01.2022.godine</a:t>
            </a:r>
            <a:endParaRPr lang="hr-BA" altLang="en-US" sz="2800" dirty="0">
              <a:solidFill>
                <a:schemeClr val="accent1"/>
              </a:solidFill>
              <a:latin typeface="Times New Roman" panose="02020603050405020304" pitchFamily="18" charset="0"/>
              <a:cs typeface="Arial" panose="020B0604020202020204" pitchFamily="34" charset="0"/>
            </a:endParaRPr>
          </a:p>
          <a:p>
            <a:pPr marL="0" indent="0" algn="ctr" eaLnBrk="1" hangingPunct="1">
              <a:buFont typeface="Arial" panose="020B0604020202020204" pitchFamily="34" charset="0"/>
              <a:buNone/>
            </a:pPr>
            <a:endParaRPr lang="hr-BA" altLang="en-US" sz="2800" dirty="0">
              <a:solidFill>
                <a:schemeClr val="accent1"/>
              </a:solidFill>
              <a:latin typeface="Times New Roman" panose="02020603050405020304" pitchFamily="18"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F5443939-8953-43D3-9291-4F8B81DB68D6}"/>
              </a:ext>
            </a:extLst>
          </p:cNvPr>
          <p:cNvSpPr>
            <a:spLocks noGrp="1"/>
          </p:cNvSpPr>
          <p:nvPr>
            <p:ph type="body" idx="1"/>
          </p:nvPr>
        </p:nvSpPr>
        <p:spPr>
          <a:xfrm>
            <a:off x="457200" y="304800"/>
            <a:ext cx="8229600" cy="6172200"/>
          </a:xfrm>
          <a:noFill/>
        </p:spPr>
        <p:txBody>
          <a:bodyPr/>
          <a:lstStyle/>
          <a:p>
            <a:pPr eaLnBrk="1" hangingPunct="1">
              <a:lnSpc>
                <a:spcPct val="90000"/>
              </a:lnSpc>
              <a:buFont typeface="Arial" panose="020B0604020202020204" pitchFamily="34" charset="0"/>
              <a:buNone/>
            </a:pPr>
            <a:r>
              <a:rPr lang="hr-BA" altLang="en-US" sz="2800">
                <a:solidFill>
                  <a:schemeClr val="hlink"/>
                </a:solidFill>
                <a:latin typeface="Times New Roman" panose="02020603050405020304" pitchFamily="18" charset="0"/>
                <a:cs typeface="Times New Roman" panose="02020603050405020304" pitchFamily="18" charset="0"/>
              </a:rPr>
              <a:t>e) Višestruko ugovaranje otuđenja </a:t>
            </a:r>
            <a:r>
              <a:rPr lang="hr-BA" altLang="en-US" sz="2800">
                <a:solidFill>
                  <a:schemeClr val="accent2"/>
                </a:solidFill>
                <a:latin typeface="Times New Roman" panose="02020603050405020304" pitchFamily="18" charset="0"/>
                <a:cs typeface="Times New Roman" panose="02020603050405020304" pitchFamily="18" charset="0"/>
              </a:rPr>
              <a:t>(čl. 57.ZSP)</a:t>
            </a:r>
          </a:p>
          <a:p>
            <a:pPr eaLnBrk="1" hangingPunct="1">
              <a:lnSpc>
                <a:spcPct val="90000"/>
              </a:lnSpc>
              <a:buFont typeface="Arial" panose="020B0604020202020204" pitchFamily="34" charset="0"/>
              <a:buNone/>
            </a:pPr>
            <a:endParaRPr lang="hr-BA" altLang="en-US" sz="2800">
              <a:solidFill>
                <a:schemeClr val="accent2"/>
              </a:solidFill>
              <a:latin typeface="Times New Roman" panose="02020603050405020304" pitchFamily="18" charset="0"/>
              <a:cs typeface="Times New Roman" panose="02020603050405020304" pitchFamily="18" charset="0"/>
            </a:endParaRPr>
          </a:p>
          <a:p>
            <a:pPr eaLnBrk="1" hangingPunct="1">
              <a:lnSpc>
                <a:spcPct val="90000"/>
              </a:lnSpc>
            </a:pPr>
            <a:r>
              <a:rPr lang="hr-BA" altLang="en-US" sz="2400">
                <a:latin typeface="Arial" panose="020B0604020202020204" pitchFamily="34" charset="0"/>
                <a:cs typeface="Times New Roman" panose="02020603050405020304" pitchFamily="18" charset="0"/>
              </a:rPr>
              <a:t> Ukoliko je vlasnik nekretnine zaključio pravni posao  sa više osoba radi njihovog sticanja vlasništva te iste nekretnine tada će vlasništvo steći ona osoba koja je kao savjesna prvo podnijela zahtjev za upis u zem.knjigu pod uslovom da su ispunjene i ostale pretpostavke za sticanje vlasništva i da je savjesnost postojala u trenutku podnošenja zahtjeva za upis. </a:t>
            </a:r>
          </a:p>
          <a:p>
            <a:pPr eaLnBrk="1" hangingPunct="1">
              <a:lnSpc>
                <a:spcPct val="90000"/>
              </a:lnSpc>
              <a:buFont typeface="Arial" panose="020B0604020202020204" pitchFamily="34" charset="0"/>
              <a:buNone/>
            </a:pPr>
            <a:endParaRPr lang="hr-BA" altLang="en-US" sz="2400">
              <a:latin typeface="Arial" panose="020B0604020202020204" pitchFamily="34" charset="0"/>
              <a:cs typeface="Times New Roman" panose="02020603050405020304" pitchFamily="18" charset="0"/>
            </a:endParaRP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Međutim, u slučaju da je osoba (koja je podnijela zahtjev za upis u zem.knjigu) ishodila upis u svoju korist a bila nesavjesna tada savjesna osoba ima pravo u roku od tri godine od izvršenog upisa podnijeti tužbu kojom će tražiti brisanje neispravnog upisa i uknjižbu prava vlasništva u svoju korist.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AB32EBC9-918A-4FC4-8D11-E08DB2C396DA}"/>
              </a:ext>
            </a:extLst>
          </p:cNvPr>
          <p:cNvSpPr>
            <a:spLocks noGrp="1"/>
          </p:cNvSpPr>
          <p:nvPr>
            <p:ph type="title"/>
          </p:nvPr>
        </p:nvSpPr>
        <p:spPr>
          <a:xfrm>
            <a:off x="457200" y="274638"/>
            <a:ext cx="8229600" cy="411162"/>
          </a:xfrm>
        </p:spPr>
        <p:txBody>
          <a:bodyPr/>
          <a:lstStyle/>
          <a:p>
            <a:pPr algn="l"/>
            <a:r>
              <a:rPr lang="hr-BA" altLang="en-US" sz="2800">
                <a:latin typeface="Arial" panose="020B0604020202020204" pitchFamily="34" charset="0"/>
                <a:cs typeface="Times New Roman" panose="02020603050405020304" pitchFamily="18" charset="0"/>
              </a:rPr>
              <a:t>3.3. Sticanje na osnovu zakona</a:t>
            </a:r>
          </a:p>
        </p:txBody>
      </p:sp>
      <p:sp>
        <p:nvSpPr>
          <p:cNvPr id="12291" name="Rectangle 3">
            <a:extLst>
              <a:ext uri="{FF2B5EF4-FFF2-40B4-BE49-F238E27FC236}">
                <a16:creationId xmlns:a16="http://schemas.microsoft.com/office/drawing/2014/main" xmlns="" id="{1A94A5BC-7FC9-4AE0-88F8-C288E98402E5}"/>
              </a:ext>
            </a:extLst>
          </p:cNvPr>
          <p:cNvSpPr>
            <a:spLocks noGrp="1"/>
          </p:cNvSpPr>
          <p:nvPr>
            <p:ph type="body" idx="1"/>
          </p:nvPr>
        </p:nvSpPr>
        <p:spPr>
          <a:xfrm>
            <a:off x="457200" y="990600"/>
            <a:ext cx="8229600" cy="5135563"/>
          </a:xfrm>
        </p:spPr>
        <p:txBody>
          <a:bodyPr/>
          <a:lstStyle/>
          <a:p>
            <a:pPr eaLnBrk="1" hangingPunct="1">
              <a:lnSpc>
                <a:spcPct val="90000"/>
              </a:lnSpc>
            </a:pPr>
            <a:r>
              <a:rPr lang="hr-BA" altLang="en-US" sz="2400">
                <a:latin typeface="Arial" panose="020B0604020202020204" pitchFamily="34" charset="0"/>
                <a:cs typeface="Times New Roman" panose="02020603050405020304" pitchFamily="18" charset="0"/>
              </a:rPr>
              <a:t>Pravo vlasništva na nekretninama na osnovu zakona se može steći u sljedećim slučajevima:</a:t>
            </a:r>
          </a:p>
          <a:p>
            <a:pPr eaLnBrk="1" hangingPunct="1">
              <a:lnSpc>
                <a:spcPct val="90000"/>
              </a:lnSpc>
              <a:buFont typeface="Arial" panose="020B0604020202020204" pitchFamily="34" charset="0"/>
              <a:buNone/>
            </a:pPr>
            <a:endParaRPr lang="hr-BA" altLang="en-US" sz="2400">
              <a:latin typeface="Arial" panose="020B0604020202020204" pitchFamily="34" charset="0"/>
              <a:cs typeface="Times New Roman" panose="02020603050405020304" pitchFamily="18" charset="0"/>
            </a:endParaRP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1. Dosjelošću (Član 58. ZSP)</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2. Građenjem na tuđem zemljištu (Član 59.ZSP)</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3. Građenjem tuđim materijalom (Član 60.ZSP)</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4. Dogradnjom nadziđivanjem, preuređenjem i  </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ulaganjem (Član 61.ZSP)</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5. Prekoračenjem međe građenjem (Član62.ZSP) </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6. Građenjem na tuđem pravu građenja(Čl.63.ZSP</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7. Sijanjem i sađenjem (Član 64.ZSP)</a:t>
            </a:r>
          </a:p>
          <a:p>
            <a:pPr eaLnBrk="1" hangingPunct="1">
              <a:lnSpc>
                <a:spcPct val="90000"/>
              </a:lnSpc>
              <a:buFont typeface="Arial" panose="020B0604020202020204" pitchFamily="34" charset="0"/>
              <a:buNone/>
            </a:pPr>
            <a:r>
              <a:rPr lang="hr-BA" altLang="en-US" sz="2400">
                <a:latin typeface="Arial" panose="020B0604020202020204" pitchFamily="34" charset="0"/>
                <a:cs typeface="Times New Roman" panose="02020603050405020304" pitchFamily="18" charset="0"/>
              </a:rPr>
              <a:t>   8. Putem priraštaja zemljišta (Član 65. ZSP)</a:t>
            </a:r>
          </a:p>
          <a:p>
            <a:pPr>
              <a:lnSpc>
                <a:spcPct val="90000"/>
              </a:lnSpc>
            </a:pPr>
            <a:endParaRPr lang="hr-BA" altLang="en-US" sz="1800">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FAC3BAC1-463D-4FF0-9C65-F1227755C0A5}"/>
              </a:ext>
            </a:extLst>
          </p:cNvPr>
          <p:cNvSpPr>
            <a:spLocks noGrp="1"/>
          </p:cNvSpPr>
          <p:nvPr>
            <p:ph type="title"/>
          </p:nvPr>
        </p:nvSpPr>
        <p:spPr>
          <a:xfrm>
            <a:off x="457200" y="304800"/>
            <a:ext cx="8229600" cy="609600"/>
          </a:xfrm>
        </p:spPr>
        <p:txBody>
          <a:bodyPr/>
          <a:lstStyle/>
          <a:p>
            <a:pPr algn="l"/>
            <a:r>
              <a:rPr lang="hr-BA" altLang="en-US" sz="2800">
                <a:latin typeface="Arial" panose="020B0604020202020204" pitchFamily="34" charset="0"/>
                <a:cs typeface="Times New Roman" panose="02020603050405020304" pitchFamily="18" charset="0"/>
              </a:rPr>
              <a:t>4. Sticanje prava vlasništva na pokretninama</a:t>
            </a:r>
          </a:p>
        </p:txBody>
      </p:sp>
      <p:sp>
        <p:nvSpPr>
          <p:cNvPr id="13315" name="Rectangle 3">
            <a:extLst>
              <a:ext uri="{FF2B5EF4-FFF2-40B4-BE49-F238E27FC236}">
                <a16:creationId xmlns:a16="http://schemas.microsoft.com/office/drawing/2014/main" xmlns="" id="{E48E4F83-40E8-4E01-B4F3-93907A1BF2AF}"/>
              </a:ext>
            </a:extLst>
          </p:cNvPr>
          <p:cNvSpPr>
            <a:spLocks noGrp="1"/>
          </p:cNvSpPr>
          <p:nvPr>
            <p:ph type="body" idx="1"/>
          </p:nvPr>
        </p:nvSpPr>
        <p:spPr>
          <a:xfrm>
            <a:off x="457200" y="990600"/>
            <a:ext cx="8229600" cy="5562600"/>
          </a:xfrm>
        </p:spPr>
        <p:txBody>
          <a:bodyPr/>
          <a:lstStyle/>
          <a:p>
            <a:pPr eaLnBrk="1" hangingPunct="1"/>
            <a:endParaRPr lang="hr-BA" altLang="en-US" sz="2400">
              <a:latin typeface="Arial" panose="020B0604020202020204" pitchFamily="34" charset="0"/>
              <a:cs typeface="Times New Roman" panose="02020603050405020304" pitchFamily="18" charset="0"/>
            </a:endParaRPr>
          </a:p>
          <a:p>
            <a:pPr eaLnBrk="1" hangingPunct="1"/>
            <a:r>
              <a:rPr lang="vi-VN" altLang="en-US" sz="2400">
                <a:cs typeface="Times New Roman" panose="02020603050405020304" pitchFamily="18" charset="0"/>
              </a:rPr>
              <a:t>Sve što je u ovome zakonu određeno u pogledu sticanja</a:t>
            </a:r>
            <a:r>
              <a:rPr lang="bs-Latn-BA" altLang="en-US" sz="2400">
                <a:latin typeface="Arial" panose="020B0604020202020204" pitchFamily="34" charset="0"/>
                <a:cs typeface="Times New Roman" panose="02020603050405020304" pitchFamily="18" charset="0"/>
              </a:rPr>
              <a:t> </a:t>
            </a:r>
            <a:r>
              <a:rPr lang="vi-VN" altLang="en-US" sz="2400">
                <a:cs typeface="Times New Roman" panose="02020603050405020304" pitchFamily="18" charset="0"/>
              </a:rPr>
              <a:t>vlasništva na nekretninama važi i za sticanje vlasništva na</a:t>
            </a:r>
            <a:r>
              <a:rPr lang="bs-Latn-BA" altLang="en-US" sz="2400">
                <a:latin typeface="Arial" panose="020B0604020202020204" pitchFamily="34" charset="0"/>
                <a:cs typeface="Times New Roman" panose="02020603050405020304" pitchFamily="18" charset="0"/>
              </a:rPr>
              <a:t> </a:t>
            </a:r>
            <a:r>
              <a:rPr lang="vi-VN" altLang="en-US" sz="2400">
                <a:cs typeface="Times New Roman" panose="02020603050405020304" pitchFamily="18" charset="0"/>
              </a:rPr>
              <a:t>pokretnim stvarima ukoliko u ovoj glavi nije drugačije određeno</a:t>
            </a:r>
            <a:r>
              <a:rPr lang="bs-Latn-BA" altLang="en-US" sz="2400">
                <a:latin typeface="Arial" panose="020B0604020202020204" pitchFamily="34" charset="0"/>
                <a:cs typeface="Times New Roman" panose="02020603050405020304" pitchFamily="18" charset="0"/>
              </a:rPr>
              <a:t> </a:t>
            </a:r>
            <a:r>
              <a:rPr lang="vi-VN" altLang="en-US" sz="2400">
                <a:cs typeface="Times New Roman" panose="02020603050405020304" pitchFamily="18" charset="0"/>
              </a:rPr>
              <a:t>ili to ne proizlazi iz naravi pokretne stvari</a:t>
            </a:r>
            <a:r>
              <a:rPr lang="hr-BA" altLang="en-US" sz="2400">
                <a:latin typeface="Arial" panose="020B0604020202020204" pitchFamily="34" charset="0"/>
                <a:cs typeface="Times New Roman" panose="02020603050405020304" pitchFamily="18" charset="0"/>
              </a:rPr>
              <a:t> (Opće pravilo član 108. ZSP).</a:t>
            </a:r>
          </a:p>
          <a:p>
            <a:pPr eaLnBrk="1" hangingPunct="1">
              <a:buFont typeface="Arial" panose="020B0604020202020204" pitchFamily="34" charset="0"/>
              <a:buNone/>
            </a:pPr>
            <a:endParaRPr lang="hr-BA" altLang="en-US" sz="2400">
              <a:latin typeface="Arial" panose="020B0604020202020204" pitchFamily="34" charset="0"/>
              <a:cs typeface="Times New Roman" panose="02020603050405020304" pitchFamily="18" charset="0"/>
            </a:endParaRPr>
          </a:p>
          <a:p>
            <a:pPr eaLnBrk="1" hangingPunct="1">
              <a:lnSpc>
                <a:spcPct val="90000"/>
              </a:lnSpc>
            </a:pPr>
            <a:r>
              <a:rPr lang="hr-BA" altLang="en-US" sz="2400">
                <a:latin typeface="Arial" panose="020B0604020202020204" pitchFamily="34" charset="0"/>
                <a:cs typeface="Times New Roman" panose="02020603050405020304" pitchFamily="18" charset="0"/>
              </a:rPr>
              <a:t>Osnov sticanja - pravo vlasništva na pokretninama se stiče putem pravnog posla i /ili zakona.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BC4720BF-5FD4-4E33-B232-92D74AB6A846}"/>
              </a:ext>
            </a:extLst>
          </p:cNvPr>
          <p:cNvSpPr>
            <a:spLocks noGrp="1"/>
          </p:cNvSpPr>
          <p:nvPr>
            <p:ph type="body" idx="1"/>
          </p:nvPr>
        </p:nvSpPr>
        <p:spPr>
          <a:xfrm>
            <a:off x="457200" y="381000"/>
            <a:ext cx="8229600" cy="6096000"/>
          </a:xfrm>
        </p:spPr>
        <p:txBody>
          <a:bodyPr/>
          <a:lstStyle/>
          <a:p>
            <a:pPr eaLnBrk="1" hangingPunct="1">
              <a:lnSpc>
                <a:spcPct val="90000"/>
              </a:lnSpc>
              <a:buFont typeface="Arial" panose="020B0604020202020204" pitchFamily="34" charset="0"/>
              <a:buNone/>
            </a:pPr>
            <a:r>
              <a:rPr lang="hr-BA" altLang="en-US" sz="2800">
                <a:solidFill>
                  <a:schemeClr val="folHlink"/>
                </a:solidFill>
                <a:latin typeface="Arial" panose="020B0604020202020204" pitchFamily="34" charset="0"/>
                <a:cs typeface="Times New Roman" panose="02020603050405020304" pitchFamily="18" charset="0"/>
              </a:rPr>
              <a:t>a) Sticanje pokretnine pravnim poslom</a:t>
            </a:r>
            <a:r>
              <a:rPr lang="hr-BA" altLang="en-US" sz="2800">
                <a:latin typeface="Times New Roman" panose="02020603050405020304" pitchFamily="18" charset="0"/>
                <a:cs typeface="Times New Roman" panose="02020603050405020304" pitchFamily="18" charset="0"/>
              </a:rPr>
              <a:t> </a:t>
            </a:r>
          </a:p>
          <a:p>
            <a:pPr eaLnBrk="1" hangingPunct="1">
              <a:lnSpc>
                <a:spcPct val="90000"/>
              </a:lnSpc>
              <a:buFont typeface="Arial" panose="020B0604020202020204" pitchFamily="34" charset="0"/>
              <a:buNone/>
            </a:pPr>
            <a:endParaRPr lang="hr-BA" altLang="en-US" sz="2800">
              <a:latin typeface="Times New Roman" panose="02020603050405020304" pitchFamily="18" charset="0"/>
              <a:cs typeface="Times New Roman" panose="02020603050405020304" pitchFamily="18" charset="0"/>
            </a:endParaRPr>
          </a:p>
          <a:p>
            <a:pPr eaLnBrk="1" hangingPunct="1">
              <a:lnSpc>
                <a:spcPct val="90000"/>
              </a:lnSpc>
            </a:pPr>
            <a:r>
              <a:rPr lang="hr-BA" altLang="en-US" sz="2400">
                <a:latin typeface="Times New Roman" panose="02020603050405020304" pitchFamily="18" charset="0"/>
                <a:cs typeface="Times New Roman" panose="02020603050405020304" pitchFamily="18" charset="0"/>
              </a:rPr>
              <a:t>Na osnovu pravnog posla, pravo vlasništva na pokretnu stvar stiče se predajom te stvari u posjed sticaoca </a:t>
            </a:r>
            <a:r>
              <a:rPr lang="hr-BA" altLang="en-US" sz="2400">
                <a:solidFill>
                  <a:schemeClr val="accent2"/>
                </a:solidFill>
                <a:latin typeface="Times New Roman" panose="02020603050405020304" pitchFamily="18" charset="0"/>
                <a:cs typeface="Times New Roman" panose="02020603050405020304" pitchFamily="18" charset="0"/>
              </a:rPr>
              <a:t>(čl. 109. st.1. ZSP)</a:t>
            </a:r>
          </a:p>
          <a:p>
            <a:pPr eaLnBrk="1" hangingPunct="1">
              <a:lnSpc>
                <a:spcPct val="90000"/>
              </a:lnSpc>
              <a:buFont typeface="Arial" panose="020B0604020202020204" pitchFamily="34" charset="0"/>
              <a:buNone/>
            </a:pPr>
            <a:endParaRPr lang="hr-BA" altLang="en-US" sz="2400">
              <a:latin typeface="Times New Roman" panose="02020603050405020304" pitchFamily="18" charset="0"/>
              <a:cs typeface="Times New Roman" panose="02020603050405020304" pitchFamily="18" charset="0"/>
            </a:endParaRPr>
          </a:p>
          <a:p>
            <a:pPr eaLnBrk="1" hangingPunct="1">
              <a:lnSpc>
                <a:spcPct val="90000"/>
              </a:lnSpc>
            </a:pPr>
            <a:r>
              <a:rPr lang="hr-BA" altLang="en-US" sz="2400">
                <a:latin typeface="Times New Roman" panose="02020603050405020304" pitchFamily="18" charset="0"/>
                <a:cs typeface="Times New Roman" panose="02020603050405020304" pitchFamily="18" charset="0"/>
              </a:rPr>
              <a:t>Slučajevim tzv. simboličke predaje </a:t>
            </a:r>
            <a:r>
              <a:rPr lang="hr-BA" altLang="en-US" sz="2400">
                <a:solidFill>
                  <a:schemeClr val="accent2"/>
                </a:solidFill>
                <a:latin typeface="Times New Roman" panose="02020603050405020304" pitchFamily="18" charset="0"/>
                <a:cs typeface="Times New Roman" panose="02020603050405020304" pitchFamily="18" charset="0"/>
              </a:rPr>
              <a:t>(čl. 109. st.2. ZSP)</a:t>
            </a:r>
            <a:r>
              <a:rPr lang="hr-BA" altLang="en-US" sz="2400">
                <a:latin typeface="Times New Roman" panose="02020603050405020304" pitchFamily="18" charset="0"/>
                <a:cs typeface="Times New Roman" panose="02020603050405020304" pitchFamily="18" charset="0"/>
              </a:rPr>
              <a:t> </a:t>
            </a:r>
          </a:p>
          <a:p>
            <a:pPr eaLnBrk="1" hangingPunct="1">
              <a:lnSpc>
                <a:spcPct val="90000"/>
              </a:lnSpc>
              <a:buFont typeface="Arial" panose="020B0604020202020204" pitchFamily="34" charset="0"/>
              <a:buNone/>
            </a:pPr>
            <a:r>
              <a:rPr lang="hr-BA" altLang="en-US" sz="2400">
                <a:latin typeface="Times New Roman" panose="02020603050405020304" pitchFamily="18" charset="0"/>
                <a:cs typeface="Times New Roman" panose="02020603050405020304" pitchFamily="18" charset="0"/>
              </a:rPr>
              <a:t>      - Predaja pokretne stvari smatra se izvršenom i predajom isprave na osnovu koje sticalac može raspolagati tom stvari, kao i uručenjem nekog dijela stvari ili izdavanjem ili drugim označavanjem stvari koje znači predaju stvari. </a:t>
            </a:r>
          </a:p>
          <a:p>
            <a:pPr eaLnBrk="1" hangingPunct="1">
              <a:lnSpc>
                <a:spcPct val="90000"/>
              </a:lnSpc>
              <a:buFont typeface="Arial" panose="020B0604020202020204" pitchFamily="34" charset="0"/>
              <a:buNone/>
            </a:pPr>
            <a:endParaRPr lang="hr-BA" altLang="en-US" sz="2400">
              <a:latin typeface="Times New Roman" panose="02020603050405020304" pitchFamily="18" charset="0"/>
              <a:cs typeface="Times New Roman" panose="02020603050405020304" pitchFamily="18" charset="0"/>
            </a:endParaRPr>
          </a:p>
          <a:p>
            <a:pPr eaLnBrk="1" hangingPunct="1">
              <a:lnSpc>
                <a:spcPct val="90000"/>
              </a:lnSpc>
            </a:pPr>
            <a:r>
              <a:rPr lang="bs-Latn-BA" altLang="en-US" sz="2400">
                <a:latin typeface="Times New Roman" panose="02020603050405020304" pitchFamily="18" charset="0"/>
                <a:cs typeface="Times New Roman" panose="02020603050405020304" pitchFamily="18" charset="0"/>
              </a:rPr>
              <a:t>Izuzeci od tradicijskog načela  – pretpostavlja se predaja a vlasništvo prenosi u trentuku zaključenja ugovora </a:t>
            </a:r>
            <a:r>
              <a:rPr lang="bs-Latn-BA" altLang="en-US" sz="2400">
                <a:solidFill>
                  <a:schemeClr val="accent2"/>
                </a:solidFill>
                <a:latin typeface="Times New Roman" panose="02020603050405020304" pitchFamily="18" charset="0"/>
                <a:cs typeface="Times New Roman" panose="02020603050405020304" pitchFamily="18" charset="0"/>
              </a:rPr>
              <a:t>(čl. 109. st.3. do 5. ZSP)</a:t>
            </a:r>
            <a:endParaRPr lang="hr-BA" altLang="en-US" sz="2400">
              <a:solidFill>
                <a:schemeClr val="accent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xmlns="" id="{0D262370-7551-433A-9F84-E5CF0DB7F6B5}"/>
              </a:ext>
            </a:extLst>
          </p:cNvPr>
          <p:cNvSpPr>
            <a:spLocks noGrp="1"/>
          </p:cNvSpPr>
          <p:nvPr>
            <p:ph type="body" idx="1"/>
          </p:nvPr>
        </p:nvSpPr>
        <p:spPr>
          <a:xfrm>
            <a:off x="457200" y="304800"/>
            <a:ext cx="8229600" cy="6324600"/>
          </a:xfrm>
        </p:spPr>
        <p:txBody>
          <a:bodyPr/>
          <a:lstStyle/>
          <a:p>
            <a:pPr eaLnBrk="1" hangingPunct="1">
              <a:buFont typeface="Arial" charset="0"/>
              <a:buNone/>
              <a:defRPr/>
            </a:pPr>
            <a:r>
              <a:rPr lang="hr-BA" sz="2800">
                <a:latin typeface="Arial" charset="0"/>
                <a:cs typeface="Times New Roman" pitchFamily="18" charset="0"/>
              </a:rPr>
              <a:t>c) Sticanje od nevlasnika </a:t>
            </a:r>
            <a:r>
              <a:rPr lang="hr-BA" sz="2400">
                <a:latin typeface="Arial" charset="0"/>
                <a:cs typeface="Times New Roman" pitchFamily="18" charset="0"/>
              </a:rPr>
              <a:t>(</a:t>
            </a:r>
            <a:r>
              <a:rPr lang="hr-BA" sz="2400">
                <a:solidFill>
                  <a:schemeClr val="accent2"/>
                </a:solidFill>
                <a:latin typeface="Arial" charset="0"/>
                <a:cs typeface="Times New Roman" pitchFamily="18" charset="0"/>
              </a:rPr>
              <a:t>čl. 111.ZSP)</a:t>
            </a:r>
          </a:p>
          <a:p>
            <a:pPr eaLnBrk="1" hangingPunct="1">
              <a:buFont typeface="Arial" charset="0"/>
              <a:buNone/>
              <a:defRPr/>
            </a:pPr>
            <a:endParaRPr lang="hr-BA" sz="900">
              <a:effectLst>
                <a:outerShdw blurRad="38100" dist="38100" dir="2700000" algn="tl">
                  <a:srgbClr val="C0C0C0"/>
                </a:outerShdw>
              </a:effectLst>
              <a:latin typeface="Arial" charset="0"/>
            </a:endParaRPr>
          </a:p>
          <a:p>
            <a:pPr eaLnBrk="1" hangingPunct="1">
              <a:buFont typeface="Arial" charset="0"/>
              <a:buChar char="•"/>
              <a:defRPr/>
            </a:pPr>
            <a:r>
              <a:rPr lang="hr-BA" sz="2000">
                <a:latin typeface="Arial" charset="0"/>
                <a:cs typeface="Times New Roman" pitchFamily="18" charset="0"/>
              </a:rPr>
              <a:t>Osoba koja je </a:t>
            </a:r>
            <a:r>
              <a:rPr lang="vi-VN" sz="2000">
                <a:cs typeface="Times New Roman" pitchFamily="18" charset="0"/>
              </a:rPr>
              <a:t>u </a:t>
            </a:r>
            <a:r>
              <a:rPr lang="vi-VN" sz="2000" b="1">
                <a:cs typeface="Times New Roman" pitchFamily="18" charset="0"/>
              </a:rPr>
              <a:t>dobroj vjeri</a:t>
            </a:r>
            <a:r>
              <a:rPr lang="vi-VN" sz="2000">
                <a:cs typeface="Times New Roman" pitchFamily="18" charset="0"/>
              </a:rPr>
              <a:t> stek</a:t>
            </a:r>
            <a:r>
              <a:rPr lang="hr-BA" sz="2000">
                <a:latin typeface="Arial" charset="0"/>
                <a:cs typeface="Times New Roman" pitchFamily="18" charset="0"/>
              </a:rPr>
              <a:t>la</a:t>
            </a:r>
            <a:r>
              <a:rPr lang="vi-VN" sz="2000">
                <a:cs typeface="Times New Roman" pitchFamily="18" charset="0"/>
              </a:rPr>
              <a:t> samostalni posjed pokretne</a:t>
            </a:r>
            <a:r>
              <a:rPr lang="bs-Latn-BA" sz="2000">
                <a:latin typeface="Arial" charset="0"/>
                <a:cs typeface="Times New Roman" pitchFamily="18" charset="0"/>
              </a:rPr>
              <a:t> </a:t>
            </a:r>
            <a:r>
              <a:rPr lang="vi-VN" sz="2000">
                <a:cs typeface="Times New Roman" pitchFamily="18" charset="0"/>
              </a:rPr>
              <a:t>stvari na osnovu teretnog pravnog posla sklopljenog radi</a:t>
            </a:r>
            <a:r>
              <a:rPr lang="bs-Latn-BA" sz="2000">
                <a:latin typeface="Arial" charset="0"/>
                <a:cs typeface="Times New Roman" pitchFamily="18" charset="0"/>
              </a:rPr>
              <a:t> </a:t>
            </a:r>
            <a:r>
              <a:rPr lang="vi-VN" sz="2000">
                <a:cs typeface="Times New Roman" pitchFamily="18" charset="0"/>
              </a:rPr>
              <a:t>sticanja prava vlasništva, od osobe koja nije vlasnik, stek</a:t>
            </a:r>
            <a:r>
              <a:rPr lang="hr-BA" sz="2000">
                <a:latin typeface="Arial" charset="0"/>
                <a:cs typeface="Times New Roman" pitchFamily="18" charset="0"/>
              </a:rPr>
              <a:t>la </a:t>
            </a:r>
            <a:r>
              <a:rPr lang="bs-Latn-BA" sz="2000">
                <a:latin typeface="Arial" charset="0"/>
                <a:cs typeface="Times New Roman" pitchFamily="18" charset="0"/>
              </a:rPr>
              <a:t> </a:t>
            </a:r>
            <a:r>
              <a:rPr lang="vi-VN" sz="2000">
                <a:cs typeface="Times New Roman" pitchFamily="18" charset="0"/>
              </a:rPr>
              <a:t>je vlasništvo te stvari</a:t>
            </a:r>
            <a:r>
              <a:rPr lang="hr-BA" sz="2000">
                <a:latin typeface="Arial" charset="0"/>
                <a:cs typeface="Times New Roman" pitchFamily="18" charset="0"/>
              </a:rPr>
              <a:t> </a:t>
            </a:r>
            <a:r>
              <a:rPr lang="hr-BA" sz="2000" b="1">
                <a:solidFill>
                  <a:schemeClr val="accent2"/>
                </a:solidFill>
                <a:latin typeface="Arial" charset="0"/>
                <a:cs typeface="Times New Roman" pitchFamily="18" charset="0"/>
              </a:rPr>
              <a:t>(st</a:t>
            </a:r>
            <a:r>
              <a:rPr lang="vi-VN" sz="2000" b="1">
                <a:solidFill>
                  <a:schemeClr val="accent2"/>
                </a:solidFill>
                <a:cs typeface="Times New Roman" pitchFamily="18" charset="0"/>
              </a:rPr>
              <a:t>.</a:t>
            </a:r>
            <a:r>
              <a:rPr lang="hr-BA" sz="2000" b="1">
                <a:solidFill>
                  <a:schemeClr val="accent2"/>
                </a:solidFill>
                <a:latin typeface="Arial" charset="0"/>
                <a:cs typeface="Times New Roman" pitchFamily="18" charset="0"/>
              </a:rPr>
              <a:t>1.)</a:t>
            </a:r>
          </a:p>
          <a:p>
            <a:pPr eaLnBrk="1" hangingPunct="1">
              <a:buFont typeface="Arial" charset="0"/>
              <a:buNone/>
              <a:defRPr/>
            </a:pPr>
            <a:endParaRPr lang="hr-BA" sz="2000" b="1">
              <a:solidFill>
                <a:schemeClr val="accent2"/>
              </a:solidFill>
              <a:latin typeface="Arial" charset="0"/>
              <a:cs typeface="Times New Roman" pitchFamily="18" charset="0"/>
            </a:endParaRPr>
          </a:p>
          <a:p>
            <a:pPr eaLnBrk="1" hangingPunct="1">
              <a:buFont typeface="Arial" charset="0"/>
              <a:buNone/>
              <a:defRPr/>
            </a:pPr>
            <a:r>
              <a:rPr lang="hr-BA" sz="2000">
                <a:latin typeface="Arial" charset="0"/>
                <a:cs typeface="Times New Roman" pitchFamily="18" charset="0"/>
              </a:rPr>
              <a:t>         - Stiče </a:t>
            </a:r>
            <a:r>
              <a:rPr lang="vi-VN" sz="2000">
                <a:cs typeface="Times New Roman" pitchFamily="18" charset="0"/>
              </a:rPr>
              <a:t>vlasništvo stvari u</a:t>
            </a:r>
            <a:r>
              <a:rPr lang="bs-Latn-BA" sz="2000">
                <a:latin typeface="Arial" charset="0"/>
                <a:cs typeface="Times New Roman" pitchFamily="18" charset="0"/>
              </a:rPr>
              <a:t> </a:t>
            </a:r>
            <a:r>
              <a:rPr lang="vi-VN" sz="2000">
                <a:cs typeface="Times New Roman" pitchFamily="18" charset="0"/>
              </a:rPr>
              <a:t>trenutku sticanja samostalnoga posjeda, ako mu je stvar</a:t>
            </a:r>
            <a:r>
              <a:rPr lang="bs-Latn-BA" sz="2000">
                <a:latin typeface="Arial" charset="0"/>
                <a:cs typeface="Times New Roman" pitchFamily="18" charset="0"/>
              </a:rPr>
              <a:t> </a:t>
            </a:r>
            <a:r>
              <a:rPr lang="vi-VN" sz="2000">
                <a:cs typeface="Times New Roman" pitchFamily="18" charset="0"/>
              </a:rPr>
              <a:t>predana u neposredni posjed ili se već otprije nalazi kod</a:t>
            </a:r>
            <a:r>
              <a:rPr lang="bs-Latn-BA" sz="2000">
                <a:latin typeface="Arial" charset="0"/>
                <a:cs typeface="Times New Roman" pitchFamily="18" charset="0"/>
              </a:rPr>
              <a:t> </a:t>
            </a:r>
            <a:r>
              <a:rPr lang="vi-VN" sz="2000">
                <a:cs typeface="Times New Roman" pitchFamily="18" charset="0"/>
              </a:rPr>
              <a:t>njega. </a:t>
            </a:r>
            <a:endParaRPr lang="hr-BA" sz="2000">
              <a:latin typeface="Arial" charset="0"/>
              <a:cs typeface="Times New Roman" pitchFamily="18" charset="0"/>
            </a:endParaRPr>
          </a:p>
          <a:p>
            <a:pPr eaLnBrk="1" hangingPunct="1">
              <a:buFont typeface="Arial" charset="0"/>
              <a:buNone/>
              <a:defRPr/>
            </a:pPr>
            <a:r>
              <a:rPr lang="hr-BA" sz="2000">
                <a:latin typeface="Arial" charset="0"/>
                <a:cs typeface="Times New Roman" pitchFamily="18" charset="0"/>
              </a:rPr>
              <a:t>         - </a:t>
            </a:r>
            <a:r>
              <a:rPr lang="vi-VN" sz="2000">
                <a:cs typeface="Times New Roman" pitchFamily="18" charset="0"/>
              </a:rPr>
              <a:t>Ako</a:t>
            </a:r>
            <a:r>
              <a:rPr lang="hr-BA" sz="2000">
                <a:latin typeface="Arial" charset="0"/>
                <a:cs typeface="Times New Roman" pitchFamily="18" charset="0"/>
              </a:rPr>
              <a:t> joj </a:t>
            </a:r>
            <a:r>
              <a:rPr lang="vi-VN" sz="2000">
                <a:cs typeface="Times New Roman" pitchFamily="18" charset="0"/>
              </a:rPr>
              <a:t> je stvar predana u samostalni posjed samim</a:t>
            </a:r>
            <a:r>
              <a:rPr lang="bs-Latn-BA" sz="2000">
                <a:latin typeface="Arial" charset="0"/>
                <a:cs typeface="Times New Roman" pitchFamily="18" charset="0"/>
              </a:rPr>
              <a:t> </a:t>
            </a:r>
            <a:r>
              <a:rPr lang="vi-VN" sz="2000">
                <a:cs typeface="Times New Roman" pitchFamily="18" charset="0"/>
              </a:rPr>
              <a:t>očitovanjem volje, </a:t>
            </a:r>
            <a:r>
              <a:rPr lang="hr-BA" sz="2000">
                <a:latin typeface="Arial" charset="0"/>
                <a:cs typeface="Times New Roman" pitchFamily="18" charset="0"/>
              </a:rPr>
              <a:t>tada</a:t>
            </a:r>
            <a:r>
              <a:rPr lang="vi-VN" sz="2000">
                <a:cs typeface="Times New Roman" pitchFamily="18" charset="0"/>
              </a:rPr>
              <a:t> će pravo vlasništva steći tek kad </a:t>
            </a:r>
            <a:r>
              <a:rPr lang="hr-BA" sz="2000">
                <a:latin typeface="Arial" charset="0"/>
                <a:cs typeface="Times New Roman" pitchFamily="18" charset="0"/>
              </a:rPr>
              <a:t>joj</a:t>
            </a:r>
            <a:r>
              <a:rPr lang="bs-Latn-BA" sz="2000">
                <a:latin typeface="Arial" charset="0"/>
                <a:cs typeface="Times New Roman" pitchFamily="18" charset="0"/>
              </a:rPr>
              <a:t> </a:t>
            </a:r>
            <a:r>
              <a:rPr lang="vi-VN" sz="2000">
                <a:cs typeface="Times New Roman" pitchFamily="18" charset="0"/>
              </a:rPr>
              <a:t>stvar bude predana u neposredni posjed</a:t>
            </a:r>
            <a:r>
              <a:rPr lang="hr-BA" sz="2000">
                <a:latin typeface="Arial" charset="0"/>
                <a:cs typeface="Times New Roman" pitchFamily="18" charset="0"/>
              </a:rPr>
              <a:t> </a:t>
            </a:r>
            <a:r>
              <a:rPr lang="hr-BA" sz="2000" b="1">
                <a:solidFill>
                  <a:schemeClr val="accent2"/>
                </a:solidFill>
                <a:latin typeface="Arial" charset="0"/>
                <a:cs typeface="Times New Roman" pitchFamily="18" charset="0"/>
              </a:rPr>
              <a:t>(st.2.)</a:t>
            </a:r>
          </a:p>
          <a:p>
            <a:pPr eaLnBrk="1" hangingPunct="1">
              <a:buFont typeface="Arial" charset="0"/>
              <a:buNone/>
              <a:defRPr/>
            </a:pPr>
            <a:endParaRPr lang="vi-VN" sz="2000" b="1">
              <a:solidFill>
                <a:schemeClr val="accent2"/>
              </a:solidFill>
              <a:cs typeface="Times New Roman" pitchFamily="18" charset="0"/>
            </a:endParaRPr>
          </a:p>
          <a:p>
            <a:pPr eaLnBrk="1" hangingPunct="1">
              <a:buFont typeface="Arial" charset="0"/>
              <a:buChar char="•"/>
              <a:defRPr/>
            </a:pPr>
            <a:r>
              <a:rPr lang="hr-BA" sz="2000">
                <a:latin typeface="Arial" charset="0"/>
                <a:cs typeface="Times New Roman" pitchFamily="18" charset="0"/>
              </a:rPr>
              <a:t>Smatra se da je s</a:t>
            </a:r>
            <a:r>
              <a:rPr lang="vi-VN" sz="2000">
                <a:cs typeface="Times New Roman" pitchFamily="18" charset="0"/>
              </a:rPr>
              <a:t>ticalac bio u dobroj vjeri ako u trenutku zaključenja</a:t>
            </a:r>
            <a:r>
              <a:rPr lang="bs-Latn-BA" sz="2000">
                <a:latin typeface="Arial" charset="0"/>
                <a:cs typeface="Times New Roman" pitchFamily="18" charset="0"/>
              </a:rPr>
              <a:t> </a:t>
            </a:r>
            <a:r>
              <a:rPr lang="vi-VN" sz="2000">
                <a:cs typeface="Times New Roman" pitchFamily="18" charset="0"/>
              </a:rPr>
              <a:t>pravnog posla, a ni u trenutku primanja neposrednoga</a:t>
            </a:r>
            <a:r>
              <a:rPr lang="bs-Latn-BA" sz="2000">
                <a:latin typeface="Arial" charset="0"/>
                <a:cs typeface="Times New Roman" pitchFamily="18" charset="0"/>
              </a:rPr>
              <a:t> </a:t>
            </a:r>
            <a:r>
              <a:rPr lang="vi-VN" sz="2000">
                <a:cs typeface="Times New Roman" pitchFamily="18" charset="0"/>
              </a:rPr>
              <a:t>posjeda nije znao, niti je s obzirom na okolnosti mogao</a:t>
            </a:r>
            <a:r>
              <a:rPr lang="bs-Latn-BA" sz="2000">
                <a:latin typeface="Arial" charset="0"/>
                <a:cs typeface="Times New Roman" pitchFamily="18" charset="0"/>
              </a:rPr>
              <a:t> </a:t>
            </a:r>
            <a:r>
              <a:rPr lang="vi-VN" sz="2000">
                <a:cs typeface="Times New Roman" pitchFamily="18" charset="0"/>
              </a:rPr>
              <a:t>znati da stvar ne pripada otuđivaocu</a:t>
            </a:r>
            <a:r>
              <a:rPr lang="vi-VN" sz="2000">
                <a:effectLst>
                  <a:outerShdw blurRad="38100" dist="38100" dir="2700000" algn="tl">
                    <a:srgbClr val="C0C0C0"/>
                  </a:outerShdw>
                </a:effectLst>
              </a:rPr>
              <a:t>.</a:t>
            </a:r>
            <a:endParaRPr lang="hr-BA" sz="2000">
              <a:effectLst>
                <a:outerShdw blurRad="38100" dist="38100" dir="2700000" algn="tl">
                  <a:srgbClr val="C0C0C0"/>
                </a:outerShdw>
              </a:effectLst>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5594C615-7013-4240-9C5B-C67048F7B7CD}"/>
              </a:ext>
            </a:extLst>
          </p:cNvPr>
          <p:cNvSpPr>
            <a:spLocks noGrp="1"/>
          </p:cNvSpPr>
          <p:nvPr>
            <p:ph type="body" idx="1"/>
          </p:nvPr>
        </p:nvSpPr>
        <p:spPr>
          <a:xfrm>
            <a:off x="457200" y="304800"/>
            <a:ext cx="8229600" cy="6324600"/>
          </a:xfrm>
        </p:spPr>
        <p:txBody>
          <a:bodyPr/>
          <a:lstStyle/>
          <a:p>
            <a:pPr eaLnBrk="1" hangingPunct="1">
              <a:lnSpc>
                <a:spcPct val="90000"/>
              </a:lnSpc>
            </a:pPr>
            <a:r>
              <a:rPr lang="hr-BA" altLang="en-US" sz="2400">
                <a:latin typeface="Arial" panose="020B0604020202020204" pitchFamily="34" charset="0"/>
                <a:cs typeface="Times New Roman" panose="02020603050405020304" pitchFamily="18" charset="0"/>
              </a:rPr>
              <a:t>Neće se primjeniti pravilo iz odredba </a:t>
            </a:r>
            <a:r>
              <a:rPr lang="hr-BA" altLang="en-US" sz="2400" b="1">
                <a:solidFill>
                  <a:schemeClr val="accent2"/>
                </a:solidFill>
                <a:latin typeface="Arial" panose="020B0604020202020204" pitchFamily="34" charset="0"/>
                <a:cs typeface="Times New Roman" panose="02020603050405020304" pitchFamily="18" charset="0"/>
              </a:rPr>
              <a:t>st. 1.</a:t>
            </a:r>
            <a:r>
              <a:rPr lang="hr-BA" altLang="en-US" sz="2400">
                <a:latin typeface="Arial" panose="020B0604020202020204" pitchFamily="34" charset="0"/>
                <a:cs typeface="Times New Roman" panose="02020603050405020304" pitchFamily="18" charset="0"/>
              </a:rPr>
              <a:t> ovog člana ukoliko je stvar njenom vlasniku ili osobi putem koje je on posjedovao bila ukradena, ili ju je izgubio, odnosno zaturio, osim u pogledu sticanja gotova novca, vrijednosnih papira na donosioca ili na javnoj dražbi.</a:t>
            </a:r>
          </a:p>
          <a:p>
            <a:pPr eaLnBrk="1" hangingPunct="1">
              <a:lnSpc>
                <a:spcPct val="90000"/>
              </a:lnSpc>
              <a:buFont typeface="Arial" panose="020B0604020202020204" pitchFamily="34" charset="0"/>
              <a:buNone/>
            </a:pPr>
            <a:endParaRPr lang="hr-BA" altLang="en-US" sz="2400">
              <a:latin typeface="Arial" panose="020B0604020202020204" pitchFamily="34" charset="0"/>
              <a:cs typeface="Times New Roman" panose="02020603050405020304" pitchFamily="18" charset="0"/>
            </a:endParaRPr>
          </a:p>
          <a:p>
            <a:pPr eaLnBrk="1" hangingPunct="1">
              <a:lnSpc>
                <a:spcPct val="90000"/>
              </a:lnSpc>
            </a:pPr>
            <a:r>
              <a:rPr lang="hr-BA" altLang="en-US">
                <a:latin typeface="Arial" panose="020B0604020202020204" pitchFamily="34" charset="0"/>
                <a:cs typeface="Times New Roman" panose="02020603050405020304" pitchFamily="18" charset="0"/>
              </a:rPr>
              <a:t>Prava trećih osoba</a:t>
            </a:r>
            <a:r>
              <a:rPr lang="hr-BA" altLang="en-US" sz="2400">
                <a:latin typeface="Arial" panose="020B0604020202020204" pitchFamily="34" charset="0"/>
                <a:cs typeface="Times New Roman" panose="02020603050405020304" pitchFamily="18" charset="0"/>
              </a:rPr>
              <a:t> </a:t>
            </a:r>
          </a:p>
          <a:p>
            <a:pPr eaLnBrk="1" hangingPunct="1">
              <a:lnSpc>
                <a:spcPct val="90000"/>
              </a:lnSpc>
              <a:buFont typeface="Arial" panose="020B0604020202020204" pitchFamily="34" charset="0"/>
              <a:buNone/>
            </a:pPr>
            <a:endParaRPr lang="hr-BA" altLang="en-US" sz="2400">
              <a:latin typeface="Arial" panose="020B0604020202020204" pitchFamily="34" charset="0"/>
              <a:cs typeface="Times New Roman" panose="02020603050405020304" pitchFamily="18" charset="0"/>
            </a:endParaRPr>
          </a:p>
          <a:p>
            <a:pPr eaLnBrk="1" hangingPunct="1">
              <a:lnSpc>
                <a:spcPct val="90000"/>
              </a:lnSpc>
              <a:buFont typeface="Arial" panose="020B0604020202020204" pitchFamily="34" charset="0"/>
              <a:buNone/>
            </a:pPr>
            <a:r>
              <a:rPr lang="hr-BA" altLang="en-US" sz="2000">
                <a:latin typeface="Arial" panose="020B0604020202020204" pitchFamily="34" charset="0"/>
                <a:cs typeface="Times New Roman" panose="02020603050405020304" pitchFamily="18" charset="0"/>
              </a:rPr>
              <a:t>     -  Prava trećih koja terete pokretnu stvar prestaju sticanjem vlasništva od osobe kojoj stvar ne pripada. </a:t>
            </a:r>
          </a:p>
          <a:p>
            <a:pPr eaLnBrk="1" hangingPunct="1">
              <a:lnSpc>
                <a:spcPct val="90000"/>
              </a:lnSpc>
              <a:buFont typeface="Arial" panose="020B0604020202020204" pitchFamily="34" charset="0"/>
              <a:buNone/>
            </a:pPr>
            <a:r>
              <a:rPr lang="hr-BA" altLang="en-US" sz="2000">
                <a:latin typeface="Arial" panose="020B0604020202020204" pitchFamily="34" charset="0"/>
                <a:cs typeface="Times New Roman" panose="02020603050405020304" pitchFamily="18" charset="0"/>
              </a:rPr>
              <a:t>         Ne prestaju ona prava trećih osoba za koja je sticalac znao ili mogao znati da postoje u trenutku sklapanje ugovora o prijenosu prava vlasništva. </a:t>
            </a:r>
          </a:p>
          <a:p>
            <a:pPr eaLnBrk="1" hangingPunct="1">
              <a:lnSpc>
                <a:spcPct val="90000"/>
              </a:lnSpc>
              <a:buFont typeface="Arial" panose="020B0604020202020204" pitchFamily="34" charset="0"/>
              <a:buNone/>
            </a:pPr>
            <a:r>
              <a:rPr lang="hr-BA" altLang="en-US" sz="2000">
                <a:latin typeface="Arial" panose="020B0604020202020204" pitchFamily="34" charset="0"/>
                <a:cs typeface="Times New Roman" panose="02020603050405020304" pitchFamily="18" charset="0"/>
              </a:rPr>
              <a:t>          Smatra se da je sticalac znao da postoji založno ili neko drugo pravo ako je o postojanju tog prava mogao saznati uvidom u odgovarajući javni registar. Navedena presumpcija ne važi ako je prodavac u okviru svog redovnog poslovanja stavio stvar u promet.</a:t>
            </a:r>
          </a:p>
          <a:p>
            <a:pPr>
              <a:lnSpc>
                <a:spcPct val="90000"/>
              </a:lnSpc>
            </a:pPr>
            <a:endParaRPr lang="hr-BA" altLang="en-US" sz="2000">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2F40F0A9-6ECA-4692-90EE-378CC7CD7776}"/>
              </a:ext>
            </a:extLst>
          </p:cNvPr>
          <p:cNvSpPr>
            <a:spLocks noGrp="1"/>
          </p:cNvSpPr>
          <p:nvPr>
            <p:ph type="body" idx="1"/>
          </p:nvPr>
        </p:nvSpPr>
        <p:spPr>
          <a:xfrm>
            <a:off x="457200" y="304800"/>
            <a:ext cx="8229600" cy="6172200"/>
          </a:xfrm>
        </p:spPr>
        <p:txBody>
          <a:bodyPr/>
          <a:lstStyle/>
          <a:p>
            <a:pPr>
              <a:buFont typeface="Arial" panose="020B0604020202020204" pitchFamily="34" charset="0"/>
              <a:buNone/>
            </a:pPr>
            <a:r>
              <a:rPr lang="hr-BA" altLang="en-US" sz="2800">
                <a:latin typeface="Arial" panose="020B0604020202020204" pitchFamily="34" charset="0"/>
                <a:cs typeface="Times New Roman" panose="02020603050405020304" pitchFamily="18" charset="0"/>
              </a:rPr>
              <a:t>d) Ostali načini sticanja prava vlasništva na    pokretnim stvarima</a:t>
            </a:r>
            <a:r>
              <a:rPr lang="pl-PL" altLang="en-US" sz="2800">
                <a:latin typeface="Arial" panose="020B0604020202020204" pitchFamily="34" charset="0"/>
                <a:cs typeface="Times New Roman" panose="02020603050405020304" pitchFamily="18" charset="0"/>
              </a:rPr>
              <a:t> </a:t>
            </a:r>
            <a:r>
              <a:rPr lang="pl-PL" altLang="en-US" sz="2400">
                <a:solidFill>
                  <a:schemeClr val="accent2"/>
                </a:solidFill>
                <a:latin typeface="Arial" panose="020B0604020202020204" pitchFamily="34" charset="0"/>
                <a:cs typeface="Times New Roman" panose="02020603050405020304" pitchFamily="18" charset="0"/>
              </a:rPr>
              <a:t>(čl. 112. do 125. ZSP)</a:t>
            </a:r>
          </a:p>
          <a:p>
            <a:pPr eaLnBrk="1" hangingPunct="1">
              <a:buFont typeface="Arial" panose="020B0604020202020204" pitchFamily="34" charset="0"/>
              <a:buNone/>
            </a:pPr>
            <a:endParaRPr lang="hr-BA" altLang="en-US" sz="2400">
              <a:solidFill>
                <a:schemeClr val="accent2"/>
              </a:solidFill>
              <a:latin typeface="Arial" panose="020B0604020202020204" pitchFamily="34" charset="0"/>
              <a:cs typeface="Times New Roman" panose="02020603050405020304" pitchFamily="18" charset="0"/>
            </a:endParaRP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1. Sticanje odvajanjem </a:t>
            </a: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2. Sticanje na osnovu ograničenog stvarnog prava </a:t>
            </a: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3. Sticanje prava vlasništva spajanjem ili miješanjem stvari</a:t>
            </a: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4. Sticanje vlasništva nađene stvari </a:t>
            </a: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5. Dosjelost </a:t>
            </a: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6. Prirastanje glavnoj stvari</a:t>
            </a: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7. Prisvojenje </a:t>
            </a:r>
          </a:p>
          <a:p>
            <a:pPr eaLnBrk="1" hangingPunct="1">
              <a:buFont typeface="Arial" panose="020B0604020202020204" pitchFamily="34" charset="0"/>
              <a:buNone/>
            </a:pPr>
            <a:r>
              <a:rPr lang="hr-BA" altLang="en-US" sz="2400">
                <a:latin typeface="Arial" panose="020B0604020202020204" pitchFamily="34" charset="0"/>
                <a:cs typeface="Times New Roman" panose="02020603050405020304" pitchFamily="18" charset="0"/>
              </a:rPr>
              <a:t>8. Izrađena stvar </a:t>
            </a:r>
          </a:p>
          <a:p>
            <a:pPr>
              <a:buFont typeface="Arial" panose="020B0604020202020204" pitchFamily="34" charset="0"/>
              <a:buNone/>
            </a:pPr>
            <a:endParaRPr lang="hr-BA" altLang="en-US" sz="2400">
              <a:latin typeface="Arial" panose="020B060402020202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0DC9AC-1B87-49BF-AB36-87B484F3B997}"/>
              </a:ext>
            </a:extLst>
          </p:cNvPr>
          <p:cNvSpPr>
            <a:spLocks noGrp="1"/>
          </p:cNvSpPr>
          <p:nvPr>
            <p:ph type="title" idx="4294967295"/>
          </p:nvPr>
        </p:nvSpPr>
        <p:spPr>
          <a:xfrm>
            <a:off x="457200" y="274638"/>
            <a:ext cx="8229600" cy="487362"/>
          </a:xfrm>
        </p:spPr>
        <p:txBody>
          <a:bodyPr>
            <a:normAutofit fontScale="90000"/>
          </a:bodyPr>
          <a:lstStyle/>
          <a:p>
            <a:pPr eaLnBrk="1" hangingPunct="1">
              <a:defRPr/>
            </a:pPr>
            <a:r>
              <a:rPr lang="bs-Latn-BA" sz="3200">
                <a:latin typeface="Arial" charset="0"/>
              </a:rPr>
              <a:t>Sadržaj</a:t>
            </a:r>
            <a:r>
              <a:rPr lang="bs-Latn-BA" sz="4000"/>
              <a:t> </a:t>
            </a:r>
            <a:endParaRPr lang="en-US" sz="4000"/>
          </a:p>
        </p:txBody>
      </p:sp>
      <p:sp>
        <p:nvSpPr>
          <p:cNvPr id="3075" name="Content Placeholder 2">
            <a:extLst>
              <a:ext uri="{FF2B5EF4-FFF2-40B4-BE49-F238E27FC236}">
                <a16:creationId xmlns:a16="http://schemas.microsoft.com/office/drawing/2014/main" xmlns="" id="{219700AD-A85E-4DA3-A59F-144933439CC5}"/>
              </a:ext>
            </a:extLst>
          </p:cNvPr>
          <p:cNvSpPr>
            <a:spLocks noGrp="1"/>
          </p:cNvSpPr>
          <p:nvPr>
            <p:ph idx="4294967295"/>
          </p:nvPr>
        </p:nvSpPr>
        <p:spPr>
          <a:xfrm>
            <a:off x="457200" y="838200"/>
            <a:ext cx="8229600" cy="5287963"/>
          </a:xfrm>
        </p:spPr>
        <p:txBody>
          <a:bodyPr/>
          <a:lstStyle/>
          <a:p>
            <a:pPr marL="609600" indent="-609600" eaLnBrk="1" hangingPunct="1">
              <a:buFont typeface="Calibri" panose="020F0502020204030204" pitchFamily="34" charset="0"/>
              <a:buNone/>
            </a:pPr>
            <a:endParaRPr lang="hr-BA" altLang="en-US" sz="2400">
              <a:solidFill>
                <a:schemeClr val="folHlink"/>
              </a:solidFill>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r>
              <a:rPr lang="hr-BA" altLang="en-US" sz="2800">
                <a:latin typeface="Arial" panose="020B0604020202020204" pitchFamily="34" charset="0"/>
                <a:cs typeface="Arial" panose="020B0604020202020204" pitchFamily="34" charset="0"/>
              </a:rPr>
              <a:t>1. Uvodne napomene - o</a:t>
            </a:r>
            <a:r>
              <a:rPr lang="en-US" altLang="en-US" sz="2800">
                <a:latin typeface="Arial" panose="020B0604020202020204" pitchFamily="34" charset="0"/>
                <a:cs typeface="Arial" panose="020B0604020202020204" pitchFamily="34" charset="0"/>
              </a:rPr>
              <a:t>blici sticanja prava</a:t>
            </a:r>
            <a:endParaRPr lang="hr-BA" altLang="en-US" sz="2800">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r>
              <a:rPr lang="hr-BA" altLang="en-US" sz="2800">
                <a:latin typeface="Arial" panose="020B0604020202020204" pitchFamily="34" charset="0"/>
                <a:cs typeface="Arial" panose="020B0604020202020204" pitchFamily="34" charset="0"/>
              </a:rPr>
              <a:t>     </a:t>
            </a:r>
            <a:r>
              <a:rPr lang="en-US" altLang="en-US" sz="2800">
                <a:latin typeface="Arial" panose="020B0604020202020204" pitchFamily="34" charset="0"/>
                <a:cs typeface="Arial" panose="020B0604020202020204" pitchFamily="34" charset="0"/>
              </a:rPr>
              <a:t>vlasništva</a:t>
            </a:r>
            <a:endParaRPr lang="hr-BA" altLang="en-US" sz="2800">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endParaRPr lang="hr-BA" altLang="en-US" sz="2800">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r>
              <a:rPr lang="hr-BA" altLang="en-US" sz="2800">
                <a:latin typeface="Arial" panose="020B0604020202020204" pitchFamily="34" charset="0"/>
                <a:cs typeface="Arial" panose="020B0604020202020204" pitchFamily="34" charset="0"/>
              </a:rPr>
              <a:t>2. </a:t>
            </a:r>
            <a:r>
              <a:rPr lang="en-US" altLang="en-US" sz="2800">
                <a:latin typeface="Arial" panose="020B0604020202020204" pitchFamily="34" charset="0"/>
                <a:cs typeface="Arial" panose="020B0604020202020204" pitchFamily="34" charset="0"/>
              </a:rPr>
              <a:t>Osnov sticanja prava vlasništva</a:t>
            </a:r>
            <a:endParaRPr lang="hr-BA" altLang="en-US" sz="2800">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endParaRPr lang="hr-BA" altLang="en-US" sz="2800">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r>
              <a:rPr lang="hr-BA" altLang="en-US" sz="2800">
                <a:latin typeface="Arial" panose="020B0604020202020204" pitchFamily="34" charset="0"/>
                <a:cs typeface="Arial" panose="020B0604020202020204" pitchFamily="34" charset="0"/>
              </a:rPr>
              <a:t>3. </a:t>
            </a:r>
            <a:r>
              <a:rPr lang="pt-BR" altLang="en-US" sz="2800">
                <a:latin typeface="Arial" panose="020B0604020202020204" pitchFamily="34" charset="0"/>
                <a:cs typeface="Arial" panose="020B0604020202020204" pitchFamily="34" charset="0"/>
              </a:rPr>
              <a:t>Sticanje prava vlasništva na nekretninama</a:t>
            </a:r>
            <a:endParaRPr lang="hr-BA" altLang="en-US" sz="2800">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endParaRPr lang="hr-BA" altLang="en-US" sz="2800">
              <a:latin typeface="Arial" panose="020B0604020202020204" pitchFamily="34" charset="0"/>
              <a:cs typeface="Arial" panose="020B0604020202020204" pitchFamily="34" charset="0"/>
            </a:endParaRPr>
          </a:p>
          <a:p>
            <a:pPr marL="609600" indent="-609600" eaLnBrk="1" hangingPunct="1">
              <a:buFont typeface="Calibri" panose="020F0502020204030204" pitchFamily="34" charset="0"/>
              <a:buNone/>
            </a:pPr>
            <a:r>
              <a:rPr lang="hr-BA" altLang="en-US" sz="2800">
                <a:latin typeface="Arial" panose="020B0604020202020204" pitchFamily="34" charset="0"/>
                <a:cs typeface="Times New Roman" panose="02020603050405020304" pitchFamily="18" charset="0"/>
              </a:rPr>
              <a:t>4. Sticanje prava vlasništva na pokretninama</a:t>
            </a:r>
            <a:endParaRPr lang="hr-BA" altLang="en-US" sz="2400">
              <a:solidFill>
                <a:schemeClr val="folHlink"/>
              </a:solidFill>
              <a:latin typeface="Times New Roman" panose="02020603050405020304" pitchFamily="18" charset="0"/>
              <a:cs typeface="Arial" panose="020B0604020202020204" pitchFamily="34" charset="0"/>
            </a:endParaRPr>
          </a:p>
          <a:p>
            <a:pPr marL="609600" indent="-609600" eaLnBrk="1" hangingPunct="1">
              <a:buFont typeface="Calibri" panose="020F0502020204030204" pitchFamily="34" charset="0"/>
              <a:buNone/>
            </a:pPr>
            <a:endParaRPr lang="en-US" altLang="en-US" sz="2800">
              <a:solidFill>
                <a:schemeClr val="folHlink"/>
              </a:solidFill>
              <a:latin typeface="Times New Roman" panose="02020603050405020304" pitchFamily="18"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8DD69C50-994D-4B1A-A29C-CFB7FF1A59E2}"/>
              </a:ext>
            </a:extLst>
          </p:cNvPr>
          <p:cNvSpPr>
            <a:spLocks noGrp="1"/>
          </p:cNvSpPr>
          <p:nvPr>
            <p:ph type="body" idx="1"/>
          </p:nvPr>
        </p:nvSpPr>
        <p:spPr>
          <a:xfrm>
            <a:off x="457200" y="381000"/>
            <a:ext cx="8229600" cy="5745163"/>
          </a:xfrm>
        </p:spPr>
        <p:txBody>
          <a:bodyPr/>
          <a:lstStyle/>
          <a:p>
            <a:pPr eaLnBrk="1" hangingPunct="1">
              <a:buFont typeface="Arial" panose="020B0604020202020204" pitchFamily="34" charset="0"/>
              <a:buNone/>
            </a:pPr>
            <a:r>
              <a:rPr lang="hr-BA" altLang="en-US" sz="2800">
                <a:latin typeface="Arial" panose="020B0604020202020204" pitchFamily="34" charset="0"/>
              </a:rPr>
              <a:t>1. Oblici sticanja prava vlasništva</a:t>
            </a:r>
          </a:p>
          <a:p>
            <a:pPr eaLnBrk="1" hangingPunct="1"/>
            <a:endParaRPr lang="hr-BA" altLang="en-US">
              <a:latin typeface="Arial" panose="020B0604020202020204" pitchFamily="34" charset="0"/>
            </a:endParaRPr>
          </a:p>
          <a:p>
            <a:pPr eaLnBrk="1" hangingPunct="1">
              <a:buFont typeface="Arial" panose="020B0604020202020204" pitchFamily="34" charset="0"/>
              <a:buNone/>
            </a:pPr>
            <a:r>
              <a:rPr lang="hr-BA" altLang="en-US">
                <a:latin typeface="Arial" panose="020B0604020202020204" pitchFamily="34" charset="0"/>
              </a:rPr>
              <a:t>   </a:t>
            </a:r>
            <a:r>
              <a:rPr lang="hr-BA" altLang="en-US" sz="2800">
                <a:latin typeface="Arial" panose="020B0604020202020204" pitchFamily="34" charset="0"/>
              </a:rPr>
              <a:t>a. Orginarno  (izvorno)</a:t>
            </a:r>
          </a:p>
          <a:p>
            <a:pPr eaLnBrk="1" hangingPunct="1">
              <a:buFont typeface="Arial" panose="020B0604020202020204" pitchFamily="34" charset="0"/>
              <a:buNone/>
            </a:pPr>
            <a:endParaRPr lang="hr-BA" altLang="en-US" sz="2800">
              <a:latin typeface="Arial" panose="020B0604020202020204" pitchFamily="34" charset="0"/>
            </a:endParaRPr>
          </a:p>
          <a:p>
            <a:pPr eaLnBrk="1" hangingPunct="1">
              <a:buFont typeface="Arial" panose="020B0604020202020204" pitchFamily="34" charset="0"/>
              <a:buNone/>
            </a:pPr>
            <a:r>
              <a:rPr lang="hr-BA" altLang="en-US" sz="2800">
                <a:latin typeface="Arial" panose="020B0604020202020204" pitchFamily="34" charset="0"/>
              </a:rPr>
              <a:t>    b. Derivativno (izvedeno)</a:t>
            </a:r>
          </a:p>
          <a:p>
            <a:endParaRPr lang="hr-BA" altLang="en-US" sz="280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bs-Latn-BA" dirty="0" smtClean="0"/>
          </a:p>
          <a:p>
            <a:endParaRPr lang="bs-Latn-BA" dirty="0" smtClean="0"/>
          </a:p>
          <a:p>
            <a:pPr>
              <a:buNone/>
            </a:pPr>
            <a:r>
              <a:rPr lang="vi-VN" altLang="en-US" dirty="0" smtClean="0">
                <a:cs typeface="Times New Roman" panose="02020603050405020304" pitchFamily="18" charset="0"/>
              </a:rPr>
              <a:t> </a:t>
            </a:r>
            <a:endParaRPr lang="en-US" dirty="0"/>
          </a:p>
        </p:txBody>
      </p:sp>
      <p:sp>
        <p:nvSpPr>
          <p:cNvPr id="4" name="Rectangle 2">
            <a:extLst>
              <a:ext uri="{FF2B5EF4-FFF2-40B4-BE49-F238E27FC236}">
                <a16:creationId xmlns:a16="http://schemas.microsoft.com/office/drawing/2014/main" xmlns="" id="{5BFBCBE7-606C-4C63-9ACB-6BA7C7C26D4A}"/>
              </a:ext>
            </a:extLst>
          </p:cNvPr>
          <p:cNvSpPr>
            <a:spLocks noGrp="1"/>
          </p:cNvSpPr>
          <p:nvPr>
            <p:ph type="title"/>
          </p:nvPr>
        </p:nvSpPr>
        <p:spPr>
          <a:xfrm>
            <a:off x="457200" y="274638"/>
            <a:ext cx="8229600" cy="868362"/>
          </a:xfrm>
        </p:spPr>
        <p:txBody>
          <a:bodyPr/>
          <a:lstStyle/>
          <a:p>
            <a:pPr algn="l"/>
            <a:r>
              <a:rPr lang="hr-BA" altLang="en-US" sz="2800" dirty="0">
                <a:latin typeface="Arial" panose="020B0604020202020204" pitchFamily="34" charset="0"/>
                <a:cs typeface="Times New Roman" panose="02020603050405020304" pitchFamily="18" charset="0"/>
              </a:rPr>
              <a:t>2. </a:t>
            </a:r>
            <a:r>
              <a:rPr lang="hr-BA" altLang="en-US" sz="2800" dirty="0" smtClean="0">
                <a:latin typeface="Arial" panose="020B0604020202020204" pitchFamily="34" charset="0"/>
                <a:cs typeface="Times New Roman" panose="02020603050405020304" pitchFamily="18" charset="0"/>
              </a:rPr>
              <a:t>Pravni osnovi </a:t>
            </a:r>
            <a:r>
              <a:rPr lang="hr-BA" altLang="en-US" sz="2800" dirty="0">
                <a:latin typeface="Arial" panose="020B0604020202020204" pitchFamily="34" charset="0"/>
                <a:cs typeface="Times New Roman" panose="02020603050405020304" pitchFamily="18" charset="0"/>
              </a:rPr>
              <a:t>sticanja prava vlasništva</a:t>
            </a:r>
          </a:p>
        </p:txBody>
      </p:sp>
      <p:sp>
        <p:nvSpPr>
          <p:cNvPr id="8" name="Rectangle 7"/>
          <p:cNvSpPr/>
          <p:nvPr/>
        </p:nvSpPr>
        <p:spPr>
          <a:xfrm>
            <a:off x="685800" y="3124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s-Latn-BA" dirty="0" smtClean="0"/>
              <a:t>PRAVNI POSAO</a:t>
            </a:r>
            <a:endParaRPr lang="en-US" dirty="0"/>
          </a:p>
        </p:txBody>
      </p:sp>
      <p:sp>
        <p:nvSpPr>
          <p:cNvPr id="9" name="Rectangle 8"/>
          <p:cNvSpPr/>
          <p:nvPr/>
        </p:nvSpPr>
        <p:spPr>
          <a:xfrm>
            <a:off x="2514600" y="3124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s-Latn-BA" dirty="0" smtClean="0"/>
              <a:t>ZAKON </a:t>
            </a:r>
            <a:endParaRPr lang="en-US" dirty="0"/>
          </a:p>
        </p:txBody>
      </p:sp>
      <p:sp>
        <p:nvSpPr>
          <p:cNvPr id="10" name="Rectangle 9"/>
          <p:cNvSpPr/>
          <p:nvPr/>
        </p:nvSpPr>
        <p:spPr>
          <a:xfrm>
            <a:off x="4343400" y="3124200"/>
            <a:ext cx="15240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2000" dirty="0" smtClean="0">
                <a:cs typeface="Times New Roman" panose="02020603050405020304" pitchFamily="18" charset="0"/>
              </a:rPr>
              <a:t>Odlu</a:t>
            </a:r>
            <a:r>
              <a:rPr lang="bs-Latn-BA" altLang="en-US" sz="2000" dirty="0" smtClean="0">
                <a:cs typeface="Times New Roman" panose="02020603050405020304" pitchFamily="18" charset="0"/>
              </a:rPr>
              <a:t>ke suda  ili </a:t>
            </a:r>
            <a:r>
              <a:rPr lang="vi-VN" altLang="en-US" sz="2000" dirty="0" smtClean="0">
                <a:cs typeface="Times New Roman" panose="02020603050405020304" pitchFamily="18" charset="0"/>
              </a:rPr>
              <a:t>drugog</a:t>
            </a:r>
            <a:r>
              <a:rPr lang="bs-Latn-BA" altLang="en-US" sz="2000" dirty="0" smtClean="0">
                <a:cs typeface="Times New Roman" panose="02020603050405020304" pitchFamily="18" charset="0"/>
              </a:rPr>
              <a:t> nadležnog organa </a:t>
            </a:r>
            <a:endParaRPr lang="en-US" sz="2000" dirty="0"/>
          </a:p>
        </p:txBody>
      </p:sp>
      <p:sp>
        <p:nvSpPr>
          <p:cNvPr id="11" name="Rectangle 10"/>
          <p:cNvSpPr/>
          <p:nvPr/>
        </p:nvSpPr>
        <p:spPr>
          <a:xfrm>
            <a:off x="6172200" y="3124200"/>
            <a:ext cx="2057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s-Latn-BA" dirty="0" smtClean="0"/>
              <a:t>NASLJEĐIVANJEM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1463BFEE-0ABF-45FA-A261-B780E2E49597}"/>
              </a:ext>
            </a:extLst>
          </p:cNvPr>
          <p:cNvSpPr>
            <a:spLocks noGrp="1"/>
          </p:cNvSpPr>
          <p:nvPr>
            <p:ph type="body" idx="1"/>
          </p:nvPr>
        </p:nvSpPr>
        <p:spPr>
          <a:xfrm>
            <a:off x="457200" y="381000"/>
            <a:ext cx="8229600" cy="6096000"/>
          </a:xfrm>
          <a:noFill/>
        </p:spPr>
        <p:txBody>
          <a:bodyPr/>
          <a:lstStyle/>
          <a:p>
            <a:pPr marL="457200" indent="-457200">
              <a:lnSpc>
                <a:spcPct val="80000"/>
              </a:lnSpc>
              <a:buFont typeface="Arial" panose="020B0604020202020204" pitchFamily="34" charset="0"/>
              <a:buAutoNum type="alphaLcParenR"/>
            </a:pPr>
            <a:r>
              <a:rPr lang="hr-BA" altLang="en-US" sz="1800" dirty="0">
                <a:latin typeface="Arial" panose="020B0604020202020204" pitchFamily="34" charset="0"/>
                <a:cs typeface="Times New Roman" panose="02020603050405020304" pitchFamily="18" charset="0"/>
              </a:rPr>
              <a:t>Pravnim poslom</a:t>
            </a:r>
          </a:p>
          <a:p>
            <a:pPr marL="457200" indent="-457200">
              <a:lnSpc>
                <a:spcPct val="80000"/>
              </a:lnSpc>
              <a:buFont typeface="Arial" panose="020B0604020202020204" pitchFamily="34" charset="0"/>
              <a:buNone/>
            </a:pPr>
            <a:endParaRPr lang="hr-BA" altLang="en-US" sz="1800" dirty="0">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r>
              <a:rPr lang="hr-BA" altLang="en-US" sz="1800" dirty="0">
                <a:latin typeface="Arial" panose="020B0604020202020204" pitchFamily="34" charset="0"/>
                <a:cs typeface="Times New Roman" panose="02020603050405020304" pitchFamily="18" charset="0"/>
              </a:rPr>
              <a:t>        - Sticalac prava vlasništva ne može steći to pravo u većem obimu od onog kojeg je imala osoba od koje je to pravo stečeno, osim kad sticanje vlasništva u dobroj vjeri uživa zaštitu </a:t>
            </a:r>
            <a:r>
              <a:rPr lang="hr-BA" altLang="en-US" sz="1800" b="1" dirty="0">
                <a:solidFill>
                  <a:schemeClr val="accent2"/>
                </a:solidFill>
                <a:latin typeface="Arial" panose="020B0604020202020204" pitchFamily="34" charset="0"/>
                <a:cs typeface="Times New Roman" panose="02020603050405020304" pitchFamily="18" charset="0"/>
              </a:rPr>
              <a:t>(čl. 23. st.2.)</a:t>
            </a:r>
          </a:p>
          <a:p>
            <a:pPr marL="457200" indent="-457200">
              <a:lnSpc>
                <a:spcPct val="80000"/>
              </a:lnSpc>
              <a:buFont typeface="Arial" panose="020B0604020202020204" pitchFamily="34" charset="0"/>
              <a:buNone/>
            </a:pPr>
            <a:endParaRPr lang="hr-BA" altLang="en-US" sz="1800" b="1" dirty="0">
              <a:solidFill>
                <a:schemeClr val="accent2"/>
              </a:solidFill>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r>
              <a:rPr lang="hr-BA" altLang="en-US" sz="1800" dirty="0">
                <a:latin typeface="Arial" panose="020B0604020202020204" pitchFamily="34" charset="0"/>
                <a:cs typeface="Times New Roman" panose="02020603050405020304" pitchFamily="18" charset="0"/>
              </a:rPr>
              <a:t>b)  </a:t>
            </a:r>
            <a:r>
              <a:rPr lang="vi-VN" altLang="en-US" sz="1800" dirty="0">
                <a:cs typeface="Times New Roman" panose="02020603050405020304" pitchFamily="18" charset="0"/>
              </a:rPr>
              <a:t>Po samom zakonu pravo vlasništva</a:t>
            </a:r>
            <a:endParaRPr lang="hr-BA" altLang="en-US" sz="1800" dirty="0">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endParaRPr lang="bs-Latn-BA" altLang="en-US" sz="1800" dirty="0">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r>
              <a:rPr lang="hr-BA" altLang="en-US" sz="1800" dirty="0">
                <a:latin typeface="Arial" panose="020B0604020202020204" pitchFamily="34" charset="0"/>
                <a:cs typeface="Times New Roman" panose="02020603050405020304" pitchFamily="18" charset="0"/>
              </a:rPr>
              <a:t>         - S</a:t>
            </a:r>
            <a:r>
              <a:rPr lang="vi-VN" altLang="en-US" sz="1800" dirty="0">
                <a:cs typeface="Times New Roman" panose="02020603050405020304" pitchFamily="18" charset="0"/>
              </a:rPr>
              <a:t>tiče se stvaranjem nove</a:t>
            </a:r>
            <a:r>
              <a:rPr lang="bs-Latn-BA" altLang="en-US" sz="1800" dirty="0">
                <a:latin typeface="Arial" panose="020B0604020202020204" pitchFamily="34" charset="0"/>
                <a:cs typeface="Times New Roman" panose="02020603050405020304" pitchFamily="18" charset="0"/>
              </a:rPr>
              <a:t> </a:t>
            </a:r>
            <a:r>
              <a:rPr lang="vi-VN" altLang="en-US" sz="1800" dirty="0">
                <a:cs typeface="Times New Roman" panose="02020603050405020304" pitchFamily="18" charset="0"/>
              </a:rPr>
              <a:t>stvari, spajanjem, miješanjem, odvajanjem plodova, sticanjem od</a:t>
            </a:r>
            <a:r>
              <a:rPr lang="bs-Latn-BA" altLang="en-US" sz="1800" dirty="0">
                <a:latin typeface="Arial" panose="020B0604020202020204" pitchFamily="34" charset="0"/>
                <a:cs typeface="Times New Roman" panose="02020603050405020304" pitchFamily="18" charset="0"/>
              </a:rPr>
              <a:t> </a:t>
            </a:r>
            <a:r>
              <a:rPr lang="vi-VN" altLang="en-US" sz="1800" dirty="0">
                <a:cs typeface="Times New Roman" panose="02020603050405020304" pitchFamily="18" charset="0"/>
              </a:rPr>
              <a:t>nevlasnika, okupacijom, dosjelošću i u drugim slučajevima</a:t>
            </a:r>
            <a:r>
              <a:rPr lang="bs-Latn-BA" altLang="en-US" sz="1800" dirty="0">
                <a:latin typeface="Arial" panose="020B0604020202020204" pitchFamily="34" charset="0"/>
                <a:cs typeface="Times New Roman" panose="02020603050405020304" pitchFamily="18" charset="0"/>
              </a:rPr>
              <a:t> </a:t>
            </a:r>
            <a:r>
              <a:rPr lang="vi-VN" altLang="en-US" sz="1800" dirty="0">
                <a:cs typeface="Times New Roman" panose="02020603050405020304" pitchFamily="18" charset="0"/>
              </a:rPr>
              <a:t>određenim zakonom</a:t>
            </a:r>
            <a:r>
              <a:rPr lang="hr-BA" altLang="en-US" sz="1800" dirty="0">
                <a:latin typeface="Arial" panose="020B0604020202020204" pitchFamily="34" charset="0"/>
                <a:cs typeface="Times New Roman" panose="02020603050405020304" pitchFamily="18" charset="0"/>
              </a:rPr>
              <a:t> </a:t>
            </a:r>
            <a:r>
              <a:rPr lang="hr-BA" altLang="en-US" sz="1800" b="1" dirty="0">
                <a:solidFill>
                  <a:schemeClr val="accent2"/>
                </a:solidFill>
                <a:latin typeface="Arial" panose="020B0604020202020204" pitchFamily="34" charset="0"/>
                <a:cs typeface="Times New Roman" panose="02020603050405020304" pitchFamily="18" charset="0"/>
              </a:rPr>
              <a:t>(čl. 24.)</a:t>
            </a:r>
          </a:p>
          <a:p>
            <a:pPr marL="457200" indent="-457200">
              <a:lnSpc>
                <a:spcPct val="80000"/>
              </a:lnSpc>
            </a:pPr>
            <a:endParaRPr lang="hr-BA" altLang="en-US" sz="1800" b="1" dirty="0">
              <a:solidFill>
                <a:schemeClr val="accent2"/>
              </a:solidFill>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r>
              <a:rPr lang="hr-BA" altLang="en-US" sz="1800" dirty="0">
                <a:latin typeface="Arial" panose="020B0604020202020204" pitchFamily="34" charset="0"/>
                <a:cs typeface="Times New Roman" panose="02020603050405020304" pitchFamily="18" charset="0"/>
              </a:rPr>
              <a:t>c)   </a:t>
            </a:r>
            <a:r>
              <a:rPr lang="vi-VN" altLang="en-US" sz="1800" dirty="0">
                <a:cs typeface="Times New Roman" panose="02020603050405020304" pitchFamily="18" charset="0"/>
              </a:rPr>
              <a:t>Odlukom suda ili drugoga tijela </a:t>
            </a:r>
            <a:endParaRPr lang="hr-BA" altLang="en-US" sz="1800" dirty="0">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endParaRPr lang="bs-Latn-BA" altLang="en-US" sz="1800" dirty="0">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r>
              <a:rPr lang="hr-BA" altLang="en-US" sz="1800" dirty="0">
                <a:latin typeface="Arial" panose="020B0604020202020204" pitchFamily="34" charset="0"/>
                <a:cs typeface="Times New Roman" panose="02020603050405020304" pitchFamily="18" charset="0"/>
              </a:rPr>
              <a:t>          - S</a:t>
            </a:r>
            <a:r>
              <a:rPr lang="vi-VN" altLang="en-US" sz="1800" dirty="0">
                <a:cs typeface="Times New Roman" panose="02020603050405020304" pitchFamily="18" charset="0"/>
              </a:rPr>
              <a:t>tiče se vlasništvo u</a:t>
            </a:r>
            <a:r>
              <a:rPr lang="bs-Latn-BA" altLang="en-US" sz="1800" dirty="0">
                <a:latin typeface="Arial" panose="020B0604020202020204" pitchFamily="34" charset="0"/>
                <a:cs typeface="Times New Roman" panose="02020603050405020304" pitchFamily="18" charset="0"/>
              </a:rPr>
              <a:t> </a:t>
            </a:r>
            <a:r>
              <a:rPr lang="vi-VN" altLang="en-US" sz="1800" dirty="0">
                <a:cs typeface="Times New Roman" panose="02020603050405020304" pitchFamily="18" charset="0"/>
              </a:rPr>
              <a:t>slučajevima određenim zakonom, a na način i pod</a:t>
            </a:r>
            <a:r>
              <a:rPr lang="bs-Latn-BA" altLang="en-US" sz="1800" dirty="0">
                <a:latin typeface="Arial" panose="020B0604020202020204" pitchFamily="34" charset="0"/>
                <a:cs typeface="Times New Roman" panose="02020603050405020304" pitchFamily="18" charset="0"/>
              </a:rPr>
              <a:t> </a:t>
            </a:r>
            <a:r>
              <a:rPr lang="vi-VN" altLang="en-US" sz="1800" dirty="0">
                <a:cs typeface="Times New Roman" panose="02020603050405020304" pitchFamily="18" charset="0"/>
              </a:rPr>
              <a:t>pretpostava</a:t>
            </a:r>
            <a:r>
              <a:rPr lang="hr-BA" altLang="en-US" sz="1800" dirty="0">
                <a:latin typeface="Arial" panose="020B0604020202020204" pitchFamily="34" charset="0"/>
                <a:cs typeface="Times New Roman" panose="02020603050405020304" pitchFamily="18" charset="0"/>
              </a:rPr>
              <a:t>k</a:t>
            </a:r>
            <a:r>
              <a:rPr lang="vi-VN" altLang="en-US" sz="1800" dirty="0">
                <a:cs typeface="Times New Roman" panose="02020603050405020304" pitchFamily="18" charset="0"/>
              </a:rPr>
              <a:t>a</a:t>
            </a:r>
            <a:r>
              <a:rPr lang="hr-BA" altLang="en-US" sz="1800" dirty="0">
                <a:latin typeface="Arial" panose="020B0604020202020204" pitchFamily="34" charset="0"/>
                <a:cs typeface="Times New Roman" panose="02020603050405020304" pitchFamily="18" charset="0"/>
              </a:rPr>
              <a:t>ma</a:t>
            </a:r>
            <a:r>
              <a:rPr lang="vi-VN" altLang="en-US" sz="1800" dirty="0">
                <a:cs typeface="Times New Roman" panose="02020603050405020304" pitchFamily="18" charset="0"/>
              </a:rPr>
              <a:t> određenim zakonom.</a:t>
            </a:r>
            <a:endParaRPr lang="hr-BA" altLang="en-US" sz="1800" dirty="0">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None/>
            </a:pPr>
            <a:endParaRPr lang="hr-BA" altLang="en-US" sz="1800" dirty="0">
              <a:latin typeface="Arial" panose="020B0604020202020204" pitchFamily="34" charset="0"/>
              <a:cs typeface="Times New Roman" panose="02020603050405020304" pitchFamily="18" charset="0"/>
            </a:endParaRPr>
          </a:p>
          <a:p>
            <a:pPr marL="457200" indent="-457200">
              <a:lnSpc>
                <a:spcPct val="80000"/>
              </a:lnSpc>
              <a:buFont typeface="Arial" panose="020B0604020202020204" pitchFamily="34" charset="0"/>
              <a:buAutoNum type="alphaLcParenR" startAt="4"/>
            </a:pPr>
            <a:r>
              <a:rPr lang="hr-BA" altLang="en-US" sz="1800" dirty="0">
                <a:latin typeface="Arial" panose="020B0604020202020204" pitchFamily="34" charset="0"/>
                <a:cs typeface="Times New Roman" panose="02020603050405020304" pitchFamily="18" charset="0"/>
              </a:rPr>
              <a:t>Nasljeđivanjem</a:t>
            </a:r>
            <a:r>
              <a:rPr lang="hr-BA" altLang="en-US" sz="1400" dirty="0">
                <a:latin typeface="Arial" panose="020B0604020202020204" pitchFamily="34" charset="0"/>
                <a:cs typeface="Times New Roman" panose="02020603050405020304" pitchFamily="18" charset="0"/>
              </a:rPr>
              <a:t> </a:t>
            </a:r>
            <a:endParaRPr lang="bs-Latn-BA" altLang="en-US" sz="2000" dirty="0">
              <a:latin typeface="Times New Roman" panose="02020603050405020304" pitchFamily="18" charset="0"/>
              <a:cs typeface="Times New Roman" panose="02020603050405020304" pitchFamily="18" charset="0"/>
            </a:endParaRPr>
          </a:p>
          <a:p>
            <a:pPr marL="457200" indent="-457200" eaLnBrk="1" hangingPunct="1">
              <a:lnSpc>
                <a:spcPct val="80000"/>
              </a:lnSpc>
              <a:buFont typeface="Arial" panose="020B0604020202020204" pitchFamily="34" charset="0"/>
              <a:buNone/>
            </a:pPr>
            <a:endParaRPr lang="bs-Latn-BA" altLang="en-US" sz="2000" dirty="0">
              <a:latin typeface="Times New Roman" panose="02020603050405020304" pitchFamily="18" charset="0"/>
              <a:cs typeface="Times New Roman" panose="02020603050405020304" pitchFamily="18" charset="0"/>
            </a:endParaRPr>
          </a:p>
          <a:p>
            <a:pPr marL="457200" indent="-457200" eaLnBrk="1" hangingPunct="1">
              <a:lnSpc>
                <a:spcPct val="80000"/>
              </a:lnSpc>
              <a:buFont typeface="Arial" panose="020B0604020202020204" pitchFamily="34" charset="0"/>
              <a:buNone/>
            </a:pPr>
            <a:r>
              <a:rPr lang="hr-BA" altLang="en-US" sz="1600" dirty="0">
                <a:latin typeface="Arial" panose="020B0604020202020204" pitchFamily="34" charset="0"/>
                <a:cs typeface="Times New Roman" panose="02020603050405020304" pitchFamily="18" charset="0"/>
              </a:rPr>
              <a:t>          - Nasljednik </a:t>
            </a:r>
            <a:r>
              <a:rPr lang="vi-VN" altLang="en-US" sz="1600" dirty="0">
                <a:cs typeface="Times New Roman" panose="02020603050405020304" pitchFamily="18" charset="0"/>
              </a:rPr>
              <a:t>stiče vlasništvo nasljeđenih stvari u trenutku</a:t>
            </a:r>
            <a:r>
              <a:rPr lang="bs-Latn-BA" altLang="en-US" sz="1600" dirty="0">
                <a:latin typeface="Arial" panose="020B0604020202020204" pitchFamily="34" charset="0"/>
                <a:cs typeface="Times New Roman" panose="02020603050405020304" pitchFamily="18" charset="0"/>
              </a:rPr>
              <a:t> </a:t>
            </a:r>
            <a:r>
              <a:rPr lang="vi-VN" altLang="en-US" sz="1600" dirty="0">
                <a:cs typeface="Times New Roman" panose="02020603050405020304" pitchFamily="18" charset="0"/>
              </a:rPr>
              <a:t>smrti ostavioca, ako zakonom nije drugačije određeno.</a:t>
            </a:r>
            <a:r>
              <a:rPr lang="bs-Latn-BA" altLang="en-US" sz="1600" dirty="0">
                <a:latin typeface="Arial" panose="020B0604020202020204" pitchFamily="34" charset="0"/>
                <a:cs typeface="Times New Roman" panose="02020603050405020304" pitchFamily="18" charset="0"/>
              </a:rPr>
              <a:t> </a:t>
            </a:r>
            <a:r>
              <a:rPr lang="vi-VN" altLang="en-US" sz="1600" dirty="0">
                <a:cs typeface="Times New Roman" panose="02020603050405020304" pitchFamily="18" charset="0"/>
              </a:rPr>
              <a:t>Sve što je</a:t>
            </a:r>
            <a:r>
              <a:rPr lang="bs-Latn-BA" altLang="en-US" sz="1600" dirty="0">
                <a:latin typeface="Arial" panose="020B0604020202020204" pitchFamily="34" charset="0"/>
                <a:cs typeface="Times New Roman" panose="02020603050405020304" pitchFamily="18" charset="0"/>
              </a:rPr>
              <a:t> </a:t>
            </a:r>
            <a:r>
              <a:rPr lang="vi-VN" altLang="en-US" sz="1600" dirty="0">
                <a:cs typeface="Times New Roman" panose="02020603050405020304" pitchFamily="18" charset="0"/>
              </a:rPr>
              <a:t>određeno za</a:t>
            </a:r>
            <a:r>
              <a:rPr lang="hr-BA" altLang="en-US" sz="1600" dirty="0">
                <a:latin typeface="Arial" panose="020B0604020202020204" pitchFamily="34" charset="0"/>
                <a:cs typeface="Times New Roman" panose="02020603050405020304" pitchFamily="18" charset="0"/>
              </a:rPr>
              <a:t> </a:t>
            </a:r>
            <a:r>
              <a:rPr lang="vi-VN" altLang="en-US" sz="1600" dirty="0">
                <a:cs typeface="Times New Roman" panose="02020603050405020304" pitchFamily="18" charset="0"/>
              </a:rPr>
              <a:t>nasljeđivanje, vrijedi na odgovarajući način i</a:t>
            </a:r>
            <a:r>
              <a:rPr lang="bs-Latn-BA" altLang="en-US" sz="1600" dirty="0">
                <a:latin typeface="Arial" panose="020B0604020202020204" pitchFamily="34" charset="0"/>
                <a:cs typeface="Times New Roman" panose="02020603050405020304" pitchFamily="18" charset="0"/>
              </a:rPr>
              <a:t> </a:t>
            </a:r>
            <a:r>
              <a:rPr lang="vi-VN" altLang="en-US" sz="1600" dirty="0">
                <a:cs typeface="Times New Roman" panose="02020603050405020304" pitchFamily="18" charset="0"/>
              </a:rPr>
              <a:t>za svako sveopće sljedništvo (univerzalnu sukcesiju)</a:t>
            </a:r>
            <a:r>
              <a:rPr lang="hr-BA" altLang="en-US" sz="1600" dirty="0">
                <a:latin typeface="Arial" panose="020B0604020202020204" pitchFamily="34" charset="0"/>
                <a:cs typeface="Times New Roman" panose="02020603050405020304" pitchFamily="18" charset="0"/>
              </a:rPr>
              <a:t> </a:t>
            </a:r>
          </a:p>
          <a:p>
            <a:pPr marL="457200" indent="-457200" eaLnBrk="1" hangingPunct="1">
              <a:lnSpc>
                <a:spcPct val="80000"/>
              </a:lnSpc>
              <a:buFont typeface="Arial" panose="020B0604020202020204" pitchFamily="34" charset="0"/>
              <a:buNone/>
            </a:pPr>
            <a:r>
              <a:rPr lang="hr-BA" altLang="en-US" sz="1800" b="1" dirty="0">
                <a:solidFill>
                  <a:schemeClr val="accent2"/>
                </a:solidFill>
                <a:latin typeface="Arial" panose="020B0604020202020204" pitchFamily="34" charset="0"/>
                <a:cs typeface="Times New Roman" panose="02020603050405020304" pitchFamily="18" charset="0"/>
              </a:rPr>
              <a:t>          (čl. 23. st.5.)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B98ABFD9-8762-48BD-89FC-1394FD49124D}"/>
              </a:ext>
            </a:extLst>
          </p:cNvPr>
          <p:cNvSpPr>
            <a:spLocks noGrp="1"/>
          </p:cNvSpPr>
          <p:nvPr>
            <p:ph type="title"/>
          </p:nvPr>
        </p:nvSpPr>
        <p:spPr>
          <a:xfrm>
            <a:off x="457200" y="274638"/>
            <a:ext cx="8229600" cy="487362"/>
          </a:xfrm>
        </p:spPr>
        <p:txBody>
          <a:bodyPr/>
          <a:lstStyle/>
          <a:p>
            <a:pPr algn="l"/>
            <a:r>
              <a:rPr lang="hr-BA" altLang="en-US" sz="2800">
                <a:latin typeface="Arial" panose="020B0604020202020204" pitchFamily="34" charset="0"/>
                <a:cs typeface="Times New Roman" panose="02020603050405020304" pitchFamily="18" charset="0"/>
              </a:rPr>
              <a:t>3. Sticanje prava vlasništva na nekretninama</a:t>
            </a:r>
          </a:p>
        </p:txBody>
      </p:sp>
      <p:sp>
        <p:nvSpPr>
          <p:cNvPr id="7171" name="Rectangle 3">
            <a:extLst>
              <a:ext uri="{FF2B5EF4-FFF2-40B4-BE49-F238E27FC236}">
                <a16:creationId xmlns:a16="http://schemas.microsoft.com/office/drawing/2014/main" xmlns="" id="{14ACC7D3-E5BD-4156-8F5B-C5C6E81DD6BB}"/>
              </a:ext>
            </a:extLst>
          </p:cNvPr>
          <p:cNvSpPr>
            <a:spLocks noGrp="1"/>
          </p:cNvSpPr>
          <p:nvPr>
            <p:ph type="body" idx="1"/>
          </p:nvPr>
        </p:nvSpPr>
        <p:spPr>
          <a:xfrm>
            <a:off x="457200" y="990600"/>
            <a:ext cx="8229600" cy="5562600"/>
          </a:xfrm>
        </p:spPr>
        <p:txBody>
          <a:bodyPr/>
          <a:lstStyle/>
          <a:p>
            <a:pPr eaLnBrk="1" hangingPunct="1">
              <a:lnSpc>
                <a:spcPct val="80000"/>
              </a:lnSpc>
              <a:buFont typeface="Arial" panose="020B0604020202020204" pitchFamily="34" charset="0"/>
              <a:buNone/>
            </a:pPr>
            <a:r>
              <a:rPr lang="hr-BA" altLang="en-US" sz="2400">
                <a:solidFill>
                  <a:schemeClr val="accent2"/>
                </a:solidFill>
                <a:latin typeface="Arial" panose="020B0604020202020204" pitchFamily="34" charset="0"/>
                <a:cs typeface="Times New Roman" panose="02020603050405020304" pitchFamily="18" charset="0"/>
              </a:rPr>
              <a:t>3.1. Pravni osnov sticanja (čl. 52. ZSP)</a:t>
            </a:r>
          </a:p>
          <a:p>
            <a:pPr eaLnBrk="1" hangingPunct="1">
              <a:lnSpc>
                <a:spcPct val="80000"/>
              </a:lnSpc>
              <a:buFont typeface="Arial" panose="020B0604020202020204" pitchFamily="34" charset="0"/>
              <a:buNone/>
            </a:pPr>
            <a:endParaRPr lang="hr-BA" altLang="en-US" sz="2000">
              <a:solidFill>
                <a:schemeClr val="accent2"/>
              </a:solidFill>
              <a:latin typeface="Arial" panose="020B0604020202020204" pitchFamily="34" charset="0"/>
              <a:cs typeface="Times New Roman" panose="02020603050405020304" pitchFamily="18" charset="0"/>
            </a:endParaRPr>
          </a:p>
          <a:p>
            <a:pPr eaLnBrk="1" hangingPunct="1">
              <a:lnSpc>
                <a:spcPct val="80000"/>
              </a:lnSpc>
            </a:pPr>
            <a:r>
              <a:rPr lang="vi-VN" altLang="en-US" sz="2000">
                <a:cs typeface="Times New Roman" panose="02020603050405020304" pitchFamily="18" charset="0"/>
              </a:rPr>
              <a:t>Sticalac prava vlasništva na nekretnini na osnovu zakona,</a:t>
            </a:r>
            <a:r>
              <a:rPr lang="bs-Latn-BA" altLang="en-US" sz="2000">
                <a:latin typeface="Arial" panose="020B0604020202020204" pitchFamily="34" charset="0"/>
                <a:cs typeface="Times New Roman" panose="02020603050405020304" pitchFamily="18" charset="0"/>
              </a:rPr>
              <a:t> </a:t>
            </a:r>
            <a:r>
              <a:rPr lang="vi-VN" altLang="en-US" sz="2000">
                <a:cs typeface="Times New Roman" panose="02020603050405020304" pitchFamily="18" charset="0"/>
              </a:rPr>
              <a:t>nasljeđivanja, pravosnažne odluke suda ili konačne odluke</a:t>
            </a:r>
            <a:r>
              <a:rPr lang="bs-Latn-BA" altLang="en-US" sz="2000">
                <a:latin typeface="Arial" panose="020B0604020202020204" pitchFamily="34" charset="0"/>
                <a:cs typeface="Times New Roman" panose="02020603050405020304" pitchFamily="18" charset="0"/>
              </a:rPr>
              <a:t> </a:t>
            </a:r>
            <a:r>
              <a:rPr lang="vi-VN" altLang="en-US" sz="2000">
                <a:cs typeface="Times New Roman" panose="02020603050405020304" pitchFamily="18" charset="0"/>
              </a:rPr>
              <a:t>drugog nadležnog organa, ovlašten je zahtijevati upis</a:t>
            </a:r>
            <a:r>
              <a:rPr lang="bs-Latn-BA" altLang="en-US" sz="2000">
                <a:latin typeface="Arial" panose="020B0604020202020204" pitchFamily="34" charset="0"/>
                <a:cs typeface="Times New Roman" panose="02020603050405020304" pitchFamily="18" charset="0"/>
              </a:rPr>
              <a:t> </a:t>
            </a:r>
            <a:r>
              <a:rPr lang="vi-VN" altLang="en-US" sz="2000">
                <a:cs typeface="Times New Roman" panose="02020603050405020304" pitchFamily="18" charset="0"/>
              </a:rPr>
              <a:t>stečenoga prava vlasništva u zemljišne knjige</a:t>
            </a:r>
            <a:r>
              <a:rPr lang="hr-BA" altLang="en-US" sz="2000">
                <a:latin typeface="Arial" panose="020B0604020202020204" pitchFamily="34" charset="0"/>
                <a:cs typeface="Times New Roman" panose="02020603050405020304" pitchFamily="18" charset="0"/>
              </a:rPr>
              <a:t> </a:t>
            </a:r>
            <a:r>
              <a:rPr lang="hr-BA" altLang="en-US" sz="2000" b="1">
                <a:solidFill>
                  <a:schemeClr val="accent2"/>
                </a:solidFill>
                <a:latin typeface="Arial" panose="020B0604020202020204" pitchFamily="34" charset="0"/>
                <a:cs typeface="Times New Roman" panose="02020603050405020304" pitchFamily="18" charset="0"/>
              </a:rPr>
              <a:t>(st. 1. ).</a:t>
            </a:r>
            <a:r>
              <a:rPr lang="hr-BA" altLang="en-US" sz="2000" b="1">
                <a:latin typeface="Arial" panose="020B0604020202020204" pitchFamily="34" charset="0"/>
                <a:cs typeface="Times New Roman" panose="02020603050405020304" pitchFamily="18" charset="0"/>
              </a:rPr>
              <a:t> </a:t>
            </a:r>
          </a:p>
          <a:p>
            <a:pPr eaLnBrk="1" hangingPunct="1">
              <a:lnSpc>
                <a:spcPct val="80000"/>
              </a:lnSpc>
              <a:buFont typeface="Arial" panose="020B0604020202020204" pitchFamily="34" charset="0"/>
              <a:buNone/>
            </a:pPr>
            <a:r>
              <a:rPr lang="hr-BA" altLang="en-US" sz="2000">
                <a:latin typeface="Arial" panose="020B0604020202020204" pitchFamily="34" charset="0"/>
                <a:cs typeface="Times New Roman" panose="02020603050405020304" pitchFamily="18" charset="0"/>
              </a:rPr>
              <a:t>           To znači da obaveza uknjižbe kao konstitutivnog elementa, važi samo u slučajevima sticanja vlasništva pravnim poslom. </a:t>
            </a:r>
          </a:p>
          <a:p>
            <a:pPr eaLnBrk="1" hangingPunct="1">
              <a:lnSpc>
                <a:spcPct val="80000"/>
              </a:lnSpc>
              <a:buFont typeface="Arial" panose="020B0604020202020204" pitchFamily="34" charset="0"/>
              <a:buNone/>
            </a:pPr>
            <a:endParaRPr lang="hr-BA" altLang="en-US" sz="2000">
              <a:latin typeface="Arial" panose="020B0604020202020204" pitchFamily="34" charset="0"/>
              <a:cs typeface="Times New Roman" panose="02020603050405020304" pitchFamily="18" charset="0"/>
            </a:endParaRPr>
          </a:p>
          <a:p>
            <a:pPr eaLnBrk="1" hangingPunct="1">
              <a:lnSpc>
                <a:spcPct val="80000"/>
              </a:lnSpc>
            </a:pPr>
            <a:r>
              <a:rPr lang="hr-BA" altLang="en-US" sz="2000">
                <a:latin typeface="Arial" panose="020B0604020202020204" pitchFamily="34" charset="0"/>
                <a:cs typeface="Times New Roman" panose="02020603050405020304" pitchFamily="18" charset="0"/>
              </a:rPr>
              <a:t>Međutim, iako je u slučajevima sticanja vlasništva na nekretnini (na osnovu nasljeđivanja, zakona, odlukom suda ili drugog nadležnog organa) upis u zemljišnu knjigu dobrovoljan, potrebno je da titular prava vlasništva to svoje pravo uknjiži. </a:t>
            </a:r>
          </a:p>
          <a:p>
            <a:pPr eaLnBrk="1" hangingPunct="1">
              <a:lnSpc>
                <a:spcPct val="80000"/>
              </a:lnSpc>
              <a:buFont typeface="Arial" panose="020B0604020202020204" pitchFamily="34" charset="0"/>
              <a:buNone/>
            </a:pPr>
            <a:r>
              <a:rPr lang="hr-BA" altLang="en-US" sz="2000">
                <a:latin typeface="Arial" panose="020B0604020202020204" pitchFamily="34" charset="0"/>
                <a:cs typeface="Times New Roman" panose="02020603050405020304" pitchFamily="18" charset="0"/>
              </a:rPr>
              <a:t>           Ovo zbog toga što u protivnom rizikuje gubitak toga prava u korist savjesne treće osobe koja je sa povjerenjem u uemljišnu knjigu stekla to pravo </a:t>
            </a:r>
            <a:r>
              <a:rPr lang="hr-BA" altLang="en-US" sz="2000" b="1">
                <a:solidFill>
                  <a:schemeClr val="accent2"/>
                </a:solidFill>
                <a:latin typeface="Arial" panose="020B0604020202020204" pitchFamily="34" charset="0"/>
                <a:cs typeface="Times New Roman" panose="02020603050405020304" pitchFamily="18" charset="0"/>
              </a:rPr>
              <a:t>(st. 2.).</a:t>
            </a:r>
            <a:r>
              <a:rPr lang="hr-BA" altLang="en-US" sz="2400">
                <a:latin typeface="Arial" panose="020B0604020202020204" pitchFamily="34" charset="0"/>
                <a:cs typeface="Times New Roman" panose="02020603050405020304" pitchFamily="18" charset="0"/>
              </a:rPr>
              <a:t> </a:t>
            </a:r>
            <a:endParaRPr lang="hr-BA" altLang="en-US" sz="24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03D5BE0F-4516-440D-B514-9187587CE029}"/>
              </a:ext>
            </a:extLst>
          </p:cNvPr>
          <p:cNvSpPr>
            <a:spLocks noGrp="1"/>
          </p:cNvSpPr>
          <p:nvPr>
            <p:ph type="body" idx="1"/>
          </p:nvPr>
        </p:nvSpPr>
        <p:spPr>
          <a:xfrm>
            <a:off x="457200" y="152400"/>
            <a:ext cx="8229600" cy="6400800"/>
          </a:xfrm>
        </p:spPr>
        <p:txBody>
          <a:bodyPr/>
          <a:lstStyle/>
          <a:p>
            <a:pPr eaLnBrk="1" hangingPunct="1">
              <a:lnSpc>
                <a:spcPct val="90000"/>
              </a:lnSpc>
              <a:buFont typeface="Arial" panose="020B0604020202020204" pitchFamily="34" charset="0"/>
              <a:buNone/>
            </a:pPr>
            <a:r>
              <a:rPr lang="hr-BA" altLang="en-US" sz="2800">
                <a:solidFill>
                  <a:schemeClr val="accent2"/>
                </a:solidFill>
                <a:latin typeface="Arial" panose="020B0604020202020204" pitchFamily="34" charset="0"/>
                <a:cs typeface="Times New Roman" panose="02020603050405020304" pitchFamily="18" charset="0"/>
              </a:rPr>
              <a:t>3.2. Sticanje na osnovu pravnog posla</a:t>
            </a:r>
            <a:r>
              <a:rPr lang="hr-BA" altLang="en-US" sz="2400">
                <a:latin typeface="Times New Roman" panose="02020603050405020304" pitchFamily="18" charset="0"/>
                <a:cs typeface="Times New Roman" panose="02020603050405020304" pitchFamily="18" charset="0"/>
              </a:rPr>
              <a:t> </a:t>
            </a:r>
          </a:p>
          <a:p>
            <a:pPr eaLnBrk="1" hangingPunct="1">
              <a:lnSpc>
                <a:spcPct val="90000"/>
              </a:lnSpc>
              <a:buFont typeface="Arial" panose="020B0604020202020204" pitchFamily="34" charset="0"/>
              <a:buNone/>
            </a:pPr>
            <a:endParaRPr lang="hr-BA" altLang="en-US" sz="2000">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hr-BA" altLang="en-US" sz="2400">
                <a:solidFill>
                  <a:schemeClr val="hlink"/>
                </a:solidFill>
                <a:latin typeface="Arial" panose="020B0604020202020204" pitchFamily="34" charset="0"/>
                <a:cs typeface="Times New Roman" panose="02020603050405020304" pitchFamily="18" charset="0"/>
              </a:rPr>
              <a:t>a)  Sticanje uknjižbom </a:t>
            </a:r>
            <a:r>
              <a:rPr lang="hr-BA" altLang="en-US" sz="2400">
                <a:solidFill>
                  <a:schemeClr val="accent2"/>
                </a:solidFill>
                <a:latin typeface="Arial" panose="020B0604020202020204" pitchFamily="34" charset="0"/>
                <a:cs typeface="Times New Roman" panose="02020603050405020304" pitchFamily="18" charset="0"/>
              </a:rPr>
              <a:t>(čl. 53. ZSP)</a:t>
            </a:r>
          </a:p>
          <a:p>
            <a:pPr eaLnBrk="1" hangingPunct="1">
              <a:lnSpc>
                <a:spcPct val="90000"/>
              </a:lnSpc>
              <a:buFont typeface="Arial" panose="020B0604020202020204" pitchFamily="34" charset="0"/>
              <a:buNone/>
            </a:pPr>
            <a:endParaRPr lang="hr-BA" altLang="en-US" sz="2400">
              <a:solidFill>
                <a:schemeClr val="hlink"/>
              </a:solidFill>
              <a:latin typeface="Arial" panose="020B0604020202020204" pitchFamily="34" charset="0"/>
              <a:cs typeface="Times New Roman" panose="02020603050405020304" pitchFamily="18" charset="0"/>
            </a:endParaRPr>
          </a:p>
          <a:p>
            <a:pPr eaLnBrk="1" hangingPunct="1">
              <a:lnSpc>
                <a:spcPct val="90000"/>
              </a:lnSpc>
            </a:pPr>
            <a:r>
              <a:rPr lang="hr-BA" altLang="en-US" sz="2000">
                <a:latin typeface="Arial" panose="020B0604020202020204" pitchFamily="34" charset="0"/>
                <a:cs typeface="Times New Roman" panose="02020603050405020304" pitchFamily="18" charset="0"/>
              </a:rPr>
              <a:t>Pravo vlasništva se stiče (modus aquirendi) uknjižbom u zemljišnu knjigu, ako zakonom nije drugačije određeno.</a:t>
            </a:r>
          </a:p>
          <a:p>
            <a:pPr eaLnBrk="1" hangingPunct="1">
              <a:lnSpc>
                <a:spcPct val="90000"/>
              </a:lnSpc>
              <a:buFont typeface="Arial" panose="020B0604020202020204" pitchFamily="34" charset="0"/>
              <a:buNone/>
            </a:pPr>
            <a:endParaRPr lang="hr-BA" altLang="en-US" sz="2000">
              <a:latin typeface="Arial" panose="020B0604020202020204" pitchFamily="34" charset="0"/>
              <a:cs typeface="Times New Roman" panose="02020603050405020304" pitchFamily="18" charset="0"/>
            </a:endParaRPr>
          </a:p>
          <a:p>
            <a:pPr eaLnBrk="1" hangingPunct="1">
              <a:lnSpc>
                <a:spcPct val="90000"/>
              </a:lnSpc>
            </a:pPr>
            <a:r>
              <a:rPr lang="hr-BA" altLang="en-US" sz="2000">
                <a:latin typeface="Arial" panose="020B0604020202020204" pitchFamily="34" charset="0"/>
                <a:cs typeface="Times New Roman" panose="02020603050405020304" pitchFamily="18" charset="0"/>
              </a:rPr>
              <a:t>Ovaj pravni posao neophodno se zaključuje u obliku notarski obrađene isprave- </a:t>
            </a:r>
            <a:r>
              <a:rPr lang="hr-BA" altLang="en-US" sz="2000">
                <a:solidFill>
                  <a:schemeClr val="accent2"/>
                </a:solidFill>
                <a:latin typeface="Arial" panose="020B0604020202020204" pitchFamily="34" charset="0"/>
                <a:cs typeface="Times New Roman" panose="02020603050405020304" pitchFamily="18" charset="0"/>
              </a:rPr>
              <a:t>izmjene</a:t>
            </a:r>
          </a:p>
          <a:p>
            <a:pPr eaLnBrk="1" hangingPunct="1">
              <a:lnSpc>
                <a:spcPct val="90000"/>
              </a:lnSpc>
              <a:buFont typeface="Arial" panose="020B0604020202020204" pitchFamily="34" charset="0"/>
              <a:buNone/>
            </a:pPr>
            <a:endParaRPr lang="hr-BA" altLang="en-US" sz="2000">
              <a:solidFill>
                <a:schemeClr val="accent2"/>
              </a:solidFill>
              <a:latin typeface="Arial" panose="020B0604020202020204" pitchFamily="34" charset="0"/>
              <a:cs typeface="Times New Roman" panose="02020603050405020304" pitchFamily="18" charset="0"/>
            </a:endParaRPr>
          </a:p>
          <a:p>
            <a:pPr eaLnBrk="1" hangingPunct="1">
              <a:lnSpc>
                <a:spcPct val="90000"/>
              </a:lnSpc>
            </a:pPr>
            <a:r>
              <a:rPr lang="hr-BA" altLang="en-US" sz="2000">
                <a:latin typeface="Arial" panose="020B0604020202020204" pitchFamily="34" charset="0"/>
                <a:cs typeface="Times New Roman" panose="02020603050405020304" pitchFamily="18" charset="0"/>
              </a:rPr>
              <a:t>Vlasništvo na nekretninama se prenosi na osnovu valjano očitovane pravno relevantne volje zemljišnoknjižnog  vlasnika nekretnine, usmjerene na to da to vlasništvo pređe na sticaoca (clausula intabulandi).</a:t>
            </a:r>
          </a:p>
          <a:p>
            <a:pPr eaLnBrk="1" hangingPunct="1">
              <a:lnSpc>
                <a:spcPct val="90000"/>
              </a:lnSpc>
            </a:pPr>
            <a:endParaRPr lang="hr-BA" altLang="en-US" sz="2000">
              <a:latin typeface="Arial" panose="020B0604020202020204" pitchFamily="34" charset="0"/>
              <a:cs typeface="Times New Roman" panose="02020603050405020304" pitchFamily="18" charset="0"/>
            </a:endParaRPr>
          </a:p>
          <a:p>
            <a:pPr eaLnBrk="1" hangingPunct="1">
              <a:lnSpc>
                <a:spcPct val="90000"/>
              </a:lnSpc>
            </a:pPr>
            <a:r>
              <a:rPr lang="hr-BA" altLang="en-US" sz="2000">
                <a:latin typeface="Arial" panose="020B0604020202020204" pitchFamily="34" charset="0"/>
                <a:cs typeface="Times New Roman" panose="02020603050405020304" pitchFamily="18" charset="0"/>
              </a:rPr>
              <a:t>Ovakva manifestacija volje se naziva clausula intabulandi. Clausula intabulandi može biti dio pravnog posla ili može biti data u posebnoj ispravi i tada mora biti notarski obrađena.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78879AC2-089F-47BD-90EE-7CC3314D38B3}"/>
              </a:ext>
            </a:extLst>
          </p:cNvPr>
          <p:cNvSpPr>
            <a:spLocks noGrp="1"/>
          </p:cNvSpPr>
          <p:nvPr>
            <p:ph type="body" idx="1"/>
          </p:nvPr>
        </p:nvSpPr>
        <p:spPr>
          <a:xfrm>
            <a:off x="457200" y="381000"/>
            <a:ext cx="8229600" cy="5745163"/>
          </a:xfrm>
        </p:spPr>
        <p:txBody>
          <a:bodyPr/>
          <a:lstStyle/>
          <a:p>
            <a:pPr eaLnBrk="1" hangingPunct="1">
              <a:buFont typeface="Arial" panose="020B0604020202020204" pitchFamily="34" charset="0"/>
              <a:buNone/>
            </a:pPr>
            <a:r>
              <a:rPr lang="hr-BA" altLang="en-US" sz="2800">
                <a:solidFill>
                  <a:schemeClr val="hlink"/>
                </a:solidFill>
                <a:latin typeface="Times New Roman" panose="02020603050405020304" pitchFamily="18" charset="0"/>
                <a:cs typeface="Times New Roman" panose="02020603050405020304" pitchFamily="18" charset="0"/>
              </a:rPr>
              <a:t>b) Sticanje predbilježbom </a:t>
            </a:r>
            <a:r>
              <a:rPr lang="hr-BA" altLang="en-US" sz="2800">
                <a:solidFill>
                  <a:schemeClr val="accent2"/>
                </a:solidFill>
                <a:latin typeface="Times New Roman" panose="02020603050405020304" pitchFamily="18" charset="0"/>
                <a:cs typeface="Times New Roman" panose="02020603050405020304" pitchFamily="18" charset="0"/>
              </a:rPr>
              <a:t>(čl. 54. ZSP)</a:t>
            </a:r>
          </a:p>
          <a:p>
            <a:pPr eaLnBrk="1" hangingPunct="1">
              <a:buFont typeface="Arial" panose="020B0604020202020204" pitchFamily="34" charset="0"/>
              <a:buNone/>
            </a:pPr>
            <a:endParaRPr lang="hr-BA" altLang="en-US" sz="2400">
              <a:solidFill>
                <a:schemeClr val="accent2"/>
              </a:solidFill>
              <a:latin typeface="Arial" panose="020B0604020202020204" pitchFamily="34" charset="0"/>
              <a:cs typeface="Times New Roman" panose="02020603050405020304" pitchFamily="18" charset="0"/>
            </a:endParaRPr>
          </a:p>
          <a:p>
            <a:pPr eaLnBrk="1" hangingPunct="1"/>
            <a:r>
              <a:rPr lang="hr-BA" altLang="en-US" sz="2400">
                <a:latin typeface="Arial" panose="020B0604020202020204" pitchFamily="34" charset="0"/>
                <a:cs typeface="Times New Roman" panose="02020603050405020304" pitchFamily="18" charset="0"/>
              </a:rPr>
              <a:t>U slučaju da nisu ispunjene sve pretpostavke koje pravila zemljišnoknjižnog prava zahtijevaju za uknjižbu prava vlasništva tada se može tražiti predbilježba sticanja prava vlasništva, a pravo vlasništva će biti stečeno pod uslovom naknadnog opravdanja perdbilježbe.</a:t>
            </a:r>
          </a:p>
          <a:p>
            <a:pPr eaLnBrk="1" hangingPunct="1">
              <a:buFont typeface="Arial" panose="020B0604020202020204" pitchFamily="34" charset="0"/>
              <a:buNone/>
            </a:pPr>
            <a:endParaRPr lang="hr-BA" altLang="en-US" sz="2400">
              <a:latin typeface="Arial" panose="020B0604020202020204" pitchFamily="34" charset="0"/>
              <a:cs typeface="Times New Roman" panose="02020603050405020304" pitchFamily="18" charset="0"/>
            </a:endParaRPr>
          </a:p>
          <a:p>
            <a:pPr eaLnBrk="1" hangingPunct="1"/>
            <a:r>
              <a:rPr lang="hr-BA" altLang="en-US" sz="2400">
                <a:latin typeface="Arial" panose="020B0604020202020204" pitchFamily="34" charset="0"/>
                <a:cs typeface="Times New Roman" panose="02020603050405020304" pitchFamily="18" charset="0"/>
              </a:rPr>
              <a:t>Pravila o opravdanjima predbilježbe sadržana su odredbama  </a:t>
            </a:r>
            <a:r>
              <a:rPr lang="hr-BA" altLang="en-US" sz="2400">
                <a:solidFill>
                  <a:schemeClr val="accent2"/>
                </a:solidFill>
                <a:latin typeface="Arial" panose="020B0604020202020204" pitchFamily="34" charset="0"/>
                <a:cs typeface="Times New Roman" panose="02020603050405020304" pitchFamily="18" charset="0"/>
              </a:rPr>
              <a:t>st.3 i 4.</a:t>
            </a:r>
            <a:r>
              <a:rPr lang="hr-BA" altLang="en-US" sz="2400">
                <a:latin typeface="Arial" panose="020B0604020202020204" pitchFamily="34" charset="0"/>
                <a:cs typeface="Times New Roman" panose="02020603050405020304" pitchFamily="18" charset="0"/>
              </a:rPr>
              <a:t> ovog člana.</a:t>
            </a:r>
            <a:endParaRPr lang="hr-BA" altLang="en-US" sz="24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xmlns="" id="{330A3117-DF8E-4D50-9F87-73FBFD4912EF}"/>
              </a:ext>
            </a:extLst>
          </p:cNvPr>
          <p:cNvSpPr>
            <a:spLocks noGrp="1"/>
          </p:cNvSpPr>
          <p:nvPr>
            <p:ph type="body" idx="1"/>
          </p:nvPr>
        </p:nvSpPr>
        <p:spPr>
          <a:xfrm>
            <a:off x="457200" y="304800"/>
            <a:ext cx="8229600" cy="6248400"/>
          </a:xfrm>
        </p:spPr>
        <p:txBody>
          <a:bodyPr/>
          <a:lstStyle/>
          <a:p>
            <a:pPr eaLnBrk="1" hangingPunct="1">
              <a:lnSpc>
                <a:spcPct val="90000"/>
              </a:lnSpc>
              <a:buFont typeface="Arial" charset="0"/>
              <a:buNone/>
              <a:defRPr/>
            </a:pPr>
            <a:r>
              <a:rPr lang="hr-BA" sz="2400">
                <a:solidFill>
                  <a:schemeClr val="hlink"/>
                </a:solidFill>
                <a:latin typeface="Arial" charset="0"/>
                <a:cs typeface="Times New Roman" pitchFamily="18" charset="0"/>
              </a:rPr>
              <a:t>c)  Zaštita povjerenja u zemljišne knjige </a:t>
            </a:r>
            <a:r>
              <a:rPr lang="hr-BA" sz="2400">
                <a:solidFill>
                  <a:schemeClr val="accent2"/>
                </a:solidFill>
                <a:latin typeface="Arial" charset="0"/>
                <a:cs typeface="Times New Roman" pitchFamily="18" charset="0"/>
              </a:rPr>
              <a:t>(čl. 55.ZSP)</a:t>
            </a:r>
          </a:p>
          <a:p>
            <a:pPr eaLnBrk="1" hangingPunct="1">
              <a:lnSpc>
                <a:spcPct val="90000"/>
              </a:lnSpc>
              <a:buFont typeface="Arial" charset="0"/>
              <a:buNone/>
              <a:defRPr/>
            </a:pPr>
            <a:endParaRPr lang="hr-BA" sz="2400">
              <a:solidFill>
                <a:schemeClr val="accent2"/>
              </a:solidFill>
              <a:latin typeface="Arial" charset="0"/>
              <a:cs typeface="Times New Roman" pitchFamily="18" charset="0"/>
            </a:endParaRPr>
          </a:p>
          <a:p>
            <a:pPr eaLnBrk="1" hangingPunct="1">
              <a:lnSpc>
                <a:spcPct val="90000"/>
              </a:lnSpc>
              <a:buFont typeface="Arial" charset="0"/>
              <a:buChar char="•"/>
              <a:defRPr/>
            </a:pPr>
            <a:r>
              <a:rPr lang="hr-BA" sz="2400">
                <a:latin typeface="Arial" charset="0"/>
                <a:cs typeface="Times New Roman" pitchFamily="18" charset="0"/>
              </a:rPr>
              <a:t>Načelo zaštite povjerenja u zemljišne knjige čija se uspostava odnosi: </a:t>
            </a:r>
          </a:p>
          <a:p>
            <a:pPr eaLnBrk="1" hangingPunct="1">
              <a:lnSpc>
                <a:spcPct val="90000"/>
              </a:lnSpc>
              <a:buFont typeface="Arial" charset="0"/>
              <a:buNone/>
              <a:defRPr/>
            </a:pPr>
            <a:r>
              <a:rPr lang="hr-BA" sz="2400">
                <a:latin typeface="Arial" charset="0"/>
                <a:cs typeface="Times New Roman" pitchFamily="18" charset="0"/>
              </a:rPr>
              <a:t>    - na uspostavljanje pretpostavki za tačnost i potpunost zemljišne knjige i </a:t>
            </a:r>
          </a:p>
          <a:p>
            <a:pPr eaLnBrk="1" hangingPunct="1">
              <a:lnSpc>
                <a:spcPct val="90000"/>
              </a:lnSpc>
              <a:buFont typeface="Arial" charset="0"/>
              <a:buNone/>
              <a:defRPr/>
            </a:pPr>
            <a:r>
              <a:rPr lang="hr-BA" sz="2400">
                <a:latin typeface="Arial" charset="0"/>
                <a:cs typeface="Times New Roman" pitchFamily="18" charset="0"/>
              </a:rPr>
              <a:t>    - dobre vjere (savjesnosti) koja se sada posebno definiše i prema kojoj sticalac nije obavezan istraživati vanknjižno stanje.</a:t>
            </a:r>
          </a:p>
          <a:p>
            <a:pPr eaLnBrk="1" hangingPunct="1">
              <a:lnSpc>
                <a:spcPct val="90000"/>
              </a:lnSpc>
              <a:buFont typeface="Arial" charset="0"/>
              <a:buNone/>
              <a:defRPr/>
            </a:pPr>
            <a:endParaRPr lang="hr-BA" sz="2400" b="1">
              <a:latin typeface="Arial" charset="0"/>
              <a:cs typeface="Times New Roman" pitchFamily="18" charset="0"/>
            </a:endParaRPr>
          </a:p>
          <a:p>
            <a:pPr eaLnBrk="1" hangingPunct="1">
              <a:lnSpc>
                <a:spcPct val="90000"/>
              </a:lnSpc>
              <a:buFont typeface="Arial" charset="0"/>
              <a:buNone/>
              <a:defRPr/>
            </a:pPr>
            <a:r>
              <a:rPr lang="hr-BA" sz="2400">
                <a:solidFill>
                  <a:schemeClr val="hlink"/>
                </a:solidFill>
                <a:latin typeface="Arial" charset="0"/>
                <a:cs typeface="Times New Roman" pitchFamily="18" charset="0"/>
              </a:rPr>
              <a:t>d) Dejstvo povjerenja u istinitost i potpunost </a:t>
            </a:r>
            <a:r>
              <a:rPr lang="hr-BA" sz="2400">
                <a:solidFill>
                  <a:schemeClr val="accent2"/>
                </a:solidFill>
                <a:latin typeface="Arial" charset="0"/>
                <a:cs typeface="Times New Roman" pitchFamily="18" charset="0"/>
              </a:rPr>
              <a:t>(čl. 56.ZSP)</a:t>
            </a:r>
          </a:p>
          <a:p>
            <a:pPr eaLnBrk="1" hangingPunct="1">
              <a:lnSpc>
                <a:spcPct val="90000"/>
              </a:lnSpc>
              <a:buFont typeface="Arial" charset="0"/>
              <a:buNone/>
              <a:defRPr/>
            </a:pPr>
            <a:r>
              <a:rPr lang="hr-BA" sz="2400" b="1">
                <a:effectLst>
                  <a:outerShdw blurRad="38100" dist="38100" dir="2700000" algn="tl">
                    <a:srgbClr val="C0C0C0"/>
                  </a:outerShdw>
                </a:effectLst>
                <a:latin typeface="Arial" charset="0"/>
                <a:cs typeface="Times New Roman" pitchFamily="18" charset="0"/>
              </a:rPr>
              <a:t>     </a:t>
            </a:r>
          </a:p>
          <a:p>
            <a:pPr eaLnBrk="1" hangingPunct="1">
              <a:lnSpc>
                <a:spcPct val="90000"/>
              </a:lnSpc>
              <a:buFont typeface="Arial" charset="0"/>
              <a:buChar char="•"/>
              <a:defRPr/>
            </a:pPr>
            <a:r>
              <a:rPr lang="hr-BA" sz="2400">
                <a:latin typeface="Arial" charset="0"/>
                <a:cs typeface="Times New Roman" pitchFamily="18" charset="0"/>
              </a:rPr>
              <a:t>Pravilima sadžanim u odredbama ovog člana regulisano je  nastupanje posljedice  i obim učinka (djelovanja)  načela povjerenja u zemljišne knjige.</a:t>
            </a:r>
          </a:p>
          <a:p>
            <a:pPr>
              <a:lnSpc>
                <a:spcPct val="90000"/>
              </a:lnSpc>
              <a:buFont typeface="Arial" charset="0"/>
              <a:buChar char="•"/>
              <a:defRPr/>
            </a:pPr>
            <a:endParaRPr lang="hr-BA" sz="2400">
              <a:latin typeface="Arial"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1358</TotalTime>
  <Words>1421</Words>
  <Application>Microsoft Office PowerPoint</Application>
  <PresentationFormat>On-screen Show (4:3)</PresentationFormat>
  <Paragraphs>132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Prof. dr. Izet Laličić, advokat Viši ass Nihad Čivić,MA</vt:lpstr>
      <vt:lpstr>Sadržaj </vt:lpstr>
      <vt:lpstr>Slide 3</vt:lpstr>
      <vt:lpstr>2. Pravni osnovi sticanja prava vlasništva</vt:lpstr>
      <vt:lpstr>Slide 5</vt:lpstr>
      <vt:lpstr>3. Sticanje prava vlasništva na nekretninama</vt:lpstr>
      <vt:lpstr>Slide 7</vt:lpstr>
      <vt:lpstr>Slide 8</vt:lpstr>
      <vt:lpstr>Slide 9</vt:lpstr>
      <vt:lpstr>Slide 10</vt:lpstr>
      <vt:lpstr>3.3. Sticanje na osnovu zakona</vt:lpstr>
      <vt:lpstr>4. Sticanje prava vlasništva na pokretninama</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Alma</cp:lastModifiedBy>
  <cp:revision>70</cp:revision>
  <cp:lastPrinted>1601-01-01T00:00:00Z</cp:lastPrinted>
  <dcterms:created xsi:type="dcterms:W3CDTF">1601-01-01T00:00:00Z</dcterms:created>
  <dcterms:modified xsi:type="dcterms:W3CDTF">2022-01-07T14:23:49Z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