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67" r:id="rId4"/>
    <p:sldId id="258" r:id="rId5"/>
    <p:sldId id="259" r:id="rId6"/>
    <p:sldId id="368" r:id="rId7"/>
    <p:sldId id="260" r:id="rId8"/>
    <p:sldId id="261" r:id="rId9"/>
    <p:sldId id="369" r:id="rId10"/>
    <p:sldId id="262" r:id="rId11"/>
    <p:sldId id="263" r:id="rId12"/>
    <p:sldId id="363" r:id="rId13"/>
    <p:sldId id="370" r:id="rId14"/>
    <p:sldId id="364" r:id="rId15"/>
    <p:sldId id="264" r:id="rId16"/>
    <p:sldId id="265" r:id="rId17"/>
    <p:sldId id="377" r:id="rId18"/>
    <p:sldId id="365" r:id="rId19"/>
    <p:sldId id="266" r:id="rId20"/>
    <p:sldId id="371" r:id="rId21"/>
    <p:sldId id="267" r:id="rId22"/>
    <p:sldId id="268" r:id="rId23"/>
    <p:sldId id="372" r:id="rId24"/>
    <p:sldId id="269" r:id="rId25"/>
    <p:sldId id="270" r:id="rId26"/>
    <p:sldId id="271" r:id="rId27"/>
    <p:sldId id="272" r:id="rId28"/>
    <p:sldId id="378" r:id="rId29"/>
    <p:sldId id="273" r:id="rId30"/>
    <p:sldId id="274" r:id="rId31"/>
    <p:sldId id="275" r:id="rId32"/>
    <p:sldId id="276" r:id="rId33"/>
    <p:sldId id="277" r:id="rId34"/>
    <p:sldId id="366" r:id="rId35"/>
    <p:sldId id="340" r:id="rId36"/>
    <p:sldId id="379" r:id="rId37"/>
    <p:sldId id="376" r:id="rId38"/>
    <p:sldId id="374" r:id="rId39"/>
    <p:sldId id="375" r:id="rId40"/>
    <p:sldId id="373" r:id="rId41"/>
  </p:sldIdLst>
  <p:sldSz cx="9144000" cy="6858000" type="screen4x3"/>
  <p:notesSz cx="6797675" cy="992822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8" autoAdjust="0"/>
    <p:restoredTop sz="94660"/>
  </p:normalViewPr>
  <p:slideViewPr>
    <p:cSldViewPr>
      <p:cViewPr varScale="1">
        <p:scale>
          <a:sx n="114" d="100"/>
          <a:sy n="114" d="100"/>
        </p:scale>
        <p:origin x="136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399807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862939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99285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1889325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8CF5DD-1690-4707-8C48-9723A7232C4B}" type="datetimeFigureOut">
              <a:rPr lang="hr-HR" smtClean="0"/>
              <a:t>2.5.2019.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07915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738CF5DD-1690-4707-8C48-9723A7232C4B}" type="datetimeFigureOut">
              <a:rPr lang="hr-HR" smtClean="0"/>
              <a:t>2.5.2019.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654782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738CF5DD-1690-4707-8C48-9723A7232C4B}" type="datetimeFigureOut">
              <a:rPr lang="hr-HR" smtClean="0"/>
              <a:t>2.5.2019.</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165165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738CF5DD-1690-4707-8C48-9723A7232C4B}" type="datetimeFigureOut">
              <a:rPr lang="hr-HR" smtClean="0"/>
              <a:t>2.5.2019.</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92802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CF5DD-1690-4707-8C48-9723A7232C4B}" type="datetimeFigureOut">
              <a:rPr lang="hr-HR" smtClean="0"/>
              <a:t>2.5.2019.</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3186223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8CF5DD-1690-4707-8C48-9723A7232C4B}" type="datetimeFigureOut">
              <a:rPr lang="hr-HR" smtClean="0"/>
              <a:t>2.5.2019.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47715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8CF5DD-1690-4707-8C48-9723A7232C4B}" type="datetimeFigureOut">
              <a:rPr lang="hr-HR" smtClean="0"/>
              <a:t>2.5.2019.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1558304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CF5DD-1690-4707-8C48-9723A7232C4B}" type="datetimeFigureOut">
              <a:rPr lang="hr-HR" smtClean="0"/>
              <a:t>2.5.2019.</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5B22A-54AC-430B-9E49-FDC9395452A6}" type="slidenum">
              <a:rPr lang="hr-HR" smtClean="0"/>
              <a:t>‹#›</a:t>
            </a:fld>
            <a:endParaRPr lang="hr-HR"/>
          </a:p>
        </p:txBody>
      </p:sp>
    </p:spTree>
    <p:extLst>
      <p:ext uri="{BB962C8B-B14F-4D97-AF65-F5344CB8AC3E}">
        <p14:creationId xmlns:p14="http://schemas.microsoft.com/office/powerpoint/2010/main" val="108228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05064"/>
            <a:ext cx="7772400" cy="1470025"/>
          </a:xfrm>
        </p:spPr>
        <p:txBody>
          <a:bodyPr>
            <a:normAutofit/>
          </a:bodyPr>
          <a:lstStyle/>
          <a:p>
            <a:pPr lvl="8" algn="ctr" rtl="0">
              <a:spcBef>
                <a:spcPct val="0"/>
              </a:spcBef>
            </a:pPr>
            <a:endParaRPr lang="hr-HR" sz="1600" b="1" dirty="0">
              <a:latin typeface="Times New Roman" pitchFamily="18" charset="0"/>
              <a:cs typeface="Times New Roman" pitchFamily="18" charset="0"/>
            </a:endParaRPr>
          </a:p>
        </p:txBody>
      </p:sp>
      <p:sp>
        <p:nvSpPr>
          <p:cNvPr id="3" name="Subtitle 2"/>
          <p:cNvSpPr>
            <a:spLocks noGrp="1"/>
          </p:cNvSpPr>
          <p:nvPr>
            <p:ph type="subTitle" idx="1"/>
          </p:nvPr>
        </p:nvSpPr>
        <p:spPr>
          <a:xfrm>
            <a:off x="1331640" y="404664"/>
            <a:ext cx="6400800" cy="3408784"/>
          </a:xfrm>
        </p:spPr>
        <p:txBody>
          <a:bodyPr>
            <a:noAutofit/>
          </a:bodyPr>
          <a:lstStyle/>
          <a:p>
            <a:r>
              <a:rPr lang="hr-HR" sz="1800" b="1" dirty="0" smtClean="0">
                <a:latin typeface="Times New Roman" pitchFamily="18" charset="0"/>
                <a:cs typeface="Times New Roman" pitchFamily="18" charset="0"/>
              </a:rPr>
              <a:t>MEĐUNARODNA KRIVIČNA DJELA</a:t>
            </a:r>
          </a:p>
          <a:p>
            <a:pPr algn="just"/>
            <a:r>
              <a:rPr lang="hr-HR" sz="1800" dirty="0" smtClean="0">
                <a:latin typeface="Times New Roman" pitchFamily="18" charset="0"/>
                <a:cs typeface="Times New Roman" pitchFamily="18" charset="0"/>
              </a:rPr>
              <a:t>Međunarodna krivičnog djela možemo svrstati u krivična djela u širem i u užem smislu.</a:t>
            </a:r>
          </a:p>
          <a:p>
            <a:pPr algn="just"/>
            <a:r>
              <a:rPr lang="hr-HR" sz="1800" dirty="0" smtClean="0">
                <a:latin typeface="Times New Roman" pitchFamily="18" charset="0"/>
                <a:cs typeface="Times New Roman" pitchFamily="18" charset="0"/>
              </a:rPr>
              <a:t>Ovdje su obuhvaćena samo međunarodna krivična djela u užem smislu odnosno ona djela koja imaju međunarodni karakter, a za koja je međunarodna zajednica posebno zainteresirana.</a:t>
            </a:r>
          </a:p>
          <a:p>
            <a:pPr algn="just"/>
            <a:r>
              <a:rPr lang="hr-HR" sz="1800" dirty="0" smtClean="0">
                <a:latin typeface="Times New Roman" pitchFamily="18" charset="0"/>
                <a:cs typeface="Times New Roman" pitchFamily="18" charset="0"/>
              </a:rPr>
              <a:t>To su genocid, ratni zločini, zločini protiv čovječnosti, zločini protiv mira (agresija), mučenje, terorizam.</a:t>
            </a:r>
          </a:p>
          <a:p>
            <a:pPr algn="just"/>
            <a:endParaRPr lang="hr-HR" sz="1800" dirty="0" smtClean="0">
              <a:latin typeface="Times New Roman" pitchFamily="18" charset="0"/>
              <a:cs typeface="Times New Roman" pitchFamily="18" charset="0"/>
            </a:endParaRPr>
          </a:p>
          <a:p>
            <a:pPr algn="just"/>
            <a:r>
              <a:rPr lang="hr-HR" sz="1800" dirty="0" smtClean="0">
                <a:latin typeface="Times New Roman" pitchFamily="18" charset="0"/>
                <a:cs typeface="Times New Roman" pitchFamily="18" charset="0"/>
              </a:rPr>
              <a:t>Dakle, međunarodna krivična djela su brojna, a njihov broj ovisi o kriterijima koji će se koristiti za njihovo svrstavanje u tu kategoriju.</a:t>
            </a:r>
          </a:p>
        </p:txBody>
      </p:sp>
    </p:spTree>
    <p:extLst>
      <p:ext uri="{BB962C8B-B14F-4D97-AF65-F5344CB8AC3E}">
        <p14:creationId xmlns:p14="http://schemas.microsoft.com/office/powerpoint/2010/main" val="2052475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27584" y="1417638"/>
            <a:ext cx="6696744" cy="4708525"/>
          </a:xfrm>
        </p:spPr>
        <p:txBody>
          <a:bodyPr>
            <a:normAutofit/>
          </a:bodyPr>
          <a:lstStyle/>
          <a:p>
            <a:pPr marL="0" indent="0" algn="ctr">
              <a:buNone/>
            </a:pPr>
            <a:r>
              <a:rPr lang="hr-HR" sz="1800" b="1" dirty="0" smtClean="0"/>
              <a:t>RATNI </a:t>
            </a:r>
            <a:r>
              <a:rPr lang="hr-HR" sz="1800" b="1" dirty="0" smtClean="0"/>
              <a:t>ZLOČINI</a:t>
            </a:r>
          </a:p>
          <a:p>
            <a:pPr marL="0" indent="0" algn="ctr">
              <a:buNone/>
            </a:pPr>
            <a:endParaRPr lang="hr-HR" sz="1800" b="1" dirty="0" smtClean="0"/>
          </a:p>
          <a:p>
            <a:pPr marL="0" indent="0">
              <a:buNone/>
            </a:pPr>
            <a:r>
              <a:rPr lang="hr-HR" sz="1800" dirty="0" smtClean="0"/>
              <a:t>Ratni zločini u međunarodnom pravu, historijski promatrano nastali su ranije od većine međunarodnih krivičnih djela</a:t>
            </a:r>
            <a:r>
              <a:rPr lang="hr-HR" sz="1800" dirty="0" smtClean="0"/>
              <a:t>.</a:t>
            </a:r>
          </a:p>
          <a:p>
            <a:pPr marL="0" indent="0">
              <a:buNone/>
            </a:pPr>
            <a:endParaRPr lang="hr-HR" sz="1800" dirty="0" smtClean="0"/>
          </a:p>
          <a:p>
            <a:pPr marL="0" indent="0">
              <a:buNone/>
            </a:pPr>
            <a:r>
              <a:rPr lang="hr-HR" sz="1800" dirty="0" smtClean="0"/>
              <a:t>Regulirani su običajnim međunarodnim pravom i međunarodnim ugovorima</a:t>
            </a:r>
            <a:r>
              <a:rPr lang="hr-HR" sz="1800" dirty="0" smtClean="0"/>
              <a:t>.</a:t>
            </a:r>
          </a:p>
          <a:p>
            <a:pPr marL="0" indent="0">
              <a:buNone/>
            </a:pPr>
            <a:endParaRPr lang="hr-HR" sz="1800" dirty="0" smtClean="0"/>
          </a:p>
          <a:p>
            <a:pPr marL="0" indent="0">
              <a:buNone/>
            </a:pPr>
            <a:r>
              <a:rPr lang="hr-HR" sz="1800" dirty="0"/>
              <a:t> </a:t>
            </a:r>
            <a:r>
              <a:rPr lang="hr-HR" sz="1800" dirty="0" smtClean="0"/>
              <a:t>Najvažniji međunarodni ugovori su Ženevske konvencije iz 1949. godine i dva dopunska protokola uz te konvencije iz 1977. godine</a:t>
            </a:r>
            <a:r>
              <a:rPr lang="hr-HR" sz="1800" dirty="0" smtClean="0"/>
              <a:t>.</a:t>
            </a:r>
            <a:endParaRPr lang="hr-HR" sz="1800" dirty="0" smtClean="0"/>
          </a:p>
        </p:txBody>
      </p:sp>
    </p:spTree>
    <p:extLst>
      <p:ext uri="{BB962C8B-B14F-4D97-AF65-F5344CB8AC3E}">
        <p14:creationId xmlns:p14="http://schemas.microsoft.com/office/powerpoint/2010/main" val="213356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a:xfrm>
            <a:off x="899592" y="1556792"/>
            <a:ext cx="6696744" cy="4569371"/>
          </a:xfrm>
        </p:spPr>
        <p:txBody>
          <a:bodyPr>
            <a:normAutofit/>
          </a:bodyPr>
          <a:lstStyle/>
          <a:p>
            <a:pPr marL="0" indent="0">
              <a:buNone/>
            </a:pPr>
            <a:r>
              <a:rPr lang="hr-HR" sz="1800" b="1" dirty="0" smtClean="0"/>
              <a:t>Ratni zločini u Rimskom statutu (čl. 8.)</a:t>
            </a:r>
          </a:p>
          <a:p>
            <a:pPr marL="0" indent="0" algn="just">
              <a:buNone/>
            </a:pPr>
            <a:r>
              <a:rPr lang="hr-HR" sz="1800" dirty="0" smtClean="0"/>
              <a:t>Rimski statut prilikom propisivanja ratnih zločina ne pravi podjele na pojedine kategorije ratnih zločina s obzirom na različite pasivne subjekte odnosno sobe koje se nastoje u oružanom sukobu zaštititi.</a:t>
            </a:r>
          </a:p>
          <a:p>
            <a:pPr marL="0" indent="0" algn="just">
              <a:buNone/>
            </a:pPr>
            <a:r>
              <a:rPr lang="hr-HR" sz="1800" dirty="0" smtClean="0"/>
              <a:t>Dakle, Rimski statut polazi od toga da se iz vrste i karaktera radnje ratnog zločina može vidjeti </a:t>
            </a:r>
            <a:r>
              <a:rPr lang="hr-HR" sz="1800" dirty="0" err="1" smtClean="0"/>
              <a:t>ko</a:t>
            </a:r>
            <a:r>
              <a:rPr lang="hr-HR" sz="1800" dirty="0" smtClean="0"/>
              <a:t> je pasivni subjekt.</a:t>
            </a:r>
          </a:p>
          <a:p>
            <a:pPr marL="0" indent="0" algn="just">
              <a:buNone/>
            </a:pPr>
            <a:endParaRPr lang="hr-HR" sz="1800" dirty="0" smtClean="0"/>
          </a:p>
          <a:p>
            <a:pPr marL="0" indent="0" algn="just">
              <a:buNone/>
            </a:pPr>
            <a:r>
              <a:rPr lang="hr-HR" sz="1800" dirty="0" smtClean="0"/>
              <a:t>Opća karakteristika svih oblika ratnog zločina je da su svi upravljeni protiv osoba koja su ili neutralne, ili su povezane sa suprotnom stranom u oružanom sukobu u odnosu na onu kojoj pripada izvršitelj.</a:t>
            </a:r>
          </a:p>
          <a:p>
            <a:pPr marL="0" indent="0" algn="just">
              <a:buNone/>
            </a:pPr>
            <a:endParaRPr lang="hr-HR" sz="1800" dirty="0" smtClean="0"/>
          </a:p>
          <a:p>
            <a:pPr marL="0" indent="0" algn="just">
              <a:buNone/>
            </a:pPr>
            <a:r>
              <a:rPr lang="hr-HR" sz="1800" dirty="0" smtClean="0"/>
              <a:t>Rimski statut prilikom propisivanja ratnih zločina ima u vidu jedan kriterij a to je da li se radi o unutarnjem ili međunarodnom oružanom sukobu.</a:t>
            </a:r>
          </a:p>
          <a:p>
            <a:pPr marL="0" indent="0">
              <a:buNone/>
            </a:pPr>
            <a:endParaRPr lang="hr-HR" sz="1800" dirty="0"/>
          </a:p>
          <a:p>
            <a:pPr marL="0" indent="0">
              <a:buNone/>
            </a:pPr>
            <a:endParaRPr lang="hr-HR" sz="1800" b="1" dirty="0"/>
          </a:p>
        </p:txBody>
      </p:sp>
    </p:spTree>
    <p:extLst>
      <p:ext uri="{BB962C8B-B14F-4D97-AF65-F5344CB8AC3E}">
        <p14:creationId xmlns:p14="http://schemas.microsoft.com/office/powerpoint/2010/main" val="2874068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619672" y="1700808"/>
            <a:ext cx="6048672" cy="4425355"/>
          </a:xfrm>
        </p:spPr>
        <p:txBody>
          <a:bodyPr>
            <a:normAutofit/>
          </a:bodyPr>
          <a:lstStyle/>
          <a:p>
            <a:pPr marL="0" indent="0" algn="just">
              <a:buNone/>
            </a:pPr>
            <a:r>
              <a:rPr lang="hr-HR" sz="1600" dirty="0">
                <a:latin typeface="Arial" panose="020B0604020202020204" pitchFamily="34" charset="0"/>
                <a:cs typeface="Arial" panose="020B0604020202020204" pitchFamily="34" charset="0"/>
              </a:rPr>
              <a:t>Statut polazi od toga da međunarodni krivični sud treba biti nadležan samo za značajnije slučajeve učinjenih ratnih zločina, a posebno onda kada određena država nije spremna da primjeni svoje krivično pravo zato što su učinjena krivična djela sastavni dio državne politike</a:t>
            </a:r>
            <a:r>
              <a:rPr lang="hr-HR" sz="1600" dirty="0" smtClean="0">
                <a:latin typeface="Arial" panose="020B0604020202020204" pitchFamily="34" charset="0"/>
                <a:cs typeface="Arial" panose="020B0604020202020204" pitchFamily="34" charset="0"/>
              </a:rPr>
              <a:t>.</a:t>
            </a:r>
          </a:p>
          <a:p>
            <a:pPr marL="0" indent="0" algn="just">
              <a:buNone/>
            </a:pPr>
            <a:r>
              <a:rPr lang="hr-HR" sz="1600" dirty="0" smtClean="0">
                <a:latin typeface="Arial" panose="020B0604020202020204" pitchFamily="34" charset="0"/>
                <a:cs typeface="Arial" panose="020B0604020202020204" pitchFamily="34" charset="0"/>
              </a:rPr>
              <a:t>Član 8. Statuta predviđa veliki broj oblika ratnih zločina.</a:t>
            </a:r>
          </a:p>
          <a:p>
            <a:pPr marL="0" indent="0" algn="just">
              <a:buNone/>
            </a:pPr>
            <a:r>
              <a:rPr lang="hr-HR" sz="1600" dirty="0" smtClean="0">
                <a:latin typeface="Arial" panose="020B0604020202020204" pitchFamily="34" charset="0"/>
                <a:cs typeface="Arial" panose="020B0604020202020204" pitchFamily="34" charset="0"/>
              </a:rPr>
              <a:t>Prije svega ratnim zločinom se smatra ozbiljno kršenje Ženevskih konvencija od 12. 8. 1949. godine (ubijanje, mučenje ili nehumano postupanje uključujući biološke eksperimente, nanošenje patnji, teških povreda tijela ili zdravlja, obimna razaranja i nezakonito prisvajanje imovine, lišavanje zarobljenika prava na nepristrano i pravično suđenje, protupravna deportacija ili transfer, protupravno zatvaranje, te uzimanje talaca.</a:t>
            </a:r>
          </a:p>
        </p:txBody>
      </p:sp>
    </p:spTree>
    <p:extLst>
      <p:ext uri="{BB962C8B-B14F-4D97-AF65-F5344CB8AC3E}">
        <p14:creationId xmlns:p14="http://schemas.microsoft.com/office/powerpoint/2010/main" val="3828330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331640" y="1772816"/>
            <a:ext cx="6552728" cy="4353347"/>
          </a:xfrm>
        </p:spPr>
        <p:txBody>
          <a:bodyPr>
            <a:normAutofit/>
          </a:bodyPr>
          <a:lstStyle/>
          <a:p>
            <a:pPr marL="0" indent="0">
              <a:buNone/>
            </a:pPr>
            <a:r>
              <a:rPr lang="hr-HR" sz="1600" dirty="0">
                <a:latin typeface="Arial" panose="020B0604020202020204" pitchFamily="34" charset="0"/>
                <a:cs typeface="Arial" panose="020B0604020202020204" pitchFamily="34" charset="0"/>
              </a:rPr>
              <a:t>Nadalje, Statut predviđa slijedeće radnje</a:t>
            </a:r>
            <a:r>
              <a:rPr lang="hr-HR" sz="1600" dirty="0" smtClean="0">
                <a:latin typeface="Arial" panose="020B0604020202020204" pitchFamily="34" charset="0"/>
                <a:cs typeface="Arial" panose="020B0604020202020204" pitchFamily="34" charset="0"/>
              </a:rPr>
              <a:t>:</a:t>
            </a:r>
          </a:p>
          <a:p>
            <a:pPr marL="0" indent="0">
              <a:buNone/>
            </a:pPr>
            <a:endParaRPr lang="hr-HR" sz="1600" dirty="0" smtClean="0">
              <a:latin typeface="Arial" panose="020B0604020202020204" pitchFamily="34" charset="0"/>
              <a:cs typeface="Arial" panose="020B0604020202020204" pitchFamily="34" charset="0"/>
            </a:endParaRPr>
          </a:p>
          <a:p>
            <a:pPr marL="0" indent="0" algn="just">
              <a:buNone/>
            </a:pPr>
            <a:r>
              <a:rPr lang="hr-HR" sz="1600" dirty="0" smtClean="0">
                <a:latin typeface="Arial" panose="020B0604020202020204" pitchFamily="34" charset="0"/>
                <a:cs typeface="Arial" panose="020B0604020202020204" pitchFamily="34" charset="0"/>
              </a:rPr>
              <a:t>- usmjeravanje </a:t>
            </a:r>
            <a:r>
              <a:rPr lang="hr-HR" sz="1600" dirty="0">
                <a:latin typeface="Arial" panose="020B0604020202020204" pitchFamily="34" charset="0"/>
                <a:cs typeface="Arial" panose="020B0604020202020204" pitchFamily="34" charset="0"/>
              </a:rPr>
              <a:t>napada protiv civilnog stanovništva koji nisu direktno umiješani u oružani sukob,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 - usmjeravanje </a:t>
            </a:r>
            <a:r>
              <a:rPr lang="hr-HR" sz="1600" dirty="0">
                <a:latin typeface="Arial" panose="020B0604020202020204" pitchFamily="34" charset="0"/>
                <a:cs typeface="Arial" panose="020B0604020202020204" pitchFamily="34" charset="0"/>
              </a:rPr>
              <a:t>napada na civilne objekte,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 - usmjeravanje </a:t>
            </a:r>
            <a:r>
              <a:rPr lang="hr-HR" sz="1600" dirty="0">
                <a:latin typeface="Arial" panose="020B0604020202020204" pitchFamily="34" charset="0"/>
                <a:cs typeface="Arial" panose="020B0604020202020204" pitchFamily="34" charset="0"/>
              </a:rPr>
              <a:t>napada na osoblje, instalacije, </a:t>
            </a:r>
            <a:r>
              <a:rPr lang="hr-HR" sz="1600" dirty="0" smtClean="0">
                <a:latin typeface="Arial" panose="020B0604020202020204" pitchFamily="34" charset="0"/>
                <a:cs typeface="Arial" panose="020B0604020202020204" pitchFamily="34" charset="0"/>
              </a:rPr>
              <a:t>materijalna dobra uopće, </a:t>
            </a:r>
          </a:p>
          <a:p>
            <a:pPr marL="0" indent="0">
              <a:buNone/>
            </a:pPr>
            <a:r>
              <a:rPr lang="hr-HR" sz="1600" dirty="0" smtClean="0">
                <a:latin typeface="Arial" panose="020B0604020202020204" pitchFamily="34" charset="0"/>
                <a:cs typeface="Arial" panose="020B0604020202020204" pitchFamily="34" charset="0"/>
              </a:rPr>
              <a:t>- jedinice </a:t>
            </a:r>
            <a:r>
              <a:rPr lang="hr-HR" sz="1600" dirty="0">
                <a:latin typeface="Arial" panose="020B0604020202020204" pitchFamily="34" charset="0"/>
                <a:cs typeface="Arial" panose="020B0604020202020204" pitchFamily="34" charset="0"/>
              </a:rPr>
              <a:t>i vozila uključena u humanitarnu pomoć ili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 mirovnu </a:t>
            </a:r>
            <a:r>
              <a:rPr lang="hr-HR" sz="1600" dirty="0">
                <a:latin typeface="Arial" panose="020B0604020202020204" pitchFamily="34" charset="0"/>
                <a:cs typeface="Arial" panose="020B0604020202020204" pitchFamily="34" charset="0"/>
              </a:rPr>
              <a:t>misiju u skladu s Poveljom UN i međunarodnim pravom koja važi za oružane sukobe …</a:t>
            </a:r>
          </a:p>
          <a:p>
            <a:pPr marL="0" indent="0">
              <a:buNone/>
            </a:pPr>
            <a:endParaRPr lang="hr-HR" sz="1600" dirty="0"/>
          </a:p>
        </p:txBody>
      </p:sp>
    </p:spTree>
    <p:extLst>
      <p:ext uri="{BB962C8B-B14F-4D97-AF65-F5344CB8AC3E}">
        <p14:creationId xmlns:p14="http://schemas.microsoft.com/office/powerpoint/2010/main" val="2702744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87624" y="1628800"/>
            <a:ext cx="6408712" cy="4497363"/>
          </a:xfrm>
        </p:spPr>
        <p:txBody>
          <a:bodyPr>
            <a:normAutofit/>
          </a:bodyPr>
          <a:lstStyle/>
          <a:p>
            <a:pPr marL="0" indent="0" algn="just">
              <a:buNone/>
            </a:pPr>
            <a:r>
              <a:rPr lang="hr-HR" sz="1800" dirty="0" smtClean="0"/>
              <a:t>U </a:t>
            </a:r>
            <a:r>
              <a:rPr lang="hr-HR" sz="1800" dirty="0"/>
              <a:t>okviru ove kategorije ratnih zločina Statut predviđa i ubijanje ili ranjavanje boraca koji su se predali</a:t>
            </a:r>
            <a:r>
              <a:rPr lang="hr-HR" sz="1800" dirty="0" smtClean="0"/>
              <a:t>.</a:t>
            </a:r>
          </a:p>
          <a:p>
            <a:pPr marL="0" indent="0" algn="just">
              <a:buNone/>
            </a:pPr>
            <a:r>
              <a:rPr lang="hr-HR" sz="1800" dirty="0" smtClean="0"/>
              <a:t>Neposredno ili posredno preseljavanje dijelova svog civilnog stanovništva na okupirano područje od strane okupacione sile, ili</a:t>
            </a:r>
          </a:p>
          <a:p>
            <a:pPr marL="0" indent="0" algn="just">
              <a:buNone/>
            </a:pPr>
            <a:r>
              <a:rPr lang="hr-HR" sz="1800" dirty="0" smtClean="0"/>
              <a:t>deportacija ili preseljavanje cijelog stanovništva okupirane teritorije,</a:t>
            </a:r>
          </a:p>
          <a:p>
            <a:pPr marL="0" indent="0" algn="just">
              <a:buNone/>
            </a:pPr>
            <a:r>
              <a:rPr lang="hr-HR" sz="1800" dirty="0" smtClean="0"/>
              <a:t>usmjeravanje napada na vjerske, obrazovne, naučne objekte, objekte koji se koriste u humanitarne svrhe, spomenike kulture, bolnice, podvrgavanje osoba u vlasti protivničke strane fizičkom sakaćenju ili medicinskim eksperimentima koji nisu opravdani …</a:t>
            </a:r>
            <a:endParaRPr lang="hr-HR" sz="1800" dirty="0"/>
          </a:p>
          <a:p>
            <a:pPr marL="0" indent="0" algn="just">
              <a:buNone/>
            </a:pPr>
            <a:endParaRPr lang="hr-HR" sz="1800" dirty="0">
              <a:latin typeface="Arial" panose="020B0604020202020204" pitchFamily="34" charset="0"/>
              <a:cs typeface="Arial" panose="020B0604020202020204" pitchFamily="34" charset="0"/>
            </a:endParaRPr>
          </a:p>
          <a:p>
            <a:pPr marL="0" indent="0">
              <a:buNone/>
            </a:pPr>
            <a:endParaRPr lang="hr-HR" sz="1800" dirty="0">
              <a:latin typeface="Arial" panose="020B0604020202020204" pitchFamily="34" charset="0"/>
              <a:cs typeface="Arial" panose="020B0604020202020204" pitchFamily="34" charset="0"/>
            </a:endParaRPr>
          </a:p>
          <a:p>
            <a:pPr marL="0" indent="0">
              <a:buNone/>
            </a:pPr>
            <a:endParaRPr lang="hr-HR" sz="1800" dirty="0"/>
          </a:p>
        </p:txBody>
      </p:sp>
    </p:spTree>
    <p:extLst>
      <p:ext uri="{BB962C8B-B14F-4D97-AF65-F5344CB8AC3E}">
        <p14:creationId xmlns:p14="http://schemas.microsoft.com/office/powerpoint/2010/main" val="2350387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331640" y="1628800"/>
            <a:ext cx="6336704" cy="4497363"/>
          </a:xfrm>
        </p:spPr>
        <p:txBody>
          <a:bodyPr>
            <a:normAutofit/>
          </a:bodyPr>
          <a:lstStyle/>
          <a:p>
            <a:pPr marL="0" indent="0" algn="just">
              <a:buNone/>
            </a:pPr>
            <a:r>
              <a:rPr lang="hr-HR" sz="1800" dirty="0" smtClean="0"/>
              <a:t>Grubo narušavanje ličnog dostojanstva, a posebno ponižavajuće i </a:t>
            </a:r>
            <a:r>
              <a:rPr lang="hr-HR" sz="1800" dirty="0" err="1" smtClean="0"/>
              <a:t>degradirajuće</a:t>
            </a:r>
            <a:r>
              <a:rPr lang="hr-HR" sz="1800" dirty="0" smtClean="0"/>
              <a:t>, silovanje, seksualno ropstvo, prisilna prostitucija, prisilna trudnoća, prisilna sterilizacija, ili bilo koji drugi oblik seksualnog nasilja koji predstavlja tešku povredu Ženevskih konvencija.</a:t>
            </a:r>
          </a:p>
          <a:p>
            <a:pPr marL="0" indent="0">
              <a:buNone/>
            </a:pPr>
            <a:endParaRPr lang="hr-HR" sz="1800" dirty="0" smtClean="0"/>
          </a:p>
          <a:p>
            <a:pPr marL="0" indent="0">
              <a:buNone/>
            </a:pPr>
            <a:r>
              <a:rPr lang="hr-HR" sz="1800" dirty="0" smtClean="0"/>
              <a:t>Tu su i metode vođenja rata uskraćivanjem stvari neophodnih za život, opstanak, uključujući i sprječavanje humanitarne pomoći predviđene Ženevskim konvencijama.  </a:t>
            </a:r>
          </a:p>
          <a:p>
            <a:pPr marL="0" indent="0">
              <a:buNone/>
            </a:pPr>
            <a:endParaRPr lang="hr-HR" sz="1800" dirty="0" smtClean="0"/>
          </a:p>
          <a:p>
            <a:pPr marL="0" indent="0">
              <a:buNone/>
            </a:pPr>
            <a:r>
              <a:rPr lang="hr-HR" sz="1800" dirty="0" smtClean="0"/>
              <a:t>Regrutacija ili upis djece mlađe od petnaest godina u nacionalne oružane snage ili njihovo iskorištavanje za aktivno učestvovanje u neprijateljstvima. </a:t>
            </a:r>
          </a:p>
        </p:txBody>
      </p:sp>
    </p:spTree>
    <p:extLst>
      <p:ext uri="{BB962C8B-B14F-4D97-AF65-F5344CB8AC3E}">
        <p14:creationId xmlns:p14="http://schemas.microsoft.com/office/powerpoint/2010/main" val="2791189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475656" y="1628800"/>
            <a:ext cx="5616624" cy="4497363"/>
          </a:xfrm>
        </p:spPr>
        <p:txBody>
          <a:bodyPr>
            <a:normAutofit/>
          </a:bodyPr>
          <a:lstStyle/>
          <a:p>
            <a:pPr marL="0" indent="0" algn="just">
              <a:buNone/>
            </a:pPr>
            <a:r>
              <a:rPr lang="hr-HR" sz="1800" dirty="0" smtClean="0"/>
              <a:t>U slučaju oružanog sukoba koji nije međunarodnog karaktera kao ratni zločin se predviđaju i teške povrede čl. 3. zajedničkog za četiri Ženevske konvencije, tj. slijedeća djela učinjena protiv osoba koja ne učestvuju aktivno u neprijateljstvima: </a:t>
            </a:r>
          </a:p>
          <a:p>
            <a:pPr marL="0" indent="0" algn="just">
              <a:buNone/>
            </a:pPr>
            <a:r>
              <a:rPr lang="hr-HR" sz="1800" dirty="0" smtClean="0"/>
              <a:t>nasilje nad životom i tjelesnim integritetom, posebno ubistvo u bilo kom obliku, surovo postupanje i mučenje, grubo narušavanje ljudskog dostojanstva, ponižavajuće postupanje, donošenje presuda i izvršavanje smaknuća bez sudskog postupka. </a:t>
            </a:r>
          </a:p>
        </p:txBody>
      </p:sp>
    </p:spTree>
    <p:extLst>
      <p:ext uri="{BB962C8B-B14F-4D97-AF65-F5344CB8AC3E}">
        <p14:creationId xmlns:p14="http://schemas.microsoft.com/office/powerpoint/2010/main" val="1207886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87624" y="1628800"/>
            <a:ext cx="6336704" cy="4497363"/>
          </a:xfrm>
        </p:spPr>
        <p:txBody>
          <a:bodyPr>
            <a:normAutofit/>
          </a:bodyPr>
          <a:lstStyle/>
          <a:p>
            <a:pPr marL="0" indent="0" algn="just">
              <a:buNone/>
            </a:pPr>
            <a:endParaRPr lang="hr-HR" sz="1800" dirty="0" smtClean="0"/>
          </a:p>
          <a:p>
            <a:pPr marL="0" indent="0" algn="just">
              <a:buNone/>
            </a:pPr>
            <a:r>
              <a:rPr lang="hr-HR" sz="1800" dirty="0" smtClean="0"/>
              <a:t>Pored </a:t>
            </a:r>
            <a:r>
              <a:rPr lang="hr-HR" sz="1800" dirty="0"/>
              <a:t>navedenih oblika teških povreda prava i običaja koji se primjenjuju u oružanom sukobu, Rimski statut navodi slijedeća djela kao ratne zločine</a:t>
            </a:r>
            <a:r>
              <a:rPr lang="hr-HR" sz="1800" dirty="0" smtClean="0"/>
              <a:t>:</a:t>
            </a:r>
          </a:p>
          <a:p>
            <a:pPr marL="0" indent="0" algn="just">
              <a:buNone/>
            </a:pPr>
            <a:endParaRPr lang="hr-HR" sz="1800" dirty="0" smtClean="0"/>
          </a:p>
          <a:p>
            <a:pPr marL="0" indent="0" algn="just">
              <a:buNone/>
            </a:pPr>
            <a:r>
              <a:rPr lang="hr-HR" sz="1800" dirty="0" smtClean="0"/>
              <a:t>Usmjeravanje </a:t>
            </a:r>
            <a:r>
              <a:rPr lang="hr-HR" sz="1800" dirty="0"/>
              <a:t>napada na civilno stanovništvo ili pojedine civile  koji  ne učestvuju direktno u neprijateljstvima, usmjeravanje napada na objekte, medicinske objekte, transportna sredstva i osoblje koji koristi karakteristične oznake predviđene Ženevskim konvencijama u skladu s međunarodnim </a:t>
            </a:r>
            <a:r>
              <a:rPr lang="hr-HR" sz="1800" dirty="0" smtClean="0"/>
              <a:t>pravom…</a:t>
            </a:r>
            <a:endParaRPr lang="hr-HR" sz="1800" dirty="0"/>
          </a:p>
          <a:p>
            <a:pPr marL="0" indent="0" algn="just">
              <a:buNone/>
            </a:pPr>
            <a:endParaRPr lang="hr-HR" sz="1800" dirty="0"/>
          </a:p>
        </p:txBody>
      </p:sp>
    </p:spTree>
    <p:extLst>
      <p:ext uri="{BB962C8B-B14F-4D97-AF65-F5344CB8AC3E}">
        <p14:creationId xmlns:p14="http://schemas.microsoft.com/office/powerpoint/2010/main" val="1298549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691680" y="1700808"/>
            <a:ext cx="5832648" cy="4425355"/>
          </a:xfrm>
        </p:spPr>
        <p:txBody>
          <a:bodyPr>
            <a:normAutofit/>
          </a:bodyPr>
          <a:lstStyle/>
          <a:p>
            <a:pPr marL="0" indent="0" algn="just">
              <a:buNone/>
            </a:pPr>
            <a:r>
              <a:rPr lang="hr-HR" sz="1600" dirty="0" smtClean="0"/>
              <a:t>  </a:t>
            </a:r>
            <a:endParaRPr lang="hr-HR" sz="1600" dirty="0"/>
          </a:p>
          <a:p>
            <a:pPr marL="0" indent="0" algn="just">
              <a:buNone/>
            </a:pPr>
            <a:r>
              <a:rPr lang="hr-HR" sz="1800" dirty="0" smtClean="0">
                <a:latin typeface="Arial" panose="020B0604020202020204" pitchFamily="34" charset="0"/>
                <a:cs typeface="Arial" panose="020B0604020202020204" pitchFamily="34" charset="0"/>
              </a:rPr>
              <a:t>Osim navedenih, i u slučaju internog oružanog sukoba predviđaju se još neki oblici ratnog zločina koji se mogu izvršiti i u vrijeme oružanog sukoba međunarodnog karaktera, kao što je pljačkanje gradova, silovanje, seksualno ropstvo, prisilna trudnoća, prisilna prostitucija ili bilo koji drugi oblik seksualnog nasilja koji predstavlja tešku povredu ženevskih konvencija.</a:t>
            </a:r>
          </a:p>
          <a:p>
            <a:pPr marL="0" indent="0" algn="just">
              <a:buNone/>
            </a:pPr>
            <a:r>
              <a:rPr lang="hr-HR" sz="1800" dirty="0" smtClean="0">
                <a:latin typeface="Arial" panose="020B0604020202020204" pitchFamily="34" charset="0"/>
                <a:cs typeface="Arial" panose="020B0604020202020204" pitchFamily="34" charset="0"/>
              </a:rPr>
              <a:t>Na nedovoljnu razvijenost instituta općeg dijela u međunarodnom krivičnom pravu (negdje se kao oblik krivnje traži direktni umišljaj a negdje ne).</a:t>
            </a:r>
            <a:endParaRPr lang="hr-H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7806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71600" y="1484784"/>
            <a:ext cx="6840760" cy="4569371"/>
          </a:xfrm>
        </p:spPr>
        <p:txBody>
          <a:bodyPr>
            <a:normAutofit/>
          </a:bodyPr>
          <a:lstStyle/>
          <a:p>
            <a:pPr marL="0" indent="0" algn="ctr">
              <a:buNone/>
            </a:pPr>
            <a:r>
              <a:rPr lang="hr-HR" sz="1800" b="1" dirty="0" smtClean="0"/>
              <a:t>ZLOČIN PROTIV ČOVJEČNOSTI</a:t>
            </a:r>
          </a:p>
          <a:p>
            <a:pPr marL="0" indent="0" algn="just">
              <a:buNone/>
            </a:pPr>
            <a:endParaRPr lang="hr-HR" sz="1800" dirty="0" smtClean="0">
              <a:latin typeface="Arial" panose="020B0604020202020204" pitchFamily="34" charset="0"/>
              <a:cs typeface="Arial" panose="020B0604020202020204" pitchFamily="34" charset="0"/>
            </a:endParaRPr>
          </a:p>
          <a:p>
            <a:pPr marL="0" indent="0" algn="just">
              <a:buNone/>
            </a:pPr>
            <a:r>
              <a:rPr lang="hr-HR" sz="1800" dirty="0" smtClean="0">
                <a:latin typeface="Arial" panose="020B0604020202020204" pitchFamily="34" charset="0"/>
                <a:cs typeface="Arial" panose="020B0604020202020204" pitchFamily="34" charset="0"/>
              </a:rPr>
              <a:t>Osnovni elementi zločina protiv čovječnosti</a:t>
            </a:r>
            <a:r>
              <a:rPr lang="hr-HR" sz="1800" b="1" dirty="0" smtClean="0">
                <a:latin typeface="Arial" panose="020B0604020202020204" pitchFamily="34" charset="0"/>
                <a:cs typeface="Arial" panose="020B0604020202020204" pitchFamily="34" charset="0"/>
              </a:rPr>
              <a:t> </a:t>
            </a:r>
            <a:r>
              <a:rPr lang="hr-HR" sz="1600" dirty="0" smtClean="0">
                <a:latin typeface="Arial" panose="020B0604020202020204" pitchFamily="34" charset="0"/>
                <a:cs typeface="Arial" panose="020B0604020202020204" pitchFamily="34" charset="0"/>
              </a:rPr>
              <a:t>propisani su odredbom članka 7. Rimskog statuta. </a:t>
            </a:r>
          </a:p>
          <a:p>
            <a:pPr marL="0" indent="0" algn="just">
              <a:buNone/>
            </a:pPr>
            <a:endParaRPr lang="hr-HR" sz="1600" dirty="0" smtClean="0">
              <a:latin typeface="Arial" panose="020B0604020202020204" pitchFamily="34" charset="0"/>
              <a:cs typeface="Arial" panose="020B0604020202020204" pitchFamily="34" charset="0"/>
            </a:endParaRPr>
          </a:p>
          <a:p>
            <a:pPr marL="0" indent="0" algn="just">
              <a:buNone/>
            </a:pPr>
            <a:r>
              <a:rPr lang="hr-HR" sz="1600" dirty="0" smtClean="0">
                <a:latin typeface="Arial" panose="020B0604020202020204" pitchFamily="34" charset="0"/>
                <a:cs typeface="Arial" panose="020B0604020202020204" pitchFamily="34" charset="0"/>
              </a:rPr>
              <a:t>Zločinom protiv čovječnosti smatra se poduzimanje radnji koje su poduzete kao dio šireg ili sistematskog napada usmjerenog protiv bilo kojeg civilnog stanovništva. </a:t>
            </a:r>
          </a:p>
          <a:p>
            <a:pPr marL="0" indent="0" algn="just">
              <a:buNone/>
            </a:pPr>
            <a:endParaRPr lang="hr-HR" sz="1600" dirty="0" smtClean="0">
              <a:latin typeface="Arial" panose="020B0604020202020204" pitchFamily="34" charset="0"/>
              <a:cs typeface="Arial" panose="020B0604020202020204" pitchFamily="34" charset="0"/>
            </a:endParaRPr>
          </a:p>
          <a:p>
            <a:pPr marL="0" indent="0" algn="just">
              <a:buNone/>
            </a:pPr>
            <a:r>
              <a:rPr lang="hr-HR" sz="1600" dirty="0" smtClean="0">
                <a:latin typeface="Arial" panose="020B0604020202020204" pitchFamily="34" charset="0"/>
                <a:cs typeface="Arial" panose="020B0604020202020204" pitchFamily="34" charset="0"/>
              </a:rPr>
              <a:t>To su slijedeće radnje: </a:t>
            </a:r>
          </a:p>
          <a:p>
            <a:pPr marL="0" indent="0" algn="just">
              <a:buNone/>
            </a:pPr>
            <a:r>
              <a:rPr lang="hr-HR" sz="1600" dirty="0" smtClean="0">
                <a:latin typeface="Arial" panose="020B0604020202020204" pitchFamily="34" charset="0"/>
                <a:cs typeface="Arial" panose="020B0604020202020204" pitchFamily="34" charset="0"/>
              </a:rPr>
              <a:t>- ubistvo, istrebljenje, porobljavanje, deportacija ili prisilno  premještanje stanovništva, zatvaranje i drugi oblici lišavanja slobode koji se poduzimaju uz kršenje osobnih pravila međunarodnog prava, mučenje, silovanje, seksualno ropstvo, prisilna prostitucija, prisilna trudnoća, i svaki drugi oblik seksualnog zlostavljanja.</a:t>
            </a:r>
          </a:p>
          <a:p>
            <a:pPr marL="0" indent="0" algn="just">
              <a:buNone/>
            </a:pPr>
            <a:endParaRPr lang="hr-HR" sz="1800" dirty="0" smtClean="0"/>
          </a:p>
        </p:txBody>
      </p:sp>
    </p:spTree>
    <p:extLst>
      <p:ext uri="{BB962C8B-B14F-4D97-AF65-F5344CB8AC3E}">
        <p14:creationId xmlns:p14="http://schemas.microsoft.com/office/powerpoint/2010/main" val="1980049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a:xfrm>
            <a:off x="1187624" y="1484784"/>
            <a:ext cx="6840760" cy="4641379"/>
          </a:xfrm>
        </p:spPr>
        <p:txBody>
          <a:bodyPr>
            <a:normAutofit/>
          </a:bodyPr>
          <a:lstStyle/>
          <a:p>
            <a:pPr marL="0" indent="0" algn="ctr">
              <a:buNone/>
            </a:pPr>
            <a:r>
              <a:rPr lang="hr-HR" sz="1800" b="1" dirty="0" smtClean="0"/>
              <a:t>GENOCID</a:t>
            </a:r>
          </a:p>
          <a:p>
            <a:pPr marL="0" indent="0" algn="just">
              <a:buNone/>
            </a:pPr>
            <a:r>
              <a:rPr lang="hr-HR" sz="1600" dirty="0" smtClean="0"/>
              <a:t>Genocid kao krivično djelo postoji i u međunarodnom i u unutarnjem krivičnom pravu pojedinih zemalja tek oko pola vijeka, iako je genocid vršen od kada postoji  čovječanstvo.</a:t>
            </a:r>
          </a:p>
          <a:p>
            <a:pPr marL="0" indent="0" algn="just">
              <a:buNone/>
            </a:pPr>
            <a:endParaRPr lang="hr-HR" sz="1600" dirty="0" smtClean="0"/>
          </a:p>
          <a:p>
            <a:pPr marL="0" indent="0" algn="just">
              <a:buNone/>
            </a:pPr>
            <a:r>
              <a:rPr lang="hr-HR" sz="1600" dirty="0" smtClean="0"/>
              <a:t>Krivično djelo genocida ustanovljeno je Konvencijom o sprječavanju i kažnjavanju zločina genocida iz 1948. godine.</a:t>
            </a:r>
          </a:p>
          <a:p>
            <a:pPr marL="0" indent="0" algn="just">
              <a:buNone/>
            </a:pPr>
            <a:endParaRPr lang="hr-HR" sz="1600" dirty="0" smtClean="0"/>
          </a:p>
          <a:p>
            <a:pPr marL="0" indent="0" algn="just">
              <a:buNone/>
            </a:pPr>
            <a:r>
              <a:rPr lang="hr-HR" sz="1600" dirty="0" smtClean="0"/>
              <a:t>Iznenađujuće je da do danas veliki broj zemalja nije ratificirao Konvenciju (ratificirale 116 zemalja).</a:t>
            </a:r>
          </a:p>
          <a:p>
            <a:pPr marL="0" indent="0" algn="just">
              <a:buNone/>
            </a:pPr>
            <a:endParaRPr lang="hr-HR" sz="1600" dirty="0" smtClean="0"/>
          </a:p>
          <a:p>
            <a:pPr marL="0" indent="0" algn="just">
              <a:buNone/>
            </a:pPr>
            <a:r>
              <a:rPr lang="hr-HR" sz="1600" dirty="0" smtClean="0"/>
              <a:t>U naše krivično zakonodavstvo uvršteno je u Krivični zakonik iz 1951. godine.</a:t>
            </a:r>
          </a:p>
          <a:p>
            <a:pPr marL="0" indent="0" algn="just">
              <a:buNone/>
            </a:pPr>
            <a:endParaRPr lang="hr-HR" sz="1600" dirty="0" smtClean="0"/>
          </a:p>
          <a:p>
            <a:pPr marL="0" indent="0" algn="just">
              <a:buNone/>
            </a:pPr>
            <a:r>
              <a:rPr lang="hr-HR" sz="1600" dirty="0" smtClean="0"/>
              <a:t>Krivično djelo genocida sastoji se u poduzimanju određenih radnji u cilju potpunog ili djelomičnog uništenja neke nacionalne, etničke, rasne ili vjerske grupe. </a:t>
            </a:r>
          </a:p>
        </p:txBody>
      </p:sp>
    </p:spTree>
    <p:extLst>
      <p:ext uri="{BB962C8B-B14F-4D97-AF65-F5344CB8AC3E}">
        <p14:creationId xmlns:p14="http://schemas.microsoft.com/office/powerpoint/2010/main" val="4036138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71600" y="1628800"/>
            <a:ext cx="7056784" cy="4497363"/>
          </a:xfrm>
        </p:spPr>
        <p:txBody>
          <a:bodyPr>
            <a:normAutofit/>
          </a:bodyPr>
          <a:lstStyle/>
          <a:p>
            <a:pPr marL="0" indent="0">
              <a:buNone/>
            </a:pPr>
            <a:r>
              <a:rPr lang="hr-HR" sz="1600" dirty="0">
                <a:latin typeface="Arial" panose="020B0604020202020204" pitchFamily="34" charset="0"/>
                <a:cs typeface="Arial" panose="020B0604020202020204" pitchFamily="34" charset="0"/>
              </a:rPr>
              <a:t>Radnjom izvršenja smatra se i proganjanje bilo koje grupe ili zajednice </a:t>
            </a:r>
            <a:r>
              <a:rPr lang="hr-HR" sz="1600" dirty="0" smtClean="0">
                <a:latin typeface="Arial" panose="020B0604020202020204" pitchFamily="34" charset="0"/>
                <a:cs typeface="Arial" panose="020B0604020202020204" pitchFamily="34" charset="0"/>
              </a:rPr>
              <a:t>na: </a:t>
            </a:r>
            <a:r>
              <a:rPr lang="hr-HR" sz="1600" dirty="0">
                <a:latin typeface="Arial" panose="020B0604020202020204" pitchFamily="34" charset="0"/>
                <a:cs typeface="Arial" panose="020B0604020202020204" pitchFamily="34" charset="0"/>
              </a:rPr>
              <a:t>političkoj,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vjerskoj</a:t>
            </a:r>
            <a:r>
              <a:rPr lang="hr-HR" sz="1600" dirty="0">
                <a:latin typeface="Arial" panose="020B0604020202020204" pitchFamily="34" charset="0"/>
                <a:cs typeface="Arial" panose="020B0604020202020204" pitchFamily="34" charset="0"/>
              </a:rPr>
              <a:t>,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rasnoj</a:t>
            </a:r>
            <a:r>
              <a:rPr lang="hr-HR" sz="1600" dirty="0">
                <a:latin typeface="Arial" panose="020B0604020202020204" pitchFamily="34" charset="0"/>
                <a:cs typeface="Arial" panose="020B0604020202020204" pitchFamily="34" charset="0"/>
              </a:rPr>
              <a:t>,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nacionalnoj,</a:t>
            </a:r>
          </a:p>
          <a:p>
            <a:pPr marL="0" indent="0">
              <a:buNone/>
            </a:pPr>
            <a:r>
              <a:rPr lang="hr-HR" sz="1600" dirty="0" smtClean="0">
                <a:latin typeface="Arial" panose="020B0604020202020204" pitchFamily="34" charset="0"/>
                <a:cs typeface="Arial" panose="020B0604020202020204" pitchFamily="34" charset="0"/>
              </a:rPr>
              <a:t>etničkoj</a:t>
            </a:r>
            <a:r>
              <a:rPr lang="hr-HR" sz="1600" dirty="0">
                <a:latin typeface="Arial" panose="020B0604020202020204" pitchFamily="34" charset="0"/>
                <a:cs typeface="Arial" panose="020B0604020202020204" pitchFamily="34" charset="0"/>
              </a:rPr>
              <a:t>,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kulturnoj i</a:t>
            </a:r>
          </a:p>
          <a:p>
            <a:pPr marL="0" indent="0">
              <a:buNone/>
            </a:pPr>
            <a:r>
              <a:rPr lang="hr-HR" sz="1600" dirty="0" smtClean="0">
                <a:latin typeface="Arial" panose="020B0604020202020204" pitchFamily="34" charset="0"/>
                <a:cs typeface="Arial" panose="020B0604020202020204" pitchFamily="34" charset="0"/>
              </a:rPr>
              <a:t>spolnoj </a:t>
            </a:r>
            <a:r>
              <a:rPr lang="hr-HR" sz="1600" dirty="0">
                <a:latin typeface="Arial" panose="020B0604020202020204" pitchFamily="34" charset="0"/>
                <a:cs typeface="Arial" panose="020B0604020202020204" pitchFamily="34" charset="0"/>
              </a:rPr>
              <a:t>osnovi ili </a:t>
            </a: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po </a:t>
            </a:r>
            <a:r>
              <a:rPr lang="hr-HR" sz="1600" dirty="0">
                <a:latin typeface="Arial" panose="020B0604020202020204" pitchFamily="34" charset="0"/>
                <a:cs typeface="Arial" panose="020B0604020202020204" pitchFamily="34" charset="0"/>
              </a:rPr>
              <a:t>drugim osnovama koji su međunarodnim pravom univerzalno priznati kao nedozvoljeni; </a:t>
            </a:r>
            <a:endParaRPr lang="hr-HR" sz="1600" dirty="0" smtClean="0">
              <a:latin typeface="Arial" panose="020B0604020202020204" pitchFamily="34" charset="0"/>
              <a:cs typeface="Arial" panose="020B0604020202020204" pitchFamily="34" charset="0"/>
            </a:endParaRPr>
          </a:p>
          <a:p>
            <a:pPr marL="0" indent="0">
              <a:buNone/>
            </a:pPr>
            <a:r>
              <a:rPr lang="hr-HR" sz="1800" dirty="0" smtClean="0"/>
              <a:t>Razlika </a:t>
            </a:r>
            <a:r>
              <a:rPr lang="hr-HR" sz="1800" dirty="0"/>
              <a:t>u odnosu na genocid je ta što se ne traži genocidna namjera tj. ne mora postojati namjera da se u potpunosti ili djelomično uništi neka rasna, etnička, nacionalna ili vjerska grupa</a:t>
            </a:r>
            <a:endParaRPr lang="hr-HR" sz="1800" b="1" dirty="0"/>
          </a:p>
          <a:p>
            <a:pPr marL="0" indent="0">
              <a:buNone/>
            </a:pPr>
            <a:endParaRPr lang="hr-HR" sz="1600" dirty="0"/>
          </a:p>
        </p:txBody>
      </p:sp>
    </p:spTree>
    <p:extLst>
      <p:ext uri="{BB962C8B-B14F-4D97-AF65-F5344CB8AC3E}">
        <p14:creationId xmlns:p14="http://schemas.microsoft.com/office/powerpoint/2010/main" val="2219344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a:xfrm>
            <a:off x="1157681" y="1484784"/>
            <a:ext cx="6294639" cy="4641379"/>
          </a:xfrm>
        </p:spPr>
        <p:txBody>
          <a:bodyPr>
            <a:normAutofit/>
          </a:bodyPr>
          <a:lstStyle/>
          <a:p>
            <a:endParaRPr lang="hr-HR" sz="1800" b="1" dirty="0" smtClean="0"/>
          </a:p>
          <a:p>
            <a:pPr marL="0" indent="0" algn="just">
              <a:buNone/>
            </a:pPr>
            <a:r>
              <a:rPr lang="hr-HR" sz="1800" dirty="0" smtClean="0"/>
              <a:t>Nestanak lica, aparthejd, kao i drugi nehumani postupci sličnog karaktera kojima se namjerno prouzrokuju teške patnje ili ozbiljno ugrožavanje fizičkog ili mentalnog zdravlja.</a:t>
            </a:r>
          </a:p>
          <a:p>
            <a:pPr marL="0" indent="0" algn="just">
              <a:buNone/>
            </a:pPr>
            <a:endParaRPr lang="hr-HR" sz="1800" dirty="0" smtClean="0"/>
          </a:p>
          <a:p>
            <a:pPr marL="0" indent="0" algn="just">
              <a:buNone/>
            </a:pPr>
            <a:r>
              <a:rPr lang="hr-HR" sz="1800" dirty="0" smtClean="0"/>
              <a:t>Krivično djelo postoji onda kada je poduzeta bilo koja od navedenih radnji, pod uvjetom da ona predstavlja dio sistematskog ili šireg napada na civilno stanovništvo. </a:t>
            </a:r>
          </a:p>
          <a:p>
            <a:pPr marL="0" indent="0" algn="just">
              <a:buNone/>
            </a:pPr>
            <a:endParaRPr lang="hr-HR" sz="1800" dirty="0" smtClean="0"/>
          </a:p>
          <a:p>
            <a:pPr marL="0" indent="0" algn="just">
              <a:buNone/>
            </a:pPr>
            <a:r>
              <a:rPr lang="hr-HR" sz="1800" dirty="0" smtClean="0"/>
              <a:t>Zločin protiv čovječnosti ima određene sličnosti kako sa krivičnim djelom genocida tako i sa krivičnim djelom ratnog zločina protiv civilnog stanovništva. </a:t>
            </a:r>
          </a:p>
          <a:p>
            <a:pPr marL="0" indent="0" algn="just">
              <a:buNone/>
            </a:pPr>
            <a:endParaRPr lang="hr-HR" sz="1800" dirty="0" smtClean="0"/>
          </a:p>
          <a:p>
            <a:pPr marL="0" indent="0" algn="just">
              <a:buNone/>
            </a:pPr>
            <a:r>
              <a:rPr lang="hr-HR" sz="1800" dirty="0" smtClean="0"/>
              <a:t> </a:t>
            </a:r>
            <a:endParaRPr lang="hr-HR" sz="1800" dirty="0"/>
          </a:p>
        </p:txBody>
      </p:sp>
    </p:spTree>
    <p:extLst>
      <p:ext uri="{BB962C8B-B14F-4D97-AF65-F5344CB8AC3E}">
        <p14:creationId xmlns:p14="http://schemas.microsoft.com/office/powerpoint/2010/main" val="2781539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484784"/>
            <a:ext cx="6480720" cy="4641379"/>
          </a:xfrm>
        </p:spPr>
        <p:txBody>
          <a:bodyPr>
            <a:normAutofit/>
          </a:bodyPr>
          <a:lstStyle/>
          <a:p>
            <a:pPr marL="0" indent="0">
              <a:buNone/>
            </a:pPr>
            <a:endParaRPr lang="hr-HR" sz="1800" b="1" dirty="0"/>
          </a:p>
          <a:p>
            <a:pPr marL="0" indent="0" algn="just">
              <a:buNone/>
            </a:pPr>
            <a:r>
              <a:rPr lang="hr-HR" sz="1800" dirty="0" smtClean="0"/>
              <a:t>Centralni element zločina protiv čovječnosti jeste da se određene radnje u okviru njega vrše sistematski, planirano i masovno. </a:t>
            </a:r>
          </a:p>
          <a:p>
            <a:pPr marL="0" indent="0" algn="just">
              <a:buNone/>
            </a:pPr>
            <a:r>
              <a:rPr lang="hr-HR" sz="1800" dirty="0" smtClean="0"/>
              <a:t>Ovo krivično djelo razlikuje se od općih krivičnih djela, potrebno je dokazati da se ono čini uz sudjelovanje ili toleriranje od strane države </a:t>
            </a:r>
          </a:p>
          <a:p>
            <a:pPr marL="0" indent="0" algn="just">
              <a:buNone/>
            </a:pPr>
            <a:r>
              <a:rPr lang="hr-HR" sz="1800" dirty="0" smtClean="0"/>
              <a:t>Ili neke političke organizacije tj. organizacije koja de facto ili de </a:t>
            </a:r>
            <a:r>
              <a:rPr lang="hr-HR" sz="1800" dirty="0" err="1" smtClean="0"/>
              <a:t>iure</a:t>
            </a:r>
            <a:r>
              <a:rPr lang="hr-HR" sz="1800" dirty="0" smtClean="0"/>
              <a:t> ima političku moć.</a:t>
            </a:r>
          </a:p>
          <a:p>
            <a:pPr marL="0" indent="0" algn="just">
              <a:buNone/>
            </a:pPr>
            <a:r>
              <a:rPr lang="hr-HR" sz="1800" dirty="0" smtClean="0"/>
              <a:t>U Rimskom statutu taj uvjet je sadržan u čl. 7. st.2a, što podrazumijeva ponašanje koje je izvršeno u okviru politike neke države ili organizacije. </a:t>
            </a:r>
          </a:p>
          <a:p>
            <a:pPr marL="0" indent="0" algn="just">
              <a:buNone/>
            </a:pPr>
            <a:endParaRPr lang="hr-HR" sz="1800" dirty="0"/>
          </a:p>
        </p:txBody>
      </p:sp>
    </p:spTree>
    <p:extLst>
      <p:ext uri="{BB962C8B-B14F-4D97-AF65-F5344CB8AC3E}">
        <p14:creationId xmlns:p14="http://schemas.microsoft.com/office/powerpoint/2010/main" val="3762935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32431" y="1700808"/>
            <a:ext cx="6231857" cy="4381947"/>
          </a:xfrm>
        </p:spPr>
        <p:txBody>
          <a:bodyPr>
            <a:normAutofit/>
          </a:bodyPr>
          <a:lstStyle/>
          <a:p>
            <a:pPr marL="0" indent="0" algn="just">
              <a:buNone/>
            </a:pPr>
            <a:r>
              <a:rPr lang="hr-HR" sz="1800" dirty="0"/>
              <a:t>Razlika između zločina protiv čovječnosti i genocida je i u pogledu zaštitnog  objekta. </a:t>
            </a:r>
            <a:endParaRPr lang="hr-HR" sz="1800" dirty="0" smtClean="0"/>
          </a:p>
          <a:p>
            <a:pPr marL="0" indent="0">
              <a:buNone/>
            </a:pPr>
            <a:endParaRPr lang="hr-HR" sz="1800" dirty="0" smtClean="0"/>
          </a:p>
          <a:p>
            <a:pPr marL="0" indent="0" algn="just">
              <a:buNone/>
            </a:pPr>
            <a:r>
              <a:rPr lang="hr-HR" sz="1800" dirty="0" smtClean="0"/>
              <a:t>U </a:t>
            </a:r>
            <a:r>
              <a:rPr lang="hr-HR" sz="1800" dirty="0"/>
              <a:t>prvom slučaju radi se o zaštiti individualnih dobara, a </a:t>
            </a:r>
            <a:endParaRPr lang="hr-HR" sz="1800" dirty="0" smtClean="0"/>
          </a:p>
          <a:p>
            <a:pPr marL="0" indent="0" algn="just">
              <a:buNone/>
            </a:pPr>
            <a:r>
              <a:rPr lang="hr-HR" sz="1800" dirty="0" smtClean="0"/>
              <a:t>u </a:t>
            </a:r>
            <a:r>
              <a:rPr lang="hr-HR" sz="1800" dirty="0"/>
              <a:t>drugom slučaju objekt krivičnopravne zaštite je egzistencija grupe ljudi određenih kroz pripadnost naciji, rasi, vjeri ili etničkom porijeklu, </a:t>
            </a:r>
            <a:endParaRPr lang="hr-HR" sz="1800" dirty="0" smtClean="0"/>
          </a:p>
          <a:p>
            <a:pPr marL="0" indent="0">
              <a:buNone/>
            </a:pPr>
            <a:r>
              <a:rPr lang="hr-HR" sz="1800" dirty="0" smtClean="0"/>
              <a:t>tj</a:t>
            </a:r>
            <a:r>
              <a:rPr lang="hr-HR" sz="1800" dirty="0"/>
              <a:t>. objekt zaštite je opće, kolektivno, odnosno individualno dobro.</a:t>
            </a:r>
          </a:p>
          <a:p>
            <a:endParaRPr lang="hr-HR" sz="1800" dirty="0"/>
          </a:p>
        </p:txBody>
      </p:sp>
    </p:spTree>
    <p:extLst>
      <p:ext uri="{BB962C8B-B14F-4D97-AF65-F5344CB8AC3E}">
        <p14:creationId xmlns:p14="http://schemas.microsoft.com/office/powerpoint/2010/main" val="394232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27584" y="1628800"/>
            <a:ext cx="6408712" cy="4497363"/>
          </a:xfrm>
        </p:spPr>
        <p:txBody>
          <a:bodyPr>
            <a:normAutofit/>
          </a:bodyPr>
          <a:lstStyle/>
          <a:p>
            <a:pPr marL="0" indent="0" algn="ctr">
              <a:buNone/>
            </a:pPr>
            <a:r>
              <a:rPr lang="hr-HR" sz="1800" b="1" dirty="0" smtClean="0"/>
              <a:t>ZLOČIN PROTIV MIRA (AGRESIJA)</a:t>
            </a:r>
          </a:p>
          <a:p>
            <a:pPr marL="0" indent="0" algn="just">
              <a:buNone/>
            </a:pPr>
            <a:endParaRPr lang="hr-HR" sz="1800" dirty="0" smtClean="0"/>
          </a:p>
          <a:p>
            <a:pPr marL="0" indent="0" algn="just">
              <a:buNone/>
            </a:pPr>
            <a:r>
              <a:rPr lang="hr-HR" sz="1800" dirty="0" smtClean="0"/>
              <a:t>U ovoj oblasti – koja obuhvaća i odgovornost države i krivičnu odgovornost pojedinca – sudovi koji vode postupke protiv osoba optuženih za agresiju mogu, sasvim legitimno, imati sudski pristup koji se razlikuje od političkih stavova međunarodnih političkih organa, kao što su Generalna skupština i savjet sigurnosti Ujedinjenih nacija.</a:t>
            </a:r>
          </a:p>
          <a:p>
            <a:pPr marL="0" indent="0">
              <a:buNone/>
            </a:pPr>
            <a:endParaRPr lang="hr-HR" sz="1800" dirty="0" smtClean="0"/>
          </a:p>
          <a:p>
            <a:pPr marL="0" indent="0" algn="just">
              <a:buNone/>
            </a:pPr>
            <a:r>
              <a:rPr lang="hr-HR" sz="1800" dirty="0" smtClean="0"/>
              <a:t>Slijedi da bi moglo doći do situacije gdje neki od tih organa ne bi smatrao da je suočen s agresijom, dok bi neki nacionalni ili međunarodni sud zauzeo suprotan stav i suglasno tome, utvrdio da su neki pojedinci odgovorni za djelo agresije.</a:t>
            </a:r>
          </a:p>
          <a:p>
            <a:pPr marL="0" indent="0" algn="ctr">
              <a:buNone/>
            </a:pPr>
            <a:endParaRPr lang="hr-HR" sz="1800" b="1" dirty="0"/>
          </a:p>
          <a:p>
            <a:pPr marL="0" indent="0">
              <a:buNone/>
            </a:pPr>
            <a:endParaRPr lang="hr-HR" sz="1800" b="1" dirty="0" smtClean="0"/>
          </a:p>
          <a:p>
            <a:pPr marL="0" indent="0" algn="ctr">
              <a:buNone/>
            </a:pPr>
            <a:endParaRPr lang="hr-HR" sz="1800" b="1" dirty="0"/>
          </a:p>
        </p:txBody>
      </p:sp>
    </p:spTree>
    <p:extLst>
      <p:ext uri="{BB962C8B-B14F-4D97-AF65-F5344CB8AC3E}">
        <p14:creationId xmlns:p14="http://schemas.microsoft.com/office/powerpoint/2010/main" val="2394236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323528" y="0"/>
            <a:ext cx="8363272" cy="3645024"/>
          </a:xfrm>
        </p:spPr>
        <p:txBody>
          <a:bodyPr/>
          <a:lstStyle/>
          <a:p>
            <a:r>
              <a:rPr lang="hr-HR" dirty="0" smtClean="0"/>
              <a:t> </a:t>
            </a:r>
            <a:endParaRPr lang="hr-HR" dirty="0"/>
          </a:p>
        </p:txBody>
      </p:sp>
      <p:sp>
        <p:nvSpPr>
          <p:cNvPr id="3" name="Content Placeholder 2"/>
          <p:cNvSpPr>
            <a:spLocks noGrp="1"/>
          </p:cNvSpPr>
          <p:nvPr>
            <p:ph idx="1"/>
          </p:nvPr>
        </p:nvSpPr>
        <p:spPr>
          <a:xfrm>
            <a:off x="971600" y="1412776"/>
            <a:ext cx="6336704" cy="4713387"/>
          </a:xfrm>
        </p:spPr>
        <p:txBody>
          <a:bodyPr>
            <a:normAutofit/>
          </a:bodyPr>
          <a:lstStyle/>
          <a:p>
            <a:pPr marL="0" indent="0" algn="just">
              <a:buNone/>
            </a:pPr>
            <a:r>
              <a:rPr lang="hr-HR" sz="1600" dirty="0" smtClean="0"/>
              <a:t>Ni jedan nacionalni ili međunarodni sud ne bi trebao biti vezan odlukom nekog političkog organa, dok bi politički organ morao uzeti u obzir svaku sudsku odluku o odgovarajućoj temi.</a:t>
            </a:r>
          </a:p>
          <a:p>
            <a:pPr marL="0" indent="0" algn="just">
              <a:buNone/>
            </a:pPr>
            <a:r>
              <a:rPr lang="hr-HR" sz="1600" dirty="0" smtClean="0"/>
              <a:t>Postavlja se pitanje treba li neko političko tijelo biti vezano odlukama pravosudnih  organa – ili barem nekog međunarodnog suda.</a:t>
            </a:r>
          </a:p>
          <a:p>
            <a:pPr marL="0" indent="0">
              <a:buNone/>
            </a:pPr>
            <a:endParaRPr lang="hr-HR" sz="1600" dirty="0" smtClean="0"/>
          </a:p>
          <a:p>
            <a:pPr marL="0" indent="0" algn="just">
              <a:buNone/>
            </a:pPr>
            <a:r>
              <a:rPr lang="hr-HR" sz="1600" dirty="0" smtClean="0"/>
              <a:t>Ako bi se smatralo da nije vezana tim odlukama, stekao bi se utisak da politički organ ne obraća pažnju na odluku međunarodnog suda  tj. da jednostavno, politički i sudski organ imaju različitu nadležnost.</a:t>
            </a:r>
          </a:p>
          <a:p>
            <a:pPr marL="0" indent="0">
              <a:buNone/>
            </a:pPr>
            <a:endParaRPr lang="hr-HR" sz="1600" dirty="0" smtClean="0"/>
          </a:p>
          <a:p>
            <a:pPr marL="0" indent="0" algn="just">
              <a:buNone/>
            </a:pPr>
            <a:r>
              <a:rPr lang="hr-HR" sz="1600" dirty="0" smtClean="0"/>
              <a:t>Istina je da bi, kad god Savjet sigurnosti ili Generalna skupština zaključi da radnja neke države predstavlja agresiju, nacionalnom ili međunarodnom sudu bilo lakše utvrditi da je došlo do zločina agresije, i da, suglasno tome,  donesu odluku o pojedinačnoj krivičnoj odgovornosti.</a:t>
            </a:r>
          </a:p>
          <a:p>
            <a:pPr marL="0" indent="0">
              <a:buNone/>
            </a:pPr>
            <a:r>
              <a:rPr lang="hr-HR" sz="1600" dirty="0" smtClean="0"/>
              <a:t>  </a:t>
            </a:r>
          </a:p>
          <a:p>
            <a:pPr marL="0" indent="0" algn="just">
              <a:buNone/>
            </a:pPr>
            <a:endParaRPr lang="hr-HR" sz="1800" b="1" dirty="0"/>
          </a:p>
          <a:p>
            <a:pPr marL="0" indent="0" algn="just">
              <a:buNone/>
            </a:pPr>
            <a:endParaRPr lang="hr-HR" sz="1800" b="1" dirty="0" smtClean="0"/>
          </a:p>
          <a:p>
            <a:pPr marL="0" indent="0" algn="just">
              <a:buNone/>
            </a:pPr>
            <a:endParaRPr lang="hr-HR" sz="1800" dirty="0"/>
          </a:p>
        </p:txBody>
      </p:sp>
    </p:spTree>
    <p:extLst>
      <p:ext uri="{BB962C8B-B14F-4D97-AF65-F5344CB8AC3E}">
        <p14:creationId xmlns:p14="http://schemas.microsoft.com/office/powerpoint/2010/main" val="832285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15616" y="1628800"/>
            <a:ext cx="6048672" cy="4497363"/>
          </a:xfrm>
        </p:spPr>
        <p:txBody>
          <a:bodyPr>
            <a:normAutofit/>
          </a:bodyPr>
          <a:lstStyle/>
          <a:p>
            <a:pPr marL="0" indent="0" algn="ctr">
              <a:buNone/>
            </a:pPr>
            <a:r>
              <a:rPr lang="hr-HR" sz="1800" b="1" dirty="0" smtClean="0">
                <a:latin typeface="Times New Roman" pitchFamily="18" charset="0"/>
                <a:cs typeface="Times New Roman" pitchFamily="18" charset="0"/>
              </a:rPr>
              <a:t>MUČENJE</a:t>
            </a:r>
          </a:p>
          <a:p>
            <a:pPr marL="0" indent="0" algn="just">
              <a:buNone/>
            </a:pPr>
            <a:r>
              <a:rPr lang="hr-HR" sz="1800" b="1" dirty="0" smtClean="0">
                <a:latin typeface="Times New Roman" pitchFamily="18" charset="0"/>
                <a:cs typeface="Times New Roman" pitchFamily="18" charset="0"/>
              </a:rPr>
              <a:t>Općenito</a:t>
            </a:r>
          </a:p>
          <a:p>
            <a:pPr marL="0" indent="0" algn="just">
              <a:buNone/>
            </a:pPr>
            <a:r>
              <a:rPr lang="hr-HR" sz="1800" dirty="0" smtClean="0">
                <a:latin typeface="Times New Roman" pitchFamily="18" charset="0"/>
                <a:cs typeface="Times New Roman" pitchFamily="18" charset="0"/>
              </a:rPr>
              <a:t>Mučenje je zabranjeno ne samo onda kada je dio rasprostranjene ili sistematične prakse, tj. onda kad dosegne prag potreban za postojanje međunarodnog zločina već je zabranjeno i onda kada predstavlja pojedinačni akt izvan bilo kakve prakse širokih razmjera.</a:t>
            </a:r>
          </a:p>
          <a:p>
            <a:pPr marL="0" indent="0" algn="just">
              <a:buNone/>
            </a:pPr>
            <a:r>
              <a:rPr lang="hr-HR" sz="1800" dirty="0" smtClean="0">
                <a:latin typeface="Times New Roman" pitchFamily="18" charset="0"/>
                <a:cs typeface="Times New Roman" pitchFamily="18" charset="0"/>
              </a:rPr>
              <a:t>U slučaju kad se vrši u vrijeme oružanog sukoba onda je ratni zločin.</a:t>
            </a:r>
          </a:p>
          <a:p>
            <a:pPr marL="0" indent="0" algn="just">
              <a:buNone/>
            </a:pPr>
            <a:r>
              <a:rPr lang="hr-HR" sz="1800" dirty="0" smtClean="0">
                <a:latin typeface="Times New Roman" pitchFamily="18" charset="0"/>
                <a:cs typeface="Times New Roman" pitchFamily="18" charset="0"/>
              </a:rPr>
              <a:t>Može biti i poseban zločin po međunarodnom običajnom pravu</a:t>
            </a:r>
            <a:r>
              <a:rPr lang="hr-HR" sz="1800" dirty="0">
                <a:latin typeface="Times New Roman" pitchFamily="18" charset="0"/>
                <a:cs typeface="Times New Roman" pitchFamily="18" charset="0"/>
              </a:rPr>
              <a:t>, bez obzira </a:t>
            </a:r>
            <a:r>
              <a:rPr lang="hr-HR" sz="1800" dirty="0" smtClean="0">
                <a:latin typeface="Times New Roman" pitchFamily="18" charset="0"/>
                <a:cs typeface="Times New Roman" pitchFamily="18" charset="0"/>
              </a:rPr>
              <a:t>na to da li je izvršen u vrijeme mira ili u vrijeme oružanog sukoba.</a:t>
            </a:r>
          </a:p>
          <a:p>
            <a:pPr marL="0" indent="0" algn="just">
              <a:buNone/>
            </a:pPr>
            <a:r>
              <a:rPr lang="hr-HR" sz="1800" dirty="0" smtClean="0">
                <a:latin typeface="Times New Roman" pitchFamily="18" charset="0"/>
                <a:cs typeface="Times New Roman" pitchFamily="18" charset="0"/>
              </a:rPr>
              <a:t>To je važna razlika između raznih vrsta zločina.</a:t>
            </a:r>
          </a:p>
          <a:p>
            <a:pPr marL="0" indent="0" algn="just">
              <a:buNone/>
            </a:pPr>
            <a:endParaRPr lang="hr-HR" sz="1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729930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628800"/>
            <a:ext cx="6696744" cy="4497363"/>
          </a:xfrm>
        </p:spPr>
        <p:txBody>
          <a:bodyPr>
            <a:normAutofit/>
          </a:bodyPr>
          <a:lstStyle/>
          <a:p>
            <a:pPr marL="0" indent="0" algn="just">
              <a:buNone/>
            </a:pPr>
            <a:r>
              <a:rPr lang="hr-HR" sz="1800" dirty="0" smtClean="0">
                <a:latin typeface="Times New Roman" pitchFamily="18" charset="0"/>
                <a:cs typeface="Times New Roman" pitchFamily="18" charset="0"/>
              </a:rPr>
              <a:t>Pripadnik oružanih snaga u vrijeme rata ili unutarnjeg oružanog sukoba može doći pod udar krivične odgovornosti za zločin protiv čovječnosti ako muči neprijateljskog vojnika ili civila. </a:t>
            </a:r>
          </a:p>
          <a:p>
            <a:pPr marL="0" indent="0" algn="just">
              <a:buNone/>
            </a:pPr>
            <a:r>
              <a:rPr lang="hr-HR" sz="1800" dirty="0" smtClean="0">
                <a:latin typeface="Times New Roman" pitchFamily="18" charset="0"/>
                <a:cs typeface="Times New Roman" pitchFamily="18" charset="0"/>
              </a:rPr>
              <a:t>I pojedinac koji djeluje u vrijeme rata u osobnom svojstvu, može izvršiti djelo mučenja, ali mučenje kao oblik kriminalnog ponašanja mora imati vezu s oružanim sukobom da bi bilo kvalificirano kao ratni zločin.</a:t>
            </a:r>
          </a:p>
          <a:p>
            <a:pPr marL="0" indent="0" algn="just">
              <a:buNone/>
            </a:pPr>
            <a:r>
              <a:rPr lang="hr-HR" sz="1800" dirty="0" smtClean="0">
                <a:latin typeface="Times New Roman" pitchFamily="18" charset="0"/>
                <a:cs typeface="Times New Roman" pitchFamily="18" charset="0"/>
              </a:rPr>
              <a:t>Tako npr. ako djelo mučenja izvrši civil protiv drugog civila van konteksta rata i bez ikakve veze s oružanim sukobom spada u kategoriju „običnih zločina.”</a:t>
            </a:r>
          </a:p>
          <a:p>
            <a:pPr marL="0" indent="0" algn="just">
              <a:buNone/>
            </a:pPr>
            <a:r>
              <a:rPr lang="hr-HR" sz="1800" dirty="0" smtClean="0">
                <a:latin typeface="Times New Roman" pitchFamily="18" charset="0"/>
                <a:cs typeface="Times New Roman" pitchFamily="18" charset="0"/>
              </a:rPr>
              <a:t>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34090482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71600" y="1556792"/>
            <a:ext cx="6552728" cy="4569371"/>
          </a:xfrm>
        </p:spPr>
        <p:txBody>
          <a:bodyPr>
            <a:normAutofit/>
          </a:bodyPr>
          <a:lstStyle/>
          <a:p>
            <a:pPr marL="0" indent="0" algn="just">
              <a:buNone/>
            </a:pPr>
            <a:endParaRPr lang="hr-HR" sz="1800" dirty="0" smtClean="0">
              <a:latin typeface="Times New Roman" pitchFamily="18" charset="0"/>
              <a:cs typeface="Times New Roman" pitchFamily="18" charset="0"/>
            </a:endParaRPr>
          </a:p>
          <a:p>
            <a:pPr marL="0" indent="0" algn="just">
              <a:buNone/>
            </a:pPr>
            <a:r>
              <a:rPr lang="hr-HR" sz="2000" dirty="0" smtClean="0">
                <a:latin typeface="Times New Roman" pitchFamily="18" charset="0"/>
                <a:cs typeface="Times New Roman" pitchFamily="18" charset="0"/>
              </a:rPr>
              <a:t>Da </a:t>
            </a:r>
            <a:r>
              <a:rPr lang="hr-HR" sz="2000" dirty="0">
                <a:latin typeface="Times New Roman" pitchFamily="18" charset="0"/>
                <a:cs typeface="Times New Roman" pitchFamily="18" charset="0"/>
              </a:rPr>
              <a:t>bi se mučenje smatralo kao zločin protiv čovječnosti potrebno je, između ostalog, da ono bude dio rasprostranjene ili sistematske prakse – što je opća pretpostavka za sve zločine protiv čovječnosti</a:t>
            </a:r>
            <a:r>
              <a:rPr lang="hr-HR" sz="2000" dirty="0" smtClean="0">
                <a:latin typeface="Times New Roman" pitchFamily="18" charset="0"/>
                <a:cs typeface="Times New Roman" pitchFamily="18" charset="0"/>
              </a:rPr>
              <a:t>.</a:t>
            </a:r>
          </a:p>
          <a:p>
            <a:pPr marL="0" indent="0" algn="just">
              <a:buNone/>
            </a:pPr>
            <a:endParaRPr lang="hr-HR" sz="2000" dirty="0" smtClean="0">
              <a:latin typeface="Times New Roman" pitchFamily="18" charset="0"/>
              <a:cs typeface="Times New Roman" pitchFamily="18" charset="0"/>
            </a:endParaRPr>
          </a:p>
          <a:p>
            <a:pPr marL="0" indent="0" algn="just">
              <a:buNone/>
            </a:pPr>
            <a:r>
              <a:rPr lang="hr-HR" sz="2000" dirty="0" smtClean="0">
                <a:latin typeface="Times New Roman" pitchFamily="18" charset="0"/>
                <a:cs typeface="Times New Roman" pitchFamily="18" charset="0"/>
              </a:rPr>
              <a:t>Optuženi </a:t>
            </a:r>
            <a:r>
              <a:rPr lang="hr-HR" sz="2000" dirty="0">
                <a:latin typeface="Times New Roman" pitchFamily="18" charset="0"/>
                <a:cs typeface="Times New Roman" pitchFamily="18" charset="0"/>
              </a:rPr>
              <a:t>mora unaprijed znati da je njegovo djelo mučenja dio rasprostranjene ili sistematične prakse. </a:t>
            </a:r>
            <a:endParaRPr lang="hr-HR" sz="2000" dirty="0" smtClean="0">
              <a:latin typeface="Times New Roman" pitchFamily="18" charset="0"/>
              <a:cs typeface="Times New Roman" pitchFamily="18" charset="0"/>
            </a:endParaRPr>
          </a:p>
          <a:p>
            <a:pPr marL="0" indent="0" algn="just">
              <a:buNone/>
            </a:pPr>
            <a:endParaRPr lang="hr-HR" sz="2000" dirty="0" smtClean="0">
              <a:latin typeface="Times New Roman" pitchFamily="18" charset="0"/>
              <a:cs typeface="Times New Roman" pitchFamily="18" charset="0"/>
            </a:endParaRPr>
          </a:p>
          <a:p>
            <a:pPr marL="0" indent="0" algn="just">
              <a:buNone/>
            </a:pPr>
            <a:r>
              <a:rPr lang="hr-HR" sz="2000" dirty="0" smtClean="0">
                <a:latin typeface="Times New Roman" pitchFamily="18" charset="0"/>
                <a:cs typeface="Times New Roman" pitchFamily="18" charset="0"/>
              </a:rPr>
              <a:t>Privatne </a:t>
            </a:r>
            <a:r>
              <a:rPr lang="hr-HR" sz="2000" dirty="0">
                <a:latin typeface="Times New Roman" pitchFamily="18" charset="0"/>
                <a:cs typeface="Times New Roman" pitchFamily="18" charset="0"/>
              </a:rPr>
              <a:t>osobe, također, mogu izvršiti djelo mučenja. </a:t>
            </a:r>
          </a:p>
          <a:p>
            <a:pPr marL="0" indent="0" algn="just">
              <a:buNone/>
            </a:pPr>
            <a:endParaRPr lang="hr-HR" sz="2000" dirty="0">
              <a:latin typeface="Times New Roman" pitchFamily="18" charset="0"/>
              <a:cs typeface="Times New Roman" pitchFamily="18" charset="0"/>
            </a:endParaRPr>
          </a:p>
          <a:p>
            <a:pPr marL="0" indent="0" algn="just">
              <a:buNone/>
            </a:pPr>
            <a:endParaRPr lang="hr-HR" sz="1800" dirty="0">
              <a:latin typeface="Times New Roman" pitchFamily="18" charset="0"/>
              <a:cs typeface="Times New Roman" pitchFamily="18" charset="0"/>
            </a:endParaRPr>
          </a:p>
          <a:p>
            <a:pPr marL="0" indent="0" algn="just">
              <a:buNone/>
            </a:pPr>
            <a:endParaRPr lang="hr-HR" sz="1800" dirty="0">
              <a:latin typeface="Times New Roman" pitchFamily="18" charset="0"/>
              <a:cs typeface="Times New Roman" pitchFamily="18" charset="0"/>
            </a:endParaRPr>
          </a:p>
          <a:p>
            <a:pPr marL="0" indent="0">
              <a:buNone/>
            </a:pPr>
            <a:endParaRPr lang="hr-HR" sz="1800" dirty="0"/>
          </a:p>
        </p:txBody>
      </p:sp>
    </p:spTree>
    <p:extLst>
      <p:ext uri="{BB962C8B-B14F-4D97-AF65-F5344CB8AC3E}">
        <p14:creationId xmlns:p14="http://schemas.microsoft.com/office/powerpoint/2010/main" val="2406479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15616" y="1628800"/>
            <a:ext cx="6336704" cy="4569371"/>
          </a:xfrm>
        </p:spPr>
        <p:txBody>
          <a:bodyPr>
            <a:normAutofit/>
          </a:bodyPr>
          <a:lstStyle/>
          <a:p>
            <a:pPr marL="0" indent="0" algn="just">
              <a:buNone/>
            </a:pP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Međutim, uz konkretan slučaj mučenja, podrazumijeva se da su se izvršila brojna djela mučenja koji se goni, i da ih vlasti nisu kaznile.</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To znači da ih je vlast prešutno podržavala, da ih oprašta ili da krivce ne poziva na odgovornost.</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Dakle, postoji neka vrsta „pasivne umiješanosti” vlasti.</a:t>
            </a:r>
          </a:p>
          <a:p>
            <a:pPr marL="0" indent="0" algn="just">
              <a:buNone/>
            </a:pPr>
            <a:r>
              <a:rPr lang="hr-HR" sz="1800" dirty="0">
                <a:latin typeface="Times New Roman" pitchFamily="18" charset="0"/>
                <a:cs typeface="Times New Roman" pitchFamily="18" charset="0"/>
              </a:rPr>
              <a:t>Stvari stoje drugačije s mučenjem kao posebnim zločinom</a:t>
            </a:r>
            <a:r>
              <a:rPr lang="hr-HR" sz="1800" dirty="0" smtClean="0">
                <a:latin typeface="Times New Roman" pitchFamily="18" charset="0"/>
                <a:cs typeface="Times New Roman" pitchFamily="18" charset="0"/>
              </a:rPr>
              <a:t>.</a:t>
            </a:r>
          </a:p>
          <a:p>
            <a:pPr marL="0" indent="0" algn="just">
              <a:buNone/>
            </a:pPr>
            <a:endParaRPr lang="hr-HR" sz="1800" dirty="0">
              <a:latin typeface="Times New Roman" pitchFamily="18" charset="0"/>
              <a:cs typeface="Times New Roman" pitchFamily="18" charset="0"/>
            </a:endParaRPr>
          </a:p>
          <a:p>
            <a:pPr marL="0" indent="0" algn="just">
              <a:buNone/>
            </a:pPr>
            <a:r>
              <a:rPr lang="hr-HR" sz="1800" dirty="0">
                <a:latin typeface="Times New Roman" pitchFamily="18" charset="0"/>
                <a:cs typeface="Times New Roman" pitchFamily="18" charset="0"/>
              </a:rPr>
              <a:t>Mučenje kao poseban zločin može se izvršiti i u ratu i u miru.</a:t>
            </a:r>
          </a:p>
          <a:p>
            <a:pPr marL="0" indent="0" algn="just">
              <a:buNone/>
            </a:pP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654256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259632" y="1700808"/>
            <a:ext cx="6336704" cy="4425355"/>
          </a:xfrm>
        </p:spPr>
        <p:txBody>
          <a:bodyPr>
            <a:normAutofit/>
          </a:bodyPr>
          <a:lstStyle/>
          <a:p>
            <a:pPr marL="0" indent="0" algn="just">
              <a:buNone/>
            </a:pPr>
            <a:r>
              <a:rPr lang="hr-HR" sz="1800" dirty="0"/>
              <a:t>Rimski statut ograničio je ovo krivično djelo na ove četiri grupe.</a:t>
            </a:r>
          </a:p>
          <a:p>
            <a:pPr marL="0" indent="0" algn="just">
              <a:buNone/>
            </a:pPr>
            <a:endParaRPr lang="hr-HR" sz="1800" dirty="0" smtClean="0"/>
          </a:p>
          <a:p>
            <a:pPr marL="0" indent="0" algn="just">
              <a:buNone/>
            </a:pPr>
            <a:r>
              <a:rPr lang="hr-HR" sz="1800" dirty="0" smtClean="0"/>
              <a:t>Za </a:t>
            </a:r>
            <a:r>
              <a:rPr lang="hr-HR" sz="1800" dirty="0"/>
              <a:t>ovo krivično djelo zahtjeva se i jedan subjektivni element tj. genocidna namjera da se potpuno ili djelomično uništi neka nacionalna, etnička, rasna ili vjerska grupa. </a:t>
            </a:r>
          </a:p>
          <a:p>
            <a:pPr marL="0" indent="0">
              <a:buNone/>
            </a:pPr>
            <a:endParaRPr lang="hr-HR" sz="1800" dirty="0" smtClean="0"/>
          </a:p>
          <a:p>
            <a:pPr marL="0" indent="0">
              <a:buNone/>
            </a:pPr>
            <a:r>
              <a:rPr lang="hr-HR" sz="1800" dirty="0" smtClean="0"/>
              <a:t>Nebitno </a:t>
            </a:r>
            <a:r>
              <a:rPr lang="hr-HR" sz="1800" dirty="0"/>
              <a:t>je iz kojih namjera se čini ovo djelo. </a:t>
            </a:r>
            <a:endParaRPr lang="hr-HR" sz="1800" dirty="0" smtClean="0"/>
          </a:p>
          <a:p>
            <a:pPr marL="0" indent="0" algn="just">
              <a:buNone/>
            </a:pPr>
            <a:endParaRPr lang="hr-HR" sz="1800" dirty="0" smtClean="0"/>
          </a:p>
          <a:p>
            <a:pPr marL="0" indent="0" algn="just">
              <a:buNone/>
            </a:pPr>
            <a:r>
              <a:rPr lang="hr-HR" sz="1800" dirty="0" smtClean="0"/>
              <a:t>U </a:t>
            </a:r>
            <a:r>
              <a:rPr lang="hr-HR" sz="1800" dirty="0"/>
              <a:t>slučaju kada se ova namjera prepliće sa drugim subjektivnim elementima otežano se utvrđuje njeno postojanje.</a:t>
            </a:r>
          </a:p>
          <a:p>
            <a:pPr marL="0" indent="0" algn="just">
              <a:buNone/>
            </a:pPr>
            <a:endParaRPr lang="hr-HR" sz="1800" dirty="0" smtClean="0"/>
          </a:p>
          <a:p>
            <a:pPr marL="0" indent="0" algn="just">
              <a:buNone/>
            </a:pPr>
            <a:r>
              <a:rPr lang="hr-HR" sz="1800" dirty="0" smtClean="0"/>
              <a:t>Upravo </a:t>
            </a:r>
            <a:r>
              <a:rPr lang="hr-HR" sz="1800" dirty="0"/>
              <a:t>po ovoj namjeri genocid se razlikuje od krivičnih djela ratnih zločina.</a:t>
            </a:r>
          </a:p>
          <a:p>
            <a:pPr marL="0" indent="0" algn="just">
              <a:buNone/>
            </a:pPr>
            <a:endParaRPr lang="hr-HR" sz="1600" dirty="0"/>
          </a:p>
          <a:p>
            <a:pPr algn="just"/>
            <a:endParaRPr lang="hr-HR" sz="1600" dirty="0"/>
          </a:p>
        </p:txBody>
      </p:sp>
    </p:spTree>
    <p:extLst>
      <p:ext uri="{BB962C8B-B14F-4D97-AF65-F5344CB8AC3E}">
        <p14:creationId xmlns:p14="http://schemas.microsoft.com/office/powerpoint/2010/main" val="4769382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844824"/>
            <a:ext cx="6336704" cy="4281339"/>
          </a:xfrm>
        </p:spPr>
        <p:txBody>
          <a:bodyPr>
            <a:normAutofit/>
          </a:bodyPr>
          <a:lstStyle/>
          <a:p>
            <a:pPr marL="0" indent="0" algn="just">
              <a:buNone/>
            </a:pPr>
            <a:endParaRPr lang="hr-HR" sz="16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Po čl. 1. Konvencije UN o mučenju iz 1984. godine „patnje” koje su neophodan sastojak mučenja mora nanositi „državni zvaničnik ili neka osoba koja djeluje po službenoj dužnosti , ili na osnovu izričitog naloga ili pristanka državnog zvaničnika”.   </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Potreba učešća službene osobe de </a:t>
            </a:r>
            <a:r>
              <a:rPr lang="hr-HR" sz="1800" dirty="0" err="1" smtClean="0">
                <a:latin typeface="Times New Roman" pitchFamily="18" charset="0"/>
                <a:cs typeface="Times New Roman" pitchFamily="18" charset="0"/>
              </a:rPr>
              <a:t>iure</a:t>
            </a:r>
            <a:r>
              <a:rPr lang="hr-HR" sz="1800" dirty="0" smtClean="0">
                <a:latin typeface="Times New Roman" pitchFamily="18" charset="0"/>
                <a:cs typeface="Times New Roman" pitchFamily="18" charset="0"/>
              </a:rPr>
              <a:t> ili de facto proizlazi iz:</a:t>
            </a:r>
          </a:p>
          <a:p>
            <a:pPr marL="0" indent="0" algn="just">
              <a:buNone/>
            </a:pPr>
            <a:endParaRPr lang="hr-HR" sz="1800" dirty="0" smtClean="0">
              <a:latin typeface="Times New Roman" pitchFamily="18" charset="0"/>
              <a:cs typeface="Times New Roman" pitchFamily="18" charset="0"/>
            </a:endParaRPr>
          </a:p>
          <a:p>
            <a:pPr algn="just">
              <a:buFontTx/>
              <a:buChar char="-"/>
            </a:pPr>
            <a:r>
              <a:rPr lang="hr-HR" sz="1800" dirty="0" smtClean="0">
                <a:latin typeface="Times New Roman" pitchFamily="18" charset="0"/>
                <a:cs typeface="Times New Roman" pitchFamily="18" charset="0"/>
              </a:rPr>
              <a:t>činjenice da je mučenje kažnjivo po međunarodnom pravu i</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 potrebe da se pravi razlika između m</a:t>
            </a:r>
            <a:r>
              <a:rPr lang="hr-HR" sz="1600" dirty="0" smtClean="0">
                <a:latin typeface="Times New Roman" pitchFamily="18" charset="0"/>
                <a:cs typeface="Times New Roman" pitchFamily="18" charset="0"/>
              </a:rPr>
              <a:t>učenja kao običnog međunarodnog prava ljudskih prava.</a:t>
            </a:r>
          </a:p>
          <a:p>
            <a:pPr marL="0" indent="0" algn="just">
              <a:buNone/>
            </a:pPr>
            <a:r>
              <a:rPr lang="hr-HR" sz="16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2400874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628800"/>
            <a:ext cx="6336704" cy="4497363"/>
          </a:xfrm>
        </p:spPr>
        <p:txBody>
          <a:bodyPr>
            <a:normAutofit/>
          </a:bodyPr>
          <a:lstStyle/>
          <a:p>
            <a:pPr marL="0" indent="0" algn="just">
              <a:buNone/>
            </a:pPr>
            <a:r>
              <a:rPr lang="hr-HR" sz="1800" dirty="0" smtClean="0">
                <a:latin typeface="Times New Roman" pitchFamily="18" charset="0"/>
                <a:cs typeface="Times New Roman" pitchFamily="18" charset="0"/>
              </a:rPr>
              <a:t>Ratni zločin, zločin protiv čovječnosti ili poseban zločin spaja jedan osnovni element: ne traži se da jedini cilj mučenja bude iznuđivanje obavještenja ili priznanja od strane žrtve.</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Cilj mučenja kao međunarodnog zločina može biti:</a:t>
            </a:r>
          </a:p>
          <a:p>
            <a:pPr algn="just">
              <a:buAutoNum type="alphaLcParenR"/>
            </a:pPr>
            <a:r>
              <a:rPr lang="hr-HR" sz="1800" dirty="0" err="1" smtClean="0">
                <a:latin typeface="Times New Roman" pitchFamily="18" charset="0"/>
                <a:cs typeface="Times New Roman" pitchFamily="18" charset="0"/>
              </a:rPr>
              <a:t>dobijanje</a:t>
            </a:r>
            <a:r>
              <a:rPr lang="hr-HR" sz="1800" dirty="0" smtClean="0">
                <a:latin typeface="Times New Roman" pitchFamily="18" charset="0"/>
                <a:cs typeface="Times New Roman" pitchFamily="18" charset="0"/>
              </a:rPr>
              <a:t> obavještenja ili priznanja, </a:t>
            </a:r>
          </a:p>
          <a:p>
            <a:pPr algn="just">
              <a:buAutoNum type="alphaLcParenR"/>
            </a:pPr>
            <a:r>
              <a:rPr lang="hr-HR" sz="1800" dirty="0" smtClean="0">
                <a:latin typeface="Times New Roman" pitchFamily="18" charset="0"/>
                <a:cs typeface="Times New Roman" pitchFamily="18" charset="0"/>
              </a:rPr>
              <a:t>kažnjavanje, zastrašivanje ili ponižavanje neke osobe </a:t>
            </a:r>
          </a:p>
          <a:p>
            <a:pPr algn="just">
              <a:buAutoNum type="alphaLcParenR"/>
            </a:pPr>
            <a:r>
              <a:rPr lang="hr-HR" sz="1800" dirty="0" smtClean="0">
                <a:latin typeface="Times New Roman" pitchFamily="18" charset="0"/>
                <a:cs typeface="Times New Roman" pitchFamily="18" charset="0"/>
              </a:rPr>
              <a:t>prisiljavanje žrtve ili neke treće osobe da nešto učini ili propusti učiniti,</a:t>
            </a:r>
          </a:p>
          <a:p>
            <a:pPr algn="just">
              <a:buAutoNum type="alphaLcParenR"/>
            </a:pPr>
            <a:r>
              <a:rPr lang="hr-HR" sz="1800" dirty="0" smtClean="0">
                <a:latin typeface="Times New Roman" pitchFamily="18" charset="0"/>
                <a:cs typeface="Times New Roman" pitchFamily="18" charset="0"/>
              </a:rPr>
              <a:t>diskriminacija žrtve ili neke treće osobe po bilo kojem osnovu.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6478754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71600" y="1556792"/>
            <a:ext cx="6984776" cy="4569371"/>
          </a:xfrm>
        </p:spPr>
        <p:txBody>
          <a:bodyPr>
            <a:noAutofit/>
          </a:bodyPr>
          <a:lstStyle/>
          <a:p>
            <a:pPr marL="0" indent="0" algn="ctr">
              <a:buNone/>
            </a:pPr>
            <a:r>
              <a:rPr lang="hr-HR" sz="1800" b="1" dirty="0" smtClean="0">
                <a:latin typeface="Times New Roman" pitchFamily="18" charset="0"/>
                <a:cs typeface="Times New Roman" pitchFamily="18" charset="0"/>
              </a:rPr>
              <a:t>NASTANAK OBIČAJNIH PRAVILA O MUČENJU</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Zabrana mučenja posljedica je duge evolucije.</a:t>
            </a:r>
          </a:p>
          <a:p>
            <a:pPr marL="0" indent="0" algn="just">
              <a:buNone/>
            </a:pPr>
            <a:r>
              <a:rPr lang="hr-HR" sz="1800" dirty="0" smtClean="0">
                <a:latin typeface="Times New Roman" pitchFamily="18" charset="0"/>
                <a:cs typeface="Times New Roman" pitchFamily="18" charset="0"/>
              </a:rPr>
              <a:t>Značajan doprinos ovom procesu na normativnom planu dali su važna deklaracija Generalne skupštine UN (rezolucija broj 3452/XXX od 9. prosinca 1975. godine)</a:t>
            </a:r>
          </a:p>
          <a:p>
            <a:pPr marL="0" indent="0" algn="just">
              <a:buNone/>
            </a:pPr>
            <a:r>
              <a:rPr lang="hr-HR" sz="1800" dirty="0" smtClean="0">
                <a:latin typeface="Times New Roman" pitchFamily="18" charset="0"/>
                <a:cs typeface="Times New Roman" pitchFamily="18" charset="0"/>
              </a:rPr>
              <a:t>Konvencija UN protiv mučenja iz 1984.,</a:t>
            </a:r>
          </a:p>
          <a:p>
            <a:pPr marL="0" indent="0" algn="just">
              <a:buNone/>
            </a:pPr>
            <a:r>
              <a:rPr lang="hr-HR" sz="1800" dirty="0" smtClean="0">
                <a:latin typeface="Times New Roman" pitchFamily="18" charset="0"/>
                <a:cs typeface="Times New Roman" pitchFamily="18" charset="0"/>
              </a:rPr>
              <a:t>Opći ugovori o ljudskim pravima, sudska praksa, nacionalno </a:t>
            </a:r>
            <a:r>
              <a:rPr lang="hr-HR" sz="1800" dirty="0" err="1" smtClean="0">
                <a:latin typeface="Times New Roman" pitchFamily="18" charset="0"/>
                <a:cs typeface="Times New Roman" pitchFamily="18" charset="0"/>
              </a:rPr>
              <a:t>precedentno</a:t>
            </a:r>
            <a:r>
              <a:rPr lang="hr-HR" sz="1800" dirty="0" smtClean="0">
                <a:latin typeface="Times New Roman" pitchFamily="18" charset="0"/>
                <a:cs typeface="Times New Roman" pitchFamily="18" charset="0"/>
              </a:rPr>
              <a:t> pravo. </a:t>
            </a:r>
          </a:p>
          <a:p>
            <a:pPr marL="0" indent="0" algn="just">
              <a:buNone/>
            </a:pPr>
            <a:r>
              <a:rPr lang="hr-HR" sz="1800" dirty="0" smtClean="0">
                <a:latin typeface="Times New Roman" pitchFamily="18" charset="0"/>
                <a:cs typeface="Times New Roman" pitchFamily="18" charset="0"/>
              </a:rPr>
              <a:t>Danas je u međunarodnoj  zajednici stvoreno opće pravilo koje zabranjuje pojedincima da muče, bez obzira na to da li se to čini u velikom opsegu ili ne, i ovlašćuje sve države da gone i kažnjavaju navodne inspiratore, nalogodavce  i izvršioce takvih djela, bez obzira na to gdje su izvršena i koje državljanstvo imaju izvršitelj i žrtva.</a:t>
            </a:r>
          </a:p>
          <a:p>
            <a:pPr marL="0" indent="0" algn="just">
              <a:buNone/>
            </a:pPr>
            <a:endParaRPr lang="hr-HR" sz="1800" dirty="0">
              <a:latin typeface="Times New Roman" pitchFamily="18" charset="0"/>
              <a:cs typeface="Times New Roman" pitchFamily="18" charset="0"/>
            </a:endParaRPr>
          </a:p>
          <a:p>
            <a:pPr marL="0" indent="0" algn="just">
              <a:buNone/>
            </a:pPr>
            <a:endParaRPr lang="hr-HR" sz="1800" dirty="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23259750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87623" y="1844824"/>
            <a:ext cx="6408713" cy="4281339"/>
          </a:xfrm>
        </p:spPr>
        <p:txBody>
          <a:bodyPr>
            <a:normAutofit/>
          </a:bodyPr>
          <a:lstStyle/>
          <a:p>
            <a:pPr marL="0" indent="0" algn="ctr">
              <a:buNone/>
            </a:pPr>
            <a:r>
              <a:rPr lang="hr-HR" sz="1600" b="1" dirty="0" smtClean="0">
                <a:latin typeface="Times New Roman" pitchFamily="18" charset="0"/>
                <a:cs typeface="Times New Roman" pitchFamily="18" charset="0"/>
              </a:rPr>
              <a:t>OBJEKTIVNI I SUBJEKTIVNI ELEMENTI </a:t>
            </a:r>
          </a:p>
          <a:p>
            <a:pPr marL="0" indent="0" algn="ctr">
              <a:buNone/>
            </a:pPr>
            <a:r>
              <a:rPr lang="hr-HR" sz="1600" b="1" dirty="0" smtClean="0">
                <a:latin typeface="Times New Roman" pitchFamily="18" charset="0"/>
                <a:cs typeface="Times New Roman" pitchFamily="18" charset="0"/>
              </a:rPr>
              <a:t>ZLOČINA MUČENJA</a:t>
            </a:r>
          </a:p>
          <a:p>
            <a:pPr marL="0" indent="0">
              <a:buNone/>
            </a:pPr>
            <a:endParaRPr lang="hr-HR" sz="1600" dirty="0" smtClean="0">
              <a:latin typeface="Times New Roman" pitchFamily="18" charset="0"/>
              <a:cs typeface="Times New Roman" pitchFamily="18" charset="0"/>
            </a:endParaRPr>
          </a:p>
          <a:p>
            <a:pPr marL="0" indent="0">
              <a:buNone/>
            </a:pPr>
            <a:r>
              <a:rPr lang="hr-HR" sz="1600" dirty="0" smtClean="0">
                <a:latin typeface="Times New Roman" pitchFamily="18" charset="0"/>
                <a:cs typeface="Times New Roman" pitchFamily="18" charset="0"/>
              </a:rPr>
              <a:t>Objektivni elementi zločina mučenja uključuju:</a:t>
            </a:r>
          </a:p>
          <a:p>
            <a:pPr marL="0" indent="0">
              <a:buNone/>
            </a:pPr>
            <a:endParaRPr lang="hr-HR" sz="1600" dirty="0" smtClean="0">
              <a:latin typeface="Times New Roman" pitchFamily="18" charset="0"/>
              <a:cs typeface="Times New Roman" pitchFamily="18" charset="0"/>
            </a:endParaRPr>
          </a:p>
          <a:p>
            <a:pPr>
              <a:buAutoNum type="alphaLcParenR"/>
            </a:pPr>
            <a:r>
              <a:rPr lang="hr-HR" sz="1600" dirty="0" smtClean="0">
                <a:latin typeface="Times New Roman" pitchFamily="18" charset="0"/>
                <a:cs typeface="Times New Roman" pitchFamily="18" charset="0"/>
              </a:rPr>
              <a:t>svaki čin kojim se nekoj osobi namjerno nanose velike fizičke patnje ili duševne boli,</a:t>
            </a:r>
          </a:p>
          <a:p>
            <a:pPr>
              <a:buAutoNum type="alphaLcParenR" startAt="2"/>
            </a:pPr>
            <a:r>
              <a:rPr lang="hr-HR" sz="1600" dirty="0" smtClean="0">
                <a:latin typeface="Times New Roman" pitchFamily="18" charset="0"/>
                <a:cs typeface="Times New Roman" pitchFamily="18" charset="0"/>
              </a:rPr>
              <a:t>da bol i patnje nanosi službena osoba ili neka druga osoba koja djeluje po službenoj dužnosti, </a:t>
            </a:r>
          </a:p>
          <a:p>
            <a:pPr>
              <a:buAutoNum type="alphaLcParenR" startAt="2"/>
            </a:pPr>
            <a:r>
              <a:rPr lang="hr-HR" sz="1600" dirty="0" smtClean="0">
                <a:latin typeface="Times New Roman" pitchFamily="18" charset="0"/>
                <a:cs typeface="Times New Roman" pitchFamily="18" charset="0"/>
              </a:rPr>
              <a:t>da bol i patnje ne proizlaze „isključivo” niti su „neodoljiva ili neizbježna posljedica zakonskih sankcija”. </a:t>
            </a:r>
          </a:p>
          <a:p>
            <a:pPr marL="0" indent="0" algn="just">
              <a:buNone/>
            </a:pPr>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15368821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484784"/>
            <a:ext cx="6120680" cy="4641379"/>
          </a:xfrm>
        </p:spPr>
        <p:txBody>
          <a:bodyPr>
            <a:normAutofit/>
          </a:bodyPr>
          <a:lstStyle/>
          <a:p>
            <a:pPr marL="0" indent="0" algn="just">
              <a:buNone/>
            </a:pPr>
            <a:r>
              <a:rPr lang="hr-HR" sz="1800" dirty="0" smtClean="0"/>
              <a:t>Subjektivni element, </a:t>
            </a:r>
            <a:r>
              <a:rPr lang="hr-HR" sz="1800" dirty="0" err="1" smtClean="0"/>
              <a:t>mens</a:t>
            </a:r>
            <a:r>
              <a:rPr lang="hr-HR" sz="1800" dirty="0" smtClean="0"/>
              <a:t> </a:t>
            </a:r>
            <a:r>
              <a:rPr lang="hr-HR" sz="1800" dirty="0" err="1" smtClean="0"/>
              <a:t>rea</a:t>
            </a:r>
            <a:r>
              <a:rPr lang="hr-HR" sz="1800" dirty="0" smtClean="0"/>
              <a:t>, proizlazi iz same prirode mučenja.</a:t>
            </a:r>
          </a:p>
          <a:p>
            <a:pPr marL="0" indent="0" algn="just">
              <a:buNone/>
            </a:pPr>
            <a:endParaRPr lang="hr-HR" sz="1800" dirty="0" smtClean="0"/>
          </a:p>
          <a:p>
            <a:pPr marL="0" indent="0" algn="just">
              <a:buNone/>
            </a:pPr>
            <a:r>
              <a:rPr lang="hr-HR" sz="1800" dirty="0" smtClean="0"/>
              <a:t>Čl. 1. Konvencije UN od 1984. godine postao je u velikoj mjeri sastavni dio običajnog prava i predviđa da nanošenje bola ili patnji mora biti „namjerno”. </a:t>
            </a:r>
          </a:p>
          <a:p>
            <a:pPr marL="0" indent="0" algn="just">
              <a:buNone/>
            </a:pPr>
            <a:endParaRPr lang="hr-HR" sz="1800" dirty="0" smtClean="0"/>
          </a:p>
          <a:p>
            <a:pPr marL="0" indent="0" algn="just">
              <a:buNone/>
            </a:pPr>
            <a:r>
              <a:rPr lang="hr-HR" sz="1800" dirty="0" smtClean="0"/>
              <a:t>Da bi mučenje bilo međunarodni zločin uvijek mora postojati kriminalni umišljaj (</a:t>
            </a:r>
            <a:r>
              <a:rPr lang="hr-HR" sz="1800" dirty="0" err="1" smtClean="0"/>
              <a:t>dolus</a:t>
            </a:r>
            <a:r>
              <a:rPr lang="hr-HR" sz="1800" dirty="0" smtClean="0"/>
              <a:t>).</a:t>
            </a:r>
          </a:p>
          <a:p>
            <a:pPr marL="0" indent="0" algn="just">
              <a:buNone/>
            </a:pPr>
            <a:endParaRPr lang="hr-HR" sz="1800" dirty="0" smtClean="0"/>
          </a:p>
          <a:p>
            <a:pPr marL="0" indent="0" algn="just">
              <a:buNone/>
            </a:pPr>
            <a:r>
              <a:rPr lang="hr-HR" sz="1800" dirty="0" smtClean="0"/>
              <a:t>Ostali blaži subjektivni kriteriji (nehat, svjesni nehat) nisu dovoljni izuzev situacije gdje se radi o odgovornosti nadređenog. </a:t>
            </a:r>
            <a:endParaRPr lang="hr-HR" sz="1800" dirty="0"/>
          </a:p>
        </p:txBody>
      </p:sp>
    </p:spTree>
    <p:extLst>
      <p:ext uri="{BB962C8B-B14F-4D97-AF65-F5344CB8AC3E}">
        <p14:creationId xmlns:p14="http://schemas.microsoft.com/office/powerpoint/2010/main" val="91616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27584" y="1700808"/>
            <a:ext cx="6624736" cy="4425355"/>
          </a:xfrm>
        </p:spPr>
        <p:txBody>
          <a:bodyPr>
            <a:noAutofit/>
          </a:bodyPr>
          <a:lstStyle/>
          <a:p>
            <a:pPr marL="0" indent="0" algn="ctr">
              <a:buNone/>
            </a:pPr>
            <a:r>
              <a:rPr lang="hr-HR" sz="1600" b="1" dirty="0" smtClean="0"/>
              <a:t>TERORIZAM</a:t>
            </a:r>
          </a:p>
          <a:p>
            <a:pPr marL="0" indent="0" algn="just">
              <a:buNone/>
            </a:pPr>
            <a:endParaRPr lang="hr-HR" sz="1600" dirty="0" smtClean="0"/>
          </a:p>
          <a:p>
            <a:pPr marL="0" indent="0" algn="just">
              <a:buNone/>
            </a:pPr>
            <a:r>
              <a:rPr lang="hr-HR" sz="1600" dirty="0" smtClean="0"/>
              <a:t>Terorizam se može pojaviti u raznim oblicima jer ima kompleksnu prirodu.</a:t>
            </a:r>
          </a:p>
          <a:p>
            <a:pPr marL="0" indent="0" algn="just">
              <a:buNone/>
            </a:pPr>
            <a:r>
              <a:rPr lang="hr-HR" sz="1600" dirty="0" smtClean="0"/>
              <a:t>Najuočljiviji znak za raspoznavanje terorizma je „depersonalizacija žrtve”.</a:t>
            </a:r>
          </a:p>
          <a:p>
            <a:pPr marL="0" indent="0" algn="just">
              <a:buNone/>
            </a:pPr>
            <a:endParaRPr lang="hr-HR" sz="1600" dirty="0" smtClean="0"/>
          </a:p>
          <a:p>
            <a:pPr marL="0" indent="0" algn="just">
              <a:buNone/>
            </a:pPr>
            <a:r>
              <a:rPr lang="hr-HR" sz="1600" dirty="0" smtClean="0"/>
              <a:t>Izvršitelj je ne daje važnost okolnostima </a:t>
            </a:r>
            <a:r>
              <a:rPr lang="hr-HR" sz="1600" dirty="0" err="1" smtClean="0"/>
              <a:t>ko</a:t>
            </a:r>
            <a:r>
              <a:rPr lang="hr-HR" sz="1600" dirty="0" smtClean="0"/>
              <a:t> su žrtve, napada nasumce. </a:t>
            </a:r>
          </a:p>
          <a:p>
            <a:pPr marL="0" indent="0" algn="just">
              <a:buNone/>
            </a:pPr>
            <a:endParaRPr lang="hr-HR" sz="1600" dirty="0" smtClean="0"/>
          </a:p>
          <a:p>
            <a:pPr marL="0" indent="0" algn="just">
              <a:buNone/>
            </a:pPr>
            <a:r>
              <a:rPr lang="hr-HR" sz="1600" dirty="0" smtClean="0"/>
              <a:t>Važno je da žrtva bude ubijena, ranjena, zastrašena, ili na drugi način podčinjena strahu u cilju ostvarenja političkih, vjerskih ili ideoloških opredjeljenja izvršitelja.</a:t>
            </a:r>
          </a:p>
          <a:p>
            <a:pPr marL="0" indent="0" algn="just">
              <a:buNone/>
            </a:pPr>
            <a:endParaRPr lang="hr-HR" sz="1600" dirty="0" smtClean="0"/>
          </a:p>
          <a:p>
            <a:pPr marL="0" indent="0" algn="just">
              <a:buNone/>
            </a:pPr>
            <a:r>
              <a:rPr lang="hr-HR" sz="1600" dirty="0" smtClean="0"/>
              <a:t>Drugi znak raspoznavanja terorizma je da teroristički akt mora biti vezan za neki međunarodni ili unutarnji oružani sukob.</a:t>
            </a:r>
          </a:p>
          <a:p>
            <a:pPr marL="0" indent="0" algn="just">
              <a:buNone/>
            </a:pPr>
            <a:endParaRPr lang="hr-HR" sz="1600" dirty="0" smtClean="0"/>
          </a:p>
          <a:p>
            <a:pPr marL="0" indent="0" algn="just">
              <a:buNone/>
            </a:pPr>
            <a:endParaRPr lang="hr-HR" sz="1600" dirty="0"/>
          </a:p>
        </p:txBody>
      </p:sp>
    </p:spTree>
    <p:extLst>
      <p:ext uri="{BB962C8B-B14F-4D97-AF65-F5344CB8AC3E}">
        <p14:creationId xmlns:p14="http://schemas.microsoft.com/office/powerpoint/2010/main" val="31364740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71600" y="1700808"/>
            <a:ext cx="6624736" cy="4453955"/>
          </a:xfrm>
        </p:spPr>
        <p:txBody>
          <a:bodyPr>
            <a:normAutofit/>
          </a:bodyPr>
          <a:lstStyle/>
          <a:p>
            <a:pPr marL="0" indent="0" algn="just">
              <a:buNone/>
            </a:pPr>
            <a:r>
              <a:rPr lang="hr-HR" sz="1800" dirty="0"/>
              <a:t>Opća karakteristika terorizma je da predstavlja krivično djelo bez obzira na to da li ga vrši pojedinac koji djeluje u osobnom svojstvu (obično kao članovi terorističkih grupa ili organizacija) ili službena osoba</a:t>
            </a:r>
            <a:r>
              <a:rPr lang="hr-HR" sz="1800" dirty="0" smtClean="0"/>
              <a:t>.</a:t>
            </a:r>
          </a:p>
          <a:p>
            <a:pPr marL="0" indent="0" algn="just">
              <a:buNone/>
            </a:pPr>
            <a:endParaRPr lang="hr-HR" sz="1800" dirty="0" smtClean="0"/>
          </a:p>
          <a:p>
            <a:pPr marL="0" indent="0" algn="just">
              <a:buNone/>
            </a:pPr>
            <a:r>
              <a:rPr lang="hr-HR" sz="1800" dirty="0" smtClean="0"/>
              <a:t>Pored </a:t>
            </a:r>
            <a:r>
              <a:rPr lang="hr-HR" sz="1800" dirty="0"/>
              <a:t>individualne odgovornosti može doći i do odgovornosti države</a:t>
            </a:r>
            <a:r>
              <a:rPr lang="hr-HR" sz="1800" dirty="0" smtClean="0"/>
              <a:t>.</a:t>
            </a:r>
          </a:p>
          <a:p>
            <a:pPr marL="0" indent="0" algn="just">
              <a:buNone/>
            </a:pPr>
            <a:endParaRPr lang="hr-HR" sz="1800" dirty="0" smtClean="0"/>
          </a:p>
          <a:p>
            <a:pPr marL="0" indent="0" algn="just">
              <a:buNone/>
            </a:pPr>
            <a:r>
              <a:rPr lang="hr-HR" sz="1800" dirty="0" smtClean="0"/>
              <a:t>Država </a:t>
            </a:r>
            <a:r>
              <a:rPr lang="hr-HR" sz="1800" dirty="0"/>
              <a:t>može biti međunarodno odgovorna ako odobrava, tolerira ili </a:t>
            </a:r>
            <a:r>
              <a:rPr lang="hr-HR" sz="1800" dirty="0" err="1"/>
              <a:t>podstrekava</a:t>
            </a:r>
            <a:r>
              <a:rPr lang="hr-HR" sz="1800" dirty="0"/>
              <a:t> aktivnosti na svojoj teritoriji koje vode vršenju terorističkih djela u inozemstvu.</a:t>
            </a:r>
          </a:p>
          <a:p>
            <a:pPr marL="0" indent="0" algn="just">
              <a:buNone/>
            </a:pPr>
            <a:endParaRPr lang="hr-HR" sz="1800" dirty="0"/>
          </a:p>
          <a:p>
            <a:pPr marL="0" indent="0" algn="just">
              <a:buNone/>
            </a:pPr>
            <a:endParaRPr lang="hr-HR" sz="1800" dirty="0"/>
          </a:p>
          <a:p>
            <a:pPr marL="0" indent="0">
              <a:buNone/>
            </a:pPr>
            <a:endParaRPr lang="hr-HR" sz="1600" dirty="0"/>
          </a:p>
        </p:txBody>
      </p:sp>
    </p:spTree>
    <p:extLst>
      <p:ext uri="{BB962C8B-B14F-4D97-AF65-F5344CB8AC3E}">
        <p14:creationId xmlns:p14="http://schemas.microsoft.com/office/powerpoint/2010/main" val="4483417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331640" y="1700808"/>
            <a:ext cx="6048672" cy="4425355"/>
          </a:xfrm>
        </p:spPr>
        <p:txBody>
          <a:bodyPr>
            <a:normAutofit/>
          </a:bodyPr>
          <a:lstStyle/>
          <a:p>
            <a:pPr marL="0" indent="0" algn="just">
              <a:buNone/>
            </a:pPr>
            <a:endParaRPr lang="hr-HR" sz="1600" dirty="0" smtClean="0"/>
          </a:p>
          <a:p>
            <a:pPr marL="0" indent="0" algn="just">
              <a:buNone/>
            </a:pPr>
            <a:endParaRPr lang="hr-HR" sz="1600" dirty="0" smtClean="0"/>
          </a:p>
          <a:p>
            <a:pPr marL="0" indent="0" algn="just">
              <a:buNone/>
            </a:pPr>
            <a:r>
              <a:rPr lang="hr-HR" sz="1800" dirty="0" smtClean="0"/>
              <a:t>Teroristički </a:t>
            </a:r>
            <a:r>
              <a:rPr lang="hr-HR" sz="1800" dirty="0"/>
              <a:t>akt postaje međunarodni kad njihove posljedice nisu ograničene samo na jednu državu, nego prelaze državne granice, i u pogledu osoba </a:t>
            </a:r>
            <a:r>
              <a:rPr lang="hr-HR" sz="1800" dirty="0" smtClean="0"/>
              <a:t>koje </a:t>
            </a:r>
            <a:r>
              <a:rPr lang="hr-HR" sz="1800" dirty="0"/>
              <a:t>učestvuju u njima i u pogledu upotrijebljenih sredstava i ako se čine uz podršku, toleranciju države u kojoj je smještena teroristička organizacija ili se nalazi u nekoj stranoj državi</a:t>
            </a:r>
            <a:r>
              <a:rPr lang="hr-HR" sz="1800" dirty="0" smtClean="0"/>
              <a:t>.</a:t>
            </a:r>
          </a:p>
          <a:p>
            <a:pPr marL="0" indent="0">
              <a:buNone/>
            </a:pPr>
            <a:r>
              <a:rPr lang="hr-HR" sz="1800" dirty="0" err="1"/>
              <a:t>Actus</a:t>
            </a:r>
            <a:r>
              <a:rPr lang="hr-HR" sz="1800" dirty="0"/>
              <a:t> </a:t>
            </a:r>
            <a:r>
              <a:rPr lang="hr-HR" sz="1800" dirty="0" err="1"/>
              <a:t>reus</a:t>
            </a:r>
            <a:r>
              <a:rPr lang="hr-HR" sz="1800" dirty="0"/>
              <a:t> zločina terorizma obuhvaća slijedeće:</a:t>
            </a:r>
          </a:p>
          <a:p>
            <a:pPr marL="0" indent="0">
              <a:buNone/>
            </a:pPr>
            <a:endParaRPr lang="hr-HR" sz="1800" dirty="0"/>
          </a:p>
          <a:p>
            <a:pPr marL="0" indent="0" algn="just">
              <a:buNone/>
            </a:pPr>
            <a:r>
              <a:rPr lang="hr-HR" sz="1800" dirty="0"/>
              <a:t>Teroristički akti moraju predstavljati krivična djela u najvećem broju nacionalnih pravnih sistema,</a:t>
            </a:r>
          </a:p>
          <a:p>
            <a:pPr marL="0" indent="0" algn="just">
              <a:buNone/>
            </a:pPr>
            <a:endParaRPr lang="hr-HR" sz="1800" dirty="0"/>
          </a:p>
          <a:p>
            <a:pPr marL="0" indent="0" algn="just">
              <a:buNone/>
            </a:pPr>
            <a:endParaRPr lang="hr-HR" sz="1800" dirty="0"/>
          </a:p>
        </p:txBody>
      </p:sp>
    </p:spTree>
    <p:extLst>
      <p:ext uri="{BB962C8B-B14F-4D97-AF65-F5344CB8AC3E}">
        <p14:creationId xmlns:p14="http://schemas.microsoft.com/office/powerpoint/2010/main" val="31965048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259632" y="1988840"/>
            <a:ext cx="6048672" cy="4137323"/>
          </a:xfrm>
        </p:spPr>
        <p:txBody>
          <a:bodyPr>
            <a:normAutofit/>
          </a:bodyPr>
          <a:lstStyle/>
          <a:p>
            <a:pPr marL="0" indent="0">
              <a:buNone/>
            </a:pPr>
            <a:endParaRPr lang="hr-HR" sz="1600" dirty="0" smtClean="0"/>
          </a:p>
          <a:p>
            <a:pPr marL="0" indent="0" algn="just">
              <a:buNone/>
            </a:pPr>
            <a:r>
              <a:rPr lang="hr-HR" sz="1600" dirty="0" smtClean="0"/>
              <a:t>Moraju imati cilj širenje terora, zastrašivanja, prijetnje i moraju biti politički, ideološki ili vjerski motivirani tj. da se ne čine zbog osobne koristi.</a:t>
            </a:r>
          </a:p>
          <a:p>
            <a:pPr marL="0" indent="0" algn="just">
              <a:buNone/>
            </a:pPr>
            <a:endParaRPr lang="hr-HR" sz="1600" dirty="0" smtClean="0"/>
          </a:p>
          <a:p>
            <a:pPr marL="0" indent="0" algn="just">
              <a:buNone/>
            </a:pPr>
            <a:endParaRPr lang="hr-HR" sz="1600" dirty="0" smtClean="0"/>
          </a:p>
          <a:p>
            <a:pPr marL="0" indent="0" algn="just">
              <a:buNone/>
            </a:pPr>
            <a:r>
              <a:rPr lang="hr-HR" sz="1600" dirty="0" smtClean="0"/>
              <a:t>Žrtve terorističkih akata mogu biti i civili i vojno osoblje ili neke druge službene osobe.</a:t>
            </a:r>
          </a:p>
          <a:p>
            <a:pPr marL="0" indent="0" algn="just">
              <a:buNone/>
            </a:pPr>
            <a:endParaRPr lang="hr-HR" sz="1600" dirty="0" smtClean="0"/>
          </a:p>
          <a:p>
            <a:pPr marL="0" indent="0" algn="just">
              <a:buNone/>
            </a:pPr>
            <a:r>
              <a:rPr lang="hr-HR" sz="1600" dirty="0" smtClean="0"/>
              <a:t>Uz </a:t>
            </a:r>
            <a:r>
              <a:rPr lang="hr-HR" sz="1600" dirty="0"/>
              <a:t>subjektivni element (teška tjelesna povreda, ubistvo, otmica, podmetanje požara, razaranje privatne ili javne imovine i </a:t>
            </a:r>
            <a:r>
              <a:rPr lang="hr-HR" sz="1600" dirty="0" err="1"/>
              <a:t>td</a:t>
            </a:r>
            <a:r>
              <a:rPr lang="hr-HR" sz="1600" dirty="0"/>
              <a:t>), mora postojati i specijalni umišljaj – a to je širenje terora među stanovništvom.</a:t>
            </a:r>
          </a:p>
          <a:p>
            <a:pPr marL="0" indent="0">
              <a:buNone/>
            </a:pPr>
            <a:endParaRPr lang="hr-HR" sz="1600" dirty="0"/>
          </a:p>
        </p:txBody>
      </p:sp>
    </p:spTree>
    <p:extLst>
      <p:ext uri="{BB962C8B-B14F-4D97-AF65-F5344CB8AC3E}">
        <p14:creationId xmlns:p14="http://schemas.microsoft.com/office/powerpoint/2010/main" val="27505491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700808"/>
            <a:ext cx="6552728" cy="4425355"/>
          </a:xfrm>
        </p:spPr>
        <p:txBody>
          <a:bodyPr>
            <a:normAutofit/>
          </a:bodyPr>
          <a:lstStyle/>
          <a:p>
            <a:pPr marL="0" indent="0" algn="just">
              <a:buNone/>
            </a:pPr>
            <a:endParaRPr lang="hr-HR" sz="1600" dirty="0" smtClean="0"/>
          </a:p>
          <a:p>
            <a:pPr marL="0" indent="0" algn="just">
              <a:buNone/>
            </a:pPr>
            <a:endParaRPr lang="hr-HR" sz="1600" dirty="0" smtClean="0"/>
          </a:p>
          <a:p>
            <a:pPr marL="0" indent="0" algn="just">
              <a:buNone/>
            </a:pPr>
            <a:r>
              <a:rPr lang="hr-HR" sz="1600" dirty="0" smtClean="0"/>
              <a:t>Glavni je zadatak nacionalnih vlasti je pravovremeno i efikasno kažnjavanje terorizma.</a:t>
            </a:r>
          </a:p>
          <a:p>
            <a:pPr marL="0" indent="0" algn="just">
              <a:buNone/>
            </a:pPr>
            <a:endParaRPr lang="hr-HR" sz="1600" dirty="0" smtClean="0"/>
          </a:p>
          <a:p>
            <a:pPr marL="0" indent="0" algn="just">
              <a:buNone/>
            </a:pPr>
            <a:r>
              <a:rPr lang="hr-HR" sz="1600" dirty="0" smtClean="0"/>
              <a:t>Svaka država je dužna surađivati i pružati potrebnu pomoć u suzbijanju terorizma, tj. da hapsi, goni i izručuje osobe okrivljene za činjenje terorističkih akata.</a:t>
            </a:r>
          </a:p>
          <a:p>
            <a:pPr marL="0" indent="0" algn="just">
              <a:buNone/>
            </a:pPr>
            <a:endParaRPr lang="hr-HR" sz="1600" dirty="0" smtClean="0"/>
          </a:p>
          <a:p>
            <a:pPr marL="0" indent="0" algn="just">
              <a:buNone/>
            </a:pPr>
            <a:r>
              <a:rPr lang="hr-HR" sz="1600" dirty="0" smtClean="0"/>
              <a:t>Važno </a:t>
            </a:r>
            <a:r>
              <a:rPr lang="hr-HR" sz="1600" dirty="0"/>
              <a:t>je istaknuti da mnoge zemlje u razvoju još uvijek se drže stare političke doktrine po kojoj tzv. „borci za slobodu” imaju pravo da – zbog političkih ciljeva kojima teže – izbjegnu obilježje terorizma.</a:t>
            </a:r>
          </a:p>
          <a:p>
            <a:pPr marL="0" indent="0" algn="just">
              <a:buNone/>
            </a:pPr>
            <a:endParaRPr lang="hr-HR" sz="1600" dirty="0" smtClean="0"/>
          </a:p>
          <a:p>
            <a:pPr marL="0" indent="0" algn="just">
              <a:buNone/>
            </a:pPr>
            <a:r>
              <a:rPr lang="hr-HR" sz="1600" dirty="0" smtClean="0"/>
              <a:t> </a:t>
            </a:r>
          </a:p>
          <a:p>
            <a:pPr marL="0" indent="0">
              <a:buNone/>
            </a:pPr>
            <a:endParaRPr lang="hr-HR" sz="1600" dirty="0"/>
          </a:p>
        </p:txBody>
      </p:sp>
    </p:spTree>
    <p:extLst>
      <p:ext uri="{BB962C8B-B14F-4D97-AF65-F5344CB8AC3E}">
        <p14:creationId xmlns:p14="http://schemas.microsoft.com/office/powerpoint/2010/main" val="798413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30424" y="1484784"/>
            <a:ext cx="7283152" cy="4641379"/>
          </a:xfrm>
        </p:spPr>
        <p:txBody>
          <a:bodyPr>
            <a:normAutofit/>
          </a:bodyPr>
          <a:lstStyle/>
          <a:p>
            <a:pPr marL="0" indent="0">
              <a:buNone/>
            </a:pPr>
            <a:r>
              <a:rPr lang="hr-HR" sz="1800" dirty="0" smtClean="0"/>
              <a:t>Radnja izvršenja krivičnog djela genocida može se sastoji u</a:t>
            </a:r>
            <a:r>
              <a:rPr lang="hr-HR" sz="1800" dirty="0" smtClean="0"/>
              <a:t>:</a:t>
            </a:r>
          </a:p>
          <a:p>
            <a:pPr marL="0" indent="0">
              <a:buNone/>
            </a:pPr>
            <a:endParaRPr lang="hr-HR" sz="1800" dirty="0" smtClean="0"/>
          </a:p>
          <a:p>
            <a:pPr marL="0" indent="0">
              <a:buNone/>
            </a:pPr>
            <a:r>
              <a:rPr lang="hr-HR" sz="1800" dirty="0" smtClean="0"/>
              <a:t>1) vršenju ubistava članova grupe,</a:t>
            </a:r>
          </a:p>
          <a:p>
            <a:pPr marL="0" indent="0">
              <a:buNone/>
            </a:pPr>
            <a:r>
              <a:rPr lang="hr-HR" sz="1800" dirty="0" smtClean="0"/>
              <a:t>2</a:t>
            </a:r>
            <a:r>
              <a:rPr lang="hr-HR" sz="1800" dirty="0"/>
              <a:t>) </a:t>
            </a:r>
            <a:r>
              <a:rPr lang="hr-HR" sz="1800" dirty="0" smtClean="0"/>
              <a:t>vršenju teških tjelesnih povreda (fizičkog ili duševnog zdravlja) članova grupe,</a:t>
            </a:r>
          </a:p>
          <a:p>
            <a:pPr marL="0" indent="0">
              <a:buNone/>
            </a:pPr>
            <a:r>
              <a:rPr lang="hr-HR" sz="1800" dirty="0" smtClean="0"/>
              <a:t>3) prinudnom raseljavanju pripadnika grupe,</a:t>
            </a:r>
          </a:p>
          <a:p>
            <a:pPr marL="0" indent="0">
              <a:buNone/>
            </a:pPr>
            <a:r>
              <a:rPr lang="hr-HR" sz="1800" dirty="0" smtClean="0"/>
              <a:t>4) stavljanje grupe u životne uvjete koji dovode do potpunog ili djelomičnog istrebljenja,</a:t>
            </a:r>
          </a:p>
          <a:p>
            <a:pPr marL="0" indent="0">
              <a:buNone/>
            </a:pPr>
            <a:r>
              <a:rPr lang="hr-HR" sz="1800" dirty="0" smtClean="0"/>
              <a:t>5) primjena mjera kojima se sprječava rađanje između pripadnika grupe,</a:t>
            </a:r>
          </a:p>
          <a:p>
            <a:pPr marL="0" indent="0">
              <a:buNone/>
            </a:pPr>
            <a:r>
              <a:rPr lang="hr-HR" sz="1800" dirty="0" smtClean="0"/>
              <a:t>6) prinudnom iseljavanju  djece u drugu grupu.</a:t>
            </a:r>
          </a:p>
          <a:p>
            <a:pPr marL="0" indent="0">
              <a:buNone/>
            </a:pPr>
            <a:r>
              <a:rPr lang="hr-HR" sz="1800" dirty="0" smtClean="0"/>
              <a:t> </a:t>
            </a:r>
          </a:p>
        </p:txBody>
      </p:sp>
    </p:spTree>
    <p:extLst>
      <p:ext uri="{BB962C8B-B14F-4D97-AF65-F5344CB8AC3E}">
        <p14:creationId xmlns:p14="http://schemas.microsoft.com/office/powerpoint/2010/main" val="30728870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87624" y="1628800"/>
            <a:ext cx="6192688" cy="4497363"/>
          </a:xfrm>
        </p:spPr>
        <p:txBody>
          <a:bodyPr>
            <a:normAutofit/>
          </a:bodyPr>
          <a:lstStyle/>
          <a:p>
            <a:pPr marL="0" indent="0" algn="just">
              <a:buNone/>
            </a:pPr>
            <a:endParaRPr lang="hr-HR" sz="1600" dirty="0" smtClean="0"/>
          </a:p>
          <a:p>
            <a:pPr marL="0" indent="0" algn="just">
              <a:buNone/>
            </a:pPr>
            <a:r>
              <a:rPr lang="hr-HR" sz="1600" dirty="0" smtClean="0"/>
              <a:t>Taj politički zastoj je proizveo dosta konfuzije i doveo do  shvaćanja da još uvijek ne postoji općeprihvaćena definicija terorizma. </a:t>
            </a:r>
          </a:p>
          <a:p>
            <a:pPr marL="0" indent="0" algn="just">
              <a:buNone/>
            </a:pPr>
            <a:endParaRPr lang="hr-HR" sz="1600" dirty="0" smtClean="0"/>
          </a:p>
          <a:p>
            <a:pPr marL="0" indent="0" algn="just">
              <a:buNone/>
            </a:pPr>
            <a:r>
              <a:rPr lang="hr-HR" sz="1600" dirty="0" smtClean="0"/>
              <a:t>Međunarodno pravo ima velike nedostatke na nivou provođenja. </a:t>
            </a:r>
          </a:p>
          <a:p>
            <a:pPr marL="0" indent="0" algn="just">
              <a:buNone/>
            </a:pPr>
            <a:r>
              <a:rPr lang="hr-HR" sz="1600" dirty="0" smtClean="0"/>
              <a:t>Ovo stoga što međunarodni ugovori o pojedinim vrstama terorizma u pogledu reguliranja represije, dosta razočaravajuće jer ne nameću državama ugovornicama jasnu obvezu da na svojim teritorijama hapse, gone i privode pravdi navodne počinitelje terorističkih akata. </a:t>
            </a:r>
          </a:p>
          <a:p>
            <a:pPr marL="0" indent="0" algn="just">
              <a:buNone/>
            </a:pPr>
            <a:endParaRPr lang="hr-HR" sz="1600" dirty="0" smtClean="0"/>
          </a:p>
          <a:p>
            <a:pPr marL="0" indent="0" algn="just">
              <a:buNone/>
            </a:pPr>
            <a:r>
              <a:rPr lang="hr-HR" sz="1600" dirty="0" smtClean="0"/>
              <a:t>Pored toga ni nacionalni, a ni međunarodni sudovi nisu efikasno koristili potencijal koji sadrže postojeća međunarodna pravila.</a:t>
            </a:r>
          </a:p>
          <a:p>
            <a:pPr marL="0" indent="0" algn="just">
              <a:buNone/>
            </a:pPr>
            <a:r>
              <a:rPr lang="hr-HR" sz="1600" dirty="0" smtClean="0"/>
              <a:t> </a:t>
            </a:r>
            <a:endParaRPr lang="hr-HR" sz="1600" dirty="0"/>
          </a:p>
        </p:txBody>
      </p:sp>
    </p:spTree>
    <p:extLst>
      <p:ext uri="{BB962C8B-B14F-4D97-AF65-F5344CB8AC3E}">
        <p14:creationId xmlns:p14="http://schemas.microsoft.com/office/powerpoint/2010/main" val="1762498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772816"/>
            <a:ext cx="6336704" cy="4353347"/>
          </a:xfrm>
        </p:spPr>
        <p:txBody>
          <a:bodyPr>
            <a:normAutofit/>
          </a:bodyPr>
          <a:lstStyle/>
          <a:p>
            <a:pPr marL="0" indent="0" algn="just">
              <a:buNone/>
            </a:pPr>
            <a:endParaRPr lang="hr-HR" sz="1800" dirty="0" smtClean="0"/>
          </a:p>
          <a:p>
            <a:pPr marL="0" indent="0" algn="just">
              <a:buNone/>
            </a:pPr>
            <a:r>
              <a:rPr lang="hr-HR" sz="1800" dirty="0" smtClean="0"/>
              <a:t>Prinudno raseljavanje grupe prema Rimskom statutu (čl. 6.) predstavlja krivično djelo protiv čovječnosti kako je to odredbom čl. 7. propisano.</a:t>
            </a:r>
          </a:p>
          <a:p>
            <a:pPr marL="0" indent="0" algn="just">
              <a:buNone/>
            </a:pPr>
            <a:r>
              <a:rPr lang="hr-HR" sz="1800" dirty="0" smtClean="0"/>
              <a:t>Dakle, radnja genocida prema našem pravu je šire postavljena nego što to predviđa Konvencija  odnosno Rimski statut.</a:t>
            </a:r>
          </a:p>
          <a:p>
            <a:pPr marL="0" indent="0" algn="just">
              <a:buNone/>
            </a:pPr>
            <a:endParaRPr lang="hr-HR" sz="1800" dirty="0" smtClean="0"/>
          </a:p>
          <a:p>
            <a:pPr marL="0" indent="0" algn="just">
              <a:buNone/>
            </a:pPr>
            <a:r>
              <a:rPr lang="hr-HR" sz="1800" dirty="0" smtClean="0"/>
              <a:t>Krivično djelo genocida u pravilu podrazumijeva više radnji izvršenja, ali može se ostvariti i samo jednom radnjom u odnosu na jednu osobu ukoliko je to učinjeno u namjeri potpunog ili djelomičnog uništenja neke navedene grupe.</a:t>
            </a:r>
          </a:p>
        </p:txBody>
      </p:sp>
    </p:spTree>
    <p:extLst>
      <p:ext uri="{BB962C8B-B14F-4D97-AF65-F5344CB8AC3E}">
        <p14:creationId xmlns:p14="http://schemas.microsoft.com/office/powerpoint/2010/main" val="915637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628800"/>
            <a:ext cx="6480720" cy="4497363"/>
          </a:xfrm>
        </p:spPr>
        <p:txBody>
          <a:bodyPr>
            <a:noAutofit/>
          </a:bodyPr>
          <a:lstStyle/>
          <a:p>
            <a:pPr marL="0" indent="0" algn="just">
              <a:buNone/>
            </a:pPr>
            <a:r>
              <a:rPr lang="hr-HR" sz="1800" dirty="0"/>
              <a:t>Postojanje dovršenog krivičnog djela ne zavisi od toga da li je počinitelj ostvario svoju namjeru, što znači da su kriminalne zone na objektivnom planu postavljene dosta široko. </a:t>
            </a:r>
            <a:endParaRPr lang="hr-HR" sz="1800" dirty="0" smtClean="0"/>
          </a:p>
          <a:p>
            <a:pPr marL="0" indent="0" algn="just">
              <a:buNone/>
            </a:pPr>
            <a:endParaRPr lang="hr-HR" sz="1800" dirty="0" smtClean="0"/>
          </a:p>
          <a:p>
            <a:pPr marL="0" indent="0" algn="just">
              <a:buNone/>
            </a:pPr>
            <a:r>
              <a:rPr lang="hr-HR" sz="1800" dirty="0" smtClean="0"/>
              <a:t>Znači </a:t>
            </a:r>
            <a:r>
              <a:rPr lang="hr-HR" sz="1800" dirty="0"/>
              <a:t>da se krivično djelo koje je blažeg karaktera može podvesti pod genocid ako je veći značaj subjektivnog elementa.</a:t>
            </a:r>
          </a:p>
          <a:p>
            <a:pPr marL="0" indent="0" algn="just">
              <a:buNone/>
            </a:pPr>
            <a:endParaRPr lang="hr-HR" sz="1800" dirty="0" smtClean="0"/>
          </a:p>
          <a:p>
            <a:pPr marL="0" indent="0" algn="just">
              <a:buNone/>
            </a:pPr>
            <a:r>
              <a:rPr lang="hr-HR" sz="1800" dirty="0" smtClean="0"/>
              <a:t>Genocid </a:t>
            </a:r>
            <a:r>
              <a:rPr lang="hr-HR" sz="1800" dirty="0"/>
              <a:t>se može izvršiti i za vrijeme mira pa se i po tome razlikuje od ratnih zločina</a:t>
            </a:r>
            <a:r>
              <a:rPr lang="hr-HR" sz="1800" dirty="0" smtClean="0"/>
              <a:t>.</a:t>
            </a:r>
          </a:p>
          <a:p>
            <a:pPr marL="0" indent="0" algn="just">
              <a:buNone/>
            </a:pPr>
            <a:endParaRPr lang="hr-HR" sz="1800" dirty="0" smtClean="0"/>
          </a:p>
          <a:p>
            <a:pPr marL="0" indent="0" algn="just">
              <a:buNone/>
            </a:pPr>
            <a:r>
              <a:rPr lang="hr-HR" sz="1800" dirty="0" smtClean="0"/>
              <a:t>I </a:t>
            </a:r>
            <a:r>
              <a:rPr lang="hr-HR" sz="1800" dirty="0"/>
              <a:t>naredbodavac se smatra neposrednim izvršiteljem krivičnog djela jer se naređenje izvršenja genocida izjednačava s neposrednim izvršenjem.</a:t>
            </a:r>
          </a:p>
          <a:p>
            <a:pPr marL="0" indent="0" algn="just">
              <a:buNone/>
            </a:pPr>
            <a:endParaRPr lang="hr-HR" sz="1800" dirty="0"/>
          </a:p>
          <a:p>
            <a:pPr marL="0" indent="0" algn="just">
              <a:buNone/>
            </a:pPr>
            <a:r>
              <a:rPr lang="hr-HR" sz="1800" dirty="0" smtClean="0"/>
              <a:t> </a:t>
            </a:r>
            <a:endParaRPr lang="hr-HR" sz="1800" dirty="0"/>
          </a:p>
          <a:p>
            <a:endParaRPr lang="hr-HR" sz="1800" dirty="0"/>
          </a:p>
        </p:txBody>
      </p:sp>
    </p:spTree>
    <p:extLst>
      <p:ext uri="{BB962C8B-B14F-4D97-AF65-F5344CB8AC3E}">
        <p14:creationId xmlns:p14="http://schemas.microsoft.com/office/powerpoint/2010/main" val="148461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417638"/>
            <a:ext cx="6336704" cy="4708525"/>
          </a:xfrm>
        </p:spPr>
        <p:txBody>
          <a:bodyPr>
            <a:normAutofit/>
          </a:bodyPr>
          <a:lstStyle/>
          <a:p>
            <a:pPr marL="0" indent="0" algn="just">
              <a:buNone/>
            </a:pPr>
            <a:r>
              <a:rPr lang="hr-HR" sz="1800" dirty="0" smtClean="0"/>
              <a:t>Sporna je opravdanost izjednačavanja u međunarodnom krivičnom pravu naredbodavca i pretpostavljenog koji je znao ili je imao razloga da zna da će njegov podčinjeni izvršiti krivično djelo genocida. </a:t>
            </a:r>
          </a:p>
          <a:p>
            <a:pPr marL="0" indent="0" algn="just">
              <a:buNone/>
            </a:pPr>
            <a:endParaRPr lang="hr-HR" sz="1800" dirty="0" smtClean="0"/>
          </a:p>
          <a:p>
            <a:pPr marL="0" indent="0" algn="just">
              <a:buNone/>
            </a:pPr>
            <a:r>
              <a:rPr lang="hr-HR" sz="1800" dirty="0" smtClean="0"/>
              <a:t>Proširenje odgovornosti za genocid neprihvatljivo je i zbog prirode ovog krivičnog djela kod kojeg je subjektivni element posebno izražen.</a:t>
            </a:r>
          </a:p>
          <a:p>
            <a:pPr marL="0" indent="0" algn="just">
              <a:buNone/>
            </a:pPr>
            <a:endParaRPr lang="hr-HR" sz="1800" dirty="0" smtClean="0"/>
          </a:p>
          <a:p>
            <a:pPr marL="0" indent="0" algn="just">
              <a:buNone/>
            </a:pPr>
            <a:r>
              <a:rPr lang="hr-HR" sz="1800" dirty="0" smtClean="0"/>
              <a:t>Ovo stoga što postojanje genocidne namjere kod počinitelja je nespojivo sa mogućnošću da pretpostavljeni kod komandne odgovornosti odgovara i za nesvjesni nehat.</a:t>
            </a:r>
          </a:p>
        </p:txBody>
      </p:sp>
    </p:spTree>
    <p:extLst>
      <p:ext uri="{BB962C8B-B14F-4D97-AF65-F5344CB8AC3E}">
        <p14:creationId xmlns:p14="http://schemas.microsoft.com/office/powerpoint/2010/main" val="3970795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484784"/>
            <a:ext cx="6491064" cy="4641379"/>
          </a:xfrm>
        </p:spPr>
        <p:txBody>
          <a:bodyPr>
            <a:normAutofit/>
          </a:bodyPr>
          <a:lstStyle/>
          <a:p>
            <a:pPr marL="0" indent="0" algn="just">
              <a:buNone/>
            </a:pPr>
            <a:r>
              <a:rPr lang="hr-HR" sz="1800" dirty="0" smtClean="0"/>
              <a:t>Za krivnju počinitelja je potrebno utvrditi direktni umišljaj.</a:t>
            </a:r>
          </a:p>
          <a:p>
            <a:pPr marL="0" indent="0" algn="just">
              <a:buNone/>
            </a:pPr>
            <a:endParaRPr lang="hr-HR" sz="1800" dirty="0" smtClean="0"/>
          </a:p>
          <a:p>
            <a:pPr marL="0" indent="0" algn="just">
              <a:buNone/>
            </a:pPr>
            <a:r>
              <a:rPr lang="hr-HR" sz="1800" dirty="0" smtClean="0"/>
              <a:t>Namjera </a:t>
            </a:r>
            <a:r>
              <a:rPr lang="hr-HR" sz="1800" dirty="0" smtClean="0"/>
              <a:t>podrazumijeva postojanje voljnog elementa visokog intenziteta tako da je ona i pojmovno nespojiva s pristajanjem, tj. sa eventualnim umišljajem</a:t>
            </a:r>
            <a:r>
              <a:rPr lang="hr-HR" sz="1800" dirty="0" smtClean="0"/>
              <a:t>.</a:t>
            </a:r>
          </a:p>
          <a:p>
            <a:pPr marL="0" indent="0" algn="just">
              <a:buNone/>
            </a:pPr>
            <a:endParaRPr lang="hr-HR" sz="1800" dirty="0" smtClean="0"/>
          </a:p>
          <a:p>
            <a:pPr marL="0" indent="0" algn="just">
              <a:buNone/>
            </a:pPr>
            <a:r>
              <a:rPr lang="hr-HR" sz="1800" dirty="0" smtClean="0"/>
              <a:t>Genocidne namjere nema u slučaju kada počinitelj pristaje na potpuno ili djelomično uništenje neke grupe</a:t>
            </a:r>
            <a:r>
              <a:rPr lang="hr-HR" sz="1800" dirty="0" smtClean="0"/>
              <a:t>.</a:t>
            </a:r>
          </a:p>
          <a:p>
            <a:pPr marL="0" indent="0" algn="just">
              <a:buNone/>
            </a:pPr>
            <a:endParaRPr lang="hr-HR" sz="1800" dirty="0" smtClean="0"/>
          </a:p>
          <a:p>
            <a:pPr marL="0" indent="0" algn="just">
              <a:buNone/>
            </a:pPr>
            <a:r>
              <a:rPr lang="hr-HR" sz="1800" dirty="0" smtClean="0"/>
              <a:t>Potrebno je da on hoće da je to cilj poduzimanja njegovih radnji.</a:t>
            </a:r>
          </a:p>
          <a:p>
            <a:pPr marL="0" indent="0" algn="just">
              <a:buNone/>
            </a:pPr>
            <a:r>
              <a:rPr lang="hr-HR" sz="1800" dirty="0" smtClean="0"/>
              <a:t>Dakle, mora postojati spoj direktnog umišljaja i namjere tj. direktni umišljaj prvog stupnja.</a:t>
            </a:r>
          </a:p>
          <a:p>
            <a:pPr marL="0" indent="0">
              <a:buNone/>
            </a:pPr>
            <a:endParaRPr lang="hr-HR" sz="1800" dirty="0" smtClean="0"/>
          </a:p>
        </p:txBody>
      </p:sp>
    </p:spTree>
    <p:extLst>
      <p:ext uri="{BB962C8B-B14F-4D97-AF65-F5344CB8AC3E}">
        <p14:creationId xmlns:p14="http://schemas.microsoft.com/office/powerpoint/2010/main" val="921625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403648" y="1988840"/>
            <a:ext cx="5832648" cy="4137323"/>
          </a:xfrm>
        </p:spPr>
        <p:txBody>
          <a:bodyPr>
            <a:normAutofit/>
          </a:bodyPr>
          <a:lstStyle/>
          <a:p>
            <a:pPr marL="0" indent="0" algn="just">
              <a:buNone/>
            </a:pPr>
            <a:r>
              <a:rPr lang="hr-HR" sz="1800" dirty="0"/>
              <a:t>Ako se na subjektivnom planu ne bi striktno zahtijevalo postojanje  genocidne namjere, genocid bi izgubio izuzetni karakter najtežeg krivičnog djela usmjerenog protiv cijelog čovječanstva.</a:t>
            </a:r>
          </a:p>
          <a:p>
            <a:pPr marL="0" indent="0" algn="just">
              <a:buNone/>
            </a:pPr>
            <a:endParaRPr lang="hr-HR" sz="1800" dirty="0" smtClean="0"/>
          </a:p>
          <a:p>
            <a:pPr marL="0" indent="0" algn="just">
              <a:buNone/>
            </a:pPr>
            <a:r>
              <a:rPr lang="hr-HR" sz="1800" dirty="0" smtClean="0"/>
              <a:t>Krivično </a:t>
            </a:r>
            <a:r>
              <a:rPr lang="hr-HR" sz="1800" dirty="0"/>
              <a:t>gonjenje za genocid ne zastarijeva.</a:t>
            </a:r>
          </a:p>
          <a:p>
            <a:pPr marL="0" indent="0" algn="just">
              <a:buNone/>
            </a:pPr>
            <a:endParaRPr lang="hr-HR" sz="1800" dirty="0" smtClean="0"/>
          </a:p>
          <a:p>
            <a:pPr marL="0" indent="0" algn="just">
              <a:buNone/>
            </a:pPr>
            <a:r>
              <a:rPr lang="hr-HR" sz="1800" dirty="0" smtClean="0"/>
              <a:t>U </a:t>
            </a:r>
            <a:r>
              <a:rPr lang="hr-HR" sz="1800" dirty="0"/>
              <a:t>pogledu ekstradicije genocid se ne smatra političkim krivičnim djelom (čl. VI. Konvencije o sprječavanju i kažnjavanju zločina genocida). </a:t>
            </a:r>
          </a:p>
        </p:txBody>
      </p:sp>
    </p:spTree>
    <p:extLst>
      <p:ext uri="{BB962C8B-B14F-4D97-AF65-F5344CB8AC3E}">
        <p14:creationId xmlns:p14="http://schemas.microsoft.com/office/powerpoint/2010/main" val="1866966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1569</TotalTime>
  <Words>3321</Words>
  <Application>Microsoft Office PowerPoint</Application>
  <PresentationFormat>On-screen Show (4:3)</PresentationFormat>
  <Paragraphs>275</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Međunarodno krivično pravo</dc:title>
  <dc:creator>Gordana Mršić</dc:creator>
  <cp:lastModifiedBy>Gordana Mršić</cp:lastModifiedBy>
  <cp:revision>501</cp:revision>
  <cp:lastPrinted>2013-11-14T09:32:10Z</cp:lastPrinted>
  <dcterms:created xsi:type="dcterms:W3CDTF">2013-02-13T11:58:38Z</dcterms:created>
  <dcterms:modified xsi:type="dcterms:W3CDTF">2019-05-02T08:10:44Z</dcterms:modified>
</cp:coreProperties>
</file>