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67" r:id="rId4"/>
    <p:sldId id="258" r:id="rId5"/>
    <p:sldId id="259" r:id="rId6"/>
    <p:sldId id="368" r:id="rId7"/>
    <p:sldId id="260" r:id="rId8"/>
    <p:sldId id="261" r:id="rId9"/>
    <p:sldId id="369" r:id="rId10"/>
    <p:sldId id="263" r:id="rId11"/>
    <p:sldId id="363" r:id="rId12"/>
    <p:sldId id="370" r:id="rId13"/>
    <p:sldId id="364" r:id="rId14"/>
    <p:sldId id="264" r:id="rId15"/>
    <p:sldId id="265" r:id="rId16"/>
    <p:sldId id="377" r:id="rId17"/>
    <p:sldId id="365" r:id="rId18"/>
    <p:sldId id="266" r:id="rId19"/>
    <p:sldId id="371" r:id="rId20"/>
    <p:sldId id="267" r:id="rId21"/>
    <p:sldId id="268" r:id="rId22"/>
    <p:sldId id="372" r:id="rId23"/>
    <p:sldId id="378" r:id="rId24"/>
    <p:sldId id="269" r:id="rId25"/>
    <p:sldId id="270" r:id="rId26"/>
  </p:sldIdLst>
  <p:sldSz cx="9144000" cy="6858000" type="screen4x3"/>
  <p:notesSz cx="6797675" cy="9928225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8" autoAdjust="0"/>
    <p:restoredTop sz="94660"/>
  </p:normalViewPr>
  <p:slideViewPr>
    <p:cSldViewPr>
      <p:cViewPr varScale="1">
        <p:scale>
          <a:sx n="50" d="100"/>
          <a:sy n="50" d="100"/>
        </p:scale>
        <p:origin x="1080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CF5DD-1690-4707-8C48-9723A7232C4B}" type="datetimeFigureOut">
              <a:rPr lang="hr-HR" smtClean="0"/>
              <a:t>7.1.2021.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5B22A-54AC-430B-9E49-FDC9395452A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98072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CF5DD-1690-4707-8C48-9723A7232C4B}" type="datetimeFigureOut">
              <a:rPr lang="hr-HR" smtClean="0"/>
              <a:t>7.1.2021.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5B22A-54AC-430B-9E49-FDC9395452A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62939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CF5DD-1690-4707-8C48-9723A7232C4B}" type="datetimeFigureOut">
              <a:rPr lang="hr-HR" smtClean="0"/>
              <a:t>7.1.2021.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5B22A-54AC-430B-9E49-FDC9395452A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92857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CF5DD-1690-4707-8C48-9723A7232C4B}" type="datetimeFigureOut">
              <a:rPr lang="hr-HR" smtClean="0"/>
              <a:t>7.1.2021.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5B22A-54AC-430B-9E49-FDC9395452A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89325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CF5DD-1690-4707-8C48-9723A7232C4B}" type="datetimeFigureOut">
              <a:rPr lang="hr-HR" smtClean="0"/>
              <a:t>7.1.2021.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5B22A-54AC-430B-9E49-FDC9395452A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79158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CF5DD-1690-4707-8C48-9723A7232C4B}" type="datetimeFigureOut">
              <a:rPr lang="hr-HR" smtClean="0"/>
              <a:t>7.1.2021.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5B22A-54AC-430B-9E49-FDC9395452A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54782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CF5DD-1690-4707-8C48-9723A7232C4B}" type="datetimeFigureOut">
              <a:rPr lang="hr-HR" smtClean="0"/>
              <a:t>7.1.2021.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5B22A-54AC-430B-9E49-FDC9395452A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51659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CF5DD-1690-4707-8C48-9723A7232C4B}" type="datetimeFigureOut">
              <a:rPr lang="hr-HR" smtClean="0"/>
              <a:t>7.1.2021.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5B22A-54AC-430B-9E49-FDC9395452A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28021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CF5DD-1690-4707-8C48-9723A7232C4B}" type="datetimeFigureOut">
              <a:rPr lang="hr-HR" smtClean="0"/>
              <a:t>7.1.2021.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5B22A-54AC-430B-9E49-FDC9395452A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86223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CF5DD-1690-4707-8C48-9723A7232C4B}" type="datetimeFigureOut">
              <a:rPr lang="hr-HR" smtClean="0"/>
              <a:t>7.1.2021.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5B22A-54AC-430B-9E49-FDC9395452A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77156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CF5DD-1690-4707-8C48-9723A7232C4B}" type="datetimeFigureOut">
              <a:rPr lang="hr-HR" smtClean="0"/>
              <a:t>7.1.2021.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5B22A-54AC-430B-9E49-FDC9395452A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58304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CF5DD-1690-4707-8C48-9723A7232C4B}" type="datetimeFigureOut">
              <a:rPr lang="hr-HR" smtClean="0"/>
              <a:t>7.1.2021.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5B22A-54AC-430B-9E49-FDC9395452A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82289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4005064"/>
            <a:ext cx="7772400" cy="1470025"/>
          </a:xfrm>
        </p:spPr>
        <p:txBody>
          <a:bodyPr>
            <a:normAutofit/>
          </a:bodyPr>
          <a:lstStyle/>
          <a:p>
            <a:pPr lvl="8" algn="ctr" rtl="0">
              <a:spcBef>
                <a:spcPct val="0"/>
              </a:spcBef>
            </a:pPr>
            <a:endParaRPr lang="hr-HR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656" y="404664"/>
            <a:ext cx="6256784" cy="3744416"/>
          </a:xfrm>
        </p:spPr>
        <p:txBody>
          <a:bodyPr>
            <a:noAutofit/>
          </a:bodyPr>
          <a:lstStyle/>
          <a:p>
            <a:r>
              <a:rPr lang="hr-HR" sz="1800" b="1" dirty="0" smtClean="0">
                <a:latin typeface="Times New Roman" pitchFamily="18" charset="0"/>
                <a:cs typeface="Times New Roman" pitchFamily="18" charset="0"/>
              </a:rPr>
              <a:t>MEĐUNARODNA PRAVNA POMOĆ U KRIVIČNOPRAVNIM STVARIMA</a:t>
            </a:r>
          </a:p>
          <a:p>
            <a:pPr algn="l"/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Međunarodna krivična pomoć ima više svojih oblika.</a:t>
            </a:r>
          </a:p>
          <a:p>
            <a:pPr algn="just"/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Regulirana je međunarodnim ugovorima i našim zakonodavstvom prije svega Zakonom o krivičnom postupku.</a:t>
            </a:r>
          </a:p>
          <a:p>
            <a:pPr algn="just"/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Podrazumijeva, između ostalog, izvršenje pojedinih krivičnopravnih radnji kao što su: saslušanje okrivljenog, svjedoka, vještaka, dostavljanje dokumentacije koja je u vezi s krivičnim postupkom države koja moli za pravnu pomoć u određenoj krivičnoj stvari. </a:t>
            </a:r>
          </a:p>
          <a:p>
            <a:pPr algn="just"/>
            <a:r>
              <a:rPr lang="hr-HR" sz="1800" dirty="0" smtClean="0">
                <a:latin typeface="Times New Roman" pitchFamily="18" charset="0"/>
                <a:cs typeface="Times New Roman" pitchFamily="18" charset="0"/>
              </a:rPr>
              <a:t>Poseban osvrt učinit ćemo na dva oblika međunarodne pravne pomoći, a to su </a:t>
            </a:r>
            <a:r>
              <a:rPr lang="hr-HR" sz="1800" b="1" dirty="0" smtClean="0">
                <a:latin typeface="Times New Roman" pitchFamily="18" charset="0"/>
                <a:cs typeface="Times New Roman" pitchFamily="18" charset="0"/>
              </a:rPr>
              <a:t>ekstradicija i izvršenje strane krivične presude.</a:t>
            </a:r>
          </a:p>
          <a:p>
            <a:pPr algn="just"/>
            <a:endParaRPr lang="hr-HR" sz="18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24759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556792"/>
            <a:ext cx="6696744" cy="456937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r-HR" sz="1800" dirty="0"/>
              <a:t>Ipak treba razlikovati da li se </a:t>
            </a:r>
            <a:r>
              <a:rPr lang="hr-HR" sz="1800" dirty="0" smtClean="0"/>
              <a:t>radi </a:t>
            </a:r>
            <a:r>
              <a:rPr lang="hr-HR" sz="1800" dirty="0"/>
              <a:t>o sudu koji je osnovao Savjet bezbjednosti </a:t>
            </a:r>
            <a:r>
              <a:rPr lang="hr-HR" sz="1800" dirty="0" smtClean="0"/>
              <a:t>ili se radi o Međunarodnom krivičnom sudu koji je osnovan ugovornim putem.</a:t>
            </a:r>
          </a:p>
          <a:p>
            <a:pPr marL="0" indent="0" algn="just">
              <a:buNone/>
            </a:pPr>
            <a:endParaRPr lang="hr-HR" sz="1800" dirty="0" smtClean="0"/>
          </a:p>
          <a:p>
            <a:pPr marL="0" indent="0" algn="just">
              <a:buNone/>
            </a:pPr>
            <a:r>
              <a:rPr lang="hr-HR" sz="1800" dirty="0" smtClean="0"/>
              <a:t>Aktima tribunala nalaže se bezuvjetna suradnja svih zemalja, koja uključuju i ekstradiciju vlastitih državljana.</a:t>
            </a:r>
          </a:p>
          <a:p>
            <a:pPr marL="0" indent="0" algn="just">
              <a:buNone/>
            </a:pPr>
            <a:endParaRPr lang="hr-HR" sz="1800" dirty="0" smtClean="0"/>
          </a:p>
          <a:p>
            <a:pPr marL="0" indent="0" algn="just">
              <a:buNone/>
            </a:pPr>
            <a:r>
              <a:rPr lang="hr-HR" sz="1800" dirty="0" smtClean="0"/>
              <a:t>Za predaju okrivljenika bilo da se radi o vlastitom državljaninu ili strancu, predviđeni su minimalni uvjeti (da se utvrdi identitet da postoji potvrđena optužnica u skladu sa Statutom tribunala, da je djelo kažnjivo i po domaćem zakonu i da se radi o djelu koje je u nadležnosti tribunala.</a:t>
            </a:r>
          </a:p>
          <a:p>
            <a:pPr marL="0" indent="0">
              <a:buNone/>
            </a:pPr>
            <a:r>
              <a:rPr lang="hr-HR" sz="1800" dirty="0" smtClean="0"/>
              <a:t>  </a:t>
            </a:r>
            <a:endParaRPr lang="hr-HR" sz="1800" dirty="0"/>
          </a:p>
        </p:txBody>
      </p:sp>
    </p:spTree>
    <p:extLst>
      <p:ext uri="{BB962C8B-B14F-4D97-AF65-F5344CB8AC3E}">
        <p14:creationId xmlns:p14="http://schemas.microsoft.com/office/powerpoint/2010/main" val="28740689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9672" y="1700808"/>
            <a:ext cx="6048672" cy="442535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hr-H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hr-H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Jednostavniji put izručenja je kad je izručenje ugovoreno tj. kad su zemlje članice Rimskog statuta dobrovoljno prihvatile svoje obveze u odnosu na stalni međunarodni krivični sud pa i obvezu za izručenja svojih državljana. </a:t>
            </a:r>
          </a:p>
          <a:p>
            <a:pPr marL="0" indent="0" algn="just">
              <a:buNone/>
            </a:pPr>
            <a:endParaRPr lang="hr-H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hr-H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 za takvu suradnju potrebno je stvoriti pravne pretpostavke u vlastitim pravnim sistemima.</a:t>
            </a:r>
          </a:p>
          <a:p>
            <a:pPr marL="0" indent="0" algn="just">
              <a:buNone/>
            </a:pPr>
            <a:endParaRPr lang="hr-H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hr-H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To prije svega zahtjeva izmjenu ustava neke zemlje ukoliko je predviđena zabrana ekstradicije </a:t>
            </a:r>
            <a:r>
              <a:rPr lang="hr-HR" sz="1600" dirty="0">
                <a:latin typeface="Arial" panose="020B0604020202020204" pitchFamily="34" charset="0"/>
                <a:cs typeface="Arial" panose="020B0604020202020204" pitchFamily="34" charset="0"/>
              </a:rPr>
              <a:t>svojih </a:t>
            </a:r>
            <a:r>
              <a:rPr lang="hr-H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državljana, kao i donošenje odgovarajućih zakonskih propisa.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8283307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772816"/>
            <a:ext cx="6552728" cy="43533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Strogo uzevši prije izmjene ustavne odredbe o zabrani izručenja svojih državljana ne bi se mogao donositi Zakon o izručenju…</a:t>
            </a:r>
          </a:p>
          <a:p>
            <a:pPr marL="0" indent="0" algn="just">
              <a:buNone/>
            </a:pPr>
            <a:r>
              <a:rPr lang="hr-H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Tako je </a:t>
            </a:r>
            <a:r>
              <a:rPr lang="hr-H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npr</a:t>
            </a:r>
            <a:r>
              <a:rPr lang="hr-H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SR Njemačka prvo izmijenila Ustav pa tek onda ratificirala Rimski statut o izručenju svojih državljana međunarodnom krivičnom  sudu za počinjena krivične djela.</a:t>
            </a:r>
          </a:p>
          <a:p>
            <a:pPr marL="0" indent="0" algn="just">
              <a:buNone/>
            </a:pPr>
            <a:r>
              <a:rPr lang="hr-H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Uvjeti prema našem zakonu za izručenje državljana međunarodnom sudu su slijedeći:</a:t>
            </a:r>
          </a:p>
          <a:p>
            <a:pPr marL="0" indent="0" algn="just">
              <a:buNone/>
            </a:pPr>
            <a:r>
              <a:rPr lang="hr-H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1) da ta osoba nije već osuđena od strane domaćeg suda</a:t>
            </a:r>
          </a:p>
          <a:p>
            <a:pPr marL="0" indent="0" algn="just">
              <a:buNone/>
            </a:pPr>
            <a:r>
              <a:rPr lang="hr-H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2) da je djelo zbog kojeg se traži izručenje krivično djelo i po domaćem krivičnom zakonodavstvu</a:t>
            </a:r>
          </a:p>
          <a:p>
            <a:pPr marL="0" indent="0" algn="just">
              <a:buNone/>
            </a:pPr>
            <a:r>
              <a:rPr lang="hr-H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3) da nije nastupila zastara  ili da krivično djelo nije obuhvaćeno amnestijom</a:t>
            </a:r>
          </a:p>
          <a:p>
            <a:pPr marL="0" indent="0" algn="just">
              <a:buNone/>
            </a:pPr>
            <a:r>
              <a:rPr lang="hr-H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4) da je utvrđena istovjetnost osobe čije se izručenje traži.</a:t>
            </a:r>
          </a:p>
        </p:txBody>
      </p:sp>
    </p:spTree>
    <p:extLst>
      <p:ext uri="{BB962C8B-B14F-4D97-AF65-F5344CB8AC3E}">
        <p14:creationId xmlns:p14="http://schemas.microsoft.com/office/powerpoint/2010/main" val="27027447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1628800"/>
            <a:ext cx="6408712" cy="44973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hr-HR" sz="1800" b="1" dirty="0" smtClean="0"/>
          </a:p>
          <a:p>
            <a:pPr marL="0" indent="0" algn="ctr">
              <a:buNone/>
            </a:pPr>
            <a:r>
              <a:rPr lang="hr-HR" sz="1800" b="1" dirty="0" smtClean="0"/>
              <a:t>IZVRŠENJE STRANE KRIVIČNE PRESUDE</a:t>
            </a:r>
          </a:p>
          <a:p>
            <a:pPr marL="0" indent="0" algn="just">
              <a:buNone/>
            </a:pPr>
            <a:endParaRPr lang="hr-HR" sz="1800" dirty="0" smtClean="0"/>
          </a:p>
          <a:p>
            <a:pPr marL="0" indent="0" algn="just">
              <a:buNone/>
            </a:pPr>
            <a:r>
              <a:rPr lang="hr-HR" sz="1800" dirty="0" smtClean="0"/>
              <a:t>Kao jedan od oblika međunarodne pravne pomoći je i mogućnost izvršenja krivične presude inozemnog suda.</a:t>
            </a:r>
          </a:p>
          <a:p>
            <a:pPr marL="0" indent="0" algn="just">
              <a:buNone/>
            </a:pPr>
            <a:r>
              <a:rPr lang="hr-HR" sz="1800" dirty="0" smtClean="0"/>
              <a:t>U načelu presuda inozemnih sudova se ne izvršava.</a:t>
            </a:r>
          </a:p>
          <a:p>
            <a:pPr marL="0" indent="0" algn="just">
              <a:buNone/>
            </a:pPr>
            <a:r>
              <a:rPr lang="hr-HR" sz="1800" dirty="0" smtClean="0"/>
              <a:t>Međutim, izuzetno od toga pravila dozvoljeno je izvršenje strane krivične presude pod uvjetom da je to predviđeno   međunarodnim ugovorom ili na osnovu uzajamnosti, kao i pod uvjetom da sankciju koju je izrekao strani sud izrekne i domaći sud prema krivičnom zakonodavstvu države izvršenja.</a:t>
            </a:r>
          </a:p>
          <a:p>
            <a:pPr marL="0" indent="0" algn="just">
              <a:buNone/>
            </a:pPr>
            <a:r>
              <a:rPr lang="hr-HR" sz="1800" dirty="0" smtClean="0"/>
              <a:t>Dakle, potrebno je kumulativno ispunjenje dva uvjeta.</a:t>
            </a:r>
          </a:p>
          <a:p>
            <a:pPr marL="0" indent="0" algn="just">
              <a:buNone/>
            </a:pPr>
            <a:r>
              <a:rPr lang="hr-HR" sz="1800" dirty="0" smtClean="0"/>
              <a:t> </a:t>
            </a:r>
            <a:endParaRPr lang="hr-HR" sz="1800" dirty="0"/>
          </a:p>
          <a:p>
            <a:pPr marL="0" indent="0" algn="just">
              <a:buNone/>
            </a:pPr>
            <a:endParaRPr lang="hr-H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hr-H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hr-HR" sz="1800" dirty="0"/>
          </a:p>
        </p:txBody>
      </p:sp>
    </p:spTree>
    <p:extLst>
      <p:ext uri="{BB962C8B-B14F-4D97-AF65-F5344CB8AC3E}">
        <p14:creationId xmlns:p14="http://schemas.microsoft.com/office/powerpoint/2010/main" val="23503878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1640" y="1628800"/>
            <a:ext cx="6336704" cy="44973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r-HR" sz="1800" dirty="0" smtClean="0"/>
              <a:t>Prvi uvjet je alternativno postavljen, tj. moguće je izvršenje sudske presude one zemlje sa kojom naša zemlja ima zaključen ugovor. Uvođenjem drugog uvjeta da se može koristiti ovaj institut, a to je faktični reciprocitet koji je značajno proširio primjenu ovog instituta.</a:t>
            </a:r>
          </a:p>
          <a:p>
            <a:pPr marL="0" indent="0" algn="just">
              <a:buNone/>
            </a:pPr>
            <a:r>
              <a:rPr lang="hr-HR" sz="1800" dirty="0" smtClean="0"/>
              <a:t>Drugi uvjet zahtjeva da krivičnu sankciju izrekne i naš sud u skladu sa našim krivičnim zakonodavstvom. </a:t>
            </a:r>
          </a:p>
          <a:p>
            <a:pPr marL="0" indent="0" algn="just">
              <a:buNone/>
            </a:pPr>
            <a:r>
              <a:rPr lang="hr-HR" sz="1800" dirty="0" smtClean="0"/>
              <a:t>Dakle, krivična sankcija koju je izrekao strani sud ne izvršava se neposredno već na osnovu odluke našeg suda.</a:t>
            </a:r>
          </a:p>
          <a:p>
            <a:pPr marL="0" indent="0" algn="just">
              <a:buNone/>
            </a:pPr>
            <a:r>
              <a:rPr lang="hr-HR" sz="1800" dirty="0" smtClean="0"/>
              <a:t>Smisao ovog instituta je u tome da se preispita i usuglasi strana odluka sa našim krivičnim zakonodavstvom. </a:t>
            </a:r>
          </a:p>
          <a:p>
            <a:pPr marL="0" indent="0" algn="just">
              <a:buNone/>
            </a:pPr>
            <a:r>
              <a:rPr lang="hr-HR" sz="1800" dirty="0" smtClean="0"/>
              <a:t>U osnovi naš sud bi trebao izreći istu sankciju kao i strani ako je to u skladu s našim zakonodavstvom.</a:t>
            </a:r>
          </a:p>
        </p:txBody>
      </p:sp>
    </p:spTree>
    <p:extLst>
      <p:ext uri="{BB962C8B-B14F-4D97-AF65-F5344CB8AC3E}">
        <p14:creationId xmlns:p14="http://schemas.microsoft.com/office/powerpoint/2010/main" val="27911891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5656" y="1556792"/>
            <a:ext cx="6336704" cy="456937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r-HR" sz="1800" dirty="0" smtClean="0"/>
              <a:t>To se mora navesti u obrazloženju odluke suda u kojoj se kazna izvršava.</a:t>
            </a:r>
          </a:p>
          <a:p>
            <a:pPr marL="0" indent="0" algn="just">
              <a:buNone/>
            </a:pPr>
            <a:endParaRPr lang="hr-HR" sz="1800" dirty="0" smtClean="0"/>
          </a:p>
          <a:p>
            <a:pPr marL="0" indent="0" algn="just">
              <a:buNone/>
            </a:pPr>
            <a:r>
              <a:rPr lang="hr-HR" sz="1800" dirty="0" smtClean="0"/>
              <a:t>Ovo pitanje može biti precizno regulirano međunarodnim ugovorom (npr. u međunarodnom ugovoru utvrdi se da je zabranjeno izricanje strože kazne od one koju je izrekao strani sud).</a:t>
            </a:r>
          </a:p>
          <a:p>
            <a:pPr marL="0" indent="0" algn="just">
              <a:buNone/>
            </a:pPr>
            <a:endParaRPr lang="hr-HR" sz="1800" dirty="0" smtClean="0"/>
          </a:p>
          <a:p>
            <a:pPr marL="0" indent="0" algn="just">
              <a:buNone/>
            </a:pPr>
            <a:r>
              <a:rPr lang="hr-HR" sz="1800" dirty="0" smtClean="0"/>
              <a:t>Protiv presude našeg suda žalbu mogu izjaviti državni tužitelj, osuđeni, ili njegov branitelj i osobe koje inače mogu izjaviti žalbu u korist optuženog (bračni drug, srodnik u pravoj liniji i druge osobe  koje predviđa ZKP).</a:t>
            </a:r>
          </a:p>
        </p:txBody>
      </p:sp>
    </p:spTree>
    <p:extLst>
      <p:ext uri="{BB962C8B-B14F-4D97-AF65-F5344CB8AC3E}">
        <p14:creationId xmlns:p14="http://schemas.microsoft.com/office/powerpoint/2010/main" val="12078866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1700808"/>
            <a:ext cx="5904656" cy="442535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hr-HR" sz="1800" dirty="0" smtClean="0"/>
          </a:p>
          <a:p>
            <a:pPr marL="0" indent="0" algn="just">
              <a:buNone/>
            </a:pPr>
            <a:r>
              <a:rPr lang="hr-HR" sz="1800" dirty="0"/>
              <a:t>U slučaju kada je strani državljanin osuđen od našeg suda, moguće je da presuda bude izvršena u inozemstvu.</a:t>
            </a:r>
          </a:p>
          <a:p>
            <a:pPr marL="0" indent="0" algn="just">
              <a:buNone/>
            </a:pPr>
            <a:endParaRPr lang="hr-HR" sz="1800" dirty="0" smtClean="0"/>
          </a:p>
          <a:p>
            <a:pPr marL="0" indent="0" algn="just">
              <a:buNone/>
            </a:pPr>
            <a:r>
              <a:rPr lang="hr-HR" sz="1800" dirty="0" smtClean="0"/>
              <a:t>Potrebno </a:t>
            </a:r>
            <a:r>
              <a:rPr lang="hr-HR" sz="1800" dirty="0"/>
              <a:t>je da osuđeni strani državljanin, odnosno ovlaštene osobe, podnesu molbu prvostupanjskom sudu da izvršava kaznu u svojoj zemlji</a:t>
            </a:r>
            <a:r>
              <a:rPr lang="hr-HR" sz="1800" dirty="0" smtClean="0"/>
              <a:t>.</a:t>
            </a:r>
          </a:p>
          <a:p>
            <a:pPr marL="0" indent="0" algn="just">
              <a:buNone/>
            </a:pPr>
            <a:endParaRPr lang="hr-HR" sz="1800" dirty="0" smtClean="0"/>
          </a:p>
          <a:p>
            <a:pPr marL="0" indent="0" algn="just">
              <a:buNone/>
            </a:pPr>
            <a:r>
              <a:rPr lang="hr-HR" sz="1800" dirty="0" smtClean="0"/>
              <a:t>Taj sud će postupiti u skladu sa međunarodnim ugovorom, odnosno na osnovu uzajamnosti.</a:t>
            </a:r>
          </a:p>
          <a:p>
            <a:pPr marL="0" indent="0" algn="just">
              <a:buNone/>
            </a:pPr>
            <a:endParaRPr lang="hr-HR" sz="1800" dirty="0"/>
          </a:p>
        </p:txBody>
      </p:sp>
    </p:spTree>
    <p:extLst>
      <p:ext uri="{BB962C8B-B14F-4D97-AF65-F5344CB8AC3E}">
        <p14:creationId xmlns:p14="http://schemas.microsoft.com/office/powerpoint/2010/main" val="12985490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1680" y="1628800"/>
            <a:ext cx="6480720" cy="44973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r-HR" sz="1600" dirty="0" smtClean="0"/>
              <a:t>  </a:t>
            </a:r>
            <a:endParaRPr lang="hr-HR" sz="1600" dirty="0"/>
          </a:p>
          <a:p>
            <a:pPr marL="0" indent="0" algn="ctr">
              <a:buNone/>
            </a:pPr>
            <a:r>
              <a:rPr lang="hr-H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PERSPEKTIVE MEĐUNARODNOG </a:t>
            </a:r>
          </a:p>
          <a:p>
            <a:pPr marL="0" indent="0" algn="ctr">
              <a:buNone/>
            </a:pPr>
            <a:r>
              <a:rPr lang="hr-HR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KRIVIČNOG PRAVA</a:t>
            </a:r>
          </a:p>
          <a:p>
            <a:pPr marL="0" indent="0" algn="just">
              <a:buNone/>
            </a:pPr>
            <a:r>
              <a:rPr lang="hr-H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Usvajanjem Statuta međunarodnog krivičnog suda 1998. godine u Rimu znatno je povećan optimizam u pogledu budućnosti međunarodnog krivičnog prava.</a:t>
            </a:r>
          </a:p>
          <a:p>
            <a:pPr marL="0" indent="0" algn="just">
              <a:buNone/>
            </a:pPr>
            <a:r>
              <a:rPr lang="hr-H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Statut je stupio na snagu 2002. godine.</a:t>
            </a:r>
          </a:p>
          <a:p>
            <a:pPr marL="0" indent="0" algn="just">
              <a:buNone/>
            </a:pPr>
            <a:r>
              <a:rPr lang="hr-H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Pored toga mnoga su mišljenja istaknuta da još nije sazrelo vrijeme za osnivanje stalnog međunarodnog suda i da će to biti tek onda kada zakonodavna, </a:t>
            </a:r>
            <a:r>
              <a:rPr lang="hr-HR" sz="1600" dirty="0">
                <a:latin typeface="Arial" panose="020B0604020202020204" pitchFamily="34" charset="0"/>
                <a:cs typeface="Arial" panose="020B0604020202020204" pitchFamily="34" charset="0"/>
              </a:rPr>
              <a:t>sudska </a:t>
            </a:r>
            <a:r>
              <a:rPr lang="hr-H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 izvršna vlast budu pripadale jednoj naddržavnoj organizaciji.</a:t>
            </a:r>
          </a:p>
          <a:p>
            <a:pPr marL="0" indent="0" algn="just">
              <a:buNone/>
            </a:pPr>
            <a:r>
              <a:rPr lang="hr-H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Iako čovječanstvo teži za udruživanjem država u određene zajednice kao što je to Europska unija, ipak postoje i dalje velike razlike među narodima, naročito europskim i azijskim.</a:t>
            </a:r>
          </a:p>
          <a:p>
            <a:pPr marL="0" indent="0" algn="just">
              <a:buNone/>
            </a:pPr>
            <a:r>
              <a:rPr lang="hr-H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hr-H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8066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3648" y="1417638"/>
            <a:ext cx="6408712" cy="4636517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hr-HR" sz="1800" dirty="0" smtClean="0"/>
              <a:t>Govori se da je Statut međunarodnog krivičnog suda rezultat dvostrukog kompromisa: kompromisa između prava i politike i kompromisa između krivičnopravnog i međunarodnopravnog pristupa.</a:t>
            </a:r>
          </a:p>
          <a:p>
            <a:pPr marL="0" indent="0" algn="just">
              <a:buNone/>
            </a:pPr>
            <a:r>
              <a:rPr lang="hr-HR" sz="1800" dirty="0" smtClean="0"/>
              <a:t>Bez obzira na kompromise taj sud kao i </a:t>
            </a:r>
            <a:r>
              <a:rPr lang="hr-HR" sz="1800" dirty="0" err="1" smtClean="0"/>
              <a:t>supranacionalno</a:t>
            </a:r>
            <a:r>
              <a:rPr lang="hr-HR" sz="1800" dirty="0" smtClean="0"/>
              <a:t> međunarodno krivično pravo, ostaje za mnoge zemlje neprihvatljiv. </a:t>
            </a:r>
          </a:p>
          <a:p>
            <a:pPr marL="0" indent="0" algn="just">
              <a:buNone/>
            </a:pPr>
            <a:r>
              <a:rPr lang="hr-HR" sz="1800" dirty="0" smtClean="0"/>
              <a:t>Posebice se ističe SAD s obzirom na njihov stav da sud kažnjava druge, a ne njihove državljane.</a:t>
            </a:r>
          </a:p>
          <a:p>
            <a:pPr marL="0" indent="0" algn="just">
              <a:buNone/>
            </a:pPr>
            <a:r>
              <a:rPr lang="hr-HR" sz="1800" dirty="0" smtClean="0"/>
              <a:t>Zatim, Kina, Ruska federacija imaju rezerviran odnos prema Rimskom statutu…</a:t>
            </a:r>
          </a:p>
          <a:p>
            <a:pPr marL="0" indent="0" algn="just">
              <a:buNone/>
            </a:pPr>
            <a:r>
              <a:rPr lang="hr-HR" sz="1800" dirty="0" smtClean="0"/>
              <a:t>Postavlja se pitanje da li će međunarodni krivični sud moći ostvariti ideju univerzalne  pravde zbog koje je osnovan: da li svi građani svijeta pod jednakim uvjetima odgovaraju za određena međunarodna krivična djela.</a:t>
            </a:r>
          </a:p>
          <a:p>
            <a:pPr marL="0" indent="0">
              <a:buNone/>
            </a:pPr>
            <a:endParaRPr lang="hr-HR" sz="1800" dirty="0" smtClean="0"/>
          </a:p>
          <a:p>
            <a:pPr marL="0" indent="0">
              <a:buNone/>
            </a:pPr>
            <a:r>
              <a:rPr lang="hr-HR" sz="1800" dirty="0" smtClean="0"/>
              <a:t> </a:t>
            </a:r>
            <a:endParaRPr lang="hr-H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hr-HR" sz="1800" dirty="0" smtClean="0"/>
          </a:p>
        </p:txBody>
      </p:sp>
    </p:spTree>
    <p:extLst>
      <p:ext uri="{BB962C8B-B14F-4D97-AF65-F5344CB8AC3E}">
        <p14:creationId xmlns:p14="http://schemas.microsoft.com/office/powerpoint/2010/main" val="19800496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700808"/>
            <a:ext cx="6552728" cy="442535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r-H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Bez obzira na navedene sumnje, veliki korak naprijed je  učinjen.</a:t>
            </a:r>
          </a:p>
          <a:p>
            <a:pPr marL="0" indent="0" algn="just">
              <a:buNone/>
            </a:pPr>
            <a:r>
              <a:rPr lang="hr-H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Ostaje realna nada da će Međunarodni krivični sud postati respektabilna institucija čije će izbjegavanje svaku državu koštati ugleda koji država uživa u međunarodnoj zajednici.</a:t>
            </a:r>
          </a:p>
          <a:p>
            <a:pPr marL="0" indent="0" algn="just">
              <a:buNone/>
            </a:pPr>
            <a:r>
              <a:rPr lang="hr-H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Bez obzira na opasnosti, teškoće i prepreke koje stoje na političkom, organizacijskom, financijskom i drugom planu pred Međunarodnim krivičnim sudom ostaje objektivni problem nedovoljne razvijenosti  međunarodnog krivičnog prava.</a:t>
            </a:r>
          </a:p>
          <a:p>
            <a:pPr marL="0" indent="0" algn="just">
              <a:buNone/>
            </a:pPr>
            <a:r>
              <a:rPr lang="hr-H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Buduća praksa međunarodnog suda zasigurno će biti daljnji poticaj za izučavanje oblasti međunarodnog krivičnog prava usprkos objektivnim teškoćama i ograničenjima koja proizlaze iz različitosti dvije grane prava iz kojih je nastalo međunarodno krivično pravo i tako voditi njegovom daljem razvoju.</a:t>
            </a:r>
          </a:p>
          <a:p>
            <a:pPr marL="0" indent="0" algn="just">
              <a:buNone/>
            </a:pPr>
            <a:r>
              <a:rPr lang="hr-H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endParaRPr lang="hr-HR" sz="1800" dirty="0"/>
          </a:p>
          <a:p>
            <a:pPr marL="0" indent="0">
              <a:buNone/>
            </a:pPr>
            <a:endParaRPr lang="hr-HR" sz="1600" dirty="0"/>
          </a:p>
        </p:txBody>
      </p:sp>
    </p:spTree>
    <p:extLst>
      <p:ext uri="{BB962C8B-B14F-4D97-AF65-F5344CB8AC3E}">
        <p14:creationId xmlns:p14="http://schemas.microsoft.com/office/powerpoint/2010/main" val="2219344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1484784"/>
            <a:ext cx="6840760" cy="464137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hr-HR" sz="1800" b="1" dirty="0" smtClean="0"/>
              <a:t>EKSTRADICIJA</a:t>
            </a:r>
          </a:p>
          <a:p>
            <a:pPr marL="0" indent="0" algn="just">
              <a:buNone/>
            </a:pPr>
            <a:r>
              <a:rPr lang="hr-HR" sz="1800" b="1" dirty="0" smtClean="0"/>
              <a:t>Ekstradicija stranoj državi</a:t>
            </a:r>
          </a:p>
          <a:p>
            <a:pPr marL="0" indent="0" algn="just">
              <a:buNone/>
            </a:pPr>
            <a:endParaRPr lang="hr-HR" sz="1800" dirty="0" smtClean="0"/>
          </a:p>
          <a:p>
            <a:pPr marL="0" indent="0" algn="just">
              <a:buNone/>
            </a:pPr>
            <a:r>
              <a:rPr lang="hr-HR" sz="1800" dirty="0" smtClean="0"/>
              <a:t>Ekstradicija ili izručenje krivaca odavno se s pravom smatra najvažnijim aktom međunarodne pravne pomoći.</a:t>
            </a:r>
          </a:p>
          <a:p>
            <a:pPr marL="0" indent="0" algn="just">
              <a:buNone/>
            </a:pPr>
            <a:endParaRPr lang="hr-HR" sz="1800" dirty="0" smtClean="0"/>
          </a:p>
          <a:p>
            <a:pPr marL="0" indent="0" algn="just">
              <a:buNone/>
            </a:pPr>
            <a:r>
              <a:rPr lang="hr-HR" sz="1800" dirty="0" smtClean="0"/>
              <a:t>Pojam ekstradicije danas se najčešće određuje kao akt koji se sastoji u tome što vlasti jedne države predaju izvjesnu osobu vlastima druge države u cilju vođenja krivičnog postupka nad njim ili u cilju izvršenja kazne nad njim.</a:t>
            </a:r>
          </a:p>
          <a:p>
            <a:pPr marL="0" indent="0" algn="just">
              <a:buNone/>
            </a:pPr>
            <a:r>
              <a:rPr lang="hr-HR" sz="1800" dirty="0" smtClean="0"/>
              <a:t> </a:t>
            </a:r>
          </a:p>
          <a:p>
            <a:pPr marL="0" indent="0" algn="just">
              <a:buNone/>
            </a:pPr>
            <a:r>
              <a:rPr lang="hr-HR" sz="1800" dirty="0" smtClean="0"/>
              <a:t>Razlikujemo aktivnu i </a:t>
            </a:r>
            <a:r>
              <a:rPr lang="hr-HR" sz="1800" dirty="0"/>
              <a:t>pasivnu </a:t>
            </a:r>
            <a:r>
              <a:rPr lang="hr-HR" sz="1800" dirty="0" smtClean="0"/>
              <a:t>ekstradiciju. </a:t>
            </a:r>
          </a:p>
          <a:p>
            <a:pPr marL="0" indent="0" algn="just">
              <a:buNone/>
            </a:pPr>
            <a:endParaRPr lang="hr-HR" sz="1800" dirty="0" smtClean="0"/>
          </a:p>
          <a:p>
            <a:pPr marL="0" indent="0" algn="just">
              <a:buNone/>
            </a:pPr>
            <a:r>
              <a:rPr lang="hr-HR" sz="1800" dirty="0" smtClean="0"/>
              <a:t>Aktivna ekstradicija podrazumijeva slučajeve u kojima jedna država traži ekstradiciju od druge države.</a:t>
            </a:r>
          </a:p>
          <a:p>
            <a:pPr marL="0" indent="0" algn="just">
              <a:buNone/>
            </a:pPr>
            <a:r>
              <a:rPr lang="hr-HR" sz="1800" dirty="0" smtClean="0"/>
              <a:t>Pasivna ekstradicija postoji kada domaća država odobrava ekstradiciju.</a:t>
            </a:r>
          </a:p>
          <a:p>
            <a:pPr marL="0" indent="0" algn="just">
              <a:buNone/>
            </a:pPr>
            <a:endParaRPr lang="hr-HR" sz="1800" dirty="0" smtClean="0"/>
          </a:p>
        </p:txBody>
      </p:sp>
    </p:spTree>
    <p:extLst>
      <p:ext uri="{BB962C8B-B14F-4D97-AF65-F5344CB8AC3E}">
        <p14:creationId xmlns:p14="http://schemas.microsoft.com/office/powerpoint/2010/main" val="40361380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5" y="1628800"/>
            <a:ext cx="6336703" cy="44973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sz="1800" b="1" dirty="0" smtClean="0"/>
              <a:t>IZVRŠENJE KAZNI</a:t>
            </a:r>
          </a:p>
          <a:p>
            <a:pPr marL="0" indent="0" algn="just">
              <a:buNone/>
            </a:pPr>
            <a:endParaRPr lang="hr-HR" sz="1800" dirty="0" smtClean="0"/>
          </a:p>
          <a:p>
            <a:pPr marL="0" indent="0">
              <a:buNone/>
            </a:pPr>
            <a:r>
              <a:rPr lang="hr-HR" sz="1800" dirty="0" smtClean="0"/>
              <a:t> </a:t>
            </a:r>
            <a:r>
              <a:rPr lang="hr-HR" sz="1800" b="1" dirty="0" smtClean="0"/>
              <a:t>Mjesto izvršenja kazne zatvora</a:t>
            </a:r>
          </a:p>
          <a:p>
            <a:pPr marL="0" indent="0" algn="just">
              <a:buNone/>
            </a:pPr>
            <a:endParaRPr lang="hr-HR" sz="1800" dirty="0" smtClean="0"/>
          </a:p>
          <a:p>
            <a:pPr marL="0" indent="0" algn="just">
              <a:buNone/>
            </a:pPr>
            <a:r>
              <a:rPr lang="hr-HR" sz="1800" dirty="0" smtClean="0"/>
              <a:t>Međunarodni sudovi ne posjeduju vlastite zatvore u kojima bi osuđene osobe izdržavale kaznu, te se stoga obraćaju državama.</a:t>
            </a:r>
          </a:p>
          <a:p>
            <a:pPr marL="0" indent="0" algn="just">
              <a:buNone/>
            </a:pPr>
            <a:endParaRPr lang="hr-HR" sz="1800" dirty="0" smtClean="0"/>
          </a:p>
          <a:p>
            <a:pPr marL="0" indent="0" algn="just">
              <a:buNone/>
            </a:pPr>
            <a:r>
              <a:rPr lang="hr-HR" sz="1800" dirty="0" smtClean="0"/>
              <a:t>Statutom je određeno da će se kazna zatvora izdržavati u državi koju odredi međunarodni sud s liste država koje su Savjetu bezbjednosti izrazile spremnost da prime osuđene osobe na izdržavanje kazne.</a:t>
            </a:r>
          </a:p>
          <a:p>
            <a:pPr marL="0" indent="0" algn="just">
              <a:buNone/>
            </a:pPr>
            <a:endParaRPr lang="hr-HR" sz="1800" dirty="0"/>
          </a:p>
        </p:txBody>
      </p:sp>
    </p:spTree>
    <p:extLst>
      <p:ext uri="{BB962C8B-B14F-4D97-AF65-F5344CB8AC3E}">
        <p14:creationId xmlns:p14="http://schemas.microsoft.com/office/powerpoint/2010/main" val="27815394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556792"/>
            <a:ext cx="6120680" cy="456937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sz="1800" b="1" dirty="0"/>
          </a:p>
          <a:p>
            <a:pPr marL="0" indent="0" algn="ctr">
              <a:buNone/>
            </a:pPr>
            <a:r>
              <a:rPr lang="hr-HR" sz="1800" b="1" dirty="0" smtClean="0"/>
              <a:t>UVJETI IZDRŽAVANJA KAZNE </a:t>
            </a:r>
          </a:p>
          <a:p>
            <a:pPr marL="0" indent="0" algn="just">
              <a:buNone/>
            </a:pPr>
            <a:endParaRPr lang="hr-HR" sz="1800" dirty="0" smtClean="0"/>
          </a:p>
          <a:p>
            <a:pPr marL="0" indent="0" algn="just">
              <a:buNone/>
            </a:pPr>
            <a:r>
              <a:rPr lang="hr-HR" sz="1800" dirty="0" smtClean="0"/>
              <a:t>Uvjeti izdržavanja kazne zatvora moraju biti u skladu s općim zakonima i pravilima koji važe u odnosnoj državi, ali i s međunarodnim standardima.</a:t>
            </a:r>
          </a:p>
          <a:p>
            <a:pPr marL="0" indent="0" algn="just">
              <a:buNone/>
            </a:pPr>
            <a:r>
              <a:rPr lang="hr-HR" sz="1800" dirty="0" smtClean="0"/>
              <a:t>Ovaj zahtjev nije izričito propisan statutima on je implicitan cjelokupnom sistemu međunarodnih sudova, koji su obvezni poštivati međunarodne standarde zaštite ljudskih prava, a posebno standarde o pravima optuženog, žrtava i svjedoka.</a:t>
            </a:r>
          </a:p>
          <a:p>
            <a:pPr marL="0" indent="0" algn="just">
              <a:buNone/>
            </a:pPr>
            <a:r>
              <a:rPr lang="hr-HR" sz="1800" dirty="0" smtClean="0"/>
              <a:t>Statut izričito postavlja zahtjev (čl. 106 (2) ICC ) da će „uvjeti izdržavanja kazne zatvora …biti u skladu s opće prihvaćenim međunarodnim ugovornim standardima o postupanju sa zatvorenicima”. </a:t>
            </a:r>
          </a:p>
          <a:p>
            <a:pPr marL="0" indent="0" algn="just">
              <a:buNone/>
            </a:pPr>
            <a:endParaRPr lang="hr-HR" sz="1800" dirty="0"/>
          </a:p>
        </p:txBody>
      </p:sp>
    </p:spTree>
    <p:extLst>
      <p:ext uri="{BB962C8B-B14F-4D97-AF65-F5344CB8AC3E}">
        <p14:creationId xmlns:p14="http://schemas.microsoft.com/office/powerpoint/2010/main" val="37629352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431" y="1700808"/>
            <a:ext cx="6231857" cy="4381947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hr-HR" sz="1800" b="1" dirty="0" smtClean="0"/>
              <a:t>UBLAŽAVANJE ILI PREINAČENJE KAZNE I POMILOVANJE</a:t>
            </a:r>
          </a:p>
          <a:p>
            <a:pPr marL="0" indent="0" algn="ctr">
              <a:buNone/>
            </a:pPr>
            <a:endParaRPr lang="hr-HR" sz="1800" b="1" dirty="0"/>
          </a:p>
          <a:p>
            <a:pPr marL="0" indent="0" algn="just">
              <a:buNone/>
            </a:pPr>
            <a:r>
              <a:rPr lang="hr-HR" sz="1800" dirty="0" smtClean="0"/>
              <a:t>Međunarodno krivično pravo propisuje da postoji mogućnost da države u kojima osuđena osoba izdržava kaznu, ublaže ili preinače ili osobu puste na slobodu prije isteka kazne koju je izrekao međunarodno sud.</a:t>
            </a:r>
          </a:p>
          <a:p>
            <a:pPr marL="0" indent="0" algn="just">
              <a:buNone/>
            </a:pPr>
            <a:r>
              <a:rPr lang="hr-HR" sz="1800" dirty="0" smtClean="0"/>
              <a:t>Ipak, može doći do sukoba zakona države u kojoj se kazna izdržava i međunarodnih normi.</a:t>
            </a:r>
          </a:p>
          <a:p>
            <a:pPr marL="0" indent="0" algn="just">
              <a:buNone/>
            </a:pPr>
            <a:r>
              <a:rPr lang="hr-HR" sz="1800" dirty="0" smtClean="0"/>
              <a:t>Može se desiti da u određenoj državi zatvorenici imaju pravo na smanjenje kazne, uvjetni otpust ili neku vrstu posebnog tretmana pošto odsluže određeni dio kazne, ili u slučaju dobrog ponašanja.</a:t>
            </a:r>
          </a:p>
          <a:p>
            <a:pPr marL="0" indent="0" algn="just">
              <a:buNone/>
            </a:pPr>
            <a:r>
              <a:rPr lang="hr-HR" sz="1800" dirty="0" smtClean="0"/>
              <a:t> Ako to ne važi za osobe koje je osudio međunarodni tribunal, moglo bi se govoriti o nekom obliku diskriminacije prema međunarodnim osuđenicima.</a:t>
            </a:r>
          </a:p>
          <a:p>
            <a:pPr marL="0" indent="0" algn="just">
              <a:buNone/>
            </a:pPr>
            <a:endParaRPr lang="hr-HR" sz="1800" dirty="0"/>
          </a:p>
          <a:p>
            <a:pPr marL="0" indent="0">
              <a:buNone/>
            </a:pPr>
            <a:endParaRPr lang="hr-HR" sz="1800" dirty="0"/>
          </a:p>
        </p:txBody>
      </p:sp>
    </p:spTree>
    <p:extLst>
      <p:ext uri="{BB962C8B-B14F-4D97-AF65-F5344CB8AC3E}">
        <p14:creationId xmlns:p14="http://schemas.microsoft.com/office/powerpoint/2010/main" val="3942324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1556792"/>
            <a:ext cx="6840760" cy="45693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Pitanje pomilovanja je posebno složeno.</a:t>
            </a:r>
          </a:p>
          <a:p>
            <a:pPr marL="0" indent="0" algn="just">
              <a:buNone/>
            </a:pPr>
            <a:r>
              <a:rPr lang="hr-H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U većini zemalja samo predsjednik države može davati pomilovanja.</a:t>
            </a:r>
          </a:p>
          <a:p>
            <a:pPr marL="0" indent="0" algn="just">
              <a:buNone/>
            </a:pPr>
            <a:r>
              <a:rPr lang="hr-H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Međunarodnim Pravilnikom o postupku i dokazivanju, propisano je da ako osuđena osoba stekne pravo na pomilovanje ili ublažavanje kazne po domaćem pravu, država o tome mora obavijestiti Međunarodni tribunal, a predsjednik Tribunala će, nakon savjetovanja sa sucima utvrditi da li je pomilovanje ili ublažavanje kazne prikladno.</a:t>
            </a:r>
          </a:p>
          <a:p>
            <a:pPr marL="0" indent="0" algn="just">
              <a:buNone/>
            </a:pPr>
            <a:r>
              <a:rPr lang="hr-H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Tako međunarodno tijelo odlučuje o prikladnosti pomilovanja odnosno ublažavanja kazne, a konačna odluka je ostavljena relevantnom domaćem organu.    </a:t>
            </a:r>
            <a:endParaRPr lang="hr-HR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7714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628800"/>
            <a:ext cx="6408712" cy="44973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r-HR" sz="1800" dirty="0" smtClean="0"/>
              <a:t>Ovo je pitanje riješeno na elastičan način sporazumom između tribunala i država. </a:t>
            </a:r>
          </a:p>
          <a:p>
            <a:pPr marL="0" indent="0" algn="just">
              <a:buNone/>
            </a:pPr>
            <a:r>
              <a:rPr lang="hr-HR" sz="1800" dirty="0" smtClean="0"/>
              <a:t>Tako je npr. u prvom takvom sporazumu ICTY između Italije 1997, predviđeno ako u skladu s primjenom domaćeg prava države ugovornice osuđena osoba stekne pravo na ne zavodske mjere ili radne aktivnosti izvan zatvora, ili uvjetni otpust, ministar pravde će o tome obavijestiti predsjednika tribunala.</a:t>
            </a:r>
          </a:p>
          <a:p>
            <a:pPr marL="0" indent="0" algn="just">
              <a:buNone/>
            </a:pPr>
            <a:r>
              <a:rPr lang="hr-HR" sz="1800" dirty="0" smtClean="0"/>
              <a:t>Ako nakon savjetovanja sa sucima predsjednik tribunala zaključi da nacionalne mjere nisu prikladne, naložit će da se osuđena osoba preda Međunarodnom tribunalu, kada se osuđenik </a:t>
            </a:r>
            <a:r>
              <a:rPr lang="hr-HR" sz="1800" dirty="0" err="1" smtClean="0"/>
              <a:t>najvjerovatnije</a:t>
            </a:r>
            <a:r>
              <a:rPr lang="hr-HR" sz="1800" dirty="0" smtClean="0"/>
              <a:t> prebacuje u drugu državu radi izdržavanja kazne. </a:t>
            </a:r>
          </a:p>
          <a:p>
            <a:pPr marL="0" indent="0">
              <a:buNone/>
            </a:pPr>
            <a:endParaRPr lang="hr-HR" sz="1800" b="1" dirty="0" smtClean="0"/>
          </a:p>
          <a:p>
            <a:pPr marL="0" indent="0" algn="ctr">
              <a:buNone/>
            </a:pPr>
            <a:endParaRPr lang="hr-HR" sz="1800" b="1" dirty="0"/>
          </a:p>
        </p:txBody>
      </p:sp>
    </p:spTree>
    <p:extLst>
      <p:ext uri="{BB962C8B-B14F-4D97-AF65-F5344CB8AC3E}">
        <p14:creationId xmlns:p14="http://schemas.microsoft.com/office/powerpoint/2010/main" val="23942360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323528" y="0"/>
            <a:ext cx="8363272" cy="3645024"/>
          </a:xfrm>
        </p:spPr>
        <p:txBody>
          <a:bodyPr/>
          <a:lstStyle/>
          <a:p>
            <a:r>
              <a:rPr lang="hr-HR" dirty="0" smtClean="0"/>
              <a:t> 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12776"/>
            <a:ext cx="6336704" cy="47133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sz="1800" b="1" dirty="0" smtClean="0"/>
              <a:t>NADZOR NAD IZVRŠENJEM KAZNI</a:t>
            </a:r>
          </a:p>
          <a:p>
            <a:pPr marL="0" indent="0" algn="just">
              <a:buNone/>
            </a:pPr>
            <a:r>
              <a:rPr lang="hr-HR" sz="1800" dirty="0" smtClean="0"/>
              <a:t>Statutom je određeno da se kazna zatvora koju odredi Tribunal izvršava u određenoj državi pod nadzorom Međunarodnog tribunala.</a:t>
            </a:r>
          </a:p>
          <a:p>
            <a:pPr marL="0" indent="0" algn="just">
              <a:buNone/>
            </a:pPr>
            <a:r>
              <a:rPr lang="hr-HR" sz="1800" dirty="0" smtClean="0"/>
              <a:t>U državi u kojoj se kazna izdržava, uz pristanak države</a:t>
            </a:r>
            <a:r>
              <a:rPr lang="hr-HR" sz="1800" smtClean="0"/>
              <a:t>, provodi </a:t>
            </a:r>
            <a:r>
              <a:rPr lang="hr-HR" sz="1800" dirty="0" smtClean="0"/>
              <a:t>se </a:t>
            </a:r>
            <a:r>
              <a:rPr lang="hr-HR" sz="1800" smtClean="0"/>
              <a:t>inspekcijski nadzor, </a:t>
            </a:r>
            <a:r>
              <a:rPr lang="hr-HR" sz="1800" dirty="0" smtClean="0"/>
              <a:t>a to je uređeno i posebnim sporazumima.</a:t>
            </a:r>
          </a:p>
          <a:p>
            <a:pPr marL="0" indent="0" algn="just">
              <a:buNone/>
            </a:pPr>
            <a:r>
              <a:rPr lang="hr-HR" sz="1800" dirty="0" smtClean="0"/>
              <a:t>Skoro svi sporazumi s državama o izvršavanju kazni dozvoljavaju inspekcijsku kontrolu.</a:t>
            </a:r>
          </a:p>
          <a:p>
            <a:pPr marL="0" indent="0" algn="just">
              <a:buNone/>
            </a:pPr>
            <a:r>
              <a:rPr lang="hr-HR" sz="1800" dirty="0" smtClean="0"/>
              <a:t>Po pravilu predsjedništvo Suda može zatražiti obavještenja, izvještaje ili stručna mišljenja od države u kojoj se kazna izdržava.</a:t>
            </a:r>
          </a:p>
          <a:p>
            <a:pPr marL="0" indent="0" algn="just">
              <a:buNone/>
            </a:pPr>
            <a:r>
              <a:rPr lang="hr-HR" sz="1800" dirty="0" smtClean="0"/>
              <a:t>Predsjedništvo može odrediti suca ili službenika suda koji će vršiti nadzor nad uvjetima izdržavanja kazne.</a:t>
            </a:r>
            <a:endParaRPr lang="hr-HR" sz="1800" dirty="0"/>
          </a:p>
        </p:txBody>
      </p:sp>
    </p:spTree>
    <p:extLst>
      <p:ext uri="{BB962C8B-B14F-4D97-AF65-F5344CB8AC3E}">
        <p14:creationId xmlns:p14="http://schemas.microsoft.com/office/powerpoint/2010/main" val="832285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632" y="1700808"/>
            <a:ext cx="6336704" cy="442535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hr-HR" sz="1800" dirty="0" smtClean="0"/>
          </a:p>
          <a:p>
            <a:pPr marL="0" indent="0" algn="just">
              <a:buNone/>
            </a:pPr>
            <a:r>
              <a:rPr lang="hr-HR" sz="1800" dirty="0" smtClean="0"/>
              <a:t>Pravna priroda instituta ekstradicije ima svoj materijalno-pravni i procesno-pravni aspekt.</a:t>
            </a:r>
          </a:p>
          <a:p>
            <a:pPr marL="0" indent="0" algn="just">
              <a:buNone/>
            </a:pPr>
            <a:r>
              <a:rPr lang="hr-HR" sz="1800" dirty="0" smtClean="0"/>
              <a:t>U materijalno-pravnom smislu ekstradicija podrazumijeva zahtjev države koja moli u pravnim granicama koje postavlja zamoljena država.</a:t>
            </a:r>
          </a:p>
          <a:p>
            <a:pPr marL="0" indent="0" algn="just">
              <a:buNone/>
            </a:pPr>
            <a:r>
              <a:rPr lang="hr-HR" sz="1800" dirty="0" smtClean="0"/>
              <a:t>Krivično procesni aspekt obuhvata onaj dio u kojem se donosi odluka o ekstradiciji, koji se odnosi na procesualna sredstva i garancije u tom postupku.</a:t>
            </a:r>
          </a:p>
          <a:p>
            <a:pPr marL="0" indent="0" algn="just">
              <a:buNone/>
            </a:pPr>
            <a:r>
              <a:rPr lang="hr-HR" sz="1800" dirty="0" smtClean="0"/>
              <a:t>Ekstradicija se prvenstveno regulira međunarodnim ugovorima (bilateralnim ili multilateralnim), a ako ne postoji međunarodni ugovor primjenjuje se domaće zakonodavstvo ZKP.</a:t>
            </a:r>
          </a:p>
          <a:p>
            <a:pPr marL="0" indent="0" algn="just">
              <a:buNone/>
            </a:pPr>
            <a:r>
              <a:rPr lang="hr-HR" sz="1800" dirty="0" smtClean="0"/>
              <a:t> </a:t>
            </a:r>
            <a:endParaRPr lang="hr-HR" sz="1600" dirty="0"/>
          </a:p>
          <a:p>
            <a:pPr algn="just"/>
            <a:endParaRPr lang="hr-HR" sz="1600" dirty="0"/>
          </a:p>
        </p:txBody>
      </p:sp>
    </p:spTree>
    <p:extLst>
      <p:ext uri="{BB962C8B-B14F-4D97-AF65-F5344CB8AC3E}">
        <p14:creationId xmlns:p14="http://schemas.microsoft.com/office/powerpoint/2010/main" val="476938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0424" y="1484784"/>
            <a:ext cx="7283152" cy="46413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1800" dirty="0" smtClean="0"/>
              <a:t>Postoje tri sistema reguliranja ekstradicije:</a:t>
            </a:r>
          </a:p>
          <a:p>
            <a:pPr marL="0" indent="0">
              <a:buNone/>
            </a:pPr>
            <a:endParaRPr lang="hr-HR" sz="1800" dirty="0" smtClean="0"/>
          </a:p>
          <a:p>
            <a:pPr>
              <a:buAutoNum type="arabicParenR"/>
            </a:pPr>
            <a:r>
              <a:rPr lang="hr-HR" sz="1800" dirty="0" smtClean="0"/>
              <a:t>administrativni kod koga o ekstradiciji odlučuju samo organi uprave,</a:t>
            </a:r>
          </a:p>
          <a:p>
            <a:pPr marL="0" indent="0">
              <a:buNone/>
            </a:pPr>
            <a:endParaRPr lang="hr-HR" sz="1800" dirty="0" smtClean="0"/>
          </a:p>
          <a:p>
            <a:pPr marL="0" indent="0">
              <a:buNone/>
            </a:pPr>
            <a:r>
              <a:rPr lang="hr-HR" sz="1800" dirty="0" smtClean="0"/>
              <a:t>2</a:t>
            </a:r>
            <a:r>
              <a:rPr lang="hr-HR" sz="1800" dirty="0"/>
              <a:t>) </a:t>
            </a:r>
            <a:r>
              <a:rPr lang="hr-HR" sz="1800" dirty="0" smtClean="0"/>
              <a:t>sudski kod koga o tome odlučuje sud,</a:t>
            </a:r>
          </a:p>
          <a:p>
            <a:pPr marL="0" indent="0">
              <a:buNone/>
            </a:pPr>
            <a:endParaRPr lang="hr-HR" sz="1800" dirty="0" smtClean="0"/>
          </a:p>
          <a:p>
            <a:pPr marL="0" indent="0" algn="just">
              <a:buNone/>
            </a:pPr>
            <a:r>
              <a:rPr lang="hr-HR" sz="1800" dirty="0" smtClean="0"/>
              <a:t>3) mješoviti sistem, koji postoji i kod nas, gdje sud svojom odlukom utvrđuje da li su ispunjeni zakonski uvjeti za ekstradiciju na osnovu kontradiktornog postupka sa okrivljenim, a samu odluku o izdavanju ili neizdavanju pri ispunjenim uvjetima donosi politički organ (kod nas ministar pravde).</a:t>
            </a:r>
          </a:p>
          <a:p>
            <a:pPr marL="0" indent="0">
              <a:buNone/>
            </a:pPr>
            <a:r>
              <a:rPr lang="hr-HR" sz="1800" dirty="0" smtClean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072887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772816"/>
            <a:ext cx="6336704" cy="4353347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hr-HR" sz="1800" dirty="0" smtClean="0"/>
          </a:p>
          <a:p>
            <a:pPr marL="0" indent="0" algn="just">
              <a:buNone/>
            </a:pPr>
            <a:r>
              <a:rPr lang="hr-HR" sz="1800" dirty="0" smtClean="0"/>
              <a:t>Pretpostavke za izručenje okrivljenih i osuđenih osoba:</a:t>
            </a:r>
          </a:p>
          <a:p>
            <a:pPr algn="just">
              <a:buAutoNum type="arabicParenR"/>
            </a:pPr>
            <a:r>
              <a:rPr lang="hr-HR" sz="1800" dirty="0" smtClean="0"/>
              <a:t>da osoba čije se izručenje traži nije državljanin BiH,</a:t>
            </a:r>
          </a:p>
          <a:p>
            <a:pPr algn="just">
              <a:buAutoNum type="arabicParenR"/>
            </a:pPr>
            <a:r>
              <a:rPr lang="hr-HR" sz="1800" dirty="0" smtClean="0"/>
              <a:t>da djelo nije izvršeno na teritoriji BiH,</a:t>
            </a:r>
          </a:p>
          <a:p>
            <a:pPr algn="just">
              <a:buAutoNum type="arabicParenR"/>
            </a:pPr>
            <a:r>
              <a:rPr lang="hr-HR" sz="1800" dirty="0" smtClean="0"/>
              <a:t>da je djelo krivično djelo i po domaćem zakonu i po zakonu države u kojoj je izvršeno,</a:t>
            </a:r>
          </a:p>
          <a:p>
            <a:pPr algn="just">
              <a:buAutoNum type="arabicParenR"/>
            </a:pPr>
            <a:r>
              <a:rPr lang="hr-HR" sz="1800" dirty="0" smtClean="0"/>
              <a:t>da po domaćem pravu nije nastupila zastara gonjenja i izvršenja kazne ili da djelo nije obuhvaćeno amnestijom,</a:t>
            </a:r>
          </a:p>
          <a:p>
            <a:pPr algn="just">
              <a:buAutoNum type="arabicParenR"/>
            </a:pPr>
            <a:r>
              <a:rPr lang="hr-HR" sz="1800" dirty="0" smtClean="0"/>
              <a:t>da stranac čije se izručenje traži nije zbog istog djela od domaćeg suda već osuđen ili pravomoćno oslobođen, </a:t>
            </a:r>
          </a:p>
          <a:p>
            <a:pPr algn="just">
              <a:buAutoNum type="arabicParenR"/>
            </a:pPr>
            <a:r>
              <a:rPr lang="hr-HR" sz="1800" dirty="0" smtClean="0"/>
              <a:t>da je utvrđena istovjetnost osobe čije se izručenje traži, </a:t>
            </a:r>
          </a:p>
          <a:p>
            <a:pPr algn="just">
              <a:buAutoNum type="arabicParenR"/>
            </a:pPr>
            <a:r>
              <a:rPr lang="hr-HR" sz="1800" dirty="0" smtClean="0"/>
              <a:t>da ima dovoljno dokaza za osnovanu sumnju da je osoba čije se izručenje traži izvršila određeno krivično djelo ili da postoji pravomoćna presuda.</a:t>
            </a:r>
          </a:p>
        </p:txBody>
      </p:sp>
    </p:spTree>
    <p:extLst>
      <p:ext uri="{BB962C8B-B14F-4D97-AF65-F5344CB8AC3E}">
        <p14:creationId xmlns:p14="http://schemas.microsoft.com/office/powerpoint/2010/main" val="915637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628800"/>
            <a:ext cx="6480720" cy="44973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r-HR" sz="1800" dirty="0" smtClean="0"/>
              <a:t>Postupak za izručenje može biti redovan ili izvanredan (kada postoji opasnost da će pobjeći ili da će se kriti).</a:t>
            </a:r>
          </a:p>
          <a:p>
            <a:pPr marL="0" indent="0" algn="just">
              <a:buNone/>
            </a:pPr>
            <a:r>
              <a:rPr lang="hr-HR" sz="1800" dirty="0" smtClean="0"/>
              <a:t>Ako postoji više stranih država sa zahtjevom za izručenje odredbama ZKP određeno je tko ima prednost.</a:t>
            </a:r>
          </a:p>
          <a:p>
            <a:pPr marL="0" indent="0" algn="just">
              <a:buNone/>
            </a:pPr>
            <a:r>
              <a:rPr lang="hr-HR" sz="1800" dirty="0" smtClean="0"/>
              <a:t>Razlikujemo dvije situacije:</a:t>
            </a:r>
          </a:p>
          <a:p>
            <a:pPr marL="0" indent="0" algn="just">
              <a:buNone/>
            </a:pPr>
            <a:r>
              <a:rPr lang="hr-HR" sz="1800" dirty="0" smtClean="0"/>
              <a:t>- kada više država traži izručenje iste osobe zbog istog krivičnog djela i </a:t>
            </a:r>
          </a:p>
          <a:p>
            <a:pPr marL="0" indent="0" algn="just">
              <a:buNone/>
            </a:pPr>
            <a:r>
              <a:rPr lang="hr-HR" sz="1800" dirty="0" smtClean="0"/>
              <a:t>- kada više država traži izručenje iste osobe zbog različitih krivičnih djela.</a:t>
            </a:r>
          </a:p>
          <a:p>
            <a:pPr marL="0" indent="0" algn="just">
              <a:buNone/>
            </a:pPr>
            <a:r>
              <a:rPr lang="hr-HR" sz="1800" dirty="0" smtClean="0"/>
              <a:t> U prvom slučaju prednost ima država čiji je državljanin osoba koju treba izručiti, a ako ne traži izručenje onda država na čijoj je teritoriji počinjeno krivično djelo.</a:t>
            </a:r>
          </a:p>
          <a:p>
            <a:pPr marL="0" indent="0" algn="just">
              <a:buNone/>
            </a:pPr>
            <a:r>
              <a:rPr lang="hr-HR" sz="1800" dirty="0" smtClean="0"/>
              <a:t> </a:t>
            </a:r>
            <a:endParaRPr lang="hr-HR" sz="1800" dirty="0"/>
          </a:p>
          <a:p>
            <a:endParaRPr lang="hr-HR" sz="1800" dirty="0"/>
          </a:p>
        </p:txBody>
      </p:sp>
    </p:spTree>
    <p:extLst>
      <p:ext uri="{BB962C8B-B14F-4D97-AF65-F5344CB8AC3E}">
        <p14:creationId xmlns:p14="http://schemas.microsoft.com/office/powerpoint/2010/main" val="14846138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417638"/>
            <a:ext cx="6336704" cy="470852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r-HR" sz="1800" dirty="0"/>
              <a:t>Ako je djelo počinjeno na teritoriji više </a:t>
            </a:r>
            <a:r>
              <a:rPr lang="hr-HR" sz="1800" dirty="0" smtClean="0"/>
              <a:t>država, ili se ne zna gdje je djelo  počinjeno, udovoljit će se molbi države koja je prva tražila izručenje.</a:t>
            </a:r>
          </a:p>
          <a:p>
            <a:pPr marL="0" indent="0" algn="just">
              <a:buNone/>
            </a:pPr>
            <a:endParaRPr lang="hr-HR" sz="1800" dirty="0" smtClean="0"/>
          </a:p>
          <a:p>
            <a:pPr marL="0" indent="0" algn="just">
              <a:buNone/>
            </a:pPr>
            <a:r>
              <a:rPr lang="hr-HR" sz="1800" dirty="0" smtClean="0"/>
              <a:t>U slučaju kada više država traži izručenje iste osobe zbog različitih  krivičnih djela, prvenstvo se daje državi čiji je državljanin ta osoba.</a:t>
            </a:r>
          </a:p>
          <a:p>
            <a:pPr marL="0" indent="0" algn="just">
              <a:buNone/>
            </a:pPr>
            <a:endParaRPr lang="hr-HR" sz="1800" dirty="0" smtClean="0"/>
          </a:p>
          <a:p>
            <a:pPr marL="0" indent="0" algn="just">
              <a:buNone/>
            </a:pPr>
            <a:r>
              <a:rPr lang="hr-HR" sz="1800" dirty="0" smtClean="0"/>
              <a:t>Ako ona ne traži izručenje prvenstvo se daje molbi one države na čijoj je teritoriji izvršeno najteže krivično djelo, a ako su djela iste težine, molbi države koja je prva tražila izručenje.</a:t>
            </a:r>
          </a:p>
          <a:p>
            <a:pPr marL="0" indent="0" algn="just">
              <a:buNone/>
            </a:pPr>
            <a:endParaRPr lang="hr-HR" sz="1800" dirty="0" smtClean="0"/>
          </a:p>
        </p:txBody>
      </p:sp>
    </p:spTree>
    <p:extLst>
      <p:ext uri="{BB962C8B-B14F-4D97-AF65-F5344CB8AC3E}">
        <p14:creationId xmlns:p14="http://schemas.microsoft.com/office/powerpoint/2010/main" val="39707958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628800"/>
            <a:ext cx="6491064" cy="464137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r-HR" sz="1800" dirty="0"/>
              <a:t>U našem krivičnom pravu predviđena je zabrana ekstradicije kada se radi o političkom ili vojnom krivičnom djelu. </a:t>
            </a:r>
            <a:endParaRPr lang="hr-HR" sz="1800" dirty="0" smtClean="0"/>
          </a:p>
          <a:p>
            <a:pPr marL="0" indent="0" algn="just">
              <a:buNone/>
            </a:pPr>
            <a:r>
              <a:rPr lang="hr-HR" sz="1800" dirty="0" smtClean="0"/>
              <a:t>Ova </a:t>
            </a:r>
            <a:r>
              <a:rPr lang="hr-HR" sz="1800" dirty="0"/>
              <a:t>zabrana je odavno predviđena međunarodnim krivičnim pravom.</a:t>
            </a:r>
          </a:p>
          <a:p>
            <a:pPr marL="0" indent="0" algn="just">
              <a:buNone/>
            </a:pPr>
            <a:endParaRPr lang="hr-HR" sz="1800" dirty="0" smtClean="0"/>
          </a:p>
          <a:p>
            <a:pPr marL="0" indent="0" algn="just">
              <a:buNone/>
            </a:pPr>
            <a:r>
              <a:rPr lang="hr-HR" sz="1800" dirty="0" smtClean="0"/>
              <a:t>Međutim, </a:t>
            </a:r>
            <a:r>
              <a:rPr lang="hr-HR" sz="1800" dirty="0"/>
              <a:t>određenim krivičnim djelima </a:t>
            </a:r>
            <a:r>
              <a:rPr lang="hr-HR" sz="1800" dirty="0" smtClean="0"/>
              <a:t>se međunarodnim konvencijama ne priznaje status političkog krivičnog djela upravo da bi se dozvolila ekstradicija u odnosu na njih (npr. genocid, terorizam).</a:t>
            </a:r>
            <a:endParaRPr lang="hr-HR" sz="1800" dirty="0"/>
          </a:p>
          <a:p>
            <a:pPr marL="0" indent="0" algn="just">
              <a:buNone/>
            </a:pPr>
            <a:r>
              <a:rPr lang="hr-HR" sz="1800" dirty="0" smtClean="0"/>
              <a:t>Ekstradicija </a:t>
            </a:r>
            <a:r>
              <a:rPr lang="hr-HR" sz="1800" dirty="0"/>
              <a:t>stranca neće se dozvoliti u slučaju kada </a:t>
            </a:r>
            <a:r>
              <a:rPr lang="hr-HR" sz="1800" dirty="0" smtClean="0"/>
              <a:t>stranac uživa </a:t>
            </a:r>
            <a:r>
              <a:rPr lang="hr-HR" sz="1800" dirty="0"/>
              <a:t>pravo azila</a:t>
            </a:r>
            <a:r>
              <a:rPr lang="hr-HR" sz="1800" dirty="0" smtClean="0"/>
              <a:t>.</a:t>
            </a:r>
            <a:endParaRPr lang="hr-HR" sz="1800" dirty="0"/>
          </a:p>
        </p:txBody>
      </p:sp>
    </p:spTree>
    <p:extLst>
      <p:ext uri="{BB962C8B-B14F-4D97-AF65-F5344CB8AC3E}">
        <p14:creationId xmlns:p14="http://schemas.microsoft.com/office/powerpoint/2010/main" val="9216250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3648" y="1988840"/>
            <a:ext cx="5832648" cy="41373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sz="1800" b="1" dirty="0" smtClean="0"/>
              <a:t>EKSTRADICIJA MEĐUNARODNOM KRIVIČNOM SUDU</a:t>
            </a:r>
          </a:p>
          <a:p>
            <a:pPr marL="0" indent="0">
              <a:buNone/>
            </a:pPr>
            <a:endParaRPr lang="hr-HR" sz="1800" dirty="0"/>
          </a:p>
          <a:p>
            <a:pPr marL="0" indent="0" algn="just">
              <a:buNone/>
            </a:pPr>
            <a:r>
              <a:rPr lang="hr-HR" sz="1800" dirty="0" smtClean="0"/>
              <a:t>Nakon nesuglasica oko pitanja ekstradicije u međunarodnom krivičnom pravu odnosno o sporu da li se radi o posebnom institutu ili treba prihvatiti ono što važi i za ekstradiciju okrivljenika stranoj državi kako je to regulirano krivičnim zakonodavstvom.</a:t>
            </a:r>
          </a:p>
          <a:p>
            <a:pPr marL="0" indent="0" algn="just">
              <a:buNone/>
            </a:pPr>
            <a:r>
              <a:rPr lang="hr-HR" sz="1800" dirty="0" smtClean="0"/>
              <a:t>Prihvaćen je stav da se ne radi o nekom novom institutu i da treba prihvatiti ono što važi za ekstradiciju okrivljenog stranoj državi, bilo da se radi o redovnom ili ad </a:t>
            </a:r>
            <a:r>
              <a:rPr lang="hr-HR" sz="1800" dirty="0" err="1" smtClean="0"/>
              <a:t>hoc</a:t>
            </a:r>
            <a:r>
              <a:rPr lang="hr-HR" sz="1800" dirty="0" smtClean="0"/>
              <a:t> sudu.</a:t>
            </a:r>
          </a:p>
          <a:p>
            <a:pPr marL="0" indent="0" algn="just">
              <a:buNone/>
            </a:pPr>
            <a:r>
              <a:rPr lang="hr-HR" sz="1800" dirty="0" smtClean="0"/>
              <a:t>  </a:t>
            </a:r>
          </a:p>
          <a:p>
            <a:pPr marL="0" indent="0" algn="ctr">
              <a:buNone/>
            </a:pPr>
            <a:endParaRPr lang="hr-HR" sz="1800" b="1" dirty="0"/>
          </a:p>
          <a:p>
            <a:pPr marL="0" indent="0">
              <a:buNone/>
            </a:pPr>
            <a:endParaRPr lang="hr-HR" sz="1800" b="1" dirty="0"/>
          </a:p>
        </p:txBody>
      </p:sp>
    </p:spTree>
    <p:extLst>
      <p:ext uri="{BB962C8B-B14F-4D97-AF65-F5344CB8AC3E}">
        <p14:creationId xmlns:p14="http://schemas.microsoft.com/office/powerpoint/2010/main" val="1866966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1890</TotalTime>
  <Words>2292</Words>
  <Application>Microsoft Office PowerPoint</Application>
  <PresentationFormat>On-screen Show (4:3)</PresentationFormat>
  <Paragraphs>158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Međunarodno krivično pravo</dc:title>
  <dc:creator>Gordana Mršić</dc:creator>
  <cp:lastModifiedBy>gordana</cp:lastModifiedBy>
  <cp:revision>584</cp:revision>
  <cp:lastPrinted>2013-11-14T09:32:10Z</cp:lastPrinted>
  <dcterms:created xsi:type="dcterms:W3CDTF">2013-02-13T11:58:38Z</dcterms:created>
  <dcterms:modified xsi:type="dcterms:W3CDTF">2021-01-07T12:09:04Z</dcterms:modified>
</cp:coreProperties>
</file>