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8" r:id="rId73"/>
    <p:sldId id="327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8" autoAdjust="0"/>
    <p:restoredTop sz="94660"/>
  </p:normalViewPr>
  <p:slideViewPr>
    <p:cSldViewPr>
      <p:cViewPr varScale="1">
        <p:scale>
          <a:sx n="50" d="100"/>
          <a:sy n="50" d="100"/>
        </p:scale>
        <p:origin x="108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807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2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285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932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915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4782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165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802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622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715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830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228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005064"/>
            <a:ext cx="7772400" cy="1470025"/>
          </a:xfrm>
        </p:spPr>
        <p:txBody>
          <a:bodyPr>
            <a:normAutofit/>
          </a:bodyPr>
          <a:lstStyle/>
          <a:p>
            <a:pPr lvl="8" algn="ctr" rtl="0">
              <a:spcBef>
                <a:spcPct val="0"/>
              </a:spcBef>
            </a:pPr>
            <a:r>
              <a:rPr lang="hr-HR" sz="1600" dirty="0" smtClean="0"/>
              <a:t/>
            </a:r>
            <a:br>
              <a:rPr lang="hr-HR" sz="1600" dirty="0" smtClean="0"/>
            </a:br>
            <a:r>
              <a:rPr lang="hr-HR" sz="1600" b="1" dirty="0" smtClean="0"/>
              <a:t/>
            </a:r>
            <a:br>
              <a:rPr lang="hr-HR" sz="1600" b="1" dirty="0" smtClean="0"/>
            </a:br>
            <a:r>
              <a:rPr lang="hr-HR" sz="1600" b="1" dirty="0" smtClean="0"/>
              <a:t/>
            </a:r>
            <a:br>
              <a:rPr lang="hr-HR" sz="1600" b="1" dirty="0" smtClean="0"/>
            </a:br>
            <a:r>
              <a:rPr lang="hr-HR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hr-H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04664"/>
            <a:ext cx="6400800" cy="3408784"/>
          </a:xfrm>
        </p:spPr>
        <p:txBody>
          <a:bodyPr>
            <a:noAutofit/>
          </a:bodyPr>
          <a:lstStyle/>
          <a:p>
            <a:pPr algn="just"/>
            <a:r>
              <a:rPr lang="hr-HR" sz="2000" b="1" dirty="0">
                <a:latin typeface="Times New Roman" pitchFamily="18" charset="0"/>
                <a:cs typeface="Times New Roman" pitchFamily="18" charset="0"/>
              </a:rPr>
              <a:t>Međunarodno krivično </a:t>
            </a: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pravo</a:t>
            </a:r>
          </a:p>
          <a:p>
            <a:pPr algn="just"/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Pojam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međunarodnog krivičnog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prava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Međunarodno 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krivično pravo je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skup međunarodnih pravila 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koja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propisuju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 šta su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međunarodna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krivična djela 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nameće državama obvezu gonjenja i kažnjavanja 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za počinjena kaznena djela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Međunarodno 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krivično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pravo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uređuje i postupke za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gonjenje i suđenje</a:t>
            </a:r>
          </a:p>
          <a:p>
            <a:pPr algn="just"/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skupina pravila materijalnog prava </a:t>
            </a:r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skupina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pravila postupanja tijela vlasti koji sudjeluju u progonu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kao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i pojedine stadije međunarodnog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suđenja</a:t>
            </a:r>
          </a:p>
          <a:p>
            <a:pPr algn="just"/>
            <a:r>
              <a:rPr lang="hr-HR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sz="1800" dirty="0">
                <a:latin typeface="Times New Roman" pitchFamily="18" charset="0"/>
                <a:cs typeface="Times New Roman" pitchFamily="18" charset="0"/>
              </a:rPr>
            </a:b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sz="1800" b="1" dirty="0">
                <a:latin typeface="Times New Roman" pitchFamily="18" charset="0"/>
                <a:cs typeface="Times New Roman" pitchFamily="18" charset="0"/>
              </a:rPr>
            </a:br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475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1800" b="1" dirty="0" smtClean="0"/>
              <a:t>Britanski priručnik za ratovanje na kopnu 1912.</a:t>
            </a:r>
          </a:p>
          <a:p>
            <a:pPr algn="just"/>
            <a:r>
              <a:rPr lang="hr-HR" sz="1800" dirty="0" smtClean="0"/>
              <a:t>Po završetku I. svjetskog rata krivično gonjenje poduzimaju i saveznici na osnovu načela teritorijaliteta (zločin je počinjen na njihovoj teritoriji) ili pasivnog državljanstva (dovoljno je da je žrtva državljanin jedne od saveznčkih država)</a:t>
            </a:r>
          </a:p>
          <a:p>
            <a:pPr algn="just"/>
            <a:r>
              <a:rPr lang="hr-HR" sz="1800" dirty="0" smtClean="0"/>
              <a:t>Suštinski preokret nakon stvaranja međunarodnog vojnog tribunala za glavne ratne zločine u Nirnbergu.</a:t>
            </a:r>
          </a:p>
          <a:p>
            <a:pPr algn="just"/>
            <a:r>
              <a:rPr lang="hr-HR" sz="1800" b="1" dirty="0" smtClean="0"/>
              <a:t>Uvode se dvije nove vrste zločina: zločin protiv čovječnosti i zločin protiv mira. </a:t>
            </a:r>
          </a:p>
          <a:p>
            <a:pPr algn="just"/>
            <a:r>
              <a:rPr lang="hr-HR" sz="1800" b="1" dirty="0" smtClean="0"/>
              <a:t>Nakon 1945/46 visoki državni zvaničnici mogu biti pozvani na odgovornost </a:t>
            </a:r>
            <a:r>
              <a:rPr lang="hr-HR" sz="1800" dirty="0" smtClean="0"/>
              <a:t>za teška ogrješenja o pravo u vrijeme oružanih sukoba. Ne štiti ih više suverenost države – mogu im suditi organi stranih država i kazniti ih.</a:t>
            </a:r>
          </a:p>
          <a:p>
            <a:pPr algn="just"/>
            <a:r>
              <a:rPr lang="hr-HR" sz="1800" b="1" dirty="0" smtClean="0"/>
              <a:t>Konvencija o genocidu 1948</a:t>
            </a:r>
            <a:r>
              <a:rPr lang="hr-HR" sz="1800" dirty="0" smtClean="0"/>
              <a:t>. proglasila genocid za poseban zločin</a:t>
            </a:r>
          </a:p>
          <a:p>
            <a:pPr algn="just"/>
            <a:r>
              <a:rPr lang="hr-HR" sz="1800" b="1" dirty="0" smtClean="0"/>
              <a:t>Ženevske konvencije 1949 znače veliki napredak </a:t>
            </a:r>
            <a:r>
              <a:rPr lang="hr-HR" sz="1800" dirty="0" smtClean="0"/>
              <a:t>u pogledu širenja materijalnog i procesnog prava.</a:t>
            </a:r>
          </a:p>
          <a:p>
            <a:pPr algn="just"/>
            <a:r>
              <a:rPr lang="hr-HR" sz="1800" b="1" dirty="0" smtClean="0"/>
              <a:t>Konvencije postavljaju načelo univerzalne nadležnosti </a:t>
            </a:r>
            <a:r>
              <a:rPr lang="hr-HR" sz="1800" dirty="0" smtClean="0"/>
              <a:t>(države ugovornice mogu izvesti pred sud pritvorenu osobu bez obzira na državljanstvo, državljanstvo žrtve i mjesto gdje je počinjen zločin).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207886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1800" dirty="0" smtClean="0"/>
              <a:t>Ženevskim konvencijama uslijedila su dva Dopunska protokola 1977. </a:t>
            </a:r>
          </a:p>
          <a:p>
            <a:r>
              <a:rPr lang="hr-HR" sz="1800" b="1" dirty="0" smtClean="0"/>
              <a:t>Konvencija protiv mučenja 1984- </a:t>
            </a:r>
            <a:r>
              <a:rPr lang="hr-HR" sz="1800" dirty="0" smtClean="0"/>
              <a:t>mučenje postalo poseban zločin</a:t>
            </a:r>
          </a:p>
          <a:p>
            <a:pPr algn="just"/>
            <a:r>
              <a:rPr lang="hr-HR" sz="1800" b="1" dirty="0" smtClean="0"/>
              <a:t>Poslije sedamdesetih godina XX stoljeća </a:t>
            </a:r>
            <a:r>
              <a:rPr lang="hr-HR" sz="1800" dirty="0" smtClean="0"/>
              <a:t>javlja se niz ugovora protiv terorizma koji su doprinijeli kriminaliziranju novog međunarodnog zločina - </a:t>
            </a:r>
            <a:r>
              <a:rPr lang="hr-HR" sz="1800" b="1" dirty="0" smtClean="0"/>
              <a:t>terorizma </a:t>
            </a:r>
          </a:p>
          <a:p>
            <a:pPr algn="just"/>
            <a:endParaRPr lang="hr-HR" sz="1800" b="1" dirty="0" smtClean="0"/>
          </a:p>
          <a:p>
            <a:pPr algn="just"/>
            <a:r>
              <a:rPr lang="hr-HR" sz="1800" b="1" dirty="0" smtClean="0"/>
              <a:t>Ratni zločini</a:t>
            </a:r>
          </a:p>
          <a:p>
            <a:pPr algn="just"/>
            <a:r>
              <a:rPr lang="hr-HR" sz="1800" dirty="0"/>
              <a:t> </a:t>
            </a:r>
            <a:r>
              <a:rPr lang="hr-HR" sz="1800" dirty="0" smtClean="0"/>
              <a:t>- predstavljaju teška kršenja običajnih ili ugovornih pravila: mora proizvesti teške posljedice po žrtvu</a:t>
            </a:r>
          </a:p>
          <a:p>
            <a:pPr algn="just"/>
            <a:r>
              <a:rPr lang="hr-HR" sz="1800" dirty="0"/>
              <a:t> </a:t>
            </a:r>
            <a:r>
              <a:rPr lang="hr-HR" sz="1800" dirty="0" smtClean="0"/>
              <a:t>- radnja mora biti inkriminirana</a:t>
            </a:r>
          </a:p>
          <a:p>
            <a:pPr algn="just"/>
            <a:r>
              <a:rPr lang="hr-HR" sz="1800" b="1" dirty="0" smtClean="0"/>
              <a:t>Ratni zločini mogu se činiti </a:t>
            </a:r>
            <a:r>
              <a:rPr lang="hr-HR" sz="1800" dirty="0" smtClean="0"/>
              <a:t>i u međunarodnim ili unutarnjim oružanim sukobima  tj. u </a:t>
            </a:r>
            <a:r>
              <a:rPr lang="hr-HR" sz="1800" b="1" dirty="0" smtClean="0"/>
              <a:t>građanskim i u dugotrajnim borbama na teritoriju neke suverene države</a:t>
            </a:r>
          </a:p>
          <a:p>
            <a:pPr algn="just"/>
            <a:r>
              <a:rPr lang="hr-HR" sz="1800" b="1" dirty="0" smtClean="0"/>
              <a:t>Haška pravila </a:t>
            </a:r>
            <a:r>
              <a:rPr lang="hr-HR" sz="1800" dirty="0" smtClean="0"/>
              <a:t>obuhvaćaju razne </a:t>
            </a:r>
            <a:r>
              <a:rPr lang="hr-HR" sz="1800" b="1" dirty="0" smtClean="0"/>
              <a:t>haške konvencije od 1989 ili 1907 o međunarodnom  ratovanju.</a:t>
            </a:r>
          </a:p>
          <a:p>
            <a:pPr algn="just"/>
            <a:r>
              <a:rPr lang="hr-HR" sz="1800" dirty="0" smtClean="0"/>
              <a:t>Uređuju borbena dejstva (sredstva i metode ratovanja) i postupanje s osobama koje su učestvovale  (ratni zarobljenici) kao i s osobama koje ne učestvuju u ratnim aktivnostima (civili, ranjenici, bolesnici)  </a:t>
            </a:r>
          </a:p>
          <a:p>
            <a:pPr algn="just"/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980049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1800" b="1" dirty="0" smtClean="0"/>
          </a:p>
          <a:p>
            <a:pPr algn="just"/>
            <a:r>
              <a:rPr lang="hr-HR" sz="1800" b="1" dirty="0" smtClean="0"/>
              <a:t>Tzv. Ženevsko pravo </a:t>
            </a:r>
            <a:r>
              <a:rPr lang="hr-HR" sz="1800" dirty="0" smtClean="0"/>
              <a:t>obuhvaća nekoliko ženevskih konvencija (četiri </a:t>
            </a:r>
            <a:r>
              <a:rPr lang="hr-HR" sz="1800" b="1" dirty="0" smtClean="0"/>
              <a:t>konvencije od 1949. i dva dopunska protokola iz 1977. u biti je okrenuto prema osobama koje ne učestvuju u oružanom sukobu ili više ne učestvuju u oružanom sukobu. Ali treća konvencija iz 1949 odnosi se i na razne vrste legitimnih boraca i osuvremenila haška pravila koja uređuju sredstva i metode borbe s ciljem zaštite građanskih osoba  od oružanih sukoba. </a:t>
            </a:r>
            <a:r>
              <a:rPr lang="hr-HR" sz="1800" dirty="0" smtClean="0"/>
              <a:t>Tako se tradicionalna podjela na dva skupa pravila postepeno gubi  - ta podjela danas je samo opisna.</a:t>
            </a:r>
          </a:p>
          <a:p>
            <a:pPr algn="just"/>
            <a:endParaRPr lang="hr-HR" sz="1800" b="1" dirty="0" smtClean="0"/>
          </a:p>
          <a:p>
            <a:pPr algn="just"/>
            <a:r>
              <a:rPr lang="hr-HR" sz="1800" b="1" dirty="0" smtClean="0"/>
              <a:t>Ratne zločine mogu činiti vojno osoblje protiv neprijateljskih vojnika i civila ili civilne osobe protiv pripadnika neprijateljskih oružanih snaga ili civila </a:t>
            </a:r>
            <a:r>
              <a:rPr lang="hr-HR" sz="1800" dirty="0" smtClean="0"/>
              <a:t>(na primjer na okupiranoj teritoriji).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781539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1800" b="1" dirty="0" smtClean="0"/>
              <a:t>Zločini protiv čovječnosti</a:t>
            </a:r>
          </a:p>
          <a:p>
            <a:pPr algn="just"/>
            <a:r>
              <a:rPr lang="hr-HR" sz="1800" b="1" dirty="0" smtClean="0"/>
              <a:t>U zločine protiv čovječnosti spadaju zabranjena djela </a:t>
            </a:r>
            <a:r>
              <a:rPr lang="hr-HR" sz="1800" dirty="0" smtClean="0"/>
              <a:t>koja predstavljaju osobito gnjusna kršenja zabrana - </a:t>
            </a:r>
            <a:r>
              <a:rPr lang="hr-HR" sz="1800" b="1" dirty="0" smtClean="0"/>
              <a:t>teško vrijeđanje ljudskog dostojanstva i poniženje ljudskog bića.</a:t>
            </a:r>
          </a:p>
          <a:p>
            <a:pPr algn="just"/>
            <a:r>
              <a:rPr lang="hr-HR" sz="1800" b="1" dirty="0" smtClean="0"/>
              <a:t>Radi se o sistemskoj politici, </a:t>
            </a:r>
            <a:r>
              <a:rPr lang="hr-HR" sz="1800" dirty="0" smtClean="0"/>
              <a:t>a ne sporadičnim izoliranima slučajevima</a:t>
            </a:r>
          </a:p>
          <a:p>
            <a:pPr algn="just"/>
            <a:r>
              <a:rPr lang="hr-HR" sz="1800" b="1" dirty="0" smtClean="0"/>
              <a:t>Ponavljaju se i čine rasprostranjenu sistemsku praksu</a:t>
            </a:r>
          </a:p>
          <a:p>
            <a:pPr algn="just"/>
            <a:r>
              <a:rPr lang="hr-HR" sz="1800" b="1" dirty="0" smtClean="0"/>
              <a:t>Žrtve mogu biti  civili ili osobe koje više ne učestvuju u oružanim sukobima te neprijateljski borci</a:t>
            </a:r>
          </a:p>
          <a:p>
            <a:pPr algn="just"/>
            <a:r>
              <a:rPr lang="hr-HR" sz="1800" b="1" dirty="0" smtClean="0"/>
              <a:t>Pojam zločin protiv čovječnosti </a:t>
            </a:r>
            <a:r>
              <a:rPr lang="hr-HR" sz="1800" dirty="0" smtClean="0"/>
              <a:t>prvi se put </a:t>
            </a:r>
            <a:r>
              <a:rPr lang="hr-HR" sz="1800" b="1" dirty="0" smtClean="0"/>
              <a:t>pojavio 1915. g. -  u Otomanskom carstvu došlo do masovnog ubijanja Jermena</a:t>
            </a:r>
          </a:p>
          <a:p>
            <a:pPr algn="just"/>
            <a:r>
              <a:rPr lang="hr-HR" sz="1800" b="1" dirty="0" smtClean="0"/>
              <a:t>Vlade Francuske, Belgije i Rusije 28. svibnja 1915. reagiraju zajedničkom deklaracijom</a:t>
            </a:r>
            <a:r>
              <a:rPr lang="hr-HR" sz="1800" dirty="0" smtClean="0"/>
              <a:t> - objavljuju da će se smatrati osobno odgovornim članovi Otomanske vlade i nihovi agenti povezani sa masakrima.</a:t>
            </a:r>
          </a:p>
          <a:p>
            <a:pPr algn="just"/>
            <a:r>
              <a:rPr lang="hr-HR" sz="1800" dirty="0" smtClean="0"/>
              <a:t>Poslije ovog zajedničkog protesta nije uslijedila nikakva akcija, a diplomatske inicijative koje su uslijedile poslije doživjele su nespjeh. 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762935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HR" sz="1800" b="1" dirty="0" smtClean="0"/>
              <a:t>Specijalna komisija </a:t>
            </a:r>
            <a:r>
              <a:rPr lang="hr-HR" sz="1800" dirty="0" smtClean="0"/>
              <a:t>oformljena poslije I. svjetskog rata predložila je u Izvještaju Konferenciji u Versaju da se ustanovi jedan međunarodni krivični tribunal u čiju bi nadležnost ulazila i kršenja prava čovječnosti.. </a:t>
            </a:r>
            <a:r>
              <a:rPr lang="hr-HR" sz="1800" b="1" dirty="0" smtClean="0"/>
              <a:t>Rad su osujetila dva predstavnika SAD i</a:t>
            </a:r>
            <a:r>
              <a:rPr lang="hr-HR" sz="1800" dirty="0" smtClean="0"/>
              <a:t>stičući da iako ratne zločine treba kažnjavati za sada ne postoje pravna pravila univerzalni standardi čovječnosti, da se mjenjaju u skladu s vremenom, mjestom i okolnosti i da bi ovisila od uvjerenja sudaca. Zbog te opozicije SAD odredba o zločinima protiv čovječnosti je izostavljena.</a:t>
            </a:r>
          </a:p>
          <a:p>
            <a:pPr algn="just"/>
            <a:r>
              <a:rPr lang="hr-HR" sz="1800" dirty="0" smtClean="0"/>
              <a:t>Na snažno insistiranje </a:t>
            </a:r>
            <a:r>
              <a:rPr lang="hr-HR" sz="1800" b="1" dirty="0" smtClean="0"/>
              <a:t>SAD saveznici su 1945 odlučili </a:t>
            </a:r>
            <a:r>
              <a:rPr lang="hr-HR" sz="1800" dirty="0" smtClean="0"/>
              <a:t>da umjesto streljanja po kratkom postupku ratne </a:t>
            </a:r>
            <a:r>
              <a:rPr lang="hr-HR" sz="1800" b="1" dirty="0" smtClean="0"/>
              <a:t>zločince treba izvesti pred sud. Londonski sporazum </a:t>
            </a:r>
            <a:r>
              <a:rPr lang="hr-HR" sz="1800" dirty="0" smtClean="0"/>
              <a:t>kojim je uobličena Povelja IMT sadržavao je između ostalog i odredbu po kojoj </a:t>
            </a:r>
            <a:r>
              <a:rPr lang="hr-HR" sz="1800" b="1" dirty="0" smtClean="0"/>
              <a:t>tribunal treba suditi i osobama koje su krive za zločine protiv čovječnosti i kazniti ih.</a:t>
            </a:r>
          </a:p>
          <a:p>
            <a:pPr algn="just"/>
            <a:r>
              <a:rPr lang="hr-HR" sz="1800" b="1" dirty="0" smtClean="0"/>
              <a:t>Zločini protiv čovječnosti </a:t>
            </a:r>
            <a:r>
              <a:rPr lang="hr-HR" sz="1800" dirty="0" smtClean="0"/>
              <a:t>definirani su kao: </a:t>
            </a:r>
            <a:r>
              <a:rPr lang="hr-HR" sz="1800" b="1" dirty="0" smtClean="0"/>
              <a:t>ubojstvo, istrebljenje, porobljavanje, deportacija i ostala nečovječna djela počinjena protiv bilo kog civilnog stanovništva, prije ili za vrijeme trajanja rata, ili proganjanja na političkoj, rasnoj ili vjerskoj osnovi. </a:t>
            </a:r>
          </a:p>
          <a:p>
            <a:pPr algn="just"/>
            <a:r>
              <a:rPr lang="hr-HR" sz="1800" dirty="0" smtClean="0"/>
              <a:t>Saveznici nisu 1945 smatrali da treba donijeti propise koji bi zabranili nečovječna djela bez obzira na njihove posljedice ili implikacije po treće države.</a:t>
            </a:r>
          </a:p>
          <a:p>
            <a:pPr algn="just"/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2394236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r-HR" sz="1800" dirty="0" smtClean="0"/>
          </a:p>
          <a:p>
            <a:pPr algn="just"/>
            <a:r>
              <a:rPr lang="hr-HR" sz="1800" dirty="0" smtClean="0"/>
              <a:t>Iako se uočava ograničenje, ovo je značilo veliki napredak pokazujući kako međuna</a:t>
            </a:r>
          </a:p>
          <a:p>
            <a:pPr algn="just"/>
            <a:r>
              <a:rPr lang="hr-HR" sz="1800" dirty="0" smtClean="0"/>
              <a:t>rodna zajednica </a:t>
            </a:r>
            <a:r>
              <a:rPr lang="hr-HR" sz="1800" dirty="0"/>
              <a:t>širi vrste djela za koja smatra da su od državnog interesa.</a:t>
            </a:r>
          </a:p>
          <a:p>
            <a:pPr algn="just"/>
            <a:endParaRPr lang="hr-HR" sz="1800" dirty="0" smtClean="0"/>
          </a:p>
          <a:p>
            <a:pPr algn="just"/>
            <a:r>
              <a:rPr lang="hr-HR" sz="1800" dirty="0" smtClean="0"/>
              <a:t>Pored toga </a:t>
            </a:r>
            <a:r>
              <a:rPr lang="hr-HR" sz="1800" b="1" dirty="0" smtClean="0"/>
              <a:t>Povelja 1945 </a:t>
            </a:r>
            <a:r>
              <a:rPr lang="hr-HR" sz="1800" dirty="0" smtClean="0"/>
              <a:t>stavila je do znanja da se u nekim posebnim okolnostima </a:t>
            </a:r>
            <a:r>
              <a:rPr lang="hr-HR" sz="1800" b="1" dirty="0" smtClean="0"/>
              <a:t>mora postaviti granica svemoći države i da se ne uskraćuje zaštita kada država gazi prava čovjeka na način da vrijeđa njegovo dostojanstvo.</a:t>
            </a:r>
          </a:p>
          <a:p>
            <a:pPr algn="just"/>
            <a:endParaRPr lang="hr-HR" sz="1800" dirty="0" smtClean="0"/>
          </a:p>
          <a:p>
            <a:pPr algn="just"/>
            <a:r>
              <a:rPr lang="hr-HR" sz="1800" b="1" dirty="0" smtClean="0"/>
              <a:t>Poslije 1945. g</a:t>
            </a:r>
            <a:r>
              <a:rPr lang="hr-HR" sz="1800" dirty="0" smtClean="0"/>
              <a:t>. postepeno se napušta povezivanje zločina protiv čovječnosti s ratom </a:t>
            </a:r>
          </a:p>
          <a:p>
            <a:pPr algn="just"/>
            <a:endParaRPr lang="hr-HR" sz="1800" dirty="0" smtClean="0"/>
          </a:p>
          <a:p>
            <a:pPr algn="just"/>
            <a:r>
              <a:rPr lang="hr-HR" sz="1800" dirty="0" smtClean="0"/>
              <a:t>Danas se ti zločini zabranjuju neovisno da li su počinjeni u miru ili u ratu.</a:t>
            </a:r>
          </a:p>
          <a:p>
            <a:pPr algn="just"/>
            <a:endParaRPr lang="hr-HR" sz="1800" dirty="0" smtClean="0"/>
          </a:p>
          <a:p>
            <a:pPr algn="just"/>
            <a:r>
              <a:rPr lang="hr-HR" sz="1800" b="1" dirty="0" smtClean="0"/>
              <a:t>Rimski statut ICC povtrđuje prekidanje vezivanja zločina protiv čovječnosti s oružanim sukobom.</a:t>
            </a:r>
          </a:p>
          <a:p>
            <a:pPr algn="just"/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832285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Objektivni</a:t>
            </a:r>
            <a:r>
              <a:rPr lang="es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bića</a:t>
            </a:r>
            <a:r>
              <a:rPr lang="es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endParaRPr lang="hr-HR" sz="2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zabranjeno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dosta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neodređemo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definiran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Londonskom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sporazumu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(1945) a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slično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definiran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Zakonu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. 10.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Kontrolnog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savjeta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statutima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Tok</a:t>
            </a:r>
            <a:r>
              <a:rPr lang="hr-HR" sz="2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jskog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tribunala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ICTY i ICTR. 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Postepeno</a:t>
            </a:r>
            <a:r>
              <a:rPr lang="hr-HR" sz="22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definiranju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2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ravnih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okvira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actus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reus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doprinosilo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precedentno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pravo i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najzad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podrobno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izložene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odredbama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članka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Statuta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ICC za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reći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kristaliziraju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pojmove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postojećeg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kodificiraju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njegovu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glavninu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slijedeće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:</a:t>
            </a:r>
            <a:endParaRPr lang="hr-HR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9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" sz="19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9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1900" b="1" dirty="0" err="1" smtClean="0">
                <a:latin typeface="Times New Roman" pitchFamily="18" charset="0"/>
                <a:cs typeface="Times New Roman" pitchFamily="18" charset="0"/>
              </a:rPr>
              <a:t>ubojstvo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ubijanje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neovisno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postojanju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direktnog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;</a:t>
            </a:r>
            <a:endParaRPr lang="hr-HR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9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hr-HR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b="1" dirty="0" err="1" smtClean="0">
                <a:latin typeface="Times New Roman" pitchFamily="18" charset="0"/>
                <a:cs typeface="Times New Roman" pitchFamily="18" charset="0"/>
              </a:rPr>
              <a:t>istrebljivanje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masovna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ubojstva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podvrgavanje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životnim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uvjetima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lišenju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hrane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lijekova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hr-HR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 smtClean="0">
                <a:latin typeface="Times New Roman" pitchFamily="18" charset="0"/>
                <a:cs typeface="Times New Roman" pitchFamily="18" charset="0"/>
              </a:rPr>
              <a:t>dr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) u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namjeri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uništenja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dijela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 smtClean="0">
                <a:latin typeface="Times New Roman" pitchFamily="18" charset="0"/>
                <a:cs typeface="Times New Roman" pitchFamily="18" charset="0"/>
              </a:rPr>
              <a:t>stanovništv</a:t>
            </a:r>
            <a:r>
              <a:rPr lang="hr-HR" sz="19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članak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7(2) (b)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Statuta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ICC).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umu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vrstu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straha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terorističkom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 smtClean="0">
                <a:latin typeface="Times New Roman" pitchFamily="18" charset="0"/>
                <a:cs typeface="Times New Roman" pitchFamily="18" charset="0"/>
              </a:rPr>
              <a:t>istr</a:t>
            </a:r>
            <a:r>
              <a:rPr lang="hr-HR" sz="19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900" dirty="0" err="1" smtClean="0">
                <a:latin typeface="Times New Roman" pitchFamily="18" charset="0"/>
                <a:cs typeface="Times New Roman" pitchFamily="18" charset="0"/>
              </a:rPr>
              <a:t>bljivanju</a:t>
            </a:r>
            <a:r>
              <a:rPr lang="es-E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je dio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širokog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sistematskog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napada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930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Porobljavanje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postepeno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izgrađivalo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precedentno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posebic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proizašlo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rada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vojna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tribunala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Nirnbergu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statutu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ICC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oblikuje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porobljavanje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primjenu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usmjerene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tretiranje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privatne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svojine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kakve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upotrebe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osobama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ženama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djecom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Dep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ortacija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prisilno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premještanje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prisilno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raseljavanje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protjerivanjem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prinudnim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područja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legalno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nastanjene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dozvoljenog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Zatvaranje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strogog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lišavanja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slobode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fizičke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kršenjem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prava.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prouzročenje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bola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tešk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patnji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fizičkih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duševnih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pritvoru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kontrolom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okrivljenog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izuzimajući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bol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teške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patnje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uzrokovane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slučajno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neizbježna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zakonskih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sankcija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Seksualno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nasilje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obuhvaća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silovanje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seksualno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ropstvo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prisilna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prostitucija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nasilna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trudnoća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prisilna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sterilizacija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seksualnog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nasilja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težina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usporediti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navedenim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oblicima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nasilja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0482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8.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kolektiviteta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političkim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etničkim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kulturnim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vjerskim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spolnim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univerzalno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nedopušten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uskraćivanje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poduzima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isključivo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pripadnosti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određenoj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kolektivitetu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Prisilno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nestajanje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hapšenje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zadržavanje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otmica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odobrenjem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podrškom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pristankom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čemu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slijedi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odbijanje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potvrdi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lišene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slobode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pruže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informacije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sudbini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boravištu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a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vremenski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period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uskrati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zaštita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Ostali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nečovječni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slične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prirode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težine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prouzrok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teške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patnje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ozbiljnije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povrede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tijela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mentalnog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duševnog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zdravlja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256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bića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endParaRPr lang="hr-HR" sz="1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Sudovi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insistirali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elementa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: 1)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optuženi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proglasio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mora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utvrditi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namjere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postizanje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određenog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rezultata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2)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svjest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postojanju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činjenice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moglo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teških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žrtvu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; 3)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agent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svjestan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veze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nedozvoljene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sistematske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neophodan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rea,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ograničen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ubistvo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istrebljenje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pris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lno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premještanje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silovanje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.).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Dodatni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omogućava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napr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razlika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ratnih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razumjevanju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šireg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konteksta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uklapa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saznanje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da su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sistematične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široko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rasprostranjenog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zlostavljanja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imali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obilježja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progona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neophodan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jedan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mentalni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proganjanje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diskriminacija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dodatni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progona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doseže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posebnog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zločinačkog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/>
              <a:t>Nadalje</a:t>
            </a:r>
            <a:r>
              <a:rPr lang="es-ES" sz="1600" dirty="0"/>
              <a:t>, u </a:t>
            </a:r>
            <a:r>
              <a:rPr lang="es-ES" sz="1600" dirty="0" err="1"/>
              <a:t>nekim</a:t>
            </a:r>
            <a:r>
              <a:rPr lang="es-ES" sz="1600" dirty="0"/>
              <a:t> </a:t>
            </a:r>
            <a:r>
              <a:rPr lang="es-ES" sz="1600" dirty="0" err="1"/>
              <a:t>slučajevima</a:t>
            </a:r>
            <a:r>
              <a:rPr lang="es-ES" sz="1600" dirty="0"/>
              <a:t> </a:t>
            </a:r>
            <a:r>
              <a:rPr lang="es-ES" sz="1600" dirty="0" err="1"/>
              <a:t>subjektivni</a:t>
            </a:r>
            <a:r>
              <a:rPr lang="es-ES" sz="1600" dirty="0"/>
              <a:t> </a:t>
            </a:r>
            <a:r>
              <a:rPr lang="es-ES" sz="1600" dirty="0" err="1"/>
              <a:t>element</a:t>
            </a:r>
            <a:r>
              <a:rPr lang="es-ES" sz="1600" dirty="0"/>
              <a:t> </a:t>
            </a:r>
            <a:r>
              <a:rPr lang="es-ES" sz="1600" dirty="0" err="1"/>
              <a:t>može</a:t>
            </a:r>
            <a:r>
              <a:rPr lang="es-ES" sz="1600" dirty="0"/>
              <a:t> </a:t>
            </a:r>
            <a:r>
              <a:rPr lang="es-ES" sz="1600" dirty="0" err="1"/>
              <a:t>predstavljati</a:t>
            </a:r>
            <a:r>
              <a:rPr lang="es-ES" sz="1600" dirty="0"/>
              <a:t> i </a:t>
            </a:r>
            <a:r>
              <a:rPr lang="es-ES" sz="1600" b="1" dirty="0" err="1"/>
              <a:t>kažnjiv</a:t>
            </a:r>
            <a:r>
              <a:rPr lang="es-ES" sz="1600" b="1" dirty="0"/>
              <a:t> </a:t>
            </a:r>
            <a:r>
              <a:rPr lang="es-ES" sz="1600" b="1" dirty="0" err="1"/>
              <a:t>nehat</a:t>
            </a:r>
            <a:r>
              <a:rPr lang="es-ES" sz="1600" b="1" dirty="0"/>
              <a:t>.</a:t>
            </a:r>
            <a:endParaRPr lang="hr-HR" sz="1600" dirty="0"/>
          </a:p>
          <a:p>
            <a:pPr algn="just"/>
            <a:endParaRPr lang="hr-HR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87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1" dirty="0" smtClean="0"/>
              <a:t>1.1. Opće osobine međunarodnog krivičnog prava</a:t>
            </a:r>
          </a:p>
          <a:p>
            <a:r>
              <a:rPr lang="hr-HR" sz="1800" dirty="0" smtClean="0"/>
              <a:t> - grana međunarodnog javnog prava </a:t>
            </a:r>
          </a:p>
          <a:p>
            <a:r>
              <a:rPr lang="hr-HR" sz="1600" dirty="0" smtClean="0"/>
              <a:t> - relativno nova grana prava</a:t>
            </a:r>
          </a:p>
          <a:p>
            <a:r>
              <a:rPr lang="hr-HR" sz="1600" dirty="0" smtClean="0"/>
              <a:t>– lista inkriminacija stalno se dopunjava</a:t>
            </a:r>
          </a:p>
          <a:p>
            <a:r>
              <a:rPr lang="hr-HR" sz="1600" dirty="0" smtClean="0"/>
              <a:t>1945/46 g. zločin protiv čovječnosti i zločini protiv mira</a:t>
            </a:r>
          </a:p>
          <a:p>
            <a:r>
              <a:rPr lang="hr-HR" sz="1600" dirty="0"/>
              <a:t> </a:t>
            </a:r>
            <a:r>
              <a:rPr lang="hr-HR" sz="1600" dirty="0" smtClean="0"/>
              <a:t>1948. genocid </a:t>
            </a:r>
          </a:p>
          <a:p>
            <a:r>
              <a:rPr lang="hr-HR" sz="1600" dirty="0"/>
              <a:t> </a:t>
            </a:r>
            <a:r>
              <a:rPr lang="hr-HR" sz="1600" dirty="0" smtClean="0"/>
              <a:t>- osamdesetih g. XX stoljeća  - mučenje</a:t>
            </a:r>
          </a:p>
          <a:p>
            <a:r>
              <a:rPr lang="hr-HR" sz="1600" dirty="0"/>
              <a:t> </a:t>
            </a:r>
            <a:r>
              <a:rPr lang="hr-HR" sz="1600" dirty="0" smtClean="0"/>
              <a:t>- međunarodni teririzam (u novije vrijeme)</a:t>
            </a:r>
          </a:p>
          <a:p>
            <a:r>
              <a:rPr lang="hr-HR" sz="1600" b="1" dirty="0" smtClean="0"/>
              <a:t>Jedinstvena obilježja </a:t>
            </a:r>
            <a:r>
              <a:rPr lang="hr-HR" sz="1600" dirty="0" smtClean="0"/>
              <a:t>– u isto vrijeme ima korjene </a:t>
            </a:r>
            <a:r>
              <a:rPr lang="hr-HR" sz="1600" b="1" dirty="0" smtClean="0"/>
              <a:t>u pravu ljudskih prava </a:t>
            </a:r>
            <a:r>
              <a:rPr lang="hr-HR" sz="1600" dirty="0" smtClean="0"/>
              <a:t>i u </a:t>
            </a:r>
            <a:r>
              <a:rPr lang="hr-HR" sz="1600" b="1" dirty="0" smtClean="0"/>
              <a:t>nacionalnom </a:t>
            </a:r>
          </a:p>
          <a:p>
            <a:r>
              <a:rPr lang="hr-HR" sz="1600" b="1" dirty="0" smtClean="0"/>
              <a:t>kaznenom pravu </a:t>
            </a:r>
            <a:r>
              <a:rPr lang="hr-HR" sz="1600" dirty="0" smtClean="0"/>
              <a:t>i stalno se oslanja na njih.</a:t>
            </a:r>
          </a:p>
          <a:p>
            <a:r>
              <a:rPr lang="hr-HR" sz="1600" dirty="0" smtClean="0"/>
              <a:t>Pravo ljudskih prava sastoji se od međunarodnih ugovora, konvencija i precedentnog prava međunarodnih tijela </a:t>
            </a:r>
          </a:p>
          <a:p>
            <a:r>
              <a:rPr lang="hr-HR" sz="1600" b="1" dirty="0" smtClean="0"/>
              <a:t>Europski sud za ljudska prava  </a:t>
            </a:r>
            <a:r>
              <a:rPr lang="hr-HR" sz="1600" dirty="0" smtClean="0"/>
              <a:t>- ima važnu ulogu u razvoju kaznenog prava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36138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Mogući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inspiratori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naredbodavci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izvršioci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ično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organi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pojedinci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djeluju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službenom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svojstvu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vojni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zapovjednici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vojnici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izvrše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Precedentno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avo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vršiti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pojedinci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privatnom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svojstvu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uvjetom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suglasnosti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općom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politikom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da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nailaze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podršku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te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Člankom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Londonskog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sporazuma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odvojene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nečovječna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ubistvo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istrebljenje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porobljavanje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deportacija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stanovništva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pripadnost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proganjanje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političkoj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rasnoj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vjerskoj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osnovi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formulacije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navedenog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6.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je za te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actus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reus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različit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Ubistvo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istrebljenje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nečovječna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velikoj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sustavima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također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Progo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drugačiji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ubistva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istrebljenja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porobljavanja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deportacije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ove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oružanih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8754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običajno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pravo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statuta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ICC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statuta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ICC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izvjesnom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razrađuje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pojašnjava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običajno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prava, 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put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proširuje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domašaj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prava.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izvršeno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saznanje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kakvom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napadu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”.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Ova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odredba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rea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uključiti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svjesnost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pojedinačni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širokog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sistematičnog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napada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civilno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stanovništvo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objašnjava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objektivne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elemente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bića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nekih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zabranjenih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izričito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definira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pojmove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razrađeni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“Elementa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usvojila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Pripremna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komisija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valja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su “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učinili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jasnijim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jedan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važnih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vidova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rea.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Obrazlažući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neophodnost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napadač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svjestan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rasprostranjenom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sistematičnom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napadu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civilno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stanovništvo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rečeno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shvatiti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dokaz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znao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obilježja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podrobnosti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plana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namjeravao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doprinese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takvom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napadu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975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uži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prava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slučajevima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7.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odstupa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definira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neskladu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točke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odstupanja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Prvo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definira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stanovni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štvo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civili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vojnici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isključeni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riječ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izvršeno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neprijateljskih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boraca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ratni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kršenje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Ženevskih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1949.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rasprostranjene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sistematične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potreban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smatrati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Treće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7.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stroži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elementa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definicije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progona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izvršen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radnjom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predviđenom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ovim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nadležnosti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Suda.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predstavljati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koja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kažnjiva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ratni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posljedicu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ozbiljno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kršenje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osnovnih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ljudskih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ava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dio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rasprostranjene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sistematske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izvršena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diskriminatorskom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namjerom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882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širi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prava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širi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7.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Prvo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unosi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nove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predstavljau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“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nasilna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trudnoća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”, “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prisilno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nestajanje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” i “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aparthejda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”.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uređuje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progona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uvelike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širi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vršiti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diskriminacija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pored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etničke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vjerske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dodaje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“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kulturnu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”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općeprihaćenom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nedozvoljene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6694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400" b="1" dirty="0">
                <a:latin typeface="Times New Roman" pitchFamily="18" charset="0"/>
                <a:cs typeface="Times New Roman" pitchFamily="18" charset="0"/>
              </a:rPr>
              <a:t>GENOCID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b="1" dirty="0" err="1">
                <a:latin typeface="Times New Roman" pitchFamily="18" charset="0"/>
                <a:cs typeface="Times New Roman" pitchFamily="18" charset="0"/>
              </a:rPr>
              <a:t>Pojam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ubijanje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uništavanje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istrebljenje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 smtClean="0">
                <a:latin typeface="Times New Roman" pitchFamily="18" charset="0"/>
                <a:cs typeface="Times New Roman" pitchFamily="18" charset="0"/>
              </a:rPr>
              <a:t>gru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Najprije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bio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predviđem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podvrsta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postao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autonomna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1948.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Generalna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skupština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usvojila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Konvenciju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genocidu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pohvalna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ostalog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valjanu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definicuju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tog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predviđa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kažnjavanje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vezanih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Zabranjuje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da li se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rata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mira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povlači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krivičnu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počinitelja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čije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vršenju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genocida. 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nedostataka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propusta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Najuočljiviji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su: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 smtClean="0">
                <a:latin typeface="Times New Roman" pitchFamily="18" charset="0"/>
                <a:cs typeface="Times New Roman" pitchFamily="18" charset="0"/>
              </a:rPr>
              <a:t>definicija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genocida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uključuje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kulturni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uništavanje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jezika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kulture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). Ne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obuhvaća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istrebljenje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političkim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osnovama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zaštićene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definirane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postavljena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ni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mjerila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definiranje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s-ES" sz="1400" dirty="0" err="1" smtClean="0">
                <a:latin typeface="Times New Roman" pitchFamily="18" charset="0"/>
                <a:cs typeface="Times New Roman" pitchFamily="18" charset="0"/>
              </a:rPr>
              <a:t>ehanizam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sprovođenja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predviđa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efikasan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Provođenje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dugo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neuspješno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običajna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genocidu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erga omnes,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400" dirty="0" err="1" smtClean="0">
                <a:latin typeface="Times New Roman" pitchFamily="18" charset="0"/>
                <a:cs typeface="Times New Roman" pitchFamily="18" charset="0"/>
              </a:rPr>
              <a:t>predst</a:t>
            </a:r>
            <a:r>
              <a:rPr lang="hr-HR" sz="1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400" smtClean="0">
                <a:latin typeface="Times New Roman" pitchFamily="18" charset="0"/>
                <a:cs typeface="Times New Roman" pitchFamily="18" charset="0"/>
              </a:rPr>
              <a:t>vljaju</a:t>
            </a:r>
            <a:r>
              <a:rPr lang="es-E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istovremeno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svakoj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pravo da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prestane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zločinom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genocida. Ta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ius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cogens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skupa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peremptornih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izmijeniti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400" dirty="0" err="1">
                <a:latin typeface="Times New Roman" pitchFamily="18" charset="0"/>
                <a:cs typeface="Times New Roman" pitchFamily="18" charset="0"/>
              </a:rPr>
              <a:t>sporazumima</a:t>
            </a:r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080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genocidu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definira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ubijanje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vjerske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prouzrokovanje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teške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povrede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fizičkog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mentalnog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integriteta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podvrgavanje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životnim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uvjetima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trebaju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potpunog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djelomičnog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uništenja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nametanje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uperenih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sprječavanje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rađanja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prinudno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premještanje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djece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navedeni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obuhvaća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nazivaju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etničko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čišćenje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prisilno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protjerivanje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pripadaju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određenoj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grada.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91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Mentalni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genocida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potpunog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djelomičnog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uništenja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etničke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 vjerske grupe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zato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pripadnik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proganjane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specialis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neophodan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pored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vezuje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vršenje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ubijanje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teška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povreda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fizičkog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mentalnog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integriteta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podvrgavanje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životni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uvjetima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dovode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fizičkog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uništenja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uperene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spriječavan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rađanja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okviru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prinudno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premještanje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djece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Slij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dom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navedenog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mentalnog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elementa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isključene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eventualis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3169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se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početku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pojavio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podvrsta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usvajanja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genocidu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1948. g.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postepenim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transformiranjem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glavnih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odredaba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per se,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specifičnim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actus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reus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rea.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Ove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spaja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najmanje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elementa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obuhvataju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teška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kršenja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vrijeđaju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shvaćanja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napad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najosnovnije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ljudskog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dostojanstva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izolirane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slučajeve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šire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cjeline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neophodno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zvaničnici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funkcioneri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saučesništvo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prešutni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pristanak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toleriraju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zatvaraju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oči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objektivne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elemente ti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izvjesnoj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poklapaju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su te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recipročno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smislu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jedno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preklapaju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presjecaju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733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šireg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opsega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Nasuprot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tome te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promatrane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prespektive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rea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uopće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poklapaju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 pr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saznanje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operacija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širih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sistematske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tiče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genocida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djelomično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cjelini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uništi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grupa.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8120371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/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OSTALI MEĐUNARODNI ZLOČINI -  </a:t>
            </a:r>
            <a:r>
              <a:rPr lang="hr-HR" sz="1800" b="1" dirty="0">
                <a:latin typeface="Times New Roman" pitchFamily="18" charset="0"/>
                <a:cs typeface="Times New Roman" pitchFamily="18" charset="0"/>
              </a:rPr>
              <a:t>Agresija, mučenje i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terorizam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Uvodne napomene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Mučenje, agresiju i terorizam, kao tri vrste međunarodnih zločina, povezuju dva glavna obilježja.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1) Obično se smatra   da ne spadaju u tzv. „core crimes” kategoriju koja obuhvaća ratne zločine, zločine protiv čovječnosti i genocid.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2) Danas nisu u nadležnosti nijednog međunarodnog krivičnog tribunala ili suda.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Razlozi izuzeća iz međunarodne nadležnosti ove tri vrste zločina su u tome što je npr. a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gresija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pod visokim političkim nabojem zbog čega se ne bi mogla jasnim i sažetim odredabma definirati a potom povjeriti na suđenje nezavisnim, međunarodnim pravosudnim tijelima.</a:t>
            </a:r>
          </a:p>
          <a:p>
            <a:pPr algn="just"/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do danas nije u nadležnosti nekog međunarodnog suda ili tribunala zato što većina država smatra da je mučenje pitanje koje spada u unutarnje nadležnosti i da tu nije poželjno miješanje međunarodne zajednice. </a:t>
            </a:r>
          </a:p>
          <a:p>
            <a:pPr algn="just"/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Terorizam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se mora goniti na nacionalnom nivou, individualnom ili zajedničkom prinudom i sudskom zajednicom kako to smatra većina država.Ovako stajalište nije dobro jer bi se proširenjem međunarodne nadležnosti na ove zločine smanjio broj nekažnjenih počinitelja, a istovremeno bi se više poštivalo načelo nepristranosti sudova i osnovnih prava optuženog.</a:t>
            </a: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621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1800" b="1" dirty="0" smtClean="0"/>
              <a:t>Pojam međunarodnog zločina</a:t>
            </a:r>
          </a:p>
          <a:p>
            <a:endParaRPr lang="hr-HR" sz="1800" dirty="0" smtClean="0"/>
          </a:p>
          <a:p>
            <a:r>
              <a:rPr lang="hr-HR" sz="1800" dirty="0" smtClean="0"/>
              <a:t>Međunarodni zločini predstavljaju kršenja međunarodnih pravila koja povlače individualnu odgovornost pojedinaca </a:t>
            </a:r>
          </a:p>
          <a:p>
            <a:r>
              <a:rPr lang="hr-HR" sz="1800" dirty="0" smtClean="0"/>
              <a:t>Kumulativno obuhvaćaju : 1. </a:t>
            </a:r>
            <a:r>
              <a:rPr lang="hr-HR" sz="1800" b="1" dirty="0" smtClean="0"/>
              <a:t>kršenje međunarodnih običajnih pravila</a:t>
            </a:r>
            <a:r>
              <a:rPr lang="hr-HR" sz="1800" dirty="0" smtClean="0"/>
              <a:t>, </a:t>
            </a:r>
          </a:p>
          <a:p>
            <a:r>
              <a:rPr lang="hr-HR" sz="1800" dirty="0" smtClean="0"/>
              <a:t>2. </a:t>
            </a:r>
            <a:r>
              <a:rPr lang="hr-HR" sz="1800" b="1" dirty="0" smtClean="0"/>
              <a:t>pravila koja obvezuju sve države i pojedince </a:t>
            </a:r>
          </a:p>
          <a:p>
            <a:endParaRPr lang="hr-HR" sz="1800" b="1" dirty="0" smtClean="0"/>
          </a:p>
          <a:p>
            <a:r>
              <a:rPr lang="hr-HR" sz="1800" b="1" dirty="0" smtClean="0"/>
              <a:t>Povelja UN 1945</a:t>
            </a:r>
          </a:p>
          <a:p>
            <a:r>
              <a:rPr lang="hr-HR" sz="1800" b="1" dirty="0" smtClean="0"/>
              <a:t>Univerzalna deklaracija o ljudskim pravima 1948</a:t>
            </a:r>
          </a:p>
          <a:p>
            <a:r>
              <a:rPr lang="hr-HR" sz="1800" b="1" dirty="0" smtClean="0"/>
              <a:t>Europska konvencija o ljudskim pravima 1950</a:t>
            </a:r>
          </a:p>
          <a:p>
            <a:r>
              <a:rPr lang="hr-HR" sz="1800" b="1" dirty="0" smtClean="0"/>
              <a:t>Dva pakta UN iz 1966 </a:t>
            </a:r>
          </a:p>
          <a:p>
            <a:r>
              <a:rPr lang="hr-HR" sz="1800" b="1" dirty="0" smtClean="0"/>
              <a:t>Američka konvencija o ljudskim pravima 1969</a:t>
            </a:r>
          </a:p>
          <a:p>
            <a:r>
              <a:rPr lang="hr-HR" sz="1800" b="1" dirty="0" smtClean="0"/>
              <a:t>Deklaracija UN o prijateljskim odnosima 1970</a:t>
            </a:r>
          </a:p>
          <a:p>
            <a:r>
              <a:rPr lang="hr-HR" sz="1800" b="1" dirty="0" smtClean="0"/>
              <a:t>Afrička povelja o pravima ljudi i naroda 1981.</a:t>
            </a:r>
          </a:p>
          <a:p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0728870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Agresija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Napad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rata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zabranje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napala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protupravni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povlači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njenu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Londonskom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sporazumu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8. augusta 1945.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IMT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(M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eđunarodni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vojni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tribunal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glavne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ratne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zločince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Nirnberg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agresija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povlači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individualnu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agresorski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ratovi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podgrupa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široke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mira”.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IMT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agresiju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definirao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najveći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Utvrđena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optuženih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osuđeni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kaznu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smrti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dugogodišnji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zatvor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toga je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vojni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tribunal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Tokiju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odlučio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optuženih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osudi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agresije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godinama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pitanju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se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ostal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postepeno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razrađivali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mnogim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4952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Objektivni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agresije</a:t>
            </a:r>
            <a:endParaRPr lang="hr-HR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običajnom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 smtClean="0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planiranje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organiziranje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pripremanje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učestvovanje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otpočinjanju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upotrebe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oružane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teritorijalnog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integriteta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nezavisnosti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kršenje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Povelje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UN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podrazumijevajući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da su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agresije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širokog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opsega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i da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ozbiljne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posljedice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100" dirty="0" err="1" smtClean="0">
                <a:latin typeface="Times New Roman" pitchFamily="18" charset="0"/>
                <a:cs typeface="Times New Roman" pitchFamily="18" charset="0"/>
              </a:rPr>
              <a:t>Agresij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obuhvaća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slijedeće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suštinski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zasnovane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definiciji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agresije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1974.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2100" dirty="0">
              <a:latin typeface="Times New Roman" pitchFamily="18" charset="0"/>
              <a:cs typeface="Times New Roman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17715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Invazija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napad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oružanih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teritoriju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svaka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vojna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okupacija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makar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privremena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aneksija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teritorije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teritorije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upotrebom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Bombardiranje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korištenje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oružja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teritorije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Blokada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luka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obala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od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oružanih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Napad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oružanih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kopnene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pomorske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zračne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pomorsku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zračnu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flo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Upotreba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oružanih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protivno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predviđenom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sporazumu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produženje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boravka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isteka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važenja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sporazuma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Postupak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dopušta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njenu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teritoriju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stavila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raspolaganje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drugoj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ova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agresije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treće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Upućivanje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, od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oružanih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bandi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grupa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paravojnih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snaga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plaćenika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oružane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težine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izjednačiti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navedenim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radnjama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znatno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GB" sz="1800" dirty="0" err="1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GB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781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Navedeni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primje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objektivnih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elemenata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bića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odnose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tradicionalne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oblike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agresije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suglasnost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novim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oblicima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agresije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odpočinjanje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oružanog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sukoba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državom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upotrebu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novih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modela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ratovanja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vršenje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preventivnih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raketama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nuklearnim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oružjem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masovno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uništavanje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bakteriološka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kemijska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oružja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teroristički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napadi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širokih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razmjera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nedržavnih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prinude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teške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ekonomskog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pritiska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djeluje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promjenu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vlade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2600" dirty="0" err="1" smtClean="0">
                <a:latin typeface="Times New Roman" pitchFamily="18" charset="0"/>
                <a:cs typeface="Times New Roman" pitchFamily="18" charset="0"/>
              </a:rPr>
              <a:t>adilo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djelu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potreban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zločinački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). Mora 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es-E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pokazati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namjeravao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učestvovati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agresiji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i da je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bio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svjestan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opsega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značaja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poduzete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da je bar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svjesno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poduzeo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prouzrokovanja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te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600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2600" dirty="0">
                <a:latin typeface="Times New Roman" pitchFamily="18" charset="0"/>
                <a:cs typeface="Times New Roman" pitchFamily="18" charset="0"/>
              </a:rPr>
              <a:t>).</a:t>
            </a:r>
            <a:endParaRPr lang="hr-HR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2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832247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MUČENJE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Općenito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zabranjeno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široki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pojedinačan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oružanog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sukoba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ratnim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zaseban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običajnom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neovisno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tome da li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počinjen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mira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oružnog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sukoba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važna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razlika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kvalificirano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ratni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vezu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oružanim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sukobom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civil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konteksta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rata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kakve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veze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oružanim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sukobom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kategoriju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”.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unutarnjeg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oružanog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sukoba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mira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ostalog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rasprostranjene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sistematične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opća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pretpostavka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Optuženi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unaprijed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znati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rasprostranjene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sistematične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2553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ni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a ni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ratni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miru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ratu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se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mnogo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čemu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razlikuju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ratni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spaja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jedan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iznuđivanje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obavještenja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znanja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dobivanje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obavještenja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priznanje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zastrašivanje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ponižavanje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osobe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diskriminacija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treće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6552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mučenja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Objektivni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uključuju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nanose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velike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fizičke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psihičke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patnje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2)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bol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patnje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nanosi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složbena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službenoj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dužnosti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3) i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takav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bol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zakonskih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sankcija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rea,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navedeno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1.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1984.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predviđa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nanošenje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fizičkih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psihičkih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bolova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kriminalni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Ostali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blaži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kriteriji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dovoljni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517611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Transnacionalni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podršku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pokroviteljstvom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države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znanstvenici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diplomate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uvij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suglasile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definiciji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Zato ni sama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pojava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sankcionirana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erorizam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zabranjen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ugovornim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običajnim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avna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elementa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traže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inkriminirana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najvećem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sustava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nasilje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otmica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ubojstvo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uzimanje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talaca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iznuda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bombardiranje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podmetanje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požara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),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strah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zastrašivanje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politički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vjerski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ideološki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motivirani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idu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postizanjem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privatnih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ciljeva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506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Razni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terorizma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pojaviti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oblicima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Jedan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najuočljivijih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znakova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raspoznavanje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“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depersonalizacija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Počinitelju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važno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napada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nasumce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Važno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ubijena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ranjena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zastrašena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ostvario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vjerske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ideološke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ciljeve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očima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počinitelja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jednostavno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ano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mno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potrošno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sredstvo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ostvarenje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znak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raspoznavanja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teroristički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vezan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unutarnji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oružani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sukob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takvih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dimenzija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poprimi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obilježja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ograničava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teritorij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značajnog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prelijevanja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ugrožavanja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sigurnosti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li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pojedinci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djeluju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svojstvu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grupa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službene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službena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pored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individualne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agent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snositi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kršenja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ugovornog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utvrđuje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organiziranje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podstrekavanje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pomaganje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financiranje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učestvovanje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akcijama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terotorijama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protupravno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8092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ratni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33.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Četvrte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ženevske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(1949)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vršenje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akata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status “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zaštićenih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neovisno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tome da li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oružane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snage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zaraćenih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strana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teritoriji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zaraćene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okupiranoj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teritoriji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Ova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proizašla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potrebe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spriječi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uobičajena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pribjegavanja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zastrašivanju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teroriziralo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stanovništvo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nadi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odustati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neprijateljskih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akata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Pored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dopunskom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protokolu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prijetnje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nasiljem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stanovništvom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Actus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reus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napad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prijetnja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napadom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objekte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pribjegavanje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načinima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strašivanja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usmjeren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straha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strepnje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počini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nasiljem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generalni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pratiti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specijalni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kriminalni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nastojanje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dovede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straha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bojazni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glavni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prijetnji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nasilje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920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1" dirty="0" smtClean="0"/>
              <a:t>Konvencija o genocidu 1948</a:t>
            </a:r>
          </a:p>
          <a:p>
            <a:pPr algn="just"/>
            <a:r>
              <a:rPr lang="hr-HR" sz="1800" b="1" dirty="0" smtClean="0"/>
              <a:t>Ženevske konvencije o zaštiti žrtava oružanih sukoba 1949 i dva Dopunska protokola 1977</a:t>
            </a:r>
          </a:p>
          <a:p>
            <a:pPr algn="just"/>
            <a:r>
              <a:rPr lang="hr-HR" sz="1800" b="1" dirty="0" smtClean="0"/>
              <a:t>Konvencija protiv mučenja 1984</a:t>
            </a:r>
          </a:p>
          <a:p>
            <a:pPr algn="just"/>
            <a:r>
              <a:rPr lang="hr-HR" sz="1800" dirty="0" smtClean="0"/>
              <a:t>U međunarodne zločine ubrajamo ratne zločine, zločine protiv čovječnosti, genocid, mučenje, agresiju i neke od ekstremnih oblika terorizma.</a:t>
            </a:r>
          </a:p>
          <a:p>
            <a:pPr algn="just"/>
            <a:endParaRPr lang="hr-HR" sz="1800" b="1" dirty="0" smtClean="0"/>
          </a:p>
          <a:p>
            <a:pPr algn="just"/>
            <a:r>
              <a:rPr lang="hr-HR" sz="1800" b="1" dirty="0" smtClean="0"/>
              <a:t>Izvori međunarodnog kaznenog prava </a:t>
            </a:r>
          </a:p>
          <a:p>
            <a:pPr algn="just"/>
            <a:r>
              <a:rPr lang="hr-HR" sz="1800" dirty="0" smtClean="0"/>
              <a:t>Primarni </a:t>
            </a:r>
          </a:p>
          <a:p>
            <a:pPr algn="just"/>
            <a:r>
              <a:rPr lang="hr-HR" sz="1800" dirty="0" smtClean="0"/>
              <a:t>Sekundarni</a:t>
            </a:r>
          </a:p>
          <a:p>
            <a:pPr algn="just"/>
            <a:r>
              <a:rPr lang="hr-HR" sz="1800" dirty="0" smtClean="0"/>
              <a:t>Opći</a:t>
            </a:r>
          </a:p>
          <a:p>
            <a:pPr algn="just"/>
            <a:r>
              <a:rPr lang="hr-HR" sz="1800" dirty="0" smtClean="0"/>
              <a:t>Pomoćni (opća pravna načela koja priznaje zajednica država)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9156370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b="1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endParaRPr lang="hr-H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Teroristički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uvjetom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da su dio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rasprostranjene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sistematične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uperene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i da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počinitelji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znaju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da su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kr</a:t>
            </a:r>
            <a:r>
              <a:rPr lang="hr-HR" sz="2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2200" dirty="0" err="1" smtClean="0">
                <a:latin typeface="Times New Roman" pitchFamily="18" charset="0"/>
                <a:cs typeface="Times New Roman" pitchFamily="18" charset="0"/>
              </a:rPr>
              <a:t>minalna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općeg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sistematskog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obrasca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20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spadali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kategoriju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manifestirati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ubojstva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istrebljenje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silovanje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obuhvaćeni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nečovječnim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dirty="0" err="1">
                <a:latin typeface="Times New Roman" pitchFamily="18" charset="0"/>
                <a:cs typeface="Times New Roman" pitchFamily="18" charset="0"/>
              </a:rPr>
              <a:t>djelima</a:t>
            </a:r>
            <a:r>
              <a:rPr lang="es-ES" sz="2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694883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zaseban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Teroristički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unutar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kažnjiva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zakonima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odnosne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njihove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posljedice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ograničene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prelaze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granice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upotrebljenih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ispoljenog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nasilja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te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podršku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toleriranje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pristanak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smještena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nalazi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Pomoć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toleriranje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te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podižu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stupanj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prijetnju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miru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ulazi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oblast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interesa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cijelu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zajednicu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Savjet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sigurnosti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UN je 12. 9. 2001.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Rezoluciji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1368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2001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napadima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Njujork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Vašington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obilježja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najoštriji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osudio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užasne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izvedeni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1. 9. 2001 u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jujorku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Vašingtonu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Pensilvanijii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izjavio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te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prijetnjom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miru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sigurnosti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veoma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teški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velikih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razmjera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smatrati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običajnim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2408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svaka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pravo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izvršioce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nađu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njenoj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teritoriji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izvede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sud.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Actus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reus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obilježava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slijedeće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predstavljati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najvećem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sistema (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ubistvo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tjelesna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povreda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otmica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uzimanje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talaca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iznuda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bombardiranje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podmetanje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požara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zastrašivanje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terora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prijetnjama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nasilnim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akcijama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javnosti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grupa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politički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ideološki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vjerski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motivirani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koristi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Žrtve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terorističkih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akata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civili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vojno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osoblje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službene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rea,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nacionalna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zakonodavstva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spominjane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istom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smjeru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specijalni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stanovništvom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2820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zaključiti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materijalna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prilično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zadovoljavajuća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Ovo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stoga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obuhvaćaju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najveći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pojavnih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terorizma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kriminalnim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terorističke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neovisno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tome da li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potiču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privatnih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zvaničnika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velike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nedostatke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nivou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sprovođenja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Glede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reguliranja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represije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nameće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obveza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teriroriju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uhite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gone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privode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počinitelje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terorističkih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akata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ni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a ni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sudovi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efikasno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koristili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potencijal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sadrže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postojeća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neđunarodnopravna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Naročita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primjedba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ti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nadležnost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ICC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terorističke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žalost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žele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rješavati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silom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korištenjem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vojne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dajući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pruža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2877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s-ES" b="1" dirty="0">
                <a:latin typeface="Times New Roman" pitchFamily="18" charset="0"/>
                <a:cs typeface="Times New Roman" pitchFamily="18" charset="0"/>
              </a:rPr>
              <a:t>OPĆA NAČELA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Uvodne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napomene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temelji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općim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utvrđuju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opću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orijentaciju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sistema,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sveobuhvatna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uputstva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pravilno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tumačenje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konstrukcije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pokažu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nedovoljno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upotrebljivim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pomažu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sudovima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opune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praznine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pisanim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nepisanim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normama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opća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nečala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mnogim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situacijama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velike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pomoći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krivičnom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specifična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tu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granu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najvećeg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broja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668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individualne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krivične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odgovornosti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važi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glasi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nitko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odgovarati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čijem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učestvovao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propuštanju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mu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pripisati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Ovo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stoga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nitko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odgovor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Suvrem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prihvaća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kolektivnu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Nek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a osoba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odgovorn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mentalni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učinjenom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propusti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spriječiti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potčinjenih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odbačena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objektivna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3310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zakonitosti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krivičnom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pravu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crimen sine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lege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pravo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zasniva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materijalne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pravde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striktne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zakonitosti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Po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materijalne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pravde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poredak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zabrani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socijalno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štetno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predstavl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opasnost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li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inkriminirano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devijantnog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plan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stavlja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pojedinca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Suprotno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tome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doktrina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striktnog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lega</a:t>
            </a:r>
            <a:r>
              <a:rPr lang="hr-HR" sz="16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iteta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polazi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toga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netko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odgovoran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kažnjen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onda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trenutku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važeći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avni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stem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proglasio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kažnjivim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Historijski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promatrano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doktrina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otpora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plemstva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arbitrernom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ponašanju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monarha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izražena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članu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29. Magna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Charta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libertatum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(Magna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arta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1215). Do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njezinog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odgovarajućeg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filozofskog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političkog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utemeljenja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pojavom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prosvjetitelja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Monteskje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proklamacije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Američke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revolucije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(1774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Francuske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revolucije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(1789)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shvatili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tu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doktrinu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ograničenje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moći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vladara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prerogativa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zakonodavstvo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pravosuđe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kasnije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napisao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njemački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krivičar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Franc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fon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List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crimen sine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lege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nulla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poena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sine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lege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obranu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građana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svemoći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št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te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pojedinca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brutalne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sile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većine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2503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Najveći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demokratskih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kontinentalnog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sistema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prihvaća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striktne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zakonitosti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Tu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podrazumijevaju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ideje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krivične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predviđene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zakonima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donosi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parlament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običajnim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pravilima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zakonodavstvo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pridržavati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principa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specifičnosti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inkriminiraju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neko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ljudsko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budu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određenija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jasnija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izreci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crimen sine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lege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scripta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avila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smiju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retroaktivna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kažnje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kasnije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donesenog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propisa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glasi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izreka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crimen sine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proevia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lege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4)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primjeni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krivični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primjena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analogije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da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većoj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zaštiti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građane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movolje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vlade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eventualne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pretjerane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slobode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sudskog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odlučivanja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utemeljenje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ove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doktrine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leži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zahtjevu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favor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rei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(u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prilog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optuženom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nasuprot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(favor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societatis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058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Suprotno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tome u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precedentnog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prava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gdje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preteže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stvaraju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izražaja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tendencija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uvjetnog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prihvatanja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precedentnim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proizvod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sudskih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odluka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udovoljavaju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zahtjevima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izvjesnosti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predvidljivosti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svojstveno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pisanim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zakonima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uvjeti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svim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krivično pravo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nastajanja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kl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oniji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engleskom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francuskom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nemačkom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argentinskom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kineskom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donedavno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prihvaćano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materijalne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nadavno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postepeno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zamje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juje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striktnosti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izvjesna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važna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ograničenja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objašnjava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ponašanjem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spremne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zaključuju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ugovore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utvrđivala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krivičnopravna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oblasti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razvoja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prava.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praksi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postajala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običajna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kažnjavanju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ratnih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rudimentarnom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obliku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nedovoljno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razrađena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zajednice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osloni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materijalne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Materijalna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kažnjava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nanose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teške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patnje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gn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usnim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ka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i onda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počinjenja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87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striktnog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legaliteta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ije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rata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postepeno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zamjenjuje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materijalne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čimbenika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zaslužna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tu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promjenu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Prvo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potpisale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ratificirale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važnih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ljudskim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utvrđeno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sudovi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striktno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poštovati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crimen.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utvrđeno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važnim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dokume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tima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Treća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Četvrta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ženevska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(1949)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ratnim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zarobljenicima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građanskim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utjecaj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odrazio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kaznene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postupke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čimbenik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postepeno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inkriminirana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pojedina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genocidu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1948,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Ženevska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1949,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mučenju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1984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ugovore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terorizmu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utjecalo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porast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precedentnog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prava.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istaknuti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da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precedentno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doprinijelo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razjašnjenju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elemenata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odbrane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važnih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djelova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zaključiti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važeće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vou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izvjesna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uvjetovanja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a o tome u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nast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vku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721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1" dirty="0" smtClean="0"/>
              <a:t>Statuti sudova i tribunala</a:t>
            </a:r>
          </a:p>
          <a:p>
            <a:r>
              <a:rPr lang="hr-HR" sz="1800" b="1" dirty="0" smtClean="0"/>
              <a:t>Londonski sporazum  od 8. kolovoza 1945.</a:t>
            </a:r>
          </a:p>
          <a:p>
            <a:r>
              <a:rPr lang="hr-HR" sz="1800" dirty="0" smtClean="0"/>
              <a:t>Statuti  ICTY i ICTR</a:t>
            </a:r>
          </a:p>
          <a:p>
            <a:r>
              <a:rPr lang="hr-HR" sz="1800" dirty="0" smtClean="0"/>
              <a:t>Bečka konvencija o pravu ugovora</a:t>
            </a:r>
          </a:p>
          <a:p>
            <a:r>
              <a:rPr lang="hr-HR" sz="1800" dirty="0" smtClean="0"/>
              <a:t>Međunarodni ugovori obvezuju samo države ugovornice i međunarodno tijelo koje osnivaju</a:t>
            </a:r>
          </a:p>
          <a:p>
            <a:r>
              <a:rPr lang="hr-HR" sz="1800" dirty="0" smtClean="0"/>
              <a:t>Primjena načela </a:t>
            </a:r>
            <a:r>
              <a:rPr lang="hr-HR" sz="1800" b="1" dirty="0" smtClean="0"/>
              <a:t>nullum crimen sine lege</a:t>
            </a:r>
          </a:p>
          <a:p>
            <a:pPr algn="just"/>
            <a:r>
              <a:rPr lang="hr-HR" sz="1800" dirty="0" smtClean="0"/>
              <a:t>Pravila međunarodnog humanitarnog prava sadrže pravilnici dodati Četvrtoj haškoj konvenciji 1907, četiri Ženevske konvencije 1949, dva Ženevska dopunska protokola od 1977</a:t>
            </a:r>
          </a:p>
          <a:p>
            <a:r>
              <a:rPr lang="hr-HR" sz="1800" dirty="0" smtClean="0"/>
              <a:t>Pravila tumačenja ugovora sadržana u čl. 31-33. </a:t>
            </a:r>
            <a:r>
              <a:rPr lang="hr-HR" sz="1800" b="1" dirty="0" smtClean="0"/>
              <a:t>Bečke konvencije o pravu ugovora 1969. </a:t>
            </a:r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39707958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specifičnosti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o načelu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specifičnosti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razrađenija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podrobnija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pokazalo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utvrde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objektivn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subjektivna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obilježja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određenije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specifičnije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krivičnopravno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pravilo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pružaće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veću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zaštitu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arbitrernog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postupanja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tijela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prinude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sudova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daleko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toga da ovo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potpunosti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sprovedeno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avu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Imajući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neodređenost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neizvjesnost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kršioce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avila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doprinos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sudova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njihovom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definiranju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ogromnu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postepenom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definiranju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pojmova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objašnjavanju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objektivnih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subjektivnih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elemenata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utvrđivanju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općih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pojmova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olašavajuće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otežavajuće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okolnosti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sada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skupa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zahtjevaju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pravno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preciziranje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dosta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ozbiljno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pročišćavanje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Upravo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instituti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pravna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zabluda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striktnog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tumačenja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favor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rei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tumačenje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optuženog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sumnje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faktori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protuteže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čij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kompenziraju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današnje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nedostatke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prava i </a:t>
            </a:r>
            <a:r>
              <a:rPr lang="hr-HR" sz="1600" b="1" dirty="0" smtClean="0">
                <a:latin typeface="Times New Roman" pitchFamily="18" charset="0"/>
                <a:cs typeface="Times New Roman" pitchFamily="18" charset="0"/>
              </a:rPr>
              <a:t>popunjavaju 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postojeće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pravne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praznine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59325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retroaktivnosti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striktnog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legaliteta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važiti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dogodile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inkriminiranja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Doktrina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materijalne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pravde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posljedicu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počinjenja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dopuštene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pristupa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različite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zaključke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Londonskim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sporazumom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predviđene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novih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mira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IMT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postupao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odredbama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Povelje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sudio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Postupajući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primjenjivao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ex post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fa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ct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primjenjivao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retroaktivno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Tribunal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opravdava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time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Povelja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izražava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stvaranja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Također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ističe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crimen sine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lege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Ove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mane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tribunala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postepeno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zamjenjuju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utemeljenim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načelima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retroaktivnosti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9515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Zabrana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primjene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analogije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sudovi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uzdržavaju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primjene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analogije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avu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dak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e,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značenje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predmete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regulirani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avom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analogia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legis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). Ova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analogija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ishodište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potrebi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zaštite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građana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sprečavanja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kažnjavanja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smatrane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nezakonitim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ograniči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tzv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rbitrium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judicis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donošenje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proizvoljnih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sudskih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odluka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analogija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primjeni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ugovora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poštiva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suvrenitet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Primarni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većoj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zaštite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optuženih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Analogija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ugovornim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običajnim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pravilima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Definicija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bića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kaznenog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izražena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proširivati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analogijom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dvosmislenosti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definicija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tumači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vodi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postupak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Zabrana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analogije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zabrana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širokog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ekstenzivnog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tumačenja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krivičnih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avila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dužnost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pojedinaca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pribjegnu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striktnom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tumačenju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analogia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legis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ubuhvati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formalno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regulirano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Metod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analogije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koristiti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tumačenje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ć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i za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inkriminiranje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novih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7963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optuženog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(favor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rei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suprotna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tumačenja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valja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odabrati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optuženog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(favor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rei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favor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rei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hr-HR" sz="16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ndarda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procjenjivanja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dokaza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Ovo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poznato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princip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in dubio pro reo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(u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sumnje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dokaze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cjeniti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korist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optuženog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zakonitosti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kazni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Poznato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da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mnogim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tradicijom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kontinentalnog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sustava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nužno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odrediti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visinu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rivično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osigura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jednoobraznu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primjenu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prava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adresati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znaju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kakva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čeka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ogriješe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krivičnopravnu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odredbu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takvih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odredaba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nema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nivou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se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primjeniti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usuglasile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visini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predvidjele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njihovi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stavovi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razlikuju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težine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pojedinih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mjesta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strogosti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sudovi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mnogo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šire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diskreciono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pravo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odmjeravanja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okrivljeni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tribunali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postavljaju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granice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apsolutnom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diskrecijskom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avu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sudaca.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sključuju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smrtnu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da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Statu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om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odnosnog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suda.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sz="16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hr-H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2261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19256" cy="4713387"/>
          </a:xfrm>
        </p:spPr>
        <p:txBody>
          <a:bodyPr>
            <a:noAutofit/>
          </a:bodyPr>
          <a:lstStyle/>
          <a:p>
            <a:pPr algn="just"/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MENS REA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metodologije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avnim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sustavima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protivno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materijalnom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pravilu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nastajanje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individualne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utvrditi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subjektivnog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elementa s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činjenjem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razni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nijanse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rea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jednostavno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identificirati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Uočavaju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problema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prvo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materijalna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pojedinim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djelima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iskazuju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subjektivne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elemente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pojedine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Izuzetak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od toga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materijalne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odredbe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Statuta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ICC,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(o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genocidu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7. (o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8. (o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ratnim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zločinima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 i “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trebaju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utvrđeni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suglasno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9. Ove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odredbe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najčešće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sadrže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subjektivne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elemente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traže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svaku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vrstu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Statut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uokviren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velika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ograničenja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Njihov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avni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značaj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ograničen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odredaba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kazn</a:t>
            </a:r>
            <a:r>
              <a:rPr lang="hr-HR" sz="16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nog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zakona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obzirom da 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pokrivaju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nadležan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ICC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Drugo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običajno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sadržavalo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opću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definiciju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raznih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rea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Nacionalni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sudovi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donijeli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većinu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presuda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primjenjivao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opća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primjerena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njegovom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sustavu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5203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oslanja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precedentno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avo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podrazumjevajući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posebna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pažnja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pokloniti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sudskim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odlukama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tribunala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ICTY i ICTR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osnovn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pojmove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zajedničke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glavnim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potvrdi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slična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načela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oblikuju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nivou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radilo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kažnjivom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jedno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slijedećih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svijesti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: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odlučnost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učini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)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Svijest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tome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poduzimanje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prouzrokuje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neopravdan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štetnih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Nepoklanjanje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dužne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pažnje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neudoval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mtClean="0">
                <a:latin typeface="Times New Roman" pitchFamily="18" charset="0"/>
                <a:cs typeface="Times New Roman" pitchFamily="18" charset="0"/>
              </a:rPr>
              <a:t>avanje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prihvaćenim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standardima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nanosi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šteta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drugoj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osobi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vjeruje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štetnih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zahvaljujući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mjerama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poduzeo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namjerava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poduzeti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Nepoštivanje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općeprihvaćenih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standarda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s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svijest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dođe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štetnih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nesvjesni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0012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ES" sz="2900" b="1" dirty="0" err="1" smtClean="0">
                <a:latin typeface="Times New Roman" pitchFamily="18" charset="0"/>
                <a:cs typeface="Times New Roman" pitchFamily="18" charset="0"/>
              </a:rPr>
              <a:t>Opće</a:t>
            </a:r>
            <a:r>
              <a:rPr lang="es-E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rea -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umišljaj</a:t>
            </a:r>
            <a:endParaRPr lang="hr-HR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umišljajem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namjerom-dolus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htjenje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dovede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posljedice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npr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smrt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civilne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). Po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pravilima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uvjet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najvećeg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broja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rea u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izvjesnim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okolnostima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individualne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900" b="1" dirty="0" err="1" smtClean="0">
                <a:latin typeface="Times New Roman" pitchFamily="18" charset="0"/>
                <a:cs typeface="Times New Roman" pitchFamily="18" charset="0"/>
              </a:rPr>
              <a:t>Uloga</a:t>
            </a:r>
            <a:r>
              <a:rPr lang="es-E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saznanja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umišljaju</a:t>
            </a:r>
            <a:endParaRPr lang="hr-HR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saznanje”nije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poznat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kontinentalnog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sustava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gdje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autonoman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rea,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smatra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uključeno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eventualnog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Nasuprot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tome,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pojam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stanja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svijesti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vezan za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kriminalno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anglosaksonskog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sistema –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u SAD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gdje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jasno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definiran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hr-HR" sz="29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s-ES" sz="2900" dirty="0" err="1" smtClean="0">
                <a:latin typeface="Times New Roman" pitchFamily="18" charset="0"/>
                <a:cs typeface="Times New Roman" pitchFamily="18" charset="0"/>
              </a:rPr>
              <a:t>odelu</a:t>
            </a:r>
            <a:r>
              <a:rPr lang="es-ES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zakonika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najvećem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slučajeva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saznanje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 smtClean="0">
                <a:latin typeface="Times New Roman" pitchFamily="18" charset="0"/>
                <a:cs typeface="Times New Roman" pitchFamily="18" charset="0"/>
              </a:rPr>
              <a:t>smatrati</a:t>
            </a:r>
            <a:r>
              <a:rPr lang="es-ES" sz="2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autonomno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zločinačko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svijesti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900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s-E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sredstvo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postojanja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eventualnog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900" b="1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29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2900" b="1" dirty="0">
              <a:latin typeface="Times New Roman" pitchFamily="18" charset="0"/>
              <a:cs typeface="Times New Roman" pitchFamily="18" charset="0"/>
            </a:endParaRPr>
          </a:p>
          <a:p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18648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specialis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predvidjeti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specialis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određene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Posebni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olus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onda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teži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postizanju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posebnog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cilja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neposredne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posljedice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njegovog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stizanje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cil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neophodno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umišlja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predviđen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čovječnosti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progon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potrebna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diskriminacije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htjenje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diskriminiraju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posebne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etničke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vjerske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i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potpuno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dj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lomično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uništi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etničku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rasnu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vjersku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grupu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reguliraju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terorizam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predviđaju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poseban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terora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stanovništvom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ubijanja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otmice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razaranja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zgrada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0115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umišljaj</a:t>
            </a:r>
            <a:endParaRPr lang="hr-H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dolus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eventualis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svijesti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gdje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određena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predviđa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njezina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radnja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vjerojatno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proizvesti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posljedice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poduzima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vršenja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te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stepen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krivnje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niži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umišljaja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predviđa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možda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vjero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atno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poljedice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svjesno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rizikuje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da tu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posljedicu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prouzrokuje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2000" dirty="0">
              <a:latin typeface="Times New Roman" pitchFamily="18" charset="0"/>
              <a:cs typeface="Times New Roman" pitchFamily="18" charset="0"/>
            </a:endParaRPr>
          </a:p>
          <a:p>
            <a:endParaRPr lang="hr-HR" sz="2000" dirty="0"/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9542243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postupa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protivan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elementarnim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standardima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razuman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čovjek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postupa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uopće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osvrće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štetu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ponašanjem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povezana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nesvje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ni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stvjestan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siguran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desiti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nesvj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sni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). Sam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najniži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stupanj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nesvjesnog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postojala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pojedinačna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Sudsko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utvrđivanje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elementa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svijesti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dokazuje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sudu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okolnostima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radnja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izvršena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okolnosti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obi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zaključiti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li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pratilo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odgovarajuće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svijesti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ukazuje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određeni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stupanj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27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1" dirty="0" smtClean="0"/>
              <a:t>Običajno pravo</a:t>
            </a:r>
          </a:p>
          <a:p>
            <a:r>
              <a:rPr lang="hr-HR" sz="1800" dirty="0" smtClean="0"/>
              <a:t>Pisana pravila nisu brojna pa se oslonac traži u običajnim pravilima i općim načelima – u cilju razjašnjenja sadržaja ugovornih odredaba ili popunjavanja praznina</a:t>
            </a:r>
          </a:p>
          <a:p>
            <a:r>
              <a:rPr lang="hr-HR" sz="1800" b="1" dirty="0" smtClean="0"/>
              <a:t>Precedentno pravo </a:t>
            </a:r>
          </a:p>
          <a:p>
            <a:r>
              <a:rPr lang="hr-HR" sz="1800" b="1" dirty="0" smtClean="0"/>
              <a:t>Anglosaksonski pravni sustav</a:t>
            </a:r>
          </a:p>
          <a:p>
            <a:r>
              <a:rPr lang="hr-HR" sz="1800" b="1" dirty="0" smtClean="0"/>
              <a:t>Kontinentalni pravni sustav</a:t>
            </a:r>
          </a:p>
          <a:p>
            <a:endParaRPr lang="hr-HR" sz="1800" dirty="0" smtClean="0"/>
          </a:p>
          <a:p>
            <a:r>
              <a:rPr lang="hr-HR" sz="1800" dirty="0" smtClean="0"/>
              <a:t>Razlike u kulturnom okruženju i pravnom obrazovanju međunarodnih sudaca dovode često do različitih pravnih odluka</a:t>
            </a:r>
          </a:p>
          <a:p>
            <a:endParaRPr lang="hr-HR" sz="1800" dirty="0" smtClean="0"/>
          </a:p>
          <a:p>
            <a:r>
              <a:rPr lang="hr-HR" sz="1800" b="1" dirty="0" smtClean="0"/>
              <a:t>Opća načela </a:t>
            </a:r>
            <a:r>
              <a:rPr lang="hr-HR" sz="1800" dirty="0" smtClean="0"/>
              <a:t>međunarodnog  krivičnog prava: </a:t>
            </a:r>
            <a:r>
              <a:rPr lang="hr-HR" sz="1800" b="1" dirty="0" smtClean="0"/>
              <a:t>načelo zakonitosti, specifičnosti, pretpostavke nevinosti, jednakosti strana itd.</a:t>
            </a:r>
          </a:p>
          <a:p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92162506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IZVRŠENJE I OSTALI MODALITETI KRIMINALNOG PONAŠANJA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Izvršenje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Svatko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zajednički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osobama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odgovoran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vojnik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ubije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ratnog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zarobljenika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nedužnog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kažnjen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ratni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fizičko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činjenje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kome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pridružuje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psihološki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Suizvršilaštvo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fizički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stvarnom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iste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pripadnici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jedinice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pogubljenje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nedužnih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možemo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govoriti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suizvršilaštvu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učesnici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istu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odgovarajući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rea.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Udruživanje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zločinačkog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podhvata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desiti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učesnici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istu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mučenju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kome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naredila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zl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600" smtClean="0">
                <a:latin typeface="Times New Roman" pitchFamily="18" charset="0"/>
                <a:cs typeface="Times New Roman" pitchFamily="18" charset="0"/>
              </a:rPr>
              <a:t>osoba fizički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izvršila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treć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pazil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da li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žrtva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dati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važnu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informaciju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itd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Postavlja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li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ti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izvršioci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snose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istu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–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mučenje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75622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najvećem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broju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sistema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učesnici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zajedničkoj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kriminalnoj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snose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istu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položaj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veličinu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doprinosa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postupa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glavnim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izvršiocima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fazi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kažnjavanja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uzeti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obzir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različit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stupanj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i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razlozi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ovakvog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rješenja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učestvuju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zajedničkom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zločinačkom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pothvatu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karaktera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zločinačke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istu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zločinačku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namjeru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samim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tim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kaznenu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položaj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imali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počinjenju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ispravno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neophodan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postizanje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konačnog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rezultata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a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razliku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stupnja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svrhu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izricanja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Pomaganje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dstrekavanje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učestvovati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zločinu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a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zločinačku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namje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glavnog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počinitelja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pomažući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mu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izvršenju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pomaganju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podstrekavanju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sadrži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praktičnoj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pomoći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Ohrabrenju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davanju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moralne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podrške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počinitelju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/>
              <a:t>pomoć</a:t>
            </a:r>
            <a:r>
              <a:rPr lang="es-ES" sz="1800" dirty="0" smtClean="0"/>
              <a:t> </a:t>
            </a:r>
            <a:r>
              <a:rPr lang="es-ES" sz="1800" dirty="0"/>
              <a:t>i </a:t>
            </a:r>
            <a:r>
              <a:rPr lang="es-ES" sz="1800" dirty="0" err="1"/>
              <a:t>podrška</a:t>
            </a:r>
            <a:r>
              <a:rPr lang="es-ES" sz="1800" dirty="0"/>
              <a:t> </a:t>
            </a:r>
            <a:r>
              <a:rPr lang="es-ES" sz="1800" dirty="0" err="1"/>
              <a:t>moraju</a:t>
            </a:r>
            <a:r>
              <a:rPr lang="es-ES" sz="1800" dirty="0"/>
              <a:t> </a:t>
            </a:r>
            <a:r>
              <a:rPr lang="es-ES" sz="1800" dirty="0" err="1"/>
              <a:t>imati</a:t>
            </a:r>
            <a:r>
              <a:rPr lang="es-ES" sz="1800" dirty="0"/>
              <a:t> bitan </a:t>
            </a:r>
            <a:r>
              <a:rPr lang="es-ES" sz="1800" dirty="0" err="1"/>
              <a:t>utjecaj</a:t>
            </a:r>
            <a:r>
              <a:rPr lang="es-ES" sz="1800" dirty="0"/>
              <a:t> </a:t>
            </a:r>
            <a:r>
              <a:rPr lang="es-ES" sz="1800" dirty="0" err="1"/>
              <a:t>na</a:t>
            </a:r>
            <a:r>
              <a:rPr lang="es-ES" sz="1800" dirty="0"/>
              <a:t> </a:t>
            </a:r>
            <a:r>
              <a:rPr lang="es-ES" sz="1800" dirty="0" err="1"/>
              <a:t>izvršenje</a:t>
            </a:r>
            <a:r>
              <a:rPr lang="es-ES" sz="1800" dirty="0"/>
              <a:t> </a:t>
            </a:r>
            <a:r>
              <a:rPr lang="es-ES" sz="1800" dirty="0" err="1"/>
              <a:t>zločina</a:t>
            </a:r>
            <a:r>
              <a:rPr lang="es-ES" sz="1800" dirty="0"/>
              <a:t>. </a:t>
            </a:r>
            <a:r>
              <a:rPr lang="es-ES" sz="1800" b="1" dirty="0" err="1"/>
              <a:t>Subjektivni</a:t>
            </a:r>
            <a:r>
              <a:rPr lang="es-ES" sz="1800" b="1" dirty="0"/>
              <a:t> </a:t>
            </a:r>
            <a:r>
              <a:rPr lang="es-ES" sz="1800" b="1" dirty="0" err="1"/>
              <a:t>element</a:t>
            </a:r>
            <a:r>
              <a:rPr lang="es-ES" sz="1800" b="1" dirty="0"/>
              <a:t> </a:t>
            </a:r>
            <a:r>
              <a:rPr lang="es-ES" sz="1800" b="1" dirty="0" err="1"/>
              <a:t>kod</a:t>
            </a:r>
            <a:r>
              <a:rPr lang="es-ES" sz="1800" b="1" dirty="0"/>
              <a:t> </a:t>
            </a:r>
            <a:r>
              <a:rPr lang="es-ES" sz="1800" b="1" dirty="0" err="1" smtClean="0"/>
              <a:t>pomaga</a:t>
            </a:r>
            <a:r>
              <a:rPr lang="hr-HR" sz="1800" b="1" dirty="0" smtClean="0"/>
              <a:t>č</a:t>
            </a:r>
            <a:r>
              <a:rPr lang="es-ES" sz="1800" b="1" dirty="0" smtClean="0"/>
              <a:t>a </a:t>
            </a:r>
            <a:r>
              <a:rPr lang="es-ES" sz="1800" b="1" dirty="0"/>
              <a:t>je </a:t>
            </a:r>
            <a:r>
              <a:rPr lang="es-ES" sz="1800" dirty="0"/>
              <a:t>u tome </a:t>
            </a:r>
            <a:r>
              <a:rPr lang="es-ES" sz="1800" dirty="0" err="1"/>
              <a:t>što</a:t>
            </a:r>
            <a:r>
              <a:rPr lang="es-ES" sz="1800" dirty="0"/>
              <a:t> je </a:t>
            </a:r>
            <a:r>
              <a:rPr lang="es-ES" sz="1800" b="1" dirty="0" err="1"/>
              <a:t>znao</a:t>
            </a:r>
            <a:r>
              <a:rPr lang="es-ES" sz="1800" b="1" dirty="0"/>
              <a:t> d</a:t>
            </a:r>
            <a:r>
              <a:rPr lang="es-ES" sz="1800" dirty="0"/>
              <a:t>a </a:t>
            </a:r>
            <a:r>
              <a:rPr lang="es-ES" sz="1800" dirty="0" err="1"/>
              <a:t>će</a:t>
            </a:r>
            <a:r>
              <a:rPr lang="es-ES" sz="1800" dirty="0"/>
              <a:t> </a:t>
            </a:r>
            <a:r>
              <a:rPr lang="es-ES" sz="1800" dirty="0" err="1"/>
              <a:t>njegovo</a:t>
            </a:r>
            <a:r>
              <a:rPr lang="es-ES" sz="1800" dirty="0"/>
              <a:t> </a:t>
            </a:r>
            <a:r>
              <a:rPr lang="es-ES" sz="1800" dirty="0" err="1"/>
              <a:t>djelovanje</a:t>
            </a:r>
            <a:r>
              <a:rPr lang="es-ES" sz="1800" dirty="0"/>
              <a:t> </a:t>
            </a:r>
            <a:r>
              <a:rPr lang="es-ES" sz="1800" b="1" dirty="0" err="1"/>
              <a:t>pomoći</a:t>
            </a:r>
            <a:r>
              <a:rPr lang="es-ES" sz="1800" b="1" dirty="0"/>
              <a:t> </a:t>
            </a:r>
            <a:r>
              <a:rPr lang="es-ES" sz="1800" b="1" dirty="0" err="1"/>
              <a:t>počinitelju</a:t>
            </a:r>
            <a:r>
              <a:rPr lang="es-ES" sz="1800" b="1" dirty="0"/>
              <a:t> </a:t>
            </a:r>
            <a:r>
              <a:rPr lang="es-ES" sz="1800" dirty="0"/>
              <a:t>u </a:t>
            </a:r>
            <a:r>
              <a:rPr lang="es-ES" sz="1800" dirty="0" err="1"/>
              <a:t>izvođenju</a:t>
            </a:r>
            <a:r>
              <a:rPr lang="es-ES" sz="1800" dirty="0"/>
              <a:t> </a:t>
            </a:r>
            <a:r>
              <a:rPr lang="es-ES" sz="1800" dirty="0" err="1"/>
              <a:t>zločina</a:t>
            </a:r>
            <a:r>
              <a:rPr lang="es-ES" sz="1800" dirty="0"/>
              <a:t>. </a:t>
            </a:r>
            <a:endParaRPr lang="hr-HR" sz="1800" dirty="0"/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22865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Dakle, p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odstrekavanje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pomaganje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značiti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pomagač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podsrekač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zajednički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plan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cilj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glavnim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počiniteljem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njegovu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zločinačku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rea.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Nedovršeni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općenito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mnogim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kažnjavaju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dovršena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preliminarne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otpočete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kriminalnog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pripremaju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zabranjenu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proizve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nikakvo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kažnjavaju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uprkos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tome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došlo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Razlozi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inkriminiranja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takvih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nastoji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zaštiti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većoj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spriječava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zabranjene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adnje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Intervenira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ranoj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fazi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počinjenja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fazi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njegovog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pripremanja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spriječilo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ostvarenje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štetnih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39657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kategoriji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razlikujemo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podvrste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Kriminalne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obuhvataju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aniranje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naređivanje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Kriminalne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priprema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podrazumijevaju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pokušaj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i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uslijedilo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okolnosti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subjektivne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objektivne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sprječile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njegovo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izvršenje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Kriminalne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kažnjive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takve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li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ostvarena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podsrekavanje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mnogim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anglosaksonskog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avnog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sistema)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predviđaju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pokušaj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podsrekavanje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avu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podstrekavanje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zabranjeno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ovede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stvarnog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vjerojatno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sudovi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zabrana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podstrekavanja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pretjerano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proširila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krug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zločinačkih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Podstrekavanje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takvo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zabranjeno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najtežim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unarodnim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zločinom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genocidom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14937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Planiranje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Planiranje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osmišljavanja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saglašavanja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priprema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planiranje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zračnog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napada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civile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upotrebu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zabranjenih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oružja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bezobzirno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ubijanje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dio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rasprostranjenih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sistematičnih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napada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civile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es-ES" sz="1600" dirty="0">
                <a:latin typeface="Times New Roman" pitchFamily="18" charset="0"/>
                <a:cs typeface="Times New Roman" pitchFamily="18" charset="0"/>
              </a:rPr>
            </a:b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prirodu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karakteristike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često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planiraju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vojne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civilne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planiranju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obzira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rang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hijerarhiji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učestvovanja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odgovoran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Rang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uloga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važni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kažnjavanje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očigledno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viši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položaj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intenzitet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učešća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planiranju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trebalo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kazna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stroža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namjeri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počini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zločinačka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planiranje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kažnjivo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različita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mišljenja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ovisno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o tome je li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kažnjivo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dovelo do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fizičkog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Većina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navodi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aniranje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pripremanje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do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njegovog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fizičkog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jednoznačno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mišljenje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izraženo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precedentnom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avu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gdje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kažnjivo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planiranje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opravdava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ciljem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spriječe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takve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radn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smatraju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zl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činačkim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radnjama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097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Naređenje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Davanje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naređenja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pretpostavlja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naređenje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de iure i de facto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pretpostavljeni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onome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pravom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zabranjeno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naređenje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izdala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odgovorna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suizvršitelj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počinio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njegov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potčinjeni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bar da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naređenje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upućuje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nekog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konkretnog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Mađutim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naređenje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uopćeno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svjestan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ES" sz="1600" b="1" dirty="0" err="1" smtClean="0">
                <a:latin typeface="Times New Roman" pitchFamily="18" charset="0"/>
                <a:cs typeface="Times New Roman" pitchFamily="18" charset="0"/>
              </a:rPr>
              <a:t>Pokušaj</a:t>
            </a:r>
            <a:r>
              <a:rPr lang="es-E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pokušaju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krivičnom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djelu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 smtClean="0">
                <a:latin typeface="Times New Roman" pitchFamily="18" charset="0"/>
                <a:cs typeface="Times New Roman" pitchFamily="18" charset="0"/>
              </a:rPr>
              <a:t>govori</a:t>
            </a:r>
            <a:r>
              <a:rPr lang="hr-HR" sz="1600" dirty="0" smtClean="0">
                <a:latin typeface="Times New Roman" pitchFamily="18" charset="0"/>
                <a:cs typeface="Times New Roman" pitchFamily="18" charset="0"/>
              </a:rPr>
              <a:t>mo</a:t>
            </a:r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onda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namjerava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počiniti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očekivana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nastojanja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izostaje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Uočavaju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različite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mogućnosti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: 1)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počinitelj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poduzima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početne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korake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sprječavaju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2)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okolnosti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njegove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kontrole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njegova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dovodi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očekivanih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b="1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postiže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željeni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inkriminira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pokušaj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nanosi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žrtvi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namjeravanu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povredu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, ovo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stoga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da se u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većoj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sprječi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kršenje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600" dirty="0" err="1">
                <a:latin typeface="Times New Roman" pitchFamily="18" charset="0"/>
                <a:cs typeface="Times New Roman" pitchFamily="18" charset="0"/>
              </a:rPr>
              <a:t>odredaba</a:t>
            </a:r>
            <a:r>
              <a:rPr lang="es-ES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82156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pokušaj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kažnjiv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ozbiljno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otpočinjanje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namj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neuspjeh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te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namjere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uslijed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vanjskih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okolnosti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tiče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rea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pokušaj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anglosaksonskim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sistemima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Izgleda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pravo za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vrsta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kaznene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kažnjive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anglosaksonskog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sistema,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nepoznata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prihvaćena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skromnoj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zeml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ama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kontinentalnog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sistema.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grupno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sastoji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dogovora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počine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Kažnjiva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rea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svakog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učesnika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dvojak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saznanje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činjenicama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okolnostima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kaznenog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grupa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namjerava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počiniti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i 2)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namjera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ostvari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kazneno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djelo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izvršeno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17689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pravilo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običajnog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odnosilo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zavjeru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nepostojanja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podrške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kontinentalnog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sistema.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dođe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počinjenja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kaznenog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dogovor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počini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100" dirty="0" err="1" smtClean="0">
                <a:latin typeface="Times New Roman" pitchFamily="18" charset="0"/>
                <a:cs typeface="Times New Roman" pitchFamily="18" charset="0"/>
              </a:rPr>
              <a:t>zeml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ama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kontinentalnog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" sz="2100" dirty="0" err="1" smtClean="0">
                <a:latin typeface="Times New Roman" pitchFamily="18" charset="0"/>
                <a:cs typeface="Times New Roman" pitchFamily="18" charset="0"/>
              </a:rPr>
              <a:t>stema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kažnjiv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sebi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zabranjena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najteža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kaznena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podrivanje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sigurnosti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 smtClean="0">
                <a:latin typeface="Times New Roman" pitchFamily="18" charset="0"/>
                <a:cs typeface="Times New Roman" pitchFamily="18" charset="0"/>
              </a:rPr>
              <a:t>osnivanje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udruženja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organizacija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sistematsko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činjenje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krivičih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raznim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oblastima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prava o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zavjeri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naći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Londonskom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sporazumu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1945.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utvrđuje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kažnjena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zajedničkom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planu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zavjeri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činjenje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kog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mira</a:t>
            </a:r>
            <a:r>
              <a:rPr lang="hr-H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Odredbom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zavjeri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izvrši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mira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predviđeno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kažnjavanje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su se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dogovorile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vode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rat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upravo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dirty="0" err="1">
                <a:latin typeface="Times New Roman" pitchFamily="18" charset="0"/>
                <a:cs typeface="Times New Roman" pitchFamily="18" charset="0"/>
              </a:rPr>
              <a:t>završen</a:t>
            </a:r>
            <a:r>
              <a:rPr lang="es-ES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kažnjiva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i za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100" b="1" dirty="0" err="1">
                <a:latin typeface="Times New Roman" pitchFamily="18" charset="0"/>
                <a:cs typeface="Times New Roman" pitchFamily="18" charset="0"/>
              </a:rPr>
              <a:t>izvršene</a:t>
            </a:r>
            <a:r>
              <a:rPr lang="es-ES" sz="21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2100" b="1" dirty="0">
              <a:latin typeface="Times New Roman" pitchFamily="18" charset="0"/>
              <a:cs typeface="Times New Roman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0671364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riječima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kažnjiva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plan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sporazum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stvari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završen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relevantna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odredba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sadržana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članu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genocidu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1948.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predviđa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kažnjiva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zavjera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genocida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Podstrekavanje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podsrekavanje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predstavljalo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mora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neposredno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javno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Podstrekavanje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genocid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kažnjivo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uslijedi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želju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počinitelja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radnjama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osobe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ost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ariti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genocida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proizvede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svijest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izvršenje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podstrekač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namjeru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dođe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do genocida –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potpuno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djelomično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uništi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nacionalna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etnička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rasna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vjerska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grupa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2223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900" b="1" dirty="0" smtClean="0">
                <a:latin typeface="Times New Roman" pitchFamily="18" charset="0"/>
                <a:cs typeface="Times New Roman" pitchFamily="18" charset="0"/>
              </a:rPr>
              <a:t>KRIVIČNA </a:t>
            </a:r>
            <a:r>
              <a:rPr lang="es-ES" sz="1900" b="1" dirty="0">
                <a:latin typeface="Times New Roman" pitchFamily="18" charset="0"/>
                <a:cs typeface="Times New Roman" pitchFamily="18" charset="0"/>
              </a:rPr>
              <a:t>ODGOVORNOST ZA PROPUŠTANJE</a:t>
            </a:r>
            <a:endParaRPr lang="hr-HR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krivična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nastati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ponašanja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ubijanje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neprijateljskog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civila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protuzakonito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uništavanje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umjetničkih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nego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nečinjenjem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propuštanjem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poduzme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Propuštanje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inkriminirano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onda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propisi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nameću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jasnu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obvezu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učini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neka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osoba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namjerno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eventualnim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umišljajem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Trebalo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je puno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da se u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razvije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opće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pravilo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propuštanju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hr-HR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 smtClean="0">
                <a:latin typeface="Times New Roman" pitchFamily="18" charset="0"/>
                <a:cs typeface="Times New Roman" pitchFamily="18" charset="0"/>
              </a:rPr>
              <a:t>stv</a:t>
            </a:r>
            <a:r>
              <a:rPr lang="hr-HR" sz="19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900" dirty="0" smtClean="0">
                <a:latin typeface="Times New Roman" pitchFamily="18" charset="0"/>
                <a:cs typeface="Times New Roman" pitchFamily="18" charset="0"/>
              </a:rPr>
              <a:t>rali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smatrali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prikladnim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ograničavanje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 smtClean="0">
                <a:latin typeface="Times New Roman" pitchFamily="18" charset="0"/>
                <a:cs typeface="Times New Roman" pitchFamily="18" charset="0"/>
              </a:rPr>
              <a:t>ponašanj</a:t>
            </a:r>
            <a:r>
              <a:rPr lang="hr-HR" sz="19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namećući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obveze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da u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okolnostima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900" dirty="0" err="1">
                <a:latin typeface="Times New Roman" pitchFamily="18" charset="0"/>
                <a:cs typeface="Times New Roman" pitchFamily="18" charset="0"/>
              </a:rPr>
              <a:t>učiniti</a:t>
            </a:r>
            <a:r>
              <a:rPr lang="es-ES" sz="19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9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600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1" dirty="0" smtClean="0"/>
              <a:t>Opća načela krivičnog prava koja priznaje zajednica država</a:t>
            </a:r>
          </a:p>
          <a:p>
            <a:pPr algn="just"/>
            <a:r>
              <a:rPr lang="hr-HR" sz="1800" dirty="0" smtClean="0"/>
              <a:t>Načela se mogu pronaći uporednim pregledom glavnih pravnih sistema svijeta. Njihovo se utvrđivanje ne može zasnivati samo na tumačenju i uopćavanju već je potrebno primijeniti </a:t>
            </a:r>
            <a:r>
              <a:rPr lang="hr-HR" sz="1800" b="1" dirty="0" smtClean="0"/>
              <a:t>metod uporednog prava.</a:t>
            </a:r>
          </a:p>
          <a:p>
            <a:pPr algn="just"/>
            <a:r>
              <a:rPr lang="hr-HR" sz="1800" dirty="0" smtClean="0"/>
              <a:t>Međunarodni sudovi su upozorili na probleme vezane za pribjegavanje općim načelima. Pravne konstrukcije tipične za nacionalne pravne sisteme ne smiju se prenositi u međunarodno pravo ako nisu usklađeni sa posebnostima međunarodnog pravnog sustava. Međunarodni krivični tribunal za bivšu Jugoslaviju je taj pristup prihvatio.</a:t>
            </a:r>
          </a:p>
          <a:p>
            <a:pPr algn="just"/>
            <a:r>
              <a:rPr lang="hr-HR" sz="1800" dirty="0" smtClean="0"/>
              <a:t>Za međunarodni krivični sud </a:t>
            </a:r>
            <a:r>
              <a:rPr lang="hr-HR" sz="1800" b="1" dirty="0" smtClean="0"/>
              <a:t>Skupština država ugovornica dvotrećinskom većinom donosi Pravila postupka dokazivanja. U hitnim slučajevima suci donose privremena pravila koja se primjenjuju do zasjedanja redovne ili izvanredne sjednice Skupštine  država ugovornica. </a:t>
            </a:r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21335645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napretka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dolazi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Drugog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svjetskog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rata,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zauzet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stav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proširi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zaštita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žrtava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rata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odredbe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Ženevskih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1949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utvrđuju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jasne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dužnosti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nešto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propuštanje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uradi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postalo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kažnjivo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tek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su 1977.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tvorci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dopunskog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protokola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Ženevske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postavili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sadržano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čl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86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utvrđeno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visoke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ugovornice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str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sukobu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suzbijati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teška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poduzimati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suzbijanje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ostalih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Konvencija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Protokola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rezultat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nepoduzimanja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dužnost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poduzmu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Te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odredbe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upućene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utjecale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pravo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iskristiliziralo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opće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načelo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krivičnoj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propuštanje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Kriminalno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propuštanje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kažnjivo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prati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svijesti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različit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obično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slučajevima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sz="1800" dirty="0" err="1" smtClean="0">
                <a:latin typeface="Times New Roman" pitchFamily="18" charset="0"/>
                <a:cs typeface="Times New Roman" pitchFamily="18" charset="0"/>
              </a:rPr>
              <a:t>stavlajti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3625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kriminalitetu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češće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situacije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planiraju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organiziraju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naređuju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toleriraju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vršenje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kriminalnih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radnji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da se u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međunarodnoj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zajednici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javlja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jasna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tendencija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vojne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političke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vođe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visokog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ranga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civilna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vojna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nižim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položajima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a u tome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sprječavaju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kažnjavaju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toga, u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kaznenom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postaje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važnije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pretpostavljenih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000" b="1" dirty="0" err="1" smtClean="0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b="1" dirty="0" err="1">
                <a:latin typeface="Times New Roman" pitchFamily="18" charset="0"/>
                <a:cs typeface="Times New Roman" pitchFamily="18" charset="0"/>
              </a:rPr>
              <a:t>pretpostavljenih</a:t>
            </a:r>
            <a:r>
              <a:rPr lang="es-ES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određivanja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općih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uvjeta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pretpostavljenih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iše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 smtClean="0">
                <a:latin typeface="Times New Roman" pitchFamily="18" charset="0"/>
                <a:cs typeface="Times New Roman" pitchFamily="18" charset="0"/>
              </a:rPr>
              <a:t>vojne</a:t>
            </a:r>
            <a:r>
              <a:rPr lang="hr-H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civilne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snose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počine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njihovi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potčinjeni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slijedeće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kumulativne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 err="1">
                <a:latin typeface="Times New Roman" pitchFamily="18" charset="0"/>
                <a:cs typeface="Times New Roman" pitchFamily="18" charset="0"/>
              </a:rPr>
              <a:t>uvjete</a:t>
            </a:r>
            <a:r>
              <a:rPr lang="es-E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95976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efektivno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komandiraju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kontroliraju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vlast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nad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izvršiteljima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de facto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položaj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Kontrola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mora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efektivna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Pretpostavljeni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znao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imao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informacije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okolnostima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tada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vladale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mogao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zaključiti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su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izvršeni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trebao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znati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svjesno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odlučio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obazire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obavještenja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zločinima</a:t>
            </a:r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sz="1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Propustio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je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poduzme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sprječavanje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suzbijanje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čime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prekršio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dužnost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sprječavanja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suzbijanja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potčinjenih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Slijedom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navedenog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proizlazi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komandna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viših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vlasti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nečinjenje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oblik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striktne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objektivne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tj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kršenja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za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neko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mogao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osuđen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a da se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dokazuje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modalitet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rea.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s-ES" sz="1800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sz="1800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utvrditi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1800" b="1" dirty="0" err="1">
                <a:latin typeface="Times New Roman" pitchFamily="18" charset="0"/>
                <a:cs typeface="Times New Roman" pitchFamily="18" charset="0"/>
              </a:rPr>
              <a:t>element</a:t>
            </a:r>
            <a:r>
              <a:rPr lang="es-ES" sz="18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sz="1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85140666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Subjektivni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elementi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krivičnog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djela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razni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oblici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propuštanja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Glede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subjektivnih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elemenata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razlikujemo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situacija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: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b="1" dirty="0">
                <a:latin typeface="Times New Roman" pitchFamily="18" charset="0"/>
                <a:cs typeface="Times New Roman" pitchFamily="18" charset="0"/>
              </a:rPr>
              <a:t>1.Pretpostavljeni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njegovi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potčinjeni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spremaju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izvršiti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poduzima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nikakve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prepotstavljeni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učestvuje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potčinjenih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utvrđenje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krivice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saznanje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priprema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čini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podrazumijeva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nepoduzimanje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mjera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sprečavanje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radnje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potčinjenih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nosi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sobom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nastupanja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štetnih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posljedica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osvrće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rizik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Pretpostavljeni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obavještenja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vršiti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propušta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poduzeti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do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oljan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eventualni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umišljaj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Pretpostavl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eni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trebao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znati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da su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izvršeni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Ovdje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dovoljan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nehat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(culpa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gravis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).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praviti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razliku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mens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rea,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potčinjeni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onog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pretpostavljenog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Trebalo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prihvatiti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nastupanje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pretpostavljenog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niži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stupanj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subjektivne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svjesni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neha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njegov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položaj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hijerarhiji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povlači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obvezu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nadziranja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potčinjenih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odgovara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ponašanje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potčinjenih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8470727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/>
            <a:r>
              <a:rPr lang="hr-HR" sz="1600" b="1" dirty="0" smtClean="0"/>
              <a:t>STJECAJ KAZNENIH DJELA</a:t>
            </a:r>
          </a:p>
          <a:p>
            <a:r>
              <a:rPr lang="es-ES" b="1" dirty="0"/>
              <a:t>1.Općenito</a:t>
            </a:r>
            <a:endParaRPr lang="hr-HR" dirty="0"/>
          </a:p>
          <a:p>
            <a:r>
              <a:rPr lang="es-ES" dirty="0" err="1"/>
              <a:t>Međunarodno</a:t>
            </a:r>
            <a:r>
              <a:rPr lang="es-ES" dirty="0"/>
              <a:t> </a:t>
            </a:r>
            <a:r>
              <a:rPr lang="es-ES" dirty="0" err="1"/>
              <a:t>kazneno</a:t>
            </a:r>
            <a:r>
              <a:rPr lang="es-ES" dirty="0"/>
              <a:t> pravo, </a:t>
            </a:r>
            <a:r>
              <a:rPr lang="es-ES" dirty="0" err="1"/>
              <a:t>kao</a:t>
            </a:r>
            <a:r>
              <a:rPr lang="es-ES" dirty="0"/>
              <a:t> i </a:t>
            </a:r>
            <a:r>
              <a:rPr lang="es-ES" dirty="0" err="1"/>
              <a:t>nacionalno</a:t>
            </a:r>
            <a:r>
              <a:rPr lang="es-ES" dirty="0"/>
              <a:t>, </a:t>
            </a:r>
            <a:r>
              <a:rPr lang="es-ES" dirty="0" err="1"/>
              <a:t>poznaje</a:t>
            </a:r>
            <a:r>
              <a:rPr lang="es-ES" dirty="0"/>
              <a:t> </a:t>
            </a:r>
            <a:r>
              <a:rPr lang="es-ES" dirty="0" err="1"/>
              <a:t>stjecaj</a:t>
            </a:r>
            <a:r>
              <a:rPr lang="es-ES" dirty="0"/>
              <a:t> </a:t>
            </a:r>
            <a:r>
              <a:rPr lang="es-ES" dirty="0" err="1"/>
              <a:t>kaznenih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. </a:t>
            </a:r>
            <a:endParaRPr lang="hr-HR" dirty="0"/>
          </a:p>
          <a:p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nacionalnom</a:t>
            </a:r>
            <a:r>
              <a:rPr lang="es-ES" dirty="0"/>
              <a:t> </a:t>
            </a:r>
            <a:r>
              <a:rPr lang="es-ES" dirty="0" err="1"/>
              <a:t>planu</a:t>
            </a:r>
            <a:r>
              <a:rPr lang="es-ES" dirty="0"/>
              <a:t> </a:t>
            </a:r>
            <a:r>
              <a:rPr lang="es-ES" dirty="0" err="1"/>
              <a:t>pitanja</a:t>
            </a:r>
            <a:r>
              <a:rPr lang="es-ES" dirty="0"/>
              <a:t> </a:t>
            </a:r>
            <a:r>
              <a:rPr lang="es-ES" dirty="0" err="1"/>
              <a:t>stjecaja</a:t>
            </a:r>
            <a:r>
              <a:rPr lang="es-ES" dirty="0"/>
              <a:t> su </a:t>
            </a:r>
            <a:r>
              <a:rPr lang="es-ES" dirty="0" err="1"/>
              <a:t>izražena</a:t>
            </a:r>
            <a:r>
              <a:rPr lang="es-ES" dirty="0"/>
              <a:t> i </a:t>
            </a:r>
            <a:r>
              <a:rPr lang="es-ES" dirty="0" err="1"/>
              <a:t>raspravljana</a:t>
            </a:r>
            <a:r>
              <a:rPr lang="es-ES" dirty="0"/>
              <a:t> u </a:t>
            </a:r>
            <a:r>
              <a:rPr lang="es-ES" dirty="0" err="1"/>
              <a:t>zemljama</a:t>
            </a:r>
            <a:r>
              <a:rPr lang="es-ES" dirty="0"/>
              <a:t> </a:t>
            </a:r>
            <a:r>
              <a:rPr lang="es-ES" dirty="0" err="1"/>
              <a:t>kontinentalnog</a:t>
            </a:r>
            <a:r>
              <a:rPr lang="es-ES" dirty="0"/>
              <a:t> </a:t>
            </a:r>
            <a:r>
              <a:rPr lang="es-ES" dirty="0" err="1"/>
              <a:t>pravnog</a:t>
            </a:r>
            <a:r>
              <a:rPr lang="es-ES" dirty="0"/>
              <a:t> sistema, </a:t>
            </a:r>
            <a:r>
              <a:rPr lang="es-ES" dirty="0" err="1"/>
              <a:t>dok</a:t>
            </a:r>
            <a:r>
              <a:rPr lang="es-ES" dirty="0"/>
              <a:t> je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pitanje</a:t>
            </a:r>
            <a:r>
              <a:rPr lang="es-ES" dirty="0"/>
              <a:t> u </a:t>
            </a:r>
            <a:r>
              <a:rPr lang="es-ES" dirty="0" err="1"/>
              <a:t>zemljama</a:t>
            </a:r>
            <a:r>
              <a:rPr lang="es-ES" dirty="0"/>
              <a:t> </a:t>
            </a:r>
            <a:r>
              <a:rPr lang="es-ES" dirty="0" err="1"/>
              <a:t>anglosaksonskog</a:t>
            </a:r>
            <a:r>
              <a:rPr lang="es-ES" dirty="0"/>
              <a:t> </a:t>
            </a:r>
            <a:r>
              <a:rPr lang="es-ES" dirty="0" err="1"/>
              <a:t>pravnog</a:t>
            </a:r>
            <a:r>
              <a:rPr lang="es-ES" dirty="0"/>
              <a:t> sistema </a:t>
            </a:r>
            <a:r>
              <a:rPr lang="es-ES" dirty="0" err="1"/>
              <a:t>ostavljeno</a:t>
            </a:r>
            <a:r>
              <a:rPr lang="es-ES" dirty="0"/>
              <a:t> </a:t>
            </a:r>
            <a:r>
              <a:rPr lang="es-ES" dirty="0" err="1"/>
              <a:t>sudovima</a:t>
            </a:r>
            <a:r>
              <a:rPr lang="es-ES" dirty="0"/>
              <a:t>, </a:t>
            </a:r>
            <a:r>
              <a:rPr lang="es-ES" dirty="0" err="1"/>
              <a:t>koji</a:t>
            </a:r>
            <a:r>
              <a:rPr lang="es-ES" dirty="0"/>
              <a:t> su </a:t>
            </a:r>
            <a:r>
              <a:rPr lang="es-ES" dirty="0" err="1"/>
              <a:t>postepeno</a:t>
            </a:r>
            <a:r>
              <a:rPr lang="es-ES" dirty="0"/>
              <a:t> </a:t>
            </a:r>
            <a:r>
              <a:rPr lang="es-ES" dirty="0" err="1"/>
              <a:t>izradili</a:t>
            </a:r>
            <a:r>
              <a:rPr lang="es-ES" dirty="0"/>
              <a:t> </a:t>
            </a:r>
            <a:r>
              <a:rPr lang="es-ES" dirty="0" err="1"/>
              <a:t>niz</a:t>
            </a:r>
            <a:r>
              <a:rPr lang="es-ES" dirty="0"/>
              <a:t> </a:t>
            </a:r>
            <a:r>
              <a:rPr lang="es-ES" dirty="0" err="1"/>
              <a:t>kriterija</a:t>
            </a:r>
            <a:r>
              <a:rPr lang="es-ES" dirty="0"/>
              <a:t>, </a:t>
            </a:r>
            <a:r>
              <a:rPr lang="es-ES" dirty="0" err="1"/>
              <a:t>glede</a:t>
            </a:r>
            <a:r>
              <a:rPr lang="es-ES" dirty="0"/>
              <a:t> </a:t>
            </a:r>
            <a:r>
              <a:rPr lang="es-ES" dirty="0" err="1"/>
              <a:t>najvažnijih</a:t>
            </a:r>
            <a:r>
              <a:rPr lang="es-ES" dirty="0"/>
              <a:t> </a:t>
            </a:r>
            <a:r>
              <a:rPr lang="es-ES" dirty="0" err="1"/>
              <a:t>linija</a:t>
            </a:r>
            <a:r>
              <a:rPr lang="es-ES" dirty="0"/>
              <a:t> </a:t>
            </a:r>
            <a:r>
              <a:rPr lang="es-ES" dirty="0" err="1"/>
              <a:t>razgraničenja</a:t>
            </a:r>
            <a:r>
              <a:rPr lang="es-ES" dirty="0"/>
              <a:t>.</a:t>
            </a:r>
            <a:endParaRPr lang="hr-HR" dirty="0"/>
          </a:p>
          <a:p>
            <a:r>
              <a:rPr lang="es-ES" dirty="0"/>
              <a:t> </a:t>
            </a:r>
            <a:endParaRPr lang="hr-HR" dirty="0"/>
          </a:p>
          <a:p>
            <a:pPr lvl="1"/>
            <a:r>
              <a:rPr lang="es-ES" b="1" dirty="0" err="1"/>
              <a:t>Različite</a:t>
            </a:r>
            <a:r>
              <a:rPr lang="es-ES" b="1" dirty="0"/>
              <a:t> </a:t>
            </a:r>
            <a:r>
              <a:rPr lang="es-ES" b="1" dirty="0" err="1"/>
              <a:t>vrste</a:t>
            </a:r>
            <a:r>
              <a:rPr lang="es-ES" b="1" dirty="0"/>
              <a:t> </a:t>
            </a:r>
            <a:r>
              <a:rPr lang="es-ES" b="1" dirty="0" err="1"/>
              <a:t>stjecaja</a:t>
            </a:r>
            <a:r>
              <a:rPr lang="es-ES" b="1" dirty="0"/>
              <a:t> </a:t>
            </a:r>
            <a:r>
              <a:rPr lang="es-ES" b="1" dirty="0" err="1"/>
              <a:t>kaznenih</a:t>
            </a:r>
            <a:r>
              <a:rPr lang="es-ES" b="1" dirty="0"/>
              <a:t> </a:t>
            </a:r>
            <a:r>
              <a:rPr lang="es-ES" b="1" dirty="0" err="1"/>
              <a:t>djela</a:t>
            </a:r>
            <a:endParaRPr lang="hr-HR" dirty="0"/>
          </a:p>
          <a:p>
            <a:r>
              <a:rPr lang="es-ES" dirty="0" err="1"/>
              <a:t>Kad</a:t>
            </a:r>
            <a:r>
              <a:rPr lang="es-ES" dirty="0"/>
              <a:t> </a:t>
            </a:r>
            <a:r>
              <a:rPr lang="es-ES" dirty="0" err="1"/>
              <a:t>neka</a:t>
            </a:r>
            <a:r>
              <a:rPr lang="es-ES" dirty="0"/>
              <a:t> </a:t>
            </a:r>
            <a:r>
              <a:rPr lang="es-ES" dirty="0" err="1"/>
              <a:t>osoba</a:t>
            </a:r>
            <a:r>
              <a:rPr lang="es-ES" dirty="0"/>
              <a:t> </a:t>
            </a:r>
            <a:r>
              <a:rPr lang="es-ES" dirty="0" err="1"/>
              <a:t>nizom</a:t>
            </a:r>
            <a:r>
              <a:rPr lang="es-ES" dirty="0"/>
              <a:t> </a:t>
            </a:r>
            <a:r>
              <a:rPr lang="es-ES" dirty="0" err="1"/>
              <a:t>radnji</a:t>
            </a:r>
            <a:r>
              <a:rPr lang="es-ES" dirty="0"/>
              <a:t> </a:t>
            </a:r>
            <a:r>
              <a:rPr lang="es-ES" dirty="0" err="1"/>
              <a:t>usko</a:t>
            </a:r>
            <a:r>
              <a:rPr lang="es-ES" dirty="0"/>
              <a:t> </a:t>
            </a:r>
            <a:r>
              <a:rPr lang="es-ES" dirty="0" err="1"/>
              <a:t>povezanim</a:t>
            </a:r>
            <a:r>
              <a:rPr lang="es-ES" dirty="0"/>
              <a:t>, </a:t>
            </a:r>
            <a:r>
              <a:rPr lang="es-ES" dirty="0" err="1"/>
              <a:t>ali</a:t>
            </a:r>
            <a:r>
              <a:rPr lang="es-ES" dirty="0"/>
              <a:t> </a:t>
            </a:r>
            <a:r>
              <a:rPr lang="es-ES" dirty="0" err="1"/>
              <a:t>odvojenim</a:t>
            </a:r>
            <a:r>
              <a:rPr lang="es-ES" dirty="0"/>
              <a:t> </a:t>
            </a:r>
            <a:r>
              <a:rPr lang="es-ES" dirty="0" err="1"/>
              <a:t>radnjama</a:t>
            </a:r>
            <a:r>
              <a:rPr lang="es-ES" dirty="0"/>
              <a:t> </a:t>
            </a:r>
            <a:r>
              <a:rPr lang="es-ES" dirty="0" err="1"/>
              <a:t>izvrši</a:t>
            </a:r>
            <a:r>
              <a:rPr lang="es-ES" dirty="0"/>
              <a:t> </a:t>
            </a:r>
            <a:r>
              <a:rPr lang="es-ES" dirty="0" err="1"/>
              <a:t>nekoliko</a:t>
            </a:r>
            <a:r>
              <a:rPr lang="es-ES" dirty="0"/>
              <a:t> </a:t>
            </a:r>
            <a:r>
              <a:rPr lang="es-ES" dirty="0" err="1"/>
              <a:t>kaznenih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 </a:t>
            </a:r>
            <a:r>
              <a:rPr lang="es-ES" dirty="0" err="1"/>
              <a:t>protiv</a:t>
            </a:r>
            <a:r>
              <a:rPr lang="es-ES" dirty="0"/>
              <a:t> </a:t>
            </a:r>
            <a:r>
              <a:rPr lang="es-ES" dirty="0" err="1"/>
              <a:t>raznih</a:t>
            </a:r>
            <a:r>
              <a:rPr lang="es-ES" dirty="0"/>
              <a:t> </a:t>
            </a:r>
            <a:r>
              <a:rPr lang="es-ES" dirty="0" err="1"/>
              <a:t>žrtava</a:t>
            </a:r>
            <a:r>
              <a:rPr lang="es-ES" dirty="0"/>
              <a:t>, te se </a:t>
            </a:r>
            <a:r>
              <a:rPr lang="es-ES" dirty="0" err="1"/>
              <a:t>radnje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lako</a:t>
            </a:r>
            <a:r>
              <a:rPr lang="es-ES" dirty="0"/>
              <a:t> </a:t>
            </a:r>
            <a:r>
              <a:rPr lang="es-ES" dirty="0" err="1"/>
              <a:t>kvalificirati</a:t>
            </a:r>
            <a:r>
              <a:rPr lang="es-ES" dirty="0"/>
              <a:t>.</a:t>
            </a:r>
            <a:endParaRPr lang="hr-HR" dirty="0"/>
          </a:p>
          <a:p>
            <a:r>
              <a:rPr lang="es-ES" dirty="0" err="1"/>
              <a:t>Kad</a:t>
            </a:r>
            <a:r>
              <a:rPr lang="es-ES" dirty="0"/>
              <a:t> </a:t>
            </a:r>
            <a:r>
              <a:rPr lang="es-ES" dirty="0" err="1"/>
              <a:t>netko</a:t>
            </a:r>
            <a:r>
              <a:rPr lang="es-ES" dirty="0"/>
              <a:t> </a:t>
            </a:r>
            <a:r>
              <a:rPr lang="es-ES" dirty="0" err="1"/>
              <a:t>prekrši</a:t>
            </a:r>
            <a:r>
              <a:rPr lang="es-ES" dirty="0"/>
              <a:t> </a:t>
            </a:r>
            <a:r>
              <a:rPr lang="es-ES" dirty="0" err="1"/>
              <a:t>jedno</a:t>
            </a:r>
            <a:r>
              <a:rPr lang="es-ES" dirty="0"/>
              <a:t> </a:t>
            </a:r>
            <a:r>
              <a:rPr lang="es-ES" dirty="0" err="1"/>
              <a:t>jedino</a:t>
            </a:r>
            <a:r>
              <a:rPr lang="es-ES" dirty="0"/>
              <a:t> </a:t>
            </a:r>
            <a:r>
              <a:rPr lang="es-ES" dirty="0" err="1"/>
              <a:t>pravilo</a:t>
            </a:r>
            <a:r>
              <a:rPr lang="es-ES" dirty="0"/>
              <a:t> </a:t>
            </a:r>
            <a:r>
              <a:rPr lang="es-ES" dirty="0" err="1"/>
              <a:t>protiv</a:t>
            </a:r>
            <a:r>
              <a:rPr lang="es-ES" dirty="0"/>
              <a:t> </a:t>
            </a:r>
            <a:r>
              <a:rPr lang="es-ES" dirty="0" err="1"/>
              <a:t>različitih</a:t>
            </a:r>
            <a:r>
              <a:rPr lang="es-ES" dirty="0"/>
              <a:t> </a:t>
            </a:r>
            <a:r>
              <a:rPr lang="es-ES" dirty="0" err="1"/>
              <a:t>osoba</a:t>
            </a:r>
            <a:r>
              <a:rPr lang="es-ES" dirty="0"/>
              <a:t> </a:t>
            </a:r>
            <a:r>
              <a:rPr lang="es-ES" dirty="0" err="1"/>
              <a:t>npr</a:t>
            </a:r>
            <a:r>
              <a:rPr lang="es-ES" dirty="0"/>
              <a:t>. </a:t>
            </a:r>
            <a:r>
              <a:rPr lang="es-ES" dirty="0" err="1"/>
              <a:t>vojnik</a:t>
            </a:r>
            <a:r>
              <a:rPr lang="es-ES" dirty="0"/>
              <a:t> u </a:t>
            </a:r>
            <a:r>
              <a:rPr lang="es-ES" dirty="0" err="1"/>
              <a:t>toku</a:t>
            </a:r>
            <a:r>
              <a:rPr lang="es-ES" dirty="0"/>
              <a:t> </a:t>
            </a:r>
            <a:r>
              <a:rPr lang="es-ES" dirty="0" err="1"/>
              <a:t>razmjene</a:t>
            </a:r>
            <a:r>
              <a:rPr lang="es-ES" dirty="0"/>
              <a:t> </a:t>
            </a:r>
            <a:r>
              <a:rPr lang="es-ES" dirty="0" err="1"/>
              <a:t>vatre</a:t>
            </a:r>
            <a:r>
              <a:rPr lang="es-ES" dirty="0"/>
              <a:t> u </a:t>
            </a:r>
            <a:r>
              <a:rPr lang="es-ES" dirty="0" err="1"/>
              <a:t>zoni</a:t>
            </a:r>
            <a:r>
              <a:rPr lang="es-ES" dirty="0"/>
              <a:t> </a:t>
            </a:r>
            <a:r>
              <a:rPr lang="es-ES" dirty="0" err="1"/>
              <a:t>borbenih</a:t>
            </a:r>
            <a:r>
              <a:rPr lang="es-ES" dirty="0"/>
              <a:t> </a:t>
            </a:r>
            <a:r>
              <a:rPr lang="es-ES" dirty="0" err="1"/>
              <a:t>akcija</a:t>
            </a:r>
            <a:r>
              <a:rPr lang="es-ES" dirty="0"/>
              <a:t> </a:t>
            </a:r>
            <a:r>
              <a:rPr lang="es-ES" dirty="0" err="1"/>
              <a:t>ubije</a:t>
            </a:r>
            <a:r>
              <a:rPr lang="es-ES" dirty="0"/>
              <a:t> </a:t>
            </a:r>
            <a:r>
              <a:rPr lang="es-ES" dirty="0" err="1"/>
              <a:t>deset</a:t>
            </a:r>
            <a:r>
              <a:rPr lang="es-ES" dirty="0"/>
              <a:t> </a:t>
            </a:r>
            <a:r>
              <a:rPr lang="es-ES" dirty="0" err="1"/>
              <a:t>nedužnih</a:t>
            </a:r>
            <a:r>
              <a:rPr lang="es-ES" dirty="0"/>
              <a:t> </a:t>
            </a:r>
            <a:r>
              <a:rPr lang="es-ES" dirty="0" err="1"/>
              <a:t>civila</a:t>
            </a:r>
            <a:r>
              <a:rPr lang="es-ES" dirty="0"/>
              <a:t>. U </a:t>
            </a:r>
            <a:r>
              <a:rPr lang="es-ES" dirty="0" err="1"/>
              <a:t>tom</a:t>
            </a:r>
            <a:r>
              <a:rPr lang="es-ES" dirty="0"/>
              <a:t> </a:t>
            </a:r>
            <a:r>
              <a:rPr lang="es-ES" dirty="0" err="1"/>
              <a:t>slučaju</a:t>
            </a:r>
            <a:r>
              <a:rPr lang="es-ES" dirty="0"/>
              <a:t> </a:t>
            </a:r>
            <a:r>
              <a:rPr lang="es-ES" dirty="0" err="1"/>
              <a:t>prekršeno</a:t>
            </a:r>
            <a:r>
              <a:rPr lang="es-ES" dirty="0"/>
              <a:t> je </a:t>
            </a:r>
            <a:r>
              <a:rPr lang="es-ES" dirty="0" err="1"/>
              <a:t>samo</a:t>
            </a:r>
            <a:r>
              <a:rPr lang="es-ES" dirty="0"/>
              <a:t> </a:t>
            </a:r>
            <a:r>
              <a:rPr lang="es-ES" dirty="0" err="1"/>
              <a:t>jedno</a:t>
            </a:r>
            <a:r>
              <a:rPr lang="es-ES" dirty="0"/>
              <a:t> </a:t>
            </a:r>
            <a:r>
              <a:rPr lang="es-ES" dirty="0" err="1"/>
              <a:t>pravilo</a:t>
            </a:r>
            <a:r>
              <a:rPr lang="es-ES" dirty="0"/>
              <a:t> - </a:t>
            </a:r>
            <a:r>
              <a:rPr lang="es-ES" dirty="0" err="1"/>
              <a:t>pravilo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</a:t>
            </a:r>
            <a:r>
              <a:rPr lang="es-ES" dirty="0" err="1"/>
              <a:t>zabranjuje</a:t>
            </a:r>
            <a:r>
              <a:rPr lang="es-ES" dirty="0"/>
              <a:t> </a:t>
            </a:r>
            <a:r>
              <a:rPr lang="es-ES" dirty="0" err="1"/>
              <a:t>ubijanje</a:t>
            </a:r>
            <a:r>
              <a:rPr lang="es-ES" dirty="0"/>
              <a:t> </a:t>
            </a:r>
            <a:r>
              <a:rPr lang="es-ES" dirty="0" err="1"/>
              <a:t>civila</a:t>
            </a:r>
            <a:r>
              <a:rPr lang="es-ES" dirty="0"/>
              <a:t> </a:t>
            </a:r>
            <a:r>
              <a:rPr lang="es-ES" dirty="0" err="1"/>
              <a:t>ali</a:t>
            </a:r>
            <a:r>
              <a:rPr lang="es-ES" dirty="0"/>
              <a:t> je </a:t>
            </a:r>
            <a:r>
              <a:rPr lang="es-ES" dirty="0" err="1"/>
              <a:t>zločin</a:t>
            </a:r>
            <a:r>
              <a:rPr lang="es-ES" dirty="0"/>
              <a:t> </a:t>
            </a:r>
            <a:r>
              <a:rPr lang="es-ES" dirty="0" err="1"/>
              <a:t>počinjen</a:t>
            </a:r>
            <a:r>
              <a:rPr lang="es-ES" dirty="0"/>
              <a:t> </a:t>
            </a:r>
            <a:r>
              <a:rPr lang="es-ES" dirty="0" err="1"/>
              <a:t>protiv</a:t>
            </a:r>
            <a:r>
              <a:rPr lang="es-ES" dirty="0"/>
              <a:t> </a:t>
            </a:r>
            <a:r>
              <a:rPr lang="es-ES" dirty="0" err="1"/>
              <a:t>nekoliko</a:t>
            </a:r>
            <a:r>
              <a:rPr lang="es-ES" dirty="0"/>
              <a:t> </a:t>
            </a:r>
            <a:r>
              <a:rPr lang="es-ES" dirty="0" err="1"/>
              <a:t>žrtava</a:t>
            </a:r>
            <a:r>
              <a:rPr lang="es-ES" dirty="0"/>
              <a:t>.</a:t>
            </a:r>
            <a:endParaRPr lang="hr-HR" dirty="0"/>
          </a:p>
          <a:p>
            <a:pPr algn="ctr"/>
            <a:endParaRPr lang="hr-HR" sz="1600" b="1" dirty="0"/>
          </a:p>
        </p:txBody>
      </p:sp>
    </p:spTree>
    <p:extLst>
      <p:ext uri="{BB962C8B-B14F-4D97-AF65-F5344CB8AC3E}">
        <p14:creationId xmlns:p14="http://schemas.microsoft.com/office/powerpoint/2010/main" val="29956463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dirty="0"/>
              <a:t>Ove </a:t>
            </a:r>
            <a:r>
              <a:rPr lang="es-ES" dirty="0" err="1"/>
              <a:t>situacije</a:t>
            </a:r>
            <a:r>
              <a:rPr lang="es-ES" dirty="0"/>
              <a:t> se </a:t>
            </a:r>
            <a:r>
              <a:rPr lang="es-ES" dirty="0" err="1"/>
              <a:t>nazivaju</a:t>
            </a:r>
            <a:r>
              <a:rPr lang="es-ES" dirty="0"/>
              <a:t> u </a:t>
            </a:r>
            <a:r>
              <a:rPr lang="es-ES" dirty="0" err="1"/>
              <a:t>pravnoj</a:t>
            </a:r>
            <a:r>
              <a:rPr lang="es-ES" dirty="0"/>
              <a:t> </a:t>
            </a:r>
            <a:r>
              <a:rPr lang="es-ES" dirty="0" err="1"/>
              <a:t>literaturi</a:t>
            </a:r>
            <a:r>
              <a:rPr lang="es-ES" dirty="0"/>
              <a:t> </a:t>
            </a:r>
            <a:r>
              <a:rPr lang="es-ES" b="1" dirty="0" err="1"/>
              <a:t>realni</a:t>
            </a:r>
            <a:r>
              <a:rPr lang="es-ES" b="1" dirty="0"/>
              <a:t> </a:t>
            </a:r>
            <a:r>
              <a:rPr lang="es-ES" b="1" dirty="0" err="1"/>
              <a:t>stjecaj</a:t>
            </a:r>
            <a:r>
              <a:rPr lang="es-ES" b="1" dirty="0"/>
              <a:t> </a:t>
            </a:r>
            <a:r>
              <a:rPr lang="es-ES" b="1" dirty="0" err="1"/>
              <a:t>kaznenih</a:t>
            </a:r>
            <a:r>
              <a:rPr lang="es-ES" b="1" dirty="0"/>
              <a:t> </a:t>
            </a:r>
            <a:r>
              <a:rPr lang="es-ES" b="1" dirty="0" err="1"/>
              <a:t>djela</a:t>
            </a:r>
            <a:r>
              <a:rPr lang="es-ES" b="1" dirty="0"/>
              <a:t>. </a:t>
            </a:r>
            <a:endParaRPr lang="hr-HR" dirty="0"/>
          </a:p>
          <a:p>
            <a:pPr algn="just"/>
            <a:r>
              <a:rPr lang="es-ES" dirty="0"/>
              <a:t>U </a:t>
            </a:r>
            <a:r>
              <a:rPr lang="es-ES" dirty="0" err="1"/>
              <a:t>drugim</a:t>
            </a:r>
            <a:r>
              <a:rPr lang="es-ES" dirty="0"/>
              <a:t> </a:t>
            </a:r>
            <a:r>
              <a:rPr lang="es-ES" dirty="0" err="1"/>
              <a:t>situacijama</a:t>
            </a:r>
            <a:r>
              <a:rPr lang="es-ES" dirty="0"/>
              <a:t> </a:t>
            </a:r>
            <a:r>
              <a:rPr lang="es-ES" dirty="0" err="1"/>
              <a:t>stvari</a:t>
            </a:r>
            <a:r>
              <a:rPr lang="es-ES" dirty="0"/>
              <a:t> </a:t>
            </a:r>
            <a:r>
              <a:rPr lang="es-ES" dirty="0" err="1"/>
              <a:t>postaju</a:t>
            </a:r>
            <a:r>
              <a:rPr lang="es-ES" dirty="0"/>
              <a:t> </a:t>
            </a:r>
            <a:r>
              <a:rPr lang="es-ES" dirty="0" err="1"/>
              <a:t>složenije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dirty="0" err="1"/>
              <a:t>npr</a:t>
            </a:r>
            <a:r>
              <a:rPr lang="es-ES" dirty="0"/>
              <a:t>. u </a:t>
            </a:r>
            <a:r>
              <a:rPr lang="es-ES" dirty="0" err="1"/>
              <a:t>slučaju</a:t>
            </a:r>
            <a:r>
              <a:rPr lang="es-ES" dirty="0"/>
              <a:t> </a:t>
            </a:r>
            <a:r>
              <a:rPr lang="es-ES" dirty="0" err="1"/>
              <a:t>kad</a:t>
            </a:r>
            <a:r>
              <a:rPr lang="es-ES" dirty="0"/>
              <a:t> </a:t>
            </a:r>
            <a:r>
              <a:rPr lang="es-ES" dirty="0" err="1"/>
              <a:t>jedna</a:t>
            </a:r>
            <a:r>
              <a:rPr lang="es-ES" dirty="0"/>
              <a:t> </a:t>
            </a:r>
            <a:r>
              <a:rPr lang="es-ES" dirty="0" err="1"/>
              <a:t>osoba</a:t>
            </a:r>
            <a:r>
              <a:rPr lang="es-ES" dirty="0"/>
              <a:t> </a:t>
            </a:r>
            <a:r>
              <a:rPr lang="es-ES" b="1" dirty="0" err="1"/>
              <a:t>jednom</a:t>
            </a:r>
            <a:r>
              <a:rPr lang="es-ES" b="1" dirty="0"/>
              <a:t> </a:t>
            </a:r>
            <a:r>
              <a:rPr lang="es-ES" b="1" dirty="0" err="1"/>
              <a:t>jedinom</a:t>
            </a:r>
            <a:r>
              <a:rPr lang="es-ES" b="1" dirty="0"/>
              <a:t> </a:t>
            </a:r>
            <a:r>
              <a:rPr lang="es-ES" b="1" dirty="0" err="1"/>
              <a:t>radnjom</a:t>
            </a:r>
            <a:r>
              <a:rPr lang="es-ES" b="1" dirty="0"/>
              <a:t> </a:t>
            </a:r>
            <a:r>
              <a:rPr lang="es-ES" b="1" dirty="0" err="1"/>
              <a:t>istovremeno</a:t>
            </a:r>
            <a:r>
              <a:rPr lang="es-ES" b="1" dirty="0"/>
              <a:t> </a:t>
            </a:r>
            <a:r>
              <a:rPr lang="es-ES" b="1" dirty="0" err="1"/>
              <a:t>krši</a:t>
            </a:r>
            <a:r>
              <a:rPr lang="es-ES" b="1" dirty="0"/>
              <a:t> </a:t>
            </a:r>
            <a:r>
              <a:rPr lang="es-ES" b="1" dirty="0" err="1"/>
              <a:t>nekoliko</a:t>
            </a:r>
            <a:r>
              <a:rPr lang="es-ES" b="1" dirty="0"/>
              <a:t> </a:t>
            </a:r>
            <a:r>
              <a:rPr lang="es-ES" b="1" dirty="0" err="1"/>
              <a:t>pravila</a:t>
            </a:r>
            <a:r>
              <a:rPr lang="es-ES" dirty="0"/>
              <a:t>. </a:t>
            </a:r>
            <a:r>
              <a:rPr lang="es-ES" dirty="0" err="1"/>
              <a:t>To</a:t>
            </a:r>
            <a:r>
              <a:rPr lang="es-ES" dirty="0"/>
              <a:t> se </a:t>
            </a:r>
            <a:r>
              <a:rPr lang="es-ES" dirty="0" err="1"/>
              <a:t>definira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b="1" dirty="0"/>
              <a:t>“</a:t>
            </a:r>
            <a:r>
              <a:rPr lang="es-ES" b="1" dirty="0" err="1"/>
              <a:t>idealni</a:t>
            </a:r>
            <a:r>
              <a:rPr lang="es-ES" b="1" dirty="0"/>
              <a:t> </a:t>
            </a:r>
            <a:r>
              <a:rPr lang="es-ES" b="1" dirty="0" err="1"/>
              <a:t>stjecaj</a:t>
            </a:r>
            <a:r>
              <a:rPr lang="es-ES" b="1" dirty="0"/>
              <a:t> </a:t>
            </a:r>
            <a:r>
              <a:rPr lang="es-ES" b="1" dirty="0" err="1"/>
              <a:t>kaznenih</a:t>
            </a:r>
            <a:r>
              <a:rPr lang="es-ES" b="1" dirty="0"/>
              <a:t> </a:t>
            </a:r>
            <a:r>
              <a:rPr lang="es-ES" b="1" dirty="0" err="1"/>
              <a:t>djela</a:t>
            </a:r>
            <a:r>
              <a:rPr lang="es-ES" b="1" dirty="0"/>
              <a:t>”.</a:t>
            </a:r>
            <a:r>
              <a:rPr lang="es-ES" dirty="0"/>
              <a:t> I </a:t>
            </a:r>
            <a:r>
              <a:rPr lang="es-ES" dirty="0" err="1"/>
              <a:t>ovdje</a:t>
            </a:r>
            <a:r>
              <a:rPr lang="es-ES" dirty="0"/>
              <a:t> se mora </a:t>
            </a:r>
            <a:r>
              <a:rPr lang="es-ES" dirty="0" err="1"/>
              <a:t>razlikovati</a:t>
            </a:r>
            <a:r>
              <a:rPr lang="es-ES" dirty="0"/>
              <a:t> </a:t>
            </a:r>
            <a:r>
              <a:rPr lang="es-ES" dirty="0" err="1"/>
              <a:t>nekoliko</a:t>
            </a:r>
            <a:r>
              <a:rPr lang="es-ES" dirty="0"/>
              <a:t> </a:t>
            </a:r>
            <a:r>
              <a:rPr lang="es-ES" dirty="0" err="1"/>
              <a:t>vrsta</a:t>
            </a:r>
            <a:r>
              <a:rPr lang="es-ES" dirty="0"/>
              <a:t> </a:t>
            </a:r>
            <a:r>
              <a:rPr lang="es-ES" dirty="0" err="1"/>
              <a:t>krešenja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 err="1"/>
              <a:t>Prvo</a:t>
            </a:r>
            <a:r>
              <a:rPr lang="es-ES" dirty="0"/>
              <a:t>, </a:t>
            </a:r>
            <a:r>
              <a:rPr lang="es-ES" dirty="0" err="1"/>
              <a:t>kad</a:t>
            </a:r>
            <a:r>
              <a:rPr lang="es-ES" dirty="0"/>
              <a:t> se </a:t>
            </a:r>
            <a:r>
              <a:rPr lang="es-ES" dirty="0" err="1"/>
              <a:t>dogodi</a:t>
            </a:r>
            <a:r>
              <a:rPr lang="es-ES" dirty="0"/>
              <a:t> da </a:t>
            </a:r>
            <a:r>
              <a:rPr lang="es-ES" dirty="0" err="1"/>
              <a:t>ista</a:t>
            </a:r>
            <a:r>
              <a:rPr lang="es-ES" dirty="0"/>
              <a:t> </a:t>
            </a:r>
            <a:r>
              <a:rPr lang="es-ES" dirty="0" err="1"/>
              <a:t>radnja</a:t>
            </a:r>
            <a:r>
              <a:rPr lang="es-ES" dirty="0"/>
              <a:t> </a:t>
            </a:r>
            <a:r>
              <a:rPr lang="es-ES" b="1" dirty="0" err="1"/>
              <a:t>jednim</a:t>
            </a:r>
            <a:r>
              <a:rPr lang="es-ES" b="1" dirty="0"/>
              <a:t> </a:t>
            </a:r>
            <a:r>
              <a:rPr lang="es-ES" b="1" dirty="0" err="1"/>
              <a:t>djelom</a:t>
            </a:r>
            <a:r>
              <a:rPr lang="es-ES" b="1" dirty="0"/>
              <a:t> </a:t>
            </a:r>
            <a:r>
              <a:rPr lang="es-ES" b="1" dirty="0" err="1"/>
              <a:t>krši</a:t>
            </a:r>
            <a:r>
              <a:rPr lang="es-ES" b="1" dirty="0"/>
              <a:t> </a:t>
            </a:r>
            <a:r>
              <a:rPr lang="es-ES" b="1" dirty="0" err="1"/>
              <a:t>jedno</a:t>
            </a:r>
            <a:r>
              <a:rPr lang="es-ES" b="1" dirty="0"/>
              <a:t> </a:t>
            </a:r>
            <a:r>
              <a:rPr lang="es-ES" b="1" dirty="0" err="1"/>
              <a:t>pravilo</a:t>
            </a:r>
            <a:r>
              <a:rPr lang="es-ES" dirty="0"/>
              <a:t>, </a:t>
            </a:r>
            <a:r>
              <a:rPr lang="es-ES" b="1" dirty="0"/>
              <a:t>a </a:t>
            </a:r>
            <a:r>
              <a:rPr lang="es-ES" b="1" dirty="0" err="1"/>
              <a:t>drugim</a:t>
            </a:r>
            <a:r>
              <a:rPr lang="es-ES" b="1" dirty="0"/>
              <a:t> </a:t>
            </a:r>
            <a:r>
              <a:rPr lang="es-ES" b="1" dirty="0" err="1"/>
              <a:t>djelom</a:t>
            </a:r>
            <a:r>
              <a:rPr lang="es-ES" b="1" dirty="0"/>
              <a:t> </a:t>
            </a:r>
            <a:r>
              <a:rPr lang="es-ES" b="1" dirty="0" err="1"/>
              <a:t>neko</a:t>
            </a:r>
            <a:r>
              <a:rPr lang="es-ES" b="1" dirty="0"/>
              <a:t> </a:t>
            </a:r>
            <a:r>
              <a:rPr lang="es-ES" b="1" dirty="0" err="1"/>
              <a:t>drugo</a:t>
            </a:r>
            <a:r>
              <a:rPr lang="es-ES" b="1" dirty="0"/>
              <a:t> </a:t>
            </a:r>
            <a:r>
              <a:rPr lang="es-ES" b="1" dirty="0" err="1"/>
              <a:t>pravilo</a:t>
            </a:r>
            <a:r>
              <a:rPr lang="es-ES" dirty="0"/>
              <a:t> </a:t>
            </a:r>
            <a:r>
              <a:rPr lang="es-ES" dirty="0" err="1"/>
              <a:t>koja</a:t>
            </a:r>
            <a:r>
              <a:rPr lang="es-ES" dirty="0"/>
              <a:t> </a:t>
            </a:r>
            <a:r>
              <a:rPr lang="es-ES" dirty="0" err="1"/>
              <a:t>pravno</a:t>
            </a:r>
            <a:r>
              <a:rPr lang="es-ES" dirty="0"/>
              <a:t> </a:t>
            </a:r>
            <a:r>
              <a:rPr lang="es-ES" dirty="0" err="1"/>
              <a:t>reguliraju</a:t>
            </a:r>
            <a:r>
              <a:rPr lang="es-ES" dirty="0"/>
              <a:t> </a:t>
            </a:r>
            <a:r>
              <a:rPr lang="es-ES" dirty="0" err="1"/>
              <a:t>različite</a:t>
            </a:r>
            <a:r>
              <a:rPr lang="es-ES" dirty="0"/>
              <a:t> </a:t>
            </a:r>
            <a:r>
              <a:rPr lang="es-ES" dirty="0" err="1"/>
              <a:t>stvari</a:t>
            </a:r>
            <a:r>
              <a:rPr lang="es-ES" dirty="0"/>
              <a:t>. U </a:t>
            </a:r>
            <a:r>
              <a:rPr lang="es-ES" dirty="0" err="1"/>
              <a:t>tom</a:t>
            </a:r>
            <a:r>
              <a:rPr lang="es-ES" dirty="0"/>
              <a:t> se </a:t>
            </a:r>
            <a:r>
              <a:rPr lang="es-ES" dirty="0" err="1"/>
              <a:t>slučaju</a:t>
            </a:r>
            <a:r>
              <a:rPr lang="es-ES" dirty="0"/>
              <a:t> </a:t>
            </a:r>
            <a:r>
              <a:rPr lang="es-ES" dirty="0" err="1"/>
              <a:t>jednom</a:t>
            </a:r>
            <a:r>
              <a:rPr lang="es-ES" dirty="0"/>
              <a:t> </a:t>
            </a:r>
            <a:r>
              <a:rPr lang="es-ES" dirty="0" err="1"/>
              <a:t>radnjom</a:t>
            </a:r>
            <a:r>
              <a:rPr lang="es-ES" dirty="0"/>
              <a:t> </a:t>
            </a:r>
            <a:r>
              <a:rPr lang="es-ES" dirty="0" err="1"/>
              <a:t>istovremeno</a:t>
            </a:r>
            <a:r>
              <a:rPr lang="es-ES" dirty="0"/>
              <a:t> </a:t>
            </a:r>
            <a:r>
              <a:rPr lang="es-ES" dirty="0" err="1"/>
              <a:t>krše</a:t>
            </a:r>
            <a:r>
              <a:rPr lang="es-ES" dirty="0"/>
              <a:t> </a:t>
            </a:r>
            <a:r>
              <a:rPr lang="es-ES" dirty="0" err="1"/>
              <a:t>dva</a:t>
            </a:r>
            <a:r>
              <a:rPr lang="es-ES" dirty="0"/>
              <a:t> </a:t>
            </a:r>
            <a:r>
              <a:rPr lang="es-ES" dirty="0" err="1"/>
              <a:t>različita</a:t>
            </a:r>
            <a:r>
              <a:rPr lang="es-ES" dirty="0"/>
              <a:t> </a:t>
            </a:r>
            <a:r>
              <a:rPr lang="es-ES" dirty="0" err="1"/>
              <a:t>pravila</a:t>
            </a:r>
            <a:r>
              <a:rPr lang="es-ES" dirty="0"/>
              <a:t> i time </a:t>
            </a:r>
            <a:r>
              <a:rPr lang="es-ES" dirty="0" err="1"/>
              <a:t>vrše</a:t>
            </a:r>
            <a:r>
              <a:rPr lang="es-ES" dirty="0"/>
              <a:t> </a:t>
            </a:r>
            <a:r>
              <a:rPr lang="es-ES" dirty="0" err="1"/>
              <a:t>dva</a:t>
            </a:r>
            <a:r>
              <a:rPr lang="es-ES" dirty="0"/>
              <a:t> </a:t>
            </a:r>
            <a:r>
              <a:rPr lang="es-ES" dirty="0" err="1"/>
              <a:t>različita</a:t>
            </a:r>
            <a:r>
              <a:rPr lang="es-ES" dirty="0"/>
              <a:t> </a:t>
            </a:r>
            <a:r>
              <a:rPr lang="es-ES" dirty="0" err="1"/>
              <a:t>zločina</a:t>
            </a:r>
            <a:r>
              <a:rPr lang="es-ES" dirty="0"/>
              <a:t>. </a:t>
            </a:r>
            <a:r>
              <a:rPr lang="es-ES" dirty="0" err="1"/>
              <a:t>Npr</a:t>
            </a:r>
            <a:r>
              <a:rPr lang="es-ES" dirty="0"/>
              <a:t>. </a:t>
            </a:r>
            <a:r>
              <a:rPr lang="es-ES" dirty="0" err="1"/>
              <a:t>pripadnik</a:t>
            </a:r>
            <a:r>
              <a:rPr lang="es-ES" dirty="0"/>
              <a:t> </a:t>
            </a:r>
            <a:r>
              <a:rPr lang="es-ES" dirty="0" err="1"/>
              <a:t>oružanih</a:t>
            </a:r>
            <a:r>
              <a:rPr lang="es-ES" dirty="0"/>
              <a:t> </a:t>
            </a:r>
            <a:r>
              <a:rPr lang="es-ES" dirty="0" err="1"/>
              <a:t>snaga</a:t>
            </a:r>
            <a:r>
              <a:rPr lang="es-ES" dirty="0"/>
              <a:t> </a:t>
            </a:r>
            <a:r>
              <a:rPr lang="es-ES" dirty="0" err="1"/>
              <a:t>bacačem</a:t>
            </a:r>
            <a:r>
              <a:rPr lang="es-ES" dirty="0"/>
              <a:t> </a:t>
            </a:r>
            <a:r>
              <a:rPr lang="es-ES" dirty="0" err="1"/>
              <a:t>plamena</a:t>
            </a:r>
            <a:r>
              <a:rPr lang="es-ES" dirty="0"/>
              <a:t> </a:t>
            </a:r>
            <a:r>
              <a:rPr lang="es-ES" dirty="0" err="1"/>
              <a:t>zapali</a:t>
            </a:r>
            <a:r>
              <a:rPr lang="es-ES" dirty="0"/>
              <a:t> </a:t>
            </a:r>
            <a:r>
              <a:rPr lang="es-ES" dirty="0" err="1"/>
              <a:t>civilnu</a:t>
            </a:r>
            <a:r>
              <a:rPr lang="es-ES" dirty="0"/>
              <a:t> </a:t>
            </a:r>
            <a:r>
              <a:rPr lang="es-ES" dirty="0" err="1"/>
              <a:t>zgradu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okupiranoj</a:t>
            </a:r>
            <a:r>
              <a:rPr lang="es-ES" dirty="0"/>
              <a:t> </a:t>
            </a:r>
            <a:r>
              <a:rPr lang="es-ES" dirty="0" err="1"/>
              <a:t>teritoriji</a:t>
            </a:r>
            <a:r>
              <a:rPr lang="es-ES" dirty="0"/>
              <a:t> </a:t>
            </a:r>
            <a:r>
              <a:rPr lang="es-ES" dirty="0" err="1"/>
              <a:t>što</a:t>
            </a:r>
            <a:r>
              <a:rPr lang="es-ES" dirty="0"/>
              <a:t> </a:t>
            </a:r>
            <a:r>
              <a:rPr lang="es-ES" dirty="0" err="1"/>
              <a:t>prouzrokuje</a:t>
            </a:r>
            <a:r>
              <a:rPr lang="es-ES" dirty="0"/>
              <a:t> </a:t>
            </a:r>
            <a:r>
              <a:rPr lang="es-ES" dirty="0" err="1"/>
              <a:t>smrt</a:t>
            </a:r>
            <a:r>
              <a:rPr lang="es-ES" dirty="0"/>
              <a:t> </a:t>
            </a:r>
            <a:r>
              <a:rPr lang="es-ES" dirty="0" err="1"/>
              <a:t>civila</a:t>
            </a:r>
            <a:r>
              <a:rPr lang="es-ES" dirty="0"/>
              <a:t> i </a:t>
            </a:r>
            <a:r>
              <a:rPr lang="es-ES" dirty="0" err="1"/>
              <a:t>tada</a:t>
            </a:r>
            <a:r>
              <a:rPr lang="es-ES" dirty="0"/>
              <a:t> </a:t>
            </a:r>
            <a:r>
              <a:rPr lang="es-ES" dirty="0" err="1"/>
              <a:t>vojnik</a:t>
            </a:r>
            <a:r>
              <a:rPr lang="es-ES" dirty="0"/>
              <a:t> </a:t>
            </a:r>
            <a:r>
              <a:rPr lang="es-ES" dirty="0" err="1"/>
              <a:t>jednom</a:t>
            </a:r>
            <a:r>
              <a:rPr lang="es-ES" dirty="0"/>
              <a:t> </a:t>
            </a:r>
            <a:r>
              <a:rPr lang="es-ES" dirty="0" err="1"/>
              <a:t>radnjom</a:t>
            </a:r>
            <a:r>
              <a:rPr lang="es-ES" dirty="0"/>
              <a:t> </a:t>
            </a:r>
            <a:r>
              <a:rPr lang="es-ES" dirty="0" err="1"/>
              <a:t>postaje</a:t>
            </a:r>
            <a:r>
              <a:rPr lang="es-ES" dirty="0"/>
              <a:t> </a:t>
            </a:r>
            <a:r>
              <a:rPr lang="es-ES" b="1" dirty="0" err="1"/>
              <a:t>odgovoran</a:t>
            </a:r>
            <a:r>
              <a:rPr lang="es-ES" b="1" dirty="0"/>
              <a:t> za </a:t>
            </a:r>
            <a:r>
              <a:rPr lang="es-ES" b="1" dirty="0" err="1"/>
              <a:t>ubojstvo</a:t>
            </a:r>
            <a:r>
              <a:rPr lang="es-ES" b="1" dirty="0"/>
              <a:t> i za </a:t>
            </a:r>
            <a:r>
              <a:rPr lang="es-ES" b="1" dirty="0" err="1"/>
              <a:t>požar</a:t>
            </a:r>
            <a:r>
              <a:rPr lang="es-ES" b="1" dirty="0"/>
              <a:t>. </a:t>
            </a:r>
            <a:endParaRPr lang="hr-HR" dirty="0"/>
          </a:p>
          <a:p>
            <a:pPr algn="just"/>
            <a:r>
              <a:rPr lang="es-ES" b="1" dirty="0" err="1"/>
              <a:t>Drugo</a:t>
            </a:r>
            <a:r>
              <a:rPr lang="es-ES" dirty="0"/>
              <a:t>, </a:t>
            </a:r>
            <a:r>
              <a:rPr lang="es-ES" b="1" dirty="0" err="1"/>
              <a:t>jednom</a:t>
            </a:r>
            <a:r>
              <a:rPr lang="es-ES" b="1" dirty="0"/>
              <a:t> </a:t>
            </a:r>
            <a:r>
              <a:rPr lang="es-ES" b="1" dirty="0" err="1"/>
              <a:t>radnjom</a:t>
            </a:r>
            <a:r>
              <a:rPr lang="es-ES" b="1" dirty="0"/>
              <a:t> </a:t>
            </a:r>
            <a:r>
              <a:rPr lang="es-ES" b="1" dirty="0" err="1"/>
              <a:t>krše</a:t>
            </a:r>
            <a:r>
              <a:rPr lang="es-ES" b="1" dirty="0"/>
              <a:t> </a:t>
            </a:r>
            <a:r>
              <a:rPr lang="es-ES" b="1" dirty="0" err="1"/>
              <a:t>dva</a:t>
            </a:r>
            <a:r>
              <a:rPr lang="es-ES" b="1" dirty="0"/>
              <a:t> </a:t>
            </a:r>
            <a:r>
              <a:rPr lang="es-ES" b="1" dirty="0" err="1"/>
              <a:t>različita</a:t>
            </a:r>
            <a:r>
              <a:rPr lang="es-ES" b="1" dirty="0"/>
              <a:t> </a:t>
            </a:r>
            <a:r>
              <a:rPr lang="es-ES" b="1" dirty="0" err="1"/>
              <a:t>pravila</a:t>
            </a:r>
            <a:r>
              <a:rPr lang="es-ES" dirty="0"/>
              <a:t> </a:t>
            </a:r>
            <a:r>
              <a:rPr lang="es-ES" dirty="0" err="1"/>
              <a:t>tako</a:t>
            </a:r>
            <a:r>
              <a:rPr lang="es-ES" dirty="0"/>
              <a:t> da se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govoriti</a:t>
            </a:r>
            <a:r>
              <a:rPr lang="es-ES" dirty="0"/>
              <a:t> o </a:t>
            </a:r>
            <a:r>
              <a:rPr lang="es-ES" dirty="0" err="1"/>
              <a:t>dva</a:t>
            </a:r>
            <a:r>
              <a:rPr lang="es-ES" dirty="0"/>
              <a:t> </a:t>
            </a:r>
            <a:r>
              <a:rPr lang="es-ES" dirty="0" err="1"/>
              <a:t>različita</a:t>
            </a:r>
            <a:r>
              <a:rPr lang="es-ES" dirty="0"/>
              <a:t> </a:t>
            </a:r>
            <a:r>
              <a:rPr lang="es-ES" dirty="0" err="1"/>
              <a:t>kaznena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kojih</a:t>
            </a:r>
            <a:r>
              <a:rPr lang="es-ES" dirty="0"/>
              <a:t> je </a:t>
            </a:r>
            <a:r>
              <a:rPr lang="es-ES" dirty="0" err="1"/>
              <a:t>jedno</a:t>
            </a:r>
            <a:r>
              <a:rPr lang="es-ES" dirty="0"/>
              <a:t> </a:t>
            </a:r>
            <a:r>
              <a:rPr lang="es-ES" dirty="0" err="1"/>
              <a:t>teže</a:t>
            </a:r>
            <a:r>
              <a:rPr lang="es-ES" dirty="0"/>
              <a:t>, a </a:t>
            </a:r>
            <a:r>
              <a:rPr lang="es-ES" dirty="0" err="1"/>
              <a:t>drugo</a:t>
            </a:r>
            <a:r>
              <a:rPr lang="es-ES" dirty="0"/>
              <a:t> </a:t>
            </a:r>
            <a:r>
              <a:rPr lang="es-ES" dirty="0" err="1"/>
              <a:t>lakše</a:t>
            </a:r>
            <a:r>
              <a:rPr lang="es-ES" dirty="0"/>
              <a:t>, </a:t>
            </a:r>
            <a:r>
              <a:rPr lang="es-ES" dirty="0" err="1"/>
              <a:t>postavlja</a:t>
            </a:r>
            <a:r>
              <a:rPr lang="es-ES" dirty="0"/>
              <a:t> se </a:t>
            </a:r>
            <a:r>
              <a:rPr lang="es-ES" dirty="0" err="1"/>
              <a:t>pitanje</a:t>
            </a:r>
            <a:r>
              <a:rPr lang="es-ES" dirty="0"/>
              <a:t> </a:t>
            </a:r>
            <a:r>
              <a:rPr lang="es-ES" dirty="0" err="1"/>
              <a:t>kažnjavanja</a:t>
            </a:r>
            <a:r>
              <a:rPr lang="es-ES" dirty="0"/>
              <a:t> </a:t>
            </a:r>
            <a:r>
              <a:rPr lang="es-ES" dirty="0" err="1"/>
              <a:t>počinitelja</a:t>
            </a:r>
            <a:r>
              <a:rPr lang="es-ES" dirty="0"/>
              <a:t>. Po </a:t>
            </a:r>
            <a:r>
              <a:rPr lang="es-ES" dirty="0" err="1"/>
              <a:t>anglosaksonskoj</a:t>
            </a:r>
            <a:r>
              <a:rPr lang="es-ES" dirty="0"/>
              <a:t> </a:t>
            </a:r>
            <a:r>
              <a:rPr lang="es-ES" dirty="0" err="1"/>
              <a:t>pravnoj</a:t>
            </a:r>
            <a:r>
              <a:rPr lang="es-ES" dirty="0"/>
              <a:t> </a:t>
            </a:r>
            <a:r>
              <a:rPr lang="es-ES" dirty="0" err="1"/>
              <a:t>doktrini</a:t>
            </a:r>
            <a:r>
              <a:rPr lang="es-ES" dirty="0"/>
              <a:t> </a:t>
            </a:r>
            <a:r>
              <a:rPr lang="es-ES" dirty="0" err="1"/>
              <a:t>manje</a:t>
            </a:r>
            <a:r>
              <a:rPr lang="es-ES" dirty="0"/>
              <a:t> je </a:t>
            </a:r>
            <a:r>
              <a:rPr lang="es-ES" dirty="0" err="1"/>
              <a:t>uključeno</a:t>
            </a:r>
            <a:r>
              <a:rPr lang="es-ES" dirty="0"/>
              <a:t> u </a:t>
            </a:r>
            <a:r>
              <a:rPr lang="es-ES" dirty="0" err="1"/>
              <a:t>veće</a:t>
            </a:r>
            <a:r>
              <a:rPr lang="es-ES" dirty="0"/>
              <a:t> </a:t>
            </a:r>
            <a:r>
              <a:rPr lang="es-ES" dirty="0" err="1"/>
              <a:t>kazneno</a:t>
            </a:r>
            <a:r>
              <a:rPr lang="es-ES" dirty="0"/>
              <a:t> </a:t>
            </a:r>
            <a:r>
              <a:rPr lang="es-ES" dirty="0" err="1"/>
              <a:t>djelo</a:t>
            </a:r>
            <a:r>
              <a:rPr lang="es-ES" dirty="0"/>
              <a:t> </a:t>
            </a:r>
            <a:r>
              <a:rPr lang="es-ES" dirty="0" err="1"/>
              <a:t>tako</a:t>
            </a:r>
            <a:r>
              <a:rPr lang="es-ES" dirty="0"/>
              <a:t> da se </a:t>
            </a:r>
            <a:r>
              <a:rPr lang="es-ES" dirty="0" err="1"/>
              <a:t>podudara</a:t>
            </a:r>
            <a:r>
              <a:rPr lang="es-ES" dirty="0"/>
              <a:t> s </a:t>
            </a:r>
            <a:r>
              <a:rPr lang="es-ES" dirty="0" err="1"/>
              <a:t>načelom</a:t>
            </a:r>
            <a:r>
              <a:rPr lang="es-ES" dirty="0"/>
              <a:t> </a:t>
            </a:r>
            <a:r>
              <a:rPr lang="es-ES" dirty="0" err="1"/>
              <a:t>konsumacije</a:t>
            </a:r>
            <a:r>
              <a:rPr lang="es-ES" dirty="0"/>
              <a:t> </a:t>
            </a:r>
            <a:r>
              <a:rPr lang="es-ES" dirty="0" err="1"/>
              <a:t>kontinentalnog</a:t>
            </a:r>
            <a:r>
              <a:rPr lang="es-ES" dirty="0"/>
              <a:t> </a:t>
            </a:r>
            <a:r>
              <a:rPr lang="es-ES" dirty="0" err="1"/>
              <a:t>pravnog</a:t>
            </a:r>
            <a:r>
              <a:rPr lang="es-ES" dirty="0"/>
              <a:t> sistema. </a:t>
            </a:r>
            <a:r>
              <a:rPr lang="es-ES" dirty="0" err="1"/>
              <a:t>Prema</a:t>
            </a:r>
            <a:r>
              <a:rPr lang="es-ES" dirty="0"/>
              <a:t> </a:t>
            </a:r>
            <a:r>
              <a:rPr lang="es-ES" dirty="0" err="1"/>
              <a:t>ovim</a:t>
            </a:r>
            <a:r>
              <a:rPr lang="es-ES" dirty="0"/>
              <a:t> </a:t>
            </a:r>
            <a:r>
              <a:rPr lang="es-ES" dirty="0" err="1"/>
              <a:t>doktrinama</a:t>
            </a:r>
            <a:r>
              <a:rPr lang="es-ES" dirty="0"/>
              <a:t> </a:t>
            </a:r>
            <a:r>
              <a:rPr lang="es-ES" dirty="0" err="1"/>
              <a:t>teže</a:t>
            </a:r>
            <a:r>
              <a:rPr lang="es-ES" dirty="0"/>
              <a:t> </a:t>
            </a:r>
            <a:r>
              <a:rPr lang="es-ES" dirty="0" err="1"/>
              <a:t>kazneno</a:t>
            </a:r>
            <a:r>
              <a:rPr lang="es-ES" dirty="0"/>
              <a:t> </a:t>
            </a:r>
            <a:r>
              <a:rPr lang="es-ES" dirty="0" err="1"/>
              <a:t>djelo</a:t>
            </a:r>
            <a:r>
              <a:rPr lang="es-ES" dirty="0"/>
              <a:t> </a:t>
            </a:r>
            <a:r>
              <a:rPr lang="es-ES" dirty="0" err="1"/>
              <a:t>prevladava</a:t>
            </a:r>
            <a:r>
              <a:rPr lang="es-ES" dirty="0"/>
              <a:t> i </a:t>
            </a:r>
            <a:r>
              <a:rPr lang="es-ES" dirty="0" err="1"/>
              <a:t>apsorbira</a:t>
            </a:r>
            <a:r>
              <a:rPr lang="es-ES" dirty="0"/>
              <a:t> </a:t>
            </a:r>
            <a:r>
              <a:rPr lang="es-ES" dirty="0" err="1"/>
              <a:t>drugo</a:t>
            </a:r>
            <a:r>
              <a:rPr lang="es-ES" dirty="0"/>
              <a:t>. </a:t>
            </a:r>
            <a:r>
              <a:rPr lang="es-ES" dirty="0" err="1"/>
              <a:t>Iz</a:t>
            </a:r>
            <a:r>
              <a:rPr lang="es-ES" dirty="0"/>
              <a:t> toga </a:t>
            </a:r>
            <a:r>
              <a:rPr lang="es-ES" dirty="0" err="1"/>
              <a:t>proizlazi</a:t>
            </a:r>
            <a:r>
              <a:rPr lang="es-ES" dirty="0"/>
              <a:t> da se </a:t>
            </a:r>
            <a:r>
              <a:rPr lang="es-ES" dirty="0" err="1"/>
              <a:t>optužba</a:t>
            </a:r>
            <a:r>
              <a:rPr lang="es-ES" dirty="0"/>
              <a:t> i </a:t>
            </a:r>
            <a:r>
              <a:rPr lang="es-ES" dirty="0" err="1"/>
              <a:t>kazna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odnositi</a:t>
            </a:r>
            <a:r>
              <a:rPr lang="es-ES" dirty="0"/>
              <a:t> </a:t>
            </a:r>
            <a:r>
              <a:rPr lang="es-ES" dirty="0" err="1"/>
              <a:t>samo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teže</a:t>
            </a:r>
            <a:r>
              <a:rPr lang="es-ES" dirty="0"/>
              <a:t> </a:t>
            </a:r>
            <a:r>
              <a:rPr lang="es-ES" dirty="0" err="1"/>
              <a:t>kazneno</a:t>
            </a:r>
            <a:r>
              <a:rPr lang="es-ES" dirty="0"/>
              <a:t> </a:t>
            </a:r>
            <a:r>
              <a:rPr lang="es-ES" dirty="0" err="1"/>
              <a:t>djelo</a:t>
            </a:r>
            <a:r>
              <a:rPr lang="es-ES" dirty="0"/>
              <a:t>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928664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es-ES" b="1" dirty="0" err="1"/>
              <a:t>Treće</a:t>
            </a:r>
            <a:r>
              <a:rPr lang="es-ES" b="1" dirty="0"/>
              <a:t>,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se </a:t>
            </a:r>
            <a:r>
              <a:rPr lang="es-ES" dirty="0" err="1"/>
              <a:t>desiti</a:t>
            </a:r>
            <a:r>
              <a:rPr lang="es-ES" dirty="0"/>
              <a:t> da se </a:t>
            </a:r>
            <a:r>
              <a:rPr lang="es-ES" b="1" dirty="0" err="1"/>
              <a:t>jednom</a:t>
            </a:r>
            <a:r>
              <a:rPr lang="es-ES" b="1" dirty="0"/>
              <a:t> </a:t>
            </a:r>
            <a:r>
              <a:rPr lang="es-ES" b="1" dirty="0" err="1"/>
              <a:t>radnjom</a:t>
            </a:r>
            <a:r>
              <a:rPr lang="es-ES" b="1" dirty="0"/>
              <a:t> </a:t>
            </a:r>
            <a:r>
              <a:rPr lang="es-ES" b="1" dirty="0" err="1"/>
              <a:t>istovremeno</a:t>
            </a:r>
            <a:r>
              <a:rPr lang="es-ES" b="1" dirty="0"/>
              <a:t> </a:t>
            </a:r>
            <a:r>
              <a:rPr lang="es-ES" b="1" dirty="0" err="1"/>
              <a:t>krši</a:t>
            </a:r>
            <a:r>
              <a:rPr lang="es-ES" b="1" dirty="0"/>
              <a:t> </a:t>
            </a:r>
            <a:r>
              <a:rPr lang="es-ES" b="1" dirty="0" err="1"/>
              <a:t>nekoliko</a:t>
            </a:r>
            <a:r>
              <a:rPr lang="es-ES" b="1" dirty="0"/>
              <a:t> </a:t>
            </a:r>
            <a:r>
              <a:rPr lang="es-ES" b="1" dirty="0" err="1"/>
              <a:t>pravila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</a:t>
            </a:r>
            <a:r>
              <a:rPr lang="es-ES" b="1" dirty="0" err="1"/>
              <a:t>reguliraju</a:t>
            </a:r>
            <a:r>
              <a:rPr lang="es-ES" b="1" dirty="0"/>
              <a:t> </a:t>
            </a:r>
            <a:r>
              <a:rPr lang="es-ES" b="1" dirty="0" err="1"/>
              <a:t>isto</a:t>
            </a:r>
            <a:r>
              <a:rPr lang="es-ES" b="1" dirty="0"/>
              <a:t> </a:t>
            </a:r>
            <a:r>
              <a:rPr lang="es-ES" b="1" dirty="0" err="1"/>
              <a:t>pitanje</a:t>
            </a:r>
            <a:r>
              <a:rPr lang="es-ES" b="1" dirty="0"/>
              <a:t>.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primjer</a:t>
            </a:r>
            <a:r>
              <a:rPr lang="es-ES" dirty="0"/>
              <a:t>, </a:t>
            </a:r>
            <a:r>
              <a:rPr lang="es-ES" dirty="0" err="1"/>
              <a:t>ovisno</a:t>
            </a:r>
            <a:r>
              <a:rPr lang="es-ES" dirty="0"/>
              <a:t> o </a:t>
            </a:r>
            <a:r>
              <a:rPr lang="es-ES" dirty="0" err="1"/>
              <a:t>posebnim</a:t>
            </a:r>
            <a:r>
              <a:rPr lang="es-ES" dirty="0"/>
              <a:t> </a:t>
            </a:r>
            <a:r>
              <a:rPr lang="es-ES" dirty="0" err="1"/>
              <a:t>okolnostima</a:t>
            </a:r>
            <a:r>
              <a:rPr lang="es-ES" dirty="0"/>
              <a:t>, </a:t>
            </a:r>
            <a:r>
              <a:rPr lang="es-ES" dirty="0" err="1"/>
              <a:t>ako</a:t>
            </a:r>
            <a:r>
              <a:rPr lang="es-ES" dirty="0"/>
              <a:t> </a:t>
            </a:r>
            <a:r>
              <a:rPr lang="es-ES" dirty="0" err="1"/>
              <a:t>neki</a:t>
            </a:r>
            <a:r>
              <a:rPr lang="es-ES" dirty="0"/>
              <a:t> </a:t>
            </a:r>
            <a:r>
              <a:rPr lang="es-ES" dirty="0" err="1"/>
              <a:t>vojnik</a:t>
            </a:r>
            <a:r>
              <a:rPr lang="es-ES" dirty="0"/>
              <a:t> </a:t>
            </a:r>
            <a:r>
              <a:rPr lang="es-ES" dirty="0" err="1"/>
              <a:t>siluje</a:t>
            </a:r>
            <a:r>
              <a:rPr lang="es-ES" dirty="0"/>
              <a:t> </a:t>
            </a:r>
            <a:r>
              <a:rPr lang="es-ES" dirty="0" err="1"/>
              <a:t>ženu</a:t>
            </a:r>
            <a:r>
              <a:rPr lang="es-ES" dirty="0"/>
              <a:t> </a:t>
            </a:r>
            <a:r>
              <a:rPr lang="es-ES" dirty="0" err="1"/>
              <a:t>civila</a:t>
            </a:r>
            <a:r>
              <a:rPr lang="es-ES" dirty="0"/>
              <a:t>. </a:t>
            </a:r>
            <a:r>
              <a:rPr lang="es-ES" dirty="0" err="1"/>
              <a:t>To</a:t>
            </a:r>
            <a:r>
              <a:rPr lang="es-ES" dirty="0"/>
              <a:t> se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kvalificirati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b="1" dirty="0" err="1"/>
              <a:t>ratni</a:t>
            </a:r>
            <a:r>
              <a:rPr lang="es-ES" b="1" dirty="0"/>
              <a:t> </a:t>
            </a:r>
            <a:r>
              <a:rPr lang="es-ES" b="1" dirty="0" err="1"/>
              <a:t>zločin</a:t>
            </a:r>
            <a:r>
              <a:rPr lang="es-ES" b="1" dirty="0"/>
              <a:t>, </a:t>
            </a:r>
            <a:r>
              <a:rPr lang="es-ES" b="1" dirty="0" err="1"/>
              <a:t>zločin</a:t>
            </a:r>
            <a:r>
              <a:rPr lang="es-ES" b="1" dirty="0"/>
              <a:t> </a:t>
            </a:r>
            <a:r>
              <a:rPr lang="es-ES" b="1" dirty="0" err="1"/>
              <a:t>protiv</a:t>
            </a:r>
            <a:r>
              <a:rPr lang="es-ES" b="1" dirty="0"/>
              <a:t> </a:t>
            </a:r>
            <a:r>
              <a:rPr lang="es-ES" b="1" dirty="0" err="1"/>
              <a:t>čovječnosti</a:t>
            </a:r>
            <a:r>
              <a:rPr lang="es-ES" b="1" dirty="0"/>
              <a:t>, </a:t>
            </a:r>
            <a:r>
              <a:rPr lang="es-ES" b="1" dirty="0" err="1"/>
              <a:t>pa</a:t>
            </a:r>
            <a:r>
              <a:rPr lang="es-ES" b="1" dirty="0"/>
              <a:t> </a:t>
            </a:r>
            <a:r>
              <a:rPr lang="es-ES" b="1" dirty="0" err="1"/>
              <a:t>čak</a:t>
            </a:r>
            <a:r>
              <a:rPr lang="es-ES" b="1" dirty="0"/>
              <a:t> i </a:t>
            </a:r>
            <a:r>
              <a:rPr lang="es-ES" b="1" dirty="0" err="1"/>
              <a:t>kao</a:t>
            </a:r>
            <a:r>
              <a:rPr lang="es-ES" b="1" dirty="0"/>
              <a:t> </a:t>
            </a:r>
            <a:r>
              <a:rPr lang="es-ES" b="1" dirty="0" err="1"/>
              <a:t>zločin</a:t>
            </a:r>
            <a:r>
              <a:rPr lang="es-ES" b="1" dirty="0"/>
              <a:t> genocida</a:t>
            </a:r>
            <a:r>
              <a:rPr lang="es-ES" dirty="0"/>
              <a:t>. </a:t>
            </a:r>
            <a:r>
              <a:rPr lang="es-ES" dirty="0" err="1"/>
              <a:t>Postavlja</a:t>
            </a:r>
            <a:r>
              <a:rPr lang="es-ES" dirty="0"/>
              <a:t> se </a:t>
            </a:r>
            <a:r>
              <a:rPr lang="es-ES" dirty="0" err="1"/>
              <a:t>pitanje</a:t>
            </a:r>
            <a:r>
              <a:rPr lang="es-ES" dirty="0"/>
              <a:t>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kojim</a:t>
            </a:r>
            <a:r>
              <a:rPr lang="es-ES" dirty="0"/>
              <a:t> se </a:t>
            </a:r>
            <a:r>
              <a:rPr lang="es-ES" dirty="0" err="1"/>
              <a:t>načelima</a:t>
            </a:r>
            <a:r>
              <a:rPr lang="es-ES" dirty="0"/>
              <a:t> i </a:t>
            </a:r>
            <a:r>
              <a:rPr lang="es-ES" dirty="0" err="1"/>
              <a:t>kriterijima</a:t>
            </a:r>
            <a:r>
              <a:rPr lang="es-ES" dirty="0"/>
              <a:t> </a:t>
            </a:r>
            <a:r>
              <a:rPr lang="es-ES" dirty="0" err="1"/>
              <a:t>treba</a:t>
            </a:r>
            <a:r>
              <a:rPr lang="es-ES" dirty="0"/>
              <a:t> </a:t>
            </a:r>
            <a:r>
              <a:rPr lang="es-ES" dirty="0" err="1"/>
              <a:t>odlučiti</a:t>
            </a:r>
            <a:r>
              <a:rPr lang="es-ES" dirty="0"/>
              <a:t> o tome u </a:t>
            </a:r>
            <a:r>
              <a:rPr lang="es-ES" dirty="0" err="1"/>
              <a:t>koju</a:t>
            </a:r>
            <a:r>
              <a:rPr lang="es-ES" dirty="0"/>
              <a:t> </a:t>
            </a:r>
            <a:r>
              <a:rPr lang="es-ES" dirty="0" err="1"/>
              <a:t>vrstu</a:t>
            </a:r>
            <a:r>
              <a:rPr lang="es-ES" dirty="0"/>
              <a:t> </a:t>
            </a:r>
            <a:r>
              <a:rPr lang="es-ES" dirty="0" err="1"/>
              <a:t>spada</a:t>
            </a:r>
            <a:r>
              <a:rPr lang="es-ES" dirty="0"/>
              <a:t> </a:t>
            </a:r>
            <a:r>
              <a:rPr lang="es-ES" dirty="0" err="1"/>
              <a:t>slučaj</a:t>
            </a:r>
            <a:r>
              <a:rPr lang="es-ES" dirty="0"/>
              <a:t> </a:t>
            </a:r>
            <a:r>
              <a:rPr lang="es-ES" dirty="0" err="1"/>
              <a:t>silovanja</a:t>
            </a:r>
            <a:r>
              <a:rPr lang="es-ES" dirty="0"/>
              <a:t>?. Do </a:t>
            </a:r>
            <a:r>
              <a:rPr lang="es-ES" dirty="0" err="1"/>
              <a:t>odgovora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pitanje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se </a:t>
            </a:r>
            <a:r>
              <a:rPr lang="es-ES" dirty="0" err="1"/>
              <a:t>doći</a:t>
            </a:r>
            <a:r>
              <a:rPr lang="es-ES" dirty="0"/>
              <a:t> </a:t>
            </a:r>
            <a:r>
              <a:rPr lang="es-ES" dirty="0" err="1"/>
              <a:t>proučavanjem</a:t>
            </a:r>
            <a:r>
              <a:rPr lang="es-ES" dirty="0"/>
              <a:t> </a:t>
            </a:r>
            <a:r>
              <a:rPr lang="es-ES" dirty="0" err="1"/>
              <a:t>načela</a:t>
            </a:r>
            <a:r>
              <a:rPr lang="es-ES" dirty="0"/>
              <a:t> </a:t>
            </a:r>
            <a:r>
              <a:rPr lang="es-ES" dirty="0" err="1"/>
              <a:t>kaznenog</a:t>
            </a:r>
            <a:r>
              <a:rPr lang="es-ES" dirty="0"/>
              <a:t> prava </a:t>
            </a:r>
            <a:r>
              <a:rPr lang="es-ES" dirty="0" err="1"/>
              <a:t>koja</a:t>
            </a:r>
            <a:r>
              <a:rPr lang="es-ES" dirty="0"/>
              <a:t> su </a:t>
            </a:r>
            <a:r>
              <a:rPr lang="es-ES" dirty="0" err="1"/>
              <a:t>zajednička</a:t>
            </a:r>
            <a:r>
              <a:rPr lang="es-ES" dirty="0"/>
              <a:t> </a:t>
            </a:r>
            <a:r>
              <a:rPr lang="es-ES" dirty="0" err="1"/>
              <a:t>glavnim</a:t>
            </a:r>
            <a:r>
              <a:rPr lang="es-ES" dirty="0"/>
              <a:t> </a:t>
            </a:r>
            <a:r>
              <a:rPr lang="es-ES" dirty="0" err="1"/>
              <a:t>pravnim</a:t>
            </a:r>
            <a:r>
              <a:rPr lang="es-ES" dirty="0"/>
              <a:t> </a:t>
            </a:r>
            <a:r>
              <a:rPr lang="es-ES" dirty="0" err="1"/>
              <a:t>sistemima</a:t>
            </a:r>
            <a:r>
              <a:rPr lang="es-ES" dirty="0"/>
              <a:t> </a:t>
            </a:r>
            <a:r>
              <a:rPr lang="es-ES" dirty="0" err="1"/>
              <a:t>svijeta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i </a:t>
            </a:r>
            <a:r>
              <a:rPr lang="es-ES" dirty="0" err="1"/>
              <a:t>međunarodnog</a:t>
            </a:r>
            <a:r>
              <a:rPr lang="es-ES" dirty="0"/>
              <a:t> </a:t>
            </a:r>
            <a:r>
              <a:rPr lang="es-ES" dirty="0" err="1"/>
              <a:t>precedentnog</a:t>
            </a:r>
            <a:r>
              <a:rPr lang="es-ES" dirty="0"/>
              <a:t> prava. </a:t>
            </a:r>
            <a:endParaRPr lang="hr-HR" dirty="0"/>
          </a:p>
          <a:p>
            <a:pPr algn="just"/>
            <a:r>
              <a:rPr lang="es-ES" dirty="0"/>
              <a:t>Jedan </a:t>
            </a:r>
            <a:r>
              <a:rPr lang="es-ES" dirty="0" err="1"/>
              <a:t>mogući</a:t>
            </a:r>
            <a:r>
              <a:rPr lang="es-ES" dirty="0"/>
              <a:t> </a:t>
            </a:r>
            <a:r>
              <a:rPr lang="es-ES" dirty="0" err="1"/>
              <a:t>kriterij</a:t>
            </a:r>
            <a:r>
              <a:rPr lang="es-ES" dirty="0"/>
              <a:t> se </a:t>
            </a:r>
            <a:r>
              <a:rPr lang="es-ES" dirty="0" err="1"/>
              <a:t>sam</a:t>
            </a:r>
            <a:r>
              <a:rPr lang="es-ES" dirty="0"/>
              <a:t> </a:t>
            </a:r>
            <a:r>
              <a:rPr lang="es-ES" dirty="0" err="1"/>
              <a:t>nameće</a:t>
            </a:r>
            <a:r>
              <a:rPr lang="es-ES" dirty="0"/>
              <a:t>. U </a:t>
            </a:r>
            <a:r>
              <a:rPr lang="es-ES" dirty="0" err="1"/>
              <a:t>zemljama</a:t>
            </a:r>
            <a:r>
              <a:rPr lang="es-ES" dirty="0"/>
              <a:t> </a:t>
            </a:r>
            <a:r>
              <a:rPr lang="es-ES" dirty="0" err="1"/>
              <a:t>anglosaksonskog</a:t>
            </a:r>
            <a:r>
              <a:rPr lang="es-ES" dirty="0"/>
              <a:t> </a:t>
            </a:r>
            <a:r>
              <a:rPr lang="es-ES" dirty="0" err="1"/>
              <a:t>pravnog</a:t>
            </a:r>
            <a:r>
              <a:rPr lang="es-ES" dirty="0"/>
              <a:t> sistema </a:t>
            </a:r>
            <a:r>
              <a:rPr lang="es-ES" dirty="0" err="1"/>
              <a:t>poznat</a:t>
            </a:r>
            <a:r>
              <a:rPr lang="es-ES" dirty="0"/>
              <a:t> </a:t>
            </a:r>
            <a:r>
              <a:rPr lang="es-ES" dirty="0" err="1"/>
              <a:t>Blokburgerov</a:t>
            </a:r>
            <a:r>
              <a:rPr lang="es-ES" dirty="0"/>
              <a:t> test, a u </a:t>
            </a:r>
            <a:r>
              <a:rPr lang="es-ES" dirty="0" err="1"/>
              <a:t>zemljama</a:t>
            </a:r>
            <a:r>
              <a:rPr lang="es-ES" dirty="0"/>
              <a:t> </a:t>
            </a:r>
            <a:r>
              <a:rPr lang="es-ES" b="1" dirty="0" err="1"/>
              <a:t>kontinentalnog</a:t>
            </a:r>
            <a:r>
              <a:rPr lang="es-ES" b="1" dirty="0"/>
              <a:t> </a:t>
            </a:r>
            <a:r>
              <a:rPr lang="es-ES" b="1" dirty="0" err="1"/>
              <a:t>pravnog</a:t>
            </a:r>
            <a:r>
              <a:rPr lang="es-ES" b="1" dirty="0"/>
              <a:t> sistema</a:t>
            </a:r>
            <a:r>
              <a:rPr lang="es-ES" dirty="0"/>
              <a:t> </a:t>
            </a:r>
            <a:r>
              <a:rPr lang="es-ES" dirty="0" err="1"/>
              <a:t>poznato</a:t>
            </a:r>
            <a:r>
              <a:rPr lang="es-ES" dirty="0"/>
              <a:t> je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b="1" dirty="0"/>
              <a:t>“</a:t>
            </a:r>
            <a:r>
              <a:rPr lang="es-ES" b="1" dirty="0" err="1"/>
              <a:t>načelo</a:t>
            </a:r>
            <a:r>
              <a:rPr lang="es-ES" b="1" dirty="0"/>
              <a:t> </a:t>
            </a:r>
            <a:r>
              <a:rPr lang="es-ES" b="1" dirty="0" err="1"/>
              <a:t>relativnog</a:t>
            </a:r>
            <a:r>
              <a:rPr lang="es-ES" b="1" dirty="0"/>
              <a:t> </a:t>
            </a:r>
            <a:r>
              <a:rPr lang="es-ES" b="1" dirty="0" err="1"/>
              <a:t>specijaliteta</a:t>
            </a:r>
            <a:r>
              <a:rPr lang="es-ES" dirty="0"/>
              <a:t>”.</a:t>
            </a:r>
            <a:r>
              <a:rPr lang="es-ES" dirty="0" err="1"/>
              <a:t>Svako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ova </a:t>
            </a:r>
            <a:r>
              <a:rPr lang="es-ES" dirty="0" err="1"/>
              <a:t>dva</a:t>
            </a:r>
            <a:r>
              <a:rPr lang="es-ES" dirty="0"/>
              <a:t> </a:t>
            </a:r>
            <a:r>
              <a:rPr lang="es-ES" dirty="0" err="1"/>
              <a:t>pravila</a:t>
            </a:r>
            <a:r>
              <a:rPr lang="es-ES" dirty="0"/>
              <a:t> </a:t>
            </a:r>
            <a:r>
              <a:rPr lang="es-ES" dirty="0" err="1"/>
              <a:t>postavlja</a:t>
            </a:r>
            <a:r>
              <a:rPr lang="es-ES" dirty="0"/>
              <a:t> </a:t>
            </a:r>
            <a:r>
              <a:rPr lang="es-ES" dirty="0" err="1"/>
              <a:t>zahtjev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ono</a:t>
            </a:r>
            <a:r>
              <a:rPr lang="es-ES" dirty="0"/>
              <a:t> </a:t>
            </a:r>
            <a:r>
              <a:rPr lang="es-ES" dirty="0" err="1"/>
              <a:t>drugo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sadrži</a:t>
            </a:r>
            <a:r>
              <a:rPr lang="es-ES" dirty="0"/>
              <a:t>. </a:t>
            </a:r>
            <a:r>
              <a:rPr lang="es-ES" dirty="0" err="1"/>
              <a:t>Slijedi</a:t>
            </a:r>
            <a:r>
              <a:rPr lang="es-ES" dirty="0"/>
              <a:t> da </a:t>
            </a:r>
            <a:r>
              <a:rPr lang="es-ES" dirty="0" err="1"/>
              <a:t>ako</a:t>
            </a:r>
            <a:r>
              <a:rPr lang="es-ES" dirty="0"/>
              <a:t> </a:t>
            </a:r>
            <a:r>
              <a:rPr lang="es-ES" dirty="0" err="1"/>
              <a:t>neko</a:t>
            </a:r>
            <a:r>
              <a:rPr lang="es-ES" dirty="0"/>
              <a:t> </a:t>
            </a:r>
            <a:r>
              <a:rPr lang="es-ES" dirty="0" err="1"/>
              <a:t>posebno</a:t>
            </a:r>
            <a:r>
              <a:rPr lang="es-ES" dirty="0"/>
              <a:t> </a:t>
            </a:r>
            <a:r>
              <a:rPr lang="es-ES" dirty="0" err="1"/>
              <a:t>ubojstvo</a:t>
            </a:r>
            <a:r>
              <a:rPr lang="es-ES" dirty="0"/>
              <a:t> </a:t>
            </a:r>
            <a:r>
              <a:rPr lang="es-ES" dirty="0" err="1"/>
              <a:t>udovoljava</a:t>
            </a:r>
            <a:r>
              <a:rPr lang="es-ES" dirty="0"/>
              <a:t> </a:t>
            </a:r>
            <a:r>
              <a:rPr lang="es-ES" dirty="0" err="1"/>
              <a:t>zahtjevima</a:t>
            </a:r>
            <a:r>
              <a:rPr lang="es-ES" dirty="0"/>
              <a:t> </a:t>
            </a:r>
            <a:r>
              <a:rPr lang="es-ES" dirty="0" err="1"/>
              <a:t>pravila</a:t>
            </a:r>
            <a:r>
              <a:rPr lang="es-ES" dirty="0"/>
              <a:t> o </a:t>
            </a:r>
            <a:r>
              <a:rPr lang="es-ES" dirty="0" err="1"/>
              <a:t>ubojstvu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o </a:t>
            </a:r>
            <a:r>
              <a:rPr lang="es-ES" dirty="0" err="1"/>
              <a:t>zločinu</a:t>
            </a:r>
            <a:r>
              <a:rPr lang="es-ES" dirty="0"/>
              <a:t> </a:t>
            </a:r>
            <a:r>
              <a:rPr lang="es-ES" dirty="0" err="1"/>
              <a:t>protiv</a:t>
            </a:r>
            <a:r>
              <a:rPr lang="es-ES" dirty="0"/>
              <a:t> </a:t>
            </a:r>
            <a:r>
              <a:rPr lang="es-ES" dirty="0" err="1"/>
              <a:t>čovječnosti</a:t>
            </a:r>
            <a:r>
              <a:rPr lang="es-ES" dirty="0"/>
              <a:t> – </a:t>
            </a:r>
            <a:r>
              <a:rPr lang="es-ES" dirty="0" err="1"/>
              <a:t>ali</a:t>
            </a:r>
            <a:r>
              <a:rPr lang="es-ES" dirty="0"/>
              <a:t> mu </a:t>
            </a:r>
            <a:r>
              <a:rPr lang="es-ES" dirty="0" err="1"/>
              <a:t>nedostaje</a:t>
            </a:r>
            <a:r>
              <a:rPr lang="es-ES" dirty="0"/>
              <a:t> </a:t>
            </a:r>
            <a:r>
              <a:rPr lang="es-ES" dirty="0" err="1"/>
              <a:t>element</a:t>
            </a:r>
            <a:r>
              <a:rPr lang="es-ES" dirty="0"/>
              <a:t> </a:t>
            </a:r>
            <a:r>
              <a:rPr lang="es-ES" dirty="0" err="1"/>
              <a:t>potreban</a:t>
            </a:r>
            <a:r>
              <a:rPr lang="es-ES" dirty="0"/>
              <a:t> za </a:t>
            </a:r>
            <a:r>
              <a:rPr lang="es-ES" dirty="0" err="1"/>
              <a:t>progon</a:t>
            </a:r>
            <a:r>
              <a:rPr lang="es-ES" dirty="0"/>
              <a:t> – onda se </a:t>
            </a:r>
            <a:r>
              <a:rPr lang="es-ES" dirty="0" err="1"/>
              <a:t>radi</a:t>
            </a:r>
            <a:r>
              <a:rPr lang="es-ES" dirty="0"/>
              <a:t> o </a:t>
            </a:r>
            <a:r>
              <a:rPr lang="es-ES" dirty="0" err="1"/>
              <a:t>zločinu</a:t>
            </a:r>
            <a:r>
              <a:rPr lang="es-ES" dirty="0"/>
              <a:t> </a:t>
            </a:r>
            <a:r>
              <a:rPr lang="es-ES" dirty="0" err="1"/>
              <a:t>predviđenim</a:t>
            </a:r>
            <a:r>
              <a:rPr lang="es-ES" dirty="0"/>
              <a:t> </a:t>
            </a:r>
            <a:r>
              <a:rPr lang="es-ES" dirty="0" err="1"/>
              <a:t>tim</a:t>
            </a:r>
            <a:r>
              <a:rPr lang="es-ES" dirty="0"/>
              <a:t> </a:t>
            </a:r>
            <a:r>
              <a:rPr lang="es-ES" dirty="0" err="1"/>
              <a:t>pravilom</a:t>
            </a:r>
            <a:r>
              <a:rPr lang="es-ES" dirty="0"/>
              <a:t>. U </a:t>
            </a:r>
            <a:r>
              <a:rPr lang="es-ES" dirty="0" err="1"/>
              <a:t>tom</a:t>
            </a:r>
            <a:r>
              <a:rPr lang="es-ES" dirty="0"/>
              <a:t> </a:t>
            </a:r>
            <a:r>
              <a:rPr lang="es-ES" dirty="0" err="1"/>
              <a:t>slučaju</a:t>
            </a:r>
            <a:r>
              <a:rPr lang="es-ES" dirty="0"/>
              <a:t> </a:t>
            </a:r>
            <a:r>
              <a:rPr lang="es-ES" dirty="0" err="1"/>
              <a:t>optužnica</a:t>
            </a:r>
            <a:r>
              <a:rPr lang="es-ES" dirty="0"/>
              <a:t> </a:t>
            </a:r>
            <a:r>
              <a:rPr lang="es-ES" dirty="0" err="1"/>
              <a:t>ga</a:t>
            </a:r>
            <a:r>
              <a:rPr lang="es-ES" dirty="0"/>
              <a:t> </a:t>
            </a:r>
            <a:r>
              <a:rPr lang="es-ES" dirty="0" err="1"/>
              <a:t>tereti</a:t>
            </a:r>
            <a:r>
              <a:rPr lang="es-ES" dirty="0"/>
              <a:t> za </a:t>
            </a:r>
            <a:r>
              <a:rPr lang="es-ES" dirty="0" err="1"/>
              <a:t>počinjenje</a:t>
            </a:r>
            <a:r>
              <a:rPr lang="es-ES" dirty="0"/>
              <a:t> </a:t>
            </a:r>
            <a:r>
              <a:rPr lang="es-ES" dirty="0" err="1"/>
              <a:t>samo</a:t>
            </a:r>
            <a:r>
              <a:rPr lang="es-ES" dirty="0"/>
              <a:t> </a:t>
            </a:r>
            <a:r>
              <a:rPr lang="es-ES" dirty="0" err="1"/>
              <a:t>jednog</a:t>
            </a:r>
            <a:r>
              <a:rPr lang="es-ES" dirty="0"/>
              <a:t> </a:t>
            </a:r>
            <a:r>
              <a:rPr lang="es-ES" dirty="0" err="1"/>
              <a:t>zločina</a:t>
            </a:r>
            <a:r>
              <a:rPr lang="es-ES" dirty="0"/>
              <a:t>. </a:t>
            </a:r>
            <a:r>
              <a:rPr lang="es-ES" dirty="0" err="1"/>
              <a:t>Međutim</a:t>
            </a:r>
            <a:r>
              <a:rPr lang="es-ES" dirty="0"/>
              <a:t>, </a:t>
            </a:r>
            <a:r>
              <a:rPr lang="es-ES" dirty="0" err="1"/>
              <a:t>opreza</a:t>
            </a:r>
            <a:r>
              <a:rPr lang="es-ES" dirty="0"/>
              <a:t> </a:t>
            </a:r>
            <a:r>
              <a:rPr lang="es-ES" dirty="0" err="1"/>
              <a:t>radi</a:t>
            </a:r>
            <a:r>
              <a:rPr lang="es-ES" dirty="0"/>
              <a:t> za </a:t>
            </a:r>
            <a:r>
              <a:rPr lang="es-ES" dirty="0" err="1"/>
              <a:t>slučaj</a:t>
            </a:r>
            <a:r>
              <a:rPr lang="es-ES" dirty="0"/>
              <a:t> da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uspije</a:t>
            </a:r>
            <a:r>
              <a:rPr lang="es-ES" dirty="0"/>
              <a:t> da u </a:t>
            </a:r>
            <a:r>
              <a:rPr lang="es-ES" dirty="0" err="1"/>
              <a:t>sudu</a:t>
            </a:r>
            <a:r>
              <a:rPr lang="es-ES" dirty="0"/>
              <a:t> </a:t>
            </a:r>
            <a:r>
              <a:rPr lang="es-ES" dirty="0" err="1"/>
              <a:t>dokaže</a:t>
            </a:r>
            <a:r>
              <a:rPr lang="es-ES" dirty="0"/>
              <a:t> </a:t>
            </a:r>
            <a:r>
              <a:rPr lang="es-ES" dirty="0" err="1"/>
              <a:t>postojanje</a:t>
            </a:r>
            <a:r>
              <a:rPr lang="es-ES" dirty="0"/>
              <a:t> </a:t>
            </a:r>
            <a:r>
              <a:rPr lang="es-ES" dirty="0" err="1"/>
              <a:t>bića</a:t>
            </a:r>
            <a:r>
              <a:rPr lang="es-ES" dirty="0"/>
              <a:t> </a:t>
            </a:r>
            <a:r>
              <a:rPr lang="es-ES" dirty="0" err="1"/>
              <a:t>tog</a:t>
            </a:r>
            <a:r>
              <a:rPr lang="es-ES" dirty="0"/>
              <a:t> </a:t>
            </a:r>
            <a:r>
              <a:rPr lang="es-ES" dirty="0" err="1"/>
              <a:t>kaznenog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 – </a:t>
            </a:r>
            <a:r>
              <a:rPr lang="es-ES" dirty="0" err="1"/>
              <a:t>tužiteljstvo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smatrati</a:t>
            </a:r>
            <a:r>
              <a:rPr lang="es-ES" dirty="0"/>
              <a:t> </a:t>
            </a:r>
            <a:r>
              <a:rPr lang="es-ES" dirty="0" err="1"/>
              <a:t>prikladnim</a:t>
            </a:r>
            <a:r>
              <a:rPr lang="es-ES" dirty="0"/>
              <a:t> da </a:t>
            </a:r>
            <a:r>
              <a:rPr lang="es-ES" dirty="0" err="1"/>
              <a:t>odnosnu</a:t>
            </a:r>
            <a:r>
              <a:rPr lang="es-ES" dirty="0"/>
              <a:t> </a:t>
            </a:r>
            <a:r>
              <a:rPr lang="es-ES" dirty="0" err="1"/>
              <a:t>osobu</a:t>
            </a:r>
            <a:r>
              <a:rPr lang="es-ES" dirty="0"/>
              <a:t> </a:t>
            </a:r>
            <a:r>
              <a:rPr lang="es-ES" dirty="0" err="1"/>
              <a:t>tereti</a:t>
            </a:r>
            <a:r>
              <a:rPr lang="es-ES" dirty="0"/>
              <a:t> i za </a:t>
            </a:r>
            <a:r>
              <a:rPr lang="es-ES" dirty="0" err="1"/>
              <a:t>drugi</a:t>
            </a:r>
            <a:r>
              <a:rPr lang="es-ES" dirty="0"/>
              <a:t> </a:t>
            </a:r>
            <a:r>
              <a:rPr lang="es-ES" dirty="0" err="1"/>
              <a:t>zločin</a:t>
            </a:r>
            <a:r>
              <a:rPr lang="es-ES" dirty="0"/>
              <a:t> </a:t>
            </a:r>
            <a:r>
              <a:rPr lang="es-ES" dirty="0" err="1"/>
              <a:t>bilo</a:t>
            </a:r>
            <a:r>
              <a:rPr lang="es-ES" dirty="0"/>
              <a:t> alternativo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kumulativno</a:t>
            </a:r>
            <a:r>
              <a:rPr lang="es-ES" dirty="0"/>
              <a:t>. </a:t>
            </a:r>
            <a:endParaRPr lang="hr-HR" dirty="0"/>
          </a:p>
          <a:p>
            <a:pPr algn="just"/>
            <a:r>
              <a:rPr lang="es-ES" dirty="0" err="1"/>
              <a:t>Kad</a:t>
            </a:r>
            <a:r>
              <a:rPr lang="es-ES" dirty="0"/>
              <a:t> sud </a:t>
            </a:r>
            <a:r>
              <a:rPr lang="es-ES" dirty="0" err="1"/>
              <a:t>utvrdi</a:t>
            </a:r>
            <a:r>
              <a:rPr lang="es-ES" dirty="0"/>
              <a:t> da je </a:t>
            </a:r>
            <a:r>
              <a:rPr lang="es-ES" dirty="0" err="1"/>
              <a:t>optuženi</a:t>
            </a:r>
            <a:r>
              <a:rPr lang="es-ES" dirty="0"/>
              <a:t> za </a:t>
            </a:r>
            <a:r>
              <a:rPr lang="es-ES" dirty="0" err="1"/>
              <a:t>istu</a:t>
            </a:r>
            <a:r>
              <a:rPr lang="es-ES" dirty="0"/>
              <a:t> </a:t>
            </a:r>
            <a:r>
              <a:rPr lang="es-ES" dirty="0" err="1"/>
              <a:t>radnju</a:t>
            </a:r>
            <a:r>
              <a:rPr lang="es-ES" dirty="0"/>
              <a:t> </a:t>
            </a:r>
            <a:r>
              <a:rPr lang="es-ES" dirty="0" err="1"/>
              <a:t>kriv</a:t>
            </a:r>
            <a:r>
              <a:rPr lang="es-ES" dirty="0"/>
              <a:t>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nekoliko</a:t>
            </a:r>
            <a:r>
              <a:rPr lang="es-ES" dirty="0"/>
              <a:t> </a:t>
            </a:r>
            <a:r>
              <a:rPr lang="es-ES" dirty="0" err="1"/>
              <a:t>osnova</a:t>
            </a:r>
            <a:r>
              <a:rPr lang="es-ES" dirty="0"/>
              <a:t>, </a:t>
            </a:r>
            <a:r>
              <a:rPr lang="es-ES" dirty="0" err="1"/>
              <a:t>treda</a:t>
            </a:r>
            <a:r>
              <a:rPr lang="es-ES" dirty="0"/>
              <a:t> </a:t>
            </a:r>
            <a:r>
              <a:rPr lang="es-ES" dirty="0" err="1"/>
              <a:t>odmjeriti</a:t>
            </a:r>
            <a:r>
              <a:rPr lang="es-ES" dirty="0"/>
              <a:t> </a:t>
            </a:r>
            <a:r>
              <a:rPr lang="es-ES" dirty="0" err="1"/>
              <a:t>kaznu</a:t>
            </a:r>
            <a:r>
              <a:rPr lang="es-ES" dirty="0"/>
              <a:t> </a:t>
            </a:r>
            <a:r>
              <a:rPr lang="es-ES" dirty="0" err="1"/>
              <a:t>koja</a:t>
            </a:r>
            <a:r>
              <a:rPr lang="es-ES" dirty="0"/>
              <a:t> </a:t>
            </a:r>
            <a:r>
              <a:rPr lang="es-ES" dirty="0" err="1"/>
              <a:t>će</a:t>
            </a:r>
            <a:r>
              <a:rPr lang="es-ES" dirty="0"/>
              <a:t> </a:t>
            </a:r>
            <a:r>
              <a:rPr lang="es-ES" dirty="0" err="1"/>
              <a:t>odraziti</a:t>
            </a:r>
            <a:r>
              <a:rPr lang="es-ES" dirty="0"/>
              <a:t> </a:t>
            </a:r>
            <a:r>
              <a:rPr lang="es-ES" dirty="0" err="1"/>
              <a:t>njegovo</a:t>
            </a:r>
            <a:r>
              <a:rPr lang="es-ES" dirty="0"/>
              <a:t> </a:t>
            </a:r>
            <a:r>
              <a:rPr lang="es-ES" dirty="0" err="1"/>
              <a:t>cjelokupno</a:t>
            </a:r>
            <a:r>
              <a:rPr lang="es-ES" dirty="0"/>
              <a:t> </a:t>
            </a:r>
            <a:r>
              <a:rPr lang="es-ES" dirty="0" err="1"/>
              <a:t>kriminalno</a:t>
            </a:r>
            <a:r>
              <a:rPr lang="es-ES" dirty="0"/>
              <a:t> </a:t>
            </a:r>
            <a:r>
              <a:rPr lang="es-ES" dirty="0" err="1"/>
              <a:t>ponašanje</a:t>
            </a:r>
            <a:r>
              <a:rPr lang="es-ES" dirty="0"/>
              <a:t>. </a:t>
            </a:r>
            <a:r>
              <a:rPr lang="es-ES" dirty="0" err="1"/>
              <a:t>Statutom</a:t>
            </a:r>
            <a:r>
              <a:rPr lang="es-ES" dirty="0"/>
              <a:t> ICC </a:t>
            </a:r>
            <a:r>
              <a:rPr lang="es-ES" dirty="0" err="1"/>
              <a:t>član</a:t>
            </a:r>
            <a:r>
              <a:rPr lang="es-ES" dirty="0"/>
              <a:t> 78. </a:t>
            </a:r>
            <a:r>
              <a:rPr lang="es-ES" dirty="0" err="1"/>
              <a:t>predviđa</a:t>
            </a:r>
            <a:r>
              <a:rPr lang="es-ES" dirty="0"/>
              <a:t> </a:t>
            </a:r>
            <a:r>
              <a:rPr lang="es-ES" dirty="0" err="1"/>
              <a:t>ako</a:t>
            </a:r>
            <a:r>
              <a:rPr lang="es-ES" dirty="0"/>
              <a:t> </a:t>
            </a:r>
            <a:r>
              <a:rPr lang="es-ES" dirty="0" err="1"/>
              <a:t>jedna</a:t>
            </a:r>
            <a:r>
              <a:rPr lang="es-ES" dirty="0"/>
              <a:t> </a:t>
            </a:r>
            <a:r>
              <a:rPr lang="es-ES" dirty="0" err="1"/>
              <a:t>osoba</a:t>
            </a:r>
            <a:r>
              <a:rPr lang="es-ES" dirty="0"/>
              <a:t> </a:t>
            </a:r>
            <a:r>
              <a:rPr lang="es-ES" dirty="0" err="1"/>
              <a:t>bude</a:t>
            </a:r>
            <a:r>
              <a:rPr lang="es-ES" dirty="0"/>
              <a:t> </a:t>
            </a:r>
            <a:r>
              <a:rPr lang="es-ES" dirty="0" err="1"/>
              <a:t>osuđena</a:t>
            </a:r>
            <a:r>
              <a:rPr lang="es-ES" dirty="0"/>
              <a:t> za </a:t>
            </a:r>
            <a:r>
              <a:rPr lang="es-ES" dirty="0" err="1"/>
              <a:t>više</a:t>
            </a:r>
            <a:r>
              <a:rPr lang="es-ES" dirty="0"/>
              <a:t> </a:t>
            </a:r>
            <a:r>
              <a:rPr lang="es-ES" dirty="0" err="1"/>
              <a:t>kaznenih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, </a:t>
            </a:r>
            <a:r>
              <a:rPr lang="es-ES" b="1" dirty="0"/>
              <a:t>Sud </a:t>
            </a:r>
            <a:r>
              <a:rPr lang="es-ES" b="1" dirty="0" err="1"/>
              <a:t>će</a:t>
            </a:r>
            <a:r>
              <a:rPr lang="es-ES" b="1" dirty="0"/>
              <a:t> </a:t>
            </a:r>
            <a:r>
              <a:rPr lang="es-ES" b="1" dirty="0" err="1"/>
              <a:t>odmjeriti</a:t>
            </a:r>
            <a:r>
              <a:rPr lang="es-ES" b="1" dirty="0"/>
              <a:t> </a:t>
            </a:r>
            <a:r>
              <a:rPr lang="es-ES" b="1" dirty="0" err="1"/>
              <a:t>kazne</a:t>
            </a:r>
            <a:r>
              <a:rPr lang="es-ES" b="1" dirty="0"/>
              <a:t> za </a:t>
            </a:r>
            <a:r>
              <a:rPr lang="es-ES" b="1" dirty="0" err="1"/>
              <a:t>svako</a:t>
            </a:r>
            <a:r>
              <a:rPr lang="es-ES" b="1" dirty="0"/>
              <a:t> </a:t>
            </a:r>
            <a:r>
              <a:rPr lang="es-ES" b="1" dirty="0" err="1"/>
              <a:t>kazneno</a:t>
            </a:r>
            <a:r>
              <a:rPr lang="es-ES" b="1" dirty="0"/>
              <a:t> </a:t>
            </a:r>
            <a:r>
              <a:rPr lang="es-ES" b="1" dirty="0" err="1"/>
              <a:t>djelo</a:t>
            </a:r>
            <a:r>
              <a:rPr lang="es-ES" b="1" dirty="0"/>
              <a:t> </a:t>
            </a:r>
            <a:r>
              <a:rPr lang="es-ES" b="1" dirty="0" err="1"/>
              <a:t>pojedinačno</a:t>
            </a:r>
            <a:r>
              <a:rPr lang="es-ES" b="1" dirty="0"/>
              <a:t> i </a:t>
            </a:r>
            <a:r>
              <a:rPr lang="es-ES" b="1" dirty="0" err="1"/>
              <a:t>potom</a:t>
            </a:r>
            <a:r>
              <a:rPr lang="es-ES" b="1" dirty="0"/>
              <a:t> </a:t>
            </a:r>
            <a:r>
              <a:rPr lang="es-ES" b="1" dirty="0" err="1"/>
              <a:t>će</a:t>
            </a:r>
            <a:r>
              <a:rPr lang="es-ES" b="1" dirty="0"/>
              <a:t> </a:t>
            </a:r>
            <a:r>
              <a:rPr lang="es-ES" b="1" dirty="0" err="1"/>
              <a:t>izreći</a:t>
            </a:r>
            <a:r>
              <a:rPr lang="es-ES" b="1" dirty="0"/>
              <a:t> </a:t>
            </a:r>
            <a:r>
              <a:rPr lang="es-ES" b="1" dirty="0" err="1"/>
              <a:t>jedinstvenu</a:t>
            </a:r>
            <a:r>
              <a:rPr lang="es-ES" b="1" dirty="0"/>
              <a:t> </a:t>
            </a:r>
            <a:r>
              <a:rPr lang="es-ES" b="1" dirty="0" err="1"/>
              <a:t>kaznu</a:t>
            </a:r>
            <a:r>
              <a:rPr lang="es-ES" b="1" dirty="0"/>
              <a:t> i </a:t>
            </a:r>
            <a:r>
              <a:rPr lang="es-ES" b="1" dirty="0" err="1"/>
              <a:t>precizirati</a:t>
            </a:r>
            <a:r>
              <a:rPr lang="es-ES" b="1" dirty="0"/>
              <a:t> </a:t>
            </a:r>
            <a:r>
              <a:rPr lang="es-ES" b="1" dirty="0" err="1"/>
              <a:t>ukupnu</a:t>
            </a:r>
            <a:r>
              <a:rPr lang="es-ES" b="1" dirty="0"/>
              <a:t> </a:t>
            </a:r>
            <a:r>
              <a:rPr lang="es-ES" b="1" dirty="0" err="1"/>
              <a:t>dužinu</a:t>
            </a:r>
            <a:r>
              <a:rPr lang="es-ES" b="1" dirty="0"/>
              <a:t> </a:t>
            </a:r>
            <a:r>
              <a:rPr lang="es-ES" b="1" dirty="0" err="1"/>
              <a:t>trajanja</a:t>
            </a:r>
            <a:r>
              <a:rPr lang="es-ES" b="1" dirty="0"/>
              <a:t> </a:t>
            </a:r>
            <a:r>
              <a:rPr lang="es-ES" b="1" dirty="0" err="1"/>
              <a:t>zatvorske</a:t>
            </a:r>
            <a:r>
              <a:rPr lang="es-ES" b="1" dirty="0"/>
              <a:t> </a:t>
            </a:r>
            <a:r>
              <a:rPr lang="es-ES" b="1" dirty="0" err="1"/>
              <a:t>kazne</a:t>
            </a:r>
            <a:r>
              <a:rPr lang="es-ES" b="1" dirty="0"/>
              <a:t>.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pretpostavlja</a:t>
            </a:r>
            <a:r>
              <a:rPr lang="es-ES" dirty="0"/>
              <a:t> da se mora </a:t>
            </a:r>
            <a:r>
              <a:rPr lang="es-ES" dirty="0" err="1"/>
              <a:t>izreći</a:t>
            </a:r>
            <a:r>
              <a:rPr lang="es-ES" dirty="0"/>
              <a:t> </a:t>
            </a:r>
            <a:r>
              <a:rPr lang="es-ES" dirty="0" err="1"/>
              <a:t>posebna</a:t>
            </a:r>
            <a:r>
              <a:rPr lang="es-ES" dirty="0"/>
              <a:t> </a:t>
            </a:r>
            <a:r>
              <a:rPr lang="es-ES" dirty="0" err="1"/>
              <a:t>kazna</a:t>
            </a:r>
            <a:r>
              <a:rPr lang="es-ES" dirty="0"/>
              <a:t> za </a:t>
            </a:r>
            <a:r>
              <a:rPr lang="es-ES" dirty="0" err="1"/>
              <a:t>svako</a:t>
            </a:r>
            <a:r>
              <a:rPr lang="es-ES" dirty="0"/>
              <a:t> </a:t>
            </a:r>
            <a:r>
              <a:rPr lang="es-ES" dirty="0" err="1"/>
              <a:t>kazneno</a:t>
            </a:r>
            <a:r>
              <a:rPr lang="es-ES" dirty="0"/>
              <a:t> </a:t>
            </a:r>
            <a:r>
              <a:rPr lang="es-ES" dirty="0" err="1"/>
              <a:t>djelo</a:t>
            </a:r>
            <a:r>
              <a:rPr lang="es-ES" dirty="0"/>
              <a:t> </a:t>
            </a:r>
            <a:r>
              <a:rPr lang="es-ES" dirty="0" err="1"/>
              <a:t>tako</a:t>
            </a:r>
            <a:r>
              <a:rPr lang="es-ES" dirty="0"/>
              <a:t> da sud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izreći</a:t>
            </a:r>
            <a:r>
              <a:rPr lang="es-ES" dirty="0"/>
              <a:t> </a:t>
            </a:r>
            <a:r>
              <a:rPr lang="es-ES" dirty="0" err="1"/>
              <a:t>jedinstvenu</a:t>
            </a:r>
            <a:r>
              <a:rPr lang="es-ES" dirty="0"/>
              <a:t> </a:t>
            </a:r>
            <a:r>
              <a:rPr lang="es-ES" dirty="0" err="1"/>
              <a:t>kaznu</a:t>
            </a:r>
            <a:r>
              <a:rPr lang="es-ES" dirty="0"/>
              <a:t> </a:t>
            </a:r>
            <a:r>
              <a:rPr lang="es-ES" dirty="0" err="1"/>
              <a:t>zatvora</a:t>
            </a:r>
            <a:r>
              <a:rPr lang="es-ES" dirty="0"/>
              <a:t> za </a:t>
            </a:r>
            <a:r>
              <a:rPr lang="es-ES" dirty="0" err="1"/>
              <a:t>nekoliko</a:t>
            </a:r>
            <a:r>
              <a:rPr lang="es-ES" dirty="0"/>
              <a:t> </a:t>
            </a:r>
            <a:r>
              <a:rPr lang="es-ES" dirty="0" err="1"/>
              <a:t>različitih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. 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268514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b="1" dirty="0"/>
              <a:t>OKOLNOSTI KOJE ISKLJUČUJU KAZNENU ODGOVORNOST</a:t>
            </a:r>
            <a:endParaRPr lang="hr-HR" dirty="0"/>
          </a:p>
          <a:p>
            <a:pPr algn="just"/>
            <a:r>
              <a:rPr lang="es-ES" b="1" dirty="0" err="1"/>
              <a:t>Razlike</a:t>
            </a:r>
            <a:r>
              <a:rPr lang="es-ES" b="1" dirty="0"/>
              <a:t> </a:t>
            </a:r>
            <a:r>
              <a:rPr lang="es-ES" b="1" dirty="0" err="1"/>
              <a:t>između</a:t>
            </a:r>
            <a:r>
              <a:rPr lang="es-ES" b="1" dirty="0"/>
              <a:t> </a:t>
            </a:r>
            <a:r>
              <a:rPr lang="es-ES" b="1" dirty="0" err="1"/>
              <a:t>isključenja</a:t>
            </a:r>
            <a:r>
              <a:rPr lang="es-ES" b="1" dirty="0"/>
              <a:t> </a:t>
            </a:r>
            <a:r>
              <a:rPr lang="es-ES" b="1" dirty="0" err="1"/>
              <a:t>protupravnosti</a:t>
            </a:r>
            <a:r>
              <a:rPr lang="es-ES" b="1" dirty="0"/>
              <a:t> i </a:t>
            </a:r>
            <a:r>
              <a:rPr lang="es-ES" b="1" dirty="0" err="1"/>
              <a:t>isključenja</a:t>
            </a:r>
            <a:r>
              <a:rPr lang="es-ES" b="1" dirty="0"/>
              <a:t> </a:t>
            </a:r>
            <a:r>
              <a:rPr lang="es-ES" b="1" dirty="0" err="1"/>
              <a:t>kaznene</a:t>
            </a:r>
            <a:r>
              <a:rPr lang="es-ES" b="1" dirty="0"/>
              <a:t> </a:t>
            </a:r>
            <a:r>
              <a:rPr lang="es-ES" b="1" dirty="0" err="1"/>
              <a:t>odgovornosti</a:t>
            </a:r>
            <a:endParaRPr lang="hr-HR" dirty="0"/>
          </a:p>
          <a:p>
            <a:pPr algn="just"/>
            <a:r>
              <a:rPr lang="es-ES" dirty="0"/>
              <a:t>U </a:t>
            </a:r>
            <a:r>
              <a:rPr lang="es-ES" dirty="0" err="1"/>
              <a:t>najvećem</a:t>
            </a:r>
            <a:r>
              <a:rPr lang="es-ES" dirty="0"/>
              <a:t> </a:t>
            </a:r>
            <a:r>
              <a:rPr lang="es-ES" dirty="0" err="1"/>
              <a:t>broju</a:t>
            </a:r>
            <a:r>
              <a:rPr lang="es-ES" dirty="0"/>
              <a:t> </a:t>
            </a:r>
            <a:r>
              <a:rPr lang="es-ES" dirty="0" err="1"/>
              <a:t>nacionalnih</a:t>
            </a:r>
            <a:r>
              <a:rPr lang="es-ES" dirty="0"/>
              <a:t> sistema </a:t>
            </a:r>
            <a:r>
              <a:rPr lang="es-ES" dirty="0" err="1"/>
              <a:t>kaznenog</a:t>
            </a:r>
            <a:r>
              <a:rPr lang="es-ES" dirty="0"/>
              <a:t> prava, a </a:t>
            </a:r>
            <a:r>
              <a:rPr lang="es-ES" dirty="0" err="1"/>
              <a:t>posebno</a:t>
            </a:r>
            <a:r>
              <a:rPr lang="es-ES" dirty="0"/>
              <a:t> u </a:t>
            </a:r>
            <a:r>
              <a:rPr lang="es-ES" dirty="0" err="1"/>
              <a:t>zemljama</a:t>
            </a:r>
            <a:r>
              <a:rPr lang="es-ES" dirty="0"/>
              <a:t> </a:t>
            </a:r>
            <a:r>
              <a:rPr lang="es-ES" dirty="0" err="1"/>
              <a:t>kontinentalnog</a:t>
            </a:r>
            <a:r>
              <a:rPr lang="es-ES" dirty="0"/>
              <a:t> </a:t>
            </a:r>
            <a:r>
              <a:rPr lang="es-ES" dirty="0" err="1"/>
              <a:t>pravnog</a:t>
            </a:r>
            <a:r>
              <a:rPr lang="es-ES" dirty="0"/>
              <a:t> sistema </a:t>
            </a:r>
            <a:r>
              <a:rPr lang="es-ES" dirty="0" err="1"/>
              <a:t>neophodno</a:t>
            </a:r>
            <a:r>
              <a:rPr lang="es-ES" dirty="0"/>
              <a:t> je </a:t>
            </a:r>
            <a:r>
              <a:rPr lang="es-ES" dirty="0" err="1"/>
              <a:t>razgraničiti</a:t>
            </a:r>
            <a:r>
              <a:rPr lang="es-ES" dirty="0"/>
              <a:t> </a:t>
            </a:r>
            <a:r>
              <a:rPr lang="es-ES" b="1" dirty="0" err="1"/>
              <a:t>dvije</a:t>
            </a:r>
            <a:r>
              <a:rPr lang="es-ES" b="1" dirty="0"/>
              <a:t> </a:t>
            </a:r>
            <a:r>
              <a:rPr lang="es-ES" b="1" dirty="0" err="1"/>
              <a:t>vrste</a:t>
            </a:r>
            <a:r>
              <a:rPr lang="es-ES" b="1" dirty="0"/>
              <a:t> </a:t>
            </a:r>
            <a:r>
              <a:rPr lang="es-ES" b="1" dirty="0" err="1"/>
              <a:t>odbrane</a:t>
            </a:r>
            <a:r>
              <a:rPr lang="es-ES" dirty="0"/>
              <a:t>: </a:t>
            </a:r>
            <a:r>
              <a:rPr lang="es-ES" b="1" dirty="0" err="1"/>
              <a:t>isključenjem</a:t>
            </a:r>
            <a:r>
              <a:rPr lang="es-ES" b="1" dirty="0"/>
              <a:t> </a:t>
            </a:r>
            <a:r>
              <a:rPr lang="es-ES" b="1" dirty="0" err="1"/>
              <a:t>protupravnosti</a:t>
            </a:r>
            <a:r>
              <a:rPr lang="es-ES" b="1" dirty="0"/>
              <a:t> i </a:t>
            </a:r>
            <a:r>
              <a:rPr lang="es-ES" b="1" dirty="0" err="1"/>
              <a:t>isključenjem</a:t>
            </a:r>
            <a:r>
              <a:rPr lang="es-ES" b="1" dirty="0"/>
              <a:t> </a:t>
            </a:r>
            <a:r>
              <a:rPr lang="es-ES" b="1" dirty="0" err="1"/>
              <a:t>kaznene</a:t>
            </a:r>
            <a:r>
              <a:rPr lang="es-ES" b="1" dirty="0"/>
              <a:t> </a:t>
            </a:r>
            <a:r>
              <a:rPr lang="es-ES" b="1" dirty="0" err="1"/>
              <a:t>odgovornosti</a:t>
            </a:r>
            <a:r>
              <a:rPr lang="es-ES" b="1" dirty="0"/>
              <a:t>.</a:t>
            </a:r>
            <a:r>
              <a:rPr lang="es-ES" dirty="0"/>
              <a:t> </a:t>
            </a:r>
            <a:endParaRPr lang="hr-HR" dirty="0"/>
          </a:p>
          <a:p>
            <a:pPr algn="just"/>
            <a:r>
              <a:rPr lang="es-ES" dirty="0"/>
              <a:t>Po </a:t>
            </a:r>
            <a:r>
              <a:rPr lang="es-ES" dirty="0" err="1"/>
              <a:t>mišljenju</a:t>
            </a:r>
            <a:r>
              <a:rPr lang="es-ES" dirty="0"/>
              <a:t> </a:t>
            </a:r>
            <a:r>
              <a:rPr lang="es-ES" dirty="0" err="1"/>
              <a:t>mnogih</a:t>
            </a:r>
            <a:r>
              <a:rPr lang="es-ES" dirty="0"/>
              <a:t> </a:t>
            </a:r>
            <a:r>
              <a:rPr lang="es-ES" dirty="0" err="1"/>
              <a:t>pravnika</a:t>
            </a:r>
            <a:r>
              <a:rPr lang="es-ES" dirty="0"/>
              <a:t> </a:t>
            </a:r>
            <a:r>
              <a:rPr lang="es-ES" dirty="0" err="1"/>
              <a:t>kada</a:t>
            </a:r>
            <a:r>
              <a:rPr lang="es-ES" dirty="0"/>
              <a:t> </a:t>
            </a:r>
            <a:r>
              <a:rPr lang="es-ES" dirty="0" err="1"/>
              <a:t>zakon</a:t>
            </a:r>
            <a:r>
              <a:rPr lang="es-ES" dirty="0"/>
              <a:t> </a:t>
            </a:r>
            <a:r>
              <a:rPr lang="es-ES" dirty="0" err="1"/>
              <a:t>predviđa</a:t>
            </a:r>
            <a:r>
              <a:rPr lang="es-ES" dirty="0"/>
              <a:t> </a:t>
            </a:r>
            <a:r>
              <a:rPr lang="es-ES" dirty="0" err="1"/>
              <a:t>isključenje</a:t>
            </a:r>
            <a:r>
              <a:rPr lang="es-ES" dirty="0"/>
              <a:t> </a:t>
            </a:r>
            <a:r>
              <a:rPr lang="es-ES" dirty="0" err="1"/>
              <a:t>protupravnosti</a:t>
            </a:r>
            <a:r>
              <a:rPr lang="es-ES" dirty="0"/>
              <a:t>, </a:t>
            </a:r>
            <a:r>
              <a:rPr lang="es-ES" dirty="0" err="1"/>
              <a:t>neka</a:t>
            </a:r>
            <a:r>
              <a:rPr lang="es-ES" dirty="0"/>
              <a:t> </a:t>
            </a:r>
            <a:r>
              <a:rPr lang="es-ES" dirty="0" err="1"/>
              <a:t>radnja</a:t>
            </a:r>
            <a:r>
              <a:rPr lang="es-ES" dirty="0"/>
              <a:t> </a:t>
            </a:r>
            <a:r>
              <a:rPr lang="es-ES" dirty="0" err="1"/>
              <a:t>koja</a:t>
            </a:r>
            <a:r>
              <a:rPr lang="es-ES" dirty="0"/>
              <a:t> je sama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sebi</a:t>
            </a:r>
            <a:r>
              <a:rPr lang="es-ES" dirty="0"/>
              <a:t> </a:t>
            </a:r>
            <a:r>
              <a:rPr lang="es-ES" dirty="0" err="1"/>
              <a:t>protupravna</a:t>
            </a:r>
            <a:r>
              <a:rPr lang="es-ES" dirty="0"/>
              <a:t> </a:t>
            </a:r>
            <a:r>
              <a:rPr lang="es-ES" dirty="0" err="1"/>
              <a:t>smatra</a:t>
            </a:r>
            <a:r>
              <a:rPr lang="es-ES" dirty="0"/>
              <a:t> se </a:t>
            </a:r>
            <a:r>
              <a:rPr lang="es-ES" dirty="0" err="1"/>
              <a:t>dozvoljenom</a:t>
            </a:r>
            <a:r>
              <a:rPr lang="es-ES" dirty="0"/>
              <a:t> i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predstavlja</a:t>
            </a:r>
            <a:r>
              <a:rPr lang="es-ES" dirty="0"/>
              <a:t> </a:t>
            </a:r>
            <a:r>
              <a:rPr lang="es-ES" dirty="0" err="1"/>
              <a:t>kazneno</a:t>
            </a:r>
            <a:r>
              <a:rPr lang="es-ES" dirty="0"/>
              <a:t> </a:t>
            </a:r>
            <a:r>
              <a:rPr lang="es-ES" dirty="0" err="1"/>
              <a:t>djelo</a:t>
            </a:r>
            <a:r>
              <a:rPr lang="es-ES" dirty="0"/>
              <a:t>. </a:t>
            </a:r>
            <a:endParaRPr lang="hr-HR" dirty="0"/>
          </a:p>
          <a:p>
            <a:pPr algn="just"/>
            <a:r>
              <a:rPr lang="es-ES" dirty="0" err="1"/>
              <a:t>Kada</a:t>
            </a:r>
            <a:r>
              <a:rPr lang="es-ES" dirty="0"/>
              <a:t> je u </a:t>
            </a:r>
            <a:r>
              <a:rPr lang="es-ES" dirty="0" err="1"/>
              <a:t>pitanju</a:t>
            </a:r>
            <a:r>
              <a:rPr lang="es-ES" dirty="0"/>
              <a:t> </a:t>
            </a:r>
            <a:r>
              <a:rPr lang="es-ES" dirty="0" err="1"/>
              <a:t>isključenje</a:t>
            </a:r>
            <a:r>
              <a:rPr lang="es-ES" dirty="0"/>
              <a:t> </a:t>
            </a:r>
            <a:r>
              <a:rPr lang="es-ES" dirty="0" err="1"/>
              <a:t>kaznene</a:t>
            </a:r>
            <a:r>
              <a:rPr lang="es-ES" dirty="0"/>
              <a:t> </a:t>
            </a:r>
            <a:r>
              <a:rPr lang="es-ES" dirty="0" err="1"/>
              <a:t>odgovornosti</a:t>
            </a:r>
            <a:r>
              <a:rPr lang="es-ES" dirty="0"/>
              <a:t> </a:t>
            </a:r>
            <a:r>
              <a:rPr lang="es-ES" dirty="0" err="1"/>
              <a:t>radnja</a:t>
            </a:r>
            <a:r>
              <a:rPr lang="es-ES" dirty="0"/>
              <a:t> </a:t>
            </a:r>
            <a:r>
              <a:rPr lang="es-ES" dirty="0" err="1"/>
              <a:t>protivna</a:t>
            </a:r>
            <a:r>
              <a:rPr lang="es-ES" dirty="0"/>
              <a:t> </a:t>
            </a:r>
            <a:r>
              <a:rPr lang="es-ES" dirty="0" err="1"/>
              <a:t>pravilu</a:t>
            </a:r>
            <a:r>
              <a:rPr lang="es-ES" dirty="0"/>
              <a:t> </a:t>
            </a:r>
            <a:r>
              <a:rPr lang="es-ES" dirty="0" err="1"/>
              <a:t>smatra</a:t>
            </a:r>
            <a:r>
              <a:rPr lang="es-ES" dirty="0"/>
              <a:t> se </a:t>
            </a:r>
            <a:r>
              <a:rPr lang="es-ES" dirty="0" err="1"/>
              <a:t>nezakonitom</a:t>
            </a:r>
            <a:r>
              <a:rPr lang="es-ES" dirty="0"/>
              <a:t>, </a:t>
            </a:r>
            <a:r>
              <a:rPr lang="es-ES" dirty="0" err="1"/>
              <a:t>ali</a:t>
            </a:r>
            <a:r>
              <a:rPr lang="es-ES" dirty="0"/>
              <a:t> se </a:t>
            </a:r>
            <a:r>
              <a:rPr lang="es-ES" dirty="0" err="1"/>
              <a:t>počinitelj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kažnjava</a:t>
            </a:r>
            <a:r>
              <a:rPr lang="es-ES" dirty="0"/>
              <a:t>. </a:t>
            </a:r>
            <a:r>
              <a:rPr lang="es-ES" dirty="0" err="1"/>
              <a:t>Vrijednosna</a:t>
            </a:r>
            <a:r>
              <a:rPr lang="es-ES" dirty="0"/>
              <a:t> </a:t>
            </a:r>
            <a:r>
              <a:rPr lang="es-ES" dirty="0" err="1"/>
              <a:t>procjena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kojoj</a:t>
            </a:r>
            <a:r>
              <a:rPr lang="es-ES" dirty="0"/>
              <a:t> </a:t>
            </a:r>
            <a:r>
              <a:rPr lang="es-ES" dirty="0" err="1"/>
              <a:t>počiva</a:t>
            </a:r>
            <a:r>
              <a:rPr lang="es-ES" dirty="0"/>
              <a:t> pravo </a:t>
            </a:r>
            <a:r>
              <a:rPr lang="es-ES" dirty="0" err="1"/>
              <a:t>nije</a:t>
            </a:r>
            <a:r>
              <a:rPr lang="es-ES" dirty="0"/>
              <a:t> </a:t>
            </a:r>
            <a:r>
              <a:rPr lang="es-ES" dirty="0" err="1"/>
              <a:t>tako</a:t>
            </a:r>
            <a:r>
              <a:rPr lang="es-ES" dirty="0"/>
              <a:t> </a:t>
            </a:r>
            <a:r>
              <a:rPr lang="es-ES" dirty="0" err="1"/>
              <a:t>povoljna</a:t>
            </a:r>
            <a:r>
              <a:rPr lang="es-ES" dirty="0"/>
              <a:t> da </a:t>
            </a:r>
            <a:r>
              <a:rPr lang="es-ES" dirty="0" err="1"/>
              <a:t>bi</a:t>
            </a:r>
            <a:r>
              <a:rPr lang="es-ES" dirty="0"/>
              <a:t> tu </a:t>
            </a:r>
            <a:r>
              <a:rPr lang="es-ES" dirty="0" err="1"/>
              <a:t>radnju</a:t>
            </a:r>
            <a:r>
              <a:rPr lang="es-ES" dirty="0"/>
              <a:t> </a:t>
            </a:r>
            <a:r>
              <a:rPr lang="es-ES" dirty="0" err="1"/>
              <a:t>smatrala</a:t>
            </a:r>
            <a:r>
              <a:rPr lang="es-ES" dirty="0"/>
              <a:t> za </a:t>
            </a:r>
            <a:r>
              <a:rPr lang="es-ES" dirty="0" err="1"/>
              <a:t>zakonitu</a:t>
            </a:r>
            <a:r>
              <a:rPr lang="es-ES" dirty="0"/>
              <a:t>. </a:t>
            </a:r>
            <a:r>
              <a:rPr lang="es-ES" dirty="0" err="1"/>
              <a:t>Radnja</a:t>
            </a:r>
            <a:r>
              <a:rPr lang="es-ES" dirty="0"/>
              <a:t> se </a:t>
            </a:r>
            <a:r>
              <a:rPr lang="es-ES" dirty="0" err="1"/>
              <a:t>smatra</a:t>
            </a:r>
            <a:r>
              <a:rPr lang="es-ES" dirty="0"/>
              <a:t> </a:t>
            </a:r>
            <a:r>
              <a:rPr lang="es-ES" dirty="0" err="1"/>
              <a:t>nezakonitom</a:t>
            </a:r>
            <a:r>
              <a:rPr lang="es-ES" dirty="0"/>
              <a:t> </a:t>
            </a:r>
            <a:r>
              <a:rPr lang="es-ES" dirty="0" err="1"/>
              <a:t>ali</a:t>
            </a:r>
            <a:r>
              <a:rPr lang="es-ES" dirty="0"/>
              <a:t> pravo </a:t>
            </a:r>
            <a:r>
              <a:rPr lang="es-ES" dirty="0" err="1"/>
              <a:t>drži</a:t>
            </a:r>
            <a:r>
              <a:rPr lang="es-ES" dirty="0"/>
              <a:t> da </a:t>
            </a:r>
            <a:r>
              <a:rPr lang="es-ES" dirty="0" err="1"/>
              <a:t>počinitelja</a:t>
            </a:r>
            <a:r>
              <a:rPr lang="es-ES" dirty="0"/>
              <a:t> </a:t>
            </a:r>
            <a:r>
              <a:rPr lang="es-ES" dirty="0" err="1"/>
              <a:t>ipak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treba</a:t>
            </a:r>
            <a:r>
              <a:rPr lang="es-ES" dirty="0"/>
              <a:t> </a:t>
            </a:r>
            <a:r>
              <a:rPr lang="es-ES" dirty="0" err="1"/>
              <a:t>kazniti</a:t>
            </a:r>
            <a:r>
              <a:rPr lang="es-ES" dirty="0"/>
              <a:t>. </a:t>
            </a:r>
            <a:r>
              <a:rPr lang="es-ES" dirty="0" err="1"/>
              <a:t>To</a:t>
            </a:r>
            <a:r>
              <a:rPr lang="es-ES" dirty="0"/>
              <a:t> je </a:t>
            </a:r>
            <a:r>
              <a:rPr lang="es-ES" dirty="0" err="1"/>
              <a:t>zbog</a:t>
            </a:r>
            <a:r>
              <a:rPr lang="es-ES" dirty="0"/>
              <a:t> toga </a:t>
            </a:r>
            <a:r>
              <a:rPr lang="es-ES" dirty="0" err="1"/>
              <a:t>što</a:t>
            </a:r>
            <a:r>
              <a:rPr lang="es-ES" dirty="0"/>
              <a:t> se </a:t>
            </a:r>
            <a:r>
              <a:rPr lang="es-ES" dirty="0" err="1"/>
              <a:t>uzimaju</a:t>
            </a:r>
            <a:r>
              <a:rPr lang="es-ES" dirty="0"/>
              <a:t> u </a:t>
            </a:r>
            <a:r>
              <a:rPr lang="es-ES" dirty="0" err="1"/>
              <a:t>obzir</a:t>
            </a:r>
            <a:r>
              <a:rPr lang="es-ES" dirty="0"/>
              <a:t> </a:t>
            </a:r>
            <a:r>
              <a:rPr lang="es-ES" dirty="0" err="1"/>
              <a:t>posebne</a:t>
            </a:r>
            <a:r>
              <a:rPr lang="es-ES" dirty="0"/>
              <a:t> </a:t>
            </a:r>
            <a:r>
              <a:rPr lang="es-ES" dirty="0" err="1"/>
              <a:t>okolnosti</a:t>
            </a:r>
            <a:r>
              <a:rPr lang="es-ES" dirty="0"/>
              <a:t> u </a:t>
            </a:r>
            <a:r>
              <a:rPr lang="es-ES" dirty="0" err="1"/>
              <a:t>kojima</a:t>
            </a:r>
            <a:r>
              <a:rPr lang="es-ES" dirty="0"/>
              <a:t> je </a:t>
            </a:r>
            <a:r>
              <a:rPr lang="es-ES" dirty="0" err="1"/>
              <a:t>ta</a:t>
            </a:r>
            <a:r>
              <a:rPr lang="es-ES" dirty="0"/>
              <a:t> </a:t>
            </a:r>
            <a:r>
              <a:rPr lang="es-ES" dirty="0" err="1"/>
              <a:t>radnja</a:t>
            </a:r>
            <a:r>
              <a:rPr lang="es-ES" dirty="0"/>
              <a:t> </a:t>
            </a:r>
            <a:r>
              <a:rPr lang="es-ES" dirty="0" err="1"/>
              <a:t>počinjena</a:t>
            </a:r>
            <a:r>
              <a:rPr lang="es-ES" dirty="0"/>
              <a:t>. Ovo </a:t>
            </a:r>
            <a:r>
              <a:rPr lang="es-ES" dirty="0" err="1"/>
              <a:t>stoga</a:t>
            </a:r>
            <a:r>
              <a:rPr lang="es-ES" dirty="0"/>
              <a:t> </a:t>
            </a:r>
            <a:r>
              <a:rPr lang="es-ES" dirty="0" err="1"/>
              <a:t>što</a:t>
            </a:r>
            <a:r>
              <a:rPr lang="es-ES" dirty="0"/>
              <a:t> </a:t>
            </a:r>
            <a:r>
              <a:rPr lang="es-ES" b="1" dirty="0" err="1"/>
              <a:t>radnjama</a:t>
            </a:r>
            <a:r>
              <a:rPr lang="es-ES" b="1" dirty="0"/>
              <a:t> </a:t>
            </a:r>
            <a:r>
              <a:rPr lang="es-ES" b="1" dirty="0" err="1"/>
              <a:t>koje</a:t>
            </a:r>
            <a:r>
              <a:rPr lang="es-ES" b="1" dirty="0"/>
              <a:t> </a:t>
            </a:r>
            <a:r>
              <a:rPr lang="es-ES" b="1" dirty="0" err="1"/>
              <a:t>pokrivaju</a:t>
            </a:r>
            <a:r>
              <a:rPr lang="es-ES" b="1" dirty="0"/>
              <a:t> </a:t>
            </a:r>
            <a:r>
              <a:rPr lang="es-ES" b="1" dirty="0" err="1"/>
              <a:t>olakašvajuće</a:t>
            </a:r>
            <a:r>
              <a:rPr lang="es-ES" b="1" dirty="0"/>
              <a:t> </a:t>
            </a:r>
            <a:r>
              <a:rPr lang="es-ES" b="1" dirty="0" err="1"/>
              <a:t>okolnosti</a:t>
            </a:r>
            <a:r>
              <a:rPr lang="es-ES" b="1" dirty="0"/>
              <a:t> </a:t>
            </a:r>
            <a:r>
              <a:rPr lang="es-ES" b="1" dirty="0" err="1"/>
              <a:t>nedostaje</a:t>
            </a:r>
            <a:r>
              <a:rPr lang="es-ES" b="1" dirty="0"/>
              <a:t> </a:t>
            </a:r>
            <a:r>
              <a:rPr lang="es-ES" b="1" dirty="0" err="1"/>
              <a:t>potreban</a:t>
            </a:r>
            <a:r>
              <a:rPr lang="es-ES" b="1" dirty="0"/>
              <a:t> </a:t>
            </a:r>
            <a:r>
              <a:rPr lang="es-ES" b="1" dirty="0" err="1"/>
              <a:t>subjektivni</a:t>
            </a:r>
            <a:r>
              <a:rPr lang="es-ES" b="1" dirty="0"/>
              <a:t> </a:t>
            </a:r>
            <a:r>
              <a:rPr lang="es-ES" b="1" dirty="0" err="1"/>
              <a:t>element</a:t>
            </a:r>
            <a:r>
              <a:rPr lang="es-ES" b="1" dirty="0"/>
              <a:t> </a:t>
            </a:r>
            <a:r>
              <a:rPr lang="es-ES" b="1" dirty="0" err="1"/>
              <a:t>bića</a:t>
            </a:r>
            <a:r>
              <a:rPr lang="es-ES" b="1" dirty="0"/>
              <a:t> </a:t>
            </a:r>
            <a:r>
              <a:rPr lang="es-ES" b="1" dirty="0" err="1"/>
              <a:t>kaznenog</a:t>
            </a:r>
            <a:r>
              <a:rPr lang="es-ES" b="1" dirty="0"/>
              <a:t> </a:t>
            </a:r>
            <a:r>
              <a:rPr lang="es-ES" b="1" dirty="0" err="1"/>
              <a:t>djela</a:t>
            </a:r>
            <a:r>
              <a:rPr lang="es-ES" b="1" dirty="0"/>
              <a:t>. </a:t>
            </a:r>
            <a:r>
              <a:rPr lang="es-ES" b="1" dirty="0" err="1"/>
              <a:t>Aktus</a:t>
            </a:r>
            <a:r>
              <a:rPr lang="es-ES" b="1" dirty="0"/>
              <a:t> </a:t>
            </a:r>
            <a:r>
              <a:rPr lang="es-ES" b="1" dirty="0" err="1"/>
              <a:t>reus</a:t>
            </a:r>
            <a:r>
              <a:rPr lang="es-ES" b="1" dirty="0"/>
              <a:t> </a:t>
            </a:r>
            <a:r>
              <a:rPr lang="es-ES" b="1" dirty="0" err="1"/>
              <a:t>postoji</a:t>
            </a:r>
            <a:r>
              <a:rPr lang="es-ES" b="1" dirty="0"/>
              <a:t> </a:t>
            </a:r>
            <a:r>
              <a:rPr lang="es-ES" b="1" dirty="0" err="1"/>
              <a:t>ali</a:t>
            </a:r>
            <a:r>
              <a:rPr lang="es-ES" b="1" dirty="0"/>
              <a:t> </a:t>
            </a:r>
            <a:r>
              <a:rPr lang="es-ES" b="1" dirty="0" err="1"/>
              <a:t>nedostaje</a:t>
            </a:r>
            <a:r>
              <a:rPr lang="es-ES" b="1" dirty="0"/>
              <a:t> </a:t>
            </a:r>
            <a:r>
              <a:rPr lang="es-ES" b="1" dirty="0" err="1"/>
              <a:t>mens</a:t>
            </a:r>
            <a:r>
              <a:rPr lang="es-ES" b="1" dirty="0"/>
              <a:t> rea. </a:t>
            </a:r>
            <a:endParaRPr lang="hr-HR" dirty="0"/>
          </a:p>
          <a:p>
            <a:pPr algn="just"/>
            <a:r>
              <a:rPr lang="es-ES" b="1" dirty="0"/>
              <a:t> 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239712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b="1" dirty="0" err="1"/>
              <a:t>Samoodbrana</a:t>
            </a:r>
            <a:endParaRPr lang="hr-HR" dirty="0"/>
          </a:p>
          <a:p>
            <a:pPr algn="just"/>
            <a:r>
              <a:rPr lang="es-ES" sz="2200" dirty="0" err="1"/>
              <a:t>Samoodbrana</a:t>
            </a:r>
            <a:r>
              <a:rPr lang="es-ES" sz="2200" dirty="0"/>
              <a:t> je </a:t>
            </a:r>
            <a:r>
              <a:rPr lang="es-ES" sz="2200" dirty="0" err="1"/>
              <a:t>legalna</a:t>
            </a:r>
            <a:r>
              <a:rPr lang="es-ES" sz="2200" dirty="0"/>
              <a:t> </a:t>
            </a:r>
            <a:r>
              <a:rPr lang="es-ES" sz="2200" dirty="0" err="1"/>
              <a:t>ako</a:t>
            </a:r>
            <a:r>
              <a:rPr lang="es-ES" sz="2200" dirty="0"/>
              <a:t> </a:t>
            </a:r>
            <a:r>
              <a:rPr lang="es-ES" sz="2200" dirty="0" err="1"/>
              <a:t>ispunjava</a:t>
            </a:r>
            <a:r>
              <a:rPr lang="es-ES" sz="2200" dirty="0"/>
              <a:t> </a:t>
            </a:r>
            <a:r>
              <a:rPr lang="es-ES" sz="2200" dirty="0" err="1"/>
              <a:t>određene</a:t>
            </a:r>
            <a:r>
              <a:rPr lang="es-ES" sz="2200" dirty="0"/>
              <a:t> </a:t>
            </a:r>
            <a:r>
              <a:rPr lang="es-ES" sz="2200" dirty="0" err="1"/>
              <a:t>uvjete</a:t>
            </a:r>
            <a:r>
              <a:rPr lang="es-ES" sz="2200" dirty="0"/>
              <a:t>: 1) </a:t>
            </a:r>
            <a:r>
              <a:rPr lang="es-ES" sz="2200" dirty="0" err="1"/>
              <a:t>radnja</a:t>
            </a:r>
            <a:r>
              <a:rPr lang="es-ES" sz="2200" dirty="0"/>
              <a:t> u </a:t>
            </a:r>
            <a:r>
              <a:rPr lang="es-ES" sz="2200" dirty="0" err="1"/>
              <a:t>samoodbrani</a:t>
            </a:r>
            <a:r>
              <a:rPr lang="es-ES" sz="2200" dirty="0"/>
              <a:t> je </a:t>
            </a:r>
            <a:r>
              <a:rPr lang="es-ES" sz="2200" dirty="0" err="1"/>
              <a:t>poduzeta</a:t>
            </a:r>
            <a:r>
              <a:rPr lang="es-ES" sz="2200" dirty="0"/>
              <a:t> </a:t>
            </a:r>
            <a:r>
              <a:rPr lang="es-ES" sz="2200" dirty="0" err="1"/>
              <a:t>kao</a:t>
            </a:r>
            <a:r>
              <a:rPr lang="es-ES" sz="2200" dirty="0"/>
              <a:t> </a:t>
            </a:r>
            <a:r>
              <a:rPr lang="es-ES" sz="2200" dirty="0" err="1"/>
              <a:t>odgovor</a:t>
            </a:r>
            <a:r>
              <a:rPr lang="es-ES" sz="2200" dirty="0"/>
              <a:t> </a:t>
            </a:r>
            <a:r>
              <a:rPr lang="es-ES" sz="2200" dirty="0" err="1"/>
              <a:t>na</a:t>
            </a:r>
            <a:r>
              <a:rPr lang="es-ES" sz="2200" dirty="0"/>
              <a:t> </a:t>
            </a:r>
            <a:r>
              <a:rPr lang="es-ES" sz="2200" dirty="0" err="1"/>
              <a:t>neposredan</a:t>
            </a:r>
            <a:r>
              <a:rPr lang="es-ES" sz="2200" dirty="0"/>
              <a:t> </a:t>
            </a:r>
            <a:r>
              <a:rPr lang="es-ES" sz="2200" dirty="0" err="1"/>
              <a:t>ili</a:t>
            </a:r>
            <a:r>
              <a:rPr lang="es-ES" sz="2200" dirty="0"/>
              <a:t> </a:t>
            </a:r>
            <a:r>
              <a:rPr lang="es-ES" sz="2200" dirty="0" err="1"/>
              <a:t>stvaran</a:t>
            </a:r>
            <a:r>
              <a:rPr lang="es-ES" sz="2200" dirty="0"/>
              <a:t> </a:t>
            </a:r>
            <a:r>
              <a:rPr lang="es-ES" sz="2500" dirty="0" err="1"/>
              <a:t>protupravan</a:t>
            </a:r>
            <a:r>
              <a:rPr lang="es-ES" sz="2500" dirty="0"/>
              <a:t> </a:t>
            </a:r>
            <a:r>
              <a:rPr lang="es-ES" sz="2500" dirty="0" err="1"/>
              <a:t>napad</a:t>
            </a:r>
            <a:r>
              <a:rPr lang="es-ES" sz="2500" dirty="0"/>
              <a:t> </a:t>
            </a:r>
            <a:r>
              <a:rPr lang="es-ES" sz="2500" dirty="0" err="1"/>
              <a:t>na</a:t>
            </a:r>
            <a:r>
              <a:rPr lang="es-ES" sz="2500" dirty="0"/>
              <a:t> </a:t>
            </a:r>
            <a:r>
              <a:rPr lang="es-ES" sz="2500" dirty="0" err="1"/>
              <a:t>život</a:t>
            </a:r>
            <a:r>
              <a:rPr lang="es-ES" sz="2500" dirty="0"/>
              <a:t> </a:t>
            </a:r>
            <a:r>
              <a:rPr lang="es-ES" sz="2500" dirty="0" err="1"/>
              <a:t>ili</a:t>
            </a:r>
            <a:r>
              <a:rPr lang="es-ES" sz="2500" dirty="0"/>
              <a:t> </a:t>
            </a:r>
            <a:r>
              <a:rPr lang="es-ES" sz="2500" dirty="0" err="1"/>
              <a:t>na</a:t>
            </a:r>
            <a:r>
              <a:rPr lang="es-ES" sz="2500" dirty="0"/>
              <a:t> </a:t>
            </a:r>
            <a:r>
              <a:rPr lang="es-ES" sz="2500" dirty="0" err="1"/>
              <a:t>život</a:t>
            </a:r>
            <a:r>
              <a:rPr lang="es-ES" sz="2500" dirty="0"/>
              <a:t> </a:t>
            </a:r>
            <a:r>
              <a:rPr lang="es-ES" sz="2500" dirty="0" err="1"/>
              <a:t>neke</a:t>
            </a:r>
            <a:r>
              <a:rPr lang="es-ES" sz="2500" dirty="0"/>
              <a:t> </a:t>
            </a:r>
            <a:r>
              <a:rPr lang="es-ES" sz="2500" dirty="0" err="1"/>
              <a:t>druge</a:t>
            </a:r>
            <a:r>
              <a:rPr lang="es-ES" sz="2500" dirty="0"/>
              <a:t> </a:t>
            </a:r>
            <a:r>
              <a:rPr lang="es-ES" sz="2500" dirty="0" err="1"/>
              <a:t>osobe</a:t>
            </a:r>
            <a:r>
              <a:rPr lang="es-ES" sz="2500" dirty="0"/>
              <a:t>, 2) da </a:t>
            </a:r>
            <a:r>
              <a:rPr lang="es-ES" sz="2500" dirty="0" err="1"/>
              <a:t>ne</a:t>
            </a:r>
            <a:r>
              <a:rPr lang="es-ES" sz="2500" dirty="0"/>
              <a:t> </a:t>
            </a:r>
            <a:r>
              <a:rPr lang="es-ES" sz="2500" dirty="0" err="1"/>
              <a:t>postoji</a:t>
            </a:r>
            <a:r>
              <a:rPr lang="es-ES" sz="2500" dirty="0"/>
              <a:t> </a:t>
            </a:r>
            <a:r>
              <a:rPr lang="es-ES" sz="2500" dirty="0" err="1"/>
              <a:t>neki</a:t>
            </a:r>
            <a:r>
              <a:rPr lang="es-ES" sz="2500" dirty="0"/>
              <a:t> </a:t>
            </a:r>
            <a:r>
              <a:rPr lang="es-ES" sz="2500" dirty="0" err="1"/>
              <a:t>drugi</a:t>
            </a:r>
            <a:r>
              <a:rPr lang="es-ES" sz="2500" dirty="0"/>
              <a:t> </a:t>
            </a:r>
            <a:r>
              <a:rPr lang="es-ES" sz="2500" dirty="0" err="1"/>
              <a:t>način</a:t>
            </a:r>
            <a:r>
              <a:rPr lang="es-ES" sz="2500" dirty="0"/>
              <a:t> da se </a:t>
            </a:r>
            <a:r>
              <a:rPr lang="es-ES" sz="2500" dirty="0" err="1"/>
              <a:t>spriječi</a:t>
            </a:r>
            <a:r>
              <a:rPr lang="es-ES" sz="2500" dirty="0"/>
              <a:t> </a:t>
            </a:r>
            <a:r>
              <a:rPr lang="es-ES" sz="2500" dirty="0" err="1"/>
              <a:t>ili</a:t>
            </a:r>
            <a:r>
              <a:rPr lang="es-ES" sz="2500" dirty="0"/>
              <a:t> </a:t>
            </a:r>
            <a:r>
              <a:rPr lang="es-ES" sz="2500" dirty="0" err="1"/>
              <a:t>zaustavi</a:t>
            </a:r>
            <a:r>
              <a:rPr lang="es-ES" sz="2500" dirty="0"/>
              <a:t> </a:t>
            </a:r>
            <a:r>
              <a:rPr lang="es-ES" sz="2500" dirty="0" err="1"/>
              <a:t>činjenje</a:t>
            </a:r>
            <a:r>
              <a:rPr lang="es-ES" sz="2500" dirty="0"/>
              <a:t> </a:t>
            </a:r>
            <a:r>
              <a:rPr lang="es-ES" sz="2500" dirty="0" err="1"/>
              <a:t>zločina</a:t>
            </a:r>
            <a:r>
              <a:rPr lang="es-ES" sz="2500" dirty="0"/>
              <a:t>, 3) da </a:t>
            </a:r>
            <a:r>
              <a:rPr lang="es-ES" sz="2500" dirty="0" err="1"/>
              <a:t>protupravnu</a:t>
            </a:r>
            <a:r>
              <a:rPr lang="es-ES" sz="2500" dirty="0"/>
              <a:t> </a:t>
            </a:r>
            <a:r>
              <a:rPr lang="es-ES" sz="2500" dirty="0" err="1"/>
              <a:t>radnju</a:t>
            </a:r>
            <a:r>
              <a:rPr lang="es-ES" sz="2500" dirty="0"/>
              <a:t> </a:t>
            </a:r>
            <a:r>
              <a:rPr lang="es-ES" sz="2500" dirty="0" err="1"/>
              <a:t>nije</a:t>
            </a:r>
            <a:r>
              <a:rPr lang="es-ES" sz="2500" dirty="0"/>
              <a:t> </a:t>
            </a:r>
            <a:r>
              <a:rPr lang="es-ES" sz="2500" dirty="0" err="1"/>
              <a:t>prouzrokovala</a:t>
            </a:r>
            <a:r>
              <a:rPr lang="es-ES" sz="2500" dirty="0"/>
              <a:t> </a:t>
            </a:r>
            <a:r>
              <a:rPr lang="es-ES" sz="2500" dirty="0" err="1"/>
              <a:t>osoba</a:t>
            </a:r>
            <a:r>
              <a:rPr lang="es-ES" sz="2500" dirty="0"/>
              <a:t> </a:t>
            </a:r>
            <a:r>
              <a:rPr lang="es-ES" sz="2500" dirty="0" err="1"/>
              <a:t>koja</a:t>
            </a:r>
            <a:r>
              <a:rPr lang="es-ES" sz="2500" dirty="0"/>
              <a:t> </a:t>
            </a:r>
            <a:r>
              <a:rPr lang="es-ES" sz="2500" dirty="0" err="1"/>
              <a:t>postupa</a:t>
            </a:r>
            <a:r>
              <a:rPr lang="es-ES" sz="2500" dirty="0"/>
              <a:t> u </a:t>
            </a:r>
            <a:r>
              <a:rPr lang="es-ES" sz="2500" dirty="0" err="1"/>
              <a:t>samoodbrani</a:t>
            </a:r>
            <a:r>
              <a:rPr lang="es-ES" sz="2500" dirty="0"/>
              <a:t> i 4) da je </a:t>
            </a:r>
            <a:r>
              <a:rPr lang="es-ES" sz="2500" dirty="0" err="1"/>
              <a:t>akt</a:t>
            </a:r>
            <a:r>
              <a:rPr lang="es-ES" sz="2500" dirty="0"/>
              <a:t> </a:t>
            </a:r>
            <a:r>
              <a:rPr lang="es-ES" sz="2500" dirty="0" err="1"/>
              <a:t>samoodbrane</a:t>
            </a:r>
            <a:r>
              <a:rPr lang="es-ES" sz="2500" dirty="0"/>
              <a:t> </a:t>
            </a:r>
            <a:r>
              <a:rPr lang="es-ES" sz="2500" dirty="0" err="1"/>
              <a:t>srazmjeran</a:t>
            </a:r>
            <a:r>
              <a:rPr lang="es-ES" sz="2500" dirty="0"/>
              <a:t> </a:t>
            </a:r>
            <a:r>
              <a:rPr lang="es-ES" sz="2500" dirty="0" err="1"/>
              <a:t>kaznenom</a:t>
            </a:r>
            <a:r>
              <a:rPr lang="es-ES" sz="2500" dirty="0"/>
              <a:t> </a:t>
            </a:r>
            <a:r>
              <a:rPr lang="es-ES" sz="2500" dirty="0" err="1"/>
              <a:t>djelu</a:t>
            </a:r>
            <a:r>
              <a:rPr lang="es-ES" sz="2500" dirty="0"/>
              <a:t> </a:t>
            </a:r>
            <a:r>
              <a:rPr lang="es-ES" sz="2500" dirty="0" err="1"/>
              <a:t>na</a:t>
            </a:r>
            <a:r>
              <a:rPr lang="es-ES" sz="2500" dirty="0"/>
              <a:t> </a:t>
            </a:r>
            <a:r>
              <a:rPr lang="es-ES" sz="2500" dirty="0" err="1"/>
              <a:t>koje</a:t>
            </a:r>
            <a:r>
              <a:rPr lang="es-ES" sz="2500" dirty="0"/>
              <a:t> </a:t>
            </a:r>
            <a:r>
              <a:rPr lang="es-ES" sz="2500" dirty="0" err="1"/>
              <a:t>ta</a:t>
            </a:r>
            <a:r>
              <a:rPr lang="es-ES" sz="2500" dirty="0"/>
              <a:t> </a:t>
            </a:r>
            <a:r>
              <a:rPr lang="es-ES" sz="2500" dirty="0" err="1"/>
              <a:t>osoba</a:t>
            </a:r>
            <a:r>
              <a:rPr lang="es-ES" sz="2500" dirty="0"/>
              <a:t> </a:t>
            </a:r>
            <a:r>
              <a:rPr lang="es-ES" sz="2500" dirty="0" err="1"/>
              <a:t>reagira</a:t>
            </a:r>
            <a:r>
              <a:rPr lang="es-ES" sz="2500" dirty="0"/>
              <a:t>.</a:t>
            </a:r>
            <a:endParaRPr lang="hr-HR" sz="2500" dirty="0"/>
          </a:p>
          <a:p>
            <a:pPr algn="just"/>
            <a:r>
              <a:rPr lang="es-ES" sz="2500" dirty="0" err="1"/>
              <a:t>Tako</a:t>
            </a:r>
            <a:r>
              <a:rPr lang="es-ES" sz="2500" dirty="0"/>
              <a:t> za </a:t>
            </a:r>
            <a:r>
              <a:rPr lang="es-ES" sz="2500" dirty="0" err="1"/>
              <a:t>primjer</a:t>
            </a:r>
            <a:r>
              <a:rPr lang="es-ES" sz="2500" dirty="0"/>
              <a:t> </a:t>
            </a:r>
            <a:r>
              <a:rPr lang="es-ES" sz="2500" dirty="0" err="1"/>
              <a:t>samoodbrane</a:t>
            </a:r>
            <a:r>
              <a:rPr lang="es-ES" sz="2500" dirty="0"/>
              <a:t> </a:t>
            </a:r>
            <a:r>
              <a:rPr lang="es-ES" sz="2500" dirty="0" err="1"/>
              <a:t>može</a:t>
            </a:r>
            <a:r>
              <a:rPr lang="es-ES" sz="2500" dirty="0"/>
              <a:t> se </a:t>
            </a:r>
            <a:r>
              <a:rPr lang="es-ES" sz="2500" dirty="0" err="1"/>
              <a:t>navesti</a:t>
            </a:r>
            <a:r>
              <a:rPr lang="es-ES" sz="2500" dirty="0"/>
              <a:t> </a:t>
            </a:r>
            <a:r>
              <a:rPr lang="es-ES" sz="2500" dirty="0" err="1"/>
              <a:t>situacija</a:t>
            </a:r>
            <a:r>
              <a:rPr lang="es-ES" sz="2500" dirty="0"/>
              <a:t> </a:t>
            </a:r>
            <a:r>
              <a:rPr lang="es-ES" sz="2500" dirty="0" err="1"/>
              <a:t>kada</a:t>
            </a:r>
            <a:r>
              <a:rPr lang="es-ES" sz="2500" dirty="0"/>
              <a:t> </a:t>
            </a:r>
            <a:r>
              <a:rPr lang="es-ES" sz="2500" dirty="0" err="1"/>
              <a:t>čuvar</a:t>
            </a:r>
            <a:r>
              <a:rPr lang="es-ES" sz="2500" dirty="0"/>
              <a:t> </a:t>
            </a:r>
            <a:r>
              <a:rPr lang="es-ES" sz="2500" dirty="0" err="1"/>
              <a:t>ubije</a:t>
            </a:r>
            <a:r>
              <a:rPr lang="es-ES" sz="2500" dirty="0"/>
              <a:t> </a:t>
            </a:r>
            <a:r>
              <a:rPr lang="es-ES" sz="2500" dirty="0" err="1"/>
              <a:t>neprijateljskog</a:t>
            </a:r>
            <a:r>
              <a:rPr lang="es-ES" sz="2500" dirty="0"/>
              <a:t> </a:t>
            </a:r>
            <a:r>
              <a:rPr lang="es-ES" sz="2500" dirty="0" err="1"/>
              <a:t>ratnog</a:t>
            </a:r>
            <a:r>
              <a:rPr lang="es-ES" sz="2500" dirty="0"/>
              <a:t> </a:t>
            </a:r>
            <a:r>
              <a:rPr lang="es-ES" sz="2500" dirty="0" err="1"/>
              <a:t>zarobljenika</a:t>
            </a:r>
            <a:r>
              <a:rPr lang="es-ES" sz="2500" dirty="0"/>
              <a:t> </a:t>
            </a:r>
            <a:r>
              <a:rPr lang="es-ES" sz="2500" dirty="0" err="1"/>
              <a:t>koji</a:t>
            </a:r>
            <a:r>
              <a:rPr lang="es-ES" sz="2500" dirty="0"/>
              <a:t> se </a:t>
            </a:r>
            <a:r>
              <a:rPr lang="es-ES" sz="2500" dirty="0" err="1"/>
              <a:t>upravo</a:t>
            </a:r>
            <a:r>
              <a:rPr lang="es-ES" sz="2500" dirty="0"/>
              <a:t> </a:t>
            </a:r>
            <a:r>
              <a:rPr lang="es-ES" sz="2500" dirty="0" err="1"/>
              <a:t>spremao</a:t>
            </a:r>
            <a:r>
              <a:rPr lang="es-ES" sz="2500" dirty="0"/>
              <a:t> da </a:t>
            </a:r>
            <a:r>
              <a:rPr lang="es-ES" sz="2500" dirty="0" err="1"/>
              <a:t>ubije</a:t>
            </a:r>
            <a:r>
              <a:rPr lang="es-ES" sz="2500" dirty="0"/>
              <a:t> </a:t>
            </a:r>
            <a:r>
              <a:rPr lang="es-ES" sz="2500" dirty="0" err="1"/>
              <a:t>čuvara</a:t>
            </a:r>
            <a:r>
              <a:rPr lang="es-ES" sz="2500" dirty="0"/>
              <a:t>. </a:t>
            </a:r>
            <a:endParaRPr lang="hr-HR" sz="2500" dirty="0"/>
          </a:p>
          <a:p>
            <a:pPr algn="just"/>
            <a:r>
              <a:rPr lang="es-ES" sz="2500" dirty="0"/>
              <a:t> </a:t>
            </a:r>
            <a:endParaRPr lang="hr-HR" sz="2500" dirty="0"/>
          </a:p>
          <a:p>
            <a:pPr algn="just"/>
            <a:r>
              <a:rPr lang="es-ES" sz="2500" b="1" dirty="0" err="1"/>
              <a:t>Isključenje</a:t>
            </a:r>
            <a:r>
              <a:rPr lang="es-ES" sz="2500" b="1" dirty="0"/>
              <a:t> </a:t>
            </a:r>
            <a:r>
              <a:rPr lang="es-ES" sz="2500" b="1" dirty="0" err="1"/>
              <a:t>kaznene</a:t>
            </a:r>
            <a:r>
              <a:rPr lang="es-ES" sz="2500" b="1" dirty="0"/>
              <a:t> </a:t>
            </a:r>
            <a:r>
              <a:rPr lang="es-ES" sz="2500" b="1" dirty="0" err="1"/>
              <a:t>odgovornosti</a:t>
            </a:r>
            <a:r>
              <a:rPr lang="es-ES" sz="2500" b="1" dirty="0"/>
              <a:t>  </a:t>
            </a:r>
            <a:r>
              <a:rPr lang="es-ES" sz="2500" b="1" dirty="0" err="1"/>
              <a:t>uslijed</a:t>
            </a:r>
            <a:r>
              <a:rPr lang="es-ES" sz="2500" b="1" dirty="0"/>
              <a:t> </a:t>
            </a:r>
            <a:r>
              <a:rPr lang="es-ES" sz="2500" b="1" dirty="0" err="1"/>
              <a:t>duševne</a:t>
            </a:r>
            <a:r>
              <a:rPr lang="es-ES" sz="2500" b="1" dirty="0"/>
              <a:t> </a:t>
            </a:r>
            <a:r>
              <a:rPr lang="es-ES" sz="2500" b="1" dirty="0" err="1"/>
              <a:t>bolesti</a:t>
            </a:r>
            <a:r>
              <a:rPr lang="es-ES" sz="2500" b="1" dirty="0"/>
              <a:t> </a:t>
            </a:r>
            <a:r>
              <a:rPr lang="es-ES" sz="2500" b="1" dirty="0" err="1"/>
              <a:t>ili</a:t>
            </a:r>
            <a:r>
              <a:rPr lang="es-ES" sz="2500" b="1" dirty="0"/>
              <a:t> </a:t>
            </a:r>
            <a:r>
              <a:rPr lang="es-ES" sz="2500" b="1" dirty="0" err="1"/>
              <a:t>duševne</a:t>
            </a:r>
            <a:r>
              <a:rPr lang="es-ES" sz="2500" b="1" dirty="0"/>
              <a:t> </a:t>
            </a:r>
            <a:r>
              <a:rPr lang="es-ES" sz="2500" b="1" dirty="0" err="1"/>
              <a:t>poremećenosti</a:t>
            </a:r>
            <a:endParaRPr lang="hr-HR" sz="2500" dirty="0"/>
          </a:p>
          <a:p>
            <a:pPr algn="just"/>
            <a:r>
              <a:rPr lang="es-ES" sz="2500" dirty="0" err="1"/>
              <a:t>Na</a:t>
            </a:r>
            <a:r>
              <a:rPr lang="es-ES" sz="2500" dirty="0"/>
              <a:t> </a:t>
            </a:r>
            <a:r>
              <a:rPr lang="es-ES" sz="2500" dirty="0" err="1"/>
              <a:t>duševnu</a:t>
            </a:r>
            <a:r>
              <a:rPr lang="es-ES" sz="2500" dirty="0"/>
              <a:t> </a:t>
            </a:r>
            <a:r>
              <a:rPr lang="es-ES" sz="2500" dirty="0" err="1"/>
              <a:t>bolest</a:t>
            </a:r>
            <a:r>
              <a:rPr lang="es-ES" sz="2500" dirty="0"/>
              <a:t> </a:t>
            </a:r>
            <a:r>
              <a:rPr lang="es-ES" sz="2500" dirty="0" err="1"/>
              <a:t>ili</a:t>
            </a:r>
            <a:r>
              <a:rPr lang="es-ES" sz="2500" dirty="0"/>
              <a:t> </a:t>
            </a:r>
            <a:r>
              <a:rPr lang="es-ES" sz="2500" dirty="0" err="1"/>
              <a:t>duševnu</a:t>
            </a:r>
            <a:r>
              <a:rPr lang="es-ES" sz="2500" dirty="0"/>
              <a:t> </a:t>
            </a:r>
            <a:r>
              <a:rPr lang="es-ES" sz="2500" dirty="0" err="1"/>
              <a:t>poremećenost</a:t>
            </a:r>
            <a:r>
              <a:rPr lang="es-ES" sz="2500" dirty="0"/>
              <a:t> </a:t>
            </a:r>
            <a:r>
              <a:rPr lang="es-ES" sz="2500" dirty="0" err="1"/>
              <a:t>može</a:t>
            </a:r>
            <a:r>
              <a:rPr lang="es-ES" sz="2500" dirty="0"/>
              <a:t> se </a:t>
            </a:r>
            <a:r>
              <a:rPr lang="es-ES" sz="2500" dirty="0" err="1"/>
              <a:t>pozvati</a:t>
            </a:r>
            <a:r>
              <a:rPr lang="es-ES" sz="2500" dirty="0"/>
              <a:t> </a:t>
            </a:r>
            <a:r>
              <a:rPr lang="es-ES" sz="2500" dirty="0" err="1"/>
              <a:t>kao</a:t>
            </a:r>
            <a:r>
              <a:rPr lang="es-ES" sz="2500" dirty="0"/>
              <a:t> </a:t>
            </a:r>
            <a:r>
              <a:rPr lang="es-ES" sz="2500" dirty="0" err="1"/>
              <a:t>osnov</a:t>
            </a:r>
            <a:r>
              <a:rPr lang="es-ES" sz="2500" dirty="0"/>
              <a:t> </a:t>
            </a:r>
            <a:r>
              <a:rPr lang="es-ES" sz="2500" dirty="0" err="1"/>
              <a:t>isključenja</a:t>
            </a:r>
            <a:r>
              <a:rPr lang="es-ES" sz="2500" dirty="0"/>
              <a:t> </a:t>
            </a:r>
            <a:r>
              <a:rPr lang="es-ES" sz="2500" dirty="0" err="1"/>
              <a:t>kaznene</a:t>
            </a:r>
            <a:r>
              <a:rPr lang="es-ES" sz="2500" dirty="0"/>
              <a:t> </a:t>
            </a:r>
            <a:r>
              <a:rPr lang="es-ES" sz="2500" dirty="0" err="1"/>
              <a:t>odgovornosti</a:t>
            </a:r>
            <a:r>
              <a:rPr lang="es-ES" sz="2500" dirty="0"/>
              <a:t> </a:t>
            </a:r>
            <a:r>
              <a:rPr lang="es-ES" sz="2500" dirty="0" err="1"/>
              <a:t>kada</a:t>
            </a:r>
            <a:r>
              <a:rPr lang="es-ES" sz="2500" dirty="0"/>
              <a:t> </a:t>
            </a:r>
            <a:r>
              <a:rPr lang="es-ES" sz="2500" dirty="0" err="1"/>
              <a:t>mentalno</a:t>
            </a:r>
            <a:r>
              <a:rPr lang="es-ES" sz="2500" dirty="0"/>
              <a:t> </a:t>
            </a:r>
            <a:r>
              <a:rPr lang="es-ES" sz="2500" dirty="0" err="1"/>
              <a:t>stanje</a:t>
            </a:r>
            <a:r>
              <a:rPr lang="es-ES" sz="2500" dirty="0"/>
              <a:t> </a:t>
            </a:r>
            <a:r>
              <a:rPr lang="es-ES" sz="2500" dirty="0" err="1"/>
              <a:t>ukazuje</a:t>
            </a:r>
            <a:r>
              <a:rPr lang="es-ES" sz="2500" dirty="0"/>
              <a:t> </a:t>
            </a:r>
            <a:r>
              <a:rPr lang="es-ES" sz="2500" dirty="0" err="1"/>
              <a:t>na</a:t>
            </a:r>
            <a:r>
              <a:rPr lang="es-ES" sz="2500" dirty="0"/>
              <a:t> </a:t>
            </a:r>
            <a:r>
              <a:rPr lang="es-ES" sz="2500" dirty="0" err="1"/>
              <a:t>to</a:t>
            </a:r>
            <a:r>
              <a:rPr lang="es-ES" sz="2500" dirty="0"/>
              <a:t> da je </a:t>
            </a:r>
            <a:r>
              <a:rPr lang="es-ES" sz="2500" dirty="0" err="1"/>
              <a:t>osoba</a:t>
            </a:r>
            <a:r>
              <a:rPr lang="es-ES" sz="2500" dirty="0"/>
              <a:t> </a:t>
            </a:r>
            <a:r>
              <a:rPr lang="es-ES" sz="2500" dirty="0" err="1"/>
              <a:t>lišena</a:t>
            </a:r>
            <a:r>
              <a:rPr lang="es-ES" sz="2500" dirty="0"/>
              <a:t> </a:t>
            </a:r>
            <a:r>
              <a:rPr lang="es-ES" sz="2500" dirty="0" err="1"/>
              <a:t>sposobnosti</a:t>
            </a:r>
            <a:r>
              <a:rPr lang="es-ES" sz="2500" dirty="0"/>
              <a:t> da </a:t>
            </a:r>
            <a:r>
              <a:rPr lang="es-ES" sz="2500" dirty="0" err="1"/>
              <a:t>odluči</a:t>
            </a:r>
            <a:r>
              <a:rPr lang="es-ES" sz="2500" dirty="0"/>
              <a:t> da li je </a:t>
            </a:r>
            <a:r>
              <a:rPr lang="es-ES" sz="2500" dirty="0" err="1"/>
              <a:t>neka</a:t>
            </a:r>
            <a:r>
              <a:rPr lang="es-ES" sz="2500" dirty="0"/>
              <a:t> </a:t>
            </a:r>
            <a:r>
              <a:rPr lang="es-ES" sz="2500" dirty="0" err="1"/>
              <a:t>radnja</a:t>
            </a:r>
            <a:r>
              <a:rPr lang="es-ES" sz="2500" dirty="0"/>
              <a:t> </a:t>
            </a:r>
            <a:r>
              <a:rPr lang="es-ES" sz="2500" dirty="0" err="1"/>
              <a:t>ispravna</a:t>
            </a:r>
            <a:r>
              <a:rPr lang="es-ES" sz="2500" dirty="0"/>
              <a:t> </a:t>
            </a:r>
            <a:r>
              <a:rPr lang="es-ES" sz="2500" dirty="0" err="1"/>
              <a:t>ili</a:t>
            </a:r>
            <a:r>
              <a:rPr lang="es-ES" sz="2500" dirty="0"/>
              <a:t> </a:t>
            </a:r>
            <a:r>
              <a:rPr lang="es-ES" sz="2500" dirty="0" err="1"/>
              <a:t>nije</a:t>
            </a:r>
            <a:r>
              <a:rPr lang="es-ES" sz="2500" dirty="0"/>
              <a:t>. </a:t>
            </a:r>
            <a:r>
              <a:rPr lang="es-ES" sz="2500" dirty="0" err="1"/>
              <a:t>Na</a:t>
            </a:r>
            <a:r>
              <a:rPr lang="es-ES" sz="2500" dirty="0"/>
              <a:t> </a:t>
            </a:r>
            <a:r>
              <a:rPr lang="es-ES" sz="2500" dirty="0" err="1"/>
              <a:t>to</a:t>
            </a:r>
            <a:r>
              <a:rPr lang="es-ES" sz="2500" dirty="0"/>
              <a:t> se </a:t>
            </a:r>
            <a:r>
              <a:rPr lang="es-ES" sz="2500" dirty="0" err="1"/>
              <a:t>može</a:t>
            </a:r>
            <a:r>
              <a:rPr lang="es-ES" sz="2500" dirty="0"/>
              <a:t> </a:t>
            </a:r>
            <a:r>
              <a:rPr lang="es-ES" sz="2500" dirty="0" err="1"/>
              <a:t>pozvati</a:t>
            </a:r>
            <a:r>
              <a:rPr lang="es-ES" sz="2500" dirty="0"/>
              <a:t> </a:t>
            </a:r>
            <a:r>
              <a:rPr lang="es-ES" sz="2500" dirty="0" err="1"/>
              <a:t>optuženi</a:t>
            </a:r>
            <a:r>
              <a:rPr lang="es-ES" sz="2500" dirty="0"/>
              <a:t> </a:t>
            </a:r>
            <a:r>
              <a:rPr lang="es-ES" sz="2500" dirty="0" err="1"/>
              <a:t>koji</a:t>
            </a:r>
            <a:r>
              <a:rPr lang="es-ES" sz="2500" dirty="0"/>
              <a:t> u </a:t>
            </a:r>
            <a:r>
              <a:rPr lang="es-ES" sz="2500" dirty="0" err="1"/>
              <a:t>vrijeme</a:t>
            </a:r>
            <a:r>
              <a:rPr lang="es-ES" sz="2500" dirty="0"/>
              <a:t> </a:t>
            </a:r>
            <a:r>
              <a:rPr lang="es-ES" sz="2500" dirty="0" err="1"/>
              <a:t>počinjenja</a:t>
            </a:r>
            <a:r>
              <a:rPr lang="es-ES" sz="2500" dirty="0"/>
              <a:t> </a:t>
            </a:r>
            <a:r>
              <a:rPr lang="es-ES" sz="2500" dirty="0" err="1"/>
              <a:t>kaznenog</a:t>
            </a:r>
            <a:r>
              <a:rPr lang="es-ES" sz="2500" dirty="0"/>
              <a:t> </a:t>
            </a:r>
            <a:r>
              <a:rPr lang="es-ES" sz="2500" dirty="0" err="1"/>
              <a:t>djela</a:t>
            </a:r>
            <a:r>
              <a:rPr lang="es-ES" sz="2500" dirty="0"/>
              <a:t> </a:t>
            </a:r>
            <a:r>
              <a:rPr lang="es-ES" sz="2500" dirty="0" err="1"/>
              <a:t>nije</a:t>
            </a:r>
            <a:r>
              <a:rPr lang="es-ES" sz="2500" dirty="0"/>
              <a:t> </a:t>
            </a:r>
            <a:r>
              <a:rPr lang="es-ES" sz="2500" dirty="0" err="1"/>
              <a:t>bio</a:t>
            </a:r>
            <a:r>
              <a:rPr lang="es-ES" sz="2500" dirty="0"/>
              <a:t> </a:t>
            </a:r>
            <a:r>
              <a:rPr lang="es-ES" sz="2500" dirty="0" err="1"/>
              <a:t>svjestan</a:t>
            </a:r>
            <a:r>
              <a:rPr lang="es-ES" sz="2500" dirty="0"/>
              <a:t> </a:t>
            </a:r>
            <a:r>
              <a:rPr lang="es-ES" sz="2500" dirty="0" err="1"/>
              <a:t>šta</a:t>
            </a:r>
            <a:r>
              <a:rPr lang="es-ES" sz="2500" dirty="0"/>
              <a:t> </a:t>
            </a:r>
            <a:r>
              <a:rPr lang="es-ES" sz="2500" dirty="0" err="1"/>
              <a:t>radi</a:t>
            </a:r>
            <a:r>
              <a:rPr lang="es-ES" sz="2500" dirty="0"/>
              <a:t>, </a:t>
            </a:r>
            <a:r>
              <a:rPr lang="es-ES" sz="2500" dirty="0" err="1"/>
              <a:t>odnosno</a:t>
            </a:r>
            <a:r>
              <a:rPr lang="es-ES" sz="2500" dirty="0"/>
              <a:t> da je </a:t>
            </a:r>
            <a:r>
              <a:rPr lang="es-ES" sz="2500" dirty="0" err="1"/>
              <a:t>samim</a:t>
            </a:r>
            <a:r>
              <a:rPr lang="es-ES" sz="2500" dirty="0"/>
              <a:t> </a:t>
            </a:r>
            <a:r>
              <a:rPr lang="es-ES" sz="2500" dirty="0" err="1"/>
              <a:t>tim</a:t>
            </a:r>
            <a:r>
              <a:rPr lang="es-ES" sz="2500" dirty="0"/>
              <a:t> </a:t>
            </a:r>
            <a:r>
              <a:rPr lang="es-ES" sz="2500" dirty="0" err="1"/>
              <a:t>bio</a:t>
            </a:r>
            <a:r>
              <a:rPr lang="es-ES" sz="2500" dirty="0"/>
              <a:t> </a:t>
            </a:r>
            <a:r>
              <a:rPr lang="es-ES" sz="2500" dirty="0" err="1"/>
              <a:t>nesposoban</a:t>
            </a:r>
            <a:r>
              <a:rPr lang="es-ES" sz="2500" dirty="0"/>
              <a:t> </a:t>
            </a:r>
            <a:r>
              <a:rPr lang="es-ES" sz="2500" dirty="0" err="1"/>
              <a:t>racionalno</a:t>
            </a:r>
            <a:r>
              <a:rPr lang="es-ES" sz="2500" dirty="0"/>
              <a:t> </a:t>
            </a:r>
            <a:r>
              <a:rPr lang="es-ES" sz="2500" dirty="0" err="1"/>
              <a:t>prosuđivati</a:t>
            </a:r>
            <a:r>
              <a:rPr lang="es-ES" sz="2500" dirty="0"/>
              <a:t> </a:t>
            </a:r>
            <a:r>
              <a:rPr lang="es-ES" sz="2500" dirty="0" err="1"/>
              <a:t>svoje</a:t>
            </a:r>
            <a:r>
              <a:rPr lang="es-ES" sz="2500" dirty="0"/>
              <a:t> </a:t>
            </a:r>
            <a:r>
              <a:rPr lang="es-ES" sz="2500" dirty="0" err="1"/>
              <a:t>ponašanje</a:t>
            </a:r>
            <a:r>
              <a:rPr lang="es-ES" sz="2500" dirty="0"/>
              <a:t>. </a:t>
            </a:r>
            <a:r>
              <a:rPr lang="es-ES" sz="2500" dirty="0" err="1"/>
              <a:t>Posljedica</a:t>
            </a:r>
            <a:r>
              <a:rPr lang="es-ES" sz="2500" dirty="0"/>
              <a:t> toga je </a:t>
            </a:r>
            <a:r>
              <a:rPr lang="es-ES" sz="2500" b="1" dirty="0" err="1"/>
              <a:t>nedostajanje</a:t>
            </a:r>
            <a:r>
              <a:rPr lang="es-ES" sz="2500" b="1" dirty="0"/>
              <a:t> </a:t>
            </a:r>
            <a:r>
              <a:rPr lang="es-ES" sz="2500" b="1" dirty="0" err="1"/>
              <a:t>mens</a:t>
            </a:r>
            <a:r>
              <a:rPr lang="es-ES" sz="2500" dirty="0"/>
              <a:t> rea </a:t>
            </a:r>
            <a:r>
              <a:rPr lang="es-ES" sz="2500" dirty="0" err="1"/>
              <a:t>kod</a:t>
            </a:r>
            <a:r>
              <a:rPr lang="es-ES" sz="2500" dirty="0"/>
              <a:t> </a:t>
            </a:r>
            <a:r>
              <a:rPr lang="es-ES" sz="2500" dirty="0" err="1"/>
              <a:t>optuženog</a:t>
            </a:r>
            <a:r>
              <a:rPr lang="es-ES" sz="2500" dirty="0"/>
              <a:t> </a:t>
            </a:r>
            <a:r>
              <a:rPr lang="es-ES" sz="2500" b="1" dirty="0" err="1"/>
              <a:t>zbog</a:t>
            </a:r>
            <a:r>
              <a:rPr lang="es-ES" sz="2500" b="1" dirty="0"/>
              <a:t> </a:t>
            </a:r>
            <a:r>
              <a:rPr lang="es-ES" sz="2500" b="1" dirty="0" err="1"/>
              <a:t>čega</a:t>
            </a:r>
            <a:r>
              <a:rPr lang="es-ES" sz="2500" b="1" dirty="0"/>
              <a:t> se </a:t>
            </a:r>
            <a:r>
              <a:rPr lang="es-ES" sz="2500" b="1" dirty="0" err="1"/>
              <a:t>ne</a:t>
            </a:r>
            <a:r>
              <a:rPr lang="es-ES" sz="2500" b="1" dirty="0"/>
              <a:t> </a:t>
            </a:r>
            <a:r>
              <a:rPr lang="es-ES" sz="2500" b="1" dirty="0" err="1"/>
              <a:t>može</a:t>
            </a:r>
            <a:r>
              <a:rPr lang="es-ES" sz="2500" b="1" dirty="0"/>
              <a:t> </a:t>
            </a:r>
            <a:r>
              <a:rPr lang="es-ES" sz="2500" b="1" dirty="0" err="1"/>
              <a:t>smatrati</a:t>
            </a:r>
            <a:r>
              <a:rPr lang="es-ES" sz="2500" b="1" dirty="0"/>
              <a:t> </a:t>
            </a:r>
            <a:r>
              <a:rPr lang="es-ES" sz="2500" b="1" dirty="0" err="1"/>
              <a:t>odgovornim</a:t>
            </a:r>
            <a:r>
              <a:rPr lang="es-ES" sz="2500" b="1" dirty="0"/>
              <a:t> za </a:t>
            </a:r>
            <a:r>
              <a:rPr lang="es-ES" sz="2500" b="1" dirty="0" err="1"/>
              <a:t>svoje</a:t>
            </a:r>
            <a:r>
              <a:rPr lang="es-ES" sz="2500" b="1" dirty="0"/>
              <a:t> </a:t>
            </a:r>
            <a:r>
              <a:rPr lang="es-ES" sz="2500" b="1" dirty="0" err="1"/>
              <a:t>ponašanje</a:t>
            </a:r>
            <a:r>
              <a:rPr lang="es-ES" sz="2500" b="1" dirty="0"/>
              <a:t>.</a:t>
            </a:r>
            <a:r>
              <a:rPr lang="es-ES" sz="2500" dirty="0"/>
              <a:t> </a:t>
            </a:r>
            <a:endParaRPr lang="hr-HR" sz="2500" dirty="0"/>
          </a:p>
          <a:p>
            <a:pPr algn="just"/>
            <a:r>
              <a:rPr lang="es-ES" sz="2500" b="1" dirty="0"/>
              <a:t> </a:t>
            </a:r>
            <a:endParaRPr lang="hr-HR" sz="2500" dirty="0"/>
          </a:p>
          <a:p>
            <a:pPr algn="just"/>
            <a:endParaRPr lang="hr-HR" sz="2500" dirty="0"/>
          </a:p>
        </p:txBody>
      </p:sp>
    </p:spTree>
    <p:extLst>
      <p:ext uri="{BB962C8B-B14F-4D97-AF65-F5344CB8AC3E}">
        <p14:creationId xmlns:p14="http://schemas.microsoft.com/office/powerpoint/2010/main" val="66333638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b="1" dirty="0" err="1"/>
              <a:t>Pijanstvo</a:t>
            </a:r>
            <a:endParaRPr lang="hr-HR" dirty="0"/>
          </a:p>
          <a:p>
            <a:pPr algn="just"/>
            <a:r>
              <a:rPr lang="es-ES" dirty="0" err="1"/>
              <a:t>Stanje</a:t>
            </a:r>
            <a:r>
              <a:rPr lang="es-ES" dirty="0"/>
              <a:t> </a:t>
            </a:r>
            <a:r>
              <a:rPr lang="es-ES" dirty="0" err="1"/>
              <a:t>opijenosti</a:t>
            </a:r>
            <a:r>
              <a:rPr lang="es-ES" dirty="0"/>
              <a:t>, </a:t>
            </a:r>
            <a:r>
              <a:rPr lang="es-ES" dirty="0" err="1"/>
              <a:t>uslijed</a:t>
            </a:r>
            <a:r>
              <a:rPr lang="es-ES" dirty="0"/>
              <a:t> </a:t>
            </a:r>
            <a:r>
              <a:rPr lang="es-ES" dirty="0" err="1"/>
              <a:t>konzumiranja</a:t>
            </a:r>
            <a:r>
              <a:rPr lang="es-ES" dirty="0"/>
              <a:t> </a:t>
            </a:r>
            <a:r>
              <a:rPr lang="es-ES" dirty="0" err="1"/>
              <a:t>alkohola</a:t>
            </a:r>
            <a:r>
              <a:rPr lang="es-ES" dirty="0"/>
              <a:t>,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predstavljati</a:t>
            </a:r>
            <a:r>
              <a:rPr lang="es-ES" dirty="0"/>
              <a:t> </a:t>
            </a:r>
            <a:r>
              <a:rPr lang="es-ES" dirty="0" err="1"/>
              <a:t>osnov</a:t>
            </a:r>
            <a:r>
              <a:rPr lang="es-ES" dirty="0"/>
              <a:t> za </a:t>
            </a:r>
            <a:r>
              <a:rPr lang="es-ES" dirty="0" err="1"/>
              <a:t>isključenje</a:t>
            </a:r>
            <a:r>
              <a:rPr lang="es-ES" dirty="0"/>
              <a:t> </a:t>
            </a:r>
            <a:r>
              <a:rPr lang="es-ES" dirty="0" err="1"/>
              <a:t>odogovornosti</a:t>
            </a:r>
            <a:r>
              <a:rPr lang="es-ES" dirty="0"/>
              <a:t> </a:t>
            </a:r>
            <a:r>
              <a:rPr lang="es-ES" dirty="0" err="1"/>
              <a:t>pod</a:t>
            </a:r>
            <a:r>
              <a:rPr lang="es-ES" dirty="0"/>
              <a:t> </a:t>
            </a:r>
            <a:r>
              <a:rPr lang="es-ES" dirty="0" err="1"/>
              <a:t>veoma</a:t>
            </a:r>
            <a:r>
              <a:rPr lang="es-ES" dirty="0"/>
              <a:t> </a:t>
            </a:r>
            <a:r>
              <a:rPr lang="es-ES" dirty="0" err="1"/>
              <a:t>striktnim</a:t>
            </a:r>
            <a:r>
              <a:rPr lang="es-ES" dirty="0"/>
              <a:t> </a:t>
            </a:r>
            <a:r>
              <a:rPr lang="es-ES" dirty="0" err="1"/>
              <a:t>uvjetima</a:t>
            </a:r>
            <a:r>
              <a:rPr lang="es-ES" dirty="0"/>
              <a:t>: 1</a:t>
            </a:r>
            <a:r>
              <a:rPr lang="es-ES" b="1" dirty="0"/>
              <a:t>) </a:t>
            </a:r>
            <a:r>
              <a:rPr lang="es-ES" b="1" dirty="0" err="1"/>
              <a:t>pijanstvo</a:t>
            </a:r>
            <a:r>
              <a:rPr lang="es-ES" b="1" dirty="0"/>
              <a:t> je </a:t>
            </a:r>
            <a:r>
              <a:rPr lang="es-ES" b="1" dirty="0" err="1"/>
              <a:t>tako</a:t>
            </a:r>
            <a:r>
              <a:rPr lang="es-ES" b="1" dirty="0"/>
              <a:t> </a:t>
            </a:r>
            <a:r>
              <a:rPr lang="es-ES" b="1" dirty="0" err="1"/>
              <a:t>teško</a:t>
            </a:r>
            <a:r>
              <a:rPr lang="es-ES" b="1" dirty="0"/>
              <a:t> da </a:t>
            </a:r>
            <a:r>
              <a:rPr lang="es-ES" b="1" dirty="0" err="1"/>
              <a:t>poništava</a:t>
            </a:r>
            <a:r>
              <a:rPr lang="es-ES" b="1" dirty="0"/>
              <a:t> </a:t>
            </a:r>
            <a:r>
              <a:rPr lang="es-ES" b="1" dirty="0" err="1"/>
              <a:t>mens</a:t>
            </a:r>
            <a:r>
              <a:rPr lang="es-ES" dirty="0"/>
              <a:t> </a:t>
            </a:r>
            <a:r>
              <a:rPr lang="es-ES" b="1" dirty="0"/>
              <a:t>rea</a:t>
            </a:r>
            <a:r>
              <a:rPr lang="es-ES" dirty="0"/>
              <a:t> (</a:t>
            </a:r>
            <a:r>
              <a:rPr lang="es-ES" dirty="0" err="1"/>
              <a:t>mjenja</a:t>
            </a:r>
            <a:r>
              <a:rPr lang="es-ES" dirty="0"/>
              <a:t> </a:t>
            </a:r>
            <a:r>
              <a:rPr lang="es-ES" dirty="0" err="1"/>
              <a:t>mentalno</a:t>
            </a:r>
            <a:r>
              <a:rPr lang="es-ES" dirty="0"/>
              <a:t> </a:t>
            </a:r>
            <a:r>
              <a:rPr lang="es-ES" dirty="0" err="1"/>
              <a:t>stanje</a:t>
            </a:r>
            <a:r>
              <a:rPr lang="es-ES" dirty="0"/>
              <a:t> </a:t>
            </a:r>
            <a:r>
              <a:rPr lang="es-ES" dirty="0" err="1"/>
              <a:t>počinitelja</a:t>
            </a:r>
            <a:r>
              <a:rPr lang="es-ES" dirty="0"/>
              <a:t> do te </a:t>
            </a:r>
            <a:r>
              <a:rPr lang="es-ES" dirty="0" err="1"/>
              <a:t>mjere</a:t>
            </a:r>
            <a:r>
              <a:rPr lang="es-ES" dirty="0"/>
              <a:t> da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biti</a:t>
            </a:r>
            <a:r>
              <a:rPr lang="es-ES" dirty="0"/>
              <a:t> </a:t>
            </a:r>
            <a:r>
              <a:rPr lang="es-ES" dirty="0" err="1"/>
              <a:t>svjestan</a:t>
            </a:r>
            <a:r>
              <a:rPr lang="es-ES" dirty="0"/>
              <a:t> </a:t>
            </a:r>
            <a:r>
              <a:rPr lang="es-ES" dirty="0" err="1"/>
              <a:t>svojih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, da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niti</a:t>
            </a:r>
            <a:r>
              <a:rPr lang="es-ES" dirty="0"/>
              <a:t> </a:t>
            </a:r>
            <a:r>
              <a:rPr lang="es-ES" dirty="0" err="1"/>
              <a:t>ocijeniti</a:t>
            </a:r>
            <a:r>
              <a:rPr lang="es-ES" dirty="0"/>
              <a:t> </a:t>
            </a:r>
            <a:r>
              <a:rPr lang="es-ES" dirty="0" err="1"/>
              <a:t>protupravnost</a:t>
            </a:r>
            <a:r>
              <a:rPr lang="es-ES" dirty="0"/>
              <a:t> </a:t>
            </a:r>
            <a:r>
              <a:rPr lang="es-ES" dirty="0" err="1"/>
              <a:t>svojih</a:t>
            </a:r>
            <a:r>
              <a:rPr lang="es-ES" dirty="0"/>
              <a:t> </a:t>
            </a:r>
            <a:r>
              <a:rPr lang="es-ES" dirty="0" err="1"/>
              <a:t>radnji</a:t>
            </a:r>
            <a:r>
              <a:rPr lang="es-ES" dirty="0"/>
              <a:t>, 2) </a:t>
            </a:r>
            <a:r>
              <a:rPr lang="es-ES" b="1" dirty="0" err="1"/>
              <a:t>ako</a:t>
            </a:r>
            <a:r>
              <a:rPr lang="es-ES" b="1" dirty="0"/>
              <a:t> je </a:t>
            </a:r>
            <a:r>
              <a:rPr lang="es-ES" b="1" dirty="0" err="1"/>
              <a:t>riječ</a:t>
            </a:r>
            <a:r>
              <a:rPr lang="es-ES" b="1" dirty="0"/>
              <a:t> o </a:t>
            </a:r>
            <a:r>
              <a:rPr lang="es-ES" b="1" dirty="0" err="1"/>
              <a:t>voljnom</a:t>
            </a:r>
            <a:r>
              <a:rPr lang="es-ES" b="1" dirty="0"/>
              <a:t> </a:t>
            </a:r>
            <a:r>
              <a:rPr lang="es-ES" b="1" dirty="0" err="1"/>
              <a:t>dovođenju</a:t>
            </a:r>
            <a:r>
              <a:rPr lang="es-ES" b="1" dirty="0"/>
              <a:t> u </a:t>
            </a:r>
            <a:r>
              <a:rPr lang="es-ES" b="1" dirty="0" err="1"/>
              <a:t>stanje</a:t>
            </a:r>
            <a:r>
              <a:rPr lang="es-ES" b="1" dirty="0"/>
              <a:t> </a:t>
            </a:r>
            <a:r>
              <a:rPr lang="es-ES" b="1" dirty="0" err="1"/>
              <a:t>opijenosti</a:t>
            </a:r>
            <a:r>
              <a:rPr lang="es-ES" b="1" dirty="0"/>
              <a:t>,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nije</a:t>
            </a:r>
            <a:r>
              <a:rPr lang="es-ES" dirty="0"/>
              <a:t> </a:t>
            </a:r>
            <a:r>
              <a:rPr lang="es-ES" dirty="0" err="1"/>
              <a:t>učinjeno</a:t>
            </a:r>
            <a:r>
              <a:rPr lang="es-ES" dirty="0"/>
              <a:t> zato </a:t>
            </a:r>
            <a:r>
              <a:rPr lang="es-ES" dirty="0" err="1"/>
              <a:t>što</a:t>
            </a:r>
            <a:r>
              <a:rPr lang="es-ES" dirty="0"/>
              <a:t> je </a:t>
            </a:r>
            <a:r>
              <a:rPr lang="es-ES" dirty="0" err="1"/>
              <a:t>ta</a:t>
            </a:r>
            <a:r>
              <a:rPr lang="es-ES" dirty="0"/>
              <a:t> </a:t>
            </a:r>
            <a:r>
              <a:rPr lang="es-ES" dirty="0" err="1"/>
              <a:t>osoba</a:t>
            </a:r>
            <a:r>
              <a:rPr lang="es-ES" dirty="0"/>
              <a:t> </a:t>
            </a:r>
            <a:r>
              <a:rPr lang="es-ES" dirty="0" err="1"/>
              <a:t>znala</a:t>
            </a:r>
            <a:r>
              <a:rPr lang="es-ES" dirty="0"/>
              <a:t> da </a:t>
            </a:r>
            <a:r>
              <a:rPr lang="es-ES" dirty="0" err="1"/>
              <a:t>postoji</a:t>
            </a:r>
            <a:r>
              <a:rPr lang="es-ES" dirty="0"/>
              <a:t> </a:t>
            </a:r>
            <a:r>
              <a:rPr lang="es-ES" dirty="0" err="1"/>
              <a:t>vjerojatnost</a:t>
            </a:r>
            <a:r>
              <a:rPr lang="es-ES" dirty="0"/>
              <a:t> da </a:t>
            </a:r>
            <a:r>
              <a:rPr lang="es-ES" dirty="0" err="1"/>
              <a:t>će</a:t>
            </a:r>
            <a:r>
              <a:rPr lang="es-ES" dirty="0"/>
              <a:t> </a:t>
            </a:r>
            <a:r>
              <a:rPr lang="es-ES" dirty="0" err="1"/>
              <a:t>upravo</a:t>
            </a:r>
            <a:r>
              <a:rPr lang="es-ES" dirty="0"/>
              <a:t> </a:t>
            </a:r>
            <a:r>
              <a:rPr lang="es-ES" dirty="0" err="1"/>
              <a:t>zbog</a:t>
            </a:r>
            <a:r>
              <a:rPr lang="es-ES" dirty="0"/>
              <a:t> </a:t>
            </a:r>
            <a:r>
              <a:rPr lang="es-ES" dirty="0" err="1"/>
              <a:t>tog</a:t>
            </a:r>
            <a:r>
              <a:rPr lang="es-ES" dirty="0"/>
              <a:t> </a:t>
            </a:r>
            <a:r>
              <a:rPr lang="es-ES" dirty="0" err="1"/>
              <a:t>njegovog</a:t>
            </a:r>
            <a:r>
              <a:rPr lang="es-ES" dirty="0"/>
              <a:t> </a:t>
            </a:r>
            <a:r>
              <a:rPr lang="es-ES" dirty="0" err="1"/>
              <a:t>stanja</a:t>
            </a:r>
            <a:r>
              <a:rPr lang="es-ES" dirty="0"/>
              <a:t> </a:t>
            </a:r>
            <a:r>
              <a:rPr lang="es-ES" dirty="0" err="1"/>
              <a:t>poduzeti</a:t>
            </a:r>
            <a:r>
              <a:rPr lang="es-ES" dirty="0"/>
              <a:t> </a:t>
            </a:r>
            <a:r>
              <a:rPr lang="es-ES" dirty="0" err="1"/>
              <a:t>neku</a:t>
            </a:r>
            <a:r>
              <a:rPr lang="es-ES" dirty="0"/>
              <a:t> </a:t>
            </a:r>
            <a:r>
              <a:rPr lang="es-ES" dirty="0" err="1"/>
              <a:t>kriminalnu</a:t>
            </a:r>
            <a:r>
              <a:rPr lang="es-ES" dirty="0"/>
              <a:t> </a:t>
            </a:r>
            <a:r>
              <a:rPr lang="es-ES" dirty="0" err="1"/>
              <a:t>radnju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dirty="0" err="1"/>
              <a:t>primjer</a:t>
            </a:r>
            <a:r>
              <a:rPr lang="es-ES" dirty="0"/>
              <a:t> </a:t>
            </a:r>
            <a:r>
              <a:rPr lang="es-ES" dirty="0" err="1"/>
              <a:t>prihvatljivog</a:t>
            </a:r>
            <a:r>
              <a:rPr lang="es-ES" dirty="0"/>
              <a:t> </a:t>
            </a:r>
            <a:r>
              <a:rPr lang="es-ES" dirty="0" err="1"/>
              <a:t>slučaja</a:t>
            </a:r>
            <a:r>
              <a:rPr lang="es-ES" dirty="0"/>
              <a:t> </a:t>
            </a:r>
            <a:r>
              <a:rPr lang="es-ES" dirty="0" err="1"/>
              <a:t>isključenja</a:t>
            </a:r>
            <a:r>
              <a:rPr lang="es-ES" dirty="0"/>
              <a:t> </a:t>
            </a:r>
            <a:r>
              <a:rPr lang="es-ES" dirty="0" err="1"/>
              <a:t>odgovornosti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se </a:t>
            </a:r>
            <a:r>
              <a:rPr lang="es-ES" dirty="0" err="1"/>
              <a:t>navesti</a:t>
            </a:r>
            <a:r>
              <a:rPr lang="es-ES" dirty="0"/>
              <a:t> </a:t>
            </a:r>
            <a:r>
              <a:rPr lang="es-ES" dirty="0" err="1"/>
              <a:t>slučaj</a:t>
            </a:r>
            <a:r>
              <a:rPr lang="es-ES" dirty="0"/>
              <a:t> </a:t>
            </a:r>
            <a:r>
              <a:rPr lang="es-ES" dirty="0" err="1"/>
              <a:t>kada</a:t>
            </a:r>
            <a:r>
              <a:rPr lang="es-ES" dirty="0"/>
              <a:t> </a:t>
            </a:r>
            <a:r>
              <a:rPr lang="es-ES" dirty="0" err="1"/>
              <a:t>liječnik</a:t>
            </a:r>
            <a:r>
              <a:rPr lang="es-ES" dirty="0"/>
              <a:t>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neko</a:t>
            </a:r>
            <a:r>
              <a:rPr lang="es-ES" dirty="0"/>
              <a:t> </a:t>
            </a:r>
            <a:r>
              <a:rPr lang="es-ES" dirty="0" err="1"/>
              <a:t>drugo</a:t>
            </a:r>
            <a:r>
              <a:rPr lang="es-ES" dirty="0"/>
              <a:t> </a:t>
            </a:r>
            <a:r>
              <a:rPr lang="es-ES" dirty="0" err="1"/>
              <a:t>medicinsko</a:t>
            </a:r>
            <a:r>
              <a:rPr lang="es-ES" dirty="0"/>
              <a:t> </a:t>
            </a:r>
            <a:r>
              <a:rPr lang="es-ES" dirty="0" err="1"/>
              <a:t>osoblje</a:t>
            </a:r>
            <a:r>
              <a:rPr lang="es-ES" dirty="0"/>
              <a:t>, </a:t>
            </a:r>
            <a:r>
              <a:rPr lang="es-ES" dirty="0" err="1"/>
              <a:t>daje</a:t>
            </a:r>
            <a:r>
              <a:rPr lang="es-ES" dirty="0"/>
              <a:t> </a:t>
            </a:r>
            <a:r>
              <a:rPr lang="es-ES" dirty="0" err="1"/>
              <a:t>vojniku</a:t>
            </a:r>
            <a:r>
              <a:rPr lang="es-ES" dirty="0"/>
              <a:t> </a:t>
            </a:r>
            <a:r>
              <a:rPr lang="es-ES" dirty="0" err="1"/>
              <a:t>neko</a:t>
            </a:r>
            <a:r>
              <a:rPr lang="es-ES" dirty="0"/>
              <a:t> </a:t>
            </a:r>
            <a:r>
              <a:rPr lang="es-ES" dirty="0" err="1"/>
              <a:t>jako</a:t>
            </a:r>
            <a:r>
              <a:rPr lang="es-ES" dirty="0"/>
              <a:t> </a:t>
            </a:r>
            <a:r>
              <a:rPr lang="es-ES" dirty="0" err="1"/>
              <a:t>sredstvo</a:t>
            </a:r>
            <a:r>
              <a:rPr lang="es-ES" dirty="0"/>
              <a:t> za </a:t>
            </a:r>
            <a:r>
              <a:rPr lang="es-ES" dirty="0" err="1"/>
              <a:t>umirenje</a:t>
            </a:r>
            <a:r>
              <a:rPr lang="es-ES" dirty="0"/>
              <a:t>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ublažavanje</a:t>
            </a:r>
            <a:r>
              <a:rPr lang="es-ES" dirty="0"/>
              <a:t> </a:t>
            </a:r>
            <a:r>
              <a:rPr lang="es-ES" dirty="0" err="1"/>
              <a:t>bolova</a:t>
            </a:r>
            <a:r>
              <a:rPr lang="es-ES" dirty="0"/>
              <a:t>, </a:t>
            </a:r>
            <a:r>
              <a:rPr lang="es-ES" dirty="0" err="1"/>
              <a:t>koje</a:t>
            </a:r>
            <a:r>
              <a:rPr lang="es-ES" dirty="0"/>
              <a:t> </a:t>
            </a:r>
            <a:r>
              <a:rPr lang="es-ES" dirty="0" err="1"/>
              <a:t>ozbiljno</a:t>
            </a:r>
            <a:r>
              <a:rPr lang="es-ES" dirty="0"/>
              <a:t> </a:t>
            </a:r>
            <a:r>
              <a:rPr lang="es-ES" dirty="0" err="1"/>
              <a:t>utječe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njegovo</a:t>
            </a:r>
            <a:r>
              <a:rPr lang="es-ES" dirty="0"/>
              <a:t> </a:t>
            </a:r>
            <a:r>
              <a:rPr lang="es-ES" dirty="0" err="1"/>
              <a:t>stanje</a:t>
            </a:r>
            <a:r>
              <a:rPr lang="es-ES" dirty="0"/>
              <a:t> </a:t>
            </a:r>
            <a:r>
              <a:rPr lang="es-ES" dirty="0" err="1"/>
              <a:t>svijesti</a:t>
            </a:r>
            <a:r>
              <a:rPr lang="es-ES" dirty="0"/>
              <a:t> </a:t>
            </a:r>
            <a:r>
              <a:rPr lang="es-ES" dirty="0" err="1"/>
              <a:t>tako</a:t>
            </a:r>
            <a:r>
              <a:rPr lang="es-ES" dirty="0"/>
              <a:t> da </a:t>
            </a:r>
            <a:r>
              <a:rPr lang="es-ES" dirty="0" err="1"/>
              <a:t>zbog</a:t>
            </a:r>
            <a:r>
              <a:rPr lang="es-ES" dirty="0"/>
              <a:t> toga </a:t>
            </a:r>
            <a:r>
              <a:rPr lang="es-ES" dirty="0" err="1"/>
              <a:t>ubije</a:t>
            </a:r>
            <a:r>
              <a:rPr lang="es-ES" dirty="0"/>
              <a:t>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rani</a:t>
            </a:r>
            <a:r>
              <a:rPr lang="es-ES" dirty="0"/>
              <a:t> </a:t>
            </a:r>
            <a:r>
              <a:rPr lang="es-ES" dirty="0" err="1"/>
              <a:t>nekog</a:t>
            </a:r>
            <a:r>
              <a:rPr lang="es-ES" dirty="0"/>
              <a:t> </a:t>
            </a:r>
            <a:r>
              <a:rPr lang="es-ES" dirty="0" err="1"/>
              <a:t>ratnog</a:t>
            </a:r>
            <a:r>
              <a:rPr lang="es-ES" dirty="0"/>
              <a:t> </a:t>
            </a:r>
            <a:r>
              <a:rPr lang="es-ES" dirty="0" err="1"/>
              <a:t>zarobljenika</a:t>
            </a:r>
            <a:r>
              <a:rPr lang="es-ES" dirty="0"/>
              <a:t>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neprijateljskog</a:t>
            </a:r>
            <a:r>
              <a:rPr lang="es-ES" dirty="0"/>
              <a:t> </a:t>
            </a:r>
            <a:r>
              <a:rPr lang="es-ES" dirty="0" err="1"/>
              <a:t>civila</a:t>
            </a:r>
            <a:r>
              <a:rPr lang="es-ES" dirty="0"/>
              <a:t>,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siluje</a:t>
            </a:r>
            <a:r>
              <a:rPr lang="es-ES" dirty="0"/>
              <a:t> </a:t>
            </a:r>
            <a:r>
              <a:rPr lang="es-ES" dirty="0" err="1"/>
              <a:t>neku</a:t>
            </a:r>
            <a:r>
              <a:rPr lang="es-ES" dirty="0"/>
              <a:t> </a:t>
            </a:r>
            <a:r>
              <a:rPr lang="es-ES" dirty="0" err="1"/>
              <a:t>civilnu</a:t>
            </a:r>
            <a:r>
              <a:rPr lang="es-ES" dirty="0"/>
              <a:t> </a:t>
            </a:r>
            <a:r>
              <a:rPr lang="es-ES" dirty="0" err="1"/>
              <a:t>osobu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/>
              <a:t> 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7333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1" dirty="0" smtClean="0"/>
              <a:t>Uloga sudskih odluka i mišljenja znanstvenika</a:t>
            </a:r>
          </a:p>
          <a:p>
            <a:endParaRPr lang="hr-HR" sz="1800" dirty="0" smtClean="0"/>
          </a:p>
          <a:p>
            <a:pPr algn="just"/>
            <a:r>
              <a:rPr lang="hr-HR" sz="1800" b="1" dirty="0" smtClean="0"/>
              <a:t>Sudske odluke ne predstavljaju izvor međunarodnog krivičnog prava</a:t>
            </a:r>
          </a:p>
          <a:p>
            <a:pPr algn="just"/>
            <a:endParaRPr lang="hr-HR" sz="1800" dirty="0" smtClean="0"/>
          </a:p>
          <a:p>
            <a:pPr algn="just"/>
            <a:r>
              <a:rPr lang="hr-HR" sz="1800" dirty="0" smtClean="0"/>
              <a:t>Sa formalnopravnog stajališta mogu se smatrati </a:t>
            </a:r>
            <a:r>
              <a:rPr lang="hr-HR" sz="1800" b="1" dirty="0" smtClean="0"/>
              <a:t>pomoćnim sredstvom  za utvrđenje međunarodnih pravnih pravila</a:t>
            </a:r>
          </a:p>
          <a:p>
            <a:pPr algn="just"/>
            <a:endParaRPr lang="hr-HR" sz="1800" dirty="0" smtClean="0"/>
          </a:p>
          <a:p>
            <a:pPr algn="just"/>
            <a:r>
              <a:rPr lang="hr-HR" sz="1800" dirty="0" smtClean="0"/>
              <a:t>Ali </a:t>
            </a:r>
            <a:r>
              <a:rPr lang="hr-HR" sz="1800" b="1" dirty="0" smtClean="0"/>
              <a:t>sudske odluke mogu imati bitan značaj </a:t>
            </a:r>
            <a:r>
              <a:rPr lang="hr-HR" sz="1800" dirty="0" smtClean="0"/>
              <a:t>kao sredstvo za nalaženje najpogodnijeg </a:t>
            </a:r>
            <a:r>
              <a:rPr lang="hr-HR" sz="1800" b="1" dirty="0" smtClean="0"/>
              <a:t>tumačenja nekog ugovornog pravila</a:t>
            </a:r>
          </a:p>
          <a:p>
            <a:pPr algn="just"/>
            <a:endParaRPr lang="hr-HR" sz="1800" dirty="0" smtClean="0"/>
          </a:p>
          <a:p>
            <a:pPr algn="just"/>
            <a:r>
              <a:rPr lang="hr-HR" sz="1800" b="1" dirty="0" smtClean="0"/>
              <a:t>Pravna literatura </a:t>
            </a:r>
            <a:r>
              <a:rPr lang="hr-HR" sz="1800" dirty="0" smtClean="0"/>
              <a:t>može doprijeniti </a:t>
            </a:r>
            <a:r>
              <a:rPr lang="hr-HR" sz="1800" b="1" dirty="0" smtClean="0"/>
              <a:t>rasvjetljavanju međunarodnih pravila</a:t>
            </a:r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287406892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b="1" dirty="0" err="1"/>
              <a:t>Maloljetne</a:t>
            </a:r>
            <a:r>
              <a:rPr lang="es-ES" b="1" dirty="0"/>
              <a:t> </a:t>
            </a:r>
            <a:r>
              <a:rPr lang="es-ES" b="1" dirty="0" err="1"/>
              <a:t>osobe</a:t>
            </a:r>
            <a:r>
              <a:rPr lang="es-ES" b="1" dirty="0"/>
              <a:t> </a:t>
            </a:r>
            <a:endParaRPr lang="hr-HR" dirty="0"/>
          </a:p>
          <a:p>
            <a:pPr algn="just"/>
            <a:r>
              <a:rPr lang="es-ES" dirty="0"/>
              <a:t>U </a:t>
            </a:r>
            <a:r>
              <a:rPr lang="es-ES" dirty="0" err="1"/>
              <a:t>mnogim</a:t>
            </a:r>
            <a:r>
              <a:rPr lang="es-ES" dirty="0"/>
              <a:t> </a:t>
            </a:r>
            <a:r>
              <a:rPr lang="es-ES" dirty="0" err="1"/>
              <a:t>nacionalnim</a:t>
            </a:r>
            <a:r>
              <a:rPr lang="es-ES" dirty="0"/>
              <a:t> </a:t>
            </a:r>
            <a:r>
              <a:rPr lang="es-ES" dirty="0" err="1"/>
              <a:t>pravnim</a:t>
            </a:r>
            <a:r>
              <a:rPr lang="es-ES" dirty="0"/>
              <a:t> </a:t>
            </a:r>
            <a:r>
              <a:rPr lang="es-ES" dirty="0" err="1"/>
              <a:t>sistemima</a:t>
            </a:r>
            <a:r>
              <a:rPr lang="es-ES" dirty="0"/>
              <a:t> </a:t>
            </a:r>
            <a:r>
              <a:rPr lang="es-ES" dirty="0" err="1"/>
              <a:t>smatra</a:t>
            </a:r>
            <a:r>
              <a:rPr lang="es-ES" dirty="0"/>
              <a:t> se da </a:t>
            </a:r>
            <a:r>
              <a:rPr lang="es-ES" dirty="0" err="1"/>
              <a:t>osobe</a:t>
            </a:r>
            <a:r>
              <a:rPr lang="es-ES" dirty="0"/>
              <a:t> </a:t>
            </a:r>
            <a:r>
              <a:rPr lang="es-ES" dirty="0" err="1"/>
              <a:t>ispod</a:t>
            </a:r>
            <a:r>
              <a:rPr lang="es-ES" dirty="0"/>
              <a:t> </a:t>
            </a:r>
            <a:r>
              <a:rPr lang="es-ES" dirty="0" err="1"/>
              <a:t>određene</a:t>
            </a:r>
            <a:r>
              <a:rPr lang="es-ES" dirty="0"/>
              <a:t> </a:t>
            </a:r>
            <a:r>
              <a:rPr lang="es-ES" dirty="0" err="1"/>
              <a:t>životne</a:t>
            </a:r>
            <a:r>
              <a:rPr lang="es-ES" dirty="0"/>
              <a:t> </a:t>
            </a:r>
            <a:r>
              <a:rPr lang="es-ES" dirty="0" err="1"/>
              <a:t>dobi</a:t>
            </a:r>
            <a:r>
              <a:rPr lang="es-ES" dirty="0"/>
              <a:t> </a:t>
            </a:r>
            <a:r>
              <a:rPr lang="es-ES" dirty="0" err="1"/>
              <a:t>nemaju</a:t>
            </a:r>
            <a:r>
              <a:rPr lang="es-ES" dirty="0"/>
              <a:t> </a:t>
            </a:r>
            <a:r>
              <a:rPr lang="es-ES" dirty="0" err="1"/>
              <a:t>punu</a:t>
            </a:r>
            <a:r>
              <a:rPr lang="es-ES" dirty="0"/>
              <a:t> </a:t>
            </a:r>
            <a:r>
              <a:rPr lang="es-ES" dirty="0" err="1"/>
              <a:t>individualnu</a:t>
            </a:r>
            <a:r>
              <a:rPr lang="es-ES" dirty="0"/>
              <a:t> </a:t>
            </a:r>
            <a:r>
              <a:rPr lang="es-ES" dirty="0" err="1"/>
              <a:t>autonomiju</a:t>
            </a:r>
            <a:r>
              <a:rPr lang="es-ES" dirty="0"/>
              <a:t> </a:t>
            </a:r>
            <a:r>
              <a:rPr lang="es-ES" dirty="0" err="1"/>
              <a:t>volje</a:t>
            </a:r>
            <a:r>
              <a:rPr lang="es-ES" dirty="0"/>
              <a:t> i da zato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slobodno</a:t>
            </a:r>
            <a:r>
              <a:rPr lang="es-ES" dirty="0"/>
              <a:t> </a:t>
            </a:r>
            <a:r>
              <a:rPr lang="es-ES" dirty="0" err="1"/>
              <a:t>odlučivati</a:t>
            </a:r>
            <a:r>
              <a:rPr lang="es-ES" dirty="0"/>
              <a:t> o </a:t>
            </a:r>
            <a:r>
              <a:rPr lang="es-ES" dirty="0" err="1"/>
              <a:t>svojim</a:t>
            </a:r>
            <a:r>
              <a:rPr lang="es-ES" dirty="0"/>
              <a:t> </a:t>
            </a:r>
            <a:r>
              <a:rPr lang="es-ES" dirty="0" err="1"/>
              <a:t>postupcima</a:t>
            </a:r>
            <a:r>
              <a:rPr lang="es-ES" dirty="0"/>
              <a:t>. </a:t>
            </a:r>
            <a:r>
              <a:rPr lang="es-ES" b="1" dirty="0" err="1"/>
              <a:t>Djete</a:t>
            </a:r>
            <a:r>
              <a:rPr lang="es-ES" b="1" dirty="0"/>
              <a:t> se </a:t>
            </a:r>
            <a:r>
              <a:rPr lang="es-ES" b="1" dirty="0" err="1"/>
              <a:t>smatra</a:t>
            </a:r>
            <a:r>
              <a:rPr lang="es-ES" b="1" dirty="0"/>
              <a:t> </a:t>
            </a:r>
            <a:r>
              <a:rPr lang="es-ES" b="1" dirty="0" err="1"/>
              <a:t>nesposobnim</a:t>
            </a:r>
            <a:r>
              <a:rPr lang="es-ES" b="1" dirty="0"/>
              <a:t> za </a:t>
            </a:r>
            <a:r>
              <a:rPr lang="es-ES" b="1" dirty="0" err="1"/>
              <a:t>posjedovanje</a:t>
            </a:r>
            <a:r>
              <a:rPr lang="es-ES" b="1" dirty="0"/>
              <a:t> </a:t>
            </a:r>
            <a:r>
              <a:rPr lang="es-ES" b="1" dirty="0" err="1"/>
              <a:t>kriminalnog</a:t>
            </a:r>
            <a:r>
              <a:rPr lang="es-ES" b="1" dirty="0"/>
              <a:t> </a:t>
            </a:r>
            <a:r>
              <a:rPr lang="es-ES" b="1" dirty="0" err="1"/>
              <a:t>umišljaja</a:t>
            </a:r>
            <a:r>
              <a:rPr lang="es-ES" b="1" dirty="0"/>
              <a:t>.</a:t>
            </a:r>
            <a:r>
              <a:rPr lang="es-ES" dirty="0"/>
              <a:t> U </a:t>
            </a:r>
            <a:r>
              <a:rPr lang="es-ES" dirty="0" err="1"/>
              <a:t>skladu</a:t>
            </a:r>
            <a:r>
              <a:rPr lang="es-ES" dirty="0"/>
              <a:t> s </a:t>
            </a:r>
            <a:r>
              <a:rPr lang="es-ES" dirty="0" err="1"/>
              <a:t>tim</a:t>
            </a:r>
            <a:r>
              <a:rPr lang="es-ES" dirty="0"/>
              <a:t> </a:t>
            </a:r>
            <a:r>
              <a:rPr lang="es-ES" dirty="0" err="1"/>
              <a:t>obično</a:t>
            </a:r>
            <a:r>
              <a:rPr lang="es-ES" dirty="0"/>
              <a:t> se </a:t>
            </a:r>
            <a:r>
              <a:rPr lang="es-ES" dirty="0" err="1"/>
              <a:t>smatra</a:t>
            </a:r>
            <a:r>
              <a:rPr lang="es-ES" dirty="0"/>
              <a:t> da su </a:t>
            </a:r>
            <a:r>
              <a:rPr lang="es-ES" dirty="0" err="1"/>
              <a:t>djeca</a:t>
            </a:r>
            <a:r>
              <a:rPr lang="es-ES" dirty="0"/>
              <a:t> </a:t>
            </a:r>
            <a:r>
              <a:rPr lang="es-ES" dirty="0" err="1"/>
              <a:t>izuzeta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kaznene</a:t>
            </a:r>
            <a:r>
              <a:rPr lang="es-ES" dirty="0"/>
              <a:t> </a:t>
            </a:r>
            <a:r>
              <a:rPr lang="es-ES" dirty="0" err="1"/>
              <a:t>odgovornosti</a:t>
            </a:r>
            <a:r>
              <a:rPr lang="es-ES" dirty="0"/>
              <a:t> </a:t>
            </a:r>
            <a:r>
              <a:rPr lang="es-ES" dirty="0" err="1"/>
              <a:t>čak</a:t>
            </a:r>
            <a:r>
              <a:rPr lang="es-ES" dirty="0"/>
              <a:t> i </a:t>
            </a:r>
            <a:r>
              <a:rPr lang="es-ES" dirty="0" err="1"/>
              <a:t>kad</a:t>
            </a:r>
            <a:r>
              <a:rPr lang="es-ES" dirty="0"/>
              <a:t> se </a:t>
            </a:r>
            <a:r>
              <a:rPr lang="es-ES" dirty="0" err="1"/>
              <a:t>upuste</a:t>
            </a:r>
            <a:r>
              <a:rPr lang="es-ES" dirty="0"/>
              <a:t> u </a:t>
            </a:r>
            <a:r>
              <a:rPr lang="es-ES" dirty="0" err="1"/>
              <a:t>činjenje</a:t>
            </a:r>
            <a:r>
              <a:rPr lang="es-ES" dirty="0"/>
              <a:t> </a:t>
            </a:r>
            <a:r>
              <a:rPr lang="es-ES" dirty="0" err="1"/>
              <a:t>kriminalnih</a:t>
            </a:r>
            <a:r>
              <a:rPr lang="es-ES" dirty="0"/>
              <a:t> </a:t>
            </a:r>
            <a:r>
              <a:rPr lang="es-ES" dirty="0" err="1"/>
              <a:t>radnji</a:t>
            </a:r>
            <a:r>
              <a:rPr lang="es-ES" dirty="0"/>
              <a:t>. </a:t>
            </a:r>
            <a:r>
              <a:rPr lang="es-ES" dirty="0" err="1"/>
              <a:t>Danas</a:t>
            </a:r>
            <a:r>
              <a:rPr lang="es-ES" dirty="0"/>
              <a:t> se u </a:t>
            </a:r>
            <a:r>
              <a:rPr lang="es-ES" dirty="0" err="1"/>
              <a:t>nekim</a:t>
            </a:r>
            <a:r>
              <a:rPr lang="es-ES" dirty="0"/>
              <a:t> </a:t>
            </a:r>
            <a:r>
              <a:rPr lang="es-ES" dirty="0" err="1"/>
              <a:t>zemljama</a:t>
            </a:r>
            <a:r>
              <a:rPr lang="es-ES" dirty="0"/>
              <a:t> </a:t>
            </a:r>
            <a:r>
              <a:rPr lang="es-ES" dirty="0" err="1"/>
              <a:t>prag</a:t>
            </a:r>
            <a:r>
              <a:rPr lang="es-ES" dirty="0"/>
              <a:t> za </a:t>
            </a:r>
            <a:r>
              <a:rPr lang="es-ES" dirty="0" err="1"/>
              <a:t>prestanak</a:t>
            </a:r>
            <a:r>
              <a:rPr lang="es-ES" dirty="0"/>
              <a:t> </a:t>
            </a:r>
            <a:r>
              <a:rPr lang="es-ES" dirty="0" err="1"/>
              <a:t>maloljetništva</a:t>
            </a:r>
            <a:r>
              <a:rPr lang="es-ES" dirty="0"/>
              <a:t> </a:t>
            </a:r>
            <a:r>
              <a:rPr lang="es-ES" dirty="0" err="1"/>
              <a:t>snižava</a:t>
            </a:r>
            <a:r>
              <a:rPr lang="es-ES" dirty="0"/>
              <a:t>.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pr</a:t>
            </a:r>
            <a:r>
              <a:rPr lang="es-ES" dirty="0"/>
              <a:t>. u </a:t>
            </a:r>
            <a:r>
              <a:rPr lang="es-ES" dirty="0" err="1"/>
              <a:t>Britaniji</a:t>
            </a:r>
            <a:r>
              <a:rPr lang="es-ES" dirty="0"/>
              <a:t> se </a:t>
            </a:r>
            <a:r>
              <a:rPr lang="es-ES" dirty="0" err="1"/>
              <a:t>djeca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deset</a:t>
            </a:r>
            <a:r>
              <a:rPr lang="es-ES" dirty="0"/>
              <a:t> </a:t>
            </a:r>
            <a:r>
              <a:rPr lang="es-ES" dirty="0" err="1"/>
              <a:t>godina</a:t>
            </a:r>
            <a:r>
              <a:rPr lang="es-ES" dirty="0"/>
              <a:t> </a:t>
            </a:r>
            <a:r>
              <a:rPr lang="es-ES" dirty="0" err="1"/>
              <a:t>pa</a:t>
            </a:r>
            <a:r>
              <a:rPr lang="es-ES" dirty="0"/>
              <a:t> </a:t>
            </a:r>
            <a:r>
              <a:rPr lang="es-ES" dirty="0" err="1"/>
              <a:t>dalje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smatrati</a:t>
            </a:r>
            <a:r>
              <a:rPr lang="es-ES" dirty="0"/>
              <a:t> </a:t>
            </a:r>
            <a:r>
              <a:rPr lang="es-ES" dirty="0" err="1"/>
              <a:t>odgovornim</a:t>
            </a:r>
            <a:r>
              <a:rPr lang="es-ES" dirty="0"/>
              <a:t> i </a:t>
            </a:r>
            <a:r>
              <a:rPr lang="es-ES" dirty="0" err="1"/>
              <a:t>kažnjavati</a:t>
            </a:r>
            <a:r>
              <a:rPr lang="es-ES" dirty="0"/>
              <a:t> za </a:t>
            </a:r>
            <a:r>
              <a:rPr lang="es-ES" dirty="0" err="1"/>
              <a:t>neke</a:t>
            </a:r>
            <a:r>
              <a:rPr lang="es-ES" dirty="0"/>
              <a:t> </a:t>
            </a:r>
            <a:r>
              <a:rPr lang="es-ES" dirty="0" err="1"/>
              <a:t>postupke</a:t>
            </a:r>
            <a:r>
              <a:rPr lang="es-ES" dirty="0"/>
              <a:t>. </a:t>
            </a:r>
            <a:r>
              <a:rPr lang="es-ES" dirty="0" err="1"/>
              <a:t>Obično</a:t>
            </a:r>
            <a:r>
              <a:rPr lang="es-ES" dirty="0"/>
              <a:t> se ti </a:t>
            </a:r>
            <a:r>
              <a:rPr lang="es-ES" dirty="0" err="1"/>
              <a:t>postupci</a:t>
            </a:r>
            <a:r>
              <a:rPr lang="es-ES" dirty="0"/>
              <a:t> </a:t>
            </a:r>
            <a:r>
              <a:rPr lang="es-ES" dirty="0" err="1"/>
              <a:t>vode</a:t>
            </a:r>
            <a:r>
              <a:rPr lang="es-ES" dirty="0"/>
              <a:t> </a:t>
            </a:r>
            <a:r>
              <a:rPr lang="es-ES" dirty="0" err="1"/>
              <a:t>pred</a:t>
            </a:r>
            <a:r>
              <a:rPr lang="es-ES" dirty="0"/>
              <a:t> </a:t>
            </a:r>
            <a:r>
              <a:rPr lang="es-ES" dirty="0" err="1"/>
              <a:t>specijalnim</a:t>
            </a:r>
            <a:r>
              <a:rPr lang="es-ES" dirty="0"/>
              <a:t> </a:t>
            </a:r>
            <a:r>
              <a:rPr lang="es-ES" dirty="0" err="1"/>
              <a:t>sudovima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/>
              <a:t>U </a:t>
            </a:r>
            <a:r>
              <a:rPr lang="es-ES" dirty="0" err="1"/>
              <a:t>Statutu</a:t>
            </a:r>
            <a:r>
              <a:rPr lang="es-ES" dirty="0"/>
              <a:t> ICC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čl</a:t>
            </a:r>
            <a:r>
              <a:rPr lang="es-ES" dirty="0"/>
              <a:t>. 26. “Sud </a:t>
            </a:r>
            <a:r>
              <a:rPr lang="es-ES" dirty="0" err="1"/>
              <a:t>nije</a:t>
            </a:r>
            <a:r>
              <a:rPr lang="es-ES" dirty="0"/>
              <a:t> </a:t>
            </a:r>
            <a:r>
              <a:rPr lang="es-ES" dirty="0" err="1"/>
              <a:t>nadležan</a:t>
            </a:r>
            <a:r>
              <a:rPr lang="es-ES" dirty="0"/>
              <a:t> za </a:t>
            </a:r>
            <a:r>
              <a:rPr lang="es-ES" dirty="0" err="1"/>
              <a:t>vođenje</a:t>
            </a:r>
            <a:r>
              <a:rPr lang="es-ES" dirty="0"/>
              <a:t> </a:t>
            </a:r>
            <a:r>
              <a:rPr lang="es-ES" dirty="0" err="1"/>
              <a:t>kaznenog</a:t>
            </a:r>
            <a:r>
              <a:rPr lang="es-ES" dirty="0"/>
              <a:t> </a:t>
            </a:r>
            <a:r>
              <a:rPr lang="es-ES" dirty="0" err="1"/>
              <a:t>postupka</a:t>
            </a:r>
            <a:r>
              <a:rPr lang="es-ES" dirty="0"/>
              <a:t> </a:t>
            </a:r>
            <a:r>
              <a:rPr lang="es-ES" dirty="0" err="1"/>
              <a:t>protiv</a:t>
            </a:r>
            <a:r>
              <a:rPr lang="es-ES" dirty="0"/>
              <a:t> </a:t>
            </a:r>
            <a:r>
              <a:rPr lang="es-ES" dirty="0" err="1"/>
              <a:t>osoba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u </a:t>
            </a:r>
            <a:r>
              <a:rPr lang="es-ES" dirty="0" err="1"/>
              <a:t>vrijeme</a:t>
            </a:r>
            <a:r>
              <a:rPr lang="es-ES" dirty="0"/>
              <a:t> </a:t>
            </a:r>
            <a:r>
              <a:rPr lang="es-ES" dirty="0" err="1"/>
              <a:t>počinjenja</a:t>
            </a:r>
            <a:r>
              <a:rPr lang="es-ES" dirty="0"/>
              <a:t> </a:t>
            </a:r>
            <a:r>
              <a:rPr lang="es-ES" dirty="0" err="1"/>
              <a:t>kaznenog</a:t>
            </a:r>
            <a:r>
              <a:rPr lang="es-ES" dirty="0"/>
              <a:t> </a:t>
            </a:r>
            <a:r>
              <a:rPr lang="es-ES" dirty="0" err="1"/>
              <a:t>djela</a:t>
            </a:r>
            <a:r>
              <a:rPr lang="es-ES" dirty="0"/>
              <a:t> </a:t>
            </a:r>
            <a:r>
              <a:rPr lang="es-ES" dirty="0" err="1"/>
              <a:t>niju</a:t>
            </a:r>
            <a:r>
              <a:rPr lang="es-ES" dirty="0"/>
              <a:t> imale18 </a:t>
            </a:r>
            <a:r>
              <a:rPr lang="es-ES" dirty="0" err="1"/>
              <a:t>godina</a:t>
            </a:r>
            <a:r>
              <a:rPr lang="es-ES" dirty="0"/>
              <a:t> </a:t>
            </a:r>
            <a:r>
              <a:rPr lang="es-ES" dirty="0" err="1"/>
              <a:t>starosti</a:t>
            </a:r>
            <a:r>
              <a:rPr lang="es-ES" dirty="0"/>
              <a:t>. </a:t>
            </a:r>
            <a:r>
              <a:rPr lang="es-ES" dirty="0" err="1"/>
              <a:t>Odredba</a:t>
            </a:r>
            <a:r>
              <a:rPr lang="es-ES" dirty="0"/>
              <a:t> </a:t>
            </a:r>
            <a:r>
              <a:rPr lang="es-ES" dirty="0" err="1"/>
              <a:t>tog</a:t>
            </a:r>
            <a:r>
              <a:rPr lang="es-ES" dirty="0"/>
              <a:t> </a:t>
            </a:r>
            <a:r>
              <a:rPr lang="es-ES" dirty="0" err="1"/>
              <a:t>Statuta</a:t>
            </a:r>
            <a:r>
              <a:rPr lang="es-ES" dirty="0"/>
              <a:t> (</a:t>
            </a:r>
            <a:r>
              <a:rPr lang="es-ES" dirty="0" err="1"/>
              <a:t>čl</a:t>
            </a:r>
            <a:r>
              <a:rPr lang="es-ES" dirty="0"/>
              <a:t>. 8.) </a:t>
            </a:r>
            <a:r>
              <a:rPr lang="es-ES" dirty="0" err="1"/>
              <a:t>ističe</a:t>
            </a:r>
            <a:r>
              <a:rPr lang="es-ES" dirty="0"/>
              <a:t> </a:t>
            </a:r>
            <a:r>
              <a:rPr lang="es-ES" dirty="0" err="1"/>
              <a:t>kako</a:t>
            </a:r>
            <a:r>
              <a:rPr lang="es-ES" dirty="0"/>
              <a:t> </a:t>
            </a:r>
            <a:r>
              <a:rPr lang="es-ES" dirty="0" err="1"/>
              <a:t>regrutiranje</a:t>
            </a:r>
            <a:r>
              <a:rPr lang="es-ES" dirty="0"/>
              <a:t>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drugi</a:t>
            </a:r>
            <a:r>
              <a:rPr lang="es-ES" dirty="0"/>
              <a:t> </a:t>
            </a:r>
            <a:r>
              <a:rPr lang="es-ES" dirty="0" err="1"/>
              <a:t>način</a:t>
            </a:r>
            <a:r>
              <a:rPr lang="es-ES" dirty="0"/>
              <a:t> </a:t>
            </a:r>
            <a:r>
              <a:rPr lang="es-ES" dirty="0" err="1"/>
              <a:t>stavljanje</a:t>
            </a:r>
            <a:r>
              <a:rPr lang="es-ES" dirty="0"/>
              <a:t> u </a:t>
            </a:r>
            <a:r>
              <a:rPr lang="es-ES" dirty="0" err="1"/>
              <a:t>vojnu</a:t>
            </a:r>
            <a:r>
              <a:rPr lang="es-ES" dirty="0"/>
              <a:t> </a:t>
            </a:r>
            <a:r>
              <a:rPr lang="es-ES" dirty="0" err="1"/>
              <a:t>službu</a:t>
            </a:r>
            <a:r>
              <a:rPr lang="es-ES" dirty="0"/>
              <a:t> </a:t>
            </a:r>
            <a:r>
              <a:rPr lang="es-ES" dirty="0" err="1"/>
              <a:t>djece</a:t>
            </a:r>
            <a:r>
              <a:rPr lang="es-ES" dirty="0"/>
              <a:t> </a:t>
            </a:r>
            <a:r>
              <a:rPr lang="es-ES" dirty="0" err="1"/>
              <a:t>ispod</a:t>
            </a:r>
            <a:r>
              <a:rPr lang="es-ES" dirty="0"/>
              <a:t> 15 </a:t>
            </a:r>
            <a:r>
              <a:rPr lang="es-ES" dirty="0" err="1"/>
              <a:t>godina</a:t>
            </a:r>
            <a:r>
              <a:rPr lang="es-ES" dirty="0"/>
              <a:t> </a:t>
            </a:r>
            <a:r>
              <a:rPr lang="es-ES" dirty="0" err="1"/>
              <a:t>starosti</a:t>
            </a:r>
            <a:r>
              <a:rPr lang="es-ES" dirty="0"/>
              <a:t> u </a:t>
            </a:r>
            <a:r>
              <a:rPr lang="es-ES" dirty="0" err="1"/>
              <a:t>nacionalne</a:t>
            </a:r>
            <a:r>
              <a:rPr lang="es-ES" dirty="0"/>
              <a:t> </a:t>
            </a:r>
            <a:r>
              <a:rPr lang="es-ES" dirty="0" err="1"/>
              <a:t>oružane</a:t>
            </a:r>
            <a:r>
              <a:rPr lang="es-ES" dirty="0"/>
              <a:t> </a:t>
            </a:r>
            <a:r>
              <a:rPr lang="es-ES" dirty="0" err="1"/>
              <a:t>snage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predstavljati</a:t>
            </a:r>
            <a:r>
              <a:rPr lang="es-ES" dirty="0"/>
              <a:t> </a:t>
            </a:r>
            <a:r>
              <a:rPr lang="es-ES" dirty="0" err="1"/>
              <a:t>ratni</a:t>
            </a:r>
            <a:r>
              <a:rPr lang="es-ES" dirty="0"/>
              <a:t> </a:t>
            </a:r>
            <a:r>
              <a:rPr lang="es-ES" dirty="0" err="1"/>
              <a:t>zločin</a:t>
            </a:r>
            <a:r>
              <a:rPr lang="es-ES" dirty="0"/>
              <a:t>. 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3815491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b="1" dirty="0"/>
              <a:t>OSTALI SLUČAJEVI ISKLJUČENJA ODGOVORNOSTI</a:t>
            </a:r>
            <a:endParaRPr lang="hr-HR" dirty="0"/>
          </a:p>
          <a:p>
            <a:r>
              <a:rPr lang="es-ES" b="1" dirty="0"/>
              <a:t>1. </a:t>
            </a:r>
            <a:r>
              <a:rPr lang="es-ES" b="1" dirty="0" err="1"/>
              <a:t>Naređenje</a:t>
            </a:r>
            <a:r>
              <a:rPr lang="es-ES" b="1" dirty="0"/>
              <a:t> </a:t>
            </a:r>
            <a:r>
              <a:rPr lang="es-ES" b="1" dirty="0" err="1"/>
              <a:t>prepostavljenog</a:t>
            </a:r>
            <a:endParaRPr lang="hr-HR" dirty="0"/>
          </a:p>
          <a:p>
            <a:pPr algn="just"/>
            <a:r>
              <a:rPr lang="es-ES" dirty="0" err="1"/>
              <a:t>Postavlja</a:t>
            </a:r>
            <a:r>
              <a:rPr lang="es-ES" dirty="0"/>
              <a:t> se </a:t>
            </a:r>
            <a:r>
              <a:rPr lang="es-ES" dirty="0" err="1"/>
              <a:t>pitanje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li se u </a:t>
            </a:r>
            <a:r>
              <a:rPr lang="es-ES" dirty="0" err="1"/>
              <a:t>odbrani</a:t>
            </a:r>
            <a:r>
              <a:rPr lang="es-ES" dirty="0"/>
              <a:t> </a:t>
            </a:r>
            <a:r>
              <a:rPr lang="es-ES" dirty="0" err="1"/>
              <a:t>pozvati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naređenje</a:t>
            </a:r>
            <a:r>
              <a:rPr lang="es-ES" dirty="0"/>
              <a:t> </a:t>
            </a:r>
            <a:r>
              <a:rPr lang="es-ES" dirty="0" err="1"/>
              <a:t>pretpostavljenog</a:t>
            </a:r>
            <a:r>
              <a:rPr lang="es-ES" dirty="0"/>
              <a:t>. </a:t>
            </a:r>
            <a:r>
              <a:rPr lang="es-ES" dirty="0" err="1"/>
              <a:t>Važno</a:t>
            </a:r>
            <a:r>
              <a:rPr lang="es-ES" dirty="0"/>
              <a:t> je </a:t>
            </a:r>
            <a:r>
              <a:rPr lang="es-ES" dirty="0" err="1"/>
              <a:t>istaknuti</a:t>
            </a:r>
            <a:r>
              <a:rPr lang="es-ES" dirty="0"/>
              <a:t> da se </a:t>
            </a:r>
            <a:r>
              <a:rPr lang="es-ES" dirty="0" err="1"/>
              <a:t>potčinjeni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suočiti</a:t>
            </a:r>
            <a:r>
              <a:rPr lang="es-ES" dirty="0"/>
              <a:t> </a:t>
            </a:r>
            <a:r>
              <a:rPr lang="es-ES" dirty="0" err="1"/>
              <a:t>sa</a:t>
            </a:r>
            <a:r>
              <a:rPr lang="es-ES" dirty="0"/>
              <a:t> </a:t>
            </a:r>
            <a:r>
              <a:rPr lang="es-ES" dirty="0" err="1"/>
              <a:t>dvije</a:t>
            </a:r>
            <a:r>
              <a:rPr lang="es-ES" dirty="0"/>
              <a:t> </a:t>
            </a:r>
            <a:r>
              <a:rPr lang="es-ES" dirty="0" err="1"/>
              <a:t>obveze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su u </a:t>
            </a:r>
            <a:r>
              <a:rPr lang="es-ES" dirty="0" err="1"/>
              <a:t>međusobnom</a:t>
            </a:r>
            <a:r>
              <a:rPr lang="es-ES" dirty="0"/>
              <a:t> </a:t>
            </a:r>
            <a:r>
              <a:rPr lang="es-ES" dirty="0" err="1"/>
              <a:t>sukobu</a:t>
            </a:r>
            <a:r>
              <a:rPr lang="es-ES" dirty="0"/>
              <a:t>. </a:t>
            </a:r>
            <a:r>
              <a:rPr lang="es-ES" dirty="0" err="1"/>
              <a:t>Jedna</a:t>
            </a:r>
            <a:r>
              <a:rPr lang="es-ES" dirty="0"/>
              <a:t> </a:t>
            </a:r>
            <a:r>
              <a:rPr lang="es-ES" dirty="0" err="1"/>
              <a:t>zahtjeva</a:t>
            </a:r>
            <a:r>
              <a:rPr lang="es-ES" dirty="0"/>
              <a:t> da se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izvršavaju</a:t>
            </a:r>
            <a:r>
              <a:rPr lang="es-ES" dirty="0"/>
              <a:t> </a:t>
            </a:r>
            <a:r>
              <a:rPr lang="es-ES" dirty="0" err="1"/>
              <a:t>protupravna</a:t>
            </a:r>
            <a:r>
              <a:rPr lang="es-ES" dirty="0"/>
              <a:t> </a:t>
            </a:r>
            <a:r>
              <a:rPr lang="es-ES" dirty="0" err="1"/>
              <a:t>naređenja</a:t>
            </a:r>
            <a:r>
              <a:rPr lang="es-ES" dirty="0"/>
              <a:t> i </a:t>
            </a:r>
            <a:r>
              <a:rPr lang="es-ES" dirty="0" err="1"/>
              <a:t>one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njega</a:t>
            </a:r>
            <a:r>
              <a:rPr lang="es-ES" dirty="0"/>
              <a:t> </a:t>
            </a:r>
            <a:r>
              <a:rPr lang="es-ES" dirty="0" err="1"/>
              <a:t>traže</a:t>
            </a:r>
            <a:r>
              <a:rPr lang="es-ES" dirty="0"/>
              <a:t> da </a:t>
            </a:r>
            <a:r>
              <a:rPr lang="es-ES" dirty="0" err="1"/>
              <a:t>izvrši</a:t>
            </a:r>
            <a:r>
              <a:rPr lang="es-ES" dirty="0"/>
              <a:t> </a:t>
            </a:r>
            <a:r>
              <a:rPr lang="es-ES" dirty="0" err="1"/>
              <a:t>radnju</a:t>
            </a:r>
            <a:r>
              <a:rPr lang="es-ES" dirty="0"/>
              <a:t> </a:t>
            </a:r>
            <a:r>
              <a:rPr lang="es-ES" dirty="0" err="1"/>
              <a:t>protivnu</a:t>
            </a:r>
            <a:r>
              <a:rPr lang="es-ES" dirty="0"/>
              <a:t> </a:t>
            </a:r>
            <a:r>
              <a:rPr lang="es-ES" dirty="0" err="1"/>
              <a:t>pravilima</a:t>
            </a:r>
            <a:r>
              <a:rPr lang="es-ES" dirty="0"/>
              <a:t> </a:t>
            </a:r>
            <a:r>
              <a:rPr lang="es-ES" dirty="0" err="1"/>
              <a:t>međunarodnog</a:t>
            </a:r>
            <a:r>
              <a:rPr lang="es-ES" dirty="0"/>
              <a:t> prava. U </a:t>
            </a:r>
            <a:r>
              <a:rPr lang="es-ES" dirty="0" err="1"/>
              <a:t>dvoumici</a:t>
            </a:r>
            <a:r>
              <a:rPr lang="es-ES" dirty="0"/>
              <a:t> </a:t>
            </a:r>
            <a:r>
              <a:rPr lang="es-ES" dirty="0" err="1"/>
              <a:t>između</a:t>
            </a:r>
            <a:r>
              <a:rPr lang="es-ES" dirty="0"/>
              <a:t> </a:t>
            </a:r>
            <a:r>
              <a:rPr lang="es-ES" dirty="0" err="1"/>
              <a:t>poštovanja</a:t>
            </a:r>
            <a:r>
              <a:rPr lang="es-ES" dirty="0"/>
              <a:t> </a:t>
            </a:r>
            <a:r>
              <a:rPr lang="es-ES" dirty="0" err="1"/>
              <a:t>vojne</a:t>
            </a:r>
            <a:r>
              <a:rPr lang="es-ES" dirty="0"/>
              <a:t> </a:t>
            </a:r>
            <a:r>
              <a:rPr lang="es-ES" dirty="0" err="1"/>
              <a:t>hijerarhije</a:t>
            </a:r>
            <a:r>
              <a:rPr lang="es-ES" dirty="0"/>
              <a:t> i </a:t>
            </a:r>
            <a:r>
              <a:rPr lang="es-ES" dirty="0" err="1"/>
              <a:t>načela</a:t>
            </a:r>
            <a:r>
              <a:rPr lang="es-ES" dirty="0"/>
              <a:t>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kojem</a:t>
            </a:r>
            <a:r>
              <a:rPr lang="es-ES" dirty="0"/>
              <a:t> je </a:t>
            </a:r>
            <a:r>
              <a:rPr lang="es-ES" dirty="0" err="1"/>
              <a:t>samo</a:t>
            </a:r>
            <a:r>
              <a:rPr lang="es-ES" dirty="0"/>
              <a:t> </a:t>
            </a:r>
            <a:r>
              <a:rPr lang="es-ES" dirty="0" err="1"/>
              <a:t>nadređeni</a:t>
            </a:r>
            <a:r>
              <a:rPr lang="es-ES" dirty="0"/>
              <a:t> </a:t>
            </a:r>
            <a:r>
              <a:rPr lang="es-ES" dirty="0" err="1"/>
              <a:t>odgovoran</a:t>
            </a:r>
            <a:r>
              <a:rPr lang="es-ES" dirty="0"/>
              <a:t> i </a:t>
            </a:r>
            <a:r>
              <a:rPr lang="es-ES" dirty="0" err="1"/>
              <a:t>nesumnjivog</a:t>
            </a:r>
            <a:r>
              <a:rPr lang="es-ES" dirty="0"/>
              <a:t> </a:t>
            </a:r>
            <a:r>
              <a:rPr lang="es-ES" dirty="0" err="1"/>
              <a:t>postulata</a:t>
            </a:r>
            <a:r>
              <a:rPr lang="es-ES" dirty="0"/>
              <a:t> da </a:t>
            </a:r>
            <a:r>
              <a:rPr lang="es-ES" dirty="0" err="1"/>
              <a:t>će</a:t>
            </a:r>
            <a:r>
              <a:rPr lang="es-ES" dirty="0"/>
              <a:t> se </a:t>
            </a:r>
            <a:r>
              <a:rPr lang="es-ES" dirty="0" err="1"/>
              <a:t>svatko</a:t>
            </a:r>
            <a:r>
              <a:rPr lang="es-ES" dirty="0"/>
              <a:t> </a:t>
            </a:r>
            <a:r>
              <a:rPr lang="es-ES" dirty="0" err="1"/>
              <a:t>ko</a:t>
            </a:r>
            <a:r>
              <a:rPr lang="es-ES" dirty="0"/>
              <a:t> se </a:t>
            </a:r>
            <a:r>
              <a:rPr lang="es-ES" dirty="0" err="1"/>
              <a:t>teško</a:t>
            </a:r>
            <a:r>
              <a:rPr lang="es-ES" dirty="0"/>
              <a:t> </a:t>
            </a:r>
            <a:r>
              <a:rPr lang="es-ES" dirty="0" err="1"/>
              <a:t>ogriješi</a:t>
            </a:r>
            <a:r>
              <a:rPr lang="es-ES" dirty="0"/>
              <a:t> o </a:t>
            </a:r>
            <a:r>
              <a:rPr lang="es-ES" dirty="0" err="1"/>
              <a:t>osnovne</a:t>
            </a:r>
            <a:r>
              <a:rPr lang="es-ES" dirty="0"/>
              <a:t> </a:t>
            </a:r>
            <a:r>
              <a:rPr lang="es-ES" dirty="0" err="1"/>
              <a:t>standarde</a:t>
            </a:r>
            <a:r>
              <a:rPr lang="es-ES" dirty="0"/>
              <a:t> </a:t>
            </a:r>
            <a:r>
              <a:rPr lang="es-ES" dirty="0" err="1"/>
              <a:t>ponašanja</a:t>
            </a:r>
            <a:r>
              <a:rPr lang="es-ES" dirty="0"/>
              <a:t> </a:t>
            </a:r>
            <a:r>
              <a:rPr lang="es-ES" dirty="0" err="1"/>
              <a:t>smatrati</a:t>
            </a:r>
            <a:r>
              <a:rPr lang="es-ES" dirty="0"/>
              <a:t> </a:t>
            </a:r>
            <a:r>
              <a:rPr lang="es-ES" dirty="0" err="1"/>
              <a:t>odgovornim</a:t>
            </a:r>
            <a:r>
              <a:rPr lang="es-ES" dirty="0"/>
              <a:t> za </a:t>
            </a:r>
            <a:r>
              <a:rPr lang="es-ES" dirty="0" err="1"/>
              <a:t>radnju</a:t>
            </a:r>
            <a:r>
              <a:rPr lang="es-ES" dirty="0"/>
              <a:t> </a:t>
            </a:r>
            <a:r>
              <a:rPr lang="es-ES" dirty="0" err="1"/>
              <a:t>koju</a:t>
            </a:r>
            <a:r>
              <a:rPr lang="es-ES" dirty="0"/>
              <a:t> je </a:t>
            </a:r>
            <a:r>
              <a:rPr lang="es-ES" dirty="0" err="1"/>
              <a:t>izvršio</a:t>
            </a:r>
            <a:r>
              <a:rPr lang="es-ES" dirty="0"/>
              <a:t>, </a:t>
            </a:r>
            <a:r>
              <a:rPr lang="es-ES" dirty="0" err="1"/>
              <a:t>međunarodno</a:t>
            </a:r>
            <a:r>
              <a:rPr lang="es-ES" dirty="0"/>
              <a:t> pravo se </a:t>
            </a:r>
            <a:r>
              <a:rPr lang="es-ES" dirty="0" err="1"/>
              <a:t>opredjeljuje</a:t>
            </a:r>
            <a:r>
              <a:rPr lang="es-ES" dirty="0"/>
              <a:t> za </a:t>
            </a:r>
            <a:r>
              <a:rPr lang="es-ES" dirty="0" err="1"/>
              <a:t>ovu</a:t>
            </a:r>
            <a:r>
              <a:rPr lang="es-ES" dirty="0"/>
              <a:t> </a:t>
            </a:r>
            <a:r>
              <a:rPr lang="es-ES" dirty="0" err="1"/>
              <a:t>drugu</a:t>
            </a:r>
            <a:r>
              <a:rPr lang="es-ES" dirty="0"/>
              <a:t> </a:t>
            </a:r>
            <a:r>
              <a:rPr lang="es-ES" dirty="0" err="1"/>
              <a:t>opciju</a:t>
            </a:r>
            <a:r>
              <a:rPr lang="es-ES" dirty="0"/>
              <a:t>. </a:t>
            </a:r>
            <a:r>
              <a:rPr lang="es-ES" dirty="0" err="1"/>
              <a:t>Dakle</a:t>
            </a:r>
            <a:r>
              <a:rPr lang="es-ES" dirty="0"/>
              <a:t>, </a:t>
            </a:r>
            <a:r>
              <a:rPr lang="es-ES" b="1" dirty="0" err="1"/>
              <a:t>potčinjeni</a:t>
            </a:r>
            <a:r>
              <a:rPr lang="es-ES" b="1" dirty="0"/>
              <a:t> se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može</a:t>
            </a:r>
            <a:r>
              <a:rPr lang="es-ES" b="1" dirty="0"/>
              <a:t> </a:t>
            </a:r>
            <a:r>
              <a:rPr lang="es-ES" b="1" dirty="0" err="1"/>
              <a:t>pozivati</a:t>
            </a:r>
            <a:r>
              <a:rPr lang="es-ES" b="1" dirty="0"/>
              <a:t> </a:t>
            </a:r>
            <a:r>
              <a:rPr lang="es-ES" b="1" dirty="0" err="1"/>
              <a:t>na</a:t>
            </a:r>
            <a:r>
              <a:rPr lang="es-ES" b="1" dirty="0"/>
              <a:t> </a:t>
            </a:r>
            <a:r>
              <a:rPr lang="es-ES" b="1" dirty="0" err="1"/>
              <a:t>naređenje</a:t>
            </a:r>
            <a:r>
              <a:rPr lang="es-ES" b="1" dirty="0"/>
              <a:t> </a:t>
            </a:r>
            <a:r>
              <a:rPr lang="es-ES" b="1" dirty="0" err="1"/>
              <a:t>pretpostavljenog</a:t>
            </a:r>
            <a:r>
              <a:rPr lang="es-ES" b="1" dirty="0"/>
              <a:t> </a:t>
            </a:r>
            <a:r>
              <a:rPr lang="es-ES" b="1" dirty="0" err="1"/>
              <a:t>kao</a:t>
            </a:r>
            <a:r>
              <a:rPr lang="es-ES" b="1" dirty="0"/>
              <a:t> </a:t>
            </a:r>
            <a:r>
              <a:rPr lang="es-ES" b="1" dirty="0" err="1"/>
              <a:t>na</a:t>
            </a:r>
            <a:r>
              <a:rPr lang="es-ES" b="1" dirty="0"/>
              <a:t> </a:t>
            </a:r>
            <a:r>
              <a:rPr lang="es-ES" b="1" dirty="0" err="1"/>
              <a:t>osnov</a:t>
            </a:r>
            <a:r>
              <a:rPr lang="es-ES" b="1" dirty="0"/>
              <a:t> za </a:t>
            </a:r>
            <a:r>
              <a:rPr lang="es-ES" b="1" dirty="0" err="1"/>
              <a:t>isključenje</a:t>
            </a:r>
            <a:r>
              <a:rPr lang="es-ES" b="1" dirty="0"/>
              <a:t> </a:t>
            </a:r>
            <a:r>
              <a:rPr lang="es-ES" b="1" dirty="0" err="1"/>
              <a:t>kaznene</a:t>
            </a:r>
            <a:r>
              <a:rPr lang="es-ES" b="1" dirty="0"/>
              <a:t> </a:t>
            </a:r>
            <a:r>
              <a:rPr lang="es-ES" b="1" dirty="0" err="1"/>
              <a:t>odgovornosti</a:t>
            </a:r>
            <a:r>
              <a:rPr lang="es-ES" b="1" dirty="0"/>
              <a:t> za </a:t>
            </a:r>
            <a:r>
              <a:rPr lang="es-ES" b="1" dirty="0" err="1"/>
              <a:t>počinjeni</a:t>
            </a:r>
            <a:r>
              <a:rPr lang="es-ES" b="1" dirty="0"/>
              <a:t>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zločin</a:t>
            </a:r>
            <a:r>
              <a:rPr lang="es-ES" b="1" dirty="0"/>
              <a:t>. </a:t>
            </a:r>
            <a:r>
              <a:rPr lang="es-ES" b="1" dirty="0" err="1"/>
              <a:t>Činjenica</a:t>
            </a:r>
            <a:r>
              <a:rPr lang="es-ES" b="1" dirty="0"/>
              <a:t> da je radio </a:t>
            </a:r>
            <a:r>
              <a:rPr lang="es-ES" b="1" dirty="0" err="1"/>
              <a:t>po</a:t>
            </a:r>
            <a:r>
              <a:rPr lang="es-ES" b="1" dirty="0"/>
              <a:t> </a:t>
            </a:r>
            <a:r>
              <a:rPr lang="es-ES" b="1" dirty="0" err="1"/>
              <a:t>naređenju</a:t>
            </a:r>
            <a:r>
              <a:rPr lang="es-ES" b="1" dirty="0"/>
              <a:t> </a:t>
            </a:r>
            <a:r>
              <a:rPr lang="es-ES" b="1" dirty="0" err="1"/>
              <a:t>prepostavljenog</a:t>
            </a:r>
            <a:r>
              <a:rPr lang="es-ES" b="1" dirty="0"/>
              <a:t> </a:t>
            </a:r>
            <a:r>
              <a:rPr lang="es-ES" b="1" dirty="0" err="1"/>
              <a:t>može</a:t>
            </a:r>
            <a:r>
              <a:rPr lang="es-ES" b="1" dirty="0"/>
              <a:t> </a:t>
            </a:r>
            <a:r>
              <a:rPr lang="es-ES" b="1" dirty="0" err="1"/>
              <a:t>biti</a:t>
            </a:r>
            <a:r>
              <a:rPr lang="es-ES" b="1" dirty="0"/>
              <a:t> </a:t>
            </a:r>
            <a:r>
              <a:rPr lang="es-ES" b="1" dirty="0" err="1"/>
              <a:t>razlog</a:t>
            </a:r>
            <a:r>
              <a:rPr lang="es-ES" b="1" dirty="0"/>
              <a:t> </a:t>
            </a:r>
            <a:r>
              <a:rPr lang="es-ES" b="1" dirty="0" err="1"/>
              <a:t>ublažavanja</a:t>
            </a:r>
            <a:r>
              <a:rPr lang="es-ES" b="1" dirty="0"/>
              <a:t> </a:t>
            </a:r>
            <a:r>
              <a:rPr lang="es-ES" b="1" dirty="0" err="1"/>
              <a:t>kazne</a:t>
            </a:r>
            <a:r>
              <a:rPr lang="es-ES" b="1" dirty="0"/>
              <a:t>. </a:t>
            </a:r>
            <a:r>
              <a:rPr lang="es-ES" dirty="0" err="1"/>
              <a:t>Ovaj</a:t>
            </a:r>
            <a:r>
              <a:rPr lang="es-ES" dirty="0"/>
              <a:t> </a:t>
            </a:r>
            <a:r>
              <a:rPr lang="es-ES" dirty="0" err="1"/>
              <a:t>način</a:t>
            </a:r>
            <a:r>
              <a:rPr lang="es-ES" dirty="0"/>
              <a:t> </a:t>
            </a:r>
            <a:r>
              <a:rPr lang="es-ES" dirty="0" err="1"/>
              <a:t>odgovornosti</a:t>
            </a:r>
            <a:r>
              <a:rPr lang="es-ES" dirty="0"/>
              <a:t> </a:t>
            </a:r>
            <a:r>
              <a:rPr lang="es-ES" dirty="0" err="1"/>
              <a:t>odnosi</a:t>
            </a:r>
            <a:r>
              <a:rPr lang="es-ES" dirty="0"/>
              <a:t> se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naređenja</a:t>
            </a:r>
            <a:r>
              <a:rPr lang="es-ES" dirty="0"/>
              <a:t> </a:t>
            </a:r>
            <a:r>
              <a:rPr lang="es-ES" dirty="0" err="1"/>
              <a:t>vojnih</a:t>
            </a:r>
            <a:r>
              <a:rPr lang="es-ES" dirty="0"/>
              <a:t> i </a:t>
            </a:r>
            <a:r>
              <a:rPr lang="es-ES" dirty="0" err="1"/>
              <a:t>civilnih</a:t>
            </a:r>
            <a:r>
              <a:rPr lang="es-ES" dirty="0"/>
              <a:t> </a:t>
            </a:r>
            <a:r>
              <a:rPr lang="es-ES" dirty="0" err="1"/>
              <a:t>vlasti</a:t>
            </a:r>
            <a:r>
              <a:rPr lang="es-ES" dirty="0"/>
              <a:t>, </a:t>
            </a:r>
            <a:r>
              <a:rPr lang="es-ES" dirty="0" err="1"/>
              <a:t>bez</a:t>
            </a:r>
            <a:r>
              <a:rPr lang="es-ES" dirty="0"/>
              <a:t> </a:t>
            </a:r>
            <a:r>
              <a:rPr lang="es-ES" dirty="0" err="1"/>
              <a:t>obzira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rang</a:t>
            </a:r>
            <a:r>
              <a:rPr lang="es-ES" dirty="0"/>
              <a:t> </a:t>
            </a:r>
            <a:r>
              <a:rPr lang="es-ES" dirty="0" err="1"/>
              <a:t>pretpostavljenog</a:t>
            </a:r>
            <a:r>
              <a:rPr lang="es-ES" dirty="0"/>
              <a:t> </a:t>
            </a:r>
            <a:r>
              <a:rPr lang="es-ES" dirty="0" err="1"/>
              <a:t>pod</a:t>
            </a:r>
            <a:r>
              <a:rPr lang="es-ES" dirty="0"/>
              <a:t> </a:t>
            </a:r>
            <a:r>
              <a:rPr lang="es-ES" dirty="0" err="1"/>
              <a:t>uvjetom</a:t>
            </a:r>
            <a:r>
              <a:rPr lang="es-ES" dirty="0"/>
              <a:t> da </a:t>
            </a:r>
            <a:r>
              <a:rPr lang="es-ES" dirty="0" err="1"/>
              <a:t>potčinjeni</a:t>
            </a:r>
            <a:r>
              <a:rPr lang="es-ES" dirty="0"/>
              <a:t> </a:t>
            </a:r>
            <a:r>
              <a:rPr lang="es-ES" dirty="0" err="1"/>
              <a:t>ima</a:t>
            </a:r>
            <a:r>
              <a:rPr lang="es-ES" dirty="0"/>
              <a:t> </a:t>
            </a:r>
            <a:r>
              <a:rPr lang="es-ES" dirty="0" err="1"/>
              <a:t>pravnu</a:t>
            </a:r>
            <a:r>
              <a:rPr lang="es-ES" dirty="0"/>
              <a:t> </a:t>
            </a:r>
            <a:r>
              <a:rPr lang="es-ES" dirty="0" err="1"/>
              <a:t>obvezu</a:t>
            </a:r>
            <a:r>
              <a:rPr lang="es-ES" dirty="0"/>
              <a:t> da </a:t>
            </a:r>
            <a:r>
              <a:rPr lang="es-ES" dirty="0" err="1"/>
              <a:t>izvrši</a:t>
            </a:r>
            <a:r>
              <a:rPr lang="es-ES" dirty="0"/>
              <a:t> </a:t>
            </a:r>
            <a:r>
              <a:rPr lang="es-ES" dirty="0" err="1"/>
              <a:t>naređenje</a:t>
            </a:r>
            <a:r>
              <a:rPr lang="es-ES" dirty="0"/>
              <a:t> i </a:t>
            </a:r>
            <a:r>
              <a:rPr lang="es-ES" dirty="0" err="1"/>
              <a:t>vlast</a:t>
            </a:r>
            <a:r>
              <a:rPr lang="es-ES" dirty="0"/>
              <a:t> </a:t>
            </a:r>
            <a:r>
              <a:rPr lang="es-ES" dirty="0" err="1"/>
              <a:t>koja</a:t>
            </a:r>
            <a:r>
              <a:rPr lang="es-ES" dirty="0"/>
              <a:t> </a:t>
            </a:r>
            <a:r>
              <a:rPr lang="es-ES" dirty="0" err="1"/>
              <a:t>izdaje</a:t>
            </a:r>
            <a:r>
              <a:rPr lang="es-ES" dirty="0"/>
              <a:t> </a:t>
            </a:r>
            <a:r>
              <a:rPr lang="es-ES" dirty="0" err="1"/>
              <a:t>naređenje</a:t>
            </a:r>
            <a:r>
              <a:rPr lang="es-ES" dirty="0"/>
              <a:t> mora </a:t>
            </a:r>
            <a:r>
              <a:rPr lang="es-ES" dirty="0" err="1"/>
              <a:t>imati</a:t>
            </a:r>
            <a:r>
              <a:rPr lang="es-ES" dirty="0"/>
              <a:t> </a:t>
            </a:r>
            <a:r>
              <a:rPr lang="es-ES" dirty="0" err="1"/>
              <a:t>formalnu</a:t>
            </a:r>
            <a:r>
              <a:rPr lang="es-ES" dirty="0"/>
              <a:t>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suštinsku</a:t>
            </a:r>
            <a:r>
              <a:rPr lang="es-ES" dirty="0"/>
              <a:t> </a:t>
            </a:r>
            <a:r>
              <a:rPr lang="es-ES" dirty="0" err="1"/>
              <a:t>kontrolu</a:t>
            </a:r>
            <a:r>
              <a:rPr lang="es-ES" dirty="0"/>
              <a:t> </a:t>
            </a:r>
            <a:r>
              <a:rPr lang="es-ES" dirty="0" err="1"/>
              <a:t>nad</a:t>
            </a:r>
            <a:r>
              <a:rPr lang="es-ES" dirty="0"/>
              <a:t> </a:t>
            </a:r>
            <a:r>
              <a:rPr lang="es-ES" dirty="0" err="1"/>
              <a:t>potčinjenim</a:t>
            </a:r>
            <a:r>
              <a:rPr lang="es-ES" dirty="0"/>
              <a:t>.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5763277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s-ES" b="1" dirty="0" err="1"/>
              <a:t>Krajnja</a:t>
            </a:r>
            <a:r>
              <a:rPr lang="es-ES" b="1" dirty="0"/>
              <a:t> </a:t>
            </a:r>
            <a:r>
              <a:rPr lang="es-ES" b="1" dirty="0" err="1"/>
              <a:t>nužda</a:t>
            </a:r>
            <a:r>
              <a:rPr lang="es-ES" b="1" dirty="0"/>
              <a:t> i </a:t>
            </a:r>
            <a:r>
              <a:rPr lang="es-ES" b="1" dirty="0" err="1"/>
              <a:t>prinuda</a:t>
            </a:r>
            <a:endParaRPr lang="hr-HR" dirty="0"/>
          </a:p>
          <a:p>
            <a:r>
              <a:rPr lang="es-ES" b="1" dirty="0" err="1"/>
              <a:t>Osoba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</a:t>
            </a:r>
            <a:r>
              <a:rPr lang="es-ES" b="1" dirty="0" err="1"/>
              <a:t>pod</a:t>
            </a:r>
            <a:r>
              <a:rPr lang="es-ES" b="1" dirty="0"/>
              <a:t> </a:t>
            </a:r>
            <a:r>
              <a:rPr lang="es-ES" b="1" dirty="0" err="1"/>
              <a:t>prijetnjom</a:t>
            </a:r>
            <a:r>
              <a:rPr lang="es-ES" b="1" dirty="0"/>
              <a:t> </a:t>
            </a:r>
            <a:r>
              <a:rPr lang="es-ES" b="1" dirty="0" err="1"/>
              <a:t>prekrši</a:t>
            </a:r>
            <a:r>
              <a:rPr lang="es-ES" b="1" dirty="0"/>
              <a:t> </a:t>
            </a:r>
            <a:r>
              <a:rPr lang="es-ES" b="1" dirty="0" err="1"/>
              <a:t>neko</a:t>
            </a:r>
            <a:r>
              <a:rPr lang="es-ES" b="1" dirty="0"/>
              <a:t> </a:t>
            </a:r>
            <a:r>
              <a:rPr lang="es-ES" b="1" dirty="0" err="1"/>
              <a:t>međunarodno</a:t>
            </a:r>
            <a:r>
              <a:rPr lang="es-ES" b="1" dirty="0"/>
              <a:t> </a:t>
            </a:r>
            <a:r>
              <a:rPr lang="es-ES" b="1" dirty="0" err="1"/>
              <a:t>pravilo</a:t>
            </a:r>
            <a:r>
              <a:rPr lang="es-ES" b="1" dirty="0"/>
              <a:t> i time </a:t>
            </a:r>
            <a:r>
              <a:rPr lang="es-ES" b="1" dirty="0" err="1"/>
              <a:t>počini</a:t>
            </a:r>
            <a:r>
              <a:rPr lang="es-ES" b="1" dirty="0"/>
              <a:t> </a:t>
            </a:r>
            <a:r>
              <a:rPr lang="es-ES" b="1" dirty="0" err="1"/>
              <a:t>neki</a:t>
            </a:r>
            <a:r>
              <a:rPr lang="es-ES" b="1" dirty="0"/>
              <a:t>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zločin</a:t>
            </a:r>
            <a:r>
              <a:rPr lang="es-ES" b="1" dirty="0"/>
              <a:t>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podliježe</a:t>
            </a:r>
            <a:r>
              <a:rPr lang="es-ES" b="1" dirty="0"/>
              <a:t> </a:t>
            </a:r>
            <a:r>
              <a:rPr lang="es-ES" b="1" dirty="0" err="1"/>
              <a:t>kažnjavanju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 err="1"/>
              <a:t>Prinuda</a:t>
            </a:r>
            <a:r>
              <a:rPr lang="es-ES" dirty="0"/>
              <a:t> se i u </a:t>
            </a:r>
            <a:r>
              <a:rPr lang="es-ES" dirty="0" err="1"/>
              <a:t>nacionalnim</a:t>
            </a:r>
            <a:r>
              <a:rPr lang="es-ES" dirty="0"/>
              <a:t> </a:t>
            </a:r>
            <a:r>
              <a:rPr lang="es-ES" dirty="0" err="1"/>
              <a:t>zakonodavstvima</a:t>
            </a:r>
            <a:r>
              <a:rPr lang="es-ES" dirty="0"/>
              <a:t> i </a:t>
            </a:r>
            <a:r>
              <a:rPr lang="es-ES" dirty="0" err="1"/>
              <a:t>sudskim</a:t>
            </a:r>
            <a:r>
              <a:rPr lang="es-ES" dirty="0"/>
              <a:t> </a:t>
            </a:r>
            <a:r>
              <a:rPr lang="es-ES" dirty="0" err="1"/>
              <a:t>postupcima</a:t>
            </a:r>
            <a:r>
              <a:rPr lang="es-ES" dirty="0"/>
              <a:t> </a:t>
            </a:r>
            <a:r>
              <a:rPr lang="es-ES" dirty="0" err="1"/>
              <a:t>često</a:t>
            </a:r>
            <a:r>
              <a:rPr lang="es-ES" dirty="0"/>
              <a:t> </a:t>
            </a:r>
            <a:r>
              <a:rPr lang="es-ES" dirty="0" err="1"/>
              <a:t>naziva</a:t>
            </a:r>
            <a:r>
              <a:rPr lang="es-ES" dirty="0"/>
              <a:t> </a:t>
            </a:r>
            <a:r>
              <a:rPr lang="es-ES" dirty="0" err="1"/>
              <a:t>krajnja</a:t>
            </a:r>
            <a:r>
              <a:rPr lang="es-ES" dirty="0"/>
              <a:t> </a:t>
            </a:r>
            <a:r>
              <a:rPr lang="es-ES" dirty="0" err="1"/>
              <a:t>nužda</a:t>
            </a:r>
            <a:r>
              <a:rPr lang="es-ES" dirty="0"/>
              <a:t>. </a:t>
            </a:r>
            <a:r>
              <a:rPr lang="es-ES" dirty="0" err="1"/>
              <a:t>Ipak</a:t>
            </a:r>
            <a:r>
              <a:rPr lang="es-ES" dirty="0"/>
              <a:t> </a:t>
            </a:r>
            <a:r>
              <a:rPr lang="es-ES" dirty="0" err="1"/>
              <a:t>između</a:t>
            </a:r>
            <a:r>
              <a:rPr lang="es-ES" dirty="0"/>
              <a:t> </a:t>
            </a:r>
            <a:r>
              <a:rPr lang="es-ES" dirty="0" err="1"/>
              <a:t>prinude</a:t>
            </a:r>
            <a:r>
              <a:rPr lang="es-ES" dirty="0"/>
              <a:t> i </a:t>
            </a:r>
            <a:r>
              <a:rPr lang="es-ES" dirty="0" err="1"/>
              <a:t>krajnje</a:t>
            </a:r>
            <a:r>
              <a:rPr lang="es-ES" dirty="0"/>
              <a:t> </a:t>
            </a:r>
            <a:r>
              <a:rPr lang="es-ES" dirty="0" err="1"/>
              <a:t>nužde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dirty="0" err="1"/>
              <a:t>dva</a:t>
            </a:r>
            <a:r>
              <a:rPr lang="es-ES" dirty="0"/>
              <a:t> </a:t>
            </a:r>
            <a:r>
              <a:rPr lang="es-ES" dirty="0" err="1"/>
              <a:t>oblika</a:t>
            </a:r>
            <a:r>
              <a:rPr lang="es-ES" dirty="0"/>
              <a:t> </a:t>
            </a:r>
            <a:r>
              <a:rPr lang="es-ES" dirty="0" err="1"/>
              <a:t>odbrane</a:t>
            </a:r>
            <a:r>
              <a:rPr lang="es-ES" dirty="0"/>
              <a:t> </a:t>
            </a:r>
            <a:r>
              <a:rPr lang="es-ES" dirty="0" err="1"/>
              <a:t>postoje</a:t>
            </a:r>
            <a:r>
              <a:rPr lang="es-ES" dirty="0"/>
              <a:t> </a:t>
            </a:r>
            <a:r>
              <a:rPr lang="es-ES" dirty="0" err="1"/>
              <a:t>važne</a:t>
            </a:r>
            <a:r>
              <a:rPr lang="es-ES" dirty="0"/>
              <a:t> </a:t>
            </a:r>
            <a:r>
              <a:rPr lang="es-ES" dirty="0" err="1"/>
              <a:t>razlike</a:t>
            </a:r>
            <a:r>
              <a:rPr lang="es-ES" dirty="0"/>
              <a:t>. </a:t>
            </a:r>
            <a:r>
              <a:rPr lang="es-ES" b="1" dirty="0"/>
              <a:t>1. </a:t>
            </a:r>
            <a:r>
              <a:rPr lang="es-ES" b="1" dirty="0" err="1"/>
              <a:t>Krajnja</a:t>
            </a:r>
            <a:r>
              <a:rPr lang="es-ES" b="1" dirty="0"/>
              <a:t> </a:t>
            </a:r>
            <a:r>
              <a:rPr lang="es-ES" b="1" dirty="0" err="1"/>
              <a:t>nužda</a:t>
            </a:r>
            <a:r>
              <a:rPr lang="es-ES" b="1" dirty="0"/>
              <a:t> </a:t>
            </a:r>
            <a:r>
              <a:rPr lang="es-ES" b="1" dirty="0" err="1"/>
              <a:t>označava</a:t>
            </a:r>
            <a:r>
              <a:rPr lang="es-ES" b="1" dirty="0"/>
              <a:t> </a:t>
            </a:r>
            <a:r>
              <a:rPr lang="es-ES" b="1" dirty="0" err="1"/>
              <a:t>prijetnju</a:t>
            </a:r>
            <a:r>
              <a:rPr lang="es-ES" b="1" dirty="0"/>
              <a:t> </a:t>
            </a:r>
            <a:r>
              <a:rPr lang="es-ES" b="1" dirty="0" err="1"/>
              <a:t>životu</a:t>
            </a:r>
            <a:r>
              <a:rPr lang="es-ES" b="1" dirty="0"/>
              <a:t> i </a:t>
            </a:r>
            <a:r>
              <a:rPr lang="es-ES" b="1" dirty="0" err="1"/>
              <a:t>tijelu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</a:t>
            </a:r>
            <a:r>
              <a:rPr lang="es-ES" b="1" dirty="0" err="1"/>
              <a:t>potiče</a:t>
            </a:r>
            <a:r>
              <a:rPr lang="es-ES" b="1" dirty="0"/>
              <a:t> </a:t>
            </a:r>
            <a:r>
              <a:rPr lang="es-ES" b="1" dirty="0" err="1"/>
              <a:t>iz</a:t>
            </a:r>
            <a:r>
              <a:rPr lang="es-ES" b="1" dirty="0"/>
              <a:t> </a:t>
            </a:r>
            <a:r>
              <a:rPr lang="es-ES" b="1" dirty="0" err="1"/>
              <a:t>objektivnih</a:t>
            </a:r>
            <a:r>
              <a:rPr lang="es-ES" b="1" dirty="0"/>
              <a:t> </a:t>
            </a:r>
            <a:r>
              <a:rPr lang="es-ES" b="1" dirty="0" err="1"/>
              <a:t>okolnosti</a:t>
            </a:r>
            <a:r>
              <a:rPr lang="es-ES" dirty="0"/>
              <a:t>. </a:t>
            </a:r>
            <a:r>
              <a:rPr lang="es-ES" b="1" dirty="0"/>
              <a:t>2. U </a:t>
            </a:r>
            <a:r>
              <a:rPr lang="es-ES" b="1" dirty="0" err="1"/>
              <a:t>slučaju</a:t>
            </a:r>
            <a:r>
              <a:rPr lang="es-ES" b="1" dirty="0"/>
              <a:t> </a:t>
            </a:r>
            <a:r>
              <a:rPr lang="es-ES" b="1" dirty="0" err="1"/>
              <a:t>krajnje</a:t>
            </a:r>
            <a:r>
              <a:rPr lang="es-ES" b="1" dirty="0"/>
              <a:t> </a:t>
            </a:r>
            <a:r>
              <a:rPr lang="es-ES" b="1" dirty="0" err="1"/>
              <a:t>nužde</a:t>
            </a:r>
            <a:r>
              <a:rPr lang="es-ES" b="1" dirty="0"/>
              <a:t> </a:t>
            </a:r>
            <a:r>
              <a:rPr lang="es-ES" b="1" dirty="0" err="1"/>
              <a:t>počinitelj</a:t>
            </a:r>
            <a:r>
              <a:rPr lang="es-ES" b="1" dirty="0"/>
              <a:t> </a:t>
            </a:r>
            <a:r>
              <a:rPr lang="es-ES" b="1" dirty="0" err="1"/>
              <a:t>namjerava</a:t>
            </a:r>
            <a:r>
              <a:rPr lang="es-ES" b="1" dirty="0"/>
              <a:t> </a:t>
            </a:r>
            <a:r>
              <a:rPr lang="es-ES" b="1" dirty="0" err="1"/>
              <a:t>prouzrokovati</a:t>
            </a:r>
            <a:r>
              <a:rPr lang="es-ES" b="1" dirty="0"/>
              <a:t> </a:t>
            </a:r>
            <a:r>
              <a:rPr lang="es-ES" b="1" dirty="0" err="1"/>
              <a:t>protupravnu</a:t>
            </a:r>
            <a:r>
              <a:rPr lang="es-ES" b="1" dirty="0"/>
              <a:t> </a:t>
            </a:r>
            <a:r>
              <a:rPr lang="es-ES" b="1" dirty="0" err="1"/>
              <a:t>posljedicu</a:t>
            </a:r>
            <a:r>
              <a:rPr lang="es-ES" b="1" dirty="0"/>
              <a:t> </a:t>
            </a:r>
            <a:r>
              <a:rPr lang="es-ES" b="1" dirty="0" err="1"/>
              <a:t>odnosno</a:t>
            </a:r>
            <a:r>
              <a:rPr lang="es-ES" b="1" dirty="0"/>
              <a:t> </a:t>
            </a:r>
            <a:r>
              <a:rPr lang="es-ES" b="1" dirty="0" err="1"/>
              <a:t>ima</a:t>
            </a:r>
            <a:r>
              <a:rPr lang="es-ES" b="1" dirty="0"/>
              <a:t> </a:t>
            </a:r>
            <a:r>
              <a:rPr lang="es-ES" b="1" dirty="0" err="1"/>
              <a:t>kriminalni</a:t>
            </a:r>
            <a:r>
              <a:rPr lang="es-ES" b="1" dirty="0"/>
              <a:t> </a:t>
            </a:r>
            <a:r>
              <a:rPr lang="es-ES" b="1" dirty="0" err="1"/>
              <a:t>umišljaj</a:t>
            </a:r>
            <a:r>
              <a:rPr lang="es-ES" b="1" dirty="0"/>
              <a:t> </a:t>
            </a:r>
            <a:r>
              <a:rPr lang="es-ES" b="1" dirty="0" err="1"/>
              <a:t>koji</a:t>
            </a:r>
            <a:r>
              <a:rPr lang="es-ES" b="1" dirty="0"/>
              <a:t> </a:t>
            </a:r>
            <a:r>
              <a:rPr lang="es-ES" b="1" dirty="0" err="1"/>
              <a:t>traži</a:t>
            </a:r>
            <a:r>
              <a:rPr lang="es-ES" b="1" dirty="0"/>
              <a:t> </a:t>
            </a:r>
            <a:r>
              <a:rPr lang="es-ES" b="1" dirty="0" err="1"/>
              <a:t>kazneno</a:t>
            </a:r>
            <a:r>
              <a:rPr lang="es-ES" b="1" dirty="0"/>
              <a:t> pravo.</a:t>
            </a:r>
            <a:r>
              <a:rPr lang="es-ES" dirty="0"/>
              <a:t> </a:t>
            </a:r>
            <a:r>
              <a:rPr lang="es-ES" dirty="0" err="1"/>
              <a:t>Nasuprot</a:t>
            </a:r>
            <a:r>
              <a:rPr lang="es-ES" dirty="0"/>
              <a:t> tome </a:t>
            </a:r>
            <a:r>
              <a:rPr lang="es-ES" dirty="0" err="1"/>
              <a:t>prinuda</a:t>
            </a:r>
            <a:r>
              <a:rPr lang="es-ES" dirty="0"/>
              <a:t> u </a:t>
            </a:r>
            <a:r>
              <a:rPr lang="es-ES" dirty="0" err="1"/>
              <a:t>velikoj</a:t>
            </a:r>
            <a:r>
              <a:rPr lang="es-ES" dirty="0"/>
              <a:t> </a:t>
            </a:r>
            <a:r>
              <a:rPr lang="es-ES" dirty="0" err="1"/>
              <a:t>mjeri</a:t>
            </a:r>
            <a:r>
              <a:rPr lang="es-ES" dirty="0"/>
              <a:t> </a:t>
            </a:r>
            <a:r>
              <a:rPr lang="es-ES" dirty="0" err="1"/>
              <a:t>poništava</a:t>
            </a:r>
            <a:r>
              <a:rPr lang="es-ES" dirty="0"/>
              <a:t> </a:t>
            </a:r>
            <a:r>
              <a:rPr lang="es-ES" dirty="0" err="1"/>
              <a:t>subjektivni</a:t>
            </a:r>
            <a:r>
              <a:rPr lang="es-ES" dirty="0"/>
              <a:t> </a:t>
            </a:r>
            <a:r>
              <a:rPr lang="es-ES" dirty="0" err="1"/>
              <a:t>element</a:t>
            </a:r>
            <a:r>
              <a:rPr lang="es-ES" dirty="0"/>
              <a:t> </a:t>
            </a:r>
            <a:r>
              <a:rPr lang="es-ES" dirty="0" err="1"/>
              <a:t>osobe</a:t>
            </a:r>
            <a:r>
              <a:rPr lang="es-ES" dirty="0"/>
              <a:t> </a:t>
            </a:r>
            <a:r>
              <a:rPr lang="es-ES" dirty="0" err="1"/>
              <a:t>pod</a:t>
            </a:r>
            <a:r>
              <a:rPr lang="es-ES" dirty="0"/>
              <a:t> </a:t>
            </a:r>
            <a:r>
              <a:rPr lang="es-ES" dirty="0" err="1"/>
              <a:t>prinudom</a:t>
            </a:r>
            <a:r>
              <a:rPr lang="es-ES" dirty="0"/>
              <a:t>. </a:t>
            </a:r>
            <a:r>
              <a:rPr lang="es-ES" b="1" dirty="0" err="1"/>
              <a:t>Neko</a:t>
            </a:r>
            <a:r>
              <a:rPr lang="es-ES" b="1" dirty="0"/>
              <a:t> </a:t>
            </a:r>
            <a:r>
              <a:rPr lang="es-ES" b="1" dirty="0" err="1"/>
              <a:t>treći</a:t>
            </a:r>
            <a:r>
              <a:rPr lang="es-ES" b="1" dirty="0"/>
              <a:t>, </a:t>
            </a:r>
            <a:r>
              <a:rPr lang="es-ES" b="1" dirty="0" err="1"/>
              <a:t>osoba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</a:t>
            </a:r>
            <a:r>
              <a:rPr lang="es-ES" b="1" dirty="0" err="1"/>
              <a:t>prijeti</a:t>
            </a:r>
            <a:r>
              <a:rPr lang="es-ES" b="1" dirty="0"/>
              <a:t> </a:t>
            </a:r>
            <a:r>
              <a:rPr lang="es-ES" b="1" dirty="0" err="1"/>
              <a:t>snosi</a:t>
            </a:r>
            <a:r>
              <a:rPr lang="es-ES" b="1" dirty="0"/>
              <a:t> </a:t>
            </a:r>
            <a:r>
              <a:rPr lang="es-ES" b="1" dirty="0" err="1"/>
              <a:t>kaznenu</a:t>
            </a:r>
            <a:r>
              <a:rPr lang="es-ES" b="1" dirty="0"/>
              <a:t> </a:t>
            </a:r>
            <a:r>
              <a:rPr lang="es-ES" b="1" dirty="0" err="1"/>
              <a:t>odgovornost</a:t>
            </a:r>
            <a:r>
              <a:rPr lang="es-ES" b="1" dirty="0"/>
              <a:t> za </a:t>
            </a:r>
            <a:r>
              <a:rPr lang="es-ES" b="1" dirty="0" err="1"/>
              <a:t>štetne</a:t>
            </a:r>
            <a:r>
              <a:rPr lang="es-ES" b="1" dirty="0"/>
              <a:t> </a:t>
            </a:r>
            <a:r>
              <a:rPr lang="es-ES" b="1" dirty="0" err="1"/>
              <a:t>posljedice</a:t>
            </a:r>
            <a:r>
              <a:rPr lang="es-ES" b="1" dirty="0"/>
              <a:t> </a:t>
            </a:r>
            <a:r>
              <a:rPr lang="es-ES" b="1" dirty="0" err="1"/>
              <a:t>koje</a:t>
            </a:r>
            <a:r>
              <a:rPr lang="es-ES" b="1" dirty="0"/>
              <a:t> je </a:t>
            </a:r>
            <a:r>
              <a:rPr lang="es-ES" b="1" dirty="0" err="1"/>
              <a:t>prouzokovala</a:t>
            </a:r>
            <a:r>
              <a:rPr lang="es-ES" b="1" dirty="0"/>
              <a:t> </a:t>
            </a:r>
            <a:r>
              <a:rPr lang="es-ES" b="1" dirty="0" err="1"/>
              <a:t>štetna</a:t>
            </a:r>
            <a:r>
              <a:rPr lang="es-ES" b="1" dirty="0"/>
              <a:t> </a:t>
            </a:r>
            <a:r>
              <a:rPr lang="es-ES" b="1" dirty="0" err="1"/>
              <a:t>radnja</a:t>
            </a:r>
            <a:r>
              <a:rPr lang="es-ES" b="1" dirty="0"/>
              <a:t> </a:t>
            </a:r>
            <a:r>
              <a:rPr lang="es-ES" b="1" dirty="0" err="1"/>
              <a:t>osobe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je </a:t>
            </a:r>
            <a:r>
              <a:rPr lang="es-ES" b="1" dirty="0" err="1"/>
              <a:t>pod</a:t>
            </a:r>
            <a:r>
              <a:rPr lang="es-ES" b="1" dirty="0"/>
              <a:t> </a:t>
            </a:r>
            <a:r>
              <a:rPr lang="es-ES" b="1" dirty="0" err="1"/>
              <a:t>prinudom</a:t>
            </a:r>
            <a:r>
              <a:rPr lang="es-ES" b="1" dirty="0"/>
              <a:t>. </a:t>
            </a:r>
            <a:r>
              <a:rPr lang="es-ES" dirty="0" err="1"/>
              <a:t>Međunarodnopravna</a:t>
            </a:r>
            <a:r>
              <a:rPr lang="es-ES" dirty="0"/>
              <a:t> </a:t>
            </a:r>
            <a:r>
              <a:rPr lang="es-ES" dirty="0" err="1"/>
              <a:t>pravila</a:t>
            </a:r>
            <a:r>
              <a:rPr lang="es-ES" dirty="0"/>
              <a:t> </a:t>
            </a:r>
            <a:r>
              <a:rPr lang="es-ES" dirty="0" err="1"/>
              <a:t>propisuju</a:t>
            </a:r>
            <a:r>
              <a:rPr lang="es-ES" dirty="0"/>
              <a:t> </a:t>
            </a:r>
            <a:r>
              <a:rPr lang="es-ES" dirty="0" err="1"/>
              <a:t>četiri</a:t>
            </a:r>
            <a:r>
              <a:rPr lang="es-ES" dirty="0"/>
              <a:t> </a:t>
            </a:r>
            <a:r>
              <a:rPr lang="es-ES" dirty="0" err="1"/>
              <a:t>striktna</a:t>
            </a:r>
            <a:r>
              <a:rPr lang="es-ES" dirty="0"/>
              <a:t> </a:t>
            </a:r>
            <a:r>
              <a:rPr lang="es-ES" dirty="0" err="1"/>
              <a:t>uvjeta</a:t>
            </a:r>
            <a:r>
              <a:rPr lang="es-ES" dirty="0"/>
              <a:t> za </a:t>
            </a:r>
            <a:r>
              <a:rPr lang="es-ES" dirty="0" err="1"/>
              <a:t>odbranu</a:t>
            </a:r>
            <a:r>
              <a:rPr lang="es-ES" dirty="0"/>
              <a:t> </a:t>
            </a:r>
            <a:r>
              <a:rPr lang="es-ES" dirty="0" err="1"/>
              <a:t>pozivanjem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nuždu</a:t>
            </a:r>
            <a:r>
              <a:rPr lang="es-ES" dirty="0"/>
              <a:t> i </a:t>
            </a:r>
            <a:r>
              <a:rPr lang="es-ES" dirty="0" err="1"/>
              <a:t>prinudu</a:t>
            </a:r>
            <a:r>
              <a:rPr lang="es-ES" dirty="0"/>
              <a:t>, a </a:t>
            </a:r>
            <a:r>
              <a:rPr lang="es-ES" dirty="0" err="1"/>
              <a:t>to</a:t>
            </a:r>
            <a:r>
              <a:rPr lang="es-ES" dirty="0"/>
              <a:t> su: </a:t>
            </a:r>
            <a:r>
              <a:rPr lang="es-ES" b="1" dirty="0"/>
              <a:t>a) </a:t>
            </a:r>
            <a:r>
              <a:rPr lang="es-ES" b="1" dirty="0" err="1"/>
              <a:t>radnja</a:t>
            </a:r>
            <a:r>
              <a:rPr lang="es-ES" dirty="0"/>
              <a:t> za </a:t>
            </a:r>
            <a:r>
              <a:rPr lang="es-ES" dirty="0" err="1"/>
              <a:t>koju</a:t>
            </a:r>
            <a:r>
              <a:rPr lang="es-ES" dirty="0"/>
              <a:t> se </a:t>
            </a:r>
            <a:r>
              <a:rPr lang="es-ES" dirty="0" err="1"/>
              <a:t>tereti</a:t>
            </a:r>
            <a:r>
              <a:rPr lang="es-ES" dirty="0"/>
              <a:t> je </a:t>
            </a:r>
            <a:r>
              <a:rPr lang="es-ES" b="1" dirty="0" err="1"/>
              <a:t>izvršena</a:t>
            </a:r>
            <a:r>
              <a:rPr lang="es-ES" dirty="0"/>
              <a:t> u </a:t>
            </a:r>
            <a:r>
              <a:rPr lang="es-ES" dirty="0" err="1"/>
              <a:t>okolnostima</a:t>
            </a:r>
            <a:r>
              <a:rPr lang="es-ES" dirty="0"/>
              <a:t> </a:t>
            </a:r>
            <a:r>
              <a:rPr lang="es-ES" dirty="0" err="1"/>
              <a:t>neposredne</a:t>
            </a:r>
            <a:r>
              <a:rPr lang="es-ES" dirty="0"/>
              <a:t> </a:t>
            </a:r>
            <a:r>
              <a:rPr lang="es-ES" b="1" dirty="0" err="1"/>
              <a:t>prijetnje</a:t>
            </a:r>
            <a:r>
              <a:rPr lang="es-ES" b="1" dirty="0"/>
              <a:t> </a:t>
            </a:r>
            <a:r>
              <a:rPr lang="es-ES" b="1" dirty="0" err="1"/>
              <a:t>nastupanja</a:t>
            </a:r>
            <a:r>
              <a:rPr lang="es-ES" b="1" dirty="0"/>
              <a:t> </a:t>
            </a:r>
            <a:r>
              <a:rPr lang="es-ES" b="1" dirty="0" err="1"/>
              <a:t>teške</a:t>
            </a:r>
            <a:r>
              <a:rPr lang="es-ES" b="1" dirty="0"/>
              <a:t> i </a:t>
            </a:r>
            <a:r>
              <a:rPr lang="es-ES" b="1" dirty="0" err="1"/>
              <a:t>nepopravljive</a:t>
            </a:r>
            <a:r>
              <a:rPr lang="es-ES" b="1" dirty="0"/>
              <a:t> </a:t>
            </a:r>
            <a:r>
              <a:rPr lang="es-ES" b="1" dirty="0" err="1"/>
              <a:t>posljedice</a:t>
            </a:r>
            <a:r>
              <a:rPr lang="es-ES" b="1" dirty="0"/>
              <a:t> za </a:t>
            </a:r>
            <a:r>
              <a:rPr lang="es-ES" b="1" dirty="0" err="1"/>
              <a:t>njegov</a:t>
            </a:r>
            <a:r>
              <a:rPr lang="es-ES" b="1" dirty="0"/>
              <a:t> </a:t>
            </a:r>
            <a:r>
              <a:rPr lang="es-ES" b="1" dirty="0" err="1"/>
              <a:t>život</a:t>
            </a:r>
            <a:r>
              <a:rPr lang="es-ES" b="1" dirty="0"/>
              <a:t> </a:t>
            </a:r>
            <a:r>
              <a:rPr lang="es-ES" b="1" dirty="0" err="1"/>
              <a:t>ili</a:t>
            </a:r>
            <a:r>
              <a:rPr lang="es-ES" b="1" dirty="0"/>
              <a:t> </a:t>
            </a:r>
            <a:r>
              <a:rPr lang="es-ES" b="1" dirty="0" err="1"/>
              <a:t>tijelo</a:t>
            </a:r>
            <a:r>
              <a:rPr lang="es-ES" dirty="0"/>
              <a:t>, </a:t>
            </a:r>
            <a:r>
              <a:rPr lang="es-ES" b="1" dirty="0"/>
              <a:t>b)</a:t>
            </a:r>
            <a:r>
              <a:rPr lang="es-ES" dirty="0"/>
              <a:t>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postoji</a:t>
            </a:r>
            <a:r>
              <a:rPr lang="es-ES" b="1" dirty="0"/>
              <a:t> </a:t>
            </a:r>
            <a:r>
              <a:rPr lang="es-ES" b="1" dirty="0" err="1"/>
              <a:t>pogodno</a:t>
            </a:r>
            <a:r>
              <a:rPr lang="es-ES" b="1" dirty="0"/>
              <a:t> </a:t>
            </a:r>
            <a:r>
              <a:rPr lang="es-ES" b="1" dirty="0" err="1"/>
              <a:t>sredstvo</a:t>
            </a:r>
            <a:r>
              <a:rPr lang="es-ES" b="1" dirty="0"/>
              <a:t> za </a:t>
            </a:r>
            <a:r>
              <a:rPr lang="es-ES" b="1" dirty="0" err="1"/>
              <a:t>otklanjanje</a:t>
            </a:r>
            <a:r>
              <a:rPr lang="es-ES" b="1" dirty="0"/>
              <a:t> </a:t>
            </a:r>
            <a:r>
              <a:rPr lang="es-ES" b="1" dirty="0" err="1"/>
              <a:t>tog</a:t>
            </a:r>
            <a:r>
              <a:rPr lang="es-ES" b="1" dirty="0"/>
              <a:t> </a:t>
            </a:r>
            <a:r>
              <a:rPr lang="es-ES" b="1" dirty="0" err="1"/>
              <a:t>zla</a:t>
            </a:r>
            <a:r>
              <a:rPr lang="es-ES" dirty="0"/>
              <a:t>, </a:t>
            </a:r>
            <a:r>
              <a:rPr lang="es-ES" b="1" dirty="0"/>
              <a:t>c)</a:t>
            </a:r>
            <a:r>
              <a:rPr lang="es-ES" dirty="0"/>
              <a:t> </a:t>
            </a:r>
            <a:r>
              <a:rPr lang="es-ES" b="1" dirty="0" err="1"/>
              <a:t>zločin</a:t>
            </a:r>
            <a:r>
              <a:rPr lang="es-ES" b="1" dirty="0"/>
              <a:t> </a:t>
            </a:r>
            <a:r>
              <a:rPr lang="es-ES" b="1" dirty="0" err="1"/>
              <a:t>koji</a:t>
            </a:r>
            <a:r>
              <a:rPr lang="es-ES" b="1" dirty="0"/>
              <a:t> je </a:t>
            </a:r>
            <a:r>
              <a:rPr lang="es-ES" b="1" dirty="0" err="1"/>
              <a:t>počinjen</a:t>
            </a:r>
            <a:r>
              <a:rPr lang="es-ES" b="1" dirty="0"/>
              <a:t> </a:t>
            </a:r>
            <a:r>
              <a:rPr lang="es-ES" b="1" dirty="0" err="1"/>
              <a:t>nije</a:t>
            </a:r>
            <a:r>
              <a:rPr lang="es-ES" b="1" dirty="0"/>
              <a:t> </a:t>
            </a:r>
            <a:r>
              <a:rPr lang="es-ES" b="1" dirty="0" err="1"/>
              <a:t>nesrazmjeran</a:t>
            </a:r>
            <a:r>
              <a:rPr lang="es-ES" b="1" dirty="0"/>
              <a:t> </a:t>
            </a:r>
            <a:r>
              <a:rPr lang="es-ES" b="1" dirty="0" err="1"/>
              <a:t>predstojećem</a:t>
            </a:r>
            <a:r>
              <a:rPr lang="es-ES" b="1" dirty="0"/>
              <a:t> </a:t>
            </a:r>
            <a:r>
              <a:rPr lang="es-ES" b="1" dirty="0" err="1"/>
              <a:t>zlu</a:t>
            </a:r>
            <a:r>
              <a:rPr lang="es-ES" b="1" dirty="0"/>
              <a:t> </a:t>
            </a:r>
            <a:r>
              <a:rPr lang="es-ES" dirty="0"/>
              <a:t>i </a:t>
            </a:r>
            <a:r>
              <a:rPr lang="es-ES" b="1" dirty="0"/>
              <a:t>d)</a:t>
            </a:r>
            <a:r>
              <a:rPr lang="es-ES" dirty="0"/>
              <a:t> </a:t>
            </a:r>
            <a:r>
              <a:rPr lang="es-ES" b="1" dirty="0" err="1"/>
              <a:t>osoba</a:t>
            </a:r>
            <a:r>
              <a:rPr lang="es-ES" b="1" dirty="0"/>
              <a:t> </a:t>
            </a:r>
            <a:r>
              <a:rPr lang="es-ES" b="1" dirty="0" err="1"/>
              <a:t>nije</a:t>
            </a:r>
            <a:r>
              <a:rPr lang="es-ES" b="1" dirty="0"/>
              <a:t> </a:t>
            </a:r>
            <a:r>
              <a:rPr lang="es-ES" b="1" dirty="0" err="1"/>
              <a:t>svojom</a:t>
            </a:r>
            <a:r>
              <a:rPr lang="es-ES" b="1" dirty="0"/>
              <a:t> </a:t>
            </a:r>
            <a:r>
              <a:rPr lang="es-ES" b="1" dirty="0" err="1"/>
              <a:t>voljom</a:t>
            </a:r>
            <a:r>
              <a:rPr lang="es-ES" b="1" dirty="0"/>
              <a:t> </a:t>
            </a:r>
            <a:r>
              <a:rPr lang="es-ES" b="1" dirty="0" err="1"/>
              <a:t>doprinijela</a:t>
            </a:r>
            <a:r>
              <a:rPr lang="es-ES" b="1" dirty="0"/>
              <a:t> </a:t>
            </a:r>
            <a:r>
              <a:rPr lang="es-ES" b="1" dirty="0" err="1"/>
              <a:t>stvaranju</a:t>
            </a:r>
            <a:r>
              <a:rPr lang="es-ES" b="1" dirty="0"/>
              <a:t> </a:t>
            </a:r>
            <a:r>
              <a:rPr lang="es-ES" b="1" dirty="0" err="1"/>
              <a:t>situacije</a:t>
            </a:r>
            <a:r>
              <a:rPr lang="es-ES" b="1" dirty="0"/>
              <a:t> </a:t>
            </a:r>
            <a:r>
              <a:rPr lang="es-ES" b="1" dirty="0" err="1"/>
              <a:t>zbog</a:t>
            </a:r>
            <a:r>
              <a:rPr lang="es-ES" b="1" dirty="0"/>
              <a:t> </a:t>
            </a:r>
            <a:r>
              <a:rPr lang="es-ES" b="1" dirty="0" err="1"/>
              <a:t>koje</a:t>
            </a:r>
            <a:r>
              <a:rPr lang="es-ES" b="1" dirty="0"/>
              <a:t> je </a:t>
            </a:r>
            <a:r>
              <a:rPr lang="es-ES" b="1" dirty="0" err="1"/>
              <a:t>djelovala</a:t>
            </a:r>
            <a:r>
              <a:rPr lang="es-ES" b="1" dirty="0"/>
              <a:t> u </a:t>
            </a:r>
            <a:r>
              <a:rPr lang="es-ES" b="1" dirty="0" err="1"/>
              <a:t>krajnjoj</a:t>
            </a:r>
            <a:r>
              <a:rPr lang="es-ES" b="1" dirty="0"/>
              <a:t> </a:t>
            </a:r>
            <a:r>
              <a:rPr lang="es-ES" b="1" dirty="0" err="1"/>
              <a:t>nuždi</a:t>
            </a:r>
            <a:r>
              <a:rPr lang="es-ES" b="1" dirty="0"/>
              <a:t> </a:t>
            </a:r>
            <a:r>
              <a:rPr lang="es-ES" b="1" dirty="0" err="1"/>
              <a:t>ili</a:t>
            </a:r>
            <a:r>
              <a:rPr lang="es-ES" b="1" dirty="0"/>
              <a:t> </a:t>
            </a:r>
            <a:r>
              <a:rPr lang="es-ES" b="1" dirty="0" err="1"/>
              <a:t>pod</a:t>
            </a:r>
            <a:r>
              <a:rPr lang="es-ES" b="1" dirty="0"/>
              <a:t> </a:t>
            </a:r>
            <a:r>
              <a:rPr lang="es-ES" b="1" dirty="0" err="1"/>
              <a:t>prinudom</a:t>
            </a:r>
            <a:r>
              <a:rPr lang="es-ES" b="1" dirty="0"/>
              <a:t>.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4513242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ES" b="1" dirty="0" err="1"/>
              <a:t>Krajnja</a:t>
            </a:r>
            <a:r>
              <a:rPr lang="es-ES" b="1" dirty="0"/>
              <a:t> </a:t>
            </a:r>
            <a:r>
              <a:rPr lang="es-ES" b="1" dirty="0" err="1"/>
              <a:t>nužda</a:t>
            </a:r>
            <a:r>
              <a:rPr lang="es-ES" dirty="0"/>
              <a:t> </a:t>
            </a:r>
            <a:r>
              <a:rPr lang="es-ES" b="1" dirty="0"/>
              <a:t>je </a:t>
            </a:r>
            <a:r>
              <a:rPr lang="es-ES" b="1" dirty="0" err="1"/>
              <a:t>širi</a:t>
            </a:r>
            <a:r>
              <a:rPr lang="es-ES" b="1" dirty="0"/>
              <a:t> </a:t>
            </a:r>
            <a:r>
              <a:rPr lang="es-ES" b="1" dirty="0" err="1"/>
              <a:t>pojam</a:t>
            </a:r>
            <a:r>
              <a:rPr lang="es-ES" b="1" dirty="0"/>
              <a:t> </a:t>
            </a:r>
            <a:r>
              <a:rPr lang="es-ES" b="1" dirty="0" err="1"/>
              <a:t>od</a:t>
            </a:r>
            <a:r>
              <a:rPr lang="es-ES" b="1" dirty="0"/>
              <a:t> </a:t>
            </a:r>
            <a:r>
              <a:rPr lang="es-ES" b="1" dirty="0" err="1"/>
              <a:t>prinude</a:t>
            </a:r>
            <a:r>
              <a:rPr lang="es-ES" dirty="0"/>
              <a:t>. </a:t>
            </a:r>
            <a:r>
              <a:rPr lang="es-ES" dirty="0" err="1"/>
              <a:t>Ona</a:t>
            </a:r>
            <a:r>
              <a:rPr lang="es-ES" dirty="0"/>
              <a:t> </a:t>
            </a:r>
            <a:r>
              <a:rPr lang="es-ES" b="1" dirty="0" err="1"/>
              <a:t>označava</a:t>
            </a:r>
            <a:r>
              <a:rPr lang="es-ES" b="1" dirty="0"/>
              <a:t> </a:t>
            </a:r>
            <a:r>
              <a:rPr lang="es-ES" b="1" dirty="0" err="1"/>
              <a:t>prijetnju</a:t>
            </a:r>
            <a:r>
              <a:rPr lang="es-ES" b="1" dirty="0"/>
              <a:t> </a:t>
            </a:r>
            <a:r>
              <a:rPr lang="es-ES" b="1" dirty="0" err="1"/>
              <a:t>životu</a:t>
            </a:r>
            <a:r>
              <a:rPr lang="es-ES" b="1" dirty="0"/>
              <a:t> i </a:t>
            </a:r>
            <a:r>
              <a:rPr lang="es-ES" b="1" dirty="0" err="1"/>
              <a:t>tijelu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</a:t>
            </a:r>
            <a:r>
              <a:rPr lang="es-ES" b="1" dirty="0" err="1"/>
              <a:t>potiče</a:t>
            </a:r>
            <a:r>
              <a:rPr lang="es-ES" b="1" dirty="0"/>
              <a:t> </a:t>
            </a:r>
            <a:r>
              <a:rPr lang="es-ES" b="1" dirty="0" err="1"/>
              <a:t>od</a:t>
            </a:r>
            <a:r>
              <a:rPr lang="es-ES" b="1" dirty="0"/>
              <a:t> </a:t>
            </a:r>
            <a:r>
              <a:rPr lang="es-ES" b="1" dirty="0" err="1"/>
              <a:t>objektivnih</a:t>
            </a:r>
            <a:r>
              <a:rPr lang="es-ES" b="1" dirty="0"/>
              <a:t> </a:t>
            </a:r>
            <a:r>
              <a:rPr lang="es-ES" b="1" dirty="0" err="1"/>
              <a:t>okolnosti</a:t>
            </a:r>
            <a:r>
              <a:rPr lang="es-ES" b="1" dirty="0"/>
              <a:t> – a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zbog</a:t>
            </a:r>
            <a:r>
              <a:rPr lang="es-ES" b="1" dirty="0"/>
              <a:t> </a:t>
            </a:r>
            <a:r>
              <a:rPr lang="es-ES" b="1" dirty="0" err="1"/>
              <a:t>djelovanja</a:t>
            </a:r>
            <a:r>
              <a:rPr lang="es-ES" b="1" dirty="0"/>
              <a:t> </a:t>
            </a:r>
            <a:r>
              <a:rPr lang="es-ES" b="1" dirty="0" err="1"/>
              <a:t>neke</a:t>
            </a:r>
            <a:r>
              <a:rPr lang="es-ES" b="1" dirty="0"/>
              <a:t> </a:t>
            </a:r>
            <a:r>
              <a:rPr lang="es-ES" b="1" dirty="0" err="1"/>
              <a:t>druge</a:t>
            </a:r>
            <a:r>
              <a:rPr lang="es-ES" b="1" dirty="0"/>
              <a:t> </a:t>
            </a:r>
            <a:r>
              <a:rPr lang="es-ES" b="1" dirty="0" err="1"/>
              <a:t>osobe</a:t>
            </a:r>
            <a:r>
              <a:rPr lang="es-ES" b="1" dirty="0"/>
              <a:t>.</a:t>
            </a:r>
            <a:r>
              <a:rPr lang="es-ES" dirty="0"/>
              <a:t> </a:t>
            </a:r>
            <a:r>
              <a:rPr lang="es-ES" dirty="0" err="1"/>
              <a:t>Međunarodno</a:t>
            </a:r>
            <a:r>
              <a:rPr lang="es-ES" dirty="0"/>
              <a:t> pravo </a:t>
            </a:r>
            <a:r>
              <a:rPr lang="es-ES" dirty="0" err="1"/>
              <a:t>pod</a:t>
            </a:r>
            <a:r>
              <a:rPr lang="es-ES" dirty="0"/>
              <a:t> </a:t>
            </a:r>
            <a:r>
              <a:rPr lang="es-ES" dirty="0" err="1"/>
              <a:t>striktnim</a:t>
            </a:r>
            <a:r>
              <a:rPr lang="es-ES" dirty="0"/>
              <a:t> </a:t>
            </a:r>
            <a:r>
              <a:rPr lang="es-ES" dirty="0" err="1"/>
              <a:t>uvjetima</a:t>
            </a:r>
            <a:r>
              <a:rPr lang="es-ES" dirty="0"/>
              <a:t> </a:t>
            </a:r>
            <a:r>
              <a:rPr lang="es-ES" dirty="0" err="1"/>
              <a:t>dozvoljava</a:t>
            </a:r>
            <a:r>
              <a:rPr lang="es-ES" dirty="0"/>
              <a:t> da </a:t>
            </a:r>
            <a:r>
              <a:rPr lang="es-ES" dirty="0" err="1"/>
              <a:t>krajnja</a:t>
            </a:r>
            <a:r>
              <a:rPr lang="es-ES" dirty="0"/>
              <a:t> </a:t>
            </a:r>
            <a:r>
              <a:rPr lang="es-ES" dirty="0" err="1"/>
              <a:t>nužda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predstavlajti</a:t>
            </a:r>
            <a:r>
              <a:rPr lang="es-ES" dirty="0"/>
              <a:t> </a:t>
            </a:r>
            <a:r>
              <a:rPr lang="es-ES" dirty="0" err="1"/>
              <a:t>osnov</a:t>
            </a:r>
            <a:r>
              <a:rPr lang="es-ES" dirty="0"/>
              <a:t> za </a:t>
            </a:r>
            <a:r>
              <a:rPr lang="es-ES" dirty="0" err="1"/>
              <a:t>odbranu</a:t>
            </a:r>
            <a:r>
              <a:rPr lang="es-ES" dirty="0"/>
              <a:t>. U </a:t>
            </a:r>
            <a:r>
              <a:rPr lang="es-ES" dirty="0" err="1"/>
              <a:t>precedentnom</a:t>
            </a:r>
            <a:r>
              <a:rPr lang="es-ES" dirty="0"/>
              <a:t> </a:t>
            </a:r>
            <a:r>
              <a:rPr lang="es-ES" dirty="0" err="1"/>
              <a:t>pravu</a:t>
            </a:r>
            <a:r>
              <a:rPr lang="es-ES" dirty="0"/>
              <a:t> se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prinudu</a:t>
            </a:r>
            <a:r>
              <a:rPr lang="es-ES" dirty="0"/>
              <a:t> </a:t>
            </a:r>
            <a:r>
              <a:rPr lang="es-ES" dirty="0" err="1"/>
              <a:t>najčešće</a:t>
            </a:r>
            <a:r>
              <a:rPr lang="es-ES" dirty="0"/>
              <a:t> </a:t>
            </a:r>
            <a:r>
              <a:rPr lang="es-ES" dirty="0" err="1"/>
              <a:t>poziva</a:t>
            </a:r>
            <a:r>
              <a:rPr lang="es-ES" dirty="0"/>
              <a:t> u </a:t>
            </a:r>
            <a:r>
              <a:rPr lang="es-ES" dirty="0" err="1"/>
              <a:t>vezi</a:t>
            </a:r>
            <a:r>
              <a:rPr lang="es-ES" dirty="0"/>
              <a:t> s </a:t>
            </a:r>
            <a:r>
              <a:rPr lang="es-ES" dirty="0" err="1"/>
              <a:t>naređenjem</a:t>
            </a:r>
            <a:r>
              <a:rPr lang="es-ES" dirty="0"/>
              <a:t> </a:t>
            </a:r>
            <a:r>
              <a:rPr lang="es-ES" dirty="0" err="1"/>
              <a:t>pretpostavljenog</a:t>
            </a:r>
            <a:r>
              <a:rPr lang="es-ES" dirty="0"/>
              <a:t>. </a:t>
            </a:r>
            <a:r>
              <a:rPr lang="es-ES" dirty="0" err="1"/>
              <a:t>Ako</a:t>
            </a:r>
            <a:r>
              <a:rPr lang="es-ES" dirty="0"/>
              <a:t> </a:t>
            </a:r>
            <a:r>
              <a:rPr lang="es-ES" dirty="0" err="1"/>
              <a:t>naređenje</a:t>
            </a:r>
            <a:r>
              <a:rPr lang="es-ES" dirty="0"/>
              <a:t> </a:t>
            </a:r>
            <a:r>
              <a:rPr lang="es-ES" dirty="0" err="1"/>
              <a:t>pretpostavljenog</a:t>
            </a:r>
            <a:r>
              <a:rPr lang="es-ES" dirty="0"/>
              <a:t> </a:t>
            </a:r>
            <a:r>
              <a:rPr lang="es-ES" dirty="0" err="1"/>
              <a:t>uključuje</a:t>
            </a:r>
            <a:r>
              <a:rPr lang="es-ES" dirty="0"/>
              <a:t> </a:t>
            </a:r>
            <a:r>
              <a:rPr lang="es-ES" dirty="0" err="1"/>
              <a:t>činjenje</a:t>
            </a:r>
            <a:r>
              <a:rPr lang="es-ES" dirty="0"/>
              <a:t> </a:t>
            </a:r>
            <a:r>
              <a:rPr lang="es-ES" dirty="0" err="1"/>
              <a:t>nekog</a:t>
            </a:r>
            <a:r>
              <a:rPr lang="es-ES" dirty="0"/>
              <a:t> </a:t>
            </a:r>
            <a:r>
              <a:rPr lang="es-ES" dirty="0" err="1"/>
              <a:t>međunarodnog</a:t>
            </a:r>
            <a:r>
              <a:rPr lang="es-ES" dirty="0"/>
              <a:t> </a:t>
            </a:r>
            <a:r>
              <a:rPr lang="es-ES" dirty="0" err="1"/>
              <a:t>zločina</a:t>
            </a:r>
            <a:r>
              <a:rPr lang="es-ES" dirty="0"/>
              <a:t> </a:t>
            </a:r>
            <a:r>
              <a:rPr lang="es-ES" dirty="0" err="1"/>
              <a:t>podređeni</a:t>
            </a:r>
            <a:r>
              <a:rPr lang="es-ES" dirty="0"/>
              <a:t> je </a:t>
            </a:r>
            <a:r>
              <a:rPr lang="es-ES" dirty="0" err="1"/>
              <a:t>dužan</a:t>
            </a:r>
            <a:r>
              <a:rPr lang="es-ES" dirty="0"/>
              <a:t> </a:t>
            </a:r>
            <a:r>
              <a:rPr lang="es-ES" dirty="0" err="1"/>
              <a:t>odbiti</a:t>
            </a:r>
            <a:r>
              <a:rPr lang="es-ES" dirty="0"/>
              <a:t> </a:t>
            </a:r>
            <a:r>
              <a:rPr lang="es-ES" dirty="0" err="1"/>
              <a:t>izvršenje</a:t>
            </a:r>
            <a:r>
              <a:rPr lang="es-ES" dirty="0"/>
              <a:t> </a:t>
            </a:r>
            <a:r>
              <a:rPr lang="es-ES" dirty="0" err="1"/>
              <a:t>naređenja</a:t>
            </a:r>
            <a:r>
              <a:rPr lang="es-ES" dirty="0"/>
              <a:t>. </a:t>
            </a:r>
            <a:r>
              <a:rPr lang="es-ES" dirty="0" err="1"/>
              <a:t>Ako</a:t>
            </a:r>
            <a:r>
              <a:rPr lang="es-ES" dirty="0"/>
              <a:t> se </a:t>
            </a:r>
            <a:r>
              <a:rPr lang="es-ES" dirty="0" err="1"/>
              <a:t>uz</a:t>
            </a:r>
            <a:r>
              <a:rPr lang="es-ES" dirty="0"/>
              <a:t> </a:t>
            </a:r>
            <a:r>
              <a:rPr lang="es-ES" dirty="0" err="1"/>
              <a:t>odbijanje</a:t>
            </a:r>
            <a:r>
              <a:rPr lang="es-ES" dirty="0"/>
              <a:t> </a:t>
            </a:r>
            <a:r>
              <a:rPr lang="es-ES" dirty="0" err="1"/>
              <a:t>ponovi</a:t>
            </a:r>
            <a:r>
              <a:rPr lang="es-ES" dirty="0"/>
              <a:t> </a:t>
            </a:r>
            <a:r>
              <a:rPr lang="es-ES" dirty="0" err="1"/>
              <a:t>naređenje</a:t>
            </a:r>
            <a:r>
              <a:rPr lang="es-ES" dirty="0"/>
              <a:t> </a:t>
            </a:r>
            <a:r>
              <a:rPr lang="es-ES" dirty="0" err="1"/>
              <a:t>uz</a:t>
            </a:r>
            <a:r>
              <a:rPr lang="es-ES" dirty="0"/>
              <a:t> </a:t>
            </a:r>
            <a:r>
              <a:rPr lang="es-ES" dirty="0" err="1"/>
              <a:t>prijetnju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život</a:t>
            </a:r>
            <a:r>
              <a:rPr lang="es-ES" dirty="0"/>
              <a:t> i </a:t>
            </a:r>
            <a:r>
              <a:rPr lang="es-ES" dirty="0" err="1"/>
              <a:t>tijelo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pristupiti</a:t>
            </a:r>
            <a:r>
              <a:rPr lang="es-ES" dirty="0"/>
              <a:t> </a:t>
            </a:r>
            <a:r>
              <a:rPr lang="es-ES" dirty="0" err="1"/>
              <a:t>odbrani</a:t>
            </a:r>
            <a:r>
              <a:rPr lang="es-ES" dirty="0"/>
              <a:t> </a:t>
            </a:r>
            <a:r>
              <a:rPr lang="es-ES" dirty="0" err="1"/>
              <a:t>pozivanjem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prinudu</a:t>
            </a:r>
            <a:r>
              <a:rPr lang="es-ES" dirty="0"/>
              <a:t>, </a:t>
            </a:r>
            <a:r>
              <a:rPr lang="es-ES" dirty="0" err="1"/>
              <a:t>gdje</a:t>
            </a:r>
            <a:r>
              <a:rPr lang="es-ES" dirty="0"/>
              <a:t> </a:t>
            </a:r>
            <a:r>
              <a:rPr lang="es-ES" dirty="0" err="1"/>
              <a:t>naređenje</a:t>
            </a:r>
            <a:r>
              <a:rPr lang="es-ES" dirty="0"/>
              <a:t> </a:t>
            </a:r>
            <a:r>
              <a:rPr lang="es-ES" dirty="0" err="1"/>
              <a:t>pretpostavljenog</a:t>
            </a:r>
            <a:r>
              <a:rPr lang="es-ES" dirty="0"/>
              <a:t> </a:t>
            </a:r>
            <a:r>
              <a:rPr lang="es-ES" dirty="0" err="1"/>
              <a:t>gubi</a:t>
            </a:r>
            <a:r>
              <a:rPr lang="es-ES" dirty="0"/>
              <a:t> </a:t>
            </a:r>
            <a:r>
              <a:rPr lang="es-ES" dirty="0" err="1"/>
              <a:t>svaki</a:t>
            </a:r>
            <a:r>
              <a:rPr lang="es-ES" dirty="0"/>
              <a:t> </a:t>
            </a:r>
            <a:r>
              <a:rPr lang="es-ES" dirty="0" err="1"/>
              <a:t>pravni</a:t>
            </a:r>
            <a:r>
              <a:rPr lang="es-ES" dirty="0"/>
              <a:t> </a:t>
            </a:r>
            <a:r>
              <a:rPr lang="es-ES" dirty="0" err="1"/>
              <a:t>značaj</a:t>
            </a:r>
            <a:r>
              <a:rPr lang="es-ES" dirty="0"/>
              <a:t>. </a:t>
            </a:r>
            <a:r>
              <a:rPr lang="es-ES" dirty="0" err="1"/>
              <a:t>Tendencije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se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otkriti</a:t>
            </a:r>
            <a:r>
              <a:rPr lang="es-ES" dirty="0"/>
              <a:t> u </a:t>
            </a:r>
            <a:r>
              <a:rPr lang="es-ES" dirty="0" err="1"/>
              <a:t>precedentnom</a:t>
            </a:r>
            <a:r>
              <a:rPr lang="es-ES" dirty="0"/>
              <a:t> </a:t>
            </a:r>
            <a:r>
              <a:rPr lang="es-ES" dirty="0" err="1"/>
              <a:t>pravu</a:t>
            </a:r>
            <a:r>
              <a:rPr lang="es-ES" dirty="0"/>
              <a:t> </a:t>
            </a:r>
            <a:r>
              <a:rPr lang="es-ES" dirty="0" err="1"/>
              <a:t>ukazuju</a:t>
            </a:r>
            <a:r>
              <a:rPr lang="es-ES" dirty="0"/>
              <a:t> da, </a:t>
            </a:r>
            <a:r>
              <a:rPr lang="es-ES" dirty="0" err="1"/>
              <a:t>pri</a:t>
            </a:r>
            <a:r>
              <a:rPr lang="es-ES" dirty="0"/>
              <a:t> </a:t>
            </a:r>
            <a:r>
              <a:rPr lang="es-ES" dirty="0" err="1"/>
              <a:t>procjenjivanju</a:t>
            </a:r>
            <a:r>
              <a:rPr lang="es-ES" dirty="0"/>
              <a:t> </a:t>
            </a:r>
            <a:r>
              <a:rPr lang="es-ES" dirty="0" err="1"/>
              <a:t>činjeničnih</a:t>
            </a:r>
            <a:r>
              <a:rPr lang="es-ES" dirty="0"/>
              <a:t> </a:t>
            </a:r>
            <a:r>
              <a:rPr lang="es-ES" dirty="0" err="1"/>
              <a:t>okolnosti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biti</a:t>
            </a:r>
            <a:r>
              <a:rPr lang="es-ES" dirty="0"/>
              <a:t> u </a:t>
            </a:r>
            <a:r>
              <a:rPr lang="es-ES" dirty="0" err="1"/>
              <a:t>vezi</a:t>
            </a:r>
            <a:r>
              <a:rPr lang="es-ES" dirty="0"/>
              <a:t> </a:t>
            </a:r>
            <a:r>
              <a:rPr lang="es-ES" dirty="0" err="1"/>
              <a:t>sa</a:t>
            </a:r>
            <a:r>
              <a:rPr lang="es-ES" dirty="0"/>
              <a:t> </a:t>
            </a:r>
            <a:r>
              <a:rPr lang="es-ES" dirty="0" err="1"/>
              <a:t>prinudom</a:t>
            </a:r>
            <a:r>
              <a:rPr lang="es-ES" dirty="0"/>
              <a:t>,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doći</a:t>
            </a:r>
            <a:r>
              <a:rPr lang="es-ES" dirty="0"/>
              <a:t> do </a:t>
            </a:r>
            <a:r>
              <a:rPr lang="es-ES" dirty="0" err="1"/>
              <a:t>potrebe</a:t>
            </a:r>
            <a:r>
              <a:rPr lang="es-ES" dirty="0"/>
              <a:t> </a:t>
            </a:r>
            <a:r>
              <a:rPr lang="es-ES" dirty="0" err="1"/>
              <a:t>utvrđenja</a:t>
            </a:r>
            <a:r>
              <a:rPr lang="es-ES" dirty="0"/>
              <a:t> </a:t>
            </a:r>
            <a:r>
              <a:rPr lang="es-ES" dirty="0" err="1"/>
              <a:t>različitih</a:t>
            </a:r>
            <a:r>
              <a:rPr lang="es-ES" dirty="0"/>
              <a:t> </a:t>
            </a:r>
            <a:r>
              <a:rPr lang="es-ES" dirty="0" err="1"/>
              <a:t>stupnjeva</a:t>
            </a:r>
            <a:r>
              <a:rPr lang="es-ES" dirty="0"/>
              <a:t> </a:t>
            </a:r>
            <a:r>
              <a:rPr lang="es-ES" dirty="0" err="1"/>
              <a:t>vojne</a:t>
            </a:r>
            <a:r>
              <a:rPr lang="es-ES" dirty="0"/>
              <a:t> i </a:t>
            </a:r>
            <a:r>
              <a:rPr lang="es-ES" dirty="0" err="1"/>
              <a:t>civilne</a:t>
            </a:r>
            <a:r>
              <a:rPr lang="es-ES" dirty="0"/>
              <a:t> </a:t>
            </a:r>
            <a:r>
              <a:rPr lang="es-ES" dirty="0" err="1"/>
              <a:t>hijerarhije</a:t>
            </a:r>
            <a:r>
              <a:rPr lang="es-ES" dirty="0"/>
              <a:t>. </a:t>
            </a:r>
            <a:r>
              <a:rPr lang="es-ES" dirty="0" err="1"/>
              <a:t>Očigledno</a:t>
            </a:r>
            <a:r>
              <a:rPr lang="es-ES" dirty="0"/>
              <a:t> </a:t>
            </a:r>
            <a:r>
              <a:rPr lang="es-ES" dirty="0" err="1"/>
              <a:t>što</a:t>
            </a:r>
            <a:r>
              <a:rPr lang="es-ES" dirty="0"/>
              <a:t> je </a:t>
            </a:r>
            <a:r>
              <a:rPr lang="es-ES" dirty="0" err="1"/>
              <a:t>niži</a:t>
            </a:r>
            <a:r>
              <a:rPr lang="es-ES" dirty="0"/>
              <a:t> </a:t>
            </a:r>
            <a:r>
              <a:rPr lang="es-ES" dirty="0" err="1"/>
              <a:t>rang</a:t>
            </a:r>
            <a:r>
              <a:rPr lang="es-ES" dirty="0"/>
              <a:t> </a:t>
            </a:r>
            <a:r>
              <a:rPr lang="es-ES" dirty="0" err="1"/>
              <a:t>potčinjenog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prima </a:t>
            </a:r>
            <a:r>
              <a:rPr lang="es-ES" dirty="0" err="1"/>
              <a:t>naređenje</a:t>
            </a:r>
            <a:r>
              <a:rPr lang="es-ES" dirty="0"/>
              <a:t> </a:t>
            </a:r>
            <a:r>
              <a:rPr lang="es-ES" dirty="0" err="1"/>
              <a:t>propraćeno</a:t>
            </a:r>
            <a:r>
              <a:rPr lang="es-ES" dirty="0"/>
              <a:t> </a:t>
            </a:r>
            <a:r>
              <a:rPr lang="es-ES" dirty="0" err="1"/>
              <a:t>prinudom</a:t>
            </a:r>
            <a:r>
              <a:rPr lang="es-ES" dirty="0"/>
              <a:t>, </a:t>
            </a:r>
            <a:r>
              <a:rPr lang="es-ES" dirty="0" err="1"/>
              <a:t>to</a:t>
            </a:r>
            <a:r>
              <a:rPr lang="es-ES" dirty="0"/>
              <a:t> je </a:t>
            </a:r>
            <a:r>
              <a:rPr lang="es-ES" dirty="0" err="1"/>
              <a:t>manja</a:t>
            </a:r>
            <a:r>
              <a:rPr lang="es-ES" dirty="0"/>
              <a:t> </a:t>
            </a:r>
            <a:r>
              <a:rPr lang="es-ES" dirty="0" err="1"/>
              <a:t>vjerojatnoća</a:t>
            </a:r>
            <a:r>
              <a:rPr lang="es-ES" dirty="0"/>
              <a:t> da </a:t>
            </a:r>
            <a:r>
              <a:rPr lang="es-ES" dirty="0" err="1"/>
              <a:t>će</a:t>
            </a:r>
            <a:r>
              <a:rPr lang="es-ES" dirty="0"/>
              <a:t> </a:t>
            </a:r>
            <a:r>
              <a:rPr lang="es-ES" dirty="0" err="1"/>
              <a:t>imati</a:t>
            </a:r>
            <a:r>
              <a:rPr lang="es-ES" dirty="0"/>
              <a:t> </a:t>
            </a:r>
            <a:r>
              <a:rPr lang="es-ES" dirty="0" err="1"/>
              <a:t>bilo</a:t>
            </a:r>
            <a:r>
              <a:rPr lang="es-ES" dirty="0"/>
              <a:t> </a:t>
            </a:r>
            <a:r>
              <a:rPr lang="es-ES" dirty="0" err="1"/>
              <a:t>kakav</a:t>
            </a:r>
            <a:r>
              <a:rPr lang="es-ES" dirty="0"/>
              <a:t> </a:t>
            </a:r>
            <a:r>
              <a:rPr lang="es-ES" dirty="0" err="1"/>
              <a:t>moralni</a:t>
            </a:r>
            <a:r>
              <a:rPr lang="es-ES" dirty="0"/>
              <a:t> </a:t>
            </a:r>
            <a:r>
              <a:rPr lang="es-ES" dirty="0" err="1"/>
              <a:t>izbor</a:t>
            </a:r>
            <a:r>
              <a:rPr lang="es-ES" dirty="0"/>
              <a:t>. 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684912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b="1" dirty="0"/>
              <a:t>STVARNA ZABLUDA</a:t>
            </a:r>
            <a:endParaRPr lang="hr-HR" dirty="0"/>
          </a:p>
          <a:p>
            <a:pPr algn="just"/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isključenje</a:t>
            </a:r>
            <a:r>
              <a:rPr lang="es-ES" dirty="0"/>
              <a:t> </a:t>
            </a:r>
            <a:r>
              <a:rPr lang="es-ES" dirty="0" err="1"/>
              <a:t>kaznene</a:t>
            </a:r>
            <a:r>
              <a:rPr lang="es-ES" dirty="0"/>
              <a:t> </a:t>
            </a:r>
            <a:r>
              <a:rPr lang="es-ES" dirty="0" err="1"/>
              <a:t>odgovornosti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dirty="0" err="1"/>
              <a:t>odbranu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optužbe</a:t>
            </a:r>
            <a:r>
              <a:rPr lang="es-ES" dirty="0"/>
              <a:t> za </a:t>
            </a:r>
            <a:r>
              <a:rPr lang="es-ES" dirty="0" err="1"/>
              <a:t>kazneno</a:t>
            </a:r>
            <a:r>
              <a:rPr lang="es-ES" dirty="0"/>
              <a:t> </a:t>
            </a:r>
            <a:r>
              <a:rPr lang="es-ES" dirty="0" err="1"/>
              <a:t>djelo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se </a:t>
            </a:r>
            <a:r>
              <a:rPr lang="es-ES" dirty="0" err="1"/>
              <a:t>pozvati</a:t>
            </a:r>
            <a:r>
              <a:rPr lang="es-ES" dirty="0"/>
              <a:t> onda </a:t>
            </a:r>
            <a:r>
              <a:rPr lang="es-ES" dirty="0" err="1"/>
              <a:t>kada</a:t>
            </a:r>
            <a:r>
              <a:rPr lang="es-ES" dirty="0"/>
              <a:t> </a:t>
            </a:r>
            <a:r>
              <a:rPr lang="es-ES" dirty="0" err="1"/>
              <a:t>postoji</a:t>
            </a:r>
            <a:r>
              <a:rPr lang="es-ES" dirty="0"/>
              <a:t> </a:t>
            </a:r>
            <a:r>
              <a:rPr lang="es-ES" dirty="0" err="1"/>
              <a:t>actus</a:t>
            </a:r>
            <a:r>
              <a:rPr lang="es-ES" dirty="0"/>
              <a:t> </a:t>
            </a:r>
            <a:r>
              <a:rPr lang="es-ES" dirty="0" err="1"/>
              <a:t>reus</a:t>
            </a:r>
            <a:r>
              <a:rPr lang="es-ES" dirty="0"/>
              <a:t>, </a:t>
            </a:r>
            <a:r>
              <a:rPr lang="es-ES" dirty="0" err="1"/>
              <a:t>dakle</a:t>
            </a:r>
            <a:r>
              <a:rPr lang="es-ES" dirty="0"/>
              <a:t> </a:t>
            </a:r>
            <a:r>
              <a:rPr lang="es-ES" dirty="0" err="1"/>
              <a:t>radnja</a:t>
            </a:r>
            <a:r>
              <a:rPr lang="es-ES" dirty="0"/>
              <a:t> </a:t>
            </a:r>
            <a:r>
              <a:rPr lang="es-ES" dirty="0" err="1"/>
              <a:t>protivna</a:t>
            </a:r>
            <a:r>
              <a:rPr lang="es-ES" dirty="0"/>
              <a:t> </a:t>
            </a:r>
            <a:r>
              <a:rPr lang="es-ES" dirty="0" err="1"/>
              <a:t>međunarodnom</a:t>
            </a:r>
            <a:r>
              <a:rPr lang="es-ES" dirty="0"/>
              <a:t> </a:t>
            </a:r>
            <a:r>
              <a:rPr lang="es-ES" dirty="0" err="1"/>
              <a:t>kaznenom</a:t>
            </a:r>
            <a:r>
              <a:rPr lang="es-ES" dirty="0"/>
              <a:t> </a:t>
            </a:r>
            <a:r>
              <a:rPr lang="es-ES" dirty="0" err="1"/>
              <a:t>pravu</a:t>
            </a:r>
            <a:r>
              <a:rPr lang="es-ES" dirty="0"/>
              <a:t>, </a:t>
            </a:r>
            <a:r>
              <a:rPr lang="es-ES" dirty="0" err="1"/>
              <a:t>ali</a:t>
            </a:r>
            <a:r>
              <a:rPr lang="es-ES" dirty="0"/>
              <a:t> </a:t>
            </a:r>
            <a:r>
              <a:rPr lang="es-ES" dirty="0" err="1"/>
              <a:t>nedostaje</a:t>
            </a:r>
            <a:r>
              <a:rPr lang="es-ES" dirty="0"/>
              <a:t> </a:t>
            </a:r>
            <a:r>
              <a:rPr lang="es-ES" dirty="0" err="1"/>
              <a:t>mens</a:t>
            </a:r>
            <a:r>
              <a:rPr lang="es-ES" dirty="0"/>
              <a:t> rea </a:t>
            </a:r>
            <a:r>
              <a:rPr lang="es-ES" dirty="0" err="1"/>
              <a:t>zbog</a:t>
            </a:r>
            <a:r>
              <a:rPr lang="es-ES" dirty="0"/>
              <a:t> toga </a:t>
            </a:r>
            <a:r>
              <a:rPr lang="es-ES" dirty="0" err="1"/>
              <a:t>što</a:t>
            </a:r>
            <a:r>
              <a:rPr lang="es-ES" dirty="0"/>
              <a:t> je </a:t>
            </a:r>
            <a:r>
              <a:rPr lang="es-ES" b="1" dirty="0" err="1"/>
              <a:t>neka</a:t>
            </a:r>
            <a:r>
              <a:rPr lang="es-ES" b="1" dirty="0"/>
              <a:t> </a:t>
            </a:r>
            <a:r>
              <a:rPr lang="es-ES" b="1" dirty="0" err="1"/>
              <a:t>osoba</a:t>
            </a:r>
            <a:r>
              <a:rPr lang="es-ES" b="1" dirty="0"/>
              <a:t> u </a:t>
            </a:r>
            <a:r>
              <a:rPr lang="es-ES" b="1" dirty="0" err="1"/>
              <a:t>zabludi</a:t>
            </a:r>
            <a:r>
              <a:rPr lang="es-ES" b="1" dirty="0"/>
              <a:t>, </a:t>
            </a:r>
            <a:r>
              <a:rPr lang="es-ES" b="1" dirty="0" err="1"/>
              <a:t>vjerujući</a:t>
            </a:r>
            <a:r>
              <a:rPr lang="es-ES" b="1" dirty="0"/>
              <a:t> da </a:t>
            </a:r>
            <a:r>
              <a:rPr lang="es-ES" b="1" dirty="0" err="1"/>
              <a:t>postoje</a:t>
            </a:r>
            <a:r>
              <a:rPr lang="es-ES" b="1" dirty="0"/>
              <a:t>  </a:t>
            </a:r>
            <a:r>
              <a:rPr lang="es-ES" b="1" dirty="0" err="1"/>
              <a:t>činjenične</a:t>
            </a:r>
            <a:r>
              <a:rPr lang="es-ES" b="1" dirty="0"/>
              <a:t> </a:t>
            </a:r>
            <a:r>
              <a:rPr lang="es-ES" b="1" dirty="0" err="1"/>
              <a:t>okolnosti</a:t>
            </a:r>
            <a:r>
              <a:rPr lang="es-ES" b="1" dirty="0"/>
              <a:t> </a:t>
            </a:r>
            <a:r>
              <a:rPr lang="es-ES" b="1" dirty="0" err="1"/>
              <a:t>koje</a:t>
            </a:r>
            <a:r>
              <a:rPr lang="es-ES" b="1" dirty="0"/>
              <a:t> </a:t>
            </a:r>
            <a:r>
              <a:rPr lang="es-ES" b="1" dirty="0" err="1"/>
              <a:t>odnosnu</a:t>
            </a:r>
            <a:r>
              <a:rPr lang="es-ES" b="1" dirty="0"/>
              <a:t> </a:t>
            </a:r>
            <a:r>
              <a:rPr lang="es-ES" b="1" dirty="0" err="1"/>
              <a:t>radnju</a:t>
            </a:r>
            <a:r>
              <a:rPr lang="es-ES" b="1" dirty="0"/>
              <a:t> </a:t>
            </a:r>
            <a:r>
              <a:rPr lang="es-ES" b="1" dirty="0" err="1"/>
              <a:t>čine</a:t>
            </a:r>
            <a:r>
              <a:rPr lang="es-ES" b="1" dirty="0"/>
              <a:t> </a:t>
            </a:r>
            <a:r>
              <a:rPr lang="es-ES" b="1" dirty="0" err="1"/>
              <a:t>pravno</a:t>
            </a:r>
            <a:r>
              <a:rPr lang="es-ES" b="1" dirty="0"/>
              <a:t> </a:t>
            </a:r>
            <a:r>
              <a:rPr lang="es-ES" b="1" dirty="0" err="1"/>
              <a:t>dozvoljenom</a:t>
            </a:r>
            <a:r>
              <a:rPr lang="es-ES" b="1" dirty="0"/>
              <a:t>.</a:t>
            </a:r>
            <a:endParaRPr lang="hr-HR" dirty="0"/>
          </a:p>
          <a:p>
            <a:pPr algn="just"/>
            <a:r>
              <a:rPr lang="es-ES" dirty="0" err="1"/>
              <a:t>Zabluda</a:t>
            </a:r>
            <a:r>
              <a:rPr lang="es-ES" dirty="0"/>
              <a:t> mora </a:t>
            </a:r>
            <a:r>
              <a:rPr lang="es-ES" dirty="0" err="1"/>
              <a:t>biti</a:t>
            </a:r>
            <a:r>
              <a:rPr lang="es-ES" dirty="0"/>
              <a:t> u </a:t>
            </a:r>
            <a:r>
              <a:rPr lang="es-ES" dirty="0" err="1"/>
              <a:t>dobroj</a:t>
            </a:r>
            <a:r>
              <a:rPr lang="es-ES" dirty="0"/>
              <a:t> </a:t>
            </a:r>
            <a:r>
              <a:rPr lang="es-ES" dirty="0" err="1"/>
              <a:t>vjeri</a:t>
            </a:r>
            <a:r>
              <a:rPr lang="es-ES" dirty="0"/>
              <a:t> i </a:t>
            </a:r>
            <a:r>
              <a:rPr lang="es-ES" dirty="0" err="1"/>
              <a:t>razložna</a:t>
            </a:r>
            <a:r>
              <a:rPr lang="es-ES" dirty="0"/>
              <a:t>: </a:t>
            </a:r>
            <a:r>
              <a:rPr lang="es-ES" dirty="0" err="1"/>
              <a:t>pogrešno</a:t>
            </a:r>
            <a:r>
              <a:rPr lang="es-ES" dirty="0"/>
              <a:t> </a:t>
            </a:r>
            <a:r>
              <a:rPr lang="es-ES" dirty="0" err="1"/>
              <a:t>shvatanje</a:t>
            </a:r>
            <a:r>
              <a:rPr lang="es-ES" dirty="0"/>
              <a:t> </a:t>
            </a:r>
            <a:r>
              <a:rPr lang="es-ES" dirty="0" err="1"/>
              <a:t>okolnosti</a:t>
            </a:r>
            <a:r>
              <a:rPr lang="es-ES" dirty="0"/>
              <a:t> mora </a:t>
            </a:r>
            <a:r>
              <a:rPr lang="es-ES" dirty="0" err="1"/>
              <a:t>biti</a:t>
            </a:r>
            <a:r>
              <a:rPr lang="es-ES" dirty="0"/>
              <a:t> </a:t>
            </a:r>
            <a:r>
              <a:rPr lang="es-ES" dirty="0" err="1"/>
              <a:t>zasnovano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ozbiljnim</a:t>
            </a:r>
            <a:r>
              <a:rPr lang="es-ES" dirty="0"/>
              <a:t> </a:t>
            </a:r>
            <a:r>
              <a:rPr lang="es-ES" dirty="0" err="1"/>
              <a:t>razlozima</a:t>
            </a:r>
            <a:r>
              <a:rPr lang="es-ES" dirty="0"/>
              <a:t> </a:t>
            </a:r>
            <a:r>
              <a:rPr lang="es-ES" dirty="0" err="1"/>
              <a:t>odnosno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smije</a:t>
            </a:r>
            <a:r>
              <a:rPr lang="es-ES" dirty="0"/>
              <a:t> </a:t>
            </a:r>
            <a:r>
              <a:rPr lang="es-ES" dirty="0" err="1"/>
              <a:t>biti</a:t>
            </a:r>
            <a:r>
              <a:rPr lang="es-ES" dirty="0"/>
              <a:t> </a:t>
            </a:r>
            <a:r>
              <a:rPr lang="es-ES" dirty="0" err="1"/>
              <a:t>rezultat</a:t>
            </a:r>
            <a:r>
              <a:rPr lang="es-ES" dirty="0"/>
              <a:t> </a:t>
            </a:r>
            <a:r>
              <a:rPr lang="es-ES" dirty="0" err="1"/>
              <a:t>nekog</a:t>
            </a:r>
            <a:r>
              <a:rPr lang="es-ES" dirty="0"/>
              <a:t> </a:t>
            </a:r>
            <a:r>
              <a:rPr lang="es-ES" dirty="0" err="1"/>
              <a:t>olakog</a:t>
            </a:r>
            <a:r>
              <a:rPr lang="es-ES" dirty="0"/>
              <a:t> </a:t>
            </a:r>
            <a:r>
              <a:rPr lang="es-ES" dirty="0" err="1"/>
              <a:t>zaključivanja</a:t>
            </a:r>
            <a:r>
              <a:rPr lang="es-ES" dirty="0"/>
              <a:t> o </a:t>
            </a:r>
            <a:r>
              <a:rPr lang="es-ES" dirty="0" err="1"/>
              <a:t>okolnostima</a:t>
            </a:r>
            <a:r>
              <a:rPr lang="es-ES" dirty="0"/>
              <a:t>. </a:t>
            </a:r>
            <a:r>
              <a:rPr lang="es-ES" b="1" dirty="0" err="1"/>
              <a:t>Zabluda</a:t>
            </a:r>
            <a:r>
              <a:rPr lang="es-ES" b="1" dirty="0"/>
              <a:t>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smije</a:t>
            </a:r>
            <a:r>
              <a:rPr lang="es-ES" b="1" dirty="0"/>
              <a:t> </a:t>
            </a:r>
            <a:r>
              <a:rPr lang="es-ES" b="1" dirty="0" err="1"/>
              <a:t>biti</a:t>
            </a:r>
            <a:r>
              <a:rPr lang="es-ES" b="1" dirty="0"/>
              <a:t> </a:t>
            </a:r>
            <a:r>
              <a:rPr lang="es-ES" b="1" dirty="0" err="1"/>
              <a:t>posljedica</a:t>
            </a:r>
            <a:r>
              <a:rPr lang="es-ES" b="1" dirty="0"/>
              <a:t> </a:t>
            </a:r>
            <a:r>
              <a:rPr lang="es-ES" b="1" dirty="0" err="1"/>
              <a:t>nehata</a:t>
            </a:r>
            <a:r>
              <a:rPr lang="es-ES" dirty="0"/>
              <a:t>. Ova </a:t>
            </a:r>
            <a:r>
              <a:rPr lang="es-ES" dirty="0" err="1"/>
              <a:t>tvrdnja</a:t>
            </a:r>
            <a:r>
              <a:rPr lang="es-ES" dirty="0"/>
              <a:t> je u </a:t>
            </a:r>
            <a:r>
              <a:rPr lang="es-ES" dirty="0" err="1"/>
              <a:t>skladu</a:t>
            </a:r>
            <a:r>
              <a:rPr lang="es-ES" dirty="0"/>
              <a:t> s </a:t>
            </a:r>
            <a:r>
              <a:rPr lang="es-ES" dirty="0" err="1"/>
              <a:t>općim</a:t>
            </a:r>
            <a:r>
              <a:rPr lang="es-ES" dirty="0"/>
              <a:t> </a:t>
            </a:r>
            <a:r>
              <a:rPr lang="es-ES" dirty="0" err="1"/>
              <a:t>pristupom</a:t>
            </a:r>
            <a:r>
              <a:rPr lang="es-ES" dirty="0"/>
              <a:t> </a:t>
            </a:r>
            <a:r>
              <a:rPr lang="es-ES" dirty="0" err="1"/>
              <a:t>pitanju</a:t>
            </a:r>
            <a:r>
              <a:rPr lang="es-ES" dirty="0"/>
              <a:t> </a:t>
            </a:r>
            <a:r>
              <a:rPr lang="es-ES" dirty="0" err="1"/>
              <a:t>stvarne</a:t>
            </a:r>
            <a:r>
              <a:rPr lang="es-ES" dirty="0"/>
              <a:t> </a:t>
            </a:r>
            <a:r>
              <a:rPr lang="es-ES" dirty="0" err="1"/>
              <a:t>zablude</a:t>
            </a:r>
            <a:r>
              <a:rPr lang="es-ES" dirty="0"/>
              <a:t> u </a:t>
            </a:r>
            <a:r>
              <a:rPr lang="es-ES" dirty="0" err="1"/>
              <a:t>najvećem</a:t>
            </a:r>
            <a:r>
              <a:rPr lang="es-ES" dirty="0"/>
              <a:t> </a:t>
            </a:r>
            <a:r>
              <a:rPr lang="es-ES" dirty="0" err="1"/>
              <a:t>broju</a:t>
            </a:r>
            <a:r>
              <a:rPr lang="es-ES" dirty="0"/>
              <a:t> </a:t>
            </a:r>
            <a:r>
              <a:rPr lang="es-ES" dirty="0" err="1"/>
              <a:t>pravnih</a:t>
            </a:r>
            <a:r>
              <a:rPr lang="es-ES" dirty="0"/>
              <a:t> sistema, a </a:t>
            </a:r>
            <a:r>
              <a:rPr lang="es-ES" dirty="0" err="1"/>
              <a:t>podržava</a:t>
            </a:r>
            <a:r>
              <a:rPr lang="es-ES" dirty="0"/>
              <a:t> je i </a:t>
            </a:r>
            <a:r>
              <a:rPr lang="es-ES" dirty="0" err="1"/>
              <a:t>precedentno</a:t>
            </a:r>
            <a:r>
              <a:rPr lang="es-ES" dirty="0"/>
              <a:t> pravo o </a:t>
            </a:r>
            <a:r>
              <a:rPr lang="es-ES" dirty="0" err="1"/>
              <a:t>međunarodnim</a:t>
            </a:r>
            <a:r>
              <a:rPr lang="es-ES" dirty="0"/>
              <a:t> </a:t>
            </a:r>
            <a:r>
              <a:rPr lang="es-ES" dirty="0" err="1"/>
              <a:t>zločinima</a:t>
            </a:r>
            <a:r>
              <a:rPr lang="es-ES" dirty="0"/>
              <a:t>. </a:t>
            </a:r>
            <a:endParaRPr lang="hr-HR" dirty="0"/>
          </a:p>
          <a:p>
            <a:pPr algn="just"/>
            <a:r>
              <a:rPr lang="es-ES" b="1" dirty="0" err="1"/>
              <a:t>Stvarna</a:t>
            </a:r>
            <a:r>
              <a:rPr lang="es-ES" b="1" dirty="0"/>
              <a:t> </a:t>
            </a:r>
            <a:r>
              <a:rPr lang="es-ES" b="1" dirty="0" err="1"/>
              <a:t>zabluda</a:t>
            </a:r>
            <a:r>
              <a:rPr lang="es-ES" b="1" dirty="0"/>
              <a:t> se </a:t>
            </a:r>
            <a:r>
              <a:rPr lang="es-ES" b="1" dirty="0" err="1"/>
              <a:t>može</a:t>
            </a:r>
            <a:r>
              <a:rPr lang="es-ES" b="1" dirty="0"/>
              <a:t> </a:t>
            </a:r>
            <a:r>
              <a:rPr lang="es-ES" b="1" dirty="0" err="1"/>
              <a:t>koristiti</a:t>
            </a:r>
            <a:r>
              <a:rPr lang="es-ES" b="1" dirty="0"/>
              <a:t> u </a:t>
            </a:r>
            <a:r>
              <a:rPr lang="es-ES" b="1" dirty="0" err="1"/>
              <a:t>odbrani</a:t>
            </a:r>
            <a:r>
              <a:rPr lang="es-ES" b="1" dirty="0"/>
              <a:t> </a:t>
            </a:r>
            <a:r>
              <a:rPr lang="es-ES" b="1" dirty="0" err="1"/>
              <a:t>od</a:t>
            </a:r>
            <a:r>
              <a:rPr lang="es-ES" b="1" dirty="0"/>
              <a:t> </a:t>
            </a:r>
            <a:r>
              <a:rPr lang="es-ES" b="1" dirty="0" err="1"/>
              <a:t>optužbe</a:t>
            </a:r>
            <a:r>
              <a:rPr lang="es-ES" b="1" dirty="0"/>
              <a:t> za </a:t>
            </a:r>
            <a:r>
              <a:rPr lang="es-ES" b="1" dirty="0" err="1"/>
              <a:t>počinjenje</a:t>
            </a:r>
            <a:r>
              <a:rPr lang="es-ES" b="1" dirty="0"/>
              <a:t> </a:t>
            </a:r>
            <a:r>
              <a:rPr lang="es-ES" b="1" dirty="0" err="1"/>
              <a:t>protupravnog</a:t>
            </a:r>
            <a:r>
              <a:rPr lang="es-ES" b="1" dirty="0"/>
              <a:t> </a:t>
            </a:r>
            <a:r>
              <a:rPr lang="es-ES" b="1" dirty="0" err="1"/>
              <a:t>naređenja</a:t>
            </a:r>
            <a:r>
              <a:rPr lang="es-ES" b="1" dirty="0"/>
              <a:t> onda </a:t>
            </a:r>
            <a:r>
              <a:rPr lang="es-ES" b="1" dirty="0" err="1"/>
              <a:t>kada</a:t>
            </a:r>
            <a:r>
              <a:rPr lang="es-ES" b="1" dirty="0"/>
              <a:t> </a:t>
            </a:r>
            <a:r>
              <a:rPr lang="es-ES" b="1" dirty="0" err="1"/>
              <a:t>optuženi</a:t>
            </a:r>
            <a:r>
              <a:rPr lang="es-ES" b="1" dirty="0"/>
              <a:t> </a:t>
            </a:r>
            <a:r>
              <a:rPr lang="es-ES" b="1" dirty="0" err="1"/>
              <a:t>može</a:t>
            </a:r>
            <a:r>
              <a:rPr lang="es-ES" b="1" dirty="0"/>
              <a:t> </a:t>
            </a:r>
            <a:r>
              <a:rPr lang="es-ES" b="1" dirty="0" err="1"/>
              <a:t>dokazati</a:t>
            </a:r>
            <a:r>
              <a:rPr lang="es-ES" b="1" dirty="0"/>
              <a:t> da </a:t>
            </a:r>
            <a:r>
              <a:rPr lang="es-ES" b="1" dirty="0" err="1"/>
              <a:t>nije</a:t>
            </a:r>
            <a:r>
              <a:rPr lang="es-ES" b="1" dirty="0"/>
              <a:t> </a:t>
            </a:r>
            <a:r>
              <a:rPr lang="es-ES" b="1" dirty="0" err="1"/>
              <a:t>bio</a:t>
            </a:r>
            <a:r>
              <a:rPr lang="es-ES" b="1" dirty="0"/>
              <a:t> </a:t>
            </a:r>
            <a:r>
              <a:rPr lang="es-ES" b="1" dirty="0" err="1"/>
              <a:t>svjestan</a:t>
            </a:r>
            <a:r>
              <a:rPr lang="es-ES" b="1" dirty="0"/>
              <a:t> da je </a:t>
            </a:r>
            <a:r>
              <a:rPr lang="es-ES" b="1" dirty="0" err="1"/>
              <a:t>naređenje</a:t>
            </a:r>
            <a:r>
              <a:rPr lang="es-ES" b="1" dirty="0"/>
              <a:t> </a:t>
            </a:r>
            <a:r>
              <a:rPr lang="es-ES" b="1" dirty="0" err="1"/>
              <a:t>bilo</a:t>
            </a:r>
            <a:r>
              <a:rPr lang="es-ES" b="1" dirty="0"/>
              <a:t> </a:t>
            </a:r>
            <a:r>
              <a:rPr lang="es-ES" b="1" dirty="0" err="1"/>
              <a:t>protupravno</a:t>
            </a:r>
            <a:r>
              <a:rPr lang="es-ES" b="1" dirty="0"/>
              <a:t> u </a:t>
            </a:r>
            <a:r>
              <a:rPr lang="es-ES" b="1" dirty="0" err="1"/>
              <a:t>pogledu</a:t>
            </a:r>
            <a:r>
              <a:rPr lang="es-ES" b="1" dirty="0"/>
              <a:t> </a:t>
            </a:r>
            <a:r>
              <a:rPr lang="es-ES" b="1" dirty="0" err="1"/>
              <a:t>činjenica</a:t>
            </a:r>
            <a:r>
              <a:rPr lang="es-ES" b="1" dirty="0"/>
              <a:t>.</a:t>
            </a:r>
            <a:endParaRPr lang="hr-HR" dirty="0"/>
          </a:p>
          <a:p>
            <a:pPr algn="just"/>
            <a:r>
              <a:rPr lang="es-ES" dirty="0"/>
              <a:t> 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0219862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b="1" dirty="0"/>
              <a:t>PRAVNA ZABLUDA</a:t>
            </a:r>
            <a:endParaRPr lang="hr-HR" dirty="0"/>
          </a:p>
          <a:p>
            <a:pPr algn="just"/>
            <a:r>
              <a:rPr lang="es-ES" b="1" dirty="0" err="1"/>
              <a:t>Međunarodno</a:t>
            </a:r>
            <a:r>
              <a:rPr lang="es-ES" b="1" dirty="0"/>
              <a:t> </a:t>
            </a:r>
            <a:r>
              <a:rPr lang="es-ES" b="1" dirty="0" err="1"/>
              <a:t>krivično</a:t>
            </a:r>
            <a:r>
              <a:rPr lang="es-ES" b="1" dirty="0"/>
              <a:t> pravo</a:t>
            </a:r>
            <a:r>
              <a:rPr lang="es-ES" dirty="0"/>
              <a:t>, </a:t>
            </a:r>
            <a:r>
              <a:rPr lang="es-ES" dirty="0" err="1"/>
              <a:t>kao</a:t>
            </a:r>
            <a:r>
              <a:rPr lang="es-ES" dirty="0"/>
              <a:t> i </a:t>
            </a:r>
            <a:r>
              <a:rPr lang="es-ES" dirty="0" err="1"/>
              <a:t>većina</a:t>
            </a:r>
            <a:r>
              <a:rPr lang="es-ES" dirty="0"/>
              <a:t> </a:t>
            </a:r>
            <a:r>
              <a:rPr lang="es-ES" dirty="0" err="1"/>
              <a:t>nacionalnih</a:t>
            </a:r>
            <a:r>
              <a:rPr lang="es-ES" dirty="0"/>
              <a:t> </a:t>
            </a:r>
            <a:r>
              <a:rPr lang="es-ES" dirty="0" err="1"/>
              <a:t>pravnih</a:t>
            </a:r>
            <a:r>
              <a:rPr lang="es-ES" dirty="0"/>
              <a:t> sistema,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smatra</a:t>
            </a:r>
            <a:r>
              <a:rPr lang="es-ES" b="1" dirty="0"/>
              <a:t> da je </a:t>
            </a:r>
            <a:r>
              <a:rPr lang="es-ES" b="1" dirty="0" err="1"/>
              <a:t>nepoznavanje</a:t>
            </a:r>
            <a:r>
              <a:rPr lang="es-ES" b="1" dirty="0"/>
              <a:t> prava </a:t>
            </a:r>
            <a:r>
              <a:rPr lang="es-ES" b="1" dirty="0" err="1"/>
              <a:t>osnov</a:t>
            </a:r>
            <a:r>
              <a:rPr lang="es-ES" b="1" dirty="0"/>
              <a:t> </a:t>
            </a:r>
            <a:r>
              <a:rPr lang="es-ES" b="1" dirty="0" err="1"/>
              <a:t>isključenja</a:t>
            </a:r>
            <a:r>
              <a:rPr lang="es-ES" b="1" dirty="0"/>
              <a:t> </a:t>
            </a:r>
            <a:r>
              <a:rPr lang="es-ES" b="1" dirty="0" err="1"/>
              <a:t>krivične</a:t>
            </a:r>
            <a:r>
              <a:rPr lang="es-ES" b="1" dirty="0"/>
              <a:t> </a:t>
            </a:r>
            <a:r>
              <a:rPr lang="es-ES" b="1" dirty="0" err="1"/>
              <a:t>odgovornosti</a:t>
            </a:r>
            <a:r>
              <a:rPr lang="es-ES" b="1" dirty="0"/>
              <a:t>. </a:t>
            </a:r>
            <a:r>
              <a:rPr lang="es-ES" dirty="0" err="1"/>
              <a:t>Razlozi</a:t>
            </a:r>
            <a:r>
              <a:rPr lang="es-ES" dirty="0"/>
              <a:t> </a:t>
            </a:r>
            <a:r>
              <a:rPr lang="es-ES" dirty="0" err="1"/>
              <a:t>neisključenja</a:t>
            </a:r>
            <a:r>
              <a:rPr lang="es-ES" dirty="0"/>
              <a:t> </a:t>
            </a:r>
            <a:r>
              <a:rPr lang="es-ES" dirty="0" err="1"/>
              <a:t>krivične</a:t>
            </a:r>
            <a:r>
              <a:rPr lang="es-ES" dirty="0"/>
              <a:t> </a:t>
            </a:r>
            <a:r>
              <a:rPr lang="es-ES" dirty="0" err="1"/>
              <a:t>odgovornosti</a:t>
            </a:r>
            <a:r>
              <a:rPr lang="es-ES" dirty="0"/>
              <a:t> </a:t>
            </a:r>
            <a:r>
              <a:rPr lang="es-ES" dirty="0" err="1"/>
              <a:t>zbog</a:t>
            </a:r>
            <a:r>
              <a:rPr lang="es-ES" dirty="0"/>
              <a:t> </a:t>
            </a:r>
            <a:r>
              <a:rPr lang="es-ES" dirty="0" err="1"/>
              <a:t>nepoznavanja</a:t>
            </a:r>
            <a:r>
              <a:rPr lang="es-ES" dirty="0"/>
              <a:t> prava </a:t>
            </a:r>
            <a:r>
              <a:rPr lang="es-ES" dirty="0" err="1"/>
              <a:t>jasni</a:t>
            </a:r>
            <a:r>
              <a:rPr lang="es-ES" dirty="0"/>
              <a:t> su sami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sebi</a:t>
            </a:r>
            <a:r>
              <a:rPr lang="es-ES" dirty="0"/>
              <a:t>, </a:t>
            </a:r>
            <a:r>
              <a:rPr lang="es-ES" dirty="0" err="1"/>
              <a:t>jer</a:t>
            </a:r>
            <a:r>
              <a:rPr lang="es-ES" dirty="0"/>
              <a:t> se </a:t>
            </a:r>
            <a:r>
              <a:rPr lang="es-ES" dirty="0" err="1"/>
              <a:t>pretpostavlja</a:t>
            </a:r>
            <a:r>
              <a:rPr lang="es-ES" dirty="0"/>
              <a:t> da </a:t>
            </a:r>
            <a:r>
              <a:rPr lang="es-ES" dirty="0" err="1"/>
              <a:t>netko</a:t>
            </a:r>
            <a:r>
              <a:rPr lang="es-ES" dirty="0"/>
              <a:t> </a:t>
            </a:r>
            <a:r>
              <a:rPr lang="es-ES" dirty="0" err="1"/>
              <a:t>ko</a:t>
            </a:r>
            <a:r>
              <a:rPr lang="es-ES" dirty="0"/>
              <a:t> </a:t>
            </a:r>
            <a:r>
              <a:rPr lang="es-ES" dirty="0" err="1"/>
              <a:t>živi</a:t>
            </a:r>
            <a:r>
              <a:rPr lang="es-ES" dirty="0"/>
              <a:t> u </a:t>
            </a:r>
            <a:r>
              <a:rPr lang="es-ES" dirty="0" err="1"/>
              <a:t>određenoj</a:t>
            </a:r>
            <a:r>
              <a:rPr lang="es-ES" dirty="0"/>
              <a:t> </a:t>
            </a:r>
            <a:r>
              <a:rPr lang="es-ES" dirty="0" err="1"/>
              <a:t>državi</a:t>
            </a:r>
            <a:r>
              <a:rPr lang="es-ES" dirty="0"/>
              <a:t> mora </a:t>
            </a:r>
            <a:r>
              <a:rPr lang="es-ES" dirty="0" err="1"/>
              <a:t>poznavati</a:t>
            </a:r>
            <a:r>
              <a:rPr lang="es-ES" dirty="0"/>
              <a:t> pravo, a ovo </a:t>
            </a:r>
            <a:r>
              <a:rPr lang="es-ES" dirty="0" err="1"/>
              <a:t>stoga</a:t>
            </a:r>
            <a:r>
              <a:rPr lang="es-ES" dirty="0"/>
              <a:t> </a:t>
            </a:r>
            <a:r>
              <a:rPr lang="es-ES" dirty="0" err="1"/>
              <a:t>što</a:t>
            </a:r>
            <a:r>
              <a:rPr lang="es-ES" dirty="0"/>
              <a:t> </a:t>
            </a:r>
            <a:r>
              <a:rPr lang="es-ES" dirty="0" err="1"/>
              <a:t>bi</a:t>
            </a:r>
            <a:r>
              <a:rPr lang="es-ES" dirty="0"/>
              <a:t> u </a:t>
            </a:r>
            <a:r>
              <a:rPr lang="es-ES" dirty="0" err="1"/>
              <a:t>protivnom</a:t>
            </a:r>
            <a:r>
              <a:rPr lang="es-ES" dirty="0"/>
              <a:t> </a:t>
            </a:r>
            <a:r>
              <a:rPr lang="es-ES" dirty="0" err="1"/>
              <a:t>bili</a:t>
            </a:r>
            <a:r>
              <a:rPr lang="es-ES" dirty="0"/>
              <a:t> </a:t>
            </a:r>
            <a:r>
              <a:rPr lang="es-ES" dirty="0" err="1"/>
              <a:t>uzdrmani</a:t>
            </a:r>
            <a:r>
              <a:rPr lang="es-ES" dirty="0"/>
              <a:t> i sami </a:t>
            </a:r>
            <a:r>
              <a:rPr lang="es-ES" dirty="0" err="1"/>
              <a:t>temelji</a:t>
            </a:r>
            <a:r>
              <a:rPr lang="es-ES" dirty="0"/>
              <a:t> </a:t>
            </a:r>
            <a:r>
              <a:rPr lang="es-ES" dirty="0" err="1"/>
              <a:t>društva</a:t>
            </a:r>
            <a:r>
              <a:rPr lang="es-ES" dirty="0"/>
              <a:t>. </a:t>
            </a:r>
            <a:r>
              <a:rPr lang="es-ES" dirty="0" err="1"/>
              <a:t>Nadalje</a:t>
            </a:r>
            <a:r>
              <a:rPr lang="es-ES" dirty="0"/>
              <a:t> </a:t>
            </a:r>
            <a:r>
              <a:rPr lang="es-ES" dirty="0" err="1"/>
              <a:t>priznavanjem</a:t>
            </a:r>
            <a:r>
              <a:rPr lang="es-ES" dirty="0"/>
              <a:t> </a:t>
            </a:r>
            <a:r>
              <a:rPr lang="es-ES" dirty="0" err="1"/>
              <a:t>krivične</a:t>
            </a:r>
            <a:r>
              <a:rPr lang="es-ES" dirty="0"/>
              <a:t> </a:t>
            </a:r>
            <a:r>
              <a:rPr lang="es-ES" dirty="0" err="1"/>
              <a:t>neodgovornosti</a:t>
            </a:r>
            <a:r>
              <a:rPr lang="es-ES" dirty="0"/>
              <a:t> u </a:t>
            </a:r>
            <a:r>
              <a:rPr lang="es-ES" dirty="0" err="1"/>
              <a:t>slučaju</a:t>
            </a:r>
            <a:r>
              <a:rPr lang="es-ES" dirty="0"/>
              <a:t> </a:t>
            </a:r>
            <a:r>
              <a:rPr lang="es-ES" dirty="0" err="1"/>
              <a:t>nepoznavanja</a:t>
            </a:r>
            <a:r>
              <a:rPr lang="es-ES" dirty="0"/>
              <a:t> prava </a:t>
            </a:r>
            <a:r>
              <a:rPr lang="es-ES" dirty="0" err="1"/>
              <a:t>primjena</a:t>
            </a:r>
            <a:r>
              <a:rPr lang="es-ES" dirty="0"/>
              <a:t> </a:t>
            </a:r>
            <a:r>
              <a:rPr lang="es-ES" dirty="0" err="1"/>
              <a:t>međunarodnog</a:t>
            </a:r>
            <a:r>
              <a:rPr lang="es-ES" dirty="0"/>
              <a:t> prava </a:t>
            </a:r>
            <a:r>
              <a:rPr lang="es-ES" dirty="0" err="1"/>
              <a:t>bi</a:t>
            </a:r>
            <a:r>
              <a:rPr lang="es-ES" dirty="0"/>
              <a:t> se </a:t>
            </a:r>
            <a:r>
              <a:rPr lang="es-ES" dirty="0" err="1"/>
              <a:t>razlikovala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slučaja</a:t>
            </a:r>
            <a:r>
              <a:rPr lang="es-ES" dirty="0"/>
              <a:t> do </a:t>
            </a:r>
            <a:r>
              <a:rPr lang="es-ES" dirty="0" err="1"/>
              <a:t>slučaja</a:t>
            </a:r>
            <a:r>
              <a:rPr lang="es-ES" dirty="0"/>
              <a:t>, a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bi</a:t>
            </a:r>
            <a:r>
              <a:rPr lang="es-ES" dirty="0"/>
              <a:t> u </a:t>
            </a:r>
            <a:r>
              <a:rPr lang="es-ES" dirty="0" err="1"/>
              <a:t>biti</a:t>
            </a:r>
            <a:r>
              <a:rPr lang="es-ES" dirty="0"/>
              <a:t> </a:t>
            </a:r>
            <a:r>
              <a:rPr lang="es-ES" dirty="0" err="1"/>
              <a:t>predstavljalo</a:t>
            </a:r>
            <a:r>
              <a:rPr lang="es-ES" dirty="0"/>
              <a:t> i </a:t>
            </a:r>
            <a:r>
              <a:rPr lang="es-ES" dirty="0" err="1"/>
              <a:t>podsticaj</a:t>
            </a:r>
            <a:r>
              <a:rPr lang="es-ES" dirty="0"/>
              <a:t> da se </a:t>
            </a:r>
            <a:r>
              <a:rPr lang="es-ES" dirty="0" err="1"/>
              <a:t>krši</a:t>
            </a:r>
            <a:r>
              <a:rPr lang="es-ES" dirty="0"/>
              <a:t> pravo – </a:t>
            </a:r>
            <a:r>
              <a:rPr lang="es-ES" dirty="0" err="1"/>
              <a:t>jednostavnim</a:t>
            </a:r>
            <a:r>
              <a:rPr lang="es-ES" dirty="0"/>
              <a:t> </a:t>
            </a:r>
            <a:r>
              <a:rPr lang="es-ES" dirty="0" err="1"/>
              <a:t>dokazivanjem</a:t>
            </a:r>
            <a:r>
              <a:rPr lang="es-ES" dirty="0"/>
              <a:t> </a:t>
            </a:r>
            <a:r>
              <a:rPr lang="es-ES" dirty="0" err="1"/>
              <a:t>činjenice</a:t>
            </a:r>
            <a:r>
              <a:rPr lang="es-ES" dirty="0"/>
              <a:t> </a:t>
            </a:r>
            <a:r>
              <a:rPr lang="es-ES" dirty="0" err="1"/>
              <a:t>kako</a:t>
            </a:r>
            <a:r>
              <a:rPr lang="es-ES" dirty="0"/>
              <a:t> </a:t>
            </a:r>
            <a:r>
              <a:rPr lang="es-ES" dirty="0" err="1"/>
              <a:t>počinitelji</a:t>
            </a:r>
            <a:r>
              <a:rPr lang="es-ES" dirty="0"/>
              <a:t> </a:t>
            </a:r>
            <a:r>
              <a:rPr lang="es-ES" dirty="0" err="1"/>
              <a:t>nisu</a:t>
            </a:r>
            <a:r>
              <a:rPr lang="es-ES" dirty="0"/>
              <a:t> </a:t>
            </a:r>
            <a:r>
              <a:rPr lang="es-ES" dirty="0" err="1"/>
              <a:t>poznavali</a:t>
            </a:r>
            <a:r>
              <a:rPr lang="es-ES" dirty="0"/>
              <a:t> pravo. </a:t>
            </a:r>
            <a:endParaRPr lang="hr-HR" dirty="0"/>
          </a:p>
          <a:p>
            <a:pPr algn="just"/>
            <a:r>
              <a:rPr lang="es-ES" dirty="0" err="1"/>
              <a:t>Ali</a:t>
            </a:r>
            <a:r>
              <a:rPr lang="es-ES" dirty="0"/>
              <a:t> </a:t>
            </a:r>
            <a:r>
              <a:rPr lang="es-ES" dirty="0" err="1"/>
              <a:t>ipak</a:t>
            </a:r>
            <a:r>
              <a:rPr lang="es-ES" dirty="0"/>
              <a:t> </a:t>
            </a:r>
            <a:r>
              <a:rPr lang="es-ES" dirty="0" err="1"/>
              <a:t>postoje</a:t>
            </a:r>
            <a:r>
              <a:rPr lang="es-ES" dirty="0"/>
              <a:t> </a:t>
            </a:r>
            <a:r>
              <a:rPr lang="es-ES" dirty="0" err="1"/>
              <a:t>slučajevi</a:t>
            </a:r>
            <a:r>
              <a:rPr lang="es-ES" dirty="0"/>
              <a:t> u </a:t>
            </a:r>
            <a:r>
              <a:rPr lang="es-ES" dirty="0" err="1"/>
              <a:t>kojima</a:t>
            </a:r>
            <a:r>
              <a:rPr lang="es-ES" dirty="0"/>
              <a:t> </a:t>
            </a:r>
            <a:r>
              <a:rPr lang="es-ES" dirty="0" err="1"/>
              <a:t>pravna</a:t>
            </a:r>
            <a:r>
              <a:rPr lang="es-ES" dirty="0"/>
              <a:t> </a:t>
            </a:r>
            <a:r>
              <a:rPr lang="es-ES" dirty="0" err="1"/>
              <a:t>zabluda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biti</a:t>
            </a:r>
            <a:r>
              <a:rPr lang="es-ES" dirty="0"/>
              <a:t> </a:t>
            </a:r>
            <a:r>
              <a:rPr lang="es-ES" dirty="0" err="1"/>
              <a:t>relevantna</a:t>
            </a:r>
            <a:r>
              <a:rPr lang="es-ES" dirty="0"/>
              <a:t> za </a:t>
            </a:r>
            <a:r>
              <a:rPr lang="es-ES" dirty="0" err="1"/>
              <a:t>isključenje</a:t>
            </a:r>
            <a:r>
              <a:rPr lang="es-ES" dirty="0"/>
              <a:t> </a:t>
            </a:r>
            <a:r>
              <a:rPr lang="es-ES" dirty="0" err="1"/>
              <a:t>odgovornosti</a:t>
            </a:r>
            <a:r>
              <a:rPr lang="es-ES" dirty="0"/>
              <a:t>. </a:t>
            </a:r>
            <a:r>
              <a:rPr lang="es-ES" dirty="0" err="1"/>
              <a:t>Dakle</a:t>
            </a:r>
            <a:r>
              <a:rPr lang="es-ES" dirty="0"/>
              <a:t>, </a:t>
            </a:r>
            <a:r>
              <a:rPr lang="es-ES" b="1" dirty="0" err="1"/>
              <a:t>pravna</a:t>
            </a:r>
            <a:r>
              <a:rPr lang="es-ES" b="1" dirty="0"/>
              <a:t> </a:t>
            </a:r>
            <a:r>
              <a:rPr lang="es-ES" b="1" dirty="0" err="1"/>
              <a:t>zabluda</a:t>
            </a:r>
            <a:r>
              <a:rPr lang="es-ES" b="1" dirty="0"/>
              <a:t> </a:t>
            </a:r>
            <a:r>
              <a:rPr lang="es-ES" b="1" dirty="0" err="1"/>
              <a:t>može</a:t>
            </a:r>
            <a:r>
              <a:rPr lang="es-ES" b="1" dirty="0"/>
              <a:t> </a:t>
            </a:r>
            <a:r>
              <a:rPr lang="es-ES" b="1" dirty="0" err="1"/>
              <a:t>biti</a:t>
            </a:r>
            <a:r>
              <a:rPr lang="es-ES" b="1" dirty="0"/>
              <a:t> </a:t>
            </a:r>
            <a:r>
              <a:rPr lang="es-ES" b="1" dirty="0" err="1"/>
              <a:t>element</a:t>
            </a:r>
            <a:r>
              <a:rPr lang="es-ES" b="1" dirty="0"/>
              <a:t> za </a:t>
            </a:r>
            <a:r>
              <a:rPr lang="es-ES" b="1" dirty="0" err="1"/>
              <a:t>isključenje</a:t>
            </a:r>
            <a:r>
              <a:rPr lang="es-ES" b="1" dirty="0"/>
              <a:t> </a:t>
            </a:r>
            <a:r>
              <a:rPr lang="es-ES" b="1" dirty="0" err="1"/>
              <a:t>kaznene</a:t>
            </a:r>
            <a:r>
              <a:rPr lang="es-ES" b="1" dirty="0"/>
              <a:t> </a:t>
            </a:r>
            <a:r>
              <a:rPr lang="es-ES" b="1" dirty="0" err="1"/>
              <a:t>odgovornosti</a:t>
            </a:r>
            <a:r>
              <a:rPr lang="es-ES" b="1" dirty="0"/>
              <a:t> </a:t>
            </a:r>
            <a:r>
              <a:rPr lang="es-ES" b="1" dirty="0" err="1"/>
              <a:t>ako</a:t>
            </a:r>
            <a:r>
              <a:rPr lang="es-ES" b="1" dirty="0"/>
              <a:t> </a:t>
            </a:r>
            <a:r>
              <a:rPr lang="es-ES" b="1" dirty="0" err="1"/>
              <a:t>postoji</a:t>
            </a:r>
            <a:r>
              <a:rPr lang="es-ES" b="1" dirty="0"/>
              <a:t> </a:t>
            </a:r>
            <a:r>
              <a:rPr lang="es-ES" b="1" dirty="0" err="1"/>
              <a:t>osnov</a:t>
            </a:r>
            <a:r>
              <a:rPr lang="es-ES" b="1" dirty="0"/>
              <a:t> za </a:t>
            </a:r>
            <a:r>
              <a:rPr lang="es-ES" b="1" dirty="0" err="1"/>
              <a:t>isključenje</a:t>
            </a:r>
            <a:r>
              <a:rPr lang="es-ES" b="1" dirty="0"/>
              <a:t> </a:t>
            </a:r>
            <a:r>
              <a:rPr lang="es-ES" b="1" dirty="0" err="1"/>
              <a:t>subjektivnog</a:t>
            </a:r>
            <a:r>
              <a:rPr lang="es-ES" b="1" dirty="0"/>
              <a:t> elementa </a:t>
            </a:r>
            <a:r>
              <a:rPr lang="es-ES" b="1" dirty="0" err="1"/>
              <a:t>na</a:t>
            </a:r>
            <a:r>
              <a:rPr lang="es-ES" b="1" dirty="0"/>
              <a:t> </a:t>
            </a:r>
            <a:r>
              <a:rPr lang="es-ES" b="1" dirty="0" err="1"/>
              <a:t>strani</a:t>
            </a:r>
            <a:r>
              <a:rPr lang="es-ES" b="1" dirty="0"/>
              <a:t> </a:t>
            </a:r>
            <a:r>
              <a:rPr lang="es-ES" b="1" dirty="0" err="1"/>
              <a:t>počinitelja</a:t>
            </a:r>
            <a:r>
              <a:rPr lang="es-ES" b="1" dirty="0"/>
              <a:t> - </a:t>
            </a:r>
            <a:r>
              <a:rPr lang="es-ES" b="1" dirty="0" err="1"/>
              <a:t>umišljaja</a:t>
            </a:r>
            <a:r>
              <a:rPr lang="es-ES" b="1" dirty="0"/>
              <a:t>, </a:t>
            </a:r>
            <a:r>
              <a:rPr lang="es-ES" b="1" dirty="0" err="1"/>
              <a:t>eventualnog</a:t>
            </a:r>
            <a:r>
              <a:rPr lang="es-ES" b="1" dirty="0"/>
              <a:t> </a:t>
            </a:r>
            <a:r>
              <a:rPr lang="es-ES" b="1" dirty="0" err="1"/>
              <a:t>imišljaja</a:t>
            </a:r>
            <a:r>
              <a:rPr lang="es-ES" b="1" dirty="0"/>
              <a:t> </a:t>
            </a:r>
            <a:r>
              <a:rPr lang="es-ES" b="1" dirty="0" err="1"/>
              <a:t>ili</a:t>
            </a:r>
            <a:r>
              <a:rPr lang="es-ES" b="1" dirty="0"/>
              <a:t> </a:t>
            </a:r>
            <a:r>
              <a:rPr lang="es-ES" b="1" dirty="0" err="1"/>
              <a:t>svjesnog</a:t>
            </a:r>
            <a:r>
              <a:rPr lang="es-ES" b="1" dirty="0"/>
              <a:t> </a:t>
            </a:r>
            <a:r>
              <a:rPr lang="es-ES" b="1" dirty="0" err="1"/>
              <a:t>nehata</a:t>
            </a:r>
            <a:r>
              <a:rPr lang="es-ES" b="1" dirty="0"/>
              <a:t>. </a:t>
            </a:r>
            <a:r>
              <a:rPr lang="es-ES" b="1" dirty="0" err="1"/>
              <a:t>Pravna</a:t>
            </a:r>
            <a:r>
              <a:rPr lang="es-ES" b="1" dirty="0"/>
              <a:t> </a:t>
            </a:r>
            <a:r>
              <a:rPr lang="es-ES" b="1" dirty="0" err="1"/>
              <a:t>zabluda</a:t>
            </a:r>
            <a:r>
              <a:rPr lang="es-ES" b="1" dirty="0"/>
              <a:t> </a:t>
            </a:r>
            <a:r>
              <a:rPr lang="es-ES" b="1" dirty="0" err="1"/>
              <a:t>može</a:t>
            </a:r>
            <a:r>
              <a:rPr lang="es-ES" b="1" dirty="0"/>
              <a:t> </a:t>
            </a:r>
            <a:r>
              <a:rPr lang="es-ES" b="1" dirty="0" err="1"/>
              <a:t>biti</a:t>
            </a:r>
            <a:r>
              <a:rPr lang="es-ES" b="1" dirty="0"/>
              <a:t> </a:t>
            </a:r>
            <a:r>
              <a:rPr lang="es-ES" b="1" dirty="0" err="1"/>
              <a:t>razlogom</a:t>
            </a:r>
            <a:r>
              <a:rPr lang="es-ES" b="1" dirty="0"/>
              <a:t> </a:t>
            </a:r>
            <a:r>
              <a:rPr lang="es-ES" b="1" dirty="0" err="1"/>
              <a:t>isključenja</a:t>
            </a:r>
            <a:r>
              <a:rPr lang="es-ES" b="1" dirty="0"/>
              <a:t> </a:t>
            </a:r>
            <a:r>
              <a:rPr lang="es-ES" b="1" dirty="0" err="1"/>
              <a:t>odgovornosi</a:t>
            </a:r>
            <a:r>
              <a:rPr lang="es-ES" b="1" dirty="0"/>
              <a:t> </a:t>
            </a:r>
            <a:r>
              <a:rPr lang="es-ES" b="1" dirty="0" err="1"/>
              <a:t>ako</a:t>
            </a:r>
            <a:r>
              <a:rPr lang="es-ES" b="1" dirty="0"/>
              <a:t> </a:t>
            </a:r>
            <a:r>
              <a:rPr lang="es-ES" b="1" dirty="0" err="1"/>
              <a:t>kod</a:t>
            </a:r>
            <a:r>
              <a:rPr lang="es-ES" b="1" dirty="0"/>
              <a:t> </a:t>
            </a:r>
            <a:r>
              <a:rPr lang="es-ES" b="1" dirty="0" err="1"/>
              <a:t>počinitelja</a:t>
            </a:r>
            <a:r>
              <a:rPr lang="es-ES" b="1" dirty="0"/>
              <a:t> </a:t>
            </a:r>
            <a:r>
              <a:rPr lang="es-ES" b="1" dirty="0" err="1"/>
              <a:t>nije</a:t>
            </a:r>
            <a:r>
              <a:rPr lang="es-ES" b="1" dirty="0"/>
              <a:t> </a:t>
            </a:r>
            <a:r>
              <a:rPr lang="es-ES" b="1" dirty="0" err="1"/>
              <a:t>bio</a:t>
            </a:r>
            <a:r>
              <a:rPr lang="es-ES" b="1" dirty="0"/>
              <a:t> </a:t>
            </a:r>
            <a:r>
              <a:rPr lang="es-ES" b="1" dirty="0" err="1"/>
              <a:t>prisutan</a:t>
            </a:r>
            <a:r>
              <a:rPr lang="es-ES" b="1" dirty="0"/>
              <a:t> </a:t>
            </a:r>
            <a:r>
              <a:rPr lang="es-ES" b="1" dirty="0" err="1"/>
              <a:t>potreban</a:t>
            </a:r>
            <a:r>
              <a:rPr lang="es-ES" b="1" dirty="0"/>
              <a:t> </a:t>
            </a:r>
            <a:r>
              <a:rPr lang="es-ES" b="1" dirty="0" err="1"/>
              <a:t>mens</a:t>
            </a:r>
            <a:r>
              <a:rPr lang="es-ES" b="1" dirty="0"/>
              <a:t> rea. 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3647405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b="1" dirty="0"/>
              <a:t>IMUNITETI</a:t>
            </a:r>
            <a:endParaRPr lang="hr-HR" dirty="0"/>
          </a:p>
          <a:p>
            <a:r>
              <a:rPr lang="es-ES" b="1" dirty="0" err="1"/>
              <a:t>Opće</a:t>
            </a:r>
            <a:r>
              <a:rPr lang="es-ES" b="1" dirty="0"/>
              <a:t> </a:t>
            </a:r>
            <a:r>
              <a:rPr lang="es-ES" b="1" dirty="0" err="1"/>
              <a:t>vrste</a:t>
            </a:r>
            <a:r>
              <a:rPr lang="es-ES" b="1" dirty="0"/>
              <a:t> </a:t>
            </a:r>
            <a:r>
              <a:rPr lang="es-ES" b="1" dirty="0" err="1"/>
              <a:t>imuniteta</a:t>
            </a:r>
            <a:r>
              <a:rPr lang="es-ES" b="1" dirty="0"/>
              <a:t> </a:t>
            </a:r>
            <a:endParaRPr lang="hr-HR" dirty="0"/>
          </a:p>
          <a:p>
            <a:pPr lvl="0" algn="just"/>
            <a:r>
              <a:rPr lang="es-ES" b="1" dirty="0" err="1"/>
              <a:t>Funkionalni</a:t>
            </a:r>
            <a:r>
              <a:rPr lang="es-ES" b="1" dirty="0"/>
              <a:t> </a:t>
            </a:r>
            <a:r>
              <a:rPr lang="es-ES" b="1" dirty="0" err="1"/>
              <a:t>imuniteti</a:t>
            </a:r>
            <a:r>
              <a:rPr lang="es-ES" dirty="0"/>
              <a:t>. </a:t>
            </a:r>
            <a:r>
              <a:rPr lang="es-ES" dirty="0" err="1"/>
              <a:t>Sve</a:t>
            </a:r>
            <a:r>
              <a:rPr lang="es-ES" dirty="0"/>
              <a:t> </a:t>
            </a:r>
            <a:r>
              <a:rPr lang="es-ES" dirty="0" err="1"/>
              <a:t>države</a:t>
            </a:r>
            <a:r>
              <a:rPr lang="es-ES" dirty="0"/>
              <a:t> </a:t>
            </a:r>
            <a:r>
              <a:rPr lang="es-ES" dirty="0" err="1"/>
              <a:t>štite</a:t>
            </a:r>
            <a:r>
              <a:rPr lang="es-ES" dirty="0"/>
              <a:t> agente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djeluju</a:t>
            </a:r>
            <a:r>
              <a:rPr lang="es-ES" dirty="0"/>
              <a:t> u </a:t>
            </a:r>
            <a:r>
              <a:rPr lang="es-ES" dirty="0" err="1"/>
              <a:t>službenom</a:t>
            </a:r>
            <a:r>
              <a:rPr lang="es-ES" dirty="0"/>
              <a:t> </a:t>
            </a:r>
            <a:r>
              <a:rPr lang="es-ES" dirty="0" err="1"/>
              <a:t>svojstvu</a:t>
            </a:r>
            <a:r>
              <a:rPr lang="es-ES" dirty="0"/>
              <a:t>. U </a:t>
            </a:r>
            <a:r>
              <a:rPr lang="es-ES" dirty="0" err="1"/>
              <a:t>načelu</a:t>
            </a:r>
            <a:r>
              <a:rPr lang="es-ES" dirty="0"/>
              <a:t> </a:t>
            </a:r>
            <a:r>
              <a:rPr lang="es-ES" dirty="0" err="1"/>
              <a:t>nitko</a:t>
            </a:r>
            <a:r>
              <a:rPr lang="es-ES" dirty="0"/>
              <a:t> </a:t>
            </a:r>
            <a:r>
              <a:rPr lang="es-ES" dirty="0" err="1"/>
              <a:t>ko</a:t>
            </a:r>
            <a:r>
              <a:rPr lang="es-ES" dirty="0"/>
              <a:t> </a:t>
            </a:r>
            <a:r>
              <a:rPr lang="es-ES" dirty="0" err="1"/>
              <a:t>djeluje</a:t>
            </a:r>
            <a:r>
              <a:rPr lang="es-ES" dirty="0"/>
              <a:t> u </a:t>
            </a:r>
            <a:r>
              <a:rPr lang="es-ES" dirty="0" err="1"/>
              <a:t>službenom</a:t>
            </a:r>
            <a:r>
              <a:rPr lang="es-ES" dirty="0"/>
              <a:t> </a:t>
            </a:r>
            <a:r>
              <a:rPr lang="es-ES" dirty="0" err="1"/>
              <a:t>svojstvu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biti</a:t>
            </a:r>
            <a:r>
              <a:rPr lang="es-ES" dirty="0"/>
              <a:t> </a:t>
            </a:r>
            <a:r>
              <a:rPr lang="es-ES" dirty="0" err="1"/>
              <a:t>pozvan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odgovornost</a:t>
            </a:r>
            <a:r>
              <a:rPr lang="es-ES" dirty="0"/>
              <a:t> </a:t>
            </a:r>
            <a:r>
              <a:rPr lang="es-ES" dirty="0" err="1"/>
              <a:t>dok</a:t>
            </a:r>
            <a:r>
              <a:rPr lang="es-ES" dirty="0"/>
              <a:t> je </a:t>
            </a:r>
            <a:r>
              <a:rPr lang="es-ES" dirty="0" err="1"/>
              <a:t>imao</a:t>
            </a:r>
            <a:r>
              <a:rPr lang="es-ES" dirty="0"/>
              <a:t> </a:t>
            </a:r>
            <a:r>
              <a:rPr lang="es-ES" dirty="0" err="1"/>
              <a:t>neku</a:t>
            </a:r>
            <a:r>
              <a:rPr lang="es-ES" dirty="0"/>
              <a:t> </a:t>
            </a:r>
            <a:r>
              <a:rPr lang="es-ES" dirty="0" err="1"/>
              <a:t>službenu</a:t>
            </a:r>
            <a:r>
              <a:rPr lang="es-ES" dirty="0"/>
              <a:t> </a:t>
            </a:r>
            <a:r>
              <a:rPr lang="es-ES" dirty="0" err="1"/>
              <a:t>dužnost</a:t>
            </a:r>
            <a:r>
              <a:rPr lang="es-ES" dirty="0"/>
              <a:t>. </a:t>
            </a:r>
            <a:endParaRPr lang="hr-HR" dirty="0"/>
          </a:p>
          <a:p>
            <a:pPr lvl="0" algn="just"/>
            <a:r>
              <a:rPr lang="es-ES" b="1" dirty="0" err="1"/>
              <a:t>Personalni</a:t>
            </a:r>
            <a:r>
              <a:rPr lang="es-ES" dirty="0"/>
              <a:t> </a:t>
            </a:r>
            <a:r>
              <a:rPr lang="es-ES" b="1" dirty="0" err="1"/>
              <a:t>imunitet</a:t>
            </a:r>
            <a:r>
              <a:rPr lang="es-ES" b="1" dirty="0"/>
              <a:t>.</a:t>
            </a:r>
            <a:r>
              <a:rPr lang="es-ES" dirty="0"/>
              <a:t>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obuhvata</a:t>
            </a:r>
            <a:r>
              <a:rPr lang="es-ES" dirty="0"/>
              <a:t> </a:t>
            </a:r>
            <a:r>
              <a:rPr lang="es-ES" dirty="0" err="1"/>
              <a:t>šefove</a:t>
            </a:r>
            <a:r>
              <a:rPr lang="es-ES" dirty="0"/>
              <a:t> </a:t>
            </a:r>
            <a:r>
              <a:rPr lang="es-ES" dirty="0" err="1"/>
              <a:t>država</a:t>
            </a:r>
            <a:r>
              <a:rPr lang="es-ES" dirty="0"/>
              <a:t>, </a:t>
            </a:r>
            <a:r>
              <a:rPr lang="es-ES" dirty="0" err="1"/>
              <a:t>više</a:t>
            </a:r>
            <a:r>
              <a:rPr lang="es-ES" dirty="0"/>
              <a:t> </a:t>
            </a:r>
            <a:r>
              <a:rPr lang="es-ES" dirty="0" err="1"/>
              <a:t>članove</a:t>
            </a:r>
            <a:r>
              <a:rPr lang="es-ES" dirty="0"/>
              <a:t> </a:t>
            </a:r>
            <a:r>
              <a:rPr lang="es-ES" dirty="0" err="1"/>
              <a:t>vlade</a:t>
            </a:r>
            <a:r>
              <a:rPr lang="es-ES" dirty="0"/>
              <a:t>, </a:t>
            </a:r>
            <a:r>
              <a:rPr lang="es-ES" dirty="0" err="1"/>
              <a:t>diplomatske</a:t>
            </a:r>
            <a:r>
              <a:rPr lang="es-ES" dirty="0"/>
              <a:t> agente, </a:t>
            </a:r>
            <a:r>
              <a:rPr lang="es-ES" dirty="0" err="1"/>
              <a:t>službenike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visokom</a:t>
            </a:r>
            <a:r>
              <a:rPr lang="es-ES" dirty="0"/>
              <a:t> </a:t>
            </a:r>
            <a:r>
              <a:rPr lang="es-ES" dirty="0" err="1"/>
              <a:t>položaju</a:t>
            </a:r>
            <a:r>
              <a:rPr lang="es-ES" dirty="0"/>
              <a:t> u </a:t>
            </a:r>
            <a:r>
              <a:rPr lang="es-ES" dirty="0" err="1"/>
              <a:t>međunarodnim</a:t>
            </a:r>
            <a:r>
              <a:rPr lang="es-ES" dirty="0"/>
              <a:t> </a:t>
            </a:r>
            <a:r>
              <a:rPr lang="es-ES" dirty="0" err="1"/>
              <a:t>organizacijama</a:t>
            </a:r>
            <a:r>
              <a:rPr lang="es-ES" dirty="0"/>
              <a:t>. </a:t>
            </a:r>
            <a:endParaRPr lang="hr-HR" dirty="0"/>
          </a:p>
          <a:p>
            <a:pPr lvl="0" algn="just"/>
            <a:r>
              <a:rPr lang="es-ES" b="1" dirty="0" err="1"/>
              <a:t>Imuniteti</a:t>
            </a:r>
            <a:r>
              <a:rPr lang="es-ES" b="1" dirty="0"/>
              <a:t> </a:t>
            </a:r>
            <a:r>
              <a:rPr lang="es-ES" b="1" dirty="0" err="1"/>
              <a:t>od</a:t>
            </a:r>
            <a:r>
              <a:rPr lang="es-ES" b="1" dirty="0"/>
              <a:t> </a:t>
            </a:r>
            <a:r>
              <a:rPr lang="es-ES" b="1" dirty="0" err="1"/>
              <a:t>gonjenja</a:t>
            </a:r>
            <a:r>
              <a:rPr lang="es-ES" b="1" dirty="0"/>
              <a:t> za </a:t>
            </a:r>
            <a:r>
              <a:rPr lang="es-ES" b="1" dirty="0" err="1"/>
              <a:t>krivična</a:t>
            </a:r>
            <a:r>
              <a:rPr lang="es-ES" b="1" dirty="0"/>
              <a:t> </a:t>
            </a:r>
            <a:r>
              <a:rPr lang="es-ES" b="1" dirty="0" err="1"/>
              <a:t>djela</a:t>
            </a:r>
            <a:r>
              <a:rPr lang="es-ES" b="1" dirty="0"/>
              <a:t> </a:t>
            </a:r>
            <a:r>
              <a:rPr lang="es-ES" dirty="0" err="1"/>
              <a:t>predviđeni</a:t>
            </a:r>
            <a:r>
              <a:rPr lang="es-ES" dirty="0"/>
              <a:t> </a:t>
            </a:r>
            <a:r>
              <a:rPr lang="es-ES" dirty="0" err="1"/>
              <a:t>nacionalim</a:t>
            </a:r>
            <a:r>
              <a:rPr lang="es-ES" dirty="0"/>
              <a:t> </a:t>
            </a:r>
            <a:r>
              <a:rPr lang="es-ES" dirty="0" err="1"/>
              <a:t>zakonodavstvom</a:t>
            </a:r>
            <a:r>
              <a:rPr lang="es-ES" dirty="0"/>
              <a:t>, a </a:t>
            </a:r>
            <a:r>
              <a:rPr lang="es-ES" dirty="0" err="1"/>
              <a:t>obično</a:t>
            </a:r>
            <a:r>
              <a:rPr lang="es-ES" dirty="0"/>
              <a:t> se </a:t>
            </a:r>
            <a:r>
              <a:rPr lang="es-ES" dirty="0" err="1"/>
              <a:t>daju</a:t>
            </a:r>
            <a:r>
              <a:rPr lang="es-ES" dirty="0"/>
              <a:t> </a:t>
            </a:r>
            <a:r>
              <a:rPr lang="es-ES" dirty="0" err="1"/>
              <a:t>šefovima</a:t>
            </a:r>
            <a:r>
              <a:rPr lang="es-ES" dirty="0"/>
              <a:t> </a:t>
            </a:r>
            <a:r>
              <a:rPr lang="es-ES" dirty="0" err="1"/>
              <a:t>država</a:t>
            </a:r>
            <a:r>
              <a:rPr lang="es-ES" dirty="0"/>
              <a:t>, </a:t>
            </a:r>
            <a:r>
              <a:rPr lang="es-ES" dirty="0" err="1"/>
              <a:t>članovima</a:t>
            </a:r>
            <a:r>
              <a:rPr lang="es-ES" dirty="0"/>
              <a:t> </a:t>
            </a:r>
            <a:r>
              <a:rPr lang="es-ES" dirty="0" err="1"/>
              <a:t>vlade</a:t>
            </a:r>
            <a:r>
              <a:rPr lang="es-ES" dirty="0"/>
              <a:t> i </a:t>
            </a:r>
            <a:r>
              <a:rPr lang="es-ES" dirty="0" err="1"/>
              <a:t>članovima</a:t>
            </a:r>
            <a:r>
              <a:rPr lang="es-ES" dirty="0"/>
              <a:t> parlamenta. Ti </a:t>
            </a:r>
            <a:r>
              <a:rPr lang="es-ES" dirty="0" err="1"/>
              <a:t>imuniteti</a:t>
            </a:r>
            <a:r>
              <a:rPr lang="es-ES" dirty="0"/>
              <a:t> </a:t>
            </a:r>
            <a:r>
              <a:rPr lang="es-ES" dirty="0" err="1"/>
              <a:t>prestaju</a:t>
            </a:r>
            <a:r>
              <a:rPr lang="es-ES" dirty="0"/>
              <a:t> </a:t>
            </a:r>
            <a:r>
              <a:rPr lang="es-ES" dirty="0" err="1"/>
              <a:t>čim</a:t>
            </a:r>
            <a:r>
              <a:rPr lang="es-ES" dirty="0"/>
              <a:t> se </a:t>
            </a:r>
            <a:r>
              <a:rPr lang="es-ES" dirty="0" err="1"/>
              <a:t>završi</a:t>
            </a:r>
            <a:r>
              <a:rPr lang="es-ES" dirty="0"/>
              <a:t> </a:t>
            </a:r>
            <a:r>
              <a:rPr lang="es-ES" dirty="0" err="1"/>
              <a:t>funkcija</a:t>
            </a:r>
            <a:r>
              <a:rPr lang="es-ES" dirty="0"/>
              <a:t>. </a:t>
            </a:r>
            <a:endParaRPr lang="hr-HR" dirty="0"/>
          </a:p>
          <a:p>
            <a:pPr algn="just"/>
            <a:r>
              <a:rPr lang="es-ES" dirty="0"/>
              <a:t> </a:t>
            </a:r>
            <a:endParaRPr lang="hr-HR" dirty="0"/>
          </a:p>
          <a:p>
            <a:pPr algn="just"/>
            <a:r>
              <a:rPr lang="es-ES" b="1" dirty="0"/>
              <a:t>GONJENJE I KAŽNJAVANJE PRED MEĐUNARODNIM SUDOVIMA</a:t>
            </a:r>
            <a:endParaRPr lang="hr-HR" dirty="0"/>
          </a:p>
          <a:p>
            <a:pPr algn="just"/>
            <a:r>
              <a:rPr lang="es-ES" b="1" dirty="0" err="1"/>
              <a:t>Suradnja</a:t>
            </a:r>
            <a:r>
              <a:rPr lang="es-ES" b="1" dirty="0"/>
              <a:t> </a:t>
            </a:r>
            <a:r>
              <a:rPr lang="es-ES" b="1" dirty="0" err="1"/>
              <a:t>država</a:t>
            </a:r>
            <a:r>
              <a:rPr lang="es-ES" b="1" dirty="0"/>
              <a:t> je </a:t>
            </a:r>
            <a:r>
              <a:rPr lang="es-ES" b="1" dirty="0" err="1"/>
              <a:t>od</a:t>
            </a:r>
            <a:r>
              <a:rPr lang="es-ES" b="1" dirty="0"/>
              <a:t> </a:t>
            </a:r>
            <a:r>
              <a:rPr lang="es-ES" b="1" dirty="0" err="1"/>
              <a:t>bitne</a:t>
            </a:r>
            <a:r>
              <a:rPr lang="es-ES" b="1" dirty="0"/>
              <a:t> </a:t>
            </a:r>
            <a:r>
              <a:rPr lang="es-ES" b="1" dirty="0" err="1"/>
              <a:t>važnosti</a:t>
            </a:r>
            <a:r>
              <a:rPr lang="es-ES" b="1" dirty="0"/>
              <a:t> z</a:t>
            </a:r>
            <a:r>
              <a:rPr lang="es-ES" dirty="0"/>
              <a:t>a </a:t>
            </a:r>
            <a:r>
              <a:rPr lang="es-ES" dirty="0" err="1"/>
              <a:t>efikasnost</a:t>
            </a:r>
            <a:r>
              <a:rPr lang="es-ES" dirty="0"/>
              <a:t> </a:t>
            </a:r>
            <a:r>
              <a:rPr lang="es-ES" dirty="0" err="1"/>
              <a:t>sudskih</a:t>
            </a:r>
            <a:r>
              <a:rPr lang="es-ES" dirty="0"/>
              <a:t> procesa </a:t>
            </a:r>
            <a:r>
              <a:rPr lang="es-ES" dirty="0" err="1"/>
              <a:t>pred</a:t>
            </a:r>
            <a:r>
              <a:rPr lang="es-ES" dirty="0"/>
              <a:t> </a:t>
            </a:r>
            <a:r>
              <a:rPr lang="es-ES" dirty="0" err="1"/>
              <a:t>međunarodnim</a:t>
            </a:r>
            <a:r>
              <a:rPr lang="es-ES" dirty="0"/>
              <a:t> </a:t>
            </a:r>
            <a:r>
              <a:rPr lang="es-ES" dirty="0" err="1"/>
              <a:t>krivičnim</a:t>
            </a:r>
            <a:r>
              <a:rPr lang="es-ES" dirty="0"/>
              <a:t> </a:t>
            </a:r>
            <a:r>
              <a:rPr lang="es-ES" dirty="0" err="1"/>
              <a:t>sudovima</a:t>
            </a:r>
            <a:r>
              <a:rPr lang="es-ES" dirty="0"/>
              <a:t>. </a:t>
            </a:r>
            <a:r>
              <a:rPr lang="es-ES" dirty="0" err="1"/>
              <a:t>Međunarodni</a:t>
            </a:r>
            <a:r>
              <a:rPr lang="es-ES" dirty="0"/>
              <a:t> </a:t>
            </a:r>
            <a:r>
              <a:rPr lang="es-ES" dirty="0" err="1"/>
              <a:t>tribunali</a:t>
            </a:r>
            <a:r>
              <a:rPr lang="es-ES" dirty="0"/>
              <a:t>, za </a:t>
            </a:r>
            <a:r>
              <a:rPr lang="es-ES" dirty="0" err="1"/>
              <a:t>razliku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nacionalnih</a:t>
            </a:r>
            <a:r>
              <a:rPr lang="es-ES" dirty="0"/>
              <a:t>, </a:t>
            </a:r>
            <a:r>
              <a:rPr lang="es-ES" dirty="0" err="1"/>
              <a:t>nemaju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raspolaganju</a:t>
            </a:r>
            <a:r>
              <a:rPr lang="es-ES" dirty="0"/>
              <a:t> </a:t>
            </a:r>
            <a:r>
              <a:rPr lang="es-ES" dirty="0" err="1"/>
              <a:t>organe</a:t>
            </a:r>
            <a:r>
              <a:rPr lang="es-ES" dirty="0"/>
              <a:t> </a:t>
            </a:r>
            <a:r>
              <a:rPr lang="es-ES" dirty="0" err="1"/>
              <a:t>prinude</a:t>
            </a:r>
            <a:r>
              <a:rPr lang="es-ES" dirty="0"/>
              <a:t>, </a:t>
            </a:r>
            <a:r>
              <a:rPr lang="es-ES" dirty="0" err="1"/>
              <a:t>oni</a:t>
            </a:r>
            <a:r>
              <a:rPr lang="es-ES" dirty="0"/>
              <a:t> </a:t>
            </a:r>
            <a:r>
              <a:rPr lang="es-ES" dirty="0" err="1"/>
              <a:t>bez</a:t>
            </a:r>
            <a:r>
              <a:rPr lang="es-ES" dirty="0"/>
              <a:t> </a:t>
            </a:r>
            <a:r>
              <a:rPr lang="es-ES" dirty="0" err="1"/>
              <a:t>posredovanja</a:t>
            </a:r>
            <a:r>
              <a:rPr lang="es-ES" dirty="0"/>
              <a:t> </a:t>
            </a:r>
            <a:r>
              <a:rPr lang="es-ES" dirty="0" err="1"/>
              <a:t>nacionalnih</a:t>
            </a:r>
            <a:r>
              <a:rPr lang="es-ES" dirty="0"/>
              <a:t> </a:t>
            </a:r>
            <a:r>
              <a:rPr lang="es-ES" dirty="0" err="1"/>
              <a:t>vlasti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doći</a:t>
            </a:r>
            <a:r>
              <a:rPr lang="es-ES" dirty="0"/>
              <a:t> do </a:t>
            </a:r>
            <a:r>
              <a:rPr lang="es-ES" dirty="0" err="1"/>
              <a:t>dokaznog</a:t>
            </a:r>
            <a:r>
              <a:rPr lang="es-ES" dirty="0"/>
              <a:t> </a:t>
            </a:r>
            <a:r>
              <a:rPr lang="es-ES" dirty="0" err="1"/>
              <a:t>materijala</a:t>
            </a:r>
            <a:r>
              <a:rPr lang="es-ES" dirty="0"/>
              <a:t>, </a:t>
            </a:r>
            <a:r>
              <a:rPr lang="es-ES" dirty="0" err="1"/>
              <a:t>prinuditi</a:t>
            </a:r>
            <a:r>
              <a:rPr lang="es-ES" dirty="0"/>
              <a:t> </a:t>
            </a:r>
            <a:r>
              <a:rPr lang="es-ES" dirty="0" err="1"/>
              <a:t>svjedoka</a:t>
            </a:r>
            <a:r>
              <a:rPr lang="es-ES" dirty="0"/>
              <a:t> da </a:t>
            </a:r>
            <a:r>
              <a:rPr lang="es-ES" dirty="0" err="1"/>
              <a:t>da</a:t>
            </a:r>
            <a:r>
              <a:rPr lang="es-ES" dirty="0"/>
              <a:t> </a:t>
            </a:r>
            <a:r>
              <a:rPr lang="es-ES" dirty="0" err="1"/>
              <a:t>svoj</a:t>
            </a:r>
            <a:r>
              <a:rPr lang="es-ES" dirty="0"/>
              <a:t> </a:t>
            </a:r>
            <a:r>
              <a:rPr lang="es-ES" dirty="0" err="1"/>
              <a:t>iskaz</a:t>
            </a:r>
            <a:r>
              <a:rPr lang="es-ES" dirty="0"/>
              <a:t>, </a:t>
            </a:r>
            <a:r>
              <a:rPr lang="es-ES" dirty="0" err="1"/>
              <a:t>vršiti</a:t>
            </a:r>
            <a:r>
              <a:rPr lang="es-ES" dirty="0"/>
              <a:t> </a:t>
            </a:r>
            <a:r>
              <a:rPr lang="es-ES" dirty="0" err="1"/>
              <a:t>očevid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licu</a:t>
            </a:r>
            <a:r>
              <a:rPr lang="es-ES" dirty="0"/>
              <a:t> </a:t>
            </a:r>
            <a:r>
              <a:rPr lang="es-ES" dirty="0" err="1"/>
              <a:t>mjesta</a:t>
            </a:r>
            <a:r>
              <a:rPr lang="es-ES" dirty="0"/>
              <a:t> </a:t>
            </a:r>
            <a:r>
              <a:rPr lang="es-ES" dirty="0" err="1"/>
              <a:t>gdje</a:t>
            </a:r>
            <a:r>
              <a:rPr lang="es-ES" dirty="0"/>
              <a:t> se </a:t>
            </a:r>
            <a:r>
              <a:rPr lang="es-ES" dirty="0" err="1"/>
              <a:t>navedeni</a:t>
            </a:r>
            <a:r>
              <a:rPr lang="es-ES" dirty="0"/>
              <a:t> </a:t>
            </a:r>
            <a:r>
              <a:rPr lang="es-ES" dirty="0" err="1"/>
              <a:t>zločin</a:t>
            </a:r>
            <a:r>
              <a:rPr lang="es-ES" dirty="0"/>
              <a:t> </a:t>
            </a:r>
            <a:r>
              <a:rPr lang="es-ES" dirty="0" err="1"/>
              <a:t>dogodio</a:t>
            </a:r>
            <a:r>
              <a:rPr lang="es-ES" dirty="0"/>
              <a:t>, </a:t>
            </a:r>
            <a:r>
              <a:rPr lang="es-ES" dirty="0" err="1"/>
              <a:t>niti</a:t>
            </a:r>
            <a:r>
              <a:rPr lang="es-ES" dirty="0"/>
              <a:t> </a:t>
            </a:r>
            <a:r>
              <a:rPr lang="es-ES" dirty="0" err="1"/>
              <a:t>izvršiti</a:t>
            </a:r>
            <a:r>
              <a:rPr lang="es-ES" dirty="0"/>
              <a:t> </a:t>
            </a:r>
            <a:r>
              <a:rPr lang="es-ES" dirty="0" err="1"/>
              <a:t>naloge</a:t>
            </a:r>
            <a:r>
              <a:rPr lang="es-ES" dirty="0"/>
              <a:t> za </a:t>
            </a:r>
            <a:r>
              <a:rPr lang="es-ES" dirty="0" err="1"/>
              <a:t>hapšenje</a:t>
            </a:r>
            <a:r>
              <a:rPr lang="es-ES" dirty="0"/>
              <a:t>.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sudovi</a:t>
            </a:r>
            <a:r>
              <a:rPr lang="es-ES" b="1" dirty="0"/>
              <a:t>, </a:t>
            </a:r>
            <a:r>
              <a:rPr lang="es-ES" b="1" dirty="0" err="1"/>
              <a:t>dakle</a:t>
            </a:r>
            <a:r>
              <a:rPr lang="es-ES" b="1" dirty="0"/>
              <a:t>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mogu</a:t>
            </a:r>
            <a:r>
              <a:rPr lang="es-ES" b="1" dirty="0"/>
              <a:t> </a:t>
            </a:r>
            <a:r>
              <a:rPr lang="es-ES" b="1" dirty="0" err="1"/>
              <a:t>raditi</a:t>
            </a:r>
            <a:r>
              <a:rPr lang="es-ES" b="1" dirty="0"/>
              <a:t> </a:t>
            </a:r>
            <a:r>
              <a:rPr lang="es-ES" b="1" dirty="0" err="1"/>
              <a:t>bez</a:t>
            </a:r>
            <a:r>
              <a:rPr lang="es-ES" b="1" dirty="0"/>
              <a:t> </a:t>
            </a:r>
            <a:r>
              <a:rPr lang="es-ES" b="1" dirty="0" err="1"/>
              <a:t>pomoći</a:t>
            </a:r>
            <a:r>
              <a:rPr lang="es-ES" b="1" dirty="0"/>
              <a:t> </a:t>
            </a:r>
            <a:r>
              <a:rPr lang="es-ES" b="1" dirty="0" err="1"/>
              <a:t>domaćih</a:t>
            </a:r>
            <a:r>
              <a:rPr lang="es-ES" b="1" dirty="0"/>
              <a:t> </a:t>
            </a:r>
            <a:r>
              <a:rPr lang="es-ES" b="1" dirty="0" err="1"/>
              <a:t>sudova</a:t>
            </a:r>
            <a:r>
              <a:rPr lang="es-ES" b="1" dirty="0"/>
              <a:t>. </a:t>
            </a:r>
            <a:endParaRPr lang="hr-HR" dirty="0"/>
          </a:p>
          <a:p>
            <a:pPr algn="just"/>
            <a:r>
              <a:rPr lang="es-ES" b="1" dirty="0" err="1"/>
              <a:t>Modeli</a:t>
            </a:r>
            <a:r>
              <a:rPr lang="es-ES" b="1" dirty="0"/>
              <a:t> </a:t>
            </a:r>
            <a:r>
              <a:rPr lang="es-ES" b="1" dirty="0" err="1"/>
              <a:t>suradnje</a:t>
            </a:r>
            <a:endParaRPr lang="hr-HR" dirty="0"/>
          </a:p>
          <a:p>
            <a:pPr algn="just"/>
            <a:r>
              <a:rPr lang="es-ES" dirty="0" err="1"/>
              <a:t>Tvorci</a:t>
            </a:r>
            <a:r>
              <a:rPr lang="es-ES" dirty="0"/>
              <a:t> </a:t>
            </a:r>
            <a:r>
              <a:rPr lang="es-ES" dirty="0" err="1"/>
              <a:t>statuta</a:t>
            </a:r>
            <a:r>
              <a:rPr lang="es-ES" dirty="0"/>
              <a:t> </a:t>
            </a:r>
            <a:r>
              <a:rPr lang="es-ES" dirty="0" err="1"/>
              <a:t>međunarodnih</a:t>
            </a:r>
            <a:r>
              <a:rPr lang="es-ES" dirty="0"/>
              <a:t> </a:t>
            </a:r>
            <a:r>
              <a:rPr lang="es-ES" dirty="0" err="1"/>
              <a:t>krivičnih</a:t>
            </a:r>
            <a:r>
              <a:rPr lang="es-ES" dirty="0"/>
              <a:t> </a:t>
            </a:r>
            <a:r>
              <a:rPr lang="es-ES" dirty="0" err="1"/>
              <a:t>tribunala</a:t>
            </a:r>
            <a:r>
              <a:rPr lang="es-ES" dirty="0"/>
              <a:t> </a:t>
            </a:r>
            <a:r>
              <a:rPr lang="es-ES" dirty="0" err="1"/>
              <a:t>glede</a:t>
            </a:r>
            <a:r>
              <a:rPr lang="es-ES" dirty="0"/>
              <a:t> </a:t>
            </a:r>
            <a:r>
              <a:rPr lang="es-ES" dirty="0" err="1"/>
              <a:t>načina</a:t>
            </a:r>
            <a:r>
              <a:rPr lang="es-ES" dirty="0"/>
              <a:t> </a:t>
            </a:r>
            <a:r>
              <a:rPr lang="es-ES" dirty="0" err="1"/>
              <a:t>reguliranja</a:t>
            </a:r>
            <a:r>
              <a:rPr lang="es-ES" dirty="0"/>
              <a:t> </a:t>
            </a:r>
            <a:r>
              <a:rPr lang="es-ES" dirty="0" err="1"/>
              <a:t>suradnje</a:t>
            </a:r>
            <a:r>
              <a:rPr lang="es-ES" dirty="0"/>
              <a:t> </a:t>
            </a:r>
            <a:r>
              <a:rPr lang="es-ES" dirty="0" err="1"/>
              <a:t>država</a:t>
            </a:r>
            <a:r>
              <a:rPr lang="es-ES" dirty="0"/>
              <a:t> s </a:t>
            </a:r>
            <a:r>
              <a:rPr lang="es-ES" dirty="0" err="1"/>
              <a:t>međunarodnim</a:t>
            </a:r>
            <a:r>
              <a:rPr lang="es-ES" dirty="0"/>
              <a:t> </a:t>
            </a:r>
            <a:r>
              <a:rPr lang="es-ES" dirty="0" err="1"/>
              <a:t>krivičnim</a:t>
            </a:r>
            <a:r>
              <a:rPr lang="es-ES" dirty="0"/>
              <a:t> </a:t>
            </a:r>
            <a:r>
              <a:rPr lang="es-ES" dirty="0" err="1"/>
              <a:t>sudovima</a:t>
            </a:r>
            <a:r>
              <a:rPr lang="es-ES" dirty="0"/>
              <a:t>,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birati</a:t>
            </a:r>
            <a:r>
              <a:rPr lang="es-ES" dirty="0"/>
              <a:t> </a:t>
            </a:r>
            <a:r>
              <a:rPr lang="es-ES" dirty="0" err="1"/>
              <a:t>između</a:t>
            </a:r>
            <a:r>
              <a:rPr lang="es-ES" dirty="0"/>
              <a:t> </a:t>
            </a:r>
            <a:r>
              <a:rPr lang="es-ES" dirty="0" err="1"/>
              <a:t>dva</a:t>
            </a:r>
            <a:r>
              <a:rPr lang="es-ES" dirty="0"/>
              <a:t> modela </a:t>
            </a:r>
            <a:r>
              <a:rPr lang="es-ES" dirty="0" err="1"/>
              <a:t>odnosno</a:t>
            </a:r>
            <a:r>
              <a:rPr lang="es-ES" dirty="0"/>
              <a:t> </a:t>
            </a:r>
            <a:r>
              <a:rPr lang="es-ES" dirty="0" err="1"/>
              <a:t>između</a:t>
            </a:r>
            <a:r>
              <a:rPr lang="es-ES" dirty="0"/>
              <a:t> </a:t>
            </a:r>
            <a:r>
              <a:rPr lang="es-ES" b="1" dirty="0"/>
              <a:t>“</a:t>
            </a:r>
            <a:r>
              <a:rPr lang="es-ES" b="1" dirty="0" err="1"/>
              <a:t>horizontalnog</a:t>
            </a:r>
            <a:r>
              <a:rPr lang="es-ES" b="1" dirty="0"/>
              <a:t>” i “</a:t>
            </a:r>
            <a:r>
              <a:rPr lang="es-ES" b="1" dirty="0" err="1"/>
              <a:t>vertikalnog</a:t>
            </a:r>
            <a:r>
              <a:rPr lang="es-ES" b="1" dirty="0"/>
              <a:t>” modela.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933834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s-ES" b="1" dirty="0"/>
              <a:t>Po </a:t>
            </a:r>
            <a:r>
              <a:rPr lang="es-ES" b="1" dirty="0" err="1"/>
              <a:t>horizontalnom</a:t>
            </a:r>
            <a:r>
              <a:rPr lang="es-ES" b="1" dirty="0"/>
              <a:t> </a:t>
            </a:r>
            <a:r>
              <a:rPr lang="es-ES" b="1" dirty="0" err="1"/>
              <a:t>modelu</a:t>
            </a:r>
            <a:r>
              <a:rPr lang="es-ES" dirty="0"/>
              <a:t> </a:t>
            </a:r>
            <a:r>
              <a:rPr lang="es-ES" dirty="0" err="1"/>
              <a:t>odnosi</a:t>
            </a:r>
            <a:r>
              <a:rPr lang="es-ES" dirty="0"/>
              <a:t> </a:t>
            </a:r>
            <a:r>
              <a:rPr lang="es-ES" dirty="0" err="1"/>
              <a:t>između</a:t>
            </a:r>
            <a:r>
              <a:rPr lang="es-ES" dirty="0"/>
              <a:t> </a:t>
            </a:r>
            <a:r>
              <a:rPr lang="es-ES" dirty="0" err="1"/>
              <a:t>država</a:t>
            </a:r>
            <a:r>
              <a:rPr lang="es-ES" dirty="0"/>
              <a:t> i </a:t>
            </a:r>
            <a:r>
              <a:rPr lang="es-ES" dirty="0" err="1"/>
              <a:t>međunarodnog</a:t>
            </a:r>
            <a:r>
              <a:rPr lang="es-ES" dirty="0"/>
              <a:t> suda </a:t>
            </a:r>
            <a:r>
              <a:rPr lang="es-ES" dirty="0" err="1"/>
              <a:t>mogu</a:t>
            </a:r>
            <a:r>
              <a:rPr lang="es-ES" dirty="0"/>
              <a:t> se </a:t>
            </a:r>
            <a:r>
              <a:rPr lang="es-ES" dirty="0" err="1"/>
              <a:t>oblikovati</a:t>
            </a:r>
            <a:r>
              <a:rPr lang="es-ES" dirty="0"/>
              <a:t> </a:t>
            </a:r>
            <a:r>
              <a:rPr lang="es-ES" dirty="0" err="1"/>
              <a:t>prema</a:t>
            </a:r>
            <a:r>
              <a:rPr lang="es-ES" dirty="0"/>
              <a:t> </a:t>
            </a:r>
            <a:r>
              <a:rPr lang="es-ES" dirty="0" err="1"/>
              <a:t>međudržavnoj</a:t>
            </a:r>
            <a:r>
              <a:rPr lang="es-ES" dirty="0"/>
              <a:t> </a:t>
            </a:r>
            <a:r>
              <a:rPr lang="es-ES" dirty="0" err="1"/>
              <a:t>suradnji</a:t>
            </a:r>
            <a:r>
              <a:rPr lang="es-ES" dirty="0"/>
              <a:t> u </a:t>
            </a:r>
            <a:r>
              <a:rPr lang="es-ES" dirty="0" err="1"/>
              <a:t>krivičnim</a:t>
            </a:r>
            <a:r>
              <a:rPr lang="es-ES" dirty="0"/>
              <a:t> </a:t>
            </a:r>
            <a:r>
              <a:rPr lang="es-ES" dirty="0" err="1"/>
              <a:t>stvarima</a:t>
            </a:r>
            <a:r>
              <a:rPr lang="es-ES" dirty="0"/>
              <a:t>. </a:t>
            </a:r>
            <a:r>
              <a:rPr lang="es-ES" dirty="0" err="1"/>
              <a:t>Naime</a:t>
            </a:r>
            <a:r>
              <a:rPr lang="es-ES" dirty="0"/>
              <a:t>,</a:t>
            </a:r>
            <a:r>
              <a:rPr lang="es-ES" b="1" dirty="0"/>
              <a:t> </a:t>
            </a:r>
            <a:r>
              <a:rPr lang="es-ES" b="1" dirty="0" err="1"/>
              <a:t>radi</a:t>
            </a:r>
            <a:r>
              <a:rPr lang="es-ES" b="1" dirty="0"/>
              <a:t> se o </a:t>
            </a:r>
            <a:r>
              <a:rPr lang="es-ES" b="1" dirty="0" err="1"/>
              <a:t>suradnji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se </a:t>
            </a:r>
            <a:r>
              <a:rPr lang="es-ES" b="1" dirty="0" err="1"/>
              <a:t>zasniva</a:t>
            </a:r>
            <a:r>
              <a:rPr lang="es-ES" b="1" dirty="0"/>
              <a:t> </a:t>
            </a:r>
            <a:r>
              <a:rPr lang="es-ES" b="1" dirty="0" err="1"/>
              <a:t>na</a:t>
            </a:r>
            <a:r>
              <a:rPr lang="es-ES" b="1" dirty="0"/>
              <a:t> </a:t>
            </a:r>
            <a:r>
              <a:rPr lang="es-ES" b="1" dirty="0" err="1"/>
              <a:t>ugovornim</a:t>
            </a:r>
            <a:r>
              <a:rPr lang="es-ES" b="1" dirty="0"/>
              <a:t> </a:t>
            </a:r>
            <a:r>
              <a:rPr lang="es-ES" b="1" dirty="0" err="1"/>
              <a:t>odnosima</a:t>
            </a:r>
            <a:r>
              <a:rPr lang="es-ES" b="1" dirty="0"/>
              <a:t> </a:t>
            </a:r>
            <a:r>
              <a:rPr lang="es-ES" b="1" dirty="0" err="1"/>
              <a:t>koji</a:t>
            </a:r>
            <a:r>
              <a:rPr lang="es-ES" b="1" dirty="0"/>
              <a:t> je </a:t>
            </a:r>
            <a:r>
              <a:rPr lang="es-ES" b="1" dirty="0" err="1"/>
              <a:t>rezultat</a:t>
            </a:r>
            <a:r>
              <a:rPr lang="es-ES" b="1" dirty="0"/>
              <a:t> </a:t>
            </a:r>
            <a:r>
              <a:rPr lang="es-ES" b="1" dirty="0" err="1"/>
              <a:t>uzajamne</a:t>
            </a:r>
            <a:r>
              <a:rPr lang="es-ES" b="1" dirty="0"/>
              <a:t> </a:t>
            </a:r>
            <a:r>
              <a:rPr lang="es-ES" b="1" dirty="0" err="1"/>
              <a:t>suglasnosti</a:t>
            </a:r>
            <a:r>
              <a:rPr lang="es-ES" dirty="0"/>
              <a:t>. </a:t>
            </a:r>
            <a:r>
              <a:rPr lang="es-ES" dirty="0" err="1"/>
              <a:t>Ako</a:t>
            </a:r>
            <a:r>
              <a:rPr lang="es-ES" dirty="0"/>
              <a:t> se </a:t>
            </a:r>
            <a:r>
              <a:rPr lang="es-ES" dirty="0" err="1"/>
              <a:t>prihvati</a:t>
            </a:r>
            <a:r>
              <a:rPr lang="es-ES" dirty="0"/>
              <a:t> </a:t>
            </a:r>
            <a:r>
              <a:rPr lang="es-ES" dirty="0" err="1"/>
              <a:t>ovakav</a:t>
            </a:r>
            <a:r>
              <a:rPr lang="es-ES" dirty="0"/>
              <a:t> </a:t>
            </a:r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suradnje</a:t>
            </a:r>
            <a:r>
              <a:rPr lang="es-ES" dirty="0"/>
              <a:t> </a:t>
            </a:r>
            <a:r>
              <a:rPr lang="es-ES" dirty="0" err="1"/>
              <a:t>međunarodni</a:t>
            </a:r>
            <a:r>
              <a:rPr lang="es-ES" dirty="0"/>
              <a:t> </a:t>
            </a:r>
            <a:r>
              <a:rPr lang="es-ES" dirty="0" err="1"/>
              <a:t>sudovi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bi</a:t>
            </a:r>
            <a:r>
              <a:rPr lang="es-ES" dirty="0"/>
              <a:t> </a:t>
            </a:r>
            <a:r>
              <a:rPr lang="es-ES" dirty="0" err="1"/>
              <a:t>imali</a:t>
            </a:r>
            <a:r>
              <a:rPr lang="es-ES" dirty="0"/>
              <a:t> </a:t>
            </a:r>
            <a:r>
              <a:rPr lang="es-ES" dirty="0" err="1"/>
              <a:t>nikakvu</a:t>
            </a:r>
            <a:r>
              <a:rPr lang="es-ES" dirty="0"/>
              <a:t> </a:t>
            </a:r>
            <a:r>
              <a:rPr lang="es-ES" dirty="0" err="1"/>
              <a:t>vlast</a:t>
            </a:r>
            <a:r>
              <a:rPr lang="es-ES" dirty="0"/>
              <a:t> </a:t>
            </a:r>
            <a:r>
              <a:rPr lang="es-ES" dirty="0" err="1"/>
              <a:t>nad</a:t>
            </a:r>
            <a:r>
              <a:rPr lang="es-ES" dirty="0"/>
              <a:t> </a:t>
            </a:r>
            <a:r>
              <a:rPr lang="es-ES" dirty="0" err="1"/>
              <a:t>državama</a:t>
            </a:r>
            <a:r>
              <a:rPr lang="es-ES" dirty="0"/>
              <a:t> </a:t>
            </a:r>
            <a:r>
              <a:rPr lang="es-ES" dirty="0" err="1"/>
              <a:t>tako</a:t>
            </a:r>
            <a:r>
              <a:rPr lang="es-ES" dirty="0"/>
              <a:t> da sud </a:t>
            </a:r>
            <a:r>
              <a:rPr lang="es-ES" dirty="0" err="1"/>
              <a:t>međunarodni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bi</a:t>
            </a:r>
            <a:r>
              <a:rPr lang="es-ES" dirty="0"/>
              <a:t> </a:t>
            </a:r>
            <a:r>
              <a:rPr lang="es-ES" dirty="0" err="1"/>
              <a:t>imao</a:t>
            </a:r>
            <a:r>
              <a:rPr lang="es-ES" dirty="0"/>
              <a:t> </a:t>
            </a:r>
            <a:r>
              <a:rPr lang="es-ES" dirty="0" err="1"/>
              <a:t>mogućnost</a:t>
            </a:r>
            <a:r>
              <a:rPr lang="es-ES" dirty="0"/>
              <a:t> ni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način</a:t>
            </a:r>
            <a:r>
              <a:rPr lang="es-ES" dirty="0"/>
              <a:t> </a:t>
            </a:r>
            <a:r>
              <a:rPr lang="es-ES" dirty="0" err="1"/>
              <a:t>obvezati</a:t>
            </a:r>
            <a:r>
              <a:rPr lang="es-ES" dirty="0"/>
              <a:t> </a:t>
            </a:r>
            <a:r>
              <a:rPr lang="es-ES" dirty="0" err="1"/>
              <a:t>države</a:t>
            </a:r>
            <a:r>
              <a:rPr lang="es-ES" dirty="0"/>
              <a:t> da </a:t>
            </a:r>
            <a:r>
              <a:rPr lang="es-ES" dirty="0" err="1"/>
              <a:t>surađuju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 err="1"/>
              <a:t>Drgi</a:t>
            </a:r>
            <a:r>
              <a:rPr lang="es-ES" b="1" dirty="0"/>
              <a:t> </a:t>
            </a:r>
            <a:r>
              <a:rPr lang="es-ES" b="1" dirty="0" err="1"/>
              <a:t>model</a:t>
            </a:r>
            <a:r>
              <a:rPr lang="es-ES" b="1" dirty="0"/>
              <a:t> “</a:t>
            </a:r>
            <a:r>
              <a:rPr lang="es-ES" b="1" dirty="0" err="1"/>
              <a:t>vertikalni</a:t>
            </a:r>
            <a:r>
              <a:rPr lang="es-ES" b="1" dirty="0"/>
              <a:t>” </a:t>
            </a:r>
            <a:r>
              <a:rPr lang="es-ES" b="1" dirty="0" err="1"/>
              <a:t>ili</a:t>
            </a:r>
            <a:r>
              <a:rPr lang="es-ES" b="1" dirty="0"/>
              <a:t> “</a:t>
            </a:r>
            <a:r>
              <a:rPr lang="es-ES" b="1" dirty="0" err="1"/>
              <a:t>naddržavni</a:t>
            </a:r>
            <a:r>
              <a:rPr lang="es-ES" dirty="0"/>
              <a:t>” </a:t>
            </a:r>
            <a:r>
              <a:rPr lang="es-ES" dirty="0" err="1"/>
              <a:t>napušta</a:t>
            </a:r>
            <a:r>
              <a:rPr lang="es-ES" dirty="0"/>
              <a:t> </a:t>
            </a:r>
            <a:r>
              <a:rPr lang="es-ES" dirty="0" err="1"/>
              <a:t>tradicionalne</a:t>
            </a:r>
            <a:r>
              <a:rPr lang="es-ES" dirty="0"/>
              <a:t> </a:t>
            </a:r>
            <a:r>
              <a:rPr lang="es-ES" dirty="0" err="1"/>
              <a:t>načine</a:t>
            </a:r>
            <a:r>
              <a:rPr lang="es-ES" dirty="0"/>
              <a:t> </a:t>
            </a:r>
            <a:r>
              <a:rPr lang="es-ES" dirty="0" err="1"/>
              <a:t>međudržavne</a:t>
            </a:r>
            <a:r>
              <a:rPr lang="es-ES" dirty="0"/>
              <a:t> </a:t>
            </a:r>
            <a:r>
              <a:rPr lang="es-ES" dirty="0" err="1"/>
              <a:t>suradnje</a:t>
            </a:r>
            <a:r>
              <a:rPr lang="es-ES" dirty="0"/>
              <a:t> </a:t>
            </a:r>
            <a:r>
              <a:rPr lang="es-ES" dirty="0" err="1"/>
              <a:t>gdje</a:t>
            </a:r>
            <a:r>
              <a:rPr lang="es-ES" dirty="0"/>
              <a:t> su </a:t>
            </a:r>
            <a:r>
              <a:rPr lang="es-ES" dirty="0" err="1"/>
              <a:t>države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</a:t>
            </a:r>
            <a:r>
              <a:rPr lang="es-ES" dirty="0" err="1"/>
              <a:t>surađuju</a:t>
            </a:r>
            <a:r>
              <a:rPr lang="es-ES" dirty="0"/>
              <a:t> </a:t>
            </a:r>
            <a:r>
              <a:rPr lang="es-ES" dirty="0" err="1"/>
              <a:t>ravnopravne</a:t>
            </a:r>
            <a:r>
              <a:rPr lang="es-ES" dirty="0"/>
              <a:t>. </a:t>
            </a:r>
            <a:r>
              <a:rPr lang="es-ES" dirty="0" err="1"/>
              <a:t>Ovaj</a:t>
            </a:r>
            <a:r>
              <a:rPr lang="es-ES" dirty="0"/>
              <a:t> </a:t>
            </a:r>
            <a:r>
              <a:rPr lang="es-ES" dirty="0" err="1"/>
              <a:t>napredniji</a:t>
            </a:r>
            <a:r>
              <a:rPr lang="es-ES" dirty="0"/>
              <a:t> </a:t>
            </a:r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polazi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toga da </a:t>
            </a:r>
            <a:r>
              <a:rPr lang="es-ES" dirty="0" err="1"/>
              <a:t>međunarodni</a:t>
            </a:r>
            <a:r>
              <a:rPr lang="es-ES" dirty="0"/>
              <a:t> </a:t>
            </a:r>
            <a:r>
              <a:rPr lang="es-ES" dirty="0" err="1"/>
              <a:t>sudski</a:t>
            </a:r>
            <a:r>
              <a:rPr lang="es-ES" dirty="0"/>
              <a:t> </a:t>
            </a:r>
            <a:r>
              <a:rPr lang="es-ES" dirty="0" err="1"/>
              <a:t>organ</a:t>
            </a:r>
            <a:r>
              <a:rPr lang="es-ES" dirty="0"/>
              <a:t> </a:t>
            </a:r>
            <a:r>
              <a:rPr lang="es-ES" dirty="0" err="1"/>
              <a:t>dobije</a:t>
            </a:r>
            <a:r>
              <a:rPr lang="es-ES" dirty="0"/>
              <a:t> </a:t>
            </a:r>
            <a:r>
              <a:rPr lang="es-ES" dirty="0" err="1"/>
              <a:t>značajna</a:t>
            </a:r>
            <a:r>
              <a:rPr lang="es-ES" dirty="0"/>
              <a:t> </a:t>
            </a:r>
            <a:r>
              <a:rPr lang="es-ES" dirty="0" err="1"/>
              <a:t>ovlaštenja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samo</a:t>
            </a:r>
            <a:r>
              <a:rPr lang="es-ES" dirty="0"/>
              <a:t> u </a:t>
            </a:r>
            <a:r>
              <a:rPr lang="es-ES" dirty="0" err="1"/>
              <a:t>odnosu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pojedinca</a:t>
            </a:r>
            <a:r>
              <a:rPr lang="es-ES" dirty="0"/>
              <a:t> </a:t>
            </a:r>
            <a:r>
              <a:rPr lang="es-ES" dirty="0" err="1"/>
              <a:t>nego</a:t>
            </a:r>
            <a:r>
              <a:rPr lang="es-ES" dirty="0"/>
              <a:t> i u </a:t>
            </a:r>
            <a:r>
              <a:rPr lang="es-ES" dirty="0" err="1"/>
              <a:t>odnosu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same</a:t>
            </a:r>
            <a:r>
              <a:rPr lang="es-ES" dirty="0"/>
              <a:t> </a:t>
            </a:r>
            <a:r>
              <a:rPr lang="es-ES" dirty="0" err="1"/>
              <a:t>države</a:t>
            </a:r>
            <a:r>
              <a:rPr lang="es-ES" dirty="0"/>
              <a:t>.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taj</a:t>
            </a:r>
            <a:r>
              <a:rPr lang="es-ES" dirty="0"/>
              <a:t> </a:t>
            </a:r>
            <a:r>
              <a:rPr lang="es-ES" dirty="0" err="1"/>
              <a:t>način</a:t>
            </a:r>
            <a:r>
              <a:rPr lang="es-ES" dirty="0"/>
              <a:t> </a:t>
            </a:r>
            <a:r>
              <a:rPr lang="es-ES" b="1" dirty="0" err="1"/>
              <a:t>međunarodni</a:t>
            </a:r>
            <a:r>
              <a:rPr lang="es-ES" b="1" dirty="0"/>
              <a:t> sud </a:t>
            </a:r>
            <a:r>
              <a:rPr lang="es-ES" b="1" dirty="0" err="1"/>
              <a:t>ima</a:t>
            </a:r>
            <a:r>
              <a:rPr lang="es-ES" b="1" dirty="0"/>
              <a:t> </a:t>
            </a:r>
            <a:r>
              <a:rPr lang="es-ES" b="1" dirty="0" err="1"/>
              <a:t>ovlast</a:t>
            </a:r>
            <a:r>
              <a:rPr lang="es-ES" b="1" dirty="0"/>
              <a:t> da </a:t>
            </a:r>
            <a:r>
              <a:rPr lang="es-ES" b="1" dirty="0" err="1"/>
              <a:t>izdaje</a:t>
            </a:r>
            <a:r>
              <a:rPr lang="es-ES" b="1" dirty="0"/>
              <a:t> </a:t>
            </a:r>
            <a:r>
              <a:rPr lang="es-ES" b="1" dirty="0" err="1"/>
              <a:t>obvezne</a:t>
            </a:r>
            <a:r>
              <a:rPr lang="es-ES" b="1" dirty="0"/>
              <a:t> </a:t>
            </a:r>
            <a:r>
              <a:rPr lang="es-ES" b="1" dirty="0" err="1"/>
              <a:t>naredbe</a:t>
            </a:r>
            <a:r>
              <a:rPr lang="es-ES" b="1" dirty="0"/>
              <a:t> </a:t>
            </a:r>
            <a:r>
              <a:rPr lang="es-ES" b="1" dirty="0" err="1"/>
              <a:t>državama</a:t>
            </a:r>
            <a:r>
              <a:rPr lang="es-ES" b="1" dirty="0"/>
              <a:t> i da u </a:t>
            </a:r>
            <a:r>
              <a:rPr lang="es-ES" b="1" dirty="0" err="1"/>
              <a:t>slučaju</a:t>
            </a:r>
            <a:r>
              <a:rPr lang="es-ES" b="1" dirty="0"/>
              <a:t> da </a:t>
            </a:r>
            <a:r>
              <a:rPr lang="es-ES" b="1" dirty="0" err="1"/>
              <a:t>ih</a:t>
            </a:r>
            <a:r>
              <a:rPr lang="es-ES" b="1" dirty="0"/>
              <a:t> </a:t>
            </a:r>
            <a:r>
              <a:rPr lang="es-ES" b="1" dirty="0" err="1"/>
              <a:t>države</a:t>
            </a:r>
            <a:r>
              <a:rPr lang="es-ES" b="1" dirty="0"/>
              <a:t>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izvrše</a:t>
            </a:r>
            <a:r>
              <a:rPr lang="es-ES" b="1" dirty="0"/>
              <a:t> </a:t>
            </a:r>
            <a:r>
              <a:rPr lang="es-ES" b="1" dirty="0" err="1"/>
              <a:t>pokreće</a:t>
            </a:r>
            <a:r>
              <a:rPr lang="es-ES" b="1" dirty="0"/>
              <a:t> </a:t>
            </a:r>
            <a:r>
              <a:rPr lang="es-ES" b="1" dirty="0" err="1"/>
              <a:t>mehanizme</a:t>
            </a:r>
            <a:r>
              <a:rPr lang="es-ES" b="1" dirty="0"/>
              <a:t> </a:t>
            </a:r>
            <a:r>
              <a:rPr lang="es-ES" b="1" dirty="0" err="1"/>
              <a:t>prinude</a:t>
            </a:r>
            <a:r>
              <a:rPr lang="es-ES" b="1" dirty="0"/>
              <a:t>. </a:t>
            </a:r>
            <a:r>
              <a:rPr lang="es-ES" dirty="0" err="1"/>
              <a:t>Dakle</a:t>
            </a:r>
            <a:r>
              <a:rPr lang="es-ES" dirty="0"/>
              <a:t>, </a:t>
            </a:r>
            <a:r>
              <a:rPr lang="es-ES" dirty="0" err="1"/>
              <a:t>međunarodni</a:t>
            </a:r>
            <a:r>
              <a:rPr lang="es-ES" dirty="0"/>
              <a:t> sud </a:t>
            </a:r>
            <a:r>
              <a:rPr lang="es-ES" dirty="0" err="1"/>
              <a:t>ima</a:t>
            </a:r>
            <a:r>
              <a:rPr lang="es-ES" dirty="0"/>
              <a:t> </a:t>
            </a:r>
            <a:r>
              <a:rPr lang="es-ES" dirty="0" err="1"/>
              <a:t>vlast</a:t>
            </a:r>
            <a:r>
              <a:rPr lang="es-ES" dirty="0"/>
              <a:t> </a:t>
            </a:r>
            <a:r>
              <a:rPr lang="es-ES" dirty="0" err="1"/>
              <a:t>nad</a:t>
            </a:r>
            <a:r>
              <a:rPr lang="es-ES" dirty="0"/>
              <a:t> </a:t>
            </a:r>
            <a:r>
              <a:rPr lang="es-ES" dirty="0" err="1"/>
              <a:t>državama</a:t>
            </a:r>
            <a:r>
              <a:rPr lang="es-ES" dirty="0"/>
              <a:t>,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čemu</a:t>
            </a:r>
            <a:r>
              <a:rPr lang="es-ES" dirty="0"/>
              <a:t> se, </a:t>
            </a:r>
            <a:r>
              <a:rPr lang="es-ES" dirty="0" err="1"/>
              <a:t>razlikuje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drugih</a:t>
            </a:r>
            <a:r>
              <a:rPr lang="es-ES" dirty="0"/>
              <a:t> </a:t>
            </a:r>
            <a:r>
              <a:rPr lang="es-ES" dirty="0" err="1"/>
              <a:t>međunarodnih</a:t>
            </a:r>
            <a:r>
              <a:rPr lang="es-ES" dirty="0"/>
              <a:t> </a:t>
            </a:r>
            <a:r>
              <a:rPr lang="es-ES" dirty="0" err="1"/>
              <a:t>institucija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/>
              <a:t> 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5557628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b="1" dirty="0" err="1"/>
              <a:t>Specifičnosti</a:t>
            </a:r>
            <a:r>
              <a:rPr lang="es-ES" b="1" dirty="0"/>
              <a:t> </a:t>
            </a:r>
            <a:r>
              <a:rPr lang="es-ES" b="1" dirty="0" err="1"/>
              <a:t>međunarodnog</a:t>
            </a:r>
            <a:r>
              <a:rPr lang="es-ES" b="1" dirty="0"/>
              <a:t> </a:t>
            </a:r>
            <a:r>
              <a:rPr lang="es-ES" b="1" dirty="0" err="1"/>
              <a:t>suđenja</a:t>
            </a:r>
            <a:endParaRPr lang="hr-HR" dirty="0"/>
          </a:p>
          <a:p>
            <a:r>
              <a:rPr lang="es-ES" b="1" dirty="0"/>
              <a:t>1. </a:t>
            </a:r>
            <a:r>
              <a:rPr lang="es-ES" b="1" dirty="0" err="1"/>
              <a:t>Samo</a:t>
            </a:r>
            <a:r>
              <a:rPr lang="es-ES" b="1" dirty="0"/>
              <a:t> je </a:t>
            </a:r>
            <a:r>
              <a:rPr lang="es-ES" b="1" dirty="0" err="1"/>
              <a:t>tužitelj</a:t>
            </a:r>
            <a:r>
              <a:rPr lang="es-ES" b="1" dirty="0"/>
              <a:t> </a:t>
            </a:r>
            <a:r>
              <a:rPr lang="es-ES" b="1" dirty="0" err="1"/>
              <a:t>ovlašten</a:t>
            </a:r>
            <a:r>
              <a:rPr lang="es-ES" b="1" dirty="0"/>
              <a:t> </a:t>
            </a:r>
            <a:r>
              <a:rPr lang="es-ES" b="1" dirty="0" err="1"/>
              <a:t>pokrenuti</a:t>
            </a:r>
            <a:r>
              <a:rPr lang="es-ES" b="1" dirty="0"/>
              <a:t> </a:t>
            </a:r>
            <a:r>
              <a:rPr lang="es-ES" b="1" dirty="0" err="1"/>
              <a:t>krivični</a:t>
            </a:r>
            <a:r>
              <a:rPr lang="es-ES" b="1" dirty="0"/>
              <a:t> </a:t>
            </a:r>
            <a:r>
              <a:rPr lang="es-ES" b="1" dirty="0" err="1"/>
              <a:t>postupak</a:t>
            </a:r>
            <a:endParaRPr lang="hr-HR" dirty="0"/>
          </a:p>
          <a:p>
            <a:pPr algn="just"/>
            <a:r>
              <a:rPr lang="es-ES" b="1" dirty="0"/>
              <a:t>2. </a:t>
            </a:r>
            <a:r>
              <a:rPr lang="es-ES" b="1" dirty="0" err="1"/>
              <a:t>Tužitelj</a:t>
            </a:r>
            <a:r>
              <a:rPr lang="es-ES" b="1" dirty="0"/>
              <a:t> je </a:t>
            </a:r>
            <a:r>
              <a:rPr lang="es-ES" b="1" dirty="0" err="1"/>
              <a:t>prvi</a:t>
            </a:r>
            <a:r>
              <a:rPr lang="es-ES" b="1" dirty="0"/>
              <a:t> </a:t>
            </a:r>
            <a:r>
              <a:rPr lang="es-ES" b="1" dirty="0" err="1"/>
              <a:t>koji</a:t>
            </a:r>
            <a:r>
              <a:rPr lang="es-ES" b="1" dirty="0"/>
              <a:t> </a:t>
            </a:r>
            <a:r>
              <a:rPr lang="es-ES" b="1" dirty="0" err="1"/>
              <a:t>prikuplja</a:t>
            </a:r>
            <a:r>
              <a:rPr lang="es-ES" b="1" dirty="0"/>
              <a:t> </a:t>
            </a:r>
            <a:r>
              <a:rPr lang="es-ES" b="1" dirty="0" err="1"/>
              <a:t>dokaze</a:t>
            </a:r>
            <a:r>
              <a:rPr lang="es-ES" b="1" dirty="0"/>
              <a:t> </a:t>
            </a:r>
            <a:r>
              <a:rPr lang="es-ES" b="1" dirty="0" err="1"/>
              <a:t>prije</a:t>
            </a:r>
            <a:r>
              <a:rPr lang="es-ES" b="1" dirty="0"/>
              <a:t> </a:t>
            </a:r>
            <a:r>
              <a:rPr lang="es-ES" b="1" dirty="0" err="1"/>
              <a:t>podizanja</a:t>
            </a:r>
            <a:r>
              <a:rPr lang="es-ES" b="1" dirty="0"/>
              <a:t> </a:t>
            </a:r>
            <a:r>
              <a:rPr lang="es-ES" b="1" dirty="0" err="1"/>
              <a:t>optužnice</a:t>
            </a:r>
            <a:r>
              <a:rPr lang="es-ES" b="1" dirty="0"/>
              <a:t> </a:t>
            </a:r>
            <a:r>
              <a:rPr lang="es-ES" b="1" dirty="0" err="1"/>
              <a:t>protiv</a:t>
            </a:r>
            <a:r>
              <a:rPr lang="es-ES" b="1" dirty="0"/>
              <a:t> </a:t>
            </a:r>
            <a:r>
              <a:rPr lang="es-ES" b="1" dirty="0" err="1"/>
              <a:t>okrivljenog</a:t>
            </a:r>
            <a:r>
              <a:rPr lang="es-ES" dirty="0"/>
              <a:t> </a:t>
            </a:r>
            <a:r>
              <a:rPr lang="es-ES" dirty="0" err="1"/>
              <a:t>dok</a:t>
            </a:r>
            <a:r>
              <a:rPr lang="es-ES" dirty="0"/>
              <a:t> je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odbrani</a:t>
            </a:r>
            <a:r>
              <a:rPr lang="es-ES" dirty="0"/>
              <a:t> da </a:t>
            </a:r>
            <a:r>
              <a:rPr lang="es-ES" dirty="0" err="1"/>
              <a:t>prikuplja</a:t>
            </a:r>
            <a:r>
              <a:rPr lang="es-ES" dirty="0"/>
              <a:t> </a:t>
            </a:r>
            <a:r>
              <a:rPr lang="es-ES" dirty="0" err="1"/>
              <a:t>dokaze</a:t>
            </a:r>
            <a:r>
              <a:rPr lang="es-ES" dirty="0"/>
              <a:t> u </a:t>
            </a:r>
            <a:r>
              <a:rPr lang="es-ES" dirty="0" err="1"/>
              <a:t>korist</a:t>
            </a:r>
            <a:r>
              <a:rPr lang="es-ES" dirty="0"/>
              <a:t> </a:t>
            </a:r>
            <a:r>
              <a:rPr lang="es-ES" dirty="0" err="1"/>
              <a:t>okrivljenog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/>
              <a:t>3.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tužitelj</a:t>
            </a:r>
            <a:r>
              <a:rPr lang="es-ES" b="1" dirty="0"/>
              <a:t> </a:t>
            </a:r>
            <a:r>
              <a:rPr lang="es-ES" b="1" dirty="0" err="1"/>
              <a:t>nije</a:t>
            </a:r>
            <a:r>
              <a:rPr lang="es-ES" b="1" dirty="0"/>
              <a:t> </a:t>
            </a:r>
            <a:r>
              <a:rPr lang="es-ES" b="1" dirty="0" err="1"/>
              <a:t>samo</a:t>
            </a:r>
            <a:r>
              <a:rPr lang="es-ES" b="1" dirty="0"/>
              <a:t> </a:t>
            </a:r>
            <a:r>
              <a:rPr lang="es-ES" b="1" dirty="0" err="1"/>
              <a:t>stranka</a:t>
            </a:r>
            <a:r>
              <a:rPr lang="es-ES" b="1" dirty="0"/>
              <a:t> u </a:t>
            </a:r>
            <a:r>
              <a:rPr lang="es-ES" b="1" dirty="0" err="1"/>
              <a:t>postupku</a:t>
            </a:r>
            <a:r>
              <a:rPr lang="es-ES" dirty="0"/>
              <a:t>. Po </a:t>
            </a:r>
            <a:r>
              <a:rPr lang="es-ES" dirty="0" err="1"/>
              <a:t>statutu</a:t>
            </a:r>
            <a:r>
              <a:rPr lang="es-ES" dirty="0"/>
              <a:t> ICC </a:t>
            </a:r>
            <a:r>
              <a:rPr lang="es-ES" dirty="0" err="1"/>
              <a:t>on</a:t>
            </a:r>
            <a:r>
              <a:rPr lang="es-ES" dirty="0"/>
              <a:t> je </a:t>
            </a:r>
            <a:r>
              <a:rPr lang="es-ES" dirty="0" err="1"/>
              <a:t>dužan</a:t>
            </a:r>
            <a:r>
              <a:rPr lang="es-ES" dirty="0"/>
              <a:t> u </a:t>
            </a:r>
            <a:r>
              <a:rPr lang="es-ES" dirty="0" err="1"/>
              <a:t>toku</a:t>
            </a:r>
            <a:r>
              <a:rPr lang="es-ES" dirty="0"/>
              <a:t> </a:t>
            </a:r>
            <a:r>
              <a:rPr lang="es-ES" dirty="0" err="1"/>
              <a:t>svoje</a:t>
            </a:r>
            <a:r>
              <a:rPr lang="es-ES" dirty="0"/>
              <a:t> </a:t>
            </a:r>
            <a:r>
              <a:rPr lang="es-ES" dirty="0" err="1"/>
              <a:t>istrage</a:t>
            </a:r>
            <a:r>
              <a:rPr lang="es-ES" dirty="0"/>
              <a:t> </a:t>
            </a:r>
            <a:r>
              <a:rPr lang="es-ES" dirty="0" err="1"/>
              <a:t>prikupiti</a:t>
            </a:r>
            <a:r>
              <a:rPr lang="es-ES" dirty="0"/>
              <a:t> i </a:t>
            </a:r>
            <a:r>
              <a:rPr lang="es-ES" dirty="0" err="1"/>
              <a:t>dokaze</a:t>
            </a:r>
            <a:r>
              <a:rPr lang="es-ES" dirty="0"/>
              <a:t> u </a:t>
            </a:r>
            <a:r>
              <a:rPr lang="es-ES" dirty="0" err="1"/>
              <a:t>korist</a:t>
            </a:r>
            <a:r>
              <a:rPr lang="es-ES" dirty="0"/>
              <a:t> </a:t>
            </a:r>
            <a:r>
              <a:rPr lang="es-ES" dirty="0" err="1"/>
              <a:t>okrivljenog</a:t>
            </a:r>
            <a:r>
              <a:rPr lang="es-ES" dirty="0"/>
              <a:t> i </a:t>
            </a:r>
            <a:r>
              <a:rPr lang="es-ES" dirty="0" err="1"/>
              <a:t>predati</a:t>
            </a:r>
            <a:r>
              <a:rPr lang="es-ES" dirty="0"/>
              <a:t> </a:t>
            </a:r>
            <a:r>
              <a:rPr lang="es-ES" dirty="0" err="1"/>
              <a:t>ih</a:t>
            </a:r>
            <a:r>
              <a:rPr lang="es-ES" dirty="0"/>
              <a:t> </a:t>
            </a:r>
            <a:r>
              <a:rPr lang="es-ES" dirty="0" err="1"/>
              <a:t>odbrani</a:t>
            </a:r>
            <a:r>
              <a:rPr lang="es-ES" dirty="0"/>
              <a:t> (za </a:t>
            </a:r>
            <a:r>
              <a:rPr lang="es-ES" dirty="0" err="1"/>
              <a:t>razliku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tužiteljstva</a:t>
            </a:r>
            <a:r>
              <a:rPr lang="es-ES" dirty="0"/>
              <a:t> u </a:t>
            </a:r>
            <a:r>
              <a:rPr lang="es-ES" dirty="0" err="1"/>
              <a:t>nacionalnim</a:t>
            </a:r>
            <a:r>
              <a:rPr lang="es-ES" dirty="0"/>
              <a:t> </a:t>
            </a:r>
            <a:r>
              <a:rPr lang="es-ES" dirty="0" err="1"/>
              <a:t>pravnim</a:t>
            </a:r>
            <a:r>
              <a:rPr lang="es-ES" dirty="0"/>
              <a:t> </a:t>
            </a:r>
            <a:r>
              <a:rPr lang="es-ES" dirty="0" err="1"/>
              <a:t>sistemima</a:t>
            </a:r>
            <a:r>
              <a:rPr lang="es-ES" dirty="0"/>
              <a:t>). </a:t>
            </a:r>
            <a:r>
              <a:rPr lang="es-ES" dirty="0" err="1"/>
              <a:t>Dakle</a:t>
            </a:r>
            <a:r>
              <a:rPr lang="es-ES" dirty="0"/>
              <a:t>, </a:t>
            </a:r>
            <a:r>
              <a:rPr lang="es-ES" b="1" dirty="0" err="1"/>
              <a:t>postupa</a:t>
            </a:r>
            <a:r>
              <a:rPr lang="es-ES" b="1" dirty="0"/>
              <a:t> </a:t>
            </a:r>
            <a:r>
              <a:rPr lang="es-ES" b="1" dirty="0" err="1"/>
              <a:t>kao</a:t>
            </a:r>
            <a:r>
              <a:rPr lang="es-ES" b="1" dirty="0"/>
              <a:t> </a:t>
            </a:r>
            <a:r>
              <a:rPr lang="es-ES" b="1" dirty="0" err="1"/>
              <a:t>pravosudni</a:t>
            </a:r>
            <a:r>
              <a:rPr lang="es-ES" b="1" dirty="0"/>
              <a:t> </a:t>
            </a:r>
            <a:r>
              <a:rPr lang="es-ES" b="1" dirty="0" err="1"/>
              <a:t>organ</a:t>
            </a:r>
            <a:r>
              <a:rPr lang="es-ES" b="1" dirty="0"/>
              <a:t>, a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kao</a:t>
            </a:r>
            <a:r>
              <a:rPr lang="es-ES" b="1" dirty="0"/>
              <a:t> </a:t>
            </a:r>
            <a:r>
              <a:rPr lang="es-ES" b="1" dirty="0" err="1"/>
              <a:t>obična</a:t>
            </a:r>
            <a:r>
              <a:rPr lang="es-ES" b="1" dirty="0"/>
              <a:t> </a:t>
            </a:r>
            <a:r>
              <a:rPr lang="es-ES" b="1" dirty="0" err="1"/>
              <a:t>stranka</a:t>
            </a:r>
            <a:r>
              <a:rPr lang="es-ES" b="1" dirty="0"/>
              <a:t> u </a:t>
            </a:r>
            <a:r>
              <a:rPr lang="es-ES" b="1" dirty="0" err="1"/>
              <a:t>postupku</a:t>
            </a:r>
            <a:r>
              <a:rPr lang="es-ES" b="1" dirty="0"/>
              <a:t>. </a:t>
            </a:r>
            <a:endParaRPr lang="hr-HR" dirty="0"/>
          </a:p>
          <a:p>
            <a:pPr algn="just"/>
            <a:r>
              <a:rPr lang="es-ES" b="1" dirty="0"/>
              <a:t>4.</a:t>
            </a:r>
            <a:r>
              <a:rPr lang="es-ES" dirty="0"/>
              <a:t> Da </a:t>
            </a:r>
            <a:r>
              <a:rPr lang="es-ES" dirty="0" err="1"/>
              <a:t>bi</a:t>
            </a:r>
            <a:r>
              <a:rPr lang="es-ES" dirty="0"/>
              <a:t> </a:t>
            </a:r>
            <a:r>
              <a:rPr lang="es-ES" dirty="0" err="1"/>
              <a:t>prikupili</a:t>
            </a:r>
            <a:r>
              <a:rPr lang="es-ES" dirty="0"/>
              <a:t> </a:t>
            </a:r>
            <a:r>
              <a:rPr lang="es-ES" dirty="0" err="1"/>
              <a:t>dokaze</a:t>
            </a:r>
            <a:r>
              <a:rPr lang="es-ES" dirty="0"/>
              <a:t> </a:t>
            </a:r>
            <a:r>
              <a:rPr lang="es-ES" dirty="0" err="1"/>
              <a:t>moraju</a:t>
            </a:r>
            <a:r>
              <a:rPr lang="es-ES" dirty="0"/>
              <a:t> se </a:t>
            </a:r>
            <a:r>
              <a:rPr lang="es-ES" dirty="0" err="1"/>
              <a:t>obratiti</a:t>
            </a:r>
            <a:r>
              <a:rPr lang="es-ES" dirty="0"/>
              <a:t> (i </a:t>
            </a:r>
            <a:r>
              <a:rPr lang="es-ES" dirty="0" err="1"/>
              <a:t>tužitelj</a:t>
            </a:r>
            <a:r>
              <a:rPr lang="es-ES" dirty="0"/>
              <a:t> i </a:t>
            </a:r>
            <a:r>
              <a:rPr lang="es-ES" dirty="0" err="1"/>
              <a:t>odbrana</a:t>
            </a:r>
            <a:r>
              <a:rPr lang="es-ES" dirty="0"/>
              <a:t>) </a:t>
            </a:r>
            <a:r>
              <a:rPr lang="es-ES" dirty="0" err="1"/>
              <a:t>državi</a:t>
            </a:r>
            <a:r>
              <a:rPr lang="es-ES" dirty="0"/>
              <a:t> u </a:t>
            </a:r>
            <a:r>
              <a:rPr lang="es-ES" dirty="0" err="1"/>
              <a:t>kojoj</a:t>
            </a:r>
            <a:r>
              <a:rPr lang="es-ES" dirty="0"/>
              <a:t> se ti </a:t>
            </a:r>
            <a:r>
              <a:rPr lang="es-ES" dirty="0" err="1"/>
              <a:t>dokazi</a:t>
            </a:r>
            <a:r>
              <a:rPr lang="es-ES" dirty="0"/>
              <a:t> </a:t>
            </a:r>
            <a:r>
              <a:rPr lang="es-ES" dirty="0" err="1"/>
              <a:t>nalaze</a:t>
            </a:r>
            <a:r>
              <a:rPr lang="es-ES" dirty="0"/>
              <a:t>. </a:t>
            </a:r>
            <a:r>
              <a:rPr lang="es-ES" b="1" dirty="0" err="1"/>
              <a:t>Sve</a:t>
            </a:r>
            <a:r>
              <a:rPr lang="es-ES" b="1" dirty="0"/>
              <a:t> </a:t>
            </a:r>
            <a:r>
              <a:rPr lang="es-ES" b="1" dirty="0" err="1"/>
              <a:t>radnje</a:t>
            </a:r>
            <a:r>
              <a:rPr lang="es-ES" b="1" dirty="0"/>
              <a:t> </a:t>
            </a:r>
            <a:r>
              <a:rPr lang="es-ES" b="1" dirty="0" err="1"/>
              <a:t>koje</a:t>
            </a:r>
            <a:r>
              <a:rPr lang="es-ES" b="1" dirty="0"/>
              <a:t> </a:t>
            </a:r>
            <a:r>
              <a:rPr lang="es-ES" b="1" dirty="0" err="1"/>
              <a:t>uključuju</a:t>
            </a:r>
            <a:r>
              <a:rPr lang="es-ES" b="1" dirty="0"/>
              <a:t> </a:t>
            </a:r>
            <a:r>
              <a:rPr lang="es-ES" b="1" dirty="0" err="1"/>
              <a:t>sredstva</a:t>
            </a:r>
            <a:r>
              <a:rPr lang="es-ES" b="1" dirty="0"/>
              <a:t> </a:t>
            </a:r>
            <a:r>
              <a:rPr lang="es-ES" b="1" dirty="0" err="1"/>
              <a:t>prinude</a:t>
            </a:r>
            <a:r>
              <a:rPr lang="es-ES" b="1" dirty="0"/>
              <a:t> </a:t>
            </a:r>
            <a:r>
              <a:rPr lang="es-ES" b="1" dirty="0" err="1"/>
              <a:t>zavise</a:t>
            </a:r>
            <a:r>
              <a:rPr lang="es-ES" b="1" dirty="0"/>
              <a:t> </a:t>
            </a:r>
            <a:r>
              <a:rPr lang="es-ES" b="1" dirty="0" err="1"/>
              <a:t>od</a:t>
            </a:r>
            <a:r>
              <a:rPr lang="es-ES" b="1" dirty="0"/>
              <a:t> </a:t>
            </a:r>
            <a:r>
              <a:rPr lang="es-ES" b="1" dirty="0" err="1"/>
              <a:t>pomoći</a:t>
            </a:r>
            <a:r>
              <a:rPr lang="es-ES" b="1" dirty="0"/>
              <a:t> </a:t>
            </a:r>
            <a:r>
              <a:rPr lang="es-ES" b="1" dirty="0" err="1"/>
              <a:t>organa</a:t>
            </a:r>
            <a:r>
              <a:rPr lang="es-ES" b="1" dirty="0"/>
              <a:t> </a:t>
            </a:r>
            <a:r>
              <a:rPr lang="es-ES" b="1" dirty="0" err="1"/>
              <a:t>države</a:t>
            </a:r>
            <a:r>
              <a:rPr lang="es-ES" dirty="0"/>
              <a:t> (</a:t>
            </a:r>
            <a:r>
              <a:rPr lang="es-ES" dirty="0" err="1"/>
              <a:t>uvid</a:t>
            </a:r>
            <a:r>
              <a:rPr lang="es-ES" dirty="0"/>
              <a:t> u </a:t>
            </a:r>
            <a:r>
              <a:rPr lang="es-ES" dirty="0" err="1"/>
              <a:t>državne</a:t>
            </a:r>
            <a:r>
              <a:rPr lang="es-ES" dirty="0"/>
              <a:t> </a:t>
            </a:r>
            <a:r>
              <a:rPr lang="es-ES" dirty="0" err="1"/>
              <a:t>arhive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pripadaju</a:t>
            </a:r>
            <a:r>
              <a:rPr lang="es-ES" dirty="0"/>
              <a:t> </a:t>
            </a:r>
            <a:r>
              <a:rPr lang="es-ES" dirty="0" err="1"/>
              <a:t>određenoj</a:t>
            </a:r>
            <a:r>
              <a:rPr lang="es-ES" dirty="0"/>
              <a:t> </a:t>
            </a:r>
            <a:r>
              <a:rPr lang="es-ES" dirty="0" err="1"/>
              <a:t>državi</a:t>
            </a:r>
            <a:r>
              <a:rPr lang="es-ES" dirty="0"/>
              <a:t>...).</a:t>
            </a:r>
            <a:endParaRPr lang="hr-HR" dirty="0"/>
          </a:p>
          <a:p>
            <a:pPr algn="just"/>
            <a:r>
              <a:rPr lang="es-ES" b="1" dirty="0"/>
              <a:t>5. Ne </a:t>
            </a:r>
            <a:r>
              <a:rPr lang="es-ES" b="1" dirty="0" err="1"/>
              <a:t>postoji</a:t>
            </a:r>
            <a:r>
              <a:rPr lang="es-ES" b="1" dirty="0"/>
              <a:t> </a:t>
            </a:r>
            <a:r>
              <a:rPr lang="es-ES" b="1" dirty="0" err="1"/>
              <a:t>porota</a:t>
            </a:r>
            <a:r>
              <a:rPr lang="es-ES" b="1" dirty="0"/>
              <a:t> </a:t>
            </a:r>
            <a:r>
              <a:rPr lang="es-ES" b="1" dirty="0" err="1"/>
              <a:t>koja</a:t>
            </a:r>
            <a:r>
              <a:rPr lang="es-ES" b="1" dirty="0"/>
              <a:t> je </a:t>
            </a:r>
            <a:r>
              <a:rPr lang="es-ES" b="1" dirty="0" err="1"/>
              <a:t>ovlaštena</a:t>
            </a:r>
            <a:r>
              <a:rPr lang="es-ES" b="1" dirty="0"/>
              <a:t> </a:t>
            </a:r>
            <a:r>
              <a:rPr lang="es-ES" b="1" dirty="0" err="1"/>
              <a:t>odlučivati</a:t>
            </a:r>
            <a:r>
              <a:rPr lang="es-ES" b="1" dirty="0"/>
              <a:t> o </a:t>
            </a:r>
            <a:r>
              <a:rPr lang="es-ES" b="1" dirty="0" err="1"/>
              <a:t>činjeničnim</a:t>
            </a:r>
            <a:r>
              <a:rPr lang="es-ES" b="1" dirty="0"/>
              <a:t> </a:t>
            </a:r>
            <a:r>
              <a:rPr lang="es-ES" b="1" dirty="0" err="1"/>
              <a:t>pitanjima</a:t>
            </a:r>
            <a:r>
              <a:rPr lang="es-ES" dirty="0"/>
              <a:t>, </a:t>
            </a:r>
            <a:r>
              <a:rPr lang="es-ES" b="1" dirty="0" err="1"/>
              <a:t>međunarodni</a:t>
            </a:r>
            <a:r>
              <a:rPr lang="es-ES" b="1" dirty="0"/>
              <a:t> se </a:t>
            </a:r>
            <a:r>
              <a:rPr lang="es-ES" b="1" dirty="0" err="1"/>
              <a:t>sudovi</a:t>
            </a:r>
            <a:r>
              <a:rPr lang="es-ES" b="1" dirty="0"/>
              <a:t> </a:t>
            </a:r>
            <a:r>
              <a:rPr lang="es-ES" b="1" dirty="0" err="1"/>
              <a:t>sastoje</a:t>
            </a:r>
            <a:r>
              <a:rPr lang="es-ES" b="1" dirty="0"/>
              <a:t> </a:t>
            </a:r>
            <a:r>
              <a:rPr lang="es-ES" b="1" dirty="0" err="1"/>
              <a:t>samo</a:t>
            </a:r>
            <a:r>
              <a:rPr lang="es-ES" b="1" dirty="0"/>
              <a:t> </a:t>
            </a:r>
            <a:r>
              <a:rPr lang="es-ES" b="1" dirty="0" err="1"/>
              <a:t>od</a:t>
            </a:r>
            <a:r>
              <a:rPr lang="es-ES" b="1" dirty="0"/>
              <a:t> </a:t>
            </a:r>
            <a:r>
              <a:rPr lang="es-ES" b="1" dirty="0" err="1"/>
              <a:t>profesionalnih</a:t>
            </a:r>
            <a:r>
              <a:rPr lang="es-ES" b="1" dirty="0"/>
              <a:t> sudaca</a:t>
            </a:r>
            <a:r>
              <a:rPr lang="es-ES" dirty="0"/>
              <a:t>. Ovo </a:t>
            </a:r>
            <a:r>
              <a:rPr lang="es-ES" dirty="0" err="1"/>
              <a:t>stoga</a:t>
            </a:r>
            <a:r>
              <a:rPr lang="es-ES" dirty="0"/>
              <a:t> </a:t>
            </a:r>
            <a:r>
              <a:rPr lang="es-ES" dirty="0" err="1"/>
              <a:t>što</a:t>
            </a:r>
            <a:r>
              <a:rPr lang="es-ES" dirty="0"/>
              <a:t> </a:t>
            </a:r>
            <a:r>
              <a:rPr lang="es-ES" dirty="0" err="1"/>
              <a:t>samo</a:t>
            </a:r>
            <a:r>
              <a:rPr lang="es-ES" dirty="0"/>
              <a:t> </a:t>
            </a:r>
            <a:r>
              <a:rPr lang="es-ES" dirty="0" err="1"/>
              <a:t>iskusni</a:t>
            </a:r>
            <a:r>
              <a:rPr lang="es-ES" dirty="0"/>
              <a:t> </a:t>
            </a:r>
            <a:r>
              <a:rPr lang="es-ES" dirty="0" err="1"/>
              <a:t>suci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posjeduju</a:t>
            </a:r>
            <a:r>
              <a:rPr lang="es-ES" dirty="0"/>
              <a:t> </a:t>
            </a:r>
            <a:r>
              <a:rPr lang="es-ES" dirty="0" err="1"/>
              <a:t>široku</a:t>
            </a:r>
            <a:r>
              <a:rPr lang="es-ES" dirty="0"/>
              <a:t> </a:t>
            </a:r>
            <a:r>
              <a:rPr lang="es-ES" dirty="0" err="1"/>
              <a:t>pravničku</a:t>
            </a:r>
            <a:r>
              <a:rPr lang="es-ES" dirty="0"/>
              <a:t> </a:t>
            </a:r>
            <a:r>
              <a:rPr lang="es-ES" dirty="0" err="1"/>
              <a:t>stručnost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biti</a:t>
            </a:r>
            <a:r>
              <a:rPr lang="es-ES" dirty="0"/>
              <a:t> u </a:t>
            </a:r>
            <a:r>
              <a:rPr lang="es-ES" dirty="0" err="1"/>
              <a:t>stanju</a:t>
            </a:r>
            <a:r>
              <a:rPr lang="es-ES" dirty="0"/>
              <a:t> </a:t>
            </a:r>
            <a:r>
              <a:rPr lang="es-ES" dirty="0" err="1"/>
              <a:t>postupati</a:t>
            </a:r>
            <a:r>
              <a:rPr lang="es-ES" dirty="0"/>
              <a:t> u </a:t>
            </a:r>
            <a:r>
              <a:rPr lang="es-ES" dirty="0" err="1"/>
              <a:t>ovim</a:t>
            </a:r>
            <a:r>
              <a:rPr lang="es-ES" dirty="0"/>
              <a:t> </a:t>
            </a:r>
            <a:r>
              <a:rPr lang="es-ES" dirty="0" err="1"/>
              <a:t>krivičnim</a:t>
            </a:r>
            <a:r>
              <a:rPr lang="es-ES" dirty="0"/>
              <a:t> </a:t>
            </a:r>
            <a:r>
              <a:rPr lang="es-ES" dirty="0" err="1"/>
              <a:t>djelima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/>
              <a:t>6. </a:t>
            </a:r>
            <a:r>
              <a:rPr lang="es-ES" b="1" dirty="0" err="1"/>
              <a:t>Nije</a:t>
            </a:r>
            <a:r>
              <a:rPr lang="es-ES" b="1" dirty="0"/>
              <a:t> </a:t>
            </a:r>
            <a:r>
              <a:rPr lang="es-ES" b="1" dirty="0" err="1"/>
              <a:t>dozovljeno</a:t>
            </a:r>
            <a:r>
              <a:rPr lang="es-ES" b="1" dirty="0"/>
              <a:t> </a:t>
            </a:r>
            <a:r>
              <a:rPr lang="es-ES" b="1" dirty="0" err="1"/>
              <a:t>suđenje</a:t>
            </a:r>
            <a:r>
              <a:rPr lang="es-ES" b="1" dirty="0"/>
              <a:t> u </a:t>
            </a:r>
            <a:r>
              <a:rPr lang="es-ES" b="1" dirty="0" err="1"/>
              <a:t>odsustvu</a:t>
            </a:r>
            <a:r>
              <a:rPr lang="es-ES" dirty="0"/>
              <a:t>. </a:t>
            </a:r>
            <a:r>
              <a:rPr lang="es-ES" dirty="0" err="1"/>
              <a:t>Prisustvo</a:t>
            </a:r>
            <a:r>
              <a:rPr lang="es-ES" dirty="0"/>
              <a:t> </a:t>
            </a:r>
            <a:r>
              <a:rPr lang="es-ES" dirty="0" err="1"/>
              <a:t>optuženog</a:t>
            </a:r>
            <a:r>
              <a:rPr lang="es-ES" dirty="0"/>
              <a:t> </a:t>
            </a:r>
            <a:r>
              <a:rPr lang="es-ES" dirty="0" err="1"/>
              <a:t>uvijek</a:t>
            </a:r>
            <a:r>
              <a:rPr lang="es-ES" dirty="0"/>
              <a:t> je </a:t>
            </a:r>
            <a:r>
              <a:rPr lang="es-ES" dirty="0" err="1"/>
              <a:t>neophodno</a:t>
            </a:r>
            <a:r>
              <a:rPr lang="es-ES" dirty="0"/>
              <a:t> </a:t>
            </a:r>
            <a:r>
              <a:rPr lang="es-ES" dirty="0" err="1"/>
              <a:t>osim</a:t>
            </a:r>
            <a:r>
              <a:rPr lang="es-ES" dirty="0"/>
              <a:t> </a:t>
            </a:r>
            <a:r>
              <a:rPr lang="es-ES" dirty="0" err="1"/>
              <a:t>ako</a:t>
            </a:r>
            <a:r>
              <a:rPr lang="es-ES" dirty="0"/>
              <a:t> se </a:t>
            </a:r>
            <a:r>
              <a:rPr lang="es-ES" dirty="0" err="1"/>
              <a:t>on</a:t>
            </a:r>
            <a:r>
              <a:rPr lang="es-ES" dirty="0"/>
              <a:t> </a:t>
            </a:r>
            <a:r>
              <a:rPr lang="es-ES" dirty="0" err="1"/>
              <a:t>izričito</a:t>
            </a:r>
            <a:r>
              <a:rPr lang="es-ES" dirty="0"/>
              <a:t> </a:t>
            </a:r>
            <a:r>
              <a:rPr lang="es-ES" dirty="0" err="1"/>
              <a:t>odrekne</a:t>
            </a:r>
            <a:r>
              <a:rPr lang="es-ES" dirty="0"/>
              <a:t> prava da </a:t>
            </a:r>
            <a:r>
              <a:rPr lang="es-ES" dirty="0" err="1"/>
              <a:t>bude</a:t>
            </a:r>
            <a:r>
              <a:rPr lang="es-ES" dirty="0"/>
              <a:t> </a:t>
            </a:r>
            <a:r>
              <a:rPr lang="es-ES" dirty="0" err="1"/>
              <a:t>prisutan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suđenju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/>
              <a:t>7. </a:t>
            </a:r>
            <a:r>
              <a:rPr lang="es-ES" b="1" dirty="0" err="1"/>
              <a:t>Sistem</a:t>
            </a:r>
            <a:r>
              <a:rPr lang="es-ES" b="1" dirty="0"/>
              <a:t> </a:t>
            </a:r>
            <a:r>
              <a:rPr lang="es-ES" b="1" dirty="0" err="1"/>
              <a:t>priznanja</a:t>
            </a:r>
            <a:r>
              <a:rPr lang="es-ES" b="1" dirty="0"/>
              <a:t> </a:t>
            </a:r>
            <a:r>
              <a:rPr lang="es-ES" b="1" dirty="0" err="1"/>
              <a:t>krivice</a:t>
            </a:r>
            <a:r>
              <a:rPr lang="es-ES" b="1" dirty="0"/>
              <a:t> </a:t>
            </a:r>
            <a:r>
              <a:rPr lang="es-ES" b="1" dirty="0" err="1"/>
              <a:t>kakav</a:t>
            </a:r>
            <a:r>
              <a:rPr lang="es-ES" b="1" dirty="0"/>
              <a:t> </a:t>
            </a:r>
            <a:r>
              <a:rPr lang="es-ES" b="1" dirty="0" err="1"/>
              <a:t>postoji</a:t>
            </a:r>
            <a:r>
              <a:rPr lang="es-ES" b="1" dirty="0"/>
              <a:t> </a:t>
            </a:r>
            <a:r>
              <a:rPr lang="es-ES" b="1" dirty="0" err="1"/>
              <a:t>na</a:t>
            </a:r>
            <a:r>
              <a:rPr lang="es-ES" b="1" dirty="0"/>
              <a:t> </a:t>
            </a:r>
            <a:r>
              <a:rPr lang="es-ES" b="1" dirty="0" err="1"/>
              <a:t>međunarodnom</a:t>
            </a:r>
            <a:r>
              <a:rPr lang="es-ES" b="1" dirty="0"/>
              <a:t> </a:t>
            </a:r>
            <a:r>
              <a:rPr lang="es-ES" b="1" dirty="0" err="1"/>
              <a:t>nivou</a:t>
            </a:r>
            <a:r>
              <a:rPr lang="es-ES" b="1" dirty="0"/>
              <a:t>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dovodi</a:t>
            </a:r>
            <a:r>
              <a:rPr lang="es-ES" b="1" dirty="0"/>
              <a:t> do </a:t>
            </a:r>
            <a:r>
              <a:rPr lang="es-ES" b="1" dirty="0" err="1"/>
              <a:t>istih</a:t>
            </a:r>
            <a:r>
              <a:rPr lang="es-ES" b="1" dirty="0"/>
              <a:t> </a:t>
            </a:r>
            <a:r>
              <a:rPr lang="es-ES" b="1" dirty="0" err="1"/>
              <a:t>rezultata</a:t>
            </a:r>
            <a:r>
              <a:rPr lang="es-ES" b="1" dirty="0"/>
              <a:t> </a:t>
            </a:r>
            <a:r>
              <a:rPr lang="es-ES" b="1" dirty="0" err="1"/>
              <a:t>kao</a:t>
            </a:r>
            <a:r>
              <a:rPr lang="es-ES" b="1" dirty="0"/>
              <a:t> u </a:t>
            </a:r>
            <a:r>
              <a:rPr lang="es-ES" b="1" dirty="0" err="1"/>
              <a:t>anglosaksonskim</a:t>
            </a:r>
            <a:r>
              <a:rPr lang="es-ES" b="1" dirty="0"/>
              <a:t> </a:t>
            </a:r>
            <a:r>
              <a:rPr lang="es-ES" b="1" dirty="0" err="1"/>
              <a:t>pravnim</a:t>
            </a:r>
            <a:r>
              <a:rPr lang="es-ES" b="1" dirty="0"/>
              <a:t> </a:t>
            </a:r>
            <a:r>
              <a:rPr lang="es-ES" b="1" dirty="0" err="1"/>
              <a:t>sistemima</a:t>
            </a:r>
            <a:r>
              <a:rPr lang="es-ES" b="1" dirty="0"/>
              <a:t>.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međunarodnom</a:t>
            </a:r>
            <a:r>
              <a:rPr lang="es-ES" dirty="0"/>
              <a:t> </a:t>
            </a:r>
            <a:r>
              <a:rPr lang="es-ES" dirty="0" err="1"/>
              <a:t>nivou</a:t>
            </a:r>
            <a:r>
              <a:rPr lang="es-ES" dirty="0"/>
              <a:t> </a:t>
            </a:r>
            <a:r>
              <a:rPr lang="es-ES" dirty="0" err="1"/>
              <a:t>različiti</a:t>
            </a:r>
            <a:r>
              <a:rPr lang="es-ES" dirty="0"/>
              <a:t> </a:t>
            </a:r>
            <a:r>
              <a:rPr lang="es-ES" dirty="0" err="1"/>
              <a:t>činioci</a:t>
            </a:r>
            <a:r>
              <a:rPr lang="es-ES" dirty="0"/>
              <a:t> </a:t>
            </a:r>
            <a:r>
              <a:rPr lang="es-ES" dirty="0" err="1"/>
              <a:t>obeshrabruju</a:t>
            </a:r>
            <a:r>
              <a:rPr lang="es-ES" dirty="0"/>
              <a:t> </a:t>
            </a:r>
            <a:r>
              <a:rPr lang="es-ES" dirty="0" err="1"/>
              <a:t>optužene</a:t>
            </a:r>
            <a:r>
              <a:rPr lang="es-ES" dirty="0"/>
              <a:t> da </a:t>
            </a:r>
            <a:r>
              <a:rPr lang="es-ES" dirty="0" err="1"/>
              <a:t>koriste</a:t>
            </a:r>
            <a:r>
              <a:rPr lang="es-ES" dirty="0"/>
              <a:t> </a:t>
            </a:r>
            <a:r>
              <a:rPr lang="es-ES" dirty="0" err="1"/>
              <a:t>ovaj</a:t>
            </a:r>
            <a:r>
              <a:rPr lang="es-ES" dirty="0"/>
              <a:t> </a:t>
            </a:r>
            <a:r>
              <a:rPr lang="es-ES" dirty="0" err="1"/>
              <a:t>procesni</a:t>
            </a:r>
            <a:r>
              <a:rPr lang="es-ES" dirty="0"/>
              <a:t> </a:t>
            </a:r>
            <a:r>
              <a:rPr lang="es-ES" dirty="0" err="1"/>
              <a:t>mehanizam</a:t>
            </a:r>
            <a:r>
              <a:rPr lang="es-ES" dirty="0"/>
              <a:t>, </a:t>
            </a:r>
            <a:r>
              <a:rPr lang="es-ES" dirty="0" err="1"/>
              <a:t>ali</a:t>
            </a:r>
            <a:r>
              <a:rPr lang="es-ES" dirty="0"/>
              <a:t> </a:t>
            </a:r>
            <a:r>
              <a:rPr lang="es-ES" dirty="0" err="1"/>
              <a:t>uoačva</a:t>
            </a:r>
            <a:r>
              <a:rPr lang="es-ES" dirty="0"/>
              <a:t> se </a:t>
            </a:r>
            <a:r>
              <a:rPr lang="es-ES" dirty="0" err="1"/>
              <a:t>težnja</a:t>
            </a:r>
            <a:r>
              <a:rPr lang="es-ES" dirty="0"/>
              <a:t> </a:t>
            </a:r>
            <a:r>
              <a:rPr lang="es-ES" dirty="0" err="1"/>
              <a:t>ka</a:t>
            </a:r>
            <a:r>
              <a:rPr lang="es-ES" dirty="0"/>
              <a:t> </a:t>
            </a:r>
            <a:r>
              <a:rPr lang="es-ES" dirty="0" err="1"/>
              <a:t>sve</a:t>
            </a:r>
            <a:r>
              <a:rPr lang="es-ES" dirty="0"/>
              <a:t> </a:t>
            </a:r>
            <a:r>
              <a:rPr lang="es-ES" dirty="0" err="1"/>
              <a:t>češćem</a:t>
            </a:r>
            <a:r>
              <a:rPr lang="es-ES" dirty="0"/>
              <a:t> </a:t>
            </a:r>
            <a:r>
              <a:rPr lang="es-ES" dirty="0" err="1"/>
              <a:t>pribjegavanju</a:t>
            </a:r>
            <a:r>
              <a:rPr lang="es-ES" dirty="0"/>
              <a:t> </a:t>
            </a:r>
            <a:r>
              <a:rPr lang="es-ES" dirty="0" err="1"/>
              <a:t>priznanju</a:t>
            </a:r>
            <a:r>
              <a:rPr lang="es-ES" dirty="0"/>
              <a:t> </a:t>
            </a:r>
            <a:r>
              <a:rPr lang="es-ES" dirty="0" err="1"/>
              <a:t>krivice</a:t>
            </a:r>
            <a:r>
              <a:rPr lang="es-ES" dirty="0"/>
              <a:t> i </a:t>
            </a:r>
            <a:r>
              <a:rPr lang="es-ES" dirty="0" err="1"/>
              <a:t>nagodbi</a:t>
            </a:r>
            <a:r>
              <a:rPr lang="es-ES" dirty="0"/>
              <a:t> </a:t>
            </a:r>
            <a:r>
              <a:rPr lang="es-ES" dirty="0" err="1"/>
              <a:t>obrane</a:t>
            </a:r>
            <a:r>
              <a:rPr lang="es-ES" dirty="0"/>
              <a:t> s </a:t>
            </a:r>
            <a:r>
              <a:rPr lang="es-ES" dirty="0" err="1"/>
              <a:t>tužiteljem</a:t>
            </a:r>
            <a:r>
              <a:rPr lang="es-ES" dirty="0"/>
              <a:t>.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dirty="0" err="1"/>
              <a:t>razlog</a:t>
            </a:r>
            <a:r>
              <a:rPr lang="es-ES" dirty="0"/>
              <a:t> </a:t>
            </a:r>
            <a:r>
              <a:rPr lang="es-ES" dirty="0" err="1"/>
              <a:t>ovome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se </a:t>
            </a:r>
            <a:r>
              <a:rPr lang="es-ES" dirty="0" err="1"/>
              <a:t>izdvojiti</a:t>
            </a:r>
            <a:r>
              <a:rPr lang="es-ES" dirty="0"/>
              <a:t> </a:t>
            </a:r>
            <a:r>
              <a:rPr lang="es-ES" dirty="0" err="1"/>
              <a:t>potreba</a:t>
            </a:r>
            <a:r>
              <a:rPr lang="es-ES" dirty="0"/>
              <a:t> za </a:t>
            </a:r>
            <a:r>
              <a:rPr lang="es-ES" dirty="0" err="1"/>
              <a:t>smanjenjem</a:t>
            </a:r>
            <a:r>
              <a:rPr lang="es-ES" dirty="0"/>
              <a:t> </a:t>
            </a:r>
            <a:r>
              <a:rPr lang="es-ES" dirty="0" err="1"/>
              <a:t>broja</a:t>
            </a:r>
            <a:r>
              <a:rPr lang="es-ES" dirty="0"/>
              <a:t> </a:t>
            </a:r>
            <a:r>
              <a:rPr lang="es-ES" dirty="0" err="1"/>
              <a:t>suđenja</a:t>
            </a:r>
            <a:r>
              <a:rPr lang="es-ES" dirty="0"/>
              <a:t> i </a:t>
            </a:r>
            <a:r>
              <a:rPr lang="es-ES" dirty="0" err="1"/>
              <a:t>ubrzavanjem</a:t>
            </a:r>
            <a:r>
              <a:rPr lang="es-ES" dirty="0"/>
              <a:t> </a:t>
            </a:r>
            <a:r>
              <a:rPr lang="es-ES" dirty="0" err="1"/>
              <a:t>vrlo</a:t>
            </a:r>
            <a:r>
              <a:rPr lang="es-ES" dirty="0"/>
              <a:t> </a:t>
            </a:r>
            <a:r>
              <a:rPr lang="es-ES" dirty="0" err="1"/>
              <a:t>složenog</a:t>
            </a:r>
            <a:r>
              <a:rPr lang="es-ES" dirty="0"/>
              <a:t> </a:t>
            </a:r>
            <a:r>
              <a:rPr lang="es-ES" dirty="0" err="1"/>
              <a:t>međunarodnog</a:t>
            </a:r>
            <a:r>
              <a:rPr lang="es-ES" dirty="0"/>
              <a:t> </a:t>
            </a:r>
            <a:r>
              <a:rPr lang="es-ES" dirty="0" err="1"/>
              <a:t>krivičnog</a:t>
            </a:r>
            <a:r>
              <a:rPr lang="es-ES" dirty="0"/>
              <a:t> </a:t>
            </a:r>
            <a:r>
              <a:rPr lang="es-ES" dirty="0" err="1"/>
              <a:t>postupka</a:t>
            </a:r>
            <a:r>
              <a:rPr lang="es-ES" dirty="0"/>
              <a:t>.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8005424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es-ES" b="1" dirty="0"/>
              <a:t>8.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sudovi</a:t>
            </a:r>
            <a:r>
              <a:rPr lang="es-ES" b="1" dirty="0"/>
              <a:t> </a:t>
            </a:r>
            <a:r>
              <a:rPr lang="es-ES" b="1" dirty="0" err="1"/>
              <a:t>imaju</a:t>
            </a:r>
            <a:r>
              <a:rPr lang="es-ES" b="1" dirty="0"/>
              <a:t> </a:t>
            </a:r>
            <a:r>
              <a:rPr lang="es-ES" b="1" dirty="0" err="1"/>
              <a:t>aktivnu</a:t>
            </a:r>
            <a:r>
              <a:rPr lang="es-ES" b="1" dirty="0"/>
              <a:t> </a:t>
            </a:r>
            <a:r>
              <a:rPr lang="es-ES" b="1" dirty="0" err="1"/>
              <a:t>ulogu</a:t>
            </a:r>
            <a:r>
              <a:rPr lang="es-ES" b="1" dirty="0"/>
              <a:t> u </a:t>
            </a:r>
            <a:r>
              <a:rPr lang="es-ES" b="1" dirty="0" err="1"/>
              <a:t>vođenju</a:t>
            </a:r>
            <a:r>
              <a:rPr lang="es-ES" b="1" dirty="0"/>
              <a:t> </a:t>
            </a:r>
            <a:r>
              <a:rPr lang="es-ES" b="1" dirty="0" err="1"/>
              <a:t>postupka</a:t>
            </a:r>
            <a:r>
              <a:rPr lang="es-ES" dirty="0"/>
              <a:t>. </a:t>
            </a:r>
            <a:r>
              <a:rPr lang="es-ES" dirty="0" err="1"/>
              <a:t>Posebno</a:t>
            </a:r>
            <a:r>
              <a:rPr lang="es-ES" dirty="0"/>
              <a:t> </a:t>
            </a:r>
            <a:r>
              <a:rPr lang="es-ES" dirty="0" err="1"/>
              <a:t>posjeduju</a:t>
            </a:r>
            <a:r>
              <a:rPr lang="es-ES" dirty="0"/>
              <a:t> </a:t>
            </a:r>
            <a:r>
              <a:rPr lang="es-ES" dirty="0" err="1"/>
              <a:t>široka</a:t>
            </a:r>
            <a:r>
              <a:rPr lang="es-ES" dirty="0"/>
              <a:t> </a:t>
            </a:r>
            <a:r>
              <a:rPr lang="es-ES" dirty="0" err="1"/>
              <a:t>ovlaštenja</a:t>
            </a:r>
            <a:r>
              <a:rPr lang="es-ES" dirty="0"/>
              <a:t> u </a:t>
            </a:r>
            <a:r>
              <a:rPr lang="es-ES" dirty="0" err="1"/>
              <a:t>pogledu</a:t>
            </a:r>
            <a:r>
              <a:rPr lang="es-ES" dirty="0"/>
              <a:t> </a:t>
            </a:r>
            <a:r>
              <a:rPr lang="es-ES" dirty="0" err="1"/>
              <a:t>izvođenja</a:t>
            </a:r>
            <a:r>
              <a:rPr lang="es-ES" dirty="0"/>
              <a:t> </a:t>
            </a:r>
            <a:r>
              <a:rPr lang="es-ES" dirty="0" err="1"/>
              <a:t>dokaza</a:t>
            </a:r>
            <a:r>
              <a:rPr lang="es-ES" dirty="0"/>
              <a:t>, a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predstavljaju</a:t>
            </a:r>
            <a:r>
              <a:rPr lang="es-ES" dirty="0"/>
              <a:t> </a:t>
            </a:r>
            <a:r>
              <a:rPr lang="es-ES" dirty="0" err="1"/>
              <a:t>pasivnost</a:t>
            </a:r>
            <a:r>
              <a:rPr lang="es-ES" dirty="0"/>
              <a:t> </a:t>
            </a:r>
            <a:r>
              <a:rPr lang="es-ES" dirty="0" err="1"/>
              <a:t>gdje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</a:t>
            </a:r>
            <a:r>
              <a:rPr lang="es-ES" dirty="0" err="1"/>
              <a:t>neutralni</a:t>
            </a:r>
            <a:r>
              <a:rPr lang="es-ES" dirty="0"/>
              <a:t> i </a:t>
            </a:r>
            <a:r>
              <a:rPr lang="es-ES" dirty="0" err="1"/>
              <a:t>pasivni</a:t>
            </a:r>
            <a:r>
              <a:rPr lang="es-ES" dirty="0"/>
              <a:t> </a:t>
            </a:r>
            <a:r>
              <a:rPr lang="es-ES" dirty="0" err="1"/>
              <a:t>sudac</a:t>
            </a:r>
            <a:r>
              <a:rPr lang="es-ES" dirty="0"/>
              <a:t> </a:t>
            </a:r>
            <a:r>
              <a:rPr lang="es-ES" dirty="0" err="1"/>
              <a:t>nadgledaju</a:t>
            </a:r>
            <a:r>
              <a:rPr lang="es-ES" dirty="0"/>
              <a:t> </a:t>
            </a:r>
            <a:r>
              <a:rPr lang="es-ES" dirty="0" err="1"/>
              <a:t>takmičenje</a:t>
            </a:r>
            <a:r>
              <a:rPr lang="es-ES" dirty="0"/>
              <a:t> </a:t>
            </a:r>
            <a:r>
              <a:rPr lang="es-ES" dirty="0" err="1"/>
              <a:t>dvije</a:t>
            </a:r>
            <a:r>
              <a:rPr lang="es-ES" dirty="0"/>
              <a:t> </a:t>
            </a:r>
            <a:r>
              <a:rPr lang="es-ES" dirty="0" err="1"/>
              <a:t>stranke</a:t>
            </a:r>
            <a:r>
              <a:rPr lang="es-ES" dirty="0"/>
              <a:t> u </a:t>
            </a:r>
            <a:r>
              <a:rPr lang="es-ES" dirty="0" err="1"/>
              <a:t>postupku</a:t>
            </a:r>
            <a:r>
              <a:rPr lang="es-ES" dirty="0"/>
              <a:t>.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pozivati</a:t>
            </a:r>
            <a:r>
              <a:rPr lang="es-ES" dirty="0"/>
              <a:t> </a:t>
            </a:r>
            <a:r>
              <a:rPr lang="es-ES" dirty="0" err="1"/>
              <a:t>svjedoke</a:t>
            </a:r>
            <a:r>
              <a:rPr lang="es-ES" dirty="0"/>
              <a:t> </a:t>
            </a:r>
            <a:r>
              <a:rPr lang="es-ES" dirty="0" err="1"/>
              <a:t>kao</a:t>
            </a:r>
            <a:r>
              <a:rPr lang="es-ES" dirty="0"/>
              <a:t> i </a:t>
            </a:r>
            <a:r>
              <a:rPr lang="es-ES" dirty="0" err="1"/>
              <a:t>svjedoke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nisu</a:t>
            </a:r>
            <a:r>
              <a:rPr lang="es-ES" dirty="0"/>
              <a:t> </a:t>
            </a:r>
            <a:r>
              <a:rPr lang="es-ES" dirty="0" err="1"/>
              <a:t>skloni</a:t>
            </a:r>
            <a:r>
              <a:rPr lang="es-ES" dirty="0"/>
              <a:t> </a:t>
            </a:r>
            <a:r>
              <a:rPr lang="es-ES" dirty="0" err="1"/>
              <a:t>učestvovati</a:t>
            </a:r>
            <a:r>
              <a:rPr lang="es-ES" dirty="0"/>
              <a:t> u </a:t>
            </a:r>
            <a:r>
              <a:rPr lang="es-ES" dirty="0" err="1"/>
              <a:t>postupku</a:t>
            </a:r>
            <a:r>
              <a:rPr lang="es-ES" dirty="0"/>
              <a:t>.  </a:t>
            </a:r>
            <a:endParaRPr lang="hr-HR" dirty="0"/>
          </a:p>
          <a:p>
            <a:pPr algn="just"/>
            <a:r>
              <a:rPr lang="es-ES" b="1" dirty="0"/>
              <a:t>9. </a:t>
            </a:r>
            <a:r>
              <a:rPr lang="es-ES" b="1" dirty="0" err="1"/>
              <a:t>Žrtve</a:t>
            </a:r>
            <a:r>
              <a:rPr lang="es-ES" b="1" dirty="0"/>
              <a:t> </a:t>
            </a:r>
            <a:r>
              <a:rPr lang="es-ES" b="1" dirty="0" err="1"/>
              <a:t>nemaju</a:t>
            </a:r>
            <a:r>
              <a:rPr lang="es-ES" b="1" dirty="0"/>
              <a:t> </a:t>
            </a:r>
            <a:r>
              <a:rPr lang="es-ES" b="1" dirty="0" err="1"/>
              <a:t>veliku</a:t>
            </a:r>
            <a:r>
              <a:rPr lang="es-ES" b="1" dirty="0"/>
              <a:t> </a:t>
            </a:r>
            <a:r>
              <a:rPr lang="es-ES" b="1" dirty="0" err="1"/>
              <a:t>ulogu</a:t>
            </a:r>
            <a:r>
              <a:rPr lang="es-ES" b="1" dirty="0"/>
              <a:t> u </a:t>
            </a:r>
            <a:r>
              <a:rPr lang="es-ES" b="1" dirty="0" err="1"/>
              <a:t>krivičnom</a:t>
            </a:r>
            <a:r>
              <a:rPr lang="es-ES" b="1" dirty="0"/>
              <a:t> </a:t>
            </a:r>
            <a:r>
              <a:rPr lang="es-ES" b="1" dirty="0" err="1"/>
              <a:t>postupku</a:t>
            </a:r>
            <a:r>
              <a:rPr lang="es-ES" dirty="0"/>
              <a:t> </a:t>
            </a:r>
            <a:r>
              <a:rPr lang="es-ES" dirty="0" err="1"/>
              <a:t>mada</a:t>
            </a:r>
            <a:r>
              <a:rPr lang="es-ES" dirty="0"/>
              <a:t> u </a:t>
            </a:r>
            <a:r>
              <a:rPr lang="es-ES" dirty="0" err="1"/>
              <a:t>sistemu</a:t>
            </a:r>
            <a:r>
              <a:rPr lang="es-ES" dirty="0"/>
              <a:t> ICC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iznijeti</a:t>
            </a:r>
            <a:r>
              <a:rPr lang="es-ES" dirty="0"/>
              <a:t> </a:t>
            </a:r>
            <a:r>
              <a:rPr lang="es-ES" dirty="0" err="1"/>
              <a:t>svoja</a:t>
            </a:r>
            <a:r>
              <a:rPr lang="es-ES" dirty="0"/>
              <a:t> </a:t>
            </a:r>
            <a:r>
              <a:rPr lang="es-ES" dirty="0" err="1"/>
              <a:t>gledišta</a:t>
            </a:r>
            <a:r>
              <a:rPr lang="es-ES" dirty="0"/>
              <a:t> i </a:t>
            </a:r>
            <a:r>
              <a:rPr lang="es-ES" dirty="0" err="1"/>
              <a:t>probleme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glavnoj</a:t>
            </a:r>
            <a:r>
              <a:rPr lang="es-ES" dirty="0"/>
              <a:t> </a:t>
            </a:r>
            <a:r>
              <a:rPr lang="es-ES" dirty="0" err="1"/>
              <a:t>raspravi</a:t>
            </a:r>
            <a:r>
              <a:rPr lang="es-ES" dirty="0"/>
              <a:t>, i </a:t>
            </a:r>
            <a:r>
              <a:rPr lang="es-ES" dirty="0" err="1"/>
              <a:t>mada</a:t>
            </a:r>
            <a:r>
              <a:rPr lang="es-ES" dirty="0"/>
              <a:t> 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pozivati</a:t>
            </a:r>
            <a:r>
              <a:rPr lang="es-ES" dirty="0"/>
              <a:t> </a:t>
            </a:r>
            <a:r>
              <a:rPr lang="es-ES" dirty="0" err="1"/>
              <a:t>svjedoke</a:t>
            </a:r>
            <a:r>
              <a:rPr lang="es-ES" dirty="0"/>
              <a:t> </a:t>
            </a:r>
            <a:r>
              <a:rPr lang="es-ES" dirty="0" err="1"/>
              <a:t>ali</a:t>
            </a:r>
            <a:r>
              <a:rPr lang="es-ES" dirty="0"/>
              <a:t> </a:t>
            </a:r>
            <a:r>
              <a:rPr lang="es-ES" dirty="0" err="1"/>
              <a:t>ih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ispitivati</a:t>
            </a:r>
            <a:r>
              <a:rPr lang="es-ES" dirty="0"/>
              <a:t> </a:t>
            </a:r>
            <a:r>
              <a:rPr lang="es-ES" dirty="0" err="1"/>
              <a:t>kada</a:t>
            </a:r>
            <a:r>
              <a:rPr lang="es-ES" dirty="0"/>
              <a:t> </a:t>
            </a:r>
            <a:r>
              <a:rPr lang="es-ES" dirty="0" err="1"/>
              <a:t>ih</a:t>
            </a:r>
            <a:r>
              <a:rPr lang="es-ES" dirty="0"/>
              <a:t> </a:t>
            </a:r>
            <a:r>
              <a:rPr lang="es-ES" dirty="0" err="1"/>
              <a:t>pozovu</a:t>
            </a:r>
            <a:r>
              <a:rPr lang="es-ES" dirty="0"/>
              <a:t> </a:t>
            </a:r>
            <a:r>
              <a:rPr lang="es-ES" dirty="0" err="1"/>
              <a:t>stranke</a:t>
            </a:r>
            <a:r>
              <a:rPr lang="es-ES" dirty="0"/>
              <a:t> (</a:t>
            </a:r>
            <a:r>
              <a:rPr lang="es-ES" dirty="0" err="1"/>
              <a:t>ali</a:t>
            </a:r>
            <a:r>
              <a:rPr lang="es-ES" dirty="0"/>
              <a:t> </a:t>
            </a:r>
            <a:r>
              <a:rPr lang="es-ES" dirty="0" err="1"/>
              <a:t>nemaju</a:t>
            </a:r>
            <a:r>
              <a:rPr lang="es-ES" dirty="0"/>
              <a:t> </a:t>
            </a:r>
            <a:r>
              <a:rPr lang="es-ES" dirty="0" err="1"/>
              <a:t>pristup</a:t>
            </a:r>
            <a:r>
              <a:rPr lang="es-ES" dirty="0"/>
              <a:t> </a:t>
            </a:r>
            <a:r>
              <a:rPr lang="es-ES" dirty="0" err="1"/>
              <a:t>dokazima</a:t>
            </a:r>
            <a:r>
              <a:rPr lang="es-ES" dirty="0"/>
              <a:t> </a:t>
            </a:r>
            <a:r>
              <a:rPr lang="es-ES" dirty="0" err="1"/>
              <a:t>koje</a:t>
            </a:r>
            <a:r>
              <a:rPr lang="es-ES" dirty="0"/>
              <a:t> su </a:t>
            </a:r>
            <a:r>
              <a:rPr lang="es-ES" dirty="0" err="1"/>
              <a:t>stranke</a:t>
            </a:r>
            <a:r>
              <a:rPr lang="es-ES" dirty="0"/>
              <a:t> </a:t>
            </a:r>
            <a:r>
              <a:rPr lang="es-ES" dirty="0" err="1"/>
              <a:t>prikupile</a:t>
            </a:r>
            <a:r>
              <a:rPr lang="es-ES" dirty="0"/>
              <a:t> </a:t>
            </a:r>
            <a:r>
              <a:rPr lang="es-ES" dirty="0" err="1"/>
              <a:t>niti</a:t>
            </a:r>
            <a:r>
              <a:rPr lang="es-ES" dirty="0"/>
              <a:t> pravo </a:t>
            </a:r>
            <a:r>
              <a:rPr lang="es-ES" dirty="0" err="1"/>
              <a:t>uložiti</a:t>
            </a:r>
            <a:r>
              <a:rPr lang="es-ES" dirty="0"/>
              <a:t> </a:t>
            </a:r>
            <a:r>
              <a:rPr lang="es-ES" dirty="0" err="1"/>
              <a:t>žalbu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presudu</a:t>
            </a:r>
            <a:r>
              <a:rPr lang="es-ES" dirty="0"/>
              <a:t>).</a:t>
            </a:r>
            <a:endParaRPr lang="hr-HR" dirty="0"/>
          </a:p>
          <a:p>
            <a:pPr algn="just"/>
            <a:r>
              <a:rPr lang="es-ES" b="1" dirty="0"/>
              <a:t>10.</a:t>
            </a:r>
            <a:r>
              <a:rPr lang="es-ES" dirty="0"/>
              <a:t> </a:t>
            </a:r>
            <a:r>
              <a:rPr lang="es-ES" dirty="0" err="1"/>
              <a:t>Kako</a:t>
            </a:r>
            <a:r>
              <a:rPr lang="es-ES" dirty="0"/>
              <a:t> </a:t>
            </a:r>
            <a:r>
              <a:rPr lang="es-ES" dirty="0" err="1"/>
              <a:t>načelo</a:t>
            </a:r>
            <a:r>
              <a:rPr lang="es-ES" dirty="0"/>
              <a:t> </a:t>
            </a:r>
            <a:r>
              <a:rPr lang="es-ES" dirty="0" err="1"/>
              <a:t>nulla</a:t>
            </a:r>
            <a:r>
              <a:rPr lang="es-ES" dirty="0"/>
              <a:t> </a:t>
            </a:r>
            <a:r>
              <a:rPr lang="es-ES" dirty="0" err="1"/>
              <a:t>poena</a:t>
            </a:r>
            <a:r>
              <a:rPr lang="es-ES" dirty="0"/>
              <a:t> sine </a:t>
            </a:r>
            <a:r>
              <a:rPr lang="es-ES" dirty="0" err="1"/>
              <a:t>lege</a:t>
            </a:r>
            <a:r>
              <a:rPr lang="es-ES" dirty="0"/>
              <a:t> </a:t>
            </a:r>
            <a:r>
              <a:rPr lang="es-ES" dirty="0" err="1"/>
              <a:t>ima</a:t>
            </a:r>
            <a:r>
              <a:rPr lang="es-ES" dirty="0"/>
              <a:t> </a:t>
            </a:r>
            <a:r>
              <a:rPr lang="es-ES" dirty="0" err="1"/>
              <a:t>ograničenu</a:t>
            </a:r>
            <a:r>
              <a:rPr lang="es-ES" dirty="0"/>
              <a:t> </a:t>
            </a:r>
            <a:r>
              <a:rPr lang="es-ES" dirty="0" err="1"/>
              <a:t>primjenu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međunarodnom</a:t>
            </a:r>
            <a:r>
              <a:rPr lang="es-ES" dirty="0"/>
              <a:t> </a:t>
            </a:r>
            <a:r>
              <a:rPr lang="es-ES" dirty="0" err="1"/>
              <a:t>novou</a:t>
            </a:r>
            <a:r>
              <a:rPr lang="es-ES" dirty="0"/>
              <a:t>, </a:t>
            </a:r>
            <a:r>
              <a:rPr lang="es-ES" b="1" dirty="0" err="1"/>
              <a:t>sudovi</a:t>
            </a:r>
            <a:r>
              <a:rPr lang="es-ES" b="1" dirty="0"/>
              <a:t> </a:t>
            </a:r>
            <a:r>
              <a:rPr lang="es-ES" b="1" dirty="0" err="1"/>
              <a:t>imaju</a:t>
            </a:r>
            <a:r>
              <a:rPr lang="es-ES" b="1" dirty="0"/>
              <a:t> </a:t>
            </a:r>
            <a:r>
              <a:rPr lang="es-ES" b="1" dirty="0" err="1"/>
              <a:t>široka</a:t>
            </a:r>
            <a:r>
              <a:rPr lang="es-ES" b="1" dirty="0"/>
              <a:t> </a:t>
            </a:r>
            <a:r>
              <a:rPr lang="es-ES" b="1" dirty="0" err="1"/>
              <a:t>ovlaštenja</a:t>
            </a:r>
            <a:r>
              <a:rPr lang="es-ES" b="1" dirty="0"/>
              <a:t> u </a:t>
            </a:r>
            <a:r>
              <a:rPr lang="es-ES" b="1" dirty="0" err="1"/>
              <a:t>pogledu</a:t>
            </a:r>
            <a:r>
              <a:rPr lang="es-ES" b="1" dirty="0"/>
              <a:t> </a:t>
            </a:r>
            <a:r>
              <a:rPr lang="es-ES" b="1" dirty="0" err="1"/>
              <a:t>izricanja</a:t>
            </a:r>
            <a:r>
              <a:rPr lang="es-ES" b="1" dirty="0"/>
              <a:t> </a:t>
            </a:r>
            <a:r>
              <a:rPr lang="es-ES" b="1" dirty="0" err="1"/>
              <a:t>kazne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/>
              <a:t>11. U </a:t>
            </a:r>
            <a:r>
              <a:rPr lang="es-ES" b="1" dirty="0" err="1"/>
              <a:t>pravilu</a:t>
            </a:r>
            <a:r>
              <a:rPr lang="es-ES" b="1" dirty="0"/>
              <a:t> </a:t>
            </a:r>
            <a:r>
              <a:rPr lang="es-ES" b="1" dirty="0" err="1"/>
              <a:t>žalbeni</a:t>
            </a:r>
            <a:r>
              <a:rPr lang="es-ES" b="1" dirty="0"/>
              <a:t> </a:t>
            </a:r>
            <a:r>
              <a:rPr lang="es-ES" b="1" dirty="0" err="1"/>
              <a:t>postupak</a:t>
            </a:r>
            <a:r>
              <a:rPr lang="es-ES" b="1" dirty="0"/>
              <a:t>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dovodi</a:t>
            </a:r>
            <a:r>
              <a:rPr lang="es-ES" b="1" dirty="0"/>
              <a:t> do </a:t>
            </a:r>
            <a:r>
              <a:rPr lang="es-ES" b="1" dirty="0" err="1"/>
              <a:t>ponovnog</a:t>
            </a:r>
            <a:r>
              <a:rPr lang="es-ES" b="1" dirty="0"/>
              <a:t> </a:t>
            </a:r>
            <a:r>
              <a:rPr lang="es-ES" b="1" dirty="0" err="1"/>
              <a:t>suđenja</a:t>
            </a:r>
            <a:r>
              <a:rPr lang="es-ES" dirty="0"/>
              <a:t> </a:t>
            </a:r>
            <a:r>
              <a:rPr lang="es-ES" dirty="0" err="1"/>
              <a:t>već</a:t>
            </a:r>
            <a:r>
              <a:rPr lang="es-ES" dirty="0"/>
              <a:t> mu je </a:t>
            </a:r>
            <a:r>
              <a:rPr lang="es-ES" dirty="0" err="1"/>
              <a:t>cilj</a:t>
            </a:r>
            <a:r>
              <a:rPr lang="es-ES" dirty="0"/>
              <a:t> da se </a:t>
            </a:r>
            <a:r>
              <a:rPr lang="es-ES" dirty="0" err="1"/>
              <a:t>utvrdi</a:t>
            </a:r>
            <a:r>
              <a:rPr lang="es-ES" dirty="0"/>
              <a:t> da li je </a:t>
            </a:r>
            <a:r>
              <a:rPr lang="es-ES" dirty="0" err="1"/>
              <a:t>prvostupanjski</a:t>
            </a:r>
            <a:r>
              <a:rPr lang="es-ES" dirty="0"/>
              <a:t> sud </a:t>
            </a:r>
            <a:r>
              <a:rPr lang="es-ES" dirty="0" err="1"/>
              <a:t>pogrešno</a:t>
            </a:r>
            <a:r>
              <a:rPr lang="es-ES" dirty="0"/>
              <a:t> </a:t>
            </a:r>
            <a:r>
              <a:rPr lang="es-ES" dirty="0" err="1"/>
              <a:t>primjenio</a:t>
            </a:r>
            <a:r>
              <a:rPr lang="es-ES" dirty="0"/>
              <a:t> pravo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pogrešno</a:t>
            </a:r>
            <a:r>
              <a:rPr lang="es-ES" dirty="0"/>
              <a:t> </a:t>
            </a:r>
            <a:r>
              <a:rPr lang="es-ES" dirty="0" err="1"/>
              <a:t>utvrdio</a:t>
            </a:r>
            <a:r>
              <a:rPr lang="es-ES" dirty="0"/>
              <a:t> </a:t>
            </a:r>
            <a:r>
              <a:rPr lang="es-ES" dirty="0" err="1"/>
              <a:t>činjenično</a:t>
            </a:r>
            <a:r>
              <a:rPr lang="es-ES" dirty="0"/>
              <a:t> </a:t>
            </a:r>
            <a:r>
              <a:rPr lang="es-ES" dirty="0" err="1"/>
              <a:t>stanje</a:t>
            </a:r>
            <a:r>
              <a:rPr lang="es-ES" dirty="0"/>
              <a:t> u </a:t>
            </a:r>
            <a:r>
              <a:rPr lang="es-ES" dirty="0" err="1"/>
              <a:t>takvoj</a:t>
            </a:r>
            <a:r>
              <a:rPr lang="es-ES" dirty="0"/>
              <a:t> </a:t>
            </a:r>
            <a:r>
              <a:rPr lang="es-ES" dirty="0" err="1"/>
              <a:t>mjeri</a:t>
            </a:r>
            <a:r>
              <a:rPr lang="es-ES" dirty="0"/>
              <a:t> da je </a:t>
            </a:r>
            <a:r>
              <a:rPr lang="es-ES" dirty="0" err="1"/>
              <a:t>to</a:t>
            </a:r>
            <a:r>
              <a:rPr lang="es-ES" dirty="0"/>
              <a:t> dovelo do </a:t>
            </a:r>
            <a:r>
              <a:rPr lang="es-ES" dirty="0" err="1"/>
              <a:t>uskraćivanja</a:t>
            </a:r>
            <a:r>
              <a:rPr lang="es-ES" dirty="0"/>
              <a:t> </a:t>
            </a:r>
            <a:r>
              <a:rPr lang="es-ES" dirty="0" err="1"/>
              <a:t>pravde</a:t>
            </a:r>
            <a:r>
              <a:rPr lang="es-ES" dirty="0"/>
              <a:t> (</a:t>
            </a:r>
            <a:r>
              <a:rPr lang="es-ES" dirty="0" err="1"/>
              <a:t>ipak</a:t>
            </a:r>
            <a:r>
              <a:rPr lang="es-ES" dirty="0"/>
              <a:t> u </a:t>
            </a:r>
            <a:r>
              <a:rPr lang="es-ES" dirty="0" err="1"/>
              <a:t>određenim</a:t>
            </a:r>
            <a:r>
              <a:rPr lang="es-ES" dirty="0"/>
              <a:t> </a:t>
            </a:r>
            <a:r>
              <a:rPr lang="es-ES" dirty="0" err="1"/>
              <a:t>slučajevima</a:t>
            </a:r>
            <a:r>
              <a:rPr lang="es-ES" dirty="0"/>
              <a:t> </a:t>
            </a:r>
            <a:r>
              <a:rPr lang="es-ES" dirty="0" err="1"/>
              <a:t>žalbeni</a:t>
            </a:r>
            <a:r>
              <a:rPr lang="es-ES" dirty="0"/>
              <a:t> </a:t>
            </a:r>
            <a:r>
              <a:rPr lang="es-ES" dirty="0" err="1"/>
              <a:t>sudovi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prihvatiti</a:t>
            </a:r>
            <a:r>
              <a:rPr lang="es-ES" dirty="0"/>
              <a:t> nove </a:t>
            </a:r>
            <a:r>
              <a:rPr lang="es-ES" dirty="0" err="1"/>
              <a:t>dokaze</a:t>
            </a:r>
            <a:r>
              <a:rPr lang="es-ES" dirty="0"/>
              <a:t>).</a:t>
            </a:r>
            <a:endParaRPr lang="hr-HR" dirty="0"/>
          </a:p>
          <a:p>
            <a:pPr algn="just"/>
            <a:r>
              <a:rPr lang="es-ES" b="1" dirty="0"/>
              <a:t> </a:t>
            </a:r>
            <a:endParaRPr lang="hr-HR" dirty="0"/>
          </a:p>
          <a:p>
            <a:pPr algn="just"/>
            <a:r>
              <a:rPr lang="es-ES" b="1" dirty="0" err="1"/>
              <a:t>Prednosti</a:t>
            </a:r>
            <a:r>
              <a:rPr lang="es-ES" b="1" dirty="0"/>
              <a:t> </a:t>
            </a:r>
            <a:r>
              <a:rPr lang="es-ES" b="1" dirty="0" err="1"/>
              <a:t>međunarodnih</a:t>
            </a:r>
            <a:r>
              <a:rPr lang="es-ES" b="1" dirty="0"/>
              <a:t> </a:t>
            </a:r>
            <a:r>
              <a:rPr lang="es-ES" b="1" dirty="0" err="1"/>
              <a:t>krivičnih</a:t>
            </a:r>
            <a:r>
              <a:rPr lang="es-ES" b="1" dirty="0"/>
              <a:t> </a:t>
            </a:r>
            <a:r>
              <a:rPr lang="es-ES" b="1" dirty="0" err="1"/>
              <a:t>postupaka</a:t>
            </a:r>
            <a:endParaRPr lang="hr-HR" dirty="0"/>
          </a:p>
          <a:p>
            <a:pPr algn="just"/>
            <a:r>
              <a:rPr lang="es-ES" dirty="0" err="1"/>
              <a:t>Međunarodni</a:t>
            </a:r>
            <a:r>
              <a:rPr lang="es-ES" dirty="0"/>
              <a:t> </a:t>
            </a:r>
            <a:r>
              <a:rPr lang="es-ES" dirty="0" err="1"/>
              <a:t>sudovi</a:t>
            </a:r>
            <a:r>
              <a:rPr lang="es-ES" dirty="0"/>
              <a:t> </a:t>
            </a:r>
            <a:r>
              <a:rPr lang="es-ES" dirty="0" err="1"/>
              <a:t>imaju</a:t>
            </a:r>
            <a:r>
              <a:rPr lang="es-ES" dirty="0"/>
              <a:t> </a:t>
            </a:r>
            <a:r>
              <a:rPr lang="es-ES" dirty="0" err="1"/>
              <a:t>više</a:t>
            </a:r>
            <a:r>
              <a:rPr lang="es-ES" dirty="0"/>
              <a:t> </a:t>
            </a:r>
            <a:r>
              <a:rPr lang="es-ES" dirty="0" err="1"/>
              <a:t>prednosti</a:t>
            </a:r>
            <a:r>
              <a:rPr lang="es-ES" dirty="0"/>
              <a:t> u </a:t>
            </a:r>
            <a:r>
              <a:rPr lang="es-ES" dirty="0" err="1"/>
              <a:t>odnosu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nacionalne</a:t>
            </a:r>
            <a:r>
              <a:rPr lang="es-ES" dirty="0"/>
              <a:t> </a:t>
            </a:r>
            <a:r>
              <a:rPr lang="es-ES" dirty="0" err="1"/>
              <a:t>sudove</a:t>
            </a:r>
            <a:r>
              <a:rPr lang="es-ES" dirty="0"/>
              <a:t> </a:t>
            </a:r>
            <a:r>
              <a:rPr lang="es-ES" dirty="0" err="1"/>
              <a:t>naročito</a:t>
            </a:r>
            <a:r>
              <a:rPr lang="es-ES" dirty="0"/>
              <a:t> </a:t>
            </a:r>
            <a:r>
              <a:rPr lang="es-ES" dirty="0" err="1"/>
              <a:t>one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se </a:t>
            </a:r>
            <a:r>
              <a:rPr lang="es-ES" dirty="0" err="1"/>
              <a:t>nalaze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teritoriji</a:t>
            </a:r>
            <a:r>
              <a:rPr lang="es-ES" dirty="0"/>
              <a:t> </a:t>
            </a:r>
            <a:r>
              <a:rPr lang="es-ES" dirty="0" err="1"/>
              <a:t>države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kojoj</a:t>
            </a:r>
            <a:r>
              <a:rPr lang="es-ES" dirty="0"/>
              <a:t> su </a:t>
            </a:r>
            <a:r>
              <a:rPr lang="es-ES" dirty="0" err="1"/>
              <a:t>zločini</a:t>
            </a:r>
            <a:r>
              <a:rPr lang="es-ES" dirty="0"/>
              <a:t> </a:t>
            </a:r>
            <a:r>
              <a:rPr lang="es-ES" dirty="0" err="1"/>
              <a:t>izvršeni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 err="1"/>
              <a:t>Činjenica</a:t>
            </a:r>
            <a:r>
              <a:rPr lang="es-ES" dirty="0"/>
              <a:t> da </a:t>
            </a:r>
            <a:r>
              <a:rPr lang="es-ES" dirty="0" err="1"/>
              <a:t>nacionalni</a:t>
            </a:r>
            <a:r>
              <a:rPr lang="es-ES" dirty="0"/>
              <a:t> </a:t>
            </a:r>
            <a:r>
              <a:rPr lang="es-ES" dirty="0" err="1"/>
              <a:t>sudovi</a:t>
            </a:r>
            <a:r>
              <a:rPr lang="es-ES" dirty="0"/>
              <a:t> </a:t>
            </a:r>
            <a:r>
              <a:rPr lang="es-ES" dirty="0" err="1"/>
              <a:t>nisu</a:t>
            </a:r>
            <a:r>
              <a:rPr lang="es-ES" dirty="0"/>
              <a:t> </a:t>
            </a:r>
            <a:r>
              <a:rPr lang="es-ES" dirty="0" err="1"/>
              <a:t>voljni</a:t>
            </a:r>
            <a:r>
              <a:rPr lang="es-ES" dirty="0"/>
              <a:t> </a:t>
            </a:r>
            <a:r>
              <a:rPr lang="es-ES" dirty="0" err="1"/>
              <a:t>voditi</a:t>
            </a:r>
            <a:r>
              <a:rPr lang="es-ES" dirty="0"/>
              <a:t> </a:t>
            </a:r>
            <a:r>
              <a:rPr lang="es-ES" dirty="0" err="1"/>
              <a:t>krivične</a:t>
            </a:r>
            <a:r>
              <a:rPr lang="es-ES" dirty="0"/>
              <a:t> </a:t>
            </a:r>
            <a:r>
              <a:rPr lang="es-ES" dirty="0" err="1"/>
              <a:t>postupke</a:t>
            </a:r>
            <a:r>
              <a:rPr lang="es-ES" dirty="0"/>
              <a:t> za </a:t>
            </a:r>
            <a:r>
              <a:rPr lang="es-ES" dirty="0" err="1"/>
              <a:t>djela</a:t>
            </a:r>
            <a:r>
              <a:rPr lang="es-ES" dirty="0"/>
              <a:t> </a:t>
            </a:r>
            <a:r>
              <a:rPr lang="es-ES" dirty="0" err="1"/>
              <a:t>koja</a:t>
            </a:r>
            <a:r>
              <a:rPr lang="es-ES" dirty="0"/>
              <a:t> </a:t>
            </a:r>
            <a:r>
              <a:rPr lang="es-ES" dirty="0" err="1"/>
              <a:t>nemaju</a:t>
            </a:r>
            <a:r>
              <a:rPr lang="es-ES" dirty="0"/>
              <a:t> </a:t>
            </a:r>
            <a:r>
              <a:rPr lang="es-ES" dirty="0" err="1"/>
              <a:t>terotorijalnu</a:t>
            </a:r>
            <a:r>
              <a:rPr lang="es-ES" dirty="0"/>
              <a:t> </a:t>
            </a:r>
            <a:r>
              <a:rPr lang="es-ES" dirty="0" err="1"/>
              <a:t>ili</a:t>
            </a:r>
            <a:r>
              <a:rPr lang="es-ES" dirty="0"/>
              <a:t> </a:t>
            </a:r>
            <a:r>
              <a:rPr lang="es-ES" dirty="0" err="1"/>
              <a:t>personalnu</a:t>
            </a:r>
            <a:r>
              <a:rPr lang="es-ES" dirty="0"/>
              <a:t> </a:t>
            </a:r>
            <a:r>
              <a:rPr lang="es-ES" dirty="0" err="1"/>
              <a:t>vezu</a:t>
            </a:r>
            <a:r>
              <a:rPr lang="es-ES" dirty="0"/>
              <a:t> s </a:t>
            </a:r>
            <a:r>
              <a:rPr lang="es-ES" dirty="0" err="1"/>
              <a:t>odnosnom</a:t>
            </a:r>
            <a:r>
              <a:rPr lang="es-ES" dirty="0"/>
              <a:t> </a:t>
            </a:r>
            <a:r>
              <a:rPr lang="es-ES" dirty="0" err="1"/>
              <a:t>državom</a:t>
            </a:r>
            <a:r>
              <a:rPr lang="es-ES" dirty="0"/>
              <a:t>. </a:t>
            </a:r>
            <a:r>
              <a:rPr lang="es-ES" dirty="0" err="1"/>
              <a:t>Sve</a:t>
            </a:r>
            <a:r>
              <a:rPr lang="es-ES" dirty="0"/>
              <a:t> do 1994. g. </a:t>
            </a:r>
            <a:r>
              <a:rPr lang="es-ES" dirty="0" err="1"/>
              <a:t>krivičnopravne</a:t>
            </a:r>
            <a:r>
              <a:rPr lang="es-ES" dirty="0"/>
              <a:t> </a:t>
            </a:r>
            <a:r>
              <a:rPr lang="es-ES" dirty="0" err="1"/>
              <a:t>odredbe</a:t>
            </a:r>
            <a:r>
              <a:rPr lang="es-ES" dirty="0"/>
              <a:t> </a:t>
            </a:r>
            <a:r>
              <a:rPr lang="es-ES" dirty="0" err="1"/>
              <a:t>Ženevskih</a:t>
            </a:r>
            <a:r>
              <a:rPr lang="es-ES" dirty="0"/>
              <a:t> </a:t>
            </a:r>
            <a:r>
              <a:rPr lang="es-ES" dirty="0" err="1"/>
              <a:t>konvencija</a:t>
            </a:r>
            <a:r>
              <a:rPr lang="es-ES" dirty="0"/>
              <a:t> </a:t>
            </a:r>
            <a:r>
              <a:rPr lang="es-ES" dirty="0" err="1"/>
              <a:t>iz</a:t>
            </a:r>
            <a:r>
              <a:rPr lang="es-ES" dirty="0"/>
              <a:t> 1949. </a:t>
            </a:r>
            <a:r>
              <a:rPr lang="es-ES" dirty="0" err="1"/>
              <a:t>nikada</a:t>
            </a:r>
            <a:r>
              <a:rPr lang="es-ES" dirty="0"/>
              <a:t> </a:t>
            </a:r>
            <a:r>
              <a:rPr lang="es-ES" dirty="0" err="1"/>
              <a:t>nisu</a:t>
            </a:r>
            <a:r>
              <a:rPr lang="es-ES" dirty="0"/>
              <a:t> </a:t>
            </a:r>
            <a:r>
              <a:rPr lang="es-ES" dirty="0" err="1"/>
              <a:t>primjenjene</a:t>
            </a:r>
            <a:r>
              <a:rPr lang="es-ES" dirty="0"/>
              <a:t> u </a:t>
            </a:r>
            <a:r>
              <a:rPr lang="es-ES" dirty="0" err="1"/>
              <a:t>praksi</a:t>
            </a:r>
            <a:r>
              <a:rPr lang="es-ES" dirty="0"/>
              <a:t>. </a:t>
            </a:r>
            <a:r>
              <a:rPr lang="es-ES" dirty="0" err="1"/>
              <a:t>Nacionalni</a:t>
            </a:r>
            <a:r>
              <a:rPr lang="es-ES" dirty="0"/>
              <a:t> </a:t>
            </a:r>
            <a:r>
              <a:rPr lang="es-ES" dirty="0" err="1"/>
              <a:t>sudovi</a:t>
            </a:r>
            <a:r>
              <a:rPr lang="es-ES" dirty="0"/>
              <a:t> su </a:t>
            </a:r>
            <a:r>
              <a:rPr lang="es-ES" dirty="0" err="1"/>
              <a:t>prije</a:t>
            </a:r>
            <a:r>
              <a:rPr lang="es-ES" dirty="0"/>
              <a:t> </a:t>
            </a:r>
            <a:r>
              <a:rPr lang="es-ES" dirty="0" err="1"/>
              <a:t>svega</a:t>
            </a:r>
            <a:r>
              <a:rPr lang="es-ES" dirty="0"/>
              <a:t> </a:t>
            </a:r>
            <a:r>
              <a:rPr lang="es-ES" dirty="0" err="1"/>
              <a:t>orjentirani</a:t>
            </a:r>
            <a:r>
              <a:rPr lang="es-ES" dirty="0"/>
              <a:t> </a:t>
            </a:r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svoje</a:t>
            </a:r>
            <a:r>
              <a:rPr lang="es-ES" dirty="0"/>
              <a:t> </a:t>
            </a:r>
            <a:r>
              <a:rPr lang="es-ES" dirty="0" err="1"/>
              <a:t>države</a:t>
            </a:r>
            <a:r>
              <a:rPr lang="es-ES" dirty="0"/>
              <a:t> i </a:t>
            </a:r>
            <a:r>
              <a:rPr lang="es-ES" dirty="0" err="1"/>
              <a:t>nemaju</a:t>
            </a:r>
            <a:r>
              <a:rPr lang="es-ES" dirty="0"/>
              <a:t> </a:t>
            </a:r>
            <a:r>
              <a:rPr lang="es-ES" dirty="0" err="1"/>
              <a:t>želje</a:t>
            </a:r>
            <a:r>
              <a:rPr lang="es-ES" dirty="0"/>
              <a:t> da </a:t>
            </a:r>
            <a:r>
              <a:rPr lang="es-ES" dirty="0" err="1"/>
              <a:t>istražuju</a:t>
            </a:r>
            <a:r>
              <a:rPr lang="es-ES" dirty="0"/>
              <a:t> </a:t>
            </a:r>
            <a:r>
              <a:rPr lang="es-ES" dirty="0" err="1"/>
              <a:t>zločine</a:t>
            </a:r>
            <a:r>
              <a:rPr lang="es-ES" dirty="0"/>
              <a:t>, </a:t>
            </a:r>
            <a:r>
              <a:rPr lang="es-ES" dirty="0" err="1"/>
              <a:t>gone</a:t>
            </a:r>
            <a:r>
              <a:rPr lang="es-ES" dirty="0"/>
              <a:t>  </a:t>
            </a:r>
            <a:r>
              <a:rPr lang="es-ES" dirty="0" err="1"/>
              <a:t>strance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su </a:t>
            </a:r>
            <a:r>
              <a:rPr lang="es-ES" dirty="0" err="1"/>
              <a:t>izvan</a:t>
            </a:r>
            <a:r>
              <a:rPr lang="es-ES" dirty="0"/>
              <a:t> te </a:t>
            </a:r>
            <a:r>
              <a:rPr lang="es-ES" dirty="0" err="1"/>
              <a:t>države</a:t>
            </a:r>
            <a:r>
              <a:rPr lang="es-ES" dirty="0"/>
              <a:t> </a:t>
            </a:r>
            <a:r>
              <a:rPr lang="es-ES" dirty="0" err="1"/>
              <a:t>počinili</a:t>
            </a:r>
            <a:r>
              <a:rPr lang="es-ES" dirty="0"/>
              <a:t> </a:t>
            </a:r>
            <a:r>
              <a:rPr lang="es-ES" dirty="0" err="1"/>
              <a:t>zločine</a:t>
            </a:r>
            <a:r>
              <a:rPr lang="es-ES" dirty="0"/>
              <a:t> </a:t>
            </a:r>
            <a:r>
              <a:rPr lang="es-ES" dirty="0" err="1"/>
              <a:t>protiv</a:t>
            </a:r>
            <a:r>
              <a:rPr lang="es-ES" dirty="0"/>
              <a:t> </a:t>
            </a:r>
            <a:r>
              <a:rPr lang="es-ES" dirty="0" err="1"/>
              <a:t>drugih</a:t>
            </a:r>
            <a:r>
              <a:rPr lang="es-ES" dirty="0"/>
              <a:t> </a:t>
            </a:r>
            <a:r>
              <a:rPr lang="es-ES" dirty="0" err="1"/>
              <a:t>stranaca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 err="1"/>
              <a:t>Pored</a:t>
            </a:r>
            <a:r>
              <a:rPr lang="es-ES" dirty="0"/>
              <a:t> toga, s </a:t>
            </a:r>
            <a:r>
              <a:rPr lang="es-ES" dirty="0" err="1"/>
              <a:t>obzirom</a:t>
            </a:r>
            <a:r>
              <a:rPr lang="es-ES" dirty="0"/>
              <a:t> da je </a:t>
            </a:r>
            <a:r>
              <a:rPr lang="es-ES" dirty="0" err="1"/>
              <a:t>riječ</a:t>
            </a:r>
            <a:r>
              <a:rPr lang="es-ES" dirty="0"/>
              <a:t> o </a:t>
            </a:r>
            <a:r>
              <a:rPr lang="es-ES" dirty="0" err="1"/>
              <a:t>međunarodnim</a:t>
            </a:r>
            <a:r>
              <a:rPr lang="es-ES" dirty="0"/>
              <a:t> </a:t>
            </a:r>
            <a:r>
              <a:rPr lang="es-ES" dirty="0" err="1"/>
              <a:t>zločinima</a:t>
            </a:r>
            <a:r>
              <a:rPr lang="es-ES" dirty="0"/>
              <a:t>, </a:t>
            </a:r>
            <a:r>
              <a:rPr lang="es-ES" dirty="0" err="1"/>
              <a:t>upravo</a:t>
            </a:r>
            <a:r>
              <a:rPr lang="es-ES" dirty="0"/>
              <a:t> su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sudovi</a:t>
            </a:r>
            <a:r>
              <a:rPr lang="es-ES" dirty="0"/>
              <a:t> </a:t>
            </a:r>
            <a:r>
              <a:rPr lang="es-ES" dirty="0" err="1"/>
              <a:t>najpozvaniji</a:t>
            </a:r>
            <a:r>
              <a:rPr lang="es-ES" dirty="0"/>
              <a:t> da </a:t>
            </a:r>
            <a:r>
              <a:rPr lang="es-ES" dirty="0" err="1"/>
              <a:t>rješavaju</a:t>
            </a:r>
            <a:r>
              <a:rPr lang="es-ES" dirty="0"/>
              <a:t> o </a:t>
            </a:r>
            <a:r>
              <a:rPr lang="es-ES" dirty="0" err="1"/>
              <a:t>ovim</a:t>
            </a:r>
            <a:r>
              <a:rPr lang="es-ES" dirty="0"/>
              <a:t> </a:t>
            </a:r>
            <a:r>
              <a:rPr lang="es-ES" dirty="0" err="1"/>
              <a:t>teškim</a:t>
            </a:r>
            <a:r>
              <a:rPr lang="es-ES" dirty="0"/>
              <a:t> </a:t>
            </a:r>
            <a:r>
              <a:rPr lang="es-ES" dirty="0" err="1"/>
              <a:t>kršenjima</a:t>
            </a:r>
            <a:r>
              <a:rPr lang="es-ES" dirty="0"/>
              <a:t> </a:t>
            </a:r>
            <a:r>
              <a:rPr lang="es-ES" dirty="0" err="1"/>
              <a:t>međunarodnog</a:t>
            </a:r>
            <a:r>
              <a:rPr lang="es-ES" dirty="0"/>
              <a:t> prava. </a:t>
            </a:r>
            <a:r>
              <a:rPr lang="es-ES" dirty="0" err="1"/>
              <a:t>Dakle</a:t>
            </a:r>
            <a:r>
              <a:rPr lang="es-ES" dirty="0"/>
              <a:t>, </a:t>
            </a:r>
            <a:r>
              <a:rPr lang="es-ES" b="1" dirty="0" err="1"/>
              <a:t>oni</a:t>
            </a:r>
            <a:r>
              <a:rPr lang="es-ES" b="1" dirty="0"/>
              <a:t> su u </a:t>
            </a:r>
            <a:r>
              <a:rPr lang="es-ES" b="1" dirty="0" err="1"/>
              <a:t>boljem</a:t>
            </a:r>
            <a:r>
              <a:rPr lang="es-ES" b="1" dirty="0"/>
              <a:t> </a:t>
            </a:r>
            <a:r>
              <a:rPr lang="es-ES" b="1" dirty="0" err="1"/>
              <a:t>položaju</a:t>
            </a:r>
            <a:r>
              <a:rPr lang="es-ES" b="1" dirty="0"/>
              <a:t> da </a:t>
            </a:r>
            <a:r>
              <a:rPr lang="es-ES" b="1" dirty="0" err="1"/>
              <a:t>razumiju</a:t>
            </a:r>
            <a:r>
              <a:rPr lang="es-ES" b="1" dirty="0"/>
              <a:t> i </a:t>
            </a:r>
            <a:r>
              <a:rPr lang="es-ES" b="1" dirty="0" err="1"/>
              <a:t>primjene</a:t>
            </a:r>
            <a:r>
              <a:rPr lang="es-ES" b="1" dirty="0"/>
              <a:t> </a:t>
            </a:r>
            <a:r>
              <a:rPr lang="es-ES" b="1" dirty="0" err="1"/>
              <a:t>međunarodno</a:t>
            </a:r>
            <a:r>
              <a:rPr lang="es-ES" b="1" dirty="0"/>
              <a:t> pravo.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7975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sz="1800" b="1" dirty="0" smtClean="0"/>
              <a:t>Historijski razvoj pojma međunarodnog zločina</a:t>
            </a:r>
          </a:p>
          <a:p>
            <a:r>
              <a:rPr lang="hr-HR" sz="1800" dirty="0" smtClean="0"/>
              <a:t>Pojedinci podliježu isključivoj nadležnosti države na čijoj teritoriji žive.</a:t>
            </a:r>
          </a:p>
          <a:p>
            <a:r>
              <a:rPr lang="hr-HR" sz="1800" b="1" dirty="0" smtClean="0"/>
              <a:t>Imunitet službene osobe</a:t>
            </a:r>
          </a:p>
          <a:p>
            <a:pPr algn="just"/>
            <a:r>
              <a:rPr lang="hr-HR" sz="1800" b="1" dirty="0" smtClean="0"/>
              <a:t>Piraterija posebno raširena u XVII i XVIII vijeku</a:t>
            </a:r>
            <a:r>
              <a:rPr lang="hr-HR" sz="1800" dirty="0" smtClean="0"/>
              <a:t> – u novije vrijeme ponovo oživjela u jednom dijelu svijeta. Sve države u tom slučaju ovlaštene su pritvoriti i kažnjavati pirate</a:t>
            </a:r>
          </a:p>
          <a:p>
            <a:pPr algn="just"/>
            <a:r>
              <a:rPr lang="hr-HR" sz="1800" b="1" dirty="0" smtClean="0"/>
              <a:t>Pirati - neprijatelji čovječanstva </a:t>
            </a:r>
            <a:r>
              <a:rPr lang="hr-HR" sz="1800" dirty="0" smtClean="0"/>
              <a:t>(hostes humani generis) – ugrožavaju slobodu otvorenog mora i posežu za privatnom svojinom.</a:t>
            </a:r>
          </a:p>
          <a:p>
            <a:pPr algn="just"/>
            <a:r>
              <a:rPr lang="hr-HR" sz="1800" b="1" dirty="0" smtClean="0"/>
              <a:t>Ratni zločini – drugi izuzetak za obavezan progon počinitelja</a:t>
            </a:r>
          </a:p>
          <a:p>
            <a:pPr algn="just"/>
            <a:r>
              <a:rPr lang="hr-HR" sz="1800" dirty="0" smtClean="0"/>
              <a:t>Inkriminiranju ove vrste zločina značajan doprinos dala su dva činitelja: </a:t>
            </a:r>
            <a:r>
              <a:rPr lang="hr-HR" sz="1800" b="1" dirty="0" smtClean="0"/>
              <a:t>Prvi je kodifikacija običajnog ratnog prava  </a:t>
            </a:r>
            <a:r>
              <a:rPr lang="hr-HR" sz="1800" dirty="0" smtClean="0"/>
              <a:t>- Liberov kodeks 1863.g. (predsjednik Linkoln uvrstio u naredbu br. 100 Uputstva Vlade SAD za bojište - primjena u tijeku američkog građanskog rata 1861-1865.g. )</a:t>
            </a:r>
          </a:p>
          <a:p>
            <a:pPr algn="just"/>
            <a:r>
              <a:rPr lang="hr-HR" sz="1800" dirty="0" smtClean="0"/>
              <a:t>Oksfordski priručnik usvojio Institut za </a:t>
            </a:r>
            <a:r>
              <a:rPr lang="hr-HR" sz="1800" smtClean="0"/>
              <a:t>međunarodno pravo. </a:t>
            </a:r>
            <a:endParaRPr lang="hr-HR" sz="1800" dirty="0" smtClean="0"/>
          </a:p>
          <a:p>
            <a:pPr algn="just"/>
            <a:r>
              <a:rPr lang="hr-HR" sz="1800" b="1" dirty="0" smtClean="0"/>
              <a:t>Drugo,  </a:t>
            </a:r>
            <a:r>
              <a:rPr lang="hr-HR" sz="1800" dirty="0" smtClean="0"/>
              <a:t>značajan doprinos dala su </a:t>
            </a:r>
            <a:r>
              <a:rPr lang="hr-HR" sz="1800" b="1" dirty="0" smtClean="0"/>
              <a:t>poznata suđenja </a:t>
            </a:r>
            <a:r>
              <a:rPr lang="hr-HR" sz="1800" dirty="0" smtClean="0"/>
              <a:t>(za zlostavljanje ratnih zarobljenika ) </a:t>
            </a:r>
            <a:r>
              <a:rPr lang="hr-HR" sz="1800" b="1" dirty="0" smtClean="0"/>
              <a:t>pred Vojnom komisijom SAD 1865. kao i mnogi procesi pokrenuti 1902. pred vojnim sudovima u tijeku oružanih sukoba </a:t>
            </a:r>
            <a:r>
              <a:rPr lang="hr-HR" sz="1800" dirty="0" smtClean="0"/>
              <a:t>koje je SAD vodila protiv pobunjenika na Filipinima.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79118912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dirty="0" err="1"/>
              <a:t>Nadalje</a:t>
            </a:r>
            <a:r>
              <a:rPr lang="es-ES" dirty="0"/>
              <a:t>,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sudovi</a:t>
            </a:r>
            <a:r>
              <a:rPr lang="es-ES" b="1" dirty="0"/>
              <a:t> </a:t>
            </a:r>
            <a:r>
              <a:rPr lang="es-ES" b="1" dirty="0" err="1"/>
              <a:t>mogu</a:t>
            </a:r>
            <a:r>
              <a:rPr lang="es-ES" b="1" dirty="0"/>
              <a:t> </a:t>
            </a:r>
            <a:r>
              <a:rPr lang="es-ES" b="1" dirty="0" err="1"/>
              <a:t>biti</a:t>
            </a:r>
            <a:r>
              <a:rPr lang="es-ES" b="1" dirty="0"/>
              <a:t> u </a:t>
            </a:r>
            <a:r>
              <a:rPr lang="es-ES" b="1" dirty="0" err="1"/>
              <a:t>boljem</a:t>
            </a:r>
            <a:r>
              <a:rPr lang="es-ES" b="1" dirty="0"/>
              <a:t> </a:t>
            </a:r>
            <a:r>
              <a:rPr lang="es-ES" b="1" dirty="0" err="1"/>
              <a:t>položaju</a:t>
            </a:r>
            <a:r>
              <a:rPr lang="es-ES" b="1" dirty="0"/>
              <a:t> da </a:t>
            </a:r>
            <a:r>
              <a:rPr lang="es-ES" b="1" dirty="0" err="1"/>
              <a:t>budu</a:t>
            </a:r>
            <a:r>
              <a:rPr lang="es-ES" b="1" dirty="0"/>
              <a:t> </a:t>
            </a:r>
            <a:r>
              <a:rPr lang="es-ES" b="1" dirty="0" err="1"/>
              <a:t>nepristrani</a:t>
            </a:r>
            <a:r>
              <a:rPr lang="es-ES" b="1" dirty="0"/>
              <a:t>, </a:t>
            </a:r>
            <a:r>
              <a:rPr lang="es-ES" b="1" dirty="0" err="1"/>
              <a:t>pravičniji</a:t>
            </a:r>
            <a:r>
              <a:rPr lang="es-ES" b="1" dirty="0"/>
              <a:t> </a:t>
            </a:r>
            <a:r>
              <a:rPr lang="es-ES" b="1" dirty="0" err="1"/>
              <a:t>nego</a:t>
            </a:r>
            <a:r>
              <a:rPr lang="es-ES" b="1" dirty="0"/>
              <a:t> </a:t>
            </a:r>
            <a:r>
              <a:rPr lang="es-ES" b="1" dirty="0" err="1"/>
              <a:t>nacionalni</a:t>
            </a:r>
            <a:r>
              <a:rPr lang="es-ES" b="1" dirty="0"/>
              <a:t> </a:t>
            </a:r>
            <a:r>
              <a:rPr lang="es-ES" b="1" dirty="0" err="1"/>
              <a:t>suci</a:t>
            </a:r>
            <a:r>
              <a:rPr lang="es-ES" b="1" dirty="0"/>
              <a:t> </a:t>
            </a:r>
            <a:r>
              <a:rPr lang="es-ES" b="1" dirty="0" err="1"/>
              <a:t>koji</a:t>
            </a:r>
            <a:r>
              <a:rPr lang="es-ES" b="1" dirty="0"/>
              <a:t> su dio </a:t>
            </a:r>
            <a:r>
              <a:rPr lang="es-ES" b="1" dirty="0" err="1"/>
              <a:t>sredine</a:t>
            </a:r>
            <a:r>
              <a:rPr lang="es-ES" b="1" dirty="0"/>
              <a:t> u </a:t>
            </a:r>
            <a:r>
              <a:rPr lang="es-ES" b="1" dirty="0" err="1"/>
              <a:t>kojoj</a:t>
            </a:r>
            <a:r>
              <a:rPr lang="es-ES" b="1" dirty="0"/>
              <a:t> su </a:t>
            </a:r>
            <a:r>
              <a:rPr lang="es-ES" b="1" dirty="0" err="1"/>
              <a:t>zločini</a:t>
            </a:r>
            <a:r>
              <a:rPr lang="es-ES" b="1" dirty="0"/>
              <a:t> </a:t>
            </a:r>
            <a:r>
              <a:rPr lang="es-ES" b="1" dirty="0" err="1"/>
              <a:t>počinjeni</a:t>
            </a:r>
            <a:r>
              <a:rPr lang="es-ES" b="1" dirty="0"/>
              <a:t>. </a:t>
            </a:r>
            <a:endParaRPr lang="hr-HR" dirty="0"/>
          </a:p>
          <a:p>
            <a:pPr algn="just"/>
            <a:r>
              <a:rPr lang="es-ES" dirty="0" err="1"/>
              <a:t>Međunarodni</a:t>
            </a:r>
            <a:r>
              <a:rPr lang="es-ES" dirty="0"/>
              <a:t> </a:t>
            </a:r>
            <a:r>
              <a:rPr lang="es-ES" dirty="0" err="1"/>
              <a:t>sudovi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mnogo</a:t>
            </a:r>
            <a:r>
              <a:rPr lang="es-ES" dirty="0"/>
              <a:t> </a:t>
            </a:r>
            <a:r>
              <a:rPr lang="es-ES" dirty="0" err="1"/>
              <a:t>lakše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nacionalnih</a:t>
            </a:r>
            <a:r>
              <a:rPr lang="es-ES" dirty="0"/>
              <a:t> sudaca </a:t>
            </a:r>
            <a:r>
              <a:rPr lang="es-ES" dirty="0" err="1"/>
              <a:t>vršiti</a:t>
            </a:r>
            <a:r>
              <a:rPr lang="es-ES" dirty="0"/>
              <a:t> </a:t>
            </a:r>
            <a:r>
              <a:rPr lang="es-ES" dirty="0" err="1"/>
              <a:t>istrage</a:t>
            </a:r>
            <a:r>
              <a:rPr lang="es-ES" dirty="0"/>
              <a:t> </a:t>
            </a:r>
            <a:r>
              <a:rPr lang="es-ES" dirty="0" err="1"/>
              <a:t>zločina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ima</a:t>
            </a:r>
            <a:r>
              <a:rPr lang="es-ES" dirty="0"/>
              <a:t> </a:t>
            </a:r>
            <a:r>
              <a:rPr lang="es-ES" dirty="0" err="1"/>
              <a:t>posljedice</a:t>
            </a:r>
            <a:r>
              <a:rPr lang="es-ES" dirty="0"/>
              <a:t> u </a:t>
            </a:r>
            <a:r>
              <a:rPr lang="es-ES" dirty="0" err="1"/>
              <a:t>više</a:t>
            </a:r>
            <a:r>
              <a:rPr lang="es-ES" dirty="0"/>
              <a:t> </a:t>
            </a:r>
            <a:r>
              <a:rPr lang="es-ES" dirty="0" err="1"/>
              <a:t>država</a:t>
            </a:r>
            <a:r>
              <a:rPr lang="es-ES" dirty="0"/>
              <a:t>. </a:t>
            </a:r>
            <a:r>
              <a:rPr lang="es-ES" dirty="0" err="1"/>
              <a:t>Svjedoci</a:t>
            </a:r>
            <a:r>
              <a:rPr lang="es-ES" dirty="0"/>
              <a:t> se </a:t>
            </a:r>
            <a:r>
              <a:rPr lang="es-ES" dirty="0" err="1"/>
              <a:t>često</a:t>
            </a:r>
            <a:r>
              <a:rPr lang="es-ES" dirty="0"/>
              <a:t> </a:t>
            </a:r>
            <a:r>
              <a:rPr lang="es-ES" dirty="0" err="1"/>
              <a:t>nalaze</a:t>
            </a:r>
            <a:r>
              <a:rPr lang="es-ES" dirty="0"/>
              <a:t> u </a:t>
            </a:r>
            <a:r>
              <a:rPr lang="es-ES" dirty="0" err="1"/>
              <a:t>različitim</a:t>
            </a:r>
            <a:r>
              <a:rPr lang="es-ES" dirty="0"/>
              <a:t> </a:t>
            </a:r>
            <a:r>
              <a:rPr lang="es-ES" dirty="0" err="1"/>
              <a:t>zemljama</a:t>
            </a:r>
            <a:r>
              <a:rPr lang="es-ES" dirty="0"/>
              <a:t> a </a:t>
            </a:r>
            <a:r>
              <a:rPr lang="es-ES" dirty="0" err="1"/>
              <a:t>prikupljanje</a:t>
            </a:r>
            <a:r>
              <a:rPr lang="es-ES" dirty="0"/>
              <a:t> </a:t>
            </a:r>
            <a:r>
              <a:rPr lang="es-ES" dirty="0" err="1"/>
              <a:t>tih</a:t>
            </a:r>
            <a:r>
              <a:rPr lang="es-ES" dirty="0"/>
              <a:t> </a:t>
            </a:r>
            <a:r>
              <a:rPr lang="es-ES" dirty="0" err="1"/>
              <a:t>dokaza</a:t>
            </a:r>
            <a:r>
              <a:rPr lang="es-ES" dirty="0"/>
              <a:t> </a:t>
            </a:r>
            <a:r>
              <a:rPr lang="es-ES" dirty="0" err="1"/>
              <a:t>po</a:t>
            </a:r>
            <a:r>
              <a:rPr lang="es-ES" dirty="0"/>
              <a:t> </a:t>
            </a:r>
            <a:r>
              <a:rPr lang="es-ES" dirty="0" err="1"/>
              <a:t>pravilu</a:t>
            </a:r>
            <a:r>
              <a:rPr lang="es-ES" dirty="0"/>
              <a:t> </a:t>
            </a:r>
            <a:r>
              <a:rPr lang="es-ES" dirty="0" err="1"/>
              <a:t>zahtjeva</a:t>
            </a:r>
            <a:r>
              <a:rPr lang="es-ES" dirty="0"/>
              <a:t> </a:t>
            </a:r>
            <a:r>
              <a:rPr lang="es-ES" dirty="0" err="1"/>
              <a:t>suradnju</a:t>
            </a:r>
            <a:r>
              <a:rPr lang="es-ES" dirty="0"/>
              <a:t> </a:t>
            </a:r>
            <a:r>
              <a:rPr lang="es-ES" dirty="0" err="1"/>
              <a:t>više</a:t>
            </a:r>
            <a:r>
              <a:rPr lang="es-ES" dirty="0"/>
              <a:t> </a:t>
            </a:r>
            <a:r>
              <a:rPr lang="es-ES" dirty="0" err="1"/>
              <a:t>država</a:t>
            </a:r>
            <a:r>
              <a:rPr lang="es-ES" dirty="0"/>
              <a:t>. </a:t>
            </a:r>
            <a:r>
              <a:rPr lang="es-ES" dirty="0" err="1"/>
              <a:t>Pored</a:t>
            </a:r>
            <a:r>
              <a:rPr lang="es-ES" dirty="0"/>
              <a:t> toga </a:t>
            </a:r>
            <a:r>
              <a:rPr lang="es-ES" dirty="0" err="1"/>
              <a:t>potrebna</a:t>
            </a:r>
            <a:r>
              <a:rPr lang="es-ES" dirty="0"/>
              <a:t> je </a:t>
            </a:r>
            <a:r>
              <a:rPr lang="es-ES" dirty="0" err="1"/>
              <a:t>posebna</a:t>
            </a:r>
            <a:r>
              <a:rPr lang="es-ES" dirty="0"/>
              <a:t> </a:t>
            </a:r>
            <a:r>
              <a:rPr lang="es-ES" dirty="0" err="1"/>
              <a:t>stručnost</a:t>
            </a:r>
            <a:r>
              <a:rPr lang="es-ES" dirty="0"/>
              <a:t> za </a:t>
            </a:r>
            <a:r>
              <a:rPr lang="es-ES" dirty="0" err="1"/>
              <a:t>razrješenje</a:t>
            </a:r>
            <a:r>
              <a:rPr lang="es-ES" dirty="0"/>
              <a:t> </a:t>
            </a:r>
            <a:r>
              <a:rPr lang="es-ES" dirty="0" err="1"/>
              <a:t>vrlo</a:t>
            </a:r>
            <a:r>
              <a:rPr lang="es-ES" dirty="0"/>
              <a:t> </a:t>
            </a:r>
            <a:r>
              <a:rPr lang="es-ES" dirty="0" err="1"/>
              <a:t>delikatnih</a:t>
            </a:r>
            <a:r>
              <a:rPr lang="es-ES" dirty="0"/>
              <a:t> </a:t>
            </a:r>
            <a:r>
              <a:rPr lang="es-ES" dirty="0" err="1"/>
              <a:t>pravnih</a:t>
            </a:r>
            <a:r>
              <a:rPr lang="es-ES" dirty="0"/>
              <a:t> </a:t>
            </a:r>
            <a:r>
              <a:rPr lang="es-ES" dirty="0" err="1"/>
              <a:t>pitanja</a:t>
            </a:r>
            <a:r>
              <a:rPr lang="es-ES" dirty="0"/>
              <a:t> </a:t>
            </a:r>
            <a:r>
              <a:rPr lang="es-ES" dirty="0" err="1"/>
              <a:t>koja</a:t>
            </a:r>
            <a:r>
              <a:rPr lang="es-ES" dirty="0"/>
              <a:t> </a:t>
            </a:r>
            <a:r>
              <a:rPr lang="es-ES" dirty="0" err="1"/>
              <a:t>proizlaze</a:t>
            </a:r>
            <a:r>
              <a:rPr lang="es-ES" dirty="0"/>
              <a:t> </a:t>
            </a:r>
            <a:r>
              <a:rPr lang="es-ES" dirty="0" err="1"/>
              <a:t>iz</a:t>
            </a:r>
            <a:r>
              <a:rPr lang="es-ES" dirty="0"/>
              <a:t> </a:t>
            </a:r>
            <a:r>
              <a:rPr lang="es-ES" dirty="0" err="1"/>
              <a:t>primjene</a:t>
            </a:r>
            <a:r>
              <a:rPr lang="es-ES" dirty="0"/>
              <a:t> </a:t>
            </a:r>
            <a:r>
              <a:rPr lang="es-ES" dirty="0" err="1"/>
              <a:t>više</a:t>
            </a:r>
            <a:r>
              <a:rPr lang="es-ES" dirty="0"/>
              <a:t> </a:t>
            </a:r>
            <a:r>
              <a:rPr lang="es-ES" dirty="0" err="1"/>
              <a:t>nacionalnih</a:t>
            </a:r>
            <a:r>
              <a:rPr lang="es-ES" dirty="0"/>
              <a:t> </a:t>
            </a:r>
            <a:r>
              <a:rPr lang="es-ES" dirty="0" err="1"/>
              <a:t>zakonodavstava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 err="1"/>
              <a:t>Međunarodna</a:t>
            </a:r>
            <a:r>
              <a:rPr lang="es-ES" dirty="0"/>
              <a:t> </a:t>
            </a:r>
            <a:r>
              <a:rPr lang="es-ES" dirty="0" err="1"/>
              <a:t>suradnja</a:t>
            </a:r>
            <a:r>
              <a:rPr lang="es-ES" dirty="0"/>
              <a:t> </a:t>
            </a:r>
            <a:r>
              <a:rPr lang="es-ES" dirty="0" err="1"/>
              <a:t>može</a:t>
            </a:r>
            <a:r>
              <a:rPr lang="es-ES" dirty="0"/>
              <a:t> </a:t>
            </a:r>
            <a:r>
              <a:rPr lang="es-ES" dirty="0" err="1"/>
              <a:t>osigurati</a:t>
            </a:r>
            <a:r>
              <a:rPr lang="es-ES" dirty="0"/>
              <a:t> </a:t>
            </a:r>
            <a:r>
              <a:rPr lang="es-ES" dirty="0" err="1"/>
              <a:t>neku</a:t>
            </a:r>
            <a:r>
              <a:rPr lang="es-ES" dirty="0"/>
              <a:t> </a:t>
            </a:r>
            <a:r>
              <a:rPr lang="es-ES" dirty="0" err="1"/>
              <a:t>vrstu</a:t>
            </a:r>
            <a:r>
              <a:rPr lang="es-ES" dirty="0"/>
              <a:t> </a:t>
            </a:r>
            <a:r>
              <a:rPr lang="es-ES" b="1" dirty="0" err="1"/>
              <a:t>jednoobraznosti</a:t>
            </a:r>
            <a:r>
              <a:rPr lang="es-ES" b="1" dirty="0"/>
              <a:t> u </a:t>
            </a:r>
            <a:r>
              <a:rPr lang="es-ES" b="1" dirty="0" err="1"/>
              <a:t>primjeni</a:t>
            </a:r>
            <a:r>
              <a:rPr lang="es-ES" b="1" dirty="0"/>
              <a:t> </a:t>
            </a:r>
            <a:r>
              <a:rPr lang="es-ES" b="1" dirty="0" err="1"/>
              <a:t>međunarodnog</a:t>
            </a:r>
            <a:r>
              <a:rPr lang="es-ES" b="1" dirty="0"/>
              <a:t> prava, </a:t>
            </a:r>
            <a:r>
              <a:rPr lang="es-ES" dirty="0" err="1"/>
              <a:t>dok</a:t>
            </a:r>
            <a:r>
              <a:rPr lang="es-ES" dirty="0"/>
              <a:t> </a:t>
            </a:r>
            <a:r>
              <a:rPr lang="es-ES" dirty="0" err="1"/>
              <a:t>postupci</a:t>
            </a:r>
            <a:r>
              <a:rPr lang="es-ES" dirty="0"/>
              <a:t> </a:t>
            </a:r>
            <a:r>
              <a:rPr lang="es-ES" dirty="0" err="1"/>
              <a:t>pred</a:t>
            </a:r>
            <a:r>
              <a:rPr lang="es-ES" dirty="0"/>
              <a:t> </a:t>
            </a:r>
            <a:r>
              <a:rPr lang="es-ES" dirty="0" err="1"/>
              <a:t>domaćim</a:t>
            </a:r>
            <a:r>
              <a:rPr lang="es-ES" dirty="0"/>
              <a:t> </a:t>
            </a:r>
            <a:r>
              <a:rPr lang="es-ES" dirty="0" err="1"/>
              <a:t>sudovima</a:t>
            </a:r>
            <a:r>
              <a:rPr lang="es-ES" dirty="0"/>
              <a:t> </a:t>
            </a:r>
            <a:r>
              <a:rPr lang="es-ES" dirty="0" err="1"/>
              <a:t>mogu</a:t>
            </a:r>
            <a:r>
              <a:rPr lang="es-ES" dirty="0"/>
              <a:t> </a:t>
            </a:r>
            <a:r>
              <a:rPr lang="es-ES" dirty="0" err="1"/>
              <a:t>voditi</a:t>
            </a:r>
            <a:r>
              <a:rPr lang="es-ES" dirty="0"/>
              <a:t> do </a:t>
            </a:r>
            <a:r>
              <a:rPr lang="es-ES" dirty="0" err="1"/>
              <a:t>protivrječne</a:t>
            </a:r>
            <a:r>
              <a:rPr lang="es-ES" dirty="0"/>
              <a:t> </a:t>
            </a:r>
            <a:r>
              <a:rPr lang="es-ES" dirty="0" err="1"/>
              <a:t>prakse</a:t>
            </a:r>
            <a:r>
              <a:rPr lang="es-ES" dirty="0"/>
              <a:t> i u </a:t>
            </a:r>
            <a:r>
              <a:rPr lang="es-ES" dirty="0" err="1"/>
              <a:t>pogledu</a:t>
            </a:r>
            <a:r>
              <a:rPr lang="es-ES" dirty="0"/>
              <a:t> </a:t>
            </a:r>
            <a:r>
              <a:rPr lang="es-ES" dirty="0" err="1"/>
              <a:t>tumačenja</a:t>
            </a:r>
            <a:r>
              <a:rPr lang="es-ES" dirty="0"/>
              <a:t> i </a:t>
            </a:r>
            <a:r>
              <a:rPr lang="es-ES" dirty="0" err="1"/>
              <a:t>primjene</a:t>
            </a:r>
            <a:r>
              <a:rPr lang="es-ES" dirty="0"/>
              <a:t> </a:t>
            </a:r>
            <a:r>
              <a:rPr lang="es-ES" dirty="0" err="1"/>
              <a:t>međunarodnog</a:t>
            </a:r>
            <a:r>
              <a:rPr lang="es-ES" dirty="0"/>
              <a:t> prava, </a:t>
            </a:r>
            <a:r>
              <a:rPr lang="es-ES" dirty="0" err="1"/>
              <a:t>kao</a:t>
            </a:r>
            <a:r>
              <a:rPr lang="es-ES" dirty="0"/>
              <a:t> i u </a:t>
            </a:r>
            <a:r>
              <a:rPr lang="es-ES" dirty="0" err="1"/>
              <a:t>pogledu</a:t>
            </a:r>
            <a:r>
              <a:rPr lang="es-ES" dirty="0"/>
              <a:t> </a:t>
            </a:r>
            <a:r>
              <a:rPr lang="es-ES" dirty="0" err="1"/>
              <a:t>izricanja</a:t>
            </a:r>
            <a:r>
              <a:rPr lang="es-ES" dirty="0"/>
              <a:t> </a:t>
            </a:r>
            <a:r>
              <a:rPr lang="es-ES" dirty="0" err="1"/>
              <a:t>kazni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dirty="0" err="1"/>
              <a:t>Na</a:t>
            </a:r>
            <a:r>
              <a:rPr lang="es-ES" dirty="0"/>
              <a:t> </a:t>
            </a:r>
            <a:r>
              <a:rPr lang="es-ES" dirty="0" err="1"/>
              <a:t>kraju</a:t>
            </a:r>
            <a:r>
              <a:rPr lang="es-ES" dirty="0"/>
              <a:t> za </a:t>
            </a:r>
            <a:r>
              <a:rPr lang="es-ES" dirty="0" err="1"/>
              <a:t>istaknuti</a:t>
            </a:r>
            <a:r>
              <a:rPr lang="es-ES" dirty="0"/>
              <a:t> je </a:t>
            </a:r>
            <a:r>
              <a:rPr lang="es-ES" dirty="0" err="1"/>
              <a:t>kako</a:t>
            </a:r>
            <a:r>
              <a:rPr lang="es-ES" dirty="0"/>
              <a:t> </a:t>
            </a:r>
            <a:r>
              <a:rPr lang="es-ES" dirty="0" err="1"/>
              <a:t>će</a:t>
            </a:r>
            <a:r>
              <a:rPr lang="es-ES" dirty="0"/>
              <a:t> </a:t>
            </a:r>
            <a:r>
              <a:rPr lang="es-ES" dirty="0" err="1"/>
              <a:t>međunarodna</a:t>
            </a:r>
            <a:r>
              <a:rPr lang="es-ES" dirty="0"/>
              <a:t> </a:t>
            </a:r>
            <a:r>
              <a:rPr lang="es-ES" dirty="0" err="1"/>
              <a:t>suđenja</a:t>
            </a:r>
            <a:r>
              <a:rPr lang="es-ES" dirty="0"/>
              <a:t> </a:t>
            </a:r>
            <a:r>
              <a:rPr lang="es-ES" dirty="0" err="1"/>
              <a:t>bolje</a:t>
            </a:r>
            <a:r>
              <a:rPr lang="es-ES" dirty="0"/>
              <a:t> </a:t>
            </a:r>
            <a:r>
              <a:rPr lang="es-ES" dirty="0" err="1"/>
              <a:t>pokazati</a:t>
            </a:r>
            <a:r>
              <a:rPr lang="es-ES" dirty="0"/>
              <a:t> </a:t>
            </a:r>
            <a:r>
              <a:rPr lang="es-ES" dirty="0" err="1"/>
              <a:t>volju</a:t>
            </a:r>
            <a:r>
              <a:rPr lang="es-ES" dirty="0"/>
              <a:t> </a:t>
            </a:r>
            <a:r>
              <a:rPr lang="es-ES" dirty="0" err="1"/>
              <a:t>međunarodne</a:t>
            </a:r>
            <a:r>
              <a:rPr lang="es-ES" dirty="0"/>
              <a:t> </a:t>
            </a:r>
            <a:r>
              <a:rPr lang="es-ES" dirty="0" err="1"/>
              <a:t>zajednice</a:t>
            </a:r>
            <a:r>
              <a:rPr lang="es-ES" dirty="0"/>
              <a:t> da </a:t>
            </a:r>
            <a:r>
              <a:rPr lang="es-ES" dirty="0" err="1"/>
              <a:t>raskine</a:t>
            </a:r>
            <a:r>
              <a:rPr lang="es-ES" dirty="0"/>
              <a:t> s </a:t>
            </a:r>
            <a:r>
              <a:rPr lang="es-ES" dirty="0" err="1"/>
              <a:t>prošlošću</a:t>
            </a:r>
            <a:r>
              <a:rPr lang="es-ES" dirty="0"/>
              <a:t> </a:t>
            </a:r>
            <a:r>
              <a:rPr lang="es-ES" dirty="0" err="1"/>
              <a:t>kažnjavanjem</a:t>
            </a:r>
            <a:r>
              <a:rPr lang="es-ES" dirty="0"/>
              <a:t> </a:t>
            </a:r>
            <a:r>
              <a:rPr lang="es-ES" dirty="0" err="1"/>
              <a:t>onih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su </a:t>
            </a:r>
            <a:r>
              <a:rPr lang="es-ES" dirty="0" err="1"/>
              <a:t>odstupili</a:t>
            </a:r>
            <a:r>
              <a:rPr lang="es-ES" dirty="0"/>
              <a:t> </a:t>
            </a:r>
            <a:r>
              <a:rPr lang="es-ES" dirty="0" err="1"/>
              <a:t>od</a:t>
            </a:r>
            <a:r>
              <a:rPr lang="es-ES" dirty="0"/>
              <a:t> </a:t>
            </a:r>
            <a:r>
              <a:rPr lang="es-ES" dirty="0" err="1"/>
              <a:t>prihvatljivih</a:t>
            </a:r>
            <a:r>
              <a:rPr lang="es-ES" dirty="0"/>
              <a:t> </a:t>
            </a:r>
            <a:r>
              <a:rPr lang="es-ES" dirty="0" err="1"/>
              <a:t>standarda</a:t>
            </a:r>
            <a:r>
              <a:rPr lang="es-ES" dirty="0"/>
              <a:t> </a:t>
            </a:r>
            <a:r>
              <a:rPr lang="es-ES" dirty="0" err="1"/>
              <a:t>ljudskog</a:t>
            </a:r>
            <a:r>
              <a:rPr lang="es-ES" dirty="0"/>
              <a:t> </a:t>
            </a:r>
            <a:r>
              <a:rPr lang="es-ES" dirty="0" err="1"/>
              <a:t>ponašanja</a:t>
            </a:r>
            <a:r>
              <a:rPr lang="es-ES" dirty="0"/>
              <a:t>. </a:t>
            </a:r>
            <a:r>
              <a:rPr lang="es-ES" b="1" dirty="0" err="1"/>
              <a:t>Glavni</a:t>
            </a:r>
            <a:r>
              <a:rPr lang="es-ES" b="1" dirty="0"/>
              <a:t> </a:t>
            </a:r>
            <a:r>
              <a:rPr lang="es-ES" b="1" dirty="0" err="1"/>
              <a:t>cilj</a:t>
            </a:r>
            <a:r>
              <a:rPr lang="es-ES" b="1" dirty="0"/>
              <a:t> </a:t>
            </a:r>
            <a:r>
              <a:rPr lang="es-ES" b="1" dirty="0" err="1"/>
              <a:t>međunarodne</a:t>
            </a:r>
            <a:r>
              <a:rPr lang="es-ES" b="1" dirty="0"/>
              <a:t> </a:t>
            </a:r>
            <a:r>
              <a:rPr lang="es-ES" b="1" dirty="0" err="1"/>
              <a:t>zajednice</a:t>
            </a:r>
            <a:r>
              <a:rPr lang="es-ES" b="1" dirty="0"/>
              <a:t> </a:t>
            </a:r>
            <a:r>
              <a:rPr lang="es-ES" b="1" dirty="0" err="1"/>
              <a:t>prilikom</a:t>
            </a:r>
            <a:r>
              <a:rPr lang="es-ES" b="1" dirty="0"/>
              <a:t> </a:t>
            </a:r>
            <a:r>
              <a:rPr lang="es-ES" b="1" dirty="0" err="1"/>
              <a:t>kažnjavanja</a:t>
            </a:r>
            <a:r>
              <a:rPr lang="es-ES" b="1" dirty="0"/>
              <a:t> </a:t>
            </a:r>
            <a:r>
              <a:rPr lang="es-ES" b="1" dirty="0" err="1"/>
              <a:t>nije</a:t>
            </a:r>
            <a:r>
              <a:rPr lang="es-ES" b="1" dirty="0"/>
              <a:t> </a:t>
            </a:r>
            <a:r>
              <a:rPr lang="es-ES" b="1" dirty="0" err="1"/>
              <a:t>retribucija</a:t>
            </a:r>
            <a:r>
              <a:rPr lang="es-ES" b="1" dirty="0"/>
              <a:t> </a:t>
            </a:r>
            <a:r>
              <a:rPr lang="es-ES" b="1" dirty="0" err="1"/>
              <a:t>već</a:t>
            </a:r>
            <a:r>
              <a:rPr lang="es-ES" b="1" dirty="0"/>
              <a:t> </a:t>
            </a:r>
            <a:r>
              <a:rPr lang="es-ES" b="1" dirty="0" err="1"/>
              <a:t>stigmacija</a:t>
            </a:r>
            <a:r>
              <a:rPr lang="es-ES" b="1" dirty="0"/>
              <a:t> i osuda </a:t>
            </a:r>
            <a:r>
              <a:rPr lang="es-ES" b="1" dirty="0" err="1"/>
              <a:t>devijantnog</a:t>
            </a:r>
            <a:r>
              <a:rPr lang="es-ES" b="1" dirty="0"/>
              <a:t> </a:t>
            </a:r>
            <a:r>
              <a:rPr lang="es-ES" b="1" dirty="0" err="1"/>
              <a:t>ponašanja</a:t>
            </a:r>
            <a:r>
              <a:rPr lang="es-ES" b="1" dirty="0"/>
              <a:t> u </a:t>
            </a:r>
            <a:r>
              <a:rPr lang="es-ES" b="1" dirty="0" err="1"/>
              <a:t>nadi</a:t>
            </a:r>
            <a:r>
              <a:rPr lang="es-ES" b="1" dirty="0"/>
              <a:t> da </a:t>
            </a:r>
            <a:r>
              <a:rPr lang="es-ES" b="1" dirty="0" err="1"/>
              <a:t>će</a:t>
            </a:r>
            <a:r>
              <a:rPr lang="es-ES" b="1" dirty="0"/>
              <a:t> se time </a:t>
            </a:r>
            <a:r>
              <a:rPr lang="es-ES" b="1" dirty="0" err="1"/>
              <a:t>postići</a:t>
            </a:r>
            <a:r>
              <a:rPr lang="es-ES" b="1" dirty="0"/>
              <a:t> </a:t>
            </a:r>
            <a:r>
              <a:rPr lang="es-ES" b="1" dirty="0" err="1"/>
              <a:t>preventivan</a:t>
            </a:r>
            <a:r>
              <a:rPr lang="es-ES" b="1" dirty="0"/>
              <a:t> </a:t>
            </a:r>
            <a:r>
              <a:rPr lang="es-ES" b="1" dirty="0" err="1"/>
              <a:t>efekt</a:t>
            </a:r>
            <a:r>
              <a:rPr lang="es-ES" b="1" dirty="0"/>
              <a:t>. </a:t>
            </a:r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057371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b="1" dirty="0" err="1"/>
              <a:t>Nedostaci</a:t>
            </a:r>
            <a:r>
              <a:rPr lang="es-ES" b="1" dirty="0"/>
              <a:t> </a:t>
            </a:r>
            <a:r>
              <a:rPr lang="es-ES" b="1" dirty="0" err="1"/>
              <a:t>međunarodnih</a:t>
            </a:r>
            <a:r>
              <a:rPr lang="es-ES" b="1" dirty="0"/>
              <a:t> </a:t>
            </a:r>
            <a:r>
              <a:rPr lang="es-ES" b="1" dirty="0" err="1"/>
              <a:t>krivičnih</a:t>
            </a:r>
            <a:r>
              <a:rPr lang="es-ES" b="1" dirty="0"/>
              <a:t> </a:t>
            </a:r>
            <a:r>
              <a:rPr lang="es-ES" b="1" dirty="0" err="1"/>
              <a:t>postupaka</a:t>
            </a:r>
            <a:endParaRPr lang="hr-HR" dirty="0"/>
          </a:p>
          <a:p>
            <a:pPr algn="just"/>
            <a:r>
              <a:rPr lang="es-ES" dirty="0" err="1"/>
              <a:t>Osnovni</a:t>
            </a:r>
            <a:r>
              <a:rPr lang="es-ES" dirty="0"/>
              <a:t> </a:t>
            </a:r>
            <a:r>
              <a:rPr lang="es-ES" dirty="0" err="1"/>
              <a:t>nedostatak</a:t>
            </a:r>
            <a:r>
              <a:rPr lang="es-ES" dirty="0"/>
              <a:t> </a:t>
            </a:r>
            <a:r>
              <a:rPr lang="es-ES" dirty="0" err="1"/>
              <a:t>pred</a:t>
            </a:r>
            <a:r>
              <a:rPr lang="es-ES" dirty="0"/>
              <a:t> </a:t>
            </a:r>
            <a:r>
              <a:rPr lang="es-ES" dirty="0" err="1"/>
              <a:t>međunarodnim</a:t>
            </a:r>
            <a:r>
              <a:rPr lang="es-ES" dirty="0"/>
              <a:t> </a:t>
            </a:r>
            <a:r>
              <a:rPr lang="es-ES" dirty="0" err="1"/>
              <a:t>sudom</a:t>
            </a:r>
            <a:r>
              <a:rPr lang="es-ES" dirty="0"/>
              <a:t> </a:t>
            </a:r>
            <a:r>
              <a:rPr lang="es-ES" dirty="0" err="1"/>
              <a:t>glede</a:t>
            </a:r>
            <a:r>
              <a:rPr lang="es-ES" dirty="0"/>
              <a:t> </a:t>
            </a:r>
            <a:r>
              <a:rPr lang="es-ES" dirty="0" err="1"/>
              <a:t>vođenja</a:t>
            </a:r>
            <a:r>
              <a:rPr lang="es-ES" dirty="0"/>
              <a:t> </a:t>
            </a:r>
            <a:r>
              <a:rPr lang="es-ES" dirty="0" err="1"/>
              <a:t>postupaka</a:t>
            </a:r>
            <a:r>
              <a:rPr lang="es-ES" dirty="0"/>
              <a:t> je </a:t>
            </a:r>
            <a:r>
              <a:rPr lang="es-ES" b="1" dirty="0" err="1"/>
              <a:t>pomanjkanje</a:t>
            </a:r>
            <a:r>
              <a:rPr lang="es-ES" b="1" dirty="0"/>
              <a:t> </a:t>
            </a:r>
            <a:r>
              <a:rPr lang="es-ES" b="1" dirty="0" err="1"/>
              <a:t>sredstava</a:t>
            </a:r>
            <a:r>
              <a:rPr lang="es-ES" b="1" dirty="0"/>
              <a:t> </a:t>
            </a:r>
            <a:r>
              <a:rPr lang="es-ES" b="1" dirty="0" err="1"/>
              <a:t>prinude</a:t>
            </a:r>
            <a:r>
              <a:rPr lang="es-ES" b="1" dirty="0"/>
              <a:t> u </a:t>
            </a:r>
            <a:r>
              <a:rPr lang="es-ES" b="1" dirty="0" err="1"/>
              <a:t>svrhu</a:t>
            </a:r>
            <a:r>
              <a:rPr lang="es-ES" b="1" dirty="0"/>
              <a:t> </a:t>
            </a:r>
            <a:r>
              <a:rPr lang="es-ES" b="1" dirty="0" err="1" smtClean="0"/>
              <a:t>prikupl</a:t>
            </a:r>
            <a:r>
              <a:rPr lang="hr-HR" b="1" dirty="0" smtClean="0"/>
              <a:t>j</a:t>
            </a:r>
            <a:r>
              <a:rPr lang="es-ES" b="1" dirty="0" err="1" smtClean="0"/>
              <a:t>anja</a:t>
            </a:r>
            <a:r>
              <a:rPr lang="es-ES" b="1" dirty="0" smtClean="0"/>
              <a:t> </a:t>
            </a:r>
            <a:r>
              <a:rPr lang="es-ES" b="1" dirty="0" err="1"/>
              <a:t>dokaza</a:t>
            </a:r>
            <a:r>
              <a:rPr lang="es-ES" b="1" dirty="0"/>
              <a:t>, </a:t>
            </a:r>
            <a:r>
              <a:rPr lang="es-ES" b="1" dirty="0" err="1"/>
              <a:t>pretresa</a:t>
            </a:r>
            <a:r>
              <a:rPr lang="es-ES" b="1" dirty="0"/>
              <a:t> </a:t>
            </a:r>
            <a:r>
              <a:rPr lang="es-ES" b="1" dirty="0" err="1"/>
              <a:t>prostorija</a:t>
            </a:r>
            <a:r>
              <a:rPr lang="es-ES" b="1" dirty="0"/>
              <a:t>, </a:t>
            </a:r>
            <a:r>
              <a:rPr lang="es-ES" b="1" dirty="0" err="1"/>
              <a:t>zapljene</a:t>
            </a:r>
            <a:r>
              <a:rPr lang="es-ES" b="1" dirty="0"/>
              <a:t> </a:t>
            </a:r>
            <a:r>
              <a:rPr lang="es-ES" b="1" dirty="0" err="1"/>
              <a:t>dokumenata</a:t>
            </a:r>
            <a:r>
              <a:rPr lang="es-ES" b="1" dirty="0"/>
              <a:t> </a:t>
            </a:r>
            <a:r>
              <a:rPr lang="es-ES" b="1" dirty="0" err="1"/>
              <a:t>ili</a:t>
            </a:r>
            <a:r>
              <a:rPr lang="es-ES" b="1" dirty="0"/>
              <a:t> </a:t>
            </a:r>
            <a:r>
              <a:rPr lang="es-ES" b="1" dirty="0" err="1"/>
              <a:t>izvršenja</a:t>
            </a:r>
            <a:r>
              <a:rPr lang="es-ES" b="1" dirty="0"/>
              <a:t> </a:t>
            </a:r>
            <a:r>
              <a:rPr lang="es-ES" b="1" dirty="0" err="1"/>
              <a:t>naloga</a:t>
            </a:r>
            <a:r>
              <a:rPr lang="es-ES" b="1" dirty="0"/>
              <a:t> za </a:t>
            </a:r>
            <a:r>
              <a:rPr lang="es-ES" b="1" dirty="0" err="1"/>
              <a:t>hapšenje</a:t>
            </a:r>
            <a:r>
              <a:rPr lang="es-ES" b="1" dirty="0"/>
              <a:t> i </a:t>
            </a:r>
            <a:r>
              <a:rPr lang="es-ES" b="1" dirty="0" err="1"/>
              <a:t>drugih</a:t>
            </a:r>
            <a:r>
              <a:rPr lang="es-ES" b="1" dirty="0"/>
              <a:t> </a:t>
            </a:r>
            <a:r>
              <a:rPr lang="es-ES" b="1" dirty="0" err="1"/>
              <a:t>sudskih</a:t>
            </a:r>
            <a:r>
              <a:rPr lang="es-ES" b="1" dirty="0"/>
              <a:t> </a:t>
            </a:r>
            <a:r>
              <a:rPr lang="es-ES" b="1" dirty="0" err="1"/>
              <a:t>naredbi</a:t>
            </a:r>
            <a:r>
              <a:rPr lang="es-ES" b="1" dirty="0"/>
              <a:t>. </a:t>
            </a:r>
            <a:r>
              <a:rPr lang="es-ES" dirty="0" err="1"/>
              <a:t>Kako</a:t>
            </a:r>
            <a:r>
              <a:rPr lang="es-ES" dirty="0"/>
              <a:t> je </a:t>
            </a:r>
            <a:r>
              <a:rPr lang="es-ES" dirty="0" err="1"/>
              <a:t>već</a:t>
            </a:r>
            <a:r>
              <a:rPr lang="es-ES" dirty="0"/>
              <a:t> </a:t>
            </a:r>
            <a:r>
              <a:rPr lang="es-ES" dirty="0" err="1"/>
              <a:t>rečeno</a:t>
            </a:r>
            <a:r>
              <a:rPr lang="es-ES" dirty="0"/>
              <a:t> </a:t>
            </a:r>
            <a:r>
              <a:rPr lang="es-ES" b="1" dirty="0" err="1"/>
              <a:t>međunarodni</a:t>
            </a:r>
            <a:r>
              <a:rPr lang="es-ES" b="1" dirty="0"/>
              <a:t> </a:t>
            </a:r>
            <a:r>
              <a:rPr lang="es-ES" b="1" dirty="0" err="1"/>
              <a:t>sudovi</a:t>
            </a:r>
            <a:r>
              <a:rPr lang="es-ES" b="1" dirty="0"/>
              <a:t> </a:t>
            </a:r>
            <a:r>
              <a:rPr lang="es-ES" b="1" dirty="0" err="1"/>
              <a:t>ovise</a:t>
            </a:r>
            <a:r>
              <a:rPr lang="es-ES" b="1" dirty="0"/>
              <a:t> o </a:t>
            </a:r>
            <a:r>
              <a:rPr lang="es-ES" b="1" dirty="0" err="1"/>
              <a:t>suradnji</a:t>
            </a:r>
            <a:r>
              <a:rPr lang="es-ES" b="1" dirty="0"/>
              <a:t> </a:t>
            </a:r>
            <a:r>
              <a:rPr lang="es-ES" b="1" dirty="0" err="1"/>
              <a:t>država</a:t>
            </a:r>
            <a:r>
              <a:rPr lang="es-ES" b="1" dirty="0"/>
              <a:t>. </a:t>
            </a:r>
            <a:endParaRPr lang="hr-HR" dirty="0"/>
          </a:p>
          <a:p>
            <a:pPr algn="just"/>
            <a:r>
              <a:rPr lang="es-ES" dirty="0" err="1"/>
              <a:t>Međunarodni</a:t>
            </a:r>
            <a:r>
              <a:rPr lang="es-ES" dirty="0"/>
              <a:t> </a:t>
            </a:r>
            <a:r>
              <a:rPr lang="es-ES" dirty="0" err="1"/>
              <a:t>sudovi</a:t>
            </a:r>
            <a:r>
              <a:rPr lang="es-ES" dirty="0"/>
              <a:t> </a:t>
            </a:r>
            <a:r>
              <a:rPr lang="es-ES" dirty="0" err="1"/>
              <a:t>moraju</a:t>
            </a:r>
            <a:r>
              <a:rPr lang="es-ES" dirty="0"/>
              <a:t> </a:t>
            </a:r>
            <a:r>
              <a:rPr lang="es-ES" dirty="0" err="1"/>
              <a:t>pridobiti</a:t>
            </a:r>
            <a:r>
              <a:rPr lang="es-ES" dirty="0"/>
              <a:t> </a:t>
            </a:r>
            <a:r>
              <a:rPr lang="es-ES" dirty="0" err="1"/>
              <a:t>suce</a:t>
            </a:r>
            <a:r>
              <a:rPr lang="es-ES" dirty="0"/>
              <a:t> </a:t>
            </a:r>
            <a:r>
              <a:rPr lang="es-ES" dirty="0" err="1"/>
              <a:t>iz</a:t>
            </a:r>
            <a:r>
              <a:rPr lang="es-ES" dirty="0"/>
              <a:t> </a:t>
            </a:r>
            <a:r>
              <a:rPr lang="es-ES" dirty="0" err="1"/>
              <a:t>različitih</a:t>
            </a:r>
            <a:r>
              <a:rPr lang="es-ES" dirty="0"/>
              <a:t> </a:t>
            </a:r>
            <a:r>
              <a:rPr lang="es-ES" dirty="0" err="1"/>
              <a:t>kulturnih</a:t>
            </a:r>
            <a:r>
              <a:rPr lang="es-ES" dirty="0"/>
              <a:t> i </a:t>
            </a:r>
            <a:r>
              <a:rPr lang="es-ES" dirty="0" err="1"/>
              <a:t>pravnih</a:t>
            </a:r>
            <a:r>
              <a:rPr lang="es-ES" dirty="0"/>
              <a:t> </a:t>
            </a:r>
            <a:r>
              <a:rPr lang="es-ES" dirty="0" err="1"/>
              <a:t>sredina</a:t>
            </a:r>
            <a:r>
              <a:rPr lang="es-ES" dirty="0"/>
              <a:t>, </a:t>
            </a:r>
            <a:r>
              <a:rPr lang="es-ES" dirty="0" err="1"/>
              <a:t>neke</a:t>
            </a:r>
            <a:r>
              <a:rPr lang="es-ES" dirty="0"/>
              <a:t> </a:t>
            </a:r>
            <a:r>
              <a:rPr lang="es-ES" dirty="0" err="1"/>
              <a:t>iz</a:t>
            </a:r>
            <a:r>
              <a:rPr lang="es-ES" dirty="0"/>
              <a:t> </a:t>
            </a:r>
            <a:r>
              <a:rPr lang="es-ES" dirty="0" err="1"/>
              <a:t>zemalja</a:t>
            </a:r>
            <a:r>
              <a:rPr lang="es-ES" dirty="0"/>
              <a:t> </a:t>
            </a:r>
            <a:r>
              <a:rPr lang="es-ES" dirty="0" err="1"/>
              <a:t>kontinentalnog</a:t>
            </a:r>
            <a:r>
              <a:rPr lang="es-ES" dirty="0"/>
              <a:t> a </a:t>
            </a:r>
            <a:r>
              <a:rPr lang="es-ES" dirty="0" err="1"/>
              <a:t>druge</a:t>
            </a:r>
            <a:r>
              <a:rPr lang="es-ES" dirty="0"/>
              <a:t> s </a:t>
            </a:r>
            <a:r>
              <a:rPr lang="es-ES" dirty="0" err="1"/>
              <a:t>anglosaksonskog</a:t>
            </a:r>
            <a:r>
              <a:rPr lang="es-ES" dirty="0"/>
              <a:t> </a:t>
            </a:r>
            <a:r>
              <a:rPr lang="es-ES" dirty="0" err="1"/>
              <a:t>pravnog</a:t>
            </a:r>
            <a:r>
              <a:rPr lang="es-ES" dirty="0"/>
              <a:t> </a:t>
            </a:r>
            <a:r>
              <a:rPr lang="es-ES" dirty="0" err="1"/>
              <a:t>područja</a:t>
            </a:r>
            <a:r>
              <a:rPr lang="es-ES" dirty="0"/>
              <a:t>, </a:t>
            </a:r>
            <a:r>
              <a:rPr lang="es-ES" dirty="0" err="1"/>
              <a:t>neki</a:t>
            </a:r>
            <a:r>
              <a:rPr lang="es-ES" dirty="0"/>
              <a:t> se </a:t>
            </a:r>
            <a:r>
              <a:rPr lang="es-ES" dirty="0" err="1"/>
              <a:t>bave</a:t>
            </a:r>
            <a:r>
              <a:rPr lang="es-ES" dirty="0"/>
              <a:t> </a:t>
            </a:r>
            <a:r>
              <a:rPr lang="es-ES" dirty="0" err="1"/>
              <a:t>primarno</a:t>
            </a:r>
            <a:r>
              <a:rPr lang="es-ES" dirty="0"/>
              <a:t> </a:t>
            </a:r>
            <a:r>
              <a:rPr lang="es-ES" dirty="0" err="1"/>
              <a:t>krivičnim</a:t>
            </a:r>
            <a:r>
              <a:rPr lang="es-ES" dirty="0"/>
              <a:t> </a:t>
            </a:r>
            <a:r>
              <a:rPr lang="es-ES" dirty="0" err="1"/>
              <a:t>pravom</a:t>
            </a:r>
            <a:r>
              <a:rPr lang="es-ES" dirty="0"/>
              <a:t>, a </a:t>
            </a:r>
            <a:r>
              <a:rPr lang="es-ES" dirty="0" err="1"/>
              <a:t>drugi</a:t>
            </a:r>
            <a:r>
              <a:rPr lang="es-ES" dirty="0"/>
              <a:t> </a:t>
            </a:r>
            <a:r>
              <a:rPr lang="es-ES" dirty="0" err="1"/>
              <a:t>međunarodnim</a:t>
            </a:r>
            <a:r>
              <a:rPr lang="es-ES" dirty="0"/>
              <a:t> </a:t>
            </a:r>
            <a:r>
              <a:rPr lang="es-ES" dirty="0" err="1"/>
              <a:t>pravom</a:t>
            </a:r>
            <a:r>
              <a:rPr lang="es-ES" dirty="0"/>
              <a:t>, </a:t>
            </a:r>
            <a:r>
              <a:rPr lang="es-ES" dirty="0" err="1"/>
              <a:t>neki</a:t>
            </a:r>
            <a:r>
              <a:rPr lang="es-ES" dirty="0"/>
              <a:t> </a:t>
            </a:r>
            <a:r>
              <a:rPr lang="es-ES" dirty="0" err="1"/>
              <a:t>imaju</a:t>
            </a:r>
            <a:r>
              <a:rPr lang="es-ES" dirty="0"/>
              <a:t>, a </a:t>
            </a:r>
            <a:r>
              <a:rPr lang="es-ES" dirty="0" err="1"/>
              <a:t>neki</a:t>
            </a:r>
            <a:r>
              <a:rPr lang="es-ES" dirty="0"/>
              <a:t> </a:t>
            </a:r>
            <a:r>
              <a:rPr lang="es-ES" dirty="0" err="1"/>
              <a:t>nemaju</a:t>
            </a:r>
            <a:r>
              <a:rPr lang="es-ES" dirty="0"/>
              <a:t> </a:t>
            </a:r>
            <a:r>
              <a:rPr lang="es-ES" dirty="0" err="1"/>
              <a:t>sudačko</a:t>
            </a:r>
            <a:r>
              <a:rPr lang="es-ES" dirty="0"/>
              <a:t> </a:t>
            </a:r>
            <a:r>
              <a:rPr lang="es-ES" dirty="0" err="1"/>
              <a:t>iskustvo</a:t>
            </a:r>
            <a:r>
              <a:rPr lang="es-ES" dirty="0"/>
              <a:t>.</a:t>
            </a:r>
            <a:endParaRPr lang="hr-HR" dirty="0"/>
          </a:p>
          <a:p>
            <a:pPr algn="just"/>
            <a:r>
              <a:rPr lang="es-ES" b="1" dirty="0" err="1" smtClean="0"/>
              <a:t>Kao</a:t>
            </a:r>
            <a:r>
              <a:rPr lang="es-ES" b="1" dirty="0" smtClean="0"/>
              <a:t> </a:t>
            </a:r>
            <a:r>
              <a:rPr lang="es-ES" b="1" dirty="0" err="1"/>
              <a:t>još</a:t>
            </a:r>
            <a:r>
              <a:rPr lang="es-ES" b="1" dirty="0"/>
              <a:t> jedan </a:t>
            </a:r>
            <a:r>
              <a:rPr lang="es-ES" b="1" dirty="0" err="1"/>
              <a:t>problem</a:t>
            </a:r>
            <a:r>
              <a:rPr lang="es-ES" b="1" dirty="0"/>
              <a:t> su </a:t>
            </a:r>
            <a:r>
              <a:rPr lang="es-ES" b="1" dirty="0" err="1"/>
              <a:t>dugi</a:t>
            </a:r>
            <a:r>
              <a:rPr lang="es-ES" b="1" dirty="0"/>
              <a:t> </a:t>
            </a:r>
            <a:r>
              <a:rPr lang="es-ES" b="1" dirty="0" err="1"/>
              <a:t>sudski</a:t>
            </a:r>
            <a:r>
              <a:rPr lang="es-ES" b="1" dirty="0"/>
              <a:t> </a:t>
            </a:r>
            <a:r>
              <a:rPr lang="es-ES" b="1" dirty="0" err="1"/>
              <a:t>postupci</a:t>
            </a:r>
            <a:r>
              <a:rPr lang="es-ES" dirty="0"/>
              <a:t> a </a:t>
            </a:r>
            <a:r>
              <a:rPr lang="es-ES" dirty="0" err="1"/>
              <a:t>ovaj</a:t>
            </a:r>
            <a:r>
              <a:rPr lang="es-ES" dirty="0"/>
              <a:t> </a:t>
            </a:r>
            <a:r>
              <a:rPr lang="es-ES" dirty="0" err="1"/>
              <a:t>problem</a:t>
            </a:r>
            <a:r>
              <a:rPr lang="es-ES" dirty="0"/>
              <a:t> </a:t>
            </a:r>
            <a:r>
              <a:rPr lang="es-ES" dirty="0" err="1"/>
              <a:t>proizlazi</a:t>
            </a:r>
            <a:r>
              <a:rPr lang="es-ES" dirty="0"/>
              <a:t> </a:t>
            </a:r>
            <a:r>
              <a:rPr lang="es-ES" dirty="0" err="1"/>
              <a:t>iz</a:t>
            </a:r>
            <a:r>
              <a:rPr lang="es-ES" dirty="0"/>
              <a:t> </a:t>
            </a:r>
            <a:r>
              <a:rPr lang="es-ES" dirty="0" err="1"/>
              <a:t>poduzimanja</a:t>
            </a:r>
            <a:r>
              <a:rPr lang="es-ES" dirty="0"/>
              <a:t> </a:t>
            </a:r>
            <a:r>
              <a:rPr lang="es-ES" b="1" dirty="0" err="1"/>
              <a:t>adversarnog</a:t>
            </a:r>
            <a:r>
              <a:rPr lang="es-ES" b="1" dirty="0"/>
              <a:t> sistema</a:t>
            </a:r>
            <a:r>
              <a:rPr lang="es-ES" dirty="0"/>
              <a:t> </a:t>
            </a:r>
            <a:r>
              <a:rPr lang="es-ES" dirty="0" err="1"/>
              <a:t>koji</a:t>
            </a:r>
            <a:r>
              <a:rPr lang="es-ES" dirty="0"/>
              <a:t> </a:t>
            </a:r>
            <a:r>
              <a:rPr lang="es-ES" dirty="0" err="1"/>
              <a:t>zahtjeva</a:t>
            </a:r>
            <a:r>
              <a:rPr lang="es-ES" dirty="0"/>
              <a:t> da se </a:t>
            </a:r>
            <a:r>
              <a:rPr lang="es-ES" dirty="0" err="1"/>
              <a:t>svi</a:t>
            </a:r>
            <a:r>
              <a:rPr lang="es-ES" dirty="0"/>
              <a:t> </a:t>
            </a:r>
            <a:r>
              <a:rPr lang="es-ES" dirty="0" err="1"/>
              <a:t>dokazi</a:t>
            </a:r>
            <a:r>
              <a:rPr lang="es-ES" dirty="0"/>
              <a:t> </a:t>
            </a:r>
            <a:r>
              <a:rPr lang="es-ES" dirty="0" err="1"/>
              <a:t>razmotre</a:t>
            </a:r>
            <a:r>
              <a:rPr lang="es-ES" dirty="0"/>
              <a:t> </a:t>
            </a:r>
            <a:r>
              <a:rPr lang="es-ES" dirty="0" err="1"/>
              <a:t>usmeno</a:t>
            </a:r>
            <a:r>
              <a:rPr lang="es-ES" dirty="0"/>
              <a:t> </a:t>
            </a:r>
            <a:r>
              <a:rPr lang="es-ES" dirty="0" err="1"/>
              <a:t>ispitivanjem</a:t>
            </a:r>
            <a:r>
              <a:rPr lang="es-ES" dirty="0"/>
              <a:t> i </a:t>
            </a:r>
            <a:r>
              <a:rPr lang="es-ES" dirty="0" err="1"/>
              <a:t>unakrsnim</a:t>
            </a:r>
            <a:r>
              <a:rPr lang="es-ES" dirty="0"/>
              <a:t> </a:t>
            </a:r>
            <a:r>
              <a:rPr lang="es-ES" dirty="0" err="1"/>
              <a:t>ispitivanjem</a:t>
            </a:r>
            <a:r>
              <a:rPr lang="es-ES" dirty="0"/>
              <a:t> (</a:t>
            </a:r>
            <a:r>
              <a:rPr lang="es-ES" dirty="0" err="1"/>
              <a:t>dok</a:t>
            </a:r>
            <a:r>
              <a:rPr lang="es-ES" dirty="0"/>
              <a:t> u </a:t>
            </a:r>
            <a:r>
              <a:rPr lang="es-ES" dirty="0" err="1"/>
              <a:t>inkvizitorskom</a:t>
            </a:r>
            <a:r>
              <a:rPr lang="es-ES" dirty="0"/>
              <a:t> </a:t>
            </a:r>
            <a:r>
              <a:rPr lang="es-ES" dirty="0" err="1"/>
              <a:t>sistemu</a:t>
            </a:r>
            <a:r>
              <a:rPr lang="es-ES" dirty="0"/>
              <a:t> </a:t>
            </a:r>
            <a:r>
              <a:rPr lang="es-ES" dirty="0" err="1"/>
              <a:t>dokaze</a:t>
            </a:r>
            <a:r>
              <a:rPr lang="es-ES" dirty="0"/>
              <a:t> </a:t>
            </a:r>
            <a:r>
              <a:rPr lang="es-ES" dirty="0" err="1"/>
              <a:t>prethodno</a:t>
            </a:r>
            <a:r>
              <a:rPr lang="es-ES" dirty="0"/>
              <a:t> bira </a:t>
            </a:r>
            <a:r>
              <a:rPr lang="es-ES" dirty="0" err="1"/>
              <a:t>istražni</a:t>
            </a:r>
            <a:r>
              <a:rPr lang="es-ES" dirty="0"/>
              <a:t> </a:t>
            </a:r>
            <a:r>
              <a:rPr lang="es-ES" dirty="0" err="1"/>
              <a:t>sudac</a:t>
            </a:r>
            <a:r>
              <a:rPr lang="es-ES" dirty="0"/>
              <a:t>). </a:t>
            </a:r>
            <a:endParaRPr lang="hr-HR" dirty="0" smtClean="0"/>
          </a:p>
          <a:p>
            <a:pPr algn="just"/>
            <a:r>
              <a:rPr lang="es-ES" dirty="0" err="1"/>
              <a:t>Pitanje</a:t>
            </a:r>
            <a:r>
              <a:rPr lang="es-ES" dirty="0"/>
              <a:t> </a:t>
            </a:r>
            <a:r>
              <a:rPr lang="es-ES" dirty="0" err="1"/>
              <a:t>trajanja</a:t>
            </a:r>
            <a:r>
              <a:rPr lang="es-ES" dirty="0"/>
              <a:t> </a:t>
            </a:r>
            <a:r>
              <a:rPr lang="es-ES" dirty="0" err="1"/>
              <a:t>međunarodnih</a:t>
            </a:r>
            <a:r>
              <a:rPr lang="es-ES" dirty="0"/>
              <a:t> </a:t>
            </a:r>
            <a:r>
              <a:rPr lang="es-ES" dirty="0" err="1"/>
              <a:t>postupaka</a:t>
            </a:r>
            <a:r>
              <a:rPr lang="es-ES" dirty="0"/>
              <a:t> </a:t>
            </a:r>
            <a:r>
              <a:rPr lang="es-ES" dirty="0" err="1"/>
              <a:t>dodatno</a:t>
            </a:r>
            <a:r>
              <a:rPr lang="es-ES" dirty="0"/>
              <a:t> je </a:t>
            </a:r>
            <a:r>
              <a:rPr lang="es-ES" b="1" dirty="0" err="1"/>
              <a:t>opterećeno</a:t>
            </a:r>
            <a:r>
              <a:rPr lang="es-ES" b="1" dirty="0"/>
              <a:t> </a:t>
            </a:r>
            <a:r>
              <a:rPr lang="es-ES" b="1" dirty="0" err="1"/>
              <a:t>jezičnim</a:t>
            </a:r>
            <a:r>
              <a:rPr lang="es-ES" b="1" dirty="0"/>
              <a:t> </a:t>
            </a:r>
            <a:r>
              <a:rPr lang="es-ES" b="1" dirty="0" err="1"/>
              <a:t>teškoćama</a:t>
            </a:r>
            <a:r>
              <a:rPr lang="es-ES" b="1" dirty="0"/>
              <a:t>, </a:t>
            </a:r>
            <a:r>
              <a:rPr lang="es-ES" b="1" dirty="0" err="1"/>
              <a:t>što</a:t>
            </a:r>
            <a:r>
              <a:rPr lang="es-ES" dirty="0"/>
              <a:t> </a:t>
            </a:r>
            <a:r>
              <a:rPr lang="es-ES" b="1" dirty="0" err="1"/>
              <a:t>znači</a:t>
            </a:r>
            <a:r>
              <a:rPr lang="es-ES" b="1" dirty="0"/>
              <a:t> da se </a:t>
            </a:r>
            <a:r>
              <a:rPr lang="es-ES" b="1" dirty="0" err="1"/>
              <a:t>dokumenti</a:t>
            </a:r>
            <a:r>
              <a:rPr lang="es-ES" b="1" dirty="0"/>
              <a:t> i </a:t>
            </a:r>
            <a:r>
              <a:rPr lang="es-ES" b="1" dirty="0" err="1"/>
              <a:t>dokazi</a:t>
            </a:r>
            <a:r>
              <a:rPr lang="es-ES" b="1" dirty="0"/>
              <a:t> </a:t>
            </a:r>
            <a:r>
              <a:rPr lang="es-ES" b="1" dirty="0" err="1"/>
              <a:t>moraju</a:t>
            </a:r>
            <a:r>
              <a:rPr lang="es-ES" b="1" dirty="0"/>
              <a:t> </a:t>
            </a:r>
            <a:r>
              <a:rPr lang="es-ES" b="1" dirty="0" err="1"/>
              <a:t>prevoditi</a:t>
            </a:r>
            <a:r>
              <a:rPr lang="es-ES" dirty="0"/>
              <a:t>. </a:t>
            </a:r>
            <a:r>
              <a:rPr lang="es-ES" b="1" dirty="0" err="1"/>
              <a:t>Pored</a:t>
            </a:r>
            <a:r>
              <a:rPr lang="es-ES" b="1" dirty="0"/>
              <a:t> toga </a:t>
            </a:r>
            <a:r>
              <a:rPr lang="es-ES" b="1" dirty="0" err="1"/>
              <a:t>okolnost</a:t>
            </a:r>
            <a:r>
              <a:rPr lang="es-ES" b="1" dirty="0"/>
              <a:t> da </a:t>
            </a:r>
            <a:r>
              <a:rPr lang="es-ES" b="1" dirty="0" err="1"/>
              <a:t>okrivljeni</a:t>
            </a:r>
            <a:r>
              <a:rPr lang="es-ES" b="1" dirty="0"/>
              <a:t> </a:t>
            </a:r>
            <a:r>
              <a:rPr lang="es-ES" b="1" dirty="0" err="1"/>
              <a:t>bude</a:t>
            </a:r>
            <a:r>
              <a:rPr lang="es-ES" b="1" dirty="0"/>
              <a:t> u </a:t>
            </a:r>
            <a:r>
              <a:rPr lang="es-ES" b="1" dirty="0" err="1"/>
              <a:t>pritvoru</a:t>
            </a:r>
            <a:r>
              <a:rPr lang="es-ES" b="1" dirty="0"/>
              <a:t> </a:t>
            </a:r>
            <a:r>
              <a:rPr lang="es-ES" b="1" dirty="0" err="1"/>
              <a:t>prije</a:t>
            </a:r>
            <a:r>
              <a:rPr lang="es-ES" b="1" dirty="0"/>
              <a:t> i u </a:t>
            </a:r>
            <a:r>
              <a:rPr lang="es-ES" b="1" dirty="0" err="1"/>
              <a:t>tijeku</a:t>
            </a:r>
            <a:r>
              <a:rPr lang="es-ES" b="1" dirty="0"/>
              <a:t> </a:t>
            </a:r>
            <a:r>
              <a:rPr lang="es-ES" b="1" dirty="0" err="1"/>
              <a:t>suđenja</a:t>
            </a:r>
            <a:r>
              <a:rPr lang="es-ES" b="1" dirty="0"/>
              <a:t> i u </a:t>
            </a:r>
            <a:r>
              <a:rPr lang="es-ES" b="1" dirty="0" err="1"/>
              <a:t>tijeku</a:t>
            </a:r>
            <a:r>
              <a:rPr lang="es-ES" b="1" dirty="0"/>
              <a:t> </a:t>
            </a:r>
            <a:r>
              <a:rPr lang="es-ES" b="1" dirty="0" err="1"/>
              <a:t>žalbenog</a:t>
            </a:r>
            <a:r>
              <a:rPr lang="es-ES" b="1" dirty="0"/>
              <a:t> </a:t>
            </a:r>
            <a:r>
              <a:rPr lang="es-ES" b="1" dirty="0" err="1"/>
              <a:t>postupka,dovodi</a:t>
            </a:r>
            <a:r>
              <a:rPr lang="es-ES" b="1" dirty="0"/>
              <a:t> do </a:t>
            </a:r>
            <a:r>
              <a:rPr lang="es-ES" b="1" dirty="0" err="1"/>
              <a:t>situacije</a:t>
            </a:r>
            <a:r>
              <a:rPr lang="es-ES" b="1" dirty="0"/>
              <a:t> za </a:t>
            </a:r>
            <a:r>
              <a:rPr lang="es-ES" b="1" dirty="0" err="1"/>
              <a:t>koju</a:t>
            </a:r>
            <a:r>
              <a:rPr lang="es-ES" b="1" dirty="0"/>
              <a:t> se </a:t>
            </a:r>
            <a:r>
              <a:rPr lang="es-ES" b="1" dirty="0" err="1"/>
              <a:t>ne</a:t>
            </a:r>
            <a:r>
              <a:rPr lang="es-ES" b="1" dirty="0"/>
              <a:t> </a:t>
            </a:r>
            <a:r>
              <a:rPr lang="es-ES" b="1" dirty="0" err="1"/>
              <a:t>može</a:t>
            </a:r>
            <a:r>
              <a:rPr lang="es-ES" b="1" dirty="0"/>
              <a:t> </a:t>
            </a:r>
            <a:r>
              <a:rPr lang="es-ES" b="1" dirty="0" err="1"/>
              <a:t>reći</a:t>
            </a:r>
            <a:r>
              <a:rPr lang="es-ES" b="1" dirty="0"/>
              <a:t> da je u </a:t>
            </a:r>
            <a:r>
              <a:rPr lang="es-ES" b="1" dirty="0" err="1"/>
              <a:t>skladu</a:t>
            </a:r>
            <a:r>
              <a:rPr lang="es-ES" b="1" dirty="0"/>
              <a:t> s </a:t>
            </a:r>
            <a:r>
              <a:rPr lang="es-ES" b="1" dirty="0" err="1"/>
              <a:t>pravom</a:t>
            </a:r>
            <a:r>
              <a:rPr lang="es-ES" b="1" dirty="0"/>
              <a:t> </a:t>
            </a:r>
            <a:r>
              <a:rPr lang="es-ES" b="1" dirty="0" err="1"/>
              <a:t>na</a:t>
            </a:r>
            <a:r>
              <a:rPr lang="es-ES" b="1" dirty="0"/>
              <a:t> </a:t>
            </a:r>
            <a:r>
              <a:rPr lang="es-ES" b="1" dirty="0" err="1"/>
              <a:t>pravično</a:t>
            </a:r>
            <a:r>
              <a:rPr lang="es-ES" b="1" dirty="0"/>
              <a:t> i </a:t>
            </a:r>
            <a:r>
              <a:rPr lang="es-ES" b="1" dirty="0" err="1"/>
              <a:t>ekspeditivno</a:t>
            </a:r>
            <a:r>
              <a:rPr lang="es-ES" b="1" dirty="0"/>
              <a:t> </a:t>
            </a:r>
            <a:r>
              <a:rPr lang="es-ES" b="1" dirty="0" err="1"/>
              <a:t>suđenje</a:t>
            </a:r>
            <a:r>
              <a:rPr lang="es-ES" b="1" dirty="0"/>
              <a:t> i </a:t>
            </a:r>
            <a:r>
              <a:rPr lang="es-ES" b="1" dirty="0" err="1"/>
              <a:t>pretpostavkom</a:t>
            </a:r>
            <a:r>
              <a:rPr lang="es-ES" b="1" dirty="0"/>
              <a:t> </a:t>
            </a:r>
            <a:r>
              <a:rPr lang="es-ES" b="1" dirty="0" err="1"/>
              <a:t>nevinosti</a:t>
            </a:r>
            <a:r>
              <a:rPr lang="es-ES" b="1" dirty="0"/>
              <a:t>.</a:t>
            </a:r>
            <a:endParaRPr lang="hr-HR" dirty="0"/>
          </a:p>
          <a:p>
            <a:pPr algn="just"/>
            <a:endParaRPr lang="hr-HR" dirty="0"/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899020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1600" b="1" dirty="0"/>
              <a:t>ZAKLJUČNA RAZMATRANJA</a:t>
            </a:r>
            <a:endParaRPr lang="hr-HR" sz="1600" dirty="0"/>
          </a:p>
          <a:p>
            <a:pPr algn="just"/>
            <a:r>
              <a:rPr lang="es-ES" sz="1600" dirty="0" err="1"/>
              <a:t>Danas</a:t>
            </a:r>
            <a:r>
              <a:rPr lang="es-ES" sz="1600" dirty="0"/>
              <a:t> su </a:t>
            </a:r>
            <a:r>
              <a:rPr lang="es-ES" sz="1600" dirty="0" err="1"/>
              <a:t>ljudska</a:t>
            </a:r>
            <a:r>
              <a:rPr lang="es-ES" sz="1600" dirty="0"/>
              <a:t> prava </a:t>
            </a:r>
            <a:r>
              <a:rPr lang="es-ES" sz="1600" dirty="0" err="1"/>
              <a:t>postala</a:t>
            </a:r>
            <a:r>
              <a:rPr lang="es-ES" sz="1600" dirty="0"/>
              <a:t> </a:t>
            </a:r>
            <a:r>
              <a:rPr lang="es-ES" sz="1600" i="1" dirty="0" err="1"/>
              <a:t>bonum</a:t>
            </a:r>
            <a:r>
              <a:rPr lang="es-ES" sz="1600" i="1" dirty="0"/>
              <a:t> </a:t>
            </a:r>
            <a:r>
              <a:rPr lang="es-ES" sz="1600" i="1" dirty="0" err="1"/>
              <a:t>commune</a:t>
            </a:r>
            <a:r>
              <a:rPr lang="es-ES" sz="1600" i="1" dirty="0"/>
              <a:t> </a:t>
            </a:r>
            <a:r>
              <a:rPr lang="es-ES" sz="1600" i="1" dirty="0" err="1"/>
              <a:t>humanitatis</a:t>
            </a:r>
            <a:r>
              <a:rPr lang="es-ES" sz="1600" dirty="0"/>
              <a:t>, </a:t>
            </a:r>
            <a:r>
              <a:rPr lang="es-ES" sz="1600" dirty="0" err="1"/>
              <a:t>dobro</a:t>
            </a:r>
            <a:r>
              <a:rPr lang="es-ES" sz="1600" dirty="0"/>
              <a:t> </a:t>
            </a:r>
            <a:r>
              <a:rPr lang="es-ES" sz="1600" dirty="0" err="1"/>
              <a:t>cijelog</a:t>
            </a:r>
            <a:r>
              <a:rPr lang="es-ES" sz="1600" dirty="0"/>
              <a:t> </a:t>
            </a:r>
            <a:r>
              <a:rPr lang="es-ES" sz="1600" dirty="0" err="1"/>
              <a:t>čovječanstva</a:t>
            </a:r>
            <a:r>
              <a:rPr lang="es-ES" sz="1600" dirty="0"/>
              <a:t>, </a:t>
            </a:r>
            <a:r>
              <a:rPr lang="es-ES" sz="1600" dirty="0" err="1"/>
              <a:t>skup</a:t>
            </a:r>
            <a:r>
              <a:rPr lang="es-ES" sz="1600" dirty="0"/>
              <a:t> </a:t>
            </a:r>
            <a:r>
              <a:rPr lang="es-ES" sz="1600" dirty="0" err="1"/>
              <a:t>vrijednosti</a:t>
            </a:r>
            <a:r>
              <a:rPr lang="es-ES" sz="1600" dirty="0"/>
              <a:t> </a:t>
            </a:r>
            <a:r>
              <a:rPr lang="es-ES" sz="1600" dirty="0" err="1"/>
              <a:t>od</a:t>
            </a:r>
            <a:r>
              <a:rPr lang="es-ES" sz="1600" dirty="0"/>
              <a:t> </a:t>
            </a:r>
            <a:r>
              <a:rPr lang="es-ES" sz="1600" dirty="0" err="1"/>
              <a:t>velikog</a:t>
            </a:r>
            <a:r>
              <a:rPr lang="es-ES" sz="1600" dirty="0"/>
              <a:t> </a:t>
            </a:r>
            <a:r>
              <a:rPr lang="es-ES" sz="1600" dirty="0" err="1"/>
              <a:t>značaja</a:t>
            </a:r>
            <a:r>
              <a:rPr lang="es-ES" sz="1600" dirty="0"/>
              <a:t> za </a:t>
            </a:r>
            <a:r>
              <a:rPr lang="es-ES" sz="1600" dirty="0" err="1"/>
              <a:t>sve</a:t>
            </a:r>
            <a:r>
              <a:rPr lang="es-ES" sz="1600" dirty="0"/>
              <a:t> </a:t>
            </a:r>
            <a:r>
              <a:rPr lang="es-ES" sz="1600" dirty="0" err="1"/>
              <a:t>ljude</a:t>
            </a:r>
            <a:r>
              <a:rPr lang="es-ES" sz="1600" dirty="0"/>
              <a:t>. </a:t>
            </a:r>
            <a:r>
              <a:rPr lang="es-ES" sz="1600" dirty="0" err="1"/>
              <a:t>Stoga</a:t>
            </a:r>
            <a:r>
              <a:rPr lang="es-ES" sz="1600" dirty="0"/>
              <a:t> je </a:t>
            </a:r>
            <a:r>
              <a:rPr lang="es-ES" sz="1600" dirty="0" err="1"/>
              <a:t>dosljedno</a:t>
            </a:r>
            <a:r>
              <a:rPr lang="es-ES" sz="1600" dirty="0"/>
              <a:t> i </a:t>
            </a:r>
            <a:r>
              <a:rPr lang="es-ES" sz="1600" dirty="0" err="1"/>
              <a:t>potpuno</a:t>
            </a:r>
            <a:r>
              <a:rPr lang="es-ES" sz="1600" dirty="0"/>
              <a:t> </a:t>
            </a:r>
            <a:r>
              <a:rPr lang="es-ES" sz="1600" dirty="0" err="1"/>
              <a:t>logično</a:t>
            </a:r>
            <a:r>
              <a:rPr lang="es-ES" sz="1600" dirty="0"/>
              <a:t> </a:t>
            </a:r>
            <a:r>
              <a:rPr lang="es-ES" sz="1600" dirty="0" err="1"/>
              <a:t>dati</a:t>
            </a:r>
            <a:r>
              <a:rPr lang="es-ES" sz="1600" dirty="0"/>
              <a:t> </a:t>
            </a:r>
            <a:r>
              <a:rPr lang="es-ES" sz="1600" dirty="0" err="1"/>
              <a:t>sudovima</a:t>
            </a:r>
            <a:r>
              <a:rPr lang="es-ES" sz="1600" dirty="0"/>
              <a:t> </a:t>
            </a:r>
            <a:r>
              <a:rPr lang="es-ES" sz="1600" dirty="0" err="1"/>
              <a:t>svih</a:t>
            </a:r>
            <a:r>
              <a:rPr lang="es-ES" sz="1600" dirty="0"/>
              <a:t> </a:t>
            </a:r>
            <a:r>
              <a:rPr lang="es-ES" sz="1600" dirty="0" err="1"/>
              <a:t>država</a:t>
            </a:r>
            <a:r>
              <a:rPr lang="es-ES" sz="1600" dirty="0"/>
              <a:t> </a:t>
            </a:r>
            <a:r>
              <a:rPr lang="es-ES" sz="1600" dirty="0" err="1"/>
              <a:t>mogućnost</a:t>
            </a:r>
            <a:r>
              <a:rPr lang="es-ES" sz="1600" dirty="0"/>
              <a:t> da </a:t>
            </a:r>
            <a:r>
              <a:rPr lang="es-ES" sz="1600" dirty="0" err="1"/>
              <a:t>krivično</a:t>
            </a:r>
            <a:r>
              <a:rPr lang="es-ES" sz="1600" dirty="0"/>
              <a:t> </a:t>
            </a:r>
            <a:r>
              <a:rPr lang="es-ES" sz="1600" dirty="0" err="1"/>
              <a:t>gone</a:t>
            </a:r>
            <a:r>
              <a:rPr lang="es-ES" sz="1600" dirty="0"/>
              <a:t> </a:t>
            </a:r>
            <a:r>
              <a:rPr lang="es-ES" sz="1600" dirty="0" err="1"/>
              <a:t>osobe</a:t>
            </a:r>
            <a:r>
              <a:rPr lang="es-ES" sz="1600" dirty="0"/>
              <a:t> </a:t>
            </a:r>
            <a:r>
              <a:rPr lang="es-ES" sz="1600" dirty="0" err="1"/>
              <a:t>odgovorne</a:t>
            </a:r>
            <a:r>
              <a:rPr lang="es-ES" sz="1600" dirty="0"/>
              <a:t> za </a:t>
            </a:r>
            <a:r>
              <a:rPr lang="es-ES" sz="1600" dirty="0" err="1"/>
              <a:t>neprihvatljiva</a:t>
            </a:r>
            <a:r>
              <a:rPr lang="es-ES" sz="1600" dirty="0"/>
              <a:t> </a:t>
            </a:r>
            <a:r>
              <a:rPr lang="es-ES" sz="1600" dirty="0" err="1"/>
              <a:t>ponašanja</a:t>
            </a:r>
            <a:r>
              <a:rPr lang="es-ES" sz="1600" dirty="0"/>
              <a:t> </a:t>
            </a:r>
            <a:r>
              <a:rPr lang="es-ES" sz="1600" dirty="0" err="1"/>
              <a:t>kršenjem</a:t>
            </a:r>
            <a:r>
              <a:rPr lang="es-ES" sz="1600" dirty="0"/>
              <a:t> </a:t>
            </a:r>
            <a:r>
              <a:rPr lang="es-ES" sz="1600" dirty="0" err="1"/>
              <a:t>ovih</a:t>
            </a:r>
            <a:r>
              <a:rPr lang="es-ES" sz="1600" dirty="0"/>
              <a:t> </a:t>
            </a:r>
            <a:r>
              <a:rPr lang="es-ES" sz="1600" dirty="0" err="1"/>
              <a:t>vrijednosti</a:t>
            </a:r>
            <a:r>
              <a:rPr lang="es-ES" sz="1600" dirty="0"/>
              <a:t>, da </a:t>
            </a:r>
            <a:r>
              <a:rPr lang="es-ES" sz="1600" dirty="0" err="1"/>
              <a:t>im</a:t>
            </a:r>
            <a:r>
              <a:rPr lang="es-ES" sz="1600" dirty="0"/>
              <a:t> sude i </a:t>
            </a:r>
            <a:r>
              <a:rPr lang="es-ES" sz="1600" dirty="0" err="1"/>
              <a:t>kažnjavaju</a:t>
            </a:r>
            <a:r>
              <a:rPr lang="es-ES" sz="1600" dirty="0"/>
              <a:t> </a:t>
            </a:r>
            <a:r>
              <a:rPr lang="es-ES" sz="1600" dirty="0" err="1"/>
              <a:t>ih</a:t>
            </a:r>
            <a:r>
              <a:rPr lang="es-ES" sz="1600" dirty="0"/>
              <a:t>. </a:t>
            </a:r>
            <a:r>
              <a:rPr lang="es-ES" sz="1600" b="1" dirty="0" err="1"/>
              <a:t>Nacionalni</a:t>
            </a:r>
            <a:r>
              <a:rPr lang="es-ES" sz="1600" b="1" dirty="0"/>
              <a:t> </a:t>
            </a:r>
            <a:r>
              <a:rPr lang="es-ES" sz="1600" b="1" dirty="0" err="1"/>
              <a:t>sudovi</a:t>
            </a:r>
            <a:r>
              <a:rPr lang="es-ES" sz="1600" dirty="0"/>
              <a:t> </a:t>
            </a:r>
            <a:r>
              <a:rPr lang="es-ES" sz="1600" dirty="0" err="1"/>
              <a:t>će</a:t>
            </a:r>
            <a:r>
              <a:rPr lang="es-ES" sz="1600" dirty="0"/>
              <a:t> </a:t>
            </a:r>
            <a:r>
              <a:rPr lang="es-ES" sz="1600" dirty="0" err="1"/>
              <a:t>ukoliko</a:t>
            </a:r>
            <a:r>
              <a:rPr lang="es-ES" sz="1600" dirty="0"/>
              <a:t> </a:t>
            </a:r>
            <a:r>
              <a:rPr lang="es-ES" sz="1600" dirty="0" err="1"/>
              <a:t>to</a:t>
            </a:r>
            <a:r>
              <a:rPr lang="es-ES" sz="1600" dirty="0"/>
              <a:t> </a:t>
            </a:r>
            <a:r>
              <a:rPr lang="es-ES" sz="1600" dirty="0" err="1"/>
              <a:t>budu</a:t>
            </a:r>
            <a:r>
              <a:rPr lang="es-ES" sz="1600" dirty="0"/>
              <a:t> </a:t>
            </a:r>
            <a:r>
              <a:rPr lang="es-ES" sz="1600" dirty="0" err="1"/>
              <a:t>činili</a:t>
            </a:r>
            <a:r>
              <a:rPr lang="es-ES" sz="1600" dirty="0"/>
              <a:t> </a:t>
            </a:r>
            <a:r>
              <a:rPr lang="es-ES" sz="1600" dirty="0" err="1"/>
              <a:t>postati</a:t>
            </a:r>
            <a:r>
              <a:rPr lang="es-ES" sz="1600" dirty="0"/>
              <a:t> </a:t>
            </a:r>
            <a:r>
              <a:rPr lang="es-ES" sz="1600" b="1" dirty="0"/>
              <a:t>“</a:t>
            </a:r>
            <a:r>
              <a:rPr lang="es-ES" sz="1600" b="1" dirty="0" err="1"/>
              <a:t>organ</a:t>
            </a:r>
            <a:r>
              <a:rPr lang="es-ES" sz="1600" b="1" dirty="0"/>
              <a:t> </a:t>
            </a:r>
            <a:r>
              <a:rPr lang="es-ES" sz="1600" b="1" dirty="0" err="1"/>
              <a:t>svjetske</a:t>
            </a:r>
            <a:r>
              <a:rPr lang="es-ES" sz="1600" b="1" dirty="0"/>
              <a:t> </a:t>
            </a:r>
            <a:r>
              <a:rPr lang="es-ES" sz="1600" b="1" dirty="0" err="1"/>
              <a:t>zajednice</a:t>
            </a:r>
            <a:r>
              <a:rPr lang="es-ES" sz="1600" b="1" dirty="0"/>
              <a:t>”</a:t>
            </a:r>
            <a:r>
              <a:rPr lang="es-ES" sz="1600" dirty="0"/>
              <a:t> </a:t>
            </a:r>
            <a:r>
              <a:rPr lang="es-ES" sz="1600" dirty="0" err="1"/>
              <a:t>što</a:t>
            </a:r>
            <a:r>
              <a:rPr lang="es-ES" sz="1600" dirty="0"/>
              <a:t> </a:t>
            </a:r>
            <a:r>
              <a:rPr lang="es-ES" sz="1600" dirty="0" err="1"/>
              <a:t>znači</a:t>
            </a:r>
            <a:r>
              <a:rPr lang="es-ES" sz="1600" dirty="0"/>
              <a:t> da </a:t>
            </a:r>
            <a:r>
              <a:rPr lang="es-ES" sz="1600" dirty="0" err="1"/>
              <a:t>tada</a:t>
            </a:r>
            <a:r>
              <a:rPr lang="es-ES" sz="1600" dirty="0"/>
              <a:t> </a:t>
            </a:r>
            <a:r>
              <a:rPr lang="es-ES" sz="1600" dirty="0" err="1"/>
              <a:t>neće</a:t>
            </a:r>
            <a:r>
              <a:rPr lang="es-ES" sz="1600" dirty="0"/>
              <a:t> </a:t>
            </a:r>
            <a:r>
              <a:rPr lang="es-ES" sz="1600" dirty="0" err="1"/>
              <a:t>djelovati</a:t>
            </a:r>
            <a:r>
              <a:rPr lang="es-ES" sz="1600" dirty="0"/>
              <a:t> </a:t>
            </a:r>
            <a:r>
              <a:rPr lang="es-ES" sz="1600" dirty="0" err="1"/>
              <a:t>samo</a:t>
            </a:r>
            <a:r>
              <a:rPr lang="es-ES" sz="1600" dirty="0"/>
              <a:t> u </a:t>
            </a:r>
            <a:r>
              <a:rPr lang="es-ES" sz="1600" dirty="0" err="1"/>
              <a:t>ime</a:t>
            </a:r>
            <a:r>
              <a:rPr lang="es-ES" sz="1600" dirty="0"/>
              <a:t> </a:t>
            </a:r>
            <a:r>
              <a:rPr lang="es-ES" sz="1600" dirty="0" err="1"/>
              <a:t>svoje</a:t>
            </a:r>
            <a:r>
              <a:rPr lang="es-ES" sz="1600" dirty="0"/>
              <a:t> </a:t>
            </a:r>
            <a:r>
              <a:rPr lang="es-ES" sz="1600" dirty="0" err="1"/>
              <a:t>države</a:t>
            </a:r>
            <a:r>
              <a:rPr lang="es-ES" sz="1600" dirty="0"/>
              <a:t> </a:t>
            </a:r>
            <a:r>
              <a:rPr lang="es-ES" sz="1600" dirty="0" err="1"/>
              <a:t>već</a:t>
            </a:r>
            <a:r>
              <a:rPr lang="es-ES" sz="1600" dirty="0"/>
              <a:t> u </a:t>
            </a:r>
            <a:r>
              <a:rPr lang="es-ES" sz="1600" dirty="0" err="1"/>
              <a:t>ime</a:t>
            </a:r>
            <a:r>
              <a:rPr lang="es-ES" sz="1600" dirty="0"/>
              <a:t> i u </a:t>
            </a:r>
            <a:r>
              <a:rPr lang="es-ES" sz="1600" dirty="0" err="1"/>
              <a:t>korist</a:t>
            </a:r>
            <a:r>
              <a:rPr lang="es-ES" sz="1600" dirty="0"/>
              <a:t> </a:t>
            </a:r>
            <a:r>
              <a:rPr lang="es-ES" sz="1600" dirty="0" err="1"/>
              <a:t>cijele</a:t>
            </a:r>
            <a:r>
              <a:rPr lang="es-ES" sz="1600" dirty="0"/>
              <a:t> </a:t>
            </a:r>
            <a:r>
              <a:rPr lang="es-ES" sz="1600" dirty="0" err="1"/>
              <a:t>međunarodne</a:t>
            </a:r>
            <a:r>
              <a:rPr lang="es-ES" sz="1600" dirty="0"/>
              <a:t> </a:t>
            </a:r>
            <a:r>
              <a:rPr lang="es-ES" sz="1600" dirty="0" err="1"/>
              <a:t>zajednice</a:t>
            </a:r>
            <a:r>
              <a:rPr lang="es-ES" sz="1600" dirty="0"/>
              <a:t>. </a:t>
            </a:r>
            <a:r>
              <a:rPr lang="es-ES" sz="1600" dirty="0" err="1"/>
              <a:t>Takvim</a:t>
            </a:r>
            <a:r>
              <a:rPr lang="es-ES" sz="1600" dirty="0"/>
              <a:t> </a:t>
            </a:r>
            <a:r>
              <a:rPr lang="es-ES" sz="1600" dirty="0" err="1"/>
              <a:t>ponašanjem</a:t>
            </a:r>
            <a:r>
              <a:rPr lang="es-ES" sz="1600" dirty="0"/>
              <a:t> </a:t>
            </a:r>
            <a:r>
              <a:rPr lang="es-ES" sz="1600" dirty="0" err="1"/>
              <a:t>poslije</a:t>
            </a:r>
            <a:r>
              <a:rPr lang="es-ES" sz="1600" dirty="0"/>
              <a:t> </a:t>
            </a:r>
            <a:r>
              <a:rPr lang="es-ES" sz="1600" dirty="0" err="1"/>
              <a:t>mnogo</a:t>
            </a:r>
            <a:r>
              <a:rPr lang="es-ES" sz="1600" dirty="0"/>
              <a:t> </a:t>
            </a:r>
            <a:r>
              <a:rPr lang="es-ES" sz="1600" dirty="0" err="1"/>
              <a:t>vremenena</a:t>
            </a:r>
            <a:r>
              <a:rPr lang="es-ES" sz="1600" dirty="0"/>
              <a:t>, </a:t>
            </a:r>
            <a:r>
              <a:rPr lang="es-ES" sz="1600" dirty="0" err="1"/>
              <a:t>teorijski</a:t>
            </a:r>
            <a:r>
              <a:rPr lang="es-ES" sz="1600" dirty="0"/>
              <a:t> </a:t>
            </a:r>
            <a:r>
              <a:rPr lang="es-ES" sz="1600" dirty="0" err="1"/>
              <a:t>koncept</a:t>
            </a:r>
            <a:r>
              <a:rPr lang="es-ES" sz="1600" dirty="0"/>
              <a:t> </a:t>
            </a:r>
            <a:r>
              <a:rPr lang="es-ES" sz="1600" dirty="0" err="1"/>
              <a:t>kojeg</a:t>
            </a:r>
            <a:r>
              <a:rPr lang="es-ES" sz="1600" dirty="0"/>
              <a:t> je 30-tih </a:t>
            </a:r>
            <a:r>
              <a:rPr lang="es-ES" sz="1600" dirty="0" err="1"/>
              <a:t>godina</a:t>
            </a:r>
            <a:r>
              <a:rPr lang="es-ES" sz="1600" dirty="0"/>
              <a:t> </a:t>
            </a:r>
            <a:r>
              <a:rPr lang="es-ES" sz="1600" dirty="0" err="1"/>
              <a:t>prošlog</a:t>
            </a:r>
            <a:r>
              <a:rPr lang="es-ES" sz="1600" dirty="0"/>
              <a:t> </a:t>
            </a:r>
            <a:r>
              <a:rPr lang="es-ES" sz="1600" dirty="0" err="1"/>
              <a:t>stoljeća</a:t>
            </a:r>
            <a:r>
              <a:rPr lang="es-ES" sz="1600" dirty="0"/>
              <a:t> </a:t>
            </a:r>
            <a:r>
              <a:rPr lang="es-ES" sz="1600" dirty="0" err="1"/>
              <a:t>predložio</a:t>
            </a:r>
            <a:r>
              <a:rPr lang="es-ES" sz="1600" dirty="0"/>
              <a:t> </a:t>
            </a:r>
            <a:r>
              <a:rPr lang="es-ES" sz="1600" dirty="0" err="1"/>
              <a:t>veliki</a:t>
            </a:r>
            <a:r>
              <a:rPr lang="es-ES" sz="1600" dirty="0"/>
              <a:t> </a:t>
            </a:r>
            <a:r>
              <a:rPr lang="es-ES" sz="1600" b="1" dirty="0" err="1"/>
              <a:t>francuski</a:t>
            </a:r>
            <a:r>
              <a:rPr lang="es-ES" sz="1600" b="1" dirty="0"/>
              <a:t> </a:t>
            </a:r>
            <a:r>
              <a:rPr lang="es-ES" sz="1600" b="1" dirty="0" err="1"/>
              <a:t>pravnik</a:t>
            </a:r>
            <a:r>
              <a:rPr lang="es-ES" sz="1600" b="1" dirty="0"/>
              <a:t> </a:t>
            </a:r>
            <a:r>
              <a:rPr lang="es-ES" sz="1600" b="1" dirty="0" err="1"/>
              <a:t>Žorž</a:t>
            </a:r>
            <a:r>
              <a:rPr lang="es-ES" sz="1600" b="1" dirty="0"/>
              <a:t> </a:t>
            </a:r>
            <a:r>
              <a:rPr lang="es-ES" sz="1600" b="1" dirty="0" err="1"/>
              <a:t>Sel</a:t>
            </a:r>
            <a:r>
              <a:rPr lang="es-ES" sz="1600" dirty="0"/>
              <a:t> (Georges </a:t>
            </a:r>
            <a:r>
              <a:rPr lang="es-ES" sz="1600" dirty="0" err="1"/>
              <a:t>Scelle</a:t>
            </a:r>
            <a:r>
              <a:rPr lang="es-ES" sz="1600" dirty="0"/>
              <a:t>), </a:t>
            </a:r>
            <a:r>
              <a:rPr lang="es-ES" sz="1600" dirty="0" err="1"/>
              <a:t>pojam</a:t>
            </a:r>
            <a:r>
              <a:rPr lang="es-ES" sz="1600" dirty="0"/>
              <a:t> </a:t>
            </a:r>
            <a:r>
              <a:rPr lang="es-ES" sz="1600" dirty="0" err="1"/>
              <a:t>koji</a:t>
            </a:r>
            <a:r>
              <a:rPr lang="es-ES" sz="1600" dirty="0"/>
              <a:t> je </a:t>
            </a:r>
            <a:r>
              <a:rPr lang="es-ES" sz="1600" dirty="0" err="1"/>
              <a:t>on</a:t>
            </a:r>
            <a:r>
              <a:rPr lang="es-ES" sz="1600" dirty="0"/>
              <a:t> </a:t>
            </a:r>
            <a:r>
              <a:rPr lang="es-ES" sz="1600" dirty="0" err="1"/>
              <a:t>nazvao</a:t>
            </a:r>
            <a:r>
              <a:rPr lang="es-ES" sz="1600" dirty="0"/>
              <a:t> </a:t>
            </a:r>
            <a:r>
              <a:rPr lang="es-ES" sz="1600" b="1" dirty="0" err="1"/>
              <a:t>funkcionalna</a:t>
            </a:r>
            <a:r>
              <a:rPr lang="es-ES" sz="1600" b="1" dirty="0"/>
              <a:t> </a:t>
            </a:r>
            <a:r>
              <a:rPr lang="es-ES" sz="1600" b="1" dirty="0" err="1"/>
              <a:t>podjela</a:t>
            </a:r>
            <a:r>
              <a:rPr lang="es-ES" sz="1600" b="1" dirty="0"/>
              <a:t> </a:t>
            </a:r>
            <a:r>
              <a:rPr lang="es-ES" sz="1600" b="1" dirty="0" err="1"/>
              <a:t>uloga</a:t>
            </a:r>
            <a:r>
              <a:rPr lang="es-ES" sz="1600" dirty="0"/>
              <a:t> i </a:t>
            </a:r>
            <a:r>
              <a:rPr lang="es-ES" sz="1600" dirty="0" err="1"/>
              <a:t>koji</a:t>
            </a:r>
            <a:r>
              <a:rPr lang="es-ES" sz="1600" dirty="0"/>
              <a:t> je dugo </a:t>
            </a:r>
            <a:r>
              <a:rPr lang="es-ES" sz="1600" dirty="0" err="1"/>
              <a:t>smatran</a:t>
            </a:r>
            <a:r>
              <a:rPr lang="es-ES" sz="1600" dirty="0"/>
              <a:t> </a:t>
            </a:r>
            <a:r>
              <a:rPr lang="es-ES" sz="1600" dirty="0" err="1"/>
              <a:t>utopijskom</a:t>
            </a:r>
            <a:r>
              <a:rPr lang="es-ES" sz="1600" dirty="0"/>
              <a:t> </a:t>
            </a:r>
            <a:r>
              <a:rPr lang="es-ES" sz="1600" dirty="0" err="1"/>
              <a:t>doktrinom</a:t>
            </a:r>
            <a:r>
              <a:rPr lang="es-ES" sz="1600" dirty="0"/>
              <a:t>, </a:t>
            </a:r>
            <a:r>
              <a:rPr lang="es-ES" sz="1600" b="1" dirty="0" err="1"/>
              <a:t>konačno</a:t>
            </a:r>
            <a:r>
              <a:rPr lang="es-ES" sz="1600" b="1" dirty="0"/>
              <a:t> </a:t>
            </a:r>
            <a:r>
              <a:rPr lang="es-ES" sz="1600" b="1" dirty="0" err="1"/>
              <a:t>postao</a:t>
            </a:r>
            <a:r>
              <a:rPr lang="es-ES" sz="1600" b="1" dirty="0"/>
              <a:t> </a:t>
            </a:r>
            <a:r>
              <a:rPr lang="es-ES" sz="1600" b="1" dirty="0" err="1"/>
              <a:t>stvarnost</a:t>
            </a:r>
            <a:r>
              <a:rPr lang="es-ES" sz="1600" b="1" dirty="0"/>
              <a:t>.</a:t>
            </a:r>
            <a:endParaRPr lang="hr-HR" sz="1600" dirty="0"/>
          </a:p>
          <a:p>
            <a:pPr algn="just"/>
            <a:r>
              <a:rPr lang="es-ES" sz="1600" dirty="0" err="1"/>
              <a:t>Važno</a:t>
            </a:r>
            <a:r>
              <a:rPr lang="es-ES" sz="1600" dirty="0"/>
              <a:t> je </a:t>
            </a:r>
            <a:r>
              <a:rPr lang="es-ES" sz="1600" dirty="0" err="1"/>
              <a:t>istaknuti</a:t>
            </a:r>
            <a:r>
              <a:rPr lang="es-ES" sz="1600" dirty="0"/>
              <a:t> </a:t>
            </a:r>
            <a:r>
              <a:rPr lang="es-ES" sz="1600" dirty="0" err="1"/>
              <a:t>kako</a:t>
            </a:r>
            <a:r>
              <a:rPr lang="es-ES" sz="1600" dirty="0"/>
              <a:t> je </a:t>
            </a:r>
            <a:r>
              <a:rPr lang="es-ES" sz="1600" dirty="0" err="1"/>
              <a:t>Sel</a:t>
            </a:r>
            <a:r>
              <a:rPr lang="es-ES" sz="1600" dirty="0"/>
              <a:t> </a:t>
            </a:r>
            <a:r>
              <a:rPr lang="es-ES" sz="1600" dirty="0" err="1"/>
              <a:t>naglašavao</a:t>
            </a:r>
            <a:r>
              <a:rPr lang="es-ES" sz="1600" dirty="0"/>
              <a:t> da </a:t>
            </a:r>
            <a:r>
              <a:rPr lang="es-ES" sz="1600" b="1" dirty="0" err="1"/>
              <a:t>nacionalni</a:t>
            </a:r>
            <a:r>
              <a:rPr lang="es-ES" sz="1600" b="1" dirty="0"/>
              <a:t> </a:t>
            </a:r>
            <a:r>
              <a:rPr lang="es-ES" sz="1600" b="1" dirty="0" err="1"/>
              <a:t>organi</a:t>
            </a:r>
            <a:r>
              <a:rPr lang="es-ES" sz="1600" b="1" dirty="0"/>
              <a:t> </a:t>
            </a:r>
            <a:r>
              <a:rPr lang="es-ES" sz="1600" b="1" dirty="0" err="1"/>
              <a:t>moraju</a:t>
            </a:r>
            <a:r>
              <a:rPr lang="es-ES" sz="1600" b="1" dirty="0"/>
              <a:t> </a:t>
            </a:r>
            <a:r>
              <a:rPr lang="es-ES" sz="1600" b="1" dirty="0" err="1"/>
              <a:t>preuzeti</a:t>
            </a:r>
            <a:r>
              <a:rPr lang="es-ES" sz="1600" b="1" dirty="0"/>
              <a:t> </a:t>
            </a:r>
            <a:r>
              <a:rPr lang="es-ES" sz="1600" b="1" dirty="0" err="1"/>
              <a:t>dvostruku</a:t>
            </a:r>
            <a:r>
              <a:rPr lang="es-ES" sz="1600" b="1" dirty="0"/>
              <a:t> </a:t>
            </a:r>
            <a:r>
              <a:rPr lang="es-ES" sz="1600" b="1" dirty="0" err="1"/>
              <a:t>ulogu</a:t>
            </a:r>
            <a:r>
              <a:rPr lang="es-ES" sz="1600" b="1" dirty="0"/>
              <a:t>: da se </a:t>
            </a:r>
            <a:r>
              <a:rPr lang="es-ES" sz="1600" b="1" dirty="0" err="1"/>
              <a:t>ponašaju</a:t>
            </a:r>
            <a:r>
              <a:rPr lang="es-ES" sz="1600" b="1" dirty="0"/>
              <a:t> </a:t>
            </a:r>
            <a:r>
              <a:rPr lang="es-ES" sz="1600" b="1" dirty="0" err="1"/>
              <a:t>kao</a:t>
            </a:r>
            <a:r>
              <a:rPr lang="es-ES" sz="1600" b="1" dirty="0"/>
              <a:t> </a:t>
            </a:r>
            <a:r>
              <a:rPr lang="es-ES" sz="1600" b="1" dirty="0" err="1"/>
              <a:t>organi</a:t>
            </a:r>
            <a:r>
              <a:rPr lang="es-ES" sz="1600" b="1" dirty="0"/>
              <a:t> </a:t>
            </a:r>
            <a:r>
              <a:rPr lang="es-ES" sz="1600" b="1" dirty="0" err="1"/>
              <a:t>određene</a:t>
            </a:r>
            <a:r>
              <a:rPr lang="es-ES" sz="1600" b="1" dirty="0"/>
              <a:t> </a:t>
            </a:r>
            <a:r>
              <a:rPr lang="es-ES" sz="1600" b="1" dirty="0" err="1"/>
              <a:t>države</a:t>
            </a:r>
            <a:r>
              <a:rPr lang="es-ES" sz="1600" b="1" dirty="0"/>
              <a:t> </a:t>
            </a:r>
            <a:r>
              <a:rPr lang="es-ES" sz="1600" b="1" dirty="0" err="1"/>
              <a:t>koja</a:t>
            </a:r>
            <a:r>
              <a:rPr lang="es-ES" sz="1600" b="1" dirty="0"/>
              <a:t> </a:t>
            </a:r>
            <a:r>
              <a:rPr lang="es-ES" sz="1600" b="1" dirty="0" err="1"/>
              <a:t>djeluje</a:t>
            </a:r>
            <a:r>
              <a:rPr lang="es-ES" sz="1600" b="1" dirty="0"/>
              <a:t> u </a:t>
            </a:r>
            <a:r>
              <a:rPr lang="es-ES" sz="1600" b="1" dirty="0" err="1"/>
              <a:t>unutarnjem</a:t>
            </a:r>
            <a:r>
              <a:rPr lang="es-ES" sz="1600" b="1" dirty="0"/>
              <a:t> </a:t>
            </a:r>
            <a:r>
              <a:rPr lang="es-ES" sz="1600" b="1" dirty="0" err="1"/>
              <a:t>pravnom</a:t>
            </a:r>
            <a:r>
              <a:rPr lang="es-ES" sz="1600" b="1" dirty="0"/>
              <a:t> </a:t>
            </a:r>
            <a:r>
              <a:rPr lang="es-ES" sz="1600" b="1" dirty="0" err="1"/>
              <a:t>poretku</a:t>
            </a:r>
            <a:r>
              <a:rPr lang="es-ES" sz="1600" b="1" dirty="0"/>
              <a:t>, i da se </a:t>
            </a:r>
            <a:r>
              <a:rPr lang="es-ES" sz="1600" b="1" dirty="0" err="1"/>
              <a:t>ponašaju</a:t>
            </a:r>
            <a:r>
              <a:rPr lang="es-ES" sz="1600" b="1" dirty="0"/>
              <a:t> </a:t>
            </a:r>
            <a:r>
              <a:rPr lang="es-ES" sz="1600" b="1" dirty="0" err="1"/>
              <a:t>kao</a:t>
            </a:r>
            <a:r>
              <a:rPr lang="es-ES" sz="1600" b="1" dirty="0"/>
              <a:t> </a:t>
            </a:r>
            <a:r>
              <a:rPr lang="es-ES" sz="1600" b="1" dirty="0" err="1"/>
              <a:t>organi</a:t>
            </a:r>
            <a:r>
              <a:rPr lang="es-ES" sz="1600" b="1" dirty="0"/>
              <a:t> </a:t>
            </a:r>
            <a:r>
              <a:rPr lang="es-ES" sz="1600" b="1" dirty="0" err="1"/>
              <a:t>međunarodne</a:t>
            </a:r>
            <a:r>
              <a:rPr lang="es-ES" sz="1600" b="1" dirty="0"/>
              <a:t> </a:t>
            </a:r>
            <a:r>
              <a:rPr lang="es-ES" sz="1600" b="1" dirty="0" err="1"/>
              <a:t>zajednice</a:t>
            </a:r>
            <a:r>
              <a:rPr lang="es-ES" sz="1600" b="1" dirty="0"/>
              <a:t> </a:t>
            </a:r>
            <a:r>
              <a:rPr lang="es-ES" sz="1600" b="1" dirty="0" err="1"/>
              <a:t>koja</a:t>
            </a:r>
            <a:r>
              <a:rPr lang="es-ES" sz="1600" b="1" dirty="0"/>
              <a:t> </a:t>
            </a:r>
            <a:r>
              <a:rPr lang="es-ES" sz="1600" b="1" dirty="0" err="1"/>
              <a:t>djeluje</a:t>
            </a:r>
            <a:r>
              <a:rPr lang="es-ES" sz="1600" b="1" dirty="0"/>
              <a:t> </a:t>
            </a:r>
            <a:r>
              <a:rPr lang="es-ES" sz="1600" b="1" dirty="0" err="1"/>
              <a:t>unutar</a:t>
            </a:r>
            <a:r>
              <a:rPr lang="es-ES" sz="1600" b="1" dirty="0"/>
              <a:t> </a:t>
            </a:r>
            <a:r>
              <a:rPr lang="es-ES" sz="1600" b="1" dirty="0" err="1"/>
              <a:t>međunarodnog</a:t>
            </a:r>
            <a:r>
              <a:rPr lang="es-ES" sz="1600" b="1" dirty="0"/>
              <a:t> </a:t>
            </a:r>
            <a:r>
              <a:rPr lang="es-ES" sz="1600" b="1" dirty="0" err="1"/>
              <a:t>pravnog</a:t>
            </a:r>
            <a:r>
              <a:rPr lang="es-ES" sz="1600" b="1" dirty="0"/>
              <a:t> </a:t>
            </a:r>
            <a:r>
              <a:rPr lang="es-ES" sz="1600" b="1" dirty="0" err="1"/>
              <a:t>poretka</a:t>
            </a:r>
            <a:r>
              <a:rPr lang="es-ES" sz="1600" b="1" dirty="0"/>
              <a:t>. </a:t>
            </a:r>
            <a:r>
              <a:rPr lang="es-ES" sz="1600" dirty="0"/>
              <a:t>Ovo </a:t>
            </a:r>
            <a:r>
              <a:rPr lang="es-ES" sz="1600" dirty="0" err="1"/>
              <a:t>stoga</a:t>
            </a:r>
            <a:r>
              <a:rPr lang="es-ES" sz="1600" dirty="0"/>
              <a:t> </a:t>
            </a:r>
            <a:r>
              <a:rPr lang="es-ES" sz="1600" dirty="0" err="1"/>
              <a:t>što</a:t>
            </a:r>
            <a:r>
              <a:rPr lang="es-ES" sz="1600" dirty="0"/>
              <a:t>, </a:t>
            </a:r>
            <a:r>
              <a:rPr lang="es-ES" sz="1600" dirty="0" err="1"/>
              <a:t>kako</a:t>
            </a:r>
            <a:r>
              <a:rPr lang="es-ES" sz="1600" dirty="0"/>
              <a:t> </a:t>
            </a:r>
            <a:r>
              <a:rPr lang="es-ES" sz="1600" dirty="0" err="1"/>
              <a:t>smo</a:t>
            </a:r>
            <a:r>
              <a:rPr lang="es-ES" sz="1600" dirty="0"/>
              <a:t> </a:t>
            </a:r>
            <a:r>
              <a:rPr lang="es-ES" sz="1600" dirty="0" err="1"/>
              <a:t>to</a:t>
            </a:r>
            <a:r>
              <a:rPr lang="es-ES" sz="1600" dirty="0"/>
              <a:t> </a:t>
            </a:r>
            <a:r>
              <a:rPr lang="es-ES" sz="1600" dirty="0" err="1"/>
              <a:t>već</a:t>
            </a:r>
            <a:r>
              <a:rPr lang="es-ES" sz="1600" dirty="0"/>
              <a:t> </a:t>
            </a:r>
            <a:r>
              <a:rPr lang="es-ES" sz="1600" dirty="0" err="1"/>
              <a:t>isticali</a:t>
            </a:r>
            <a:r>
              <a:rPr lang="es-ES" sz="1600" dirty="0"/>
              <a:t>, </a:t>
            </a:r>
            <a:r>
              <a:rPr lang="es-ES" sz="1600" b="1" dirty="0" err="1"/>
              <a:t>međunarodnom</a:t>
            </a:r>
            <a:r>
              <a:rPr lang="es-ES" sz="1600" b="1" dirty="0"/>
              <a:t> </a:t>
            </a:r>
            <a:r>
              <a:rPr lang="es-ES" sz="1600" b="1" dirty="0" err="1"/>
              <a:t>poretku</a:t>
            </a:r>
            <a:r>
              <a:rPr lang="es-ES" sz="1600" b="1" dirty="0"/>
              <a:t> </a:t>
            </a:r>
            <a:r>
              <a:rPr lang="es-ES" sz="1600" b="1" dirty="0" err="1"/>
              <a:t>nedostaju</a:t>
            </a:r>
            <a:r>
              <a:rPr lang="es-ES" sz="1600" b="1" dirty="0"/>
              <a:t> </a:t>
            </a:r>
            <a:r>
              <a:rPr lang="es-ES" sz="1600" b="1" dirty="0" err="1"/>
              <a:t>zakonodavni</a:t>
            </a:r>
            <a:r>
              <a:rPr lang="es-ES" sz="1600" b="1" dirty="0"/>
              <a:t> i </a:t>
            </a:r>
            <a:r>
              <a:rPr lang="es-ES" sz="1600" b="1" dirty="0" err="1"/>
              <a:t>sudski</a:t>
            </a:r>
            <a:r>
              <a:rPr lang="es-ES" sz="1600" b="1" dirty="0"/>
              <a:t> </a:t>
            </a:r>
            <a:r>
              <a:rPr lang="es-ES" sz="1600" b="1" dirty="0" err="1"/>
              <a:t>organi</a:t>
            </a:r>
            <a:r>
              <a:rPr lang="es-ES" sz="1600" b="1" dirty="0"/>
              <a:t> </a:t>
            </a:r>
            <a:r>
              <a:rPr lang="es-ES" sz="1600" b="1" dirty="0" err="1"/>
              <a:t>kao</a:t>
            </a:r>
            <a:r>
              <a:rPr lang="es-ES" sz="1600" b="1" dirty="0"/>
              <a:t> i </a:t>
            </a:r>
            <a:r>
              <a:rPr lang="es-ES" sz="1600" b="1" dirty="0" err="1"/>
              <a:t>organi</a:t>
            </a:r>
            <a:r>
              <a:rPr lang="es-ES" sz="1600" b="1" dirty="0"/>
              <a:t> </a:t>
            </a:r>
            <a:r>
              <a:rPr lang="es-ES" sz="1600" b="1" dirty="0" err="1"/>
              <a:t>prinude</a:t>
            </a:r>
            <a:r>
              <a:rPr lang="es-ES" sz="1600" b="1" dirty="0"/>
              <a:t> </a:t>
            </a:r>
            <a:r>
              <a:rPr lang="es-ES" sz="1600" b="1" dirty="0" err="1"/>
              <a:t>koji</a:t>
            </a:r>
            <a:r>
              <a:rPr lang="es-ES" sz="1600" b="1" dirty="0"/>
              <a:t> </a:t>
            </a:r>
            <a:r>
              <a:rPr lang="es-ES" sz="1600" b="1" dirty="0" err="1"/>
              <a:t>bi</a:t>
            </a:r>
            <a:r>
              <a:rPr lang="es-ES" sz="1600" b="1" dirty="0"/>
              <a:t> </a:t>
            </a:r>
            <a:r>
              <a:rPr lang="es-ES" sz="1600" b="1" dirty="0" err="1"/>
              <a:t>djelovali</a:t>
            </a:r>
            <a:r>
              <a:rPr lang="es-ES" sz="1600" b="1" dirty="0"/>
              <a:t> u </a:t>
            </a:r>
            <a:r>
              <a:rPr lang="es-ES" sz="1600" b="1" dirty="0" err="1"/>
              <a:t>ime</a:t>
            </a:r>
            <a:r>
              <a:rPr lang="es-ES" sz="1600" b="1" dirty="0"/>
              <a:t> </a:t>
            </a:r>
            <a:r>
              <a:rPr lang="es-ES" sz="1600" b="1" dirty="0" err="1"/>
              <a:t>cijele</a:t>
            </a:r>
            <a:r>
              <a:rPr lang="es-ES" sz="1600" b="1" dirty="0"/>
              <a:t> </a:t>
            </a:r>
            <a:r>
              <a:rPr lang="es-ES" sz="1600" b="1" dirty="0" err="1"/>
              <a:t>zajednice</a:t>
            </a:r>
            <a:r>
              <a:rPr lang="es-ES" sz="1600" b="1" dirty="0"/>
              <a:t>. </a:t>
            </a:r>
            <a:r>
              <a:rPr lang="es-ES" sz="1600" dirty="0" err="1"/>
              <a:t>Sel</a:t>
            </a:r>
            <a:r>
              <a:rPr lang="es-ES" sz="1600" dirty="0"/>
              <a:t> </a:t>
            </a:r>
            <a:r>
              <a:rPr lang="es-ES" sz="1600" dirty="0" err="1"/>
              <a:t>također</a:t>
            </a:r>
            <a:r>
              <a:rPr lang="es-ES" sz="1600" dirty="0"/>
              <a:t> </a:t>
            </a:r>
            <a:r>
              <a:rPr lang="es-ES" sz="1600" dirty="0" err="1"/>
              <a:t>ističe</a:t>
            </a:r>
            <a:r>
              <a:rPr lang="es-ES" sz="1600" dirty="0"/>
              <a:t> da </a:t>
            </a:r>
            <a:r>
              <a:rPr lang="es-ES" sz="1600" dirty="0" err="1"/>
              <a:t>dosadašnjim</a:t>
            </a:r>
            <a:r>
              <a:rPr lang="es-ES" sz="1600" dirty="0"/>
              <a:t> </a:t>
            </a:r>
            <a:r>
              <a:rPr lang="es-ES" sz="1600" dirty="0" err="1"/>
              <a:t>načinom</a:t>
            </a:r>
            <a:r>
              <a:rPr lang="es-ES" sz="1600" dirty="0"/>
              <a:t> </a:t>
            </a:r>
            <a:r>
              <a:rPr lang="es-ES" sz="1600" dirty="0" err="1"/>
              <a:t>ponašanja</a:t>
            </a:r>
            <a:r>
              <a:rPr lang="es-ES" sz="1600" dirty="0"/>
              <a:t> i </a:t>
            </a:r>
            <a:r>
              <a:rPr lang="es-ES" sz="1600" dirty="0" err="1"/>
              <a:t>uloge</a:t>
            </a:r>
            <a:r>
              <a:rPr lang="es-ES" sz="1600" dirty="0"/>
              <a:t> </a:t>
            </a:r>
            <a:r>
              <a:rPr lang="es-ES" sz="1600" dirty="0" err="1"/>
              <a:t>koju</a:t>
            </a:r>
            <a:r>
              <a:rPr lang="es-ES" sz="1600" dirty="0"/>
              <a:t> </a:t>
            </a:r>
            <a:r>
              <a:rPr lang="es-ES" sz="1600" dirty="0" err="1"/>
              <a:t>imaju</a:t>
            </a:r>
            <a:r>
              <a:rPr lang="es-ES" sz="1600" dirty="0"/>
              <a:t> </a:t>
            </a:r>
            <a:r>
              <a:rPr lang="es-ES" sz="1600" dirty="0" err="1"/>
              <a:t>državni</a:t>
            </a:r>
            <a:r>
              <a:rPr lang="es-ES" sz="1600" dirty="0"/>
              <a:t> </a:t>
            </a:r>
            <a:r>
              <a:rPr lang="es-ES" sz="1600" dirty="0" err="1"/>
              <a:t>zvaničnici</a:t>
            </a:r>
            <a:r>
              <a:rPr lang="es-ES" sz="1600" dirty="0"/>
              <a:t> su </a:t>
            </a:r>
            <a:r>
              <a:rPr lang="es-ES" sz="1600" dirty="0" err="1"/>
              <a:t>neka</a:t>
            </a:r>
            <a:r>
              <a:rPr lang="es-ES" sz="1600" dirty="0"/>
              <a:t> </a:t>
            </a:r>
            <a:r>
              <a:rPr lang="es-ES" sz="1600" dirty="0" err="1"/>
              <a:t>vrsta</a:t>
            </a:r>
            <a:r>
              <a:rPr lang="es-ES" sz="1600" dirty="0"/>
              <a:t> “</a:t>
            </a:r>
            <a:r>
              <a:rPr lang="es-ES" sz="1600" dirty="0" err="1"/>
              <a:t>podjeljene</a:t>
            </a:r>
            <a:r>
              <a:rPr lang="es-ES" sz="1600" dirty="0"/>
              <a:t> </a:t>
            </a:r>
            <a:r>
              <a:rPr lang="es-ES" sz="1600" dirty="0" err="1"/>
              <a:t>ličnosti</a:t>
            </a:r>
            <a:r>
              <a:rPr lang="es-ES" sz="1600" dirty="0"/>
              <a:t>”. </a:t>
            </a:r>
            <a:r>
              <a:rPr lang="es-ES" sz="1600" dirty="0" err="1"/>
              <a:t>To</a:t>
            </a:r>
            <a:r>
              <a:rPr lang="es-ES" sz="1600" dirty="0"/>
              <a:t> </a:t>
            </a:r>
            <a:r>
              <a:rPr lang="es-ES" sz="1600" dirty="0" err="1"/>
              <a:t>znači</a:t>
            </a:r>
            <a:r>
              <a:rPr lang="es-ES" sz="1600" dirty="0"/>
              <a:t> da </a:t>
            </a:r>
            <a:r>
              <a:rPr lang="es-ES" sz="1600" dirty="0" err="1"/>
              <a:t>gledano</a:t>
            </a:r>
            <a:r>
              <a:rPr lang="es-ES" sz="1600" dirty="0"/>
              <a:t> </a:t>
            </a:r>
            <a:r>
              <a:rPr lang="es-ES" sz="1600" dirty="0" err="1"/>
              <a:t>sa</a:t>
            </a:r>
            <a:r>
              <a:rPr lang="es-ES" sz="1600" dirty="0"/>
              <a:t> </a:t>
            </a:r>
            <a:r>
              <a:rPr lang="es-ES" sz="1600" dirty="0" err="1"/>
              <a:t>pravnog</a:t>
            </a:r>
            <a:r>
              <a:rPr lang="es-ES" sz="1600" dirty="0"/>
              <a:t> </a:t>
            </a:r>
            <a:r>
              <a:rPr lang="es-ES" sz="1600" dirty="0" err="1"/>
              <a:t>aspekta</a:t>
            </a:r>
            <a:r>
              <a:rPr lang="es-ES" sz="1600" dirty="0"/>
              <a:t> </a:t>
            </a:r>
            <a:r>
              <a:rPr lang="es-ES" sz="1600" dirty="0" err="1"/>
              <a:t>njihovog</a:t>
            </a:r>
            <a:r>
              <a:rPr lang="es-ES" sz="1600" dirty="0"/>
              <a:t> </a:t>
            </a:r>
            <a:r>
              <a:rPr lang="es-ES" sz="1600" dirty="0" err="1"/>
              <a:t>statusa</a:t>
            </a:r>
            <a:r>
              <a:rPr lang="es-ES" sz="1600" dirty="0"/>
              <a:t> </a:t>
            </a:r>
            <a:r>
              <a:rPr lang="es-ES" sz="1600" dirty="0" err="1"/>
              <a:t>oni</a:t>
            </a:r>
            <a:r>
              <a:rPr lang="es-ES" sz="1600" dirty="0"/>
              <a:t> i </a:t>
            </a:r>
            <a:r>
              <a:rPr lang="es-ES" sz="1600" dirty="0" err="1"/>
              <a:t>jesu</a:t>
            </a:r>
            <a:r>
              <a:rPr lang="es-ES" sz="1600" dirty="0"/>
              <a:t> i </a:t>
            </a:r>
            <a:r>
              <a:rPr lang="es-ES" sz="1600" dirty="0" err="1"/>
              <a:t>ostaju</a:t>
            </a:r>
            <a:r>
              <a:rPr lang="es-ES" sz="1600" dirty="0"/>
              <a:t> </a:t>
            </a:r>
            <a:r>
              <a:rPr lang="es-ES" sz="1600" dirty="0" err="1"/>
              <a:t>organi</a:t>
            </a:r>
            <a:r>
              <a:rPr lang="es-ES" sz="1600" dirty="0"/>
              <a:t> </a:t>
            </a:r>
            <a:r>
              <a:rPr lang="es-ES" sz="1600" dirty="0" err="1"/>
              <a:t>jedne</a:t>
            </a:r>
            <a:r>
              <a:rPr lang="es-ES" sz="1600" dirty="0"/>
              <a:t> </a:t>
            </a:r>
            <a:r>
              <a:rPr lang="es-ES" sz="1600" dirty="0" err="1"/>
              <a:t>države</a:t>
            </a:r>
            <a:r>
              <a:rPr lang="es-ES" sz="1600" dirty="0"/>
              <a:t> i </a:t>
            </a:r>
            <a:r>
              <a:rPr lang="es-ES" sz="1600" dirty="0" err="1"/>
              <a:t>mogu</a:t>
            </a:r>
            <a:r>
              <a:rPr lang="es-ES" sz="1600" dirty="0"/>
              <a:t> </a:t>
            </a:r>
            <a:r>
              <a:rPr lang="es-ES" sz="1600" dirty="0" err="1"/>
              <a:t>djelovati</a:t>
            </a:r>
            <a:r>
              <a:rPr lang="es-ES" sz="1600" dirty="0"/>
              <a:t> i </a:t>
            </a:r>
            <a:r>
              <a:rPr lang="es-ES" sz="1600" dirty="0" err="1"/>
              <a:t>kao</a:t>
            </a:r>
            <a:r>
              <a:rPr lang="es-ES" sz="1600" dirty="0"/>
              <a:t> </a:t>
            </a:r>
            <a:r>
              <a:rPr lang="es-ES" sz="1600" dirty="0" err="1"/>
              <a:t>organi</a:t>
            </a:r>
            <a:r>
              <a:rPr lang="es-ES" sz="1600" dirty="0"/>
              <a:t> </a:t>
            </a:r>
            <a:r>
              <a:rPr lang="es-ES" sz="1600" dirty="0" err="1"/>
              <a:t>međunarodne</a:t>
            </a:r>
            <a:r>
              <a:rPr lang="es-ES" sz="1600" dirty="0"/>
              <a:t> </a:t>
            </a:r>
            <a:r>
              <a:rPr lang="es-ES" sz="1600" dirty="0" err="1"/>
              <a:t>zajednice</a:t>
            </a:r>
            <a:r>
              <a:rPr lang="es-ES" sz="1600" dirty="0"/>
              <a:t>. 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305702914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ES" dirty="0" err="1">
                <a:latin typeface="Times New Roman" pitchFamily="18" charset="0"/>
                <a:cs typeface="Times New Roman" pitchFamily="18" charset="0"/>
              </a:rPr>
              <a:t>Ipak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osvrnuti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ozbiljne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teškoće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pribjegavanjem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nacionalnom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pravosuđu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su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problemi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načina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reagiranja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zločine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teška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kršenja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ljudskih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prava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poput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povjerenstava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istinu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pomirenje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tribunala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mješovitih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internacionaliziranih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sudova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Nijedno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mane. Za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pretpostaviti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da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najbolji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pristup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suočavanju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opreznom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dobro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osmišljenom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kombiniranju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gledati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alternative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povezane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instrumente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protiv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nedopustivih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patnji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svakodnevno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svjedoci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valja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ponoviti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krivično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pravo grana prava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bavi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ljudskom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zlobom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agresivnošću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također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bavi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odgovorom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nasilje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i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pokušava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iskorijeniti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koliko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Imajući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veličinu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zadatka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postoji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jedan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odgovor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mnogobrojne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vidove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kriminaliteta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te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potreban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širok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aspekt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odgovora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kojih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prilagođen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specifičnostima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glede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uvjeta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bi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kraju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doveo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iskorjenjivanja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zločina</a:t>
            </a:r>
            <a:r>
              <a:rPr lang="es-E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s-ES" dirty="0" err="1" smtClean="0">
                <a:latin typeface="Times New Roman" pitchFamily="18" charset="0"/>
                <a:cs typeface="Times New Roman" pitchFamily="18" charset="0"/>
              </a:rPr>
              <a:t>Zaključno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" dirty="0" err="1">
                <a:latin typeface="Times New Roman" pitchFamily="18" charset="0"/>
                <a:cs typeface="Times New Roman" pitchFamily="18" charset="0"/>
              </a:rPr>
              <a:t>smatram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da se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kombiniranjem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efikasnih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društvenih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institucionalnih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su na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raspolaganju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tvorcima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prava</a:t>
            </a:r>
            <a:r>
              <a:rPr lang="hr-HR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ostvariti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 smtClean="0">
                <a:latin typeface="Times New Roman" pitchFamily="18" charset="0"/>
                <a:cs typeface="Times New Roman" pitchFamily="18" charset="0"/>
              </a:rPr>
              <a:t>korjenite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prakse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nekažnjivosti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267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14108</Words>
  <Application>Microsoft Office PowerPoint</Application>
  <PresentationFormat>On-screen Show (4:3)</PresentationFormat>
  <Paragraphs>527</Paragraphs>
  <Slides>93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93</vt:i4>
      </vt:variant>
    </vt:vector>
  </HeadingPairs>
  <TitlesOfParts>
    <vt:vector size="97" baseType="lpstr">
      <vt:lpstr>Arial</vt:lpstr>
      <vt:lpstr>Calibri</vt:lpstr>
      <vt:lpstr>Times New Roman</vt:lpstr>
      <vt:lpstr>Office Theme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Međunarodno krivično pravo</dc:title>
  <dc:creator>Gordana Mršić</dc:creator>
  <cp:lastModifiedBy>gordana</cp:lastModifiedBy>
  <cp:revision>242</cp:revision>
  <cp:lastPrinted>2013-11-14T09:32:10Z</cp:lastPrinted>
  <dcterms:created xsi:type="dcterms:W3CDTF">2013-02-13T11:58:38Z</dcterms:created>
  <dcterms:modified xsi:type="dcterms:W3CDTF">2021-01-07T12:20:43Z</dcterms:modified>
</cp:coreProperties>
</file>