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72" r:id="rId1"/>
  </p:sldMasterIdLst>
  <p:sldIdLst>
    <p:sldId id="281" r:id="rId2"/>
    <p:sldId id="282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12CA672-5219-4372-9ECA-9C891D110A1B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051F3D3-D6E1-4164-A168-65B74F43B5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CA672-5219-4372-9ECA-9C891D110A1B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1F3D3-D6E1-4164-A168-65B74F43B5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CA672-5219-4372-9ECA-9C891D110A1B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1F3D3-D6E1-4164-A168-65B74F43B5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CA672-5219-4372-9ECA-9C891D110A1B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1F3D3-D6E1-4164-A168-65B74F43B5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CA672-5219-4372-9ECA-9C891D110A1B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1F3D3-D6E1-4164-A168-65B74F43B5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CA672-5219-4372-9ECA-9C891D110A1B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1F3D3-D6E1-4164-A168-65B74F43B5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CA672-5219-4372-9ECA-9C891D110A1B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1F3D3-D6E1-4164-A168-65B74F43B5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CA672-5219-4372-9ECA-9C891D110A1B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1F3D3-D6E1-4164-A168-65B74F43B5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CA672-5219-4372-9ECA-9C891D110A1B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1F3D3-D6E1-4164-A168-65B74F43B5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D12CA672-5219-4372-9ECA-9C891D110A1B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1F3D3-D6E1-4164-A168-65B74F43B5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12CA672-5219-4372-9ECA-9C891D110A1B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051F3D3-D6E1-4164-A168-65B74F43B5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12CA672-5219-4372-9ECA-9C891D110A1B}" type="datetimeFigureOut">
              <a:rPr lang="en-US" smtClean="0"/>
              <a:pPr/>
              <a:t>11/3/2020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6051F3D3-D6E1-4164-A168-65B74F43B5D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914400" y="762741"/>
            <a:ext cx="7315200" cy="31239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hr-HR" sz="1400" b="1" dirty="0"/>
              <a:t>ČETVRTI DIO</a:t>
            </a:r>
            <a:endParaRPr lang="en-US" sz="1400" dirty="0"/>
          </a:p>
          <a:p>
            <a:r>
              <a:rPr lang="hr-HR" sz="1400" b="1" dirty="0"/>
              <a:t> MEĐUNARODNI INSTRUMENTI, PRAVILA,  I STANDARDI  O POSTUPANJU  S OSOBAMA LIŠENIMA SLOBODE</a:t>
            </a:r>
            <a:endParaRPr lang="en-US" sz="1400" dirty="0"/>
          </a:p>
          <a:p>
            <a:r>
              <a:rPr lang="hr-HR" sz="1400" dirty="0"/>
              <a:t>Međunarodni standardi o pravima pritvorenika i zatvorenika su:</a:t>
            </a:r>
            <a:endParaRPr lang="en-US" sz="1400" dirty="0"/>
          </a:p>
          <a:p>
            <a:pPr lvl="0">
              <a:buFont typeface="Arial" pitchFamily="34" charset="0"/>
              <a:buChar char="•"/>
            </a:pPr>
            <a:r>
              <a:rPr lang="hr-HR" sz="1400" dirty="0"/>
              <a:t>Opća deklaracija  o pravima čovjeka (1945),</a:t>
            </a:r>
            <a:endParaRPr lang="en-US" sz="1400" dirty="0"/>
          </a:p>
          <a:p>
            <a:pPr lvl="0">
              <a:buFont typeface="Arial" pitchFamily="34" charset="0"/>
              <a:buChar char="•"/>
            </a:pPr>
            <a:r>
              <a:rPr lang="hr-HR" sz="1400" dirty="0"/>
              <a:t>Univerzalna deklaracija o ljudskim pravima (1948),</a:t>
            </a:r>
            <a:endParaRPr lang="en-US" sz="1400" dirty="0"/>
          </a:p>
          <a:p>
            <a:pPr lvl="0">
              <a:buFont typeface="Arial" pitchFamily="34" charset="0"/>
              <a:buChar char="•"/>
            </a:pPr>
            <a:r>
              <a:rPr lang="hr-HR" sz="1400" dirty="0"/>
              <a:t>Minimalna pavila UN o tretmanu zatvorenika (1955),</a:t>
            </a:r>
            <a:endParaRPr lang="en-US" sz="1400" dirty="0"/>
          </a:p>
          <a:p>
            <a:pPr lvl="0">
              <a:buFont typeface="Arial" pitchFamily="34" charset="0"/>
              <a:buChar char="•"/>
            </a:pPr>
            <a:r>
              <a:rPr lang="hr-HR" sz="1400" dirty="0"/>
              <a:t>Standardna minimalna pravila UN o postupanju sa zatvorenicima (1957),</a:t>
            </a:r>
            <a:endParaRPr lang="en-US" sz="1400" dirty="0"/>
          </a:p>
          <a:p>
            <a:pPr lvl="0">
              <a:buFont typeface="Arial" pitchFamily="34" charset="0"/>
              <a:buChar char="•"/>
            </a:pPr>
            <a:r>
              <a:rPr lang="hr-HR" sz="1400" dirty="0"/>
              <a:t>Međunarodna konvencija o građanskim i političkim pravima (1965),</a:t>
            </a:r>
            <a:endParaRPr lang="en-US" sz="1400" dirty="0"/>
          </a:p>
          <a:p>
            <a:pPr lvl="0">
              <a:buFont typeface="Arial" pitchFamily="34" charset="0"/>
              <a:buChar char="•"/>
            </a:pPr>
            <a:r>
              <a:rPr lang="hr-HR" sz="1400" dirty="0"/>
              <a:t>Stan</a:t>
            </a:r>
            <a:r>
              <a:rPr lang="pl-PL" sz="1400" dirty="0"/>
              <a:t>dardna minimalna pravila Vije</a:t>
            </a:r>
            <a:r>
              <a:rPr lang="hr-HR" sz="1400" dirty="0"/>
              <a:t>ć</a:t>
            </a:r>
            <a:r>
              <a:rPr lang="pl-PL" sz="1400" dirty="0"/>
              <a:t>a Europe o postupanju sa zatvorenicima </a:t>
            </a:r>
            <a:r>
              <a:rPr lang="hr-HR" sz="1400" dirty="0"/>
              <a:t>(1973),</a:t>
            </a:r>
            <a:endParaRPr lang="en-US" sz="1400" dirty="0"/>
          </a:p>
          <a:p>
            <a:pPr lvl="0">
              <a:buFont typeface="Arial" pitchFamily="34" charset="0"/>
              <a:buChar char="•"/>
            </a:pPr>
            <a:r>
              <a:rPr lang="hr-HR" sz="1400" dirty="0"/>
              <a:t>Rezolucija o postupanju  s dugoročnim zatvorenicima (1976),</a:t>
            </a:r>
            <a:endParaRPr lang="en-US" sz="1400" dirty="0"/>
          </a:p>
          <a:p>
            <a:pPr lvl="0">
              <a:buFont typeface="Arial" pitchFamily="34" charset="0"/>
              <a:buChar char="•"/>
            </a:pPr>
            <a:r>
              <a:rPr lang="hr-HR" sz="1400" dirty="0"/>
              <a:t>Skup minimalnih pravila o postupanju sa zatvorenicima, na planu humanijeg izdržavanja i unifikacije kazne lišavanja slobode (1956),</a:t>
            </a:r>
            <a:endParaRPr lang="en-US" sz="1400" dirty="0"/>
          </a:p>
          <a:p>
            <a:pPr lvl="0">
              <a:buFont typeface="Arial" pitchFamily="34" charset="0"/>
              <a:buChar char="•"/>
            </a:pPr>
            <a:r>
              <a:rPr lang="hr-HR" sz="1400" dirty="0"/>
              <a:t>Kodeks  ponašanja lica odgovornih za primjenu zakona (1979),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914400" y="1116686"/>
            <a:ext cx="7315200" cy="24160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lvl="0">
              <a:buFont typeface="Arial" pitchFamily="34" charset="0"/>
              <a:buChar char="•"/>
            </a:pPr>
            <a:r>
              <a:rPr lang="hr-HR" sz="1400" dirty="0"/>
              <a:t>Konvencija protiv mučenja i drugih svirepih, nehumanih i ponižavajućih kazni i postupaka (1984),</a:t>
            </a:r>
            <a:endParaRPr lang="en-US" sz="1400" dirty="0"/>
          </a:p>
          <a:p>
            <a:pPr lvl="0">
              <a:buFont typeface="Arial" pitchFamily="34" charset="0"/>
              <a:buChar char="•"/>
            </a:pPr>
            <a:r>
              <a:rPr lang="hr-HR" sz="1400" dirty="0"/>
              <a:t>Garancija za zaštitu prava osoba nad kojima treba da bude izvršena smrtna kazna (1984), </a:t>
            </a:r>
            <a:endParaRPr lang="en-US" sz="1400" dirty="0"/>
          </a:p>
          <a:p>
            <a:pPr lvl="0">
              <a:buFont typeface="Arial" pitchFamily="34" charset="0"/>
              <a:buChar char="•"/>
            </a:pPr>
            <a:r>
              <a:rPr lang="hr-HR" sz="1400" dirty="0"/>
              <a:t>Evropska zatvorska pravila (1987),</a:t>
            </a:r>
            <a:endParaRPr lang="en-US" sz="1400" dirty="0"/>
          </a:p>
          <a:p>
            <a:pPr lvl="0">
              <a:buFont typeface="Arial" pitchFamily="34" charset="0"/>
              <a:buChar char="•"/>
            </a:pPr>
            <a:r>
              <a:rPr lang="pl-PL" sz="1400" dirty="0"/>
              <a:t>Skup na</a:t>
            </a:r>
            <a:r>
              <a:rPr lang="hr-HR" sz="1400" dirty="0"/>
              <a:t>č</a:t>
            </a:r>
            <a:r>
              <a:rPr lang="pl-PL" sz="1400" dirty="0"/>
              <a:t>ela za za</a:t>
            </a:r>
            <a:r>
              <a:rPr lang="hr-HR" sz="1400" dirty="0"/>
              <a:t>š</a:t>
            </a:r>
            <a:r>
              <a:rPr lang="pl-PL" sz="1400" dirty="0"/>
              <a:t>titu svih osoba u bilo kojem obliku pritvora ili zatvora</a:t>
            </a:r>
            <a:r>
              <a:rPr lang="hr-HR" sz="1400" dirty="0"/>
              <a:t> (1988),</a:t>
            </a:r>
            <a:endParaRPr lang="en-US" sz="1400" dirty="0"/>
          </a:p>
          <a:p>
            <a:pPr lvl="0">
              <a:buFont typeface="Arial" pitchFamily="34" charset="0"/>
              <a:buChar char="•"/>
            </a:pPr>
            <a:r>
              <a:rPr lang="hr-HR" sz="1400" dirty="0"/>
              <a:t>Načelo medicinske  etike koja se primjenjuju  na zdravstveno osoblje, naročito ljekare, u zaštiti zatvorenika i lica u pritvoru od mučenja i drugih svirepih ili ponižavajućih kazni ili postupaka (1990),</a:t>
            </a:r>
            <a:endParaRPr lang="en-US" sz="1400" dirty="0"/>
          </a:p>
          <a:p>
            <a:pPr lvl="0">
              <a:buFont typeface="Arial" pitchFamily="34" charset="0"/>
              <a:buChar char="•"/>
            </a:pPr>
            <a:r>
              <a:rPr lang="pl-PL" sz="1400" dirty="0"/>
              <a:t>Temeljna na</a:t>
            </a:r>
            <a:r>
              <a:rPr lang="hr-HR" sz="1400" dirty="0"/>
              <a:t>č</a:t>
            </a:r>
            <a:r>
              <a:rPr lang="pl-PL" sz="1400" dirty="0"/>
              <a:t>ela postupanja sa zatvorenicima</a:t>
            </a:r>
            <a:r>
              <a:rPr lang="hr-HR" sz="1400" dirty="0"/>
              <a:t> (1990),</a:t>
            </a:r>
            <a:endParaRPr lang="en-US" sz="1400" dirty="0"/>
          </a:p>
          <a:p>
            <a:pPr lvl="0">
              <a:buFont typeface="Arial" pitchFamily="34" charset="0"/>
              <a:buChar char="•"/>
            </a:pPr>
            <a:r>
              <a:rPr lang="hr-HR" sz="1400" dirty="0"/>
              <a:t> Konvencija protiv torture i drugih surovih, neljudskih ili ponižavajućih kazni i postupaka (1991) 2) Nacionalno zakonodavstvo: Ustav, Kazneni zakon, Zakon o izvršavanju kazne zatvora, Zakon o sudovima za mladež, Zakon o zaštiti osoba s duševnim smetnjama; 3) Podzakonski pravni akti: </a:t>
            </a:r>
            <a:endParaRPr lang="en-US" sz="14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 Classic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80</TotalTime>
  <Words>279</Words>
  <Application>Microsoft Office PowerPoint</Application>
  <PresentationFormat>Prikaz na ekranu (4:3)</PresentationFormat>
  <Paragraphs>19</Paragraphs>
  <Slides>2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5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2</vt:i4>
      </vt:variant>
    </vt:vector>
  </HeadingPairs>
  <TitlesOfParts>
    <vt:vector size="8" baseType="lpstr">
      <vt:lpstr>Arial</vt:lpstr>
      <vt:lpstr>Times New Roman</vt:lpstr>
      <vt:lpstr>Verdana</vt:lpstr>
      <vt:lpstr>Wingdings 2</vt:lpstr>
      <vt:lpstr>Wingdings 3</vt:lpstr>
      <vt:lpstr>Concourse</vt:lpstr>
      <vt:lpstr>PowerPoint prezentacija</vt:lpstr>
      <vt:lpstr>PowerPoint prezentacija</vt:lpstr>
    </vt:vector>
  </TitlesOfParts>
  <Company>rg-adguard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Almir</cp:lastModifiedBy>
  <cp:revision>22</cp:revision>
  <dcterms:created xsi:type="dcterms:W3CDTF">2019-03-27T20:56:35Z</dcterms:created>
  <dcterms:modified xsi:type="dcterms:W3CDTF">2020-11-03T20:35:50Z</dcterms:modified>
</cp:coreProperties>
</file>