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sldIdLst>
    <p:sldId id="271" r:id="rId2"/>
    <p:sldId id="272" r:id="rId3"/>
    <p:sldId id="286" r:id="rId4"/>
    <p:sldId id="27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93520"/>
            <a:ext cx="73152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Deveto poglavlje</a:t>
            </a:r>
            <a:endParaRPr lang="en-US" sz="1400" dirty="0"/>
          </a:p>
          <a:p>
            <a:r>
              <a:rPr lang="hr-HR" sz="1400" b="1" dirty="0"/>
              <a:t>PREODGOJ </a:t>
            </a:r>
            <a:endParaRPr lang="en-US" sz="1400" dirty="0"/>
          </a:p>
          <a:p>
            <a:r>
              <a:rPr lang="hr-HR" sz="1400" dirty="0"/>
              <a:t>Preodgoj (prefiks pre, znači ponovo)</a:t>
            </a:r>
            <a:r>
              <a:rPr lang="hr-HR" sz="1400" b="1" dirty="0"/>
              <a:t> </a:t>
            </a:r>
            <a:r>
              <a:rPr lang="hr-HR" sz="1400" dirty="0"/>
              <a:t>znači, posmatramo u čitavoj njegovoj suštini, usvajanje znanja i vještina u pravcu promjena, pokušaj korigovanja i dogradnje ličnosti osuđenika,  onog što je pogrešno ili je propušteno.</a:t>
            </a:r>
            <a:endParaRPr lang="en-US" sz="1400" dirty="0"/>
          </a:p>
          <a:p>
            <a:r>
              <a:rPr lang="hr-HR" sz="1400" dirty="0"/>
              <a:t>Osnovni cilj u procesu preodgoja je da se, na osnovu saznanja svih društvenih nauka individualno, grupno i drugim oblicima rada, smanje ili uklone propusti koji su dešavali u redovnom procesu socijalizacije ličnosti.</a:t>
            </a:r>
            <a:endParaRPr lang="en-US" sz="1400" dirty="0"/>
          </a:p>
          <a:p>
            <a:r>
              <a:rPr lang="hr-HR" sz="1400" dirty="0"/>
              <a:t>Osnovni postulati u procesu preodgoja je prilagođavanju  načina izvršenja kazne karakteristikama ličnosti prijestupnika, nastojanja u korekciji njegovog ponašanja, podizanjem svijesti o krivnji, odgovornosti, razvoju lične i društvene  odgovornosti, kao i osećajnju potrebe i dužnosti da se učestuje u društveno korisnom radu. </a:t>
            </a:r>
            <a:endParaRPr lang="en-US" sz="1400" dirty="0"/>
          </a:p>
          <a:p>
            <a:r>
              <a:rPr lang="hr-HR" sz="1400" dirty="0"/>
              <a:t>Putem specijalne prevencije vrši se preodgoj prijestupnika, odnosno transformacija njegovog ponašanja, da bi on postao koristan član porodice i društva.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533400"/>
            <a:ext cx="73152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Metode preodgoja</a:t>
            </a:r>
            <a:endParaRPr lang="en-US" sz="1400" dirty="0"/>
          </a:p>
          <a:p>
            <a:r>
              <a:rPr lang="hr-HR" sz="1400" dirty="0"/>
              <a:t>Prema namjeni metode preodgoja se razlikuju kao: eksplorativno dijagnostičke (u postupku ispitivanja i klasifikacije, metod razgovora, metod analize dokumenata, metod posmatranja, biografska metoda, metod eksperimenta, test metod)) i odgojno korekcione Prema</a:t>
            </a:r>
            <a:r>
              <a:rPr lang="hr-HR" sz="1400" b="1" dirty="0"/>
              <a:t> </a:t>
            </a:r>
            <a:r>
              <a:rPr lang="hr-HR" sz="1400" dirty="0"/>
              <a:t>prilazu</a:t>
            </a:r>
            <a:r>
              <a:rPr lang="hr-HR" sz="1400" b="1" dirty="0"/>
              <a:t> </a:t>
            </a:r>
            <a:r>
              <a:rPr lang="hr-HR" sz="1400" dirty="0"/>
              <a:t>terapeuta razlikuju :</a:t>
            </a:r>
            <a:endParaRPr lang="en-US" sz="1400" dirty="0"/>
          </a:p>
          <a:p>
            <a:pPr lvl="0"/>
            <a:r>
              <a:rPr lang="hr-HR" sz="1400" dirty="0"/>
              <a:t> direktivna (kada se postupkom ubeđivanja, uticaja, sugestija)</a:t>
            </a:r>
            <a:endParaRPr lang="en-US" sz="1400" dirty="0"/>
          </a:p>
          <a:p>
            <a:pPr lvl="0"/>
            <a:r>
              <a:rPr lang="hr-HR" sz="1400" dirty="0"/>
              <a:t>i slobodna metoda (daje se prostor da osuđeno lice svoje ideje realizuje).</a:t>
            </a:r>
            <a:endParaRPr lang="en-US" sz="1400" dirty="0"/>
          </a:p>
          <a:p>
            <a:r>
              <a:rPr lang="hr-HR" sz="1400" dirty="0"/>
              <a:t>Dubinska metoda ili „licem u lice“, kada se bez ograničenja, tj. cenzure iznose intimni problemi u tretmanu.</a:t>
            </a:r>
            <a:endParaRPr lang="en-US" sz="1400" dirty="0"/>
          </a:p>
          <a:p>
            <a:r>
              <a:rPr lang="hr-HR" sz="1400" dirty="0"/>
              <a:t>Kada su u pitanju povratnici u kriminal preduzimaju se posebne metode prilagođene toj populaci.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457200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RESOCIJALIZACIJA </a:t>
            </a:r>
            <a:endParaRPr lang="en-US" sz="1400" dirty="0"/>
          </a:p>
          <a:p>
            <a:r>
              <a:rPr lang="hr-HR" sz="1400" dirty="0"/>
              <a:t>Resocijalizacijom se nastoji napraviti otklon od uzroka kriminalnog ponašanja, nastoji se pomoći zatvoreniku da se što bolje prilagoditi  sredini, njenim zahtjevima, očekivanjima i poštivanju pisanih i neformalnih pravila. </a:t>
            </a:r>
            <a:endParaRPr lang="en-US" sz="1400" dirty="0"/>
          </a:p>
          <a:p>
            <a:r>
              <a:rPr lang="hr-HR" sz="1400" dirty="0"/>
              <a:t>Kao pravna mjera kriminalne politike resocijalizacija ima tri faze:</a:t>
            </a:r>
            <a:endParaRPr lang="en-US" sz="1400" dirty="0"/>
          </a:p>
          <a:p>
            <a:pPr lvl="0"/>
            <a:r>
              <a:rPr lang="hr-HR" sz="1400" dirty="0"/>
              <a:t>sudsku (izrečena kazna ili mjera),</a:t>
            </a:r>
            <a:endParaRPr lang="en-US" sz="1400" dirty="0"/>
          </a:p>
          <a:p>
            <a:pPr lvl="0"/>
            <a:r>
              <a:rPr lang="hr-HR" sz="1400" dirty="0"/>
              <a:t>institucionalnu – za vrijeme izdržavanja kazne ili sprovođenja kazne i sprovođenja mjera bezbjednosti,</a:t>
            </a:r>
            <a:endParaRPr lang="en-US" sz="1400" dirty="0"/>
          </a:p>
          <a:p>
            <a:pPr lvl="0"/>
            <a:r>
              <a:rPr lang="hr-HR" sz="1400" dirty="0"/>
              <a:t>pospenalnu – nakon izdržavanja kazne i sprovedene mjere.</a:t>
            </a:r>
            <a:endParaRPr lang="en-US" sz="1400" dirty="0"/>
          </a:p>
          <a:p>
            <a:r>
              <a:rPr lang="hr-HR" sz="1400" dirty="0"/>
              <a:t>Cilj resocijalizacije je u što većoj mjeri sve devijantne karakteristike zatvorenika ukloniti a radom povratiti  ono što je pozitivno, ljudsko i plemenito na dobrobit porodice i zajednice.</a:t>
            </a:r>
            <a:endParaRPr lang="en-US" sz="1400" dirty="0"/>
          </a:p>
          <a:p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62743"/>
            <a:ext cx="7315200" cy="312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 INDIVIDUALIZACIJA KAO PENOLOŠKI PROBLEM U IZVRŠENJU KAZNE</a:t>
            </a:r>
            <a:endParaRPr lang="en-US" sz="1400" dirty="0"/>
          </a:p>
          <a:p>
            <a:r>
              <a:rPr lang="sr-Latn-CS" sz="1400" dirty="0"/>
              <a:t>Shvatanje individualizacije, karakterišu dvije crte:</a:t>
            </a:r>
            <a:endParaRPr lang="en-US" sz="1400" dirty="0"/>
          </a:p>
          <a:p>
            <a:pPr lvl="0"/>
            <a:r>
              <a:rPr lang="sr-Latn-CS" sz="1400" dirty="0"/>
              <a:t> postupanje sa zatvorenikom prilagođeno je činiocima koji su doveli do kriminalnog ponašanja u konkretnom slučaju, </a:t>
            </a:r>
            <a:endParaRPr lang="en-US" sz="1400" dirty="0"/>
          </a:p>
          <a:p>
            <a:pPr lvl="0"/>
            <a:r>
              <a:rPr lang="sr-Latn-CS" sz="1400" dirty="0"/>
              <a:t> izučavanje ličnosti tog lica kao pretpostavka primene adekvatnog tretmana.</a:t>
            </a:r>
            <a:endParaRPr lang="en-US" sz="1400" dirty="0"/>
          </a:p>
          <a:p>
            <a:r>
              <a:rPr lang="sr-Latn-CS" sz="1400" dirty="0"/>
              <a:t> </a:t>
            </a:r>
            <a:endParaRPr lang="en-US" sz="1400" dirty="0"/>
          </a:p>
          <a:p>
            <a:r>
              <a:rPr lang="sr-Latn-CS" sz="1400" dirty="0"/>
              <a:t>Princip individualizacije u tesnoj je vezi sa opservacijom zatvorenika, njihovom klasifikacijom i kategorizacijom penitencijarnih ustanova, jer se prva javlja kao pretpostavka individualizacije, a druga i treća kao sredstvo za njeno ostvarenje:</a:t>
            </a:r>
            <a:endParaRPr lang="en-US" sz="1400" dirty="0"/>
          </a:p>
          <a:p>
            <a:pPr lvl="0"/>
            <a:r>
              <a:rPr lang="sr-Latn-CS" sz="1400" dirty="0"/>
              <a:t>Izučavanje (opservacija) ličnosti </a:t>
            </a:r>
            <a:endParaRPr lang="en-US" sz="1400" dirty="0"/>
          </a:p>
          <a:p>
            <a:pPr lvl="0"/>
            <a:r>
              <a:rPr lang="sr-Latn-CS" sz="1400" dirty="0"/>
              <a:t>Prva laboratorija za biopsihička omogućuje upoznavanje svih faktora koji su uticali na ponašanje prestupnika, osobine  koje će odrediti kakve mjere treba primjeniti da bi se postigla njegova efikasna društvena readaptacija i adekvatna zaštita društva".</a:t>
            </a:r>
            <a:endParaRPr lang="en-US" sz="1400" dirty="0"/>
          </a:p>
          <a:p>
            <a:r>
              <a:rPr lang="hr-HR" sz="1400" dirty="0"/>
              <a:t>Izučavanje ličnosti je polazna tačka u individualizaciji.</a:t>
            </a: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487</Words>
  <Application>Microsoft Office PowerPoint</Application>
  <PresentationFormat>Prikaz na ekranu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10" baseType="lpstr">
      <vt:lpstr>Arial</vt:lpstr>
      <vt:lpstr>Times New Roman</vt:lpstr>
      <vt:lpstr>Verdana</vt:lpstr>
      <vt:lpstr>Wingdings 2</vt:lpstr>
      <vt:lpstr>Wingdings 3</vt:lpstr>
      <vt:lpstr>Concourse</vt:lpstr>
      <vt:lpstr>PowerPoint prezentacija</vt:lpstr>
      <vt:lpstr>PowerPoint prezentacija</vt:lpstr>
      <vt:lpstr>PowerPoint prezentacija</vt:lpstr>
      <vt:lpstr>PowerPoint prezentacija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Almir</cp:lastModifiedBy>
  <cp:revision>21</cp:revision>
  <dcterms:created xsi:type="dcterms:W3CDTF">2019-03-27T20:56:35Z</dcterms:created>
  <dcterms:modified xsi:type="dcterms:W3CDTF">2020-11-03T20:34:27Z</dcterms:modified>
</cp:coreProperties>
</file>