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4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400" b="1" dirty="0"/>
              <a:t>POSTUPANJE SA ASPEKTA LJUDSKIH PRAVA	</a:t>
            </a:r>
            <a:endParaRPr lang="en-US" sz="1400" dirty="0"/>
          </a:p>
          <a:p>
            <a:r>
              <a:rPr lang="pl-PL" sz="1400" b="1" dirty="0"/>
              <a:t> Prava osobe lišene slobode -</a:t>
            </a:r>
            <a:r>
              <a:rPr lang="pl-PL" sz="1400" dirty="0"/>
              <a:t>Ljudska prava pritvorenika ili osuđenih lica garantovana su međunarodnim instrumentima, domaćim zakonodavstvom, podzakonskim aktima</a:t>
            </a:r>
            <a:endParaRPr lang="en-US" sz="1400" dirty="0"/>
          </a:p>
          <a:p>
            <a:r>
              <a:rPr lang="pl-PL" sz="1400" b="1" dirty="0"/>
              <a:t> </a:t>
            </a:r>
            <a:r>
              <a:rPr lang="sr-Cyrl-CS" sz="1400" b="1" dirty="0"/>
              <a:t>Prava osuđenih za vr</a:t>
            </a:r>
            <a:r>
              <a:rPr lang="en-US" sz="1400" b="1" dirty="0" err="1"/>
              <a:t>ij</a:t>
            </a:r>
            <a:r>
              <a:rPr lang="sr-Cyrl-CS" sz="1400" b="1" dirty="0"/>
              <a:t>eme izdržavanja kazne</a:t>
            </a:r>
            <a:endParaRPr lang="en-US" sz="1400" dirty="0"/>
          </a:p>
          <a:p>
            <a:r>
              <a:rPr lang="hr-HR" sz="1400" dirty="0"/>
              <a:t>A</a:t>
            </a:r>
            <a:r>
              <a:rPr lang="sr-Cyrl-CS" sz="1400" dirty="0"/>
              <a:t>larmantno </a:t>
            </a:r>
            <a:r>
              <a:rPr lang="hr-HR" sz="1400" dirty="0"/>
              <a:t> je stanje ugroženosti ljudskih prava u zatvorima. I</a:t>
            </a:r>
            <a:r>
              <a:rPr lang="sr-Cyrl-CS" sz="1400" dirty="0"/>
              <a:t>nstitucij</a:t>
            </a:r>
            <a:r>
              <a:rPr lang="hr-HR" sz="1400" dirty="0"/>
              <a:t>e koje trebaju  zaštiti ta prava su </a:t>
            </a:r>
            <a:r>
              <a:rPr lang="sr-Cyrl-CS" sz="1400" dirty="0"/>
              <a:t>neefikasn</a:t>
            </a:r>
            <a:r>
              <a:rPr lang="hr-HR" sz="1400" dirty="0"/>
              <a:t>e,često su im </a:t>
            </a:r>
            <a:r>
              <a:rPr lang="sr-Cyrl-CS" sz="1400" dirty="0"/>
              <a:t>i nedostupn</a:t>
            </a:r>
            <a:r>
              <a:rPr lang="hr-HR" sz="1400" dirty="0"/>
              <a:t>e</a:t>
            </a:r>
            <a:r>
              <a:rPr lang="sr-Cyrl-CS" sz="1400" dirty="0"/>
              <a:t> informacij</a:t>
            </a:r>
            <a:r>
              <a:rPr lang="hr-HR" sz="1400" dirty="0"/>
              <a:t>e</a:t>
            </a:r>
            <a:r>
              <a:rPr lang="sr-Cyrl-CS" sz="1400" dirty="0"/>
              <a:t> o nepošt</a:t>
            </a:r>
            <a:r>
              <a:rPr lang="hr-HR" sz="1400" dirty="0"/>
              <a:t>i</a:t>
            </a:r>
            <a:r>
              <a:rPr lang="sr-Cyrl-CS" sz="1400" dirty="0"/>
              <a:t>vanju prava i sloboda</a:t>
            </a:r>
            <a:r>
              <a:rPr lang="hr-HR" sz="1400" dirty="0"/>
              <a:t>,</a:t>
            </a:r>
            <a:r>
              <a:rPr lang="sr-Cyrl-CS" sz="1400" dirty="0"/>
              <a:t> a posebno</a:t>
            </a:r>
            <a:r>
              <a:rPr lang="hr-HR" sz="1400" dirty="0"/>
              <a:t> kada je riječ</a:t>
            </a:r>
            <a:r>
              <a:rPr lang="sr-Cyrl-CS" sz="1400" dirty="0"/>
              <a:t> o neadekvatnim i teškim uslovima izdržavanja kazne zatvora </a:t>
            </a:r>
            <a:r>
              <a:rPr lang="hr-HR" sz="1400" dirty="0"/>
              <a:t>te nepoštivanja minimalnih uslova primjerenih čovjeku kod nas i u</a:t>
            </a:r>
            <a:r>
              <a:rPr lang="sr-Cyrl-CS" sz="1400" dirty="0"/>
              <a:t> sv</a:t>
            </a:r>
            <a:r>
              <a:rPr lang="hr-HR" sz="1400" dirty="0"/>
              <a:t>ij</a:t>
            </a:r>
            <a:r>
              <a:rPr lang="sr-Cyrl-CS" sz="1400" dirty="0"/>
              <a:t>etu.</a:t>
            </a:r>
            <a:endParaRPr lang="en-US" sz="1400" dirty="0"/>
          </a:p>
          <a:p>
            <a:r>
              <a:rPr lang="hr-HR" sz="1400" dirty="0"/>
              <a:t>Nerijetko, kao p</a:t>
            </a:r>
            <a:r>
              <a:rPr lang="sr-Cyrl-CS" sz="1400" dirty="0"/>
              <a:t>osledica</a:t>
            </a:r>
            <a:r>
              <a:rPr lang="hr-HR" sz="1400" dirty="0"/>
              <a:t> teških zatvorskih iskustava </a:t>
            </a:r>
            <a:r>
              <a:rPr lang="sr-Cyrl-CS" sz="1400" dirty="0"/>
              <a:t>u kaznenim ustanovama </a:t>
            </a:r>
            <a:r>
              <a:rPr lang="hr-HR" sz="1400" dirty="0"/>
              <a:t>bilježi se </a:t>
            </a:r>
            <a:r>
              <a:rPr lang="sr-Cyrl-CS" sz="1400" dirty="0"/>
              <a:t>visok stepen samoubistava</a:t>
            </a:r>
            <a:r>
              <a:rPr lang="hr-HR" sz="1400" dirty="0"/>
              <a:t>. </a:t>
            </a:r>
            <a:r>
              <a:rPr lang="sr-Cyrl-CS" sz="1400" dirty="0"/>
              <a:t>Dopisivanje je podložno strogoj cenzuri, sa ograničenjima na, pros</a:t>
            </a:r>
            <a:r>
              <a:rPr lang="hr-HR" sz="1400" dirty="0"/>
              <a:t>j</a:t>
            </a:r>
            <a:r>
              <a:rPr lang="sr-Cyrl-CS" sz="1400" dirty="0"/>
              <a:t>ečno, jedno pismo nedeljno. Disciplinske m</a:t>
            </a:r>
            <a:r>
              <a:rPr lang="hr-HR" sz="1400" dirty="0"/>
              <a:t>j</a:t>
            </a:r>
            <a:r>
              <a:rPr lang="sr-Cyrl-CS" sz="1400" dirty="0"/>
              <a:t>ere dominiraju, sa strogim režimom zabrana, od ukidanja povlastica, gubljenja prava na slobodno vr</a:t>
            </a:r>
            <a:r>
              <a:rPr lang="hr-HR" sz="1400" dirty="0"/>
              <a:t>ij</a:t>
            </a:r>
            <a:r>
              <a:rPr lang="sr-Cyrl-CS" sz="1400" dirty="0"/>
              <a:t>eme, do zatvaranja u kaznene blokove ili ćelije</a:t>
            </a:r>
            <a:r>
              <a:rPr lang="hr-HR" sz="1400" dirty="0"/>
              <a:t>. 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5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Cyrl-CS" sz="1400" b="1" dirty="0"/>
              <a:t>Pravo na čov</a:t>
            </a:r>
            <a:r>
              <a:rPr lang="bs-Latn-BA" sz="1400" b="1" dirty="0"/>
              <a:t>j</a:t>
            </a:r>
            <a:r>
              <a:rPr lang="sr-Cyrl-CS" sz="1400" b="1" dirty="0"/>
              <a:t>ečno postupanje</a:t>
            </a:r>
            <a:endParaRPr lang="en-US" sz="1400" dirty="0"/>
          </a:p>
          <a:p>
            <a:r>
              <a:rPr lang="hr-HR" sz="1400" dirty="0"/>
              <a:t>Ovo načelo </a:t>
            </a:r>
            <a:r>
              <a:rPr lang="sr-Cyrl-CS" sz="1400" dirty="0"/>
              <a:t> je operacionalizovano kroz dv</a:t>
            </a:r>
            <a:r>
              <a:rPr lang="hr-HR" sz="1400" dirty="0"/>
              <a:t>ij</a:t>
            </a:r>
            <a:r>
              <a:rPr lang="sr-Cyrl-CS" sz="1400" dirty="0"/>
              <a:t>e načelne konstatacije - da svako mora poštovati dostojanstvo osuđenog i da niko ne sm</a:t>
            </a:r>
            <a:r>
              <a:rPr lang="hr-HR" sz="1400" dirty="0"/>
              <a:t>ij</a:t>
            </a:r>
            <a:r>
              <a:rPr lang="sr-Cyrl-CS" sz="1400" dirty="0"/>
              <a:t>e ugroziti njegovo t</a:t>
            </a:r>
            <a:r>
              <a:rPr lang="hr-HR" sz="1400" dirty="0"/>
              <a:t>j</a:t>
            </a:r>
            <a:r>
              <a:rPr lang="sr-Cyrl-CS" sz="1400" dirty="0"/>
              <a:t>elesno i duševno zdravlje.</a:t>
            </a:r>
            <a:r>
              <a:rPr lang="sr-Cyrl-CS" sz="1400" baseline="30000" dirty="0"/>
              <a:t> </a:t>
            </a:r>
            <a:r>
              <a:rPr lang="hr-HR" sz="1400" dirty="0"/>
              <a:t>Odnos uposlenika prema licima koja su lišena slobode, vrlo često diktira </a:t>
            </a:r>
            <a:r>
              <a:rPr lang="sr-Cyrl-CS" sz="1400" dirty="0"/>
              <a:t>težina delikata </a:t>
            </a:r>
            <a:r>
              <a:rPr lang="hr-HR" sz="1400" dirty="0"/>
              <a:t>učinioca</a:t>
            </a:r>
            <a:r>
              <a:rPr lang="sr-Cyrl-CS" sz="1400" dirty="0"/>
              <a:t> krivičnih d</a:t>
            </a:r>
            <a:r>
              <a:rPr lang="hr-HR" sz="1400" dirty="0"/>
              <a:t>j</a:t>
            </a:r>
            <a:r>
              <a:rPr lang="sr-Cyrl-CS" sz="1400" dirty="0"/>
              <a:t>ela, uslovi izdržavanja kazne i izvršenja m</a:t>
            </a:r>
            <a:r>
              <a:rPr lang="hr-HR" sz="1400" dirty="0"/>
              <a:t>j</a:t>
            </a:r>
            <a:r>
              <a:rPr lang="sr-Cyrl-CS" sz="1400" dirty="0"/>
              <a:t>ere pritvora, nedostatak kadra i njegova nedovoljna osposobljenost i edukovanost za rad u  specifičnoj oblasti, organizacioni</a:t>
            </a:r>
            <a:r>
              <a:rPr lang="hr-HR" sz="1400" dirty="0"/>
              <a:t>onih</a:t>
            </a:r>
            <a:r>
              <a:rPr lang="sr-Cyrl-CS" sz="1400" dirty="0"/>
              <a:t> problem</a:t>
            </a:r>
            <a:r>
              <a:rPr lang="hr-HR" sz="1400" dirty="0"/>
              <a:t>a te</a:t>
            </a:r>
            <a:r>
              <a:rPr lang="sr-Cyrl-CS" sz="1400" dirty="0"/>
              <a:t> tešk</a:t>
            </a:r>
            <a:r>
              <a:rPr lang="hr-HR" sz="1400" dirty="0"/>
              <a:t>e</a:t>
            </a:r>
            <a:r>
              <a:rPr lang="sr-Cyrl-CS" sz="1400" dirty="0"/>
              <a:t> ekonomsk</a:t>
            </a:r>
            <a:r>
              <a:rPr lang="hr-HR" sz="1400" dirty="0"/>
              <a:t>e</a:t>
            </a:r>
            <a:r>
              <a:rPr lang="sr-Cyrl-CS" sz="1400" dirty="0"/>
              <a:t> i socijaln</a:t>
            </a:r>
            <a:r>
              <a:rPr lang="hr-HR" sz="1400" dirty="0"/>
              <a:t>e</a:t>
            </a:r>
            <a:r>
              <a:rPr lang="sr-Cyrl-CS" sz="1400" dirty="0"/>
              <a:t> situacij</a:t>
            </a:r>
            <a:r>
              <a:rPr lang="hr-HR" sz="1400" dirty="0"/>
              <a:t>e.</a:t>
            </a:r>
            <a:endParaRPr lang="en-US" sz="1400" dirty="0"/>
          </a:p>
          <a:p>
            <a:r>
              <a:rPr lang="sr-Cyrl-CS" sz="1400" b="1" dirty="0"/>
              <a:t>Pravo na odgovarajući sm</a:t>
            </a:r>
            <a:r>
              <a:rPr lang="bs-Latn-BA" sz="1400" b="1" dirty="0"/>
              <a:t>j</a:t>
            </a:r>
            <a:r>
              <a:rPr lang="sr-Cyrl-CS" sz="1400" b="1" dirty="0"/>
              <a:t>eštaj, ishranu i odeću</a:t>
            </a:r>
            <a:endParaRPr lang="en-US" sz="1400" b="1" dirty="0"/>
          </a:p>
          <a:p>
            <a:r>
              <a:rPr lang="sr-Cyrl-CS" sz="1400" dirty="0"/>
              <a:t>Prostorije u kojima žive i rade moraju biti takve površine da na svakog osuđenog dođe najmanje </a:t>
            </a:r>
            <a:r>
              <a:rPr lang="hr-HR" sz="1400" dirty="0"/>
              <a:t>sedam</a:t>
            </a:r>
            <a:r>
              <a:rPr lang="sr-Cyrl-CS" sz="1400" dirty="0"/>
              <a:t> kubnih metara prostora. One moraju biti zagr</a:t>
            </a:r>
            <a:r>
              <a:rPr lang="hr-HR" sz="1400" dirty="0"/>
              <a:t>i</a:t>
            </a:r>
            <a:r>
              <a:rPr lang="sr-Cyrl-CS" sz="1400" dirty="0"/>
              <a:t>jane i dovoljno osv</a:t>
            </a:r>
            <a:r>
              <a:rPr lang="hr-HR" sz="1400" dirty="0"/>
              <a:t>ij</a:t>
            </a:r>
            <a:r>
              <a:rPr lang="sr-Cyrl-CS" sz="1400" dirty="0"/>
              <a:t>etljene. </a:t>
            </a:r>
            <a:r>
              <a:rPr lang="sr-Latn-CS" sz="1400" dirty="0"/>
              <a:t>Razvrstavanje osuđenog u prostorije za zajednički boravak i spavaonice sprovešće se uz brižljivu ocjenu svih okolnosti i podataka evidentiranih u prijemnom odeljenju. 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4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Cyrl-CS" sz="1400" b="1" dirty="0"/>
              <a:t>Pravo na ishranu</a:t>
            </a:r>
            <a:endParaRPr lang="en-US" sz="1400" dirty="0"/>
          </a:p>
          <a:p>
            <a:r>
              <a:rPr lang="sr-Cyrl-CS" sz="1400" dirty="0"/>
              <a:t>garantuje svakom </a:t>
            </a:r>
            <a:r>
              <a:rPr lang="hr-HR" sz="1400" dirty="0"/>
              <a:t>pritvorenom i </a:t>
            </a:r>
            <a:r>
              <a:rPr lang="sr-Cyrl-CS" sz="1400" dirty="0"/>
              <a:t>osuđenom</a:t>
            </a:r>
            <a:r>
              <a:rPr lang="hr-HR" sz="1400" dirty="0"/>
              <a:t> licu</a:t>
            </a:r>
            <a:r>
              <a:rPr lang="sr-Cyrl-CS" sz="1400" dirty="0"/>
              <a:t> hranu po</a:t>
            </a:r>
            <a:r>
              <a:rPr lang="hr-HR" sz="1400" dirty="0"/>
              <a:t>trebnu</a:t>
            </a:r>
            <a:r>
              <a:rPr lang="sr-Cyrl-CS" sz="1400" dirty="0"/>
              <a:t> da održi njegovo dobro zdravlje i fizičku snagu. Takvom se smatra ishrana koja se sastoji od tri obroka čija ukupna vr</a:t>
            </a:r>
            <a:r>
              <a:rPr lang="hr-HR" sz="1400" dirty="0"/>
              <a:t>ij</a:t>
            </a:r>
            <a:r>
              <a:rPr lang="sr-Cyrl-CS" sz="1400" dirty="0"/>
              <a:t>ednost ne sm</a:t>
            </a:r>
            <a:r>
              <a:rPr lang="hr-HR" sz="1400" dirty="0"/>
              <a:t>ij</a:t>
            </a:r>
            <a:r>
              <a:rPr lang="sr-Cyrl-CS" sz="1400" dirty="0"/>
              <a:t>e biti manja od 12.500 J (</a:t>
            </a:r>
            <a:r>
              <a:rPr lang="sr-Latn-CS" sz="1400" dirty="0"/>
              <a:t>dž</a:t>
            </a:r>
            <a:r>
              <a:rPr lang="sr-Cyrl-CS" sz="1400" dirty="0"/>
              <a:t>ula)</a:t>
            </a:r>
            <a:r>
              <a:rPr lang="hr-HR" sz="1400" dirty="0"/>
              <a:t> a maloljetnim licima 14 500 J.</a:t>
            </a:r>
            <a:r>
              <a:rPr lang="sr-Latn-CS" sz="1400" dirty="0"/>
              <a:t>Pritvorenik ili osuđeno lice ima pravo o svom trošku da se hrani. Uz saglasnost upravnika, hrana se donosi od kuće, kontroliše, a ukoliko je potrebno, traži se mišljenje ljekara iz zavoda. Hrana  upućena poštom ili na drugi način se ne prima.</a:t>
            </a:r>
            <a:endParaRPr lang="en-US" sz="1400" dirty="0"/>
          </a:p>
          <a:p>
            <a:r>
              <a:rPr lang="sr-Cyrl-CS" sz="1400" b="1" dirty="0"/>
              <a:t>Pravo na od</a:t>
            </a:r>
            <a:r>
              <a:rPr lang="hr-HR" sz="1400" b="1" dirty="0"/>
              <a:t>j</a:t>
            </a:r>
            <a:r>
              <a:rPr lang="sr-Cyrl-CS" sz="1400" b="1" dirty="0"/>
              <a:t>eću</a:t>
            </a:r>
            <a:r>
              <a:rPr lang="hr-HR" sz="1400" b="1" dirty="0"/>
              <a:t>, obuću, rublje</a:t>
            </a:r>
            <a:endParaRPr lang="en-US" sz="1400" dirty="0"/>
          </a:p>
          <a:p>
            <a:r>
              <a:rPr lang="sr-Cyrl-CS" sz="1400" dirty="0"/>
              <a:t>obezbeđuje osuđenicima besplatno rublje, od</a:t>
            </a:r>
            <a:r>
              <a:rPr lang="hr-HR" sz="1400" dirty="0"/>
              <a:t>j</a:t>
            </a:r>
            <a:r>
              <a:rPr lang="sr-Cyrl-CS" sz="1400" dirty="0"/>
              <a:t>eću i obuću prilagođenu m</a:t>
            </a:r>
            <a:r>
              <a:rPr lang="hr-HR" sz="1400" dirty="0"/>
              <a:t>j</a:t>
            </a:r>
            <a:r>
              <a:rPr lang="sr-Cyrl-CS" sz="1400" dirty="0"/>
              <a:t>esnim klimatskim prilikama. Ukoliko ova lica obavljaju poslove koji zaht</a:t>
            </a:r>
            <a:r>
              <a:rPr lang="hr-HR" sz="1400" dirty="0"/>
              <a:t>ij</a:t>
            </a:r>
            <a:r>
              <a:rPr lang="sr-Cyrl-CS" sz="1400" dirty="0"/>
              <a:t>evaju posebnu od</a:t>
            </a:r>
            <a:r>
              <a:rPr lang="hr-HR" sz="1400" dirty="0"/>
              <a:t>j</a:t>
            </a:r>
            <a:r>
              <a:rPr lang="sr-Cyrl-CS" sz="1400" dirty="0"/>
              <a:t>eću, obuću i opremu, ona im se mora obezb</a:t>
            </a:r>
            <a:r>
              <a:rPr lang="hr-HR" sz="1400" dirty="0"/>
              <a:t>j</a:t>
            </a:r>
            <a:r>
              <a:rPr lang="sr-Cyrl-CS" sz="1400" dirty="0"/>
              <a:t>editi. </a:t>
            </a:r>
            <a:endParaRPr lang="en-US" sz="1400" dirty="0"/>
          </a:p>
          <a:p>
            <a:r>
              <a:rPr lang="sr-Cyrl-CS" sz="1400" dirty="0"/>
              <a:t>Kao realizacija načela humanizacije izvršenja kazne zatvora, zakonom se izričito isključuje mogućnost da se osuđenicima nametne nošenje od</a:t>
            </a:r>
            <a:r>
              <a:rPr lang="hr-HR" sz="1400" dirty="0"/>
              <a:t>j</a:t>
            </a:r>
            <a:r>
              <a:rPr lang="sr-Cyrl-CS" sz="1400" dirty="0"/>
              <a:t>eće koja deluje ponižavajuće. 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5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Cyrl-CS" sz="1400" b="1" dirty="0"/>
              <a:t>Pravo na zdravstvenu zaštitu</a:t>
            </a:r>
            <a:endParaRPr lang="en-US" sz="1400" dirty="0"/>
          </a:p>
          <a:p>
            <a:r>
              <a:rPr lang="sr-Cyrl-CS" sz="1400" dirty="0"/>
              <a:t>Zdravlje osuđenika mora biti pažljivo praćeno s obzirom na broj bolesnih ljudi u zatvorima, uključujući i socijalno neprilagođene</a:t>
            </a:r>
            <a:r>
              <a:rPr lang="hr-HR" sz="1400" dirty="0"/>
              <a:t> osobe</a:t>
            </a:r>
            <a:r>
              <a:rPr lang="sr-Cyrl-CS" sz="1400" dirty="0"/>
              <a:t> s psihijatrijskim poremećajima različite težine, </a:t>
            </a:r>
            <a:r>
              <a:rPr lang="hr-HR" sz="1400" dirty="0"/>
              <a:t>ovisnici o alkoholu i drogama</a:t>
            </a:r>
            <a:r>
              <a:rPr lang="sr-Cyrl-CS" sz="1400" dirty="0"/>
              <a:t> i ljud</a:t>
            </a:r>
            <a:r>
              <a:rPr lang="hr-HR" sz="1400" dirty="0"/>
              <a:t>i</a:t>
            </a:r>
            <a:r>
              <a:rPr lang="sr-Cyrl-CS" sz="1400" dirty="0"/>
              <a:t> povezan</a:t>
            </a:r>
            <a:r>
              <a:rPr lang="hr-HR" sz="1400" dirty="0"/>
              <a:t>i</a:t>
            </a:r>
            <a:r>
              <a:rPr lang="sr-Cyrl-CS" sz="1400" dirty="0"/>
              <a:t> sa HIV, hepatitis B, što daje mogućnost širenja zaraznih bolesti.Izuzetno velika pažnja mora biti usm</a:t>
            </a:r>
            <a:r>
              <a:rPr lang="hr-HR" sz="1400" dirty="0"/>
              <a:t>j</a:t>
            </a:r>
            <a:r>
              <a:rPr lang="sr-Cyrl-CS" sz="1400" dirty="0"/>
              <a:t>erena na mentalno zdravlje</a:t>
            </a:r>
            <a:r>
              <a:rPr lang="hr-HR" sz="1400" dirty="0"/>
              <a:t> pritvorenika i </a:t>
            </a:r>
            <a:r>
              <a:rPr lang="sr-Cyrl-CS" sz="1400" dirty="0"/>
              <a:t>osuđenika</a:t>
            </a:r>
            <a:r>
              <a:rPr lang="hr-HR" sz="1400" dirty="0"/>
              <a:t>.</a:t>
            </a:r>
            <a:r>
              <a:rPr lang="sr-Cyrl-CS" sz="1400" dirty="0"/>
              <a:t>.</a:t>
            </a:r>
            <a:endParaRPr lang="en-US" sz="1400" dirty="0"/>
          </a:p>
          <a:p>
            <a:r>
              <a:rPr lang="hr-HR" sz="1400" b="1" dirty="0"/>
              <a:t> Pravo na grupni i individualni tretman    </a:t>
            </a:r>
            <a:endParaRPr lang="en-US" sz="1400" dirty="0"/>
          </a:p>
          <a:p>
            <a:r>
              <a:rPr lang="bs-Latn-BA" sz="1400" dirty="0"/>
              <a:t>Uspjeh u tretmanu ovisi od učešća svakog pojednica, njegove motiviranosti, profesionalizma uposlenika zavoda i okolnosti koje diktiraju cjelokupnu atmosferu u zavodu.</a:t>
            </a:r>
            <a:r>
              <a:rPr lang="cs-CZ" sz="1400" dirty="0"/>
              <a:t>Osim u redovne aktivnosti koje diktiraju zavodski uslovi, osobe koja se nalazi na izdržavanju kazne zatvora obavezno se trebaju uključuti u kulturne, sportske, odgojne i druge aktivnosti koje se orgnizuju u zavodu od strane uprave zavoda, ali i da sami iniciraju određene aktivnosti i time održe što kvalitetnije psihofizičko zdravlje.</a:t>
            </a:r>
            <a:endParaRPr lang="en-US" sz="1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2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Cyrl-CS" sz="1400" b="1" dirty="0"/>
              <a:t>Pravo na rad i prava pa osnovu rada</a:t>
            </a:r>
            <a:endParaRPr lang="en-US" sz="1400" b="1" dirty="0"/>
          </a:p>
          <a:p>
            <a:r>
              <a:rPr lang="hr-HR" sz="1400" dirty="0"/>
              <a:t>Ovo pravo je</a:t>
            </a:r>
            <a:r>
              <a:rPr lang="sr-Cyrl-CS" sz="1400" dirty="0"/>
              <a:t> jedno od najvažnijih prava </a:t>
            </a:r>
            <a:r>
              <a:rPr lang="hr-HR" sz="1400" dirty="0"/>
              <a:t>i</a:t>
            </a:r>
            <a:r>
              <a:rPr lang="sr-Cyrl-CS" sz="1400" dirty="0"/>
              <a:t> obaveza osuđenika</a:t>
            </a:r>
            <a:r>
              <a:rPr lang="hr-HR" sz="1400" dirty="0"/>
              <a:t>, i ustavom je zagarantovano. Rad ne smije </a:t>
            </a:r>
            <a:r>
              <a:rPr lang="sr-Cyrl-CS" sz="1400" dirty="0"/>
              <a:t>biti ponižavajućiTakvim licima direktor uprave može dozvoliti da za vreme trajanja kazne obavljaju poslove na radnom m</a:t>
            </a:r>
            <a:r>
              <a:rPr lang="hr-HR" sz="1400" dirty="0"/>
              <a:t>j</a:t>
            </a:r>
            <a:r>
              <a:rPr lang="sr-Cyrl-CS" sz="1400" dirty="0"/>
              <a:t>estu na kome su bila zaposlena u vr</a:t>
            </a:r>
            <a:r>
              <a:rPr lang="hr-HR" sz="1400" dirty="0"/>
              <a:t>ij</a:t>
            </a:r>
            <a:r>
              <a:rPr lang="sr-Cyrl-CS" sz="1400" dirty="0"/>
              <a:t>eme trajanja naloga za izdržavanje kazne. Rad osuđenika ne računa se u radni staž</a:t>
            </a:r>
            <a:endParaRPr lang="en-US" sz="1400" dirty="0"/>
          </a:p>
          <a:p>
            <a:r>
              <a:rPr lang="sr-Cyrl-CS" sz="1400" b="1" dirty="0"/>
              <a:t>Pravo na ispov</a:t>
            </a:r>
            <a:r>
              <a:rPr lang="bs-Latn-BA" sz="1400" b="1" dirty="0"/>
              <a:t>j</a:t>
            </a:r>
            <a:r>
              <a:rPr lang="sr-Cyrl-CS" sz="1400" b="1" dirty="0"/>
              <a:t>edanje v</a:t>
            </a:r>
            <a:r>
              <a:rPr lang="bs-Latn-BA" sz="1400" b="1" dirty="0"/>
              <a:t>j</a:t>
            </a:r>
            <a:r>
              <a:rPr lang="sr-Cyrl-CS" sz="1400" b="1" dirty="0"/>
              <a:t>ere</a:t>
            </a:r>
            <a:endParaRPr lang="en-US" sz="1400" b="1" dirty="0"/>
          </a:p>
          <a:p>
            <a:r>
              <a:rPr lang="hr-HR" sz="1400" dirty="0"/>
              <a:t>Činjenica je da sve tri Knjige ( Stari i Novi Zavjet i Kur'an) čovjeka pozivaju na put pravde,reda i ličnog preispitivanja vlastite greške. Vjera može itekako da pomogne u pronalaženju pravog puta, a ujedno je lijek u borbi protiv depresije i osjećaja beznađa jer i najokorjelijem griješniku daje šansu, npr . u Kur'anu riječ </a:t>
            </a:r>
            <a:r>
              <a:rPr lang="hr-HR" sz="1400" b="1" dirty="0"/>
              <a:t>„kazna</a:t>
            </a:r>
            <a:r>
              <a:rPr lang="hr-HR" sz="1400" dirty="0"/>
              <a:t>“ se pominje( tačno 117 puta) dok je riječ „</a:t>
            </a:r>
            <a:r>
              <a:rPr lang="hr-HR" sz="1400" b="1" dirty="0"/>
              <a:t>oprost</a:t>
            </a:r>
            <a:r>
              <a:rPr lang="hr-HR" sz="1400" dirty="0"/>
              <a:t>“  u duplo većem broju (tačno234 puta). Ovakav omjer upotrijebljenih riječi suprotnog značenja prirodno da utiče na stalno jačanje nade i želje za oprostom. Ako tome pridodamo da se riječ </a:t>
            </a:r>
            <a:r>
              <a:rPr lang="hr-HR" sz="1400" b="1" dirty="0"/>
              <a:t>„uputa</a:t>
            </a:r>
            <a:r>
              <a:rPr lang="hr-HR" sz="1400" dirty="0"/>
              <a:t>“ ponavlja 79 puta  podjednako kao Božija </a:t>
            </a:r>
            <a:r>
              <a:rPr lang="hr-HR" sz="1400" b="1" dirty="0"/>
              <a:t>milost,</a:t>
            </a:r>
            <a:r>
              <a:rPr lang="hr-HR" sz="1400" dirty="0"/>
              <a:t> možemo primjetiti da su tu sadržani svi elementi potrebni čovjeku da bi počeo sebe korigovati.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685801"/>
            <a:ext cx="73152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Cyrl-CS" sz="1400" b="1" dirty="0"/>
              <a:t>Pravo na </a:t>
            </a:r>
            <a:r>
              <a:rPr lang="bs-Latn-BA" sz="1400" b="1" dirty="0"/>
              <a:t>molbe, </a:t>
            </a:r>
            <a:r>
              <a:rPr lang="sr-Cyrl-CS" sz="1400" b="1" dirty="0"/>
              <a:t>žalbe, pritužbe i </a:t>
            </a:r>
            <a:r>
              <a:rPr lang="bs-Latn-BA" sz="1400" b="1" dirty="0"/>
              <a:t>druge  </a:t>
            </a:r>
            <a:r>
              <a:rPr lang="sr-Cyrl-CS" sz="1400" b="1" dirty="0"/>
              <a:t>podneske</a:t>
            </a:r>
            <a:endParaRPr lang="en-US" sz="1400" b="1" dirty="0"/>
          </a:p>
          <a:p>
            <a:r>
              <a:rPr lang="sr-Cyrl-CS" sz="1400" dirty="0"/>
              <a:t>Pravo na pritužbu i predstavku omogućava osuđenom</a:t>
            </a:r>
            <a:r>
              <a:rPr lang="hr-HR" sz="1400" dirty="0"/>
              <a:t>,</a:t>
            </a:r>
            <a:r>
              <a:rPr lang="sr-Cyrl-CS" sz="1400" dirty="0"/>
              <a:t> koji smatra da mu je u zavodu povr</a:t>
            </a:r>
            <a:r>
              <a:rPr lang="hr-HR" sz="1400" dirty="0"/>
              <a:t>ij</a:t>
            </a:r>
            <a:r>
              <a:rPr lang="sr-Cyrl-CS" sz="1400" dirty="0"/>
              <a:t>eđeno neko pravo</a:t>
            </a:r>
            <a:r>
              <a:rPr lang="hr-HR" sz="1400" dirty="0"/>
              <a:t>,</a:t>
            </a:r>
            <a:r>
              <a:rPr lang="sr-Cyrl-CS" sz="1400" dirty="0"/>
              <a:t> ili da su prema njemu u ustanovi učinjene nepravilnosti</a:t>
            </a:r>
            <a:r>
              <a:rPr lang="hr-HR" sz="1400" dirty="0"/>
              <a:t>,</a:t>
            </a:r>
            <a:r>
              <a:rPr lang="sr-Cyrl-CS" sz="1400" dirty="0"/>
              <a:t> da uloži pritužbu i predstavku čija sadržina predstavlja tajnu.Pritužba se upućuje upravniku zavoda i ovaj je dužan da pažljivo ispita navode i da o njoj donese rešenje. </a:t>
            </a:r>
            <a:endParaRPr lang="en-US" sz="1400" dirty="0"/>
          </a:p>
          <a:p>
            <a:r>
              <a:rPr lang="sr-Cyrl-CS" sz="1400" dirty="0"/>
              <a:t>Pravo na primanje i upućivanje podnesaka nadležnim organima posebno je regulisano za osuđena lica koja nemaju</a:t>
            </a:r>
            <a:r>
              <a:rPr lang="hr-HR" sz="1400" dirty="0"/>
              <a:t> d</a:t>
            </a:r>
            <a:r>
              <a:rPr lang="sr-Cyrl-CS" sz="1400" dirty="0"/>
              <a:t>ržavljanstvo</a:t>
            </a:r>
            <a:r>
              <a:rPr lang="bs-Latn-BA" sz="1400" dirty="0"/>
              <a:t>.</a:t>
            </a:r>
            <a:r>
              <a:rPr lang="sr-Latn-CS" sz="1400" dirty="0"/>
              <a:t>Sredstva za podnošenje molbi, žalbi, i pritužbi zvaničnim organima obezbjeđuje zavod.</a:t>
            </a:r>
            <a:endParaRPr lang="en-US" sz="1400" dirty="0"/>
          </a:p>
          <a:p>
            <a:r>
              <a:rPr lang="sr-Latn-CS" sz="1400" b="1" dirty="0"/>
              <a:t> </a:t>
            </a:r>
            <a:r>
              <a:rPr lang="sr-Cyrl-CS" sz="1400" b="1" dirty="0"/>
              <a:t>Pravo na komunikaciju sa spoljnim sv</a:t>
            </a:r>
            <a:r>
              <a:rPr lang="bs-Latn-BA" sz="1400" b="1" dirty="0"/>
              <a:t>ij</a:t>
            </a:r>
            <a:r>
              <a:rPr lang="sr-Cyrl-CS" sz="1400" b="1" dirty="0"/>
              <a:t>etom</a:t>
            </a:r>
            <a:endParaRPr lang="en-US" sz="1400" b="1" dirty="0"/>
          </a:p>
          <a:p>
            <a:r>
              <a:rPr lang="bs-Latn-BA" sz="1400" dirty="0"/>
              <a:t>Ovo pravo se odnosi na posjete partnera, djece, usvojenika, roditelja, usvojioca i ostalih srodnika, branioca,  u ovisnosti od tipa zatvora.</a:t>
            </a:r>
            <a:r>
              <a:rPr lang="sr-Cyrl-CS" sz="1400" dirty="0"/>
              <a:t>U okviru </a:t>
            </a:r>
            <a:r>
              <a:rPr lang="cs-CZ" sz="1400" dirty="0"/>
              <a:t>ovog</a:t>
            </a:r>
            <a:r>
              <a:rPr lang="sr-Cyrl-CS" sz="1400" dirty="0"/>
              <a:t> prava posebno su značajno pravo na dopisivanje, pravo na pos</a:t>
            </a:r>
            <a:r>
              <a:rPr lang="cs-CZ" sz="1400" dirty="0"/>
              <a:t>j</a:t>
            </a:r>
            <a:r>
              <a:rPr lang="sr-Cyrl-CS" sz="1400" dirty="0"/>
              <a:t>ete i pravo na korišćenje posebnih prostorija.</a:t>
            </a:r>
            <a:r>
              <a:rPr lang="cs-CZ" sz="1400" dirty="0"/>
              <a:t>Posjeta pritvoreniku i osuđenom licu može biti  prekinuta ako oni ili posjetioc zloupotrebljavaju posjetu, na način da može da šteti vođenju krivičng postupka ili se ponašaju tako da narušavaju disciplinu i utiču na opću sigurnost zavoda.</a:t>
            </a:r>
            <a:endParaRPr lang="en-US" sz="1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78188"/>
            <a:ext cx="7315200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P</a:t>
            </a:r>
            <a:r>
              <a:rPr lang="sr-Cyrl-CS" sz="1400" b="1" dirty="0"/>
              <a:t>ravo na </a:t>
            </a:r>
            <a:r>
              <a:rPr lang="hr-HR" sz="1400" b="1" dirty="0"/>
              <a:t>osnovno i srednje </a:t>
            </a:r>
            <a:r>
              <a:rPr lang="sr-Cyrl-CS" sz="1400" b="1" dirty="0"/>
              <a:t>obrazovanje</a:t>
            </a:r>
            <a:r>
              <a:rPr lang="hr-HR" sz="1400" b="1" dirty="0"/>
              <a:t> koje se, shodno općim propisima, organizuje u zavodu</a:t>
            </a:r>
            <a:endParaRPr lang="en-US" sz="1400" dirty="0"/>
          </a:p>
          <a:p>
            <a:r>
              <a:rPr lang="sr-Cyrl-CS" sz="1400" dirty="0"/>
              <a:t>Osuđenici imaju pravo na obrazovanje koje može biti osnovno i srednje i koje se, shodno op</a:t>
            </a:r>
            <a:r>
              <a:rPr lang="hr-HR" sz="1400" dirty="0"/>
              <a:t>ć</a:t>
            </a:r>
            <a:r>
              <a:rPr lang="sr-Cyrl-CS" sz="1400" dirty="0"/>
              <a:t>im popisima, organizuje u zavodu. U zavodu se organizuju i drugi vidovi obrazovanja osuđenih lica. </a:t>
            </a:r>
            <a:endParaRPr lang="en-US" sz="1400" dirty="0"/>
          </a:p>
          <a:p>
            <a:r>
              <a:rPr lang="sr-Cyrl-CS" sz="1400" b="1" dirty="0"/>
              <a:t>Ostala prava osuđenog</a:t>
            </a:r>
            <a:r>
              <a:rPr lang="bs-Latn-BA" sz="1400" b="1" dirty="0"/>
              <a:t>-</a:t>
            </a:r>
            <a:r>
              <a:rPr lang="sr-Cyrl-CS" sz="1400" dirty="0"/>
              <a:t>Od ostalih prava osuđen</a:t>
            </a:r>
            <a:r>
              <a:rPr lang="cs-CZ" sz="1400" dirty="0"/>
              <a:t>ih lica spomenućemo</a:t>
            </a:r>
            <a:r>
              <a:rPr lang="sr-Cyrl-CS" sz="1400" dirty="0"/>
              <a:t>:</a:t>
            </a:r>
            <a:endParaRPr lang="en-US" sz="1400" b="1" dirty="0"/>
          </a:p>
          <a:p>
            <a:pPr lvl="0"/>
            <a:r>
              <a:rPr lang="pl-PL" sz="1400" dirty="0"/>
              <a:t>posebna prava osuđene žene, pravo osuđene žene na odsustvo zbog trudnoće, porođaja i materinstva, za osuđenicu  koja ima dijete (osuđena žena može zadržati dijete do navršene jedne godine nakon čega roditelji odlučuju kome će dijete povjeriti, pravo na pomoć stručnog osoblja zavoda i td),</a:t>
            </a:r>
            <a:endParaRPr lang="en-US" sz="1400" dirty="0"/>
          </a:p>
          <a:p>
            <a:pPr lvl="0"/>
            <a:r>
              <a:rPr lang="pl-PL" sz="1400" dirty="0"/>
              <a:t>pravo o pogodnostima i godišnjem odmoru zatvorenika</a:t>
            </a:r>
            <a:endParaRPr lang="en-US" sz="1400" dirty="0"/>
          </a:p>
          <a:p>
            <a:pPr lvl="0"/>
            <a:r>
              <a:rPr lang="hr-HR" sz="1400" dirty="0"/>
              <a:t>pravo </a:t>
            </a:r>
            <a:r>
              <a:rPr lang="sr-Cyrl-CS" sz="1400" dirty="0"/>
              <a:t>na pravnu pomoć</a:t>
            </a:r>
            <a:r>
              <a:rPr lang="hr-HR" sz="1400" dirty="0"/>
              <a:t>,</a:t>
            </a:r>
            <a:endParaRPr lang="en-US" sz="1400" dirty="0"/>
          </a:p>
          <a:p>
            <a:pPr lvl="0"/>
            <a:r>
              <a:rPr lang="sr-Cyrl-CS" sz="1400" dirty="0"/>
              <a:t>pravo na prijem paketa i novčanih pošiljki i druga prava</a:t>
            </a:r>
            <a:r>
              <a:rPr lang="hr-HR" sz="1400" dirty="0"/>
              <a:t>,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4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Cyrl-CS" sz="1400" b="1" dirty="0"/>
              <a:t>P</a:t>
            </a:r>
            <a:r>
              <a:rPr lang="bs-Latn-BA" sz="1400" b="1" dirty="0"/>
              <a:t>rimjena sredstava prinude prema osuđenoj osobi </a:t>
            </a:r>
            <a:endParaRPr lang="en-US" sz="1400" b="1" dirty="0"/>
          </a:p>
          <a:p>
            <a:r>
              <a:rPr lang="sr-Latn-CS" sz="1400" dirty="0"/>
              <a:t>Mjere za održavanje reda i sigurnosnobezbjedonosne situacije u zavodima  se najčešće dijele na:</a:t>
            </a:r>
            <a:endParaRPr lang="en-US" sz="1400" dirty="0"/>
          </a:p>
          <a:p>
            <a:pPr lvl="0"/>
            <a:r>
              <a:rPr lang="sr-Latn-CS" sz="1400" dirty="0"/>
              <a:t>Mjere prinude su mjere koje se primjenjuju  kao prevencija narušavanja propisanih ponašanja:</a:t>
            </a:r>
            <a:endParaRPr lang="en-US" sz="1400" b="1" dirty="0"/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spriječavanje  bjekstva,</a:t>
            </a:r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razbojništva  u različitim oblicima,</a:t>
            </a:r>
            <a:endParaRPr lang="en-US" sz="1400" b="1" dirty="0"/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samopovrijeđivanje,</a:t>
            </a:r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povrijeđivanje zatvorenika od strane drugog zatvorenika,</a:t>
            </a:r>
            <a:endParaRPr lang="en-US" sz="1400" b="1" dirty="0"/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fizički napadi na osoblje zavoda, </a:t>
            </a:r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pružanje otpora prema zakonitom postupanju od strane službene osobe zavoda,</a:t>
            </a:r>
            <a:endParaRPr lang="en-US" sz="1400" b="1" dirty="0"/>
          </a:p>
          <a:p>
            <a:pPr marL="342900" indent="-342900">
              <a:buFont typeface="+mj-lt"/>
              <a:buAutoNum type="arabicParenR"/>
            </a:pPr>
            <a:r>
              <a:rPr lang="sr-Latn-CS" sz="1400" dirty="0"/>
              <a:t>oštećenja imovine zavoda i namjerno prouzrokovanje materijalne štete, 8) 	aktivnog i/ili pasivnog otpora</a:t>
            </a:r>
            <a:r>
              <a:rPr lang="sr-Cyrl-CS" sz="1400" dirty="0"/>
              <a:t> pri izvršavanju zakonitog naređenja </a:t>
            </a:r>
            <a:r>
              <a:rPr lang="bs-Latn-BA" sz="1400" dirty="0"/>
              <a:t>od strane </a:t>
            </a:r>
            <a:r>
              <a:rPr lang="sr-Cyrl-CS" sz="1400" dirty="0"/>
              <a:t>službenog lica</a:t>
            </a:r>
            <a:r>
              <a:rPr lang="bs-Latn-BA" sz="1400" dirty="0"/>
              <a:t> kaznenog zavoda i dr.</a:t>
            </a:r>
            <a:endParaRPr lang="en-US" sz="1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0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Korupcija u ustanovama za izvršenje krivičnih sankcija</a:t>
            </a:r>
            <a:endParaRPr lang="en-US" sz="1400" dirty="0"/>
          </a:p>
          <a:p>
            <a:r>
              <a:rPr lang="hr-HR" sz="1400" dirty="0"/>
              <a:t>Korupcija zatvorskih službenika ogleda se u vidu: </a:t>
            </a:r>
            <a:endParaRPr lang="en-US" sz="1400" dirty="0"/>
          </a:p>
          <a:p>
            <a:pPr lvl="0"/>
            <a:r>
              <a:rPr lang="hr-HR" sz="1400" dirty="0"/>
              <a:t>traženja ili primanja direktno ili posredno, bilo kakve novčane vrijednosti, ili druge povlastice, kao što je dar, usluga, obećanje ili povlašćenje za sebe ili drugu osobu, a za uzvrat osuđenom licu omogući neki popust, unese nedozvoljeno sredstvo, prenese informaciju ili mu omogući kontakt sa osobom sa kojom  ne bi smio kontaktirati;</a:t>
            </a:r>
            <a:endParaRPr lang="en-US" sz="1400" dirty="0"/>
          </a:p>
          <a:p>
            <a:pPr lvl="0"/>
            <a:r>
              <a:rPr lang="hr-HR" sz="1400" dirty="0"/>
              <a:t>propusta u obavljanju dužnosti ili izigravanja propisa o izvršenju krivičnih sankcija u svrhu dobijanja nezakonite pogodnosti za sebe ili treće lice;   </a:t>
            </a:r>
            <a:endParaRPr lang="en-US" sz="1400" dirty="0"/>
          </a:p>
          <a:p>
            <a:pPr lvl="0"/>
            <a:r>
              <a:rPr lang="hr-HR" sz="1400" dirty="0"/>
              <a:t>pomaganja, podstrekavanja ili prikrivanja lica nakon izvršenog krivičnog djela, u dogovoru sa saučesnicima da ostvari neki vid koristi.</a:t>
            </a:r>
            <a:endParaRPr lang="en-US" sz="1400" dirty="0"/>
          </a:p>
          <a:p>
            <a:pPr lvl="0"/>
            <a:r>
              <a:rPr lang="hr-HR" sz="1400" dirty="0"/>
              <a:t>„kooperacije“ između osuđenika i pojedinaca uposlenih u kaznenopopravnim ustanovama često je veoma unosan posao. Zavodski službenici unose i preprodaju osuđenim licima drogu, pribavljaju mobilne telefone pa i oružje, i tako im pomažu u nedozvoljenim radnjama koje ih često dovode do izvršenja krivičnih djela ili bjekstva iz zatvorske ustanove.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</TotalTime>
  <Words>1490</Words>
  <Application>Microsoft Office PowerPoint</Application>
  <PresentationFormat>Prikaz na ekranu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20</cp:revision>
  <dcterms:created xsi:type="dcterms:W3CDTF">2019-03-27T20:56:35Z</dcterms:created>
  <dcterms:modified xsi:type="dcterms:W3CDTF">2020-11-03T20:33:03Z</dcterms:modified>
</cp:coreProperties>
</file>