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76" r:id="rId3"/>
    <p:sldId id="277" r:id="rId4"/>
    <p:sldId id="278" r:id="rId5"/>
    <p:sldId id="279" r:id="rId6"/>
    <p:sldId id="28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12CA672-5219-4372-9ECA-9C891D110A1B}" type="datetimeFigureOut">
              <a:rPr lang="en-US" smtClean="0"/>
              <a:pPr/>
              <a:t>11/3/2020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51F3D3-D6E1-4164-A168-65B74F43B5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12CA672-5219-4372-9ECA-9C891D110A1B}"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12CA672-5219-4372-9ECA-9C891D110A1B}"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1F3D3-D6E1-4164-A168-65B74F43B5D7}"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CA672-5219-4372-9ECA-9C891D110A1B}"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51F3D3-D6E1-4164-A168-65B74F43B5D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12CA672-5219-4372-9ECA-9C891D110A1B}" type="datetimeFigureOut">
              <a:rPr lang="en-US" smtClean="0"/>
              <a:pPr/>
              <a:t>11/3/2020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51F3D3-D6E1-4164-A168-65B74F43B5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5"/>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Šesto poglavlje </a:t>
            </a:r>
            <a:endParaRPr lang="en-US" sz="1400" dirty="0"/>
          </a:p>
          <a:p>
            <a:r>
              <a:rPr lang="hr-HR" sz="1400" b="1" dirty="0"/>
              <a:t> USLOVNI OTPUST-</a:t>
            </a:r>
            <a:r>
              <a:rPr lang="hr-HR" sz="1400" dirty="0"/>
              <a:t> znači ranije puštanje zatvorenika osuđenih na kazne zatvora u skladu sa pojedinačno prilagođenim uslovima koji važe nakon otpusta, </a:t>
            </a:r>
            <a:r>
              <a:rPr lang="pl-PL" sz="1400" dirty="0"/>
              <a:t>pod uslovom dobrog pona</a:t>
            </a:r>
            <a:r>
              <a:rPr lang="hr-HR" sz="1400" dirty="0"/>
              <a:t>š</a:t>
            </a:r>
            <a:r>
              <a:rPr lang="pl-PL" sz="1400" dirty="0"/>
              <a:t>anja na slobodi do isteka vremena na koje je kazna izre</a:t>
            </a:r>
            <a:r>
              <a:rPr lang="hr-HR" sz="1400" dirty="0"/>
              <a:t>č</a:t>
            </a:r>
            <a:r>
              <a:rPr lang="pl-PL" sz="1400" dirty="0"/>
              <a:t>ena</a:t>
            </a:r>
            <a:r>
              <a:rPr lang="hr-HR" sz="1400" dirty="0"/>
              <a:t>.</a:t>
            </a:r>
            <a:r>
              <a:rPr lang="pl-PL" sz="1400" dirty="0"/>
              <a:t>Uslovni otpust je va</a:t>
            </a:r>
            <a:r>
              <a:rPr lang="hr-HR" sz="1400" dirty="0"/>
              <a:t>ž</a:t>
            </a:r>
            <a:r>
              <a:rPr lang="pl-PL" sz="1400" dirty="0"/>
              <a:t>an krivi</a:t>
            </a:r>
            <a:r>
              <a:rPr lang="hr-HR" sz="1400" dirty="0"/>
              <a:t>č</a:t>
            </a:r>
            <a:r>
              <a:rPr lang="pl-PL" sz="1400" dirty="0"/>
              <a:t>nopravni i penolo</a:t>
            </a:r>
            <a:r>
              <a:rPr lang="hr-HR" sz="1400" dirty="0"/>
              <a:t>š</a:t>
            </a:r>
            <a:r>
              <a:rPr lang="pl-PL" sz="1400" dirty="0"/>
              <a:t>ki institut koji je nezaobilazan dio izvr</a:t>
            </a:r>
            <a:r>
              <a:rPr lang="hr-HR" sz="1400" dirty="0"/>
              <a:t>š</a:t>
            </a:r>
            <a:r>
              <a:rPr lang="pl-PL" sz="1400" dirty="0"/>
              <a:t>nog krivi</a:t>
            </a:r>
            <a:r>
              <a:rPr lang="hr-HR" sz="1400" dirty="0"/>
              <a:t>č</a:t>
            </a:r>
            <a:r>
              <a:rPr lang="pl-PL" sz="1400" dirty="0"/>
              <a:t>nog prava sa kojim se smanjuje prisila u dru</a:t>
            </a:r>
            <a:r>
              <a:rPr lang="hr-HR" sz="1400" dirty="0"/>
              <a:t>š</a:t>
            </a:r>
            <a:r>
              <a:rPr lang="pl-PL" sz="1400" dirty="0"/>
              <a:t>tvu i zna</a:t>
            </a:r>
            <a:r>
              <a:rPr lang="hr-HR" sz="1400" dirty="0"/>
              <a:t>č</a:t>
            </a:r>
            <a:r>
              <a:rPr lang="pl-PL" sz="1400" dirty="0"/>
              <a:t>ajno humaniziraju krivi</a:t>
            </a:r>
            <a:r>
              <a:rPr lang="hr-HR" sz="1400" dirty="0"/>
              <a:t>č</a:t>
            </a:r>
            <a:r>
              <a:rPr lang="pl-PL" sz="1400" dirty="0"/>
              <a:t>nopravne sankcije</a:t>
            </a:r>
            <a:r>
              <a:rPr lang="hr-HR" sz="1400" dirty="0"/>
              <a:t>.Uslovni otpust ima više funkcija:</a:t>
            </a:r>
            <a:endParaRPr lang="en-US" sz="1400" dirty="0"/>
          </a:p>
          <a:p>
            <a:r>
              <a:rPr lang="hr-HR" sz="1400" dirty="0"/>
              <a:t>(1) </a:t>
            </a:r>
            <a:r>
              <a:rPr lang="pl-PL" sz="1400" dirty="0"/>
              <a:t>skratiti izdr</a:t>
            </a:r>
            <a:r>
              <a:rPr lang="hr-HR" sz="1400" dirty="0"/>
              <a:t>ž</a:t>
            </a:r>
            <a:r>
              <a:rPr lang="pl-PL" sz="1400" dirty="0"/>
              <a:t>avanje kazne zatvora kada to nije vi</a:t>
            </a:r>
            <a:r>
              <a:rPr lang="hr-HR" sz="1400" dirty="0"/>
              <a:t>š</a:t>
            </a:r>
            <a:r>
              <a:rPr lang="pl-PL" sz="1400" dirty="0"/>
              <a:t>e nu</a:t>
            </a:r>
            <a:r>
              <a:rPr lang="hr-HR" sz="1400" dirty="0"/>
              <a:t>ž</a:t>
            </a:r>
            <a:r>
              <a:rPr lang="pl-PL" sz="1400" dirty="0"/>
              <a:t>no</a:t>
            </a:r>
            <a:r>
              <a:rPr lang="hr-HR" sz="1400" dirty="0"/>
              <a:t>,</a:t>
            </a:r>
            <a:endParaRPr lang="en-US" sz="1400" dirty="0"/>
          </a:p>
          <a:p>
            <a:r>
              <a:rPr lang="hr-HR" sz="1400" dirty="0"/>
              <a:t>(2) </a:t>
            </a:r>
            <a:r>
              <a:rPr lang="pl-PL" sz="1400" dirty="0"/>
              <a:t>poticati zatvorenika da se za vrijeme izvr</a:t>
            </a:r>
            <a:r>
              <a:rPr lang="hr-HR" sz="1400" dirty="0"/>
              <a:t>š</a:t>
            </a:r>
            <a:r>
              <a:rPr lang="pl-PL" sz="1400" dirty="0"/>
              <a:t>enja kazne zatvora pona</a:t>
            </a:r>
            <a:r>
              <a:rPr lang="hr-HR" sz="1400" dirty="0"/>
              <a:t>š</a:t>
            </a:r>
            <a:r>
              <a:rPr lang="pl-PL" sz="1400" dirty="0"/>
              <a:t>a tako da se mo</a:t>
            </a:r>
            <a:r>
              <a:rPr lang="hr-HR" sz="1400" dirty="0"/>
              <a:t>ž</a:t>
            </a:r>
            <a:r>
              <a:rPr lang="pl-PL" sz="1400" dirty="0"/>
              <a:t>e smatrati da je kazna dobro djelovala</a:t>
            </a:r>
            <a:r>
              <a:rPr lang="hr-HR" sz="1400" dirty="0"/>
              <a:t>. </a:t>
            </a:r>
            <a:r>
              <a:rPr lang="pl-PL" sz="1400" dirty="0"/>
              <a:t>Ovisno od zakonodavstava naj</a:t>
            </a:r>
            <a:r>
              <a:rPr lang="hr-HR" sz="1400" dirty="0"/>
              <a:t>č</a:t>
            </a:r>
            <a:r>
              <a:rPr lang="pl-PL" sz="1400" dirty="0"/>
              <a:t>e</a:t>
            </a:r>
            <a:r>
              <a:rPr lang="hr-HR" sz="1400" dirty="0"/>
              <a:t>šć</a:t>
            </a:r>
            <a:r>
              <a:rPr lang="pl-PL" sz="1400" dirty="0"/>
              <a:t>e se primjenjuje kod kazne zatvora</a:t>
            </a:r>
            <a:r>
              <a:rPr lang="hr-HR" sz="1400" dirty="0"/>
              <a:t>, </a:t>
            </a:r>
            <a:r>
              <a:rPr lang="pl-PL" sz="1400" dirty="0"/>
              <a:t>kazne dugotrajnog zatvora i maloljetni</a:t>
            </a:r>
            <a:r>
              <a:rPr lang="hr-HR" sz="1400" dirty="0"/>
              <a:t>č</a:t>
            </a:r>
            <a:r>
              <a:rPr lang="pl-PL" sz="1400" dirty="0"/>
              <a:t>kog zatvora</a:t>
            </a:r>
            <a:r>
              <a:rPr lang="hr-HR" sz="1400" dirty="0"/>
              <a:t>.</a:t>
            </a:r>
            <a:endParaRPr lang="en-US" sz="1400" dirty="0"/>
          </a:p>
          <a:p>
            <a:r>
              <a:rPr lang="pl-PL" sz="1400" dirty="0"/>
              <a:t>Prije svega, ni sudska odluka nije nepromjenjiva ako je postignuta svrha kazne. Nadalje, stimulira se dobro ponašanje zatvorenika.</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78186"/>
            <a:ext cx="7315200" cy="269304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dirty="0"/>
              <a:t>Uslovni otpust nije bezuslovan, kazna ostaje, zatvorenik se pušta na slobodu uz više uslova, najvažniji je da ne učini novo krivično djelo dok još traje kazna. Štoviše, može se otpuštenom s izdržavanja kazne zatvora nametnuti niz obaveza koje su zamišljene kao brana od novog «upada» u zločin.</a:t>
            </a:r>
            <a:endParaRPr lang="en-US" sz="1400" dirty="0"/>
          </a:p>
          <a:p>
            <a:r>
              <a:rPr lang="pl-PL" sz="1400" dirty="0"/>
              <a:t>Komisija koja donosi odluku o uslovnom otpustu rukovodi se određenim kriterijima:</a:t>
            </a:r>
            <a:endParaRPr lang="en-US" sz="1400" dirty="0"/>
          </a:p>
          <a:p>
            <a:r>
              <a:rPr lang="pl-PL" sz="1400" dirty="0"/>
              <a:t>- ranija osuđivanost zatvorenika,</a:t>
            </a:r>
            <a:endParaRPr lang="en-US" sz="1400" dirty="0"/>
          </a:p>
          <a:p>
            <a:r>
              <a:rPr lang="pl-PL" sz="1400" dirty="0"/>
              <a:t>- ponašanje za vrijeme boravka u zavodu,</a:t>
            </a:r>
            <a:endParaRPr lang="en-US" sz="1400" dirty="0"/>
          </a:p>
          <a:p>
            <a:r>
              <a:rPr lang="pl-PL" sz="1400" dirty="0"/>
              <a:t>- poštivanje kućnog reda zavoda,</a:t>
            </a:r>
            <a:endParaRPr lang="en-US" sz="1400" dirty="0"/>
          </a:p>
          <a:p>
            <a:r>
              <a:rPr lang="pl-PL" sz="1400" dirty="0"/>
              <a:t>- angažman u radnim aktivnostima,</a:t>
            </a:r>
            <a:endParaRPr lang="en-US" sz="1400" dirty="0"/>
          </a:p>
          <a:p>
            <a:r>
              <a:rPr lang="pl-PL" sz="1400" dirty="0"/>
              <a:t>- aktivnosti u tretmanu,</a:t>
            </a:r>
            <a:endParaRPr lang="en-US" sz="1400" dirty="0"/>
          </a:p>
          <a:p>
            <a:r>
              <a:rPr lang="pl-PL" sz="1400" dirty="0"/>
              <a:t>- ponašanje prema krivičnom djelu, kajanje ili ne, odnos prema žrtvi itd.,</a:t>
            </a:r>
            <a:endParaRPr lang="en-US" sz="1400" dirty="0"/>
          </a:p>
          <a:p>
            <a:r>
              <a:rPr lang="pl-PL" sz="1400" dirty="0"/>
              <a:t>- uspjeh u rehabilitaciji i dr.</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7"/>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GAŠENJE KRIVIČNIH SANKCIJA</a:t>
            </a:r>
            <a:endParaRPr lang="en-US" sz="1400" dirty="0"/>
          </a:p>
          <a:p>
            <a:r>
              <a:rPr lang="hr-HR" sz="1400" dirty="0"/>
              <a:t>Sud je nadležan da učiniocu krivičnog  djela izrekne krivičnu  sankciju, društvenu mjeru reagovanja na učinjeni prekršaj ili krivično djelo u zakonski sprovedenom postupku.Izricanja krivičnih sankcija predstavlja mehanizam zaštite društvenih vrijednosti,   temeljnih ljudskih prava,  bezbjednosti države i ustavnog poredka.</a:t>
            </a:r>
            <a:endParaRPr lang="en-US" sz="1400" dirty="0"/>
          </a:p>
          <a:p>
            <a:r>
              <a:rPr lang="hr-HR" sz="1400" dirty="0"/>
              <a:t>Osnova gašenja krivičnih sankcija:</a:t>
            </a:r>
            <a:endParaRPr lang="en-US" sz="1400" dirty="0"/>
          </a:p>
          <a:p>
            <a:pPr lvl="0"/>
            <a:r>
              <a:rPr lang="hr-HR" sz="1400" dirty="0"/>
              <a:t>zastara,  </a:t>
            </a:r>
            <a:endParaRPr lang="en-US" sz="1400" dirty="0"/>
          </a:p>
          <a:p>
            <a:pPr lvl="0"/>
            <a:r>
              <a:rPr lang="hr-HR" sz="1400" dirty="0"/>
              <a:t>amnestija,</a:t>
            </a:r>
            <a:endParaRPr lang="en-US" sz="1400" dirty="0"/>
          </a:p>
          <a:p>
            <a:pPr lvl="0"/>
            <a:r>
              <a:rPr lang="hr-HR" sz="1400" dirty="0"/>
              <a:t>pomilovanje. </a:t>
            </a:r>
            <a:endParaRPr lang="en-US" sz="1400" dirty="0"/>
          </a:p>
          <a:p>
            <a:r>
              <a:rPr lang="hr-HR" sz="1400" dirty="0"/>
              <a:t>Amnestija i pomilovanje predstavljaju najveći akt političke milosti najviših organa državne vlasti. Njima se nastoje postići, ne samo kriminalnopolitički, već i određeni čisto politički ciljevi.</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Amnestija</a:t>
            </a:r>
            <a:endParaRPr lang="en-US" sz="1400" dirty="0"/>
          </a:p>
          <a:p>
            <a:r>
              <a:rPr lang="hr-HR" sz="1400" dirty="0"/>
              <a:t>Amnestija predstavlja opći pravni akt i donosi se u formi zakona.  To je, zapravo, akt najvišeg zakonodavnog organa vlasti, kojim se neodređeni broj lica poimenično i pojedinačno, oslobađa krivičnog gonjenja (abolicija), potpuno ili djelimično se oslobođa od izvršenja kazne, zamjenjuje se izrečena kazna blažom kaznom, briše osuda ili ukidaju pravne posljedice osude. Pritom, nije neophodna saglasnost lica na koje se amnestija odnosi.</a:t>
            </a:r>
            <a:endParaRPr lang="en-US" sz="1400" dirty="0"/>
          </a:p>
          <a:p>
            <a:r>
              <a:rPr lang="hr-HR" sz="1400" dirty="0"/>
              <a:t>Amnestija se odnosi na individualno neodređen broj osoba.Amnestija se ne odnosi na odgojne mjere  niti izrečene mjere bezbjednosti.</a:t>
            </a:r>
            <a:endParaRPr lang="en-US" sz="1400" dirty="0"/>
          </a:p>
          <a:p>
            <a:r>
              <a:rPr lang="hr-HR" sz="1400" dirty="0"/>
              <a:t>Amnestija se odnosi na učinjena krivična djela u prošlosti, što znači da je, kod trajnih krivičnih djela (čijim izvršenjem je prouzrokovano protivpravno stanje) amnestijom obuhvaćeno samo ono stanje ili posljedica koje je stvoreno izvršenjem krivičnog djela.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Pomilovanje</a:t>
            </a:r>
            <a:endParaRPr lang="en-US" sz="1400" dirty="0"/>
          </a:p>
          <a:p>
            <a:r>
              <a:rPr lang="hr-HR" sz="1400" dirty="0"/>
              <a:t>Pomilovanje je institut prema kojem postoji mogućnost da krivično odgovoran učinioc krivičnog djela izbjegne primjenu zaslužene kazne u cjelini, ili djelimično, ili je  zamjeni sa blažom kaznom.Pomilovanje je odluka, akt milosti i kao takav je važan u krivičnopravnom i političkom smislu. Akt pomilovanja donosi najviši politički organ, predsjednik države ili entiteta (ako je država tako koncipirana).</a:t>
            </a:r>
            <a:endParaRPr lang="en-US" sz="1400" dirty="0"/>
          </a:p>
          <a:p>
            <a:r>
              <a:rPr lang="hr-HR" sz="1400" dirty="0"/>
              <a:t>Pomilovanjem se određeno lice ili određeni broj lica,  oslobađa odgovornosti od krivičnog gonjenja, potpuno ili djelimično od izvršenja kazne, zamjenjuje se  izrečena kazna blažom kaznom ili uslovnom osudom, određuje se brisanje osude ili se ukida,  odnosno  određuje se kraće vrijeme trajanja određene pravne posljedice osude ili mjere bezbjednosti.</a:t>
            </a:r>
            <a:endParaRPr lang="en-US" sz="1400" dirty="0"/>
          </a:p>
          <a:p>
            <a:r>
              <a:rPr lang="hr-HR" sz="1400" dirty="0"/>
              <a:t>Pomilovanje se odnosi na sve vrste kazni koje su predviđene krivičnim zakonodavstvom.Pomilovanje se može dati  u slučajevima kada nije proveden postupak za davanje pomilovanja, a njime može biti obuhvaćena svaka osoba u zavodu i svaka izrečena kazna.</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5"/>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b="1" dirty="0"/>
              <a:t>Zastara izvršenja krivičnih sankcija</a:t>
            </a:r>
            <a:endParaRPr lang="en-US" sz="1400" dirty="0"/>
          </a:p>
          <a:p>
            <a:r>
              <a:rPr lang="pl-PL" sz="1400" dirty="0"/>
              <a:t>Za nastupanje ove zastarjelosti potrebno je da je sud izrekao kaznu, ali da se, usljed nastupanja određenih okolnosti, nije pristupilo izvršenju, ili da je izvršenje usljed tih okolnosti prekinuto.</a:t>
            </a:r>
            <a:r>
              <a:rPr lang="pl-PL" sz="1400" b="1" baseline="30000" dirty="0"/>
              <a:t> </a:t>
            </a:r>
            <a:endParaRPr lang="en-US" sz="1400" dirty="0"/>
          </a:p>
          <a:p>
            <a:r>
              <a:rPr lang="pl-PL" sz="1400" dirty="0"/>
              <a:t>Krivičnim zakonom u svakoj državi su predviđeni rokovi zastarjelosti izvršenja kazne.Vrijeme zastarjelosti počinje od prvog dana pravosnažnosti presude, osim u slučaju opoziva uslovne osude.Apsolutna zastarjelost izvršenja kazne nastaje u svakom slučaju kad protekne dvostruko vrijeme koje se po zakonu traži za zastarelost izvršenja kazne. Apsolutna zastarjelost  izvršenja kazne može nastupiti i u toku izvršenja  kazne zatvora.</a:t>
            </a:r>
            <a:endParaRPr lang="en-US" sz="1400" dirty="0"/>
          </a:p>
          <a:p>
            <a:r>
              <a:rPr lang="pl-PL" sz="1400"/>
              <a:t>Krivično gonjenje i izvršenje kazne ne zastarjevaju za krivična djela genocida, zločina protiv čovječnosti, ratnih zločina, za krivično djelo organizovanja grupe i podsticanja na izvršenje genocida i ratnih zločina, kao i za krivična djela za koja zastarjelost ne može da nastupi prema međunarodnim ugovorima.</a:t>
            </a:r>
            <a:endParaRPr lang="en-US" sz="140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72</TotalTime>
  <Words>841</Words>
  <Application>Microsoft Office PowerPoint</Application>
  <PresentationFormat>Prikaz na ekranu (4:3)</PresentationFormat>
  <Paragraphs>33</Paragraphs>
  <Slides>6</Slides>
  <Notes>0</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6</vt:i4>
      </vt:variant>
    </vt:vector>
  </HeadingPairs>
  <TitlesOfParts>
    <vt:vector size="12" baseType="lpstr">
      <vt:lpstr>Arial</vt:lpstr>
      <vt:lpstr>Times New Roman</vt:lpstr>
      <vt:lpstr>Verdana</vt:lpstr>
      <vt:lpstr>Wingdings 2</vt:lpstr>
      <vt:lpstr>Wingdings 3</vt:lpstr>
      <vt:lpstr>Concourse</vt:lpstr>
      <vt:lpstr>PowerPoint prezentacija</vt:lpstr>
      <vt:lpstr>PowerPoint prezentacija</vt:lpstr>
      <vt:lpstr>PowerPoint prezentacija</vt:lpstr>
      <vt:lpstr>PowerPoint prezentacija</vt:lpstr>
      <vt:lpstr>PowerPoint prezentacija</vt:lpstr>
      <vt:lpstr>PowerPoint prezentacija</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Almir</cp:lastModifiedBy>
  <cp:revision>17</cp:revision>
  <dcterms:created xsi:type="dcterms:W3CDTF">2019-03-27T20:56:35Z</dcterms:created>
  <dcterms:modified xsi:type="dcterms:W3CDTF">2020-11-03T20:32:18Z</dcterms:modified>
</cp:coreProperties>
</file>