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93521"/>
            <a:ext cx="73152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1400" b="1" dirty="0"/>
              <a:t>POSREDOVANJE, POMIRENJE I PORAVNANJE</a:t>
            </a:r>
            <a:endParaRPr lang="en-US" sz="1400" b="1" dirty="0"/>
          </a:p>
          <a:p>
            <a:r>
              <a:rPr lang="cs-CZ" sz="1400" dirty="0"/>
              <a:t>U skladu sa R (2000) 22, koji govori o pitanju poravnanja učinioca i oštećenog. </a:t>
            </a:r>
            <a:endParaRPr lang="en-US" sz="1400" dirty="0"/>
          </a:p>
          <a:p>
            <a:r>
              <a:rPr lang="cs-CZ" sz="1400" dirty="0"/>
              <a:t>Učestvovanje u posredovanju je dobrovoljno, može ga inicirati bilo koja od postojećih strana i može da započne u periodu posle učinjenog krivičnog djela, a prije izvršenja kazne. Alternative pritvoru prije suđenja:</a:t>
            </a:r>
            <a:endParaRPr lang="en-US" sz="1400" dirty="0"/>
          </a:p>
          <a:p>
            <a:r>
              <a:rPr lang="cs-CZ" sz="1400" dirty="0"/>
              <a:t>takve alternative su predlagane u nekoliko navrata u Preporukama Savjeta Evrope, od kojih je posljednja Rec (2006) 13 Komiteta ministara o određivanju pritvora.</a:t>
            </a:r>
            <a:endParaRPr lang="en-US" sz="1400" dirty="0"/>
          </a:p>
          <a:p>
            <a:r>
              <a:rPr lang="cs-CZ" sz="1400" dirty="0"/>
              <a:t>Mjere prije suđenja, koje su od velikog značaja, zbog velikog postotka zatvorenika koji su u pritvoru čekajući suđenje (od 25% do 50%), idu za tim da se izbjegne određivanje pritvora, čime se smanjuje prenaseljenost zatvora, preopterećenost pravosudnog aparata i opasnost da počinilac bude stigmatizovan i ocrnjen.</a:t>
            </a:r>
            <a:endParaRPr lang="en-US" sz="1400" dirty="0"/>
          </a:p>
          <a:p>
            <a:r>
              <a:rPr lang="cs-CZ" sz="1400" dirty="0"/>
              <a:t>Među alternativama pritvoru ima i onih koje su na raspolaganju tužilaštvu i mogu se primjeniti kao dio vansudske nagodbe. Ove varijante, koje imaju za cilj da se izbjegne potreba izlaska pred sud, razvile su se u onim zemljama u kojima tužilaštvo ima diskreciono pravo nagodbe.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08964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NOVA ULOGA SUDIJE U IZVRŠENJU KAZNE ZATVORA</a:t>
            </a:r>
            <a:endParaRPr lang="en-US" sz="1400" dirty="0"/>
          </a:p>
          <a:p>
            <a:r>
              <a:rPr lang="hr-HR" sz="1400" dirty="0"/>
              <a:t>Načelo legaliteta, i tokom izvršavanja krivičnopravnih sankcija, traži veće osiguranje poštivanja ljudskih.Uvođenje sudije izvršenja je veliki iskorak u zaštiti temeljnih ljudskih prava osuđenika.</a:t>
            </a:r>
            <a:endParaRPr lang="en-US" sz="1400" dirty="0"/>
          </a:p>
          <a:p>
            <a:r>
              <a:rPr lang="hr-HR" sz="1400" dirty="0"/>
              <a:t>Takođe, u nekim zakonodavstvima predstavnik suda bio je jedan od članova komisije koja je odlučivala o uslovnom otpustu zatvorenika s izdržavanja kazne zatvora. </a:t>
            </a:r>
            <a:endParaRPr lang="en-US" sz="1400" dirty="0"/>
          </a:p>
          <a:p>
            <a:r>
              <a:rPr lang="hr-HR" sz="1400" dirty="0"/>
              <a:t>Odluku o uslovnom otpustu donosi posebna komisija koju imenuje ministar pravde, a učestvuje sudija izvršenja nadležnog prema mjestu izvršenja  kazne zatvora, te bez obzira koliko sudija učestvuje u odluci ova komisija ili tijelo je upravno, a ne sudsko.Odlučivanje o uslovnom otpustu je, nesumnjivo, sudska  a ne upravna djelatnost.</a:t>
            </a:r>
            <a:endParaRPr lang="en-US" sz="1400" dirty="0"/>
          </a:p>
          <a:p>
            <a:r>
              <a:rPr lang="hr-HR" sz="1400" dirty="0"/>
              <a:t>Pritužbe zatvorenika sud treba da uzme u ozbiljno razmatranje, te da u što kraćem vremenskom periodu naloži otklanjanje nepravilnosti u radu, nedostatke ili nezakonitosti u postupanju prema zatvorenicima, da omogući ravnopravnost i jednakost zatvorenika pred zakonom. 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08965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Četvrto poglavlje</a:t>
            </a:r>
            <a:endParaRPr lang="en-US" sz="1400" dirty="0"/>
          </a:p>
          <a:p>
            <a:r>
              <a:rPr lang="hr-HR" sz="1400" b="1" dirty="0"/>
              <a:t>OSUĐENIČKA POPULACIJA-</a:t>
            </a:r>
            <a:r>
              <a:rPr lang="pl-PL" sz="1400" b="1" dirty="0"/>
              <a:t>ODNOS FORMALNOG I NEFORMALNOG SISTEMA U KPZ</a:t>
            </a:r>
            <a:endParaRPr lang="en-US" sz="1400" dirty="0"/>
          </a:p>
          <a:p>
            <a:r>
              <a:rPr lang="pl-PL" sz="1400" dirty="0"/>
              <a:t>Nasuprot formalnom sistemu, koji se zasniva na osoblju zatvora i normativnom sistemu (poštujući Zakon o izvršenju krivičnih sankcija i Pravilnik o kućnom redu), javlja se neformalni sistem koji se zasniva na zatvorenicima i njihovom međusobnom odnosu, kao i zatvoreničkom kodeksu, a koji svakako negativno utiče na sam proces resocijalizacije. </a:t>
            </a:r>
            <a:endParaRPr lang="en-US" sz="1400" dirty="0"/>
          </a:p>
          <a:p>
            <a:r>
              <a:rPr lang="pl-PL" sz="1400" dirty="0"/>
              <a:t>Odnos zatvorenika prema formalnom i neformalnom sistemu, za vrijeme izdržavanja zatvorske kazne, predstavlja značajan indikator koji ukazuje koliko su zatvorenici spremni za ponovno prihvatanje društvenih normi i povratak u zajednicu. </a:t>
            </a:r>
            <a:endParaRPr lang="en-US" sz="1400" dirty="0"/>
          </a:p>
          <a:p>
            <a:r>
              <a:rPr lang="pl-PL" sz="1400" dirty="0"/>
              <a:t>Formalni i neformalni sistemi su međusobno uslovljeni, i u obrnutoj su proporciji (što je jedan jači drugi je slabiji). 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08965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1400" b="1" dirty="0"/>
              <a:t>Kodeks ponašanja zatvorenika </a:t>
            </a:r>
            <a:endParaRPr lang="en-US" sz="1400" dirty="0"/>
          </a:p>
          <a:p>
            <a:r>
              <a:rPr lang="pl-PL" sz="1400" dirty="0"/>
              <a:t>Kodeks, iako nije pisano pravilo (više liči na na neko običajno pravo koje je u svijesti zatvorenika u zatvoru), veoma je postojano, primjenljivo i trajno, kako u odnosu na zatvorenike tako i u odnosu na formalni sistem. </a:t>
            </a:r>
            <a:endParaRPr lang="en-US" sz="1400" dirty="0"/>
          </a:p>
          <a:p>
            <a:r>
              <a:rPr lang="pl-PL" sz="1400" dirty="0"/>
              <a:t>Neki zatvorenici nemaju potrebu ulaska u neformalnu strukturu zatvorenika, željeli bi biti po strani. To je, uglavnom, karakteristika zatvorenika koji su  učinili određena krivična djela (npr.saobraćajne delikte) i koji se ne identificiraju sa grupacijom zatvorenika organizovanih u neformalnu grupu.</a:t>
            </a:r>
            <a:endParaRPr lang="en-US" sz="1400" dirty="0"/>
          </a:p>
          <a:p>
            <a:r>
              <a:rPr lang="pl-PL" sz="1400" dirty="0"/>
              <a:t> Postoje i članovi zatvoreničke populacije koju neformalna grupa ne želi u svom sastavu, a uglavnom se radi o učiniocima određenih krivičnih djela (npr. seksualnih delikata). Oni su tzv. riziko populacija u zatvorima, na koju formalni sistem treba da obrati pažnju Zbog prevencije povređivanja zatvorenika, eventualnih ubistava, a nerijetko i samoubistava, zbog nemogućnosti borbe zatvorenika sa uslovima u kojima se nalazi, u zatvoru je potreban izmještaj u druge zavode.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3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Peto poglavlje</a:t>
            </a:r>
            <a:endParaRPr lang="en-US" sz="1400" dirty="0"/>
          </a:p>
          <a:p>
            <a:r>
              <a:rPr lang="hr-HR" sz="1400" b="1" dirty="0"/>
              <a:t>ZATVORSKA  ZAJEDNICA- OSUĐENIČKA KULTURA</a:t>
            </a:r>
            <a:endParaRPr lang="en-US" sz="1400" dirty="0"/>
          </a:p>
          <a:p>
            <a:r>
              <a:rPr lang="hr-HR" sz="1400" dirty="0"/>
              <a:t>Osuđenička zajednica je zajednica koja podrazumijeva populaciju neprirodnog zbira različitih ljudi koji se nalaze u  zatvorskoj sredini radi izdržavanja kazne zatvora. </a:t>
            </a:r>
            <a:endParaRPr lang="en-US" sz="1400" dirty="0"/>
          </a:p>
          <a:p>
            <a:r>
              <a:rPr lang="hr-HR" sz="1400" dirty="0"/>
              <a:t>U ovoj populaciji se nalaze ljudi različitih karakteristika, osobenosti, starosne dobi, mentaliteta, sklonosti, vaspitanja, porodičnog stanja i odnosa u porodici, obrazovanja, navika, kulturnih, vjerskih, seksualnih i drugih opredjeljenja. </a:t>
            </a:r>
            <a:endParaRPr lang="en-US" sz="1400" dirty="0"/>
          </a:p>
          <a:p>
            <a:r>
              <a:rPr lang="hr-HR" sz="1400" dirty="0"/>
              <a:t>Zatvorenici  borave u nametnutim uslovima  i  trebaju zajedno  provesti  veliki dio vremena. Svakako da ljudi različito reaguju u ovakvim situacijama, ovisno o stepenu  mogućnost prilagođavanja .</a:t>
            </a:r>
            <a:endParaRPr lang="en-US" sz="1400" dirty="0"/>
          </a:p>
          <a:p>
            <a:r>
              <a:rPr lang="hr-HR" sz="1400" dirty="0"/>
              <a:t>Asimilacija na novo okruženje, nove socijalne odnose, odvajanje od svoje porodice i bliskih ljudi, prilagođavanje i prihvatanje novih vrijednosti i zvanične vlasti, zatvorske uprave, prihvatanje i obaveza prema neformalnim grupama, je veoma težak period za svakog čovjeka.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93521"/>
            <a:ext cx="73152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1400" b="1" dirty="0"/>
              <a:t>DEPRIVACIJE </a:t>
            </a:r>
            <a:r>
              <a:rPr lang="hr-HR" sz="1400" dirty="0"/>
              <a:t>U širem </a:t>
            </a:r>
            <a:r>
              <a:rPr lang="cs-CZ" sz="1400" dirty="0"/>
              <a:t>zna</a:t>
            </a:r>
            <a:r>
              <a:rPr lang="hr-HR" sz="1400" dirty="0"/>
              <a:t>č</a:t>
            </a:r>
            <a:r>
              <a:rPr lang="cs-CZ" sz="1400" dirty="0"/>
              <a:t>enju,</a:t>
            </a:r>
            <a:r>
              <a:rPr lang="hr-HR" sz="1400" dirty="0"/>
              <a:t> d</a:t>
            </a:r>
            <a:r>
              <a:rPr lang="cs-CZ" sz="1400" dirty="0"/>
              <a:t>eprivacija predstavlja li</a:t>
            </a:r>
            <a:r>
              <a:rPr lang="hr-HR" sz="1400" dirty="0"/>
              <a:t>š</a:t>
            </a:r>
            <a:r>
              <a:rPr lang="cs-CZ" sz="1400" dirty="0"/>
              <a:t>avanje ili gubitak sadr</a:t>
            </a:r>
            <a:r>
              <a:rPr lang="hr-HR" sz="1400" dirty="0"/>
              <a:t>ž</a:t>
            </a:r>
            <a:r>
              <a:rPr lang="cs-CZ" sz="1400" dirty="0"/>
              <a:t>aja ili nu</a:t>
            </a:r>
            <a:r>
              <a:rPr lang="hr-HR" sz="1400" dirty="0"/>
              <a:t>ž</a:t>
            </a:r>
            <a:r>
              <a:rPr lang="cs-CZ" sz="1400" dirty="0"/>
              <a:t>nih</a:t>
            </a:r>
            <a:r>
              <a:rPr lang="hr-HR" sz="1400" dirty="0"/>
              <a:t> zadovoljstava  </a:t>
            </a:r>
            <a:r>
              <a:rPr lang="cs-CZ" sz="1400" dirty="0"/>
              <a:t>za zadovoljavanje ličnih potreba.</a:t>
            </a:r>
            <a:endParaRPr lang="en-US" sz="1400" dirty="0"/>
          </a:p>
          <a:p>
            <a:r>
              <a:rPr lang="hr-HR" sz="1400" b="1" dirty="0"/>
              <a:t> Deprivacija slobode</a:t>
            </a:r>
            <a:endParaRPr lang="en-US" sz="1400" dirty="0"/>
          </a:p>
          <a:p>
            <a:r>
              <a:rPr lang="hr-HR" sz="1400" dirty="0"/>
              <a:t>Predstavlja najvidljiviju, najjasniju i najmanje mističnu posljedicu zatvaranja, koja je jasna svim osuđenicima bez obzira na stepen obrazovanja, način života, navike i kulturne obrasce.</a:t>
            </a:r>
            <a:endParaRPr lang="en-US" sz="1400" dirty="0"/>
          </a:p>
          <a:p>
            <a:r>
              <a:rPr lang="hr-HR" sz="1400" dirty="0"/>
              <a:t>Deprivacija slobode pogađa zatorenike </a:t>
            </a:r>
            <a:r>
              <a:rPr lang="pl-PL" sz="1400" dirty="0"/>
              <a:t>i ona predstavlja odvojenost od dru</a:t>
            </a:r>
            <a:r>
              <a:rPr lang="hr-HR" sz="1400" dirty="0"/>
              <a:t>š</a:t>
            </a:r>
            <a:r>
              <a:rPr lang="pl-PL" sz="1400" dirty="0"/>
              <a:t>tva</a:t>
            </a:r>
            <a:r>
              <a:rPr lang="hr-HR" sz="1400" dirty="0"/>
              <a:t>, </a:t>
            </a:r>
            <a:r>
              <a:rPr lang="pl-PL" sz="1400" dirty="0"/>
              <a:t>ali</a:t>
            </a:r>
            <a:r>
              <a:rPr lang="hr-HR" sz="1400" dirty="0"/>
              <a:t> zatvoreniku </a:t>
            </a:r>
            <a:r>
              <a:rPr lang="pl-PL" sz="1400" dirty="0"/>
              <a:t>istovremeno ograni</a:t>
            </a:r>
            <a:r>
              <a:rPr lang="hr-HR" sz="1400" dirty="0"/>
              <a:t>č</a:t>
            </a:r>
            <a:r>
              <a:rPr lang="pl-PL" sz="1400" dirty="0"/>
              <a:t>ava slobodu i u samoj ustanovi gde izdr</a:t>
            </a:r>
            <a:r>
              <a:rPr lang="hr-HR" sz="1400" dirty="0"/>
              <a:t>ž</a:t>
            </a:r>
            <a:r>
              <a:rPr lang="pl-PL" sz="1400" dirty="0"/>
              <a:t>ava kaznuPostoje tvrdnje da</a:t>
            </a:r>
            <a:r>
              <a:rPr lang="hr-HR" sz="1400" dirty="0"/>
              <a:t> oduzimanje </a:t>
            </a:r>
            <a:r>
              <a:rPr lang="pl-PL" sz="1400" dirty="0"/>
              <a:t>slobode, ili njeno ograni</a:t>
            </a:r>
            <a:r>
              <a:rPr lang="hr-HR" sz="1400" dirty="0"/>
              <a:t>č</a:t>
            </a:r>
            <a:r>
              <a:rPr lang="pl-PL" sz="1400" dirty="0"/>
              <a:t>enje, nije po sebi samo depriviraju</a:t>
            </a:r>
            <a:r>
              <a:rPr lang="hr-HR" sz="1400" dirty="0"/>
              <a:t>ć</a:t>
            </a:r>
            <a:r>
              <a:rPr lang="pl-PL" sz="1400" dirty="0"/>
              <a:t>e ili frustriraju</a:t>
            </a:r>
            <a:r>
              <a:rPr lang="hr-HR" sz="1400" dirty="0"/>
              <a:t>ć</a:t>
            </a:r>
            <a:r>
              <a:rPr lang="pl-PL" sz="1400" dirty="0"/>
              <a:t>e</a:t>
            </a:r>
            <a:r>
              <a:rPr lang="hr-HR" sz="1400" dirty="0"/>
              <a:t>, </a:t>
            </a:r>
            <a:r>
              <a:rPr lang="pl-PL" sz="1400" dirty="0"/>
              <a:t>ve</a:t>
            </a:r>
            <a:r>
              <a:rPr lang="hr-HR" sz="1400" dirty="0"/>
              <a:t>ć </a:t>
            </a:r>
            <a:r>
              <a:rPr lang="pl-PL" sz="1400" dirty="0"/>
              <a:t>da patnje zatvorenika izazivaju posledice zatvaranja</a:t>
            </a:r>
            <a:r>
              <a:rPr lang="hr-HR" sz="1400" dirty="0"/>
              <a:t>  (</a:t>
            </a:r>
            <a:r>
              <a:rPr lang="pl-PL" sz="1400" dirty="0"/>
              <a:t>gubitak emocionalnih odnosa</a:t>
            </a:r>
            <a:r>
              <a:rPr lang="hr-HR" sz="1400" dirty="0"/>
              <a:t>, </a:t>
            </a:r>
            <a:r>
              <a:rPr lang="pl-PL" sz="1400" dirty="0"/>
              <a:t>usamljenost)</a:t>
            </a:r>
            <a:r>
              <a:rPr lang="hr-HR" sz="1400" dirty="0"/>
              <a:t>. </a:t>
            </a:r>
            <a:endParaRPr lang="en-US" sz="1400" dirty="0"/>
          </a:p>
          <a:p>
            <a:r>
              <a:rPr lang="hr-HR" sz="1400" b="1" dirty="0"/>
              <a:t> </a:t>
            </a:r>
            <a:r>
              <a:rPr lang="pl-PL" sz="1400" b="1" dirty="0"/>
              <a:t>Deprivacija materijalnih dobara i usluga -</a:t>
            </a:r>
            <a:r>
              <a:rPr lang="pl-PL" sz="1400" dirty="0"/>
              <a:t> i te kako padaju te</a:t>
            </a:r>
            <a:r>
              <a:rPr lang="hr-HR" sz="1400" dirty="0"/>
              <a:t>š</a:t>
            </a:r>
            <a:r>
              <a:rPr lang="pl-PL" sz="1400" dirty="0"/>
              <a:t>ko licima jer ih li</a:t>
            </a:r>
            <a:r>
              <a:rPr lang="hr-HR" sz="1400" dirty="0"/>
              <a:t>š</a:t>
            </a:r>
            <a:r>
              <a:rPr lang="pl-PL" sz="1400" dirty="0"/>
              <a:t>ava</a:t>
            </a:r>
            <a:r>
              <a:rPr lang="hr-HR" sz="1400" dirty="0"/>
              <a:t>  </a:t>
            </a:r>
            <a:r>
              <a:rPr lang="pl-PL" sz="1400" dirty="0"/>
              <a:t>u</a:t>
            </a:r>
            <a:r>
              <a:rPr lang="hr-HR" sz="1400" dirty="0"/>
              <a:t>ž</a:t>
            </a:r>
            <a:r>
              <a:rPr lang="pl-PL" sz="1400" dirty="0"/>
              <a:t>ivanja</a:t>
            </a:r>
            <a:r>
              <a:rPr lang="hr-HR" sz="1400" dirty="0"/>
              <a:t>. O</a:t>
            </a:r>
            <a:r>
              <a:rPr lang="pl-PL" sz="1400" dirty="0"/>
              <a:t>bzirom na postojanje ove deprivacije</a:t>
            </a:r>
            <a:r>
              <a:rPr lang="hr-HR" sz="1400" dirty="0"/>
              <a:t>, </a:t>
            </a:r>
            <a:r>
              <a:rPr lang="pl-PL" sz="1400" dirty="0"/>
              <a:t>uzroke treba tra</a:t>
            </a:r>
            <a:r>
              <a:rPr lang="hr-HR" sz="1400" dirty="0"/>
              <a:t>ž</a:t>
            </a:r>
            <a:r>
              <a:rPr lang="pl-PL" sz="1400" dirty="0"/>
              <a:t>iti u subjektivnom do</a:t>
            </a:r>
            <a:r>
              <a:rPr lang="hr-HR" sz="1400" dirty="0"/>
              <a:t>ž</a:t>
            </a:r>
            <a:r>
              <a:rPr lang="pl-PL" sz="1400" dirty="0"/>
              <a:t>ivljavanju materijalnih dobara i usluga kod svake ličnosti pojedinačno jer standardizacija dobara i usluga ne ostavlja iste posljedice na sve</a:t>
            </a:r>
            <a:r>
              <a:rPr lang="hr-HR" sz="1400" dirty="0"/>
              <a:t> zatvorenike. To posebno pogađa zatvorenike, koji po svojoj strukturi imaju potrebu da se na taj način iskazuju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4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1400" b="1" dirty="0"/>
              <a:t>Deprivacija sigurnosti-</a:t>
            </a:r>
            <a:r>
              <a:rPr lang="pl-PL" sz="1400" dirty="0"/>
              <a:t>Uprava zatvora ima obavezu i nastoji da u potpunosti zaštiti svakog pojedinca koji se nalazi u zatvoru svih 24 sata.</a:t>
            </a:r>
            <a:endParaRPr lang="en-US" sz="1400" dirty="0"/>
          </a:p>
          <a:p>
            <a:r>
              <a:rPr lang="pl-PL" sz="1400" dirty="0"/>
              <a:t>Potencijalne žrtve deprivacije sigurnosti su novopridošli zatvorenici, zatvorenici  koji su učinili određena krivična djela mlađi, nesigurni i oni sa manjim stepenom socijalne inteligencije. Na deprivacije sigurnosti utiču aktivnosti  zatvorenika koji se nalaze na izdržavanju dugih zatvorskih kazni te pripadnici zatvorskog krim miljea.</a:t>
            </a:r>
            <a:endParaRPr lang="en-US" sz="1400" dirty="0"/>
          </a:p>
          <a:p>
            <a:r>
              <a:rPr lang="pl-PL" sz="1400" b="1" dirty="0"/>
              <a:t> Deprivacija heteroseksualnih odnosa -</a:t>
            </a:r>
            <a:r>
              <a:rPr lang="pl-PL" sz="1400" dirty="0"/>
              <a:t>Seksualna frustracija je izuzetno jaka i predstavlja jednu od najvećih patnji. U zatvorima postoji česta pojava homoseksualizma, kako u muškim tako i u ženskim zatvorima. </a:t>
            </a:r>
            <a:endParaRPr lang="en-US" sz="1400" dirty="0"/>
          </a:p>
          <a:p>
            <a:r>
              <a:rPr lang="pl-PL" sz="1400" dirty="0"/>
              <a:t>Prema ovoj populaciji odnos sredine je različit. U nekim ustanovama su veoma tolerantni prema ovoj populaciji, a u nekim su kranje netolerantni. Ova populacija je često predmet brutalnih napada. Odnos prema ovim pojavama odslikava, uglavnom, stav društvene zajednice i okruženja u kojem se nalazi kaznena ustanova.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4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1400" b="1" dirty="0"/>
              <a:t>Deprivacija autonomije</a:t>
            </a:r>
            <a:endParaRPr lang="en-US" sz="1400" dirty="0"/>
          </a:p>
          <a:p>
            <a:r>
              <a:rPr lang="pl-PL" sz="1400" dirty="0"/>
              <a:t>Nametnuta pravila kućnog reda, utiču na osjećaj gubitka velikog procenta autonomije, što svakako utiče na psihu i postupke zatvorenika u vrijeme boravka u zatvoru.Cilj uprave zatvora je da ima kontrolu nad zatvoreničkom populacijom, vrlo često i bezpotrebno u maksimalnom nastojanju pojedinaca da zatvorenici izgube autonomiju.</a:t>
            </a:r>
            <a:endParaRPr lang="en-US" sz="1400" dirty="0"/>
          </a:p>
          <a:p>
            <a:r>
              <a:rPr lang="pl-PL" sz="1400" dirty="0"/>
              <a:t>Deprivacija autonomije može, naročito kod labilnih zatvorenika, da djeluje kao motiv za udruživanje, stvaranje kompaktne mase koju je lako  zloupotrebljavati u različite svrhe</a:t>
            </a:r>
            <a:endParaRPr lang="en-US" sz="1400" dirty="0"/>
          </a:p>
          <a:p>
            <a:r>
              <a:rPr lang="pl-PL" sz="1400" b="1" dirty="0"/>
              <a:t>Deprivacija duhovnosti</a:t>
            </a:r>
            <a:endParaRPr lang="en-US" sz="1400" dirty="0"/>
          </a:p>
          <a:p>
            <a:r>
              <a:rPr lang="pl-PL" sz="1400" dirty="0"/>
              <a:t>Mentalno zdravlje stanovništva je jedan od važnijih postulata o kojem bi trebala država da vodi računa.Zatvorska uprava je dužna da obezbijedi uslove za religijske obaveze, osjećanja i upražnjavanje onoga što određena religija propisuje. </a:t>
            </a:r>
            <a:endParaRPr lang="en-US" sz="1400" dirty="0"/>
          </a:p>
          <a:p>
            <a:r>
              <a:rPr lang="pl-PL" sz="1400" dirty="0"/>
              <a:t>Očuvati mentalno stanje zatvorenika, znači da izlazak zatvorenika iz zatvora ne znači prijetnju društvu, već je uspjeh društvene zajednice i sektora za izvršenje krivičnih sankcija.</a:t>
            </a:r>
            <a:endParaRPr lang="en-US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</TotalTime>
  <Words>1286</Words>
  <Application>Microsoft Office PowerPoint</Application>
  <PresentationFormat>Prikaz na ekranu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4" baseType="lpstr">
      <vt:lpstr>Arial</vt:lpstr>
      <vt:lpstr>Times New Roman</vt:lpstr>
      <vt:lpstr>Verdana</vt:lpstr>
      <vt:lpstr>Wingdings 2</vt:lpstr>
      <vt:lpstr>Wingdings 3</vt:lpstr>
      <vt:lpstr>Concourse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Almir</cp:lastModifiedBy>
  <cp:revision>17</cp:revision>
  <dcterms:created xsi:type="dcterms:W3CDTF">2019-03-27T20:56:35Z</dcterms:created>
  <dcterms:modified xsi:type="dcterms:W3CDTF">2020-11-03T20:31:38Z</dcterms:modified>
</cp:coreProperties>
</file>