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72" r:id="rId2"/>
    <p:sldId id="273" r:id="rId3"/>
    <p:sldId id="274" r:id="rId4"/>
    <p:sldId id="275" r:id="rId5"/>
    <p:sldId id="276" r:id="rId6"/>
    <p:sldId id="277" r:id="rId7"/>
    <p:sldId id="278" r:id="rId8"/>
    <p:sldId id="279" r:id="rId9"/>
    <p:sldId id="280" r:id="rId10"/>
    <p:sldId id="28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12CA672-5219-4372-9ECA-9C891D110A1B}" type="datetimeFigureOut">
              <a:rPr lang="en-US" smtClean="0"/>
              <a:pPr/>
              <a:t>11/3/2020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051F3D3-D6E1-4164-A168-65B74F43B5D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12CA672-5219-4372-9ECA-9C891D110A1B}" type="datetimeFigureOut">
              <a:rPr lang="en-US" smtClean="0"/>
              <a:pPr/>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12CA672-5219-4372-9ECA-9C891D110A1B}" type="datetimeFigureOut">
              <a:rPr lang="en-US" smtClean="0"/>
              <a:pPr/>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1F3D3-D6E1-4164-A168-65B74F43B5D7}"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CA672-5219-4372-9ECA-9C891D110A1B}" type="datetimeFigureOut">
              <a:rPr lang="en-US" smtClean="0"/>
              <a:pPr/>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051F3D3-D6E1-4164-A168-65B74F43B5D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12CA672-5219-4372-9ECA-9C891D110A1B}" type="datetimeFigureOut">
              <a:rPr lang="en-US" smtClean="0"/>
              <a:pPr/>
              <a:t>11/3/2020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051F3D3-D6E1-4164-A168-65B74F43B5D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793521"/>
            <a:ext cx="7315200" cy="306237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cs-CZ" sz="1400" b="1" dirty="0"/>
              <a:t>Novčane kazne</a:t>
            </a:r>
            <a:endParaRPr lang="en-US" sz="1400" b="1" i="1" dirty="0"/>
          </a:p>
          <a:p>
            <a:r>
              <a:rPr lang="cs-CZ" sz="1400" dirty="0"/>
              <a:t>Novčana kazna je jedna od najstarijih krivičnih sankcija i sredstava prinude primjenjena od strane države.Novčana kazna, u principu, se izriče kao glavna ili kao sporedna kazna, tj. postoji mogućnost kumulacije novčane kazne sa kaznom zatvora, tj. uslovnom osudom. Neke od tih opcija su: </a:t>
            </a:r>
            <a:endParaRPr lang="en-US" sz="1400" dirty="0"/>
          </a:p>
          <a:p>
            <a:pPr lvl="0"/>
            <a:r>
              <a:rPr lang="cs-CZ" sz="1400" dirty="0"/>
              <a:t>Sistem dnevnih iznosa, dan – iznos novčane kazne,Sistem fiksnih iznosa – kada je novčana kazna propisana minimalnim i maksimalnim iznosom,Sistem prosječnih  ličnih dohodaka – novčana kazna je određena prosječnim ličnim dohodkom počinioca, određena je stanjem u državi, tj. prosječnim ličnim dohodkom u državi,</a:t>
            </a:r>
            <a:endParaRPr lang="en-US" sz="1400" dirty="0"/>
          </a:p>
          <a:p>
            <a:pPr lvl="0"/>
            <a:r>
              <a:rPr lang="cs-CZ" sz="1400" dirty="0"/>
              <a:t>Skandinavski način – kada je kazna izrečena prema dnevnim novčanim iznosima, određena prema imovinskim stanjem počiniocem krivičnog djela,</a:t>
            </a:r>
            <a:endParaRPr lang="en-US" sz="1400" dirty="0"/>
          </a:p>
          <a:p>
            <a:pPr lvl="0"/>
            <a:r>
              <a:rPr lang="cs-CZ" sz="1400" dirty="0"/>
              <a:t>Proporcionalni sistem – kada je visina novčane kazne određena proporcionalnoj vrijednosti imovinske koristi stečene počinjenim krivičnim djelom, ili štete koja je nastala počinjenim  krivičnim djelom,</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6"/>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dirty="0"/>
              <a:t>Najpoznatije mjere bezbjednosti su:</a:t>
            </a:r>
            <a:endParaRPr lang="en-US" sz="1400" dirty="0"/>
          </a:p>
          <a:p>
            <a:pPr lvl="0"/>
            <a:r>
              <a:rPr lang="hr-HR" sz="1400" dirty="0"/>
              <a:t>zabrana vršenja funkcije, profesije ili zanata, koja se primjenjuje na određeni period da bi kazna postigla svoj cilj,mjera obaveznog  psihijatrijskog liječenja na slobodi,mjera obaveznog liječenja od ovisnosti,oduzimanje predmeta,zabrana javnog istupa,zabrana boravka u određenom mjestu,oduzimanja vozačke ili dozvole za oružje,zabrana upravljanja motornim vozilom, lišavanje roditeljskih prava,zabrana napuštanja zemlje,protjerivanje stranca iz zemlje,javno objavljivanje presude,</a:t>
            </a:r>
            <a:r>
              <a:rPr lang="cs-CZ" sz="1400" dirty="0"/>
              <a:t>Mjera sigurnosti se može izvršavati u zavodu za izvršenje krivičnih sankcija, ili u psihijatrijskim odjeljenjima van zavoda.</a:t>
            </a:r>
            <a:endParaRPr lang="en-US" sz="1400" dirty="0"/>
          </a:p>
          <a:p>
            <a:r>
              <a:rPr lang="cs-CZ" sz="1400" dirty="0"/>
              <a:t>Uprava zavoda za izvršenje sankcija je dužna da sarađuje sa zdravstvenim ustanovama, u kojima se ova mjera izvršava, i da se interesuje za stanje osuđenika, da upoznaje sud o zdravstvenom stanju osuđenika. Ovisno od rezultata o stanju osuđenika, sud može obustaviti daljnje izvršenje mjere bezbjednosti, može osobu pustiti na uslovni otpust, i dr.</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793522"/>
            <a:ext cx="7315200" cy="306237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cs-CZ" sz="1400" b="1" dirty="0"/>
              <a:t>Prednost novčanih kazni: </a:t>
            </a:r>
            <a:endParaRPr lang="en-US" sz="1400" dirty="0"/>
          </a:p>
          <a:p>
            <a:pPr lvl="0"/>
            <a:r>
              <a:rPr lang="cs-CZ" sz="1400" dirty="0"/>
              <a:t>kao humana kazna,  ne izaziva deprivacije osuđenika,osuđenik se ne etiketira boravkom u zatvoru kao kriminalac,ne postoji veliki rizik od gubitka posla,najvažnije kod primjene novčane kazne, osuđenik se ne otuđuje od svoje porodice.</a:t>
            </a:r>
            <a:endParaRPr lang="en-US" sz="1400" dirty="0"/>
          </a:p>
          <a:p>
            <a:r>
              <a:rPr lang="cs-CZ" sz="1400" dirty="0"/>
              <a:t> </a:t>
            </a:r>
            <a:endParaRPr lang="en-US" sz="1400" dirty="0"/>
          </a:p>
          <a:p>
            <a:r>
              <a:rPr lang="cs-CZ" sz="1400" dirty="0"/>
              <a:t>Novčane kazne imaju i </a:t>
            </a:r>
            <a:r>
              <a:rPr lang="cs-CZ" sz="1400" b="1" dirty="0"/>
              <a:t>određene nedostatke:</a:t>
            </a:r>
            <a:endParaRPr lang="en-US" sz="1400" dirty="0"/>
          </a:p>
          <a:p>
            <a:pPr lvl="0"/>
            <a:r>
              <a:rPr lang="cs-CZ" sz="1400" dirty="0"/>
              <a:t>Neki od nedostataka su što novčane kazne nisu prikladne za sankcioniranje težih krivičnih dijela,Nemaju velikih kaznenih odijeka kod onih počinioca krivičnih dijela koji su u dobroj materijalnoj situaciji i sl.,kod lica koja su u drugačijoj situaciji, teško je primjenjiva, jer se teže naplaćuje,</a:t>
            </a:r>
            <a:endParaRPr lang="en-US" sz="1400" dirty="0"/>
          </a:p>
          <a:p>
            <a:pPr lvl="0"/>
            <a:r>
              <a:rPr lang="cs-CZ" sz="1400" dirty="0"/>
              <a:t>Sa aspekta principa jednakosti građana pred zakonom, u ovim slučajevima se čini diskriminacija prema stepenu kažnjavanja, osim u državama gdje se iznos novčane kazne određuje u srazmjeri sa zaradama. Iskustva pokazuju da se u većini zemalja ova kazna zamjenjuje  kaznom zatvora, što navodi na pitanje, koliko  novčana kazna ima alternativni karakter?</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5"/>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cs-CZ" sz="1400" b="1" dirty="0"/>
              <a:t>Rad za opće dobro na slobodi</a:t>
            </a:r>
            <a:endParaRPr lang="en-US" sz="1400" b="1" i="1" dirty="0"/>
          </a:p>
          <a:p>
            <a:r>
              <a:rPr lang="cs-CZ" sz="1400" dirty="0"/>
              <a:t>Cilj primjene ove kazne je da se poveća broj mogućnosti za sticanje vještina. kako bi    učinioci krivičnih dijela povećali svoje šanse za zaposlenje i da se počiniocima sa posebnim potrebama izađe u susret gde god je to moguće. </a:t>
            </a:r>
            <a:endParaRPr lang="en-US" sz="1400" dirty="0"/>
          </a:p>
          <a:p>
            <a:r>
              <a:rPr lang="hr-HR" sz="1400" dirty="0"/>
              <a:t>Rad za opće dobro na slobodi je  posebna krivičnopravna mjera, odnosno mjera iz kategorije alternativnih krivičnih sankcija. Izriče se optuženom, ako mu je izrečena kazna zatvora u trajanju od najviše šest mjeseci i u slučajevima kada se uzrečena novčana kazna zamjenjuje kaznom zatvora, tj. nije neophodno izvršenje kazne zatvora da bi kazna postigla svoj cilj, a uslovna osuda ne bi bila dovoljna da postigne svrhu izrečene kazne optuženom. </a:t>
            </a:r>
            <a:endParaRPr lang="en-US" sz="1400" dirty="0"/>
          </a:p>
          <a:p>
            <a:r>
              <a:rPr lang="hr-HR" sz="1400" dirty="0"/>
              <a:t>Ova sankcija se određuje  optuženom samo uz njegov pristanak.  </a:t>
            </a:r>
            <a:endParaRPr lang="en-US" sz="1400" dirty="0"/>
          </a:p>
          <a:p>
            <a:r>
              <a:rPr lang="hr-HR" sz="1400" dirty="0"/>
              <a:t>Trajanje rada za opće dobro određuje se srazmjerno izrečenoj kazni zatvora, tako da određeni broj radnih dana jednako mjesec dana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762743"/>
            <a:ext cx="7315200" cy="3123932"/>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Uslovna osuda</a:t>
            </a:r>
            <a:endParaRPr lang="en-US" sz="1400" dirty="0"/>
          </a:p>
          <a:p>
            <a:r>
              <a:rPr lang="hr-HR" sz="1400" dirty="0"/>
              <a:t>Uslovna osuda je mjera upozorenja koja se izriče  učiniocu krivičnog djela kada osnovano možemo očekivati da će se upozorenjem uz prijetnju kaznom, koje sadrži uslovna osuda, dakle, bez izvršenja kazne, moći ostvariti svrha krivičnopravnih sankcija. U tom slučaju uslovna osuda  je zamjena za kaznu. </a:t>
            </a:r>
            <a:endParaRPr lang="en-US" sz="1400" dirty="0"/>
          </a:p>
          <a:p>
            <a:r>
              <a:rPr lang="hr-HR" sz="1400" dirty="0"/>
              <a:t>Uslovnom osudom se upućuje prijekor učiniocu zbog učinjenog krivičnog djela i istovremeno on se upozorava da će se, u slučaju da u vremenu provjeravanja učini novo krivično djelo ili ne ispuni druge obaveze nametnute uslovnom osudom, kazna utvrđena uslovnom osudom biti izvršena, a uslovna osuda opozvana. </a:t>
            </a:r>
            <a:endParaRPr lang="en-US" sz="1400" dirty="0"/>
          </a:p>
          <a:p>
            <a:r>
              <a:rPr lang="hr-HR" sz="1400" dirty="0"/>
              <a:t>Uslovna osuda je  krivičnopravna  sankciji koja nema represivni karakter kakav ima efektivna kazna. Ova kazna je prvobitno nastala kao zamjena za kratkotrajne kazne zatvora.</a:t>
            </a:r>
            <a:endParaRPr lang="en-US" sz="1400" dirty="0"/>
          </a:p>
          <a:p>
            <a:r>
              <a:rPr lang="hr-HR" sz="1400" dirty="0"/>
              <a:t>Uslovna osuda se može izreći samo  krivično odgovornim učiniocima  krivičnih djela, u nekim slučajevima mora biti opozvana tokom vremena provjeravanja, i tom slučaju se kazna izvršava. </a:t>
            </a:r>
            <a:endParaRPr lang="en-US" sz="1400" dirty="0"/>
          </a:p>
          <a:p>
            <a:r>
              <a:rPr lang="hr-HR" sz="1400" b="1" dirty="0"/>
              <a:t>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793521"/>
            <a:ext cx="7315200" cy="306237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Sudska opomena </a:t>
            </a:r>
            <a:endParaRPr lang="en-US" sz="1400" dirty="0"/>
          </a:p>
          <a:p>
            <a:r>
              <a:rPr lang="hr-HR" sz="1400" dirty="0"/>
              <a:t>Sudska opomena je mjera upozorenja, a istovremeno i samostalna krivičnopravna sankcija koju sud izriče učiniocima krivičnih djela pod određenim uslovima.Sudska opomena,  kao što sam naziv govori, ima karakter opomene učiniocu da se uzdrži  od kriminala i ponašanja za koje će biti kažnjen ukoliko to ne poštuje.</a:t>
            </a:r>
            <a:endParaRPr lang="en-US" sz="1400" dirty="0"/>
          </a:p>
          <a:p>
            <a:r>
              <a:rPr lang="hr-HR" sz="1400" dirty="0"/>
              <a:t>Kao mjera upozorenja primjenjiva je u slučajevima kada se počini lakše krivično djelo i kada sud ocijeni da se radi o osobi na koju i opomena će djelovati da se to više ne ponovi. Učinilac  krivičnog djela kome je izrečena sudska opomena se smatra osuđivanim.Za izricanje sudske opomene potrebni su određeni uslovi:</a:t>
            </a:r>
            <a:endParaRPr lang="en-US" sz="1400" dirty="0"/>
          </a:p>
          <a:p>
            <a:pPr lvl="0"/>
            <a:r>
              <a:rPr lang="hr-HR" sz="1400" dirty="0"/>
              <a:t>Vrsta i težina učinjenog krivičnog djela,</a:t>
            </a:r>
            <a:endParaRPr lang="en-US" sz="1400" dirty="0"/>
          </a:p>
          <a:p>
            <a:pPr lvl="0"/>
            <a:r>
              <a:rPr lang="hr-HR" sz="1400" dirty="0"/>
              <a:t>Ličnost učinioca krivičnog djela, ponašanje prije nego se desilo krivično djelo, ponašanje tokom i poslije  učinjenog krivičnog djela,</a:t>
            </a:r>
            <a:endParaRPr lang="en-US" sz="1400" dirty="0"/>
          </a:p>
          <a:p>
            <a:pPr lvl="0"/>
            <a:r>
              <a:rPr lang="hr-HR" sz="1400" dirty="0"/>
              <a:t>Sud ovu sankciju izriče i kod krivičnih djela u sticaju, ali samo u slučajevima kada se za svako djelo ponoaosob može izreći sudska opomena.</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Kućni pritvor</a:t>
            </a:r>
            <a:endParaRPr lang="en-US" sz="1400" dirty="0"/>
          </a:p>
          <a:p>
            <a:r>
              <a:rPr lang="hr-HR" sz="1400" dirty="0"/>
              <a:t>Ovaj oblik kazne se koristi kao alternativa, za koju je neophodno obezbjeđivanje nadzora i kontrole suda i policije, tokom 24 sata.U praksi evropskih sudova ova, kazna se primjenjuje kod posebnih okolnosti: pol, starost, zdravstveno stanje; trudnice, mlađi punoljetnici, starije osobe od 65 godina, i sl. </a:t>
            </a:r>
            <a:endParaRPr lang="en-US" sz="1400" dirty="0"/>
          </a:p>
          <a:p>
            <a:r>
              <a:rPr lang="hr-HR" sz="1400" dirty="0"/>
              <a:t>Ova kazna je nekada fiktivna, a nedostatak je što ovom kaznom nije predviđen bilo kakav tretman resocijalzacije.</a:t>
            </a:r>
            <a:endParaRPr lang="en-US" sz="1400" dirty="0"/>
          </a:p>
          <a:p>
            <a:r>
              <a:rPr lang="hr-HR" sz="1400" dirty="0"/>
              <a:t>Ova kazna u praksi se malo primjenjuje i iz razloga što ni stranke je ne predlažu, mada se ona može primjeniti i bez prijedloga stranki. </a:t>
            </a:r>
            <a:endParaRPr lang="en-US" sz="1400" dirty="0"/>
          </a:p>
          <a:p>
            <a:r>
              <a:rPr lang="hr-HR" sz="1400" dirty="0"/>
              <a:t>Primjena u praksi mjere kućnog pritvora ima prednosti u segmentu očuvanja odnosa i komunikacije u porodici, smanjenje opterećenja u KPZ kao i smanjenje troškova boravka u zatvorima.</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332130"/>
            <a:ext cx="7315200" cy="198515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Poluzatvor i „vikend zatvor“</a:t>
            </a:r>
            <a:endParaRPr lang="en-US" sz="1400" dirty="0"/>
          </a:p>
          <a:p>
            <a:r>
              <a:rPr lang="hr-HR" sz="1400" dirty="0"/>
              <a:t>U cilju ublažavanja i/ili otklanjanja deprivacija nastala je ova alternativna kazna. Ona je pokušaj da se sačuva porodica i prevenira narušavanje porodičnih odnosa.</a:t>
            </a:r>
            <a:endParaRPr lang="en-US" sz="1400" dirty="0"/>
          </a:p>
          <a:p>
            <a:r>
              <a:rPr lang="hr-HR" sz="1400" dirty="0"/>
              <a:t>Vikend zatvarenje znači izdržavanje kazne zatvora tokom neradnih dana, krajem nedelje dok se u toku radnih dana prestupnik nalazi na slobodi.</a:t>
            </a:r>
            <a:endParaRPr lang="en-US" sz="1400" dirty="0"/>
          </a:p>
          <a:p>
            <a:r>
              <a:rPr lang="hr-HR" sz="1400" dirty="0"/>
              <a:t>U nekim zemljama postoje posebni tzv. korekcioni Centri u kojima osuđenici borave. To su, uglavnom, lica sa posebnim potrebama, npr. ovisnici o drogama.</a:t>
            </a:r>
            <a:endParaRPr lang="en-US" sz="1400" dirty="0"/>
          </a:p>
          <a:p>
            <a:r>
              <a:rPr lang="hr-HR" sz="1400" dirty="0"/>
              <a:t>Poluzatvaranje, vikend zatvaranje, u Portugaliji, predviđeno je vikend zatvaranje u trajanju do tri mjeseca u zatvoru, a za vrijeme slobode radi u svojoj profesiji.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116686"/>
            <a:ext cx="7315200" cy="241604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cs-CZ" sz="1400" b="1" dirty="0"/>
              <a:t>Naknada štete kao alternativna krivična sankcija </a:t>
            </a:r>
            <a:endParaRPr lang="en-US" sz="1400" dirty="0"/>
          </a:p>
          <a:p>
            <a:r>
              <a:rPr lang="cs-CZ" sz="1400" dirty="0"/>
              <a:t>Jedan od postulata zaštite je naknada štete, rehabilitacija žrtava u svakom pogledu, imovinskom, socijalnom, psihološkom. Žrtvama je potrebna podrška. Postupkom rehabilitacije žrtvu osloboditi trauma i osjećaja prepuštenosti samoj sebi. Kontinuiranom pordškom kroz razne vidove organizovane pomoći: seminare,  stručno osposobljavanje, primjenjeni tretman ublažiti sekundarnu viktimizaciju. Posebnu pažnju  treba posveti žrtvama djeci  i maloljetnicima. Uz vladin sektor, nevladine organizacije daju veliki doprinos u podršci i zaštiti žrtva.</a:t>
            </a:r>
            <a:endParaRPr lang="en-US" sz="1400" b="1" i="1" dirty="0"/>
          </a:p>
          <a:p>
            <a:r>
              <a:rPr lang="cs-CZ" sz="1400" dirty="0"/>
              <a:t>Pored pozitivne, analizira se i negativna strana naknade štete kao sankcije i to posebno u vezi sa mogućim zloupotrebama, naročito kod onih počinioca krivičnih djela koji su boljeg materijalnog stanja, ova kazna može biti  u velikoj mjeri neefikasna, posebno kod onih lica koja su materijalno bogastvo stekli na sumnjiv način.</a:t>
            </a:r>
            <a:endParaRPr lang="en-US" sz="1400" b="1" i="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5"/>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hr-HR" sz="1400" b="1" dirty="0"/>
              <a:t>Mjere bezbjednosti</a:t>
            </a:r>
            <a:endParaRPr lang="en-US" sz="1400" dirty="0"/>
          </a:p>
          <a:p>
            <a:r>
              <a:rPr lang="hr-HR" sz="1400" dirty="0"/>
              <a:t>Cilj primjene mjere bezbijednosti, je ukoliko se utvrdi da je osoba učinila krivično djelo u stanju bitno smanjene uračunljivosti ili  smanjene uračunljivosti, a postoji mogućnost da bi uzroci takvog stanja mogli i u buduće djelovati na nju da ponovi krivično djelo, je izliječiti ovu osobi kao i otkloniti i izolovati  učinioca krivičnog djela iz društva i zaštiti od daljneg činjenja krivičnih djela. </a:t>
            </a:r>
            <a:endParaRPr lang="en-US" sz="1400" dirty="0"/>
          </a:p>
          <a:p>
            <a:r>
              <a:rPr lang="hr-HR" sz="1400" dirty="0"/>
              <a:t>Mjere bezbjednosti su specijalno preventivnog karaktera, jer se njima otklanja opasnost od ponovnog činjenja krivičnog djela. </a:t>
            </a:r>
            <a:endParaRPr lang="en-US" sz="1400" dirty="0"/>
          </a:p>
          <a:p>
            <a:r>
              <a:rPr lang="hr-HR" sz="1400" dirty="0"/>
              <a:t>Osnov za primjenu mjera sigurnosti je postojanje opasnosti od ponovnog činjenja krivičnog djela ovisno od stanja  učinioca i uslova stvarne prirode, okolnosti koje mogu biti „okidač“ za činjenje krivičnog djela.</a:t>
            </a:r>
            <a:endParaRPr lang="en-US" sz="1400" dirty="0"/>
          </a:p>
          <a:p>
            <a:r>
              <a:rPr lang="hr-HR" sz="1400" dirty="0"/>
              <a:t>Uslovi za izricanje  bilo koje mjere bezbijednosti, kao posebne vrste krivičnopravnih sankcija, je činjenje krivičnog djela.</a:t>
            </a:r>
            <a:endParaRPr lang="en-US"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72</TotalTime>
  <Words>1478</Words>
  <Application>Microsoft Office PowerPoint</Application>
  <PresentationFormat>Prikaz na ekranu (4:3)</PresentationFormat>
  <Paragraphs>49</Paragraphs>
  <Slides>10</Slides>
  <Notes>0</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10</vt:i4>
      </vt:variant>
    </vt:vector>
  </HeadingPairs>
  <TitlesOfParts>
    <vt:vector size="16" baseType="lpstr">
      <vt:lpstr>Arial</vt:lpstr>
      <vt:lpstr>Times New Roman</vt:lpstr>
      <vt:lpstr>Verdana</vt:lpstr>
      <vt:lpstr>Wingdings 2</vt:lpstr>
      <vt:lpstr>Wingdings 3</vt:lpstr>
      <vt:lpstr>Concourse</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Almir</cp:lastModifiedBy>
  <cp:revision>17</cp:revision>
  <dcterms:created xsi:type="dcterms:W3CDTF">2019-03-27T20:56:35Z</dcterms:created>
  <dcterms:modified xsi:type="dcterms:W3CDTF">2020-11-03T20:30:55Z</dcterms:modified>
</cp:coreProperties>
</file>