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224408"/>
            <a:ext cx="73152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KRIZA ZATVORA I POJAVA ALTERNATIVNIH   MJERA I SANKCIJA</a:t>
            </a:r>
            <a:endParaRPr lang="en-US" sz="1400" dirty="0"/>
          </a:p>
          <a:p>
            <a:r>
              <a:rPr lang="cs-CZ" sz="1400" dirty="0"/>
              <a:t>Alternativne sankcije predstavljaju koncept sankcija i mjera pod okriljem društvene zajednice, zasnovan na pretpostavci da se ciljevi kažnjavanja mogu postići  i u manje restriktivnim uslovima.</a:t>
            </a:r>
            <a:endParaRPr lang="en-US" sz="1400" dirty="0"/>
          </a:p>
          <a:p>
            <a:r>
              <a:rPr lang="cs-CZ" sz="1400" dirty="0"/>
              <a:t>Alternativne sankcije se mogu posmatrati kao kazne u kojima se osuđene osobe ne upućuju na izdržavanje kazne u zatvor, a uspješno se kažnjavaju jer su učinili krivična djela. </a:t>
            </a:r>
            <a:endParaRPr lang="en-US" sz="1400" dirty="0"/>
          </a:p>
          <a:p>
            <a:r>
              <a:rPr lang="pl-PL" sz="1400" dirty="0"/>
              <a:t>U Krivičnom zakonodavstvu BiH su predviđeni slijedeći oblici alternativnih sankcija:</a:t>
            </a:r>
            <a:endParaRPr lang="en-US" sz="1400" dirty="0"/>
          </a:p>
          <a:p>
            <a:r>
              <a:rPr lang="pl-PL" sz="1400" dirty="0"/>
              <a:t>-  Novčana kazna,</a:t>
            </a:r>
            <a:endParaRPr lang="en-US" sz="1400" dirty="0"/>
          </a:p>
          <a:p>
            <a:r>
              <a:rPr lang="pl-PL" sz="1400" dirty="0"/>
              <a:t>-  Rad za opće dobro na slobodi,</a:t>
            </a:r>
            <a:endParaRPr lang="en-US" sz="1400" dirty="0"/>
          </a:p>
          <a:p>
            <a:r>
              <a:rPr lang="pl-PL" sz="1400" dirty="0"/>
              <a:t>-  Uslovna osuda i uslovna osuda sa zaštitnim nadzorom, </a:t>
            </a:r>
            <a:endParaRPr lang="en-US" sz="1400" dirty="0"/>
          </a:p>
          <a:p>
            <a:r>
              <a:rPr lang="pl-PL" sz="1400" dirty="0"/>
              <a:t>-  Sudska opomena.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116687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Pozitivni efekti </a:t>
            </a:r>
            <a:r>
              <a:rPr lang="cs-CZ" sz="1400" dirty="0"/>
              <a:t>efikasnog sprovođenja alternativnih sankcija su  višestruki:</a:t>
            </a:r>
            <a:endParaRPr lang="en-US" sz="1400" dirty="0"/>
          </a:p>
          <a:p>
            <a:pPr lvl="0"/>
            <a:r>
              <a:rPr lang="cs-CZ" sz="1400" dirty="0"/>
              <a:t>Alternativnim sankcijama se izbjegavaju negativni efekti zatvaranja kao što su, odvajanje od porodice, gubitak posla, prekid obrazovnog procesa, i dr.,</a:t>
            </a:r>
            <a:endParaRPr lang="en-US" sz="1400" dirty="0"/>
          </a:p>
          <a:p>
            <a:pPr lvl="0"/>
            <a:r>
              <a:rPr lang="cs-CZ" sz="1400" dirty="0"/>
              <a:t>Neposredna korist društvenoj zajednici kod alternativne sankcije, rad za opće dobro,</a:t>
            </a:r>
            <a:endParaRPr lang="en-US" sz="1400" dirty="0"/>
          </a:p>
          <a:p>
            <a:pPr lvl="0"/>
            <a:r>
              <a:rPr lang="cs-CZ" sz="1400" dirty="0"/>
              <a:t>Reintegracija osuđenih  i efikasnije vraćanje u socijalnu sredinu,</a:t>
            </a:r>
            <a:endParaRPr lang="en-US" sz="1400" dirty="0"/>
          </a:p>
          <a:p>
            <a:pPr lvl="0"/>
            <a:r>
              <a:rPr lang="cs-CZ" sz="1400" dirty="0"/>
              <a:t>Ublažavanje i otklanjanje štete žrtvi i prevencija povrata i ponovne viktimizacije žrtve,</a:t>
            </a:r>
            <a:endParaRPr lang="en-US" sz="1400" dirty="0"/>
          </a:p>
          <a:p>
            <a:pPr lvl="0"/>
            <a:r>
              <a:rPr lang="cs-CZ" sz="1400" dirty="0"/>
              <a:t>Alternativnim sankcijama se smanjuje stimatizacija osuđenika  od strane društvene zajenice,</a:t>
            </a:r>
            <a:endParaRPr lang="en-US" sz="1400" dirty="0"/>
          </a:p>
          <a:p>
            <a:pPr lvl="0"/>
            <a:r>
              <a:rPr lang="cs-CZ" sz="1400" dirty="0"/>
              <a:t>Povećanjem primjene alternativnih sankcija smanjuje se broj osuđenika u penološkim ustanovama, pa tako se smanjuju i  troškovi društvene zajednice,</a:t>
            </a:r>
            <a:endParaRPr lang="en-US" sz="1400" dirty="0"/>
          </a:p>
          <a:p>
            <a:pPr lvl="0"/>
            <a:r>
              <a:rPr lang="cs-CZ" sz="1400" dirty="0"/>
              <a:t>Kod primjene alternativnih sankcija, društvena zajednica ima aktivniju ulogu  u krivičnopravnom sistemu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116686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Alternativne sankcije u fazi izricanja kazne su:</a:t>
            </a:r>
            <a:endParaRPr lang="en-US" sz="1400" dirty="0"/>
          </a:p>
          <a:p>
            <a:r>
              <a:rPr lang="cs-CZ" sz="1400" dirty="0"/>
              <a:t>- rad u javnom interesu i oduzimanje određenih prava, ili profesionalnog statusa i dozvola, npr. vozačke dozvole, plus mjeru upozorenja (uslovna osuda uz zaštitni nadzor).</a:t>
            </a:r>
            <a:endParaRPr lang="en-US" sz="1400" dirty="0"/>
          </a:p>
          <a:p>
            <a:r>
              <a:rPr lang="cs-CZ" sz="1400" dirty="0"/>
              <a:t>Mjere upozorenja uključuju i uslovnu osudu i sudsku opomenu.</a:t>
            </a:r>
            <a:endParaRPr lang="en-US" sz="1400" dirty="0"/>
          </a:p>
          <a:p>
            <a:r>
              <a:rPr lang="cs-CZ" sz="1400" dirty="0"/>
              <a:t>- Uslovna osuda uz nalog za obavezno liječenje (za učinioce koji su ovisnici od drogama, za pijane vozače, za učinioce seksualnih krivičnih djela, za nasilne učinioce, itd; </a:t>
            </a:r>
            <a:endParaRPr lang="en-US" sz="1400" dirty="0"/>
          </a:p>
          <a:p>
            <a:r>
              <a:rPr lang="cs-CZ" sz="1400" dirty="0"/>
              <a:t>- Vikend - pritvor (za kraće kazne, da se omogući izvršavanje profesionalnih ili porodičnih obaveza,može da bude i alternativna mjera, Uslovna sloboda (za kazne do šest mjeseci zatvora, da se izbjegne gubitak zaposlenja; Francuska); uslovna sloboda može da bude i alternativna mjera,- Pojačani nadzor, Nalog za poravnanje/nadoknadu štete/restituciju, takođe u kombinaciji sa probacijom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685799"/>
            <a:ext cx="73152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Alternative kazni zatvora u fazi poslije izricanja </a:t>
            </a:r>
            <a:endParaRPr lang="en-US" sz="1400" dirty="0"/>
          </a:p>
          <a:p>
            <a:r>
              <a:rPr lang="cs-CZ" sz="1400" dirty="0"/>
              <a:t>Alternative  kazni zatvora  smatraju se, mjerama vezanim za javni interes.Opća načela i preporuke Saveta Evrope:</a:t>
            </a:r>
            <a:endParaRPr lang="en-US" sz="1400" dirty="0"/>
          </a:p>
          <a:p>
            <a:r>
              <a:rPr lang="cs-CZ" sz="1400" dirty="0"/>
              <a:t>- 	se odnose na primjenu individualiziranih uslova i nadzora poslije otpusta, zajedno sa preporukom da uslovni otpust bude omogućen svim osuđenim zatvorenicima, uključujući i one koji su osuđeni na doživotne kazne zatvora,</a:t>
            </a:r>
            <a:endParaRPr lang="en-US" sz="1400" dirty="0"/>
          </a:p>
          <a:p>
            <a:r>
              <a:rPr lang="cs-CZ" sz="1400" dirty="0"/>
              <a:t>- 	u odeljku Priprema za uslovni otpust preporučuje se saradnja zatvorskog osoblja i osoblja uključenog u nadzor poslije otpusta (osoblje za probaciju),</a:t>
            </a:r>
            <a:endParaRPr lang="en-US" sz="1400" dirty="0"/>
          </a:p>
          <a:p>
            <a:r>
              <a:rPr lang="cs-CZ" sz="1400" dirty="0"/>
              <a:t>-	Specijalni režimi, poput uslovne slobode, otvorenih režima, nezatvorskog smeštaja navode se među modalitetima koji pripremaju zatvorenike za život u zajednici, pored internih programa koji prethode otpustu,</a:t>
            </a:r>
            <a:endParaRPr lang="en-US" sz="1400" dirty="0"/>
          </a:p>
          <a:p>
            <a:r>
              <a:rPr lang="cs-CZ" sz="1400" dirty="0"/>
              <a:t>-	Što se tiče sprovođenja uslovnog otpusta u zajednici, potrebno je znati da se, posljednjih decenija u svim zapadnoevropskim zemljama (i sve više i u istočnoevropskim pravosuđima) uslovni otpust uvijek kombinuje sa nadzorom, tokom preostalog vremena izdržavanja kazne. Nadzor, uglavnom, obavlja Služba za probaciju.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Alternativne mjere (kazni zatvora):</a:t>
            </a:r>
            <a:endParaRPr lang="en-US" sz="1400" dirty="0"/>
          </a:p>
          <a:p>
            <a:r>
              <a:rPr lang="cs-CZ" sz="1400" dirty="0"/>
              <a:t>I – one kojima se prije suđenja pokušava spriječiti izvođenje prestupnika pred sud,II – 	posebne mjere nezatvorskog karaktera izrečene od suda,III sredstva kojima se za vrijeme trajanja zatvora nastoje otkloniti negativne posljedice lišavanja slobode.</a:t>
            </a:r>
            <a:endParaRPr lang="en-US" sz="1400" dirty="0"/>
          </a:p>
          <a:p>
            <a:r>
              <a:rPr lang="cs-CZ" sz="1400" b="1" dirty="0"/>
              <a:t>Alternative prema maloljetnom licu</a:t>
            </a:r>
            <a:endParaRPr lang="en-US" sz="1400" dirty="0"/>
          </a:p>
          <a:p>
            <a:r>
              <a:rPr lang="cs-CZ" sz="1400" dirty="0"/>
              <a:t>Alternativne mjere prema maloljetnim licima su odgojne prirode.Svrha primjene odgojnih preporuka nad maloljetnim licima su prvenstveno, da se prema njima ne pokreće krivični postupak, a da se ostvare ciljevi specijalne prevencije u cilju smanjenja povrata maloljetnika u kriminal.Odgojne mjere koje se najčešće primjenjuju nad maloljetnim licima su:</a:t>
            </a:r>
            <a:endParaRPr lang="en-US" sz="1400" dirty="0"/>
          </a:p>
          <a:p>
            <a:pPr lvl="0"/>
            <a:r>
              <a:rPr lang="cs-CZ" sz="1400" dirty="0"/>
              <a:t>naknada štete oštećenom, lično izvinjenje,    pohađanje škole,volonterski rad u ustanovama humanitarnog karaktera,prihvaćanje odgovarajućeg zaposlenja, prilagođenog njegovoj starosnoj dobi i drugim karakteristikama,smještaj u drugu porodicu,odgojnu ili sličnu ustanovupo potrebi liječenje u zdravstvenoj ustanovi.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689</Words>
  <Application>Microsoft Office PowerPoint</Application>
  <PresentationFormat>Prikaz na ekranu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17</cp:revision>
  <dcterms:created xsi:type="dcterms:W3CDTF">2019-03-27T20:56:35Z</dcterms:created>
  <dcterms:modified xsi:type="dcterms:W3CDTF">2020-11-03T20:30:10Z</dcterms:modified>
</cp:coreProperties>
</file>