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78188"/>
            <a:ext cx="7315200" cy="2693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1400" b="1" dirty="0"/>
              <a:t>KAZNA ZATVORA – zašto i kuda?</a:t>
            </a:r>
            <a:endParaRPr lang="en-US" sz="1400" dirty="0"/>
          </a:p>
          <a:p>
            <a:r>
              <a:rPr lang="pl-PL" sz="1400" dirty="0"/>
              <a:t>Broj učinilaca krivičnih dijela koji će se naći na izdržavanju zatvorske kazne ovisi od niza faktora:</a:t>
            </a:r>
            <a:endParaRPr lang="en-US" sz="1400" dirty="0"/>
          </a:p>
          <a:p>
            <a:r>
              <a:rPr lang="pl-PL" sz="1400" dirty="0"/>
              <a:t>kazne politike države u odnosu prema izvršenju krivičnih sankcija, strategije razvoja sektora za izvršenje krivičnih sankcija,kapaciteta kaznenih zavoda, u odnosu na broj pravosnažnih presuda koje se odnose na kazne zatvora,broj osoblja u zatvorima u odnosu na broj zatvorenika,uslovi u zatvorima u odnosu na određene kategorije zatvorenika (lica sa posebnim potrebama, trudnice, maloljetnici, psihijatrijski slučajevi, ovisnici o narkotičnim sredstvima, infektivnih oboljenja tipa HIV-a i dr.),mogućnosti obezbjeđenja sigurnosti u zatvorima u odnosu na kategoriju zatvorenika (pripadnici organizovanog kriminala, npr. narkokriminala, terorizma i td),broj zatvorenika sa dugotrajnim kaznama, doživotnim kaznama ili smrtnom presudom,  (u onim državama gdje su na snazi ove kazne),učestalost pobuna, štrajkova i raznih oblika incidenata i dr.</a:t>
            </a:r>
            <a:endParaRPr lang="en-US" sz="1400" dirty="0"/>
          </a:p>
          <a:p>
            <a:r>
              <a:rPr lang="pl-PL" sz="1400" dirty="0"/>
              <a:t>Prekapacitiranost u zatvorima 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793522"/>
            <a:ext cx="731520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 err="1"/>
              <a:t>Krivične</a:t>
            </a:r>
            <a:r>
              <a:rPr lang="en-US" sz="1400" b="1" dirty="0"/>
              <a:t> </a:t>
            </a:r>
            <a:r>
              <a:rPr lang="en-US" sz="1400" b="1" dirty="0" err="1"/>
              <a:t>sankcije</a:t>
            </a:r>
            <a:r>
              <a:rPr lang="en-US" sz="1400" b="1" dirty="0"/>
              <a:t> </a:t>
            </a:r>
            <a:r>
              <a:rPr lang="en-US" sz="1400" b="1" dirty="0" err="1"/>
              <a:t>prema</a:t>
            </a:r>
            <a:r>
              <a:rPr lang="en-US" sz="1400" b="1" dirty="0"/>
              <a:t> </a:t>
            </a:r>
            <a:r>
              <a:rPr lang="en-US" sz="1400" b="1" dirty="0" err="1"/>
              <a:t>maloljetnim</a:t>
            </a:r>
            <a:r>
              <a:rPr lang="en-US" sz="1400" b="1" dirty="0"/>
              <a:t> </a:t>
            </a:r>
            <a:r>
              <a:rPr lang="en-US" sz="1400" b="1" dirty="0" err="1"/>
              <a:t>licima</a:t>
            </a:r>
            <a:endParaRPr lang="en-US" sz="1400" dirty="0"/>
          </a:p>
          <a:p>
            <a:r>
              <a:rPr lang="en-US" sz="1400" dirty="0" err="1"/>
              <a:t>Novije</a:t>
            </a:r>
            <a:r>
              <a:rPr lang="en-US" sz="1400" dirty="0"/>
              <a:t> </a:t>
            </a:r>
            <a:r>
              <a:rPr lang="en-US" sz="1400" dirty="0" err="1"/>
              <a:t>uporednopravne</a:t>
            </a:r>
            <a:r>
              <a:rPr lang="en-US" sz="1400" dirty="0"/>
              <a:t> </a:t>
            </a:r>
            <a:r>
              <a:rPr lang="en-US" sz="1400" dirty="0" err="1"/>
              <a:t>analize</a:t>
            </a:r>
            <a:r>
              <a:rPr lang="en-US" sz="1400" dirty="0"/>
              <a:t>  </a:t>
            </a:r>
            <a:r>
              <a:rPr lang="en-US" sz="1400" dirty="0" err="1"/>
              <a:t>sudsva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maloljetnike</a:t>
            </a:r>
            <a:r>
              <a:rPr lang="en-US" sz="1400" dirty="0"/>
              <a:t> u </a:t>
            </a:r>
            <a:r>
              <a:rPr lang="en-US" sz="1400" dirty="0" err="1"/>
              <a:t>Evropi</a:t>
            </a:r>
            <a:r>
              <a:rPr lang="en-US" sz="1400" dirty="0"/>
              <a:t> </a:t>
            </a:r>
            <a:r>
              <a:rPr lang="en-US" sz="1400" dirty="0" err="1"/>
              <a:t>predlažu</a:t>
            </a:r>
            <a:r>
              <a:rPr lang="en-US" sz="1400" dirty="0"/>
              <a:t> </a:t>
            </a:r>
            <a:r>
              <a:rPr lang="en-US" sz="1400" dirty="0" err="1"/>
              <a:t>sljedeći</a:t>
            </a:r>
            <a:r>
              <a:rPr lang="en-US" sz="1400" dirty="0"/>
              <a:t> </a:t>
            </a: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slojevite</a:t>
            </a:r>
            <a:r>
              <a:rPr lang="en-US" sz="1400" dirty="0"/>
              <a:t> </a:t>
            </a:r>
            <a:r>
              <a:rPr lang="en-US" sz="1400" dirty="0" err="1"/>
              <a:t>reakcije</a:t>
            </a:r>
            <a:r>
              <a:rPr lang="en-US" sz="1400" dirty="0"/>
              <a:t> </a:t>
            </a:r>
            <a:r>
              <a:rPr lang="en-US" sz="1400" dirty="0" err="1"/>
              <a:t>na</a:t>
            </a:r>
            <a:r>
              <a:rPr lang="en-US" sz="1400" dirty="0"/>
              <a:t> </a:t>
            </a:r>
            <a:r>
              <a:rPr lang="en-US" sz="1400" dirty="0" err="1"/>
              <a:t>krivična</a:t>
            </a:r>
            <a:r>
              <a:rPr lang="en-US" sz="1400" dirty="0"/>
              <a:t> </a:t>
            </a:r>
            <a:r>
              <a:rPr lang="en-US" sz="1400" dirty="0" err="1"/>
              <a:t>djela</a:t>
            </a:r>
            <a:r>
              <a:rPr lang="en-US" sz="1400" dirty="0"/>
              <a:t>  </a:t>
            </a:r>
            <a:r>
              <a:rPr lang="en-US" sz="1400" dirty="0" err="1"/>
              <a:t>maloljetnika</a:t>
            </a:r>
            <a:r>
              <a:rPr lang="en-US" sz="1400" dirty="0"/>
              <a:t>, a </a:t>
            </a:r>
            <a:r>
              <a:rPr lang="en-US" sz="1400" dirty="0" err="1"/>
              <a:t>polazeći</a:t>
            </a:r>
            <a:r>
              <a:rPr lang="en-US" sz="1400" dirty="0"/>
              <a:t> </a:t>
            </a:r>
            <a:r>
              <a:rPr lang="en-US" sz="1400" dirty="0" err="1"/>
              <a:t>od</a:t>
            </a:r>
            <a:r>
              <a:rPr lang="en-US" sz="1400" dirty="0"/>
              <a:t> </a:t>
            </a:r>
            <a:r>
              <a:rPr lang="en-US" sz="1400" dirty="0" err="1"/>
              <a:t>principa</a:t>
            </a:r>
            <a:r>
              <a:rPr lang="en-US" sz="1400" dirty="0"/>
              <a:t>  </a:t>
            </a:r>
            <a:r>
              <a:rPr lang="en-US" sz="1400" dirty="0" err="1"/>
              <a:t>da</a:t>
            </a:r>
            <a:r>
              <a:rPr lang="en-US" sz="1400" dirty="0"/>
              <a:t> se u </a:t>
            </a:r>
            <a:r>
              <a:rPr lang="en-US" sz="1400" dirty="0" err="1"/>
              <a:t>reakciji</a:t>
            </a:r>
            <a:r>
              <a:rPr lang="en-US" sz="1400" dirty="0"/>
              <a:t> </a:t>
            </a:r>
            <a:r>
              <a:rPr lang="en-US" sz="1400" dirty="0" err="1"/>
              <a:t>na</a:t>
            </a:r>
            <a:r>
              <a:rPr lang="en-US" sz="1400" dirty="0"/>
              <a:t> </a:t>
            </a:r>
            <a:r>
              <a:rPr lang="en-US" sz="1400" dirty="0" err="1"/>
              <a:t>krivična</a:t>
            </a:r>
            <a:r>
              <a:rPr lang="en-US" sz="1400" dirty="0"/>
              <a:t> </a:t>
            </a:r>
            <a:r>
              <a:rPr lang="en-US" sz="1400" dirty="0" err="1"/>
              <a:t>djela</a:t>
            </a:r>
            <a:r>
              <a:rPr lang="en-US" sz="1400" dirty="0"/>
              <a:t> </a:t>
            </a:r>
            <a:r>
              <a:rPr lang="en-US" sz="1400" dirty="0" err="1"/>
              <a:t>maloljetnika</a:t>
            </a:r>
            <a:r>
              <a:rPr lang="en-US" sz="1400" dirty="0"/>
              <a:t> </a:t>
            </a:r>
            <a:r>
              <a:rPr lang="en-US" sz="1400" dirty="0" err="1"/>
              <a:t>treba</a:t>
            </a:r>
            <a:r>
              <a:rPr lang="en-US" sz="1400" dirty="0"/>
              <a:t> </a:t>
            </a:r>
            <a:r>
              <a:rPr lang="en-US" sz="1400" dirty="0" err="1"/>
              <a:t>kretati</a:t>
            </a:r>
            <a:r>
              <a:rPr lang="en-US" sz="1400" dirty="0"/>
              <a:t> </a:t>
            </a:r>
            <a:r>
              <a:rPr lang="en-US" sz="1400" dirty="0" err="1"/>
              <a:t>od</a:t>
            </a:r>
            <a:r>
              <a:rPr lang="en-US" sz="1400" dirty="0"/>
              <a:t> </a:t>
            </a:r>
            <a:r>
              <a:rPr lang="en-US" sz="1400" dirty="0" err="1"/>
              <a:t>lakših</a:t>
            </a:r>
            <a:r>
              <a:rPr lang="en-US" sz="1400" dirty="0"/>
              <a:t> </a:t>
            </a:r>
            <a:r>
              <a:rPr lang="en-US" sz="1400" dirty="0" err="1"/>
              <a:t>mjera</a:t>
            </a:r>
            <a:r>
              <a:rPr lang="en-US" sz="1400" dirty="0"/>
              <a:t>: </a:t>
            </a:r>
          </a:p>
          <a:p>
            <a:r>
              <a:rPr lang="en-US" sz="1400" dirty="0" err="1"/>
              <a:t>neformalna</a:t>
            </a:r>
            <a:r>
              <a:rPr lang="en-US" sz="1400" dirty="0"/>
              <a:t> </a:t>
            </a:r>
            <a:r>
              <a:rPr lang="en-US" sz="1400" dirty="0" err="1"/>
              <a:t>vansudska</a:t>
            </a:r>
            <a:r>
              <a:rPr lang="en-US" sz="1400" dirty="0"/>
              <a:t> </a:t>
            </a:r>
            <a:r>
              <a:rPr lang="en-US" sz="1400" dirty="0" err="1"/>
              <a:t>rješenja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pristupi,slabije</a:t>
            </a:r>
            <a:r>
              <a:rPr lang="en-US" sz="1400" dirty="0"/>
              <a:t> </a:t>
            </a:r>
            <a:r>
              <a:rPr lang="en-US" sz="1400" dirty="0" err="1"/>
              <a:t>formalne</a:t>
            </a:r>
            <a:r>
              <a:rPr lang="en-US" sz="1400" dirty="0"/>
              <a:t> </a:t>
            </a:r>
            <a:r>
              <a:rPr lang="en-US" sz="1400" dirty="0" err="1"/>
              <a:t>reakcije</a:t>
            </a:r>
            <a:r>
              <a:rPr lang="en-US" sz="1400" dirty="0"/>
              <a:t> u </a:t>
            </a:r>
            <a:r>
              <a:rPr lang="en-US" sz="1400" dirty="0" err="1"/>
              <a:t>okviru</a:t>
            </a:r>
            <a:r>
              <a:rPr lang="en-US" sz="1400" dirty="0"/>
              <a:t> </a:t>
            </a:r>
            <a:r>
              <a:rPr lang="en-US" sz="1400" dirty="0" err="1"/>
              <a:t>tužilaštva</a:t>
            </a:r>
            <a:r>
              <a:rPr lang="en-US" sz="1400" dirty="0"/>
              <a:t> </a:t>
            </a:r>
            <a:r>
              <a:rPr lang="en-US" sz="1400" dirty="0" err="1"/>
              <a:t>ili</a:t>
            </a:r>
            <a:r>
              <a:rPr lang="en-US" sz="1400" dirty="0"/>
              <a:t> </a:t>
            </a:r>
            <a:r>
              <a:rPr lang="en-US" sz="1400" dirty="0" err="1"/>
              <a:t>policije</a:t>
            </a:r>
            <a:r>
              <a:rPr lang="en-US" sz="1400" dirty="0"/>
              <a:t> (</a:t>
            </a:r>
            <a:r>
              <a:rPr lang="en-US" sz="1400" dirty="0" err="1"/>
              <a:t>npr</a:t>
            </a:r>
            <a:r>
              <a:rPr lang="en-US" sz="1400" dirty="0"/>
              <a:t>., </a:t>
            </a:r>
            <a:r>
              <a:rPr lang="en-US" sz="1400" dirty="0" err="1"/>
              <a:t>upozorenja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drugi</a:t>
            </a:r>
            <a:r>
              <a:rPr lang="en-US" sz="1400" dirty="0"/>
              <a:t> </a:t>
            </a:r>
            <a:r>
              <a:rPr lang="en-US" sz="1400" dirty="0" err="1"/>
              <a:t>oblici</a:t>
            </a:r>
            <a:r>
              <a:rPr lang="en-US" sz="1400" dirty="0"/>
              <a:t> </a:t>
            </a:r>
            <a:r>
              <a:rPr lang="en-US" sz="1400" dirty="0" err="1"/>
              <a:t>tzv</a:t>
            </a:r>
            <a:r>
              <a:rPr lang="en-US" sz="1400" dirty="0"/>
              <a:t>. </a:t>
            </a:r>
            <a:r>
              <a:rPr lang="en-US" sz="1400" dirty="0" err="1"/>
              <a:t>diverzionih</a:t>
            </a:r>
            <a:r>
              <a:rPr lang="en-US" sz="1400" dirty="0"/>
              <a:t> </a:t>
            </a:r>
            <a:r>
              <a:rPr lang="en-US" sz="1400" dirty="0" err="1"/>
              <a:t>postupaka</a:t>
            </a:r>
            <a:r>
              <a:rPr lang="en-US" sz="1400" dirty="0"/>
              <a:t> </a:t>
            </a:r>
            <a:r>
              <a:rPr lang="en-US" sz="1400" dirty="0" err="1"/>
              <a:t>ili</a:t>
            </a:r>
            <a:r>
              <a:rPr lang="en-US" sz="1400" dirty="0"/>
              <a:t> </a:t>
            </a:r>
            <a:r>
              <a:rPr lang="en-US" sz="1400" dirty="0" err="1"/>
              <a:t>postupaka</a:t>
            </a:r>
            <a:r>
              <a:rPr lang="en-US" sz="1400" dirty="0"/>
              <a:t> </a:t>
            </a:r>
            <a:r>
              <a:rPr lang="en-US" sz="1400" dirty="0" err="1"/>
              <a:t>odvraćanja</a:t>
            </a:r>
            <a:r>
              <a:rPr lang="en-US" sz="1400" dirty="0"/>
              <a:t>),</a:t>
            </a:r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koje</a:t>
            </a:r>
            <a:r>
              <a:rPr lang="en-US" sz="1400" dirty="0"/>
              <a:t> </a:t>
            </a:r>
            <a:r>
              <a:rPr lang="en-US" sz="1400" dirty="0" err="1"/>
              <a:t>su</a:t>
            </a:r>
            <a:r>
              <a:rPr lang="en-US" sz="1400" dirty="0"/>
              <a:t> u </a:t>
            </a:r>
            <a:r>
              <a:rPr lang="en-US" sz="1400" dirty="0" err="1"/>
              <a:t>nadležnosti</a:t>
            </a:r>
            <a:r>
              <a:rPr lang="en-US" sz="1400" dirty="0"/>
              <a:t> </a:t>
            </a:r>
            <a:r>
              <a:rPr lang="en-US" sz="1400" dirty="0" err="1"/>
              <a:t>službi</a:t>
            </a:r>
            <a:r>
              <a:rPr lang="en-US" sz="1400" dirty="0"/>
              <a:t> </a:t>
            </a:r>
            <a:r>
              <a:rPr lang="en-US" sz="1400" dirty="0" err="1"/>
              <a:t>socijalnog</a:t>
            </a:r>
            <a:r>
              <a:rPr lang="en-US" sz="1400" dirty="0"/>
              <a:t> </a:t>
            </a:r>
            <a:r>
              <a:rPr lang="en-US" sz="1400" dirty="0" err="1"/>
              <a:t>staranja</a:t>
            </a:r>
            <a:r>
              <a:rPr lang="en-US" sz="1400" dirty="0"/>
              <a:t> (</a:t>
            </a:r>
            <a:r>
              <a:rPr lang="en-US" sz="1400" dirty="0" err="1"/>
              <a:t>npr.,određene</a:t>
            </a:r>
            <a:r>
              <a:rPr lang="en-US" sz="1400" dirty="0"/>
              <a:t> </a:t>
            </a:r>
            <a:r>
              <a:rPr lang="en-US" sz="1400" dirty="0" err="1"/>
              <a:t>vrste</a:t>
            </a:r>
            <a:r>
              <a:rPr lang="en-US" sz="1400" dirty="0"/>
              <a:t> </a:t>
            </a:r>
            <a:r>
              <a:rPr lang="en-US" sz="1400" dirty="0" err="1"/>
              <a:t>treninga</a:t>
            </a:r>
            <a:r>
              <a:rPr lang="en-US" sz="1400" dirty="0"/>
              <a:t>, </a:t>
            </a:r>
            <a:r>
              <a:rPr lang="en-US" sz="1400" dirty="0" err="1"/>
              <a:t>obučavanja</a:t>
            </a:r>
            <a:r>
              <a:rPr lang="en-US" sz="1400" dirty="0"/>
              <a:t> </a:t>
            </a:r>
            <a:r>
              <a:rPr lang="en-US" sz="1400" dirty="0" err="1"/>
              <a:t>ili</a:t>
            </a:r>
            <a:r>
              <a:rPr lang="en-US" sz="1400" dirty="0"/>
              <a:t> </a:t>
            </a:r>
            <a:r>
              <a:rPr lang="en-US" sz="1400" dirty="0" err="1"/>
              <a:t>nadzora</a:t>
            </a:r>
            <a:r>
              <a:rPr lang="en-US" sz="1400" dirty="0"/>
              <a:t>), </a:t>
            </a:r>
            <a:r>
              <a:rPr lang="en-US" sz="1400" dirty="0" err="1"/>
              <a:t>izricanje</a:t>
            </a:r>
            <a:r>
              <a:rPr lang="en-US" sz="1400" dirty="0"/>
              <a:t> </a:t>
            </a:r>
            <a:r>
              <a:rPr lang="en-US" sz="1400" dirty="0" err="1"/>
              <a:t>sankcija</a:t>
            </a:r>
            <a:r>
              <a:rPr lang="en-US" sz="1400" dirty="0"/>
              <a:t> (</a:t>
            </a:r>
            <a:r>
              <a:rPr lang="en-US" sz="1400" dirty="0" err="1"/>
              <a:t>koje</a:t>
            </a:r>
            <a:r>
              <a:rPr lang="en-US" sz="1400" dirty="0"/>
              <a:t> </a:t>
            </a:r>
            <a:r>
              <a:rPr lang="en-US" sz="1400" dirty="0" err="1"/>
              <a:t>su</a:t>
            </a:r>
            <a:r>
              <a:rPr lang="en-US" sz="1400" dirty="0"/>
              <a:t> </a:t>
            </a:r>
            <a:r>
              <a:rPr lang="en-US" sz="1400" dirty="0" err="1"/>
              <a:t>vezane</a:t>
            </a:r>
            <a:r>
              <a:rPr lang="en-US" sz="1400" dirty="0"/>
              <a:t> </a:t>
            </a:r>
            <a:r>
              <a:rPr lang="en-US" sz="1400" dirty="0" err="1"/>
              <a:t>sa</a:t>
            </a:r>
            <a:r>
              <a:rPr lang="en-US" sz="1400" dirty="0"/>
              <a:t> </a:t>
            </a:r>
            <a:r>
              <a:rPr lang="en-US" sz="1400" dirty="0" err="1"/>
              <a:t>oduzimanjem</a:t>
            </a:r>
            <a:r>
              <a:rPr lang="en-US" sz="1400" dirty="0"/>
              <a:t> </a:t>
            </a:r>
            <a:r>
              <a:rPr lang="en-US" sz="1400" dirty="0" err="1"/>
              <a:t>slobode</a:t>
            </a:r>
            <a:r>
              <a:rPr lang="en-US" sz="1400" dirty="0"/>
              <a:t>, </a:t>
            </a:r>
            <a:r>
              <a:rPr lang="en-US" sz="1400" dirty="0" err="1"/>
              <a:t>npr</a:t>
            </a:r>
            <a:r>
              <a:rPr lang="en-US" sz="1400" dirty="0"/>
              <a:t>., </a:t>
            </a:r>
            <a:r>
              <a:rPr lang="en-US" sz="1400" dirty="0" err="1"/>
              <a:t>zavodske</a:t>
            </a:r>
            <a:r>
              <a:rPr lang="en-US" sz="1400" dirty="0"/>
              <a:t> </a:t>
            </a:r>
            <a:r>
              <a:rPr lang="en-US" sz="1400" dirty="0" err="1"/>
              <a:t>ili</a:t>
            </a:r>
            <a:r>
              <a:rPr lang="en-US" sz="1400" dirty="0"/>
              <a:t> </a:t>
            </a:r>
            <a:r>
              <a:rPr lang="en-US" sz="1400" dirty="0" err="1"/>
              <a:t>institucionalne</a:t>
            </a:r>
            <a:r>
              <a:rPr lang="en-US" sz="1400" dirty="0"/>
              <a:t> </a:t>
            </a:r>
            <a:r>
              <a:rPr lang="en-US" sz="1400" dirty="0" err="1"/>
              <a:t>mjere</a:t>
            </a:r>
            <a:r>
              <a:rPr lang="en-US" sz="1400" dirty="0"/>
              <a:t>),</a:t>
            </a:r>
            <a:r>
              <a:rPr lang="en-US" sz="1400" dirty="0" err="1"/>
              <a:t>sankcije</a:t>
            </a:r>
            <a:r>
              <a:rPr lang="en-US" sz="1400" dirty="0"/>
              <a:t> </a:t>
            </a:r>
            <a:r>
              <a:rPr lang="en-US" sz="1400" dirty="0" err="1"/>
              <a:t>koje</a:t>
            </a:r>
            <a:r>
              <a:rPr lang="en-US" sz="1400" dirty="0"/>
              <a:t> </a:t>
            </a:r>
            <a:r>
              <a:rPr lang="en-US" sz="1400" dirty="0" err="1"/>
              <a:t>su</a:t>
            </a:r>
            <a:r>
              <a:rPr lang="en-US" sz="1400" dirty="0"/>
              <a:t> </a:t>
            </a:r>
            <a:r>
              <a:rPr lang="en-US" sz="1400" dirty="0" err="1"/>
              <a:t>kao</a:t>
            </a:r>
            <a:r>
              <a:rPr lang="en-US" sz="1400" dirty="0"/>
              <a:t> </a:t>
            </a:r>
            <a:r>
              <a:rPr lang="en-US" sz="1400" dirty="0" err="1"/>
              <a:t>strožije</a:t>
            </a:r>
            <a:r>
              <a:rPr lang="en-US" sz="1400" dirty="0"/>
              <a:t> </a:t>
            </a:r>
            <a:r>
              <a:rPr lang="en-US" sz="1400" dirty="0" err="1"/>
              <a:t>vezane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težinu</a:t>
            </a:r>
            <a:r>
              <a:rPr lang="en-US" sz="1400" dirty="0"/>
              <a:t> </a:t>
            </a:r>
            <a:r>
              <a:rPr lang="en-US" sz="1400" dirty="0" err="1"/>
              <a:t>krivičnog</a:t>
            </a:r>
            <a:r>
              <a:rPr lang="en-US" sz="1400" dirty="0"/>
              <a:t> </a:t>
            </a:r>
            <a:r>
              <a:rPr lang="en-US" sz="1400" dirty="0" err="1"/>
              <a:t>djela</a:t>
            </a:r>
            <a:r>
              <a:rPr lang="en-US" sz="1400" dirty="0"/>
              <a:t>. </a:t>
            </a:r>
            <a:r>
              <a:rPr lang="en-US" sz="1400" dirty="0" err="1"/>
              <a:t>Domaćim</a:t>
            </a:r>
            <a:r>
              <a:rPr lang="en-US" sz="1400" dirty="0"/>
              <a:t> </a:t>
            </a:r>
            <a:r>
              <a:rPr lang="en-US" sz="1400" dirty="0" err="1"/>
              <a:t>zakonodavstvom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međunarodnim</a:t>
            </a:r>
            <a:r>
              <a:rPr lang="en-US" sz="1400" dirty="0"/>
              <a:t> </a:t>
            </a:r>
            <a:r>
              <a:rPr lang="en-US" sz="1400" dirty="0" err="1"/>
              <a:t>instrumentima</a:t>
            </a:r>
            <a:r>
              <a:rPr lang="en-US" sz="1400" dirty="0"/>
              <a:t>  se </a:t>
            </a:r>
            <a:r>
              <a:rPr lang="en-US" sz="1400" dirty="0" err="1"/>
              <a:t>uređuje</a:t>
            </a:r>
            <a:r>
              <a:rPr lang="en-US" sz="1400" dirty="0"/>
              <a:t> </a:t>
            </a:r>
            <a:r>
              <a:rPr lang="en-US" sz="1400" dirty="0" err="1"/>
              <a:t>položaj</a:t>
            </a:r>
            <a:r>
              <a:rPr lang="en-US" sz="1400" dirty="0"/>
              <a:t> </a:t>
            </a:r>
            <a:r>
              <a:rPr lang="en-US" sz="1400" dirty="0" err="1"/>
              <a:t>maloljetnika</a:t>
            </a:r>
            <a:r>
              <a:rPr lang="en-US" sz="1400" dirty="0"/>
              <a:t>, </a:t>
            </a:r>
            <a:r>
              <a:rPr lang="en-US" sz="1400" dirty="0" err="1"/>
              <a:t>dajući</a:t>
            </a:r>
            <a:r>
              <a:rPr lang="en-US" sz="1400" dirty="0"/>
              <a:t> </a:t>
            </a:r>
            <a:r>
              <a:rPr lang="en-US" sz="1400" dirty="0" err="1"/>
              <a:t>prednost</a:t>
            </a:r>
            <a:r>
              <a:rPr lang="en-US" sz="1400" dirty="0"/>
              <a:t> </a:t>
            </a:r>
            <a:r>
              <a:rPr lang="en-US" sz="1400" dirty="0" err="1"/>
              <a:t>mjerama</a:t>
            </a:r>
            <a:r>
              <a:rPr lang="en-US" sz="1400" dirty="0"/>
              <a:t> </a:t>
            </a:r>
            <a:r>
              <a:rPr lang="en-US" sz="1400" dirty="0" err="1"/>
              <a:t>pomoći</a:t>
            </a:r>
            <a:r>
              <a:rPr lang="en-US" sz="1400" dirty="0"/>
              <a:t>, </a:t>
            </a:r>
            <a:r>
              <a:rPr lang="en-US" sz="1400" dirty="0" err="1"/>
              <a:t>preodgoja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socijalne</a:t>
            </a:r>
            <a:r>
              <a:rPr lang="en-US" sz="1400" dirty="0"/>
              <a:t> </a:t>
            </a:r>
            <a:r>
              <a:rPr lang="en-US" sz="1400" dirty="0" err="1"/>
              <a:t>integracije</a:t>
            </a:r>
            <a:r>
              <a:rPr lang="en-US" sz="1400" dirty="0"/>
              <a:t> </a:t>
            </a:r>
            <a:r>
              <a:rPr lang="en-US" sz="1400" dirty="0" err="1"/>
              <a:t>maloljetnika</a:t>
            </a:r>
            <a:r>
              <a:rPr lang="en-US" sz="1400" dirty="0"/>
              <a:t>.</a:t>
            </a:r>
          </a:p>
          <a:p>
            <a:r>
              <a:rPr lang="en-US" sz="1400" dirty="0" err="1"/>
              <a:t>Prema</a:t>
            </a:r>
            <a:r>
              <a:rPr lang="en-US" sz="1400" dirty="0"/>
              <a:t> </a:t>
            </a:r>
            <a:r>
              <a:rPr lang="en-US" sz="1400" dirty="0" err="1"/>
              <a:t>maloljetnom</a:t>
            </a:r>
            <a:r>
              <a:rPr lang="en-US" sz="1400" dirty="0"/>
              <a:t> </a:t>
            </a:r>
            <a:r>
              <a:rPr lang="en-US" sz="1400" dirty="0" err="1"/>
              <a:t>učiniocu</a:t>
            </a:r>
            <a:r>
              <a:rPr lang="en-US" sz="1400" dirty="0"/>
              <a:t> </a:t>
            </a:r>
            <a:r>
              <a:rPr lang="en-US" sz="1400" dirty="0" err="1"/>
              <a:t>krivičnih</a:t>
            </a:r>
            <a:r>
              <a:rPr lang="en-US" sz="1400" dirty="0"/>
              <a:t> </a:t>
            </a:r>
            <a:r>
              <a:rPr lang="en-US" sz="1400" dirty="0" err="1"/>
              <a:t>djela</a:t>
            </a:r>
            <a:r>
              <a:rPr lang="en-US" sz="1400" dirty="0"/>
              <a:t>  </a:t>
            </a:r>
            <a:r>
              <a:rPr lang="en-US" sz="1400" dirty="0" err="1"/>
              <a:t>mogu</a:t>
            </a:r>
            <a:r>
              <a:rPr lang="en-US" sz="1400" dirty="0"/>
              <a:t> </a:t>
            </a:r>
            <a:r>
              <a:rPr lang="en-US" sz="1400" dirty="0" err="1"/>
              <a:t>biti</a:t>
            </a:r>
            <a:r>
              <a:rPr lang="en-US" sz="1400" dirty="0"/>
              <a:t> </a:t>
            </a:r>
            <a:r>
              <a:rPr lang="en-US" sz="1400" dirty="0" err="1"/>
              <a:t>primijenjene</a:t>
            </a:r>
            <a:r>
              <a:rPr lang="en-US" sz="1400" dirty="0"/>
              <a:t> tri </a:t>
            </a:r>
            <a:r>
              <a:rPr lang="en-US" sz="1400" dirty="0" err="1"/>
              <a:t>vrste</a:t>
            </a:r>
            <a:r>
              <a:rPr lang="en-US" sz="1400" dirty="0"/>
              <a:t> </a:t>
            </a:r>
            <a:r>
              <a:rPr lang="en-US" sz="1400" dirty="0" err="1"/>
              <a:t>krivičnih</a:t>
            </a:r>
            <a:r>
              <a:rPr lang="en-US" sz="1400" dirty="0"/>
              <a:t> </a:t>
            </a:r>
            <a:r>
              <a:rPr lang="en-US" sz="1400" dirty="0" err="1"/>
              <a:t>sankcija</a:t>
            </a:r>
            <a:r>
              <a:rPr lang="en-US" sz="1400" dirty="0"/>
              <a:t>: </a:t>
            </a:r>
            <a:r>
              <a:rPr lang="en-US" sz="1400" dirty="0" err="1"/>
              <a:t>odgojne</a:t>
            </a:r>
            <a:r>
              <a:rPr lang="en-US" sz="1400" dirty="0"/>
              <a:t> </a:t>
            </a:r>
            <a:r>
              <a:rPr lang="en-US" sz="1400" dirty="0" err="1"/>
              <a:t>mjere</a:t>
            </a:r>
            <a:r>
              <a:rPr lang="en-US" sz="1400" dirty="0"/>
              <a:t>, </a:t>
            </a:r>
            <a:r>
              <a:rPr lang="en-US" sz="1400" dirty="0" err="1"/>
              <a:t>određene</a:t>
            </a:r>
            <a:r>
              <a:rPr lang="en-US" sz="1400" dirty="0"/>
              <a:t> </a:t>
            </a:r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sigurnosti</a:t>
            </a:r>
            <a:r>
              <a:rPr lang="en-US" sz="1400" dirty="0"/>
              <a:t>,  a </a:t>
            </a:r>
            <a:r>
              <a:rPr lang="en-US" sz="1400" dirty="0" err="1"/>
              <a:t>starijem</a:t>
            </a:r>
            <a:r>
              <a:rPr lang="en-US" sz="1400" dirty="0"/>
              <a:t> </a:t>
            </a:r>
            <a:r>
              <a:rPr lang="en-US" sz="1400" dirty="0" err="1"/>
              <a:t>maloljetniku</a:t>
            </a:r>
            <a:r>
              <a:rPr lang="en-US" sz="1400" dirty="0"/>
              <a:t>, </a:t>
            </a:r>
            <a:r>
              <a:rPr lang="en-US" sz="1400" dirty="0" err="1"/>
              <a:t>samo</a:t>
            </a:r>
            <a:r>
              <a:rPr lang="en-US" sz="1400" dirty="0"/>
              <a:t> </a:t>
            </a:r>
            <a:r>
              <a:rPr lang="en-US" sz="1400" dirty="0" err="1"/>
              <a:t>izuzetno</a:t>
            </a:r>
            <a:r>
              <a:rPr lang="en-US" sz="1400" dirty="0"/>
              <a:t>, </a:t>
            </a:r>
            <a:r>
              <a:rPr lang="en-US" sz="1400" dirty="0" err="1"/>
              <a:t>kazna</a:t>
            </a:r>
            <a:r>
              <a:rPr lang="en-US" sz="1400" dirty="0"/>
              <a:t> </a:t>
            </a:r>
            <a:r>
              <a:rPr lang="en-US" sz="1400" dirty="0" err="1"/>
              <a:t>maloljetničkog</a:t>
            </a:r>
            <a:r>
              <a:rPr lang="en-US" sz="1400" dirty="0"/>
              <a:t> </a:t>
            </a:r>
            <a:r>
              <a:rPr lang="en-US" sz="1400" dirty="0" err="1"/>
              <a:t>zatvora</a:t>
            </a:r>
            <a:r>
              <a:rPr lang="en-US" sz="14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224408"/>
            <a:ext cx="7315200" cy="2200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 err="1"/>
              <a:t>Maloljetnicima</a:t>
            </a:r>
            <a:r>
              <a:rPr lang="en-US" sz="1400" dirty="0"/>
              <a:t> se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učinjena</a:t>
            </a:r>
            <a:r>
              <a:rPr lang="en-US" sz="1400" dirty="0"/>
              <a:t> </a:t>
            </a:r>
            <a:r>
              <a:rPr lang="en-US" sz="1400" dirty="0" err="1"/>
              <a:t>krivična</a:t>
            </a:r>
            <a:r>
              <a:rPr lang="en-US" sz="1400" dirty="0"/>
              <a:t> </a:t>
            </a:r>
            <a:r>
              <a:rPr lang="en-US" sz="1400" dirty="0" err="1"/>
              <a:t>djela</a:t>
            </a:r>
            <a:r>
              <a:rPr lang="en-US" sz="1400" dirty="0"/>
              <a:t> </a:t>
            </a:r>
            <a:r>
              <a:rPr lang="en-US" sz="1400" dirty="0" err="1"/>
              <a:t>mogu</a:t>
            </a:r>
            <a:r>
              <a:rPr lang="en-US" sz="1400" dirty="0"/>
              <a:t> </a:t>
            </a:r>
            <a:r>
              <a:rPr lang="en-US" sz="1400" dirty="0" err="1"/>
              <a:t>izreći</a:t>
            </a:r>
            <a:r>
              <a:rPr lang="en-US" sz="1400" dirty="0"/>
              <a:t>:</a:t>
            </a:r>
          </a:p>
          <a:p>
            <a:pPr lvl="0"/>
            <a:r>
              <a:rPr lang="en-US" sz="1400" dirty="0" err="1"/>
              <a:t>Odgojne</a:t>
            </a:r>
            <a:r>
              <a:rPr lang="en-US" sz="1400" dirty="0"/>
              <a:t> </a:t>
            </a:r>
            <a:r>
              <a:rPr lang="en-US" sz="1400" dirty="0" err="1"/>
              <a:t>mjere</a:t>
            </a:r>
            <a:r>
              <a:rPr lang="en-US" sz="1400" dirty="0"/>
              <a:t> (</a:t>
            </a:r>
            <a:r>
              <a:rPr lang="en-US" sz="1400" dirty="0" err="1"/>
              <a:t>postoje</a:t>
            </a:r>
            <a:r>
              <a:rPr lang="en-US" sz="1400" dirty="0"/>
              <a:t> tri </a:t>
            </a:r>
            <a:r>
              <a:rPr lang="en-US" sz="1400" dirty="0" err="1"/>
              <a:t>vrste</a:t>
            </a:r>
            <a:r>
              <a:rPr lang="en-US" sz="1400" dirty="0"/>
              <a:t>: </a:t>
            </a:r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upozorenja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usmjeravanja</a:t>
            </a:r>
            <a:r>
              <a:rPr lang="en-US" sz="1400" dirty="0"/>
              <a:t> - u </a:t>
            </a:r>
            <a:r>
              <a:rPr lang="en-US" sz="1400" dirty="0" err="1"/>
              <a:t>koje</a:t>
            </a:r>
            <a:r>
              <a:rPr lang="en-US" sz="1400" dirty="0"/>
              <a:t> </a:t>
            </a:r>
            <a:r>
              <a:rPr lang="en-US" sz="1400" dirty="0" err="1"/>
              <a:t>spada</a:t>
            </a:r>
            <a:r>
              <a:rPr lang="en-US" sz="1400" dirty="0"/>
              <a:t> </a:t>
            </a:r>
            <a:r>
              <a:rPr lang="en-US" sz="1400" dirty="0" err="1"/>
              <a:t>sudski</a:t>
            </a:r>
            <a:r>
              <a:rPr lang="en-US" sz="1400" dirty="0"/>
              <a:t> </a:t>
            </a:r>
            <a:r>
              <a:rPr lang="en-US" sz="1400" dirty="0" err="1"/>
              <a:t>ukor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posebne</a:t>
            </a:r>
            <a:r>
              <a:rPr lang="en-US" sz="1400" dirty="0"/>
              <a:t> </a:t>
            </a:r>
            <a:r>
              <a:rPr lang="en-US" sz="1400" dirty="0" err="1"/>
              <a:t>obaveze</a:t>
            </a:r>
            <a:r>
              <a:rPr lang="en-US" sz="1400" dirty="0"/>
              <a:t>;  </a:t>
            </a:r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pojačanog</a:t>
            </a:r>
            <a:r>
              <a:rPr lang="en-US" sz="1400" dirty="0"/>
              <a:t> </a:t>
            </a:r>
            <a:r>
              <a:rPr lang="en-US" sz="1400" dirty="0" err="1"/>
              <a:t>nadzora</a:t>
            </a:r>
            <a:r>
              <a:rPr lang="en-US" sz="1400" dirty="0"/>
              <a:t> – </a:t>
            </a:r>
            <a:r>
              <a:rPr lang="en-US" sz="1400" dirty="0" err="1"/>
              <a:t>nije</a:t>
            </a:r>
            <a:r>
              <a:rPr lang="en-US" sz="1400" dirty="0"/>
              <a:t> </a:t>
            </a:r>
            <a:r>
              <a:rPr lang="en-US" sz="1400" dirty="0" err="1"/>
              <a:t>potrebno</a:t>
            </a:r>
            <a:r>
              <a:rPr lang="en-US" sz="1400" dirty="0"/>
              <a:t> </a:t>
            </a:r>
            <a:r>
              <a:rPr lang="en-US" sz="1400" dirty="0" err="1"/>
              <a:t>odvajanje</a:t>
            </a:r>
            <a:r>
              <a:rPr lang="en-US" sz="1400" dirty="0"/>
              <a:t> </a:t>
            </a:r>
            <a:r>
              <a:rPr lang="en-US" sz="1400" dirty="0" err="1"/>
              <a:t>iz</a:t>
            </a:r>
            <a:r>
              <a:rPr lang="en-US" sz="1400" dirty="0"/>
              <a:t> </a:t>
            </a:r>
            <a:r>
              <a:rPr lang="en-US" sz="1400" dirty="0" err="1"/>
              <a:t>dotadašnje</a:t>
            </a:r>
            <a:r>
              <a:rPr lang="en-US" sz="1400" dirty="0"/>
              <a:t> </a:t>
            </a:r>
            <a:r>
              <a:rPr lang="en-US" sz="1400" dirty="0" err="1"/>
              <a:t>sredine</a:t>
            </a:r>
            <a:r>
              <a:rPr lang="en-US" sz="1400" dirty="0"/>
              <a:t>, </a:t>
            </a:r>
            <a:r>
              <a:rPr lang="en-US" sz="1400" dirty="0" err="1"/>
              <a:t>gdje</a:t>
            </a:r>
            <a:r>
              <a:rPr lang="en-US" sz="1400" dirty="0"/>
              <a:t> </a:t>
            </a:r>
            <a:r>
              <a:rPr lang="en-US" sz="1400" dirty="0" err="1"/>
              <a:t>spadaju</a:t>
            </a:r>
            <a:r>
              <a:rPr lang="en-US" sz="1400" dirty="0"/>
              <a:t>, </a:t>
            </a:r>
            <a:r>
              <a:rPr lang="en-US" sz="1400" dirty="0" err="1"/>
              <a:t>pojačani</a:t>
            </a:r>
            <a:r>
              <a:rPr lang="en-US" sz="1400" dirty="0"/>
              <a:t> </a:t>
            </a:r>
            <a:r>
              <a:rPr lang="en-US" sz="1400" dirty="0" err="1"/>
              <a:t>nadzor</a:t>
            </a:r>
            <a:r>
              <a:rPr lang="en-US" sz="1400" dirty="0"/>
              <a:t> </a:t>
            </a:r>
            <a:r>
              <a:rPr lang="en-US" sz="1400" dirty="0" err="1"/>
              <a:t>od</a:t>
            </a:r>
            <a:r>
              <a:rPr lang="en-US" sz="1400" dirty="0"/>
              <a:t> </a:t>
            </a:r>
            <a:r>
              <a:rPr lang="en-US" sz="1400" dirty="0" err="1"/>
              <a:t>strane</a:t>
            </a:r>
            <a:r>
              <a:rPr lang="en-US" sz="1400" dirty="0"/>
              <a:t> </a:t>
            </a:r>
            <a:r>
              <a:rPr lang="en-US" sz="1400" dirty="0" err="1"/>
              <a:t>roditelja</a:t>
            </a:r>
            <a:r>
              <a:rPr lang="en-US" sz="1400" dirty="0"/>
              <a:t>, </a:t>
            </a:r>
            <a:r>
              <a:rPr lang="en-US" sz="1400" dirty="0" err="1"/>
              <a:t>usvojioca</a:t>
            </a:r>
            <a:r>
              <a:rPr lang="en-US" sz="1400" dirty="0"/>
              <a:t>, </a:t>
            </a:r>
            <a:r>
              <a:rPr lang="en-US" sz="1400" dirty="0" err="1"/>
              <a:t>staraoca</a:t>
            </a:r>
            <a:r>
              <a:rPr lang="en-US" sz="1400" dirty="0"/>
              <a:t>, </a:t>
            </a:r>
            <a:r>
              <a:rPr lang="en-US" sz="1400" dirty="0" err="1"/>
              <a:t>pojačan</a:t>
            </a:r>
            <a:r>
              <a:rPr lang="en-US" sz="1400" dirty="0"/>
              <a:t> </a:t>
            </a:r>
            <a:r>
              <a:rPr lang="en-US" sz="1400" dirty="0" err="1"/>
              <a:t>nadzor</a:t>
            </a:r>
            <a:r>
              <a:rPr lang="en-US" sz="1400" dirty="0"/>
              <a:t> u </a:t>
            </a:r>
            <a:r>
              <a:rPr lang="en-US" sz="1400" dirty="0" err="1"/>
              <a:t>drugoj</a:t>
            </a:r>
            <a:r>
              <a:rPr lang="en-US" sz="1400" dirty="0"/>
              <a:t> </a:t>
            </a:r>
            <a:r>
              <a:rPr lang="en-US" sz="1400" dirty="0" err="1"/>
              <a:t>porodici</a:t>
            </a:r>
            <a:r>
              <a:rPr lang="en-US" sz="1400" dirty="0"/>
              <a:t>, </a:t>
            </a:r>
            <a:r>
              <a:rPr lang="en-US" sz="1400" dirty="0" err="1"/>
              <a:t>pojačan</a:t>
            </a:r>
            <a:r>
              <a:rPr lang="en-US" sz="1400" dirty="0"/>
              <a:t> </a:t>
            </a:r>
            <a:r>
              <a:rPr lang="en-US" sz="1400" dirty="0" err="1"/>
              <a:t>nadzor</a:t>
            </a:r>
            <a:r>
              <a:rPr lang="en-US" sz="1400" dirty="0"/>
              <a:t> </a:t>
            </a:r>
            <a:r>
              <a:rPr lang="en-US" sz="1400" dirty="0" err="1"/>
              <a:t>od</a:t>
            </a:r>
            <a:r>
              <a:rPr lang="en-US" sz="1400" dirty="0"/>
              <a:t> </a:t>
            </a:r>
            <a:r>
              <a:rPr lang="en-US" sz="1400" dirty="0" err="1"/>
              <a:t>strane</a:t>
            </a:r>
            <a:r>
              <a:rPr lang="en-US" sz="1400" dirty="0"/>
              <a:t> </a:t>
            </a:r>
            <a:r>
              <a:rPr lang="en-US" sz="1400" dirty="0" err="1"/>
              <a:t>organa</a:t>
            </a:r>
            <a:r>
              <a:rPr lang="en-US" sz="1400" dirty="0"/>
              <a:t> </a:t>
            </a:r>
            <a:r>
              <a:rPr lang="en-US" sz="1400" dirty="0" err="1"/>
              <a:t>starateljstva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zavodske</a:t>
            </a:r>
            <a:r>
              <a:rPr lang="en-US" sz="1400" dirty="0"/>
              <a:t> </a:t>
            </a:r>
            <a:r>
              <a:rPr lang="en-US" sz="1400" dirty="0" err="1"/>
              <a:t>mjere</a:t>
            </a:r>
            <a:r>
              <a:rPr lang="en-US" sz="1400" dirty="0"/>
              <a:t> ( </a:t>
            </a:r>
            <a:r>
              <a:rPr lang="en-US" sz="1400" dirty="0" err="1"/>
              <a:t>kada</a:t>
            </a:r>
            <a:r>
              <a:rPr lang="en-US" sz="1400" dirty="0"/>
              <a:t> je </a:t>
            </a:r>
            <a:r>
              <a:rPr lang="en-US" sz="1400" dirty="0" err="1"/>
              <a:t>potrebno</a:t>
            </a:r>
            <a:r>
              <a:rPr lang="en-US" sz="1400" dirty="0"/>
              <a:t> </a:t>
            </a:r>
            <a:r>
              <a:rPr lang="en-US" sz="1400" dirty="0" err="1"/>
              <a:t>odvajanje</a:t>
            </a:r>
            <a:r>
              <a:rPr lang="en-US" sz="1400" dirty="0"/>
              <a:t> </a:t>
            </a:r>
            <a:r>
              <a:rPr lang="en-US" sz="1400" dirty="0" err="1"/>
              <a:t>iz</a:t>
            </a:r>
            <a:r>
              <a:rPr lang="en-US" sz="1400" dirty="0"/>
              <a:t> </a:t>
            </a:r>
            <a:r>
              <a:rPr lang="en-US" sz="1400" dirty="0" err="1"/>
              <a:t>dotadašnje</a:t>
            </a:r>
            <a:r>
              <a:rPr lang="en-US" sz="1400" dirty="0"/>
              <a:t> </a:t>
            </a:r>
            <a:r>
              <a:rPr lang="en-US" sz="1400" dirty="0" err="1"/>
              <a:t>sredine</a:t>
            </a:r>
            <a:r>
              <a:rPr lang="en-US" sz="1400" dirty="0"/>
              <a:t>), a to </a:t>
            </a:r>
            <a:r>
              <a:rPr lang="en-US" sz="1400" dirty="0" err="1"/>
              <a:t>su</a:t>
            </a:r>
            <a:r>
              <a:rPr lang="en-US" sz="1400" dirty="0"/>
              <a:t>: </a:t>
            </a:r>
            <a:r>
              <a:rPr lang="en-US" sz="1400" dirty="0" err="1"/>
              <a:t>upućivanje</a:t>
            </a:r>
            <a:r>
              <a:rPr lang="en-US" sz="1400" dirty="0"/>
              <a:t> u </a:t>
            </a:r>
            <a:r>
              <a:rPr lang="en-US" sz="1400" dirty="0" err="1"/>
              <a:t>odgojnu</a:t>
            </a:r>
            <a:r>
              <a:rPr lang="en-US" sz="1400" dirty="0"/>
              <a:t> </a:t>
            </a:r>
            <a:r>
              <a:rPr lang="en-US" sz="1400" dirty="0" err="1"/>
              <a:t>ustanovu</a:t>
            </a:r>
            <a:r>
              <a:rPr lang="en-US" sz="1400" dirty="0"/>
              <a:t>; </a:t>
            </a:r>
            <a:r>
              <a:rPr lang="en-US" sz="1400" dirty="0" err="1"/>
              <a:t>upućivanje</a:t>
            </a:r>
            <a:r>
              <a:rPr lang="en-US" sz="1400" dirty="0"/>
              <a:t> u </a:t>
            </a:r>
            <a:r>
              <a:rPr lang="en-US" sz="1400" dirty="0" err="1"/>
              <a:t>vaspitnopopravni</a:t>
            </a:r>
            <a:r>
              <a:rPr lang="en-US" sz="1400" dirty="0"/>
              <a:t> </a:t>
            </a:r>
            <a:r>
              <a:rPr lang="en-US" sz="1400" dirty="0" err="1"/>
              <a:t>dom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u </a:t>
            </a:r>
            <a:r>
              <a:rPr lang="en-US" sz="1400" dirty="0" err="1"/>
              <a:t>posebnu</a:t>
            </a:r>
            <a:r>
              <a:rPr lang="en-US" sz="1400" dirty="0"/>
              <a:t> </a:t>
            </a:r>
            <a:r>
              <a:rPr lang="en-US" sz="1400" dirty="0" err="1"/>
              <a:t>ustanovu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liječenje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osposobljavanje</a:t>
            </a:r>
            <a:r>
              <a:rPr lang="en-US" sz="1400" dirty="0"/>
              <a:t>),</a:t>
            </a:r>
          </a:p>
          <a:p>
            <a:pPr lvl="0"/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bezbjednosti</a:t>
            </a:r>
            <a:r>
              <a:rPr lang="en-US" sz="1400" dirty="0"/>
              <a:t> (</a:t>
            </a:r>
            <a:r>
              <a:rPr lang="en-US" sz="1400" dirty="0" err="1"/>
              <a:t>sve</a:t>
            </a:r>
            <a:r>
              <a:rPr lang="en-US" sz="1400" dirty="0"/>
              <a:t> </a:t>
            </a:r>
            <a:r>
              <a:rPr lang="en-US" sz="1400" dirty="0" err="1"/>
              <a:t>predviđene</a:t>
            </a:r>
            <a:r>
              <a:rPr lang="en-US" sz="1400" dirty="0"/>
              <a:t> u čl.79 KZ RS, </a:t>
            </a:r>
            <a:r>
              <a:rPr lang="en-US" sz="1400" dirty="0" err="1"/>
              <a:t>osim</a:t>
            </a:r>
            <a:r>
              <a:rPr lang="en-US" sz="1400" dirty="0"/>
              <a:t> </a:t>
            </a:r>
            <a:r>
              <a:rPr lang="en-US" sz="1400" dirty="0" err="1"/>
              <a:t>zabrane</a:t>
            </a:r>
            <a:r>
              <a:rPr lang="en-US" sz="1400" dirty="0"/>
              <a:t> </a:t>
            </a:r>
            <a:r>
              <a:rPr lang="en-US" sz="1400" dirty="0" err="1"/>
              <a:t>vršenja</a:t>
            </a:r>
            <a:r>
              <a:rPr lang="en-US" sz="1400" dirty="0"/>
              <a:t> </a:t>
            </a:r>
            <a:r>
              <a:rPr lang="en-US" sz="1400" dirty="0" err="1"/>
              <a:t>poziva</a:t>
            </a:r>
            <a:r>
              <a:rPr lang="en-US" sz="1400" dirty="0"/>
              <a:t>, </a:t>
            </a:r>
            <a:r>
              <a:rPr lang="en-US" sz="1400" dirty="0" err="1"/>
              <a:t>djelatnosti</a:t>
            </a:r>
            <a:r>
              <a:rPr lang="en-US" sz="1400" dirty="0"/>
              <a:t> </a:t>
            </a:r>
            <a:r>
              <a:rPr lang="en-US" sz="1400" dirty="0" err="1"/>
              <a:t>ili</a:t>
            </a:r>
            <a:r>
              <a:rPr lang="en-US" sz="1400" dirty="0"/>
              <a:t> </a:t>
            </a:r>
            <a:r>
              <a:rPr lang="en-US" sz="1400" dirty="0" err="1"/>
              <a:t>dužnosti</a:t>
            </a:r>
            <a:r>
              <a:rPr lang="en-US" sz="1400" dirty="0"/>
              <a:t>),</a:t>
            </a:r>
          </a:p>
          <a:p>
            <a:pPr lvl="0"/>
            <a:r>
              <a:rPr lang="en-US" sz="1400" dirty="0" err="1"/>
              <a:t>Kazna</a:t>
            </a:r>
            <a:r>
              <a:rPr lang="en-US" sz="1400" dirty="0"/>
              <a:t> </a:t>
            </a:r>
            <a:r>
              <a:rPr lang="en-US" sz="1400" dirty="0" err="1"/>
              <a:t>maloljetničkog</a:t>
            </a:r>
            <a:r>
              <a:rPr lang="en-US" sz="1400" dirty="0"/>
              <a:t> </a:t>
            </a:r>
            <a:r>
              <a:rPr lang="en-US" sz="1400" dirty="0" err="1"/>
              <a:t>zatvora</a:t>
            </a:r>
            <a:r>
              <a:rPr lang="en-US" sz="1400" dirty="0"/>
              <a:t> (</a:t>
            </a:r>
            <a:r>
              <a:rPr lang="en-US" sz="1400" dirty="0" err="1"/>
              <a:t>samo</a:t>
            </a:r>
            <a:r>
              <a:rPr lang="en-US" sz="1400" dirty="0"/>
              <a:t> </a:t>
            </a:r>
            <a:r>
              <a:rPr lang="en-US" sz="1400" dirty="0" err="1"/>
              <a:t>prema</a:t>
            </a:r>
            <a:r>
              <a:rPr lang="en-US" sz="1400" dirty="0"/>
              <a:t> </a:t>
            </a:r>
            <a:r>
              <a:rPr lang="en-US" sz="1400" dirty="0" err="1"/>
              <a:t>starijim</a:t>
            </a:r>
            <a:r>
              <a:rPr lang="en-US" sz="1400" dirty="0"/>
              <a:t> </a:t>
            </a:r>
            <a:r>
              <a:rPr lang="en-US" sz="1400" dirty="0" err="1"/>
              <a:t>maloljetnicima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to </a:t>
            </a:r>
            <a:r>
              <a:rPr lang="en-US" sz="1400" dirty="0" err="1"/>
              <a:t>izuzetno</a:t>
            </a:r>
            <a:r>
              <a:rPr lang="en-US" sz="1400" dirty="0"/>
              <a:t> se </a:t>
            </a:r>
            <a:r>
              <a:rPr lang="en-US" sz="1400" dirty="0" err="1"/>
              <a:t>izriče</a:t>
            </a:r>
            <a:r>
              <a:rPr lang="en-US" sz="1400" dirty="0"/>
              <a:t>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516522"/>
            <a:ext cx="7315200" cy="36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 err="1"/>
              <a:t>Odgojne</a:t>
            </a:r>
            <a:r>
              <a:rPr lang="en-US" sz="1400" dirty="0"/>
              <a:t> </a:t>
            </a:r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su</a:t>
            </a:r>
            <a:r>
              <a:rPr lang="en-US" sz="1400" dirty="0"/>
              <a:t>:</a:t>
            </a:r>
          </a:p>
          <a:p>
            <a:r>
              <a:rPr lang="en-US" sz="1400" dirty="0"/>
              <a:t>1) 	</a:t>
            </a:r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upozorenja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usmjeravanja</a:t>
            </a:r>
            <a:r>
              <a:rPr lang="en-US" sz="1400" dirty="0"/>
              <a:t>, </a:t>
            </a:r>
            <a:r>
              <a:rPr lang="en-US" sz="1400" dirty="0" err="1"/>
              <a:t>poznate</a:t>
            </a:r>
            <a:r>
              <a:rPr lang="en-US" sz="1400" dirty="0"/>
              <a:t> </a:t>
            </a:r>
            <a:r>
              <a:rPr lang="en-US" sz="1400" dirty="0" err="1"/>
              <a:t>kao</a:t>
            </a:r>
            <a:r>
              <a:rPr lang="en-US" sz="1400" dirty="0"/>
              <a:t> </a:t>
            </a:r>
            <a:r>
              <a:rPr lang="en-US" sz="1400" dirty="0" err="1"/>
              <a:t>disciplinske</a:t>
            </a:r>
            <a:r>
              <a:rPr lang="en-US" sz="1400" dirty="0"/>
              <a:t> </a:t>
            </a:r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su</a:t>
            </a:r>
            <a:r>
              <a:rPr lang="en-US" sz="1400" dirty="0"/>
              <a:t>: </a:t>
            </a:r>
            <a:r>
              <a:rPr lang="en-US" sz="1400" dirty="0" err="1"/>
              <a:t>sudski</a:t>
            </a:r>
            <a:r>
              <a:rPr lang="en-US" sz="1400" dirty="0"/>
              <a:t> </a:t>
            </a:r>
            <a:r>
              <a:rPr lang="en-US" sz="1400" dirty="0" err="1"/>
              <a:t>ukor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posebne</a:t>
            </a:r>
            <a:r>
              <a:rPr lang="en-US" sz="1400" dirty="0"/>
              <a:t> </a:t>
            </a:r>
            <a:r>
              <a:rPr lang="en-US" sz="1400" dirty="0" err="1"/>
              <a:t>mjere</a:t>
            </a:r>
            <a:r>
              <a:rPr lang="en-US" sz="1400" dirty="0"/>
              <a:t>; </a:t>
            </a:r>
            <a:r>
              <a:rPr lang="en-US" sz="1400" dirty="0" err="1"/>
              <a:t>izriču</a:t>
            </a:r>
            <a:r>
              <a:rPr lang="en-US" sz="1400" dirty="0"/>
              <a:t> se  </a:t>
            </a:r>
            <a:r>
              <a:rPr lang="en-US" sz="1400" dirty="0" err="1"/>
              <a:t>maloljetniku</a:t>
            </a:r>
            <a:r>
              <a:rPr lang="en-US" sz="1400" dirty="0"/>
              <a:t> </a:t>
            </a:r>
            <a:r>
              <a:rPr lang="en-US" sz="1400" dirty="0" err="1"/>
              <a:t>kojem</a:t>
            </a:r>
            <a:r>
              <a:rPr lang="en-US" sz="1400" dirty="0"/>
              <a:t> </a:t>
            </a:r>
            <a:r>
              <a:rPr lang="en-US" sz="1400" dirty="0" err="1"/>
              <a:t>nije</a:t>
            </a:r>
            <a:r>
              <a:rPr lang="en-US" sz="1400" dirty="0"/>
              <a:t> </a:t>
            </a:r>
            <a:r>
              <a:rPr lang="en-US" sz="1400" dirty="0" err="1"/>
              <a:t>potrebno</a:t>
            </a:r>
            <a:r>
              <a:rPr lang="en-US" sz="1400" dirty="0"/>
              <a:t> </a:t>
            </a:r>
            <a:r>
              <a:rPr lang="en-US" sz="1400" dirty="0" err="1"/>
              <a:t>izreći</a:t>
            </a:r>
            <a:r>
              <a:rPr lang="en-US" sz="1400" dirty="0"/>
              <a:t> </a:t>
            </a:r>
            <a:r>
              <a:rPr lang="en-US" sz="1400" dirty="0" err="1"/>
              <a:t>trajnije</a:t>
            </a:r>
            <a:r>
              <a:rPr lang="en-US" sz="1400" dirty="0"/>
              <a:t> </a:t>
            </a:r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preodgoja</a:t>
            </a:r>
            <a:r>
              <a:rPr lang="en-US" sz="1400" dirty="0"/>
              <a:t>. 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Jedna</a:t>
            </a:r>
            <a:r>
              <a:rPr lang="en-US" sz="1400" dirty="0"/>
              <a:t> </a:t>
            </a:r>
            <a:r>
              <a:rPr lang="en-US" sz="1400" dirty="0" err="1"/>
              <a:t>veoma</a:t>
            </a:r>
            <a:r>
              <a:rPr lang="en-US" sz="1400" dirty="0"/>
              <a:t> </a:t>
            </a:r>
            <a:r>
              <a:rPr lang="en-US" sz="1400" dirty="0" err="1"/>
              <a:t>važna</a:t>
            </a:r>
            <a:r>
              <a:rPr lang="en-US" sz="1400" dirty="0"/>
              <a:t> </a:t>
            </a:r>
            <a:r>
              <a:rPr lang="en-US" sz="1400" dirty="0" err="1"/>
              <a:t>disciplinska</a:t>
            </a:r>
            <a:r>
              <a:rPr lang="en-US" sz="1400" dirty="0"/>
              <a:t> </a:t>
            </a:r>
            <a:r>
              <a:rPr lang="en-US" sz="1400" dirty="0" err="1"/>
              <a:t>odgojna</a:t>
            </a:r>
            <a:r>
              <a:rPr lang="en-US" sz="1400" dirty="0"/>
              <a:t> </a:t>
            </a:r>
            <a:r>
              <a:rPr lang="en-US" sz="1400" dirty="0" err="1"/>
              <a:t>mjera</a:t>
            </a:r>
            <a:r>
              <a:rPr lang="en-US" sz="1400" dirty="0"/>
              <a:t> je </a:t>
            </a:r>
            <a:r>
              <a:rPr lang="en-US" sz="1400" dirty="0" err="1"/>
              <a:t>upućivanje</a:t>
            </a:r>
            <a:r>
              <a:rPr lang="en-US" sz="1400" dirty="0"/>
              <a:t> </a:t>
            </a:r>
            <a:r>
              <a:rPr lang="en-US" sz="1400" dirty="0" err="1"/>
              <a:t>maloljetnika</a:t>
            </a:r>
            <a:r>
              <a:rPr lang="en-US" sz="1400" dirty="0"/>
              <a:t> u </a:t>
            </a:r>
            <a:r>
              <a:rPr lang="en-US" sz="1400" dirty="0" err="1"/>
              <a:t>disciplinski</a:t>
            </a:r>
            <a:r>
              <a:rPr lang="en-US" sz="1400" dirty="0"/>
              <a:t> </a:t>
            </a:r>
            <a:r>
              <a:rPr lang="en-US" sz="1400" dirty="0" err="1"/>
              <a:t>centar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maloljetnike</a:t>
            </a:r>
            <a:r>
              <a:rPr lang="en-US" sz="1400" dirty="0"/>
              <a:t>. U </a:t>
            </a:r>
            <a:r>
              <a:rPr lang="en-US" sz="1400" dirty="0" err="1"/>
              <a:t>izvršenju</a:t>
            </a:r>
            <a:r>
              <a:rPr lang="en-US" sz="1400" dirty="0"/>
              <a:t> </a:t>
            </a:r>
            <a:r>
              <a:rPr lang="en-US" sz="1400" dirty="0" err="1"/>
              <a:t>ove</a:t>
            </a:r>
            <a:r>
              <a:rPr lang="en-US" sz="1400" dirty="0"/>
              <a:t> </a:t>
            </a:r>
            <a:r>
              <a:rPr lang="en-US" sz="1400" dirty="0" err="1"/>
              <a:t>odgojne</a:t>
            </a:r>
            <a:r>
              <a:rPr lang="en-US" sz="1400" dirty="0"/>
              <a:t> </a:t>
            </a:r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značajan</a:t>
            </a:r>
            <a:r>
              <a:rPr lang="en-US" sz="1400" dirty="0"/>
              <a:t> je </a:t>
            </a:r>
            <a:r>
              <a:rPr lang="en-US" sz="1400" dirty="0" err="1"/>
              <a:t>individualni</a:t>
            </a:r>
            <a:r>
              <a:rPr lang="en-US" sz="1400" dirty="0"/>
              <a:t> </a:t>
            </a:r>
            <a:r>
              <a:rPr lang="en-US" sz="1400" dirty="0" err="1"/>
              <a:t>rad</a:t>
            </a:r>
            <a:r>
              <a:rPr lang="en-US" sz="1400" dirty="0"/>
              <a:t> </a:t>
            </a:r>
            <a:r>
              <a:rPr lang="en-US" sz="1400" dirty="0" err="1"/>
              <a:t>sa</a:t>
            </a:r>
            <a:r>
              <a:rPr lang="en-US" sz="1400" dirty="0"/>
              <a:t> </a:t>
            </a:r>
            <a:r>
              <a:rPr lang="en-US" sz="1400" dirty="0" err="1"/>
              <a:t>maloljetnim</a:t>
            </a:r>
            <a:r>
              <a:rPr lang="en-US" sz="1400" dirty="0"/>
              <a:t> </a:t>
            </a:r>
            <a:r>
              <a:rPr lang="en-US" sz="1400" dirty="0" err="1"/>
              <a:t>licem</a:t>
            </a:r>
            <a:r>
              <a:rPr lang="en-US" sz="1400" dirty="0"/>
              <a:t>. </a:t>
            </a:r>
            <a:r>
              <a:rPr lang="en-US" sz="1400" dirty="0" err="1"/>
              <a:t>Sprovodi</a:t>
            </a:r>
            <a:r>
              <a:rPr lang="en-US" sz="1400" dirty="0"/>
              <a:t> se </a:t>
            </a:r>
            <a:r>
              <a:rPr lang="en-US" sz="1400" dirty="0" err="1"/>
              <a:t>kroz</a:t>
            </a:r>
            <a:r>
              <a:rPr lang="en-US" sz="1400" dirty="0"/>
              <a:t> tri </a:t>
            </a:r>
            <a:r>
              <a:rPr lang="en-US" sz="1400" dirty="0" err="1"/>
              <a:t>oblika</a:t>
            </a:r>
            <a:r>
              <a:rPr lang="en-US" sz="1400" dirty="0"/>
              <a:t>: </a:t>
            </a:r>
            <a:r>
              <a:rPr lang="en-US" sz="1400" dirty="0" err="1"/>
              <a:t>na</a:t>
            </a:r>
            <a:r>
              <a:rPr lang="en-US" sz="1400" dirty="0"/>
              <a:t> </a:t>
            </a:r>
            <a:r>
              <a:rPr lang="en-US" sz="1400" dirty="0" err="1"/>
              <a:t>određeni</a:t>
            </a:r>
            <a:r>
              <a:rPr lang="en-US" sz="1400" dirty="0"/>
              <a:t> </a:t>
            </a:r>
            <a:r>
              <a:rPr lang="en-US" sz="1400" dirty="0" err="1"/>
              <a:t>broj</a:t>
            </a:r>
            <a:r>
              <a:rPr lang="en-US" sz="1400" dirty="0"/>
              <a:t> sati u </a:t>
            </a:r>
            <a:r>
              <a:rPr lang="en-US" sz="1400" dirty="0" err="1"/>
              <a:t>toku</a:t>
            </a:r>
            <a:r>
              <a:rPr lang="en-US" sz="1400" dirty="0"/>
              <a:t> </a:t>
            </a:r>
            <a:r>
              <a:rPr lang="en-US" sz="1400" dirty="0" err="1"/>
              <a:t>praznika</a:t>
            </a:r>
            <a:r>
              <a:rPr lang="en-US" sz="1400" dirty="0"/>
              <a:t>; </a:t>
            </a:r>
            <a:r>
              <a:rPr lang="en-US" sz="1400" dirty="0" err="1"/>
              <a:t>na</a:t>
            </a:r>
            <a:r>
              <a:rPr lang="en-US" sz="1400" dirty="0"/>
              <a:t> </a:t>
            </a:r>
            <a:r>
              <a:rPr lang="en-US" sz="1400" dirty="0" err="1"/>
              <a:t>određeni</a:t>
            </a:r>
            <a:r>
              <a:rPr lang="en-US" sz="1400" dirty="0"/>
              <a:t> </a:t>
            </a:r>
            <a:r>
              <a:rPr lang="en-US" sz="1400" dirty="0" err="1"/>
              <a:t>broj</a:t>
            </a:r>
            <a:r>
              <a:rPr lang="en-US" sz="1400" dirty="0"/>
              <a:t> sati u </a:t>
            </a:r>
            <a:r>
              <a:rPr lang="en-US" sz="1400" dirty="0" err="1"/>
              <a:t>toku</a:t>
            </a:r>
            <a:r>
              <a:rPr lang="en-US" sz="1400" dirty="0"/>
              <a:t> </a:t>
            </a:r>
            <a:r>
              <a:rPr lang="en-US" sz="1400" dirty="0" err="1"/>
              <a:t>dana</a:t>
            </a:r>
            <a:r>
              <a:rPr lang="en-US" sz="1400" dirty="0"/>
              <a:t>, </a:t>
            </a:r>
            <a:r>
              <a:rPr lang="en-US" sz="1400" dirty="0" err="1"/>
              <a:t>najduže</a:t>
            </a:r>
            <a:r>
              <a:rPr lang="en-US" sz="1400" dirty="0"/>
              <a:t> </a:t>
            </a:r>
            <a:r>
              <a:rPr lang="en-US" sz="1400" dirty="0" err="1"/>
              <a:t>jedan</a:t>
            </a:r>
            <a:r>
              <a:rPr lang="en-US" sz="1400" dirty="0"/>
              <a:t> </a:t>
            </a:r>
            <a:r>
              <a:rPr lang="en-US" sz="1400" dirty="0" err="1"/>
              <a:t>mjesec</a:t>
            </a:r>
            <a:r>
              <a:rPr lang="en-US" sz="1400" dirty="0"/>
              <a:t>;  </a:t>
            </a:r>
            <a:r>
              <a:rPr lang="en-US" sz="1400" dirty="0" err="1"/>
              <a:t>na</a:t>
            </a:r>
            <a:r>
              <a:rPr lang="en-US" sz="1400" dirty="0"/>
              <a:t> </a:t>
            </a:r>
            <a:r>
              <a:rPr lang="en-US" sz="1400" dirty="0" err="1"/>
              <a:t>neprekidan</a:t>
            </a:r>
            <a:r>
              <a:rPr lang="en-US" sz="1400" dirty="0"/>
              <a:t> </a:t>
            </a:r>
            <a:r>
              <a:rPr lang="en-US" sz="1400" dirty="0" err="1"/>
              <a:t>boravak</a:t>
            </a:r>
            <a:r>
              <a:rPr lang="en-US" sz="1400" dirty="0"/>
              <a:t> u </a:t>
            </a:r>
            <a:r>
              <a:rPr lang="en-US" sz="1400" dirty="0" err="1"/>
              <a:t>trajanju</a:t>
            </a:r>
            <a:r>
              <a:rPr lang="en-US" sz="1400" dirty="0"/>
              <a:t> </a:t>
            </a:r>
            <a:r>
              <a:rPr lang="en-US" sz="1400" dirty="0" err="1"/>
              <a:t>najviše</a:t>
            </a:r>
            <a:r>
              <a:rPr lang="en-US" sz="1400" dirty="0"/>
              <a:t> </a:t>
            </a:r>
            <a:r>
              <a:rPr lang="en-US" sz="1400" dirty="0" err="1"/>
              <a:t>dvadeset</a:t>
            </a:r>
            <a:r>
              <a:rPr lang="en-US" sz="1400" dirty="0"/>
              <a:t> </a:t>
            </a:r>
            <a:r>
              <a:rPr lang="en-US" sz="1400" dirty="0" err="1"/>
              <a:t>dana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td.</a:t>
            </a:r>
          </a:p>
          <a:p>
            <a:r>
              <a:rPr lang="en-US" sz="1400" dirty="0"/>
              <a:t>2) 	</a:t>
            </a:r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pojačanog</a:t>
            </a:r>
            <a:r>
              <a:rPr lang="en-US" sz="1400" dirty="0"/>
              <a:t> </a:t>
            </a:r>
            <a:r>
              <a:rPr lang="en-US" sz="1400" dirty="0" err="1"/>
              <a:t>nadzora</a:t>
            </a:r>
            <a:r>
              <a:rPr lang="en-US" sz="1400" dirty="0"/>
              <a:t>, se </a:t>
            </a:r>
            <a:r>
              <a:rPr lang="en-US" sz="1400" dirty="0" err="1"/>
              <a:t>izriču</a:t>
            </a:r>
            <a:r>
              <a:rPr lang="en-US" sz="1400" dirty="0"/>
              <a:t> u </a:t>
            </a:r>
            <a:r>
              <a:rPr lang="en-US" sz="1400" dirty="0" err="1"/>
              <a:t>slučajevima</a:t>
            </a:r>
            <a:r>
              <a:rPr lang="en-US" sz="1400" dirty="0"/>
              <a:t> </a:t>
            </a:r>
            <a:r>
              <a:rPr lang="en-US" sz="1400" dirty="0" err="1"/>
              <a:t>kada</a:t>
            </a:r>
            <a:r>
              <a:rPr lang="en-US" sz="1400" dirty="0"/>
              <a:t> je </a:t>
            </a:r>
            <a:r>
              <a:rPr lang="en-US" sz="1400" dirty="0" err="1"/>
              <a:t>maloljetniku</a:t>
            </a:r>
            <a:r>
              <a:rPr lang="en-US" sz="1400" dirty="0"/>
              <a:t> </a:t>
            </a:r>
            <a:r>
              <a:rPr lang="en-US" sz="1400" dirty="0" err="1"/>
              <a:t>potrebno</a:t>
            </a:r>
            <a:r>
              <a:rPr lang="en-US" sz="1400" dirty="0"/>
              <a:t> </a:t>
            </a:r>
            <a:r>
              <a:rPr lang="en-US" sz="1400" dirty="0" err="1"/>
              <a:t>aktivniji</a:t>
            </a:r>
            <a:r>
              <a:rPr lang="en-US" sz="1400" dirty="0"/>
              <a:t> </a:t>
            </a:r>
            <a:r>
              <a:rPr lang="en-US" sz="1400" dirty="0" err="1"/>
              <a:t>odgovarajući</a:t>
            </a:r>
            <a:r>
              <a:rPr lang="en-US" sz="1400" dirty="0"/>
              <a:t> </a:t>
            </a:r>
            <a:r>
              <a:rPr lang="en-US" sz="1400" dirty="0" err="1"/>
              <a:t>nadzor</a:t>
            </a:r>
            <a:r>
              <a:rPr lang="en-US" sz="1400" dirty="0"/>
              <a:t>, </a:t>
            </a:r>
            <a:r>
              <a:rPr lang="en-US" sz="1400" dirty="0" err="1"/>
              <a:t>ali</a:t>
            </a:r>
            <a:r>
              <a:rPr lang="en-US" sz="1400" dirty="0"/>
              <a:t> </a:t>
            </a:r>
            <a:r>
              <a:rPr lang="en-US" sz="1400" dirty="0" err="1"/>
              <a:t>nije</a:t>
            </a:r>
            <a:r>
              <a:rPr lang="en-US" sz="1400" dirty="0"/>
              <a:t> </a:t>
            </a:r>
            <a:r>
              <a:rPr lang="en-US" sz="1400" dirty="0" err="1"/>
              <a:t>potrebno</a:t>
            </a:r>
            <a:r>
              <a:rPr lang="en-US" sz="1400" dirty="0"/>
              <a:t> </a:t>
            </a:r>
            <a:r>
              <a:rPr lang="en-US" sz="1400" dirty="0" err="1"/>
              <a:t>potpuno</a:t>
            </a:r>
            <a:r>
              <a:rPr lang="en-US" sz="1400" dirty="0"/>
              <a:t> </a:t>
            </a:r>
            <a:r>
              <a:rPr lang="en-US" sz="1400" dirty="0" err="1"/>
              <a:t>odvajanje</a:t>
            </a:r>
            <a:r>
              <a:rPr lang="en-US" sz="1400" dirty="0"/>
              <a:t> </a:t>
            </a:r>
            <a:r>
              <a:rPr lang="en-US" sz="1400" dirty="0" err="1"/>
              <a:t>iz</a:t>
            </a:r>
            <a:r>
              <a:rPr lang="en-US" sz="1400" dirty="0"/>
              <a:t> </a:t>
            </a:r>
            <a:r>
              <a:rPr lang="en-US" sz="1400" dirty="0" err="1"/>
              <a:t>njegove</a:t>
            </a:r>
            <a:r>
              <a:rPr lang="en-US" sz="1400" dirty="0"/>
              <a:t> </a:t>
            </a:r>
            <a:r>
              <a:rPr lang="en-US" sz="1400" dirty="0" err="1"/>
              <a:t>sredine</a:t>
            </a:r>
            <a:r>
              <a:rPr lang="en-US" sz="1400" dirty="0"/>
              <a:t> (</a:t>
            </a:r>
            <a:r>
              <a:rPr lang="en-US" sz="1400" dirty="0" err="1"/>
              <a:t>od</a:t>
            </a:r>
            <a:r>
              <a:rPr lang="en-US" sz="1400" dirty="0"/>
              <a:t> </a:t>
            </a:r>
            <a:r>
              <a:rPr lang="en-US" sz="1400" dirty="0" err="1"/>
              <a:t>strane</a:t>
            </a:r>
            <a:r>
              <a:rPr lang="en-US" sz="1400" dirty="0"/>
              <a:t> </a:t>
            </a:r>
            <a:r>
              <a:rPr lang="en-US" sz="1400" dirty="0" err="1"/>
              <a:t>roditelja</a:t>
            </a:r>
            <a:r>
              <a:rPr lang="en-US" sz="1400" dirty="0"/>
              <a:t>, </a:t>
            </a:r>
            <a:r>
              <a:rPr lang="en-US" sz="1400" dirty="0" err="1"/>
              <a:t>staraoca</a:t>
            </a:r>
            <a:r>
              <a:rPr lang="en-US" sz="1400" dirty="0"/>
              <a:t>, </a:t>
            </a:r>
            <a:r>
              <a:rPr lang="en-US" sz="1400" dirty="0" err="1"/>
              <a:t>druge</a:t>
            </a:r>
            <a:r>
              <a:rPr lang="en-US" sz="1400" dirty="0"/>
              <a:t> </a:t>
            </a:r>
            <a:r>
              <a:rPr lang="en-US" sz="1400" dirty="0" err="1"/>
              <a:t>porodice</a:t>
            </a:r>
            <a:r>
              <a:rPr lang="en-US" sz="1400" dirty="0"/>
              <a:t>, </a:t>
            </a:r>
            <a:r>
              <a:rPr lang="en-US" sz="1400" dirty="0" err="1"/>
              <a:t>organa</a:t>
            </a:r>
            <a:r>
              <a:rPr lang="en-US" sz="1400" dirty="0"/>
              <a:t> </a:t>
            </a:r>
            <a:r>
              <a:rPr lang="en-US" sz="1400" dirty="0" err="1"/>
              <a:t>starateljstva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dr</a:t>
            </a:r>
            <a:r>
              <a:rPr lang="en-US" sz="1400" dirty="0"/>
              <a:t>)</a:t>
            </a:r>
          </a:p>
          <a:p>
            <a:r>
              <a:rPr lang="en-US" sz="1400" dirty="0"/>
              <a:t>3) </a:t>
            </a:r>
            <a:r>
              <a:rPr lang="en-US" sz="1400" dirty="0" err="1"/>
              <a:t>zavodske</a:t>
            </a:r>
            <a:r>
              <a:rPr lang="en-US" sz="1400" dirty="0"/>
              <a:t> </a:t>
            </a:r>
            <a:r>
              <a:rPr lang="en-US" sz="1400" dirty="0" err="1"/>
              <a:t>mjere</a:t>
            </a:r>
            <a:r>
              <a:rPr lang="en-US" sz="1400" dirty="0"/>
              <a:t>,  se </a:t>
            </a:r>
            <a:r>
              <a:rPr lang="en-US" sz="1400" dirty="0" err="1"/>
              <a:t>izriču</a:t>
            </a:r>
            <a:r>
              <a:rPr lang="en-US" sz="1400" dirty="0"/>
              <a:t> u </a:t>
            </a:r>
            <a:r>
              <a:rPr lang="en-US" sz="1400" dirty="0" err="1"/>
              <a:t>situaciji</a:t>
            </a:r>
            <a:r>
              <a:rPr lang="en-US" sz="1400" dirty="0"/>
              <a:t> </a:t>
            </a:r>
            <a:r>
              <a:rPr lang="en-US" sz="1400" dirty="0" err="1"/>
              <a:t>kada</a:t>
            </a:r>
            <a:r>
              <a:rPr lang="en-US" sz="1400" dirty="0"/>
              <a:t> je </a:t>
            </a:r>
            <a:r>
              <a:rPr lang="en-US" sz="1400" dirty="0" err="1"/>
              <a:t>maloljetnika</a:t>
            </a:r>
            <a:r>
              <a:rPr lang="en-US" sz="1400" dirty="0"/>
              <a:t> </a:t>
            </a:r>
            <a:r>
              <a:rPr lang="en-US" sz="1400" dirty="0" err="1"/>
              <a:t>potrebno</a:t>
            </a:r>
            <a:r>
              <a:rPr lang="en-US" sz="1400" dirty="0"/>
              <a:t> </a:t>
            </a:r>
            <a:r>
              <a:rPr lang="en-US" sz="1400" dirty="0" err="1"/>
              <a:t>odvojiti</a:t>
            </a:r>
            <a:r>
              <a:rPr lang="en-US" sz="1400" dirty="0"/>
              <a:t> </a:t>
            </a:r>
            <a:r>
              <a:rPr lang="en-US" sz="1400" dirty="0" err="1"/>
              <a:t>iz</a:t>
            </a:r>
            <a:r>
              <a:rPr lang="en-US" sz="1400" dirty="0"/>
              <a:t> </a:t>
            </a:r>
            <a:r>
              <a:rPr lang="en-US" sz="1400" dirty="0" err="1"/>
              <a:t>sredine</a:t>
            </a:r>
            <a:r>
              <a:rPr lang="en-US" sz="1400" dirty="0"/>
              <a:t> u </a:t>
            </a:r>
            <a:r>
              <a:rPr lang="en-US" sz="1400" dirty="0" err="1"/>
              <a:t>posebne</a:t>
            </a:r>
            <a:r>
              <a:rPr lang="en-US" sz="1400" dirty="0"/>
              <a:t> </a:t>
            </a:r>
            <a:r>
              <a:rPr lang="en-US" sz="1400" dirty="0" err="1"/>
              <a:t>odgojne</a:t>
            </a:r>
            <a:r>
              <a:rPr lang="en-US" sz="1400" dirty="0"/>
              <a:t> </a:t>
            </a:r>
            <a:r>
              <a:rPr lang="en-US" sz="1400" dirty="0" err="1"/>
              <a:t>ustanove</a:t>
            </a:r>
            <a:r>
              <a:rPr lang="en-US" sz="1400" dirty="0"/>
              <a:t>, </a:t>
            </a:r>
            <a:r>
              <a:rPr lang="en-US" sz="1400" dirty="0" err="1"/>
              <a:t>sa</a:t>
            </a:r>
            <a:r>
              <a:rPr lang="en-US" sz="1400" dirty="0"/>
              <a:t> </a:t>
            </a:r>
            <a:r>
              <a:rPr lang="en-US" sz="1400" dirty="0" err="1"/>
              <a:t>težnjom</a:t>
            </a:r>
            <a:r>
              <a:rPr lang="en-US" sz="1400" dirty="0"/>
              <a:t> </a:t>
            </a:r>
            <a:r>
              <a:rPr lang="en-US" sz="1400" dirty="0" err="1"/>
              <a:t>da</a:t>
            </a:r>
            <a:r>
              <a:rPr lang="en-US" sz="1400" dirty="0"/>
              <a:t> </a:t>
            </a:r>
            <a:r>
              <a:rPr lang="en-US" sz="1400" dirty="0" err="1"/>
              <a:t>što</a:t>
            </a:r>
            <a:r>
              <a:rPr lang="en-US" sz="1400" dirty="0"/>
              <a:t> </a:t>
            </a:r>
            <a:r>
              <a:rPr lang="en-US" sz="1400" dirty="0" err="1"/>
              <a:t>kraće</a:t>
            </a:r>
            <a:r>
              <a:rPr lang="en-US" sz="1400" dirty="0"/>
              <a:t> </a:t>
            </a:r>
            <a:r>
              <a:rPr lang="en-US" sz="1400" dirty="0" err="1"/>
              <a:t>traje</a:t>
            </a:r>
            <a:r>
              <a:rPr lang="en-US" sz="1400" dirty="0"/>
              <a:t>; </a:t>
            </a:r>
            <a:r>
              <a:rPr lang="en-US" sz="1400" dirty="0" err="1"/>
              <a:t>sprovodi</a:t>
            </a:r>
            <a:r>
              <a:rPr lang="en-US" sz="1400" dirty="0"/>
              <a:t> se </a:t>
            </a:r>
            <a:r>
              <a:rPr lang="en-US" sz="1400" dirty="0" err="1"/>
              <a:t>i</a:t>
            </a:r>
            <a:r>
              <a:rPr lang="en-US" sz="1400" dirty="0"/>
              <a:t> u </a:t>
            </a:r>
            <a:r>
              <a:rPr lang="en-US" sz="1400" dirty="0" err="1"/>
              <a:t>posebne</a:t>
            </a:r>
            <a:r>
              <a:rPr lang="en-US" sz="1400" dirty="0"/>
              <a:t> </a:t>
            </a:r>
            <a:r>
              <a:rPr lang="en-US" sz="1400" dirty="0" err="1"/>
              <a:t>zdravstvene</a:t>
            </a:r>
            <a:r>
              <a:rPr lang="en-US" sz="1400" dirty="0"/>
              <a:t> </a:t>
            </a:r>
            <a:r>
              <a:rPr lang="en-US" sz="1400" dirty="0" err="1"/>
              <a:t>ustanove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liječenje</a:t>
            </a:r>
            <a:r>
              <a:rPr lang="en-US" sz="1400" dirty="0"/>
              <a:t> </a:t>
            </a:r>
            <a:r>
              <a:rPr lang="en-US" sz="1400" dirty="0" err="1"/>
              <a:t>određene</a:t>
            </a:r>
            <a:r>
              <a:rPr lang="en-US" sz="1400" dirty="0"/>
              <a:t> </a:t>
            </a:r>
            <a:r>
              <a:rPr lang="en-US" sz="1400" dirty="0" err="1"/>
              <a:t>populacije</a:t>
            </a:r>
            <a:r>
              <a:rPr lang="en-US" sz="1400" dirty="0"/>
              <a:t>, </a:t>
            </a:r>
            <a:r>
              <a:rPr lang="en-US" sz="1400" dirty="0" err="1"/>
              <a:t>npr.ovisnika</a:t>
            </a:r>
            <a:r>
              <a:rPr lang="en-US" sz="1400" dirty="0"/>
              <a:t> o </a:t>
            </a:r>
            <a:r>
              <a:rPr lang="en-US" sz="1400" dirty="0" err="1"/>
              <a:t>drogama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dr.: </a:t>
            </a:r>
          </a:p>
          <a:p>
            <a:r>
              <a:rPr lang="en-US" sz="1400" dirty="0"/>
              <a:t>-	</a:t>
            </a:r>
            <a:r>
              <a:rPr lang="en-US" sz="1400" dirty="0" err="1"/>
              <a:t>maloljetnički</a:t>
            </a:r>
            <a:r>
              <a:rPr lang="en-US" sz="1400" dirty="0"/>
              <a:t> </a:t>
            </a:r>
            <a:r>
              <a:rPr lang="en-US" sz="1400" dirty="0" err="1"/>
              <a:t>zatvor</a:t>
            </a:r>
            <a:r>
              <a:rPr lang="en-US" sz="1400" dirty="0"/>
              <a:t> </a:t>
            </a:r>
          </a:p>
          <a:p>
            <a:r>
              <a:rPr lang="en-US" sz="1400" dirty="0"/>
              <a:t>-	</a:t>
            </a:r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bezbjednosti</a:t>
            </a:r>
            <a:r>
              <a:rPr lang="en-US" sz="14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685803"/>
            <a:ext cx="73152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1400" b="1" dirty="0"/>
              <a:t>Prenatrpanost zatvora i cijena izvršenja sankcija</a:t>
            </a:r>
            <a:endParaRPr lang="en-US" sz="1400" b="1" i="1" dirty="0"/>
          </a:p>
          <a:p>
            <a:r>
              <a:rPr lang="sr-Latn-CS" sz="1400" b="1" dirty="0"/>
              <a:t> </a:t>
            </a:r>
            <a:endParaRPr lang="en-US" sz="1400" dirty="0"/>
          </a:p>
          <a:p>
            <a:r>
              <a:rPr lang="sr-Latn-CS" sz="1400" dirty="0"/>
              <a:t>Stanje brojnosti osuđenika u zatvorima u odnosu na broj dozvoljenih prema standardima je zabrinjavajuće. Na takvo stanje utiče porast stope kriminaliteta i ograničenost smeštajnih kapaciteta postojećih zatvorskih ustanova.</a:t>
            </a:r>
            <a:endParaRPr lang="en-US" sz="1400" dirty="0"/>
          </a:p>
          <a:p>
            <a:r>
              <a:rPr lang="sr-Latn-CS" sz="1400" dirty="0"/>
              <a:t>Prenatrpanost zatvora je vezana za mnogobrojne parametre socijalnog, krivičnog ili kriminalnopolitičkog parametra od kojih su najvažniji:</a:t>
            </a:r>
            <a:endParaRPr lang="en-US" sz="1400" dirty="0"/>
          </a:p>
          <a:p>
            <a:pPr lvl="1"/>
            <a:r>
              <a:rPr lang="sr-Latn-CS" sz="1400" dirty="0"/>
              <a:t>konzervatizam javnog mišljenja,</a:t>
            </a:r>
            <a:endParaRPr lang="en-US" sz="1400" dirty="0"/>
          </a:p>
          <a:p>
            <a:pPr lvl="1"/>
            <a:r>
              <a:rPr lang="sr-Latn-CS" sz="1400" dirty="0"/>
              <a:t>oskudnost sredstava lokalne ekonomije,</a:t>
            </a:r>
            <a:endParaRPr lang="en-US" sz="1400" dirty="0"/>
          </a:p>
          <a:p>
            <a:pPr lvl="1"/>
            <a:r>
              <a:rPr lang="sr-Latn-CS" sz="1400" dirty="0"/>
              <a:t>otpori prema primjeni alternativnih kazni,</a:t>
            </a:r>
            <a:endParaRPr lang="en-US" sz="1400" dirty="0"/>
          </a:p>
          <a:p>
            <a:pPr lvl="1"/>
            <a:r>
              <a:rPr lang="sr-Latn-CS" sz="1400" dirty="0"/>
              <a:t>poteškoće u modernizaciji i proširenju raspoloživog zatvorskog prostora,</a:t>
            </a:r>
            <a:endParaRPr lang="en-US" sz="1400" dirty="0"/>
          </a:p>
          <a:p>
            <a:pPr lvl="1"/>
            <a:r>
              <a:rPr lang="sr-Latn-CS" sz="1400" dirty="0"/>
              <a:t>povećanje kriminaliteta,</a:t>
            </a:r>
            <a:endParaRPr lang="en-US" sz="1400" dirty="0"/>
          </a:p>
          <a:p>
            <a:pPr lvl="1"/>
            <a:r>
              <a:rPr lang="sr-Latn-CS" sz="1400" dirty="0"/>
              <a:t>generalno povećanje zatvorenika,</a:t>
            </a:r>
            <a:endParaRPr lang="en-US" sz="1400" dirty="0"/>
          </a:p>
          <a:p>
            <a:pPr lvl="1"/>
            <a:r>
              <a:rPr lang="sr-Latn-CS" sz="1400" dirty="0"/>
              <a:t>nedovoljna koordinacija među raznim nadležnim organima,</a:t>
            </a:r>
            <a:endParaRPr lang="en-US" sz="1400" dirty="0"/>
          </a:p>
          <a:p>
            <a:pPr lvl="1"/>
            <a:r>
              <a:rPr lang="sr-Latn-CS" sz="1400" dirty="0"/>
              <a:t>opći socijalni osjećaj.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01244"/>
            <a:ext cx="731520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Argumenti protivnika kazne zatvora -</a:t>
            </a:r>
            <a:r>
              <a:rPr lang="pl-PL" sz="1400" dirty="0"/>
              <a:t>Neki od argumenata kritičara zatvora:</a:t>
            </a:r>
            <a:endParaRPr lang="en-US" sz="1400" dirty="0"/>
          </a:p>
          <a:p>
            <a:r>
              <a:rPr lang="hr-HR" sz="1400" dirty="0"/>
              <a:t>a)	boravak u zatvorima ostavlja trajne posljedice na opće zdravlje (nekada je postojala drastična razlika u rasprostranjenosti nekih bolesti) zatvorske   populacije u odnosu na  populaciju na slobodu. </a:t>
            </a:r>
            <a:endParaRPr lang="en-US" sz="1400" dirty="0"/>
          </a:p>
          <a:p>
            <a:r>
              <a:rPr lang="hr-HR" sz="1400" dirty="0"/>
              <a:t>b) teške posljedice su evidentne u  odnosima zatvorenika i njegove porodice</a:t>
            </a:r>
            <a:endParaRPr lang="en-US" sz="1400" dirty="0"/>
          </a:p>
          <a:p>
            <a:r>
              <a:rPr lang="sr-Latn-CS" sz="1400" dirty="0"/>
              <a:t>c)	Pored navedenih, postoji još mnoštvo deprivacija (lišavanja) kojima su zatvorenici izloženi</a:t>
            </a:r>
            <a:endParaRPr lang="en-US" sz="1400" dirty="0"/>
          </a:p>
          <a:p>
            <a:r>
              <a:rPr lang="hr-HR" sz="1400" b="1" dirty="0"/>
              <a:t>Argumenti za primjenu kazne zatvora-</a:t>
            </a:r>
            <a:r>
              <a:rPr lang="hr-HR" sz="1400" dirty="0"/>
              <a:t> razlozi koji idu u prilog kazni zatvora:</a:t>
            </a:r>
            <a:endParaRPr lang="en-US" sz="1400" dirty="0"/>
          </a:p>
          <a:p>
            <a:pPr lvl="0"/>
            <a:r>
              <a:rPr lang="hr-HR" sz="1400" dirty="0"/>
              <a:t>u KPZ se može napraviti procjena psihofizičkog zdravlja osuđenika</a:t>
            </a:r>
            <a:endParaRPr lang="en-US" sz="1400" dirty="0"/>
          </a:p>
          <a:p>
            <a:pPr lvl="0"/>
            <a:r>
              <a:rPr lang="hr-HR" sz="1400" dirty="0"/>
              <a:t> zatvor je institucija koja izolirajući učinioca krivičnog djela iz sredine, za izvjesno vrijeme pomaže  sredini, a naročito žrtvi, da se osjećaju sigurnijim. </a:t>
            </a:r>
            <a:endParaRPr lang="en-US" sz="1400" dirty="0"/>
          </a:p>
          <a:p>
            <a:pPr lvl="0"/>
            <a:r>
              <a:rPr lang="hr-HR" sz="1400" dirty="0"/>
              <a:t>svedoci smo svakodnevnih kršenja ljudskih prava žrtava, tako da postojanje zatvora i izvršenje krivičnih sankcija nad licima koja su učinila krivična djela su satisfakcija za žrtvu i njenu porodicu.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116686"/>
            <a:ext cx="7315200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Kratke kazne zatvora </a:t>
            </a:r>
            <a:endParaRPr lang="en-US" sz="1400" dirty="0"/>
          </a:p>
          <a:p>
            <a:r>
              <a:rPr lang="hr-HR" sz="1400" dirty="0"/>
              <a:t>Kaznu kratkotrajnog zatvora dobijaju ona osuđena lica čije kriminalno ponašanje ne rezultira iz dubljeg asocijalnog stava.Pod kratkim kaznama  podrazumjevamo kazne lišavanja slobode koje kratko traju.</a:t>
            </a:r>
            <a:endParaRPr lang="en-US" sz="1400" dirty="0"/>
          </a:p>
          <a:p>
            <a:r>
              <a:rPr lang="hr-HR" sz="1400" dirty="0"/>
              <a:t>Kratkotrajne kazne zatvora su veoma interesantne sa stanovišta pravnih nauka.Rješenje  za izdržavanje kratke kazne zatvora bi svakako mogli pronaći u mreži poluotvorenih i/ili otvorenih ustanova. Potrebno je ozbiljno razmišljati o osnivanju privatnih i/ili poluprivatnih ustanova. </a:t>
            </a:r>
            <a:endParaRPr lang="en-US" sz="1400" dirty="0"/>
          </a:p>
          <a:p>
            <a:r>
              <a:rPr lang="hr-HR" sz="1400" dirty="0"/>
              <a:t>Negativni efekti kratke kazne zatvora su višestruki.</a:t>
            </a:r>
            <a:endParaRPr lang="en-US" sz="1400" dirty="0"/>
          </a:p>
          <a:p>
            <a:r>
              <a:rPr lang="hr-HR" sz="1400" dirty="0"/>
              <a:t>Krajnji cilj u resocijalizaciji kažnjenika sa kratkim kaznama je da lice i na slobodi vodi društveno koristan život uz primjenu mjera:  radne terapije, odgojnog rada i organizovanja slobodnog vremena.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0"/>
            <a:ext cx="7315200" cy="500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Dugotrajne kazne zatvora</a:t>
            </a:r>
            <a:endParaRPr lang="en-US" sz="1400" dirty="0"/>
          </a:p>
          <a:p>
            <a:r>
              <a:rPr lang="hr-HR" sz="1400" dirty="0"/>
              <a:t>Dugotrajna kazna zatvora podrazumijeva kazne lišavanjanja slobode.Kazna dugotrajnog zatvora se izvršava u zatvorima zatvorenog tipa, u posebnim odjeljenjima, sa pooštrenim režimom postupanja od strane zavodskih službenika. Prema ovim osobama se primjenjuju  i mjere pojačanog nadzora koje uključuju  česte kontrole  zatvorenika,  kako danju tako i noću.</a:t>
            </a:r>
            <a:endParaRPr lang="en-US" sz="1400" dirty="0"/>
          </a:p>
          <a:p>
            <a:r>
              <a:rPr lang="hr-HR" sz="1400" dirty="0"/>
              <a:t>Kazna dugotrajnog zatvora se može izreći u rasponu od 20 odnosno 25  do 45 godina.Maloljetnim licima se ova kazna ne može izreći, kao i licima koja u vrijeme izvršenja krivičnog djela nisu napuninila 21 godinu života.</a:t>
            </a:r>
            <a:endParaRPr lang="en-US" sz="1400" dirty="0"/>
          </a:p>
          <a:p>
            <a:r>
              <a:rPr lang="hr-HR" sz="1400" b="1" dirty="0"/>
              <a:t> Kazna doživotnog zatvora</a:t>
            </a:r>
            <a:endParaRPr lang="en-US" sz="1400" dirty="0"/>
          </a:p>
          <a:p>
            <a:r>
              <a:rPr lang="hr-HR" sz="1400" dirty="0"/>
              <a:t>Nastala je kao kompromis onih koji su zagovarali smrtnu kaznu i onih koji su bili protiv.Ova kazna praktično kazna doživotnog zatvora. Ova kazna je sasvim dovoljna da djeluje na odvraćanje od činjenja krivičnih djela u pravcu opće i specijalne prevencije. Ustanovljenje ove kazne značilo bi negacija povjerenja u mogućnost resocijalizacije učinioca krivičnog djela.  </a:t>
            </a:r>
          </a:p>
          <a:p>
            <a:r>
              <a:rPr lang="pl-PL" sz="1400" b="1" dirty="0"/>
              <a:t>Smrtna kazna</a:t>
            </a:r>
            <a:endParaRPr lang="en-US" sz="1400" dirty="0"/>
          </a:p>
          <a:p>
            <a:r>
              <a:rPr lang="sr-Latn-CS" sz="1400" dirty="0"/>
              <a:t>Najteža kazna koju sud može izreći je smrtna kazna.Smrtna kazna  spada u tzv. kazne eliminacije jer se ovom kaznom učinioc krivičnog eliminiše da ne bi ponovio krivično djelo.Postojanje smrtne kazne se smatra vrhuncem sredstava zastrašivanja, do perfekcije, kao i nemoć pravosudnog sistema.</a:t>
            </a:r>
            <a:r>
              <a:rPr lang="pl-PL" sz="1400" dirty="0"/>
              <a:t>Zastrašivanje osuđenika smrtnom kaznom može imati pozitivne rezultate, u generalnoj prevenciji, u onom stepenu u kojem on smatra da će biti i izvršena, obzirom da se u najvećem broju slučajeva ne izvršava. </a:t>
            </a:r>
            <a:endParaRPr lang="en-US" sz="1400" dirty="0"/>
          </a:p>
          <a:p>
            <a:r>
              <a:rPr lang="sr-Latn-CS" sz="1400" dirty="0"/>
              <a:t>Smrtna kazna predstavlja krajnju i najstrožiju kaznu koja je predviđena u određenim pravnim sistemima. Svako javno izvršenje smrtne kazne je  ponižavajuće. </a:t>
            </a:r>
            <a:endParaRPr lang="en-US" sz="1400" dirty="0"/>
          </a:p>
          <a:p>
            <a:r>
              <a:rPr lang="sr-Latn-CS" sz="1400" dirty="0"/>
              <a:t>Načini izvršenja kroz historiju su različiti.</a:t>
            </a:r>
            <a:endParaRPr lang="en-US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</TotalTime>
  <Words>1305</Words>
  <Application>Microsoft Office PowerPoint</Application>
  <PresentationFormat>Prikaz na ekranu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4" baseType="lpstr">
      <vt:lpstr>Arial</vt:lpstr>
      <vt:lpstr>Times New Roman</vt:lpstr>
      <vt:lpstr>Verdana</vt:lpstr>
      <vt:lpstr>Wingdings 2</vt:lpstr>
      <vt:lpstr>Wingdings 3</vt:lpstr>
      <vt:lpstr>Concourse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rg-adguard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Almir</cp:lastModifiedBy>
  <cp:revision>15</cp:revision>
  <dcterms:created xsi:type="dcterms:W3CDTF">2019-03-27T20:56:35Z</dcterms:created>
  <dcterms:modified xsi:type="dcterms:W3CDTF">2020-11-03T20:29:27Z</dcterms:modified>
</cp:coreProperties>
</file>