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5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KATEGORIZACIJA KAZNENOPOPRAVNIH ZAVODA</a:t>
            </a:r>
            <a:endParaRPr lang="en-US" sz="1400" dirty="0"/>
          </a:p>
          <a:p>
            <a:r>
              <a:rPr lang="hr-HR" sz="1400" dirty="0"/>
              <a:t>Postoji dva tipa kategorizacije KPZ-a: </a:t>
            </a:r>
            <a:endParaRPr lang="en-US" sz="1400" dirty="0"/>
          </a:p>
          <a:p>
            <a:r>
              <a:rPr lang="hr-HR" sz="1400" dirty="0"/>
              <a:t>1.	Horizontalna (po objektivnim kriterijima, tipologiji prestupnika, stepenu sigurnosti i obezbjeđenja zavoda i visine izdržavane kazne),</a:t>
            </a:r>
            <a:endParaRPr lang="en-US" sz="1400" dirty="0"/>
          </a:p>
          <a:p>
            <a:r>
              <a:rPr lang="hr-HR" sz="1400" dirty="0"/>
              <a:t>2.	Vertikalna</a:t>
            </a:r>
            <a:r>
              <a:rPr lang="hr-HR" sz="1400" b="1" dirty="0"/>
              <a:t> </a:t>
            </a:r>
            <a:r>
              <a:rPr lang="hr-HR" sz="1400" dirty="0"/>
              <a:t>(određena kriterijumima psihičkih svojstava i mogućnostima primjene tretmana).</a:t>
            </a:r>
            <a:endParaRPr lang="en-US" sz="1400" dirty="0"/>
          </a:p>
          <a:p>
            <a:r>
              <a:rPr lang="sr-Latn-CS" sz="1400" dirty="0"/>
              <a:t>Kategorizacija kaznenopopravnih ustanova prema preporuci Standardnih minimalnih pravila i evropskih zatvorskih pravila mogu se razvrstati prema sledećim kriterijumima:  </a:t>
            </a:r>
            <a:endParaRPr lang="en-US" sz="1400" dirty="0"/>
          </a:p>
          <a:p>
            <a:r>
              <a:rPr lang="sr-Latn-CS" sz="1400" dirty="0"/>
              <a:t> -	Polu,Uzrastu osuđenika,Statusu lica lišenog slobode: osuđena lica smeštena su odvojeno od neosuđenih (lica u pritvoru),Dužini kazne,Zdravstvenom stanju lica</a:t>
            </a:r>
            <a:endParaRPr lang="en-US" sz="1400" dirty="0"/>
          </a:p>
          <a:p>
            <a:r>
              <a:rPr lang="sr-Latn-CS" sz="1400" dirty="0"/>
              <a:t>-	P</a:t>
            </a:r>
            <a:r>
              <a:rPr lang="hr-HR" sz="1400" dirty="0"/>
              <a:t>rema nadležnosti, postoje: lokalni, okružni, federalni, državni zatvori,</a:t>
            </a:r>
            <a:endParaRPr lang="en-US" sz="1400" dirty="0"/>
          </a:p>
          <a:p>
            <a:r>
              <a:rPr lang="hr-HR" sz="1400" dirty="0"/>
              <a:t>-	</a:t>
            </a:r>
            <a:r>
              <a:rPr lang="sr-Latn-CS" sz="1400" dirty="0"/>
              <a:t>Povratu: povratnici se zatvaraju odvojeno od ostale osuđeničke populacije. 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4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Latn-CS" sz="1400" b="1" dirty="0"/>
              <a:t>Povrijedjivanje</a:t>
            </a:r>
            <a:r>
              <a:rPr lang="hr-HR" sz="1400" b="1" dirty="0"/>
              <a:t>  </a:t>
            </a:r>
            <a:r>
              <a:rPr lang="sr-Latn-CS" sz="1400" b="1" dirty="0"/>
              <a:t>zatvorenika od strane drugih zatvorenika</a:t>
            </a:r>
            <a:endParaRPr lang="en-US" sz="1400" dirty="0"/>
          </a:p>
          <a:p>
            <a:r>
              <a:rPr lang="sr-Latn-CS" sz="1400" dirty="0"/>
              <a:t>Zatvoreničku populaciju karakteriše zatvorenost, teške deprivacije, frustracije a kao odgovor razvijaju se specifični odnosi koji se  manifestuju i međusobnim sukobima zatvorenika.</a:t>
            </a:r>
            <a:endParaRPr lang="en-US" sz="1400" dirty="0"/>
          </a:p>
          <a:p>
            <a:r>
              <a:rPr lang="sr-Latn-CS" sz="1400" dirty="0"/>
              <a:t>Konflikti između zatvorenika se završavaju incidentima, najčešće fizičkim napadima i nasiljem, naplaćivanjem reketa (poslovi zaštite koji su finansijski veoma unosni), seksualnim zlostavljanjem, pokušajem samoubistva i/ili navođenjem na samoubistvo</a:t>
            </a:r>
            <a:endParaRPr lang="en-US" sz="1400" dirty="0"/>
          </a:p>
          <a:p>
            <a:r>
              <a:rPr lang="sr-Latn-CS" sz="1400" dirty="0"/>
              <a:t>Nasilni kriminalitet i tjelesne povrede, koje se dešavaju u zatvorima, predstavljaju tip individualnih agresija</a:t>
            </a:r>
            <a:r>
              <a:rPr lang="hr-HR" sz="1400" dirty="0"/>
              <a:t>, </a:t>
            </a:r>
            <a:r>
              <a:rPr lang="sr-Latn-CS" sz="1400" dirty="0"/>
              <a:t>koje se odvijaju na mikrosocijalnom planu i karakeristi</a:t>
            </a:r>
            <a:r>
              <a:rPr lang="hr-HR" sz="1400" dirty="0"/>
              <a:t>č</a:t>
            </a:r>
            <a:r>
              <a:rPr lang="sr-Latn-CS" sz="1400" dirty="0"/>
              <a:t>an su na</a:t>
            </a:r>
            <a:r>
              <a:rPr lang="hr-HR" sz="1400" dirty="0"/>
              <a:t>č</a:t>
            </a:r>
            <a:r>
              <a:rPr lang="sr-Latn-CS" sz="1400" dirty="0"/>
              <a:t>in razre</a:t>
            </a:r>
            <a:r>
              <a:rPr lang="hr-HR" sz="1400" dirty="0"/>
              <a:t>š</a:t>
            </a:r>
            <a:r>
              <a:rPr lang="sr-Latn-CS" sz="1400" dirty="0"/>
              <a:t>avanja sukoba me</a:t>
            </a:r>
            <a:r>
              <a:rPr lang="hr-HR" sz="1400" dirty="0"/>
              <a:t>đ</a:t>
            </a:r>
            <a:r>
              <a:rPr lang="sr-Latn-CS" sz="1400" dirty="0"/>
              <a:t>u pojedincima primjenom sile.</a:t>
            </a:r>
            <a:endParaRPr lang="en-US" sz="1400" dirty="0"/>
          </a:p>
          <a:p>
            <a:r>
              <a:rPr lang="hr-HR" sz="1400" dirty="0"/>
              <a:t>Najrašireniji oblici posljedica su tjelesne povrede. </a:t>
            </a:r>
            <a:endParaRPr lang="en-US" sz="1400" dirty="0"/>
          </a:p>
          <a:p>
            <a:r>
              <a:rPr lang="hr-HR" sz="1400" dirty="0"/>
              <a:t>Ubistva i tjelesne povrede imaju i karakter društvene devijacije zahvaljujući činjenici ugrožavanja života i čovekovog bića.</a:t>
            </a:r>
            <a:r>
              <a:rPr lang="sr-Latn-CS" sz="1400" dirty="0"/>
              <a:t>U zatvorima se dešavaju i povrede iz nehata.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93521"/>
            <a:ext cx="73152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SAMOUBISTVO (SUICID) U ZATVORIMA</a:t>
            </a:r>
            <a:endParaRPr lang="en-US" sz="1400" dirty="0"/>
          </a:p>
          <a:p>
            <a:r>
              <a:rPr lang="hr-HR" sz="1400" dirty="0"/>
              <a:t>Šta čovjeka navodi na samoubistvo? Pucanj u glavu .... i kraj.To je vječno pitanje  još obavijeno velom tajne. Pljuska nepodnošljivom životu, nijemi krik u pomoć ili tek pokušaj da se  hicem konačno zagospodari vlastitom sudbinom. Samoubistvo, u pravilu, je pokušaj rješavanja nekog individualnog psihološkog ili socijalnog problema. </a:t>
            </a:r>
            <a:endParaRPr lang="en-US" sz="1400" dirty="0"/>
          </a:p>
          <a:p>
            <a:r>
              <a:rPr lang="hr-HR" sz="1400" dirty="0"/>
              <a:t>Samoubistvo je jedan od najslabije i najprogresivnije shvaćenih ljudskih postupaka i to između onih kojima je samoubistvo prihvatljiva opcija i onih koji se nikad nisu poželjeli ubiti ili umrijeti, gdje zasad postoji nepromostiv jaz, koji prvima samo pogoršava osjećaj očaja i bespomoćnosti te ih gura blizu smrti.Neke teorije samoubistvo posmatraju kao:dobrovoljno okončanje vlastite mizerije; kao slučaj smrti direktno ili indirektno proizišao iz pozitivnog ili negativnog akta žrtve prema sebi, pri čemu je žrtva znala da će proizvesti takav efekat</a:t>
            </a:r>
            <a:endParaRPr lang="en-US" sz="1400" dirty="0"/>
          </a:p>
          <a:p>
            <a:r>
              <a:rPr lang="hr-HR" sz="1400" b="1" dirty="0"/>
              <a:t> Faktori rizika </a:t>
            </a:r>
            <a:r>
              <a:rPr lang="pl-PL" sz="1400" b="1" dirty="0"/>
              <a:t>Razvoj suicidnog profila</a:t>
            </a:r>
            <a:r>
              <a:rPr lang="pl-PL" sz="1400" dirty="0"/>
              <a:t>Profil 1: Optuženi zatvorenici Profil 2: Osuđeni zatvorenici</a:t>
            </a:r>
            <a:endParaRPr lang="en-US" sz="1400" dirty="0"/>
          </a:p>
          <a:p>
            <a:r>
              <a:rPr lang="hr-HR" sz="1400" b="1" dirty="0"/>
              <a:t>Prevencija pokušaja samoubistva i samoubistava u zatvorima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78187"/>
            <a:ext cx="7315200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Latn-CS" sz="1400" dirty="0"/>
              <a:t>U situaciji kada je pravosnažna sudska odluka o mjeri pritvora ili sudska odluka o kazni zatvora, krivično odjeljenje nadležnog suda pristupa  upućivanju tih osoba u Zavod za izvršenje krivičnih sankcija. Osuđena osoba se može, na njen zahtjev, uputiti na izdržavanju kazne zatvora i prije pravosnažnosti sudske odluke.Kriteriji  za upućivanje pravomoćno osuđenih lica na izdržavanje kazne zatvora su: pol, životna dob, dužina izrečene kazne, ranije izdržavanje kazne zatvora, mjesto prebivališta odnosno boravišta osuđenog, vrste mjere bezbjednosti i vrste odgojne mjere. Prema stepenu obezbeđenja i načinu postupanja sa osuđenim licima, razlikuju se  sljedeći  tipovi zavoda:</a:t>
            </a:r>
            <a:endParaRPr lang="en-US" sz="1400" dirty="0"/>
          </a:p>
          <a:p>
            <a:r>
              <a:rPr lang="sr-Latn-CS" sz="1400" dirty="0"/>
              <a:t> </a:t>
            </a:r>
            <a:endParaRPr lang="en-US" sz="1400" dirty="0"/>
          </a:p>
          <a:p>
            <a:pPr lvl="0"/>
            <a:r>
              <a:rPr lang="sr-Latn-CS" sz="1400" dirty="0"/>
              <a:t>KPZ otvorenog tipa</a:t>
            </a:r>
            <a:endParaRPr lang="en-US" sz="1400" dirty="0"/>
          </a:p>
          <a:p>
            <a:pPr lvl="0"/>
            <a:r>
              <a:rPr lang="sr-Latn-CS" sz="1400" dirty="0"/>
              <a:t>KPZ poluotvorenog</a:t>
            </a:r>
            <a:endParaRPr lang="en-US" sz="1400" dirty="0"/>
          </a:p>
          <a:p>
            <a:pPr lvl="0"/>
            <a:r>
              <a:rPr lang="sr-Latn-CS" sz="1400" dirty="0"/>
              <a:t>KPZ zatvorenog tipa</a:t>
            </a:r>
            <a:endParaRPr lang="en-US" sz="1400" dirty="0"/>
          </a:p>
          <a:p>
            <a:pPr lvl="0"/>
            <a:r>
              <a:rPr lang="sr-Latn-CS" sz="1400" dirty="0"/>
              <a:t>KPZ strogo zatvorenog tipa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3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Latn-CS" sz="1400" b="1" dirty="0"/>
              <a:t>KPZ otvorenog tipa</a:t>
            </a:r>
            <a:endParaRPr lang="en-US" sz="1400" dirty="0"/>
          </a:p>
          <a:p>
            <a:r>
              <a:rPr lang="sr-Latn-CS" sz="1400" dirty="0"/>
              <a:t>U ovim zavodima  postoje</a:t>
            </a:r>
            <a:r>
              <a:rPr lang="hr-HR" sz="1400" dirty="0"/>
              <a:t> intencije što više prilagođavanju života van KPZ-a.U njima je lakša adaptcija na zavodske uslove. U zavodima otvorenog tipa ne postoje fizičke prepreke za bjekstvo niti materijalno – tehničke prepreko za to. </a:t>
            </a:r>
            <a:endParaRPr lang="en-US" sz="1400" dirty="0"/>
          </a:p>
          <a:p>
            <a:r>
              <a:rPr lang="hr-HR" sz="1400" dirty="0"/>
              <a:t>Postoje i kritičari ovakvog vida zatvaranja. Oni smatraju da učinioci krivičnih djela ne zaslužuju milost već izolaciju i zatvor u pravom smislu te riječi, a to je potpuna izolacija.Neki od argumenata onih koji zagovaraju otvoreni tip zavoda je u činjenici, da  veoma mali broj lica, koji su u ovim zavodima, bježe ili na neki drugi način zloupotrebljavaju ukazano povjerenja u ovim zavodima. </a:t>
            </a:r>
            <a:endParaRPr lang="en-US" sz="1400" dirty="0"/>
          </a:p>
          <a:p>
            <a:r>
              <a:rPr lang="hr-HR" sz="1400" b="1" dirty="0"/>
              <a:t> </a:t>
            </a:r>
            <a:r>
              <a:rPr lang="sr-Latn-CS" sz="1400" b="1" dirty="0"/>
              <a:t>KPZ poluotvorenog tipa</a:t>
            </a:r>
            <a:endParaRPr lang="en-US" sz="1400" dirty="0"/>
          </a:p>
          <a:p>
            <a:r>
              <a:rPr lang="sr-Latn-CS" sz="1400" dirty="0"/>
              <a:t>U ovim zavodima postoji </a:t>
            </a:r>
            <a:r>
              <a:rPr lang="hr-HR" sz="1400" dirty="0"/>
              <a:t>elastični način života osuđenika. Ne postoje fizičke ni materijalno - tehničke prepreke za bjekstvo.U zavod otvorenog tipa ili poluotvorenog najčešće se raspoređuju nehatni učinioci krivičnih djela,  prvi put osuđeni (primarni, situacioni i slučajni izvršioci), iz razloga što bi raspodjelom  u zavod zatvorenog tipa ugrozili bezbjednost ostalih zatvorenika. 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116687"/>
            <a:ext cx="73152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KPZ </a:t>
            </a:r>
            <a:r>
              <a:rPr lang="sr-Latn-CS" sz="1400" b="1" dirty="0"/>
              <a:t>zatvorenog  tipa</a:t>
            </a:r>
            <a:endParaRPr lang="en-US" sz="1400" dirty="0"/>
          </a:p>
          <a:p>
            <a:r>
              <a:rPr lang="sr-Latn-CS" sz="1400" dirty="0"/>
              <a:t>U ovim zavodima postoji fizičko i materijalno obezbjeđenje protiv eventualnog bjekstva zatvorenika. Pored naoružane straže u ovim zavodima postoje ogradni zidovi, ogradne žice, tehnička sredstva i druga pomagala za obezbjeđenje a namijenjena su za onemogućavanje bjekstva. </a:t>
            </a:r>
            <a:endParaRPr lang="en-US" sz="1400" dirty="0"/>
          </a:p>
          <a:p>
            <a:r>
              <a:rPr lang="sr-Latn-CS" sz="1400" b="1" dirty="0"/>
              <a:t>KPZ  strogo zatvorenog tipa</a:t>
            </a:r>
            <a:endParaRPr lang="en-US" sz="1400" dirty="0"/>
          </a:p>
          <a:p>
            <a:r>
              <a:rPr lang="sr-Latn-CS" sz="1400" dirty="0"/>
              <a:t>U ovim zavodima postoji </a:t>
            </a:r>
            <a:r>
              <a:rPr lang="hr-HR" sz="1400" dirty="0"/>
              <a:t>maksimalno obezbjeđenje, stalni nadzor, gdje zbog populacije zatvorenika postoji mogućnost bjekstva. Strogo čuvani zatvori se razlikuju od zavoda zatvorenog tipa po intenzitetu mjera objezbeđenja i načinu postupanja prema zatvorenicima. Taj segment se odnosi  na broj službenika obezbjeđenja pod oružjem, pojačanoj kontroli kretanja zatvorenika, prema trajanju, kontaktima i dr., savremenijoj tehničkoj  opremi i td. </a:t>
            </a:r>
            <a:r>
              <a:rPr lang="sr-Latn-CS" sz="1400" dirty="0"/>
              <a:t>Ovaj kriterij neki autori smatraju najznačajnijim jer je najopštiji i naročito  uzima u obzir lične osobine zatvorenika.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224409"/>
            <a:ext cx="7315200" cy="220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ADAPTACIJA NA KAZNENOPOPRAVNI ZAVOD </a:t>
            </a:r>
            <a:endParaRPr lang="en-US" sz="1400" dirty="0"/>
          </a:p>
          <a:p>
            <a:r>
              <a:rPr lang="pl-PL" sz="1400" dirty="0"/>
              <a:t>Sa zatvaranjem</a:t>
            </a:r>
            <a:r>
              <a:rPr lang="hr-HR" sz="1400" dirty="0"/>
              <a:t> zatvoreniku </a:t>
            </a:r>
            <a:r>
              <a:rPr lang="pl-PL" sz="1400" dirty="0"/>
              <a:t>se ne oduzima cio</a:t>
            </a:r>
            <a:r>
              <a:rPr lang="hr-HR" sz="1400" dirty="0"/>
              <a:t> ž</a:t>
            </a:r>
            <a:r>
              <a:rPr lang="pl-PL" sz="1400" dirty="0"/>
              <a:t>ivot</a:t>
            </a:r>
            <a:r>
              <a:rPr lang="hr-HR" sz="1400" dirty="0"/>
              <a:t>, </a:t>
            </a:r>
            <a:r>
              <a:rPr lang="pl-PL" sz="1400" dirty="0"/>
              <a:t>ali se oduzima dio</a:t>
            </a:r>
            <a:r>
              <a:rPr lang="hr-HR" sz="1400" dirty="0"/>
              <a:t> ž</a:t>
            </a:r>
            <a:r>
              <a:rPr lang="pl-PL" sz="1400" dirty="0"/>
              <a:t>ivota</a:t>
            </a:r>
            <a:r>
              <a:rPr lang="hr-HR" sz="1400" dirty="0"/>
              <a:t>.Početak  izdržavanja kazne zatvora se računa od dana kada se zatvorenik javio u zavod ili, ukoliko nije se javio sam već je sproveden  (nalazio se u bjekstvu ili se krio), od dana kada je sproveden u zavod.</a:t>
            </a:r>
            <a:endParaRPr lang="en-US" sz="1400" dirty="0"/>
          </a:p>
          <a:p>
            <a:r>
              <a:rPr lang="hr-HR" sz="1400" dirty="0"/>
              <a:t>Penološka ustanova je u ekstremnoj suprotnosti sa civilizovanim načinom organizacije društvenog života tako da odlazak u penološku ustanovu je opasnost za civilizovanost.</a:t>
            </a:r>
            <a:endParaRPr lang="en-US" sz="1400" dirty="0"/>
          </a:p>
          <a:p>
            <a:r>
              <a:rPr lang="hr-HR" sz="1400" dirty="0"/>
              <a:t>Odlazak u zatvor je  opasnost za asimilaciju. Porast kaznenih ustanova predstavlja ozbiljnu prijetnju idealima društvene kohezije i asimilacije u društvu.</a:t>
            </a:r>
            <a:endParaRPr lang="en-US" sz="1400" dirty="0"/>
          </a:p>
          <a:p>
            <a:r>
              <a:rPr lang="pl-PL" sz="1400" dirty="0"/>
              <a:t>Kaznene institucije</a:t>
            </a:r>
            <a:r>
              <a:rPr lang="en-US" sz="1400" dirty="0"/>
              <a:t>, </a:t>
            </a:r>
            <a:r>
              <a:rPr lang="pl-PL" sz="1400" dirty="0"/>
              <a:t>sa svojim arhitektonskim re</a:t>
            </a:r>
            <a:r>
              <a:rPr lang="en-US" sz="1400" dirty="0"/>
              <a:t>š</a:t>
            </a:r>
            <a:r>
              <a:rPr lang="pl-PL" sz="1400" dirty="0"/>
              <a:t>enjima</a:t>
            </a:r>
            <a:r>
              <a:rPr lang="en-US" sz="1400" dirty="0"/>
              <a:t> (</a:t>
            </a:r>
            <a:r>
              <a:rPr lang="pl-PL" sz="1400" dirty="0"/>
              <a:t>visoke zidine</a:t>
            </a:r>
            <a:r>
              <a:rPr lang="en-US" sz="1400" dirty="0"/>
              <a:t>, </a:t>
            </a:r>
            <a:r>
              <a:rPr lang="pl-PL" sz="1400" dirty="0"/>
              <a:t>re</a:t>
            </a:r>
            <a:r>
              <a:rPr lang="en-US" sz="1400" dirty="0"/>
              <a:t>š</a:t>
            </a:r>
            <a:r>
              <a:rPr lang="pl-PL" sz="1400" dirty="0"/>
              <a:t>etke i stra</a:t>
            </a:r>
            <a:r>
              <a:rPr lang="en-US" sz="1400" dirty="0"/>
              <a:t>ž</a:t>
            </a:r>
            <a:r>
              <a:rPr lang="pl-PL" sz="1400" dirty="0"/>
              <a:t>a</a:t>
            </a:r>
            <a:r>
              <a:rPr lang="en-US" sz="1400" dirty="0"/>
              <a:t>) </a:t>
            </a:r>
            <a:r>
              <a:rPr lang="pl-PL" sz="1400" dirty="0"/>
              <a:t>simbolizuju odvojenost</a:t>
            </a:r>
            <a:r>
              <a:rPr lang="en-US" sz="1400" dirty="0"/>
              <a:t> č</a:t>
            </a:r>
            <a:r>
              <a:rPr lang="pl-PL" sz="1400" dirty="0"/>
              <a:t>ovjeka od porodice</a:t>
            </a:r>
            <a:r>
              <a:rPr lang="en-US" sz="1400" dirty="0"/>
              <a:t>, </a:t>
            </a:r>
            <a:r>
              <a:rPr lang="pl-PL" sz="1400" dirty="0"/>
              <a:t>izdvojenost</a:t>
            </a:r>
            <a:r>
              <a:rPr lang="en-US" sz="1400" dirty="0"/>
              <a:t> č</a:t>
            </a:r>
            <a:r>
              <a:rPr lang="pl-PL" sz="1400" dirty="0"/>
              <a:t>ovjeka</a:t>
            </a:r>
            <a:r>
              <a:rPr lang="en-US" sz="1400" dirty="0"/>
              <a:t> </a:t>
            </a:r>
            <a:r>
              <a:rPr lang="en-US" sz="1400" dirty="0" err="1"/>
              <a:t>iz</a:t>
            </a:r>
            <a:r>
              <a:rPr lang="en-US" sz="1400" dirty="0"/>
              <a:t> </a:t>
            </a:r>
            <a:r>
              <a:rPr lang="en-US" sz="1400" dirty="0" err="1"/>
              <a:t>dr</a:t>
            </a:r>
            <a:r>
              <a:rPr lang="pl-PL" sz="1400" dirty="0"/>
              <a:t>u</a:t>
            </a:r>
            <a:r>
              <a:rPr lang="en-US" sz="1400" dirty="0"/>
              <a:t>š</a:t>
            </a:r>
            <a:r>
              <a:rPr lang="pl-PL" sz="1400" dirty="0"/>
              <a:t>tvene zajednice. 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3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 err="1"/>
              <a:t>Sigurnost</a:t>
            </a:r>
            <a:r>
              <a:rPr lang="en-US" sz="1400" b="1" dirty="0"/>
              <a:t> u </a:t>
            </a:r>
            <a:r>
              <a:rPr lang="en-US" sz="1400" b="1" dirty="0" err="1"/>
              <a:t>zatvoru</a:t>
            </a:r>
            <a:endParaRPr lang="en-US" sz="1400" dirty="0"/>
          </a:p>
          <a:p>
            <a:r>
              <a:rPr lang="en-US" sz="1400" dirty="0" err="1"/>
              <a:t>Kako</a:t>
            </a:r>
            <a:r>
              <a:rPr lang="en-US" sz="1400" dirty="0"/>
              <a:t> bi se </a:t>
            </a:r>
            <a:r>
              <a:rPr lang="en-US" sz="1400" dirty="0" err="1"/>
              <a:t>povećala</a:t>
            </a:r>
            <a:r>
              <a:rPr lang="en-US" sz="1400" dirty="0"/>
              <a:t> </a:t>
            </a:r>
            <a:r>
              <a:rPr lang="en-US" sz="1400" dirty="0" err="1"/>
              <a:t>sigurnost</a:t>
            </a:r>
            <a:r>
              <a:rPr lang="en-US" sz="1400" dirty="0"/>
              <a:t> u </a:t>
            </a:r>
            <a:r>
              <a:rPr lang="en-US" sz="1400" dirty="0" err="1"/>
              <a:t>zatvoru</a:t>
            </a:r>
            <a:r>
              <a:rPr lang="en-US" sz="1400" dirty="0"/>
              <a:t>, </a:t>
            </a:r>
            <a:r>
              <a:rPr lang="en-US" sz="1400" dirty="0" err="1"/>
              <a:t>predlažu</a:t>
            </a:r>
            <a:r>
              <a:rPr lang="en-US" sz="1400" dirty="0"/>
              <a:t> se </a:t>
            </a:r>
            <a:r>
              <a:rPr lang="en-US" sz="1400" dirty="0" err="1"/>
              <a:t>slijedeće</a:t>
            </a:r>
            <a:r>
              <a:rPr lang="en-US" sz="1400" dirty="0"/>
              <a:t> </a:t>
            </a:r>
            <a:r>
              <a:rPr lang="en-US" sz="1400" dirty="0" err="1"/>
              <a:t>mjere</a:t>
            </a:r>
            <a:r>
              <a:rPr lang="en-US" sz="1400" dirty="0"/>
              <a:t> </a:t>
            </a:r>
            <a:r>
              <a:rPr lang="en-US" sz="1400" dirty="0" err="1"/>
              <a:t>tretiranja</a:t>
            </a:r>
            <a:r>
              <a:rPr lang="en-US" sz="1400" dirty="0"/>
              <a:t> </a:t>
            </a:r>
            <a:r>
              <a:rPr lang="en-US" sz="1400" dirty="0" err="1"/>
              <a:t>nasilnih</a:t>
            </a:r>
            <a:r>
              <a:rPr lang="en-US" sz="1400" dirty="0"/>
              <a:t> </a:t>
            </a:r>
            <a:r>
              <a:rPr lang="en-US" sz="1400" dirty="0" err="1"/>
              <a:t>kažnjenika</a:t>
            </a:r>
            <a:r>
              <a:rPr lang="en-US" sz="1400" dirty="0"/>
              <a:t> u </a:t>
            </a:r>
            <a:r>
              <a:rPr lang="en-US" sz="1400" dirty="0" err="1"/>
              <a:t>komplikovanim</a:t>
            </a:r>
            <a:r>
              <a:rPr lang="en-US" sz="1400" dirty="0"/>
              <a:t> </a:t>
            </a:r>
            <a:r>
              <a:rPr lang="en-US" sz="1400" dirty="0" err="1"/>
              <a:t>situacijama</a:t>
            </a:r>
            <a:r>
              <a:rPr lang="en-US" sz="1400" dirty="0"/>
              <a:t>:</a:t>
            </a:r>
          </a:p>
          <a:p>
            <a:pPr lvl="0"/>
            <a:r>
              <a:rPr lang="en-US" sz="1400" dirty="0" err="1"/>
              <a:t>Formirati</a:t>
            </a:r>
            <a:r>
              <a:rPr lang="en-US" sz="1400" dirty="0"/>
              <a:t>  </a:t>
            </a:r>
            <a:r>
              <a:rPr lang="en-US" sz="1400" dirty="0" err="1"/>
              <a:t>grupe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sigurnost</a:t>
            </a:r>
            <a:r>
              <a:rPr lang="en-US" sz="1400" dirty="0"/>
              <a:t>,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koje</a:t>
            </a:r>
            <a:r>
              <a:rPr lang="en-US" sz="1400" dirty="0"/>
              <a:t> je </a:t>
            </a:r>
            <a:r>
              <a:rPr lang="en-US" sz="1400" dirty="0" err="1"/>
              <a:t>potrebna</a:t>
            </a:r>
            <a:r>
              <a:rPr lang="en-US" sz="1400" dirty="0"/>
              <a:t> </a:t>
            </a:r>
            <a:r>
              <a:rPr lang="en-US" sz="1400" dirty="0" err="1"/>
              <a:t>visokokvalitetna</a:t>
            </a:r>
            <a:r>
              <a:rPr lang="en-US" sz="1400" dirty="0"/>
              <a:t> </a:t>
            </a:r>
            <a:r>
              <a:rPr lang="en-US" sz="1400" dirty="0" err="1"/>
              <a:t>tehnička</a:t>
            </a:r>
            <a:r>
              <a:rPr lang="en-US" sz="1400" dirty="0"/>
              <a:t> </a:t>
            </a:r>
            <a:r>
              <a:rPr lang="en-US" sz="1400" dirty="0" err="1"/>
              <a:t>oprema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konstantna</a:t>
            </a:r>
            <a:r>
              <a:rPr lang="en-US" sz="1400" dirty="0"/>
              <a:t> </a:t>
            </a:r>
            <a:r>
              <a:rPr lang="en-US" sz="1400" dirty="0" err="1"/>
              <a:t>profesionalna</a:t>
            </a:r>
            <a:r>
              <a:rPr lang="en-US" sz="1400" dirty="0"/>
              <a:t> </a:t>
            </a:r>
            <a:r>
              <a:rPr lang="en-US" sz="1400" dirty="0" err="1"/>
              <a:t>obuka,RMS</a:t>
            </a:r>
            <a:r>
              <a:rPr lang="en-US" sz="1400" dirty="0"/>
              <a:t> (</a:t>
            </a:r>
            <a:r>
              <a:rPr lang="en-US" sz="1400" dirty="0" err="1"/>
              <a:t>višenamjenska</a:t>
            </a:r>
            <a:r>
              <a:rPr lang="en-US" sz="1400" dirty="0"/>
              <a:t> </a:t>
            </a:r>
            <a:r>
              <a:rPr lang="en-US" sz="1400" dirty="0" err="1"/>
              <a:t>palica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sigurnost</a:t>
            </a:r>
            <a:r>
              <a:rPr lang="en-US" sz="1400" dirty="0"/>
              <a:t>) je </a:t>
            </a:r>
            <a:r>
              <a:rPr lang="en-US" sz="1400" dirty="0" err="1"/>
              <a:t>veoma</a:t>
            </a:r>
            <a:r>
              <a:rPr lang="en-US" sz="1400" dirty="0"/>
              <a:t> </a:t>
            </a:r>
            <a:r>
              <a:rPr lang="en-US" sz="1400" dirty="0" err="1"/>
              <a:t>korisna</a:t>
            </a:r>
            <a:r>
              <a:rPr lang="en-US" sz="1400" dirty="0"/>
              <a:t> u </a:t>
            </a:r>
            <a:r>
              <a:rPr lang="en-US" sz="1400" dirty="0" err="1"/>
              <a:t>opasnim</a:t>
            </a:r>
            <a:r>
              <a:rPr lang="en-US" sz="1400" dirty="0"/>
              <a:t> </a:t>
            </a:r>
            <a:r>
              <a:rPr lang="en-US" sz="1400" dirty="0" err="1"/>
              <a:t>situacijama</a:t>
            </a:r>
            <a:r>
              <a:rPr lang="en-US" sz="1400" dirty="0"/>
              <a:t>; </a:t>
            </a:r>
            <a:r>
              <a:rPr lang="en-US" sz="1400" dirty="0" err="1"/>
              <a:t>članovi</a:t>
            </a:r>
            <a:r>
              <a:rPr lang="en-US" sz="1400" dirty="0"/>
              <a:t> </a:t>
            </a:r>
            <a:r>
              <a:rPr lang="en-US" sz="1400" dirty="0" err="1"/>
              <a:t>grupe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sigurnost</a:t>
            </a:r>
            <a:r>
              <a:rPr lang="en-US" sz="1400" dirty="0"/>
              <a:t> bi </a:t>
            </a:r>
            <a:r>
              <a:rPr lang="en-US" sz="1400" dirty="0" err="1"/>
              <a:t>trebali</a:t>
            </a:r>
            <a:r>
              <a:rPr lang="en-US" sz="1400" dirty="0"/>
              <a:t> </a:t>
            </a:r>
            <a:r>
              <a:rPr lang="en-US" sz="1400" dirty="0" err="1"/>
              <a:t>biti</a:t>
            </a:r>
            <a:r>
              <a:rPr lang="en-US" sz="1400" dirty="0"/>
              <a:t> </a:t>
            </a:r>
            <a:r>
              <a:rPr lang="en-US" sz="1400" dirty="0" err="1"/>
              <a:t>dobro</a:t>
            </a:r>
            <a:r>
              <a:rPr lang="en-US" sz="1400" dirty="0"/>
              <a:t> </a:t>
            </a:r>
            <a:r>
              <a:rPr lang="en-US" sz="1400" dirty="0" err="1"/>
              <a:t>obučeni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upotrebu</a:t>
            </a:r>
            <a:r>
              <a:rPr lang="en-US" sz="1400" dirty="0"/>
              <a:t> RMS-a u </a:t>
            </a:r>
            <a:r>
              <a:rPr lang="en-US" sz="1400" dirty="0" err="1"/>
              <a:t>samoodbrani</a:t>
            </a:r>
            <a:r>
              <a:rPr lang="en-US" sz="1400" dirty="0"/>
              <a:t>, </a:t>
            </a:r>
            <a:r>
              <a:rPr lang="en-US" sz="1400" dirty="0" err="1"/>
              <a:t>ali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u </a:t>
            </a:r>
            <a:r>
              <a:rPr lang="en-US" sz="1400" dirty="0" err="1"/>
              <a:t>savladavanju</a:t>
            </a:r>
            <a:r>
              <a:rPr lang="en-US" sz="1400" dirty="0"/>
              <a:t> </a:t>
            </a:r>
            <a:r>
              <a:rPr lang="en-US" sz="1400" dirty="0" err="1"/>
              <a:t>nasilnih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agresivnih</a:t>
            </a:r>
            <a:r>
              <a:rPr lang="en-US" sz="1400" dirty="0"/>
              <a:t> </a:t>
            </a:r>
            <a:r>
              <a:rPr lang="en-US" sz="1400" dirty="0" err="1"/>
              <a:t>zatvorenika,Obuka</a:t>
            </a:r>
            <a:r>
              <a:rPr lang="en-US" sz="1400" dirty="0"/>
              <a:t> </a:t>
            </a:r>
            <a:r>
              <a:rPr lang="en-US" sz="1400" dirty="0" err="1"/>
              <a:t>članova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sigurnost</a:t>
            </a:r>
            <a:r>
              <a:rPr lang="en-US" sz="1400" dirty="0"/>
              <a:t> u </a:t>
            </a:r>
            <a:r>
              <a:rPr lang="en-US" sz="1400" dirty="0" err="1"/>
              <a:t>rješavanju</a:t>
            </a:r>
            <a:r>
              <a:rPr lang="en-US" sz="1400" dirty="0"/>
              <a:t> </a:t>
            </a:r>
            <a:r>
              <a:rPr lang="en-US" sz="1400" dirty="0" err="1"/>
              <a:t>konflikta,Obezbjeđivanje</a:t>
            </a:r>
            <a:r>
              <a:rPr lang="en-US" sz="1400" dirty="0"/>
              <a:t> </a:t>
            </a:r>
            <a:r>
              <a:rPr lang="en-US" sz="1400" dirty="0" err="1"/>
              <a:t>Taser</a:t>
            </a:r>
            <a:r>
              <a:rPr lang="en-US" sz="1400" dirty="0"/>
              <a:t> </a:t>
            </a:r>
            <a:r>
              <a:rPr lang="en-US" sz="1400" dirty="0" err="1"/>
              <a:t>pištolja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grupe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sigurnost</a:t>
            </a:r>
            <a:r>
              <a:rPr lang="en-US" sz="1400" dirty="0"/>
              <a:t>; </a:t>
            </a:r>
            <a:r>
              <a:rPr lang="en-US" sz="1400" dirty="0" err="1"/>
              <a:t>Taser</a:t>
            </a:r>
            <a:r>
              <a:rPr lang="en-US" sz="1400" dirty="0"/>
              <a:t> </a:t>
            </a:r>
            <a:r>
              <a:rPr lang="en-US" sz="1400" dirty="0" err="1"/>
              <a:t>smanjuje</a:t>
            </a:r>
            <a:r>
              <a:rPr lang="en-US" sz="1400" dirty="0"/>
              <a:t> </a:t>
            </a:r>
            <a:r>
              <a:rPr lang="en-US" sz="1400" dirty="0" err="1"/>
              <a:t>opasnost</a:t>
            </a:r>
            <a:r>
              <a:rPr lang="en-US" sz="1400" dirty="0"/>
              <a:t> </a:t>
            </a:r>
            <a:r>
              <a:rPr lang="en-US" sz="1400" dirty="0" err="1"/>
              <a:t>povređivanja</a:t>
            </a:r>
            <a:r>
              <a:rPr lang="en-US" sz="1400" dirty="0"/>
              <a:t> </a:t>
            </a:r>
            <a:r>
              <a:rPr lang="en-US" sz="1400" dirty="0" err="1"/>
              <a:t>na</a:t>
            </a:r>
            <a:r>
              <a:rPr lang="en-US" sz="1400" dirty="0"/>
              <a:t> </a:t>
            </a:r>
            <a:r>
              <a:rPr lang="en-US" sz="1400" dirty="0" err="1"/>
              <a:t>obje</a:t>
            </a:r>
            <a:r>
              <a:rPr lang="en-US" sz="1400" dirty="0"/>
              <a:t> </a:t>
            </a:r>
            <a:r>
              <a:rPr lang="en-US" sz="1400" dirty="0" err="1"/>
              <a:t>strane</a:t>
            </a:r>
            <a:r>
              <a:rPr lang="en-US" sz="1400" dirty="0"/>
              <a:t> (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zatvorenika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osoblja</a:t>
            </a:r>
            <a:r>
              <a:rPr lang="en-US" sz="1400" dirty="0"/>
              <a:t> </a:t>
            </a:r>
            <a:r>
              <a:rPr lang="en-US" sz="1400" dirty="0" err="1"/>
              <a:t>zatvora</a:t>
            </a:r>
            <a:r>
              <a:rPr lang="en-US" sz="1400" dirty="0"/>
              <a:t>); </a:t>
            </a:r>
            <a:r>
              <a:rPr lang="en-US" sz="1400" dirty="0" err="1"/>
              <a:t>taser</a:t>
            </a:r>
            <a:r>
              <a:rPr lang="en-US" sz="1400" dirty="0"/>
              <a:t> </a:t>
            </a:r>
            <a:r>
              <a:rPr lang="en-US" sz="1400" dirty="0" err="1"/>
              <a:t>pomaže</a:t>
            </a:r>
            <a:r>
              <a:rPr lang="en-US" sz="1400" dirty="0"/>
              <a:t> </a:t>
            </a:r>
            <a:r>
              <a:rPr lang="en-US" sz="1400" dirty="0" err="1"/>
              <a:t>preuzimanju</a:t>
            </a:r>
            <a:r>
              <a:rPr lang="en-US" sz="1400" dirty="0"/>
              <a:t> </a:t>
            </a:r>
            <a:r>
              <a:rPr lang="en-US" sz="1400" dirty="0" err="1"/>
              <a:t>kontrole</a:t>
            </a:r>
            <a:r>
              <a:rPr lang="en-US" sz="1400" dirty="0"/>
              <a:t> u </a:t>
            </a:r>
            <a:r>
              <a:rPr lang="en-US" sz="1400" dirty="0" err="1"/>
              <a:t>hitnim</a:t>
            </a:r>
            <a:r>
              <a:rPr lang="en-US" sz="1400" dirty="0"/>
              <a:t> </a:t>
            </a:r>
            <a:r>
              <a:rPr lang="en-US" sz="1400" dirty="0" err="1"/>
              <a:t>slučajevima</a:t>
            </a:r>
            <a:r>
              <a:rPr lang="en-US" sz="1400" dirty="0"/>
              <a:t> </a:t>
            </a:r>
            <a:r>
              <a:rPr lang="en-US" sz="1400" dirty="0" err="1"/>
              <a:t>poput</a:t>
            </a:r>
            <a:r>
              <a:rPr lang="en-US" sz="1400" dirty="0"/>
              <a:t> </a:t>
            </a:r>
            <a:r>
              <a:rPr lang="en-US" sz="1400" dirty="0" err="1"/>
              <a:t>pobuna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uzimanja</a:t>
            </a:r>
            <a:r>
              <a:rPr lang="en-US" sz="1400" dirty="0"/>
              <a:t> </a:t>
            </a:r>
            <a:r>
              <a:rPr lang="en-US" sz="1400" dirty="0" err="1"/>
              <a:t>talaca</a:t>
            </a:r>
            <a:r>
              <a:rPr lang="en-US" sz="1400" dirty="0"/>
              <a:t>,</a:t>
            </a:r>
          </a:p>
          <a:p>
            <a:pPr lvl="0"/>
            <a:r>
              <a:rPr lang="en-US" sz="1400" dirty="0" err="1"/>
              <a:t>Obuka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tzv.“prvog</a:t>
            </a:r>
            <a:r>
              <a:rPr lang="en-US" sz="1400" dirty="0"/>
              <a:t> </a:t>
            </a:r>
            <a:r>
              <a:rPr lang="en-US" sz="1400" dirty="0" err="1"/>
              <a:t>pregovarača“,Pravila</a:t>
            </a:r>
            <a:r>
              <a:rPr lang="en-US" sz="1400" dirty="0"/>
              <a:t> </a:t>
            </a:r>
            <a:r>
              <a:rPr lang="en-US" sz="1400" dirty="0" err="1"/>
              <a:t>tretiranja</a:t>
            </a:r>
            <a:r>
              <a:rPr lang="en-US" sz="1400" dirty="0"/>
              <a:t> </a:t>
            </a:r>
            <a:r>
              <a:rPr lang="en-US" sz="1400" dirty="0" err="1"/>
              <a:t>posebnih</a:t>
            </a:r>
            <a:r>
              <a:rPr lang="en-US" sz="1400" dirty="0"/>
              <a:t> </a:t>
            </a:r>
            <a:r>
              <a:rPr lang="en-US" sz="1400" dirty="0" err="1"/>
              <a:t>slučajeva</a:t>
            </a:r>
            <a:r>
              <a:rPr lang="en-US" sz="1400" dirty="0"/>
              <a:t>, </a:t>
            </a:r>
            <a:r>
              <a:rPr lang="en-US" sz="1400" dirty="0" err="1"/>
              <a:t>poput</a:t>
            </a:r>
            <a:r>
              <a:rPr lang="en-US" sz="1400" dirty="0"/>
              <a:t> </a:t>
            </a:r>
            <a:r>
              <a:rPr lang="en-US" sz="1400" dirty="0" err="1"/>
              <a:t>štrajka,Obezbjeđivanje</a:t>
            </a:r>
            <a:r>
              <a:rPr lang="en-US" sz="1400" dirty="0"/>
              <a:t> </a:t>
            </a:r>
            <a:r>
              <a:rPr lang="en-US" sz="1400" dirty="0" err="1"/>
              <a:t>suzavaca,Obezbjeđivanje</a:t>
            </a:r>
            <a:r>
              <a:rPr lang="en-US" sz="1400" dirty="0"/>
              <a:t> </a:t>
            </a:r>
            <a:r>
              <a:rPr lang="en-US" sz="1400" dirty="0" err="1"/>
              <a:t>gumenih</a:t>
            </a:r>
            <a:r>
              <a:rPr lang="en-US" sz="1400" dirty="0"/>
              <a:t> </a:t>
            </a:r>
            <a:r>
              <a:rPr lang="en-US" sz="1400" dirty="0" err="1"/>
              <a:t>pendreka</a:t>
            </a:r>
            <a:r>
              <a:rPr lang="en-US" sz="1400" dirty="0"/>
              <a:t> </a:t>
            </a:r>
            <a:r>
              <a:rPr lang="en-US" sz="1400" dirty="0" err="1"/>
              <a:t>zatvorskoj</a:t>
            </a:r>
            <a:r>
              <a:rPr lang="en-US" sz="1400" dirty="0"/>
              <a:t>/</a:t>
            </a:r>
            <a:r>
              <a:rPr lang="en-US" sz="1400" dirty="0" err="1"/>
              <a:t>sudskoj</a:t>
            </a:r>
            <a:r>
              <a:rPr lang="en-US" sz="1400" dirty="0"/>
              <a:t> </a:t>
            </a:r>
            <a:r>
              <a:rPr lang="en-US" sz="1400" dirty="0" err="1"/>
              <a:t>policiji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samoodbranu</a:t>
            </a:r>
            <a:r>
              <a:rPr lang="en-US" sz="1400" dirty="0"/>
              <a:t>; </a:t>
            </a:r>
            <a:r>
              <a:rPr lang="en-US" sz="1400" dirty="0" err="1"/>
              <a:t>gumeni</a:t>
            </a:r>
            <a:r>
              <a:rPr lang="en-US" sz="1400" dirty="0"/>
              <a:t> </a:t>
            </a:r>
            <a:r>
              <a:rPr lang="en-US" sz="1400" dirty="0" err="1"/>
              <a:t>pendrek</a:t>
            </a:r>
            <a:r>
              <a:rPr lang="en-US" sz="1400" dirty="0"/>
              <a:t> </a:t>
            </a:r>
            <a:r>
              <a:rPr lang="en-US" sz="1400" dirty="0" err="1"/>
              <a:t>treba</a:t>
            </a:r>
            <a:r>
              <a:rPr lang="en-US" sz="1400" dirty="0"/>
              <a:t> </a:t>
            </a:r>
            <a:r>
              <a:rPr lang="en-US" sz="1400" dirty="0" err="1"/>
              <a:t>biti</a:t>
            </a:r>
            <a:r>
              <a:rPr lang="en-US" sz="1400" dirty="0"/>
              <a:t> </a:t>
            </a:r>
            <a:r>
              <a:rPr lang="en-US" sz="1400" dirty="0" err="1"/>
              <a:t>ispod</a:t>
            </a:r>
            <a:r>
              <a:rPr lang="en-US" sz="1400" dirty="0"/>
              <a:t> </a:t>
            </a:r>
            <a:r>
              <a:rPr lang="en-US" sz="1400" dirty="0" err="1"/>
              <a:t>uniforme,Gumene</a:t>
            </a:r>
            <a:r>
              <a:rPr lang="en-US" sz="1400" dirty="0"/>
              <a:t> </a:t>
            </a:r>
            <a:r>
              <a:rPr lang="en-US" sz="1400" dirty="0" err="1"/>
              <a:t>rukavice</a:t>
            </a:r>
            <a:r>
              <a:rPr lang="en-US" sz="1400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008964"/>
            <a:ext cx="731520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Agresivno ponašanje – put u nasilnički kriminalitet u KPZ-a</a:t>
            </a:r>
            <a:endParaRPr lang="en-US" sz="1400" dirty="0"/>
          </a:p>
          <a:p>
            <a:r>
              <a:rPr lang="hr-HR" sz="1400" dirty="0"/>
              <a:t>Pod agresivnošću se podrazumijeva nasrtljivost kao relativno trajno obilježje ličnosti i tendencija ka destruktivnom reagovanju prema spolja i nasilnom razrješavanju unutra.U agresivnom ponašanju vidljivo je odsustvo kajanja, žaljenja, egocentričnost, impulsivnost, osjećaj biološke superiornosti gdje opstaju jači.</a:t>
            </a:r>
            <a:endParaRPr lang="en-US" sz="1400" dirty="0"/>
          </a:p>
          <a:p>
            <a:r>
              <a:rPr lang="hr-HR" sz="1400" dirty="0"/>
              <a:t>Razlozi za manifestaciju agresivnog ponašanja su različiti:</a:t>
            </a:r>
            <a:endParaRPr lang="en-US" sz="1400" dirty="0"/>
          </a:p>
          <a:p>
            <a:r>
              <a:rPr lang="hr-HR" sz="1400" dirty="0"/>
              <a:t>Moguće mjere prevencije :</a:t>
            </a:r>
            <a:endParaRPr lang="en-US" sz="1400" dirty="0"/>
          </a:p>
          <a:p>
            <a:pPr lvl="0"/>
            <a:r>
              <a:rPr lang="hr-HR" sz="1400" dirty="0"/>
              <a:t>Razvijanjem sposobnosti prepoznavanja svojih i emocija drugih, izbjegavanje sukoba i sl. </a:t>
            </a:r>
            <a:endParaRPr lang="en-US" sz="1400" dirty="0"/>
          </a:p>
          <a:p>
            <a:pPr lvl="0"/>
            <a:r>
              <a:rPr lang="hr-HR" sz="1400" dirty="0"/>
              <a:t>Skretanje konflikata ka nenasilnom razrješenju; poučavanja vještinama i redukcija opće izloženosti agresivnosti i agresivnu identifikaciju, imitaciju; kontrola bijesa, stresa (svojstvenog ponašanja),</a:t>
            </a:r>
            <a:endParaRPr lang="en-US" sz="1400" dirty="0"/>
          </a:p>
          <a:p>
            <a:pPr lvl="0"/>
            <a:r>
              <a:rPr lang="hr-HR" sz="1400" dirty="0"/>
              <a:t>Kontrola agresivnosti  u KPZ-a je koncepcija preodgoja zatvorenika koja će stajati kao načelo i cilj izvršenja krivičnih sankcija.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3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«Čvrsti momci» u KPZ-a</a:t>
            </a:r>
            <a:endParaRPr lang="en-US" sz="1400" dirty="0"/>
          </a:p>
          <a:p>
            <a:r>
              <a:rPr lang="hr-HR" sz="1400" dirty="0"/>
              <a:t>Tzv. čvrsti momci  u zatvorima su vrijedni poštovanja  od strane drugih zatvorenika. To su osuđena lica sa izraženim agresivnim ponašanjem unutar KPZ-a.</a:t>
            </a:r>
            <a:endParaRPr lang="en-US" sz="1400" dirty="0"/>
          </a:p>
          <a:p>
            <a:r>
              <a:rPr lang="hr-HR" sz="1400" dirty="0"/>
              <a:t>«Čvrsti momci» svojim agresivnim ponašanjem osvajaju pojedince, nove zatvorenika, slabije, stvaraju grupu, organiziraju i vlastite teritorije unutar KPZ, a često iz KPZ  vuku konce «na ulici». </a:t>
            </a:r>
            <a:r>
              <a:rPr lang="pl-PL" sz="1400" dirty="0"/>
              <a:t>To su «tipovi sa kojima nema šale», čijim momcima iz grupe kako kažu je “bolje da se na kačiš” i ne dolaziš u sukobe.    </a:t>
            </a:r>
            <a:endParaRPr lang="en-US" sz="1400" dirty="0"/>
          </a:p>
          <a:p>
            <a:r>
              <a:rPr lang="hr-HR" sz="1400" dirty="0"/>
              <a:t>Reputacija «čvrstih momaka» zavisi i od načina, stepena opasnosti koju ispoljavaju i prema toma takvo ponašanje pokazuju. Ukoliko je to prema službenim licima tu dosežu najveći uspjeh u sistemu kontrole. Često se događa da su u koaliciji sa službenim licima, da im podilaze, a oni da im daju slobodan prostor za dominacijom nad drugim osuđenim licima</a:t>
            </a:r>
            <a:endParaRPr lang="en-US" sz="1400" dirty="0"/>
          </a:p>
          <a:p>
            <a:r>
              <a:rPr lang="hr-HR" sz="1400" dirty="0"/>
              <a:t>Preventiva je potrebna i nužna.Treba da se zasniva na analizi uzroka agresivnog ponašanja, faktorima njegovih kriminoloških kategorija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3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r-Latn-CS" sz="1400" b="1" dirty="0"/>
              <a:t>Samopovređivanje zatvorenika</a:t>
            </a:r>
            <a:r>
              <a:rPr lang="hr-HR" sz="1400" dirty="0"/>
              <a:t>   </a:t>
            </a:r>
            <a:endParaRPr lang="en-US" sz="1400" dirty="0"/>
          </a:p>
          <a:p>
            <a:r>
              <a:rPr lang="sr-Latn-CS" sz="1400" dirty="0"/>
              <a:t>Poznati su slučajevi iz prakse da su pritvorenici i zatvorenici iz raznoraznih razloga pokušavali samopovrijeđivanje i na različite načine, gutali uglavnom kašike ili neke plastične predmete te  završavali na operacionom stolu i "odmoru" u zatvorskoj bolnici.Takođe, v</a:t>
            </a:r>
            <a:r>
              <a:rPr lang="hr-HR" sz="1400" dirty="0"/>
              <a:t>elike pobune i štrajkovi rezultiraju žrtvama, povredama i smrću.</a:t>
            </a:r>
            <a:endParaRPr lang="en-US" sz="1400" dirty="0"/>
          </a:p>
          <a:p>
            <a:r>
              <a:rPr lang="sr-Latn-CS" sz="1400" dirty="0"/>
              <a:t>Po nekim zapažanjima, samopovrijeđuju se, uglavnom, zatvorski narkomani (nezanemarljiv dio populacije), lica sa hepatitisom C i sl.</a:t>
            </a:r>
            <a:r>
              <a:rPr lang="hr-HR" sz="1400" dirty="0"/>
              <a:t> Uslovi u kojima se izvršavaju zatvorske kazne razlikuju se u pogledu zatvoreničkih populacija i uslova. </a:t>
            </a:r>
            <a:endParaRPr lang="en-US" sz="1400" dirty="0"/>
          </a:p>
          <a:p>
            <a:r>
              <a:rPr lang="sr-Latn-CS" sz="1400" dirty="0"/>
              <a:t>Načini samopovrijeđivanja su različiti. Zatvorenici su spremni da sebe povrijede na najbrutalnije načine. Najčešće se bilježi siječenje vena podlaktice</a:t>
            </a:r>
            <a:endParaRPr lang="en-US" sz="1400" dirty="0"/>
          </a:p>
          <a:p>
            <a:r>
              <a:rPr lang="sr-Latn-CS" sz="1400" dirty="0"/>
              <a:t>Jedan od interesantnijih slučajeva je gutanje "šarki" sa prozora. Zatvorenici gutaju spajalice, grickalice, razne oštre predmete, žiletom zarezuju ruke i stomak itd. Neki to čine i iz čiste patologije. 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</TotalTime>
  <Words>1619</Words>
  <Application>Microsoft Office PowerPoint</Application>
  <PresentationFormat>Prikaz na ekranu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7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15</cp:revision>
  <dcterms:created xsi:type="dcterms:W3CDTF">2019-03-27T20:56:35Z</dcterms:created>
  <dcterms:modified xsi:type="dcterms:W3CDTF">2020-11-03T20:28:45Z</dcterms:modified>
</cp:coreProperties>
</file>