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TREĆI DIO</a:t>
            </a:r>
            <a:endParaRPr lang="en-US" sz="1400" dirty="0"/>
          </a:p>
          <a:p>
            <a:r>
              <a:rPr lang="hr-HR" sz="1400" b="1" dirty="0"/>
              <a:t>SAVREMENA PENOLOŠKA MISAO-PRITVOR KAO MJERA OBEZBJEĐENJA PRISUTNOSTI OKRIVLJENOG U KRIVIČNOM </a:t>
            </a:r>
            <a:endParaRPr lang="en-US" sz="1400" dirty="0"/>
          </a:p>
          <a:p>
            <a:r>
              <a:rPr lang="hr-HR" sz="1400" dirty="0"/>
              <a:t>okrivljenog u krivičnom postupku i drugo, obezbjeđuje se uspješno vođenje krivičnog postupka. Ujedno predstavlja najtežu mjeru od predviđenih prinudnih mjera. Primjenom mjere pritvora  je i mogućnost  pozitivnih rezultata u prevenciji  eventualnog činjenja novog krivičnog djela ili da se ne dovrši pokušano djelo, tj. zaštita sigurnosti građana i imovine.</a:t>
            </a:r>
            <a:endParaRPr lang="en-US" sz="1400" dirty="0"/>
          </a:p>
          <a:p>
            <a:r>
              <a:rPr lang="hr-HR" sz="1400" dirty="0"/>
              <a:t>Članom 5 Evropske konvencije se garantuje  pojedincu pravo  na ličnu slobodu od arbitrarnih hapšenja, pritvaranja, zatvaranja i drugih mjera državne vlasti kojima se oduzima sloboda. U slučaju primjene pritvora, tj. oduzimanja slobode od strane državnih organa zbog počinjenog krivičnog djela, za svrhe krivičnog postupka, sasvim sigurno da pritvorena osoba ima konvencijska jamstva iz čl.5 Konvencije. Konvencija propisuje uslove pod kojim država može pojedincu oduzeti slobodu. </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Rješenje o određivanju pritvora i produženju pritvora je samostalna odluka koju donosi nadležno tijelo u krivičnom postupku.  Predaje se licu na koje se odnosi u času lišenja slobode, a najkasnije u roku od 24h od časa lišenja slobode, odnosno privođenja istražnom sudiji.</a:t>
            </a:r>
            <a:endParaRPr lang="en-US" sz="1400" dirty="0"/>
          </a:p>
          <a:p>
            <a:r>
              <a:rPr lang="hr-HR" sz="1400" dirty="0"/>
              <a:t>Za određivanje pritvora potrebni su:Opći uslovi: Osnovana sumnja Posebni uslovi: Pritvorski </a:t>
            </a:r>
            <a:endParaRPr lang="en-US" sz="1400" dirty="0"/>
          </a:p>
          <a:p>
            <a:r>
              <a:rPr lang="en-US" sz="1400" dirty="0"/>
              <a:t>-	</a:t>
            </a:r>
            <a:r>
              <a:rPr lang="en-US" sz="1400" dirty="0" err="1"/>
              <a:t>načelo</a:t>
            </a:r>
            <a:r>
              <a:rPr lang="en-US" sz="1400" dirty="0"/>
              <a:t> </a:t>
            </a:r>
            <a:r>
              <a:rPr lang="en-US" sz="1400" dirty="0" err="1"/>
              <a:t>razmjernosti,pritvor</a:t>
            </a:r>
            <a:r>
              <a:rPr lang="en-US" sz="1400" dirty="0"/>
              <a:t> </a:t>
            </a:r>
            <a:r>
              <a:rPr lang="en-US" sz="1400" dirty="0" err="1"/>
              <a:t>prevenira</a:t>
            </a:r>
            <a:r>
              <a:rPr lang="en-US" sz="1400" dirty="0"/>
              <a:t> </a:t>
            </a:r>
            <a:r>
              <a:rPr lang="en-US" sz="1400" dirty="0" err="1"/>
              <a:t>opasnost</a:t>
            </a:r>
            <a:r>
              <a:rPr lang="en-US" sz="1400" dirty="0"/>
              <a:t> </a:t>
            </a:r>
            <a:r>
              <a:rPr lang="en-US" sz="1400" dirty="0" err="1"/>
              <a:t>od</a:t>
            </a:r>
            <a:r>
              <a:rPr lang="en-US" sz="1400" dirty="0"/>
              <a:t> </a:t>
            </a:r>
            <a:r>
              <a:rPr lang="en-US" sz="1400" dirty="0" err="1"/>
              <a:t>bjekstva</a:t>
            </a:r>
            <a:r>
              <a:rPr lang="en-US" sz="1400" dirty="0"/>
              <a:t> </a:t>
            </a:r>
            <a:r>
              <a:rPr lang="en-US" sz="1400" dirty="0" err="1"/>
              <a:t>nakon</a:t>
            </a:r>
            <a:r>
              <a:rPr lang="en-US" sz="1400" dirty="0"/>
              <a:t> </a:t>
            </a:r>
            <a:r>
              <a:rPr lang="en-US" sz="1400" dirty="0" err="1"/>
              <a:t>izvršenja</a:t>
            </a:r>
            <a:r>
              <a:rPr lang="en-US" sz="1400" dirty="0"/>
              <a:t> </a:t>
            </a:r>
            <a:r>
              <a:rPr lang="en-US" sz="1400" dirty="0" err="1"/>
              <a:t>krivičnog</a:t>
            </a:r>
            <a:r>
              <a:rPr lang="en-US" sz="1400" dirty="0"/>
              <a:t> </a:t>
            </a:r>
            <a:r>
              <a:rPr lang="en-US" sz="1400" dirty="0" err="1"/>
              <a:t>djela</a:t>
            </a:r>
            <a:r>
              <a:rPr lang="en-US" sz="1400" dirty="0"/>
              <a:t> </a:t>
            </a:r>
            <a:r>
              <a:rPr lang="en-US" sz="1400" dirty="0" err="1"/>
              <a:t>ili</a:t>
            </a:r>
            <a:r>
              <a:rPr lang="en-US" sz="1400" dirty="0"/>
              <a:t> se lice </a:t>
            </a:r>
            <a:r>
              <a:rPr lang="en-US" sz="1400" dirty="0" err="1"/>
              <a:t>krije</a:t>
            </a:r>
            <a:r>
              <a:rPr lang="en-US" sz="1400" dirty="0"/>
              <a:t>,</a:t>
            </a:r>
          </a:p>
          <a:p>
            <a:r>
              <a:rPr lang="hr-HR" sz="1400" dirty="0"/>
              <a:t>Osnovno načelo, pri upravljanju jedinicama gdje se nalaze pritvorenici, je  pretpostavka da su ta lica nevina, da njihovo zadržavanje u pritvoru ne predstavlja kaznu, te se prema njima tako i treba postupati, od strane osoblja KPZ-a. Ovo  je  važno pitanje iz više razloga:</a:t>
            </a:r>
            <a:endParaRPr lang="en-US" sz="1400" dirty="0"/>
          </a:p>
          <a:p>
            <a:r>
              <a:rPr lang="hr-HR" sz="1400" dirty="0"/>
              <a:t>-	Osoblje KPZ-a je obavezno razlikovati pritvorena od kažnjenih lica i u skladu s tim   se ponašati.Oni moraju poštivati  njihov neosuđenički status,</a:t>
            </a:r>
            <a:endParaRPr lang="en-US" sz="1400" dirty="0"/>
          </a:p>
          <a:p>
            <a:r>
              <a:rPr lang="hr-HR" sz="1400" dirty="0"/>
              <a:t>-	Pritvorenicii jesu lišeni slobode, ali ni u jednom slučaju ne smiju dobiti bilo koju dodatnu kaznu,neki od ovih slučajeva će se tokom suđenja proglasiti nevinim,</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332129"/>
            <a:ext cx="7315200" cy="198515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-Obzirom da sudski proces dugo traje, oni koji budu proglašeni krivi, često provedu više vremena u pritvoru, nego što je dužina kazne na koju su osuđeni. </a:t>
            </a:r>
            <a:endParaRPr lang="en-US" sz="1400" dirty="0"/>
          </a:p>
          <a:p>
            <a:r>
              <a:rPr lang="hr-HR" sz="1400" dirty="0"/>
              <a:t>-Ovo je, uglavnom, više karakteristika u siromašnijim zemljama, jer u bogatijim zemljama se više koristi mogućnost jemstva. </a:t>
            </a:r>
            <a:endParaRPr lang="en-US" sz="1400" dirty="0"/>
          </a:p>
          <a:p>
            <a:r>
              <a:rPr lang="hr-HR" sz="1400" dirty="0"/>
              <a:t>-S druge strane  ova mogućnost koja je data istražnim organima se ne tako rijetko zloupotrebljava, krše se građanska prava.  </a:t>
            </a:r>
            <a:endParaRPr lang="en-US" sz="1400" dirty="0"/>
          </a:p>
          <a:p>
            <a:r>
              <a:rPr lang="hr-HR" sz="1400" dirty="0"/>
              <a:t>-Međunarodno pravo priznaje pravo na život, i zabranu mučenja, zlostavljanja,  </a:t>
            </a:r>
            <a:endParaRPr lang="en-US" sz="1400" dirty="0"/>
          </a:p>
          <a:p>
            <a:r>
              <a:rPr lang="hr-HR" sz="1400" dirty="0"/>
              <a:t>-Ono što je bitno da uposlenici KPZ-a, i pritvorenici, osuđenici i dr., imaju na umu je da vladavina zakona nije zaključana ispred KPZ-a, već se ona mora poštivati i nalazi se i unutar KPZ-a.</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Zavodska uprava je obavezna da izvrši, kada su u pitanju pritvorena lica, slijedeće:</a:t>
            </a:r>
            <a:endParaRPr lang="en-US" sz="1400" dirty="0"/>
          </a:p>
          <a:p>
            <a:r>
              <a:rPr lang="hr-HR" sz="1400" dirty="0"/>
              <a:t>- provjeru valjanosti naloga za pritvaranje,</a:t>
            </a:r>
            <a:endParaRPr lang="en-US" sz="1400" dirty="0"/>
          </a:p>
          <a:p>
            <a:r>
              <a:rPr lang="hr-HR" sz="1400" dirty="0"/>
              <a:t>- pružiti pravovremene informacije porodici ili odgovarajućim osobama, po izboru pritvorenog lica, o eventualnom premiještaju, mjestu i KPZ-u, 	objezbjeđenje  ljekarskog pregleda, obezbjeđivanje prava na odmor, obezbjediti higijenske uslove, uslove za fizičke aktivnosti, dovoljno životnog prostora,  pravo na rad, nošenja svoje (ako je čista i pristojna) ili različite garderobe od zatvorenika, pristup hrani,  knjigama i drugim materijalima, pravo na privatnost, </a:t>
            </a:r>
            <a:endParaRPr lang="en-US" sz="1400" dirty="0"/>
          </a:p>
          <a:p>
            <a:r>
              <a:rPr lang="hr-HR" sz="1400" dirty="0"/>
              <a:t>Pritvorenici koji su optuženi za isto krivično djelo, se ne smještaju u istu sobu, osim u slučaju kada zbog nedostatka prostora to sud ne odobri.</a:t>
            </a:r>
            <a:endParaRPr lang="en-US" sz="1400" dirty="0"/>
          </a:p>
          <a:p>
            <a:r>
              <a:rPr lang="hr-HR" sz="1400" dirty="0"/>
              <a:t>Pritvorenici,  koji su povratnici u vršenju krivičnih djela, smještaju se odvojeno od pritvorenika ili  zatvorenika lica koji ranije nisu bili na izdržavanju kazne zatvora.</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224409"/>
            <a:ext cx="7315200" cy="220060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Opće pravo zadržavanja</a:t>
            </a:r>
            <a:endParaRPr lang="en-US" sz="1400" dirty="0"/>
          </a:p>
          <a:p>
            <a:r>
              <a:rPr lang="hr-HR" sz="1400" dirty="0"/>
              <a:t>Postoji mogućnost zadržavanja lica koje je zatečeno na mjestu izvršenja krivičnog djela, a može ga učiniti svaki građanin. U veoma rijetkim slučajevima se dešava tzv. posebni oblici lišenja slobode (faktičko lišavanje slobode) osim odlukom suda. U nekim zakonodavstvima (Njemačkoj, Švedskoj, Francuskoj, bivšoj Jugoslaviji) poznata su dva posebna oblika lišenja slobode nekog lica, i to:</a:t>
            </a:r>
          </a:p>
          <a:p>
            <a:r>
              <a:rPr lang="hr-HR" sz="1400" dirty="0"/>
              <a:t>- lišavanje slobode od strane građana</a:t>
            </a:r>
            <a:endParaRPr lang="en-US" sz="1400" dirty="0"/>
          </a:p>
          <a:p>
            <a:r>
              <a:rPr lang="hr-HR" sz="1400" dirty="0"/>
              <a:t>- zadržavanje lica</a:t>
            </a:r>
            <a:endParaRPr lang="en-US" sz="1400" dirty="0"/>
          </a:p>
          <a:p>
            <a:r>
              <a:rPr lang="hr-HR" sz="1400" dirty="0"/>
              <a:t>Lišavanje slobode se dešava od strane policijskog organa povezujući odredbu o lišenju slobode s razlozima za određivanje pritvora, pri čemu pritvorskim razlozima pridodaje postojanje osnova sumnje (umjesto osnovane sumnje), što proširuje ovlašćenja policije prilikom lišenja slobode.</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2"/>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Policijski pritvor </a:t>
            </a:r>
            <a:endParaRPr lang="en-US" sz="1400" dirty="0"/>
          </a:p>
          <a:p>
            <a:r>
              <a:rPr lang="hr-HR" sz="1400" dirty="0"/>
              <a:t>Potrebno je izbjeći policijski pritvor ili mjere zadržavanja, kada god je to moguće. Prema okrivljenom u prekršajnom postupku ne može se ni u kom slučaju odrediti pritvor. Prekršajno pravo poznaje institut zadržavanja okrivljenog.</a:t>
            </a:r>
            <a:endParaRPr lang="en-US" sz="1400" dirty="0"/>
          </a:p>
          <a:p>
            <a:r>
              <a:rPr lang="hr-HR" sz="1400" dirty="0"/>
              <a:t>Preporuke Evropskog komiteta  su skraćenje policijskog pritvora na 48h.Ono što bi bilo dobro uvesti u praksi da na samom početku trajanja policijskog pritvora, sva prava pritvorenika budu dostupna pritvorenom licu u pisanoj formi, i da pritvoreno lice potpišu da su upoznata sa pravima.Evropski komitet pridaje važnost za tri kriterija koja su osnovna od trenutka kada je osoba pritvorena od strane policije i to:Pravo osobe da obavijesti o svom pritvaranju treće lice po svom izboru (član porodice i  prijatelja, konzularno predstavništvo); Pravo na usluge  advokata, u segmentu kontaktiranja advokata i posjete advokata, a da je garantovano povjerljivost njihovih razgovora;Pravo na medicinski pregled od strane ljekara koji je određen od strane policijskog organa, pritvorenik ima pravo na pregled ljekara po njegovom izboru koji će se odvijati izvan slušnog i vidnog mjesta policijskih službenika</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Maloljetna lica u pritvoru</a:t>
            </a:r>
            <a:endParaRPr lang="en-US" sz="1400" dirty="0"/>
          </a:p>
          <a:p>
            <a:r>
              <a:rPr lang="hr-HR" sz="1400" dirty="0"/>
              <a:t> </a:t>
            </a:r>
            <a:endParaRPr lang="en-US" sz="1400" dirty="0"/>
          </a:p>
          <a:p>
            <a:r>
              <a:rPr lang="hr-HR" sz="1400" dirty="0"/>
              <a:t>Maloljetna lica  mjeru pritvora izdržavaju odvojena od punoljetnih lica.</a:t>
            </a:r>
            <a:endParaRPr lang="en-US" sz="1400" dirty="0"/>
          </a:p>
          <a:p>
            <a:r>
              <a:rPr lang="hr-HR" sz="1400" dirty="0"/>
              <a:t>Za vrijeme boravka maloljetnih lica u pritvoru, postoji mogućnost  od tzv. „kriminalnog inficiranja“, u vrijeme očekivanog suđenja. Iz tog razloga alternativne mjere su ono o čemu konstatno treba razmišljati i imati na umu šta je korisnije  tj. unapređenje dobrobiti  maloljetnika.Pritvorska odjeljenja su zatvorenog tipa.</a:t>
            </a:r>
            <a:endParaRPr lang="en-US" sz="1400" dirty="0"/>
          </a:p>
          <a:p>
            <a:r>
              <a:rPr lang="hr-HR" sz="1400" dirty="0"/>
              <a:t>Osnov rada vezan za lica koja se nalaze u pritvoru je poštivanja ljudskih prava:</a:t>
            </a:r>
            <a:endParaRPr lang="en-US" sz="1400" dirty="0"/>
          </a:p>
          <a:p>
            <a:r>
              <a:rPr lang="hr-HR" sz="1400" dirty="0"/>
              <a:t>Poštivanje prava pritvorenika je neophodna pratiti, kako od strane neovisne komisije, obdusmena, Kancelarije visokog komesara UN za ljudska prava, Misije OEBS –a, Komitet protiv mučenja, Međunarodnog crvenog križa/krsta i dr.</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Izvršenje mjere pritvora prema ZKP BiH, se treba primijeniti :</a:t>
            </a:r>
            <a:endParaRPr lang="en-US" sz="1400" dirty="0"/>
          </a:p>
          <a:p>
            <a:pPr lvl="0"/>
            <a:r>
              <a:rPr lang="hr-HR" sz="1400" dirty="0"/>
              <a:t>na način da se ne vrijeđa osobu i dostojanstvo pritvorenika. Ovlaštene osobe sudske policije i straže, ustanove pri izvršavanju pritvora smiju upotrebiti prinudna sredstva samo u slučajevima određenim zakonom, prava i slobode pritvorenika mogu biti ograničeni samo u mjeri potrebnoj da se ostvari svrha radi koje je određen pritvor, spriječi bjekstvo pritvorenika, spriječi činjenje krivičnog djela i otkloni opasnost po život i zdravlje, uprava ustanove prikuplja, obrađuje i pohranjuje podatke o pritvorenicima koji se odnose na identitet pritvorenika i njihovo psihofizičko stanje, trajanje, produženje i ukidanje pritvora, rad pritvorenika, ponašanje pritvorenika i izrečene disciplinske mjere i sl.</a:t>
            </a:r>
            <a:endParaRPr lang="en-US" sz="1400" dirty="0"/>
          </a:p>
          <a:p>
            <a:r>
              <a:rPr lang="hr-HR" sz="1400" dirty="0"/>
              <a:t>Položaj optuženog lica koje se nalazi u pritvoru  se razlikuje od položaja optuženog lica kome nije određen pritvor, bez obzira što i jedno i drugo štiti predpostavka nevinosti.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4"/>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2. MEĐUNARODNI INSTRUMENTI KOJIMA JE TRETIRAN PRITVOR</a:t>
            </a:r>
            <a:endParaRPr lang="en-US" sz="1400" dirty="0"/>
          </a:p>
          <a:p>
            <a:r>
              <a:rPr lang="hr-HR" sz="1400" dirty="0"/>
              <a:t>Univerzalna deklaracija UN o ljudskim pravima, Međunarodni pakt o građanskim i političkim pravima, Evropska konvencija za zaštitu ljudskih prava i temeljnih sloboda, Evropska konvencija o sprečavanju torture i nehumanih ili ponižavajućih kazni ili postupaka (najvažniji dokument koji zabranjuje torturu nad pritvorenim i zatvorenim licima, govori o specijalnom sistemu nadzora, Konvencija o pravima djeteta, Evropska zatvorska pravila; Standardna minimalna pravila za postupanje sa zatvorenicima; Osnovni principi o položaju zatvorenika; Kodeks ponašanja osoba odgovornih za primjenu zakona; Skup minimalnih pravila o primjeni prava nad maloljetnicima (tzv.Pekinška pravila);  Skup minimalnih pravila o ne-pritvorskim mjerama (tzv.Tokijska pravila) Skup principa za zaštitu lica koja se nalaze u pritvoru ili zatvoru; Deklaracija o osnovnim principima pravde za žrtve zločina i zloupotrebe vlasti;Standardi CPT-a; Deklaracija o ukidanju svih oblika diskriminacije žena i dr. Formiranje stalnog Evropskog suda za ljudska prava data je mogućnost zaštite ljudskih prava ustanovljenih Konvencijom</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8"/>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Odredbe koje se odnose na zloupotrebu ovlašćenja službenih lica se mogu  uslovno svrstati u šest grupa standarda:</a:t>
            </a:r>
            <a:endParaRPr lang="en-US" sz="1400" dirty="0"/>
          </a:p>
          <a:p>
            <a:pPr marL="0" lvl="1">
              <a:buFont typeface="+mj-lt"/>
              <a:buAutoNum type="arabicPeriod"/>
            </a:pPr>
            <a:r>
              <a:rPr lang="hr-HR" sz="1400" dirty="0"/>
              <a:t>standardi o alternativama pritvoru,  </a:t>
            </a:r>
            <a:endParaRPr lang="en-US" sz="1400" dirty="0"/>
          </a:p>
          <a:p>
            <a:pPr marL="0" lvl="1">
              <a:buFont typeface="+mj-lt"/>
              <a:buAutoNum type="arabicPeriod"/>
            </a:pPr>
            <a:r>
              <a:rPr lang="hr-HR" sz="1400" dirty="0"/>
              <a:t>standardi o torturi,,</a:t>
            </a:r>
            <a:endParaRPr lang="en-US" sz="1400" dirty="0"/>
          </a:p>
          <a:p>
            <a:pPr marL="0" lvl="1">
              <a:buFont typeface="+mj-lt"/>
              <a:buAutoNum type="arabicPeriod"/>
            </a:pPr>
            <a:r>
              <a:rPr lang="hr-HR" sz="1400" dirty="0"/>
              <a:t>standardi o zatvorskim uslovima,</a:t>
            </a:r>
            <a:endParaRPr lang="en-US" sz="1400" dirty="0"/>
          </a:p>
          <a:p>
            <a:pPr marL="0" lvl="1">
              <a:buFont typeface="+mj-lt"/>
              <a:buAutoNum type="arabicPeriod"/>
            </a:pPr>
            <a:r>
              <a:rPr lang="hr-HR" sz="1400" dirty="0"/>
              <a:t> standardi o ulozi sudstva i advokata,</a:t>
            </a:r>
            <a:endParaRPr lang="en-US" sz="1400" dirty="0"/>
          </a:p>
          <a:p>
            <a:pPr marL="0" lvl="1">
              <a:buFont typeface="+mj-lt"/>
              <a:buAutoNum type="arabicPeriod"/>
            </a:pPr>
            <a:r>
              <a:rPr lang="hr-HR" sz="1400" dirty="0"/>
              <a:t>standardi o nestancima lica i samovoljnim pogubljenjima,</a:t>
            </a:r>
            <a:endParaRPr lang="en-US" sz="1400" dirty="0"/>
          </a:p>
          <a:p>
            <a:pPr marL="0" lvl="1">
              <a:buFont typeface="+mj-lt"/>
              <a:buAutoNum type="arabicPeriod"/>
            </a:pPr>
            <a:r>
              <a:rPr lang="hr-HR" sz="1400" dirty="0"/>
              <a:t>standardi o zaštiti maloljetnika.</a:t>
            </a:r>
            <a:endParaRPr lang="en-US" sz="1400" dirty="0"/>
          </a:p>
          <a:p>
            <a:r>
              <a:rPr lang="hr-HR" sz="1400" dirty="0"/>
              <a:t>Kada su u pitanju pritvorenici iz različitih razloga se  stvara  zabuna, pa se te osobe različito posmatraju i nazivaju: lica pod istragom, osobe kojima se sudi, osobe koje čekaju na suđenje ili osobe u istražnom zatvoru. Da bi bolje razumjeli o čemu se, zapravo, radi, jednostavnije je  te osobe posmatrati kao pritvorenike.</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Mjere  za obezbjeđenje prisustva okrivljenog u krivičnom postupku imaju dvojak cilj:</a:t>
            </a:r>
            <a:endParaRPr lang="en-US" sz="1400" dirty="0"/>
          </a:p>
          <a:p>
            <a:r>
              <a:rPr lang="hr-HR" sz="1400" dirty="0"/>
              <a:t>- poziv, koji sadrži naziv organa, podaci optuženog, naziv krivičnog djela koje mu se stavlja na teret, tačno vrijeme, mjesto gdje treba da se javi</a:t>
            </a:r>
            <a:endParaRPr lang="en-US" sz="1400" dirty="0"/>
          </a:p>
          <a:p>
            <a:r>
              <a:rPr lang="hr-HR" sz="1400" dirty="0"/>
              <a:t>- dovođenje okrivljenog, je lišavanje slobode bez zatvaranja (za razliku od pritvora), odlukom suda (izuzetno tužitelja),  predstavlja sankciju za neuspjelo uredno pozivanje optuženog, svjedoka i vještaka</a:t>
            </a:r>
            <a:endParaRPr lang="en-US" sz="1400" dirty="0"/>
          </a:p>
          <a:p>
            <a:r>
              <a:rPr lang="hr-HR" sz="1400" dirty="0"/>
              <a:t>- zabrana  napuštanja boravišta, je oduzimanje slobode bez zatvaranja,</a:t>
            </a:r>
            <a:endParaRPr lang="en-US" sz="1400" dirty="0"/>
          </a:p>
          <a:p>
            <a:r>
              <a:rPr lang="hr-HR" sz="1400" dirty="0"/>
              <a:t>- jemstvo, predstavlja zamjenu za pritvor koja služi kao garancija prisustva osumnjičenog, odnosno </a:t>
            </a:r>
            <a:endParaRPr lang="en-US" sz="1400" dirty="0"/>
          </a:p>
          <a:p>
            <a:r>
              <a:rPr lang="hr-HR" sz="1400" dirty="0"/>
              <a:t>- pritvor, je institut krivično procesnog prava, mjera procesne prisile, koja se sastoji u ograničavanju slobode kretanja lica, mjeru obezbjeđenja optuženog u krivičnom postupku, a njihov redoslijed odgovara stepenu njihove težine.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78187"/>
            <a:ext cx="7315200" cy="269304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Konvencijske obaveze domaćeg zakonodavca pri određivanju pritvora su:</a:t>
            </a:r>
            <a:endParaRPr lang="en-US" sz="1400" dirty="0"/>
          </a:p>
          <a:p>
            <a:pPr lvl="0"/>
            <a:r>
              <a:rPr lang="hr-HR" sz="1400" dirty="0"/>
              <a:t>pretpostavka  nedužnosti,</a:t>
            </a:r>
            <a:endParaRPr lang="en-US" sz="1400" dirty="0"/>
          </a:p>
          <a:p>
            <a:pPr lvl="0"/>
            <a:r>
              <a:rPr lang="hr-HR" sz="1400" dirty="0"/>
              <a:t>načelo zakonitosti,</a:t>
            </a:r>
            <a:endParaRPr lang="en-US" sz="1400" dirty="0"/>
          </a:p>
          <a:p>
            <a:pPr lvl="0"/>
            <a:r>
              <a:rPr lang="hr-HR" sz="1400" dirty="0"/>
              <a:t>načelo razmjernosti (načelo razmjernost je usko vezano za načelo nedužnosti, što znači da se pritvor može odrediti samo kada je apsolutno nužno kao krajnja mjera),</a:t>
            </a:r>
            <a:endParaRPr lang="en-US" sz="1400" dirty="0"/>
          </a:p>
          <a:p>
            <a:pPr lvl="0"/>
            <a:r>
              <a:rPr lang="hr-HR" sz="1400" dirty="0"/>
              <a:t>svrhe određivanja pritvora, legitimnost razloga, </a:t>
            </a:r>
            <a:endParaRPr lang="en-US" sz="1400" dirty="0"/>
          </a:p>
          <a:p>
            <a:pPr lvl="0"/>
            <a:r>
              <a:rPr lang="hr-HR" sz="1400" dirty="0"/>
              <a:t>odlučuje sud (postupak u kojem se osporava zakonitost hapšenja ili pritvaranja mora biti sudski)</a:t>
            </a:r>
            <a:endParaRPr lang="en-US" sz="1400" dirty="0"/>
          </a:p>
          <a:p>
            <a:pPr lvl="0"/>
            <a:r>
              <a:rPr lang="hr-HR" sz="1400" dirty="0"/>
              <a:t>pravo na obavijest, </a:t>
            </a:r>
            <a:endParaRPr lang="en-US" sz="1400" dirty="0"/>
          </a:p>
          <a:p>
            <a:pPr lvl="0"/>
            <a:r>
              <a:rPr lang="hr-HR" sz="1400" dirty="0"/>
              <a:t>poštivanje prava pritvorenika na pristup,</a:t>
            </a:r>
            <a:endParaRPr lang="en-US" sz="1400" dirty="0"/>
          </a:p>
          <a:p>
            <a:pPr lvl="0"/>
            <a:r>
              <a:rPr lang="hr-HR" sz="1400" dirty="0"/>
              <a:t>pravo na brzo,pravo da se brani sa slobode (može se uslovljavati i jamstvom),</a:t>
            </a:r>
            <a:endParaRPr lang="en-US" sz="1400" dirty="0"/>
          </a:p>
          <a:p>
            <a:pPr lvl="0"/>
            <a:r>
              <a:rPr lang="hr-HR" sz="1400" dirty="0"/>
              <a:t>ostvarivanje prava na odštetu za nezakonito određivanje pritvora,</a:t>
            </a:r>
            <a:endParaRPr lang="en-US" sz="1400" dirty="0"/>
          </a:p>
          <a:p>
            <a:pPr lvl="0"/>
            <a:r>
              <a:rPr lang="hr-HR" sz="1400" dirty="0"/>
              <a:t>pravo na sudsko osporavanje zakonitosti pritvaranja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800"/>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Vijeće Evrope je donijelo dvije preporuke vezano za pritvor i prava lica koja su pritvorena:</a:t>
            </a:r>
            <a:endParaRPr lang="en-US" sz="1400" dirty="0"/>
          </a:p>
          <a:p>
            <a:pPr lvl="0"/>
            <a:r>
              <a:rPr lang="hr-HR" sz="1400" dirty="0"/>
              <a:t>1980.godine Vijeće Ministara je donijelo „Preporuku o pritvoru za vrijeme suđenja“, u kojoj se odredbe Evropske konvencije uspostavljaju kao evropski standardi. Ova preporuka ima četiri načela: a) određuju se pretpostavka okrivljenikove nedužnosti, nužnost i izuzetnost primjene pritvora,</a:t>
            </a:r>
            <a:endParaRPr lang="en-US" sz="1400" dirty="0"/>
          </a:p>
          <a:p>
            <a:r>
              <a:rPr lang="hr-HR" sz="1400" dirty="0"/>
              <a:t>b) obuhvaća materijalnopravne pretpostavke za pritvor i procesna prava.             </a:t>
            </a:r>
            <a:endParaRPr lang="en-US" sz="1400" dirty="0"/>
          </a:p>
          <a:p>
            <a:pPr lvl="0"/>
            <a:r>
              <a:rPr lang="hr-HR" sz="1400" dirty="0"/>
              <a:t>2003.godine, „Standardi komiteta za prevenciju mučenja i nehumanog i ponižavajućeg postupanja ili kazne Vijeća Evrope“, u kojoj se ističe preopterećenost često posebno akutna u zatvorima u kojima se izvršava pritvor. Komitet ističe da povećavanje zatvorskih kapaciteta ne rješava problem, već je potrebno reducirati postojeće pravo i praksu u odnosu na pritvor.</a:t>
            </a:r>
            <a:endParaRPr lang="en-US" sz="1400" dirty="0"/>
          </a:p>
          <a:p>
            <a:r>
              <a:rPr lang="hr-HR" sz="1400" dirty="0"/>
              <a:t> </a:t>
            </a:r>
            <a:endParaRPr lang="en-US" sz="1400" dirty="0"/>
          </a:p>
          <a:p>
            <a:r>
              <a:rPr lang="hr-HR" sz="1400" dirty="0"/>
              <a:t>P</a:t>
            </a:r>
            <a:r>
              <a:rPr lang="sr-Latn-CS" sz="1400" dirty="0"/>
              <a:t>rilikom odlučivanja koja će se od mjera primijeniti, nadležni organ će se pridržavati uslova, vodeći računa da se ne primjenjuje teža mjera, ako se ista svrha može postići blažom mjerom, naročito kada je u pitanju maloljetno lice, posebno ako se radi o maloljetnom licu koje redovno pohađa školu.</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Pritvor se razlikuje od kazne lišenja slobode, i treba da ima tendenciju da ograničenje slobode u pritvoru bude što snošljivije, tako da bi položaj pritvorenika bio bliži optuženom koji nije u pritvoru, a manje sličan onom koji je osuđen.</a:t>
            </a:r>
            <a:endParaRPr lang="en-US" sz="1400" dirty="0"/>
          </a:p>
          <a:p>
            <a:r>
              <a:rPr lang="hr-HR" sz="1400" dirty="0"/>
              <a:t>Mjere za obezbjeđivanjem prisutnosti okrivljenog lica nisu sankcije ili mjere odmazde, iako se primjenjuju protiv volje okrivljenog. Zakon je samo u određenim slučajevima predvidio mogućnost vođenja krivičnog postupka bez prisustva okrivljenog lica.</a:t>
            </a:r>
            <a:endParaRPr lang="en-US" sz="1400" dirty="0"/>
          </a:p>
          <a:p>
            <a:r>
              <a:rPr lang="hr-HR" sz="1400" dirty="0"/>
              <a:t>Pritvaranje predstavlja najznačajniji akt dehumanizacije čovjekove ličnosti, njegovog ugleda i dostojanstva.</a:t>
            </a:r>
            <a:endParaRPr lang="en-US" sz="1400" dirty="0"/>
          </a:p>
          <a:p>
            <a:r>
              <a:rPr lang="hr-HR" sz="1400" dirty="0"/>
              <a:t>Težina ove mjere je čini izuzetnom kako s aspekta nadležnosti za određivanje pritvora (samo Sud određuje pritvor, a na prijedlog Tužitelja), uslova za određivanje pritvora, dužine trajanja,brzine postupanja (posebna hitnost), kao i obaveznog sudskog nadzora, zakonitosti i opravdanosti pritvora, te izdržavanjem ove mjere.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3"/>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Pritvor</a:t>
            </a:r>
            <a:r>
              <a:rPr lang="hr-HR" sz="1400" b="1" dirty="0"/>
              <a:t> </a:t>
            </a:r>
            <a:r>
              <a:rPr lang="hr-HR" sz="1400" dirty="0"/>
              <a:t>se koristi na tri nivoa:</a:t>
            </a:r>
            <a:endParaRPr lang="en-US" sz="1400" dirty="0"/>
          </a:p>
          <a:p>
            <a:r>
              <a:rPr lang="hr-HR" sz="1400" dirty="0"/>
              <a:t>-	prvi, tokom istrage, prije podnošenja optužnice,</a:t>
            </a:r>
            <a:endParaRPr lang="en-US" sz="1400" dirty="0"/>
          </a:p>
          <a:p>
            <a:r>
              <a:rPr lang="hr-HR" sz="1400" dirty="0"/>
              <a:t>-	drugi, nakon podnošenja optužnice, tj. u bilo kojoj fazi krivičnog postupka, čak i u predkrivičnom postupku,</a:t>
            </a:r>
            <a:endParaRPr lang="en-US" sz="1400" dirty="0"/>
          </a:p>
          <a:p>
            <a:r>
              <a:rPr lang="hr-HR" sz="1400" dirty="0"/>
              <a:t>-	treći, nakon izricanja presude kojom se optuženi proglašava krivim, ili prije što neka osoba, zaista, počne sa služenjem  izrečene kazne, kao rezultat osuđujuće presude tj. prije nego što presuda postane pravosnažna.</a:t>
            </a:r>
            <a:endParaRPr lang="en-US" sz="1400" dirty="0"/>
          </a:p>
          <a:p>
            <a:r>
              <a:rPr lang="hr-HR" sz="1400" dirty="0"/>
              <a:t> </a:t>
            </a:r>
            <a:endParaRPr lang="en-US" sz="1400" dirty="0"/>
          </a:p>
          <a:p>
            <a:r>
              <a:rPr lang="hr-HR" sz="1400" dirty="0"/>
              <a:t>Priroda optužnoraspravnog postupka, sa principima usmenosti i neposrednosti, izkazuje potrebu da u toku čitavog postupka u njemu aktivno učestvuje i sam okrivljeni.Određivanje pritvora ne bi trebalo da prejudicira kasniji tok krivičnog postupka.Prilikom razmatranja pitanja o pravnoj prirodi pritvora i njegovog odnosa prema kazni (u prvom redu kazni zatvora) treba ukazati da i pored niza sličnosti, ove dvije mjere imaju i niz razlika.</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1"/>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Uhapšena ili pritvorena lica</a:t>
            </a:r>
            <a:endParaRPr lang="en-US" sz="1400" dirty="0"/>
          </a:p>
          <a:p>
            <a:r>
              <a:rPr lang="hr-HR" sz="1400" dirty="0"/>
              <a:t>Okrivljeni je svako lice uhapšeno ili okrivljeno,koje je zadržano u policijskom pritvoru ili zatvoru, ali koje još nije osuđeno. Pritvor je:</a:t>
            </a:r>
            <a:endParaRPr lang="en-US" sz="1400" dirty="0"/>
          </a:p>
          <a:p>
            <a:r>
              <a:rPr lang="hr-HR" sz="1400" dirty="0"/>
              <a:t> -krivičnoprocesna mjera, dok je kazna uvijek mjera krivičnopravnog karaktera (predviđena u materijalnom krivičnom zakonu),</a:t>
            </a:r>
            <a:endParaRPr lang="en-US" sz="1400" dirty="0"/>
          </a:p>
          <a:p>
            <a:r>
              <a:rPr lang="hr-HR" sz="1400" dirty="0"/>
              <a:t>-primenjuje se prema okrivljenom,</a:t>
            </a:r>
            <a:endParaRPr lang="en-US" sz="1400" dirty="0"/>
          </a:p>
          <a:p>
            <a:r>
              <a:rPr lang="hr-HR" sz="1400" dirty="0"/>
              <a:t>-odluka o pritvoru se može donijeti u bilo kojoj fazi krivičnog postupka, pa čak i u pretkrivičnom postupku,</a:t>
            </a:r>
            <a:r>
              <a:rPr lang="hr-HR" sz="1400" b="1" dirty="0"/>
              <a:t> </a:t>
            </a:r>
            <a:endParaRPr lang="en-US" sz="1400" dirty="0"/>
          </a:p>
          <a:p>
            <a:r>
              <a:rPr lang="hr-HR" sz="1400" dirty="0"/>
              <a:t>-pritvor se određuje u cilju obezbjeđenja prisustva okrivljenog u krivičnom postupku i radi obezbjeđenja efikasnijeg okončanja krivičnog postupka,</a:t>
            </a:r>
            <a:endParaRPr lang="en-US" sz="1400" dirty="0"/>
          </a:p>
          <a:p>
            <a:r>
              <a:rPr lang="hr-HR" sz="1400" dirty="0"/>
              <a:t>-pritvor mogu da odrede različiti zakonom predviđeni organi, dok kaznu uvijek izriče sud strogo poštujući načelo zakonitosti ili legaliteta,</a:t>
            </a:r>
            <a:endParaRPr lang="en-US" sz="1400" dirty="0"/>
          </a:p>
          <a:p>
            <a:r>
              <a:rPr lang="hr-HR" sz="1400" dirty="0"/>
              <a:t>-pritvor se može, ali ne mora uvijek izreći čak i kada postoje zakonom predviđeni razlozi za njegovo određivanje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7"/>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Maloljetni pritvorenici treba da budu smješteni odvojeno od punoljetnih, po pravilu u posebne zavode.</a:t>
            </a:r>
            <a:endParaRPr lang="en-US" sz="1400" dirty="0"/>
          </a:p>
          <a:p>
            <a:r>
              <a:rPr lang="hr-HR" sz="1400" dirty="0"/>
              <a:t>Okrivljeni treba da budu odvojeni od osuđenika, u posebne sobe.Okrivljeni, ako žele, mogu da se hrane o svome trošku dobavljajući hranu spolja.</a:t>
            </a:r>
            <a:endParaRPr lang="en-US" sz="1400" dirty="0"/>
          </a:p>
          <a:p>
            <a:r>
              <a:rPr lang="hr-HR" sz="1400" dirty="0"/>
              <a:t>Okrivljeni, koji je u momentu lišenja slobode teško povrijeđen ili teško bolestan, smješta se u bolnicu na osnovu rješenja o pritvoru; pritvor od kada teče, od tada se računa najduži rok trajanja pritvora, vrijeme se uračunava u kasnije izrečenu kaznu.Okrivljenom treba dozvoliti  mogućnost da obavijesti porodicu.</a:t>
            </a:r>
            <a:endParaRPr lang="en-US" sz="1400" dirty="0"/>
          </a:p>
          <a:p>
            <a:r>
              <a:rPr lang="hr-HR" sz="1400" dirty="0"/>
              <a:t>Okrivljenom treba dozvoliti  da zahtijeva branioca po službenoj dužnosti, kada je predviđeno, i da prima  posjete advokata u vezi sa svojom odbranom, a sastanci sa advokatom mogu biti na domaku vida službenika policije ili zavoda ali ne i na domaku njegovog sluha.</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en-US" sz="1400" dirty="0" err="1"/>
              <a:t>Ukoliko</a:t>
            </a:r>
            <a:r>
              <a:rPr lang="en-US" sz="1400" dirty="0"/>
              <a:t> </a:t>
            </a:r>
            <a:r>
              <a:rPr lang="en-US" sz="1400" dirty="0" err="1"/>
              <a:t>sud</a:t>
            </a:r>
            <a:r>
              <a:rPr lang="en-US" sz="1400" dirty="0"/>
              <a:t>, </a:t>
            </a:r>
            <a:r>
              <a:rPr lang="en-US" sz="1400" dirty="0" err="1"/>
              <a:t>po</a:t>
            </a:r>
            <a:r>
              <a:rPr lang="en-US" sz="1400" dirty="0"/>
              <a:t> </a:t>
            </a:r>
            <a:r>
              <a:rPr lang="en-US" sz="1400" dirty="0" err="1"/>
              <a:t>okončanju</a:t>
            </a:r>
            <a:r>
              <a:rPr lang="en-US" sz="1400" dirty="0"/>
              <a:t> </a:t>
            </a:r>
            <a:r>
              <a:rPr lang="en-US" sz="1400" dirty="0" err="1"/>
              <a:t>postupka</a:t>
            </a:r>
            <a:r>
              <a:rPr lang="en-US" sz="1400" dirty="0"/>
              <a:t>, </a:t>
            </a:r>
            <a:r>
              <a:rPr lang="en-US" sz="1400" dirty="0" err="1"/>
              <a:t>izrekne</a:t>
            </a:r>
            <a:r>
              <a:rPr lang="en-US" sz="1400" dirty="0"/>
              <a:t> </a:t>
            </a:r>
            <a:r>
              <a:rPr lang="en-US" sz="1400" dirty="0" err="1"/>
              <a:t>određenu</a:t>
            </a:r>
            <a:r>
              <a:rPr lang="en-US" sz="1400" dirty="0"/>
              <a:t> </a:t>
            </a:r>
            <a:r>
              <a:rPr lang="en-US" sz="1400" dirty="0" err="1"/>
              <a:t>kaznu</a:t>
            </a:r>
            <a:r>
              <a:rPr lang="en-US" sz="1400" dirty="0"/>
              <a:t>, </a:t>
            </a:r>
            <a:r>
              <a:rPr lang="en-US" sz="1400" dirty="0" err="1"/>
              <a:t>obaveza</a:t>
            </a:r>
            <a:r>
              <a:rPr lang="en-US" sz="1400" dirty="0"/>
              <a:t> je </a:t>
            </a:r>
            <a:r>
              <a:rPr lang="en-US" sz="1400" dirty="0" err="1"/>
              <a:t>suda</a:t>
            </a:r>
            <a:r>
              <a:rPr lang="en-US" sz="1400" dirty="0"/>
              <a:t> </a:t>
            </a:r>
            <a:r>
              <a:rPr lang="en-US" sz="1400" dirty="0" err="1"/>
              <a:t>da</a:t>
            </a:r>
            <a:r>
              <a:rPr lang="en-US" sz="1400" dirty="0"/>
              <a:t> u </a:t>
            </a:r>
            <a:r>
              <a:rPr lang="en-US" sz="1400" dirty="0" err="1"/>
              <a:t>tako</a:t>
            </a:r>
            <a:r>
              <a:rPr lang="en-US" sz="1400" dirty="0"/>
              <a:t> </a:t>
            </a:r>
            <a:r>
              <a:rPr lang="en-US" sz="1400" dirty="0" err="1"/>
              <a:t>odmjerenu</a:t>
            </a:r>
            <a:r>
              <a:rPr lang="en-US" sz="1400" dirty="0"/>
              <a:t> </a:t>
            </a:r>
            <a:r>
              <a:rPr lang="en-US" sz="1400" dirty="0" err="1"/>
              <a:t>kaznu</a:t>
            </a:r>
            <a:r>
              <a:rPr lang="en-US" sz="1400" dirty="0"/>
              <a:t>  </a:t>
            </a:r>
            <a:r>
              <a:rPr lang="en-US" sz="1400" dirty="0" err="1"/>
              <a:t>uračuna</a:t>
            </a:r>
            <a:r>
              <a:rPr lang="en-US" sz="1400" dirty="0"/>
              <a:t> </a:t>
            </a:r>
            <a:r>
              <a:rPr lang="en-US" sz="1400" dirty="0" err="1"/>
              <a:t>i</a:t>
            </a:r>
            <a:r>
              <a:rPr lang="en-US" sz="1400" dirty="0"/>
              <a:t> </a:t>
            </a:r>
            <a:r>
              <a:rPr lang="en-US" sz="1400" dirty="0" err="1"/>
              <a:t>vrijeme</a:t>
            </a:r>
            <a:r>
              <a:rPr lang="en-US" sz="1400" dirty="0"/>
              <a:t> </a:t>
            </a:r>
            <a:r>
              <a:rPr lang="en-US" sz="1400" dirty="0" err="1"/>
              <a:t>koje</a:t>
            </a:r>
            <a:r>
              <a:rPr lang="en-US" sz="1400" dirty="0"/>
              <a:t> je </a:t>
            </a:r>
            <a:r>
              <a:rPr lang="en-US" sz="1400" dirty="0" err="1"/>
              <a:t>okrivljeni</a:t>
            </a:r>
            <a:r>
              <a:rPr lang="en-US" sz="1400" dirty="0"/>
              <a:t> </a:t>
            </a:r>
            <a:r>
              <a:rPr lang="en-US" sz="1400" dirty="0" err="1"/>
              <a:t>proveo</a:t>
            </a:r>
            <a:r>
              <a:rPr lang="en-US" sz="1400" dirty="0"/>
              <a:t> u </a:t>
            </a:r>
            <a:r>
              <a:rPr lang="en-US" sz="1400" dirty="0" err="1"/>
              <a:t>pritvoru</a:t>
            </a:r>
            <a:r>
              <a:rPr lang="en-US" sz="1400" dirty="0"/>
              <a:t>.</a:t>
            </a:r>
          </a:p>
          <a:p>
            <a:r>
              <a:rPr lang="sr-Latn-CS" sz="1400" dirty="0"/>
              <a:t>Lišavanje slobode i s njom spojene opasnosti po čovekova prava i dostojanstvo najčešće je povezano s krivičnim postupkom. </a:t>
            </a:r>
            <a:endParaRPr lang="en-US" sz="1400" dirty="0"/>
          </a:p>
          <a:p>
            <a:r>
              <a:rPr lang="hr-HR" sz="1400" b="1" dirty="0"/>
              <a:t>Zašto se određuje pritvor?</a:t>
            </a:r>
            <a:r>
              <a:rPr lang="hr-HR" sz="1400" dirty="0"/>
              <a:t> 	</a:t>
            </a:r>
          </a:p>
          <a:p>
            <a:r>
              <a:rPr lang="hr-HR" sz="1400" dirty="0"/>
              <a:t>Pritvor se može odrediti samo pod uvjetima propisanim u ZKP i samo ako se ista svrha ne može ostvariti drugom mjerom.- Trajanje pritvora mora biti svedeno na najkraće nužno vrijeme. Ako se optuženi nalazi u pritvoru, dužnost je svih organa koji učestvuju u krivičnom postupku i organa koji im pružaju pravnu pomoć da postupaju s posebnom hitnosti.</a:t>
            </a:r>
            <a:endParaRPr lang="en-US" sz="1400" dirty="0"/>
          </a:p>
          <a:p>
            <a:r>
              <a:rPr lang="hr-HR" sz="1400" dirty="0"/>
              <a:t>-U toku cijelog postupka pritvor će se ukinuti čim prestanu razlozi na osnovu kojih je određen, a pritvorenik će se odmah pustiti na slobodu.</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TotalTime>
  <Words>2633</Words>
  <Application>Microsoft Office PowerPoint</Application>
  <PresentationFormat>Prikaz na ekranu (4:3)</PresentationFormat>
  <Paragraphs>97</Paragraphs>
  <Slides>18</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18</vt:i4>
      </vt:variant>
    </vt:vector>
  </HeadingPairs>
  <TitlesOfParts>
    <vt:vector size="24"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14</cp:revision>
  <dcterms:created xsi:type="dcterms:W3CDTF">2019-03-27T20:56:35Z</dcterms:created>
  <dcterms:modified xsi:type="dcterms:W3CDTF">2020-11-03T20:27:00Z</dcterms:modified>
</cp:coreProperties>
</file>