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300" r:id="rId3"/>
    <p:sldId id="301" r:id="rId4"/>
    <p:sldId id="302" r:id="rId5"/>
    <p:sldId id="303" r:id="rId6"/>
    <p:sldId id="304" r:id="rId7"/>
    <p:sldId id="305" r:id="rId8"/>
    <p:sldId id="306" r:id="rId9"/>
    <p:sldId id="307" r:id="rId10"/>
    <p:sldId id="308" r:id="rId11"/>
    <p:sldId id="309" r:id="rId12"/>
    <p:sldId id="310" r:id="rId13"/>
    <p:sldId id="311" r:id="rId14"/>
    <p:sldId id="312" r:id="rId15"/>
    <p:sldId id="313" r:id="rId16"/>
    <p:sldId id="315" r:id="rId17"/>
    <p:sldId id="316" r:id="rId18"/>
    <p:sldId id="317" r:id="rId19"/>
    <p:sldId id="318" r:id="rId20"/>
    <p:sldId id="319" r:id="rId21"/>
    <p:sldId id="320" r:id="rId22"/>
    <p:sldId id="321" r:id="rId23"/>
    <p:sldId id="322" r:id="rId24"/>
    <p:sldId id="323" r:id="rId25"/>
    <p:sldId id="324" r:id="rId26"/>
    <p:sldId id="325" r:id="rId27"/>
    <p:sldId id="326" r:id="rId28"/>
    <p:sldId id="327" r:id="rId29"/>
    <p:sldId id="328" r:id="rId30"/>
    <p:sldId id="330" r:id="rId31"/>
    <p:sldId id="331"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D12CA672-5219-4372-9ECA-9C891D110A1B}" type="datetimeFigureOut">
              <a:rPr lang="en-US" smtClean="0"/>
              <a:pPr/>
              <a:t>11/3/2020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6051F3D3-D6E1-4164-A168-65B74F43B5D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12CA672-5219-4372-9ECA-9C891D110A1B}" type="datetimeFigureOut">
              <a:rPr lang="en-US" smtClean="0"/>
              <a:pPr/>
              <a:t>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1F3D3-D6E1-4164-A168-65B74F43B5D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12CA672-5219-4372-9ECA-9C891D110A1B}" type="datetimeFigureOut">
              <a:rPr lang="en-US" smtClean="0"/>
              <a:pPr/>
              <a:t>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1F3D3-D6E1-4164-A168-65B74F43B5D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12CA672-5219-4372-9ECA-9C891D110A1B}" type="datetimeFigureOut">
              <a:rPr lang="en-US" smtClean="0"/>
              <a:pPr/>
              <a:t>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1F3D3-D6E1-4164-A168-65B74F43B5D7}" type="slidenum">
              <a:rPr lang="en-US" smtClean="0"/>
              <a:pPr/>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D12CA672-5219-4372-9ECA-9C891D110A1B}" type="datetimeFigureOut">
              <a:rPr lang="en-US" smtClean="0"/>
              <a:pPr/>
              <a:t>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1F3D3-D6E1-4164-A168-65B74F43B5D7}"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D12CA672-5219-4372-9ECA-9C891D110A1B}" type="datetimeFigureOut">
              <a:rPr lang="en-US" smtClean="0"/>
              <a:pPr/>
              <a:t>11/3/2020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1F3D3-D6E1-4164-A168-65B74F43B5D7}" type="slidenum">
              <a:rPr lang="en-US" smtClean="0"/>
              <a:pPr/>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D12CA672-5219-4372-9ECA-9C891D110A1B}" type="datetimeFigureOut">
              <a:rPr lang="en-US" smtClean="0"/>
              <a:pPr/>
              <a:t>11/3/2020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1F3D3-D6E1-4164-A168-65B74F43B5D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D12CA672-5219-4372-9ECA-9C891D110A1B}" type="datetimeFigureOut">
              <a:rPr lang="en-US" smtClean="0"/>
              <a:pPr/>
              <a:t>11/3/2020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1F3D3-D6E1-4164-A168-65B74F43B5D7}" type="slidenum">
              <a:rPr lang="en-US" smtClean="0"/>
              <a:pPr/>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2CA672-5219-4372-9ECA-9C891D110A1B}" type="datetimeFigureOut">
              <a:rPr lang="en-US" smtClean="0"/>
              <a:pPr/>
              <a:t>11/3/2020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1F3D3-D6E1-4164-A168-65B74F43B5D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D12CA672-5219-4372-9ECA-9C891D110A1B}" type="datetimeFigureOut">
              <a:rPr lang="en-US" smtClean="0"/>
              <a:pPr/>
              <a:t>11/3/2020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1F3D3-D6E1-4164-A168-65B74F43B5D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D12CA672-5219-4372-9ECA-9C891D110A1B}" type="datetimeFigureOut">
              <a:rPr lang="en-US" smtClean="0"/>
              <a:pPr/>
              <a:t>11/3/2020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6051F3D3-D6E1-4164-A168-65B74F43B5D7}"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D12CA672-5219-4372-9ECA-9C891D110A1B}" type="datetimeFigureOut">
              <a:rPr lang="en-US" smtClean="0"/>
              <a:pPr/>
              <a:t>11/3/2020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6051F3D3-D6E1-4164-A168-65B74F43B5D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978188"/>
            <a:ext cx="7315200" cy="2693045"/>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bs-Latn-BA" sz="1400" b="1" dirty="0"/>
              <a:t>DRUGI DIO</a:t>
            </a:r>
            <a:endParaRPr lang="en-US" sz="1400" dirty="0"/>
          </a:p>
          <a:p>
            <a:r>
              <a:rPr lang="bs-Latn-BA" sz="1400" b="1" dirty="0"/>
              <a:t> Načela izvršenja krivičnih sankcija </a:t>
            </a:r>
            <a:endParaRPr lang="en-US" sz="1400" dirty="0"/>
          </a:p>
          <a:p>
            <a:r>
              <a:rPr lang="bs-Latn-BA" sz="1400" dirty="0"/>
              <a:t>Da bi primjena krivičnih sankcija postigla cilj i svrhu zbog koje se određuje neophodno je poštivanje sljedećih principa: </a:t>
            </a:r>
            <a:endParaRPr lang="en-US" sz="1400" dirty="0"/>
          </a:p>
          <a:p>
            <a:r>
              <a:rPr lang="hr-HR" sz="1400" b="1" dirty="0"/>
              <a:t>- 	</a:t>
            </a:r>
            <a:r>
              <a:rPr lang="hr-HR" sz="1400" dirty="0"/>
              <a:t>pretpostavka nevinosti,</a:t>
            </a:r>
            <a:r>
              <a:rPr lang="hr-HR" sz="1400" b="1" dirty="0"/>
              <a:t> </a:t>
            </a:r>
            <a:r>
              <a:rPr lang="hr-HR" sz="1400" dirty="0"/>
              <a:t>svako se smatra nevinim za krivično djelo dok se pravomoćnom presudom ne utvrdi njegova krivnja (ovaj princip veoma bitan, se često ne poštuje, naročito kada su u pitanju lica zadržana u policiji i lica koja se nalaze u pritvoru),</a:t>
            </a:r>
            <a:endParaRPr lang="en-US" sz="1400" dirty="0"/>
          </a:p>
          <a:p>
            <a:r>
              <a:rPr lang="bs-Latn-BA" sz="1400" dirty="0"/>
              <a:t>- 	princip zakonitosti,i podrazumijeva obavezu primjene pozitivnog zakonodavstva, gdje postoji potencijalna opasnost sankcija zbog nepridržavanja odredbi pozitivnog zakonodavstva </a:t>
            </a:r>
            <a:endParaRPr lang="en-US" sz="1400" dirty="0"/>
          </a:p>
          <a:p>
            <a:r>
              <a:rPr lang="bs-Latn-BA" sz="1400" dirty="0"/>
              <a:t>-	resocijalizacija osuđenika </a:t>
            </a:r>
            <a:endParaRPr lang="en-US" sz="1400" dirty="0"/>
          </a:p>
          <a:p>
            <a:r>
              <a:rPr lang="bs-Latn-BA" sz="1400" dirty="0"/>
              <a:t>-	princip humanosti  </a:t>
            </a:r>
            <a:endParaRPr lang="en-US" sz="1400" dirty="0"/>
          </a:p>
          <a:p>
            <a:r>
              <a:rPr lang="bs-Latn-BA" sz="1400" dirty="0"/>
              <a:t>-	primjena represivnosti </a:t>
            </a:r>
            <a:endParaRPr lang="en-US" sz="1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901241"/>
            <a:ext cx="7315200" cy="2846933"/>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bs-Latn-BA" sz="1400" dirty="0"/>
              <a:t>Kao rezultat  dubokih promjena u našim socijalnim sistemima, sve više  neželjenih ponašanja dobija značenje kriminalnog. </a:t>
            </a:r>
            <a:endParaRPr lang="en-US" sz="1400" dirty="0"/>
          </a:p>
          <a:p>
            <a:r>
              <a:rPr lang="bs-Latn-BA" sz="1400" dirty="0"/>
              <a:t>K</a:t>
            </a:r>
            <a:r>
              <a:rPr lang="it-IT" sz="1400" dirty="0"/>
              <a:t>ažnjavanje se može posmatrati kroz više pristupa: jedan je penološki, koji  se odnosi na opravdanost krivičnih mjera i njihovo sprovođenje u sistemu</a:t>
            </a:r>
            <a:r>
              <a:rPr lang="sr-Latn-CS" sz="1400" dirty="0"/>
              <a:t>; d</a:t>
            </a:r>
            <a:r>
              <a:rPr lang="it-IT" sz="1400" dirty="0"/>
              <a:t>rugi pristup se oslanja na samu funkciju kažnjavanja i pristup koji koristi istraživanja o dejstvu kazne na učinioce krivičnih djela. </a:t>
            </a:r>
            <a:endParaRPr lang="en-US" sz="1400" dirty="0"/>
          </a:p>
          <a:p>
            <a:r>
              <a:rPr lang="sr-Latn-CS" sz="1400" dirty="0"/>
              <a:t>Kažnjavanje ima dvije preventivne funkcije: funkciju generalne prevencije i funkciju specijalne prevencije.I jedna i druga funkcija ima svoje korijene u historiji  tradicionalnog kažnjavanja i veoma su usko povezane sa današnjim alternativnim formama kazne.</a:t>
            </a:r>
            <a:endParaRPr lang="en-US" sz="1400" dirty="0"/>
          </a:p>
          <a:p>
            <a:r>
              <a:rPr lang="sr-Latn-CS" sz="1400" dirty="0"/>
              <a:t>Kada posmatramo tradicionalno kažnjavanje, vidimo da ono uključuje  primjenu fizičke sile nad učiniocima krivičnih djela kao što su: telesne kazne, težak fizički rad, smrtna kazna. Funkcija ovih kazni je generalno preventivna jer se smatra da utiče na druge da ne čine krivična djela.</a:t>
            </a:r>
            <a:endParaRPr lang="en-US" sz="1400" dirty="0"/>
          </a:p>
          <a:p>
            <a:r>
              <a:rPr lang="sr-Latn-CS" sz="1400" dirty="0"/>
              <a:t>Druga preventivna funkcija se ostvaruje kroz kaznene institucije i njhov rad na spriječavanju daljeg razvijanja kriminaliteta. </a:t>
            </a:r>
            <a:endParaRPr lang="en-US" sz="1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901243"/>
            <a:ext cx="7315200" cy="2846933"/>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sr-Latn-CS" sz="1400" dirty="0"/>
              <a:t>Kazneni sistemi nose u sebi duboko značenje jer govore o osnovnim karakteristikama države koju predstavljaju (o praksi sudova, policije, zatvora), tako da možemo da procjenjujemo državu prema njihovim kaznenim sistemima, standardima, vrijednostima i td.</a:t>
            </a:r>
            <a:endParaRPr lang="en-US" sz="1400" dirty="0"/>
          </a:p>
          <a:p>
            <a:r>
              <a:rPr lang="sr-Latn-CS" sz="1400" dirty="0"/>
              <a:t>Takva procjena prema nekim autorima može da se odnosi na četiri glavne karakteristike:</a:t>
            </a:r>
            <a:endParaRPr lang="en-US" sz="1400" dirty="0"/>
          </a:p>
          <a:p>
            <a:r>
              <a:rPr lang="sr-Latn-CS" sz="1400" dirty="0"/>
              <a:t>Prvo, vrsta krivičnih dijela na koja se u jednoj državi reaguje. Određeni režimi mogu da se posmatraju kao režimi koji kažnjavaju za pogrešna djela (npr.političke ili vjerske protivnike).</a:t>
            </a:r>
            <a:endParaRPr lang="en-US" sz="1400" dirty="0"/>
          </a:p>
          <a:p>
            <a:r>
              <a:rPr lang="sr-Latn-CS" sz="1400" dirty="0"/>
              <a:t>Drugo, postupci za donošenje odluka koji se primjenjuju kada treba  razmatrati pitanja u vezi sa nanošenjem patnje. </a:t>
            </a:r>
            <a:endParaRPr lang="en-US" sz="1400" dirty="0"/>
          </a:p>
          <a:p>
            <a:r>
              <a:rPr lang="sr-Latn-CS" sz="1400" dirty="0"/>
              <a:t>Treće, pitanje visine i vrste kazne. Ekstremno visoke kazne i posebno bolne vrste mogu da budu pokazatelj određenih žalosnih osobenosti u primjeni namjernog nanošenja patnje unutar državnog sistema.</a:t>
            </a:r>
            <a:endParaRPr lang="en-US" sz="1400" dirty="0"/>
          </a:p>
          <a:p>
            <a:r>
              <a:rPr lang="sr-Latn-CS" sz="1400" dirty="0"/>
              <a:t>Četvrto, kategorije primalaca namjerno nanijete patnje, i posebno  koliko su oni reprezentativni za populaciju uopće s obzirom na godine, pol, rasu, klasu i slično. </a:t>
            </a:r>
            <a:endParaRPr lang="en-US" sz="1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901242"/>
            <a:ext cx="7315200" cy="2846933"/>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bs-Latn-BA" sz="1400" b="1" dirty="0"/>
              <a:t>Kazna</a:t>
            </a:r>
            <a:endParaRPr lang="en-US" sz="1400" dirty="0"/>
          </a:p>
          <a:p>
            <a:r>
              <a:rPr lang="bs-Latn-BA" sz="1400" dirty="0"/>
              <a:t> </a:t>
            </a:r>
            <a:endParaRPr lang="en-US" sz="1400" dirty="0"/>
          </a:p>
          <a:p>
            <a:r>
              <a:rPr lang="pl-PL" sz="1400" dirty="0"/>
              <a:t> </a:t>
            </a:r>
            <a:endParaRPr lang="en-US" sz="1400" dirty="0"/>
          </a:p>
          <a:p>
            <a:r>
              <a:rPr lang="hr-HR" sz="1400" dirty="0"/>
              <a:t>Jedno od prvih pitanja koja su postavljana u krivičnom pravu su pitanja, na osnovu čega država posjeduje pravo kažnjavanja. </a:t>
            </a:r>
            <a:endParaRPr lang="en-US" sz="1400" dirty="0"/>
          </a:p>
          <a:p>
            <a:r>
              <a:rPr lang="hr-HR" sz="1400" dirty="0"/>
              <a:t>Kazna se sastoji u povredi, tj. oduzimanju izvjesnih prava učiniocu krivičnog djela. </a:t>
            </a:r>
            <a:endParaRPr lang="en-US" sz="1400" dirty="0"/>
          </a:p>
          <a:p>
            <a:r>
              <a:rPr lang="hr-HR" sz="1400" dirty="0"/>
              <a:t>Kazna ima dugu historiju. Kazne kao pravne sankcije, država se nije odrekla ni do današnjih dana. </a:t>
            </a:r>
            <a:endParaRPr lang="en-US" sz="1400" dirty="0"/>
          </a:p>
          <a:p>
            <a:r>
              <a:rPr lang="hr-HR" sz="1400" dirty="0"/>
              <a:t>Kazna je retributivna priroda kazne sastoji se u tome da ova prinudna mjera krivičnog prava mora odgovarati zahtevima socijalne pravde. </a:t>
            </a:r>
            <a:endParaRPr lang="en-US" sz="1400" dirty="0"/>
          </a:p>
          <a:p>
            <a:r>
              <a:rPr lang="hr-HR" sz="1400" dirty="0"/>
              <a:t>Cilj  kazne je prevencija kriminaliteta i  uspostava jedinstva  bića i cilja kazne, što je nužno i u funkcionalnom i u teoretskom smislu. </a:t>
            </a:r>
            <a:endParaRPr lang="en-US" sz="1400" dirty="0"/>
          </a:p>
          <a:p>
            <a:r>
              <a:rPr lang="bs-Latn-BA" sz="1400" dirty="0"/>
              <a:t>Kazna, kao odgovor za krivično djelo, je najteža sankcija koju pravo poznaje i primjenjuje se ako se zaštita pravnog dobra ne može postići na drugi, blaži način.</a:t>
            </a:r>
            <a:endParaRPr lang="en-US" sz="1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1008964"/>
            <a:ext cx="7315200" cy="2631490"/>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bs-Latn-BA" sz="1400" dirty="0"/>
              <a:t>Kazna koja se određuje učiniocu krivičnog djela s jedne strane bi trebala, za izvjesno vrijeme štititi društvo od  učinioca, a s druge strane trebala bi da podstakne kod  zatvorenika određene pozitivne promjene koje će mu pomoći da, po izdržavanju kazne, se uključu što bezbolnije ponovo u društvenu zajednicu iz koje je bio isključen za vrijeme izdržavanja </a:t>
            </a:r>
            <a:endParaRPr lang="en-US" sz="1400" dirty="0"/>
          </a:p>
          <a:p>
            <a:r>
              <a:rPr lang="bs-Latn-BA" sz="1400" dirty="0"/>
              <a:t>Važno je analizirati odnos između zasluženosti, opravdanosti i obaveznosti kazne u smislu zakonske obaveze.</a:t>
            </a:r>
            <a:endParaRPr lang="en-US" sz="1400" dirty="0"/>
          </a:p>
          <a:p>
            <a:r>
              <a:rPr lang="bs-Latn-BA" sz="1400" dirty="0"/>
              <a:t>Nagrada i kazna su instrumenti pomoću kojih ljudi utiču jedni na druge.</a:t>
            </a:r>
            <a:endParaRPr lang="en-US" sz="1400" dirty="0"/>
          </a:p>
          <a:p>
            <a:r>
              <a:rPr lang="bs-Latn-BA" sz="1400" dirty="0"/>
              <a:t>Kažnjavanje, kao oblik društvenog ponašanja, traži najmanje dva aktera, onog ko kažnjava i onog ko kaznu prima</a:t>
            </a:r>
            <a:endParaRPr lang="en-US" sz="1400" dirty="0"/>
          </a:p>
          <a:p>
            <a:r>
              <a:rPr lang="bs-Latn-BA" sz="1400" dirty="0"/>
              <a:t>Svrha kažnjavanja nije represija nad čovjekom, učiniocem krivičnog djela, nego njegovo prevaspitanje radi njegove resocijalizacije, tj. povratka u zajednicu kao produktivnog člana koji neće više vršiti krivična djela.</a:t>
            </a:r>
            <a:endParaRPr lang="en-US" sz="1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1008964"/>
            <a:ext cx="7315200" cy="2631490"/>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bs-Latn-BA" sz="1400" dirty="0"/>
              <a:t>Kroz različita vremena kazna se razlikuje po stilu i smislu, ali je uvijek bila prisutna.</a:t>
            </a:r>
            <a:endParaRPr lang="en-US" sz="1400" dirty="0"/>
          </a:p>
          <a:p>
            <a:r>
              <a:rPr lang="bs-Latn-BA" sz="1400" dirty="0"/>
              <a:t>Kazna, kao društveni čin, u prošlost se pokazala kroz različite oblike mučenja kao stila kažnjavanja (kraj 18. i početak 19.vijeka, prvenstveno fizičko mučenje, sakaćenje, umjesto smrtne kazne ili prije nje; javnost kazne je išla od javnih smaknuća do grubih</a:t>
            </a:r>
            <a:endParaRPr lang="en-US" sz="1400" dirty="0"/>
          </a:p>
          <a:p>
            <a:r>
              <a:rPr lang="bs-Latn-BA" sz="1400" dirty="0"/>
              <a:t>Po svojoj suštini kazna je prinudno oduzimanje ili ograničavanje prava i slobode, ali ona istovremeno predstavlja i opću moralnu osudu i  društvenoetički prijekor koji društvo upućuje učiniocu zbog učinjenog krivičnog djela. </a:t>
            </a:r>
            <a:endParaRPr lang="en-US" sz="1400" dirty="0"/>
          </a:p>
          <a:p>
            <a:r>
              <a:rPr lang="bs-Latn-BA" sz="1400" dirty="0"/>
              <a:t>Kazna je pravedna samo ako je proporcionalna težini izvršenog krivičnog djela i srazmjerna stepenu krivice učinioca. Ovo načelo predstavlja osnovni kriminalno - politički postulat svakog demokratskog krivičnog prava. </a:t>
            </a:r>
            <a:endParaRPr lang="en-US" sz="1400" dirty="0"/>
          </a:p>
          <a:p>
            <a:r>
              <a:rPr lang="bs-Latn-BA" sz="1400" dirty="0"/>
              <a:t>Kazna je legitimno sredstvo samo kada je nužna, tj. ako na drugi  način nije moguće obezbjediti održavanje pravno zaštićenih vrijednosti</a:t>
            </a:r>
            <a:endParaRPr lang="en-US" sz="1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152400"/>
            <a:ext cx="7315200" cy="4785926"/>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bs-Latn-BA" sz="1400" b="1" dirty="0"/>
              <a:t>2. PRAVNI OSNOV I SVRHA KAŽNJAVANJA</a:t>
            </a:r>
            <a:endParaRPr lang="en-US" sz="1400" dirty="0"/>
          </a:p>
          <a:p>
            <a:r>
              <a:rPr lang="pl-PL" sz="1400" dirty="0"/>
              <a:t>Da bi se mogla razumjeti aktualna razmatranja osnova i svrhe</a:t>
            </a:r>
            <a:r>
              <a:rPr lang="bs-Latn-BA" sz="1400" dirty="0"/>
              <a:t>  </a:t>
            </a:r>
            <a:r>
              <a:rPr lang="pl-PL" sz="1400" dirty="0"/>
              <a:t>ka</a:t>
            </a:r>
            <a:r>
              <a:rPr lang="bs-Latn-BA" sz="1400" dirty="0"/>
              <a:t>ž</a:t>
            </a:r>
            <a:r>
              <a:rPr lang="pl-PL" sz="1400" dirty="0"/>
              <a:t>njavanja</a:t>
            </a:r>
            <a:r>
              <a:rPr lang="bs-Latn-BA" sz="1400" dirty="0"/>
              <a:t>, treba </a:t>
            </a:r>
            <a:r>
              <a:rPr lang="pl-PL" sz="1400" dirty="0"/>
              <a:t>znati</a:t>
            </a:r>
            <a:r>
              <a:rPr lang="bs-Latn-BA" sz="1400" dirty="0"/>
              <a:t> š</a:t>
            </a:r>
            <a:r>
              <a:rPr lang="pl-PL" sz="1400" dirty="0"/>
              <a:t>ta</a:t>
            </a:r>
            <a:r>
              <a:rPr lang="bs-Latn-BA" sz="1400" dirty="0"/>
              <a:t> ž</a:t>
            </a:r>
            <a:r>
              <a:rPr lang="pl-PL" sz="1400" dirty="0"/>
              <a:t>elimo posti</a:t>
            </a:r>
            <a:r>
              <a:rPr lang="bs-Latn-BA" sz="1400" dirty="0"/>
              <a:t>ć</a:t>
            </a:r>
            <a:r>
              <a:rPr lang="pl-PL" sz="1400" dirty="0"/>
              <a:t>i kaznom protiv</a:t>
            </a:r>
            <a:r>
              <a:rPr lang="bs-Latn-BA" sz="1400" dirty="0"/>
              <a:t> uč</a:t>
            </a:r>
            <a:r>
              <a:rPr lang="pl-PL" sz="1400" dirty="0"/>
              <a:t>inioca</a:t>
            </a:r>
            <a:r>
              <a:rPr lang="bs-Latn-BA" sz="1400" dirty="0"/>
              <a:t>, </a:t>
            </a:r>
            <a:r>
              <a:rPr lang="pl-PL" sz="1400" dirty="0"/>
              <a:t>kao i procijeniti</a:t>
            </a:r>
            <a:r>
              <a:rPr lang="bs-Latn-BA" sz="1400" dirty="0"/>
              <a:t> mogućnost postizanja željenog cilja </a:t>
            </a:r>
            <a:r>
              <a:rPr lang="pl-PL" sz="1400" dirty="0"/>
              <a:t>jer kazna ne djeluje na</a:t>
            </a:r>
            <a:r>
              <a:rPr lang="bs-Latn-BA" sz="1400" dirty="0"/>
              <a:t> kažnjenike </a:t>
            </a:r>
            <a:r>
              <a:rPr lang="pl-PL" sz="1400" dirty="0"/>
              <a:t>isto</a:t>
            </a:r>
            <a:r>
              <a:rPr lang="bs-Latn-BA" sz="1400" dirty="0"/>
              <a:t>.</a:t>
            </a:r>
            <a:endParaRPr lang="en-US" sz="1400" dirty="0"/>
          </a:p>
          <a:p>
            <a:r>
              <a:rPr lang="bs-Latn-BA" sz="1400" dirty="0"/>
              <a:t>U okviru opće svrhe krivičnih sankcija , svrha kažnjavanja je:</a:t>
            </a:r>
            <a:endParaRPr lang="en-US" sz="1400" dirty="0"/>
          </a:p>
          <a:p>
            <a:pPr lvl="0"/>
            <a:r>
              <a:rPr lang="bs-Latn-BA" sz="1400" dirty="0"/>
              <a:t>spječavanje učinioca da čini krivična djela i uticanje na njega da ubuduće ne čini krivična djela;</a:t>
            </a:r>
            <a:endParaRPr lang="en-US" sz="1400" dirty="0"/>
          </a:p>
          <a:p>
            <a:pPr lvl="0"/>
            <a:r>
              <a:rPr lang="bs-Latn-BA" sz="1400" dirty="0"/>
              <a:t>uticanje na druge da ne čini krivična djela;</a:t>
            </a:r>
            <a:endParaRPr lang="en-US" sz="1400" dirty="0"/>
          </a:p>
          <a:p>
            <a:pPr lvl="0"/>
            <a:r>
              <a:rPr lang="bs-Latn-BA" sz="1400" dirty="0"/>
              <a:t>izražavanje društvene osude za krivično djelo, jačanje morala i učvršćivanje obaveze poštovanja zakona</a:t>
            </a:r>
          </a:p>
          <a:p>
            <a:pPr lvl="0"/>
            <a:endParaRPr lang="bs-Latn-BA" sz="1400" dirty="0"/>
          </a:p>
          <a:p>
            <a:r>
              <a:rPr lang="bs-Latn-BA" sz="1400" dirty="0"/>
              <a:t>Učiniocu  krivičnog djela mogu se izreći sljedeće kazne:</a:t>
            </a:r>
            <a:endParaRPr lang="en-US" sz="1400" dirty="0"/>
          </a:p>
          <a:p>
            <a:pPr lvl="0"/>
            <a:r>
              <a:rPr lang="bs-Latn-BA" sz="1400" dirty="0"/>
              <a:t>kazna zatvora;</a:t>
            </a:r>
            <a:endParaRPr lang="en-US" sz="1400" dirty="0"/>
          </a:p>
          <a:p>
            <a:pPr lvl="0"/>
            <a:r>
              <a:rPr lang="bs-Latn-BA" sz="1400" dirty="0"/>
              <a:t>novčana kazna;</a:t>
            </a:r>
            <a:endParaRPr lang="en-US" sz="1400" dirty="0"/>
          </a:p>
          <a:p>
            <a:pPr lvl="0"/>
            <a:r>
              <a:rPr lang="bs-Latn-BA" sz="1400" dirty="0"/>
              <a:t>rad u javnom interesu;</a:t>
            </a:r>
            <a:endParaRPr lang="en-US" sz="1400" dirty="0"/>
          </a:p>
          <a:p>
            <a:pPr lvl="0"/>
            <a:r>
              <a:rPr lang="bs-Latn-BA" sz="1400" dirty="0"/>
              <a:t>oduzimanje vozačke dozvole;</a:t>
            </a:r>
            <a:endParaRPr lang="en-US" sz="1400" dirty="0"/>
          </a:p>
          <a:p>
            <a:r>
              <a:rPr lang="bs-Latn-BA" sz="1400" dirty="0"/>
              <a:t>Kazna zatvora i rad u javnom interesu mogu se izreći samo kao glavne kazne; novčana kazna i oduzimanje vozačke dozvole mogu se izreći i kao glavna i kao sporedna kazna; a ako je za jedno krivično djelo propisano više kazni, samo se jedna može izreći kao glavna kazna</a:t>
            </a:r>
            <a:endParaRPr lang="en-US" sz="1400" dirty="0"/>
          </a:p>
          <a:p>
            <a:r>
              <a:rPr lang="bs-Latn-BA" sz="1400" dirty="0"/>
              <a:t>Sistem kažnjavanja u BiH, sveden je na mali broj kazni, veoma je fleksibilan jer, pod određenim zakonskim uslovima, sud može učiniocu umjesto zapriječene kazne zatvora izreći uslovnu osudu, a u entitetskim zakonima i sudsku opomenu. </a:t>
            </a:r>
            <a:endParaRPr lang="en-US" sz="1400" dirty="0"/>
          </a:p>
          <a:p>
            <a:pPr lvl="0"/>
            <a:endParaRPr lang="en-US" sz="1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362633"/>
            <a:ext cx="7315200" cy="3924151"/>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bs-Latn-BA" sz="1400" dirty="0"/>
              <a:t>Isto tako, zakon predviđa, ne samo mogućnost ublažavanja i neograničenog ublažavanja, već i oslobođenja od kazne, kao i mogućnost da već izrečenu kaznu zatvora do šest mjeseci, uz pristanak optuženog, zamijeni radom za opće dobro na slobodi. </a:t>
            </a:r>
            <a:endParaRPr lang="en-US" sz="1400" dirty="0"/>
          </a:p>
          <a:p>
            <a:r>
              <a:rPr lang="bs-Latn-BA" sz="1400" dirty="0"/>
              <a:t>Sistem kazni iz ove odredbe je općeg karaktera i vrijedi za sve krivično odgovorne i punoljetne učinioce krivičnih djela. Prema učiniocima krivičnih djela koja nisu krivično odgovorna, ne mogu biti primijenjene ne samo kazne već ni mjere bezbjednosti.</a:t>
            </a:r>
            <a:endParaRPr lang="en-US" sz="1400" dirty="0"/>
          </a:p>
          <a:p>
            <a:r>
              <a:rPr lang="bs-Latn-BA" sz="1400" dirty="0"/>
              <a:t>Kazna maloljetničkog zatvora, koja predstavlja posebnu vrstu kazne lišavanja slobode, ne ulazi u sistem kazni iz ove odredbe. Pored novčane, kazne pravnim licima mogu se izreći i kazne oduzimanja imovine i kazne prestanka pravnog lica.</a:t>
            </a:r>
            <a:endParaRPr lang="en-US" sz="1400" dirty="0"/>
          </a:p>
          <a:p>
            <a:r>
              <a:rPr lang="bs-Latn-BA" sz="1400" dirty="0"/>
              <a:t>Nadležnosti politike u suzbijanju kriminaliteta su:</a:t>
            </a:r>
            <a:endParaRPr lang="en-US" sz="1400" dirty="0"/>
          </a:p>
          <a:p>
            <a:pPr lvl="0"/>
            <a:r>
              <a:rPr lang="bs-Latn-BA" sz="1400" dirty="0"/>
              <a:t>Sud,  naročito važna bi mogla biti uloga sudije u izvršenju kazne zatvora,</a:t>
            </a:r>
            <a:endParaRPr lang="en-US" sz="1400" dirty="0"/>
          </a:p>
          <a:p>
            <a:pPr lvl="0"/>
            <a:r>
              <a:rPr lang="bs-Latn-BA" sz="1400" dirty="0"/>
              <a:t>Tužilaštvo,</a:t>
            </a:r>
            <a:endParaRPr lang="en-US" sz="1400" dirty="0"/>
          </a:p>
          <a:p>
            <a:pPr lvl="0"/>
            <a:r>
              <a:rPr lang="bs-Latn-BA" sz="1400" dirty="0"/>
              <a:t>Policija,</a:t>
            </a:r>
            <a:endParaRPr lang="en-US" sz="1400" dirty="0"/>
          </a:p>
          <a:p>
            <a:r>
              <a:rPr lang="bs-Latn-BA" sz="1400" i="1" dirty="0"/>
              <a:t>	</a:t>
            </a:r>
          </a:p>
          <a:p>
            <a:endParaRPr lang="bs-Latn-BA" sz="1400" i="1" dirty="0"/>
          </a:p>
          <a:p>
            <a:r>
              <a:rPr lang="bs-Latn-BA" sz="1400" i="1" dirty="0"/>
              <a:t>Uvođenjem institucije suca izvršenja, iskustva nekih naprednih zemalja svjedoče o mogućnosti osiguranja sudskog nadzora nad postupkom izvršenja zatvorskih kazni. Donošenjem novih zakonskih propisa u tom smjeru daje osnov za unapređenje u zaštiti temeljnih prava građana.</a:t>
            </a:r>
            <a:endParaRPr lang="en-US" sz="1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1193630"/>
            <a:ext cx="7315200" cy="2262158"/>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bs-Latn-BA" sz="1400" dirty="0"/>
              <a:t>Principi na kojima se zasniva izvršenje krivičnih sankcija:</a:t>
            </a:r>
            <a:endParaRPr lang="en-US" sz="1400" dirty="0"/>
          </a:p>
          <a:p>
            <a:r>
              <a:rPr lang="bs-Latn-BA" sz="1400" dirty="0"/>
              <a:t>- 	Resocijalizacija osuđenika,</a:t>
            </a:r>
            <a:endParaRPr lang="en-US" sz="1400" dirty="0"/>
          </a:p>
          <a:p>
            <a:r>
              <a:rPr lang="bs-Latn-BA" sz="1400" dirty="0"/>
              <a:t>-	Zakonitost u radu,</a:t>
            </a:r>
            <a:endParaRPr lang="en-US" sz="1400" dirty="0"/>
          </a:p>
          <a:p>
            <a:r>
              <a:rPr lang="bs-Latn-BA" sz="1400" dirty="0"/>
              <a:t>-	Humanost u postupanju sa osuđenicima (poštivanje ljudskih prava, prema       Konvenciji o ljudskim pravima),</a:t>
            </a:r>
            <a:endParaRPr lang="en-US" sz="1400" dirty="0"/>
          </a:p>
          <a:p>
            <a:r>
              <a:rPr lang="bs-Latn-BA" sz="1400" dirty="0"/>
              <a:t>- 	Svođenje represije na najnužnije neophodnu mjeru.</a:t>
            </a:r>
            <a:endParaRPr lang="en-US" sz="1400" dirty="0"/>
          </a:p>
          <a:p>
            <a:r>
              <a:rPr lang="bs-Latn-BA" sz="1400" dirty="0"/>
              <a:t>Instrumenti kaznene politike:</a:t>
            </a:r>
            <a:endParaRPr lang="en-US" sz="1400" dirty="0"/>
          </a:p>
          <a:p>
            <a:r>
              <a:rPr lang="bs-Latn-BA" sz="1400" dirty="0"/>
              <a:t>- Smrtna kazna, doživotni zatvor, tjelesne kazne, deportacija,</a:t>
            </a:r>
            <a:endParaRPr lang="en-US" sz="1400" dirty="0"/>
          </a:p>
          <a:p>
            <a:r>
              <a:rPr lang="bs-Latn-BA" sz="1400" dirty="0"/>
              <a:t>- Lišavanje slobode (zatvor),</a:t>
            </a:r>
            <a:endParaRPr lang="en-US" sz="1400" dirty="0"/>
          </a:p>
          <a:p>
            <a:r>
              <a:rPr lang="bs-Latn-BA" sz="1400" dirty="0"/>
              <a:t>- Alternativne. </a:t>
            </a:r>
            <a:endParaRPr lang="en-US" sz="1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1116687"/>
            <a:ext cx="7315200" cy="2416046"/>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pl-PL" sz="1400" b="1" dirty="0"/>
              <a:t>Granice izvršenja kazni </a:t>
            </a:r>
            <a:endParaRPr lang="en-US" sz="1400" dirty="0"/>
          </a:p>
          <a:p>
            <a:r>
              <a:rPr lang="pl-PL" sz="1400" dirty="0"/>
              <a:t>Osuđene osobe uživaju sva osnovna ljudska prava i slobode kao i ostale osobe, osim onih koja su im u skladu sa pravomoćnom sudskom odlukom kojom im je izrečena kazna, oduzeta ili ograničena samom prirodom izrečene kazne</a:t>
            </a:r>
            <a:endParaRPr lang="en-US" sz="1400" dirty="0"/>
          </a:p>
          <a:p>
            <a:r>
              <a:rPr lang="pl-PL" sz="1400" dirty="0"/>
              <a:t>Prema ovoj odredbi, dva su kriterija za određivanje granica izvršenja kazne, odnosno granica oduzimanja  ili ograničenja prava osoba prema kojima se izvršava kazna. </a:t>
            </a:r>
            <a:endParaRPr lang="en-US" sz="1400" dirty="0"/>
          </a:p>
          <a:p>
            <a:r>
              <a:rPr lang="pl-PL" sz="1400" dirty="0"/>
              <a:t>Oduzimanje ili ograničenje prava osobe,  prema kojoj se izvršava kazna, biće u skladu sa zakonom ako je u konkretnom slučaju ostvaren osnov za koji zakon veže oduzimanje ili ograničenje određenih prava osuđene osobe i ako je ono sprovedeno na način koji je određen zakonom. </a:t>
            </a:r>
            <a:endParaRPr lang="en-US" sz="1400" dirty="0"/>
          </a:p>
          <a:p>
            <a:r>
              <a:rPr lang="pl-PL" sz="1400" dirty="0"/>
              <a:t>Represija, koju kazna i njeno izvršenje podrazumijeva, mora, biti svedena na nužnu mjeru i usmjerena na ostvarenje svrhe kažnjavanja (princip proporcionalnosti)</a:t>
            </a:r>
            <a:endParaRPr lang="en-US" sz="1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1116686"/>
            <a:ext cx="7315200" cy="2416046"/>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pl-PL" sz="1400" b="1" dirty="0"/>
              <a:t>Teorije o kazni </a:t>
            </a:r>
            <a:endParaRPr lang="en-US" sz="1400" dirty="0"/>
          </a:p>
          <a:p>
            <a:r>
              <a:rPr lang="pl-PL" sz="1400" b="1" dirty="0"/>
              <a:t> </a:t>
            </a:r>
            <a:r>
              <a:rPr lang="bs-Latn-BA" sz="1400" b="1" dirty="0"/>
              <a:t>Idealističke teorije  o kazni </a:t>
            </a:r>
            <a:endParaRPr lang="en-US" sz="1400" dirty="0"/>
          </a:p>
          <a:p>
            <a:r>
              <a:rPr lang="bs-Latn-BA" sz="1400" dirty="0"/>
              <a:t>su stanovišta da je cilj države apsolutna pravda, samim tim pravni osnov kažnjavanja učinioca krivičnih djela izvlači iz uspostavljanja pravde nakon što je krivičnim djelom narušena.</a:t>
            </a:r>
            <a:endParaRPr lang="en-US" sz="1400" dirty="0"/>
          </a:p>
          <a:p>
            <a:r>
              <a:rPr lang="bs-Latn-BA" sz="1400" dirty="0"/>
              <a:t>Po stavovima Teorije društvenog ugovora, građani sami su se odrekli prava da kažnjavaju zlikovce u korist države nakon što su uvidjeli da sami to više i ne mogu da vrše.</a:t>
            </a:r>
            <a:endParaRPr lang="en-US" sz="1400" dirty="0"/>
          </a:p>
          <a:p>
            <a:r>
              <a:rPr lang="bs-Latn-BA" sz="1400" b="1" dirty="0"/>
              <a:t> Apsolutne teorije o kazni</a:t>
            </a:r>
            <a:endParaRPr lang="en-US" sz="1400" dirty="0"/>
          </a:p>
          <a:p>
            <a:r>
              <a:rPr lang="bs-Latn-BA" sz="1400" dirty="0"/>
              <a:t>vide opravdanje i smisao kazne u odmazdi, i ispaštanju  prema osobi  koja se kažnjava.</a:t>
            </a:r>
            <a:r>
              <a:rPr lang="pl-PL" sz="1400" dirty="0"/>
              <a:t>Kazna je</a:t>
            </a:r>
            <a:r>
              <a:rPr lang="bs-Latn-BA" sz="1400" dirty="0"/>
              <a:t>,</a:t>
            </a:r>
            <a:r>
              <a:rPr lang="pl-PL" sz="1400" dirty="0"/>
              <a:t>pravo</a:t>
            </a:r>
            <a:r>
              <a:rPr lang="bs-Latn-BA" sz="1400" dirty="0"/>
              <a:t> p</a:t>
            </a:r>
            <a:r>
              <a:rPr lang="pl-PL" sz="1400" dirty="0"/>
              <a:t>restupnika</a:t>
            </a:r>
            <a:r>
              <a:rPr lang="bs-Latn-BA" sz="1400" dirty="0"/>
              <a:t> (</a:t>
            </a:r>
            <a:r>
              <a:rPr lang="pl-PL" sz="1400" dirty="0"/>
              <a:t>jer on</a:t>
            </a:r>
            <a:r>
              <a:rPr lang="bs-Latn-BA" sz="1400" dirty="0"/>
              <a:t>, č</a:t>
            </a:r>
            <a:r>
              <a:rPr lang="pl-PL" sz="1400" dirty="0"/>
              <a:t>ine</a:t>
            </a:r>
            <a:r>
              <a:rPr lang="bs-Latn-BA" sz="1400" dirty="0"/>
              <a:t>ć</a:t>
            </a:r>
            <a:r>
              <a:rPr lang="pl-PL" sz="1400" dirty="0"/>
              <a:t>i k/d</a:t>
            </a:r>
            <a:r>
              <a:rPr lang="bs-Latn-BA" sz="1400" dirty="0"/>
              <a:t>, </a:t>
            </a:r>
            <a:r>
              <a:rPr lang="pl-PL" sz="1400" dirty="0"/>
              <a:t>svjesno i dobrovoljno prihva</a:t>
            </a:r>
            <a:r>
              <a:rPr lang="bs-Latn-BA" sz="1400" dirty="0"/>
              <a:t>ć</a:t>
            </a:r>
            <a:r>
              <a:rPr lang="pl-PL" sz="1400" dirty="0"/>
              <a:t>a da bude ka</a:t>
            </a:r>
            <a:r>
              <a:rPr lang="bs-Latn-BA" sz="1400" dirty="0"/>
              <a:t>ž</a:t>
            </a:r>
            <a:r>
              <a:rPr lang="pl-PL" sz="1400" dirty="0"/>
              <a:t>njen</a:t>
            </a:r>
            <a:r>
              <a:rPr lang="bs-Latn-BA" sz="1400" dirty="0"/>
              <a:t>), božanske  (po teoriji božanske pravde, osveta služi zadovoljenju božanske pravde,) ili moralne  (</a:t>
            </a:r>
            <a:r>
              <a:rPr lang="pl-PL" sz="1400" dirty="0"/>
              <a:t>po teoriji moralne pravde osveta </a:t>
            </a:r>
            <a:endParaRPr lang="en-US"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1116686"/>
            <a:ext cx="7315200" cy="2416046"/>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hr-HR" sz="1400" b="1" dirty="0"/>
              <a:t>2. KOMUNIKACIJA SLUŽBENIH LICA SA LICIMA KOJA SU LIŠENA SLOBODE</a:t>
            </a:r>
            <a:endParaRPr lang="en-US" sz="1400" dirty="0"/>
          </a:p>
          <a:p>
            <a:r>
              <a:rPr lang="hr-HR" sz="1400" dirty="0"/>
              <a:t>Službena lica koja rade ne samo u KPZ - a, već i drugim ustanovama,  koja se bave bezbjedonosnom situacijom su izložena stalnom pritiskom javnosti iz različitih razloga, te je potreban novi pristup zadacima i poslovima koje oni svakodnevno obavljaju.</a:t>
            </a:r>
            <a:endParaRPr lang="en-US" sz="1400" dirty="0"/>
          </a:p>
          <a:p>
            <a:r>
              <a:rPr lang="hr-HR" sz="1400" dirty="0"/>
              <a:t>Kazna lišavanja slobode neko vrijeme štiti društvo od učinioca krivičnog djela i ima prvenstveno za cilj da potakne učinioca koji je lišen slobode, na određene pozitivne promjene  da kada izađe iz KPZ- a bude što bezbolnije vraćen u zajednicu.</a:t>
            </a:r>
            <a:endParaRPr lang="en-US" sz="1400" dirty="0"/>
          </a:p>
          <a:p>
            <a:r>
              <a:rPr lang="hr-HR" sz="1400" dirty="0"/>
              <a:t>Vruća, hladna komunikacija (papiri i lični kontakti), malo ima ličnih kontakata i nažalost svedeni su na najmanju moguću mjeru. </a:t>
            </a:r>
            <a:endParaRPr lang="en-US" sz="1400" dirty="0"/>
          </a:p>
          <a:p>
            <a:r>
              <a:rPr lang="hr-HR" sz="1400" dirty="0"/>
              <a:t>Interna komunikacija je od velike važnosti, jer će u tom slučaju vanjska komunikacija biti efikasnija ( „sviranje po istom taktu“).</a:t>
            </a:r>
            <a:endParaRPr lang="en-US" sz="1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1116686"/>
            <a:ext cx="7315200" cy="2416046"/>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bs-Latn-BA" sz="1400" b="1" dirty="0"/>
              <a:t>Pravne teorije kazne</a:t>
            </a:r>
            <a:endParaRPr lang="en-US" sz="1400" dirty="0"/>
          </a:p>
          <a:p>
            <a:r>
              <a:rPr lang="bs-Latn-BA" sz="1400" dirty="0"/>
              <a:t>osnov nalaze u pravu države da ona reguliše ponašanje ljudi na svojoj teritoriji,zbog poštivanja ili ne njenog suvereniteta, pa samim tim i kazni kršenje tih propisa.</a:t>
            </a:r>
            <a:endParaRPr lang="en-US" sz="1400" dirty="0"/>
          </a:p>
          <a:p>
            <a:r>
              <a:rPr lang="bs-Latn-BA" sz="1400" b="1" dirty="0"/>
              <a:t> Relativne teorije  o kazni</a:t>
            </a:r>
            <a:endParaRPr lang="en-US" sz="1400" dirty="0"/>
          </a:p>
          <a:p>
            <a:r>
              <a:rPr lang="bs-Latn-BA" sz="1400" dirty="0"/>
              <a:t>Relativne teorije određuju kaznu u odnosu na učinke koji se njom postignu,prilaze sa preventivnog stanovišta.Stav relativnih teorija je posmatranje prevencije kroz individualnu i opću prevenciju, tj. specijalnu i generalnu prevenciju.</a:t>
            </a:r>
            <a:endParaRPr lang="en-US" sz="1400" dirty="0"/>
          </a:p>
          <a:p>
            <a:r>
              <a:rPr lang="pl-PL" sz="1400" dirty="0"/>
              <a:t>U grupu  teorija specijalne prevencije spadaju: </a:t>
            </a:r>
            <a:endParaRPr lang="en-US" sz="1400" dirty="0"/>
          </a:p>
          <a:p>
            <a:r>
              <a:rPr lang="pl-PL" sz="1400" dirty="0"/>
              <a:t>1. teorija zastrašivanja putem izvršenja kazne,</a:t>
            </a:r>
            <a:endParaRPr lang="en-US" sz="1400" dirty="0"/>
          </a:p>
          <a:p>
            <a:r>
              <a:rPr lang="pl-PL" sz="1400" dirty="0"/>
              <a:t> 2. teorija starateljstva,</a:t>
            </a:r>
            <a:endParaRPr lang="en-US" sz="1400" dirty="0"/>
          </a:p>
          <a:p>
            <a:r>
              <a:rPr lang="pl-PL" sz="1400" dirty="0"/>
              <a:t> 3. teorija popravljanja</a:t>
            </a:r>
            <a:endParaRPr lang="en-US" sz="1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901243"/>
            <a:ext cx="7315200" cy="2846933"/>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pl-PL" sz="1400" b="1" dirty="0"/>
              <a:t>4. TEORIJA RESOCIJALIZACIJE.</a:t>
            </a:r>
            <a:endParaRPr lang="en-US" sz="1400" dirty="0"/>
          </a:p>
          <a:p>
            <a:r>
              <a:rPr lang="pl-PL" sz="1400" dirty="0"/>
              <a:t> U grupu  teorija generalne prevencije spadaju:</a:t>
            </a:r>
            <a:endParaRPr lang="en-US" sz="1400" dirty="0"/>
          </a:p>
          <a:p>
            <a:r>
              <a:rPr lang="pl-PL" sz="1400" dirty="0"/>
              <a:t> 1. teorija općeg zastrašivanja predviđanjem kazne,</a:t>
            </a:r>
            <a:endParaRPr lang="en-US" sz="1400" dirty="0"/>
          </a:p>
          <a:p>
            <a:r>
              <a:rPr lang="pl-PL" sz="1400" dirty="0"/>
              <a:t> 2. teorija općeg zastrašivanja izvršenjem kazne,</a:t>
            </a:r>
            <a:endParaRPr lang="en-US" sz="1400" dirty="0"/>
          </a:p>
          <a:p>
            <a:r>
              <a:rPr lang="pl-PL" sz="1400" dirty="0"/>
              <a:t> 3. teorija opomene.</a:t>
            </a:r>
            <a:endParaRPr lang="en-US" sz="1400" dirty="0"/>
          </a:p>
          <a:p>
            <a:r>
              <a:rPr lang="pl-PL" sz="1400" dirty="0"/>
              <a:t> </a:t>
            </a:r>
            <a:endParaRPr lang="en-US" sz="1400" dirty="0"/>
          </a:p>
          <a:p>
            <a:r>
              <a:rPr lang="bs-Latn-BA" sz="1400" dirty="0"/>
              <a:t>Ovdje možemo posmatrati teorije specijalne i generalne prevencije, ovisno od toga na koga se teži uticati, da li na samog prestupnika kao individuu koja je učinila određeno  krivično djelo ili se utiče na građane uopće.</a:t>
            </a:r>
            <a:endParaRPr lang="en-US" sz="1400" dirty="0"/>
          </a:p>
          <a:p>
            <a:r>
              <a:rPr lang="bs-Latn-BA" sz="1400" dirty="0"/>
              <a:t>Kazna daje određene rezultate na više načina:za vrijeme izdržavanje kazne onemogućava učinioca da učini isto ili slično djelo, zastrašivanje učinioca se dešava samim izricanjem i izvršenjem kazne, primjenom odgovarajućeg tretmana u fazi prevaspitanja i resocijalizacije se dešava preodgajanje (popravljanje) učinioca.</a:t>
            </a:r>
            <a:endParaRPr lang="en-US" sz="14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1224408"/>
            <a:ext cx="7315200" cy="2200602"/>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bs-Latn-BA" sz="1400" b="1" dirty="0"/>
              <a:t>Mješovite  (eklektičke) teorije </a:t>
            </a:r>
            <a:endParaRPr lang="en-US" sz="1400" dirty="0"/>
          </a:p>
          <a:p>
            <a:r>
              <a:rPr lang="bs-Latn-BA" sz="1400" dirty="0"/>
              <a:t>Mješovite teorije u principu spajaju elemente apsolutnih i relativnih teorija, smatrajući da kazna treba imati više ciljeva. Nastale su početkom 20 vijeka.</a:t>
            </a:r>
            <a:endParaRPr lang="en-US" sz="1400" dirty="0"/>
          </a:p>
          <a:p>
            <a:r>
              <a:rPr lang="bs-Latn-BA" sz="1400" dirty="0"/>
              <a:t>Mješovite teorije od apsolutnih teorija prihvataju pravedne ili zaslužene kazne, ali takvu kaznu više ne smatraju svrhom po sebi, nego sredstvom generalne ili specijalne prevencije.Kod preventivno mješovite teorije, prevencija je svrha kazne, dok je krivnja samo sredstvo za ograničavanje kazne.</a:t>
            </a:r>
            <a:endParaRPr lang="en-US" sz="1400" dirty="0"/>
          </a:p>
          <a:p>
            <a:r>
              <a:rPr lang="bs-Latn-BA" sz="1400" dirty="0"/>
              <a:t>Stavovi mješovite teorije danas dominiraju u savremenom krivičnom zakonodavstvu.</a:t>
            </a:r>
            <a:r>
              <a:rPr lang="pl-PL" sz="1400" dirty="0"/>
              <a:t> Najvažniji učinci kazne su: a) zastrašivanje, b) preodgajanje, c) samoodgoj .</a:t>
            </a:r>
            <a:endParaRPr lang="en-US" sz="1400" dirty="0"/>
          </a:p>
          <a:p>
            <a:r>
              <a:rPr lang="pl-PL" sz="1400" dirty="0"/>
              <a:t>Kazna, počiva na cijeloj tehnici predočavanja. Discipliniranje i obučavanje temelje se na istom, a ustrojstvo zatvora kao istovjetnog mehanizma, je pojava koja je mnogo starija od zakona.</a:t>
            </a:r>
            <a:r>
              <a:rPr lang="pl-PL" sz="1400" b="1" dirty="0"/>
              <a:t> </a:t>
            </a:r>
            <a:endParaRPr lang="en-US" sz="14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1008964"/>
            <a:ext cx="7315200" cy="2631490"/>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bs-Latn-BA" sz="1400" b="1" dirty="0"/>
              <a:t>Treće poglavlje</a:t>
            </a:r>
            <a:endParaRPr lang="en-US" sz="1400" dirty="0"/>
          </a:p>
          <a:p>
            <a:r>
              <a:rPr lang="bs-Latn-BA" sz="1400" b="1" dirty="0"/>
              <a:t>SISTEMI  IZVRŠENJA KAZNI KROZ HISTORIJU</a:t>
            </a:r>
            <a:endParaRPr lang="en-US" sz="1400" dirty="0"/>
          </a:p>
          <a:p>
            <a:r>
              <a:rPr lang="bs-Latn-BA" sz="1400" dirty="0"/>
              <a:t>Oduzimanje slobode se javlja još u vrijeme robovlasničkih država, mada nije imala karakter krivične sankcije. Najveća vrijednost čovjeka svakako je njegova sloboda, tako da oduzimanje slobode u čovjeku, svakako, izaziva stres i ostavlja  posljedice na psihu čovjeka. Prvi oblici oduzimanja slobode pojavili su se još u antičko doba.</a:t>
            </a:r>
            <a:endParaRPr lang="en-US" sz="1400" dirty="0"/>
          </a:p>
          <a:p>
            <a:r>
              <a:rPr lang="bs-Latn-BA" sz="1400" dirty="0"/>
              <a:t>Kao  krivična sankcija  kazna oduzimanja slobode se pojavljuje prvi put u 14. vijeku, mada pravnu samostalnost dobija krajem 18. vijeka uvođenjem u francuski Code Penal iz 1791. godine.</a:t>
            </a:r>
            <a:endParaRPr lang="en-US" sz="1400" dirty="0"/>
          </a:p>
          <a:p>
            <a:r>
              <a:rPr lang="bs-Latn-BA" sz="1400" dirty="0"/>
              <a:t>Prvi put precizno određena kazna oduzimanja slobode u Kneževini Srbiji je donošenjem Kriminalnog zakonika iz 1860. godine, tretira se Krivičnim zakonom Kraljevine Jugoslavije od 1929. godine, te  Krivičnim zakonikom iz 1951. godine, Krivični zakon SRJ je prihvatio samo jednu kaznu oduzimanja slobode - zatvor. </a:t>
            </a:r>
            <a:endParaRPr lang="en-US" sz="14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901242"/>
            <a:ext cx="7315200" cy="2846933"/>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bs-Latn-BA" sz="1400" b="1" dirty="0"/>
              <a:t>HISTORIJSKI RAZVOJ SISTEMA SANKCIJA ZATVORA</a:t>
            </a:r>
            <a:endParaRPr lang="en-US" sz="1400" dirty="0"/>
          </a:p>
          <a:p>
            <a:r>
              <a:rPr lang="bs-Latn-BA" sz="1400" dirty="0"/>
              <a:t>Zatvor je nastao prije nego su nastali krivični zakoni.S početka zatvori su bili „predsoblja“ za prave kazne, smješteni u podrumima tvrđava, kula, kanalizacinih sistema, jednom riječju, bezuslovne prostorije.</a:t>
            </a:r>
            <a:endParaRPr lang="en-US" sz="1400" dirty="0"/>
          </a:p>
          <a:p>
            <a:r>
              <a:rPr lang="bs-Latn-BA" sz="1400" dirty="0"/>
              <a:t>Počeci prvih zatvorskih institucija nastaju 1553. Godine u London, zatim u  Amsterdamu, 1595. godinu kada je osnovan maloljetnički zatvor,  a godinu dana kasnije i zatvor za žene. </a:t>
            </a:r>
            <a:endParaRPr lang="en-US" sz="1400" dirty="0"/>
          </a:p>
          <a:p>
            <a:r>
              <a:rPr lang="bs-Latn-BA" sz="1400" dirty="0"/>
              <a:t>a) 	Klasični sistemi (u kojem postoji: sistemi ćelijskog osamostaljivanja i kombinovani progresivni sistemi),</a:t>
            </a:r>
            <a:endParaRPr lang="en-US" sz="1400" dirty="0"/>
          </a:p>
          <a:p>
            <a:r>
              <a:rPr lang="bs-Latn-BA" sz="1400" dirty="0"/>
              <a:t>b) „Moderni“sistem (praksa zatvora koja se javlja polovinom 20. vijeka kroz primjenu resocijalizacije, prevaspitanja,  individualizacije i td).</a:t>
            </a:r>
            <a:endParaRPr lang="en-US" sz="1400" dirty="0"/>
          </a:p>
          <a:p>
            <a:r>
              <a:rPr lang="bs-Latn-BA" sz="1400" dirty="0"/>
              <a:t>U starom vijeku zatvori su služili kao ustanova za privremeno čuvanje osuđenika i mjesto izvršenja kazne (smrtna i tjelesna), koja nije  često promijenjena ni u srednjem vijeku. Kroz historiju izgradnje penoloških ustanova, bilo je i eksperimentiranja.</a:t>
            </a:r>
            <a:endParaRPr lang="en-US" sz="14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1224408"/>
            <a:ext cx="7315200" cy="2200602"/>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bs-Latn-BA" sz="1400" dirty="0"/>
              <a:t>Među prvim zatvorima je zatvor u Njemačkoj, osnovan 1577. godine.U 8. vijeku, otvoren je kazneni zavod u Brajdvelu, koju je sagradio Henri VIII.</a:t>
            </a:r>
            <a:endParaRPr lang="en-US" sz="1400" dirty="0"/>
          </a:p>
          <a:p>
            <a:r>
              <a:rPr lang="bs-Latn-BA" sz="1400" dirty="0"/>
              <a:t>Krajem 16. i početkom 17. vijeka se javljaju začeci kaznenih zavoda u kojima je rad bio obaveza zatvorenika. Početak modernog engleskog zatvora se veže za 1778.godinu, Dzon Hauarda.U 18. vijeku se javljaju  prve ideje o reformi zatvora kao institucije. Od 18. vijeka, u Evropi je razvijeno pet sistema izvršenja kazni zatvora: </a:t>
            </a:r>
            <a:endParaRPr lang="en-US" sz="1400" dirty="0"/>
          </a:p>
          <a:p>
            <a:r>
              <a:rPr lang="bs-Latn-BA" sz="1400" dirty="0"/>
              <a:t>ćelijski, Auburnski, Progresivni sistem, Irski, Makonokijev.</a:t>
            </a:r>
            <a:endParaRPr lang="en-US" sz="1400" dirty="0"/>
          </a:p>
          <a:p>
            <a:r>
              <a:rPr lang="bs-Latn-BA" sz="1400" dirty="0"/>
              <a:t>U zatvorskim ustanovama nije bilo selekcije prestupnika, postojao je veliki rizik zaraze i sl.</a:t>
            </a:r>
            <a:endParaRPr lang="en-US" sz="1400" dirty="0"/>
          </a:p>
          <a:p>
            <a:r>
              <a:rPr lang="bs-Latn-BA" sz="1400" dirty="0"/>
              <a:t>U bivšoj Jugoslaviji poznati kazamat, tvrđave, tamnice, a u Cetinjskom manastiru, Kalemengdanska tvrđava,  poznata tvrđava na Zelenom vencu, i dr.</a:t>
            </a:r>
            <a:endParaRPr lang="en-US" sz="14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1008965"/>
            <a:ext cx="7315200" cy="2631490"/>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bs-Latn-BA" sz="1400" b="1" dirty="0"/>
              <a:t>2. ĆELIJSKI SISTEM ZATVORA (SISTEM IZOLACIJE)</a:t>
            </a:r>
            <a:endParaRPr lang="en-US" sz="1400" dirty="0"/>
          </a:p>
          <a:p>
            <a:r>
              <a:rPr lang="bs-Latn-BA" sz="1400" dirty="0"/>
              <a:t>Nastao je u Filadelfiji i Pensilvaniji po kojima nosi naziv.Ćelijski sistem zatvora nastao je na osnovu religijske sekte Kvekera (1650.), prema kojoj je moguće najokorelijeg kriminalca prevaspitati u moralnog čovjeka, uz puno ulaganja, gdje su religija i moral dominantni u procesu prevaspitanja. </a:t>
            </a:r>
            <a:endParaRPr lang="en-US" sz="1400" dirty="0"/>
          </a:p>
          <a:p>
            <a:r>
              <a:rPr lang="bs-Latn-BA" sz="1400" dirty="0"/>
              <a:t>Arhitektura: Spoljašne ćelije  kojima se pristupa preko galerije</a:t>
            </a:r>
            <a:endParaRPr lang="en-US" sz="1400" dirty="0"/>
          </a:p>
          <a:p>
            <a:r>
              <a:rPr lang="bs-Latn-BA" sz="1400" b="1" dirty="0"/>
              <a:t>Pensilvanijski </a:t>
            </a:r>
            <a:endParaRPr lang="en-US" sz="1400" dirty="0"/>
          </a:p>
          <a:p>
            <a:r>
              <a:rPr lang="bs-Latn-BA" sz="1400" dirty="0"/>
              <a:t>ćelijski (usamljenički) sistem zatvora, karakteriše situaciju u kojoj je svaki osuđenik za sebe, izolovan u „ćelijama“, izdržavao kaznu u izolaciji od drugih osuđenih i drugih  lica, danju i noću. Džon Hauard (1726 – 1790.</a:t>
            </a:r>
            <a:r>
              <a:rPr lang="bs-Latn-BA" sz="1400" b="1" dirty="0"/>
              <a:t>), </a:t>
            </a:r>
            <a:r>
              <a:rPr lang="bs-Latn-BA" sz="1400" dirty="0"/>
              <a:t>reformator u oblasti penitersijarnog prava, 1777.godine, objavljuje djelo „Stanje u zatvorima“, gdje je opisao mnoge zatvore, kao neuslovne, a tamničare kao korumpirane, surove i neefikasne. </a:t>
            </a:r>
            <a:endParaRPr lang="en-US" sz="14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1008964"/>
            <a:ext cx="7315200" cy="2631490"/>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sr-Latn-CS" sz="1400" dirty="0"/>
              <a:t>Najvažnija oblast angažovanja Howarda bilo je iznalaženje novog uređenja zatvora, osmišljavanje discipline i poboljšanje higijenskih.On predlaže:</a:t>
            </a:r>
            <a:endParaRPr lang="en-US" sz="1400" dirty="0"/>
          </a:p>
          <a:p>
            <a:r>
              <a:rPr lang="bs-Latn-BA" sz="1400" dirty="0"/>
              <a:t>-</a:t>
            </a:r>
            <a:r>
              <a:rPr lang="sr-Latn-CS" sz="1400" dirty="0"/>
              <a:t> odvajanje žena od muškaraca, u različite ustanove, ako to nije moguće, u poseban dio zatvora,</a:t>
            </a:r>
            <a:endParaRPr lang="en-US" sz="1400" dirty="0"/>
          </a:p>
          <a:p>
            <a:r>
              <a:rPr lang="sr-Latn-CS" sz="1400" dirty="0"/>
              <a:t>- mlade i primarne prestupnike treba u noćnim časovima odvojiti,</a:t>
            </a:r>
            <a:endParaRPr lang="en-US" sz="1400" dirty="0"/>
          </a:p>
          <a:p>
            <a:r>
              <a:rPr lang="sr-Latn-CS" sz="1400" dirty="0"/>
              <a:t>- redovno provjetravanje i svakodnevno čišćenje,</a:t>
            </a:r>
            <a:endParaRPr lang="en-US" sz="1400" dirty="0"/>
          </a:p>
          <a:p>
            <a:r>
              <a:rPr lang="sr-Latn-CS" sz="1400" dirty="0"/>
              <a:t>- gradnja zatvora treba biti  na zdravom mjestu, u blizini tekuće vode, izgrađen sa puno svjetla,  bez vlage, sa visokim zidovima</a:t>
            </a:r>
            <a:endParaRPr lang="en-US" sz="1400" dirty="0"/>
          </a:p>
          <a:p>
            <a:r>
              <a:rPr lang="sr-Latn-CS" sz="1400" dirty="0"/>
              <a:t>- bio je za uvođenje discipline u zatvorima</a:t>
            </a:r>
            <a:endParaRPr lang="en-US" sz="1400" dirty="0"/>
          </a:p>
          <a:p>
            <a:r>
              <a:rPr lang="sr-Latn-CS" sz="1400" dirty="0"/>
              <a:t>- predlagao je da osuđenici imaju iste uniforme i da troškovi zatvora padaju na teret države.</a:t>
            </a:r>
            <a:endParaRPr lang="en-US" sz="1400" dirty="0"/>
          </a:p>
          <a:p>
            <a:r>
              <a:rPr lang="sr-Latn-CS" sz="1400" dirty="0"/>
              <a:t>Svi prijedlozi ovog velikog humaniste bili su vođeni osnovnom idejom da zatvor ne treba da izaziva nepotrebne patnje osuđenicima, a zatim da bi podjednake napore trebalo usmjeriti i na čuvanje njihovog zdravlja i pretvaranje u bolje građane.</a:t>
            </a:r>
            <a:endParaRPr lang="en-US" sz="14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1224408"/>
            <a:ext cx="7315200" cy="2200602"/>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sr-Latn-CS" sz="1400" b="1" dirty="0"/>
              <a:t>Elizabeth Frey</a:t>
            </a:r>
            <a:endParaRPr lang="en-US" sz="1400" b="1" dirty="0"/>
          </a:p>
          <a:p>
            <a:r>
              <a:rPr lang="sr-Latn-CS" sz="1400" dirty="0"/>
              <a:t>Pod uticajem kvekerske religije ona je usvojila dvanaestoro djece rođene između 1801-1822.godine i osnovala školu za siromašnu mladež u kojoj ih je učila čitanju i drugim stvarima korisnim za život.</a:t>
            </a:r>
            <a:endParaRPr lang="en-US" sz="1400" dirty="0"/>
          </a:p>
          <a:p>
            <a:r>
              <a:rPr lang="sr-Latn-CS" sz="1400" dirty="0"/>
              <a:t>Za razliku od Howarda koji je rad na reformi počeo izveštajem, Elizabtth Rey je svoje ideje objavila kao krunu velikog praktičnog iskustva stečenog u neposrednom dodiru sa osuđenicima.</a:t>
            </a:r>
            <a:endParaRPr lang="en-US" sz="1400" dirty="0"/>
          </a:p>
          <a:p>
            <a:r>
              <a:rPr lang="sr-Latn-CS" sz="1400" dirty="0"/>
              <a:t>Radeći sa ženama, ona je iskoristila model odnosa majka – dijete, da bi obezbijedila saradnju i prihvatanje zatvorske discipline. Odbacujući prigovore zatvorskog osoblja ,,da njen humanizam degradira zatvorenice" počela je da ih tretira kao ličnosti koje podstiče nada u mogućnost da njihova deca, ali i one same žive bolje.</a:t>
            </a:r>
            <a:endParaRPr lang="en-US" sz="14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152400"/>
            <a:ext cx="7315200" cy="4785926"/>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sr-Latn-CS" sz="1400" b="1" dirty="0"/>
              <a:t>Jeremy Bentham</a:t>
            </a:r>
            <a:endParaRPr lang="en-US" sz="1400" b="1" dirty="0"/>
          </a:p>
          <a:p>
            <a:r>
              <a:rPr lang="sr-Latn-CS" sz="1400" dirty="0"/>
              <a:t>Poznati predstavnik Klasične škole, Jeremy Bentham bavio se zatvorskom arhitekturom i discipinom. Svoja razmišljanja objavio je u delu „Panoptico“ 1791. godine. </a:t>
            </a:r>
            <a:endParaRPr lang="en-US" sz="1400" dirty="0"/>
          </a:p>
          <a:p>
            <a:r>
              <a:rPr lang="sr-Latn-CS" sz="1400" dirty="0"/>
              <a:t>Predlaže model zatvora u kome je moguće ostvariti stalni nadzor nad osuđenicima. Blokovi ćelija su zbog toga smješteni zrakasto oko centralnog tornja iz koga straža svakog trenutka, danju i noću posmatra šta se dogada u svakoj od ćelija</a:t>
            </a:r>
            <a:endParaRPr lang="en-US" sz="1400" dirty="0"/>
          </a:p>
          <a:p>
            <a:r>
              <a:rPr lang="sr-Latn-CS" sz="1400" dirty="0"/>
              <a:t> Vjeruje da bi rad mogao predstavljati sredstvo ublažavanja teškoća zatvorskog života pa podstiče uvođenje radionica i suprotstavlja se nametanju teških poslova osuđenicima</a:t>
            </a:r>
            <a:endParaRPr lang="en-US" sz="1400" dirty="0"/>
          </a:p>
          <a:p>
            <a:r>
              <a:rPr lang="sr-Latn-CS" sz="1400" dirty="0"/>
              <a:t>Benthamove, kao i ideje Howarda i Freyove, nisu u Engleskoj imale značajnijeg uticaja jer je najveći broj osuđenika u to vreme bio osuđivan na smrt ili transportovan u kažnjeničke kolonije. U Americi, pak, pod njihovim uticajem stvoren je klasični sistem izvršenja kazne zatvora.</a:t>
            </a:r>
          </a:p>
          <a:p>
            <a:endParaRPr lang="sr-Latn-CS" sz="1400" dirty="0"/>
          </a:p>
          <a:p>
            <a:r>
              <a:rPr lang="bs-Latn-BA" sz="1400" b="1" dirty="0"/>
              <a:t>Auburnski (Obernski) model </a:t>
            </a:r>
            <a:endParaRPr lang="en-US" sz="1400" dirty="0"/>
          </a:p>
          <a:p>
            <a:r>
              <a:rPr lang="bs-Latn-BA" sz="1400" dirty="0"/>
              <a:t>je prvi put uveden početkom 19. vijeka,država Njujork kao zamjena za usamljenički sistem izvršenja kazne zatvora. Zove se i sistem ćutanja.</a:t>
            </a:r>
            <a:endParaRPr lang="en-US" sz="1400" dirty="0"/>
          </a:p>
          <a:p>
            <a:r>
              <a:rPr lang="bs-Latn-BA" sz="1400" dirty="0"/>
              <a:t>Osuđena lica su izolovana samo noću, a danju su okupljeni na zajedničkom radu i druženju uz zabranu komunikacije sa drugim osuđenicima. Zabranjanjena komunikacija među osuđenicima se sprovodila kako bi se izbjegao međusobni kriminalni uticaj.</a:t>
            </a:r>
            <a:endParaRPr lang="en-US" sz="1400" dirty="0"/>
          </a:p>
          <a:p>
            <a:r>
              <a:rPr lang="bs-Latn-BA" sz="1400" dirty="0"/>
              <a:t>Arhitektura: Dugi hodnici sa ćelijama unutrašnjeg tipa Sing Sing, koje su sagradili osuđenici,  i koji je postao obrazac za građenje zatvora). Karakterizira ga „Kažnjenički hod osuđenika“ i fizička tortura.</a:t>
            </a:r>
            <a:endParaRPr lang="en-US" sz="1400" dirty="0"/>
          </a:p>
          <a:p>
            <a:endParaRPr lang="en-US" sz="1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1193630"/>
            <a:ext cx="7315200" cy="2262158"/>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hr-HR" sz="1400" dirty="0"/>
              <a:t>Dolaskom  lica u KPZ – traži procjenu ličnosti. Sve promjene koje se dešavaju kod ovih lica treba bilježiti, kod kraćih kazni svakih 6 mjeseci, a kod lica kojima je izrečena duža kazna jedanput godišnje. Kod lica koje  boravi u KPZ zatvorenog tipa posebno tretirati:</a:t>
            </a:r>
            <a:endParaRPr lang="en-US" sz="1400" dirty="0"/>
          </a:p>
          <a:p>
            <a:pPr lvl="0"/>
            <a:r>
              <a:rPr lang="hr-HR" sz="1400" dirty="0"/>
              <a:t>povratnike u kriminal, </a:t>
            </a:r>
            <a:endParaRPr lang="en-US" sz="1400" dirty="0"/>
          </a:p>
          <a:p>
            <a:pPr lvl="0"/>
            <a:r>
              <a:rPr lang="hr-HR" sz="1400" dirty="0"/>
              <a:t>traumatizirana lica,</a:t>
            </a:r>
            <a:endParaRPr lang="en-US" sz="1400" dirty="0"/>
          </a:p>
          <a:p>
            <a:pPr lvl="0"/>
            <a:r>
              <a:rPr lang="hr-HR" sz="1400" dirty="0"/>
              <a:t>alkoholičari, ovisnici o droge,</a:t>
            </a:r>
            <a:endParaRPr lang="en-US" sz="1400" dirty="0"/>
          </a:p>
          <a:p>
            <a:pPr lvl="0"/>
            <a:r>
              <a:rPr lang="hr-HR" sz="1400" dirty="0"/>
              <a:t>oboljeli od zaraznih bolesti( HIV-pozitivni i dr.),</a:t>
            </a:r>
            <a:endParaRPr lang="en-US" sz="1400" dirty="0"/>
          </a:p>
          <a:p>
            <a:pPr lvl="0"/>
            <a:r>
              <a:rPr lang="hr-HR" sz="1400" dirty="0"/>
              <a:t>maloljetnici,</a:t>
            </a:r>
            <a:endParaRPr lang="en-US" sz="1400" dirty="0"/>
          </a:p>
          <a:p>
            <a:pPr lvl="0"/>
            <a:r>
              <a:rPr lang="hr-HR" sz="1400" dirty="0"/>
              <a:t>osobe ženskog pola,</a:t>
            </a:r>
            <a:endParaRPr lang="en-US" sz="1400" dirty="0"/>
          </a:p>
          <a:p>
            <a:pPr lvl="0"/>
            <a:r>
              <a:rPr lang="hr-HR" sz="1400" dirty="0"/>
              <a:t>starija i iznemogla lica i dr. slične kategorije.</a:t>
            </a:r>
            <a:endParaRPr lang="en-US" sz="14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1116685"/>
            <a:ext cx="7315200" cy="2416046"/>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bs-Latn-BA" sz="1400" b="1" dirty="0"/>
              <a:t>3. PROGRESIVNI SISTEM- Engleski  progresivni model</a:t>
            </a:r>
            <a:endParaRPr lang="en-US" sz="1400" dirty="0"/>
          </a:p>
          <a:p>
            <a:r>
              <a:rPr lang="bs-Latn-BA" sz="1400" dirty="0"/>
              <a:t>u Engleskoj se izvršava modifikacija ćelijskog sistema izvršenja kazne zatvora. Progresivni  (mješoviti)  sistem se javlja u 19.vijeku u Engleskoj pod uticajem ideja i principima  „vaspitanja i popravljanja“ osuđenika za povratak u društvo. Progresivni sistem, omogućava da zatvorenik postepeno prelazi iz faze izolovanosti u slobodu, i približavanju životu na slobodi iz zatvorskih uslova do građanske slobode. Izdržavanje dužih kazni je imalo tri faze: </a:t>
            </a:r>
            <a:endParaRPr lang="en-US" sz="1400" dirty="0"/>
          </a:p>
          <a:p>
            <a:r>
              <a:rPr lang="bs-Latn-BA" sz="1400" dirty="0"/>
              <a:t>fazu usamljenja ili ćelijska, fazu zajedničkog izdržavanja kazne i fazu uslovnog otpusta, sa dvostrukim ciljem: zastrašivanje i popravljanje.</a:t>
            </a:r>
            <a:endParaRPr lang="en-US" sz="1400" dirty="0"/>
          </a:p>
          <a:p>
            <a:r>
              <a:rPr lang="bs-Latn-BA" sz="1400" b="1" dirty="0"/>
              <a:t> Irski  ili intermedijarni sistem </a:t>
            </a:r>
            <a:endParaRPr lang="en-US" sz="1400" dirty="0"/>
          </a:p>
          <a:p>
            <a:r>
              <a:rPr lang="bs-Latn-BA" sz="1400" dirty="0"/>
              <a:t>Irski sistem  je engleski model veoma napredan, u kojem osuđeno lice u trećem nivou se ne pušta na uslovni otpust, već se priprema za povratak u društvenu zajednicu sistemski</a:t>
            </a:r>
            <a:endParaRPr lang="en-US" sz="14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1008964"/>
            <a:ext cx="7315200" cy="2631490"/>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bs-Latn-BA" sz="1400" b="1" dirty="0"/>
              <a:t>Makonokijev  (bodovni) sistem </a:t>
            </a:r>
            <a:endParaRPr lang="en-US" sz="1400" dirty="0"/>
          </a:p>
          <a:p>
            <a:r>
              <a:rPr lang="bs-Latn-BA" sz="1400" dirty="0"/>
              <a:t> je uveden 1840.Makonokijev sistemsvoju sudsku kaznu pretvorio u bodovni sistem.On izbjegava prvu fazu izolacije,tj.mjerama stimulacije nastoji pridobiti zatvorenika na pošten rad, ovisno od bodova koje osuđeno lice uspije da osvoji svojim ponašanjem. Druga faza je organiziranje zatvorenika za rad po grupama.Treća faza je razdvajanje zatvorenika po kolibama koji su uspjeli u radu te nastavak samostalnog rada u obradi poljoprivrede i slično. </a:t>
            </a:r>
            <a:endParaRPr lang="en-US" sz="1400" dirty="0"/>
          </a:p>
          <a:p>
            <a:r>
              <a:rPr lang="bs-Latn-BA" sz="1400" b="1" dirty="0"/>
              <a:t> Klasifikacioni  (ženevski) model</a:t>
            </a:r>
            <a:endParaRPr lang="en-US" sz="1400" dirty="0"/>
          </a:p>
          <a:p>
            <a:r>
              <a:rPr lang="bs-Latn-BA" sz="1400" dirty="0"/>
              <a:t>Klasifikacioni model je nastao 1834.godine  u Ženevi. S početka izdržavanja kazne zatvora, osuđenik je boravio u ćeliji a kasnije u zajedničkom zatvoru.Izdržavanje kazne zatvora je po određenim grupama i klasifikacijama. Zatvorenici se svrstavaju u kategorije, koje su zajedničke prema određenim karakteristikama, prema uzrastu, vrsti krivičnog djela, stepenu obrazovanja, visini kazne, ranija osuđivanost, motivima izvršenja djela, radna sposobnost i sl.</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1400382"/>
            <a:ext cx="7315200" cy="2416046"/>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pl-PL" sz="1400" b="1" dirty="0"/>
              <a:t>Kako prevladati  probleme u komunikaciji?</a:t>
            </a:r>
            <a:endParaRPr lang="en-US" sz="1400" dirty="0"/>
          </a:p>
          <a:p>
            <a:r>
              <a:rPr lang="hr-HR" sz="1400" dirty="0"/>
              <a:t>Sukob i problemi u kontaktima nastaju kada obje strane smatraju da postupaju ispravno, oboje misle da je onaj drugi u krivu. Sukobe u komunikaciji prati emotivna reakcija.</a:t>
            </a:r>
            <a:endParaRPr lang="en-US" sz="1400" dirty="0"/>
          </a:p>
          <a:p>
            <a:r>
              <a:rPr lang="pl-PL" sz="1400" dirty="0"/>
              <a:t>Potrebno je u odnosima:</a:t>
            </a:r>
            <a:endParaRPr lang="en-US" sz="1400" dirty="0"/>
          </a:p>
          <a:p>
            <a:r>
              <a:rPr lang="hr-HR" sz="1400" dirty="0"/>
              <a:t>a) 	prihvatanjem razlika druge strane, razvijati svijest o različitostima,</a:t>
            </a:r>
            <a:endParaRPr lang="en-US" sz="1400" dirty="0"/>
          </a:p>
          <a:p>
            <a:r>
              <a:rPr lang="hr-HR" sz="1400" dirty="0"/>
              <a:t>b) 	nastojati neutralno procjenjivati situaciju,</a:t>
            </a:r>
            <a:endParaRPr lang="en-US" sz="1400" dirty="0"/>
          </a:p>
          <a:p>
            <a:r>
              <a:rPr lang="hr-HR" sz="1400" dirty="0"/>
              <a:t>c) 	razvijati razumjevanje, uvažavanje tuđeg mišljenja (druge strane),</a:t>
            </a:r>
            <a:endParaRPr lang="en-US" sz="1400" dirty="0"/>
          </a:p>
          <a:p>
            <a:r>
              <a:rPr lang="hr-HR" sz="1400" dirty="0"/>
              <a:t>d) 	sagledavati objektivno situaciju i problem iz perspektive druge strane, </a:t>
            </a:r>
            <a:endParaRPr lang="en-US" sz="1400" dirty="0"/>
          </a:p>
          <a:p>
            <a:r>
              <a:rPr lang="hr-HR" sz="1400" dirty="0"/>
              <a:t>e) provjeravanjem vlastitih stavova i uporedbom vlastitih stavova sa drugima (većina),</a:t>
            </a:r>
            <a:endParaRPr lang="en-US" sz="1400" dirty="0"/>
          </a:p>
          <a:p>
            <a:r>
              <a:rPr lang="hr-HR" sz="1400" dirty="0"/>
              <a:t>f) 	provjera razumljivosti poruka ( jesam li bio-a dovoljno jasna...?),</a:t>
            </a:r>
            <a:endParaRPr lang="en-US" sz="1400" dirty="0"/>
          </a:p>
          <a:p>
            <a:r>
              <a:rPr lang="hr-HR" sz="1400" dirty="0"/>
              <a:t>g) 	tolerirati i prihvatati razlike među ljudima,</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870464"/>
            <a:ext cx="7315200" cy="2908489"/>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hr-HR" sz="1400" dirty="0"/>
              <a:t>h)  biti obziran prema drugima,</a:t>
            </a:r>
            <a:endParaRPr lang="en-US" sz="1400" dirty="0"/>
          </a:p>
          <a:p>
            <a:r>
              <a:rPr lang="hr-HR" sz="1400" dirty="0"/>
              <a:t>i) 	znati procjeniti limit i prag tolerancije (nasilje, kriminal),</a:t>
            </a:r>
            <a:endParaRPr lang="en-US" sz="1400" dirty="0"/>
          </a:p>
          <a:p>
            <a:r>
              <a:rPr lang="hr-HR" sz="1400" dirty="0"/>
              <a:t>j) 	znati upravljati konfliktom je osnov zdrave komunikacije</a:t>
            </a:r>
            <a:r>
              <a:rPr lang="bs-Latn-BA" sz="1400" dirty="0"/>
              <a:t>:</a:t>
            </a:r>
            <a:endParaRPr lang="en-US" sz="1400" dirty="0"/>
          </a:p>
          <a:p>
            <a:r>
              <a:rPr lang="hr-HR" sz="1400" dirty="0"/>
              <a:t>- organizovanje i edukacija mješovite grupe,</a:t>
            </a:r>
            <a:endParaRPr lang="en-US" sz="1400" dirty="0"/>
          </a:p>
          <a:p>
            <a:r>
              <a:rPr lang="hr-HR" sz="1400" dirty="0"/>
              <a:t>-	sistematska evidencija u posebnom registru o znakovima narušene komunikacije </a:t>
            </a:r>
            <a:endParaRPr lang="en-US" sz="1400" dirty="0"/>
          </a:p>
          <a:p>
            <a:r>
              <a:rPr lang="hr-HR" sz="1400" dirty="0"/>
              <a:t>- 	naročito pažnju posvetiti edukaciji lica lišenih slobode ženskog </a:t>
            </a:r>
            <a:endParaRPr lang="en-US" sz="1400" dirty="0"/>
          </a:p>
          <a:p>
            <a:r>
              <a:rPr lang="hr-HR" sz="1400" dirty="0"/>
              <a:t>-	članovi tima menadzmenta KPZ trebaju se izboriti za mogućnosti objezbjeđenja upošljavanja ovih lica,</a:t>
            </a:r>
            <a:endParaRPr lang="en-US" sz="1400" dirty="0"/>
          </a:p>
          <a:p>
            <a:r>
              <a:rPr lang="hr-HR" sz="1400" dirty="0"/>
              <a:t>- potrebno je razvijati penitencijarni sistem na osnovama eliminiranja pregrada između zatvorenika i spoljnog svijeta</a:t>
            </a:r>
            <a:endParaRPr lang="en-US" sz="1400" dirty="0"/>
          </a:p>
          <a:p>
            <a:r>
              <a:rPr lang="hr-HR" sz="1400" dirty="0"/>
              <a:t>-	</a:t>
            </a:r>
            <a:r>
              <a:rPr lang="pl-PL" sz="1400" dirty="0"/>
              <a:t>komunikacija u novim odnosima, sa licima koja su duže vremena na  izdržavanju kazne daće rezultat. </a:t>
            </a:r>
            <a:endParaRPr lang="en-US" sz="1400" dirty="0"/>
          </a:p>
          <a:p>
            <a:r>
              <a:rPr lang="hr-HR" sz="1400" dirty="0"/>
              <a:t>-	primjetan je nedostatak interne komunikacije</a:t>
            </a:r>
            <a:endParaRPr lang="en-US"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1193630"/>
            <a:ext cx="7315200" cy="2262158"/>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hr-HR" sz="1400" dirty="0"/>
              <a:t>-	izgradnja sistema za upravljanje kadrovima prema preporukama EU. </a:t>
            </a:r>
            <a:endParaRPr lang="en-US" sz="1400" dirty="0"/>
          </a:p>
          <a:p>
            <a:r>
              <a:rPr lang="hr-HR" sz="1400" dirty="0"/>
              <a:t>-	nove koncepcije i vidovi  komunikacije između službenih lica i učinioca krivičnih djela traži novi profil službenika</a:t>
            </a:r>
            <a:endParaRPr lang="en-US" sz="1400" dirty="0"/>
          </a:p>
          <a:p>
            <a:r>
              <a:rPr lang="hr-HR" sz="1400" dirty="0"/>
              <a:t>- potrebno je poznavanje međunarodnih instrumenata</a:t>
            </a:r>
            <a:endParaRPr lang="en-US" sz="1400" dirty="0"/>
          </a:p>
          <a:p>
            <a:r>
              <a:rPr lang="hr-HR" sz="1400" dirty="0"/>
              <a:t>- od strane Nadzornog neovisnog odbora kontrolirati poštivanje ljudskih prava i sloboda lica u KPZ,</a:t>
            </a:r>
            <a:endParaRPr lang="en-US" sz="1400" dirty="0"/>
          </a:p>
          <a:p>
            <a:r>
              <a:rPr lang="hr-HR" sz="1400" dirty="0"/>
              <a:t>- dati više samostalnosti zdravstvenim službama</a:t>
            </a:r>
            <a:endParaRPr lang="en-US" sz="1400" dirty="0"/>
          </a:p>
          <a:p>
            <a:r>
              <a:rPr lang="hr-HR" sz="1400" dirty="0"/>
              <a:t>-	lica koja su dugo uposlenici u KPZ, mogu ovo smatrati kao </a:t>
            </a:r>
            <a:endParaRPr lang="en-US" sz="1400" dirty="0"/>
          </a:p>
          <a:p>
            <a:r>
              <a:rPr lang="hr-HR" sz="1400" dirty="0"/>
              <a:t>-	pružiti edukativnu podršku prevaspitnoj službi,</a:t>
            </a:r>
            <a:endParaRPr lang="en-US" sz="1400" dirty="0"/>
          </a:p>
          <a:p>
            <a:r>
              <a:rPr lang="hr-HR" sz="1400" dirty="0"/>
              <a:t>-	registrirati i identificirati probleme koji se odnose na internu bezbjednost</a:t>
            </a:r>
            <a:endParaRPr lang="en-US" sz="1400" dirty="0"/>
          </a:p>
          <a:p>
            <a:r>
              <a:rPr lang="hr-HR" sz="1400" dirty="0"/>
              <a:t>-	poboljšanje uslova rada, poboljšanje </a:t>
            </a:r>
            <a:endParaRPr lang="en-US"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1116686"/>
            <a:ext cx="7315200" cy="2416046"/>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hr-HR" sz="1400" dirty="0"/>
              <a:t>Odgovornost za uspješnu i kvalitetnu komunikaciju između službenog lica i učinioca krivičnih djela leži na svim licima  koja komuniciraju sa</a:t>
            </a:r>
            <a:r>
              <a:rPr lang="hr-HR" sz="1400" b="1" dirty="0"/>
              <a:t> </a:t>
            </a:r>
            <a:r>
              <a:rPr lang="hr-HR" sz="1400" dirty="0"/>
              <a:t>pritvorenim  i osuđenim licima,</a:t>
            </a:r>
            <a:endParaRPr lang="en-US" sz="1400" dirty="0"/>
          </a:p>
          <a:p>
            <a:r>
              <a:rPr lang="hr-HR" sz="1400" dirty="0"/>
              <a:t>-	izrada i primjena protivstresnog programa za službena lica,</a:t>
            </a:r>
            <a:endParaRPr lang="en-US" sz="1400" dirty="0"/>
          </a:p>
          <a:p>
            <a:r>
              <a:rPr lang="hr-HR" sz="1400" dirty="0"/>
              <a:t>- uspješnost u komunikaciji ovisi od profesionalnog integriteta uposlenika,</a:t>
            </a:r>
            <a:endParaRPr lang="en-US" sz="1400" dirty="0"/>
          </a:p>
          <a:p>
            <a:r>
              <a:rPr lang="hr-HR" sz="1400" dirty="0"/>
              <a:t>- ovisi  od same strukture ličnosti službenog lica,</a:t>
            </a:r>
            <a:endParaRPr lang="en-US" sz="1400" dirty="0"/>
          </a:p>
          <a:p>
            <a:r>
              <a:rPr lang="hr-HR" sz="1400" dirty="0"/>
              <a:t>- taktičnosti u pristupu prema pritvorenicima i osuđenicima,</a:t>
            </a:r>
            <a:endParaRPr lang="en-US" sz="1400" dirty="0"/>
          </a:p>
          <a:p>
            <a:r>
              <a:rPr lang="hr-HR" sz="1400" dirty="0"/>
              <a:t>- spremnosti za dijalog,</a:t>
            </a:r>
            <a:endParaRPr lang="en-US" sz="1400" dirty="0"/>
          </a:p>
          <a:p>
            <a:r>
              <a:rPr lang="hr-HR" sz="1400" dirty="0"/>
              <a:t>- znanje i poznavanje prirode posla,</a:t>
            </a:r>
            <a:endParaRPr lang="en-US" sz="1400" dirty="0"/>
          </a:p>
          <a:p>
            <a:r>
              <a:rPr lang="hr-HR" sz="1400" dirty="0"/>
              <a:t>- lične motiviranosti,  općih sposobnosti uposlenih,</a:t>
            </a:r>
            <a:endParaRPr lang="en-US" sz="1400" dirty="0"/>
          </a:p>
          <a:p>
            <a:r>
              <a:rPr lang="hr-HR" sz="1400" dirty="0"/>
              <a:t>-	ponašanje i komunikacija sa pritvorenim i osuđenim licima podrazumijeva poznavanje etičkog kodeksa, poznavanje Konvencije o zaštiti ljudskih </a:t>
            </a:r>
            <a:endParaRPr lang="en-US"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1116684"/>
            <a:ext cx="7315200" cy="2416046"/>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hr-HR" sz="1400" dirty="0"/>
              <a:t>Stepen sigurnosti lica lišenog slobode u jednom zatvoru ovisi će mnogo više o stepenu  ostvarenih kontakata, nego o kontroli nad osuđeničkom populacijom</a:t>
            </a:r>
            <a:endParaRPr lang="en-US" sz="1400" dirty="0"/>
          </a:p>
          <a:p>
            <a:r>
              <a:rPr lang="hr-HR" sz="1400" dirty="0"/>
              <a:t>Odgovornost za uspješnost komunikacijskih odnosa leži na upravljačkim strukturama u stvaranju medijske slike o KPZ- a  u javnosti </a:t>
            </a:r>
            <a:endParaRPr lang="en-US" sz="1400" dirty="0"/>
          </a:p>
          <a:p>
            <a:r>
              <a:rPr lang="hr-HR" sz="1400" dirty="0"/>
              <a:t>Neophodno je izboriti se da se lica koja ne spadaju u sistem krivičnog pravosuđa, </a:t>
            </a:r>
            <a:endParaRPr lang="en-US" sz="1400" dirty="0"/>
          </a:p>
          <a:p>
            <a:r>
              <a:rPr lang="hr-HR" sz="1400" dirty="0"/>
              <a:t>Neophodno je « uozbiljavanje »</a:t>
            </a:r>
            <a:r>
              <a:rPr lang="hr-HR" sz="1400" b="1" dirty="0"/>
              <a:t> </a:t>
            </a:r>
            <a:r>
              <a:rPr lang="hr-HR" sz="1400" dirty="0"/>
              <a:t>tj.</a:t>
            </a:r>
            <a:r>
              <a:rPr lang="hr-HR" sz="1400" b="1" dirty="0"/>
              <a:t> </a:t>
            </a:r>
            <a:r>
              <a:rPr lang="hr-HR" sz="1400" dirty="0"/>
              <a:t>živo komuniciranje što više službenih lica sa pritvorenim i osuđenim licima.</a:t>
            </a:r>
            <a:endParaRPr lang="en-US" sz="1400" dirty="0"/>
          </a:p>
          <a:p>
            <a:r>
              <a:rPr lang="hr-HR" sz="1400" dirty="0"/>
              <a:t>Osnovati organizaciju koja će se baviti zatvorenicima nakon izlaska iz KPZ i ponovne inkorporacije u društvu jer trenutno u KPZ postpenalna priprema za život na </a:t>
            </a:r>
            <a:endParaRPr lang="en-US" sz="1400" dirty="0"/>
          </a:p>
          <a:p>
            <a:r>
              <a:rPr lang="hr-HR" sz="1400" dirty="0"/>
              <a:t>Uprava KPZ i cjelokupno osoblje, mora postati svjesno presudnog značaja kvalitetne komunikacije za dobrobit sviju</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1116686"/>
            <a:ext cx="7315200" cy="2416046"/>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bs-Latn-BA" sz="1400" b="1" dirty="0"/>
              <a:t>RAZVOJ SISTEMA KAZNI</a:t>
            </a:r>
            <a:endParaRPr lang="en-US" sz="1400" dirty="0"/>
          </a:p>
          <a:p>
            <a:r>
              <a:rPr lang="bs-Latn-BA" sz="1400" b="1" dirty="0"/>
              <a:t>Kažnjavanje</a:t>
            </a:r>
            <a:endParaRPr lang="en-US" sz="1400" dirty="0"/>
          </a:p>
          <a:p>
            <a:r>
              <a:rPr lang="bs-Latn-BA" sz="1400" dirty="0"/>
              <a:t>K</a:t>
            </a:r>
            <a:r>
              <a:rPr lang="sr-Cyrl-CS" sz="1400" dirty="0"/>
              <a:t>azna sve do današnjeg dana ostaje odmazda, ma kako da je </a:t>
            </a:r>
            <a:r>
              <a:rPr lang="bs-Latn-BA" sz="1400" dirty="0"/>
              <a:t>učinioc</a:t>
            </a:r>
            <a:r>
              <a:rPr lang="sr-Cyrl-CS" sz="1400" dirty="0"/>
              <a:t> krivičnog d</a:t>
            </a:r>
            <a:r>
              <a:rPr lang="bs-Latn-BA" sz="1400" dirty="0"/>
              <a:t>j</a:t>
            </a:r>
            <a:r>
              <a:rPr lang="sr-Cyrl-CS" sz="1400" dirty="0"/>
              <a:t>ela determini</a:t>
            </a:r>
            <a:r>
              <a:rPr lang="bs-Latn-BA" sz="1400" dirty="0"/>
              <a:t>r</a:t>
            </a:r>
            <a:r>
              <a:rPr lang="sr-Cyrl-CS" sz="1400" dirty="0"/>
              <a:t>an, jer se kažnjavanje svuda odnosi primarno na značaj krivice, a tek sekundarno na njenog </a:t>
            </a:r>
            <a:r>
              <a:rPr lang="bs-Latn-BA" sz="1400" dirty="0"/>
              <a:t>učinioca</a:t>
            </a:r>
            <a:r>
              <a:rPr lang="sr-Cyrl-CS" sz="1400" dirty="0"/>
              <a:t>.</a:t>
            </a:r>
            <a:endParaRPr lang="en-US" sz="1400" dirty="0"/>
          </a:p>
          <a:p>
            <a:r>
              <a:rPr lang="bs-Latn-BA" sz="1400" dirty="0"/>
              <a:t>I</a:t>
            </a:r>
            <a:r>
              <a:rPr lang="sr-Cyrl-CS" sz="1400" dirty="0"/>
              <a:t>zolacija prestupnika iz društva na određeno vr</a:t>
            </a:r>
            <a:r>
              <a:rPr lang="bs-Latn-BA" sz="1400" dirty="0"/>
              <a:t>ij</a:t>
            </a:r>
            <a:r>
              <a:rPr lang="sr-Cyrl-CS" sz="1400" dirty="0"/>
              <a:t>eme </a:t>
            </a:r>
            <a:r>
              <a:rPr lang="bs-Latn-BA" sz="1400" dirty="0"/>
              <a:t>ne riješava p</a:t>
            </a:r>
            <a:r>
              <a:rPr lang="sr-Cyrl-CS" sz="1400" dirty="0"/>
              <a:t>roblem kriminaliteta </a:t>
            </a:r>
            <a:endParaRPr lang="en-US" sz="1400" dirty="0"/>
          </a:p>
          <a:p>
            <a:r>
              <a:rPr lang="bs-Latn-BA" sz="1400" dirty="0"/>
              <a:t>Prvi pisani zakoni se javljaju pojavom države. Kazna je imala cilj da uspostavi red i ravnotežu koje su poremećene samim događanjem krivičnoga djela. </a:t>
            </a:r>
            <a:endParaRPr lang="en-US" sz="1400" dirty="0"/>
          </a:p>
          <a:p>
            <a:r>
              <a:rPr lang="bs-Latn-BA" sz="1400" dirty="0"/>
              <a:t>Prateći historijat kažnjavanja, stiče se dojam da su razne civilizacije se „utrkivale“ u primjeni najgroznijih sankcija za prestupnike i kažnjenike u cilju ispaštanja u što većim mukama.</a:t>
            </a:r>
            <a:endParaRPr lang="en-US" sz="1400" dirty="0"/>
          </a:p>
          <a:p>
            <a:r>
              <a:rPr lang="bs-Latn-BA" sz="1400" dirty="0"/>
              <a:t>Poznate su kazne eliminacije: progonstvo iz zajednice, putem deportacije, relegacije (blagi oblik kazne progonstva, relegirati – znači izdvojiti) i smrtne kazne.</a:t>
            </a:r>
            <a:endParaRPr lang="en-US" sz="14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65</TotalTime>
  <Words>4336</Words>
  <Application>Microsoft Office PowerPoint</Application>
  <PresentationFormat>Prikaz na ekranu (4:3)</PresentationFormat>
  <Paragraphs>219</Paragraphs>
  <Slides>31</Slides>
  <Notes>0</Notes>
  <HiddenSlides>0</HiddenSlides>
  <MMClips>0</MMClips>
  <ScaleCrop>false</ScaleCrop>
  <HeadingPairs>
    <vt:vector size="6" baseType="variant">
      <vt:variant>
        <vt:lpstr>Korišteni fontovi</vt:lpstr>
      </vt:variant>
      <vt:variant>
        <vt:i4>5</vt:i4>
      </vt:variant>
      <vt:variant>
        <vt:lpstr>Tema</vt:lpstr>
      </vt:variant>
      <vt:variant>
        <vt:i4>1</vt:i4>
      </vt:variant>
      <vt:variant>
        <vt:lpstr>Naslovi slajdova</vt:lpstr>
      </vt:variant>
      <vt:variant>
        <vt:i4>31</vt:i4>
      </vt:variant>
    </vt:vector>
  </HeadingPairs>
  <TitlesOfParts>
    <vt:vector size="37" baseType="lpstr">
      <vt:lpstr>Arial</vt:lpstr>
      <vt:lpstr>Times New Roman</vt:lpstr>
      <vt:lpstr>Verdana</vt:lpstr>
      <vt:lpstr>Wingdings 2</vt:lpstr>
      <vt:lpstr>Wingdings 3</vt:lpstr>
      <vt:lpstr>Concourse</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vector>
  </TitlesOfParts>
  <Company>rg-adguard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Almir</cp:lastModifiedBy>
  <cp:revision>13</cp:revision>
  <dcterms:created xsi:type="dcterms:W3CDTF">2019-03-27T20:56:35Z</dcterms:created>
  <dcterms:modified xsi:type="dcterms:W3CDTF">2020-11-03T20:26:15Z</dcterms:modified>
</cp:coreProperties>
</file>