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4" r:id="rId2"/>
    <p:sldId id="275" r:id="rId3"/>
    <p:sldId id="277" r:id="rId4"/>
    <p:sldId id="278" r:id="rId5"/>
    <p:sldId id="279"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97" r:id="rId23"/>
    <p:sldId id="298" r:id="rId24"/>
    <p:sldId id="29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12CA672-5219-4372-9ECA-9C891D110A1B}" type="datetimeFigureOut">
              <a:rPr lang="en-US" smtClean="0"/>
              <a:pPr/>
              <a:t>11/3/2020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51F3D3-D6E1-4164-A168-65B74F43B5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12CA672-5219-4372-9ECA-9C891D110A1B}"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12CA672-5219-4372-9ECA-9C891D110A1B}"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1F3D3-D6E1-4164-A168-65B74F43B5D7}"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CA672-5219-4372-9ECA-9C891D110A1B}"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51F3D3-D6E1-4164-A168-65B74F43B5D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12CA672-5219-4372-9ECA-9C891D110A1B}" type="datetimeFigureOut">
              <a:rPr lang="en-US" smtClean="0"/>
              <a:pPr/>
              <a:t>11/3/2020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51F3D3-D6E1-4164-A168-65B74F43B5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3. PRVI PISANI ZAKONI</a:t>
            </a:r>
            <a:endParaRPr lang="en-US" sz="1400" dirty="0"/>
          </a:p>
          <a:p>
            <a:r>
              <a:rPr lang="bs-Latn-BA" sz="1400" dirty="0"/>
              <a:t>Rodovsko – plemensko uređenje karakteriše javljanje razni oblici ponašanja uslovljeni nejednakostima među ljudima, koje je moralo biti sankcionirano.( Mojsijev zakon). U osnovi Evropskog kontinentalnog prava je svakako pojava Rimskog prava.</a:t>
            </a:r>
            <a:endParaRPr lang="en-US" sz="1400" dirty="0"/>
          </a:p>
          <a:p>
            <a:r>
              <a:rPr lang="bs-Latn-BA" sz="1400" dirty="0"/>
              <a:t>Učenja Cicerona je da uzrok zločina jeste nekažnjivost, zbog toga je insistirao na primjeni kazni</a:t>
            </a:r>
            <a:r>
              <a:rPr lang="bs-Latn-BA" sz="1400" b="1" dirty="0"/>
              <a:t>.</a:t>
            </a:r>
            <a:r>
              <a:rPr lang="bs-Latn-BA" sz="1400" dirty="0"/>
              <a:t>Seneka</a:t>
            </a:r>
            <a:r>
              <a:rPr lang="bs-Latn-BA" sz="1400" b="1" dirty="0"/>
              <a:t>, </a:t>
            </a:r>
            <a:r>
              <a:rPr lang="bs-Latn-BA" sz="1400" dirty="0"/>
              <a:t>smatrao je da se počinilac krivičnih djela može rehabilitirati,</a:t>
            </a:r>
            <a:r>
              <a:rPr lang="bs-Latn-BA" sz="1400" b="1" dirty="0"/>
              <a:t> </a:t>
            </a:r>
            <a:r>
              <a:rPr lang="bs-Latn-BA" sz="1400" dirty="0"/>
              <a:t>da je zločin koji je počinio izraz greške u njemu. Zalagao za kažnjavanje, sa glavnim ciljem popravljanja počinioca.</a:t>
            </a:r>
            <a:endParaRPr lang="en-US" sz="1400" dirty="0"/>
          </a:p>
          <a:p>
            <a:r>
              <a:rPr lang="bs-Latn-BA" sz="1400" dirty="0"/>
              <a:t>Hamurabijev zakon, 2100.p.n.e..,dokument, strogih normi, napisan klinastim pismom na kamenim stubovima veličine 2,25m, otkriven je u Suzi, Iran 1901-1902.godine; računa se da je imao oko 282 člana, ali nisu svi sačuvani). Svrha kažnjavanja: zaštita društvenog sistema kroz onemogućavanje nasilja moćnih nad slabijim (značaj je dat načelu pravednosti).</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 HUMANIZAM I RENESANSA </a:t>
            </a:r>
            <a:endParaRPr lang="en-US" sz="1400" dirty="0"/>
          </a:p>
          <a:p>
            <a:r>
              <a:rPr lang="bs-Latn-BA" sz="1400" dirty="0"/>
              <a:t>Ovaj period je u historiji npoznat kao period teških oblike kažnjavanja.</a:t>
            </a:r>
            <a:r>
              <a:rPr lang="hr-HR" sz="1400" dirty="0"/>
              <a:t> Epoha počinje polovinom  14. i 15. vijeka, a kulminaciju dostiže u 17. i 18. vijeku. Period humanizma i renesanse je ponudio nekoliko  socia utopističkih koncepata uređenja država: na općoj dobroti, na utilitarističkoj osnovi i na jednakosti.</a:t>
            </a:r>
            <a:endParaRPr lang="en-US" sz="1400" dirty="0"/>
          </a:p>
          <a:p>
            <a:r>
              <a:rPr lang="bs-Latn-BA" sz="1400" b="1" dirty="0"/>
              <a:t> </a:t>
            </a:r>
            <a:endParaRPr lang="en-US" sz="1400" dirty="0"/>
          </a:p>
          <a:p>
            <a:r>
              <a:rPr lang="bs-Latn-BA" sz="1400" b="1" dirty="0"/>
              <a:t>7. NOVI VIJEK</a:t>
            </a:r>
            <a:endParaRPr lang="en-US" sz="1400" dirty="0"/>
          </a:p>
          <a:p>
            <a:r>
              <a:rPr lang="bs-Latn-BA" sz="1400" dirty="0"/>
              <a:t>U periodu 17. i s početka 18. vijeka počinju reforme. I dalje ostaju odmazda i zastrašivanje, ali prvi put se u sistem izvršenja krivičnih sankcija uvode novine: kazna deportacije (nasilno odvođenje ili prinudno preseljavanje lica s područja prebivališta, npr., Rusija u Sibir) i kazna lišavanja slobode. Kazna zatvora postaje najuniverzalniji i najrasprostranjeniji oblik sankcije za teža krivična djela.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624244"/>
            <a:ext cx="7315200" cy="340093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8. NOVOVJEKOVNA PENOLOŠKA MISAO</a:t>
            </a:r>
            <a:endParaRPr lang="en-US" sz="1400" dirty="0"/>
          </a:p>
          <a:p>
            <a:r>
              <a:rPr lang="bs-Latn-BA" sz="1400" dirty="0"/>
              <a:t>Za ovaj period se veže veliki uticaj Klasična škola s kraja 18. i 19. vijeka, i teorijsko promišljanje  o svrsi kazne</a:t>
            </a:r>
            <a:r>
              <a:rPr lang="bs-Latn-BA" sz="1400" b="1" dirty="0"/>
              <a:t>.</a:t>
            </a:r>
            <a:r>
              <a:rPr lang="bs-Latn-BA" sz="1400" dirty="0"/>
              <a:t> </a:t>
            </a:r>
            <a:r>
              <a:rPr lang="pl-PL" sz="1400" dirty="0"/>
              <a:t>Kažnjavanje, u ovom periodu, bilo je arbitrarno i vrlo retributivno, karakterizirano teškim kaznama i tjelesnom kaznom. Krivičnopravni  sistem dozvoljavao je veliku diskrecijsku moć sucima što je omogućavalo da počinioci  prođu nekažnjeno, a nevini budu osuđeni, što je nehumano, u isto vrijeme neefikasno kada je kontrola kriminaliteta u pitanju.</a:t>
            </a:r>
            <a:endParaRPr lang="en-US" sz="1400" dirty="0"/>
          </a:p>
          <a:p>
            <a:r>
              <a:rPr lang="pl-PL" sz="1400" dirty="0"/>
              <a:t>Osnovni postulati Klasične škole su: </a:t>
            </a:r>
            <a:endParaRPr lang="en-US" sz="1400" dirty="0"/>
          </a:p>
          <a:p>
            <a:r>
              <a:rPr lang="pl-PL" sz="1400" dirty="0"/>
              <a:t>1. kriminal je potrebno zakonski definirati,</a:t>
            </a:r>
            <a:endParaRPr lang="en-US" sz="1400" dirty="0"/>
          </a:p>
          <a:p>
            <a:r>
              <a:rPr lang="pl-PL" sz="1400" dirty="0"/>
              <a:t>2. kazna mora biti suprotstavljena prestupu, tj. postoji proporcionalnost kažnjavanja težini prestupa (izrečena kazna je proporcionalna težini prestupa), </a:t>
            </a:r>
            <a:endParaRPr lang="en-US" sz="1400" dirty="0"/>
          </a:p>
          <a:p>
            <a:r>
              <a:rPr lang="pl-PL" sz="1400" dirty="0"/>
              <a:t>3. ljudi čine krivična djela slobodnom voljom (svrha kazne proizilazi iz shvatanja motivacije za prestupničko ponašanje),</a:t>
            </a:r>
            <a:endParaRPr lang="en-US" sz="1400" dirty="0"/>
          </a:p>
          <a:p>
            <a:r>
              <a:rPr lang="pl-PL" sz="1400" dirty="0"/>
              <a:t>4. krivični zakon treba funkcionirati tako da odvrati, tj. spriječi kriminal,</a:t>
            </a:r>
            <a:endParaRPr lang="en-US" sz="1400" dirty="0"/>
          </a:p>
          <a:p>
            <a:r>
              <a:rPr lang="pl-PL" sz="1400" dirty="0"/>
              <a:t>5. pravo na pravičan postupak i generalno ograničavanje diskrecijske moći unutar krivičnopravnog sistema</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dirty="0"/>
              <a:t>Stoga kažnjavanje ima specijalni i generalno preventivni učinak - odvraćanje od prestupničkog ponašanja zastrašivanjem počinioca krivičnog djela i ostalih građana.</a:t>
            </a:r>
            <a:endParaRPr lang="en-US" sz="1400" dirty="0"/>
          </a:p>
          <a:p>
            <a:r>
              <a:rPr lang="bs-Latn-BA" sz="1400" dirty="0"/>
              <a:t>Čezare Beccaria (1738-1794.), u svome djelu „O zločinima i kaznama“ kritikovao krivično zakonodavstvo, zalažući se za prevenciju, a ne za odmazdu“. Smatrao je da smrtna kazna „do sada nije učinila ljude boljim“, zbog čega je nekorisna osim za najteže političke prestupe. Kritikuje kažnjavanje djece i duševnih bolesnika.</a:t>
            </a:r>
            <a:endParaRPr lang="en-US" sz="1400" dirty="0"/>
          </a:p>
          <a:p>
            <a:r>
              <a:rPr lang="bs-Latn-BA" sz="1400" dirty="0"/>
              <a:t>Kao zamjenu za smrtnu kaznu,  Bekarije predlaže kaznu lišenja slobode (zatvor). Krivično djelo i kaznu stavljaju u centar,  a ličnost prestupnika nije predmet nauke; kriminal je potrebno zakonski definirati, vrstu kazne odrediti prema vrsti krivičnog djela, počinioci krivičnog djela, čine krivično djelo svojom voljom, sprovedba zakona ima za cilj, odvratiti, spriječiti kriminal.  Napisao je Esej o zločinu i kazni. Stav Beccaria je, da zakon je uslov kojem ljudi žrtvuju dio slobode da bi uživali u miru i sigurnosti. Beccaria je predlagao edukaciju ljudi u obrazovanju kao vid prevencije kriminaliteta.</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5"/>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Jeremy Bentham (Englez) je utilitarista koji smatra da je potrebno imati zakonski kod kojim se propisuje posebna kazna za prestupnike, gdje će potencijalni počinioc biti zastrašen ili spriječen u činjenju delikta.Jeremi Bentham, je razradio teoriju o društvenoj korisnosti kazne („Teorija zakonodavstva“, i „Teorija kazne“), smatrajući da je cilj kazne suzbijanje kriminaliteta.</a:t>
            </a:r>
            <a:endParaRPr lang="en-US" sz="1400" dirty="0"/>
          </a:p>
          <a:p>
            <a:r>
              <a:rPr lang="pl-PL" sz="1400" dirty="0"/>
              <a:t>Bentham</a:t>
            </a:r>
            <a:r>
              <a:rPr lang="bs-Latn-BA" sz="1400" dirty="0"/>
              <a:t>  </a:t>
            </a:r>
            <a:r>
              <a:rPr lang="pl-PL" sz="1400" dirty="0"/>
              <a:t>navodi tri na</a:t>
            </a:r>
            <a:r>
              <a:rPr lang="bs-Latn-BA" sz="1400" dirty="0"/>
              <a:t>č</a:t>
            </a:r>
            <a:r>
              <a:rPr lang="pl-PL" sz="1400" dirty="0"/>
              <a:t>ina sprje</a:t>
            </a:r>
            <a:r>
              <a:rPr lang="bs-Latn-BA" sz="1400" dirty="0"/>
              <a:t>č</a:t>
            </a:r>
            <a:r>
              <a:rPr lang="pl-PL" sz="1400" dirty="0"/>
              <a:t>avanja recidivizma</a:t>
            </a:r>
            <a:r>
              <a:rPr lang="bs-Latn-BA" sz="1400" dirty="0"/>
              <a:t>:</a:t>
            </a:r>
            <a:endParaRPr lang="en-US" sz="1400" dirty="0"/>
          </a:p>
          <a:p>
            <a:r>
              <a:rPr lang="bs-Latn-BA" sz="1400" dirty="0"/>
              <a:t>1. </a:t>
            </a:r>
            <a:r>
              <a:rPr lang="hr-HR" sz="1400" dirty="0"/>
              <a:t>oduzimanjem po</a:t>
            </a:r>
            <a:r>
              <a:rPr lang="bs-Latn-BA" sz="1400" dirty="0"/>
              <a:t>č</a:t>
            </a:r>
            <a:r>
              <a:rPr lang="hr-HR" sz="1400" dirty="0"/>
              <a:t>initelju fizi</a:t>
            </a:r>
            <a:r>
              <a:rPr lang="bs-Latn-BA" sz="1400" dirty="0"/>
              <a:t>č</a:t>
            </a:r>
            <a:r>
              <a:rPr lang="hr-HR" sz="1400" dirty="0"/>
              <a:t>ke mogu</a:t>
            </a:r>
            <a:r>
              <a:rPr lang="bs-Latn-BA" sz="1400" dirty="0"/>
              <a:t>ć</a:t>
            </a:r>
            <a:r>
              <a:rPr lang="hr-HR" sz="1400" dirty="0"/>
              <a:t>nosti po</a:t>
            </a:r>
            <a:r>
              <a:rPr lang="bs-Latn-BA" sz="1400" dirty="0"/>
              <a:t>č</a:t>
            </a:r>
            <a:r>
              <a:rPr lang="hr-HR" sz="1400" dirty="0"/>
              <a:t>injenja krivi</a:t>
            </a:r>
            <a:r>
              <a:rPr lang="bs-Latn-BA" sz="1400" dirty="0"/>
              <a:t>č</a:t>
            </a:r>
            <a:r>
              <a:rPr lang="hr-HR" sz="1400" dirty="0"/>
              <a:t>nog djela,</a:t>
            </a:r>
            <a:endParaRPr lang="en-US" sz="1400" dirty="0"/>
          </a:p>
          <a:p>
            <a:r>
              <a:rPr lang="bs-Latn-BA" sz="1400" dirty="0"/>
              <a:t>2. </a:t>
            </a:r>
            <a:r>
              <a:rPr lang="pl-PL" sz="1400" dirty="0"/>
              <a:t>oduzimanjem</a:t>
            </a:r>
            <a:r>
              <a:rPr lang="bs-Latn-BA" sz="1400" dirty="0"/>
              <a:t> ž</a:t>
            </a:r>
            <a:r>
              <a:rPr lang="pl-PL" sz="1400" dirty="0"/>
              <a:t>elje za</a:t>
            </a:r>
            <a:r>
              <a:rPr lang="bs-Latn-BA" sz="1400" dirty="0"/>
              <a:t> č</a:t>
            </a:r>
            <a:r>
              <a:rPr lang="pl-PL" sz="1400" dirty="0"/>
              <a:t>injenjem krivi</a:t>
            </a:r>
            <a:r>
              <a:rPr lang="bs-Latn-BA" sz="1400" dirty="0"/>
              <a:t>č</a:t>
            </a:r>
            <a:r>
              <a:rPr lang="pl-PL" sz="1400" dirty="0"/>
              <a:t>nog</a:t>
            </a:r>
            <a:r>
              <a:rPr lang="bs-Latn-BA" sz="1400" dirty="0"/>
              <a:t>  </a:t>
            </a:r>
            <a:r>
              <a:rPr lang="pl-PL" sz="1400" dirty="0"/>
              <a:t>djela,</a:t>
            </a:r>
            <a:endParaRPr lang="en-US" sz="1400" dirty="0"/>
          </a:p>
          <a:p>
            <a:r>
              <a:rPr lang="bs-Latn-BA" sz="1400" dirty="0"/>
              <a:t>3. </a:t>
            </a:r>
            <a:r>
              <a:rPr lang="pl-PL" sz="1400" dirty="0"/>
              <a:t>stvaranjem straha od</a:t>
            </a:r>
            <a:r>
              <a:rPr lang="bs-Latn-BA" sz="1400" dirty="0"/>
              <a:t> č</a:t>
            </a:r>
            <a:r>
              <a:rPr lang="pl-PL" sz="1400" dirty="0"/>
              <a:t>injenja krivi</a:t>
            </a:r>
            <a:r>
              <a:rPr lang="bs-Latn-BA" sz="1400" dirty="0"/>
              <a:t>č</a:t>
            </a:r>
            <a:r>
              <a:rPr lang="pl-PL" sz="1400" dirty="0"/>
              <a:t>nog djela kod po</a:t>
            </a:r>
            <a:r>
              <a:rPr lang="bs-Latn-BA" sz="1400" dirty="0"/>
              <a:t>č</a:t>
            </a:r>
            <a:r>
              <a:rPr lang="pl-PL" sz="1400" dirty="0"/>
              <a:t>inioca.</a:t>
            </a:r>
            <a:endParaRPr lang="en-US" sz="1400" dirty="0"/>
          </a:p>
          <a:p>
            <a:r>
              <a:rPr lang="pl-PL" sz="1400" dirty="0"/>
              <a:t>U prvom slu</a:t>
            </a:r>
            <a:r>
              <a:rPr lang="bs-Latn-BA" sz="1400" dirty="0"/>
              <a:t>č</a:t>
            </a:r>
            <a:r>
              <a:rPr lang="pl-PL" sz="1400" dirty="0"/>
              <a:t>aju po</a:t>
            </a:r>
            <a:r>
              <a:rPr lang="bs-Latn-BA" sz="1400" dirty="0"/>
              <a:t>č</a:t>
            </a:r>
            <a:r>
              <a:rPr lang="pl-PL" sz="1400" dirty="0"/>
              <a:t>inioc ne mo</a:t>
            </a:r>
            <a:r>
              <a:rPr lang="bs-Latn-BA" sz="1400" dirty="0"/>
              <a:t>ž</a:t>
            </a:r>
            <a:r>
              <a:rPr lang="pl-PL" sz="1400" dirty="0"/>
              <a:t>e po</a:t>
            </a:r>
            <a:r>
              <a:rPr lang="bs-Latn-BA" sz="1400" dirty="0"/>
              <a:t>č</a:t>
            </a:r>
            <a:r>
              <a:rPr lang="pl-PL" sz="1400" dirty="0"/>
              <a:t>initi krivi</a:t>
            </a:r>
            <a:r>
              <a:rPr lang="bs-Latn-BA" sz="1400" dirty="0"/>
              <a:t>č</a:t>
            </a:r>
            <a:r>
              <a:rPr lang="pl-PL" sz="1400" dirty="0"/>
              <a:t>no djelo</a:t>
            </a:r>
            <a:r>
              <a:rPr lang="bs-Latn-BA" sz="1400" dirty="0"/>
              <a:t> (</a:t>
            </a:r>
            <a:r>
              <a:rPr lang="pl-PL" sz="1400" dirty="0"/>
              <a:t>zato</a:t>
            </a:r>
            <a:r>
              <a:rPr lang="bs-Latn-BA" sz="1400" dirty="0"/>
              <a:t> š</a:t>
            </a:r>
            <a:r>
              <a:rPr lang="pl-PL" sz="1400" dirty="0"/>
              <a:t>to je u zatvoru</a:t>
            </a:r>
            <a:r>
              <a:rPr lang="bs-Latn-BA" sz="1400" dirty="0"/>
              <a:t>), </a:t>
            </a:r>
            <a:r>
              <a:rPr lang="pl-PL" sz="1400" dirty="0"/>
              <a:t>u drugom vi</a:t>
            </a:r>
            <a:r>
              <a:rPr lang="bs-Latn-BA" sz="1400" dirty="0"/>
              <a:t>š</a:t>
            </a:r>
            <a:r>
              <a:rPr lang="pl-PL" sz="1400" dirty="0"/>
              <a:t>e nema</a:t>
            </a:r>
            <a:r>
              <a:rPr lang="bs-Latn-BA" sz="1400" dirty="0"/>
              <a:t> ž</a:t>
            </a:r>
            <a:r>
              <a:rPr lang="pl-PL" sz="1400" dirty="0"/>
              <a:t>elju za</a:t>
            </a:r>
            <a:r>
              <a:rPr lang="bs-Latn-BA" sz="1400" dirty="0"/>
              <a:t> č</a:t>
            </a:r>
            <a:r>
              <a:rPr lang="pl-PL" sz="1400" dirty="0"/>
              <a:t>injenjem krivi</a:t>
            </a:r>
            <a:r>
              <a:rPr lang="bs-Latn-BA" sz="1400" dirty="0"/>
              <a:t>č</a:t>
            </a:r>
            <a:r>
              <a:rPr lang="pl-PL" sz="1400" dirty="0"/>
              <a:t>nog djela</a:t>
            </a:r>
            <a:r>
              <a:rPr lang="bs-Latn-BA" sz="1400" dirty="0"/>
              <a:t>, </a:t>
            </a:r>
            <a:r>
              <a:rPr lang="pl-PL" sz="1400" dirty="0"/>
              <a:t>a u tre</a:t>
            </a:r>
            <a:r>
              <a:rPr lang="bs-Latn-BA" sz="1400" dirty="0"/>
              <a:t>ć</a:t>
            </a:r>
            <a:r>
              <a:rPr lang="pl-PL" sz="1400" dirty="0"/>
              <a:t>em</a:t>
            </a:r>
            <a:r>
              <a:rPr lang="bs-Latn-BA" sz="1400" dirty="0"/>
              <a:t>, </a:t>
            </a:r>
            <a:r>
              <a:rPr lang="pl-PL" sz="1400" dirty="0"/>
              <a:t>ako jo</a:t>
            </a:r>
            <a:r>
              <a:rPr lang="bs-Latn-BA" sz="1400" dirty="0"/>
              <a:t>š </a:t>
            </a:r>
            <a:r>
              <a:rPr lang="pl-PL" sz="1400" dirty="0"/>
              <a:t>i ima</a:t>
            </a:r>
            <a:r>
              <a:rPr lang="bs-Latn-BA" sz="1400" dirty="0"/>
              <a:t> ž</a:t>
            </a:r>
            <a:r>
              <a:rPr lang="pl-PL" sz="1400" dirty="0"/>
              <a:t>elju za</a:t>
            </a:r>
            <a:r>
              <a:rPr lang="bs-Latn-BA" sz="1400" dirty="0"/>
              <a:t> č</a:t>
            </a:r>
            <a:r>
              <a:rPr lang="pl-PL" sz="1400" dirty="0"/>
              <a:t>injenjem krivi</a:t>
            </a:r>
            <a:r>
              <a:rPr lang="bs-Latn-BA" sz="1400" dirty="0"/>
              <a:t>č</a:t>
            </a:r>
            <a:r>
              <a:rPr lang="pl-PL" sz="1400" dirty="0"/>
              <a:t>nog djela</a:t>
            </a:r>
            <a:r>
              <a:rPr lang="bs-Latn-BA" sz="1400" dirty="0"/>
              <a:t>, </a:t>
            </a:r>
            <a:r>
              <a:rPr lang="pl-PL" sz="1400" dirty="0"/>
              <a:t>ne usuđuje se po</a:t>
            </a:r>
            <a:r>
              <a:rPr lang="bs-Latn-BA" sz="1400" dirty="0"/>
              <a:t>č</a:t>
            </a:r>
            <a:r>
              <a:rPr lang="pl-PL" sz="1400" dirty="0"/>
              <a:t>initi krivi</a:t>
            </a:r>
            <a:r>
              <a:rPr lang="bs-Latn-BA" sz="1400" dirty="0"/>
              <a:t>č</a:t>
            </a:r>
            <a:r>
              <a:rPr lang="pl-PL" sz="1400" dirty="0"/>
              <a:t>no djelo</a:t>
            </a:r>
            <a:r>
              <a:rPr lang="bs-Latn-BA" sz="1400" dirty="0"/>
              <a:t> (</a:t>
            </a:r>
            <a:r>
              <a:rPr lang="pl-PL" sz="1400" dirty="0"/>
              <a:t>zastra</a:t>
            </a:r>
            <a:r>
              <a:rPr lang="bs-Latn-BA" sz="1400" dirty="0"/>
              <a:t>š</a:t>
            </a:r>
            <a:r>
              <a:rPr lang="pl-PL" sz="1400" dirty="0"/>
              <a:t>ivanje zakonom</a:t>
            </a:r>
            <a:r>
              <a:rPr lang="bs-Latn-BA" sz="1400" dirty="0"/>
              <a:t>/</a:t>
            </a:r>
            <a:r>
              <a:rPr lang="pl-PL" sz="1400" dirty="0"/>
              <a:t>kaznom</a:t>
            </a:r>
            <a:r>
              <a:rPr lang="bs-Latn-BA" sz="1400" dirty="0"/>
              <a:t>).</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Slabost Klasične škole je ta što je, kao tipično formalna disciplina, zanemarivala društvenu uslovljenost prestupništva, tako da je sve probleme kriminala svodila na čisto pravne formulacije.</a:t>
            </a:r>
            <a:endParaRPr lang="en-US" sz="1400" dirty="0"/>
          </a:p>
          <a:p>
            <a:r>
              <a:rPr lang="bs-Latn-BA" sz="1400" dirty="0"/>
              <a:t>Značaj Klasične škole je zasluga za ukidanje inkvizitorskog postupka, ograničavanje smrtne i ukidanje fizičkih kazni, kao i za orjentaciju da se samo zakonima mogu određivati inkriminacije.</a:t>
            </a:r>
            <a:endParaRPr lang="en-US" sz="1400" dirty="0"/>
          </a:p>
          <a:p>
            <a:r>
              <a:rPr lang="bs-Latn-BA" sz="1400" dirty="0"/>
              <a:t>Anselm Fojerbah (1775-1833.) kao utemeljitelj instituta generalne prevencije, postavio je temelje teorije općeg zastrašivanja predviđanjem kazne po kojem se i naziva teorija psihičke prinude. Pristalice teorije generalne prevencije smatraju da se uspješna borba protiv kriminaliteta može ostvariti samo ako se kaznom djeluje na sve potencijalne učinioce krivičnih  djela da se uzdrže od kriminalne aktivnosti.</a:t>
            </a:r>
            <a:endParaRPr lang="en-US" sz="1400" dirty="0"/>
          </a:p>
          <a:p>
            <a:r>
              <a:rPr lang="bs-Latn-BA" sz="1400" dirty="0"/>
              <a:t>škoj teoriji:</a:t>
            </a:r>
            <a:r>
              <a:rPr lang="hr-HR" sz="1400" dirty="0"/>
              <a:t> kat e</a:t>
            </a:r>
            <a:r>
              <a:rPr lang="bs-Latn-BA" sz="1400" dirty="0"/>
              <a:t>- John Lock (1632-1704.), ističe da su svi jednaki pred zakonom;</a:t>
            </a:r>
            <a:r>
              <a:rPr lang="hr-HR" sz="1400" dirty="0"/>
              <a:t> pojedinci imaju prava koja čine dio prirodnih zakona u svijetu, te da se dijela (uključujući i smrtnu kaznu) mogu prosuđivati kao ispravna ili pogrešna na osnovu toga da li ona poštuju ta prava</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Charle Montesguieu (1689-1755.) je poznati teoretičar prava. U  djelu „Duh zakona (1748.)“, nastoji pružiti prikaz poredbenog prava, navodeći mnoštvo različitih zakona i pravnih običaja iz raznih zemalja. Po njemu najznačajniji faktori koji utiču na razvoj društva su: religija i društvena pravila (pravo, moral i običaji);bio je kritičan prema ljudima koji su predstavnici zakona, zalagao se za humanizaciju krivičnog postupka. </a:t>
            </a:r>
            <a:endParaRPr lang="en-US" sz="1400" dirty="0"/>
          </a:p>
          <a:p>
            <a:r>
              <a:rPr lang="bs-Latn-BA" sz="1400" dirty="0"/>
              <a:t>Francois Voltaire (1694-1788.), se zalaže za individualizaciju kazne. </a:t>
            </a:r>
            <a:endParaRPr lang="en-US" sz="1400" dirty="0"/>
          </a:p>
          <a:p>
            <a:r>
              <a:rPr lang="bs-Latn-BA" sz="1400" dirty="0"/>
              <a:t> Jan Jacgues Rousseau (1712-1778.) je pristalica „teorije društvenog ugovora“, prema kojem, „ čovjek je rođen slobodan, a svagdje je u okvirima“. U djelu „Društveni ugovor “govori: „čovjek je po prirodi dobar i nije počinio nikakav istočni grijeh već ga je pokvarila civilizacija i kultura, a napredak nauke, umjetnosti, tehnike i privrede znači gubitak izvorne ljudskosti, zdrave prirodne sreće i harmonije. Pod uticajem razuma se pretvara u egoizam, potrebno je uvesti što prirodniji odgoj“.</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Emenuel Kant (1727-1804.), je smatrao da je cilj kazne odmazda i ispaštanje. Veliki doprinos ju deontolo</a:t>
            </a:r>
            <a:r>
              <a:rPr lang="hr-HR" sz="1400" dirty="0"/>
              <a:t> gorički imperativ (određeni način djelovanja koji bi uvijek trebalo,slijediti),1. “Postupaj po onoj maksimi za koju možeš poželjeti da postane univerzalni zakon prirode”; 2. “Postupaj uvijek prema ljudskosti u sebi i u drugim bićima, uvijek kao prema cilju, a nikad kao prema sredstvu”,</a:t>
            </a:r>
            <a:endParaRPr lang="en-US" sz="1400" dirty="0"/>
          </a:p>
          <a:p>
            <a:r>
              <a:rPr lang="hr-HR" sz="1400" dirty="0"/>
              <a:t>3. “Postupaj uvijek prema onoj maksimi koju bi odredio kada bi bio zakonodavac u kraljevstvu ciljeva”.</a:t>
            </a:r>
            <a:endParaRPr lang="en-US" sz="1400" dirty="0"/>
          </a:p>
          <a:p>
            <a:r>
              <a:rPr lang="bs-Latn-BA" sz="1400" dirty="0"/>
              <a:t>Thomas Malthus (1766 – 1834.), djelo „Esej o načelu stanovništva – 1798.), predhodnik je tzv. ekoloških ekonomista, smatrajući da će rast stanovništva nadmašiti zalihe hrane, što će dovesti do bijede, siromaštva, rata te je potrebno neki oblik prirodnog nadzora.</a:t>
            </a:r>
            <a:endParaRPr lang="en-US" sz="1400" dirty="0"/>
          </a:p>
          <a:p>
            <a:r>
              <a:rPr lang="bs-Latn-BA" sz="1400" dirty="0"/>
              <a:t>Friedrich Hegel (1770-1831.) tvrdi da kazna ima ulogu odmazde i ona je sama sebi cilj, sa njom se uspostavlja narušeni moralni poredak, naprimjer: predlagali su za krivična djela ubistva, smrtnu kaznu.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793520"/>
            <a:ext cx="7315200" cy="306237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9. KAZNA LIŠAVANJA SLOBODE</a:t>
            </a:r>
            <a:endParaRPr lang="en-US" sz="1400" dirty="0"/>
          </a:p>
          <a:p>
            <a:r>
              <a:rPr lang="bs-Latn-BA" sz="1400" dirty="0"/>
              <a:t>Najveća vrijednost čovjeka je njegova sloboda. Kao savremeni način državnog reagovanja na prestupe, kazna oduzimanja slobode je relativno novi vid kažnjavanja. </a:t>
            </a:r>
            <a:endParaRPr lang="en-US" sz="1400" dirty="0"/>
          </a:p>
          <a:p>
            <a:r>
              <a:rPr lang="bs-Latn-BA" sz="1400" dirty="0"/>
              <a:t>Među prvima prepoznajemo je u francuskom Krivičnom zakonu iz 1791.godine. U praksi lišavanje slobode postojalo je i ranije (ova kazna je primjenjivana još u starom Egipatu,  Mesopotamiji, Grčkoj, Rimu, kada su se u određenim prostorijama čuvala lica nad kojima se izvršavala tjelesna kazna, lica koja su čekala deportaciju, čuvana lica, skitnice, alkoholičari i dr).</a:t>
            </a:r>
            <a:endParaRPr lang="en-US" sz="1400" dirty="0"/>
          </a:p>
          <a:p>
            <a:r>
              <a:rPr lang="bs-Latn-BA" sz="1400" dirty="0"/>
              <a:t>Italijanski pozitivisti (Cesare Lombrozo, Enrico Ferri, Rafaele Garafalo) uvode subjektivni, umjesto objektivnog pristupa. Naspram represije u sankcijama uvode mjere prevencije, što samim tim dovodi u pitanje stavove Klasične škole, naročito načela moralne odgovornosti uvođenjem principa opasnosti počinioca krivičnog djela. Smatrali su da je svrha sankcije zastrašivanje, da drugi ne bi činili krivična djela. Novine u sistemu izvršenja sankcija su kazna deportacije i kazna lišavanjem slobode.</a:t>
            </a:r>
            <a:r>
              <a:rPr lang="bs-Latn-BA" sz="1400" b="1" dirty="0"/>
              <a:t> </a:t>
            </a:r>
            <a:r>
              <a:rPr lang="bs-Latn-BA" sz="1400" dirty="0"/>
              <a:t>Uzroke delinkventnog ponašanja vide u biološkim osobinama počinioca i vezi između takvog ponašanja i anatomskih osobenosti počinioca.</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Lombrozo, 1876., je objavio knjigu „Čovjek priestupnik“ gdje, na osnovu istraživanja bioloških karakteristika zločinca i zatvorenika, zaključuje da postoje rođeni kriminalci kod kojih postoje snažne nasljedne sklonosti prema zločinu. Prema Lombrozu, rođeni zločinci nasljeđuju tjelesne osobine, po svojim fiziološkim obilježjima razlikuju od nedelinkventa (nisko čelo, ispupčena čeljust, spojene obrve, ekstremiteti nesrazmjerni veličini trupa – atavističko nasljeđe – koje korijene ima u ranijim fazama evolucije čovjeka.  </a:t>
            </a:r>
            <a:endParaRPr lang="en-US" sz="1400" dirty="0"/>
          </a:p>
          <a:p>
            <a:r>
              <a:rPr lang="bs-Latn-BA" sz="1400" dirty="0"/>
              <a:t>Stavovi Lombroza su ja prostitucija žena zamjena za zločin. On tvrdi da se prosječna ženska prestupnica razlikuje od muškog prestupnika, da je svaka žena potencijalni prestupnik, a ono što je odvraća od zabranjenog ponašanja su brak, majčinstvo i slabost karakteristična za žene. </a:t>
            </a:r>
            <a:endParaRPr lang="en-US" sz="1400" dirty="0"/>
          </a:p>
          <a:p>
            <a:r>
              <a:rPr lang="bs-Latn-BA" sz="1400" dirty="0"/>
              <a:t>Posebno u kritici Lombroza se ističe Lacassagne, koji je prepoznatljiv po rečenici “Da svako društvo ima zločince kakve zaslužuje“. Brojnost „stigmata degeneracija“ i  uslovi u kojima živi osoba presudna je za pojavu da li će određena osoba biti počinilac delikta ili ne.</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685799"/>
            <a:ext cx="7315200" cy="327782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 Lombrozo osobe sa delikventnim ponašanjem dijeli u tri a kasnije, pod uticajem Ferija i Garofala, u pet kategorija:</a:t>
            </a:r>
            <a:endParaRPr lang="en-US" sz="1400" dirty="0"/>
          </a:p>
          <a:p>
            <a:pPr lvl="0"/>
            <a:r>
              <a:rPr lang="bs-Latn-BA" sz="1400" dirty="0"/>
              <a:t>rođeni zločinci, bez osjećaja samilosti, imaju psihološki deficit kao što je moralna neosjetljivost,</a:t>
            </a:r>
            <a:endParaRPr lang="en-US" sz="1400" dirty="0"/>
          </a:p>
          <a:p>
            <a:pPr lvl="0"/>
            <a:r>
              <a:rPr lang="bs-Latn-BA" sz="1400" dirty="0"/>
              <a:t>duševno bolesni kriminalci, </a:t>
            </a:r>
            <a:endParaRPr lang="en-US" sz="1400" dirty="0"/>
          </a:p>
          <a:p>
            <a:pPr lvl="0"/>
            <a:r>
              <a:rPr lang="bs-Latn-BA" sz="1400" dirty="0"/>
              <a:t>zločinci iz strasti, pseudokrivci, </a:t>
            </a:r>
            <a:endParaRPr lang="en-US" sz="1400" dirty="0"/>
          </a:p>
          <a:p>
            <a:pPr lvl="0"/>
            <a:r>
              <a:rPr lang="bs-Latn-BA" sz="1400" dirty="0"/>
              <a:t>slučajni zločinci bez urođenih sklonosti,</a:t>
            </a:r>
            <a:endParaRPr lang="en-US" sz="1400" dirty="0"/>
          </a:p>
          <a:p>
            <a:pPr lvl="0"/>
            <a:r>
              <a:rPr lang="bs-Latn-BA" sz="1400" dirty="0"/>
              <a:t>krivci iz navike sa urođenim dispozicijama za vršenje krivičnih djela.</a:t>
            </a:r>
            <a:endParaRPr lang="en-US" sz="1400" dirty="0"/>
          </a:p>
          <a:p>
            <a:r>
              <a:rPr lang="bs-Latn-BA" sz="1400" dirty="0"/>
              <a:t>Bez obzira što se ova teorija nije održala, jer je stavio isključivo akcenat na urođene i stečene kriminalne sklonosti zanemarivši uticaj socijalne sredine,njegov rad je značajan jer je među prvima postavio pitanje ličnosti delinkventa, njegovih svojstava koje ga čine posebnim, odgovornim, manje odgovornim ili neodgovornim za djela koja čini.</a:t>
            </a:r>
            <a:endParaRPr lang="en-US" sz="1400" dirty="0"/>
          </a:p>
          <a:p>
            <a:r>
              <a:rPr lang="bs-Latn-BA" sz="1400" dirty="0"/>
              <a:t>Lombrozove ideje su vrlo sporne i sadržajno i metodološki, jer nije koristio kontrolnu grupu, a uzorak nije bio reprezentativan.</a:t>
            </a:r>
            <a:endParaRPr lang="en-US" sz="1400" dirty="0"/>
          </a:p>
          <a:p>
            <a:r>
              <a:rPr lang="bs-Latn-BA" sz="1400" dirty="0"/>
              <a:t>Pozitivistički pokret je postavio pitanja moralne odgovornosti, i teoriju o funkciji kazne kao sredstvu odmazde i ispaštanja.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52400"/>
            <a:ext cx="7315200" cy="500136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Stroge kazne:smrt (smrtna kazna se izvršavala bacanjem u vatru ili vodu, spaljivanjem, nabijanjem na kolac), žigosanje, rezanje ekstremiteta, protjerivanje iz mjesta prebivališta. Uzrok zločina: nepoznata zla sila, kazna ima smisla, da bi  žtrtva dobila satisfakciju, a samim tim će se izbeći osveta</a:t>
            </a:r>
            <a:endParaRPr lang="en-US" sz="1400" dirty="0"/>
          </a:p>
          <a:p>
            <a:r>
              <a:rPr lang="bs-Latn-BA" sz="1400" dirty="0"/>
              <a:t>Žrtve: zakon se usmjerava ka žrtvi, zakon je na strani žrtvi, nastoji se nadoknaditi šteta koja je počinjena žrtvi.</a:t>
            </a:r>
            <a:endParaRPr lang="en-US" sz="1400" dirty="0"/>
          </a:p>
          <a:p>
            <a:r>
              <a:rPr lang="bs-Latn-BA" sz="1400" dirty="0"/>
              <a:t>Rimski zakon, spominjan kao „zakon 12 rimskih bronzanih tablica“. Rimsko društvo je bilo podijeljeno na dvije suprostavljene grupe: patricije, potomci plemenitih roditelja, i plebejce,običan narod, koji je bio u većini, diskriminiran, a za svoja prava su se borili seobama (secesijom). Poslije jedne masovne seobe, patrijci su popustili i odlučili da eliminiraju zloupotrebe u pravnom postupku tako što su kodifikovali svoje pravo.</a:t>
            </a:r>
            <a:endParaRPr lang="en-US" sz="1400" dirty="0"/>
          </a:p>
          <a:p>
            <a:r>
              <a:rPr lang="bs-Latn-BA" sz="1400" dirty="0"/>
              <a:t>U ovom zakonu se spominje princip individualizacije kazne, a visina kazne je prilagođena težini krivičnog djela i odgovornosti (12 tablica 450g.p.n.e.). tekst zakona nije sačuvan jer su tablice bile na drvetu, pa su izgorjele kada je zapaljen Rim, ali sa njim  počinje historija  rimskog privatnog prava.</a:t>
            </a:r>
          </a:p>
          <a:p>
            <a:endParaRPr lang="bs-Latn-BA" sz="1400" dirty="0"/>
          </a:p>
          <a:p>
            <a:r>
              <a:rPr lang="bs-Latn-BA" sz="1400" dirty="0"/>
              <a:t>Drakonov zakon (VII v.p.n.e.,621.g.p.n.e.), prvi pisani zakon u Grčkoj, je bio izuzetno rigorozan zakon za koji se govorilo da je pisan krvlju.</a:t>
            </a:r>
            <a:endParaRPr lang="en-US" sz="1400" dirty="0"/>
          </a:p>
          <a:p>
            <a:r>
              <a:rPr lang="bs-Latn-BA" sz="1400" dirty="0"/>
              <a:t>Indijski zakoni, Manu i drugi.</a:t>
            </a:r>
            <a:endParaRPr lang="en-US" sz="1400" dirty="0"/>
          </a:p>
          <a:p>
            <a:r>
              <a:rPr lang="bs-Latn-BA" sz="1400" dirty="0"/>
              <a:t>Prva učenja o kaznama nalazimo u spisima Platona, Aristotela.</a:t>
            </a:r>
            <a:endParaRPr lang="en-US" sz="1400" dirty="0"/>
          </a:p>
          <a:p>
            <a:r>
              <a:rPr lang="bs-Latn-BA" sz="1400" dirty="0"/>
              <a:t>Zajedničko svim ovim zakonima je smrtna kazna kao najsuroviji vid kažnjavanja pojedinca. Metode izvršenja ove i drugih kazni su se mijenjale. </a:t>
            </a:r>
            <a:endParaRPr lang="en-US" sz="1400" dirty="0"/>
          </a:p>
          <a:p>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655021"/>
            <a:ext cx="7315200" cy="333937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10. REFORMATORSKE IDEJE U PENOLOŠKOJ PRAKSI</a:t>
            </a:r>
            <a:endParaRPr lang="en-US" sz="1400" dirty="0"/>
          </a:p>
          <a:p>
            <a:r>
              <a:rPr lang="bs-Latn-BA" sz="1400" dirty="0"/>
              <a:t>Pod uticajem Klasične škole u zakonodavstvo prodire ideja i princip srazmjernosti kazne težini delikta. Kazne su apsolutne i utvrđuje se fiksno i određeno za svako krivično djelo. Kazna zatvora postepeno potiskuje sve druge kazne. </a:t>
            </a:r>
            <a:endParaRPr lang="en-US" sz="1400" dirty="0"/>
          </a:p>
          <a:p>
            <a:r>
              <a:rPr lang="bs-Latn-BA" sz="1400" b="1" dirty="0"/>
              <a:t>11. PENITERSIJARNI SISTEM U SRBIJI I JUGOSLAVIJI</a:t>
            </a:r>
            <a:endParaRPr lang="en-US" sz="1400" dirty="0"/>
          </a:p>
          <a:p>
            <a:r>
              <a:rPr lang="bs-Latn-BA" sz="1400" dirty="0"/>
              <a:t>Prema Dušanovom zakoniku, predviđena je (počeci penološkog sistema se vezuju za ovaj zakon) kazna i neke odredbe o njenom izvršenju. U Zakonu se govori o „utamničenju“ ili tamnici. Dušanov zakonik je određivao i položaj onoga ko pobjegne iz zatvora, pa se propisuje da je slobodan i da sve ono što sa sobom donese bude kod onoga kod koga je pobjegao. Hajduci su vješani, smrtna kazna od 1837-1860.godine je izvršavana na istom mjestu, na isti način, istim predmetom kojim je izvršeno ubistvo. Za vrijeme Turske vladavine u Srbiji jedini oblik kazne lišenja slobode je bio haps, koji su izdržavali u istoj zgradi suda, neposredno uz sudnicu i služio je kao istražni zatvor, a klasifikacija je jedina bila prema polu. U Srbiji se 1980.godine  uvodi  robija, kasnije zatočenje i zatvor.</a:t>
            </a:r>
            <a:endParaRPr lang="en-US" sz="1400" dirty="0"/>
          </a:p>
          <a:p>
            <a:r>
              <a:rPr lang="bs-Latn-BA" sz="1400" dirty="0"/>
              <a:t>KZ Matije Nenadovića iz 1804.godine,</a:t>
            </a:r>
            <a:endParaRPr lang="en-US"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Karađorđev Kriminalni zakonik iz 1807.godine,</a:t>
            </a:r>
            <a:endParaRPr lang="en-US" sz="1400" dirty="0"/>
          </a:p>
          <a:p>
            <a:r>
              <a:rPr lang="bs-Latn-BA" sz="1400" dirty="0"/>
              <a:t> Kaznitelni zakon za policijske prestupe iz 1850.godine i itd. </a:t>
            </a:r>
            <a:endParaRPr lang="en-US" sz="1400" dirty="0"/>
          </a:p>
          <a:p>
            <a:r>
              <a:rPr lang="bs-Latn-BA" sz="1400" dirty="0"/>
              <a:t>Karakteristika svih ovih zakona je surovost, smrtna kazna, a pored glavne kazne postojale su i sporedne: protjerivanje iz zemlje, gubitak časti, čina, policijski nadzor itd).</a:t>
            </a:r>
            <a:endParaRPr lang="en-US" sz="1400" dirty="0"/>
          </a:p>
          <a:p>
            <a:r>
              <a:rPr lang="bs-Latn-BA" sz="1400" dirty="0"/>
              <a:t>Za vrijeme važenja Krivičnog zakonika Srbije iz 1860.godine, u Srbiji je kažnjavanje bilo vrlo oštro i surovo, jer se kaznena politika zasnivala na odmazdi i zastrašivanju. Iz tog razloga nije bilo puno pozitivnih efekata kazne zatvora. Glavne kazne su bile: smrtna kazna, tjelesna, kazna lišavanjem slobode i novčana kazna.</a:t>
            </a:r>
            <a:endParaRPr lang="en-US" sz="1400" dirty="0"/>
          </a:p>
          <a:p>
            <a:r>
              <a:rPr lang="bs-Latn-BA" sz="1400" dirty="0"/>
              <a:t>Uslovni otpust je u Srbiji uveden 1869.godine, kojima se išlo na olakšanje položaja osuđenika u zatvorima.</a:t>
            </a:r>
            <a:endParaRPr lang="en-US" sz="1400" dirty="0"/>
          </a:p>
          <a:p>
            <a:r>
              <a:rPr lang="bs-Latn-BA" sz="1400" dirty="0"/>
              <a:t>Na početku ponašanja koja su bila zabranjena  su bila regulirana običajnim pravom, kasnije zakonima. </a:t>
            </a:r>
            <a:endParaRPr 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2"/>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12. STANJE PENOLOŠKOG SISTEMA U BIH</a:t>
            </a:r>
            <a:endParaRPr lang="en-US" sz="1400" dirty="0"/>
          </a:p>
          <a:p>
            <a:r>
              <a:rPr lang="pl-PL" sz="1400" dirty="0"/>
              <a:t>Zakonska osnova za izvršenje kazne u Bosni i Hercegovini je “Zakon o izvršenju krivičnih sankcija, pritvoru i drugim mjerama. </a:t>
            </a:r>
            <a:endParaRPr lang="en-US" sz="1400" dirty="0"/>
          </a:p>
          <a:p>
            <a:r>
              <a:rPr lang="sr-Latn-CS" sz="1400" dirty="0"/>
              <a:t>U BiH ima 15 zatvorskih ustanova, kapacitet oko 2000. Zatvorska populacija u Bosni i Hercegovini kreće se oko 2600 zatvorenika, što pokazuje da su KPZ veoma opterećeni.</a:t>
            </a:r>
            <a:r>
              <a:rPr lang="sr-Latn-CS" sz="1400" baseline="30000" dirty="0"/>
              <a:t> </a:t>
            </a:r>
            <a:r>
              <a:rPr lang="bs-Latn-BA" sz="1400" dirty="0"/>
              <a:t> Velike su razlike u odnosu broja osoblja i zatvorenika između Federacije i Republike Srpske i ne postoji sistematična i dosljedna kadrovska politika.</a:t>
            </a:r>
            <a:r>
              <a:rPr lang="sr-Latn-CS" sz="1400" dirty="0"/>
              <a:t> Osoblje je podijeljeno na osoblje za sigurnost, psihološko i sociološko osoblje, instruktore, administrativno osoblje i medicinsko. Većina zatvorenika je smještena u velikim spavaonicama. Prosječan broj zatvorenika po članu osoblja je 1,9  u Federaciji i 1,6 u Republici Srpskoj.</a:t>
            </a:r>
            <a:endParaRPr lang="en-US" sz="1400" dirty="0"/>
          </a:p>
          <a:p>
            <a:r>
              <a:rPr lang="pl-PL" sz="1400" dirty="0"/>
              <a:t>Rat u BiH 1992 - 1995. godine se negativno odrazio i na oblast izvršenja krivičnih sankcija u cjelini s obzirom da su pojedine kazneno – popravne ustanove ostale da funkcioniraju na području jednog entiteta, a podijeljene su po teritorijalnom principu. </a:t>
            </a:r>
            <a:endParaRPr lang="en-US"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dirty="0"/>
              <a:t>Entiteti nisu imali sve potrebne ustanove za izvršenje svih vrsta krivičnih sankcija, neki objekti su u znatnoj mjeri devastirani i oštećeni, a neki su korišteni ili se koriste i u druge svrhe. </a:t>
            </a:r>
            <a:endParaRPr lang="en-US" sz="1400" dirty="0"/>
          </a:p>
          <a:p>
            <a:r>
              <a:rPr lang="pl-PL" sz="1400" dirty="0"/>
              <a:t>Evidentan je nedostatak potrebnih profila kadrova. Kako je minimizirana privredna aktivnost privrednih jedinica,  time se otežano provodi i radna terapija osuđenih lica kao značajna penološka mjera. Ovo se posebno negativno odrazilo na izvršenje vaspitnih mjera ili kazne maloljetničkog zatvora maloljetnim osobama, s obzirom da u BiH više ne postoji nijedna ustanova koja bi zadovoljila uslove za smještaj ove populacije. Takođe, nisu osigurani uslovi za izvršenje kazne dugotrajnog zatvora, s obzirom da postojeći zatvorski kapaciteti, uglavnom, ne zadovoljavaju kriterije evropskih zatvorskih pravila. </a:t>
            </a:r>
            <a:endParaRPr lang="en-US" sz="1400" dirty="0"/>
          </a:p>
          <a:p>
            <a:r>
              <a:rPr lang="pl-PL" sz="1400" dirty="0"/>
              <a:t>Problemi izvršenja krivičnih sankcija ispoljavaju se u oštroj formi u oba entiteta i BD Bosne i Hercegovine, a nakon uspostavljanja Suda BiH i u pogledu izvršenja krivičnih sankcija koje izriče taj sud. Entitetski zakoni o izvršenju krivičnih sankcija i sigurnosnih mjera nisu međusobno harmonizirani, a ne postoje državni zakoni iz ove oblasti.</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870465"/>
            <a:ext cx="7315200" cy="290848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dirty="0"/>
              <a:t>Zakonom o izvršenju krivičnih sankcija i drugih mjera izre</a:t>
            </a:r>
            <a:r>
              <a:rPr lang="bs-Latn-BA" sz="1400" dirty="0"/>
              <a:t>č</a:t>
            </a:r>
            <a:r>
              <a:rPr lang="pl-PL" sz="1400" dirty="0"/>
              <a:t>enih u krivi</a:t>
            </a:r>
            <a:r>
              <a:rPr lang="bs-Latn-BA" sz="1400" dirty="0"/>
              <a:t>č</a:t>
            </a:r>
            <a:r>
              <a:rPr lang="pl-PL" sz="1400" dirty="0"/>
              <a:t>nom postupku, utvr</a:t>
            </a:r>
            <a:r>
              <a:rPr lang="bs-Latn-BA" sz="1400" dirty="0"/>
              <a:t>đ</a:t>
            </a:r>
            <a:r>
              <a:rPr lang="pl-PL" sz="1400" dirty="0"/>
              <a:t>enih zakonima odnose se na</a:t>
            </a:r>
            <a:r>
              <a:rPr lang="bs-Latn-BA" sz="1400" dirty="0"/>
              <a:t>; </a:t>
            </a:r>
            <a:r>
              <a:rPr lang="pl-PL" sz="1400" dirty="0"/>
              <a:t>izvr</a:t>
            </a:r>
            <a:r>
              <a:rPr lang="bs-Latn-BA" sz="1400" dirty="0"/>
              <a:t>š</a:t>
            </a:r>
            <a:r>
              <a:rPr lang="pl-PL" sz="1400" dirty="0"/>
              <a:t>enje kazne zatvora</a:t>
            </a:r>
            <a:r>
              <a:rPr lang="bs-Latn-BA" sz="1400" dirty="0"/>
              <a:t>, </a:t>
            </a:r>
            <a:r>
              <a:rPr lang="pl-PL" sz="1400" dirty="0"/>
              <a:t>dugotrajnog i maloljetni</a:t>
            </a:r>
            <a:r>
              <a:rPr lang="bs-Latn-BA" sz="1400" dirty="0"/>
              <a:t>č</a:t>
            </a:r>
            <a:r>
              <a:rPr lang="pl-PL" sz="1400" dirty="0"/>
              <a:t>kog zatvora</a:t>
            </a:r>
            <a:r>
              <a:rPr lang="bs-Latn-BA" sz="1400" dirty="0"/>
              <a:t>, </a:t>
            </a:r>
            <a:r>
              <a:rPr lang="pl-PL" sz="1400" dirty="0"/>
              <a:t>polo</a:t>
            </a:r>
            <a:r>
              <a:rPr lang="bs-Latn-BA" sz="1400" dirty="0"/>
              <a:t>ž</a:t>
            </a:r>
            <a:r>
              <a:rPr lang="pl-PL" sz="1400" dirty="0"/>
              <a:t>aj osu</a:t>
            </a:r>
            <a:r>
              <a:rPr lang="bs-Latn-BA" sz="1400" dirty="0"/>
              <a:t>đ</a:t>
            </a:r>
            <a:r>
              <a:rPr lang="pl-PL" sz="1400" dirty="0"/>
              <a:t>enih osoba na izdr</a:t>
            </a:r>
            <a:r>
              <a:rPr lang="bs-Latn-BA" sz="1400" dirty="0"/>
              <a:t>ž</a:t>
            </a:r>
            <a:r>
              <a:rPr lang="pl-PL" sz="1400" dirty="0"/>
              <a:t>avanju kazne zatvora</a:t>
            </a:r>
            <a:r>
              <a:rPr lang="bs-Latn-BA" sz="1400" dirty="0"/>
              <a:t>, </a:t>
            </a:r>
            <a:r>
              <a:rPr lang="pl-PL" sz="1400" dirty="0"/>
              <a:t>postupanje sa osu</a:t>
            </a:r>
            <a:r>
              <a:rPr lang="bs-Latn-BA" sz="1400" dirty="0"/>
              <a:t>đ</a:t>
            </a:r>
            <a:r>
              <a:rPr lang="pl-PL" sz="1400" dirty="0"/>
              <a:t>enim osobama</a:t>
            </a:r>
            <a:r>
              <a:rPr lang="bs-Latn-BA" sz="1400" dirty="0"/>
              <a:t>, </a:t>
            </a:r>
            <a:r>
              <a:rPr lang="pl-PL" sz="1400" dirty="0"/>
              <a:t>uslovni otpust</a:t>
            </a:r>
            <a:r>
              <a:rPr lang="bs-Latn-BA" sz="1400" dirty="0"/>
              <a:t>, </a:t>
            </a:r>
            <a:r>
              <a:rPr lang="pl-PL" sz="1400" dirty="0"/>
              <a:t>otpu</a:t>
            </a:r>
            <a:r>
              <a:rPr lang="bs-Latn-BA" sz="1400" dirty="0"/>
              <a:t>š</a:t>
            </a:r>
            <a:r>
              <a:rPr lang="pl-PL" sz="1400" dirty="0"/>
              <a:t>tanje osu</a:t>
            </a:r>
            <a:r>
              <a:rPr lang="bs-Latn-BA" sz="1400" dirty="0"/>
              <a:t>đ</a:t>
            </a:r>
            <a:r>
              <a:rPr lang="pl-PL" sz="1400" dirty="0"/>
              <a:t>enih osoba i pomo</a:t>
            </a:r>
            <a:r>
              <a:rPr lang="bs-Latn-BA" sz="1400" dirty="0"/>
              <a:t>ć </a:t>
            </a:r>
            <a:r>
              <a:rPr lang="pl-PL" sz="1400" dirty="0"/>
              <a:t>nakon izdr</a:t>
            </a:r>
            <a:r>
              <a:rPr lang="bs-Latn-BA" sz="1400" dirty="0"/>
              <a:t>ž</a:t>
            </a:r>
            <a:r>
              <a:rPr lang="pl-PL" sz="1400" dirty="0"/>
              <a:t>ane kazne zatvora</a:t>
            </a:r>
            <a:r>
              <a:rPr lang="bs-Latn-BA" sz="1400" dirty="0"/>
              <a:t>, </a:t>
            </a:r>
            <a:r>
              <a:rPr lang="pl-PL" sz="1400" dirty="0"/>
              <a:t>ustanove za izvr</a:t>
            </a:r>
            <a:r>
              <a:rPr lang="bs-Latn-BA" sz="1400" dirty="0"/>
              <a:t>š</a:t>
            </a:r>
            <a:r>
              <a:rPr lang="pl-PL" sz="1400" dirty="0"/>
              <a:t>enje kazne zatvora</a:t>
            </a:r>
            <a:r>
              <a:rPr lang="bs-Latn-BA" sz="1400" dirty="0"/>
              <a:t>, </a:t>
            </a:r>
            <a:r>
              <a:rPr lang="pl-PL" sz="1400" dirty="0"/>
              <a:t>privredne jedinice kazneno </a:t>
            </a:r>
            <a:r>
              <a:rPr lang="bs-Latn-BA" sz="1400" dirty="0"/>
              <a:t>- </a:t>
            </a:r>
            <a:r>
              <a:rPr lang="pl-PL" sz="1400" dirty="0"/>
              <a:t>popravnnih zavoda</a:t>
            </a:r>
            <a:r>
              <a:rPr lang="bs-Latn-BA" sz="1400" dirty="0"/>
              <a:t>, </a:t>
            </a:r>
            <a:r>
              <a:rPr lang="pl-PL" sz="1400" dirty="0"/>
              <a:t>radnopravni status slu</a:t>
            </a:r>
            <a:r>
              <a:rPr lang="bs-Latn-BA" sz="1400" dirty="0"/>
              <a:t>ž</a:t>
            </a:r>
            <a:r>
              <a:rPr lang="pl-PL" sz="1400" dirty="0"/>
              <a:t>benika u ustanovama</a:t>
            </a:r>
            <a:r>
              <a:rPr lang="bs-Latn-BA" sz="1400" dirty="0"/>
              <a:t>, </a:t>
            </a:r>
            <a:r>
              <a:rPr lang="pl-PL" sz="1400" dirty="0"/>
              <a:t>izvr</a:t>
            </a:r>
            <a:r>
              <a:rPr lang="bs-Latn-BA" sz="1400" dirty="0"/>
              <a:t>š</a:t>
            </a:r>
            <a:r>
              <a:rPr lang="pl-PL" sz="1400" dirty="0"/>
              <a:t>enje mjera sigurnosti</a:t>
            </a:r>
            <a:r>
              <a:rPr lang="bs-Latn-BA" sz="1400" dirty="0"/>
              <a:t>, </a:t>
            </a:r>
            <a:r>
              <a:rPr lang="pl-PL" sz="1400" dirty="0"/>
              <a:t>izvr</a:t>
            </a:r>
            <a:r>
              <a:rPr lang="bs-Latn-BA" sz="1400" dirty="0"/>
              <a:t>š</a:t>
            </a:r>
            <a:r>
              <a:rPr lang="pl-PL" sz="1400" dirty="0"/>
              <a:t>enje odgojnih mjera</a:t>
            </a:r>
            <a:r>
              <a:rPr lang="bs-Latn-BA" sz="1400" dirty="0"/>
              <a:t>, </a:t>
            </a:r>
            <a:r>
              <a:rPr lang="pl-PL" sz="1400" dirty="0"/>
              <a:t>izvr</a:t>
            </a:r>
            <a:r>
              <a:rPr lang="bs-Latn-BA" sz="1400" dirty="0"/>
              <a:t>š</a:t>
            </a:r>
            <a:r>
              <a:rPr lang="pl-PL" sz="1400" dirty="0"/>
              <a:t>enje zavodskih mjera</a:t>
            </a:r>
            <a:r>
              <a:rPr lang="bs-Latn-BA" sz="1400" dirty="0"/>
              <a:t>, </a:t>
            </a:r>
            <a:r>
              <a:rPr lang="pl-PL" sz="1400" dirty="0"/>
              <a:t>odga</a:t>
            </a:r>
            <a:r>
              <a:rPr lang="bs-Latn-BA" sz="1400" dirty="0"/>
              <a:t>đ</a:t>
            </a:r>
            <a:r>
              <a:rPr lang="pl-PL" sz="1400" dirty="0"/>
              <a:t>anje</a:t>
            </a:r>
            <a:r>
              <a:rPr lang="bs-Latn-BA" sz="1400" dirty="0"/>
              <a:t>, </a:t>
            </a:r>
            <a:r>
              <a:rPr lang="pl-PL" sz="1400" dirty="0"/>
              <a:t>prekid i prestanak odgojnih mjera</a:t>
            </a:r>
            <a:r>
              <a:rPr lang="bs-Latn-BA" sz="1400" dirty="0"/>
              <a:t>, </a:t>
            </a:r>
            <a:r>
              <a:rPr lang="pl-PL" sz="1400" dirty="0"/>
              <a:t>pomo</a:t>
            </a:r>
            <a:r>
              <a:rPr lang="bs-Latn-BA" sz="1400" dirty="0"/>
              <a:t>ć </a:t>
            </a:r>
            <a:r>
              <a:rPr lang="pl-PL" sz="1400" dirty="0"/>
              <a:t>nakon izvr</a:t>
            </a:r>
            <a:r>
              <a:rPr lang="bs-Latn-BA" sz="1400" dirty="0"/>
              <a:t>š</a:t>
            </a:r>
            <a:r>
              <a:rPr lang="pl-PL" sz="1400" dirty="0"/>
              <a:t>enja zavodske mjere i druga pitanja od zna</a:t>
            </a:r>
            <a:r>
              <a:rPr lang="bs-Latn-BA" sz="1400" dirty="0"/>
              <a:t>č</a:t>
            </a:r>
            <a:r>
              <a:rPr lang="pl-PL" sz="1400" dirty="0"/>
              <a:t>aja za izvr</a:t>
            </a:r>
            <a:r>
              <a:rPr lang="bs-Latn-BA" sz="1400" dirty="0"/>
              <a:t>š</a:t>
            </a:r>
            <a:r>
              <a:rPr lang="pl-PL" sz="1400" dirty="0"/>
              <a:t>enje krivi</a:t>
            </a:r>
            <a:r>
              <a:rPr lang="bs-Latn-BA" sz="1400" dirty="0"/>
              <a:t>č</a:t>
            </a:r>
            <a:r>
              <a:rPr lang="pl-PL" sz="1400" dirty="0"/>
              <a:t>nih sankcija</a:t>
            </a:r>
            <a:r>
              <a:rPr lang="bs-Latn-BA" sz="1400" dirty="0"/>
              <a:t>. </a:t>
            </a:r>
            <a:endParaRPr lang="en-US" sz="1400" dirty="0"/>
          </a:p>
          <a:p>
            <a:r>
              <a:rPr lang="hr-HR" sz="1400" dirty="0"/>
              <a:t>Samo pristupanje izvr</a:t>
            </a:r>
            <a:r>
              <a:rPr lang="bs-Latn-BA" sz="1400" dirty="0"/>
              <a:t>š</a:t>
            </a:r>
            <a:r>
              <a:rPr lang="hr-HR" sz="1400" dirty="0"/>
              <a:t>enju krivi</a:t>
            </a:r>
            <a:r>
              <a:rPr lang="bs-Latn-BA" sz="1400" dirty="0"/>
              <a:t>č</a:t>
            </a:r>
            <a:r>
              <a:rPr lang="hr-HR" sz="1400" dirty="0"/>
              <a:t>nih sankcija tra</a:t>
            </a:r>
            <a:r>
              <a:rPr lang="bs-Latn-BA" sz="1400" dirty="0"/>
              <a:t>ž</a:t>
            </a:r>
            <a:r>
              <a:rPr lang="hr-HR" sz="1400" dirty="0"/>
              <a:t>i ispunjenje uslova</a:t>
            </a:r>
            <a:r>
              <a:rPr lang="bs-Latn-BA" sz="1400" dirty="0"/>
              <a:t>:</a:t>
            </a:r>
            <a:endParaRPr lang="en-US" sz="1400" dirty="0"/>
          </a:p>
          <a:p>
            <a:pPr lvl="0"/>
            <a:r>
              <a:rPr lang="pl-PL" sz="1400" dirty="0"/>
              <a:t>Da je izrečena odluka pravosnažna, što znači da se ne može pobijati žalbom ili kada žalba nije dopuštena. Iznimka je, ako se optuženi pismenim zahtjevom  obratio sudu za izdržavanje kazne prije pravomoćnosti presude te se rješenjem uputi na izdržavanje kazne </a:t>
            </a:r>
            <a:endParaRPr lang="en-US" sz="1400" dirty="0"/>
          </a:p>
          <a:p>
            <a:pPr lvl="0"/>
            <a:r>
              <a:rPr lang="pl-PL" sz="1400" dirty="0"/>
              <a:t>Da ne postoje smetnje za izvršenje sankcije itd.</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4. KAZNENA POLITIKA FEUDALNOG DOBA</a:t>
            </a:r>
            <a:endParaRPr lang="en-US" sz="1400" dirty="0"/>
          </a:p>
          <a:p>
            <a:r>
              <a:rPr lang="bs-Latn-BA" sz="1400" dirty="0"/>
              <a:t>1959. </a:t>
            </a:r>
            <a:r>
              <a:rPr lang="hr-HR" sz="1400" dirty="0"/>
              <a:t>godine</a:t>
            </a:r>
            <a:r>
              <a:rPr lang="bs-Latn-BA" sz="1400" dirty="0"/>
              <a:t>, </a:t>
            </a:r>
            <a:r>
              <a:rPr lang="hr-HR" sz="1400" dirty="0"/>
              <a:t>Anna Louise Strong posjetila je izlo</a:t>
            </a:r>
            <a:r>
              <a:rPr lang="bs-Latn-BA" sz="1400" dirty="0"/>
              <a:t>ž</a:t>
            </a:r>
            <a:r>
              <a:rPr lang="hr-HR" sz="1400" dirty="0"/>
              <a:t>bu sprava za mu</a:t>
            </a:r>
            <a:r>
              <a:rPr lang="bs-Latn-BA" sz="1400" dirty="0"/>
              <a:t>č</a:t>
            </a:r>
            <a:r>
              <a:rPr lang="hr-HR" sz="1400" dirty="0"/>
              <a:t>enje koje su koristili tibetanski sizereni</a:t>
            </a:r>
            <a:r>
              <a:rPr lang="bs-Latn-BA" sz="1400" dirty="0"/>
              <a:t>. </a:t>
            </a:r>
            <a:r>
              <a:rPr lang="hr-HR" sz="1400" dirty="0"/>
              <a:t>Tu su bile lisice svih veli</a:t>
            </a:r>
            <a:r>
              <a:rPr lang="bs-Latn-BA" sz="1400" dirty="0"/>
              <a:t>č</a:t>
            </a:r>
            <a:r>
              <a:rPr lang="hr-HR" sz="1400" dirty="0"/>
              <a:t>ina</a:t>
            </a:r>
            <a:r>
              <a:rPr lang="bs-Latn-BA" sz="1400" dirty="0"/>
              <a:t>, </a:t>
            </a:r>
            <a:r>
              <a:rPr lang="hr-HR" sz="1400" dirty="0"/>
              <a:t>uklju</a:t>
            </a:r>
            <a:r>
              <a:rPr lang="bs-Latn-BA" sz="1400" dirty="0"/>
              <a:t>č</a:t>
            </a:r>
            <a:r>
              <a:rPr lang="hr-HR" sz="1400" dirty="0"/>
              <a:t>uju</a:t>
            </a:r>
            <a:r>
              <a:rPr lang="bs-Latn-BA" sz="1400" dirty="0"/>
              <a:t>ć</a:t>
            </a:r>
            <a:r>
              <a:rPr lang="hr-HR" sz="1400" dirty="0"/>
              <a:t>i i malene za djecu te instrumenti za odsijecanje noseva i u</a:t>
            </a:r>
            <a:r>
              <a:rPr lang="bs-Latn-BA" sz="1400" dirty="0"/>
              <a:t>š</a:t>
            </a:r>
            <a:r>
              <a:rPr lang="hr-HR" sz="1400" dirty="0"/>
              <a:t>iju</a:t>
            </a:r>
            <a:r>
              <a:rPr lang="bs-Latn-BA" sz="1400" dirty="0"/>
              <a:t>, </a:t>
            </a:r>
            <a:r>
              <a:rPr lang="hr-HR" sz="1400" dirty="0"/>
              <a:t>iskopavanje o</a:t>
            </a:r>
            <a:r>
              <a:rPr lang="bs-Latn-BA" sz="1400" dirty="0"/>
              <a:t>č</a:t>
            </a:r>
            <a:r>
              <a:rPr lang="hr-HR" sz="1400" dirty="0"/>
              <a:t>iju</a:t>
            </a:r>
            <a:r>
              <a:rPr lang="bs-Latn-BA" sz="1400" dirty="0"/>
              <a:t>, </a:t>
            </a:r>
            <a:r>
              <a:rPr lang="hr-HR" sz="1400" dirty="0"/>
              <a:t>lomljenje ruku i rezanje tetiva na nogama</a:t>
            </a:r>
            <a:r>
              <a:rPr lang="bs-Latn-BA" sz="1400" dirty="0"/>
              <a:t>. </a:t>
            </a:r>
            <a:r>
              <a:rPr lang="hr-HR" sz="1400" dirty="0"/>
              <a:t>Bilo je u</a:t>
            </a:r>
            <a:r>
              <a:rPr lang="bs-Latn-BA" sz="1400" dirty="0"/>
              <a:t>ž</a:t>
            </a:r>
            <a:r>
              <a:rPr lang="hr-HR" sz="1400" dirty="0"/>
              <a:t>arenih</a:t>
            </a:r>
            <a:r>
              <a:rPr lang="bs-Latn-BA" sz="1400" dirty="0"/>
              <a:t> ž</a:t>
            </a:r>
            <a:r>
              <a:rPr lang="hr-HR" sz="1400" dirty="0"/>
              <a:t>igova</a:t>
            </a:r>
            <a:r>
              <a:rPr lang="bs-Latn-BA" sz="1400" dirty="0"/>
              <a:t>, </a:t>
            </a:r>
            <a:r>
              <a:rPr lang="hr-HR" sz="1400" dirty="0"/>
              <a:t>bi</a:t>
            </a:r>
            <a:r>
              <a:rPr lang="bs-Latn-BA" sz="1400" dirty="0"/>
              <a:t>č</a:t>
            </a:r>
            <a:r>
              <a:rPr lang="hr-HR" sz="1400" dirty="0"/>
              <a:t>eva i posebnog pribora za va</a:t>
            </a:r>
            <a:r>
              <a:rPr lang="bs-Latn-BA" sz="1400" dirty="0"/>
              <a:t>đ</a:t>
            </a:r>
            <a:r>
              <a:rPr lang="hr-HR" sz="1400" dirty="0"/>
              <a:t>enje utrobe</a:t>
            </a:r>
            <a:r>
              <a:rPr lang="bs-Latn-BA" sz="1400" dirty="0"/>
              <a:t>.</a:t>
            </a:r>
            <a:endParaRPr lang="en-US" sz="1400" dirty="0"/>
          </a:p>
          <a:p>
            <a:r>
              <a:rPr lang="bs-Latn-BA" sz="1400" dirty="0"/>
              <a:t> </a:t>
            </a:r>
            <a:r>
              <a:rPr lang="hr-HR" sz="1400" dirty="0"/>
              <a:t>Na izlo</a:t>
            </a:r>
            <a:r>
              <a:rPr lang="bs-Latn-BA" sz="1400" dirty="0"/>
              <a:t>ž</a:t>
            </a:r>
            <a:r>
              <a:rPr lang="hr-HR" sz="1400" dirty="0"/>
              <a:t>bi su postavljene fotografije i svjedo</a:t>
            </a:r>
            <a:r>
              <a:rPr lang="bs-Latn-BA" sz="1400" dirty="0"/>
              <a:t>č</a:t>
            </a:r>
            <a:r>
              <a:rPr lang="hr-HR" sz="1400" dirty="0"/>
              <a:t>enja</a:t>
            </a:r>
            <a:r>
              <a:rPr lang="bs-Latn-BA" sz="1400" dirty="0"/>
              <a:t> ž</a:t>
            </a:r>
            <a:r>
              <a:rPr lang="hr-HR" sz="1400" dirty="0"/>
              <a:t>rtava koje su bile oslijepljene ili osaka</a:t>
            </a:r>
            <a:r>
              <a:rPr lang="bs-Latn-BA" sz="1400" dirty="0"/>
              <a:t>ć</a:t>
            </a:r>
            <a:r>
              <a:rPr lang="hr-HR" sz="1400" dirty="0"/>
              <a:t>ene ili su pretrpjele amputaciju zbog kra</a:t>
            </a:r>
            <a:r>
              <a:rPr lang="bs-Latn-BA" sz="1400" dirty="0"/>
              <a:t>đ</a:t>
            </a:r>
            <a:r>
              <a:rPr lang="hr-HR" sz="1400" dirty="0"/>
              <a:t>e</a:t>
            </a:r>
            <a:r>
              <a:rPr lang="bs-Latn-BA" sz="1400" dirty="0"/>
              <a:t>. </a:t>
            </a:r>
            <a:r>
              <a:rPr lang="pl-PL" sz="1400" dirty="0"/>
              <a:t>Još jedan primjer je pastir kojemu je gospodar dugovao povrat troškova u juanima i pšenici, ali je odbijao platiti. Stoga je uzeo jednu od gospodarevih krava, a ovaj mu je zbog toga dao odsjeći obje ruke. Drugom pastiru, koji se suprotstavio gospodaru koji mu je htio uzeti ženu, polomljene su obje ruke.</a:t>
            </a:r>
            <a:endParaRPr lang="en-US" sz="1400" dirty="0"/>
          </a:p>
          <a:p>
            <a:r>
              <a:rPr lang="pl-PL" sz="1400" dirty="0"/>
              <a:t>Bilo je i slika komunističkih aktivista kojima su odsjekli noseve i gornju usnu te slika žene koju su silovali, a onda joj isjekli nos na ploškice.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5. STARI I SREDNJI VIJEK </a:t>
            </a:r>
            <a:endParaRPr lang="en-US" sz="1400" dirty="0"/>
          </a:p>
          <a:p>
            <a:r>
              <a:rPr lang="bs-Latn-BA" sz="1400" dirty="0"/>
              <a:t>Za ovaj period vežemo fomiranje državnog zakonodavstva. Primjenjuju se veoma surove kazne zabrana osvete, kazna  prema prestupniku, ako se dešavala u ljutini, nije se posmatrala kao smrtna kazna u užem smislu, već se posmatra kao osveta ili odbrana.</a:t>
            </a:r>
            <a:endParaRPr lang="en-US" sz="1400" dirty="0"/>
          </a:p>
          <a:p>
            <a:r>
              <a:rPr lang="bs-Latn-BA" sz="1400" b="1" dirty="0"/>
              <a:t> Sakaćenje</a:t>
            </a:r>
            <a:endParaRPr lang="en-US" sz="1400" dirty="0"/>
          </a:p>
          <a:p>
            <a:r>
              <a:rPr lang="bs-Latn-BA" sz="1400" dirty="0"/>
              <a:t>najčešće primjenjivana kazna u srednjem vijeku. Primjena ovih oblika kazne ima simboliku, jer se nastojalo primjeniti onaj oblik kazne kojim je približno nanijeto zlo žrtvi (npr.ruka za lažno davanje iskaza, jezik za klevetu, kastracija kod seksualnih delikata i dr). Unakaživanje i odsjecanje dijelova tijela se dešavalo javno uz prisutnost velikog broja građana (karakteristike specijalne prevencije). Otmica žena svog staleža kažnjavala se odsjecanjem obje ruke i nosa. Kazna sakaćenja ruku, paradoksalno i za daleko manji zločin „čupanje brade“ vlasteli, jer se brada bila simbol časti i poštovanja. Najmanja povreda osoba višeg statusa i ugleda iziskivala je veoma oštre kazne, ne samo po ljudskim, već i božjim zakonima.</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0"/>
            <a:ext cx="7315200" cy="521681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Fizičko kažnjavanje (šibanje i sl.)</a:t>
            </a:r>
            <a:endParaRPr lang="en-US" sz="1400" dirty="0"/>
          </a:p>
          <a:p>
            <a:r>
              <a:rPr lang="bs-Latn-BA" sz="1400" dirty="0"/>
              <a:t>Šibanje je poznato kao i tzv.školska kazna, poznato kao „batina je iz raja izašla“, a za šibu se koristila  najčešće „španska trska“.Izvršavalo se javno, sa malim razlikama po polu lica na kojima se izvršavala kazna (npr.žene su šibane po stražnjici, muškarci po čitavom tijelu). Šibanje je jedna od najstarijih kazni koja se pojavila. Prestupnik je uz pratnju prolazio  </a:t>
            </a:r>
            <a:r>
              <a:rPr lang="pl-PL" sz="1400" dirty="0"/>
              <a:t>kroz naselje ili grad i bio izložen javnom preziru i šibanju. </a:t>
            </a:r>
            <a:endParaRPr lang="en-US" sz="1400" dirty="0"/>
          </a:p>
          <a:p>
            <a:r>
              <a:rPr lang="bs-Latn-BA" sz="1400" dirty="0"/>
              <a:t>Po načinu izvršenja šibanje se razlikovalo u državama.Negdje se to izvršavalo udaranjem bičem po tijelu koje se polagalo na nečemu, ili učinioc delikta je bio izložen  udaranju više lica, npr., postavljao se špalir momaka koji su učinioca udarali pri njegovom prolasku pokraj njih (tzv.mrtva šiba). </a:t>
            </a:r>
            <a:endParaRPr lang="en-US" sz="1400" dirty="0"/>
          </a:p>
          <a:p>
            <a:r>
              <a:rPr lang="bs-Latn-BA" sz="1400" dirty="0"/>
              <a:t>Poznati slučajevi su šibanja otrovnim šibama. Yakonom „Terzijana“ bilo je zabranjeno, primjenjivati otrovne šibe kao i korištenje drugih opasnijih sredstava od šibe. U Zakonu „Karolina“, šibanja su bili pošteđeni oficiri i plemići. Ova kazna je i danas prisutna u nekim državama, npr. u Saudijskoj Arabiji.</a:t>
            </a:r>
          </a:p>
          <a:p>
            <a:endParaRPr lang="bs-Latn-BA" sz="1400" dirty="0"/>
          </a:p>
          <a:p>
            <a:r>
              <a:rPr lang="bs-Latn-BA" sz="1400" dirty="0"/>
              <a:t>Poslije šibanja „novija metoda“ je bila vezivanje i nabijanje na kolac. </a:t>
            </a:r>
            <a:endParaRPr lang="en-US" sz="1400" dirty="0"/>
          </a:p>
          <a:p>
            <a:r>
              <a:rPr lang="bs-Latn-BA" sz="1400" dirty="0"/>
              <a:t>Kao kazna naročito se primjenjivala kod lica koja su bila osuđivana za špijunažu, izdaju (car Fridrih Barbarose, naredio da se bjeguncima isčupa jezik) </a:t>
            </a:r>
            <a:endParaRPr lang="en-US" sz="1400" dirty="0"/>
          </a:p>
          <a:p>
            <a:r>
              <a:rPr lang="bs-Latn-BA" sz="1400" dirty="0"/>
              <a:t> Po „komandnoj odgovornosti“, pored plaćanja odštete za krađu  i gospodari sela, upravnici su bili izloženi kaznjavanju. </a:t>
            </a:r>
            <a:endParaRPr lang="en-US" sz="1400" dirty="0"/>
          </a:p>
          <a:p>
            <a:r>
              <a:rPr lang="bs-Latn-BA" sz="1400" dirty="0"/>
              <a:t>Zanimljiva je kazna koju je naredio njemački grof Herbert Rotenburg, koja je izvršena nad grupom sudija, koji su onemogućili jednu ženu da ostvari svoja prava jer su bili podmitljivi. Naređeno je da im se iskopaju oči, smatrajući da im nisu potrebne kada sude nepravedno. </a:t>
            </a:r>
            <a:endParaRPr lang="en-US" sz="1400" dirty="0"/>
          </a:p>
          <a:p>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547301"/>
            <a:ext cx="7315200" cy="355481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Oslepljivanje</a:t>
            </a:r>
            <a:endParaRPr lang="en-US" sz="1400" dirty="0"/>
          </a:p>
          <a:p>
            <a:r>
              <a:rPr lang="bs-Latn-BA" sz="1400" dirty="0"/>
              <a:t>Kazna oslepljivanja se primjenjivala samostalno i uz kaznu šibanja. Po oslepljivanju ta lica  su bila javno vešana.</a:t>
            </a:r>
            <a:endParaRPr lang="en-US" sz="1400" dirty="0"/>
          </a:p>
          <a:p>
            <a:r>
              <a:rPr lang="bs-Latn-BA" sz="1400" dirty="0"/>
              <a:t>Poznat slučaj oslepljivanja  naređenjem Nerona izvršavao se nad hrišćanima koju su prelazili  iz paganizma u jednoboštvo. Dezerterima sa bojnog polja se određivala kazna iskopavanja oči. Ovako oštra kazna je naročito primjenjivana u srednjem vijeku nad lopovima po selima, kada su bili uhvaćeni. Za lakše kazne jedno, a za teže oba oka.</a:t>
            </a:r>
            <a:endParaRPr lang="en-US" sz="1400" dirty="0"/>
          </a:p>
          <a:p>
            <a:r>
              <a:rPr lang="bs-Latn-BA" sz="1400" dirty="0"/>
              <a:t> </a:t>
            </a:r>
            <a:endParaRPr lang="en-US" sz="1400" dirty="0"/>
          </a:p>
          <a:p>
            <a:r>
              <a:rPr lang="bs-Latn-BA" sz="1400" b="1" dirty="0"/>
              <a:t> Kastracija</a:t>
            </a:r>
            <a:endParaRPr lang="en-US" sz="1400" dirty="0"/>
          </a:p>
          <a:p>
            <a:r>
              <a:rPr lang="bs-Latn-BA" sz="1400" dirty="0"/>
              <a:t>se najčešće izvodila uz određeni ritual, primjenivana najčešće nad licima koja su ugrožavala moral i moralne norme, kod lica osuđenih za seksualne delikte. Cilj je bio kazniti prestupnike ovih krivičnih djela da nemaju potomke. U nekim zemljama kastracija je bila i kazna i jedan od uslova zaposlenja u kraljevskoj službi (npr.u Kini, dešavalo se prije puberteta tako da dječak i nije mogao razumno razmisliti o činu sakaćenja, kastrirani su, takođe, muškarci za evnuhe, jer  samo u tom slučaju su mogli čuvati žene svojih gospodara).</a:t>
            </a:r>
            <a:endParaRPr lang="en-US" sz="1400" dirty="0"/>
          </a:p>
          <a:p>
            <a:r>
              <a:rPr lang="bs-Latn-BA" sz="1400" dirty="0"/>
              <a:t>Danas u nekim državama se predlaže kazna kastracije</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47190"/>
            <a:ext cx="7315200" cy="4355038"/>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Ponižavanja</a:t>
            </a:r>
            <a:endParaRPr lang="en-US" sz="1400" dirty="0"/>
          </a:p>
          <a:p>
            <a:r>
              <a:rPr lang="bs-Latn-BA" sz="1400" dirty="0"/>
              <a:t>kao kazna, primenjivana je kroz različite oblike javnog sramoćenja, prodajom u ropstvo, izlaganjem na stub srama (jedna od težih kazni izvršavala se  na javnom mjestu., lice sa zavezanim rukama i nogama je bilo izloženo reakcijama građana koje su bile različite, od vrijeđanja, pljuvanja do udaranja i bacanja kamenica ) i sl. Javno ponižavanje kao kazna naročito je primjenjivana nad osobama  ženskog pola, koje su osumjičene za preljubu. Oblačene su u smiješnu garderobu, sa odsječenom kosom,  u koju su stavljani sijeno ili perje od ptica i uz doboše su vođene ulicom izložene reakcijama građana (pljuvanje, gađanje, izrugivanje i sl). </a:t>
            </a:r>
            <a:endParaRPr lang="en-US" sz="1400" dirty="0"/>
          </a:p>
          <a:p>
            <a:r>
              <a:rPr lang="bs-Latn-BA" sz="1400" dirty="0"/>
              <a:t> </a:t>
            </a:r>
            <a:endParaRPr lang="en-US" sz="1400" dirty="0"/>
          </a:p>
          <a:p>
            <a:r>
              <a:rPr lang="bs-Latn-BA" sz="1400" b="1" dirty="0"/>
              <a:t> Žigosanje (kazna moralne degradacije)</a:t>
            </a:r>
            <a:endParaRPr lang="en-US" sz="1400" dirty="0"/>
          </a:p>
          <a:p>
            <a:r>
              <a:rPr lang="bs-Latn-BA" sz="1400" dirty="0"/>
              <a:t>se vršilo najčešće utiskivanjem vrelim gvožđem na vidnim dijelovima tijela,  primjenjivala se na određenim dijelovima tijela (za krađu udarao se žig, slovo f (furtum – krađa)), na leđe, lice i sl. Ova kazna(žigosanje ili smuđenje, jer se u nekim slučajevima kosa palila) je ukinuta krajem 17. vijeka,kao i javno sramoćenje, degradiranje, obilježavanje osoba koje su učinile krivično djelo (karakteristike specijalne prevencije), izazivanje straha kod građana (karakteristike generalne prevencije), razapinjanje konjima i sl. Prema germanskim zakonima, krivokletniku se odsjecala ruka, izdajnicima se čupao jezik, a palikuće su  spaljivali.U srednjem vijeku kažnjavanje je bilo selektivno, prilagođeno privilegovanom položaju feudalaca u odnosu na kmetove za učinjena ista krivična djela. Elementi suđenja i istrage bili su zastupljeni kroz tzv. božanski sud. Prestavnici penoloških ideja srednjeg vijeka, sv. Augustin i Akvinski.</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0"/>
            <a:ext cx="7315200" cy="561692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Trovanje</a:t>
            </a:r>
            <a:endParaRPr lang="en-US" sz="1400" dirty="0"/>
          </a:p>
          <a:p>
            <a:r>
              <a:rPr lang="bs-Latn-BA" sz="1400" dirty="0"/>
              <a:t>Počeci trovanja vezani su za Persiju, otkrivanjem drveta koje je rađalo otrove i taj su plod upotrebljavali dajući osuđenom da ga pojede. U starom Egiptu popularno je bilo trovanje osuđenih, prilikom presude i  nekretnina ili zbog nasleđa trona i titule, trovali su se potencijalni aspiranti. Trovanje je i bilo i u ljubavi i preljubi. Trovanje nije bilo često kao kazneno sredstvo, ali ostalo je kao sredstvo osvete i kao privatno sredstvo kod samoubistva.</a:t>
            </a:r>
            <a:endParaRPr lang="en-US" sz="1400" dirty="0"/>
          </a:p>
          <a:p>
            <a:r>
              <a:rPr lang="bs-Latn-BA" sz="1400" dirty="0"/>
              <a:t> </a:t>
            </a:r>
            <a:endParaRPr lang="en-US" sz="1400" dirty="0"/>
          </a:p>
          <a:p>
            <a:r>
              <a:rPr lang="bs-Latn-BA" sz="1400" b="1" dirty="0"/>
              <a:t> Dranje kože i ubijanje uz pomoć životinja</a:t>
            </a:r>
            <a:endParaRPr lang="en-US" sz="1400" dirty="0"/>
          </a:p>
          <a:p>
            <a:r>
              <a:rPr lang="bs-Latn-BA" sz="1400" dirty="0"/>
              <a:t>Veoma stara poznata još u Bibliji, ova kazna u srednjem vijeku naročito je bila primjenjivana za krivična djela mita i korupcije. Nije rijedak slučaj davanja životinjama da ubijaju ljude:</a:t>
            </a:r>
            <a:endParaRPr lang="en-US" sz="1400" dirty="0"/>
          </a:p>
          <a:p>
            <a:pPr>
              <a:buFontTx/>
              <a:buChar char="-"/>
            </a:pPr>
            <a:r>
              <a:rPr lang="bs-Latn-BA" sz="1400" dirty="0"/>
              <a:t>poznate arene po gradovima,u Španiji borba toreadora s bikovima je, zapravo ostatak vandalskih presuda, u egzekucijama životinjama,poznati slučaj egipatskog kralja Ptolomeja kada je osvojio Jerusalim, je slanje velikog broja Jevreja da umru u najtežim mukama u borbi sa krokodilima kojih je bio pun Nil, pogubljenje kidanjem i gaženjem slonovima</a:t>
            </a:r>
          </a:p>
          <a:p>
            <a:r>
              <a:rPr lang="bs-Latn-BA" sz="1400" dirty="0"/>
              <a:t>- 	pčelama, naročito popularna u Njemačkoj, kažnjenik se skidao go, mazao medom, vezivao za ukopan stub u sredini pčelinjaka, pčele su ga ujedale sve dok nije umro u najtežim mukama</a:t>
            </a:r>
            <a:endParaRPr lang="en-US" sz="1400" dirty="0"/>
          </a:p>
          <a:p>
            <a:r>
              <a:rPr lang="bs-Latn-BA" sz="1400" dirty="0"/>
              <a:t>- 	vrlo stara kazna uz pomoć ptica, kazna njemačkog prava, i prava susjednih država primjenjivana nad lopovima, na njihove grudi se stavljalo sirovo meso, puštan kobac koji komadajući meso ubijao žrtvu</a:t>
            </a:r>
            <a:endParaRPr lang="en-US" sz="1400" dirty="0"/>
          </a:p>
          <a:p>
            <a:r>
              <a:rPr lang="bs-Latn-BA" sz="1400" dirty="0"/>
              <a:t>- 	kazna primenjivana uz pomoć mrava, koja je u Evropu stigla sa orijenta – osuđenik se skine, veže za mravinjak na čvrsto ukopanom stubu i tako stoji dok ne umre od gladi, žeđi i ujeda mrava  i td);</a:t>
            </a:r>
            <a:endParaRPr lang="en-US" sz="1400" dirty="0"/>
          </a:p>
          <a:p>
            <a:pPr>
              <a:buFontTx/>
              <a:buChar char="-"/>
            </a:pPr>
            <a:endParaRPr lang="bs-Latn-BA" sz="1400" dirty="0"/>
          </a:p>
          <a:p>
            <a:pPr>
              <a:buFontTx/>
              <a:buChar char="-"/>
            </a:pP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578078"/>
            <a:ext cx="7315200" cy="3493264"/>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 Zakopavanje živog kažnjenika</a:t>
            </a:r>
            <a:endParaRPr lang="en-US" sz="1400" dirty="0"/>
          </a:p>
          <a:p>
            <a:r>
              <a:rPr lang="bs-Latn-BA" sz="1400" dirty="0"/>
              <a:t> primjenjuje se u sistemu laganog smrtnog mučenja  u cilju dužeg mučenja; uziđivanje kažnjenika u građevinu i sl (najčešće primenjivan za žene čedomorke, preljubnice)</a:t>
            </a:r>
          </a:p>
          <a:p>
            <a:endParaRPr lang="bs-Latn-BA" sz="1400" dirty="0"/>
          </a:p>
          <a:p>
            <a:r>
              <a:rPr lang="bs-Latn-BA" sz="1400" b="1" dirty="0"/>
              <a:t>Davljenje</a:t>
            </a:r>
            <a:endParaRPr lang="en-US" sz="1400" dirty="0"/>
          </a:p>
          <a:p>
            <a:r>
              <a:rPr lang="pl-PL" sz="1400" dirty="0"/>
              <a:t>Osu</a:t>
            </a:r>
            <a:r>
              <a:rPr lang="bs-Latn-BA" sz="1400" dirty="0"/>
              <a:t>đ</a:t>
            </a:r>
            <a:r>
              <a:rPr lang="pl-PL" sz="1400" dirty="0"/>
              <a:t>eni je uranjan u blato do koljena</a:t>
            </a:r>
            <a:r>
              <a:rPr lang="bs-Latn-BA" sz="1400" dirty="0"/>
              <a:t>, </a:t>
            </a:r>
            <a:r>
              <a:rPr lang="pl-PL" sz="1400" dirty="0"/>
              <a:t>dvije marame su mu vezivane oko vrata i svjedoci bi ih povla</a:t>
            </a:r>
            <a:r>
              <a:rPr lang="bs-Latn-BA" sz="1400" dirty="0"/>
              <a:t>č</a:t>
            </a:r>
            <a:r>
              <a:rPr lang="pl-PL" sz="1400" dirty="0"/>
              <a:t>ili u suprotnim pravcima sve dok ne bi nastupila smrt</a:t>
            </a:r>
            <a:r>
              <a:rPr lang="bs-Latn-BA" sz="1400" dirty="0"/>
              <a:t>. Davljenje u vodi, kao i stavljanje u lađe bez krme, smatralo se najhumanijom metodom izvršenja smrtne kazne, jer se najmanje unakarađivalo tijelo osuđenika.</a:t>
            </a:r>
            <a:endParaRPr lang="en-US" sz="1400" dirty="0"/>
          </a:p>
          <a:p>
            <a:r>
              <a:rPr lang="bs-Latn-BA" sz="1400" dirty="0"/>
              <a:t> Najteže kažnjenike svuku gole, vežu  im ruke na leđa, zakuju im gvozdeni klin kroz muskulaturu, a onda puste niz vodu, bez hrane, vode, prepušten strujama i ispaštanju svojih grijeha, kada umire u velikim mukama. </a:t>
            </a:r>
            <a:endParaRPr lang="en-US" sz="1400" dirty="0"/>
          </a:p>
          <a:p>
            <a:r>
              <a:rPr lang="bs-Latn-BA" sz="1400" dirty="0"/>
              <a:t>Ovakav vid kažnjavanja imao je za cilj ulivanje straha, jer plutanjem leševi su se raspadali, prolazeći kroz sela izazivali su gnušanje, strah i upozorenje da će im sudbina  biti ista ako se budu slično ponašali.</a:t>
            </a:r>
            <a:endParaRPr lang="en-US" sz="1400" dirty="0"/>
          </a:p>
          <a:p>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TotalTime>
  <Words>4771</Words>
  <Application>Microsoft Office PowerPoint</Application>
  <PresentationFormat>Prikaz na ekranu (4:3)</PresentationFormat>
  <Paragraphs>129</Paragraphs>
  <Slides>24</Slides>
  <Notes>0</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24</vt:i4>
      </vt:variant>
    </vt:vector>
  </HeadingPairs>
  <TitlesOfParts>
    <vt:vector size="30" baseType="lpstr">
      <vt:lpstr>Arial</vt:lpstr>
      <vt:lpstr>Times New Roman</vt:lpstr>
      <vt:lpstr>Verdana</vt:lpstr>
      <vt:lpstr>Wingdings 2</vt:lpstr>
      <vt:lpstr>Wingdings 3</vt:lpstr>
      <vt:lpstr>Concourse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Almir</cp:lastModifiedBy>
  <cp:revision>12</cp:revision>
  <dcterms:created xsi:type="dcterms:W3CDTF">2019-03-27T20:56:35Z</dcterms:created>
  <dcterms:modified xsi:type="dcterms:W3CDTF">2020-11-03T20:24:56Z</dcterms:modified>
</cp:coreProperties>
</file>