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0" r:id="rId3"/>
    <p:sldId id="257" r:id="rId4"/>
    <p:sldId id="258"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12CA672-5219-4372-9ECA-9C891D110A1B}" type="datetimeFigureOut">
              <a:rPr lang="en-US" smtClean="0"/>
              <a:pPr/>
              <a:t>11/3/2020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051F3D3-D6E1-4164-A168-65B74F43B5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D12CA672-5219-4372-9ECA-9C891D110A1B}" type="datetimeFigureOut">
              <a:rPr lang="en-US" smtClean="0"/>
              <a:pPr/>
              <a:t>11/3/2020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1F3D3-D6E1-4164-A168-65B74F43B5D7}"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D12CA672-5219-4372-9ECA-9C891D110A1B}" type="datetimeFigureOut">
              <a:rPr lang="en-US" smtClean="0"/>
              <a:pPr/>
              <a:t>11/3/2020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12CA672-5219-4372-9ECA-9C891D110A1B}" type="datetimeFigureOut">
              <a:rPr lang="en-US" smtClean="0"/>
              <a:pPr/>
              <a:t>11/3/2020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1F3D3-D6E1-4164-A168-65B74F43B5D7}"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2CA672-5219-4372-9ECA-9C891D110A1B}" type="datetimeFigureOut">
              <a:rPr lang="en-US" smtClean="0"/>
              <a:pPr/>
              <a:t>11/3/2020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1F3D3-D6E1-4164-A168-65B74F43B5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1F3D3-D6E1-4164-A168-65B74F43B5D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12CA672-5219-4372-9ECA-9C891D110A1B}" type="datetimeFigureOut">
              <a:rPr lang="en-US" smtClean="0"/>
              <a:pPr/>
              <a:t>11/3/2020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051F3D3-D6E1-4164-A168-65B74F43B5D7}"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12CA672-5219-4372-9ECA-9C891D110A1B}" type="datetimeFigureOut">
              <a:rPr lang="en-US" smtClean="0"/>
              <a:pPr/>
              <a:t>11/3/2020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051F3D3-D6E1-4164-A168-65B74F43B5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516525"/>
            <a:ext cx="7315200" cy="361637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prof.dr. HANA KORAĆ</a:t>
            </a:r>
            <a:endParaRPr lang="en-US" sz="1400" dirty="0"/>
          </a:p>
          <a:p>
            <a:pPr algn="ctr"/>
            <a:r>
              <a:rPr lang="it-IT" sz="1400" b="1" dirty="0"/>
              <a:t> </a:t>
            </a:r>
            <a:endParaRPr lang="en-US" sz="1400" dirty="0"/>
          </a:p>
          <a:p>
            <a:pPr algn="ctr"/>
            <a:r>
              <a:rPr lang="pl-PL" sz="1400" b="1" dirty="0"/>
              <a:t> </a:t>
            </a:r>
            <a:endParaRPr lang="en-US" sz="1400" dirty="0"/>
          </a:p>
          <a:p>
            <a:pPr algn="ctr"/>
            <a:r>
              <a:rPr lang="pl-PL" sz="1400" b="1" dirty="0"/>
              <a:t> </a:t>
            </a:r>
            <a:endParaRPr lang="en-US" sz="1400" dirty="0"/>
          </a:p>
          <a:p>
            <a:pPr algn="ctr"/>
            <a:r>
              <a:rPr lang="pl-PL" sz="1400" b="1" dirty="0"/>
              <a:t> </a:t>
            </a:r>
            <a:endParaRPr lang="en-US" sz="1400" dirty="0"/>
          </a:p>
          <a:p>
            <a:pPr algn="ctr"/>
            <a:r>
              <a:rPr lang="pl-PL" sz="3200" b="1" dirty="0"/>
              <a:t> </a:t>
            </a:r>
            <a:endParaRPr lang="en-US" sz="3200" dirty="0"/>
          </a:p>
          <a:p>
            <a:pPr algn="ctr"/>
            <a:r>
              <a:rPr lang="pl-PL" sz="3200" b="1" dirty="0"/>
              <a:t>PENOLOGIJA</a:t>
            </a:r>
            <a:endParaRPr lang="en-US" sz="3200" dirty="0"/>
          </a:p>
          <a:p>
            <a:pPr algn="ctr"/>
            <a:r>
              <a:rPr lang="pl-PL" sz="1400" b="1" dirty="0"/>
              <a:t>IZVRŠNO KRIVIČNO PRAVO</a:t>
            </a:r>
            <a:endParaRPr lang="en-US" sz="1400" dirty="0"/>
          </a:p>
          <a:p>
            <a:pPr algn="ctr"/>
            <a:r>
              <a:rPr lang="it-IT" sz="1400" b="1" dirty="0"/>
              <a:t> </a:t>
            </a:r>
            <a:endParaRPr lang="en-US" sz="1400" dirty="0"/>
          </a:p>
          <a:p>
            <a:pPr algn="ctr"/>
            <a:r>
              <a:rPr lang="hr-HR" sz="1400" b="1" dirty="0"/>
              <a:t> </a:t>
            </a:r>
            <a:endParaRPr lang="en-US" sz="1400" dirty="0"/>
          </a:p>
          <a:p>
            <a:pPr algn="ctr"/>
            <a:r>
              <a:rPr lang="hr-HR" sz="1400" b="1" dirty="0"/>
              <a:t> </a:t>
            </a:r>
            <a:endParaRPr lang="en-US" sz="1400" dirty="0"/>
          </a:p>
          <a:p>
            <a:pPr algn="ctr"/>
            <a:r>
              <a:rPr lang="hr-HR" sz="1400" b="1" dirty="0"/>
              <a:t> </a:t>
            </a:r>
            <a:endParaRPr lang="en-US" sz="1400" dirty="0"/>
          </a:p>
          <a:p>
            <a:pPr algn="ctr"/>
            <a:r>
              <a:rPr lang="hr-HR" sz="1400" b="1" dirty="0"/>
              <a:t> </a:t>
            </a:r>
            <a:endParaRPr lang="en-US" sz="1400" dirty="0"/>
          </a:p>
          <a:p>
            <a:pPr algn="ctr"/>
            <a:r>
              <a:rPr lang="hr-HR" sz="1400" b="1" dirty="0"/>
              <a:t>Sarajevo,2010.</a:t>
            </a:r>
            <a:endParaRPr lang="en-US" sz="1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332130"/>
            <a:ext cx="7315200" cy="198515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Tre</a:t>
            </a:r>
            <a:r>
              <a:rPr lang="bs-Latn-BA" sz="1400" b="1" dirty="0"/>
              <a:t>ć</a:t>
            </a:r>
            <a:r>
              <a:rPr lang="pl-PL" sz="1400" b="1" dirty="0"/>
              <a:t>e poglavlje</a:t>
            </a:r>
            <a:endParaRPr lang="en-US" sz="1400" dirty="0"/>
          </a:p>
          <a:p>
            <a:r>
              <a:rPr lang="bs-Latn-BA" sz="1400" b="1" dirty="0"/>
              <a:t> HISTORIJSKI RAZVOJ PENOLOŠKE MISLI </a:t>
            </a:r>
            <a:endParaRPr lang="en-US" sz="1400" dirty="0"/>
          </a:p>
          <a:p>
            <a:r>
              <a:rPr lang="bs-Latn-BA" sz="1400" dirty="0"/>
              <a:t>Od nastanka čovječanstva ljudi su se zanimali, za pojavu prestupničkog ponašanj</a:t>
            </a:r>
            <a:endParaRPr lang="en-US" sz="1400" dirty="0"/>
          </a:p>
          <a:p>
            <a:r>
              <a:rPr lang="bs-Latn-BA" sz="1400" dirty="0"/>
              <a:t>Društvena  reakcija, u općem značenju, predstavlja način ostvarivanja zaštite od prestupničkog ponašanja pojedinca i grupa. </a:t>
            </a:r>
            <a:endParaRPr lang="en-US" sz="1400" dirty="0"/>
          </a:p>
          <a:p>
            <a:r>
              <a:rPr lang="bs-Latn-BA" sz="1400" dirty="0"/>
              <a:t>Oblici društvene reakcije mogu biti formalne (mjere kazne i represije, prevencije, prevaspitanja) i neformalne prirode (običajne norme, društvene osude, prezir, izolacija i sl.).</a:t>
            </a:r>
            <a:endParaRPr lang="en-US" sz="1400" dirty="0"/>
          </a:p>
          <a:p>
            <a:r>
              <a:rPr lang="bs-Latn-BA" sz="1400" dirty="0"/>
              <a:t>Skup sankcija i načini izvršenja predstavljali su sistem kaznene politike  kroz sve etape društvenog reagovanja.</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799"/>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Praoblici društvene reakcije</a:t>
            </a:r>
            <a:endParaRPr lang="en-US" sz="1400" dirty="0"/>
          </a:p>
          <a:p>
            <a:r>
              <a:rPr lang="bs-Latn-BA" sz="1400" dirty="0"/>
              <a:t>Prvobitna zajednica se zasnivala na nepisanim pravilima – običajima, čije nepotivanje  je izazivalo osudu kolektiva (povreda tabua i privatno vračanje, izdaja, svetogrđe, incest, trovanje i prekršaji lova).Prekršitelj kodeksa ponašanja je rigorozno kažnjavan, nerijtko je posljedicesnosila iporodica prekršitelja pa i pleme.</a:t>
            </a:r>
            <a:endParaRPr lang="en-US" sz="1400" dirty="0"/>
          </a:p>
          <a:p>
            <a:r>
              <a:rPr lang="bs-Latn-BA" sz="1400" dirty="0"/>
              <a:t> </a:t>
            </a:r>
            <a:endParaRPr lang="en-US" sz="1400" dirty="0"/>
          </a:p>
          <a:p>
            <a:r>
              <a:rPr lang="bs-Latn-BA" sz="1400" b="1" dirty="0"/>
              <a:t> </a:t>
            </a:r>
            <a:r>
              <a:rPr lang="pl-PL" sz="1400" b="1" dirty="0"/>
              <a:t>OBLICI KA</a:t>
            </a:r>
            <a:r>
              <a:rPr lang="bs-Latn-BA" sz="1400" b="1" dirty="0"/>
              <a:t>Ž</a:t>
            </a:r>
            <a:r>
              <a:rPr lang="pl-PL" sz="1400" b="1" dirty="0"/>
              <a:t>NJAVANJA </a:t>
            </a:r>
            <a:endParaRPr lang="en-US" sz="1400" dirty="0"/>
          </a:p>
          <a:p>
            <a:r>
              <a:rPr lang="pl-PL" sz="1400" dirty="0"/>
              <a:t>su bile različite, mo</a:t>
            </a:r>
            <a:r>
              <a:rPr lang="bs-Latn-BA" sz="1400" dirty="0"/>
              <a:t>ž</a:t>
            </a:r>
            <a:r>
              <a:rPr lang="pl-PL" sz="1400" dirty="0"/>
              <a:t>emo </a:t>
            </a:r>
            <a:r>
              <a:rPr lang="bs-Latn-BA" sz="1400" dirty="0"/>
              <a:t>ih </a:t>
            </a:r>
            <a:r>
              <a:rPr lang="pl-PL" sz="1400" dirty="0"/>
              <a:t>posmatrati kroz različite vidove</a:t>
            </a:r>
            <a:r>
              <a:rPr lang="bs-Latn-BA" sz="1400" dirty="0"/>
              <a:t>:</a:t>
            </a:r>
            <a:endParaRPr lang="en-US" sz="1400" dirty="0"/>
          </a:p>
          <a:p>
            <a:r>
              <a:rPr lang="bs-Latn-BA" sz="1400" b="1" dirty="0"/>
              <a:t> Period privatne reakcije na kriminalitet  karakteriše: </a:t>
            </a:r>
            <a:endParaRPr lang="en-US" sz="1400" dirty="0"/>
          </a:p>
          <a:p>
            <a:r>
              <a:rPr lang="bs-Latn-BA" sz="1400" dirty="0"/>
              <a:t>Na prestupe se uvijek reagovalo: privatne reakcije (pojavila se u primitivnoj zajednici bez izgrađenog društvene strukture) oštećenih ili ugroženih lica. Kažnjavanje od strane privatne reakcije se sprovodilo najčešće kroz tri vida:</a:t>
            </a:r>
            <a:endParaRPr lang="en-US" sz="1400" dirty="0"/>
          </a:p>
          <a:p>
            <a:r>
              <a:rPr lang="bs-Latn-BA" sz="1400" dirty="0"/>
              <a:t>- progonstvo iz zajednice</a:t>
            </a:r>
            <a:endParaRPr lang="en-US" sz="1400" dirty="0"/>
          </a:p>
          <a:p>
            <a:r>
              <a:rPr lang="bs-Latn-BA" sz="1400" dirty="0"/>
              <a:t>- osveta</a:t>
            </a:r>
            <a:endParaRPr lang="en-US" sz="1400" dirty="0"/>
          </a:p>
          <a:p>
            <a:r>
              <a:rPr lang="bs-Latn-BA" sz="1400" dirty="0"/>
              <a:t>- kompoziciju.</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Progonstvo iz zajednice</a:t>
            </a:r>
            <a:endParaRPr lang="en-US" sz="1400" dirty="0"/>
          </a:p>
          <a:p>
            <a:r>
              <a:rPr lang="bs-Latn-BA" sz="1400" dirty="0"/>
              <a:t>Progonstvo (izgnanstvo) se smatralo veoma okrutnom i teškom kaznom, a primjenjivalo se u okviru plemena, grupe ili porodice. Ova kazna se primjenjivala za tzv. plemenske zločine, delikte izdaje, svetogrđa, ubistva starješine, a nekad se zamjenjivalo i smrtnom kaznom. Cilj ove kazne je bio izolovati člana zajednice koji je ugrozio njena pravila. Lice koje je dobilo ovu kaznu bilo je bez pomoći, prepušteno divljini, moglo je biti žrtva drugog plemena, žrtva gladi ili divljih zvijeri.</a:t>
            </a:r>
            <a:endParaRPr lang="en-US" sz="1400" dirty="0"/>
          </a:p>
          <a:p>
            <a:r>
              <a:rPr lang="bs-Latn-BA" sz="1400" dirty="0"/>
              <a:t>Progonstvo iz zajednice kao kazna, poznata u Španiji i Portugaliji iz 15. i 16.vijeka, kada su osuđene osobe brodovima slate na novootkrivene kontinente;deportacija tokom 17.vijeka, prisutna u Holandiji, Italiji itd., Rusiji (Sibir) i druge hladne i nehumane krajeve na prinudni rad; relegacija, se primjenjivala kao sporedna kazna u Francuskoj. </a:t>
            </a:r>
            <a:endParaRPr lang="en-US" sz="1400" dirty="0"/>
          </a:p>
          <a:p>
            <a:r>
              <a:rPr lang="bs-Latn-BA" sz="1400" dirty="0"/>
              <a:t>Progonstvo kao kazna je u osnovi bilo privatno, mada se može govoriti i o kolektivnom reagovanju</a:t>
            </a:r>
            <a:r>
              <a:rPr lang="bs-Latn-BA" sz="1400" b="1" dirty="0"/>
              <a:t> </a:t>
            </a:r>
            <a:r>
              <a:rPr lang="bs-Latn-BA" sz="1400" dirty="0"/>
              <a:t>(imala je obilježje emotivnog ili impulsivnog reagovanja).</a:t>
            </a:r>
            <a:endParaRPr lang="en-US" sz="1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85909"/>
            <a:ext cx="7315200" cy="247760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Krvna ili privatna osveta</a:t>
            </a:r>
            <a:endParaRPr lang="en-US" sz="1400" dirty="0"/>
          </a:p>
          <a:p>
            <a:r>
              <a:rPr lang="bs-Latn-BA" sz="1400" dirty="0"/>
              <a:t>Kazne su imale cilj krvne osvete, tzv. princip taliona, pravo na osvetu – (talis-latinska riječ označava odmazdu ili vraćanje istom mjerom. (iz Svetog zaveta: „ ako se dogodi smrt, tad ćeš uzeti život, oko za oko, zub za zub, ruka za ruku, modricu za modricu“. </a:t>
            </a:r>
            <a:endParaRPr lang="en-US" sz="1400" dirty="0"/>
          </a:p>
          <a:p>
            <a:r>
              <a:rPr lang="bs-Latn-BA" sz="1400" dirty="0"/>
              <a:t>Ova kazna je bila primjenjivana za djela ubistva i krađe, i primjenjivala se samo na odrasle osobe, izvan porodice. Osveta se prenosila na potomke, preinačavana u regulisanu sankciju, a u vremenu kada je formirana država, porodica koja je oštećena svoje pravo ostvaruje putem državnih mehanizama, tj. država kroz zakone je preuzela pravo na osvetu i odmazdu od porodice. Neki od poznatih zakona kroz historiju na ovom principu su Hamurabijev zakon i Dušanov zakonik (po sistemu – oko za oko zub za zub)</a:t>
            </a:r>
            <a:endParaRPr lang="en-US" sz="1400" dirty="0"/>
          </a:p>
          <a:p>
            <a:r>
              <a:rPr lang="bs-Latn-BA" sz="1400" dirty="0"/>
              <a:t>Mjere taliona su sprovođene po principu: srazmernosti i kompozicija</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798"/>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Sistem kompozicije</a:t>
            </a:r>
            <a:endParaRPr lang="en-US" sz="1400" dirty="0"/>
          </a:p>
          <a:p>
            <a:r>
              <a:rPr lang="bs-Latn-BA" sz="1400" dirty="0"/>
              <a:t>Sistem kompozicije se odnosi na nadoknadu štete (otkupnine) oštećenoj porodici u cilju izmirenja porodica. Postojala je mogućnost biranja između mjera osvete i ugovorenih vrijednosti. Iz kompozicije kasnije nastaje novčana kazna, jer je država otišla dalje u rješavanju ove problematike. Tada kompozicija kao oblik društvene reakcije poprima oblik kolektivne mjere</a:t>
            </a:r>
            <a:r>
              <a:rPr lang="bs-Latn-BA" sz="1400" b="1" dirty="0"/>
              <a:t> </a:t>
            </a:r>
            <a:r>
              <a:rPr lang="bs-Latn-BA" sz="1400" dirty="0"/>
              <a:t>(nije više impulsivnog karaktera).</a:t>
            </a:r>
            <a:endParaRPr lang="en-US" sz="1400" dirty="0"/>
          </a:p>
          <a:p>
            <a:r>
              <a:rPr lang="bs-Latn-BA" sz="1400" dirty="0"/>
              <a:t>Smrtna kazna, progonstvo iz zajednice, deportacija i relagacija se ubrajaju u eliminatorne kazne.Kazne koje ne spadaju u prave smrtne kazne, koje neposredno ne uništavaju život, kažnjenik je stavljan u malu lađu bez krme. Najčešće je upražnjavan u mediteranskim zemljama.</a:t>
            </a:r>
            <a:endParaRPr lang="en-US" sz="1400" dirty="0"/>
          </a:p>
          <a:p>
            <a:r>
              <a:rPr lang="bs-Latn-BA" sz="1400" dirty="0"/>
              <a:t>Imovinske kazne,</a:t>
            </a:r>
            <a:r>
              <a:rPr lang="bs-Latn-BA" sz="1400" b="1" dirty="0"/>
              <a:t> </a:t>
            </a:r>
            <a:r>
              <a:rPr lang="bs-Latn-BA" sz="1400" dirty="0"/>
              <a:t>proistekle su iz kompozicije kao sistema naknade. Poznate su dvije vrste imovinskih kazni: konfiskacija i novčana kazna.Konfiskacija kao sankcija se sastoji u oduzimanju pokretne ili nepokretne imovine bez nadoknade.</a:t>
            </a:r>
            <a:endParaRPr lang="en-US" sz="1400" dirty="0"/>
          </a:p>
          <a:p>
            <a:r>
              <a:rPr lang="bs-Latn-BA" sz="1400" dirty="0"/>
              <a:t>Novčana kazna se sastoji u obavezi osuđenog lica da plati određeni iznos novca. Kazne su služile kao mogućnost  države da dobija dohodak ukoliko osuđeni nije imao novca dolazi do zamjene kazne kaznom zatvora.</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578077"/>
            <a:ext cx="7315200" cy="3493264"/>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Period državne javne reakcije na kriminalitet</a:t>
            </a:r>
            <a:endParaRPr lang="en-US" sz="1400" dirty="0"/>
          </a:p>
          <a:p>
            <a:r>
              <a:rPr lang="bs-Latn-BA" sz="1400" dirty="0"/>
              <a:t>Period državne javne reakcije na kriminalitet posmatramo kroz period:</a:t>
            </a:r>
            <a:endParaRPr lang="en-US" sz="1400" dirty="0"/>
          </a:p>
          <a:p>
            <a:r>
              <a:rPr lang="bs-Latn-BA" sz="1400" dirty="0"/>
              <a:t>Period ispaštanja i zastrašivanja</a:t>
            </a:r>
            <a:endParaRPr lang="en-US" sz="1400" dirty="0"/>
          </a:p>
          <a:p>
            <a:r>
              <a:rPr lang="bs-Latn-BA" sz="1400" dirty="0"/>
              <a:t>Humanistički period</a:t>
            </a:r>
            <a:endParaRPr lang="en-US" sz="1400" dirty="0"/>
          </a:p>
          <a:p>
            <a:r>
              <a:rPr lang="bs-Latn-BA" sz="1400" dirty="0"/>
              <a:t>Period individualizacije</a:t>
            </a:r>
            <a:endParaRPr lang="en-US" sz="1400" dirty="0"/>
          </a:p>
          <a:p>
            <a:r>
              <a:rPr lang="bs-Latn-BA" sz="1400" dirty="0"/>
              <a:t> </a:t>
            </a:r>
            <a:endParaRPr lang="en-US" sz="1400" dirty="0"/>
          </a:p>
          <a:p>
            <a:r>
              <a:rPr lang="bs-Latn-BA" sz="1400" b="1" dirty="0"/>
              <a:t> Period ispaštanja i zastrašivanja</a:t>
            </a:r>
            <a:endParaRPr lang="en-US" sz="1400" dirty="0"/>
          </a:p>
          <a:p>
            <a:r>
              <a:rPr lang="bs-Latn-BA" sz="1400" dirty="0"/>
              <a:t>Cilj kazne je ispaštanje učinilaca krivičnog djela zasnovan na religioznoj ideji taliona.U ovom periodu je prisutan visok stepen fizičkog kažnjavanja, kao i smrtna kazna, </a:t>
            </a:r>
            <a:r>
              <a:rPr lang="pl-PL" sz="1400" dirty="0"/>
              <a:t>po pravu pisanih ili nepisanih zakona</a:t>
            </a:r>
            <a:r>
              <a:rPr lang="bs-Latn-BA" sz="1400" dirty="0"/>
              <a:t>.</a:t>
            </a:r>
            <a:endParaRPr lang="en-US" sz="1400" dirty="0"/>
          </a:p>
          <a:p>
            <a:r>
              <a:rPr lang="bs-Latn-BA" sz="1400" dirty="0"/>
              <a:t>Dva su osnovna zakona koja su važila u Evropi vijekovima „Terezijini“ i „Karolilini“. Kazna „štrojenja“ tj.uništavanja moći oplođivanja, se ne spominje u ova dva zakona. Jedan od načina mučenja i usmrćivanja se izvršavao u tzv.„Gvozdenoj djevojci“, kao plodu novije evropske civilizacije. Na prvi pogled izgledala je tajanstveno i nije imalo mnogo veze sa torturom. Kada se aparat zatvori ima oblik devojke, iznutra je načičkan šiljcima gvožđa. Žrtva je isprobadana sa svih strana i u mukama je okončavala život. </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800"/>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Zakonikom „Terezijana“ i „Karolini“, se godinama u Evropi vladalo.</a:t>
            </a:r>
            <a:endParaRPr lang="en-US" sz="1400" dirty="0"/>
          </a:p>
          <a:p>
            <a:r>
              <a:rPr lang="bs-Latn-BA" sz="1400" dirty="0"/>
              <a:t>U zakoniku „Terezijana“, je bilo propisano, član o kazni kidanja tijela, u kojem stoji: „Osuđenik se dovede na gubilište, raseče na četiri komada, stavi na četiri vješala, na glavne četiri ulice da bi narod bio u prilici da vidi. Podjela  je bila na teže zločine: </a:t>
            </a:r>
            <a:r>
              <a:rPr lang="hr-HR" sz="1400" dirty="0"/>
              <a:t>ru</a:t>
            </a:r>
            <a:r>
              <a:rPr lang="bs-Latn-BA" sz="1400" dirty="0"/>
              <a:t>š</a:t>
            </a:r>
            <a:r>
              <a:rPr lang="hr-HR" sz="1400" dirty="0"/>
              <a:t>enje javnog mira</a:t>
            </a:r>
            <a:r>
              <a:rPr lang="bs-Latn-BA" sz="1400" dirty="0"/>
              <a:t>, </a:t>
            </a:r>
            <a:r>
              <a:rPr lang="hr-HR" sz="1400" dirty="0"/>
              <a:t>umorstvo</a:t>
            </a:r>
            <a:r>
              <a:rPr lang="bs-Latn-BA" sz="1400" dirty="0"/>
              <a:t>, </a:t>
            </a:r>
            <a:r>
              <a:rPr lang="hr-HR" sz="1400" dirty="0"/>
              <a:t>razbojstvo</a:t>
            </a:r>
            <a:r>
              <a:rPr lang="bs-Latn-BA" sz="1400" dirty="0"/>
              <a:t>, </a:t>
            </a:r>
            <a:r>
              <a:rPr lang="hr-HR" sz="1400" dirty="0"/>
              <a:t>pale</a:t>
            </a:r>
            <a:r>
              <a:rPr lang="bs-Latn-BA" sz="1400" dirty="0"/>
              <a:t>ž, </a:t>
            </a:r>
            <a:r>
              <a:rPr lang="hr-HR" sz="1400" dirty="0"/>
              <a:t>te</a:t>
            </a:r>
            <a:r>
              <a:rPr lang="bs-Latn-BA" sz="1400" dirty="0"/>
              <a:t>š</a:t>
            </a:r>
            <a:r>
              <a:rPr lang="hr-HR" sz="1400" dirty="0"/>
              <a:t>ke kra</a:t>
            </a:r>
            <a:r>
              <a:rPr lang="bs-Latn-BA" sz="1400" dirty="0"/>
              <a:t>đ</a:t>
            </a:r>
            <a:r>
              <a:rPr lang="hr-HR" sz="1400" dirty="0"/>
              <a:t>e</a:t>
            </a:r>
            <a:r>
              <a:rPr lang="bs-Latn-BA" sz="1400" dirty="0"/>
              <a:t> - </a:t>
            </a:r>
            <a:r>
              <a:rPr lang="hr-HR" sz="1400" dirty="0"/>
              <a:t>kazna smr</a:t>
            </a:r>
            <a:r>
              <a:rPr lang="bs-Latn-BA" sz="1400" dirty="0"/>
              <a:t>ć</a:t>
            </a:r>
            <a:r>
              <a:rPr lang="hr-HR" sz="1400" dirty="0"/>
              <a:t>u ili osaka</a:t>
            </a:r>
            <a:r>
              <a:rPr lang="bs-Latn-BA" sz="1400" dirty="0"/>
              <a:t>ć</a:t>
            </a:r>
            <a:r>
              <a:rPr lang="hr-HR" sz="1400" dirty="0"/>
              <a:t>enjem</a:t>
            </a:r>
            <a:r>
              <a:rPr lang="bs-Latn-BA" sz="1400" dirty="0"/>
              <a:t>) </a:t>
            </a:r>
            <a:r>
              <a:rPr lang="hr-HR" sz="1400" dirty="0"/>
              <a:t>i prijestupi</a:t>
            </a:r>
            <a:r>
              <a:rPr lang="bs-Latn-BA" sz="1400" dirty="0"/>
              <a:t> (</a:t>
            </a:r>
            <a:r>
              <a:rPr lang="hr-HR" sz="1400" dirty="0"/>
              <a:t>manja zlodjela</a:t>
            </a:r>
            <a:r>
              <a:rPr lang="bs-Latn-BA" sz="1400" dirty="0"/>
              <a:t> - </a:t>
            </a:r>
            <a:r>
              <a:rPr lang="hr-HR" sz="1400" dirty="0"/>
              <a:t>kazna</a:t>
            </a:r>
            <a:r>
              <a:rPr lang="bs-Latn-BA" sz="1400" dirty="0"/>
              <a:t> - </a:t>
            </a:r>
            <a:r>
              <a:rPr lang="hr-HR" sz="1400" dirty="0"/>
              <a:t>tjelesnom ili nov</a:t>
            </a:r>
            <a:r>
              <a:rPr lang="bs-Latn-BA" sz="1400" dirty="0"/>
              <a:t>č</a:t>
            </a:r>
            <a:r>
              <a:rPr lang="hr-HR" sz="1400" dirty="0"/>
              <a:t>anom kaznom</a:t>
            </a:r>
            <a:r>
              <a:rPr lang="bs-Latn-BA" sz="1400" dirty="0"/>
              <a:t>). </a:t>
            </a:r>
            <a:r>
              <a:rPr lang="hr-HR" sz="1400" dirty="0"/>
              <a:t>pomaganje i suu</a:t>
            </a:r>
            <a:r>
              <a:rPr lang="bs-Latn-BA" sz="1400" dirty="0"/>
              <a:t>č</a:t>
            </a:r>
            <a:r>
              <a:rPr lang="hr-HR" sz="1400" dirty="0"/>
              <a:t>e</a:t>
            </a:r>
            <a:r>
              <a:rPr lang="bs-Latn-BA" sz="1400" dirty="0"/>
              <a:t>š</a:t>
            </a:r>
            <a:r>
              <a:rPr lang="hr-HR" sz="1400" dirty="0"/>
              <a:t>ni</a:t>
            </a:r>
            <a:r>
              <a:rPr lang="bs-Latn-BA" sz="1400" dirty="0"/>
              <a:t>š</a:t>
            </a:r>
            <a:r>
              <a:rPr lang="hr-HR" sz="1400" dirty="0"/>
              <a:t>tvo nije spominjano</a:t>
            </a:r>
            <a:r>
              <a:rPr lang="bs-Latn-BA" sz="1400" dirty="0"/>
              <a:t>. Najteži prekršaji po ovom zakonu su bili: veleizdaja i ubistvo trudne žene.Poznate se egzekucije zverima – lavovima i tigrovima, zmijama,  krokodilima, mravima, pčelama, pticama grabljivicama i sl. Jedna od najstarijih kazni koja je bila namijenjena plašljivcima, izvršavala se bacanjem  u blato, davljenjem u vodi, uziđivanjem živih lica,  zakopavanjem, gušenjem i sl. Terezijana </a:t>
            </a:r>
            <a:r>
              <a:rPr lang="pl-PL" sz="1400" dirty="0"/>
              <a:t>je doprinijela kodifikaciji kp</a:t>
            </a:r>
            <a:r>
              <a:rPr lang="bs-Latn-BA" sz="1400" dirty="0"/>
              <a:t>-</a:t>
            </a:r>
            <a:r>
              <a:rPr lang="pl-PL" sz="1400" dirty="0"/>
              <a:t>a</a:t>
            </a:r>
            <a:r>
              <a:rPr lang="bs-Latn-BA" sz="1400" dirty="0"/>
              <a:t>.</a:t>
            </a:r>
            <a:endParaRPr lang="en-US" sz="1400" dirty="0"/>
          </a:p>
          <a:p>
            <a:r>
              <a:rPr lang="bs-Latn-BA" sz="1400" dirty="0"/>
              <a:t>Zakonik „Karolina</a:t>
            </a:r>
            <a:r>
              <a:rPr lang="bs-Latn-BA" sz="1400" b="1" dirty="0"/>
              <a:t>“</a:t>
            </a:r>
            <a:r>
              <a:rPr lang="bs-Latn-BA" sz="1400" dirty="0"/>
              <a:t>, naročito je bio strog prema čedomorkama</a:t>
            </a:r>
            <a:endParaRPr lang="en-US" sz="1400" dirty="0"/>
          </a:p>
          <a:p>
            <a:r>
              <a:rPr lang="bs-Latn-BA" sz="1400" dirty="0"/>
              <a:t>P</a:t>
            </a:r>
            <a:r>
              <a:rPr lang="pl-PL" sz="1400" dirty="0"/>
              <a:t>o zakoniku</a:t>
            </a:r>
            <a:r>
              <a:rPr lang="bs-Latn-BA" sz="1400" dirty="0"/>
              <a:t> "</a:t>
            </a:r>
            <a:r>
              <a:rPr lang="pl-PL" sz="1400" dirty="0"/>
              <a:t>Karolina</a:t>
            </a:r>
            <a:r>
              <a:rPr lang="bs-Latn-BA" sz="1400" dirty="0"/>
              <a:t>" (</a:t>
            </a:r>
            <a:r>
              <a:rPr lang="pl-PL" sz="1400" dirty="0"/>
              <a:t>isklju</a:t>
            </a:r>
            <a:r>
              <a:rPr lang="bs-Latn-BA" sz="1400" dirty="0"/>
              <a:t>č</a:t>
            </a:r>
            <a:r>
              <a:rPr lang="pl-PL" sz="1400" dirty="0"/>
              <a:t>ivo primenjivan u frankofonskim zemljama</a:t>
            </a:r>
            <a:r>
              <a:rPr lang="bs-Latn-BA" sz="1400" dirty="0"/>
              <a:t>) </a:t>
            </a:r>
            <a:r>
              <a:rPr lang="pl-PL" sz="1400" dirty="0"/>
              <a:t>od</a:t>
            </a:r>
            <a:r>
              <a:rPr lang="bs-Latn-BA" sz="1400" dirty="0"/>
              <a:t> š</a:t>
            </a:r>
            <a:r>
              <a:rPr lang="pl-PL" sz="1400" dirty="0"/>
              <a:t>ibanja su bili po</a:t>
            </a:r>
            <a:r>
              <a:rPr lang="bs-Latn-BA" sz="1400" dirty="0"/>
              <a:t>š</a:t>
            </a:r>
            <a:r>
              <a:rPr lang="pl-PL" sz="1400" dirty="0"/>
              <a:t>te</a:t>
            </a:r>
            <a:r>
              <a:rPr lang="bs-Latn-BA" sz="1400" dirty="0"/>
              <a:t>đ</a:t>
            </a:r>
            <a:r>
              <a:rPr lang="pl-PL" sz="1400" dirty="0"/>
              <a:t>eni za bilo kakve prestupe oficiri i plemi</a:t>
            </a:r>
            <a:r>
              <a:rPr lang="bs-Latn-BA" sz="1400" dirty="0"/>
              <a:t>ć</a:t>
            </a:r>
            <a:r>
              <a:rPr lang="pl-PL" sz="1400" dirty="0"/>
              <a:t>i</a:t>
            </a:r>
            <a:r>
              <a:rPr lang="bs-Latn-BA" sz="1400" dirty="0"/>
              <a:t>.</a:t>
            </a:r>
            <a:r>
              <a:rPr lang="hr-HR" sz="1400" dirty="0"/>
              <a:t>Sa Karolinom unaprije</a:t>
            </a:r>
            <a:r>
              <a:rPr lang="bs-Latn-BA" sz="1400" dirty="0"/>
              <a:t>đ</a:t>
            </a:r>
            <a:r>
              <a:rPr lang="hr-HR" sz="1400" dirty="0"/>
              <a:t>eno je shva</a:t>
            </a:r>
            <a:r>
              <a:rPr lang="bs-Latn-BA" sz="1400" dirty="0"/>
              <a:t>ć</a:t>
            </a:r>
            <a:r>
              <a:rPr lang="hr-HR" sz="1400" dirty="0"/>
              <a:t>anje kaznenog prava kao javnog</a:t>
            </a:r>
            <a:r>
              <a:rPr lang="bs-Latn-BA" sz="1400" dirty="0"/>
              <a:t>, </a:t>
            </a:r>
            <a:r>
              <a:rPr lang="hr-HR" sz="1400" dirty="0"/>
              <a:t>izri</a:t>
            </a:r>
            <a:r>
              <a:rPr lang="bs-Latn-BA" sz="1400" dirty="0"/>
              <a:t>č</a:t>
            </a:r>
            <a:r>
              <a:rPr lang="hr-HR" sz="1400" dirty="0"/>
              <a:t>ito je dopu</a:t>
            </a:r>
            <a:r>
              <a:rPr lang="bs-Latn-BA" sz="1400" dirty="0"/>
              <a:t>š</a:t>
            </a:r>
            <a:r>
              <a:rPr lang="hr-HR" sz="1400" dirty="0"/>
              <a:t>tena analogija i arbitrarno poo</a:t>
            </a:r>
            <a:r>
              <a:rPr lang="bs-Latn-BA" sz="1400" dirty="0"/>
              <a:t>š</a:t>
            </a:r>
            <a:r>
              <a:rPr lang="hr-HR" sz="1400" dirty="0"/>
              <a:t>trenje ili ubla</a:t>
            </a:r>
            <a:r>
              <a:rPr lang="bs-Latn-BA" sz="1400" dirty="0"/>
              <a:t>ž</a:t>
            </a:r>
            <a:r>
              <a:rPr lang="hr-HR" sz="1400" dirty="0"/>
              <a:t>enje kazne</a:t>
            </a:r>
            <a:r>
              <a:rPr lang="bs-Latn-BA" sz="1400" dirty="0"/>
              <a:t>. </a:t>
            </a:r>
            <a:endParaRPr lang="en-US" sz="1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793520"/>
            <a:ext cx="7315200" cy="3062377"/>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Da podsjetimo na stavove Čezara Bekarije i Anselma Fojerbaha, program  zastrašivanja vodi porijeklo od klasičnih teorija koja se baziraju na instituciji slobodne volje.Ona podrazumijeva da je individua ta koja odlučuje kako će se ponašati,  kriminalno ili ne. Odluka da se pojedinac kriminalno ponaša ili ne  rezultira kaznom ili ne.Italijanski pozitivisti (Cesare Lombroso, Enriko Ferri i Rafaele Garofalo), su uveli načelo moralne odgovornosti.Uuvođenjem principa opasnosti izvršioca krivičnog djela, uveli su subjektivni pristup. Umjesto represije, u sankcijama uvode preventivni rad.</a:t>
            </a:r>
            <a:endParaRPr lang="en-US" sz="1400" dirty="0"/>
          </a:p>
          <a:p>
            <a:r>
              <a:rPr lang="bs-Latn-BA" sz="1400" b="1" dirty="0"/>
              <a:t> Humanistički period</a:t>
            </a:r>
            <a:endParaRPr lang="en-US" sz="1400" dirty="0"/>
          </a:p>
          <a:p>
            <a:r>
              <a:rPr lang="bs-Latn-BA" sz="1400" dirty="0"/>
              <a:t>Ovaj period se može posmatrati na period prije Francuske revolucije, kao i pokret u XVIII vijeku kada nastaje klasična škola, kada se javljaju zagovornici humanog postupanja prema osuđenicima.</a:t>
            </a:r>
            <a:endParaRPr lang="en-US" sz="1400" dirty="0"/>
          </a:p>
          <a:p>
            <a:r>
              <a:rPr lang="bs-Latn-BA" sz="1400" b="1" dirty="0"/>
              <a:t> Period individualizacije</a:t>
            </a:r>
            <a:endParaRPr lang="en-US" sz="1400" dirty="0"/>
          </a:p>
          <a:p>
            <a:r>
              <a:rPr lang="bs-Latn-BA" sz="1400" dirty="0"/>
              <a:t>Prvi počeci primjene individualizacije u posmatranju počinioca u odnosu na težinu krivičnog djela (vrstu) se očituje u posmatranje  učinioca kroz njegovu osobenost, što omogućava mogućnost rada u tretmanu.</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331857"/>
            <a:ext cx="7315200" cy="3985706"/>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pl-PL" sz="1400" b="1" dirty="0"/>
              <a:t>PRVI DIO</a:t>
            </a:r>
            <a:endParaRPr lang="en-US" sz="1400" dirty="0"/>
          </a:p>
          <a:p>
            <a:r>
              <a:rPr lang="pl-PL" sz="1400" b="1" dirty="0"/>
              <a:t>Prvo poglavlje</a:t>
            </a:r>
            <a:endParaRPr lang="en-US" sz="1400" dirty="0"/>
          </a:p>
          <a:p>
            <a:r>
              <a:rPr lang="pl-PL" sz="1400" b="1" dirty="0"/>
              <a:t>POJAM PENOLOGIJE, PREDMET, CILJ I ZADACI </a:t>
            </a:r>
            <a:endParaRPr lang="en-US" sz="1400" dirty="0"/>
          </a:p>
          <a:p>
            <a:r>
              <a:rPr lang="bs-Latn-BA" sz="1400" dirty="0"/>
              <a:t>penologija, lat. poena - kazna i grč. logos – nauka</a:t>
            </a:r>
            <a:endParaRPr lang="en-US" sz="1400" dirty="0"/>
          </a:p>
          <a:p>
            <a:r>
              <a:rPr lang="bs-Latn-BA" sz="1400" dirty="0"/>
              <a:t>Penologija/Izvršno krivično pravo kao grana pravne nauke, svoju naučnu i praktičnu djelatnost usmjerava u prvom redu na proučavanje izvršenja kazne lišenja slobode, ostalih kazni, kao i drugih sankcija (vaspitne mjere, mjere sigurnosti, uslovne osude sa zaštitnim nadzorom, sankcije za prekršaje, sankcija za privredne prestupe sankcije za krivična djela).</a:t>
            </a:r>
            <a:endParaRPr lang="en-US" sz="1400" dirty="0"/>
          </a:p>
          <a:p>
            <a:r>
              <a:rPr lang="bs-Latn-BA" sz="1400" dirty="0"/>
              <a:t>Penologija proučava društvenu reakciju na kršenje normi ponašanja i ugrožavanja društvene vrijednosti.</a:t>
            </a:r>
            <a:endParaRPr lang="en-US" sz="1400" dirty="0"/>
          </a:p>
          <a:p>
            <a:r>
              <a:rPr lang="bs-Latn-BA" sz="1400" dirty="0"/>
              <a:t>Penologija se bavi izučavanjem zatvorske zajednice kako bi se svrha kažnjavanja, kako ju je zajednica postavila, odnosno sud presudio kroz zatvorsku kaznu, izvršila nad učiniocem krivičnog djela.</a:t>
            </a:r>
            <a:endParaRPr lang="en-US" sz="1400" dirty="0"/>
          </a:p>
          <a:p>
            <a:r>
              <a:rPr lang="bs-Latn-BA" sz="1400" dirty="0"/>
              <a:t>Ona se bavi i pitanjem individualizacije kazne, ne samo u fazi izricanja već i fazi izvršenja, odnosno prilagođavanjem režima izdržavanja kazne ličnosti počinioca. Izvršenje kazni teži efikasnijem i humanijem načinu, resocijalizaciji učinioca. Svrha te prilagodbe je specijalna prevencija.</a:t>
            </a:r>
            <a:endParaRPr lang="en-US" sz="1400" dirty="0"/>
          </a:p>
          <a:p>
            <a:r>
              <a:rPr lang="bs-Latn-BA" sz="1400" dirty="0"/>
              <a:t> </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685799"/>
            <a:ext cx="7315200" cy="327782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Penologija kao termin prvi put se vezuje za njemačkog pravnog teoretičara Franca Lajbera (1845), koji je penologiju označio kao nauku u širem smislu, koja predstavlja naučno bavljenje kaznama, njihovom primjenom i dejstvom, i odvojio je od penitensijarne nauke (nauka u užem smislu o izvršenju kazne lišenja slobode).Kasnije se formiraju dva stanovišta, prvi po kojem penologija je grana kriminologije, drugo, po kojem penologija je zasebna nauka.</a:t>
            </a:r>
            <a:endParaRPr lang="en-US" sz="1400" dirty="0"/>
          </a:p>
          <a:p>
            <a:r>
              <a:rPr lang="bs-Latn-BA" sz="1400" dirty="0"/>
              <a:t>Pinatel (Jean Pinatel), smatra da je penologija kao nauka prešla put diferenciranja od drugih nauka u posebnu, samostalnu nauku, koja proučava odnose između osuđenika i društva koja ima za cilj da pronađe najbolje metode u procesu resocijalizacije. </a:t>
            </a:r>
            <a:endParaRPr lang="en-US" sz="1400" dirty="0"/>
          </a:p>
          <a:p>
            <a:r>
              <a:rPr lang="bs-Latn-BA" sz="1400" dirty="0"/>
              <a:t>Penologija se do svog osamostaljivanja praktično razvijala u dvije faze. Prvo, preko sadržaja u okviru krivičnog materijalnog i krivično procesnog prava, izučavanjem sistema kazni, kao i ciljeva njihovog izvršenja, čime su penološki problemi de fakto tretirani kroz tzv. „izvršno krivično pravo“. U drugoj fazi, s kraja XIX.vijeka kada u krivičnom pravu počinje veći interes za ličnost prestupnika, s tendencijom individualizacije krivičnih sankcija, penologija počinje da se u osnovnim obrisima formira u posebnu naučnu oblast, s ciljem izučavanja psiholoških, pedagoških i socijalnih elemenata sistema izvršenja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7722"/>
            <a:ext cx="7315200" cy="500136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dirty="0"/>
              <a:t>Predmet penologije je uređenje organizacije, načina i postupka izvršenja krivičnih sankcija, na prvom mjestu kazni (posebno, kazne lišenja slobode) i drugih krivičnih sankcija, sankcija krivičnih djela koje tretira domaće zakonodavstvo i sankcija za međunarodna krivična djela, i drugih krivičnopravnih mjera, odnosno krivičnoprocesne mjere pritvora.</a:t>
            </a:r>
            <a:endParaRPr lang="en-US" sz="1400" dirty="0"/>
          </a:p>
          <a:p>
            <a:r>
              <a:rPr lang="bs-Latn-BA" sz="1400" dirty="0"/>
              <a:t>Na taj način ona je prestala biti deskriptivna (opisna) disciplina tehničke strane izvršenja sankcije, već je poprimila i elemente nauke. Postepeno pored kazne, kao klasične krivične sankcije, u penološki interes ušle su i druge krivične sankcije (mjere bezbjednosti, vaspitne i druge parapenalne mjere).</a:t>
            </a:r>
            <a:endParaRPr lang="en-US" sz="1400" dirty="0"/>
          </a:p>
          <a:p>
            <a:r>
              <a:rPr lang="bs-Latn-BA" sz="1400" dirty="0"/>
              <a:t>Obzirom na težište naučnog interesovanja za tretman u procesu prevaspitanja i resocijalizacije osuđenog lica, odnosno lica na izdržavanju kazne zatvora, penologija se tretira i kao nauka o tretmanu osuđenika, multidisciplinarna nauka, jer pored pravnog aspekta izvršenja krivične sankcije, izučava i socijalnu stranu društvenog odnosa, kao i psihološku i pedagošku, andragošku i medicinsku stranu.</a:t>
            </a:r>
          </a:p>
          <a:p>
            <a:r>
              <a:rPr lang="bs-Latn-BA" sz="1400" dirty="0"/>
              <a:t>Cilj i zadaci penologije su i da, proučavanjem zatvorskih sistem, nađe najprimjereniji način izvršenja zatvorske kazne, koji će biti efikasan i djelotvoran u postupku resocijalizacije. Zatvor, kao totalna ustanova sa strogo definiranim pravilima, jeste svojevrsna represija samim tim što je čovjek lišen slobode pa je neophodna kontinuirana pažnja kada su u pitanju poštivanja ljudskih prava.</a:t>
            </a:r>
            <a:endParaRPr lang="en-US" sz="1400" dirty="0"/>
          </a:p>
          <a:p>
            <a:r>
              <a:rPr lang="bs-Latn-BA" sz="1400" dirty="0"/>
              <a:t>Pored pravnog aspekta izvršenja krivičnih sankcija, penologija kao multidisciplinarna nauka, izučava i socijološku stranu (koju čini, uglavnom, problematika socijalne sredine gdje učinioci krivičnih djela izdržavaju kaznu, bavi se odnosima  unutar te sredine, karakteristikama osuđeničke populacije i svim onim što može uticati na proces prevaspitanja i resocijalizacije), psihološku, kliničku (koji čine andragoški, medicinski i psihološki aspekti problema). </a:t>
            </a:r>
            <a:endParaRPr lang="en-US" sz="1400" dirty="0"/>
          </a:p>
          <a:p>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901242"/>
            <a:ext cx="7315200" cy="284693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2. ODNOS PENOLOGIJE I DRUGIH NAUKA</a:t>
            </a:r>
            <a:endParaRPr lang="en-US" sz="1400" dirty="0"/>
          </a:p>
          <a:p>
            <a:r>
              <a:rPr lang="bs-Latn-BA" sz="1400" dirty="0"/>
              <a:t>Penologija kao multidisciplinarna nauka, povezana je i ovisi i od drugim naukama. </a:t>
            </a:r>
            <a:endParaRPr lang="en-US" sz="1400" dirty="0"/>
          </a:p>
          <a:p>
            <a:r>
              <a:rPr lang="bs-Latn-BA" sz="1400" b="1" dirty="0"/>
              <a:t>Penologija i krivično pravo proučavaju</a:t>
            </a:r>
            <a:endParaRPr lang="en-US" sz="1400" dirty="0"/>
          </a:p>
          <a:p>
            <a:r>
              <a:rPr lang="bs-Latn-BA" sz="1400" dirty="0"/>
              <a:t>Posljedna tri vijeka karakteriše izdvajanje penologije iz krivično - pravnih nauka, a kasnije i kriminologije. Penologija i krivično pravo imaju za predmet proučavanja isti fenomen - krivične sankcije. </a:t>
            </a:r>
            <a:endParaRPr lang="en-US" sz="1400" dirty="0"/>
          </a:p>
          <a:p>
            <a:r>
              <a:rPr lang="bs-Latn-BA" sz="1400" dirty="0"/>
              <a:t>Materijalno krivično pravo prvenstveno proučava pojam, vrste, trajanje krivičnih sankcija, oklinosti i uslova za izricanje krivičnih sankcija.</a:t>
            </a:r>
            <a:endParaRPr lang="en-US" sz="1400" dirty="0"/>
          </a:p>
          <a:p>
            <a:r>
              <a:rPr lang="bs-Latn-BA" sz="1400" dirty="0"/>
              <a:t>Penologiji je primarno proučavanje historijskijskih i normativniha komponenata izvršenja krivičnopravnih sankcija. Obogaćivanje prakse krivičnih sankcija (kazne lišenja slobode), načina izvršenja i razvijanja penoloških ustanova (pravnih instituta),  pomoglo je izdvajanju penologije kao zasebne discipline. Penologija krivičnom pravu, kao pozitivnoj pravnoj nauci, pomaže u reviziji rešenja kaznene politike.</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362634"/>
            <a:ext cx="7315200" cy="392415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Penologija i krivično procesno pravo </a:t>
            </a:r>
            <a:endParaRPr lang="en-US" sz="1400" dirty="0"/>
          </a:p>
          <a:p>
            <a:r>
              <a:rPr lang="bs-Latn-BA" sz="1400" dirty="0"/>
              <a:t>Penologija  i krivično procesno pravo su grane pravnih nauka koje imaju zajednički zadatak, a to je zaštita od kriminaliteta.</a:t>
            </a:r>
            <a:endParaRPr lang="en-US" sz="1400" dirty="0"/>
          </a:p>
          <a:p>
            <a:r>
              <a:rPr lang="bs-Latn-BA" sz="1400" dirty="0"/>
              <a:t>Krivičnoprocesno pravo se bavi primjenom krivičnoprocesne forme u krivičnom postupku.Objekat istraživanja penologije i krivičnoprocesnog prava je često isti samo metode koje se koriste u istraživanju su različite.</a:t>
            </a:r>
            <a:endParaRPr lang="en-US" sz="1400" dirty="0"/>
          </a:p>
          <a:p>
            <a:r>
              <a:rPr lang="bs-Latn-BA" sz="1400" dirty="0"/>
              <a:t> </a:t>
            </a:r>
            <a:endParaRPr lang="en-US" sz="1400" dirty="0"/>
          </a:p>
          <a:p>
            <a:r>
              <a:rPr lang="bs-Latn-BA" sz="1400" b="1" dirty="0"/>
              <a:t> Penologija i kriminologija</a:t>
            </a:r>
            <a:endParaRPr lang="en-US" sz="1400" dirty="0"/>
          </a:p>
          <a:p>
            <a:r>
              <a:rPr lang="bs-Latn-BA" sz="1400" dirty="0"/>
              <a:t>Penologija prvenstveno pomaže kriminologiji u procjeni, kategorisanju, određivanju kriterija prema strukturi ličnosti kažnjenika. Kao nauka o terapiji osuđenika, penologija se dodiruje s kriminologijom, naročito s kliničkom kriminologijom kao pravcem u kriminologiji koji proučava delinkventa kao individuu u cilju sprečavanja povrata te individue u kriminal. Procjena se vrši u centrima specijaliziranim za tu vrstu posla. Rezultat ovakvog angažmana je  smanjen broj povratnika u Kazneno-popravne zavode, posebno maloljetnih osoba i smanjen broj  povrata kažnjivih ponašanja.</a:t>
            </a:r>
            <a:endParaRPr lang="en-US" sz="1400" dirty="0"/>
          </a:p>
          <a:p>
            <a:r>
              <a:rPr lang="bs-Latn-BA" sz="1400" dirty="0"/>
              <a:t>U segmentu individualizacije kazne u fazi njezina izvršenja, kriminološko saznanja o profilu, odnosno tipu počinioca krivičnog djela, je od izuzetnog značaja jer omogućuje optimalizaciju individualne kazne.</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4"/>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Penologija i viktimologija</a:t>
            </a:r>
            <a:endParaRPr lang="en-US" sz="1400" dirty="0"/>
          </a:p>
          <a:p>
            <a:r>
              <a:rPr lang="bs-Latn-BA" sz="1400" dirty="0"/>
              <a:t>Istraživanju žrtve, vezi između krivičnog djela i žrtve, okolnosti u kojim se desilo određeno krivično djelo, uzroka koji su doveli do krivičnog djela, istraživanje rizika  koji postojali u odnosu na žrtvu, karakteristike žrtve u odnosu na starost, pol, obrazovanje, status. Sve ove karakteristike pomažu u  prevenciji viktimizaciji žrtve u budućnosti, kao i sprečavanju i prevenciji drugih potencijalnih žrtava da to postanu.</a:t>
            </a:r>
            <a:endParaRPr lang="en-US" sz="1400" dirty="0"/>
          </a:p>
          <a:p>
            <a:r>
              <a:rPr lang="bs-Latn-BA" sz="1400" b="1" dirty="0"/>
              <a:t> </a:t>
            </a:r>
            <a:endParaRPr lang="en-US" sz="1400" dirty="0"/>
          </a:p>
          <a:p>
            <a:r>
              <a:rPr lang="bs-Latn-BA" sz="1400" b="1" dirty="0"/>
              <a:t> Penologija i sociologija</a:t>
            </a:r>
            <a:endParaRPr lang="en-US" sz="1400" dirty="0"/>
          </a:p>
          <a:p>
            <a:r>
              <a:rPr lang="bs-Latn-BA" sz="1400" dirty="0"/>
              <a:t>Određeni tipovi društvene zajednice, grupe, ustanove i organizacije, obrasci kulture, oblici i uslovi društvenog života, dejstvo društvenih činilaca na ličnost delinkventa i kriminalitet uopće predmet su proučavanja sociologije, a za penologiju su opći elementi pristupa u izučavanju užih i specifičnih vidova penitercijalnih obilježja i konkretne prakse.</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008965"/>
            <a:ext cx="7315200" cy="2631490"/>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Penologija i psihologija</a:t>
            </a:r>
            <a:endParaRPr lang="en-US" sz="1400" dirty="0"/>
          </a:p>
          <a:p>
            <a:r>
              <a:rPr lang="bs-Latn-BA" sz="1400" dirty="0"/>
              <a:t>Psihologija pomaže proučavanju psihičkog života. Penologiji psihologija je od pomoći u kliničkom aspektu, izučavanjem endogenih faktora, tj.ličnih osobina, preddispozicija za kriminogeno ponašanje, determinante i manifestacije kriminalnog ponašanja,  i izučavanjem veze sa ponašanjem delinkventa te uticajem na kriminogeno ponašane. Takođe, psihologija pomaže u određevanju individualnog pristupa u tretmanu prevaspitanja i resocijalizacije osuđenog lica.</a:t>
            </a:r>
            <a:endParaRPr lang="en-US" sz="1400" dirty="0"/>
          </a:p>
          <a:p>
            <a:r>
              <a:rPr lang="bs-Latn-BA" sz="1400" b="1" dirty="0"/>
              <a:t> Penologija i psihijatrija</a:t>
            </a:r>
            <a:endParaRPr lang="en-US" sz="1400" dirty="0"/>
          </a:p>
          <a:p>
            <a:r>
              <a:rPr lang="bs-Latn-BA" sz="1400" dirty="0"/>
              <a:t>Psihijatrija se bavi mentalnim poremećajima.</a:t>
            </a:r>
            <a:endParaRPr lang="en-US" sz="1400" dirty="0"/>
          </a:p>
          <a:p>
            <a:r>
              <a:rPr lang="bs-Latn-BA" sz="1400" dirty="0"/>
              <a:t>U penološkim ustanovama često borave lica koja pokazuju simptome mentalnih poremećaja. Informacije o takvim licima mogu da budu od velike koristi penolozima jer mogu da preduprijede eventualne opasnosti po ličnost lica sa takvim ponašanjem ali i drugih lica iz njegove okoline. Psihijatrija pomaže posmatranje, i tretiranje tih poremećaja.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914400" y="152400"/>
            <a:ext cx="7315200" cy="5001369"/>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r>
              <a:rPr lang="bs-Latn-BA" sz="1400" b="1" dirty="0"/>
              <a:t>Penologija i kriminalna politika</a:t>
            </a:r>
            <a:endParaRPr lang="en-US" sz="1400" dirty="0"/>
          </a:p>
          <a:p>
            <a:r>
              <a:rPr lang="bs-Latn-BA" sz="1400" dirty="0"/>
              <a:t>Kriminalna politika se bavi izučavanjem općih i posebnih mjera aktivnosti zaštite društva od pojave kriminaliteta. Odnos penologije i kriminalne politike utiče na krivične zakonske odredbe, mjerama i projektima, represiji kod suzbijanja kriminaliteta kao i procjeni uticaja socijalnih, ekonomskih, vaspitnih i drugih uticaja na pojavu kriminaliteta. </a:t>
            </a:r>
            <a:endParaRPr lang="en-US" sz="1400" dirty="0"/>
          </a:p>
          <a:p>
            <a:r>
              <a:rPr lang="bs-Latn-BA" sz="1400" dirty="0"/>
              <a:t> </a:t>
            </a:r>
            <a:endParaRPr lang="en-US" sz="1400" dirty="0"/>
          </a:p>
          <a:p>
            <a:r>
              <a:rPr lang="bs-Latn-BA" sz="1400" b="1" dirty="0"/>
              <a:t>Penologija i pedagogija</a:t>
            </a:r>
            <a:endParaRPr lang="en-US" sz="1400" dirty="0"/>
          </a:p>
          <a:p>
            <a:r>
              <a:rPr lang="bs-Latn-BA" sz="1400" dirty="0"/>
              <a:t>Pedagogija kao nauka o vaspitanju, bavi se pozitivnim i negativnim uticajem faktora vaspitanja na ponašanje pojedinca. Istraživanja i rezultati do kojih dolazi pedagogija pomažu penologiji u programima prevaspitanja, korekciji ponašanja naročito maloljetnika kao i resocijalizaciji.</a:t>
            </a:r>
          </a:p>
          <a:p>
            <a:endParaRPr lang="bs-Latn-BA" sz="1400" dirty="0"/>
          </a:p>
          <a:p>
            <a:r>
              <a:rPr lang="bs-Latn-BA" sz="1400" b="1" dirty="0"/>
              <a:t>Penologija i penološka kriminalistika</a:t>
            </a:r>
            <a:endParaRPr lang="en-US" sz="1400" dirty="0"/>
          </a:p>
          <a:p>
            <a:r>
              <a:rPr lang="bs-Latn-BA" sz="1400" dirty="0"/>
              <a:t>Penologija i penološka kriminalistika su usko povezane, iako penološka kriminalistika ima svoj predmet izučavanja i primjenjuje posebne odgovarajuće metode. Dok se penološka teorija i praksa razvijaju u cilju što uspješnijeg suzbijanja prestupničke aktivnosti uopće, penološka kriminalistika taj zadatak obavlja u odnosu na prestupnike i njihovu prestupničku aktivnost za vrijeme boravka u zatvorskim ustanovama</a:t>
            </a:r>
            <a:endParaRPr lang="en-US" sz="1400" dirty="0"/>
          </a:p>
          <a:p>
            <a:r>
              <a:rPr lang="bs-Latn-BA" sz="1400" dirty="0"/>
              <a:t>Teorijska znanja i empirijska istraživanja penologije nalaze značajnu primjena u penološkoj kriminalistici prilikom mnogih radnji koje se obavljaju u odnosu na lica u zatvorskom tretmanu. Ta veza se ostvaruje preko procesa resocijalizacije i readaptacije osuđenih i pritvorenih lica. Penološka praksa pomaže penološkoj kriminalistici da sagleda i primjeni odgovarajuće metode resocijalizacije i primjeni adekvatan tretman prema zatvorenicima i pritvorenicima.</a:t>
            </a:r>
            <a:endParaRPr lang="en-US" sz="1400" dirty="0"/>
          </a:p>
          <a:p>
            <a:endParaRPr lang="en-US" sz="1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49</TotalTime>
  <Words>2843</Words>
  <Application>Microsoft Office PowerPoint</Application>
  <PresentationFormat>Prikaz na ekranu (4:3)</PresentationFormat>
  <Paragraphs>110</Paragraphs>
  <Slides>17</Slides>
  <Notes>0</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17</vt:i4>
      </vt:variant>
    </vt:vector>
  </HeadingPairs>
  <TitlesOfParts>
    <vt:vector size="23" baseType="lpstr">
      <vt:lpstr>Arial</vt:lpstr>
      <vt:lpstr>Times New Roman</vt:lpstr>
      <vt:lpstr>Verdana</vt:lpstr>
      <vt:lpstr>Wingdings 2</vt:lpstr>
      <vt:lpstr>Wingdings 3</vt:lpstr>
      <vt:lpstr>Concourse</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lpstr>PowerPoint prezentacija</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Almir</cp:lastModifiedBy>
  <cp:revision>12</cp:revision>
  <dcterms:created xsi:type="dcterms:W3CDTF">2019-03-27T20:56:35Z</dcterms:created>
  <dcterms:modified xsi:type="dcterms:W3CDTF">2020-11-03T20:22:26Z</dcterms:modified>
</cp:coreProperties>
</file>