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53" r:id="rId64"/>
    <p:sldId id="320" r:id="rId65"/>
    <p:sldId id="354" r:id="rId66"/>
    <p:sldId id="321" r:id="rId67"/>
    <p:sldId id="322" r:id="rId68"/>
    <p:sldId id="323" r:id="rId69"/>
    <p:sldId id="355" r:id="rId70"/>
    <p:sldId id="324" r:id="rId71"/>
    <p:sldId id="326" r:id="rId72"/>
    <p:sldId id="327" r:id="rId73"/>
    <p:sldId id="330" r:id="rId74"/>
    <p:sldId id="356" r:id="rId75"/>
    <p:sldId id="328" r:id="rId76"/>
    <p:sldId id="331" r:id="rId77"/>
    <p:sldId id="357" r:id="rId78"/>
    <p:sldId id="329" r:id="rId79"/>
    <p:sldId id="358" r:id="rId80"/>
    <p:sldId id="332" r:id="rId81"/>
    <p:sldId id="359" r:id="rId82"/>
    <p:sldId id="333" r:id="rId83"/>
    <p:sldId id="360" r:id="rId84"/>
    <p:sldId id="334" r:id="rId85"/>
    <p:sldId id="335" r:id="rId86"/>
    <p:sldId id="336" r:id="rId87"/>
    <p:sldId id="337" r:id="rId88"/>
    <p:sldId id="338" r:id="rId89"/>
    <p:sldId id="361" r:id="rId90"/>
    <p:sldId id="339" r:id="rId91"/>
    <p:sldId id="362" r:id="rId92"/>
    <p:sldId id="340" r:id="rId93"/>
    <p:sldId id="363" r:id="rId94"/>
    <p:sldId id="341" r:id="rId95"/>
    <p:sldId id="364" r:id="rId96"/>
    <p:sldId id="342" r:id="rId97"/>
    <p:sldId id="365" r:id="rId98"/>
    <p:sldId id="343" r:id="rId99"/>
    <p:sldId id="344" r:id="rId100"/>
    <p:sldId id="345" r:id="rId101"/>
    <p:sldId id="366" r:id="rId102"/>
    <p:sldId id="346" r:id="rId103"/>
    <p:sldId id="347" r:id="rId104"/>
    <p:sldId id="367" r:id="rId105"/>
    <p:sldId id="348" r:id="rId106"/>
    <p:sldId id="351" r:id="rId107"/>
    <p:sldId id="349" r:id="rId108"/>
    <p:sldId id="352" r:id="rId10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29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3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6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63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73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844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97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9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5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33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2E0B-4647-4678-A2F5-CCEEBFAABD5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1DAF-4FAB-458D-B34E-0A1302BAA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59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4000" dirty="0" smtClean="0"/>
              <a:t>DEPOZITNE FINANSIJSKE INSTITUCIJE</a:t>
            </a:r>
            <a:endParaRPr lang="sr-Latn-ME" sz="4000" dirty="0"/>
          </a:p>
          <a:p>
            <a:r>
              <a:rPr lang="sr-Latn-ME" sz="4000" dirty="0" smtClean="0"/>
              <a:t>Prof. Dr Halil Kalač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1799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 err="1" smtClean="0"/>
              <a:t>Razgraničenjem</a:t>
            </a:r>
            <a:r>
              <a:rPr lang="en-US" dirty="0" smtClean="0"/>
              <a:t> </a:t>
            </a:r>
            <a:r>
              <a:rPr lang="en-US" dirty="0" err="1" smtClean="0"/>
              <a:t>komercijalnog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teritorijalnim</a:t>
            </a:r>
            <a:r>
              <a:rPr lang="en-US" dirty="0" smtClean="0"/>
              <a:t> </a:t>
            </a:r>
            <a:r>
              <a:rPr lang="en-US" dirty="0" err="1" smtClean="0"/>
              <a:t>ograničenjem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u SAD je </a:t>
            </a:r>
            <a:r>
              <a:rPr lang="en-US" dirty="0" err="1" smtClean="0"/>
              <a:t>stvorena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decentralizovanom</a:t>
            </a:r>
            <a:r>
              <a:rPr lang="en-US" dirty="0" smtClean="0"/>
              <a:t> </a:t>
            </a:r>
            <a:r>
              <a:rPr lang="en-US" dirty="0" err="1" smtClean="0"/>
              <a:t>mrežom</a:t>
            </a:r>
            <a:r>
              <a:rPr lang="en-US" dirty="0" smtClean="0"/>
              <a:t> </a:t>
            </a:r>
            <a:r>
              <a:rPr lang="en-US" dirty="0" err="1" smtClean="0"/>
              <a:t>komercijalnih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u </a:t>
            </a:r>
            <a:r>
              <a:rPr lang="en-US" dirty="0" err="1" smtClean="0"/>
              <a:t>kontrabalansu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jedinstvenim</a:t>
            </a:r>
            <a:r>
              <a:rPr lang="en-US" dirty="0" smtClean="0"/>
              <a:t> </a:t>
            </a:r>
            <a:r>
              <a:rPr lang="en-US" dirty="0" err="1" smtClean="0"/>
              <a:t>tržištem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(„Glass-Steagall Act“).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vršile</a:t>
            </a:r>
            <a:r>
              <a:rPr lang="en-US" dirty="0" smtClean="0"/>
              <a:t> </a:t>
            </a:r>
            <a:r>
              <a:rPr lang="en-US" dirty="0" err="1" smtClean="0"/>
              <a:t>pripremu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počele</a:t>
            </a:r>
            <a:r>
              <a:rPr lang="en-US" dirty="0" smtClean="0"/>
              <a:t> da se </a:t>
            </a:r>
            <a:r>
              <a:rPr lang="en-US" dirty="0" err="1" smtClean="0"/>
              <a:t>finansiraju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preuzimale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, </a:t>
            </a:r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većinskog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4334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000"/>
            <a:ext cx="10515600" cy="5541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dugog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preciznije</a:t>
            </a:r>
            <a:r>
              <a:rPr lang="en-US" dirty="0"/>
              <a:t>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faze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hipotekarnim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bonitet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zadovoljavajućem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recesije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023704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6900"/>
            <a:ext cx="10515600" cy="55800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nepokretnosti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 (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hipoteku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povratile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tržštu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hipotekarnog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u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depresiranim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dugog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nelikvidnu</a:t>
            </a:r>
            <a:r>
              <a:rPr lang="en-US" dirty="0"/>
              <a:t> </a:t>
            </a:r>
            <a:r>
              <a:rPr lang="en-US" dirty="0" err="1"/>
              <a:t>aktivu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sekjuritizacije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295071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>
                <a:latin typeface="+mn-lt"/>
              </a:rPr>
              <a:t>8</a:t>
            </a:r>
            <a:r>
              <a:rPr lang="en-US" sz="4000" dirty="0" smtClean="0">
                <a:latin typeface="+mn-lt"/>
              </a:rPr>
              <a:t>.</a:t>
            </a:r>
            <a:r>
              <a:rPr lang="sr-Latn-ME" sz="4000" dirty="0" smtClean="0">
                <a:latin typeface="+mn-lt"/>
              </a:rPr>
              <a:t>3</a:t>
            </a:r>
            <a:r>
              <a:rPr lang="en-US" sz="4000" dirty="0" smtClean="0">
                <a:latin typeface="+mn-lt"/>
              </a:rPr>
              <a:t>. </a:t>
            </a:r>
            <a:r>
              <a:rPr lang="en-US" sz="4000" dirty="0">
                <a:latin typeface="+mn-lt"/>
              </a:rPr>
              <a:t>OBLICI OBEZBEĐENJA BANKARSKIH KREDITA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0974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plasmanima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definišu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vrate</a:t>
            </a:r>
            <a:r>
              <a:rPr lang="en-US" dirty="0"/>
              <a:t> dug </a:t>
            </a:r>
            <a:r>
              <a:rPr lang="en-US" dirty="0" err="1"/>
              <a:t>banci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/>
              <a:t>jemstvo</a:t>
            </a:r>
            <a:r>
              <a:rPr lang="en-US" dirty="0"/>
              <a:t>),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ustupanje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zalaganje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pokretne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prenos</a:t>
            </a:r>
            <a:r>
              <a:rPr lang="en-US" dirty="0"/>
              <a:t> u </a:t>
            </a:r>
            <a:r>
              <a:rPr lang="en-US" dirty="0" err="1"/>
              <a:t>fiducijarnu</a:t>
            </a:r>
            <a:r>
              <a:rPr lang="en-US" dirty="0"/>
              <a:t> </a:t>
            </a:r>
            <a:r>
              <a:rPr lang="en-US" dirty="0" err="1"/>
              <a:t>svojinu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hipoteka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/>
              <a:t>jemstvo</a:t>
            </a:r>
            <a:r>
              <a:rPr lang="en-US" dirty="0"/>
              <a:t>) je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jemstvu</a:t>
            </a:r>
            <a:r>
              <a:rPr lang="en-US" dirty="0"/>
              <a:t> se </a:t>
            </a:r>
            <a:r>
              <a:rPr lang="en-US" dirty="0" err="1"/>
              <a:t>neko</a:t>
            </a:r>
            <a:r>
              <a:rPr lang="en-US" dirty="0"/>
              <a:t> lice (</a:t>
            </a:r>
            <a:r>
              <a:rPr lang="en-US" dirty="0" err="1"/>
              <a:t>jemac</a:t>
            </a:r>
            <a:r>
              <a:rPr lang="en-US" dirty="0"/>
              <a:t>) </a:t>
            </a:r>
            <a:r>
              <a:rPr lang="en-US" dirty="0" err="1"/>
              <a:t>obavezuje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1946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(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)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neizvršenja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on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dug. </a:t>
            </a:r>
            <a:endParaRPr lang="sr-Latn-ME" dirty="0" smtClean="0"/>
          </a:p>
          <a:p>
            <a:pPr algn="just"/>
            <a:r>
              <a:rPr lang="en-US" dirty="0" err="1" smtClean="0"/>
              <a:t>Jemstvo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supsidijarno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supsidijarnog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poverilac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u </a:t>
            </a:r>
            <a:r>
              <a:rPr lang="en-US" dirty="0" err="1"/>
              <a:t>otplati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mora da </a:t>
            </a:r>
            <a:r>
              <a:rPr lang="en-US" dirty="0" err="1"/>
              <a:t>pokuša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zaostala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podnošenjem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ne </a:t>
            </a:r>
            <a:r>
              <a:rPr lang="en-US" dirty="0" err="1" smtClean="0"/>
              <a:t>usp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obraća</a:t>
            </a:r>
            <a:r>
              <a:rPr lang="en-US" dirty="0"/>
              <a:t> se </a:t>
            </a:r>
            <a:r>
              <a:rPr lang="en-US" dirty="0" err="1"/>
              <a:t>supsidijarnom</a:t>
            </a:r>
            <a:r>
              <a:rPr lang="en-US" dirty="0"/>
              <a:t> </a:t>
            </a:r>
            <a:r>
              <a:rPr lang="en-US" dirty="0" err="1"/>
              <a:t>jemcu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jemstvu</a:t>
            </a:r>
            <a:r>
              <a:rPr lang="en-US" dirty="0"/>
              <a:t> </a:t>
            </a:r>
            <a:r>
              <a:rPr lang="en-US" dirty="0" err="1"/>
              <a:t>isplatio</a:t>
            </a:r>
            <a:r>
              <a:rPr lang="en-US" dirty="0"/>
              <a:t> dug.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06356840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solidarnog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zaostali</a:t>
            </a:r>
            <a:r>
              <a:rPr lang="en-US" dirty="0"/>
              <a:t> dug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naplaćen</a:t>
            </a:r>
            <a:r>
              <a:rPr lang="en-US" dirty="0"/>
              <a:t> od </a:t>
            </a:r>
            <a:r>
              <a:rPr lang="en-US" dirty="0" err="1"/>
              <a:t>jemca</a:t>
            </a:r>
            <a:r>
              <a:rPr lang="en-US" dirty="0"/>
              <a:t> </a:t>
            </a:r>
            <a:r>
              <a:rPr lang="en-US" dirty="0" err="1"/>
              <a:t>automatski</a:t>
            </a:r>
            <a:r>
              <a:rPr lang="en-US" dirty="0"/>
              <a:t>, bez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ugovoriti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jemac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solidarnim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striktno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supsidijarnom</a:t>
            </a:r>
            <a:r>
              <a:rPr lang="en-US" dirty="0"/>
              <a:t> </a:t>
            </a:r>
            <a:r>
              <a:rPr lang="en-US" dirty="0" err="1"/>
              <a:t>jemstvu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rizičnih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je </a:t>
            </a:r>
            <a:r>
              <a:rPr lang="en-US" dirty="0" err="1"/>
              <a:t>ustupanje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zalaganje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zalogodavac</a:t>
            </a:r>
            <a:r>
              <a:rPr lang="en-US" dirty="0"/>
              <a:t> (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predaje</a:t>
            </a:r>
            <a:r>
              <a:rPr lang="en-US" dirty="0"/>
              <a:t> </a:t>
            </a:r>
            <a:r>
              <a:rPr lang="en-US" dirty="0" err="1"/>
              <a:t>zalogoprimcu</a:t>
            </a:r>
            <a:r>
              <a:rPr lang="en-US" dirty="0"/>
              <a:t> (</a:t>
            </a:r>
            <a:r>
              <a:rPr lang="en-US" dirty="0" err="1"/>
              <a:t>banci</a:t>
            </a:r>
            <a:r>
              <a:rPr lang="en-US" dirty="0"/>
              <a:t>) </a:t>
            </a:r>
            <a:r>
              <a:rPr lang="en-US" dirty="0" err="1"/>
              <a:t>dokument</a:t>
            </a:r>
            <a:r>
              <a:rPr lang="en-US" dirty="0"/>
              <a:t> o </a:t>
            </a:r>
            <a:r>
              <a:rPr lang="en-US" dirty="0" err="1"/>
              <a:t>založnom</a:t>
            </a:r>
            <a:r>
              <a:rPr lang="en-US" dirty="0"/>
              <a:t> </a:t>
            </a:r>
            <a:r>
              <a:rPr lang="en-US" dirty="0" err="1"/>
              <a:t>potraživanju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3494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zalogoprimac</a:t>
            </a:r>
            <a:r>
              <a:rPr lang="en-US" dirty="0"/>
              <a:t>)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naplaćuje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dospe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to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postupi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dogovorom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sklopila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zalogodavcem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da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je to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edak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69175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/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pokretne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nerado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zaloge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ne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eštajnim</a:t>
            </a:r>
            <a:r>
              <a:rPr lang="en-US" dirty="0" smtClean="0"/>
              <a:t> </a:t>
            </a:r>
            <a:r>
              <a:rPr lang="en-US" dirty="0" err="1"/>
              <a:t>prostorom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skladišenje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robe (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kvarljiva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pokretnih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robe, </a:t>
            </a:r>
            <a:r>
              <a:rPr lang="en-US" dirty="0" err="1"/>
              <a:t>radije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robom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tovarni</a:t>
            </a:r>
            <a:r>
              <a:rPr lang="en-US" dirty="0"/>
              <a:t> list, </a:t>
            </a:r>
            <a:r>
              <a:rPr lang="en-US" dirty="0" err="1"/>
              <a:t>skladišnica</a:t>
            </a:r>
            <a:r>
              <a:rPr lang="en-US" dirty="0"/>
              <a:t>, </a:t>
            </a:r>
            <a:r>
              <a:rPr lang="en-US" dirty="0" err="1"/>
              <a:t>konosman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7557530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Prenos</a:t>
            </a:r>
            <a:r>
              <a:rPr lang="en-US" dirty="0"/>
              <a:t> u </a:t>
            </a:r>
            <a:r>
              <a:rPr lang="en-US" dirty="0" err="1"/>
              <a:t>fiducijarnu</a:t>
            </a:r>
            <a:r>
              <a:rPr lang="en-US" dirty="0"/>
              <a:t> </a:t>
            </a:r>
            <a:r>
              <a:rPr lang="en-US" dirty="0" err="1"/>
              <a:t>svojinu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zalaže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(</a:t>
            </a:r>
            <a:r>
              <a:rPr lang="en-US" dirty="0" err="1"/>
              <a:t>mašine</a:t>
            </a:r>
            <a:r>
              <a:rPr lang="en-US" dirty="0"/>
              <a:t>, </a:t>
            </a:r>
            <a:r>
              <a:rPr lang="en-US" dirty="0" err="1"/>
              <a:t>opremu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.).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mu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to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fiducijarne</a:t>
            </a:r>
            <a:r>
              <a:rPr lang="en-US" dirty="0"/>
              <a:t> </a:t>
            </a:r>
            <a:r>
              <a:rPr lang="en-US" dirty="0" err="1"/>
              <a:t>svojine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otuđiti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ne </a:t>
            </a:r>
            <a:r>
              <a:rPr lang="en-US" dirty="0" err="1"/>
              <a:t>otplati</a:t>
            </a:r>
            <a:r>
              <a:rPr lang="en-US" dirty="0"/>
              <a:t> dug.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fiducijarnoj</a:t>
            </a:r>
            <a:r>
              <a:rPr lang="en-US" dirty="0"/>
              <a:t> </a:t>
            </a:r>
            <a:r>
              <a:rPr lang="en-US" dirty="0" err="1"/>
              <a:t>svojini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punog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82751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Hipoteka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potpisivanjem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/>
              <a:t>hipoteke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zaloge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nekretninu</a:t>
            </a:r>
            <a:r>
              <a:rPr lang="en-US" dirty="0"/>
              <a:t> </a:t>
            </a:r>
            <a:r>
              <a:rPr lang="en-US" dirty="0" err="1"/>
              <a:t>uknjiži</a:t>
            </a:r>
            <a:r>
              <a:rPr lang="en-US" dirty="0"/>
              <a:t> u </a:t>
            </a:r>
            <a:r>
              <a:rPr lang="en-US" dirty="0" err="1"/>
              <a:t>zemljišne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nekretnine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u </a:t>
            </a:r>
            <a:r>
              <a:rPr lang="en-US" dirty="0" err="1"/>
              <a:t>manjem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procenjenu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Hipotekarna</a:t>
            </a:r>
            <a:r>
              <a:rPr lang="en-US" dirty="0" smtClean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pogodnost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neometano</a:t>
            </a:r>
            <a:r>
              <a:rPr lang="en-US" dirty="0"/>
              <a:t> da je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otplaćuje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najsigurnijih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063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tradicionalne</a:t>
            </a:r>
            <a:r>
              <a:rPr lang="en-US" dirty="0" smtClean="0"/>
              <a:t> </a:t>
            </a:r>
            <a:r>
              <a:rPr lang="en-US" dirty="0" err="1" smtClean="0"/>
              <a:t>depozitno-kreditne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koristila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mala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kotirala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Regulisanje</a:t>
            </a:r>
            <a:r>
              <a:rPr lang="en-US" dirty="0" smtClean="0"/>
              <a:t> </a:t>
            </a:r>
            <a:r>
              <a:rPr lang="en-US" dirty="0" err="1" smtClean="0"/>
              <a:t>maksimalne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je </a:t>
            </a:r>
            <a:r>
              <a:rPr lang="en-US" dirty="0" err="1" smtClean="0"/>
              <a:t>bankama</a:t>
            </a:r>
            <a:r>
              <a:rPr lang="en-US" dirty="0" smtClean="0"/>
              <a:t> </a:t>
            </a:r>
            <a:r>
              <a:rPr lang="en-US" dirty="0" err="1" smtClean="0"/>
              <a:t>išlo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ruku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do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inflatornog</a:t>
            </a:r>
            <a:r>
              <a:rPr lang="en-US" dirty="0" smtClean="0"/>
              <a:t> </a:t>
            </a:r>
            <a:r>
              <a:rPr lang="en-US" dirty="0" err="1" smtClean="0"/>
              <a:t>talasa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u SAD </a:t>
            </a:r>
            <a:r>
              <a:rPr lang="en-US" dirty="0" err="1" smtClean="0"/>
              <a:t>dogodio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60-tih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prošlog</a:t>
            </a:r>
            <a:r>
              <a:rPr lang="en-US" dirty="0" smtClean="0"/>
              <a:t> </a:t>
            </a:r>
            <a:r>
              <a:rPr lang="en-US" dirty="0" err="1" smtClean="0"/>
              <a:t>veka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je </a:t>
            </a:r>
            <a:r>
              <a:rPr lang="en-US" dirty="0" err="1" smtClean="0"/>
              <a:t>rezultirao</a:t>
            </a:r>
            <a:r>
              <a:rPr lang="en-US" dirty="0" smtClean="0"/>
              <a:t> </a:t>
            </a:r>
            <a:r>
              <a:rPr lang="en-US" dirty="0" err="1" smtClean="0"/>
              <a:t>povlačenjem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preorijentisali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donosila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prinose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je </a:t>
            </a:r>
            <a:r>
              <a:rPr lang="en-US" dirty="0" err="1" smtClean="0"/>
              <a:t>dovelo</a:t>
            </a:r>
            <a:r>
              <a:rPr lang="en-US" dirty="0" smtClean="0"/>
              <a:t> do </a:t>
            </a:r>
            <a:r>
              <a:rPr lang="en-US" dirty="0" err="1" smtClean="0"/>
              <a:t>postepenog</a:t>
            </a:r>
            <a:r>
              <a:rPr lang="en-US" dirty="0" smtClean="0"/>
              <a:t> </a:t>
            </a:r>
            <a:r>
              <a:rPr lang="en-US" dirty="0" err="1" smtClean="0"/>
              <a:t>ukidanja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odnosili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maksimizaciju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ukidanja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odnosili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 smtClean="0"/>
              <a:t>, </a:t>
            </a:r>
            <a:r>
              <a:rPr lang="en-US" dirty="0" err="1" smtClean="0"/>
              <a:t>krajem</a:t>
            </a:r>
            <a:r>
              <a:rPr lang="en-US" dirty="0" smtClean="0"/>
              <a:t> 90-tih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ukidanja</a:t>
            </a:r>
            <a:r>
              <a:rPr lang="en-US" dirty="0" smtClean="0"/>
              <a:t> „Glass-Steagall“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bio </a:t>
            </a: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stavaranje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se </a:t>
            </a:r>
            <a:r>
              <a:rPr lang="en-US" dirty="0" err="1" smtClean="0"/>
              <a:t>angažuju</a:t>
            </a:r>
            <a:r>
              <a:rPr lang="en-US" dirty="0" smtClean="0"/>
              <a:t> 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 smtClean="0"/>
              <a:t>finanijskih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65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 je </a:t>
            </a:r>
            <a:r>
              <a:rPr lang="en-US" dirty="0" err="1" smtClean="0"/>
              <a:t>doprinelo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Povećano</a:t>
            </a:r>
            <a:r>
              <a:rPr lang="en-US" dirty="0" smtClean="0"/>
              <a:t> </a:t>
            </a:r>
            <a:r>
              <a:rPr lang="en-US" dirty="0" err="1" smtClean="0"/>
              <a:t>rivalstvo</a:t>
            </a:r>
            <a:r>
              <a:rPr lang="en-US" dirty="0" smtClean="0"/>
              <a:t> je </a:t>
            </a:r>
            <a:r>
              <a:rPr lang="en-US" dirty="0" err="1" smtClean="0"/>
              <a:t>imalo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proširivanje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Obaranje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marži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profitabilnosti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uticali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</a:t>
            </a:r>
            <a:r>
              <a:rPr lang="en-US" dirty="0" err="1" smtClean="0"/>
              <a:t>prošire</a:t>
            </a:r>
            <a:r>
              <a:rPr lang="en-US" dirty="0" smtClean="0"/>
              <a:t> </a:t>
            </a:r>
            <a:r>
              <a:rPr lang="en-US" dirty="0" err="1" smtClean="0"/>
              <a:t>paletu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potrebama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segmanata</a:t>
            </a:r>
            <a:r>
              <a:rPr lang="en-US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Došlo</a:t>
            </a:r>
            <a:r>
              <a:rPr lang="en-US" dirty="0" smtClean="0"/>
              <a:t> je do </a:t>
            </a:r>
            <a:r>
              <a:rPr lang="en-US" dirty="0" err="1" smtClean="0"/>
              <a:t>poboljšanja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približavanja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smislu</a:t>
            </a:r>
            <a:r>
              <a:rPr lang="en-US" dirty="0" smtClean="0"/>
              <a:t>, </a:t>
            </a:r>
            <a:r>
              <a:rPr lang="en-US" dirty="0" err="1" smtClean="0"/>
              <a:t>otpočela</a:t>
            </a:r>
            <a:r>
              <a:rPr lang="en-US" dirty="0" smtClean="0"/>
              <a:t> je </a:t>
            </a:r>
            <a:r>
              <a:rPr lang="en-US" dirty="0" err="1" smtClean="0"/>
              <a:t>rekonstrukcija</a:t>
            </a:r>
            <a:r>
              <a:rPr lang="en-US" dirty="0" smtClean="0"/>
              <a:t> </a:t>
            </a:r>
            <a:r>
              <a:rPr lang="en-US" dirty="0" err="1" smtClean="0"/>
              <a:t>distributivne</a:t>
            </a:r>
            <a:r>
              <a:rPr lang="en-US" dirty="0" smtClean="0"/>
              <a:t> </a:t>
            </a:r>
            <a:r>
              <a:rPr lang="en-US" dirty="0" err="1" smtClean="0"/>
              <a:t>mreže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kompjutersih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telekomunikacionih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Danas </a:t>
            </a:r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en-US" dirty="0" err="1" smtClean="0"/>
              <a:t>kompjuters</a:t>
            </a:r>
            <a:r>
              <a:rPr lang="sr-Latn-ME" dirty="0" smtClean="0"/>
              <a:t>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tehničku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obradu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u </a:t>
            </a:r>
            <a:r>
              <a:rPr lang="en-US" dirty="0" err="1" smtClean="0"/>
              <a:t>savremenom</a:t>
            </a:r>
            <a:r>
              <a:rPr lang="en-US" dirty="0" smtClean="0"/>
              <a:t> </a:t>
            </a:r>
            <a:r>
              <a:rPr lang="en-US" dirty="0" err="1" smtClean="0"/>
              <a:t>bankarstvu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224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savremene</a:t>
            </a:r>
            <a:r>
              <a:rPr lang="en-US" dirty="0" smtClean="0"/>
              <a:t> </a:t>
            </a:r>
            <a:r>
              <a:rPr lang="en-US" dirty="0" err="1" smtClean="0"/>
              <a:t>računarske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u </a:t>
            </a:r>
            <a:r>
              <a:rPr lang="en-US" dirty="0" err="1" smtClean="0"/>
              <a:t>bankarsko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je </a:t>
            </a:r>
            <a:r>
              <a:rPr lang="en-US" dirty="0" err="1" smtClean="0"/>
              <a:t>uticala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elektronskog</a:t>
            </a:r>
            <a:r>
              <a:rPr lang="en-US" dirty="0" smtClean="0"/>
              <a:t> </a:t>
            </a:r>
            <a:r>
              <a:rPr lang="en-US" dirty="0" err="1" smtClean="0"/>
              <a:t>banakrstva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brzog</a:t>
            </a:r>
            <a:r>
              <a:rPr lang="en-US" dirty="0" smtClean="0"/>
              <a:t> </a:t>
            </a:r>
            <a:r>
              <a:rPr lang="en-US" dirty="0" err="1" smtClean="0"/>
              <a:t>prenosa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transfera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relacijama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, </a:t>
            </a:r>
            <a:r>
              <a:rPr lang="en-US" dirty="0" err="1" smtClean="0"/>
              <a:t>rezultirala</a:t>
            </a:r>
            <a:r>
              <a:rPr lang="en-US" dirty="0" smtClean="0"/>
              <a:t> je </a:t>
            </a:r>
            <a:r>
              <a:rPr lang="en-US" dirty="0" err="1" smtClean="0"/>
              <a:t>značajnim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u </a:t>
            </a:r>
            <a:r>
              <a:rPr lang="en-US" dirty="0" err="1" smtClean="0"/>
              <a:t>tehnološkim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organizacionim</a:t>
            </a:r>
            <a:r>
              <a:rPr lang="en-US" dirty="0" smtClean="0"/>
              <a:t> </a:t>
            </a:r>
            <a:r>
              <a:rPr lang="en-US" dirty="0" err="1" smtClean="0"/>
              <a:t>aspektima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Razvojem</a:t>
            </a:r>
            <a:r>
              <a:rPr lang="en-US" dirty="0" smtClean="0"/>
              <a:t> </a:t>
            </a:r>
            <a:r>
              <a:rPr lang="en-US" dirty="0" err="1" smtClean="0"/>
              <a:t>elektronskog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je </a:t>
            </a:r>
            <a:r>
              <a:rPr lang="en-US" dirty="0" err="1" smtClean="0"/>
              <a:t>podignuta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savremene</a:t>
            </a:r>
            <a:r>
              <a:rPr lang="en-US" dirty="0" smtClean="0"/>
              <a:t> </a:t>
            </a:r>
            <a:r>
              <a:rPr lang="en-US" dirty="0" err="1" smtClean="0"/>
              <a:t>računarske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omogućila</a:t>
            </a:r>
            <a:r>
              <a:rPr lang="en-US" dirty="0" smtClean="0"/>
              <a:t> je </a:t>
            </a:r>
            <a:r>
              <a:rPr lang="en-US" dirty="0" err="1" smtClean="0"/>
              <a:t>bankama</a:t>
            </a:r>
            <a:r>
              <a:rPr lang="en-US" dirty="0" smtClean="0"/>
              <a:t> </a:t>
            </a:r>
            <a:r>
              <a:rPr lang="en-US" dirty="0" err="1" smtClean="0"/>
              <a:t>brzu</a:t>
            </a:r>
            <a:r>
              <a:rPr lang="en-US" dirty="0" smtClean="0"/>
              <a:t> </a:t>
            </a:r>
            <a:r>
              <a:rPr lang="en-US" dirty="0" err="1" smtClean="0"/>
              <a:t>evaluaciju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je </a:t>
            </a:r>
            <a:r>
              <a:rPr lang="en-US" dirty="0" err="1" smtClean="0"/>
              <a:t>drastično</a:t>
            </a:r>
            <a:r>
              <a:rPr lang="en-US" dirty="0" smtClean="0"/>
              <a:t> </a:t>
            </a:r>
            <a:r>
              <a:rPr lang="en-US" dirty="0" err="1" smtClean="0"/>
              <a:t>smanjila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filijala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dovelo</a:t>
            </a:r>
            <a:r>
              <a:rPr lang="en-US" dirty="0" smtClean="0"/>
              <a:t> do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operativnih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79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ne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pozitivane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informaciona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jakim</a:t>
            </a:r>
            <a:r>
              <a:rPr lang="en-US" dirty="0" smtClean="0"/>
              <a:t> </a:t>
            </a:r>
            <a:r>
              <a:rPr lang="en-US" dirty="0" err="1" smtClean="0"/>
              <a:t>nefinansijskim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 da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je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industrijskim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, </a:t>
            </a:r>
            <a:r>
              <a:rPr lang="en-US" dirty="0" err="1" smtClean="0"/>
              <a:t>zaobilazeći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posrednike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razvijeni</a:t>
            </a:r>
            <a:r>
              <a:rPr lang="en-US" dirty="0" smtClean="0"/>
              <a:t> </a:t>
            </a:r>
            <a:r>
              <a:rPr lang="en-US" dirty="0" err="1" smtClean="0"/>
              <a:t>računarski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održanje</a:t>
            </a:r>
            <a:r>
              <a:rPr lang="en-US" dirty="0" smtClean="0"/>
              <a:t> </a:t>
            </a:r>
            <a:r>
              <a:rPr lang="en-US" dirty="0" err="1" smtClean="0"/>
              <a:t>konkurentnosti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trendova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</a:t>
            </a:r>
            <a:r>
              <a:rPr lang="en-US" dirty="0" err="1" smtClean="0"/>
              <a:t>izlažu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troškovima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jake</a:t>
            </a:r>
            <a:r>
              <a:rPr lang="en-US" dirty="0" smtClean="0"/>
              <a:t> da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implementiraju</a:t>
            </a:r>
            <a:r>
              <a:rPr lang="en-US" dirty="0" smtClean="0"/>
              <a:t> </a:t>
            </a:r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tehnološka</a:t>
            </a:r>
            <a:r>
              <a:rPr lang="en-US" dirty="0" smtClean="0"/>
              <a:t> </a:t>
            </a:r>
            <a:r>
              <a:rPr lang="en-US" dirty="0" err="1" smtClean="0"/>
              <a:t>rešanja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računarskih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informacionih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,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brzo</a:t>
            </a:r>
            <a:r>
              <a:rPr lang="en-US" dirty="0" smtClean="0"/>
              <a:t> </a:t>
            </a:r>
            <a:r>
              <a:rPr lang="en-US" dirty="0" err="1" smtClean="0"/>
              <a:t>gube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konkurentnosti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nestaju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58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uticao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savremenog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 je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globalizacije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najširem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slobodan</a:t>
            </a:r>
            <a:r>
              <a:rPr lang="en-US" dirty="0" smtClean="0"/>
              <a:t> </a:t>
            </a:r>
            <a:r>
              <a:rPr lang="en-US" dirty="0" err="1" smtClean="0"/>
              <a:t>protok</a:t>
            </a:r>
            <a:r>
              <a:rPr lang="en-US" dirty="0" smtClean="0"/>
              <a:t> </a:t>
            </a:r>
            <a:r>
              <a:rPr lang="en-US" dirty="0" err="1" smtClean="0"/>
              <a:t>roba</a:t>
            </a:r>
            <a:r>
              <a:rPr lang="en-US" dirty="0" smtClean="0"/>
              <a:t>,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bankarstvo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,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globalizacije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deregulacije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doprin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doprinos</a:t>
            </a:r>
            <a:r>
              <a:rPr lang="en-US" dirty="0" smtClean="0"/>
              <a:t> </a:t>
            </a:r>
            <a:r>
              <a:rPr lang="en-US" dirty="0" err="1" smtClean="0"/>
              <a:t>integraciji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Multinacionalne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proširuju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u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izgradnjom</a:t>
            </a:r>
            <a:r>
              <a:rPr lang="en-US" dirty="0" smtClean="0"/>
              <a:t> </a:t>
            </a:r>
            <a:r>
              <a:rPr lang="en-US" dirty="0" err="1" smtClean="0"/>
              <a:t>mreža</a:t>
            </a:r>
            <a:r>
              <a:rPr lang="en-US" dirty="0" smtClean="0"/>
              <a:t> </a:t>
            </a:r>
            <a:r>
              <a:rPr lang="en-US" dirty="0" err="1" smtClean="0"/>
              <a:t>filijala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njihovoj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,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manjinskog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akvizicije</a:t>
            </a:r>
            <a:r>
              <a:rPr lang="en-US" dirty="0" smtClean="0"/>
              <a:t> (</a:t>
            </a:r>
            <a:r>
              <a:rPr lang="en-US" dirty="0" err="1" smtClean="0"/>
              <a:t>kupovine</a:t>
            </a:r>
            <a:r>
              <a:rPr lang="en-US" dirty="0" smtClean="0"/>
              <a:t>)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proširenje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u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državu</a:t>
            </a:r>
            <a:r>
              <a:rPr lang="en-US" dirty="0" smtClean="0"/>
              <a:t> je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Globalizacija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je </a:t>
            </a:r>
            <a:r>
              <a:rPr lang="en-US" dirty="0" err="1" smtClean="0"/>
              <a:t>najrazvijenija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fokusirane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lokalnim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širenja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ugrožava</a:t>
            </a:r>
            <a:r>
              <a:rPr lang="en-US" dirty="0" smtClean="0"/>
              <a:t> </a:t>
            </a:r>
            <a:r>
              <a:rPr lang="en-US" dirty="0" err="1" smtClean="0"/>
              <a:t>opstanak</a:t>
            </a:r>
            <a:r>
              <a:rPr lang="en-US" dirty="0" smtClean="0"/>
              <a:t> </a:t>
            </a:r>
            <a:r>
              <a:rPr lang="en-US" dirty="0" err="1" smtClean="0"/>
              <a:t>manjih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fuzija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akvizicija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bivaju</a:t>
            </a:r>
            <a:r>
              <a:rPr lang="en-US" dirty="0" smtClean="0"/>
              <a:t> </a:t>
            </a:r>
            <a:r>
              <a:rPr lang="en-US" dirty="0" err="1" smtClean="0"/>
              <a:t>asimilirane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pomenutih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97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3.OSNOVNE </a:t>
            </a:r>
            <a:r>
              <a:rPr lang="en-US" sz="3600" dirty="0">
                <a:latin typeface="+mn-lt"/>
              </a:rPr>
              <a:t>KARAKTERISTIKE DEPOZITA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novčanom</a:t>
            </a:r>
            <a:r>
              <a:rPr lang="en-US" dirty="0" smtClean="0"/>
              <a:t> </a:t>
            </a:r>
            <a:r>
              <a:rPr lang="en-US" dirty="0" err="1" smtClean="0"/>
              <a:t>depozitu</a:t>
            </a:r>
            <a:r>
              <a:rPr lang="en-US" dirty="0" smtClean="0"/>
              <a:t> </a:t>
            </a:r>
            <a:r>
              <a:rPr lang="en-US" dirty="0" err="1" smtClean="0"/>
              <a:t>spada</a:t>
            </a:r>
            <a:r>
              <a:rPr lang="en-US" dirty="0" smtClean="0"/>
              <a:t> u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se deponent </a:t>
            </a:r>
            <a:r>
              <a:rPr lang="en-US" dirty="0" err="1" smtClean="0"/>
              <a:t>obavezuje</a:t>
            </a:r>
            <a:r>
              <a:rPr lang="en-US" dirty="0" smtClean="0"/>
              <a:t> da </a:t>
            </a:r>
            <a:r>
              <a:rPr lang="en-US" dirty="0" err="1" smtClean="0"/>
              <a:t>položi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raspolaže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zaključenog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vrati</a:t>
            </a:r>
            <a:r>
              <a:rPr lang="en-US" dirty="0" smtClean="0"/>
              <a:t> </a:t>
            </a:r>
            <a:r>
              <a:rPr lang="en-US" dirty="0" err="1" smtClean="0"/>
              <a:t>deponentu</a:t>
            </a:r>
            <a:r>
              <a:rPr lang="en-US" dirty="0" smtClean="0"/>
              <a:t> </a:t>
            </a:r>
            <a:r>
              <a:rPr lang="en-US" dirty="0" err="1" smtClean="0"/>
              <a:t>položeni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Potpisivanjem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depozitu</a:t>
            </a:r>
            <a:r>
              <a:rPr lang="en-US" dirty="0" smtClean="0"/>
              <a:t>, deponent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preuzimaju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Deponent je u </a:t>
            </a:r>
            <a:r>
              <a:rPr lang="en-US" dirty="0" err="1" smtClean="0"/>
              <a:t>obavezi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2800" dirty="0" smtClean="0"/>
              <a:t>da u </a:t>
            </a:r>
            <a:r>
              <a:rPr lang="en-US" sz="2800" dirty="0" err="1" smtClean="0"/>
              <a:t>ugovoreno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eme</a:t>
            </a:r>
            <a:r>
              <a:rPr lang="en-US" sz="2800" dirty="0" smtClean="0"/>
              <a:t> </a:t>
            </a:r>
            <a:r>
              <a:rPr lang="en-US" sz="2800" dirty="0" err="1" smtClean="0"/>
              <a:t>položi</a:t>
            </a:r>
            <a:r>
              <a:rPr lang="en-US" sz="2800" dirty="0" smtClean="0"/>
              <a:t> </a:t>
            </a:r>
            <a:r>
              <a:rPr lang="en-US" sz="2800" dirty="0" err="1" smtClean="0"/>
              <a:t>banci</a:t>
            </a:r>
            <a:r>
              <a:rPr lang="en-US" sz="2800" dirty="0" smtClean="0"/>
              <a:t> </a:t>
            </a:r>
            <a:r>
              <a:rPr lang="en-US" sz="2800" dirty="0" err="1" smtClean="0"/>
              <a:t>ugovoreni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 da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eme</a:t>
            </a:r>
            <a:r>
              <a:rPr lang="en-US" sz="2800" dirty="0" smtClean="0"/>
              <a:t> </a:t>
            </a:r>
            <a:r>
              <a:rPr lang="en-US" sz="2800" dirty="0" err="1" smtClean="0"/>
              <a:t>trajanja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 </a:t>
            </a:r>
            <a:r>
              <a:rPr lang="en-US" sz="2800" dirty="0" err="1" smtClean="0"/>
              <a:t>otkloni</a:t>
            </a:r>
            <a:r>
              <a:rPr lang="en-US" sz="2800" dirty="0" smtClean="0"/>
              <a:t> </a:t>
            </a:r>
            <a:r>
              <a:rPr lang="en-US" sz="2800" dirty="0" err="1" smtClean="0"/>
              <a:t>dugovni</a:t>
            </a:r>
            <a:r>
              <a:rPr lang="en-US" sz="2800" dirty="0" smtClean="0"/>
              <a:t> </a:t>
            </a:r>
            <a:r>
              <a:rPr lang="en-US" sz="2800" dirty="0" err="1" smtClean="0"/>
              <a:t>saldo</a:t>
            </a:r>
            <a:r>
              <a:rPr lang="en-US" sz="2800" dirty="0" smtClean="0"/>
              <a:t>, </a:t>
            </a:r>
            <a:r>
              <a:rPr lang="en-US" sz="2800" dirty="0" err="1" smtClean="0"/>
              <a:t>ukoliko</a:t>
            </a:r>
            <a:r>
              <a:rPr lang="en-US" sz="2800" dirty="0" smtClean="0"/>
              <a:t> se </a:t>
            </a:r>
            <a:r>
              <a:rPr lang="en-US" sz="2800" dirty="0" err="1" smtClean="0"/>
              <a:t>pojavi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depozitnom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0618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depozitara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drži</a:t>
            </a:r>
            <a:r>
              <a:rPr lang="en-US" sz="2800" dirty="0" smtClean="0"/>
              <a:t> </a:t>
            </a:r>
            <a:r>
              <a:rPr lang="en-US" sz="2800" dirty="0" err="1" smtClean="0"/>
              <a:t>deponovana</a:t>
            </a:r>
            <a:r>
              <a:rPr lang="en-US" sz="2800" dirty="0" smtClean="0"/>
              <a:t> </a:t>
            </a:r>
            <a:r>
              <a:rPr lang="en-US" sz="2800" dirty="0" err="1" smtClean="0"/>
              <a:t>sredstva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nalogu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, a u </a:t>
            </a:r>
            <a:r>
              <a:rPr lang="en-US" sz="2800" dirty="0" err="1" smtClean="0"/>
              <a:t>granicama</a:t>
            </a:r>
            <a:r>
              <a:rPr lang="en-US" sz="2800" dirty="0" smtClean="0"/>
              <a:t> </a:t>
            </a:r>
            <a:r>
              <a:rPr lang="en-US" sz="2800" dirty="0" err="1" smtClean="0"/>
              <a:t>raspoloživih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, </a:t>
            </a:r>
            <a:r>
              <a:rPr lang="en-US" sz="2800" dirty="0" err="1" smtClean="0"/>
              <a:t>vrši</a:t>
            </a:r>
            <a:r>
              <a:rPr lang="en-US" sz="2800" dirty="0" smtClean="0"/>
              <a:t> </a:t>
            </a:r>
            <a:r>
              <a:rPr lang="en-US" sz="2800" dirty="0" err="1" smtClean="0"/>
              <a:t>isplate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računa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evidentira</a:t>
            </a:r>
            <a:r>
              <a:rPr lang="en-US" sz="2800" dirty="0" smtClean="0"/>
              <a:t> </a:t>
            </a:r>
            <a:r>
              <a:rPr lang="en-US" sz="2800" dirty="0" err="1" smtClean="0"/>
              <a:t>sva</a:t>
            </a:r>
            <a:r>
              <a:rPr lang="en-US" sz="2800" dirty="0" smtClean="0"/>
              <a:t> </a:t>
            </a:r>
            <a:r>
              <a:rPr lang="en-US" sz="2800" dirty="0" err="1" smtClean="0"/>
              <a:t>dugovanja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potraživanja</a:t>
            </a:r>
            <a:r>
              <a:rPr lang="en-US" sz="2800" dirty="0" smtClean="0"/>
              <a:t> u </a:t>
            </a:r>
            <a:r>
              <a:rPr lang="en-US" sz="2800" dirty="0" err="1" smtClean="0"/>
              <a:t>korist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teret</a:t>
            </a:r>
            <a:r>
              <a:rPr lang="en-US" sz="2800" dirty="0" smtClean="0"/>
              <a:t> </a:t>
            </a:r>
            <a:r>
              <a:rPr lang="en-US" sz="2800" dirty="0" err="1" smtClean="0"/>
              <a:t>otvorenog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depozitnog</a:t>
            </a:r>
            <a:r>
              <a:rPr lang="en-US" sz="2800" dirty="0" smtClean="0"/>
              <a:t> </a:t>
            </a:r>
            <a:r>
              <a:rPr lang="en-US" sz="2800" dirty="0" err="1" smtClean="0"/>
              <a:t>računa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redovno</a:t>
            </a:r>
            <a:r>
              <a:rPr lang="en-US" sz="2800" dirty="0" smtClean="0"/>
              <a:t> </a:t>
            </a:r>
            <a:r>
              <a:rPr lang="en-US" sz="2800" dirty="0" err="1" smtClean="0"/>
              <a:t>izveštava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 o </a:t>
            </a:r>
            <a:r>
              <a:rPr lang="en-US" sz="2800" dirty="0" err="1" smtClean="0"/>
              <a:t>stanju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njegovom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plaća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deponentu</a:t>
            </a:r>
            <a:r>
              <a:rPr lang="en-US" sz="2800" dirty="0" smtClean="0"/>
              <a:t> </a:t>
            </a:r>
            <a:r>
              <a:rPr lang="en-US" sz="2800" dirty="0" err="1" smtClean="0"/>
              <a:t>ugovorenu</a:t>
            </a:r>
            <a:r>
              <a:rPr lang="en-US" sz="2800" dirty="0" smtClean="0"/>
              <a:t> </a:t>
            </a:r>
            <a:r>
              <a:rPr lang="en-US" sz="2800" dirty="0" err="1" smtClean="0"/>
              <a:t>kamatu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deponovanih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novčanih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95506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,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sz="2800" dirty="0" smtClean="0"/>
              <a:t>1) </a:t>
            </a:r>
            <a:r>
              <a:rPr lang="sr-Latn-ME" sz="2800" dirty="0"/>
              <a:t>d</a:t>
            </a:r>
            <a:r>
              <a:rPr lang="sr-Latn-ME" sz="2800" dirty="0" smtClean="0"/>
              <a:t>epozite u domaćoj valuti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devizni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oročeni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nam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enski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nenam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enski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dati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uzeti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5) </a:t>
            </a:r>
            <a:r>
              <a:rPr lang="en-US" sz="2800" dirty="0" err="1" smtClean="0"/>
              <a:t>kamatonosni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beskamatni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kriterijumu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,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7006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  </a:t>
            </a:r>
            <a:r>
              <a:rPr lang="en-US" dirty="0" err="1" smtClean="0"/>
              <a:t>kratkoročne</a:t>
            </a:r>
            <a:r>
              <a:rPr lang="en-US" dirty="0" smtClean="0"/>
              <a:t>: </a:t>
            </a:r>
          </a:p>
          <a:p>
            <a:pPr lvl="1"/>
            <a:r>
              <a:rPr lang="en-US" sz="2800" dirty="0" err="1" smtClean="0"/>
              <a:t>depozitni</a:t>
            </a:r>
            <a:r>
              <a:rPr lang="en-US" sz="2800" dirty="0" smtClean="0"/>
              <a:t> </a:t>
            </a:r>
            <a:r>
              <a:rPr lang="en-US" sz="2800" dirty="0" err="1" smtClean="0"/>
              <a:t>novac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 u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ostali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ograničeni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oročeni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d</a:t>
            </a:r>
            <a:r>
              <a:rPr lang="sr-Latn-ME" sz="2800" dirty="0" smtClean="0"/>
              <a:t>omaćoj valuti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 do </a:t>
            </a:r>
            <a:r>
              <a:rPr lang="en-US" sz="2800" dirty="0" err="1" smtClean="0"/>
              <a:t>jedne</a:t>
            </a:r>
            <a:r>
              <a:rPr lang="en-US" sz="2800" dirty="0" smtClean="0"/>
              <a:t> </a:t>
            </a:r>
            <a:r>
              <a:rPr lang="en-US" sz="2800" dirty="0" err="1" smtClean="0"/>
              <a:t>godine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>
              <a:buNone/>
            </a:pPr>
            <a:r>
              <a:rPr lang="en-US" sz="2800" dirty="0" err="1" smtClean="0"/>
              <a:t>dugoročne</a:t>
            </a:r>
            <a:r>
              <a:rPr lang="en-US" sz="2800" dirty="0" smtClean="0"/>
              <a:t>: </a:t>
            </a:r>
          </a:p>
          <a:p>
            <a:pPr lvl="1"/>
            <a:r>
              <a:rPr lang="en-US" sz="2800" dirty="0" err="1" smtClean="0"/>
              <a:t>dugoročni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d</a:t>
            </a:r>
            <a:r>
              <a:rPr lang="sr-Latn-ME" sz="2800" dirty="0" smtClean="0"/>
              <a:t>omaćoj valuti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dugoročni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sr-Latn-ME" sz="2800" dirty="0" smtClean="0"/>
              <a:t>određenu namjenu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211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1. KARAKTERISTIKE BANKE KAO FINANSIJSKE INSTITUCIJE</a:t>
            </a:r>
          </a:p>
          <a:p>
            <a:pPr marL="0" indent="0">
              <a:buNone/>
            </a:pPr>
            <a:r>
              <a:rPr lang="sr-Latn-ME" dirty="0" smtClean="0"/>
              <a:t>2. FAKTORI SAVREMENIH TRENDOVA U BANKARSTVU</a:t>
            </a:r>
          </a:p>
          <a:p>
            <a:pPr marL="0" indent="0">
              <a:buNone/>
            </a:pPr>
            <a:r>
              <a:rPr lang="sr-Latn-ME" dirty="0" smtClean="0"/>
              <a:t>3. OSNOVNE KARAKTERISTIKE DEPOZITA</a:t>
            </a:r>
          </a:p>
          <a:p>
            <a:pPr marL="0" indent="0">
              <a:buNone/>
            </a:pPr>
            <a:r>
              <a:rPr lang="sr-Latn-ME" dirty="0" smtClean="0"/>
              <a:t>3.1. TRANSAKCIONI DEPOZITI </a:t>
            </a:r>
          </a:p>
          <a:p>
            <a:pPr marL="0" indent="0">
              <a:buNone/>
            </a:pPr>
            <a:r>
              <a:rPr lang="sr-Latn-ME" dirty="0" smtClean="0"/>
              <a:t>3.2. ŠTEDNI OROČENI DEPOZITI</a:t>
            </a:r>
          </a:p>
          <a:p>
            <a:pPr marL="0" indent="0">
              <a:buNone/>
            </a:pPr>
            <a:r>
              <a:rPr lang="sr-Latn-ME" dirty="0" smtClean="0"/>
              <a:t>4.  DETERMINANTE DEPOZITNOG POTENCIJALA BANAKA</a:t>
            </a:r>
          </a:p>
          <a:p>
            <a:pPr marL="0" indent="0">
              <a:buNone/>
            </a:pPr>
            <a:r>
              <a:rPr lang="sr-Latn-ME" dirty="0"/>
              <a:t>5</a:t>
            </a:r>
            <a:r>
              <a:rPr lang="sr-Latn-ME" dirty="0" smtClean="0"/>
              <a:t>. NEDEPOZITNI IZVORI SREDSTAVA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sr-Latn-ME" dirty="0" smtClean="0"/>
              <a:t>. ZAŠTITA DEPOZITA</a:t>
            </a:r>
          </a:p>
          <a:p>
            <a:pPr marL="0" indent="0">
              <a:buNone/>
            </a:pPr>
            <a:r>
              <a:rPr lang="sr-Latn-ME" dirty="0"/>
              <a:t>7</a:t>
            </a:r>
            <a:r>
              <a:rPr lang="sr-Latn-ME" dirty="0" smtClean="0"/>
              <a:t>. POSLOVI ŠTEDNJE U BANKAMA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 DEFINICIJA UGOVORA O KREDITU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.1. KREDITIRANJE PRIVREDE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.2. KREDITIRANJE STANOVNIŠTVA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.3. OBLICI OBEZBJEĐENJA BANKARSKIH 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243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algn="just"/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istaći</a:t>
            </a:r>
            <a:r>
              <a:rPr lang="en-US" dirty="0" smtClean="0"/>
              <a:t> da pored </a:t>
            </a:r>
            <a:r>
              <a:rPr lang="en-US" dirty="0" err="1" smtClean="0"/>
              <a:t>novčanih</a:t>
            </a:r>
            <a:r>
              <a:rPr lang="en-US" dirty="0" smtClean="0"/>
              <a:t>,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nenovčani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nenovčanom</a:t>
            </a:r>
            <a:r>
              <a:rPr lang="en-US" dirty="0" smtClean="0"/>
              <a:t> </a:t>
            </a:r>
            <a:r>
              <a:rPr lang="en-US" dirty="0" err="1" smtClean="0"/>
              <a:t>depozitu</a:t>
            </a:r>
            <a:r>
              <a:rPr lang="en-US" dirty="0" smtClean="0"/>
              <a:t> je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banci</a:t>
            </a:r>
            <a:r>
              <a:rPr lang="en-US" dirty="0" smtClean="0"/>
              <a:t> </a:t>
            </a:r>
            <a:r>
              <a:rPr lang="en-US" dirty="0" err="1" smtClean="0"/>
              <a:t>stavljaju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čuvanje</a:t>
            </a:r>
            <a:r>
              <a:rPr lang="en-US" dirty="0" smtClean="0"/>
              <a:t> </a:t>
            </a:r>
            <a:r>
              <a:rPr lang="en-US" dirty="0" err="1" smtClean="0"/>
              <a:t>pokretne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Banka je </a:t>
            </a:r>
            <a:r>
              <a:rPr lang="en-US" dirty="0" err="1" smtClean="0"/>
              <a:t>dužna</a:t>
            </a:r>
            <a:r>
              <a:rPr lang="en-US" dirty="0" smtClean="0"/>
              <a:t> da </a:t>
            </a:r>
            <a:r>
              <a:rPr lang="en-US" dirty="0" err="1" smtClean="0"/>
              <a:t>čuva</a:t>
            </a:r>
            <a:r>
              <a:rPr lang="en-US" dirty="0" smtClean="0"/>
              <a:t> </a:t>
            </a:r>
            <a:r>
              <a:rPr lang="en-US" dirty="0" err="1" smtClean="0"/>
              <a:t>deponovane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 err="1" smtClean="0"/>
              <a:t>stavi</a:t>
            </a:r>
            <a:r>
              <a:rPr lang="en-US" dirty="0" smtClean="0"/>
              <a:t> </a:t>
            </a:r>
            <a:r>
              <a:rPr lang="en-US" dirty="0" err="1" smtClean="0"/>
              <a:t>deponontu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deponovanja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umetnički</a:t>
            </a:r>
            <a:r>
              <a:rPr lang="en-US" dirty="0" smtClean="0"/>
              <a:t> </a:t>
            </a:r>
            <a:r>
              <a:rPr lang="en-US" dirty="0" err="1" smtClean="0"/>
              <a:t>predmeti</a:t>
            </a:r>
            <a:r>
              <a:rPr lang="en-US" dirty="0" smtClean="0"/>
              <a:t>,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dragocenosti</a:t>
            </a:r>
            <a:r>
              <a:rPr lang="en-US" dirty="0" smtClean="0"/>
              <a:t>,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,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5464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sr-Latn-ME" dirty="0" smtClean="0"/>
              <a:t/>
            </a:r>
            <a:br>
              <a:rPr lang="sr-Latn-ME" dirty="0" smtClean="0"/>
            </a:br>
            <a:r>
              <a:rPr lang="en-US" sz="4000" dirty="0" smtClean="0">
                <a:latin typeface="+mn-lt"/>
              </a:rPr>
              <a:t>3.</a:t>
            </a:r>
            <a:r>
              <a:rPr lang="sr-Latn-ME" sz="4000" dirty="0" smtClean="0">
                <a:latin typeface="+mn-lt"/>
              </a:rPr>
              <a:t>1</a:t>
            </a:r>
            <a:r>
              <a:rPr lang="en-US" sz="4000" dirty="0" smtClean="0">
                <a:latin typeface="+mn-lt"/>
              </a:rPr>
              <a:t>. </a:t>
            </a:r>
            <a:r>
              <a:rPr lang="en-US" sz="4000" dirty="0">
                <a:latin typeface="+mn-lt"/>
              </a:rPr>
              <a:t>TRANSAKCIONI DEPOZITI (DEPOZITI PO VIĐENJU)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sr-Latn-ME" dirty="0" smtClean="0"/>
              <a:t> se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računi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transakcionim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nazivaju</a:t>
            </a:r>
            <a:r>
              <a:rPr lang="en-US" dirty="0" smtClean="0"/>
              <a:t> </a:t>
            </a:r>
            <a:r>
              <a:rPr lang="en-US" dirty="0" err="1" smtClean="0"/>
              <a:t>tekući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žiro</a:t>
            </a:r>
            <a:r>
              <a:rPr lang="en-US" dirty="0" smtClean="0"/>
              <a:t> </a:t>
            </a:r>
            <a:r>
              <a:rPr lang="en-US" dirty="0" err="1" smtClean="0"/>
              <a:t>računi</a:t>
            </a:r>
            <a:r>
              <a:rPr lang="en-US" dirty="0" smtClean="0"/>
              <a:t>,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deponovana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deponenti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neograničenog</a:t>
            </a:r>
            <a:r>
              <a:rPr lang="en-US" dirty="0" smtClean="0"/>
              <a:t> </a:t>
            </a:r>
            <a:r>
              <a:rPr lang="en-US" dirty="0" err="1" smtClean="0"/>
              <a:t>raspolaganja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najjeftinije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najnestabilnije</a:t>
            </a:r>
            <a:r>
              <a:rPr lang="en-US" dirty="0" smtClean="0"/>
              <a:t>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podizati</a:t>
            </a:r>
            <a:r>
              <a:rPr lang="en-US" dirty="0" smtClean="0"/>
              <a:t> bez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bez </a:t>
            </a:r>
            <a:r>
              <a:rPr lang="en-US" dirty="0" err="1" smtClean="0"/>
              <a:t>najave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napomenuti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bezgotovinskog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najznačajniji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monetarnom</a:t>
            </a:r>
            <a:r>
              <a:rPr lang="en-US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,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94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potencijalu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tradicionalnog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koncepta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najjeftinije</a:t>
            </a:r>
            <a:r>
              <a:rPr lang="en-US" dirty="0" smtClean="0"/>
              <a:t>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se </a:t>
            </a:r>
            <a:r>
              <a:rPr lang="en-US" dirty="0" err="1" smtClean="0"/>
              <a:t>konstantno</a:t>
            </a:r>
            <a:r>
              <a:rPr lang="en-US" dirty="0" smtClean="0"/>
              <a:t> </a:t>
            </a:r>
            <a:r>
              <a:rPr lang="en-US" dirty="0" err="1" smtClean="0"/>
              <a:t>trude</a:t>
            </a:r>
            <a:r>
              <a:rPr lang="en-US" dirty="0" smtClean="0"/>
              <a:t> da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suficitarnih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rezultirali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trendom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 err="1" smtClean="0"/>
              <a:t>transakcionih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u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 smtClean="0"/>
              <a:t>depozitnom</a:t>
            </a:r>
            <a:r>
              <a:rPr lang="en-US" dirty="0" smtClean="0"/>
              <a:t> </a:t>
            </a:r>
            <a:r>
              <a:rPr lang="en-US" dirty="0" err="1" smtClean="0"/>
              <a:t>potencijalu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sprečile</a:t>
            </a:r>
            <a:r>
              <a:rPr lang="en-US" dirty="0" smtClean="0"/>
              <a:t> </a:t>
            </a:r>
            <a:r>
              <a:rPr lang="en-US" dirty="0" err="1" smtClean="0"/>
              <a:t>osipanje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transakcionih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konkurentnije</a:t>
            </a:r>
            <a:r>
              <a:rPr lang="en-US" dirty="0" smtClean="0"/>
              <a:t> </a:t>
            </a:r>
            <a:r>
              <a:rPr lang="en-US" dirty="0" err="1" smtClean="0"/>
              <a:t>kamatnim</a:t>
            </a:r>
            <a:r>
              <a:rPr lang="en-US" dirty="0" smtClean="0"/>
              <a:t> </a:t>
            </a:r>
            <a:r>
              <a:rPr lang="en-US" dirty="0" err="1" smtClean="0"/>
              <a:t>stopama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296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lvl="1" algn="just"/>
            <a:r>
              <a:rPr lang="en-US" sz="2800" dirty="0" smtClean="0"/>
              <a:t>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kredite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plasmane</a:t>
            </a:r>
            <a:r>
              <a:rPr lang="en-US" sz="2800" dirty="0" smtClean="0"/>
              <a:t> u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obavezne</a:t>
            </a:r>
            <a:r>
              <a:rPr lang="en-US" sz="2800" dirty="0" smtClean="0"/>
              <a:t> </a:t>
            </a:r>
            <a:r>
              <a:rPr lang="en-US" sz="2800" dirty="0" err="1" smtClean="0"/>
              <a:t>rezerve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transakcionih</a:t>
            </a:r>
            <a:r>
              <a:rPr lang="en-US" sz="2800" dirty="0" smtClean="0"/>
              <a:t> </a:t>
            </a:r>
            <a:r>
              <a:rPr lang="en-US" sz="2800" dirty="0" err="1" smtClean="0"/>
              <a:t>troškova</a:t>
            </a:r>
            <a:r>
              <a:rPr lang="en-US" sz="2800" dirty="0" smtClean="0"/>
              <a:t> </a:t>
            </a:r>
            <a:r>
              <a:rPr lang="en-US" sz="2800" dirty="0" err="1" smtClean="0"/>
              <a:t>banke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da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razlici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aktivne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ta </a:t>
            </a:r>
            <a:r>
              <a:rPr lang="en-US" dirty="0" err="1" smtClean="0"/>
              <a:t>razlika</a:t>
            </a:r>
            <a:r>
              <a:rPr lang="en-US" dirty="0" smtClean="0"/>
              <a:t> (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marža</a:t>
            </a:r>
            <a:r>
              <a:rPr lang="en-US" dirty="0" smtClean="0"/>
              <a:t>) u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 smtClean="0"/>
              <a:t>determiniše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profitabilnost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direktan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103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pasivnih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determiniše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transakcione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,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stope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podižu</a:t>
            </a:r>
            <a:r>
              <a:rPr lang="en-US" dirty="0" smtClean="0"/>
              <a:t> </a:t>
            </a:r>
            <a:r>
              <a:rPr lang="en-US" dirty="0" err="1" smtClean="0"/>
              <a:t>pasivnu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privlačenja</a:t>
            </a:r>
            <a:r>
              <a:rPr lang="en-US" dirty="0" smtClean="0"/>
              <a:t> </a:t>
            </a:r>
            <a:r>
              <a:rPr lang="en-US" dirty="0" err="1" smtClean="0"/>
              <a:t>dodatnih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err="1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podstiče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aktivnih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pasivnih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7947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3.</a:t>
            </a:r>
            <a:r>
              <a:rPr lang="sr-Latn-ME" sz="3600" dirty="0" smtClean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ŠTEDNI I OROČENI DEPOZITI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štednih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je u tome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</a:t>
            </a:r>
            <a:r>
              <a:rPr lang="en-US" dirty="0" err="1" smtClean="0"/>
              <a:t>definisani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štednim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povlačenje</a:t>
            </a:r>
            <a:r>
              <a:rPr lang="en-US" dirty="0" smtClean="0"/>
              <a:t> mora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najavljeno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deponenta</a:t>
            </a:r>
            <a:r>
              <a:rPr lang="en-US" dirty="0" smtClean="0"/>
              <a:t>, </a:t>
            </a:r>
            <a:r>
              <a:rPr lang="en-US" dirty="0" err="1" smtClean="0"/>
              <a:t>nekoliko</a:t>
            </a:r>
            <a:r>
              <a:rPr lang="en-US" dirty="0" smtClean="0"/>
              <a:t> dana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planiranog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povučeni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(</a:t>
            </a:r>
            <a:r>
              <a:rPr lang="en-US" dirty="0" err="1" smtClean="0"/>
              <a:t>imajući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najavu</a:t>
            </a:r>
            <a:r>
              <a:rPr lang="en-US" dirty="0" smtClean="0"/>
              <a:t>),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obračunava</a:t>
            </a:r>
            <a:r>
              <a:rPr lang="en-US" dirty="0" smtClean="0"/>
              <a:t> je </a:t>
            </a:r>
            <a:r>
              <a:rPr lang="en-US" dirty="0" err="1" smtClean="0"/>
              <a:t>niža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obračunava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oročene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uprkos</a:t>
            </a:r>
            <a:r>
              <a:rPr lang="en-US" dirty="0" smtClean="0"/>
              <a:t> tome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raspolaganju</a:t>
            </a:r>
            <a:r>
              <a:rPr lang="en-US" dirty="0" smtClean="0"/>
              <a:t> </a:t>
            </a:r>
            <a:r>
              <a:rPr lang="en-US" dirty="0" err="1" smtClean="0"/>
              <a:t>deponentima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opredeljuje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okreće</a:t>
            </a:r>
            <a:r>
              <a:rPr lang="en-US" dirty="0" smtClean="0"/>
              <a:t> se </a:t>
            </a:r>
            <a:r>
              <a:rPr lang="en-US" dirty="0" err="1" smtClean="0"/>
              <a:t>oročenoj</a:t>
            </a:r>
            <a:r>
              <a:rPr lang="en-US" dirty="0" smtClean="0"/>
              <a:t> </a:t>
            </a:r>
            <a:r>
              <a:rPr lang="en-US" dirty="0" err="1" smtClean="0"/>
              <a:t>štednji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štednih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, </a:t>
            </a:r>
            <a:r>
              <a:rPr lang="en-US" dirty="0" err="1" smtClean="0"/>
              <a:t>oročeni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</a:t>
            </a:r>
            <a:r>
              <a:rPr lang="en-US" dirty="0" err="1" smtClean="0"/>
              <a:t>definisan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378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štedne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povučena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obračunava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Držanje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 smtClean="0"/>
              <a:t>ročni</a:t>
            </a:r>
            <a:r>
              <a:rPr lang="en-US" dirty="0" smtClean="0"/>
              <a:t> </a:t>
            </a:r>
            <a:r>
              <a:rPr lang="en-US" dirty="0" err="1" smtClean="0"/>
              <a:t>debalans</a:t>
            </a:r>
            <a:r>
              <a:rPr lang="en-US" dirty="0" smtClean="0"/>
              <a:t> </a:t>
            </a:r>
            <a:r>
              <a:rPr lang="en-US" dirty="0" err="1" smtClean="0"/>
              <a:t>bilansnih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porast</a:t>
            </a:r>
            <a:r>
              <a:rPr lang="en-US" dirty="0" smtClean="0"/>
              <a:t>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važnim</a:t>
            </a:r>
            <a:r>
              <a:rPr lang="en-US" dirty="0" smtClean="0"/>
              <a:t> </a:t>
            </a:r>
            <a:r>
              <a:rPr lang="en-US" dirty="0" err="1" smtClean="0"/>
              <a:t>izvorima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finanijskih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štedišama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širi</a:t>
            </a:r>
            <a:r>
              <a:rPr lang="en-US" dirty="0" smtClean="0"/>
              <a:t> </a:t>
            </a:r>
            <a:r>
              <a:rPr lang="en-US" dirty="0" err="1" smtClean="0"/>
              <a:t>spektar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en-US" dirty="0" smtClean="0"/>
              <a:t> </a:t>
            </a:r>
            <a:r>
              <a:rPr lang="en-US" dirty="0" err="1" smtClean="0"/>
              <a:t>većih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uložena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, </a:t>
            </a:r>
            <a:r>
              <a:rPr lang="en-US" dirty="0" err="1" smtClean="0"/>
              <a:t>dovela</a:t>
            </a:r>
            <a:r>
              <a:rPr lang="en-US" dirty="0" smtClean="0"/>
              <a:t> je do </a:t>
            </a:r>
            <a:r>
              <a:rPr lang="en-US" dirty="0" err="1" smtClean="0"/>
              <a:t>prelivanja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u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fondove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pribegle</a:t>
            </a:r>
            <a:r>
              <a:rPr lang="en-US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inovacijama</a:t>
            </a:r>
            <a:r>
              <a:rPr lang="en-US" dirty="0" smtClean="0"/>
              <a:t> od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emitovanje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od </a:t>
            </a:r>
            <a:r>
              <a:rPr lang="en-US" dirty="0" err="1" smtClean="0"/>
              <a:t>najvažnijih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2830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certifikati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maksimalnom</a:t>
            </a:r>
            <a:r>
              <a:rPr lang="en-US" dirty="0" smtClean="0"/>
              <a:t> </a:t>
            </a:r>
            <a:r>
              <a:rPr lang="en-US" dirty="0" err="1" smtClean="0"/>
              <a:t>denominacijom</a:t>
            </a:r>
            <a:r>
              <a:rPr lang="en-US" dirty="0" smtClean="0"/>
              <a:t> od 100.000 </a:t>
            </a:r>
            <a:r>
              <a:rPr lang="en-US" dirty="0" err="1" smtClean="0"/>
              <a:t>dolara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prenosivi</a:t>
            </a:r>
            <a:r>
              <a:rPr lang="en-US" dirty="0" smtClean="0"/>
              <a:t> </a:t>
            </a:r>
            <a:r>
              <a:rPr lang="en-US" dirty="0" err="1" smtClean="0"/>
              <a:t>izdaju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denominacijama</a:t>
            </a:r>
            <a:r>
              <a:rPr lang="en-US" dirty="0" smtClean="0"/>
              <a:t> od 100.000 </a:t>
            </a:r>
            <a:r>
              <a:rPr lang="en-US" dirty="0" err="1" smtClean="0"/>
              <a:t>dolara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atraktivni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u </a:t>
            </a:r>
            <a:r>
              <a:rPr lang="en-US" dirty="0" err="1" smtClean="0"/>
              <a:t>najvećem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slučajeva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je </a:t>
            </a:r>
            <a:r>
              <a:rPr lang="en-US" dirty="0" err="1" smtClean="0"/>
              <a:t>pogodno</a:t>
            </a:r>
            <a:r>
              <a:rPr lang="en-US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aktivom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pasivom</a:t>
            </a:r>
            <a:r>
              <a:rPr lang="en-US" dirty="0" smtClean="0"/>
              <a:t>,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ročnom</a:t>
            </a:r>
            <a:r>
              <a:rPr lang="en-US" dirty="0" smtClean="0"/>
              <a:t> </a:t>
            </a:r>
            <a:r>
              <a:rPr lang="en-US" dirty="0" err="1" smtClean="0"/>
              <a:t>strukturom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703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DETERMINANTE DEPOZITNOG POTENCIJALA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se </a:t>
            </a:r>
            <a:r>
              <a:rPr lang="en-US" dirty="0" err="1" smtClean="0"/>
              <a:t>posmatraju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(</a:t>
            </a:r>
            <a:r>
              <a:rPr lang="en-US" dirty="0" err="1" smtClean="0"/>
              <a:t>makronivo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(</a:t>
            </a:r>
            <a:r>
              <a:rPr lang="en-US" dirty="0" err="1" smtClean="0"/>
              <a:t>mikronivo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faze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privreda</a:t>
            </a:r>
            <a:r>
              <a:rPr lang="en-US" dirty="0" smtClean="0"/>
              <a:t> u </a:t>
            </a:r>
            <a:r>
              <a:rPr lang="en-US" dirty="0" err="1" smtClean="0"/>
              <a:t>uzlaznoj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,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opšeg</a:t>
            </a:r>
            <a:r>
              <a:rPr lang="en-US" dirty="0" smtClean="0"/>
              <a:t> </a:t>
            </a:r>
            <a:r>
              <a:rPr lang="en-US" dirty="0" err="1" smtClean="0"/>
              <a:t>prosperiteta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u </a:t>
            </a:r>
            <a:r>
              <a:rPr lang="en-US" dirty="0" err="1" smtClean="0"/>
              <a:t>silaznoj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odražava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značajni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64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 err="1" smtClean="0"/>
              <a:t>agregatna</a:t>
            </a:r>
            <a:r>
              <a:rPr lang="en-US" dirty="0" smtClean="0"/>
              <a:t> </a:t>
            </a:r>
            <a:r>
              <a:rPr lang="en-US" dirty="0" err="1" smtClean="0"/>
              <a:t>štednja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razvijenosti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integrisanosti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monetarno-kreditna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 smtClean="0"/>
              <a:t>nebankarskih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spoljnotrgovinski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obrazovanosti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nformisanosti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157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1. </a:t>
            </a:r>
            <a:r>
              <a:rPr lang="en-US" sz="3600" dirty="0">
                <a:latin typeface="+mn-lt"/>
              </a:rPr>
              <a:t>KARAKTERISTIKE BANAKA KAO FINANSIJSKIH INSTITUCIJA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Od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bile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štednju</a:t>
            </a:r>
            <a:r>
              <a:rPr lang="en-US" dirty="0" smtClean="0"/>
              <a:t>, </a:t>
            </a:r>
            <a:r>
              <a:rPr lang="en-US" dirty="0" err="1" smtClean="0"/>
              <a:t>investiranje</a:t>
            </a:r>
            <a:r>
              <a:rPr lang="en-US" dirty="0" smtClean="0"/>
              <a:t>, </a:t>
            </a:r>
            <a:r>
              <a:rPr lang="en-US" dirty="0" err="1" smtClean="0"/>
              <a:t>izvršavanje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 smtClean="0"/>
              <a:t>zajmova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Međutim</a:t>
            </a:r>
            <a:r>
              <a:rPr lang="en-US" dirty="0" smtClean="0"/>
              <a:t>, u </a:t>
            </a:r>
            <a:r>
              <a:rPr lang="en-US" dirty="0" err="1" smtClean="0"/>
              <a:t>poslednjih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decenija</a:t>
            </a:r>
            <a:r>
              <a:rPr lang="en-US" dirty="0" smtClean="0"/>
              <a:t> je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nebankarskih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,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ukupnim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Danas je u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 da </a:t>
            </a:r>
            <a:r>
              <a:rPr lang="en-US" dirty="0" err="1" smtClean="0"/>
              <a:t>finansijkse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nude </a:t>
            </a:r>
            <a:r>
              <a:rPr lang="en-US" dirty="0" err="1" smtClean="0"/>
              <a:t>slične</a:t>
            </a:r>
            <a:r>
              <a:rPr lang="en-US" dirty="0" smtClean="0"/>
              <a:t>, a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preklapanjima</a:t>
            </a:r>
            <a:r>
              <a:rPr lang="en-US" dirty="0" smtClean="0"/>
              <a:t>, </a:t>
            </a:r>
            <a:r>
              <a:rPr lang="en-US" dirty="0" err="1" smtClean="0"/>
              <a:t>činjenica</a:t>
            </a:r>
            <a:r>
              <a:rPr lang="en-US" dirty="0" smtClean="0"/>
              <a:t> je da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tipični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jedinstvenim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3689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predviđanja</a:t>
            </a:r>
            <a:r>
              <a:rPr lang="en-US" dirty="0" smtClean="0"/>
              <a:t> </a:t>
            </a:r>
            <a:r>
              <a:rPr lang="en-US" dirty="0" err="1" smtClean="0"/>
              <a:t>događaja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mobilizacije</a:t>
            </a:r>
            <a:r>
              <a:rPr lang="en-US" dirty="0" smtClean="0"/>
              <a:t> </a:t>
            </a:r>
            <a:r>
              <a:rPr lang="en-US" dirty="0" err="1" smtClean="0"/>
              <a:t>potrebnog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</a:t>
            </a:r>
            <a:r>
              <a:rPr lang="en-US" dirty="0" err="1" smtClean="0"/>
              <a:t>uvećanju</a:t>
            </a:r>
            <a:r>
              <a:rPr lang="en-US" dirty="0" smtClean="0"/>
              <a:t> </a:t>
            </a:r>
            <a:r>
              <a:rPr lang="en-US" dirty="0" err="1" smtClean="0"/>
              <a:t>stabilne</a:t>
            </a:r>
            <a:r>
              <a:rPr lang="en-US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ispoljavati</a:t>
            </a:r>
            <a:r>
              <a:rPr lang="en-US" dirty="0" smtClean="0"/>
              <a:t> </a:t>
            </a:r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da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to </a:t>
            </a:r>
            <a:r>
              <a:rPr lang="en-US" dirty="0" err="1" smtClean="0"/>
              <a:t>najjeftiniji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kojoj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da </a:t>
            </a:r>
            <a:r>
              <a:rPr lang="en-US" dirty="0" err="1" smtClean="0"/>
              <a:t>ostvare</a:t>
            </a:r>
            <a:r>
              <a:rPr lang="en-US" dirty="0" smtClean="0"/>
              <a:t>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ciljeve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100" dirty="0" err="1" smtClean="0"/>
              <a:t>izbor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strategije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poslovne</a:t>
            </a:r>
            <a:r>
              <a:rPr lang="en-US" sz="3100" dirty="0" smtClean="0"/>
              <a:t> </a:t>
            </a:r>
            <a:r>
              <a:rPr lang="en-US" sz="3100" dirty="0" err="1" smtClean="0"/>
              <a:t>politike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err="1" smtClean="0"/>
              <a:t>tražnja</a:t>
            </a:r>
            <a:r>
              <a:rPr lang="en-US" sz="3100" dirty="0" smtClean="0"/>
              <a:t> </a:t>
            </a:r>
            <a:r>
              <a:rPr lang="en-US" sz="3100" dirty="0" err="1" smtClean="0"/>
              <a:t>klijenata</a:t>
            </a:r>
            <a:r>
              <a:rPr lang="en-US" sz="3100" dirty="0" smtClean="0"/>
              <a:t> </a:t>
            </a:r>
            <a:r>
              <a:rPr lang="en-US" sz="3100" dirty="0" err="1" smtClean="0"/>
              <a:t>za</a:t>
            </a:r>
            <a:r>
              <a:rPr lang="en-US" sz="3100" dirty="0" smtClean="0"/>
              <a:t> </a:t>
            </a:r>
            <a:r>
              <a:rPr lang="en-US" sz="3100" dirty="0" err="1" smtClean="0"/>
              <a:t>otvaranjem</a:t>
            </a:r>
            <a:r>
              <a:rPr lang="en-US" sz="3100" dirty="0" smtClean="0"/>
              <a:t> </a:t>
            </a:r>
            <a:r>
              <a:rPr lang="en-US" sz="3100" dirty="0" err="1" smtClean="0"/>
              <a:t>pojedinih</a:t>
            </a:r>
            <a:r>
              <a:rPr lang="en-US" sz="3100" dirty="0" smtClean="0"/>
              <a:t> </a:t>
            </a:r>
            <a:r>
              <a:rPr lang="en-US" sz="3100" dirty="0" err="1" smtClean="0"/>
              <a:t>vrsta</a:t>
            </a:r>
            <a:r>
              <a:rPr lang="en-US" sz="3100" dirty="0" smtClean="0"/>
              <a:t> </a:t>
            </a:r>
            <a:r>
              <a:rPr lang="en-US" sz="3100" dirty="0" err="1" smtClean="0"/>
              <a:t>depozitnih</a:t>
            </a:r>
            <a:r>
              <a:rPr lang="en-US" sz="3100" dirty="0" smtClean="0"/>
              <a:t> </a:t>
            </a:r>
            <a:r>
              <a:rPr lang="en-US" sz="3100" dirty="0" err="1" smtClean="0"/>
              <a:t>računa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smtClean="0"/>
              <a:t> profit </a:t>
            </a:r>
            <a:r>
              <a:rPr lang="en-US" sz="3100" dirty="0" err="1" smtClean="0"/>
              <a:t>ostvaren</a:t>
            </a:r>
            <a:r>
              <a:rPr lang="en-US" sz="3100" dirty="0" smtClean="0"/>
              <a:t> </a:t>
            </a:r>
            <a:r>
              <a:rPr lang="en-US" sz="3100" dirty="0" err="1" smtClean="0"/>
              <a:t>po</a:t>
            </a:r>
            <a:r>
              <a:rPr lang="en-US" sz="3100" dirty="0" smtClean="0"/>
              <a:t> </a:t>
            </a:r>
            <a:r>
              <a:rPr lang="en-US" sz="3100" dirty="0" err="1" smtClean="0"/>
              <a:t>osnovu</a:t>
            </a:r>
            <a:r>
              <a:rPr lang="en-US" sz="3100" dirty="0" smtClean="0"/>
              <a:t> </a:t>
            </a:r>
            <a:r>
              <a:rPr lang="en-US" sz="3100" dirty="0" err="1" smtClean="0"/>
              <a:t>određenih</a:t>
            </a:r>
            <a:r>
              <a:rPr lang="en-US" sz="3100" dirty="0" smtClean="0"/>
              <a:t> </a:t>
            </a:r>
            <a:r>
              <a:rPr lang="en-US" sz="3100" dirty="0" err="1" smtClean="0"/>
              <a:t>bankarskih</a:t>
            </a:r>
            <a:r>
              <a:rPr lang="en-US" sz="3100" dirty="0" smtClean="0"/>
              <a:t> </a:t>
            </a:r>
            <a:r>
              <a:rPr lang="en-US" sz="3100" dirty="0" err="1" smtClean="0"/>
              <a:t>proizvoda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usluga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err="1" smtClean="0"/>
              <a:t>lokacije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njenih</a:t>
            </a:r>
            <a:r>
              <a:rPr lang="en-US" sz="3100" dirty="0" smtClean="0"/>
              <a:t> </a:t>
            </a:r>
            <a:r>
              <a:rPr lang="en-US" sz="3100" dirty="0" err="1" smtClean="0"/>
              <a:t>poslovnih</a:t>
            </a:r>
            <a:r>
              <a:rPr lang="en-US" sz="3100" dirty="0" smtClean="0"/>
              <a:t> </a:t>
            </a:r>
            <a:r>
              <a:rPr lang="en-US" sz="3100" dirty="0" err="1" smtClean="0"/>
              <a:t>jedinica</a:t>
            </a:r>
            <a:r>
              <a:rPr lang="en-US" sz="3100" dirty="0" smtClean="0"/>
              <a:t> (</a:t>
            </a:r>
            <a:r>
              <a:rPr lang="en-US" sz="3100" dirty="0" err="1" smtClean="0"/>
              <a:t>ekonomski</a:t>
            </a:r>
            <a:r>
              <a:rPr lang="en-US" sz="3100" dirty="0" smtClean="0"/>
              <a:t> </a:t>
            </a:r>
            <a:r>
              <a:rPr lang="en-US" sz="3100" dirty="0" err="1" smtClean="0"/>
              <a:t>potencijal</a:t>
            </a:r>
            <a:r>
              <a:rPr lang="en-US" sz="3100" dirty="0" smtClean="0"/>
              <a:t> </a:t>
            </a:r>
            <a:r>
              <a:rPr lang="en-US" sz="3100" dirty="0" err="1" smtClean="0"/>
              <a:t>regiona</a:t>
            </a:r>
            <a:r>
              <a:rPr lang="en-US" sz="3100" dirty="0" smtClean="0"/>
              <a:t>), </a:t>
            </a:r>
          </a:p>
          <a:p>
            <a:pPr lvl="1" algn="just"/>
            <a:r>
              <a:rPr lang="en-US" sz="3100" dirty="0" err="1" smtClean="0"/>
              <a:t>ud</a:t>
            </a:r>
            <a:r>
              <a:rPr lang="sr-Latn-ME" sz="3100" dirty="0" smtClean="0"/>
              <a:t>i</a:t>
            </a:r>
            <a:r>
              <a:rPr lang="en-US" sz="3100" dirty="0" smtClean="0"/>
              <a:t>o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tržištu</a:t>
            </a:r>
            <a:r>
              <a:rPr lang="en-US" sz="3100" dirty="0" smtClean="0"/>
              <a:t> </a:t>
            </a:r>
            <a:r>
              <a:rPr lang="en-US" sz="3100" dirty="0" err="1" smtClean="0"/>
              <a:t>bankarskih</a:t>
            </a:r>
            <a:r>
              <a:rPr lang="en-US" sz="3100" dirty="0" smtClean="0"/>
              <a:t> </a:t>
            </a:r>
            <a:r>
              <a:rPr lang="en-US" sz="3100" dirty="0" err="1" smtClean="0"/>
              <a:t>usluga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smtClean="0"/>
              <a:t> </a:t>
            </a:r>
            <a:r>
              <a:rPr lang="en-US" sz="3100" dirty="0" err="1" smtClean="0"/>
              <a:t>kvalitet</a:t>
            </a:r>
            <a:r>
              <a:rPr lang="en-US" sz="3100" dirty="0" smtClean="0"/>
              <a:t> </a:t>
            </a:r>
            <a:r>
              <a:rPr lang="en-US" sz="3100" dirty="0" err="1" smtClean="0"/>
              <a:t>kadrova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profesionalnost</a:t>
            </a:r>
            <a:r>
              <a:rPr lang="en-US" sz="3100" dirty="0" smtClean="0"/>
              <a:t> u </a:t>
            </a:r>
            <a:r>
              <a:rPr lang="en-US" sz="3100" dirty="0" err="1" smtClean="0"/>
              <a:t>radu</a:t>
            </a:r>
            <a:r>
              <a:rPr lang="en-US" sz="3100" dirty="0" smtClean="0"/>
              <a:t>, </a:t>
            </a:r>
            <a:r>
              <a:rPr lang="en-US" sz="3100" dirty="0" err="1" smtClean="0"/>
              <a:t>itd</a:t>
            </a:r>
            <a:r>
              <a:rPr lang="en-US" sz="3100" dirty="0" smtClean="0"/>
              <a:t>. </a:t>
            </a:r>
          </a:p>
          <a:p>
            <a:pPr lvl="1"/>
            <a:endParaRPr lang="en-US" sz="3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028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 smtClean="0"/>
              <a:t>Uzimajući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faktore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determinišu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se </a:t>
            </a:r>
            <a:r>
              <a:rPr lang="en-US" dirty="0" err="1" smtClean="0"/>
              <a:t>izdvajaju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120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je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u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je </a:t>
            </a:r>
            <a:r>
              <a:rPr lang="en-US" dirty="0" err="1" smtClean="0"/>
              <a:t>primarni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da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zaduženja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toga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konstatovati</a:t>
            </a:r>
            <a:r>
              <a:rPr lang="en-US" dirty="0" smtClean="0"/>
              <a:t> da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nominalnog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realnog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6075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je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 (</a:t>
            </a:r>
            <a:r>
              <a:rPr lang="en-US" dirty="0" err="1"/>
              <a:t>pozitivna</a:t>
            </a:r>
            <a:r>
              <a:rPr lang="en-US" dirty="0"/>
              <a:t> </a:t>
            </a:r>
            <a:r>
              <a:rPr lang="en-US" dirty="0" err="1"/>
              <a:t>realna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), </a:t>
            </a: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procentnih</a:t>
            </a:r>
            <a:r>
              <a:rPr lang="en-US" dirty="0"/>
              <a:t> </a:t>
            </a:r>
            <a:r>
              <a:rPr lang="en-US" dirty="0" err="1"/>
              <a:t>poena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iznosi</a:t>
            </a:r>
            <a:r>
              <a:rPr lang="en-US" dirty="0"/>
              <a:t> da bi se </a:t>
            </a:r>
            <a:r>
              <a:rPr lang="en-US" dirty="0" err="1"/>
              <a:t>smatrala</a:t>
            </a:r>
            <a:r>
              <a:rPr lang="en-US" dirty="0"/>
              <a:t> </a:t>
            </a:r>
            <a:r>
              <a:rPr lang="en-US" dirty="0" err="1"/>
              <a:t>ravnotežnom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realna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stanovništvo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da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suficitarna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da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pasivna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implicira</a:t>
            </a:r>
            <a:r>
              <a:rPr lang="en-US" dirty="0"/>
              <a:t> </a:t>
            </a:r>
            <a:r>
              <a:rPr lang="en-US" dirty="0" err="1"/>
              <a:t>visoku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usklađena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objektivnim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dug.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00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je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očekivanim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oročenja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oročenja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, </a:t>
            </a:r>
            <a:r>
              <a:rPr lang="en-US" dirty="0" err="1"/>
              <a:t>prednost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nestabilna</a:t>
            </a:r>
            <a:r>
              <a:rPr lang="en-US" dirty="0"/>
              <a:t>, </a:t>
            </a:r>
            <a:r>
              <a:rPr lang="en-US" dirty="0" err="1"/>
              <a:t>prednost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/>
              <a:t>oročeni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varijabilnu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izvesnosti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466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određivanju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raz</a:t>
            </a:r>
            <a:r>
              <a:rPr lang="sr-Latn-ME" dirty="0" smtClean="0"/>
              <a:t>m</a:t>
            </a:r>
            <a:r>
              <a:rPr lang="en-US" dirty="0" err="1" smtClean="0"/>
              <a:t>otre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sr-Latn-ME" dirty="0" smtClean="0"/>
              <a:t>stranoj</a:t>
            </a:r>
            <a:r>
              <a:rPr lang="en-US" dirty="0" smtClean="0"/>
              <a:t> </a:t>
            </a:r>
            <a:r>
              <a:rPr lang="en-US" dirty="0" err="1"/>
              <a:t>valuti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 </a:t>
            </a:r>
            <a:r>
              <a:rPr lang="en-US" dirty="0" err="1"/>
              <a:t>vezivanjem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(EUR, USD, CHF,...)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prilagođavaju</a:t>
            </a:r>
            <a:r>
              <a:rPr lang="en-US" dirty="0"/>
              <a:t> </a:t>
            </a:r>
            <a:r>
              <a:rPr lang="en-US" dirty="0" err="1"/>
              <a:t>aktivne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kretanjima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održale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željenom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to </a:t>
            </a:r>
            <a:r>
              <a:rPr lang="en-US" dirty="0" err="1"/>
              <a:t>izbegle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u </a:t>
            </a:r>
            <a:r>
              <a:rPr lang="en-US" dirty="0" err="1"/>
              <a:t>deviznom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974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5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NEDEPOZITNI IZVORI SREDSTAVA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nedepozitnim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ekonomiju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,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obezbede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orijentisane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lokalna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tradicionalnu</a:t>
            </a:r>
            <a:r>
              <a:rPr lang="en-US" dirty="0"/>
              <a:t> </a:t>
            </a:r>
            <a:r>
              <a:rPr lang="en-US" dirty="0" err="1"/>
              <a:t>depozitno-kreditnu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dodatne</a:t>
            </a:r>
            <a:r>
              <a:rPr lang="en-US" dirty="0"/>
              <a:t>,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: 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3535965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je </a:t>
            </a:r>
            <a:r>
              <a:rPr lang="en-US" dirty="0" err="1"/>
              <a:t>primetan</a:t>
            </a:r>
            <a:r>
              <a:rPr lang="en-US" dirty="0"/>
              <a:t> trend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smtClean="0"/>
              <a:t>la </a:t>
            </a:r>
            <a:r>
              <a:rPr lang="en-US" dirty="0" err="1"/>
              <a:t>nedepozitnih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nedepozitnih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  <a:p>
            <a:pPr lvl="1" algn="just"/>
            <a:r>
              <a:rPr lang="en-US" sz="2800" dirty="0" err="1" smtClean="0"/>
              <a:t>veličina</a:t>
            </a:r>
            <a:r>
              <a:rPr lang="en-US" sz="2800" dirty="0" smtClean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opšta</a:t>
            </a:r>
            <a:r>
              <a:rPr lang="en-US" sz="2800" dirty="0"/>
              <a:t> </a:t>
            </a:r>
            <a:r>
              <a:rPr lang="en-US" sz="2800" dirty="0" err="1"/>
              <a:t>privredna</a:t>
            </a:r>
            <a:r>
              <a:rPr lang="en-US" sz="2800" dirty="0"/>
              <a:t> </a:t>
            </a:r>
            <a:r>
              <a:rPr lang="en-US" sz="2800" dirty="0" err="1"/>
              <a:t>situacija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tražnja</a:t>
            </a:r>
            <a:r>
              <a:rPr lang="en-US" sz="2800" dirty="0" smtClean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kreditima</a:t>
            </a:r>
            <a:r>
              <a:rPr lang="en-US" sz="2800" dirty="0"/>
              <a:t> </a:t>
            </a:r>
            <a:r>
              <a:rPr lang="en-US" sz="2800" dirty="0" err="1"/>
              <a:t>banaka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 </a:t>
            </a:r>
            <a:r>
              <a:rPr lang="en-US" sz="2800" dirty="0" err="1"/>
              <a:t>privrede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stanovništva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odnosi</a:t>
            </a:r>
            <a:r>
              <a:rPr lang="en-US" sz="2800" dirty="0" smtClean="0"/>
              <a:t> </a:t>
            </a:r>
            <a:r>
              <a:rPr lang="en-US" sz="2800" dirty="0" err="1"/>
              <a:t>kamatnih</a:t>
            </a:r>
            <a:r>
              <a:rPr lang="en-US" sz="2800" dirty="0"/>
              <a:t> </a:t>
            </a:r>
            <a:r>
              <a:rPr lang="en-US" sz="2800" dirty="0" err="1"/>
              <a:t>stopa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finansijskom</a:t>
            </a:r>
            <a:r>
              <a:rPr lang="en-US" sz="2800" dirty="0"/>
              <a:t> </a:t>
            </a:r>
            <a:r>
              <a:rPr lang="en-US" sz="2800" dirty="0" err="1"/>
              <a:t>tržištu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mogućnosti</a:t>
            </a:r>
            <a:r>
              <a:rPr lang="en-US" sz="2800" dirty="0"/>
              <a:t> </a:t>
            </a:r>
            <a:r>
              <a:rPr lang="en-US" sz="2800" dirty="0" err="1"/>
              <a:t>prihvatanja</a:t>
            </a:r>
            <a:r>
              <a:rPr lang="en-US" sz="2800" dirty="0"/>
              <a:t> </a:t>
            </a:r>
            <a:r>
              <a:rPr lang="en-US" sz="2800" dirty="0" err="1"/>
              <a:t>povećanja</a:t>
            </a:r>
            <a:r>
              <a:rPr lang="en-US" sz="2800" dirty="0"/>
              <a:t> </a:t>
            </a:r>
            <a:r>
              <a:rPr lang="en-US" sz="2800" dirty="0" err="1"/>
              <a:t>troškova</a:t>
            </a:r>
            <a:r>
              <a:rPr lang="en-US" sz="2800" dirty="0"/>
              <a:t> </a:t>
            </a:r>
            <a:r>
              <a:rPr lang="en-US" sz="2800" dirty="0" err="1"/>
              <a:t>kreditiranja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/>
              <a:t>zaduživanja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finansijskom</a:t>
            </a:r>
            <a:r>
              <a:rPr lang="en-US" sz="2800" dirty="0"/>
              <a:t> </a:t>
            </a:r>
            <a:r>
              <a:rPr lang="en-US" sz="2800" dirty="0" err="1"/>
              <a:t>tržištu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dinamika</a:t>
            </a:r>
            <a:r>
              <a:rPr lang="en-US" sz="2800" dirty="0" smtClean="0"/>
              <a:t> </a:t>
            </a:r>
            <a:r>
              <a:rPr lang="en-US" sz="2800" dirty="0" err="1"/>
              <a:t>priliva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odliva</a:t>
            </a:r>
            <a:r>
              <a:rPr lang="en-US" sz="2800" dirty="0"/>
              <a:t> u </a:t>
            </a:r>
            <a:r>
              <a:rPr lang="en-US" sz="2800" dirty="0" err="1"/>
              <a:t>bilansu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monetarno-kreditna</a:t>
            </a:r>
            <a:r>
              <a:rPr lang="en-US" sz="2800" dirty="0" smtClean="0"/>
              <a:t> </a:t>
            </a:r>
            <a:r>
              <a:rPr lang="en-US" sz="2800" dirty="0" err="1"/>
              <a:t>politika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bake, </a:t>
            </a:r>
            <a:r>
              <a:rPr lang="en-US" sz="2800" dirty="0" err="1"/>
              <a:t>itd</a:t>
            </a:r>
            <a:r>
              <a:rPr lang="en-US" sz="2800" dirty="0"/>
              <a:t>. 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7593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6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ZAŠTITA (OSIGURANJE) DEPOZITA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(</a:t>
            </a:r>
            <a:r>
              <a:rPr lang="en-US" dirty="0" err="1"/>
              <a:t>osiguranja</a:t>
            </a:r>
            <a:r>
              <a:rPr lang="en-US" dirty="0"/>
              <a:t>)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čestih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doprinesu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deponentima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od </a:t>
            </a:r>
            <a:r>
              <a:rPr lang="en-US" dirty="0" err="1"/>
              <a:t>eventualnih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Osiguranje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bolje</a:t>
            </a:r>
            <a:r>
              <a:rPr lang="en-US" dirty="0"/>
              <a:t> da ono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međubankarskog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Dizajniranje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sveobuhvatnu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jezgrovitu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regulative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konkretnom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tendencija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vlasnička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95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Takođe,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dizajniranja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razmotre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1. Da li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2. Koji je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3. Da li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domicilnoj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valutama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4. Da li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</a:t>
            </a:r>
            <a:r>
              <a:rPr lang="en-US" dirty="0" err="1"/>
              <a:t>linearnu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diferenciranu</a:t>
            </a:r>
            <a:r>
              <a:rPr lang="en-US" dirty="0"/>
              <a:t> </a:t>
            </a:r>
            <a:r>
              <a:rPr lang="en-US" dirty="0" err="1"/>
              <a:t>premiju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uplaćuju</a:t>
            </a:r>
            <a:r>
              <a:rPr lang="en-US" dirty="0"/>
              <a:t> u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5. Na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deponente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182219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uzimanje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</a:t>
            </a:r>
            <a:r>
              <a:rPr lang="en-US" sz="2800" dirty="0" smtClean="0"/>
              <a:t> </a:t>
            </a:r>
            <a:r>
              <a:rPr lang="en-US" sz="2800" dirty="0" err="1" smtClean="0"/>
              <a:t>kredita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usm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eravanje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raspoređivanje</a:t>
            </a:r>
            <a:r>
              <a:rPr lang="en-US" sz="2800" dirty="0" smtClean="0"/>
              <a:t> </a:t>
            </a:r>
            <a:r>
              <a:rPr lang="en-US" sz="2800" dirty="0" err="1" smtClean="0"/>
              <a:t>akumulirane</a:t>
            </a:r>
            <a:r>
              <a:rPr lang="en-US" sz="2800" dirty="0" smtClean="0"/>
              <a:t> </a:t>
            </a:r>
            <a:r>
              <a:rPr lang="en-US" sz="2800" dirty="0" err="1" smtClean="0"/>
              <a:t>štednje</a:t>
            </a:r>
            <a:r>
              <a:rPr lang="en-US" sz="2800" dirty="0" smtClean="0"/>
              <a:t> </a:t>
            </a:r>
            <a:r>
              <a:rPr lang="en-US" sz="2800" dirty="0" err="1" smtClean="0"/>
              <a:t>građana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privrede</a:t>
            </a:r>
            <a:r>
              <a:rPr lang="en-US" sz="2800" dirty="0" smtClean="0"/>
              <a:t>,  </a:t>
            </a:r>
            <a:r>
              <a:rPr lang="en-US" sz="2800" dirty="0" err="1" smtClean="0"/>
              <a:t>sposobnost</a:t>
            </a:r>
            <a:r>
              <a:rPr lang="en-US" sz="2800" dirty="0" smtClean="0"/>
              <a:t> </a:t>
            </a:r>
            <a:r>
              <a:rPr lang="en-US" sz="2800" dirty="0" err="1" smtClean="0"/>
              <a:t>kreiranja</a:t>
            </a:r>
            <a:r>
              <a:rPr lang="en-US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vršenje</a:t>
            </a:r>
            <a:r>
              <a:rPr lang="en-US" sz="2800" dirty="0" smtClean="0"/>
              <a:t> </a:t>
            </a:r>
            <a:r>
              <a:rPr lang="en-US" sz="2800" dirty="0" err="1" smtClean="0"/>
              <a:t>ročne</a:t>
            </a:r>
            <a:r>
              <a:rPr lang="en-US" sz="2800" dirty="0" smtClean="0"/>
              <a:t> </a:t>
            </a:r>
            <a:r>
              <a:rPr lang="en-US" sz="2800" dirty="0" err="1" smtClean="0"/>
              <a:t>tranformacije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davanje</a:t>
            </a:r>
            <a:r>
              <a:rPr lang="en-US" sz="2800" dirty="0" smtClean="0"/>
              <a:t> </a:t>
            </a:r>
            <a:r>
              <a:rPr lang="en-US" sz="2800" dirty="0" err="1" smtClean="0"/>
              <a:t>ključnog</a:t>
            </a:r>
            <a:r>
              <a:rPr lang="en-US" sz="2800" dirty="0" smtClean="0"/>
              <a:t> </a:t>
            </a:r>
            <a:r>
              <a:rPr lang="en-US" sz="2800" dirty="0" err="1" smtClean="0"/>
              <a:t>doprinosa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ostvarivanju</a:t>
            </a:r>
            <a:r>
              <a:rPr lang="en-US" sz="2800" dirty="0" smtClean="0"/>
              <a:t> </a:t>
            </a:r>
            <a:r>
              <a:rPr lang="en-US" sz="2800" dirty="0" err="1" smtClean="0"/>
              <a:t>ciljeva</a:t>
            </a:r>
            <a:r>
              <a:rPr lang="en-US" sz="2800" dirty="0" smtClean="0"/>
              <a:t> </a:t>
            </a:r>
            <a:r>
              <a:rPr lang="en-US" sz="2800" dirty="0" err="1" smtClean="0"/>
              <a:t>razvojne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ekonomske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politike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razvijanje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> </a:t>
            </a:r>
            <a:r>
              <a:rPr lang="en-US" sz="2800" dirty="0" err="1" smtClean="0"/>
              <a:t>platnog</a:t>
            </a:r>
            <a:r>
              <a:rPr lang="en-US" sz="2800" dirty="0" smtClean="0"/>
              <a:t> </a:t>
            </a:r>
            <a:r>
              <a:rPr lang="en-US" sz="2800" dirty="0" err="1" smtClean="0"/>
              <a:t>prometa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ubrzanje</a:t>
            </a:r>
            <a:r>
              <a:rPr lang="en-US" sz="2800" dirty="0" smtClean="0"/>
              <a:t> </a:t>
            </a:r>
            <a:r>
              <a:rPr lang="en-US" sz="2800" dirty="0" err="1" smtClean="0"/>
              <a:t>cirkulacije</a:t>
            </a:r>
            <a:r>
              <a:rPr lang="en-US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Prikupljanjem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subjektima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proc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racionalno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Obavljanjem</a:t>
            </a:r>
            <a:r>
              <a:rPr lang="en-US" dirty="0" smtClean="0"/>
              <a:t> </a:t>
            </a:r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to jest </a:t>
            </a:r>
            <a:r>
              <a:rPr lang="en-US" dirty="0" err="1" smtClean="0"/>
              <a:t>spajanjem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6052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od </a:t>
            </a:r>
            <a:r>
              <a:rPr lang="en-US" dirty="0" err="1"/>
              <a:t>ponuđenih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celokupnog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deponenata</a:t>
            </a:r>
            <a:r>
              <a:rPr lang="en-US" dirty="0"/>
              <a:t> </a:t>
            </a:r>
            <a:r>
              <a:rPr lang="en-US" dirty="0" err="1"/>
              <a:t>osećaj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saznanja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uloženi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vraćen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izgube</a:t>
            </a:r>
            <a:r>
              <a:rPr lang="en-US" dirty="0"/>
              <a:t> </a:t>
            </a:r>
            <a:r>
              <a:rPr lang="en-US" dirty="0" err="1"/>
              <a:t>interesovanje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 smtClean="0"/>
              <a:t>prekom</a:t>
            </a:r>
            <a:r>
              <a:rPr lang="sr-Latn-ME" dirty="0" smtClean="0"/>
              <a:t>j</a:t>
            </a:r>
            <a:r>
              <a:rPr lang="en-US" dirty="0" err="1" smtClean="0"/>
              <a:t>ernog</a:t>
            </a:r>
            <a:r>
              <a:rPr lang="en-US" dirty="0" smtClean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(u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ostvarenja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solventnost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prevaziđeni</a:t>
            </a:r>
            <a:r>
              <a:rPr lang="en-US" dirty="0"/>
              <a:t> </a:t>
            </a:r>
            <a:r>
              <a:rPr lang="en-US" dirty="0" err="1"/>
              <a:t>uvođenjem</a:t>
            </a:r>
            <a:r>
              <a:rPr lang="en-US" dirty="0"/>
              <a:t> </a:t>
            </a:r>
            <a:r>
              <a:rPr lang="en-US" dirty="0" err="1"/>
              <a:t>koosiguranja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prebacivanje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deponente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da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delimične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unosi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deponenata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059355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da li pored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domicilnoj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Činjenica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u </a:t>
            </a:r>
            <a:r>
              <a:rPr lang="en-US" dirty="0" err="1"/>
              <a:t>slabije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Deponenti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odlučuju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sačuvali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bi </a:t>
            </a:r>
            <a:r>
              <a:rPr lang="en-US" dirty="0" err="1"/>
              <a:t>izuzimanje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,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kursnih</a:t>
            </a:r>
            <a:r>
              <a:rPr lang="en-US" dirty="0"/>
              <a:t> </a:t>
            </a:r>
            <a:r>
              <a:rPr lang="en-US" dirty="0" err="1"/>
              <a:t>razlika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3975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err="1"/>
              <a:t>Sledeća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prisutna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da li </a:t>
            </a:r>
            <a:r>
              <a:rPr lang="en-US" dirty="0" err="1"/>
              <a:t>primenjivati</a:t>
            </a:r>
            <a:r>
              <a:rPr lang="en-US" dirty="0"/>
              <a:t> </a:t>
            </a:r>
            <a:r>
              <a:rPr lang="en-US" dirty="0" err="1"/>
              <a:t>linearnu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diferenciranu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Linearna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da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uplaćuju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u </a:t>
            </a:r>
            <a:r>
              <a:rPr lang="en-US" dirty="0" err="1"/>
              <a:t>međubankarski</a:t>
            </a:r>
            <a:r>
              <a:rPr lang="en-US" dirty="0"/>
              <a:t>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Diferencirana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visina</a:t>
            </a:r>
            <a:r>
              <a:rPr lang="en-US" dirty="0"/>
              <a:t> stope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izložena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/>
              <a:t>diferencirane</a:t>
            </a:r>
            <a:r>
              <a:rPr lang="en-US" dirty="0"/>
              <a:t> stope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zadovoljavajuće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/>
              <a:t>uprkos</a:t>
            </a:r>
            <a:r>
              <a:rPr lang="en-US" dirty="0"/>
              <a:t>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85285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niskorizičnih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korektnija</a:t>
            </a:r>
            <a:r>
              <a:rPr lang="en-US" dirty="0"/>
              <a:t> (</a:t>
            </a:r>
            <a:r>
              <a:rPr lang="en-US" dirty="0" err="1"/>
              <a:t>izlaže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 smtClean="0"/>
              <a:t>). </a:t>
            </a:r>
            <a:endParaRPr lang="en-US" dirty="0"/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nađe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stečajem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Agencijama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tri </a:t>
            </a:r>
            <a:r>
              <a:rPr lang="en-US" dirty="0" err="1" smtClean="0"/>
              <a:t>scenarija</a:t>
            </a:r>
            <a:r>
              <a:rPr lang="en-US" dirty="0" smtClean="0"/>
              <a:t>: </a:t>
            </a:r>
            <a:endParaRPr lang="en-US" dirty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likvidacija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isplata</a:t>
            </a:r>
            <a:r>
              <a:rPr lang="en-US" sz="2800" dirty="0"/>
              <a:t> </a:t>
            </a:r>
            <a:r>
              <a:rPr lang="en-US" sz="2800" dirty="0" err="1"/>
              <a:t>depozita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prodaja</a:t>
            </a:r>
            <a:r>
              <a:rPr lang="en-US" sz="2800" dirty="0" smtClean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problematične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drugim</a:t>
            </a:r>
            <a:r>
              <a:rPr lang="en-US" sz="2800" dirty="0"/>
              <a:t> </a:t>
            </a:r>
            <a:r>
              <a:rPr lang="en-US" sz="2800" dirty="0" err="1"/>
              <a:t>bankama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dokapitalizacija</a:t>
            </a:r>
            <a:r>
              <a:rPr lang="en-US" sz="2800" dirty="0" smtClean="0"/>
              <a:t> </a:t>
            </a:r>
            <a:r>
              <a:rPr lang="en-US" sz="2800" dirty="0" err="1"/>
              <a:t>banke</a:t>
            </a:r>
            <a:r>
              <a:rPr lang="en-US" sz="2800" dirty="0"/>
              <a:t> u </a:t>
            </a:r>
            <a:r>
              <a:rPr lang="en-US" sz="2800" dirty="0" err="1"/>
              <a:t>cilju</a:t>
            </a:r>
            <a:r>
              <a:rPr lang="en-US" sz="2800" dirty="0"/>
              <a:t> </a:t>
            </a:r>
            <a:r>
              <a:rPr lang="en-US" sz="2800" dirty="0" err="1"/>
              <a:t>sprečavanja</a:t>
            </a:r>
            <a:r>
              <a:rPr lang="en-US" sz="2800" dirty="0"/>
              <a:t> </a:t>
            </a:r>
            <a:r>
              <a:rPr lang="en-US" sz="2800" dirty="0" err="1"/>
              <a:t>bankrotstva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6325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Likvidacija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</a:t>
            </a:r>
            <a:r>
              <a:rPr lang="en-US" dirty="0" err="1"/>
              <a:t>najstariji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najskuplji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dešava</a:t>
            </a:r>
            <a:r>
              <a:rPr lang="en-US" dirty="0"/>
              <a:t> da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pronaći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međubankarski</a:t>
            </a:r>
            <a:r>
              <a:rPr lang="en-US" dirty="0"/>
              <a:t>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poptunog</a:t>
            </a:r>
            <a:r>
              <a:rPr lang="en-US" dirty="0"/>
              <a:t> </a:t>
            </a:r>
            <a:r>
              <a:rPr lang="en-US" dirty="0" err="1"/>
              <a:t>pražnjenja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bi </a:t>
            </a:r>
            <a:r>
              <a:rPr lang="en-US" dirty="0" err="1"/>
              <a:t>ovaj</a:t>
            </a:r>
            <a:r>
              <a:rPr lang="en-US" dirty="0"/>
              <a:t> scenario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poslednju</a:t>
            </a:r>
            <a:r>
              <a:rPr lang="en-US" dirty="0"/>
              <a:t> </a:t>
            </a:r>
            <a:r>
              <a:rPr lang="en-US" dirty="0" err="1"/>
              <a:t>opciju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/>
              <a:t>scenario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problematične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se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ne </a:t>
            </a:r>
            <a:r>
              <a:rPr lang="en-US" dirty="0" err="1"/>
              <a:t>sprovodi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obaveštavaju</a:t>
            </a:r>
            <a:r>
              <a:rPr lang="en-US" dirty="0"/>
              <a:t> da se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od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da </a:t>
            </a:r>
            <a:r>
              <a:rPr lang="en-US" dirty="0" err="1"/>
              <a:t>raspolažu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/>
              <a:t>scenario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problematične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intervenciju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(</a:t>
            </a:r>
            <a:r>
              <a:rPr lang="en-US" dirty="0" err="1"/>
              <a:t>likvidacije</a:t>
            </a:r>
            <a:r>
              <a:rPr lang="en-US" dirty="0"/>
              <a:t>)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potez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smisla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dotična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suočava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„</a:t>
            </a:r>
            <a:r>
              <a:rPr lang="en-US" dirty="0" err="1"/>
              <a:t>manjim</a:t>
            </a:r>
            <a:r>
              <a:rPr lang="en-US" dirty="0"/>
              <a:t>“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prevazići</a:t>
            </a:r>
            <a:r>
              <a:rPr lang="en-US" dirty="0"/>
              <a:t> </a:t>
            </a:r>
            <a:r>
              <a:rPr lang="en-US" dirty="0" err="1"/>
              <a:t>dokapitalizacijom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izvšila</a:t>
            </a:r>
            <a:r>
              <a:rPr lang="en-US" dirty="0"/>
              <a:t> </a:t>
            </a:r>
            <a:r>
              <a:rPr lang="en-US" dirty="0" err="1"/>
              <a:t>dokapitalizaciju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sanirane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daljem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depozitima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1504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izvesti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da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model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jednakom</a:t>
            </a:r>
            <a:r>
              <a:rPr lang="en-US" dirty="0"/>
              <a:t> </a:t>
            </a:r>
            <a:r>
              <a:rPr lang="en-US" dirty="0" err="1"/>
              <a:t>efikasnošću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Naprotiv</a:t>
            </a:r>
            <a:r>
              <a:rPr lang="en-US" dirty="0"/>
              <a:t>,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zemlja</a:t>
            </a:r>
            <a:r>
              <a:rPr lang="en-US" dirty="0"/>
              <a:t> mora da </a:t>
            </a:r>
            <a:r>
              <a:rPr lang="en-US" dirty="0" err="1"/>
              <a:t>kreira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primeren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privređivanja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kulturološke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, </a:t>
            </a:r>
            <a:r>
              <a:rPr lang="en-US" dirty="0" err="1"/>
              <a:t>specifičnost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Najefikasniju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 smtClean="0"/>
              <a:t> </a:t>
            </a:r>
            <a:r>
              <a:rPr lang="en-US" dirty="0" err="1"/>
              <a:t>sprovodi</a:t>
            </a:r>
            <a:r>
              <a:rPr lang="en-US" dirty="0"/>
              <a:t> „Federal Deposit Insurance Corporation“ u </a:t>
            </a:r>
            <a:r>
              <a:rPr lang="en-US" dirty="0" smtClean="0"/>
              <a:t>SAD.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579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7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POSLOVI ŠTEDNJE U BANKAMA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pPr algn="just"/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u </a:t>
            </a:r>
            <a:r>
              <a:rPr lang="en-US" dirty="0" err="1"/>
              <a:t>banci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odlaganjem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ograničavanjem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period.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savremenog</a:t>
            </a:r>
            <a:r>
              <a:rPr lang="en-US" dirty="0"/>
              <a:t> </a:t>
            </a:r>
            <a:r>
              <a:rPr lang="en-US" dirty="0" err="1"/>
              <a:t>bankarstva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trude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učine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atraktivinim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7848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najrasprostranjenijih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karektiristika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da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definisanu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  <a:endParaRPr lang="en-US" dirty="0"/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dečija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dečijih</a:t>
            </a:r>
            <a:r>
              <a:rPr lang="en-US" dirty="0"/>
              <a:t> </a:t>
            </a:r>
            <a:r>
              <a:rPr lang="en-US" dirty="0" err="1"/>
              <a:t>ekskurzija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igračaka</a:t>
            </a:r>
            <a:r>
              <a:rPr lang="en-US" dirty="0"/>
              <a:t>,...),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đačka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studentska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školarine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udžbenika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penzionerska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ogreva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banjskog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ečenja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zimnice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stambena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adaptaciju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,...),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potrošačka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potrošačkh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proizvodna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5306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zastupljen</a:t>
            </a:r>
            <a:r>
              <a:rPr lang="en-US" dirty="0"/>
              <a:t> u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je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sume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stavi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esečnih</a:t>
            </a:r>
            <a:r>
              <a:rPr lang="en-US" dirty="0" smtClean="0"/>
              <a:t> </a:t>
            </a:r>
            <a:r>
              <a:rPr lang="en-US" dirty="0" err="1"/>
              <a:t>uplata</a:t>
            </a:r>
            <a:r>
              <a:rPr lang="en-US" dirty="0"/>
              <a:t> (</a:t>
            </a:r>
            <a:r>
              <a:rPr lang="en-US" dirty="0" err="1"/>
              <a:t>obroka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vremensko</a:t>
            </a:r>
            <a:r>
              <a:rPr lang="en-US" dirty="0"/>
              <a:t> 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kreće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Korisnik</a:t>
            </a:r>
            <a:r>
              <a:rPr lang="en-US" dirty="0" smtClean="0"/>
              <a:t> </a:t>
            </a:r>
            <a:r>
              <a:rPr lang="en-US" dirty="0" err="1"/>
              <a:t>premijske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vremenskog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meseca</a:t>
            </a:r>
            <a:r>
              <a:rPr lang="en-US" dirty="0"/>
              <a:t>, </a:t>
            </a:r>
            <a:r>
              <a:rPr lang="en-US" dirty="0" err="1"/>
              <a:t>uplaćuje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ne </a:t>
            </a:r>
            <a:r>
              <a:rPr lang="en-US" dirty="0" err="1"/>
              <a:t>sme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od </a:t>
            </a:r>
            <a:r>
              <a:rPr lang="en-US" dirty="0" err="1"/>
              <a:t>ugovorenog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, 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se </a:t>
            </a:r>
            <a:r>
              <a:rPr lang="en-US" dirty="0" err="1"/>
              <a:t>produžava</a:t>
            </a:r>
            <a:r>
              <a:rPr lang="en-US" dirty="0"/>
              <a:t> </a:t>
            </a:r>
            <a:r>
              <a:rPr lang="en-US" dirty="0" err="1"/>
              <a:t>srazmerno</a:t>
            </a:r>
            <a:r>
              <a:rPr lang="en-US" dirty="0"/>
              <a:t> </a:t>
            </a:r>
            <a:r>
              <a:rPr lang="en-US" dirty="0" err="1"/>
              <a:t>dužini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: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oročavanja</a:t>
            </a:r>
            <a:r>
              <a:rPr lang="en-US" dirty="0"/>
              <a:t>), </a:t>
            </a:r>
            <a:r>
              <a:rPr lang="en-US" dirty="0" err="1"/>
              <a:t>zaštitna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),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oročene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tri </a:t>
            </a:r>
            <a:r>
              <a:rPr lang="en-US" dirty="0" err="1"/>
              <a:t>godine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stimulativna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ugovorenog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4380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/>
              <a:t>Rentna </a:t>
            </a:r>
            <a:r>
              <a:rPr lang="en-US" dirty="0" err="1" smtClean="0"/>
              <a:t>štednja</a:t>
            </a:r>
            <a:r>
              <a:rPr lang="en-US" dirty="0"/>
              <a:t>. </a:t>
            </a:r>
            <a:r>
              <a:rPr lang="en-US" dirty="0" err="1"/>
              <a:t>Reč</a:t>
            </a:r>
            <a:r>
              <a:rPr lang="en-US" dirty="0"/>
              <a:t> je o </a:t>
            </a:r>
            <a:r>
              <a:rPr lang="en-US" dirty="0" err="1"/>
              <a:t>dugoročnoj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generacije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u tome da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uplaćuje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oročava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 (</a:t>
            </a:r>
            <a:r>
              <a:rPr lang="en-US" dirty="0" err="1"/>
              <a:t>jednokratno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višekratno</a:t>
            </a:r>
            <a:r>
              <a:rPr lang="en-US" dirty="0"/>
              <a:t>),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glavnicu</a:t>
            </a:r>
            <a:r>
              <a:rPr lang="en-US" dirty="0"/>
              <a:t> (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obračunatu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u </a:t>
            </a:r>
            <a:r>
              <a:rPr lang="en-US" dirty="0" err="1"/>
              <a:t>jedankim</a:t>
            </a:r>
            <a:r>
              <a:rPr lang="en-US" dirty="0"/>
              <a:t> </a:t>
            </a:r>
            <a:r>
              <a:rPr lang="en-US" dirty="0" err="1"/>
              <a:t>vremenskim</a:t>
            </a:r>
            <a:r>
              <a:rPr lang="en-US" dirty="0"/>
              <a:t> </a:t>
            </a:r>
            <a:r>
              <a:rPr lang="en-US" dirty="0" err="1"/>
              <a:t>intervalima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Period </a:t>
            </a:r>
            <a:r>
              <a:rPr lang="en-US" dirty="0" err="1"/>
              <a:t>polaganja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period </a:t>
            </a:r>
            <a:r>
              <a:rPr lang="en-US" dirty="0" err="1"/>
              <a:t>mize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Period </a:t>
            </a:r>
            <a:r>
              <a:rPr lang="en-US" dirty="0" err="1"/>
              <a:t>mize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od tri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period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period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izvršena</a:t>
            </a:r>
            <a:r>
              <a:rPr lang="en-US" dirty="0"/>
              <a:t> u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mesečnih</a:t>
            </a:r>
            <a:r>
              <a:rPr lang="en-US" dirty="0"/>
              <a:t> rata (</a:t>
            </a:r>
            <a:r>
              <a:rPr lang="en-US" dirty="0" err="1"/>
              <a:t>obroka</a:t>
            </a:r>
            <a:r>
              <a:rPr lang="en-US" dirty="0"/>
              <a:t>),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tromesečne</a:t>
            </a:r>
            <a:r>
              <a:rPr lang="en-US" dirty="0"/>
              <a:t> rate (</a:t>
            </a:r>
            <a:r>
              <a:rPr lang="en-US" dirty="0" err="1"/>
              <a:t>obroka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49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algn="just"/>
            <a:r>
              <a:rPr lang="en-US" dirty="0" err="1" smtClean="0"/>
              <a:t>deficitarnih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suficitarnih</a:t>
            </a:r>
            <a:r>
              <a:rPr lang="en-US" dirty="0" smtClean="0"/>
              <a:t> </a:t>
            </a:r>
            <a:r>
              <a:rPr lang="en-US" dirty="0" err="1" smtClean="0"/>
              <a:t>transaktora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ročnu</a:t>
            </a:r>
            <a:r>
              <a:rPr lang="en-US" dirty="0" smtClean="0"/>
              <a:t> </a:t>
            </a:r>
            <a:r>
              <a:rPr lang="en-US" dirty="0" err="1" smtClean="0"/>
              <a:t>transformaciju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depozitno-kreditne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, </a:t>
            </a:r>
            <a:r>
              <a:rPr lang="en-US" dirty="0" err="1" smtClean="0"/>
              <a:t>ročna</a:t>
            </a:r>
            <a:r>
              <a:rPr lang="en-US" dirty="0" smtClean="0"/>
              <a:t> </a:t>
            </a:r>
            <a:r>
              <a:rPr lang="en-US" dirty="0" err="1" smtClean="0"/>
              <a:t>transformacija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u pros</a:t>
            </a:r>
            <a:r>
              <a:rPr lang="sr-Latn-ME" dirty="0" smtClean="0"/>
              <a:t>j</a:t>
            </a:r>
            <a:r>
              <a:rPr lang="en-US" dirty="0" err="1" smtClean="0"/>
              <a:t>eku</a:t>
            </a:r>
            <a:r>
              <a:rPr lang="en-US" dirty="0" smtClean="0"/>
              <a:t> </a:t>
            </a:r>
            <a:r>
              <a:rPr lang="en-US" dirty="0" err="1" smtClean="0"/>
              <a:t>duži</a:t>
            </a:r>
            <a:r>
              <a:rPr lang="en-US" dirty="0" smtClean="0"/>
              <a:t> od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u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eću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pasive</a:t>
            </a:r>
            <a:r>
              <a:rPr lang="en-US" dirty="0" smtClean="0"/>
              <a:t> je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važnijih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izložene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kamatonosnih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1652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Ovaj</a:t>
            </a:r>
            <a:r>
              <a:rPr lang="en-US" dirty="0"/>
              <a:t> tip </a:t>
            </a:r>
            <a:r>
              <a:rPr lang="en-US" dirty="0" err="1"/>
              <a:t>štednje</a:t>
            </a:r>
            <a:r>
              <a:rPr lang="en-US" dirty="0"/>
              <a:t> ne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namensku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renta</a:t>
            </a:r>
            <a:r>
              <a:rPr lang="en-US" dirty="0"/>
              <a:t> ne mora </a:t>
            </a:r>
            <a:r>
              <a:rPr lang="en-US" dirty="0" err="1"/>
              <a:t>koristiti</a:t>
            </a:r>
            <a:r>
              <a:rPr lang="en-US" dirty="0"/>
              <a:t> u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definisane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rentnoj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period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mize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razoročavanja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Rentna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korisnu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rentne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povoljnim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 smtClean="0"/>
              <a:t>depozita</a:t>
            </a:r>
            <a:r>
              <a:rPr lang="sr-Latn-ME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od </a:t>
            </a:r>
            <a:r>
              <a:rPr lang="en-US" dirty="0" err="1"/>
              <a:t>nepovoljnih</a:t>
            </a:r>
            <a:r>
              <a:rPr lang="en-US" dirty="0"/>
              <a:t> </a:t>
            </a:r>
            <a:r>
              <a:rPr lang="en-US" dirty="0" err="1"/>
              <a:t>inflatornih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prenošenja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dobijena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u </a:t>
            </a:r>
            <a:r>
              <a:rPr lang="en-US" dirty="0" smtClean="0"/>
              <a:t>s</a:t>
            </a:r>
            <a:r>
              <a:rPr lang="sr-Latn-ME" dirty="0" smtClean="0"/>
              <a:t>k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poterbama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školovanje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ečenje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putovanja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xmlns="" val="19529242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značajnijih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oročenu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stimulativnih</a:t>
            </a:r>
            <a:r>
              <a:rPr lang="en-US" dirty="0"/>
              <a:t> </a:t>
            </a:r>
            <a:r>
              <a:rPr lang="en-US" dirty="0" err="1"/>
              <a:t>pasivnih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„model </a:t>
            </a:r>
            <a:r>
              <a:rPr lang="en-US" dirty="0" err="1"/>
              <a:t>zlatnog</a:t>
            </a:r>
            <a:r>
              <a:rPr lang="en-US" dirty="0"/>
              <a:t> </a:t>
            </a:r>
            <a:r>
              <a:rPr lang="en-US" dirty="0" err="1"/>
              <a:t>štednog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“.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Zlatni</a:t>
            </a:r>
            <a:r>
              <a:rPr lang="en-US" dirty="0"/>
              <a:t> </a:t>
            </a:r>
            <a:r>
              <a:rPr lang="en-US" dirty="0" err="1"/>
              <a:t>štedni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“ je </a:t>
            </a:r>
            <a:r>
              <a:rPr lang="en-US" dirty="0" err="1"/>
              <a:t>specifičan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u </a:t>
            </a:r>
            <a:r>
              <a:rPr lang="en-US" dirty="0" err="1"/>
              <a:t>gramima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. 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nude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 u </a:t>
            </a:r>
            <a:r>
              <a:rPr lang="en-US" dirty="0" err="1"/>
              <a:t>obavezi</a:t>
            </a:r>
            <a:r>
              <a:rPr lang="en-US" dirty="0"/>
              <a:t> da u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otvore</a:t>
            </a:r>
            <a:r>
              <a:rPr lang="en-US" dirty="0"/>
              <a:t> </a:t>
            </a:r>
            <a:r>
              <a:rPr lang="en-US" dirty="0" err="1"/>
              <a:t>štednu</a:t>
            </a:r>
            <a:r>
              <a:rPr lang="en-US" dirty="0"/>
              <a:t> </a:t>
            </a:r>
            <a:r>
              <a:rPr lang="en-US" dirty="0" err="1"/>
              <a:t>partiju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„</a:t>
            </a:r>
            <a:r>
              <a:rPr lang="en-US" dirty="0" err="1"/>
              <a:t>zlatnog</a:t>
            </a:r>
            <a:r>
              <a:rPr lang="en-US" dirty="0"/>
              <a:t> </a:t>
            </a:r>
            <a:r>
              <a:rPr lang="en-US" dirty="0" err="1"/>
              <a:t>štednog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“.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položeni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pripisuje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u </a:t>
            </a:r>
            <a:r>
              <a:rPr lang="en-US" dirty="0" err="1"/>
              <a:t>gramima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štednoj</a:t>
            </a:r>
            <a:r>
              <a:rPr lang="en-US" dirty="0"/>
              <a:t> </a:t>
            </a:r>
            <a:r>
              <a:rPr lang="en-US" dirty="0" err="1"/>
              <a:t>partiji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položeni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)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težinu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prometne</a:t>
            </a:r>
            <a:r>
              <a:rPr lang="en-US" dirty="0"/>
              <a:t> </a:t>
            </a:r>
            <a:r>
              <a:rPr lang="en-US" dirty="0" err="1"/>
              <a:t>jednice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zlatnik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Povlačenje</a:t>
            </a:r>
            <a:r>
              <a:rPr lang="en-US" dirty="0" smtClean="0"/>
              <a:t>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mora da se </a:t>
            </a:r>
            <a:r>
              <a:rPr lang="en-US" dirty="0" err="1"/>
              <a:t>najavi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15 dana pre </a:t>
            </a:r>
            <a:r>
              <a:rPr lang="en-US" dirty="0" err="1"/>
              <a:t>planiranog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prometne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,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dokupi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nedostaje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važećoj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140719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DEFINICIJA UGOVORA O KREDITU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neodređeno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bez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dobijeni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u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utvrđeno</a:t>
            </a:r>
            <a:r>
              <a:rPr lang="en-US" dirty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pisanom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Ključni</a:t>
            </a:r>
            <a:r>
              <a:rPr lang="en-US" dirty="0" smtClean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, a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je da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esne</a:t>
            </a:r>
            <a:r>
              <a:rPr lang="en-US" dirty="0" smtClean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zajmodavcu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zajmoprimcu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potrebni</a:t>
            </a:r>
            <a:r>
              <a:rPr lang="en-US" dirty="0"/>
              <a:t> da se </a:t>
            </a:r>
            <a:r>
              <a:rPr lang="en-US" dirty="0" err="1"/>
              <a:t>zajmodavcu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a </a:t>
            </a:r>
            <a:r>
              <a:rPr lang="en-US" dirty="0" err="1"/>
              <a:t>zajmoprimcu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postupa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57475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glavnica</a:t>
            </a:r>
            <a:r>
              <a:rPr lang="en-US" dirty="0"/>
              <a:t> (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), 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), 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opštoj</a:t>
            </a:r>
            <a:r>
              <a:rPr lang="en-US" dirty="0"/>
              <a:t> </a:t>
            </a:r>
            <a:r>
              <a:rPr lang="en-US" dirty="0" err="1"/>
              <a:t>klasifikaciji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),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324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</a:t>
            </a:r>
            <a:r>
              <a:rPr lang="sr-Latn-ME" sz="3600" dirty="0" smtClean="0">
                <a:latin typeface="+mn-lt"/>
              </a:rPr>
              <a:t>1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KREDITIRANJE PRIVREDE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/>
          <a:lstStyle/>
          <a:p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p</a:t>
            </a:r>
            <a:r>
              <a:rPr lang="sr-Latn-ME" dirty="0" smtClean="0"/>
              <a:t>redavanja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izložene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predstavljene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faze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pocesa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osvrtom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kreditog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.1</a:t>
            </a:r>
            <a:r>
              <a:rPr lang="en-US" dirty="0"/>
              <a:t>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sr-Latn-ME" dirty="0" smtClean="0"/>
              <a:t>a) </a:t>
            </a:r>
            <a:r>
              <a:rPr lang="en-US" dirty="0" err="1" smtClean="0"/>
              <a:t>Okvirni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5932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Okvirni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(overdraft)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prekoračenje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(minus)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okvirnog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klasičnog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u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obračuna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dana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ne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suprotnom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nagativnog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(</a:t>
            </a:r>
            <a:r>
              <a:rPr lang="en-US" dirty="0" err="1"/>
              <a:t>minusa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dozvoljenog</a:t>
            </a:r>
            <a:r>
              <a:rPr lang="en-US" dirty="0"/>
              <a:t> </a:t>
            </a:r>
            <a:r>
              <a:rPr lang="en-US" dirty="0" err="1"/>
              <a:t>minusa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02752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klasične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da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odlive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primorane</a:t>
            </a:r>
            <a:r>
              <a:rPr lang="en-US" dirty="0"/>
              <a:t> da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rezevi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oportunitetnih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izdvajanja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zaračunavaju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b) </a:t>
            </a:r>
            <a:r>
              <a:rPr lang="en-US" dirty="0" err="1" smtClean="0"/>
              <a:t>Kreditna</a:t>
            </a:r>
            <a:r>
              <a:rPr lang="en-US" dirty="0" smtClean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aranžman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 u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potpisivanja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izvršen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je </a:t>
            </a:r>
            <a:r>
              <a:rPr lang="en-US" dirty="0" err="1"/>
              <a:t>fleksibilno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dinamikom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otplaćuje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0471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kreditnoj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do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ide,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limit do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korišćena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opterećenje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nakanada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rezervisanje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je </a:t>
            </a:r>
            <a:r>
              <a:rPr lang="en-US" dirty="0" err="1"/>
              <a:t>takozvani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propisano</a:t>
            </a:r>
            <a:r>
              <a:rPr lang="en-US" dirty="0"/>
              <a:t> </a:t>
            </a:r>
            <a:r>
              <a:rPr lang="en-US" dirty="0" err="1"/>
              <a:t>minimalno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transakcionom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Minimalni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mora da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kreditnoj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 se </a:t>
            </a:r>
            <a:r>
              <a:rPr lang="en-US" dirty="0" err="1"/>
              <a:t>evidentiraju</a:t>
            </a:r>
            <a:r>
              <a:rPr lang="en-US" dirty="0"/>
              <a:t> u </a:t>
            </a:r>
            <a:r>
              <a:rPr lang="en-US" dirty="0" err="1"/>
              <a:t>vanbilansnim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33392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8.1.2. </a:t>
            </a:r>
            <a:r>
              <a:rPr lang="en-US" dirty="0" err="1" smtClean="0"/>
              <a:t>Kratkoročni</a:t>
            </a:r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(</a:t>
            </a:r>
            <a:r>
              <a:rPr lang="en-US" dirty="0" err="1"/>
              <a:t>povremenih</a:t>
            </a:r>
            <a:r>
              <a:rPr lang="en-US" dirty="0"/>
              <a:t>)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 </a:t>
            </a:r>
            <a:r>
              <a:rPr lang="en-US" dirty="0" err="1"/>
              <a:t>nalaže</a:t>
            </a:r>
            <a:r>
              <a:rPr lang="en-US" dirty="0"/>
              <a:t> da se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srednjeročnih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računaju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otplaćeni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prestanu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one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proveravaju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očišćeni</a:t>
            </a:r>
            <a:r>
              <a:rPr lang="en-US" dirty="0"/>
              <a:t> od </a:t>
            </a:r>
            <a:r>
              <a:rPr lang="en-US" dirty="0" err="1"/>
              <a:t>nenaplativih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906733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defanzivne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, </a:t>
            </a:r>
            <a:r>
              <a:rPr lang="en-US" dirty="0" err="1"/>
              <a:t>dešava</a:t>
            </a:r>
            <a:r>
              <a:rPr lang="en-US" dirty="0"/>
              <a:t> se da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srednjeročnih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se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privremeni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ulaže</a:t>
            </a:r>
            <a:r>
              <a:rPr lang="en-US" dirty="0"/>
              <a:t> u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pomenutog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04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Korišćenjem</a:t>
            </a:r>
            <a:r>
              <a:rPr lang="en-US" dirty="0" smtClean="0"/>
              <a:t> </a:t>
            </a:r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sopstvenih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,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sekundarnu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Sekundarna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kreirana</a:t>
            </a:r>
            <a:r>
              <a:rPr lang="en-US" dirty="0" smtClean="0"/>
              <a:t> </a:t>
            </a:r>
            <a:r>
              <a:rPr lang="en-US" dirty="0" err="1" smtClean="0"/>
              <a:t>monetarno-kreditnom</a:t>
            </a:r>
            <a:r>
              <a:rPr lang="en-US" dirty="0" smtClean="0"/>
              <a:t> </a:t>
            </a:r>
            <a:r>
              <a:rPr lang="en-US" dirty="0" err="1" smtClean="0"/>
              <a:t>multiplikacijom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zarad</a:t>
            </a:r>
            <a:r>
              <a:rPr lang="en-US" dirty="0" smtClean="0"/>
              <a:t> </a:t>
            </a:r>
            <a:r>
              <a:rPr lang="en-US" dirty="0" err="1" smtClean="0"/>
              <a:t>ostvarenja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Instrument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nivoom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Povećanjem</a:t>
            </a:r>
            <a:r>
              <a:rPr lang="en-US" dirty="0" smtClean="0"/>
              <a:t> stope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cantralna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u </a:t>
            </a:r>
            <a:r>
              <a:rPr lang="en-US" dirty="0" err="1" smtClean="0"/>
              <a:t>opticaju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se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održava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optimalnom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nisku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bez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stope </a:t>
            </a:r>
            <a:r>
              <a:rPr lang="en-US" dirty="0" err="1" smtClean="0"/>
              <a:t>nazaposlenosti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0699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8.1.3. </a:t>
            </a:r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tehničko-tehnološkog</a:t>
            </a:r>
            <a:r>
              <a:rPr lang="en-US" dirty="0"/>
              <a:t> </a:t>
            </a:r>
            <a:r>
              <a:rPr lang="en-US" dirty="0" err="1"/>
              <a:t>unapređenja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aktivu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02684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Otplata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anuitetnih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mesečni</a:t>
            </a:r>
            <a:r>
              <a:rPr lang="en-US" dirty="0"/>
              <a:t>, </a:t>
            </a:r>
            <a:r>
              <a:rPr lang="en-US" dirty="0" err="1"/>
              <a:t>kvartalni</a:t>
            </a:r>
            <a:r>
              <a:rPr lang="en-US" dirty="0"/>
              <a:t>, </a:t>
            </a:r>
            <a:r>
              <a:rPr lang="en-US" dirty="0" err="1"/>
              <a:t>polugodišnji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teže</a:t>
            </a:r>
            <a:r>
              <a:rPr lang="en-US" dirty="0"/>
              <a:t> da </a:t>
            </a:r>
            <a:r>
              <a:rPr lang="en-US" dirty="0" err="1"/>
              <a:t>pomenute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usklade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,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ročnost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bazičnu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dodatak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posmatrani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4670786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dobijenje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u </a:t>
            </a:r>
            <a:r>
              <a:rPr lang="en-US" dirty="0" err="1"/>
              <a:t>fokusu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je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analitičkih</a:t>
            </a:r>
            <a:r>
              <a:rPr lang="en-US" dirty="0"/>
              <a:t> </a:t>
            </a:r>
            <a:r>
              <a:rPr lang="en-US" dirty="0" err="1"/>
              <a:t>postupaka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dohodka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razvijaju</a:t>
            </a:r>
            <a:r>
              <a:rPr lang="en-US" dirty="0"/>
              <a:t> </a:t>
            </a:r>
            <a:r>
              <a:rPr lang="en-US" dirty="0" err="1"/>
              <a:t>partnerski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interesno</a:t>
            </a:r>
            <a:r>
              <a:rPr lang="en-US" dirty="0"/>
              <a:t>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permanentno</a:t>
            </a:r>
            <a:r>
              <a:rPr lang="en-US" dirty="0"/>
              <a:t> </a:t>
            </a:r>
            <a:r>
              <a:rPr lang="en-US" dirty="0" err="1"/>
              <a:t>sagledavaju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/>
              <a:t>perspektivu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8272460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sagledaju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tehnološkom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istraživačko-razvojnih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konkurentnsku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, 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inovacijama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ostalo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obezbeđivanja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pribavlja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založnog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m</a:t>
            </a:r>
            <a:r>
              <a:rPr lang="sr-Latn-ME" dirty="0"/>
              <a:t>j</a:t>
            </a:r>
            <a:r>
              <a:rPr lang="en-US" dirty="0" err="1"/>
              <a:t>enično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toga,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nepoštovanja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akceleracionu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proglase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elim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74582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uslovljeni</a:t>
            </a:r>
            <a:r>
              <a:rPr lang="en-US" dirty="0"/>
              <a:t> </a:t>
            </a:r>
            <a:r>
              <a:rPr lang="en-US" dirty="0" err="1"/>
              <a:t>permanentnom</a:t>
            </a:r>
            <a:r>
              <a:rPr lang="en-US" dirty="0"/>
              <a:t> </a:t>
            </a:r>
            <a:r>
              <a:rPr lang="en-US" dirty="0" err="1"/>
              <a:t>potrebom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sumom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Dokumentaciona</a:t>
            </a:r>
            <a:r>
              <a:rPr lang="en-US" dirty="0" smtClean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zamoprimca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vrstom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edoči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31870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poverioca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eskontovanje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eničnog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Novi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prethodni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enični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ugovaraju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(</a:t>
            </a:r>
            <a:r>
              <a:rPr lang="en-US" dirty="0" err="1"/>
              <a:t>eskont</a:t>
            </a:r>
            <a:r>
              <a:rPr lang="en-US" dirty="0"/>
              <a:t>),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mora da ide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pravilo</a:t>
            </a:r>
            <a:r>
              <a:rPr lang="en-US" dirty="0"/>
              <a:t> da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eničnog</a:t>
            </a:r>
            <a:r>
              <a:rPr lang="en-US" dirty="0" smtClean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ostanu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4345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robno-komercijalne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tovarni</a:t>
            </a:r>
            <a:r>
              <a:rPr lang="en-US" dirty="0"/>
              <a:t> list, </a:t>
            </a:r>
            <a:r>
              <a:rPr lang="en-US" dirty="0" err="1"/>
              <a:t>skladišnica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izmiruje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dobavljaču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zakonskom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robe), </a:t>
            </a:r>
            <a:r>
              <a:rPr lang="en-US" dirty="0" err="1"/>
              <a:t>preuzimajući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raspolaže</a:t>
            </a:r>
            <a:r>
              <a:rPr lang="en-US" dirty="0"/>
              <a:t> </a:t>
            </a:r>
            <a:r>
              <a:rPr lang="en-US" dirty="0" err="1"/>
              <a:t>robom</a:t>
            </a:r>
            <a:r>
              <a:rPr lang="en-US" dirty="0"/>
              <a:t> do momenta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aranžmani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vinkulacioni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329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</a:t>
            </a:r>
            <a:r>
              <a:rPr lang="sr-Latn-ME" dirty="0" smtClean="0"/>
              <a:t>4</a:t>
            </a:r>
            <a:r>
              <a:rPr lang="en-US" dirty="0" smtClean="0"/>
              <a:t>. </a:t>
            </a:r>
            <a:r>
              <a:rPr lang="en-US" dirty="0" err="1"/>
              <a:t>Strukturiranje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Pod </a:t>
            </a:r>
            <a:r>
              <a:rPr lang="en-US" dirty="0" err="1"/>
              <a:t>strukturiranjem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sporazumno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ročnost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 smtClean="0"/>
              <a:t>klauzule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kriterijumu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3000" dirty="0" err="1"/>
              <a:t>kratkoročne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rokom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/>
              <a:t>do 1 </a:t>
            </a:r>
            <a:r>
              <a:rPr lang="en-US" sz="3000" dirty="0" err="1"/>
              <a:t>godine</a:t>
            </a:r>
            <a:r>
              <a:rPr lang="en-US" sz="3000" dirty="0"/>
              <a:t>,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/>
              <a:t>srednjeročne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rokom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/>
              <a:t>od 1 do 7 </a:t>
            </a:r>
            <a:r>
              <a:rPr lang="en-US" sz="3000" dirty="0" err="1"/>
              <a:t>godina</a:t>
            </a:r>
            <a:r>
              <a:rPr lang="en-US" sz="3000" dirty="0"/>
              <a:t>,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/>
              <a:t>dugoročne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čiji</a:t>
            </a:r>
            <a:r>
              <a:rPr lang="en-US" sz="3000" dirty="0"/>
              <a:t> je </a:t>
            </a:r>
            <a:r>
              <a:rPr lang="en-US" sz="3000" dirty="0" err="1"/>
              <a:t>rok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</a:t>
            </a:r>
            <a:r>
              <a:rPr lang="en-US" sz="3000" dirty="0" err="1"/>
              <a:t>preko</a:t>
            </a:r>
            <a:r>
              <a:rPr lang="en-US" sz="3000" dirty="0"/>
              <a:t> 10 </a:t>
            </a:r>
            <a:r>
              <a:rPr lang="en-US" sz="3000" dirty="0" err="1"/>
              <a:t>godina</a:t>
            </a:r>
            <a:r>
              <a:rPr lang="en-US" sz="30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7022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je da se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otplatnog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realnije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da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ročnost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kratkoročke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je </a:t>
            </a:r>
            <a:r>
              <a:rPr lang="en-US" dirty="0" err="1"/>
              <a:t>karakteristično</a:t>
            </a:r>
            <a:r>
              <a:rPr lang="en-US" dirty="0"/>
              <a:t> da se </a:t>
            </a:r>
            <a:r>
              <a:rPr lang="en-US" dirty="0" err="1"/>
              <a:t>vraćaju</a:t>
            </a:r>
            <a:r>
              <a:rPr lang="en-US" dirty="0"/>
              <a:t> </a:t>
            </a:r>
            <a:r>
              <a:rPr lang="en-US" dirty="0" err="1"/>
              <a:t>odjednom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pripadajućom</a:t>
            </a:r>
            <a:r>
              <a:rPr lang="en-US" dirty="0"/>
              <a:t>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vraćaju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anuitetnom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7347352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primenjuje</a:t>
            </a:r>
            <a:r>
              <a:rPr lang="en-US" dirty="0"/>
              <a:t> model </a:t>
            </a:r>
            <a:r>
              <a:rPr lang="en-US" dirty="0" err="1"/>
              <a:t>jednakih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rizičnosti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rizičniji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 smtClean="0"/>
              <a:t>predvid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je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47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pPr algn="just"/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Platni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čija</a:t>
            </a:r>
            <a:r>
              <a:rPr lang="en-US" dirty="0" smtClean="0"/>
              <a:t> je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izmirenje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dugova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naplata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rastuće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kreiranjem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ubrzavanje</a:t>
            </a:r>
            <a:r>
              <a:rPr lang="en-US" dirty="0" smtClean="0"/>
              <a:t> </a:t>
            </a:r>
            <a:r>
              <a:rPr lang="en-US" dirty="0" err="1" smtClean="0"/>
              <a:t>cirkulacije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podižući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963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komponente</a:t>
            </a:r>
            <a:r>
              <a:rPr lang="en-US" dirty="0"/>
              <a:t>: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sr-Latn-ME" dirty="0" smtClean="0"/>
              <a:t>rizika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u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marža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individualizaciju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izloženosti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dodatak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tog </a:t>
            </a:r>
            <a:r>
              <a:rPr lang="en-US" dirty="0" err="1"/>
              <a:t>rizika</a:t>
            </a:r>
            <a:r>
              <a:rPr lang="en-US" dirty="0"/>
              <a:t> (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5617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videti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prethodnoj</a:t>
            </a:r>
            <a:r>
              <a:rPr lang="en-US" dirty="0" smtClean="0"/>
              <a:t>,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: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pasivne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očekivane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neočekivane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zarada</a:t>
            </a:r>
            <a:r>
              <a:rPr lang="sr-Latn-ME" dirty="0" smtClean="0"/>
              <a:t> </a:t>
            </a:r>
            <a:r>
              <a:rPr lang="en-US" dirty="0" err="1"/>
              <a:t>zaposlenima</a:t>
            </a:r>
            <a:r>
              <a:rPr lang="en-US" dirty="0"/>
              <a:t>,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nematerijalnih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izdvajanja</a:t>
            </a:r>
            <a:r>
              <a:rPr lang="en-US" dirty="0"/>
              <a:t>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zadovoljavajuća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(profit). </a:t>
            </a:r>
          </a:p>
          <a:p>
            <a:pPr algn="just"/>
            <a:r>
              <a:rPr lang="en-US" dirty="0" err="1"/>
              <a:t>Teorijska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praktična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pojavnih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73993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uzima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 da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oroči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pozitivna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Relativna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proporcionalni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obračunski</a:t>
            </a:r>
            <a:r>
              <a:rPr lang="en-US" dirty="0"/>
              <a:t>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Komforna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diskontovana</a:t>
            </a:r>
            <a:r>
              <a:rPr lang="en-US" dirty="0"/>
              <a:t>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obračunski</a:t>
            </a:r>
            <a:r>
              <a:rPr lang="en-US" dirty="0"/>
              <a:t>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(1,2,3,6 </a:t>
            </a:r>
            <a:r>
              <a:rPr lang="en-US" dirty="0" err="1"/>
              <a:t>meseci</a:t>
            </a:r>
            <a:r>
              <a:rPr lang="en-US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5315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je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enjivana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varijabilnu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predvid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66073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argument </a:t>
            </a:r>
            <a:r>
              <a:rPr lang="en-US" dirty="0" err="1"/>
              <a:t>koji</a:t>
            </a:r>
            <a:r>
              <a:rPr lang="en-US" dirty="0"/>
              <a:t> ide u </a:t>
            </a:r>
            <a:r>
              <a:rPr lang="en-US" dirty="0" err="1"/>
              <a:t>prilog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varijabilnih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kamatnim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prilagođavaju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kretanju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učestalih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da </a:t>
            </a:r>
            <a:r>
              <a:rPr lang="en-US" dirty="0" err="1"/>
              <a:t>značajniji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solventnost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kraću</a:t>
            </a:r>
            <a:r>
              <a:rPr lang="en-US" dirty="0"/>
              <a:t> </a:t>
            </a:r>
            <a:r>
              <a:rPr lang="en-US" dirty="0" err="1"/>
              <a:t>ročnu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reflektuje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sr-Latn-ME" dirty="0" smtClean="0"/>
              <a:t> plasmana.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3876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izaberu</a:t>
            </a:r>
            <a:r>
              <a:rPr lang="en-US" dirty="0"/>
              <a:t> </a:t>
            </a:r>
            <a:r>
              <a:rPr lang="en-US" dirty="0" err="1"/>
              <a:t>referentnu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služiti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LIBOR (London Interbank Offered Rate) </a:t>
            </a:r>
            <a:r>
              <a:rPr lang="en-US" dirty="0" err="1"/>
              <a:t>i</a:t>
            </a:r>
            <a:r>
              <a:rPr lang="en-US" dirty="0"/>
              <a:t> EURIBOR (Euro Interbank Offered Rate).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frekvenciju</a:t>
            </a:r>
            <a:r>
              <a:rPr lang="en-US" dirty="0"/>
              <a:t> </a:t>
            </a:r>
            <a:r>
              <a:rPr lang="en-US" dirty="0" err="1"/>
              <a:t>ponovnog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referentne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toga da li se </a:t>
            </a:r>
            <a:r>
              <a:rPr lang="en-US" dirty="0" err="1"/>
              <a:t>rekalkulacija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esečno</a:t>
            </a:r>
            <a:r>
              <a:rPr lang="en-US" dirty="0"/>
              <a:t>, </a:t>
            </a:r>
            <a:r>
              <a:rPr lang="en-US" dirty="0" err="1" smtClean="0"/>
              <a:t>trom</a:t>
            </a:r>
            <a:r>
              <a:rPr lang="sr-Latn-ME" dirty="0" smtClean="0"/>
              <a:t>j</a:t>
            </a:r>
            <a:r>
              <a:rPr lang="en-US" dirty="0" err="1" smtClean="0"/>
              <a:t>esečno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8651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inflacija</a:t>
            </a:r>
            <a:r>
              <a:rPr lang="en-US" dirty="0"/>
              <a:t> </a:t>
            </a:r>
            <a:r>
              <a:rPr lang="en-US" dirty="0" err="1"/>
              <a:t>nestabilna</a:t>
            </a:r>
            <a:r>
              <a:rPr lang="en-US" dirty="0"/>
              <a:t>, </a:t>
            </a:r>
            <a:r>
              <a:rPr lang="en-US" dirty="0" err="1"/>
              <a:t>poželjno</a:t>
            </a:r>
            <a:r>
              <a:rPr lang="en-US" dirty="0"/>
              <a:t> je da </a:t>
            </a:r>
            <a:r>
              <a:rPr lang="en-US" dirty="0" err="1"/>
              <a:t>periodi</a:t>
            </a:r>
            <a:r>
              <a:rPr lang="en-US" dirty="0"/>
              <a:t> </a:t>
            </a:r>
            <a:r>
              <a:rPr lang="en-US" dirty="0" err="1"/>
              <a:t>rekalkulacije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češći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bitan</a:t>
            </a:r>
            <a:r>
              <a:rPr lang="en-US" dirty="0"/>
              <a:t> element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u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pokrivenih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nepokrivanih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506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nepokrivene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od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ublažile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pokriveni</a:t>
            </a:r>
            <a:r>
              <a:rPr lang="en-US" dirty="0"/>
              <a:t> </a:t>
            </a:r>
            <a:r>
              <a:rPr lang="en-US" dirty="0" err="1"/>
              <a:t>kolateralom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vidovi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zalihe</a:t>
            </a:r>
            <a:r>
              <a:rPr lang="en-US" dirty="0"/>
              <a:t>,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05911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bankarstvu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pored </a:t>
            </a:r>
            <a:r>
              <a:rPr lang="en-US" dirty="0" err="1"/>
              <a:t>kolaterala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/>
              <a:t>ublaži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Zaštitne</a:t>
            </a:r>
            <a:r>
              <a:rPr lang="en-US" dirty="0" smtClean="0"/>
              <a:t> </a:t>
            </a:r>
            <a:r>
              <a:rPr lang="en-US" dirty="0" err="1"/>
              <a:t>klauzule</a:t>
            </a:r>
            <a:r>
              <a:rPr lang="en-US" dirty="0"/>
              <a:t> se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slabijom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98060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dodaju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</a:p>
          <a:p>
            <a:pPr lvl="1" algn="just"/>
            <a:r>
              <a:rPr lang="en-US" sz="2800" dirty="0" err="1"/>
              <a:t>obavezu</a:t>
            </a:r>
            <a:r>
              <a:rPr lang="en-US" sz="2800" dirty="0"/>
              <a:t> </a:t>
            </a:r>
            <a:r>
              <a:rPr lang="en-US" sz="2800" dirty="0" err="1"/>
              <a:t>dužnika</a:t>
            </a:r>
            <a:r>
              <a:rPr lang="en-US" sz="2800" dirty="0"/>
              <a:t> da </a:t>
            </a:r>
            <a:r>
              <a:rPr lang="en-US" sz="2800" dirty="0" err="1"/>
              <a:t>banci</a:t>
            </a:r>
            <a:r>
              <a:rPr lang="en-US" sz="2800" dirty="0"/>
              <a:t> </a:t>
            </a:r>
            <a:r>
              <a:rPr lang="en-US" sz="2800" dirty="0" err="1"/>
              <a:t>redovno</a:t>
            </a:r>
            <a:r>
              <a:rPr lang="en-US" sz="2800" dirty="0"/>
              <a:t> </a:t>
            </a:r>
            <a:r>
              <a:rPr lang="en-US" sz="2800" dirty="0" err="1"/>
              <a:t>prilaže</a:t>
            </a:r>
            <a:r>
              <a:rPr lang="en-US" sz="2800" dirty="0"/>
              <a:t> </a:t>
            </a:r>
            <a:r>
              <a:rPr lang="en-US" sz="2800" dirty="0" err="1"/>
              <a:t>određeni</a:t>
            </a:r>
            <a:r>
              <a:rPr lang="en-US" sz="2800" dirty="0"/>
              <a:t> set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izvaštaja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vršenja</a:t>
            </a:r>
            <a:r>
              <a:rPr lang="en-US" sz="2800" dirty="0"/>
              <a:t> </a:t>
            </a:r>
            <a:r>
              <a:rPr lang="en-US" sz="2800" dirty="0" err="1"/>
              <a:t>vlasničke</a:t>
            </a:r>
            <a:r>
              <a:rPr lang="en-US" sz="2800" dirty="0"/>
              <a:t> </a:t>
            </a:r>
            <a:r>
              <a:rPr lang="en-US" sz="2800" dirty="0" err="1"/>
              <a:t>transformacije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veće</a:t>
            </a:r>
            <a:r>
              <a:rPr lang="en-US" sz="2800" dirty="0"/>
              <a:t> </a:t>
            </a:r>
            <a:r>
              <a:rPr lang="en-US" sz="2800" dirty="0" err="1"/>
              <a:t>bilansne</a:t>
            </a:r>
            <a:r>
              <a:rPr lang="en-US" sz="2800" dirty="0"/>
              <a:t> </a:t>
            </a:r>
            <a:r>
              <a:rPr lang="en-US" sz="2800" dirty="0" smtClean="0"/>
              <a:t>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/>
              <a:t>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ulaska</a:t>
            </a:r>
            <a:r>
              <a:rPr lang="en-US" sz="2800" dirty="0"/>
              <a:t> u </a:t>
            </a:r>
            <a:r>
              <a:rPr lang="en-US" sz="2800" dirty="0" err="1"/>
              <a:t>nove</a:t>
            </a:r>
            <a:r>
              <a:rPr lang="en-US" sz="2800" dirty="0"/>
              <a:t> </a:t>
            </a:r>
            <a:r>
              <a:rPr lang="en-US" sz="2800" dirty="0" err="1"/>
              <a:t>kreditne</a:t>
            </a:r>
            <a:r>
              <a:rPr lang="en-US" sz="2800" dirty="0"/>
              <a:t> </a:t>
            </a:r>
            <a:r>
              <a:rPr lang="en-US" sz="2800" dirty="0" err="1"/>
              <a:t>aranžmane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značajnog</a:t>
            </a:r>
            <a:r>
              <a:rPr lang="en-US" sz="2800" dirty="0"/>
              <a:t> </a:t>
            </a:r>
            <a:r>
              <a:rPr lang="en-US" sz="2800" dirty="0" err="1"/>
              <a:t>povećavanja</a:t>
            </a:r>
            <a:r>
              <a:rPr lang="en-US" sz="2800" dirty="0"/>
              <a:t> </a:t>
            </a:r>
            <a:r>
              <a:rPr lang="en-US" sz="2800" dirty="0" err="1"/>
              <a:t>fiksne</a:t>
            </a:r>
            <a:r>
              <a:rPr lang="en-US" sz="2800" dirty="0"/>
              <a:t> </a:t>
            </a:r>
            <a:r>
              <a:rPr lang="en-US" sz="2800" dirty="0" err="1"/>
              <a:t>aktive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/>
              <a:t> </a:t>
            </a:r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kupovine</a:t>
            </a:r>
            <a:r>
              <a:rPr lang="en-US" sz="2800" dirty="0"/>
              <a:t> </a:t>
            </a:r>
            <a:r>
              <a:rPr lang="en-US" sz="2800" dirty="0" err="1"/>
              <a:t>visokorizičnih</a:t>
            </a:r>
            <a:r>
              <a:rPr lang="en-US" sz="2800" dirty="0"/>
              <a:t> </a:t>
            </a:r>
            <a:r>
              <a:rPr lang="en-US" sz="2800" dirty="0" err="1"/>
              <a:t>hartija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ulaska</a:t>
            </a:r>
            <a:r>
              <a:rPr lang="en-US" sz="2800" dirty="0"/>
              <a:t> u </a:t>
            </a:r>
            <a:r>
              <a:rPr lang="en-US" sz="2800" dirty="0" err="1"/>
              <a:t>poslove</a:t>
            </a:r>
            <a:r>
              <a:rPr lang="en-US" sz="2800" dirty="0"/>
              <a:t> </a:t>
            </a:r>
            <a:r>
              <a:rPr lang="en-US" sz="2800" dirty="0" err="1"/>
              <a:t>fuzija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akvizicija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/>
              <a:t> </a:t>
            </a:r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ograničenje</a:t>
            </a:r>
            <a:r>
              <a:rPr lang="en-US" sz="2800" dirty="0"/>
              <a:t> </a:t>
            </a:r>
            <a:r>
              <a:rPr lang="en-US" sz="2800" dirty="0" err="1"/>
              <a:t>isplata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akcionarima</a:t>
            </a:r>
            <a:r>
              <a:rPr lang="en-US" sz="2800" dirty="0"/>
              <a:t>, u </a:t>
            </a:r>
            <a:r>
              <a:rPr lang="en-US" sz="2800" dirty="0" err="1"/>
              <a:t>slučaju</a:t>
            </a:r>
            <a:r>
              <a:rPr lang="en-US" sz="2800" dirty="0"/>
              <a:t> da </a:t>
            </a:r>
            <a:r>
              <a:rPr lang="en-US" sz="2800" dirty="0" err="1"/>
              <a:t>preduzeće</a:t>
            </a:r>
            <a:r>
              <a:rPr lang="en-US" sz="2800" dirty="0"/>
              <a:t> </a:t>
            </a:r>
            <a:r>
              <a:rPr lang="en-US" sz="2800" dirty="0" err="1"/>
              <a:t>probije</a:t>
            </a:r>
            <a:r>
              <a:rPr lang="en-US" sz="2800" dirty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  <a:r>
              <a:rPr lang="en-US" sz="2800" dirty="0" err="1"/>
              <a:t>određenih</a:t>
            </a:r>
            <a:r>
              <a:rPr lang="en-US" sz="2800" dirty="0"/>
              <a:t> </a:t>
            </a:r>
            <a:r>
              <a:rPr lang="en-US" sz="2800" dirty="0" err="1"/>
              <a:t>indikatora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kojih</a:t>
            </a:r>
            <a:r>
              <a:rPr lang="en-US" sz="2800" dirty="0"/>
              <a:t> je </a:t>
            </a:r>
            <a:r>
              <a:rPr lang="en-US" sz="2800" dirty="0" err="1"/>
              <a:t>izvršena</a:t>
            </a:r>
            <a:r>
              <a:rPr lang="en-US" sz="2800" dirty="0"/>
              <a:t> </a:t>
            </a:r>
            <a:r>
              <a:rPr lang="en-US" sz="2800" dirty="0" err="1"/>
              <a:t>kreditna</a:t>
            </a:r>
            <a:r>
              <a:rPr lang="en-US" sz="2800" dirty="0"/>
              <a:t> </a:t>
            </a:r>
            <a:r>
              <a:rPr lang="en-US" sz="2800" dirty="0" err="1"/>
              <a:t>analiza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760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2.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FAKTORI SAVREMENIH TRENDOVA U BANKARSTVU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Transformacija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razvijenih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(</a:t>
            </a:r>
            <a:r>
              <a:rPr lang="en-US" dirty="0" err="1" smtClean="0"/>
              <a:t>naročito</a:t>
            </a:r>
            <a:r>
              <a:rPr lang="en-US" dirty="0" smtClean="0"/>
              <a:t> SAD) je </a:t>
            </a:r>
            <a:r>
              <a:rPr lang="en-US" dirty="0" err="1" smtClean="0"/>
              <a:t>ostvarila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eta. </a:t>
            </a:r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uticali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„</a:t>
            </a:r>
            <a:r>
              <a:rPr lang="en-US" dirty="0" err="1" smtClean="0"/>
              <a:t>fiziologije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morfologije</a:t>
            </a:r>
            <a:r>
              <a:rPr lang="en-US" dirty="0" smtClean="0"/>
              <a:t>“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najznačajniji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izdvojili</a:t>
            </a:r>
            <a:r>
              <a:rPr lang="en-US" dirty="0" smtClean="0"/>
              <a:t>: </a:t>
            </a:r>
          </a:p>
          <a:p>
            <a:pPr marL="457200" lvl="1" indent="0" algn="just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Smanjenje</a:t>
            </a:r>
            <a:r>
              <a:rPr lang="en-US" sz="2800" dirty="0" smtClean="0"/>
              <a:t> </a:t>
            </a:r>
            <a:r>
              <a:rPr lang="en-US" sz="2800" dirty="0" err="1" smtClean="0"/>
              <a:t>državne</a:t>
            </a:r>
            <a:r>
              <a:rPr lang="en-US" sz="2800" dirty="0" smtClean="0"/>
              <a:t> </a:t>
            </a:r>
            <a:r>
              <a:rPr lang="en-US" sz="2800" dirty="0" err="1" smtClean="0"/>
              <a:t>regulacije</a:t>
            </a:r>
            <a:r>
              <a:rPr lang="en-US" sz="2800" dirty="0" smtClean="0"/>
              <a:t> u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banke</a:t>
            </a:r>
            <a:r>
              <a:rPr lang="en-US" sz="2800" dirty="0" smtClean="0"/>
              <a:t>; </a:t>
            </a:r>
          </a:p>
          <a:p>
            <a:pPr marL="457200" lvl="1" indent="0" algn="just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Razvoj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informacione</a:t>
            </a:r>
            <a:r>
              <a:rPr lang="en-US" sz="2800" dirty="0" smtClean="0"/>
              <a:t> </a:t>
            </a:r>
            <a:r>
              <a:rPr lang="en-US" sz="2800" dirty="0" err="1" smtClean="0"/>
              <a:t>tehnologije</a:t>
            </a:r>
            <a:r>
              <a:rPr lang="en-US" sz="2800" dirty="0" smtClean="0"/>
              <a:t>; </a:t>
            </a:r>
          </a:p>
          <a:p>
            <a:pPr marL="457200" lvl="1" indent="0" algn="just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Globalizacija</a:t>
            </a:r>
            <a:r>
              <a:rPr lang="en-US" sz="2800" dirty="0" smtClean="0"/>
              <a:t> </a:t>
            </a:r>
            <a:r>
              <a:rPr lang="en-US" sz="2800" dirty="0" err="1" smtClean="0"/>
              <a:t>bankarskog</a:t>
            </a:r>
            <a:r>
              <a:rPr lang="en-US" sz="2800" dirty="0" smtClean="0"/>
              <a:t> </a:t>
            </a:r>
            <a:r>
              <a:rPr lang="en-US" sz="2800" dirty="0" err="1" smtClean="0"/>
              <a:t>poslovanja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271102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metodama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ublažavanja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praksa</a:t>
            </a:r>
            <a:r>
              <a:rPr lang="en-US" dirty="0"/>
              <a:t> je </a:t>
            </a:r>
            <a:r>
              <a:rPr lang="en-US" dirty="0" err="1"/>
              <a:t>pokazala</a:t>
            </a:r>
            <a:r>
              <a:rPr lang="en-US" dirty="0"/>
              <a:t> da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zaštitnih</a:t>
            </a:r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ugovaranja</a:t>
            </a:r>
            <a:r>
              <a:rPr lang="en-US" dirty="0"/>
              <a:t> </a:t>
            </a:r>
            <a:r>
              <a:rPr lang="en-US" dirty="0" err="1"/>
              <a:t>kolaterala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</a:t>
            </a:r>
            <a:r>
              <a:rPr lang="sr-Latn-ME" dirty="0" smtClean="0"/>
              <a:t>5</a:t>
            </a:r>
            <a:r>
              <a:rPr lang="en-US" dirty="0" smtClean="0"/>
              <a:t>.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bankarstvu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otežavaju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da </a:t>
            </a:r>
            <a:r>
              <a:rPr lang="en-US" dirty="0" err="1"/>
              <a:t>predvide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kretati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5477164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savremene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posvećuju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istaći</a:t>
            </a:r>
            <a:r>
              <a:rPr lang="en-US" dirty="0"/>
              <a:t> da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mora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usklađeno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filizofijom</a:t>
            </a:r>
            <a:r>
              <a:rPr lang="en-US" dirty="0"/>
              <a:t>,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potencijalom</a:t>
            </a:r>
            <a:r>
              <a:rPr lang="en-US" dirty="0"/>
              <a:t>, </a:t>
            </a:r>
            <a:r>
              <a:rPr lang="en-US" dirty="0" err="1"/>
              <a:t>ciljnim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,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evima</a:t>
            </a:r>
            <a:r>
              <a:rPr lang="en-US" dirty="0" smtClean="0"/>
              <a:t> </a:t>
            </a:r>
            <a:r>
              <a:rPr lang="en-US" dirty="0" err="1"/>
              <a:t>klijenata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,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kriterijume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fleksibilna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koordinisana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05542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/>
              <a:t>,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miksu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/>
              <a:t>, </a:t>
            </a:r>
            <a:r>
              <a:rPr lang="en-US" dirty="0" err="1"/>
              <a:t>delegiranju</a:t>
            </a:r>
            <a:r>
              <a:rPr lang="en-US" dirty="0"/>
              <a:t> </a:t>
            </a:r>
            <a:r>
              <a:rPr lang="en-US" dirty="0" err="1"/>
              <a:t>ovlašćenja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administriranju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o tome da li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prihvatljiv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internoj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kvantifikuje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tog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1545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 Pored toga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pozicionim</a:t>
            </a:r>
            <a:r>
              <a:rPr lang="en-US" dirty="0"/>
              <a:t> </a:t>
            </a:r>
            <a:r>
              <a:rPr lang="en-US" dirty="0" err="1"/>
              <a:t>limitima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ne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grane</a:t>
            </a:r>
            <a:r>
              <a:rPr lang="en-US" dirty="0"/>
              <a:t>)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gornjeg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diverzifikacije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razmotri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mora da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Bazelski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procenjenog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ečima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srazmeran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8975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započinje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Kvalitet</a:t>
            </a:r>
            <a:r>
              <a:rPr lang="en-US" dirty="0" smtClean="0"/>
              <a:t> 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validnosti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spoljnih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sadržani</a:t>
            </a:r>
            <a:r>
              <a:rPr lang="en-US" dirty="0"/>
              <a:t> u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uspeha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prilaže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prateću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dokumente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7082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Odluka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da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zaduži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. </a:t>
            </a:r>
          </a:p>
          <a:p>
            <a:pPr lvl="1" algn="just"/>
            <a:r>
              <a:rPr lang="en-US" sz="2600" dirty="0" smtClean="0"/>
              <a:t>Plan </a:t>
            </a:r>
            <a:r>
              <a:rPr lang="en-US" sz="2600" dirty="0" err="1"/>
              <a:t>razvoja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Plan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Ostvarena</a:t>
            </a:r>
            <a:r>
              <a:rPr lang="en-US" sz="2600" dirty="0"/>
              <a:t> </a:t>
            </a:r>
            <a:r>
              <a:rPr lang="en-US" sz="2600" dirty="0" err="1"/>
              <a:t>realizacija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, </a:t>
            </a:r>
            <a:r>
              <a:rPr lang="en-US" sz="2600" dirty="0" err="1"/>
              <a:t>struktura</a:t>
            </a:r>
            <a:r>
              <a:rPr lang="en-US" sz="2600" dirty="0"/>
              <a:t> </a:t>
            </a:r>
            <a:r>
              <a:rPr lang="en-US" sz="2600" dirty="0" err="1"/>
              <a:t>troškova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prodajne</a:t>
            </a:r>
            <a:r>
              <a:rPr lang="en-US" sz="2600" dirty="0"/>
              <a:t> </a:t>
            </a:r>
            <a:r>
              <a:rPr lang="en-US" sz="2600" dirty="0" smtClean="0"/>
              <a:t>c</a:t>
            </a:r>
            <a:r>
              <a:rPr lang="sr-Latn-ME" sz="2600" dirty="0" smtClean="0"/>
              <a:t>ij</a:t>
            </a:r>
            <a:r>
              <a:rPr lang="en-US" sz="2600" dirty="0" err="1" smtClean="0"/>
              <a:t>ene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err="1" smtClean="0"/>
              <a:t>Kretanje</a:t>
            </a:r>
            <a:r>
              <a:rPr lang="en-US" sz="2600" dirty="0" smtClean="0"/>
              <a:t> </a:t>
            </a:r>
            <a:r>
              <a:rPr lang="en-US" sz="2600" dirty="0" err="1"/>
              <a:t>zaliha</a:t>
            </a:r>
            <a:r>
              <a:rPr lang="en-US" sz="2600" dirty="0"/>
              <a:t> </a:t>
            </a:r>
            <a:r>
              <a:rPr lang="en-US" sz="2600" dirty="0" err="1"/>
              <a:t>sirovina</a:t>
            </a:r>
            <a:r>
              <a:rPr lang="en-US" sz="2600" dirty="0"/>
              <a:t>, </a:t>
            </a:r>
            <a:r>
              <a:rPr lang="en-US" sz="2600" dirty="0" err="1"/>
              <a:t>materijala</a:t>
            </a:r>
            <a:r>
              <a:rPr lang="en-US" sz="2600" dirty="0"/>
              <a:t>, </a:t>
            </a:r>
            <a:r>
              <a:rPr lang="en-US" sz="2600" dirty="0" err="1"/>
              <a:t>nedovršene</a:t>
            </a:r>
            <a:r>
              <a:rPr lang="en-US" sz="2600" dirty="0"/>
              <a:t>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gotovih</a:t>
            </a:r>
            <a:r>
              <a:rPr lang="en-US" sz="2600" dirty="0"/>
              <a:t> </a:t>
            </a:r>
            <a:r>
              <a:rPr lang="en-US" sz="2600" dirty="0" err="1"/>
              <a:t>proizvoda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err="1" smtClean="0"/>
              <a:t>Stanje</a:t>
            </a:r>
            <a:r>
              <a:rPr lang="en-US" sz="2600" dirty="0" smtClean="0"/>
              <a:t> </a:t>
            </a:r>
            <a:r>
              <a:rPr lang="en-US" sz="2600" dirty="0" err="1"/>
              <a:t>obrtnih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, </a:t>
            </a:r>
            <a:r>
              <a:rPr lang="en-US" sz="2600" dirty="0" err="1"/>
              <a:t>njihovi</a:t>
            </a:r>
            <a:r>
              <a:rPr lang="en-US" sz="2600" dirty="0"/>
              <a:t> </a:t>
            </a:r>
            <a:r>
              <a:rPr lang="en-US" sz="2600" dirty="0" err="1"/>
              <a:t>izvori</a:t>
            </a:r>
            <a:r>
              <a:rPr lang="en-US" sz="2600" dirty="0"/>
              <a:t>, </a:t>
            </a:r>
            <a:r>
              <a:rPr lang="en-US" sz="2600" dirty="0" err="1"/>
              <a:t>sredstva</a:t>
            </a:r>
            <a:r>
              <a:rPr lang="en-US" sz="2600" dirty="0"/>
              <a:t> </a:t>
            </a:r>
            <a:r>
              <a:rPr lang="en-US" sz="2600" dirty="0" err="1"/>
              <a:t>kojima</a:t>
            </a:r>
            <a:r>
              <a:rPr lang="en-US" sz="2600" dirty="0"/>
              <a:t> </a:t>
            </a:r>
            <a:r>
              <a:rPr lang="en-US" sz="2600" dirty="0" err="1"/>
              <a:t>preduzeće</a:t>
            </a:r>
            <a:r>
              <a:rPr lang="en-US" sz="2600" dirty="0"/>
              <a:t> </a:t>
            </a:r>
            <a:r>
              <a:rPr lang="en-US" sz="2600" dirty="0" err="1"/>
              <a:t>raspolaže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Ukupne</a:t>
            </a:r>
            <a:r>
              <a:rPr lang="en-US" sz="2600" dirty="0"/>
              <a:t> </a:t>
            </a:r>
            <a:r>
              <a:rPr lang="en-US" sz="2600" dirty="0" err="1"/>
              <a:t>obaveze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Pregled</a:t>
            </a:r>
            <a:r>
              <a:rPr lang="en-US" sz="2600" dirty="0"/>
              <a:t> </a:t>
            </a:r>
            <a:r>
              <a:rPr lang="en-US" sz="2600" dirty="0" err="1"/>
              <a:t>potraživanja</a:t>
            </a:r>
            <a:r>
              <a:rPr lang="en-US" sz="2600" dirty="0"/>
              <a:t> od </a:t>
            </a:r>
            <a:r>
              <a:rPr lang="en-US" sz="2600" dirty="0" err="1"/>
              <a:t>kupaca</a:t>
            </a:r>
            <a:r>
              <a:rPr lang="en-US" sz="2600" dirty="0"/>
              <a:t>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ročnosti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Pregled</a:t>
            </a:r>
            <a:r>
              <a:rPr lang="en-US" sz="2600" dirty="0"/>
              <a:t> </a:t>
            </a:r>
            <a:r>
              <a:rPr lang="en-US" sz="2600" dirty="0" err="1"/>
              <a:t>stanja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kretanja</a:t>
            </a:r>
            <a:r>
              <a:rPr lang="en-US" sz="2600" dirty="0"/>
              <a:t> </a:t>
            </a:r>
            <a:r>
              <a:rPr lang="en-US" sz="2600" dirty="0" err="1"/>
              <a:t>fondova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/>
              <a:t>Plan </a:t>
            </a:r>
            <a:r>
              <a:rPr lang="en-US" sz="2600" dirty="0" err="1"/>
              <a:t>potrebnih</a:t>
            </a:r>
            <a:r>
              <a:rPr lang="en-US" sz="2600" dirty="0"/>
              <a:t> </a:t>
            </a:r>
            <a:r>
              <a:rPr lang="en-US" sz="2600" dirty="0" err="1"/>
              <a:t>obrtnih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proces</a:t>
            </a:r>
            <a:r>
              <a:rPr lang="en-US" sz="2600" dirty="0"/>
              <a:t> </a:t>
            </a:r>
            <a:r>
              <a:rPr lang="en-US" sz="2600" dirty="0" err="1"/>
              <a:t>redovnog</a:t>
            </a:r>
            <a:r>
              <a:rPr lang="en-US" sz="2600" dirty="0"/>
              <a:t> </a:t>
            </a:r>
            <a:r>
              <a:rPr lang="en-US" sz="2600" dirty="0" err="1"/>
              <a:t>poslovanja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8101148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da je </a:t>
            </a:r>
            <a:r>
              <a:rPr lang="en-US" dirty="0" err="1"/>
              <a:t>preduzeće</a:t>
            </a:r>
            <a:r>
              <a:rPr lang="en-US" dirty="0"/>
              <a:t> (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u </a:t>
            </a:r>
            <a:r>
              <a:rPr lang="en-US" dirty="0" err="1"/>
              <a:t>dužem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deponent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u </a:t>
            </a:r>
            <a:r>
              <a:rPr lang="en-US" dirty="0" err="1"/>
              <a:t>obavezi</a:t>
            </a:r>
            <a:r>
              <a:rPr lang="en-US" dirty="0"/>
              <a:t> je </a:t>
            </a:r>
            <a:r>
              <a:rPr lang="en-US" dirty="0" err="1"/>
              <a:t>dostavi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ranijeg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dostupna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(</a:t>
            </a:r>
            <a:r>
              <a:rPr lang="en-US" dirty="0" err="1"/>
              <a:t>sopstveni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Set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prov</a:t>
            </a:r>
            <a:r>
              <a:rPr lang="sr-Latn-ME" dirty="0" smtClean="0"/>
              <a:t>j</a:t>
            </a:r>
            <a:r>
              <a:rPr lang="en-US" dirty="0" err="1" smtClean="0"/>
              <a:t>erava</a:t>
            </a:r>
            <a:r>
              <a:rPr lang="en-US" dirty="0"/>
              <a:t>, </a:t>
            </a:r>
            <a:r>
              <a:rPr lang="en-US" dirty="0" err="1"/>
              <a:t>analizira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kritički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u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(</a:t>
            </a:r>
            <a:r>
              <a:rPr lang="en-US" dirty="0" err="1"/>
              <a:t>spoljni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Ukrštanjem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tri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generiše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jasniju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performansama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raspoloživih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kreditni</a:t>
            </a:r>
            <a:r>
              <a:rPr lang="en-US" dirty="0"/>
              <a:t> referent (</a:t>
            </a:r>
            <a:r>
              <a:rPr lang="en-US" dirty="0" err="1"/>
              <a:t>analitičar</a:t>
            </a:r>
            <a:r>
              <a:rPr lang="en-US" dirty="0"/>
              <a:t>)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izvođenja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o </a:t>
            </a:r>
            <a:r>
              <a:rPr lang="en-US" dirty="0" err="1"/>
              <a:t>prihvatanju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odbijanju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/>
              <a:t>referat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sr-Latn-ME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9370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nazivu</a:t>
            </a:r>
            <a:r>
              <a:rPr lang="en-US" dirty="0"/>
              <a:t>, </a:t>
            </a:r>
            <a:r>
              <a:rPr lang="en-US" dirty="0" err="1"/>
              <a:t>sedištu</a:t>
            </a:r>
            <a:r>
              <a:rPr lang="en-US" dirty="0"/>
              <a:t> </a:t>
            </a:r>
            <a:r>
              <a:rPr lang="en-US" dirty="0" err="1"/>
              <a:t>ivrsti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2600" dirty="0" err="1" smtClean="0"/>
              <a:t>Iznos</a:t>
            </a:r>
            <a:r>
              <a:rPr lang="en-US" sz="2600" dirty="0" smtClean="0"/>
              <a:t> </a:t>
            </a:r>
            <a:r>
              <a:rPr lang="en-US" sz="2600" dirty="0" err="1"/>
              <a:t>ukupnih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/>
              <a:t>kojima</a:t>
            </a:r>
            <a:r>
              <a:rPr lang="en-US" sz="2600" dirty="0"/>
              <a:t> </a:t>
            </a:r>
            <a:r>
              <a:rPr lang="en-US" sz="2600" dirty="0" err="1"/>
              <a:t>preduzeće</a:t>
            </a:r>
            <a:r>
              <a:rPr lang="en-US" sz="2600" dirty="0"/>
              <a:t> </a:t>
            </a:r>
            <a:r>
              <a:rPr lang="en-US" sz="2600" dirty="0" err="1" smtClean="0"/>
              <a:t>raspolaže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Struktura</a:t>
            </a:r>
            <a:r>
              <a:rPr lang="en-US" sz="2600" dirty="0" smtClean="0"/>
              <a:t> </a:t>
            </a:r>
            <a:r>
              <a:rPr lang="en-US" sz="2600" dirty="0" err="1"/>
              <a:t>raspoloživih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 smtClean="0"/>
              <a:t>preduzeća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Kreditna</a:t>
            </a:r>
            <a:r>
              <a:rPr lang="en-US" sz="2600" dirty="0" smtClean="0"/>
              <a:t> </a:t>
            </a:r>
            <a:r>
              <a:rPr lang="en-US" sz="2600" dirty="0" err="1"/>
              <a:t>sposobnost</a:t>
            </a:r>
            <a:r>
              <a:rPr lang="en-US" sz="2600" dirty="0"/>
              <a:t> </a:t>
            </a:r>
            <a:r>
              <a:rPr lang="en-US" sz="2600" dirty="0" err="1" smtClean="0"/>
              <a:t>preduzeća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Visina</a:t>
            </a:r>
            <a:r>
              <a:rPr lang="en-US" sz="2600" dirty="0"/>
              <a:t> </a:t>
            </a:r>
            <a:r>
              <a:rPr lang="en-US" sz="2600" dirty="0" err="1"/>
              <a:t>anuiteta</a:t>
            </a:r>
            <a:r>
              <a:rPr lang="en-US" sz="2600" dirty="0"/>
              <a:t>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ranije</a:t>
            </a:r>
            <a:r>
              <a:rPr lang="en-US" sz="2600" dirty="0"/>
              <a:t> </a:t>
            </a:r>
            <a:r>
              <a:rPr lang="en-US" sz="2600" dirty="0" err="1"/>
              <a:t>odobrenim</a:t>
            </a:r>
            <a:r>
              <a:rPr lang="en-US" sz="2600" dirty="0"/>
              <a:t> </a:t>
            </a:r>
            <a:r>
              <a:rPr lang="en-US" sz="2600" dirty="0" err="1" smtClean="0"/>
              <a:t>kreditima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Stepen</a:t>
            </a:r>
            <a:r>
              <a:rPr lang="en-US" sz="2600" dirty="0" smtClean="0"/>
              <a:t> </a:t>
            </a:r>
            <a:r>
              <a:rPr lang="en-US" sz="2600" dirty="0" err="1"/>
              <a:t>izvršenja</a:t>
            </a:r>
            <a:r>
              <a:rPr lang="en-US" sz="2600" dirty="0"/>
              <a:t> </a:t>
            </a:r>
            <a:r>
              <a:rPr lang="en-US" sz="2600" dirty="0" err="1"/>
              <a:t>obaveza</a:t>
            </a:r>
            <a:r>
              <a:rPr lang="en-US" sz="2600" dirty="0"/>
              <a:t> </a:t>
            </a:r>
            <a:r>
              <a:rPr lang="en-US" sz="2600" dirty="0" err="1"/>
              <a:t>prema</a:t>
            </a:r>
            <a:r>
              <a:rPr lang="en-US" sz="2600" dirty="0"/>
              <a:t> </a:t>
            </a:r>
            <a:r>
              <a:rPr lang="en-US" sz="2600" dirty="0" err="1" smtClean="0"/>
              <a:t>banci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Iznos</a:t>
            </a:r>
            <a:r>
              <a:rPr lang="en-US" sz="2600" dirty="0" smtClean="0"/>
              <a:t> </a:t>
            </a:r>
            <a:r>
              <a:rPr lang="en-US" sz="2600" dirty="0" err="1"/>
              <a:t>datih</a:t>
            </a:r>
            <a:r>
              <a:rPr lang="en-US" sz="2600" dirty="0"/>
              <a:t> </a:t>
            </a:r>
            <a:r>
              <a:rPr lang="en-US" sz="2600" dirty="0" err="1" smtClean="0"/>
              <a:t>garancija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Iznos</a:t>
            </a:r>
            <a:r>
              <a:rPr lang="en-US" sz="2600" dirty="0"/>
              <a:t> </a:t>
            </a:r>
            <a:r>
              <a:rPr lang="en-US" sz="2600" dirty="0" err="1"/>
              <a:t>traženog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Nam</a:t>
            </a:r>
            <a:r>
              <a:rPr lang="sr-Latn-ME" sz="2600" dirty="0" smtClean="0"/>
              <a:t>j</a:t>
            </a:r>
            <a:r>
              <a:rPr lang="en-US" sz="2600" dirty="0" err="1" smtClean="0"/>
              <a:t>ena</a:t>
            </a:r>
            <a:r>
              <a:rPr lang="en-US" sz="2600" dirty="0" smtClean="0"/>
              <a:t> </a:t>
            </a:r>
            <a:r>
              <a:rPr lang="en-US" sz="2600" dirty="0" err="1"/>
              <a:t>traženog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Dinamika</a:t>
            </a:r>
            <a:r>
              <a:rPr lang="en-US" sz="2600" dirty="0"/>
              <a:t> </a:t>
            </a:r>
            <a:r>
              <a:rPr lang="en-US" sz="2600" dirty="0" err="1"/>
              <a:t>korišćenja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Projekcija</a:t>
            </a:r>
            <a:r>
              <a:rPr lang="en-US" sz="2600" dirty="0"/>
              <a:t> </a:t>
            </a:r>
            <a:r>
              <a:rPr lang="en-US" sz="2600" dirty="0" err="1"/>
              <a:t>očekivanih</a:t>
            </a:r>
            <a:r>
              <a:rPr lang="en-US" sz="2600" dirty="0"/>
              <a:t> </a:t>
            </a:r>
            <a:r>
              <a:rPr lang="en-US" sz="2600" dirty="0" err="1"/>
              <a:t>efekata</a:t>
            </a:r>
            <a:r>
              <a:rPr lang="en-US" sz="2600" dirty="0"/>
              <a:t> od </a:t>
            </a:r>
            <a:r>
              <a:rPr lang="en-US" sz="2600" dirty="0" err="1"/>
              <a:t>uloženih</a:t>
            </a:r>
            <a:r>
              <a:rPr lang="en-US" sz="2600" dirty="0"/>
              <a:t> </a:t>
            </a:r>
            <a:r>
              <a:rPr lang="en-US" sz="2600" dirty="0" err="1" smtClean="0"/>
              <a:t>sredstava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Tržište</a:t>
            </a:r>
            <a:r>
              <a:rPr lang="en-US" sz="2600" dirty="0"/>
              <a:t> </a:t>
            </a:r>
            <a:r>
              <a:rPr lang="en-US" sz="2600" dirty="0" err="1"/>
              <a:t>inputa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autputa</a:t>
            </a:r>
            <a:r>
              <a:rPr lang="en-US" sz="2600" dirty="0"/>
              <a:t> u </a:t>
            </a:r>
            <a:r>
              <a:rPr lang="en-US" sz="2600" dirty="0" err="1"/>
              <a:t>zemlji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inostranstvu</a:t>
            </a:r>
            <a:r>
              <a:rPr lang="en-US" sz="26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22564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sprovedene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referent u </a:t>
            </a:r>
            <a:r>
              <a:rPr lang="en-US" dirty="0" err="1"/>
              <a:t>zaključku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,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konačno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(</a:t>
            </a:r>
            <a:r>
              <a:rPr lang="en-US" dirty="0" err="1"/>
              <a:t>tražiocu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pristupaju</a:t>
            </a:r>
            <a:r>
              <a:rPr lang="en-US" dirty="0"/>
              <a:t> </a:t>
            </a:r>
            <a:r>
              <a:rPr lang="en-US" dirty="0" err="1"/>
              <a:t>potpisivanju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sardži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odobrenog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0305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otkazati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kaznenu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9)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kompletne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498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kraha</a:t>
            </a:r>
            <a:r>
              <a:rPr lang="en-US" dirty="0" smtClean="0"/>
              <a:t> </a:t>
            </a:r>
            <a:r>
              <a:rPr lang="en-US" dirty="0" err="1" smtClean="0"/>
              <a:t>NJujorške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1929.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u </a:t>
            </a:r>
            <a:r>
              <a:rPr lang="en-US" dirty="0" err="1" smtClean="0"/>
              <a:t>regulisanju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je </a:t>
            </a:r>
            <a:r>
              <a:rPr lang="en-US" dirty="0" err="1" smtClean="0"/>
              <a:t>dobila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značaju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koristile</a:t>
            </a:r>
            <a:r>
              <a:rPr lang="en-US" dirty="0" smtClean="0"/>
              <a:t> </a:t>
            </a:r>
            <a:r>
              <a:rPr lang="en-US" dirty="0" err="1" smtClean="0"/>
              <a:t>intervencionistički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u </a:t>
            </a:r>
            <a:r>
              <a:rPr lang="en-US" dirty="0" err="1" smtClean="0"/>
              <a:t>regulisanju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obezbedile</a:t>
            </a:r>
            <a:r>
              <a:rPr lang="en-US" dirty="0" smtClean="0"/>
              <a:t> </a:t>
            </a:r>
            <a:r>
              <a:rPr lang="en-US" dirty="0" err="1" smtClean="0"/>
              <a:t>sistemsku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Najznačajnije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enjivane</a:t>
            </a:r>
            <a:r>
              <a:rPr lang="en-US" dirty="0" smtClean="0"/>
              <a:t> u SAD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000" dirty="0" err="1" smtClean="0"/>
              <a:t>Ograničenje</a:t>
            </a:r>
            <a:r>
              <a:rPr lang="en-US" sz="3000" dirty="0" smtClean="0"/>
              <a:t> </a:t>
            </a:r>
            <a:r>
              <a:rPr lang="en-US" sz="3000" dirty="0" err="1" smtClean="0"/>
              <a:t>konkurencije</a:t>
            </a:r>
            <a:r>
              <a:rPr lang="en-US" sz="3000" dirty="0" smtClean="0"/>
              <a:t> - </a:t>
            </a:r>
            <a:r>
              <a:rPr lang="en-US" sz="3000" dirty="0" err="1" smtClean="0"/>
              <a:t>razgraničenjem</a:t>
            </a:r>
            <a:r>
              <a:rPr lang="en-US" sz="3000" dirty="0" smtClean="0"/>
              <a:t> </a:t>
            </a:r>
            <a:r>
              <a:rPr lang="en-US" sz="3000" dirty="0" err="1" smtClean="0"/>
              <a:t>komercijalnog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investicionog</a:t>
            </a:r>
            <a:r>
              <a:rPr lang="en-US" sz="3000" dirty="0" smtClean="0"/>
              <a:t> </a:t>
            </a:r>
            <a:r>
              <a:rPr lang="en-US" sz="3000" dirty="0" err="1" smtClean="0"/>
              <a:t>bankarstva</a:t>
            </a:r>
            <a:r>
              <a:rPr lang="en-US" sz="3000" dirty="0" smtClean="0"/>
              <a:t> </a:t>
            </a:r>
            <a:r>
              <a:rPr lang="en-US" sz="3000" dirty="0" err="1" smtClean="0"/>
              <a:t>banke</a:t>
            </a:r>
            <a:r>
              <a:rPr lang="en-US" sz="3000" dirty="0" smtClean="0"/>
              <a:t>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imale</a:t>
            </a:r>
            <a:r>
              <a:rPr lang="en-US" sz="3000" dirty="0" smtClean="0"/>
              <a:t> </a:t>
            </a:r>
            <a:r>
              <a:rPr lang="en-US" sz="3000" dirty="0" err="1" smtClean="0"/>
              <a:t>licencu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obavljanje</a:t>
            </a:r>
            <a:r>
              <a:rPr lang="en-US" sz="3000" dirty="0" smtClean="0"/>
              <a:t> </a:t>
            </a:r>
            <a:r>
              <a:rPr lang="en-US" sz="3000" dirty="0" err="1" smtClean="0"/>
              <a:t>poslova</a:t>
            </a:r>
            <a:r>
              <a:rPr lang="en-US" sz="3000" dirty="0" smtClean="0"/>
              <a:t> </a:t>
            </a:r>
            <a:r>
              <a:rPr lang="en-US" sz="3000" dirty="0" err="1" smtClean="0"/>
              <a:t>samo</a:t>
            </a:r>
            <a:r>
              <a:rPr lang="en-US" sz="3000" dirty="0" smtClean="0"/>
              <a:t> u </a:t>
            </a:r>
            <a:r>
              <a:rPr lang="en-US" sz="3000" dirty="0" err="1" smtClean="0"/>
              <a:t>okviru</a:t>
            </a:r>
            <a:r>
              <a:rPr lang="en-US" sz="3000" dirty="0" smtClean="0"/>
              <a:t> </a:t>
            </a:r>
            <a:r>
              <a:rPr lang="en-US" sz="3000" dirty="0" err="1" smtClean="0"/>
              <a:t>određenog</a:t>
            </a:r>
            <a:r>
              <a:rPr lang="en-US" sz="3000" dirty="0" smtClean="0"/>
              <a:t> </a:t>
            </a:r>
            <a:r>
              <a:rPr lang="en-US" sz="3000" dirty="0" err="1" smtClean="0"/>
              <a:t>tržišnog</a:t>
            </a:r>
            <a:r>
              <a:rPr lang="en-US" sz="3000" dirty="0" smtClean="0"/>
              <a:t> </a:t>
            </a:r>
            <a:r>
              <a:rPr lang="en-US" sz="3000" dirty="0" err="1" smtClean="0"/>
              <a:t>segmenta</a:t>
            </a:r>
            <a:r>
              <a:rPr lang="en-US" sz="3000" dirty="0" smtClean="0"/>
              <a:t>;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Zabrana</a:t>
            </a:r>
            <a:r>
              <a:rPr lang="en-US" sz="3000" dirty="0" smtClean="0"/>
              <a:t> </a:t>
            </a:r>
            <a:r>
              <a:rPr lang="en-US" sz="3000" dirty="0" err="1" smtClean="0"/>
              <a:t>davanja</a:t>
            </a:r>
            <a:r>
              <a:rPr lang="en-US" sz="3000" dirty="0" smtClean="0"/>
              <a:t> </a:t>
            </a:r>
            <a:r>
              <a:rPr lang="en-US" sz="3000" dirty="0" err="1" smtClean="0"/>
              <a:t>kamate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transakcione</a:t>
            </a:r>
            <a:r>
              <a:rPr lang="en-US" sz="3000" dirty="0" smtClean="0"/>
              <a:t> </a:t>
            </a:r>
            <a:r>
              <a:rPr lang="en-US" sz="3000" dirty="0" err="1" smtClean="0"/>
              <a:t>depozite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propisivanje</a:t>
            </a:r>
            <a:r>
              <a:rPr lang="en-US" sz="3000" dirty="0" smtClean="0"/>
              <a:t> </a:t>
            </a:r>
            <a:r>
              <a:rPr lang="en-US" sz="3000" dirty="0" err="1" smtClean="0"/>
              <a:t>najviše</a:t>
            </a:r>
            <a:r>
              <a:rPr lang="en-US" sz="3000" dirty="0" smtClean="0"/>
              <a:t> </a:t>
            </a:r>
            <a:r>
              <a:rPr lang="en-US" sz="3000" dirty="0" err="1" smtClean="0"/>
              <a:t>godišnje</a:t>
            </a:r>
            <a:r>
              <a:rPr lang="en-US" sz="3000" dirty="0" smtClean="0"/>
              <a:t> </a:t>
            </a:r>
            <a:r>
              <a:rPr lang="en-US" sz="3000" dirty="0" err="1" smtClean="0"/>
              <a:t>kamatne</a:t>
            </a:r>
            <a:r>
              <a:rPr lang="en-US" sz="3000" dirty="0" smtClean="0"/>
              <a:t> stope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oročene</a:t>
            </a:r>
            <a:r>
              <a:rPr lang="en-US" sz="3000" dirty="0" smtClean="0"/>
              <a:t> </a:t>
            </a:r>
            <a:r>
              <a:rPr lang="en-US" sz="3000" dirty="0" err="1" smtClean="0"/>
              <a:t>depozite</a:t>
            </a:r>
            <a:r>
              <a:rPr lang="en-US" sz="3000" dirty="0" smtClean="0"/>
              <a:t>, </a:t>
            </a:r>
            <a:r>
              <a:rPr lang="en-US" sz="3000" dirty="0" err="1" smtClean="0"/>
              <a:t>koja</a:t>
            </a:r>
            <a:r>
              <a:rPr lang="en-US" sz="3000" dirty="0" smtClean="0"/>
              <a:t> je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vezana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diskontnu</a:t>
            </a:r>
            <a:r>
              <a:rPr lang="en-US" sz="3000" dirty="0" smtClean="0"/>
              <a:t> </a:t>
            </a:r>
            <a:r>
              <a:rPr lang="en-US" sz="3000" dirty="0" err="1" smtClean="0"/>
              <a:t>stopu</a:t>
            </a:r>
            <a:r>
              <a:rPr lang="en-US" sz="3000" dirty="0" smtClean="0"/>
              <a:t> </a:t>
            </a:r>
            <a:r>
              <a:rPr lang="en-US" sz="3000" dirty="0" err="1" smtClean="0"/>
              <a:t>centralne</a:t>
            </a:r>
            <a:r>
              <a:rPr lang="en-US" sz="3000" dirty="0" smtClean="0"/>
              <a:t> </a:t>
            </a:r>
            <a:r>
              <a:rPr lang="en-US" sz="3000" dirty="0" err="1" smtClean="0"/>
              <a:t>banke</a:t>
            </a:r>
            <a:r>
              <a:rPr lang="en-US" sz="3000" dirty="0" smtClean="0"/>
              <a:t>;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Usm</a:t>
            </a:r>
            <a:r>
              <a:rPr lang="sr-Latn-ME" sz="3000" dirty="0" smtClean="0"/>
              <a:t>j</a:t>
            </a:r>
            <a:r>
              <a:rPr lang="en-US" sz="3000" dirty="0" err="1" smtClean="0"/>
              <a:t>eravanje</a:t>
            </a:r>
            <a:r>
              <a:rPr lang="en-US" sz="3000" dirty="0" smtClean="0"/>
              <a:t> d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ela</a:t>
            </a:r>
            <a:r>
              <a:rPr lang="en-US" sz="3000" dirty="0" smtClean="0"/>
              <a:t> </a:t>
            </a:r>
            <a:r>
              <a:rPr lang="en-US" sz="3000" dirty="0" err="1" smtClean="0"/>
              <a:t>plasmana</a:t>
            </a:r>
            <a:r>
              <a:rPr lang="en-US" sz="3000" dirty="0" smtClean="0"/>
              <a:t> </a:t>
            </a:r>
            <a:r>
              <a:rPr lang="en-US" sz="3000" dirty="0" err="1" smtClean="0"/>
              <a:t>banaka</a:t>
            </a:r>
            <a:r>
              <a:rPr lang="en-US" sz="3000" dirty="0" smtClean="0"/>
              <a:t> u </a:t>
            </a:r>
            <a:r>
              <a:rPr lang="en-US" sz="3000" dirty="0" err="1" smtClean="0"/>
              <a:t>određene</a:t>
            </a:r>
            <a:r>
              <a:rPr lang="en-US" sz="3000" dirty="0" smtClean="0"/>
              <a:t>, </a:t>
            </a:r>
            <a:r>
              <a:rPr lang="en-US" sz="3000" dirty="0" err="1" smtClean="0"/>
              <a:t>prioritetne</a:t>
            </a:r>
            <a:r>
              <a:rPr lang="en-US" sz="3000" dirty="0" smtClean="0"/>
              <a:t> </a:t>
            </a:r>
            <a:r>
              <a:rPr lang="en-US" sz="3000" dirty="0" err="1" smtClean="0"/>
              <a:t>nam</a:t>
            </a:r>
            <a:r>
              <a:rPr lang="sr-Latn-ME" sz="3000" dirty="0" smtClean="0"/>
              <a:t>j</a:t>
            </a:r>
            <a:r>
              <a:rPr lang="en-US" sz="3000" dirty="0" err="1" smtClean="0"/>
              <a:t>ene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5534159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6300"/>
            <a:ext cx="10515600" cy="53006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400" dirty="0"/>
              <a:t>10) </a:t>
            </a:r>
            <a:r>
              <a:rPr lang="en-US" sz="3400" dirty="0" err="1"/>
              <a:t>osiguranje</a:t>
            </a:r>
            <a:r>
              <a:rPr lang="en-US" sz="3400" dirty="0"/>
              <a:t> </a:t>
            </a:r>
            <a:r>
              <a:rPr lang="en-US" sz="3400" dirty="0" err="1" smtClean="0"/>
              <a:t>vr</a:t>
            </a:r>
            <a:r>
              <a:rPr lang="sr-Latn-ME" sz="3400" dirty="0" smtClean="0"/>
              <a:t>ij</a:t>
            </a:r>
            <a:r>
              <a:rPr lang="en-US" sz="3400" dirty="0" err="1" smtClean="0"/>
              <a:t>ednosti</a:t>
            </a:r>
            <a:r>
              <a:rPr lang="en-US" sz="3400" dirty="0" smtClean="0"/>
              <a:t> </a:t>
            </a:r>
            <a:r>
              <a:rPr lang="en-US" sz="3400" dirty="0" err="1"/>
              <a:t>obrtnih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osnovnih</a:t>
            </a:r>
            <a:r>
              <a:rPr lang="en-US" sz="3400" dirty="0"/>
              <a:t> </a:t>
            </a:r>
            <a:r>
              <a:rPr lang="en-US" sz="3400" dirty="0" err="1"/>
              <a:t>sredstava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11) </a:t>
            </a:r>
            <a:r>
              <a:rPr lang="en-US" sz="3400" dirty="0" err="1"/>
              <a:t>plaćanje</a:t>
            </a:r>
            <a:r>
              <a:rPr lang="en-US" sz="3400" dirty="0"/>
              <a:t> </a:t>
            </a:r>
            <a:r>
              <a:rPr lang="en-US" sz="3400" dirty="0" err="1"/>
              <a:t>poreza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12) </a:t>
            </a:r>
            <a:r>
              <a:rPr lang="en-US" sz="3400" dirty="0" err="1" smtClean="0"/>
              <a:t>nam</a:t>
            </a:r>
            <a:r>
              <a:rPr lang="sr-Latn-ME" sz="3400" dirty="0" smtClean="0"/>
              <a:t>j</a:t>
            </a:r>
            <a:r>
              <a:rPr lang="en-US" sz="3400" dirty="0" err="1" smtClean="0"/>
              <a:t>ensku</a:t>
            </a:r>
            <a:r>
              <a:rPr lang="en-US" sz="3400" dirty="0" smtClean="0"/>
              <a:t> </a:t>
            </a:r>
            <a:r>
              <a:rPr lang="en-US" sz="3400" dirty="0" err="1"/>
              <a:t>kontrolu</a:t>
            </a:r>
            <a:r>
              <a:rPr lang="en-US" sz="3400" dirty="0"/>
              <a:t> </a:t>
            </a:r>
            <a:r>
              <a:rPr lang="en-US" sz="3400" dirty="0" err="1"/>
              <a:t>upotrebe</a:t>
            </a:r>
            <a:r>
              <a:rPr lang="en-US" sz="3400" dirty="0"/>
              <a:t> </a:t>
            </a:r>
            <a:r>
              <a:rPr lang="en-US" sz="3400" dirty="0" err="1"/>
              <a:t>kredita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13) </a:t>
            </a:r>
            <a:r>
              <a:rPr lang="en-US" sz="3400" dirty="0" err="1"/>
              <a:t>ugovorene</a:t>
            </a:r>
            <a:r>
              <a:rPr lang="en-US" sz="3400" dirty="0"/>
              <a:t> </a:t>
            </a:r>
            <a:r>
              <a:rPr lang="en-US" sz="3400" dirty="0" err="1"/>
              <a:t>kazne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naknade</a:t>
            </a:r>
            <a:r>
              <a:rPr lang="en-US" sz="3400" dirty="0"/>
              <a:t> </a:t>
            </a:r>
            <a:r>
              <a:rPr lang="en-US" sz="3400" dirty="0" err="1"/>
              <a:t>štete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 smtClean="0"/>
              <a:t>14</a:t>
            </a:r>
            <a:r>
              <a:rPr lang="en-US" sz="3400" dirty="0"/>
              <a:t>) </a:t>
            </a:r>
            <a:r>
              <a:rPr lang="en-US" sz="3400" dirty="0" err="1"/>
              <a:t>zabranu</a:t>
            </a:r>
            <a:r>
              <a:rPr lang="en-US" sz="3400" dirty="0"/>
              <a:t> </a:t>
            </a:r>
            <a:r>
              <a:rPr lang="en-US" sz="3400" dirty="0" err="1"/>
              <a:t>korisniku</a:t>
            </a:r>
            <a:r>
              <a:rPr lang="en-US" sz="3400" dirty="0"/>
              <a:t> da </a:t>
            </a:r>
            <a:r>
              <a:rPr lang="en-US" sz="3400" dirty="0" err="1"/>
              <a:t>odobrava</a:t>
            </a:r>
            <a:r>
              <a:rPr lang="en-US" sz="3400" dirty="0"/>
              <a:t> </a:t>
            </a:r>
            <a:r>
              <a:rPr lang="en-US" sz="3400" dirty="0" err="1"/>
              <a:t>kredit</a:t>
            </a:r>
            <a:r>
              <a:rPr lang="en-US" sz="3400" dirty="0"/>
              <a:t> </a:t>
            </a:r>
            <a:r>
              <a:rPr lang="en-US" sz="3400" dirty="0" err="1"/>
              <a:t>trećem</a:t>
            </a:r>
            <a:r>
              <a:rPr lang="en-US" sz="3400" dirty="0"/>
              <a:t> </a:t>
            </a:r>
            <a:r>
              <a:rPr lang="en-US" sz="3400" dirty="0" err="1"/>
              <a:t>lcu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15) </a:t>
            </a:r>
            <a:r>
              <a:rPr lang="en-US" sz="3400" dirty="0" err="1"/>
              <a:t>obezbeđenje</a:t>
            </a:r>
            <a:r>
              <a:rPr lang="en-US" sz="3400" dirty="0"/>
              <a:t> </a:t>
            </a:r>
            <a:r>
              <a:rPr lang="en-US" sz="3400" dirty="0" err="1"/>
              <a:t>deviznih</a:t>
            </a:r>
            <a:r>
              <a:rPr lang="en-US" sz="3400" dirty="0"/>
              <a:t> </a:t>
            </a:r>
            <a:r>
              <a:rPr lang="en-US" sz="3400" dirty="0" err="1"/>
              <a:t>sredstava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16) </a:t>
            </a:r>
            <a:r>
              <a:rPr lang="en-US" sz="3400" dirty="0" err="1"/>
              <a:t>izdvajanje</a:t>
            </a:r>
            <a:r>
              <a:rPr lang="en-US" sz="3400" dirty="0"/>
              <a:t> </a:t>
            </a:r>
            <a:r>
              <a:rPr lang="en-US" sz="3400" dirty="0" err="1"/>
              <a:t>depozita</a:t>
            </a:r>
            <a:r>
              <a:rPr lang="en-US" sz="3400" dirty="0"/>
              <a:t>,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8379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400" dirty="0"/>
              <a:t>17) </a:t>
            </a:r>
            <a:r>
              <a:rPr lang="en-US" sz="3400" dirty="0" err="1"/>
              <a:t>nadležnos</a:t>
            </a:r>
            <a:r>
              <a:rPr lang="en-US" sz="3400" dirty="0"/>
              <a:t> u </a:t>
            </a:r>
            <a:r>
              <a:rPr lang="en-US" sz="3400" dirty="0" err="1"/>
              <a:t>slučaju</a:t>
            </a:r>
            <a:r>
              <a:rPr lang="en-US" sz="3400" dirty="0"/>
              <a:t> </a:t>
            </a:r>
            <a:r>
              <a:rPr lang="en-US" sz="3400" dirty="0" err="1"/>
              <a:t>spora</a:t>
            </a:r>
            <a:r>
              <a:rPr lang="en-US" sz="3400" dirty="0"/>
              <a:t>, </a:t>
            </a:r>
          </a:p>
          <a:p>
            <a:pPr marL="457200" lvl="1" indent="0" algn="just">
              <a:buNone/>
            </a:pPr>
            <a:r>
              <a:rPr lang="en-US" sz="3400" dirty="0"/>
              <a:t>18) datum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smtClean="0"/>
              <a:t>m</a:t>
            </a:r>
            <a:r>
              <a:rPr lang="sr-Latn-ME" sz="3400" dirty="0" smtClean="0"/>
              <a:t>j</a:t>
            </a:r>
            <a:r>
              <a:rPr lang="en-US" sz="3400" dirty="0" err="1" smtClean="0"/>
              <a:t>esto</a:t>
            </a:r>
            <a:r>
              <a:rPr lang="en-US" sz="3400" dirty="0" smtClean="0"/>
              <a:t> </a:t>
            </a:r>
            <a:r>
              <a:rPr lang="en-US" sz="3400" dirty="0" err="1"/>
              <a:t>zaključenja</a:t>
            </a:r>
            <a:r>
              <a:rPr lang="en-US" sz="3400" dirty="0"/>
              <a:t> </a:t>
            </a:r>
            <a:r>
              <a:rPr lang="en-US" sz="3400" dirty="0" err="1"/>
              <a:t>ugovora</a:t>
            </a:r>
            <a:r>
              <a:rPr lang="en-US" sz="3400" dirty="0"/>
              <a:t>, </a:t>
            </a:r>
          </a:p>
          <a:p>
            <a:pPr marL="457200" lvl="1" indent="0" algn="just">
              <a:buNone/>
            </a:pPr>
            <a:r>
              <a:rPr lang="en-US" sz="3400" dirty="0"/>
              <a:t>19) </a:t>
            </a:r>
            <a:r>
              <a:rPr lang="en-US" sz="3400" dirty="0" err="1"/>
              <a:t>potpise</a:t>
            </a:r>
            <a:r>
              <a:rPr lang="en-US" sz="3400" dirty="0"/>
              <a:t> </a:t>
            </a:r>
            <a:r>
              <a:rPr lang="en-US" sz="3400" dirty="0" err="1"/>
              <a:t>ugovornih</a:t>
            </a:r>
            <a:r>
              <a:rPr lang="en-US" sz="3400" dirty="0"/>
              <a:t> </a:t>
            </a:r>
            <a:r>
              <a:rPr lang="en-US" sz="3400" dirty="0" err="1"/>
              <a:t>strana</a:t>
            </a:r>
            <a:r>
              <a:rPr lang="en-US" sz="3400" dirty="0"/>
              <a:t>. </a:t>
            </a:r>
          </a:p>
          <a:p>
            <a:pPr algn="just"/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preciznog</a:t>
            </a:r>
            <a:r>
              <a:rPr lang="en-US" dirty="0"/>
              <a:t> </a:t>
            </a:r>
            <a:r>
              <a:rPr lang="en-US" dirty="0" err="1"/>
              <a:t>definisanja</a:t>
            </a:r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ovlašćena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potpisuju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</a:t>
            </a:r>
            <a:r>
              <a:rPr lang="en-US" dirty="0" err="1"/>
              <a:t>potpisa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pečat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pečat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kreditu</a:t>
            </a:r>
            <a:r>
              <a:rPr lang="en-US" dirty="0"/>
              <a:t> se </a:t>
            </a:r>
            <a:r>
              <a:rPr lang="en-US" dirty="0" err="1"/>
              <a:t>sastavlja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istovetna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erka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pušta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u </a:t>
            </a:r>
            <a:r>
              <a:rPr lang="en-US" dirty="0" err="1"/>
              <a:t>tečaj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potpisanim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6636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sr-Latn-ME" sz="3600" dirty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</a:t>
            </a:r>
            <a:r>
              <a:rPr lang="sr-Latn-ME" sz="3600" dirty="0" smtClean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KREDITIRANJE STANOVNIŠTVA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Kreditiranje</a:t>
            </a:r>
            <a:r>
              <a:rPr lang="en-US" dirty="0" smtClean="0"/>
              <a:t> </a:t>
            </a:r>
            <a:r>
              <a:rPr lang="en-US" dirty="0" err="1"/>
              <a:t>stanovništa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segment </a:t>
            </a:r>
            <a:r>
              <a:rPr lang="en-US" dirty="0" err="1"/>
              <a:t>bankarkog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kombinaciji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informacione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uticao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okreću</a:t>
            </a:r>
            <a:r>
              <a:rPr lang="en-US" dirty="0"/>
              <a:t> </a:t>
            </a:r>
            <a:r>
              <a:rPr lang="en-US" dirty="0" err="1"/>
              <a:t>alternativnim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primer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Kreditiranje</a:t>
            </a:r>
            <a:r>
              <a:rPr lang="en-US" dirty="0" smtClean="0"/>
              <a:t> </a:t>
            </a:r>
            <a:r>
              <a:rPr lang="en-US" dirty="0" err="1"/>
              <a:t>stanovništva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atraktivno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etljiv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od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5595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pPr algn="just"/>
            <a:r>
              <a:rPr lang="en-US" dirty="0"/>
              <a:t>To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esečne</a:t>
            </a:r>
            <a:r>
              <a:rPr lang="en-US" dirty="0" smtClean="0"/>
              <a:t> </a:t>
            </a:r>
            <a:r>
              <a:rPr lang="en-US" dirty="0"/>
              <a:t>rate,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/>
          </a:p>
          <a:p>
            <a:pPr algn="just"/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učvršćivanja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Sa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građanima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/>
              <a:t>držanjem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stabilne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jeftine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96033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2</a:t>
            </a:r>
            <a:r>
              <a:rPr lang="en-US" dirty="0" smtClean="0"/>
              <a:t>.1</a:t>
            </a:r>
            <a:r>
              <a:rPr lang="en-US" dirty="0"/>
              <a:t>.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</a:p>
          <a:p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, </a:t>
            </a:r>
          </a:p>
          <a:p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nameštaja</a:t>
            </a:r>
            <a:r>
              <a:rPr lang="en-US" dirty="0"/>
              <a:t>, </a:t>
            </a:r>
          </a:p>
          <a:p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kućnih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, </a:t>
            </a:r>
          </a:p>
          <a:p>
            <a:r>
              <a:rPr lang="en-US" dirty="0" smtClean="0"/>
              <a:t> </a:t>
            </a:r>
            <a:r>
              <a:rPr lang="en-US" dirty="0" err="1"/>
              <a:t>gotovinski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(</a:t>
            </a:r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),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6653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okvirni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(overdraft). 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automobile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diskontuju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reprezentuju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do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naplaćuju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neplaćanja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(</a:t>
            </a:r>
            <a:r>
              <a:rPr lang="en-US" dirty="0" err="1"/>
              <a:t>diler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 do 5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otplaćuju</a:t>
            </a:r>
            <a:r>
              <a:rPr lang="en-US" dirty="0"/>
              <a:t> se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mesečnih</a:t>
            </a:r>
            <a:r>
              <a:rPr lang="en-US" dirty="0"/>
              <a:t> rata.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5185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Gotovinske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</a:t>
            </a:r>
            <a:r>
              <a:rPr lang="sr-Latn-ME" dirty="0" smtClean="0"/>
              <a:t> vrijednosti automobila</a:t>
            </a:r>
            <a:r>
              <a:rPr lang="en-US" dirty="0" smtClean="0"/>
              <a:t>,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dužim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žiranata</a:t>
            </a:r>
            <a:r>
              <a:rPr lang="en-US" dirty="0"/>
              <a:t>, </a:t>
            </a:r>
            <a:r>
              <a:rPr lang="en-US" dirty="0" err="1"/>
              <a:t>administrativne</a:t>
            </a:r>
            <a:r>
              <a:rPr lang="en-US" dirty="0"/>
              <a:t> </a:t>
            </a:r>
            <a:r>
              <a:rPr lang="en-US" dirty="0" err="1"/>
              <a:t>zabrane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,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uplatom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Iznos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esečnog</a:t>
            </a:r>
            <a:r>
              <a:rPr lang="en-US" dirty="0" smtClean="0"/>
              <a:t> </a:t>
            </a:r>
            <a:r>
              <a:rPr lang="en-US" dirty="0" err="1"/>
              <a:t>anuiteta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dohodka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žiranta</a:t>
            </a:r>
            <a:r>
              <a:rPr lang="en-US" dirty="0"/>
              <a:t>). </a:t>
            </a:r>
          </a:p>
          <a:p>
            <a:pPr algn="just"/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takozvani</a:t>
            </a:r>
            <a:r>
              <a:rPr lang="en-US" dirty="0"/>
              <a:t> </a:t>
            </a:r>
            <a:r>
              <a:rPr lang="en-US" dirty="0" err="1"/>
              <a:t>brzi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</a:t>
            </a:r>
            <a:r>
              <a:rPr lang="sr-Latn-ME" dirty="0" smtClean="0"/>
              <a:t>j</a:t>
            </a:r>
            <a:r>
              <a:rPr lang="en-US" dirty="0" err="1" smtClean="0"/>
              <a:t>ihova</a:t>
            </a:r>
            <a:r>
              <a:rPr lang="en-US" dirty="0" smtClean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je </a:t>
            </a:r>
            <a:r>
              <a:rPr lang="en-US" dirty="0" err="1"/>
              <a:t>pojednostavljeno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38204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Brzi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,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prikupi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toga,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otvoren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uplaćenja</a:t>
            </a:r>
            <a:r>
              <a:rPr lang="en-US" dirty="0"/>
              <a:t> (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variraju</a:t>
            </a:r>
            <a:r>
              <a:rPr lang="en-US" dirty="0"/>
              <a:t> od </a:t>
            </a:r>
            <a:r>
              <a:rPr lang="en-US" dirty="0" err="1"/>
              <a:t>banke</a:t>
            </a:r>
            <a:r>
              <a:rPr lang="en-US" dirty="0"/>
              <a:t> do </a:t>
            </a:r>
            <a:r>
              <a:rPr lang="en-US" dirty="0" err="1"/>
              <a:t>banke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Otplata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meseca</a:t>
            </a:r>
            <a:r>
              <a:rPr lang="en-US" dirty="0"/>
              <a:t> </a:t>
            </a:r>
            <a:r>
              <a:rPr lang="en-US" dirty="0" err="1"/>
              <a:t>odbija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rate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 smtClean="0"/>
              <a:t>korisnika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5336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Drugi</a:t>
            </a:r>
            <a:r>
              <a:rPr lang="en-US" dirty="0"/>
              <a:t> tip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zajmovima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izgradnje</a:t>
            </a:r>
            <a:r>
              <a:rPr lang="en-US" dirty="0"/>
              <a:t> </a:t>
            </a:r>
            <a:r>
              <a:rPr lang="en-US" dirty="0" err="1"/>
              <a:t>stanova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zgrada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30 </a:t>
            </a:r>
            <a:r>
              <a:rPr lang="en-US" dirty="0" err="1"/>
              <a:t>godina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se </a:t>
            </a:r>
            <a:r>
              <a:rPr lang="en-US" dirty="0" err="1"/>
              <a:t>otplata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anuitetnih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esečnom</a:t>
            </a:r>
            <a:r>
              <a:rPr lang="en-US" dirty="0" smtClean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zajmovi</a:t>
            </a:r>
            <a:r>
              <a:rPr lang="en-US" dirty="0"/>
              <a:t> se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(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ovlašćenje</a:t>
            </a:r>
            <a:r>
              <a:rPr lang="en-US" dirty="0"/>
              <a:t> da se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prinudnom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izmiri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Hipoteka</a:t>
            </a:r>
            <a:r>
              <a:rPr lang="en-US" dirty="0"/>
              <a:t> se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/>
              <a:t>založnog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je </a:t>
            </a:r>
            <a:r>
              <a:rPr lang="en-US" dirty="0" err="1"/>
              <a:t>nepokretna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konstituiše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zemljište</a:t>
            </a:r>
            <a:r>
              <a:rPr lang="en-US" dirty="0"/>
              <a:t>, </a:t>
            </a:r>
            <a:r>
              <a:rPr lang="en-US" dirty="0" err="1"/>
              <a:t>građevinske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, hale, </a:t>
            </a:r>
            <a:r>
              <a:rPr lang="en-US" dirty="0" err="1"/>
              <a:t>magacine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4519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(</a:t>
            </a:r>
            <a:r>
              <a:rPr lang="en-US" dirty="0" err="1"/>
              <a:t>učešće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25%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esečnih</a:t>
            </a:r>
            <a:r>
              <a:rPr lang="en-US" dirty="0" smtClean="0"/>
              <a:t> </a:t>
            </a:r>
            <a:r>
              <a:rPr lang="en-US" dirty="0" err="1"/>
              <a:t>anuiteta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raspoloživi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slučaj</a:t>
            </a:r>
            <a:r>
              <a:rPr lang="en-US" dirty="0"/>
              <a:t> da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esečna</a:t>
            </a:r>
            <a:r>
              <a:rPr lang="en-US" dirty="0" smtClean="0"/>
              <a:t> </a:t>
            </a:r>
            <a:r>
              <a:rPr lang="en-US" dirty="0"/>
              <a:t>rata </a:t>
            </a:r>
            <a:r>
              <a:rPr lang="en-US" dirty="0" err="1"/>
              <a:t>hipotekarnog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sr-Latn-ME" dirty="0" smtClean="0"/>
              <a:t>polovine</a:t>
            </a:r>
            <a:r>
              <a:rPr lang="en-US" dirty="0" smtClean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smtClean="0"/>
              <a:t>(5</a:t>
            </a:r>
            <a:r>
              <a:rPr lang="sr-Latn-ME" dirty="0" smtClean="0"/>
              <a:t>0</a:t>
            </a:r>
            <a:r>
              <a:rPr lang="en-US" dirty="0" smtClean="0"/>
              <a:t>%).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062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11375</Words>
  <Application>Microsoft Office PowerPoint</Application>
  <PresentationFormat>Custom</PresentationFormat>
  <Paragraphs>599</Paragraphs>
  <Slides>108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Office Theme</vt:lpstr>
      <vt:lpstr>PRAVO FINANSIJSKIH INSTITUCIJA</vt:lpstr>
      <vt:lpstr>Sadržaj </vt:lpstr>
      <vt:lpstr>1. KARAKTERISTIKE BANAKA KAO FINANSIJSKIH INSTITUCIJA </vt:lpstr>
      <vt:lpstr>Slide 4</vt:lpstr>
      <vt:lpstr>Slide 5</vt:lpstr>
      <vt:lpstr>Slide 6</vt:lpstr>
      <vt:lpstr>Slide 7</vt:lpstr>
      <vt:lpstr>2. FAKTORI SAVREMENIH TRENDOVA U BANKARSTVU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3.OSNOVNE KARAKTERISTIKE DEPOZITA </vt:lpstr>
      <vt:lpstr>Slide 17</vt:lpstr>
      <vt:lpstr>Slide 18</vt:lpstr>
      <vt:lpstr>Slide 19</vt:lpstr>
      <vt:lpstr>Slide 20</vt:lpstr>
      <vt:lpstr>  3.1. TRANSAKCIONI DEPOZITI (DEPOZITI PO VIĐENJU)  </vt:lpstr>
      <vt:lpstr>Slide 22</vt:lpstr>
      <vt:lpstr>Slide 23</vt:lpstr>
      <vt:lpstr>Slide 24</vt:lpstr>
      <vt:lpstr> 3.2. ŠTEDNI I OROČENI DEPOZITI  </vt:lpstr>
      <vt:lpstr>Slide 26</vt:lpstr>
      <vt:lpstr>Slide 27</vt:lpstr>
      <vt:lpstr>4. DETERMINANTE DEPOZITNOG POTENCIJALA BANAKA 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5. NEDEPOZITNI IZVORI SREDSTAVA </vt:lpstr>
      <vt:lpstr>Slide 37</vt:lpstr>
      <vt:lpstr>6. ZAŠTITA (OSIGURANJE) DEPOZITA 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7. POSLOVI ŠTEDNJE U BANKAMA </vt:lpstr>
      <vt:lpstr>Slide 47</vt:lpstr>
      <vt:lpstr>Slide 48</vt:lpstr>
      <vt:lpstr>Slide 49</vt:lpstr>
      <vt:lpstr>Slide 50</vt:lpstr>
      <vt:lpstr>Slide 51</vt:lpstr>
      <vt:lpstr>8. DEFINICIJA UGOVORA O KREDITU </vt:lpstr>
      <vt:lpstr>Slide 53</vt:lpstr>
      <vt:lpstr>8.1. KREDITIRANJE PRIVREDE 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 8.2. KREDITIRANJE STANOVNIŠTVA  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8.3. OBLICI OBEZBEĐENJA BANKARSKIH KREDITA </vt:lpstr>
      <vt:lpstr>Slide 103</vt:lpstr>
      <vt:lpstr>Slide 104</vt:lpstr>
      <vt:lpstr>Slide 105</vt:lpstr>
      <vt:lpstr>Slide 106</vt:lpstr>
      <vt:lpstr>Slide 107</vt:lpstr>
      <vt:lpstr>Slide 108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43</cp:revision>
  <dcterms:created xsi:type="dcterms:W3CDTF">2019-05-09T20:15:25Z</dcterms:created>
  <dcterms:modified xsi:type="dcterms:W3CDTF">2019-05-14T16:10:19Z</dcterms:modified>
</cp:coreProperties>
</file>