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326" r:id="rId5"/>
    <p:sldId id="259" r:id="rId6"/>
    <p:sldId id="260" r:id="rId7"/>
    <p:sldId id="261" r:id="rId8"/>
    <p:sldId id="262" r:id="rId9"/>
    <p:sldId id="263" r:id="rId10"/>
    <p:sldId id="327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316" r:id="rId26"/>
    <p:sldId id="278" r:id="rId27"/>
    <p:sldId id="279" r:id="rId28"/>
    <p:sldId id="280" r:id="rId29"/>
    <p:sldId id="281" r:id="rId30"/>
    <p:sldId id="282" r:id="rId31"/>
    <p:sldId id="283" r:id="rId32"/>
    <p:sldId id="317" r:id="rId33"/>
    <p:sldId id="285" r:id="rId34"/>
    <p:sldId id="318" r:id="rId35"/>
    <p:sldId id="286" r:id="rId36"/>
    <p:sldId id="287" r:id="rId37"/>
    <p:sldId id="328" r:id="rId38"/>
    <p:sldId id="288" r:id="rId39"/>
    <p:sldId id="289" r:id="rId40"/>
    <p:sldId id="320" r:id="rId41"/>
    <p:sldId id="290" r:id="rId42"/>
    <p:sldId id="291" r:id="rId43"/>
    <p:sldId id="321" r:id="rId44"/>
    <p:sldId id="292" r:id="rId45"/>
    <p:sldId id="293" r:id="rId46"/>
    <p:sldId id="294" r:id="rId47"/>
    <p:sldId id="296" r:id="rId48"/>
    <p:sldId id="297" r:id="rId49"/>
    <p:sldId id="298" r:id="rId50"/>
    <p:sldId id="299" r:id="rId51"/>
    <p:sldId id="300" r:id="rId52"/>
    <p:sldId id="301" r:id="rId53"/>
    <p:sldId id="302" r:id="rId54"/>
    <p:sldId id="303" r:id="rId55"/>
    <p:sldId id="322" r:id="rId56"/>
    <p:sldId id="304" r:id="rId57"/>
    <p:sldId id="305" r:id="rId58"/>
    <p:sldId id="323" r:id="rId59"/>
    <p:sldId id="306" r:id="rId60"/>
    <p:sldId id="324" r:id="rId61"/>
    <p:sldId id="307" r:id="rId62"/>
    <p:sldId id="308" r:id="rId63"/>
    <p:sldId id="325" r:id="rId64"/>
    <p:sldId id="309" r:id="rId65"/>
    <p:sldId id="310" r:id="rId66"/>
    <p:sldId id="311" r:id="rId67"/>
    <p:sldId id="312" r:id="rId68"/>
    <p:sldId id="313" r:id="rId69"/>
    <p:sldId id="314" r:id="rId7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2BAA0-398E-422A-9E0C-FE4A0A34A2D2}" type="datetimeFigureOut">
              <a:rPr lang="en-US" smtClean="0"/>
              <a:pPr/>
              <a:t>4/28/2019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FDA5C-56EE-41F5-89A9-32DE55345F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9710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2BAA0-398E-422A-9E0C-FE4A0A34A2D2}" type="datetimeFigureOut">
              <a:rPr lang="en-US" smtClean="0"/>
              <a:pPr/>
              <a:t>4/28/2019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FDA5C-56EE-41F5-89A9-32DE55345F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77833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2BAA0-398E-422A-9E0C-FE4A0A34A2D2}" type="datetimeFigureOut">
              <a:rPr lang="en-US" smtClean="0"/>
              <a:pPr/>
              <a:t>4/28/2019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FDA5C-56EE-41F5-89A9-32DE55345F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3059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2BAA0-398E-422A-9E0C-FE4A0A34A2D2}" type="datetimeFigureOut">
              <a:rPr lang="en-US" smtClean="0"/>
              <a:pPr/>
              <a:t>4/28/2019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FDA5C-56EE-41F5-89A9-32DE55345F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66387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2BAA0-398E-422A-9E0C-FE4A0A34A2D2}" type="datetimeFigureOut">
              <a:rPr lang="en-US" smtClean="0"/>
              <a:pPr/>
              <a:t>4/28/2019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FDA5C-56EE-41F5-89A9-32DE55345F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48845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2BAA0-398E-422A-9E0C-FE4A0A34A2D2}" type="datetimeFigureOut">
              <a:rPr lang="en-US" smtClean="0"/>
              <a:pPr/>
              <a:t>4/28/2019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FDA5C-56EE-41F5-89A9-32DE55345F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53135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2BAA0-398E-422A-9E0C-FE4A0A34A2D2}" type="datetimeFigureOut">
              <a:rPr lang="en-US" smtClean="0"/>
              <a:pPr/>
              <a:t>4/28/2019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FDA5C-56EE-41F5-89A9-32DE55345F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42820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2BAA0-398E-422A-9E0C-FE4A0A34A2D2}" type="datetimeFigureOut">
              <a:rPr lang="en-US" smtClean="0"/>
              <a:pPr/>
              <a:t>4/28/2019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FDA5C-56EE-41F5-89A9-32DE55345F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84117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2BAA0-398E-422A-9E0C-FE4A0A34A2D2}" type="datetimeFigureOut">
              <a:rPr lang="en-US" smtClean="0"/>
              <a:pPr/>
              <a:t>4/28/2019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FDA5C-56EE-41F5-89A9-32DE55345F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39021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2BAA0-398E-422A-9E0C-FE4A0A34A2D2}" type="datetimeFigureOut">
              <a:rPr lang="en-US" smtClean="0"/>
              <a:pPr/>
              <a:t>4/28/2019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FDA5C-56EE-41F5-89A9-32DE55345F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81320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2BAA0-398E-422A-9E0C-FE4A0A34A2D2}" type="datetimeFigureOut">
              <a:rPr lang="en-US" smtClean="0"/>
              <a:pPr/>
              <a:t>4/28/2019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FDA5C-56EE-41F5-89A9-32DE55345F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08438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B2BAA0-398E-422A-9E0C-FE4A0A34A2D2}" type="datetimeFigureOut">
              <a:rPr lang="en-US" smtClean="0"/>
              <a:pPr/>
              <a:t>4/28/2019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FDA5C-56EE-41F5-89A9-32DE55345F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11937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ME" dirty="0" smtClean="0"/>
              <a:t>PRAVO FINANSIJSKIH INSTITUCIJA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r-Latn-ME" sz="3600" dirty="0"/>
              <a:t>KAMATA KAO CIJENA NOVCA  I RIZICI TRŽIŠTA </a:t>
            </a:r>
            <a:endParaRPr lang="en-US" sz="3600" dirty="0"/>
          </a:p>
          <a:p>
            <a:endParaRPr lang="sr-Latn-ME" dirty="0" smtClean="0"/>
          </a:p>
          <a:p>
            <a:r>
              <a:rPr lang="sr-Latn-ME" sz="3500" dirty="0" smtClean="0"/>
              <a:t>Prof. Dr Halil Kalač</a:t>
            </a:r>
            <a:endParaRPr lang="sr-Latn-ME" sz="35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345350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75763"/>
            <a:ext cx="10515600" cy="5301200"/>
          </a:xfrm>
        </p:spPr>
        <p:txBody>
          <a:bodyPr/>
          <a:lstStyle/>
          <a:p>
            <a:r>
              <a:rPr lang="pl-PL" dirty="0"/>
              <a:t>Razlikuje se realna i nominalna kamatna stopa.</a:t>
            </a:r>
          </a:p>
          <a:p>
            <a:r>
              <a:rPr lang="pl-PL" dirty="0"/>
              <a:t> Realna kamata je u stvari nominalna korigovana za indeks cijena.</a:t>
            </a:r>
          </a:p>
          <a:p>
            <a:pPr algn="just"/>
            <a:r>
              <a:rPr lang="pl-PL" dirty="0"/>
              <a:t> Realna kamata određuje odnose na tržištu, dok je nominalna pod direktnom kontrolom monetarne vlasti (centralne banke).</a:t>
            </a:r>
          </a:p>
          <a:p>
            <a:r>
              <a:rPr lang="en-US" dirty="0" err="1"/>
              <a:t>Postoje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druge</a:t>
            </a:r>
            <a:r>
              <a:rPr lang="en-US" dirty="0"/>
              <a:t>, </a:t>
            </a:r>
            <a:r>
              <a:rPr lang="en-US" dirty="0" err="1"/>
              <a:t>manje</a:t>
            </a:r>
            <a:r>
              <a:rPr lang="en-US" dirty="0"/>
              <a:t> </a:t>
            </a:r>
            <a:r>
              <a:rPr lang="en-US" dirty="0" err="1"/>
              <a:t>značajne</a:t>
            </a:r>
            <a:r>
              <a:rPr lang="en-US" dirty="0"/>
              <a:t>, </a:t>
            </a:r>
            <a:r>
              <a:rPr lang="en-US" dirty="0" err="1"/>
              <a:t>teorije</a:t>
            </a:r>
            <a:r>
              <a:rPr lang="en-US" dirty="0"/>
              <a:t> </a:t>
            </a:r>
            <a:r>
              <a:rPr lang="en-US" dirty="0" err="1"/>
              <a:t>kamata</a:t>
            </a:r>
            <a:r>
              <a:rPr lang="en-US" dirty="0"/>
              <a:t>. </a:t>
            </a:r>
            <a:endParaRPr lang="sr-Latn-ME" dirty="0"/>
          </a:p>
          <a:p>
            <a:r>
              <a:rPr lang="en-US" dirty="0" err="1"/>
              <a:t>Ovd</a:t>
            </a:r>
            <a:r>
              <a:rPr lang="sr-Latn-ME" dirty="0"/>
              <a:t>j</a:t>
            </a:r>
            <a:r>
              <a:rPr lang="en-US" dirty="0"/>
              <a:t>e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navedene</a:t>
            </a:r>
            <a:r>
              <a:rPr lang="en-US" dirty="0"/>
              <a:t> </a:t>
            </a:r>
            <a:r>
              <a:rPr lang="en-US" dirty="0" err="1"/>
              <a:t>osnovne</a:t>
            </a:r>
            <a:r>
              <a:rPr lang="en-US" dirty="0"/>
              <a:t>,</a:t>
            </a:r>
            <a:r>
              <a:rPr lang="sr-Latn-ME" dirty="0"/>
              <a:t> </a:t>
            </a:r>
            <a:r>
              <a:rPr lang="en-US" dirty="0" err="1"/>
              <a:t>danas</a:t>
            </a:r>
            <a:r>
              <a:rPr lang="en-US" dirty="0"/>
              <a:t> </a:t>
            </a:r>
            <a:r>
              <a:rPr lang="en-US" dirty="0" err="1"/>
              <a:t>dominantne</a:t>
            </a:r>
            <a:r>
              <a:rPr lang="en-US" dirty="0"/>
              <a:t> </a:t>
            </a:r>
            <a:r>
              <a:rPr lang="en-US" dirty="0" err="1"/>
              <a:t>teorije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049602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+mn-lt"/>
              </a:rPr>
              <a:t>2. FUNKCIJE KAMATE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81070"/>
            <a:ext cx="10515600" cy="4695893"/>
          </a:xfrm>
        </p:spPr>
        <p:txBody>
          <a:bodyPr>
            <a:normAutofit/>
          </a:bodyPr>
          <a:lstStyle/>
          <a:p>
            <a:r>
              <a:rPr lang="en-US" dirty="0" err="1" smtClean="0"/>
              <a:t>Koje</a:t>
            </a:r>
            <a:r>
              <a:rPr lang="en-US" dirty="0" smtClean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osnovne</a:t>
            </a:r>
            <a:r>
              <a:rPr lang="en-US" dirty="0"/>
              <a:t> </a:t>
            </a:r>
            <a:r>
              <a:rPr lang="en-US" dirty="0" err="1"/>
              <a:t>funkcije</a:t>
            </a:r>
            <a:r>
              <a:rPr lang="en-US" dirty="0"/>
              <a:t> </a:t>
            </a:r>
            <a:r>
              <a:rPr lang="en-US" dirty="0" err="1"/>
              <a:t>kamate</a:t>
            </a:r>
            <a:r>
              <a:rPr lang="en-US" dirty="0"/>
              <a:t>? </a:t>
            </a:r>
            <a:endParaRPr lang="sr-Latn-ME" dirty="0" smtClean="0"/>
          </a:p>
          <a:p>
            <a:pPr algn="just"/>
            <a:r>
              <a:rPr lang="en-US" dirty="0" smtClean="0"/>
              <a:t>Da </a:t>
            </a:r>
            <a:r>
              <a:rPr lang="en-US" dirty="0"/>
              <a:t>li se </a:t>
            </a:r>
            <a:r>
              <a:rPr lang="en-US" dirty="0" err="1"/>
              <a:t>kamata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ukinuti</a:t>
            </a:r>
            <a:r>
              <a:rPr lang="en-US" dirty="0"/>
              <a:t> </a:t>
            </a:r>
            <a:r>
              <a:rPr lang="en-US" dirty="0" err="1" smtClean="0"/>
              <a:t>kao</a:t>
            </a:r>
            <a:r>
              <a:rPr lang="sr-Latn-ME" dirty="0" smtClean="0"/>
              <a:t> </a:t>
            </a:r>
            <a:r>
              <a:rPr lang="en-US" dirty="0" err="1" smtClean="0"/>
              <a:t>nepotrebna</a:t>
            </a:r>
            <a:r>
              <a:rPr lang="en-US" dirty="0"/>
              <a:t>,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čak</a:t>
            </a:r>
            <a:r>
              <a:rPr lang="en-US" dirty="0"/>
              <a:t> </a:t>
            </a:r>
            <a:r>
              <a:rPr lang="en-US" dirty="0" err="1"/>
              <a:t>štetna</a:t>
            </a:r>
            <a:r>
              <a:rPr lang="en-US" dirty="0"/>
              <a:t>, u </a:t>
            </a:r>
            <a:r>
              <a:rPr lang="en-US" dirty="0" err="1"/>
              <a:t>privredi</a:t>
            </a:r>
            <a:r>
              <a:rPr lang="en-US" dirty="0"/>
              <a:t>?</a:t>
            </a:r>
          </a:p>
          <a:p>
            <a:pPr algn="just"/>
            <a:r>
              <a:rPr lang="en-US" dirty="0" err="1"/>
              <a:t>Kamata</a:t>
            </a:r>
            <a:r>
              <a:rPr lang="en-US" dirty="0"/>
              <a:t>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brojne</a:t>
            </a:r>
            <a:r>
              <a:rPr lang="en-US" dirty="0"/>
              <a:t> </a:t>
            </a:r>
            <a:r>
              <a:rPr lang="en-US" dirty="0" err="1"/>
              <a:t>funkcije</a:t>
            </a:r>
            <a:r>
              <a:rPr lang="en-US" dirty="0"/>
              <a:t> u </a:t>
            </a:r>
            <a:r>
              <a:rPr lang="en-US" dirty="0" err="1"/>
              <a:t>savremenoj</a:t>
            </a:r>
            <a:r>
              <a:rPr lang="en-US" dirty="0"/>
              <a:t> </a:t>
            </a:r>
            <a:r>
              <a:rPr lang="en-US" dirty="0" err="1"/>
              <a:t>privredi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finansijskom</a:t>
            </a:r>
            <a:r>
              <a:rPr lang="en-US" dirty="0"/>
              <a:t> </a:t>
            </a:r>
            <a:r>
              <a:rPr lang="en-US" dirty="0" err="1"/>
              <a:t>sistemu</a:t>
            </a:r>
            <a:r>
              <a:rPr lang="en-US" dirty="0"/>
              <a:t>.</a:t>
            </a:r>
          </a:p>
          <a:p>
            <a:r>
              <a:rPr lang="en-US" dirty="0"/>
              <a:t>Da </a:t>
            </a:r>
            <a:r>
              <a:rPr lang="en-US" dirty="0" err="1"/>
              <a:t>navedemo</a:t>
            </a:r>
            <a:r>
              <a:rPr lang="en-US" dirty="0"/>
              <a:t>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/>
              <a:t>najznačajnije</a:t>
            </a:r>
            <a:r>
              <a:rPr lang="en-US" dirty="0"/>
              <a:t>:</a:t>
            </a:r>
          </a:p>
          <a:p>
            <a:pPr marL="0" indent="0" algn="just">
              <a:buNone/>
            </a:pPr>
            <a:r>
              <a:rPr lang="en-US" dirty="0"/>
              <a:t>1. </a:t>
            </a:r>
            <a:r>
              <a:rPr lang="en-US" dirty="0" err="1"/>
              <a:t>Faktor</a:t>
            </a:r>
            <a:r>
              <a:rPr lang="en-US" dirty="0"/>
              <a:t> </a:t>
            </a:r>
            <a:r>
              <a:rPr lang="en-US" dirty="0" err="1"/>
              <a:t>formiranja</a:t>
            </a:r>
            <a:r>
              <a:rPr lang="en-US" dirty="0"/>
              <a:t> </a:t>
            </a:r>
            <a:r>
              <a:rPr lang="en-US" dirty="0" err="1"/>
              <a:t>štednje</a:t>
            </a:r>
            <a:r>
              <a:rPr lang="en-US" dirty="0"/>
              <a:t> (regulator </a:t>
            </a:r>
            <a:r>
              <a:rPr lang="en-US" dirty="0" err="1"/>
              <a:t>odnosa</a:t>
            </a:r>
            <a:r>
              <a:rPr lang="en-US" dirty="0"/>
              <a:t> </a:t>
            </a:r>
            <a:r>
              <a:rPr lang="en-US" dirty="0" err="1"/>
              <a:t>štednje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potrošnje</a:t>
            </a:r>
            <a:r>
              <a:rPr lang="en-US" dirty="0"/>
              <a:t> </a:t>
            </a:r>
            <a:r>
              <a:rPr lang="en-US" dirty="0" err="1"/>
              <a:t>svih</a:t>
            </a:r>
            <a:r>
              <a:rPr lang="en-US" dirty="0"/>
              <a:t> </a:t>
            </a:r>
            <a:r>
              <a:rPr lang="en-US" dirty="0" err="1" smtClean="0"/>
              <a:t>sektora</a:t>
            </a:r>
            <a:r>
              <a:rPr lang="sr-Latn-ME" dirty="0" smtClean="0"/>
              <a:t> </a:t>
            </a:r>
            <a:r>
              <a:rPr lang="en-US" dirty="0" smtClean="0"/>
              <a:t>u </a:t>
            </a:r>
            <a:r>
              <a:rPr lang="en-US" dirty="0" err="1"/>
              <a:t>privredi</a:t>
            </a:r>
            <a:r>
              <a:rPr lang="en-US" dirty="0"/>
              <a:t>),</a:t>
            </a:r>
          </a:p>
          <a:p>
            <a:pPr marL="0" indent="0">
              <a:buNone/>
            </a:pPr>
            <a:r>
              <a:rPr lang="pl-PL" dirty="0"/>
              <a:t>2. Faktor racionalne upotrebe sredstava,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983597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40158"/>
            <a:ext cx="10515600" cy="523680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r-Latn-ME" dirty="0" smtClean="0"/>
              <a:t>3. </a:t>
            </a:r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usp</a:t>
            </a:r>
            <a:r>
              <a:rPr lang="sr-Latn-ME" dirty="0" smtClean="0"/>
              <a:t>j</a:t>
            </a:r>
            <a:r>
              <a:rPr lang="en-US" dirty="0" err="1" smtClean="0"/>
              <a:t>ešnog</a:t>
            </a:r>
            <a:r>
              <a:rPr lang="en-US" dirty="0" smtClean="0"/>
              <a:t> </a:t>
            </a:r>
            <a:r>
              <a:rPr lang="en-US" dirty="0" err="1"/>
              <a:t>funkcionisanja</a:t>
            </a:r>
            <a:r>
              <a:rPr lang="en-US" dirty="0"/>
              <a:t> </a:t>
            </a:r>
            <a:r>
              <a:rPr lang="en-US" dirty="0" err="1"/>
              <a:t>finansijskog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,</a:t>
            </a:r>
          </a:p>
          <a:p>
            <a:pPr marL="0" indent="0" algn="just">
              <a:buNone/>
            </a:pPr>
            <a:r>
              <a:rPr lang="en-US" dirty="0"/>
              <a:t>4. </a:t>
            </a:r>
            <a:r>
              <a:rPr lang="en-US" dirty="0" err="1"/>
              <a:t>Faktor</a:t>
            </a:r>
            <a:r>
              <a:rPr lang="en-US" dirty="0"/>
              <a:t> </a:t>
            </a:r>
            <a:r>
              <a:rPr lang="en-US" dirty="0" err="1"/>
              <a:t>efikasne</a:t>
            </a:r>
            <a:r>
              <a:rPr lang="en-US" dirty="0"/>
              <a:t> </a:t>
            </a:r>
            <a:r>
              <a:rPr lang="en-US" dirty="0" err="1"/>
              <a:t>alokacije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 (</a:t>
            </a:r>
            <a:r>
              <a:rPr lang="en-US" dirty="0" err="1"/>
              <a:t>stanovništva</a:t>
            </a:r>
            <a:r>
              <a:rPr lang="en-US" dirty="0"/>
              <a:t>, </a:t>
            </a:r>
            <a:r>
              <a:rPr lang="en-US" dirty="0" err="1"/>
              <a:t>javnog</a:t>
            </a:r>
            <a:r>
              <a:rPr lang="en-US" dirty="0"/>
              <a:t> </a:t>
            </a:r>
            <a:r>
              <a:rPr lang="en-US" dirty="0" err="1"/>
              <a:t>sektora</a:t>
            </a:r>
            <a:r>
              <a:rPr lang="en-US" dirty="0"/>
              <a:t>, </a:t>
            </a:r>
            <a:r>
              <a:rPr lang="en-US" dirty="0" err="1"/>
              <a:t>banaka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preduzeća</a:t>
            </a:r>
            <a:r>
              <a:rPr lang="en-US" dirty="0"/>
              <a:t>, </a:t>
            </a:r>
            <a:r>
              <a:rPr lang="en-US" dirty="0" err="1"/>
              <a:t>inostranstva</a:t>
            </a:r>
            <a:r>
              <a:rPr lang="en-US" dirty="0"/>
              <a:t>),</a:t>
            </a:r>
          </a:p>
          <a:p>
            <a:pPr marL="0" indent="0">
              <a:buNone/>
            </a:pPr>
            <a:r>
              <a:rPr lang="pl-PL" dirty="0"/>
              <a:t>5. Faktor monetarno - kreditne regulacije i eftkasne monetarne politike,</a:t>
            </a:r>
          </a:p>
          <a:p>
            <a:pPr marL="0" indent="0">
              <a:buNone/>
            </a:pPr>
            <a:r>
              <a:rPr lang="pl-PL" dirty="0"/>
              <a:t>6. Faktor za funkcionisanje bankarskog sistema,</a:t>
            </a:r>
          </a:p>
          <a:p>
            <a:pPr marL="0" indent="0">
              <a:buNone/>
            </a:pPr>
            <a:r>
              <a:rPr lang="en-US" dirty="0"/>
              <a:t>7. </a:t>
            </a:r>
            <a:r>
              <a:rPr lang="en-US" dirty="0" err="1"/>
              <a:t>Faktor</a:t>
            </a:r>
            <a:r>
              <a:rPr lang="en-US" dirty="0"/>
              <a:t> </a:t>
            </a:r>
            <a:r>
              <a:rPr lang="en-US" dirty="0" err="1"/>
              <a:t>formiranja</a:t>
            </a:r>
            <a:r>
              <a:rPr lang="en-US" dirty="0"/>
              <a:t> </a:t>
            </a:r>
            <a:r>
              <a:rPr lang="en-US" dirty="0" err="1"/>
              <a:t>troškova</a:t>
            </a:r>
            <a:r>
              <a:rPr lang="en-US" dirty="0"/>
              <a:t> </a:t>
            </a:r>
            <a:r>
              <a:rPr lang="en-US" dirty="0" err="1"/>
              <a:t>poslovanja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raspod</a:t>
            </a:r>
            <a:r>
              <a:rPr lang="sr-Latn-ME" dirty="0" smtClean="0"/>
              <a:t>j</a:t>
            </a:r>
            <a:r>
              <a:rPr lang="en-US" dirty="0" err="1" smtClean="0"/>
              <a:t>ele</a:t>
            </a:r>
            <a:r>
              <a:rPr lang="en-US" dirty="0" smtClean="0"/>
              <a:t> </a:t>
            </a:r>
            <a:r>
              <a:rPr lang="en-US" dirty="0" err="1"/>
              <a:t>dohotka</a:t>
            </a:r>
            <a:r>
              <a:rPr lang="en-US" dirty="0"/>
              <a:t>,</a:t>
            </a:r>
          </a:p>
          <a:p>
            <a:pPr marL="0" indent="0">
              <a:buNone/>
            </a:pPr>
            <a:r>
              <a:rPr lang="pl-PL" dirty="0"/>
              <a:t>8. Faktor za međunarodno kretanje kapitala,</a:t>
            </a:r>
          </a:p>
          <a:p>
            <a:pPr marL="0" indent="0" algn="just">
              <a:buNone/>
            </a:pPr>
            <a:r>
              <a:rPr lang="en-US" dirty="0"/>
              <a:t>9. </a:t>
            </a:r>
            <a:r>
              <a:rPr lang="en-US" dirty="0" err="1"/>
              <a:t>Faktor</a:t>
            </a:r>
            <a:r>
              <a:rPr lang="en-US" dirty="0"/>
              <a:t> </a:t>
            </a:r>
            <a:r>
              <a:rPr lang="en-US" dirty="0" err="1"/>
              <a:t>zaštite</a:t>
            </a:r>
            <a:r>
              <a:rPr lang="en-US" dirty="0"/>
              <a:t> </a:t>
            </a:r>
            <a:r>
              <a:rPr lang="en-US" dirty="0" err="1"/>
              <a:t>realne</a:t>
            </a:r>
            <a:r>
              <a:rPr lang="en-US" dirty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 err="1"/>
              <a:t>novca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korišćenje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u </a:t>
            </a:r>
            <a:r>
              <a:rPr lang="en-US" dirty="0" err="1" smtClean="0"/>
              <a:t>uslovima</a:t>
            </a:r>
            <a:r>
              <a:rPr lang="sr-Latn-ME" dirty="0" smtClean="0"/>
              <a:t> </a:t>
            </a:r>
            <a:r>
              <a:rPr lang="en-US" dirty="0" err="1" smtClean="0"/>
              <a:t>inflacije</a:t>
            </a:r>
            <a:r>
              <a:rPr lang="en-US" dirty="0"/>
              <a:t>,</a:t>
            </a:r>
          </a:p>
          <a:p>
            <a:pPr marL="0" indent="0">
              <a:buNone/>
            </a:pPr>
            <a:r>
              <a:rPr lang="en-US" dirty="0"/>
              <a:t>10. </a:t>
            </a:r>
            <a:r>
              <a:rPr lang="en-US" dirty="0" err="1"/>
              <a:t>Faktor</a:t>
            </a:r>
            <a:r>
              <a:rPr lang="en-US" dirty="0"/>
              <a:t> </a:t>
            </a:r>
            <a:r>
              <a:rPr lang="en-US" dirty="0" err="1"/>
              <a:t>efikasne</a:t>
            </a:r>
            <a:r>
              <a:rPr lang="en-US" dirty="0"/>
              <a:t> </a:t>
            </a:r>
            <a:r>
              <a:rPr lang="en-US" dirty="0" err="1"/>
              <a:t>stabilizacione</a:t>
            </a:r>
            <a:r>
              <a:rPr lang="en-US" dirty="0"/>
              <a:t> </a:t>
            </a:r>
            <a:r>
              <a:rPr lang="en-US" dirty="0" err="1"/>
              <a:t>politike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err="1"/>
              <a:t>Dakle</a:t>
            </a:r>
            <a:r>
              <a:rPr lang="en-US" dirty="0"/>
              <a:t>, </a:t>
            </a:r>
            <a:r>
              <a:rPr lang="en-US" dirty="0" err="1"/>
              <a:t>radi</a:t>
            </a:r>
            <a:r>
              <a:rPr lang="en-US" dirty="0"/>
              <a:t> se o </a:t>
            </a:r>
            <a:r>
              <a:rPr lang="en-US" dirty="0" err="1"/>
              <a:t>brojnim</a:t>
            </a:r>
            <a:r>
              <a:rPr lang="en-US" dirty="0"/>
              <a:t> </a:t>
            </a:r>
            <a:r>
              <a:rPr lang="en-US" dirty="0" err="1"/>
              <a:t>funkcijama</a:t>
            </a:r>
            <a:r>
              <a:rPr lang="en-US" dirty="0"/>
              <a:t> </a:t>
            </a:r>
            <a:r>
              <a:rPr lang="en-US" dirty="0" err="1"/>
              <a:t>kamate</a:t>
            </a:r>
            <a:r>
              <a:rPr lang="en-US" dirty="0"/>
              <a:t> u </a:t>
            </a:r>
            <a:r>
              <a:rPr lang="en-US" dirty="0" err="1"/>
              <a:t>savremenoj</a:t>
            </a:r>
            <a:r>
              <a:rPr lang="en-US" dirty="0"/>
              <a:t> </a:t>
            </a:r>
            <a:r>
              <a:rPr lang="en-US" dirty="0" err="1"/>
              <a:t>privredi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3307807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00790"/>
          </a:xfrm>
        </p:spPr>
        <p:txBody>
          <a:bodyPr>
            <a:normAutofit fontScale="90000"/>
          </a:bodyPr>
          <a:lstStyle/>
          <a:p>
            <a:r>
              <a:rPr lang="sr-Latn-ME" sz="3600" dirty="0" smtClean="0">
                <a:latin typeface="+mn-lt"/>
              </a:rPr>
              <a:t/>
            </a:r>
            <a:br>
              <a:rPr lang="sr-Latn-ME" sz="3600" dirty="0" smtClean="0">
                <a:latin typeface="+mn-lt"/>
              </a:rPr>
            </a:br>
            <a:r>
              <a:rPr lang="en-US" sz="3600" dirty="0" smtClean="0">
                <a:latin typeface="+mn-lt"/>
              </a:rPr>
              <a:t>3</a:t>
            </a:r>
            <a:r>
              <a:rPr lang="en-US" sz="3600" dirty="0">
                <a:latin typeface="+mn-lt"/>
              </a:rPr>
              <a:t>. VRSTE KAMATNIH STOPA</a:t>
            </a:r>
            <a:r>
              <a:rPr lang="sr-Latn-ME" b="1" dirty="0"/>
              <a:t/>
            </a:r>
            <a:br>
              <a:rPr lang="sr-Latn-ME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84856"/>
            <a:ext cx="10515600" cy="49921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err="1" smtClean="0"/>
              <a:t>Kamatna</a:t>
            </a:r>
            <a:r>
              <a:rPr lang="en-US" b="1" dirty="0" smtClean="0"/>
              <a:t> </a:t>
            </a:r>
            <a:r>
              <a:rPr lang="en-US" b="1" dirty="0" err="1"/>
              <a:t>stopa</a:t>
            </a:r>
            <a:r>
              <a:rPr lang="en-US" b="1" dirty="0"/>
              <a:t> </a:t>
            </a:r>
            <a:r>
              <a:rPr lang="en-US" b="1" dirty="0" err="1" smtClean="0"/>
              <a:t>nije</a:t>
            </a:r>
            <a:r>
              <a:rPr lang="sr-Latn-ME" b="1" dirty="0" smtClean="0"/>
              <a:t> </a:t>
            </a:r>
            <a:r>
              <a:rPr lang="en-US" b="1" dirty="0" err="1" smtClean="0"/>
              <a:t>jedinstvena</a:t>
            </a:r>
            <a:r>
              <a:rPr lang="en-US" b="1" dirty="0" smtClean="0"/>
              <a:t> </a:t>
            </a:r>
            <a:r>
              <a:rPr lang="en-US" b="1" dirty="0" err="1"/>
              <a:t>kategorija</a:t>
            </a:r>
            <a:r>
              <a:rPr lang="en-US" b="1" dirty="0"/>
              <a:t> </a:t>
            </a:r>
          </a:p>
          <a:p>
            <a:pPr algn="just"/>
            <a:r>
              <a:rPr lang="en-US" dirty="0" err="1"/>
              <a:t>Postoje</a:t>
            </a:r>
            <a:r>
              <a:rPr lang="en-US" dirty="0"/>
              <a:t> </a:t>
            </a:r>
            <a:r>
              <a:rPr lang="en-US" dirty="0" err="1"/>
              <a:t>različite</a:t>
            </a:r>
            <a:r>
              <a:rPr lang="en-US" dirty="0"/>
              <a:t> </a:t>
            </a:r>
            <a:r>
              <a:rPr lang="en-US" dirty="0" err="1"/>
              <a:t>vrste</a:t>
            </a:r>
            <a:r>
              <a:rPr lang="en-US" dirty="0"/>
              <a:t> </a:t>
            </a:r>
            <a:r>
              <a:rPr lang="en-US" dirty="0" err="1"/>
              <a:t>kamatnih</a:t>
            </a:r>
            <a:r>
              <a:rPr lang="en-US" dirty="0"/>
              <a:t> </a:t>
            </a:r>
            <a:r>
              <a:rPr lang="en-US" dirty="0" err="1"/>
              <a:t>stopa</a:t>
            </a:r>
            <a:r>
              <a:rPr lang="en-US" dirty="0"/>
              <a:t> u </a:t>
            </a:r>
            <a:r>
              <a:rPr lang="en-US" dirty="0" err="1"/>
              <a:t>finansijskom</a:t>
            </a:r>
            <a:r>
              <a:rPr lang="en-US" dirty="0"/>
              <a:t> </a:t>
            </a:r>
            <a:r>
              <a:rPr lang="en-US" dirty="0" err="1"/>
              <a:t>sistemu</a:t>
            </a:r>
            <a:r>
              <a:rPr lang="en-US" dirty="0"/>
              <a:t> </a:t>
            </a:r>
            <a:r>
              <a:rPr lang="en-US" dirty="0" err="1"/>
              <a:t>svake</a:t>
            </a:r>
            <a:r>
              <a:rPr lang="en-US" dirty="0"/>
              <a:t> </a:t>
            </a:r>
            <a:r>
              <a:rPr lang="en-US" dirty="0" err="1"/>
              <a:t>zemlje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posebno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pogledu</a:t>
            </a:r>
            <a:r>
              <a:rPr lang="en-US" dirty="0"/>
              <a:t> </a:t>
            </a:r>
            <a:r>
              <a:rPr lang="en-US" dirty="0" err="1"/>
              <a:t>prirode</a:t>
            </a:r>
            <a:r>
              <a:rPr lang="en-US" dirty="0"/>
              <a:t> </a:t>
            </a:r>
            <a:r>
              <a:rPr lang="en-US" dirty="0" err="1"/>
              <a:t>kamate</a:t>
            </a:r>
            <a:r>
              <a:rPr lang="en-US" dirty="0"/>
              <a:t> (</a:t>
            </a:r>
            <a:r>
              <a:rPr lang="en-US" dirty="0" err="1"/>
              <a:t>aktivna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pasivna</a:t>
            </a:r>
            <a:r>
              <a:rPr lang="en-US" dirty="0"/>
              <a:t> </a:t>
            </a:r>
            <a:r>
              <a:rPr lang="en-US" dirty="0" err="1"/>
              <a:t>kamata</a:t>
            </a:r>
            <a:r>
              <a:rPr lang="en-US" dirty="0"/>
              <a:t>), </a:t>
            </a:r>
            <a:r>
              <a:rPr lang="en-US" dirty="0" err="1"/>
              <a:t>kratkoročne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dugoročne</a:t>
            </a:r>
            <a:r>
              <a:rPr lang="en-US" dirty="0" smtClean="0"/>
              <a:t> </a:t>
            </a:r>
            <a:r>
              <a:rPr lang="en-US" dirty="0" err="1"/>
              <a:t>kamatne</a:t>
            </a:r>
            <a:r>
              <a:rPr lang="en-US" dirty="0"/>
              <a:t> stope, </a:t>
            </a:r>
            <a:r>
              <a:rPr lang="en-US" dirty="0" err="1"/>
              <a:t>kamate</a:t>
            </a:r>
            <a:r>
              <a:rPr lang="en-US" dirty="0"/>
              <a:t> </a:t>
            </a:r>
            <a:r>
              <a:rPr lang="en-US" dirty="0" err="1"/>
              <a:t>prema</a:t>
            </a:r>
            <a:r>
              <a:rPr lang="en-US" dirty="0"/>
              <a:t> </a:t>
            </a:r>
            <a:r>
              <a:rPr lang="en-US" dirty="0" err="1"/>
              <a:t>vrstama</a:t>
            </a:r>
            <a:r>
              <a:rPr lang="en-US" dirty="0"/>
              <a:t> </a:t>
            </a:r>
            <a:r>
              <a:rPr lang="en-US" dirty="0" err="1"/>
              <a:t>poslova</a:t>
            </a:r>
            <a:r>
              <a:rPr lang="en-US" dirty="0"/>
              <a:t> (</a:t>
            </a:r>
            <a:r>
              <a:rPr lang="en-US" dirty="0" err="1"/>
              <a:t>različiti</a:t>
            </a:r>
            <a:r>
              <a:rPr lang="en-US" dirty="0"/>
              <a:t> </a:t>
            </a:r>
            <a:r>
              <a:rPr lang="en-US" dirty="0" err="1"/>
              <a:t>krediti</a:t>
            </a:r>
            <a:r>
              <a:rPr lang="en-US" dirty="0"/>
              <a:t> </a:t>
            </a:r>
            <a:r>
              <a:rPr lang="en-US" dirty="0" err="1" smtClean="0"/>
              <a:t>poslovnih</a:t>
            </a:r>
            <a:r>
              <a:rPr lang="sr-Latn-ME" dirty="0" smtClean="0"/>
              <a:t> </a:t>
            </a:r>
            <a:r>
              <a:rPr lang="pl-PL" dirty="0" smtClean="0"/>
              <a:t>banaka</a:t>
            </a:r>
            <a:r>
              <a:rPr lang="pl-PL" dirty="0"/>
              <a:t>, krediti centralne banke, međunarodni krediti), realna i nominalna </a:t>
            </a:r>
            <a:r>
              <a:rPr lang="pl-PL" dirty="0" smtClean="0"/>
              <a:t>kamatna </a:t>
            </a:r>
            <a:r>
              <a:rPr lang="en-US" dirty="0" err="1" smtClean="0"/>
              <a:t>stopa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dr. </a:t>
            </a:r>
            <a:endParaRPr lang="sr-Latn-ME" dirty="0" smtClean="0"/>
          </a:p>
          <a:p>
            <a:pPr algn="just"/>
            <a:r>
              <a:rPr lang="en-US" dirty="0" err="1" smtClean="0"/>
              <a:t>Svi</a:t>
            </a:r>
            <a:r>
              <a:rPr lang="en-US" dirty="0" smtClean="0"/>
              <a:t> </a:t>
            </a:r>
            <a:r>
              <a:rPr lang="en-US" dirty="0" err="1"/>
              <a:t>oni</a:t>
            </a:r>
            <a:r>
              <a:rPr lang="en-US" dirty="0"/>
              <a:t> </a:t>
            </a:r>
            <a:r>
              <a:rPr lang="en-US" dirty="0" err="1"/>
              <a:t>čine</a:t>
            </a:r>
            <a:r>
              <a:rPr lang="en-US" dirty="0"/>
              <a:t> </a:t>
            </a:r>
            <a:r>
              <a:rPr lang="en-US" dirty="0" smtClean="0"/>
              <a:t>c</a:t>
            </a:r>
            <a:r>
              <a:rPr lang="sr-Latn-ME" dirty="0" smtClean="0"/>
              <a:t>j</a:t>
            </a:r>
            <a:r>
              <a:rPr lang="en-US" dirty="0" err="1" smtClean="0"/>
              <a:t>elovit</a:t>
            </a:r>
            <a:r>
              <a:rPr lang="en-US" dirty="0" smtClean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kamatnih</a:t>
            </a:r>
            <a:r>
              <a:rPr lang="en-US" dirty="0"/>
              <a:t> </a:t>
            </a:r>
            <a:r>
              <a:rPr lang="en-US" dirty="0" err="1"/>
              <a:t>stopa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Prema</a:t>
            </a:r>
            <a:r>
              <a:rPr lang="en-US" dirty="0" smtClean="0"/>
              <a:t> </a:t>
            </a:r>
            <a:r>
              <a:rPr lang="en-US" dirty="0"/>
              <a:t>tome </a:t>
            </a:r>
            <a:r>
              <a:rPr lang="en-US" dirty="0" err="1"/>
              <a:t>vodi</a:t>
            </a:r>
            <a:r>
              <a:rPr lang="en-US" dirty="0"/>
              <a:t> se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određena</a:t>
            </a:r>
            <a:r>
              <a:rPr lang="sr-Latn-ME" dirty="0" smtClean="0"/>
              <a:t> </a:t>
            </a:r>
            <a:r>
              <a:rPr lang="en-US" dirty="0" err="1" smtClean="0"/>
              <a:t>politika</a:t>
            </a:r>
            <a:r>
              <a:rPr lang="en-US" dirty="0" smtClean="0"/>
              <a:t> </a:t>
            </a:r>
            <a:r>
              <a:rPr lang="en-US" dirty="0" err="1"/>
              <a:t>kamatne</a:t>
            </a:r>
            <a:r>
              <a:rPr lang="en-US" dirty="0"/>
              <a:t> stope - </a:t>
            </a:r>
            <a:r>
              <a:rPr lang="en-US" dirty="0" err="1"/>
              <a:t>politika</a:t>
            </a:r>
            <a:r>
              <a:rPr lang="en-US" dirty="0"/>
              <a:t> </a:t>
            </a:r>
            <a:r>
              <a:rPr lang="en-US" dirty="0" smtClean="0"/>
              <a:t>je</a:t>
            </a:r>
            <a:r>
              <a:rPr lang="sr-Latn-ME" dirty="0" smtClean="0"/>
              <a:t>v</a:t>
            </a:r>
            <a:r>
              <a:rPr lang="en-US" dirty="0" err="1" smtClean="0"/>
              <a:t>tinog</a:t>
            </a:r>
            <a:r>
              <a:rPr lang="en-US" dirty="0" smtClean="0"/>
              <a:t> </a:t>
            </a:r>
            <a:r>
              <a:rPr lang="en-US" dirty="0" err="1"/>
              <a:t>novca</a:t>
            </a:r>
            <a:r>
              <a:rPr lang="en-US" dirty="0"/>
              <a:t> (</a:t>
            </a:r>
            <a:r>
              <a:rPr lang="en-US" dirty="0" err="1"/>
              <a:t>niske</a:t>
            </a:r>
            <a:r>
              <a:rPr lang="en-US" dirty="0"/>
              <a:t> </a:t>
            </a:r>
            <a:r>
              <a:rPr lang="en-US" dirty="0" err="1"/>
              <a:t>kamatne</a:t>
            </a:r>
            <a:r>
              <a:rPr lang="en-US" dirty="0"/>
              <a:t> stope)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 smtClean="0"/>
              <a:t>politika</a:t>
            </a:r>
            <a:r>
              <a:rPr lang="sr-Latn-ME" dirty="0" smtClean="0"/>
              <a:t> </a:t>
            </a:r>
            <a:r>
              <a:rPr lang="en-US" dirty="0" err="1" smtClean="0"/>
              <a:t>skupog</a:t>
            </a:r>
            <a:r>
              <a:rPr lang="en-US" dirty="0" smtClean="0"/>
              <a:t> </a:t>
            </a:r>
            <a:r>
              <a:rPr lang="en-US" dirty="0" err="1"/>
              <a:t>novca</a:t>
            </a:r>
            <a:r>
              <a:rPr lang="en-US" dirty="0"/>
              <a:t> (</a:t>
            </a:r>
            <a:r>
              <a:rPr lang="en-US" dirty="0" err="1"/>
              <a:t>visoka</a:t>
            </a:r>
            <a:r>
              <a:rPr lang="en-US" dirty="0"/>
              <a:t> </a:t>
            </a:r>
            <a:r>
              <a:rPr lang="en-US" dirty="0" err="1"/>
              <a:t>kamatna</a:t>
            </a:r>
            <a:r>
              <a:rPr lang="en-US" dirty="0"/>
              <a:t> </a:t>
            </a:r>
            <a:r>
              <a:rPr lang="en-US" dirty="0" err="1"/>
              <a:t>stopa</a:t>
            </a:r>
            <a:r>
              <a:rPr lang="en-US" dirty="0"/>
              <a:t>) u </a:t>
            </a:r>
            <a:r>
              <a:rPr lang="en-US" dirty="0" err="1"/>
              <a:t>zavisnosti</a:t>
            </a:r>
            <a:r>
              <a:rPr lang="en-US" dirty="0"/>
              <a:t> od </a:t>
            </a:r>
            <a:r>
              <a:rPr lang="en-US" dirty="0" err="1"/>
              <a:t>opšteg</a:t>
            </a:r>
            <a:r>
              <a:rPr lang="en-US" dirty="0"/>
              <a:t> </a:t>
            </a:r>
            <a:r>
              <a:rPr lang="en-US" dirty="0" err="1"/>
              <a:t>stanja</a:t>
            </a:r>
            <a:r>
              <a:rPr lang="en-US" dirty="0"/>
              <a:t> u </a:t>
            </a:r>
            <a:r>
              <a:rPr lang="en-US" dirty="0" err="1"/>
              <a:t>privredi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smtClean="0"/>
              <a:t>“</a:t>
            </a:r>
            <a:r>
              <a:rPr lang="en-US" dirty="0" err="1"/>
              <a:t>zdravlja</a:t>
            </a:r>
            <a:r>
              <a:rPr lang="en-US" dirty="0"/>
              <a:t>” </a:t>
            </a:r>
            <a:r>
              <a:rPr lang="en-US" dirty="0" err="1"/>
              <a:t>nacionalne</a:t>
            </a:r>
            <a:r>
              <a:rPr lang="en-US" dirty="0"/>
              <a:t> </a:t>
            </a:r>
            <a:r>
              <a:rPr lang="en-US" dirty="0" err="1"/>
              <a:t>ekonomije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919504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+mn-lt"/>
              </a:rPr>
              <a:t>4. MEHANIZAM KAMATNIH STOPA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dirty="0" smtClean="0"/>
              <a:t>1</a:t>
            </a:r>
            <a:r>
              <a:rPr lang="pl-PL" b="1" dirty="0"/>
              <a:t>) KAMATNE STOPE CENTRALNE BANKE</a:t>
            </a:r>
          </a:p>
          <a:p>
            <a:pPr algn="just"/>
            <a:r>
              <a:rPr lang="en-US" dirty="0" err="1"/>
              <a:t>Tržište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, </a:t>
            </a:r>
            <a:r>
              <a:rPr lang="en-US" dirty="0" smtClean="0"/>
              <a:t>vid</a:t>
            </a:r>
            <a:r>
              <a:rPr lang="sr-Latn-ME" dirty="0" smtClean="0"/>
              <a:t>j</a:t>
            </a:r>
            <a:r>
              <a:rPr lang="en-US" dirty="0" err="1" smtClean="0"/>
              <a:t>eli</a:t>
            </a:r>
            <a:r>
              <a:rPr lang="en-US" dirty="0" smtClean="0"/>
              <a:t> </a:t>
            </a:r>
            <a:r>
              <a:rPr lang="en-US" dirty="0" err="1"/>
              <a:t>smo</a:t>
            </a:r>
            <a:r>
              <a:rPr lang="en-US" dirty="0"/>
              <a:t> je </a:t>
            </a:r>
            <a:r>
              <a:rPr lang="en-US" dirty="0" err="1"/>
              <a:t>mehanizam</a:t>
            </a:r>
            <a:r>
              <a:rPr lang="en-US" dirty="0"/>
              <a:t> </a:t>
            </a:r>
            <a:r>
              <a:rPr lang="en-US" dirty="0" err="1"/>
              <a:t>preko</a:t>
            </a:r>
            <a:r>
              <a:rPr lang="en-US" dirty="0"/>
              <a:t> </a:t>
            </a:r>
            <a:r>
              <a:rPr lang="en-US" dirty="0" err="1"/>
              <a:t>koga</a:t>
            </a:r>
            <a:r>
              <a:rPr lang="en-US" dirty="0"/>
              <a:t> </a:t>
            </a:r>
            <a:r>
              <a:rPr lang="sr-Latn-ME" dirty="0"/>
              <a:t> </a:t>
            </a:r>
            <a:r>
              <a:rPr lang="sr-Latn-ME" dirty="0" smtClean="0"/>
              <a:t>se uspostavljaju </a:t>
            </a:r>
            <a:r>
              <a:rPr lang="en-US" dirty="0" err="1" smtClean="0"/>
              <a:t>odnosi</a:t>
            </a:r>
            <a:r>
              <a:rPr lang="sr-Latn-ME" dirty="0" smtClean="0"/>
              <a:t> </a:t>
            </a:r>
            <a:r>
              <a:rPr lang="en-US" dirty="0" err="1" smtClean="0"/>
              <a:t>između</a:t>
            </a:r>
            <a:r>
              <a:rPr lang="en-US" dirty="0" smtClean="0"/>
              <a:t> </a:t>
            </a:r>
            <a:r>
              <a:rPr lang="en-US" dirty="0" err="1"/>
              <a:t>banaka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učesnica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, </a:t>
            </a:r>
            <a:r>
              <a:rPr lang="en-US" dirty="0" err="1"/>
              <a:t>uz</a:t>
            </a:r>
            <a:r>
              <a:rPr lang="en-US" dirty="0"/>
              <a:t> </a:t>
            </a:r>
            <a:r>
              <a:rPr lang="en-US" dirty="0" err="1"/>
              <a:t>uvažavanje</a:t>
            </a:r>
            <a:r>
              <a:rPr lang="en-US" dirty="0"/>
              <a:t> </a:t>
            </a:r>
            <a:r>
              <a:rPr lang="en-US" dirty="0" err="1"/>
              <a:t>trenutne</a:t>
            </a:r>
            <a:r>
              <a:rPr lang="en-US" dirty="0"/>
              <a:t> </a:t>
            </a:r>
            <a:r>
              <a:rPr lang="en-US" dirty="0" err="1"/>
              <a:t>situacije</a:t>
            </a:r>
            <a:r>
              <a:rPr lang="en-US" dirty="0"/>
              <a:t> </a:t>
            </a:r>
            <a:r>
              <a:rPr lang="en-US" dirty="0" err="1" smtClean="0"/>
              <a:t>koja</a:t>
            </a:r>
            <a:r>
              <a:rPr lang="sr-Latn-ME" dirty="0" smtClean="0"/>
              <a:t> </a:t>
            </a:r>
            <a:r>
              <a:rPr lang="en-US" dirty="0" err="1" smtClean="0"/>
              <a:t>vlada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(</a:t>
            </a:r>
            <a:r>
              <a:rPr lang="en-US" dirty="0" err="1"/>
              <a:t>odnosi</a:t>
            </a:r>
            <a:r>
              <a:rPr lang="en-US" dirty="0"/>
              <a:t> </a:t>
            </a:r>
            <a:r>
              <a:rPr lang="en-US" dirty="0" err="1"/>
              <a:t>ponude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tražnje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), </a:t>
            </a:r>
            <a:r>
              <a:rPr lang="en-US" dirty="0" err="1"/>
              <a:t>ali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između</a:t>
            </a:r>
            <a:r>
              <a:rPr lang="en-US" dirty="0"/>
              <a:t> </a:t>
            </a:r>
            <a:r>
              <a:rPr lang="en-US" dirty="0" err="1"/>
              <a:t>banaka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njihovih</a:t>
            </a:r>
            <a:r>
              <a:rPr lang="sr-Latn-ME" dirty="0" smtClean="0"/>
              <a:t> </a:t>
            </a:r>
            <a:r>
              <a:rPr lang="en-US" dirty="0" err="1" smtClean="0"/>
              <a:t>komitenata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poslovnih</a:t>
            </a:r>
            <a:r>
              <a:rPr lang="en-US" dirty="0"/>
              <a:t> </a:t>
            </a:r>
            <a:r>
              <a:rPr lang="en-US" dirty="0" err="1"/>
              <a:t>banaka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centralne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Kamatna</a:t>
            </a:r>
            <a:r>
              <a:rPr lang="en-US" dirty="0" smtClean="0"/>
              <a:t> </a:t>
            </a:r>
            <a:r>
              <a:rPr lang="en-US" dirty="0" err="1"/>
              <a:t>stopa</a:t>
            </a:r>
            <a:r>
              <a:rPr lang="en-US" dirty="0"/>
              <a:t> se </a:t>
            </a:r>
            <a:r>
              <a:rPr lang="en-US" dirty="0" err="1" smtClean="0"/>
              <a:t>može</a:t>
            </a:r>
            <a:r>
              <a:rPr lang="sr-Latn-ME" dirty="0" smtClean="0"/>
              <a:t> </a:t>
            </a:r>
            <a:r>
              <a:rPr lang="pl-PL" dirty="0"/>
              <a:t>autonomno odrediti i od strane centralne banke, već prema njenoj </a:t>
            </a:r>
            <a:r>
              <a:rPr lang="pl-PL" dirty="0" smtClean="0"/>
              <a:t>procjeni </a:t>
            </a:r>
            <a:r>
              <a:rPr lang="pl-PL" dirty="0"/>
              <a:t>odnosa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tržištima</a:t>
            </a:r>
            <a:r>
              <a:rPr lang="en-US" dirty="0"/>
              <a:t>, </a:t>
            </a:r>
            <a:r>
              <a:rPr lang="en-US" dirty="0" err="1"/>
              <a:t>ali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vođenju</a:t>
            </a:r>
            <a:r>
              <a:rPr lang="en-US" dirty="0"/>
              <a:t> </a:t>
            </a:r>
            <a:r>
              <a:rPr lang="en-US" dirty="0" err="1"/>
              <a:t>aktuelne</a:t>
            </a:r>
            <a:r>
              <a:rPr lang="en-US" dirty="0"/>
              <a:t> </a:t>
            </a:r>
            <a:r>
              <a:rPr lang="en-US" dirty="0" err="1"/>
              <a:t>monetarne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makroekonomske</a:t>
            </a:r>
            <a:r>
              <a:rPr lang="en-US" dirty="0"/>
              <a:t> </a:t>
            </a:r>
            <a:r>
              <a:rPr lang="en-US" dirty="0" err="1"/>
              <a:t>politike</a:t>
            </a:r>
            <a:r>
              <a:rPr lang="en-US" dirty="0"/>
              <a:t>. </a:t>
            </a:r>
            <a:endParaRPr lang="sr-Latn-ME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723018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76518"/>
            <a:ext cx="10515600" cy="5700445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Stoga</a:t>
            </a:r>
            <a:r>
              <a:rPr lang="sr-Latn-ME" dirty="0" smtClean="0"/>
              <a:t> </a:t>
            </a:r>
            <a:r>
              <a:rPr lang="en-US" dirty="0" smtClean="0"/>
              <a:t>se </a:t>
            </a:r>
            <a:r>
              <a:rPr lang="en-US" dirty="0" err="1"/>
              <a:t>često</a:t>
            </a:r>
            <a:r>
              <a:rPr lang="en-US" dirty="0"/>
              <a:t> </a:t>
            </a:r>
            <a:r>
              <a:rPr lang="en-US" dirty="0" err="1"/>
              <a:t>susreće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az-Cyrl-AZ" dirty="0"/>
              <a:t>ех </a:t>
            </a:r>
            <a:r>
              <a:rPr lang="en-US" dirty="0"/>
              <a:t>ante </a:t>
            </a:r>
            <a:r>
              <a:rPr lang="en-US" dirty="0" err="1"/>
              <a:t>određivanje</a:t>
            </a:r>
            <a:r>
              <a:rPr lang="en-US" dirty="0"/>
              <a:t> (</a:t>
            </a:r>
            <a:r>
              <a:rPr lang="en-US" dirty="0" err="1"/>
              <a:t>limitiranje</a:t>
            </a:r>
            <a:r>
              <a:rPr lang="en-US" dirty="0"/>
              <a:t>) </a:t>
            </a:r>
            <a:r>
              <a:rPr lang="en-US" dirty="0" err="1"/>
              <a:t>kamatnih</a:t>
            </a:r>
            <a:r>
              <a:rPr lang="en-US" dirty="0"/>
              <a:t> </a:t>
            </a:r>
            <a:r>
              <a:rPr lang="en-US" dirty="0" err="1"/>
              <a:t>stopa</a:t>
            </a:r>
            <a:r>
              <a:rPr lang="en-US" dirty="0"/>
              <a:t>, bez </a:t>
            </a:r>
            <a:r>
              <a:rPr lang="en-US" dirty="0" err="1"/>
              <a:t>obzira</a:t>
            </a:r>
            <a:r>
              <a:rPr lang="en-US" dirty="0"/>
              <a:t> </a:t>
            </a:r>
            <a:r>
              <a:rPr lang="en-US" dirty="0" err="1" smtClean="0"/>
              <a:t>na</a:t>
            </a:r>
            <a:r>
              <a:rPr lang="sr-Latn-ME" dirty="0" smtClean="0"/>
              <a:t> </a:t>
            </a:r>
            <a:r>
              <a:rPr lang="en-US" dirty="0" err="1" smtClean="0"/>
              <a:t>stvarne</a:t>
            </a:r>
            <a:r>
              <a:rPr lang="en-US" dirty="0" smtClean="0"/>
              <a:t> </a:t>
            </a:r>
            <a:r>
              <a:rPr lang="en-US" dirty="0" err="1"/>
              <a:t>odnose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novčanom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Kamatna</a:t>
            </a:r>
            <a:r>
              <a:rPr lang="en-US" dirty="0"/>
              <a:t> </a:t>
            </a:r>
            <a:r>
              <a:rPr lang="en-US" dirty="0" err="1"/>
              <a:t>stopa</a:t>
            </a:r>
            <a:r>
              <a:rPr lang="en-US" dirty="0"/>
              <a:t> se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slobodno</a:t>
            </a:r>
            <a:r>
              <a:rPr lang="en-US" dirty="0"/>
              <a:t> </a:t>
            </a:r>
            <a:r>
              <a:rPr lang="en-US" dirty="0" err="1" smtClean="0"/>
              <a:t>formirati</a:t>
            </a:r>
            <a:r>
              <a:rPr lang="sr-Latn-ME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/>
              <a:t>tržišta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odraz</a:t>
            </a:r>
            <a:r>
              <a:rPr lang="en-US" dirty="0"/>
              <a:t> </a:t>
            </a:r>
            <a:r>
              <a:rPr lang="en-US" dirty="0" err="1"/>
              <a:t>odnosa</a:t>
            </a:r>
            <a:r>
              <a:rPr lang="en-US" dirty="0"/>
              <a:t> </a:t>
            </a:r>
            <a:r>
              <a:rPr lang="en-US" dirty="0" err="1"/>
              <a:t>ponude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tražnje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Kada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određuje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 smtClean="0"/>
              <a:t>osnovu</a:t>
            </a:r>
            <a:r>
              <a:rPr lang="sr-Latn-ME" dirty="0" smtClean="0"/>
              <a:t> </a:t>
            </a:r>
            <a:r>
              <a:rPr lang="en-US" dirty="0" err="1" smtClean="0"/>
              <a:t>ponude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tražnje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, </a:t>
            </a:r>
            <a:r>
              <a:rPr lang="en-US" dirty="0" err="1"/>
              <a:t>tada</a:t>
            </a:r>
            <a:r>
              <a:rPr lang="en-US" dirty="0"/>
              <a:t> </a:t>
            </a:r>
            <a:r>
              <a:rPr lang="en-US" dirty="0" err="1"/>
              <a:t>obično</a:t>
            </a:r>
            <a:r>
              <a:rPr lang="en-US" dirty="0"/>
              <a:t> </a:t>
            </a:r>
            <a:r>
              <a:rPr lang="en-US" dirty="0" err="1"/>
              <a:t>prilagođavanje</a:t>
            </a:r>
            <a:r>
              <a:rPr lang="en-US" dirty="0"/>
              <a:t> </a:t>
            </a:r>
            <a:r>
              <a:rPr lang="en-US" dirty="0" err="1"/>
              <a:t>vrši</a:t>
            </a:r>
            <a:r>
              <a:rPr lang="en-US" dirty="0"/>
              <a:t> </a:t>
            </a:r>
            <a:r>
              <a:rPr lang="en-US" dirty="0" err="1"/>
              <a:t>prema</a:t>
            </a:r>
            <a:r>
              <a:rPr lang="en-US" dirty="0"/>
              <a:t>:</a:t>
            </a:r>
          </a:p>
          <a:p>
            <a:pPr marL="457200" lvl="1" indent="0">
              <a:buNone/>
            </a:pPr>
            <a:r>
              <a:rPr lang="pl-PL" sz="2800" dirty="0" smtClean="0"/>
              <a:t>- </a:t>
            </a:r>
            <a:r>
              <a:rPr lang="pl-PL" sz="2800" dirty="0"/>
              <a:t>eskontnoj i lombardnoj stopi centralne banke,</a:t>
            </a:r>
          </a:p>
          <a:p>
            <a:pPr marL="457200" lvl="1" indent="0" algn="just">
              <a:buNone/>
            </a:pPr>
            <a:r>
              <a:rPr lang="pl-PL" sz="2800" dirty="0" smtClean="0"/>
              <a:t>- </a:t>
            </a:r>
            <a:r>
              <a:rPr lang="pl-PL" sz="2800" dirty="0"/>
              <a:t>diskontnoj stopi centralne banke na hartije od </a:t>
            </a:r>
            <a:r>
              <a:rPr lang="pl-PL" sz="2800" dirty="0" smtClean="0"/>
              <a:t>vrijednosti </a:t>
            </a:r>
            <a:r>
              <a:rPr lang="pl-PL" sz="2800" dirty="0"/>
              <a:t>tržišta novca,</a:t>
            </a:r>
          </a:p>
          <a:p>
            <a:pPr lvl="1">
              <a:buFontTx/>
              <a:buChar char="-"/>
            </a:pPr>
            <a:r>
              <a:rPr lang="pt-BR" sz="2800" dirty="0" smtClean="0"/>
              <a:t>neto </a:t>
            </a:r>
            <a:r>
              <a:rPr lang="pt-BR" sz="2800" dirty="0"/>
              <a:t>kamati koja se formira na internacionalnom tržištu </a:t>
            </a:r>
            <a:r>
              <a:rPr lang="pt-BR" sz="2800" dirty="0" smtClean="0"/>
              <a:t>novca.</a:t>
            </a:r>
            <a:endParaRPr lang="sr-Latn-ME" sz="2800" dirty="0"/>
          </a:p>
          <a:p>
            <a:pPr lvl="1" algn="just"/>
            <a:r>
              <a:rPr lang="en-US" sz="2800" dirty="0" err="1" smtClean="0"/>
              <a:t>Kamatne</a:t>
            </a:r>
            <a:r>
              <a:rPr lang="en-US" sz="2800" dirty="0" smtClean="0"/>
              <a:t> </a:t>
            </a:r>
            <a:r>
              <a:rPr lang="en-US" sz="2800" dirty="0"/>
              <a:t>stope u </a:t>
            </a:r>
            <a:r>
              <a:rPr lang="en-US" sz="2800" dirty="0" err="1"/>
              <a:t>transakcijama</a:t>
            </a:r>
            <a:r>
              <a:rPr lang="en-US" sz="2800" dirty="0"/>
              <a:t> </a:t>
            </a:r>
            <a:r>
              <a:rPr lang="en-US" sz="2800" dirty="0" err="1"/>
              <a:t>novcem</a:t>
            </a:r>
            <a:r>
              <a:rPr lang="en-US" sz="2800" dirty="0"/>
              <a:t> </a:t>
            </a:r>
            <a:r>
              <a:rPr lang="en-US" sz="2800" dirty="0" err="1"/>
              <a:t>izme</a:t>
            </a:r>
            <a:r>
              <a:rPr lang="sr-Latn-ME" sz="2800" dirty="0"/>
              <a:t>đ</a:t>
            </a:r>
            <a:r>
              <a:rPr lang="en-US" sz="2800" dirty="0"/>
              <a:t>u </a:t>
            </a:r>
            <a:r>
              <a:rPr lang="en-US" sz="2800" dirty="0" err="1"/>
              <a:t>poslovnih</a:t>
            </a:r>
            <a:r>
              <a:rPr lang="en-US" sz="2800" dirty="0"/>
              <a:t> </a:t>
            </a:r>
            <a:r>
              <a:rPr lang="en-US" sz="2800" dirty="0" err="1"/>
              <a:t>banaka</a:t>
            </a:r>
            <a:r>
              <a:rPr lang="en-US" sz="2800" dirty="0"/>
              <a:t> </a:t>
            </a:r>
            <a:r>
              <a:rPr lang="en-US" sz="2800" dirty="0" err="1"/>
              <a:t>utvrđuju</a:t>
            </a:r>
            <a:r>
              <a:rPr lang="sr-Latn-ME" sz="2800" dirty="0"/>
              <a:t> </a:t>
            </a:r>
            <a:r>
              <a:rPr lang="en-US" sz="2800" dirty="0"/>
              <a:t>se “</a:t>
            </a:r>
            <a:r>
              <a:rPr lang="en-US" sz="2800" dirty="0" err="1"/>
              <a:t>bilateralno</a:t>
            </a:r>
            <a:r>
              <a:rPr lang="en-US" sz="2800" dirty="0"/>
              <a:t> u </a:t>
            </a:r>
            <a:r>
              <a:rPr lang="en-US" sz="2800" dirty="0" err="1"/>
              <a:t>svakoj</a:t>
            </a:r>
            <a:r>
              <a:rPr lang="en-US" sz="2800" dirty="0"/>
              <a:t> </a:t>
            </a:r>
            <a:r>
              <a:rPr lang="en-US" sz="2800" dirty="0" err="1"/>
              <a:t>bankarskoj</a:t>
            </a:r>
            <a:r>
              <a:rPr lang="en-US" sz="2800" dirty="0"/>
              <a:t> </a:t>
            </a:r>
            <a:r>
              <a:rPr lang="en-US" sz="2800" dirty="0" err="1"/>
              <a:t>operaciji</a:t>
            </a:r>
            <a:r>
              <a:rPr lang="en-US" sz="2800" dirty="0"/>
              <a:t> </a:t>
            </a:r>
            <a:r>
              <a:rPr lang="en-US" sz="2800" dirty="0" err="1"/>
              <a:t>na</a:t>
            </a:r>
            <a:r>
              <a:rPr lang="en-US" sz="2800" dirty="0"/>
              <a:t> </a:t>
            </a:r>
            <a:r>
              <a:rPr lang="en-US" sz="2800" dirty="0" err="1" smtClean="0"/>
              <a:t>tržišt</a:t>
            </a:r>
            <a:r>
              <a:rPr lang="sr-Latn-ME" sz="2800" dirty="0" smtClean="0"/>
              <a:t>im</a:t>
            </a:r>
            <a:r>
              <a:rPr lang="en-US" sz="2800" dirty="0" smtClean="0"/>
              <a:t>a </a:t>
            </a:r>
            <a:r>
              <a:rPr lang="en-US" sz="2800" dirty="0" err="1"/>
              <a:t>novca</a:t>
            </a:r>
            <a:r>
              <a:rPr lang="en-US" sz="2800" dirty="0"/>
              <a:t>”, a </a:t>
            </a:r>
            <a:r>
              <a:rPr lang="en-US" sz="2800" dirty="0" err="1"/>
              <a:t>najčešće</a:t>
            </a:r>
            <a:r>
              <a:rPr lang="en-US" sz="2800" dirty="0"/>
              <a:t> </a:t>
            </a:r>
            <a:r>
              <a:rPr lang="en-US" sz="2800" dirty="0" err="1"/>
              <a:t>su</a:t>
            </a:r>
            <a:r>
              <a:rPr lang="en-US" sz="2800" dirty="0"/>
              <a:t> </a:t>
            </a:r>
            <a:r>
              <a:rPr lang="en-US" sz="2800" dirty="0" err="1"/>
              <a:t>odraz</a:t>
            </a:r>
            <a:r>
              <a:rPr lang="sr-Latn-ME" sz="2800" dirty="0"/>
              <a:t> </a:t>
            </a:r>
            <a:r>
              <a:rPr lang="en-US" sz="2800" dirty="0" err="1"/>
              <a:t>stvarne</a:t>
            </a:r>
            <a:r>
              <a:rPr lang="en-US" sz="2800" dirty="0"/>
              <a:t> </a:t>
            </a:r>
            <a:r>
              <a:rPr lang="en-US" sz="2800" dirty="0" err="1"/>
              <a:t>tražnje</a:t>
            </a:r>
            <a:r>
              <a:rPr lang="en-US" sz="2800" dirty="0"/>
              <a:t> </a:t>
            </a:r>
            <a:r>
              <a:rPr lang="en-US" sz="2800" dirty="0" err="1"/>
              <a:t>novca</a:t>
            </a:r>
            <a:r>
              <a:rPr lang="en-US" sz="2800" dirty="0"/>
              <a:t>. </a:t>
            </a:r>
            <a:endParaRPr lang="sr-Latn-ME" sz="2800" dirty="0"/>
          </a:p>
          <a:p>
            <a:pPr marL="457200" lvl="1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3299635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34096"/>
            <a:ext cx="10515600" cy="5442867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Pri</a:t>
            </a:r>
            <a:r>
              <a:rPr lang="en-US" dirty="0" smtClean="0"/>
              <a:t> </a:t>
            </a:r>
            <a:r>
              <a:rPr lang="en-US" dirty="0" err="1" smtClean="0"/>
              <a:t>utvr</a:t>
            </a:r>
            <a:r>
              <a:rPr lang="sr-Latn-ME" dirty="0" smtClean="0"/>
              <a:t>đ</a:t>
            </a:r>
            <a:r>
              <a:rPr lang="en-US" dirty="0" err="1" smtClean="0"/>
              <a:t>ivanju</a:t>
            </a:r>
            <a:r>
              <a:rPr lang="en-US" dirty="0" smtClean="0"/>
              <a:t> </a:t>
            </a:r>
            <a:r>
              <a:rPr lang="en-US" dirty="0" err="1"/>
              <a:t>kamatne</a:t>
            </a:r>
            <a:r>
              <a:rPr lang="en-US" dirty="0"/>
              <a:t> stope </a:t>
            </a:r>
            <a:r>
              <a:rPr lang="en-US" dirty="0" err="1"/>
              <a:t>između</a:t>
            </a:r>
            <a:r>
              <a:rPr lang="en-US" dirty="0"/>
              <a:t> </a:t>
            </a:r>
            <a:r>
              <a:rPr lang="en-US" dirty="0" err="1"/>
              <a:t>banaka</a:t>
            </a:r>
            <a:r>
              <a:rPr lang="en-US" dirty="0"/>
              <a:t> </a:t>
            </a:r>
            <a:r>
              <a:rPr lang="en-US" dirty="0" err="1"/>
              <a:t>obično</a:t>
            </a:r>
            <a:r>
              <a:rPr lang="en-US" dirty="0"/>
              <a:t> </a:t>
            </a:r>
            <a:r>
              <a:rPr lang="en-US" dirty="0" err="1"/>
              <a:t>im</a:t>
            </a:r>
            <a:r>
              <a:rPr lang="en-US" dirty="0"/>
              <a:t> </a:t>
            </a:r>
            <a:r>
              <a:rPr lang="en-US" dirty="0" err="1" smtClean="0"/>
              <a:t>kao</a:t>
            </a:r>
            <a:r>
              <a:rPr lang="sr-Latn-ME" dirty="0" smtClean="0"/>
              <a:t> </a:t>
            </a:r>
            <a:r>
              <a:rPr lang="en-US" dirty="0" err="1" smtClean="0"/>
              <a:t>polazna</a:t>
            </a:r>
            <a:r>
              <a:rPr lang="en-US" dirty="0" smtClean="0"/>
              <a:t> </a:t>
            </a:r>
            <a:r>
              <a:rPr lang="en-US" dirty="0" err="1"/>
              <a:t>osnova</a:t>
            </a:r>
            <a:r>
              <a:rPr lang="en-US" dirty="0"/>
              <a:t> </a:t>
            </a:r>
            <a:r>
              <a:rPr lang="en-US" dirty="0" err="1"/>
              <a:t>služi</a:t>
            </a:r>
            <a:r>
              <a:rPr lang="en-US" dirty="0"/>
              <a:t> </a:t>
            </a:r>
            <a:r>
              <a:rPr lang="en-US" dirty="0" err="1"/>
              <a:t>visina</a:t>
            </a:r>
            <a:r>
              <a:rPr lang="en-US" dirty="0"/>
              <a:t> </a:t>
            </a:r>
            <a:r>
              <a:rPr lang="en-US" dirty="0" err="1"/>
              <a:t>eskontne</a:t>
            </a:r>
            <a:r>
              <a:rPr lang="en-US" dirty="0"/>
              <a:t> stope </a:t>
            </a:r>
            <a:r>
              <a:rPr lang="en-US" dirty="0" err="1"/>
              <a:t>centralne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smtClean="0"/>
              <a:t>To </a:t>
            </a:r>
            <a:r>
              <a:rPr lang="en-US" dirty="0"/>
              <a:t>je “</a:t>
            </a:r>
            <a:r>
              <a:rPr lang="en-US" dirty="0" err="1"/>
              <a:t>stožer</a:t>
            </a:r>
            <a:r>
              <a:rPr lang="en-US" dirty="0"/>
              <a:t>” </a:t>
            </a:r>
            <a:r>
              <a:rPr lang="en-US" dirty="0" err="1"/>
              <a:t>oko</a:t>
            </a:r>
            <a:r>
              <a:rPr lang="en-US" dirty="0"/>
              <a:t> </a:t>
            </a:r>
            <a:r>
              <a:rPr lang="en-US" dirty="0" err="1" smtClean="0"/>
              <a:t>koga</a:t>
            </a:r>
            <a:r>
              <a:rPr lang="sr-Latn-ME" dirty="0" smtClean="0"/>
              <a:t> </a:t>
            </a:r>
            <a:r>
              <a:rPr lang="en-US" dirty="0" smtClean="0"/>
              <a:t>se </a:t>
            </a:r>
            <a:r>
              <a:rPr lang="en-US" dirty="0" err="1"/>
              <a:t>formiraju</a:t>
            </a:r>
            <a:r>
              <a:rPr lang="en-US" dirty="0"/>
              <a:t> </a:t>
            </a:r>
            <a:r>
              <a:rPr lang="en-US" dirty="0" err="1"/>
              <a:t>kamatne</a:t>
            </a:r>
            <a:r>
              <a:rPr lang="en-US" dirty="0"/>
              <a:t> stope </a:t>
            </a:r>
            <a:r>
              <a:rPr lang="en-US" dirty="0" err="1"/>
              <a:t>banaka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To </a:t>
            </a:r>
            <a:r>
              <a:rPr lang="en-US" dirty="0"/>
              <a:t>je </a:t>
            </a:r>
            <a:r>
              <a:rPr lang="en-US" dirty="0" err="1" smtClean="0"/>
              <a:t>ustvari</a:t>
            </a:r>
            <a:r>
              <a:rPr lang="en-US" dirty="0" smtClean="0"/>
              <a:t> c</a:t>
            </a:r>
            <a:r>
              <a:rPr lang="sr-Latn-ME" dirty="0" smtClean="0"/>
              <a:t>ij</a:t>
            </a:r>
            <a:r>
              <a:rPr lang="en-US" dirty="0" err="1" smtClean="0"/>
              <a:t>ena</a:t>
            </a:r>
            <a:r>
              <a:rPr lang="en-US" dirty="0" smtClean="0"/>
              <a:t> </a:t>
            </a:r>
            <a:r>
              <a:rPr lang="en-US" dirty="0" err="1"/>
              <a:t>primarnog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 </a:t>
            </a:r>
            <a:r>
              <a:rPr lang="en-US" dirty="0" err="1" smtClean="0"/>
              <a:t>centralne</a:t>
            </a:r>
            <a:r>
              <a:rPr lang="sr-Latn-ME" dirty="0" smtClean="0"/>
              <a:t> </a:t>
            </a:r>
            <a:r>
              <a:rPr lang="pl-PL" dirty="0" smtClean="0"/>
              <a:t>banke</a:t>
            </a:r>
            <a:r>
              <a:rPr lang="pl-PL" dirty="0"/>
              <a:t>, odnosno zvanična </a:t>
            </a:r>
            <a:r>
              <a:rPr lang="pl-PL" dirty="0" smtClean="0"/>
              <a:t>cijena </a:t>
            </a:r>
            <a:r>
              <a:rPr lang="pl-PL" dirty="0"/>
              <a:t>novca. </a:t>
            </a:r>
            <a:endParaRPr lang="pl-PL" dirty="0" smtClean="0"/>
          </a:p>
          <a:p>
            <a:pPr algn="just"/>
            <a:r>
              <a:rPr lang="pl-PL" dirty="0" smtClean="0"/>
              <a:t>Centralna </a:t>
            </a:r>
            <a:r>
              <a:rPr lang="pl-PL" dirty="0"/>
              <a:t>banka je potpuno </a:t>
            </a:r>
            <a:r>
              <a:rPr lang="pl-PL" dirty="0" smtClean="0"/>
              <a:t>autonomna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samostalna</a:t>
            </a:r>
            <a:r>
              <a:rPr lang="en-US" dirty="0"/>
              <a:t> u </a:t>
            </a:r>
            <a:r>
              <a:rPr lang="en-US" dirty="0" err="1"/>
              <a:t>vođenju</a:t>
            </a:r>
            <a:r>
              <a:rPr lang="en-US" dirty="0"/>
              <a:t> </a:t>
            </a:r>
            <a:r>
              <a:rPr lang="en-US" dirty="0" err="1"/>
              <a:t>politike</a:t>
            </a:r>
            <a:r>
              <a:rPr lang="en-US" dirty="0"/>
              <a:t> </a:t>
            </a:r>
            <a:r>
              <a:rPr lang="en-US" dirty="0" err="1"/>
              <a:t>kamatne</a:t>
            </a:r>
            <a:r>
              <a:rPr lang="en-US" dirty="0"/>
              <a:t> stope, </a:t>
            </a:r>
            <a:r>
              <a:rPr lang="en-US" dirty="0" err="1"/>
              <a:t>što</a:t>
            </a:r>
            <a:r>
              <a:rPr lang="en-US" dirty="0"/>
              <a:t> bi </a:t>
            </a:r>
            <a:r>
              <a:rPr lang="en-US" dirty="0" err="1"/>
              <a:t>trebala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 smtClean="0"/>
              <a:t>vođenja</a:t>
            </a:r>
            <a:r>
              <a:rPr lang="sr-Latn-ME" dirty="0" smtClean="0"/>
              <a:t> </a:t>
            </a:r>
            <a:r>
              <a:rPr lang="en-US" dirty="0" err="1" smtClean="0"/>
              <a:t>ukupne</a:t>
            </a:r>
            <a:r>
              <a:rPr lang="en-US" dirty="0" smtClean="0"/>
              <a:t> </a:t>
            </a:r>
            <a:r>
              <a:rPr lang="en-US" dirty="0" err="1"/>
              <a:t>monetarne</a:t>
            </a:r>
            <a:r>
              <a:rPr lang="en-US" dirty="0"/>
              <a:t> </a:t>
            </a:r>
            <a:r>
              <a:rPr lang="en-US" dirty="0" err="1" smtClean="0"/>
              <a:t>politike</a:t>
            </a:r>
            <a:r>
              <a:rPr lang="en-US" dirty="0" smtClean="0"/>
              <a:t>.</a:t>
            </a:r>
            <a:endParaRPr lang="sr-Latn-ME" b="1" dirty="0" smtClean="0"/>
          </a:p>
          <a:p>
            <a:pPr algn="just"/>
            <a:r>
              <a:rPr lang="en-US" dirty="0" err="1" smtClean="0"/>
              <a:t>Moguće</a:t>
            </a:r>
            <a:r>
              <a:rPr lang="en-US" dirty="0" smtClean="0"/>
              <a:t> </a:t>
            </a:r>
            <a:r>
              <a:rPr lang="en-US" dirty="0"/>
              <a:t>je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značajnije</a:t>
            </a:r>
            <a:r>
              <a:rPr lang="en-US" dirty="0"/>
              <a:t> </a:t>
            </a:r>
            <a:r>
              <a:rPr lang="en-US" dirty="0" err="1" smtClean="0"/>
              <a:t>odst</a:t>
            </a:r>
            <a:r>
              <a:rPr lang="sr-Latn-ME" dirty="0" smtClean="0"/>
              <a:t>u</a:t>
            </a:r>
            <a:r>
              <a:rPr lang="en-US" dirty="0" err="1" smtClean="0"/>
              <a:t>panje</a:t>
            </a:r>
            <a:r>
              <a:rPr lang="en-US" dirty="0" smtClean="0"/>
              <a:t> </a:t>
            </a:r>
            <a:r>
              <a:rPr lang="en-US" dirty="0" err="1"/>
              <a:t>kamatnih</a:t>
            </a:r>
            <a:r>
              <a:rPr lang="en-US" dirty="0"/>
              <a:t> </a:t>
            </a:r>
            <a:r>
              <a:rPr lang="en-US" dirty="0" err="1" smtClean="0"/>
              <a:t>stopa</a:t>
            </a:r>
            <a:r>
              <a:rPr lang="sr-Latn-ME" dirty="0" smtClean="0"/>
              <a:t> </a:t>
            </a:r>
            <a:r>
              <a:rPr lang="pl-PL" dirty="0" smtClean="0"/>
              <a:t>banaka </a:t>
            </a:r>
            <a:r>
              <a:rPr lang="pl-PL" dirty="0"/>
              <a:t>od eskontne stope (uvećane za troškove manipulacije novcem kod banaka</a:t>
            </a:r>
            <a:r>
              <a:rPr lang="pl-PL" dirty="0" smtClean="0"/>
              <a:t>), što </a:t>
            </a:r>
            <a:r>
              <a:rPr lang="pl-PL" dirty="0"/>
              <a:t>je upravo slučaj danas</a:t>
            </a:r>
            <a:r>
              <a:rPr lang="pl-PL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574572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91673"/>
            <a:ext cx="10515600" cy="5185290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Drugi</a:t>
            </a:r>
            <a:r>
              <a:rPr lang="en-US" dirty="0"/>
              <a:t> “</a:t>
            </a:r>
            <a:r>
              <a:rPr lang="en-US" dirty="0" err="1"/>
              <a:t>orijentir</a:t>
            </a:r>
            <a:r>
              <a:rPr lang="en-US" dirty="0"/>
              <a:t>” u </a:t>
            </a:r>
            <a:r>
              <a:rPr lang="en-US" dirty="0" err="1"/>
              <a:t>formiranju</a:t>
            </a:r>
            <a:r>
              <a:rPr lang="en-US" dirty="0"/>
              <a:t> </a:t>
            </a:r>
            <a:r>
              <a:rPr lang="en-US" dirty="0" err="1"/>
              <a:t>kamatnih</a:t>
            </a:r>
            <a:r>
              <a:rPr lang="en-US" dirty="0"/>
              <a:t> </a:t>
            </a:r>
            <a:r>
              <a:rPr lang="en-US" dirty="0" err="1"/>
              <a:t>stopa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 </a:t>
            </a:r>
            <a:r>
              <a:rPr lang="en-US" dirty="0" err="1" smtClean="0"/>
              <a:t>poslovne</a:t>
            </a:r>
            <a:r>
              <a:rPr lang="sr-Latn-ME" dirty="0" smtClean="0"/>
              <a:t> </a:t>
            </a:r>
            <a:r>
              <a:rPr lang="pl-PL" dirty="0" smtClean="0"/>
              <a:t>banke </a:t>
            </a:r>
            <a:r>
              <a:rPr lang="pl-PL" dirty="0"/>
              <a:t>imaju u visini kamate na lombardne kredite, odnosno diskontne kamate </a:t>
            </a:r>
            <a:r>
              <a:rPr lang="pl-PL" dirty="0" smtClean="0"/>
              <a:t>po </a:t>
            </a:r>
            <a:r>
              <a:rPr lang="en-US" dirty="0" err="1" smtClean="0"/>
              <a:t>kojoj</a:t>
            </a:r>
            <a:r>
              <a:rPr lang="en-US" dirty="0" smtClean="0"/>
              <a:t> </a:t>
            </a:r>
            <a:r>
              <a:rPr lang="en-US" dirty="0" err="1"/>
              <a:t>centralna</a:t>
            </a:r>
            <a:r>
              <a:rPr lang="en-US" dirty="0"/>
              <a:t> </a:t>
            </a:r>
            <a:r>
              <a:rPr lang="en-US" dirty="0" err="1"/>
              <a:t>banka</a:t>
            </a:r>
            <a:r>
              <a:rPr lang="en-US" dirty="0"/>
              <a:t> </a:t>
            </a:r>
            <a:r>
              <a:rPr lang="en-US" dirty="0" err="1"/>
              <a:t>otkupljuje</a:t>
            </a:r>
            <a:r>
              <a:rPr lang="en-US" dirty="0"/>
              <a:t> </a:t>
            </a:r>
            <a:r>
              <a:rPr lang="en-US" dirty="0" err="1"/>
              <a:t>ranije</a:t>
            </a:r>
            <a:r>
              <a:rPr lang="en-US" dirty="0"/>
              <a:t> </a:t>
            </a:r>
            <a:r>
              <a:rPr lang="en-US" dirty="0" err="1"/>
              <a:t>emitovane</a:t>
            </a:r>
            <a:r>
              <a:rPr lang="en-US" dirty="0"/>
              <a:t> </a:t>
            </a:r>
            <a:r>
              <a:rPr lang="en-US" dirty="0" err="1"/>
              <a:t>kratkoročne</a:t>
            </a:r>
            <a:r>
              <a:rPr lang="en-US" dirty="0"/>
              <a:t> </a:t>
            </a:r>
            <a:r>
              <a:rPr lang="en-US" dirty="0" err="1"/>
              <a:t>hartije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sr-Latn-ME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tržišt</a:t>
            </a:r>
            <a:r>
              <a:rPr lang="sr-Latn-ME" dirty="0" smtClean="0"/>
              <a:t>u</a:t>
            </a:r>
            <a:r>
              <a:rPr lang="en-US" dirty="0" smtClean="0"/>
              <a:t> </a:t>
            </a:r>
            <a:r>
              <a:rPr lang="en-US" dirty="0" err="1"/>
              <a:t>novca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Posebno</a:t>
            </a:r>
            <a:r>
              <a:rPr lang="en-US" dirty="0"/>
              <a:t> je </a:t>
            </a:r>
            <a:r>
              <a:rPr lang="en-US" dirty="0" err="1"/>
              <a:t>značajna</a:t>
            </a:r>
            <a:r>
              <a:rPr lang="en-US" dirty="0"/>
              <a:t> </a:t>
            </a:r>
            <a:r>
              <a:rPr lang="en-US" dirty="0" err="1"/>
              <a:t>visina</a:t>
            </a:r>
            <a:r>
              <a:rPr lang="en-US" dirty="0"/>
              <a:t> </a:t>
            </a:r>
            <a:r>
              <a:rPr lang="en-US" dirty="0" err="1"/>
              <a:t>pasivne</a:t>
            </a:r>
            <a:r>
              <a:rPr lang="en-US" dirty="0"/>
              <a:t> </a:t>
            </a:r>
            <a:r>
              <a:rPr lang="en-US" dirty="0" err="1"/>
              <a:t>kamate</a:t>
            </a:r>
            <a:r>
              <a:rPr lang="en-US" dirty="0"/>
              <a:t> </a:t>
            </a:r>
            <a:r>
              <a:rPr lang="en-US" dirty="0" err="1"/>
              <a:t>koju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 </a:t>
            </a:r>
            <a:r>
              <a:rPr lang="en-US" dirty="0" err="1" smtClean="0"/>
              <a:t>plaćaju</a:t>
            </a:r>
            <a:r>
              <a:rPr lang="sr-Latn-ME" dirty="0" smtClean="0"/>
              <a:t> </a:t>
            </a:r>
            <a:r>
              <a:rPr lang="en-US" dirty="0" err="1" smtClean="0"/>
              <a:t>vlasnicima</a:t>
            </a:r>
            <a:r>
              <a:rPr lang="en-US" dirty="0" smtClean="0"/>
              <a:t> </a:t>
            </a:r>
            <a:r>
              <a:rPr lang="en-US" dirty="0" err="1"/>
              <a:t>novca</a:t>
            </a:r>
            <a:r>
              <a:rPr lang="en-US" dirty="0"/>
              <a:t> (</a:t>
            </a:r>
            <a:r>
              <a:rPr lang="en-US" dirty="0" err="1"/>
              <a:t>deponentima</a:t>
            </a:r>
            <a:r>
              <a:rPr lang="en-US" dirty="0"/>
              <a:t>)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njihov</a:t>
            </a:r>
            <a:r>
              <a:rPr lang="en-US" dirty="0"/>
              <a:t> </a:t>
            </a:r>
            <a:r>
              <a:rPr lang="en-US" dirty="0" err="1"/>
              <a:t>novac</a:t>
            </a:r>
            <a:r>
              <a:rPr lang="en-US" dirty="0"/>
              <a:t>, </a:t>
            </a:r>
            <a:r>
              <a:rPr lang="en-US" dirty="0" err="1"/>
              <a:t>jer</a:t>
            </a:r>
            <a:r>
              <a:rPr lang="en-US" dirty="0"/>
              <a:t>, to je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ena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koju</a:t>
            </a:r>
            <a:r>
              <a:rPr lang="en-US" dirty="0"/>
              <a:t> se </a:t>
            </a:r>
            <a:r>
              <a:rPr lang="en-US" dirty="0" smtClean="0"/>
              <a:t>mora</a:t>
            </a:r>
            <a:r>
              <a:rPr lang="sr-Latn-ME" dirty="0" smtClean="0"/>
              <a:t> </a:t>
            </a:r>
            <a:r>
              <a:rPr lang="en-US" dirty="0" err="1" smtClean="0"/>
              <a:t>dodati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kamatna</a:t>
            </a:r>
            <a:r>
              <a:rPr lang="en-US" dirty="0"/>
              <a:t> </a:t>
            </a:r>
            <a:r>
              <a:rPr lang="en-US" dirty="0" err="1"/>
              <a:t>marža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se </a:t>
            </a:r>
            <a:r>
              <a:rPr lang="en-US" dirty="0" err="1"/>
              <a:t>pokrivaju</a:t>
            </a:r>
            <a:r>
              <a:rPr lang="en-US" dirty="0"/>
              <a:t> </a:t>
            </a:r>
            <a:r>
              <a:rPr lang="en-US" dirty="0" err="1"/>
              <a:t>svi</a:t>
            </a:r>
            <a:r>
              <a:rPr lang="en-US" dirty="0"/>
              <a:t> </a:t>
            </a:r>
            <a:r>
              <a:rPr lang="en-US" dirty="0" err="1"/>
              <a:t>troškovi</a:t>
            </a:r>
            <a:r>
              <a:rPr lang="en-US" dirty="0"/>
              <a:t> </a:t>
            </a:r>
            <a:r>
              <a:rPr lang="en-US" dirty="0" err="1"/>
              <a:t>banaka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Kamata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se </a:t>
            </a:r>
            <a:r>
              <a:rPr lang="en-US" dirty="0" err="1"/>
              <a:t>plaća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depozite</a:t>
            </a:r>
            <a:r>
              <a:rPr lang="en-US" dirty="0"/>
              <a:t> </a:t>
            </a:r>
            <a:r>
              <a:rPr lang="en-US" dirty="0" err="1"/>
              <a:t>ukoliko</a:t>
            </a:r>
            <a:r>
              <a:rPr lang="en-US" dirty="0"/>
              <a:t> je </a:t>
            </a:r>
            <a:r>
              <a:rPr lang="en-US" dirty="0" err="1"/>
              <a:t>niža</a:t>
            </a:r>
            <a:r>
              <a:rPr lang="en-US" dirty="0"/>
              <a:t> (</a:t>
            </a:r>
            <a:r>
              <a:rPr lang="en-US" dirty="0" err="1"/>
              <a:t>jevtiniji</a:t>
            </a:r>
            <a:r>
              <a:rPr lang="en-US" dirty="0"/>
              <a:t> </a:t>
            </a:r>
            <a:r>
              <a:rPr lang="en-US" dirty="0" err="1"/>
              <a:t>depoziti</a:t>
            </a:r>
            <a:r>
              <a:rPr lang="en-US" dirty="0"/>
              <a:t>) </a:t>
            </a:r>
            <a:r>
              <a:rPr lang="en-US" dirty="0" err="1" smtClean="0"/>
              <a:t>može</a:t>
            </a:r>
            <a:r>
              <a:rPr lang="sr-Latn-ME" dirty="0" smtClean="0"/>
              <a:t> </a:t>
            </a:r>
            <a:r>
              <a:rPr lang="en-US" dirty="0" err="1" smtClean="0"/>
              <a:t>banci</a:t>
            </a:r>
            <a:r>
              <a:rPr lang="en-US" dirty="0" smtClean="0"/>
              <a:t> </a:t>
            </a:r>
            <a:r>
              <a:rPr lang="en-US" dirty="0" err="1"/>
              <a:t>omogućiti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nižu</a:t>
            </a:r>
            <a:r>
              <a:rPr lang="en-US" dirty="0"/>
              <a:t> </a:t>
            </a:r>
            <a:r>
              <a:rPr lang="en-US" dirty="0" err="1"/>
              <a:t>aktivnu</a:t>
            </a:r>
            <a:r>
              <a:rPr lang="en-US" dirty="0"/>
              <a:t> </a:t>
            </a:r>
            <a:r>
              <a:rPr lang="en-US" dirty="0" err="1" smtClean="0"/>
              <a:t>kamat</a:t>
            </a:r>
            <a:r>
              <a:rPr lang="sr-Latn-ME" dirty="0" smtClean="0"/>
              <a:t>u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plasmane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Ako</a:t>
            </a:r>
            <a:r>
              <a:rPr lang="en-US" dirty="0" smtClean="0"/>
              <a:t> </a:t>
            </a:r>
            <a:r>
              <a:rPr lang="en-US" dirty="0"/>
              <a:t>to </a:t>
            </a:r>
            <a:r>
              <a:rPr lang="en-US" dirty="0" err="1"/>
              <a:t>banka</a:t>
            </a:r>
            <a:r>
              <a:rPr lang="en-US" dirty="0"/>
              <a:t> ne </a:t>
            </a:r>
            <a:r>
              <a:rPr lang="en-US" dirty="0" err="1"/>
              <a:t>želi</a:t>
            </a:r>
            <a:r>
              <a:rPr lang="en-US" dirty="0"/>
              <a:t>, </a:t>
            </a:r>
            <a:r>
              <a:rPr lang="en-US" dirty="0" err="1"/>
              <a:t>tada</a:t>
            </a:r>
            <a:r>
              <a:rPr lang="en-US" dirty="0"/>
              <a:t> </a:t>
            </a:r>
            <a:r>
              <a:rPr lang="en-US" dirty="0" err="1" smtClean="0"/>
              <a:t>joj</a:t>
            </a:r>
            <a:r>
              <a:rPr lang="sr-Latn-ME" dirty="0" smtClean="0"/>
              <a:t> </a:t>
            </a:r>
            <a:r>
              <a:rPr lang="en-US" dirty="0" err="1" smtClean="0"/>
              <a:t>omogućava</a:t>
            </a:r>
            <a:r>
              <a:rPr lang="en-US" dirty="0" smtClean="0"/>
              <a:t> </a:t>
            </a:r>
            <a:r>
              <a:rPr lang="en-US" dirty="0" err="1"/>
              <a:t>veliku</a:t>
            </a:r>
            <a:r>
              <a:rPr lang="en-US" dirty="0"/>
              <a:t> </a:t>
            </a:r>
            <a:r>
              <a:rPr lang="en-US" dirty="0" err="1"/>
              <a:t>kamatnu</a:t>
            </a:r>
            <a:r>
              <a:rPr lang="en-US" dirty="0"/>
              <a:t> </a:t>
            </a:r>
            <a:r>
              <a:rPr lang="en-US" dirty="0" err="1"/>
              <a:t>maržu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visok</a:t>
            </a:r>
            <a:r>
              <a:rPr lang="en-US" dirty="0"/>
              <a:t> profit (</a:t>
            </a:r>
            <a:r>
              <a:rPr lang="en-US" dirty="0" err="1"/>
              <a:t>razliku</a:t>
            </a:r>
            <a:r>
              <a:rPr lang="en-US" dirty="0"/>
              <a:t> </a:t>
            </a:r>
            <a:r>
              <a:rPr lang="en-US" dirty="0" err="1"/>
              <a:t>između</a:t>
            </a:r>
            <a:r>
              <a:rPr lang="en-US" dirty="0"/>
              <a:t> </a:t>
            </a:r>
            <a:r>
              <a:rPr lang="en-US" dirty="0" err="1"/>
              <a:t>aktivne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pasivne</a:t>
            </a:r>
            <a:r>
              <a:rPr lang="sr-Latn-ME" dirty="0" smtClean="0"/>
              <a:t> </a:t>
            </a:r>
            <a:r>
              <a:rPr lang="en-US" dirty="0" err="1" smtClean="0"/>
              <a:t>kamatne</a:t>
            </a:r>
            <a:r>
              <a:rPr lang="en-US" dirty="0" smtClean="0"/>
              <a:t> </a:t>
            </a:r>
            <a:r>
              <a:rPr lang="en-US" dirty="0"/>
              <a:t>stope).</a:t>
            </a:r>
          </a:p>
        </p:txBody>
      </p:sp>
    </p:spTree>
    <p:extLst>
      <p:ext uri="{BB962C8B-B14F-4D97-AF65-F5344CB8AC3E}">
        <p14:creationId xmlns:p14="http://schemas.microsoft.com/office/powerpoint/2010/main" xmlns="" val="40840367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65915"/>
            <a:ext cx="10515600" cy="5211048"/>
          </a:xfrm>
        </p:spPr>
        <p:txBody>
          <a:bodyPr>
            <a:normAutofit/>
          </a:bodyPr>
          <a:lstStyle/>
          <a:p>
            <a:r>
              <a:rPr lang="en-US" dirty="0" err="1"/>
              <a:t>Kamatna</a:t>
            </a:r>
            <a:r>
              <a:rPr lang="en-US" dirty="0"/>
              <a:t> </a:t>
            </a:r>
            <a:r>
              <a:rPr lang="en-US" dirty="0" err="1"/>
              <a:t>stopa</a:t>
            </a:r>
            <a:r>
              <a:rPr lang="en-US" dirty="0"/>
              <a:t> je </a:t>
            </a:r>
            <a:r>
              <a:rPr lang="en-US" dirty="0" err="1"/>
              <a:t>vrlo</a:t>
            </a:r>
            <a:r>
              <a:rPr lang="en-US" dirty="0"/>
              <a:t> </a:t>
            </a:r>
            <a:r>
              <a:rPr lang="en-US" dirty="0" err="1"/>
              <a:t>varijabilna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Kamata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dnevni</a:t>
            </a:r>
            <a:r>
              <a:rPr lang="en-US" dirty="0"/>
              <a:t> </a:t>
            </a:r>
            <a:r>
              <a:rPr lang="en-US" dirty="0" err="1"/>
              <a:t>novac</a:t>
            </a:r>
            <a:r>
              <a:rPr lang="en-US" dirty="0"/>
              <a:t> je </a:t>
            </a:r>
            <a:r>
              <a:rPr lang="en-US" dirty="0" err="1"/>
              <a:t>većeg</a:t>
            </a:r>
            <a:r>
              <a:rPr lang="en-US" dirty="0"/>
              <a:t> </a:t>
            </a:r>
            <a:r>
              <a:rPr lang="en-US" dirty="0" err="1" smtClean="0"/>
              <a:t>stepena</a:t>
            </a:r>
            <a:r>
              <a:rPr lang="sr-Latn-ME" dirty="0" smtClean="0"/>
              <a:t> </a:t>
            </a:r>
            <a:r>
              <a:rPr lang="pl-PL" dirty="0" smtClean="0"/>
              <a:t>varijabiliteta </a:t>
            </a:r>
            <a:r>
              <a:rPr lang="pl-PL" dirty="0"/>
              <a:t>u odnosu na kamata na terminski novac.</a:t>
            </a:r>
          </a:p>
          <a:p>
            <a:pPr algn="just"/>
            <a:r>
              <a:rPr lang="en-US" dirty="0" err="1"/>
              <a:t>Banke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 smtClean="0"/>
              <a:t>spremn</a:t>
            </a:r>
            <a:r>
              <a:rPr lang="sr-Latn-ME" dirty="0" smtClean="0"/>
              <a:t>ije</a:t>
            </a:r>
            <a:r>
              <a:rPr lang="en-US" dirty="0" smtClean="0"/>
              <a:t> </a:t>
            </a:r>
            <a:r>
              <a:rPr lang="en-US" dirty="0"/>
              <a:t>“</a:t>
            </a:r>
            <a:r>
              <a:rPr lang="en-US" dirty="0" err="1"/>
              <a:t>kupujući</a:t>
            </a:r>
            <a:r>
              <a:rPr lang="en-US" dirty="0"/>
              <a:t>” </a:t>
            </a:r>
            <a:r>
              <a:rPr lang="en-US" dirty="0" err="1"/>
              <a:t>dnevni</a:t>
            </a:r>
            <a:r>
              <a:rPr lang="en-US" dirty="0"/>
              <a:t> </a:t>
            </a:r>
            <a:r>
              <a:rPr lang="en-US" dirty="0" err="1"/>
              <a:t>novac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kratak</a:t>
            </a:r>
            <a:r>
              <a:rPr lang="en-US" dirty="0"/>
              <a:t> </a:t>
            </a:r>
            <a:r>
              <a:rPr lang="en-US" dirty="0" err="1"/>
              <a:t>rok</a:t>
            </a:r>
            <a:r>
              <a:rPr lang="en-US" dirty="0"/>
              <a:t> (</a:t>
            </a:r>
            <a:r>
              <a:rPr lang="en-US" dirty="0" err="1"/>
              <a:t>sedam</a:t>
            </a:r>
            <a:r>
              <a:rPr lang="en-US" dirty="0"/>
              <a:t>, </a:t>
            </a:r>
            <a:r>
              <a:rPr lang="en-US" dirty="0" err="1" smtClean="0"/>
              <a:t>petnaest</a:t>
            </a:r>
            <a:r>
              <a:rPr lang="sr-Latn-ME" dirty="0" smtClean="0"/>
              <a:t> </a:t>
            </a:r>
            <a:r>
              <a:rPr lang="pl-PL" dirty="0" smtClean="0"/>
              <a:t>dana</a:t>
            </a:r>
            <a:r>
              <a:rPr lang="pl-PL" dirty="0"/>
              <a:t>, mesec dana) da plate i višu kamatu za taj novac od eskontne stope, nego </a:t>
            </a:r>
            <a:r>
              <a:rPr lang="pl-PL" dirty="0" smtClean="0"/>
              <a:t>da </a:t>
            </a:r>
            <a:r>
              <a:rPr lang="en-US" dirty="0" err="1" smtClean="0"/>
              <a:t>eskontuju</a:t>
            </a:r>
            <a:r>
              <a:rPr lang="en-US" dirty="0" smtClean="0"/>
              <a:t> </a:t>
            </a:r>
            <a:r>
              <a:rPr lang="en-US" dirty="0" err="1"/>
              <a:t>svoj</a:t>
            </a:r>
            <a:r>
              <a:rPr lang="en-US" dirty="0"/>
              <a:t> </a:t>
            </a:r>
            <a:r>
              <a:rPr lang="en-US" dirty="0" err="1"/>
              <a:t>portfelj</a:t>
            </a:r>
            <a:r>
              <a:rPr lang="en-US" dirty="0"/>
              <a:t> </a:t>
            </a:r>
            <a:r>
              <a:rPr lang="en-US" dirty="0" smtClean="0"/>
              <a:t>m</a:t>
            </a:r>
            <a:r>
              <a:rPr lang="sr-Latn-ME" dirty="0" smtClean="0"/>
              <a:t>j</a:t>
            </a:r>
            <a:r>
              <a:rPr lang="en-US" dirty="0" err="1" smtClean="0"/>
              <a:t>enica</a:t>
            </a:r>
            <a:r>
              <a:rPr lang="en-US" dirty="0" smtClean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 smtClean="0"/>
              <a:t>dosp</a:t>
            </a:r>
            <a:r>
              <a:rPr lang="sr-Latn-ME" dirty="0" smtClean="0"/>
              <a:t>ij</a:t>
            </a:r>
            <a:r>
              <a:rPr lang="en-US" dirty="0" err="1" smtClean="0"/>
              <a:t>evaju</a:t>
            </a:r>
            <a:r>
              <a:rPr lang="en-US" dirty="0" smtClean="0"/>
              <a:t> </a:t>
            </a:r>
            <a:r>
              <a:rPr lang="en-US" dirty="0" err="1"/>
              <a:t>tek</a:t>
            </a:r>
            <a:r>
              <a:rPr lang="en-US" dirty="0"/>
              <a:t> </a:t>
            </a:r>
            <a:r>
              <a:rPr lang="en-US" dirty="0" err="1"/>
              <a:t>nakon</a:t>
            </a:r>
            <a:r>
              <a:rPr lang="en-US" dirty="0"/>
              <a:t> tri </a:t>
            </a:r>
            <a:r>
              <a:rPr lang="en-US" dirty="0" smtClean="0"/>
              <a:t>m</a:t>
            </a:r>
            <a:r>
              <a:rPr lang="sr-Latn-ME" dirty="0" smtClean="0"/>
              <a:t>j</a:t>
            </a:r>
            <a:r>
              <a:rPr lang="en-US" dirty="0" err="1" smtClean="0"/>
              <a:t>eseca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Moguće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sr-Latn-ME" dirty="0" smtClean="0"/>
              <a:t> </a:t>
            </a:r>
            <a:r>
              <a:rPr lang="en-US" dirty="0" err="1" smtClean="0"/>
              <a:t>oscilacije</a:t>
            </a:r>
            <a:r>
              <a:rPr lang="en-US" dirty="0" smtClean="0"/>
              <a:t> </a:t>
            </a:r>
            <a:r>
              <a:rPr lang="en-US" dirty="0" err="1"/>
              <a:t>kamate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u </a:t>
            </a:r>
            <a:r>
              <a:rPr lang="en-US" dirty="0" err="1"/>
              <a:t>slučajevima</a:t>
            </a:r>
            <a:r>
              <a:rPr lang="en-US" dirty="0"/>
              <a:t> </a:t>
            </a:r>
            <a:r>
              <a:rPr lang="en-US" dirty="0" err="1"/>
              <a:t>kada</a:t>
            </a:r>
            <a:r>
              <a:rPr lang="en-US" dirty="0"/>
              <a:t> se </a:t>
            </a:r>
            <a:r>
              <a:rPr lang="en-US" dirty="0" err="1"/>
              <a:t>najveći</a:t>
            </a:r>
            <a:r>
              <a:rPr lang="en-US" dirty="0"/>
              <a:t> </a:t>
            </a:r>
            <a:r>
              <a:rPr lang="en-US" dirty="0" err="1"/>
              <a:t>broj</a:t>
            </a:r>
            <a:r>
              <a:rPr lang="en-US" dirty="0"/>
              <a:t> </a:t>
            </a:r>
            <a:r>
              <a:rPr lang="en-US" dirty="0" err="1"/>
              <a:t>banaka</a:t>
            </a:r>
            <a:r>
              <a:rPr lang="en-US" dirty="0"/>
              <a:t> </a:t>
            </a:r>
            <a:r>
              <a:rPr lang="en-US" dirty="0" err="1"/>
              <a:t>javlja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 smtClean="0"/>
              <a:t>tražilac</a:t>
            </a:r>
            <a:r>
              <a:rPr lang="sr-Latn-ME" dirty="0" smtClean="0"/>
              <a:t> </a:t>
            </a:r>
            <a:r>
              <a:rPr lang="en-US" dirty="0" err="1" smtClean="0"/>
              <a:t>novca</a:t>
            </a:r>
            <a:r>
              <a:rPr lang="en-US" dirty="0"/>
              <a:t>, </a:t>
            </a:r>
            <a:r>
              <a:rPr lang="en-US" dirty="0" err="1"/>
              <a:t>dok</a:t>
            </a:r>
            <a:r>
              <a:rPr lang="en-US" dirty="0"/>
              <a:t> je </a:t>
            </a:r>
            <a:r>
              <a:rPr lang="en-US" dirty="0" err="1"/>
              <a:t>izostala</a:t>
            </a:r>
            <a:r>
              <a:rPr lang="en-US" dirty="0"/>
              <a:t> </a:t>
            </a:r>
            <a:r>
              <a:rPr lang="en-US" dirty="0" err="1"/>
              <a:t>ponuda</a:t>
            </a:r>
            <a:r>
              <a:rPr lang="en-US" dirty="0"/>
              <a:t>, </a:t>
            </a:r>
            <a:r>
              <a:rPr lang="en-US" dirty="0" err="1"/>
              <a:t>ali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obrnuto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Sve</a:t>
            </a:r>
            <a:r>
              <a:rPr lang="en-US" dirty="0"/>
              <a:t> to </a:t>
            </a:r>
            <a:r>
              <a:rPr lang="en-US" dirty="0" err="1"/>
              <a:t>dovodi</a:t>
            </a:r>
            <a:r>
              <a:rPr lang="en-US" dirty="0"/>
              <a:t> do </a:t>
            </a:r>
            <a:r>
              <a:rPr lang="en-US" dirty="0" err="1"/>
              <a:t>većih</a:t>
            </a:r>
            <a:r>
              <a:rPr lang="en-US" dirty="0"/>
              <a:t> </a:t>
            </a:r>
            <a:r>
              <a:rPr lang="en-US" dirty="0" err="1" smtClean="0"/>
              <a:t>oscilacija</a:t>
            </a:r>
            <a:r>
              <a:rPr lang="sr-Latn-ME" dirty="0" smtClean="0"/>
              <a:t> </a:t>
            </a:r>
            <a:r>
              <a:rPr lang="en-US" dirty="0" err="1" smtClean="0"/>
              <a:t>kamate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kratak</a:t>
            </a:r>
            <a:r>
              <a:rPr lang="en-US" dirty="0"/>
              <a:t> </a:t>
            </a:r>
            <a:r>
              <a:rPr lang="en-US" dirty="0" err="1"/>
              <a:t>rok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2904892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30310"/>
            <a:ext cx="10515600" cy="5146653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Obzirom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česte</a:t>
            </a:r>
            <a:r>
              <a:rPr lang="en-US" dirty="0"/>
              <a:t> </a:t>
            </a:r>
            <a:r>
              <a:rPr lang="en-US" dirty="0" err="1"/>
              <a:t>nestabilnosti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oscilacije</a:t>
            </a:r>
            <a:r>
              <a:rPr lang="en-US" dirty="0"/>
              <a:t> </a:t>
            </a:r>
            <a:r>
              <a:rPr lang="en-US" dirty="0" err="1"/>
              <a:t>ponude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tražnje</a:t>
            </a:r>
            <a:r>
              <a:rPr lang="en-US" dirty="0"/>
              <a:t> </a:t>
            </a:r>
            <a:r>
              <a:rPr lang="en-US" dirty="0" err="1" smtClean="0"/>
              <a:t>na</a:t>
            </a:r>
            <a:r>
              <a:rPr lang="sr-Latn-ME" dirty="0" smtClean="0"/>
              <a:t> </a:t>
            </a:r>
            <a:r>
              <a:rPr lang="en-US" dirty="0" err="1" smtClean="0"/>
              <a:t>njemu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vrlo</a:t>
            </a:r>
            <a:r>
              <a:rPr lang="en-US" dirty="0"/>
              <a:t> </a:t>
            </a:r>
            <a:r>
              <a:rPr lang="en-US" dirty="0" err="1"/>
              <a:t>velikih</a:t>
            </a:r>
            <a:r>
              <a:rPr lang="en-US" dirty="0"/>
              <a:t> </a:t>
            </a:r>
            <a:r>
              <a:rPr lang="en-US" dirty="0" err="1"/>
              <a:t>razlika</a:t>
            </a:r>
            <a:r>
              <a:rPr lang="en-US" dirty="0"/>
              <a:t> u </a:t>
            </a:r>
            <a:r>
              <a:rPr lang="en-US" dirty="0" err="1"/>
              <a:t>rejtingu</a:t>
            </a:r>
            <a:r>
              <a:rPr lang="en-US" dirty="0"/>
              <a:t> </a:t>
            </a:r>
            <a:r>
              <a:rPr lang="en-US" dirty="0" err="1"/>
              <a:t>banaka</a:t>
            </a:r>
            <a:r>
              <a:rPr lang="en-US" dirty="0"/>
              <a:t>, </a:t>
            </a:r>
            <a:r>
              <a:rPr lang="en-US" dirty="0" err="1"/>
              <a:t>ali</a:t>
            </a:r>
            <a:r>
              <a:rPr lang="en-US" dirty="0"/>
              <a:t> </a:t>
            </a:r>
            <a:r>
              <a:rPr lang="en-US" dirty="0" err="1"/>
              <a:t>dosta</a:t>
            </a:r>
            <a:r>
              <a:rPr lang="en-US" dirty="0"/>
              <a:t> </a:t>
            </a:r>
            <a:r>
              <a:rPr lang="en-US" dirty="0" err="1"/>
              <a:t>slabih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nesolventnih</a:t>
            </a:r>
            <a:r>
              <a:rPr lang="sr-Latn-ME" dirty="0" smtClean="0"/>
              <a:t> </a:t>
            </a:r>
            <a:r>
              <a:rPr lang="en-US" dirty="0" err="1" smtClean="0"/>
              <a:t>banaka</a:t>
            </a:r>
            <a:r>
              <a:rPr lang="en-US" dirty="0"/>
              <a:t>, </a:t>
            </a:r>
            <a:r>
              <a:rPr lang="en-US" dirty="0" err="1"/>
              <a:t>često</a:t>
            </a:r>
            <a:r>
              <a:rPr lang="en-US" dirty="0"/>
              <a:t> se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kamat</a:t>
            </a:r>
            <a:r>
              <a:rPr lang="sr-Latn-ME" dirty="0" smtClean="0"/>
              <a:t>u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dnevni</a:t>
            </a:r>
            <a:r>
              <a:rPr lang="en-US" dirty="0"/>
              <a:t> </a:t>
            </a:r>
            <a:r>
              <a:rPr lang="en-US" dirty="0" err="1"/>
              <a:t>novac</a:t>
            </a:r>
            <a:r>
              <a:rPr lang="en-US" dirty="0"/>
              <a:t> </a:t>
            </a:r>
            <a:r>
              <a:rPr lang="sr-Latn-ME" dirty="0" smtClean="0"/>
              <a:t>dodaje</a:t>
            </a:r>
            <a:r>
              <a:rPr lang="en-US" dirty="0" smtClean="0"/>
              <a:t> </a:t>
            </a:r>
            <a:r>
              <a:rPr lang="en-US" dirty="0" err="1" smtClean="0"/>
              <a:t>riziko</a:t>
            </a:r>
            <a:r>
              <a:rPr lang="en-US" dirty="0" smtClean="0"/>
              <a:t> </a:t>
            </a:r>
            <a:r>
              <a:rPr lang="en-US" dirty="0" err="1"/>
              <a:t>premija</a:t>
            </a:r>
            <a:r>
              <a:rPr lang="en-US" dirty="0"/>
              <a:t>.</a:t>
            </a:r>
          </a:p>
          <a:p>
            <a:r>
              <a:rPr lang="en-US" dirty="0" err="1"/>
              <a:t>Premija</a:t>
            </a:r>
            <a:r>
              <a:rPr lang="en-US" dirty="0"/>
              <a:t> </a:t>
            </a:r>
            <a:r>
              <a:rPr lang="en-US" dirty="0" err="1"/>
              <a:t>rizika</a:t>
            </a:r>
            <a:r>
              <a:rPr lang="en-US" dirty="0"/>
              <a:t> </a:t>
            </a:r>
            <a:r>
              <a:rPr lang="en-US" dirty="0" err="1"/>
              <a:t>stoji</a:t>
            </a:r>
            <a:r>
              <a:rPr lang="en-US" dirty="0"/>
              <a:t> u </a:t>
            </a:r>
            <a:r>
              <a:rPr lang="en-US" dirty="0" err="1"/>
              <a:t>obrnutoj</a:t>
            </a:r>
            <a:r>
              <a:rPr lang="en-US" dirty="0"/>
              <a:t> </a:t>
            </a:r>
            <a:r>
              <a:rPr lang="en-US" dirty="0" err="1" smtClean="0"/>
              <a:t>srazm</a:t>
            </a:r>
            <a:r>
              <a:rPr lang="sr-Latn-ME" dirty="0" smtClean="0"/>
              <a:t>j</a:t>
            </a:r>
            <a:r>
              <a:rPr lang="en-US" dirty="0" err="1" smtClean="0"/>
              <a:t>eri</a:t>
            </a:r>
            <a:r>
              <a:rPr lang="en-US" dirty="0" smtClean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bonitetom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sr-Latn-ME" dirty="0" err="1"/>
              <a:t>Š</a:t>
            </a:r>
            <a:r>
              <a:rPr lang="en-US" dirty="0" smtClean="0"/>
              <a:t>to </a:t>
            </a:r>
            <a:r>
              <a:rPr lang="en-US" dirty="0"/>
              <a:t>je </a:t>
            </a:r>
            <a:r>
              <a:rPr lang="en-US" dirty="0" err="1"/>
              <a:t>bolji</a:t>
            </a:r>
            <a:r>
              <a:rPr lang="en-US" dirty="0"/>
              <a:t> </a:t>
            </a:r>
            <a:r>
              <a:rPr lang="en-US" dirty="0" err="1" smtClean="0"/>
              <a:t>rejting</a:t>
            </a:r>
            <a:r>
              <a:rPr lang="sr-Latn-ME" dirty="0" smtClean="0"/>
              <a:t> </a:t>
            </a:r>
            <a:r>
              <a:rPr lang="pl-PL" dirty="0" smtClean="0"/>
              <a:t>banke</a:t>
            </a:r>
            <a:r>
              <a:rPr lang="pl-PL" dirty="0"/>
              <a:t>, to je riziko premije niži, i obrnuto. </a:t>
            </a:r>
            <a:endParaRPr lang="pl-PL" dirty="0" smtClean="0"/>
          </a:p>
          <a:p>
            <a:pPr algn="just"/>
            <a:r>
              <a:rPr lang="pl-PL" dirty="0" smtClean="0"/>
              <a:t>Riziko </a:t>
            </a:r>
            <a:r>
              <a:rPr lang="pl-PL" dirty="0"/>
              <a:t>premija na terminskom tržišta </a:t>
            </a:r>
            <a:r>
              <a:rPr lang="pl-PL" dirty="0" smtClean="0"/>
              <a:t>ima </a:t>
            </a:r>
            <a:r>
              <a:rPr lang="en-US" dirty="0" err="1" smtClean="0"/>
              <a:t>iste</a:t>
            </a:r>
            <a:r>
              <a:rPr lang="en-US" dirty="0" smtClean="0"/>
              <a:t> </a:t>
            </a:r>
            <a:r>
              <a:rPr lang="en-US" dirty="0" err="1"/>
              <a:t>karakteristike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smtClean="0"/>
              <a:t>d</a:t>
            </a:r>
            <a:r>
              <a:rPr lang="sr-Latn-ME" dirty="0" smtClean="0"/>
              <a:t>j</a:t>
            </a:r>
            <a:r>
              <a:rPr lang="en-US" dirty="0" err="1" smtClean="0"/>
              <a:t>elovanje</a:t>
            </a:r>
            <a:r>
              <a:rPr lang="en-US" dirty="0" smtClean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dnevnom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 smtClean="0"/>
              <a:t>.</a:t>
            </a:r>
            <a:endParaRPr lang="en-US" b="1" dirty="0"/>
          </a:p>
          <a:p>
            <a:pPr algn="just"/>
            <a:r>
              <a:rPr lang="pl-PL" dirty="0"/>
              <a:t>Eskontna stopa u stvari znači </a:t>
            </a:r>
            <a:r>
              <a:rPr lang="pl-PL" dirty="0" smtClean="0"/>
              <a:t>kamatnu </a:t>
            </a:r>
            <a:r>
              <a:rPr lang="pl-PL" dirty="0"/>
              <a:t>stopu po kojoj centralna </a:t>
            </a:r>
            <a:r>
              <a:rPr lang="pl-PL" dirty="0" smtClean="0"/>
              <a:t>banka  o</a:t>
            </a:r>
            <a:r>
              <a:rPr lang="en-US" dirty="0" err="1" smtClean="0"/>
              <a:t>dobrava</a:t>
            </a:r>
            <a:r>
              <a:rPr lang="en-US" dirty="0" smtClean="0"/>
              <a:t> </a:t>
            </a:r>
            <a:r>
              <a:rPr lang="en-US" dirty="0" err="1"/>
              <a:t>kredite</a:t>
            </a:r>
            <a:r>
              <a:rPr lang="en-US" dirty="0"/>
              <a:t> </a:t>
            </a:r>
            <a:r>
              <a:rPr lang="en-US" dirty="0" err="1"/>
              <a:t>poslovnim</a:t>
            </a:r>
            <a:r>
              <a:rPr lang="en-US" dirty="0"/>
              <a:t> </a:t>
            </a:r>
            <a:r>
              <a:rPr lang="en-US" dirty="0" err="1"/>
              <a:t>bankama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osnovni</a:t>
            </a:r>
            <a:r>
              <a:rPr lang="en-US" dirty="0"/>
              <a:t> </a:t>
            </a:r>
            <a:r>
              <a:rPr lang="en-US" dirty="0" err="1"/>
              <a:t>kanal</a:t>
            </a:r>
            <a:r>
              <a:rPr lang="en-US" dirty="0"/>
              <a:t> </a:t>
            </a:r>
            <a:r>
              <a:rPr lang="en-US" dirty="0" err="1"/>
              <a:t>emisije</a:t>
            </a:r>
            <a:r>
              <a:rPr lang="en-US" dirty="0"/>
              <a:t> </a:t>
            </a:r>
            <a:r>
              <a:rPr lang="en-US" dirty="0" err="1" smtClean="0"/>
              <a:t>primarnog</a:t>
            </a:r>
            <a:r>
              <a:rPr lang="sr-Latn-ME" dirty="0" smtClean="0"/>
              <a:t> </a:t>
            </a:r>
            <a:r>
              <a:rPr lang="en-US" dirty="0" err="1" smtClean="0"/>
              <a:t>novca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6217055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Sadržaj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Latn-ME" dirty="0" smtClean="0"/>
              <a:t>1. CIJENA NOVCA – KAMATA</a:t>
            </a:r>
          </a:p>
          <a:p>
            <a:pPr marL="0" indent="0">
              <a:buNone/>
            </a:pPr>
            <a:r>
              <a:rPr lang="sr-Latn-ME" dirty="0" smtClean="0"/>
              <a:t>2. FUNKCIJE KAMATE</a:t>
            </a:r>
          </a:p>
          <a:p>
            <a:pPr marL="0" indent="0">
              <a:buNone/>
            </a:pPr>
            <a:r>
              <a:rPr lang="sr-Latn-ME" dirty="0" smtClean="0"/>
              <a:t>3. VRSTE KAMATNIH STOPA</a:t>
            </a:r>
          </a:p>
          <a:p>
            <a:pPr marL="0" indent="0">
              <a:buNone/>
            </a:pPr>
            <a:r>
              <a:rPr lang="sr-Latn-ME" dirty="0" smtClean="0"/>
              <a:t>4. MEHANIZAM KAMATNIH STOPA</a:t>
            </a:r>
          </a:p>
          <a:p>
            <a:pPr marL="0" indent="0">
              <a:buNone/>
            </a:pPr>
            <a:r>
              <a:rPr lang="sr-Latn-ME" dirty="0" smtClean="0"/>
              <a:t>5. STRUKTURA KAMATNIH STOPA I STRUKTURA FINANSIJSKIH INSTRUMENATA</a:t>
            </a:r>
          </a:p>
          <a:p>
            <a:pPr marL="0" indent="0">
              <a:buNone/>
            </a:pPr>
            <a:r>
              <a:rPr lang="sr-Latn-ME" dirty="0" smtClean="0"/>
              <a:t>6. MEĐUSOBNA POVEZANOST TRŽIŠTA NOVCA I TRŽIŠTA KAPITALA</a:t>
            </a:r>
          </a:p>
          <a:p>
            <a:pPr marL="0" indent="0">
              <a:buNone/>
            </a:pPr>
            <a:r>
              <a:rPr lang="sr-Latn-ME" dirty="0" smtClean="0"/>
              <a:t>7. PONUDA I TRAŽNJA NOVCA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104284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24248"/>
            <a:ext cx="10515600" cy="5352715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 err="1"/>
              <a:t>Lombardna</a:t>
            </a:r>
            <a:r>
              <a:rPr lang="en-US" dirty="0"/>
              <a:t> </a:t>
            </a:r>
            <a:r>
              <a:rPr lang="en-US" dirty="0" err="1"/>
              <a:t>kamatna</a:t>
            </a:r>
            <a:r>
              <a:rPr lang="en-US" dirty="0"/>
              <a:t> </a:t>
            </a:r>
            <a:r>
              <a:rPr lang="en-US" dirty="0" err="1"/>
              <a:t>stopa</a:t>
            </a:r>
            <a:r>
              <a:rPr lang="en-US" dirty="0"/>
              <a:t> </a:t>
            </a:r>
            <a:r>
              <a:rPr lang="en-US" dirty="0" err="1"/>
              <a:t>predstavlja</a:t>
            </a:r>
            <a:r>
              <a:rPr lang="en-US" dirty="0"/>
              <a:t> </a:t>
            </a:r>
            <a:r>
              <a:rPr lang="en-US" dirty="0" err="1"/>
              <a:t>kamatnu</a:t>
            </a:r>
            <a:r>
              <a:rPr lang="en-US" dirty="0"/>
              <a:t> </a:t>
            </a:r>
            <a:r>
              <a:rPr lang="en-US" dirty="0" err="1"/>
              <a:t>stopu</a:t>
            </a:r>
            <a:r>
              <a:rPr lang="en-US" dirty="0"/>
              <a:t> </a:t>
            </a:r>
            <a:r>
              <a:rPr lang="en-US" dirty="0" err="1"/>
              <a:t>centralne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 </a:t>
            </a:r>
            <a:r>
              <a:rPr lang="en-US" dirty="0" err="1" smtClean="0"/>
              <a:t>po</a:t>
            </a:r>
            <a:r>
              <a:rPr lang="sr-Latn-ME" dirty="0" smtClean="0"/>
              <a:t> </a:t>
            </a:r>
            <a:r>
              <a:rPr lang="pl-PL" dirty="0" smtClean="0"/>
              <a:t>kojoj </a:t>
            </a:r>
            <a:r>
              <a:rPr lang="pl-PL" dirty="0"/>
              <a:t>ona na bazi zaloga hartija od </a:t>
            </a:r>
            <a:r>
              <a:rPr lang="pl-PL" dirty="0" smtClean="0"/>
              <a:t>vrijednosti </a:t>
            </a:r>
            <a:r>
              <a:rPr lang="pl-PL" dirty="0"/>
              <a:t>daje kredite za likvidnost </a:t>
            </a:r>
            <a:r>
              <a:rPr lang="pl-PL" dirty="0" smtClean="0"/>
              <a:t>poslovnim </a:t>
            </a:r>
            <a:r>
              <a:rPr lang="en-US" dirty="0" err="1" smtClean="0"/>
              <a:t>bankama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/>
              <a:t>Ove stope, </a:t>
            </a:r>
            <a:r>
              <a:rPr lang="en-US" dirty="0" smtClean="0"/>
              <a:t>vid</a:t>
            </a:r>
            <a:r>
              <a:rPr lang="sr-Latn-ME" dirty="0" smtClean="0"/>
              <a:t>j</a:t>
            </a:r>
            <a:r>
              <a:rPr lang="en-US" dirty="0" err="1" smtClean="0"/>
              <a:t>eli</a:t>
            </a:r>
            <a:r>
              <a:rPr lang="en-US" dirty="0" smtClean="0"/>
              <a:t> </a:t>
            </a:r>
            <a:r>
              <a:rPr lang="en-US" dirty="0" err="1"/>
              <a:t>smo</a:t>
            </a:r>
            <a:r>
              <a:rPr lang="en-US" dirty="0"/>
              <a:t>,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gravitacionu</a:t>
            </a:r>
            <a:r>
              <a:rPr lang="en-US" dirty="0"/>
              <a:t> </a:t>
            </a:r>
            <a:r>
              <a:rPr lang="en-US" dirty="0" err="1"/>
              <a:t>ulogu</a:t>
            </a:r>
            <a:r>
              <a:rPr lang="en-US" dirty="0"/>
              <a:t> u </a:t>
            </a:r>
            <a:r>
              <a:rPr lang="en-US" dirty="0" err="1"/>
              <a:t>formiranju</a:t>
            </a:r>
            <a:r>
              <a:rPr lang="en-US" dirty="0"/>
              <a:t> </a:t>
            </a:r>
            <a:r>
              <a:rPr lang="en-US" dirty="0" err="1" smtClean="0"/>
              <a:t>kamatnih</a:t>
            </a:r>
            <a:r>
              <a:rPr lang="sr-Latn-ME" dirty="0" smtClean="0"/>
              <a:t> </a:t>
            </a:r>
            <a:r>
              <a:rPr lang="pl-PL" dirty="0" smtClean="0"/>
              <a:t>stopa </a:t>
            </a:r>
            <a:r>
              <a:rPr lang="pl-PL" dirty="0"/>
              <a:t>u bankarskom sistemu i na tržišta novca.</a:t>
            </a:r>
          </a:p>
          <a:p>
            <a:pPr algn="just"/>
            <a:r>
              <a:rPr lang="pl-PL" dirty="0"/>
              <a:t>Postoji i posebna vrsta kamate na hartije od </a:t>
            </a:r>
            <a:r>
              <a:rPr lang="pl-PL" dirty="0" smtClean="0"/>
              <a:t>vrijednosti </a:t>
            </a:r>
            <a:r>
              <a:rPr lang="pl-PL" dirty="0"/>
              <a:t>koja se u </a:t>
            </a:r>
            <a:r>
              <a:rPr lang="pl-PL" dirty="0" smtClean="0"/>
              <a:t>mnogim zemljama </a:t>
            </a:r>
            <a:r>
              <a:rPr lang="pl-PL" dirty="0"/>
              <a:t>naziva diskontna stopa. </a:t>
            </a:r>
            <a:endParaRPr lang="pl-PL" dirty="0" smtClean="0"/>
          </a:p>
          <a:p>
            <a:r>
              <a:rPr lang="pl-PL" dirty="0" smtClean="0"/>
              <a:t>To </a:t>
            </a:r>
            <a:r>
              <a:rPr lang="pl-PL" dirty="0"/>
              <a:t>je kamatna stopa po kojoj se vrši </a:t>
            </a:r>
            <a:r>
              <a:rPr lang="pl-PL" dirty="0" smtClean="0"/>
              <a:t>emisija i </a:t>
            </a:r>
            <a:r>
              <a:rPr lang="pl-PL" dirty="0"/>
              <a:t>otkup hartija od </a:t>
            </a:r>
            <a:r>
              <a:rPr lang="pl-PL" dirty="0" smtClean="0"/>
              <a:t>vrijednosti </a:t>
            </a:r>
            <a:r>
              <a:rPr lang="pl-PL" dirty="0"/>
              <a:t>na tržištu novca od strane centralne banke. </a:t>
            </a:r>
            <a:endParaRPr lang="pl-PL" dirty="0" smtClean="0"/>
          </a:p>
          <a:p>
            <a:pPr algn="just"/>
            <a:r>
              <a:rPr lang="pl-PL" dirty="0" smtClean="0"/>
              <a:t>Postoji diskontna </a:t>
            </a:r>
            <a:r>
              <a:rPr lang="pl-PL" dirty="0"/>
              <a:t>stopa po kojoj centralna banka prodaje hartije od </a:t>
            </a:r>
            <a:r>
              <a:rPr lang="pl-PL" dirty="0" smtClean="0"/>
              <a:t>vrijednosti</a:t>
            </a:r>
            <a:r>
              <a:rPr lang="pl-PL" dirty="0"/>
              <a:t>, ali i </a:t>
            </a:r>
            <a:r>
              <a:rPr lang="pl-PL" dirty="0" smtClean="0"/>
              <a:t>diskontna </a:t>
            </a:r>
            <a:r>
              <a:rPr lang="en-US" dirty="0" err="1" smtClean="0"/>
              <a:t>stopa</a:t>
            </a:r>
            <a:r>
              <a:rPr lang="en-US" dirty="0" smtClean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kojoj</a:t>
            </a:r>
            <a:r>
              <a:rPr lang="en-US" dirty="0"/>
              <a:t> </a:t>
            </a:r>
            <a:r>
              <a:rPr lang="en-US" dirty="0" err="1"/>
              <a:t>kupuje</a:t>
            </a:r>
            <a:r>
              <a:rPr lang="en-US" dirty="0"/>
              <a:t> </a:t>
            </a:r>
            <a:r>
              <a:rPr lang="en-US" dirty="0" err="1"/>
              <a:t>hartije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smtClean="0"/>
              <a:t>Ova </a:t>
            </a:r>
            <a:r>
              <a:rPr lang="en-US" dirty="0" err="1"/>
              <a:t>stopa</a:t>
            </a:r>
            <a:r>
              <a:rPr lang="en-US" dirty="0"/>
              <a:t> </a:t>
            </a:r>
            <a:r>
              <a:rPr lang="en-US" dirty="0" err="1"/>
              <a:t>direktao</a:t>
            </a:r>
            <a:r>
              <a:rPr lang="en-US" dirty="0"/>
              <a:t> </a:t>
            </a:r>
            <a:r>
              <a:rPr lang="en-US" dirty="0" err="1" smtClean="0"/>
              <a:t>utiče</a:t>
            </a:r>
            <a:r>
              <a:rPr lang="sr-Latn-ME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/>
              <a:t>formiranje</a:t>
            </a:r>
            <a:r>
              <a:rPr lang="en-US" dirty="0"/>
              <a:t> </a:t>
            </a:r>
            <a:r>
              <a:rPr lang="en-US" dirty="0" err="1"/>
              <a:t>ponude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tražnje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 smtClean="0"/>
              <a:t>tržišt</a:t>
            </a:r>
            <a:r>
              <a:rPr lang="sr-Latn-ME" dirty="0" smtClean="0"/>
              <a:t>u</a:t>
            </a:r>
            <a:r>
              <a:rPr lang="en-US" dirty="0" smtClean="0"/>
              <a:t> </a:t>
            </a:r>
            <a:r>
              <a:rPr lang="en-US" dirty="0" err="1"/>
              <a:t>novca</a:t>
            </a:r>
            <a:r>
              <a:rPr lang="en-US" dirty="0"/>
              <a:t>, </a:t>
            </a:r>
            <a:r>
              <a:rPr lang="en-US" dirty="0" err="1"/>
              <a:t>ali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formiranje</a:t>
            </a:r>
            <a:r>
              <a:rPr lang="en-US" dirty="0"/>
              <a:t> </a:t>
            </a:r>
            <a:r>
              <a:rPr lang="en-US" dirty="0" err="1"/>
              <a:t>visine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strukture</a:t>
            </a:r>
            <a:r>
              <a:rPr lang="sr-Latn-ME" dirty="0" smtClean="0"/>
              <a:t> </a:t>
            </a:r>
            <a:r>
              <a:rPr lang="pl-PL" dirty="0" smtClean="0"/>
              <a:t>kamatnih </a:t>
            </a:r>
            <a:r>
              <a:rPr lang="pl-PL" dirty="0"/>
              <a:t>stopa na </a:t>
            </a:r>
            <a:r>
              <a:rPr lang="pl-PL" dirty="0" smtClean="0"/>
              <a:t>tržištu </a:t>
            </a:r>
            <a:r>
              <a:rPr lang="pl-PL" dirty="0"/>
              <a:t>novca.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836938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65915"/>
            <a:ext cx="10515600" cy="5211048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Diskontna</a:t>
            </a:r>
            <a:r>
              <a:rPr lang="en-US" dirty="0"/>
              <a:t> </a:t>
            </a:r>
            <a:r>
              <a:rPr lang="en-US" dirty="0" err="1"/>
              <a:t>stopa</a:t>
            </a:r>
            <a:r>
              <a:rPr lang="en-US" dirty="0"/>
              <a:t> je </a:t>
            </a:r>
            <a:r>
              <a:rPr lang="en-US" dirty="0" err="1"/>
              <a:t>različita</a:t>
            </a:r>
            <a:r>
              <a:rPr lang="en-US" dirty="0"/>
              <a:t> </a:t>
            </a:r>
            <a:r>
              <a:rPr lang="en-US" dirty="0" err="1"/>
              <a:t>prema</a:t>
            </a:r>
            <a:r>
              <a:rPr lang="en-US" dirty="0"/>
              <a:t> </a:t>
            </a:r>
            <a:r>
              <a:rPr lang="en-US" dirty="0" err="1"/>
              <a:t>vrsti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/>
              <a:t>, </a:t>
            </a:r>
            <a:r>
              <a:rPr lang="en-US" dirty="0" err="1"/>
              <a:t>roka</a:t>
            </a:r>
            <a:r>
              <a:rPr lang="en-US" dirty="0"/>
              <a:t> </a:t>
            </a:r>
            <a:r>
              <a:rPr lang="en-US" dirty="0" err="1" smtClean="0"/>
              <a:t>dosp</a:t>
            </a:r>
            <a:r>
              <a:rPr lang="sr-Latn-ME" dirty="0" smtClean="0"/>
              <a:t>ij</a:t>
            </a:r>
            <a:r>
              <a:rPr lang="en-US" dirty="0" err="1" smtClean="0"/>
              <a:t>eća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kvaliteta</a:t>
            </a:r>
            <a:r>
              <a:rPr lang="en-US" dirty="0" smtClean="0"/>
              <a:t> </a:t>
            </a:r>
            <a:r>
              <a:rPr lang="en-US" dirty="0" err="1"/>
              <a:t>hartija</a:t>
            </a:r>
            <a:r>
              <a:rPr lang="en-US" dirty="0"/>
              <a:t>, </a:t>
            </a:r>
            <a:r>
              <a:rPr lang="en-US" dirty="0" err="1"/>
              <a:t>situacije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 smtClean="0"/>
              <a:t>tržišt</a:t>
            </a:r>
            <a:r>
              <a:rPr lang="sr-Latn-ME" dirty="0" smtClean="0"/>
              <a:t>u</a:t>
            </a:r>
            <a:r>
              <a:rPr lang="en-US" dirty="0" smtClean="0"/>
              <a:t> </a:t>
            </a:r>
            <a:r>
              <a:rPr lang="en-US" dirty="0" err="1"/>
              <a:t>novca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u </a:t>
            </a:r>
            <a:r>
              <a:rPr lang="en-US" dirty="0" err="1"/>
              <a:t>privredi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Centralna</a:t>
            </a:r>
            <a:r>
              <a:rPr lang="en-US" dirty="0" smtClean="0"/>
              <a:t> </a:t>
            </a:r>
            <a:r>
              <a:rPr lang="en-US" dirty="0" err="1"/>
              <a:t>banka</a:t>
            </a:r>
            <a:r>
              <a:rPr lang="en-US" dirty="0"/>
              <a:t> </a:t>
            </a:r>
            <a:r>
              <a:rPr lang="en-US" dirty="0" err="1" smtClean="0"/>
              <a:t>stalno</a:t>
            </a:r>
            <a:r>
              <a:rPr lang="sr-Latn-ME" dirty="0" smtClean="0"/>
              <a:t> </a:t>
            </a:r>
            <a:r>
              <a:rPr lang="en-US" dirty="0" err="1" smtClean="0"/>
              <a:t>prilagođava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koriguje</a:t>
            </a:r>
            <a:r>
              <a:rPr lang="en-US" dirty="0"/>
              <a:t>) </a:t>
            </a:r>
            <a:r>
              <a:rPr lang="en-US" dirty="0" err="1"/>
              <a:t>ove</a:t>
            </a:r>
            <a:r>
              <a:rPr lang="en-US" dirty="0"/>
              <a:t> stope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pojedine</a:t>
            </a:r>
            <a:r>
              <a:rPr lang="en-US" dirty="0"/>
              <a:t> </a:t>
            </a:r>
            <a:r>
              <a:rPr lang="en-US" dirty="0" err="1"/>
              <a:t>oblike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/>
              <a:t>, a </a:t>
            </a:r>
            <a:r>
              <a:rPr lang="en-US" dirty="0" err="1" smtClean="0"/>
              <a:t>prema</a:t>
            </a:r>
            <a:r>
              <a:rPr lang="sr-Latn-ME" dirty="0" smtClean="0"/>
              <a:t> </a:t>
            </a:r>
            <a:r>
              <a:rPr lang="en-US" dirty="0" err="1" smtClean="0"/>
              <a:t>njenoj</a:t>
            </a:r>
            <a:r>
              <a:rPr lang="en-US" dirty="0" smtClean="0"/>
              <a:t> </a:t>
            </a:r>
            <a:r>
              <a:rPr lang="en-US" dirty="0" err="1" smtClean="0"/>
              <a:t>oc</a:t>
            </a:r>
            <a:r>
              <a:rPr lang="sr-Latn-ME" dirty="0" smtClean="0"/>
              <a:t>j</a:t>
            </a:r>
            <a:r>
              <a:rPr lang="en-US" dirty="0" err="1" smtClean="0"/>
              <a:t>eni</a:t>
            </a:r>
            <a:r>
              <a:rPr lang="en-US" dirty="0" smtClean="0"/>
              <a:t> sit</a:t>
            </a:r>
            <a:r>
              <a:rPr lang="sr-Latn-ME" dirty="0" smtClean="0"/>
              <a:t>u</a:t>
            </a:r>
            <a:r>
              <a:rPr lang="en-US" dirty="0" err="1" smtClean="0"/>
              <a:t>acije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 smtClean="0"/>
              <a:t>tržišt</a:t>
            </a:r>
            <a:r>
              <a:rPr lang="sr-Latn-ME" dirty="0" smtClean="0"/>
              <a:t>u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Prim</a:t>
            </a:r>
            <a:r>
              <a:rPr lang="sr-Latn-ME" dirty="0" smtClean="0"/>
              <a:t>j</a:t>
            </a:r>
            <a:r>
              <a:rPr lang="en-US" dirty="0" err="1" smtClean="0"/>
              <a:t>enu</a:t>
            </a:r>
            <a:r>
              <a:rPr lang="en-US" dirty="0" smtClean="0"/>
              <a:t> </a:t>
            </a:r>
            <a:r>
              <a:rPr lang="en-US" dirty="0" err="1"/>
              <a:t>diskontne</a:t>
            </a:r>
            <a:r>
              <a:rPr lang="en-US" dirty="0"/>
              <a:t> stope </a:t>
            </a:r>
            <a:r>
              <a:rPr lang="en-US" dirty="0" err="1"/>
              <a:t>centralna</a:t>
            </a:r>
            <a:r>
              <a:rPr lang="en-US" dirty="0"/>
              <a:t> </a:t>
            </a:r>
            <a:r>
              <a:rPr lang="en-US" dirty="0" err="1"/>
              <a:t>banka</a:t>
            </a:r>
            <a:r>
              <a:rPr lang="en-US" dirty="0"/>
              <a:t> </a:t>
            </a:r>
            <a:r>
              <a:rPr lang="en-US" dirty="0" err="1" smtClean="0"/>
              <a:t>vrši</a:t>
            </a:r>
            <a:r>
              <a:rPr lang="sr-Latn-ME" dirty="0" smtClean="0"/>
              <a:t> </a:t>
            </a:r>
            <a:r>
              <a:rPr lang="pl-PL" dirty="0" smtClean="0"/>
              <a:t>autonomno</a:t>
            </a:r>
            <a:r>
              <a:rPr lang="pl-PL" dirty="0"/>
              <a:t>, čak nije obavezna da je objavljuje. </a:t>
            </a:r>
            <a:endParaRPr lang="pl-PL" dirty="0" smtClean="0"/>
          </a:p>
          <a:p>
            <a:pPr algn="just"/>
            <a:r>
              <a:rPr lang="pl-PL" dirty="0" smtClean="0"/>
              <a:t>Ona </a:t>
            </a:r>
            <a:r>
              <a:rPr lang="pl-PL" dirty="0"/>
              <a:t>dobija javni karakter tek </a:t>
            </a:r>
            <a:r>
              <a:rPr lang="pl-PL" dirty="0" smtClean="0"/>
              <a:t>nakon </a:t>
            </a:r>
            <a:r>
              <a:rPr lang="en-US" dirty="0" err="1" smtClean="0"/>
              <a:t>obavljanja</a:t>
            </a:r>
            <a:r>
              <a:rPr lang="en-US" dirty="0" smtClean="0"/>
              <a:t> </a:t>
            </a:r>
            <a:r>
              <a:rPr lang="en-US" dirty="0" err="1"/>
              <a:t>transakcija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kratkoročnim</a:t>
            </a:r>
            <a:r>
              <a:rPr lang="en-US" dirty="0"/>
              <a:t> </a:t>
            </a:r>
            <a:r>
              <a:rPr lang="en-US" dirty="0" err="1"/>
              <a:t>hartijama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.</a:t>
            </a:r>
          </a:p>
          <a:p>
            <a:pPr algn="just"/>
            <a:r>
              <a:rPr lang="pl-PL" dirty="0"/>
              <a:t>Kada centralna banka snizi diskontnu stopu to dovodi do </a:t>
            </a:r>
            <a:r>
              <a:rPr lang="pl-PL" dirty="0" smtClean="0"/>
              <a:t>smanjenja </a:t>
            </a:r>
            <a:r>
              <a:rPr lang="en-US" dirty="0" err="1" smtClean="0"/>
              <a:t>ukamaćenja</a:t>
            </a:r>
            <a:r>
              <a:rPr lang="en-US" dirty="0" smtClean="0"/>
              <a:t> </a:t>
            </a:r>
            <a:r>
              <a:rPr lang="en-US" dirty="0" err="1"/>
              <a:t>finansijskih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 </a:t>
            </a:r>
            <a:r>
              <a:rPr lang="en-US" dirty="0" err="1"/>
              <a:t>uloženih</a:t>
            </a:r>
            <a:r>
              <a:rPr lang="en-US" dirty="0"/>
              <a:t> u </a:t>
            </a:r>
            <a:r>
              <a:rPr lang="en-US" dirty="0" err="1"/>
              <a:t>hartije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26842066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17431"/>
            <a:ext cx="10515600" cy="5159532"/>
          </a:xfrm>
        </p:spPr>
        <p:txBody>
          <a:bodyPr>
            <a:normAutofit/>
          </a:bodyPr>
          <a:lstStyle/>
          <a:p>
            <a:pPr algn="just"/>
            <a:r>
              <a:rPr lang="pl-PL" dirty="0"/>
              <a:t>Centralnoj banci stoji na raspolaganju i tzv. rediskontna kamatna stopa</a:t>
            </a:r>
            <a:r>
              <a:rPr lang="pl-PL" dirty="0" smtClean="0"/>
              <a:t>.</a:t>
            </a:r>
          </a:p>
          <a:p>
            <a:pPr algn="just"/>
            <a:r>
              <a:rPr lang="pl-PL" dirty="0" smtClean="0"/>
              <a:t> Pod ovom </a:t>
            </a:r>
            <a:r>
              <a:rPr lang="pl-PL" dirty="0"/>
              <a:t>stopom </a:t>
            </a:r>
            <a:r>
              <a:rPr lang="pl-PL" dirty="0" smtClean="0"/>
              <a:t>podrazumijeva </a:t>
            </a:r>
            <a:r>
              <a:rPr lang="pl-PL" dirty="0"/>
              <a:t>se ona stopa po kojoj centralna banka vrši otkup </a:t>
            </a:r>
            <a:r>
              <a:rPr lang="pl-PL" dirty="0" smtClean="0"/>
              <a:t>ranije </a:t>
            </a:r>
            <a:r>
              <a:rPr lang="en-US" dirty="0" err="1" smtClean="0"/>
              <a:t>emitovanih</a:t>
            </a:r>
            <a:r>
              <a:rPr lang="en-US" dirty="0" smtClean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/>
              <a:t>, </a:t>
            </a:r>
            <a:r>
              <a:rPr lang="en-US" dirty="0" err="1"/>
              <a:t>koje</a:t>
            </a:r>
            <a:r>
              <a:rPr lang="en-US" dirty="0"/>
              <a:t> se </a:t>
            </a:r>
            <a:r>
              <a:rPr lang="en-US" dirty="0" err="1"/>
              <a:t>već</a:t>
            </a:r>
            <a:r>
              <a:rPr lang="en-US" dirty="0"/>
              <a:t> </a:t>
            </a:r>
            <a:r>
              <a:rPr lang="en-US" dirty="0" err="1"/>
              <a:t>nalaze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 smtClean="0"/>
              <a:t>tržišt</a:t>
            </a:r>
            <a:r>
              <a:rPr lang="sr-Latn-ME" dirty="0" smtClean="0"/>
              <a:t>u</a:t>
            </a:r>
            <a:r>
              <a:rPr lang="en-US" dirty="0" smtClean="0"/>
              <a:t> </a:t>
            </a:r>
            <a:r>
              <a:rPr lang="en-US" dirty="0" err="1"/>
              <a:t>novca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 smtClean="0"/>
              <a:t>Rediskontna</a:t>
            </a:r>
            <a:r>
              <a:rPr lang="sr-Latn-ME" dirty="0" smtClean="0"/>
              <a:t> </a:t>
            </a:r>
            <a:r>
              <a:rPr lang="en-US" dirty="0" err="1" smtClean="0"/>
              <a:t>stopa</a:t>
            </a:r>
            <a:r>
              <a:rPr lang="en-US" dirty="0" smtClean="0"/>
              <a:t> </a:t>
            </a:r>
            <a:r>
              <a:rPr lang="en-US" dirty="0"/>
              <a:t>je u </a:t>
            </a:r>
            <a:r>
              <a:rPr lang="en-US" dirty="0" err="1"/>
              <a:t>pravilu</a:t>
            </a:r>
            <a:r>
              <a:rPr lang="en-US" dirty="0"/>
              <a:t> </a:t>
            </a:r>
            <a:r>
              <a:rPr lang="en-US" dirty="0" err="1"/>
              <a:t>viša</a:t>
            </a:r>
            <a:r>
              <a:rPr lang="en-US" dirty="0"/>
              <a:t> od </a:t>
            </a:r>
            <a:r>
              <a:rPr lang="en-US" dirty="0" err="1"/>
              <a:t>diskontne</a:t>
            </a:r>
            <a:r>
              <a:rPr lang="en-US" dirty="0"/>
              <a:t> stope,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utiče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visinu</a:t>
            </a:r>
            <a:r>
              <a:rPr lang="en-US" dirty="0"/>
              <a:t> </a:t>
            </a:r>
            <a:r>
              <a:rPr lang="en-US" dirty="0" err="1"/>
              <a:t>rashoda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prihoda</a:t>
            </a:r>
            <a:r>
              <a:rPr lang="sr-Latn-ME" dirty="0" smtClean="0"/>
              <a:t> </a:t>
            </a:r>
            <a:r>
              <a:rPr lang="en-US" dirty="0" err="1" smtClean="0"/>
              <a:t>banaka</a:t>
            </a:r>
            <a:r>
              <a:rPr lang="en-US" dirty="0"/>
              <a:t>, </a:t>
            </a:r>
            <a:r>
              <a:rPr lang="en-US" dirty="0" err="1"/>
              <a:t>odnosno</a:t>
            </a:r>
            <a:r>
              <a:rPr lang="en-US" dirty="0"/>
              <a:t> </a:t>
            </a:r>
            <a:r>
              <a:rPr lang="en-US" dirty="0" err="1"/>
              <a:t>njihovu</a:t>
            </a:r>
            <a:r>
              <a:rPr lang="en-US" dirty="0"/>
              <a:t> </a:t>
            </a:r>
            <a:r>
              <a:rPr lang="en-US" dirty="0" err="1"/>
              <a:t>profitabilnost</a:t>
            </a:r>
            <a:r>
              <a:rPr lang="en-US" dirty="0"/>
              <a:t>, </a:t>
            </a:r>
            <a:r>
              <a:rPr lang="en-US" dirty="0" err="1"/>
              <a:t>ali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politiku</a:t>
            </a:r>
            <a:r>
              <a:rPr lang="en-US" dirty="0"/>
              <a:t> </a:t>
            </a:r>
            <a:r>
              <a:rPr lang="en-US" dirty="0" err="1"/>
              <a:t>likviditeta</a:t>
            </a:r>
            <a:r>
              <a:rPr lang="en-US" dirty="0"/>
              <a:t> (</a:t>
            </a:r>
            <a:r>
              <a:rPr lang="en-US" dirty="0" err="1"/>
              <a:t>prodaja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 smtClean="0"/>
              <a:t>kupovina</a:t>
            </a:r>
            <a:r>
              <a:rPr lang="sr-Latn-ME" dirty="0" smtClean="0"/>
              <a:t> </a:t>
            </a:r>
            <a:r>
              <a:rPr lang="en-US" dirty="0" err="1" smtClean="0"/>
              <a:t>hartija</a:t>
            </a:r>
            <a:r>
              <a:rPr lang="en-US" dirty="0" smtClean="0"/>
              <a:t> </a:t>
            </a:r>
            <a:r>
              <a:rPr lang="en-US" dirty="0"/>
              <a:t>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xmlns="" val="13989853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40158"/>
            <a:ext cx="10515600" cy="5236805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2) ESKONTNA POLITIKA I TRŽIŠTE NOVCA</a:t>
            </a:r>
          </a:p>
          <a:p>
            <a:pPr algn="just"/>
            <a:r>
              <a:rPr lang="en-US" dirty="0" err="1"/>
              <a:t>Eskontna</a:t>
            </a:r>
            <a:r>
              <a:rPr lang="en-US" dirty="0"/>
              <a:t> </a:t>
            </a:r>
            <a:r>
              <a:rPr lang="en-US" dirty="0" err="1"/>
              <a:t>politika</a:t>
            </a:r>
            <a:r>
              <a:rPr lang="en-US" dirty="0"/>
              <a:t> se </a:t>
            </a:r>
            <a:r>
              <a:rPr lang="en-US" dirty="0" err="1"/>
              <a:t>sastoji</a:t>
            </a:r>
            <a:r>
              <a:rPr lang="en-US" dirty="0"/>
              <a:t> u </a:t>
            </a:r>
            <a:r>
              <a:rPr lang="en-US" dirty="0" err="1"/>
              <a:t>podizanju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spuštanju</a:t>
            </a:r>
            <a:r>
              <a:rPr lang="en-US" dirty="0"/>
              <a:t> </a:t>
            </a:r>
            <a:r>
              <a:rPr lang="en-US" dirty="0" err="1"/>
              <a:t>kamatne</a:t>
            </a:r>
            <a:r>
              <a:rPr lang="en-US" dirty="0"/>
              <a:t> stope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 smtClean="0"/>
              <a:t>kojoj</a:t>
            </a:r>
            <a:r>
              <a:rPr lang="sr-Latn-ME" dirty="0" smtClean="0"/>
              <a:t> </a:t>
            </a:r>
            <a:r>
              <a:rPr lang="pl-PL" dirty="0" smtClean="0"/>
              <a:t>centralna </a:t>
            </a:r>
            <a:r>
              <a:rPr lang="pl-PL" dirty="0"/>
              <a:t>banka daje kreditne poslovnim bankama u cilju </a:t>
            </a:r>
            <a:r>
              <a:rPr lang="pl-PL" dirty="0" smtClean="0"/>
              <a:t>djelovanja </a:t>
            </a:r>
            <a:r>
              <a:rPr lang="pl-PL" dirty="0"/>
              <a:t>na </a:t>
            </a:r>
            <a:r>
              <a:rPr lang="pl-PL" dirty="0" smtClean="0"/>
              <a:t>kreditni potencijal </a:t>
            </a:r>
            <a:r>
              <a:rPr lang="pl-PL" dirty="0"/>
              <a:t>banaka, a preko njega na </a:t>
            </a:r>
            <a:r>
              <a:rPr lang="pl-PL" dirty="0" smtClean="0"/>
              <a:t>cjelokupne </a:t>
            </a:r>
            <a:r>
              <a:rPr lang="pl-PL" dirty="0"/>
              <a:t>robno - novčane odnose, </a:t>
            </a:r>
            <a:r>
              <a:rPr lang="pl-PL" dirty="0" smtClean="0"/>
              <a:t>zaposlenost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nacionalni</a:t>
            </a:r>
            <a:r>
              <a:rPr lang="en-US" dirty="0"/>
              <a:t> </a:t>
            </a:r>
            <a:r>
              <a:rPr lang="en-US" dirty="0" err="1"/>
              <a:t>dohodak</a:t>
            </a:r>
            <a:r>
              <a:rPr lang="en-US" dirty="0"/>
              <a:t> (</a:t>
            </a:r>
            <a:r>
              <a:rPr lang="en-US" dirty="0" err="1"/>
              <a:t>proizvodnju</a:t>
            </a:r>
            <a:r>
              <a:rPr lang="en-US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xmlns="" val="224609028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56068"/>
            <a:ext cx="10515600" cy="5120895"/>
          </a:xfrm>
        </p:spPr>
        <p:txBody>
          <a:bodyPr>
            <a:normAutofit/>
          </a:bodyPr>
          <a:lstStyle/>
          <a:p>
            <a:pPr algn="just"/>
            <a:r>
              <a:rPr lang="pl-PL" dirty="0"/>
              <a:t>Eskontna stopa je u stvari kamatna stopa po kojoj centralna banka prima </a:t>
            </a:r>
            <a:r>
              <a:rPr lang="pl-PL" dirty="0" smtClean="0"/>
              <a:t>u reeskont </a:t>
            </a:r>
            <a:r>
              <a:rPr lang="pl-PL" dirty="0"/>
              <a:t>od poslovnih banaka </a:t>
            </a:r>
            <a:r>
              <a:rPr lang="pl-PL" dirty="0" smtClean="0"/>
              <a:t>mjenice </a:t>
            </a:r>
            <a:r>
              <a:rPr lang="pl-PL" dirty="0"/>
              <a:t>i druge hartije od </a:t>
            </a:r>
            <a:r>
              <a:rPr lang="pl-PL" dirty="0" smtClean="0"/>
              <a:t>vrijednosti</a:t>
            </a:r>
            <a:r>
              <a:rPr lang="pl-PL" dirty="0"/>
              <a:t>.</a:t>
            </a:r>
          </a:p>
          <a:p>
            <a:pPr algn="just"/>
            <a:r>
              <a:rPr lang="pl-PL" dirty="0"/>
              <a:t>Eskontnom politikom centralna banka u stvari određuje </a:t>
            </a:r>
            <a:r>
              <a:rPr lang="pl-PL" dirty="0" smtClean="0"/>
              <a:t>cijenu </a:t>
            </a:r>
            <a:r>
              <a:rPr lang="pl-PL" dirty="0"/>
              <a:t>kredita </a:t>
            </a:r>
            <a:r>
              <a:rPr lang="pl-PL" dirty="0" smtClean="0"/>
              <a:t>koji </a:t>
            </a:r>
            <a:r>
              <a:rPr lang="en-US" dirty="0" err="1" smtClean="0"/>
              <a:t>odobrava</a:t>
            </a:r>
            <a:r>
              <a:rPr lang="en-US" dirty="0" smtClean="0"/>
              <a:t> </a:t>
            </a:r>
            <a:r>
              <a:rPr lang="en-US" dirty="0" err="1"/>
              <a:t>poslovnim</a:t>
            </a:r>
            <a:r>
              <a:rPr lang="en-US" dirty="0"/>
              <a:t> </a:t>
            </a:r>
            <a:r>
              <a:rPr lang="en-US" dirty="0" err="1"/>
              <a:t>bankama</a:t>
            </a:r>
            <a:r>
              <a:rPr lang="en-US" dirty="0"/>
              <a:t>, </a:t>
            </a:r>
            <a:r>
              <a:rPr lang="en-US" dirty="0" err="1"/>
              <a:t>bilo</a:t>
            </a:r>
            <a:r>
              <a:rPr lang="en-US" dirty="0"/>
              <a:t> </a:t>
            </a:r>
            <a:r>
              <a:rPr lang="en-US" dirty="0" err="1"/>
              <a:t>preko</a:t>
            </a:r>
            <a:r>
              <a:rPr lang="en-US" dirty="0"/>
              <a:t> </a:t>
            </a:r>
            <a:r>
              <a:rPr lang="en-US" dirty="0" err="1"/>
              <a:t>reeskontnih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, </a:t>
            </a:r>
            <a:r>
              <a:rPr lang="en-US" dirty="0" err="1"/>
              <a:t>bilo</a:t>
            </a:r>
            <a:r>
              <a:rPr lang="en-US" dirty="0"/>
              <a:t> </a:t>
            </a:r>
            <a:r>
              <a:rPr lang="en-US" dirty="0" err="1"/>
              <a:t>drugih</a:t>
            </a:r>
            <a:r>
              <a:rPr lang="en-US" dirty="0"/>
              <a:t> </a:t>
            </a:r>
            <a:r>
              <a:rPr lang="en-US" dirty="0" err="1" smtClean="0"/>
              <a:t>oblika</a:t>
            </a:r>
            <a:r>
              <a:rPr lang="sr-Latn-ME" dirty="0" smtClean="0"/>
              <a:t> </a:t>
            </a:r>
            <a:r>
              <a:rPr lang="pl-PL" dirty="0" smtClean="0"/>
              <a:t>kredita</a:t>
            </a:r>
            <a:r>
              <a:rPr lang="pl-PL" dirty="0"/>
              <a:t>. </a:t>
            </a:r>
            <a:endParaRPr lang="pl-PL" dirty="0" smtClean="0"/>
          </a:p>
          <a:p>
            <a:pPr algn="just"/>
            <a:r>
              <a:rPr lang="pl-PL" dirty="0" smtClean="0"/>
              <a:t>To </a:t>
            </a:r>
            <a:r>
              <a:rPr lang="pl-PL" dirty="0"/>
              <a:t>je “zvanična” </a:t>
            </a:r>
            <a:r>
              <a:rPr lang="pl-PL" dirty="0" smtClean="0"/>
              <a:t>cijena </a:t>
            </a:r>
            <a:r>
              <a:rPr lang="pl-PL" dirty="0"/>
              <a:t>novca u privredi od koje dalje zavisi kamata po </a:t>
            </a:r>
            <a:r>
              <a:rPr lang="pl-PL" dirty="0" smtClean="0"/>
              <a:t>kojoj </a:t>
            </a:r>
            <a:r>
              <a:rPr lang="en-US" dirty="0" err="1" smtClean="0"/>
              <a:t>će</a:t>
            </a:r>
            <a:r>
              <a:rPr lang="en-US" dirty="0" smtClean="0"/>
              <a:t> </a:t>
            </a:r>
            <a:r>
              <a:rPr lang="en-US" dirty="0" err="1"/>
              <a:t>poslovne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 </a:t>
            </a:r>
            <a:r>
              <a:rPr lang="en-US" dirty="0" err="1"/>
              <a:t>odobravati</a:t>
            </a:r>
            <a:r>
              <a:rPr lang="en-US" dirty="0"/>
              <a:t> </a:t>
            </a:r>
            <a:r>
              <a:rPr lang="en-US" dirty="0" err="1"/>
              <a:t>kredite</a:t>
            </a:r>
            <a:r>
              <a:rPr lang="en-US" dirty="0"/>
              <a:t> </a:t>
            </a:r>
            <a:r>
              <a:rPr lang="en-US" dirty="0" err="1"/>
              <a:t>svojim</a:t>
            </a:r>
            <a:r>
              <a:rPr lang="en-US" dirty="0"/>
              <a:t> </a:t>
            </a:r>
            <a:r>
              <a:rPr lang="en-US" dirty="0" err="1"/>
              <a:t>komitentima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Regulisanjem</a:t>
            </a:r>
            <a:r>
              <a:rPr lang="en-US" dirty="0" smtClean="0"/>
              <a:t> </a:t>
            </a:r>
            <a:r>
              <a:rPr lang="en-US" dirty="0" err="1" smtClean="0"/>
              <a:t>kamatne</a:t>
            </a:r>
            <a:r>
              <a:rPr lang="sr-Latn-ME" dirty="0" smtClean="0"/>
              <a:t> </a:t>
            </a:r>
            <a:r>
              <a:rPr lang="pl-PL" dirty="0" smtClean="0"/>
              <a:t>stope </a:t>
            </a:r>
            <a:r>
              <a:rPr lang="pl-PL" dirty="0"/>
              <a:t>po kojoj centralna banka daje kredite poslovnim bankama i preko </a:t>
            </a:r>
            <a:r>
              <a:rPr lang="pl-PL" dirty="0" smtClean="0"/>
              <a:t>toga </a:t>
            </a:r>
            <a:r>
              <a:rPr lang="en-US" dirty="0" err="1" smtClean="0"/>
              <a:t>kamatne</a:t>
            </a:r>
            <a:r>
              <a:rPr lang="en-US" dirty="0" smtClean="0"/>
              <a:t> </a:t>
            </a:r>
            <a:r>
              <a:rPr lang="en-US" dirty="0"/>
              <a:t>stope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kojoj</a:t>
            </a:r>
            <a:r>
              <a:rPr lang="en-US" dirty="0"/>
              <a:t> </a:t>
            </a:r>
            <a:r>
              <a:rPr lang="en-US" dirty="0" err="1"/>
              <a:t>poslovne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 </a:t>
            </a:r>
            <a:r>
              <a:rPr lang="en-US" dirty="0" err="1"/>
              <a:t>daju</a:t>
            </a:r>
            <a:r>
              <a:rPr lang="en-US" dirty="0"/>
              <a:t> </a:t>
            </a:r>
            <a:r>
              <a:rPr lang="en-US" dirty="0" err="1"/>
              <a:t>kredite</a:t>
            </a:r>
            <a:r>
              <a:rPr lang="en-US" dirty="0"/>
              <a:t> </a:t>
            </a:r>
            <a:r>
              <a:rPr lang="en-US" dirty="0" err="1"/>
              <a:t>komitentima</a:t>
            </a:r>
            <a:r>
              <a:rPr lang="en-US" dirty="0"/>
              <a:t> </a:t>
            </a:r>
            <a:r>
              <a:rPr lang="en-US" dirty="0" err="1"/>
              <a:t>neposredno</a:t>
            </a:r>
            <a:r>
              <a:rPr lang="en-US" dirty="0"/>
              <a:t> </a:t>
            </a:r>
            <a:r>
              <a:rPr lang="en-US" dirty="0" smtClean="0"/>
              <a:t>se</a:t>
            </a:r>
            <a:r>
              <a:rPr lang="sr-Latn-ME" dirty="0" smtClean="0"/>
              <a:t> </a:t>
            </a:r>
            <a:r>
              <a:rPr lang="en-US" dirty="0" smtClean="0"/>
              <a:t>d</a:t>
            </a:r>
            <a:r>
              <a:rPr lang="sr-Latn-ME" dirty="0" smtClean="0"/>
              <a:t>j</a:t>
            </a:r>
            <a:r>
              <a:rPr lang="en-US" dirty="0" err="1" smtClean="0"/>
              <a:t>eluje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visinu</a:t>
            </a:r>
            <a:r>
              <a:rPr lang="en-US" dirty="0"/>
              <a:t> </a:t>
            </a:r>
            <a:r>
              <a:rPr lang="en-US" dirty="0" err="1"/>
              <a:t>tražnje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novčani</a:t>
            </a:r>
            <a:r>
              <a:rPr lang="en-US" dirty="0"/>
              <a:t> </a:t>
            </a:r>
            <a:r>
              <a:rPr lang="en-US" dirty="0" err="1"/>
              <a:t>opticaj</a:t>
            </a:r>
            <a:r>
              <a:rPr lang="en-US" dirty="0"/>
              <a:t> (</a:t>
            </a:r>
            <a:r>
              <a:rPr lang="en-US" dirty="0" err="1"/>
              <a:t>novčanu</a:t>
            </a:r>
            <a:r>
              <a:rPr lang="en-US" dirty="0"/>
              <a:t> </a:t>
            </a:r>
            <a:r>
              <a:rPr lang="en-US" dirty="0" err="1" smtClean="0"/>
              <a:t>masu</a:t>
            </a:r>
            <a:r>
              <a:rPr lang="sr-Latn-ME" dirty="0" smtClean="0"/>
              <a:t>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0106449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33341"/>
            <a:ext cx="10515600" cy="504362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 err="1" smtClean="0"/>
              <a:t>Kada</a:t>
            </a:r>
            <a:r>
              <a:rPr lang="en-US" dirty="0" smtClean="0"/>
              <a:t> </a:t>
            </a:r>
            <a:r>
              <a:rPr lang="en-US" dirty="0" err="1" smtClean="0"/>
              <a:t>monetarne</a:t>
            </a:r>
            <a:r>
              <a:rPr lang="sr-Latn-ME" dirty="0" smtClean="0"/>
              <a:t> </a:t>
            </a:r>
            <a:r>
              <a:rPr lang="en-US" dirty="0" err="1" smtClean="0"/>
              <a:t>vlasti</a:t>
            </a:r>
            <a:r>
              <a:rPr lang="en-US" dirty="0" smtClean="0"/>
              <a:t> </a:t>
            </a:r>
            <a:r>
              <a:rPr lang="en-US" dirty="0" err="1"/>
              <a:t>steknu</a:t>
            </a:r>
            <a:r>
              <a:rPr lang="en-US" dirty="0"/>
              <a:t> </a:t>
            </a:r>
            <a:r>
              <a:rPr lang="en-US" dirty="0" err="1" smtClean="0"/>
              <a:t>uv</a:t>
            </a:r>
            <a:r>
              <a:rPr lang="sr-Latn-ME" dirty="0" smtClean="0"/>
              <a:t>j</a:t>
            </a:r>
            <a:r>
              <a:rPr lang="en-US" dirty="0" err="1" smtClean="0"/>
              <a:t>erenje</a:t>
            </a:r>
            <a:r>
              <a:rPr lang="en-US" dirty="0" smtClean="0"/>
              <a:t> </a:t>
            </a:r>
            <a:r>
              <a:rPr lang="en-US" dirty="0"/>
              <a:t>da je </a:t>
            </a:r>
            <a:r>
              <a:rPr lang="en-US" dirty="0" err="1"/>
              <a:t>visina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,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 </a:t>
            </a:r>
            <a:r>
              <a:rPr lang="en-US" dirty="0" err="1"/>
              <a:t>odobrile</a:t>
            </a:r>
            <a:r>
              <a:rPr lang="en-US" dirty="0"/>
              <a:t>, </a:t>
            </a:r>
            <a:r>
              <a:rPr lang="en-US" dirty="0" err="1"/>
              <a:t>dostiglo</a:t>
            </a:r>
            <a:r>
              <a:rPr lang="en-US" dirty="0"/>
              <a:t> </a:t>
            </a:r>
            <a:r>
              <a:rPr lang="en-US" dirty="0" err="1"/>
              <a:t>nivo</a:t>
            </a:r>
            <a:r>
              <a:rPr lang="en-US" dirty="0"/>
              <a:t> </a:t>
            </a:r>
            <a:r>
              <a:rPr lang="en-US" dirty="0" err="1" smtClean="0"/>
              <a:t>koji</a:t>
            </a:r>
            <a:r>
              <a:rPr lang="sr-Latn-ME" dirty="0" smtClean="0"/>
              <a:t> </a:t>
            </a:r>
            <a:r>
              <a:rPr lang="en-US" dirty="0" err="1" smtClean="0"/>
              <a:t>ugrožava</a:t>
            </a:r>
            <a:r>
              <a:rPr lang="en-US" dirty="0" smtClean="0"/>
              <a:t> </a:t>
            </a:r>
            <a:r>
              <a:rPr lang="en-US" dirty="0" err="1"/>
              <a:t>privrednu</a:t>
            </a:r>
            <a:r>
              <a:rPr lang="en-US" dirty="0"/>
              <a:t> </a:t>
            </a:r>
            <a:r>
              <a:rPr lang="en-US" dirty="0" err="1"/>
              <a:t>stabilnost</a:t>
            </a:r>
            <a:r>
              <a:rPr lang="en-US" dirty="0"/>
              <a:t>, </a:t>
            </a:r>
            <a:r>
              <a:rPr lang="en-US" dirty="0" err="1"/>
              <a:t>centralna</a:t>
            </a:r>
            <a:r>
              <a:rPr lang="en-US" dirty="0"/>
              <a:t> </a:t>
            </a:r>
            <a:r>
              <a:rPr lang="en-US" dirty="0" err="1"/>
              <a:t>banka</a:t>
            </a:r>
            <a:r>
              <a:rPr lang="en-US" dirty="0"/>
              <a:t> </a:t>
            </a:r>
            <a:r>
              <a:rPr lang="en-US" dirty="0" err="1"/>
              <a:t>pristupa</a:t>
            </a:r>
            <a:r>
              <a:rPr lang="en-US" dirty="0"/>
              <a:t> </a:t>
            </a:r>
            <a:r>
              <a:rPr lang="en-US" dirty="0" err="1"/>
              <a:t>podizanju</a:t>
            </a:r>
            <a:r>
              <a:rPr lang="en-US" dirty="0"/>
              <a:t> </a:t>
            </a:r>
            <a:r>
              <a:rPr lang="en-US" dirty="0" err="1"/>
              <a:t>svoje</a:t>
            </a:r>
            <a:r>
              <a:rPr lang="en-US" dirty="0"/>
              <a:t> </a:t>
            </a:r>
            <a:r>
              <a:rPr lang="en-US" dirty="0" err="1" smtClean="0"/>
              <a:t>kamatne</a:t>
            </a:r>
            <a:r>
              <a:rPr lang="sr-Latn-ME" dirty="0" smtClean="0"/>
              <a:t> </a:t>
            </a:r>
            <a:r>
              <a:rPr lang="en-US" dirty="0" smtClean="0"/>
              <a:t>stope </a:t>
            </a:r>
            <a:r>
              <a:rPr lang="en-US" dirty="0"/>
              <a:t>- </a:t>
            </a:r>
            <a:r>
              <a:rPr lang="en-US" dirty="0" err="1"/>
              <a:t>znači</a:t>
            </a:r>
            <a:r>
              <a:rPr lang="en-US" dirty="0"/>
              <a:t> </a:t>
            </a:r>
            <a:r>
              <a:rPr lang="en-US" dirty="0" err="1"/>
              <a:t>ona</a:t>
            </a:r>
            <a:r>
              <a:rPr lang="en-US" dirty="0"/>
              <a:t> </a:t>
            </a:r>
            <a:r>
              <a:rPr lang="en-US" dirty="0" err="1"/>
              <a:t>poskupljuje</a:t>
            </a:r>
            <a:r>
              <a:rPr lang="en-US" dirty="0"/>
              <a:t>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enu</a:t>
            </a:r>
            <a:r>
              <a:rPr lang="en-US" dirty="0" smtClean="0"/>
              <a:t> </a:t>
            </a:r>
            <a:r>
              <a:rPr lang="en-US" dirty="0" err="1"/>
              <a:t>kredita</a:t>
            </a:r>
            <a:r>
              <a:rPr lang="en-US" dirty="0"/>
              <a:t> </a:t>
            </a:r>
            <a:r>
              <a:rPr lang="en-US" dirty="0" err="1"/>
              <a:t>usled</a:t>
            </a:r>
            <a:r>
              <a:rPr lang="en-US" dirty="0"/>
              <a:t> </a:t>
            </a:r>
            <a:r>
              <a:rPr lang="en-US" dirty="0" err="1"/>
              <a:t>čega</a:t>
            </a:r>
            <a:r>
              <a:rPr lang="en-US" dirty="0"/>
              <a:t> </a:t>
            </a:r>
            <a:r>
              <a:rPr lang="en-US" dirty="0" err="1"/>
              <a:t>nastaje</a:t>
            </a:r>
            <a:r>
              <a:rPr lang="en-US" dirty="0"/>
              <a:t> </a:t>
            </a:r>
            <a:r>
              <a:rPr lang="en-US" dirty="0" err="1"/>
              <a:t>opšte</a:t>
            </a:r>
            <a:r>
              <a:rPr lang="en-US" dirty="0"/>
              <a:t> </a:t>
            </a:r>
            <a:r>
              <a:rPr lang="en-US" dirty="0" err="1" smtClean="0"/>
              <a:t>povećanje</a:t>
            </a:r>
            <a:r>
              <a:rPr lang="sr-Latn-ME" dirty="0" smtClean="0"/>
              <a:t> </a:t>
            </a:r>
            <a:r>
              <a:rPr lang="en-US" dirty="0" err="1" smtClean="0"/>
              <a:t>kamatne</a:t>
            </a:r>
            <a:r>
              <a:rPr lang="en-US" dirty="0" smtClean="0"/>
              <a:t> </a:t>
            </a:r>
            <a:r>
              <a:rPr lang="en-US" dirty="0"/>
              <a:t>stope u </a:t>
            </a:r>
            <a:r>
              <a:rPr lang="en-US" dirty="0" err="1"/>
              <a:t>privredi</a:t>
            </a:r>
            <a:r>
              <a:rPr lang="en-US" dirty="0"/>
              <a:t>, a </a:t>
            </a:r>
            <a:r>
              <a:rPr lang="en-US" dirty="0" err="1"/>
              <a:t>posledica</a:t>
            </a:r>
            <a:r>
              <a:rPr lang="en-US" dirty="0"/>
              <a:t> toga </a:t>
            </a:r>
            <a:r>
              <a:rPr lang="en-US" dirty="0" err="1"/>
              <a:t>biće</a:t>
            </a:r>
            <a:r>
              <a:rPr lang="en-US" dirty="0"/>
              <a:t> da se </a:t>
            </a:r>
            <a:r>
              <a:rPr lang="en-US" dirty="0" err="1"/>
              <a:t>kredit</a:t>
            </a:r>
            <a:r>
              <a:rPr lang="en-US" dirty="0"/>
              <a:t> </a:t>
            </a:r>
            <a:r>
              <a:rPr lang="en-US" dirty="0" err="1"/>
              <a:t>manje</a:t>
            </a:r>
            <a:r>
              <a:rPr lang="en-US" dirty="0"/>
              <a:t> </a:t>
            </a:r>
            <a:r>
              <a:rPr lang="en-US" dirty="0" err="1"/>
              <a:t>traži</a:t>
            </a:r>
            <a:r>
              <a:rPr lang="en-US" dirty="0"/>
              <a:t>, da se </a:t>
            </a:r>
            <a:r>
              <a:rPr lang="en-US" dirty="0" err="1" smtClean="0"/>
              <a:t>već</a:t>
            </a:r>
            <a:r>
              <a:rPr lang="sr-Latn-ME" dirty="0" smtClean="0"/>
              <a:t> </a:t>
            </a:r>
            <a:r>
              <a:rPr lang="it-IT" dirty="0" smtClean="0"/>
              <a:t>uzeti </a:t>
            </a:r>
            <a:r>
              <a:rPr lang="it-IT" dirty="0"/>
              <a:t>krediti otkazuju, da se investicioni planovi odlažu i sl</a:t>
            </a:r>
            <a:r>
              <a:rPr lang="it-IT" dirty="0" smtClean="0"/>
              <a:t>.</a:t>
            </a:r>
            <a:endParaRPr lang="sr-Latn-ME" dirty="0" smtClean="0"/>
          </a:p>
          <a:p>
            <a:pPr marL="0" indent="0" algn="just">
              <a:buNone/>
            </a:pPr>
            <a:r>
              <a:rPr lang="pl-PL" dirty="0"/>
              <a:t>Promjenama u visini eskontne stope centralna banka nastoji djelovati na </a:t>
            </a:r>
            <a:r>
              <a:rPr lang="en-US" dirty="0" err="1"/>
              <a:t>ponudu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tražnju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kratkoročnih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</a:t>
            </a:r>
            <a:r>
              <a:rPr lang="sr-Latn-ME" dirty="0"/>
              <a:t>ij</a:t>
            </a:r>
            <a:r>
              <a:rPr lang="en-US" dirty="0" err="1"/>
              <a:t>ednosti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novčanom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sr-Latn-ME" dirty="0"/>
              <a:t> </a:t>
            </a:r>
            <a:r>
              <a:rPr lang="pl-PL" dirty="0"/>
              <a:t>uslove koji vladaju na području kamatne politike u cijelom kreditnom i bankarskom </a:t>
            </a:r>
            <a:r>
              <a:rPr lang="en-US" dirty="0" err="1"/>
              <a:t>sistemu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6893683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37127"/>
            <a:ext cx="10515600" cy="5339836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Povećanjem</a:t>
            </a:r>
            <a:r>
              <a:rPr lang="en-US" dirty="0" smtClean="0"/>
              <a:t> </a:t>
            </a:r>
            <a:r>
              <a:rPr lang="en-US" dirty="0" err="1"/>
              <a:t>eskontne</a:t>
            </a:r>
            <a:r>
              <a:rPr lang="en-US" dirty="0"/>
              <a:t> stope </a:t>
            </a:r>
            <a:r>
              <a:rPr lang="en-US" dirty="0" err="1"/>
              <a:t>stvaraju</a:t>
            </a:r>
            <a:r>
              <a:rPr lang="en-US" dirty="0"/>
              <a:t> se </a:t>
            </a:r>
            <a:r>
              <a:rPr lang="en-US" dirty="0" err="1"/>
              <a:t>nepovoljniji</a:t>
            </a:r>
            <a:r>
              <a:rPr lang="en-US" dirty="0"/>
              <a:t> </a:t>
            </a:r>
            <a:r>
              <a:rPr lang="en-US" dirty="0" err="1"/>
              <a:t>uslovi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 smtClean="0"/>
              <a:t>reeskontne</a:t>
            </a:r>
            <a:r>
              <a:rPr lang="sr-Latn-ME" dirty="0" smtClean="0"/>
              <a:t> </a:t>
            </a:r>
            <a:r>
              <a:rPr lang="en-US" dirty="0" err="1" smtClean="0"/>
              <a:t>kredite</a:t>
            </a:r>
            <a:r>
              <a:rPr lang="en-US" dirty="0" smtClean="0"/>
              <a:t> </a:t>
            </a:r>
            <a:r>
              <a:rPr lang="en-US" dirty="0" err="1"/>
              <a:t>centralne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, </a:t>
            </a:r>
            <a:r>
              <a:rPr lang="en-US" dirty="0" err="1"/>
              <a:t>čime</a:t>
            </a:r>
            <a:r>
              <a:rPr lang="en-US" dirty="0"/>
              <a:t> se </a:t>
            </a:r>
            <a:r>
              <a:rPr lang="en-US" dirty="0" smtClean="0"/>
              <a:t>d</a:t>
            </a:r>
            <a:r>
              <a:rPr lang="sr-Latn-ME" dirty="0" smtClean="0"/>
              <a:t>j</a:t>
            </a:r>
            <a:r>
              <a:rPr lang="en-US" dirty="0" err="1" smtClean="0"/>
              <a:t>eiuje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opštu</a:t>
            </a:r>
            <a:r>
              <a:rPr lang="en-US" dirty="0"/>
              <a:t> </a:t>
            </a:r>
            <a:r>
              <a:rPr lang="en-US" dirty="0" err="1"/>
              <a:t>kamatnu</a:t>
            </a:r>
            <a:r>
              <a:rPr lang="en-US" dirty="0"/>
              <a:t> </a:t>
            </a:r>
            <a:r>
              <a:rPr lang="en-US" dirty="0" err="1"/>
              <a:t>stopu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tražnju</a:t>
            </a:r>
            <a:r>
              <a:rPr lang="en-US" dirty="0"/>
              <a:t> </a:t>
            </a:r>
            <a:r>
              <a:rPr lang="en-US" dirty="0" err="1" smtClean="0"/>
              <a:t>kredita</a:t>
            </a:r>
            <a:r>
              <a:rPr lang="sr-Latn-ME" dirty="0" smtClean="0"/>
              <a:t> </a:t>
            </a:r>
            <a:r>
              <a:rPr lang="en-US" dirty="0" err="1" smtClean="0"/>
              <a:t>banaka</a:t>
            </a:r>
            <a:r>
              <a:rPr lang="en-US" dirty="0" smtClean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centralne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privrede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banaka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Povećanje</a:t>
            </a:r>
            <a:r>
              <a:rPr lang="en-US" dirty="0" smtClean="0"/>
              <a:t> </a:t>
            </a:r>
            <a:r>
              <a:rPr lang="en-US" dirty="0" err="1"/>
              <a:t>kamatne</a:t>
            </a:r>
            <a:r>
              <a:rPr lang="en-US" dirty="0"/>
              <a:t> </a:t>
            </a:r>
            <a:r>
              <a:rPr lang="en-US" dirty="0" smtClean="0"/>
              <a:t>stope</a:t>
            </a:r>
            <a:r>
              <a:rPr lang="sr-Latn-ME" dirty="0" smtClean="0"/>
              <a:t> </a:t>
            </a:r>
            <a:r>
              <a:rPr lang="en-US" dirty="0" smtClean="0"/>
              <a:t>prim</a:t>
            </a:r>
            <a:r>
              <a:rPr lang="sr-Latn-ME" dirty="0" smtClean="0"/>
              <a:t>j</a:t>
            </a:r>
            <a:r>
              <a:rPr lang="en-US" dirty="0" err="1" smtClean="0"/>
              <a:t>enjuje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kada</a:t>
            </a:r>
            <a:r>
              <a:rPr lang="en-US" dirty="0"/>
              <a:t> se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 smtClean="0"/>
              <a:t>os</a:t>
            </a:r>
            <a:r>
              <a:rPr lang="sr-Latn-ME" dirty="0" smtClean="0"/>
              <a:t>j</a:t>
            </a:r>
            <a:r>
              <a:rPr lang="en-US" dirty="0" err="1" smtClean="0"/>
              <a:t>eća</a:t>
            </a:r>
            <a:r>
              <a:rPr lang="en-US" dirty="0" smtClean="0"/>
              <a:t> </a:t>
            </a:r>
            <a:r>
              <a:rPr lang="en-US" dirty="0" err="1"/>
              <a:t>veća</a:t>
            </a:r>
            <a:r>
              <a:rPr lang="en-US" dirty="0"/>
              <a:t> </a:t>
            </a:r>
            <a:r>
              <a:rPr lang="en-US" dirty="0" err="1"/>
              <a:t>količina</a:t>
            </a:r>
            <a:r>
              <a:rPr lang="en-US" dirty="0"/>
              <a:t> </a:t>
            </a:r>
            <a:r>
              <a:rPr lang="sr-Latn-ME" dirty="0" smtClean="0"/>
              <a:t>n</a:t>
            </a:r>
            <a:r>
              <a:rPr lang="en-US" dirty="0" err="1" smtClean="0"/>
              <a:t>ovca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inflacioni</a:t>
            </a:r>
            <a:r>
              <a:rPr lang="en-US" dirty="0"/>
              <a:t> </a:t>
            </a:r>
            <a:r>
              <a:rPr lang="en-US" dirty="0" err="1"/>
              <a:t>poremećaji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Suprotno</a:t>
            </a:r>
            <a:r>
              <a:rPr lang="en-US" dirty="0"/>
              <a:t> tome, </a:t>
            </a:r>
            <a:r>
              <a:rPr lang="en-US" dirty="0" err="1"/>
              <a:t>smanjenje</a:t>
            </a:r>
            <a:r>
              <a:rPr lang="en-US" dirty="0"/>
              <a:t> </a:t>
            </a:r>
            <a:r>
              <a:rPr lang="en-US" dirty="0" err="1"/>
              <a:t>eskontne</a:t>
            </a:r>
            <a:r>
              <a:rPr lang="en-US" dirty="0"/>
              <a:t> stope </a:t>
            </a:r>
            <a:r>
              <a:rPr lang="en-US" dirty="0" err="1"/>
              <a:t>treba</a:t>
            </a:r>
            <a:r>
              <a:rPr lang="en-US" dirty="0"/>
              <a:t> da </a:t>
            </a:r>
            <a:r>
              <a:rPr lang="en-US" dirty="0" err="1"/>
              <a:t>dovede</a:t>
            </a:r>
            <a:r>
              <a:rPr lang="en-US" dirty="0"/>
              <a:t> do </a:t>
            </a:r>
            <a:r>
              <a:rPr lang="en-US" dirty="0" err="1"/>
              <a:t>povećanja</a:t>
            </a:r>
            <a:r>
              <a:rPr lang="en-US" dirty="0"/>
              <a:t> </a:t>
            </a:r>
            <a:r>
              <a:rPr lang="sr-Latn-ME" dirty="0" smtClean="0"/>
              <a:t>n</a:t>
            </a:r>
            <a:r>
              <a:rPr lang="en-US" dirty="0" err="1" smtClean="0"/>
              <a:t>ovčane</a:t>
            </a:r>
            <a:r>
              <a:rPr lang="sr-Latn-ME" dirty="0" smtClean="0"/>
              <a:t> </a:t>
            </a:r>
            <a:r>
              <a:rPr lang="en-US" dirty="0" err="1" smtClean="0"/>
              <a:t>tražnje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podizanje</a:t>
            </a:r>
            <a:r>
              <a:rPr lang="en-US" dirty="0"/>
              <a:t> </a:t>
            </a:r>
            <a:r>
              <a:rPr lang="en-US" dirty="0" err="1"/>
              <a:t>privredne</a:t>
            </a:r>
            <a:r>
              <a:rPr lang="en-US" dirty="0"/>
              <a:t> </a:t>
            </a:r>
            <a:r>
              <a:rPr lang="en-US" dirty="0" err="1"/>
              <a:t>aktivnosti</a:t>
            </a:r>
            <a:r>
              <a:rPr lang="en-US" dirty="0"/>
              <a:t> </a:t>
            </a:r>
            <a:r>
              <a:rPr lang="en-US" dirty="0" err="1"/>
              <a:t>kada</a:t>
            </a:r>
            <a:r>
              <a:rPr lang="en-US" dirty="0"/>
              <a:t> je </a:t>
            </a:r>
            <a:r>
              <a:rPr lang="en-US" dirty="0" err="1"/>
              <a:t>njen</a:t>
            </a:r>
            <a:r>
              <a:rPr lang="en-US" dirty="0"/>
              <a:t> pad </a:t>
            </a:r>
            <a:r>
              <a:rPr lang="en-US" dirty="0" err="1"/>
              <a:t>posledica</a:t>
            </a:r>
            <a:r>
              <a:rPr lang="en-US" dirty="0"/>
              <a:t> </a:t>
            </a:r>
            <a:r>
              <a:rPr lang="en-US" dirty="0" err="1"/>
              <a:t>deflacije</a:t>
            </a:r>
            <a:r>
              <a:rPr lang="en-US" dirty="0"/>
              <a:t>, </a:t>
            </a:r>
            <a:r>
              <a:rPr lang="en-US" dirty="0" err="1" smtClean="0"/>
              <a:t>odnosno</a:t>
            </a:r>
            <a:r>
              <a:rPr lang="sr-Latn-ME" dirty="0" smtClean="0"/>
              <a:t> </a:t>
            </a:r>
            <a:r>
              <a:rPr lang="en-US" dirty="0" err="1" smtClean="0"/>
              <a:t>nedostatka</a:t>
            </a:r>
            <a:r>
              <a:rPr lang="en-US" dirty="0" smtClean="0"/>
              <a:t> </a:t>
            </a:r>
            <a:r>
              <a:rPr lang="en-US" dirty="0" err="1"/>
              <a:t>novca</a:t>
            </a:r>
            <a:r>
              <a:rPr lang="en-US" dirty="0"/>
              <a:t> u </a:t>
            </a:r>
            <a:r>
              <a:rPr lang="en-US" dirty="0" err="1"/>
              <a:t>privredi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346263827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84856"/>
            <a:ext cx="10515600" cy="4992107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Eskontna</a:t>
            </a:r>
            <a:r>
              <a:rPr lang="en-US" dirty="0"/>
              <a:t> </a:t>
            </a:r>
            <a:r>
              <a:rPr lang="en-US" dirty="0" err="1"/>
              <a:t>politika</a:t>
            </a:r>
            <a:r>
              <a:rPr lang="en-US" dirty="0"/>
              <a:t> </a:t>
            </a:r>
            <a:r>
              <a:rPr lang="en-US" dirty="0" err="1"/>
              <a:t>uz</a:t>
            </a:r>
            <a:r>
              <a:rPr lang="en-US" dirty="0"/>
              <a:t> </a:t>
            </a:r>
            <a:r>
              <a:rPr lang="en-US" dirty="0" err="1"/>
              <a:t>regulisanje</a:t>
            </a:r>
            <a:r>
              <a:rPr lang="en-US" dirty="0"/>
              <a:t> </a:t>
            </a:r>
            <a:r>
              <a:rPr lang="en-US" dirty="0" err="1"/>
              <a:t>kamatne</a:t>
            </a:r>
            <a:r>
              <a:rPr lang="en-US" dirty="0"/>
              <a:t> stope </a:t>
            </a:r>
            <a:r>
              <a:rPr lang="en-US" dirty="0" err="1"/>
              <a:t>obuhvata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druge</a:t>
            </a:r>
            <a:r>
              <a:rPr lang="en-US" dirty="0"/>
              <a:t> </a:t>
            </a:r>
            <a:r>
              <a:rPr lang="en-US" dirty="0" err="1"/>
              <a:t>uslove</a:t>
            </a:r>
            <a:r>
              <a:rPr lang="en-US" dirty="0"/>
              <a:t> </a:t>
            </a:r>
            <a:r>
              <a:rPr lang="en-US" dirty="0" err="1" smtClean="0"/>
              <a:t>po</a:t>
            </a:r>
            <a:r>
              <a:rPr lang="sr-Latn-ME" dirty="0" smtClean="0"/>
              <a:t> </a:t>
            </a:r>
            <a:r>
              <a:rPr lang="en-US" dirty="0" err="1" smtClean="0"/>
              <a:t>kojima</a:t>
            </a:r>
            <a:r>
              <a:rPr lang="en-US" dirty="0" smtClean="0"/>
              <a:t> </a:t>
            </a:r>
            <a:r>
              <a:rPr lang="en-US" dirty="0" err="1"/>
              <a:t>centralna</a:t>
            </a:r>
            <a:r>
              <a:rPr lang="en-US" dirty="0"/>
              <a:t> </a:t>
            </a:r>
            <a:r>
              <a:rPr lang="en-US" dirty="0" err="1"/>
              <a:t>banka</a:t>
            </a:r>
            <a:r>
              <a:rPr lang="en-US" dirty="0"/>
              <a:t> </a:t>
            </a:r>
            <a:r>
              <a:rPr lang="en-US" dirty="0" err="1"/>
              <a:t>odobrava</a:t>
            </a:r>
            <a:r>
              <a:rPr lang="en-US" dirty="0"/>
              <a:t> </a:t>
            </a:r>
            <a:r>
              <a:rPr lang="en-US" dirty="0" err="1"/>
              <a:t>reeskontne</a:t>
            </a:r>
            <a:r>
              <a:rPr lang="en-US" dirty="0"/>
              <a:t> </a:t>
            </a:r>
            <a:r>
              <a:rPr lang="en-US" dirty="0" err="1"/>
              <a:t>kredite</a:t>
            </a:r>
            <a:r>
              <a:rPr lang="en-US" dirty="0"/>
              <a:t> </a:t>
            </a:r>
            <a:r>
              <a:rPr lang="en-US" dirty="0" err="1"/>
              <a:t>poslovnim</a:t>
            </a:r>
            <a:r>
              <a:rPr lang="en-US" dirty="0"/>
              <a:t> </a:t>
            </a:r>
            <a:r>
              <a:rPr lang="en-US" dirty="0" err="1"/>
              <a:t>bankama</a:t>
            </a:r>
            <a:r>
              <a:rPr lang="en-US" dirty="0"/>
              <a:t> (</a:t>
            </a:r>
            <a:r>
              <a:rPr lang="en-US" dirty="0" err="1" smtClean="0"/>
              <a:t>uslovi</a:t>
            </a:r>
            <a:r>
              <a:rPr lang="sr-Latn-ME" dirty="0" smtClean="0"/>
              <a:t> </a:t>
            </a:r>
            <a:r>
              <a:rPr lang="en-US" dirty="0" err="1" smtClean="0"/>
              <a:t>reeskonta</a:t>
            </a:r>
            <a:r>
              <a:rPr lang="en-US" dirty="0"/>
              <a:t>, </a:t>
            </a:r>
            <a:r>
              <a:rPr lang="en-US" dirty="0" err="1"/>
              <a:t>rokovi</a:t>
            </a:r>
            <a:r>
              <a:rPr lang="en-US" dirty="0"/>
              <a:t>, </a:t>
            </a:r>
            <a:r>
              <a:rPr lang="en-US" dirty="0" err="1"/>
              <a:t>hartije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 err="1"/>
              <a:t>koje</a:t>
            </a:r>
            <a:r>
              <a:rPr lang="en-US" dirty="0"/>
              <a:t> se </a:t>
            </a:r>
            <a:r>
              <a:rPr lang="en-US" dirty="0" err="1"/>
              <a:t>uzimaju</a:t>
            </a:r>
            <a:r>
              <a:rPr lang="en-US" dirty="0"/>
              <a:t> u </a:t>
            </a:r>
            <a:r>
              <a:rPr lang="en-US" dirty="0" err="1"/>
              <a:t>reeskont</a:t>
            </a:r>
            <a:r>
              <a:rPr lang="en-US" dirty="0"/>
              <a:t>, </a:t>
            </a:r>
            <a:r>
              <a:rPr lang="en-US" dirty="0" err="1"/>
              <a:t>plafon</a:t>
            </a:r>
            <a:r>
              <a:rPr lang="en-US" dirty="0"/>
              <a:t> </a:t>
            </a:r>
            <a:r>
              <a:rPr lang="en-US" dirty="0" err="1" smtClean="0"/>
              <a:t>reeskonta</a:t>
            </a:r>
            <a:r>
              <a:rPr lang="sr-Latn-ME" dirty="0" smtClean="0"/>
              <a:t> </a:t>
            </a:r>
            <a:r>
              <a:rPr lang="pl-PL" dirty="0" smtClean="0"/>
              <a:t>i </a:t>
            </a:r>
            <a:r>
              <a:rPr lang="pl-PL" dirty="0"/>
              <a:t>dr.). </a:t>
            </a:r>
            <a:endParaRPr lang="pl-PL" dirty="0" smtClean="0"/>
          </a:p>
          <a:p>
            <a:pPr algn="just"/>
            <a:r>
              <a:rPr lang="pl-PL" dirty="0" smtClean="0"/>
              <a:t>To </a:t>
            </a:r>
            <a:r>
              <a:rPr lang="pl-PL" dirty="0"/>
              <a:t>je, dakle, jedno kompleksno podračje monetarnog regulisanja koje </a:t>
            </a:r>
            <a:r>
              <a:rPr lang="pl-PL" dirty="0" smtClean="0"/>
              <a:t>ulazi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područje</a:t>
            </a:r>
            <a:r>
              <a:rPr lang="en-US" dirty="0"/>
              <a:t> </a:t>
            </a:r>
            <a:r>
              <a:rPr lang="en-US" dirty="0" smtClean="0"/>
              <a:t>d</a:t>
            </a:r>
            <a:r>
              <a:rPr lang="sr-Latn-ME" dirty="0" smtClean="0"/>
              <a:t>j</a:t>
            </a:r>
            <a:r>
              <a:rPr lang="en-US" dirty="0" err="1" smtClean="0"/>
              <a:t>elovanja</a:t>
            </a:r>
            <a:r>
              <a:rPr lang="en-US" dirty="0" smtClean="0"/>
              <a:t> </a:t>
            </a:r>
            <a:r>
              <a:rPr lang="en-US" dirty="0" err="1"/>
              <a:t>drugih</a:t>
            </a:r>
            <a:r>
              <a:rPr lang="en-US" dirty="0"/>
              <a:t> </a:t>
            </a:r>
            <a:r>
              <a:rPr lang="en-US" dirty="0" err="1"/>
              <a:t>instrumenata</a:t>
            </a:r>
            <a:r>
              <a:rPr lang="en-US" dirty="0"/>
              <a:t> </a:t>
            </a:r>
            <a:r>
              <a:rPr lang="en-US" dirty="0" err="1"/>
              <a:t>monetarnog</a:t>
            </a:r>
            <a:r>
              <a:rPr lang="en-US" dirty="0"/>
              <a:t> </a:t>
            </a:r>
            <a:r>
              <a:rPr lang="en-US" dirty="0" err="1"/>
              <a:t>regulisanja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ukupne</a:t>
            </a:r>
            <a:r>
              <a:rPr lang="sr-Latn-ME" dirty="0" smtClean="0"/>
              <a:t> </a:t>
            </a:r>
            <a:r>
              <a:rPr lang="en-US" dirty="0" err="1" smtClean="0"/>
              <a:t>makroekonomske</a:t>
            </a:r>
            <a:r>
              <a:rPr lang="en-US" dirty="0" smtClean="0"/>
              <a:t> </a:t>
            </a:r>
            <a:r>
              <a:rPr lang="en-US" dirty="0" err="1"/>
              <a:t>politike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Ovakva</a:t>
            </a:r>
            <a:r>
              <a:rPr lang="en-US" dirty="0"/>
              <a:t> </a:t>
            </a:r>
            <a:r>
              <a:rPr lang="en-US" dirty="0" err="1"/>
              <a:t>šira</a:t>
            </a:r>
            <a:r>
              <a:rPr lang="en-US" dirty="0"/>
              <a:t> </a:t>
            </a:r>
            <a:r>
              <a:rPr lang="en-US" dirty="0" err="1"/>
              <a:t>uloga</a:t>
            </a:r>
            <a:r>
              <a:rPr lang="en-US" dirty="0"/>
              <a:t> </a:t>
            </a:r>
            <a:r>
              <a:rPr lang="en-US" dirty="0" err="1"/>
              <a:t>eskontne</a:t>
            </a:r>
            <a:r>
              <a:rPr lang="en-US" dirty="0"/>
              <a:t> </a:t>
            </a:r>
            <a:r>
              <a:rPr lang="en-US" dirty="0" err="1"/>
              <a:t>politike</a:t>
            </a:r>
            <a:r>
              <a:rPr lang="en-US" dirty="0"/>
              <a:t> </a:t>
            </a:r>
            <a:r>
              <a:rPr lang="en-US" dirty="0" err="1" smtClean="0"/>
              <a:t>zaht</a:t>
            </a:r>
            <a:r>
              <a:rPr lang="sr-Latn-ME" dirty="0" smtClean="0"/>
              <a:t>ij</a:t>
            </a:r>
            <a:r>
              <a:rPr lang="en-US" dirty="0" err="1" smtClean="0"/>
              <a:t>eva</a:t>
            </a:r>
            <a:r>
              <a:rPr lang="en-US" dirty="0" smtClean="0"/>
              <a:t> </a:t>
            </a:r>
            <a:r>
              <a:rPr lang="en-US" dirty="0"/>
              <a:t>od </a:t>
            </a:r>
            <a:r>
              <a:rPr lang="en-US" dirty="0" err="1"/>
              <a:t>centralne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određenu</a:t>
            </a:r>
            <a:r>
              <a:rPr lang="sr-Latn-ME" dirty="0" smtClean="0"/>
              <a:t> </a:t>
            </a:r>
            <a:r>
              <a:rPr lang="en-US" dirty="0" err="1" smtClean="0"/>
              <a:t>elastičnost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brzom</a:t>
            </a:r>
            <a:r>
              <a:rPr lang="en-US" dirty="0"/>
              <a:t> </a:t>
            </a:r>
            <a:r>
              <a:rPr lang="en-US" dirty="0" err="1" smtClean="0"/>
              <a:t>prilagođavanju</a:t>
            </a:r>
            <a:r>
              <a:rPr lang="en-US" dirty="0" smtClean="0"/>
              <a:t> </a:t>
            </a:r>
            <a:r>
              <a:rPr lang="en-US" dirty="0" err="1"/>
              <a:t>privrednim</a:t>
            </a:r>
            <a:r>
              <a:rPr lang="en-US" dirty="0"/>
              <a:t> </a:t>
            </a:r>
            <a:r>
              <a:rPr lang="en-US" dirty="0" err="1"/>
              <a:t>kretanjima</a:t>
            </a:r>
            <a:r>
              <a:rPr lang="en-US" dirty="0"/>
              <a:t>, u </a:t>
            </a:r>
            <a:r>
              <a:rPr lang="en-US" dirty="0" err="1"/>
              <a:t>zavisnosti</a:t>
            </a:r>
            <a:r>
              <a:rPr lang="en-US" dirty="0"/>
              <a:t> od </a:t>
            </a:r>
            <a:r>
              <a:rPr lang="en-US" dirty="0" err="1" smtClean="0"/>
              <a:t>ciljeva</a:t>
            </a:r>
            <a:r>
              <a:rPr lang="sr-Latn-ME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žele</a:t>
            </a:r>
            <a:r>
              <a:rPr lang="en-US" dirty="0"/>
              <a:t> </a:t>
            </a:r>
            <a:r>
              <a:rPr lang="en-US" dirty="0" err="1"/>
              <a:t>postići</a:t>
            </a:r>
            <a:r>
              <a:rPr lang="en-US" dirty="0"/>
              <a:t> </a:t>
            </a:r>
            <a:r>
              <a:rPr lang="en-US" dirty="0" err="1"/>
              <a:t>monetarno</a:t>
            </a:r>
            <a:r>
              <a:rPr lang="en-US" dirty="0"/>
              <a:t> - </a:t>
            </a:r>
            <a:r>
              <a:rPr lang="en-US" dirty="0" err="1"/>
              <a:t>kreditnom</a:t>
            </a:r>
            <a:r>
              <a:rPr lang="en-US" dirty="0"/>
              <a:t> </a:t>
            </a:r>
            <a:r>
              <a:rPr lang="en-US" dirty="0" err="1" smtClean="0"/>
              <a:t>politikom</a:t>
            </a:r>
            <a:r>
              <a:rPr lang="sr-Latn-ME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7868834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46220"/>
            <a:ext cx="10515600" cy="5030743"/>
          </a:xfrm>
        </p:spPr>
        <p:txBody>
          <a:bodyPr>
            <a:normAutofit/>
          </a:bodyPr>
          <a:lstStyle/>
          <a:p>
            <a:pPr algn="just"/>
            <a:r>
              <a:rPr lang="pl-PL" dirty="0"/>
              <a:t>Diskontna stopa je, </a:t>
            </a:r>
            <a:r>
              <a:rPr lang="pl-PL" dirty="0" smtClean="0"/>
              <a:t>vidjeli </a:t>
            </a:r>
            <a:r>
              <a:rPr lang="pl-PL" dirty="0"/>
              <a:t>smo, kamatna stopa po kojoj centralna </a:t>
            </a:r>
            <a:r>
              <a:rPr lang="pl-PL" dirty="0" smtClean="0"/>
              <a:t>banka </a:t>
            </a:r>
            <a:r>
              <a:rPr lang="en-US" dirty="0" err="1" smtClean="0"/>
              <a:t>naplaćuje</a:t>
            </a:r>
            <a:r>
              <a:rPr lang="en-US" dirty="0" smtClean="0"/>
              <a:t> </a:t>
            </a:r>
            <a:r>
              <a:rPr lang="en-US" dirty="0"/>
              <a:t>date </a:t>
            </a:r>
            <a:r>
              <a:rPr lang="en-US" dirty="0" err="1"/>
              <a:t>kredite</a:t>
            </a:r>
            <a:r>
              <a:rPr lang="en-US" dirty="0"/>
              <a:t>, </a:t>
            </a:r>
            <a:r>
              <a:rPr lang="en-US" dirty="0" err="1"/>
              <a:t>uglavnom</a:t>
            </a:r>
            <a:r>
              <a:rPr lang="en-US" dirty="0"/>
              <a:t> </a:t>
            </a:r>
            <a:r>
              <a:rPr lang="en-US" dirty="0" err="1"/>
              <a:t>poslovnim</a:t>
            </a:r>
            <a:r>
              <a:rPr lang="en-US" dirty="0"/>
              <a:t> </a:t>
            </a:r>
            <a:r>
              <a:rPr lang="en-US" dirty="0" err="1"/>
              <a:t>bankama</a:t>
            </a:r>
            <a:r>
              <a:rPr lang="en-US" dirty="0"/>
              <a:t> (</a:t>
            </a:r>
            <a:r>
              <a:rPr lang="en-US" dirty="0" err="1"/>
              <a:t>ali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državi</a:t>
            </a:r>
            <a:r>
              <a:rPr lang="en-US" dirty="0"/>
              <a:t>). </a:t>
            </a:r>
            <a:endParaRPr lang="sr-Latn-ME" dirty="0" smtClean="0"/>
          </a:p>
          <a:p>
            <a:pPr algn="just"/>
            <a:r>
              <a:rPr lang="en-US" dirty="0" err="1" smtClean="0"/>
              <a:t>Diskontna</a:t>
            </a:r>
            <a:r>
              <a:rPr lang="en-US" dirty="0" smtClean="0"/>
              <a:t> </a:t>
            </a:r>
            <a:r>
              <a:rPr lang="en-US" dirty="0" err="1" smtClean="0"/>
              <a:t>stopa</a:t>
            </a:r>
            <a:r>
              <a:rPr lang="sr-Latn-ME" dirty="0" smtClean="0"/>
              <a:t> </a:t>
            </a:r>
            <a:r>
              <a:rPr lang="pl-PL" dirty="0" smtClean="0"/>
              <a:t>je </a:t>
            </a:r>
            <a:r>
              <a:rPr lang="pl-PL" dirty="0"/>
              <a:t>instrument u rakama centralne banke kojom ona </a:t>
            </a:r>
            <a:r>
              <a:rPr lang="pl-PL" dirty="0" smtClean="0"/>
              <a:t>djeluje </a:t>
            </a:r>
            <a:r>
              <a:rPr lang="pl-PL" dirty="0"/>
              <a:t>na tražnju </a:t>
            </a:r>
            <a:r>
              <a:rPr lang="pl-PL" dirty="0" smtClean="0"/>
              <a:t>primarnog </a:t>
            </a:r>
            <a:r>
              <a:rPr lang="en-US" dirty="0" err="1" smtClean="0"/>
              <a:t>novca</a:t>
            </a:r>
            <a:r>
              <a:rPr lang="en-US" dirty="0"/>
              <a:t>, a time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količinu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 u </a:t>
            </a:r>
            <a:r>
              <a:rPr lang="en-US" dirty="0" err="1"/>
              <a:t>opticaju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Prom</a:t>
            </a:r>
            <a:r>
              <a:rPr lang="sr-Latn-ME" dirty="0" smtClean="0"/>
              <a:t>j</a:t>
            </a:r>
            <a:r>
              <a:rPr lang="en-US" dirty="0" err="1" smtClean="0"/>
              <a:t>enama</a:t>
            </a:r>
            <a:r>
              <a:rPr lang="en-US" dirty="0" smtClean="0"/>
              <a:t> </a:t>
            </a:r>
            <a:r>
              <a:rPr lang="en-US" dirty="0" err="1"/>
              <a:t>diskontne</a:t>
            </a:r>
            <a:r>
              <a:rPr lang="en-US" dirty="0"/>
              <a:t> stope ne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smtClean="0"/>
              <a:t>da</a:t>
            </a:r>
            <a:r>
              <a:rPr lang="sr-Latn-ME" dirty="0" smtClean="0"/>
              <a:t> </a:t>
            </a:r>
            <a:r>
              <a:rPr lang="en-US" dirty="0" smtClean="0"/>
              <a:t>se m</a:t>
            </a:r>
            <a:r>
              <a:rPr lang="sr-Latn-ME" dirty="0" smtClean="0"/>
              <a:t>ij</a:t>
            </a:r>
            <a:r>
              <a:rPr lang="en-US" dirty="0" err="1" smtClean="0"/>
              <a:t>enja</a:t>
            </a:r>
            <a:r>
              <a:rPr lang="en-US" dirty="0" smtClean="0"/>
              <a:t> c</a:t>
            </a:r>
            <a:r>
              <a:rPr lang="sr-Latn-ME" dirty="0" smtClean="0"/>
              <a:t>ij</a:t>
            </a:r>
            <a:r>
              <a:rPr lang="en-US" dirty="0" err="1" smtClean="0"/>
              <a:t>ena</a:t>
            </a:r>
            <a:r>
              <a:rPr lang="en-US" dirty="0" smtClean="0"/>
              <a:t> </a:t>
            </a:r>
            <a:r>
              <a:rPr lang="en-US" dirty="0" err="1"/>
              <a:t>zvaničnog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, </a:t>
            </a:r>
            <a:r>
              <a:rPr lang="en-US" dirty="0" err="1"/>
              <a:t>već</a:t>
            </a:r>
            <a:r>
              <a:rPr lang="en-US" dirty="0"/>
              <a:t> se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smtClean="0"/>
              <a:t>m</a:t>
            </a:r>
            <a:r>
              <a:rPr lang="sr-Latn-ME" dirty="0" smtClean="0"/>
              <a:t>ij</a:t>
            </a:r>
            <a:r>
              <a:rPr lang="en-US" dirty="0" err="1" smtClean="0"/>
              <a:t>enjaju</a:t>
            </a:r>
            <a:r>
              <a:rPr lang="en-US" dirty="0" smtClean="0"/>
              <a:t> </a:t>
            </a:r>
            <a:r>
              <a:rPr lang="en-US" dirty="0" err="1"/>
              <a:t>monetarni</a:t>
            </a:r>
            <a:r>
              <a:rPr lang="en-US" dirty="0"/>
              <a:t> </a:t>
            </a:r>
            <a:r>
              <a:rPr lang="en-US" dirty="0" err="1"/>
              <a:t>uslovi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 smtClean="0"/>
              <a:t>finansijskom</a:t>
            </a:r>
            <a:r>
              <a:rPr lang="sr-Latn-ME" dirty="0" smtClean="0"/>
              <a:t> </a:t>
            </a:r>
            <a:r>
              <a:rPr lang="en-US" dirty="0" err="1" smtClean="0"/>
              <a:t>tržištu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Ona </a:t>
            </a:r>
            <a:r>
              <a:rPr lang="en-US" dirty="0"/>
              <a:t>je “</a:t>
            </a:r>
            <a:r>
              <a:rPr lang="en-US" dirty="0" err="1"/>
              <a:t>barometar</a:t>
            </a:r>
            <a:r>
              <a:rPr lang="en-US" dirty="0"/>
              <a:t>”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 smtClean="0"/>
              <a:t>oc</a:t>
            </a:r>
            <a:r>
              <a:rPr lang="sr-Latn-ME" dirty="0" smtClean="0"/>
              <a:t>j</a:t>
            </a:r>
            <a:r>
              <a:rPr lang="en-US" dirty="0" err="1" smtClean="0"/>
              <a:t>enu</a:t>
            </a:r>
            <a:r>
              <a:rPr lang="en-US" dirty="0" smtClean="0"/>
              <a:t> </a:t>
            </a:r>
            <a:r>
              <a:rPr lang="en-US" dirty="0" err="1"/>
              <a:t>stanja</a:t>
            </a:r>
            <a:r>
              <a:rPr lang="en-US" dirty="0"/>
              <a:t> </a:t>
            </a:r>
            <a:r>
              <a:rPr lang="en-US" dirty="0" err="1"/>
              <a:t>konjunkture</a:t>
            </a:r>
            <a:r>
              <a:rPr lang="en-US" dirty="0"/>
              <a:t> u </a:t>
            </a:r>
            <a:r>
              <a:rPr lang="en-US" dirty="0" err="1"/>
              <a:t>privredi</a:t>
            </a:r>
            <a:r>
              <a:rPr lang="en-US" dirty="0"/>
              <a:t> - da li se </a:t>
            </a:r>
            <a:r>
              <a:rPr lang="en-US" dirty="0" err="1" smtClean="0"/>
              <a:t>radi</a:t>
            </a:r>
            <a:r>
              <a:rPr lang="sr-Latn-ME" dirty="0" smtClean="0"/>
              <a:t> </a:t>
            </a:r>
            <a:r>
              <a:rPr lang="en-US" dirty="0" smtClean="0"/>
              <a:t>o </a:t>
            </a:r>
            <a:r>
              <a:rPr lang="en-US" dirty="0" err="1"/>
              <a:t>prevelikoj</a:t>
            </a:r>
            <a:r>
              <a:rPr lang="en-US" dirty="0"/>
              <a:t> </a:t>
            </a:r>
            <a:r>
              <a:rPr lang="en-US" dirty="0" err="1"/>
              <a:t>količini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 (</a:t>
            </a:r>
            <a:r>
              <a:rPr lang="en-US" dirty="0" err="1"/>
              <a:t>uz</a:t>
            </a:r>
            <a:r>
              <a:rPr lang="en-US" dirty="0"/>
              <a:t> to da li je </a:t>
            </a:r>
            <a:r>
              <a:rPr lang="en-US" dirty="0" err="1"/>
              <a:t>novac</a:t>
            </a:r>
            <a:r>
              <a:rPr lang="en-US" dirty="0"/>
              <a:t> </a:t>
            </a:r>
            <a:r>
              <a:rPr lang="en-US" dirty="0" err="1"/>
              <a:t>jevtin</a:t>
            </a:r>
            <a:r>
              <a:rPr lang="en-US" dirty="0"/>
              <a:t>) </a:t>
            </a:r>
            <a:r>
              <a:rPr lang="en-US" dirty="0" err="1"/>
              <a:t>pri</a:t>
            </a:r>
            <a:r>
              <a:rPr lang="en-US" dirty="0"/>
              <a:t> </a:t>
            </a:r>
            <a:r>
              <a:rPr lang="en-US" dirty="0" err="1"/>
              <a:t>čemu</a:t>
            </a:r>
            <a:r>
              <a:rPr lang="en-US" dirty="0"/>
              <a:t> </a:t>
            </a:r>
            <a:r>
              <a:rPr lang="en-US" dirty="0" err="1"/>
              <a:t>prete</a:t>
            </a:r>
            <a:r>
              <a:rPr lang="en-US" dirty="0"/>
              <a:t> </a:t>
            </a:r>
            <a:r>
              <a:rPr lang="sr-Latn-ME" dirty="0" smtClean="0"/>
              <a:t>i</a:t>
            </a:r>
            <a:r>
              <a:rPr lang="en-US" dirty="0" err="1" smtClean="0"/>
              <a:t>nflato</a:t>
            </a:r>
            <a:r>
              <a:rPr lang="sr-Latn-ME" dirty="0" smtClean="0"/>
              <a:t>rn</a:t>
            </a:r>
            <a:r>
              <a:rPr lang="en-US" dirty="0" smtClean="0"/>
              <a:t>e</a:t>
            </a:r>
            <a:r>
              <a:rPr lang="sr-Latn-ME" dirty="0" smtClean="0"/>
              <a:t> </a:t>
            </a:r>
            <a:r>
              <a:rPr lang="pl-PL" dirty="0" smtClean="0"/>
              <a:t>tendencije</a:t>
            </a:r>
            <a:r>
              <a:rPr lang="pl-PL" dirty="0"/>
              <a:t>, odnosno preterana konjunktura vezana za ekspanzivnu ili </a:t>
            </a:r>
            <a:r>
              <a:rPr lang="pl-PL" dirty="0" smtClean="0"/>
              <a:t>liberalnu monetarnu politiku,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1570339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30310"/>
            <a:ext cx="10515600" cy="5146653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en-US" dirty="0" smtClean="0"/>
              <a:t> </a:t>
            </a:r>
            <a:r>
              <a:rPr lang="en-US" dirty="0" err="1"/>
              <a:t>odnosno</a:t>
            </a:r>
            <a:r>
              <a:rPr lang="en-US" dirty="0"/>
              <a:t> da li u </a:t>
            </a:r>
            <a:r>
              <a:rPr lang="en-US" dirty="0" err="1"/>
              <a:t>privredi</a:t>
            </a:r>
            <a:r>
              <a:rPr lang="en-US" dirty="0"/>
              <a:t> </a:t>
            </a:r>
            <a:r>
              <a:rPr lang="en-US" dirty="0" err="1"/>
              <a:t>vlada</a:t>
            </a:r>
            <a:r>
              <a:rPr lang="en-US" dirty="0"/>
              <a:t> </a:t>
            </a:r>
            <a:r>
              <a:rPr lang="en-US" dirty="0" err="1"/>
              <a:t>deflacija</a:t>
            </a:r>
            <a:r>
              <a:rPr lang="en-US" dirty="0"/>
              <a:t>, </a:t>
            </a:r>
            <a:r>
              <a:rPr lang="en-US" dirty="0" err="1"/>
              <a:t>manjak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 u </a:t>
            </a:r>
            <a:r>
              <a:rPr lang="en-US" dirty="0" err="1" smtClean="0"/>
              <a:t>opticaju</a:t>
            </a:r>
            <a:r>
              <a:rPr lang="sr-Latn-ME" dirty="0" smtClean="0"/>
              <a:t> </a:t>
            </a:r>
            <a:r>
              <a:rPr lang="en-US" dirty="0" smtClean="0"/>
              <a:t>“</a:t>
            </a:r>
            <a:r>
              <a:rPr lang="en-US" dirty="0" err="1"/>
              <a:t>skup</a:t>
            </a:r>
            <a:r>
              <a:rPr lang="en-US" dirty="0"/>
              <a:t> </a:t>
            </a:r>
            <a:r>
              <a:rPr lang="en-US" dirty="0" err="1"/>
              <a:t>novac</a:t>
            </a:r>
            <a:r>
              <a:rPr lang="en-US" dirty="0"/>
              <a:t>”, a time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recesione</a:t>
            </a:r>
            <a:r>
              <a:rPr lang="en-US" dirty="0"/>
              <a:t> </a:t>
            </a:r>
            <a:r>
              <a:rPr lang="en-US" dirty="0" err="1"/>
              <a:t>tendencije</a:t>
            </a:r>
            <a:r>
              <a:rPr lang="en-US" dirty="0"/>
              <a:t> </a:t>
            </a:r>
            <a:r>
              <a:rPr lang="en-US" dirty="0" err="1"/>
              <a:t>vezane</a:t>
            </a:r>
            <a:r>
              <a:rPr lang="en-US" dirty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/>
              <a:t>restriktivnu</a:t>
            </a:r>
            <a:r>
              <a:rPr lang="en-US" dirty="0"/>
              <a:t> </a:t>
            </a:r>
            <a:r>
              <a:rPr lang="en-US" dirty="0" err="1" smtClean="0"/>
              <a:t>monetarnu</a:t>
            </a:r>
            <a:r>
              <a:rPr lang="sr-Latn-ME" dirty="0" smtClean="0"/>
              <a:t> </a:t>
            </a:r>
            <a:r>
              <a:rPr lang="en-US" dirty="0" err="1" smtClean="0"/>
              <a:t>politiku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Povećanje</a:t>
            </a:r>
            <a:r>
              <a:rPr lang="en-US" dirty="0" smtClean="0"/>
              <a:t> </a:t>
            </a:r>
            <a:r>
              <a:rPr lang="en-US" dirty="0" err="1"/>
              <a:t>diskontne</a:t>
            </a:r>
            <a:r>
              <a:rPr lang="en-US" dirty="0"/>
              <a:t> stope, </a:t>
            </a:r>
            <a:r>
              <a:rPr lang="en-US" dirty="0" err="1"/>
              <a:t>dovodi</a:t>
            </a:r>
            <a:r>
              <a:rPr lang="en-US" dirty="0"/>
              <a:t> do </a:t>
            </a:r>
            <a:r>
              <a:rPr lang="en-US" dirty="0" err="1"/>
              <a:t>smanjenja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 </a:t>
            </a:r>
            <a:r>
              <a:rPr lang="en-US" dirty="0" err="1"/>
              <a:t>poslovnih</a:t>
            </a:r>
            <a:r>
              <a:rPr lang="en-US" dirty="0"/>
              <a:t> </a:t>
            </a:r>
            <a:r>
              <a:rPr lang="en-US" dirty="0" err="1" smtClean="0"/>
              <a:t>banaka</a:t>
            </a:r>
            <a:r>
              <a:rPr lang="sr-Latn-ME" dirty="0" smtClean="0"/>
              <a:t> </a:t>
            </a:r>
            <a:r>
              <a:rPr lang="en-US" dirty="0" smtClean="0"/>
              <a:t>(</a:t>
            </a:r>
            <a:r>
              <a:rPr lang="en-US" dirty="0" err="1"/>
              <a:t>manje</a:t>
            </a:r>
            <a:r>
              <a:rPr lang="en-US" dirty="0"/>
              <a:t> </a:t>
            </a:r>
            <a:r>
              <a:rPr lang="en-US" dirty="0" err="1"/>
              <a:t>tražnje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vraćanja</a:t>
            </a:r>
            <a:r>
              <a:rPr lang="en-US" dirty="0"/>
              <a:t> </a:t>
            </a:r>
            <a:r>
              <a:rPr lang="en-US" dirty="0" err="1"/>
              <a:t>već</a:t>
            </a:r>
            <a:r>
              <a:rPr lang="en-US" dirty="0"/>
              <a:t> </a:t>
            </a:r>
            <a:r>
              <a:rPr lang="en-US" dirty="0" err="1"/>
              <a:t>korišćenih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)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centralne</a:t>
            </a:r>
            <a:r>
              <a:rPr lang="en-US" dirty="0"/>
              <a:t> </a:t>
            </a:r>
            <a:r>
              <a:rPr lang="en-US" dirty="0" err="1" smtClean="0"/>
              <a:t>banke</a:t>
            </a:r>
            <a:r>
              <a:rPr lang="en-US" dirty="0" smtClean="0"/>
              <a:t>,</a:t>
            </a:r>
            <a:r>
              <a:rPr lang="sr-Latn-ME" b="1" dirty="0"/>
              <a:t> </a:t>
            </a:r>
            <a:r>
              <a:rPr lang="en-US" dirty="0" smtClean="0"/>
              <a:t>a </a:t>
            </a:r>
            <a:r>
              <a:rPr lang="en-US" dirty="0"/>
              <a:t>to </a:t>
            </a:r>
            <a:r>
              <a:rPr lang="en-US" dirty="0" err="1" smtClean="0"/>
              <a:t>dovodi</a:t>
            </a:r>
            <a:r>
              <a:rPr lang="sr-Latn-ME" dirty="0" smtClean="0"/>
              <a:t> </a:t>
            </a:r>
            <a:r>
              <a:rPr lang="en-US" dirty="0" smtClean="0"/>
              <a:t>do </a:t>
            </a:r>
            <a:r>
              <a:rPr lang="en-US" dirty="0" err="1"/>
              <a:t>smanjenja</a:t>
            </a:r>
            <a:r>
              <a:rPr lang="en-US" dirty="0"/>
              <a:t> </a:t>
            </a:r>
            <a:r>
              <a:rPr lang="en-US" dirty="0" err="1"/>
              <a:t>likvidnih</a:t>
            </a:r>
            <a:r>
              <a:rPr lang="en-US" dirty="0"/>
              <a:t> </a:t>
            </a:r>
            <a:r>
              <a:rPr lang="en-US" dirty="0" err="1"/>
              <a:t>rezervi</a:t>
            </a:r>
            <a:r>
              <a:rPr lang="en-US" dirty="0"/>
              <a:t> </a:t>
            </a:r>
            <a:r>
              <a:rPr lang="en-US" dirty="0" err="1"/>
              <a:t>banaka</a:t>
            </a:r>
            <a:r>
              <a:rPr lang="en-US" dirty="0"/>
              <a:t>, </a:t>
            </a:r>
            <a:r>
              <a:rPr lang="en-US" dirty="0" err="1"/>
              <a:t>povlačenja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privrede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smanjenja</a:t>
            </a:r>
            <a:r>
              <a:rPr lang="sr-Latn-ME" dirty="0" smtClean="0"/>
              <a:t> </a:t>
            </a:r>
            <a:r>
              <a:rPr lang="en-US" dirty="0" err="1" smtClean="0"/>
              <a:t>mase</a:t>
            </a:r>
            <a:r>
              <a:rPr lang="en-US" dirty="0" smtClean="0"/>
              <a:t> </a:t>
            </a:r>
            <a:r>
              <a:rPr lang="en-US" dirty="0" err="1"/>
              <a:t>novca</a:t>
            </a:r>
            <a:r>
              <a:rPr lang="en-US" dirty="0"/>
              <a:t> u </a:t>
            </a:r>
            <a:r>
              <a:rPr lang="en-US" dirty="0" err="1"/>
              <a:t>opticaju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Radi</a:t>
            </a:r>
            <a:r>
              <a:rPr lang="en-US" dirty="0" smtClean="0"/>
              <a:t> </a:t>
            </a:r>
            <a:r>
              <a:rPr lang="en-US" dirty="0"/>
              <a:t>se o </a:t>
            </a:r>
            <a:r>
              <a:rPr lang="en-US" dirty="0" err="1"/>
              <a:t>restriktivnoj</a:t>
            </a:r>
            <a:r>
              <a:rPr lang="en-US" dirty="0"/>
              <a:t> </a:t>
            </a:r>
            <a:r>
              <a:rPr lang="en-US" dirty="0" err="1"/>
              <a:t>monetarnoj</a:t>
            </a:r>
            <a:r>
              <a:rPr lang="en-US" dirty="0"/>
              <a:t> </a:t>
            </a:r>
            <a:r>
              <a:rPr lang="en-US" dirty="0" err="1"/>
              <a:t>politici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Suprotno</a:t>
            </a:r>
            <a:r>
              <a:rPr lang="en-US" dirty="0" smtClean="0"/>
              <a:t> </a:t>
            </a:r>
            <a:r>
              <a:rPr lang="en-US" dirty="0"/>
              <a:t>tome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kada</a:t>
            </a:r>
            <a:r>
              <a:rPr lang="en-US" dirty="0" smtClean="0"/>
              <a:t> </a:t>
            </a:r>
            <a:r>
              <a:rPr lang="en-US" dirty="0" err="1"/>
              <a:t>centralna</a:t>
            </a:r>
            <a:r>
              <a:rPr lang="en-US" dirty="0"/>
              <a:t> </a:t>
            </a:r>
            <a:r>
              <a:rPr lang="en-US" dirty="0" err="1"/>
              <a:t>banka</a:t>
            </a:r>
            <a:r>
              <a:rPr lang="en-US" dirty="0"/>
              <a:t> </a:t>
            </a:r>
            <a:r>
              <a:rPr lang="en-US" dirty="0" err="1" smtClean="0"/>
              <a:t>oc</a:t>
            </a:r>
            <a:r>
              <a:rPr lang="sr-Latn-ME" dirty="0" smtClean="0"/>
              <a:t>ij</a:t>
            </a:r>
            <a:r>
              <a:rPr lang="en-US" dirty="0" err="1" smtClean="0"/>
              <a:t>eni</a:t>
            </a:r>
            <a:r>
              <a:rPr lang="en-US" dirty="0" smtClean="0"/>
              <a:t> </a:t>
            </a:r>
            <a:r>
              <a:rPr lang="en-US" dirty="0"/>
              <a:t>da u </a:t>
            </a:r>
            <a:r>
              <a:rPr lang="en-US" dirty="0" err="1"/>
              <a:t>privredi</a:t>
            </a:r>
            <a:r>
              <a:rPr lang="en-US" dirty="0"/>
              <a:t> </a:t>
            </a:r>
            <a:r>
              <a:rPr lang="en-US" dirty="0" err="1"/>
              <a:t>vlada</a:t>
            </a:r>
            <a:r>
              <a:rPr lang="en-US" dirty="0"/>
              <a:t> </a:t>
            </a:r>
            <a:r>
              <a:rPr lang="en-US" dirty="0" err="1"/>
              <a:t>recesija</a:t>
            </a:r>
            <a:r>
              <a:rPr lang="en-US" dirty="0"/>
              <a:t>, </a:t>
            </a:r>
            <a:r>
              <a:rPr lang="en-US" dirty="0" err="1"/>
              <a:t>nestašica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 (</a:t>
            </a:r>
            <a:r>
              <a:rPr lang="en-US" dirty="0" err="1"/>
              <a:t>deflacija</a:t>
            </a:r>
            <a:r>
              <a:rPr lang="en-US" dirty="0" smtClean="0"/>
              <a:t>)</a:t>
            </a:r>
            <a:r>
              <a:rPr lang="sr-Latn-ME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/>
              <a:t>sl. </a:t>
            </a:r>
            <a:r>
              <a:rPr lang="en-US" dirty="0" err="1"/>
              <a:t>tada</a:t>
            </a:r>
            <a:r>
              <a:rPr lang="en-US" dirty="0"/>
              <a:t> </a:t>
            </a:r>
            <a:r>
              <a:rPr lang="en-US" dirty="0" err="1"/>
              <a:t>snižava</a:t>
            </a:r>
            <a:r>
              <a:rPr lang="en-US" dirty="0"/>
              <a:t> </a:t>
            </a:r>
            <a:r>
              <a:rPr lang="en-US" dirty="0" err="1"/>
              <a:t>diskontnu</a:t>
            </a:r>
            <a:r>
              <a:rPr lang="en-US" dirty="0"/>
              <a:t> </a:t>
            </a:r>
            <a:r>
              <a:rPr lang="en-US" dirty="0" err="1"/>
              <a:t>stopu</a:t>
            </a:r>
            <a:r>
              <a:rPr lang="en-US" dirty="0" smtClean="0"/>
              <a:t>,</a:t>
            </a:r>
            <a:r>
              <a:rPr lang="en-US" b="1" dirty="0" smtClean="0"/>
              <a:t> </a:t>
            </a:r>
            <a:r>
              <a:rPr lang="en-US" dirty="0" err="1"/>
              <a:t>čime</a:t>
            </a:r>
            <a:r>
              <a:rPr lang="en-US" dirty="0"/>
              <a:t> </a:t>
            </a:r>
            <a:r>
              <a:rPr lang="en-US" dirty="0" err="1"/>
              <a:t>podstiče</a:t>
            </a:r>
            <a:r>
              <a:rPr lang="en-US" dirty="0"/>
              <a:t> </a:t>
            </a:r>
            <a:r>
              <a:rPr lang="en-US" dirty="0" err="1"/>
              <a:t>poslovne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 da </a:t>
            </a:r>
            <a:r>
              <a:rPr lang="en-US" dirty="0" err="1" smtClean="0"/>
              <a:t>povećaju</a:t>
            </a:r>
            <a:r>
              <a:rPr lang="sr-Latn-ME" dirty="0" smtClean="0"/>
              <a:t> </a:t>
            </a:r>
            <a:r>
              <a:rPr lang="en-US" dirty="0" err="1" smtClean="0"/>
              <a:t>korišćenje</a:t>
            </a:r>
            <a:r>
              <a:rPr lang="en-US" dirty="0" smtClean="0"/>
              <a:t> </a:t>
            </a:r>
            <a:r>
              <a:rPr lang="en-US" dirty="0" err="1"/>
              <a:t>primarnog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,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dovodi</a:t>
            </a:r>
            <a:r>
              <a:rPr lang="en-US" dirty="0"/>
              <a:t> do </a:t>
            </a:r>
            <a:r>
              <a:rPr lang="en-US" dirty="0" err="1"/>
              <a:t>porasta</a:t>
            </a:r>
            <a:r>
              <a:rPr lang="en-US" dirty="0"/>
              <a:t> </a:t>
            </a:r>
            <a:r>
              <a:rPr lang="en-US" dirty="0" err="1"/>
              <a:t>bankarskih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, </a:t>
            </a:r>
            <a:r>
              <a:rPr lang="en-US" dirty="0" err="1" smtClean="0"/>
              <a:t>porasta</a:t>
            </a:r>
            <a:r>
              <a:rPr lang="sr-Latn-ME" dirty="0" smtClean="0"/>
              <a:t> </a:t>
            </a:r>
            <a:r>
              <a:rPr lang="en-US" dirty="0" err="1" smtClean="0"/>
              <a:t>likvidnih</a:t>
            </a:r>
            <a:r>
              <a:rPr lang="en-US" dirty="0" smtClean="0"/>
              <a:t> </a:t>
            </a:r>
            <a:r>
              <a:rPr lang="en-US" dirty="0" err="1"/>
              <a:t>rezervi</a:t>
            </a:r>
            <a:r>
              <a:rPr lang="en-US" dirty="0"/>
              <a:t> </a:t>
            </a:r>
            <a:r>
              <a:rPr lang="en-US" dirty="0" err="1"/>
              <a:t>banaka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multiplikacije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depozita</a:t>
            </a:r>
            <a:r>
              <a:rPr lang="en-US" dirty="0"/>
              <a:t> u </a:t>
            </a:r>
            <a:r>
              <a:rPr lang="en-US" dirty="0" err="1"/>
              <a:t>bankarskom</a:t>
            </a:r>
            <a:r>
              <a:rPr lang="en-US" dirty="0"/>
              <a:t> </a:t>
            </a:r>
            <a:r>
              <a:rPr lang="en-US" dirty="0" err="1"/>
              <a:t>sistemu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25083969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00790"/>
          </a:xfrm>
        </p:spPr>
        <p:txBody>
          <a:bodyPr>
            <a:normAutofit fontScale="90000"/>
          </a:bodyPr>
          <a:lstStyle/>
          <a:p>
            <a:r>
              <a:rPr lang="en-US" sz="3600" b="1" dirty="0"/>
              <a:t>1. </a:t>
            </a:r>
            <a:r>
              <a:rPr lang="en-US" sz="3600" b="1" dirty="0" smtClean="0"/>
              <a:t>C</a:t>
            </a:r>
            <a:r>
              <a:rPr lang="sr-Latn-ME" sz="3600" b="1" dirty="0" smtClean="0"/>
              <a:t>IJ</a:t>
            </a:r>
            <a:r>
              <a:rPr lang="en-US" sz="3600" b="1" dirty="0" smtClean="0"/>
              <a:t>ENA </a:t>
            </a:r>
            <a:r>
              <a:rPr lang="en-US" sz="3600" b="1" dirty="0"/>
              <a:t>NOVCA - KAMATA</a:t>
            </a:r>
            <a:br>
              <a:rPr lang="en-US" sz="3600" b="1" dirty="0"/>
            </a:br>
            <a:endParaRPr lang="en-US" sz="36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2434"/>
            <a:ext cx="10515600" cy="4734529"/>
          </a:xfrm>
        </p:spPr>
        <p:txBody>
          <a:bodyPr>
            <a:normAutofit/>
          </a:bodyPr>
          <a:lstStyle/>
          <a:p>
            <a:r>
              <a:rPr lang="en-US" dirty="0" err="1" smtClean="0"/>
              <a:t>Sta</a:t>
            </a:r>
            <a:r>
              <a:rPr lang="en-US" dirty="0" smtClean="0"/>
              <a:t> </a:t>
            </a:r>
            <a:r>
              <a:rPr lang="en-US" dirty="0"/>
              <a:t>je </a:t>
            </a:r>
            <a:r>
              <a:rPr lang="en-US" dirty="0" err="1"/>
              <a:t>kamata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kamatna</a:t>
            </a:r>
            <a:r>
              <a:rPr lang="en-US" dirty="0"/>
              <a:t> </a:t>
            </a:r>
            <a:r>
              <a:rPr lang="en-US" dirty="0" err="1"/>
              <a:t>stopa</a:t>
            </a:r>
            <a:r>
              <a:rPr lang="en-US" dirty="0" smtClean="0"/>
              <a:t>?</a:t>
            </a:r>
            <a:endParaRPr lang="sr-Latn-ME" dirty="0" smtClean="0"/>
          </a:p>
          <a:p>
            <a:r>
              <a:rPr lang="en-US" dirty="0" smtClean="0"/>
              <a:t> </a:t>
            </a:r>
            <a:r>
              <a:rPr lang="en-US" dirty="0" err="1"/>
              <a:t>Kakva</a:t>
            </a:r>
            <a:r>
              <a:rPr lang="en-US" dirty="0"/>
              <a:t> je </a:t>
            </a:r>
            <a:r>
              <a:rPr lang="en-US" dirty="0" err="1"/>
              <a:t>priroda</a:t>
            </a:r>
            <a:r>
              <a:rPr lang="en-US" dirty="0"/>
              <a:t> </a:t>
            </a:r>
            <a:r>
              <a:rPr lang="en-US" dirty="0" err="1"/>
              <a:t>kamate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izvor</a:t>
            </a:r>
            <a:r>
              <a:rPr lang="en-US" dirty="0"/>
              <a:t> </a:t>
            </a:r>
            <a:r>
              <a:rPr lang="en-US" dirty="0" err="1"/>
              <a:t>kamate</a:t>
            </a:r>
            <a:r>
              <a:rPr lang="en-US" dirty="0"/>
              <a:t>?</a:t>
            </a:r>
          </a:p>
          <a:p>
            <a:r>
              <a:rPr lang="en-US" dirty="0" err="1"/>
              <a:t>Kakav</a:t>
            </a:r>
            <a:r>
              <a:rPr lang="en-US" dirty="0"/>
              <a:t> je to </a:t>
            </a:r>
            <a:r>
              <a:rPr lang="en-US" dirty="0" err="1"/>
              <a:t>oblik</a:t>
            </a:r>
            <a:r>
              <a:rPr lang="en-US" dirty="0"/>
              <a:t>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ene</a:t>
            </a:r>
            <a:r>
              <a:rPr lang="en-US" dirty="0"/>
              <a:t>? </a:t>
            </a:r>
            <a:endParaRPr lang="sr-Latn-ME" dirty="0" smtClean="0"/>
          </a:p>
          <a:p>
            <a:r>
              <a:rPr lang="en-US" dirty="0" err="1" smtClean="0"/>
              <a:t>Kako</a:t>
            </a:r>
            <a:r>
              <a:rPr lang="en-US" dirty="0" smtClean="0"/>
              <a:t> </a:t>
            </a:r>
            <a:r>
              <a:rPr lang="sr-Latn-ME" dirty="0" smtClean="0"/>
              <a:t>kamata </a:t>
            </a:r>
            <a:r>
              <a:rPr lang="en-US" dirty="0" smtClean="0"/>
              <a:t>d</a:t>
            </a:r>
            <a:r>
              <a:rPr lang="sr-Latn-ME" dirty="0" smtClean="0"/>
              <a:t>j</a:t>
            </a:r>
            <a:r>
              <a:rPr lang="en-US" dirty="0" err="1" smtClean="0"/>
              <a:t>eluje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novčanom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 smtClean="0"/>
              <a:t>?</a:t>
            </a:r>
            <a:endParaRPr lang="sr-Latn-ME" dirty="0" smtClean="0"/>
          </a:p>
          <a:p>
            <a:r>
              <a:rPr lang="en-US" dirty="0" smtClean="0"/>
              <a:t> </a:t>
            </a:r>
            <a:r>
              <a:rPr lang="en-US" dirty="0" err="1" smtClean="0"/>
              <a:t>Kako</a:t>
            </a:r>
            <a:r>
              <a:rPr lang="sr-Latn-ME" dirty="0" smtClean="0"/>
              <a:t> </a:t>
            </a:r>
            <a:r>
              <a:rPr lang="en-US" dirty="0" smtClean="0"/>
              <a:t>d</a:t>
            </a:r>
            <a:r>
              <a:rPr lang="sr-Latn-ME" dirty="0" smtClean="0"/>
              <a:t>j</a:t>
            </a:r>
            <a:r>
              <a:rPr lang="en-US" dirty="0" err="1" smtClean="0"/>
              <a:t>eluje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privredi</a:t>
            </a:r>
            <a:r>
              <a:rPr lang="en-US" dirty="0"/>
              <a:t> u </a:t>
            </a:r>
            <a:r>
              <a:rPr lang="en-US" dirty="0" smtClean="0"/>
              <a:t>c</a:t>
            </a:r>
            <a:r>
              <a:rPr lang="sr-Latn-ME" dirty="0" smtClean="0"/>
              <a:t>j</a:t>
            </a:r>
            <a:r>
              <a:rPr lang="en-US" dirty="0" err="1" smtClean="0"/>
              <a:t>elini</a:t>
            </a:r>
            <a:r>
              <a:rPr lang="en-US" dirty="0"/>
              <a:t>? </a:t>
            </a:r>
            <a:endParaRPr lang="sr-Latn-ME" dirty="0" smtClean="0"/>
          </a:p>
          <a:p>
            <a:pPr algn="just"/>
            <a:r>
              <a:rPr lang="en-US" dirty="0" err="1" smtClean="0"/>
              <a:t>Sve</a:t>
            </a:r>
            <a:r>
              <a:rPr lang="en-US" dirty="0" smtClean="0"/>
              <a:t> </a:t>
            </a:r>
            <a:r>
              <a:rPr lang="en-US" dirty="0" err="1"/>
              <a:t>su</a:t>
            </a:r>
            <a:r>
              <a:rPr lang="en-US" dirty="0"/>
              <a:t> to </a:t>
            </a:r>
            <a:r>
              <a:rPr lang="en-US" dirty="0" err="1" smtClean="0"/>
              <a:t>pitanja</a:t>
            </a:r>
            <a:r>
              <a:rPr lang="sr-Latn-ME" dirty="0" smtClean="0"/>
              <a:t> na</a:t>
            </a:r>
            <a:r>
              <a:rPr lang="en-US" dirty="0" smtClean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sr-Latn-ME" dirty="0" smtClean="0"/>
              <a:t>j</a:t>
            </a:r>
            <a:r>
              <a:rPr lang="en-US" dirty="0" smtClean="0"/>
              <a:t>e</a:t>
            </a:r>
            <a:r>
              <a:rPr lang="sr-Latn-ME" dirty="0" smtClean="0"/>
              <a:t> potrebno odgovoriti </a:t>
            </a:r>
            <a:r>
              <a:rPr lang="en-US" dirty="0" smtClean="0"/>
              <a:t> </a:t>
            </a:r>
            <a:r>
              <a:rPr lang="en-US" dirty="0" err="1"/>
              <a:t>kada</a:t>
            </a:r>
            <a:r>
              <a:rPr lang="en-US" dirty="0"/>
              <a:t> se </a:t>
            </a:r>
            <a:r>
              <a:rPr lang="en-US" dirty="0" err="1" smtClean="0"/>
              <a:t>žel</a:t>
            </a:r>
            <a:r>
              <a:rPr lang="sr-Latn-ME" dirty="0" smtClean="0"/>
              <a:t>e </a:t>
            </a:r>
            <a:r>
              <a:rPr lang="en-US" dirty="0" err="1" smtClean="0"/>
              <a:t>sagledati</a:t>
            </a:r>
            <a:r>
              <a:rPr lang="en-US" dirty="0" smtClean="0"/>
              <a:t> </a:t>
            </a:r>
            <a:r>
              <a:rPr lang="en-US" dirty="0" err="1"/>
              <a:t>priroda</a:t>
            </a:r>
            <a:r>
              <a:rPr lang="en-US" dirty="0"/>
              <a:t>, </a:t>
            </a:r>
            <a:r>
              <a:rPr lang="en-US" dirty="0" err="1"/>
              <a:t>uloga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efekti</a:t>
            </a:r>
            <a:r>
              <a:rPr lang="en-US" dirty="0"/>
              <a:t> </a:t>
            </a:r>
            <a:r>
              <a:rPr lang="en-US" dirty="0" err="1"/>
              <a:t>kamatne</a:t>
            </a:r>
            <a:r>
              <a:rPr lang="en-US" dirty="0"/>
              <a:t> stope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4356514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84856"/>
            <a:ext cx="10515600" cy="4992107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Često</a:t>
            </a:r>
            <a:r>
              <a:rPr lang="en-US" dirty="0"/>
              <a:t> se </a:t>
            </a:r>
            <a:r>
              <a:rPr lang="en-US" dirty="0" err="1"/>
              <a:t>diskontna</a:t>
            </a:r>
            <a:r>
              <a:rPr lang="en-US" dirty="0"/>
              <a:t> </a:t>
            </a:r>
            <a:r>
              <a:rPr lang="en-US" dirty="0" err="1"/>
              <a:t>stopa</a:t>
            </a:r>
            <a:r>
              <a:rPr lang="en-US" dirty="0"/>
              <a:t> </a:t>
            </a:r>
            <a:r>
              <a:rPr lang="en-US" dirty="0" err="1"/>
              <a:t>centralne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 </a:t>
            </a:r>
            <a:r>
              <a:rPr lang="en-US" dirty="0" smtClean="0"/>
              <a:t>m</a:t>
            </a:r>
            <a:r>
              <a:rPr lang="sr-Latn-ME" dirty="0" smtClean="0"/>
              <a:t>ij</a:t>
            </a:r>
            <a:r>
              <a:rPr lang="en-US" dirty="0" err="1" smtClean="0"/>
              <a:t>enja</a:t>
            </a:r>
            <a:r>
              <a:rPr lang="en-US" dirty="0" smtClean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posedica</a:t>
            </a:r>
            <a:r>
              <a:rPr lang="en-US" dirty="0"/>
              <a:t> </a:t>
            </a:r>
            <a:r>
              <a:rPr lang="en-US" dirty="0" err="1" smtClean="0"/>
              <a:t>prilagođavanja</a:t>
            </a:r>
            <a:r>
              <a:rPr lang="sr-Latn-ME" dirty="0" smtClean="0"/>
              <a:t> </a:t>
            </a:r>
            <a:r>
              <a:rPr lang="pl-PL" dirty="0" smtClean="0"/>
              <a:t>ove </a:t>
            </a:r>
            <a:r>
              <a:rPr lang="pl-PL" dirty="0"/>
              <a:t>stope već nastalim </a:t>
            </a:r>
            <a:r>
              <a:rPr lang="pl-PL" dirty="0" smtClean="0"/>
              <a:t>promjenama </a:t>
            </a:r>
            <a:r>
              <a:rPr lang="pl-PL" dirty="0"/>
              <a:t>kamatnih stopa u bankarskom sistemu (</a:t>
            </a:r>
            <a:r>
              <a:rPr lang="pl-PL" dirty="0" smtClean="0"/>
              <a:t>porast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/>
              <a:t>snižavanje</a:t>
            </a:r>
            <a:r>
              <a:rPr lang="en-US" dirty="0"/>
              <a:t>). </a:t>
            </a:r>
            <a:endParaRPr lang="sr-Latn-ME" dirty="0" smtClean="0"/>
          </a:p>
          <a:p>
            <a:pPr algn="just"/>
            <a:r>
              <a:rPr lang="en-US" dirty="0" err="1" smtClean="0"/>
              <a:t>Zaostajanje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procesu</a:t>
            </a:r>
            <a:r>
              <a:rPr lang="en-US" dirty="0"/>
              <a:t> </a:t>
            </a:r>
            <a:r>
              <a:rPr lang="en-US" dirty="0" err="1"/>
              <a:t>prilagodavanja</a:t>
            </a:r>
            <a:r>
              <a:rPr lang="en-US" dirty="0"/>
              <a:t> </a:t>
            </a:r>
            <a:r>
              <a:rPr lang="en-US" dirty="0" err="1"/>
              <a:t>diskontne</a:t>
            </a:r>
            <a:r>
              <a:rPr lang="en-US" dirty="0"/>
              <a:t> stope </a:t>
            </a:r>
            <a:r>
              <a:rPr lang="en-US" dirty="0" err="1"/>
              <a:t>dovodilo</a:t>
            </a:r>
            <a:r>
              <a:rPr lang="en-US" dirty="0"/>
              <a:t> </a:t>
            </a:r>
            <a:r>
              <a:rPr lang="en-US" dirty="0" smtClean="0"/>
              <a:t>bi</a:t>
            </a:r>
            <a:r>
              <a:rPr lang="sr-Latn-ME" dirty="0" smtClean="0"/>
              <a:t> </a:t>
            </a:r>
            <a:r>
              <a:rPr lang="en-US" dirty="0" smtClean="0"/>
              <a:t>do </a:t>
            </a:r>
            <a:r>
              <a:rPr lang="en-US" dirty="0"/>
              <a:t>toga je </a:t>
            </a:r>
            <a:r>
              <a:rPr lang="en-US" dirty="0" err="1"/>
              <a:t>primami</a:t>
            </a:r>
            <a:r>
              <a:rPr lang="en-US" dirty="0"/>
              <a:t> </a:t>
            </a:r>
            <a:r>
              <a:rPr lang="en-US" dirty="0" err="1"/>
              <a:t>novac</a:t>
            </a:r>
            <a:r>
              <a:rPr lang="en-US" dirty="0"/>
              <a:t> </a:t>
            </a:r>
            <a:r>
              <a:rPr lang="en-US" dirty="0" err="1"/>
              <a:t>veoma</a:t>
            </a:r>
            <a:r>
              <a:rPr lang="en-US" dirty="0"/>
              <a:t> </a:t>
            </a:r>
            <a:r>
              <a:rPr lang="en-US" dirty="0" err="1"/>
              <a:t>jevtin</a:t>
            </a:r>
            <a:r>
              <a:rPr lang="en-US" dirty="0"/>
              <a:t> (</a:t>
            </a:r>
            <a:r>
              <a:rPr lang="en-US" dirty="0" err="1"/>
              <a:t>kada</a:t>
            </a:r>
            <a:r>
              <a:rPr lang="en-US" dirty="0"/>
              <a:t> </a:t>
            </a:r>
            <a:r>
              <a:rPr lang="en-US" dirty="0" err="1"/>
              <a:t>diskontna</a:t>
            </a:r>
            <a:r>
              <a:rPr lang="en-US" dirty="0"/>
              <a:t> </a:t>
            </a:r>
            <a:r>
              <a:rPr lang="en-US" dirty="0" err="1"/>
              <a:t>stopa</a:t>
            </a:r>
            <a:r>
              <a:rPr lang="en-US" dirty="0"/>
              <a:t> </a:t>
            </a:r>
            <a:r>
              <a:rPr lang="en-US" dirty="0" err="1"/>
              <a:t>zaostaje</a:t>
            </a:r>
            <a:r>
              <a:rPr lang="en-US" dirty="0"/>
              <a:t> </a:t>
            </a:r>
            <a:r>
              <a:rPr lang="en-US" dirty="0" err="1"/>
              <a:t>iza</a:t>
            </a:r>
            <a:r>
              <a:rPr lang="en-US" dirty="0"/>
              <a:t> </a:t>
            </a:r>
            <a:r>
              <a:rPr lang="en-US" dirty="0" err="1" smtClean="0"/>
              <a:t>porasta</a:t>
            </a:r>
            <a:r>
              <a:rPr lang="sr-Latn-ME" dirty="0" smtClean="0"/>
              <a:t> </a:t>
            </a:r>
            <a:r>
              <a:rPr lang="pl-PL" dirty="0" smtClean="0"/>
              <a:t>ostalih </a:t>
            </a:r>
            <a:r>
              <a:rPr lang="pl-PL" dirty="0"/>
              <a:t>kamata) ili je ovaj novac preskup (kada diskontna stopa sporije pada od </a:t>
            </a:r>
            <a:r>
              <a:rPr lang="pl-PL" dirty="0" smtClean="0"/>
              <a:t>pada </a:t>
            </a:r>
            <a:r>
              <a:rPr lang="en-US" dirty="0" err="1" smtClean="0"/>
              <a:t>kamata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bankarskom</a:t>
            </a:r>
            <a:r>
              <a:rPr lang="en-US" dirty="0"/>
              <a:t> </a:t>
            </a:r>
            <a:r>
              <a:rPr lang="en-US" dirty="0" err="1"/>
              <a:t>sistemu</a:t>
            </a:r>
            <a:r>
              <a:rPr lang="en-US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xmlns="" val="31795157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07583"/>
            <a:ext cx="10515600" cy="506938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/>
              <a:t>U </a:t>
            </a:r>
            <a:r>
              <a:rPr lang="en-US" dirty="0" err="1"/>
              <a:t>situaciji</a:t>
            </a:r>
            <a:r>
              <a:rPr lang="en-US" dirty="0"/>
              <a:t> </a:t>
            </a:r>
            <a:r>
              <a:rPr lang="en-US" dirty="0" err="1"/>
              <a:t>kada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poslovne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 </a:t>
            </a:r>
            <a:r>
              <a:rPr lang="en-US" dirty="0" err="1"/>
              <a:t>izložene</a:t>
            </a:r>
            <a:r>
              <a:rPr lang="en-US" dirty="0"/>
              <a:t> </a:t>
            </a:r>
            <a:r>
              <a:rPr lang="en-US" dirty="0" err="1"/>
              <a:t>iscrpljivanju</a:t>
            </a:r>
            <a:r>
              <a:rPr lang="en-US" dirty="0"/>
              <a:t> </a:t>
            </a:r>
            <a:r>
              <a:rPr lang="en-US" dirty="0" err="1"/>
              <a:t>svojih</a:t>
            </a:r>
            <a:r>
              <a:rPr lang="en-US" dirty="0"/>
              <a:t> </a:t>
            </a:r>
            <a:r>
              <a:rPr lang="en-US" dirty="0" err="1" smtClean="0"/>
              <a:t>likvidnih</a:t>
            </a:r>
            <a:r>
              <a:rPr lang="sr-Latn-ME" dirty="0" smtClean="0"/>
              <a:t> </a:t>
            </a:r>
            <a:r>
              <a:rPr lang="en-US" dirty="0" err="1" smtClean="0"/>
              <a:t>rezervi</a:t>
            </a:r>
            <a:r>
              <a:rPr lang="en-US" dirty="0"/>
              <a:t>, </a:t>
            </a:r>
            <a:r>
              <a:rPr lang="en-US" dirty="0" err="1"/>
              <a:t>kada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prenapregle</a:t>
            </a:r>
            <a:r>
              <a:rPr lang="en-US" dirty="0"/>
              <a:t> </a:t>
            </a:r>
            <a:r>
              <a:rPr lang="en-US" dirty="0" err="1"/>
              <a:t>kreditne</a:t>
            </a:r>
            <a:r>
              <a:rPr lang="en-US" dirty="0"/>
              <a:t> </a:t>
            </a:r>
            <a:r>
              <a:rPr lang="en-US" dirty="0" err="1"/>
              <a:t>plasmane</a:t>
            </a:r>
            <a:r>
              <a:rPr lang="en-US" dirty="0"/>
              <a:t>, </a:t>
            </a:r>
            <a:r>
              <a:rPr lang="en-US" dirty="0" err="1"/>
              <a:t>ali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kada</a:t>
            </a:r>
            <a:r>
              <a:rPr lang="en-US" dirty="0"/>
              <a:t> </a:t>
            </a:r>
            <a:r>
              <a:rPr lang="en-US" dirty="0" err="1"/>
              <a:t>im</a:t>
            </a:r>
            <a:r>
              <a:rPr lang="en-US" dirty="0"/>
              <a:t> </a:t>
            </a:r>
            <a:r>
              <a:rPr lang="en-US" dirty="0" err="1"/>
              <a:t>depozitna</a:t>
            </a:r>
            <a:r>
              <a:rPr lang="en-US" dirty="0"/>
              <a:t> </a:t>
            </a:r>
            <a:r>
              <a:rPr lang="en-US" dirty="0" err="1"/>
              <a:t>baza</a:t>
            </a:r>
            <a:r>
              <a:rPr lang="en-US" dirty="0"/>
              <a:t> </a:t>
            </a:r>
            <a:r>
              <a:rPr lang="en-US" dirty="0" err="1"/>
              <a:t>slabi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pl-PL" dirty="0" smtClean="0"/>
              <a:t>naplativost </a:t>
            </a:r>
            <a:r>
              <a:rPr lang="pl-PL" dirty="0"/>
              <a:t>kredita je </a:t>
            </a:r>
            <a:r>
              <a:rPr lang="pl-PL" dirty="0" smtClean="0"/>
              <a:t>niska, </a:t>
            </a:r>
            <a:r>
              <a:rPr lang="pl-PL" dirty="0"/>
              <a:t>tada </a:t>
            </a:r>
            <a:r>
              <a:rPr lang="pl-PL" dirty="0" smtClean="0"/>
              <a:t>je </a:t>
            </a:r>
            <a:r>
              <a:rPr lang="en-US" dirty="0" err="1" smtClean="0"/>
              <a:t>zavisnost</a:t>
            </a:r>
            <a:r>
              <a:rPr lang="en-US" dirty="0" smtClean="0"/>
              <a:t> </a:t>
            </a:r>
            <a:r>
              <a:rPr lang="en-US" dirty="0" err="1"/>
              <a:t>banaka</a:t>
            </a:r>
            <a:r>
              <a:rPr lang="en-US" dirty="0"/>
              <a:t> od </a:t>
            </a:r>
            <a:r>
              <a:rPr lang="en-US" dirty="0" err="1"/>
              <a:t>kredita</a:t>
            </a:r>
            <a:r>
              <a:rPr lang="en-US" dirty="0"/>
              <a:t> </a:t>
            </a:r>
            <a:r>
              <a:rPr lang="en-US" dirty="0" err="1"/>
              <a:t>centralne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 </a:t>
            </a:r>
            <a:r>
              <a:rPr lang="en-US" dirty="0" err="1"/>
              <a:t>izuzetno</a:t>
            </a:r>
            <a:r>
              <a:rPr lang="en-US" dirty="0"/>
              <a:t> </a:t>
            </a:r>
            <a:r>
              <a:rPr lang="en-US" dirty="0" err="1"/>
              <a:t>visoka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Kreditna</a:t>
            </a:r>
            <a:r>
              <a:rPr lang="en-US" dirty="0"/>
              <a:t> </a:t>
            </a:r>
            <a:r>
              <a:rPr lang="en-US" dirty="0" err="1" smtClean="0"/>
              <a:t>aktivnost</a:t>
            </a:r>
            <a:r>
              <a:rPr lang="sr-Latn-ME" dirty="0" smtClean="0"/>
              <a:t> </a:t>
            </a:r>
            <a:r>
              <a:rPr lang="en-US" dirty="0" err="1" smtClean="0"/>
              <a:t>banaka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politika</a:t>
            </a:r>
            <a:r>
              <a:rPr lang="en-US" dirty="0"/>
              <a:t> </a:t>
            </a:r>
            <a:r>
              <a:rPr lang="en-US" dirty="0" err="1" smtClean="0"/>
              <a:t>održava</a:t>
            </a:r>
            <a:r>
              <a:rPr lang="sr-Latn-ME" dirty="0" smtClean="0"/>
              <a:t>nj</a:t>
            </a:r>
            <a:r>
              <a:rPr lang="en-US" dirty="0" smtClean="0"/>
              <a:t>a </a:t>
            </a:r>
            <a:r>
              <a:rPr lang="en-US" dirty="0" err="1"/>
              <a:t>potrebe</a:t>
            </a:r>
            <a:r>
              <a:rPr lang="en-US" dirty="0"/>
              <a:t> </a:t>
            </a:r>
            <a:r>
              <a:rPr lang="en-US" dirty="0" err="1"/>
              <a:t>likvidnosti</a:t>
            </a:r>
            <a:r>
              <a:rPr lang="en-US" dirty="0"/>
              <a:t> </a:t>
            </a:r>
            <a:r>
              <a:rPr lang="en-US" dirty="0" err="1"/>
              <a:t>direktno</a:t>
            </a:r>
            <a:r>
              <a:rPr lang="en-US" dirty="0"/>
              <a:t> </a:t>
            </a:r>
            <a:r>
              <a:rPr lang="en-US" dirty="0" err="1"/>
              <a:t>zavise</a:t>
            </a:r>
            <a:r>
              <a:rPr lang="en-US" dirty="0"/>
              <a:t> od </a:t>
            </a:r>
            <a:r>
              <a:rPr lang="en-US" dirty="0" err="1"/>
              <a:t>novca</a:t>
            </a:r>
            <a:r>
              <a:rPr lang="en-US" dirty="0"/>
              <a:t> </a:t>
            </a:r>
            <a:r>
              <a:rPr lang="en-US" dirty="0" err="1" smtClean="0"/>
              <a:t>centralne</a:t>
            </a:r>
            <a:r>
              <a:rPr lang="sr-Latn-ME" dirty="0" smtClean="0"/>
              <a:t> </a:t>
            </a:r>
            <a:r>
              <a:rPr lang="en-US" dirty="0" err="1" smtClean="0"/>
              <a:t>banke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Tada </a:t>
            </a:r>
            <a:r>
              <a:rPr lang="en-US" dirty="0"/>
              <a:t>je </a:t>
            </a:r>
            <a:r>
              <a:rPr lang="en-US" dirty="0" err="1" smtClean="0"/>
              <a:t>os</a:t>
            </a:r>
            <a:r>
              <a:rPr lang="sr-Latn-ME" dirty="0" smtClean="0"/>
              <a:t>j</a:t>
            </a:r>
            <a:r>
              <a:rPr lang="en-US" dirty="0" err="1" smtClean="0"/>
              <a:t>etljivost</a:t>
            </a:r>
            <a:r>
              <a:rPr lang="en-US" dirty="0" smtClean="0"/>
              <a:t> </a:t>
            </a:r>
            <a:r>
              <a:rPr lang="en-US" dirty="0" err="1"/>
              <a:t>banaka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smtClean="0"/>
              <a:t>prom</a:t>
            </a:r>
            <a:r>
              <a:rPr lang="sr-Latn-ME" dirty="0" smtClean="0"/>
              <a:t>j</a:t>
            </a:r>
            <a:r>
              <a:rPr lang="en-US" dirty="0" err="1" smtClean="0"/>
              <a:t>ene</a:t>
            </a:r>
            <a:r>
              <a:rPr lang="en-US" dirty="0" smtClean="0"/>
              <a:t> </a:t>
            </a:r>
            <a:r>
              <a:rPr lang="en-US" dirty="0" err="1"/>
              <a:t>diskontne</a:t>
            </a:r>
            <a:r>
              <a:rPr lang="en-US" dirty="0"/>
              <a:t> stope mala, </a:t>
            </a:r>
            <a:r>
              <a:rPr lang="en-US" dirty="0" err="1"/>
              <a:t>jer</a:t>
            </a:r>
            <a:r>
              <a:rPr lang="en-US" dirty="0"/>
              <a:t> </a:t>
            </a:r>
            <a:r>
              <a:rPr lang="en-US" dirty="0" err="1" smtClean="0"/>
              <a:t>banke</a:t>
            </a:r>
            <a:r>
              <a:rPr lang="sr-Latn-ME" dirty="0" smtClean="0"/>
              <a:t> </a:t>
            </a:r>
            <a:r>
              <a:rPr lang="en-US" dirty="0" err="1" smtClean="0"/>
              <a:t>prihvataju</a:t>
            </a:r>
            <a:r>
              <a:rPr lang="en-US" dirty="0" smtClean="0"/>
              <a:t> </a:t>
            </a:r>
            <a:r>
              <a:rPr lang="en-US" dirty="0" err="1"/>
              <a:t>gotovo</a:t>
            </a:r>
            <a:r>
              <a:rPr lang="en-US" dirty="0"/>
              <a:t> </a:t>
            </a:r>
            <a:r>
              <a:rPr lang="en-US" dirty="0" err="1"/>
              <a:t>svaku</a:t>
            </a:r>
            <a:r>
              <a:rPr lang="en-US" dirty="0"/>
              <a:t> </a:t>
            </a:r>
            <a:r>
              <a:rPr lang="en-US" dirty="0" smtClean="0"/>
              <a:t>prom</a:t>
            </a:r>
            <a:r>
              <a:rPr lang="sr-Latn-ME" dirty="0" smtClean="0"/>
              <a:t>j</a:t>
            </a:r>
            <a:r>
              <a:rPr lang="en-US" dirty="0" err="1" smtClean="0"/>
              <a:t>enu</a:t>
            </a:r>
            <a:r>
              <a:rPr lang="en-US" dirty="0" smtClean="0"/>
              <a:t> </a:t>
            </a:r>
            <a:r>
              <a:rPr lang="en-US" dirty="0" err="1"/>
              <a:t>kamate</a:t>
            </a:r>
            <a:r>
              <a:rPr lang="en-US" dirty="0"/>
              <a:t> </a:t>
            </a:r>
            <a:r>
              <a:rPr lang="en-US" dirty="0" err="1"/>
              <a:t>samo</a:t>
            </a:r>
            <a:r>
              <a:rPr lang="en-US" dirty="0"/>
              <a:t> da </a:t>
            </a:r>
            <a:r>
              <a:rPr lang="en-US" dirty="0" err="1"/>
              <a:t>dođu</a:t>
            </a:r>
            <a:r>
              <a:rPr lang="en-US" dirty="0"/>
              <a:t> do </a:t>
            </a:r>
            <a:r>
              <a:rPr lang="en-US" dirty="0" err="1"/>
              <a:t>potrebnih</a:t>
            </a:r>
            <a:r>
              <a:rPr lang="en-US" dirty="0"/>
              <a:t> </a:t>
            </a:r>
            <a:r>
              <a:rPr lang="en-US" dirty="0" err="1" smtClean="0"/>
              <a:t>sredstava</a:t>
            </a:r>
            <a:r>
              <a:rPr lang="sr-Latn-ME" dirty="0" smtClean="0"/>
              <a:t> </a:t>
            </a:r>
            <a:r>
              <a:rPr lang="en-US" dirty="0" err="1" smtClean="0"/>
              <a:t>centralne</a:t>
            </a:r>
            <a:r>
              <a:rPr lang="en-US" dirty="0" smtClean="0"/>
              <a:t> </a:t>
            </a:r>
            <a:r>
              <a:rPr lang="en-US" dirty="0" err="1"/>
              <a:t>banke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Centralna</a:t>
            </a:r>
            <a:r>
              <a:rPr lang="en-US" dirty="0" smtClean="0"/>
              <a:t> </a:t>
            </a:r>
            <a:r>
              <a:rPr lang="en-US" dirty="0" err="1"/>
              <a:t>banka</a:t>
            </a:r>
            <a:r>
              <a:rPr lang="en-US" dirty="0"/>
              <a:t> </a:t>
            </a:r>
            <a:r>
              <a:rPr lang="en-US" dirty="0" err="1"/>
              <a:t>tada</a:t>
            </a:r>
            <a:r>
              <a:rPr lang="en-US" dirty="0"/>
              <a:t> </a:t>
            </a:r>
            <a:r>
              <a:rPr lang="en-US" dirty="0" err="1"/>
              <a:t>koristi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druge</a:t>
            </a:r>
            <a:r>
              <a:rPr lang="en-US" dirty="0"/>
              <a:t> </a:t>
            </a:r>
            <a:r>
              <a:rPr lang="en-US" dirty="0" err="1"/>
              <a:t>instrumente</a:t>
            </a:r>
            <a:r>
              <a:rPr lang="en-US" dirty="0"/>
              <a:t> </a:t>
            </a:r>
            <a:r>
              <a:rPr lang="en-US" dirty="0" err="1" smtClean="0"/>
              <a:t>monetarne</a:t>
            </a:r>
            <a:r>
              <a:rPr lang="sr-Latn-ME" dirty="0" smtClean="0"/>
              <a:t> </a:t>
            </a:r>
            <a:r>
              <a:rPr lang="en-US" dirty="0" err="1" smtClean="0"/>
              <a:t>regulacije</a:t>
            </a:r>
            <a:r>
              <a:rPr lang="en-US" dirty="0"/>
              <a:t>, </a:t>
            </a:r>
            <a:r>
              <a:rPr lang="en-US" dirty="0" err="1"/>
              <a:t>čime</a:t>
            </a:r>
            <a:r>
              <a:rPr lang="en-US" dirty="0"/>
              <a:t> </a:t>
            </a:r>
            <a:r>
              <a:rPr lang="en-US" dirty="0" err="1"/>
              <a:t>nastoji</a:t>
            </a:r>
            <a:r>
              <a:rPr lang="en-US" dirty="0"/>
              <a:t> </a:t>
            </a:r>
            <a:r>
              <a:rPr lang="en-US" dirty="0" err="1"/>
              <a:t>održati</a:t>
            </a:r>
            <a:r>
              <a:rPr lang="en-US" dirty="0"/>
              <a:t> pod </a:t>
            </a:r>
            <a:r>
              <a:rPr lang="en-US" dirty="0" err="1"/>
              <a:t>kontrolom</a:t>
            </a:r>
            <a:r>
              <a:rPr lang="en-US" dirty="0"/>
              <a:t> </a:t>
            </a:r>
            <a:r>
              <a:rPr lang="en-US" dirty="0" err="1"/>
              <a:t>kreditno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novčano</a:t>
            </a:r>
            <a:r>
              <a:rPr lang="en-US" dirty="0"/>
              <a:t> </a:t>
            </a:r>
            <a:r>
              <a:rPr lang="en-US" dirty="0" err="1"/>
              <a:t>tržište</a:t>
            </a:r>
            <a:r>
              <a:rPr lang="en-US" dirty="0"/>
              <a:t>, a </a:t>
            </a:r>
            <a:r>
              <a:rPr lang="en-US" dirty="0" err="1" smtClean="0"/>
              <a:t>indirektno</a:t>
            </a:r>
            <a:r>
              <a:rPr lang="sr-Latn-ME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tržište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47956174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04552"/>
            <a:ext cx="10515600" cy="5172411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Efikasnost</a:t>
            </a:r>
            <a:r>
              <a:rPr lang="en-US" dirty="0"/>
              <a:t> </a:t>
            </a:r>
            <a:r>
              <a:rPr lang="en-US" dirty="0" err="1"/>
              <a:t>eskontne</a:t>
            </a:r>
            <a:r>
              <a:rPr lang="en-US" dirty="0"/>
              <a:t> </a:t>
            </a:r>
            <a:r>
              <a:rPr lang="en-US" dirty="0" err="1"/>
              <a:t>politike</a:t>
            </a:r>
            <a:r>
              <a:rPr lang="en-US" dirty="0"/>
              <a:t> </a:t>
            </a:r>
            <a:r>
              <a:rPr lang="en-US" dirty="0" err="1"/>
              <a:t>određene</a:t>
            </a:r>
            <a:r>
              <a:rPr lang="en-US" dirty="0"/>
              <a:t> </a:t>
            </a:r>
            <a:r>
              <a:rPr lang="en-US" dirty="0" err="1"/>
              <a:t>centralne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 </a:t>
            </a:r>
            <a:r>
              <a:rPr lang="en-US" dirty="0" err="1"/>
              <a:t>zavisna</a:t>
            </a:r>
            <a:r>
              <a:rPr lang="en-US" dirty="0"/>
              <a:t> je </a:t>
            </a:r>
            <a:r>
              <a:rPr lang="en-US" dirty="0" smtClean="0"/>
              <a:t>od</a:t>
            </a:r>
            <a:r>
              <a:rPr lang="sr-Latn-ME" dirty="0" smtClean="0"/>
              <a:t>:</a:t>
            </a:r>
            <a:r>
              <a:rPr lang="en-US" dirty="0" smtClean="0"/>
              <a:t> </a:t>
            </a:r>
            <a:r>
              <a:rPr lang="en-US" dirty="0" err="1" smtClean="0"/>
              <a:t>stepena</a:t>
            </a:r>
            <a:r>
              <a:rPr lang="sr-Latn-ME" dirty="0" smtClean="0"/>
              <a:t> </a:t>
            </a:r>
            <a:r>
              <a:rPr lang="pl-PL" dirty="0" smtClean="0"/>
              <a:t>razvoja </a:t>
            </a:r>
            <a:r>
              <a:rPr lang="pl-PL" dirty="0"/>
              <a:t>bankarskog sistema i povezanosti centralne banke s ostalim bankama</a:t>
            </a:r>
            <a:r>
              <a:rPr lang="pl-PL" dirty="0" smtClean="0"/>
              <a:t>, odnosno </a:t>
            </a:r>
            <a:r>
              <a:rPr lang="pl-PL" dirty="0"/>
              <a:t>od intenziteta kreditnih odnosa centralne banke s ostalim bankama, </a:t>
            </a:r>
            <a:r>
              <a:rPr lang="pl-PL" dirty="0" smtClean="0"/>
              <a:t>odnosno </a:t>
            </a:r>
            <a:r>
              <a:rPr lang="en-US" dirty="0" smtClean="0"/>
              <a:t>od </a:t>
            </a:r>
            <a:r>
              <a:rPr lang="en-US" dirty="0" err="1"/>
              <a:t>intenziteta</a:t>
            </a:r>
            <a:r>
              <a:rPr lang="en-US" dirty="0"/>
              <a:t> </a:t>
            </a:r>
            <a:r>
              <a:rPr lang="en-US" dirty="0" err="1"/>
              <a:t>kreditnih</a:t>
            </a:r>
            <a:r>
              <a:rPr lang="en-US" dirty="0"/>
              <a:t> </a:t>
            </a:r>
            <a:r>
              <a:rPr lang="en-US" dirty="0" err="1"/>
              <a:t>odnosa</a:t>
            </a:r>
            <a:r>
              <a:rPr lang="en-US" dirty="0"/>
              <a:t> </a:t>
            </a:r>
            <a:r>
              <a:rPr lang="en-US" dirty="0" err="1"/>
              <a:t>centralne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poslovnih</a:t>
            </a:r>
            <a:r>
              <a:rPr lang="en-US" dirty="0"/>
              <a:t> </a:t>
            </a:r>
            <a:r>
              <a:rPr lang="en-US" dirty="0" err="1"/>
              <a:t>banaka</a:t>
            </a:r>
            <a:r>
              <a:rPr lang="en-US" dirty="0"/>
              <a:t>, </a:t>
            </a:r>
            <a:r>
              <a:rPr lang="en-US" dirty="0" err="1" smtClean="0"/>
              <a:t>zavisnosti</a:t>
            </a:r>
            <a:r>
              <a:rPr lang="sr-Latn-ME" dirty="0" smtClean="0"/>
              <a:t> </a:t>
            </a:r>
            <a:r>
              <a:rPr lang="en-US" dirty="0" err="1" smtClean="0"/>
              <a:t>privrede</a:t>
            </a:r>
            <a:r>
              <a:rPr lang="en-US" dirty="0" smtClean="0"/>
              <a:t> </a:t>
            </a:r>
            <a:r>
              <a:rPr lang="en-US" dirty="0"/>
              <a:t>od </a:t>
            </a:r>
            <a:r>
              <a:rPr lang="en-US" dirty="0" err="1"/>
              <a:t>kredita</a:t>
            </a:r>
            <a:r>
              <a:rPr lang="en-US" dirty="0"/>
              <a:t>, </a:t>
            </a:r>
            <a:r>
              <a:rPr lang="en-US" dirty="0" err="1"/>
              <a:t>zavisnosti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 </a:t>
            </a:r>
            <a:r>
              <a:rPr lang="en-US" dirty="0" err="1"/>
              <a:t>banaka</a:t>
            </a:r>
            <a:r>
              <a:rPr lang="en-US" dirty="0"/>
              <a:t> od </a:t>
            </a:r>
            <a:r>
              <a:rPr lang="en-US" dirty="0" err="1"/>
              <a:t>sredstava</a:t>
            </a:r>
            <a:r>
              <a:rPr lang="en-US" dirty="0"/>
              <a:t> </a:t>
            </a:r>
            <a:r>
              <a:rPr lang="en-US" dirty="0" err="1"/>
              <a:t>centralne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Pored</a:t>
            </a:r>
            <a:r>
              <a:rPr lang="sr-Latn-ME" dirty="0" smtClean="0"/>
              <a:t> </a:t>
            </a:r>
            <a:r>
              <a:rPr lang="en-US" dirty="0" smtClean="0"/>
              <a:t>toga</a:t>
            </a:r>
            <a:r>
              <a:rPr lang="en-US" dirty="0"/>
              <a:t>, </a:t>
            </a:r>
            <a:r>
              <a:rPr lang="en-US" dirty="0" err="1"/>
              <a:t>efikasnost</a:t>
            </a:r>
            <a:r>
              <a:rPr lang="en-US" dirty="0"/>
              <a:t> </a:t>
            </a:r>
            <a:r>
              <a:rPr lang="en-US" dirty="0" err="1"/>
              <a:t>eskontne</a:t>
            </a:r>
            <a:r>
              <a:rPr lang="en-US" dirty="0"/>
              <a:t> </a:t>
            </a:r>
            <a:r>
              <a:rPr lang="en-US" dirty="0" err="1"/>
              <a:t>politike</a:t>
            </a:r>
            <a:r>
              <a:rPr lang="en-US" dirty="0"/>
              <a:t> </a:t>
            </a:r>
            <a:r>
              <a:rPr lang="en-US" dirty="0" smtClean="0"/>
              <a:t>t</a:t>
            </a:r>
            <a:r>
              <a:rPr lang="sr-Latn-ME" dirty="0" smtClean="0"/>
              <a:t>ij</a:t>
            </a:r>
            <a:r>
              <a:rPr lang="en-US" dirty="0" err="1" smtClean="0"/>
              <a:t>esno</a:t>
            </a:r>
            <a:r>
              <a:rPr lang="en-US" dirty="0" smtClean="0"/>
              <a:t> </a:t>
            </a:r>
            <a:r>
              <a:rPr lang="en-US" dirty="0"/>
              <a:t>je </a:t>
            </a:r>
            <a:r>
              <a:rPr lang="en-US" dirty="0" err="1"/>
              <a:t>povezana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smtClean="0"/>
              <a:t>d</a:t>
            </a:r>
            <a:r>
              <a:rPr lang="sr-Latn-ME" dirty="0" smtClean="0"/>
              <a:t>j</a:t>
            </a:r>
            <a:r>
              <a:rPr lang="en-US" dirty="0" err="1" smtClean="0"/>
              <a:t>elovanjem</a:t>
            </a:r>
            <a:r>
              <a:rPr lang="en-US" dirty="0"/>
              <a:t>, </a:t>
            </a:r>
            <a:r>
              <a:rPr lang="sr-Latn-ME" dirty="0" smtClean="0"/>
              <a:t> </a:t>
            </a:r>
            <a:r>
              <a:rPr lang="en-US" dirty="0" smtClean="0"/>
              <a:t>da </a:t>
            </a:r>
            <a:r>
              <a:rPr lang="en-US" dirty="0"/>
              <a:t>bi se “</a:t>
            </a:r>
            <a:r>
              <a:rPr lang="en-US" dirty="0" err="1"/>
              <a:t>saldirao</a:t>
            </a:r>
            <a:r>
              <a:rPr lang="en-US" dirty="0"/>
              <a:t>” </a:t>
            </a:r>
            <a:r>
              <a:rPr lang="en-US" dirty="0" err="1"/>
              <a:t>finansijski</a:t>
            </a:r>
            <a:r>
              <a:rPr lang="en-US" dirty="0"/>
              <a:t> </a:t>
            </a:r>
            <a:r>
              <a:rPr lang="en-US" dirty="0" err="1"/>
              <a:t>manjak</a:t>
            </a:r>
            <a:r>
              <a:rPr lang="en-US" dirty="0"/>
              <a:t> </a:t>
            </a:r>
            <a:r>
              <a:rPr lang="en-US" dirty="0" err="1"/>
              <a:t>sektora</a:t>
            </a:r>
            <a:r>
              <a:rPr lang="en-US" dirty="0"/>
              <a:t> </a:t>
            </a:r>
            <a:r>
              <a:rPr lang="en-US" dirty="0" err="1" smtClean="0"/>
              <a:t>privrede</a:t>
            </a:r>
            <a:r>
              <a:rPr lang="en-US" b="1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osigurale</a:t>
            </a:r>
            <a:r>
              <a:rPr lang="en-US" dirty="0"/>
              <a:t> </a:t>
            </a:r>
            <a:r>
              <a:rPr lang="en-US" dirty="0" err="1"/>
              <a:t>investicije</a:t>
            </a:r>
            <a:r>
              <a:rPr lang="en-US" dirty="0"/>
              <a:t> </a:t>
            </a:r>
            <a:r>
              <a:rPr lang="en-US" dirty="0" smtClean="0"/>
              <a:t>u</a:t>
            </a:r>
            <a:r>
              <a:rPr lang="sr-Latn-ME" dirty="0" smtClean="0"/>
              <a:t> </a:t>
            </a:r>
            <a:r>
              <a:rPr lang="pl-PL" dirty="0" smtClean="0"/>
              <a:t>ovom </a:t>
            </a:r>
            <a:r>
              <a:rPr lang="pl-PL" dirty="0"/>
              <a:t>sektoru koji je redovno deficitaran (I &gt; S).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3395553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56068"/>
            <a:ext cx="10515600" cy="5120895"/>
          </a:xfrm>
        </p:spPr>
        <p:txBody>
          <a:bodyPr>
            <a:normAutofit/>
          </a:bodyPr>
          <a:lstStyle/>
          <a:p>
            <a:pPr algn="just"/>
            <a:r>
              <a:rPr lang="en-US" dirty="0"/>
              <a:t>Po </a:t>
            </a:r>
            <a:r>
              <a:rPr lang="en-US" dirty="0" err="1"/>
              <a:t>logici</a:t>
            </a:r>
            <a:r>
              <a:rPr lang="en-US" dirty="0"/>
              <a:t> </a:t>
            </a:r>
            <a:r>
              <a:rPr lang="en-US" dirty="0" err="1"/>
              <a:t>takva</a:t>
            </a:r>
            <a:r>
              <a:rPr lang="en-US" dirty="0"/>
              <a:t> </a:t>
            </a:r>
            <a:r>
              <a:rPr lang="en-US" dirty="0" err="1"/>
              <a:t>funkcionisanja</a:t>
            </a:r>
            <a:r>
              <a:rPr lang="en-US" dirty="0"/>
              <a:t> </a:t>
            </a:r>
            <a:r>
              <a:rPr lang="en-US" dirty="0" err="1"/>
              <a:t>intermedijalnih</a:t>
            </a:r>
            <a:r>
              <a:rPr lang="en-US" dirty="0"/>
              <a:t> </a:t>
            </a:r>
            <a:r>
              <a:rPr lang="en-US" dirty="0" err="1"/>
              <a:t>institucija</a:t>
            </a:r>
            <a:r>
              <a:rPr lang="en-US" dirty="0"/>
              <a:t> (</a:t>
            </a:r>
            <a:r>
              <a:rPr lang="en-US" dirty="0" err="1"/>
              <a:t>banaka</a:t>
            </a:r>
            <a:r>
              <a:rPr lang="en-US" dirty="0"/>
              <a:t>)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koncentracije</a:t>
            </a:r>
            <a:r>
              <a:rPr lang="en-US" dirty="0" smtClean="0"/>
              <a:t> </a:t>
            </a:r>
            <a:r>
              <a:rPr lang="en-US" dirty="0" err="1"/>
              <a:t>akumulacije</a:t>
            </a:r>
            <a:r>
              <a:rPr lang="en-US" dirty="0"/>
              <a:t> u </a:t>
            </a:r>
            <a:r>
              <a:rPr lang="en-US" dirty="0" err="1"/>
              <a:t>njima</a:t>
            </a:r>
            <a:r>
              <a:rPr lang="en-US" dirty="0"/>
              <a:t>, one se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dalje</a:t>
            </a:r>
            <a:r>
              <a:rPr lang="en-US" dirty="0"/>
              <a:t> </a:t>
            </a:r>
            <a:r>
              <a:rPr lang="en-US" dirty="0" err="1"/>
              <a:t>javljaju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 smtClean="0"/>
              <a:t>dominantniji</a:t>
            </a:r>
            <a:r>
              <a:rPr lang="sr-Latn-ME" dirty="0" smtClean="0"/>
              <a:t> </a:t>
            </a:r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tom </a:t>
            </a:r>
            <a:r>
              <a:rPr lang="en-US" dirty="0" err="1"/>
              <a:t>području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Banke</a:t>
            </a:r>
            <a:r>
              <a:rPr lang="en-US" dirty="0" smtClean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finansijske</a:t>
            </a:r>
            <a:r>
              <a:rPr lang="en-US" dirty="0"/>
              <a:t> </a:t>
            </a:r>
            <a:r>
              <a:rPr lang="en-US" dirty="0" err="1"/>
              <a:t>institucije</a:t>
            </a:r>
            <a:r>
              <a:rPr lang="en-US" dirty="0"/>
              <a:t> </a:t>
            </a:r>
            <a:r>
              <a:rPr lang="en-US" dirty="0" err="1"/>
              <a:t>postaju</a:t>
            </a:r>
            <a:r>
              <a:rPr lang="en-US" dirty="0"/>
              <a:t> </a:t>
            </a:r>
            <a:r>
              <a:rPr lang="en-US" dirty="0" err="1"/>
              <a:t>glavni</a:t>
            </a:r>
            <a:r>
              <a:rPr lang="en-US" dirty="0"/>
              <a:t> </a:t>
            </a:r>
            <a:r>
              <a:rPr lang="en-US" dirty="0" err="1" smtClean="0"/>
              <a:t>nosioci</a:t>
            </a:r>
            <a:r>
              <a:rPr lang="sr-Latn-ME" dirty="0" smtClean="0"/>
              <a:t> </a:t>
            </a:r>
            <a:r>
              <a:rPr lang="en-US" dirty="0" err="1" smtClean="0"/>
              <a:t>ponude</a:t>
            </a:r>
            <a:r>
              <a:rPr lang="en-US" dirty="0" smtClean="0"/>
              <a:t> </a:t>
            </a:r>
            <a:r>
              <a:rPr lang="en-US" dirty="0" err="1"/>
              <a:t>novca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štednje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Realizovana</a:t>
            </a:r>
            <a:r>
              <a:rPr lang="en-US" dirty="0"/>
              <a:t> </a:t>
            </a:r>
            <a:r>
              <a:rPr lang="en-US" dirty="0" err="1"/>
              <a:t>tražnja</a:t>
            </a:r>
            <a:r>
              <a:rPr lang="en-US" dirty="0"/>
              <a:t> </a:t>
            </a:r>
            <a:r>
              <a:rPr lang="en-US" dirty="0" err="1"/>
              <a:t>finansijskih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 </a:t>
            </a:r>
            <a:r>
              <a:rPr lang="en-US" dirty="0" err="1"/>
              <a:t>zapravo</a:t>
            </a:r>
            <a:r>
              <a:rPr lang="en-US" dirty="0"/>
              <a:t> je </a:t>
            </a:r>
            <a:r>
              <a:rPr lang="en-US" dirty="0" err="1" smtClean="0"/>
              <a:t>determinisana</a:t>
            </a:r>
            <a:r>
              <a:rPr lang="sr-Latn-ME" dirty="0" smtClean="0"/>
              <a:t> </a:t>
            </a:r>
            <a:r>
              <a:rPr lang="en-US" dirty="0" err="1" smtClean="0"/>
              <a:t>strukturom</a:t>
            </a:r>
            <a:r>
              <a:rPr lang="en-US" dirty="0" smtClean="0"/>
              <a:t> </a:t>
            </a:r>
            <a:r>
              <a:rPr lang="en-US" dirty="0" err="1"/>
              <a:t>ponude</a:t>
            </a:r>
            <a:r>
              <a:rPr lang="en-US" dirty="0"/>
              <a:t> </a:t>
            </a:r>
            <a:r>
              <a:rPr lang="en-US" dirty="0" err="1"/>
              <a:t>finansijskih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 </a:t>
            </a:r>
            <a:r>
              <a:rPr lang="en-US" dirty="0" err="1"/>
              <a:t>preko</a:t>
            </a:r>
            <a:r>
              <a:rPr lang="en-US" dirty="0"/>
              <a:t> </a:t>
            </a:r>
            <a:r>
              <a:rPr lang="en-US" dirty="0" err="1"/>
              <a:t>banaka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Dakle</a:t>
            </a:r>
            <a:r>
              <a:rPr lang="en-US" dirty="0"/>
              <a:t>, </a:t>
            </a:r>
            <a:r>
              <a:rPr lang="en-US" dirty="0" err="1"/>
              <a:t>koliko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 smtClean="0"/>
              <a:t>banke</a:t>
            </a:r>
            <a:r>
              <a:rPr lang="sr-Latn-ME" dirty="0" smtClean="0"/>
              <a:t> </a:t>
            </a:r>
            <a:r>
              <a:rPr lang="en-US" dirty="0" err="1" smtClean="0"/>
              <a:t>sposobne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spremne</a:t>
            </a:r>
            <a:r>
              <a:rPr lang="en-US" dirty="0"/>
              <a:t> da </a:t>
            </a:r>
            <a:r>
              <a:rPr lang="en-US" dirty="0" err="1"/>
              <a:t>zadovolje</a:t>
            </a:r>
            <a:r>
              <a:rPr lang="en-US" dirty="0"/>
              <a:t> </a:t>
            </a:r>
            <a:r>
              <a:rPr lang="en-US" dirty="0" err="1"/>
              <a:t>ovu</a:t>
            </a:r>
            <a:r>
              <a:rPr lang="en-US" dirty="0"/>
              <a:t> </a:t>
            </a:r>
            <a:r>
              <a:rPr lang="en-US" dirty="0" err="1"/>
              <a:t>tražnju</a:t>
            </a:r>
            <a:r>
              <a:rPr lang="en-US" dirty="0"/>
              <a:t> </a:t>
            </a:r>
            <a:r>
              <a:rPr lang="en-US" dirty="0" err="1"/>
              <a:t>privrednog</a:t>
            </a:r>
            <a:r>
              <a:rPr lang="en-US" dirty="0"/>
              <a:t> </a:t>
            </a:r>
            <a:r>
              <a:rPr lang="en-US" dirty="0" err="1"/>
              <a:t>sektora</a:t>
            </a:r>
            <a:r>
              <a:rPr lang="en-US" dirty="0"/>
              <a:t> (</a:t>
            </a:r>
            <a:r>
              <a:rPr lang="en-US" dirty="0" err="1"/>
              <a:t>često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države</a:t>
            </a:r>
            <a:r>
              <a:rPr lang="en-US" dirty="0" smtClean="0"/>
              <a:t>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289696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65915"/>
            <a:ext cx="10515600" cy="5211048"/>
          </a:xfrm>
        </p:spPr>
        <p:txBody>
          <a:bodyPr>
            <a:normAutofit/>
          </a:bodyPr>
          <a:lstStyle/>
          <a:p>
            <a:r>
              <a:rPr lang="en-US" dirty="0" err="1"/>
              <a:t>Znatne</a:t>
            </a:r>
            <a:r>
              <a:rPr lang="en-US" dirty="0"/>
              <a:t> </a:t>
            </a:r>
            <a:r>
              <a:rPr lang="en-US" dirty="0" err="1"/>
              <a:t>teškoće</a:t>
            </a:r>
            <a:r>
              <a:rPr lang="en-US" dirty="0"/>
              <a:t> </a:t>
            </a:r>
            <a:r>
              <a:rPr lang="en-US" dirty="0" err="1"/>
              <a:t>javljaju</a:t>
            </a:r>
            <a:r>
              <a:rPr lang="en-US" dirty="0"/>
              <a:t> se </a:t>
            </a:r>
            <a:r>
              <a:rPr lang="en-US" dirty="0" err="1" smtClean="0"/>
              <a:t>pri</a:t>
            </a:r>
            <a:r>
              <a:rPr lang="en-US" dirty="0" smtClean="0"/>
              <a:t> </a:t>
            </a:r>
            <a:r>
              <a:rPr lang="en-US" dirty="0" err="1" smtClean="0"/>
              <a:t>utvr</a:t>
            </a:r>
            <a:r>
              <a:rPr lang="sr-Latn-ME" dirty="0" smtClean="0"/>
              <a:t>đ</a:t>
            </a:r>
            <a:r>
              <a:rPr lang="en-US" dirty="0" err="1" smtClean="0"/>
              <a:t>ivanju</a:t>
            </a:r>
            <a:r>
              <a:rPr lang="en-US" dirty="0" smtClean="0"/>
              <a:t> </a:t>
            </a:r>
            <a:r>
              <a:rPr lang="en-US" dirty="0" err="1" smtClean="0"/>
              <a:t>stv</a:t>
            </a:r>
            <a:r>
              <a:rPr lang="sr-Latn-ME" dirty="0" smtClean="0"/>
              <a:t>arn</a:t>
            </a:r>
            <a:r>
              <a:rPr lang="en-US" dirty="0" smtClean="0"/>
              <a:t>e </a:t>
            </a:r>
            <a:r>
              <a:rPr lang="en-US" dirty="0" err="1"/>
              <a:t>tražnje</a:t>
            </a:r>
            <a:r>
              <a:rPr lang="en-US" dirty="0"/>
              <a:t> </a:t>
            </a:r>
            <a:r>
              <a:rPr lang="en-US" dirty="0" err="1" smtClean="0"/>
              <a:t>finansijskih</a:t>
            </a:r>
            <a:r>
              <a:rPr lang="sr-Latn-ME" dirty="0" smtClean="0"/>
              <a:t> </a:t>
            </a:r>
            <a:r>
              <a:rPr lang="en-US" dirty="0" err="1" smtClean="0"/>
              <a:t>sredstava</a:t>
            </a:r>
            <a:r>
              <a:rPr lang="en-US" dirty="0" smtClean="0"/>
              <a:t>.</a:t>
            </a:r>
            <a:endParaRPr lang="sr-Latn-ME" b="1" dirty="0" smtClean="0"/>
          </a:p>
          <a:p>
            <a:pPr algn="just"/>
            <a:r>
              <a:rPr lang="en-US" dirty="0" smtClean="0"/>
              <a:t>Pod </a:t>
            </a:r>
            <a:r>
              <a:rPr lang="en-US" dirty="0" err="1"/>
              <a:t>pretpostavkom</a:t>
            </a:r>
            <a:r>
              <a:rPr lang="en-US" dirty="0"/>
              <a:t> da se </a:t>
            </a:r>
            <a:r>
              <a:rPr lang="en-US" dirty="0" err="1"/>
              <a:t>tražnja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ponuda</a:t>
            </a:r>
            <a:r>
              <a:rPr lang="en-US" dirty="0"/>
              <a:t> </a:t>
            </a:r>
            <a:r>
              <a:rPr lang="en-US" dirty="0" err="1"/>
              <a:t>podudaraju</a:t>
            </a:r>
            <a:r>
              <a:rPr lang="en-US" dirty="0"/>
              <a:t> (T = P), </a:t>
            </a:r>
            <a:r>
              <a:rPr lang="en-US" dirty="0" err="1" smtClean="0"/>
              <a:t>dakle</a:t>
            </a:r>
            <a:r>
              <a:rPr lang="sr-Latn-ME" dirty="0" smtClean="0"/>
              <a:t> </a:t>
            </a:r>
            <a:r>
              <a:rPr lang="en-US" dirty="0" smtClean="0"/>
              <a:t>pod </a:t>
            </a:r>
            <a:r>
              <a:rPr lang="en-US" dirty="0" err="1"/>
              <a:t>pretpostavkom</a:t>
            </a:r>
            <a:r>
              <a:rPr lang="en-US" dirty="0"/>
              <a:t> </a:t>
            </a:r>
            <a:r>
              <a:rPr lang="en-US" dirty="0" err="1"/>
              <a:t>dinamične</a:t>
            </a:r>
            <a:r>
              <a:rPr lang="en-US" dirty="0"/>
              <a:t> </a:t>
            </a:r>
            <a:r>
              <a:rPr lang="en-US" dirty="0" err="1"/>
              <a:t>ravnoteže</a:t>
            </a:r>
            <a:r>
              <a:rPr lang="en-US" dirty="0"/>
              <a:t> </a:t>
            </a:r>
            <a:r>
              <a:rPr lang="en-US" dirty="0" err="1"/>
              <a:t>ponude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tražnje</a:t>
            </a:r>
            <a:r>
              <a:rPr lang="en-US" dirty="0"/>
              <a:t> </a:t>
            </a:r>
            <a:r>
              <a:rPr lang="en-US" dirty="0" err="1"/>
              <a:t>finansijskih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teškoće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uklapaju</a:t>
            </a:r>
            <a:r>
              <a:rPr lang="en-US" dirty="0"/>
              <a:t>,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gotovo</a:t>
            </a:r>
            <a:r>
              <a:rPr lang="en-US" dirty="0"/>
              <a:t> </a:t>
            </a:r>
            <a:r>
              <a:rPr lang="en-US" dirty="0" err="1"/>
              <a:t>svode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minimum. </a:t>
            </a:r>
            <a:endParaRPr lang="sr-Latn-ME" dirty="0" smtClean="0"/>
          </a:p>
          <a:p>
            <a:pPr algn="just"/>
            <a:r>
              <a:rPr lang="en-US" dirty="0" smtClean="0"/>
              <a:t>One</a:t>
            </a:r>
            <a:r>
              <a:rPr lang="en-US" dirty="0"/>
              <a:t>, </a:t>
            </a:r>
            <a:r>
              <a:rPr lang="en-US" dirty="0" err="1"/>
              <a:t>međutim</a:t>
            </a:r>
            <a:r>
              <a:rPr lang="en-US" dirty="0"/>
              <a:t>, </a:t>
            </a:r>
            <a:r>
              <a:rPr lang="en-US" dirty="0" err="1" smtClean="0"/>
              <a:t>iskr</a:t>
            </a:r>
            <a:r>
              <a:rPr lang="sr-Latn-ME" dirty="0"/>
              <a:t>s</a:t>
            </a:r>
            <a:r>
              <a:rPr lang="en-US" dirty="0" err="1" smtClean="0"/>
              <a:t>avaju</a:t>
            </a:r>
            <a:r>
              <a:rPr lang="en-US" dirty="0" smtClean="0"/>
              <a:t> </a:t>
            </a:r>
            <a:r>
              <a:rPr lang="en-US" dirty="0" err="1" smtClean="0"/>
              <a:t>čim</a:t>
            </a:r>
            <a:r>
              <a:rPr lang="sr-Latn-ME" dirty="0" smtClean="0"/>
              <a:t> </a:t>
            </a:r>
            <a:r>
              <a:rPr lang="en-US" dirty="0" err="1" smtClean="0"/>
              <a:t>odstupa</a:t>
            </a:r>
            <a:r>
              <a:rPr lang="en-US" dirty="0" smtClean="0"/>
              <a:t> </a:t>
            </a:r>
            <a:r>
              <a:rPr lang="en-US" dirty="0" err="1"/>
              <a:t>tražnja</a:t>
            </a:r>
            <a:r>
              <a:rPr lang="en-US" dirty="0"/>
              <a:t> od </a:t>
            </a:r>
            <a:r>
              <a:rPr lang="en-US" dirty="0" err="1"/>
              <a:t>ponude</a:t>
            </a:r>
            <a:r>
              <a:rPr lang="en-US" dirty="0"/>
              <a:t>, </a:t>
            </a:r>
            <a:r>
              <a:rPr lang="en-US" dirty="0" err="1"/>
              <a:t>naime</a:t>
            </a:r>
            <a:r>
              <a:rPr lang="en-US" dirty="0"/>
              <a:t> </a:t>
            </a:r>
            <a:r>
              <a:rPr lang="en-US" dirty="0" err="1"/>
              <a:t>povećavaju</a:t>
            </a:r>
            <a:r>
              <a:rPr lang="en-US" dirty="0"/>
              <a:t> se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stepenom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divergencije</a:t>
            </a:r>
            <a:r>
              <a:rPr lang="en-US" dirty="0"/>
              <a:t> (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smtClean="0"/>
              <a:t>je</a:t>
            </a:r>
            <a:r>
              <a:rPr lang="sr-Latn-ME" dirty="0" smtClean="0"/>
              <a:t> </a:t>
            </a:r>
            <a:r>
              <a:rPr lang="en-US" dirty="0" err="1" smtClean="0"/>
              <a:t>redovno</a:t>
            </a:r>
            <a:r>
              <a:rPr lang="en-US" dirty="0" smtClean="0"/>
              <a:t> </a:t>
            </a:r>
            <a:r>
              <a:rPr lang="en-US" dirty="0" err="1"/>
              <a:t>slučaj</a:t>
            </a:r>
            <a:r>
              <a:rPr lang="en-US" dirty="0"/>
              <a:t> u </a:t>
            </a:r>
            <a:r>
              <a:rPr lang="en-US" dirty="0" err="1"/>
              <a:t>razvoju</a:t>
            </a:r>
            <a:r>
              <a:rPr lang="en-US" dirty="0"/>
              <a:t> </a:t>
            </a:r>
            <a:r>
              <a:rPr lang="en-US" dirty="0" err="1"/>
              <a:t>privrede</a:t>
            </a:r>
            <a:r>
              <a:rPr lang="en-US" dirty="0" smtClean="0"/>
              <a:t>).</a:t>
            </a:r>
            <a:endParaRPr lang="sr-Latn-ME" dirty="0" smtClean="0"/>
          </a:p>
          <a:p>
            <a:pPr algn="just"/>
            <a:r>
              <a:rPr lang="pl-PL" dirty="0"/>
              <a:t>Ako je tražnja veća od ponude (T &gt; P), globalno i u različitim sektorima, </a:t>
            </a:r>
            <a:r>
              <a:rPr lang="en-US" dirty="0" err="1"/>
              <a:t>vrlo</a:t>
            </a:r>
            <a:r>
              <a:rPr lang="en-US" dirty="0"/>
              <a:t> je </a:t>
            </a:r>
            <a:r>
              <a:rPr lang="en-US" dirty="0" err="1"/>
              <a:t>teško</a:t>
            </a:r>
            <a:r>
              <a:rPr lang="en-US" dirty="0"/>
              <a:t> </a:t>
            </a:r>
            <a:r>
              <a:rPr lang="en-US" dirty="0" err="1"/>
              <a:t>utvrditi</a:t>
            </a:r>
            <a:r>
              <a:rPr lang="en-US" dirty="0"/>
              <a:t> </a:t>
            </a:r>
            <a:r>
              <a:rPr lang="en-US" dirty="0" err="1"/>
              <a:t>stvarnu</a:t>
            </a:r>
            <a:r>
              <a:rPr lang="en-US" dirty="0"/>
              <a:t> </a:t>
            </a:r>
            <a:r>
              <a:rPr lang="en-US" dirty="0" err="1"/>
              <a:t>visinu</a:t>
            </a:r>
            <a:r>
              <a:rPr lang="en-US" dirty="0"/>
              <a:t> </a:t>
            </a:r>
            <a:r>
              <a:rPr lang="en-US" dirty="0" err="1"/>
              <a:t>potencijalne</a:t>
            </a:r>
            <a:r>
              <a:rPr lang="en-US" dirty="0"/>
              <a:t> </a:t>
            </a:r>
            <a:r>
              <a:rPr lang="en-US" dirty="0" err="1"/>
              <a:t>tražnje</a:t>
            </a:r>
            <a:r>
              <a:rPr lang="en-US" dirty="0"/>
              <a:t>. </a:t>
            </a:r>
            <a:endParaRPr lang="sr-Latn-ME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8904248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01521"/>
            <a:ext cx="10515600" cy="5275442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Stvarna</a:t>
            </a:r>
            <a:r>
              <a:rPr lang="en-US" dirty="0" smtClean="0"/>
              <a:t> </a:t>
            </a:r>
            <a:r>
              <a:rPr lang="en-US" dirty="0" err="1"/>
              <a:t>tražnja</a:t>
            </a:r>
            <a:r>
              <a:rPr lang="en-US" dirty="0"/>
              <a:t> se </a:t>
            </a:r>
            <a:r>
              <a:rPr lang="en-US" dirty="0" err="1" smtClean="0"/>
              <a:t>obično</a:t>
            </a:r>
            <a:r>
              <a:rPr lang="sr-Latn-ME" dirty="0" smtClean="0"/>
              <a:t> </a:t>
            </a:r>
            <a:r>
              <a:rPr lang="pl-PL" dirty="0" smtClean="0"/>
              <a:t>identifikuje </a:t>
            </a:r>
            <a:r>
              <a:rPr lang="pl-PL" dirty="0"/>
              <a:t>s realizovanom (izmirenom) tražnjom, a ona “je jednaka </a:t>
            </a:r>
            <a:r>
              <a:rPr lang="pl-PL" dirty="0" smtClean="0"/>
              <a:t>iznosu </a:t>
            </a:r>
            <a:r>
              <a:rPr lang="en-US" dirty="0" err="1" smtClean="0"/>
              <a:t>pozajmljenih</a:t>
            </a:r>
            <a:r>
              <a:rPr lang="en-US" dirty="0" smtClean="0"/>
              <a:t> </a:t>
            </a:r>
            <a:r>
              <a:rPr lang="en-US" dirty="0" err="1"/>
              <a:t>sredstava</a:t>
            </a:r>
            <a:r>
              <a:rPr lang="en-US" dirty="0"/>
              <a:t>”,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još</a:t>
            </a:r>
            <a:r>
              <a:rPr lang="en-US" dirty="0"/>
              <a:t> </a:t>
            </a:r>
            <a:r>
              <a:rPr lang="en-US" dirty="0" err="1"/>
              <a:t>tačnije</a:t>
            </a:r>
            <a:r>
              <a:rPr lang="en-US" dirty="0"/>
              <a:t>: </a:t>
            </a:r>
            <a:r>
              <a:rPr lang="en-US" dirty="0" err="1"/>
              <a:t>njen</a:t>
            </a:r>
            <a:r>
              <a:rPr lang="en-US" dirty="0"/>
              <a:t> limit </a:t>
            </a:r>
            <a:r>
              <a:rPr lang="en-US" dirty="0" err="1"/>
              <a:t>čini</a:t>
            </a:r>
            <a:r>
              <a:rPr lang="en-US" dirty="0"/>
              <a:t> </a:t>
            </a:r>
            <a:r>
              <a:rPr lang="en-US" dirty="0" err="1" smtClean="0"/>
              <a:t>marginaln</a:t>
            </a:r>
            <a:r>
              <a:rPr lang="sr-Latn-ME" dirty="0" smtClean="0"/>
              <a:t>a</a:t>
            </a:r>
            <a:r>
              <a:rPr lang="en-US" dirty="0" smtClean="0"/>
              <a:t> </a:t>
            </a:r>
            <a:r>
              <a:rPr lang="en-US" dirty="0" err="1"/>
              <a:t>globalna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strukturna</a:t>
            </a:r>
            <a:r>
              <a:rPr lang="en-US" dirty="0" smtClean="0"/>
              <a:t> </a:t>
            </a:r>
            <a:r>
              <a:rPr lang="en-US" dirty="0" err="1"/>
              <a:t>ponuda</a:t>
            </a:r>
            <a:r>
              <a:rPr lang="en-US" dirty="0"/>
              <a:t> </a:t>
            </a:r>
            <a:r>
              <a:rPr lang="en-US" dirty="0" err="1"/>
              <a:t>finansijskih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Upravo</a:t>
            </a:r>
            <a:r>
              <a:rPr lang="en-US" dirty="0" smtClean="0"/>
              <a:t> </a:t>
            </a:r>
            <a:r>
              <a:rPr lang="en-US" dirty="0"/>
              <a:t>je </a:t>
            </a:r>
            <a:r>
              <a:rPr lang="en-US" dirty="0" err="1"/>
              <a:t>takva</a:t>
            </a:r>
            <a:r>
              <a:rPr lang="en-US" dirty="0"/>
              <a:t> </a:t>
            </a:r>
            <a:r>
              <a:rPr lang="en-US" dirty="0" err="1"/>
              <a:t>situacija</a:t>
            </a:r>
            <a:r>
              <a:rPr lang="en-US" dirty="0"/>
              <a:t> u </a:t>
            </a:r>
            <a:r>
              <a:rPr lang="en-US" dirty="0" err="1"/>
              <a:t>razvoju</a:t>
            </a:r>
            <a:r>
              <a:rPr lang="en-US" dirty="0"/>
              <a:t> </a:t>
            </a:r>
            <a:r>
              <a:rPr lang="sr-Latn-ME" dirty="0" smtClean="0"/>
              <a:t> </a:t>
            </a:r>
            <a:r>
              <a:rPr lang="en-US" dirty="0" err="1" smtClean="0"/>
              <a:t>privrede</a:t>
            </a:r>
            <a:r>
              <a:rPr lang="sr-Latn-ME" dirty="0" smtClean="0"/>
              <a:t> zemalja u tranziciji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err="1"/>
              <a:t>Šta</a:t>
            </a:r>
            <a:r>
              <a:rPr lang="en-US" dirty="0"/>
              <a:t> je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ena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tim</a:t>
            </a:r>
            <a:r>
              <a:rPr lang="en-US" dirty="0"/>
              <a:t> </a:t>
            </a:r>
            <a:r>
              <a:rPr lang="en-US" dirty="0" err="1"/>
              <a:t>odnosima</a:t>
            </a:r>
            <a:r>
              <a:rPr lang="en-US" dirty="0"/>
              <a:t> </a:t>
            </a:r>
            <a:r>
              <a:rPr lang="en-US" dirty="0" err="1"/>
              <a:t>ponude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tražnje</a:t>
            </a:r>
            <a:r>
              <a:rPr lang="en-US" dirty="0"/>
              <a:t> </a:t>
            </a:r>
            <a:r>
              <a:rPr lang="en-US" dirty="0" err="1"/>
              <a:t>novčanih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? </a:t>
            </a:r>
            <a:endParaRPr lang="sr-Latn-ME" dirty="0" smtClean="0"/>
          </a:p>
          <a:p>
            <a:pPr algn="just"/>
            <a:r>
              <a:rPr lang="en-US" dirty="0" err="1" smtClean="0"/>
              <a:t>Kažemo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pl-PL" dirty="0" smtClean="0"/>
              <a:t>kreditnih</a:t>
            </a:r>
            <a:r>
              <a:rPr lang="pl-PL" dirty="0"/>
              <a:t>, jer šta je to što je karakteristično za naše uobičajeno bilateralne </a:t>
            </a:r>
            <a:r>
              <a:rPr lang="pl-PL" dirty="0" smtClean="0"/>
              <a:t>odnose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/>
              <a:t>finansijskom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, </a:t>
            </a:r>
            <a:r>
              <a:rPr lang="en-US" dirty="0" err="1"/>
              <a:t>ako</a:t>
            </a:r>
            <a:r>
              <a:rPr lang="en-US" dirty="0"/>
              <a:t> ne </a:t>
            </a:r>
            <a:r>
              <a:rPr lang="en-US" dirty="0" err="1"/>
              <a:t>ona</a:t>
            </a:r>
            <a:r>
              <a:rPr lang="en-US" dirty="0"/>
              <a:t>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ena</a:t>
            </a:r>
            <a:r>
              <a:rPr lang="en-US" dirty="0" smtClean="0"/>
              <a:t> </a:t>
            </a:r>
            <a:r>
              <a:rPr lang="en-US" dirty="0" err="1"/>
              <a:t>koja</a:t>
            </a:r>
            <a:r>
              <a:rPr lang="en-US" dirty="0"/>
              <a:t> se </a:t>
            </a:r>
            <a:r>
              <a:rPr lang="en-US" dirty="0" err="1"/>
              <a:t>plaća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“</a:t>
            </a:r>
            <a:r>
              <a:rPr lang="en-US" dirty="0" err="1"/>
              <a:t>odricanje</a:t>
            </a:r>
            <a:r>
              <a:rPr lang="en-US" dirty="0"/>
              <a:t> </a:t>
            </a:r>
            <a:r>
              <a:rPr lang="en-US" dirty="0" err="1" smtClean="0"/>
              <a:t>sadašnje</a:t>
            </a:r>
            <a:r>
              <a:rPr lang="sr-Latn-ME" dirty="0" smtClean="0"/>
              <a:t> </a:t>
            </a:r>
            <a:r>
              <a:rPr lang="en-US" dirty="0" err="1" smtClean="0"/>
              <a:t>potrošnje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upotrebne</a:t>
            </a:r>
            <a:r>
              <a:rPr lang="en-US" dirty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 err="1" smtClean="0"/>
              <a:t>dohotka</a:t>
            </a:r>
            <a:r>
              <a:rPr lang="sr-Latn-ME" dirty="0" smtClean="0"/>
              <a:t>“</a:t>
            </a:r>
            <a:r>
              <a:rPr lang="en-US" dirty="0" smtClean="0"/>
              <a:t>,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da </a:t>
            </a:r>
            <a:r>
              <a:rPr lang="en-US" dirty="0" err="1"/>
              <a:t>predstavlja</a:t>
            </a:r>
            <a:r>
              <a:rPr lang="en-US" dirty="0"/>
              <a:t> </a:t>
            </a:r>
            <a:r>
              <a:rPr lang="en-US" dirty="0" err="1"/>
              <a:t>barem</a:t>
            </a:r>
            <a:r>
              <a:rPr lang="en-US" dirty="0"/>
              <a:t> </a:t>
            </a:r>
            <a:r>
              <a:rPr lang="en-US" dirty="0" err="1" smtClean="0"/>
              <a:t>toliko</a:t>
            </a:r>
            <a:r>
              <a:rPr lang="sr-Latn-ME" dirty="0" smtClean="0"/>
              <a:t> </a:t>
            </a:r>
            <a:r>
              <a:rPr lang="pl-PL" dirty="0" smtClean="0"/>
              <a:t>oplođivanje </a:t>
            </a:r>
            <a:r>
              <a:rPr lang="pl-PL" dirty="0"/>
              <a:t>uloženog novca - kolika je sama kamatna </a:t>
            </a:r>
            <a:r>
              <a:rPr lang="pl-PL" dirty="0" smtClean="0"/>
              <a:t>stopa.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0745760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50006"/>
            <a:ext cx="10515600" cy="532695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 err="1"/>
              <a:t>Tražilac</a:t>
            </a:r>
            <a:r>
              <a:rPr lang="en-US" dirty="0"/>
              <a:t> </a:t>
            </a:r>
            <a:r>
              <a:rPr lang="en-US" dirty="0" err="1" smtClean="0"/>
              <a:t>finansijskih</a:t>
            </a:r>
            <a:r>
              <a:rPr lang="sr-Latn-ME" dirty="0" smtClean="0"/>
              <a:t> </a:t>
            </a:r>
            <a:r>
              <a:rPr lang="pl-PL" dirty="0" smtClean="0"/>
              <a:t>sredstava </a:t>
            </a:r>
            <a:r>
              <a:rPr lang="pl-PL" dirty="0"/>
              <a:t>spreman je da plati kamatnu stopu najmanje toliku kolika je </a:t>
            </a:r>
            <a:r>
              <a:rPr lang="pl-PL" dirty="0" smtClean="0"/>
              <a:t>marginalna </a:t>
            </a:r>
            <a:r>
              <a:rPr lang="en-US" dirty="0" err="1" smtClean="0"/>
              <a:t>produktivnost</a:t>
            </a:r>
            <a:r>
              <a:rPr lang="en-US" dirty="0" smtClean="0"/>
              <a:t> </a:t>
            </a:r>
            <a:r>
              <a:rPr lang="en-US" dirty="0" err="1"/>
              <a:t>uloženih</a:t>
            </a:r>
            <a:r>
              <a:rPr lang="en-US" dirty="0"/>
              <a:t> </a:t>
            </a:r>
            <a:r>
              <a:rPr lang="en-US" dirty="0" err="1" smtClean="0"/>
              <a:t>sredstava</a:t>
            </a:r>
            <a:r>
              <a:rPr lang="en-US" dirty="0" smtClean="0"/>
              <a:t>,</a:t>
            </a:r>
            <a:r>
              <a:rPr lang="sr-Latn-ME" b="1" dirty="0"/>
              <a:t> </a:t>
            </a:r>
            <a:r>
              <a:rPr lang="en-US" dirty="0" smtClean="0"/>
              <a:t>a </a:t>
            </a:r>
            <a:r>
              <a:rPr lang="en-US" dirty="0" err="1"/>
              <a:t>često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iznad</a:t>
            </a:r>
            <a:r>
              <a:rPr lang="en-US" dirty="0"/>
              <a:t> toga, da bi se:</a:t>
            </a:r>
          </a:p>
          <a:p>
            <a:pPr marL="0" indent="0">
              <a:buNone/>
            </a:pPr>
            <a:r>
              <a:rPr lang="en-US" dirty="0"/>
              <a:t>a) </a:t>
            </a:r>
            <a:r>
              <a:rPr lang="en-US" dirty="0" err="1"/>
              <a:t>Održao</a:t>
            </a:r>
            <a:r>
              <a:rPr lang="en-US" dirty="0"/>
              <a:t> </a:t>
            </a:r>
            <a:r>
              <a:rPr lang="en-US" dirty="0" err="1"/>
              <a:t>kontinuitet</a:t>
            </a:r>
            <a:r>
              <a:rPr lang="en-US" dirty="0"/>
              <a:t> </a:t>
            </a:r>
            <a:r>
              <a:rPr lang="en-US" dirty="0" err="1"/>
              <a:t>reprodukcije</a:t>
            </a:r>
            <a:r>
              <a:rPr lang="en-US" dirty="0"/>
              <a:t>,</a:t>
            </a:r>
          </a:p>
          <a:p>
            <a:pPr marL="0" indent="0">
              <a:buNone/>
            </a:pPr>
            <a:r>
              <a:rPr lang="en-US" dirty="0"/>
              <a:t>b) </a:t>
            </a:r>
            <a:r>
              <a:rPr lang="en-US" dirty="0" err="1"/>
              <a:t>Osigurala</a:t>
            </a:r>
            <a:r>
              <a:rPr lang="en-US" dirty="0"/>
              <a:t> </a:t>
            </a:r>
            <a:r>
              <a:rPr lang="en-US" dirty="0" err="1"/>
              <a:t>likvidnost</a:t>
            </a:r>
            <a:r>
              <a:rPr lang="en-US" dirty="0"/>
              <a:t> u </a:t>
            </a:r>
            <a:r>
              <a:rPr lang="en-US" dirty="0" err="1"/>
              <a:t>plaćanjima</a:t>
            </a:r>
            <a:r>
              <a:rPr lang="en-US" dirty="0"/>
              <a:t>,</a:t>
            </a:r>
          </a:p>
          <a:p>
            <a:pPr marL="0" indent="0">
              <a:buNone/>
            </a:pPr>
            <a:r>
              <a:rPr lang="en-US" dirty="0"/>
              <a:t>c) </a:t>
            </a:r>
            <a:r>
              <a:rPr lang="en-US" dirty="0" err="1"/>
              <a:t>Započela</a:t>
            </a:r>
            <a:r>
              <a:rPr lang="en-US" dirty="0"/>
              <a:t> </a:t>
            </a:r>
            <a:r>
              <a:rPr lang="en-US" dirty="0" err="1"/>
              <a:t>određena</a:t>
            </a:r>
            <a:r>
              <a:rPr lang="en-US" dirty="0"/>
              <a:t> </a:t>
            </a:r>
            <a:r>
              <a:rPr lang="en-US" dirty="0" err="1"/>
              <a:t>investicija</a:t>
            </a:r>
            <a:r>
              <a:rPr lang="en-US" dirty="0"/>
              <a:t>,</a:t>
            </a:r>
          </a:p>
          <a:p>
            <a:pPr marL="0" indent="0">
              <a:buNone/>
            </a:pPr>
            <a:r>
              <a:rPr lang="en-US" dirty="0"/>
              <a:t>d) </a:t>
            </a:r>
            <a:r>
              <a:rPr lang="en-US" dirty="0" err="1"/>
              <a:t>Pokrile</a:t>
            </a:r>
            <a:r>
              <a:rPr lang="en-US" dirty="0"/>
              <a:t> </a:t>
            </a:r>
            <a:r>
              <a:rPr lang="en-US" dirty="0" err="1"/>
              <a:t>neadekvatne</a:t>
            </a:r>
            <a:r>
              <a:rPr lang="en-US" dirty="0"/>
              <a:t> </a:t>
            </a:r>
            <a:r>
              <a:rPr lang="en-US" dirty="0" err="1"/>
              <a:t>zalihe</a:t>
            </a:r>
            <a:r>
              <a:rPr lang="en-US" dirty="0"/>
              <a:t>,</a:t>
            </a:r>
          </a:p>
          <a:p>
            <a:pPr marL="0" indent="0">
              <a:buNone/>
            </a:pPr>
            <a:r>
              <a:rPr lang="pl-PL" dirty="0"/>
              <a:t>e) Povećao obim proizvodnje u realizacije i sl</a:t>
            </a:r>
            <a:r>
              <a:rPr lang="pl-PL" dirty="0" smtClean="0"/>
              <a:t>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68895144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6524"/>
            <a:ext cx="10515600" cy="4850439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/>
              <a:t>U </a:t>
            </a:r>
            <a:r>
              <a:rPr lang="en-US" dirty="0" err="1"/>
              <a:t>svim</a:t>
            </a:r>
            <a:r>
              <a:rPr lang="en-US" dirty="0"/>
              <a:t> </a:t>
            </a:r>
            <a:r>
              <a:rPr lang="en-US" dirty="0" err="1"/>
              <a:t>navedenim</a:t>
            </a:r>
            <a:r>
              <a:rPr lang="en-US" dirty="0"/>
              <a:t> </a:t>
            </a:r>
            <a:r>
              <a:rPr lang="en-US" dirty="0" err="1"/>
              <a:t>slučajevima</a:t>
            </a:r>
            <a:r>
              <a:rPr lang="en-US" dirty="0"/>
              <a:t> </a:t>
            </a:r>
            <a:r>
              <a:rPr lang="en-US" dirty="0" err="1"/>
              <a:t>kamatna</a:t>
            </a:r>
            <a:r>
              <a:rPr lang="en-US" dirty="0"/>
              <a:t> </a:t>
            </a:r>
            <a:r>
              <a:rPr lang="en-US" dirty="0" err="1"/>
              <a:t>stopa</a:t>
            </a:r>
            <a:r>
              <a:rPr lang="en-US" dirty="0"/>
              <a:t> </a:t>
            </a:r>
            <a:r>
              <a:rPr lang="en-US" dirty="0" err="1"/>
              <a:t>prestaje</a:t>
            </a:r>
            <a:r>
              <a:rPr lang="en-US" dirty="0"/>
              <a:t> da </a:t>
            </a:r>
            <a:r>
              <a:rPr lang="en-US" dirty="0" err="1"/>
              <a:t>postoji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sr-Latn-ME" dirty="0"/>
              <a:t> </a:t>
            </a:r>
            <a:r>
              <a:rPr lang="en-US" dirty="0"/>
              <a:t>regulator </a:t>
            </a:r>
            <a:r>
              <a:rPr lang="en-US" dirty="0" err="1"/>
              <a:t>tražnje</a:t>
            </a:r>
            <a:r>
              <a:rPr lang="en-US" dirty="0"/>
              <a:t> </a:t>
            </a:r>
            <a:r>
              <a:rPr lang="en-US" dirty="0" err="1"/>
              <a:t>finansijskih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. </a:t>
            </a:r>
            <a:endParaRPr lang="sr-Latn-ME" dirty="0"/>
          </a:p>
          <a:p>
            <a:pPr marL="0" indent="0" algn="just">
              <a:buNone/>
            </a:pPr>
            <a:r>
              <a:rPr lang="en-US" dirty="0"/>
              <a:t>U </a:t>
            </a:r>
            <a:r>
              <a:rPr lang="en-US" dirty="0" err="1"/>
              <a:t>takvim</a:t>
            </a:r>
            <a:r>
              <a:rPr lang="en-US" dirty="0"/>
              <a:t> </a:t>
            </a:r>
            <a:r>
              <a:rPr lang="en-US" dirty="0" err="1"/>
              <a:t>slučajevima</a:t>
            </a:r>
            <a:r>
              <a:rPr lang="en-US" dirty="0"/>
              <a:t> </a:t>
            </a:r>
            <a:r>
              <a:rPr lang="en-US" dirty="0" err="1"/>
              <a:t>moguće</a:t>
            </a:r>
            <a:r>
              <a:rPr lang="en-US" dirty="0"/>
              <a:t> je da </a:t>
            </a:r>
            <a:r>
              <a:rPr lang="en-US" dirty="0" err="1"/>
              <a:t>kamatna</a:t>
            </a:r>
            <a:r>
              <a:rPr lang="sr-Latn-ME" dirty="0"/>
              <a:t> </a:t>
            </a:r>
            <a:r>
              <a:rPr lang="en-US" dirty="0" err="1"/>
              <a:t>stopa</a:t>
            </a:r>
            <a:r>
              <a:rPr lang="en-US" dirty="0"/>
              <a:t> </a:t>
            </a:r>
            <a:r>
              <a:rPr lang="en-US" dirty="0" err="1"/>
              <a:t>bude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iznad</a:t>
            </a:r>
            <a:r>
              <a:rPr lang="en-US" dirty="0"/>
              <a:t> </a:t>
            </a:r>
            <a:r>
              <a:rPr lang="en-US" dirty="0" err="1"/>
              <a:t>dohodovne</a:t>
            </a:r>
            <a:r>
              <a:rPr lang="en-US" dirty="0"/>
              <a:t> stope </a:t>
            </a:r>
            <a:r>
              <a:rPr lang="en-US" dirty="0" err="1"/>
              <a:t>tražioca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, </a:t>
            </a:r>
            <a:r>
              <a:rPr lang="en-US" dirty="0" err="1"/>
              <a:t>odnosno</a:t>
            </a:r>
            <a:r>
              <a:rPr lang="en-US" dirty="0"/>
              <a:t> </a:t>
            </a:r>
            <a:r>
              <a:rPr lang="en-US" dirty="0" err="1"/>
              <a:t>odgovarajuće</a:t>
            </a:r>
            <a:r>
              <a:rPr lang="en-US" dirty="0"/>
              <a:t> </a:t>
            </a:r>
            <a:r>
              <a:rPr lang="en-US" dirty="0" err="1"/>
              <a:t>grane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r>
              <a:rPr lang="en-US" dirty="0"/>
              <a:t>To se </a:t>
            </a:r>
            <a:r>
              <a:rPr lang="en-US" dirty="0" err="1"/>
              <a:t>upravo</a:t>
            </a:r>
            <a:r>
              <a:rPr lang="en-US" dirty="0"/>
              <a:t> </a:t>
            </a:r>
            <a:r>
              <a:rPr lang="en-US" dirty="0" err="1"/>
              <a:t>javlja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strani</a:t>
            </a:r>
            <a:r>
              <a:rPr lang="en-US" dirty="0"/>
              <a:t> </a:t>
            </a:r>
            <a:r>
              <a:rPr lang="en-US" dirty="0" err="1"/>
              <a:t>tražnje</a:t>
            </a:r>
            <a:r>
              <a:rPr lang="en-US" dirty="0"/>
              <a:t> (“</a:t>
            </a:r>
            <a:r>
              <a:rPr lang="en-US" dirty="0" err="1"/>
              <a:t>vremenska</a:t>
            </a:r>
            <a:r>
              <a:rPr lang="en-US" dirty="0"/>
              <a:t> </a:t>
            </a:r>
            <a:r>
              <a:rPr lang="en-US" dirty="0" err="1"/>
              <a:t>prednost</a:t>
            </a:r>
            <a:r>
              <a:rPr lang="en-US" dirty="0"/>
              <a:t> </a:t>
            </a:r>
            <a:r>
              <a:rPr lang="en-US" dirty="0" err="1"/>
              <a:t>sadašnje</a:t>
            </a:r>
            <a:r>
              <a:rPr lang="en-US" dirty="0"/>
              <a:t> </a:t>
            </a:r>
            <a:r>
              <a:rPr lang="en-US" dirty="0" err="1"/>
              <a:t>potrošnje</a:t>
            </a:r>
            <a:r>
              <a:rPr lang="en-US" dirty="0"/>
              <a:t> </a:t>
            </a:r>
            <a:r>
              <a:rPr lang="en-US" dirty="0" err="1"/>
              <a:t>nad</a:t>
            </a:r>
            <a:r>
              <a:rPr lang="sr-Latn-ME" dirty="0"/>
              <a:t> </a:t>
            </a:r>
            <a:r>
              <a:rPr lang="en-US" dirty="0" err="1"/>
              <a:t>budućom</a:t>
            </a:r>
            <a:r>
              <a:rPr lang="en-US" dirty="0"/>
              <a:t>”).</a:t>
            </a:r>
            <a:endParaRPr lang="sr-Latn-ME" b="1" dirty="0"/>
          </a:p>
          <a:p>
            <a:pPr marL="0" indent="0" algn="just">
              <a:buNone/>
            </a:pPr>
            <a:r>
              <a:rPr lang="en-US" dirty="0"/>
              <a:t>U </a:t>
            </a:r>
            <a:r>
              <a:rPr lang="en-US" dirty="0" err="1"/>
              <a:t>ponašanju</a:t>
            </a:r>
            <a:r>
              <a:rPr lang="en-US" dirty="0"/>
              <a:t> </a:t>
            </a:r>
            <a:r>
              <a:rPr lang="en-US" dirty="0" err="1"/>
              <a:t>tražnje</a:t>
            </a:r>
            <a:r>
              <a:rPr lang="en-US" dirty="0"/>
              <a:t> </a:t>
            </a:r>
            <a:r>
              <a:rPr lang="en-US" dirty="0" err="1"/>
              <a:t>finansijskih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 </a:t>
            </a:r>
            <a:r>
              <a:rPr lang="en-US" dirty="0" err="1"/>
              <a:t>marginalna</a:t>
            </a:r>
            <a:r>
              <a:rPr lang="en-US" dirty="0"/>
              <a:t> </a:t>
            </a:r>
            <a:r>
              <a:rPr lang="en-US" dirty="0" err="1"/>
              <a:t>produktivnost</a:t>
            </a:r>
            <a:r>
              <a:rPr lang="sr-Latn-ME" dirty="0"/>
              <a:t> </a:t>
            </a:r>
            <a:r>
              <a:rPr lang="en-US" dirty="0" err="1"/>
              <a:t>samih</a:t>
            </a:r>
            <a:r>
              <a:rPr lang="en-US" dirty="0"/>
              <a:t> </a:t>
            </a:r>
            <a:r>
              <a:rPr lang="en-US" dirty="0" err="1"/>
              <a:t>investicija</a:t>
            </a:r>
            <a:r>
              <a:rPr lang="en-US" dirty="0"/>
              <a:t> </a:t>
            </a:r>
            <a:r>
              <a:rPr lang="en-US" dirty="0" err="1"/>
              <a:t>trebala</a:t>
            </a:r>
            <a:r>
              <a:rPr lang="en-US" dirty="0"/>
              <a:t> bi da </a:t>
            </a:r>
            <a:r>
              <a:rPr lang="en-US" dirty="0" err="1"/>
              <a:t>kamatnu</a:t>
            </a:r>
            <a:r>
              <a:rPr lang="en-US" dirty="0"/>
              <a:t> </a:t>
            </a:r>
            <a:r>
              <a:rPr lang="en-US" dirty="0" err="1"/>
              <a:t>stopu</a:t>
            </a:r>
            <a:r>
              <a:rPr lang="en-US" dirty="0"/>
              <a:t> </a:t>
            </a:r>
            <a:r>
              <a:rPr lang="en-US" dirty="0" err="1"/>
              <a:t>čini</a:t>
            </a:r>
            <a:r>
              <a:rPr lang="en-US" dirty="0"/>
              <a:t> </a:t>
            </a:r>
            <a:r>
              <a:rPr lang="en-US" dirty="0" err="1"/>
              <a:t>graničnom</a:t>
            </a:r>
            <a:r>
              <a:rPr lang="en-US" dirty="0"/>
              <a:t> </a:t>
            </a:r>
            <a:r>
              <a:rPr lang="en-US" dirty="0" err="1"/>
              <a:t>veličinom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2356644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53037"/>
            <a:ext cx="10515600" cy="5223926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Dosadašnja</a:t>
            </a:r>
            <a:r>
              <a:rPr lang="en-US" dirty="0" smtClean="0"/>
              <a:t> </a:t>
            </a:r>
            <a:r>
              <a:rPr lang="en-US" dirty="0" err="1"/>
              <a:t>iskustva</a:t>
            </a:r>
            <a:r>
              <a:rPr lang="en-US" dirty="0"/>
              <a:t> </a:t>
            </a:r>
            <a:r>
              <a:rPr lang="en-US" dirty="0" err="1"/>
              <a:t>poslovnih</a:t>
            </a:r>
            <a:r>
              <a:rPr lang="en-US" dirty="0"/>
              <a:t> </a:t>
            </a:r>
            <a:r>
              <a:rPr lang="en-US" dirty="0" err="1"/>
              <a:t>banaka</a:t>
            </a:r>
            <a:r>
              <a:rPr lang="en-US" dirty="0"/>
              <a:t> </a:t>
            </a:r>
            <a:r>
              <a:rPr lang="en-US" dirty="0" err="1"/>
              <a:t>ukazuju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činjenicu</a:t>
            </a:r>
            <a:r>
              <a:rPr lang="en-US" dirty="0"/>
              <a:t> da se </a:t>
            </a:r>
            <a:r>
              <a:rPr lang="sr-Latn-ME" dirty="0" smtClean="0"/>
              <a:t> </a:t>
            </a:r>
            <a:r>
              <a:rPr lang="en-US" dirty="0" smtClean="0"/>
              <a:t>ne </a:t>
            </a:r>
            <a:r>
              <a:rPr lang="en-US" dirty="0" err="1"/>
              <a:t>postavlja</a:t>
            </a:r>
            <a:r>
              <a:rPr lang="en-US" dirty="0"/>
              <a:t> problem </a:t>
            </a:r>
            <a:r>
              <a:rPr lang="en-US" dirty="0" err="1"/>
              <a:t>plasmana</a:t>
            </a:r>
            <a:r>
              <a:rPr lang="en-US" dirty="0"/>
              <a:t> </a:t>
            </a:r>
            <a:r>
              <a:rPr lang="en-US" dirty="0" err="1"/>
              <a:t>akumulisanih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 u </a:t>
            </a:r>
            <a:r>
              <a:rPr lang="en-US" dirty="0" err="1"/>
              <a:t>bankarskom</a:t>
            </a:r>
            <a:r>
              <a:rPr lang="en-US" dirty="0"/>
              <a:t> </a:t>
            </a:r>
            <a:r>
              <a:rPr lang="en-US" dirty="0" err="1" smtClean="0"/>
              <a:t>mehanizmu</a:t>
            </a:r>
            <a:r>
              <a:rPr lang="sr-Latn-ME" dirty="0" smtClean="0"/>
              <a:t> </a:t>
            </a:r>
            <a:r>
              <a:rPr lang="sv-SE" dirty="0" smtClean="0"/>
              <a:t>-</a:t>
            </a:r>
            <a:r>
              <a:rPr lang="sr-Latn-ME" dirty="0" smtClean="0"/>
              <a:t> </a:t>
            </a:r>
            <a:r>
              <a:rPr lang="sv-SE" dirty="0" smtClean="0"/>
              <a:t>problem </a:t>
            </a:r>
            <a:r>
              <a:rPr lang="sv-SE" dirty="0"/>
              <a:t>se javlja na strani formiranja sredstava. </a:t>
            </a:r>
            <a:endParaRPr lang="sr-Latn-ME" dirty="0" smtClean="0"/>
          </a:p>
          <a:p>
            <a:pPr algn="just"/>
            <a:r>
              <a:rPr lang="sv-SE" dirty="0" smtClean="0"/>
              <a:t>Kvantitet </a:t>
            </a:r>
            <a:r>
              <a:rPr lang="sv-SE" dirty="0"/>
              <a:t>tražnje je u tom </a:t>
            </a:r>
            <a:r>
              <a:rPr lang="sv-SE" dirty="0" smtClean="0"/>
              <a:t>slučaju</a:t>
            </a:r>
            <a:r>
              <a:rPr lang="sr-Latn-ME" dirty="0" smtClean="0"/>
              <a:t> </a:t>
            </a:r>
            <a:r>
              <a:rPr lang="en-US" dirty="0" err="1" smtClean="0"/>
              <a:t>jednak</a:t>
            </a:r>
            <a:r>
              <a:rPr lang="en-US" dirty="0" smtClean="0"/>
              <a:t> </a:t>
            </a:r>
            <a:r>
              <a:rPr lang="en-US" dirty="0" err="1"/>
              <a:t>veličini</a:t>
            </a:r>
            <a:r>
              <a:rPr lang="en-US" dirty="0"/>
              <a:t> </a:t>
            </a:r>
            <a:r>
              <a:rPr lang="en-US" dirty="0" err="1"/>
              <a:t>zadovoljene</a:t>
            </a:r>
            <a:r>
              <a:rPr lang="en-US" dirty="0"/>
              <a:t> </a:t>
            </a:r>
            <a:r>
              <a:rPr lang="en-US" dirty="0" err="1"/>
              <a:t>tražnje</a:t>
            </a:r>
            <a:r>
              <a:rPr lang="en-US" dirty="0"/>
              <a:t> </a:t>
            </a:r>
            <a:r>
              <a:rPr lang="en-US" dirty="0" err="1"/>
              <a:t>preko</a:t>
            </a:r>
            <a:r>
              <a:rPr lang="en-US" dirty="0"/>
              <a:t> </a:t>
            </a:r>
            <a:r>
              <a:rPr lang="en-US" dirty="0" err="1"/>
              <a:t>bankarskih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.</a:t>
            </a:r>
          </a:p>
          <a:p>
            <a:pPr algn="just"/>
            <a:r>
              <a:rPr lang="pl-PL" dirty="0"/>
              <a:t>Odnosi u ponašanju ponude i tražnje (akumulacije i investicija) mogu </a:t>
            </a:r>
            <a:r>
              <a:rPr lang="pl-PL" dirty="0" smtClean="0"/>
              <a:t>se </a:t>
            </a:r>
            <a:r>
              <a:rPr lang="en-US" dirty="0" err="1" smtClean="0"/>
              <a:t>teoretski</a:t>
            </a:r>
            <a:r>
              <a:rPr lang="en-US" dirty="0" smtClean="0"/>
              <a:t> </a:t>
            </a:r>
            <a:r>
              <a:rPr lang="en-US" dirty="0" err="1"/>
              <a:t>prikazati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 smtClean="0"/>
              <a:t>sl</a:t>
            </a:r>
            <a:r>
              <a:rPr lang="sr-Latn-ME" dirty="0" smtClean="0"/>
              <a:t>ij</a:t>
            </a:r>
            <a:r>
              <a:rPr lang="en-US" dirty="0" err="1" smtClean="0"/>
              <a:t>edeći</a:t>
            </a:r>
            <a:r>
              <a:rPr lang="en-US" dirty="0" smtClean="0"/>
              <a:t> </a:t>
            </a:r>
            <a:r>
              <a:rPr lang="en-US" dirty="0" err="1"/>
              <a:t>način</a:t>
            </a:r>
            <a:r>
              <a:rPr lang="en-US" dirty="0"/>
              <a:t>, </a:t>
            </a:r>
            <a:r>
              <a:rPr lang="en-US" dirty="0" err="1"/>
              <a:t>uz</a:t>
            </a:r>
            <a:r>
              <a:rPr lang="en-US" dirty="0"/>
              <a:t> </a:t>
            </a:r>
            <a:r>
              <a:rPr lang="en-US" dirty="0" err="1"/>
              <a:t>ukomponovanje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ene</a:t>
            </a:r>
            <a:r>
              <a:rPr lang="en-US" dirty="0" smtClean="0"/>
              <a:t> </a:t>
            </a:r>
            <a:r>
              <a:rPr lang="en-US" dirty="0" err="1"/>
              <a:t>novca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akumulacije</a:t>
            </a:r>
            <a:r>
              <a:rPr lang="sr-Latn-ME" dirty="0" smtClean="0"/>
              <a:t> </a:t>
            </a:r>
            <a:r>
              <a:rPr lang="en-US" dirty="0" smtClean="0"/>
              <a:t>(</a:t>
            </a:r>
            <a:r>
              <a:rPr lang="en-US" dirty="0" err="1"/>
              <a:t>kamate</a:t>
            </a:r>
            <a:r>
              <a:rPr lang="en-US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xmlns="" val="52709297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+mn-lt"/>
              </a:rPr>
              <a:t>5. STRUKTURA KAMATNIH STOPA I STRUKTURA</a:t>
            </a:r>
            <a:br>
              <a:rPr lang="en-US" sz="3600" dirty="0">
                <a:latin typeface="+mn-lt"/>
              </a:rPr>
            </a:br>
            <a:r>
              <a:rPr lang="en-US" sz="3600" dirty="0">
                <a:latin typeface="+mn-lt"/>
              </a:rPr>
              <a:t>FINANSUSKIH </a:t>
            </a:r>
            <a:r>
              <a:rPr lang="en-US" sz="3600" dirty="0" smtClean="0">
                <a:latin typeface="+mn-lt"/>
              </a:rPr>
              <a:t>INSTRUMENATA</a:t>
            </a:r>
            <a:r>
              <a:rPr lang="sr-Latn-ME" sz="3600" dirty="0" smtClean="0">
                <a:latin typeface="+mn-lt"/>
              </a:rPr>
              <a:t> ZEMALJA U TRANZICIJI</a:t>
            </a:r>
            <a:endParaRPr lang="en-US" sz="36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Problem </a:t>
            </a:r>
            <a:r>
              <a:rPr lang="en-US" dirty="0" err="1"/>
              <a:t>strukture</a:t>
            </a:r>
            <a:r>
              <a:rPr lang="en-US" dirty="0"/>
              <a:t> </a:t>
            </a:r>
            <a:r>
              <a:rPr lang="en-US" dirty="0" err="1"/>
              <a:t>kamatnih</a:t>
            </a:r>
            <a:r>
              <a:rPr lang="en-US" dirty="0"/>
              <a:t> </a:t>
            </a:r>
            <a:r>
              <a:rPr lang="en-US" dirty="0" err="1"/>
              <a:t>stopa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povezati</a:t>
            </a:r>
            <a:r>
              <a:rPr lang="en-US" dirty="0"/>
              <a:t> s </a:t>
            </a:r>
            <a:r>
              <a:rPr lang="en-US" dirty="0" err="1"/>
              <a:t>problemom</a:t>
            </a:r>
            <a:r>
              <a:rPr lang="en-US" dirty="0"/>
              <a:t> </a:t>
            </a:r>
            <a:r>
              <a:rPr lang="en-US" dirty="0" err="1" smtClean="0"/>
              <a:t>strukture</a:t>
            </a:r>
            <a:r>
              <a:rPr lang="sr-Latn-ME" dirty="0" smtClean="0"/>
              <a:t> </a:t>
            </a:r>
            <a:r>
              <a:rPr lang="en-US" dirty="0" err="1" smtClean="0"/>
              <a:t>finansijskog</a:t>
            </a:r>
            <a:r>
              <a:rPr lang="en-US" dirty="0" smtClean="0"/>
              <a:t> </a:t>
            </a:r>
            <a:r>
              <a:rPr lang="en-US" dirty="0" err="1" smtClean="0"/>
              <a:t>tržišta</a:t>
            </a:r>
            <a:r>
              <a:rPr lang="sr-Latn-ME" dirty="0" smtClean="0"/>
              <a:t> zemalja u tranziciji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Kako</a:t>
            </a:r>
            <a:r>
              <a:rPr lang="en-US" dirty="0" smtClean="0"/>
              <a:t> </a:t>
            </a:r>
            <a:r>
              <a:rPr lang="en-US" dirty="0"/>
              <a:t>je </a:t>
            </a:r>
            <a:r>
              <a:rPr lang="en-US" dirty="0" err="1"/>
              <a:t>pomenuto</a:t>
            </a:r>
            <a:r>
              <a:rPr lang="en-US" dirty="0"/>
              <a:t>, </a:t>
            </a:r>
            <a:r>
              <a:rPr lang="en-US" dirty="0" err="1"/>
              <a:t>finansijsko</a:t>
            </a:r>
            <a:r>
              <a:rPr lang="en-US" dirty="0"/>
              <a:t> </a:t>
            </a:r>
            <a:r>
              <a:rPr lang="en-US" dirty="0" err="1"/>
              <a:t>tržište</a:t>
            </a:r>
            <a:r>
              <a:rPr lang="en-US" dirty="0"/>
              <a:t> ne </a:t>
            </a:r>
            <a:r>
              <a:rPr lang="en-US" dirty="0" err="1"/>
              <a:t>predstavlja</a:t>
            </a:r>
            <a:r>
              <a:rPr lang="en-US" dirty="0"/>
              <a:t> </a:t>
            </a:r>
            <a:r>
              <a:rPr lang="en-US" dirty="0" err="1" smtClean="0"/>
              <a:t>homogenu</a:t>
            </a:r>
            <a:r>
              <a:rPr lang="sr-Latn-ME" dirty="0" smtClean="0"/>
              <a:t> </a:t>
            </a:r>
            <a:r>
              <a:rPr lang="en-US" dirty="0" smtClean="0"/>
              <a:t>c</a:t>
            </a:r>
            <a:r>
              <a:rPr lang="sr-Latn-ME" dirty="0" smtClean="0"/>
              <a:t>j</a:t>
            </a:r>
            <a:r>
              <a:rPr lang="en-US" dirty="0" err="1" smtClean="0"/>
              <a:t>elinu</a:t>
            </a:r>
            <a:r>
              <a:rPr lang="sr-Latn-ME" dirty="0" smtClean="0"/>
              <a:t> u ovim ekonomijama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Ono </a:t>
            </a:r>
            <a:r>
              <a:rPr lang="en-US" dirty="0"/>
              <a:t>je </a:t>
            </a:r>
            <a:r>
              <a:rPr lang="en-US" dirty="0" err="1"/>
              <a:t>sastavljeno</a:t>
            </a:r>
            <a:r>
              <a:rPr lang="en-US" dirty="0"/>
              <a:t> od </a:t>
            </a:r>
            <a:r>
              <a:rPr lang="en-US" dirty="0" err="1"/>
              <a:t>nekoliko</a:t>
            </a:r>
            <a:r>
              <a:rPr lang="en-US" dirty="0"/>
              <a:t> </a:t>
            </a:r>
            <a:r>
              <a:rPr lang="en-US" dirty="0" err="1"/>
              <a:t>parcijalnih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, </a:t>
            </a:r>
            <a:r>
              <a:rPr lang="en-US" dirty="0" err="1"/>
              <a:t>koja</a:t>
            </a:r>
            <a:r>
              <a:rPr lang="en-US" dirty="0"/>
              <a:t> se u </a:t>
            </a:r>
            <a:r>
              <a:rPr lang="en-US" dirty="0" err="1"/>
              <a:t>najširim</a:t>
            </a:r>
            <a:r>
              <a:rPr lang="en-US" dirty="0"/>
              <a:t> </a:t>
            </a:r>
            <a:r>
              <a:rPr lang="en-US" dirty="0" err="1" smtClean="0"/>
              <a:t>okvirima</a:t>
            </a:r>
            <a:r>
              <a:rPr lang="sr-Latn-ME" dirty="0" smtClean="0"/>
              <a:t> </a:t>
            </a:r>
            <a:r>
              <a:rPr lang="en-US" dirty="0" err="1" smtClean="0"/>
              <a:t>mogu</a:t>
            </a:r>
            <a:r>
              <a:rPr lang="en-US" dirty="0" smtClean="0"/>
              <a:t> </a:t>
            </a:r>
            <a:r>
              <a:rPr lang="en-US" dirty="0" err="1"/>
              <a:t>grupisati</a:t>
            </a:r>
            <a:r>
              <a:rPr lang="en-US" dirty="0"/>
              <a:t> “u </a:t>
            </a:r>
            <a:r>
              <a:rPr lang="en-US" dirty="0" err="1"/>
              <a:t>tržište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” </a:t>
            </a:r>
            <a:r>
              <a:rPr lang="en-US" dirty="0" err="1"/>
              <a:t>i</a:t>
            </a:r>
            <a:r>
              <a:rPr lang="en-US" dirty="0"/>
              <a:t> “</a:t>
            </a:r>
            <a:r>
              <a:rPr lang="en-US" dirty="0" err="1"/>
              <a:t>tržište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”. </a:t>
            </a:r>
            <a:endParaRPr lang="sr-Latn-ME" dirty="0" smtClean="0"/>
          </a:p>
          <a:p>
            <a:pPr algn="just"/>
            <a:r>
              <a:rPr lang="en-US" dirty="0" smtClean="0"/>
              <a:t>U </a:t>
            </a:r>
            <a:r>
              <a:rPr lang="en-US" dirty="0" err="1"/>
              <a:t>uslovima</a:t>
            </a:r>
            <a:r>
              <a:rPr lang="en-US" dirty="0"/>
              <a:t> </a:t>
            </a:r>
            <a:r>
              <a:rPr lang="en-US" dirty="0" err="1" smtClean="0"/>
              <a:t>ograničene</a:t>
            </a:r>
            <a:r>
              <a:rPr lang="sr-Latn-ME" dirty="0" smtClean="0"/>
              <a:t> </a:t>
            </a:r>
            <a:r>
              <a:rPr lang="en-US" dirty="0" smtClean="0"/>
              <a:t>“</a:t>
            </a:r>
            <a:r>
              <a:rPr lang="en-US" dirty="0" err="1"/>
              <a:t>fluidnosti</a:t>
            </a:r>
            <a:r>
              <a:rPr lang="en-US" dirty="0"/>
              <a:t>” </a:t>
            </a:r>
            <a:r>
              <a:rPr lang="en-US" dirty="0" err="1"/>
              <a:t>finansijske</a:t>
            </a:r>
            <a:r>
              <a:rPr lang="en-US" dirty="0"/>
              <a:t> </a:t>
            </a:r>
            <a:r>
              <a:rPr lang="en-US" dirty="0" err="1"/>
              <a:t>strukture</a:t>
            </a:r>
            <a:r>
              <a:rPr lang="en-US" dirty="0"/>
              <a:t> (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je </a:t>
            </a:r>
            <a:r>
              <a:rPr lang="en-US" dirty="0" err="1"/>
              <a:t>slučaj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sr-Latn-ME" dirty="0" smtClean="0"/>
              <a:t>zemalja u tranziciji</a:t>
            </a:r>
            <a:r>
              <a:rPr lang="en-US" dirty="0" smtClean="0"/>
              <a:t>) </a:t>
            </a:r>
            <a:r>
              <a:rPr lang="en-US" dirty="0" err="1"/>
              <a:t>parcijalna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 smtClean="0"/>
              <a:t>su</a:t>
            </a:r>
            <a:r>
              <a:rPr lang="sr-Latn-ME" dirty="0" smtClean="0"/>
              <a:t> </a:t>
            </a:r>
            <a:r>
              <a:rPr lang="pl-PL" dirty="0" smtClean="0"/>
              <a:t>od </a:t>
            </a:r>
            <a:r>
              <a:rPr lang="pl-PL" dirty="0"/>
              <a:t>daleko većeg značaja nego u zemljama razvijene finansijske strakture. 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xmlns="" val="18783599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88642"/>
            <a:ext cx="10515600" cy="5288321"/>
          </a:xfrm>
        </p:spPr>
        <p:txBody>
          <a:bodyPr>
            <a:normAutofit/>
          </a:bodyPr>
          <a:lstStyle/>
          <a:p>
            <a:r>
              <a:rPr lang="en-US" dirty="0" err="1"/>
              <a:t>Obično</a:t>
            </a:r>
            <a:r>
              <a:rPr lang="en-US" dirty="0"/>
              <a:t> se </a:t>
            </a:r>
            <a:r>
              <a:rPr lang="en-US" dirty="0" err="1"/>
              <a:t>smatra</a:t>
            </a:r>
            <a:r>
              <a:rPr lang="en-US" dirty="0"/>
              <a:t> da je </a:t>
            </a:r>
            <a:r>
              <a:rPr lang="en-US" dirty="0" err="1"/>
              <a:t>kamata</a:t>
            </a:r>
            <a:r>
              <a:rPr lang="en-US" dirty="0"/>
              <a:t>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ena</a:t>
            </a:r>
            <a:r>
              <a:rPr lang="en-US" dirty="0" smtClean="0"/>
              <a:t> </a:t>
            </a:r>
            <a:r>
              <a:rPr lang="en-US" dirty="0" err="1"/>
              <a:t>pozajmljenog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.</a:t>
            </a:r>
            <a:endParaRPr lang="sr-Latn-ME" dirty="0"/>
          </a:p>
          <a:p>
            <a:r>
              <a:rPr lang="en-US" dirty="0"/>
              <a:t> </a:t>
            </a:r>
            <a:r>
              <a:rPr lang="en-US" dirty="0" err="1"/>
              <a:t>Dakle</a:t>
            </a:r>
            <a:r>
              <a:rPr lang="en-US" dirty="0"/>
              <a:t>, </a:t>
            </a:r>
            <a:r>
              <a:rPr lang="en-US" dirty="0" err="1"/>
              <a:t>vezana</a:t>
            </a:r>
            <a:r>
              <a:rPr lang="sr-Latn-ME" dirty="0"/>
              <a:t> </a:t>
            </a:r>
            <a:r>
              <a:rPr lang="pl-PL" dirty="0"/>
              <a:t>je za zajmovni kapital. </a:t>
            </a:r>
          </a:p>
          <a:p>
            <a:pPr algn="just"/>
            <a:r>
              <a:rPr lang="pl-PL" dirty="0"/>
              <a:t>Ali kamata je “iracionalni oblik </a:t>
            </a:r>
            <a:r>
              <a:rPr lang="pl-PL" dirty="0" smtClean="0"/>
              <a:t>cijene</a:t>
            </a:r>
            <a:r>
              <a:rPr lang="pl-PL" dirty="0"/>
              <a:t>”, jer ona nije </a:t>
            </a:r>
            <a:r>
              <a:rPr lang="pl-PL" dirty="0" smtClean="0"/>
              <a:t>jednaka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sumi</a:t>
            </a:r>
            <a:r>
              <a:rPr lang="en-US" dirty="0"/>
              <a:t>) </a:t>
            </a:r>
            <a:r>
              <a:rPr lang="en-US" dirty="0" err="1"/>
              <a:t>koja</a:t>
            </a:r>
            <a:r>
              <a:rPr lang="en-US" dirty="0"/>
              <a:t> se </a:t>
            </a:r>
            <a:r>
              <a:rPr lang="en-US" dirty="0" err="1"/>
              <a:t>pozajmljuje</a:t>
            </a:r>
            <a:r>
              <a:rPr lang="en-US" dirty="0"/>
              <a:t>, </a:t>
            </a:r>
            <a:r>
              <a:rPr lang="en-US" dirty="0" err="1"/>
              <a:t>već</a:t>
            </a:r>
            <a:r>
              <a:rPr lang="en-US" dirty="0"/>
              <a:t> je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/>
              <a:t>njen</a:t>
            </a:r>
            <a:r>
              <a:rPr lang="en-US" dirty="0"/>
              <a:t> </a:t>
            </a:r>
            <a:r>
              <a:rPr lang="en-US" dirty="0" smtClean="0"/>
              <a:t>d</a:t>
            </a:r>
            <a:r>
              <a:rPr lang="sr-Latn-ME" dirty="0" smtClean="0"/>
              <a:t>i</a:t>
            </a:r>
            <a:r>
              <a:rPr lang="en-US" dirty="0" smtClean="0"/>
              <a:t>o </a:t>
            </a:r>
            <a:r>
              <a:rPr lang="en-US" dirty="0"/>
              <a:t>(10%, 5% </a:t>
            </a:r>
            <a:r>
              <a:rPr lang="en-US" dirty="0" err="1"/>
              <a:t>itd</a:t>
            </a:r>
            <a:r>
              <a:rPr lang="en-US" dirty="0"/>
              <a:t>.).</a:t>
            </a:r>
            <a:endParaRPr lang="sr-Latn-ME" dirty="0"/>
          </a:p>
          <a:p>
            <a:pPr algn="just"/>
            <a:r>
              <a:rPr lang="en-US" dirty="0"/>
              <a:t> </a:t>
            </a:r>
            <a:r>
              <a:rPr lang="en-US" dirty="0" err="1"/>
              <a:t>Kamata</a:t>
            </a:r>
            <a:r>
              <a:rPr lang="sr-Latn-ME" dirty="0"/>
              <a:t> </a:t>
            </a:r>
            <a:r>
              <a:rPr lang="en-US" dirty="0"/>
              <a:t>je u </a:t>
            </a:r>
            <a:r>
              <a:rPr lang="en-US" dirty="0" err="1"/>
              <a:t>osnovi</a:t>
            </a:r>
            <a:r>
              <a:rPr lang="en-US" dirty="0"/>
              <a:t>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ena</a:t>
            </a:r>
            <a:r>
              <a:rPr lang="en-US" dirty="0" smtClean="0"/>
              <a:t> </a:t>
            </a:r>
            <a:r>
              <a:rPr lang="en-US" dirty="0" err="1"/>
              <a:t>upotrebe</a:t>
            </a:r>
            <a:r>
              <a:rPr lang="en-US" dirty="0"/>
              <a:t> </a:t>
            </a:r>
            <a:r>
              <a:rPr lang="en-US" dirty="0" err="1"/>
              <a:t>zajmovnog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, </a:t>
            </a:r>
            <a:r>
              <a:rPr lang="en-US" dirty="0" err="1"/>
              <a:t>jer</a:t>
            </a:r>
            <a:r>
              <a:rPr lang="en-US" dirty="0"/>
              <a:t> se </a:t>
            </a:r>
            <a:r>
              <a:rPr lang="en-US" dirty="0" err="1"/>
              <a:t>uglavnom</a:t>
            </a:r>
            <a:r>
              <a:rPr lang="en-US" dirty="0"/>
              <a:t> </a:t>
            </a:r>
            <a:r>
              <a:rPr lang="en-US" dirty="0" err="1"/>
              <a:t>plaća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 smtClean="0"/>
              <a:t>viška</a:t>
            </a:r>
            <a:r>
              <a:rPr lang="sr-Latn-ME" dirty="0" smtClean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 err="1" smtClean="0"/>
              <a:t>koj</a:t>
            </a:r>
            <a:r>
              <a:rPr lang="sr-Latn-ME" dirty="0" smtClean="0"/>
              <a:t>u</a:t>
            </a:r>
            <a:r>
              <a:rPr lang="en-US" dirty="0" smtClean="0"/>
              <a:t> </a:t>
            </a:r>
            <a:r>
              <a:rPr lang="en-US" dirty="0" err="1"/>
              <a:t>odbacuje</a:t>
            </a:r>
            <a:r>
              <a:rPr lang="en-US" dirty="0"/>
              <a:t> </a:t>
            </a:r>
            <a:r>
              <a:rPr lang="en-US" dirty="0" err="1"/>
              <a:t>pozajmljeni</a:t>
            </a:r>
            <a:r>
              <a:rPr lang="en-US" dirty="0"/>
              <a:t> </a:t>
            </a:r>
            <a:r>
              <a:rPr lang="en-US" dirty="0" err="1"/>
              <a:t>kapital</a:t>
            </a:r>
            <a:r>
              <a:rPr lang="en-US" dirty="0"/>
              <a:t>.</a:t>
            </a:r>
            <a:endParaRPr lang="sr-Latn-ME" dirty="0"/>
          </a:p>
          <a:p>
            <a:pPr algn="just"/>
            <a:r>
              <a:rPr lang="en-US" dirty="0"/>
              <a:t> Ona </a:t>
            </a:r>
            <a:r>
              <a:rPr lang="en-US" dirty="0" err="1"/>
              <a:t>predstavlja</a:t>
            </a:r>
            <a:r>
              <a:rPr lang="en-US" dirty="0"/>
              <a:t> </a:t>
            </a:r>
            <a:r>
              <a:rPr lang="en-US" dirty="0" err="1"/>
              <a:t>redovno</a:t>
            </a:r>
            <a:r>
              <a:rPr lang="en-US" dirty="0"/>
              <a:t> </a:t>
            </a:r>
            <a:r>
              <a:rPr lang="en-US" dirty="0" smtClean="0"/>
              <a:t>d</a:t>
            </a:r>
            <a:r>
              <a:rPr lang="sr-Latn-ME" dirty="0" smtClean="0"/>
              <a:t>i</a:t>
            </a:r>
            <a:r>
              <a:rPr lang="en-US" dirty="0" smtClean="0"/>
              <a:t>o </a:t>
            </a:r>
            <a:r>
              <a:rPr lang="en-US" dirty="0" err="1"/>
              <a:t>bruto</a:t>
            </a:r>
            <a:r>
              <a:rPr lang="sr-Latn-ME" dirty="0"/>
              <a:t> </a:t>
            </a:r>
            <a:r>
              <a:rPr lang="pl-PL" dirty="0"/>
              <a:t>profita, zbog čega je redovno manja od njega.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8764849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07583"/>
            <a:ext cx="10515600" cy="5069380"/>
          </a:xfrm>
        </p:spPr>
        <p:txBody>
          <a:bodyPr>
            <a:normAutofit/>
          </a:bodyPr>
          <a:lstStyle/>
          <a:p>
            <a:pPr algn="just"/>
            <a:r>
              <a:rPr lang="pl-PL" dirty="0"/>
              <a:t>Jer, u </a:t>
            </a:r>
            <a:r>
              <a:rPr lang="sr-Latn-ME" dirty="0" smtClean="0"/>
              <a:t>tim</a:t>
            </a:r>
            <a:r>
              <a:rPr lang="en-US" dirty="0" smtClean="0"/>
              <a:t> </a:t>
            </a:r>
            <a:r>
              <a:rPr lang="en-US" dirty="0" err="1"/>
              <a:t>uslovima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 smtClean="0"/>
              <a:t>računa</a:t>
            </a:r>
            <a:r>
              <a:rPr lang="sr-Latn-ME" dirty="0" smtClean="0"/>
              <a:t>ti</a:t>
            </a:r>
            <a:r>
              <a:rPr lang="en-US" dirty="0" smtClean="0"/>
              <a:t> </a:t>
            </a:r>
            <a:r>
              <a:rPr lang="en-US" dirty="0"/>
              <a:t>s </a:t>
            </a:r>
            <a:r>
              <a:rPr lang="en-US" dirty="0" err="1"/>
              <a:t>mogućnostima</a:t>
            </a:r>
            <a:r>
              <a:rPr lang="en-US" dirty="0"/>
              <a:t> </a:t>
            </a:r>
            <a:r>
              <a:rPr lang="en-US" dirty="0" err="1"/>
              <a:t>velikih</a:t>
            </a:r>
            <a:r>
              <a:rPr lang="en-US" dirty="0"/>
              <a:t> </a:t>
            </a:r>
            <a:r>
              <a:rPr lang="en-US" dirty="0" err="1"/>
              <a:t>disproporcija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 smtClean="0"/>
              <a:t>pojedinim</a:t>
            </a:r>
            <a:r>
              <a:rPr lang="sr-Latn-ME" dirty="0" smtClean="0"/>
              <a:t> </a:t>
            </a:r>
            <a:r>
              <a:rPr lang="en-US" dirty="0" err="1" smtClean="0"/>
              <a:t>tržištima</a:t>
            </a:r>
            <a:r>
              <a:rPr lang="en-US" dirty="0"/>
              <a:t>, </a:t>
            </a:r>
            <a:r>
              <a:rPr lang="en-US" dirty="0" err="1"/>
              <a:t>pri</a:t>
            </a:r>
            <a:r>
              <a:rPr lang="en-US" dirty="0"/>
              <a:t> </a:t>
            </a:r>
            <a:r>
              <a:rPr lang="en-US" dirty="0" err="1"/>
              <a:t>istovremenoj</a:t>
            </a:r>
            <a:r>
              <a:rPr lang="en-US" dirty="0"/>
              <a:t> </a:t>
            </a:r>
            <a:r>
              <a:rPr lang="en-US" dirty="0" err="1"/>
              <a:t>ravnoteži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drugim</a:t>
            </a:r>
            <a:r>
              <a:rPr lang="en-US" dirty="0"/>
              <a:t> </a:t>
            </a:r>
            <a:r>
              <a:rPr lang="en-US" dirty="0" err="1"/>
              <a:t>tržištima</a:t>
            </a:r>
            <a:r>
              <a:rPr lang="en-US" dirty="0"/>
              <a:t>,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čak</a:t>
            </a:r>
            <a:r>
              <a:rPr lang="en-US" dirty="0"/>
              <a:t> </a:t>
            </a:r>
            <a:r>
              <a:rPr lang="en-US" dirty="0" err="1"/>
              <a:t>disproporciji</a:t>
            </a:r>
            <a:r>
              <a:rPr lang="en-US" dirty="0"/>
              <a:t> </a:t>
            </a:r>
            <a:r>
              <a:rPr lang="en-US" dirty="0" err="1" smtClean="0"/>
              <a:t>suprotnog</a:t>
            </a:r>
            <a:r>
              <a:rPr lang="sr-Latn-ME" dirty="0" smtClean="0"/>
              <a:t> </a:t>
            </a:r>
            <a:r>
              <a:rPr lang="en-US" dirty="0" err="1" smtClean="0"/>
              <a:t>karaktera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tim</a:t>
            </a:r>
            <a:r>
              <a:rPr lang="en-US" dirty="0"/>
              <a:t> </a:t>
            </a:r>
            <a:r>
              <a:rPr lang="en-US" dirty="0" err="1"/>
              <a:t>pojedinačnim</a:t>
            </a:r>
            <a:r>
              <a:rPr lang="en-US" dirty="0"/>
              <a:t> </a:t>
            </a:r>
            <a:r>
              <a:rPr lang="en-US" dirty="0" err="1"/>
              <a:t>tržištima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Usled</a:t>
            </a:r>
            <a:r>
              <a:rPr lang="en-US" dirty="0" smtClean="0"/>
              <a:t> </a:t>
            </a:r>
            <a:r>
              <a:rPr lang="en-US" dirty="0" err="1"/>
              <a:t>ovoga</a:t>
            </a:r>
            <a:r>
              <a:rPr lang="en-US" dirty="0"/>
              <a:t>, u </a:t>
            </a:r>
            <a:r>
              <a:rPr lang="sr-Latn-ME" dirty="0" smtClean="0"/>
              <a:t>tim</a:t>
            </a:r>
            <a:r>
              <a:rPr lang="en-US" dirty="0" smtClean="0"/>
              <a:t> </a:t>
            </a:r>
            <a:r>
              <a:rPr lang="en-US" dirty="0" err="1" smtClean="0"/>
              <a:t>uslovima</a:t>
            </a:r>
            <a:r>
              <a:rPr lang="sr-Latn-ME" dirty="0" smtClean="0"/>
              <a:t> </a:t>
            </a:r>
            <a:r>
              <a:rPr lang="en-US" dirty="0" smtClean="0"/>
              <a:t>bi </a:t>
            </a:r>
            <a:r>
              <a:rPr lang="en-US" dirty="0"/>
              <a:t>se </a:t>
            </a:r>
            <a:r>
              <a:rPr lang="en-US" dirty="0" err="1"/>
              <a:t>moralo</a:t>
            </a:r>
            <a:r>
              <a:rPr lang="en-US" dirty="0"/>
              <a:t> </a:t>
            </a:r>
            <a:r>
              <a:rPr lang="en-US" dirty="0" err="1" smtClean="0"/>
              <a:t>računa</a:t>
            </a:r>
            <a:r>
              <a:rPr lang="sr-Latn-ME" dirty="0" smtClean="0"/>
              <a:t>ti</a:t>
            </a:r>
            <a:r>
              <a:rPr lang="en-US" dirty="0" smtClean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relativno</a:t>
            </a:r>
            <a:r>
              <a:rPr lang="en-US" dirty="0"/>
              <a:t> </a:t>
            </a:r>
            <a:r>
              <a:rPr lang="en-US" dirty="0" err="1"/>
              <a:t>širokom</a:t>
            </a:r>
            <a:r>
              <a:rPr lang="en-US" dirty="0"/>
              <a:t> </a:t>
            </a:r>
            <a:r>
              <a:rPr lang="en-US" dirty="0" err="1"/>
              <a:t>strakturom</a:t>
            </a:r>
            <a:r>
              <a:rPr lang="en-US" dirty="0"/>
              <a:t> </a:t>
            </a:r>
            <a:r>
              <a:rPr lang="en-US" dirty="0" err="1"/>
              <a:t>kamatnih</a:t>
            </a:r>
            <a:r>
              <a:rPr lang="en-US" dirty="0"/>
              <a:t> </a:t>
            </a:r>
            <a:r>
              <a:rPr lang="en-US" dirty="0" err="1"/>
              <a:t>stopa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 smtClean="0"/>
              <a:t>vrlo</a:t>
            </a:r>
            <a:r>
              <a:rPr lang="sr-Latn-ME" dirty="0" smtClean="0"/>
              <a:t> </a:t>
            </a:r>
            <a:r>
              <a:rPr lang="en-US" dirty="0" err="1" smtClean="0"/>
              <a:t>diferenciranim</a:t>
            </a:r>
            <a:r>
              <a:rPr lang="en-US" dirty="0" smtClean="0"/>
              <a:t> </a:t>
            </a:r>
            <a:r>
              <a:rPr lang="en-US" dirty="0" err="1"/>
              <a:t>efektima</a:t>
            </a:r>
            <a:r>
              <a:rPr lang="en-US" dirty="0"/>
              <a:t> </a:t>
            </a:r>
            <a:r>
              <a:rPr lang="en-US" dirty="0" err="1"/>
              <a:t>jedne</a:t>
            </a:r>
            <a:r>
              <a:rPr lang="en-US" dirty="0"/>
              <a:t> </a:t>
            </a:r>
            <a:r>
              <a:rPr lang="en-US" dirty="0" err="1"/>
              <a:t>iste</a:t>
            </a:r>
            <a:r>
              <a:rPr lang="en-US" dirty="0"/>
              <a:t> </a:t>
            </a:r>
            <a:r>
              <a:rPr lang="en-US" dirty="0" err="1"/>
              <a:t>kamatne</a:t>
            </a:r>
            <a:r>
              <a:rPr lang="en-US" dirty="0"/>
              <a:t> stope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tako</a:t>
            </a:r>
            <a:r>
              <a:rPr lang="en-US" dirty="0"/>
              <a:t> </a:t>
            </a:r>
            <a:r>
              <a:rPr lang="en-US" dirty="0" err="1"/>
              <a:t>diferenciranom</a:t>
            </a:r>
            <a:r>
              <a:rPr lang="en-US" dirty="0"/>
              <a:t> </a:t>
            </a:r>
            <a:r>
              <a:rPr lang="en-US" dirty="0" err="1" smtClean="0"/>
              <a:t>tržištu</a:t>
            </a:r>
            <a:r>
              <a:rPr lang="sr-Latn-ME" dirty="0" smtClean="0"/>
              <a:t> </a:t>
            </a:r>
            <a:r>
              <a:rPr lang="en-US" dirty="0" err="1" smtClean="0"/>
              <a:t>novca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kapitala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6275889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78794"/>
            <a:ext cx="10515600" cy="5198169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err="1"/>
              <a:t>Istraživanje</a:t>
            </a:r>
            <a:r>
              <a:rPr lang="en-US" dirty="0"/>
              <a:t> </a:t>
            </a:r>
            <a:r>
              <a:rPr lang="en-US" dirty="0" err="1"/>
              <a:t>uloge</a:t>
            </a:r>
            <a:r>
              <a:rPr lang="en-US" dirty="0"/>
              <a:t> </a:t>
            </a:r>
            <a:r>
              <a:rPr lang="en-US" dirty="0" err="1"/>
              <a:t>kamatne</a:t>
            </a:r>
            <a:r>
              <a:rPr lang="en-US" dirty="0"/>
              <a:t> stope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finansijskom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nas</a:t>
            </a:r>
            <a:r>
              <a:rPr lang="en-US" dirty="0"/>
              <a:t> </a:t>
            </a:r>
            <a:r>
              <a:rPr lang="en-US" dirty="0" err="1" smtClean="0"/>
              <a:t>zahtevaju</a:t>
            </a:r>
            <a:r>
              <a:rPr lang="sr-Latn-ME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teorijske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praktične</a:t>
            </a:r>
            <a:r>
              <a:rPr lang="en-US" dirty="0"/>
              <a:t> </a:t>
            </a:r>
            <a:r>
              <a:rPr lang="en-US" dirty="0" err="1"/>
              <a:t>potrebe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Usled</a:t>
            </a:r>
            <a:r>
              <a:rPr lang="en-US" dirty="0"/>
              <a:t> toga </a:t>
            </a:r>
            <a:r>
              <a:rPr lang="en-US" dirty="0" err="1"/>
              <a:t>svako</a:t>
            </a:r>
            <a:r>
              <a:rPr lang="en-US" dirty="0"/>
              <a:t> </a:t>
            </a:r>
            <a:r>
              <a:rPr lang="en-US" dirty="0" err="1"/>
              <a:t>istraživanje</a:t>
            </a:r>
            <a:r>
              <a:rPr lang="en-US" dirty="0"/>
              <a:t> mora </a:t>
            </a:r>
            <a:r>
              <a:rPr lang="en-US" dirty="0" err="1"/>
              <a:t>sadržavati</a:t>
            </a:r>
            <a:r>
              <a:rPr lang="en-US" dirty="0"/>
              <a:t> </a:t>
            </a:r>
            <a:r>
              <a:rPr lang="en-US" dirty="0" err="1" smtClean="0"/>
              <a:t>kako</a:t>
            </a:r>
            <a:r>
              <a:rPr lang="sr-Latn-ME" dirty="0" smtClean="0"/>
              <a:t> </a:t>
            </a:r>
            <a:r>
              <a:rPr lang="pl-PL" dirty="0" smtClean="0"/>
              <a:t>teorijsku </a:t>
            </a:r>
            <a:r>
              <a:rPr lang="pl-PL" dirty="0"/>
              <a:t>tako i empirijsku komponentu. </a:t>
            </a:r>
            <a:endParaRPr lang="pl-PL" dirty="0" smtClean="0"/>
          </a:p>
          <a:p>
            <a:pPr algn="just"/>
            <a:r>
              <a:rPr lang="pl-PL" dirty="0" smtClean="0"/>
              <a:t>Teorijsko </a:t>
            </a:r>
            <a:r>
              <a:rPr lang="pl-PL" dirty="0"/>
              <a:t>istraživanje problema </a:t>
            </a:r>
            <a:r>
              <a:rPr lang="pl-PL" dirty="0" smtClean="0"/>
              <a:t>uloge </a:t>
            </a:r>
            <a:r>
              <a:rPr lang="en-US" dirty="0" err="1" smtClean="0"/>
              <a:t>kamatne</a:t>
            </a:r>
            <a:r>
              <a:rPr lang="en-US" dirty="0" smtClean="0"/>
              <a:t> </a:t>
            </a:r>
            <a:r>
              <a:rPr lang="en-US" dirty="0"/>
              <a:t>stope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ponudu</a:t>
            </a:r>
            <a:r>
              <a:rPr lang="en-US" dirty="0"/>
              <a:t> </a:t>
            </a:r>
            <a:r>
              <a:rPr lang="en-US" dirty="0" err="1"/>
              <a:t>izgleda</a:t>
            </a:r>
            <a:r>
              <a:rPr lang="en-US" dirty="0"/>
              <a:t> </a:t>
            </a:r>
            <a:r>
              <a:rPr lang="en-US" dirty="0" err="1"/>
              <a:t>relativno</a:t>
            </a:r>
            <a:r>
              <a:rPr lang="en-US" dirty="0"/>
              <a:t> </a:t>
            </a:r>
            <a:r>
              <a:rPr lang="en-US" dirty="0" err="1"/>
              <a:t>lakše</a:t>
            </a:r>
            <a:r>
              <a:rPr lang="en-US" dirty="0"/>
              <a:t>,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/>
              <a:t>ukoliko</a:t>
            </a:r>
            <a:r>
              <a:rPr lang="en-US" dirty="0"/>
              <a:t> se </a:t>
            </a:r>
            <a:r>
              <a:rPr lang="en-US" dirty="0" err="1"/>
              <a:t>radi</a:t>
            </a:r>
            <a:r>
              <a:rPr lang="en-US" dirty="0"/>
              <a:t> o </a:t>
            </a:r>
            <a:r>
              <a:rPr lang="en-US" dirty="0" err="1" smtClean="0"/>
              <a:t>opštim</a:t>
            </a:r>
            <a:r>
              <a:rPr lang="sr-Latn-ME" dirty="0" smtClean="0"/>
              <a:t> </a:t>
            </a:r>
            <a:r>
              <a:rPr lang="en-US" dirty="0" err="1" smtClean="0"/>
              <a:t>razmatranjima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Međutim</a:t>
            </a:r>
            <a:r>
              <a:rPr lang="en-US" dirty="0"/>
              <a:t>, </a:t>
            </a:r>
            <a:r>
              <a:rPr lang="en-US" dirty="0" err="1"/>
              <a:t>teškoće</a:t>
            </a:r>
            <a:r>
              <a:rPr lang="en-US" dirty="0"/>
              <a:t> se </a:t>
            </a:r>
            <a:r>
              <a:rPr lang="en-US" dirty="0" err="1"/>
              <a:t>javljaju</a:t>
            </a:r>
            <a:r>
              <a:rPr lang="en-US" dirty="0"/>
              <a:t> </a:t>
            </a:r>
            <a:r>
              <a:rPr lang="en-US" dirty="0" err="1"/>
              <a:t>čim</a:t>
            </a:r>
            <a:r>
              <a:rPr lang="en-US" dirty="0"/>
              <a:t> se problem </a:t>
            </a:r>
            <a:r>
              <a:rPr lang="en-US" dirty="0" err="1"/>
              <a:t>pokuša</a:t>
            </a:r>
            <a:r>
              <a:rPr lang="en-US" dirty="0"/>
              <a:t> </a:t>
            </a:r>
            <a:r>
              <a:rPr lang="en-US" dirty="0" err="1"/>
              <a:t>istraživati</a:t>
            </a:r>
            <a:r>
              <a:rPr lang="en-US" dirty="0"/>
              <a:t> </a:t>
            </a:r>
            <a:r>
              <a:rPr lang="en-US" dirty="0" smtClean="0"/>
              <a:t>u</a:t>
            </a:r>
            <a:r>
              <a:rPr lang="sr-Latn-ME" dirty="0" smtClean="0"/>
              <a:t> </a:t>
            </a:r>
            <a:r>
              <a:rPr lang="en-US" dirty="0" err="1" smtClean="0"/>
              <a:t>našim</a:t>
            </a:r>
            <a:r>
              <a:rPr lang="en-US" dirty="0" smtClean="0"/>
              <a:t> </a:t>
            </a:r>
            <a:r>
              <a:rPr lang="en-US" dirty="0" err="1"/>
              <a:t>specifičnim</a:t>
            </a:r>
            <a:r>
              <a:rPr lang="en-US" dirty="0"/>
              <a:t> </a:t>
            </a:r>
            <a:r>
              <a:rPr lang="en-US" dirty="0" err="1"/>
              <a:t>uslovima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Nema</a:t>
            </a:r>
            <a:r>
              <a:rPr lang="en-US" dirty="0" smtClean="0"/>
              <a:t> </a:t>
            </a:r>
            <a:r>
              <a:rPr lang="en-US" dirty="0" err="1"/>
              <a:t>sumnje</a:t>
            </a:r>
            <a:r>
              <a:rPr lang="en-US" dirty="0"/>
              <a:t> da </a:t>
            </a:r>
            <a:r>
              <a:rPr lang="en-US" dirty="0" err="1"/>
              <a:t>teorijsko</a:t>
            </a:r>
            <a:r>
              <a:rPr lang="en-US" dirty="0"/>
              <a:t> </a:t>
            </a:r>
            <a:r>
              <a:rPr lang="en-US" dirty="0" err="1"/>
              <a:t>istraživanje</a:t>
            </a:r>
            <a:r>
              <a:rPr lang="en-US" dirty="0"/>
              <a:t>, ma </a:t>
            </a:r>
            <a:r>
              <a:rPr lang="en-US" dirty="0" err="1"/>
              <a:t>kako</a:t>
            </a:r>
            <a:r>
              <a:rPr lang="en-US" dirty="0"/>
              <a:t> </a:t>
            </a:r>
            <a:r>
              <a:rPr lang="en-US" dirty="0" err="1" smtClean="0"/>
              <a:t>bilo</a:t>
            </a:r>
            <a:r>
              <a:rPr lang="sr-Latn-ME" dirty="0" smtClean="0"/>
              <a:t> </a:t>
            </a:r>
            <a:r>
              <a:rPr lang="en-US" dirty="0" err="1" smtClean="0"/>
              <a:t>uopšteno</a:t>
            </a:r>
            <a:r>
              <a:rPr lang="en-US" dirty="0"/>
              <a:t>, ne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lišeno</a:t>
            </a:r>
            <a:r>
              <a:rPr lang="en-US" dirty="0"/>
              <a:t> </a:t>
            </a:r>
            <a:r>
              <a:rPr lang="en-US" dirty="0" err="1"/>
              <a:t>institucionalnih</a:t>
            </a:r>
            <a:r>
              <a:rPr lang="en-US" dirty="0"/>
              <a:t> </a:t>
            </a:r>
            <a:r>
              <a:rPr lang="en-US" dirty="0" err="1"/>
              <a:t>komponenti</a:t>
            </a:r>
            <a:r>
              <a:rPr lang="en-US" dirty="0"/>
              <a:t>, a </a:t>
            </a:r>
            <a:r>
              <a:rPr lang="en-US" dirty="0" err="1"/>
              <a:t>ovo</a:t>
            </a:r>
            <a:r>
              <a:rPr lang="en-US" dirty="0"/>
              <a:t> </a:t>
            </a:r>
            <a:r>
              <a:rPr lang="en-US" dirty="0" err="1"/>
              <a:t>znači</a:t>
            </a:r>
            <a:r>
              <a:rPr lang="en-US" dirty="0"/>
              <a:t> da se </a:t>
            </a:r>
            <a:r>
              <a:rPr lang="en-US" dirty="0" err="1" smtClean="0"/>
              <a:t>malo</a:t>
            </a:r>
            <a:r>
              <a:rPr lang="sr-Latn-ME" dirty="0" smtClean="0"/>
              <a:t> </a:t>
            </a:r>
            <a:r>
              <a:rPr lang="en-US" dirty="0" err="1" smtClean="0"/>
              <a:t>mogu</a:t>
            </a:r>
            <a:r>
              <a:rPr lang="en-US" dirty="0" smtClean="0"/>
              <a:t> </a:t>
            </a:r>
            <a:r>
              <a:rPr lang="en-US" dirty="0" err="1"/>
              <a:t>koristiti</a:t>
            </a:r>
            <a:r>
              <a:rPr lang="en-US" dirty="0"/>
              <a:t> </a:t>
            </a:r>
            <a:r>
              <a:rPr lang="en-US" dirty="0" err="1"/>
              <a:t>stari</a:t>
            </a:r>
            <a:r>
              <a:rPr lang="en-US" dirty="0"/>
              <a:t> </a:t>
            </a:r>
            <a:r>
              <a:rPr lang="en-US" dirty="0" err="1"/>
              <a:t>uzori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presađeni</a:t>
            </a:r>
            <a:r>
              <a:rPr lang="en-US" dirty="0"/>
              <a:t> </a:t>
            </a:r>
            <a:r>
              <a:rPr lang="en-US" dirty="0" err="1"/>
              <a:t>kalupi</a:t>
            </a:r>
            <a:r>
              <a:rPr lang="en-US" dirty="0"/>
              <a:t> </a:t>
            </a:r>
            <a:r>
              <a:rPr lang="sr-Latn-ME" dirty="0" smtClean="0"/>
              <a:t>razvijenog tržišnog</a:t>
            </a:r>
            <a:r>
              <a:rPr lang="en-US" dirty="0" smtClean="0"/>
              <a:t> </a:t>
            </a:r>
            <a:r>
              <a:rPr lang="en-US" dirty="0" err="1"/>
              <a:t>modela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312617237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04552"/>
            <a:ext cx="10515600" cy="5172411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 smtClean="0"/>
              <a:t>pr</a:t>
            </a:r>
            <a:r>
              <a:rPr lang="sr-Latn-ME" dirty="0" smtClean="0"/>
              <a:t>ij</a:t>
            </a:r>
            <a:r>
              <a:rPr lang="en-US" dirty="0" smtClean="0"/>
              <a:t>e </a:t>
            </a:r>
            <a:r>
              <a:rPr lang="en-US" dirty="0" err="1"/>
              <a:t>svega</a:t>
            </a:r>
            <a:r>
              <a:rPr lang="en-US" dirty="0"/>
              <a:t> </a:t>
            </a:r>
            <a:r>
              <a:rPr lang="en-US" dirty="0" err="1"/>
              <a:t>istražiti</a:t>
            </a:r>
            <a:r>
              <a:rPr lang="en-US" dirty="0"/>
              <a:t> </a:t>
            </a:r>
            <a:r>
              <a:rPr lang="en-US" dirty="0" err="1"/>
              <a:t>osnovne</a:t>
            </a:r>
            <a:r>
              <a:rPr lang="en-US" dirty="0"/>
              <a:t> </a:t>
            </a:r>
            <a:r>
              <a:rPr lang="en-US" dirty="0" err="1"/>
              <a:t>tokove</a:t>
            </a:r>
            <a:r>
              <a:rPr lang="en-US" dirty="0"/>
              <a:t> </a:t>
            </a:r>
            <a:r>
              <a:rPr lang="en-US" dirty="0" err="1"/>
              <a:t>formiranja</a:t>
            </a:r>
            <a:r>
              <a:rPr lang="en-US" dirty="0"/>
              <a:t> </a:t>
            </a:r>
            <a:r>
              <a:rPr lang="en-US" dirty="0" err="1"/>
              <a:t>tražnje</a:t>
            </a:r>
            <a:r>
              <a:rPr lang="en-US" dirty="0"/>
              <a:t> </a:t>
            </a:r>
            <a:r>
              <a:rPr lang="en-US" dirty="0" err="1" smtClean="0"/>
              <a:t>finansijskih</a:t>
            </a:r>
            <a:r>
              <a:rPr lang="sr-Latn-ME" dirty="0" smtClean="0"/>
              <a:t> </a:t>
            </a:r>
            <a:r>
              <a:rPr lang="en-US" dirty="0" err="1" smtClean="0"/>
              <a:t>sredstava</a:t>
            </a:r>
            <a:r>
              <a:rPr lang="en-US" dirty="0"/>
              <a:t>, </a:t>
            </a:r>
            <a:r>
              <a:rPr lang="en-US" dirty="0" err="1"/>
              <a:t>struktura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funkcionisanje</a:t>
            </a:r>
            <a:r>
              <a:rPr lang="en-US" dirty="0"/>
              <a:t> </a:t>
            </a:r>
            <a:r>
              <a:rPr lang="en-US" dirty="0" err="1"/>
              <a:t>finansijskog</a:t>
            </a:r>
            <a:r>
              <a:rPr lang="en-US" dirty="0"/>
              <a:t> </a:t>
            </a:r>
            <a:r>
              <a:rPr lang="en-US" dirty="0" err="1"/>
              <a:t>mehanizma</a:t>
            </a:r>
            <a:r>
              <a:rPr lang="en-US" dirty="0"/>
              <a:t>, a </a:t>
            </a:r>
            <a:r>
              <a:rPr lang="en-US" dirty="0" err="1"/>
              <a:t>tek</a:t>
            </a:r>
            <a:r>
              <a:rPr lang="en-US" dirty="0"/>
              <a:t> </a:t>
            </a:r>
            <a:r>
              <a:rPr lang="en-US" dirty="0" err="1"/>
              <a:t>zatim</a:t>
            </a:r>
            <a:r>
              <a:rPr lang="en-US" dirty="0"/>
              <a:t> </a:t>
            </a:r>
            <a:r>
              <a:rPr lang="en-US" dirty="0" err="1" smtClean="0"/>
              <a:t>graditi</a:t>
            </a:r>
            <a:r>
              <a:rPr lang="sr-Latn-ME" dirty="0" smtClean="0"/>
              <a:t> </a:t>
            </a:r>
            <a:r>
              <a:rPr lang="en-US" dirty="0" err="1" smtClean="0"/>
              <a:t>teoriju</a:t>
            </a:r>
            <a:r>
              <a:rPr lang="en-US" dirty="0" smtClean="0"/>
              <a:t> </a:t>
            </a:r>
            <a:r>
              <a:rPr lang="en-US" dirty="0" err="1"/>
              <a:t>kamatne</a:t>
            </a:r>
            <a:r>
              <a:rPr lang="en-US" dirty="0"/>
              <a:t> stope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njeno</a:t>
            </a:r>
            <a:r>
              <a:rPr lang="en-US" dirty="0"/>
              <a:t> </a:t>
            </a:r>
            <a:r>
              <a:rPr lang="en-US" dirty="0" smtClean="0"/>
              <a:t>d</a:t>
            </a:r>
            <a:r>
              <a:rPr lang="sr-Latn-ME" dirty="0" smtClean="0"/>
              <a:t>j</a:t>
            </a:r>
            <a:r>
              <a:rPr lang="en-US" dirty="0" err="1" smtClean="0"/>
              <a:t>elovanje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finansijskom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Složenost</a:t>
            </a:r>
            <a:r>
              <a:rPr lang="en-US" dirty="0"/>
              <a:t> </a:t>
            </a:r>
            <a:r>
              <a:rPr lang="en-US" dirty="0" err="1"/>
              <a:t>prirode</a:t>
            </a:r>
            <a:r>
              <a:rPr lang="en-US" dirty="0"/>
              <a:t> </a:t>
            </a:r>
            <a:r>
              <a:rPr lang="en-US" dirty="0" err="1"/>
              <a:t>kamatne</a:t>
            </a:r>
            <a:r>
              <a:rPr lang="en-US" dirty="0"/>
              <a:t> stope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polju</a:t>
            </a:r>
            <a:r>
              <a:rPr lang="en-US" dirty="0"/>
              <a:t> </a:t>
            </a:r>
            <a:r>
              <a:rPr lang="en-US" dirty="0" err="1"/>
              <a:t>ponašanja</a:t>
            </a:r>
            <a:r>
              <a:rPr lang="en-US" dirty="0"/>
              <a:t> </a:t>
            </a:r>
            <a:r>
              <a:rPr lang="en-US" dirty="0" err="1"/>
              <a:t>globalne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strukturne</a:t>
            </a:r>
            <a:r>
              <a:rPr lang="sr-Latn-ME" dirty="0" smtClean="0"/>
              <a:t> </a:t>
            </a:r>
            <a:r>
              <a:rPr lang="en-US" dirty="0" err="1" smtClean="0"/>
              <a:t>tražnje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sektorske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nosiocima</a:t>
            </a:r>
            <a:r>
              <a:rPr lang="en-US" dirty="0"/>
              <a:t> </a:t>
            </a:r>
            <a:r>
              <a:rPr lang="en-US" dirty="0" err="1"/>
              <a:t>privredne</a:t>
            </a:r>
            <a:r>
              <a:rPr lang="en-US" dirty="0"/>
              <a:t> </a:t>
            </a:r>
            <a:r>
              <a:rPr lang="en-US" dirty="0" err="1"/>
              <a:t>aktivnosti</a:t>
            </a:r>
            <a:r>
              <a:rPr lang="en-US" dirty="0"/>
              <a:t>) </a:t>
            </a:r>
            <a:r>
              <a:rPr lang="en-US" dirty="0" err="1" smtClean="0"/>
              <a:t>zaht</a:t>
            </a:r>
            <a:r>
              <a:rPr lang="sr-Latn-ME" dirty="0" smtClean="0"/>
              <a:t>ij</a:t>
            </a:r>
            <a:r>
              <a:rPr lang="en-US" dirty="0" err="1" smtClean="0"/>
              <a:t>evaju</a:t>
            </a:r>
            <a:r>
              <a:rPr lang="en-US" dirty="0" smtClean="0"/>
              <a:t> </a:t>
            </a:r>
            <a:r>
              <a:rPr lang="en-US" dirty="0"/>
              <a:t>da </a:t>
            </a:r>
            <a:r>
              <a:rPr lang="sr-Latn-ME" dirty="0" smtClean="0"/>
              <a:t>se </a:t>
            </a:r>
            <a:r>
              <a:rPr lang="en-US" dirty="0" err="1" smtClean="0"/>
              <a:t>najpre</a:t>
            </a:r>
            <a:r>
              <a:rPr lang="en-US" dirty="0" smtClean="0"/>
              <a:t> </a:t>
            </a:r>
            <a:r>
              <a:rPr lang="en-US" dirty="0" err="1" smtClean="0"/>
              <a:t>pristupi</a:t>
            </a:r>
            <a:r>
              <a:rPr lang="sr-Latn-ME" dirty="0" smtClean="0"/>
              <a:t> </a:t>
            </a:r>
            <a:r>
              <a:rPr lang="en-US" dirty="0" err="1" smtClean="0"/>
              <a:t>objašnjavanju</a:t>
            </a:r>
            <a:r>
              <a:rPr lang="en-US" dirty="0" smtClean="0"/>
              <a:t> </a:t>
            </a:r>
            <a:r>
              <a:rPr lang="en-US" dirty="0" err="1"/>
              <a:t>nekih</a:t>
            </a:r>
            <a:r>
              <a:rPr lang="en-US" dirty="0"/>
              <a:t> </a:t>
            </a:r>
            <a:r>
              <a:rPr lang="en-US" dirty="0" err="1"/>
              <a:t>metodoloških</a:t>
            </a:r>
            <a:r>
              <a:rPr lang="en-US" dirty="0"/>
              <a:t> </a:t>
            </a:r>
            <a:r>
              <a:rPr lang="en-US" dirty="0" err="1"/>
              <a:t>pitanja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institucionalnih</a:t>
            </a:r>
            <a:r>
              <a:rPr lang="en-US" dirty="0"/>
              <a:t> </a:t>
            </a:r>
            <a:r>
              <a:rPr lang="en-US" dirty="0" err="1"/>
              <a:t>karakteristika</a:t>
            </a:r>
            <a:r>
              <a:rPr lang="en-US" dirty="0"/>
              <a:t>,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smtClean="0"/>
              <a:t>u</a:t>
            </a:r>
            <a:r>
              <a:rPr lang="sr-Latn-ME" dirty="0" smtClean="0"/>
              <a:t> </a:t>
            </a:r>
            <a:r>
              <a:rPr lang="en-US" dirty="0" err="1" smtClean="0"/>
              <a:t>osnovi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determinišu</a:t>
            </a:r>
            <a:r>
              <a:rPr lang="en-US" dirty="0"/>
              <a:t> </a:t>
            </a:r>
            <a:r>
              <a:rPr lang="en-US" dirty="0" err="1"/>
              <a:t>ponašanje</a:t>
            </a:r>
            <a:r>
              <a:rPr lang="en-US" dirty="0"/>
              <a:t> </a:t>
            </a:r>
            <a:r>
              <a:rPr lang="en-US" dirty="0" err="1"/>
              <a:t>tražnje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nas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8551077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81825"/>
            <a:ext cx="10515600" cy="5095138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Tržište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u </a:t>
            </a:r>
            <a:r>
              <a:rPr lang="en-US" dirty="0" err="1"/>
              <a:t>našim</a:t>
            </a:r>
            <a:r>
              <a:rPr lang="en-US" dirty="0"/>
              <a:t> </a:t>
            </a:r>
            <a:r>
              <a:rPr lang="en-US" dirty="0" err="1"/>
              <a:t>institucionalnim</a:t>
            </a:r>
            <a:r>
              <a:rPr lang="en-US" dirty="0"/>
              <a:t> </a:t>
            </a:r>
            <a:r>
              <a:rPr lang="en-US" dirty="0" err="1"/>
              <a:t>uslovima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 smtClean="0"/>
              <a:t>nekoliko</a:t>
            </a:r>
            <a:r>
              <a:rPr lang="sr-Latn-ME" dirty="0" smtClean="0"/>
              <a:t> </a:t>
            </a:r>
            <a:r>
              <a:rPr lang="en-US" dirty="0" err="1" smtClean="0"/>
              <a:t>značajnih</a:t>
            </a:r>
            <a:r>
              <a:rPr lang="en-US" dirty="0" smtClean="0"/>
              <a:t> </a:t>
            </a:r>
            <a:r>
              <a:rPr lang="en-US" dirty="0" err="1"/>
              <a:t>karakteristika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je </a:t>
            </a:r>
            <a:r>
              <a:rPr lang="en-US" dirty="0" err="1"/>
              <a:t>ovde</a:t>
            </a:r>
            <a:r>
              <a:rPr lang="en-US" dirty="0"/>
              <a:t>, </a:t>
            </a:r>
            <a:r>
              <a:rPr lang="en-US" dirty="0" err="1" smtClean="0"/>
              <a:t>pr</a:t>
            </a:r>
            <a:r>
              <a:rPr lang="sr-Latn-ME" dirty="0" smtClean="0"/>
              <a:t>ij</a:t>
            </a:r>
            <a:r>
              <a:rPr lang="en-US" dirty="0" smtClean="0"/>
              <a:t>e </a:t>
            </a:r>
            <a:r>
              <a:rPr lang="en-US" dirty="0" err="1"/>
              <a:t>svake</a:t>
            </a:r>
            <a:r>
              <a:rPr lang="en-US" dirty="0"/>
              <a:t> </a:t>
            </a:r>
            <a:r>
              <a:rPr lang="en-US" dirty="0" err="1"/>
              <a:t>konkretnije</a:t>
            </a:r>
            <a:r>
              <a:rPr lang="en-US" dirty="0"/>
              <a:t> </a:t>
            </a:r>
            <a:r>
              <a:rPr lang="en-US" dirty="0" err="1"/>
              <a:t>teorijske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empirijske</a:t>
            </a:r>
            <a:r>
              <a:rPr lang="sr-Latn-ME" dirty="0" smtClean="0"/>
              <a:t> </a:t>
            </a:r>
            <a:r>
              <a:rPr lang="en-US" dirty="0" err="1" smtClean="0"/>
              <a:t>analize</a:t>
            </a:r>
            <a:r>
              <a:rPr lang="en-US" dirty="0"/>
              <a:t>, </a:t>
            </a:r>
            <a:r>
              <a:rPr lang="en-US" dirty="0" err="1"/>
              <a:t>potrebno</a:t>
            </a:r>
            <a:r>
              <a:rPr lang="en-US" dirty="0"/>
              <a:t> </a:t>
            </a:r>
            <a:r>
              <a:rPr lang="en-US" dirty="0" err="1"/>
              <a:t>posebno</a:t>
            </a:r>
            <a:r>
              <a:rPr lang="en-US" dirty="0"/>
              <a:t> </a:t>
            </a:r>
            <a:r>
              <a:rPr lang="en-US" dirty="0" err="1"/>
              <a:t>istaknuti</a:t>
            </a:r>
            <a:r>
              <a:rPr lang="en-US" dirty="0"/>
              <a:t>:</a:t>
            </a:r>
          </a:p>
          <a:p>
            <a:pPr marL="0" indent="0" algn="just">
              <a:buNone/>
            </a:pPr>
            <a:r>
              <a:rPr lang="pl-PL" dirty="0"/>
              <a:t>1. Dominantan položaj bankarskog sistema, kako na strani </a:t>
            </a:r>
            <a:r>
              <a:rPr lang="pl-PL" dirty="0" smtClean="0"/>
              <a:t>koncentracije </a:t>
            </a:r>
            <a:r>
              <a:rPr lang="en-US" dirty="0" err="1" smtClean="0"/>
              <a:t>akumulacije</a:t>
            </a:r>
            <a:r>
              <a:rPr lang="en-US" dirty="0" smtClean="0"/>
              <a:t> </a:t>
            </a:r>
            <a:r>
              <a:rPr lang="en-US" dirty="0"/>
              <a:t>(a </a:t>
            </a:r>
            <a:r>
              <a:rPr lang="en-US" dirty="0" err="1"/>
              <a:t>posebno</a:t>
            </a:r>
            <a:r>
              <a:rPr lang="en-US" dirty="0"/>
              <a:t> </a:t>
            </a:r>
            <a:r>
              <a:rPr lang="en-US" dirty="0" err="1"/>
              <a:t>formiranja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ponude</a:t>
            </a:r>
            <a:r>
              <a:rPr lang="en-US" dirty="0"/>
              <a:t> </a:t>
            </a:r>
            <a:r>
              <a:rPr lang="en-US" dirty="0" err="1"/>
              <a:t>kratkoročnih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investicionih</a:t>
            </a:r>
            <a:r>
              <a:rPr lang="sr-Latn-ME" dirty="0" smtClean="0"/>
              <a:t> </a:t>
            </a:r>
            <a:r>
              <a:rPr lang="pl-PL" dirty="0" smtClean="0"/>
              <a:t>sredstava</a:t>
            </a:r>
            <a:r>
              <a:rPr lang="pl-PL" dirty="0"/>
              <a:t>) tako i na strani ponude, pored sektora stanovništva.</a:t>
            </a:r>
          </a:p>
          <a:p>
            <a:pPr marL="0" indent="0">
              <a:buNone/>
            </a:pPr>
            <a:r>
              <a:rPr lang="en-US" dirty="0"/>
              <a:t>2. </a:t>
            </a:r>
            <a:r>
              <a:rPr lang="en-US" dirty="0" err="1"/>
              <a:t>Nedostatak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ednosnih</a:t>
            </a:r>
            <a:r>
              <a:rPr lang="en-US" dirty="0" smtClean="0"/>
              <a:t> </a:t>
            </a:r>
            <a:r>
              <a:rPr lang="en-US" dirty="0" err="1"/>
              <a:t>papira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49032300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31065"/>
            <a:ext cx="10515600" cy="554589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3. </a:t>
            </a:r>
            <a:r>
              <a:rPr lang="en-US" dirty="0" err="1"/>
              <a:t>Dosadašnji</a:t>
            </a:r>
            <a:r>
              <a:rPr lang="en-US" dirty="0"/>
              <a:t> </a:t>
            </a:r>
            <a:r>
              <a:rPr lang="en-US" dirty="0" err="1"/>
              <a:t>razvoj</a:t>
            </a:r>
            <a:r>
              <a:rPr lang="en-US" dirty="0"/>
              <a:t> </a:t>
            </a:r>
            <a:r>
              <a:rPr lang="en-US" dirty="0" err="1"/>
              <a:t>institucija</a:t>
            </a:r>
            <a:r>
              <a:rPr lang="en-US" dirty="0"/>
              <a:t> </a:t>
            </a:r>
            <a:r>
              <a:rPr lang="en-US" dirty="0" err="1"/>
              <a:t>finansiranja</a:t>
            </a:r>
            <a:r>
              <a:rPr lang="en-US" dirty="0"/>
              <a:t> (</a:t>
            </a:r>
            <a:r>
              <a:rPr lang="en-US" dirty="0" err="1"/>
              <a:t>posebno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strani</a:t>
            </a:r>
            <a:r>
              <a:rPr lang="en-US" dirty="0"/>
              <a:t> </a:t>
            </a:r>
            <a:r>
              <a:rPr lang="en-US" dirty="0" err="1"/>
              <a:t>ponude</a:t>
            </a:r>
            <a:r>
              <a:rPr lang="en-US" dirty="0"/>
              <a:t>).</a:t>
            </a:r>
          </a:p>
          <a:p>
            <a:pPr algn="just"/>
            <a:r>
              <a:rPr lang="pl-PL" dirty="0"/>
              <a:t>Dosadašnja funkcija kamatne stope i fiskalna koncentracija akumulacije</a:t>
            </a:r>
            <a:r>
              <a:rPr lang="pl-PL" dirty="0" smtClean="0"/>
              <a:t>, </a:t>
            </a:r>
            <a:r>
              <a:rPr lang="en-US" dirty="0" err="1" smtClean="0"/>
              <a:t>dovodili</a:t>
            </a:r>
            <a:r>
              <a:rPr lang="en-US" dirty="0" smtClean="0"/>
              <a:t> </a:t>
            </a:r>
            <a:r>
              <a:rPr lang="en-US" dirty="0" err="1"/>
              <a:t>su</a:t>
            </a:r>
            <a:r>
              <a:rPr lang="en-US" dirty="0"/>
              <a:t> do </a:t>
            </a:r>
            <a:r>
              <a:rPr lang="en-US" dirty="0" err="1"/>
              <a:t>konstantno</a:t>
            </a:r>
            <a:r>
              <a:rPr lang="en-US" dirty="0"/>
              <a:t> </a:t>
            </a:r>
            <a:r>
              <a:rPr lang="en-US" dirty="0" err="1"/>
              <a:t>velikih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izraženih</a:t>
            </a:r>
            <a:r>
              <a:rPr lang="en-US" dirty="0"/>
              <a:t> </a:t>
            </a:r>
            <a:r>
              <a:rPr lang="en-US" dirty="0" err="1"/>
              <a:t>disproporcija</a:t>
            </a:r>
            <a:r>
              <a:rPr lang="en-US" dirty="0"/>
              <a:t> </a:t>
            </a:r>
            <a:r>
              <a:rPr lang="en-US" dirty="0" err="1"/>
              <a:t>između</a:t>
            </a:r>
            <a:r>
              <a:rPr lang="en-US" dirty="0"/>
              <a:t> </a:t>
            </a:r>
            <a:r>
              <a:rPr lang="en-US" dirty="0" err="1" smtClean="0"/>
              <a:t>ponude</a:t>
            </a:r>
            <a:r>
              <a:rPr lang="sr-Latn-ME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tražnje</a:t>
            </a:r>
            <a:r>
              <a:rPr lang="en-US" dirty="0"/>
              <a:t> </a:t>
            </a:r>
            <a:r>
              <a:rPr lang="en-US" dirty="0" err="1"/>
              <a:t>finansijskih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Ovi</a:t>
            </a:r>
            <a:r>
              <a:rPr lang="en-US" dirty="0" smtClean="0"/>
              <a:t> </a:t>
            </a:r>
            <a:r>
              <a:rPr lang="en-US" dirty="0" err="1"/>
              <a:t>momenti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došli</a:t>
            </a:r>
            <a:r>
              <a:rPr lang="en-US" dirty="0"/>
              <a:t> do </a:t>
            </a:r>
            <a:r>
              <a:rPr lang="en-US" dirty="0" err="1"/>
              <a:t>izražaja</a:t>
            </a:r>
            <a:r>
              <a:rPr lang="en-US" dirty="0"/>
              <a:t> </a:t>
            </a:r>
            <a:r>
              <a:rPr lang="en-US" dirty="0" err="1" smtClean="0"/>
              <a:t>posebno</a:t>
            </a:r>
            <a:r>
              <a:rPr lang="sr-Latn-ME" dirty="0" smtClean="0"/>
              <a:t> </a:t>
            </a:r>
            <a:r>
              <a:rPr lang="pl-PL" dirty="0" smtClean="0"/>
              <a:t>na </a:t>
            </a:r>
            <a:r>
              <a:rPr lang="pl-PL" dirty="0"/>
              <a:t>tržištu kapitala, na kome je disproporcija u ponudi i tražnji </a:t>
            </a:r>
            <a:r>
              <a:rPr lang="pl-PL" dirty="0" smtClean="0"/>
              <a:t>izrazito </a:t>
            </a:r>
            <a:r>
              <a:rPr lang="en-US" dirty="0" err="1" smtClean="0"/>
              <a:t>velika</a:t>
            </a:r>
            <a:r>
              <a:rPr lang="en-US" dirty="0"/>
              <a:t>, </a:t>
            </a:r>
            <a:r>
              <a:rPr lang="en-US" dirty="0" err="1"/>
              <a:t>dok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, </a:t>
            </a:r>
            <a:r>
              <a:rPr lang="en-US" dirty="0" err="1"/>
              <a:t>zbog</a:t>
            </a:r>
            <a:r>
              <a:rPr lang="en-US" dirty="0"/>
              <a:t> </a:t>
            </a:r>
            <a:r>
              <a:rPr lang="en-US" dirty="0" err="1"/>
              <a:t>dominantne</a:t>
            </a:r>
            <a:r>
              <a:rPr lang="en-US" dirty="0"/>
              <a:t> </a:t>
            </a:r>
            <a:r>
              <a:rPr lang="en-US" dirty="0" err="1"/>
              <a:t>uloge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 </a:t>
            </a:r>
            <a:r>
              <a:rPr lang="en-US" dirty="0" smtClean="0"/>
              <a:t>, </a:t>
            </a:r>
            <a:r>
              <a:rPr lang="en-US" dirty="0" err="1"/>
              <a:t>ovi</a:t>
            </a:r>
            <a:r>
              <a:rPr lang="en-US" dirty="0"/>
              <a:t> </a:t>
            </a:r>
            <a:r>
              <a:rPr lang="en-US" dirty="0" err="1"/>
              <a:t>momenti</a:t>
            </a:r>
            <a:r>
              <a:rPr lang="en-US" dirty="0"/>
              <a:t> </a:t>
            </a:r>
            <a:r>
              <a:rPr lang="en-US" dirty="0" err="1"/>
              <a:t>nisu</a:t>
            </a:r>
            <a:r>
              <a:rPr lang="en-US" dirty="0"/>
              <a:t> </a:t>
            </a:r>
            <a:r>
              <a:rPr lang="en-US" dirty="0" err="1"/>
              <a:t>tako</a:t>
            </a:r>
            <a:r>
              <a:rPr lang="en-US" dirty="0"/>
              <a:t> </a:t>
            </a:r>
            <a:r>
              <a:rPr lang="en-US" dirty="0" err="1"/>
              <a:t>naglašeni</a:t>
            </a:r>
            <a:r>
              <a:rPr lang="en-US" dirty="0" smtClean="0"/>
              <a:t>.</a:t>
            </a:r>
            <a:endParaRPr lang="sr-Latn-ME" dirty="0" smtClean="0"/>
          </a:p>
          <a:p>
            <a:pPr marL="0" indent="0" algn="just">
              <a:buNone/>
            </a:pPr>
            <a:r>
              <a:rPr lang="pl-PL" dirty="0" smtClean="0"/>
              <a:t>4</a:t>
            </a:r>
            <a:r>
              <a:rPr lang="pl-PL" dirty="0"/>
              <a:t>. Regionalno zatvaranje tokova akumulacije, posebno na strani ponude</a:t>
            </a:r>
            <a:r>
              <a:rPr lang="pl-PL" dirty="0" smtClean="0"/>
              <a:t>, </a:t>
            </a:r>
            <a:r>
              <a:rPr lang="en-US" dirty="0" err="1" smtClean="0"/>
              <a:t>dovodi</a:t>
            </a:r>
            <a:r>
              <a:rPr lang="en-US" dirty="0" smtClean="0"/>
              <a:t> </a:t>
            </a:r>
            <a:r>
              <a:rPr lang="en-US" dirty="0"/>
              <a:t>do </a:t>
            </a:r>
            <a:r>
              <a:rPr lang="en-US" dirty="0" err="1"/>
              <a:t>konstantnog</a:t>
            </a:r>
            <a:r>
              <a:rPr lang="en-US" dirty="0"/>
              <a:t> </a:t>
            </a:r>
            <a:r>
              <a:rPr lang="en-US" dirty="0" err="1"/>
              <a:t>pojačavanja</a:t>
            </a:r>
            <a:r>
              <a:rPr lang="en-US" dirty="0"/>
              <a:t> </a:t>
            </a:r>
            <a:r>
              <a:rPr lang="en-US" dirty="0" err="1"/>
              <a:t>regionalnih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strukturalnih</a:t>
            </a:r>
            <a:r>
              <a:rPr lang="en-US" dirty="0"/>
              <a:t> </a:t>
            </a:r>
            <a:r>
              <a:rPr lang="en-US" dirty="0" err="1" smtClean="0"/>
              <a:t>disproporcija</a:t>
            </a:r>
            <a:r>
              <a:rPr lang="sr-Latn-ME" dirty="0" smtClean="0"/>
              <a:t> </a:t>
            </a:r>
            <a:r>
              <a:rPr lang="en-US" dirty="0" err="1" smtClean="0"/>
              <a:t>između</a:t>
            </a:r>
            <a:r>
              <a:rPr lang="en-US" dirty="0" smtClean="0"/>
              <a:t> </a:t>
            </a:r>
            <a:r>
              <a:rPr lang="en-US" dirty="0" err="1"/>
              <a:t>ponude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tražnje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91773299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88642"/>
            <a:ext cx="10515600" cy="528832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/>
              <a:t>5. </a:t>
            </a:r>
            <a:r>
              <a:rPr lang="en-US" dirty="0" err="1"/>
              <a:t>Navedenim</a:t>
            </a:r>
            <a:r>
              <a:rPr lang="en-US" dirty="0"/>
              <a:t> </a:t>
            </a:r>
            <a:r>
              <a:rPr lang="en-US" dirty="0" err="1"/>
              <a:t>momentima</a:t>
            </a:r>
            <a:r>
              <a:rPr lang="en-US" dirty="0"/>
              <a:t> </a:t>
            </a:r>
            <a:r>
              <a:rPr lang="en-US" dirty="0" err="1"/>
              <a:t>mogli</a:t>
            </a:r>
            <a:r>
              <a:rPr lang="en-US" dirty="0"/>
              <a:t> </a:t>
            </a:r>
            <a:r>
              <a:rPr lang="en-US" dirty="0" err="1"/>
              <a:t>bismo</a:t>
            </a:r>
            <a:r>
              <a:rPr lang="en-US" dirty="0"/>
              <a:t> </a:t>
            </a:r>
            <a:r>
              <a:rPr lang="en-US" dirty="0" err="1"/>
              <a:t>dodati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ne </a:t>
            </a:r>
            <a:r>
              <a:rPr lang="en-US" dirty="0" err="1"/>
              <a:t>manje</a:t>
            </a:r>
            <a:r>
              <a:rPr lang="en-US" dirty="0"/>
              <a:t> </a:t>
            </a:r>
            <a:r>
              <a:rPr lang="en-US" dirty="0" err="1"/>
              <a:t>značajan</a:t>
            </a:r>
            <a:r>
              <a:rPr lang="en-US" dirty="0"/>
              <a:t> </a:t>
            </a:r>
            <a:r>
              <a:rPr lang="en-US" dirty="0" err="1" smtClean="0"/>
              <a:t>elemenat</a:t>
            </a:r>
            <a:r>
              <a:rPr lang="sr-Latn-ME" dirty="0" smtClean="0"/>
              <a:t> </a:t>
            </a:r>
            <a:r>
              <a:rPr lang="en-US" dirty="0" err="1" smtClean="0"/>
              <a:t>nestabilnosti</a:t>
            </a:r>
            <a:r>
              <a:rPr lang="en-US" dirty="0" smtClean="0"/>
              <a:t> </a:t>
            </a:r>
            <a:r>
              <a:rPr lang="en-US" dirty="0" err="1"/>
              <a:t>tržišta</a:t>
            </a:r>
            <a:r>
              <a:rPr lang="en-US" dirty="0"/>
              <a:t>, do </a:t>
            </a:r>
            <a:r>
              <a:rPr lang="en-US" dirty="0" err="1"/>
              <a:t>sada</a:t>
            </a:r>
            <a:r>
              <a:rPr lang="en-US" dirty="0"/>
              <a:t> </a:t>
            </a:r>
            <a:r>
              <a:rPr lang="en-US" dirty="0" err="1"/>
              <a:t>neorganizovanim</a:t>
            </a:r>
            <a:r>
              <a:rPr lang="en-US" dirty="0"/>
              <a:t> </a:t>
            </a:r>
            <a:r>
              <a:rPr lang="en-US" dirty="0" err="1"/>
              <a:t>tržištem</a:t>
            </a:r>
            <a:r>
              <a:rPr lang="en-US" dirty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ednosnih</a:t>
            </a:r>
            <a:r>
              <a:rPr lang="en-US" dirty="0" smtClean="0"/>
              <a:t> </a:t>
            </a:r>
            <a:r>
              <a:rPr lang="en-US" dirty="0" err="1"/>
              <a:t>papira</a:t>
            </a:r>
            <a:r>
              <a:rPr lang="en-US" dirty="0"/>
              <a:t>.</a:t>
            </a:r>
          </a:p>
          <a:p>
            <a:pPr algn="just"/>
            <a:r>
              <a:rPr lang="it-IT" dirty="0"/>
              <a:t>Što se tiče stabilnosti, ne može se govoriti o stabilnosti tržišta, jer ne </a:t>
            </a:r>
            <a:r>
              <a:rPr lang="it-IT" dirty="0" smtClean="0"/>
              <a:t>postoji</a:t>
            </a:r>
            <a:r>
              <a:rPr lang="sr-Latn-ME" dirty="0" smtClean="0"/>
              <a:t> </a:t>
            </a:r>
            <a:r>
              <a:rPr lang="en-US" dirty="0" err="1" smtClean="0"/>
              <a:t>organizovano</a:t>
            </a:r>
            <a:r>
              <a:rPr lang="en-US" dirty="0" smtClean="0"/>
              <a:t> </a:t>
            </a:r>
            <a:r>
              <a:rPr lang="en-US" dirty="0" err="1"/>
              <a:t>tržište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Nedovoljna</a:t>
            </a:r>
            <a:r>
              <a:rPr lang="en-US" dirty="0"/>
              <a:t> </a:t>
            </a:r>
            <a:r>
              <a:rPr lang="en-US" dirty="0" err="1"/>
              <a:t>stabilnost</a:t>
            </a:r>
            <a:r>
              <a:rPr lang="en-US" dirty="0"/>
              <a:t> </a:t>
            </a:r>
            <a:r>
              <a:rPr lang="en-US" dirty="0" err="1" smtClean="0"/>
              <a:t>uslova</a:t>
            </a:r>
            <a:r>
              <a:rPr lang="sr-Latn-ME" dirty="0" smtClean="0"/>
              <a:t> </a:t>
            </a:r>
            <a:r>
              <a:rPr lang="en-US" dirty="0" err="1" smtClean="0"/>
              <a:t>dobijanja</a:t>
            </a:r>
            <a:r>
              <a:rPr lang="en-US" dirty="0" smtClean="0"/>
              <a:t> </a:t>
            </a:r>
            <a:r>
              <a:rPr lang="en-US" dirty="0" err="1"/>
              <a:t>kredita</a:t>
            </a:r>
            <a:r>
              <a:rPr lang="en-US" dirty="0"/>
              <a:t> od </a:t>
            </a:r>
            <a:r>
              <a:rPr lang="en-US" dirty="0" err="1"/>
              <a:t>finansijskih</a:t>
            </a:r>
            <a:r>
              <a:rPr lang="en-US" dirty="0"/>
              <a:t> </a:t>
            </a:r>
            <a:r>
              <a:rPr lang="en-US" dirty="0" err="1"/>
              <a:t>organizacija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nedovoljna</a:t>
            </a:r>
            <a:r>
              <a:rPr lang="en-US" dirty="0"/>
              <a:t> </a:t>
            </a:r>
            <a:r>
              <a:rPr lang="en-US" dirty="0" err="1"/>
              <a:t>stabilnost</a:t>
            </a:r>
            <a:r>
              <a:rPr lang="en-US" dirty="0"/>
              <a:t> </a:t>
            </a:r>
            <a:r>
              <a:rPr lang="en-US" dirty="0" err="1" smtClean="0"/>
              <a:t>uslova</a:t>
            </a:r>
            <a:r>
              <a:rPr lang="sr-Latn-ME" dirty="0" smtClean="0"/>
              <a:t> </a:t>
            </a:r>
            <a:r>
              <a:rPr lang="en-US" dirty="0" err="1" smtClean="0"/>
              <a:t>finansijskih</a:t>
            </a:r>
            <a:r>
              <a:rPr lang="en-US" dirty="0" smtClean="0"/>
              <a:t> </a:t>
            </a:r>
            <a:r>
              <a:rPr lang="en-US" dirty="0" err="1"/>
              <a:t>ulaganja</a:t>
            </a:r>
            <a:r>
              <a:rPr lang="en-US" dirty="0"/>
              <a:t>, </a:t>
            </a:r>
            <a:r>
              <a:rPr lang="en-US" dirty="0" err="1"/>
              <a:t>neadekvatne</a:t>
            </a:r>
            <a:r>
              <a:rPr lang="en-US" dirty="0"/>
              <a:t> </a:t>
            </a:r>
            <a:r>
              <a:rPr lang="en-US" dirty="0" err="1"/>
              <a:t>regulativne</a:t>
            </a:r>
            <a:r>
              <a:rPr lang="en-US" dirty="0"/>
              <a:t> </a:t>
            </a:r>
            <a:r>
              <a:rPr lang="en-US" dirty="0" smtClean="0"/>
              <a:t>m</a:t>
            </a:r>
            <a:r>
              <a:rPr lang="sr-Latn-ME" dirty="0" smtClean="0"/>
              <a:t>j</a:t>
            </a:r>
            <a:r>
              <a:rPr lang="en-US" dirty="0" smtClean="0"/>
              <a:t>ere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polju</a:t>
            </a:r>
            <a:r>
              <a:rPr lang="en-US" dirty="0"/>
              <a:t> </a:t>
            </a:r>
            <a:r>
              <a:rPr lang="en-US" dirty="0" err="1"/>
              <a:t>kamata</a:t>
            </a:r>
            <a:r>
              <a:rPr lang="en-US" dirty="0"/>
              <a:t>, </a:t>
            </a:r>
            <a:r>
              <a:rPr lang="en-US" dirty="0" err="1" smtClean="0"/>
              <a:t>česte</a:t>
            </a:r>
            <a:r>
              <a:rPr lang="sr-Latn-ME" dirty="0" smtClean="0"/>
              <a:t> </a:t>
            </a:r>
            <a:r>
              <a:rPr lang="pl-PL" dirty="0" smtClean="0"/>
              <a:t>institucionalne promjene </a:t>
            </a:r>
            <a:r>
              <a:rPr lang="pl-PL" dirty="0"/>
              <a:t>na finansijskom polju, neizvesnost u </a:t>
            </a:r>
            <a:r>
              <a:rPr lang="pl-PL" dirty="0" smtClean="0"/>
              <a:t>pogledu </a:t>
            </a:r>
            <a:r>
              <a:rPr lang="en-US" dirty="0" err="1" smtClean="0"/>
              <a:t>budućih</a:t>
            </a:r>
            <a:r>
              <a:rPr lang="en-US" dirty="0" smtClean="0"/>
              <a:t> </a:t>
            </a:r>
            <a:r>
              <a:rPr lang="en-US" dirty="0" err="1"/>
              <a:t>institucionalnih</a:t>
            </a:r>
            <a:r>
              <a:rPr lang="en-US" dirty="0"/>
              <a:t> </a:t>
            </a:r>
            <a:r>
              <a:rPr lang="en-US" dirty="0" smtClean="0"/>
              <a:t>prom</a:t>
            </a:r>
            <a:r>
              <a:rPr lang="sr-Latn-ME" dirty="0" smtClean="0"/>
              <a:t>j</a:t>
            </a:r>
            <a:r>
              <a:rPr lang="en-US" dirty="0" err="1" smtClean="0"/>
              <a:t>ena</a:t>
            </a:r>
            <a:r>
              <a:rPr lang="en-US" dirty="0" smtClean="0"/>
              <a:t> </a:t>
            </a:r>
            <a:r>
              <a:rPr lang="en-US" dirty="0" err="1"/>
              <a:t>stalnu</a:t>
            </a:r>
            <a:r>
              <a:rPr lang="en-US" dirty="0"/>
              <a:t> </a:t>
            </a:r>
            <a:r>
              <a:rPr lang="en-US" dirty="0" err="1"/>
              <a:t>tendenciju</a:t>
            </a:r>
            <a:r>
              <a:rPr lang="en-US" dirty="0"/>
              <a:t> </a:t>
            </a:r>
            <a:r>
              <a:rPr lang="en-US" dirty="0" err="1"/>
              <a:t>porasta</a:t>
            </a:r>
            <a:r>
              <a:rPr lang="en-US" dirty="0"/>
              <a:t>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ena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rizik</a:t>
            </a:r>
            <a:r>
              <a:rPr lang="sr-Latn-ME" dirty="0" smtClean="0"/>
              <a:t> </a:t>
            </a:r>
            <a:r>
              <a:rPr lang="pl-PL" dirty="0" smtClean="0"/>
              <a:t>veće </a:t>
            </a:r>
            <a:r>
              <a:rPr lang="pl-PL" dirty="0"/>
              <a:t>stope porasta </a:t>
            </a:r>
            <a:r>
              <a:rPr lang="pl-PL" dirty="0" smtClean="0"/>
              <a:t>cijena </a:t>
            </a:r>
            <a:r>
              <a:rPr lang="pl-PL" dirty="0"/>
              <a:t>u budućnosti i dr.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0151455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65915"/>
            <a:ext cx="10515600" cy="521104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dirty="0"/>
              <a:t>6. Siromašna struktura finansijskih instrumenata, u odnosu na </a:t>
            </a:r>
            <a:r>
              <a:rPr lang="pl-PL" dirty="0" smtClean="0"/>
              <a:t> razvijene tržišne </a:t>
            </a:r>
            <a:r>
              <a:rPr lang="pl-PL" dirty="0"/>
              <a:t>privrede, kako na strani ponude tako i na strani </a:t>
            </a:r>
            <a:r>
              <a:rPr lang="pl-PL" dirty="0" smtClean="0"/>
              <a:t>tražnje</a:t>
            </a:r>
            <a:r>
              <a:rPr lang="pl-PL" dirty="0"/>
              <a:t>, jer </a:t>
            </a:r>
            <a:r>
              <a:rPr lang="pl-PL" dirty="0" smtClean="0"/>
              <a:t>ćemo </a:t>
            </a:r>
            <a:r>
              <a:rPr lang="en-US" dirty="0" err="1" smtClean="0"/>
              <a:t>tražnju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našim</a:t>
            </a:r>
            <a:r>
              <a:rPr lang="en-US" dirty="0"/>
              <a:t> </a:t>
            </a:r>
            <a:r>
              <a:rPr lang="en-US" dirty="0" err="1"/>
              <a:t>istraživanjima</a:t>
            </a:r>
            <a:r>
              <a:rPr lang="en-US" dirty="0"/>
              <a:t> </a:t>
            </a:r>
            <a:r>
              <a:rPr lang="en-US" dirty="0" err="1"/>
              <a:t>posmatrati</a:t>
            </a:r>
            <a:r>
              <a:rPr lang="en-US" dirty="0"/>
              <a:t>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pandan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 smtClean="0"/>
              <a:t>drugu</a:t>
            </a:r>
            <a:r>
              <a:rPr lang="sr-Latn-ME" dirty="0" smtClean="0"/>
              <a:t> </a:t>
            </a:r>
            <a:r>
              <a:rPr lang="en-US" dirty="0" err="1" smtClean="0"/>
              <a:t>stranu</a:t>
            </a:r>
            <a:r>
              <a:rPr lang="en-US" dirty="0" smtClean="0"/>
              <a:t> </a:t>
            </a:r>
            <a:r>
              <a:rPr lang="en-US" dirty="0" err="1"/>
              <a:t>formirane</a:t>
            </a:r>
            <a:r>
              <a:rPr lang="en-US" dirty="0"/>
              <a:t> </a:t>
            </a:r>
            <a:r>
              <a:rPr lang="en-US" dirty="0" err="1" smtClean="0"/>
              <a:t>ponude</a:t>
            </a:r>
            <a:r>
              <a:rPr lang="en-US" dirty="0" smtClean="0"/>
              <a:t>.</a:t>
            </a:r>
            <a:endParaRPr lang="en-US" b="1" dirty="0"/>
          </a:p>
          <a:p>
            <a:pPr marL="0" indent="0" algn="just">
              <a:buNone/>
            </a:pPr>
            <a:r>
              <a:rPr lang="en-US" dirty="0"/>
              <a:t>7. U </a:t>
            </a:r>
            <a:r>
              <a:rPr lang="en-US" dirty="0" err="1"/>
              <a:t>najnovijoj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/>
              <a:t>praksi</a:t>
            </a:r>
            <a:r>
              <a:rPr lang="en-US" dirty="0"/>
              <a:t> </a:t>
            </a:r>
            <a:r>
              <a:rPr lang="en-US" dirty="0" err="1"/>
              <a:t>zapaža</a:t>
            </a:r>
            <a:r>
              <a:rPr lang="en-US" dirty="0"/>
              <a:t> se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/>
              <a:t>šire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slobodnije</a:t>
            </a:r>
            <a:r>
              <a:rPr lang="sr-Latn-ME" dirty="0" smtClean="0"/>
              <a:t> </a:t>
            </a:r>
            <a:r>
              <a:rPr lang="en-US" dirty="0" err="1" smtClean="0"/>
              <a:t>decentralizovano</a:t>
            </a:r>
            <a:r>
              <a:rPr lang="en-US" dirty="0" smtClean="0"/>
              <a:t> </a:t>
            </a:r>
            <a:r>
              <a:rPr lang="en-US" dirty="0" err="1"/>
              <a:t>kretanje</a:t>
            </a:r>
            <a:r>
              <a:rPr lang="en-US" dirty="0"/>
              <a:t> </a:t>
            </a:r>
            <a:r>
              <a:rPr lang="en-US" dirty="0" err="1"/>
              <a:t>tokova</a:t>
            </a:r>
            <a:r>
              <a:rPr lang="en-US" dirty="0"/>
              <a:t> </a:t>
            </a:r>
            <a:r>
              <a:rPr lang="en-US" dirty="0" err="1"/>
              <a:t>formiranja</a:t>
            </a:r>
            <a:r>
              <a:rPr lang="en-US" dirty="0"/>
              <a:t> </a:t>
            </a:r>
            <a:r>
              <a:rPr lang="en-US" dirty="0" err="1"/>
              <a:t>akumulacije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ponude</a:t>
            </a:r>
            <a:r>
              <a:rPr lang="sr-Latn-ME" dirty="0" smtClean="0"/>
              <a:t> </a:t>
            </a:r>
            <a:r>
              <a:rPr lang="en-US" dirty="0" err="1" smtClean="0"/>
              <a:t>finansijskih</a:t>
            </a:r>
            <a:r>
              <a:rPr lang="en-US" dirty="0" smtClean="0"/>
              <a:t> </a:t>
            </a:r>
            <a:r>
              <a:rPr lang="en-US" dirty="0" err="1"/>
              <a:t>sredstava</a:t>
            </a:r>
            <a:r>
              <a:rPr lang="en-US" dirty="0"/>
              <a:t> </a:t>
            </a:r>
            <a:r>
              <a:rPr lang="en-US" dirty="0" err="1"/>
              <a:t>uopšte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Stoga</a:t>
            </a:r>
            <a:r>
              <a:rPr lang="en-US" dirty="0" smtClean="0"/>
              <a:t> </a:t>
            </a:r>
            <a:r>
              <a:rPr lang="en-US" dirty="0" err="1"/>
              <a:t>kamatna</a:t>
            </a:r>
            <a:r>
              <a:rPr lang="en-US" dirty="0"/>
              <a:t> </a:t>
            </a:r>
            <a:r>
              <a:rPr lang="en-US" dirty="0" err="1"/>
              <a:t>stopa</a:t>
            </a:r>
            <a:r>
              <a:rPr lang="en-US" dirty="0"/>
              <a:t>, ma </a:t>
            </a:r>
            <a:r>
              <a:rPr lang="en-US" dirty="0" err="1"/>
              <a:t>koliko</a:t>
            </a:r>
            <a:r>
              <a:rPr lang="en-US" dirty="0"/>
              <a:t> u </a:t>
            </a:r>
            <a:r>
              <a:rPr lang="en-US" dirty="0" err="1" smtClean="0"/>
              <a:t>dosadašnjim</a:t>
            </a:r>
            <a:r>
              <a:rPr lang="sr-Latn-ME" dirty="0" smtClean="0"/>
              <a:t> </a:t>
            </a:r>
            <a:r>
              <a:rPr lang="en-US" dirty="0" err="1" smtClean="0"/>
              <a:t>uslovima</a:t>
            </a:r>
            <a:r>
              <a:rPr lang="en-US" dirty="0" smtClean="0"/>
              <a:t> </a:t>
            </a:r>
            <a:r>
              <a:rPr lang="en-US" dirty="0" err="1"/>
              <a:t>nefunkcionalna</a:t>
            </a:r>
            <a:r>
              <a:rPr lang="en-US" dirty="0"/>
              <a:t> (</a:t>
            </a:r>
            <a:r>
              <a:rPr lang="en-US" dirty="0" err="1"/>
              <a:t>zbog</a:t>
            </a:r>
            <a:r>
              <a:rPr lang="en-US" dirty="0"/>
              <a:t> </a:t>
            </a:r>
            <a:r>
              <a:rPr lang="en-US" dirty="0" err="1"/>
              <a:t>poznatih</a:t>
            </a:r>
            <a:r>
              <a:rPr lang="en-US" dirty="0"/>
              <a:t> </a:t>
            </a:r>
            <a:r>
              <a:rPr lang="en-US" dirty="0" err="1"/>
              <a:t>razloga</a:t>
            </a:r>
            <a:r>
              <a:rPr lang="en-US" dirty="0"/>
              <a:t>), </a:t>
            </a:r>
            <a:r>
              <a:rPr lang="en-US" dirty="0" err="1"/>
              <a:t>pretvara</a:t>
            </a:r>
            <a:r>
              <a:rPr lang="en-US" dirty="0"/>
              <a:t> se u </a:t>
            </a:r>
            <a:r>
              <a:rPr lang="en-US" dirty="0" err="1"/>
              <a:t>jedan</a:t>
            </a:r>
            <a:r>
              <a:rPr lang="en-US" dirty="0"/>
              <a:t> </a:t>
            </a:r>
            <a:r>
              <a:rPr lang="en-US" dirty="0" smtClean="0"/>
              <a:t>od</a:t>
            </a:r>
            <a:r>
              <a:rPr lang="sr-Latn-ME" dirty="0" smtClean="0"/>
              <a:t> </a:t>
            </a:r>
            <a:r>
              <a:rPr lang="en-US" dirty="0" err="1" smtClean="0"/>
              <a:t>bitnih</a:t>
            </a:r>
            <a:r>
              <a:rPr lang="en-US" dirty="0" smtClean="0"/>
              <a:t> </a:t>
            </a:r>
            <a:r>
              <a:rPr lang="en-US" dirty="0" err="1"/>
              <a:t>faktora</a:t>
            </a:r>
            <a:r>
              <a:rPr lang="en-US" dirty="0"/>
              <a:t> </a:t>
            </a:r>
            <a:r>
              <a:rPr lang="en-US" dirty="0" err="1"/>
              <a:t>novčanog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uopšte</a:t>
            </a:r>
            <a:r>
              <a:rPr lang="en-US" dirty="0"/>
              <a:t> </a:t>
            </a:r>
            <a:r>
              <a:rPr lang="en-US" dirty="0" err="1"/>
              <a:t>finansijskog</a:t>
            </a:r>
            <a:r>
              <a:rPr lang="en-US" dirty="0"/>
              <a:t> </a:t>
            </a:r>
            <a:r>
              <a:rPr lang="en-US" dirty="0" err="1" smtClean="0"/>
              <a:t>tržišta</a:t>
            </a:r>
            <a:r>
              <a:rPr lang="sr-Latn-ME" dirty="0" smtClean="0"/>
              <a:t> zemalja u tranziciji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9575206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+mn-lt"/>
              </a:rPr>
              <a:t>6. MEĐUSOBNA POVEZANOST TRŽIŠTA NOVCA I</a:t>
            </a:r>
            <a:br>
              <a:rPr lang="en-US" sz="3600" dirty="0">
                <a:latin typeface="+mn-lt"/>
              </a:rPr>
            </a:br>
            <a:r>
              <a:rPr lang="en-US" sz="3600" dirty="0">
                <a:latin typeface="+mn-lt"/>
              </a:rPr>
              <a:t>TRŽIŠTA KAPITALA I KAMATA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68192"/>
            <a:ext cx="10515600" cy="4708771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U </a:t>
            </a:r>
            <a:r>
              <a:rPr lang="en-US" dirty="0" err="1"/>
              <a:t>svakoj</a:t>
            </a:r>
            <a:r>
              <a:rPr lang="en-US" dirty="0"/>
              <a:t> </a:t>
            </a:r>
            <a:r>
              <a:rPr lang="en-US" dirty="0" err="1"/>
              <a:t>privredi</a:t>
            </a:r>
            <a:r>
              <a:rPr lang="en-US" dirty="0"/>
              <a:t> u </a:t>
            </a:r>
            <a:r>
              <a:rPr lang="en-US" dirty="0" err="1"/>
              <a:t>kojoj</a:t>
            </a:r>
            <a:r>
              <a:rPr lang="en-US" dirty="0"/>
              <a:t> </a:t>
            </a:r>
            <a:r>
              <a:rPr lang="en-US" dirty="0" err="1"/>
              <a:t>postoji</a:t>
            </a:r>
            <a:r>
              <a:rPr lang="en-US" dirty="0"/>
              <a:t> </a:t>
            </a:r>
            <a:r>
              <a:rPr lang="en-US" dirty="0" err="1"/>
              <a:t>strukturna</a:t>
            </a:r>
            <a:r>
              <a:rPr lang="en-US" dirty="0"/>
              <a:t> </a:t>
            </a:r>
            <a:r>
              <a:rPr lang="en-US" dirty="0" err="1"/>
              <a:t>asimetrija</a:t>
            </a:r>
            <a:r>
              <a:rPr lang="en-US" dirty="0"/>
              <a:t> </a:t>
            </a:r>
            <a:r>
              <a:rPr lang="en-US" dirty="0" err="1"/>
              <a:t>između</a:t>
            </a:r>
            <a:r>
              <a:rPr lang="en-US" dirty="0"/>
              <a:t> </a:t>
            </a:r>
            <a:r>
              <a:rPr lang="en-US" dirty="0" err="1" smtClean="0"/>
              <a:t>formirane</a:t>
            </a:r>
            <a:r>
              <a:rPr lang="sr-Latn-ME" dirty="0" smtClean="0"/>
              <a:t> </a:t>
            </a:r>
            <a:r>
              <a:rPr lang="en-US" dirty="0" err="1" smtClean="0"/>
              <a:t>akumulacije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investicija</a:t>
            </a:r>
            <a:r>
              <a:rPr lang="en-US" dirty="0"/>
              <a:t> </a:t>
            </a:r>
            <a:r>
              <a:rPr lang="en-US" dirty="0" err="1"/>
              <a:t>ekonomskih</a:t>
            </a:r>
            <a:r>
              <a:rPr lang="en-US" dirty="0"/>
              <a:t> </a:t>
            </a:r>
            <a:r>
              <a:rPr lang="en-US" dirty="0" err="1"/>
              <a:t>subjekata</a:t>
            </a:r>
            <a:r>
              <a:rPr lang="en-US" dirty="0"/>
              <a:t>, mora da </a:t>
            </a:r>
            <a:r>
              <a:rPr lang="en-US" dirty="0" err="1"/>
              <a:t>postoji</a:t>
            </a:r>
            <a:r>
              <a:rPr lang="en-US" dirty="0"/>
              <a:t> </a:t>
            </a:r>
            <a:r>
              <a:rPr lang="en-US" dirty="0" err="1"/>
              <a:t>određeni</a:t>
            </a:r>
            <a:r>
              <a:rPr lang="en-US" dirty="0"/>
              <a:t> </a:t>
            </a:r>
            <a:r>
              <a:rPr lang="en-US" dirty="0" err="1" smtClean="0"/>
              <a:t>oblik</a:t>
            </a:r>
            <a:r>
              <a:rPr lang="sr-Latn-ME" dirty="0" smtClean="0"/>
              <a:t> </a:t>
            </a:r>
            <a:r>
              <a:rPr lang="en-US" dirty="0" err="1" smtClean="0"/>
              <a:t>finansijskog</a:t>
            </a:r>
            <a:r>
              <a:rPr lang="en-US" dirty="0" smtClean="0"/>
              <a:t> </a:t>
            </a:r>
            <a:r>
              <a:rPr lang="en-US" dirty="0" err="1"/>
              <a:t>tržišta</a:t>
            </a:r>
            <a:r>
              <a:rPr lang="en-US" dirty="0"/>
              <a:t>, </a:t>
            </a:r>
            <a:r>
              <a:rPr lang="en-US" dirty="0" err="1"/>
              <a:t>odnosno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Nepodudaranje</a:t>
            </a:r>
            <a:r>
              <a:rPr lang="en-US" dirty="0" smtClean="0"/>
              <a:t> </a:t>
            </a:r>
            <a:r>
              <a:rPr lang="en-US" dirty="0" err="1"/>
              <a:t>štednje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investicija</a:t>
            </a:r>
            <a:r>
              <a:rPr lang="sr-Latn-ME" dirty="0" smtClean="0"/>
              <a:t> </a:t>
            </a:r>
            <a:r>
              <a:rPr lang="en-US" dirty="0" err="1" smtClean="0"/>
              <a:t>javlja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neminovnost</a:t>
            </a:r>
            <a:r>
              <a:rPr lang="en-US" dirty="0"/>
              <a:t> </a:t>
            </a:r>
            <a:r>
              <a:rPr lang="en-US" dirty="0" err="1"/>
              <a:t>svake</a:t>
            </a:r>
            <a:r>
              <a:rPr lang="en-US" dirty="0"/>
              <a:t> </a:t>
            </a:r>
            <a:r>
              <a:rPr lang="en-US" dirty="0" err="1"/>
              <a:t>proizvodnje</a:t>
            </a:r>
            <a:r>
              <a:rPr lang="en-US" dirty="0"/>
              <a:t>, </a:t>
            </a:r>
            <a:r>
              <a:rPr lang="en-US" dirty="0" err="1" smtClean="0"/>
              <a:t>pr</a:t>
            </a:r>
            <a:r>
              <a:rPr lang="sr-Latn-ME" dirty="0" smtClean="0"/>
              <a:t>ij</a:t>
            </a:r>
            <a:r>
              <a:rPr lang="en-US" dirty="0" smtClean="0"/>
              <a:t>e </a:t>
            </a:r>
            <a:r>
              <a:rPr lang="en-US" dirty="0" err="1"/>
              <a:t>svega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 smtClean="0"/>
              <a:t>sl</a:t>
            </a:r>
            <a:r>
              <a:rPr lang="sr-Latn-ME" dirty="0" smtClean="0"/>
              <a:t>ij</a:t>
            </a:r>
            <a:r>
              <a:rPr lang="en-US" dirty="0" err="1" smtClean="0"/>
              <a:t>edećih</a:t>
            </a:r>
            <a:r>
              <a:rPr lang="en-US" dirty="0" smtClean="0"/>
              <a:t> </a:t>
            </a:r>
            <a:r>
              <a:rPr lang="en-US" dirty="0" err="1"/>
              <a:t>razloga</a:t>
            </a:r>
            <a:r>
              <a:rPr lang="en-US" dirty="0"/>
              <a:t>:</a:t>
            </a:r>
          </a:p>
          <a:p>
            <a:pPr marL="0" indent="0" algn="just">
              <a:buNone/>
            </a:pPr>
            <a:r>
              <a:rPr lang="en-US" dirty="0"/>
              <a:t>1.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eme</a:t>
            </a:r>
            <a:r>
              <a:rPr lang="en-US" dirty="0" smtClean="0"/>
              <a:t> </a:t>
            </a:r>
            <a:r>
              <a:rPr lang="en-US" dirty="0" err="1"/>
              <a:t>formiranja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eme</a:t>
            </a:r>
            <a:r>
              <a:rPr lang="en-US" dirty="0" smtClean="0"/>
              <a:t> </a:t>
            </a:r>
            <a:r>
              <a:rPr lang="en-US" dirty="0" err="1"/>
              <a:t>trošenja</a:t>
            </a:r>
            <a:r>
              <a:rPr lang="en-US" dirty="0"/>
              <a:t> (</a:t>
            </a:r>
            <a:r>
              <a:rPr lang="en-US" dirty="0" err="1"/>
              <a:t>ulaganja</a:t>
            </a:r>
            <a:r>
              <a:rPr lang="en-US" dirty="0"/>
              <a:t>) </a:t>
            </a:r>
            <a:r>
              <a:rPr lang="en-US" dirty="0" err="1"/>
              <a:t>novčane</a:t>
            </a:r>
            <a:r>
              <a:rPr lang="en-US" dirty="0"/>
              <a:t> </a:t>
            </a:r>
            <a:r>
              <a:rPr lang="en-US" dirty="0" err="1"/>
              <a:t>akumulacije</a:t>
            </a:r>
            <a:r>
              <a:rPr lang="en-US" dirty="0"/>
              <a:t> </a:t>
            </a:r>
            <a:r>
              <a:rPr lang="en-US" dirty="0" err="1" smtClean="0"/>
              <a:t>obično</a:t>
            </a:r>
            <a:r>
              <a:rPr lang="sr-Latn-ME" dirty="0" smtClean="0"/>
              <a:t> </a:t>
            </a:r>
            <a:r>
              <a:rPr lang="en-US" dirty="0" smtClean="0"/>
              <a:t>se </a:t>
            </a:r>
            <a:r>
              <a:rPr lang="en-US" dirty="0"/>
              <a:t>ne </a:t>
            </a:r>
            <a:r>
              <a:rPr lang="en-US" dirty="0" err="1"/>
              <a:t>poklapaju</a:t>
            </a:r>
            <a:r>
              <a:rPr lang="en-US" dirty="0"/>
              <a:t>,</a:t>
            </a:r>
          </a:p>
          <a:p>
            <a:pPr marL="0" indent="0" algn="just">
              <a:buNone/>
            </a:pPr>
            <a:r>
              <a:rPr lang="en-US" dirty="0"/>
              <a:t>2. </a:t>
            </a:r>
            <a:r>
              <a:rPr lang="en-US" dirty="0" err="1"/>
              <a:t>Subjekti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formiraju</a:t>
            </a:r>
            <a:r>
              <a:rPr lang="en-US" dirty="0"/>
              <a:t> </a:t>
            </a:r>
            <a:r>
              <a:rPr lang="en-US" dirty="0" err="1"/>
              <a:t>akumulaciju</a:t>
            </a:r>
            <a:r>
              <a:rPr lang="en-US" dirty="0"/>
              <a:t> u </a:t>
            </a:r>
            <a:r>
              <a:rPr lang="en-US" dirty="0" err="1"/>
              <a:t>procesu</a:t>
            </a:r>
            <a:r>
              <a:rPr lang="en-US" dirty="0"/>
              <a:t> </a:t>
            </a:r>
            <a:r>
              <a:rPr lang="en-US" dirty="0" err="1"/>
              <a:t>reprodukcije</a:t>
            </a:r>
            <a:r>
              <a:rPr lang="en-US" dirty="0"/>
              <a:t> ne </a:t>
            </a:r>
            <a:r>
              <a:rPr lang="en-US" dirty="0" err="1" smtClean="0"/>
              <a:t>moraju</a:t>
            </a:r>
            <a:r>
              <a:rPr lang="sr-Latn-ME" dirty="0" smtClean="0"/>
              <a:t> </a:t>
            </a:r>
            <a:r>
              <a:rPr lang="it-IT" dirty="0" smtClean="0"/>
              <a:t>imati </a:t>
            </a:r>
            <a:r>
              <a:rPr lang="it-IT" dirty="0"/>
              <a:t>već formirane potrebe za investiranjem,</a:t>
            </a:r>
          </a:p>
          <a:p>
            <a:pPr marL="0" indent="0" algn="just">
              <a:buNone/>
            </a:pPr>
            <a:r>
              <a:rPr lang="en-US" dirty="0"/>
              <a:t>3. </a:t>
            </a:r>
            <a:r>
              <a:rPr lang="en-US" dirty="0" err="1"/>
              <a:t>Mehanizam</a:t>
            </a:r>
            <a:r>
              <a:rPr lang="en-US" dirty="0"/>
              <a:t> </a:t>
            </a:r>
            <a:r>
              <a:rPr lang="en-US" dirty="0" err="1"/>
              <a:t>odvajanja</a:t>
            </a:r>
            <a:r>
              <a:rPr lang="en-US" dirty="0"/>
              <a:t> </a:t>
            </a:r>
            <a:r>
              <a:rPr lang="en-US" dirty="0" err="1"/>
              <a:t>akumulacije</a:t>
            </a:r>
            <a:r>
              <a:rPr lang="en-US" dirty="0"/>
              <a:t> od </a:t>
            </a:r>
            <a:r>
              <a:rPr lang="en-US" dirty="0" smtClean="0"/>
              <a:t>m</a:t>
            </a:r>
            <a:r>
              <a:rPr lang="sr-Latn-ME" dirty="0" smtClean="0"/>
              <a:t>j</a:t>
            </a:r>
            <a:r>
              <a:rPr lang="en-US" dirty="0" err="1" smtClean="0"/>
              <a:t>esta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nosilaca</a:t>
            </a:r>
            <a:r>
              <a:rPr lang="en-US" dirty="0"/>
              <a:t> </a:t>
            </a:r>
            <a:r>
              <a:rPr lang="en-US" dirty="0" err="1"/>
              <a:t>gde</a:t>
            </a:r>
            <a:r>
              <a:rPr lang="en-US" dirty="0"/>
              <a:t> se </a:t>
            </a:r>
            <a:r>
              <a:rPr lang="en-US" dirty="0" err="1" smtClean="0"/>
              <a:t>stvara</a:t>
            </a:r>
            <a:r>
              <a:rPr lang="sr-Latn-ME" dirty="0" smtClean="0"/>
              <a:t> </a:t>
            </a:r>
            <a:r>
              <a:rPr lang="en-US" dirty="0" smtClean="0"/>
              <a:t>(</a:t>
            </a:r>
            <a:r>
              <a:rPr lang="en-US" dirty="0" err="1"/>
              <a:t>finansijski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) </a:t>
            </a:r>
            <a:r>
              <a:rPr lang="en-US" dirty="0" err="1"/>
              <a:t>obično</a:t>
            </a:r>
            <a:r>
              <a:rPr lang="en-US" dirty="0"/>
              <a:t> </a:t>
            </a:r>
            <a:r>
              <a:rPr lang="en-US" dirty="0" err="1"/>
              <a:t>dovodi</a:t>
            </a:r>
            <a:r>
              <a:rPr lang="en-US" dirty="0"/>
              <a:t> do </a:t>
            </a:r>
            <a:r>
              <a:rPr lang="en-US" dirty="0" err="1"/>
              <a:t>pojačavanja</a:t>
            </a:r>
            <a:r>
              <a:rPr lang="en-US" dirty="0"/>
              <a:t> </a:t>
            </a:r>
            <a:r>
              <a:rPr lang="en-US" dirty="0" err="1"/>
              <a:t>tih</a:t>
            </a:r>
            <a:r>
              <a:rPr lang="en-US" dirty="0"/>
              <a:t> </a:t>
            </a:r>
            <a:r>
              <a:rPr lang="en-US" dirty="0" err="1"/>
              <a:t>odstupanja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dr.</a:t>
            </a:r>
          </a:p>
        </p:txBody>
      </p:sp>
    </p:spTree>
    <p:extLst>
      <p:ext uri="{BB962C8B-B14F-4D97-AF65-F5344CB8AC3E}">
        <p14:creationId xmlns:p14="http://schemas.microsoft.com/office/powerpoint/2010/main" xmlns="" val="27373248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88642"/>
            <a:ext cx="10515600" cy="5288321"/>
          </a:xfrm>
        </p:spPr>
        <p:txBody>
          <a:bodyPr>
            <a:normAutofit/>
          </a:bodyPr>
          <a:lstStyle/>
          <a:p>
            <a:pPr algn="just"/>
            <a:r>
              <a:rPr lang="en-US" dirty="0"/>
              <a:t>U </a:t>
            </a:r>
            <a:r>
              <a:rPr lang="en-US" dirty="0" err="1"/>
              <a:t>privredi</a:t>
            </a:r>
            <a:r>
              <a:rPr lang="en-US" dirty="0"/>
              <a:t> u </a:t>
            </a:r>
            <a:r>
              <a:rPr lang="en-US" dirty="0" err="1"/>
              <a:t>kojoj</a:t>
            </a:r>
            <a:r>
              <a:rPr lang="en-US" dirty="0"/>
              <a:t> </a:t>
            </a:r>
            <a:r>
              <a:rPr lang="en-US" dirty="0" err="1"/>
              <a:t>postoji</a:t>
            </a:r>
            <a:r>
              <a:rPr lang="en-US" dirty="0"/>
              <a:t> </a:t>
            </a:r>
            <a:r>
              <a:rPr lang="en-US" dirty="0" err="1"/>
              <a:t>veliki</a:t>
            </a:r>
            <a:r>
              <a:rPr lang="en-US" dirty="0"/>
              <a:t> </a:t>
            </a:r>
            <a:r>
              <a:rPr lang="en-US" dirty="0" err="1"/>
              <a:t>broj</a:t>
            </a:r>
            <a:r>
              <a:rPr lang="en-US" dirty="0"/>
              <a:t> </a:t>
            </a:r>
            <a:r>
              <a:rPr lang="en-US" dirty="0" err="1"/>
              <a:t>onih</a:t>
            </a:r>
            <a:r>
              <a:rPr lang="en-US" dirty="0"/>
              <a:t> </a:t>
            </a:r>
            <a:r>
              <a:rPr lang="en-US" dirty="0" err="1"/>
              <a:t>subjekata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formiraju</a:t>
            </a:r>
            <a:r>
              <a:rPr lang="en-US" dirty="0"/>
              <a:t> </a:t>
            </a:r>
            <a:r>
              <a:rPr lang="en-US" dirty="0" err="1" smtClean="0"/>
              <a:t>akumulaciju</a:t>
            </a:r>
            <a:r>
              <a:rPr lang="sr-Latn-ME" dirty="0" smtClean="0"/>
              <a:t> </a:t>
            </a:r>
            <a:r>
              <a:rPr lang="en-US" dirty="0" smtClean="0"/>
              <a:t>(</a:t>
            </a:r>
            <a:r>
              <a:rPr lang="en-US" dirty="0" err="1"/>
              <a:t>razlika</a:t>
            </a:r>
            <a:r>
              <a:rPr lang="en-US" dirty="0"/>
              <a:t> </a:t>
            </a:r>
            <a:r>
              <a:rPr lang="en-US" dirty="0" err="1"/>
              <a:t>između</a:t>
            </a:r>
            <a:r>
              <a:rPr lang="en-US" dirty="0"/>
              <a:t> </a:t>
            </a:r>
            <a:r>
              <a:rPr lang="en-US" dirty="0" err="1"/>
              <a:t>dohotka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potrošnje</a:t>
            </a:r>
            <a:r>
              <a:rPr lang="en-US" dirty="0"/>
              <a:t> (S = Y - C), a s </a:t>
            </a:r>
            <a:r>
              <a:rPr lang="en-US" dirty="0" err="1"/>
              <a:t>druge</a:t>
            </a:r>
            <a:r>
              <a:rPr lang="en-US" dirty="0"/>
              <a:t> </a:t>
            </a:r>
            <a:r>
              <a:rPr lang="en-US" dirty="0" err="1"/>
              <a:t>strane</a:t>
            </a:r>
            <a:r>
              <a:rPr lang="en-US" dirty="0"/>
              <a:t> </a:t>
            </a:r>
            <a:r>
              <a:rPr lang="en-US" dirty="0" err="1"/>
              <a:t>veliki</a:t>
            </a:r>
            <a:r>
              <a:rPr lang="en-US" dirty="0"/>
              <a:t> </a:t>
            </a:r>
            <a:r>
              <a:rPr lang="en-US" dirty="0" err="1"/>
              <a:t>broj</a:t>
            </a:r>
            <a:r>
              <a:rPr lang="en-US" dirty="0"/>
              <a:t> </a:t>
            </a:r>
            <a:r>
              <a:rPr lang="en-US" dirty="0" err="1" smtClean="0"/>
              <a:t>subjekata</a:t>
            </a:r>
            <a:r>
              <a:rPr lang="sr-Latn-ME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/>
              <a:t>vrše</a:t>
            </a:r>
            <a:r>
              <a:rPr lang="en-US" dirty="0"/>
              <a:t> </a:t>
            </a:r>
            <a:r>
              <a:rPr lang="en-US" dirty="0" err="1"/>
              <a:t>ulaganja</a:t>
            </a:r>
            <a:r>
              <a:rPr lang="en-US" dirty="0"/>
              <a:t> </a:t>
            </a:r>
            <a:r>
              <a:rPr lang="en-US" dirty="0" err="1"/>
              <a:t>iznad</a:t>
            </a:r>
            <a:r>
              <a:rPr lang="en-US" dirty="0"/>
              <a:t> </a:t>
            </a:r>
            <a:r>
              <a:rPr lang="en-US" dirty="0" err="1"/>
              <a:t>svoje</a:t>
            </a:r>
            <a:r>
              <a:rPr lang="en-US" dirty="0"/>
              <a:t> </a:t>
            </a:r>
            <a:r>
              <a:rPr lang="en-US" dirty="0" err="1"/>
              <a:t>akumulacije</a:t>
            </a:r>
            <a:r>
              <a:rPr lang="en-US" dirty="0"/>
              <a:t> (</a:t>
            </a:r>
            <a:r>
              <a:rPr lang="en-US" dirty="0" smtClean="0"/>
              <a:t>I</a:t>
            </a:r>
            <a:r>
              <a:rPr lang="sr-Latn-ME" dirty="0" smtClean="0"/>
              <a:t>&gt;</a:t>
            </a:r>
            <a:r>
              <a:rPr lang="en-US" dirty="0" smtClean="0"/>
              <a:t>S</a:t>
            </a:r>
            <a:r>
              <a:rPr lang="en-US" dirty="0"/>
              <a:t>), </a:t>
            </a:r>
            <a:r>
              <a:rPr lang="en-US" dirty="0" err="1"/>
              <a:t>dakle</a:t>
            </a:r>
            <a:r>
              <a:rPr lang="en-US" dirty="0"/>
              <a:t> u </a:t>
            </a:r>
            <a:r>
              <a:rPr lang="en-US" dirty="0" err="1"/>
              <a:t>uslovima</a:t>
            </a:r>
            <a:r>
              <a:rPr lang="en-US" dirty="0"/>
              <a:t> </a:t>
            </a:r>
            <a:r>
              <a:rPr lang="en-US" dirty="0" err="1"/>
              <a:t>gde</a:t>
            </a:r>
            <a:r>
              <a:rPr lang="en-US" dirty="0"/>
              <a:t> ne </a:t>
            </a:r>
            <a:r>
              <a:rPr lang="en-US" dirty="0" err="1" smtClean="0"/>
              <a:t>postoji</a:t>
            </a:r>
            <a:r>
              <a:rPr lang="sr-Latn-ME" dirty="0" smtClean="0"/>
              <a:t> </a:t>
            </a:r>
            <a:r>
              <a:rPr lang="en-US" dirty="0" err="1" smtClean="0"/>
              <a:t>jednakost</a:t>
            </a:r>
            <a:r>
              <a:rPr lang="en-US" dirty="0" smtClean="0"/>
              <a:t> </a:t>
            </a:r>
            <a:r>
              <a:rPr lang="en-US" dirty="0" err="1"/>
              <a:t>štednje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investicija</a:t>
            </a:r>
            <a:r>
              <a:rPr lang="en-US" dirty="0"/>
              <a:t> (S≠I) </a:t>
            </a:r>
            <a:r>
              <a:rPr lang="en-US" dirty="0" err="1"/>
              <a:t>ni</a:t>
            </a:r>
            <a:r>
              <a:rPr lang="en-US" dirty="0"/>
              <a:t> </a:t>
            </a:r>
            <a:r>
              <a:rPr lang="en-US" dirty="0" err="1"/>
              <a:t>pojedinačno</a:t>
            </a:r>
            <a:r>
              <a:rPr lang="en-US" dirty="0"/>
              <a:t> </a:t>
            </a:r>
            <a:r>
              <a:rPr lang="en-US" dirty="0" err="1"/>
              <a:t>ni</a:t>
            </a:r>
            <a:r>
              <a:rPr lang="en-US" dirty="0"/>
              <a:t> </a:t>
            </a:r>
            <a:r>
              <a:rPr lang="en-US" dirty="0" err="1"/>
              <a:t>globalno</a:t>
            </a:r>
            <a:r>
              <a:rPr lang="en-US" dirty="0"/>
              <a:t>, </a:t>
            </a:r>
            <a:r>
              <a:rPr lang="en-US" dirty="0" err="1"/>
              <a:t>neophodan</a:t>
            </a:r>
            <a:r>
              <a:rPr lang="en-US" dirty="0"/>
              <a:t> </a:t>
            </a:r>
            <a:r>
              <a:rPr lang="en-US" dirty="0" smtClean="0"/>
              <a:t>je</a:t>
            </a:r>
            <a:r>
              <a:rPr lang="sr-Latn-ME" dirty="0" smtClean="0"/>
              <a:t> </a:t>
            </a:r>
            <a:r>
              <a:rPr lang="en-US" dirty="0" err="1" smtClean="0"/>
              <a:t>određeni</a:t>
            </a:r>
            <a:r>
              <a:rPr lang="en-US" dirty="0" smtClean="0"/>
              <a:t> </a:t>
            </a:r>
            <a:r>
              <a:rPr lang="en-US" dirty="0" err="1"/>
              <a:t>mehanizam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/>
              <a:t>privesti</a:t>
            </a:r>
            <a:r>
              <a:rPr lang="en-US" dirty="0"/>
              <a:t> </a:t>
            </a:r>
            <a:r>
              <a:rPr lang="en-US" dirty="0" err="1"/>
              <a:t>štednju</a:t>
            </a:r>
            <a:r>
              <a:rPr lang="en-US" dirty="0"/>
              <a:t> </a:t>
            </a:r>
            <a:r>
              <a:rPr lang="en-US" dirty="0" err="1"/>
              <a:t>onim</a:t>
            </a:r>
            <a:r>
              <a:rPr lang="en-US" dirty="0"/>
              <a:t> </a:t>
            </a:r>
            <a:r>
              <a:rPr lang="en-US" dirty="0" smtClean="0"/>
              <a:t>m</a:t>
            </a:r>
            <a:r>
              <a:rPr lang="sr-Latn-ME" dirty="0" smtClean="0"/>
              <a:t>j</a:t>
            </a:r>
            <a:r>
              <a:rPr lang="en-US" dirty="0" err="1" smtClean="0"/>
              <a:t>estima</a:t>
            </a:r>
            <a:r>
              <a:rPr lang="en-US" dirty="0" smtClean="0"/>
              <a:t> </a:t>
            </a:r>
            <a:r>
              <a:rPr lang="en-US" dirty="0" err="1"/>
              <a:t>gde</a:t>
            </a:r>
            <a:r>
              <a:rPr lang="en-US" dirty="0"/>
              <a:t> se </a:t>
            </a:r>
            <a:r>
              <a:rPr lang="en-US" dirty="0" err="1"/>
              <a:t>pojavljuje</a:t>
            </a:r>
            <a:r>
              <a:rPr lang="en-US" dirty="0"/>
              <a:t> </a:t>
            </a:r>
            <a:r>
              <a:rPr lang="en-US" dirty="0" err="1" smtClean="0"/>
              <a:t>manjak</a:t>
            </a:r>
            <a:r>
              <a:rPr lang="sr-Latn-ME" dirty="0" smtClean="0"/>
              <a:t> </a:t>
            </a:r>
            <a:r>
              <a:rPr lang="en-US" dirty="0" err="1" smtClean="0"/>
              <a:t>štednje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odnosu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investicije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Ovaj</a:t>
            </a:r>
            <a:r>
              <a:rPr lang="en-US" dirty="0" smtClean="0"/>
              <a:t> </a:t>
            </a:r>
            <a:r>
              <a:rPr lang="en-US" dirty="0" err="1" smtClean="0"/>
              <a:t>mehanizam</a:t>
            </a:r>
            <a:r>
              <a:rPr lang="sr-Latn-ME" dirty="0"/>
              <a:t> </a:t>
            </a:r>
            <a:r>
              <a:rPr lang="sr-Latn-ME" dirty="0" smtClean="0"/>
              <a:t>(pored tržišnog)</a:t>
            </a:r>
            <a:r>
              <a:rPr lang="en-US" dirty="0" smtClean="0"/>
              <a:t> </a:t>
            </a:r>
            <a:r>
              <a:rPr lang="en-US" dirty="0" err="1"/>
              <a:t>stvara</a:t>
            </a:r>
            <a:r>
              <a:rPr lang="en-US" dirty="0"/>
              <a:t> </a:t>
            </a:r>
            <a:r>
              <a:rPr lang="en-US" dirty="0" err="1"/>
              <a:t>osnove</a:t>
            </a:r>
            <a:r>
              <a:rPr lang="en-US" dirty="0"/>
              <a:t> </a:t>
            </a:r>
            <a:r>
              <a:rPr lang="en-US" dirty="0" err="1"/>
              <a:t>finansijskog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odnosno</a:t>
            </a:r>
            <a:r>
              <a:rPr lang="en-US" dirty="0" smtClean="0"/>
              <a:t> </a:t>
            </a:r>
            <a:r>
              <a:rPr lang="en-US" dirty="0" err="1"/>
              <a:t>neophodnost</a:t>
            </a:r>
            <a:r>
              <a:rPr lang="en-US" dirty="0"/>
              <a:t> </a:t>
            </a:r>
            <a:r>
              <a:rPr lang="en-US" dirty="0" err="1"/>
              <a:t>njegovog</a:t>
            </a:r>
            <a:r>
              <a:rPr lang="en-US" dirty="0"/>
              <a:t> </a:t>
            </a:r>
            <a:r>
              <a:rPr lang="en-US" dirty="0" err="1"/>
              <a:t>kretanja</a:t>
            </a:r>
            <a:r>
              <a:rPr lang="en-US" dirty="0"/>
              <a:t> u </a:t>
            </a:r>
            <a:r>
              <a:rPr lang="en-US" dirty="0" err="1"/>
              <a:t>tokovima</a:t>
            </a:r>
            <a:r>
              <a:rPr lang="en-US" dirty="0"/>
              <a:t> </a:t>
            </a:r>
            <a:r>
              <a:rPr lang="en-US" dirty="0" err="1"/>
              <a:t>društvene</a:t>
            </a:r>
            <a:r>
              <a:rPr lang="en-US" dirty="0"/>
              <a:t> </a:t>
            </a:r>
            <a:r>
              <a:rPr lang="en-US" dirty="0" err="1"/>
              <a:t>reprodukcije</a:t>
            </a:r>
            <a:r>
              <a:rPr lang="en-US" dirty="0" smtClean="0"/>
              <a:t>.</a:t>
            </a:r>
            <a:r>
              <a:rPr lang="sr-Latn-ME" dirty="0" smtClean="0"/>
              <a:t> Tu značajnu ulogu igra fiskalna politika.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2500789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81825"/>
            <a:ext cx="10515600" cy="5095138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dirty="0" err="1"/>
              <a:t>Postavlja</a:t>
            </a:r>
            <a:r>
              <a:rPr lang="en-US" dirty="0"/>
              <a:t> se </a:t>
            </a:r>
            <a:r>
              <a:rPr lang="en-US" dirty="0" err="1"/>
              <a:t>pitanje</a:t>
            </a:r>
            <a:r>
              <a:rPr lang="en-US" dirty="0"/>
              <a:t>: </a:t>
            </a:r>
            <a:endParaRPr lang="sr-Latn-ME" dirty="0" smtClean="0"/>
          </a:p>
          <a:p>
            <a:pPr algn="just"/>
            <a:r>
              <a:rPr lang="en-US" dirty="0" err="1" smtClean="0"/>
              <a:t>kakav</a:t>
            </a:r>
            <a:r>
              <a:rPr lang="en-US" dirty="0" smtClean="0"/>
              <a:t> </a:t>
            </a:r>
            <a:r>
              <a:rPr lang="en-US" dirty="0"/>
              <a:t>je </a:t>
            </a:r>
            <a:r>
              <a:rPr lang="en-US" dirty="0" err="1"/>
              <a:t>finansijski</a:t>
            </a:r>
            <a:r>
              <a:rPr lang="en-US" dirty="0"/>
              <a:t> “</a:t>
            </a:r>
            <a:r>
              <a:rPr lang="en-US" dirty="0" err="1"/>
              <a:t>kapital</a:t>
            </a:r>
            <a:r>
              <a:rPr lang="en-US" dirty="0"/>
              <a:t>” </a:t>
            </a:r>
            <a:r>
              <a:rPr lang="en-US" dirty="0" err="1"/>
              <a:t>moguće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nas</a:t>
            </a:r>
            <a:r>
              <a:rPr lang="en-US" dirty="0"/>
              <a:t> </a:t>
            </a:r>
            <a:r>
              <a:rPr lang="en-US" dirty="0" err="1" smtClean="0"/>
              <a:t>razviti</a:t>
            </a:r>
            <a:r>
              <a:rPr lang="sr-Latn-ME" dirty="0" smtClean="0"/>
              <a:t>, </a:t>
            </a:r>
            <a:endParaRPr lang="en-US" dirty="0"/>
          </a:p>
          <a:p>
            <a:r>
              <a:rPr lang="en-US" dirty="0" err="1"/>
              <a:t>kakav</a:t>
            </a:r>
            <a:r>
              <a:rPr lang="en-US" dirty="0"/>
              <a:t> </a:t>
            </a:r>
            <a:r>
              <a:rPr lang="en-US" dirty="0" err="1"/>
              <a:t>postoji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daljnje</a:t>
            </a:r>
            <a:r>
              <a:rPr lang="en-US" dirty="0"/>
              <a:t> </a:t>
            </a:r>
            <a:r>
              <a:rPr lang="en-US" dirty="0" err="1"/>
              <a:t>perspektive</a:t>
            </a:r>
            <a:r>
              <a:rPr lang="en-US" dirty="0"/>
              <a:t> </a:t>
            </a:r>
            <a:r>
              <a:rPr lang="en-US" dirty="0" err="1"/>
              <a:t>razvoja</a:t>
            </a:r>
            <a:r>
              <a:rPr lang="en-US" dirty="0"/>
              <a:t>? </a:t>
            </a:r>
            <a:endParaRPr lang="sr-Latn-ME" dirty="0" smtClean="0"/>
          </a:p>
          <a:p>
            <a:r>
              <a:rPr lang="en-US" dirty="0" err="1" smtClean="0"/>
              <a:t>Navedeno</a:t>
            </a:r>
            <a:r>
              <a:rPr lang="en-US" dirty="0" smtClean="0"/>
              <a:t> </a:t>
            </a:r>
            <a:r>
              <a:rPr lang="en-US" dirty="0" err="1"/>
              <a:t>pitanje</a:t>
            </a:r>
            <a:r>
              <a:rPr lang="en-US" dirty="0"/>
              <a:t> se </a:t>
            </a:r>
            <a:r>
              <a:rPr lang="en-US" dirty="0" err="1"/>
              <a:t>postavlja</a:t>
            </a:r>
            <a:r>
              <a:rPr lang="en-US" dirty="0"/>
              <a:t> </a:t>
            </a:r>
            <a:r>
              <a:rPr lang="en-US" dirty="0" err="1" smtClean="0"/>
              <a:t>iz</a:t>
            </a:r>
            <a:r>
              <a:rPr lang="sr-Latn-ME" dirty="0" smtClean="0"/>
              <a:t> p</a:t>
            </a:r>
            <a:r>
              <a:rPr lang="en-US" dirty="0" err="1" smtClean="0"/>
              <a:t>osebnog</a:t>
            </a:r>
            <a:r>
              <a:rPr lang="sr-Latn-ME" dirty="0" smtClean="0"/>
              <a:t> </a:t>
            </a:r>
            <a:r>
              <a:rPr lang="en-US" dirty="0" err="1" smtClean="0"/>
              <a:t>razloga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Naime</a:t>
            </a:r>
            <a:r>
              <a:rPr lang="en-US" dirty="0"/>
              <a:t>, </a:t>
            </a:r>
            <a:r>
              <a:rPr lang="en-US" dirty="0" err="1"/>
              <a:t>simultano</a:t>
            </a:r>
            <a:r>
              <a:rPr lang="en-US" dirty="0"/>
              <a:t> </a:t>
            </a:r>
            <a:r>
              <a:rPr lang="en-US" dirty="0" err="1"/>
              <a:t>funkcionisanje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koegzistencija</a:t>
            </a:r>
            <a:r>
              <a:rPr lang="en-US" dirty="0" smtClean="0"/>
              <a:t> </a:t>
            </a:r>
            <a:r>
              <a:rPr lang="en-US" dirty="0" err="1"/>
              <a:t>oblika</a:t>
            </a:r>
            <a:r>
              <a:rPr lang="en-US" dirty="0"/>
              <a:t> </a:t>
            </a:r>
            <a:r>
              <a:rPr lang="en-US" dirty="0" err="1"/>
              <a:t>svojine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odnosno</a:t>
            </a:r>
            <a:r>
              <a:rPr lang="en-US" dirty="0" smtClean="0"/>
              <a:t> </a:t>
            </a:r>
            <a:r>
              <a:rPr lang="en-US" dirty="0" err="1"/>
              <a:t>sektora</a:t>
            </a:r>
            <a:r>
              <a:rPr lang="en-US" dirty="0"/>
              <a:t>: </a:t>
            </a:r>
            <a:r>
              <a:rPr lang="en-US" dirty="0" smtClean="0"/>
              <a:t> (</a:t>
            </a:r>
            <a:r>
              <a:rPr lang="sr-Latn-ME" dirty="0" smtClean="0"/>
              <a:t>1</a:t>
            </a:r>
            <a:r>
              <a:rPr lang="en-US" dirty="0" smtClean="0"/>
              <a:t>) </a:t>
            </a:r>
            <a:r>
              <a:rPr lang="sr-Latn-ME" dirty="0" err="1"/>
              <a:t>d</a:t>
            </a:r>
            <a:r>
              <a:rPr lang="en-US" dirty="0" err="1" smtClean="0"/>
              <a:t>ržavnog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sr-Latn-ME" dirty="0" smtClean="0"/>
              <a:t>2</a:t>
            </a:r>
            <a:r>
              <a:rPr lang="en-US" dirty="0" smtClean="0"/>
              <a:t>) </a:t>
            </a:r>
            <a:r>
              <a:rPr lang="sr-Latn-ME" dirty="0" err="1"/>
              <a:t>p</a:t>
            </a:r>
            <a:r>
              <a:rPr lang="en-US" dirty="0" err="1" smtClean="0"/>
              <a:t>rivatnog</a:t>
            </a:r>
            <a:r>
              <a:rPr lang="en-US" dirty="0"/>
              <a:t>, mora da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 smtClean="0"/>
              <a:t>neposredan</a:t>
            </a:r>
            <a:r>
              <a:rPr lang="sr-Latn-ME" dirty="0" smtClean="0"/>
              <a:t> </a:t>
            </a:r>
            <a:r>
              <a:rPr lang="pl-PL" dirty="0" smtClean="0"/>
              <a:t>odraz </a:t>
            </a:r>
            <a:r>
              <a:rPr lang="pl-PL" dirty="0"/>
              <a:t>na razvoj i funkcionisanje finansijskog tržišta. </a:t>
            </a:r>
            <a:endParaRPr lang="pl-PL" dirty="0" smtClean="0"/>
          </a:p>
          <a:p>
            <a:pPr algn="just"/>
            <a:r>
              <a:rPr lang="pl-PL" dirty="0" smtClean="0"/>
              <a:t>S </a:t>
            </a:r>
            <a:r>
              <a:rPr lang="pl-PL" dirty="0"/>
              <a:t>druge strane</a:t>
            </a:r>
            <a:r>
              <a:rPr lang="pl-PL" dirty="0" smtClean="0"/>
              <a:t>, </a:t>
            </a:r>
            <a:r>
              <a:rPr lang="sr-Latn-ME" dirty="0" smtClean="0"/>
              <a:t>alokacija </a:t>
            </a:r>
            <a:r>
              <a:rPr lang="en-US" dirty="0" err="1" smtClean="0"/>
              <a:t>dohotka</a:t>
            </a:r>
            <a:r>
              <a:rPr lang="en-US" dirty="0" smtClean="0"/>
              <a:t> </a:t>
            </a:r>
            <a:r>
              <a:rPr lang="en-US" dirty="0" err="1"/>
              <a:t>između</a:t>
            </a:r>
            <a:r>
              <a:rPr lang="en-US" dirty="0"/>
              <a:t> </a:t>
            </a:r>
            <a:r>
              <a:rPr lang="en-US" dirty="0" err="1"/>
              <a:t>sektora</a:t>
            </a:r>
            <a:r>
              <a:rPr lang="en-US" dirty="0"/>
              <a:t> </a:t>
            </a:r>
            <a:r>
              <a:rPr lang="en-US" dirty="0" err="1"/>
              <a:t>privrede</a:t>
            </a:r>
            <a:r>
              <a:rPr lang="en-US" dirty="0"/>
              <a:t>,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samih</a:t>
            </a:r>
            <a:r>
              <a:rPr lang="en-US" dirty="0"/>
              <a:t> </a:t>
            </a:r>
            <a:r>
              <a:rPr lang="en-US" dirty="0" err="1"/>
              <a:t>robnih</a:t>
            </a:r>
            <a:r>
              <a:rPr lang="en-US" dirty="0"/>
              <a:t> </a:t>
            </a:r>
            <a:r>
              <a:rPr lang="en-US" dirty="0" err="1"/>
              <a:t>proizvođača</a:t>
            </a:r>
            <a:r>
              <a:rPr lang="en-US" dirty="0"/>
              <a:t>,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uspostavljanje</a:t>
            </a:r>
            <a:r>
              <a:rPr lang="sr-Latn-ME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toj</a:t>
            </a:r>
            <a:r>
              <a:rPr lang="sr-Latn-ME" dirty="0" smtClean="0"/>
              <a:t> </a:t>
            </a:r>
            <a:r>
              <a:rPr lang="en-US" dirty="0" err="1" smtClean="0"/>
              <a:t>osnovi</a:t>
            </a:r>
            <a:r>
              <a:rPr lang="en-US" dirty="0" smtClean="0"/>
              <a:t> </a:t>
            </a:r>
            <a:r>
              <a:rPr lang="en-US" dirty="0" err="1"/>
              <a:t>određenih</a:t>
            </a:r>
            <a:r>
              <a:rPr lang="en-US" dirty="0"/>
              <a:t> </a:t>
            </a:r>
            <a:r>
              <a:rPr lang="en-US" dirty="0" err="1"/>
              <a:t>finansijskih</a:t>
            </a:r>
            <a:r>
              <a:rPr lang="en-US" dirty="0"/>
              <a:t> </a:t>
            </a:r>
            <a:r>
              <a:rPr lang="en-US" dirty="0" err="1"/>
              <a:t>odnosa</a:t>
            </a:r>
            <a:r>
              <a:rPr lang="en-US" dirty="0"/>
              <a:t> u </a:t>
            </a:r>
            <a:r>
              <a:rPr lang="en-US" dirty="0" err="1"/>
              <a:t>određenim</a:t>
            </a:r>
            <a:r>
              <a:rPr lang="en-US" dirty="0"/>
              <a:t> </a:t>
            </a:r>
            <a:r>
              <a:rPr lang="en-US" dirty="0" err="1"/>
              <a:t>vremenskim</a:t>
            </a:r>
            <a:r>
              <a:rPr lang="en-US" dirty="0"/>
              <a:t> </a:t>
            </a:r>
            <a:r>
              <a:rPr lang="en-US" dirty="0" err="1" smtClean="0"/>
              <a:t>segmentima</a:t>
            </a:r>
            <a:r>
              <a:rPr lang="sr-Latn-ME" dirty="0" smtClean="0"/>
              <a:t> </a:t>
            </a:r>
            <a:r>
              <a:rPr lang="en-US" dirty="0" err="1" smtClean="0"/>
              <a:t>procesa</a:t>
            </a:r>
            <a:r>
              <a:rPr lang="sr-Latn-ME" dirty="0" smtClean="0"/>
              <a:t> </a:t>
            </a:r>
            <a:r>
              <a:rPr lang="en-US" dirty="0" err="1" smtClean="0"/>
              <a:t>reprodukcije</a:t>
            </a:r>
            <a:r>
              <a:rPr lang="en-US" dirty="0"/>
              <a:t>, </a:t>
            </a:r>
            <a:r>
              <a:rPr lang="en-US" dirty="0" err="1"/>
              <a:t>predstavlja</a:t>
            </a:r>
            <a:r>
              <a:rPr lang="en-US" dirty="0"/>
              <a:t> </a:t>
            </a:r>
            <a:r>
              <a:rPr lang="en-US" dirty="0" err="1"/>
              <a:t>nužnost</a:t>
            </a:r>
            <a:r>
              <a:rPr lang="en-US" dirty="0"/>
              <a:t> </a:t>
            </a:r>
            <a:r>
              <a:rPr lang="en-US" dirty="0" err="1"/>
              <a:t>svakog</a:t>
            </a:r>
            <a:r>
              <a:rPr lang="en-US" dirty="0"/>
              <a:t> </a:t>
            </a:r>
            <a:r>
              <a:rPr lang="en-US" dirty="0" err="1"/>
              <a:t>privrednog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finansijskog</a:t>
            </a:r>
            <a:r>
              <a:rPr lang="en-US" dirty="0"/>
              <a:t> </a:t>
            </a:r>
            <a:r>
              <a:rPr lang="en-US" dirty="0" err="1"/>
              <a:t>sistema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37866866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07583"/>
            <a:ext cx="10515600" cy="5069380"/>
          </a:xfrm>
        </p:spPr>
        <p:txBody>
          <a:bodyPr>
            <a:normAutofit/>
          </a:bodyPr>
          <a:lstStyle/>
          <a:p>
            <a:pPr algn="just"/>
            <a:r>
              <a:rPr lang="en-US" dirty="0"/>
              <a:t>U </a:t>
            </a:r>
            <a:r>
              <a:rPr lang="en-US" dirty="0" err="1"/>
              <a:t>pogledu</a:t>
            </a:r>
            <a:r>
              <a:rPr lang="en-US" dirty="0"/>
              <a:t> </a:t>
            </a:r>
            <a:r>
              <a:rPr lang="en-US" dirty="0" err="1"/>
              <a:t>prirode</a:t>
            </a:r>
            <a:r>
              <a:rPr lang="en-US" dirty="0"/>
              <a:t> </a:t>
            </a:r>
            <a:r>
              <a:rPr lang="en-US" dirty="0" err="1"/>
              <a:t>ove</a:t>
            </a:r>
            <a:r>
              <a:rPr lang="en-US" dirty="0"/>
              <a:t>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ene</a:t>
            </a:r>
            <a:r>
              <a:rPr lang="en-US" dirty="0" smtClean="0"/>
              <a:t> </a:t>
            </a:r>
            <a:r>
              <a:rPr lang="en-US" dirty="0" err="1"/>
              <a:t>novca</a:t>
            </a:r>
            <a:r>
              <a:rPr lang="en-US" dirty="0"/>
              <a:t> </a:t>
            </a:r>
            <a:r>
              <a:rPr lang="en-US" dirty="0" smtClean="0"/>
              <a:t>– </a:t>
            </a:r>
            <a:r>
              <a:rPr lang="en-US" dirty="0" err="1" smtClean="0"/>
              <a:t>kamate</a:t>
            </a:r>
            <a:r>
              <a:rPr lang="sr-Latn-ME" dirty="0" smtClean="0"/>
              <a:t>,</a:t>
            </a:r>
            <a:r>
              <a:rPr lang="en-US" dirty="0" smtClean="0"/>
              <a:t> </a:t>
            </a:r>
            <a:r>
              <a:rPr lang="en-US" dirty="0" err="1"/>
              <a:t>postoje</a:t>
            </a:r>
            <a:r>
              <a:rPr lang="en-US" dirty="0"/>
              <a:t> </a:t>
            </a:r>
            <a:r>
              <a:rPr lang="en-US" dirty="0" err="1"/>
              <a:t>različita</a:t>
            </a:r>
            <a:r>
              <a:rPr lang="en-US" dirty="0"/>
              <a:t> </a:t>
            </a:r>
            <a:r>
              <a:rPr lang="en-US" dirty="0" err="1"/>
              <a:t>shvatanja</a:t>
            </a:r>
            <a:r>
              <a:rPr lang="en-US" dirty="0" smtClean="0"/>
              <a:t>.</a:t>
            </a:r>
            <a:endParaRPr lang="sr-Latn-ME" dirty="0" smtClean="0"/>
          </a:p>
          <a:p>
            <a:r>
              <a:rPr lang="en-US" dirty="0" smtClean="0"/>
              <a:t> Da</a:t>
            </a:r>
            <a:r>
              <a:rPr lang="sr-Latn-ME" dirty="0" smtClean="0"/>
              <a:t> </a:t>
            </a:r>
            <a:r>
              <a:rPr lang="en-US" dirty="0" err="1" smtClean="0"/>
              <a:t>navedeno</a:t>
            </a:r>
            <a:r>
              <a:rPr lang="en-US" dirty="0" smtClean="0"/>
              <a:t>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/>
              <a:t>najvažnija</a:t>
            </a:r>
            <a:r>
              <a:rPr lang="en-US" dirty="0"/>
              <a:t>:</a:t>
            </a:r>
          </a:p>
          <a:p>
            <a:r>
              <a:rPr lang="pl-PL" dirty="0"/>
              <a:t>Kamata je za “odricanje od likvidnosti”. </a:t>
            </a:r>
            <a:endParaRPr lang="pl-PL" dirty="0" smtClean="0"/>
          </a:p>
          <a:p>
            <a:r>
              <a:rPr lang="pl-PL" dirty="0" smtClean="0"/>
              <a:t>Prema </a:t>
            </a:r>
            <a:r>
              <a:rPr lang="pl-PL" dirty="0"/>
              <a:t>ovoj teoriji </a:t>
            </a:r>
            <a:r>
              <a:rPr lang="pl-PL" dirty="0" smtClean="0"/>
              <a:t>vlasnik </a:t>
            </a:r>
            <a:r>
              <a:rPr lang="en-US" dirty="0" err="1" smtClean="0"/>
              <a:t>raspoloživog</a:t>
            </a:r>
            <a:r>
              <a:rPr lang="en-US" dirty="0" smtClean="0"/>
              <a:t> </a:t>
            </a:r>
            <a:r>
              <a:rPr lang="en-US" dirty="0" err="1"/>
              <a:t>novca</a:t>
            </a:r>
            <a:r>
              <a:rPr lang="en-US" dirty="0"/>
              <a:t> se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određeno</a:t>
            </a:r>
            <a:r>
              <a:rPr lang="en-US" dirty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eme</a:t>
            </a:r>
            <a:r>
              <a:rPr lang="en-US" dirty="0" smtClean="0"/>
              <a:t> </a:t>
            </a:r>
            <a:r>
              <a:rPr lang="en-US" dirty="0" err="1"/>
              <a:t>odriče</a:t>
            </a:r>
            <a:r>
              <a:rPr lang="en-US" dirty="0"/>
              <a:t> od </a:t>
            </a:r>
            <a:r>
              <a:rPr lang="en-US" dirty="0" err="1"/>
              <a:t>potrošnje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upotrebe</a:t>
            </a:r>
            <a:r>
              <a:rPr lang="en-US" dirty="0"/>
              <a:t> </a:t>
            </a:r>
            <a:r>
              <a:rPr lang="en-US" dirty="0" err="1" smtClean="0"/>
              <a:t>svog</a:t>
            </a:r>
            <a:r>
              <a:rPr lang="sr-Latn-ME" dirty="0" smtClean="0"/>
              <a:t> </a:t>
            </a:r>
            <a:r>
              <a:rPr lang="en-US" dirty="0" err="1" smtClean="0"/>
              <a:t>raspoloživog</a:t>
            </a:r>
            <a:r>
              <a:rPr lang="en-US" dirty="0" smtClean="0"/>
              <a:t> </a:t>
            </a:r>
            <a:r>
              <a:rPr lang="en-US" dirty="0" err="1"/>
              <a:t>novca</a:t>
            </a:r>
            <a:r>
              <a:rPr lang="en-US" dirty="0"/>
              <a:t> (</a:t>
            </a:r>
            <a:r>
              <a:rPr lang="en-US" dirty="0" err="1"/>
              <a:t>dohotka</a:t>
            </a:r>
            <a:r>
              <a:rPr lang="en-US" dirty="0"/>
              <a:t>) </a:t>
            </a:r>
            <a:r>
              <a:rPr lang="en-US" dirty="0" err="1"/>
              <a:t>pozajmljujući</a:t>
            </a:r>
            <a:r>
              <a:rPr lang="en-US" dirty="0"/>
              <a:t> </a:t>
            </a:r>
            <a:r>
              <a:rPr lang="en-US" dirty="0" err="1"/>
              <a:t>ga</a:t>
            </a:r>
            <a:r>
              <a:rPr lang="en-US" dirty="0"/>
              <a:t> </a:t>
            </a:r>
            <a:r>
              <a:rPr lang="en-US" dirty="0" err="1"/>
              <a:t>drugom</a:t>
            </a:r>
            <a:r>
              <a:rPr lang="en-US" dirty="0"/>
              <a:t> </a:t>
            </a:r>
            <a:r>
              <a:rPr lang="en-US" dirty="0" err="1"/>
              <a:t>subjektu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 smtClean="0"/>
              <a:t>određeno</a:t>
            </a:r>
            <a:r>
              <a:rPr lang="sr-Latn-ME" dirty="0" smtClean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eme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Time </a:t>
            </a:r>
            <a:r>
              <a:rPr lang="en-US" dirty="0"/>
              <a:t>on </a:t>
            </a:r>
            <a:r>
              <a:rPr lang="en-US" dirty="0" err="1"/>
              <a:t>smanjuje</a:t>
            </a:r>
            <a:r>
              <a:rPr lang="en-US" dirty="0"/>
              <a:t> </a:t>
            </a:r>
            <a:r>
              <a:rPr lang="en-US" dirty="0" err="1"/>
              <a:t>svoje</a:t>
            </a:r>
            <a:r>
              <a:rPr lang="en-US" dirty="0"/>
              <a:t> </a:t>
            </a:r>
            <a:r>
              <a:rPr lang="en-US" dirty="0" err="1"/>
              <a:t>rezerve</a:t>
            </a:r>
            <a:r>
              <a:rPr lang="en-US" dirty="0"/>
              <a:t> </a:t>
            </a:r>
            <a:r>
              <a:rPr lang="en-US" dirty="0" err="1"/>
              <a:t>likvidnosti</a:t>
            </a:r>
            <a:r>
              <a:rPr lang="en-US" dirty="0"/>
              <a:t>, a </a:t>
            </a:r>
            <a:r>
              <a:rPr lang="en-US" dirty="0" err="1"/>
              <a:t>za</a:t>
            </a:r>
            <a:r>
              <a:rPr lang="en-US" dirty="0"/>
              <a:t> to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eme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je </a:t>
            </a:r>
            <a:r>
              <a:rPr lang="en-US" dirty="0" err="1" smtClean="0"/>
              <a:t>pozajmio</a:t>
            </a:r>
            <a:r>
              <a:rPr lang="sr-Latn-ME" dirty="0" smtClean="0"/>
              <a:t> </a:t>
            </a:r>
            <a:r>
              <a:rPr lang="en-US" dirty="0" err="1" smtClean="0"/>
              <a:t>kapital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novac</a:t>
            </a:r>
            <a:r>
              <a:rPr lang="en-US" dirty="0"/>
              <a:t>) </a:t>
            </a:r>
            <a:r>
              <a:rPr lang="en-US" dirty="0" err="1"/>
              <a:t>dobija</a:t>
            </a:r>
            <a:r>
              <a:rPr lang="en-US" dirty="0"/>
              <a:t> </a:t>
            </a:r>
            <a:r>
              <a:rPr lang="en-US" dirty="0" err="1"/>
              <a:t>naknadu</a:t>
            </a:r>
            <a:r>
              <a:rPr lang="en-US" dirty="0"/>
              <a:t> u </a:t>
            </a:r>
            <a:r>
              <a:rPr lang="en-US" dirty="0" err="1"/>
              <a:t>obliku</a:t>
            </a:r>
            <a:r>
              <a:rPr lang="en-US" dirty="0"/>
              <a:t> </a:t>
            </a:r>
            <a:r>
              <a:rPr lang="en-US" dirty="0" err="1"/>
              <a:t>kamate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Ako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radi</a:t>
            </a:r>
            <a:r>
              <a:rPr lang="en-US" dirty="0"/>
              <a:t> o </a:t>
            </a:r>
            <a:r>
              <a:rPr lang="en-US" dirty="0" err="1"/>
              <a:t>određenom</a:t>
            </a:r>
            <a:r>
              <a:rPr lang="en-US" dirty="0"/>
              <a:t> </a:t>
            </a:r>
            <a:r>
              <a:rPr lang="en-US" dirty="0" err="1" smtClean="0"/>
              <a:t>rizičnom</a:t>
            </a:r>
            <a:r>
              <a:rPr lang="sr-Latn-ME" dirty="0" smtClean="0"/>
              <a:t> </a:t>
            </a:r>
            <a:r>
              <a:rPr lang="pl-PL" dirty="0" smtClean="0"/>
              <a:t>ulaganju </a:t>
            </a:r>
            <a:r>
              <a:rPr lang="pl-PL" dirty="0"/>
              <a:t>onda se na to dodaje i određena stopa premije za rizik.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1650265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59854"/>
            <a:ext cx="10515600" cy="541710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err="1"/>
              <a:t>Istovremeno</a:t>
            </a:r>
            <a:r>
              <a:rPr lang="en-US" dirty="0"/>
              <a:t> se </a:t>
            </a:r>
            <a:r>
              <a:rPr lang="en-US" dirty="0" err="1"/>
              <a:t>postavlja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niz</a:t>
            </a:r>
            <a:r>
              <a:rPr lang="en-US" dirty="0"/>
              <a:t> </a:t>
            </a:r>
            <a:r>
              <a:rPr lang="en-US" dirty="0" err="1"/>
              <a:t>drugih</a:t>
            </a:r>
            <a:r>
              <a:rPr lang="en-US" dirty="0"/>
              <a:t> </a:t>
            </a:r>
            <a:r>
              <a:rPr lang="en-US" dirty="0" err="1"/>
              <a:t>pitanja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it-IT" dirty="0"/>
              <a:t>1. Da li se formira dovoljno finansijskog “kapitala”;</a:t>
            </a:r>
          </a:p>
          <a:p>
            <a:pPr marL="0" indent="0">
              <a:buNone/>
            </a:pPr>
            <a:r>
              <a:rPr lang="en-US" dirty="0"/>
              <a:t>2. Da li se </a:t>
            </a:r>
            <a:r>
              <a:rPr lang="en-US" dirty="0" err="1"/>
              <a:t>formirani</a:t>
            </a:r>
            <a:r>
              <a:rPr lang="en-US" dirty="0"/>
              <a:t> </a:t>
            </a:r>
            <a:r>
              <a:rPr lang="en-US" dirty="0" err="1"/>
              <a:t>kapital</a:t>
            </a:r>
            <a:r>
              <a:rPr lang="en-US" dirty="0"/>
              <a:t> </a:t>
            </a:r>
            <a:r>
              <a:rPr lang="en-US" dirty="0" err="1"/>
              <a:t>optimalno</a:t>
            </a:r>
            <a:r>
              <a:rPr lang="en-US" dirty="0"/>
              <a:t> </a:t>
            </a:r>
            <a:r>
              <a:rPr lang="en-US" dirty="0" err="1"/>
              <a:t>alocira</a:t>
            </a:r>
            <a:r>
              <a:rPr lang="en-US" dirty="0"/>
              <a:t>;</a:t>
            </a:r>
          </a:p>
          <a:p>
            <a:pPr marL="0" indent="0" algn="just">
              <a:buNone/>
            </a:pPr>
            <a:r>
              <a:rPr lang="en-US" dirty="0"/>
              <a:t>3. Da li je </a:t>
            </a:r>
            <a:r>
              <a:rPr lang="en-US" dirty="0" err="1"/>
              <a:t>dostignuti</a:t>
            </a:r>
            <a:r>
              <a:rPr lang="en-US" dirty="0"/>
              <a:t> </a:t>
            </a:r>
            <a:r>
              <a:rPr lang="en-US" dirty="0" err="1"/>
              <a:t>nivo</a:t>
            </a:r>
            <a:r>
              <a:rPr lang="en-US" dirty="0"/>
              <a:t> </a:t>
            </a:r>
            <a:r>
              <a:rPr lang="en-US" dirty="0" err="1"/>
              <a:t>ekonomskog</a:t>
            </a:r>
            <a:r>
              <a:rPr lang="en-US" dirty="0"/>
              <a:t> </a:t>
            </a:r>
            <a:r>
              <a:rPr lang="en-US" dirty="0" err="1"/>
              <a:t>razvoja</a:t>
            </a:r>
            <a:r>
              <a:rPr lang="en-US" dirty="0"/>
              <a:t> </a:t>
            </a:r>
            <a:r>
              <a:rPr lang="en-US" dirty="0" err="1"/>
              <a:t>praćen</a:t>
            </a:r>
            <a:r>
              <a:rPr lang="en-US" dirty="0"/>
              <a:t> </a:t>
            </a:r>
            <a:r>
              <a:rPr lang="en-US" dirty="0" err="1"/>
              <a:t>adekvatnim</a:t>
            </a:r>
            <a:r>
              <a:rPr lang="en-US" dirty="0"/>
              <a:t> </a:t>
            </a:r>
            <a:r>
              <a:rPr lang="en-US" dirty="0" err="1" smtClean="0"/>
              <a:t>formiranjem</a:t>
            </a:r>
            <a:r>
              <a:rPr lang="sr-Latn-ME" dirty="0" smtClean="0"/>
              <a:t> </a:t>
            </a:r>
            <a:r>
              <a:rPr lang="en-US" dirty="0" err="1" smtClean="0"/>
              <a:t>strukture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visine</a:t>
            </a:r>
            <a:r>
              <a:rPr lang="en-US" dirty="0"/>
              <a:t> </a:t>
            </a:r>
            <a:r>
              <a:rPr lang="en-US" dirty="0" err="1"/>
              <a:t>finansijskog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.</a:t>
            </a:r>
          </a:p>
          <a:p>
            <a:pPr algn="just"/>
            <a:r>
              <a:rPr lang="en-US" dirty="0"/>
              <a:t>Pod </a:t>
            </a:r>
            <a:r>
              <a:rPr lang="en-US" dirty="0" err="1"/>
              <a:t>finansijskim</a:t>
            </a:r>
            <a:r>
              <a:rPr lang="en-US" dirty="0"/>
              <a:t> </a:t>
            </a:r>
            <a:r>
              <a:rPr lang="en-US" dirty="0" err="1"/>
              <a:t>kapitalom</a:t>
            </a:r>
            <a:r>
              <a:rPr lang="en-US" dirty="0"/>
              <a:t> </a:t>
            </a:r>
            <a:r>
              <a:rPr lang="en-US" dirty="0" err="1"/>
              <a:t>ovde</a:t>
            </a:r>
            <a:r>
              <a:rPr lang="en-US" dirty="0"/>
              <a:t> ne </a:t>
            </a:r>
            <a:r>
              <a:rPr lang="en-US" dirty="0" err="1" smtClean="0"/>
              <a:t>podrazum</a:t>
            </a:r>
            <a:r>
              <a:rPr lang="sr-Latn-ME" dirty="0" smtClean="0"/>
              <a:t>ij</a:t>
            </a:r>
            <a:r>
              <a:rPr lang="en-US" dirty="0" err="1" smtClean="0"/>
              <a:t>evamo</a:t>
            </a:r>
            <a:r>
              <a:rPr lang="en-US" dirty="0" smtClean="0"/>
              <a:t> </a:t>
            </a:r>
            <a:r>
              <a:rPr lang="en-US" dirty="0" err="1"/>
              <a:t>oblike</a:t>
            </a:r>
            <a:r>
              <a:rPr lang="en-US" dirty="0"/>
              <a:t> </a:t>
            </a:r>
            <a:r>
              <a:rPr lang="en-US" dirty="0" err="1" smtClean="0"/>
              <a:t>srašćivanja</a:t>
            </a:r>
            <a:r>
              <a:rPr lang="sr-Latn-ME" dirty="0" smtClean="0"/>
              <a:t> </a:t>
            </a:r>
            <a:r>
              <a:rPr lang="en-US" dirty="0" err="1" smtClean="0"/>
              <a:t>novačnog</a:t>
            </a:r>
            <a:r>
              <a:rPr lang="en-US" dirty="0"/>
              <a:t>, </a:t>
            </a:r>
            <a:r>
              <a:rPr lang="en-US" dirty="0" err="1"/>
              <a:t>proizvodnog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trgovinskog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pod </a:t>
            </a:r>
            <a:r>
              <a:rPr lang="en-US" dirty="0" err="1"/>
              <a:t>dominacijom</a:t>
            </a:r>
            <a:r>
              <a:rPr lang="en-US" dirty="0"/>
              <a:t> </a:t>
            </a:r>
            <a:r>
              <a:rPr lang="en-US" dirty="0" err="1"/>
              <a:t>novčanog</a:t>
            </a:r>
            <a:r>
              <a:rPr lang="en-US" dirty="0"/>
              <a:t>, </a:t>
            </a:r>
            <a:r>
              <a:rPr lang="en-US" dirty="0" err="1" smtClean="0"/>
              <a:t>već</a:t>
            </a:r>
            <a:r>
              <a:rPr lang="sr-Latn-ME" dirty="0" smtClean="0"/>
              <a:t> </a:t>
            </a:r>
            <a:r>
              <a:rPr lang="en-US" dirty="0" smtClean="0"/>
              <a:t>c</a:t>
            </a:r>
            <a:r>
              <a:rPr lang="sr-Latn-ME" dirty="0" smtClean="0"/>
              <a:t>j</a:t>
            </a:r>
            <a:r>
              <a:rPr lang="en-US" dirty="0" err="1" smtClean="0"/>
              <a:t>elokupna</a:t>
            </a:r>
            <a:r>
              <a:rPr lang="en-US" dirty="0" smtClean="0"/>
              <a:t> </a:t>
            </a:r>
            <a:r>
              <a:rPr lang="en-US" dirty="0" err="1"/>
              <a:t>novčana</a:t>
            </a:r>
            <a:r>
              <a:rPr lang="en-US" dirty="0"/>
              <a:t> </a:t>
            </a:r>
            <a:r>
              <a:rPr lang="en-US" dirty="0" err="1"/>
              <a:t>sredstva</a:t>
            </a:r>
            <a:r>
              <a:rPr lang="en-US" dirty="0"/>
              <a:t> </a:t>
            </a:r>
            <a:r>
              <a:rPr lang="en-US" dirty="0" err="1"/>
              <a:t>društvene</a:t>
            </a:r>
            <a:r>
              <a:rPr lang="en-US" dirty="0"/>
              <a:t> </a:t>
            </a:r>
            <a:r>
              <a:rPr lang="en-US" dirty="0" err="1"/>
              <a:t>akumulacije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kroz</a:t>
            </a:r>
            <a:r>
              <a:rPr lang="en-US" dirty="0"/>
              <a:t> </a:t>
            </a:r>
            <a:r>
              <a:rPr lang="en-US" dirty="0" err="1"/>
              <a:t>različite</a:t>
            </a:r>
            <a:r>
              <a:rPr lang="en-US" dirty="0"/>
              <a:t> </a:t>
            </a:r>
            <a:r>
              <a:rPr lang="en-US" dirty="0" err="1" smtClean="0"/>
              <a:t>oblike</a:t>
            </a:r>
            <a:r>
              <a:rPr lang="sr-Latn-ME" dirty="0" smtClean="0"/>
              <a:t> </a:t>
            </a:r>
            <a:r>
              <a:rPr lang="en-US" dirty="0" err="1" smtClean="0"/>
              <a:t>cirkulacije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upotrebe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da se </a:t>
            </a:r>
            <a:r>
              <a:rPr lang="en-US" dirty="0" err="1"/>
              <a:t>koriste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 smtClean="0"/>
              <a:t>maksimal</a:t>
            </a:r>
            <a:r>
              <a:rPr lang="sr-Latn-ME" dirty="0" smtClean="0"/>
              <a:t>a</a:t>
            </a:r>
            <a:r>
              <a:rPr lang="en-US" dirty="0" smtClean="0"/>
              <a:t>n</a:t>
            </a:r>
            <a:r>
              <a:rPr lang="sr-Latn-ME" dirty="0" smtClean="0"/>
              <a:t> profit</a:t>
            </a:r>
            <a:r>
              <a:rPr lang="en-US" dirty="0" smtClean="0"/>
              <a:t>.</a:t>
            </a:r>
            <a:endParaRPr lang="en-US" dirty="0"/>
          </a:p>
          <a:p>
            <a:pPr algn="just"/>
            <a:r>
              <a:rPr lang="en-US" dirty="0" err="1"/>
              <a:t>Tržište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a priori </a:t>
            </a:r>
            <a:r>
              <a:rPr lang="en-US" dirty="0" err="1"/>
              <a:t>znači</a:t>
            </a:r>
            <a:r>
              <a:rPr lang="en-US" dirty="0"/>
              <a:t> </a:t>
            </a:r>
            <a:r>
              <a:rPr lang="en-US" dirty="0" err="1"/>
              <a:t>tržište</a:t>
            </a:r>
            <a:r>
              <a:rPr lang="en-US" dirty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ednosnih</a:t>
            </a:r>
            <a:r>
              <a:rPr lang="en-US" dirty="0" smtClean="0"/>
              <a:t> </a:t>
            </a:r>
            <a:r>
              <a:rPr lang="en-US" dirty="0" err="1"/>
              <a:t>papira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dugoročnih</a:t>
            </a:r>
            <a:r>
              <a:rPr lang="sr-Latn-ME" dirty="0" smtClean="0"/>
              <a:t> </a:t>
            </a:r>
            <a:r>
              <a:rPr lang="en-US" dirty="0" err="1" smtClean="0"/>
              <a:t>finansijskih</a:t>
            </a:r>
            <a:r>
              <a:rPr lang="en-US" dirty="0" smtClean="0"/>
              <a:t> </a:t>
            </a:r>
            <a:r>
              <a:rPr lang="en-US" dirty="0" err="1"/>
              <a:t>sredstava</a:t>
            </a:r>
            <a:r>
              <a:rPr lang="en-US" dirty="0"/>
              <a:t> u </a:t>
            </a:r>
            <a:r>
              <a:rPr lang="en-US" dirty="0" err="1"/>
              <a:t>različitim</a:t>
            </a:r>
            <a:r>
              <a:rPr lang="en-US" dirty="0"/>
              <a:t> </a:t>
            </a:r>
            <a:r>
              <a:rPr lang="en-US" dirty="0" err="1"/>
              <a:t>oblicima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To </a:t>
            </a:r>
            <a:r>
              <a:rPr lang="en-US" dirty="0"/>
              <a:t>bi </a:t>
            </a:r>
            <a:r>
              <a:rPr lang="en-US" dirty="0" err="1"/>
              <a:t>trebala</a:t>
            </a:r>
            <a:r>
              <a:rPr lang="en-US" dirty="0"/>
              <a:t> da </a:t>
            </a:r>
            <a:r>
              <a:rPr lang="en-US" dirty="0" err="1"/>
              <a:t>bude</a:t>
            </a:r>
            <a:r>
              <a:rPr lang="en-US" dirty="0"/>
              <a:t> </a:t>
            </a:r>
            <a:r>
              <a:rPr lang="en-US" dirty="0" err="1"/>
              <a:t>pretpostavka</a:t>
            </a:r>
            <a:r>
              <a:rPr lang="en-US" dirty="0"/>
              <a:t> </a:t>
            </a:r>
            <a:r>
              <a:rPr lang="en-US" dirty="0" err="1" smtClean="0"/>
              <a:t>za</a:t>
            </a:r>
            <a:r>
              <a:rPr lang="sr-Latn-ME" dirty="0" smtClean="0"/>
              <a:t> </a:t>
            </a:r>
            <a:r>
              <a:rPr lang="en-US" dirty="0" err="1" smtClean="0"/>
              <a:t>mobilizaciju</a:t>
            </a:r>
            <a:r>
              <a:rPr lang="en-US" dirty="0" smtClean="0"/>
              <a:t> </a:t>
            </a:r>
            <a:r>
              <a:rPr lang="en-US" dirty="0" err="1"/>
              <a:t>novčanog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u </a:t>
            </a:r>
            <a:r>
              <a:rPr lang="en-US" dirty="0" err="1"/>
              <a:t>cilju</a:t>
            </a:r>
            <a:r>
              <a:rPr lang="en-US" dirty="0"/>
              <a:t> </a:t>
            </a:r>
            <a:r>
              <a:rPr lang="en-US" dirty="0" err="1"/>
              <a:t>ulaganja</a:t>
            </a:r>
            <a:r>
              <a:rPr lang="en-US" dirty="0"/>
              <a:t> u </a:t>
            </a:r>
            <a:r>
              <a:rPr lang="en-US" dirty="0" err="1"/>
              <a:t>realnu</a:t>
            </a:r>
            <a:r>
              <a:rPr lang="en-US" dirty="0"/>
              <a:t> </a:t>
            </a:r>
            <a:r>
              <a:rPr lang="en-US" dirty="0" err="1"/>
              <a:t>sferu</a:t>
            </a:r>
            <a:r>
              <a:rPr lang="en-US" dirty="0"/>
              <a:t> </a:t>
            </a:r>
            <a:r>
              <a:rPr lang="en-US" dirty="0" err="1" smtClean="0"/>
              <a:t>reprodukcije</a:t>
            </a:r>
            <a:r>
              <a:rPr lang="sr-Latn-ME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2694298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04552"/>
            <a:ext cx="10515600" cy="5172411"/>
          </a:xfrm>
        </p:spPr>
        <p:txBody>
          <a:bodyPr>
            <a:normAutofit/>
          </a:bodyPr>
          <a:lstStyle/>
          <a:p>
            <a:pPr algn="just"/>
            <a:r>
              <a:rPr lang="pl-PL" dirty="0"/>
              <a:t>Tržište novca i kapitala, s druge strane, samo je jedan od </a:t>
            </a:r>
            <a:r>
              <a:rPr lang="pl-PL" dirty="0" smtClean="0"/>
              <a:t>podsistema </a:t>
            </a:r>
            <a:r>
              <a:rPr lang="en-US" dirty="0" err="1" smtClean="0"/>
              <a:t>finansijskog</a:t>
            </a:r>
            <a:r>
              <a:rPr lang="en-US" dirty="0" smtClean="0"/>
              <a:t> </a:t>
            </a:r>
            <a:r>
              <a:rPr lang="en-US" dirty="0" err="1"/>
              <a:t>sistema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smtClean="0"/>
              <a:t>c</a:t>
            </a:r>
            <a:r>
              <a:rPr lang="sr-Latn-ME" dirty="0" smtClean="0"/>
              <a:t>j</a:t>
            </a:r>
            <a:r>
              <a:rPr lang="en-US" dirty="0" err="1" smtClean="0"/>
              <a:t>eline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takvim</a:t>
            </a:r>
            <a:r>
              <a:rPr lang="en-US" dirty="0"/>
              <a:t> </a:t>
            </a:r>
            <a:r>
              <a:rPr lang="en-US" dirty="0" err="1"/>
              <a:t>ga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posmatrati</a:t>
            </a:r>
            <a:r>
              <a:rPr lang="en-US" dirty="0"/>
              <a:t>.</a:t>
            </a:r>
          </a:p>
          <a:p>
            <a:pPr algn="just"/>
            <a:r>
              <a:rPr lang="en-US" dirty="0"/>
              <a:t>To je, </a:t>
            </a:r>
            <a:r>
              <a:rPr lang="en-US" dirty="0" err="1"/>
              <a:t>dakle</a:t>
            </a:r>
            <a:r>
              <a:rPr lang="en-US" dirty="0"/>
              <a:t>, </a:t>
            </a:r>
            <a:r>
              <a:rPr lang="en-US" dirty="0" err="1"/>
              <a:t>istovremeno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pitanje</a:t>
            </a:r>
            <a:r>
              <a:rPr lang="en-US" dirty="0"/>
              <a:t> </a:t>
            </a:r>
            <a:r>
              <a:rPr lang="en-US" dirty="0" err="1"/>
              <a:t>adekvatnosti</a:t>
            </a:r>
            <a:r>
              <a:rPr lang="en-US" dirty="0"/>
              <a:t> </a:t>
            </a:r>
            <a:r>
              <a:rPr lang="sr-Latn-ME" dirty="0" smtClean="0"/>
              <a:t>fu</a:t>
            </a:r>
            <a:r>
              <a:rPr lang="en-US" dirty="0" err="1" smtClean="0"/>
              <a:t>nkcionisanja</a:t>
            </a:r>
            <a:r>
              <a:rPr lang="en-US" dirty="0" smtClean="0"/>
              <a:t> </a:t>
            </a:r>
            <a:r>
              <a:rPr lang="en-US" dirty="0" err="1"/>
              <a:t>naših</a:t>
            </a:r>
            <a:r>
              <a:rPr lang="en-US" dirty="0"/>
              <a:t> </a:t>
            </a:r>
            <a:r>
              <a:rPr lang="en-US" dirty="0" err="1"/>
              <a:t>banaka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adekvatnosti</a:t>
            </a:r>
            <a:r>
              <a:rPr lang="en-US" dirty="0" smtClean="0"/>
              <a:t> </a:t>
            </a:r>
            <a:r>
              <a:rPr lang="en-US" dirty="0" err="1"/>
              <a:t>razvoja</a:t>
            </a:r>
            <a:r>
              <a:rPr lang="en-US" dirty="0"/>
              <a:t> </a:t>
            </a:r>
            <a:r>
              <a:rPr lang="en-US" dirty="0" err="1"/>
              <a:t>našeg</a:t>
            </a:r>
            <a:r>
              <a:rPr lang="en-US" dirty="0"/>
              <a:t> </a:t>
            </a:r>
            <a:r>
              <a:rPr lang="en-US" dirty="0" err="1"/>
              <a:t>finansijskog</a:t>
            </a:r>
            <a:r>
              <a:rPr lang="en-US" dirty="0"/>
              <a:t> </a:t>
            </a:r>
            <a:r>
              <a:rPr lang="en-US" dirty="0" err="1"/>
              <a:t>instrumentarija</a:t>
            </a:r>
            <a:r>
              <a:rPr lang="en-US" dirty="0"/>
              <a:t>, </a:t>
            </a:r>
            <a:r>
              <a:rPr lang="en-US" dirty="0" err="1"/>
              <a:t>strukture</a:t>
            </a:r>
            <a:r>
              <a:rPr lang="en-US" dirty="0"/>
              <a:t> </a:t>
            </a:r>
            <a:r>
              <a:rPr lang="en-US" dirty="0" err="1" smtClean="0"/>
              <a:t>finansijskih</a:t>
            </a:r>
            <a:r>
              <a:rPr lang="sr-Latn-ME" dirty="0" smtClean="0"/>
              <a:t> </a:t>
            </a:r>
            <a:r>
              <a:rPr lang="en-US" dirty="0" err="1" smtClean="0"/>
              <a:t>instrumenata</a:t>
            </a:r>
            <a:r>
              <a:rPr lang="en-US" dirty="0"/>
              <a:t>, </a:t>
            </a:r>
            <a:r>
              <a:rPr lang="en-US" dirty="0" err="1"/>
              <a:t>kreditne</a:t>
            </a:r>
            <a:r>
              <a:rPr lang="en-US" dirty="0"/>
              <a:t> </a:t>
            </a:r>
            <a:r>
              <a:rPr lang="en-US" dirty="0" err="1"/>
              <a:t>politike</a:t>
            </a:r>
            <a:r>
              <a:rPr lang="en-US" dirty="0"/>
              <a:t> </a:t>
            </a:r>
            <a:r>
              <a:rPr lang="en-US" dirty="0" err="1"/>
              <a:t>banaka</a:t>
            </a:r>
            <a:r>
              <a:rPr lang="en-US" dirty="0"/>
              <a:t>, </a:t>
            </a:r>
            <a:r>
              <a:rPr lang="en-US" dirty="0" err="1"/>
              <a:t>prelivanja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dr.</a:t>
            </a:r>
          </a:p>
          <a:p>
            <a:pPr algn="just"/>
            <a:r>
              <a:rPr lang="pl-PL" dirty="0"/>
              <a:t>Sasvim je evidentno da je u ovakvim analizama u prvom planu </a:t>
            </a:r>
            <a:r>
              <a:rPr lang="pl-PL" dirty="0" smtClean="0"/>
              <a:t>produkcija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njen</a:t>
            </a:r>
            <a:r>
              <a:rPr lang="en-US" dirty="0"/>
              <a:t> </a:t>
            </a:r>
            <a:r>
              <a:rPr lang="en-US" dirty="0" err="1"/>
              <a:t>novčani</a:t>
            </a:r>
            <a:r>
              <a:rPr lang="en-US" dirty="0"/>
              <a:t> </a:t>
            </a:r>
            <a:r>
              <a:rPr lang="en-US" dirty="0" err="1"/>
              <a:t>izraz</a:t>
            </a:r>
            <a:r>
              <a:rPr lang="en-US" dirty="0"/>
              <a:t> “van </a:t>
            </a:r>
            <a:r>
              <a:rPr lang="en-US" dirty="0" err="1"/>
              <a:t>realnih</a:t>
            </a:r>
            <a:r>
              <a:rPr lang="en-US" dirty="0"/>
              <a:t> </a:t>
            </a:r>
            <a:r>
              <a:rPr lang="en-US" dirty="0" err="1"/>
              <a:t>kretanja</a:t>
            </a:r>
            <a:r>
              <a:rPr lang="en-US" dirty="0"/>
              <a:t>”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odnosa</a:t>
            </a:r>
            <a:r>
              <a:rPr lang="en-US" dirty="0"/>
              <a:t> u </a:t>
            </a:r>
            <a:r>
              <a:rPr lang="en-US" dirty="0" err="1"/>
              <a:t>privredi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Svesni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 smtClean="0"/>
              <a:t>činjenice</a:t>
            </a:r>
            <a:r>
              <a:rPr lang="sr-Latn-ME" dirty="0" smtClean="0"/>
              <a:t> </a:t>
            </a:r>
            <a:r>
              <a:rPr lang="it-IT" dirty="0" smtClean="0"/>
              <a:t>moramo </a:t>
            </a:r>
            <a:r>
              <a:rPr lang="it-IT" dirty="0"/>
              <a:t>u analizi tržišta novca i kapitala u našim uslovima, </a:t>
            </a:r>
            <a:r>
              <a:rPr lang="it-IT" dirty="0" smtClean="0"/>
              <a:t>pr</a:t>
            </a:r>
            <a:r>
              <a:rPr lang="sr-Latn-ME" dirty="0" smtClean="0"/>
              <a:t>ij</a:t>
            </a:r>
            <a:r>
              <a:rPr lang="it-IT" dirty="0" smtClean="0"/>
              <a:t>e </a:t>
            </a:r>
            <a:r>
              <a:rPr lang="it-IT" dirty="0"/>
              <a:t>svega, da </a:t>
            </a:r>
            <a:r>
              <a:rPr lang="it-IT" dirty="0" smtClean="0"/>
              <a:t>uzmemo</a:t>
            </a:r>
            <a:r>
              <a:rPr lang="sr-Latn-ME" dirty="0" smtClean="0"/>
              <a:t> </a:t>
            </a:r>
            <a:r>
              <a:rPr lang="en-US" dirty="0" smtClean="0"/>
              <a:t>u </a:t>
            </a:r>
            <a:r>
              <a:rPr lang="en-US" dirty="0" err="1"/>
              <a:t>obzir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neke</a:t>
            </a:r>
            <a:r>
              <a:rPr lang="en-US" dirty="0"/>
              <a:t> </a:t>
            </a:r>
            <a:r>
              <a:rPr lang="en-US" dirty="0" err="1"/>
              <a:t>druge</a:t>
            </a:r>
            <a:r>
              <a:rPr lang="en-US" dirty="0"/>
              <a:t> </a:t>
            </a:r>
            <a:r>
              <a:rPr lang="en-US" dirty="0" err="1"/>
              <a:t>faktore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xmlns="" val="135471934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27279"/>
            <a:ext cx="10515600" cy="52496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1.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upotrebe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efikasnost</a:t>
            </a:r>
            <a:r>
              <a:rPr lang="en-US" dirty="0"/>
              <a:t> </a:t>
            </a:r>
            <a:r>
              <a:rPr lang="en-US" dirty="0" err="1"/>
              <a:t>uloženih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:</a:t>
            </a:r>
          </a:p>
          <a:p>
            <a:pPr marL="457200" lvl="1" indent="0">
              <a:buNone/>
            </a:pPr>
            <a:r>
              <a:rPr lang="en-US" sz="2800" dirty="0"/>
              <a:t>a) </a:t>
            </a:r>
            <a:r>
              <a:rPr lang="en-US" sz="2800" dirty="0" err="1"/>
              <a:t>Sistem</a:t>
            </a:r>
            <a:r>
              <a:rPr lang="en-US" sz="2800" dirty="0"/>
              <a:t> </a:t>
            </a:r>
            <a:r>
              <a:rPr lang="en-US" sz="2800" dirty="0" err="1"/>
              <a:t>upotrebe</a:t>
            </a:r>
            <a:r>
              <a:rPr lang="en-US" sz="2800" dirty="0"/>
              <a:t> </a:t>
            </a:r>
            <a:r>
              <a:rPr lang="en-US" sz="2800" dirty="0" err="1"/>
              <a:t>akumulacije</a:t>
            </a:r>
            <a:r>
              <a:rPr lang="en-US" sz="2800" dirty="0"/>
              <a:t>,</a:t>
            </a:r>
          </a:p>
          <a:p>
            <a:pPr marL="457200" lvl="1" indent="0">
              <a:buNone/>
            </a:pPr>
            <a:r>
              <a:rPr lang="en-US" sz="2800" dirty="0"/>
              <a:t>b) </a:t>
            </a:r>
            <a:r>
              <a:rPr lang="en-US" sz="2800" dirty="0" err="1"/>
              <a:t>Efikasnost</a:t>
            </a:r>
            <a:r>
              <a:rPr lang="en-US" sz="2800" dirty="0"/>
              <a:t> </a:t>
            </a:r>
            <a:r>
              <a:rPr lang="en-US" sz="2800" dirty="0" err="1"/>
              <a:t>ulaganja</a:t>
            </a:r>
            <a:r>
              <a:rPr lang="en-US" sz="2800" dirty="0"/>
              <a:t>,</a:t>
            </a:r>
          </a:p>
          <a:p>
            <a:pPr marL="457200" lvl="1" indent="0">
              <a:buNone/>
            </a:pPr>
            <a:r>
              <a:rPr lang="en-US" sz="2800" dirty="0"/>
              <a:t>c) “</a:t>
            </a:r>
            <a:r>
              <a:rPr lang="en-US" sz="2800" dirty="0" err="1"/>
              <a:t>Prinos</a:t>
            </a:r>
            <a:r>
              <a:rPr lang="en-US" sz="2800" dirty="0"/>
              <a:t>” </a:t>
            </a:r>
            <a:r>
              <a:rPr lang="en-US" sz="2800" dirty="0" err="1"/>
              <a:t>dohotka</a:t>
            </a:r>
            <a:r>
              <a:rPr lang="en-US" sz="2800" dirty="0"/>
              <a:t>;</a:t>
            </a:r>
          </a:p>
          <a:p>
            <a:pPr marL="0" indent="0" algn="just">
              <a:buNone/>
            </a:pPr>
            <a:r>
              <a:rPr lang="en-US" dirty="0"/>
              <a:t>2. </a:t>
            </a:r>
            <a:r>
              <a:rPr lang="en-US" dirty="0" err="1"/>
              <a:t>Postojeći</a:t>
            </a:r>
            <a:r>
              <a:rPr lang="en-US" dirty="0"/>
              <a:t> </a:t>
            </a:r>
            <a:r>
              <a:rPr lang="en-US" dirty="0" err="1"/>
              <a:t>položaj</a:t>
            </a:r>
            <a:r>
              <a:rPr lang="en-US" dirty="0"/>
              <a:t> </a:t>
            </a:r>
            <a:r>
              <a:rPr lang="en-US" dirty="0" err="1"/>
              <a:t>privrede</a:t>
            </a:r>
            <a:r>
              <a:rPr lang="en-US" dirty="0"/>
              <a:t>, </a:t>
            </a:r>
            <a:r>
              <a:rPr lang="en-US" dirty="0" err="1"/>
              <a:t>osnovni</a:t>
            </a:r>
            <a:r>
              <a:rPr lang="en-US" dirty="0"/>
              <a:t> </a:t>
            </a:r>
            <a:r>
              <a:rPr lang="en-US" dirty="0" err="1"/>
              <a:t>koncept</a:t>
            </a:r>
            <a:r>
              <a:rPr lang="en-US" dirty="0"/>
              <a:t> </a:t>
            </a:r>
            <a:r>
              <a:rPr lang="en-US" dirty="0" err="1"/>
              <a:t>finansijskog</a:t>
            </a:r>
            <a:r>
              <a:rPr lang="en-US" dirty="0"/>
              <a:t> </a:t>
            </a:r>
            <a:r>
              <a:rPr lang="en-US" dirty="0" err="1"/>
              <a:t>sistema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sistem</a:t>
            </a:r>
            <a:r>
              <a:rPr lang="sr-Latn-ME" dirty="0" smtClean="0"/>
              <a:t> </a:t>
            </a:r>
            <a:r>
              <a:rPr lang="en-US" dirty="0" err="1" smtClean="0"/>
              <a:t>upravljanja</a:t>
            </a:r>
            <a:r>
              <a:rPr lang="en-US" dirty="0"/>
              <a:t>:</a:t>
            </a:r>
          </a:p>
          <a:p>
            <a:pPr lvl="1"/>
            <a:r>
              <a:rPr lang="en-US" sz="2800" dirty="0" err="1"/>
              <a:t>Postojeća</a:t>
            </a:r>
            <a:r>
              <a:rPr lang="en-US" sz="2800" dirty="0"/>
              <a:t> </a:t>
            </a:r>
            <a:r>
              <a:rPr lang="en-US" sz="2800" dirty="0" err="1"/>
              <a:t>zaduženost</a:t>
            </a:r>
            <a:r>
              <a:rPr lang="en-US" sz="2800" dirty="0"/>
              <a:t> </a:t>
            </a:r>
            <a:r>
              <a:rPr lang="en-US" sz="2800" dirty="0" err="1"/>
              <a:t>privrede</a:t>
            </a:r>
            <a:r>
              <a:rPr lang="en-US" sz="2800" dirty="0"/>
              <a:t>,</a:t>
            </a:r>
          </a:p>
          <a:p>
            <a:pPr lvl="1"/>
            <a:r>
              <a:rPr lang="en-US" sz="2800" dirty="0" err="1"/>
              <a:t>Institucionalni</a:t>
            </a:r>
            <a:r>
              <a:rPr lang="en-US" sz="2800" dirty="0"/>
              <a:t> </a:t>
            </a:r>
            <a:r>
              <a:rPr lang="en-US" sz="2800" dirty="0" err="1"/>
              <a:t>i</a:t>
            </a:r>
            <a:r>
              <a:rPr lang="en-US" sz="2800" dirty="0"/>
              <a:t> </a:t>
            </a:r>
            <a:r>
              <a:rPr lang="en-US" sz="2800" dirty="0" err="1"/>
              <a:t>finansijski</a:t>
            </a:r>
            <a:r>
              <a:rPr lang="en-US" sz="2800" dirty="0"/>
              <a:t> </a:t>
            </a:r>
            <a:r>
              <a:rPr lang="en-US" sz="2800" dirty="0" err="1" smtClean="0"/>
              <a:t>okviri</a:t>
            </a:r>
            <a:r>
              <a:rPr lang="sr-Latn-ME" sz="2800" dirty="0" smtClean="0"/>
              <a:t>, </a:t>
            </a:r>
            <a:endParaRPr lang="pl-PL" sz="2800" dirty="0" smtClean="0"/>
          </a:p>
          <a:p>
            <a:pPr lvl="1"/>
            <a:r>
              <a:rPr lang="en-US" sz="2800" dirty="0" err="1"/>
              <a:t>Sistem</a:t>
            </a:r>
            <a:r>
              <a:rPr lang="en-US" sz="2800" dirty="0"/>
              <a:t> </a:t>
            </a:r>
            <a:r>
              <a:rPr lang="sr-Latn-ME" sz="2800" dirty="0" smtClean="0"/>
              <a:t>korporativnog </a:t>
            </a:r>
            <a:r>
              <a:rPr lang="en-US" sz="2800" dirty="0" err="1" smtClean="0"/>
              <a:t>upravljanja</a:t>
            </a:r>
            <a:r>
              <a:rPr lang="en-US" sz="2800" dirty="0" smtClean="0"/>
              <a:t> </a:t>
            </a:r>
            <a:r>
              <a:rPr lang="en-US" sz="2800" dirty="0" err="1"/>
              <a:t>i</a:t>
            </a:r>
            <a:r>
              <a:rPr lang="en-US" sz="2800" dirty="0"/>
              <a:t> </a:t>
            </a:r>
            <a:r>
              <a:rPr lang="en-US" sz="2800" dirty="0" err="1"/>
              <a:t>rukovođenja</a:t>
            </a:r>
            <a:r>
              <a:rPr lang="en-US" sz="2800" dirty="0"/>
              <a:t> u </a:t>
            </a:r>
            <a:r>
              <a:rPr lang="en-US" sz="2800" dirty="0" err="1" smtClean="0"/>
              <a:t>preduzećima</a:t>
            </a:r>
            <a:r>
              <a:rPr lang="sr-Latn-ME" sz="2800" dirty="0" smtClean="0"/>
              <a:t>.</a:t>
            </a:r>
            <a:endParaRPr lang="en-US" sz="2800" dirty="0"/>
          </a:p>
          <a:p>
            <a:pPr lvl="1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4197063035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71977"/>
            <a:ext cx="10515600" cy="50049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 smtClean="0"/>
              <a:t>3</a:t>
            </a:r>
            <a:r>
              <a:rPr lang="pl-PL" dirty="0"/>
              <a:t>. Faktore u sklopu privrednog razvoja:</a:t>
            </a:r>
          </a:p>
          <a:p>
            <a:pPr marL="457200" lvl="1" indent="0">
              <a:buNone/>
            </a:pPr>
            <a:r>
              <a:rPr lang="it-IT" sz="2800" dirty="0"/>
              <a:t>a) Povećanje per capita dohotka,</a:t>
            </a:r>
          </a:p>
          <a:p>
            <a:pPr marL="457200" lvl="1" indent="0">
              <a:buNone/>
            </a:pPr>
            <a:r>
              <a:rPr lang="pl-PL" sz="2800" dirty="0"/>
              <a:t>b) Sklonost potrošnji, i dr.</a:t>
            </a:r>
          </a:p>
          <a:p>
            <a:pPr algn="just"/>
            <a:r>
              <a:rPr lang="pl-PL" dirty="0"/>
              <a:t>Uzimajući u obzir samo postojeće odnose i novčani faktor, gradeći </a:t>
            </a:r>
            <a:r>
              <a:rPr lang="pl-PL" dirty="0" smtClean="0"/>
              <a:t>na </a:t>
            </a:r>
            <a:r>
              <a:rPr lang="en-US" dirty="0" err="1" smtClean="0"/>
              <a:t>njima</a:t>
            </a:r>
            <a:r>
              <a:rPr lang="en-US" dirty="0" smtClean="0"/>
              <a:t> </a:t>
            </a:r>
            <a:r>
              <a:rPr lang="en-US" dirty="0" err="1"/>
              <a:t>mogućnosti</a:t>
            </a:r>
            <a:r>
              <a:rPr lang="en-US" dirty="0"/>
              <a:t> </a:t>
            </a:r>
            <a:r>
              <a:rPr lang="en-US" dirty="0" err="1"/>
              <a:t>stvaranja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, </a:t>
            </a:r>
            <a:r>
              <a:rPr lang="en-US" dirty="0" err="1"/>
              <a:t>gubi</a:t>
            </a:r>
            <a:r>
              <a:rPr lang="en-US" dirty="0"/>
              <a:t> se </a:t>
            </a:r>
            <a:r>
              <a:rPr lang="en-US" dirty="0" err="1"/>
              <a:t>jedna</a:t>
            </a:r>
            <a:r>
              <a:rPr lang="en-US" dirty="0"/>
              <a:t> </a:t>
            </a:r>
            <a:r>
              <a:rPr lang="en-US" dirty="0" err="1"/>
              <a:t>značajna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bitna</a:t>
            </a:r>
            <a:r>
              <a:rPr lang="sr-Latn-ME" dirty="0" smtClean="0"/>
              <a:t> </a:t>
            </a:r>
            <a:r>
              <a:rPr lang="en-US" dirty="0" err="1" smtClean="0"/>
              <a:t>komponenta</a:t>
            </a:r>
            <a:r>
              <a:rPr lang="en-US" dirty="0" smtClean="0"/>
              <a:t> </a:t>
            </a:r>
            <a:r>
              <a:rPr lang="en-US" dirty="0" err="1"/>
              <a:t>brojnih</a:t>
            </a:r>
            <a:r>
              <a:rPr lang="en-US" dirty="0"/>
              <a:t> </a:t>
            </a:r>
            <a:r>
              <a:rPr lang="en-US" dirty="0" err="1"/>
              <a:t>faktora</a:t>
            </a:r>
            <a:r>
              <a:rPr lang="en-US" dirty="0"/>
              <a:t> u tom </a:t>
            </a:r>
            <a:r>
              <a:rPr lang="en-US" dirty="0" err="1"/>
              <a:t>procesu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Najveći</a:t>
            </a:r>
            <a:r>
              <a:rPr lang="en-US" dirty="0" smtClean="0"/>
              <a:t> </a:t>
            </a:r>
            <a:r>
              <a:rPr lang="en-US" dirty="0" err="1"/>
              <a:t>broj</a:t>
            </a:r>
            <a:r>
              <a:rPr lang="en-US" dirty="0"/>
              <a:t> </a:t>
            </a:r>
            <a:r>
              <a:rPr lang="en-US" dirty="0" err="1"/>
              <a:t>ovih</a:t>
            </a:r>
            <a:r>
              <a:rPr lang="en-US" dirty="0"/>
              <a:t> “</a:t>
            </a:r>
            <a:r>
              <a:rPr lang="en-US" dirty="0" err="1"/>
              <a:t>sekundarnih</a:t>
            </a:r>
            <a:r>
              <a:rPr lang="en-US" dirty="0"/>
              <a:t>” </a:t>
            </a:r>
            <a:r>
              <a:rPr lang="en-US" dirty="0" err="1" smtClean="0"/>
              <a:t>faktora</a:t>
            </a:r>
            <a:r>
              <a:rPr lang="sr-Latn-ME" dirty="0" smtClean="0"/>
              <a:t> </a:t>
            </a:r>
            <a:r>
              <a:rPr lang="en-US" dirty="0" err="1" smtClean="0"/>
              <a:t>tržišta</a:t>
            </a:r>
            <a:r>
              <a:rPr lang="en-US" dirty="0" smtClean="0"/>
              <a:t> </a:t>
            </a:r>
            <a:r>
              <a:rPr lang="en-US" dirty="0" err="1"/>
              <a:t>novca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obuhvatićemo</a:t>
            </a:r>
            <a:r>
              <a:rPr lang="en-US" dirty="0"/>
              <a:t> u </a:t>
            </a:r>
            <a:r>
              <a:rPr lang="sr-Latn-ME" dirty="0" smtClean="0"/>
              <a:t>nastavku predavanja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4642128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91673"/>
            <a:ext cx="10515600" cy="5185290"/>
          </a:xfrm>
        </p:spPr>
        <p:txBody>
          <a:bodyPr>
            <a:normAutofit/>
          </a:bodyPr>
          <a:lstStyle/>
          <a:p>
            <a:pPr algn="just"/>
            <a:r>
              <a:rPr lang="en-US" dirty="0"/>
              <a:t>U </a:t>
            </a:r>
            <a:r>
              <a:rPr lang="en-US" dirty="0" err="1"/>
              <a:t>poslednjih</a:t>
            </a:r>
            <a:r>
              <a:rPr lang="en-US" dirty="0"/>
              <a:t> </a:t>
            </a:r>
            <a:r>
              <a:rPr lang="en-US" dirty="0" err="1"/>
              <a:t>nekoliko</a:t>
            </a:r>
            <a:r>
              <a:rPr lang="en-US" dirty="0"/>
              <a:t> </a:t>
            </a:r>
            <a:r>
              <a:rPr lang="en-US" dirty="0" err="1"/>
              <a:t>godina</a:t>
            </a:r>
            <a:r>
              <a:rPr lang="en-US" dirty="0"/>
              <a:t> </a:t>
            </a:r>
            <a:r>
              <a:rPr lang="en-US" dirty="0" err="1"/>
              <a:t>našeg</a:t>
            </a:r>
            <a:r>
              <a:rPr lang="en-US" dirty="0"/>
              <a:t> </a:t>
            </a:r>
            <a:r>
              <a:rPr lang="en-US" dirty="0" err="1"/>
              <a:t>razvoja</a:t>
            </a:r>
            <a:r>
              <a:rPr lang="en-US" dirty="0"/>
              <a:t> </a:t>
            </a:r>
            <a:r>
              <a:rPr lang="en-US" dirty="0" err="1"/>
              <a:t>sve</a:t>
            </a:r>
            <a:r>
              <a:rPr lang="en-US" dirty="0"/>
              <a:t> je </a:t>
            </a:r>
            <a:r>
              <a:rPr lang="en-US" dirty="0" err="1"/>
              <a:t>očitiji</a:t>
            </a:r>
            <a:r>
              <a:rPr lang="en-US" dirty="0"/>
              <a:t> </a:t>
            </a:r>
            <a:r>
              <a:rPr lang="en-US" dirty="0" err="1" smtClean="0"/>
              <a:t>debalans</a:t>
            </a:r>
            <a:r>
              <a:rPr lang="sr-Latn-ME" dirty="0" smtClean="0"/>
              <a:t> </a:t>
            </a:r>
            <a:r>
              <a:rPr lang="pl-PL" dirty="0" smtClean="0"/>
              <a:t>između </a:t>
            </a:r>
            <a:r>
              <a:rPr lang="pl-PL" dirty="0"/>
              <a:t>potreba za finansijskim kapitalom i njegovog formiranja. </a:t>
            </a:r>
            <a:endParaRPr lang="pl-PL" dirty="0" smtClean="0"/>
          </a:p>
          <a:p>
            <a:pPr algn="just"/>
            <a:r>
              <a:rPr lang="pl-PL" dirty="0" smtClean="0"/>
              <a:t>Nizak nivo stope </a:t>
            </a:r>
            <a:r>
              <a:rPr lang="en-US" dirty="0" err="1" smtClean="0"/>
              <a:t>akumulacije</a:t>
            </a:r>
            <a:r>
              <a:rPr lang="en-US" dirty="0" smtClean="0"/>
              <a:t> </a:t>
            </a:r>
            <a:r>
              <a:rPr lang="sr-Latn-ME" dirty="0" smtClean="0"/>
              <a:t>realnog</a:t>
            </a:r>
            <a:r>
              <a:rPr lang="en-US" dirty="0" smtClean="0"/>
              <a:t> </a:t>
            </a:r>
            <a:r>
              <a:rPr lang="en-US" dirty="0" err="1"/>
              <a:t>sektora</a:t>
            </a:r>
            <a:r>
              <a:rPr lang="en-US" dirty="0"/>
              <a:t>, </a:t>
            </a:r>
            <a:r>
              <a:rPr lang="en-US" dirty="0" err="1"/>
              <a:t>praćen</a:t>
            </a:r>
            <a:r>
              <a:rPr lang="en-US" dirty="0"/>
              <a:t> </a:t>
            </a:r>
            <a:r>
              <a:rPr lang="en-US" dirty="0" err="1"/>
              <a:t>rastom</a:t>
            </a:r>
            <a:r>
              <a:rPr lang="en-US" dirty="0"/>
              <a:t> </a:t>
            </a:r>
            <a:r>
              <a:rPr lang="en-US" dirty="0" err="1" smtClean="0"/>
              <a:t>lič</a:t>
            </a:r>
            <a:r>
              <a:rPr lang="sr-Latn-ME" dirty="0" smtClean="0"/>
              <a:t>ne</a:t>
            </a:r>
            <a:r>
              <a:rPr lang="en-US" dirty="0" smtClean="0"/>
              <a:t> </a:t>
            </a:r>
            <a:r>
              <a:rPr lang="sr-Latn-ME" dirty="0" smtClean="0"/>
              <a:t>i opšte potrošnje i</a:t>
            </a:r>
            <a:r>
              <a:rPr lang="en-US" dirty="0" err="1" smtClean="0"/>
              <a:t>znad</a:t>
            </a:r>
            <a:r>
              <a:rPr lang="en-US" dirty="0" smtClean="0"/>
              <a:t> </a:t>
            </a:r>
            <a:r>
              <a:rPr lang="en-US" dirty="0"/>
              <a:t>stope </a:t>
            </a:r>
            <a:r>
              <a:rPr lang="en-US" dirty="0" err="1" smtClean="0"/>
              <a:t>rasta</a:t>
            </a:r>
            <a:r>
              <a:rPr lang="sr-Latn-ME" dirty="0" smtClean="0"/>
              <a:t> </a:t>
            </a:r>
            <a:r>
              <a:rPr lang="en-US" dirty="0" err="1" smtClean="0"/>
              <a:t>društvenog</a:t>
            </a:r>
            <a:r>
              <a:rPr lang="en-US" dirty="0" smtClean="0"/>
              <a:t> </a:t>
            </a:r>
            <a:r>
              <a:rPr lang="en-US" dirty="0" err="1"/>
              <a:t>proizvoda</a:t>
            </a:r>
            <a:r>
              <a:rPr lang="en-US" dirty="0"/>
              <a:t>, </a:t>
            </a:r>
            <a:r>
              <a:rPr lang="sr-Latn-ME" dirty="0" smtClean="0"/>
              <a:t>loša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sr-Latn-ME" dirty="0" smtClean="0"/>
              <a:t>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efikasnosti</a:t>
            </a:r>
            <a:r>
              <a:rPr lang="en-US" dirty="0"/>
              <a:t> </a:t>
            </a:r>
            <a:r>
              <a:rPr lang="en-US" dirty="0" err="1"/>
              <a:t>investicija</a:t>
            </a:r>
            <a:r>
              <a:rPr lang="en-US" dirty="0"/>
              <a:t> - </a:t>
            </a:r>
            <a:r>
              <a:rPr lang="en-US" dirty="0" err="1"/>
              <a:t>ukazuju</a:t>
            </a:r>
            <a:r>
              <a:rPr lang="en-US" dirty="0"/>
              <a:t> </a:t>
            </a:r>
            <a:r>
              <a:rPr lang="en-US" dirty="0" err="1" smtClean="0"/>
              <a:t>na</a:t>
            </a:r>
            <a:r>
              <a:rPr lang="sr-Latn-ME" dirty="0" smtClean="0"/>
              <a:t> </a:t>
            </a:r>
            <a:r>
              <a:rPr lang="en-US" dirty="0" smtClean="0"/>
              <a:t>to </a:t>
            </a:r>
            <a:r>
              <a:rPr lang="en-US" dirty="0"/>
              <a:t>da se </a:t>
            </a:r>
            <a:r>
              <a:rPr lang="en-US" dirty="0" err="1"/>
              <a:t>dosadašnji</a:t>
            </a:r>
            <a:r>
              <a:rPr lang="en-US" dirty="0"/>
              <a:t> </a:t>
            </a:r>
            <a:r>
              <a:rPr lang="en-US" dirty="0" err="1"/>
              <a:t>finansijski</a:t>
            </a:r>
            <a:r>
              <a:rPr lang="en-US" dirty="0"/>
              <a:t> </a:t>
            </a:r>
            <a:r>
              <a:rPr lang="en-US" dirty="0" err="1" smtClean="0"/>
              <a:t>mehanizam</a:t>
            </a:r>
            <a:r>
              <a:rPr lang="sr-Latn-ME" dirty="0" smtClean="0"/>
              <a:t> (tržište i država)</a:t>
            </a:r>
            <a:r>
              <a:rPr lang="en-US" dirty="0" smtClean="0"/>
              <a:t> </a:t>
            </a:r>
            <a:r>
              <a:rPr lang="en-US" dirty="0" err="1"/>
              <a:t>pokazao</a:t>
            </a:r>
            <a:r>
              <a:rPr lang="en-US" dirty="0"/>
              <a:t> </a:t>
            </a:r>
            <a:r>
              <a:rPr lang="en-US" dirty="0" smtClean="0"/>
              <a:t>ne</a:t>
            </a:r>
            <a:r>
              <a:rPr lang="sr-Latn-ME" dirty="0" smtClean="0"/>
              <a:t>jakim</a:t>
            </a:r>
            <a:r>
              <a:rPr lang="en-US" dirty="0" smtClean="0"/>
              <a:t>, </a:t>
            </a:r>
            <a:r>
              <a:rPr lang="en-US" dirty="0" err="1"/>
              <a:t>prvo</a:t>
            </a:r>
            <a:r>
              <a:rPr lang="en-US" dirty="0"/>
              <a:t> da </a:t>
            </a:r>
            <a:r>
              <a:rPr lang="en-US" dirty="0" err="1" smtClean="0"/>
              <a:t>optimalno</a:t>
            </a:r>
            <a:r>
              <a:rPr lang="sr-Latn-ME" dirty="0" smtClean="0"/>
              <a:t> </a:t>
            </a:r>
            <a:r>
              <a:rPr lang="en-US" dirty="0" err="1" smtClean="0"/>
              <a:t>alocira</a:t>
            </a:r>
            <a:r>
              <a:rPr lang="en-US" dirty="0" smtClean="0"/>
              <a:t> </a:t>
            </a:r>
            <a:r>
              <a:rPr lang="en-US" dirty="0" err="1" smtClean="0"/>
              <a:t>flnansijsk</a:t>
            </a:r>
            <a:r>
              <a:rPr lang="sr-Latn-ME" dirty="0" smtClean="0"/>
              <a:t>a</a:t>
            </a:r>
            <a:r>
              <a:rPr lang="en-US" dirty="0" smtClean="0"/>
              <a:t> </a:t>
            </a:r>
            <a:r>
              <a:rPr lang="en-US" dirty="0" err="1"/>
              <a:t>sredstava</a:t>
            </a:r>
            <a:r>
              <a:rPr lang="en-US" dirty="0"/>
              <a:t> u </a:t>
            </a:r>
            <a:r>
              <a:rPr lang="en-US" dirty="0" err="1" smtClean="0"/>
              <a:t>privredi</a:t>
            </a:r>
            <a:r>
              <a:rPr lang="sr-Latn-ME" dirty="0" smtClean="0"/>
              <a:t> 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drugo</a:t>
            </a:r>
            <a:r>
              <a:rPr lang="en-US" dirty="0"/>
              <a:t>, da </a:t>
            </a:r>
            <a:r>
              <a:rPr lang="sr-Latn-ME" dirty="0" smtClean="0"/>
              <a:t>se inostrana akumulacija (DSI) privuče u </a:t>
            </a:r>
            <a:r>
              <a:rPr lang="en-US" dirty="0" smtClean="0"/>
              <a:t> </a:t>
            </a:r>
            <a:r>
              <a:rPr lang="en-US" dirty="0" err="1" smtClean="0"/>
              <a:t>pojedin</a:t>
            </a:r>
            <a:r>
              <a:rPr lang="sr-Latn-ME" dirty="0" smtClean="0"/>
              <a:t>e</a:t>
            </a:r>
            <a:r>
              <a:rPr lang="en-US" dirty="0" smtClean="0"/>
              <a:t> </a:t>
            </a:r>
            <a:r>
              <a:rPr lang="en-US" dirty="0" err="1" smtClean="0"/>
              <a:t>sektor</a:t>
            </a:r>
            <a:r>
              <a:rPr lang="sr-Latn-ME" dirty="0" smtClean="0"/>
              <a:t>e i ojača</a:t>
            </a:r>
            <a:r>
              <a:rPr lang="en-US" dirty="0" smtClean="0"/>
              <a:t>  </a:t>
            </a:r>
            <a:r>
              <a:rPr lang="en-US" dirty="0" err="1"/>
              <a:t>sektor</a:t>
            </a:r>
            <a:r>
              <a:rPr lang="en-US" dirty="0"/>
              <a:t> </a:t>
            </a:r>
            <a:r>
              <a:rPr lang="en-US" dirty="0" err="1"/>
              <a:t>privrednih</a:t>
            </a:r>
            <a:r>
              <a:rPr lang="en-US" dirty="0"/>
              <a:t> </a:t>
            </a:r>
            <a:r>
              <a:rPr lang="en-US" dirty="0" err="1"/>
              <a:t>preduzeća</a:t>
            </a:r>
            <a:r>
              <a:rPr lang="en-US" dirty="0" smtClean="0"/>
              <a:t>.</a:t>
            </a:r>
            <a:endParaRPr lang="sr-Latn-ME" dirty="0" smtClean="0"/>
          </a:p>
        </p:txBody>
      </p:sp>
    </p:spTree>
    <p:extLst>
      <p:ext uri="{BB962C8B-B14F-4D97-AF65-F5344CB8AC3E}">
        <p14:creationId xmlns:p14="http://schemas.microsoft.com/office/powerpoint/2010/main" xmlns="" val="2184203647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17431"/>
            <a:ext cx="10515600" cy="5159532"/>
          </a:xfrm>
        </p:spPr>
        <p:txBody>
          <a:bodyPr>
            <a:normAutofit/>
          </a:bodyPr>
          <a:lstStyle/>
          <a:p>
            <a:pPr algn="just"/>
            <a:r>
              <a:rPr lang="en-US" dirty="0"/>
              <a:t> U </a:t>
            </a:r>
            <a:r>
              <a:rPr lang="en-US" dirty="0" err="1"/>
              <a:t>razvoju</a:t>
            </a:r>
            <a:r>
              <a:rPr lang="sr-Latn-ME" dirty="0"/>
              <a:t> </a:t>
            </a:r>
            <a:r>
              <a:rPr lang="en-US" dirty="0" err="1"/>
              <a:t>svake</a:t>
            </a:r>
            <a:r>
              <a:rPr lang="en-US" dirty="0"/>
              <a:t> </a:t>
            </a:r>
            <a:r>
              <a:rPr lang="en-US" dirty="0" err="1"/>
              <a:t>privrede</a:t>
            </a:r>
            <a:r>
              <a:rPr lang="en-US" dirty="0"/>
              <a:t> </a:t>
            </a:r>
            <a:r>
              <a:rPr lang="en-US" dirty="0" err="1"/>
              <a:t>javile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se tri faze: </a:t>
            </a:r>
            <a:r>
              <a:rPr lang="en-US" dirty="0" err="1"/>
              <a:t>prva</a:t>
            </a:r>
            <a:r>
              <a:rPr lang="en-US" dirty="0"/>
              <a:t> </a:t>
            </a:r>
            <a:r>
              <a:rPr lang="en-US" dirty="0" err="1"/>
              <a:t>faza</a:t>
            </a:r>
            <a:r>
              <a:rPr lang="en-US" dirty="0"/>
              <a:t> - </a:t>
            </a:r>
            <a:r>
              <a:rPr lang="en-US" dirty="0" err="1"/>
              <a:t>razvoj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/>
              <a:t>roba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usluga</a:t>
            </a:r>
            <a:r>
              <a:rPr lang="en-US" dirty="0"/>
              <a:t>; </a:t>
            </a:r>
            <a:r>
              <a:rPr lang="en-US" dirty="0" err="1" smtClean="0"/>
              <a:t>druga</a:t>
            </a:r>
            <a:r>
              <a:rPr lang="sr-Latn-ME" dirty="0" smtClean="0"/>
              <a:t> </a:t>
            </a:r>
            <a:r>
              <a:rPr lang="en-US" dirty="0" err="1" smtClean="0"/>
              <a:t>faza</a:t>
            </a:r>
            <a:r>
              <a:rPr lang="en-US" dirty="0" smtClean="0"/>
              <a:t> </a:t>
            </a:r>
            <a:r>
              <a:rPr lang="en-US" dirty="0"/>
              <a:t>- </a:t>
            </a:r>
            <a:r>
              <a:rPr lang="en-US" dirty="0" err="1"/>
              <a:t>razvoj</a:t>
            </a:r>
            <a:r>
              <a:rPr lang="en-US" dirty="0"/>
              <a:t> </a:t>
            </a:r>
            <a:r>
              <a:rPr lang="en-US" dirty="0" err="1"/>
              <a:t>finansijskog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; </a:t>
            </a:r>
            <a:r>
              <a:rPr lang="en-US" dirty="0" err="1"/>
              <a:t>treća</a:t>
            </a:r>
            <a:r>
              <a:rPr lang="en-US" dirty="0"/>
              <a:t> - </a:t>
            </a:r>
            <a:r>
              <a:rPr lang="en-US" dirty="0" err="1"/>
              <a:t>povezivanje</a:t>
            </a:r>
            <a:r>
              <a:rPr lang="en-US" dirty="0"/>
              <a:t> </a:t>
            </a:r>
            <a:r>
              <a:rPr lang="en-US" dirty="0" err="1"/>
              <a:t>nacionalnih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međunarodnih</a:t>
            </a:r>
            <a:r>
              <a:rPr lang="sr-Latn-ME" dirty="0" smtClean="0"/>
              <a:t> </a:t>
            </a:r>
            <a:r>
              <a:rPr lang="en-US" dirty="0" err="1" smtClean="0"/>
              <a:t>finansijskih</a:t>
            </a:r>
            <a:r>
              <a:rPr lang="en-US" dirty="0" smtClean="0"/>
              <a:t> </a:t>
            </a:r>
            <a:r>
              <a:rPr lang="en-US" dirty="0" err="1"/>
              <a:t>tržišta</a:t>
            </a:r>
            <a:r>
              <a:rPr lang="en-US" dirty="0"/>
              <a:t> (</a:t>
            </a:r>
            <a:r>
              <a:rPr lang="en-US" dirty="0" err="1"/>
              <a:t>tehnologija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informatika</a:t>
            </a:r>
            <a:r>
              <a:rPr lang="en-US" dirty="0"/>
              <a:t>).</a:t>
            </a:r>
          </a:p>
          <a:p>
            <a:pPr algn="just"/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dublje</a:t>
            </a:r>
            <a:r>
              <a:rPr lang="en-US" dirty="0"/>
              <a:t> </a:t>
            </a:r>
            <a:r>
              <a:rPr lang="en-US" dirty="0" err="1"/>
              <a:t>sagledavanje</a:t>
            </a:r>
            <a:r>
              <a:rPr lang="en-US" dirty="0"/>
              <a:t> </a:t>
            </a:r>
            <a:r>
              <a:rPr lang="en-US" dirty="0" smtClean="0"/>
              <a:t>d</a:t>
            </a:r>
            <a:r>
              <a:rPr lang="sr-Latn-ME" dirty="0" smtClean="0"/>
              <a:t>j</a:t>
            </a:r>
            <a:r>
              <a:rPr lang="en-US" dirty="0" err="1" smtClean="0"/>
              <a:t>elovanja</a:t>
            </a:r>
            <a:r>
              <a:rPr lang="en-US" dirty="0" smtClean="0"/>
              <a:t> </a:t>
            </a:r>
            <a:r>
              <a:rPr lang="en-US" dirty="0" err="1"/>
              <a:t>kamatne</a:t>
            </a:r>
            <a:r>
              <a:rPr lang="en-US" dirty="0"/>
              <a:t> stope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ene</a:t>
            </a:r>
            <a:r>
              <a:rPr lang="en-US" dirty="0" smtClean="0"/>
              <a:t> </a:t>
            </a:r>
            <a:r>
              <a:rPr lang="en-US" dirty="0" err="1"/>
              <a:t>novca</a:t>
            </a:r>
            <a:r>
              <a:rPr lang="en-US" dirty="0"/>
              <a:t> (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novčanih</a:t>
            </a:r>
            <a:r>
              <a:rPr lang="sr-Latn-ME" dirty="0" smtClean="0"/>
              <a:t> </a:t>
            </a:r>
            <a:r>
              <a:rPr lang="pl-PL" dirty="0" smtClean="0"/>
              <a:t>surogata</a:t>
            </a:r>
            <a:r>
              <a:rPr lang="pl-PL" dirty="0"/>
              <a:t>), dakle, šire posmatrano, potrebno je da </a:t>
            </a:r>
            <a:r>
              <a:rPr lang="pl-PL" dirty="0" smtClean="0"/>
              <a:t>pođemo </a:t>
            </a:r>
            <a:r>
              <a:rPr lang="pl-PL" dirty="0"/>
              <a:t>od razjašnjenja </a:t>
            </a:r>
            <a:r>
              <a:rPr lang="pl-PL" dirty="0" smtClean="0"/>
              <a:t>same uloge</a:t>
            </a:r>
            <a:r>
              <a:rPr lang="en-US" dirty="0" smtClean="0"/>
              <a:t>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kapitala</a:t>
            </a:r>
            <a:r>
              <a:rPr lang="en-US" dirty="0" smtClean="0"/>
              <a:t>.</a:t>
            </a:r>
            <a:r>
              <a:rPr lang="en-US" b="1" dirty="0" smtClean="0"/>
              <a:t> </a:t>
            </a:r>
            <a:endParaRPr lang="sr-Latn-ME" b="1" dirty="0" smtClean="0"/>
          </a:p>
          <a:p>
            <a:pPr algn="just"/>
            <a:r>
              <a:rPr lang="en-US" dirty="0" err="1" smtClean="0"/>
              <a:t>Mada</a:t>
            </a:r>
            <a:r>
              <a:rPr lang="en-US" dirty="0" smtClean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oni</a:t>
            </a:r>
            <a:r>
              <a:rPr lang="en-US" dirty="0"/>
              <a:t> </a:t>
            </a:r>
            <a:r>
              <a:rPr lang="en-US" dirty="0" err="1"/>
              <a:t>sastavni</a:t>
            </a:r>
            <a:r>
              <a:rPr lang="en-US" dirty="0"/>
              <a:t> </a:t>
            </a:r>
            <a:r>
              <a:rPr lang="en-US" dirty="0" smtClean="0"/>
              <a:t>d</a:t>
            </a:r>
            <a:r>
              <a:rPr lang="sr-Latn-ME" dirty="0" smtClean="0"/>
              <a:t>i</a:t>
            </a:r>
            <a:r>
              <a:rPr lang="en-US" dirty="0" smtClean="0"/>
              <a:t>o </a:t>
            </a:r>
            <a:r>
              <a:rPr lang="en-US" dirty="0" err="1"/>
              <a:t>znatno</a:t>
            </a:r>
            <a:r>
              <a:rPr lang="en-US" dirty="0"/>
              <a:t> </a:t>
            </a:r>
            <a:r>
              <a:rPr lang="en-US" dirty="0" err="1"/>
              <a:t>šireg</a:t>
            </a:r>
            <a:r>
              <a:rPr lang="en-US" dirty="0"/>
              <a:t> </a:t>
            </a:r>
            <a:r>
              <a:rPr lang="en-US" dirty="0" err="1" smtClean="0"/>
              <a:t>pojma</a:t>
            </a:r>
            <a:r>
              <a:rPr lang="sr-Latn-ME" dirty="0" smtClean="0"/>
              <a:t> </a:t>
            </a:r>
            <a:r>
              <a:rPr lang="en-US" dirty="0" err="1"/>
              <a:t>finansijskog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, </a:t>
            </a:r>
            <a:r>
              <a:rPr lang="sr-Latn-ME" dirty="0" smtClean="0"/>
              <a:t>k</a:t>
            </a:r>
            <a:r>
              <a:rPr lang="en-US" dirty="0" err="1" smtClean="0"/>
              <a:t>ako</a:t>
            </a:r>
            <a:r>
              <a:rPr lang="en-US" dirty="0" smtClean="0"/>
              <a:t> </a:t>
            </a:r>
            <a:r>
              <a:rPr lang="en-US" dirty="0" err="1"/>
              <a:t>smo</a:t>
            </a:r>
            <a:r>
              <a:rPr lang="en-US" dirty="0"/>
              <a:t> to </a:t>
            </a:r>
            <a:r>
              <a:rPr lang="en-US" dirty="0" err="1"/>
              <a:t>nešto</a:t>
            </a:r>
            <a:r>
              <a:rPr lang="en-US" dirty="0"/>
              <a:t> </a:t>
            </a:r>
            <a:r>
              <a:rPr lang="en-US" dirty="0" err="1"/>
              <a:t>ranije</a:t>
            </a:r>
            <a:r>
              <a:rPr lang="en-US" dirty="0"/>
              <a:t> </a:t>
            </a:r>
            <a:r>
              <a:rPr lang="en-US" dirty="0" err="1"/>
              <a:t>videli</a:t>
            </a:r>
            <a:r>
              <a:rPr lang="en-US" dirty="0"/>
              <a:t>, </a:t>
            </a:r>
            <a:r>
              <a:rPr lang="en-US" dirty="0" err="1"/>
              <a:t>oni</a:t>
            </a:r>
            <a:r>
              <a:rPr lang="en-US" dirty="0"/>
              <a:t> </a:t>
            </a:r>
            <a:r>
              <a:rPr lang="en-US" dirty="0" err="1" smtClean="0"/>
              <a:t>predstavljaju</a:t>
            </a:r>
            <a:r>
              <a:rPr lang="en-US" dirty="0" smtClean="0"/>
              <a:t> </a:t>
            </a:r>
            <a:r>
              <a:rPr lang="en-US" dirty="0" err="1"/>
              <a:t>mehanizam</a:t>
            </a:r>
            <a:r>
              <a:rPr lang="sr-Latn-ME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dovodi</a:t>
            </a:r>
            <a:r>
              <a:rPr lang="en-US" dirty="0"/>
              <a:t> u </a:t>
            </a:r>
            <a:r>
              <a:rPr lang="en-US" dirty="0" err="1"/>
              <a:t>vezu</a:t>
            </a:r>
            <a:r>
              <a:rPr lang="en-US" dirty="0"/>
              <a:t> </a:t>
            </a:r>
            <a:r>
              <a:rPr lang="en-US" dirty="0" err="1"/>
              <a:t>ponudu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tražnju</a:t>
            </a:r>
            <a:r>
              <a:rPr lang="en-US" dirty="0"/>
              <a:t> </a:t>
            </a:r>
            <a:r>
              <a:rPr lang="en-US" dirty="0" err="1"/>
              <a:t>finansijskih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obezbe</a:t>
            </a:r>
            <a:r>
              <a:rPr lang="sr-Latn-ME" dirty="0" smtClean="0"/>
              <a:t>đ</a:t>
            </a:r>
            <a:r>
              <a:rPr lang="en-US" dirty="0" err="1" smtClean="0"/>
              <a:t>uje</a:t>
            </a:r>
            <a:r>
              <a:rPr lang="en-US" dirty="0" smtClean="0"/>
              <a:t> </a:t>
            </a:r>
            <a:r>
              <a:rPr lang="en-US" dirty="0" err="1"/>
              <a:t>određene</a:t>
            </a:r>
            <a:r>
              <a:rPr lang="sr-Latn-ME" dirty="0"/>
              <a:t> </a:t>
            </a:r>
            <a:r>
              <a:rPr lang="en-US" dirty="0" err="1"/>
              <a:t>standardne</a:t>
            </a:r>
            <a:r>
              <a:rPr lang="en-US" dirty="0"/>
              <a:t> </a:t>
            </a:r>
            <a:r>
              <a:rPr lang="en-US" dirty="0" err="1"/>
              <a:t>uslove</a:t>
            </a:r>
            <a:r>
              <a:rPr lang="en-US" dirty="0"/>
              <a:t> </a:t>
            </a:r>
            <a:r>
              <a:rPr lang="en-US" dirty="0" err="1"/>
              <a:t>kupovine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prodaje</a:t>
            </a:r>
            <a:r>
              <a:rPr lang="en-US" dirty="0"/>
              <a:t> </a:t>
            </a:r>
            <a:r>
              <a:rPr lang="en-US" dirty="0" err="1"/>
              <a:t>finansijskih</a:t>
            </a:r>
            <a:r>
              <a:rPr lang="en-US" dirty="0"/>
              <a:t> </a:t>
            </a:r>
            <a:r>
              <a:rPr lang="en-US" dirty="0" err="1" smtClean="0"/>
              <a:t>instrumenata</a:t>
            </a:r>
            <a:r>
              <a:rPr lang="en-US" dirty="0" smtClean="0"/>
              <a:t>.</a:t>
            </a:r>
            <a:endParaRPr lang="sr-Latn-ME" b="1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87161618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88642"/>
            <a:ext cx="10515600" cy="5288321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Nas</a:t>
            </a:r>
            <a:r>
              <a:rPr lang="en-US" dirty="0" smtClean="0"/>
              <a:t> </a:t>
            </a:r>
            <a:r>
              <a:rPr lang="en-US" dirty="0" err="1" smtClean="0"/>
              <a:t>ovd</a:t>
            </a:r>
            <a:r>
              <a:rPr lang="sr-Latn-ME" dirty="0" smtClean="0"/>
              <a:t>j</a:t>
            </a:r>
            <a:r>
              <a:rPr lang="en-US" dirty="0" smtClean="0"/>
              <a:t>e</a:t>
            </a:r>
            <a:r>
              <a:rPr lang="sr-Latn-ME" dirty="0" smtClean="0"/>
              <a:t> </a:t>
            </a:r>
            <a:r>
              <a:rPr lang="en-US" dirty="0" err="1" smtClean="0"/>
              <a:t>interesuje</a:t>
            </a:r>
            <a:r>
              <a:rPr lang="en-US" dirty="0" smtClean="0"/>
              <a:t> </a:t>
            </a:r>
            <a:r>
              <a:rPr lang="en-US" dirty="0" err="1"/>
              <a:t>upravo</a:t>
            </a:r>
            <a:r>
              <a:rPr lang="en-US" dirty="0"/>
              <a:t> </a:t>
            </a:r>
            <a:r>
              <a:rPr lang="en-US" dirty="0" err="1"/>
              <a:t>taj</a:t>
            </a:r>
            <a:r>
              <a:rPr lang="en-US" dirty="0"/>
              <a:t> </a:t>
            </a:r>
            <a:r>
              <a:rPr lang="en-US" dirty="0" err="1"/>
              <a:t>uži</a:t>
            </a:r>
            <a:r>
              <a:rPr lang="en-US" dirty="0"/>
              <a:t> </a:t>
            </a:r>
            <a:r>
              <a:rPr lang="en-US" dirty="0" err="1"/>
              <a:t>pojam</a:t>
            </a:r>
            <a:r>
              <a:rPr lang="en-US" dirty="0"/>
              <a:t> </a:t>
            </a:r>
            <a:r>
              <a:rPr lang="en-US" dirty="0" err="1"/>
              <a:t>finansijskog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, </a:t>
            </a:r>
            <a:r>
              <a:rPr lang="en-US" dirty="0" err="1"/>
              <a:t>naime</a:t>
            </a:r>
            <a:r>
              <a:rPr lang="en-US" dirty="0"/>
              <a:t> </a:t>
            </a:r>
            <a:r>
              <a:rPr lang="en-US" dirty="0" err="1"/>
              <a:t>interesuje</a:t>
            </a:r>
            <a:r>
              <a:rPr lang="en-US" dirty="0"/>
              <a:t> </a:t>
            </a:r>
            <a:r>
              <a:rPr lang="en-US" dirty="0" err="1"/>
              <a:t>nas</a:t>
            </a:r>
            <a:r>
              <a:rPr lang="en-US" dirty="0"/>
              <a:t> </a:t>
            </a:r>
            <a:r>
              <a:rPr lang="en-US" dirty="0" err="1" smtClean="0"/>
              <a:t>homogeniji</a:t>
            </a:r>
            <a:r>
              <a:rPr lang="sr-Latn-ME" dirty="0" smtClean="0"/>
              <a:t> </a:t>
            </a:r>
            <a:r>
              <a:rPr lang="en-US" dirty="0" smtClean="0"/>
              <a:t>d</a:t>
            </a:r>
            <a:r>
              <a:rPr lang="sr-Latn-ME" dirty="0" smtClean="0"/>
              <a:t>i</a:t>
            </a:r>
            <a:r>
              <a:rPr lang="en-US" dirty="0" smtClean="0"/>
              <a:t>o </a:t>
            </a:r>
            <a:r>
              <a:rPr lang="en-US" dirty="0" err="1"/>
              <a:t>izrazito</a:t>
            </a:r>
            <a:r>
              <a:rPr lang="en-US" dirty="0"/>
              <a:t> </a:t>
            </a:r>
            <a:r>
              <a:rPr lang="en-US" dirty="0" err="1"/>
              <a:t>nehomogenog</a:t>
            </a:r>
            <a:r>
              <a:rPr lang="en-US" dirty="0"/>
              <a:t> </a:t>
            </a:r>
            <a:r>
              <a:rPr lang="en-US" dirty="0" err="1"/>
              <a:t>finansijskog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 - </a:t>
            </a:r>
            <a:r>
              <a:rPr lang="en-US" dirty="0" err="1"/>
              <a:t>tižište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kapitala</a:t>
            </a:r>
            <a:r>
              <a:rPr lang="en-US" dirty="0" smtClean="0"/>
              <a:t>,</a:t>
            </a:r>
            <a:r>
              <a:rPr lang="en-US" b="1" dirty="0" smtClean="0"/>
              <a:t> </a:t>
            </a:r>
            <a:r>
              <a:rPr lang="en-US" dirty="0" err="1"/>
              <a:t>ali</a:t>
            </a:r>
            <a:r>
              <a:rPr lang="en-US" dirty="0"/>
              <a:t> s </a:t>
            </a:r>
            <a:r>
              <a:rPr lang="en-US" dirty="0" err="1" smtClean="0"/>
              <a:t>aspekta</a:t>
            </a:r>
            <a:r>
              <a:rPr lang="sr-Latn-ME" dirty="0" smtClean="0"/>
              <a:t> </a:t>
            </a:r>
            <a:r>
              <a:rPr lang="en-US" dirty="0" err="1" smtClean="0"/>
              <a:t>bankarskog</a:t>
            </a:r>
            <a:r>
              <a:rPr lang="en-US" dirty="0" smtClean="0"/>
              <a:t> </a:t>
            </a:r>
            <a:r>
              <a:rPr lang="en-US" dirty="0" err="1"/>
              <a:t>sistema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svojim</a:t>
            </a:r>
            <a:r>
              <a:rPr lang="en-US" dirty="0"/>
              <a:t> </a:t>
            </a:r>
            <a:r>
              <a:rPr lang="en-US" dirty="0" err="1"/>
              <a:t>imanentnim</a:t>
            </a:r>
            <a:r>
              <a:rPr lang="en-US" dirty="0"/>
              <a:t> </a:t>
            </a:r>
            <a:r>
              <a:rPr lang="en-US" dirty="0" err="1"/>
              <a:t>specifičnostima</a:t>
            </a:r>
            <a:r>
              <a:rPr lang="en-US" dirty="0"/>
              <a:t> u </a:t>
            </a:r>
            <a:r>
              <a:rPr lang="en-US" dirty="0" err="1"/>
              <a:t>ekonomici</a:t>
            </a:r>
            <a:r>
              <a:rPr lang="en-US" dirty="0"/>
              <a:t> s </a:t>
            </a:r>
            <a:r>
              <a:rPr lang="en-US" dirty="0" err="1" smtClean="0"/>
              <a:t>razvijenim</a:t>
            </a:r>
            <a:r>
              <a:rPr lang="sr-Latn-ME" dirty="0" smtClean="0"/>
              <a:t> </a:t>
            </a:r>
            <a:r>
              <a:rPr lang="en-US" dirty="0" err="1" smtClean="0"/>
              <a:t>tržišnim</a:t>
            </a:r>
            <a:r>
              <a:rPr lang="en-US" dirty="0" smtClean="0"/>
              <a:t> </a:t>
            </a:r>
            <a:r>
              <a:rPr lang="en-US" dirty="0" err="1"/>
              <a:t>zakonitostima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Kako</a:t>
            </a:r>
            <a:r>
              <a:rPr lang="en-US" dirty="0" smtClean="0"/>
              <a:t> </a:t>
            </a:r>
            <a:r>
              <a:rPr lang="en-US" dirty="0"/>
              <a:t>je </a:t>
            </a:r>
            <a:r>
              <a:rPr lang="en-US" dirty="0" err="1"/>
              <a:t>tržište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determinisano</a:t>
            </a:r>
            <a:r>
              <a:rPr lang="en-US" dirty="0"/>
              <a:t> u </a:t>
            </a:r>
            <a:r>
              <a:rPr lang="en-US" dirty="0" err="1" smtClean="0"/>
              <a:t>najvećoj</a:t>
            </a:r>
            <a:r>
              <a:rPr lang="sr-Latn-ME" dirty="0" smtClean="0"/>
              <a:t> </a:t>
            </a:r>
            <a:r>
              <a:rPr lang="en-US" dirty="0" smtClean="0"/>
              <a:t>m</a:t>
            </a:r>
            <a:r>
              <a:rPr lang="sr-Latn-ME" dirty="0" smtClean="0"/>
              <a:t>j</a:t>
            </a:r>
            <a:r>
              <a:rPr lang="en-US" dirty="0" err="1" smtClean="0"/>
              <a:t>eri</a:t>
            </a:r>
            <a:r>
              <a:rPr lang="en-US" dirty="0" smtClean="0"/>
              <a:t> </a:t>
            </a:r>
            <a:r>
              <a:rPr lang="en-US" dirty="0" err="1"/>
              <a:t>institucionalnim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istorijskim</a:t>
            </a:r>
            <a:r>
              <a:rPr lang="en-US" dirty="0"/>
              <a:t> </a:t>
            </a:r>
            <a:r>
              <a:rPr lang="en-US" dirty="0" err="1"/>
              <a:t>faktorima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samim</a:t>
            </a:r>
            <a:r>
              <a:rPr lang="en-US" dirty="0"/>
              <a:t> </a:t>
            </a:r>
            <a:r>
              <a:rPr lang="en-US" dirty="0" err="1"/>
              <a:t>nivoom</a:t>
            </a:r>
            <a:r>
              <a:rPr lang="en-US" dirty="0"/>
              <a:t> </a:t>
            </a:r>
            <a:r>
              <a:rPr lang="en-US" dirty="0" err="1" smtClean="0"/>
              <a:t>razvijenosti</a:t>
            </a:r>
            <a:r>
              <a:rPr lang="sr-Latn-ME" dirty="0" smtClean="0"/>
              <a:t> </a:t>
            </a:r>
            <a:r>
              <a:rPr lang="pl-PL" dirty="0" smtClean="0"/>
              <a:t>privrede</a:t>
            </a:r>
            <a:r>
              <a:rPr lang="pl-PL" dirty="0"/>
              <a:t>, to se oni razlikuju od jedne do druge zemlje. </a:t>
            </a:r>
            <a:endParaRPr lang="pl-PL" dirty="0" smtClean="0"/>
          </a:p>
          <a:p>
            <a:pPr algn="just"/>
            <a:r>
              <a:rPr lang="pl-PL" dirty="0" smtClean="0"/>
              <a:t>Cak </a:t>
            </a:r>
            <a:r>
              <a:rPr lang="pl-PL" dirty="0"/>
              <a:t>i u jednoj zemlji </a:t>
            </a:r>
            <a:r>
              <a:rPr lang="pl-PL" dirty="0" smtClean="0"/>
              <a:t>od</a:t>
            </a:r>
            <a:r>
              <a:rPr lang="en-US" dirty="0" err="1" smtClean="0"/>
              <a:t>jednog</a:t>
            </a:r>
            <a:r>
              <a:rPr lang="en-US" dirty="0" smtClean="0"/>
              <a:t> </a:t>
            </a:r>
            <a:r>
              <a:rPr lang="en-US" dirty="0"/>
              <a:t>do </a:t>
            </a:r>
            <a:r>
              <a:rPr lang="en-US" dirty="0" err="1"/>
              <a:t>drugog</a:t>
            </a:r>
            <a:r>
              <a:rPr lang="en-US" dirty="0"/>
              <a:t> </a:t>
            </a:r>
            <a:r>
              <a:rPr lang="en-US" dirty="0" err="1"/>
              <a:t>perioda</a:t>
            </a:r>
            <a:r>
              <a:rPr lang="en-US" dirty="0"/>
              <a:t> </a:t>
            </a:r>
            <a:r>
              <a:rPr lang="en-US" dirty="0" err="1"/>
              <a:t>različiti</a:t>
            </a:r>
            <a:r>
              <a:rPr lang="en-US" dirty="0"/>
              <a:t> </a:t>
            </a:r>
            <a:r>
              <a:rPr lang="en-US" dirty="0" err="1"/>
              <a:t>institucionalni</a:t>
            </a:r>
            <a:r>
              <a:rPr lang="en-US" dirty="0"/>
              <a:t> </a:t>
            </a:r>
            <a:r>
              <a:rPr lang="en-US" dirty="0" err="1"/>
              <a:t>faktori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 smtClean="0"/>
              <a:t>opred</a:t>
            </a:r>
            <a:r>
              <a:rPr lang="sr-Latn-ME" dirty="0" smtClean="0"/>
              <a:t>j</a:t>
            </a:r>
            <a:r>
              <a:rPr lang="en-US" dirty="0" err="1" smtClean="0"/>
              <a:t>eljivati</a:t>
            </a:r>
            <a:r>
              <a:rPr lang="en-US" dirty="0" smtClean="0"/>
              <a:t> </a:t>
            </a:r>
            <a:r>
              <a:rPr lang="en-US" dirty="0" err="1" smtClean="0"/>
              <a:t>različito</a:t>
            </a:r>
            <a:r>
              <a:rPr lang="sr-Latn-ME" dirty="0" smtClean="0"/>
              <a:t> </a:t>
            </a:r>
            <a:r>
              <a:rPr lang="en-US" dirty="0" err="1" smtClean="0"/>
              <a:t>funkcionisanje</a:t>
            </a:r>
            <a:r>
              <a:rPr lang="en-US" dirty="0" smtClean="0"/>
              <a:t>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 smtClean="0"/>
              <a:t>kapitala</a:t>
            </a:r>
            <a:r>
              <a:rPr lang="sr-Latn-ME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9288824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91673"/>
            <a:ext cx="10515600" cy="5185290"/>
          </a:xfrm>
        </p:spPr>
        <p:txBody>
          <a:bodyPr>
            <a:normAutofit/>
          </a:bodyPr>
          <a:lstStyle/>
          <a:p>
            <a:pPr algn="just"/>
            <a:r>
              <a:rPr lang="en-US" dirty="0"/>
              <a:t>Sami </a:t>
            </a:r>
            <a:r>
              <a:rPr lang="en-US" dirty="0" err="1"/>
              <a:t>tokovi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instrumenti</a:t>
            </a:r>
            <a:r>
              <a:rPr lang="en-US" dirty="0"/>
              <a:t> </a:t>
            </a:r>
            <a:r>
              <a:rPr lang="en-US" dirty="0" err="1" smtClean="0"/>
              <a:t>tržišta</a:t>
            </a:r>
            <a:r>
              <a:rPr lang="sr-Latn-ME" dirty="0" smtClean="0"/>
              <a:t> </a:t>
            </a:r>
            <a:r>
              <a:rPr lang="en-US" dirty="0" err="1" smtClean="0"/>
              <a:t>novca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se </a:t>
            </a:r>
            <a:r>
              <a:rPr lang="en-US" dirty="0" err="1"/>
              <a:t>međusobno</a:t>
            </a:r>
            <a:r>
              <a:rPr lang="en-US" dirty="0"/>
              <a:t> </a:t>
            </a:r>
            <a:r>
              <a:rPr lang="en-US" dirty="0" err="1"/>
              <a:t>znatno</a:t>
            </a:r>
            <a:r>
              <a:rPr lang="en-US" dirty="0"/>
              <a:t> </a:t>
            </a:r>
            <a:r>
              <a:rPr lang="en-US" dirty="0" err="1"/>
              <a:t>razlikuju</a:t>
            </a:r>
            <a:r>
              <a:rPr lang="en-US" dirty="0"/>
              <a:t>, </a:t>
            </a:r>
            <a:r>
              <a:rPr lang="en-US" dirty="0" err="1" smtClean="0"/>
              <a:t>pr</a:t>
            </a:r>
            <a:r>
              <a:rPr lang="sr-Latn-ME" dirty="0" smtClean="0"/>
              <a:t>ij</a:t>
            </a:r>
            <a:r>
              <a:rPr lang="en-US" dirty="0" smtClean="0"/>
              <a:t>e </a:t>
            </a:r>
            <a:r>
              <a:rPr lang="en-US" dirty="0" err="1"/>
              <a:t>svega</a:t>
            </a:r>
            <a:r>
              <a:rPr lang="en-US" dirty="0"/>
              <a:t> </a:t>
            </a:r>
            <a:r>
              <a:rPr lang="en-US" dirty="0" err="1"/>
              <a:t>zbog</a:t>
            </a:r>
            <a:r>
              <a:rPr lang="en-US" dirty="0"/>
              <a:t> </a:t>
            </a:r>
            <a:r>
              <a:rPr lang="en-US" dirty="0" err="1"/>
              <a:t>činjenice</a:t>
            </a:r>
            <a:r>
              <a:rPr lang="en-US" dirty="0"/>
              <a:t> </a:t>
            </a:r>
            <a:r>
              <a:rPr lang="en-US" dirty="0" smtClean="0"/>
              <a:t>da</a:t>
            </a:r>
            <a:r>
              <a:rPr lang="sr-Latn-ME" dirty="0" smtClean="0"/>
              <a:t> </a:t>
            </a:r>
            <a:r>
              <a:rPr lang="en-US" dirty="0" err="1" smtClean="0"/>
              <a:t>tržište</a:t>
            </a:r>
            <a:r>
              <a:rPr lang="en-US" dirty="0" smtClean="0"/>
              <a:t> </a:t>
            </a:r>
            <a:r>
              <a:rPr lang="en-US" dirty="0" err="1"/>
              <a:t>novca</a:t>
            </a:r>
            <a:r>
              <a:rPr lang="en-US" dirty="0"/>
              <a:t> u </a:t>
            </a:r>
            <a:r>
              <a:rPr lang="en-US" dirty="0" err="1"/>
              <a:t>sebe</a:t>
            </a:r>
            <a:r>
              <a:rPr lang="en-US" dirty="0"/>
              <a:t> </a:t>
            </a:r>
            <a:r>
              <a:rPr lang="en-US" dirty="0" err="1"/>
              <a:t>uključuje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kreiranje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dominantan</a:t>
            </a:r>
            <a:r>
              <a:rPr lang="en-US" dirty="0"/>
              <a:t> </a:t>
            </a:r>
            <a:r>
              <a:rPr lang="en-US" dirty="0" err="1"/>
              <a:t>položaj</a:t>
            </a:r>
            <a:r>
              <a:rPr lang="en-US" dirty="0"/>
              <a:t> </a:t>
            </a:r>
            <a:r>
              <a:rPr lang="en-US" dirty="0" err="1" smtClean="0"/>
              <a:t>finansijskih</a:t>
            </a:r>
            <a:r>
              <a:rPr lang="sr-Latn-ME" dirty="0" smtClean="0"/>
              <a:t> </a:t>
            </a:r>
            <a:r>
              <a:rPr lang="pl-PL" dirty="0" smtClean="0"/>
              <a:t>institucija </a:t>
            </a:r>
            <a:r>
              <a:rPr lang="pl-PL" dirty="0"/>
              <a:t>(centralne i komercijalnih banaka, dakle bankarski </a:t>
            </a:r>
            <a:r>
              <a:rPr lang="pl-PL" dirty="0" smtClean="0"/>
              <a:t>sistem)</a:t>
            </a:r>
            <a:r>
              <a:rPr lang="pl-PL" b="1" dirty="0" smtClean="0"/>
              <a:t> </a:t>
            </a:r>
            <a:r>
              <a:rPr lang="pl-PL" dirty="0"/>
              <a:t>- za </a:t>
            </a:r>
            <a:r>
              <a:rPr lang="pl-PL" dirty="0" smtClean="0"/>
              <a:t>razliku </a:t>
            </a:r>
            <a:r>
              <a:rPr lang="en-US" dirty="0" smtClean="0"/>
              <a:t>od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,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obuhvata</a:t>
            </a:r>
            <a:r>
              <a:rPr lang="en-US" dirty="0"/>
              <a:t>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/>
              <a:t>tokove</a:t>
            </a:r>
            <a:r>
              <a:rPr lang="en-US" dirty="0"/>
              <a:t> </a:t>
            </a:r>
            <a:r>
              <a:rPr lang="sr-Latn-ME" dirty="0" smtClean="0"/>
              <a:t> </a:t>
            </a:r>
            <a:r>
              <a:rPr lang="en-US" dirty="0" err="1" smtClean="0"/>
              <a:t>štednje</a:t>
            </a:r>
            <a:r>
              <a:rPr lang="en-US" dirty="0" smtClean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akumulacije</a:t>
            </a:r>
            <a:r>
              <a:rPr lang="en-US" dirty="0"/>
              <a:t> </a:t>
            </a:r>
            <a:r>
              <a:rPr lang="en-US" dirty="0" err="1"/>
              <a:t>privrede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xmlns="" val="1736098022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01521"/>
            <a:ext cx="10515600" cy="5275442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Dakle</a:t>
            </a:r>
            <a:r>
              <a:rPr lang="en-US" dirty="0"/>
              <a:t>, u </a:t>
            </a:r>
            <a:r>
              <a:rPr lang="en-US" dirty="0" err="1"/>
              <a:t>ovom</a:t>
            </a:r>
            <a:r>
              <a:rPr lang="en-US" dirty="0"/>
              <a:t> </a:t>
            </a:r>
            <a:r>
              <a:rPr lang="en-US" dirty="0" err="1"/>
              <a:t>drugom</a:t>
            </a:r>
            <a:r>
              <a:rPr lang="en-US" dirty="0"/>
              <a:t> </a:t>
            </a:r>
            <a:r>
              <a:rPr lang="en-US" dirty="0" err="1"/>
              <a:t>slučaju</a:t>
            </a:r>
            <a:r>
              <a:rPr lang="en-US" dirty="0"/>
              <a:t> </a:t>
            </a:r>
            <a:r>
              <a:rPr lang="en-US" dirty="0" err="1"/>
              <a:t>bankarski</a:t>
            </a:r>
            <a:r>
              <a:rPr lang="en-US" dirty="0"/>
              <a:t> </a:t>
            </a:r>
            <a:r>
              <a:rPr lang="en-US" dirty="0" err="1" smtClean="0"/>
              <a:t>sistem</a:t>
            </a:r>
            <a:r>
              <a:rPr lang="sr-Latn-ME" dirty="0" smtClean="0"/>
              <a:t> </a:t>
            </a:r>
            <a:r>
              <a:rPr lang="en-US" dirty="0" err="1" smtClean="0"/>
              <a:t>zbog</a:t>
            </a:r>
            <a:r>
              <a:rPr lang="en-US" dirty="0" smtClean="0"/>
              <a:t> </a:t>
            </a:r>
            <a:r>
              <a:rPr lang="en-US" dirty="0"/>
              <a:t>“</a:t>
            </a:r>
            <a:r>
              <a:rPr lang="en-US" dirty="0" err="1"/>
              <a:t>nerazvijene</a:t>
            </a:r>
            <a:r>
              <a:rPr lang="en-US" dirty="0"/>
              <a:t> </a:t>
            </a:r>
            <a:r>
              <a:rPr lang="en-US" dirty="0" err="1"/>
              <a:t>finansijske</a:t>
            </a:r>
            <a:r>
              <a:rPr lang="en-US" dirty="0"/>
              <a:t> </a:t>
            </a:r>
            <a:r>
              <a:rPr lang="en-US" dirty="0" err="1"/>
              <a:t>strukture</a:t>
            </a:r>
            <a:r>
              <a:rPr lang="en-US" dirty="0"/>
              <a:t>” - </a:t>
            </a:r>
            <a:r>
              <a:rPr lang="en-US" dirty="0" err="1"/>
              <a:t>razvijene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finansijskom</a:t>
            </a:r>
            <a:r>
              <a:rPr lang="sr-Latn-ME" dirty="0" smtClean="0"/>
              <a:t> </a:t>
            </a:r>
            <a:r>
              <a:rPr lang="pl-PL" dirty="0" smtClean="0"/>
              <a:t>tržištu </a:t>
            </a:r>
            <a:r>
              <a:rPr lang="pl-PL" dirty="0"/>
              <a:t>- dobio je kod nas, do sada, izrazitu ulogu finansijskog posrednika u </a:t>
            </a:r>
            <a:r>
              <a:rPr lang="pl-PL" dirty="0" smtClean="0"/>
              <a:t>sakupljanju </a:t>
            </a:r>
            <a:r>
              <a:rPr lang="en-US" dirty="0" err="1" smtClean="0"/>
              <a:t>akumulacije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sektorima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kojima</a:t>
            </a:r>
            <a:r>
              <a:rPr lang="en-US" dirty="0"/>
              <a:t> se </a:t>
            </a:r>
            <a:r>
              <a:rPr lang="en-US" dirty="0" err="1"/>
              <a:t>javljaju</a:t>
            </a:r>
            <a:r>
              <a:rPr lang="en-US" dirty="0"/>
              <a:t> </a:t>
            </a:r>
            <a:r>
              <a:rPr lang="en-US" dirty="0" err="1"/>
              <a:t>viškovi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prelivanja</a:t>
            </a:r>
            <a:r>
              <a:rPr lang="en-US" dirty="0"/>
              <a:t> </a:t>
            </a:r>
            <a:r>
              <a:rPr lang="en-US" dirty="0" err="1"/>
              <a:t>tako</a:t>
            </a:r>
            <a:r>
              <a:rPr lang="en-US" dirty="0"/>
              <a:t> </a:t>
            </a:r>
            <a:r>
              <a:rPr lang="en-US" dirty="0" err="1" smtClean="0"/>
              <a:t>formirane</a:t>
            </a:r>
            <a:r>
              <a:rPr lang="sr-Latn-ME" dirty="0" smtClean="0"/>
              <a:t> </a:t>
            </a:r>
            <a:r>
              <a:rPr lang="pl-PL" dirty="0" smtClean="0"/>
              <a:t>štednje </a:t>
            </a:r>
            <a:r>
              <a:rPr lang="pl-PL" dirty="0"/>
              <a:t>u pravcu sektora sa nedostatkom akumulacije u odnosu na investicije. </a:t>
            </a:r>
            <a:endParaRPr lang="pl-PL" dirty="0" smtClean="0"/>
          </a:p>
          <a:p>
            <a:pPr algn="just"/>
            <a:r>
              <a:rPr lang="pl-PL" dirty="0" smtClean="0"/>
              <a:t>Da li je </a:t>
            </a:r>
            <a:r>
              <a:rPr lang="pl-PL" dirty="0"/>
              <a:t>bankarski sistem u tome preuzeo kompletnu funkciju tržišta novca i kapitala </a:t>
            </a:r>
            <a:r>
              <a:rPr lang="pl-PL" dirty="0" smtClean="0"/>
              <a:t>kod nas</a:t>
            </a:r>
            <a:r>
              <a:rPr lang="pl-PL" dirty="0"/>
              <a:t>, i koliko, jedno je od fundamentalnih pitanja našeg privrednog i </a:t>
            </a:r>
            <a:r>
              <a:rPr lang="pl-PL" dirty="0" smtClean="0"/>
              <a:t>finansijskog </a:t>
            </a:r>
            <a:r>
              <a:rPr lang="en-US" dirty="0" err="1" smtClean="0"/>
              <a:t>sistema</a:t>
            </a:r>
            <a:r>
              <a:rPr lang="en-US" dirty="0" smtClean="0"/>
              <a:t>.</a:t>
            </a:r>
            <a:r>
              <a:rPr lang="sr-Latn-ME" dirty="0" smtClean="0"/>
              <a:t> Kakva je uloga beri kod nas i njihov obim poslovanja, važno je pitanje?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20044283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10614"/>
            <a:ext cx="10515600" cy="4966349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Mada</a:t>
            </a:r>
            <a:r>
              <a:rPr lang="en-US" dirty="0"/>
              <a:t> se </a:t>
            </a:r>
            <a:r>
              <a:rPr lang="en-US" dirty="0" err="1"/>
              <a:t>pojmovno</a:t>
            </a:r>
            <a:r>
              <a:rPr lang="en-US" dirty="0"/>
              <a:t> </a:t>
            </a:r>
            <a:r>
              <a:rPr lang="en-US" dirty="0" err="1"/>
              <a:t>radi</a:t>
            </a:r>
            <a:r>
              <a:rPr lang="en-US" dirty="0"/>
              <a:t> o </a:t>
            </a:r>
            <a:r>
              <a:rPr lang="en-US" dirty="0" err="1"/>
              <a:t>dva</a:t>
            </a:r>
            <a:r>
              <a:rPr lang="en-US" dirty="0"/>
              <a:t> </a:t>
            </a:r>
            <a:r>
              <a:rPr lang="en-US" dirty="0" err="1"/>
              <a:t>odvojena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, </a:t>
            </a:r>
            <a:r>
              <a:rPr lang="en-US" dirty="0" err="1"/>
              <a:t>logikom</a:t>
            </a:r>
            <a:r>
              <a:rPr lang="en-US" dirty="0"/>
              <a:t> </a:t>
            </a:r>
            <a:r>
              <a:rPr lang="en-US" dirty="0" err="1"/>
              <a:t>funkcije</a:t>
            </a:r>
            <a:r>
              <a:rPr lang="en-US" dirty="0"/>
              <a:t> </a:t>
            </a:r>
            <a:r>
              <a:rPr lang="en-US" dirty="0" err="1" smtClean="0"/>
              <a:t>novca</a:t>
            </a:r>
            <a:r>
              <a:rPr lang="sr-Latn-ME" dirty="0" smtClean="0"/>
              <a:t>  </a:t>
            </a:r>
            <a:r>
              <a:rPr lang="pl-PL" dirty="0" smtClean="0"/>
              <a:t>u </a:t>
            </a:r>
            <a:r>
              <a:rPr lang="pl-PL" dirty="0"/>
              <a:t>transformaciji robne </a:t>
            </a:r>
            <a:r>
              <a:rPr lang="pl-PL" dirty="0" smtClean="0"/>
              <a:t>vrijednosti </a:t>
            </a:r>
            <a:r>
              <a:rPr lang="pl-PL" dirty="0"/>
              <a:t>i pretvaranja u kapital - </a:t>
            </a:r>
            <a:r>
              <a:rPr lang="pl-PL" dirty="0" smtClean="0"/>
              <a:t>vrijednost </a:t>
            </a:r>
            <a:r>
              <a:rPr lang="pl-PL" dirty="0"/>
              <a:t>(dohodak</a:t>
            </a:r>
            <a:r>
              <a:rPr lang="pl-PL" dirty="0" smtClean="0"/>
              <a:t>), </a:t>
            </a:r>
            <a:r>
              <a:rPr lang="en-US" dirty="0" err="1" smtClean="0"/>
              <a:t>povezanost</a:t>
            </a:r>
            <a:r>
              <a:rPr lang="en-US" dirty="0" smtClean="0"/>
              <a:t> </a:t>
            </a:r>
            <a:r>
              <a:rPr lang="en-US" dirty="0"/>
              <a:t>ova </a:t>
            </a:r>
            <a:r>
              <a:rPr lang="en-US" dirty="0" err="1"/>
              <a:t>dva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 je </a:t>
            </a:r>
            <a:r>
              <a:rPr lang="en-US" dirty="0" err="1"/>
              <a:t>višestraka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Povezanost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manifestuje</a:t>
            </a:r>
            <a:r>
              <a:rPr lang="en-US" dirty="0"/>
              <a:t>, </a:t>
            </a:r>
            <a:r>
              <a:rPr lang="en-US" dirty="0" err="1"/>
              <a:t>kako</a:t>
            </a:r>
            <a:r>
              <a:rPr lang="en-US" dirty="0"/>
              <a:t> u </a:t>
            </a:r>
            <a:r>
              <a:rPr lang="en-US" dirty="0" err="1" smtClean="0"/>
              <a:t>pogledu</a:t>
            </a:r>
            <a:r>
              <a:rPr lang="sr-Latn-ME" dirty="0" smtClean="0"/>
              <a:t> </a:t>
            </a:r>
            <a:r>
              <a:rPr lang="en-US" dirty="0" err="1" smtClean="0"/>
              <a:t>tokova</a:t>
            </a:r>
            <a:r>
              <a:rPr lang="en-US" dirty="0" smtClean="0"/>
              <a:t> </a:t>
            </a:r>
            <a:r>
              <a:rPr lang="en-US" dirty="0" err="1"/>
              <a:t>ponude</a:t>
            </a:r>
            <a:r>
              <a:rPr lang="en-US" dirty="0"/>
              <a:t>, </a:t>
            </a:r>
            <a:r>
              <a:rPr lang="en-US" dirty="0" err="1"/>
              <a:t>tako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u </a:t>
            </a:r>
            <a:r>
              <a:rPr lang="en-US" dirty="0" err="1"/>
              <a:t>pogledu</a:t>
            </a:r>
            <a:r>
              <a:rPr lang="en-US" dirty="0"/>
              <a:t> </a:t>
            </a:r>
            <a:r>
              <a:rPr lang="en-US" dirty="0" err="1"/>
              <a:t>tražnje</a:t>
            </a:r>
            <a:r>
              <a:rPr lang="en-US" dirty="0"/>
              <a:t> </a:t>
            </a:r>
            <a:r>
              <a:rPr lang="en-US" dirty="0" err="1"/>
              <a:t>finansijskih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Pr</a:t>
            </a:r>
            <a:r>
              <a:rPr lang="sr-Latn-ME" dirty="0" smtClean="0"/>
              <a:t>ij</a:t>
            </a:r>
            <a:r>
              <a:rPr lang="en-US" dirty="0" smtClean="0"/>
              <a:t>e </a:t>
            </a:r>
            <a:r>
              <a:rPr lang="en-US" dirty="0" err="1"/>
              <a:t>svega</a:t>
            </a:r>
            <a:r>
              <a:rPr lang="en-US" dirty="0"/>
              <a:t>, </a:t>
            </a:r>
            <a:r>
              <a:rPr lang="en-US" dirty="0" err="1"/>
              <a:t>pođimo</a:t>
            </a:r>
            <a:r>
              <a:rPr lang="en-US" dirty="0"/>
              <a:t> </a:t>
            </a:r>
            <a:r>
              <a:rPr lang="en-US" dirty="0" smtClean="0"/>
              <a:t>od</a:t>
            </a:r>
            <a:r>
              <a:rPr lang="sr-Latn-ME" dirty="0" smtClean="0"/>
              <a:t> </a:t>
            </a:r>
            <a:r>
              <a:rPr lang="en-US" dirty="0" err="1" smtClean="0"/>
              <a:t>činjenice</a:t>
            </a:r>
            <a:r>
              <a:rPr lang="en-US" dirty="0"/>
              <a:t>,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upravo</a:t>
            </a:r>
            <a:r>
              <a:rPr lang="en-US" dirty="0"/>
              <a:t> </a:t>
            </a:r>
            <a:r>
              <a:rPr lang="en-US" dirty="0" err="1"/>
              <a:t>proizilazi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navedenog</a:t>
            </a:r>
            <a:r>
              <a:rPr lang="en-US" dirty="0"/>
              <a:t>, da se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subjekata</a:t>
            </a:r>
            <a:r>
              <a:rPr lang="en-US" dirty="0"/>
              <a:t> u </a:t>
            </a:r>
            <a:r>
              <a:rPr lang="en-US" dirty="0" err="1"/>
              <a:t>privredi</a:t>
            </a:r>
            <a:r>
              <a:rPr lang="en-US" dirty="0"/>
              <a:t>, </a:t>
            </a:r>
            <a:r>
              <a:rPr lang="en-US" dirty="0" err="1" smtClean="0"/>
              <a:t>kod</a:t>
            </a:r>
            <a:r>
              <a:rPr lang="sr-Latn-ME" dirty="0" smtClean="0"/>
              <a:t> </a:t>
            </a:r>
            <a:r>
              <a:rPr lang="en-US" dirty="0" err="1" smtClean="0"/>
              <a:t>kojih</a:t>
            </a:r>
            <a:r>
              <a:rPr lang="en-US" dirty="0" smtClean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investicije</a:t>
            </a:r>
            <a:r>
              <a:rPr lang="en-US" dirty="0"/>
              <a:t> </a:t>
            </a:r>
            <a:r>
              <a:rPr lang="en-US" dirty="0" err="1"/>
              <a:t>manje</a:t>
            </a:r>
            <a:r>
              <a:rPr lang="en-US" dirty="0"/>
              <a:t> od </a:t>
            </a:r>
            <a:r>
              <a:rPr lang="en-US" dirty="0" err="1"/>
              <a:t>akumulacije</a:t>
            </a:r>
            <a:r>
              <a:rPr lang="en-US" dirty="0"/>
              <a:t> (</a:t>
            </a:r>
            <a:r>
              <a:rPr lang="en-US" dirty="0" err="1"/>
              <a:t>štednje</a:t>
            </a:r>
            <a:r>
              <a:rPr lang="en-US" dirty="0"/>
              <a:t>), ne </a:t>
            </a:r>
            <a:r>
              <a:rPr lang="en-US" dirty="0" err="1"/>
              <a:t>postavlja</a:t>
            </a:r>
            <a:r>
              <a:rPr lang="en-US" dirty="0"/>
              <a:t> </a:t>
            </a:r>
            <a:r>
              <a:rPr lang="en-US" dirty="0" err="1"/>
              <a:t>granica</a:t>
            </a:r>
            <a:r>
              <a:rPr lang="en-US" dirty="0"/>
              <a:t> </a:t>
            </a:r>
            <a:r>
              <a:rPr lang="en-US" dirty="0" err="1" smtClean="0"/>
              <a:t>između</a:t>
            </a:r>
            <a:r>
              <a:rPr lang="sr-Latn-ME" dirty="0" smtClean="0"/>
              <a:t> </a:t>
            </a:r>
            <a:r>
              <a:rPr lang="en-US" dirty="0" err="1" smtClean="0"/>
              <a:t>tržišta</a:t>
            </a:r>
            <a:r>
              <a:rPr lang="en-US" dirty="0" smtClean="0"/>
              <a:t> </a:t>
            </a:r>
            <a:r>
              <a:rPr lang="en-US" dirty="0" err="1"/>
              <a:t>novca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. </a:t>
            </a:r>
            <a:endParaRPr lang="sr-Latn-ME" dirty="0" smtClean="0"/>
          </a:p>
        </p:txBody>
      </p:sp>
    </p:spTree>
    <p:extLst>
      <p:ext uri="{BB962C8B-B14F-4D97-AF65-F5344CB8AC3E}">
        <p14:creationId xmlns:p14="http://schemas.microsoft.com/office/powerpoint/2010/main" xmlns="" val="26543254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56823"/>
            <a:ext cx="10515600" cy="552014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err="1"/>
              <a:t>Drugo</a:t>
            </a:r>
            <a:r>
              <a:rPr lang="en-US" dirty="0"/>
              <a:t> </a:t>
            </a:r>
            <a:r>
              <a:rPr lang="en-US" dirty="0" err="1"/>
              <a:t>shvatanje</a:t>
            </a:r>
            <a:r>
              <a:rPr lang="en-US" dirty="0"/>
              <a:t>, </a:t>
            </a:r>
            <a:r>
              <a:rPr lang="en-US" dirty="0" err="1"/>
              <a:t>objektivno</a:t>
            </a:r>
            <a:r>
              <a:rPr lang="en-US" dirty="0"/>
              <a:t> </a:t>
            </a:r>
            <a:r>
              <a:rPr lang="en-US" dirty="0" err="1" smtClean="0"/>
              <a:t>najutemeljenij</a:t>
            </a:r>
            <a:r>
              <a:rPr lang="sr-Latn-ME" dirty="0" smtClean="0"/>
              <a:t>i </a:t>
            </a:r>
            <a:r>
              <a:rPr lang="en-US" dirty="0" err="1" smtClean="0"/>
              <a:t>pristup</a:t>
            </a:r>
            <a:r>
              <a:rPr lang="en-US" dirty="0"/>
              <a:t>,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 smtClean="0"/>
              <a:t>polazi</a:t>
            </a:r>
            <a:r>
              <a:rPr lang="sr-Latn-ME" dirty="0" smtClean="0"/>
              <a:t> </a:t>
            </a:r>
            <a:r>
              <a:rPr lang="en-US" dirty="0" smtClean="0"/>
              <a:t>od </a:t>
            </a:r>
            <a:r>
              <a:rPr lang="en-US" dirty="0" err="1"/>
              <a:t>stava</a:t>
            </a:r>
            <a:r>
              <a:rPr lang="en-US" dirty="0"/>
              <a:t> da je </a:t>
            </a:r>
            <a:r>
              <a:rPr lang="en-US" dirty="0" err="1"/>
              <a:t>kamata</a:t>
            </a:r>
            <a:r>
              <a:rPr lang="en-US" dirty="0"/>
              <a:t>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ena</a:t>
            </a:r>
            <a:r>
              <a:rPr lang="en-US" dirty="0" smtClean="0"/>
              <a:t> </a:t>
            </a:r>
            <a:r>
              <a:rPr lang="en-US" dirty="0" err="1"/>
              <a:t>zajmovnog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to </a:t>
            </a:r>
            <a:r>
              <a:rPr lang="en-US" dirty="0" err="1"/>
              <a:t>njegove</a:t>
            </a:r>
            <a:r>
              <a:rPr lang="en-US" dirty="0"/>
              <a:t> </a:t>
            </a:r>
            <a:r>
              <a:rPr lang="en-US" dirty="0" err="1"/>
              <a:t>produktivne</a:t>
            </a:r>
            <a:r>
              <a:rPr lang="en-US" dirty="0"/>
              <a:t> </a:t>
            </a:r>
            <a:r>
              <a:rPr lang="sr-Latn-ME" dirty="0"/>
              <a:t>u</a:t>
            </a:r>
            <a:r>
              <a:rPr lang="az-Cyrl-AZ" dirty="0" smtClean="0"/>
              <a:t>ро</a:t>
            </a:r>
            <a:r>
              <a:rPr lang="en-US" dirty="0" err="1"/>
              <a:t>trebe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stvorenog</a:t>
            </a:r>
            <a:r>
              <a:rPr lang="en-US" dirty="0"/>
              <a:t> </a:t>
            </a:r>
            <a:r>
              <a:rPr lang="en-US" dirty="0" err="1"/>
              <a:t>brato</a:t>
            </a:r>
            <a:r>
              <a:rPr lang="en-US" dirty="0"/>
              <a:t> </a:t>
            </a:r>
            <a:r>
              <a:rPr lang="en-US" dirty="0" err="1"/>
              <a:t>profita</a:t>
            </a:r>
            <a:r>
              <a:rPr lang="en-US" dirty="0"/>
              <a:t> </a:t>
            </a:r>
            <a:r>
              <a:rPr lang="en-US" dirty="0" err="1"/>
              <a:t>odbija</a:t>
            </a:r>
            <a:r>
              <a:rPr lang="en-US" dirty="0"/>
              <a:t> se </a:t>
            </a:r>
            <a:r>
              <a:rPr lang="en-US" dirty="0" err="1"/>
              <a:t>kamata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ena</a:t>
            </a:r>
            <a:r>
              <a:rPr lang="en-US" dirty="0" smtClean="0"/>
              <a:t> </a:t>
            </a:r>
            <a:r>
              <a:rPr lang="en-US" dirty="0" err="1"/>
              <a:t>koja</a:t>
            </a:r>
            <a:r>
              <a:rPr lang="en-US" dirty="0"/>
              <a:t> se </a:t>
            </a:r>
            <a:r>
              <a:rPr lang="en-US" dirty="0" err="1"/>
              <a:t>plaća</a:t>
            </a:r>
            <a:r>
              <a:rPr lang="en-US" dirty="0"/>
              <a:t> </a:t>
            </a:r>
            <a:r>
              <a:rPr lang="en-US" dirty="0" err="1"/>
              <a:t>vlasniku</a:t>
            </a:r>
            <a:r>
              <a:rPr lang="en-US" dirty="0"/>
              <a:t> </a:t>
            </a:r>
            <a:r>
              <a:rPr lang="en-US" dirty="0" err="1" smtClean="0"/>
              <a:t>novca</a:t>
            </a:r>
            <a:r>
              <a:rPr lang="sr-Latn-ME" dirty="0" smtClean="0"/>
              <a:t> </a:t>
            </a:r>
            <a:r>
              <a:rPr lang="pl-PL" dirty="0" smtClean="0"/>
              <a:t>zajmovnom </a:t>
            </a:r>
            <a:r>
              <a:rPr lang="pl-PL" dirty="0"/>
              <a:t>kapitalisti (</a:t>
            </a:r>
            <a:r>
              <a:rPr lang="pl-PL" dirty="0" smtClean="0"/>
              <a:t>bankar) </a:t>
            </a:r>
            <a:r>
              <a:rPr lang="pl-PL" dirty="0"/>
              <a:t>na pozajmljeni iznos. </a:t>
            </a:r>
            <a:endParaRPr lang="pl-PL" dirty="0" smtClean="0"/>
          </a:p>
          <a:p>
            <a:r>
              <a:rPr lang="pl-PL" dirty="0" smtClean="0"/>
              <a:t>Dakle</a:t>
            </a:r>
            <a:r>
              <a:rPr lang="pl-PL" dirty="0"/>
              <a:t>, kamata je </a:t>
            </a:r>
            <a:r>
              <a:rPr lang="pl-PL" dirty="0" smtClean="0"/>
              <a:t>samo </a:t>
            </a:r>
            <a:r>
              <a:rPr lang="en-US" dirty="0" smtClean="0"/>
              <a:t>d</a:t>
            </a:r>
            <a:r>
              <a:rPr lang="sr-Latn-ME" dirty="0" smtClean="0"/>
              <a:t>i</a:t>
            </a:r>
            <a:r>
              <a:rPr lang="en-US" dirty="0" smtClean="0"/>
              <a:t>o </a:t>
            </a:r>
            <a:r>
              <a:rPr lang="en-US" dirty="0" err="1"/>
              <a:t>brato</a:t>
            </a:r>
            <a:r>
              <a:rPr lang="en-US" dirty="0"/>
              <a:t> </a:t>
            </a:r>
            <a:r>
              <a:rPr lang="en-US" dirty="0" err="1"/>
              <a:t>profita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odlazi</a:t>
            </a:r>
            <a:r>
              <a:rPr lang="en-US" dirty="0"/>
              <a:t> </a:t>
            </a:r>
            <a:r>
              <a:rPr lang="en-US" dirty="0" err="1"/>
              <a:t>zajmodavcu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Kapitalista</a:t>
            </a:r>
            <a:r>
              <a:rPr lang="en-US" dirty="0" smtClean="0"/>
              <a:t> </a:t>
            </a:r>
            <a:r>
              <a:rPr lang="en-US" dirty="0" err="1"/>
              <a:t>preduzetnik</a:t>
            </a:r>
            <a:r>
              <a:rPr lang="en-US" dirty="0"/>
              <a:t> (</a:t>
            </a:r>
            <a:r>
              <a:rPr lang="en-US" dirty="0" err="1"/>
              <a:t>investitor</a:t>
            </a:r>
            <a:r>
              <a:rPr lang="en-US" dirty="0" smtClean="0"/>
              <a:t>)</a:t>
            </a:r>
            <a:r>
              <a:rPr lang="sr-Latn-ME" dirty="0" smtClean="0"/>
              <a:t> </a:t>
            </a:r>
            <a:r>
              <a:rPr lang="en-US" dirty="0" smtClean="0"/>
              <a:t>je </a:t>
            </a:r>
            <a:r>
              <a:rPr lang="en-US" dirty="0" err="1"/>
              <a:t>proizvodno</a:t>
            </a:r>
            <a:r>
              <a:rPr lang="en-US" dirty="0"/>
              <a:t> </a:t>
            </a:r>
            <a:r>
              <a:rPr lang="en-US" dirty="0" err="1"/>
              <a:t>uposlio</a:t>
            </a:r>
            <a:r>
              <a:rPr lang="en-US" dirty="0"/>
              <a:t> </a:t>
            </a:r>
            <a:r>
              <a:rPr lang="en-US" dirty="0" err="1"/>
              <a:t>pozajmljeni</a:t>
            </a:r>
            <a:r>
              <a:rPr lang="en-US" dirty="0"/>
              <a:t> </a:t>
            </a:r>
            <a:r>
              <a:rPr lang="en-US" dirty="0" err="1"/>
              <a:t>kapital</a:t>
            </a:r>
            <a:r>
              <a:rPr lang="en-US" dirty="0"/>
              <a:t> (</a:t>
            </a:r>
            <a:r>
              <a:rPr lang="en-US" dirty="0" err="1"/>
              <a:t>kredit</a:t>
            </a:r>
            <a:r>
              <a:rPr lang="en-US" dirty="0"/>
              <a:t>)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ostvarenog</a:t>
            </a:r>
            <a:r>
              <a:rPr lang="en-US" dirty="0"/>
              <a:t> </a:t>
            </a:r>
            <a:r>
              <a:rPr lang="en-US" dirty="0" err="1"/>
              <a:t>profita</a:t>
            </a:r>
            <a:r>
              <a:rPr lang="en-US" dirty="0"/>
              <a:t> </a:t>
            </a:r>
            <a:r>
              <a:rPr lang="en-US" dirty="0" err="1" smtClean="0"/>
              <a:t>platio</a:t>
            </a:r>
            <a:r>
              <a:rPr lang="sr-Latn-ME" dirty="0" smtClean="0"/>
              <a:t> </a:t>
            </a:r>
            <a:r>
              <a:rPr lang="pl-PL" dirty="0" smtClean="0"/>
              <a:t>kamatu </a:t>
            </a:r>
            <a:r>
              <a:rPr lang="pl-PL" dirty="0"/>
              <a:t>na zajam (npr. 5%, 10%, 15% godišnje). </a:t>
            </a:r>
            <a:endParaRPr lang="pl-PL" dirty="0" smtClean="0"/>
          </a:p>
          <a:p>
            <a:r>
              <a:rPr lang="pl-PL" dirty="0" smtClean="0"/>
              <a:t>Time </a:t>
            </a:r>
            <a:r>
              <a:rPr lang="pl-PL" dirty="0"/>
              <a:t>je kamata iracionalna </a:t>
            </a:r>
            <a:r>
              <a:rPr lang="pl-PL" dirty="0" smtClean="0"/>
              <a:t>cijena </a:t>
            </a:r>
            <a:r>
              <a:rPr lang="en-US" dirty="0" err="1" smtClean="0"/>
              <a:t>novca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U </a:t>
            </a:r>
            <a:r>
              <a:rPr lang="en-US" dirty="0" err="1"/>
              <a:t>periodu</a:t>
            </a:r>
            <a:r>
              <a:rPr lang="en-US" dirty="0"/>
              <a:t> </a:t>
            </a:r>
            <a:r>
              <a:rPr lang="en-US" dirty="0" err="1"/>
              <a:t>ekonomske</a:t>
            </a:r>
            <a:r>
              <a:rPr lang="en-US" dirty="0"/>
              <a:t> </a:t>
            </a:r>
            <a:r>
              <a:rPr lang="en-US" dirty="0" err="1"/>
              <a:t>krize</a:t>
            </a:r>
            <a:r>
              <a:rPr lang="en-US" dirty="0"/>
              <a:t> </a:t>
            </a:r>
            <a:r>
              <a:rPr lang="en-US" dirty="0" err="1"/>
              <a:t>kada</a:t>
            </a:r>
            <a:r>
              <a:rPr lang="en-US" dirty="0"/>
              <a:t> je </a:t>
            </a:r>
            <a:r>
              <a:rPr lang="en-US" dirty="0" err="1"/>
              <a:t>profitna</a:t>
            </a:r>
            <a:r>
              <a:rPr lang="en-US" dirty="0"/>
              <a:t> </a:t>
            </a:r>
            <a:r>
              <a:rPr lang="en-US" dirty="0" err="1"/>
              <a:t>stopa</a:t>
            </a:r>
            <a:r>
              <a:rPr lang="en-US" dirty="0"/>
              <a:t> </a:t>
            </a:r>
            <a:r>
              <a:rPr lang="en-US" dirty="0" err="1" smtClean="0"/>
              <a:t>niska</a:t>
            </a:r>
            <a:r>
              <a:rPr lang="sr-Latn-ME" dirty="0" smtClean="0"/>
              <a:t>, </a:t>
            </a:r>
            <a:r>
              <a:rPr lang="en-US" dirty="0" smtClean="0"/>
              <a:t> </a:t>
            </a:r>
            <a:r>
              <a:rPr lang="en-US" dirty="0" err="1"/>
              <a:t>rizik</a:t>
            </a:r>
            <a:r>
              <a:rPr lang="en-US" dirty="0"/>
              <a:t> </a:t>
            </a:r>
            <a:r>
              <a:rPr lang="en-US" dirty="0" err="1"/>
              <a:t>ulaganja</a:t>
            </a:r>
            <a:r>
              <a:rPr lang="en-US" dirty="0"/>
              <a:t> </a:t>
            </a:r>
            <a:r>
              <a:rPr lang="en-US" dirty="0" err="1"/>
              <a:t>velik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/>
              <a:t>a </a:t>
            </a:r>
            <a:r>
              <a:rPr lang="en-US" dirty="0" err="1"/>
              <a:t>novčani</a:t>
            </a:r>
            <a:r>
              <a:rPr lang="en-US" dirty="0"/>
              <a:t> </a:t>
            </a:r>
            <a:r>
              <a:rPr lang="en-US" dirty="0" err="1"/>
              <a:t>kapital</a:t>
            </a:r>
            <a:r>
              <a:rPr lang="en-US" dirty="0"/>
              <a:t> r</a:t>
            </a:r>
            <a:r>
              <a:rPr lang="sr-Latn-ME" dirty="0"/>
              <a:t>ij</a:t>
            </a:r>
            <a:r>
              <a:rPr lang="en-US" dirty="0" err="1"/>
              <a:t>edak</a:t>
            </a:r>
            <a:r>
              <a:rPr lang="en-US" dirty="0"/>
              <a:t> (</a:t>
            </a:r>
            <a:r>
              <a:rPr lang="en-US" dirty="0" err="1"/>
              <a:t>suzdržavanje</a:t>
            </a:r>
            <a:r>
              <a:rPr lang="en-US" dirty="0"/>
              <a:t> </a:t>
            </a:r>
            <a:r>
              <a:rPr lang="en-US" dirty="0" err="1"/>
              <a:t>banaka</a:t>
            </a:r>
            <a:r>
              <a:rPr lang="en-US" dirty="0"/>
              <a:t> od </a:t>
            </a:r>
            <a:r>
              <a:rPr lang="en-US" dirty="0" err="1"/>
              <a:t>kreditiranja</a:t>
            </a:r>
            <a:r>
              <a:rPr lang="en-US" dirty="0"/>
              <a:t>) </a:t>
            </a:r>
            <a:r>
              <a:rPr lang="en-US" dirty="0" err="1"/>
              <a:t>kamatna</a:t>
            </a:r>
            <a:r>
              <a:rPr lang="en-US" dirty="0"/>
              <a:t> </a:t>
            </a:r>
            <a:r>
              <a:rPr lang="en-US" dirty="0" err="1"/>
              <a:t>stopa</a:t>
            </a:r>
            <a:r>
              <a:rPr lang="en-US" dirty="0"/>
              <a:t> </a:t>
            </a:r>
            <a:r>
              <a:rPr lang="en-US" dirty="0" err="1"/>
              <a:t>naglo</a:t>
            </a:r>
            <a:r>
              <a:rPr lang="sr-Latn-ME" dirty="0"/>
              <a:t> </a:t>
            </a:r>
            <a:r>
              <a:rPr lang="en-US" dirty="0" err="1"/>
              <a:t>raste</a:t>
            </a:r>
            <a:r>
              <a:rPr lang="en-US" dirty="0"/>
              <a:t>,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dovodi</a:t>
            </a:r>
            <a:r>
              <a:rPr lang="en-US" dirty="0"/>
              <a:t> do toga da se </a:t>
            </a:r>
            <a:r>
              <a:rPr lang="en-US" dirty="0" err="1"/>
              <a:t>kamatna</a:t>
            </a:r>
            <a:r>
              <a:rPr lang="en-US" dirty="0"/>
              <a:t> </a:t>
            </a:r>
            <a:r>
              <a:rPr lang="en-US" dirty="0" err="1"/>
              <a:t>stopa</a:t>
            </a:r>
            <a:r>
              <a:rPr lang="en-US" dirty="0"/>
              <a:t> (</a:t>
            </a:r>
            <a:r>
              <a:rPr lang="en-US" dirty="0" err="1"/>
              <a:t>pravovremeno</a:t>
            </a:r>
            <a:r>
              <a:rPr lang="en-US" dirty="0"/>
              <a:t>) </a:t>
            </a:r>
            <a:r>
              <a:rPr lang="en-US" dirty="0" err="1"/>
              <a:t>nađe</a:t>
            </a:r>
            <a:r>
              <a:rPr lang="en-US" dirty="0"/>
              <a:t> </a:t>
            </a:r>
            <a:r>
              <a:rPr lang="en-US" dirty="0" err="1"/>
              <a:t>iznad</a:t>
            </a:r>
            <a:r>
              <a:rPr lang="en-US" dirty="0"/>
              <a:t> </a:t>
            </a:r>
            <a:r>
              <a:rPr lang="en-US" dirty="0" err="1"/>
              <a:t>profitne</a:t>
            </a:r>
            <a:r>
              <a:rPr lang="sr-Latn-ME" dirty="0"/>
              <a:t> </a:t>
            </a:r>
            <a:r>
              <a:rPr lang="en-US" dirty="0"/>
              <a:t>stope. </a:t>
            </a:r>
            <a:endParaRPr lang="sr-Latn-ME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95688590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04552"/>
            <a:ext cx="10515600" cy="5172411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Pri</a:t>
            </a:r>
            <a:r>
              <a:rPr lang="en-US" dirty="0"/>
              <a:t> tome se </a:t>
            </a:r>
            <a:r>
              <a:rPr lang="en-US" dirty="0" err="1"/>
              <a:t>normalno</a:t>
            </a:r>
            <a:r>
              <a:rPr lang="en-US" dirty="0"/>
              <a:t> </a:t>
            </a:r>
            <a:r>
              <a:rPr lang="en-US" dirty="0" err="1"/>
              <a:t>javlja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činjenica</a:t>
            </a:r>
            <a:r>
              <a:rPr lang="en-US" dirty="0"/>
              <a:t> da “</a:t>
            </a:r>
            <a:r>
              <a:rPr lang="en-US" dirty="0" err="1" smtClean="0"/>
              <a:t>ročnost</a:t>
            </a:r>
            <a:r>
              <a:rPr lang="sr-Latn-ME" dirty="0" smtClean="0"/>
              <a:t> </a:t>
            </a:r>
            <a:r>
              <a:rPr lang="en-US" dirty="0" err="1" smtClean="0"/>
              <a:t>instrumenata</a:t>
            </a:r>
            <a:r>
              <a:rPr lang="en-US" dirty="0" smtClean="0"/>
              <a:t> </a:t>
            </a:r>
            <a:r>
              <a:rPr lang="en-US" dirty="0" err="1"/>
              <a:t>putem</a:t>
            </a:r>
            <a:r>
              <a:rPr lang="en-US" dirty="0"/>
              <a:t> </a:t>
            </a:r>
            <a:r>
              <a:rPr lang="en-US" dirty="0" err="1"/>
              <a:t>kojih</a:t>
            </a:r>
            <a:r>
              <a:rPr lang="en-US" dirty="0"/>
              <a:t> </a:t>
            </a:r>
            <a:r>
              <a:rPr lang="en-US" dirty="0" err="1"/>
              <a:t>jedno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drugo</a:t>
            </a:r>
            <a:r>
              <a:rPr lang="en-US" dirty="0"/>
              <a:t> </a:t>
            </a:r>
            <a:r>
              <a:rPr lang="en-US" dirty="0" err="1"/>
              <a:t>tržište</a:t>
            </a:r>
            <a:r>
              <a:rPr lang="en-US" dirty="0"/>
              <a:t> </a:t>
            </a:r>
            <a:r>
              <a:rPr lang="en-US" dirty="0" err="1"/>
              <a:t>dobijaju</a:t>
            </a:r>
            <a:r>
              <a:rPr lang="en-US" dirty="0"/>
              <a:t> </a:t>
            </a:r>
            <a:r>
              <a:rPr lang="en-US" dirty="0" err="1"/>
              <a:t>finansijska</a:t>
            </a:r>
            <a:r>
              <a:rPr lang="en-US" dirty="0"/>
              <a:t> </a:t>
            </a:r>
            <a:r>
              <a:rPr lang="en-US" dirty="0" err="1"/>
              <a:t>sredstva</a:t>
            </a:r>
            <a:r>
              <a:rPr lang="en-US" dirty="0"/>
              <a:t>, </a:t>
            </a:r>
            <a:r>
              <a:rPr lang="en-US" dirty="0" err="1" smtClean="0"/>
              <a:t>kod</a:t>
            </a:r>
            <a:r>
              <a:rPr lang="sr-Latn-ME" dirty="0" smtClean="0"/>
              <a:t> </a:t>
            </a:r>
            <a:r>
              <a:rPr lang="en-US" dirty="0" err="1" smtClean="0"/>
              <a:t>finansijskih</a:t>
            </a:r>
            <a:r>
              <a:rPr lang="en-US" dirty="0" smtClean="0"/>
              <a:t> </a:t>
            </a:r>
            <a:r>
              <a:rPr lang="en-US" dirty="0" err="1"/>
              <a:t>organizacija</a:t>
            </a:r>
            <a:r>
              <a:rPr lang="en-US" dirty="0"/>
              <a:t> ne </a:t>
            </a:r>
            <a:r>
              <a:rPr lang="en-US" dirty="0" err="1"/>
              <a:t>sprečava</a:t>
            </a:r>
            <a:r>
              <a:rPr lang="en-US" dirty="0"/>
              <a:t> da </a:t>
            </a:r>
            <a:r>
              <a:rPr lang="en-US" dirty="0" err="1"/>
              <a:t>sredstva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plasirana</a:t>
            </a:r>
            <a:r>
              <a:rPr lang="en-US" dirty="0"/>
              <a:t> od </a:t>
            </a:r>
            <a:r>
              <a:rPr lang="en-US" dirty="0" err="1" smtClean="0"/>
              <a:t>strane</a:t>
            </a:r>
            <a:r>
              <a:rPr lang="sr-Latn-ME" dirty="0" smtClean="0"/>
              <a:t> </a:t>
            </a:r>
            <a:r>
              <a:rPr lang="en-US" dirty="0" err="1" smtClean="0"/>
              <a:t>ovih</a:t>
            </a:r>
            <a:r>
              <a:rPr lang="en-US" dirty="0" smtClean="0"/>
              <a:t> </a:t>
            </a:r>
            <a:r>
              <a:rPr lang="en-US" dirty="0" err="1" smtClean="0"/>
              <a:t>dugoročno</a:t>
            </a:r>
            <a:r>
              <a:rPr lang="sr-Latn-ME" dirty="0" smtClean="0"/>
              <a:t>.</a:t>
            </a:r>
            <a:r>
              <a:rPr lang="en-US" dirty="0" smtClean="0"/>
              <a:t> </a:t>
            </a:r>
            <a:r>
              <a:rPr lang="sr-Latn-ME" dirty="0" smtClean="0"/>
              <a:t>P</a:t>
            </a:r>
            <a:r>
              <a:rPr lang="en-US" dirty="0" err="1" smtClean="0"/>
              <a:t>oznata</a:t>
            </a:r>
            <a:r>
              <a:rPr lang="en-US" dirty="0" smtClean="0"/>
              <a:t> </a:t>
            </a:r>
            <a:r>
              <a:rPr lang="sr-Latn-ME" dirty="0" smtClean="0"/>
              <a:t>je </a:t>
            </a:r>
            <a:r>
              <a:rPr lang="en-US" dirty="0" err="1" smtClean="0"/>
              <a:t>pojava</a:t>
            </a:r>
            <a:r>
              <a:rPr lang="en-US" dirty="0" smtClean="0"/>
              <a:t> </a:t>
            </a:r>
            <a:r>
              <a:rPr lang="en-US" dirty="0" err="1" smtClean="0"/>
              <a:t>transformacij</a:t>
            </a:r>
            <a:r>
              <a:rPr lang="sr-Latn-ME" dirty="0" smtClean="0"/>
              <a:t>e</a:t>
            </a:r>
            <a:r>
              <a:rPr lang="en-US" dirty="0" smtClean="0"/>
              <a:t> </a:t>
            </a:r>
            <a:r>
              <a:rPr lang="en-US" dirty="0" err="1"/>
              <a:t>finansijskih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 smtClean="0"/>
              <a:t>znači</a:t>
            </a:r>
            <a:r>
              <a:rPr lang="sr-Latn-ME" dirty="0" smtClean="0"/>
              <a:t> </a:t>
            </a:r>
            <a:r>
              <a:rPr lang="en-US" dirty="0" err="1" smtClean="0"/>
              <a:t>sposobnost</a:t>
            </a:r>
            <a:r>
              <a:rPr lang="en-US" dirty="0" smtClean="0"/>
              <a:t> </a:t>
            </a:r>
            <a:r>
              <a:rPr lang="en-US" dirty="0" err="1"/>
              <a:t>finansijskih</a:t>
            </a:r>
            <a:r>
              <a:rPr lang="en-US" dirty="0"/>
              <a:t> </a:t>
            </a:r>
            <a:r>
              <a:rPr lang="en-US" dirty="0" err="1"/>
              <a:t>posrednika</a:t>
            </a:r>
            <a:r>
              <a:rPr lang="en-US" dirty="0"/>
              <a:t> da </a:t>
            </a:r>
            <a:r>
              <a:rPr lang="en-US" dirty="0" err="1"/>
              <a:t>prikupljena</a:t>
            </a:r>
            <a:r>
              <a:rPr lang="en-US" dirty="0"/>
              <a:t> </a:t>
            </a:r>
            <a:r>
              <a:rPr lang="en-US" dirty="0" err="1"/>
              <a:t>sredstva</a:t>
            </a:r>
            <a:r>
              <a:rPr lang="en-US" dirty="0"/>
              <a:t> </a:t>
            </a:r>
            <a:r>
              <a:rPr lang="en-US" dirty="0" err="1"/>
              <a:t>plasiraju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 smtClean="0"/>
              <a:t>znatno</a:t>
            </a:r>
            <a:r>
              <a:rPr lang="sr-Latn-ME" dirty="0" smtClean="0"/>
              <a:t> </a:t>
            </a:r>
            <a:r>
              <a:rPr lang="pl-PL" dirty="0" smtClean="0"/>
              <a:t>dužim </a:t>
            </a:r>
            <a:r>
              <a:rPr lang="pl-PL" dirty="0"/>
              <a:t>rokom od roka na koji su </a:t>
            </a:r>
            <a:r>
              <a:rPr lang="pl-PL" dirty="0" smtClean="0"/>
              <a:t>prikupljena.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64916264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33341"/>
            <a:ext cx="10515600" cy="5043622"/>
          </a:xfrm>
        </p:spPr>
        <p:txBody>
          <a:bodyPr>
            <a:normAutofit/>
          </a:bodyPr>
          <a:lstStyle/>
          <a:p>
            <a:pPr algn="just"/>
            <a:r>
              <a:rPr lang="en-US" dirty="0"/>
              <a:t>Sa </a:t>
            </a:r>
            <a:r>
              <a:rPr lang="en-US" dirty="0" err="1"/>
              <a:t>stanovišta</a:t>
            </a:r>
            <a:r>
              <a:rPr lang="en-US" dirty="0"/>
              <a:t> </a:t>
            </a:r>
            <a:r>
              <a:rPr lang="en-US" dirty="0" err="1"/>
              <a:t>analize</a:t>
            </a:r>
            <a:r>
              <a:rPr lang="en-US" dirty="0"/>
              <a:t> </a:t>
            </a:r>
            <a:r>
              <a:rPr lang="en-US" dirty="0" err="1"/>
              <a:t>bankarskog</a:t>
            </a:r>
            <a:r>
              <a:rPr lang="en-US" dirty="0"/>
              <a:t> </a:t>
            </a:r>
            <a:r>
              <a:rPr lang="en-US" dirty="0" err="1"/>
              <a:t>sistema</a:t>
            </a:r>
            <a:r>
              <a:rPr lang="en-US" dirty="0"/>
              <a:t> </a:t>
            </a:r>
            <a:r>
              <a:rPr lang="en-US" dirty="0" err="1"/>
              <a:t>vrlo</a:t>
            </a:r>
            <a:r>
              <a:rPr lang="en-US" dirty="0"/>
              <a:t> je </a:t>
            </a:r>
            <a:r>
              <a:rPr lang="en-US" dirty="0" err="1"/>
              <a:t>značajno</a:t>
            </a:r>
            <a:r>
              <a:rPr lang="en-US" dirty="0"/>
              <a:t> da u </a:t>
            </a:r>
            <a:r>
              <a:rPr lang="en-US" dirty="0" err="1" smtClean="0"/>
              <a:t>našim</a:t>
            </a:r>
            <a:r>
              <a:rPr lang="sr-Latn-ME" dirty="0" smtClean="0"/>
              <a:t> </a:t>
            </a:r>
            <a:r>
              <a:rPr lang="en-US" dirty="0" err="1" smtClean="0"/>
              <a:t>uslovima</a:t>
            </a:r>
            <a:r>
              <a:rPr lang="en-US" dirty="0" smtClean="0"/>
              <a:t> </a:t>
            </a:r>
            <a:r>
              <a:rPr lang="en-US" dirty="0" err="1"/>
              <a:t>postojanja</a:t>
            </a:r>
            <a:r>
              <a:rPr lang="en-US" dirty="0"/>
              <a:t> </a:t>
            </a:r>
            <a:r>
              <a:rPr lang="en-US" dirty="0" err="1"/>
              <a:t>nerazvijenog</a:t>
            </a:r>
            <a:r>
              <a:rPr lang="en-US" dirty="0"/>
              <a:t> </a:t>
            </a:r>
            <a:r>
              <a:rPr lang="en-US" dirty="0" err="1"/>
              <a:t>finansijskog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 (</a:t>
            </a:r>
            <a:r>
              <a:rPr lang="en-US" dirty="0" err="1"/>
              <a:t>npr</a:t>
            </a:r>
            <a:r>
              <a:rPr lang="en-US" dirty="0"/>
              <a:t>.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/>
              <a:t>obveznica</a:t>
            </a:r>
            <a:r>
              <a:rPr lang="en-US" dirty="0"/>
              <a:t>, </a:t>
            </a:r>
            <a:r>
              <a:rPr lang="en-US" dirty="0" err="1"/>
              <a:t>akcija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/>
              <a:t>dr.) </a:t>
            </a:r>
            <a:r>
              <a:rPr lang="en-US" dirty="0" err="1"/>
              <a:t>bankarski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poslovne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 </a:t>
            </a:r>
            <a:r>
              <a:rPr lang="en-US" dirty="0" err="1"/>
              <a:t>dobijaju</a:t>
            </a:r>
            <a:r>
              <a:rPr lang="en-US" dirty="0"/>
              <a:t> </a:t>
            </a:r>
            <a:r>
              <a:rPr lang="en-US" dirty="0" err="1"/>
              <a:t>primarno</a:t>
            </a:r>
            <a:r>
              <a:rPr lang="en-US" dirty="0"/>
              <a:t> </a:t>
            </a:r>
            <a:r>
              <a:rPr lang="en-US" dirty="0" smtClean="0"/>
              <a:t>m</a:t>
            </a:r>
            <a:r>
              <a:rPr lang="sr-Latn-ME" dirty="0" smtClean="0"/>
              <a:t>j</a:t>
            </a:r>
            <a:r>
              <a:rPr lang="en-US" dirty="0" err="1" smtClean="0"/>
              <a:t>esto</a:t>
            </a:r>
            <a:r>
              <a:rPr lang="en-US" dirty="0" smtClean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 smtClean="0"/>
              <a:t>intermedijalni</a:t>
            </a:r>
            <a:r>
              <a:rPr lang="sr-Latn-ME" dirty="0" smtClean="0"/>
              <a:t> </a:t>
            </a:r>
            <a:r>
              <a:rPr lang="en-US" dirty="0" err="1" smtClean="0"/>
              <a:t>subjekti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funkcionisanju</a:t>
            </a:r>
            <a:r>
              <a:rPr lang="en-US" dirty="0"/>
              <a:t> </a:t>
            </a:r>
            <a:r>
              <a:rPr lang="en-US" dirty="0" err="1"/>
              <a:t>našeg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.</a:t>
            </a:r>
          </a:p>
          <a:p>
            <a:pPr algn="just"/>
            <a:r>
              <a:rPr lang="en-US" dirty="0"/>
              <a:t>Kao </a:t>
            </a:r>
            <a:r>
              <a:rPr lang="en-US" dirty="0" err="1"/>
              <a:t>osnovne</a:t>
            </a:r>
            <a:r>
              <a:rPr lang="en-US" dirty="0"/>
              <a:t> </a:t>
            </a:r>
            <a:r>
              <a:rPr lang="en-US" dirty="0" err="1"/>
              <a:t>institucije</a:t>
            </a:r>
            <a:r>
              <a:rPr lang="en-US" dirty="0"/>
              <a:t>, pored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,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 smtClean="0"/>
              <a:t>kapitala</a:t>
            </a:r>
            <a:r>
              <a:rPr lang="sr-Latn-ME" dirty="0" smtClean="0"/>
              <a:t>, pored berzi,</a:t>
            </a:r>
            <a:r>
              <a:rPr lang="en-US" dirty="0" smtClean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 smtClean="0"/>
              <a:t>nas</a:t>
            </a:r>
            <a:r>
              <a:rPr lang="sr-Latn-ME" dirty="0" smtClean="0"/>
              <a:t> </a:t>
            </a:r>
            <a:r>
              <a:rPr lang="it-IT" dirty="0" smtClean="0"/>
              <a:t>d</a:t>
            </a:r>
            <a:r>
              <a:rPr lang="sr-Latn-ME" dirty="0" smtClean="0"/>
              <a:t>j</a:t>
            </a:r>
            <a:r>
              <a:rPr lang="it-IT" dirty="0" smtClean="0"/>
              <a:t>eluju </a:t>
            </a:r>
            <a:r>
              <a:rPr lang="it-IT" dirty="0"/>
              <a:t>investicione banke, monetarne depozitne institucije (</a:t>
            </a:r>
            <a:r>
              <a:rPr lang="it-IT" dirty="0" smtClean="0"/>
              <a:t>štedionice</a:t>
            </a:r>
            <a:r>
              <a:rPr lang="en-US" dirty="0" smtClean="0"/>
              <a:t>), </a:t>
            </a:r>
            <a:r>
              <a:rPr lang="en-US" dirty="0"/>
              <a:t>a u </a:t>
            </a:r>
            <a:r>
              <a:rPr lang="en-US" dirty="0" err="1"/>
              <a:t>poslednjih</a:t>
            </a:r>
            <a:r>
              <a:rPr lang="en-US" dirty="0"/>
              <a:t> </a:t>
            </a:r>
            <a:r>
              <a:rPr lang="en-US" dirty="0" err="1"/>
              <a:t>nekoliko</a:t>
            </a:r>
            <a:r>
              <a:rPr lang="en-US" dirty="0"/>
              <a:t> </a:t>
            </a:r>
            <a:r>
              <a:rPr lang="en-US" dirty="0" err="1"/>
              <a:t>godina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/>
              <a:t>više</a:t>
            </a:r>
            <a:r>
              <a:rPr lang="en-US" dirty="0"/>
              <a:t> </a:t>
            </a:r>
            <a:r>
              <a:rPr lang="en-US" dirty="0" smtClean="0"/>
              <a:t>se</a:t>
            </a:r>
            <a:r>
              <a:rPr lang="sr-Latn-ME" dirty="0" smtClean="0"/>
              <a:t> </a:t>
            </a:r>
            <a:r>
              <a:rPr lang="pl-PL" dirty="0" smtClean="0"/>
              <a:t>pojavljuju </a:t>
            </a:r>
            <a:r>
              <a:rPr lang="pl-PL" dirty="0"/>
              <a:t>i komercijalne banke, koje su do sada tradicionalno i u drugim </a:t>
            </a:r>
            <a:r>
              <a:rPr lang="pl-PL" dirty="0" smtClean="0"/>
              <a:t>zemljama poslovale </a:t>
            </a:r>
            <a:r>
              <a:rPr lang="pl-PL" dirty="0"/>
              <a:t>samo na tržištu </a:t>
            </a:r>
            <a:r>
              <a:rPr lang="pl-PL" dirty="0" smtClean="0"/>
              <a:t>novca.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40410758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dirty="0">
                <a:latin typeface="+mn-lt"/>
              </a:rPr>
              <a:t>7</a:t>
            </a:r>
            <a:r>
              <a:rPr lang="pl-PL" sz="3600" dirty="0" smtClean="0">
                <a:latin typeface="+mn-lt"/>
              </a:rPr>
              <a:t>. </a:t>
            </a:r>
            <a:r>
              <a:rPr lang="pl-PL" sz="3600" dirty="0">
                <a:latin typeface="+mn-lt"/>
              </a:rPr>
              <a:t>PONUDA I TRAŽNJA NOVCA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84101"/>
            <a:ext cx="10515600" cy="4592862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Tražnja</a:t>
            </a:r>
            <a:r>
              <a:rPr lang="en-US" dirty="0" smtClean="0"/>
              <a:t> </a:t>
            </a:r>
            <a:r>
              <a:rPr lang="en-US" dirty="0" err="1"/>
              <a:t>novca</a:t>
            </a:r>
            <a:r>
              <a:rPr lang="en-US" dirty="0"/>
              <a:t>, </a:t>
            </a:r>
            <a:r>
              <a:rPr lang="en-US" dirty="0" smtClean="0"/>
              <a:t>vid</a:t>
            </a:r>
            <a:r>
              <a:rPr lang="sr-Latn-ME" dirty="0" smtClean="0"/>
              <a:t>j</a:t>
            </a:r>
            <a:r>
              <a:rPr lang="en-US" dirty="0" err="1" smtClean="0"/>
              <a:t>eli</a:t>
            </a:r>
            <a:r>
              <a:rPr lang="en-US" dirty="0" smtClean="0"/>
              <a:t> </a:t>
            </a:r>
            <a:r>
              <a:rPr lang="en-US" dirty="0" err="1"/>
              <a:t>smo</a:t>
            </a:r>
            <a:r>
              <a:rPr lang="en-US" dirty="0"/>
              <a:t>, </a:t>
            </a:r>
            <a:r>
              <a:rPr lang="en-US" dirty="0" err="1"/>
              <a:t>zavisi</a:t>
            </a:r>
            <a:r>
              <a:rPr lang="en-US" dirty="0"/>
              <a:t> od </a:t>
            </a:r>
            <a:r>
              <a:rPr lang="en-US" dirty="0" err="1"/>
              <a:t>transakcije</a:t>
            </a:r>
            <a:r>
              <a:rPr lang="en-US" dirty="0"/>
              <a:t> </a:t>
            </a:r>
            <a:r>
              <a:rPr lang="en-US" dirty="0" err="1"/>
              <a:t>robama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uslugama</a:t>
            </a:r>
            <a:r>
              <a:rPr lang="en-US" dirty="0"/>
              <a:t> </a:t>
            </a:r>
            <a:r>
              <a:rPr lang="en-US" dirty="0" smtClean="0"/>
              <a:t>u</a:t>
            </a:r>
            <a:r>
              <a:rPr lang="sr-Latn-ME" dirty="0" smtClean="0"/>
              <a:t> </a:t>
            </a:r>
            <a:r>
              <a:rPr lang="en-US" dirty="0" err="1" smtClean="0"/>
              <a:t>privredi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err="1" smtClean="0"/>
              <a:t>Država</a:t>
            </a:r>
            <a:r>
              <a:rPr lang="en-US" dirty="0"/>
              <a:t>, </a:t>
            </a:r>
            <a:r>
              <a:rPr lang="en-US" dirty="0" err="1"/>
              <a:t>preduzeća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stanovništvo</a:t>
            </a:r>
            <a:r>
              <a:rPr lang="en-US" dirty="0"/>
              <a:t> </a:t>
            </a:r>
            <a:r>
              <a:rPr lang="en-US" dirty="0" err="1"/>
              <a:t>drže</a:t>
            </a:r>
            <a:r>
              <a:rPr lang="en-US" dirty="0"/>
              <a:t> </a:t>
            </a:r>
            <a:r>
              <a:rPr lang="en-US" dirty="0" err="1"/>
              <a:t>novac</a:t>
            </a:r>
            <a:r>
              <a:rPr lang="en-US" dirty="0"/>
              <a:t> da bi </a:t>
            </a:r>
            <a:r>
              <a:rPr lang="en-US" dirty="0" err="1"/>
              <a:t>njim</a:t>
            </a:r>
            <a:r>
              <a:rPr lang="en-US" dirty="0"/>
              <a:t> </a:t>
            </a:r>
            <a:r>
              <a:rPr lang="en-US" dirty="0" err="1"/>
              <a:t>mogli</a:t>
            </a:r>
            <a:r>
              <a:rPr lang="en-US" dirty="0"/>
              <a:t> </a:t>
            </a:r>
            <a:r>
              <a:rPr lang="en-US" dirty="0" err="1" smtClean="0"/>
              <a:t>kupovati</a:t>
            </a:r>
            <a:r>
              <a:rPr lang="sr-Latn-ME" dirty="0" smtClean="0"/>
              <a:t> </a:t>
            </a:r>
            <a:r>
              <a:rPr lang="en-US" dirty="0" err="1" smtClean="0"/>
              <a:t>robu</a:t>
            </a:r>
            <a:r>
              <a:rPr lang="en-US" dirty="0"/>
              <a:t>, </a:t>
            </a:r>
            <a:r>
              <a:rPr lang="en-US" dirty="0" err="1"/>
              <a:t>opremu</a:t>
            </a:r>
            <a:r>
              <a:rPr lang="en-US" dirty="0"/>
              <a:t>, </a:t>
            </a:r>
            <a:r>
              <a:rPr lang="en-US" dirty="0" err="1"/>
              <a:t>plaćati</a:t>
            </a:r>
            <a:r>
              <a:rPr lang="en-US" dirty="0"/>
              <a:t> </a:t>
            </a:r>
            <a:r>
              <a:rPr lang="en-US" dirty="0" err="1"/>
              <a:t>radnike</a:t>
            </a:r>
            <a:r>
              <a:rPr lang="en-US" dirty="0"/>
              <a:t>, </a:t>
            </a:r>
            <a:r>
              <a:rPr lang="en-US" dirty="0" err="1"/>
              <a:t>usluge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dr.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zavisi</a:t>
            </a:r>
            <a:r>
              <a:rPr lang="en-US" dirty="0"/>
              <a:t> od </a:t>
            </a:r>
            <a:r>
              <a:rPr lang="en-US" dirty="0" err="1"/>
              <a:t>neelastičnosti</a:t>
            </a:r>
            <a:r>
              <a:rPr lang="en-US" dirty="0"/>
              <a:t> </a:t>
            </a:r>
            <a:r>
              <a:rPr lang="en-US" dirty="0" err="1"/>
              <a:t>potreba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stanja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 (</a:t>
            </a:r>
            <a:r>
              <a:rPr lang="en-US" dirty="0" err="1"/>
              <a:t>ponude</a:t>
            </a:r>
            <a:r>
              <a:rPr lang="en-US" dirty="0"/>
              <a:t>, </a:t>
            </a:r>
            <a:r>
              <a:rPr lang="en-US" dirty="0" err="1"/>
              <a:t>tražnje</a:t>
            </a:r>
            <a:r>
              <a:rPr lang="en-US" dirty="0"/>
              <a:t>, </a:t>
            </a:r>
            <a:r>
              <a:rPr lang="en-US" dirty="0" err="1"/>
              <a:t>kamata</a:t>
            </a:r>
            <a:r>
              <a:rPr lang="en-US" dirty="0"/>
              <a:t>, </a:t>
            </a:r>
            <a:r>
              <a:rPr lang="en-US" dirty="0" err="1"/>
              <a:t>inflacije</a:t>
            </a:r>
            <a:r>
              <a:rPr lang="en-US" dirty="0" smtClean="0"/>
              <a:t>).</a:t>
            </a:r>
            <a:endParaRPr lang="sr-Latn-ME" dirty="0" smtClean="0"/>
          </a:p>
          <a:p>
            <a:r>
              <a:rPr lang="en-US" dirty="0" smtClean="0"/>
              <a:t> </a:t>
            </a:r>
            <a:r>
              <a:rPr lang="en-US" dirty="0" err="1"/>
              <a:t>Jedan</a:t>
            </a:r>
            <a:r>
              <a:rPr lang="en-US" dirty="0"/>
              <a:t> </a:t>
            </a:r>
            <a:r>
              <a:rPr lang="en-US" dirty="0" smtClean="0"/>
              <a:t>d</a:t>
            </a:r>
            <a:r>
              <a:rPr lang="sr-Latn-ME" dirty="0" smtClean="0"/>
              <a:t>i</a:t>
            </a:r>
            <a:r>
              <a:rPr lang="en-US" dirty="0" smtClean="0"/>
              <a:t>o </a:t>
            </a:r>
            <a:r>
              <a:rPr lang="en-US" dirty="0" err="1"/>
              <a:t>tražnje</a:t>
            </a:r>
            <a:r>
              <a:rPr lang="en-US" dirty="0"/>
              <a:t> </a:t>
            </a:r>
            <a:r>
              <a:rPr lang="en-US" dirty="0" err="1" smtClean="0"/>
              <a:t>novca</a:t>
            </a:r>
            <a:r>
              <a:rPr lang="sr-Latn-ME" dirty="0" smtClean="0"/>
              <a:t> </a:t>
            </a:r>
            <a:r>
              <a:rPr lang="en-US" dirty="0" err="1" smtClean="0"/>
              <a:t>završava</a:t>
            </a:r>
            <a:r>
              <a:rPr lang="en-US" dirty="0" smtClean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likvidan</a:t>
            </a:r>
            <a:r>
              <a:rPr lang="en-US" dirty="0"/>
              <a:t> </a:t>
            </a:r>
            <a:r>
              <a:rPr lang="en-US" dirty="0" err="1"/>
              <a:t>oblik</a:t>
            </a:r>
            <a:r>
              <a:rPr lang="en-US" dirty="0"/>
              <a:t>, </a:t>
            </a:r>
            <a:r>
              <a:rPr lang="en-US" dirty="0" err="1"/>
              <a:t>što</a:t>
            </a:r>
            <a:r>
              <a:rPr lang="en-US" dirty="0"/>
              <a:t> se </a:t>
            </a:r>
            <a:r>
              <a:rPr lang="en-US" dirty="0" err="1"/>
              <a:t>odnosi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visoko</a:t>
            </a:r>
            <a:r>
              <a:rPr lang="en-US" dirty="0"/>
              <a:t> </a:t>
            </a:r>
            <a:r>
              <a:rPr lang="en-US" dirty="0" err="1"/>
              <a:t>likvidna</a:t>
            </a:r>
            <a:r>
              <a:rPr lang="en-US" dirty="0"/>
              <a:t> </a:t>
            </a:r>
            <a:r>
              <a:rPr lang="en-US" dirty="0" err="1"/>
              <a:t>sredstva</a:t>
            </a:r>
            <a:r>
              <a:rPr lang="en-US" dirty="0"/>
              <a:t> </a:t>
            </a:r>
            <a:r>
              <a:rPr lang="en-US" dirty="0" err="1"/>
              <a:t>kojima</a:t>
            </a:r>
            <a:r>
              <a:rPr lang="en-US" dirty="0"/>
              <a:t> </a:t>
            </a:r>
            <a:r>
              <a:rPr lang="en-US" dirty="0" smtClean="0"/>
              <a:t>se</a:t>
            </a:r>
            <a:r>
              <a:rPr lang="sr-Latn-ME" dirty="0" smtClean="0"/>
              <a:t> </a:t>
            </a:r>
            <a:r>
              <a:rPr lang="en-US" dirty="0" err="1" smtClean="0"/>
              <a:t>osigurava</a:t>
            </a:r>
            <a:r>
              <a:rPr lang="en-US" dirty="0" smtClean="0"/>
              <a:t> </a:t>
            </a:r>
            <a:r>
              <a:rPr lang="en-US" dirty="0" err="1"/>
              <a:t>stalna</a:t>
            </a:r>
            <a:r>
              <a:rPr lang="en-US" dirty="0"/>
              <a:t> </a:t>
            </a:r>
            <a:r>
              <a:rPr lang="en-US" dirty="0" err="1"/>
              <a:t>tekuća</a:t>
            </a:r>
            <a:r>
              <a:rPr lang="en-US" dirty="0"/>
              <a:t> </a:t>
            </a:r>
            <a:r>
              <a:rPr lang="en-US" dirty="0" err="1"/>
              <a:t>likvidnost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60914419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59099"/>
            <a:ext cx="10515600" cy="5017864"/>
          </a:xfrm>
        </p:spPr>
        <p:txBody>
          <a:bodyPr>
            <a:normAutofit/>
          </a:bodyPr>
          <a:lstStyle/>
          <a:p>
            <a:pPr algn="just"/>
            <a:r>
              <a:rPr lang="pl-PL" dirty="0"/>
              <a:t>Nacionalna centralna banka i bankarski sistem osiguravaju </a:t>
            </a:r>
            <a:r>
              <a:rPr lang="pl-PL" dirty="0" smtClean="0"/>
              <a:t>ponudu </a:t>
            </a:r>
            <a:r>
              <a:rPr lang="pl-PL" dirty="0"/>
              <a:t>novca.</a:t>
            </a:r>
          </a:p>
          <a:p>
            <a:pPr algn="just"/>
            <a:r>
              <a:rPr lang="en-US" dirty="0" err="1"/>
              <a:t>Centralna</a:t>
            </a:r>
            <a:r>
              <a:rPr lang="en-US" dirty="0"/>
              <a:t> </a:t>
            </a:r>
            <a:r>
              <a:rPr lang="en-US" dirty="0" err="1"/>
              <a:t>banka</a:t>
            </a:r>
            <a:r>
              <a:rPr lang="en-US" dirty="0"/>
              <a:t> </a:t>
            </a:r>
            <a:r>
              <a:rPr lang="en-US" dirty="0" err="1"/>
              <a:t>svojim</a:t>
            </a:r>
            <a:r>
              <a:rPr lang="en-US" dirty="0"/>
              <a:t> </a:t>
            </a:r>
            <a:r>
              <a:rPr lang="en-US" dirty="0" err="1"/>
              <a:t>emisionim</a:t>
            </a:r>
            <a:r>
              <a:rPr lang="en-US" dirty="0"/>
              <a:t> </a:t>
            </a:r>
            <a:r>
              <a:rPr lang="en-US" dirty="0" err="1"/>
              <a:t>kanalima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instrumentima</a:t>
            </a:r>
            <a:r>
              <a:rPr lang="en-US" dirty="0"/>
              <a:t> </a:t>
            </a:r>
            <a:r>
              <a:rPr lang="en-US" dirty="0" err="1"/>
              <a:t>monetarne</a:t>
            </a:r>
            <a:r>
              <a:rPr lang="en-US" dirty="0"/>
              <a:t> </a:t>
            </a:r>
            <a:r>
              <a:rPr lang="sr-Latn-ME" dirty="0" smtClean="0"/>
              <a:t>r</a:t>
            </a:r>
            <a:r>
              <a:rPr lang="en-US" dirty="0" err="1" smtClean="0"/>
              <a:t>egulacije</a:t>
            </a:r>
            <a:r>
              <a:rPr lang="sr-Latn-ME" dirty="0" smtClean="0"/>
              <a:t> </a:t>
            </a:r>
            <a:r>
              <a:rPr lang="sv-SE" dirty="0" smtClean="0"/>
              <a:t>(</a:t>
            </a:r>
            <a:r>
              <a:rPr lang="sv-SE" dirty="0"/>
              <a:t>eskontna stopa, politika otvorenog tržišta, reeskont, rezerve likvidnosti, </a:t>
            </a:r>
            <a:r>
              <a:rPr lang="sv-SE" dirty="0" smtClean="0"/>
              <a:t>obavezna</a:t>
            </a:r>
            <a:r>
              <a:rPr lang="sr-Latn-ME" dirty="0" smtClean="0"/>
              <a:t> </a:t>
            </a:r>
            <a:r>
              <a:rPr lang="en-US" dirty="0" err="1" smtClean="0"/>
              <a:t>rezerva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dr.) </a:t>
            </a:r>
            <a:r>
              <a:rPr lang="en-US" dirty="0" err="1"/>
              <a:t>određuje</a:t>
            </a:r>
            <a:r>
              <a:rPr lang="en-US" dirty="0"/>
              <a:t> </a:t>
            </a:r>
            <a:r>
              <a:rPr lang="en-US" dirty="0" err="1"/>
              <a:t>masu</a:t>
            </a:r>
            <a:r>
              <a:rPr lang="en-US" dirty="0"/>
              <a:t> </a:t>
            </a:r>
            <a:r>
              <a:rPr lang="en-US" dirty="0" err="1"/>
              <a:t>primarnog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sekundarnog</a:t>
            </a:r>
            <a:r>
              <a:rPr lang="en-US" dirty="0"/>
              <a:t> (</a:t>
            </a:r>
            <a:r>
              <a:rPr lang="en-US" dirty="0" err="1"/>
              <a:t>depozitaog</a:t>
            </a:r>
            <a:r>
              <a:rPr lang="en-US" dirty="0"/>
              <a:t>) </a:t>
            </a:r>
            <a:r>
              <a:rPr lang="en-US" dirty="0" err="1"/>
              <a:t>novca</a:t>
            </a:r>
            <a:r>
              <a:rPr lang="en-US" dirty="0"/>
              <a:t>, </a:t>
            </a:r>
            <a:r>
              <a:rPr lang="en-US" dirty="0" err="1" smtClean="0"/>
              <a:t>mada</a:t>
            </a:r>
            <a:r>
              <a:rPr lang="sr-Latn-ME" dirty="0" smtClean="0"/>
              <a:t> </a:t>
            </a:r>
            <a:r>
              <a:rPr lang="en-US" dirty="0" err="1" smtClean="0"/>
              <a:t>depozitni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sekundarni</a:t>
            </a:r>
            <a:r>
              <a:rPr lang="en-US" dirty="0"/>
              <a:t> </a:t>
            </a:r>
            <a:r>
              <a:rPr lang="en-US" dirty="0" err="1"/>
              <a:t>novac</a:t>
            </a:r>
            <a:r>
              <a:rPr lang="en-US" dirty="0"/>
              <a:t> </a:t>
            </a:r>
            <a:r>
              <a:rPr lang="en-US" dirty="0" err="1"/>
              <a:t>stvara</a:t>
            </a:r>
            <a:r>
              <a:rPr lang="en-US" dirty="0"/>
              <a:t> </a:t>
            </a:r>
            <a:r>
              <a:rPr lang="en-US" dirty="0" err="1"/>
              <a:t>bankarski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), </a:t>
            </a:r>
            <a:r>
              <a:rPr lang="en-US" dirty="0" err="1"/>
              <a:t>upravljanjem</a:t>
            </a:r>
            <a:r>
              <a:rPr lang="en-US" dirty="0"/>
              <a:t> </a:t>
            </a:r>
            <a:r>
              <a:rPr lang="en-US" dirty="0" err="1" smtClean="0"/>
              <a:t>rezervama</a:t>
            </a:r>
            <a:r>
              <a:rPr lang="sr-Latn-ME" dirty="0" smtClean="0"/>
              <a:t>.</a:t>
            </a:r>
            <a:endParaRPr lang="en-US" dirty="0"/>
          </a:p>
          <a:p>
            <a:r>
              <a:rPr lang="pl-PL" dirty="0"/>
              <a:t>Centralna banka drži pod kontrolom ukupnu ponudu novca.</a:t>
            </a:r>
          </a:p>
          <a:p>
            <a:r>
              <a:rPr lang="en-US" dirty="0" err="1"/>
              <a:t>Ponuda</a:t>
            </a:r>
            <a:r>
              <a:rPr lang="en-US" dirty="0"/>
              <a:t> (MS)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tražnja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 (MD) </a:t>
            </a:r>
            <a:r>
              <a:rPr lang="en-US" dirty="0" err="1"/>
              <a:t>zajednički</a:t>
            </a:r>
            <a:r>
              <a:rPr lang="en-US" dirty="0"/>
              <a:t> </a:t>
            </a:r>
            <a:r>
              <a:rPr lang="en-US" dirty="0" err="1"/>
              <a:t>određuju</a:t>
            </a:r>
            <a:r>
              <a:rPr lang="en-US" dirty="0"/>
              <a:t> </a:t>
            </a:r>
            <a:r>
              <a:rPr lang="en-US" dirty="0" err="1"/>
              <a:t>kamatne</a:t>
            </a:r>
            <a:r>
              <a:rPr lang="en-US" dirty="0"/>
              <a:t> stope.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83146190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11947" y="2020028"/>
            <a:ext cx="4968106" cy="3962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30500097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43189"/>
            <a:ext cx="10515600" cy="5133774"/>
          </a:xfrm>
        </p:spPr>
        <p:txBody>
          <a:bodyPr/>
          <a:lstStyle/>
          <a:p>
            <a:r>
              <a:rPr lang="pl-PL" dirty="0"/>
              <a:t>Ako je ponuda novca pod kontrolom (MS) u visini M0, tada ponuda i </a:t>
            </a:r>
            <a:r>
              <a:rPr lang="pl-PL" dirty="0" smtClean="0"/>
              <a:t>tražnja </a:t>
            </a:r>
            <a:r>
              <a:rPr lang="en-US" dirty="0" smtClean="0"/>
              <a:t>s</a:t>
            </a:r>
            <a:r>
              <a:rPr lang="sr-Latn-ME" dirty="0" smtClean="0"/>
              <a:t>ij</a:t>
            </a:r>
            <a:r>
              <a:rPr lang="en-US" dirty="0" err="1" smtClean="0"/>
              <a:t>eku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visini</a:t>
            </a:r>
            <a:r>
              <a:rPr lang="en-US" dirty="0"/>
              <a:t> </a:t>
            </a:r>
            <a:r>
              <a:rPr lang="en-US" dirty="0" err="1"/>
              <a:t>tražnje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 MD (R), </a:t>
            </a:r>
            <a:r>
              <a:rPr lang="en-US" dirty="0" err="1"/>
              <a:t>uz</a:t>
            </a:r>
            <a:r>
              <a:rPr lang="en-US" dirty="0"/>
              <a:t> </a:t>
            </a:r>
            <a:r>
              <a:rPr lang="en-US" dirty="0" err="1"/>
              <a:t>kamatnu</a:t>
            </a:r>
            <a:r>
              <a:rPr lang="en-US" dirty="0"/>
              <a:t> </a:t>
            </a:r>
            <a:r>
              <a:rPr lang="en-US" dirty="0" err="1"/>
              <a:t>stopu</a:t>
            </a:r>
            <a:r>
              <a:rPr lang="en-US" dirty="0"/>
              <a:t> i0. </a:t>
            </a:r>
            <a:r>
              <a:rPr lang="en-US" dirty="0" err="1"/>
              <a:t>Formira</a:t>
            </a:r>
            <a:r>
              <a:rPr lang="en-US" dirty="0"/>
              <a:t> se </a:t>
            </a:r>
            <a:r>
              <a:rPr lang="en-US" dirty="0" err="1"/>
              <a:t>ravnoteža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kamatna</a:t>
            </a:r>
            <a:r>
              <a:rPr lang="en-US" dirty="0" smtClean="0"/>
              <a:t> </a:t>
            </a:r>
            <a:r>
              <a:rPr lang="en-US" dirty="0" err="1"/>
              <a:t>stopa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679193110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73857" y="1825625"/>
            <a:ext cx="7444285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96051561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81825"/>
            <a:ext cx="10515600" cy="5095138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Prom</a:t>
            </a:r>
            <a:r>
              <a:rPr lang="sr-Latn-ME" dirty="0" smtClean="0"/>
              <a:t>j</a:t>
            </a:r>
            <a:r>
              <a:rPr lang="en-US" dirty="0" err="1" smtClean="0"/>
              <a:t>ene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monetarnoj</a:t>
            </a:r>
            <a:r>
              <a:rPr lang="en-US" dirty="0"/>
              <a:t> </a:t>
            </a:r>
            <a:r>
              <a:rPr lang="en-US" dirty="0" err="1"/>
              <a:t>politici</a:t>
            </a:r>
            <a:r>
              <a:rPr lang="en-US" dirty="0"/>
              <a:t> </a:t>
            </a:r>
            <a:r>
              <a:rPr lang="en-US" dirty="0" err="1"/>
              <a:t>banaka</a:t>
            </a:r>
            <a:r>
              <a:rPr lang="en-US" dirty="0"/>
              <a:t>, </a:t>
            </a:r>
            <a:r>
              <a:rPr lang="en-US" dirty="0" err="1"/>
              <a:t>uz</a:t>
            </a:r>
            <a:r>
              <a:rPr lang="en-US" dirty="0"/>
              <a:t> </a:t>
            </a:r>
            <a:r>
              <a:rPr lang="en-US" dirty="0" err="1"/>
              <a:t>manju</a:t>
            </a:r>
            <a:r>
              <a:rPr lang="en-US" dirty="0"/>
              <a:t> </a:t>
            </a:r>
            <a:r>
              <a:rPr lang="en-US" dirty="0" err="1"/>
              <a:t>ponudu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 MS1, </a:t>
            </a:r>
            <a:r>
              <a:rPr lang="en-US" dirty="0" err="1" smtClean="0"/>
              <a:t>pri</a:t>
            </a:r>
            <a:r>
              <a:rPr lang="sr-Latn-ME" dirty="0" smtClean="0"/>
              <a:t> </a:t>
            </a:r>
            <a:r>
              <a:rPr lang="en-US" dirty="0" err="1" smtClean="0"/>
              <a:t>datoj</a:t>
            </a:r>
            <a:r>
              <a:rPr lang="en-US" dirty="0" smtClean="0"/>
              <a:t> </a:t>
            </a:r>
            <a:r>
              <a:rPr lang="en-US" dirty="0" err="1"/>
              <a:t>tražnji</a:t>
            </a:r>
            <a:r>
              <a:rPr lang="en-US" dirty="0"/>
              <a:t> (MD) </a:t>
            </a:r>
            <a:r>
              <a:rPr lang="en-US" dirty="0" err="1" smtClean="0"/>
              <a:t>odnos</a:t>
            </a:r>
            <a:r>
              <a:rPr lang="sr-Latn-ME" dirty="0" smtClean="0"/>
              <a:t>no</a:t>
            </a:r>
            <a:r>
              <a:rPr lang="en-US" dirty="0" smtClean="0"/>
              <a:t> </a:t>
            </a:r>
            <a:r>
              <a:rPr lang="en-US" dirty="0" err="1"/>
              <a:t>smanjenjem</a:t>
            </a:r>
            <a:r>
              <a:rPr lang="en-US" dirty="0"/>
              <a:t> </a:t>
            </a:r>
            <a:r>
              <a:rPr lang="en-US" dirty="0" err="1"/>
              <a:t>ponude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M0 </a:t>
            </a:r>
            <a:r>
              <a:rPr lang="en-US" dirty="0" err="1"/>
              <a:t>na</a:t>
            </a:r>
            <a:r>
              <a:rPr lang="en-US" dirty="0"/>
              <a:t> M1, </a:t>
            </a:r>
            <a:r>
              <a:rPr lang="en-US" dirty="0" err="1"/>
              <a:t>uz</a:t>
            </a:r>
            <a:r>
              <a:rPr lang="en-US" dirty="0"/>
              <a:t> </a:t>
            </a:r>
            <a:r>
              <a:rPr lang="en-US" dirty="0" err="1"/>
              <a:t>datu</a:t>
            </a:r>
            <a:r>
              <a:rPr lang="en-US" dirty="0"/>
              <a:t> </a:t>
            </a:r>
            <a:r>
              <a:rPr lang="en-US" dirty="0" err="1"/>
              <a:t>kamatnu</a:t>
            </a:r>
            <a:r>
              <a:rPr lang="en-US" dirty="0"/>
              <a:t> </a:t>
            </a:r>
            <a:r>
              <a:rPr lang="en-US" dirty="0" err="1" smtClean="0"/>
              <a:t>stopu</a:t>
            </a:r>
            <a:r>
              <a:rPr lang="sr-Latn-ME" dirty="0" smtClean="0"/>
              <a:t> </a:t>
            </a:r>
            <a:r>
              <a:rPr lang="en-US" dirty="0" smtClean="0"/>
              <a:t>(</a:t>
            </a:r>
            <a:r>
              <a:rPr lang="en-US" dirty="0"/>
              <a:t>i0) </a:t>
            </a:r>
            <a:r>
              <a:rPr lang="en-US" dirty="0" err="1"/>
              <a:t>dovodi</a:t>
            </a:r>
            <a:r>
              <a:rPr lang="en-US" dirty="0"/>
              <a:t> do </a:t>
            </a:r>
            <a:r>
              <a:rPr lang="en-US" dirty="0" err="1"/>
              <a:t>veće</a:t>
            </a:r>
            <a:r>
              <a:rPr lang="en-US" dirty="0"/>
              <a:t> </a:t>
            </a:r>
            <a:r>
              <a:rPr lang="en-US" dirty="0" err="1"/>
              <a:t>tražnje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 u </a:t>
            </a:r>
            <a:r>
              <a:rPr lang="en-US" dirty="0" err="1"/>
              <a:t>visini</a:t>
            </a:r>
            <a:r>
              <a:rPr lang="en-US" dirty="0"/>
              <a:t> ER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Pošto</a:t>
            </a:r>
            <a:r>
              <a:rPr lang="en-US" dirty="0"/>
              <a:t> </a:t>
            </a:r>
            <a:r>
              <a:rPr lang="en-US" dirty="0" err="1"/>
              <a:t>korisnici</a:t>
            </a:r>
            <a:r>
              <a:rPr lang="en-US" dirty="0"/>
              <a:t> </a:t>
            </a:r>
            <a:r>
              <a:rPr lang="en-US" dirty="0" err="1"/>
              <a:t>pokušavaju</a:t>
            </a:r>
            <a:r>
              <a:rPr lang="en-US" dirty="0"/>
              <a:t> </a:t>
            </a:r>
            <a:r>
              <a:rPr lang="en-US" dirty="0" err="1"/>
              <a:t>doći</a:t>
            </a:r>
            <a:r>
              <a:rPr lang="en-US" dirty="0"/>
              <a:t> </a:t>
            </a:r>
            <a:r>
              <a:rPr lang="en-US" dirty="0" smtClean="0"/>
              <a:t>do</a:t>
            </a:r>
            <a:r>
              <a:rPr lang="sr-Latn-ME" dirty="0" smtClean="0"/>
              <a:t> </a:t>
            </a:r>
            <a:r>
              <a:rPr lang="en-US" dirty="0" err="1" smtClean="0"/>
              <a:t>željene</a:t>
            </a:r>
            <a:r>
              <a:rPr lang="en-US" dirty="0" smtClean="0"/>
              <a:t> </a:t>
            </a:r>
            <a:r>
              <a:rPr lang="en-US" dirty="0" err="1"/>
              <a:t>količine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 </a:t>
            </a:r>
            <a:r>
              <a:rPr lang="en-US" dirty="0" err="1"/>
              <a:t>dolazi</a:t>
            </a:r>
            <a:r>
              <a:rPr lang="en-US" dirty="0"/>
              <a:t> do </a:t>
            </a:r>
            <a:r>
              <a:rPr lang="en-US" dirty="0" err="1"/>
              <a:t>rasta</a:t>
            </a:r>
            <a:r>
              <a:rPr lang="en-US" dirty="0"/>
              <a:t> </a:t>
            </a:r>
            <a:r>
              <a:rPr lang="en-US" dirty="0" err="1"/>
              <a:t>kamatne</a:t>
            </a:r>
            <a:r>
              <a:rPr lang="en-US" dirty="0"/>
              <a:t> stope </a:t>
            </a:r>
            <a:r>
              <a:rPr lang="en-US" dirty="0" err="1"/>
              <a:t>sa</a:t>
            </a:r>
            <a:r>
              <a:rPr lang="en-US" dirty="0"/>
              <a:t> E </a:t>
            </a:r>
            <a:r>
              <a:rPr lang="en-US" dirty="0" err="1"/>
              <a:t>na</a:t>
            </a:r>
            <a:r>
              <a:rPr lang="en-US" dirty="0"/>
              <a:t> E1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uspostavljanja</a:t>
            </a:r>
            <a:r>
              <a:rPr lang="en-US" dirty="0"/>
              <a:t> </a:t>
            </a:r>
            <a:r>
              <a:rPr lang="en-US" dirty="0" err="1" smtClean="0"/>
              <a:t>nove</a:t>
            </a:r>
            <a:r>
              <a:rPr lang="sr-Latn-ME" dirty="0" smtClean="0"/>
              <a:t> </a:t>
            </a:r>
            <a:r>
              <a:rPr lang="en-US" dirty="0" err="1" smtClean="0"/>
              <a:t>ravnoteže</a:t>
            </a:r>
            <a:r>
              <a:rPr lang="en-US" dirty="0" smtClean="0"/>
              <a:t> </a:t>
            </a:r>
            <a:r>
              <a:rPr lang="en-US" dirty="0" err="1"/>
              <a:t>ponude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tražnje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 (</a:t>
            </a:r>
            <a:r>
              <a:rPr lang="en-US" dirty="0" err="1"/>
              <a:t>slika</a:t>
            </a:r>
            <a:r>
              <a:rPr lang="en-US" dirty="0"/>
              <a:t> </a:t>
            </a:r>
            <a:r>
              <a:rPr lang="en-US" dirty="0" smtClean="0"/>
              <a:t>l</a:t>
            </a:r>
            <a:r>
              <a:rPr lang="sr-Latn-ME" dirty="0" smtClean="0"/>
              <a:t>ij</a:t>
            </a:r>
            <a:r>
              <a:rPr lang="en-US" dirty="0" err="1" smtClean="0"/>
              <a:t>evo</a:t>
            </a:r>
            <a:r>
              <a:rPr lang="en-US" dirty="0"/>
              <a:t>). </a:t>
            </a:r>
            <a:endParaRPr lang="sr-Latn-ME" dirty="0" smtClean="0"/>
          </a:p>
          <a:p>
            <a:pPr algn="just"/>
            <a:r>
              <a:rPr lang="en-US" dirty="0" smtClean="0"/>
              <a:t>Na </a:t>
            </a:r>
            <a:r>
              <a:rPr lang="en-US" dirty="0" err="1"/>
              <a:t>slici</a:t>
            </a:r>
            <a:r>
              <a:rPr lang="en-US" dirty="0"/>
              <a:t> </a:t>
            </a:r>
            <a:r>
              <a:rPr lang="en-US" dirty="0" err="1"/>
              <a:t>desno</a:t>
            </a:r>
            <a:r>
              <a:rPr lang="en-US" dirty="0"/>
              <a:t> </a:t>
            </a:r>
            <a:r>
              <a:rPr lang="en-US" dirty="0" err="1"/>
              <a:t>tražnja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novcem</a:t>
            </a:r>
            <a:r>
              <a:rPr lang="en-US" dirty="0"/>
              <a:t> </a:t>
            </a:r>
            <a:r>
              <a:rPr lang="en-US" dirty="0" smtClean="0"/>
              <a:t>se</a:t>
            </a:r>
            <a:r>
              <a:rPr lang="sr-Latn-ME" dirty="0" smtClean="0"/>
              <a:t> </a:t>
            </a:r>
            <a:r>
              <a:rPr lang="en-US" dirty="0" err="1" smtClean="0"/>
              <a:t>povećala</a:t>
            </a:r>
            <a:r>
              <a:rPr lang="en-US" dirty="0" smtClean="0"/>
              <a:t> </a:t>
            </a:r>
            <a:r>
              <a:rPr lang="en-US" dirty="0" err="1"/>
              <a:t>zbog</a:t>
            </a:r>
            <a:r>
              <a:rPr lang="en-US" dirty="0"/>
              <a:t> </a:t>
            </a:r>
            <a:r>
              <a:rPr lang="en-US" dirty="0" err="1"/>
              <a:t>rasta</a:t>
            </a:r>
            <a:r>
              <a:rPr lang="en-US" dirty="0"/>
              <a:t>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ena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inflacije</a:t>
            </a:r>
            <a:r>
              <a:rPr lang="en-US" dirty="0"/>
              <a:t>), </a:t>
            </a:r>
            <a:r>
              <a:rPr lang="en-US" dirty="0" err="1"/>
              <a:t>uz</a:t>
            </a:r>
            <a:r>
              <a:rPr lang="en-US" dirty="0"/>
              <a:t> </a:t>
            </a:r>
            <a:r>
              <a:rPr lang="en-US" dirty="0" err="1"/>
              <a:t>datu</a:t>
            </a:r>
            <a:r>
              <a:rPr lang="en-US" dirty="0"/>
              <a:t> (</a:t>
            </a:r>
            <a:r>
              <a:rPr lang="en-US" dirty="0" err="1"/>
              <a:t>konstantnu</a:t>
            </a:r>
            <a:r>
              <a:rPr lang="en-US" dirty="0"/>
              <a:t>) </a:t>
            </a:r>
            <a:r>
              <a:rPr lang="en-US" dirty="0" err="1"/>
              <a:t>proizvodnju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err="1" smtClean="0"/>
              <a:t>Veća</a:t>
            </a:r>
            <a:r>
              <a:rPr lang="en-US" dirty="0" smtClean="0"/>
              <a:t> </a:t>
            </a:r>
            <a:r>
              <a:rPr lang="en-US" dirty="0" err="1" smtClean="0"/>
              <a:t>tražnja</a:t>
            </a:r>
            <a:r>
              <a:rPr lang="sr-Latn-ME" dirty="0" smtClean="0"/>
              <a:t> </a:t>
            </a:r>
            <a:r>
              <a:rPr lang="en-US" dirty="0" err="1" smtClean="0"/>
              <a:t>novca</a:t>
            </a:r>
            <a:r>
              <a:rPr lang="en-US" dirty="0" smtClean="0"/>
              <a:t> </a:t>
            </a:r>
            <a:r>
              <a:rPr lang="en-US" dirty="0" err="1"/>
              <a:t>dovodi</a:t>
            </a:r>
            <a:r>
              <a:rPr lang="en-US" dirty="0"/>
              <a:t> do </a:t>
            </a:r>
            <a:r>
              <a:rPr lang="en-US" dirty="0" err="1"/>
              <a:t>porasta</a:t>
            </a:r>
            <a:r>
              <a:rPr lang="en-US" dirty="0"/>
              <a:t> </a:t>
            </a:r>
            <a:r>
              <a:rPr lang="en-US" dirty="0" err="1"/>
              <a:t>tržišnih</a:t>
            </a:r>
            <a:r>
              <a:rPr lang="en-US" dirty="0"/>
              <a:t> </a:t>
            </a:r>
            <a:r>
              <a:rPr lang="en-US" dirty="0" err="1"/>
              <a:t>kamatnih</a:t>
            </a:r>
            <a:r>
              <a:rPr lang="en-US" dirty="0"/>
              <a:t> </a:t>
            </a:r>
            <a:r>
              <a:rPr lang="en-US" dirty="0" err="1"/>
              <a:t>stopa</a:t>
            </a:r>
            <a:r>
              <a:rPr lang="en-US" dirty="0"/>
              <a:t>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/>
              <a:t>dok</a:t>
            </a:r>
            <a:r>
              <a:rPr lang="en-US" dirty="0"/>
              <a:t> se </a:t>
            </a:r>
            <a:r>
              <a:rPr lang="en-US" dirty="0" err="1"/>
              <a:t>tražena</a:t>
            </a:r>
            <a:r>
              <a:rPr lang="en-US" dirty="0"/>
              <a:t> </a:t>
            </a:r>
            <a:r>
              <a:rPr lang="en-US" dirty="0" err="1"/>
              <a:t>količina</a:t>
            </a:r>
            <a:r>
              <a:rPr lang="en-US" dirty="0"/>
              <a:t> </a:t>
            </a:r>
            <a:r>
              <a:rPr lang="en-US" dirty="0" err="1" smtClean="0"/>
              <a:t>novca</a:t>
            </a:r>
            <a:r>
              <a:rPr lang="sr-Latn-ME" dirty="0" smtClean="0"/>
              <a:t> </a:t>
            </a:r>
            <a:r>
              <a:rPr lang="it-IT" dirty="0" smtClean="0"/>
              <a:t>ne </a:t>
            </a:r>
            <a:r>
              <a:rPr lang="it-IT" dirty="0"/>
              <a:t>vrati na prethodni (ravnotežni) nivo.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61269729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24248"/>
            <a:ext cx="10515600" cy="5352715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Kriva</a:t>
            </a:r>
            <a:r>
              <a:rPr lang="en-US" dirty="0"/>
              <a:t> </a:t>
            </a:r>
            <a:r>
              <a:rPr lang="en-US" dirty="0" err="1"/>
              <a:t>tražnje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 (MD) je </a:t>
            </a:r>
            <a:r>
              <a:rPr lang="en-US" dirty="0" err="1"/>
              <a:t>opadajuća</a:t>
            </a:r>
            <a:r>
              <a:rPr lang="en-US" dirty="0"/>
              <a:t>, </a:t>
            </a:r>
            <a:r>
              <a:rPr lang="en-US" dirty="0" err="1"/>
              <a:t>jer</a:t>
            </a:r>
            <a:r>
              <a:rPr lang="en-US" dirty="0"/>
              <a:t> </a:t>
            </a:r>
            <a:r>
              <a:rPr lang="en-US" dirty="0" err="1"/>
              <a:t>uz</a:t>
            </a:r>
            <a:r>
              <a:rPr lang="en-US" dirty="0"/>
              <a:t> </a:t>
            </a:r>
            <a:r>
              <a:rPr lang="en-US" dirty="0" err="1"/>
              <a:t>rast</a:t>
            </a:r>
            <a:r>
              <a:rPr lang="en-US" dirty="0"/>
              <a:t> </a:t>
            </a:r>
            <a:r>
              <a:rPr lang="en-US" dirty="0" err="1"/>
              <a:t>kamatne</a:t>
            </a:r>
            <a:r>
              <a:rPr lang="en-US" dirty="0"/>
              <a:t> stope </a:t>
            </a:r>
            <a:r>
              <a:rPr lang="en-US" dirty="0" err="1" smtClean="0"/>
              <a:t>svi</a:t>
            </a:r>
            <a:r>
              <a:rPr lang="sr-Latn-ME" dirty="0" smtClean="0"/>
              <a:t> </a:t>
            </a:r>
            <a:r>
              <a:rPr lang="en-US" dirty="0" err="1" smtClean="0"/>
              <a:t>subjekti</a:t>
            </a:r>
            <a:r>
              <a:rPr lang="en-US" dirty="0" smtClean="0"/>
              <a:t> </a:t>
            </a:r>
            <a:r>
              <a:rPr lang="en-US" dirty="0" err="1"/>
              <a:t>drže</a:t>
            </a:r>
            <a:r>
              <a:rPr lang="en-US" dirty="0"/>
              <a:t> </a:t>
            </a:r>
            <a:r>
              <a:rPr lang="en-US" dirty="0" err="1"/>
              <a:t>manje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Iz</a:t>
            </a:r>
            <a:r>
              <a:rPr lang="en-US" dirty="0" smtClean="0"/>
              <a:t> </a:t>
            </a:r>
            <a:r>
              <a:rPr lang="en-US" dirty="0" err="1"/>
              <a:t>više</a:t>
            </a:r>
            <a:r>
              <a:rPr lang="en-US" dirty="0"/>
              <a:t> </a:t>
            </a:r>
            <a:r>
              <a:rPr lang="en-US" dirty="0" err="1"/>
              <a:t>kamatne</a:t>
            </a:r>
            <a:r>
              <a:rPr lang="en-US" dirty="0"/>
              <a:t> stope (</a:t>
            </a:r>
            <a:r>
              <a:rPr lang="en-US" dirty="0" err="1"/>
              <a:t>banaka</a:t>
            </a:r>
            <a:r>
              <a:rPr lang="en-US" dirty="0"/>
              <a:t>) </a:t>
            </a:r>
            <a:r>
              <a:rPr lang="en-US" dirty="0" err="1"/>
              <a:t>preduzeća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stanovništvo</a:t>
            </a:r>
            <a:r>
              <a:rPr lang="sr-Latn-ME" dirty="0" smtClean="0"/>
              <a:t> </a:t>
            </a:r>
            <a:r>
              <a:rPr lang="en-US" dirty="0" err="1" smtClean="0"/>
              <a:t>prenosiće</a:t>
            </a:r>
            <a:r>
              <a:rPr lang="en-US" dirty="0" smtClean="0"/>
              <a:t> </a:t>
            </a:r>
            <a:r>
              <a:rPr lang="en-US" dirty="0" err="1"/>
              <a:t>svoja</a:t>
            </a:r>
            <a:r>
              <a:rPr lang="en-US" dirty="0"/>
              <a:t> </a:t>
            </a:r>
            <a:r>
              <a:rPr lang="en-US" dirty="0" err="1"/>
              <a:t>sredstva</a:t>
            </a:r>
            <a:r>
              <a:rPr lang="en-US" dirty="0"/>
              <a:t> u </a:t>
            </a:r>
            <a:r>
              <a:rPr lang="en-US" dirty="0" err="1"/>
              <a:t>oblike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većim</a:t>
            </a:r>
            <a:r>
              <a:rPr lang="en-US" dirty="0"/>
              <a:t> </a:t>
            </a:r>
            <a:r>
              <a:rPr lang="en-US" dirty="0" err="1"/>
              <a:t>prinosom</a:t>
            </a:r>
            <a:r>
              <a:rPr lang="en-US" dirty="0"/>
              <a:t> - </a:t>
            </a:r>
            <a:r>
              <a:rPr lang="en-US" dirty="0" smtClean="0"/>
              <a:t>b</a:t>
            </a:r>
            <a:r>
              <a:rPr lang="sr-Latn-ME" dirty="0" smtClean="0"/>
              <a:t>j</a:t>
            </a:r>
            <a:r>
              <a:rPr lang="en-US" dirty="0" err="1" smtClean="0"/>
              <a:t>ežaće</a:t>
            </a:r>
            <a:r>
              <a:rPr lang="en-US" dirty="0" smtClean="0"/>
              <a:t> </a:t>
            </a:r>
            <a:r>
              <a:rPr lang="en-US" dirty="0"/>
              <a:t>od </a:t>
            </a:r>
            <a:r>
              <a:rPr lang="en-US" dirty="0" err="1"/>
              <a:t>novca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 smtClean="0"/>
              <a:t>im</a:t>
            </a:r>
            <a:r>
              <a:rPr lang="sr-Latn-ME" dirty="0" smtClean="0"/>
              <a:t> </a:t>
            </a:r>
            <a:r>
              <a:rPr lang="en-US" dirty="0" err="1" smtClean="0"/>
              <a:t>nosi</a:t>
            </a:r>
            <a:r>
              <a:rPr lang="en-US" dirty="0" smtClean="0"/>
              <a:t> </a:t>
            </a:r>
            <a:r>
              <a:rPr lang="en-US" dirty="0" err="1"/>
              <a:t>nikakav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nizak</a:t>
            </a:r>
            <a:r>
              <a:rPr lang="en-US" dirty="0"/>
              <a:t> </a:t>
            </a:r>
            <a:r>
              <a:rPr lang="en-US" dirty="0" err="1"/>
              <a:t>prinos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To </a:t>
            </a:r>
            <a:r>
              <a:rPr lang="en-US" dirty="0"/>
              <a:t>se </a:t>
            </a:r>
            <a:r>
              <a:rPr lang="en-US" dirty="0" err="1"/>
              <a:t>postiže</a:t>
            </a:r>
            <a:r>
              <a:rPr lang="en-US" dirty="0"/>
              <a:t> </a:t>
            </a:r>
            <a:r>
              <a:rPr lang="sr-Latn-ME" dirty="0" smtClean="0"/>
              <a:t>kroz</a:t>
            </a:r>
            <a:r>
              <a:rPr lang="en-US" dirty="0" smtClean="0"/>
              <a:t> </a:t>
            </a:r>
            <a:r>
              <a:rPr lang="en-US" dirty="0" err="1"/>
              <a:t>plasman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 u </a:t>
            </a:r>
            <a:r>
              <a:rPr lang="en-US" dirty="0" err="1"/>
              <a:t>oblike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smtClean="0"/>
              <a:t>nose</a:t>
            </a:r>
            <a:r>
              <a:rPr lang="sr-Latn-ME" dirty="0" smtClean="0"/>
              <a:t> </a:t>
            </a:r>
            <a:r>
              <a:rPr lang="en-US" dirty="0" err="1" smtClean="0"/>
              <a:t>veće</a:t>
            </a:r>
            <a:r>
              <a:rPr lang="en-US" dirty="0" smtClean="0"/>
              <a:t> </a:t>
            </a:r>
            <a:r>
              <a:rPr lang="en-US" dirty="0" err="1"/>
              <a:t>prinose</a:t>
            </a:r>
            <a:r>
              <a:rPr lang="en-US" dirty="0"/>
              <a:t>,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kamatne</a:t>
            </a:r>
            <a:r>
              <a:rPr lang="en-US" dirty="0"/>
              <a:t> stope, </a:t>
            </a:r>
            <a:r>
              <a:rPr lang="en-US" dirty="0" err="1"/>
              <a:t>uz</a:t>
            </a:r>
            <a:r>
              <a:rPr lang="en-US" dirty="0"/>
              <a:t> </a:t>
            </a:r>
            <a:r>
              <a:rPr lang="en-US" dirty="0" err="1"/>
              <a:t>bolje</a:t>
            </a:r>
            <a:r>
              <a:rPr lang="en-US" dirty="0"/>
              <a:t> </a:t>
            </a:r>
            <a:r>
              <a:rPr lang="en-US" dirty="0" err="1"/>
              <a:t>usklađivanje</a:t>
            </a:r>
            <a:r>
              <a:rPr lang="en-US" dirty="0"/>
              <a:t> </a:t>
            </a:r>
            <a:r>
              <a:rPr lang="en-US" dirty="0" err="1"/>
              <a:t>prihoda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rashoda</a:t>
            </a:r>
            <a:r>
              <a:rPr lang="en-US" dirty="0"/>
              <a:t>, </a:t>
            </a:r>
            <a:r>
              <a:rPr lang="en-US" dirty="0" err="1"/>
              <a:t>ali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bolje</a:t>
            </a:r>
            <a:r>
              <a:rPr lang="sr-Latn-ME" dirty="0" smtClean="0"/>
              <a:t> </a:t>
            </a:r>
            <a:r>
              <a:rPr lang="nb-NO" dirty="0" smtClean="0"/>
              <a:t>upravljanje </a:t>
            </a:r>
            <a:r>
              <a:rPr lang="nb-NO" dirty="0"/>
              <a:t>aktivom, pasivom i gotovinom. </a:t>
            </a:r>
            <a:endParaRPr lang="sr-Latn-ME" dirty="0" smtClean="0"/>
          </a:p>
          <a:p>
            <a:r>
              <a:rPr lang="nb-NO" dirty="0" smtClean="0"/>
              <a:t>Često </a:t>
            </a:r>
            <a:r>
              <a:rPr lang="nb-NO" dirty="0"/>
              <a:t>se plasman vrši u obveznice </a:t>
            </a:r>
            <a:r>
              <a:rPr lang="nb-NO" dirty="0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druge</a:t>
            </a:r>
            <a:r>
              <a:rPr lang="en-US" dirty="0" smtClean="0"/>
              <a:t> </a:t>
            </a:r>
            <a:r>
              <a:rPr lang="en-US" dirty="0" err="1"/>
              <a:t>finansijske</a:t>
            </a:r>
            <a:r>
              <a:rPr lang="en-US" dirty="0"/>
              <a:t> </a:t>
            </a:r>
            <a:r>
              <a:rPr lang="en-US" dirty="0" err="1"/>
              <a:t>instrumente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nose </a:t>
            </a:r>
            <a:r>
              <a:rPr lang="en-US" dirty="0" err="1"/>
              <a:t>veći</a:t>
            </a:r>
            <a:r>
              <a:rPr lang="en-US" dirty="0"/>
              <a:t> </a:t>
            </a:r>
            <a:r>
              <a:rPr lang="en-US" dirty="0" err="1"/>
              <a:t>prinos</a:t>
            </a:r>
            <a:r>
              <a:rPr lang="en-US" dirty="0"/>
              <a:t> od </a:t>
            </a:r>
            <a:r>
              <a:rPr lang="en-US" dirty="0" err="1"/>
              <a:t>bankarske</a:t>
            </a:r>
            <a:r>
              <a:rPr lang="en-US" dirty="0"/>
              <a:t> </a:t>
            </a:r>
            <a:r>
              <a:rPr lang="en-US" dirty="0" err="1"/>
              <a:t>kamate</a:t>
            </a:r>
            <a:r>
              <a:rPr lang="en-US" dirty="0" smtClean="0"/>
              <a:t>.</a:t>
            </a:r>
            <a:endParaRPr lang="sr-Latn-ME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64275856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8490"/>
            <a:ext cx="10515600" cy="5378473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Centralna</a:t>
            </a:r>
            <a:r>
              <a:rPr lang="en-US" dirty="0" smtClean="0"/>
              <a:t> </a:t>
            </a:r>
            <a:r>
              <a:rPr lang="en-US" dirty="0" err="1"/>
              <a:t>banka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, </a:t>
            </a:r>
            <a:r>
              <a:rPr lang="en-US" dirty="0" err="1"/>
              <a:t>zbog</a:t>
            </a:r>
            <a:r>
              <a:rPr lang="en-US" dirty="0"/>
              <a:t> </a:t>
            </a:r>
            <a:r>
              <a:rPr lang="en-US" dirty="0" err="1"/>
              <a:t>opasnosti</a:t>
            </a:r>
            <a:r>
              <a:rPr lang="en-US" dirty="0"/>
              <a:t> od </a:t>
            </a:r>
            <a:r>
              <a:rPr lang="en-US" dirty="0" err="1"/>
              <a:t>inflacije</a:t>
            </a:r>
            <a:r>
              <a:rPr lang="en-US" dirty="0"/>
              <a:t>, da </a:t>
            </a:r>
            <a:r>
              <a:rPr lang="en-US" dirty="0" err="1"/>
              <a:t>smanji</a:t>
            </a:r>
            <a:r>
              <a:rPr lang="en-US" dirty="0"/>
              <a:t> </a:t>
            </a:r>
            <a:r>
              <a:rPr lang="en-US" dirty="0" err="1"/>
              <a:t>ponudu</a:t>
            </a:r>
            <a:r>
              <a:rPr lang="en-US" dirty="0"/>
              <a:t> </a:t>
            </a:r>
            <a:r>
              <a:rPr lang="en-US" dirty="0" err="1" smtClean="0"/>
              <a:t>novca</a:t>
            </a:r>
            <a:r>
              <a:rPr lang="sr-Latn-ME" dirty="0" smtClean="0"/>
              <a:t> </a:t>
            </a:r>
            <a:r>
              <a:rPr lang="en-US" dirty="0" smtClean="0"/>
              <a:t>(</a:t>
            </a:r>
            <a:r>
              <a:rPr lang="en-US" dirty="0" err="1"/>
              <a:t>prodajom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povlačenjem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 od </a:t>
            </a:r>
            <a:r>
              <a:rPr lang="en-US" dirty="0" err="1"/>
              <a:t>banaka</a:t>
            </a:r>
            <a:r>
              <a:rPr lang="en-US" dirty="0"/>
              <a:t>). </a:t>
            </a:r>
            <a:endParaRPr lang="sr-Latn-ME" dirty="0" smtClean="0"/>
          </a:p>
          <a:p>
            <a:pPr algn="just"/>
            <a:r>
              <a:rPr lang="en-US" dirty="0" err="1" smtClean="0"/>
              <a:t>Iz</a:t>
            </a:r>
            <a:r>
              <a:rPr lang="en-US" dirty="0" smtClean="0"/>
              <a:t> </a:t>
            </a:r>
            <a:r>
              <a:rPr lang="en-US" dirty="0" err="1" smtClean="0"/>
              <a:t>prethodne</a:t>
            </a:r>
            <a:r>
              <a:rPr lang="sr-Latn-ME" dirty="0" smtClean="0"/>
              <a:t> </a:t>
            </a:r>
            <a:r>
              <a:rPr lang="en-US" dirty="0" err="1" smtClean="0"/>
              <a:t>slike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vidi</a:t>
            </a:r>
            <a:r>
              <a:rPr lang="en-US" dirty="0"/>
              <a:t> da </a:t>
            </a:r>
            <a:r>
              <a:rPr lang="en-US" dirty="0" err="1"/>
              <a:t>kretanje</a:t>
            </a:r>
            <a:r>
              <a:rPr lang="en-US" dirty="0"/>
              <a:t> </a:t>
            </a:r>
            <a:r>
              <a:rPr lang="en-US" dirty="0" err="1"/>
              <a:t>krive</a:t>
            </a:r>
            <a:r>
              <a:rPr lang="en-US" dirty="0"/>
              <a:t> </a:t>
            </a:r>
            <a:r>
              <a:rPr lang="en-US" dirty="0" err="1"/>
              <a:t>ponude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 </a:t>
            </a:r>
            <a:r>
              <a:rPr lang="en-US" dirty="0" err="1" smtClean="0"/>
              <a:t>ul</a:t>
            </a:r>
            <a:r>
              <a:rPr lang="sr-Latn-ME" dirty="0" smtClean="0"/>
              <a:t>ij</a:t>
            </a:r>
            <a:r>
              <a:rPr lang="en-US" dirty="0" err="1" smtClean="0"/>
              <a:t>evo</a:t>
            </a:r>
            <a:r>
              <a:rPr lang="en-US" dirty="0" smtClean="0"/>
              <a:t> </a:t>
            </a:r>
            <a:r>
              <a:rPr lang="en-US" dirty="0" err="1"/>
              <a:t>sa</a:t>
            </a:r>
            <a:r>
              <a:rPr lang="en-US" dirty="0"/>
              <a:t> MS </a:t>
            </a:r>
            <a:r>
              <a:rPr lang="en-US" dirty="0" err="1"/>
              <a:t>na</a:t>
            </a:r>
            <a:r>
              <a:rPr lang="en-US" dirty="0"/>
              <a:t> MS, </a:t>
            </a:r>
            <a:r>
              <a:rPr lang="en-US" dirty="0" err="1"/>
              <a:t>javlja</a:t>
            </a:r>
            <a:r>
              <a:rPr lang="en-US" dirty="0"/>
              <a:t> se </a:t>
            </a:r>
            <a:r>
              <a:rPr lang="en-US" dirty="0" err="1" smtClean="0"/>
              <a:t>razlika</a:t>
            </a:r>
            <a:r>
              <a:rPr lang="sr-Latn-ME" dirty="0" smtClean="0"/>
              <a:t> </a:t>
            </a:r>
            <a:r>
              <a:rPr lang="nn-NO" dirty="0" smtClean="0"/>
              <a:t>tražnje </a:t>
            </a:r>
            <a:r>
              <a:rPr lang="nn-NO" dirty="0"/>
              <a:t>novca u visini ER. </a:t>
            </a:r>
            <a:endParaRPr lang="sr-Latn-ME" dirty="0" smtClean="0"/>
          </a:p>
          <a:p>
            <a:pPr algn="just"/>
            <a:r>
              <a:rPr lang="nn-NO" dirty="0" smtClean="0"/>
              <a:t>Subjekti </a:t>
            </a:r>
            <a:r>
              <a:rPr lang="nn-NO" dirty="0"/>
              <a:t>u privredi u tim uslovima (uz rast kamatne stope</a:t>
            </a:r>
            <a:r>
              <a:rPr lang="nn-NO" dirty="0" smtClean="0"/>
              <a:t>)</a:t>
            </a:r>
            <a:r>
              <a:rPr lang="sr-Latn-ME" dirty="0" smtClean="0"/>
              <a:t> </a:t>
            </a:r>
            <a:r>
              <a:rPr lang="en-US" dirty="0" err="1" smtClean="0"/>
              <a:t>počinju</a:t>
            </a:r>
            <a:r>
              <a:rPr lang="en-US" dirty="0" smtClean="0"/>
              <a:t> </a:t>
            </a:r>
            <a:r>
              <a:rPr lang="en-US" dirty="0" err="1"/>
              <a:t>prodavati</a:t>
            </a:r>
            <a:r>
              <a:rPr lang="en-US" dirty="0"/>
              <a:t> </a:t>
            </a:r>
            <a:r>
              <a:rPr lang="en-US" dirty="0" smtClean="0"/>
              <a:t>d</a:t>
            </a:r>
            <a:r>
              <a:rPr lang="sr-Latn-ME" dirty="0" smtClean="0"/>
              <a:t>i</a:t>
            </a:r>
            <a:r>
              <a:rPr lang="en-US" dirty="0" smtClean="0"/>
              <a:t>o </a:t>
            </a:r>
            <a:r>
              <a:rPr lang="en-US" dirty="0" err="1"/>
              <a:t>svojih</a:t>
            </a:r>
            <a:r>
              <a:rPr lang="en-US" dirty="0"/>
              <a:t> </a:t>
            </a:r>
            <a:r>
              <a:rPr lang="en-US" dirty="0" err="1"/>
              <a:t>realnih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zadržavati</a:t>
            </a:r>
            <a:r>
              <a:rPr lang="en-US" dirty="0"/>
              <a:t> </a:t>
            </a:r>
            <a:r>
              <a:rPr lang="en-US" dirty="0" err="1"/>
              <a:t>veće</a:t>
            </a:r>
            <a:r>
              <a:rPr lang="en-US" dirty="0"/>
              <a:t> </a:t>
            </a:r>
            <a:r>
              <a:rPr lang="en-US" dirty="0" err="1"/>
              <a:t>količine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Kamatne</a:t>
            </a:r>
            <a:r>
              <a:rPr lang="en-US" dirty="0"/>
              <a:t> stope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dalje</a:t>
            </a:r>
            <a:r>
              <a:rPr lang="en-US" dirty="0"/>
              <a:t> </a:t>
            </a:r>
            <a:r>
              <a:rPr lang="en-US" dirty="0" err="1"/>
              <a:t>rastu</a:t>
            </a:r>
            <a:r>
              <a:rPr lang="en-US" dirty="0"/>
              <a:t> </a:t>
            </a:r>
            <a:r>
              <a:rPr lang="en-US" dirty="0" err="1"/>
              <a:t>dok</a:t>
            </a:r>
            <a:r>
              <a:rPr lang="en-US" dirty="0"/>
              <a:t> se ne </a:t>
            </a:r>
            <a:r>
              <a:rPr lang="en-US" dirty="0" err="1"/>
              <a:t>dostigne</a:t>
            </a:r>
            <a:r>
              <a:rPr lang="en-US" dirty="0"/>
              <a:t> nova </a:t>
            </a:r>
            <a:r>
              <a:rPr lang="en-US" dirty="0" err="1"/>
              <a:t>ravnotežna</a:t>
            </a:r>
            <a:r>
              <a:rPr lang="en-US" dirty="0"/>
              <a:t> </a:t>
            </a:r>
            <a:r>
              <a:rPr lang="en-US" dirty="0" err="1"/>
              <a:t>kamata</a:t>
            </a:r>
            <a:r>
              <a:rPr lang="en-US" dirty="0"/>
              <a:t> u </a:t>
            </a:r>
            <a:r>
              <a:rPr lang="en-US" dirty="0" err="1"/>
              <a:t>visini</a:t>
            </a:r>
            <a:r>
              <a:rPr lang="en-US" dirty="0"/>
              <a:t> i1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endParaRPr lang="sr-Latn-ME" dirty="0" smtClean="0"/>
          </a:p>
          <a:p>
            <a:pPr marL="0" indent="0">
              <a:buNone/>
            </a:pPr>
            <a:r>
              <a:rPr lang="sr-Latn-ME" dirty="0" smtClean="0"/>
              <a:t>HVALA!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120559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18186"/>
            <a:ext cx="10515600" cy="5558777"/>
          </a:xfrm>
        </p:spPr>
        <p:txBody>
          <a:bodyPr>
            <a:normAutofit/>
          </a:bodyPr>
          <a:lstStyle/>
          <a:p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eli</a:t>
            </a:r>
            <a:r>
              <a:rPr lang="en-US" dirty="0" smtClean="0"/>
              <a:t> </a:t>
            </a:r>
            <a:r>
              <a:rPr lang="en-US" dirty="0"/>
              <a:t>profit </a:t>
            </a:r>
            <a:r>
              <a:rPr lang="en-US" dirty="0" err="1"/>
              <a:t>odlazi</a:t>
            </a:r>
            <a:r>
              <a:rPr lang="en-US" dirty="0"/>
              <a:t> </a:t>
            </a:r>
            <a:r>
              <a:rPr lang="en-US" dirty="0" err="1"/>
              <a:t>zajmovnom</a:t>
            </a:r>
            <a:r>
              <a:rPr lang="en-US" dirty="0"/>
              <a:t> </a:t>
            </a:r>
            <a:r>
              <a:rPr lang="sr-Latn-ME" dirty="0" smtClean="0"/>
              <a:t>vlasniku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/>
              <a:t>Ne </a:t>
            </a:r>
            <a:r>
              <a:rPr lang="en-US" dirty="0" err="1"/>
              <a:t>isplati</a:t>
            </a:r>
            <a:r>
              <a:rPr lang="en-US" dirty="0"/>
              <a:t> se </a:t>
            </a:r>
            <a:r>
              <a:rPr lang="en-US" dirty="0" err="1" smtClean="0"/>
              <a:t>pozajmiti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ulagati</a:t>
            </a:r>
            <a:r>
              <a:rPr lang="sr-Latn-ME" dirty="0" smtClean="0"/>
              <a:t> </a:t>
            </a:r>
            <a:r>
              <a:rPr lang="en-US" dirty="0" err="1" smtClean="0"/>
              <a:t>kapital</a:t>
            </a:r>
            <a:r>
              <a:rPr lang="en-US" dirty="0" smtClean="0"/>
              <a:t> </a:t>
            </a:r>
            <a:r>
              <a:rPr lang="en-US" dirty="0"/>
              <a:t>- </a:t>
            </a:r>
            <a:r>
              <a:rPr lang="en-US" dirty="0" err="1"/>
              <a:t>investirati</a:t>
            </a:r>
            <a:r>
              <a:rPr lang="en-US" dirty="0"/>
              <a:t> (</a:t>
            </a:r>
            <a:r>
              <a:rPr lang="en-US" dirty="0" err="1"/>
              <a:t>nizak</a:t>
            </a:r>
            <a:r>
              <a:rPr lang="en-US" dirty="0"/>
              <a:t> profit, </a:t>
            </a:r>
            <a:r>
              <a:rPr lang="en-US" dirty="0" err="1"/>
              <a:t>visok</a:t>
            </a:r>
            <a:r>
              <a:rPr lang="en-US" dirty="0"/>
              <a:t> </a:t>
            </a:r>
            <a:r>
              <a:rPr lang="en-US" dirty="0" err="1"/>
              <a:t>rizik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visoka</a:t>
            </a:r>
            <a:r>
              <a:rPr lang="en-US" dirty="0"/>
              <a:t> </a:t>
            </a:r>
            <a:r>
              <a:rPr lang="en-US" dirty="0" err="1"/>
              <a:t>kamata</a:t>
            </a:r>
            <a:r>
              <a:rPr lang="en-US" dirty="0"/>
              <a:t>). </a:t>
            </a:r>
            <a:endParaRPr lang="sr-Latn-ME" dirty="0" smtClean="0"/>
          </a:p>
          <a:p>
            <a:pPr algn="just"/>
            <a:r>
              <a:rPr lang="en-US" dirty="0" smtClean="0"/>
              <a:t>U </a:t>
            </a:r>
            <a:r>
              <a:rPr lang="en-US" dirty="0" err="1"/>
              <a:t>fazi</a:t>
            </a:r>
            <a:r>
              <a:rPr lang="en-US" dirty="0"/>
              <a:t> </a:t>
            </a:r>
            <a:r>
              <a:rPr lang="en-US" dirty="0" err="1"/>
              <a:t>uspona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visoke</a:t>
            </a:r>
            <a:r>
              <a:rPr lang="sr-Latn-ME" dirty="0" smtClean="0"/>
              <a:t> </a:t>
            </a:r>
            <a:r>
              <a:rPr lang="en-US" dirty="0" err="1" smtClean="0"/>
              <a:t>konjunkture</a:t>
            </a:r>
            <a:r>
              <a:rPr lang="en-US" dirty="0" smtClean="0"/>
              <a:t> </a:t>
            </a:r>
            <a:r>
              <a:rPr lang="en-US" dirty="0" err="1"/>
              <a:t>kada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poslovni</a:t>
            </a:r>
            <a:r>
              <a:rPr lang="en-US" dirty="0"/>
              <a:t> </a:t>
            </a:r>
            <a:r>
              <a:rPr lang="en-US" dirty="0" err="1"/>
              <a:t>izgledi</a:t>
            </a:r>
            <a:r>
              <a:rPr lang="en-US" dirty="0"/>
              <a:t> </a:t>
            </a:r>
            <a:r>
              <a:rPr lang="en-US" dirty="0" err="1"/>
              <a:t>dobri</a:t>
            </a:r>
            <a:r>
              <a:rPr lang="en-US" dirty="0"/>
              <a:t>, </a:t>
            </a:r>
            <a:r>
              <a:rPr lang="en-US" dirty="0" err="1"/>
              <a:t>visok</a:t>
            </a:r>
            <a:r>
              <a:rPr lang="en-US" dirty="0"/>
              <a:t> profit, </a:t>
            </a:r>
            <a:r>
              <a:rPr lang="en-US" dirty="0" err="1"/>
              <a:t>klima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ulaganja</a:t>
            </a:r>
            <a:r>
              <a:rPr lang="en-US" dirty="0"/>
              <a:t> </a:t>
            </a:r>
            <a:r>
              <a:rPr lang="en-US" dirty="0" err="1"/>
              <a:t>povoljna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isplati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uzimati</a:t>
            </a:r>
            <a:r>
              <a:rPr lang="en-US" dirty="0"/>
              <a:t> </a:t>
            </a:r>
            <a:r>
              <a:rPr lang="en-US" dirty="0" err="1"/>
              <a:t>kredit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platiti</a:t>
            </a:r>
            <a:r>
              <a:rPr lang="en-US" dirty="0"/>
              <a:t> </a:t>
            </a:r>
            <a:r>
              <a:rPr lang="en-US" dirty="0" err="1"/>
              <a:t>kamatu</a:t>
            </a:r>
            <a:r>
              <a:rPr lang="en-US" dirty="0"/>
              <a:t> </a:t>
            </a:r>
            <a:r>
              <a:rPr lang="en-US" dirty="0" err="1"/>
              <a:t>jer</a:t>
            </a:r>
            <a:r>
              <a:rPr lang="en-US" dirty="0"/>
              <a:t> je </a:t>
            </a:r>
            <a:r>
              <a:rPr lang="en-US" dirty="0" err="1"/>
              <a:t>profitna</a:t>
            </a:r>
            <a:r>
              <a:rPr lang="en-US" dirty="0"/>
              <a:t> </a:t>
            </a:r>
            <a:r>
              <a:rPr lang="en-US" dirty="0" err="1"/>
              <a:t>stopa</a:t>
            </a:r>
            <a:r>
              <a:rPr lang="en-US" dirty="0"/>
              <a:t> </a:t>
            </a:r>
            <a:r>
              <a:rPr lang="en-US" dirty="0" err="1"/>
              <a:t>viša</a:t>
            </a:r>
            <a:r>
              <a:rPr lang="en-US" dirty="0"/>
              <a:t> od </a:t>
            </a:r>
            <a:r>
              <a:rPr lang="en-US" dirty="0" err="1"/>
              <a:t>kamatne</a:t>
            </a:r>
            <a:r>
              <a:rPr lang="en-US" dirty="0"/>
              <a:t> stope.</a:t>
            </a:r>
          </a:p>
          <a:p>
            <a:pPr algn="just"/>
            <a:r>
              <a:rPr lang="pl-PL" dirty="0"/>
              <a:t>U periodu visoke inflacije koja je viša od nominalne </a:t>
            </a:r>
            <a:r>
              <a:rPr lang="pl-PL" dirty="0" smtClean="0"/>
              <a:t>kamatne </a:t>
            </a:r>
            <a:r>
              <a:rPr lang="pl-PL" dirty="0"/>
              <a:t>stope, dolazi </a:t>
            </a:r>
            <a:r>
              <a:rPr lang="pl-PL" dirty="0" smtClean="0"/>
              <a:t>do </a:t>
            </a:r>
            <a:r>
              <a:rPr lang="en-US" dirty="0" err="1" smtClean="0"/>
              <a:t>prelivanja</a:t>
            </a:r>
            <a:r>
              <a:rPr lang="en-US" dirty="0" smtClean="0"/>
              <a:t> </a:t>
            </a:r>
            <a:r>
              <a:rPr lang="en-US" dirty="0" err="1"/>
              <a:t>novčane</a:t>
            </a:r>
            <a:r>
              <a:rPr lang="en-US" dirty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/>
              <a:t>od </a:t>
            </a:r>
            <a:r>
              <a:rPr lang="en-US" dirty="0" err="1"/>
              <a:t>zajmodavca</a:t>
            </a:r>
            <a:r>
              <a:rPr lang="en-US" dirty="0"/>
              <a:t> </a:t>
            </a:r>
            <a:r>
              <a:rPr lang="en-US" dirty="0" err="1"/>
              <a:t>ka</a:t>
            </a:r>
            <a:r>
              <a:rPr lang="en-US" dirty="0"/>
              <a:t> </a:t>
            </a:r>
            <a:r>
              <a:rPr lang="en-US" dirty="0" err="1"/>
              <a:t>zajmoprimcu</a:t>
            </a:r>
            <a:r>
              <a:rPr lang="en-US" dirty="0"/>
              <a:t> (</a:t>
            </a:r>
            <a:r>
              <a:rPr lang="en-US" dirty="0" err="1"/>
              <a:t>korisniku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).</a:t>
            </a:r>
          </a:p>
          <a:p>
            <a:r>
              <a:rPr lang="en-US" dirty="0" err="1"/>
              <a:t>Inflaciona</a:t>
            </a:r>
            <a:r>
              <a:rPr lang="en-US" dirty="0"/>
              <a:t> </a:t>
            </a:r>
            <a:r>
              <a:rPr lang="en-US" dirty="0" err="1"/>
              <a:t>dobit</a:t>
            </a:r>
            <a:r>
              <a:rPr lang="en-US" dirty="0"/>
              <a:t> se </a:t>
            </a:r>
            <a:r>
              <a:rPr lang="en-US" dirty="0" err="1"/>
              <a:t>preliva</a:t>
            </a:r>
            <a:r>
              <a:rPr lang="en-US" dirty="0"/>
              <a:t> </a:t>
            </a:r>
            <a:r>
              <a:rPr lang="en-US" dirty="0" err="1"/>
              <a:t>industrijskom</a:t>
            </a:r>
            <a:r>
              <a:rPr lang="en-US" dirty="0"/>
              <a:t> </a:t>
            </a:r>
            <a:r>
              <a:rPr lang="sr-Latn-ME" dirty="0" smtClean="0"/>
              <a:t>vlasniku</a:t>
            </a:r>
            <a:r>
              <a:rPr lang="en-US" dirty="0" smtClean="0"/>
              <a:t>. </a:t>
            </a:r>
            <a:endParaRPr lang="sr-Latn-ME" dirty="0" smtClean="0"/>
          </a:p>
          <a:p>
            <a:r>
              <a:rPr lang="en-US" dirty="0" smtClean="0"/>
              <a:t>No</a:t>
            </a:r>
            <a:r>
              <a:rPr lang="en-US" dirty="0"/>
              <a:t>, </a:t>
            </a:r>
            <a:r>
              <a:rPr lang="en-US" dirty="0" err="1"/>
              <a:t>tada</a:t>
            </a:r>
            <a:r>
              <a:rPr lang="en-US" dirty="0"/>
              <a:t> </a:t>
            </a:r>
            <a:r>
              <a:rPr lang="en-US" dirty="0" err="1"/>
              <a:t>dolazi</a:t>
            </a:r>
            <a:r>
              <a:rPr lang="en-US" dirty="0"/>
              <a:t> do </a:t>
            </a:r>
            <a:r>
              <a:rPr lang="en-US" dirty="0" err="1" smtClean="0"/>
              <a:t>velikog</a:t>
            </a:r>
            <a:r>
              <a:rPr lang="sr-Latn-ME" dirty="0" smtClean="0"/>
              <a:t> </a:t>
            </a:r>
            <a:r>
              <a:rPr lang="en-US" dirty="0" err="1" smtClean="0"/>
              <a:t>topljenja</a:t>
            </a:r>
            <a:r>
              <a:rPr lang="en-US" dirty="0" smtClean="0"/>
              <a:t> </a:t>
            </a:r>
            <a:r>
              <a:rPr lang="en-US" dirty="0" err="1"/>
              <a:t>kredita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err="1" smtClean="0"/>
              <a:t>Pov</a:t>
            </a:r>
            <a:r>
              <a:rPr lang="sr-Latn-ME" dirty="0" smtClean="0"/>
              <a:t>j</a:t>
            </a:r>
            <a:r>
              <a:rPr lang="en-US" dirty="0" err="1" smtClean="0"/>
              <a:t>erioci</a:t>
            </a:r>
            <a:r>
              <a:rPr lang="en-US" dirty="0" smtClean="0"/>
              <a:t> </a:t>
            </a:r>
            <a:r>
              <a:rPr lang="en-US" dirty="0" err="1"/>
              <a:t>gube</a:t>
            </a:r>
            <a:r>
              <a:rPr lang="en-US" dirty="0"/>
              <a:t>, a </a:t>
            </a:r>
            <a:r>
              <a:rPr lang="en-US" dirty="0" err="1"/>
              <a:t>dužnici</a:t>
            </a:r>
            <a:r>
              <a:rPr lang="en-US" dirty="0"/>
              <a:t> </a:t>
            </a:r>
            <a:r>
              <a:rPr lang="en-US" dirty="0" err="1"/>
              <a:t>dobijaju</a:t>
            </a:r>
            <a:r>
              <a:rPr lang="en-US" dirty="0"/>
              <a:t> u </a:t>
            </a:r>
            <a:r>
              <a:rPr lang="en-US" dirty="0" err="1"/>
              <a:t>tim</a:t>
            </a:r>
            <a:r>
              <a:rPr lang="en-US" dirty="0"/>
              <a:t> </a:t>
            </a:r>
            <a:r>
              <a:rPr lang="en-US" dirty="0" err="1"/>
              <a:t>uslovima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7316642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Teorije kamatne stope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68192"/>
            <a:ext cx="10515600" cy="4708771"/>
          </a:xfrm>
        </p:spPr>
        <p:txBody>
          <a:bodyPr>
            <a:normAutofit fontScale="92500"/>
          </a:bodyPr>
          <a:lstStyle/>
          <a:p>
            <a:pPr algn="just"/>
            <a:r>
              <a:rPr lang="en-US" dirty="0" err="1"/>
              <a:t>Kejnzijanska</a:t>
            </a:r>
            <a:r>
              <a:rPr lang="en-US" dirty="0"/>
              <a:t> </a:t>
            </a:r>
            <a:r>
              <a:rPr lang="en-US" dirty="0" err="1"/>
              <a:t>teorija</a:t>
            </a:r>
            <a:r>
              <a:rPr lang="en-US" dirty="0"/>
              <a:t> </a:t>
            </a:r>
            <a:r>
              <a:rPr lang="en-US" dirty="0" err="1"/>
              <a:t>kamatne</a:t>
            </a:r>
            <a:r>
              <a:rPr lang="en-US" dirty="0"/>
              <a:t> stope </a:t>
            </a:r>
            <a:r>
              <a:rPr lang="en-US" dirty="0" err="1"/>
              <a:t>polazi</a:t>
            </a:r>
            <a:r>
              <a:rPr lang="en-US" dirty="0"/>
              <a:t> od </a:t>
            </a:r>
            <a:r>
              <a:rPr lang="en-US" dirty="0" err="1"/>
              <a:t>stava</a:t>
            </a:r>
            <a:r>
              <a:rPr lang="en-US" dirty="0"/>
              <a:t> da </a:t>
            </a:r>
            <a:r>
              <a:rPr lang="en-US" dirty="0" err="1"/>
              <a:t>kamatna</a:t>
            </a:r>
            <a:r>
              <a:rPr lang="en-US" dirty="0"/>
              <a:t> </a:t>
            </a:r>
            <a:r>
              <a:rPr lang="en-US" dirty="0" err="1" smtClean="0"/>
              <a:t>stopa</a:t>
            </a:r>
            <a:r>
              <a:rPr lang="sr-Latn-ME" dirty="0" smtClean="0"/>
              <a:t> </a:t>
            </a:r>
            <a:r>
              <a:rPr lang="en-US" dirty="0" err="1" smtClean="0"/>
              <a:t>treba</a:t>
            </a:r>
            <a:r>
              <a:rPr lang="en-US" dirty="0" smtClean="0"/>
              <a:t> </a:t>
            </a:r>
            <a:r>
              <a:rPr lang="en-US" dirty="0"/>
              <a:t>da </a:t>
            </a:r>
            <a:r>
              <a:rPr lang="en-US" dirty="0" err="1"/>
              <a:t>bude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niža</a:t>
            </a:r>
            <a:r>
              <a:rPr lang="en-US" dirty="0"/>
              <a:t> da bi se </a:t>
            </a:r>
            <a:r>
              <a:rPr lang="en-US" dirty="0" err="1"/>
              <a:t>podstakle</a:t>
            </a:r>
            <a:r>
              <a:rPr lang="en-US" dirty="0"/>
              <a:t> </a:t>
            </a:r>
            <a:r>
              <a:rPr lang="en-US" dirty="0" err="1"/>
              <a:t>investicione</a:t>
            </a:r>
            <a:r>
              <a:rPr lang="en-US" dirty="0"/>
              <a:t> </a:t>
            </a:r>
            <a:r>
              <a:rPr lang="en-US" dirty="0" err="1"/>
              <a:t>želje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nam</a:t>
            </a:r>
            <a:r>
              <a:rPr lang="sr-Latn-ME" dirty="0" smtClean="0"/>
              <a:t>j</a:t>
            </a:r>
            <a:r>
              <a:rPr lang="en-US" dirty="0" smtClean="0"/>
              <a:t>ere </a:t>
            </a:r>
            <a:r>
              <a:rPr lang="en-US" dirty="0" err="1"/>
              <a:t>preduzetnika</a:t>
            </a:r>
            <a:r>
              <a:rPr lang="en-US" dirty="0"/>
              <a:t>.</a:t>
            </a:r>
          </a:p>
          <a:p>
            <a:pPr algn="just"/>
            <a:r>
              <a:rPr lang="en-US" dirty="0"/>
              <a:t>To je </a:t>
            </a:r>
            <a:r>
              <a:rPr lang="en-US" dirty="0" err="1"/>
              <a:t>poznata</a:t>
            </a:r>
            <a:r>
              <a:rPr lang="en-US" dirty="0"/>
              <a:t> “</a:t>
            </a:r>
            <a:r>
              <a:rPr lang="en-US" dirty="0" err="1"/>
              <a:t>politika</a:t>
            </a:r>
            <a:r>
              <a:rPr lang="en-US" dirty="0"/>
              <a:t> </a:t>
            </a:r>
            <a:r>
              <a:rPr lang="en-US" dirty="0" smtClean="0"/>
              <a:t>je</a:t>
            </a:r>
            <a:r>
              <a:rPr lang="sr-Latn-ME" dirty="0"/>
              <a:t>v</a:t>
            </a:r>
            <a:r>
              <a:rPr lang="en-US" dirty="0" err="1" smtClean="0"/>
              <a:t>tinog</a:t>
            </a:r>
            <a:r>
              <a:rPr lang="en-US" dirty="0" smtClean="0"/>
              <a:t> </a:t>
            </a:r>
            <a:r>
              <a:rPr lang="en-US" dirty="0" err="1"/>
              <a:t>novca</a:t>
            </a:r>
            <a:r>
              <a:rPr lang="en-US" dirty="0"/>
              <a:t>”. </a:t>
            </a:r>
            <a:endParaRPr lang="sr-Latn-ME" dirty="0" smtClean="0"/>
          </a:p>
          <a:p>
            <a:pPr algn="just"/>
            <a:r>
              <a:rPr lang="en-US" dirty="0" err="1" smtClean="0"/>
              <a:t>Kada</a:t>
            </a:r>
            <a:r>
              <a:rPr lang="en-US" dirty="0" smtClean="0"/>
              <a:t> </a:t>
            </a:r>
            <a:r>
              <a:rPr lang="en-US" dirty="0"/>
              <a:t>je “</a:t>
            </a:r>
            <a:r>
              <a:rPr lang="en-US" dirty="0" err="1"/>
              <a:t>sklonost</a:t>
            </a:r>
            <a:r>
              <a:rPr lang="en-US" dirty="0"/>
              <a:t> </a:t>
            </a:r>
            <a:r>
              <a:rPr lang="en-US" dirty="0" err="1"/>
              <a:t>likvidnosti</a:t>
            </a:r>
            <a:r>
              <a:rPr lang="en-US" dirty="0"/>
              <a:t>” (</a:t>
            </a:r>
            <a:r>
              <a:rPr lang="en-US" dirty="0" err="1" smtClean="0"/>
              <a:t>želja</a:t>
            </a:r>
            <a:r>
              <a:rPr lang="sr-Latn-ME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/>
              <a:t>zadržavanjem</a:t>
            </a:r>
            <a:r>
              <a:rPr lang="en-US" dirty="0"/>
              <a:t> </a:t>
            </a:r>
            <a:r>
              <a:rPr lang="en-US" dirty="0" err="1"/>
              <a:t>neutrošenog</a:t>
            </a:r>
            <a:r>
              <a:rPr lang="en-US" dirty="0"/>
              <a:t> </a:t>
            </a:r>
            <a:r>
              <a:rPr lang="en-US" dirty="0" err="1"/>
              <a:t>dohotka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) </a:t>
            </a:r>
            <a:r>
              <a:rPr lang="en-US" dirty="0" err="1"/>
              <a:t>visoka</a:t>
            </a:r>
            <a:r>
              <a:rPr lang="en-US" dirty="0"/>
              <a:t>, a time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štednja</a:t>
            </a:r>
            <a:r>
              <a:rPr lang="en-US" dirty="0"/>
              <a:t>, a </a:t>
            </a:r>
            <a:r>
              <a:rPr lang="en-US" dirty="0" err="1" smtClean="0"/>
              <a:t>slabe</a:t>
            </a:r>
            <a:r>
              <a:rPr lang="sr-Latn-ME" dirty="0" smtClean="0"/>
              <a:t> </a:t>
            </a:r>
            <a:r>
              <a:rPr lang="en-US" dirty="0" err="1" smtClean="0"/>
              <a:t>investicije</a:t>
            </a:r>
            <a:r>
              <a:rPr lang="en-US" dirty="0"/>
              <a:t>, </a:t>
            </a:r>
            <a:r>
              <a:rPr lang="en-US" dirty="0" err="1"/>
              <a:t>kamatna</a:t>
            </a:r>
            <a:r>
              <a:rPr lang="en-US" dirty="0"/>
              <a:t> </a:t>
            </a:r>
            <a:r>
              <a:rPr lang="en-US" dirty="0" err="1"/>
              <a:t>stopa</a:t>
            </a:r>
            <a:r>
              <a:rPr lang="en-US" dirty="0"/>
              <a:t> se mora </a:t>
            </a:r>
            <a:r>
              <a:rPr lang="en-US" dirty="0" err="1"/>
              <a:t>oboriti</a:t>
            </a:r>
            <a:r>
              <a:rPr lang="en-US" dirty="0"/>
              <a:t> da bi se </a:t>
            </a:r>
            <a:r>
              <a:rPr lang="en-US" dirty="0" err="1"/>
              <a:t>dao</a:t>
            </a:r>
            <a:r>
              <a:rPr lang="en-US" dirty="0"/>
              <a:t> </a:t>
            </a:r>
            <a:r>
              <a:rPr lang="en-US" dirty="0" err="1"/>
              <a:t>stimulans</a:t>
            </a:r>
            <a:r>
              <a:rPr lang="en-US" dirty="0"/>
              <a:t> </a:t>
            </a:r>
            <a:r>
              <a:rPr lang="en-US" dirty="0" err="1"/>
              <a:t>investicijama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dekuražirala</a:t>
            </a:r>
            <a:r>
              <a:rPr lang="en-US" dirty="0" smtClean="0"/>
              <a:t> </a:t>
            </a:r>
            <a:r>
              <a:rPr lang="en-US" dirty="0" err="1"/>
              <a:t>štednja</a:t>
            </a:r>
            <a:r>
              <a:rPr lang="en-US" dirty="0"/>
              <a:t> (</a:t>
            </a:r>
            <a:r>
              <a:rPr lang="en-US" dirty="0" err="1"/>
              <a:t>deflacija</a:t>
            </a:r>
            <a:r>
              <a:rPr lang="en-US" dirty="0" smtClean="0"/>
              <a:t>).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Kamata</a:t>
            </a:r>
            <a:r>
              <a:rPr lang="en-US" dirty="0"/>
              <a:t> se </a:t>
            </a:r>
            <a:r>
              <a:rPr lang="en-US" dirty="0" err="1"/>
              <a:t>stavlja</a:t>
            </a:r>
            <a:r>
              <a:rPr lang="en-US" dirty="0"/>
              <a:t> u </a:t>
            </a:r>
            <a:r>
              <a:rPr lang="en-US" dirty="0" err="1"/>
              <a:t>funkciju</a:t>
            </a:r>
            <a:r>
              <a:rPr lang="en-US" dirty="0"/>
              <a:t> </a:t>
            </a:r>
            <a:r>
              <a:rPr lang="en-US" dirty="0" err="1"/>
              <a:t>odnosa</a:t>
            </a:r>
            <a:r>
              <a:rPr lang="en-US" dirty="0"/>
              <a:t> </a:t>
            </a:r>
            <a:r>
              <a:rPr lang="en-US" dirty="0" err="1" smtClean="0"/>
              <a:t>sklonosti</a:t>
            </a:r>
            <a:r>
              <a:rPr lang="sr-Latn-ME" dirty="0" smtClean="0"/>
              <a:t> </a:t>
            </a:r>
            <a:r>
              <a:rPr lang="en-US" dirty="0" err="1" smtClean="0"/>
              <a:t>štednji</a:t>
            </a:r>
            <a:r>
              <a:rPr lang="en-US" dirty="0"/>
              <a:t>, </a:t>
            </a:r>
            <a:r>
              <a:rPr lang="en-US" dirty="0" err="1"/>
              <a:t>potrošnji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investicijama</a:t>
            </a:r>
            <a:r>
              <a:rPr lang="en-US" dirty="0"/>
              <a:t>, u </a:t>
            </a:r>
            <a:r>
              <a:rPr lang="en-US" dirty="0" err="1"/>
              <a:t>zavisnosti</a:t>
            </a:r>
            <a:r>
              <a:rPr lang="en-US" dirty="0"/>
              <a:t> od </a:t>
            </a:r>
            <a:r>
              <a:rPr lang="en-US" dirty="0" err="1"/>
              <a:t>stanja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kretanja</a:t>
            </a:r>
            <a:r>
              <a:rPr lang="sr-Latn-ME" dirty="0" smtClean="0"/>
              <a:t> u</a:t>
            </a:r>
            <a:r>
              <a:rPr lang="en-US" dirty="0" smtClean="0"/>
              <a:t> </a:t>
            </a:r>
            <a:r>
              <a:rPr lang="en-US" dirty="0" err="1" smtClean="0"/>
              <a:t>privred</a:t>
            </a:r>
            <a:r>
              <a:rPr lang="sr-Latn-ME" dirty="0" smtClean="0"/>
              <a:t>i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Niska</a:t>
            </a:r>
            <a:r>
              <a:rPr lang="sr-Latn-ME" dirty="0" smtClean="0"/>
              <a:t> </a:t>
            </a:r>
            <a:r>
              <a:rPr lang="en-US" dirty="0" err="1" smtClean="0"/>
              <a:t>kamatna</a:t>
            </a:r>
            <a:r>
              <a:rPr lang="en-US" dirty="0" smtClean="0"/>
              <a:t> </a:t>
            </a:r>
            <a:r>
              <a:rPr lang="en-US" dirty="0" err="1"/>
              <a:t>stopa</a:t>
            </a:r>
            <a:r>
              <a:rPr lang="en-US" dirty="0"/>
              <a:t> je u </a:t>
            </a:r>
            <a:r>
              <a:rPr lang="en-US" dirty="0" err="1"/>
              <a:t>funkciji</a:t>
            </a:r>
            <a:r>
              <a:rPr lang="en-US" dirty="0"/>
              <a:t> </a:t>
            </a:r>
            <a:r>
              <a:rPr lang="en-US" dirty="0" err="1"/>
              <a:t>antikrizne</a:t>
            </a:r>
            <a:r>
              <a:rPr lang="en-US" dirty="0"/>
              <a:t> </a:t>
            </a:r>
            <a:r>
              <a:rPr lang="en-US" dirty="0" err="1"/>
              <a:t>politike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Kamata</a:t>
            </a:r>
            <a:r>
              <a:rPr lang="en-US" dirty="0"/>
              <a:t>, </a:t>
            </a:r>
            <a:r>
              <a:rPr lang="en-US" dirty="0" err="1"/>
              <a:t>dakle</a:t>
            </a:r>
            <a:r>
              <a:rPr lang="en-US" dirty="0"/>
              <a:t>, </a:t>
            </a:r>
            <a:r>
              <a:rPr lang="en-US" dirty="0" err="1"/>
              <a:t>reguliše</a:t>
            </a:r>
            <a:r>
              <a:rPr lang="en-US" dirty="0"/>
              <a:t> “</a:t>
            </a:r>
            <a:r>
              <a:rPr lang="en-US" dirty="0" err="1" smtClean="0"/>
              <a:t>tražnju</a:t>
            </a:r>
            <a:r>
              <a:rPr lang="sr-Latn-ME" dirty="0" smtClean="0"/>
              <a:t> </a:t>
            </a:r>
            <a:r>
              <a:rPr lang="en-US" dirty="0" err="1" smtClean="0"/>
              <a:t>novca</a:t>
            </a:r>
            <a:r>
              <a:rPr lang="en-US" dirty="0" smtClean="0"/>
              <a:t>”</a:t>
            </a:r>
            <a:r>
              <a:rPr lang="sr-Latn-ME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500834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24248"/>
            <a:ext cx="10515600" cy="5352715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Monetaristička</a:t>
            </a:r>
            <a:r>
              <a:rPr lang="en-US" dirty="0"/>
              <a:t> </a:t>
            </a:r>
            <a:r>
              <a:rPr lang="en-US" dirty="0" err="1"/>
              <a:t>teorija</a:t>
            </a:r>
            <a:r>
              <a:rPr lang="en-US" dirty="0"/>
              <a:t> </a:t>
            </a:r>
            <a:r>
              <a:rPr lang="en-US" dirty="0" err="1"/>
              <a:t>kamatne</a:t>
            </a:r>
            <a:r>
              <a:rPr lang="en-US" dirty="0"/>
              <a:t> stope </a:t>
            </a:r>
            <a:r>
              <a:rPr lang="en-US" dirty="0" err="1"/>
              <a:t>polazi</a:t>
            </a:r>
            <a:r>
              <a:rPr lang="en-US" dirty="0"/>
              <a:t> od </a:t>
            </a:r>
            <a:r>
              <a:rPr lang="en-US" dirty="0" err="1"/>
              <a:t>stava</a:t>
            </a:r>
            <a:r>
              <a:rPr lang="en-US" dirty="0"/>
              <a:t> da je </a:t>
            </a:r>
            <a:r>
              <a:rPr lang="en-US" dirty="0" err="1"/>
              <a:t>kamatna</a:t>
            </a:r>
            <a:r>
              <a:rPr lang="en-US" dirty="0"/>
              <a:t> </a:t>
            </a:r>
            <a:r>
              <a:rPr lang="en-US" dirty="0" err="1" smtClean="0"/>
              <a:t>stopa</a:t>
            </a:r>
            <a:r>
              <a:rPr lang="sr-Latn-ME" dirty="0" smtClean="0"/>
              <a:t> </a:t>
            </a:r>
            <a:r>
              <a:rPr lang="pl-PL" dirty="0" smtClean="0"/>
              <a:t>samo cijena </a:t>
            </a:r>
            <a:r>
              <a:rPr lang="pl-PL" dirty="0"/>
              <a:t>novca, koja se tretira u sklopu drugih </a:t>
            </a:r>
            <a:r>
              <a:rPr lang="pl-PL" dirty="0" smtClean="0"/>
              <a:t>cijena</a:t>
            </a:r>
            <a:r>
              <a:rPr lang="pl-PL" dirty="0"/>
              <a:t>. </a:t>
            </a:r>
            <a:endParaRPr lang="pl-PL" dirty="0" smtClean="0"/>
          </a:p>
          <a:p>
            <a:pPr algn="just"/>
            <a:r>
              <a:rPr lang="pl-PL" dirty="0" smtClean="0"/>
              <a:t>To </a:t>
            </a:r>
            <a:r>
              <a:rPr lang="pl-PL" dirty="0"/>
              <a:t>je samo </a:t>
            </a:r>
            <a:r>
              <a:rPr lang="pl-PL" dirty="0" smtClean="0"/>
              <a:t>cijena jednog </a:t>
            </a:r>
            <a:r>
              <a:rPr lang="en-US" dirty="0" smtClean="0"/>
              <a:t>od </a:t>
            </a:r>
            <a:r>
              <a:rPr lang="en-US" dirty="0" err="1"/>
              <a:t>oblika</a:t>
            </a:r>
            <a:r>
              <a:rPr lang="en-US" dirty="0"/>
              <a:t> </a:t>
            </a:r>
            <a:r>
              <a:rPr lang="en-US" dirty="0" err="1"/>
              <a:t>imovine</a:t>
            </a:r>
            <a:r>
              <a:rPr lang="en-US" dirty="0"/>
              <a:t> u </a:t>
            </a:r>
            <a:r>
              <a:rPr lang="en-US" dirty="0" err="1"/>
              <a:t>kojem</a:t>
            </a:r>
            <a:r>
              <a:rPr lang="en-US" dirty="0"/>
              <a:t> se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držati</a:t>
            </a:r>
            <a:r>
              <a:rPr lang="en-US" dirty="0"/>
              <a:t> </a:t>
            </a:r>
            <a:r>
              <a:rPr lang="en-US" dirty="0" err="1"/>
              <a:t>kapital</a:t>
            </a:r>
            <a:r>
              <a:rPr lang="en-US" dirty="0"/>
              <a:t> (</a:t>
            </a:r>
            <a:r>
              <a:rPr lang="en-US" dirty="0" err="1"/>
              <a:t>akcije</a:t>
            </a:r>
            <a:r>
              <a:rPr lang="en-US" dirty="0"/>
              <a:t>, </a:t>
            </a:r>
            <a:r>
              <a:rPr lang="en-US" dirty="0" err="1"/>
              <a:t>obveznice</a:t>
            </a:r>
            <a:r>
              <a:rPr lang="en-US" dirty="0"/>
              <a:t>, </a:t>
            </a:r>
            <a:r>
              <a:rPr lang="en-US" dirty="0" err="1"/>
              <a:t>čekovi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fiksni</a:t>
            </a:r>
            <a:r>
              <a:rPr lang="en-US" dirty="0" smtClean="0"/>
              <a:t> </a:t>
            </a:r>
            <a:r>
              <a:rPr lang="en-US" dirty="0" err="1"/>
              <a:t>kapital</a:t>
            </a:r>
            <a:r>
              <a:rPr lang="en-US" dirty="0"/>
              <a:t>, </a:t>
            </a:r>
            <a:r>
              <a:rPr lang="en-US" dirty="0" err="1"/>
              <a:t>ljudski</a:t>
            </a:r>
            <a:r>
              <a:rPr lang="en-US" dirty="0"/>
              <a:t> </a:t>
            </a:r>
            <a:r>
              <a:rPr lang="en-US" dirty="0" err="1"/>
              <a:t>kapital</a:t>
            </a:r>
            <a:r>
              <a:rPr lang="en-US" dirty="0"/>
              <a:t>, </a:t>
            </a:r>
            <a:r>
              <a:rPr lang="en-US" dirty="0" err="1"/>
              <a:t>inflaciona</a:t>
            </a:r>
            <a:r>
              <a:rPr lang="en-US" dirty="0"/>
              <a:t> </a:t>
            </a:r>
            <a:r>
              <a:rPr lang="en-US" dirty="0" err="1"/>
              <a:t>stopa</a:t>
            </a:r>
            <a:r>
              <a:rPr lang="en-US" dirty="0"/>
              <a:t>). </a:t>
            </a:r>
            <a:endParaRPr lang="sr-Latn-ME" dirty="0" smtClean="0"/>
          </a:p>
          <a:p>
            <a:pPr algn="just"/>
            <a:r>
              <a:rPr lang="en-US" dirty="0" smtClean="0"/>
              <a:t>U </a:t>
            </a:r>
            <a:r>
              <a:rPr lang="en-US" dirty="0" err="1"/>
              <a:t>zavisnosti</a:t>
            </a:r>
            <a:r>
              <a:rPr lang="en-US" dirty="0"/>
              <a:t> od </a:t>
            </a:r>
            <a:r>
              <a:rPr lang="en-US" dirty="0" err="1"/>
              <a:t>njihovog</a:t>
            </a:r>
            <a:r>
              <a:rPr lang="en-US" dirty="0"/>
              <a:t> </a:t>
            </a:r>
            <a:r>
              <a:rPr lang="en-US" dirty="0" err="1" smtClean="0"/>
              <a:t>odnosa</a:t>
            </a:r>
            <a:r>
              <a:rPr lang="sr-Latn-ME" dirty="0" smtClean="0"/>
              <a:t> </a:t>
            </a:r>
            <a:r>
              <a:rPr lang="en-US" dirty="0" err="1" smtClean="0"/>
              <a:t>vlasnik</a:t>
            </a:r>
            <a:r>
              <a:rPr lang="en-US" dirty="0" smtClean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smtClean="0"/>
              <a:t>m</a:t>
            </a:r>
            <a:r>
              <a:rPr lang="sr-Latn-ME" dirty="0" smtClean="0"/>
              <a:t>ij</a:t>
            </a:r>
            <a:r>
              <a:rPr lang="en-US" dirty="0" err="1" smtClean="0"/>
              <a:t>enja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sr-Latn-ME" dirty="0" smtClean="0"/>
              <a:t>u</a:t>
            </a:r>
            <a:r>
              <a:rPr lang="en-US" dirty="0" smtClean="0"/>
              <a:t> </a:t>
            </a:r>
            <a:r>
              <a:rPr lang="en-US" dirty="0" err="1"/>
              <a:t>svoje</a:t>
            </a:r>
            <a:r>
              <a:rPr lang="en-US" dirty="0"/>
              <a:t> </a:t>
            </a:r>
            <a:r>
              <a:rPr lang="en-US" dirty="0" err="1"/>
              <a:t>imovine</a:t>
            </a:r>
            <a:r>
              <a:rPr lang="en-US" dirty="0"/>
              <a:t>, </a:t>
            </a:r>
            <a:r>
              <a:rPr lang="en-US" dirty="0" err="1"/>
              <a:t>podešavajući</a:t>
            </a:r>
            <a:r>
              <a:rPr lang="en-US" dirty="0"/>
              <a:t> je </a:t>
            </a:r>
            <a:r>
              <a:rPr lang="en-US" dirty="0" err="1"/>
              <a:t>prema</a:t>
            </a:r>
            <a:r>
              <a:rPr lang="en-US" dirty="0"/>
              <a:t> </a:t>
            </a:r>
            <a:r>
              <a:rPr lang="en-US" dirty="0" err="1" smtClean="0"/>
              <a:t>najvećem</a:t>
            </a:r>
            <a:r>
              <a:rPr lang="sr-Latn-ME" dirty="0" smtClean="0"/>
              <a:t> </a:t>
            </a:r>
            <a:r>
              <a:rPr lang="en-US" dirty="0" err="1" smtClean="0"/>
              <a:t>prinosu</a:t>
            </a:r>
            <a:r>
              <a:rPr lang="en-US" dirty="0" smtClean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praža</a:t>
            </a:r>
            <a:r>
              <a:rPr lang="en-US" dirty="0"/>
              <a:t> </a:t>
            </a:r>
            <a:r>
              <a:rPr lang="en-US" dirty="0" err="1"/>
              <a:t>pojedini</a:t>
            </a:r>
            <a:r>
              <a:rPr lang="en-US" dirty="0"/>
              <a:t> </a:t>
            </a:r>
            <a:r>
              <a:rPr lang="en-US" dirty="0" err="1"/>
              <a:t>oblik</a:t>
            </a:r>
            <a:r>
              <a:rPr lang="en-US" dirty="0"/>
              <a:t> </a:t>
            </a:r>
            <a:r>
              <a:rPr lang="en-US" dirty="0" err="1"/>
              <a:t>imovine</a:t>
            </a:r>
            <a:r>
              <a:rPr lang="en-US" dirty="0"/>
              <a:t>, </a:t>
            </a:r>
            <a:r>
              <a:rPr lang="en-US" dirty="0" err="1"/>
              <a:t>ali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prema</a:t>
            </a:r>
            <a:r>
              <a:rPr lang="en-US" dirty="0"/>
              <a:t> </a:t>
            </a:r>
            <a:r>
              <a:rPr lang="en-US" dirty="0" err="1"/>
              <a:t>stepenu</a:t>
            </a:r>
            <a:r>
              <a:rPr lang="en-US" dirty="0"/>
              <a:t> </a:t>
            </a:r>
            <a:r>
              <a:rPr lang="en-US" dirty="0" err="1"/>
              <a:t>likvidnosti</a:t>
            </a:r>
            <a:r>
              <a:rPr lang="en-US" dirty="0"/>
              <a:t> </a:t>
            </a:r>
            <a:r>
              <a:rPr lang="en-US" dirty="0" err="1"/>
              <a:t>tih</a:t>
            </a:r>
            <a:r>
              <a:rPr lang="en-US" dirty="0"/>
              <a:t> </a:t>
            </a:r>
            <a:r>
              <a:rPr lang="en-US" dirty="0" err="1" smtClean="0"/>
              <a:t>oblika</a:t>
            </a:r>
            <a:r>
              <a:rPr lang="sr-Latn-ME" dirty="0" smtClean="0"/>
              <a:t> </a:t>
            </a:r>
            <a:r>
              <a:rPr lang="pl-PL" dirty="0" smtClean="0"/>
              <a:t>imovine</a:t>
            </a:r>
            <a:r>
              <a:rPr lang="pl-PL" dirty="0"/>
              <a:t>. 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xmlns="" val="29418956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938</TotalTime>
  <Words>6442</Words>
  <Application>Microsoft Office PowerPoint</Application>
  <PresentationFormat>Custom</PresentationFormat>
  <Paragraphs>283</Paragraphs>
  <Slides>69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69</vt:i4>
      </vt:variant>
    </vt:vector>
  </HeadingPairs>
  <TitlesOfParts>
    <vt:vector size="70" baseType="lpstr">
      <vt:lpstr>Office Theme</vt:lpstr>
      <vt:lpstr>PRAVO FINANSIJSKIH INSTITUCIJA</vt:lpstr>
      <vt:lpstr>Sadržaj </vt:lpstr>
      <vt:lpstr>1. CIJENA NOVCA - KAMATA </vt:lpstr>
      <vt:lpstr>Slide 4</vt:lpstr>
      <vt:lpstr>Slide 5</vt:lpstr>
      <vt:lpstr>Slide 6</vt:lpstr>
      <vt:lpstr>Slide 7</vt:lpstr>
      <vt:lpstr>Teorije kamatne stope</vt:lpstr>
      <vt:lpstr>Slide 9</vt:lpstr>
      <vt:lpstr>Slide 10</vt:lpstr>
      <vt:lpstr>2. FUNKCIJE KAMATE</vt:lpstr>
      <vt:lpstr>Slide 12</vt:lpstr>
      <vt:lpstr> 3. VRSTE KAMATNIH STOPA </vt:lpstr>
      <vt:lpstr>4. MEHANIZAM KAMATNIH STOPA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5. STRUKTURA KAMATNIH STOPA I STRUKTURA FINANSUSKIH INSTRUMENATA ZEMALJA U TRANZICIJI</vt:lpstr>
      <vt:lpstr>Slide 40</vt:lpstr>
      <vt:lpstr>Slide 41</vt:lpstr>
      <vt:lpstr>Slide 42</vt:lpstr>
      <vt:lpstr>Slide 43</vt:lpstr>
      <vt:lpstr>Slide 44</vt:lpstr>
      <vt:lpstr>Slide 45</vt:lpstr>
      <vt:lpstr>Slide 46</vt:lpstr>
      <vt:lpstr>6. MEĐUSOBNA POVEZANOST TRŽIŠTA NOVCA I TRŽIŠTA KAPITALA I KAMATA</vt:lpstr>
      <vt:lpstr>Slide 48</vt:lpstr>
      <vt:lpstr>Slide 49</vt:lpstr>
      <vt:lpstr>Slide 50</vt:lpstr>
      <vt:lpstr>Slide 51</vt:lpstr>
      <vt:lpstr>Slide 52</vt:lpstr>
      <vt:lpstr>Slide 53</vt:lpstr>
      <vt:lpstr>Slide 54</vt:lpstr>
      <vt:lpstr>Slide 55</vt:lpstr>
      <vt:lpstr>Slide 56</vt:lpstr>
      <vt:lpstr>Slide 57</vt:lpstr>
      <vt:lpstr>Slide 58</vt:lpstr>
      <vt:lpstr>Slide 59</vt:lpstr>
      <vt:lpstr>Slide 60</vt:lpstr>
      <vt:lpstr>Slide 61</vt:lpstr>
      <vt:lpstr>7. PONUDA I TRAŽNJA NOVCA</vt:lpstr>
      <vt:lpstr>Slide 63</vt:lpstr>
      <vt:lpstr>Slide 64</vt:lpstr>
      <vt:lpstr>Slide 65</vt:lpstr>
      <vt:lpstr>Slide 66</vt:lpstr>
      <vt:lpstr>Slide 67</vt:lpstr>
      <vt:lpstr>Slide 68</vt:lpstr>
      <vt:lpstr>Slide 69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PRAVO FINANSIJSKIH INSTITUCIJA</dc:title>
  <dc:creator>Halil Kalac</dc:creator>
  <cp:lastModifiedBy>Windows User</cp:lastModifiedBy>
  <cp:revision>64</cp:revision>
  <dcterms:created xsi:type="dcterms:W3CDTF">2019-04-15T21:52:42Z</dcterms:created>
  <dcterms:modified xsi:type="dcterms:W3CDTF">2019-04-28T10:31:15Z</dcterms:modified>
</cp:coreProperties>
</file>