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4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F493644-7632-4F71-8305-BFCDED266926}" type="datetimeFigureOut">
              <a:rPr lang="en-US" smtClean="0"/>
              <a:pPr/>
              <a:t>12/20/2019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351B08E-5192-46D9-B4E4-0AAFB43DDE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93644-7632-4F71-8305-BFCDED266926}"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93644-7632-4F71-8305-BFCDED266926}"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93644-7632-4F71-8305-BFCDED266926}"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493644-7632-4F71-8305-BFCDED266926}"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493644-7632-4F71-8305-BFCDED266926}" type="datetimeFigureOut">
              <a:rPr lang="en-US" smtClean="0"/>
              <a:pPr/>
              <a:t>12/20/2019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F493644-7632-4F71-8305-BFCDED266926}" type="datetimeFigureOut">
              <a:rPr lang="en-US" smtClean="0"/>
              <a:pPr/>
              <a:t>12/20/2019</a:t>
            </a:fld>
            <a:endParaRPr lang="en-US"/>
          </a:p>
        </p:txBody>
      </p:sp>
      <p:sp>
        <p:nvSpPr>
          <p:cNvPr id="27" name="Slide Number Placeholder 26"/>
          <p:cNvSpPr>
            <a:spLocks noGrp="1"/>
          </p:cNvSpPr>
          <p:nvPr>
            <p:ph type="sldNum" sz="quarter" idx="11"/>
          </p:nvPr>
        </p:nvSpPr>
        <p:spPr/>
        <p:txBody>
          <a:bodyPr rtlCol="0"/>
          <a:lstStyle/>
          <a:p>
            <a:fld id="{E351B08E-5192-46D9-B4E4-0AAFB43DDEF0}"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F493644-7632-4F71-8305-BFCDED266926}" type="datetimeFigureOut">
              <a:rPr lang="en-US" smtClean="0"/>
              <a:pPr/>
              <a:t>12/20/2019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351B08E-5192-46D9-B4E4-0AAFB43DDE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93644-7632-4F71-8305-BFCDED266926}" type="datetimeFigureOut">
              <a:rPr lang="en-US" smtClean="0"/>
              <a:pPr/>
              <a:t>12/20/2019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493644-7632-4F71-8305-BFCDED266926}" type="datetimeFigureOut">
              <a:rPr lang="en-US" smtClean="0"/>
              <a:pPr/>
              <a:t>12/20/2019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493644-7632-4F71-8305-BFCDED266926}" type="datetimeFigureOut">
              <a:rPr lang="en-US" smtClean="0"/>
              <a:pPr/>
              <a:t>12/20/2019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1B08E-5192-46D9-B4E4-0AAFB43DDE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493644-7632-4F71-8305-BFCDED266926}" type="datetimeFigureOut">
              <a:rPr lang="en-US" smtClean="0"/>
              <a:pPr/>
              <a:t>12/20/2019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351B08E-5192-46D9-B4E4-0AAFB43DDE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52601"/>
            <a:ext cx="8458200" cy="1676400"/>
          </a:xfrm>
        </p:spPr>
        <p:txBody>
          <a:bodyPr>
            <a:normAutofit/>
          </a:bodyPr>
          <a:lstStyle/>
          <a:p>
            <a:pPr algn="ctr"/>
            <a:r>
              <a:rPr lang="hr-HR" sz="2000" dirty="0" smtClean="0">
                <a:latin typeface="Times New Roman" panose="02020603050405020304" pitchFamily="18" charset="0"/>
                <a:cs typeface="Times New Roman" panose="02020603050405020304" pitchFamily="18" charset="0"/>
              </a:rPr>
              <a:t>PRAVNI </a:t>
            </a:r>
            <a:r>
              <a:rPr lang="hr-BA" sz="2000" b="1" dirty="0" smtClean="0">
                <a:latin typeface="Times New Roman" panose="02020603050405020304" pitchFamily="18" charset="0"/>
                <a:cs typeface="Times New Roman" panose="02020603050405020304" pitchFamily="18" charset="0"/>
              </a:rPr>
              <a:t>FAKULTET</a:t>
            </a:r>
            <a:br>
              <a:rPr lang="hr-BA" sz="2000" b="1" dirty="0" smtClean="0">
                <a:latin typeface="Times New Roman" panose="02020603050405020304" pitchFamily="18" charset="0"/>
                <a:cs typeface="Times New Roman" panose="02020603050405020304" pitchFamily="18" charset="0"/>
              </a:rPr>
            </a:br>
            <a:r>
              <a:rPr lang="hr-BA" sz="2000" b="1" dirty="0" smtClean="0">
                <a:latin typeface="Times New Roman" panose="02020603050405020304" pitchFamily="18" charset="0"/>
                <a:cs typeface="Times New Roman" panose="02020603050405020304" pitchFamily="18" charset="0"/>
              </a:rPr>
              <a:t/>
            </a:r>
            <a:br>
              <a:rPr lang="hr-BA" sz="2000" b="1" dirty="0" smtClean="0">
                <a:latin typeface="Times New Roman" panose="02020603050405020304" pitchFamily="18" charset="0"/>
                <a:cs typeface="Times New Roman" panose="02020603050405020304" pitchFamily="18" charset="0"/>
              </a:rPr>
            </a:br>
            <a:r>
              <a:rPr lang="hr-BA" sz="2000" b="1" dirty="0" smtClean="0">
                <a:latin typeface="Times New Roman" panose="02020603050405020304" pitchFamily="18" charset="0"/>
                <a:cs typeface="Times New Roman" panose="02020603050405020304" pitchFamily="18" charset="0"/>
              </a:rPr>
              <a:t>MEĐUNARODNO FINANSIJSKO PRAVO</a:t>
            </a:r>
            <a:br>
              <a:rPr lang="hr-BA" sz="2000" b="1" dirty="0" smtClean="0">
                <a:latin typeface="Times New Roman" panose="02020603050405020304" pitchFamily="18" charset="0"/>
                <a:cs typeface="Times New Roman" panose="02020603050405020304" pitchFamily="18" charset="0"/>
              </a:rPr>
            </a:br>
            <a:r>
              <a:rPr lang="hr-BA" sz="2000" dirty="0" smtClean="0">
                <a:latin typeface="Times New Roman" panose="02020603050405020304" pitchFamily="18" charset="0"/>
                <a:cs typeface="Times New Roman" panose="02020603050405020304" pitchFamily="18" charset="0"/>
              </a:rPr>
              <a:t>autor-prof.dr.Babić Mate&amp;Ante, izdanje Zagreb 2000 g.</a:t>
            </a:r>
            <a:endParaRPr lang="en-US" sz="2000" dirty="0"/>
          </a:p>
        </p:txBody>
      </p:sp>
      <p:sp>
        <p:nvSpPr>
          <p:cNvPr id="3" name="Subtitle 2"/>
          <p:cNvSpPr>
            <a:spLocks noGrp="1"/>
          </p:cNvSpPr>
          <p:nvPr>
            <p:ph type="subTitle" idx="1"/>
          </p:nvPr>
        </p:nvSpPr>
        <p:spPr>
          <a:xfrm>
            <a:off x="457200" y="3899938"/>
            <a:ext cx="8305800" cy="2729462"/>
          </a:xfrm>
        </p:spPr>
        <p:txBody>
          <a:bodyPr>
            <a:normAutofit/>
          </a:bodyPr>
          <a:lstStyle/>
          <a:p>
            <a:r>
              <a:rPr lang="bs-Latn-BA" b="1" dirty="0" smtClean="0">
                <a:solidFill>
                  <a:schemeClr val="tx1"/>
                </a:solidFill>
                <a:latin typeface="Times New Roman" panose="02020603050405020304" pitchFamily="18" charset="0"/>
                <a:cs typeface="Times New Roman" panose="02020603050405020304" pitchFamily="18" charset="0"/>
              </a:rPr>
              <a:t>Predavači:</a:t>
            </a:r>
            <a:endParaRPr lang="hr-HR" b="1" dirty="0" smtClean="0">
              <a:solidFill>
                <a:schemeClr val="tx1"/>
              </a:solidFill>
              <a:latin typeface="Times New Roman" panose="02020603050405020304" pitchFamily="18" charset="0"/>
              <a:cs typeface="Times New Roman" panose="02020603050405020304" pitchFamily="18" charset="0"/>
            </a:endParaRPr>
          </a:p>
          <a:p>
            <a:r>
              <a:rPr lang="hr-HR" b="1" dirty="0" smtClean="0">
                <a:solidFill>
                  <a:schemeClr val="tx1"/>
                </a:solidFill>
                <a:latin typeface="Times New Roman" panose="02020603050405020304" pitchFamily="18" charset="0"/>
                <a:cs typeface="Times New Roman" panose="02020603050405020304" pitchFamily="18" charset="0"/>
              </a:rPr>
              <a:t>Prof.dr. Halil Kalač</a:t>
            </a:r>
          </a:p>
          <a:p>
            <a:endParaRPr lang="hr-HR" b="1" dirty="0" smtClean="0">
              <a:solidFill>
                <a:schemeClr val="tx1"/>
              </a:solidFill>
              <a:latin typeface="Times New Roman" panose="02020603050405020304" pitchFamily="18" charset="0"/>
              <a:cs typeface="Times New Roman" panose="02020603050405020304" pitchFamily="18" charset="0"/>
            </a:endParaRPr>
          </a:p>
          <a:p>
            <a:r>
              <a:rPr lang="hr-HR" b="1" dirty="0" smtClean="0">
                <a:solidFill>
                  <a:schemeClr val="tx1"/>
                </a:solidFill>
                <a:latin typeface="Times New Roman" panose="02020603050405020304" pitchFamily="18" charset="0"/>
                <a:cs typeface="Times New Roman" panose="02020603050405020304" pitchFamily="18" charset="0"/>
              </a:rPr>
              <a:t>Haris Kozlo MA</a:t>
            </a:r>
          </a:p>
          <a:p>
            <a:r>
              <a:rPr lang="hr-HR" b="1" dirty="0" smtClean="0">
                <a:solidFill>
                  <a:schemeClr val="tx1"/>
                </a:solidFill>
                <a:latin typeface="Times New Roman" panose="02020603050405020304" pitchFamily="18" charset="0"/>
                <a:cs typeface="Times New Roman" panose="02020603050405020304" pitchFamily="18" charset="0"/>
              </a:rPr>
              <a:t>viši asistent na ekonomskopravnoj naučnoj oblasti</a:t>
            </a:r>
          </a:p>
          <a:p>
            <a:endParaRPr lang="bs-Latn-BA" b="1" dirty="0" smtClean="0">
              <a:solidFill>
                <a:schemeClr val="tx1"/>
              </a:solidFill>
              <a:latin typeface="Times New Roman" panose="02020603050405020304" pitchFamily="18" charset="0"/>
              <a:cs typeface="Times New Roman" panose="02020603050405020304" pitchFamily="18" charset="0"/>
            </a:endParaRPr>
          </a:p>
          <a:p>
            <a:endParaRPr lang="en-US" dirty="0"/>
          </a:p>
        </p:txBody>
      </p:sp>
      <p:pic>
        <p:nvPicPr>
          <p:cNvPr id="4" name="Picture 3" descr="UNT logo NOVI"/>
          <p:cNvPicPr/>
          <p:nvPr/>
        </p:nvPicPr>
        <p:blipFill>
          <a:blip r:embed="rId2"/>
          <a:srcRect/>
          <a:stretch>
            <a:fillRect/>
          </a:stretch>
        </p:blipFill>
        <p:spPr bwMode="auto">
          <a:xfrm>
            <a:off x="3695700" y="548680"/>
            <a:ext cx="1752600" cy="1182241"/>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                          </a:t>
            </a:r>
            <a:r>
              <a:rPr lang="hr-HR" b="1" dirty="0" smtClean="0">
                <a:latin typeface="Times New Roman" panose="02020603050405020304" pitchFamily="18" charset="0"/>
                <a:cs typeface="Times New Roman" panose="02020603050405020304" pitchFamily="18" charset="0"/>
              </a:rPr>
              <a:t>VJEŽBE</a:t>
            </a:r>
            <a:r>
              <a:rPr lang="en-US" b="1" dirty="0" smtClean="0">
                <a:latin typeface="Times New Roman" panose="02020603050405020304" pitchFamily="18" charset="0"/>
                <a:cs typeface="Times New Roman" panose="02020603050405020304" pitchFamily="18" charset="0"/>
              </a:rPr>
              <a:t> 13</a:t>
            </a:r>
            <a:r>
              <a:rPr lang="en-US" sz="3200" b="1" dirty="0" smtClean="0">
                <a:latin typeface="Times New Roman" panose="02020603050405020304" pitchFamily="18" charset="0"/>
                <a:cs typeface="Times New Roman" panose="02020603050405020304" pitchFamily="18" charset="0"/>
              </a:rPr>
              <a:t/>
            </a:r>
            <a:br>
              <a:rPr lang="en-US" sz="3200" b="1" dirty="0" smtClean="0">
                <a:latin typeface="Times New Roman" panose="02020603050405020304" pitchFamily="18" charset="0"/>
                <a:cs typeface="Times New Roman" panose="02020603050405020304" pitchFamily="18" charset="0"/>
              </a:rPr>
            </a:br>
            <a:r>
              <a:rPr lang="hr-HR" sz="3200" dirty="0" smtClean="0">
                <a:latin typeface="Times New Roman" panose="02020603050405020304" pitchFamily="18" charset="0"/>
                <a:cs typeface="Times New Roman" panose="02020603050405020304" pitchFamily="18" charset="0"/>
              </a:rPr>
              <a:t>UVOD</a:t>
            </a:r>
            <a:endParaRPr lang="en-US" dirty="0"/>
          </a:p>
        </p:txBody>
      </p:sp>
      <p:sp>
        <p:nvSpPr>
          <p:cNvPr id="3" name="Content Placeholder 2"/>
          <p:cNvSpPr>
            <a:spLocks noGrp="1"/>
          </p:cNvSpPr>
          <p:nvPr>
            <p:ph idx="1"/>
          </p:nvPr>
        </p:nvSpPr>
        <p:spPr/>
        <p:txBody>
          <a:bodyPr>
            <a:normAutofit fontScale="85000" lnSpcReduction="10000"/>
          </a:bodyPr>
          <a:lstStyle/>
          <a:p>
            <a:pPr marL="109728" indent="0">
              <a:buNone/>
            </a:pPr>
            <a:r>
              <a:rPr lang="bs-Latn-BA" u="sng" dirty="0" smtClean="0">
                <a:latin typeface="Times New Roman" panose="02020603050405020304" pitchFamily="18" charset="0"/>
                <a:cs typeface="Times New Roman" panose="02020603050405020304" pitchFamily="18" charset="0"/>
              </a:rPr>
              <a:t>Predmet Međunarodno finansijsko pravo ima za cilj:</a:t>
            </a:r>
          </a:p>
          <a:p>
            <a:pPr marL="109728" indent="0">
              <a:buNone/>
            </a:pPr>
            <a:endParaRPr lang="bs-Latn-BA"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Da studente upozna sa međunarodno-finansijsko pravnim odnosima, tokovima i principima na kojima počiva,</a:t>
            </a: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Da studente upozna sa međunarodno-finansijskim subjektima, odnosno institucijama međunarodnog finansijskog prava i integracijama regionalnog i međunarodnog karaktera,</a:t>
            </a: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Da studente upozna sa međunarodno monetarnim sistemom.</a:t>
            </a:r>
          </a:p>
          <a:p>
            <a:pPr>
              <a:buFont typeface="Arial" panose="020B0604020202020204" pitchFamily="34" charset="0"/>
              <a:buChar char="•"/>
            </a:pPr>
            <a:endParaRPr lang="bs-Latn-BA" dirty="0" smtClean="0">
              <a:latin typeface="Times New Roman" panose="02020603050405020304" pitchFamily="18" charset="0"/>
              <a:cs typeface="Times New Roman" panose="02020603050405020304" pitchFamily="18" charset="0"/>
            </a:endParaRPr>
          </a:p>
          <a:p>
            <a:pPr marL="109728" indent="0">
              <a:buNone/>
            </a:pPr>
            <a:endParaRPr lang="bs-Latn-BA" b="1" dirty="0" smtClean="0">
              <a:latin typeface="Times New Roman" panose="02020603050405020304" pitchFamily="18" charset="0"/>
              <a:cs typeface="Times New Roman" panose="02020603050405020304" pitchFamily="18" charset="0"/>
            </a:endParaRPr>
          </a:p>
          <a:p>
            <a:pPr marL="109728" indent="0" algn="ctr">
              <a:buNone/>
            </a:pPr>
            <a:r>
              <a:rPr lang="bs-Latn-BA" sz="2000" b="1" dirty="0" smtClean="0">
                <a:latin typeface="Times New Roman" panose="02020603050405020304" pitchFamily="18" charset="0"/>
                <a:cs typeface="Times New Roman" panose="02020603050405020304" pitchFamily="18" charset="0"/>
              </a:rPr>
              <a:t>,,studenti stiču znanja o međunarodnim finansijama“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latin typeface="Times New Roman" pitchFamily="18" charset="0"/>
                <a:cs typeface="Times New Roman" pitchFamily="18" charset="0"/>
              </a:rPr>
              <a:t>ZADUŽENOST ZEMLJE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marL="0" indent="0" algn="just">
              <a:buNone/>
            </a:pPr>
            <a:r>
              <a:rPr lang="sr-Latn-ME" dirty="0" smtClean="0">
                <a:latin typeface="Times New Roman" pitchFamily="18" charset="0"/>
                <a:cs typeface="Times New Roman" pitchFamily="18" charset="0"/>
              </a:rPr>
              <a:t>Inostrana zaduženost je posljedica višegodišnjih neravnoteža u bilansima tekuih transakcija zemalja u tranziciji, danas predstavlja najveću opasnost  za te zemlje.  </a:t>
            </a:r>
          </a:p>
          <a:p>
            <a:pPr marL="0" indent="0" algn="just">
              <a:buNone/>
            </a:pPr>
            <a:r>
              <a:rPr lang="sr-Latn-ME" dirty="0" smtClean="0">
                <a:latin typeface="Times New Roman" pitchFamily="18" charset="0"/>
                <a:cs typeface="Times New Roman" pitchFamily="18" charset="0"/>
              </a:rPr>
              <a:t>Povećanje zaduženosti zemalja u tranziciji javlja se kao normalna posljedica njihovog ekonomskog razvoja.</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Kako bi što prije oživjele svoju privredu, zemlje u tranziciji formulišu aktivnu razvojnu politiku koju karakteriše brži rast domaće potrošnje od proizvodnje (neravnoteža domaće agregatne ponude i potražnje) što rezultira porastom zaduženja u inozemstvu.</a:t>
            </a:r>
          </a:p>
          <a:p>
            <a:pPr marL="0" indent="0" algn="just">
              <a:buNone/>
            </a:pPr>
            <a:r>
              <a:rPr lang="sr-Latn-ME" dirty="0" smtClean="0">
                <a:latin typeface="Times New Roman" pitchFamily="18" charset="0"/>
                <a:cs typeface="Times New Roman" pitchFamily="18" charset="0"/>
              </a:rPr>
              <a:t> Zato kažemo da je porast zaduženja u inostranstvu i zavisnost od inostrane akumulacije u finansiranju investicija zajednika karakteristika gotovo svih zemalja u tranziciji.</a:t>
            </a:r>
          </a:p>
          <a:p>
            <a:pPr marL="0" indent="0" algn="just">
              <a:buNone/>
            </a:pPr>
            <a:endParaRPr lang="sr-Latn-ME"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latin typeface="Times New Roman" pitchFamily="18" charset="0"/>
                <a:cs typeface="Times New Roman" pitchFamily="18" charset="0"/>
              </a:rPr>
              <a:t>ZADUŽENOST ZEMLJE</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sr-Latn-ME" dirty="0" smtClean="0">
                <a:latin typeface="Times New Roman" pitchFamily="18" charset="0"/>
                <a:cs typeface="Times New Roman" pitchFamily="18" charset="0"/>
              </a:rPr>
              <a:t>Zbog niske kapitalne opremljenosti, niska je i produktivnost rada u tim zemljama.</a:t>
            </a:r>
          </a:p>
          <a:p>
            <a:pPr marL="0" indent="0" algn="just">
              <a:buNone/>
            </a:pPr>
            <a:r>
              <a:rPr lang="sr-Latn-ME" dirty="0" smtClean="0">
                <a:latin typeface="Times New Roman" pitchFamily="18" charset="0"/>
                <a:cs typeface="Times New Roman" pitchFamily="18" charset="0"/>
              </a:rPr>
              <a:t> Zbog rasta osobne i investicijske potrošnje raste sklonost uvozu. Investicije u infrastrukturu, koje u procesu privrednog razvoja imaju prioritet, kapitalno su intenzivne i zbog toga izrazito uvozno zavisne. </a:t>
            </a:r>
          </a:p>
          <a:p>
            <a:pPr marL="0" indent="0" algn="just">
              <a:buNone/>
            </a:pPr>
            <a:r>
              <a:rPr lang="sr-Latn-ME" dirty="0" smtClean="0">
                <a:latin typeface="Times New Roman" pitchFamily="18" charset="0"/>
                <a:cs typeface="Times New Roman" pitchFamily="18" charset="0"/>
              </a:rPr>
              <a:t>Takve investicije nemaju direktan efekat na povećanje izvoza, a indirektni učinci vidljivi su  tek nakon određenog vremena.</a:t>
            </a:r>
          </a:p>
          <a:p>
            <a:pPr marL="0" indent="0" algn="just">
              <a:buNone/>
            </a:pPr>
            <a:r>
              <a:rPr lang="sr-Latn-ME" dirty="0" smtClean="0">
                <a:latin typeface="Times New Roman" pitchFamily="18" charset="0"/>
                <a:cs typeface="Times New Roman" pitchFamily="18" charset="0"/>
              </a:rPr>
              <a:t>Proces zaduživanja poprimio je velike razmjere i u zemljama Zapadnog Balkana.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lgn="just">
              <a:buNone/>
            </a:pPr>
            <a:r>
              <a:rPr lang="sr-Latn-ME" dirty="0" smtClean="0">
                <a:latin typeface="Times New Roman" pitchFamily="18" charset="0"/>
                <a:cs typeface="Times New Roman" pitchFamily="18" charset="0"/>
              </a:rPr>
              <a:t>Svaka posjeta MMF-ovih strunjaka regionu  propraćen je naznakama novih zaduživanja, ali i «smjernicama» kako voditi ekonomsku politiku i svakoj zemlji. </a:t>
            </a:r>
          </a:p>
          <a:p>
            <a:pPr marL="0" indent="0" algn="just">
              <a:buNone/>
            </a:pPr>
            <a:r>
              <a:rPr lang="sr-Latn-ME" dirty="0" smtClean="0">
                <a:latin typeface="Times New Roman" pitchFamily="18" charset="0"/>
                <a:cs typeface="Times New Roman" pitchFamily="18" charset="0"/>
              </a:rPr>
              <a:t>Spoljni dug u kontinuiranom je u brzom porastu pa se logično nameće pitanje o prezaduženosti ovih zemalja. </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Zaduženje nastaje zbog većih investicija od štednje u nacionalnoj ekonomiji, no ono nastaje i zbog povećane tekuće potrošnje. </a:t>
            </a:r>
          </a:p>
          <a:p>
            <a:pPr marL="0" indent="0" algn="just">
              <a:buNone/>
            </a:pPr>
            <a:r>
              <a:rPr lang="sr-Latn-ME" dirty="0" smtClean="0">
                <a:latin typeface="Times New Roman" pitchFamily="18" charset="0"/>
                <a:cs typeface="Times New Roman" pitchFamily="18" charset="0"/>
              </a:rPr>
              <a:t>Prilikom zaduživanja važno je poštivati načelo racionalnosti, a to je da efikasnost investicija mora biti jednaka prosječnoj kamatnoj stopi na ta sredstva.</a:t>
            </a:r>
          </a:p>
          <a:p>
            <a:pPr marL="0" indent="0" algn="just">
              <a:buNone/>
            </a:pPr>
            <a:r>
              <a:rPr lang="sr-Latn-ME" dirty="0" smtClean="0">
                <a:latin typeface="Times New Roman" pitchFamily="18" charset="0"/>
                <a:cs typeface="Times New Roman" pitchFamily="18" charset="0"/>
              </a:rPr>
              <a:t> To znači da ako se spoljni zajmovi neefikasno utroše (npr. povećanje potrošnje) i ne budu rezultirali u porastu proizvodnje, mogu se pojaviti problemi otplate dugova.</a:t>
            </a:r>
          </a:p>
          <a:p>
            <a:pPr marL="0" indent="0" algn="just">
              <a:buNone/>
            </a:pPr>
            <a:endParaRPr lang="sr-Latn-ME"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b="1" dirty="0" smtClean="0">
                <a:latin typeface="Times New Roman" pitchFamily="18" charset="0"/>
                <a:cs typeface="Times New Roman" pitchFamily="18" charset="0"/>
              </a:rPr>
              <a:t>Pokazatelji stanja zaduženosti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marL="0" indent="0" algn="just">
              <a:buNone/>
            </a:pPr>
            <a:r>
              <a:rPr lang="sr-Latn-ME" dirty="0" smtClean="0">
                <a:latin typeface="Times New Roman" pitchFamily="18" charset="0"/>
                <a:cs typeface="Times New Roman" pitchFamily="18" charset="0"/>
              </a:rPr>
              <a:t>Najvažniji pokazatelji stanja inostrane  zaduženosti koji se uzimaju kod ocjene stupnja</a:t>
            </a:r>
          </a:p>
          <a:p>
            <a:pPr marL="0" indent="0" algn="just">
              <a:buNone/>
            </a:pPr>
            <a:r>
              <a:rPr lang="sr-Latn-ME" dirty="0" smtClean="0">
                <a:latin typeface="Times New Roman" pitchFamily="18" charset="0"/>
                <a:cs typeface="Times New Roman" pitchFamily="18" charset="0"/>
              </a:rPr>
              <a:t>zaduženosti neke zemlje su:</a:t>
            </a:r>
          </a:p>
          <a:p>
            <a:pPr marL="0" indent="0" algn="just">
              <a:buNone/>
            </a:pPr>
            <a:r>
              <a:rPr lang="sr-Latn-ME" dirty="0" smtClean="0">
                <a:latin typeface="Times New Roman" pitchFamily="18" charset="0"/>
                <a:cs typeface="Times New Roman" pitchFamily="18" charset="0"/>
              </a:rPr>
              <a:t>1. Odnos ukupnog inostranog duga prema BDP-u, pokazuje odnos ukupnog inostranog duga u odnosu na bruto domaći proizvod pa njegov porast ukazuje na opasnost od nesolventnosti zemlje. </a:t>
            </a:r>
          </a:p>
          <a:p>
            <a:pPr marL="0" indent="0" algn="just">
              <a:buNone/>
            </a:pPr>
            <a:r>
              <a:rPr lang="sr-Latn-ME" dirty="0" smtClean="0">
                <a:latin typeface="Times New Roman" pitchFamily="18" charset="0"/>
                <a:cs typeface="Times New Roman" pitchFamily="18" charset="0"/>
              </a:rPr>
              <a:t>Uzima se da odnos veći od 30% ukazuje na relativno veći rizik od pojavljivanja problema nesolventnosti. </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Odnos duga prema domaćem proizvodu raste ako je kamata  na dug veća  od stope rasta i ako je tekući  bilans  plaćanja u deficitu.</a:t>
            </a:r>
          </a:p>
          <a:p>
            <a:pPr marL="0" indent="0" algn="just">
              <a:buNone/>
            </a:pPr>
            <a:r>
              <a:rPr lang="sr-Latn-ME" dirty="0" smtClean="0">
                <a:latin typeface="Times New Roman" pitchFamily="18" charset="0"/>
                <a:cs typeface="Times New Roman" pitchFamily="18" charset="0"/>
              </a:rPr>
              <a:t>2.Odnos ukupnog inostranog  duga prema izvozu robe i usluga, pokazuje zaduženost po jedinici izvoza robe i usluga, pa predstavlja dobar pokazatelj sadašnje sposobnosti otplate duga.</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Važan je stoga što izvoz predstavlja izvor prihoda iz kojih se moraju namiriti obveze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b="1" dirty="0" smtClean="0">
                <a:latin typeface="Times New Roman" pitchFamily="18" charset="0"/>
                <a:cs typeface="Times New Roman" pitchFamily="18" charset="0"/>
              </a:rPr>
              <a:t>Pokazatelji toka zaduženosti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b="1" dirty="0" smtClean="0">
              <a:latin typeface="Times New Roman" pitchFamily="18" charset="0"/>
              <a:cs typeface="Times New Roman" pitchFamily="18" charset="0"/>
            </a:endParaRPr>
          </a:p>
          <a:p>
            <a:r>
              <a:rPr lang="pl-PL" b="1" dirty="0" smtClean="0">
                <a:latin typeface="Times New Roman" pitchFamily="18" charset="0"/>
                <a:cs typeface="Times New Roman" pitchFamily="18" charset="0"/>
              </a:rPr>
              <a:t>Odnos otplate duga prema izvozu robe i usluga</a:t>
            </a:r>
            <a:endParaRPr lang="en-US" b="1" dirty="0" smtClean="0">
              <a:latin typeface="Times New Roman" pitchFamily="18" charset="0"/>
              <a:cs typeface="Times New Roman" pitchFamily="18" charset="0"/>
            </a:endParaRPr>
          </a:p>
          <a:p>
            <a:r>
              <a:rPr lang="pl-PL" b="1" dirty="0" smtClean="0">
                <a:latin typeface="Times New Roman" pitchFamily="18" charset="0"/>
                <a:cs typeface="Times New Roman" pitchFamily="18" charset="0"/>
              </a:rPr>
              <a:t>Odnos godišnje obveze po kamatama prema izvozu</a:t>
            </a:r>
            <a:endParaRPr lang="en-US" b="1" dirty="0" smtClean="0">
              <a:latin typeface="Times New Roman" pitchFamily="18" charset="0"/>
              <a:cs typeface="Times New Roman" pitchFamily="18" charset="0"/>
            </a:endParaRPr>
          </a:p>
          <a:p>
            <a:r>
              <a:rPr lang="sr-Latn-ME" b="1" dirty="0" smtClean="0">
                <a:latin typeface="Times New Roman" pitchFamily="18" charset="0"/>
                <a:cs typeface="Times New Roman" pitchFamily="18" charset="0"/>
              </a:rPr>
              <a:t>Odnos štednje i investicija prema BDP-u </a:t>
            </a:r>
          </a:p>
          <a:p>
            <a:r>
              <a:rPr lang="sr-Latn-ME" b="1" dirty="0" smtClean="0">
                <a:latin typeface="Times New Roman" pitchFamily="18" charset="0"/>
                <a:cs typeface="Times New Roman" pitchFamily="18" charset="0"/>
              </a:rPr>
              <a:t>Direktna strana ulaganja (FDI) kao postotak BDP-a. </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smtClean="0">
                <a:latin typeface="Times New Roman" pitchFamily="18" charset="0"/>
                <a:cs typeface="Times New Roman" pitchFamily="18" charset="0"/>
              </a:rPr>
              <a:t>Utjecaj inostranih  direktnih ulaganja na zaduženost posmatranih zemalja</a:t>
            </a:r>
            <a:r>
              <a:rPr lang="sr-Latn-ME" b="1" dirty="0" smtClean="0"/>
              <a:t/>
            </a:r>
            <a:br>
              <a:rPr lang="sr-Latn-ME" b="1"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sr-Latn-ME" dirty="0" smtClean="0">
                <a:latin typeface="Times New Roman" pitchFamily="18" charset="0"/>
                <a:cs typeface="Times New Roman" pitchFamily="18" charset="0"/>
              </a:rPr>
              <a:t>Jedna od najčešće spominjanih opcija za rješavanje povrata dugova jesu inostrana  direktna ulaganja (engl. </a:t>
            </a:r>
            <a:r>
              <a:rPr lang="sr-Latn-ME" i="1" dirty="0" smtClean="0">
                <a:latin typeface="Times New Roman" pitchFamily="18" charset="0"/>
                <a:cs typeface="Times New Roman" pitchFamily="18" charset="0"/>
              </a:rPr>
              <a:t>foreign direct investment </a:t>
            </a:r>
            <a:r>
              <a:rPr lang="sr-Latn-ME" dirty="0" smtClean="0">
                <a:latin typeface="Times New Roman" pitchFamily="18" charset="0"/>
                <a:cs typeface="Times New Roman" pitchFamily="18" charset="0"/>
              </a:rPr>
              <a:t>– FDI). FDI se mogu posmatrati kao izvor svježeg inostranog  kapitala koji služi za pokrivanje deficita tekućeg računa, kao način povećanja domaćih ulaganja te kao izvor utjecaja na bilans dohotka koja je dio tekućeg računa. </a:t>
            </a:r>
          </a:p>
          <a:p>
            <a:pPr marL="0" indent="0" algn="just">
              <a:buNone/>
            </a:pPr>
            <a:r>
              <a:rPr lang="sr-Latn-ME" dirty="0" smtClean="0">
                <a:latin typeface="Times New Roman" pitchFamily="18" charset="0"/>
                <a:cs typeface="Times New Roman" pitchFamily="18" charset="0"/>
              </a:rPr>
              <a:t>Prilivi FDI koji su veći od deficita tekućeg računa, poslužit će za pokrivanje spoljneg duga, doprinijeti će akumulaciji rezervi, i u konačnici, poboljšanju rejtinga zemlje </a:t>
            </a:r>
            <a:r>
              <a:rPr lang="en-US" dirty="0" err="1" smtClean="0">
                <a:latin typeface="Times New Roman" pitchFamily="18" charset="0"/>
                <a:cs typeface="Times New Roman" pitchFamily="18" charset="0"/>
              </a:rPr>
              <a:t>primateljice</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online </a:t>
            </a:r>
            <a:r>
              <a:rPr lang="en-US" dirty="0" err="1" smtClean="0">
                <a:latin typeface="Times New Roman" pitchFamily="18" charset="0"/>
                <a:cs typeface="Times New Roman" pitchFamily="18" charset="0"/>
              </a:rPr>
              <a:t>izvor</a:t>
            </a:r>
            <a:r>
              <a:rPr lang="en-US" dirty="0" smtClean="0">
                <a:latin typeface="Times New Roman" pitchFamily="18" charset="0"/>
                <a:cs typeface="Times New Roman" pitchFamily="18" charset="0"/>
              </a:rPr>
              <a:t>: Foreign direct investments effects on balance of payments, 2003.). </a:t>
            </a:r>
            <a:endParaRPr lang="sr-Latn-ME" dirty="0" smtClean="0">
              <a:latin typeface="Times New Roman" pitchFamily="18" charset="0"/>
              <a:cs typeface="Times New Roman"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b="1" dirty="0" smtClean="0">
                <a:latin typeface="Times New Roman" pitchFamily="18" charset="0"/>
                <a:cs typeface="Times New Roman" pitchFamily="18" charset="0"/>
              </a:rPr>
              <a:t>Utjecaj inostranog duga na kreditni rejting</a:t>
            </a:r>
            <a:r>
              <a:rPr lang="pl-PL" b="1" dirty="0" smtClean="0"/>
              <a:t/>
            </a:r>
            <a:br>
              <a:rPr lang="pl-PL" b="1" dirty="0" smtClean="0"/>
            </a:b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sr-Latn-ME" dirty="0" smtClean="0">
                <a:latin typeface="Times New Roman" pitchFamily="18" charset="0"/>
                <a:cs typeface="Times New Roman" pitchFamily="18" charset="0"/>
              </a:rPr>
              <a:t>Visina kreditnog rejtinga u zemljama u razvoju važan je pokazatelj sposobnosti servisiranja finansijskih  obveza pojedine zemlje.</a:t>
            </a:r>
          </a:p>
          <a:p>
            <a:pPr marL="0" indent="0" algn="just">
              <a:buNone/>
            </a:pPr>
            <a:r>
              <a:rPr lang="sr-Latn-ME" dirty="0" smtClean="0">
                <a:latin typeface="Times New Roman" pitchFamily="18" charset="0"/>
                <a:cs typeface="Times New Roman" pitchFamily="18" charset="0"/>
              </a:rPr>
              <a:t> Kreditni rejting podrazumijeva sintezu svega što jednu zemlju čini podobnom za dužnika: kreditna sposobnost, dobar ugled, solidna pozicija na tržištu, sposobnost plaćanja i spremnost da vrati dug. </a:t>
            </a:r>
            <a:endParaRPr lang="en-US" dirty="0" smtClean="0">
              <a:latin typeface="Times New Roman" pitchFamily="18" charset="0"/>
              <a:cs typeface="Times New Roman" pitchFamily="18" charset="0"/>
            </a:endParaRPr>
          </a:p>
          <a:p>
            <a:pPr marL="0" indent="0" algn="just">
              <a:buNone/>
            </a:pPr>
            <a:r>
              <a:rPr lang="sr-Latn-ME" dirty="0" smtClean="0">
                <a:latin typeface="Times New Roman" pitchFamily="18" charset="0"/>
                <a:cs typeface="Times New Roman" pitchFamily="18" charset="0"/>
              </a:rPr>
              <a:t>Viši kreditni rejting znači manji rizik, a time i veći broj investitora. </a:t>
            </a:r>
          </a:p>
          <a:p>
            <a:pPr marL="0" indent="0" algn="just">
              <a:buNone/>
            </a:pPr>
            <a:r>
              <a:rPr lang="sr-Latn-ME" dirty="0" smtClean="0">
                <a:latin typeface="Times New Roman" pitchFamily="18" charset="0"/>
                <a:cs typeface="Times New Roman" pitchFamily="18" charset="0"/>
              </a:rPr>
              <a:t>Na kreditni rejting pojedine zemlje važan utjecaj ima i visina inostrane zaduženosti. </a:t>
            </a:r>
          </a:p>
          <a:p>
            <a:pPr marL="0" indent="0" algn="just">
              <a:buNone/>
            </a:pPr>
            <a:endParaRPr lang="sr-Latn-ME" dirty="0" smtClean="0">
              <a:latin typeface="Times New Roman" pitchFamily="18" charset="0"/>
              <a:cs typeface="Times New Roman" pitchFamily="18"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382</TotalTime>
  <Words>736</Words>
  <Application>Microsoft Office PowerPoint</Application>
  <PresentationFormat>On-screen Show (4:3)</PresentationFormat>
  <Paragraphs>52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PRAVNI FAKULTET  MEĐUNARODNO FINANSIJSKO PRAVO autor-prof.dr.Babić Mate&amp;Ante, izdanje Zagreb 2000 g.</vt:lpstr>
      <vt:lpstr>                          VJEŽBE 13 UVOD</vt:lpstr>
      <vt:lpstr>ZADUŽENOST ZEMLJE</vt:lpstr>
      <vt:lpstr>ZADUŽENOST ZEMLJE</vt:lpstr>
      <vt:lpstr>Slide 5</vt:lpstr>
      <vt:lpstr>Pokazatelji stanja zaduženosti</vt:lpstr>
      <vt:lpstr>Pokazatelji toka zaduženosti</vt:lpstr>
      <vt:lpstr>Utjecaj inostranih  direktnih ulaganja na zaduženost posmatranih zemalja </vt:lpstr>
      <vt:lpstr>Utjecaj inostranog duga na kreditni rejting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108</cp:revision>
  <dcterms:created xsi:type="dcterms:W3CDTF">2018-10-12T06:19:13Z</dcterms:created>
  <dcterms:modified xsi:type="dcterms:W3CDTF">2019-12-20T09:32:12Z</dcterms:modified>
</cp:coreProperties>
</file>