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33" r:id="rId8"/>
    <p:sldId id="262" r:id="rId9"/>
    <p:sldId id="334" r:id="rId10"/>
    <p:sldId id="263" r:id="rId11"/>
    <p:sldId id="264" r:id="rId12"/>
    <p:sldId id="332" r:id="rId13"/>
    <p:sldId id="265" r:id="rId14"/>
    <p:sldId id="266" r:id="rId15"/>
    <p:sldId id="267" r:id="rId16"/>
    <p:sldId id="331" r:id="rId17"/>
    <p:sldId id="268" r:id="rId18"/>
    <p:sldId id="330" r:id="rId19"/>
    <p:sldId id="339" r:id="rId20"/>
    <p:sldId id="269" r:id="rId21"/>
    <p:sldId id="270" r:id="rId22"/>
    <p:sldId id="289" r:id="rId23"/>
    <p:sldId id="271" r:id="rId24"/>
    <p:sldId id="272" r:id="rId25"/>
    <p:sldId id="273" r:id="rId26"/>
    <p:sldId id="274" r:id="rId27"/>
    <p:sldId id="275" r:id="rId28"/>
    <p:sldId id="276" r:id="rId29"/>
    <p:sldId id="329" r:id="rId30"/>
    <p:sldId id="277" r:id="rId31"/>
    <p:sldId id="318" r:id="rId32"/>
    <p:sldId id="328" r:id="rId33"/>
    <p:sldId id="278" r:id="rId34"/>
    <p:sldId id="319" r:id="rId35"/>
    <p:sldId id="279" r:id="rId36"/>
    <p:sldId id="280" r:id="rId37"/>
    <p:sldId id="327" r:id="rId38"/>
    <p:sldId id="281" r:id="rId39"/>
    <p:sldId id="282" r:id="rId40"/>
    <p:sldId id="283" r:id="rId41"/>
    <p:sldId id="284" r:id="rId42"/>
    <p:sldId id="326" r:id="rId43"/>
    <p:sldId id="286" r:id="rId44"/>
    <p:sldId id="287" r:id="rId45"/>
    <p:sldId id="321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1" r:id="rId54"/>
    <p:sldId id="312" r:id="rId55"/>
    <p:sldId id="313" r:id="rId56"/>
    <p:sldId id="314" r:id="rId57"/>
    <p:sldId id="315" r:id="rId58"/>
    <p:sldId id="316" r:id="rId59"/>
    <p:sldId id="288" r:id="rId60"/>
    <p:sldId id="290" r:id="rId61"/>
    <p:sldId id="291" r:id="rId62"/>
    <p:sldId id="292" r:id="rId63"/>
    <p:sldId id="322" r:id="rId64"/>
    <p:sldId id="293" r:id="rId65"/>
    <p:sldId id="323" r:id="rId66"/>
    <p:sldId id="294" r:id="rId67"/>
    <p:sldId id="295" r:id="rId68"/>
    <p:sldId id="324" r:id="rId69"/>
    <p:sldId id="296" r:id="rId70"/>
    <p:sldId id="297" r:id="rId71"/>
    <p:sldId id="298" r:id="rId72"/>
    <p:sldId id="299" r:id="rId73"/>
    <p:sldId id="300" r:id="rId74"/>
    <p:sldId id="301" r:id="rId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3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3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0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0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2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0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9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3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433F-6860-4E15-8450-F8627DDA993C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5452-BA29-4279-AA37-862788957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200" dirty="0"/>
              <a:t>FINANSIJSKI POSLOVI- </a:t>
            </a:r>
            <a:r>
              <a:rPr lang="sr-Latn-ME" sz="3200" dirty="0" smtClean="0"/>
              <a:t>LEASING, FAKTORING I FORFETING </a:t>
            </a:r>
          </a:p>
          <a:p>
            <a:pPr lvl="0"/>
            <a:r>
              <a:rPr lang="sr-Latn-ME" sz="3200" dirty="0" smtClean="0"/>
              <a:t>Prof. Dr Halil Kalač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633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je leasing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I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mora se </a:t>
            </a:r>
            <a:r>
              <a:rPr lang="en-US" dirty="0" err="1"/>
              <a:t>istaći</a:t>
            </a:r>
            <a:r>
              <a:rPr lang="en-US" dirty="0"/>
              <a:t> da je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zabilježena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pet </a:t>
            </a:r>
            <a:r>
              <a:rPr lang="en-US" dirty="0" err="1"/>
              <a:t>hiljada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preciznije</a:t>
            </a:r>
            <a:r>
              <a:rPr lang="en-US" dirty="0"/>
              <a:t> u </a:t>
            </a:r>
            <a:r>
              <a:rPr lang="en-US" dirty="0" err="1"/>
              <a:t>Egiptu</a:t>
            </a:r>
            <a:r>
              <a:rPr lang="en-US" dirty="0"/>
              <a:t>  </a:t>
            </a:r>
            <a:r>
              <a:rPr lang="en-US" dirty="0" smtClean="0"/>
              <a:t>3</a:t>
            </a:r>
            <a:r>
              <a:rPr lang="sr-Latn-ME" dirty="0" smtClean="0"/>
              <a:t>.</a:t>
            </a:r>
            <a:r>
              <a:rPr lang="en-US" dirty="0" smtClean="0"/>
              <a:t>100</a:t>
            </a:r>
            <a:r>
              <a:rPr lang="en-US" dirty="0"/>
              <a:t>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p.n.e</a:t>
            </a:r>
            <a:r>
              <a:rPr lang="en-US" dirty="0"/>
              <a:t>, u </a:t>
            </a:r>
            <a:r>
              <a:rPr lang="en-US" dirty="0" err="1"/>
              <a:t>razdoblju</a:t>
            </a:r>
            <a:r>
              <a:rPr lang="en-US" dirty="0"/>
              <a:t> </a:t>
            </a:r>
            <a:r>
              <a:rPr lang="en-US" dirty="0" err="1"/>
              <a:t>vladavine</a:t>
            </a:r>
            <a:r>
              <a:rPr lang="en-US" dirty="0"/>
              <a:t> </a:t>
            </a:r>
            <a:r>
              <a:rPr lang="en-US" dirty="0" err="1"/>
              <a:t>faraona</a:t>
            </a:r>
            <a:r>
              <a:rPr lang="en-US" dirty="0"/>
              <a:t> </a:t>
            </a:r>
            <a:r>
              <a:rPr lang="en-US" dirty="0" err="1"/>
              <a:t>Menesa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poljoprivrednicima</a:t>
            </a:r>
            <a:r>
              <a:rPr lang="en-US" dirty="0"/>
              <a:t> </a:t>
            </a:r>
            <a:r>
              <a:rPr lang="en-US" dirty="0" err="1"/>
              <a:t>iznajmljivao</a:t>
            </a:r>
            <a:r>
              <a:rPr lang="en-US" dirty="0"/>
              <a:t> </a:t>
            </a:r>
            <a:r>
              <a:rPr lang="en-US" dirty="0" err="1"/>
              <a:t>ratarske</a:t>
            </a:r>
            <a:r>
              <a:rPr lang="en-US" dirty="0"/>
              <a:t> </a:t>
            </a:r>
            <a:r>
              <a:rPr lang="en-US" dirty="0" err="1"/>
              <a:t>alate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Istina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 o </a:t>
            </a:r>
            <a:r>
              <a:rPr lang="en-US" dirty="0" err="1"/>
              <a:t>nastanku</a:t>
            </a:r>
            <a:r>
              <a:rPr lang="en-US" dirty="0"/>
              <a:t> leasing, a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je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pronalazak</a:t>
            </a:r>
            <a:r>
              <a:rPr lang="en-US" dirty="0"/>
              <a:t> </a:t>
            </a:r>
            <a:r>
              <a:rPr lang="en-US" dirty="0" err="1"/>
              <a:t>glinenih</a:t>
            </a:r>
            <a:r>
              <a:rPr lang="en-US" dirty="0"/>
              <a:t> </a:t>
            </a:r>
            <a:r>
              <a:rPr lang="en-US" dirty="0" err="1"/>
              <a:t>pločica</a:t>
            </a:r>
            <a:r>
              <a:rPr lang="en-US" dirty="0"/>
              <a:t> u </a:t>
            </a:r>
            <a:r>
              <a:rPr lang="en-US" dirty="0" err="1"/>
              <a:t>gradu</a:t>
            </a:r>
            <a:r>
              <a:rPr lang="en-US" dirty="0"/>
              <a:t> </a:t>
            </a:r>
            <a:r>
              <a:rPr lang="en-US" dirty="0" err="1"/>
              <a:t>Uru</a:t>
            </a:r>
            <a:r>
              <a:rPr lang="en-US" dirty="0"/>
              <a:t> u </a:t>
            </a:r>
            <a:r>
              <a:rPr lang="en-US" dirty="0" err="1"/>
              <a:t>Mezopotamiji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klinastim</a:t>
            </a:r>
            <a:r>
              <a:rPr lang="en-US" dirty="0"/>
              <a:t> </a:t>
            </a:r>
            <a:r>
              <a:rPr lang="en-US" dirty="0" err="1"/>
              <a:t>pismom</a:t>
            </a:r>
            <a:r>
              <a:rPr lang="en-US" dirty="0"/>
              <a:t> </a:t>
            </a:r>
            <a:r>
              <a:rPr lang="en-US" dirty="0" err="1"/>
              <a:t>napisano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sveštenici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upravljali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gradom</a:t>
            </a:r>
            <a:r>
              <a:rPr lang="en-US" dirty="0"/>
              <a:t>, </a:t>
            </a:r>
            <a:r>
              <a:rPr lang="en-US" dirty="0" err="1"/>
              <a:t>poljoprivrednicima</a:t>
            </a:r>
            <a:r>
              <a:rPr lang="en-US" dirty="0"/>
              <a:t> </a:t>
            </a:r>
            <a:r>
              <a:rPr lang="en-US" dirty="0" err="1"/>
              <a:t>iznajmljivali</a:t>
            </a:r>
            <a:r>
              <a:rPr lang="en-US" dirty="0"/>
              <a:t> </a:t>
            </a:r>
            <a:r>
              <a:rPr lang="en-US" dirty="0" err="1"/>
              <a:t>alate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obradu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 </a:t>
            </a:r>
            <a:r>
              <a:rPr lang="en-US" dirty="0" err="1"/>
              <a:t>zemlju</a:t>
            </a:r>
            <a:r>
              <a:rPr lang="en-US" dirty="0"/>
              <a:t>. </a:t>
            </a:r>
            <a:r>
              <a:rPr lang="en-US" dirty="0" err="1"/>
              <a:t>Upravo</a:t>
            </a:r>
            <a:r>
              <a:rPr lang="en-US" dirty="0"/>
              <a:t> to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pretečom</a:t>
            </a:r>
            <a:r>
              <a:rPr lang="en-US" dirty="0"/>
              <a:t> leasing </a:t>
            </a:r>
            <a:r>
              <a:rPr lang="en-US" dirty="0" err="1"/>
              <a:t>poslova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USA je leasing </a:t>
            </a:r>
            <a:r>
              <a:rPr lang="en-US" dirty="0" err="1"/>
              <a:t>počeo</a:t>
            </a:r>
            <a:r>
              <a:rPr lang="en-US" dirty="0"/>
              <a:t> da se </a:t>
            </a:r>
            <a:r>
              <a:rPr lang="en-US" dirty="0" err="1"/>
              <a:t>koristi</a:t>
            </a:r>
            <a:r>
              <a:rPr lang="en-US" dirty="0"/>
              <a:t> u XVIII </a:t>
            </a:r>
            <a:r>
              <a:rPr lang="en-US" dirty="0" err="1"/>
              <a:t>vijeku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imao</a:t>
            </a:r>
            <a:r>
              <a:rPr lang="en-US" dirty="0"/>
              <a:t> je </a:t>
            </a:r>
            <a:r>
              <a:rPr lang="en-US" dirty="0" err="1"/>
              <a:t>nevjerovatan</a:t>
            </a:r>
            <a:r>
              <a:rPr lang="en-US" dirty="0"/>
              <a:t> trend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leasing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uzimali</a:t>
            </a:r>
            <a:r>
              <a:rPr lang="en-US" dirty="0"/>
              <a:t> </a:t>
            </a:r>
            <a:r>
              <a:rPr lang="en-US" dirty="0" err="1"/>
              <a:t>konji</a:t>
            </a:r>
            <a:r>
              <a:rPr lang="en-US" dirty="0"/>
              <a:t>, kola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prevoz</a:t>
            </a:r>
            <a:r>
              <a:rPr lang="en-US" dirty="0"/>
              <a:t> </a:t>
            </a:r>
            <a:r>
              <a:rPr lang="en-US" dirty="0" err="1"/>
              <a:t>putnika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robe. </a:t>
            </a:r>
            <a:endParaRPr lang="sr-Latn-ME" dirty="0" smtClean="0"/>
          </a:p>
          <a:p>
            <a:pPr algn="just"/>
            <a:r>
              <a:rPr lang="en-US" dirty="0" err="1" smtClean="0"/>
              <a:t>Stvarni</a:t>
            </a:r>
            <a:r>
              <a:rPr lang="en-US" dirty="0" smtClean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trag</a:t>
            </a:r>
            <a:r>
              <a:rPr lang="en-US" dirty="0"/>
              <a:t> o  </a:t>
            </a:r>
            <a:r>
              <a:rPr lang="en-US" dirty="0" err="1"/>
              <a:t>leasingu</a:t>
            </a:r>
            <a:r>
              <a:rPr lang="en-US" dirty="0"/>
              <a:t> u USA se </a:t>
            </a:r>
            <a:r>
              <a:rPr lang="en-US" dirty="0" err="1"/>
              <a:t>veže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1877. </a:t>
            </a:r>
            <a:r>
              <a:rPr lang="en-US" dirty="0" err="1"/>
              <a:t>godinu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kompanija</a:t>
            </a:r>
            <a:r>
              <a:rPr lang="en-US" dirty="0"/>
              <a:t> „Bell Telephone Company“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telefonskih</a:t>
            </a:r>
            <a:r>
              <a:rPr lang="en-US" dirty="0"/>
              <a:t> </a:t>
            </a:r>
            <a:r>
              <a:rPr lang="en-US" dirty="0" err="1"/>
              <a:t>aparata</a:t>
            </a:r>
            <a:r>
              <a:rPr lang="en-US" dirty="0"/>
              <a:t> </a:t>
            </a:r>
            <a:r>
              <a:rPr lang="en-US" dirty="0" err="1"/>
              <a:t>prešla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iznajmljivanje</a:t>
            </a:r>
            <a:r>
              <a:rPr lang="en-US" dirty="0"/>
              <a:t>, a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pratili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„leasing“.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687508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en-US" dirty="0" err="1"/>
              <a:t>Koncem</a:t>
            </a:r>
            <a:r>
              <a:rPr lang="en-US" dirty="0"/>
              <a:t> XIX </a:t>
            </a:r>
            <a:r>
              <a:rPr lang="en-US" dirty="0" err="1"/>
              <a:t>vijeka</a:t>
            </a:r>
            <a:r>
              <a:rPr lang="en-US" dirty="0"/>
              <a:t> </a:t>
            </a:r>
            <a:r>
              <a:rPr lang="en-US" dirty="0" err="1"/>
              <a:t>počeo</a:t>
            </a:r>
            <a:r>
              <a:rPr lang="en-US" dirty="0"/>
              <a:t> se </a:t>
            </a:r>
            <a:r>
              <a:rPr lang="en-US" dirty="0" err="1"/>
              <a:t>razvijati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/>
              <a:t>leasing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gradnju</a:t>
            </a:r>
            <a:r>
              <a:rPr lang="en-US" dirty="0"/>
              <a:t> </a:t>
            </a:r>
            <a:r>
              <a:rPr lang="en-US" dirty="0" err="1"/>
              <a:t>željeznica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leasing </a:t>
            </a:r>
            <a:r>
              <a:rPr lang="en-US" dirty="0" err="1"/>
              <a:t>riječnih</a:t>
            </a:r>
            <a:r>
              <a:rPr lang="en-US" dirty="0"/>
              <a:t> </a:t>
            </a:r>
            <a:r>
              <a:rPr lang="en-US" dirty="0" err="1"/>
              <a:t>tegljača</a:t>
            </a:r>
            <a:r>
              <a:rPr lang="en-US" dirty="0"/>
              <a:t>, leasing </a:t>
            </a:r>
            <a:r>
              <a:rPr lang="en-US" dirty="0" err="1"/>
              <a:t>lokomotiva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povezivala</a:t>
            </a:r>
            <a:r>
              <a:rPr lang="en-US" dirty="0"/>
              <a:t> s </a:t>
            </a:r>
            <a:r>
              <a:rPr lang="en-US" dirty="0" err="1"/>
              <a:t>industrijskom</a:t>
            </a:r>
            <a:r>
              <a:rPr lang="en-US" dirty="0"/>
              <a:t> </a:t>
            </a:r>
            <a:r>
              <a:rPr lang="en-US" dirty="0" err="1"/>
              <a:t>revolucijom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početku</a:t>
            </a:r>
            <a:r>
              <a:rPr lang="en-US" dirty="0"/>
              <a:t> XX </a:t>
            </a:r>
            <a:r>
              <a:rPr lang="en-US" dirty="0" err="1"/>
              <a:t>vijeka</a:t>
            </a:r>
            <a:r>
              <a:rPr lang="en-US" dirty="0"/>
              <a:t> leasing </a:t>
            </a:r>
            <a:r>
              <a:rPr lang="en-US" dirty="0" err="1"/>
              <a:t>opreme</a:t>
            </a:r>
            <a:r>
              <a:rPr lang="en-US" dirty="0"/>
              <a:t> se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finansirao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željeznica</a:t>
            </a:r>
            <a:r>
              <a:rPr lang="en-US" dirty="0"/>
              <a:t> </a:t>
            </a:r>
            <a:r>
              <a:rPr lang="en-US" dirty="0" err="1"/>
              <a:t>sklapala</a:t>
            </a:r>
            <a:r>
              <a:rPr lang="en-US" dirty="0"/>
              <a:t> s </a:t>
            </a:r>
            <a:r>
              <a:rPr lang="en-US" dirty="0" err="1"/>
              <a:t>privatnim</a:t>
            </a:r>
            <a:r>
              <a:rPr lang="en-US" dirty="0"/>
              <a:t> </a:t>
            </a:r>
            <a:r>
              <a:rPr lang="en-US" dirty="0" err="1"/>
              <a:t>proizvođačima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vagona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tipovi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sadržaju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slični</a:t>
            </a:r>
            <a:r>
              <a:rPr lang="en-US" dirty="0"/>
              <a:t>  </a:t>
            </a:r>
            <a:r>
              <a:rPr lang="en-US" dirty="0" err="1" smtClean="0"/>
              <a:t>današnjim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9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Evropi</a:t>
            </a:r>
            <a:r>
              <a:rPr lang="en-US" dirty="0"/>
              <a:t> se leasing </a:t>
            </a:r>
            <a:r>
              <a:rPr lang="en-US" dirty="0" err="1"/>
              <a:t>pojavio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u XIX </a:t>
            </a:r>
            <a:r>
              <a:rPr lang="en-US" dirty="0" err="1"/>
              <a:t>vijeku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napravljen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britanske</a:t>
            </a:r>
            <a:r>
              <a:rPr lang="en-US" dirty="0"/>
              <a:t> </a:t>
            </a:r>
            <a:r>
              <a:rPr lang="en-US" dirty="0" err="1"/>
              <a:t>željeznice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dvadesetih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XX </a:t>
            </a:r>
            <a:r>
              <a:rPr lang="en-US" dirty="0" err="1"/>
              <a:t>vijeka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tražili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dovelo</a:t>
            </a:r>
            <a:r>
              <a:rPr lang="en-US" dirty="0"/>
              <a:t> do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evolucije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promovisani</a:t>
            </a:r>
            <a:r>
              <a:rPr lang="en-US" dirty="0"/>
              <a:t> </a:t>
            </a:r>
            <a:r>
              <a:rPr lang="en-US" dirty="0" err="1"/>
              <a:t>prodajnim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prodavani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popuste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18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/>
          <a:lstStyle/>
          <a:p>
            <a:pPr algn="just"/>
            <a:r>
              <a:rPr lang="hr-HR" dirty="0"/>
              <a:t>U Bosni i Hercegovini, leasing se pojavio 2002. godine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Danas je u Bosni i Hercegovini registrovano osam leasing kompanija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Sve leasing kompanije nude finansijski leasing, dok neke od ovih leasing kompanija imaju i opcije operativnog leasinga, leasinga nekretnina i drugih leasing proizvoda. </a:t>
            </a:r>
            <a:endParaRPr lang="en-US" dirty="0"/>
          </a:p>
          <a:p>
            <a:pPr algn="just"/>
            <a:r>
              <a:rPr lang="en-US" dirty="0" err="1"/>
              <a:t>Sredinom</a:t>
            </a:r>
            <a:r>
              <a:rPr lang="en-US" dirty="0"/>
              <a:t> 2002.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tržitu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-a </a:t>
            </a:r>
            <a:r>
              <a:rPr lang="en-US" dirty="0" err="1"/>
              <a:t>pojavljuje</a:t>
            </a:r>
            <a:r>
              <a:rPr lang="en-US" dirty="0"/>
              <a:t> se HAAB </a:t>
            </a:r>
            <a:r>
              <a:rPr lang="en-US" dirty="0" smtClean="0"/>
              <a:t>Leasing</a:t>
            </a:r>
            <a:r>
              <a:rPr lang="sr-Latn-ME" dirty="0"/>
              <a:t>.</a:t>
            </a: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4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1.1.Prednosti </a:t>
            </a:r>
            <a:r>
              <a:rPr lang="hr-HR" b="1" dirty="0"/>
              <a:t>i nedostaci leasinga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 </a:t>
            </a:r>
            <a:r>
              <a:rPr lang="hr-HR" dirty="0" smtClean="0"/>
              <a:t>Veoma </a:t>
            </a:r>
            <a:r>
              <a:rPr lang="hr-HR" dirty="0"/>
              <a:t>često fizička ili pravna lica ne apliciraju za leasing, nego traže druge kreditne proizvode ne znajući za prednosti koje pruža leasing. </a:t>
            </a:r>
            <a:endParaRPr lang="hr-HR" dirty="0" smtClean="0"/>
          </a:p>
          <a:p>
            <a:pPr algn="just"/>
            <a:r>
              <a:rPr lang="hr-HR" dirty="0" smtClean="0"/>
              <a:t>Danas</a:t>
            </a:r>
            <a:r>
              <a:rPr lang="hr-HR" dirty="0"/>
              <a:t>, moderne leasing kompanije imaju široku paletu proizvoda koje mogu veoma uspješno konkurisati bankarskim proizvodima, te što je veoma bitno biti konkurentniji od bankarskih proizvoda. </a:t>
            </a:r>
            <a:endParaRPr lang="hr-HR" dirty="0" smtClean="0"/>
          </a:p>
          <a:p>
            <a:pPr algn="just"/>
            <a:r>
              <a:rPr lang="hr-HR" dirty="0" smtClean="0"/>
              <a:t>Tako </a:t>
            </a:r>
            <a:r>
              <a:rPr lang="hr-HR" dirty="0"/>
              <a:t>recimo, leasing nekretnina može biti isplativija investicija od hipotekarnog kredita ili leasing automobila može biti jeftinija opcija od autokredita.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294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/>
          <a:lstStyle/>
          <a:p>
            <a:pPr algn="just"/>
            <a:r>
              <a:rPr lang="hr-HR" dirty="0"/>
              <a:t>Pitanje koje klijenti najčešće postavljaju jeste: </a:t>
            </a:r>
            <a:endParaRPr lang="hr-HR" dirty="0" smtClean="0"/>
          </a:p>
          <a:p>
            <a:pPr algn="just"/>
            <a:r>
              <a:rPr lang="hr-HR" dirty="0" smtClean="0"/>
              <a:t>Koje </a:t>
            </a:r>
            <a:r>
              <a:rPr lang="hr-HR" dirty="0"/>
              <a:t>su to prednosti leasinga u odnosu na bankarske </a:t>
            </a:r>
            <a:r>
              <a:rPr lang="hr-HR" dirty="0" smtClean="0"/>
              <a:t>proizvode. </a:t>
            </a:r>
            <a:endParaRPr lang="en-US" dirty="0"/>
          </a:p>
          <a:p>
            <a:pPr algn="just"/>
            <a:r>
              <a:rPr lang="hr-HR" dirty="0"/>
              <a:t>Dakle, prednosti su slijedeće:</a:t>
            </a:r>
            <a:endParaRPr lang="en-US" dirty="0"/>
          </a:p>
          <a:p>
            <a:pPr lvl="0" algn="just"/>
            <a:r>
              <a:rPr lang="hr-HR" dirty="0"/>
              <a:t>Manje potrebne dokumentacije,</a:t>
            </a:r>
            <a:endParaRPr lang="en-US" dirty="0"/>
          </a:p>
          <a:p>
            <a:pPr lvl="0" algn="just"/>
            <a:r>
              <a:rPr lang="hr-HR" dirty="0"/>
              <a:t>Fleksibilniji uslovi za dobijanje leasinga,</a:t>
            </a:r>
            <a:endParaRPr lang="en-US" dirty="0"/>
          </a:p>
          <a:p>
            <a:pPr lvl="0" algn="just"/>
            <a:r>
              <a:rPr lang="hr-HR" dirty="0"/>
              <a:t>Vrijeme za pozitivan odgovor (Time to yes).</a:t>
            </a: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23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Nedostaci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ogledaju</a:t>
            </a:r>
            <a:r>
              <a:rPr lang="en-US" dirty="0"/>
              <a:t> se u </a:t>
            </a:r>
            <a:r>
              <a:rPr lang="en-US" dirty="0" err="1"/>
              <a:t>sljedećem</a:t>
            </a:r>
            <a:r>
              <a:rPr lang="en-US" dirty="0"/>
              <a:t>:</a:t>
            </a:r>
          </a:p>
          <a:p>
            <a:pPr lvl="0" algn="just"/>
            <a:r>
              <a:rPr lang="en-US" dirty="0" err="1"/>
              <a:t>privrednici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PDV-a ne </a:t>
            </a:r>
            <a:r>
              <a:rPr lang="en-US" dirty="0" err="1"/>
              <a:t>mogu</a:t>
            </a:r>
            <a:r>
              <a:rPr lang="en-US" dirty="0"/>
              <a:t> PDV,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obračunat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pretporez</a:t>
            </a:r>
            <a:r>
              <a:rPr lang="en-US" dirty="0"/>
              <a:t>, </a:t>
            </a:r>
          </a:p>
          <a:p>
            <a:pPr lvl="0" algn="just"/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ne </a:t>
            </a:r>
            <a:r>
              <a:rPr lang="en-US" dirty="0" err="1"/>
              <a:t>zaračunavaju</a:t>
            </a:r>
            <a:r>
              <a:rPr lang="en-US" dirty="0"/>
              <a:t> PDV-e</a:t>
            </a:r>
          </a:p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primalac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PDV-a,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PDV </a:t>
            </a:r>
            <a:r>
              <a:rPr lang="en-US" dirty="0" err="1"/>
              <a:t>obračunat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pretporez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Znači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primalac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lice,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u </a:t>
            </a:r>
            <a:r>
              <a:rPr lang="en-US" dirty="0" err="1"/>
              <a:t>sistemu</a:t>
            </a:r>
            <a:r>
              <a:rPr lang="en-US" dirty="0"/>
              <a:t> PDV-a,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nabavlja</a:t>
            </a:r>
            <a:r>
              <a:rPr lang="en-US" dirty="0"/>
              <a:t> </a:t>
            </a:r>
            <a:r>
              <a:rPr lang="en-US" dirty="0" err="1"/>
              <a:t>putničko</a:t>
            </a:r>
            <a:r>
              <a:rPr lang="en-US" dirty="0"/>
              <a:t> </a:t>
            </a:r>
            <a:r>
              <a:rPr lang="en-US" dirty="0" err="1"/>
              <a:t>luksuzno</a:t>
            </a:r>
            <a:r>
              <a:rPr lang="en-US" dirty="0"/>
              <a:t> </a:t>
            </a:r>
            <a:r>
              <a:rPr lang="en-US" dirty="0" err="1"/>
              <a:t>vozilo</a:t>
            </a:r>
            <a:r>
              <a:rPr lang="en-US" dirty="0"/>
              <a:t>, leasing je </a:t>
            </a:r>
            <a:r>
              <a:rPr lang="en-US" dirty="0" err="1"/>
              <a:t>skuplji</a:t>
            </a:r>
            <a:r>
              <a:rPr lang="en-US" dirty="0"/>
              <a:t> </a:t>
            </a:r>
            <a:r>
              <a:rPr lang="en-US" dirty="0" err="1"/>
              <a:t>recimo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autokredit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PDV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17</a:t>
            </a:r>
            <a:r>
              <a:rPr lang="en-US" dirty="0" smtClean="0"/>
              <a:t>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50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Gledano</a:t>
            </a:r>
            <a:r>
              <a:rPr lang="en-US" dirty="0"/>
              <a:t> s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leasing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nepovoljniji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plati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uzimanja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Centralnoj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</a:t>
            </a:r>
            <a:r>
              <a:rPr lang="en-US" dirty="0" err="1"/>
              <a:t>nedostaci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:</a:t>
            </a:r>
          </a:p>
          <a:p>
            <a:pPr lvl="0" algn="just"/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lvl="0"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zakupa</a:t>
            </a:r>
            <a:r>
              <a:rPr lang="en-US" dirty="0"/>
              <a:t>, </a:t>
            </a:r>
            <a:r>
              <a:rPr lang="en-US" dirty="0" err="1"/>
              <a:t>zakupodavci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štićenje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lvl="0" algn="just"/>
            <a:r>
              <a:rPr lang="en-US" dirty="0" err="1" smtClean="0"/>
              <a:t>Imajući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zapaženu</a:t>
            </a:r>
            <a:r>
              <a:rPr lang="en-US" dirty="0"/>
              <a:t> </a:t>
            </a:r>
            <a:r>
              <a:rPr lang="en-US" dirty="0" err="1"/>
              <a:t>visoku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nadmašuju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atraktivnim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U </a:t>
            </a:r>
            <a:r>
              <a:rPr lang="en-US" dirty="0" err="1"/>
              <a:t>nerazvijenim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Bosna </a:t>
            </a:r>
            <a:r>
              <a:rPr lang="en-US" dirty="0" err="1"/>
              <a:t>i</a:t>
            </a:r>
            <a:r>
              <a:rPr lang="en-US" dirty="0"/>
              <a:t> Hercegovina), </a:t>
            </a:r>
            <a:r>
              <a:rPr lang="en-US" dirty="0" err="1"/>
              <a:t>aranžmani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rezultirati</a:t>
            </a:r>
            <a:r>
              <a:rPr lang="en-US" dirty="0"/>
              <a:t> </a:t>
            </a:r>
            <a:r>
              <a:rPr lang="en-US" dirty="0" err="1"/>
              <a:t>neujednačenošću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dominantnosti</a:t>
            </a:r>
            <a:r>
              <a:rPr lang="en-US" dirty="0"/>
              <a:t> </a:t>
            </a:r>
            <a:r>
              <a:rPr lang="en-US" dirty="0" err="1"/>
              <a:t>zakupodavca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posljedicu</a:t>
            </a:r>
            <a:r>
              <a:rPr lang="en-US" dirty="0"/>
              <a:t> </a:t>
            </a:r>
            <a:r>
              <a:rPr lang="en-US" dirty="0" err="1"/>
              <a:t>potpisivanje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povoljan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zakupca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8932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r-HR" sz="3900" b="1" dirty="0"/>
              <a:t>1.2. Ugovor - Finansijski leasing </a:t>
            </a:r>
            <a:endParaRPr lang="sr-Latn-ME" sz="3900" dirty="0" smtClean="0"/>
          </a:p>
          <a:p>
            <a:pPr algn="just"/>
            <a:r>
              <a:rPr lang="en-US" dirty="0" smtClean="0"/>
              <a:t>Leasing </a:t>
            </a:r>
            <a:r>
              <a:rPr lang="en-US" dirty="0"/>
              <a:t>je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, a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uzvrat</a:t>
            </a:r>
            <a:r>
              <a:rPr lang="en-US" dirty="0" smtClean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mu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operativnog</a:t>
            </a:r>
            <a:r>
              <a:rPr lang="en-US" dirty="0"/>
              <a:t> </a:t>
            </a:r>
            <a:r>
              <a:rPr lang="en-US" dirty="0" err="1" smtClean="0"/>
              <a:t>lizinga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F</a:t>
            </a:r>
            <a:r>
              <a:rPr lang="en-US" dirty="0" err="1" smtClean="0"/>
              <a:t>inansijski</a:t>
            </a:r>
            <a:r>
              <a:rPr lang="en-US" dirty="0" smtClean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opcijom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 smtClean="0"/>
              <a:t>lizinga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D</a:t>
            </a:r>
            <a:r>
              <a:rPr lang="en-US" dirty="0" smtClean="0"/>
              <a:t>ok </a:t>
            </a:r>
            <a:r>
              <a:rPr lang="en-US" dirty="0"/>
              <a:t>je </a:t>
            </a:r>
            <a:r>
              <a:rPr lang="en-US" dirty="0" err="1"/>
              <a:t>operativni</a:t>
            </a:r>
            <a:r>
              <a:rPr lang="en-US" dirty="0"/>
              <a:t> </a:t>
            </a:r>
            <a:r>
              <a:rPr lang="en-US" dirty="0" err="1" smtClean="0"/>
              <a:t>lizing</a:t>
            </a:r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davaocu</a:t>
            </a:r>
            <a:r>
              <a:rPr lang="en-US" dirty="0"/>
              <a:t> </a:t>
            </a:r>
            <a:r>
              <a:rPr lang="en-US" dirty="0" err="1"/>
              <a:t>lesinga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bez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a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49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3000" dirty="0" smtClean="0"/>
              <a:t>Uvod </a:t>
            </a:r>
          </a:p>
          <a:p>
            <a:pPr marL="0" indent="0">
              <a:buNone/>
            </a:pPr>
            <a:r>
              <a:rPr lang="sr-Latn-ME" sz="3000" dirty="0" smtClean="0"/>
              <a:t>1. Finansijski leasing</a:t>
            </a:r>
          </a:p>
          <a:p>
            <a:pPr marL="457200" lvl="1" indent="0">
              <a:buNone/>
            </a:pPr>
            <a:r>
              <a:rPr lang="sr-Latn-ME" sz="3000" dirty="0" smtClean="0"/>
              <a:t>1.1. Prednosti i nedostaci leasinga</a:t>
            </a:r>
          </a:p>
          <a:p>
            <a:pPr marL="457200" lvl="1" indent="0">
              <a:buNone/>
            </a:pPr>
            <a:r>
              <a:rPr lang="sr-Latn-ME" sz="3000" dirty="0" smtClean="0"/>
              <a:t>1.2. Finansijski leasning – ugovor</a:t>
            </a:r>
          </a:p>
          <a:p>
            <a:pPr marL="457200" lvl="1" indent="0">
              <a:buNone/>
            </a:pPr>
            <a:r>
              <a:rPr lang="sr-Latn-ME" sz="3000" dirty="0" smtClean="0"/>
              <a:t>1.3. </a:t>
            </a:r>
            <a:r>
              <a:rPr lang="sr-Latn-ME" sz="3000" dirty="0"/>
              <a:t>D</a:t>
            </a:r>
            <a:r>
              <a:rPr lang="sr-Latn-ME" sz="3000" dirty="0" smtClean="0"/>
              <a:t>iversifikovanost leasinga u svijetu</a:t>
            </a:r>
          </a:p>
          <a:p>
            <a:pPr marL="457200" lvl="1" indent="0">
              <a:buNone/>
            </a:pPr>
            <a:r>
              <a:rPr lang="sr-Latn-ME" sz="3000" dirty="0" smtClean="0"/>
              <a:t>1.4. Leasing u razvijenim zemljama</a:t>
            </a:r>
          </a:p>
          <a:p>
            <a:pPr marL="457200" lvl="1" indent="0">
              <a:buNone/>
            </a:pPr>
            <a:r>
              <a:rPr lang="sr-Latn-ME" sz="3000" dirty="0" smtClean="0"/>
              <a:t>1.5. leasing u zemljama u razvoju</a:t>
            </a:r>
          </a:p>
          <a:p>
            <a:pPr marL="457200" lvl="1" indent="0">
              <a:buNone/>
            </a:pPr>
            <a:r>
              <a:rPr lang="sr-Latn-ME" sz="3000" dirty="0" smtClean="0"/>
              <a:t>1. 6. Leasing u BiH</a:t>
            </a:r>
          </a:p>
          <a:p>
            <a:pPr marL="0" indent="0">
              <a:buNone/>
            </a:pPr>
            <a:r>
              <a:rPr lang="sr-Latn-ME" sz="3000" dirty="0" smtClean="0"/>
              <a:t>2. </a:t>
            </a:r>
            <a:r>
              <a:rPr lang="sr-Latn-ME" sz="3000" dirty="0"/>
              <a:t>P</a:t>
            </a:r>
            <a:r>
              <a:rPr lang="sr-Latn-ME" sz="3000" dirty="0" smtClean="0"/>
              <a:t>ojam </a:t>
            </a:r>
            <a:r>
              <a:rPr lang="sr-Latn-ME" sz="3000" dirty="0" smtClean="0"/>
              <a:t> i značaj faktoringa</a:t>
            </a:r>
            <a:endParaRPr lang="sr-Latn-ME" sz="3000" dirty="0" smtClean="0"/>
          </a:p>
          <a:p>
            <a:pPr marL="0" indent="0">
              <a:buNone/>
            </a:pPr>
            <a:r>
              <a:rPr lang="sr-Latn-ME" sz="3000" dirty="0" smtClean="0"/>
              <a:t>3. </a:t>
            </a:r>
            <a:r>
              <a:rPr lang="sr-Latn-ME" sz="3000" smtClean="0"/>
              <a:t>Pojam </a:t>
            </a:r>
            <a:r>
              <a:rPr lang="sr-Latn-ME" sz="3000" smtClean="0"/>
              <a:t>i značaj forfetinga</a:t>
            </a:r>
            <a:endParaRPr lang="sr-Latn-ME" sz="3000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0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Finansijski </a:t>
            </a:r>
            <a:r>
              <a:rPr lang="hr-HR" dirty="0"/>
              <a:t>leasing je za davaoca leasinga (najmodavca) povoljniji, jer se rok korištenja predmeta leasinga ugovara na duže vremensko razdoblje, sve dok se predmet ugovora ne amortizuje. </a:t>
            </a:r>
            <a:endParaRPr lang="en-US" dirty="0"/>
          </a:p>
          <a:p>
            <a:pPr algn="just"/>
            <a:r>
              <a:rPr lang="hr-HR" dirty="0"/>
              <a:t>Finansijski leasing se javio kao rješenje za potrebu nabavke skupocjene, tehničko – tehnološki sofisticirane  investicione opreme. </a:t>
            </a:r>
            <a:endParaRPr lang="hr-HR" dirty="0" smtClean="0"/>
          </a:p>
          <a:p>
            <a:pPr algn="just"/>
            <a:r>
              <a:rPr lang="hr-HR" dirty="0" smtClean="0"/>
              <a:t>Naime</a:t>
            </a:r>
            <a:r>
              <a:rPr lang="hr-HR" dirty="0"/>
              <a:t>, kako privredni subjekti nisu imali dovoljno finansijskih sredstava za nabavku gore navedene oprema, a kako poslovnim bankama specifična i skupocjena oprema nije bila interesantna za finansiranje, pojava finansijskog leasinga se nametnula kao rješenje za navedene probleme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Ugovori o finansijskom leasingu obično traju ili imaju svoju krajnju ročnost do potpune amortizacije predmeta leasinga.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96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hr-HR" dirty="0"/>
              <a:t>Parametri koji se odnose na finansijski leasing su:</a:t>
            </a:r>
            <a:endParaRPr lang="en-US" dirty="0"/>
          </a:p>
          <a:p>
            <a:pPr lvl="0" algn="just"/>
            <a:r>
              <a:rPr lang="hr-HR" dirty="0"/>
              <a:t>Kada davalac leasinga (DL) prenese vlasništvo predmeta leasinga na primaoca leasinga (PL) najkasnije na kraju trajanja leasinga,</a:t>
            </a:r>
            <a:endParaRPr lang="en-US" dirty="0"/>
          </a:p>
          <a:p>
            <a:pPr lvl="0" algn="just"/>
            <a:r>
              <a:rPr lang="hr-HR" dirty="0"/>
              <a:t>Kada (PL) ima pravo otkupiti predmet po vrijednosti koja je znatno manja od </a:t>
            </a:r>
            <a:r>
              <a:rPr lang="hr-HR" dirty="0" smtClean="0"/>
              <a:t>tržišne, ako </a:t>
            </a:r>
            <a:r>
              <a:rPr lang="hr-HR" dirty="0"/>
              <a:t>(DL) prenosi rizik prekida ugovora i time povezanog gubitka na (PL).</a:t>
            </a:r>
            <a:endParaRPr lang="en-US" dirty="0"/>
          </a:p>
          <a:p>
            <a:pPr algn="just"/>
            <a:r>
              <a:rPr lang="hr-HR" dirty="0"/>
              <a:t>Poreska osnovica  = glavnica + kamate za cijeli period leasing </a:t>
            </a:r>
            <a:r>
              <a:rPr lang="hr-HR" dirty="0" smtClean="0"/>
              <a:t>ugovora.</a:t>
            </a:r>
            <a:r>
              <a:rPr lang="en-US" dirty="0" smtClean="0"/>
              <a:t>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66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6207" y="888642"/>
            <a:ext cx="8627647" cy="557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3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9224"/>
            <a:ext cx="10515600" cy="744118"/>
          </a:xfrm>
        </p:spPr>
        <p:txBody>
          <a:bodyPr>
            <a:normAutofit/>
          </a:bodyPr>
          <a:lstStyle/>
          <a:p>
            <a:pPr marL="457200" lvl="1" indent="0"/>
            <a:r>
              <a:rPr lang="sr-Latn-ME" sz="3600" dirty="0" smtClean="0">
                <a:latin typeface="+mn-lt"/>
              </a:rPr>
              <a:t>1.3. </a:t>
            </a:r>
            <a:r>
              <a:rPr lang="en-US" sz="3600" dirty="0" smtClean="0">
                <a:latin typeface="+mn-lt"/>
              </a:rPr>
              <a:t>D</a:t>
            </a:r>
            <a:r>
              <a:rPr lang="sr-Latn-ME" sz="3600" dirty="0" smtClean="0">
                <a:latin typeface="+mn-lt"/>
              </a:rPr>
              <a:t>isperzivnost  leasinga u svijetu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2"/>
            <a:ext cx="10515600" cy="4993621"/>
          </a:xfrm>
        </p:spPr>
        <p:txBody>
          <a:bodyPr/>
          <a:lstStyle/>
          <a:p>
            <a:pPr algn="just"/>
            <a:r>
              <a:rPr lang="bs-Latn-BA" dirty="0" smtClean="0"/>
              <a:t>Fenomen </a:t>
            </a:r>
            <a:r>
              <a:rPr lang="bs-Latn-BA" dirty="0"/>
              <a:t>leasing poslovanja je raširen u svijetu, tako da </a:t>
            </a:r>
            <a:r>
              <a:rPr lang="bs-Latn-BA" dirty="0" smtClean="0"/>
              <a:t>na </a:t>
            </a:r>
            <a:r>
              <a:rPr lang="bs-Latn-BA" dirty="0"/>
              <a:t>tom tržištu djeluje više od 5.000 kompanija, a kao predmeti se pojavljuju različite pokretne i nepokretne stvari, tako da se neprestano u procesu finansiranja pojavljuju neki novi proizvodi, ali i nova polja i oblasti. </a:t>
            </a:r>
            <a:endParaRPr lang="bs-Latn-BA" dirty="0" smtClean="0"/>
          </a:p>
          <a:p>
            <a:pPr algn="just"/>
            <a:r>
              <a:rPr lang="en-US" dirty="0" err="1" smtClean="0"/>
              <a:t>Grafikon</a:t>
            </a:r>
            <a:r>
              <a:rPr lang="en-US" dirty="0" smtClean="0"/>
              <a:t> </a:t>
            </a:r>
            <a:r>
              <a:rPr lang="en-US" dirty="0"/>
              <a:t>1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Volumen</a:t>
            </a:r>
            <a:r>
              <a:rPr lang="en-US" dirty="0" smtClean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svijetu</a:t>
            </a:r>
            <a:r>
              <a:rPr lang="en-US" dirty="0"/>
              <a:t> (u </a:t>
            </a:r>
            <a:r>
              <a:rPr lang="en-US" dirty="0" err="1"/>
              <a:t>milijardama</a:t>
            </a:r>
            <a:r>
              <a:rPr lang="en-US" dirty="0"/>
              <a:t> USD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955" y="1094704"/>
            <a:ext cx="6343069" cy="4430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546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Prethodni</a:t>
            </a:r>
            <a:r>
              <a:rPr lang="en-US" dirty="0"/>
              <a:t> </a:t>
            </a:r>
            <a:r>
              <a:rPr lang="en-US" dirty="0" err="1"/>
              <a:t>grafikon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volumen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svjetskim</a:t>
            </a:r>
            <a:r>
              <a:rPr lang="en-US" dirty="0"/>
              <a:t> </a:t>
            </a:r>
            <a:r>
              <a:rPr lang="en-US" dirty="0" err="1"/>
              <a:t>okvirima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sr-Latn-ME" dirty="0" smtClean="0"/>
              <a:t>prikazan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kontinentima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volumen</a:t>
            </a:r>
            <a:r>
              <a:rPr lang="en-US" dirty="0"/>
              <a:t> je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dostigao</a:t>
            </a:r>
            <a:r>
              <a:rPr lang="en-US" dirty="0"/>
              <a:t> </a:t>
            </a:r>
            <a:r>
              <a:rPr lang="en-US" dirty="0" err="1"/>
              <a:t>hiljadu</a:t>
            </a:r>
            <a:r>
              <a:rPr lang="en-US" dirty="0"/>
              <a:t> </a:t>
            </a:r>
            <a:r>
              <a:rPr lang="en-US" dirty="0" err="1"/>
              <a:t>milijardi</a:t>
            </a:r>
            <a:r>
              <a:rPr lang="en-US" dirty="0"/>
              <a:t> USD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tačnije</a:t>
            </a:r>
            <a:r>
              <a:rPr lang="en-US" dirty="0"/>
              <a:t> bio je u </a:t>
            </a:r>
            <a:r>
              <a:rPr lang="en-US" dirty="0" err="1"/>
              <a:t>nivou</a:t>
            </a:r>
            <a:r>
              <a:rPr lang="en-US" dirty="0"/>
              <a:t> 944,31 </a:t>
            </a:r>
            <a:r>
              <a:rPr lang="en-US" dirty="0" err="1"/>
              <a:t>milijarda</a:t>
            </a:r>
            <a:r>
              <a:rPr lang="en-US" dirty="0"/>
              <a:t> USD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39%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regionu</a:t>
            </a:r>
            <a:r>
              <a:rPr lang="en-US" dirty="0"/>
              <a:t> </a:t>
            </a:r>
            <a:r>
              <a:rPr lang="en-US" dirty="0" err="1"/>
              <a:t>Sjeverne</a:t>
            </a:r>
            <a:r>
              <a:rPr lang="en-US" dirty="0"/>
              <a:t> </a:t>
            </a:r>
            <a:r>
              <a:rPr lang="en-US" dirty="0" err="1"/>
              <a:t>Amerike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volumenom</a:t>
            </a:r>
            <a:r>
              <a:rPr lang="en-US" dirty="0"/>
              <a:t> od 368,4 </a:t>
            </a:r>
            <a:r>
              <a:rPr lang="en-US" dirty="0" err="1"/>
              <a:t>milijardi</a:t>
            </a:r>
            <a:r>
              <a:rPr lang="en-US" dirty="0"/>
              <a:t> USA, a </a:t>
            </a:r>
            <a:r>
              <a:rPr lang="en-US" dirty="0" err="1"/>
              <a:t>nakon</a:t>
            </a:r>
            <a:r>
              <a:rPr lang="en-US" dirty="0"/>
              <a:t> toga </a:t>
            </a:r>
            <a:r>
              <a:rPr lang="en-US" dirty="0" err="1"/>
              <a:t>slijede</a:t>
            </a:r>
            <a:r>
              <a:rPr lang="en-US" dirty="0"/>
              <a:t> </a:t>
            </a:r>
            <a:r>
              <a:rPr lang="en-US" dirty="0" err="1"/>
              <a:t>Evropa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udjelom</a:t>
            </a:r>
            <a:r>
              <a:rPr lang="en-US" dirty="0"/>
              <a:t> 34,7% </a:t>
            </a:r>
            <a:r>
              <a:rPr lang="en-US" dirty="0" err="1"/>
              <a:t>ili</a:t>
            </a:r>
            <a:r>
              <a:rPr lang="en-US" dirty="0"/>
              <a:t> 327,8 </a:t>
            </a:r>
            <a:r>
              <a:rPr lang="en-US" dirty="0" err="1"/>
              <a:t>milijardi</a:t>
            </a:r>
            <a:r>
              <a:rPr lang="en-US" dirty="0"/>
              <a:t> USD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Azija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udjelom</a:t>
            </a:r>
            <a:r>
              <a:rPr lang="en-US" dirty="0"/>
              <a:t> od 20,6% </a:t>
            </a:r>
            <a:r>
              <a:rPr lang="en-US" dirty="0" err="1"/>
              <a:t>ili</a:t>
            </a:r>
            <a:r>
              <a:rPr lang="en-US" dirty="0"/>
              <a:t> 195 </a:t>
            </a:r>
            <a:r>
              <a:rPr lang="en-US" dirty="0" err="1"/>
              <a:t>milijardi</a:t>
            </a:r>
            <a:r>
              <a:rPr lang="en-US" dirty="0"/>
              <a:t> USD,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udio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regiona</a:t>
            </a:r>
            <a:r>
              <a:rPr lang="en-US" dirty="0"/>
              <a:t> </a:t>
            </a:r>
            <a:r>
              <a:rPr lang="en-US" dirty="0" err="1"/>
              <a:t>višestruko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pobrojanih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Australija</a:t>
            </a:r>
            <a:r>
              <a:rPr lang="en-US" dirty="0"/>
              <a:t> </a:t>
            </a:r>
            <a:r>
              <a:rPr lang="en-US" dirty="0" err="1"/>
              <a:t>zahvata</a:t>
            </a:r>
            <a:r>
              <a:rPr lang="en-US" dirty="0"/>
              <a:t> 3,8% </a:t>
            </a:r>
            <a:r>
              <a:rPr lang="en-US" dirty="0" err="1"/>
              <a:t>svjetskog</a:t>
            </a:r>
            <a:r>
              <a:rPr lang="en-US" dirty="0"/>
              <a:t> </a:t>
            </a:r>
            <a:r>
              <a:rPr lang="en-US" dirty="0" err="1"/>
              <a:t>volumena</a:t>
            </a:r>
            <a:r>
              <a:rPr lang="en-US" dirty="0"/>
              <a:t>, </a:t>
            </a:r>
            <a:r>
              <a:rPr lang="en-US" dirty="0" err="1"/>
              <a:t>Južna</a:t>
            </a:r>
            <a:r>
              <a:rPr lang="en-US" dirty="0"/>
              <a:t> Amerika 1,4%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Afrika</a:t>
            </a:r>
            <a:r>
              <a:rPr lang="en-US" dirty="0"/>
              <a:t> 0,7%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849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12" y="1250576"/>
            <a:ext cx="8027894" cy="4504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362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1.4. </a:t>
            </a:r>
            <a:r>
              <a:rPr lang="en-US" b="1" dirty="0" smtClean="0"/>
              <a:t>Leasing </a:t>
            </a:r>
            <a:r>
              <a:rPr lang="en-US" b="1" dirty="0"/>
              <a:t>u </a:t>
            </a:r>
            <a:r>
              <a:rPr lang="en-US" b="1" dirty="0" err="1"/>
              <a:t>razvijenim</a:t>
            </a:r>
            <a:r>
              <a:rPr lang="en-US" b="1" dirty="0"/>
              <a:t> </a:t>
            </a:r>
            <a:r>
              <a:rPr lang="en-US" b="1" dirty="0" err="1"/>
              <a:t>državama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 </a:t>
            </a:r>
            <a:r>
              <a:rPr lang="hr-HR" dirty="0" smtClean="0"/>
              <a:t>Razvijene zemlje </a:t>
            </a:r>
            <a:r>
              <a:rPr lang="hr-HR" dirty="0"/>
              <a:t>je izraz koji se koristi za kategorizaciju tehnički </a:t>
            </a:r>
            <a:r>
              <a:rPr lang="hr-HR" dirty="0" smtClean="0"/>
              <a:t>naprednih država koje </a:t>
            </a:r>
            <a:r>
              <a:rPr lang="hr-HR" dirty="0"/>
              <a:t>imaju značajno razvijenu </a:t>
            </a:r>
            <a:r>
              <a:rPr lang="hr-HR" dirty="0" smtClean="0"/>
              <a:t>vlastitu industrijsku </a:t>
            </a:r>
            <a:r>
              <a:rPr lang="hr-HR" dirty="0"/>
              <a:t> proizvodnju i privredu. </a:t>
            </a:r>
            <a:endParaRPr lang="hr-HR" dirty="0" smtClean="0"/>
          </a:p>
          <a:p>
            <a:pPr algn="just"/>
            <a:r>
              <a:rPr lang="hr-HR" dirty="0" smtClean="0"/>
              <a:t>Zemlje </a:t>
            </a:r>
            <a:r>
              <a:rPr lang="hr-HR" dirty="0"/>
              <a:t>sa visokim nacionalnim bruto dohotkom često se uklapaju u naziv razvijene zemlje.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72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simplificiranom</a:t>
            </a:r>
            <a:r>
              <a:rPr lang="en-US" dirty="0"/>
              <a:t> </a:t>
            </a:r>
            <a:r>
              <a:rPr lang="en-US" dirty="0" err="1"/>
              <a:t>tumačenju</a:t>
            </a:r>
            <a:r>
              <a:rPr lang="en-US" dirty="0"/>
              <a:t> to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per capita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ljudski</a:t>
            </a:r>
            <a:r>
              <a:rPr lang="en-US" dirty="0"/>
              <a:t> </a:t>
            </a:r>
            <a:r>
              <a:rPr lang="en-US" dirty="0" err="1"/>
              <a:t>razvojni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(HDI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nacionalnim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dohotkom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uklapaju</a:t>
            </a:r>
            <a:r>
              <a:rPr lang="en-US" dirty="0"/>
              <a:t> u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Britanija</a:t>
            </a:r>
            <a:r>
              <a:rPr lang="en-US" dirty="0"/>
              <a:t>, </a:t>
            </a:r>
            <a:r>
              <a:rPr lang="en-US" dirty="0" err="1"/>
              <a:t>Njemačka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Francuska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tri </a:t>
            </a:r>
            <a:r>
              <a:rPr lang="en-US" dirty="0" err="1"/>
              <a:t>dominantne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Poseban</a:t>
            </a:r>
            <a:r>
              <a:rPr lang="en-US" dirty="0" smtClean="0"/>
              <a:t> </a:t>
            </a:r>
            <a:r>
              <a:rPr lang="en-US" dirty="0" err="1"/>
              <a:t>napredak</a:t>
            </a:r>
            <a:r>
              <a:rPr lang="en-US" dirty="0"/>
              <a:t> je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Britanija</a:t>
            </a:r>
            <a:r>
              <a:rPr lang="en-US" dirty="0"/>
              <a:t>, 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najjači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u </a:t>
            </a:r>
            <a:r>
              <a:rPr lang="en-US" dirty="0" err="1"/>
              <a:t>posljednjih</a:t>
            </a:r>
            <a:r>
              <a:rPr lang="en-US" dirty="0"/>
              <a:t> </a:t>
            </a:r>
            <a:r>
              <a:rPr lang="en-US" dirty="0" err="1"/>
              <a:t>dvanaest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s BDP-om od 3,7%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predrecesijskog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586783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povećana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7,5%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zabilježena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78,16 </a:t>
            </a:r>
            <a:r>
              <a:rPr lang="en-US" dirty="0" err="1"/>
              <a:t>milijardi</a:t>
            </a:r>
            <a:r>
              <a:rPr lang="en-US" dirty="0"/>
              <a:t> USD. </a:t>
            </a:r>
          </a:p>
          <a:p>
            <a:pPr algn="just"/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ljudskog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skraćeno</a:t>
            </a:r>
            <a:r>
              <a:rPr lang="en-US" dirty="0"/>
              <a:t> HDI, (</a:t>
            </a:r>
            <a:r>
              <a:rPr lang="en-US" dirty="0" err="1"/>
              <a:t>engleski</a:t>
            </a:r>
            <a:r>
              <a:rPr lang="en-US" dirty="0"/>
              <a:t>: The UN Human Development Index (HDI)), je formula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siromaštvo</a:t>
            </a:r>
            <a:r>
              <a:rPr lang="en-US" dirty="0"/>
              <a:t>, </a:t>
            </a:r>
            <a:r>
              <a:rPr lang="en-US" dirty="0" err="1"/>
              <a:t>pismenost</a:t>
            </a:r>
            <a:r>
              <a:rPr lang="en-US" dirty="0"/>
              <a:t>, </a:t>
            </a:r>
            <a:r>
              <a:rPr lang="en-US" dirty="0" err="1"/>
              <a:t>obrazovanje</a:t>
            </a:r>
            <a:r>
              <a:rPr lang="en-US" dirty="0"/>
              <a:t>, </a:t>
            </a:r>
            <a:r>
              <a:rPr lang="en-US" dirty="0" err="1"/>
              <a:t>životni</a:t>
            </a:r>
            <a:r>
              <a:rPr lang="en-US" dirty="0"/>
              <a:t> </a:t>
            </a:r>
            <a:r>
              <a:rPr lang="en-US" dirty="0" err="1"/>
              <a:t>vijek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formule</a:t>
            </a:r>
            <a:r>
              <a:rPr lang="en-US" dirty="0"/>
              <a:t> </a:t>
            </a:r>
            <a:r>
              <a:rPr lang="en-US" dirty="0" err="1"/>
              <a:t>svrstavaju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u </a:t>
            </a:r>
            <a:r>
              <a:rPr lang="en-US" dirty="0" err="1"/>
              <a:t>razvijene</a:t>
            </a:r>
            <a:r>
              <a:rPr lang="en-US" dirty="0"/>
              <a:t>, u </a:t>
            </a:r>
            <a:r>
              <a:rPr lang="bs-Latn-BA" dirty="0"/>
              <a:t>zemlje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bs-Latn-BA" dirty="0"/>
              <a:t> nerazvijene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2947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>
            <a:normAutofit/>
          </a:bodyPr>
          <a:lstStyle/>
          <a:p>
            <a:r>
              <a:rPr lang="sr-Latn-ME" b="1" dirty="0" smtClean="0"/>
              <a:t>Uvod - Leasing i o</a:t>
            </a:r>
            <a:r>
              <a:rPr lang="en-US" b="1" dirty="0" err="1" smtClean="0"/>
              <a:t>stali</a:t>
            </a:r>
            <a:r>
              <a:rPr lang="en-US" b="1" dirty="0" smtClean="0"/>
              <a:t> </a:t>
            </a:r>
            <a:r>
              <a:rPr lang="en-US" b="1" dirty="0" err="1" smtClean="0"/>
              <a:t>oblici</a:t>
            </a:r>
            <a:r>
              <a:rPr lang="en-US" b="1" dirty="0" smtClean="0"/>
              <a:t> </a:t>
            </a:r>
            <a:r>
              <a:rPr lang="en-US" b="1" dirty="0" err="1"/>
              <a:t>finansiranja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nauke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tehnoloških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praćen</a:t>
            </a:r>
            <a:r>
              <a:rPr lang="en-US" dirty="0"/>
              <a:t>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komunikacionih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, </a:t>
            </a:r>
            <a:r>
              <a:rPr lang="en-US" dirty="0" err="1"/>
              <a:t>doprinio</a:t>
            </a:r>
            <a:r>
              <a:rPr lang="en-US" dirty="0"/>
              <a:t> je da se </a:t>
            </a:r>
            <a:r>
              <a:rPr lang="en-US" dirty="0" err="1"/>
              <a:t>stvore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to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 </a:t>
            </a:r>
            <a:r>
              <a:rPr lang="en-US" dirty="0" err="1"/>
              <a:t>kontinuirano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inovacije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Savremena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 </a:t>
            </a:r>
            <a:r>
              <a:rPr lang="en-US" dirty="0" err="1" smtClean="0"/>
              <a:t>potr</a:t>
            </a:r>
            <a:r>
              <a:rPr lang="sr-Latn-ME" dirty="0" smtClean="0"/>
              <a:t>až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diverzifikovane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/>
              <a:t>finansiranja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apslutno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postojali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Nastanak</a:t>
            </a:r>
            <a:r>
              <a:rPr lang="en-US" dirty="0" smtClean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je bio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uzrokovan</a:t>
            </a:r>
            <a:r>
              <a:rPr lang="en-US" dirty="0"/>
              <a:t> </a:t>
            </a:r>
            <a:r>
              <a:rPr lang="en-US" dirty="0" err="1"/>
              <a:t>potrebom</a:t>
            </a:r>
            <a:r>
              <a:rPr lang="en-US" dirty="0"/>
              <a:t> da se </a:t>
            </a:r>
            <a:r>
              <a:rPr lang="en-US" dirty="0" err="1"/>
              <a:t>jednostavnije</a:t>
            </a:r>
            <a:r>
              <a:rPr lang="en-US" dirty="0"/>
              <a:t> </a:t>
            </a:r>
            <a:r>
              <a:rPr lang="en-US" dirty="0" err="1"/>
              <a:t>riješi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problem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se </a:t>
            </a:r>
            <a:r>
              <a:rPr lang="en-US" dirty="0" err="1"/>
              <a:t>proširi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se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ažnju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  <a:p>
            <a:pPr lvl="0" algn="just"/>
            <a:r>
              <a:rPr lang="sr-Latn-ME" dirty="0" smtClean="0"/>
              <a:t>Leasing, </a:t>
            </a:r>
            <a:r>
              <a:rPr lang="en-US" dirty="0" err="1" smtClean="0"/>
              <a:t>Faktoring</a:t>
            </a:r>
            <a:r>
              <a:rPr lang="sr-Latn-ME" dirty="0" smtClean="0"/>
              <a:t> i </a:t>
            </a:r>
            <a:r>
              <a:rPr lang="en-US" dirty="0" err="1" smtClean="0"/>
              <a:t>Forfeting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1.5</a:t>
            </a:r>
            <a:r>
              <a:rPr lang="en-US" b="1" dirty="0" smtClean="0"/>
              <a:t>.Leasing </a:t>
            </a:r>
            <a:r>
              <a:rPr lang="en-US" b="1" dirty="0"/>
              <a:t>u </a:t>
            </a:r>
            <a:r>
              <a:rPr lang="en-US" b="1" dirty="0" err="1"/>
              <a:t>zemljama</a:t>
            </a:r>
            <a:r>
              <a:rPr lang="en-US" b="1" dirty="0"/>
              <a:t> u </a:t>
            </a:r>
            <a:r>
              <a:rPr lang="en-US" b="1" dirty="0" err="1"/>
              <a:t>razvoju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 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razvoju</a:t>
            </a:r>
            <a:r>
              <a:rPr lang="en-US" dirty="0"/>
              <a:t> je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sr-Latn-ME" dirty="0" smtClean="0"/>
              <a:t>koristi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označavanje</a:t>
            </a:r>
            <a:r>
              <a:rPr lang="sr-Latn-ME" dirty="0" smtClean="0"/>
              <a:t> država </a:t>
            </a:r>
            <a:r>
              <a:rPr lang="en-US" dirty="0"/>
              <a:t> s </a:t>
            </a:r>
            <a:r>
              <a:rPr lang="en-US" dirty="0" err="1" smtClean="0"/>
              <a:t>nisk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sr-Latn-ME" dirty="0" smtClean="0"/>
              <a:t>stepenom  materijalnog blagostanja.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spominju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s </a:t>
            </a:r>
            <a:r>
              <a:rPr lang="en-US" dirty="0" err="1"/>
              <a:t>niskim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standardom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nezrazvijenom</a:t>
            </a:r>
            <a:r>
              <a:rPr lang="en-US" dirty="0"/>
              <a:t> </a:t>
            </a:r>
            <a:r>
              <a:rPr lang="sr-Latn-ME" dirty="0" smtClean="0"/>
              <a:t>privredom. </a:t>
            </a:r>
            <a:endParaRPr lang="en-US" dirty="0"/>
          </a:p>
          <a:p>
            <a:pPr algn="just"/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ekonomistima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opšteprihvačeno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leasing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fleksibilan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moderan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pokretač</a:t>
            </a:r>
            <a:r>
              <a:rPr lang="en-US" dirty="0"/>
              <a:t> </a:t>
            </a:r>
            <a:r>
              <a:rPr lang="en-US" dirty="0" err="1"/>
              <a:t>ozbiljnih</a:t>
            </a:r>
            <a:r>
              <a:rPr lang="en-US" dirty="0"/>
              <a:t> </a:t>
            </a:r>
            <a:r>
              <a:rPr lang="en-US" dirty="0" err="1"/>
              <a:t>investionih</a:t>
            </a:r>
            <a:r>
              <a:rPr lang="en-US" dirty="0"/>
              <a:t> 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iskorišten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moderni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kapacitete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Leasing je </a:t>
            </a:r>
            <a:r>
              <a:rPr lang="en-US" dirty="0" err="1"/>
              <a:t>pogodan</a:t>
            </a:r>
            <a:r>
              <a:rPr lang="en-US" dirty="0"/>
              <a:t> model </a:t>
            </a:r>
            <a:r>
              <a:rPr lang="en-US" dirty="0" err="1" smtClean="0"/>
              <a:t>finansiranja</a:t>
            </a:r>
            <a:r>
              <a:rPr lang="sr-Latn-ME" dirty="0" smtClean="0"/>
              <a:t> 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oskudne</a:t>
            </a:r>
            <a:r>
              <a:rPr lang="en-US" dirty="0"/>
              <a:t> u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37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se </a:t>
            </a:r>
            <a:r>
              <a:rPr lang="en-US" dirty="0" err="1"/>
              <a:t>susreću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izazovima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 </a:t>
            </a:r>
            <a:r>
              <a:rPr lang="en-US" dirty="0" err="1"/>
              <a:t>najbitnijim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Nedovoljna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nekapitalizovane</a:t>
            </a:r>
            <a:r>
              <a:rPr lang="en-US" dirty="0"/>
              <a:t>,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adekvatna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klasičan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kolaterala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kreću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omjerima</a:t>
            </a:r>
            <a:r>
              <a:rPr lang="en-US" dirty="0"/>
              <a:t> 3:1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potencijalni</a:t>
            </a:r>
            <a:r>
              <a:rPr lang="en-US" dirty="0"/>
              <a:t>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, pa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krug</a:t>
            </a:r>
            <a:r>
              <a:rPr lang="en-US" dirty="0"/>
              <a:t> </a:t>
            </a:r>
            <a:r>
              <a:rPr lang="en-US" dirty="0" err="1"/>
              <a:t>zatvara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nemogućnošću</a:t>
            </a:r>
            <a:r>
              <a:rPr lang="en-US" dirty="0"/>
              <a:t> da se problem </a:t>
            </a:r>
            <a:r>
              <a:rPr lang="en-US" dirty="0" err="1"/>
              <a:t>rješava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pokrene</a:t>
            </a:r>
            <a:r>
              <a:rPr lang="en-US" dirty="0"/>
              <a:t> </a:t>
            </a:r>
            <a:r>
              <a:rPr lang="en-US" dirty="0" err="1"/>
              <a:t>preduzetnička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57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je </a:t>
            </a:r>
            <a:r>
              <a:rPr lang="en-US" dirty="0" err="1"/>
              <a:t>ovaj</a:t>
            </a:r>
            <a:r>
              <a:rPr lang="en-US" dirty="0"/>
              <a:t> problem </a:t>
            </a:r>
            <a:r>
              <a:rPr lang="en-US" dirty="0" err="1"/>
              <a:t>izražajan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obrtnika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poduzentika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je </a:t>
            </a:r>
            <a:r>
              <a:rPr lang="en-US" dirty="0" err="1"/>
              <a:t>sumarno</a:t>
            </a:r>
            <a:r>
              <a:rPr lang="en-US" dirty="0"/>
              <a:t> </a:t>
            </a:r>
            <a:r>
              <a:rPr lang="en-US" dirty="0" err="1"/>
              <a:t>negativan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poduzetnici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obezbijede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Na to se </a:t>
            </a:r>
            <a:r>
              <a:rPr lang="en-US" dirty="0" err="1"/>
              <a:t>nadovezuje</a:t>
            </a:r>
            <a:r>
              <a:rPr lang="en-US" dirty="0"/>
              <a:t> </a:t>
            </a:r>
            <a:r>
              <a:rPr lang="en-US" dirty="0" err="1"/>
              <a:t>neadekvatna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takodje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usporavanju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03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sr-Latn-ME" b="1" dirty="0" smtClean="0"/>
              <a:t>1.6</a:t>
            </a:r>
            <a:r>
              <a:rPr lang="en-US" b="1" dirty="0" smtClean="0"/>
              <a:t>.Leasing </a:t>
            </a:r>
            <a:r>
              <a:rPr lang="en-US" b="1" dirty="0"/>
              <a:t>u </a:t>
            </a:r>
            <a:r>
              <a:rPr lang="en-US" b="1" dirty="0" err="1"/>
              <a:t>zemljama</a:t>
            </a:r>
            <a:r>
              <a:rPr lang="en-US" b="1" dirty="0"/>
              <a:t> </a:t>
            </a:r>
            <a:r>
              <a:rPr lang="en-US" b="1" dirty="0" err="1"/>
              <a:t>regiona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313"/>
            <a:ext cx="10515600" cy="472165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interesantno</a:t>
            </a:r>
            <a:r>
              <a:rPr lang="en-US" dirty="0"/>
              <a:t> </a:t>
            </a:r>
            <a:r>
              <a:rPr lang="en-US" dirty="0" err="1"/>
              <a:t>uporediti</a:t>
            </a:r>
            <a:r>
              <a:rPr lang="en-US" dirty="0"/>
              <a:t> leasing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,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,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/>
              <a:t>regulativu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 smtClean="0"/>
              <a:t>poslovanj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regiona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Leasing 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moderan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fleksibilan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je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novijeg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prostorima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/>
              <a:t>to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je on u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regionu</a:t>
            </a:r>
            <a:r>
              <a:rPr lang="en-US" dirty="0"/>
              <a:t> </a:t>
            </a:r>
            <a:r>
              <a:rPr lang="en-US" dirty="0" err="1"/>
              <a:t>donedavno</a:t>
            </a:r>
            <a:r>
              <a:rPr lang="en-US" dirty="0"/>
              <a:t> bio </a:t>
            </a:r>
            <a:r>
              <a:rPr lang="en-US" dirty="0" err="1"/>
              <a:t>regulisan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o </a:t>
            </a:r>
            <a:r>
              <a:rPr lang="en-US" dirty="0" err="1"/>
              <a:t>obligacionim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, a da je  </a:t>
            </a:r>
            <a:r>
              <a:rPr lang="en-US" dirty="0" err="1"/>
              <a:t>tek</a:t>
            </a:r>
            <a:r>
              <a:rPr lang="en-US" dirty="0"/>
              <a:t> 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desetak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err="1"/>
              <a:t>uobličen</a:t>
            </a:r>
            <a:r>
              <a:rPr lang="en-US" dirty="0"/>
              <a:t>,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specifična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507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algn="just"/>
            <a:r>
              <a:rPr lang="en-US" dirty="0" err="1"/>
              <a:t>Ekonomska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en-US" dirty="0" err="1"/>
              <a:t>odrazile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. </a:t>
            </a:r>
            <a:endParaRPr lang="sr-Latn-ME" dirty="0"/>
          </a:p>
          <a:p>
            <a:pPr algn="just"/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nastali</a:t>
            </a:r>
            <a:r>
              <a:rPr lang="en-US" dirty="0"/>
              <a:t> u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izbijanja</a:t>
            </a:r>
            <a:r>
              <a:rPr lang="en-US" dirty="0"/>
              <a:t> 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regiona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 Oni, u </a:t>
            </a:r>
            <a:r>
              <a:rPr lang="en-US" dirty="0" err="1"/>
              <a:t>većoj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traju</a:t>
            </a:r>
            <a:r>
              <a:rPr lang="en-US" dirty="0"/>
              <a:t>, a </a:t>
            </a:r>
            <a:r>
              <a:rPr lang="en-US" dirty="0" err="1"/>
              <a:t>odnose</a:t>
            </a:r>
            <a:r>
              <a:rPr lang="en-US" dirty="0"/>
              <a:t> se, pored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otežanu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klijenata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reprogramiranjem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smtClean="0"/>
              <a:t>s</a:t>
            </a:r>
            <a:r>
              <a:rPr lang="sr-Latn-ME" dirty="0" smtClean="0"/>
              <a:t>t</a:t>
            </a:r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01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 smtClean="0">
                <a:latin typeface="+mn-lt"/>
              </a:rPr>
              <a:t>1.7</a:t>
            </a:r>
            <a:r>
              <a:rPr lang="hr-HR" sz="3600" dirty="0">
                <a:latin typeface="+mn-lt"/>
              </a:rPr>
              <a:t>. </a:t>
            </a:r>
            <a:r>
              <a:rPr lang="hr-HR" sz="3600" dirty="0" smtClean="0">
                <a:latin typeface="+mn-lt"/>
              </a:rPr>
              <a:t>Leasing u BiH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 </a:t>
            </a:r>
            <a:r>
              <a:rPr lang="en-US" dirty="0" err="1" smtClean="0"/>
              <a:t>Među</a:t>
            </a:r>
            <a:r>
              <a:rPr lang="en-US" dirty="0" smtClean="0"/>
              <a:t> </a:t>
            </a:r>
            <a:r>
              <a:rPr lang="en-US" dirty="0" err="1"/>
              <a:t>ekonomistima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opšteprihvaćeno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leasing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fleksibilan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moderan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iskorišten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pokretač</a:t>
            </a:r>
            <a:r>
              <a:rPr lang="en-US" dirty="0"/>
              <a:t> </a:t>
            </a:r>
            <a:r>
              <a:rPr lang="en-US" dirty="0" err="1"/>
              <a:t>ozbiljnih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,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kapacitet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strateškom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ubrzati</a:t>
            </a:r>
            <a:r>
              <a:rPr lang="en-US" dirty="0"/>
              <a:t> </a:t>
            </a:r>
            <a:r>
              <a:rPr lang="en-US" dirty="0" err="1"/>
              <a:t>intenzitet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a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tom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relevantna</a:t>
            </a:r>
            <a:r>
              <a:rPr lang="en-US" dirty="0"/>
              <a:t> </a:t>
            </a:r>
            <a:r>
              <a:rPr lang="en-US" dirty="0" err="1"/>
              <a:t>karika</a:t>
            </a:r>
            <a:r>
              <a:rPr lang="en-US" dirty="0"/>
              <a:t>, u </a:t>
            </a:r>
            <a:r>
              <a:rPr lang="en-US" dirty="0" err="1"/>
              <a:t>nedostatku</a:t>
            </a:r>
            <a:r>
              <a:rPr lang="en-US" dirty="0"/>
              <a:t> </a:t>
            </a:r>
            <a:r>
              <a:rPr lang="en-US" dirty="0" err="1"/>
              <a:t>brojnijih</a:t>
            </a:r>
            <a:r>
              <a:rPr lang="en-US" dirty="0"/>
              <a:t> I </a:t>
            </a:r>
            <a:r>
              <a:rPr lang="en-US" dirty="0" err="1"/>
              <a:t>kvalitetnih</a:t>
            </a:r>
            <a:r>
              <a:rPr lang="en-US" dirty="0"/>
              <a:t> </a:t>
            </a:r>
            <a:r>
              <a:rPr lang="en-US" dirty="0" err="1"/>
              <a:t>stanih</a:t>
            </a:r>
            <a:r>
              <a:rPr lang="en-US" dirty="0"/>
              <a:t> </a:t>
            </a:r>
            <a:r>
              <a:rPr lang="en-US" dirty="0" err="1"/>
              <a:t>direktnih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 </a:t>
            </a:r>
            <a:r>
              <a:rPr lang="en-US" dirty="0" err="1"/>
              <a:t>pojavljuje</a:t>
            </a:r>
            <a:r>
              <a:rPr lang="en-US" dirty="0"/>
              <a:t> se leasing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mogao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 da </a:t>
            </a:r>
            <a:r>
              <a:rPr lang="en-US" dirty="0" err="1"/>
              <a:t>riješi</a:t>
            </a:r>
            <a:r>
              <a:rPr lang="en-US" dirty="0"/>
              <a:t> problem </a:t>
            </a:r>
            <a:r>
              <a:rPr lang="en-US" dirty="0" err="1"/>
              <a:t>nedostatka</a:t>
            </a:r>
            <a:r>
              <a:rPr lang="en-US" dirty="0"/>
              <a:t> “</a:t>
            </a:r>
            <a:r>
              <a:rPr lang="en-US" dirty="0" err="1"/>
              <a:t>svježeg</a:t>
            </a:r>
            <a:r>
              <a:rPr lang="en-US" dirty="0"/>
              <a:t>” </a:t>
            </a:r>
            <a:r>
              <a:rPr lang="en-US" dirty="0" err="1"/>
              <a:t>kapitala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1055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dirty="0" smtClean="0"/>
              <a:t>1.7.1</a:t>
            </a:r>
            <a:r>
              <a:rPr lang="hr-HR" b="1" dirty="0"/>
              <a:t>. Poslovni ambijent za rad leasing društva </a:t>
            </a:r>
            <a:endParaRPr lang="en-US" b="1" i="1" dirty="0"/>
          </a:p>
          <a:p>
            <a:pPr algn="just"/>
            <a:r>
              <a:rPr lang="hr-HR" dirty="0" smtClean="0"/>
              <a:t>Leasing </a:t>
            </a:r>
            <a:r>
              <a:rPr lang="hr-HR" dirty="0"/>
              <a:t>se u Bosni i Hercegovini zvanično pojavljuje 2001.godine, a posljednjih nekoliko godina postepeno postaje i oblik finansiranja  više investicionih projekata. </a:t>
            </a:r>
            <a:endParaRPr lang="hr-HR" dirty="0" smtClean="0"/>
          </a:p>
          <a:p>
            <a:pPr algn="just"/>
            <a:r>
              <a:rPr lang="hr-HR" dirty="0" smtClean="0"/>
              <a:t>Prva </a:t>
            </a:r>
            <a:r>
              <a:rPr lang="hr-HR" dirty="0"/>
              <a:t>leasing kompanija na BH tržištu bila je Volksbank Leasing, koja je osnovana u aprilu 2001. godine. </a:t>
            </a:r>
            <a:endParaRPr lang="hr-HR" dirty="0" smtClean="0"/>
          </a:p>
          <a:p>
            <a:pPr algn="just"/>
            <a:r>
              <a:rPr lang="hr-HR" dirty="0" smtClean="0"/>
              <a:t>Iste </a:t>
            </a:r>
            <a:r>
              <a:rPr lang="hr-HR" dirty="0"/>
              <a:t>godine u augustu se osniva Hypo-Alpe-Adria Leasing.</a:t>
            </a:r>
            <a:endParaRPr lang="en-US" dirty="0"/>
          </a:p>
          <a:p>
            <a:pPr algn="just"/>
            <a:r>
              <a:rPr lang="en-US" dirty="0" err="1"/>
              <a:t>Udru</a:t>
            </a:r>
            <a:r>
              <a:rPr lang="hr-HR" dirty="0"/>
              <a:t>ž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dru</a:t>
            </a:r>
            <a:r>
              <a:rPr lang="hr-HR" dirty="0"/>
              <a:t>š</a:t>
            </a:r>
            <a:r>
              <a:rPr lang="en-US" dirty="0" err="1"/>
              <a:t>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leasing u </a:t>
            </a:r>
            <a:r>
              <a:rPr lang="hr-HR" dirty="0"/>
              <a:t>Bosni i Hercegovini </a:t>
            </a:r>
            <a:r>
              <a:rPr lang="en-US" dirty="0" err="1"/>
              <a:t>osnovano</a:t>
            </a:r>
            <a:r>
              <a:rPr lang="en-US" dirty="0"/>
              <a:t> je</a:t>
            </a:r>
            <a:r>
              <a:rPr lang="hr-HR" dirty="0"/>
              <a:t> 2005. </a:t>
            </a:r>
            <a:r>
              <a:rPr lang="en-US" dirty="0" err="1"/>
              <a:t>godine</a:t>
            </a:r>
            <a:r>
              <a:rPr lang="hr-H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09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/>
          <a:lstStyle/>
          <a:p>
            <a:pPr algn="just"/>
            <a:r>
              <a:rPr lang="hr-HR" dirty="0"/>
              <a:t>Naime, t</a:t>
            </a:r>
            <a:r>
              <a:rPr lang="en-US" dirty="0" err="1"/>
              <a:t>ri</a:t>
            </a:r>
            <a:r>
              <a:rPr lang="en-US" dirty="0"/>
              <a:t> </a:t>
            </a:r>
            <a:r>
              <a:rPr lang="en-US" dirty="0" err="1"/>
              <a:t>jedine</a:t>
            </a:r>
            <a:r>
              <a:rPr lang="en-US" dirty="0"/>
              <a:t> </a:t>
            </a:r>
            <a:r>
              <a:rPr lang="en-US" dirty="0" err="1"/>
              <a:t>registrovane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u </a:t>
            </a:r>
            <a:r>
              <a:rPr lang="hr-HR" dirty="0"/>
              <a:t>Bosni i Hercegovini, </a:t>
            </a:r>
            <a:r>
              <a:rPr lang="en-US" dirty="0"/>
              <a:t>Hypo</a:t>
            </a:r>
            <a:r>
              <a:rPr lang="hr-HR" dirty="0"/>
              <a:t>-</a:t>
            </a:r>
            <a:r>
              <a:rPr lang="en-US" dirty="0" err="1"/>
              <a:t>Alpe</a:t>
            </a:r>
            <a:r>
              <a:rPr lang="hr-HR" dirty="0"/>
              <a:t>-</a:t>
            </a:r>
            <a:r>
              <a:rPr lang="en-US" dirty="0"/>
              <a:t>Adria Leasing</a:t>
            </a:r>
            <a:r>
              <a:rPr lang="hr-HR" dirty="0"/>
              <a:t>, </a:t>
            </a:r>
            <a:r>
              <a:rPr lang="en-US" dirty="0" err="1"/>
              <a:t>Raiffeisen</a:t>
            </a:r>
            <a:r>
              <a:rPr lang="en-US" dirty="0"/>
              <a:t> Leasing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VolksBank</a:t>
            </a:r>
            <a:r>
              <a:rPr lang="en-US" dirty="0"/>
              <a:t> Leasing </a:t>
            </a:r>
            <a:r>
              <a:rPr lang="en-US" dirty="0" err="1"/>
              <a:t>formirale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udru</a:t>
            </a:r>
            <a:r>
              <a:rPr lang="hr-HR" dirty="0"/>
              <a:t>ž</a:t>
            </a:r>
            <a:r>
              <a:rPr lang="en-US" dirty="0" err="1"/>
              <a:t>enje</a:t>
            </a:r>
            <a:r>
              <a:rPr lang="en-US" dirty="0"/>
              <a:t>,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u </a:t>
            </a:r>
            <a:r>
              <a:rPr lang="en-US" dirty="0" err="1"/>
              <a:t>u</a:t>
            </a:r>
            <a:r>
              <a:rPr lang="en-US" dirty="0"/>
              <a:t> tom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usvojena</a:t>
            </a:r>
            <a:r>
              <a:rPr lang="en-US" dirty="0"/>
              <a:t> </a:t>
            </a:r>
            <a:r>
              <a:rPr lang="en-US" dirty="0" err="1"/>
              <a:t>potpuna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lesing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a </a:t>
            </a:r>
            <a:r>
              <a:rPr lang="en-US" dirty="0" err="1"/>
              <a:t>postojali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zajedni</a:t>
            </a:r>
            <a:r>
              <a:rPr lang="hr-HR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susretale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</a:t>
            </a:r>
            <a:r>
              <a:rPr lang="hr-HR" dirty="0"/>
              <a:t>č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hr-HR" dirty="0"/>
              <a:t>Bosne i Hercegovine. </a:t>
            </a:r>
            <a:endParaRPr lang="en-US" dirty="0"/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udruženje</a:t>
            </a:r>
            <a:r>
              <a:rPr lang="en-US" dirty="0"/>
              <a:t> je </a:t>
            </a:r>
            <a:r>
              <a:rPr lang="hr-HR" dirty="0"/>
              <a:t>već  2006.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postalo</a:t>
            </a:r>
            <a:r>
              <a:rPr lang="hr-HR" dirty="0"/>
              <a:t> č</a:t>
            </a:r>
            <a:r>
              <a:rPr lang="en-US" dirty="0" err="1"/>
              <a:t>lan</a:t>
            </a:r>
            <a:r>
              <a:rPr lang="en-US" dirty="0"/>
              <a:t> </a:t>
            </a:r>
            <a:r>
              <a:rPr lang="en-US" dirty="0" err="1"/>
              <a:t>Leaseurope</a:t>
            </a:r>
            <a:r>
              <a:rPr lang="hr-HR" dirty="0"/>
              <a:t>-</a:t>
            </a:r>
            <a:r>
              <a:rPr lang="en-US" dirty="0"/>
              <a:t>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sjedi</a:t>
            </a:r>
            <a:r>
              <a:rPr lang="hr-HR" dirty="0"/>
              <a:t>š</a:t>
            </a:r>
            <a:r>
              <a:rPr lang="en-US" dirty="0"/>
              <a:t>tem u </a:t>
            </a:r>
            <a:r>
              <a:rPr lang="en-US" dirty="0" err="1"/>
              <a:t>Briselu</a:t>
            </a:r>
            <a:r>
              <a:rPr lang="hr-HR" dirty="0"/>
              <a:t>.</a:t>
            </a:r>
            <a:endParaRPr lang="en-US" dirty="0"/>
          </a:p>
          <a:p>
            <a:pPr algn="just"/>
            <a:r>
              <a:rPr lang="en-US" dirty="0" err="1" smtClean="0"/>
              <a:t>Federacij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evropskih</a:t>
            </a:r>
            <a:r>
              <a:rPr lang="en-US" dirty="0"/>
              <a:t> leasing </a:t>
            </a:r>
            <a:r>
              <a:rPr lang="en-US" dirty="0" err="1"/>
              <a:t>udru</a:t>
            </a:r>
            <a:r>
              <a:rPr lang="hr-HR" dirty="0"/>
              <a:t>ž</a:t>
            </a:r>
            <a:r>
              <a:rPr lang="en-US" dirty="0" err="1"/>
              <a:t>enja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hr-HR" dirty="0"/>
              <a:t> 34 </a:t>
            </a:r>
            <a:r>
              <a:rPr lang="en-US" dirty="0" err="1" smtClean="0"/>
              <a:t>zemlje</a:t>
            </a:r>
            <a:r>
              <a:rPr lang="sr-Latn-ME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782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dirty="0" smtClean="0"/>
              <a:t>1.7.2. Zakonsko </a:t>
            </a:r>
            <a:r>
              <a:rPr lang="hr-HR" b="1" dirty="0"/>
              <a:t>uređenje leasinga </a:t>
            </a:r>
            <a:r>
              <a:rPr lang="hr-HR" dirty="0"/>
              <a:t> </a:t>
            </a:r>
            <a:endParaRPr lang="en-US" dirty="0"/>
          </a:p>
          <a:p>
            <a:pPr algn="just"/>
            <a:r>
              <a:rPr lang="hr-HR" dirty="0"/>
              <a:t>Zakonsko uređenje leasinga u Bosni i Hercegovini je na entitetskom nivou, odnosno  donešeni su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2008. g.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sr-Latn-ME" dirty="0" smtClean="0"/>
              <a:t>inoviran</a:t>
            </a:r>
            <a:r>
              <a:rPr lang="en-US" dirty="0" smtClean="0"/>
              <a:t> </a:t>
            </a:r>
            <a:r>
              <a:rPr lang="en-US" dirty="0"/>
              <a:t>2016.godine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lizingu</a:t>
            </a:r>
            <a:r>
              <a:rPr lang="en-US" dirty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2005. g.,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sr-Latn-ME" dirty="0" smtClean="0"/>
              <a:t>inoviran </a:t>
            </a:r>
            <a:r>
              <a:rPr lang="en-US" dirty="0" smtClean="0"/>
              <a:t> </a:t>
            </a:r>
            <a:r>
              <a:rPr lang="en-US" dirty="0"/>
              <a:t>2011.godine.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zakonima</a:t>
            </a:r>
            <a:r>
              <a:rPr lang="en-US" dirty="0"/>
              <a:t> se </a:t>
            </a:r>
            <a:r>
              <a:rPr lang="en-US" dirty="0" err="1" smtClean="0"/>
              <a:t>uređuju</a:t>
            </a:r>
            <a:r>
              <a:rPr lang="en-US" dirty="0" smtClean="0"/>
              <a:t>: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,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lizingu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lizingu</a:t>
            </a:r>
            <a:r>
              <a:rPr lang="en-US" dirty="0"/>
              <a:t>, </a:t>
            </a:r>
            <a:r>
              <a:rPr lang="en-US" dirty="0" err="1"/>
              <a:t>registracija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260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Minimalan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vlasničkog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leasing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je 250,000 KM. </a:t>
            </a:r>
          </a:p>
          <a:p>
            <a:pPr algn="just"/>
            <a:r>
              <a:rPr lang="hr-HR" dirty="0" smtClean="0"/>
              <a:t>Zakon </a:t>
            </a:r>
            <a:r>
              <a:rPr lang="hr-HR" dirty="0"/>
              <a:t>o leasingu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hr-HR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donekle</a:t>
            </a:r>
            <a:r>
              <a:rPr lang="en-US" dirty="0"/>
              <a:t> </a:t>
            </a:r>
            <a:r>
              <a:rPr lang="en-US" dirty="0" err="1"/>
              <a:t>razli</a:t>
            </a:r>
            <a:r>
              <a:rPr lang="hr-HR" dirty="0"/>
              <a:t>č</a:t>
            </a:r>
            <a:r>
              <a:rPr lang="en-US" dirty="0" err="1"/>
              <a:t>iti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hr-HR" dirty="0"/>
              <a:t>š</a:t>
            </a:r>
            <a:r>
              <a:rPr lang="en-US" dirty="0" err="1"/>
              <a:t>tini</a:t>
            </a:r>
            <a:r>
              <a:rPr lang="en-US" dirty="0"/>
              <a:t> u</a:t>
            </a:r>
            <a:r>
              <a:rPr lang="hr-HR" dirty="0"/>
              <a:t> 90%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sli</a:t>
            </a:r>
            <a:r>
              <a:rPr lang="hr-HR" dirty="0"/>
              <a:t>č</a:t>
            </a:r>
            <a:r>
              <a:rPr lang="en-US" dirty="0" err="1"/>
              <a:t>ni</a:t>
            </a:r>
            <a:r>
              <a:rPr lang="en-US" dirty="0"/>
              <a:t>,</a:t>
            </a:r>
            <a:r>
              <a:rPr lang="hr-HR" dirty="0"/>
              <a:t> š</a:t>
            </a:r>
            <a:r>
              <a:rPr lang="en-US" dirty="0"/>
              <a:t>to je </a:t>
            </a:r>
            <a:r>
              <a:rPr lang="en-US" dirty="0" err="1"/>
              <a:t>opet</a:t>
            </a:r>
            <a:r>
              <a:rPr lang="en-US" dirty="0"/>
              <a:t> </a:t>
            </a:r>
            <a:r>
              <a:rPr lang="en-US" dirty="0" err="1"/>
              <a:t>koheziona</a:t>
            </a:r>
            <a:r>
              <a:rPr lang="en-US" dirty="0"/>
              <a:t> </a:t>
            </a:r>
            <a:r>
              <a:rPr lang="en-US" dirty="0" err="1"/>
              <a:t>snaga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hr-HR" dirty="0"/>
              <a:t> č</a:t>
            </a:r>
            <a:r>
              <a:rPr lang="en-US" dirty="0" err="1"/>
              <a:t>ini</a:t>
            </a:r>
            <a:r>
              <a:rPr lang="hr-HR" dirty="0"/>
              <a:t>  </a:t>
            </a:r>
            <a:r>
              <a:rPr lang="en-US" dirty="0" err="1"/>
              <a:t>tr</a:t>
            </a:r>
            <a:r>
              <a:rPr lang="hr-HR" dirty="0"/>
              <a:t>ž</a:t>
            </a:r>
            <a:r>
              <a:rPr lang="en-US" dirty="0" err="1"/>
              <a:t>i</a:t>
            </a:r>
            <a:r>
              <a:rPr lang="hr-HR" dirty="0"/>
              <a:t>š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hr-HR" dirty="0"/>
              <a:t>Bosni i Hercegovini </a:t>
            </a:r>
            <a:r>
              <a:rPr lang="en-US" dirty="0" err="1"/>
              <a:t>jedinstvenim</a:t>
            </a:r>
            <a:r>
              <a:rPr lang="hr-HR" dirty="0"/>
              <a:t>. 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Leasing je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, a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uzvrat</a:t>
            </a:r>
            <a:r>
              <a:rPr lang="en-US" dirty="0" smtClean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mu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sr-Latn-ME" dirty="0" smtClean="0"/>
              <a:t>F</a:t>
            </a:r>
            <a:r>
              <a:rPr lang="en-US" dirty="0" err="1" smtClean="0"/>
              <a:t>aktoring</a:t>
            </a:r>
            <a:r>
              <a:rPr lang="en-US" dirty="0" smtClean="0"/>
              <a:t> </a:t>
            </a:r>
            <a:r>
              <a:rPr lang="en-US" dirty="0" err="1"/>
              <a:t>spada</a:t>
            </a:r>
            <a:r>
              <a:rPr lang="en-US" dirty="0"/>
              <a:t> u </a:t>
            </a:r>
            <a:r>
              <a:rPr lang="en-US" dirty="0" err="1"/>
              <a:t>historijskom</a:t>
            </a:r>
            <a:r>
              <a:rPr lang="en-US" dirty="0"/>
              <a:t> </a:t>
            </a:r>
            <a:r>
              <a:rPr lang="en-US" dirty="0" err="1"/>
              <a:t>kontekstu</a:t>
            </a:r>
            <a:r>
              <a:rPr lang="en-US" dirty="0"/>
              <a:t> u </a:t>
            </a:r>
            <a:r>
              <a:rPr lang="en-US" dirty="0" err="1"/>
              <a:t>najranije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mahu</a:t>
            </a:r>
            <a:r>
              <a:rPr lang="en-US" dirty="0"/>
              <a:t>  bio </a:t>
            </a:r>
            <a:r>
              <a:rPr lang="sr-Latn-ME" dirty="0" smtClean="0"/>
              <a:t>način</a:t>
            </a:r>
            <a:r>
              <a:rPr lang="en-US" dirty="0" smtClean="0"/>
              <a:t>  </a:t>
            </a:r>
            <a:r>
              <a:rPr lang="en-US" dirty="0" err="1" smtClean="0"/>
              <a:t>naplat</a:t>
            </a:r>
            <a:r>
              <a:rPr lang="sr-Latn-ME" dirty="0" smtClean="0"/>
              <a:t>e </a:t>
            </a:r>
            <a:r>
              <a:rPr lang="en-US" dirty="0" smtClean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trgovaca</a:t>
            </a:r>
            <a:r>
              <a:rPr lang="en-US" dirty="0"/>
              <a:t> 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, da bi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transformisao</a:t>
            </a:r>
            <a:r>
              <a:rPr lang="en-US" dirty="0"/>
              <a:t> u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modernih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finasiranja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postao</a:t>
            </a:r>
            <a:r>
              <a:rPr lang="en-US" dirty="0"/>
              <a:t> je instrument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je </a:t>
            </a:r>
            <a:r>
              <a:rPr lang="en-US" dirty="0" err="1"/>
              <a:t>izvedenica</a:t>
            </a:r>
            <a:r>
              <a:rPr lang="en-US" dirty="0"/>
              <a:t>  od </a:t>
            </a:r>
            <a:r>
              <a:rPr lang="en-US" dirty="0" err="1"/>
              <a:t>engleske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“factor ”, </a:t>
            </a:r>
            <a:r>
              <a:rPr lang="en-US" dirty="0" err="1"/>
              <a:t>što</a:t>
            </a:r>
            <a:r>
              <a:rPr lang="en-US" dirty="0"/>
              <a:t> se u </a:t>
            </a:r>
            <a:r>
              <a:rPr lang="en-US" dirty="0" err="1"/>
              <a:t>prevodu</a:t>
            </a:r>
            <a:r>
              <a:rPr lang="en-US" dirty="0"/>
              <a:t> </a:t>
            </a:r>
            <a:r>
              <a:rPr lang="en-US" dirty="0" err="1"/>
              <a:t>tumači</a:t>
            </a:r>
            <a:r>
              <a:rPr lang="en-US" dirty="0"/>
              <a:t>  </a:t>
            </a:r>
            <a:r>
              <a:rPr lang="en-US" dirty="0" err="1"/>
              <a:t>kao</a:t>
            </a:r>
            <a:r>
              <a:rPr lang="en-US" dirty="0"/>
              <a:t> agent, </a:t>
            </a:r>
            <a:r>
              <a:rPr lang="en-US" dirty="0" err="1"/>
              <a:t>posrednik</a:t>
            </a:r>
            <a:r>
              <a:rPr lang="en-US" dirty="0"/>
              <a:t>, </a:t>
            </a:r>
            <a:r>
              <a:rPr lang="en-US" dirty="0" err="1"/>
              <a:t>zastupnik</a:t>
            </a:r>
            <a:r>
              <a:rPr lang="en-US" dirty="0"/>
              <a:t>, </a:t>
            </a:r>
            <a:r>
              <a:rPr lang="en-US" dirty="0" err="1"/>
              <a:t>poslovođa</a:t>
            </a:r>
            <a:r>
              <a:rPr lang="en-US" dirty="0"/>
              <a:t>, </a:t>
            </a:r>
            <a:r>
              <a:rPr lang="en-US" dirty="0" err="1"/>
              <a:t>komisionar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sr-Latn-ME" dirty="0" smtClean="0"/>
              <a:t>N</a:t>
            </a:r>
            <a:r>
              <a:rPr lang="en-US" dirty="0" smtClean="0"/>
              <a:t>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zaobići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o </a:t>
            </a:r>
            <a:r>
              <a:rPr lang="en-US" dirty="0" err="1"/>
              <a:t>povezanosti</a:t>
            </a:r>
            <a:r>
              <a:rPr lang="en-US" dirty="0"/>
              <a:t> </a:t>
            </a:r>
            <a:r>
              <a:rPr lang="en-US" dirty="0" err="1"/>
              <a:t>korijena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latinskim</a:t>
            </a:r>
            <a:r>
              <a:rPr lang="en-US" dirty="0"/>
              <a:t> </a:t>
            </a:r>
            <a:r>
              <a:rPr lang="en-US" dirty="0" err="1"/>
              <a:t>jezikom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da je </a:t>
            </a:r>
            <a:r>
              <a:rPr lang="en-US" dirty="0" err="1"/>
              <a:t>korijen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latinski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facio</a:t>
            </a:r>
            <a:r>
              <a:rPr lang="en-US" dirty="0"/>
              <a:t> </a:t>
            </a:r>
            <a:r>
              <a:rPr lang="en-US" dirty="0" err="1"/>
              <a:t>tumači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činidbu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6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dirty="0" smtClean="0"/>
              <a:t>1.7.3. Zakon </a:t>
            </a:r>
            <a:r>
              <a:rPr lang="hr-HR" b="1" dirty="0"/>
              <a:t>o leasingu u FBiH</a:t>
            </a:r>
            <a:endParaRPr lang="en-US" b="1" dirty="0"/>
          </a:p>
          <a:p>
            <a:pPr algn="just"/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/>
              <a:t>leasing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je </a:t>
            </a:r>
            <a:r>
              <a:rPr lang="en-US" dirty="0" err="1"/>
              <a:t>regulirano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sr-Latn-ME" dirty="0" smtClean="0"/>
              <a:t> </a:t>
            </a:r>
            <a:r>
              <a:rPr lang="en-US" dirty="0" err="1" smtClean="0"/>
              <a:t>leasingu</a:t>
            </a:r>
            <a:r>
              <a:rPr lang="en-US" dirty="0" smtClean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uređuju</a:t>
            </a:r>
            <a:r>
              <a:rPr lang="en-US" dirty="0"/>
              <a:t>: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,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leasing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leasingu</a:t>
            </a:r>
            <a:r>
              <a:rPr lang="en-US" dirty="0"/>
              <a:t>,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en-US" dirty="0" err="1" smtClean="0"/>
              <a:t>prestanak</a:t>
            </a:r>
            <a:r>
              <a:rPr lang="en-US" dirty="0" smtClean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, </a:t>
            </a:r>
            <a:r>
              <a:rPr lang="en-US" dirty="0" err="1" smtClean="0"/>
              <a:t>registracija</a:t>
            </a:r>
            <a:r>
              <a:rPr lang="en-US" dirty="0" smtClean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sr-Latn-ME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leasing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041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Sudionici u poslovima finansijskog leasinga</a:t>
            </a:r>
            <a:endParaRPr lang="en-US" b="1" dirty="0"/>
          </a:p>
          <a:p>
            <a:r>
              <a:rPr lang="en-US" dirty="0" err="1" smtClean="0"/>
              <a:t>Sudionici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</a:p>
          <a:p>
            <a:pPr lvl="0"/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proizvođač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.</a:t>
            </a:r>
          </a:p>
          <a:p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registrirano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05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svako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. </a:t>
            </a:r>
            <a:endParaRPr lang="sr-Latn-ME" dirty="0"/>
          </a:p>
          <a:p>
            <a:pPr algn="just"/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svako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 smtClean="0"/>
              <a:t>Davalac</a:t>
            </a:r>
            <a:r>
              <a:rPr lang="en-US" dirty="0" smtClean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lice </a:t>
            </a:r>
            <a:r>
              <a:rPr lang="en-US" dirty="0" err="1"/>
              <a:t>čime</a:t>
            </a:r>
            <a:r>
              <a:rPr lang="en-US" dirty="0"/>
              <a:t> je </a:t>
            </a:r>
            <a:r>
              <a:rPr lang="en-US" dirty="0" err="1"/>
              <a:t>zakonodavac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omogućio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sell and leas back </a:t>
            </a:r>
            <a:r>
              <a:rPr lang="en-US" dirty="0" err="1" smtClean="0"/>
              <a:t>transakcija</a:t>
            </a:r>
            <a:r>
              <a:rPr lang="sr-Latn-M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678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leasing </a:t>
            </a:r>
            <a:r>
              <a:rPr lang="en-US" dirty="0" err="1"/>
              <a:t>sektora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2017.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iznosio</a:t>
            </a:r>
            <a:r>
              <a:rPr lang="en-US" dirty="0"/>
              <a:t> je 40,8 </a:t>
            </a:r>
            <a:r>
              <a:rPr lang="en-US" dirty="0" err="1"/>
              <a:t>miliona</a:t>
            </a:r>
            <a:r>
              <a:rPr lang="en-US" dirty="0"/>
              <a:t> KM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5,6 </a:t>
            </a:r>
            <a:r>
              <a:rPr lang="en-US" dirty="0" err="1"/>
              <a:t>miliona</a:t>
            </a:r>
            <a:r>
              <a:rPr lang="en-US" dirty="0"/>
              <a:t> KM </a:t>
            </a:r>
            <a:r>
              <a:rPr lang="en-US" dirty="0" err="1"/>
              <a:t>ili</a:t>
            </a:r>
            <a:r>
              <a:rPr lang="en-US" dirty="0"/>
              <a:t> 12,1% </a:t>
            </a:r>
            <a:r>
              <a:rPr lang="en-US" dirty="0" err="1"/>
              <a:t>usljed</a:t>
            </a:r>
            <a:r>
              <a:rPr lang="en-US" dirty="0"/>
              <a:t> </a:t>
            </a:r>
            <a:r>
              <a:rPr lang="en-US" dirty="0" err="1"/>
              <a:t>statusne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Pojedinačno</a:t>
            </a:r>
            <a:r>
              <a:rPr lang="en-US" dirty="0" smtClean="0"/>
              <a:t> </a:t>
            </a:r>
            <a:r>
              <a:rPr lang="en-US" dirty="0" err="1"/>
              <a:t>posmatrano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je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5 </a:t>
            </a:r>
            <a:r>
              <a:rPr lang="en-US" dirty="0" err="1"/>
              <a:t>miliona</a:t>
            </a:r>
            <a:r>
              <a:rPr lang="en-US" dirty="0"/>
              <a:t> KM (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pozitivnog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3,7 </a:t>
            </a:r>
            <a:r>
              <a:rPr lang="en-US" dirty="0" err="1"/>
              <a:t>miliona</a:t>
            </a:r>
            <a:r>
              <a:rPr lang="en-US" dirty="0"/>
              <a:t> KM od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leasing </a:t>
            </a:r>
            <a:r>
              <a:rPr lang="en-US" dirty="0" err="1"/>
              <a:t>kompaniju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3,1 </a:t>
            </a:r>
            <a:r>
              <a:rPr lang="en-US" dirty="0" err="1"/>
              <a:t>milion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85,8% (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šest</a:t>
            </a:r>
            <a:r>
              <a:rPr lang="en-US" dirty="0"/>
              <a:t> leasing </a:t>
            </a:r>
            <a:r>
              <a:rPr lang="en-US" dirty="0" err="1" smtClean="0"/>
              <a:t>kompanija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sr-Latn-ME" dirty="0" smtClean="0"/>
              <a:t> </a:t>
            </a:r>
            <a:r>
              <a:rPr lang="en-US" dirty="0" smtClean="0"/>
              <a:t>ASA </a:t>
            </a:r>
            <a:r>
              <a:rPr lang="en-US" dirty="0"/>
              <a:t>Leasing, NLB Leasing, Porsche Leasing, </a:t>
            </a:r>
            <a:r>
              <a:rPr lang="en-US" dirty="0" err="1"/>
              <a:t>Raiffeisen</a:t>
            </a:r>
            <a:r>
              <a:rPr lang="en-US" dirty="0"/>
              <a:t> Leasing, </a:t>
            </a:r>
            <a:r>
              <a:rPr lang="en-US" dirty="0" err="1"/>
              <a:t>Sparkasse</a:t>
            </a:r>
            <a:r>
              <a:rPr lang="en-US" dirty="0"/>
              <a:t> Leasing </a:t>
            </a:r>
            <a:r>
              <a:rPr lang="en-US" dirty="0" err="1"/>
              <a:t>i</a:t>
            </a:r>
            <a:r>
              <a:rPr lang="en-US" dirty="0"/>
              <a:t> VB Leasing) je </a:t>
            </a:r>
            <a:r>
              <a:rPr lang="en-US" dirty="0" err="1"/>
              <a:t>iskazalo</a:t>
            </a:r>
            <a:r>
              <a:rPr lang="en-US" dirty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250 </a:t>
            </a:r>
            <a:r>
              <a:rPr lang="en-US" dirty="0" err="1"/>
              <a:t>hiljada</a:t>
            </a:r>
            <a:r>
              <a:rPr lang="en-US" dirty="0"/>
              <a:t> KM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546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088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Leasing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teritoriji</a:t>
            </a:r>
            <a:r>
              <a:rPr lang="en-US" b="1" dirty="0"/>
              <a:t> </a:t>
            </a:r>
            <a:r>
              <a:rPr lang="en-US" b="1" dirty="0" err="1"/>
              <a:t>entiteta</a:t>
            </a:r>
            <a:r>
              <a:rPr lang="en-US" b="1" dirty="0"/>
              <a:t> </a:t>
            </a:r>
            <a:r>
              <a:rPr lang="en-US" b="1" dirty="0" err="1"/>
              <a:t>Republika</a:t>
            </a:r>
            <a:r>
              <a:rPr lang="en-US" b="1" dirty="0"/>
              <a:t> </a:t>
            </a:r>
            <a:r>
              <a:rPr lang="en-US" b="1" dirty="0" err="1"/>
              <a:t>Srpska</a:t>
            </a:r>
            <a:endParaRPr lang="en-US" b="1" i="1" dirty="0"/>
          </a:p>
          <a:p>
            <a:pPr algn="just"/>
            <a:r>
              <a:rPr lang="en-US" dirty="0" err="1" smtClean="0"/>
              <a:t>Agencija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bankarstvo</a:t>
            </a:r>
            <a:r>
              <a:rPr lang="en-US" dirty="0"/>
              <a:t> RS je </a:t>
            </a:r>
            <a:r>
              <a:rPr lang="en-US" dirty="0" err="1"/>
              <a:t>nadležna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davalaca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području</a:t>
            </a:r>
            <a:r>
              <a:rPr lang="en-US" dirty="0"/>
              <a:t> tog </a:t>
            </a:r>
            <a:r>
              <a:rPr lang="en-US" dirty="0" err="1"/>
              <a:t>entiteta</a:t>
            </a:r>
            <a:r>
              <a:rPr lang="en-US" dirty="0"/>
              <a:t>. 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2018.godini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tri 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sastavu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sjedištem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I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uključene</a:t>
            </a:r>
            <a:r>
              <a:rPr lang="en-US" dirty="0"/>
              <a:t> u </a:t>
            </a:r>
            <a:r>
              <a:rPr lang="en-US" dirty="0" err="1"/>
              <a:t>bilanse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matičnih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/>
              <a:t>leasing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imalo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 u RS je u </a:t>
            </a:r>
            <a:r>
              <a:rPr lang="en-US" dirty="0" err="1"/>
              <a:t>toku</a:t>
            </a:r>
            <a:r>
              <a:rPr lang="en-US" dirty="0"/>
              <a:t> 2017.godine </a:t>
            </a:r>
            <a:r>
              <a:rPr lang="en-US" dirty="0" err="1"/>
              <a:t>izgubilo</a:t>
            </a:r>
            <a:r>
              <a:rPr lang="en-US" dirty="0"/>
              <a:t> </a:t>
            </a:r>
            <a:r>
              <a:rPr lang="en-US" dirty="0" err="1"/>
              <a:t>licencu</a:t>
            </a:r>
            <a:r>
              <a:rPr lang="en-US" dirty="0"/>
              <a:t> I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prestalo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vršenjem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9237163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leasing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sjedištem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je </a:t>
            </a:r>
            <a:r>
              <a:rPr lang="en-US" dirty="0" err="1"/>
              <a:t>prestao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u 2017. </a:t>
            </a:r>
            <a:r>
              <a:rPr lang="sr-Latn-ME" dirty="0" err="1"/>
              <a:t>g</a:t>
            </a:r>
            <a:r>
              <a:rPr lang="en-US" dirty="0" err="1" smtClean="0"/>
              <a:t>odini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spojilo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sjedište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I </a:t>
            </a:r>
            <a:r>
              <a:rPr lang="en-US" dirty="0" err="1"/>
              <a:t>pri</a:t>
            </a:r>
            <a:r>
              <a:rPr lang="en-US" dirty="0"/>
              <a:t> tome je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preuzela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a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nastavili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organizacionog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u RS.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jedinicama</a:t>
            </a:r>
            <a:r>
              <a:rPr lang="en-US" dirty="0"/>
              <a:t> leasing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u RS,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sjedište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, </a:t>
            </a:r>
            <a:r>
              <a:rPr lang="en-US" dirty="0" err="1"/>
              <a:t>zaposleno</a:t>
            </a:r>
            <a:r>
              <a:rPr lang="en-US" dirty="0"/>
              <a:t> je 7 </a:t>
            </a:r>
            <a:r>
              <a:rPr lang="en-US" dirty="0" err="1"/>
              <a:t>radnika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5 </a:t>
            </a:r>
            <a:r>
              <a:rPr lang="en-US" dirty="0" err="1"/>
              <a:t>radnika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stručnom</a:t>
            </a:r>
            <a:r>
              <a:rPr lang="en-US" dirty="0"/>
              <a:t> </a:t>
            </a:r>
            <a:r>
              <a:rPr lang="en-US" dirty="0" err="1"/>
              <a:t>spremom</a:t>
            </a:r>
            <a:r>
              <a:rPr lang="en-US" dirty="0"/>
              <a:t>, 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radnik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višom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srednjom</a:t>
            </a:r>
            <a:r>
              <a:rPr lang="en-US" dirty="0"/>
              <a:t> </a:t>
            </a:r>
            <a:r>
              <a:rPr lang="en-US" dirty="0" err="1"/>
              <a:t>stručnom</a:t>
            </a:r>
            <a:r>
              <a:rPr lang="en-US" dirty="0"/>
              <a:t> </a:t>
            </a:r>
            <a:r>
              <a:rPr lang="en-US" dirty="0" err="1"/>
              <a:t>spremom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30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/>
          <a:lstStyle/>
          <a:p>
            <a:r>
              <a:rPr lang="sr-Latn-ME" dirty="0" smtClean="0"/>
              <a:t>2. Faktoring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Fakroting</a:t>
            </a:r>
            <a:r>
              <a:rPr lang="en-US" dirty="0"/>
              <a:t> se </a:t>
            </a:r>
            <a:r>
              <a:rPr lang="en-US" dirty="0" err="1"/>
              <a:t>najjednostavnije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definisati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 smtClean="0"/>
              <a:t>faktor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faktoringom</a:t>
            </a:r>
            <a:r>
              <a:rPr lang="en-US" dirty="0"/>
              <a:t>)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 smtClean="0"/>
              <a:t>nedosp</a:t>
            </a:r>
            <a:r>
              <a:rPr lang="sr-Latn-ME" dirty="0" smtClean="0"/>
              <a:t>j</a:t>
            </a:r>
            <a:r>
              <a:rPr lang="en-US" dirty="0" err="1" smtClean="0"/>
              <a:t>elih</a:t>
            </a:r>
            <a:r>
              <a:rPr lang="sr-Latn-ME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/>
              <a:t>proisteklih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robe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inostranom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fontAlgn="base"/>
            <a:r>
              <a:rPr lang="en-US" dirty="0" err="1" smtClean="0"/>
              <a:t>Faktoring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tuđih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(</a:t>
            </a:r>
            <a:r>
              <a:rPr lang="en-US" dirty="0" err="1"/>
              <a:t>dugova</a:t>
            </a:r>
            <a:r>
              <a:rPr lang="en-US" dirty="0"/>
              <a:t>).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specifičan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87227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robe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izmiri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Otkup</a:t>
            </a:r>
            <a:r>
              <a:rPr lang="en-US" dirty="0" smtClean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roka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</a:t>
            </a:r>
            <a:r>
              <a:rPr lang="en-US" dirty="0"/>
              <a:t> tome,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klijentu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/>
              <a:t>80%,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preostali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korekture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 smtClean="0"/>
              <a:t>klijentu</a:t>
            </a:r>
            <a:r>
              <a:rPr lang="sr-Latn-ME" dirty="0" smtClean="0"/>
              <a:t>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 smtClean="0"/>
              <a:t>uglavnom</a:t>
            </a:r>
            <a:r>
              <a:rPr lang="sr-Latn-ME" dirty="0" smtClean="0"/>
              <a:t> </a:t>
            </a:r>
            <a:r>
              <a:rPr lang="en-US" dirty="0" err="1" smtClean="0"/>
              <a:t>naplaćuje</a:t>
            </a:r>
            <a:r>
              <a:rPr lang="en-US" dirty="0" smtClean="0"/>
              <a:t> </a:t>
            </a:r>
            <a:r>
              <a:rPr lang="en-US" dirty="0" err="1"/>
              <a:t>proviziju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procentu</a:t>
            </a:r>
            <a:r>
              <a:rPr lang="en-US" dirty="0"/>
              <a:t> 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od momenta </a:t>
            </a:r>
            <a:r>
              <a:rPr lang="en-US" dirty="0" err="1"/>
              <a:t>otkupa</a:t>
            </a:r>
            <a:r>
              <a:rPr lang="en-US" dirty="0"/>
              <a:t> do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185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20271"/>
            <a:ext cx="10439400" cy="5356692"/>
          </a:xfrm>
        </p:spPr>
        <p:txBody>
          <a:bodyPr>
            <a:normAutofit/>
          </a:bodyPr>
          <a:lstStyle/>
          <a:p>
            <a:pPr fontAlgn="base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,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(</a:t>
            </a:r>
            <a:r>
              <a:rPr lang="en-US" dirty="0" err="1"/>
              <a:t>zajmodavac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fontAlgn="base">
              <a:buNone/>
            </a:pP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precizira</a:t>
            </a:r>
            <a:r>
              <a:rPr lang="en-US" dirty="0"/>
              <a:t> se </a:t>
            </a: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faktoringu</a:t>
            </a:r>
            <a:r>
              <a:rPr lang="en-US" dirty="0"/>
              <a:t>. </a:t>
            </a:r>
            <a:endParaRPr lang="sr-Latn-ME" dirty="0" smtClean="0"/>
          </a:p>
          <a:p>
            <a:pPr fontAlgn="base"/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precizira</a:t>
            </a:r>
            <a:r>
              <a:rPr lang="sr-Latn-ME" dirty="0" smtClean="0"/>
              <a:t> </a:t>
            </a:r>
            <a:r>
              <a:rPr lang="en-US" dirty="0" err="1" smtClean="0"/>
              <a:t>potraživanje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fontAlgn="base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 </a:t>
            </a:r>
            <a:r>
              <a:rPr lang="en-US" dirty="0" err="1" smtClean="0"/>
              <a:t>prihvatiti</a:t>
            </a:r>
            <a:r>
              <a:rPr lang="en-US" dirty="0" smtClean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/>
              <a:t>tome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limit,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do </a:t>
            </a:r>
            <a:r>
              <a:rPr lang="en-US" dirty="0" err="1"/>
              <a:t>koga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edio</a:t>
            </a:r>
            <a:r>
              <a:rPr lang="en-US" dirty="0" smtClean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vrste</a:t>
            </a:r>
            <a:r>
              <a:rPr lang="sr-Latn-ME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troškova</a:t>
            </a:r>
            <a:r>
              <a:rPr lang="en-US" dirty="0"/>
              <a:t> –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fakture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nivou</a:t>
            </a:r>
            <a:r>
              <a:rPr lang="sr-Latn-ME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2892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Faktoringom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specijalizovane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One </a:t>
            </a:r>
            <a:r>
              <a:rPr lang="en-US" dirty="0" err="1"/>
              <a:t>otkupljuju</a:t>
            </a:r>
            <a:r>
              <a:rPr lang="en-US" dirty="0"/>
              <a:t> </a:t>
            </a:r>
            <a:r>
              <a:rPr lang="en-US" dirty="0" err="1"/>
              <a:t>dugove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prodavcu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 smtClean="0"/>
              <a:t>njegovog</a:t>
            </a:r>
            <a:r>
              <a:rPr lang="sr-Latn-ME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/>
              <a:t>umanjenog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ugovoreni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isplativ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poboljšava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on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a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javiti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Naravno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ova </a:t>
            </a:r>
            <a:r>
              <a:rPr lang="en-US" dirty="0" err="1" smtClean="0"/>
              <a:t>potraživanja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pokrivena</a:t>
            </a:r>
            <a:r>
              <a:rPr lang="en-US" dirty="0"/>
              <a:t>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garancijama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 smtClean="0"/>
              <a:t>faktoring</a:t>
            </a:r>
            <a:r>
              <a:rPr lang="sr-Latn-ME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/>
              <a:t>vezan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Porkiće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nenaplate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uglavnom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5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/>
          <a:lstStyle/>
          <a:p>
            <a:pPr algn="just"/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u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smještaju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već</a:t>
            </a:r>
            <a:r>
              <a:rPr lang="en-US" dirty="0"/>
              <a:t> u period </a:t>
            </a:r>
            <a:r>
              <a:rPr lang="en-US" dirty="0" err="1" smtClean="0"/>
              <a:t>Babilona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V</a:t>
            </a:r>
            <a:r>
              <a:rPr lang="en-US" dirty="0" err="1" smtClean="0"/>
              <a:t>iše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upotrebi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merkantilizma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liberalizma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kolonijalna</a:t>
            </a:r>
            <a:r>
              <a:rPr lang="en-US" dirty="0"/>
              <a:t> </a:t>
            </a:r>
            <a:r>
              <a:rPr lang="en-US" dirty="0" err="1"/>
              <a:t>osvajanja</a:t>
            </a:r>
            <a:r>
              <a:rPr lang="en-US" dirty="0"/>
              <a:t>, u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kolonijalne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angažovali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kolonija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u </a:t>
            </a:r>
            <a:r>
              <a:rPr lang="en-US" dirty="0" err="1"/>
              <a:t>naplati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Medjutim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je on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u </a:t>
            </a:r>
            <a:r>
              <a:rPr lang="en-US" dirty="0" err="1"/>
              <a:t>zastupanju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naplati</a:t>
            </a:r>
            <a:r>
              <a:rPr lang="en-US" dirty="0"/>
              <a:t>, a da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usmjerio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čini</a:t>
            </a:r>
            <a:r>
              <a:rPr lang="en-US" dirty="0"/>
              <a:t> se da je </a:t>
            </a:r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vezivati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de facto </a:t>
            </a:r>
            <a:r>
              <a:rPr lang="en-US" dirty="0" err="1"/>
              <a:t>uobličavanje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XIX </a:t>
            </a:r>
            <a:r>
              <a:rPr lang="en-US" dirty="0" err="1"/>
              <a:t>vijeka</a:t>
            </a:r>
            <a:r>
              <a:rPr lang="en-US" dirty="0"/>
              <a:t> u </a:t>
            </a:r>
            <a:r>
              <a:rPr lang="en-US" dirty="0" smtClean="0"/>
              <a:t>SAD.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189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obezbeđuje</a:t>
            </a:r>
            <a:r>
              <a:rPr lang="en-US" dirty="0"/>
              <a:t> od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omogućava</a:t>
            </a:r>
            <a:r>
              <a:rPr lang="en-US" dirty="0"/>
              <a:t> mu da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prodavčevu</a:t>
            </a:r>
            <a:r>
              <a:rPr lang="en-US" dirty="0" smtClean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bez </a:t>
            </a:r>
            <a:r>
              <a:rPr lang="en-US" dirty="0" err="1"/>
              <a:t>uzimanja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hipoteka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zaloga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bankarska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, od </a:t>
            </a:r>
            <a:r>
              <a:rPr lang="en-US" dirty="0" err="1"/>
              <a:t>njega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neodgovarajućoj</a:t>
            </a:r>
            <a:r>
              <a:rPr lang="en-US" dirty="0" smtClean="0"/>
              <a:t> </a:t>
            </a:r>
            <a:r>
              <a:rPr lang="en-US" dirty="0" err="1"/>
              <a:t>isporuci</a:t>
            </a:r>
            <a:r>
              <a:rPr lang="en-US" dirty="0"/>
              <a:t> </a:t>
            </a:r>
            <a:r>
              <a:rPr lang="en-US" dirty="0" err="1"/>
              <a:t>ugovorene</a:t>
            </a:r>
            <a:r>
              <a:rPr lang="en-US" dirty="0"/>
              <a:t> robe,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elimično</a:t>
            </a:r>
            <a:r>
              <a:rPr lang="sr-Latn-ME" dirty="0" smtClean="0"/>
              <a:t> </a:t>
            </a:r>
            <a:r>
              <a:rPr lang="en-US" dirty="0" err="1" smtClean="0"/>
              <a:t>odbije</a:t>
            </a:r>
            <a:r>
              <a:rPr lang="en-US" dirty="0" smtClean="0"/>
              <a:t> </a:t>
            </a:r>
            <a:r>
              <a:rPr lang="en-US" dirty="0" err="1"/>
              <a:t>plaćanje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posvećuje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robe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01147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/>
              <a:t>U tom </a:t>
            </a:r>
            <a:r>
              <a:rPr lang="en-US" dirty="0" err="1"/>
              <a:t>cilju</a:t>
            </a:r>
            <a:r>
              <a:rPr lang="en-US" dirty="0"/>
              <a:t>, </a:t>
            </a: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priroda</a:t>
            </a:r>
            <a:r>
              <a:rPr lang="en-US" dirty="0"/>
              <a:t> robe,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kupcem</a:t>
            </a:r>
            <a:r>
              <a:rPr lang="en-US" dirty="0"/>
              <a:t>, </a:t>
            </a:r>
            <a:r>
              <a:rPr lang="en-US" dirty="0" err="1"/>
              <a:t>istorija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s </a:t>
            </a:r>
            <a:r>
              <a:rPr lang="en-US" dirty="0" err="1"/>
              <a:t>kupcima</a:t>
            </a:r>
            <a:r>
              <a:rPr lang="en-US" dirty="0"/>
              <a:t>,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proizvodnje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/>
              <a:t>mora da </a:t>
            </a:r>
            <a:r>
              <a:rPr lang="en-US" dirty="0" err="1"/>
              <a:t>predvidi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reklamacije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raspon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avansa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finansirati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postojeća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nedosp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dužim</a:t>
            </a:r>
            <a:r>
              <a:rPr lang="en-US" dirty="0"/>
              <a:t> od 180 dana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bez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prenosiva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7057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r>
              <a:rPr lang="en-US" b="1" dirty="0" err="1"/>
              <a:t>Primjena</a:t>
            </a:r>
            <a:r>
              <a:rPr lang="en-US" b="1" dirty="0"/>
              <a:t> </a:t>
            </a:r>
            <a:r>
              <a:rPr lang="en-US" b="1" dirty="0" err="1"/>
              <a:t>faktoringa</a:t>
            </a:r>
            <a:r>
              <a:rPr lang="en-US" b="1" dirty="0"/>
              <a:t> u </a:t>
            </a:r>
            <a:r>
              <a:rPr lang="en-US" b="1" dirty="0" err="1"/>
              <a:t>svijetu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EU</a:t>
            </a:r>
          </a:p>
          <a:p>
            <a:pPr algn="just"/>
            <a:r>
              <a:rPr lang="en-US" dirty="0" err="1"/>
              <a:t>Faktoring</a:t>
            </a:r>
            <a:r>
              <a:rPr lang="en-US" dirty="0"/>
              <a:t> je </a:t>
            </a:r>
            <a:r>
              <a:rPr lang="en-US" dirty="0" err="1"/>
              <a:t>postao</a:t>
            </a:r>
            <a:r>
              <a:rPr lang="en-US" dirty="0"/>
              <a:t> </a:t>
            </a:r>
            <a:r>
              <a:rPr lang="en-US" dirty="0" err="1"/>
              <a:t>nezaobilazan</a:t>
            </a:r>
            <a:r>
              <a:rPr lang="en-US" dirty="0"/>
              <a:t> model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prometa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podacima</a:t>
            </a:r>
            <a:r>
              <a:rPr lang="sr-Latn-ME" dirty="0" smtClean="0"/>
              <a:t> </a:t>
            </a:r>
            <a:r>
              <a:rPr lang="en-US" dirty="0" smtClean="0"/>
              <a:t>IFG-a </a:t>
            </a:r>
            <a:r>
              <a:rPr lang="en-US" dirty="0"/>
              <a:t>(International factors group- </a:t>
            </a:r>
            <a:r>
              <a:rPr lang="en-US" dirty="0" err="1"/>
              <a:t>Belgija</a:t>
            </a:r>
            <a:r>
              <a:rPr lang="en-US" dirty="0"/>
              <a:t>) </a:t>
            </a:r>
            <a:r>
              <a:rPr lang="en-US" dirty="0" err="1"/>
              <a:t>tokom</a:t>
            </a:r>
            <a:r>
              <a:rPr lang="en-US" dirty="0"/>
              <a:t> 2013.g.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svijetu </a:t>
            </a:r>
            <a:r>
              <a:rPr lang="pl-PL" dirty="0"/>
              <a:t>iznosio je 2.181.403/ mil EUR (2013.) uz učešće od od 4,49 % u odnosu </a:t>
            </a:r>
            <a:r>
              <a:rPr lang="pl-PL" dirty="0" smtClean="0"/>
              <a:t>na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svjetski</a:t>
            </a:r>
            <a:r>
              <a:rPr lang="en-US" dirty="0"/>
              <a:t> </a:t>
            </a:r>
            <a:r>
              <a:rPr lang="en-US" dirty="0" smtClean="0"/>
              <a:t>GDP.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Evropska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u </a:t>
            </a:r>
            <a:r>
              <a:rPr lang="en-US" dirty="0" err="1"/>
              <a:t>značajnom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pogodnosti</a:t>
            </a:r>
            <a:r>
              <a:rPr lang="sr-Latn-ME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2014.g. </a:t>
            </a:r>
            <a:r>
              <a:rPr lang="en-US" dirty="0" err="1"/>
              <a:t>ostvareni</a:t>
            </a:r>
            <a:r>
              <a:rPr lang="en-US" dirty="0"/>
              <a:t> </a:t>
            </a:r>
            <a:r>
              <a:rPr lang="en-US" dirty="0" err="1"/>
              <a:t>slijedeći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primjeru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najrazvijenijim</a:t>
            </a:r>
            <a:r>
              <a:rPr lang="en-US" dirty="0"/>
              <a:t> </a:t>
            </a:r>
            <a:r>
              <a:rPr lang="en-US" dirty="0" err="1"/>
              <a:t>programima</a:t>
            </a:r>
            <a:r>
              <a:rPr lang="en-US" dirty="0"/>
              <a:t> </a:t>
            </a:r>
            <a:r>
              <a:rPr lang="en-US" dirty="0" err="1"/>
              <a:t>factoringa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bližoj</a:t>
            </a:r>
            <a:r>
              <a:rPr lang="en-US" dirty="0"/>
              <a:t> </a:t>
            </a:r>
            <a:r>
              <a:rPr lang="en-US" dirty="0" err="1"/>
              <a:t>regiji</a:t>
            </a:r>
            <a:r>
              <a:rPr lang="en-US" dirty="0"/>
              <a:t>).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23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5664" y="1694329"/>
            <a:ext cx="9686148" cy="420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96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Očigledno je da je regija kojoj pripada i BiH tek na početku procesa uvođenja </a:t>
            </a:r>
            <a:r>
              <a:rPr lang="pl-PL" dirty="0" smtClean="0"/>
              <a:t>i </a:t>
            </a:r>
            <a:r>
              <a:rPr lang="en-US" dirty="0" err="1" smtClean="0"/>
              <a:t>zaživljavanja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je u </a:t>
            </a:r>
            <a:r>
              <a:rPr lang="en-US" dirty="0" err="1"/>
              <a:t>najvećoj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pripremljen</a:t>
            </a:r>
            <a:r>
              <a:rPr lang="en-US" dirty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uspostavljanju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zvanične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predtavljati</a:t>
            </a:r>
            <a:r>
              <a:rPr lang="en-US" dirty="0"/>
              <a:t> </a:t>
            </a:r>
            <a:r>
              <a:rPr lang="en-US" dirty="0" err="1"/>
              <a:t>dobru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stvaranje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u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uvele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potraživanjima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Pozitivna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činjenica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o </a:t>
            </a:r>
            <a:r>
              <a:rPr lang="en-US" dirty="0" err="1" smtClean="0"/>
              <a:t>faktoringu</a:t>
            </a:r>
            <a:r>
              <a:rPr lang="sr-Latn-ME" dirty="0" smtClean="0"/>
              <a:t> 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istim </a:t>
            </a:r>
            <a:r>
              <a:rPr lang="pl-PL" dirty="0"/>
              <a:t>osnovama te neće predstavljati prepreku kako za domaći tako ni za </a:t>
            </a:r>
            <a:r>
              <a:rPr lang="pl-PL" dirty="0" smtClean="0"/>
              <a:t>inostrani </a:t>
            </a:r>
            <a:r>
              <a:rPr lang="en-US" dirty="0" err="1" smtClean="0"/>
              <a:t>faktoring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685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Potencijali za razvoj faktoringa u Bosni i Hercegovini i okruženju</a:t>
            </a:r>
          </a:p>
          <a:p>
            <a:pPr algn="just"/>
            <a:r>
              <a:rPr lang="pl-PL" dirty="0"/>
              <a:t>Ekonomska opravdanost uvođenje faktoringa na području BiH zasnovana je </a:t>
            </a:r>
            <a:r>
              <a:rPr lang="pl-PL" dirty="0" smtClean="0"/>
              <a:t>na </a:t>
            </a:r>
            <a:r>
              <a:rPr lang="en-US" dirty="0" err="1" smtClean="0"/>
              <a:t>objektivnostima</a:t>
            </a:r>
            <a:r>
              <a:rPr lang="en-US" dirty="0" smtClean="0"/>
              <a:t> </a:t>
            </a:r>
            <a:r>
              <a:rPr lang="en-US" dirty="0" err="1"/>
              <a:t>sadržanim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trgovinske</a:t>
            </a:r>
            <a:r>
              <a:rPr lang="en-US" dirty="0"/>
              <a:t> </a:t>
            </a:r>
            <a:r>
              <a:rPr lang="en-US" dirty="0" err="1"/>
              <a:t>razmjene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 smtClean="0"/>
              <a:t>poslovanja</a:t>
            </a:r>
            <a:r>
              <a:rPr lang="sr-Latn-ME" dirty="0" smtClean="0"/>
              <a:t> </a:t>
            </a:r>
            <a:r>
              <a:rPr lang="en-US" dirty="0" err="1" smtClean="0"/>
              <a:t>evidentiranim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/>
              <a:t> </a:t>
            </a:r>
            <a:r>
              <a:rPr lang="en-US" dirty="0" err="1"/>
              <a:t>ograničili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Bosnu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graniči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Tradicionalne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, </a:t>
            </a:r>
            <a:r>
              <a:rPr lang="en-US" dirty="0" err="1"/>
              <a:t>kulturne</a:t>
            </a:r>
            <a:r>
              <a:rPr lang="en-US" dirty="0"/>
              <a:t>,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opredjeljuju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 smtClean="0"/>
              <a:t>trgovinske</a:t>
            </a:r>
            <a:r>
              <a:rPr lang="sr-Latn-ME" dirty="0" smtClean="0"/>
              <a:t> </a:t>
            </a:r>
            <a:r>
              <a:rPr lang="en-US" dirty="0" err="1" smtClean="0"/>
              <a:t>relacije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mogućeg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Ograničenje</a:t>
            </a:r>
            <a:r>
              <a:rPr lang="sr-Latn-ME" dirty="0" smtClean="0"/>
              <a:t> </a:t>
            </a:r>
            <a:r>
              <a:rPr lang="en-US" dirty="0" err="1" smtClean="0"/>
              <a:t>posmatranog</a:t>
            </a:r>
            <a:r>
              <a:rPr lang="en-US" dirty="0" smtClean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učinjeno</a:t>
            </a:r>
            <a:r>
              <a:rPr lang="en-US" dirty="0"/>
              <a:t> je bez </a:t>
            </a:r>
            <a:r>
              <a:rPr lang="en-US" dirty="0" err="1"/>
              <a:t>namjere</a:t>
            </a:r>
            <a:r>
              <a:rPr lang="en-US" dirty="0"/>
              <a:t> da se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 smtClean="0"/>
              <a:t>korištenja</a:t>
            </a:r>
            <a:r>
              <a:rPr lang="sr-Latn-ME" dirty="0" smtClean="0"/>
              <a:t> </a:t>
            </a:r>
            <a:r>
              <a:rPr lang="en-US" dirty="0" err="1" smtClean="0"/>
              <a:t>faktoringa</a:t>
            </a:r>
            <a:r>
              <a:rPr lang="en-US" dirty="0" smtClean="0"/>
              <a:t> </a:t>
            </a:r>
            <a:r>
              <a:rPr lang="en-US" dirty="0" err="1"/>
              <a:t>veže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</a:t>
            </a:r>
            <a:r>
              <a:rPr lang="en-US" dirty="0" err="1"/>
              <a:t>trgovinskih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ograničavanje</a:t>
            </a:r>
            <a:r>
              <a:rPr lang="sr-Latn-ME" dirty="0" smtClean="0"/>
              <a:t> </a:t>
            </a:r>
            <a:r>
              <a:rPr lang="pl-PL" dirty="0" smtClean="0"/>
              <a:t>prostora </a:t>
            </a:r>
            <a:r>
              <a:rPr lang="pl-PL" dirty="0"/>
              <a:t>služi samo za ukazivanje na kapacitete za razvoj faktoring poslova te za </a:t>
            </a:r>
            <a:r>
              <a:rPr lang="pl-PL" dirty="0" smtClean="0"/>
              <a:t>brže </a:t>
            </a:r>
            <a:r>
              <a:rPr lang="en-US" dirty="0" err="1" smtClean="0"/>
              <a:t>privikavanje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regiju</a:t>
            </a:r>
            <a:r>
              <a:rPr lang="en-US" dirty="0"/>
              <a:t>)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tragovinskog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412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Faktoring</a:t>
            </a:r>
            <a:r>
              <a:rPr lang="en-US" b="1" dirty="0"/>
              <a:t> </a:t>
            </a:r>
            <a:r>
              <a:rPr lang="en-US" b="1" dirty="0" err="1"/>
              <a:t>legislativa</a:t>
            </a:r>
            <a:r>
              <a:rPr lang="en-US" b="1" dirty="0"/>
              <a:t> </a:t>
            </a:r>
          </a:p>
          <a:p>
            <a:pPr algn="just"/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u </a:t>
            </a:r>
            <a:r>
              <a:rPr lang="en-US" dirty="0" err="1"/>
              <a:t>Federacija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sporo</a:t>
            </a:r>
            <a:r>
              <a:rPr lang="en-US" dirty="0"/>
              <a:t> </a:t>
            </a:r>
            <a:r>
              <a:rPr lang="en-US" dirty="0" err="1"/>
              <a:t>razvijali</a:t>
            </a:r>
            <a:r>
              <a:rPr lang="en-US" dirty="0"/>
              <a:t> </a:t>
            </a:r>
            <a:r>
              <a:rPr lang="en-US" dirty="0" err="1" smtClean="0"/>
              <a:t>usljed</a:t>
            </a:r>
            <a:r>
              <a:rPr lang="sr-Latn-ME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/>
              <a:t>nejasnoća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odsustva</a:t>
            </a:r>
            <a:r>
              <a:rPr lang="en-US" dirty="0"/>
              <a:t>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bi se </a:t>
            </a:r>
            <a:r>
              <a:rPr lang="en-US" dirty="0" err="1"/>
              <a:t>uredila</a:t>
            </a:r>
            <a:r>
              <a:rPr lang="en-US" dirty="0"/>
              <a:t> ova oblast.</a:t>
            </a:r>
          </a:p>
          <a:p>
            <a:pPr algn="just"/>
            <a:r>
              <a:rPr lang="en-US" dirty="0" err="1"/>
              <a:t>Donošenjem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Federacija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 smtClean="0"/>
              <a:t>regulativu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pospješiti</a:t>
            </a:r>
            <a:r>
              <a:rPr lang="en-US" dirty="0"/>
              <a:t> </a:t>
            </a:r>
            <a:r>
              <a:rPr lang="en-US" dirty="0" err="1"/>
              <a:t>dalji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efikasniju</a:t>
            </a:r>
            <a:r>
              <a:rPr lang="sr-Latn-ME" dirty="0" smtClean="0"/>
              <a:t> </a:t>
            </a:r>
            <a:r>
              <a:rPr lang="en-US" dirty="0" err="1" smtClean="0"/>
              <a:t>naplatu</a:t>
            </a:r>
            <a:r>
              <a:rPr lang="en-US" dirty="0" smtClean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je </a:t>
            </a:r>
            <a:r>
              <a:rPr lang="en-US" dirty="0" err="1"/>
              <a:t>daleko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promocija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, u </a:t>
            </a:r>
            <a:r>
              <a:rPr lang="en-US" dirty="0" err="1" smtClean="0"/>
              <a:t>savremenoj</a:t>
            </a:r>
            <a:r>
              <a:rPr lang="sr-Latn-ME" dirty="0" smtClean="0"/>
              <a:t> </a:t>
            </a:r>
            <a:r>
              <a:rPr lang="en-US" dirty="0" err="1" smtClean="0"/>
              <a:t>poduzetničkoj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primijenjenih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značajnih</a:t>
            </a:r>
            <a:r>
              <a:rPr lang="en-US" dirty="0"/>
              <a:t>, </a:t>
            </a:r>
            <a:r>
              <a:rPr lang="en-US" dirty="0" err="1"/>
              <a:t>instrumenta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obrtnih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edukacije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računovodstvenih</a:t>
            </a:r>
            <a:r>
              <a:rPr lang="sr-Latn-ME" dirty="0" smtClean="0"/>
              <a:t> </a:t>
            </a:r>
            <a:r>
              <a:rPr lang="en-US" dirty="0" err="1" smtClean="0"/>
              <a:t>radnika</a:t>
            </a:r>
            <a:r>
              <a:rPr lang="en-US" dirty="0"/>
              <a:t>, </a:t>
            </a:r>
            <a:r>
              <a:rPr lang="en-US" dirty="0" err="1"/>
              <a:t>analitičara</a:t>
            </a:r>
            <a:r>
              <a:rPr lang="en-US" dirty="0"/>
              <a:t>, </a:t>
            </a:r>
            <a:r>
              <a:rPr lang="en-US" dirty="0" err="1"/>
              <a:t>kontrolora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udruženja</a:t>
            </a:r>
            <a:r>
              <a:rPr lang="en-US" dirty="0"/>
              <a:t> </a:t>
            </a:r>
            <a:r>
              <a:rPr lang="en-US" dirty="0" err="1"/>
              <a:t>poslodavaca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52859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Na </a:t>
            </a:r>
            <a:r>
              <a:rPr lang="pl-PL" dirty="0"/>
              <a:t>sjednici Doma naroda, Parlamenta FBiH, </a:t>
            </a:r>
            <a:r>
              <a:rPr lang="pl-PL" dirty="0" smtClean="0"/>
              <a:t>održanoj </a:t>
            </a:r>
            <a:r>
              <a:rPr lang="en-US" dirty="0" err="1" smtClean="0"/>
              <a:t>jula</a:t>
            </a:r>
            <a:r>
              <a:rPr lang="en-US" dirty="0" smtClean="0"/>
              <a:t> </a:t>
            </a:r>
            <a:r>
              <a:rPr lang="en-US" dirty="0"/>
              <a:t>2014.g. </a:t>
            </a:r>
            <a:r>
              <a:rPr lang="en-US" dirty="0" err="1"/>
              <a:t>usvojen</a:t>
            </a:r>
            <a:r>
              <a:rPr lang="en-US" dirty="0"/>
              <a:t> ja </a:t>
            </a:r>
            <a:r>
              <a:rPr lang="en-US" dirty="0" err="1"/>
              <a:t>Nacrt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faktoringu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, f</a:t>
            </a:r>
            <a:r>
              <a:rPr lang="az-Cyrl-AZ" dirty="0"/>
              <a:t>а</a:t>
            </a:r>
            <a:r>
              <a:rPr lang="en-US" dirty="0" err="1"/>
              <a:t>kt</a:t>
            </a:r>
            <a:r>
              <a:rPr lang="az-Cyrl-AZ" dirty="0"/>
              <a:t>о</a:t>
            </a:r>
            <a:r>
              <a:rPr lang="en-US" dirty="0" smtClean="0"/>
              <a:t>ring</a:t>
            </a:r>
            <a:r>
              <a:rPr lang="sr-Latn-ME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definisan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az-Cyrl-AZ" dirty="0"/>
              <a:t>а</a:t>
            </a:r>
            <a:r>
              <a:rPr lang="en-US" dirty="0" err="1"/>
              <a:t>vni</a:t>
            </a:r>
            <a:r>
              <a:rPr lang="en-US" dirty="0"/>
              <a:t> p</a:t>
            </a:r>
            <a:r>
              <a:rPr lang="az-Cyrl-AZ" dirty="0"/>
              <a:t>о</a:t>
            </a:r>
            <a:r>
              <a:rPr lang="en-US" dirty="0"/>
              <a:t>s</a:t>
            </a:r>
            <a:r>
              <a:rPr lang="az-Cyrl-AZ" dirty="0"/>
              <a:t>ао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nedospjelog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budućeg</a:t>
            </a:r>
            <a:r>
              <a:rPr lang="sr-Latn-ME" dirty="0" smtClean="0"/>
              <a:t> </a:t>
            </a:r>
            <a:r>
              <a:rPr lang="en-US" dirty="0" err="1" smtClean="0"/>
              <a:t>kratkoročnog</a:t>
            </a:r>
            <a:r>
              <a:rPr lang="en-US" dirty="0" smtClean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n</a:t>
            </a:r>
            <a:r>
              <a:rPr lang="az-Cyrl-AZ" dirty="0"/>
              <a:t>а</a:t>
            </a:r>
            <a:r>
              <a:rPr lang="en-US" dirty="0" err="1"/>
              <a:t>st</a:t>
            </a:r>
            <a:r>
              <a:rPr lang="az-Cyrl-AZ" dirty="0"/>
              <a:t>а</a:t>
            </a:r>
            <a:r>
              <a:rPr lang="en-US" dirty="0"/>
              <a:t>l</a:t>
            </a:r>
            <a:r>
              <a:rPr lang="az-Cyrl-AZ" dirty="0"/>
              <a:t>о</a:t>
            </a:r>
            <a:r>
              <a:rPr lang="en-US" dirty="0"/>
              <a:t>g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ug</a:t>
            </a:r>
            <a:r>
              <a:rPr lang="az-Cyrl-AZ" dirty="0"/>
              <a:t>о</a:t>
            </a:r>
            <a:r>
              <a:rPr lang="en-US" dirty="0"/>
              <a:t>v</a:t>
            </a:r>
            <a:r>
              <a:rPr lang="az-Cyrl-AZ" dirty="0"/>
              <a:t>о</a:t>
            </a:r>
            <a:r>
              <a:rPr lang="en-US" dirty="0"/>
              <a:t>r</a:t>
            </a:r>
            <a:r>
              <a:rPr lang="az-Cyrl-AZ" dirty="0"/>
              <a:t>а о </a:t>
            </a:r>
            <a:r>
              <a:rPr lang="en-US" dirty="0" err="1"/>
              <a:t>pr</a:t>
            </a:r>
            <a:r>
              <a:rPr lang="az-Cyrl-AZ" dirty="0"/>
              <a:t>о</a:t>
            </a:r>
            <a:r>
              <a:rPr lang="en-US" dirty="0"/>
              <a:t>d</a:t>
            </a:r>
            <a:r>
              <a:rPr lang="az-Cyrl-AZ" dirty="0"/>
              <a:t>ај</a:t>
            </a:r>
            <a:r>
              <a:rPr lang="en-US" dirty="0" err="1"/>
              <a:t>i</a:t>
            </a:r>
            <a:r>
              <a:rPr lang="en-US" dirty="0"/>
              <a:t> r</a:t>
            </a:r>
            <a:r>
              <a:rPr lang="az-Cyrl-AZ" dirty="0"/>
              <a:t>о</a:t>
            </a:r>
            <a:r>
              <a:rPr lang="en-US" dirty="0"/>
              <a:t>b</a:t>
            </a:r>
            <a:r>
              <a:rPr lang="az-Cyrl-AZ" dirty="0"/>
              <a:t>е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pruž</a:t>
            </a:r>
            <a:r>
              <a:rPr lang="az-Cyrl-AZ" dirty="0"/>
              <a:t>а</a:t>
            </a:r>
            <a:r>
              <a:rPr lang="en-US" dirty="0" err="1"/>
              <a:t>nj</a:t>
            </a:r>
            <a:r>
              <a:rPr lang="az-Cyrl-AZ" dirty="0"/>
              <a:t>а </a:t>
            </a:r>
            <a:r>
              <a:rPr lang="en-US" dirty="0" err="1"/>
              <a:t>uslug</a:t>
            </a:r>
            <a:r>
              <a:rPr lang="az-Cyrl-AZ" dirty="0"/>
              <a:t>а </a:t>
            </a:r>
            <a:r>
              <a:rPr lang="en-US" dirty="0"/>
              <a:t>u z</a:t>
            </a:r>
            <a:r>
              <a:rPr lang="az-Cyrl-AZ" dirty="0"/>
              <a:t>е</a:t>
            </a:r>
            <a:r>
              <a:rPr lang="en-US" dirty="0"/>
              <a:t>ml</a:t>
            </a:r>
            <a:r>
              <a:rPr lang="az-Cyrl-AZ" dirty="0"/>
              <a:t>ј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in</a:t>
            </a:r>
            <a:r>
              <a:rPr lang="az-Cyrl-AZ" dirty="0"/>
              <a:t>о</a:t>
            </a:r>
            <a:r>
              <a:rPr lang="en-US" dirty="0" err="1"/>
              <a:t>str</a:t>
            </a:r>
            <a:r>
              <a:rPr lang="az-Cyrl-AZ" dirty="0"/>
              <a:t>а</a:t>
            </a:r>
            <a:r>
              <a:rPr lang="en-US" dirty="0" err="1"/>
              <a:t>nstvu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az-Cyrl-AZ" dirty="0"/>
              <a:t>е</a:t>
            </a:r>
            <a:r>
              <a:rPr lang="en-US" dirty="0"/>
              <a:t>n</a:t>
            </a:r>
            <a:r>
              <a:rPr lang="az-Cyrl-AZ" dirty="0"/>
              <a:t>о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obavezuje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od </a:t>
            </a:r>
            <a:r>
              <a:rPr lang="en-US" dirty="0" err="1"/>
              <a:t>dužnika</a:t>
            </a:r>
            <a:r>
              <a:rPr lang="en-US" dirty="0"/>
              <a:t>, 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naplati</a:t>
            </a:r>
            <a:r>
              <a:rPr lang="en-US" dirty="0"/>
              <a:t>,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 smtClean="0"/>
              <a:t>račun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az-Cyrl-AZ" dirty="0"/>
              <a:t>а, </a:t>
            </a:r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obavljanja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,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slj</a:t>
            </a:r>
            <a:r>
              <a:rPr lang="az-Cyrl-AZ" dirty="0"/>
              <a:t>е</a:t>
            </a:r>
            <a:r>
              <a:rPr lang="en-US" dirty="0"/>
              <a:t>d</a:t>
            </a:r>
            <a:r>
              <a:rPr lang="az-Cyrl-AZ" dirty="0"/>
              <a:t>е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: a) fin</a:t>
            </a:r>
            <a:r>
              <a:rPr lang="az-Cyrl-AZ" dirty="0"/>
              <a:t>а</a:t>
            </a:r>
            <a:r>
              <a:rPr lang="en-US" dirty="0" err="1"/>
              <a:t>nsir</a:t>
            </a:r>
            <a:r>
              <a:rPr lang="az-Cyrl-AZ" dirty="0" smtClean="0"/>
              <a:t>а</a:t>
            </a:r>
            <a:r>
              <a:rPr lang="sr-Latn-ME" dirty="0" smtClean="0"/>
              <a:t> </a:t>
            </a:r>
            <a:r>
              <a:rPr lang="en-US" dirty="0" err="1" smtClean="0"/>
              <a:t>prodavc</a:t>
            </a:r>
            <a:r>
              <a:rPr lang="az-Cyrl-AZ" dirty="0"/>
              <a:t>а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az-Cyrl-AZ" dirty="0"/>
              <a:t>о</a:t>
            </a:r>
            <a:r>
              <a:rPr lang="en-US" dirty="0" err="1"/>
              <a:t>sn</a:t>
            </a:r>
            <a:r>
              <a:rPr lang="az-Cyrl-AZ" dirty="0"/>
              <a:t>о</a:t>
            </a:r>
            <a:r>
              <a:rPr lang="en-US" dirty="0"/>
              <a:t>vu </a:t>
            </a:r>
            <a:r>
              <a:rPr lang="en-US" dirty="0" err="1"/>
              <a:t>pr</a:t>
            </a:r>
            <a:r>
              <a:rPr lang="az-Cyrl-AZ" dirty="0"/>
              <a:t>е</a:t>
            </a:r>
            <a:r>
              <a:rPr lang="en-US" dirty="0"/>
              <a:t>n</a:t>
            </a:r>
            <a:r>
              <a:rPr lang="az-Cyrl-AZ" dirty="0"/>
              <a:t>о</a:t>
            </a:r>
            <a:r>
              <a:rPr lang="en-US" dirty="0"/>
              <a:t>s</a:t>
            </a:r>
            <a:r>
              <a:rPr lang="az-Cyrl-AZ" dirty="0"/>
              <a:t>а </a:t>
            </a:r>
            <a:r>
              <a:rPr lang="en-US" dirty="0"/>
              <a:t>p</a:t>
            </a:r>
            <a:r>
              <a:rPr lang="az-Cyrl-AZ" dirty="0"/>
              <a:t>о</a:t>
            </a:r>
            <a:r>
              <a:rPr lang="en-US" dirty="0" err="1"/>
              <a:t>tr</a:t>
            </a:r>
            <a:r>
              <a:rPr lang="az-Cyrl-AZ" dirty="0"/>
              <a:t>а</a:t>
            </a:r>
            <a:r>
              <a:rPr lang="en-US" dirty="0" err="1"/>
              <a:t>živ</a:t>
            </a:r>
            <a:r>
              <a:rPr lang="az-Cyrl-AZ" dirty="0"/>
              <a:t>а</a:t>
            </a:r>
            <a:r>
              <a:rPr lang="en-US" dirty="0" err="1"/>
              <a:t>nj</a:t>
            </a:r>
            <a:r>
              <a:rPr lang="az-Cyrl-AZ" dirty="0"/>
              <a:t>а, </a:t>
            </a:r>
            <a:r>
              <a:rPr lang="en-US" dirty="0"/>
              <a:t>b) </a:t>
            </a:r>
            <a:r>
              <a:rPr lang="az-Cyrl-AZ" dirty="0"/>
              <a:t>е</a:t>
            </a:r>
            <a:r>
              <a:rPr lang="en-US" dirty="0"/>
              <a:t>vid</a:t>
            </a:r>
            <a:r>
              <a:rPr lang="az-Cyrl-AZ" dirty="0"/>
              <a:t>е</a:t>
            </a:r>
            <a:r>
              <a:rPr lang="en-US" dirty="0" err="1"/>
              <a:t>ntira</a:t>
            </a:r>
            <a:r>
              <a:rPr lang="en-US" dirty="0"/>
              <a:t>, </a:t>
            </a:r>
            <a:r>
              <a:rPr lang="en-US" dirty="0" err="1"/>
              <a:t>upr</a:t>
            </a:r>
            <a:r>
              <a:rPr lang="az-Cyrl-AZ" dirty="0"/>
              <a:t>а</a:t>
            </a:r>
            <a:r>
              <a:rPr lang="en-US" dirty="0" err="1"/>
              <a:t>vl</a:t>
            </a:r>
            <a:r>
              <a:rPr lang="az-Cyrl-AZ" dirty="0"/>
              <a:t>ја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nadzor</a:t>
            </a:r>
            <a:r>
              <a:rPr lang="sr-Latn-ME" dirty="0" smtClean="0"/>
              <a:t> </a:t>
            </a:r>
            <a:r>
              <a:rPr lang="en-US" dirty="0" smtClean="0"/>
              <a:t>p</a:t>
            </a:r>
            <a:r>
              <a:rPr lang="az-Cyrl-AZ" dirty="0"/>
              <a:t>о</a:t>
            </a:r>
            <a:r>
              <a:rPr lang="en-US" dirty="0" err="1"/>
              <a:t>tr</a:t>
            </a:r>
            <a:r>
              <a:rPr lang="az-Cyrl-AZ" dirty="0"/>
              <a:t>а</a:t>
            </a:r>
            <a:r>
              <a:rPr lang="en-US" dirty="0" err="1"/>
              <a:t>živ</a:t>
            </a:r>
            <a:r>
              <a:rPr lang="az-Cyrl-AZ" dirty="0"/>
              <a:t>а</a:t>
            </a:r>
            <a:r>
              <a:rPr lang="en-US" dirty="0" err="1"/>
              <a:t>nja</a:t>
            </a:r>
            <a:r>
              <a:rPr lang="en-US" dirty="0"/>
              <a:t>, c) </a:t>
            </a:r>
            <a:r>
              <a:rPr lang="en-US" dirty="0" err="1"/>
              <a:t>procjenjuje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n</a:t>
            </a:r>
            <a:r>
              <a:rPr lang="az-Cyrl-AZ" dirty="0"/>
              <a:t>а</a:t>
            </a:r>
            <a:r>
              <a:rPr lang="en-US" dirty="0" err="1"/>
              <a:t>pl</a:t>
            </a:r>
            <a:r>
              <a:rPr lang="az-Cyrl-AZ" dirty="0"/>
              <a:t>а</a:t>
            </a:r>
            <a:r>
              <a:rPr lang="en-US" dirty="0"/>
              <a:t>t</a:t>
            </a:r>
            <a:r>
              <a:rPr lang="az-Cyrl-AZ" dirty="0"/>
              <a:t>е </a:t>
            </a:r>
            <a:r>
              <a:rPr lang="en-US" dirty="0"/>
              <a:t>p</a:t>
            </a:r>
            <a:r>
              <a:rPr lang="az-Cyrl-AZ" dirty="0"/>
              <a:t>о</a:t>
            </a:r>
            <a:r>
              <a:rPr lang="en-US" dirty="0" err="1"/>
              <a:t>tr</a:t>
            </a:r>
            <a:r>
              <a:rPr lang="az-Cyrl-AZ" dirty="0"/>
              <a:t>а</a:t>
            </a:r>
            <a:r>
              <a:rPr lang="en-US" dirty="0" err="1"/>
              <a:t>živ</a:t>
            </a:r>
            <a:r>
              <a:rPr lang="az-Cyrl-AZ" dirty="0"/>
              <a:t>а</a:t>
            </a:r>
            <a:r>
              <a:rPr lang="en-US" dirty="0" err="1"/>
              <a:t>nj</a:t>
            </a:r>
            <a:r>
              <a:rPr lang="az-Cyrl-AZ" dirty="0"/>
              <a:t>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782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se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bavila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a k</a:t>
            </a:r>
            <a:r>
              <a:rPr lang="az-Cyrl-AZ" dirty="0"/>
              <a:t>оје </a:t>
            </a:r>
            <a:r>
              <a:rPr lang="en-US" dirty="0"/>
              <a:t>s</a:t>
            </a:r>
            <a:r>
              <a:rPr lang="az-Cyrl-AZ" dirty="0"/>
              <a:t>е о</a:t>
            </a:r>
            <a:r>
              <a:rPr lang="en-US" dirty="0" err="1"/>
              <a:t>sniv</a:t>
            </a:r>
            <a:r>
              <a:rPr lang="az-Cyrl-AZ" dirty="0"/>
              <a:t>а</a:t>
            </a:r>
            <a:r>
              <a:rPr lang="en-US" dirty="0" err="1"/>
              <a:t>ju</a:t>
            </a:r>
            <a:r>
              <a:rPr lang="en-US" dirty="0"/>
              <a:t> u </a:t>
            </a:r>
            <a:r>
              <a:rPr lang="en-US" dirty="0" err="1" smtClean="0"/>
              <a:t>FBiH</a:t>
            </a:r>
            <a:r>
              <a:rPr lang="sr-Latn-ME" dirty="0" smtClean="0"/>
              <a:t> </a:t>
            </a:r>
            <a:r>
              <a:rPr lang="en-US" dirty="0" smtClean="0"/>
              <a:t>r</a:t>
            </a:r>
            <a:r>
              <a:rPr lang="az-Cyrl-AZ" dirty="0"/>
              <a:t>а</a:t>
            </a:r>
            <a:r>
              <a:rPr lang="en-US" dirty="0"/>
              <a:t>di </a:t>
            </a:r>
            <a:r>
              <a:rPr lang="az-Cyrl-AZ" dirty="0"/>
              <a:t>о</a:t>
            </a:r>
            <a:r>
              <a:rPr lang="en-US" dirty="0"/>
              <a:t>b</a:t>
            </a:r>
            <a:r>
              <a:rPr lang="az-Cyrl-AZ" dirty="0"/>
              <a:t>а</a:t>
            </a:r>
            <a:r>
              <a:rPr lang="en-US" dirty="0" err="1"/>
              <a:t>vl</a:t>
            </a:r>
            <a:r>
              <a:rPr lang="az-Cyrl-AZ" dirty="0"/>
              <a:t>ја</a:t>
            </a:r>
            <a:r>
              <a:rPr lang="en-US" dirty="0" err="1"/>
              <a:t>nj</a:t>
            </a:r>
            <a:r>
              <a:rPr lang="az-Cyrl-AZ" dirty="0"/>
              <a:t>а </a:t>
            </a:r>
            <a:r>
              <a:rPr lang="en-US" dirty="0"/>
              <a:t>p</a:t>
            </a:r>
            <a:r>
              <a:rPr lang="az-Cyrl-AZ" dirty="0"/>
              <a:t>о</a:t>
            </a:r>
            <a:r>
              <a:rPr lang="en-US" dirty="0" err="1"/>
              <a:t>sl</a:t>
            </a:r>
            <a:r>
              <a:rPr lang="az-Cyrl-AZ" dirty="0"/>
              <a:t>о</a:t>
            </a:r>
            <a:r>
              <a:rPr lang="en-US" dirty="0"/>
              <a:t>v</a:t>
            </a:r>
            <a:r>
              <a:rPr lang="az-Cyrl-AZ" dirty="0"/>
              <a:t>а </a:t>
            </a:r>
            <a:r>
              <a:rPr lang="en-US" dirty="0"/>
              <a:t>f</a:t>
            </a:r>
            <a:r>
              <a:rPr lang="az-Cyrl-AZ" dirty="0"/>
              <a:t>а</a:t>
            </a:r>
            <a:r>
              <a:rPr lang="en-US" dirty="0" err="1"/>
              <a:t>kt</a:t>
            </a:r>
            <a:r>
              <a:rPr lang="az-Cyrl-AZ" dirty="0"/>
              <a:t>о</a:t>
            </a:r>
            <a:r>
              <a:rPr lang="en-US" dirty="0"/>
              <a:t>ring</a:t>
            </a:r>
            <a:r>
              <a:rPr lang="az-Cyrl-AZ" dirty="0"/>
              <a:t>а </a:t>
            </a:r>
            <a:r>
              <a:rPr lang="en-US" dirty="0"/>
              <a:t>m</a:t>
            </a:r>
            <a:r>
              <a:rPr lang="az-Cyrl-AZ" dirty="0"/>
              <a:t>о</a:t>
            </a:r>
            <a:r>
              <a:rPr lang="en-US" dirty="0"/>
              <a:t>r</a:t>
            </a:r>
            <a:r>
              <a:rPr lang="az-Cyrl-AZ" dirty="0"/>
              <a:t>а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uplatiti</a:t>
            </a:r>
            <a:r>
              <a:rPr lang="en-US" dirty="0"/>
              <a:t> k</a:t>
            </a:r>
            <a:r>
              <a:rPr lang="az-Cyrl-AZ" dirty="0"/>
              <a:t>а</a:t>
            </a:r>
            <a:r>
              <a:rPr lang="en-US" dirty="0"/>
              <a:t>pit</a:t>
            </a:r>
            <a:r>
              <a:rPr lang="az-Cyrl-AZ" dirty="0"/>
              <a:t>а</a:t>
            </a:r>
            <a:r>
              <a:rPr lang="en-US" dirty="0"/>
              <a:t>l u </a:t>
            </a:r>
            <a:r>
              <a:rPr lang="en-US" dirty="0" err="1"/>
              <a:t>novcu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izn</a:t>
            </a:r>
            <a:r>
              <a:rPr lang="az-Cyrl-AZ" dirty="0"/>
              <a:t>о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az-Cyrl-AZ" dirty="0"/>
              <a:t>о</a:t>
            </a:r>
            <a:r>
              <a:rPr lang="en-US" dirty="0"/>
              <a:t>d 750.000,00 KM </a:t>
            </a:r>
            <a:r>
              <a:rPr lang="en-US" dirty="0" err="1"/>
              <a:t>čime</a:t>
            </a:r>
            <a:r>
              <a:rPr lang="en-US" dirty="0"/>
              <a:t> bi,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usvajanju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stekla</a:t>
            </a:r>
            <a:r>
              <a:rPr lang="en-US" dirty="0"/>
              <a:t> status </a:t>
            </a:r>
            <a:r>
              <a:rPr lang="en-US" dirty="0" err="1" smtClean="0"/>
              <a:t>nedepozitnih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području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neposrednog</a:t>
            </a:r>
            <a:r>
              <a:rPr lang="en-US" dirty="0"/>
              <a:t> </a:t>
            </a:r>
            <a:r>
              <a:rPr lang="en-US" dirty="0" err="1"/>
              <a:t>okruženja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sr-Latn-ME" dirty="0"/>
              <a:t> </a:t>
            </a:r>
            <a:r>
              <a:rPr lang="en-US" dirty="0"/>
              <a:t>je u </a:t>
            </a:r>
            <a:r>
              <a:rPr lang="en-US" dirty="0" err="1"/>
              <a:t>razvoju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Nesporno</a:t>
            </a:r>
            <a:r>
              <a:rPr lang="en-US" dirty="0"/>
              <a:t> je </a:t>
            </a:r>
            <a:r>
              <a:rPr lang="en-US" dirty="0" err="1"/>
              <a:t>međutim</a:t>
            </a:r>
            <a:r>
              <a:rPr lang="en-US" dirty="0"/>
              <a:t>, da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sr-Latn-ME" dirty="0"/>
              <a:t> </a:t>
            </a:r>
            <a:r>
              <a:rPr lang="pl-PL" dirty="0"/>
              <a:t>odnosa te prometa koji se ekonomskom logikom razvijaju lokalno, za ekonomske </a:t>
            </a:r>
            <a:r>
              <a:rPr lang="en-US" dirty="0" err="1"/>
              <a:t>gabarite</a:t>
            </a:r>
            <a:r>
              <a:rPr lang="en-US" dirty="0"/>
              <a:t> </a:t>
            </a:r>
            <a:r>
              <a:rPr lang="en-US" dirty="0" err="1"/>
              <a:t>regije</a:t>
            </a:r>
            <a:r>
              <a:rPr lang="en-US" dirty="0"/>
              <a:t>, </a:t>
            </a:r>
            <a:r>
              <a:rPr lang="en-US" dirty="0" err="1"/>
              <a:t>faktorimg</a:t>
            </a:r>
            <a:r>
              <a:rPr lang="en-US" dirty="0"/>
              <a:t> je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, </a:t>
            </a:r>
            <a:r>
              <a:rPr lang="en-US" dirty="0" err="1"/>
              <a:t>izvjesno</a:t>
            </a:r>
            <a:r>
              <a:rPr lang="en-US" dirty="0"/>
              <a:t>, </a:t>
            </a:r>
            <a:r>
              <a:rPr lang="en-US" dirty="0" err="1"/>
              <a:t>moći</a:t>
            </a:r>
            <a:r>
              <a:rPr lang="en-US" dirty="0"/>
              <a:t> </a:t>
            </a:r>
            <a:r>
              <a:rPr lang="en-US" dirty="0" err="1"/>
              <a:t>podržati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sr-Latn-ME" dirty="0"/>
              <a:t> </a:t>
            </a:r>
            <a:r>
              <a:rPr lang="en-US" dirty="0" err="1"/>
              <a:t>razvoj</a:t>
            </a:r>
            <a:r>
              <a:rPr lang="en-US" dirty="0"/>
              <a:t>,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ubrzanju</a:t>
            </a:r>
            <a:r>
              <a:rPr lang="en-US" dirty="0"/>
              <a:t> </a:t>
            </a:r>
            <a:r>
              <a:rPr lang="en-US" dirty="0" err="1"/>
              <a:t>naplativosti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savjetodavnim</a:t>
            </a:r>
            <a:r>
              <a:rPr lang="sr-Latn-ME" dirty="0"/>
              <a:t> </a:t>
            </a:r>
            <a:r>
              <a:rPr lang="en-US" dirty="0" err="1"/>
              <a:t>nadzorom</a:t>
            </a:r>
            <a:r>
              <a:rPr lang="en-US" dirty="0"/>
              <a:t>.</a:t>
            </a:r>
          </a:p>
          <a:p>
            <a:pPr algn="just"/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827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marL="0" indent="0" fontAlgn="base"/>
            <a:r>
              <a:rPr lang="sr-Latn-ME" b="1" dirty="0" smtClean="0"/>
              <a:t>3. </a:t>
            </a:r>
            <a:r>
              <a:rPr lang="en-US" b="1" dirty="0" err="1" smtClean="0"/>
              <a:t>Pojam</a:t>
            </a:r>
            <a:r>
              <a:rPr lang="en-US" b="1" dirty="0" smtClean="0"/>
              <a:t> </a:t>
            </a:r>
            <a:r>
              <a:rPr lang="en-US" b="1" dirty="0" err="1"/>
              <a:t>forfetinga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4979227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sličan</a:t>
            </a:r>
            <a:r>
              <a:rPr lang="en-US" dirty="0"/>
              <a:t> je </a:t>
            </a:r>
            <a:r>
              <a:rPr lang="en-US" dirty="0" err="1"/>
              <a:t>poslu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najveća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se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, 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se </a:t>
            </a:r>
            <a:r>
              <a:rPr lang="en-US" dirty="0" err="1"/>
              <a:t>prodaju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izvezlo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 u </a:t>
            </a:r>
            <a:r>
              <a:rPr lang="en-US" dirty="0" err="1" smtClean="0"/>
              <a:t>inostranstvu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odgovarajućoj</a:t>
            </a:r>
            <a:r>
              <a:rPr lang="en-US" dirty="0"/>
              <a:t> </a:t>
            </a:r>
            <a:r>
              <a:rPr lang="en-US" dirty="0" err="1"/>
              <a:t>finansijskoj</a:t>
            </a:r>
            <a:r>
              <a:rPr lang="en-US" dirty="0"/>
              <a:t> </a:t>
            </a:r>
            <a:r>
              <a:rPr lang="en-US" dirty="0" err="1"/>
              <a:t>insituciji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forfetingom</a:t>
            </a:r>
            <a:r>
              <a:rPr lang="en-US" dirty="0"/>
              <a:t>, a to je,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registrovana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Dakle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se o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nedosp</a:t>
            </a:r>
            <a:r>
              <a:rPr lang="sr-Latn-ME" dirty="0" smtClean="0"/>
              <a:t>j</a:t>
            </a:r>
            <a:r>
              <a:rPr lang="en-US" dirty="0" err="1" smtClean="0"/>
              <a:t>elog</a:t>
            </a:r>
            <a:r>
              <a:rPr lang="en-US" dirty="0"/>
              <a:t>, </a:t>
            </a: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/>
              <a:t>sav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tog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28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Faktoring</a:t>
            </a:r>
            <a:r>
              <a:rPr lang="en-US" dirty="0"/>
              <a:t> se </a:t>
            </a:r>
            <a:r>
              <a:rPr lang="en-US" dirty="0" err="1"/>
              <a:t>razvio</a:t>
            </a:r>
            <a:r>
              <a:rPr lang="en-US" dirty="0"/>
              <a:t> u </a:t>
            </a:r>
            <a:r>
              <a:rPr lang="en-US" dirty="0" err="1"/>
              <a:t>Engleskoj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Americi</a:t>
            </a:r>
            <a:r>
              <a:rPr lang="en-US" dirty="0"/>
              <a:t>, u </a:t>
            </a:r>
            <a:r>
              <a:rPr lang="en-US" dirty="0" err="1"/>
              <a:t>tekstilnoj</a:t>
            </a:r>
            <a:r>
              <a:rPr lang="en-US" dirty="0"/>
              <a:t> </a:t>
            </a:r>
            <a:r>
              <a:rPr lang="en-US" dirty="0" err="1"/>
              <a:t>industriji</a:t>
            </a:r>
            <a:r>
              <a:rPr lang="en-US" dirty="0"/>
              <a:t>, da bi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počeo</a:t>
            </a:r>
            <a:r>
              <a:rPr lang="en-US" dirty="0"/>
              <a:t> </a:t>
            </a:r>
            <a:r>
              <a:rPr lang="en-US" dirty="0" err="1"/>
              <a:t>primjenivati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djelatnosti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kontinentalnoj</a:t>
            </a:r>
            <a:r>
              <a:rPr lang="en-US" dirty="0"/>
              <a:t> </a:t>
            </a:r>
            <a:r>
              <a:rPr lang="en-US" dirty="0" err="1"/>
              <a:t>Evropi</a:t>
            </a:r>
            <a:r>
              <a:rPr lang="en-US" dirty="0"/>
              <a:t> je </a:t>
            </a:r>
            <a:r>
              <a:rPr lang="en-US" dirty="0" err="1"/>
              <a:t>faktoring</a:t>
            </a:r>
            <a:r>
              <a:rPr lang="en-US" dirty="0"/>
              <a:t> 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polovini</a:t>
            </a:r>
            <a:r>
              <a:rPr lang="en-US" dirty="0"/>
              <a:t> </a:t>
            </a:r>
            <a:r>
              <a:rPr lang="en-US" dirty="0" err="1"/>
              <a:t>proteklog</a:t>
            </a:r>
            <a:r>
              <a:rPr lang="en-US" dirty="0"/>
              <a:t> </a:t>
            </a:r>
            <a:r>
              <a:rPr lang="en-US" dirty="0" err="1"/>
              <a:t>vijeka</a:t>
            </a:r>
            <a:r>
              <a:rPr lang="en-US" dirty="0"/>
              <a:t>  </a:t>
            </a:r>
            <a:r>
              <a:rPr lang="sr-Latn-ME" dirty="0" smtClean="0"/>
              <a:t>(</a:t>
            </a:r>
            <a:r>
              <a:rPr lang="en-US" dirty="0" smtClean="0"/>
              <a:t>XX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uticao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ubrzavanje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međunarodnoj</a:t>
            </a:r>
            <a:r>
              <a:rPr lang="en-US" dirty="0"/>
              <a:t> </a:t>
            </a:r>
            <a:r>
              <a:rPr lang="en-US" dirty="0" err="1"/>
              <a:t>razmjeni</a:t>
            </a:r>
            <a:r>
              <a:rPr lang="en-US" dirty="0"/>
              <a:t>  se </a:t>
            </a:r>
            <a:r>
              <a:rPr lang="en-US" dirty="0" err="1"/>
              <a:t>ustalio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a  </a:t>
            </a:r>
            <a:r>
              <a:rPr lang="en-US" dirty="0" err="1"/>
              <a:t>procijenjen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adekvatan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467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en-US" dirty="0" err="1"/>
              <a:t>Reč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potiče</a:t>
            </a:r>
            <a:r>
              <a:rPr lang="en-US" dirty="0"/>
              <a:t> od </a:t>
            </a:r>
            <a:r>
              <a:rPr lang="en-US" dirty="0" err="1"/>
              <a:t>francuske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”</a:t>
            </a:r>
            <a:r>
              <a:rPr lang="en-US" i="1" dirty="0"/>
              <a:t>a </a:t>
            </a:r>
            <a:r>
              <a:rPr lang="en-US" i="1" dirty="0" err="1"/>
              <a:t>forfait</a:t>
            </a:r>
            <a:r>
              <a:rPr lang="en-US" i="1" dirty="0"/>
              <a:t>”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nemačke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”</a:t>
            </a:r>
            <a:r>
              <a:rPr lang="en-US" i="1" dirty="0" err="1"/>
              <a:t>forfaitirung</a:t>
            </a:r>
            <a:r>
              <a:rPr lang="en-US" i="1" dirty="0"/>
              <a:t>”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ij</a:t>
            </a:r>
            <a:r>
              <a:rPr lang="en-US" dirty="0" smtClean="0"/>
              <a:t>e 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 smtClean="0"/>
              <a:t> </a:t>
            </a:r>
            <a:r>
              <a:rPr lang="en-US" dirty="0" err="1"/>
              <a:t>znače</a:t>
            </a:r>
            <a:r>
              <a:rPr lang="en-US" dirty="0"/>
              <a:t> da se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utvrđenom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enom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Po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</a:t>
            </a:r>
            <a:r>
              <a:rPr lang="en-US" dirty="0" smtClean="0"/>
              <a:t> </a:t>
            </a:r>
            <a:r>
              <a:rPr lang="en-US" dirty="0"/>
              <a:t>je o </a:t>
            </a:r>
            <a:r>
              <a:rPr lang="en-US" dirty="0" err="1"/>
              <a:t>otkupljanju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 smtClean="0"/>
              <a:t>proizvođača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Specijalizovana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otkupljivač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je </a:t>
            </a:r>
            <a:r>
              <a:rPr lang="en-US" dirty="0" err="1"/>
              <a:t>forfetar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preuzimanjem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dokumenta</a:t>
            </a:r>
            <a:r>
              <a:rPr lang="en-US" dirty="0"/>
              <a:t>,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da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ostane</a:t>
            </a:r>
            <a:r>
              <a:rPr lang="en-US" dirty="0"/>
              <a:t> </a:t>
            </a:r>
            <a:r>
              <a:rPr lang="en-US" dirty="0" err="1"/>
              <a:t>neplaćeno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forfetar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regresa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da se </a:t>
            </a:r>
            <a:r>
              <a:rPr lang="en-US" dirty="0" err="1"/>
              <a:t>regresnim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evom</a:t>
            </a:r>
            <a:r>
              <a:rPr lang="en-US" dirty="0" smtClean="0"/>
              <a:t> </a:t>
            </a:r>
            <a:r>
              <a:rPr lang="en-US" dirty="0" err="1"/>
              <a:t>obrati</a:t>
            </a:r>
            <a:r>
              <a:rPr lang="en-US" dirty="0"/>
              <a:t> </a:t>
            </a:r>
            <a:r>
              <a:rPr lang="en-US" dirty="0" err="1"/>
              <a:t>prethodnom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Po </a:t>
            </a:r>
            <a:r>
              <a:rPr lang="en-US" dirty="0" err="1"/>
              <a:t>ovome</a:t>
            </a:r>
            <a:r>
              <a:rPr lang="en-US" dirty="0"/>
              <a:t> se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razlikuje</a:t>
            </a:r>
            <a:r>
              <a:rPr lang="en-US" dirty="0"/>
              <a:t> od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faktoringu</a:t>
            </a:r>
            <a:r>
              <a:rPr lang="en-US" dirty="0"/>
              <a:t>, </a:t>
            </a:r>
            <a:r>
              <a:rPr lang="en-US" dirty="0" err="1"/>
              <a:t>eskontu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kreditu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015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Preduzeće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sklapa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izvršenju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 robe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 </a:t>
            </a:r>
            <a:r>
              <a:rPr lang="en-US" dirty="0" err="1"/>
              <a:t>neophodnu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porudžbine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mora se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editi</a:t>
            </a:r>
            <a:r>
              <a:rPr lang="en-US" dirty="0" smtClean="0"/>
              <a:t>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isporuku</a:t>
            </a:r>
            <a:r>
              <a:rPr lang="en-US" dirty="0"/>
              <a:t> robe. 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preuzeti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ta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kvalitetnim</a:t>
            </a:r>
            <a:r>
              <a:rPr lang="en-US" dirty="0"/>
              <a:t> </a:t>
            </a:r>
            <a:r>
              <a:rPr lang="en-US" dirty="0" err="1"/>
              <a:t>komercijalnim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instrumentom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pribavljanju</a:t>
            </a:r>
            <a:r>
              <a:rPr lang="en-US" dirty="0"/>
              <a:t> </a:t>
            </a:r>
            <a:r>
              <a:rPr lang="en-US" dirty="0" err="1"/>
              <a:t>pismene</a:t>
            </a:r>
            <a:r>
              <a:rPr lang="en-US" dirty="0"/>
              <a:t> </a:t>
            </a:r>
            <a:r>
              <a:rPr lang="en-US" dirty="0" err="1"/>
              <a:t>saglasnosti</a:t>
            </a:r>
            <a:r>
              <a:rPr lang="en-US" dirty="0"/>
              <a:t> od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isporuku</a:t>
            </a:r>
            <a:r>
              <a:rPr lang="en-US" dirty="0"/>
              <a:t> robe,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isporuku</a:t>
            </a:r>
            <a:r>
              <a:rPr lang="en-US" dirty="0"/>
              <a:t> </a:t>
            </a:r>
            <a:r>
              <a:rPr lang="en-US" dirty="0" err="1"/>
              <a:t>inostranom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Jedan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erak</a:t>
            </a:r>
            <a:r>
              <a:rPr lang="en-US" dirty="0" smtClean="0"/>
              <a:t> </a:t>
            </a:r>
            <a:r>
              <a:rPr lang="en-US" dirty="0" err="1"/>
              <a:t>fakture</a:t>
            </a:r>
            <a:r>
              <a:rPr lang="en-US" dirty="0"/>
              <a:t>, 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navodi</a:t>
            </a:r>
            <a:r>
              <a:rPr lang="en-US" dirty="0"/>
              <a:t> da se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kopijama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prate </a:t>
            </a:r>
            <a:r>
              <a:rPr lang="en-US" dirty="0" err="1"/>
              <a:t>isporuku</a:t>
            </a:r>
            <a:r>
              <a:rPr lang="en-US" dirty="0"/>
              <a:t> </a:t>
            </a:r>
            <a:r>
              <a:rPr lang="en-US" dirty="0" err="1"/>
              <a:t>dostaviće</a:t>
            </a:r>
            <a:r>
              <a:rPr lang="en-US" dirty="0"/>
              <a:t> se </a:t>
            </a:r>
            <a:r>
              <a:rPr lang="en-US" dirty="0" err="1"/>
              <a:t>banci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će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isporučenu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,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izvoznika</a:t>
            </a:r>
            <a:r>
              <a:rPr lang="en-U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4146716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preuzimajudi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Izvozniku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uplaćen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od </a:t>
            </a:r>
            <a:r>
              <a:rPr lang="en-US" dirty="0" err="1"/>
              <a:t>fakturisane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oduzmemo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obračunate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period u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kreditirala</a:t>
            </a:r>
            <a:r>
              <a:rPr lang="en-US" dirty="0"/>
              <a:t> </a:t>
            </a:r>
            <a:r>
              <a:rPr lang="en-US" dirty="0" err="1"/>
              <a:t>izvoznika</a:t>
            </a:r>
            <a:endParaRPr lang="en-US" dirty="0"/>
          </a:p>
          <a:p>
            <a:pPr lvl="0" algn="just" fontAlgn="base"/>
            <a:r>
              <a:rPr lang="en-US" dirty="0" err="1"/>
              <a:t>ugovorene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eventualne</a:t>
            </a:r>
            <a:r>
              <a:rPr lang="en-US" dirty="0"/>
              <a:t> </a:t>
            </a:r>
            <a:r>
              <a:rPr lang="en-US" dirty="0" err="1"/>
              <a:t>propuste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robe</a:t>
            </a:r>
          </a:p>
          <a:p>
            <a:pPr lvl="0" algn="just" fontAlgn="base"/>
            <a:r>
              <a:rPr lang="en-US" dirty="0" err="1"/>
              <a:t>komisione</a:t>
            </a:r>
            <a:r>
              <a:rPr lang="en-US" dirty="0"/>
              <a:t> </a:t>
            </a:r>
            <a:r>
              <a:rPr lang="en-US" dirty="0" err="1"/>
              <a:t>provizije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forfetinga</a:t>
            </a:r>
            <a:endParaRPr lang="en-US" dirty="0"/>
          </a:p>
          <a:p>
            <a:pPr algn="just" fontAlgn="base"/>
            <a:r>
              <a:rPr lang="en-US" dirty="0" err="1"/>
              <a:t>Forfetari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refinansiranja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fontAlgn="base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884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otvara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lančane</a:t>
            </a:r>
            <a:r>
              <a:rPr lang="en-US" dirty="0"/>
              <a:t> </a:t>
            </a:r>
            <a:r>
              <a:rPr lang="en-US" dirty="0" err="1"/>
              <a:t>preprodaje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 smtClean="0"/>
              <a:t>natpros</a:t>
            </a:r>
            <a:r>
              <a:rPr lang="sr-Latn-ME" dirty="0" smtClean="0"/>
              <a:t>j</a:t>
            </a:r>
            <a:r>
              <a:rPr lang="en-US" dirty="0" err="1" smtClean="0"/>
              <a:t>ečne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</a:t>
            </a:r>
            <a:r>
              <a:rPr lang="en-US" dirty="0" err="1"/>
              <a:t>Izvoznici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najčeš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u </a:t>
            </a:r>
            <a:r>
              <a:rPr lang="en-US" dirty="0" err="1"/>
              <a:t>pribavljanju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organizuju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inostranih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ne </a:t>
            </a:r>
            <a:r>
              <a:rPr lang="en-US" dirty="0" err="1"/>
              <a:t>opterećuju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potencijale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/>
          </a:p>
          <a:p>
            <a:pPr algn="just" fontAlgn="base"/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ugovara</a:t>
            </a:r>
            <a:r>
              <a:rPr lang="en-US" dirty="0"/>
              <a:t> </a:t>
            </a:r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otplatni</a:t>
            </a:r>
            <a:r>
              <a:rPr lang="en-US" dirty="0"/>
              <a:t> period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isključuje</a:t>
            </a:r>
            <a:r>
              <a:rPr lang="en-US" dirty="0"/>
              <a:t> se </a:t>
            </a:r>
            <a:r>
              <a:rPr lang="en-US" dirty="0" err="1"/>
              <a:t>kursni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uvoznik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kreditiranje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se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avansnog</a:t>
            </a:r>
            <a:r>
              <a:rPr lang="en-US" dirty="0"/>
              <a:t> </a:t>
            </a:r>
            <a:r>
              <a:rPr lang="en-US" dirty="0" err="1"/>
              <a:t>pladanja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snižava</a:t>
            </a:r>
            <a:r>
              <a:rPr lang="en-US" dirty="0"/>
              <a:t> </a:t>
            </a:r>
            <a:r>
              <a:rPr lang="en-US" dirty="0" err="1"/>
              <a:t>nabavnu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iij</a:t>
            </a:r>
            <a:r>
              <a:rPr lang="en-US" dirty="0" err="1" smtClean="0"/>
              <a:t>enu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izvoznika</a:t>
            </a:r>
            <a:r>
              <a:rPr lang="en-US" dirty="0"/>
              <a:t>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forfetiranje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43176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r-Latn-ME" b="1" dirty="0" smtClean="0"/>
              <a:t>3.1.</a:t>
            </a:r>
            <a:r>
              <a:rPr lang="en-US" b="1" dirty="0" err="1" smtClean="0"/>
              <a:t>Istorijat</a:t>
            </a:r>
            <a:r>
              <a:rPr lang="en-US" b="1" dirty="0" smtClean="0"/>
              <a:t> </a:t>
            </a:r>
            <a:r>
              <a:rPr lang="en-US" b="1" dirty="0" err="1"/>
              <a:t>forfetinga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518"/>
            <a:ext cx="10515600" cy="4657445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en-US" dirty="0" err="1" smtClean="0"/>
              <a:t>Istorijski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daleko</a:t>
            </a:r>
            <a:r>
              <a:rPr lang="en-US" dirty="0"/>
              <a:t> u </a:t>
            </a:r>
            <a:r>
              <a:rPr lang="en-US" dirty="0" err="1"/>
              <a:t>prošlosti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varijanti</a:t>
            </a:r>
            <a:r>
              <a:rPr lang="en-US" dirty="0"/>
              <a:t> </a:t>
            </a:r>
            <a:r>
              <a:rPr lang="en-US" dirty="0" err="1"/>
              <a:t>ovakvog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korišćena</a:t>
            </a:r>
            <a:r>
              <a:rPr lang="en-US" dirty="0"/>
              <a:t> je pre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hiljade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feničanskih</a:t>
            </a:r>
            <a:r>
              <a:rPr lang="en-US" dirty="0"/>
              <a:t> </a:t>
            </a:r>
            <a:r>
              <a:rPr lang="en-US" dirty="0" err="1"/>
              <a:t>trgovaca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novijoj</a:t>
            </a:r>
            <a:r>
              <a:rPr lang="en-US" dirty="0"/>
              <a:t> </a:t>
            </a:r>
            <a:r>
              <a:rPr lang="en-US" dirty="0" err="1"/>
              <a:t>istoriji</a:t>
            </a:r>
            <a:r>
              <a:rPr lang="en-US" dirty="0"/>
              <a:t>,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nastajanje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se u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, </a:t>
            </a:r>
            <a:r>
              <a:rPr lang="en-US" dirty="0" err="1"/>
              <a:t>krajem</a:t>
            </a:r>
            <a:r>
              <a:rPr lang="en-US" dirty="0"/>
              <a:t> </a:t>
            </a:r>
            <a:r>
              <a:rPr lang="en-US" dirty="0" err="1"/>
              <a:t>pedesetih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početkom</a:t>
            </a:r>
            <a:r>
              <a:rPr lang="en-US" dirty="0"/>
              <a:t> </a:t>
            </a:r>
            <a:r>
              <a:rPr lang="en-US" dirty="0" err="1"/>
              <a:t>šezdesetih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20.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prodavaca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prelazilo</a:t>
            </a:r>
            <a:r>
              <a:rPr lang="en-US" dirty="0"/>
              <a:t> u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Povećanjem</a:t>
            </a:r>
            <a:r>
              <a:rPr lang="en-US" dirty="0" smtClean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, </a:t>
            </a:r>
            <a:r>
              <a:rPr lang="en-US" dirty="0" err="1"/>
              <a:t>uvećavala</a:t>
            </a:r>
            <a:r>
              <a:rPr lang="en-US" dirty="0"/>
              <a:t> se </a:t>
            </a:r>
            <a:r>
              <a:rPr lang="en-US" dirty="0" err="1"/>
              <a:t>potreba</a:t>
            </a:r>
            <a:r>
              <a:rPr lang="en-US" dirty="0"/>
              <a:t> da se </a:t>
            </a:r>
            <a:r>
              <a:rPr lang="en-US" dirty="0" err="1"/>
              <a:t>produži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90 </a:t>
            </a:r>
            <a:r>
              <a:rPr lang="en-US" dirty="0" err="1"/>
              <a:t>i</a:t>
            </a:r>
            <a:r>
              <a:rPr lang="en-US" dirty="0"/>
              <a:t> 180 dana.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moderni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zadovoljavanja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finansiranjem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Forfeting</a:t>
            </a:r>
            <a:r>
              <a:rPr lang="en-US" dirty="0"/>
              <a:t> se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mogudnosti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0705637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/>
              <a:t>Na </a:t>
            </a:r>
            <a:r>
              <a:rPr lang="en-US" dirty="0" err="1"/>
              <a:t>forfeting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. </a:t>
            </a:r>
            <a:endParaRPr lang="sr-Latn-ME" dirty="0"/>
          </a:p>
          <a:p>
            <a:pPr algn="just" fontAlgn="base"/>
            <a:r>
              <a:rPr lang="en-US" dirty="0"/>
              <a:t>U </a:t>
            </a:r>
            <a:r>
              <a:rPr lang="en-US" dirty="0" err="1"/>
              <a:t>literaturi</a:t>
            </a:r>
            <a:r>
              <a:rPr lang="en-US" dirty="0"/>
              <a:t> se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Švajcarsku</a:t>
            </a:r>
            <a:r>
              <a:rPr lang="en-US" dirty="0"/>
              <a:t>,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centrom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dugim</a:t>
            </a:r>
            <a:r>
              <a:rPr lang="en-US" dirty="0"/>
              <a:t> </a:t>
            </a:r>
            <a:r>
              <a:rPr lang="en-US" dirty="0" err="1"/>
              <a:t>iskustvom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. </a:t>
            </a:r>
            <a:endParaRPr lang="sr-Latn-ME" dirty="0"/>
          </a:p>
          <a:p>
            <a:pPr algn="just" fontAlgn="base"/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forfetingu</a:t>
            </a:r>
            <a:r>
              <a:rPr lang="en-US" dirty="0"/>
              <a:t> je </a:t>
            </a:r>
            <a:r>
              <a:rPr lang="en-US" dirty="0" err="1"/>
              <a:t>zaključen</a:t>
            </a:r>
            <a:r>
              <a:rPr lang="en-US" dirty="0"/>
              <a:t> u </a:t>
            </a:r>
            <a:r>
              <a:rPr lang="en-US" dirty="0" err="1"/>
              <a:t>Švajcarskoj</a:t>
            </a:r>
            <a:r>
              <a:rPr lang="en-US" dirty="0"/>
              <a:t> 1965.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, on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naglo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 od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polovine</a:t>
            </a:r>
            <a:r>
              <a:rPr lang="en-US" dirty="0"/>
              <a:t> 20.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Izrastao</a:t>
            </a:r>
            <a:r>
              <a:rPr lang="en-US" dirty="0"/>
              <a:t> je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u </a:t>
            </a:r>
            <a:r>
              <a:rPr lang="en-US" dirty="0" err="1"/>
              <a:t>socijalističke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istočne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tadašnje</a:t>
            </a:r>
            <a:r>
              <a:rPr lang="en-US" dirty="0"/>
              <a:t> </a:t>
            </a:r>
            <a:r>
              <a:rPr lang="en-US" dirty="0" err="1"/>
              <a:t>Zapadne</a:t>
            </a:r>
            <a:r>
              <a:rPr lang="en-US" dirty="0"/>
              <a:t> </a:t>
            </a:r>
            <a:r>
              <a:rPr lang="en-US" dirty="0" err="1"/>
              <a:t>Nemačke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Nemačke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ugovarale</a:t>
            </a:r>
            <a:r>
              <a:rPr lang="en-US" dirty="0"/>
              <a:t> </a:t>
            </a:r>
            <a:r>
              <a:rPr lang="en-US" dirty="0" err="1"/>
              <a:t>izvoz</a:t>
            </a:r>
            <a:r>
              <a:rPr lang="en-US" dirty="0"/>
              <a:t>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4000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period </a:t>
            </a:r>
            <a:r>
              <a:rPr lang="en-US" dirty="0" err="1"/>
              <a:t>otplate</a:t>
            </a:r>
            <a:r>
              <a:rPr lang="en-US" dirty="0"/>
              <a:t> od 5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Instrument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ujedno</a:t>
            </a:r>
            <a:r>
              <a:rPr lang="en-US" dirty="0"/>
              <a:t> instrument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bile </a:t>
            </a:r>
            <a:r>
              <a:rPr lang="en-US" dirty="0" err="1"/>
              <a:t>kupčeve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bi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petogodišnji</a:t>
            </a:r>
            <a:r>
              <a:rPr lang="en-US" dirty="0"/>
              <a:t> period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izdato</a:t>
            </a:r>
            <a:r>
              <a:rPr lang="en-US" dirty="0"/>
              <a:t> 10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polugodišnjom</a:t>
            </a:r>
            <a:r>
              <a:rPr lang="en-US" dirty="0"/>
              <a:t> </a:t>
            </a:r>
            <a:r>
              <a:rPr lang="en-US" dirty="0" err="1"/>
              <a:t>naplatom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Jemci</a:t>
            </a:r>
            <a:r>
              <a:rPr lang="en-US" dirty="0"/>
              <a:t> (</a:t>
            </a:r>
            <a:r>
              <a:rPr lang="en-US" dirty="0" err="1"/>
              <a:t>avali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menice</a:t>
            </a:r>
            <a:r>
              <a:rPr lang="en-US" dirty="0"/>
              <a:t> bile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istočnoevropske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u tom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značilo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nemački</a:t>
            </a:r>
            <a:r>
              <a:rPr lang="en-US" dirty="0"/>
              <a:t> </a:t>
            </a:r>
            <a:r>
              <a:rPr lang="en-US" dirty="0" err="1"/>
              <a:t>izvoznici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suočeni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nedostatkom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ht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ulogom</a:t>
            </a:r>
            <a:r>
              <a:rPr lang="en-US" dirty="0"/>
              <a:t> </a:t>
            </a:r>
            <a:r>
              <a:rPr lang="en-US" dirty="0" err="1"/>
              <a:t>finansijera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ulogom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, </a:t>
            </a:r>
            <a:r>
              <a:rPr lang="en-US" dirty="0" err="1"/>
              <a:t>pronalazili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finansijere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Švajcarske</a:t>
            </a:r>
            <a:r>
              <a:rPr lang="en-US" dirty="0"/>
              <a:t>, </a:t>
            </a:r>
            <a:r>
              <a:rPr lang="en-US" dirty="0" err="1"/>
              <a:t>Nemače</a:t>
            </a:r>
            <a:r>
              <a:rPr lang="en-US" dirty="0"/>
              <a:t>, </a:t>
            </a:r>
            <a:r>
              <a:rPr lang="en-US" dirty="0" err="1"/>
              <a:t>Italije</a:t>
            </a:r>
            <a:r>
              <a:rPr lang="en-US" dirty="0"/>
              <a:t>,… </a:t>
            </a:r>
            <a:endParaRPr lang="sr-Latn-ME" dirty="0" smtClean="0"/>
          </a:p>
          <a:p>
            <a:pPr algn="just" fontAlgn="base"/>
            <a:r>
              <a:rPr lang="en-US" dirty="0" smtClean="0"/>
              <a:t>Ove </a:t>
            </a:r>
            <a:r>
              <a:rPr lang="en-US" dirty="0" err="1"/>
              <a:t>firme</a:t>
            </a:r>
            <a:r>
              <a:rPr lang="en-US" dirty="0"/>
              <a:t>- </a:t>
            </a:r>
            <a:r>
              <a:rPr lang="en-US" dirty="0" err="1"/>
              <a:t>finansijeri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kupovale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nemačkih</a:t>
            </a:r>
            <a:r>
              <a:rPr lang="en-US" dirty="0"/>
              <a:t> </a:t>
            </a:r>
            <a:r>
              <a:rPr lang="en-US" dirty="0" err="1"/>
              <a:t>izvoznika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eskontnim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vršile</a:t>
            </a:r>
            <a:r>
              <a:rPr lang="en-US" dirty="0"/>
              <a:t> </a:t>
            </a:r>
            <a:r>
              <a:rPr lang="en-US" dirty="0" err="1"/>
              <a:t>punu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istočnoevropskih</a:t>
            </a:r>
            <a:r>
              <a:rPr lang="en-US" dirty="0"/>
              <a:t> </a:t>
            </a:r>
            <a:r>
              <a:rPr lang="en-US" dirty="0" err="1"/>
              <a:t>uvoznika</a:t>
            </a:r>
            <a:r>
              <a:rPr lang="en-US" dirty="0"/>
              <a:t>, u </a:t>
            </a:r>
            <a:r>
              <a:rPr lang="en-US" dirty="0" err="1"/>
              <a:t>ugovorenom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istočnoevropskih</a:t>
            </a:r>
            <a:r>
              <a:rPr lang="en-US" dirty="0"/>
              <a:t> </a:t>
            </a:r>
            <a:r>
              <a:rPr lang="en-US" dirty="0" err="1"/>
              <a:t>socijalističkih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bile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 u </a:t>
            </a:r>
            <a:r>
              <a:rPr lang="en-US" dirty="0" err="1"/>
              <a:t>izvršenju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ovakav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</a:t>
            </a:r>
            <a:r>
              <a:rPr lang="en-US" dirty="0" err="1"/>
              <a:t>ubrzano</a:t>
            </a:r>
            <a:r>
              <a:rPr lang="en-US" dirty="0"/>
              <a:t> </a:t>
            </a:r>
            <a:r>
              <a:rPr lang="en-US" dirty="0" err="1"/>
              <a:t>razvijao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420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b="1" dirty="0" err="1"/>
              <a:t>Učesnici</a:t>
            </a:r>
            <a:r>
              <a:rPr lang="en-US" b="1" dirty="0"/>
              <a:t> u </a:t>
            </a:r>
            <a:r>
              <a:rPr lang="en-US" b="1" dirty="0" err="1"/>
              <a:t>poslu</a:t>
            </a:r>
            <a:r>
              <a:rPr lang="en-US" b="1" dirty="0"/>
              <a:t> </a:t>
            </a:r>
            <a:r>
              <a:rPr lang="en-US" b="1" dirty="0" err="1"/>
              <a:t>forfetinga</a:t>
            </a:r>
            <a:endParaRPr lang="en-US" dirty="0"/>
          </a:p>
          <a:p>
            <a:pPr algn="just" fontAlgn="base"/>
            <a:r>
              <a:rPr lang="en-US" dirty="0" err="1"/>
              <a:t>Učesnici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ć</a:t>
            </a:r>
            <a:r>
              <a:rPr lang="en-US" dirty="0" smtClean="0"/>
              <a:t>i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izvoznik</a:t>
            </a:r>
            <a:r>
              <a:rPr lang="en-US" dirty="0"/>
              <a:t> (</a:t>
            </a:r>
            <a:r>
              <a:rPr lang="en-US" dirty="0" err="1"/>
              <a:t>prodavac</a:t>
            </a:r>
            <a:r>
              <a:rPr lang="en-US" dirty="0"/>
              <a:t>- </a:t>
            </a:r>
            <a:r>
              <a:rPr lang="en-US" dirty="0" err="1"/>
              <a:t>proizvođač</a:t>
            </a:r>
            <a:r>
              <a:rPr lang="en-US" dirty="0"/>
              <a:t>)</a:t>
            </a:r>
          </a:p>
          <a:p>
            <a:pPr lvl="0" algn="just" fontAlgn="base"/>
            <a:r>
              <a:rPr lang="en-US" dirty="0" err="1"/>
              <a:t>inostrani</a:t>
            </a:r>
            <a:r>
              <a:rPr lang="en-US" dirty="0"/>
              <a:t> </a:t>
            </a:r>
            <a:r>
              <a:rPr lang="en-US" dirty="0" err="1"/>
              <a:t>uvoznik</a:t>
            </a:r>
            <a:endParaRPr lang="en-US" dirty="0"/>
          </a:p>
          <a:p>
            <a:pPr lvl="0" algn="just" fontAlgn="base"/>
            <a:r>
              <a:rPr lang="en-US" dirty="0" err="1"/>
              <a:t>banka</a:t>
            </a:r>
            <a:r>
              <a:rPr lang="en-US" dirty="0"/>
              <a:t> (</a:t>
            </a:r>
            <a:r>
              <a:rPr lang="en-US" dirty="0" err="1"/>
              <a:t>forfetar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endParaRPr lang="en-US" dirty="0"/>
          </a:p>
          <a:p>
            <a:pPr algn="just" fontAlgn="base"/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odvijanja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,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dejstvo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8350158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izvoznik</a:t>
            </a:r>
            <a:r>
              <a:rPr lang="en-US" dirty="0"/>
              <a:t> je u </a:t>
            </a:r>
            <a:r>
              <a:rPr lang="en-US" dirty="0" err="1"/>
              <a:t>neposrednom</a:t>
            </a:r>
            <a:r>
              <a:rPr lang="en-US" dirty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kupcem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robe,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izvođenju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trajnim</a:t>
            </a:r>
            <a:r>
              <a:rPr lang="en-US" dirty="0"/>
              <a:t> </a:t>
            </a:r>
            <a:r>
              <a:rPr lang="en-US" dirty="0" err="1"/>
              <a:t>izvršenjem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izvoznik</a:t>
            </a:r>
            <a:r>
              <a:rPr lang="en-US" dirty="0"/>
              <a:t>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(</a:t>
            </a:r>
            <a:r>
              <a:rPr lang="en-US" dirty="0" err="1"/>
              <a:t>forfetarom</a:t>
            </a:r>
            <a:r>
              <a:rPr lang="en-US" dirty="0"/>
              <a:t>),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zaključenja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forfetingu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inostrani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je u </a:t>
            </a:r>
            <a:r>
              <a:rPr lang="en-US" dirty="0" err="1"/>
              <a:t>neposrednom</a:t>
            </a:r>
            <a:r>
              <a:rPr lang="en-US" dirty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nalogu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forfetiranja</a:t>
            </a:r>
            <a:r>
              <a:rPr lang="en-US" dirty="0" smtClean="0"/>
              <a:t>.</a:t>
            </a:r>
            <a:endParaRPr lang="en-US" dirty="0"/>
          </a:p>
          <a:p>
            <a:pPr algn="just" fontAlgn="base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u </a:t>
            </a:r>
            <a:r>
              <a:rPr lang="en-US" dirty="0" err="1"/>
              <a:t>domenu</a:t>
            </a:r>
            <a:r>
              <a:rPr lang="en-US" dirty="0"/>
              <a:t> </a:t>
            </a:r>
            <a:r>
              <a:rPr lang="en-US" dirty="0" err="1"/>
              <a:t>robnog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regulisan</a:t>
            </a:r>
            <a:r>
              <a:rPr lang="en-US" dirty="0"/>
              <a:t> </a:t>
            </a:r>
            <a:r>
              <a:rPr lang="en-US" dirty="0" err="1"/>
              <a:t>uporednim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,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Na </a:t>
            </a:r>
            <a:r>
              <a:rPr lang="en-US" dirty="0" err="1"/>
              <a:t>njega</a:t>
            </a:r>
            <a:r>
              <a:rPr lang="en-US" dirty="0"/>
              <a:t> se </a:t>
            </a:r>
            <a:r>
              <a:rPr lang="en-US" dirty="0" err="1"/>
              <a:t>primenjuju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autonomnog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trgovačkog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tipski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formularni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trgovačkog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obligacionog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bi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merodavno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/>
              <a:t>.</a:t>
            </a:r>
          </a:p>
          <a:p>
            <a:pPr algn="just" fontAlgn="base"/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657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b="1" dirty="0" err="1"/>
              <a:t>Pogodnosti</a:t>
            </a:r>
            <a:r>
              <a:rPr lang="en-US" b="1" dirty="0"/>
              <a:t> </a:t>
            </a:r>
            <a:r>
              <a:rPr lang="en-US" b="1" dirty="0" err="1"/>
              <a:t>korišćenja</a:t>
            </a:r>
            <a:r>
              <a:rPr lang="en-US" b="1" dirty="0"/>
              <a:t> </a:t>
            </a:r>
            <a:r>
              <a:rPr lang="en-US" b="1" dirty="0" err="1"/>
              <a:t>forfetinga</a:t>
            </a:r>
            <a:endParaRPr lang="en-US" dirty="0"/>
          </a:p>
          <a:p>
            <a:pPr algn="just" fontAlgn="base"/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proizvođača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izvoznika</a:t>
            </a:r>
            <a:r>
              <a:rPr lang="en-US" dirty="0"/>
              <a:t> u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naplata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se,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zadovoljavaju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 smtClean="0"/>
              <a:t>isporuka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povećava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 smtClean="0"/>
              <a:t>zaduživanja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odstranjuju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mogući</a:t>
            </a:r>
            <a:r>
              <a:rPr lang="en-US" dirty="0"/>
              <a:t> </a:t>
            </a:r>
            <a:r>
              <a:rPr lang="en-US" dirty="0" err="1"/>
              <a:t>gubici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likvidnosti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u </a:t>
            </a:r>
            <a:r>
              <a:rPr lang="en-US" dirty="0" err="1" smtClean="0"/>
              <a:t>budućnosti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valutni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</a:t>
            </a:r>
            <a:r>
              <a:rPr lang="en-US" dirty="0" err="1" smtClean="0"/>
              <a:t>proizvođač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sopstvenu</a:t>
            </a:r>
            <a:r>
              <a:rPr lang="en-US" dirty="0"/>
              <a:t> </a:t>
            </a:r>
            <a:r>
              <a:rPr lang="en-US" dirty="0" err="1"/>
              <a:t>valutu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otklanja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 smtClean="0"/>
              <a:t>kursa</a:t>
            </a:r>
            <a:r>
              <a:rPr lang="sr-Latn-ME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3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se </a:t>
            </a:r>
            <a:r>
              <a:rPr lang="en-US" dirty="0" err="1"/>
              <a:t>svodi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klijenta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uslugu</a:t>
            </a:r>
            <a:r>
              <a:rPr lang="en-US" dirty="0"/>
              <a:t> </a:t>
            </a:r>
            <a:r>
              <a:rPr lang="en-US" dirty="0" err="1"/>
              <a:t>obavljenog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,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 err="1"/>
              <a:t>finansiranja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angažovanje</a:t>
            </a: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dospjela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je </a:t>
            </a:r>
            <a:r>
              <a:rPr lang="en-US" dirty="0" err="1"/>
              <a:t>inovacija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izraženih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je to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028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lnSpcReduction="10000"/>
          </a:bodyPr>
          <a:lstStyle/>
          <a:p>
            <a:pPr lvl="0" algn="just" fontAlgn="base"/>
            <a:r>
              <a:rPr lang="en-US" dirty="0" err="1"/>
              <a:t>nepostojanje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nenaplate</a:t>
            </a:r>
            <a:r>
              <a:rPr lang="en-US" dirty="0"/>
              <a:t> </a:t>
            </a:r>
            <a:r>
              <a:rPr lang="en-US" dirty="0" err="1"/>
              <a:t>dugovnog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dužinu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 smtClean="0"/>
              <a:t>proizvođač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lišen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lošeg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 smtClean="0"/>
              <a:t>završena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izbegava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polaganje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da se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skupe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od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političkih</a:t>
            </a:r>
            <a:r>
              <a:rPr lang="en-US" dirty="0"/>
              <a:t> </a:t>
            </a:r>
            <a:r>
              <a:rPr lang="en-US" dirty="0" err="1" smtClean="0"/>
              <a:t>rizika</a:t>
            </a:r>
            <a:r>
              <a:rPr lang="sr-Latn-ME" dirty="0" smtClean="0"/>
              <a:t>. </a:t>
            </a:r>
          </a:p>
          <a:p>
            <a:pPr lvl="0" algn="just" fontAlgn="base"/>
            <a:r>
              <a:rPr lang="sr-Latn-ME" dirty="0" smtClean="0"/>
              <a:t>D</a:t>
            </a:r>
            <a:r>
              <a:rPr lang="en-US" dirty="0" err="1" smtClean="0"/>
              <a:t>okumentacija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jednostavnija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je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brži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instrument u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potrživanja</a:t>
            </a:r>
            <a:r>
              <a:rPr lang="en-US" dirty="0"/>
              <a:t> o </a:t>
            </a:r>
            <a:r>
              <a:rPr lang="en-US" dirty="0" err="1" smtClean="0"/>
              <a:t>roku</a:t>
            </a:r>
            <a:r>
              <a:rPr lang="sr-Latn-ME" dirty="0"/>
              <a:t>.</a:t>
            </a:r>
            <a:endParaRPr lang="sr-Latn-ME" dirty="0" smtClean="0"/>
          </a:p>
          <a:p>
            <a:pPr lvl="0" algn="just" fontAlgn="base"/>
            <a:r>
              <a:rPr lang="sr-Latn-ME" dirty="0" smtClean="0"/>
              <a:t>N</a:t>
            </a:r>
            <a:r>
              <a:rPr lang="en-US" dirty="0" smtClean="0"/>
              <a:t>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kreditno</a:t>
            </a:r>
            <a:r>
              <a:rPr lang="en-US" dirty="0"/>
              <a:t> </a:t>
            </a:r>
            <a:r>
              <a:rPr lang="en-US" dirty="0" err="1" smtClean="0"/>
              <a:t>osiguranje</a:t>
            </a:r>
            <a:r>
              <a:rPr lang="sr-Latn-ME" dirty="0" smtClean="0"/>
              <a:t> </a:t>
            </a:r>
            <a:r>
              <a:rPr lang="en-US" dirty="0" err="1" smtClean="0"/>
              <a:t>fiksna</a:t>
            </a:r>
            <a:r>
              <a:rPr lang="en-US" dirty="0" smtClean="0"/>
              <a:t> </a:t>
            </a:r>
            <a:r>
              <a:rPr lang="en-US" dirty="0" err="1"/>
              <a:t>cena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prestaje</a:t>
            </a:r>
            <a:r>
              <a:rPr lang="en-US" dirty="0" smtClean="0"/>
              <a:t> </a:t>
            </a:r>
            <a:r>
              <a:rPr lang="en-US" dirty="0" err="1"/>
              <a:t>potreba</a:t>
            </a:r>
            <a:r>
              <a:rPr lang="en-US" dirty="0"/>
              <a:t> da </a:t>
            </a:r>
            <a:r>
              <a:rPr lang="en-US" dirty="0" err="1" smtClean="0"/>
              <a:t>proizvodno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sopstvenu</a:t>
            </a:r>
            <a:r>
              <a:rPr lang="en-US" dirty="0"/>
              <a:t> </a:t>
            </a:r>
            <a:r>
              <a:rPr lang="en-US" dirty="0" err="1"/>
              <a:t>službu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vođenja</a:t>
            </a:r>
            <a:r>
              <a:rPr lang="en-US" dirty="0"/>
              <a:t> </a:t>
            </a:r>
            <a:r>
              <a:rPr lang="en-US" dirty="0" err="1"/>
              <a:t>sudskih</a:t>
            </a:r>
            <a:r>
              <a:rPr lang="en-US" dirty="0"/>
              <a:t> </a:t>
            </a:r>
            <a:r>
              <a:rPr lang="en-US" dirty="0" err="1" smtClean="0"/>
              <a:t>sporova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931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kupca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uvoznika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koršćenjem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se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uvoza</a:t>
            </a:r>
            <a:r>
              <a:rPr lang="en-US" dirty="0"/>
              <a:t> </a:t>
            </a:r>
            <a:r>
              <a:rPr lang="en-US" dirty="0" err="1"/>
              <a:t>najsavremenije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zaključenja</a:t>
            </a:r>
            <a:r>
              <a:rPr lang="en-US" dirty="0"/>
              <a:t> </a:t>
            </a:r>
            <a:r>
              <a:rPr lang="en-US" dirty="0" err="1"/>
              <a:t>kupoprodajnog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ne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dovoljnim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 smtClean="0"/>
              <a:t>sredstvima</a:t>
            </a:r>
            <a:r>
              <a:rPr lang="sr-Latn-ME" dirty="0" smtClean="0"/>
              <a:t>. </a:t>
            </a:r>
          </a:p>
          <a:p>
            <a:pPr lvl="0" algn="just" fontAlgn="base"/>
            <a:r>
              <a:rPr lang="sr-Latn-ME" dirty="0"/>
              <a:t>o</a:t>
            </a:r>
            <a:r>
              <a:rPr lang="en-US" dirty="0" err="1" smtClean="0"/>
              <a:t>dnosno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angažovati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 smtClean="0"/>
              <a:t>dobit</a:t>
            </a:r>
            <a:r>
              <a:rPr lang="sr-Latn-ME" dirty="0" smtClean="0"/>
              <a:t> </a:t>
            </a:r>
            <a:r>
              <a:rPr lang="en-US" dirty="0" err="1" smtClean="0"/>
              <a:t>forfeting</a:t>
            </a:r>
            <a:r>
              <a:rPr lang="en-US" dirty="0" smtClean="0"/>
              <a:t>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- </a:t>
            </a:r>
            <a:r>
              <a:rPr lang="en-US" dirty="0" err="1"/>
              <a:t>uvozniku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fiksno</a:t>
            </a:r>
            <a:r>
              <a:rPr lang="en-US" dirty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 smtClean="0"/>
              <a:t>.</a:t>
            </a:r>
            <a:endParaRPr lang="sr-Latn-ME" dirty="0" smtClean="0"/>
          </a:p>
          <a:p>
            <a:pPr lvl="0" algn="just" fontAlgn="base"/>
            <a:r>
              <a:rPr lang="en-US" dirty="0" smtClean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isporučuju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zaključiti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name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vladine</a:t>
            </a:r>
            <a:r>
              <a:rPr lang="en-US" dirty="0"/>
              <a:t> </a:t>
            </a:r>
            <a:r>
              <a:rPr lang="en-US" dirty="0" err="1" smtClean="0"/>
              <a:t>kreditno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osiguravajude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829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lvl="0" algn="just" fontAlgn="base"/>
            <a:r>
              <a:rPr lang="en-US" dirty="0" err="1"/>
              <a:t>kupac</a:t>
            </a:r>
            <a:r>
              <a:rPr lang="en-US" dirty="0"/>
              <a:t>- </a:t>
            </a:r>
            <a:r>
              <a:rPr lang="en-US" dirty="0" err="1"/>
              <a:t>uvoznik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konvertabilnu</a:t>
            </a:r>
            <a:r>
              <a:rPr lang="en-US" dirty="0"/>
              <a:t> </a:t>
            </a:r>
            <a:r>
              <a:rPr lang="en-US" dirty="0" err="1"/>
              <a:t>valutu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valute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je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 smtClean="0"/>
              <a:t>proizvođaču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izvozniku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kupca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uvoznika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se </a:t>
            </a:r>
            <a:r>
              <a:rPr lang="en-US" dirty="0" err="1"/>
              <a:t>prezentiraju</a:t>
            </a:r>
            <a:r>
              <a:rPr lang="en-US" dirty="0"/>
              <a:t> </a:t>
            </a:r>
            <a:r>
              <a:rPr lang="en-US" dirty="0" err="1"/>
              <a:t>ugovoreni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da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 smtClean="0"/>
              <a:t>otpla</a:t>
            </a:r>
            <a:r>
              <a:rPr lang="sr-Latn-ME" dirty="0" smtClean="0"/>
              <a:t>ć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sr-Latn-ME" dirty="0" smtClean="0"/>
              <a:t>. </a:t>
            </a:r>
          </a:p>
          <a:p>
            <a:pPr lvl="0" algn="just" fontAlgn="base"/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angažovanje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pla</a:t>
            </a:r>
            <a:r>
              <a:rPr lang="sr-Latn-ME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avansa</a:t>
            </a:r>
            <a:r>
              <a:rPr lang="en-US" dirty="0"/>
              <a:t> </a:t>
            </a:r>
            <a:r>
              <a:rPr lang="en-US" dirty="0" err="1" smtClean="0"/>
              <a:t>unapred</a:t>
            </a:r>
            <a:r>
              <a:rPr lang="sr-Latn-ME" dirty="0" smtClean="0"/>
              <a:t> </a:t>
            </a:r>
            <a:r>
              <a:rPr lang="en-US" dirty="0" err="1" smtClean="0"/>
              <a:t>zaključivanje</a:t>
            </a:r>
            <a:r>
              <a:rPr lang="en-US" dirty="0" smtClean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uvoza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kupca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uvoznika</a:t>
            </a:r>
            <a:r>
              <a:rPr lang="en-US" dirty="0"/>
              <a:t> </a:t>
            </a:r>
            <a:r>
              <a:rPr lang="en-US" dirty="0" err="1"/>
              <a:t>skuplji</a:t>
            </a:r>
            <a:r>
              <a:rPr lang="en-US" dirty="0"/>
              <a:t> vid </a:t>
            </a:r>
            <a:r>
              <a:rPr lang="en-US" dirty="0" err="1"/>
              <a:t>uvoza</a:t>
            </a:r>
            <a:r>
              <a:rPr lang="en-US" dirty="0"/>
              <a:t> </a:t>
            </a:r>
            <a:r>
              <a:rPr lang="en-US" dirty="0" err="1" smtClean="0"/>
              <a:t>opreme</a:t>
            </a:r>
            <a:r>
              <a:rPr lang="sr-Latn-ME" dirty="0"/>
              <a:t>.</a:t>
            </a:r>
            <a:endParaRPr lang="sr-Latn-ME" dirty="0" smtClean="0"/>
          </a:p>
          <a:p>
            <a:pPr lvl="0" algn="just" fontAlgn="base"/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njemu</a:t>
            </a:r>
            <a:r>
              <a:rPr lang="en-US" dirty="0"/>
              <a:t> </a:t>
            </a:r>
            <a:r>
              <a:rPr lang="en-US" dirty="0" err="1"/>
              <a:t>pronalazi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se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ovakvog</a:t>
            </a:r>
            <a:r>
              <a:rPr lang="en-US" dirty="0"/>
              <a:t> </a:t>
            </a:r>
            <a:r>
              <a:rPr lang="en-US" dirty="0" err="1" smtClean="0"/>
              <a:t>mehanizma</a:t>
            </a:r>
            <a:r>
              <a:rPr lang="sr-Latn-ME" dirty="0" smtClean="0"/>
              <a:t>.</a:t>
            </a:r>
            <a:endParaRPr lang="en-US" dirty="0"/>
          </a:p>
          <a:p>
            <a:pPr algn="just" fontAlgn="base"/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 se </a:t>
            </a:r>
            <a:r>
              <a:rPr lang="en-US" dirty="0" err="1"/>
              <a:t>ogledaju</a:t>
            </a:r>
            <a:r>
              <a:rPr lang="en-US" dirty="0"/>
              <a:t> u tome da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u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plasiranju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nacionalnom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87869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b="1" dirty="0" err="1"/>
              <a:t>Forfeting</a:t>
            </a:r>
            <a:r>
              <a:rPr lang="en-US" b="1" dirty="0"/>
              <a:t> </a:t>
            </a:r>
            <a:r>
              <a:rPr lang="en-US" b="1" dirty="0" err="1"/>
              <a:t>tržište</a:t>
            </a:r>
            <a:endParaRPr lang="en-US" dirty="0"/>
          </a:p>
          <a:p>
            <a:pPr algn="just" fontAlgn="base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mehanizmi</a:t>
            </a:r>
            <a:r>
              <a:rPr lang="en-US" dirty="0"/>
              <a:t> u </a:t>
            </a:r>
            <a:r>
              <a:rPr lang="en-US" dirty="0" err="1"/>
              <a:t>priličnoj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ograničeni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u </a:t>
            </a:r>
            <a:r>
              <a:rPr lang="en-US" dirty="0" err="1"/>
              <a:t>priličnoj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/>
              <a:t>, </a:t>
            </a:r>
            <a:r>
              <a:rPr lang="en-US" dirty="0" err="1"/>
              <a:t>kontrolisani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administracije</a:t>
            </a:r>
            <a:r>
              <a:rPr lang="en-US" dirty="0"/>
              <a:t>, a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dejstva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uticala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unutrašnjeg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nastoje</a:t>
            </a:r>
            <a:r>
              <a:rPr lang="en-US" dirty="0"/>
              <a:t> da </a:t>
            </a:r>
            <a:r>
              <a:rPr lang="en-US" dirty="0" err="1"/>
              <a:t>kontrolišu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dugovnih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ne bi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da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kreditno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robno</a:t>
            </a:r>
            <a:r>
              <a:rPr lang="en-US" dirty="0"/>
              <a:t>-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tim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,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praktikuju</a:t>
            </a:r>
            <a:r>
              <a:rPr lang="en-US" dirty="0"/>
              <a:t> da </a:t>
            </a:r>
            <a:r>
              <a:rPr lang="en-US" dirty="0" err="1"/>
              <a:t>utvrđuju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kvote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plafone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zemlju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31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kretanjima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a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glavnim</a:t>
            </a:r>
            <a:r>
              <a:rPr lang="en-US" dirty="0"/>
              <a:t> </a:t>
            </a:r>
            <a:r>
              <a:rPr lang="en-US" dirty="0" err="1"/>
              <a:t>trendovima</a:t>
            </a:r>
            <a:r>
              <a:rPr lang="en-US" dirty="0"/>
              <a:t> u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etu</a:t>
            </a:r>
            <a:r>
              <a:rPr lang="en-US" dirty="0"/>
              <a:t>.</a:t>
            </a:r>
          </a:p>
          <a:p>
            <a:pPr algn="just" fontAlgn="base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priliva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ispunio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ispunjeni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da:</a:t>
            </a:r>
          </a:p>
          <a:p>
            <a:pPr lvl="0" algn="just" fontAlgn="base"/>
            <a:r>
              <a:rPr lang="en-US" dirty="0"/>
              <a:t>portfolio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da bez </a:t>
            </a:r>
            <a:r>
              <a:rPr lang="en-US" dirty="0" err="1"/>
              <a:t>poteškoća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prateća</a:t>
            </a:r>
            <a:r>
              <a:rPr lang="en-US" dirty="0" smtClean="0"/>
              <a:t> </a:t>
            </a:r>
            <a:r>
              <a:rPr lang="en-US" dirty="0" err="1"/>
              <a:t>dokumentacija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prihvaćena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endParaRPr lang="sr-Latn-ME" dirty="0" smtClean="0"/>
          </a:p>
          <a:p>
            <a:pPr lvl="0" fontAlgn="base"/>
            <a:r>
              <a:rPr lang="sr-Latn-ME" dirty="0" smtClean="0"/>
              <a:t>HVALA!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r>
              <a:rPr lang="hr-HR" b="1" dirty="0"/>
              <a:t>1</a:t>
            </a:r>
            <a:r>
              <a:rPr lang="hr-HR" b="1" dirty="0" smtClean="0"/>
              <a:t>. Finansijski leasing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Leasing </a:t>
            </a:r>
            <a:r>
              <a:rPr lang="hr-HR" dirty="0"/>
              <a:t>predstavlja poseban oblik finansiranja spoljnotrgovinskih transakcija i važan instrument poslovne politike i izvozne strategije proizvođača određenih dobara, korisnika tih dobara i leasing organizacija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Pojam leasing dolazi od engleske riječi „to lease“ što znači iznajmiti, tj. dati u najam</a:t>
            </a:r>
            <a:r>
              <a:rPr lang="hr-H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84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algn="just"/>
            <a:r>
              <a:rPr lang="hr-HR" dirty="0"/>
              <a:t>Upravo iz ovog razloga vrlo čest sinonim za leasing je termin riječ najam. </a:t>
            </a:r>
          </a:p>
          <a:p>
            <a:pPr algn="just"/>
            <a:r>
              <a:rPr lang="hr-HR" dirty="0"/>
              <a:t>Leasing, tj. najam je sporazum na temelju kojeg najmodavac prenosi na korisnika leasinga, kao zamjenu za najamninu, pravo na korištenje nekog sredstva za dogovoreno razdoblje. </a:t>
            </a:r>
          </a:p>
          <a:p>
            <a:pPr algn="just"/>
            <a:r>
              <a:rPr lang="hr-HR" dirty="0"/>
              <a:t>Leasing u procesu investiranja predstavlja metod finansiranja nabave pokretnih i nepokretnih investicionih dobara, koja se na osnovu posebno sačinjenog ugovora, obligacionog odnosa, daju na korištenje korisnicima leasinga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52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3236</TotalTime>
  <Words>6186</Words>
  <Application>Microsoft Office PowerPoint</Application>
  <PresentationFormat>Widescreen</PresentationFormat>
  <Paragraphs>297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Calibri</vt:lpstr>
      <vt:lpstr>Calibri Light</vt:lpstr>
      <vt:lpstr>Office Theme</vt:lpstr>
      <vt:lpstr>PRAVO FINANSIJSKIH INSTITUCIJA</vt:lpstr>
      <vt:lpstr>Sadržaj</vt:lpstr>
      <vt:lpstr>Uvod - Leasing i ostali oblici finansiranja</vt:lpstr>
      <vt:lpstr>PowerPoint Presentation</vt:lpstr>
      <vt:lpstr>PowerPoint Presentation</vt:lpstr>
      <vt:lpstr>PowerPoint Presentation</vt:lpstr>
      <vt:lpstr>PowerPoint Presentation</vt:lpstr>
      <vt:lpstr>1. Finansijski leasing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1.1.Prednosti i nedostaci leasinga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1.3. Disperzivnost  leasinga u svijetu</vt:lpstr>
      <vt:lpstr>PowerPoint Presentation</vt:lpstr>
      <vt:lpstr>PowerPoint Presentation</vt:lpstr>
      <vt:lpstr>PowerPoint Presentation</vt:lpstr>
      <vt:lpstr>1.4. Leasing u razvijenim državama</vt:lpstr>
      <vt:lpstr>PowerPoint Presentation</vt:lpstr>
      <vt:lpstr>PowerPoint Presentation</vt:lpstr>
      <vt:lpstr>1.5.Leasing u zemljama u razvoju</vt:lpstr>
      <vt:lpstr>PowerPoint Presentation</vt:lpstr>
      <vt:lpstr>PowerPoint Presentation</vt:lpstr>
      <vt:lpstr>1.6.Leasing u zemljama regiona</vt:lpstr>
      <vt:lpstr>PowerPoint Presentation</vt:lpstr>
      <vt:lpstr>1.7. Leasing u BiH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Faktoring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Pojam forfetinga</vt:lpstr>
      <vt:lpstr>PowerPoint Presentation</vt:lpstr>
      <vt:lpstr>PowerPoint Presentation</vt:lpstr>
      <vt:lpstr>PowerPoint Presentation</vt:lpstr>
      <vt:lpstr>PowerPoint Presentation</vt:lpstr>
      <vt:lpstr>3.1.Istorijat forfetinga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68</cp:revision>
  <dcterms:created xsi:type="dcterms:W3CDTF">2019-05-18T16:38:35Z</dcterms:created>
  <dcterms:modified xsi:type="dcterms:W3CDTF">2019-06-02T21:19:30Z</dcterms:modified>
</cp:coreProperties>
</file>