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57" r:id="rId8"/>
    <p:sldId id="262" r:id="rId9"/>
    <p:sldId id="263" r:id="rId10"/>
    <p:sldId id="358" r:id="rId11"/>
    <p:sldId id="264" r:id="rId12"/>
    <p:sldId id="265" r:id="rId13"/>
    <p:sldId id="352" r:id="rId14"/>
    <p:sldId id="266" r:id="rId15"/>
    <p:sldId id="267" r:id="rId16"/>
    <p:sldId id="268" r:id="rId17"/>
    <p:sldId id="359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53" r:id="rId40"/>
    <p:sldId id="290" r:id="rId41"/>
    <p:sldId id="360" r:id="rId42"/>
    <p:sldId id="292" r:id="rId43"/>
    <p:sldId id="293" r:id="rId44"/>
    <p:sldId id="361" r:id="rId45"/>
    <p:sldId id="294" r:id="rId46"/>
    <p:sldId id="295" r:id="rId47"/>
    <p:sldId id="296" r:id="rId48"/>
    <p:sldId id="354" r:id="rId49"/>
    <p:sldId id="297" r:id="rId50"/>
    <p:sldId id="364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55" r:id="rId63"/>
    <p:sldId id="309" r:id="rId64"/>
    <p:sldId id="310" r:id="rId65"/>
    <p:sldId id="311" r:id="rId66"/>
    <p:sldId id="356" r:id="rId67"/>
    <p:sldId id="312" r:id="rId68"/>
    <p:sldId id="313" r:id="rId69"/>
    <p:sldId id="362" r:id="rId70"/>
    <p:sldId id="314" r:id="rId71"/>
    <p:sldId id="315" r:id="rId72"/>
    <p:sldId id="316" r:id="rId73"/>
    <p:sldId id="317" r:id="rId74"/>
    <p:sldId id="318" r:id="rId75"/>
    <p:sldId id="319" r:id="rId76"/>
    <p:sldId id="320" r:id="rId77"/>
    <p:sldId id="321" r:id="rId78"/>
    <p:sldId id="322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31" r:id="rId88"/>
    <p:sldId id="332" r:id="rId89"/>
    <p:sldId id="333" r:id="rId90"/>
    <p:sldId id="334" r:id="rId91"/>
    <p:sldId id="335" r:id="rId92"/>
    <p:sldId id="336" r:id="rId93"/>
    <p:sldId id="337" r:id="rId94"/>
    <p:sldId id="363" r:id="rId95"/>
    <p:sldId id="338" r:id="rId96"/>
    <p:sldId id="339" r:id="rId97"/>
    <p:sldId id="340" r:id="rId98"/>
    <p:sldId id="341" r:id="rId99"/>
    <p:sldId id="342" r:id="rId100"/>
    <p:sldId id="343" r:id="rId101"/>
    <p:sldId id="344" r:id="rId102"/>
    <p:sldId id="345" r:id="rId103"/>
    <p:sldId id="346" r:id="rId104"/>
    <p:sldId id="347" r:id="rId105"/>
    <p:sldId id="348" r:id="rId106"/>
    <p:sldId id="349" r:id="rId107"/>
    <p:sldId id="350" r:id="rId108"/>
    <p:sldId id="351" r:id="rId10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1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3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5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634B-1ECC-41A3-8694-940466D1F3B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E8E1-6871-457C-A46B-6FF1D0722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ME" sz="3600" dirty="0"/>
              <a:t>OBJAVLJIVANJE INFORMACIJA  I PRINCIPI </a:t>
            </a:r>
            <a:r>
              <a:rPr lang="sr-Latn-ME" sz="3600" dirty="0" smtClean="0"/>
              <a:t>IZVJEŠTAVANJA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500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algn="just"/>
            <a:r>
              <a:rPr lang="en-US" dirty="0"/>
              <a:t>I </a:t>
            </a:r>
            <a:r>
              <a:rPr lang="en-US" dirty="0" err="1"/>
              <a:t>konačno</a:t>
            </a:r>
            <a:r>
              <a:rPr lang="en-US" dirty="0"/>
              <a:t>, od </a:t>
            </a:r>
            <a:r>
              <a:rPr lang="en-US" dirty="0" err="1"/>
              <a:t>suštinskog</a:t>
            </a:r>
            <a:r>
              <a:rPr lang="en-US" dirty="0"/>
              <a:t> je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kompetentnog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opreznog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Široko</a:t>
            </a:r>
            <a:r>
              <a:rPr lang="en-US" dirty="0"/>
              <a:t> je </a:t>
            </a:r>
            <a:r>
              <a:rPr lang="en-US" dirty="0" err="1"/>
              <a:t>prihvaćeno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sr-Latn-ME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pojedince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namjeru</a:t>
            </a:r>
            <a:r>
              <a:rPr lang="en-US" dirty="0"/>
              <a:t> da </a:t>
            </a:r>
            <a:r>
              <a:rPr lang="en-US" dirty="0" err="1"/>
              <a:t>prevare</a:t>
            </a:r>
            <a:r>
              <a:rPr lang="sr-Latn-ME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Bez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netolerantan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zamagljivanju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366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1) podatke o datumu otpočinjanja upisa i uplate i o roku za upis i </a:t>
            </a:r>
            <a:r>
              <a:rPr lang="pl-PL" dirty="0" smtClean="0"/>
              <a:t>uplatu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izvršiti</a:t>
            </a:r>
            <a:r>
              <a:rPr lang="sr-Latn-ME" dirty="0" smtClean="0"/>
              <a:t> </a:t>
            </a:r>
            <a:r>
              <a:rPr lang="en-US" dirty="0" err="1" smtClean="0"/>
              <a:t>uvid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primjerak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3) najvažnije podatke o izdavaocu i o vrijednosnim papirima/hartijama </a:t>
            </a:r>
            <a:r>
              <a:rPr lang="pl-PL" dirty="0" smtClean="0"/>
              <a:t>od </a:t>
            </a:r>
            <a:r>
              <a:rPr lang="fi-FI" dirty="0" smtClean="0"/>
              <a:t>vrijednosti </a:t>
            </a:r>
            <a:r>
              <a:rPr lang="fi-FI" dirty="0"/>
              <a:t>koji će se izdavati.</a:t>
            </a:r>
          </a:p>
          <a:p>
            <a:pPr marL="0" indent="0" algn="just">
              <a:buNone/>
            </a:pP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skraćenog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objavljivanja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6279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endParaRPr lang="en-US" dirty="0"/>
          </a:p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izvještavati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utvrđen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/>
              <a:t>KVP/KHOV,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brokersko-dilerskom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s </a:t>
            </a:r>
            <a:r>
              <a:rPr lang="en-US" dirty="0" err="1" smtClean="0"/>
              <a:t>kojim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zaključen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dostaviti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• godišnji finansijski izvještaj najkasnije do 31. marta tekuće godine </a:t>
            </a:r>
            <a:r>
              <a:rPr lang="pl-PL" sz="2800" dirty="0" smtClean="0"/>
              <a:t>za </a:t>
            </a:r>
            <a:r>
              <a:rPr lang="en-US" sz="2800" dirty="0" err="1" smtClean="0"/>
              <a:t>prethodnu</a:t>
            </a:r>
            <a:r>
              <a:rPr lang="en-US" sz="2800" dirty="0" smtClean="0"/>
              <a:t> </a:t>
            </a:r>
            <a:r>
              <a:rPr lang="en-US" sz="2800" dirty="0" err="1"/>
              <a:t>poslovnu</a:t>
            </a:r>
            <a:r>
              <a:rPr lang="en-US" sz="2800" dirty="0"/>
              <a:t> </a:t>
            </a:r>
            <a:r>
              <a:rPr lang="en-US" sz="2800" dirty="0" err="1"/>
              <a:t>godinu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usvojeni</a:t>
            </a:r>
            <a:r>
              <a:rPr lang="en-US" sz="2800" dirty="0"/>
              <a:t> </a:t>
            </a:r>
            <a:r>
              <a:rPr lang="en-US" sz="2800" dirty="0" err="1"/>
              <a:t>izvještaj</a:t>
            </a:r>
            <a:r>
              <a:rPr lang="en-US" sz="2800" dirty="0"/>
              <a:t> o </a:t>
            </a:r>
            <a:r>
              <a:rPr lang="en-US" sz="2800" dirty="0" err="1"/>
              <a:t>izvršenoj</a:t>
            </a:r>
            <a:r>
              <a:rPr lang="en-US" sz="2800" dirty="0"/>
              <a:t> </a:t>
            </a:r>
            <a:r>
              <a:rPr lang="en-US" sz="2800" dirty="0" err="1"/>
              <a:t>reviziji</a:t>
            </a:r>
            <a:r>
              <a:rPr lang="en-US" sz="2800" dirty="0"/>
              <a:t> </a:t>
            </a:r>
            <a:r>
              <a:rPr lang="en-US" sz="2800" dirty="0" err="1"/>
              <a:t>godišnjeg</a:t>
            </a:r>
            <a:r>
              <a:rPr lang="en-US" sz="2800" dirty="0"/>
              <a:t> </a:t>
            </a:r>
            <a:r>
              <a:rPr lang="en-US" sz="2800" dirty="0" err="1"/>
              <a:t>finansijskog</a:t>
            </a:r>
            <a:r>
              <a:rPr lang="en-US" sz="2800" dirty="0"/>
              <a:t> </a:t>
            </a:r>
            <a:r>
              <a:rPr lang="en-US" sz="2800" dirty="0" err="1" smtClean="0"/>
              <a:t>izvještaja</a:t>
            </a:r>
            <a:r>
              <a:rPr lang="sr-Latn-ME" sz="2800" dirty="0" smtClean="0"/>
              <a:t> </a:t>
            </a:r>
            <a:r>
              <a:rPr lang="pl-PL" sz="2800" dirty="0" smtClean="0"/>
              <a:t>najkasnije </a:t>
            </a:r>
            <a:r>
              <a:rPr lang="pl-PL" sz="2800" dirty="0"/>
              <a:t>do 15. jula tekuće godine za prethodnu poslovnu godinu.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49426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VP/HOV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dostavljati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najkasnije</a:t>
            </a:r>
            <a:r>
              <a:rPr lang="en-US" dirty="0"/>
              <a:t> do 31. </a:t>
            </a:r>
            <a:r>
              <a:rPr lang="en-US" dirty="0" err="1"/>
              <a:t>augusta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sr-Latn-ME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dostavljenih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inoviranja</a:t>
            </a:r>
            <a:r>
              <a:rPr lang="sr-Latn-ME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u prospektu izdavaoca, koji je dostupan na organiziranom tržištu.</a:t>
            </a:r>
          </a:p>
          <a:p>
            <a:pPr algn="just"/>
            <a:r>
              <a:rPr lang="pl-PL" dirty="0"/>
              <a:t>Najkasnije u roku od tri dana od dana isteka roka za predaju </a:t>
            </a:r>
            <a:r>
              <a:rPr lang="pl-PL" dirty="0" smtClean="0"/>
              <a:t>usvojenog </a:t>
            </a:r>
            <a:r>
              <a:rPr lang="en-US" dirty="0" err="1" smtClean="0"/>
              <a:t>revizorskog</a:t>
            </a:r>
            <a:r>
              <a:rPr lang="en-US" dirty="0" smtClean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rezime</a:t>
            </a:r>
            <a:r>
              <a:rPr lang="en-US" sz="3300" dirty="0"/>
              <a:t> </a:t>
            </a:r>
            <a:r>
              <a:rPr lang="en-US" sz="3300" dirty="0" err="1"/>
              <a:t>godišnjeg</a:t>
            </a:r>
            <a:r>
              <a:rPr lang="en-US" sz="3300" dirty="0"/>
              <a:t> </a:t>
            </a:r>
            <a:r>
              <a:rPr lang="en-US" sz="3300" dirty="0" err="1"/>
              <a:t>finansijskog</a:t>
            </a:r>
            <a:r>
              <a:rPr lang="en-US" sz="3300" dirty="0"/>
              <a:t> </a:t>
            </a:r>
            <a:r>
              <a:rPr lang="en-US" sz="3300" dirty="0" err="1"/>
              <a:t>izvještaja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izvještaja</a:t>
            </a:r>
            <a:r>
              <a:rPr lang="en-US" sz="3300" dirty="0"/>
              <a:t> o </a:t>
            </a:r>
            <a:r>
              <a:rPr lang="en-US" sz="3300" dirty="0" err="1"/>
              <a:t>reviziji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podatke</a:t>
            </a:r>
            <a:r>
              <a:rPr lang="en-US" sz="3300" dirty="0"/>
              <a:t> o </a:t>
            </a:r>
            <a:r>
              <a:rPr lang="en-US" sz="3300" dirty="0" err="1"/>
              <a:t>promjenama</a:t>
            </a:r>
            <a:r>
              <a:rPr lang="en-US" sz="3300" dirty="0"/>
              <a:t> </a:t>
            </a:r>
            <a:r>
              <a:rPr lang="en-US" sz="3300" dirty="0" err="1"/>
              <a:t>pravnog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finansijskog</a:t>
            </a:r>
            <a:r>
              <a:rPr lang="en-US" sz="3300" dirty="0"/>
              <a:t> </a:t>
            </a:r>
            <a:r>
              <a:rPr lang="en-US" sz="3300" dirty="0" err="1"/>
              <a:t>položaja</a:t>
            </a:r>
            <a:r>
              <a:rPr lang="en-US" sz="3300" dirty="0"/>
              <a:t> </a:t>
            </a:r>
            <a:r>
              <a:rPr lang="en-US" sz="3300" dirty="0" err="1"/>
              <a:t>društva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obavještenje</a:t>
            </a:r>
            <a:r>
              <a:rPr lang="en-US" sz="3300" dirty="0"/>
              <a:t> o </a:t>
            </a:r>
            <a:r>
              <a:rPr lang="en-US" sz="3300" dirty="0" err="1"/>
              <a:t>mjestu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kome</a:t>
            </a:r>
            <a:r>
              <a:rPr lang="en-US" sz="3300" dirty="0"/>
              <a:t> se </a:t>
            </a:r>
            <a:r>
              <a:rPr lang="en-US" sz="3300" dirty="0" err="1"/>
              <a:t>može</a:t>
            </a:r>
            <a:r>
              <a:rPr lang="en-US" sz="3300" dirty="0"/>
              <a:t> </a:t>
            </a:r>
            <a:r>
              <a:rPr lang="en-US" sz="3300" dirty="0" err="1"/>
              <a:t>izvršiti</a:t>
            </a:r>
            <a:r>
              <a:rPr lang="en-US" sz="3300" dirty="0"/>
              <a:t> </a:t>
            </a:r>
            <a:r>
              <a:rPr lang="en-US" sz="3300" dirty="0" err="1"/>
              <a:t>uvid</a:t>
            </a:r>
            <a:r>
              <a:rPr lang="en-US" sz="3300" dirty="0"/>
              <a:t> u </a:t>
            </a:r>
            <a:r>
              <a:rPr lang="en-US" sz="3300" dirty="0" err="1"/>
              <a:t>kompletne</a:t>
            </a:r>
            <a:r>
              <a:rPr lang="en-US" sz="3300" dirty="0"/>
              <a:t> </a:t>
            </a:r>
            <a:r>
              <a:rPr lang="en-US" sz="3300" dirty="0" err="1" smtClean="0"/>
              <a:t>finansijske</a:t>
            </a:r>
            <a:r>
              <a:rPr lang="sr-Latn-ME" sz="3300" dirty="0" smtClean="0"/>
              <a:t> </a:t>
            </a:r>
            <a:r>
              <a:rPr lang="en-US" sz="3300" dirty="0" err="1" smtClean="0"/>
              <a:t>izvještaje</a:t>
            </a:r>
            <a:r>
              <a:rPr lang="en-US" sz="3300" dirty="0" smtClean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izvještaj</a:t>
            </a:r>
            <a:r>
              <a:rPr lang="en-US" sz="3300" dirty="0"/>
              <a:t> </a:t>
            </a:r>
            <a:r>
              <a:rPr lang="en-US" sz="3300" dirty="0" err="1"/>
              <a:t>revizora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pl-PL" sz="3300" dirty="0"/>
              <a:t>• izjavu o bitnim promjenama u prospektu; i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druge</a:t>
            </a:r>
            <a:r>
              <a:rPr lang="en-US" sz="3300" dirty="0"/>
              <a:t> </a:t>
            </a:r>
            <a:r>
              <a:rPr lang="en-US" sz="3300" dirty="0" err="1"/>
              <a:t>propisane</a:t>
            </a:r>
            <a:r>
              <a:rPr lang="en-US" sz="3300" dirty="0"/>
              <a:t> </a:t>
            </a:r>
            <a:r>
              <a:rPr lang="en-US" sz="3300" dirty="0" err="1"/>
              <a:t>podatke</a:t>
            </a:r>
            <a:r>
              <a:rPr lang="en-US" sz="3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06318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 smtClean="0"/>
              <a:t>defini</a:t>
            </a:r>
            <a:r>
              <a:rPr lang="sr-Latn-ME" dirty="0" smtClean="0"/>
              <a:t>sana </a:t>
            </a:r>
            <a:r>
              <a:rPr lang="en-US" dirty="0" err="1" smtClean="0"/>
              <a:t>sadržina</a:t>
            </a:r>
            <a:r>
              <a:rPr lang="en-US" dirty="0" smtClean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društvu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djelatnost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najvećih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 smtClean="0"/>
              <a:t>);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nadzornim</a:t>
            </a:r>
            <a:r>
              <a:rPr lang="en-US" dirty="0"/>
              <a:t> </a:t>
            </a:r>
            <a:r>
              <a:rPr lang="en-US" dirty="0" err="1"/>
              <a:t>tijelima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o </a:t>
            </a:r>
            <a:r>
              <a:rPr lang="en-US" dirty="0" err="1" smtClean="0"/>
              <a:t>realizaciji</a:t>
            </a:r>
            <a:r>
              <a:rPr lang="sr-Latn-ME" dirty="0" smtClean="0"/>
              <a:t> </a:t>
            </a:r>
            <a:r>
              <a:rPr lang="en-US" dirty="0" err="1" smtClean="0"/>
              <a:t>usvojene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ostvarenih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);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• ostale podatke koji nisu navedeni kao obavezni, a po ocjeni društva su </a:t>
            </a:r>
            <a:r>
              <a:rPr lang="pl-PL" dirty="0" smtClean="0"/>
              <a:t>od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80255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 Izvještaj o materijalnim događajima</a:t>
            </a:r>
          </a:p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nastupe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bitnije</a:t>
            </a:r>
            <a:r>
              <a:rPr lang="en-US" dirty="0" smtClean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poznatim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takvim</a:t>
            </a:r>
            <a:r>
              <a:rPr lang="sr-Latn-ME" dirty="0" smtClean="0"/>
              <a:t> </a:t>
            </a:r>
            <a:r>
              <a:rPr lang="en-US" dirty="0" err="1" smtClean="0"/>
              <a:t>okolnostima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Pravilnikom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/>
              <a:t>utvrđeno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 smtClean="0"/>
              <a:t>bitni</a:t>
            </a:r>
            <a:r>
              <a:rPr lang="sr-Latn-ME" dirty="0" smtClean="0"/>
              <a:t> </a:t>
            </a:r>
            <a:r>
              <a:rPr lang="en-US" dirty="0" err="1" smtClean="0"/>
              <a:t>događaji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bitnom</a:t>
            </a:r>
            <a:r>
              <a:rPr lang="en-US" dirty="0"/>
              <a:t> </a:t>
            </a:r>
            <a:r>
              <a:rPr lang="en-US" dirty="0" err="1"/>
              <a:t>događaju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Izvještaji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se </a:t>
            </a:r>
            <a:r>
              <a:rPr lang="en-US" dirty="0" err="1"/>
              <a:t>dostavljaju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propisan</a:t>
            </a:r>
            <a:r>
              <a:rPr lang="sr-Latn-ME" dirty="0" smtClean="0"/>
              <a:t> </a:t>
            </a:r>
            <a:r>
              <a:rPr lang="en-US" dirty="0" err="1" smtClean="0"/>
              <a:t>njegovim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primljene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internet </a:t>
            </a:r>
            <a:r>
              <a:rPr lang="en-US" dirty="0" err="1"/>
              <a:t>stranici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nastale bitne događaje ukoliko procijeni da je to u interesu investitora.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719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Dobra </a:t>
            </a:r>
            <a:r>
              <a:rPr lang="en-US" dirty="0"/>
              <a:t>je </a:t>
            </a:r>
            <a:r>
              <a:rPr lang="en-US" dirty="0" err="1"/>
              <a:t>praksa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 smtClean="0"/>
              <a:t>materijalnog</a:t>
            </a:r>
            <a:r>
              <a:rPr lang="sr-Latn-ME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većem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od </a:t>
            </a:r>
            <a:r>
              <a:rPr lang="en-US" dirty="0" err="1"/>
              <a:t>formalnih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to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 smtClean="0"/>
              <a:t>standarda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se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postojeće</a:t>
            </a:r>
            <a:r>
              <a:rPr lang="en-US" dirty="0" smtClean="0"/>
              <a:t> </a:t>
            </a:r>
            <a:r>
              <a:rPr lang="en-US" dirty="0" err="1"/>
              <a:t>kanale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internet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štampani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368777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Internet </a:t>
            </a:r>
            <a:r>
              <a:rPr lang="en-US" dirty="0" err="1"/>
              <a:t>siteovi</a:t>
            </a:r>
            <a:r>
              <a:rPr lang="en-US" i="1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/>
              <a:t>Internet </a:t>
            </a:r>
            <a:r>
              <a:rPr lang="en-US" dirty="0" err="1"/>
              <a:t>siteovi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niskoj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/>
              <a:t>snažno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Danas se internet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zvaničan</a:t>
            </a:r>
            <a:r>
              <a:rPr lang="en-US" dirty="0" smtClean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</a:t>
            </a:r>
            <a:r>
              <a:rPr lang="en-US" dirty="0" err="1" smtClean="0"/>
              <a:t>pažljivo</a:t>
            </a:r>
            <a:r>
              <a:rPr lang="sr-Latn-ME" dirty="0" smtClean="0"/>
              <a:t> </a:t>
            </a:r>
            <a:r>
              <a:rPr lang="en-US" dirty="0" err="1" smtClean="0"/>
              <a:t>proučavaju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61290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/>
              <a:t>Na internet </a:t>
            </a:r>
            <a:r>
              <a:rPr lang="en-US" dirty="0" err="1"/>
              <a:t>siteu</a:t>
            </a:r>
            <a:r>
              <a:rPr lang="en-US" i="1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 smtClean="0"/>
              <a:t>prezent</a:t>
            </a:r>
            <a:r>
              <a:rPr lang="sr-Latn-ME" dirty="0" smtClean="0"/>
              <a:t>uju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osnivački</a:t>
            </a:r>
            <a:r>
              <a:rPr lang="en-US" sz="2800" dirty="0"/>
              <a:t> </a:t>
            </a:r>
            <a:r>
              <a:rPr lang="en-US" sz="2800" dirty="0" err="1"/>
              <a:t>akt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izmjene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dopune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informacije o strategiji razvoja društva;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izvještaji</a:t>
            </a:r>
            <a:r>
              <a:rPr lang="en-US" sz="2800" dirty="0"/>
              <a:t> o </a:t>
            </a:r>
            <a:r>
              <a:rPr lang="en-US" sz="2800" dirty="0" err="1"/>
              <a:t>poslovanju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finansijskim</a:t>
            </a:r>
            <a:r>
              <a:rPr lang="en-US" sz="2800" dirty="0"/>
              <a:t> </a:t>
            </a:r>
            <a:r>
              <a:rPr lang="en-US" sz="2800" dirty="0" err="1"/>
              <a:t>izvještajima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prospekti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izvještaji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bitnim</a:t>
            </a:r>
            <a:r>
              <a:rPr lang="en-US" sz="2800" dirty="0"/>
              <a:t> </a:t>
            </a:r>
            <a:r>
              <a:rPr lang="en-US" sz="2800" dirty="0" err="1"/>
              <a:t>događajima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sr-Latn-ME" sz="2800" dirty="0" smtClean="0"/>
              <a:t>skupštini dioničara/akcionara</a:t>
            </a:r>
            <a:r>
              <a:rPr lang="en-US" sz="2800" dirty="0" smtClean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važne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  <a:p>
            <a:r>
              <a:rPr lang="en-US" dirty="0"/>
              <a:t>Internet je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isplative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674955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informiranja</a:t>
            </a:r>
            <a:endParaRPr lang="en-US" dirty="0"/>
          </a:p>
          <a:p>
            <a:pPr algn="just"/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štampani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 </a:t>
            </a:r>
            <a:endParaRPr lang="sr-Latn-ME" smtClean="0"/>
          </a:p>
          <a:p>
            <a:pPr algn="just"/>
            <a:r>
              <a:rPr lang="en-US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ovaj način podrazumijeva dodatne troškove, to je priznati legalni kanal </a:t>
            </a:r>
            <a:r>
              <a:rPr lang="pl-PL" dirty="0" smtClean="0"/>
              <a:t>za </a:t>
            </a:r>
            <a:r>
              <a:rPr lang="en-US" dirty="0" err="1" smtClean="0"/>
              <a:t>objelodanjivanje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interneta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pasivan</a:t>
            </a:r>
            <a:r>
              <a:rPr lang="en-US" dirty="0"/>
              <a:t>)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 smtClean="0"/>
              <a:t>aktivno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štampanim</a:t>
            </a:r>
            <a:r>
              <a:rPr lang="en-US" dirty="0"/>
              <a:t> </a:t>
            </a:r>
            <a:r>
              <a:rPr lang="en-US" dirty="0" err="1"/>
              <a:t>medijima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 smtClean="0"/>
              <a:t>novim</a:t>
            </a:r>
            <a:r>
              <a:rPr lang="sr-Latn-ME" dirty="0" smtClean="0"/>
              <a:t> </a:t>
            </a:r>
            <a:r>
              <a:rPr lang="en-US" dirty="0" err="1" smtClean="0"/>
              <a:t>proizvodima</a:t>
            </a:r>
            <a:r>
              <a:rPr lang="en-US" dirty="0"/>
              <a:t>, </a:t>
            </a:r>
            <a:r>
              <a:rPr lang="en-US" dirty="0" err="1"/>
              <a:t>značajnijim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, </a:t>
            </a:r>
            <a:r>
              <a:rPr lang="en-US" dirty="0" err="1"/>
              <a:t>statusnim</a:t>
            </a:r>
            <a:r>
              <a:rPr lang="en-US" dirty="0"/>
              <a:t> </a:t>
            </a:r>
            <a:r>
              <a:rPr lang="en-US" dirty="0" err="1"/>
              <a:t>promjenama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planovima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emisijama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8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Premda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ne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savršeno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dobijat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 </a:t>
            </a:r>
            <a:r>
              <a:rPr lang="en-US" dirty="0" err="1" smtClean="0"/>
              <a:t>sazrijevala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spektru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transakcijama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vlasničkim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02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1</a:t>
            </a:r>
            <a:r>
              <a:rPr lang="en-US" sz="3000" dirty="0"/>
              <a:t>. </a:t>
            </a:r>
            <a:r>
              <a:rPr lang="en-US" sz="3000" dirty="0" err="1"/>
              <a:t>Pojam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suština</a:t>
            </a:r>
            <a:endParaRPr lang="en-US" sz="3000" dirty="0"/>
          </a:p>
          <a:p>
            <a:pPr algn="just"/>
            <a:r>
              <a:rPr lang="pt-BR" dirty="0"/>
              <a:t>Objavljivanje osigurava pristup informacijama svim zainteresiranim licima, </a:t>
            </a:r>
            <a:r>
              <a:rPr lang="pt-BR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u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korištene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transparentne</a:t>
            </a:r>
            <a:r>
              <a:rPr lang="sr-Latn-ME" dirty="0" smtClean="0"/>
              <a:t> </a:t>
            </a:r>
            <a:r>
              <a:rPr lang="it-IT" dirty="0" smtClean="0"/>
              <a:t>procedure </a:t>
            </a:r>
            <a:r>
              <a:rPr lang="it-IT" dirty="0"/>
              <a:t>koja </a:t>
            </a:r>
            <a:r>
              <a:rPr lang="it-IT" dirty="0" smtClean="0"/>
              <a:t>garant</a:t>
            </a:r>
            <a:r>
              <a:rPr lang="sr-Latn-ME" dirty="0" smtClean="0"/>
              <a:t>uje </a:t>
            </a:r>
            <a:r>
              <a:rPr lang="it-IT" dirty="0" smtClean="0"/>
              <a:t> </a:t>
            </a:r>
            <a:r>
              <a:rPr lang="it-IT" dirty="0"/>
              <a:t>da se informacije lako pronalaze i dobijaju.</a:t>
            </a:r>
          </a:p>
          <a:p>
            <a:pPr algn="just"/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je od </a:t>
            </a:r>
            <a:r>
              <a:rPr lang="en-US" dirty="0" err="1"/>
              <a:t>suštinskog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it-IT" dirty="0" smtClean="0"/>
              <a:t>akcionare</a:t>
            </a:r>
            <a:r>
              <a:rPr lang="it-IT" dirty="0"/>
              <a:t>, potencijalne investitore, regulatorne organe i druge nosioce </a:t>
            </a:r>
            <a:r>
              <a:rPr lang="it-IT" dirty="0" smtClean="0"/>
              <a:t>rizika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pomaže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 smtClean="0"/>
              <a:t>učesnika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da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4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sr-Latn-ME" dirty="0"/>
              <a:t> </a:t>
            </a:r>
            <a:r>
              <a:rPr lang="en-US" dirty="0" err="1"/>
              <a:t>olakšano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pojačava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sr-Latn-ME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demonstriraju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da</a:t>
            </a:r>
            <a:r>
              <a:rPr lang="sr-Latn-ME" dirty="0"/>
              <a:t> </a:t>
            </a:r>
            <a:r>
              <a:rPr lang="pt-BR" dirty="0"/>
              <a:t>djeluju transparentno prema tržištima i da održavaju sigurnost i povjerenje javnosti.</a:t>
            </a:r>
          </a:p>
          <a:p>
            <a:pPr algn="just"/>
            <a:r>
              <a:rPr lang="en-US" dirty="0"/>
              <a:t>Dobra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bi </a:t>
            </a:r>
            <a:r>
              <a:rPr lang="en-US" dirty="0" err="1"/>
              <a:t>trebala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sniziti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korisne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dobavljače</a:t>
            </a:r>
            <a:r>
              <a:rPr lang="en-US" dirty="0"/>
              <a:t>, </a:t>
            </a:r>
            <a:r>
              <a:rPr lang="en-US" dirty="0" err="1"/>
              <a:t>klijente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procijeniti</a:t>
            </a:r>
            <a:r>
              <a:rPr lang="sr-Latn-ME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,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 smtClean="0"/>
              <a:t>reag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oblikovati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</a:t>
            </a:r>
            <a:r>
              <a:rPr lang="sr-Latn-ME" dirty="0"/>
              <a:t> </a:t>
            </a:r>
            <a:r>
              <a:rPr lang="en-US" dirty="0" err="1" smtClean="0"/>
              <a:t>društvima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adekvatnog</a:t>
            </a:r>
            <a:r>
              <a:rPr lang="en-US" dirty="0"/>
              <a:t> </a:t>
            </a:r>
            <a:r>
              <a:rPr lang="en-US" dirty="0" err="1"/>
              <a:t>režima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je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rječito</a:t>
            </a:r>
            <a:r>
              <a:rPr lang="en-US" dirty="0"/>
              <a:t> </a:t>
            </a:r>
            <a:r>
              <a:rPr lang="en-US" dirty="0" err="1"/>
              <a:t>izražena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sljedećem</a:t>
            </a:r>
            <a:r>
              <a:rPr lang="en-US" dirty="0" smtClean="0"/>
              <a:t> </a:t>
            </a:r>
            <a:r>
              <a:rPr lang="en-US" dirty="0" err="1"/>
              <a:t>citatu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moćan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smtClean="0"/>
              <a:t>instrument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kompanijskom pravu.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povećava odgovornost za upravljanje društvom </a:t>
            </a:r>
            <a:r>
              <a:rPr lang="pl-PL" dirty="0" smtClean="0"/>
              <a:t>i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činjenica</a:t>
            </a:r>
            <a:r>
              <a:rPr lang="en-US" dirty="0"/>
              <a:t> da,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upravljačke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a </a:t>
            </a:r>
            <a:r>
              <a:rPr lang="pl-PL" dirty="0"/>
              <a:t>time i objašnjene, stvara podsticaj za odstupanje od struktura koje nisu </a:t>
            </a:r>
            <a:r>
              <a:rPr lang="pl-PL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najboljom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krše</a:t>
            </a:r>
            <a:r>
              <a:rPr lang="en-US" dirty="0"/>
              <a:t> </a:t>
            </a:r>
            <a:r>
              <a:rPr lang="en-US" dirty="0" err="1"/>
              <a:t>fiducijarne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se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 smtClean="0"/>
              <a:t>kriti</a:t>
            </a:r>
            <a:r>
              <a:rPr lang="sr-Latn-ME" dirty="0" smtClean="0"/>
              <a:t>kovati 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van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posluju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njima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neophodan</a:t>
            </a:r>
            <a:r>
              <a:rPr lang="en-US" dirty="0"/>
              <a:t> element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bili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 smtClean="0"/>
              <a:t>procijeniti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reag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relevantne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6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endParaRPr lang="en-US" dirty="0"/>
          </a:p>
          <a:p>
            <a:pPr algn="just"/>
            <a:r>
              <a:rPr lang="en-US" dirty="0" err="1"/>
              <a:t>Sljedeća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najjednostavniji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najpraktičniji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izražavaju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/>
              <a:t>dobro </a:t>
            </a:r>
            <a:r>
              <a:rPr lang="en-US" dirty="0" err="1"/>
              <a:t>objavljivanje</a:t>
            </a:r>
            <a:r>
              <a:rPr lang="en-US" dirty="0" smtClean="0"/>
              <a:t>:</a:t>
            </a:r>
            <a:endParaRPr lang="sr-Latn-ME" dirty="0" smtClean="0"/>
          </a:p>
          <a:p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/>
              <a:t>Dobro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1) </a:t>
            </a:r>
            <a:r>
              <a:rPr lang="en-US" sz="2800" dirty="0" err="1"/>
              <a:t>redovno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blagovremeno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2) lako i široko dostupno;</a:t>
            </a:r>
          </a:p>
          <a:p>
            <a:pPr marL="457200" lvl="1" indent="0">
              <a:buNone/>
            </a:pPr>
            <a:r>
              <a:rPr lang="it-IT" sz="2800" dirty="0"/>
              <a:t>3) tačno i potpuno; i</a:t>
            </a:r>
          </a:p>
          <a:p>
            <a:pPr marL="457200" lvl="1" indent="0">
              <a:buNone/>
            </a:pPr>
            <a:r>
              <a:rPr lang="it-IT" sz="2800" dirty="0"/>
              <a:t>4) konzistentno, relevantno i </a:t>
            </a:r>
            <a:r>
              <a:rPr lang="it-IT" sz="2800" dirty="0" smtClean="0"/>
              <a:t>dokument</a:t>
            </a:r>
            <a:r>
              <a:rPr lang="sr-Latn-ME" sz="2800" dirty="0" smtClean="0"/>
              <a:t>ovano</a:t>
            </a:r>
            <a:r>
              <a:rPr lang="it-IT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82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Povjerljive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(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tajna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serijskih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otvorena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širok</a:t>
            </a:r>
            <a:r>
              <a:rPr lang="en-US" dirty="0"/>
              <a:t> </a:t>
            </a:r>
            <a:r>
              <a:rPr lang="en-US" dirty="0" err="1"/>
              <a:t>spektar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Povremeno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negativno</a:t>
            </a:r>
            <a:r>
              <a:rPr lang="sr-Latn-ME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posljedica</a:t>
            </a:r>
            <a:r>
              <a:rPr lang="en-US" dirty="0" smtClean="0"/>
              <a:t> </a:t>
            </a:r>
            <a:r>
              <a:rPr lang="en-US" dirty="0" err="1"/>
              <a:t>objavljivanja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9859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en-US" dirty="0" err="1"/>
              <a:t>Uprkos</a:t>
            </a:r>
            <a:r>
              <a:rPr lang="en-US" dirty="0"/>
              <a:t> </a:t>
            </a:r>
            <a:r>
              <a:rPr lang="en-US" dirty="0" err="1"/>
              <a:t>činjenici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pl-PL" dirty="0"/>
              <a:t>smatraju poslovno osjetljivim, u stvarnosti šteta po konkurentnost nastaje samo </a:t>
            </a:r>
            <a:r>
              <a:rPr lang="en-US" dirty="0"/>
              <a:t>u </a:t>
            </a:r>
            <a:r>
              <a:rPr lang="en-US" dirty="0" err="1"/>
              <a:t>ograničenom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komercijalno</a:t>
            </a:r>
            <a:r>
              <a:rPr lang="en-US" dirty="0"/>
              <a:t> </a:t>
            </a:r>
            <a:r>
              <a:rPr lang="en-US" dirty="0" err="1"/>
              <a:t>osetljivih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sr-Latn-ME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,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specifikacije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Da bi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premostile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, </a:t>
            </a:r>
            <a:r>
              <a:rPr lang="en-US" dirty="0" err="1"/>
              <a:t>zakonodavci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sr-Latn-ME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se </a:t>
            </a:r>
            <a:r>
              <a:rPr lang="en-US" dirty="0" err="1"/>
              <a:t>pozivaju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povjerljiv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30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Informacija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tajnom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3000" dirty="0"/>
              <a:t>• ako je vezana za poslovanje;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takva</a:t>
            </a:r>
            <a:r>
              <a:rPr lang="en-US" sz="3000" dirty="0"/>
              <a:t> </a:t>
            </a:r>
            <a:r>
              <a:rPr lang="en-US" sz="3000" dirty="0" err="1"/>
              <a:t>određena</a:t>
            </a:r>
            <a:r>
              <a:rPr lang="en-US" sz="3000" dirty="0"/>
              <a:t> </a:t>
            </a:r>
            <a:r>
              <a:rPr lang="en-US" sz="3000" dirty="0" err="1"/>
              <a:t>osnivačkim</a:t>
            </a:r>
            <a:r>
              <a:rPr lang="en-US" sz="3000" dirty="0"/>
              <a:t> </a:t>
            </a:r>
            <a:r>
              <a:rPr lang="en-US" sz="3000" dirty="0" err="1"/>
              <a:t>aktom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statutom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očigledno</a:t>
            </a:r>
            <a:r>
              <a:rPr lang="en-US" sz="3000" dirty="0"/>
              <a:t> da bi </a:t>
            </a:r>
            <a:r>
              <a:rPr lang="en-US" sz="3000" dirty="0" err="1"/>
              <a:t>prouzrokovala</a:t>
            </a:r>
            <a:r>
              <a:rPr lang="en-US" sz="3000" dirty="0"/>
              <a:t> </a:t>
            </a:r>
            <a:r>
              <a:rPr lang="en-US" sz="3000" dirty="0" err="1"/>
              <a:t>znatnu</a:t>
            </a:r>
            <a:r>
              <a:rPr lang="en-US" sz="3000" dirty="0"/>
              <a:t> </a:t>
            </a:r>
            <a:r>
              <a:rPr lang="en-US" sz="3000" dirty="0" err="1"/>
              <a:t>štetu</a:t>
            </a:r>
            <a:r>
              <a:rPr lang="en-US" sz="3000" dirty="0"/>
              <a:t> </a:t>
            </a:r>
            <a:r>
              <a:rPr lang="en-US" sz="3000" dirty="0" err="1"/>
              <a:t>društvu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dođe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posjed</a:t>
            </a:r>
            <a:r>
              <a:rPr lang="en-US" sz="3000" dirty="0" smtClean="0"/>
              <a:t> </a:t>
            </a:r>
            <a:r>
              <a:rPr lang="en-US" sz="3000" dirty="0" err="1"/>
              <a:t>trećeg</a:t>
            </a:r>
            <a:r>
              <a:rPr lang="en-US" sz="3000" dirty="0"/>
              <a:t> </a:t>
            </a:r>
            <a:r>
              <a:rPr lang="en-US" sz="3000" dirty="0" err="1"/>
              <a:t>lica</a:t>
            </a:r>
            <a:r>
              <a:rPr lang="en-US" sz="3000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ostavi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da je </a:t>
            </a:r>
            <a:r>
              <a:rPr lang="en-US" dirty="0" err="1"/>
              <a:t>tumači</a:t>
            </a:r>
            <a:r>
              <a:rPr lang="en-US" dirty="0"/>
              <a:t>, ova </a:t>
            </a:r>
            <a:r>
              <a:rPr lang="en-US" dirty="0" err="1"/>
              <a:t>definicija</a:t>
            </a:r>
            <a:r>
              <a:rPr lang="en-US" dirty="0"/>
              <a:t> bi </a:t>
            </a:r>
            <a:r>
              <a:rPr lang="sr-Latn-ME" dirty="0" smtClean="0"/>
              <a:t>omogućila </a:t>
            </a: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/>
              <a:t>neograničenog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izuzetaka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Nasreću</a:t>
            </a:r>
            <a:r>
              <a:rPr lang="en-US" dirty="0"/>
              <a:t>,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tretirane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povjerljive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obavezno </a:t>
            </a:r>
            <a:r>
              <a:rPr lang="pl-PL" dirty="0"/>
              <a:t>po zakonu ili koja je u vezi s povredom zakona, dobre poslovne </a:t>
            </a:r>
            <a:r>
              <a:rPr lang="pl-PL" dirty="0" smtClean="0"/>
              <a:t>prakse,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49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morala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o </a:t>
            </a:r>
            <a:r>
              <a:rPr lang="en-US" dirty="0" err="1" smtClean="0"/>
              <a:t>opravdanoj</a:t>
            </a:r>
            <a:r>
              <a:rPr lang="en-US" dirty="0" smtClean="0"/>
              <a:t> </a:t>
            </a:r>
            <a:r>
              <a:rPr lang="en-US" dirty="0" err="1" smtClean="0"/>
              <a:t>sumnji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sr-Latn-ME" dirty="0" smtClean="0"/>
              <a:t>p</a:t>
            </a:r>
            <a:r>
              <a:rPr lang="en-US" dirty="0" err="1" smtClean="0"/>
              <a:t>ostojanju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r>
              <a:rPr lang="en-US" dirty="0" smtClean="0"/>
              <a:t>, ne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 smtClean="0"/>
              <a:t>tajnom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a </a:t>
            </a:r>
            <a:r>
              <a:rPr lang="en-US" dirty="0" err="1" smtClean="0"/>
              <a:t>njeno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zakonitim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njegova</a:t>
            </a:r>
            <a:r>
              <a:rPr lang="sr-Latn-ME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da se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 o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obavezuju</a:t>
            </a:r>
            <a:r>
              <a:rPr lang="en-US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reguliraju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odstupanje</a:t>
            </a:r>
            <a:r>
              <a:rPr lang="en-US" dirty="0" smtClean="0"/>
              <a:t> od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o </a:t>
            </a:r>
            <a:r>
              <a:rPr lang="en-US" dirty="0" err="1" smtClean="0"/>
              <a:t>bitnim</a:t>
            </a:r>
            <a:r>
              <a:rPr lang="sr-Latn-ME" dirty="0" smtClean="0"/>
              <a:t> </a:t>
            </a:r>
            <a:r>
              <a:rPr lang="en-US" dirty="0" err="1" smtClean="0"/>
              <a:t>događajima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opravdani</a:t>
            </a:r>
            <a:r>
              <a:rPr lang="en-US" dirty="0" smtClean="0"/>
              <a:t> </a:t>
            </a:r>
            <a:r>
              <a:rPr lang="en-US" dirty="0" err="1" smtClean="0"/>
              <a:t>razlozi</a:t>
            </a:r>
            <a:r>
              <a:rPr lang="en-US" dirty="0" smtClean="0"/>
              <a:t> da bi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saopćavanje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ugrozilo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(KVP/KHOV) o </a:t>
            </a:r>
            <a:r>
              <a:rPr lang="en-US" dirty="0" err="1" smtClean="0"/>
              <a:t>oslobađanju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 Pitanja</a:t>
            </a:r>
          </a:p>
          <a:p>
            <a:pPr marL="0" indent="0">
              <a:buNone/>
            </a:pPr>
            <a:r>
              <a:rPr lang="sr-Latn-ME" dirty="0" smtClean="0"/>
              <a:t>Uvod </a:t>
            </a:r>
          </a:p>
          <a:p>
            <a:pPr marL="0" indent="0">
              <a:buNone/>
            </a:pPr>
            <a:r>
              <a:rPr lang="sr-Latn-ME" dirty="0" smtClean="0"/>
              <a:t>A – 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B – Informacije koje se objavljuju</a:t>
            </a:r>
          </a:p>
          <a:p>
            <a:pPr marL="0" indent="0">
              <a:buNone/>
            </a:pPr>
            <a:r>
              <a:rPr lang="sr-Latn-ME" dirty="0" smtClean="0"/>
              <a:t>C – Obavezno objavljivanje</a:t>
            </a:r>
          </a:p>
          <a:p>
            <a:pPr marL="0" indent="0">
              <a:buNone/>
            </a:pPr>
            <a:r>
              <a:rPr lang="sr-Latn-ME" dirty="0" smtClean="0"/>
              <a:t>D – Dobrovoljno objavljivanje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87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povjerljivim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je </a:t>
            </a:r>
            <a:r>
              <a:rPr lang="en-US" dirty="0" err="1"/>
              <a:t>ograničen</a:t>
            </a:r>
            <a:r>
              <a:rPr lang="en-US" dirty="0"/>
              <a:t>,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 smtClean="0"/>
              <a:t>javno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zabranjeno</a:t>
            </a:r>
            <a:r>
              <a:rPr lang="en-US" dirty="0"/>
              <a:t>, a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postupe</a:t>
            </a:r>
            <a:r>
              <a:rPr lang="en-US" dirty="0"/>
              <a:t> </a:t>
            </a:r>
            <a:r>
              <a:rPr lang="en-US" dirty="0" err="1"/>
              <a:t>protivno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Današnji</a:t>
            </a:r>
            <a:r>
              <a:rPr lang="en-US" dirty="0" smtClean="0"/>
              <a:t> </a:t>
            </a:r>
            <a:r>
              <a:rPr lang="en-US" dirty="0" err="1"/>
              <a:t>problemi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se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prekomjernu</a:t>
            </a:r>
            <a:r>
              <a:rPr lang="sr-Latn-ME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prekomjerno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2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povjerljivu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l-PL" dirty="0" smtClean="0"/>
              <a:t>je široko tumačiti, jer bi se u suprotnom investitorima uskratile bitne informacije.</a:t>
            </a:r>
          </a:p>
          <a:p>
            <a:r>
              <a:rPr lang="pl-PL" dirty="0" smtClean="0"/>
              <a:t>Da bi osigurala smjernice za praksu u pogledu komercijalno osjetljivih informacija, </a:t>
            </a:r>
            <a:r>
              <a:rPr lang="en-US" dirty="0" err="1" smtClean="0"/>
              <a:t>društvima</a:t>
            </a:r>
            <a:r>
              <a:rPr lang="en-US" dirty="0" smtClean="0"/>
              <a:t> se </a:t>
            </a:r>
            <a:r>
              <a:rPr lang="en-US" dirty="0" err="1" smtClean="0"/>
              <a:t>savjetuje</a:t>
            </a:r>
            <a:r>
              <a:rPr lang="en-US" dirty="0" smtClean="0"/>
              <a:t> da </a:t>
            </a:r>
            <a:r>
              <a:rPr lang="en-US" dirty="0" err="1" smtClean="0"/>
              <a:t>razviju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procedure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šu </a:t>
            </a:r>
            <a:r>
              <a:rPr lang="en-US" dirty="0" smtClean="0"/>
              <a:t> u </a:t>
            </a:r>
            <a:r>
              <a:rPr lang="en-US" dirty="0" err="1" smtClean="0"/>
              <a:t>internim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sr-Latn-ME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se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povjerljivim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povjerljivim</a:t>
            </a:r>
            <a:r>
              <a:rPr lang="sr-Latn-ME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, </a:t>
            </a:r>
            <a:r>
              <a:rPr lang="en-US" dirty="0" err="1" smtClean="0"/>
              <a:t>čuvanje</a:t>
            </a:r>
            <a:r>
              <a:rPr lang="en-US" dirty="0" smtClean="0"/>
              <a:t>,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 smtClean="0"/>
              <a:t>privatnih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bez </a:t>
            </a:r>
            <a:r>
              <a:rPr lang="en-US" dirty="0" err="1" smtClean="0"/>
              <a:t>saglasnosti</a:t>
            </a:r>
            <a:r>
              <a:rPr lang="en-US" dirty="0" smtClean="0"/>
              <a:t> </a:t>
            </a:r>
            <a:r>
              <a:rPr lang="en-US" dirty="0" err="1" smtClean="0"/>
              <a:t>dotičnog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sudskom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62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endParaRPr lang="en-US" dirty="0"/>
          </a:p>
          <a:p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dozvoljenu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zabranjenu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Insajdersko</a:t>
            </a:r>
            <a:r>
              <a:rPr lang="sr-Latn-ME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legalno</a:t>
            </a:r>
            <a:r>
              <a:rPr lang="en-US" dirty="0"/>
              <a:t>, </a:t>
            </a:r>
            <a:r>
              <a:rPr lang="en-US" dirty="0" err="1"/>
              <a:t>svakog</a:t>
            </a:r>
            <a:r>
              <a:rPr lang="en-US" dirty="0"/>
              <a:t> dana,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insajderi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)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u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okvirima</a:t>
            </a:r>
            <a:r>
              <a:rPr lang="en-US" dirty="0"/>
              <a:t>.</a:t>
            </a:r>
          </a:p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nezakonito</a:t>
            </a:r>
            <a:r>
              <a:rPr lang="en-US" dirty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one</a:t>
            </a:r>
            <a:r>
              <a:rPr lang="sr-Latn-ME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ubiranja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 smtClean="0"/>
              <a:t>plaćaju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233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učinjena</a:t>
            </a:r>
            <a:r>
              <a:rPr lang="en-US" dirty="0"/>
              <a:t> </a:t>
            </a:r>
            <a:r>
              <a:rPr lang="en-US" dirty="0" err="1" smtClean="0"/>
              <a:t>kredibilitetu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najuspješnijim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povjerenje</a:t>
            </a:r>
            <a:r>
              <a:rPr lang="en-US" dirty="0"/>
              <a:t> u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pravičnost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Rašireno</a:t>
            </a:r>
            <a:r>
              <a:rPr lang="en-US" dirty="0" smtClean="0"/>
              <a:t> </a:t>
            </a:r>
            <a:r>
              <a:rPr lang="en-US" dirty="0" err="1"/>
              <a:t>vjerovanje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se privilegiranim investitorima treba dozvoliti da profitiraju od svog </a:t>
            </a:r>
            <a:r>
              <a:rPr lang="it-IT" dirty="0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privilegiranim</a:t>
            </a:r>
            <a:r>
              <a:rPr lang="en-US" dirty="0" smtClean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disperzije</a:t>
            </a:r>
            <a:r>
              <a:rPr lang="en-US" dirty="0" smtClean="0"/>
              <a:t> </a:t>
            </a:r>
            <a:r>
              <a:rPr lang="en-US" dirty="0" err="1"/>
              <a:t>dioničarstva</a:t>
            </a:r>
            <a:r>
              <a:rPr lang="en-US" dirty="0"/>
              <a:t>/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 smtClean="0"/>
              <a:t>dozvoliti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ignori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unaprijediti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52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Privilegirana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 smtClean="0"/>
              <a:t>tačno</a:t>
            </a:r>
            <a:r>
              <a:rPr lang="sr-Latn-ME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,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prodavca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o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/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trgovinu</a:t>
            </a:r>
            <a:r>
              <a:rPr lang="en-US" dirty="0" smtClean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 smtClean="0"/>
              <a:t>cijenu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organiziranom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Insajder</a:t>
            </a:r>
            <a:r>
              <a:rPr lang="en-US" dirty="0" smtClean="0"/>
              <a:t> </a:t>
            </a:r>
            <a:r>
              <a:rPr lang="en-US" dirty="0"/>
              <a:t>je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, </a:t>
            </a:r>
            <a:r>
              <a:rPr lang="it-IT" dirty="0" smtClean="0"/>
              <a:t>a </a:t>
            </a:r>
            <a:r>
              <a:rPr lang="it-IT" dirty="0"/>
              <a:t>zna ili mora znati da su to </a:t>
            </a:r>
            <a:r>
              <a:rPr lang="it-IT" dirty="0" smtClean="0"/>
              <a:t>privileg</a:t>
            </a:r>
            <a:r>
              <a:rPr lang="sr-Latn-ME" dirty="0" smtClean="0"/>
              <a:t>ovane </a:t>
            </a:r>
            <a:r>
              <a:rPr lang="it-IT" dirty="0" smtClean="0"/>
              <a:t> </a:t>
            </a:r>
            <a:r>
              <a:rPr lang="it-IT" dirty="0"/>
              <a:t>informacije. </a:t>
            </a:r>
            <a:endParaRPr lang="sr-Latn-ME" dirty="0" smtClean="0"/>
          </a:p>
          <a:p>
            <a:r>
              <a:rPr lang="it-IT" dirty="0" smtClean="0"/>
              <a:t>Pristup privileg</a:t>
            </a:r>
            <a:r>
              <a:rPr lang="sr-Latn-ME" dirty="0" smtClean="0"/>
              <a:t>ovanim 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21989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članovi</a:t>
            </a:r>
            <a:r>
              <a:rPr lang="en-US" dirty="0"/>
              <a:t> organa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uprave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stručnjaci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 smtClean="0"/>
              <a:t>ugovornom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društvom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, portfolio </a:t>
            </a:r>
            <a:r>
              <a:rPr lang="en-US" dirty="0" err="1"/>
              <a:t>menadžer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računovođa</a:t>
            </a:r>
            <a:r>
              <a:rPr lang="en-US" dirty="0"/>
              <a:t>, </a:t>
            </a:r>
            <a:r>
              <a:rPr lang="en-US" dirty="0" err="1"/>
              <a:t>advokat</a:t>
            </a:r>
            <a:r>
              <a:rPr lang="en-US" dirty="0"/>
              <a:t>, </a:t>
            </a:r>
            <a:r>
              <a:rPr lang="en-US" dirty="0" err="1"/>
              <a:t>knjigovođa</a:t>
            </a:r>
            <a:r>
              <a:rPr lang="en-US" dirty="0"/>
              <a:t>, </a:t>
            </a:r>
            <a:r>
              <a:rPr lang="en-US" dirty="0" err="1"/>
              <a:t>aktuar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analitičar</a:t>
            </a:r>
            <a:r>
              <a:rPr lang="en-US" dirty="0"/>
              <a:t>, broker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/>
              <a:t>savjetnik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s </a:t>
            </a:r>
            <a:r>
              <a:rPr lang="en-US" dirty="0" err="1"/>
              <a:t>više</a:t>
            </a:r>
            <a:r>
              <a:rPr lang="en-US" dirty="0"/>
              <a:t> od 10%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stekla</a:t>
            </a:r>
            <a:r>
              <a:rPr lang="en-US" dirty="0"/>
              <a:t> </a:t>
            </a:r>
            <a:r>
              <a:rPr lang="en-US" dirty="0" err="1"/>
              <a:t>privilegiranu</a:t>
            </a:r>
            <a:r>
              <a:rPr lang="en-US" dirty="0"/>
              <a:t> </a:t>
            </a:r>
            <a:r>
              <a:rPr lang="en-US" dirty="0" err="1" smtClean="0"/>
              <a:t>informaciju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znala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mogla </a:t>
            </a:r>
            <a:r>
              <a:rPr lang="pl-PL" dirty="0"/>
              <a:t>su znati da su je stekla od lica koja se prema zakonu </a:t>
            </a:r>
            <a:r>
              <a:rPr lang="pl-PL" dirty="0" smtClean="0"/>
              <a:t>smatraju </a:t>
            </a:r>
            <a:r>
              <a:rPr lang="en-US" dirty="0" err="1" smtClean="0"/>
              <a:t>insajderima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7311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Insajderima</a:t>
            </a:r>
            <a:r>
              <a:rPr lang="en-US" dirty="0"/>
              <a:t> se </a:t>
            </a:r>
            <a:r>
              <a:rPr lang="en-US" dirty="0" err="1"/>
              <a:t>zabranjuje</a:t>
            </a:r>
            <a:r>
              <a:rPr lang="en-US" dirty="0"/>
              <a:t> da:</a:t>
            </a:r>
          </a:p>
          <a:p>
            <a:pPr marL="0" indent="0" algn="just">
              <a:buNone/>
            </a:pPr>
            <a:r>
              <a:rPr lang="pl-PL" dirty="0"/>
              <a:t>1) kupuju, prodaju ili na drugi način raspolažu vrijednosnim </a:t>
            </a:r>
            <a:r>
              <a:rPr lang="pl-PL" dirty="0" smtClean="0"/>
              <a:t>papirima/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saopćavaju</a:t>
            </a:r>
            <a:r>
              <a:rPr lang="en-US" dirty="0"/>
              <a:t> </a:t>
            </a:r>
            <a:r>
              <a:rPr lang="en-US" dirty="0" err="1"/>
              <a:t>privilegirane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,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saopćavanje</a:t>
            </a:r>
            <a:r>
              <a:rPr lang="en-US" dirty="0"/>
              <a:t> </a:t>
            </a:r>
            <a:r>
              <a:rPr lang="en-US" dirty="0" err="1"/>
              <a:t>vršilo</a:t>
            </a:r>
            <a:r>
              <a:rPr lang="en-US" dirty="0"/>
              <a:t> u </a:t>
            </a:r>
            <a:r>
              <a:rPr lang="en-US" dirty="0" err="1"/>
              <a:t>okvirima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redovnog</a:t>
            </a:r>
            <a:r>
              <a:rPr lang="sr-Latn-ME" dirty="0" smtClean="0"/>
              <a:t> </a:t>
            </a:r>
            <a:r>
              <a:rPr lang="nn-NO" dirty="0" smtClean="0"/>
              <a:t>obavljanja </a:t>
            </a:r>
            <a:r>
              <a:rPr lang="nn-NO" dirty="0"/>
              <a:t>djelatnosti, profesije i struke; i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preporučuju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stiče, kupuje ili prodaje vrijednosne papire/hartije od vrijednosti </a:t>
            </a:r>
            <a:r>
              <a:rPr lang="pl-PL" dirty="0" smtClean="0"/>
              <a:t>na koje </a:t>
            </a:r>
            <a:r>
              <a:rPr lang="pl-PL" dirty="0"/>
              <a:t>se te informacije odnose.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65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 smtClean="0"/>
              <a:t>propisima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izdavaoce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tako </a:t>
            </a:r>
            <a:r>
              <a:rPr lang="pl-PL" dirty="0"/>
              <a:t>i za lica koja se mogu smatrati insajderima. </a:t>
            </a:r>
            <a:endParaRPr lang="pl-PL" dirty="0" smtClean="0"/>
          </a:p>
          <a:p>
            <a:pPr algn="just"/>
            <a:r>
              <a:rPr lang="pl-PL" dirty="0" smtClean="0"/>
              <a:t>Tako </a:t>
            </a:r>
            <a:r>
              <a:rPr lang="pl-PL" dirty="0"/>
              <a:t>je zakonskim propisima </a:t>
            </a:r>
            <a:r>
              <a:rPr lang="pl-PL" dirty="0" smtClean="0"/>
              <a:t>utvrđena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izdavalaca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da </a:t>
            </a:r>
            <a:r>
              <a:rPr lang="en-US" dirty="0" err="1"/>
              <a:t>sačine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kriterijima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insajderima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obavezu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ažuriraju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nastanku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izdavaocu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i obaveza da lica evidentirana na spomenutom spisku u pisanoj formi upozna </a:t>
            </a:r>
            <a:r>
              <a:rPr lang="pl-PL" dirty="0" smtClean="0"/>
              <a:t>s </a:t>
            </a:r>
            <a:r>
              <a:rPr lang="en-US" dirty="0" err="1" smtClean="0"/>
              <a:t>obavezom</a:t>
            </a:r>
            <a:r>
              <a:rPr lang="en-US" dirty="0" smtClean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posljedicama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,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insajderima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KVP/KHOV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o </a:t>
            </a:r>
            <a:r>
              <a:rPr lang="en-US" dirty="0" err="1"/>
              <a:t>svakoj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78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izvršenoj</a:t>
            </a:r>
            <a:r>
              <a:rPr lang="en-US" dirty="0"/>
              <a:t>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privilegirana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Pravilnikom</a:t>
            </a:r>
            <a:r>
              <a:rPr lang="sr-Latn-ME" dirty="0" smtClean="0"/>
              <a:t> </a:t>
            </a:r>
            <a:r>
              <a:rPr lang="en-US" dirty="0" smtClean="0"/>
              <a:t>KVP/KHOV </a:t>
            </a:r>
            <a:r>
              <a:rPr lang="en-US" dirty="0"/>
              <a:t>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privilegirane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 o </a:t>
            </a:r>
            <a:r>
              <a:rPr lang="en-US" dirty="0" err="1" smtClean="0"/>
              <a:t>svakoj</a:t>
            </a:r>
            <a:r>
              <a:rPr lang="sr-Latn-ME" dirty="0" smtClean="0"/>
              <a:t> </a:t>
            </a:r>
            <a:r>
              <a:rPr lang="en-US" dirty="0" err="1" smtClean="0"/>
              <a:t>izvršenoj</a:t>
            </a:r>
            <a:r>
              <a:rPr lang="en-US" dirty="0" smtClean="0"/>
              <a:t>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bliži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smtClean="0"/>
              <a:t>KVP/KHOV </a:t>
            </a:r>
            <a:r>
              <a:rPr lang="en-US" dirty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021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smtClean="0"/>
              <a:t>KVP/KHOV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zloupotrijebljene</a:t>
            </a:r>
            <a:r>
              <a:rPr lang="en-US" dirty="0" smtClean="0"/>
              <a:t> </a:t>
            </a:r>
            <a:r>
              <a:rPr lang="en-US" dirty="0" err="1"/>
              <a:t>privilegirane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, KVP/KHOV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organom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krivičnu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zloupotrebu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err="1" smtClean="0"/>
              <a:t>insajderima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 smtClean="0"/>
              <a:t>privileg</a:t>
            </a:r>
            <a:r>
              <a:rPr lang="sr-Latn-ME" dirty="0" smtClean="0"/>
              <a:t>ovanu </a:t>
            </a:r>
            <a:r>
              <a:rPr lang="en-US" dirty="0" err="1" smtClean="0"/>
              <a:t>informaciju</a:t>
            </a:r>
            <a:r>
              <a:rPr lang="en-US" dirty="0" smtClean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tajnu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a </a:t>
            </a:r>
            <a:r>
              <a:rPr lang="pt-BR" dirty="0"/>
              <a:t>njeno odavanje </a:t>
            </a:r>
            <a:r>
              <a:rPr lang="pt-BR" dirty="0" smtClean="0"/>
              <a:t>sankcioni</a:t>
            </a:r>
            <a:r>
              <a:rPr lang="sr-Latn-ME" dirty="0" smtClean="0"/>
              <a:t>še </a:t>
            </a:r>
            <a:r>
              <a:rPr lang="pt-BR" dirty="0" smtClean="0"/>
              <a:t> </a:t>
            </a:r>
            <a:r>
              <a:rPr lang="pt-BR" dirty="0"/>
              <a:t>i kao krivično djelo.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pitanja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/>
              <a:t>Da li </a:t>
            </a:r>
            <a:r>
              <a:rPr lang="sr-Latn-ME" dirty="0" smtClean="0"/>
              <a:t>dioničko/akcionarsko </a:t>
            </a:r>
            <a:r>
              <a:rPr lang="pt-BR" dirty="0" smtClean="0"/>
              <a:t>društvo </a:t>
            </a:r>
            <a:r>
              <a:rPr lang="pt-BR" dirty="0"/>
              <a:t>ima utvrđenu politiku objavljivanja informacija?</a:t>
            </a:r>
          </a:p>
          <a:p>
            <a:pPr algn="just"/>
            <a:r>
              <a:rPr lang="en-US" dirty="0"/>
              <a:t>Da li ta </a:t>
            </a:r>
            <a:r>
              <a:rPr lang="en-US" dirty="0" err="1"/>
              <a:t>politika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opredjeljenje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je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 smtClean="0"/>
              <a:t>dostupna</a:t>
            </a:r>
            <a:r>
              <a:rPr lang="sr-Latn-ME" dirty="0" smtClean="0"/>
              <a:t> </a:t>
            </a:r>
            <a:r>
              <a:rPr lang="pl-PL" dirty="0" smtClean="0"/>
              <a:t>učesnicima </a:t>
            </a:r>
            <a:r>
              <a:rPr lang="pl-PL" dirty="0"/>
              <a:t>na tržištu i drugim zainteresiranim licima?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it-IT" dirty="0" smtClean="0"/>
              <a:t>objavljivanja</a:t>
            </a:r>
            <a:r>
              <a:rPr lang="it-IT" dirty="0"/>
              <a:t>? </a:t>
            </a:r>
            <a:endParaRPr lang="sr-Latn-ME" dirty="0" smtClean="0"/>
          </a:p>
          <a:p>
            <a:pPr algn="just"/>
            <a:r>
              <a:rPr lang="it-IT" dirty="0" smtClean="0"/>
              <a:t>Koji </a:t>
            </a:r>
            <a:r>
              <a:rPr lang="it-IT" dirty="0"/>
              <a:t>su sistemi uspostavljeni da se osigura </a:t>
            </a:r>
            <a:r>
              <a:rPr lang="it-IT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dođe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dirty="0"/>
              <a:t>Da li su članovi uprave i članovi nadzornog/upravnog </a:t>
            </a:r>
            <a:r>
              <a:rPr lang="it-IT" dirty="0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netačnog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nepotpunog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 smtClean="0"/>
              <a:t>izvršni</a:t>
            </a:r>
            <a:r>
              <a:rPr lang="sr-Latn-ME" dirty="0" smtClean="0"/>
              <a:t> </a:t>
            </a:r>
            <a:r>
              <a:rPr lang="pl-PL" dirty="0" smtClean="0"/>
              <a:t>direktori </a:t>
            </a:r>
            <a:r>
              <a:rPr lang="pl-PL" dirty="0"/>
              <a:t>i članovi nadzornog/upravnog odbora </a:t>
            </a:r>
            <a:r>
              <a:rPr lang="pl-PL" dirty="0" smtClean="0"/>
              <a:t>postupaju na </a:t>
            </a:r>
            <a:r>
              <a:rPr lang="pl-PL" dirty="0"/>
              <a:t>način kako bi osigurali primjenu dobre prakse </a:t>
            </a:r>
            <a:r>
              <a:rPr lang="pl-PL" dirty="0" smtClean="0"/>
              <a:t>prilikom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69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ovanih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koristiti</a:t>
            </a:r>
            <a:r>
              <a:rPr lang="sr-Latn-ME" dirty="0" smtClean="0"/>
              <a:t> </a:t>
            </a:r>
            <a:r>
              <a:rPr lang="it-IT" dirty="0" smtClean="0"/>
              <a:t>za </a:t>
            </a:r>
            <a:r>
              <a:rPr lang="it-IT" dirty="0"/>
              <a:t>obavljanje poslova, niti mogu prenositi </a:t>
            </a:r>
            <a:r>
              <a:rPr lang="it-IT" dirty="0" smtClean="0"/>
              <a:t>privileg</a:t>
            </a:r>
            <a:r>
              <a:rPr lang="sr-Latn-ME" dirty="0" smtClean="0"/>
              <a:t>ovane </a:t>
            </a:r>
            <a:r>
              <a:rPr lang="it-IT" dirty="0" smtClean="0"/>
              <a:t> </a:t>
            </a:r>
            <a:r>
              <a:rPr lang="it-IT" dirty="0"/>
              <a:t>informacije trećem licu.</a:t>
            </a:r>
          </a:p>
          <a:p>
            <a:pPr algn="just"/>
            <a:r>
              <a:rPr lang="en-US" dirty="0" err="1"/>
              <a:t>Nezakonita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ovanih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nanijeti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 smtClean="0"/>
              <a:t>interesima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ugled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imati</a:t>
            </a:r>
            <a:r>
              <a:rPr lang="sr-Latn-ME" dirty="0" smtClean="0"/>
              <a:t> </a:t>
            </a:r>
            <a:r>
              <a:rPr lang="en-US" dirty="0" err="1" smtClean="0"/>
              <a:t>ustanovljenu</a:t>
            </a:r>
            <a:r>
              <a:rPr lang="en-US" dirty="0" smtClean="0"/>
              <a:t> </a:t>
            </a:r>
            <a:r>
              <a:rPr lang="en-US" dirty="0" err="1"/>
              <a:t>politiku</a:t>
            </a:r>
            <a:r>
              <a:rPr lang="en-US" dirty="0"/>
              <a:t> o </a:t>
            </a:r>
            <a:r>
              <a:rPr lang="en-US" dirty="0" err="1"/>
              <a:t>insajderskom</a:t>
            </a:r>
            <a:r>
              <a:rPr lang="en-US" dirty="0"/>
              <a:t> </a:t>
            </a:r>
            <a:r>
              <a:rPr lang="en-US" dirty="0" err="1"/>
              <a:t>trgovanju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energično</a:t>
            </a:r>
            <a:r>
              <a:rPr lang="en-US" dirty="0"/>
              <a:t> je </a:t>
            </a:r>
            <a:r>
              <a:rPr lang="en-US" dirty="0" err="1"/>
              <a:t>sprovoditi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da li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uprava </a:t>
            </a:r>
            <a:r>
              <a:rPr lang="pl-PL" dirty="0"/>
              <a:t>i drugi rukovodioci postupaju u skladu sa zakonom i internim pravilima </a:t>
            </a:r>
            <a:r>
              <a:rPr lang="pl-PL" dirty="0" smtClean="0"/>
              <a:t>o </a:t>
            </a:r>
            <a:r>
              <a:rPr lang="en-US" dirty="0" err="1" smtClean="0"/>
              <a:t>insajderskom</a:t>
            </a:r>
            <a:r>
              <a:rPr lang="en-US" dirty="0" smtClean="0"/>
              <a:t> </a:t>
            </a:r>
            <a:r>
              <a:rPr lang="en-US" dirty="0" err="1"/>
              <a:t>trgovanju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7391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Objavljivanje</a:t>
            </a:r>
            <a:r>
              <a:rPr lang="en-US" dirty="0"/>
              <a:t> u </a:t>
            </a:r>
            <a:r>
              <a:rPr lang="en-US" dirty="0" err="1"/>
              <a:t>otvorenim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zatvorenim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endParaRPr lang="en-US" dirty="0"/>
          </a:p>
          <a:p>
            <a:pPr algn="just"/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zatvorena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Zatvorena</a:t>
            </a:r>
            <a:r>
              <a:rPr lang="en-US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ovati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otvorena</a:t>
            </a:r>
            <a:r>
              <a:rPr lang="sr-Latn-ME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karakteri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uključenja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nadležne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izvještavaju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 smtClean="0"/>
              <a:t>Zakona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podzakonskih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935215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striktna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prevara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nastupiti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važnost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modernoj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vlast</a:t>
            </a:r>
            <a:r>
              <a:rPr lang="en-US" dirty="0"/>
              <a:t> je </a:t>
            </a:r>
            <a:r>
              <a:rPr lang="en-US" dirty="0" err="1"/>
              <a:t>razumljivo</a:t>
            </a:r>
            <a:r>
              <a:rPr lang="en-US" dirty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ovana 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je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raspoloživa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320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spomenuto</a:t>
            </a:r>
            <a:r>
              <a:rPr lang="en-US" dirty="0"/>
              <a:t>,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(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nazvanih</a:t>
            </a:r>
            <a:r>
              <a:rPr lang="en-US" dirty="0"/>
              <a:t> “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”).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pl-PL" dirty="0" smtClean="0"/>
              <a:t>Zakona </a:t>
            </a:r>
            <a:r>
              <a:rPr lang="pl-PL" dirty="0"/>
              <a:t>o vrijednosnim papirima/Zakona o hartijama od vrijednosti ova </a:t>
            </a:r>
            <a:r>
              <a:rPr lang="pl-PL" dirty="0" smtClean="0"/>
              <a:t>pitanja </a:t>
            </a:r>
            <a:r>
              <a:rPr lang="en-US" dirty="0" err="1" smtClean="0"/>
              <a:t>bliže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(</a:t>
            </a:r>
            <a:r>
              <a:rPr lang="en-US" dirty="0" err="1"/>
              <a:t>pravilnicima</a:t>
            </a:r>
            <a:r>
              <a:rPr lang="en-US" dirty="0"/>
              <a:t>)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vrijednosne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sveukupno</a:t>
            </a:r>
            <a:r>
              <a:rPr lang="en-US" dirty="0"/>
              <a:t> </a:t>
            </a:r>
            <a:r>
              <a:rPr lang="en-US" dirty="0" err="1"/>
              <a:t>sagledavanje</a:t>
            </a:r>
            <a:r>
              <a:rPr lang="en-US" dirty="0"/>
              <a:t> </a:t>
            </a:r>
            <a:r>
              <a:rPr lang="en-US" dirty="0" err="1"/>
              <a:t>uređenja</a:t>
            </a:r>
            <a:r>
              <a:rPr lang="en-US" dirty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primaran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0053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Pravilnik o sadržini i formi prospekta i drugih dokumenata koji se </a:t>
            </a:r>
            <a:r>
              <a:rPr lang="pl-PL" dirty="0" smtClean="0"/>
              <a:t>podnose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VP/HOV 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 smtClean="0"/>
              <a:t>)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Njim se, </a:t>
            </a:r>
            <a:r>
              <a:rPr lang="en-US" dirty="0" smtClean="0"/>
              <a:t>pored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forma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inicijalnog</a:t>
            </a:r>
            <a:r>
              <a:rPr lang="sr-Latn-ME" dirty="0" smtClean="0"/>
              <a:t> </a:t>
            </a:r>
            <a:r>
              <a:rPr lang="pl-PL" dirty="0" smtClean="0"/>
              <a:t>seta </a:t>
            </a:r>
            <a:r>
              <a:rPr lang="pl-PL" dirty="0"/>
              <a:t>podataka o izdavaocu i vrijednosnom papiru/hartiji od vrijednosti, </a:t>
            </a:r>
            <a:r>
              <a:rPr lang="pl-PL" dirty="0" smtClean="0"/>
              <a:t>koji </a:t>
            </a:r>
            <a:r>
              <a:rPr lang="en-US" dirty="0" err="1" smtClean="0"/>
              <a:t>investicionoj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cjelovitu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 smtClean="0"/>
              <a:t>poslovanju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obavještavanju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posjedovanju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 smtClean="0"/>
              <a:t>izvještavanja</a:t>
            </a:r>
            <a:r>
              <a:rPr lang="sr-Latn-ME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daljeg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života</a:t>
            </a:r>
            <a:r>
              <a:rPr lang="en-US" dirty="0"/>
              <a:t>”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emitiranih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366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 </a:t>
            </a:r>
            <a:r>
              <a:rPr lang="en-US" dirty="0" err="1" smtClean="0"/>
              <a:t>razlikuju</a:t>
            </a:r>
            <a:r>
              <a:rPr lang="sr-Latn-ME" dirty="0" smtClean="0"/>
              <a:t> </a:t>
            </a:r>
            <a:r>
              <a:rPr lang="it-IT" dirty="0" smtClean="0"/>
              <a:t>se </a:t>
            </a:r>
            <a:r>
              <a:rPr lang="it-IT" dirty="0"/>
              <a:t>u zavisnosti od toga da li su njihovi vrijednosni papiri/hartije od </a:t>
            </a:r>
            <a:r>
              <a:rPr lang="it-IT" dirty="0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uključeni </a:t>
            </a:r>
            <a:r>
              <a:rPr lang="pl-PL" dirty="0"/>
              <a:t>na berzansko ili vanberzansko tržište, i to u smislu dodatnih </a:t>
            </a:r>
            <a:r>
              <a:rPr lang="pl-PL" dirty="0" smtClean="0"/>
              <a:t>obaveza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propisanih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izdavaoce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kojima </a:t>
            </a:r>
            <a:r>
              <a:rPr lang="pl-PL" dirty="0"/>
              <a:t>se trguje na berzanskom tržištu. </a:t>
            </a:r>
            <a:endParaRPr lang="pl-PL" dirty="0" smtClean="0"/>
          </a:p>
          <a:p>
            <a:pPr algn="just"/>
            <a:r>
              <a:rPr lang="pl-PL" dirty="0" smtClean="0"/>
              <a:t>One</a:t>
            </a:r>
            <a:r>
              <a:rPr lang="pl-PL" dirty="0"/>
              <a:t>, pored dodatnih obaveza </a:t>
            </a:r>
            <a:r>
              <a:rPr lang="pl-PL" dirty="0" smtClean="0"/>
              <a:t>propisanih </a:t>
            </a:r>
            <a:r>
              <a:rPr lang="en-US" dirty="0" err="1" smtClean="0"/>
              <a:t>Pravilnikom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izvještavanju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err="1" smtClean="0"/>
              <a:t>šestomjesečnih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),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izdavaoce</a:t>
            </a:r>
            <a:r>
              <a:rPr lang="en-US" dirty="0" smtClean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primljeni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listinga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– </a:t>
            </a:r>
            <a:r>
              <a:rPr lang="en-US" dirty="0" err="1"/>
              <a:t>berze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536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volju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razliku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realizaciju</a:t>
            </a:r>
            <a:r>
              <a:rPr lang="sr-Latn-ME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uključenja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organizirano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), </a:t>
            </a:r>
            <a:r>
              <a:rPr lang="en-US" dirty="0" err="1"/>
              <a:t>ispunjenost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 smtClean="0"/>
              <a:t>dodatnih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sanih 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012606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ova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sana 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Pravilnicima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listingu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kotaciji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/>
              <a:t>je,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listing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(Prime Market) </a:t>
            </a:r>
            <a:r>
              <a:rPr lang="en-US" dirty="0" err="1"/>
              <a:t>ili</a:t>
            </a:r>
            <a:r>
              <a:rPr lang="en-US" dirty="0"/>
              <a:t> listing B (Standard Market)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usvojen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 smtClean="0"/>
              <a:t>prihvaćenu</a:t>
            </a:r>
            <a:r>
              <a:rPr lang="sr-Latn-ME" dirty="0" smtClean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izvještavanju</a:t>
            </a:r>
            <a:r>
              <a:rPr lang="en-US" dirty="0"/>
              <a:t>,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/>
              <a:t>VP/HOV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zavisiti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listinga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sadržane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ugovoru koji izdavalac zaključuje s berzom.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24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transparentnost</a:t>
            </a:r>
            <a:endParaRPr lang="en-US" dirty="0"/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se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miješa</a:t>
            </a:r>
            <a:r>
              <a:rPr lang="en-US" dirty="0"/>
              <a:t> s </a:t>
            </a:r>
            <a:r>
              <a:rPr lang="en-US" dirty="0" err="1"/>
              <a:t>transparentnošću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Nažalost</a:t>
            </a:r>
            <a:r>
              <a:rPr lang="en-US" dirty="0"/>
              <a:t>, 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često </a:t>
            </a:r>
            <a:r>
              <a:rPr lang="it-IT" dirty="0"/>
              <a:t>i pogrešno koriste kao sinonimi. </a:t>
            </a:r>
            <a:endParaRPr lang="sr-Latn-ME" dirty="0" smtClean="0"/>
          </a:p>
          <a:p>
            <a:pPr algn="just"/>
            <a:r>
              <a:rPr lang="it-IT" dirty="0" smtClean="0"/>
              <a:t>Mada </a:t>
            </a:r>
            <a:r>
              <a:rPr lang="it-IT" dirty="0"/>
              <a:t>bi se na prvi pogled moglo činiti da </a:t>
            </a:r>
            <a:r>
              <a:rPr lang="it-IT" dirty="0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to </a:t>
            </a:r>
            <a:r>
              <a:rPr lang="en-US" dirty="0" err="1"/>
              <a:t>nisu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objavljivati</a:t>
            </a:r>
            <a:r>
              <a:rPr lang="sr-Latn-ME" dirty="0" smtClean="0"/>
              <a:t> </a:t>
            </a:r>
            <a:r>
              <a:rPr lang="pl-PL" dirty="0" smtClean="0"/>
              <a:t>veliku </a:t>
            </a:r>
            <a:r>
              <a:rPr lang="pl-PL" dirty="0"/>
              <a:t>količinu informacija koje nisu ni od kakve posebne vrijednosti za </a:t>
            </a:r>
            <a:r>
              <a:rPr lang="pl-PL" dirty="0" smtClean="0"/>
              <a:t>korisnike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a da se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ne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dijelovi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Objavljivanje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irelevantno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gore, </a:t>
            </a:r>
            <a:r>
              <a:rPr lang="en-US" dirty="0" err="1"/>
              <a:t>izgledati</a:t>
            </a:r>
            <a:r>
              <a:rPr lang="en-US" dirty="0"/>
              <a:t> da se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 smtClean="0"/>
              <a:t>manipuli</a:t>
            </a:r>
            <a:r>
              <a:rPr lang="sr-Latn-ME" dirty="0" smtClean="0"/>
              <a:t>salo 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da se</a:t>
            </a:r>
            <a:r>
              <a:rPr lang="sr-Latn-ME" dirty="0"/>
              <a:t> </a:t>
            </a:r>
            <a:r>
              <a:rPr lang="sv-SE" dirty="0"/>
              <a:t>prikrije stvarna slika stanja društva.</a:t>
            </a:r>
          </a:p>
          <a:p>
            <a:pPr algn="just"/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sr-Latn-ME" dirty="0"/>
              <a:t> </a:t>
            </a:r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u </a:t>
            </a:r>
            <a:r>
              <a:rPr lang="en-US" dirty="0" err="1"/>
              <a:t>društvima</a:t>
            </a:r>
            <a:r>
              <a:rPr lang="en-US" dirty="0"/>
              <a:t> je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sr-Latn-ME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,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sr-Latn-ME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skriveni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složenih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933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je </a:t>
            </a:r>
            <a:r>
              <a:rPr lang="en-US" dirty="0" err="1" smtClean="0"/>
              <a:t>transparentna</a:t>
            </a:r>
            <a:r>
              <a:rPr lang="en-US" dirty="0" smtClean="0"/>
              <a:t> </a:t>
            </a:r>
            <a:r>
              <a:rPr lang="en-US" dirty="0" err="1" smtClean="0"/>
              <a:t>vlasnička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Koji </a:t>
            </a:r>
            <a:r>
              <a:rPr lang="en-US" dirty="0" err="1" smtClean="0"/>
              <a:t>koraci</a:t>
            </a:r>
            <a:r>
              <a:rPr lang="en-US" dirty="0" smtClean="0"/>
              <a:t> se </a:t>
            </a:r>
            <a:r>
              <a:rPr lang="en-US" dirty="0" err="1" smtClean="0"/>
              <a:t>preduzimaju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se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pošteno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primjer, osigurava da svi investitori dobijaju informacije u</a:t>
            </a:r>
            <a:r>
              <a:rPr lang="sr-Latn-ME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, ne </a:t>
            </a:r>
            <a:r>
              <a:rPr lang="en-US" dirty="0" err="1" smtClean="0"/>
              <a:t>dajući</a:t>
            </a:r>
            <a:r>
              <a:rPr lang="en-US" dirty="0" smtClean="0"/>
              <a:t> </a:t>
            </a:r>
            <a:r>
              <a:rPr lang="en-US" dirty="0" err="1" smtClean="0"/>
              <a:t>privilegiran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sr-Latn-ME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institucionalnih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usvojenu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o </a:t>
            </a:r>
            <a:r>
              <a:rPr lang="en-US" dirty="0" err="1" smtClean="0"/>
              <a:t>insajderskom</a:t>
            </a:r>
            <a:r>
              <a:rPr lang="en-US" dirty="0" smtClean="0"/>
              <a:t> </a:t>
            </a:r>
            <a:r>
              <a:rPr lang="en-US" dirty="0" err="1" smtClean="0"/>
              <a:t>trgovanju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da li sprovodi ovu politiku? </a:t>
            </a:r>
            <a:endParaRPr lang="sr-Latn-ME" dirty="0" smtClean="0"/>
          </a:p>
          <a:p>
            <a:pPr algn="just"/>
            <a:r>
              <a:rPr lang="it-IT" dirty="0" smtClean="0"/>
              <a:t>Koji su sistemi uspostavljeni da se</a:t>
            </a:r>
            <a:r>
              <a:rPr lang="sr-Latn-ME" dirty="0" smtClean="0"/>
              <a:t> </a:t>
            </a:r>
            <a:r>
              <a:rPr lang="en-US" dirty="0" err="1" smtClean="0"/>
              <a:t>upravlja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privilegiranih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osjetljivih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6384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neobjavljivanje</a:t>
            </a:r>
            <a:endParaRPr lang="en-US" dirty="0"/>
          </a:p>
          <a:p>
            <a:pPr algn="just"/>
            <a:r>
              <a:rPr lang="en-US" dirty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,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iskrivljenih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učestvovala</a:t>
            </a:r>
            <a:r>
              <a:rPr lang="en-US" dirty="0"/>
              <a:t> u </a:t>
            </a:r>
            <a:r>
              <a:rPr lang="en-US" dirty="0" err="1"/>
              <a:t>sačinjavanju</a:t>
            </a:r>
            <a:r>
              <a:rPr lang="en-US" dirty="0"/>
              <a:t> </a:t>
            </a:r>
            <a:r>
              <a:rPr lang="en-US" dirty="0" err="1" smtClean="0"/>
              <a:t>objavljenih</a:t>
            </a:r>
            <a:r>
              <a:rPr lang="sr-Latn-ME" dirty="0" smtClean="0"/>
              <a:t> </a:t>
            </a:r>
            <a:r>
              <a:rPr lang="pl-PL" dirty="0" smtClean="0"/>
              <a:t>informacija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541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algn="just"/>
            <a:r>
              <a:rPr lang="pl-PL" dirty="0"/>
              <a:t>Dodatni uslov za njihovu odgovornost je da su znali ili su po prirodi </a:t>
            </a:r>
            <a:r>
              <a:rPr lang="it-IT" dirty="0"/>
              <a:t>svog posla morali znati da su informacije netačne ili nepotpune (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</a:t>
            </a:r>
            <a:r>
              <a:rPr lang="it-IT" dirty="0"/>
              <a:t>,</a:t>
            </a:r>
            <a:r>
              <a:rPr lang="sr-Latn-ME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šef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izdavaocem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cjelokupnu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sr-Latn-ME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neistinitih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prouzrokovana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dalo</a:t>
            </a:r>
            <a:r>
              <a:rPr lang="en-US" dirty="0"/>
              <a:t> </a:t>
            </a:r>
            <a:r>
              <a:rPr lang="en-US" dirty="0" err="1"/>
              <a:t>netačne</a:t>
            </a:r>
            <a:r>
              <a:rPr lang="en-US" dirty="0"/>
              <a:t>, </a:t>
            </a:r>
            <a:r>
              <a:rPr lang="en-US" dirty="0" err="1"/>
              <a:t>nepotpune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iskrivljene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objavilo</a:t>
            </a:r>
            <a:r>
              <a:rPr lang="sr-Latn-ME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krivičnoj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20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objavljuju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Principi </a:t>
            </a:r>
            <a:r>
              <a:rPr lang="pt-BR" dirty="0"/>
              <a:t>korporativnog upravljanja OECD-a (Principi OECD-a) </a:t>
            </a:r>
            <a:r>
              <a:rPr lang="pt-BR" dirty="0" smtClean="0"/>
              <a:t>sugeri</a:t>
            </a:r>
            <a:r>
              <a:rPr lang="sr-Latn-ME" dirty="0" smtClean="0"/>
              <a:t>šu 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“…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 smtClean="0"/>
              <a:t>značaja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uspješnost</a:t>
            </a:r>
            <a:r>
              <a:rPr lang="en-US" dirty="0"/>
              <a:t>,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” </a:t>
            </a:r>
          </a:p>
          <a:p>
            <a:pPr algn="just"/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osnovi</a:t>
            </a:r>
            <a:r>
              <a:rPr lang="en-US" dirty="0"/>
              <a:t> OECD-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 smtClean="0"/>
              <a:t>koncept</a:t>
            </a:r>
            <a:r>
              <a:rPr lang="sr-Latn-ME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izostavljanje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važnim</a:t>
            </a:r>
            <a:r>
              <a:rPr lang="en-US" dirty="0"/>
              <a:t> da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pl-PL" dirty="0" smtClean="0"/>
              <a:t>uticaj </a:t>
            </a:r>
            <a:r>
              <a:rPr lang="pl-PL" dirty="0"/>
              <a:t>na cijenu dionica/akcija društva.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16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društvima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izbjegnu</a:t>
            </a:r>
            <a:r>
              <a:rPr lang="en-US" dirty="0"/>
              <a:t> </a:t>
            </a:r>
            <a:r>
              <a:rPr lang="en-US" dirty="0" err="1"/>
              <a:t>pretjerano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je, 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, </a:t>
            </a:r>
            <a:r>
              <a:rPr lang="en-US" dirty="0" err="1"/>
              <a:t>nebitno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dioničare/akcionare.</a:t>
            </a:r>
          </a:p>
          <a:p>
            <a:pPr algn="just"/>
            <a:r>
              <a:rPr lang="pl-PL" dirty="0" smtClean="0"/>
              <a:t> Na primjer</a:t>
            </a:r>
            <a:r>
              <a:rPr lang="pl-PL" dirty="0"/>
              <a:t>, jasno je da je šteta u vrijednosti od 10.000 KM </a:t>
            </a:r>
            <a:r>
              <a:rPr lang="pl-PL" dirty="0" smtClean="0"/>
              <a:t>u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javno </a:t>
            </a:r>
            <a:r>
              <a:rPr lang="pl-PL" dirty="0"/>
              <a:t>trguje od male važnosti za investitora.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strane, ona može biti </a:t>
            </a:r>
            <a:r>
              <a:rPr lang="pl-PL" dirty="0" smtClean="0"/>
              <a:t>od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štampariju</a:t>
            </a:r>
            <a:r>
              <a:rPr lang="en-US" dirty="0"/>
              <a:t> u </a:t>
            </a:r>
            <a:r>
              <a:rPr lang="en-US" dirty="0" err="1"/>
              <a:t>porodičnom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876322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en-US" dirty="0" err="1"/>
              <a:t>Stoga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relativan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preciznošću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primjenjivati</a:t>
            </a:r>
            <a:r>
              <a:rPr lang="en-US" dirty="0"/>
              <a:t>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/>
              <a:t>numeričke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5% </a:t>
            </a:r>
            <a:r>
              <a:rPr lang="en-US" dirty="0" err="1"/>
              <a:t>prihoda</a:t>
            </a:r>
            <a:r>
              <a:rPr lang="en-US" dirty="0"/>
              <a:t>) da</a:t>
            </a:r>
            <a:r>
              <a:rPr lang="sr-Latn-ME" dirty="0"/>
              <a:t> </a:t>
            </a:r>
            <a:r>
              <a:rPr lang="en-US" dirty="0" err="1"/>
              <a:t>pojednostave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limiti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služiti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polazna</a:t>
            </a:r>
            <a:r>
              <a:rPr lang="sr-Latn-ME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rigorozniju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4337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pored </a:t>
            </a:r>
            <a:r>
              <a:rPr lang="en-US" dirty="0" err="1"/>
              <a:t>obaveznih</a:t>
            </a:r>
            <a:r>
              <a:rPr lang="en-US" dirty="0"/>
              <a:t>, </a:t>
            </a:r>
            <a:r>
              <a:rPr lang="en-US" dirty="0" err="1"/>
              <a:t>taksativno</a:t>
            </a:r>
            <a:r>
              <a:rPr lang="en-US" dirty="0"/>
              <a:t> </a:t>
            </a:r>
            <a:r>
              <a:rPr lang="en-US" dirty="0" err="1"/>
              <a:t>nabrojanih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 smtClean="0"/>
              <a:t>dokumenta</a:t>
            </a:r>
            <a:r>
              <a:rPr lang="sr-Latn-ME" dirty="0" smtClean="0"/>
              <a:t> </a:t>
            </a:r>
            <a:r>
              <a:rPr lang="en-US" dirty="0" err="1" smtClean="0"/>
              <a:t>namijenjenog</a:t>
            </a:r>
            <a:r>
              <a:rPr lang="en-US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sanju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,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 smtClean="0"/>
              <a:t>kompanijama</a:t>
            </a:r>
            <a:r>
              <a:rPr lang="sr-Latn-ME" dirty="0" smtClean="0"/>
              <a:t> </a:t>
            </a:r>
            <a:r>
              <a:rPr lang="en-US" dirty="0" err="1" smtClean="0"/>
              <a:t>ostavlja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procijene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“</a:t>
            </a:r>
            <a:r>
              <a:rPr lang="en-US" dirty="0" err="1"/>
              <a:t>značajniji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sporovi</a:t>
            </a:r>
            <a:r>
              <a:rPr lang="en-US" dirty="0"/>
              <a:t>”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vrijednosnog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”, a </a:t>
            </a:r>
            <a:r>
              <a:rPr lang="en-US" dirty="0" err="1"/>
              <a:t>čiju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872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Principi</a:t>
            </a:r>
            <a:r>
              <a:rPr lang="en-US" dirty="0"/>
              <a:t> OECD-a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oblasti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3000" dirty="0"/>
              <a:t>• finansijski i poslovni rezultati društva;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ciljevi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dioničarska</a:t>
            </a:r>
            <a:r>
              <a:rPr lang="en-US" sz="3000" dirty="0"/>
              <a:t>/</a:t>
            </a:r>
            <a:r>
              <a:rPr lang="en-US" sz="3000" dirty="0" err="1"/>
              <a:t>akcionarska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vlasnička</a:t>
            </a:r>
            <a:r>
              <a:rPr lang="en-US" sz="3000" dirty="0"/>
              <a:t> </a:t>
            </a:r>
            <a:r>
              <a:rPr lang="en-US" sz="3000" dirty="0" err="1"/>
              <a:t>struktura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članovi</a:t>
            </a:r>
            <a:r>
              <a:rPr lang="en-US" sz="3000" dirty="0"/>
              <a:t> </a:t>
            </a:r>
            <a:r>
              <a:rPr lang="en-US" sz="3000" dirty="0" err="1"/>
              <a:t>nadzornog</a:t>
            </a:r>
            <a:r>
              <a:rPr lang="en-US" sz="3000" dirty="0"/>
              <a:t>/</a:t>
            </a:r>
            <a:r>
              <a:rPr lang="en-US" sz="3000" dirty="0" err="1"/>
              <a:t>upravnog</a:t>
            </a:r>
            <a:r>
              <a:rPr lang="en-US" sz="3000" dirty="0"/>
              <a:t> </a:t>
            </a:r>
            <a:r>
              <a:rPr lang="en-US" sz="3000" dirty="0" err="1"/>
              <a:t>odbora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ključni</a:t>
            </a:r>
            <a:r>
              <a:rPr lang="en-US" sz="3000" dirty="0"/>
              <a:t> </a:t>
            </a:r>
            <a:r>
              <a:rPr lang="en-US" sz="3000" dirty="0" err="1"/>
              <a:t>izvršni</a:t>
            </a:r>
            <a:r>
              <a:rPr lang="en-US" sz="3000" dirty="0"/>
              <a:t> </a:t>
            </a:r>
            <a:r>
              <a:rPr lang="en-US" sz="3000" dirty="0" err="1"/>
              <a:t>rukovodioci</a:t>
            </a:r>
            <a:r>
              <a:rPr lang="en-US" sz="3000" dirty="0"/>
              <a:t>,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njihove</a:t>
            </a:r>
            <a:r>
              <a:rPr lang="sr-Latn-ME" sz="3000" dirty="0" smtClean="0"/>
              <a:t> </a:t>
            </a:r>
            <a:r>
              <a:rPr lang="en-US" sz="3000" dirty="0" err="1" smtClean="0"/>
              <a:t>naknade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 smtClean="0"/>
              <a:t>predvidivi</a:t>
            </a:r>
            <a:r>
              <a:rPr lang="en-US" sz="3000" dirty="0" smtClean="0"/>
              <a:t> </a:t>
            </a:r>
            <a:r>
              <a:rPr lang="en-US" sz="3000" dirty="0" err="1"/>
              <a:t>faktori</a:t>
            </a:r>
            <a:r>
              <a:rPr lang="en-US" sz="3000" dirty="0"/>
              <a:t> </a:t>
            </a:r>
            <a:r>
              <a:rPr lang="en-US" sz="3000" dirty="0" err="1"/>
              <a:t>rizika</a:t>
            </a:r>
            <a:r>
              <a:rPr lang="en-US" sz="3000" dirty="0"/>
              <a:t> od </a:t>
            </a:r>
            <a:r>
              <a:rPr lang="en-US" sz="3000" dirty="0" err="1"/>
              <a:t>materijalnog</a:t>
            </a:r>
            <a:r>
              <a:rPr lang="en-US" sz="3000" dirty="0"/>
              <a:t> </a:t>
            </a:r>
            <a:r>
              <a:rPr lang="en-US" sz="3000" dirty="0" err="1"/>
              <a:t>značaja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pl-PL" sz="3000" dirty="0"/>
              <a:t>• pitanja od materijalnog značaja koja se odnose na zaposlene i druge </a:t>
            </a:r>
            <a:r>
              <a:rPr lang="pl-PL" sz="3000" dirty="0" smtClean="0"/>
              <a:t>nosioce </a:t>
            </a:r>
            <a:r>
              <a:rPr lang="en-US" sz="3000" dirty="0" err="1" smtClean="0"/>
              <a:t>rizika</a:t>
            </a:r>
            <a:r>
              <a:rPr lang="en-US" sz="3000" dirty="0" smtClean="0"/>
              <a:t> </a:t>
            </a:r>
            <a:r>
              <a:rPr lang="en-US" sz="3000" dirty="0" err="1"/>
              <a:t>poslovanja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strukture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politike</a:t>
            </a:r>
            <a:r>
              <a:rPr lang="en-US" sz="3000" dirty="0"/>
              <a:t> </a:t>
            </a:r>
            <a:r>
              <a:rPr lang="en-US" sz="3000" dirty="0" err="1"/>
              <a:t>korporativnog</a:t>
            </a:r>
            <a:r>
              <a:rPr lang="en-US" sz="3000" dirty="0"/>
              <a:t> </a:t>
            </a:r>
            <a:r>
              <a:rPr lang="en-US" sz="3000" dirty="0" err="1"/>
              <a:t>upravljanja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48869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spisak</a:t>
            </a:r>
            <a:r>
              <a:rPr lang="en-US" dirty="0" smtClean="0"/>
              <a:t>,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načelnog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, </a:t>
            </a:r>
            <a:r>
              <a:rPr lang="en-US" dirty="0" err="1" smtClean="0"/>
              <a:t>sveobuhvatan</a:t>
            </a:r>
            <a:r>
              <a:rPr lang="en-US" dirty="0" smtClean="0"/>
              <a:t> je. </a:t>
            </a:r>
            <a:endParaRPr lang="sr-Latn-ME" dirty="0" smtClean="0"/>
          </a:p>
          <a:p>
            <a:pPr algn="just"/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/>
              <a:t>komitet</a:t>
            </a:r>
            <a:r>
              <a:rPr lang="en-US" dirty="0" smtClean="0"/>
              <a:t> </a:t>
            </a:r>
            <a:r>
              <a:rPr lang="en-US" dirty="0" err="1" smtClean="0"/>
              <a:t>Međunarodne</a:t>
            </a:r>
            <a:r>
              <a:rPr lang="sr-Latn-ME" dirty="0" smtClean="0"/>
              <a:t> </a:t>
            </a:r>
            <a:r>
              <a:rPr lang="pl-PL" dirty="0" smtClean="0"/>
              <a:t>organizacije komisija za vrijednosne papire/hartije od vrijednosti (IOSCO) razvio je </a:t>
            </a:r>
            <a:r>
              <a:rPr lang="en-US" dirty="0" err="1" smtClean="0"/>
              <a:t>detaljnije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 smtClean="0"/>
              <a:t>kontinuiranog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o </a:t>
            </a:r>
            <a:r>
              <a:rPr lang="en-US" dirty="0" err="1" smtClean="0"/>
              <a:t>kretanjima</a:t>
            </a:r>
            <a:r>
              <a:rPr lang="en-US" dirty="0" smtClean="0"/>
              <a:t> od </a:t>
            </a:r>
            <a:r>
              <a:rPr lang="en-US" dirty="0" err="1" smtClean="0"/>
              <a:t>materijalnog</a:t>
            </a:r>
            <a:r>
              <a:rPr lang="sr-Latn-ME" dirty="0" smtClean="0"/>
              <a:t> </a:t>
            </a:r>
            <a:r>
              <a:rPr lang="it-IT" dirty="0" smtClean="0"/>
              <a:t>značaja za kotirana društva. </a:t>
            </a:r>
            <a:endParaRPr lang="sr-Latn-ME" dirty="0" smtClean="0"/>
          </a:p>
          <a:p>
            <a:pPr algn="just"/>
            <a:r>
              <a:rPr lang="it-IT" dirty="0" smtClean="0"/>
              <a:t>Ovi principi su: 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materijalni značaj informacija za odluku investitora o investiranju;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blagovremeno</a:t>
            </a:r>
            <a:r>
              <a:rPr lang="en-US" sz="2800" dirty="0" smtClean="0"/>
              <a:t> </a:t>
            </a:r>
            <a:r>
              <a:rPr lang="en-US" sz="2800" dirty="0" err="1" smtClean="0"/>
              <a:t>objavljivanje</a:t>
            </a:r>
            <a:r>
              <a:rPr lang="en-US" sz="2800" dirty="0" smtClean="0"/>
              <a:t> – </a:t>
            </a:r>
            <a:r>
              <a:rPr lang="en-US" sz="2800" dirty="0" err="1" smtClean="0"/>
              <a:t>trenutno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periodično</a:t>
            </a:r>
            <a:r>
              <a:rPr lang="en-US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651807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identično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sr-Latn-ME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kotirani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širenje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pošteni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, bez </a:t>
            </a:r>
            <a:r>
              <a:rPr lang="en-US" dirty="0" err="1"/>
              <a:t>varljivog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obmanjivog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</a:t>
            </a:r>
            <a:r>
              <a:rPr lang="sr-Latn-ME" dirty="0"/>
              <a:t> </a:t>
            </a:r>
            <a:r>
              <a:rPr lang="en-US" dirty="0" err="1"/>
              <a:t>propusta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– </a:t>
            </a: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selektivnog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sr-Latn-ME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poštivanje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8855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dirty="0"/>
              <a:t>1. Finansijski i poslovni rezultati</a:t>
            </a:r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poslovima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od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kreditore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0167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 Da li društvo shvata da je u njegovom vlastitom interesu da vrši</a:t>
            </a:r>
            <a:r>
              <a:rPr lang="sr-Latn-ME" dirty="0" smtClean="0"/>
              <a:t> </a:t>
            </a:r>
            <a:r>
              <a:rPr lang="pl-PL" dirty="0" smtClean="0"/>
              <a:t>dobrovoljna objavljivanja informacija na tržištu? </a:t>
            </a:r>
          </a:p>
          <a:p>
            <a:pPr algn="just"/>
            <a:r>
              <a:rPr lang="pl-PL" dirty="0" smtClean="0"/>
              <a:t>Ako je tako,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istinitost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njihovo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korišteno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marketinške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 err="1" smtClean="0"/>
              <a:t>razumije</a:t>
            </a:r>
            <a:r>
              <a:rPr lang="en-US" dirty="0" smtClean="0"/>
              <a:t> </a:t>
            </a:r>
            <a:r>
              <a:rPr lang="en-US" dirty="0" err="1" smtClean="0"/>
              <a:t>definiciju</a:t>
            </a:r>
            <a:r>
              <a:rPr lang="en-US" dirty="0" smtClean="0"/>
              <a:t> </a:t>
            </a:r>
            <a:r>
              <a:rPr lang="en-US" dirty="0" err="1" smtClean="0"/>
              <a:t>komercijalno</a:t>
            </a:r>
            <a:r>
              <a:rPr lang="en-US" dirty="0" smtClean="0"/>
              <a:t> </a:t>
            </a:r>
            <a:r>
              <a:rPr lang="en-US" dirty="0" err="1" smtClean="0"/>
              <a:t>osetljive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? Ili, da li se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krije</a:t>
            </a:r>
            <a:r>
              <a:rPr lang="en-US" dirty="0" smtClean="0"/>
              <a:t> </a:t>
            </a:r>
            <a:r>
              <a:rPr lang="en-US" dirty="0" err="1" smtClean="0"/>
              <a:t>iza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predviđenih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osjetljive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da bi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 smtClean="0"/>
              <a:t>uskratilo</a:t>
            </a:r>
            <a:r>
              <a:rPr lang="en-US" dirty="0" smtClean="0"/>
              <a:t> </a:t>
            </a:r>
            <a:r>
              <a:rPr lang="en-US" dirty="0" err="1" smtClean="0"/>
              <a:t>važne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 smtClean="0"/>
              <a:t> Kakvo je objavljivanje informacija društva u odnosu na </a:t>
            </a:r>
            <a:r>
              <a:rPr lang="en-US" dirty="0" err="1" smtClean="0"/>
              <a:t>međunarodne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u</a:t>
            </a:r>
            <a:r>
              <a:rPr lang="sr-Latn-ME" dirty="0" smtClean="0"/>
              <a:t> </a:t>
            </a:r>
            <a:r>
              <a:rPr lang="en-US" dirty="0" err="1" smtClean="0"/>
              <a:t>poređenju</a:t>
            </a:r>
            <a:r>
              <a:rPr lang="en-US" dirty="0" smtClean="0"/>
              <a:t> s </a:t>
            </a:r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OECD-a)?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0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Bilans</a:t>
            </a:r>
            <a:r>
              <a:rPr lang="en-US" sz="2800" dirty="0"/>
              <a:t> </a:t>
            </a:r>
            <a:r>
              <a:rPr lang="en-US" sz="2800" dirty="0" err="1"/>
              <a:t>stanja</a:t>
            </a:r>
            <a:r>
              <a:rPr lang="en-US" sz="2800" dirty="0"/>
              <a:t> </a:t>
            </a:r>
            <a:r>
              <a:rPr lang="en-US" sz="2800" dirty="0" err="1"/>
              <a:t>daje</a:t>
            </a:r>
            <a:r>
              <a:rPr lang="en-US" sz="2800" dirty="0"/>
              <a:t> </a:t>
            </a: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, </a:t>
            </a:r>
            <a:r>
              <a:rPr lang="en-US" sz="2800" dirty="0" err="1"/>
              <a:t>kapitala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određeni</a:t>
            </a:r>
            <a:r>
              <a:rPr lang="en-US" sz="2800" dirty="0"/>
              <a:t> </a:t>
            </a:r>
            <a:r>
              <a:rPr lang="en-US" sz="2800" dirty="0" err="1"/>
              <a:t>dan.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 err="1" smtClean="0"/>
              <a:t>Kvalifi</a:t>
            </a:r>
            <a:r>
              <a:rPr lang="sr-Latn-ME" sz="2800" dirty="0" smtClean="0"/>
              <a:t>kovanim </a:t>
            </a:r>
            <a:r>
              <a:rPr lang="en-US" sz="2800" dirty="0" err="1" smtClean="0"/>
              <a:t>analitičarima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važne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,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ostalog</a:t>
            </a:r>
            <a:r>
              <a:rPr lang="en-US" sz="2800" dirty="0"/>
              <a:t>, o</a:t>
            </a:r>
            <a:r>
              <a:rPr lang="sr-Latn-ME" sz="2800" dirty="0"/>
              <a:t> </a:t>
            </a:r>
            <a:r>
              <a:rPr lang="en-US" sz="2800" dirty="0" err="1"/>
              <a:t>stepenu</a:t>
            </a:r>
            <a:r>
              <a:rPr lang="en-US" sz="2800" dirty="0"/>
              <a:t> </a:t>
            </a:r>
            <a:r>
              <a:rPr lang="en-US" sz="2800" dirty="0" err="1"/>
              <a:t>rizika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nosi</a:t>
            </a:r>
            <a:r>
              <a:rPr lang="en-US" sz="2800" dirty="0"/>
              <a:t> </a:t>
            </a:r>
            <a:r>
              <a:rPr lang="en-US" sz="2800" dirty="0" err="1"/>
              <a:t>ulaganje</a:t>
            </a:r>
            <a:r>
              <a:rPr lang="en-US" sz="2800" dirty="0"/>
              <a:t> u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o </a:t>
            </a:r>
            <a:r>
              <a:rPr lang="en-US" sz="2800" dirty="0" err="1"/>
              <a:t>sposobnosti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da </a:t>
            </a:r>
            <a:r>
              <a:rPr lang="en-US" sz="2800" dirty="0" err="1"/>
              <a:t>isplaćuje</a:t>
            </a:r>
            <a:r>
              <a:rPr lang="sr-Latn-ME" sz="2800" dirty="0"/>
              <a:t> </a:t>
            </a:r>
            <a:r>
              <a:rPr lang="en-US" sz="2800" dirty="0" err="1"/>
              <a:t>povjerioce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Bilans</a:t>
            </a:r>
            <a:r>
              <a:rPr lang="en-US" sz="2800" dirty="0"/>
              <a:t> </a:t>
            </a:r>
            <a:r>
              <a:rPr lang="en-US" sz="2800" dirty="0" err="1"/>
              <a:t>uspjeha</a:t>
            </a:r>
            <a:r>
              <a:rPr lang="en-US" sz="2800" dirty="0"/>
              <a:t>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uspješnosti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tokom</a:t>
            </a:r>
            <a:r>
              <a:rPr lang="en-US" sz="2800" dirty="0"/>
              <a:t> </a:t>
            </a:r>
            <a:r>
              <a:rPr lang="en-US" sz="2800" dirty="0" err="1"/>
              <a:t>određenog</a:t>
            </a:r>
            <a:r>
              <a:rPr lang="sr-Latn-ME" sz="2800" dirty="0"/>
              <a:t> </a:t>
            </a:r>
            <a:r>
              <a:rPr lang="en-US" sz="2800" dirty="0" err="1"/>
              <a:t>perioda</a:t>
            </a:r>
            <a:r>
              <a:rPr lang="en-US" sz="2800" dirty="0"/>
              <a:t>. </a:t>
            </a:r>
            <a:endParaRPr lang="sr-Latn-ME" sz="2800" dirty="0"/>
          </a:p>
          <a:p>
            <a:pPr algn="just"/>
            <a:r>
              <a:rPr lang="en-US" dirty="0" err="1"/>
              <a:t>Bilansi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7747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/>
              <a:t>priznatoj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bilansi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prikazati</a:t>
            </a:r>
            <a:r>
              <a:rPr lang="en-US" dirty="0"/>
              <a:t>: 1)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promet</a:t>
            </a:r>
            <a:r>
              <a:rPr lang="en-US" dirty="0"/>
              <a:t>; 2)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; 3)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; 4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prihod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zajedničkih</a:t>
            </a:r>
            <a:r>
              <a:rPr lang="en-US" dirty="0"/>
              <a:t> </a:t>
            </a:r>
            <a:r>
              <a:rPr lang="en-US" dirty="0" err="1"/>
              <a:t>poduhvata</a:t>
            </a:r>
            <a:r>
              <a:rPr lang="en-US" dirty="0"/>
              <a:t>; 5) </a:t>
            </a:r>
            <a:r>
              <a:rPr lang="en-US" dirty="0" err="1"/>
              <a:t>poreze</a:t>
            </a:r>
            <a:r>
              <a:rPr lang="en-US" dirty="0"/>
              <a:t>; 6) </a:t>
            </a:r>
            <a:r>
              <a:rPr lang="en-US" dirty="0" err="1"/>
              <a:t>dobitak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gubitak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7)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Bilans</a:t>
            </a:r>
            <a:r>
              <a:rPr lang="en-US" dirty="0" smtClean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 smtClean="0"/>
              <a:t>pokazuje</a:t>
            </a:r>
            <a:r>
              <a:rPr lang="sr-Latn-ME" dirty="0" smtClean="0"/>
              <a:t> </a:t>
            </a:r>
            <a:r>
              <a:rPr lang="en-US" dirty="0" err="1" smtClean="0"/>
              <a:t>održivost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Izvještaj o promjenama na vlastitom kapitalu prikazuje sve promjene </a:t>
            </a:r>
            <a:r>
              <a:rPr lang="pl-PL" dirty="0" smtClean="0"/>
              <a:t>u osnivačkom </a:t>
            </a:r>
            <a:r>
              <a:rPr lang="pl-PL" dirty="0"/>
              <a:t>aktu, rezervama i neraspoređenoj dobiti.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Pored </a:t>
            </a:r>
            <a:r>
              <a:rPr lang="pl-PL" dirty="0"/>
              <a:t>toga, on </a:t>
            </a:r>
            <a:r>
              <a:rPr lang="pl-PL" dirty="0" smtClean="0"/>
              <a:t>pruža informacije </a:t>
            </a:r>
            <a:r>
              <a:rPr lang="pl-PL" dirty="0"/>
              <a:t>o promjenama u statutarnim i drugim dodatnim fondovima </a:t>
            </a:r>
            <a:r>
              <a:rPr lang="pl-PL" dirty="0" smtClean="0"/>
              <a:t>i </a:t>
            </a:r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/>
              <a:t>prikaze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8618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</a:t>
            </a:r>
            <a:r>
              <a:rPr lang="sr-Latn-ME" dirty="0" smtClean="0"/>
              <a:t> </a:t>
            </a:r>
            <a:r>
              <a:rPr lang="en-US" dirty="0" err="1" smtClean="0"/>
              <a:t>navodi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u </a:t>
            </a:r>
            <a:r>
              <a:rPr lang="en-US" dirty="0" err="1"/>
              <a:t>trima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: 1) </a:t>
            </a:r>
            <a:r>
              <a:rPr lang="en-US" dirty="0" err="1"/>
              <a:t>poslovanju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investicijama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3) </a:t>
            </a:r>
            <a:r>
              <a:rPr lang="en-US" dirty="0" err="1"/>
              <a:t>finansiranju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: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 smtClean="0"/>
              <a:t>povećava</a:t>
            </a:r>
            <a:r>
              <a:rPr lang="sr-Latn-ME" dirty="0" smtClean="0"/>
              <a:t> </a:t>
            </a:r>
            <a:r>
              <a:rPr lang="pl-PL" dirty="0" smtClean="0"/>
              <a:t>gotovinu</a:t>
            </a:r>
            <a:r>
              <a:rPr lang="pl-PL" dirty="0"/>
              <a:t>, kupovina fabrike je investicija koja smanjuje gotovinu, a </a:t>
            </a:r>
            <a:r>
              <a:rPr lang="pl-PL" dirty="0" smtClean="0"/>
              <a:t>izdavanje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Napomene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da se </a:t>
            </a:r>
            <a:r>
              <a:rPr lang="en-US" dirty="0" err="1"/>
              <a:t>obrazlože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izvještaji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pružanjem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pojedinosti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to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sačinilo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Statistički</a:t>
            </a:r>
            <a:r>
              <a:rPr lang="en-US" dirty="0"/>
              <a:t> </a:t>
            </a:r>
            <a:r>
              <a:rPr lang="en-US" dirty="0" err="1"/>
              <a:t>aneks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tiču</a:t>
            </a:r>
            <a:r>
              <a:rPr lang="sr-Latn-ME" dirty="0" smtClean="0"/>
              <a:t> </a:t>
            </a:r>
            <a:r>
              <a:rPr lang="en-US" dirty="0" err="1" smtClean="0"/>
              <a:t>statusa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165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Objašnjenja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kratko</a:t>
            </a:r>
            <a:r>
              <a:rPr lang="en-US" dirty="0"/>
              <a:t> </a:t>
            </a:r>
            <a:r>
              <a:rPr lang="en-US" dirty="0" err="1"/>
              <a:t>opisuju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indikatore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uticali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raspodjeli </a:t>
            </a:r>
            <a:r>
              <a:rPr lang="pl-PL" dirty="0"/>
              <a:t>neto dobiti. </a:t>
            </a:r>
            <a:endParaRPr lang="pl-PL" dirty="0" smtClean="0"/>
          </a:p>
          <a:p>
            <a:pPr algn="just"/>
            <a:r>
              <a:rPr lang="pl-PL" dirty="0" smtClean="0"/>
              <a:t>Ovo </a:t>
            </a:r>
            <a:r>
              <a:rPr lang="pl-PL" dirty="0"/>
              <a:t>se odnosi na sve bitne informacije koje bi </a:t>
            </a:r>
            <a:r>
              <a:rPr lang="pl-PL" dirty="0" smtClean="0"/>
              <a:t>mogle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/>
              <a:t>korisnicima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potpunu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stanja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izvještajni</a:t>
            </a:r>
            <a:r>
              <a:rPr lang="en-US" dirty="0"/>
              <a:t> period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 smtClean="0"/>
              <a:t>njegovog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2112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Diskusije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Management Discussion and Analysis, MD&amp;A),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viđenje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buduće</a:t>
            </a:r>
            <a:r>
              <a:rPr lang="sr-Latn-ME" dirty="0" smtClean="0"/>
              <a:t> </a:t>
            </a:r>
            <a:r>
              <a:rPr lang="en-US" dirty="0" err="1" smtClean="0"/>
              <a:t>perspektive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MD&amp;A,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u </a:t>
            </a:r>
            <a:r>
              <a:rPr lang="en-US" dirty="0" err="1" smtClean="0"/>
              <a:t>godišnjem</a:t>
            </a:r>
            <a:r>
              <a:rPr lang="sr-Latn-ME" dirty="0" smtClean="0"/>
              <a:t> </a:t>
            </a:r>
            <a:r>
              <a:rPr lang="en-US" dirty="0" err="1" smtClean="0"/>
              <a:t>izvještaju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000" dirty="0"/>
              <a:t>1) </a:t>
            </a:r>
            <a:r>
              <a:rPr lang="en-US" sz="3000" dirty="0" err="1"/>
              <a:t>upotpuniti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dopuniti</a:t>
            </a:r>
            <a:r>
              <a:rPr lang="en-US" sz="3000" dirty="0"/>
              <a:t> </a:t>
            </a:r>
            <a:r>
              <a:rPr lang="en-US" sz="3000" dirty="0" err="1"/>
              <a:t>finansijske</a:t>
            </a:r>
            <a:r>
              <a:rPr lang="en-US" sz="3000" dirty="0"/>
              <a:t> </a:t>
            </a:r>
            <a:r>
              <a:rPr lang="en-US" sz="3000" dirty="0" err="1"/>
              <a:t>izvještaje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fi-FI" sz="3000" dirty="0"/>
              <a:t>2) biti usmjerena ka budućnosti;</a:t>
            </a:r>
          </a:p>
          <a:p>
            <a:pPr marL="457200" lvl="1" indent="0" algn="just">
              <a:buNone/>
            </a:pPr>
            <a:r>
              <a:rPr lang="en-US" sz="3000" dirty="0"/>
              <a:t>3) </a:t>
            </a:r>
            <a:r>
              <a:rPr lang="en-US" sz="3000" dirty="0" err="1"/>
              <a:t>fokusirati</a:t>
            </a:r>
            <a:r>
              <a:rPr lang="en-US" sz="3000" dirty="0"/>
              <a:t> se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dugoročno</a:t>
            </a:r>
            <a:r>
              <a:rPr lang="en-US" sz="3000" dirty="0"/>
              <a:t> </a:t>
            </a:r>
            <a:r>
              <a:rPr lang="en-US" sz="3000" dirty="0" err="1"/>
              <a:t>stvaranje</a:t>
            </a:r>
            <a:r>
              <a:rPr lang="en-US" sz="3000" dirty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4)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ntegri</a:t>
            </a:r>
            <a:r>
              <a:rPr lang="sr-Latn-ME" sz="3000" dirty="0" smtClean="0"/>
              <a:t>sati </a:t>
            </a:r>
            <a:r>
              <a:rPr lang="en-US" sz="3000" dirty="0" smtClean="0"/>
              <a:t> </a:t>
            </a:r>
            <a:r>
              <a:rPr lang="en-US" sz="3000" dirty="0" err="1"/>
              <a:t>dugoročnu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kratkoročnu</a:t>
            </a:r>
            <a:r>
              <a:rPr lang="en-US" sz="3000" dirty="0"/>
              <a:t> </a:t>
            </a:r>
            <a:r>
              <a:rPr lang="en-US" sz="3000" dirty="0" err="1"/>
              <a:t>perspektivu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5) </a:t>
            </a:r>
            <a:r>
              <a:rPr lang="en-US" sz="3000" dirty="0" err="1"/>
              <a:t>prikazivati</a:t>
            </a:r>
            <a:r>
              <a:rPr lang="en-US" sz="3000" dirty="0"/>
              <a:t> </a:t>
            </a:r>
            <a:r>
              <a:rPr lang="en-US" sz="3000" dirty="0" err="1"/>
              <a:t>informacije</a:t>
            </a:r>
            <a:r>
              <a:rPr lang="en-US" sz="3000" dirty="0"/>
              <a:t> </a:t>
            </a:r>
            <a:r>
              <a:rPr lang="en-US" sz="3000" dirty="0" err="1"/>
              <a:t>koje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značajne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potrebe</a:t>
            </a:r>
            <a:r>
              <a:rPr lang="en-US" sz="3000" dirty="0"/>
              <a:t> </a:t>
            </a:r>
            <a:r>
              <a:rPr lang="en-US" sz="3000" dirty="0" err="1"/>
              <a:t>odlučivanja</a:t>
            </a:r>
            <a:r>
              <a:rPr lang="en-US" sz="3000" dirty="0"/>
              <a:t> </a:t>
            </a:r>
            <a:r>
              <a:rPr lang="en-US" sz="3000" dirty="0" err="1"/>
              <a:t>korisnika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6) </a:t>
            </a:r>
            <a:r>
              <a:rPr lang="en-US" sz="3000" dirty="0" err="1"/>
              <a:t>oličavati</a:t>
            </a:r>
            <a:r>
              <a:rPr lang="en-US" sz="3000" dirty="0"/>
              <a:t> </a:t>
            </a:r>
            <a:r>
              <a:rPr lang="en-US" sz="3000" dirty="0" err="1"/>
              <a:t>osobine</a:t>
            </a:r>
            <a:r>
              <a:rPr lang="en-US" sz="3000" dirty="0"/>
              <a:t> </a:t>
            </a:r>
            <a:r>
              <a:rPr lang="en-US" sz="3000" dirty="0" err="1"/>
              <a:t>pouzdanosti</a:t>
            </a:r>
            <a:r>
              <a:rPr lang="en-US" sz="3000" dirty="0"/>
              <a:t>, </a:t>
            </a:r>
            <a:r>
              <a:rPr lang="en-US" sz="3000" dirty="0" err="1"/>
              <a:t>uporedivosti</a:t>
            </a:r>
            <a:r>
              <a:rPr lang="en-US" sz="3000" dirty="0"/>
              <a:t>, </a:t>
            </a:r>
            <a:r>
              <a:rPr lang="en-US" sz="3000" dirty="0" err="1"/>
              <a:t>dosljednosti</a:t>
            </a:r>
            <a:r>
              <a:rPr lang="en-US" sz="3000" dirty="0"/>
              <a:t>, </a:t>
            </a:r>
            <a:r>
              <a:rPr lang="en-US" sz="3000" dirty="0" err="1"/>
              <a:t>bitnosti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razumljivosti</a:t>
            </a:r>
            <a:r>
              <a:rPr lang="en-US" sz="3000" dirty="0"/>
              <a:t>.</a:t>
            </a:r>
          </a:p>
          <a:p>
            <a:pPr marL="457200" lvl="1" indent="0" algn="just">
              <a:buNone/>
            </a:pPr>
            <a:r>
              <a:rPr lang="en-US" sz="3000" dirty="0"/>
              <a:t>MD&amp;A </a:t>
            </a:r>
            <a:r>
              <a:rPr lang="en-US" sz="3000" dirty="0" err="1"/>
              <a:t>prikazuje</a:t>
            </a:r>
            <a:r>
              <a:rPr lang="en-US" sz="3000" dirty="0"/>
              <a:t> </a:t>
            </a:r>
            <a:r>
              <a:rPr lang="en-US" sz="3000" dirty="0" err="1"/>
              <a:t>više</a:t>
            </a:r>
            <a:r>
              <a:rPr lang="en-US" sz="3000" dirty="0"/>
              <a:t> </a:t>
            </a:r>
            <a:r>
              <a:rPr lang="en-US" sz="3000" dirty="0" err="1"/>
              <a:t>analitički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kvalitativan</a:t>
            </a:r>
            <a:r>
              <a:rPr lang="en-US" sz="3000" dirty="0"/>
              <a:t> </a:t>
            </a:r>
            <a:r>
              <a:rPr lang="en-US" sz="3000" dirty="0" err="1"/>
              <a:t>pogled</a:t>
            </a:r>
            <a:r>
              <a:rPr lang="en-US" sz="3000" dirty="0"/>
              <a:t> od </a:t>
            </a:r>
            <a:r>
              <a:rPr lang="en-US" sz="3000" dirty="0" err="1"/>
              <a:t>ostalih</a:t>
            </a:r>
            <a:r>
              <a:rPr lang="en-US" sz="3000" dirty="0"/>
              <a:t> </a:t>
            </a:r>
            <a:r>
              <a:rPr lang="en-US" sz="3000" dirty="0" err="1"/>
              <a:t>finansijskih</a:t>
            </a:r>
            <a:r>
              <a:rPr lang="en-US" sz="3000" dirty="0"/>
              <a:t> </a:t>
            </a:r>
            <a:r>
              <a:rPr lang="en-US" sz="3000" dirty="0" err="1"/>
              <a:t>izvještaja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6636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 </a:t>
            </a: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zaključcima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nezavisnom</a:t>
            </a:r>
            <a:r>
              <a:rPr lang="sr-Latn-ME" dirty="0" smtClean="0"/>
              <a:t> </a:t>
            </a:r>
            <a:r>
              <a:rPr lang="en-US" dirty="0" err="1" smtClean="0"/>
              <a:t>eksternom</a:t>
            </a:r>
            <a:r>
              <a:rPr lang="en-US" dirty="0" smtClean="0"/>
              <a:t> </a:t>
            </a:r>
            <a:r>
              <a:rPr lang="en-US" dirty="0" err="1"/>
              <a:t>revizoru</a:t>
            </a:r>
            <a:r>
              <a:rPr lang="en-US" dirty="0"/>
              <a:t> da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tome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sačinjeni</a:t>
            </a:r>
            <a:r>
              <a:rPr lang="en-US" dirty="0"/>
              <a:t>,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materijalnim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kovanim </a:t>
            </a:r>
            <a:r>
              <a:rPr lang="en-US" dirty="0" smtClean="0"/>
              <a:t> </a:t>
            </a:r>
            <a:r>
              <a:rPr lang="en-US" dirty="0" err="1" smtClean="0"/>
              <a:t>okvirom</a:t>
            </a:r>
            <a:r>
              <a:rPr lang="sr-Latn-ME" dirty="0" smtClean="0"/>
              <a:t> </a:t>
            </a:r>
            <a:r>
              <a:rPr lang="it-IT" dirty="0" smtClean="0"/>
              <a:t>finansijskog </a:t>
            </a:r>
            <a:r>
              <a:rPr lang="it-IT" dirty="0"/>
              <a:t>izvještavanja ili ne, i da li su pouzdani. </a:t>
            </a:r>
            <a:endParaRPr lang="sr-Latn-ME" dirty="0" smtClean="0"/>
          </a:p>
          <a:p>
            <a:pPr algn="just"/>
            <a:r>
              <a:rPr lang="it-IT" dirty="0" smtClean="0"/>
              <a:t>To </a:t>
            </a:r>
            <a:r>
              <a:rPr lang="it-IT" dirty="0"/>
              <a:t>dioničarima/akcionarima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rukovodiocima</a:t>
            </a:r>
            <a:r>
              <a:rPr lang="en-US" dirty="0"/>
              <a:t>,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posvjedočiti</a:t>
            </a:r>
            <a:r>
              <a:rPr lang="en-US" dirty="0"/>
              <a:t> o </a:t>
            </a:r>
            <a:r>
              <a:rPr lang="en-US" dirty="0" err="1" smtClean="0"/>
              <a:t>tačnosti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6038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/>
              <a:t>koncepte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principe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  </a:t>
            </a:r>
            <a:r>
              <a:rPr lang="en-US" dirty="0" smtClean="0"/>
              <a:t>• </a:t>
            </a:r>
            <a:r>
              <a:rPr lang="en-US" dirty="0" err="1"/>
              <a:t>Obračunsko</a:t>
            </a:r>
            <a:r>
              <a:rPr lang="en-US" dirty="0"/>
              <a:t> </a:t>
            </a:r>
            <a:r>
              <a:rPr lang="en-US" dirty="0" err="1"/>
              <a:t>računovodstvo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prihodi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err="1" smtClean="0"/>
              <a:t>knjiže</a:t>
            </a:r>
            <a:r>
              <a:rPr lang="sr-Latn-ME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vremena</a:t>
            </a:r>
            <a:r>
              <a:rPr lang="en-US" dirty="0"/>
              <a:t>, a ne u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iziskuje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evidentiraju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primljen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plaćen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588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stalnosti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da se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sačinjavaju</a:t>
            </a:r>
            <a:r>
              <a:rPr lang="en-US" dirty="0" smtClean="0"/>
              <a:t> pod</a:t>
            </a:r>
            <a:r>
              <a:rPr lang="sr-Latn-ME" dirty="0" smtClean="0"/>
              <a:t> </a:t>
            </a:r>
            <a:r>
              <a:rPr lang="en-US" dirty="0" err="1" smtClean="0"/>
              <a:t>pretpostavkom</a:t>
            </a:r>
            <a:r>
              <a:rPr lang="en-US" dirty="0" smtClean="0"/>
              <a:t> da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u </a:t>
            </a:r>
            <a:r>
              <a:rPr lang="en-US" dirty="0" err="1" smtClean="0"/>
              <a:t>budućnosti</a:t>
            </a:r>
            <a:r>
              <a:rPr lang="en-US" dirty="0" smtClean="0"/>
              <a:t> </a:t>
            </a:r>
            <a:r>
              <a:rPr lang="en-US" dirty="0" err="1" smtClean="0"/>
              <a:t>poslovati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namjeru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da se </a:t>
            </a:r>
            <a:r>
              <a:rPr lang="en-US" dirty="0" err="1" smtClean="0"/>
              <a:t>likvidira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da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smanji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stalnosti</a:t>
            </a:r>
            <a:r>
              <a:rPr lang="en-US" dirty="0" smtClean="0"/>
              <a:t> je </a:t>
            </a:r>
            <a:r>
              <a:rPr lang="en-US" dirty="0" err="1" smtClean="0"/>
              <a:t>fundamentalni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u </a:t>
            </a:r>
            <a:r>
              <a:rPr lang="en-US" dirty="0" err="1" smtClean="0"/>
              <a:t>sačinjavanju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tog </a:t>
            </a:r>
            <a:r>
              <a:rPr lang="en-US" dirty="0" err="1" smtClean="0"/>
              <a:t>razloga</a:t>
            </a:r>
            <a:r>
              <a:rPr lang="en-US" dirty="0" smtClean="0"/>
              <a:t> se </a:t>
            </a:r>
            <a:r>
              <a:rPr lang="en-US" dirty="0" err="1" smtClean="0"/>
              <a:t>priznaje</a:t>
            </a:r>
            <a:r>
              <a:rPr lang="en-US" dirty="0" smtClean="0"/>
              <a:t> da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procijeni</a:t>
            </a:r>
            <a:r>
              <a:rPr lang="en-US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da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uspješan</a:t>
            </a:r>
            <a:r>
              <a:rPr lang="en-US" dirty="0" smtClean="0"/>
              <a:t> </a:t>
            </a:r>
            <a:r>
              <a:rPr lang="en-US" dirty="0" err="1" smtClean="0"/>
              <a:t>privredni</a:t>
            </a:r>
            <a:r>
              <a:rPr lang="sr-Latn-ME" dirty="0" smtClean="0"/>
              <a:t> </a:t>
            </a:r>
            <a:r>
              <a:rPr lang="en-US" dirty="0" err="1" smtClean="0"/>
              <a:t>subjekt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procjena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uključivati</a:t>
            </a:r>
            <a:r>
              <a:rPr lang="en-US" dirty="0" smtClean="0"/>
              <a:t> </a:t>
            </a:r>
            <a:r>
              <a:rPr lang="en-US" dirty="0" err="1" smtClean="0"/>
              <a:t>detaljnu</a:t>
            </a:r>
            <a:r>
              <a:rPr lang="sr-Latn-ME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historija</a:t>
            </a:r>
            <a:r>
              <a:rPr lang="en-US" dirty="0" smtClean="0"/>
              <a:t> </a:t>
            </a:r>
            <a:r>
              <a:rPr lang="en-US" dirty="0" err="1" smtClean="0"/>
              <a:t>profitabilnih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lakog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resursima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744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Dosljednost</a:t>
            </a:r>
            <a:r>
              <a:rPr lang="en-US" dirty="0"/>
              <a:t>, pod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podrazumijeva</a:t>
            </a:r>
            <a:r>
              <a:rPr lang="en-US" dirty="0"/>
              <a:t> da se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klasifikacija</a:t>
            </a:r>
            <a:r>
              <a:rPr lang="sr-Latn-ME" dirty="0" smtClean="0"/>
              <a:t> </a:t>
            </a:r>
            <a:r>
              <a:rPr lang="en-US" dirty="0" err="1" smtClean="0"/>
              <a:t>stavki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do </a:t>
            </a:r>
            <a:r>
              <a:rPr lang="en-US" dirty="0" err="1"/>
              <a:t>sljedećeg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opravdana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nn-NO" dirty="0" smtClean="0"/>
              <a:t>zahtjeva </a:t>
            </a:r>
            <a:r>
              <a:rPr lang="nn-NO" dirty="0"/>
              <a:t>novog računovodstvenog standarda;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Razdvajanje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razdvajaju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algn="just"/>
            <a:r>
              <a:rPr lang="sv-SE" dirty="0"/>
              <a:t>Pored toga, računovodstvena politika društva treba osigurati: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350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sadrže</a:t>
            </a:r>
            <a:r>
              <a:rPr lang="sr-Latn-ME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objelodaniti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rezultate </a:t>
            </a:r>
            <a:r>
              <a:rPr lang="pl-PL" dirty="0"/>
              <a:t>od materijalnog značaja koje (stvarno i potencijalno) utiču </a:t>
            </a:r>
            <a:r>
              <a:rPr lang="pl-PL" dirty="0" smtClean="0"/>
              <a:t>na </a:t>
            </a:r>
            <a:r>
              <a:rPr lang="sv-SE" dirty="0" smtClean="0"/>
              <a:t>odlučivanje </a:t>
            </a:r>
            <a:r>
              <a:rPr lang="sv-SE" dirty="0"/>
              <a:t>korisnika ovih finansijskih izvještaja i sa stanovišta </a:t>
            </a:r>
            <a:r>
              <a:rPr lang="sv-SE" dirty="0" smtClean="0"/>
              <a:t>materijalnog</a:t>
            </a:r>
            <a:r>
              <a:rPr lang="sr-Latn-ME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sačinjavanja</a:t>
            </a:r>
            <a:r>
              <a:rPr lang="en-US" dirty="0"/>
              <a:t> (</a:t>
            </a:r>
            <a:r>
              <a:rPr lang="en-US" dirty="0" err="1" smtClean="0"/>
              <a:t>neki</a:t>
            </a:r>
            <a:r>
              <a:rPr lang="sr-Latn-ME" dirty="0" smtClean="0"/>
              <a:t> </a:t>
            </a:r>
            <a:r>
              <a:rPr lang="en-US" dirty="0" err="1" smtClean="0"/>
              <a:t>propust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prouzrokovati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netačne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varljive</a:t>
            </a:r>
            <a:r>
              <a:rPr lang="en-US" dirty="0"/>
              <a:t>, </a:t>
            </a:r>
            <a:r>
              <a:rPr lang="en-US" dirty="0" smtClean="0"/>
              <a:t>pa</a:t>
            </a:r>
            <a:r>
              <a:rPr lang="sr-Latn-ME" dirty="0" smtClean="0"/>
              <a:t> </a:t>
            </a:r>
            <a:r>
              <a:rPr lang="it-IT" dirty="0" smtClean="0"/>
              <a:t>prema </a:t>
            </a:r>
            <a:r>
              <a:rPr lang="it-IT" dirty="0"/>
              <a:t>tome nepouzdane i nepotpune sa stanovišta njihove bitnosti);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Blagovremenost</a:t>
            </a:r>
            <a:r>
              <a:rPr lang="en-US" dirty="0"/>
              <a:t> –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ažurne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8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Postoje dva osnovna oblika regulacije tržišta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1) regulacija zasnovana </a:t>
            </a:r>
            <a:r>
              <a:rPr lang="pl-PL" dirty="0" smtClean="0"/>
              <a:t>na materijalnim </a:t>
            </a:r>
            <a:r>
              <a:rPr lang="pl-PL" dirty="0"/>
              <a:t>pravilima, </a:t>
            </a:r>
            <a:r>
              <a:rPr lang="pl-PL" dirty="0" smtClean="0"/>
              <a:t>i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2) regulacija zasnovana na objavljivanju. </a:t>
            </a:r>
            <a:endParaRPr lang="pl-PL" dirty="0" smtClean="0"/>
          </a:p>
          <a:p>
            <a:pPr algn="just"/>
            <a:r>
              <a:rPr lang="pl-PL" dirty="0" smtClean="0"/>
              <a:t>Oba regulatorna </a:t>
            </a:r>
            <a:r>
              <a:rPr lang="en-US" dirty="0" err="1" smtClean="0"/>
              <a:t>pristup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/>
              <a:t>pokušavaju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Regulacija</a:t>
            </a:r>
            <a:r>
              <a:rPr lang="en-US" dirty="0" smtClean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a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raditi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pokušava</a:t>
            </a:r>
            <a:r>
              <a:rPr lang="en-US" dirty="0"/>
              <a:t>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urediti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 smtClean="0"/>
              <a:t>veći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6719759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pravovremene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nego</a:t>
            </a:r>
            <a:r>
              <a:rPr lang="sr-Latn-ME" dirty="0" smtClean="0"/>
              <a:t> </a:t>
            </a:r>
            <a:r>
              <a:rPr lang="pl-PL" dirty="0" smtClean="0"/>
              <a:t>one </a:t>
            </a:r>
            <a:r>
              <a:rPr lang="pl-PL" dirty="0"/>
              <a:t>zastarjele, koje su možda pretekli događaji;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Opreznost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obazriv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u </a:t>
            </a:r>
            <a:r>
              <a:rPr lang="en-US" dirty="0" err="1"/>
              <a:t>računovodstvu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procjenjuje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bi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uticaje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uslove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vjerno</a:t>
            </a:r>
            <a:r>
              <a:rPr lang="en-US" dirty="0"/>
              <a:t>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da se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 smtClean="0"/>
              <a:t>računovodstveno</a:t>
            </a:r>
            <a:r>
              <a:rPr lang="sr-Latn-ME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prikazuju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suštinom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ekonomskom</a:t>
            </a:r>
            <a:r>
              <a:rPr lang="sr-Latn-ME" dirty="0" smtClean="0"/>
              <a:t> </a:t>
            </a:r>
            <a:r>
              <a:rPr lang="en-US" dirty="0" err="1" smtClean="0"/>
              <a:t>realnošću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prevladati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formom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686856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Analitika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analitičkih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sintetičkom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složenost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širinu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,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prilagode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isplative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koncept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međutim</a:t>
            </a:r>
            <a:r>
              <a:rPr lang="pl-PL" dirty="0"/>
              <a:t>, ne treba koristiti za uskraćivanje informacija korisnicima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2671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 err="1"/>
              <a:t>Pretpostavka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da se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jasna</a:t>
            </a:r>
            <a:r>
              <a:rPr lang="sr-Latn-ME" dirty="0"/>
              <a:t> </a:t>
            </a:r>
            <a:r>
              <a:rPr lang="pl-PL" dirty="0"/>
              <a:t>indikacija da je cijena veća od koristi;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Uparivanje</a:t>
            </a:r>
            <a:r>
              <a:rPr lang="en-US" dirty="0"/>
              <a:t>.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 </a:t>
            </a:r>
            <a:r>
              <a:rPr lang="en-US" dirty="0" err="1"/>
              <a:t>rashodi</a:t>
            </a:r>
            <a:r>
              <a:rPr lang="en-US" dirty="0"/>
              <a:t> (</a:t>
            </a:r>
            <a:r>
              <a:rPr lang="en-US" dirty="0" err="1"/>
              <a:t>troškovi</a:t>
            </a:r>
            <a:r>
              <a:rPr lang="en-US" dirty="0"/>
              <a:t>)</a:t>
            </a:r>
            <a:r>
              <a:rPr lang="sr-Latn-ME" dirty="0"/>
              <a:t> </a:t>
            </a:r>
            <a:r>
              <a:rPr lang="pt-BR" dirty="0"/>
              <a:t>se uparuju s odgovarajućim prihodima.</a:t>
            </a:r>
          </a:p>
          <a:p>
            <a:pPr algn="just"/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format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utvrdit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poređeni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sr-Latn-ME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sveobuhvatnu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10242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Dobra praksa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planira</a:t>
            </a:r>
            <a:r>
              <a:rPr lang="en-US" dirty="0"/>
              <a:t> </a:t>
            </a:r>
            <a:r>
              <a:rPr lang="en-US" dirty="0" err="1"/>
              <a:t>izaći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oboljšati</a:t>
            </a:r>
            <a:r>
              <a:rPr lang="sr-Latn-ME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morat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/>
              <a:t>prihvaćenim</a:t>
            </a:r>
            <a:r>
              <a:rPr lang="en-US" dirty="0"/>
              <a:t>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Najpriznatiji</a:t>
            </a:r>
            <a:r>
              <a:rPr lang="en-US" dirty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(MSFI)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Općeprihvaćeni</a:t>
            </a:r>
            <a:r>
              <a:rPr lang="sr-Latn-ME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SAD-a (U.S. GAAP). </a:t>
            </a:r>
          </a:p>
          <a:p>
            <a:pPr marL="0" indent="0" algn="just">
              <a:buNone/>
            </a:pPr>
            <a:r>
              <a:rPr lang="en-US" dirty="0"/>
              <a:t>• MSFI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/>
              <a:t>ekonomsku</a:t>
            </a:r>
            <a:r>
              <a:rPr lang="en-US" dirty="0"/>
              <a:t> </a:t>
            </a:r>
            <a:r>
              <a:rPr lang="en-US" dirty="0" err="1"/>
              <a:t>logiku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/>
              <a:t>važeći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, </a:t>
            </a:r>
            <a:r>
              <a:rPr lang="en-US" dirty="0" err="1"/>
              <a:t>omogućavajući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upoređivanje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odgovarajućom</a:t>
            </a:r>
            <a:r>
              <a:rPr lang="en-US" dirty="0" smtClean="0"/>
              <a:t> </a:t>
            </a:r>
            <a:r>
              <a:rPr lang="en-US" dirty="0" err="1"/>
              <a:t>grupom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047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globalno</a:t>
            </a:r>
            <a:r>
              <a:rPr lang="en-US" dirty="0" smtClean="0"/>
              <a:t> </a:t>
            </a:r>
            <a:r>
              <a:rPr lang="en-US" dirty="0" err="1" smtClean="0"/>
              <a:t>približavanje</a:t>
            </a:r>
            <a:r>
              <a:rPr lang="en-US" dirty="0" smtClean="0"/>
              <a:t> </a:t>
            </a:r>
            <a:r>
              <a:rPr lang="en-US" dirty="0" err="1" smtClean="0"/>
              <a:t>nacionalnih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MSFI;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kotirana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Evropi</a:t>
            </a:r>
            <a:r>
              <a:rPr lang="en-US" dirty="0" smtClean="0"/>
              <a:t> s </a:t>
            </a:r>
            <a:r>
              <a:rPr lang="en-US" dirty="0" err="1" smtClean="0"/>
              <a:t>konsolid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dužna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prikazivati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nn-NO" dirty="0" smtClean="0"/>
              <a:t>konsolid</a:t>
            </a:r>
            <a:r>
              <a:rPr lang="sr-Latn-ME" dirty="0" smtClean="0"/>
              <a:t>ovane </a:t>
            </a:r>
            <a:r>
              <a:rPr lang="nn-NO" dirty="0" smtClean="0"/>
              <a:t>finansijske izvještaje koristeći MSFI počevši od 2005. godine.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Unificiranje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omogućit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da “</a:t>
            </a:r>
            <a:r>
              <a:rPr lang="en-US" dirty="0" err="1" smtClean="0"/>
              <a:t>čitaju</a:t>
            </a:r>
            <a:r>
              <a:rPr lang="en-US" dirty="0" smtClean="0"/>
              <a:t>”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pl-PL" dirty="0" smtClean="0"/>
              <a:t>izvještaje po općim pravilima; i</a:t>
            </a:r>
          </a:p>
          <a:p>
            <a:pPr marL="0" indent="0" algn="just">
              <a:buNone/>
            </a:pPr>
            <a:r>
              <a:rPr lang="en-US" dirty="0" smtClean="0"/>
              <a:t>•</a:t>
            </a:r>
            <a:r>
              <a:rPr lang="en-US" dirty="0" err="1" smtClean="0"/>
              <a:t>Implementacija</a:t>
            </a:r>
            <a:r>
              <a:rPr lang="en-US" dirty="0" smtClean="0"/>
              <a:t> MSFI </a:t>
            </a:r>
            <a:r>
              <a:rPr lang="en-US" dirty="0" err="1" smtClean="0"/>
              <a:t>mogla</a:t>
            </a:r>
            <a:r>
              <a:rPr lang="en-US" dirty="0" smtClean="0"/>
              <a:t> bi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. </a:t>
            </a:r>
            <a:r>
              <a:rPr lang="en-US" dirty="0" err="1" smtClean="0"/>
              <a:t>društvima</a:t>
            </a:r>
            <a:r>
              <a:rPr lang="en-US" dirty="0" smtClean="0"/>
              <a:t> da </a:t>
            </a:r>
            <a:r>
              <a:rPr lang="en-US" dirty="0" err="1" smtClean="0"/>
              <a:t>smanje</a:t>
            </a:r>
            <a:r>
              <a:rPr lang="en-US" dirty="0" smtClean="0"/>
              <a:t> </a:t>
            </a:r>
            <a:r>
              <a:rPr lang="en-US" dirty="0" err="1" smtClean="0"/>
              <a:t>rashode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privlačenja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sv-SE" dirty="0" smtClean="0"/>
              <a:t>Primjena MSFI obično ima sljedeći uticaj na bilans standardnog društva: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Potreba</a:t>
            </a:r>
            <a:r>
              <a:rPr lang="en-US" dirty="0" smtClean="0"/>
              <a:t> da se </a:t>
            </a:r>
            <a:r>
              <a:rPr lang="en-US" dirty="0" err="1" smtClean="0"/>
              <a:t>sačinjavaju</a:t>
            </a:r>
            <a:r>
              <a:rPr lang="en-US" dirty="0" smtClean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(MRS 27.7/11);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365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Zalihe</a:t>
            </a:r>
            <a:r>
              <a:rPr lang="en-US" dirty="0"/>
              <a:t> se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iskazivati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nižoj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: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(MRS 2.6);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poštene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a ne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historijskoj</a:t>
            </a:r>
            <a:r>
              <a:rPr lang="sr-Latn-ME" dirty="0" smtClean="0"/>
              <a:t> </a:t>
            </a:r>
            <a:r>
              <a:rPr lang="pl-PL" dirty="0" smtClean="0"/>
              <a:t>cijeni </a:t>
            </a:r>
            <a:r>
              <a:rPr lang="pl-PL" dirty="0"/>
              <a:t>za mnoga sredstva i obaveze;</a:t>
            </a:r>
          </a:p>
          <a:p>
            <a:pPr marL="0" indent="0" algn="just">
              <a:buNone/>
            </a:pPr>
            <a:r>
              <a:rPr lang="it-IT" dirty="0"/>
              <a:t>• Pojava novih finansijskih instrumenata, naročito derivata; </a:t>
            </a:r>
            <a:r>
              <a:rPr lang="it-IT" dirty="0" smtClean="0"/>
              <a:t>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63557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ne </a:t>
            </a:r>
            <a:r>
              <a:rPr lang="en-US" dirty="0" err="1"/>
              <a:t>potiče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se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ispravka</a:t>
            </a:r>
            <a:r>
              <a:rPr lang="sr-Latn-ME" dirty="0"/>
              <a:t> </a:t>
            </a:r>
            <a:r>
              <a:rPr lang="en-US" dirty="0" err="1"/>
              <a:t>poštene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priznavanje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obezvređenja</a:t>
            </a:r>
            <a:r>
              <a:rPr lang="sr-Latn-ME" dirty="0"/>
              <a:t> </a:t>
            </a:r>
            <a:r>
              <a:rPr lang="nn-NO" dirty="0"/>
              <a:t>sredstava. </a:t>
            </a:r>
            <a:endParaRPr lang="sr-Latn-ME" dirty="0"/>
          </a:p>
          <a:p>
            <a:pPr marL="0" indent="0" algn="just">
              <a:buNone/>
            </a:pPr>
            <a:r>
              <a:rPr lang="nn-NO" dirty="0"/>
              <a:t>Objavljivanja </a:t>
            </a:r>
            <a:r>
              <a:rPr lang="nn-NO" dirty="0" smtClean="0"/>
              <a:t>takođe </a:t>
            </a:r>
            <a:r>
              <a:rPr lang="nn-NO" dirty="0"/>
              <a:t>postaju i u većoj mjeri informativna i </a:t>
            </a:r>
            <a:r>
              <a:rPr lang="nn-NO" dirty="0" smtClean="0"/>
              <a:t>orijenti</a:t>
            </a:r>
            <a:r>
              <a:rPr lang="sr-Latn-ME" dirty="0" smtClean="0"/>
              <a:t>sana </a:t>
            </a:r>
            <a:r>
              <a:rPr lang="nn-NO" dirty="0" smtClean="0"/>
              <a:t>ka</a:t>
            </a:r>
            <a:r>
              <a:rPr lang="sr-Latn-ME" dirty="0" smtClean="0"/>
              <a:t> </a:t>
            </a:r>
            <a:r>
              <a:rPr lang="en-US" dirty="0" err="1"/>
              <a:t>korisnicima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Zavisno</a:t>
            </a:r>
            <a:r>
              <a:rPr lang="en-US" dirty="0"/>
              <a:t> od toga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kotirati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sr-Latn-ME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11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prikazivati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formama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cijele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 smtClean="0"/>
              <a:t>rezultati</a:t>
            </a:r>
            <a:r>
              <a:rPr lang="sr-Latn-ME" dirty="0" smtClean="0"/>
              <a:t> </a:t>
            </a:r>
            <a:r>
              <a:rPr lang="en-US" dirty="0" err="1" smtClean="0"/>
              <a:t>pojavljivat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Pravilnikom o prospektu KVP/KHOV utvrđeno je da se finansijski podaci </a:t>
            </a:r>
            <a:r>
              <a:rPr lang="pl-PL" dirty="0" smtClean="0"/>
              <a:t>u prospektu </a:t>
            </a:r>
            <a:r>
              <a:rPr lang="pl-PL" dirty="0"/>
              <a:t>daju prema finansijskim izvještajima izrađenim u skladu s propisima </a:t>
            </a:r>
            <a:r>
              <a:rPr lang="pl-PL" dirty="0" smtClean="0"/>
              <a:t>koji </a:t>
            </a:r>
            <a:r>
              <a:rPr lang="en-US" dirty="0" err="1" smtClean="0"/>
              <a:t>uređuju</a:t>
            </a:r>
            <a:r>
              <a:rPr lang="en-US" dirty="0" smtClean="0"/>
              <a:t> </a:t>
            </a:r>
            <a:r>
              <a:rPr lang="en-US" dirty="0" err="1"/>
              <a:t>računovodstvo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izdavalac</a:t>
            </a:r>
            <a:r>
              <a:rPr lang="sr-Latn-ME" dirty="0" smtClean="0"/>
              <a:t> </a:t>
            </a:r>
            <a:r>
              <a:rPr lang="en-US" dirty="0" smtClean="0"/>
              <a:t>VP/HOV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period od </a:t>
            </a:r>
            <a:r>
              <a:rPr lang="en-US" dirty="0" err="1"/>
              <a:t>osnivanja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Uputstvom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prilogu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Pravilnika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precizirane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sadržane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7725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, u </a:t>
            </a:r>
            <a:r>
              <a:rPr lang="en-US" dirty="0" err="1" smtClean="0"/>
              <a:t>propisanim</a:t>
            </a:r>
            <a:r>
              <a:rPr lang="sr-Latn-ME" dirty="0" smtClean="0"/>
              <a:t> </a:t>
            </a:r>
            <a:r>
              <a:rPr lang="en-US" dirty="0" err="1" smtClean="0"/>
              <a:t>rokovima</a:t>
            </a:r>
            <a:r>
              <a:rPr lang="en-US" dirty="0"/>
              <a:t>, </a:t>
            </a:r>
            <a:r>
              <a:rPr lang="en-US" dirty="0" err="1"/>
              <a:t>dostavljati</a:t>
            </a:r>
            <a:r>
              <a:rPr lang="en-US" dirty="0"/>
              <a:t> KVP/KHOV,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brokersko-dilerskom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izvršenoj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, a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trguje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ova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inoviranja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pl-PL" dirty="0" smtClean="0"/>
              <a:t>koji </a:t>
            </a:r>
            <a:r>
              <a:rPr lang="pl-PL" dirty="0"/>
              <a:t>je dostupan na organiziranom tržištu.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37163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pl-PL" dirty="0"/>
              <a:t>Društva su obavezna i da sadržinski i na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KVP/KHOV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čitav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inicijalnog</a:t>
            </a:r>
            <a:r>
              <a:rPr lang="en-US" dirty="0"/>
              <a:t> </a:t>
            </a:r>
            <a:r>
              <a:rPr lang="en-US" dirty="0" err="1"/>
              <a:t>dokumenta</a:t>
            </a:r>
            <a:r>
              <a:rPr lang="sr-Latn-ME" dirty="0"/>
              <a:t> </a:t>
            </a:r>
            <a:r>
              <a:rPr lang="en-US" dirty="0" err="1"/>
              <a:t>namijenjenog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, a </a:t>
            </a:r>
            <a:r>
              <a:rPr lang="en-US" dirty="0" err="1"/>
              <a:t>nadalje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</a:t>
            </a:r>
            <a:r>
              <a:rPr lang="sr-Latn-ME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dionička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8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sr-Latn-ME" dirty="0"/>
              <a:t> </a:t>
            </a:r>
            <a:r>
              <a:rPr lang="pt-BR" dirty="0"/>
              <a:t>na objavljivanju više se oslanja na tržišne mehanizme “kažnjavanja” i “nagrađivanja”</a:t>
            </a:r>
            <a:r>
              <a:rPr lang="sr-Latn-ME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sr-Latn-ME" dirty="0"/>
              <a:t> </a:t>
            </a:r>
            <a:r>
              <a:rPr lang="en-US" dirty="0" err="1"/>
              <a:t>prebacuje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pravilom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neka</a:t>
            </a:r>
            <a:r>
              <a:rPr lang="en-US" dirty="0"/>
              <a:t> se </a:t>
            </a:r>
            <a:r>
              <a:rPr lang="en-US" dirty="0" err="1"/>
              <a:t>kupac</a:t>
            </a:r>
            <a:r>
              <a:rPr lang="sr-Latn-ME" dirty="0"/>
              <a:t> </a:t>
            </a:r>
            <a:r>
              <a:rPr lang="en-US" dirty="0" err="1"/>
              <a:t>pazi</a:t>
            </a:r>
            <a:r>
              <a:rPr lang="en-US" dirty="0"/>
              <a:t>”. </a:t>
            </a:r>
            <a:endParaRPr lang="sr-Latn-ME" dirty="0"/>
          </a:p>
          <a:p>
            <a:pPr algn="just"/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uvjerenju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bolja</a:t>
            </a:r>
            <a:r>
              <a:rPr lang="en-US" dirty="0"/>
              <a:t> u </a:t>
            </a:r>
            <a:r>
              <a:rPr lang="en-US" dirty="0" err="1"/>
              <a:t>sprečavanju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od </a:t>
            </a:r>
            <a:r>
              <a:rPr lang="en-US" dirty="0" err="1"/>
              <a:t>regulatornih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/>
              <a:t>da je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jeftina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materijalnu</a:t>
            </a:r>
            <a:r>
              <a:rPr lang="en-US" dirty="0"/>
              <a:t> </a:t>
            </a:r>
            <a:r>
              <a:rPr lang="en-US" dirty="0" err="1"/>
              <a:t>regulaciju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, ova</a:t>
            </a:r>
            <a:r>
              <a:rPr lang="sr-Latn-ME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se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međusobnoj</a:t>
            </a:r>
            <a:r>
              <a:rPr lang="en-US" dirty="0"/>
              <a:t> </a:t>
            </a:r>
            <a:r>
              <a:rPr lang="en-US" dirty="0" err="1"/>
              <a:t>kombinaciji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</a:t>
            </a:r>
            <a:r>
              <a:rPr lang="en-US" dirty="0" err="1"/>
              <a:t>činjenica</a:t>
            </a:r>
            <a:r>
              <a:rPr lang="sr-Latn-ME" dirty="0"/>
              <a:t> </a:t>
            </a:r>
            <a:r>
              <a:rPr lang="en-US" dirty="0"/>
              <a:t>da se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03796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KVP/KHOV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ostalog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obaveznu</a:t>
            </a:r>
            <a:r>
              <a:rPr lang="en-US" dirty="0" smtClean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isplaćenim</a:t>
            </a:r>
            <a:r>
              <a:rPr lang="en-US" dirty="0"/>
              <a:t> </a:t>
            </a:r>
            <a:r>
              <a:rPr lang="en-US" dirty="0" err="1"/>
              <a:t>naknadama</a:t>
            </a:r>
            <a:r>
              <a:rPr lang="en-US" dirty="0"/>
              <a:t>,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analizama</a:t>
            </a:r>
            <a:r>
              <a:rPr lang="sr-Latn-ME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 smtClean="0"/>
              <a:t>značajnijim</a:t>
            </a:r>
            <a:r>
              <a:rPr lang="sr-Latn-ME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imovini</a:t>
            </a:r>
            <a:r>
              <a:rPr lang="en-US" dirty="0"/>
              <a:t>,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sr-Latn-ME" dirty="0" smtClean="0"/>
              <a:t> </a:t>
            </a:r>
            <a:r>
              <a:rPr lang="en-US" dirty="0" err="1" smtClean="0"/>
              <a:t>obaveznih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uključe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razumijevanje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primljeni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listing/</a:t>
            </a:r>
            <a:r>
              <a:rPr lang="en-US" dirty="0" err="1"/>
              <a:t>kotaciju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izvještavanja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samu</a:t>
            </a:r>
            <a:r>
              <a:rPr lang="en-US" dirty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 smtClean="0"/>
              <a:t>izrade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kvartalnih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278694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kompanijska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se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posljednji</a:t>
            </a:r>
            <a:r>
              <a:rPr lang="en-US" dirty="0"/>
              <a:t> </a:t>
            </a:r>
            <a:r>
              <a:rPr lang="en-US" dirty="0" err="1"/>
              <a:t>izvještajni</a:t>
            </a:r>
            <a:r>
              <a:rPr lang="en-US" dirty="0"/>
              <a:t> period: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glavne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 </a:t>
            </a:r>
            <a:r>
              <a:rPr lang="en-US" sz="2800" dirty="0" err="1"/>
              <a:t>poslovanja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rezultati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aktivnosti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svi</a:t>
            </a:r>
            <a:r>
              <a:rPr lang="en-US" sz="2800" dirty="0"/>
              <a:t> </a:t>
            </a:r>
            <a:r>
              <a:rPr lang="en-US" sz="2800" dirty="0" err="1"/>
              <a:t>važniji</a:t>
            </a:r>
            <a:r>
              <a:rPr lang="en-US" sz="2800" dirty="0"/>
              <a:t> </a:t>
            </a:r>
            <a:r>
              <a:rPr lang="en-US" sz="2800" dirty="0" err="1"/>
              <a:t>faktori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 smtClean="0"/>
              <a:t>utiču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/>
              <a:t>prihod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• finansijski i ekonomski koeficijenti društva;</a:t>
            </a:r>
          </a:p>
          <a:p>
            <a:pPr marL="457200" lvl="1" indent="0" algn="just">
              <a:buNone/>
            </a:pPr>
            <a:r>
              <a:rPr lang="pl-PL" sz="2800" dirty="0"/>
              <a:t>• tržišna kapitalizacija, likvidnost i obaveze;</a:t>
            </a:r>
          </a:p>
          <a:p>
            <a:pPr marL="457200" lvl="1" indent="0" algn="just">
              <a:buNone/>
            </a:pPr>
            <a:r>
              <a:rPr lang="pl-PL" sz="2800" dirty="0"/>
              <a:t>• struktura kapitala, uključujući i obrtni kapital;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sastav</a:t>
            </a:r>
            <a:r>
              <a:rPr lang="en-US" sz="2800" dirty="0"/>
              <a:t>, </a:t>
            </a:r>
            <a:r>
              <a:rPr lang="en-US" sz="2800" dirty="0" err="1"/>
              <a:t>struktura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vrijednost</a:t>
            </a:r>
            <a:r>
              <a:rPr lang="en-US" sz="2800" dirty="0"/>
              <a:t> </a:t>
            </a:r>
            <a:r>
              <a:rPr lang="en-US" sz="2800" dirty="0" err="1"/>
              <a:t>osnovnih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ukupan</a:t>
            </a:r>
            <a:r>
              <a:rPr lang="en-US" sz="2800" dirty="0"/>
              <a:t> </a:t>
            </a:r>
            <a:r>
              <a:rPr lang="en-US" sz="2800" dirty="0" err="1"/>
              <a:t>iznos</a:t>
            </a:r>
            <a:r>
              <a:rPr lang="en-US" sz="2800" dirty="0"/>
              <a:t> </a:t>
            </a:r>
            <a:r>
              <a:rPr lang="en-US" sz="2800" dirty="0" err="1"/>
              <a:t>izvoza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popis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činiti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učine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jasnijim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razumljivijim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it-IT" dirty="0" smtClean="0"/>
              <a:t>trebaju </a:t>
            </a:r>
            <a:r>
              <a:rPr lang="it-IT" dirty="0"/>
              <a:t>pridržavati duha, a ne samo slova zakona, i ne trebaju se ograničiti na </a:t>
            </a:r>
            <a:r>
              <a:rPr lang="it-IT" dirty="0" smtClean="0"/>
              <a:t>zakonom</a:t>
            </a:r>
            <a:r>
              <a:rPr lang="sr-Latn-ME" dirty="0" smtClean="0"/>
              <a:t> </a:t>
            </a:r>
            <a:r>
              <a:rPr lang="pl-PL" dirty="0" smtClean="0"/>
              <a:t>propisane </a:t>
            </a:r>
            <a:r>
              <a:rPr lang="pl-PL" dirty="0"/>
              <a:t>minimalne standarde za objavljivanje.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022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d) Finansijske informacije u grupama društava</a:t>
            </a:r>
          </a:p>
          <a:p>
            <a:pPr algn="just"/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,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konsolidiranih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presudan</a:t>
            </a:r>
            <a:r>
              <a:rPr lang="en-US" dirty="0"/>
              <a:t> je </a:t>
            </a:r>
            <a:r>
              <a:rPr lang="en-US" dirty="0" err="1"/>
              <a:t>preduslov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transparentno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sanje  </a:t>
            </a:r>
            <a:r>
              <a:rPr lang="en-US" dirty="0" err="1" smtClean="0"/>
              <a:t>grupe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21377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 smtClean="0"/>
              <a:t>Dobr</a:t>
            </a:r>
            <a:r>
              <a:rPr lang="en-US" sz="2000" dirty="0" smtClean="0"/>
              <a:t>a </a:t>
            </a:r>
            <a:r>
              <a:rPr lang="en-US" sz="2000" dirty="0" err="1"/>
              <a:t>praksa</a:t>
            </a:r>
            <a:r>
              <a:rPr lang="en-US" sz="2000" dirty="0"/>
              <a:t>:</a:t>
            </a:r>
          </a:p>
          <a:p>
            <a:pPr algn="just"/>
            <a:r>
              <a:rPr lang="en-US" sz="2000" dirty="0" err="1"/>
              <a:t>Prilikom</a:t>
            </a:r>
            <a:r>
              <a:rPr lang="en-US" sz="2000" dirty="0"/>
              <a:t> </a:t>
            </a:r>
            <a:r>
              <a:rPr lang="en-US" sz="2000" dirty="0" err="1"/>
              <a:t>sačinjavanja</a:t>
            </a:r>
            <a:r>
              <a:rPr lang="en-US" sz="2000" dirty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ovanih r</a:t>
            </a:r>
            <a:r>
              <a:rPr lang="en-US" sz="2000" dirty="0" err="1" smtClean="0"/>
              <a:t>ačuna</a:t>
            </a:r>
            <a:r>
              <a:rPr lang="en-US" sz="2000" dirty="0"/>
              <a:t>,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trebaju</a:t>
            </a:r>
            <a:r>
              <a:rPr lang="en-US" sz="2000" dirty="0"/>
              <a:t> </a:t>
            </a:r>
            <a:r>
              <a:rPr lang="en-US" sz="2000" dirty="0" err="1"/>
              <a:t>slijediti</a:t>
            </a:r>
            <a:r>
              <a:rPr lang="en-US" sz="2000" dirty="0"/>
              <a:t> </a:t>
            </a:r>
            <a:r>
              <a:rPr lang="en-US" sz="2000" dirty="0" err="1" smtClean="0"/>
              <a:t>jedinstvenu</a:t>
            </a:r>
            <a:r>
              <a:rPr lang="sr-Latn-ME" sz="2000" dirty="0" smtClean="0"/>
              <a:t> </a:t>
            </a:r>
            <a:r>
              <a:rPr lang="en-US" sz="2000" dirty="0" err="1" smtClean="0"/>
              <a:t>računovodstvenu</a:t>
            </a:r>
            <a:r>
              <a:rPr lang="en-US" sz="2000" dirty="0" smtClean="0"/>
              <a:t> </a:t>
            </a:r>
            <a:r>
              <a:rPr lang="en-US" sz="2000" dirty="0" err="1"/>
              <a:t>praksu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njegova</a:t>
            </a:r>
            <a:r>
              <a:rPr lang="en-US" sz="2000" dirty="0"/>
              <a:t> </a:t>
            </a:r>
            <a:r>
              <a:rPr lang="en-US" sz="2000" dirty="0" err="1"/>
              <a:t>zavisna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to </a:t>
            </a:r>
            <a:r>
              <a:rPr lang="en-US" sz="2000" dirty="0" err="1" smtClean="0"/>
              <a:t>nije</a:t>
            </a:r>
            <a:r>
              <a:rPr lang="sr-Latn-ME" sz="2000" dirty="0" smtClean="0"/>
              <a:t> </a:t>
            </a:r>
            <a:r>
              <a:rPr lang="en-US" sz="2000" dirty="0" err="1" smtClean="0"/>
              <a:t>izvodljivo</a:t>
            </a:r>
            <a:r>
              <a:rPr lang="en-US" sz="2000" dirty="0"/>
              <a:t>, </a:t>
            </a:r>
            <a:r>
              <a:rPr lang="en-US" sz="2000" dirty="0" err="1"/>
              <a:t>društvo</a:t>
            </a:r>
            <a:r>
              <a:rPr lang="en-US" sz="2000" dirty="0"/>
              <a:t> mora </a:t>
            </a:r>
            <a:r>
              <a:rPr lang="en-US" sz="2000" dirty="0" err="1"/>
              <a:t>objelodaniti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činjenicu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otkriti</a:t>
            </a:r>
            <a:r>
              <a:rPr lang="en-US" sz="2000" dirty="0"/>
              <a:t> u </a:t>
            </a:r>
            <a:r>
              <a:rPr lang="en-US" sz="2000" dirty="0" err="1"/>
              <a:t>kojim</a:t>
            </a:r>
            <a:r>
              <a:rPr lang="en-US" sz="2000" dirty="0"/>
              <a:t> </a:t>
            </a:r>
            <a:r>
              <a:rPr lang="en-US" sz="2000" dirty="0" err="1"/>
              <a:t>dijelovima</a:t>
            </a:r>
            <a:r>
              <a:rPr lang="en-US" sz="2000" dirty="0"/>
              <a:t> </a:t>
            </a:r>
            <a:r>
              <a:rPr lang="en-US" sz="2000" dirty="0" err="1" smtClean="0"/>
              <a:t>konsolidiranog</a:t>
            </a:r>
            <a:r>
              <a:rPr lang="sr-Latn-ME" sz="2000" dirty="0" smtClean="0"/>
              <a:t> </a:t>
            </a:r>
            <a:r>
              <a:rPr lang="en-US" sz="2000" dirty="0" err="1" smtClean="0"/>
              <a:t>finansijskog</a:t>
            </a:r>
            <a:r>
              <a:rPr lang="en-US" sz="2000" dirty="0" smtClean="0"/>
              <a:t> </a:t>
            </a:r>
            <a:r>
              <a:rPr lang="en-US" sz="2000" dirty="0" err="1"/>
              <a:t>izvještaja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primijenjeni</a:t>
            </a:r>
            <a:r>
              <a:rPr lang="en-US" sz="2000" dirty="0"/>
              <a:t> </a:t>
            </a:r>
            <a:r>
              <a:rPr lang="en-US" sz="2000" dirty="0" err="1"/>
              <a:t>drugačiji</a:t>
            </a:r>
            <a:r>
              <a:rPr lang="en-US" sz="2000" dirty="0"/>
              <a:t> </a:t>
            </a:r>
            <a:r>
              <a:rPr lang="en-US" sz="2000" dirty="0" err="1"/>
              <a:t>standardi</a:t>
            </a:r>
            <a:r>
              <a:rPr lang="en-US" sz="2000" dirty="0"/>
              <a:t>. </a:t>
            </a:r>
            <a:endParaRPr lang="sr-Latn-ME" sz="2000" dirty="0" smtClean="0"/>
          </a:p>
          <a:p>
            <a:pPr algn="just"/>
            <a:r>
              <a:rPr lang="en-US" sz="2000" dirty="0" smtClean="0"/>
              <a:t>U </a:t>
            </a:r>
            <a:r>
              <a:rPr lang="en-US" sz="2000" dirty="0" err="1"/>
              <a:t>posebnim</a:t>
            </a:r>
            <a:r>
              <a:rPr lang="en-US" sz="2000" dirty="0"/>
              <a:t> </a:t>
            </a:r>
            <a:r>
              <a:rPr lang="en-US" sz="2000" dirty="0" err="1" smtClean="0"/>
              <a:t>finansijskim</a:t>
            </a:r>
            <a:r>
              <a:rPr lang="sr-Latn-ME" sz="2000" dirty="0" smtClean="0"/>
              <a:t> </a:t>
            </a:r>
            <a:r>
              <a:rPr lang="en-US" sz="2000" dirty="0" err="1" smtClean="0"/>
              <a:t>izvještajima</a:t>
            </a:r>
            <a:r>
              <a:rPr lang="en-US" sz="2000" dirty="0" smtClean="0"/>
              <a:t> </a:t>
            </a:r>
            <a:r>
              <a:rPr lang="en-US" sz="2000" dirty="0" err="1"/>
              <a:t>matičnog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zavisna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se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prikazati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nabavnoj</a:t>
            </a:r>
            <a:r>
              <a:rPr lang="sr-Latn-ME" sz="2000" dirty="0" smtClean="0"/>
              <a:t> </a:t>
            </a:r>
            <a:r>
              <a:rPr lang="en-US" sz="2000" dirty="0" err="1" smtClean="0"/>
              <a:t>vrijednosti</a:t>
            </a:r>
            <a:r>
              <a:rPr lang="en-US" sz="2000" dirty="0"/>
              <a:t>,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revaloriz</a:t>
            </a:r>
            <a:r>
              <a:rPr lang="sr-Latn-ME" sz="2000" dirty="0" smtClean="0"/>
              <a:t>ovanim</a:t>
            </a:r>
            <a:r>
              <a:rPr lang="en-US" sz="2000" dirty="0" smtClean="0"/>
              <a:t> </a:t>
            </a:r>
            <a:r>
              <a:rPr lang="en-US" sz="2000" dirty="0" err="1"/>
              <a:t>iznosima</a:t>
            </a:r>
            <a:r>
              <a:rPr lang="en-US" sz="2000" dirty="0"/>
              <a:t>,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učešća</a:t>
            </a:r>
            <a:r>
              <a:rPr lang="en-US" sz="2000" dirty="0"/>
              <a:t>. </a:t>
            </a:r>
            <a:endParaRPr lang="sr-Latn-ME" sz="2000" dirty="0" smtClean="0"/>
          </a:p>
          <a:p>
            <a:pPr algn="just"/>
            <a:r>
              <a:rPr lang="en-US" sz="2000" dirty="0" err="1" smtClean="0"/>
              <a:t>Prema</a:t>
            </a:r>
            <a:r>
              <a:rPr lang="en-US" sz="2000" dirty="0" smtClean="0"/>
              <a:t> </a:t>
            </a:r>
            <a:r>
              <a:rPr lang="en-US" sz="2000" dirty="0"/>
              <a:t>MSFI</a:t>
            </a:r>
            <a:r>
              <a:rPr lang="en-US" sz="2000" dirty="0" smtClean="0"/>
              <a:t>,</a:t>
            </a:r>
            <a:r>
              <a:rPr lang="sr-Latn-ME" sz="2000" dirty="0" smtClean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ovani </a:t>
            </a:r>
            <a:r>
              <a:rPr lang="en-US" sz="2000" dirty="0" smtClean="0"/>
              <a:t> </a:t>
            </a:r>
            <a:r>
              <a:rPr lang="en-US" sz="2000" dirty="0" err="1"/>
              <a:t>računi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trebaju</a:t>
            </a:r>
            <a:r>
              <a:rPr lang="en-US" sz="2000" dirty="0"/>
              <a:t> </a:t>
            </a:r>
            <a:r>
              <a:rPr lang="en-US" sz="2000" dirty="0" err="1"/>
              <a:t>sadržavati</a:t>
            </a:r>
            <a:r>
              <a:rPr lang="en-US" sz="2000" dirty="0"/>
              <a:t>,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ostalog</a:t>
            </a:r>
            <a:r>
              <a:rPr lang="en-US" sz="2000" dirty="0"/>
              <a:t>: 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naziv</a:t>
            </a:r>
            <a:r>
              <a:rPr lang="en-US" sz="2000" dirty="0"/>
              <a:t>, </a:t>
            </a:r>
            <a:r>
              <a:rPr lang="en-US" sz="2000" dirty="0" err="1"/>
              <a:t>vlasništvo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procenat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glasa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svako</a:t>
            </a:r>
            <a:r>
              <a:rPr lang="en-US" sz="2000" dirty="0"/>
              <a:t> </a:t>
            </a:r>
            <a:r>
              <a:rPr lang="en-US" sz="2000" dirty="0" err="1"/>
              <a:t>značajno</a:t>
            </a:r>
            <a:r>
              <a:rPr lang="en-US" sz="2000" dirty="0"/>
              <a:t> </a:t>
            </a:r>
            <a:r>
              <a:rPr lang="en-US" sz="2000" dirty="0" err="1"/>
              <a:t>zavisno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razlog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 smtClean="0"/>
              <a:t>nekonsolid</a:t>
            </a:r>
            <a:r>
              <a:rPr lang="sr-Latn-ME" sz="2000" dirty="0" smtClean="0"/>
              <a:t>ovanje </a:t>
            </a:r>
            <a:r>
              <a:rPr lang="en-US" sz="2000" dirty="0" smtClean="0"/>
              <a:t> </a:t>
            </a:r>
            <a:r>
              <a:rPr lang="en-US" sz="2000" dirty="0" err="1"/>
              <a:t>zavisnog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prirodu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ne </a:t>
            </a:r>
            <a:r>
              <a:rPr lang="en-US" sz="2000" dirty="0" err="1"/>
              <a:t>posjeduje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od 50%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 smtClean="0"/>
              <a:t>glasa</a:t>
            </a:r>
            <a:r>
              <a:rPr lang="sr-Latn-ME" sz="2000" dirty="0" smtClean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ovanog </a:t>
            </a:r>
            <a:r>
              <a:rPr lang="en-US" sz="2000" dirty="0" smtClean="0"/>
              <a:t> </a:t>
            </a:r>
            <a:r>
              <a:rPr lang="en-US" sz="2000" dirty="0" err="1"/>
              <a:t>zavisnog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prirodu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</a:t>
            </a:r>
            <a:r>
              <a:rPr lang="en-US" sz="2000" dirty="0" err="1"/>
              <a:t>posjeduje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od 50%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 smtClean="0"/>
              <a:t>glasa</a:t>
            </a:r>
            <a:r>
              <a:rPr lang="sr-Latn-ME" sz="2000" dirty="0" smtClean="0"/>
              <a:t> </a:t>
            </a:r>
            <a:r>
              <a:rPr lang="en-US" sz="2000" dirty="0" err="1" smtClean="0"/>
              <a:t>zavisnog</a:t>
            </a:r>
            <a:r>
              <a:rPr lang="en-US" sz="2000" dirty="0" smtClean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izuzetog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konsolidacije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posljedice</a:t>
            </a:r>
            <a:r>
              <a:rPr lang="en-US" sz="2000" dirty="0"/>
              <a:t> </a:t>
            </a:r>
            <a:r>
              <a:rPr lang="en-US" sz="2000" dirty="0" err="1"/>
              <a:t>sticanja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otuđenja</a:t>
            </a:r>
            <a:r>
              <a:rPr lang="en-US" sz="2000" dirty="0"/>
              <a:t> </a:t>
            </a:r>
            <a:r>
              <a:rPr lang="en-US" sz="2000" dirty="0" err="1"/>
              <a:t>zavisnih</a:t>
            </a:r>
            <a:r>
              <a:rPr lang="en-US" sz="2000" dirty="0"/>
              <a:t> </a:t>
            </a:r>
            <a:r>
              <a:rPr lang="en-US" sz="2000" dirty="0" err="1"/>
              <a:t>društava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tog </a:t>
            </a:r>
            <a:r>
              <a:rPr lang="en-US" sz="2000" dirty="0" err="1"/>
              <a:t>perioda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endParaRPr lang="en-US" sz="2000" dirty="0"/>
          </a:p>
          <a:p>
            <a:pPr marL="457200" lvl="1" indent="0" algn="just">
              <a:buNone/>
            </a:pPr>
            <a:r>
              <a:rPr lang="en-US" sz="2000" dirty="0"/>
              <a:t>• u </a:t>
            </a:r>
            <a:r>
              <a:rPr lang="en-US" sz="2000" dirty="0" err="1"/>
              <a:t>posebnim</a:t>
            </a:r>
            <a:r>
              <a:rPr lang="en-US" sz="2000" dirty="0"/>
              <a:t> </a:t>
            </a:r>
            <a:r>
              <a:rPr lang="en-US" sz="2000" dirty="0" err="1"/>
              <a:t>finansijskim</a:t>
            </a:r>
            <a:r>
              <a:rPr lang="en-US" sz="2000" dirty="0"/>
              <a:t> </a:t>
            </a:r>
            <a:r>
              <a:rPr lang="en-US" sz="2000" dirty="0" err="1"/>
              <a:t>izvještajima</a:t>
            </a:r>
            <a:r>
              <a:rPr lang="en-US" sz="2000" dirty="0"/>
              <a:t> </a:t>
            </a:r>
            <a:r>
              <a:rPr lang="en-US" sz="2000" dirty="0" err="1"/>
              <a:t>matičnog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, </a:t>
            </a:r>
            <a:r>
              <a:rPr lang="en-US" sz="2000" dirty="0" err="1"/>
              <a:t>opis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 smtClean="0"/>
              <a:t>primijenjene</a:t>
            </a:r>
            <a:r>
              <a:rPr lang="sr-Latn-ME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/>
              <a:t>računovodstveno</a:t>
            </a:r>
            <a:r>
              <a:rPr lang="en-US" sz="2000" dirty="0"/>
              <a:t> </a:t>
            </a:r>
            <a:r>
              <a:rPr lang="en-US" sz="2000" dirty="0" err="1"/>
              <a:t>obuhvatanje</a:t>
            </a:r>
            <a:r>
              <a:rPr lang="en-US" sz="2000" dirty="0"/>
              <a:t> </a:t>
            </a:r>
            <a:r>
              <a:rPr lang="en-US" sz="2000" dirty="0" err="1"/>
              <a:t>zavisnih</a:t>
            </a:r>
            <a:r>
              <a:rPr lang="en-US" sz="2000" dirty="0"/>
              <a:t> </a:t>
            </a:r>
            <a:r>
              <a:rPr lang="en-US" sz="2000" dirty="0" err="1"/>
              <a:t>društava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78324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konsolidacije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sr-Latn-ME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u </a:t>
            </a:r>
            <a:r>
              <a:rPr lang="en-US" dirty="0" err="1" smtClean="0"/>
              <a:t>procesu</a:t>
            </a:r>
            <a:r>
              <a:rPr lang="sr-Latn-ME" dirty="0" smtClean="0"/>
              <a:t> </a:t>
            </a:r>
            <a:r>
              <a:rPr lang="en-US" dirty="0" err="1" smtClean="0"/>
              <a:t>obaveznog</a:t>
            </a:r>
            <a:r>
              <a:rPr lang="en-US" dirty="0" smtClean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 smtClean="0"/>
              <a:t>Pravilnikom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izvoda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sastavljaju</a:t>
            </a:r>
            <a:r>
              <a:rPr lang="en-US" dirty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a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konsolidacije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pojedinačne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13406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/>
              <a:t>Važno</a:t>
            </a:r>
            <a:r>
              <a:rPr lang="en-US" dirty="0"/>
              <a:t> je da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znaju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, 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9942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Uporedno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se 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Pored toga, </a:t>
            </a:r>
            <a:r>
              <a:rPr lang="en-US" dirty="0" err="1"/>
              <a:t>kvartalni</a:t>
            </a:r>
            <a:r>
              <a:rPr lang="en-US" dirty="0"/>
              <a:t> (</a:t>
            </a:r>
            <a:r>
              <a:rPr lang="en-US" dirty="0" err="1"/>
              <a:t>polugodišnji</a:t>
            </a:r>
            <a:r>
              <a:rPr lang="en-US" dirty="0"/>
              <a:t>)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budućim</a:t>
            </a:r>
            <a:r>
              <a:rPr lang="en-US" dirty="0" smtClean="0"/>
              <a:t> </a:t>
            </a:r>
            <a:r>
              <a:rPr lang="en-US" dirty="0" err="1"/>
              <a:t>planovima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planove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supstituciju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modernizaciju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popravku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modifikaciju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mora u </a:t>
            </a:r>
            <a:r>
              <a:rPr lang="en-US" dirty="0" err="1"/>
              <a:t>kratkim</a:t>
            </a:r>
            <a:r>
              <a:rPr lang="en-US" dirty="0"/>
              <a:t>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izložiti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privrednoj</a:t>
            </a:r>
            <a:r>
              <a:rPr lang="en-US" dirty="0" smtClean="0"/>
              <a:t> </a:t>
            </a:r>
            <a:r>
              <a:rPr lang="en-US" dirty="0" err="1"/>
              <a:t>grani</a:t>
            </a:r>
            <a:r>
              <a:rPr lang="en-US" dirty="0"/>
              <a:t>,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razvojne</a:t>
            </a:r>
            <a:r>
              <a:rPr lang="en-US" dirty="0"/>
              <a:t> </a:t>
            </a:r>
            <a:r>
              <a:rPr lang="en-US" dirty="0" err="1"/>
              <a:t>trendove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6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obuhvatiti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etiku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 smtClean="0"/>
              <a:t>sredine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se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procijeni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 smtClean="0"/>
              <a:t>uspješnost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okruženjem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preduzelo</a:t>
            </a:r>
            <a:r>
              <a:rPr lang="en-US" dirty="0"/>
              <a:t> da </a:t>
            </a:r>
            <a:r>
              <a:rPr lang="en-US" dirty="0" err="1"/>
              <a:t>realizira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u </a:t>
            </a:r>
            <a:r>
              <a:rPr lang="en-US" dirty="0" err="1" smtClean="0"/>
              <a:t>velikoj</a:t>
            </a:r>
            <a:r>
              <a:rPr lang="sr-Latn-ME" dirty="0" smtClean="0"/>
              <a:t> </a:t>
            </a:r>
            <a:r>
              <a:rPr lang="en-US" dirty="0" err="1" smtClean="0"/>
              <a:t>mjeri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pridržavanja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prihvaćenog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036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kodeksu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etičkom</a:t>
            </a:r>
            <a:r>
              <a:rPr lang="en-US" dirty="0"/>
              <a:t> </a:t>
            </a:r>
            <a:r>
              <a:rPr lang="en-US" dirty="0" err="1"/>
              <a:t>kodeksu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izvještaju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 smtClean="0"/>
              <a:t>ove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internet </a:t>
            </a:r>
            <a:r>
              <a:rPr lang="en-US" dirty="0" err="1"/>
              <a:t>siteovima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539283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većinskim</a:t>
            </a:r>
            <a:r>
              <a:rPr lang="en-US" dirty="0"/>
              <a:t> </a:t>
            </a:r>
            <a:r>
              <a:rPr lang="en-US" dirty="0" err="1"/>
              <a:t>paketom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većinskim</a:t>
            </a:r>
            <a:r>
              <a:rPr lang="en-US" dirty="0"/>
              <a:t> </a:t>
            </a:r>
            <a:r>
              <a:rPr lang="en-US" dirty="0" err="1"/>
              <a:t>paketom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Važno</a:t>
            </a:r>
            <a:r>
              <a:rPr lang="en-US" dirty="0"/>
              <a:t> je da se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obavijeste</a:t>
            </a:r>
            <a:r>
              <a:rPr lang="en-US" dirty="0"/>
              <a:t> o </a:t>
            </a:r>
            <a:r>
              <a:rPr lang="en-US" dirty="0" err="1"/>
              <a:t>strukturama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razumjeli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uticali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stepene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 smtClean="0"/>
              <a:t>procentu</a:t>
            </a:r>
            <a:r>
              <a:rPr lang="sr-Latn-ME" dirty="0" smtClean="0"/>
              <a:t> </a:t>
            </a:r>
            <a:r>
              <a:rPr lang="pl-PL" dirty="0" smtClean="0"/>
              <a:t>vlasništva govario sam u prethodnim predavanjima. </a:t>
            </a:r>
          </a:p>
          <a:p>
            <a:pPr algn="just"/>
            <a:r>
              <a:rPr lang="pl-PL" dirty="0" smtClean="0"/>
              <a:t>Jasno </a:t>
            </a:r>
            <a:r>
              <a:rPr lang="pl-PL" dirty="0"/>
              <a:t>je da je od ključne važnosti da se zna ko je u poziciji da donosi </a:t>
            </a:r>
            <a:r>
              <a:rPr lang="pl-PL" dirty="0" smtClean="0"/>
              <a:t>odluke (</a:t>
            </a:r>
            <a:r>
              <a:rPr lang="pl-PL" dirty="0"/>
              <a:t>ili utiče na njih) u jednom društvu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Zbog toga je presudna potpuna informacija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1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zasnovane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mora se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oprezom</a:t>
            </a:r>
            <a:r>
              <a:rPr lang="pl-PL" dirty="0"/>
              <a:t>, naročito u okolnostima u kojima se nalaze društva </a:t>
            </a:r>
            <a:r>
              <a:rPr lang="pl-PL" dirty="0" smtClean="0"/>
              <a:t>u zemljama u tranziciji (u BiH). </a:t>
            </a:r>
          </a:p>
          <a:p>
            <a:pPr algn="just"/>
            <a:r>
              <a:rPr lang="pl-PL" dirty="0" smtClean="0"/>
              <a:t>U odsustvu </a:t>
            </a:r>
            <a:r>
              <a:rPr lang="en-US" dirty="0" err="1" smtClean="0"/>
              <a:t>materijalno-pravnih</a:t>
            </a:r>
            <a:r>
              <a:rPr lang="en-US" dirty="0" smtClean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 smtClean="0"/>
              <a:t>njena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suštinski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Početne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razvoja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nažalost</a:t>
            </a:r>
            <a:r>
              <a:rPr lang="en-US" dirty="0"/>
              <a:t>, bile </a:t>
            </a:r>
            <a:r>
              <a:rPr lang="en-US" dirty="0" err="1"/>
              <a:t>opterećene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insajderskog</a:t>
            </a:r>
            <a:r>
              <a:rPr lang="en-US" dirty="0" smtClean="0"/>
              <a:t> </a:t>
            </a:r>
            <a:r>
              <a:rPr lang="en-US" dirty="0" err="1"/>
              <a:t>trgovanja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povezanih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izvlačili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04301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algn="just"/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upisanog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povećanjima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 smtClean="0"/>
              <a:t>vezanim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kapital-učešćima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vrše</a:t>
            </a:r>
            <a:r>
              <a:rPr lang="sr-Latn-ME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odlučivanjem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rezimirane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98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157" y="1043189"/>
            <a:ext cx="11090912" cy="303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6298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U praksi se često može ostvariti kontrola nad jednim društvom i </a:t>
            </a:r>
            <a:r>
              <a:rPr lang="pl-PL" dirty="0" smtClean="0"/>
              <a:t>uz </a:t>
            </a:r>
            <a:r>
              <a:rPr lang="en-US" dirty="0" err="1" smtClean="0"/>
              <a:t>posjedovanje</a:t>
            </a:r>
            <a:r>
              <a:rPr lang="en-US" dirty="0" smtClean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nižih</a:t>
            </a:r>
            <a:r>
              <a:rPr lang="en-US" dirty="0"/>
              <a:t> </a:t>
            </a:r>
            <a:r>
              <a:rPr lang="en-US" dirty="0" err="1"/>
              <a:t>kapital-učešća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Konkretno</a:t>
            </a:r>
            <a:r>
              <a:rPr lang="en-US" dirty="0"/>
              <a:t>, u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široko</a:t>
            </a:r>
            <a:r>
              <a:rPr lang="sr-Latn-ME" dirty="0" smtClean="0"/>
              <a:t> </a:t>
            </a:r>
            <a:r>
              <a:rPr lang="en-US" dirty="0" err="1" smtClean="0"/>
              <a:t>disperz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dioničarstvom</a:t>
            </a:r>
            <a:r>
              <a:rPr lang="en-US" dirty="0"/>
              <a:t>/</a:t>
            </a:r>
            <a:r>
              <a:rPr lang="en-US" dirty="0" err="1"/>
              <a:t>akcionarstvom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da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s-ES" dirty="0" err="1" smtClean="0"/>
              <a:t>akcionar</a:t>
            </a:r>
            <a:r>
              <a:rPr lang="es-ES" dirty="0" smtClean="0"/>
              <a:t>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procente</a:t>
            </a:r>
            <a:r>
              <a:rPr lang="es-ES" dirty="0"/>
              <a:t> </a:t>
            </a:r>
            <a:r>
              <a:rPr lang="es-ES" dirty="0" err="1"/>
              <a:t>glasova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/>
              <a:t>navedeni</a:t>
            </a:r>
            <a:r>
              <a:rPr lang="es-ES" dirty="0"/>
              <a:t> u </a:t>
            </a:r>
            <a:r>
              <a:rPr lang="es-ES" dirty="0" err="1"/>
              <a:t>tabeli</a:t>
            </a:r>
            <a:r>
              <a:rPr lang="es-ES" dirty="0"/>
              <a:t> </a:t>
            </a:r>
            <a:r>
              <a:rPr lang="sr-Latn-ME" dirty="0" smtClean="0"/>
              <a:t>prethodnoj</a:t>
            </a:r>
            <a:r>
              <a:rPr lang="es-ES" dirty="0" smtClean="0"/>
              <a:t>, </a:t>
            </a:r>
            <a:r>
              <a:rPr lang="es-ES" dirty="0" err="1"/>
              <a:t>jer</a:t>
            </a:r>
            <a:r>
              <a:rPr lang="es-ES" dirty="0"/>
              <a:t> se </a:t>
            </a:r>
            <a:r>
              <a:rPr lang="es-ES" dirty="0" err="1"/>
              <a:t>većina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 smtClean="0"/>
              <a:t>donošenje</a:t>
            </a:r>
            <a:r>
              <a:rPr lang="sr-Latn-ME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sr-Latn-ME" dirty="0" smtClean="0"/>
              <a:t>skupštine dioničara7akcionara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Pošto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rijedak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da u </a:t>
            </a:r>
            <a:r>
              <a:rPr lang="sr-Latn-ME" dirty="0" smtClean="0"/>
              <a:t>skupštini dioničara/akcionara </a:t>
            </a:r>
            <a:r>
              <a:rPr lang="en-US" dirty="0" smtClean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,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kapital-učešće</a:t>
            </a:r>
            <a:r>
              <a:rPr lang="en-US" dirty="0"/>
              <a:t>,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lakoća</a:t>
            </a:r>
            <a:r>
              <a:rPr lang="en-US" dirty="0"/>
              <a:t> s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1536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Prema zakonskim propisima, podaci o zakonitim imaocima </a:t>
            </a:r>
            <a:r>
              <a:rPr lang="pl-PL" dirty="0" smtClean="0"/>
              <a:t>dionica/akcija </a:t>
            </a:r>
            <a:r>
              <a:rPr lang="en-US" dirty="0" err="1" smtClean="0"/>
              <a:t>upisanim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jesu</a:t>
            </a:r>
            <a:r>
              <a:rPr lang="sr-Latn-ME" dirty="0" smtClean="0"/>
              <a:t> </a:t>
            </a: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/>
              <a:t>podaci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zainteresirana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 smtClean="0"/>
              <a:t>kompletnu</a:t>
            </a:r>
            <a:r>
              <a:rPr lang="sr-Latn-ME" dirty="0" smtClean="0"/>
              <a:t> </a:t>
            </a:r>
            <a:r>
              <a:rPr lang="en-US" dirty="0" err="1" smtClean="0"/>
              <a:t>dioničarsku</a:t>
            </a:r>
            <a:r>
              <a:rPr lang="en-US" dirty="0" smtClean="0"/>
              <a:t>/</a:t>
            </a:r>
            <a:r>
              <a:rPr lang="en-US" dirty="0" err="1" smtClean="0"/>
              <a:t>akcionarsku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 smtClean="0"/>
              <a:t>dostigne</a:t>
            </a:r>
            <a:r>
              <a:rPr lang="sr-Latn-ME" dirty="0" smtClean="0"/>
              <a:t> </a:t>
            </a:r>
            <a:r>
              <a:rPr lang="it-IT" dirty="0" smtClean="0"/>
              <a:t>određene </a:t>
            </a:r>
            <a:r>
              <a:rPr lang="it-IT" dirty="0"/>
              <a:t>limite, premaši ih ili se spusti ispod njih.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se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obavještavanja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postalo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prestalo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kontrolni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obavijestiti</a:t>
            </a:r>
            <a:r>
              <a:rPr lang="en-US" dirty="0" smtClean="0"/>
              <a:t> </a:t>
            </a:r>
            <a:r>
              <a:rPr lang="en-US" dirty="0" err="1"/>
              <a:t>dotično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KVP/KHOV.</a:t>
            </a:r>
          </a:p>
        </p:txBody>
      </p:sp>
    </p:spTree>
    <p:extLst>
      <p:ext uri="{BB962C8B-B14F-4D97-AF65-F5344CB8AC3E}">
        <p14:creationId xmlns:p14="http://schemas.microsoft.com/office/powerpoint/2010/main" val="2271049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identitetu</a:t>
            </a:r>
            <a:r>
              <a:rPr lang="en-US" dirty="0"/>
              <a:t> 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preduslov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 smtClean="0"/>
              <a:t>povezanu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Ali </a:t>
            </a:r>
            <a:r>
              <a:rPr lang="en-US" dirty="0"/>
              <a:t>to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se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 smtClean="0"/>
              <a:t>stvarna</a:t>
            </a:r>
            <a:r>
              <a:rPr lang="sr-Latn-ME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“</a:t>
            </a:r>
            <a:r>
              <a:rPr lang="en-US" dirty="0" err="1"/>
              <a:t>formalnog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/>
              <a:t>lice (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), 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je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važnije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24193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 smtClean="0"/>
              <a:t>takvom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/>
              <a:t>,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zakonitog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zbira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posjeduje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potrebno</a:t>
            </a:r>
            <a:r>
              <a:rPr lang="en-US" dirty="0"/>
              <a:t> da se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 smtClean="0"/>
              <a:t>identitet</a:t>
            </a:r>
            <a:r>
              <a:rPr lang="sr-Latn-ME" dirty="0" smtClean="0"/>
              <a:t> </a:t>
            </a:r>
            <a:r>
              <a:rPr lang="en-US" dirty="0" err="1" smtClean="0"/>
              <a:t>zakonitog</a:t>
            </a:r>
            <a:r>
              <a:rPr lang="en-US" dirty="0" smtClean="0"/>
              <a:t> </a:t>
            </a:r>
            <a:r>
              <a:rPr lang="en-US" dirty="0" err="1"/>
              <a:t>imaoca</a:t>
            </a:r>
            <a:r>
              <a:rPr lang="en-US" dirty="0"/>
              <a:t>, pa da se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“</a:t>
            </a:r>
            <a:r>
              <a:rPr lang="en-US" dirty="0" err="1"/>
              <a:t>formalni</a:t>
            </a:r>
            <a:r>
              <a:rPr lang="en-US" dirty="0"/>
              <a:t>”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pripišu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7022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željeti</a:t>
            </a:r>
            <a:r>
              <a:rPr lang="en-US" dirty="0"/>
              <a:t> </a:t>
            </a:r>
            <a:r>
              <a:rPr lang="en-US" dirty="0" err="1" smtClean="0"/>
              <a:t>slijediti</a:t>
            </a:r>
            <a:r>
              <a:rPr lang="sr-Latn-ME" dirty="0" smtClean="0"/>
              <a:t> </a:t>
            </a:r>
            <a:r>
              <a:rPr lang="en-US" dirty="0" err="1" smtClean="0"/>
              <a:t>primjere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SAD-a </a:t>
            </a:r>
            <a:r>
              <a:rPr lang="en-US" dirty="0" err="1"/>
              <a:t>i</a:t>
            </a:r>
            <a:r>
              <a:rPr lang="en-US" dirty="0"/>
              <a:t> EU. </a:t>
            </a:r>
            <a:endParaRPr lang="sr-Latn-ME" dirty="0" smtClean="0"/>
          </a:p>
          <a:p>
            <a:pPr algn="just"/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/>
              <a:t>SAD-a </a:t>
            </a:r>
            <a:r>
              <a:rPr lang="en-US" dirty="0" err="1" smtClean="0"/>
              <a:t>defini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zakonitog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svako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kakvog</a:t>
            </a:r>
            <a:r>
              <a:rPr lang="en-US" dirty="0"/>
              <a:t> </a:t>
            </a:r>
            <a:r>
              <a:rPr lang="en-US" dirty="0" err="1"/>
              <a:t>ugovornog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sporazuma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odnosa </a:t>
            </a:r>
            <a:r>
              <a:rPr lang="pl-PL" dirty="0"/>
              <a:t>ili na drugi način ima ili dijeli: 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glasačku</a:t>
            </a:r>
            <a:r>
              <a:rPr lang="en-US" sz="2600" dirty="0"/>
              <a:t> </a:t>
            </a:r>
            <a:r>
              <a:rPr lang="en-US" sz="2600" dirty="0" err="1"/>
              <a:t>moć</a:t>
            </a:r>
            <a:r>
              <a:rPr lang="en-US" sz="2600" dirty="0"/>
              <a:t>, </a:t>
            </a:r>
            <a:r>
              <a:rPr lang="en-US" sz="2600" dirty="0" err="1"/>
              <a:t>koja</a:t>
            </a:r>
            <a:r>
              <a:rPr lang="en-US" sz="2600" dirty="0"/>
              <a:t> </a:t>
            </a:r>
            <a:r>
              <a:rPr lang="en-US" sz="2600" dirty="0" err="1"/>
              <a:t>uključuje</a:t>
            </a:r>
            <a:r>
              <a:rPr lang="en-US" sz="2600" dirty="0"/>
              <a:t> </a:t>
            </a:r>
            <a:r>
              <a:rPr lang="en-US" sz="2600" dirty="0" err="1"/>
              <a:t>moć</a:t>
            </a:r>
            <a:r>
              <a:rPr lang="en-US" sz="2600" dirty="0"/>
              <a:t> </a:t>
            </a:r>
            <a:r>
              <a:rPr lang="en-US" sz="2600" dirty="0" err="1"/>
              <a:t>glasanja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/>
              <a:t>usmjeravanja</a:t>
            </a:r>
            <a:r>
              <a:rPr lang="en-US" sz="2600" dirty="0"/>
              <a:t> </a:t>
            </a:r>
            <a:r>
              <a:rPr lang="en-US" sz="2600" dirty="0" err="1"/>
              <a:t>glasanja</a:t>
            </a:r>
            <a:r>
              <a:rPr lang="en-US" sz="2600" dirty="0"/>
              <a:t> </a:t>
            </a:r>
            <a:r>
              <a:rPr lang="en-US" sz="2600" dirty="0" err="1" smtClean="0"/>
              <a:t>po</a:t>
            </a:r>
            <a:r>
              <a:rPr lang="sr-Latn-ME" sz="2600" dirty="0" smtClean="0"/>
              <a:t> </a:t>
            </a:r>
            <a:r>
              <a:rPr lang="en-US" sz="2600" dirty="0" err="1" smtClean="0"/>
              <a:t>osnovu</a:t>
            </a:r>
            <a:r>
              <a:rPr lang="en-US" sz="2600" dirty="0" smtClean="0"/>
              <a:t> </a:t>
            </a:r>
            <a:r>
              <a:rPr lang="en-US" sz="2600" dirty="0" err="1"/>
              <a:t>takvog</a:t>
            </a:r>
            <a:r>
              <a:rPr lang="en-US" sz="2600" dirty="0"/>
              <a:t> </a:t>
            </a:r>
            <a:r>
              <a:rPr lang="en-US" sz="2600" dirty="0" err="1"/>
              <a:t>vrijednosnog</a:t>
            </a:r>
            <a:r>
              <a:rPr lang="en-US" sz="2600" dirty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hartije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; </a:t>
            </a:r>
            <a:r>
              <a:rPr lang="en-US" sz="2600" dirty="0" err="1" smtClean="0"/>
              <a:t>i</a:t>
            </a:r>
            <a:r>
              <a:rPr lang="en-US" sz="2600" dirty="0" smtClean="0"/>
              <a:t>/</a:t>
            </a:r>
            <a:r>
              <a:rPr lang="en-US" sz="2600" dirty="0" err="1" smtClean="0"/>
              <a:t>ili</a:t>
            </a:r>
            <a:r>
              <a:rPr lang="sr-Latn-ME" sz="2600" dirty="0" smtClean="0"/>
              <a:t> </a:t>
            </a:r>
          </a:p>
          <a:p>
            <a:pPr marL="457200" lvl="1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 smtClean="0"/>
              <a:t>moć</a:t>
            </a:r>
            <a:r>
              <a:rPr lang="en-US" sz="2600" dirty="0" smtClean="0"/>
              <a:t> </a:t>
            </a:r>
            <a:r>
              <a:rPr lang="en-US" sz="2600" dirty="0" err="1" smtClean="0"/>
              <a:t>investiranja</a:t>
            </a:r>
            <a:r>
              <a:rPr lang="en-US" sz="2600" dirty="0" smtClean="0"/>
              <a:t>, </a:t>
            </a:r>
            <a:r>
              <a:rPr lang="en-US" sz="2600" dirty="0" err="1" smtClean="0"/>
              <a:t>koja</a:t>
            </a:r>
            <a:r>
              <a:rPr lang="en-US" sz="2600" dirty="0" smtClean="0"/>
              <a:t> </a:t>
            </a:r>
            <a:r>
              <a:rPr lang="en-US" sz="2600" dirty="0" err="1" smtClean="0"/>
              <a:t>uključuje</a:t>
            </a:r>
            <a:r>
              <a:rPr lang="en-US" sz="2600" dirty="0" smtClean="0"/>
              <a:t> </a:t>
            </a:r>
            <a:r>
              <a:rPr lang="en-US" sz="2600" dirty="0" err="1" smtClean="0"/>
              <a:t>moć</a:t>
            </a:r>
            <a:r>
              <a:rPr lang="en-US" sz="2600" dirty="0" smtClean="0"/>
              <a:t> </a:t>
            </a:r>
            <a:r>
              <a:rPr lang="en-US" sz="2600" dirty="0" err="1" smtClean="0"/>
              <a:t>raspolaganja</a:t>
            </a:r>
            <a:r>
              <a:rPr lang="en-US" sz="2600" dirty="0" smtClean="0"/>
              <a:t> </a:t>
            </a:r>
            <a:r>
              <a:rPr lang="en-US" sz="2600" dirty="0" err="1" smtClean="0"/>
              <a:t>ili</a:t>
            </a:r>
            <a:r>
              <a:rPr lang="en-US" sz="2600" dirty="0" smtClean="0"/>
              <a:t> </a:t>
            </a:r>
            <a:r>
              <a:rPr lang="en-US" sz="2600" dirty="0" err="1" smtClean="0"/>
              <a:t>usmjeravanja</a:t>
            </a:r>
            <a:r>
              <a:rPr lang="en-US" sz="2600" dirty="0" smtClean="0"/>
              <a:t> </a:t>
            </a:r>
            <a:r>
              <a:rPr lang="en-US" sz="2600" dirty="0" err="1" smtClean="0"/>
              <a:t>raspolaganja</a:t>
            </a:r>
            <a:r>
              <a:rPr lang="sr-Latn-ME" sz="2600" dirty="0" smtClean="0"/>
              <a:t> </a:t>
            </a:r>
            <a:r>
              <a:rPr lang="en-US" sz="2600" dirty="0" err="1" smtClean="0"/>
              <a:t>takvim</a:t>
            </a:r>
            <a:r>
              <a:rPr lang="en-US" sz="2600" dirty="0" smtClean="0"/>
              <a:t> </a:t>
            </a:r>
            <a:r>
              <a:rPr lang="en-US" sz="2600" dirty="0" err="1" smtClean="0"/>
              <a:t>vrijednosnim</a:t>
            </a:r>
            <a:r>
              <a:rPr lang="en-US" sz="2600" dirty="0" smtClean="0"/>
              <a:t> </a:t>
            </a:r>
            <a:r>
              <a:rPr lang="en-US" sz="2600" dirty="0" err="1" smtClean="0"/>
              <a:t>papirom</a:t>
            </a:r>
            <a:r>
              <a:rPr lang="en-US" sz="2600" dirty="0" smtClean="0"/>
              <a:t>/</a:t>
            </a:r>
            <a:r>
              <a:rPr lang="en-US" sz="2600" dirty="0" err="1" smtClean="0"/>
              <a:t>hartijom</a:t>
            </a:r>
            <a:r>
              <a:rPr lang="en-US" sz="2600" dirty="0" smtClean="0"/>
              <a:t> od </a:t>
            </a:r>
            <a:r>
              <a:rPr lang="en-US" sz="2600" dirty="0" err="1" smtClean="0"/>
              <a:t>vrijednosti</a:t>
            </a:r>
            <a:r>
              <a:rPr lang="en-US" sz="2600" dirty="0" smtClean="0"/>
              <a:t>.</a:t>
            </a:r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serijskih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SAD-a </a:t>
            </a:r>
            <a:r>
              <a:rPr lang="en-US" dirty="0" err="1" smtClean="0"/>
              <a:t>navodi</a:t>
            </a:r>
            <a:r>
              <a:rPr lang="en-US" dirty="0" smtClean="0"/>
              <a:t> da </a:t>
            </a:r>
            <a:r>
              <a:rPr lang="en-US" dirty="0" err="1" smtClean="0"/>
              <a:t>svako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zakoniti</a:t>
            </a:r>
            <a:r>
              <a:rPr lang="en-US" dirty="0" smtClean="0"/>
              <a:t> </a:t>
            </a:r>
            <a:r>
              <a:rPr lang="en-US" dirty="0" err="1" smtClean="0"/>
              <a:t>imalac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5%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obavještava</a:t>
            </a:r>
            <a:r>
              <a:rPr lang="en-US" dirty="0" smtClean="0"/>
              <a:t> o </a:t>
            </a:r>
            <a:r>
              <a:rPr lang="en-US" dirty="0" err="1" smtClean="0"/>
              <a:t>takvom</a:t>
            </a:r>
            <a:r>
              <a:rPr lang="en-US" dirty="0" smtClean="0"/>
              <a:t> </a:t>
            </a:r>
            <a:r>
              <a:rPr lang="en-US" dirty="0" err="1" smtClean="0"/>
              <a:t>sticanju</a:t>
            </a:r>
            <a:r>
              <a:rPr lang="en-US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berzu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pl-PL" dirty="0" smtClean="0"/>
              <a:t>vrijednosnim papirima/hartijama od vrijednosti u roku od 10 dana, kao i o svakom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1%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zakoniti</a:t>
            </a:r>
            <a:r>
              <a:rPr lang="en-US" dirty="0" smtClean="0"/>
              <a:t> </a:t>
            </a:r>
            <a:r>
              <a:rPr lang="en-US" dirty="0" err="1" smtClean="0"/>
              <a:t>imalac</a:t>
            </a:r>
            <a:r>
              <a:rPr lang="en-US" dirty="0" smtClean="0"/>
              <a:t> </a:t>
            </a:r>
            <a:r>
              <a:rPr lang="en-US" dirty="0" err="1" smtClean="0"/>
              <a:t>djeluje</a:t>
            </a:r>
            <a:r>
              <a:rPr lang="en-US" dirty="0" smtClean="0"/>
              <a:t> u </a:t>
            </a:r>
            <a:r>
              <a:rPr lang="en-US" dirty="0" err="1" smtClean="0"/>
              <a:t>dogovoru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, </a:t>
            </a:r>
            <a:r>
              <a:rPr lang="en-US" dirty="0" err="1" smtClean="0"/>
              <a:t>moraju</a:t>
            </a:r>
            <a:r>
              <a:rPr lang="en-US" dirty="0" smtClean="0"/>
              <a:t> se </a:t>
            </a:r>
            <a:r>
              <a:rPr lang="en-US" dirty="0" err="1" smtClean="0"/>
              <a:t>objelodaniti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zakonitim</a:t>
            </a:r>
            <a:r>
              <a:rPr lang="en-US" dirty="0" smtClean="0"/>
              <a:t> </a:t>
            </a:r>
            <a:r>
              <a:rPr lang="en-US" dirty="0" err="1" smtClean="0"/>
              <a:t>imaocem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32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Direktiva</a:t>
            </a:r>
            <a:r>
              <a:rPr lang="en-US" dirty="0"/>
              <a:t> EU o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2001.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Ukratko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član</a:t>
            </a:r>
            <a:r>
              <a:rPr lang="en-US" dirty="0"/>
              <a:t> 9 </a:t>
            </a:r>
            <a:r>
              <a:rPr lang="en-US" dirty="0" err="1"/>
              <a:t>predviđa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otuđenje</a:t>
            </a:r>
            <a:r>
              <a:rPr lang="en-US" dirty="0"/>
              <a:t> </a:t>
            </a:r>
            <a:r>
              <a:rPr lang="en-US" dirty="0" err="1" smtClean="0"/>
              <a:t>većih</a:t>
            </a:r>
            <a:r>
              <a:rPr lang="sr-Latn-ME" dirty="0" smtClean="0"/>
              <a:t> </a:t>
            </a:r>
            <a:r>
              <a:rPr lang="pl-PL" dirty="0" smtClean="0"/>
              <a:t>udjela </a:t>
            </a:r>
            <a:r>
              <a:rPr lang="pl-PL" dirty="0"/>
              <a:t>u kotiranim društvima na osnovu limita koji počinju od 5% i </a:t>
            </a:r>
            <a:r>
              <a:rPr lang="pl-PL" dirty="0" smtClean="0"/>
              <a:t>kreću se </a:t>
            </a:r>
            <a:r>
              <a:rPr lang="pl-PL" dirty="0"/>
              <a:t>dalje u rasponima od 5% sve do 30% prava glasa ili osnovnog </a:t>
            </a:r>
            <a:r>
              <a:rPr lang="pl-PL" dirty="0" smtClean="0"/>
              <a:t>kapitala ili </a:t>
            </a:r>
            <a:r>
              <a:rPr lang="pl-PL" dirty="0"/>
              <a:t>i jednog i drugog;</a:t>
            </a:r>
          </a:p>
          <a:p>
            <a:pPr marL="0" indent="0" algn="just">
              <a:buNone/>
            </a:pPr>
            <a:r>
              <a:rPr lang="pl-PL" dirty="0"/>
              <a:t>2) član </a:t>
            </a:r>
            <a:r>
              <a:rPr lang="pl-PL" dirty="0" smtClean="0"/>
              <a:t>11(2</a:t>
            </a:r>
            <a:r>
              <a:rPr lang="pl-PL" dirty="0"/>
              <a:t>) skraćuje rok za obavezu izvještavanja, s jedne strane </a:t>
            </a:r>
            <a:r>
              <a:rPr lang="pl-PL" dirty="0" smtClean="0"/>
              <a:t>sticaoca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regulatornom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 smtClean="0"/>
              <a:t>kalendarskih</a:t>
            </a:r>
            <a:r>
              <a:rPr lang="sr-Latn-ME" dirty="0" smtClean="0"/>
              <a:t> </a:t>
            </a:r>
            <a:r>
              <a:rPr lang="pl-PL" dirty="0" smtClean="0"/>
              <a:t>dana </a:t>
            </a:r>
            <a:r>
              <a:rPr lang="pl-PL" dirty="0"/>
              <a:t>na pet radnih dana, a s druge strane društva prema javnosti s </a:t>
            </a:r>
            <a:r>
              <a:rPr lang="pl-PL" dirty="0" smtClean="0"/>
              <a:t>devet kalendarskih </a:t>
            </a:r>
            <a:r>
              <a:rPr lang="pl-PL" dirty="0"/>
              <a:t>dana na tri radna dana;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član</a:t>
            </a:r>
            <a:r>
              <a:rPr lang="en-US" dirty="0"/>
              <a:t> 2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definiciju</a:t>
            </a:r>
            <a:r>
              <a:rPr lang="en-US" dirty="0"/>
              <a:t> “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obuhvatila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i="1" dirty="0"/>
              <a:t>custody </a:t>
            </a:r>
            <a:r>
              <a:rPr lang="en-US" dirty="0" err="1"/>
              <a:t>djelatnost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kliringa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saldiranja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član</a:t>
            </a:r>
            <a:r>
              <a:rPr lang="en-US" dirty="0"/>
              <a:t> 11(5)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obavještavanja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 smtClean="0"/>
              <a:t>klase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varanti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sr-Latn-ME" dirty="0" smtClean="0"/>
              <a:t> </a:t>
            </a:r>
            <a:r>
              <a:rPr lang="it-IT" dirty="0" smtClean="0"/>
              <a:t>dostignu </a:t>
            </a:r>
            <a:r>
              <a:rPr lang="it-IT" dirty="0"/>
              <a:t>limite </a:t>
            </a:r>
            <a:r>
              <a:rPr lang="it-IT" dirty="0" smtClean="0"/>
              <a:t>defini</a:t>
            </a:r>
            <a:r>
              <a:rPr lang="sr-Latn-ME" dirty="0" smtClean="0"/>
              <a:t>sane </a:t>
            </a:r>
            <a:r>
              <a:rPr lang="it-IT" dirty="0" smtClean="0"/>
              <a:t> </a:t>
            </a:r>
            <a:r>
              <a:rPr lang="it-IT" dirty="0"/>
              <a:t>u članu 9 ili se spuste ispod njih.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94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Jedan broj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EU je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 smtClean="0"/>
              <a:t>implementiralo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Direktive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član</a:t>
            </a:r>
            <a:r>
              <a:rPr lang="en-US" dirty="0"/>
              <a:t> 10 </a:t>
            </a:r>
            <a:r>
              <a:rPr lang="en-US" dirty="0" err="1"/>
              <a:t>Direktive</a:t>
            </a:r>
            <a:r>
              <a:rPr lang="en-US" dirty="0"/>
              <a:t> EU o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ponudama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/>
              <a:t>regulira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 </a:t>
            </a:r>
            <a:r>
              <a:rPr lang="en-US" dirty="0" err="1" smtClean="0"/>
              <a:t>zakonitih</a:t>
            </a:r>
            <a:r>
              <a:rPr lang="en-US" dirty="0" smtClean="0"/>
              <a:t> </a:t>
            </a:r>
            <a:r>
              <a:rPr lang="en-US" dirty="0" err="1"/>
              <a:t>imalaca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od </a:t>
            </a:r>
            <a:r>
              <a:rPr lang="en-US" dirty="0" err="1"/>
              <a:t>kotiranih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EU </a:t>
            </a:r>
            <a:r>
              <a:rPr lang="en-US" dirty="0" err="1"/>
              <a:t>zahtijeva</a:t>
            </a:r>
            <a:r>
              <a:rPr lang="en-US" dirty="0"/>
              <a:t> da u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godišnjem</a:t>
            </a:r>
            <a:r>
              <a:rPr lang="en-US" dirty="0" smtClean="0"/>
              <a:t> </a:t>
            </a:r>
            <a:r>
              <a:rPr lang="en-US" dirty="0" err="1"/>
              <a:t>izvještaju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ograničenjima</a:t>
            </a:r>
            <a:r>
              <a:rPr lang="en-US" dirty="0"/>
              <a:t> </a:t>
            </a:r>
            <a:r>
              <a:rPr lang="en-US" dirty="0" err="1"/>
              <a:t>slobodne</a:t>
            </a:r>
            <a:r>
              <a:rPr lang="en-US" dirty="0"/>
              <a:t> </a:t>
            </a:r>
            <a:r>
              <a:rPr lang="en-US" dirty="0" err="1"/>
              <a:t>prenosivosti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indirektnim</a:t>
            </a:r>
            <a:r>
              <a:rPr lang="en-US" dirty="0"/>
              <a:t> </a:t>
            </a:r>
            <a:r>
              <a:rPr lang="en-US" dirty="0" err="1"/>
              <a:t>kapital-učešćima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 smtClean="0"/>
              <a:t>piramidalne</a:t>
            </a:r>
            <a:r>
              <a:rPr lang="sr-Latn-ME" dirty="0" smtClean="0"/>
              <a:t> </a:t>
            </a:r>
            <a:r>
              <a:rPr lang="en-US" dirty="0" err="1" smtClean="0"/>
              <a:t>sheme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unakrsno</a:t>
            </a:r>
            <a:r>
              <a:rPr lang="en-US" dirty="0"/>
              <a:t>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777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s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kontrolnim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5) sistemu kontrole svakog plana dionica/akcija za zaposlene u slučajevima kada oni ne ostvaruju direktno prava kontrole;</a:t>
            </a:r>
          </a:p>
          <a:p>
            <a:pPr marL="0" indent="0"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ograničenjima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7) dioničarskim/akcionarskim sporazumima koji su poznati društvu;</a:t>
            </a:r>
          </a:p>
          <a:p>
            <a:pPr marL="0" indent="0" algn="just">
              <a:buNone/>
            </a:pPr>
            <a:r>
              <a:rPr lang="pt-BR" dirty="0" smtClean="0"/>
              <a:t>8) pravilima koja reguliraju imenovanje i razrješenje članova 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9) </a:t>
            </a:r>
            <a:r>
              <a:rPr lang="en-US" dirty="0" err="1" smtClean="0"/>
              <a:t>značajnim</a:t>
            </a:r>
            <a:r>
              <a:rPr lang="en-US" dirty="0" smtClean="0"/>
              <a:t> </a:t>
            </a:r>
            <a:r>
              <a:rPr lang="en-US" dirty="0" err="1" smtClean="0"/>
              <a:t>ugovorima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zaključilo</a:t>
            </a:r>
            <a:r>
              <a:rPr lang="en-US" dirty="0" smtClean="0"/>
              <a:t>, a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efekti</a:t>
            </a:r>
            <a:r>
              <a:rPr lang="en-US" dirty="0" smtClean="0"/>
              <a:t> </a:t>
            </a:r>
            <a:r>
              <a:rPr lang="en-US" dirty="0" err="1" smtClean="0"/>
              <a:t>nastupaju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promjenom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10) </a:t>
            </a:r>
            <a:r>
              <a:rPr lang="en-US" dirty="0" err="1" smtClean="0"/>
              <a:t>sporazumima</a:t>
            </a:r>
            <a:r>
              <a:rPr lang="en-US" dirty="0" smtClean="0"/>
              <a:t> o </a:t>
            </a:r>
            <a:r>
              <a:rPr lang="en-US" dirty="0" err="1" smtClean="0"/>
              <a:t>naknadi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uspjeha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3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funkcionirala</a:t>
            </a:r>
            <a:r>
              <a:rPr lang="en-US" dirty="0"/>
              <a:t>,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pl-PL" dirty="0" smtClean="0"/>
              <a:t>elemenata </a:t>
            </a:r>
            <a:r>
              <a:rPr lang="pl-PL" dirty="0"/>
              <a:t>i podsticaja mora funkcionirati zajedno. </a:t>
            </a:r>
            <a:endParaRPr lang="pl-PL" dirty="0" smtClean="0"/>
          </a:p>
          <a:p>
            <a:pPr algn="just"/>
            <a:r>
              <a:rPr lang="pl-PL" dirty="0" smtClean="0"/>
              <a:t>Oni </a:t>
            </a:r>
            <a:r>
              <a:rPr lang="pl-PL" dirty="0"/>
              <a:t>obuhvataju </a:t>
            </a:r>
            <a:r>
              <a:rPr lang="pl-PL" dirty="0" smtClean="0"/>
              <a:t>odgovarajuće </a:t>
            </a:r>
            <a:r>
              <a:rPr lang="en-US" dirty="0" err="1" smtClean="0"/>
              <a:t>zakonsko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 smtClean="0"/>
              <a:t>kombin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 smtClean="0"/>
              <a:t>mehanizmima</a:t>
            </a:r>
            <a:r>
              <a:rPr lang="sr-Latn-ME" dirty="0" smtClean="0"/>
              <a:t> </a:t>
            </a:r>
            <a:r>
              <a:rPr lang="en-US" dirty="0" err="1" smtClean="0"/>
              <a:t>sprovođenja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regulatori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provjeravaju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korekciju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 smtClean="0"/>
              <a:t>eksterni</a:t>
            </a:r>
            <a:r>
              <a:rPr lang="sr-Latn-ME" dirty="0" smtClean="0"/>
              <a:t> </a:t>
            </a:r>
            <a:r>
              <a:rPr lang="en-US" dirty="0" err="1" smtClean="0"/>
              <a:t>revizori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, </a:t>
            </a:r>
            <a:r>
              <a:rPr lang="en-US" dirty="0" err="1"/>
              <a:t>ulivajući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a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aktivni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zainteresirani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</a:t>
            </a:r>
            <a:r>
              <a:rPr lang="en-US" dirty="0"/>
              <a:t> </a:t>
            </a:r>
            <a:r>
              <a:rPr lang="en-US" dirty="0" err="1"/>
              <a:t>ispituju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saopćenja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2185676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Zakonodavstvo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ne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nikakvo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zakonitih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vlasnik</a:t>
            </a:r>
            <a:r>
              <a:rPr lang="sr-Latn-ME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)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 smtClean="0"/>
              <a:t>objelodani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licima</a:t>
            </a:r>
            <a:r>
              <a:rPr lang="en-US" dirty="0"/>
              <a:t> u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430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Netransparentne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u </a:t>
            </a:r>
            <a:r>
              <a:rPr lang="en-US" dirty="0" err="1"/>
              <a:t>raspravama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usklađena</a:t>
            </a:r>
            <a:r>
              <a:rPr lang="en-US" dirty="0"/>
              <a:t> s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 smtClean="0"/>
              <a:t>praksom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transparentan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 smtClean="0"/>
              <a:t>strukturu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zakonite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b) </a:t>
            </a:r>
            <a:r>
              <a:rPr lang="en-US" b="1" dirty="0" err="1"/>
              <a:t>Indirektna</a:t>
            </a:r>
            <a:r>
              <a:rPr lang="en-US" b="1" dirty="0"/>
              <a:t> </a:t>
            </a:r>
            <a:r>
              <a:rPr lang="en-US" b="1" dirty="0" err="1"/>
              <a:t>kontrola</a:t>
            </a:r>
            <a:endParaRPr lang="en-US" b="1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/>
              <a:t>indirektnu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piramidalnih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uzajamnih</a:t>
            </a:r>
            <a:r>
              <a:rPr lang="sr-Latn-ME" dirty="0" smtClean="0"/>
              <a:t> </a:t>
            </a:r>
            <a:r>
              <a:rPr lang="en-US" dirty="0" err="1" smtClean="0"/>
              <a:t>kapital-učešća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Odnosi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promjenu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9373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indirektnom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,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s </a:t>
            </a:r>
            <a:r>
              <a:rPr lang="en-US" dirty="0" err="1" smtClean="0"/>
              <a:t>povezanim</a:t>
            </a:r>
            <a:r>
              <a:rPr lang="sr-Latn-ME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objavljene</a:t>
            </a:r>
            <a:r>
              <a:rPr lang="en-US" dirty="0"/>
              <a:t>, a </a:t>
            </a:r>
            <a:r>
              <a:rPr lang="en-US" dirty="0" err="1"/>
              <a:t>posebno</a:t>
            </a:r>
            <a:r>
              <a:rPr lang="en-US" dirty="0"/>
              <a:t> u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izvještaju</a:t>
            </a:r>
            <a:r>
              <a:rPr lang="en-US" dirty="0"/>
              <a:t>, </a:t>
            </a:r>
            <a:r>
              <a:rPr lang="en-US" dirty="0" err="1" smtClean="0"/>
              <a:t>kvartalnim</a:t>
            </a:r>
            <a:r>
              <a:rPr lang="sr-Latn-ME" dirty="0" smtClean="0"/>
              <a:t> </a:t>
            </a:r>
            <a:r>
              <a:rPr lang="en-US" dirty="0" err="1" smtClean="0"/>
              <a:t>izvještajima</a:t>
            </a:r>
            <a:r>
              <a:rPr lang="en-US" dirty="0"/>
              <a:t>, </a:t>
            </a:r>
            <a:r>
              <a:rPr lang="en-US" dirty="0" err="1"/>
              <a:t>izvještaju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obavještenjima</a:t>
            </a:r>
            <a:r>
              <a:rPr lang="en-US" dirty="0"/>
              <a:t> </a:t>
            </a:r>
            <a:r>
              <a:rPr lang="en-US" dirty="0" err="1" smtClean="0"/>
              <a:t>regulatornim</a:t>
            </a:r>
            <a:r>
              <a:rPr lang="sr-Latn-ME" dirty="0" smtClean="0"/>
              <a:t> </a:t>
            </a:r>
            <a:r>
              <a:rPr lang="en-US" dirty="0" err="1" smtClean="0"/>
              <a:t>tijelima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8103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 smtClean="0"/>
              <a:t>glasačkih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endParaRPr lang="en-US" dirty="0"/>
          </a:p>
          <a:p>
            <a:pPr algn="just"/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takođe </a:t>
            </a:r>
            <a:r>
              <a:rPr lang="pl-PL" dirty="0"/>
              <a:t>mogu uticati na kontrolu.</a:t>
            </a:r>
          </a:p>
          <a:p>
            <a:pPr algn="just"/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ugovori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)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 smtClean="0"/>
              <a:t>obavezuju</a:t>
            </a:r>
            <a:r>
              <a:rPr lang="sr-Latn-ME" dirty="0" smtClean="0"/>
              <a:t> </a:t>
            </a:r>
            <a:r>
              <a:rPr lang="it-IT" dirty="0" smtClean="0"/>
              <a:t>lica </a:t>
            </a:r>
            <a:r>
              <a:rPr lang="it-IT" dirty="0"/>
              <a:t>da glasaju na isti način, a mogu i davati prava preče kupovine </a:t>
            </a:r>
            <a:r>
              <a:rPr lang="it-IT" dirty="0" smtClean="0"/>
              <a:t>dionica/akcija</a:t>
            </a:r>
            <a:r>
              <a:rPr lang="sr-Latn-ME" dirty="0" smtClean="0"/>
              <a:t> </a:t>
            </a:r>
            <a:r>
              <a:rPr lang="en-US" dirty="0" err="1" smtClean="0"/>
              <a:t>drugom</a:t>
            </a:r>
            <a:r>
              <a:rPr lang="sr-Latn-ME" dirty="0" smtClean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obuhvatiti</a:t>
            </a:r>
            <a:r>
              <a:rPr lang="sr-Latn-ME" dirty="0" smtClean="0"/>
              <a:t> </a:t>
            </a:r>
            <a:r>
              <a:rPr lang="en-US" dirty="0" err="1" smtClean="0"/>
              <a:t>brojna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pl-PL" dirty="0" smtClean="0"/>
              <a:t>upravnog </a:t>
            </a:r>
            <a:r>
              <a:rPr lang="pl-PL" dirty="0"/>
              <a:t>odbora ili za izbor predsjednika nadzornog/upravnog odbora.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2220557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pl-PL" dirty="0"/>
              <a:t>Sporazumi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očigledno</a:t>
            </a:r>
            <a:r>
              <a:rPr lang="en-US" dirty="0"/>
              <a:t> od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Mada</a:t>
            </a:r>
            <a:r>
              <a:rPr lang="sr-Latn-ME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otkriti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uložiti</a:t>
            </a:r>
            <a:r>
              <a:rPr lang="en-US" dirty="0"/>
              <a:t> </a:t>
            </a:r>
            <a:r>
              <a:rPr lang="en-US" dirty="0" err="1"/>
              <a:t>razumne</a:t>
            </a:r>
            <a:r>
              <a:rPr lang="en-US" dirty="0"/>
              <a:t> </a:t>
            </a:r>
            <a:r>
              <a:rPr lang="en-US" dirty="0" err="1"/>
              <a:t>napore</a:t>
            </a:r>
            <a:r>
              <a:rPr lang="en-US" dirty="0"/>
              <a:t> da </a:t>
            </a:r>
            <a:r>
              <a:rPr lang="en-US" dirty="0" err="1"/>
              <a:t>pribave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sr-Latn-ME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dioničarskog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2476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sr-Latn-ME" dirty="0" err="1"/>
              <a:t>N</a:t>
            </a:r>
            <a:r>
              <a:rPr lang="en-US" dirty="0" err="1" smtClean="0"/>
              <a:t>alaže</a:t>
            </a:r>
            <a:r>
              <a:rPr lang="en-US" dirty="0" smtClean="0"/>
              <a:t> </a:t>
            </a:r>
            <a:r>
              <a:rPr lang="en-US" dirty="0"/>
              <a:t>da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zaključenom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obaviještena</a:t>
            </a:r>
            <a:r>
              <a:rPr lang="en-US" dirty="0"/>
              <a:t> </a:t>
            </a:r>
            <a:r>
              <a:rPr lang="en-US" dirty="0" err="1" smtClean="0"/>
              <a:t>skupština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faktički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Određivanje</a:t>
            </a:r>
            <a:r>
              <a:rPr lang="sr-Latn-ME" dirty="0" smtClean="0"/>
              <a:t> </a:t>
            </a:r>
            <a:r>
              <a:rPr lang="sv-SE" dirty="0" smtClean="0"/>
              <a:t>maksimalnog </a:t>
            </a:r>
            <a:r>
              <a:rPr lang="sv-SE" dirty="0"/>
              <a:t>broja glasova se protivi principu “jedna dionica/akcija – jedan glas</a:t>
            </a:r>
            <a:r>
              <a:rPr lang="sv-SE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kapital-učešću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/>
              <a:t>, 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podržavaju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ZPD </a:t>
            </a:r>
            <a:r>
              <a:rPr lang="en-US" dirty="0" err="1"/>
              <a:t>implicitno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 smtClean="0"/>
              <a:t>maksimiziranje</a:t>
            </a:r>
            <a:r>
              <a:rPr lang="sr-Latn-ME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uvođenjem</a:t>
            </a:r>
            <a:r>
              <a:rPr lang="en-US" dirty="0"/>
              <a:t> </a:t>
            </a:r>
            <a:r>
              <a:rPr lang="en-US" dirty="0" err="1"/>
              <a:t>imperativnog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“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–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0050232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izvještavati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,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nosilaca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događaje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nastupili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pl-PL" dirty="0" smtClean="0"/>
              <a:t>segment </a:t>
            </a:r>
            <a:r>
              <a:rPr lang="pl-PL" dirty="0"/>
              <a:t>posebno je značajan za dionička/akcionarska društva i druga </a:t>
            </a:r>
            <a:r>
              <a:rPr lang="pl-PL" dirty="0" smtClean="0"/>
              <a:t>pravna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ponudom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), </a:t>
            </a:r>
            <a:r>
              <a:rPr lang="en-US" dirty="0" err="1"/>
              <a:t>te</a:t>
            </a:r>
            <a:r>
              <a:rPr lang="en-US" dirty="0"/>
              <a:t> je u tom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ovo</a:t>
            </a:r>
            <a:r>
              <a:rPr lang="sr-Latn-ME" dirty="0" smtClean="0"/>
              <a:t>m</a:t>
            </a:r>
            <a:r>
              <a:rPr lang="en-US" dirty="0" smtClean="0"/>
              <a:t> p</a:t>
            </a:r>
            <a:r>
              <a:rPr lang="sr-Latn-ME" dirty="0" smtClean="0"/>
              <a:t>itanju </a:t>
            </a:r>
            <a:r>
              <a:rPr lang="en-US" dirty="0" smtClean="0"/>
              <a:t> </a:t>
            </a:r>
            <a:r>
              <a:rPr lang="en-US" dirty="0" err="1" smtClean="0"/>
              <a:t>posvećeno</a:t>
            </a:r>
            <a:r>
              <a:rPr lang="sr-Latn-ME" dirty="0" smtClean="0"/>
              <a:t> kao</a:t>
            </a:r>
            <a:r>
              <a:rPr lang="en-US" dirty="0" smtClean="0"/>
              <a:t> </a:t>
            </a:r>
            <a:r>
              <a:rPr lang="en-US" dirty="0" err="1"/>
              <a:t>obaveznim</a:t>
            </a:r>
            <a:r>
              <a:rPr lang="en-US" dirty="0"/>
              <a:t> </a:t>
            </a:r>
            <a:r>
              <a:rPr lang="en-US" dirty="0" err="1" smtClean="0"/>
              <a:t>oblicima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propisanim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sagledavanje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311151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/>
          <a:lstStyle/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izjave</a:t>
            </a:r>
            <a:r>
              <a:rPr lang="en-US" dirty="0"/>
              <a:t> o </a:t>
            </a:r>
            <a:r>
              <a:rPr lang="en-US" dirty="0" err="1"/>
              <a:t>šestomjesečnom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• izvještaji o bitnim događajima;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nadzornih</a:t>
            </a:r>
            <a:r>
              <a:rPr lang="en-US" dirty="0"/>
              <a:t> organa o </a:t>
            </a:r>
            <a:r>
              <a:rPr lang="en-US" dirty="0" err="1"/>
              <a:t>posjedovanju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9353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vrijednosti – prospekt, skraćeni prospekt i javni </a:t>
            </a:r>
            <a:r>
              <a:rPr lang="pl-PL" dirty="0" smtClean="0"/>
              <a:t>poziv </a:t>
            </a: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KVP/KHOV. </a:t>
            </a:r>
            <a:endParaRPr lang="sr-Latn-ME" dirty="0" smtClean="0"/>
          </a:p>
          <a:p>
            <a:pPr algn="just"/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o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donositi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obaviještenost</a:t>
            </a:r>
            <a:r>
              <a:rPr lang="en-US" dirty="0"/>
              <a:t> o </a:t>
            </a:r>
            <a:r>
              <a:rPr lang="en-US" dirty="0" err="1"/>
              <a:t>kvalitetu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Prospekti</a:t>
            </a:r>
            <a:r>
              <a:rPr lang="sr-Latn-ME" dirty="0" smtClean="0"/>
              <a:t> </a:t>
            </a:r>
            <a:r>
              <a:rPr lang="en-US" dirty="0" err="1" smtClean="0"/>
              <a:t>objašnjavaju</a:t>
            </a:r>
            <a:r>
              <a:rPr lang="en-US" dirty="0" smtClean="0"/>
              <a:t> </a:t>
            </a:r>
            <a:r>
              <a:rPr lang="en-US" dirty="0" err="1"/>
              <a:t>prirodu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se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22751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podrazumijeva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distribuira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cijeloj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sr-Latn-ME" dirty="0" smtClean="0"/>
              <a:t>države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, u </a:t>
            </a:r>
            <a:r>
              <a:rPr lang="en-US" dirty="0" err="1" smtClean="0"/>
              <a:t>istom</a:t>
            </a:r>
            <a:r>
              <a:rPr lang="sr-Latn-ME" dirty="0" smtClean="0"/>
              <a:t> </a:t>
            </a:r>
            <a:r>
              <a:rPr lang="pl-PL" dirty="0" smtClean="0"/>
              <a:t>dnevnom </a:t>
            </a:r>
            <a:r>
              <a:rPr lang="pl-PL" dirty="0"/>
              <a:t>listu, u formi jedinstvenog oglasa, i to najkasnije u roku do 30 dana </a:t>
            </a:r>
            <a:r>
              <a:rPr lang="pl-PL" dirty="0" smtClean="0"/>
              <a:t>od </a:t>
            </a:r>
            <a:r>
              <a:rPr lang="en-US" dirty="0" smtClean="0"/>
              <a:t>dana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37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9256</Words>
  <Application>Microsoft Office PowerPoint</Application>
  <PresentationFormat>Widescreen</PresentationFormat>
  <Paragraphs>464</Paragraphs>
  <Slides>108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3" baseType="lpstr">
      <vt:lpstr>Arial</vt:lpstr>
      <vt:lpstr>Calibri</vt:lpstr>
      <vt:lpstr>Calibri Light</vt:lpstr>
      <vt:lpstr>Wingdings</vt:lpstr>
      <vt:lpstr>Office Theme</vt:lpstr>
      <vt:lpstr>KORPORATIVNO UPRAVLJANJE</vt:lpstr>
      <vt:lpstr>Sadržaj </vt:lpstr>
      <vt:lpstr>PowerPoint Presentation</vt:lpstr>
      <vt:lpstr>PowerPoint Presentation</vt:lpstr>
      <vt:lpstr>PowerPoint Presentation</vt:lpstr>
      <vt:lpstr>Uvod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-  Objavljivanje informacija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 - Informacije koje se objavljuju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- Obavezno objavljivanje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 - Dobrovoljno objavljivanje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58</cp:revision>
  <dcterms:created xsi:type="dcterms:W3CDTF">2019-05-18T16:36:22Z</dcterms:created>
  <dcterms:modified xsi:type="dcterms:W3CDTF">2019-06-04T19:14:39Z</dcterms:modified>
</cp:coreProperties>
</file>