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31" r:id="rId6"/>
    <p:sldId id="349" r:id="rId7"/>
    <p:sldId id="350" r:id="rId8"/>
    <p:sldId id="263" r:id="rId9"/>
    <p:sldId id="264" r:id="rId10"/>
    <p:sldId id="265" r:id="rId11"/>
    <p:sldId id="333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334" r:id="rId22"/>
    <p:sldId id="277" r:id="rId23"/>
    <p:sldId id="278" r:id="rId24"/>
    <p:sldId id="279" r:id="rId25"/>
    <p:sldId id="280" r:id="rId26"/>
    <p:sldId id="335" r:id="rId27"/>
    <p:sldId id="281" r:id="rId28"/>
    <p:sldId id="282" r:id="rId29"/>
    <p:sldId id="336" r:id="rId30"/>
    <p:sldId id="283" r:id="rId31"/>
    <p:sldId id="284" r:id="rId32"/>
    <p:sldId id="285" r:id="rId33"/>
    <p:sldId id="286" r:id="rId34"/>
    <p:sldId id="287" r:id="rId35"/>
    <p:sldId id="288" r:id="rId36"/>
    <p:sldId id="337" r:id="rId37"/>
    <p:sldId id="289" r:id="rId38"/>
    <p:sldId id="338" r:id="rId39"/>
    <p:sldId id="290" r:id="rId40"/>
    <p:sldId id="339" r:id="rId41"/>
    <p:sldId id="291" r:id="rId42"/>
    <p:sldId id="292" r:id="rId43"/>
    <p:sldId id="351" r:id="rId44"/>
    <p:sldId id="293" r:id="rId45"/>
    <p:sldId id="294" r:id="rId46"/>
    <p:sldId id="340" r:id="rId47"/>
    <p:sldId id="296" r:id="rId48"/>
    <p:sldId id="354" r:id="rId49"/>
    <p:sldId id="341" r:id="rId50"/>
    <p:sldId id="297" r:id="rId51"/>
    <p:sldId id="342" r:id="rId52"/>
    <p:sldId id="298" r:id="rId53"/>
    <p:sldId id="299" r:id="rId54"/>
    <p:sldId id="343" r:id="rId55"/>
    <p:sldId id="300" r:id="rId56"/>
    <p:sldId id="344" r:id="rId57"/>
    <p:sldId id="301" r:id="rId58"/>
    <p:sldId id="352" r:id="rId59"/>
    <p:sldId id="302" r:id="rId60"/>
    <p:sldId id="303" r:id="rId61"/>
    <p:sldId id="304" r:id="rId62"/>
    <p:sldId id="305" r:id="rId63"/>
    <p:sldId id="306" r:id="rId64"/>
    <p:sldId id="307" r:id="rId65"/>
    <p:sldId id="308" r:id="rId66"/>
    <p:sldId id="309" r:id="rId67"/>
    <p:sldId id="310" r:id="rId68"/>
    <p:sldId id="345" r:id="rId69"/>
    <p:sldId id="311" r:id="rId70"/>
    <p:sldId id="312" r:id="rId71"/>
    <p:sldId id="313" r:id="rId72"/>
    <p:sldId id="314" r:id="rId73"/>
    <p:sldId id="315" r:id="rId74"/>
    <p:sldId id="316" r:id="rId75"/>
    <p:sldId id="317" r:id="rId76"/>
    <p:sldId id="318" r:id="rId77"/>
    <p:sldId id="319" r:id="rId78"/>
    <p:sldId id="320" r:id="rId79"/>
    <p:sldId id="321" r:id="rId80"/>
    <p:sldId id="353" r:id="rId81"/>
    <p:sldId id="322" r:id="rId82"/>
    <p:sldId id="323" r:id="rId83"/>
    <p:sldId id="346" r:id="rId84"/>
    <p:sldId id="324" r:id="rId85"/>
    <p:sldId id="325" r:id="rId86"/>
    <p:sldId id="326" r:id="rId87"/>
    <p:sldId id="327" r:id="rId88"/>
    <p:sldId id="328" r:id="rId89"/>
    <p:sldId id="347" r:id="rId90"/>
    <p:sldId id="329" r:id="rId9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4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3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6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0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1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4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1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9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2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4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94F-53AD-4E73-9AC6-5CEF6F5F6427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A75E-43B3-46FA-82AE-8830F2CB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7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600" dirty="0"/>
              <a:t>EKONOMIJA HOV I NJIHOVA </a:t>
            </a:r>
            <a:r>
              <a:rPr lang="sr-Latn-ME" sz="3600" dirty="0" smtClean="0"/>
              <a:t>ULOGA NA TRŽIŠTU</a:t>
            </a:r>
          </a:p>
          <a:p>
            <a:pPr lvl="0"/>
            <a:r>
              <a:rPr lang="sr-Latn-ME" sz="3600" dirty="0" smtClean="0"/>
              <a:t>Prof. Dr Halil Kalač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4889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</a:t>
            </a:r>
            <a:r>
              <a:rPr lang="sr-Latn-ME" dirty="0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papir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subjekat</a:t>
            </a:r>
            <a:r>
              <a:rPr lang="en-US" dirty="0"/>
              <a:t>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 smtClean="0"/>
              <a:t>privrede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dovoljno</a:t>
            </a:r>
            <a:r>
              <a:rPr lang="sr-Latn-ME" dirty="0" smtClean="0"/>
              <a:t> </a:t>
            </a:r>
            <a:r>
              <a:rPr lang="en-US" dirty="0" err="1" smtClean="0"/>
              <a:t>razvijena</a:t>
            </a:r>
            <a:r>
              <a:rPr lang="en-US" dirty="0"/>
              <a:t>,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elokrug</a:t>
            </a:r>
            <a:r>
              <a:rPr lang="en-US" dirty="0" smtClean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je </a:t>
            </a:r>
            <a:r>
              <a:rPr lang="en-US" dirty="0" err="1"/>
              <a:t>ispunjen</a:t>
            </a:r>
            <a:r>
              <a:rPr lang="en-US" dirty="0"/>
              <a:t> </a:t>
            </a:r>
            <a:r>
              <a:rPr lang="en-US" dirty="0" err="1" smtClean="0"/>
              <a:t>blagajničkim</a:t>
            </a:r>
            <a:r>
              <a:rPr lang="sr-Latn-ME" dirty="0" smtClean="0"/>
              <a:t> </a:t>
            </a:r>
            <a:r>
              <a:rPr lang="en-US" dirty="0" err="1" smtClean="0"/>
              <a:t>zapisima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centralnoj</a:t>
            </a:r>
            <a:r>
              <a:rPr lang="en-US" dirty="0"/>
              <a:t> </a:t>
            </a:r>
            <a:r>
              <a:rPr lang="en-US" dirty="0" err="1" smtClean="0"/>
              <a:t>banci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 smtClean="0"/>
              <a:t>neposrednu</a:t>
            </a:r>
            <a:r>
              <a:rPr lang="sr-Latn-ME" dirty="0" smtClean="0"/>
              <a:t>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državnim</a:t>
            </a:r>
            <a:r>
              <a:rPr lang="en-US" dirty="0"/>
              <a:t> </a:t>
            </a:r>
            <a:r>
              <a:rPr lang="en-US" dirty="0" err="1"/>
              <a:t>obveznicama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7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tehničkom smislu operacije centralne banke na tržištu hartija od </a:t>
            </a:r>
            <a:r>
              <a:rPr lang="pl-PL" dirty="0" smtClean="0"/>
              <a:t>vrijednosti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instrument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To se ostvaruje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 smtClean="0"/>
              <a:t>uslovom</a:t>
            </a:r>
            <a:r>
              <a:rPr lang="sr-Latn-ME" dirty="0" smtClean="0"/>
              <a:t> </a:t>
            </a:r>
            <a:r>
              <a:rPr lang="en-US" dirty="0" smtClean="0"/>
              <a:t>da</a:t>
            </a:r>
            <a:r>
              <a:rPr lang="en-US" dirty="0"/>
              <a:t>: </a:t>
            </a:r>
            <a:r>
              <a:rPr lang="en-US" dirty="0" err="1"/>
              <a:t>postoji</a:t>
            </a:r>
            <a:r>
              <a:rPr lang="en-US" dirty="0"/>
              <a:t> dobro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razvijeno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), </a:t>
            </a:r>
            <a:r>
              <a:rPr lang="en-US" dirty="0" err="1"/>
              <a:t>prihvatljive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, </a:t>
            </a:r>
            <a:r>
              <a:rPr lang="en-US" dirty="0" err="1"/>
              <a:t>dubine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elastičnosti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 </a:t>
            </a:r>
            <a:r>
              <a:rPr lang="sr-Latn-ME" dirty="0"/>
              <a:t>Z</a:t>
            </a:r>
            <a:r>
              <a:rPr lang="sr-Latn-ME" dirty="0" smtClean="0"/>
              <a:t>atim </a:t>
            </a:r>
            <a:r>
              <a:rPr lang="en-US" dirty="0" smtClean="0"/>
              <a:t>da </a:t>
            </a:r>
            <a:r>
              <a:rPr lang="en-US" dirty="0" err="1" smtClean="0"/>
              <a:t>centralna</a:t>
            </a:r>
            <a:r>
              <a:rPr lang="sr-Latn-ME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/>
              <a:t>raspolaže</a:t>
            </a:r>
            <a:r>
              <a:rPr lang="en-US" dirty="0"/>
              <a:t> s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obveznica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opterećena</a:t>
            </a:r>
            <a:r>
              <a:rPr lang="en-US" dirty="0"/>
              <a:t> </a:t>
            </a:r>
            <a:r>
              <a:rPr lang="en-US" dirty="0" err="1"/>
              <a:t>uvažavanjem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obzira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konkretnih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406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Teorijski</a:t>
            </a:r>
            <a:r>
              <a:rPr lang="en-US" dirty="0"/>
              <a:t> </a:t>
            </a:r>
            <a:r>
              <a:rPr lang="en-US" dirty="0" err="1"/>
              <a:t>govoreći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preduzimaju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ciljem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izazovu</a:t>
            </a:r>
            <a:r>
              <a:rPr lang="en-US" dirty="0"/>
              <a:t> </a:t>
            </a:r>
            <a:r>
              <a:rPr lang="en-US" dirty="0" err="1"/>
              <a:t>željene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makroplanu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na određenu strukturu kamatnih stopa, što u daljem toku ima uticaj na </a:t>
            </a:r>
            <a:r>
              <a:rPr lang="pl-PL" dirty="0" smtClean="0"/>
              <a:t>opšti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I </a:t>
            </a:r>
            <a:r>
              <a:rPr lang="en-US" dirty="0" err="1"/>
              <a:t>diskontna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 smtClean="0"/>
              <a:t>operacije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izazivaju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rezervama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banaka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direktnije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beže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 smtClean="0"/>
              <a:t>variranje</a:t>
            </a:r>
            <a:r>
              <a:rPr lang="sr-Latn-ME" dirty="0" smtClean="0"/>
              <a:t> </a:t>
            </a:r>
            <a:r>
              <a:rPr lang="en-US" dirty="0" err="1" smtClean="0"/>
              <a:t>diskontne</a:t>
            </a:r>
            <a:r>
              <a:rPr lang="en-US" dirty="0" smtClean="0"/>
              <a:t> </a:t>
            </a:r>
            <a:r>
              <a:rPr lang="en-US" dirty="0"/>
              <a:t>stope. </a:t>
            </a:r>
            <a:endParaRPr lang="sr-Latn-ME" dirty="0" smtClean="0"/>
          </a:p>
          <a:p>
            <a:pPr algn="just"/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stope </a:t>
            </a:r>
            <a:r>
              <a:rPr lang="en-US" dirty="0" err="1"/>
              <a:t>indirektan</a:t>
            </a:r>
            <a:r>
              <a:rPr lang="en-US" dirty="0"/>
              <a:t> (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bančinih</a:t>
            </a:r>
            <a:r>
              <a:rPr lang="sr-Latn-ME" dirty="0" smtClean="0"/>
              <a:t> </a:t>
            </a:r>
            <a:r>
              <a:rPr lang="en-US" dirty="0" err="1" smtClean="0"/>
              <a:t>rokova</a:t>
            </a:r>
            <a:r>
              <a:rPr lang="en-US" dirty="0" smtClean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pogađaju</a:t>
            </a:r>
            <a:r>
              <a:rPr lang="en-US" dirty="0" smtClean="0"/>
              <a:t> </a:t>
            </a:r>
            <a:r>
              <a:rPr lang="en-US" dirty="0" err="1"/>
              <a:t>likvidnosnu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direktan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3649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 smtClean="0"/>
              <a:t>operacije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ravan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oba</a:t>
            </a:r>
            <a:r>
              <a:rPr lang="sr-Latn-ME" dirty="0" smtClean="0"/>
              <a:t>v</a:t>
            </a:r>
            <a:r>
              <a:rPr lang="en-US" dirty="0" err="1" smtClean="0"/>
              <a:t>ljene</a:t>
            </a:r>
            <a:r>
              <a:rPr lang="en-US" dirty="0" smtClean="0"/>
              <a:t> </a:t>
            </a:r>
            <a:r>
              <a:rPr lang="en-US" dirty="0" err="1"/>
              <a:t>kupovine</a:t>
            </a:r>
            <a:r>
              <a:rPr lang="en-US" dirty="0"/>
              <a:t>;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prodajna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 smtClean="0"/>
              <a:t>smanjuje</a:t>
            </a:r>
            <a:r>
              <a:rPr lang="sr-Latn-ME" dirty="0" smtClean="0"/>
              <a:t> </a:t>
            </a:r>
            <a:r>
              <a:rPr lang="en-US" dirty="0" err="1" smtClean="0"/>
              <a:t>količinu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smanjnje</a:t>
            </a:r>
            <a:r>
              <a:rPr lang="en-US" dirty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izazvano</a:t>
            </a:r>
            <a:r>
              <a:rPr lang="en-US" dirty="0"/>
              <a:t>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operacijama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se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/>
              <a:t>, (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Monetarna</a:t>
            </a:r>
            <a:r>
              <a:rPr lang="en-US" dirty="0" smtClean="0"/>
              <a:t> </a:t>
            </a:r>
            <a:r>
              <a:rPr lang="en-US" dirty="0" err="1" smtClean="0"/>
              <a:t>multiplikacija</a:t>
            </a:r>
            <a:r>
              <a:rPr lang="sr-Latn-ME" dirty="0" smtClean="0"/>
              <a:t> </a:t>
            </a:r>
            <a:r>
              <a:rPr lang="en-US" dirty="0" err="1" smtClean="0"/>
              <a:t>preuzima</a:t>
            </a:r>
            <a:r>
              <a:rPr lang="en-US" dirty="0" smtClean="0"/>
              <a:t> </a:t>
            </a:r>
            <a:r>
              <a:rPr lang="en-US" dirty="0" err="1"/>
              <a:t>prenošenje</a:t>
            </a:r>
            <a:r>
              <a:rPr lang="en-US" dirty="0"/>
              <a:t> </a:t>
            </a:r>
            <a:r>
              <a:rPr lang="en-US" dirty="0" err="1"/>
              <a:t>inicijalnih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planu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elujući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ponudu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plasiranja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redukcije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Naravno</a:t>
            </a:r>
            <a:r>
              <a:rPr lang="en-US" dirty="0"/>
              <a:t>, </a:t>
            </a:r>
            <a:r>
              <a:rPr lang="en-US" dirty="0" err="1"/>
              <a:t>predpostavlja</a:t>
            </a:r>
            <a:r>
              <a:rPr lang="en-US" dirty="0"/>
              <a:t> se da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zadržavaju</a:t>
            </a:r>
            <a:r>
              <a:rPr lang="en-US" dirty="0"/>
              <a:t> </a:t>
            </a:r>
            <a:r>
              <a:rPr lang="en-US" dirty="0" err="1"/>
              <a:t>punu</a:t>
            </a:r>
            <a:r>
              <a:rPr lang="en-US" dirty="0"/>
              <a:t> </a:t>
            </a:r>
            <a:r>
              <a:rPr lang="en-US" dirty="0" err="1"/>
              <a:t>kreditnu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tj</a:t>
            </a:r>
            <a:r>
              <a:rPr lang="en-US" dirty="0"/>
              <a:t>. da </a:t>
            </a:r>
            <a:r>
              <a:rPr lang="en-US" dirty="0" err="1" smtClean="0"/>
              <a:t>njihov</a:t>
            </a:r>
            <a:r>
              <a:rPr lang="sr-Latn-ME" dirty="0" smtClean="0"/>
              <a:t> </a:t>
            </a:r>
            <a:r>
              <a:rPr lang="en-US" dirty="0" err="1" smtClean="0"/>
              <a:t>stvarni</a:t>
            </a:r>
            <a:r>
              <a:rPr lang="en-US" dirty="0" smtClean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željenom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u </a:t>
            </a:r>
            <a:r>
              <a:rPr lang="en-US" dirty="0" smtClean="0"/>
              <a:t>tom</a:t>
            </a:r>
            <a:r>
              <a:rPr lang="sr-Latn-ME" dirty="0" smtClean="0"/>
              <a:t> </a:t>
            </a:r>
            <a:r>
              <a:rPr lang="en-US" dirty="0" err="1" smtClean="0"/>
              <a:t>pogledu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60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glasnih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</a:t>
            </a:r>
            <a:r>
              <a:rPr lang="pl-PL" dirty="0"/>
              <a:t>, postoje i propratni (dodatni) efekti koji se ogledaju kroz </a:t>
            </a:r>
            <a:r>
              <a:rPr lang="pl-PL" dirty="0" smtClean="0"/>
              <a:t>promjene </a:t>
            </a:r>
            <a:r>
              <a:rPr lang="en-US" dirty="0" err="1" smtClean="0"/>
              <a:t>nivoa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proda</a:t>
            </a:r>
            <a:r>
              <a:rPr lang="en-US" dirty="0"/>
              <a:t> 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izraz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restriktivne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), </a:t>
            </a:r>
            <a:r>
              <a:rPr lang="en-US" dirty="0" err="1" smtClean="0"/>
              <a:t>doći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smanjivanja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sužavanja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 smtClean="0"/>
              <a:t>potencijala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 smtClean="0"/>
              <a:t>banaka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To</a:t>
            </a:r>
            <a:r>
              <a:rPr lang="en-US" dirty="0" smtClean="0"/>
              <a:t> 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praćeno</a:t>
            </a:r>
            <a:r>
              <a:rPr lang="en-US" dirty="0"/>
              <a:t> </a:t>
            </a:r>
            <a:r>
              <a:rPr lang="en-US" dirty="0" err="1"/>
              <a:t>porastom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kratak rok. </a:t>
            </a:r>
            <a:endParaRPr lang="pl-PL" dirty="0" smtClean="0"/>
          </a:p>
          <a:p>
            <a:pPr algn="just"/>
            <a:r>
              <a:rPr lang="pl-PL" dirty="0" smtClean="0"/>
              <a:t>Obrnuto</a:t>
            </a:r>
            <a:r>
              <a:rPr lang="pl-PL" dirty="0"/>
              <a:t>, ako centralna banka kupi </a:t>
            </a:r>
            <a:r>
              <a:rPr lang="pl-PL" dirty="0" smtClean="0"/>
              <a:t>vrijednosne </a:t>
            </a:r>
            <a:r>
              <a:rPr lang="pl-PL" dirty="0"/>
              <a:t>papire (kao </a:t>
            </a:r>
            <a:r>
              <a:rPr lang="pl-PL" dirty="0" smtClean="0"/>
              <a:t>izraz </a:t>
            </a:r>
            <a:r>
              <a:rPr lang="en-US" dirty="0" err="1" smtClean="0"/>
              <a:t>sprovođenja</a:t>
            </a:r>
            <a:r>
              <a:rPr lang="en-US" dirty="0" smtClean="0"/>
              <a:t> </a:t>
            </a:r>
            <a:r>
              <a:rPr lang="en-US" dirty="0" err="1"/>
              <a:t>ekspanzivne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),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do </a:t>
            </a:r>
            <a:r>
              <a:rPr lang="en-US" dirty="0" err="1"/>
              <a:t>ekspanzije</a:t>
            </a:r>
            <a:r>
              <a:rPr lang="en-US" dirty="0"/>
              <a:t> </a:t>
            </a:r>
            <a:r>
              <a:rPr lang="en-US" dirty="0" err="1" smtClean="0"/>
              <a:t>primarnog</a:t>
            </a:r>
            <a:r>
              <a:rPr lang="sr-Latn-ME" dirty="0" smtClean="0"/>
              <a:t> novca.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87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pPr marL="0" indent="0"/>
            <a:r>
              <a:rPr lang="pl-PL" sz="3600" dirty="0" smtClean="0">
                <a:latin typeface="+mn-lt"/>
              </a:rPr>
              <a:t>3</a:t>
            </a:r>
            <a:r>
              <a:rPr lang="pl-PL" sz="3600" dirty="0">
                <a:latin typeface="+mn-lt"/>
              </a:rPr>
              <a:t>. </a:t>
            </a:r>
            <a:r>
              <a:rPr lang="pl-PL" sz="3600" dirty="0" smtClean="0">
                <a:latin typeface="+mn-lt"/>
              </a:rPr>
              <a:t>PRIVREDNE FUNKCIJE HARTIJA OD VRIJEDNOSTI 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Hartije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/>
              <a:t>imaju ogroman značaj u svakom društvu u kome </a:t>
            </a:r>
            <a:r>
              <a:rPr lang="pl-PL" dirty="0" smtClean="0"/>
              <a:t>je </a:t>
            </a:r>
            <a:r>
              <a:rPr lang="en-US" dirty="0" err="1" smtClean="0"/>
              <a:t>organizovano</a:t>
            </a:r>
            <a:r>
              <a:rPr lang="en-US" dirty="0" smtClean="0"/>
              <a:t> </a:t>
            </a:r>
            <a:r>
              <a:rPr lang="en-US" dirty="0" err="1"/>
              <a:t>robno-novčano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svetu</a:t>
            </a:r>
            <a:r>
              <a:rPr lang="en-US" dirty="0"/>
              <a:t> se </a:t>
            </a:r>
            <a:r>
              <a:rPr lang="en-US" dirty="0" err="1" smtClean="0"/>
              <a:t>os</a:t>
            </a:r>
            <a:r>
              <a:rPr lang="sr-Latn-ME" dirty="0" smtClean="0"/>
              <a:t>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stalna</a:t>
            </a:r>
            <a:r>
              <a:rPr lang="en-US" dirty="0"/>
              <a:t> </a:t>
            </a:r>
            <a:r>
              <a:rPr lang="en-US" dirty="0" err="1" smtClean="0"/>
              <a:t>tendencija</a:t>
            </a:r>
            <a:r>
              <a:rPr lang="sr-Latn-ME" dirty="0" smtClean="0"/>
              <a:t> </a:t>
            </a:r>
            <a:r>
              <a:rPr lang="en-US" dirty="0" err="1" smtClean="0"/>
              <a:t>porasta</a:t>
            </a:r>
            <a:r>
              <a:rPr lang="en-US" dirty="0" smtClean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složenijih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stalnog</a:t>
            </a:r>
            <a:r>
              <a:rPr lang="en-US" dirty="0"/>
              <a:t> </a:t>
            </a:r>
            <a:r>
              <a:rPr lang="en-US" dirty="0" err="1" smtClean="0"/>
              <a:t>porasta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koje se nalaze u robno-novčanoj cirkulaciji.</a:t>
            </a:r>
          </a:p>
          <a:p>
            <a:pPr algn="just"/>
            <a:r>
              <a:rPr lang="pl-PL" dirty="0"/>
              <a:t>Prvobitno je privredna funkcija hartija od </a:t>
            </a:r>
            <a:r>
              <a:rPr lang="pl-PL" dirty="0" smtClean="0"/>
              <a:t>vrijednosti </a:t>
            </a:r>
            <a:r>
              <a:rPr lang="pl-PL" dirty="0"/>
              <a:t>bila vezana za </a:t>
            </a:r>
            <a:r>
              <a:rPr lang="pl-PL" dirty="0" smtClean="0"/>
              <a:t>iznalaženje </a:t>
            </a:r>
            <a:r>
              <a:rPr lang="en-US" dirty="0" err="1" smtClean="0"/>
              <a:t>bezgotovinskih</a:t>
            </a:r>
            <a:r>
              <a:rPr lang="en-US" dirty="0" smtClean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enjačke</a:t>
            </a:r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 smtClean="0"/>
              <a:t>konstantnosti</a:t>
            </a:r>
            <a:r>
              <a:rPr lang="sr-Latn-ME" dirty="0" smtClean="0"/>
              <a:t> </a:t>
            </a:r>
            <a:r>
              <a:rPr lang="en-US" dirty="0" err="1" smtClean="0"/>
              <a:t>kupovne</a:t>
            </a:r>
            <a:r>
              <a:rPr lang="en-US" dirty="0" smtClean="0"/>
              <a:t> </a:t>
            </a:r>
            <a:r>
              <a:rPr lang="en-US" dirty="0" err="1"/>
              <a:t>moći</a:t>
            </a:r>
            <a:r>
              <a:rPr lang="en-US" dirty="0"/>
              <a:t> 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ednostima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monetarno-valutne</a:t>
            </a:r>
            <a:r>
              <a:rPr lang="en-US" dirty="0"/>
              <a:t> </a:t>
            </a:r>
            <a:r>
              <a:rPr lang="en-US" dirty="0" err="1" smtClean="0"/>
              <a:t>razlike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postoje u pojedinim zemljama.</a:t>
            </a:r>
          </a:p>
          <a:p>
            <a:pPr algn="just"/>
            <a:r>
              <a:rPr lang="pl-PL" dirty="0"/>
              <a:t>Ove funkcije u pogledu plaćanja su veoma značajne funkcije koje se </a:t>
            </a:r>
            <a:r>
              <a:rPr lang="pl-PL" dirty="0" smtClean="0"/>
              <a:t>u </a:t>
            </a:r>
            <a:r>
              <a:rPr lang="en-US" dirty="0" err="1" smtClean="0"/>
              <a:t>savremenoj</a:t>
            </a:r>
            <a:r>
              <a:rPr lang="en-US" dirty="0" smtClean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Platežna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složena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višestrana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se u </a:t>
            </a:r>
            <a:r>
              <a:rPr lang="en-US" dirty="0" err="1"/>
              <a:t>pravnoj</a:t>
            </a:r>
            <a:r>
              <a:rPr lang="en-US" dirty="0"/>
              <a:t> </a:t>
            </a:r>
            <a:r>
              <a:rPr lang="en-US" dirty="0" err="1" smtClean="0"/>
              <a:t>teoriji</a:t>
            </a:r>
            <a:r>
              <a:rPr lang="sr-Latn-ME" dirty="0" smtClean="0"/>
              <a:t> </a:t>
            </a:r>
            <a:r>
              <a:rPr lang="en-US" dirty="0" err="1" smtClean="0"/>
              <a:t>raščlanjuju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razgraničava</a:t>
            </a:r>
            <a:r>
              <a:rPr lang="en-US" dirty="0"/>
              <a:t> u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osamostaljenih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242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značajni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mobilizacije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raspoloživih</a:t>
            </a:r>
            <a:r>
              <a:rPr lang="en-US" dirty="0" smtClean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smtClean="0"/>
              <a:t>se</a:t>
            </a:r>
            <a:r>
              <a:rPr lang="sr-Latn-ME" dirty="0" smtClean="0"/>
              <a:t> koriste u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etu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Posebne funkcije hartije od </a:t>
            </a:r>
            <a:r>
              <a:rPr lang="pl-PL" dirty="0" smtClean="0"/>
              <a:t>vrijednosti </a:t>
            </a:r>
            <a:r>
              <a:rPr lang="pl-PL" dirty="0"/>
              <a:t>imaju u oblasti monetarno-kreditne </a:t>
            </a:r>
            <a:r>
              <a:rPr lang="pl-PL" dirty="0" smtClean="0"/>
              <a:t>politike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zadovoljiti</a:t>
            </a:r>
            <a:r>
              <a:rPr lang="sr-Latn-ME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uzajamnih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bez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kontrolisane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žarište</a:t>
            </a:r>
            <a:r>
              <a:rPr lang="en-US" dirty="0"/>
              <a:t> </a:t>
            </a:r>
            <a:r>
              <a:rPr lang="en-US" dirty="0" err="1"/>
              <a:t>inflatornih</a:t>
            </a:r>
            <a:r>
              <a:rPr lang="en-US" dirty="0"/>
              <a:t> </a:t>
            </a:r>
            <a:r>
              <a:rPr lang="en-US" dirty="0" err="1"/>
              <a:t>tendencija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zadovoljavaju</a:t>
            </a:r>
            <a:r>
              <a:rPr lang="en-US" dirty="0"/>
              <a:t> </a:t>
            </a:r>
            <a:r>
              <a:rPr lang="en-US" dirty="0" err="1" smtClean="0"/>
              <a:t>raznovrsne</a:t>
            </a:r>
            <a:r>
              <a:rPr lang="sr-Latn-ME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značajni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, a u </a:t>
            </a:r>
            <a:r>
              <a:rPr lang="en-US" dirty="0" err="1" smtClean="0"/>
              <a:t>vezi</a:t>
            </a:r>
            <a:r>
              <a:rPr lang="sr-Latn-ME" dirty="0" smtClean="0"/>
              <a:t> </a:t>
            </a:r>
            <a:r>
              <a:rPr lang="pl-PL" dirty="0" smtClean="0"/>
              <a:t>sa </a:t>
            </a:r>
            <a:r>
              <a:rPr lang="pl-PL" dirty="0"/>
              <a:t>uzajamnim kreditnim odnosima, isto tako izuzetno značajni </a:t>
            </a:r>
            <a:r>
              <a:rPr lang="pl-PL" dirty="0" smtClean="0"/>
              <a:t>instrumenti </a:t>
            </a:r>
            <a:r>
              <a:rPr lang="en-US" dirty="0" err="1" smtClean="0"/>
              <a:t>obezbeđenja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908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ovoj oblasti robne cirkulacije hartije od </a:t>
            </a:r>
            <a:r>
              <a:rPr lang="pl-PL" dirty="0" smtClean="0"/>
              <a:t>vrijednosti </a:t>
            </a:r>
            <a:r>
              <a:rPr lang="pl-PL" dirty="0"/>
              <a:t>su takođe od </a:t>
            </a:r>
            <a:r>
              <a:rPr lang="pl-PL" dirty="0" smtClean="0"/>
              <a:t>posebnog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robni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bez </a:t>
            </a:r>
            <a:r>
              <a:rPr lang="en-US" dirty="0" err="1"/>
              <a:t>fizičkog</a:t>
            </a:r>
            <a:r>
              <a:rPr lang="en-US" dirty="0"/>
              <a:t> </a:t>
            </a:r>
            <a:r>
              <a:rPr lang="en-US" dirty="0" err="1"/>
              <a:t>prisustva</a:t>
            </a:r>
            <a:r>
              <a:rPr lang="en-US" dirty="0"/>
              <a:t> </a:t>
            </a:r>
            <a:r>
              <a:rPr lang="en-US" dirty="0" smtClean="0"/>
              <a:t>robe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vremensko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uravnoteženje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potražnje</a:t>
            </a:r>
            <a:r>
              <a:rPr lang="en-US" dirty="0" smtClean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Ne </a:t>
            </a:r>
            <a:r>
              <a:rPr lang="en-US" dirty="0" err="1"/>
              <a:t>upuštajući</a:t>
            </a:r>
            <a:r>
              <a:rPr lang="en-US" dirty="0"/>
              <a:t> se </a:t>
            </a:r>
            <a:r>
              <a:rPr lang="en-US" dirty="0" err="1" smtClean="0"/>
              <a:t>detaljnije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analizu razlika u privrednim sistemima pojedinih zemalja, naročito sa </a:t>
            </a:r>
            <a:r>
              <a:rPr lang="pl-PL" dirty="0" smtClean="0"/>
              <a:t>aspekta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 err="1"/>
              <a:t>konstatovati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shvatanjima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funkcijama</a:t>
            </a:r>
            <a:r>
              <a:rPr lang="en-US" dirty="0"/>
              <a:t> </a:t>
            </a:r>
            <a:r>
              <a:rPr lang="en-US" dirty="0" err="1" smtClean="0"/>
              <a:t>pojedinih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shvatanjima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organizaciji</a:t>
            </a:r>
            <a:r>
              <a:rPr lang="en-US" dirty="0" smtClean="0"/>
              <a:t> </a:t>
            </a:r>
            <a:r>
              <a:rPr lang="en-US" dirty="0" err="1"/>
              <a:t>unutrašnjeg</a:t>
            </a:r>
            <a:r>
              <a:rPr lang="en-US" dirty="0"/>
              <a:t> </a:t>
            </a:r>
            <a:r>
              <a:rPr lang="en-US" dirty="0" err="1"/>
              <a:t>platnog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2648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3.1. </a:t>
            </a:r>
            <a:r>
              <a:rPr lang="pl-PL" b="1" dirty="0"/>
              <a:t>Bitne osobine hartija od </a:t>
            </a:r>
            <a:r>
              <a:rPr lang="pl-PL" b="1" dirty="0" smtClean="0"/>
              <a:t>vrijednosti</a:t>
            </a:r>
            <a:endParaRPr lang="pl-PL" b="1" dirty="0"/>
          </a:p>
          <a:p>
            <a:pPr algn="just"/>
            <a:r>
              <a:rPr lang="pl-PL" dirty="0"/>
              <a:t>Polazeći od zakonskog pojma hartije od </a:t>
            </a:r>
            <a:r>
              <a:rPr lang="pl-PL" dirty="0" smtClean="0"/>
              <a:t>vrijednosti </a:t>
            </a:r>
            <a:r>
              <a:rPr lang="pl-PL" dirty="0"/>
              <a:t>i od </a:t>
            </a:r>
            <a:r>
              <a:rPr lang="pl-PL" dirty="0" smtClean="0"/>
              <a:t>vrijednosti </a:t>
            </a:r>
            <a:r>
              <a:rPr lang="pl-PL" dirty="0"/>
              <a:t>i </a:t>
            </a:r>
            <a:r>
              <a:rPr lang="pl-PL" dirty="0" smtClean="0"/>
              <a:t>od </a:t>
            </a:r>
            <a:r>
              <a:rPr lang="en-US" dirty="0" err="1" smtClean="0"/>
              <a:t>upoređivanja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pismenim</a:t>
            </a:r>
            <a:r>
              <a:rPr lang="en-US" dirty="0"/>
              <a:t> </a:t>
            </a:r>
            <a:r>
              <a:rPr lang="en-US" dirty="0" err="1"/>
              <a:t>ispravama</a:t>
            </a:r>
            <a:r>
              <a:rPr lang="en-US" dirty="0"/>
              <a:t> u </a:t>
            </a:r>
            <a:r>
              <a:rPr lang="en-US" dirty="0" err="1" smtClean="0"/>
              <a:t>pravnom</a:t>
            </a:r>
            <a:r>
              <a:rPr lang="sr-Latn-ME" dirty="0" smtClean="0"/>
              <a:t> </a:t>
            </a:r>
            <a:r>
              <a:rPr lang="en-US" dirty="0" err="1" smtClean="0"/>
              <a:t>prometu</a:t>
            </a:r>
            <a:r>
              <a:rPr lang="en-US" dirty="0"/>
              <a:t>,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dokazna</a:t>
            </a:r>
            <a:r>
              <a:rPr lang="en-US" dirty="0"/>
              <a:t>, </a:t>
            </a:r>
            <a:r>
              <a:rPr lang="en-US" dirty="0" err="1"/>
              <a:t>legitimaciona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inkorporaciona</a:t>
            </a:r>
            <a:r>
              <a:rPr lang="en-US" dirty="0"/>
              <a:t> </a:t>
            </a:r>
            <a:r>
              <a:rPr lang="en-US" dirty="0" err="1" smtClean="0"/>
              <a:t>svojstva</a:t>
            </a:r>
            <a:r>
              <a:rPr lang="sr-Latn-ME" dirty="0" smtClean="0"/>
              <a:t> </a:t>
            </a:r>
            <a:r>
              <a:rPr lang="pl-PL" dirty="0" smtClean="0"/>
              <a:t>hartija </a:t>
            </a:r>
            <a:r>
              <a:rPr lang="pl-PL" dirty="0"/>
              <a:t>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Hartije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/>
              <a:t>imaju niz drugih osobina, naročito </a:t>
            </a:r>
            <a:r>
              <a:rPr lang="pl-PL" dirty="0" smtClean="0"/>
              <a:t>pojedini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Nisu</a:t>
            </a:r>
            <a:r>
              <a:rPr lang="en-US" dirty="0"/>
              <a:t>,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prisutne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Bitne osobine hartija od </a:t>
            </a:r>
            <a:r>
              <a:rPr lang="pl-PL" dirty="0" smtClean="0"/>
              <a:t>vrijednosti</a:t>
            </a:r>
            <a:r>
              <a:rPr lang="pl-PL" dirty="0"/>
              <a:t>, a bez kojih nema hartija od </a:t>
            </a:r>
            <a:r>
              <a:rPr lang="pl-PL" dirty="0" smtClean="0"/>
              <a:t>vrijednosti</a:t>
            </a:r>
            <a:r>
              <a:rPr lang="pl-PL" dirty="0"/>
              <a:t>, </a:t>
            </a:r>
            <a:r>
              <a:rPr lang="pl-PL" dirty="0" smtClean="0"/>
              <a:t>i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pojedinog</a:t>
            </a:r>
            <a:r>
              <a:rPr lang="en-US" dirty="0"/>
              <a:t> </a:t>
            </a:r>
            <a:r>
              <a:rPr lang="en-US" dirty="0" err="1"/>
              <a:t>pojavnog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63943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pl-PL" dirty="0" smtClean="0"/>
              <a:t>Hartija </a:t>
            </a:r>
            <a:r>
              <a:rPr lang="pl-PL" dirty="0"/>
              <a:t>od </a:t>
            </a:r>
            <a:r>
              <a:rPr lang="pl-PL" dirty="0" smtClean="0"/>
              <a:t>vrijednosti uvijek </a:t>
            </a:r>
            <a:r>
              <a:rPr lang="pl-PL" dirty="0"/>
              <a:t>mora biti u obliku pismene isprave,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konstatovano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imovinsko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materijalno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iako</a:t>
            </a:r>
            <a:r>
              <a:rPr lang="en-US" dirty="0"/>
              <a:t> pored </a:t>
            </a:r>
            <a:r>
              <a:rPr lang="en-US" dirty="0" err="1"/>
              <a:t>imovinskog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konstatovano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Bitno</a:t>
            </a:r>
            <a:r>
              <a:rPr lang="en-US" dirty="0"/>
              <a:t> je da se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konstatovati</a:t>
            </a:r>
            <a:r>
              <a:rPr lang="en-US" dirty="0"/>
              <a:t> </a:t>
            </a:r>
            <a:r>
              <a:rPr lang="en-US" dirty="0" err="1" smtClean="0"/>
              <a:t>njihovo</a:t>
            </a:r>
            <a:r>
              <a:rPr lang="sr-Latn-ME" dirty="0" smtClean="0"/>
              <a:t> </a:t>
            </a:r>
            <a:r>
              <a:rPr lang="en-US" dirty="0" err="1" smtClean="0"/>
              <a:t>imovinsko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sr-Latn-ME" dirty="0" err="1"/>
              <a:t>P</a:t>
            </a:r>
            <a:r>
              <a:rPr lang="en-US" dirty="0" err="1" smtClean="0"/>
              <a:t>ravo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konstatovano</a:t>
            </a:r>
            <a:r>
              <a:rPr lang="en-US" dirty="0"/>
              <a:t> u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prenositi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bez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vremenskog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edovanja</a:t>
            </a:r>
            <a:r>
              <a:rPr lang="sr-Latn-ME" dirty="0" smtClean="0"/>
              <a:t> </a:t>
            </a:r>
            <a:r>
              <a:rPr lang="pl-PL" dirty="0" smtClean="0"/>
              <a:t>hartije </a:t>
            </a:r>
            <a:r>
              <a:rPr lang="pl-PL" dirty="0"/>
              <a:t>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Ovo </a:t>
            </a:r>
            <a:r>
              <a:rPr lang="pl-PL" dirty="0"/>
              <a:t>je načelo inkorporacije koje je jedno od </a:t>
            </a:r>
            <a:r>
              <a:rPr lang="pl-PL" dirty="0" smtClean="0"/>
              <a:t>bitnih </a:t>
            </a:r>
            <a:r>
              <a:rPr lang="en-US" dirty="0" err="1" smtClean="0"/>
              <a:t>načela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pojavnih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633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1. </a:t>
            </a:r>
            <a:r>
              <a:rPr lang="sr-Latn-ME" dirty="0" smtClean="0"/>
              <a:t>EKONOMIJA HARTIJA OD VRIJEDNOSTI</a:t>
            </a:r>
          </a:p>
          <a:p>
            <a:pPr marL="0" indent="0">
              <a:buNone/>
            </a:pPr>
            <a:r>
              <a:rPr lang="sr-Latn-ME" dirty="0" smtClean="0"/>
              <a:t>2. OPERACIJE CENTRALNE BANKE NA OTVORENOM TRŽŠTU</a:t>
            </a:r>
          </a:p>
          <a:p>
            <a:pPr marL="0" indent="0">
              <a:buNone/>
            </a:pPr>
            <a:r>
              <a:rPr lang="sr-Latn-ME" dirty="0" smtClean="0"/>
              <a:t>3. PRIVREDNE FUNKCIJE HARTIJA OD VRIJEDNOSTI</a:t>
            </a:r>
          </a:p>
          <a:p>
            <a:pPr marL="0" indent="0">
              <a:buNone/>
            </a:pPr>
            <a:r>
              <a:rPr lang="sr-Latn-ME" dirty="0" smtClean="0"/>
              <a:t>4. PRINOS VRIJEDONOSNIH PAPIRA</a:t>
            </a:r>
          </a:p>
          <a:p>
            <a:pPr marL="0" indent="0">
              <a:buNone/>
            </a:pPr>
            <a:r>
              <a:rPr lang="sr-Latn-ME" dirty="0" smtClean="0"/>
              <a:t>5. IZDAVANJE VRIJEDONOSNIH PAPIRA JAVNOM PONUDOM</a:t>
            </a:r>
          </a:p>
          <a:p>
            <a:pPr marL="0" indent="0">
              <a:buNone/>
            </a:pPr>
            <a:r>
              <a:rPr lang="sr-Latn-ME" dirty="0" smtClean="0"/>
              <a:t>6. TRGOVINA VRIJEDONOSNIM PAPIRIMA NA ORGANIZOVANOM TRŽIŠTU</a:t>
            </a:r>
          </a:p>
          <a:p>
            <a:pPr marL="0" indent="0">
              <a:buNone/>
            </a:pPr>
            <a:r>
              <a:rPr lang="sr-Latn-ME" dirty="0" smtClean="0"/>
              <a:t>7. VANBERZANSKO TRŽIŠTE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73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Hartije od </a:t>
            </a:r>
            <a:r>
              <a:rPr lang="pl-PL" dirty="0" smtClean="0"/>
              <a:t>vrijednosti</a:t>
            </a:r>
            <a:r>
              <a:rPr lang="pl-PL" dirty="0"/>
              <a:t>, na to upućuje i njihov naziv, </a:t>
            </a:r>
            <a:r>
              <a:rPr lang="pl-PL" dirty="0" smtClean="0"/>
              <a:t>uvijek </a:t>
            </a:r>
            <a:r>
              <a:rPr lang="pl-PL" dirty="0" smtClean="0"/>
              <a:t>predstavljaju </a:t>
            </a:r>
            <a:r>
              <a:rPr lang="en-US" dirty="0" err="1" smtClean="0"/>
              <a:t>pismene</a:t>
            </a:r>
            <a:r>
              <a:rPr lang="en-US" dirty="0" smtClean="0"/>
              <a:t> </a:t>
            </a:r>
            <a:r>
              <a:rPr lang="en-US" dirty="0" err="1"/>
              <a:t>isprave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pismenom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pismene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se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smatraju formalnim pravnim poslovima, za razliku od opštih </a:t>
            </a:r>
            <a:r>
              <a:rPr lang="pl-PL" dirty="0" smtClean="0"/>
              <a:t>principa neformalnosti </a:t>
            </a:r>
            <a:r>
              <a:rPr lang="pl-PL" dirty="0"/>
              <a:t>u robno-novčanom prometu. </a:t>
            </a:r>
            <a:endParaRPr lang="pl-PL" dirty="0" smtClean="0"/>
          </a:p>
          <a:p>
            <a:pPr algn="just"/>
            <a:r>
              <a:rPr lang="pl-PL" dirty="0" smtClean="0"/>
              <a:t>Pismeni </a:t>
            </a:r>
            <a:r>
              <a:rPr lang="pl-PL" dirty="0"/>
              <a:t>oblik hartija od </a:t>
            </a:r>
            <a:r>
              <a:rPr lang="pl-PL" dirty="0" smtClean="0"/>
              <a:t>vrijednosti </a:t>
            </a:r>
            <a:r>
              <a:rPr lang="pl-PL" dirty="0" smtClean="0"/>
              <a:t>nije </a:t>
            </a:r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 err="1"/>
              <a:t>formalnost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formalne</a:t>
            </a:r>
            <a:r>
              <a:rPr lang="en-US" dirty="0"/>
              <a:t> </a:t>
            </a:r>
            <a:r>
              <a:rPr lang="en-US" dirty="0" err="1"/>
              <a:t>pismene</a:t>
            </a:r>
            <a:r>
              <a:rPr lang="en-US" dirty="0"/>
              <a:t> </a:t>
            </a:r>
            <a:r>
              <a:rPr lang="en-US" dirty="0" err="1" smtClean="0"/>
              <a:t>isprave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sastojke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bitne</a:t>
            </a:r>
            <a:r>
              <a:rPr lang="sr-Latn-ME" dirty="0" smtClean="0"/>
              <a:t> </a:t>
            </a:r>
            <a:r>
              <a:rPr lang="it-IT" dirty="0" smtClean="0"/>
              <a:t>elemente </a:t>
            </a:r>
            <a:r>
              <a:rPr lang="it-IT" dirty="0"/>
              <a:t>ne radi se o punovažnoj hartiji od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ednosti</a:t>
            </a:r>
            <a:r>
              <a:rPr lang="it-IT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29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Najčešće se za svaki </a:t>
            </a:r>
            <a:r>
              <a:rPr lang="it-IT" dirty="0" smtClean="0"/>
              <a:t>pojavni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utvrđuju</a:t>
            </a:r>
            <a:r>
              <a:rPr lang="en-US" dirty="0"/>
              <a:t> u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smtClean="0"/>
              <a:t>bez </a:t>
            </a:r>
            <a:r>
              <a:rPr lang="en-US" dirty="0" err="1"/>
              <a:t>kojih</a:t>
            </a:r>
            <a:r>
              <a:rPr lang="en-US" dirty="0"/>
              <a:t> se ta </a:t>
            </a:r>
            <a:r>
              <a:rPr lang="en-US" dirty="0" err="1"/>
              <a:t>pismena</a:t>
            </a:r>
            <a:r>
              <a:rPr lang="en-US" dirty="0"/>
              <a:t> </a:t>
            </a:r>
            <a:r>
              <a:rPr lang="en-US" dirty="0" err="1"/>
              <a:t>isprava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hartijom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pretpostavljanja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bitnih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omogućavanja</a:t>
            </a:r>
            <a:r>
              <a:rPr lang="en-US" dirty="0"/>
              <a:t>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sigurnije</a:t>
            </a:r>
            <a:r>
              <a:rPr lang="en-US" dirty="0"/>
              <a:t> </a:t>
            </a:r>
            <a:r>
              <a:rPr lang="en-US" dirty="0" err="1"/>
              <a:t>cirkulacije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Zatim, kod hartija od </a:t>
            </a:r>
            <a:r>
              <a:rPr lang="pl-PL" dirty="0" smtClean="0"/>
              <a:t>vrijednosti </a:t>
            </a:r>
            <a:r>
              <a:rPr lang="pl-PL" dirty="0"/>
              <a:t>se često propisuje </a:t>
            </a:r>
            <a:r>
              <a:rPr lang="pl-PL" dirty="0" smtClean="0"/>
              <a:t>mjesto </a:t>
            </a:r>
            <a:r>
              <a:rPr lang="pl-PL" dirty="0"/>
              <a:t>na pismenoj ispravi </a:t>
            </a:r>
            <a:r>
              <a:rPr lang="pl-PL" dirty="0" smtClean="0"/>
              <a:t>na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pismeno</a:t>
            </a:r>
            <a:r>
              <a:rPr lang="en-US" dirty="0"/>
              <a:t> </a:t>
            </a:r>
            <a:r>
              <a:rPr lang="en-US" dirty="0" err="1"/>
              <a:t>konstatuju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0137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bitni</a:t>
            </a:r>
            <a:r>
              <a:rPr lang="en-US" dirty="0"/>
              <a:t> element </a:t>
            </a:r>
            <a:r>
              <a:rPr lang="en-US" dirty="0" err="1"/>
              <a:t>unet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toj</a:t>
            </a:r>
            <a:r>
              <a:rPr lang="en-US" dirty="0"/>
              <a:t> </a:t>
            </a:r>
            <a:r>
              <a:rPr lang="en-US" dirty="0" err="1"/>
              <a:t>pismenoj</a:t>
            </a:r>
            <a:r>
              <a:rPr lang="en-US" dirty="0"/>
              <a:t> </a:t>
            </a:r>
            <a:r>
              <a:rPr lang="en-US" dirty="0" err="1"/>
              <a:t>ispravi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 .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on </a:t>
            </a:r>
            <a:r>
              <a:rPr lang="en-US" dirty="0" err="1"/>
              <a:t>konstatovan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propisanom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estu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da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unet</a:t>
            </a:r>
            <a:r>
              <a:rPr lang="en-US" dirty="0"/>
              <a:t> u </a:t>
            </a:r>
            <a:r>
              <a:rPr lang="en-US" dirty="0" err="1"/>
              <a:t>hartiju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ovakva</a:t>
            </a:r>
            <a:r>
              <a:rPr lang="en-US" dirty="0"/>
              <a:t> </a:t>
            </a:r>
            <a:r>
              <a:rPr lang="en-US" dirty="0" err="1"/>
              <a:t>pismena</a:t>
            </a:r>
            <a:r>
              <a:rPr lang="en-US" dirty="0"/>
              <a:t> </a:t>
            </a:r>
            <a:r>
              <a:rPr lang="en-US" dirty="0" err="1"/>
              <a:t>isprava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izdata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ovlašćenog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Izdavaoc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prvenstveno</a:t>
            </a:r>
            <a:r>
              <a:rPr lang="sr-Latn-ME" dirty="0" smtClean="0"/>
              <a:t> </a:t>
            </a:r>
            <a:r>
              <a:rPr lang="en-US" dirty="0" err="1" smtClean="0"/>
              <a:t>pojedini</a:t>
            </a:r>
            <a:r>
              <a:rPr lang="en-US" dirty="0" smtClean="0"/>
              <a:t> </a:t>
            </a:r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(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sedištem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sr-Latn-ME" dirty="0" smtClean="0"/>
              <a:t>BiH</a:t>
            </a:r>
            <a:r>
              <a:rPr lang="en-US" dirty="0" smtClean="0"/>
              <a:t>,</a:t>
            </a:r>
            <a:r>
              <a:rPr lang="sr-Latn-ME" dirty="0" smtClean="0"/>
              <a:t> FBiH, RS, kantoni, </a:t>
            </a:r>
            <a:r>
              <a:rPr lang="pl-PL" dirty="0" smtClean="0"/>
              <a:t> </a:t>
            </a:r>
            <a:r>
              <a:rPr lang="pl-PL" dirty="0"/>
              <a:t>jedinice lokalne samouprave, pravna </a:t>
            </a:r>
            <a:r>
              <a:rPr lang="pl-PL" dirty="0" smtClean="0"/>
              <a:t>lica </a:t>
            </a:r>
            <a:r>
              <a:rPr lang="en-US" dirty="0" err="1" smtClean="0"/>
              <a:t>korisnici</a:t>
            </a:r>
            <a:r>
              <a:rPr lang="en-US" dirty="0" smtClean="0"/>
              <a:t> </a:t>
            </a:r>
            <a:r>
              <a:rPr lang="en-US" dirty="0" err="1"/>
              <a:t>budžetskih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socijalnog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sr-Latn-ME" dirty="0" smtClean="0"/>
              <a:t>CBBiH</a:t>
            </a:r>
            <a:r>
              <a:rPr lang="pl-PL" dirty="0" smtClean="0"/>
              <a:t>, </a:t>
            </a:r>
            <a:r>
              <a:rPr lang="pl-PL" dirty="0"/>
              <a:t>ali isto tako i strana pravna lica, pod uslovima </a:t>
            </a:r>
            <a:r>
              <a:rPr lang="pl-PL" dirty="0" smtClean="0"/>
              <a:t>predviđenim </a:t>
            </a:r>
            <a:r>
              <a:rPr lang="en-US" dirty="0" err="1" smtClean="0"/>
              <a:t>zakonom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izdavaocu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9528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izražena</a:t>
            </a:r>
            <a:r>
              <a:rPr lang="en-US" dirty="0"/>
              <a:t> u </a:t>
            </a:r>
            <a:r>
              <a:rPr lang="en-US" dirty="0" err="1"/>
              <a:t>određenoj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Valuta</a:t>
            </a:r>
            <a:r>
              <a:rPr lang="sr-Latn-ME" dirty="0" smtClean="0"/>
              <a:t> </a:t>
            </a:r>
            <a:r>
              <a:rPr lang="pl-PL" dirty="0" smtClean="0"/>
              <a:t>se </a:t>
            </a:r>
            <a:r>
              <a:rPr lang="pl-PL" dirty="0"/>
              <a:t>izražava u opštem elementu koji se odnosi na nominalnu vrednost hartije </a:t>
            </a:r>
            <a:r>
              <a:rPr lang="pl-PL" dirty="0" smtClean="0"/>
              <a:t>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Nominalna </a:t>
            </a:r>
            <a:r>
              <a:rPr lang="pl-PL" dirty="0"/>
              <a:t>vrednost je iznos na koji hartija od </a:t>
            </a:r>
            <a:r>
              <a:rPr lang="pl-PL" dirty="0" smtClean="0"/>
              <a:t>vrijednosti </a:t>
            </a:r>
            <a:r>
              <a:rPr lang="pl-PL" dirty="0"/>
              <a:t>glasi.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vezi </a:t>
            </a:r>
            <a:r>
              <a:rPr lang="pl-PL" dirty="0" smtClean="0"/>
              <a:t>s </a:t>
            </a:r>
            <a:r>
              <a:rPr lang="en-US" dirty="0" err="1" smtClean="0"/>
              <a:t>tim</a:t>
            </a:r>
            <a:r>
              <a:rPr lang="en-US" dirty="0"/>
              <a:t>, </a:t>
            </a:r>
            <a:r>
              <a:rPr lang="en-US" dirty="0" err="1"/>
              <a:t>pravilo</a:t>
            </a:r>
            <a:r>
              <a:rPr lang="en-US" dirty="0"/>
              <a:t> je da 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err="1" smtClean="0"/>
              <a:t>trguju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ME" dirty="0" smtClean="0"/>
              <a:t>BiH</a:t>
            </a:r>
            <a:r>
              <a:rPr lang="en-US" dirty="0" smtClean="0"/>
              <a:t> </a:t>
            </a:r>
            <a:r>
              <a:rPr lang="en-US" dirty="0" err="1"/>
              <a:t>izražavaju</a:t>
            </a:r>
            <a:r>
              <a:rPr lang="en-US" dirty="0"/>
              <a:t> u </a:t>
            </a:r>
            <a:r>
              <a:rPr lang="en-US" dirty="0" err="1"/>
              <a:t>domaćoj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 smtClean="0"/>
              <a:t>KM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pod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predviđenim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izražene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stranoj</a:t>
            </a:r>
            <a:r>
              <a:rPr lang="en-US" dirty="0" smtClean="0"/>
              <a:t> </a:t>
            </a:r>
            <a:r>
              <a:rPr lang="en-US" dirty="0" err="1"/>
              <a:t>valuti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dr.). </a:t>
            </a:r>
            <a:endParaRPr lang="sr-Latn-ME" dirty="0" smtClean="0"/>
          </a:p>
          <a:p>
            <a:pPr algn="just"/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izdao</a:t>
            </a:r>
            <a:r>
              <a:rPr lang="en-US" dirty="0"/>
              <a:t>,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 smtClean="0"/>
              <a:t>isključivo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valuti koja je označena u hartiji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559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sadržana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inkorporisana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uslovljena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Vlasnik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zakoniti</a:t>
            </a:r>
            <a:r>
              <a:rPr lang="en-US" dirty="0" smtClean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istovremeno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titular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 smtClean="0"/>
              <a:t>njoj</a:t>
            </a:r>
            <a:r>
              <a:rPr lang="sr-Latn-ME" dirty="0" smtClean="0"/>
              <a:t> </a:t>
            </a:r>
            <a:r>
              <a:rPr lang="en-US" dirty="0" err="1" smtClean="0"/>
              <a:t>sadržana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hartijom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njima</a:t>
            </a:r>
            <a:r>
              <a:rPr lang="sr-Latn-ME" dirty="0" smtClean="0"/>
              <a:t> </a:t>
            </a:r>
            <a:r>
              <a:rPr lang="en-US" dirty="0" err="1" smtClean="0"/>
              <a:t>raspolagati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(</a:t>
            </a:r>
            <a:r>
              <a:rPr lang="en-US" dirty="0" err="1"/>
              <a:t>drukčije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zakonitih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 smtClean="0"/>
              <a:t>upisom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vodi</a:t>
            </a:r>
            <a:r>
              <a:rPr lang="en-US" dirty="0"/>
              <a:t> u </a:t>
            </a:r>
            <a:r>
              <a:rPr lang="en-US" dirty="0" err="1"/>
              <a:t>Centralnom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u </a:t>
            </a:r>
            <a:r>
              <a:rPr lang="en-US" dirty="0" err="1" smtClean="0"/>
              <a:t>pomenutom</a:t>
            </a:r>
            <a:r>
              <a:rPr lang="sr-Latn-ME" dirty="0" smtClean="0"/>
              <a:t> </a:t>
            </a:r>
            <a:r>
              <a:rPr lang="en-US" dirty="0" err="1" smtClean="0"/>
              <a:t>registru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5854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negocijabilne</a:t>
            </a:r>
            <a:r>
              <a:rPr lang="en-US" dirty="0"/>
              <a:t> (</a:t>
            </a:r>
            <a:r>
              <a:rPr lang="en-US" dirty="0" err="1"/>
              <a:t>prenosive</a:t>
            </a:r>
            <a:r>
              <a:rPr lang="en-US" dirty="0"/>
              <a:t>) </a:t>
            </a:r>
            <a:r>
              <a:rPr lang="en-US" dirty="0" err="1"/>
              <a:t>isprave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Prenosom</a:t>
            </a:r>
            <a:r>
              <a:rPr lang="en-US" dirty="0"/>
              <a:t> 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it-IT" dirty="0" smtClean="0"/>
              <a:t>od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ednosti </a:t>
            </a:r>
            <a:r>
              <a:rPr lang="it-IT" dirty="0"/>
              <a:t>istovremeno se prenose i prava koja su u njoj inkorporisana. </a:t>
            </a:r>
            <a:endParaRPr lang="sr-Latn-ME" dirty="0" smtClean="0"/>
          </a:p>
          <a:p>
            <a:pPr algn="just"/>
            <a:r>
              <a:rPr lang="it-IT" dirty="0" smtClean="0"/>
              <a:t>Prenos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/>
              <a:t>prenosom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Centralnom</a:t>
            </a:r>
            <a:r>
              <a:rPr lang="en-US" dirty="0" smtClean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Eventualna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trećih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hartijama</a:t>
            </a:r>
            <a:r>
              <a:rPr lang="sr-Latn-ME" dirty="0" smtClean="0"/>
              <a:t> </a:t>
            </a:r>
            <a:r>
              <a:rPr lang="sv-SE" dirty="0" smtClean="0"/>
              <a:t>od </a:t>
            </a:r>
            <a:r>
              <a:rPr lang="sv-SE" dirty="0" smtClean="0"/>
              <a:t>vr</a:t>
            </a:r>
            <a:r>
              <a:rPr lang="sr-Latn-ME" dirty="0" smtClean="0"/>
              <a:t>ij</a:t>
            </a:r>
            <a:r>
              <a:rPr lang="sv-SE" dirty="0" smtClean="0"/>
              <a:t>ednosti </a:t>
            </a:r>
            <a:r>
              <a:rPr lang="sv-SE" dirty="0"/>
              <a:t>stiču se i prenose upisom tih prava i njihovih korisnika na račun </a:t>
            </a:r>
            <a:r>
              <a:rPr lang="sv-SE" dirty="0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 </a:t>
            </a:r>
            <a:r>
              <a:rPr lang="pl-PL" dirty="0"/>
              <a:t>zakonitih imalaca u Centralnom registru.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pogledu prenosa </a:t>
            </a:r>
            <a:r>
              <a:rPr lang="pl-PL" dirty="0" smtClean="0"/>
              <a:t>prava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u </a:t>
            </a:r>
            <a:r>
              <a:rPr lang="en-US" dirty="0" err="1"/>
              <a:t>principu</a:t>
            </a:r>
            <a:r>
              <a:rPr lang="en-US" dirty="0"/>
              <a:t> 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nikakve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barijere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Raspolaganje</a:t>
            </a:r>
            <a:r>
              <a:rPr lang="sr-Latn-ME" dirty="0" smtClean="0"/>
              <a:t> 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ograničeno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, a to </a:t>
            </a:r>
            <a:r>
              <a:rPr lang="en-US" dirty="0" err="1" smtClean="0"/>
              <a:t>ograničenje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svedeno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slučaja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486627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od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nastupa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on u </a:t>
            </a:r>
            <a:r>
              <a:rPr lang="en-US" dirty="0" err="1"/>
              <a:t>pismenom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izjavi</a:t>
            </a:r>
            <a:r>
              <a:rPr lang="en-US" dirty="0"/>
              <a:t> da se </a:t>
            </a:r>
            <a:r>
              <a:rPr lang="en-US" dirty="0" err="1"/>
              <a:t>odriče</a:t>
            </a:r>
            <a:r>
              <a:rPr lang="en-US" dirty="0"/>
              <a:t> </a:t>
            </a:r>
            <a:r>
              <a:rPr lang="en-US" dirty="0" err="1" smtClean="0"/>
              <a:t>raspolaganja</a:t>
            </a:r>
            <a:r>
              <a:rPr lang="sr-Latn-ME" dirty="0" smtClean="0"/>
              <a:t> </a:t>
            </a:r>
            <a:r>
              <a:rPr lang="en-US" dirty="0" err="1" smtClean="0"/>
              <a:t>određenim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proističu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ne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volje</a:t>
            </a:r>
            <a:r>
              <a:rPr lang="en-US" dirty="0"/>
              <a:t> </a:t>
            </a:r>
            <a:r>
              <a:rPr lang="en-US" dirty="0" err="1"/>
              <a:t>zakonitog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posledica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sudske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zabrani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 smtClean="0"/>
              <a:t>određenim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omogućila</a:t>
            </a:r>
            <a:r>
              <a:rPr lang="en-US" dirty="0"/>
              <a:t> </a:t>
            </a:r>
            <a:r>
              <a:rPr lang="en-US" dirty="0" err="1"/>
              <a:t>naplata</a:t>
            </a:r>
            <a:r>
              <a:rPr lang="en-US" dirty="0"/>
              <a:t> </a:t>
            </a:r>
            <a:r>
              <a:rPr lang="en-US" dirty="0" err="1" smtClean="0"/>
              <a:t>potraživanja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sl.). </a:t>
            </a:r>
            <a:endParaRPr lang="sr-Latn-ME" dirty="0" smtClean="0"/>
          </a:p>
          <a:p>
            <a:pPr algn="just"/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upisana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59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5793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4. </a:t>
            </a:r>
            <a:r>
              <a:rPr lang="pl-PL" sz="3600" dirty="0">
                <a:latin typeface="+mn-lt"/>
              </a:rPr>
              <a:t>PRENOS HARTIJA OD </a:t>
            </a:r>
            <a:r>
              <a:rPr lang="pl-PL" sz="3600" dirty="0" smtClean="0">
                <a:latin typeface="+mn-lt"/>
              </a:rPr>
              <a:t>VRIJEDNOSTI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4</a:t>
            </a:r>
            <a:r>
              <a:rPr lang="pl-PL" b="1" dirty="0" smtClean="0"/>
              <a:t>.1</a:t>
            </a:r>
            <a:r>
              <a:rPr lang="pl-PL" b="1" dirty="0"/>
              <a:t>. Pravila o prenosu hartija od </a:t>
            </a:r>
            <a:r>
              <a:rPr lang="pl-PL" b="1" dirty="0" smtClean="0"/>
              <a:t>vrijednosti</a:t>
            </a:r>
            <a:endParaRPr lang="pl-PL" b="1" dirty="0"/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karakteristično</a:t>
            </a:r>
            <a:r>
              <a:rPr lang="en-US" dirty="0"/>
              <a:t> je da se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određeni način može </a:t>
            </a:r>
            <a:r>
              <a:rPr lang="pl-PL" dirty="0" smtClean="0"/>
              <a:t>prenijeti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Opšta pravila o prenosu hartija od </a:t>
            </a:r>
            <a:r>
              <a:rPr lang="pl-PL" dirty="0" smtClean="0"/>
              <a:t>vrijednosti </a:t>
            </a:r>
            <a:r>
              <a:rPr lang="pl-PL" dirty="0"/>
              <a:t>sadržana su u Zakonu </a:t>
            </a:r>
            <a:r>
              <a:rPr lang="pl-PL" dirty="0" smtClean="0"/>
              <a:t>o obligacionim </a:t>
            </a:r>
            <a:r>
              <a:rPr lang="pl-PL" dirty="0" smtClean="0"/>
              <a:t>odnosima.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ovim </a:t>
            </a:r>
            <a:r>
              <a:rPr lang="pl-PL" dirty="0" smtClean="0"/>
              <a:t>zakonskom aktu regulisano </a:t>
            </a:r>
            <a:r>
              <a:rPr lang="pl-PL" dirty="0"/>
              <a:t>je: </a:t>
            </a:r>
            <a:r>
              <a:rPr lang="pl-PL" dirty="0" smtClean="0"/>
              <a:t>prenos </a:t>
            </a:r>
            <a:r>
              <a:rPr lang="pt-BR" dirty="0" smtClean="0"/>
              <a:t>prava </a:t>
            </a:r>
            <a:r>
              <a:rPr lang="pt-BR" dirty="0"/>
              <a:t>iz hartije na donosilaca; prenos prava iz hartija na ime; prenos prava iz </a:t>
            </a:r>
            <a:r>
              <a:rPr lang="pt-BR" dirty="0" smtClean="0"/>
              <a:t>hartije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naredbi</a:t>
            </a:r>
            <a:r>
              <a:rPr lang="en-US" dirty="0"/>
              <a:t>;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;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punomoćja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zalogu</a:t>
            </a:r>
            <a:r>
              <a:rPr lang="en-US" dirty="0"/>
              <a:t>; </a:t>
            </a:r>
            <a:r>
              <a:rPr lang="en-US" dirty="0" err="1" smtClean="0"/>
              <a:t>dokazivanje</a:t>
            </a:r>
            <a:r>
              <a:rPr lang="sr-Latn-ME" dirty="0" smtClean="0"/>
              <a:t> </a:t>
            </a:r>
            <a:r>
              <a:rPr lang="it-IT" dirty="0" smtClean="0"/>
              <a:t>zakonitosti </a:t>
            </a:r>
            <a:r>
              <a:rPr lang="it-IT" dirty="0"/>
              <a:t>prenosa i zabrana prenosa.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99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/>
              <a:t>Prenos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hartije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donosioca</a:t>
            </a:r>
            <a:r>
              <a:rPr lang="en-US" b="1" dirty="0"/>
              <a:t> </a:t>
            </a:r>
            <a:r>
              <a:rPr lang="en-US" dirty="0"/>
              <a:t>- U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donosioca</a:t>
            </a:r>
            <a:r>
              <a:rPr lang="en-US" dirty="0" smtClean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(</a:t>
            </a:r>
            <a:r>
              <a:rPr lang="en-US" dirty="0" err="1"/>
              <a:t>korisnik</a:t>
            </a:r>
            <a:r>
              <a:rPr lang="en-US" dirty="0"/>
              <a:t>)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imenovan</a:t>
            </a:r>
            <a:r>
              <a:rPr lang="en-US" dirty="0"/>
              <a:t> </a:t>
            </a:r>
            <a:r>
              <a:rPr lang="en-US" dirty="0" err="1"/>
              <a:t>izričito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 smtClean="0"/>
              <a:t>imalac</a:t>
            </a:r>
            <a:r>
              <a:rPr lang="sr-Latn-ME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isprave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korisnikom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Nastaju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r>
              <a:rPr lang="en-US" dirty="0" err="1" smtClean="0"/>
              <a:t>unošenjem</a:t>
            </a:r>
            <a:r>
              <a:rPr lang="sr-Latn-ME" dirty="0" smtClean="0"/>
              <a:t> </a:t>
            </a:r>
            <a:r>
              <a:rPr lang="en-US" dirty="0" err="1" smtClean="0"/>
              <a:t>klauzule</a:t>
            </a:r>
            <a:r>
              <a:rPr lang="en-US" dirty="0"/>
              <a:t>: „</a:t>
            </a:r>
            <a:r>
              <a:rPr lang="en-US" dirty="0" err="1"/>
              <a:t>plativo</a:t>
            </a:r>
            <a:r>
              <a:rPr lang="en-US" dirty="0"/>
              <a:t> </a:t>
            </a:r>
            <a:r>
              <a:rPr lang="en-US" dirty="0" err="1"/>
              <a:t>donosiocu</a:t>
            </a:r>
            <a:r>
              <a:rPr lang="en-US" dirty="0"/>
              <a:t>”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značenjem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sticanjem</a:t>
            </a:r>
            <a:r>
              <a:rPr lang="sr-Latn-ME" dirty="0" smtClean="0"/>
              <a:t> </a:t>
            </a:r>
            <a:r>
              <a:rPr lang="pl-PL" dirty="0" smtClean="0"/>
              <a:t>svojstva </a:t>
            </a:r>
            <a:r>
              <a:rPr lang="pl-PL" dirty="0"/>
              <a:t>hartije na donosioca na osnovu zakonskih propisa. </a:t>
            </a:r>
            <a:endParaRPr lang="pl-PL" dirty="0" smtClean="0"/>
          </a:p>
          <a:p>
            <a:pPr algn="just"/>
            <a:r>
              <a:rPr lang="pl-PL" dirty="0" smtClean="0"/>
              <a:t>Hartija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 smtClean="0"/>
              <a:t>na </a:t>
            </a:r>
            <a:r>
              <a:rPr lang="en-US" dirty="0" err="1" smtClean="0"/>
              <a:t>donosioca</a:t>
            </a:r>
            <a:r>
              <a:rPr lang="en-US" dirty="0" smtClean="0"/>
              <a:t> </a:t>
            </a:r>
            <a:r>
              <a:rPr lang="en-US" dirty="0" err="1"/>
              <a:t>prenosi</a:t>
            </a:r>
            <a:r>
              <a:rPr lang="en-US" dirty="0"/>
              <a:t> se </a:t>
            </a:r>
            <a:r>
              <a:rPr lang="en-US" dirty="0" err="1"/>
              <a:t>najlakše</a:t>
            </a:r>
            <a:r>
              <a:rPr lang="en-US" dirty="0"/>
              <a:t> od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punovažan</a:t>
            </a:r>
            <a:r>
              <a:rPr lang="en-US" dirty="0"/>
              <a:t> </a:t>
            </a:r>
            <a:r>
              <a:rPr lang="en-US" dirty="0" err="1" smtClean="0"/>
              <a:t>prenos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isprava</a:t>
            </a:r>
            <a:r>
              <a:rPr lang="en-US" dirty="0"/>
              <a:t> </a:t>
            </a:r>
            <a:r>
              <a:rPr lang="en-US" dirty="0" err="1"/>
              <a:t>dovoljna</a:t>
            </a:r>
            <a:r>
              <a:rPr lang="en-US" dirty="0"/>
              <a:t> je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predaja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ruke</a:t>
            </a:r>
            <a:r>
              <a:rPr lang="en-US" dirty="0"/>
              <a:t> u </a:t>
            </a:r>
            <a:r>
              <a:rPr lang="en-US" dirty="0" err="1"/>
              <a:t>ruku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377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/>
              <a:t>Prenos prava iz hartije na ime </a:t>
            </a:r>
            <a:r>
              <a:rPr lang="pt-BR" dirty="0"/>
              <a:t>- Prenos prava iz hartije od </a:t>
            </a:r>
            <a:r>
              <a:rPr lang="pt-BR" dirty="0" smtClean="0"/>
              <a:t>vr</a:t>
            </a:r>
            <a:r>
              <a:rPr lang="sr-Latn-ME" dirty="0" smtClean="0"/>
              <a:t>ij</a:t>
            </a:r>
            <a:r>
              <a:rPr lang="pt-BR" dirty="0" smtClean="0"/>
              <a:t>ednosti </a:t>
            </a:r>
            <a:r>
              <a:rPr lang="pt-BR" dirty="0"/>
              <a:t>na </a:t>
            </a:r>
            <a:r>
              <a:rPr lang="pt-BR" dirty="0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prenosi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cesijom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da se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prenositi</a:t>
            </a:r>
            <a:r>
              <a:rPr lang="en-US" dirty="0"/>
              <a:t> </a:t>
            </a:r>
            <a:r>
              <a:rPr lang="en-US" dirty="0" err="1"/>
              <a:t>indosamentom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Prenos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hartije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naredbi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sr-Latn-ME" dirty="0" smtClean="0"/>
              <a:t> </a:t>
            </a:r>
            <a:r>
              <a:rPr lang="en-US" dirty="0" err="1" smtClean="0"/>
              <a:t>bligacionim</a:t>
            </a:r>
            <a:r>
              <a:rPr lang="sr-Latn-ME" dirty="0" smtClean="0"/>
              <a:t> </a:t>
            </a:r>
            <a:r>
              <a:rPr lang="pl-PL" dirty="0" smtClean="0"/>
              <a:t>odnosima</a:t>
            </a:r>
            <a:r>
              <a:rPr lang="pl-PL" dirty="0"/>
              <a:t>, pravo iz hartije od vrednosti po naredbi prenosi se </a:t>
            </a:r>
            <a:r>
              <a:rPr lang="pl-PL" dirty="0" smtClean="0"/>
              <a:t>indosamentom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Iz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/>
              <a:t>odredaba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imalac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lice </a:t>
            </a:r>
            <a:r>
              <a:rPr lang="en-US" dirty="0" err="1"/>
              <a:t>izričito</a:t>
            </a:r>
            <a:r>
              <a:rPr lang="en-US" dirty="0"/>
              <a:t> </a:t>
            </a:r>
            <a:r>
              <a:rPr lang="en-US" dirty="0" err="1"/>
              <a:t>označeno</a:t>
            </a:r>
            <a:r>
              <a:rPr lang="en-US" dirty="0"/>
              <a:t> </a:t>
            </a:r>
            <a:r>
              <a:rPr lang="en-US" dirty="0" smtClean="0"/>
              <a:t>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93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600" dirty="0">
                <a:latin typeface="+mn-lt"/>
              </a:rPr>
              <a:t>1. EKONOMIJA HARTIJA OD VR</a:t>
            </a:r>
            <a:r>
              <a:rPr lang="sr-Latn-ME" sz="3600" dirty="0">
                <a:latin typeface="+mn-lt"/>
              </a:rPr>
              <a:t>IJ</a:t>
            </a:r>
            <a:r>
              <a:rPr lang="en-US" sz="3600" dirty="0">
                <a:latin typeface="+mn-lt"/>
              </a:rPr>
              <a:t>EDNOSTI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1.1</a:t>
            </a:r>
            <a:r>
              <a:rPr lang="en-US" b="1" dirty="0"/>
              <a:t>. </a:t>
            </a:r>
            <a:r>
              <a:rPr lang="en-US" b="1" dirty="0" err="1"/>
              <a:t>Hartije</a:t>
            </a:r>
            <a:r>
              <a:rPr lang="en-US" b="1" dirty="0"/>
              <a:t> od </a:t>
            </a:r>
            <a:r>
              <a:rPr lang="en-US" b="1" dirty="0" err="1" smtClean="0"/>
              <a:t>vr</a:t>
            </a:r>
            <a:r>
              <a:rPr lang="sr-Latn-ME" b="1" dirty="0" smtClean="0"/>
              <a:t>Ij</a:t>
            </a:r>
            <a:r>
              <a:rPr lang="en-US" b="1" dirty="0" err="1" smtClean="0"/>
              <a:t>ednosti</a:t>
            </a:r>
            <a:r>
              <a:rPr lang="sr-Latn-ME" b="1" dirty="0" smtClean="0"/>
              <a:t> u zakonodavstvu</a:t>
            </a:r>
            <a:endParaRPr lang="en-US" b="1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stručnoj</a:t>
            </a:r>
            <a:r>
              <a:rPr lang="en-US" dirty="0"/>
              <a:t> </a:t>
            </a:r>
            <a:r>
              <a:rPr lang="en-US" dirty="0" err="1"/>
              <a:t>literaturi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shvatanjima</a:t>
            </a:r>
            <a:r>
              <a:rPr lang="en-US" dirty="0"/>
              <a:t> o </a:t>
            </a:r>
            <a:r>
              <a:rPr lang="en-US" dirty="0" err="1"/>
              <a:t>pojmu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Mnogo</a:t>
            </a:r>
            <a:r>
              <a:rPr lang="en-US" dirty="0" smtClean="0"/>
              <a:t> </a:t>
            </a:r>
            <a:r>
              <a:rPr lang="en-US" dirty="0" err="1"/>
              <a:t>viši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jedinstva</a:t>
            </a:r>
            <a:r>
              <a:rPr lang="en-US" dirty="0"/>
              <a:t> u </a:t>
            </a:r>
            <a:r>
              <a:rPr lang="en-US" dirty="0" err="1"/>
              <a:t>shvatanjima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 smtClean="0"/>
              <a:t>utvrđivanja</a:t>
            </a:r>
            <a:r>
              <a:rPr lang="sr-Latn-ME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/>
              <a:t>osobina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shvatanjima</a:t>
            </a:r>
            <a:r>
              <a:rPr lang="en-US" dirty="0"/>
              <a:t> se </a:t>
            </a:r>
            <a:r>
              <a:rPr lang="en-US" dirty="0" err="1" smtClean="0"/>
              <a:t>izražavaju</a:t>
            </a:r>
            <a:r>
              <a:rPr lang="sr-Latn-ME" dirty="0" smtClean="0"/>
              <a:t> </a:t>
            </a: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/>
              <a:t>u tome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sr-Latn-ME" dirty="0" smtClean="0"/>
              <a:t>definicije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9393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pPr algn="just"/>
            <a:r>
              <a:rPr lang="en-US" dirty="0" err="1"/>
              <a:t>samoj</a:t>
            </a:r>
            <a:r>
              <a:rPr lang="en-US" dirty="0"/>
              <a:t> </a:t>
            </a:r>
            <a:r>
              <a:rPr lang="en-US" dirty="0" err="1"/>
              <a:t>ispravi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je </a:t>
            </a:r>
            <a:r>
              <a:rPr lang="en-US" dirty="0" smtClean="0"/>
              <a:t>tom</a:t>
            </a:r>
            <a:r>
              <a:rPr lang="sr-Latn-ME" dirty="0" smtClean="0"/>
              <a:t> </a:t>
            </a:r>
            <a:r>
              <a:rPr lang="en-US" dirty="0" err="1" smtClean="0"/>
              <a:t>licu</a:t>
            </a:r>
            <a:r>
              <a:rPr lang="en-US" dirty="0" smtClean="0"/>
              <a:t> </a:t>
            </a:r>
            <a:r>
              <a:rPr lang="en-US" dirty="0" err="1"/>
              <a:t>istovremeno</a:t>
            </a:r>
            <a:r>
              <a:rPr lang="en-US" dirty="0"/>
              <a:t> data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naredbom</a:t>
            </a:r>
            <a:r>
              <a:rPr lang="en-US" dirty="0"/>
              <a:t> </a:t>
            </a:r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lice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 </a:t>
            </a:r>
            <a:r>
              <a:rPr lang="en-US" dirty="0" err="1"/>
              <a:t>isprave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se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indosiranjem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 err="1"/>
              <a:t>s</a:t>
            </a:r>
            <a:r>
              <a:rPr lang="en-US" dirty="0" err="1" smtClean="0"/>
              <a:t>tavljanjem</a:t>
            </a:r>
            <a:r>
              <a:rPr lang="sr-Latn-ME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/>
              <a:t>klauzule</a:t>
            </a:r>
            <a:r>
              <a:rPr lang="en-US" dirty="0"/>
              <a:t> o </a:t>
            </a:r>
            <a:r>
              <a:rPr lang="en-US" dirty="0" err="1"/>
              <a:t>prenosu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potpisa</a:t>
            </a:r>
            <a:r>
              <a:rPr lang="en-US" dirty="0"/>
              <a:t> </a:t>
            </a:r>
            <a:r>
              <a:rPr lang="en-US" dirty="0" err="1"/>
              <a:t>prenosioca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poleđini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pt-BR" dirty="0" smtClean="0"/>
              <a:t>osnovu </a:t>
            </a:r>
            <a:r>
              <a:rPr lang="pt-BR" dirty="0"/>
              <a:t>indosiranja novi imalac isprave stiče pravo na hartiju dok pravo iz </a:t>
            </a:r>
            <a:r>
              <a:rPr lang="pt-BR" dirty="0" smtClean="0"/>
              <a:t>hartije</a:t>
            </a:r>
            <a:r>
              <a:rPr lang="sr-Latn-ME" dirty="0" smtClean="0"/>
              <a:t> </a:t>
            </a:r>
            <a:r>
              <a:rPr lang="en-US" dirty="0" err="1" smtClean="0"/>
              <a:t>automatski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hartiji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6032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ME" b="1" dirty="0"/>
              <a:t>4</a:t>
            </a:r>
            <a:r>
              <a:rPr lang="en-US" b="1" dirty="0" smtClean="0"/>
              <a:t>.2</a:t>
            </a:r>
            <a:r>
              <a:rPr lang="en-US" b="1" dirty="0"/>
              <a:t>. </a:t>
            </a:r>
            <a:r>
              <a:rPr lang="en-US" b="1" dirty="0" err="1"/>
              <a:t>Prenos</a:t>
            </a:r>
            <a:r>
              <a:rPr lang="en-US" b="1" dirty="0"/>
              <a:t> </a:t>
            </a:r>
            <a:r>
              <a:rPr lang="en-US" b="1" dirty="0" err="1"/>
              <a:t>putem</a:t>
            </a:r>
            <a:r>
              <a:rPr lang="en-US" b="1" dirty="0"/>
              <a:t> </a:t>
            </a:r>
            <a:r>
              <a:rPr lang="en-US" b="1" dirty="0" err="1"/>
              <a:t>indosamenta</a:t>
            </a:r>
            <a:endParaRPr lang="en-US" b="1" dirty="0"/>
          </a:p>
          <a:p>
            <a:pPr algn="just"/>
            <a:r>
              <a:rPr lang="it-IT" b="1" dirty="0"/>
              <a:t>Vrsta indosamenta </a:t>
            </a:r>
            <a:r>
              <a:rPr lang="it-IT" dirty="0"/>
              <a:t>- Indosament može biti puni, blanko i na donosioca </a:t>
            </a:r>
            <a:r>
              <a:rPr lang="it-IT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indosament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blanko</a:t>
            </a:r>
            <a:r>
              <a:rPr lang="en-US" dirty="0"/>
              <a:t> </a:t>
            </a:r>
            <a:r>
              <a:rPr lang="en-US" dirty="0" err="1"/>
              <a:t>indosament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Puni</a:t>
            </a:r>
            <a:r>
              <a:rPr lang="en-US" dirty="0"/>
              <a:t> </a:t>
            </a:r>
            <a:r>
              <a:rPr lang="en-US" dirty="0" err="1" smtClean="0"/>
              <a:t>indosament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redovan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 </a:t>
            </a:r>
            <a:r>
              <a:rPr lang="en-US" dirty="0"/>
              <a:t>se </a:t>
            </a:r>
            <a:r>
              <a:rPr lang="en-US" dirty="0" err="1"/>
              <a:t>odlikuje</a:t>
            </a:r>
            <a:r>
              <a:rPr lang="en-US" dirty="0"/>
              <a:t> time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izjavu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prenosu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firmu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prenosi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indosatar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potpis</a:t>
            </a:r>
            <a:r>
              <a:rPr lang="en-US" dirty="0"/>
              <a:t> </a:t>
            </a:r>
            <a:r>
              <a:rPr lang="en-US" dirty="0" err="1"/>
              <a:t>prenosioca</a:t>
            </a:r>
            <a:r>
              <a:rPr lang="en-US" dirty="0"/>
              <a:t> (</a:t>
            </a:r>
            <a:r>
              <a:rPr lang="en-US" dirty="0" err="1"/>
              <a:t>indosant</a:t>
            </a:r>
            <a:r>
              <a:rPr lang="en-US" dirty="0"/>
              <a:t>), a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podatke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/>
              <a:t>, datum </a:t>
            </a:r>
            <a:r>
              <a:rPr lang="en-US" dirty="0" err="1"/>
              <a:t>i</a:t>
            </a:r>
            <a:r>
              <a:rPr lang="en-US" dirty="0"/>
              <a:t> dr.). </a:t>
            </a:r>
            <a:endParaRPr lang="sr-Latn-ME" dirty="0" smtClean="0"/>
          </a:p>
          <a:p>
            <a:pPr algn="just"/>
            <a:r>
              <a:rPr lang="en-US" dirty="0" err="1" smtClean="0"/>
              <a:t>Blanko</a:t>
            </a:r>
            <a:r>
              <a:rPr lang="en-US" dirty="0" smtClean="0"/>
              <a:t> </a:t>
            </a:r>
            <a:r>
              <a:rPr lang="en-US" dirty="0" err="1"/>
              <a:t>indosament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potpis</a:t>
            </a:r>
            <a:r>
              <a:rPr lang="en-US" dirty="0"/>
              <a:t> </a:t>
            </a:r>
            <a:r>
              <a:rPr lang="en-US" dirty="0" err="1"/>
              <a:t>indosanta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prenosa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 </a:t>
            </a:r>
            <a:r>
              <a:rPr lang="en-US" dirty="0" smtClean="0"/>
              <a:t>um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indosatara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se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</a:t>
            </a:r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donosiocu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err="1" smtClean="0"/>
              <a:t>Ništav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delimični </a:t>
            </a:r>
            <a:r>
              <a:rPr lang="pl-PL" dirty="0" smtClean="0"/>
              <a:t>indosament.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4638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Kao blanko indosamenta, saglasno Zakonu o obligacionim odnosima</a:t>
            </a:r>
            <a:r>
              <a:rPr lang="pl-PL" dirty="0" smtClean="0"/>
              <a:t>,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potpis</a:t>
            </a:r>
            <a:r>
              <a:rPr lang="en-US" dirty="0"/>
              <a:t> </a:t>
            </a:r>
            <a:r>
              <a:rPr lang="en-US" dirty="0" err="1"/>
              <a:t>indosanta</a:t>
            </a:r>
            <a:r>
              <a:rPr lang="en-US" dirty="0"/>
              <a:t>, a </a:t>
            </a:r>
            <a:r>
              <a:rPr lang="en-US" dirty="0" err="1"/>
              <a:t>bitno</a:t>
            </a:r>
            <a:r>
              <a:rPr lang="en-US" dirty="0"/>
              <a:t> je da ne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indosatara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novije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češće</a:t>
            </a:r>
            <a:r>
              <a:rPr lang="en-US" dirty="0"/>
              <a:t> se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blanko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, </a:t>
            </a:r>
            <a:r>
              <a:rPr lang="en-US" dirty="0" err="1" smtClean="0"/>
              <a:t>jer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lakše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prenošenje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 smtClean="0"/>
              <a:t>položaj</a:t>
            </a:r>
            <a:r>
              <a:rPr lang="sr-Latn-ME" dirty="0" smtClean="0"/>
              <a:t> </a:t>
            </a:r>
            <a:r>
              <a:rPr lang="en-US" dirty="0" err="1" smtClean="0"/>
              <a:t>povoljniji</a:t>
            </a:r>
            <a:r>
              <a:rPr lang="en-US" dirty="0" smtClean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/>
              <a:t>blanko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po naredbi pretvorena je u hartiju na donosioca. </a:t>
            </a:r>
            <a:endParaRPr lang="pl-PL" dirty="0" smtClean="0"/>
          </a:p>
          <a:p>
            <a:pPr algn="just"/>
            <a:r>
              <a:rPr lang="pl-PL" dirty="0" smtClean="0"/>
              <a:t>Činjenica </a:t>
            </a:r>
            <a:r>
              <a:rPr lang="pl-PL" dirty="0"/>
              <a:t>je da to </a:t>
            </a:r>
            <a:r>
              <a:rPr lang="pl-PL" dirty="0" smtClean="0"/>
              <a:t>ubrzava </a:t>
            </a:r>
            <a:r>
              <a:rPr lang="en-US" dirty="0" err="1" smtClean="0"/>
              <a:t>promet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ovakvog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prenošenja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menice</a:t>
            </a:r>
            <a:r>
              <a:rPr lang="en-US" dirty="0"/>
              <a:t>, </a:t>
            </a:r>
            <a:r>
              <a:rPr lang="en-US" dirty="0" err="1" smtClean="0"/>
              <a:t>nedostatak</a:t>
            </a:r>
            <a:r>
              <a:rPr lang="sr-Latn-ME" dirty="0" smtClean="0"/>
              <a:t> </a:t>
            </a:r>
            <a:r>
              <a:rPr lang="en-US" dirty="0" err="1" smtClean="0"/>
              <a:t>blanko</a:t>
            </a:r>
            <a:r>
              <a:rPr lang="en-US" dirty="0" smtClean="0"/>
              <a:t> </a:t>
            </a:r>
            <a:r>
              <a:rPr lang="en-US" dirty="0" err="1"/>
              <a:t>indosamenta</a:t>
            </a:r>
            <a:r>
              <a:rPr lang="en-US" dirty="0"/>
              <a:t> je u </a:t>
            </a:r>
            <a:r>
              <a:rPr lang="en-US" dirty="0" err="1"/>
              <a:t>činjenici</a:t>
            </a:r>
            <a:r>
              <a:rPr lang="en-US" dirty="0"/>
              <a:t> da se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oslobađaju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time</a:t>
            </a:r>
            <a:r>
              <a:rPr lang="sr-Latn-ME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malo</a:t>
            </a:r>
            <a:r>
              <a:rPr lang="en-US" dirty="0"/>
              <a:t> ne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garancijskoj</a:t>
            </a:r>
            <a:r>
              <a:rPr lang="en-US" dirty="0"/>
              <a:t> </a:t>
            </a:r>
            <a:r>
              <a:rPr lang="en-US" dirty="0" err="1"/>
              <a:t>snazi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4997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potpisivanje</a:t>
            </a:r>
            <a:r>
              <a:rPr lang="en-US" dirty="0"/>
              <a:t> da je </a:t>
            </a:r>
            <a:r>
              <a:rPr lang="en-US" dirty="0" err="1"/>
              <a:t>ništav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elimičan</a:t>
            </a:r>
            <a:r>
              <a:rPr lang="en-US" dirty="0" smtClean="0"/>
              <a:t> </a:t>
            </a:r>
            <a:r>
              <a:rPr lang="en-US" dirty="0" err="1"/>
              <a:t>indosament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praktične</a:t>
            </a:r>
            <a:r>
              <a:rPr lang="sr-Latn-ME" dirty="0" smtClean="0"/>
              <a:t> </a:t>
            </a:r>
            <a:r>
              <a:rPr lang="en-US" dirty="0" err="1" smtClean="0"/>
              <a:t>prirode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prezentaciona</a:t>
            </a:r>
            <a:r>
              <a:rPr lang="en-US" dirty="0"/>
              <a:t> </a:t>
            </a:r>
            <a:r>
              <a:rPr lang="en-US" dirty="0" err="1"/>
              <a:t>isprava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da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upisanu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hartiji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mu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podn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hartiju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konkretnom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bi bio </a:t>
            </a:r>
            <a:r>
              <a:rPr lang="en-US" dirty="0" err="1" smtClean="0"/>
              <a:t>dozvoljen</a:t>
            </a:r>
            <a:r>
              <a:rPr lang="sr-Latn-ME" dirty="0" smtClean="0"/>
              <a:t> </a:t>
            </a:r>
            <a:r>
              <a:rPr lang="it-IT" dirty="0" smtClean="0"/>
              <a:t>delimični </a:t>
            </a:r>
            <a:r>
              <a:rPr lang="it-IT" dirty="0"/>
              <a:t>indosament, indosantu bi trebalo dati pravo da, i posle delimičnog </a:t>
            </a:r>
            <a:r>
              <a:rPr lang="it-IT" dirty="0" smtClean="0"/>
              <a:t>prenosa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indosatara</a:t>
            </a:r>
            <a:r>
              <a:rPr lang="en-US" dirty="0"/>
              <a:t>, </a:t>
            </a:r>
            <a:r>
              <a:rPr lang="en-US" dirty="0" err="1"/>
              <a:t>zadrži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takvoj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postavlja</a:t>
            </a:r>
            <a:r>
              <a:rPr lang="en-US" dirty="0"/>
              <a:t> se </a:t>
            </a:r>
            <a:r>
              <a:rPr lang="en-US" dirty="0" err="1" smtClean="0"/>
              <a:t>pitanje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indosatar</a:t>
            </a:r>
            <a:r>
              <a:rPr lang="en-US" dirty="0"/>
              <a:t> </a:t>
            </a:r>
            <a:r>
              <a:rPr lang="en-US" dirty="0" err="1"/>
              <a:t>vršio</a:t>
            </a:r>
            <a:r>
              <a:rPr lang="en-US" dirty="0"/>
              <a:t>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indosant</a:t>
            </a:r>
            <a:r>
              <a:rPr lang="en-US" dirty="0"/>
              <a:t> </a:t>
            </a:r>
            <a:r>
              <a:rPr lang="en-US" dirty="0" err="1" smtClean="0"/>
              <a:t>pren</a:t>
            </a:r>
            <a:r>
              <a:rPr lang="sr-Latn-ME" dirty="0" smtClean="0"/>
              <a:t>i</a:t>
            </a:r>
            <a:r>
              <a:rPr lang="en-US" dirty="0" smtClean="0"/>
              <a:t>o d</a:t>
            </a:r>
            <a:r>
              <a:rPr lang="sr-Latn-ME" dirty="0" smtClean="0"/>
              <a:t>j</a:t>
            </a:r>
            <a:r>
              <a:rPr lang="en-US" dirty="0" err="1" smtClean="0"/>
              <a:t>elimičnim</a:t>
            </a:r>
            <a:r>
              <a:rPr lang="sr-Latn-ME" dirty="0" smtClean="0"/>
              <a:t> </a:t>
            </a:r>
            <a:r>
              <a:rPr lang="pl-PL" dirty="0" smtClean="0"/>
              <a:t>indosamentom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I njemu je za vršenje prava neophodna hartija.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090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 </a:t>
            </a:r>
            <a:r>
              <a:rPr lang="en-US" dirty="0" err="1"/>
              <a:t>izvršen</a:t>
            </a:r>
            <a:r>
              <a:rPr lang="en-US" dirty="0"/>
              <a:t> </a:t>
            </a:r>
            <a:r>
              <a:rPr lang="en-US" dirty="0" err="1" smtClean="0"/>
              <a:t>istovremeno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indosatari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solidarni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Dužnik</a:t>
            </a:r>
            <a:r>
              <a:rPr lang="sr-Latn-ME" dirty="0" smtClean="0"/>
              <a:t> </a:t>
            </a:r>
            <a:r>
              <a:rPr lang="en-US" dirty="0" err="1" smtClean="0"/>
              <a:t>ispunjava</a:t>
            </a:r>
            <a:r>
              <a:rPr lang="en-US" dirty="0" smtClean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onom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</a:t>
            </a:r>
            <a:r>
              <a:rPr lang="en-US" dirty="0" err="1"/>
              <a:t>hartiju</a:t>
            </a:r>
            <a:r>
              <a:rPr lang="en-US" dirty="0"/>
              <a:t> </a:t>
            </a:r>
            <a:r>
              <a:rPr lang="en-US" dirty="0" err="1"/>
              <a:t>prezentira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Podsetimo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inkorporacije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 err="1"/>
              <a:t>tesno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edovanjem</a:t>
            </a:r>
            <a:r>
              <a:rPr lang="en-US" dirty="0" smtClean="0"/>
              <a:t> </a:t>
            </a:r>
            <a:r>
              <a:rPr lang="en-US" dirty="0" err="1"/>
              <a:t>isprave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da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spadaju</a:t>
            </a:r>
            <a:r>
              <a:rPr lang="en-US" dirty="0"/>
              <a:t> u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prezentacione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poverilac</a:t>
            </a:r>
            <a:r>
              <a:rPr lang="en-US" dirty="0"/>
              <a:t> (</a:t>
            </a:r>
            <a:r>
              <a:rPr lang="en-US" dirty="0" err="1"/>
              <a:t>imalac</a:t>
            </a:r>
            <a:r>
              <a:rPr lang="en-US" dirty="0"/>
              <a:t>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en-US" dirty="0"/>
              <a:t> </a:t>
            </a:r>
            <a:r>
              <a:rPr lang="en-US" dirty="0" err="1"/>
              <a:t>prezentira</a:t>
            </a:r>
            <a:r>
              <a:rPr lang="en-US" dirty="0"/>
              <a:t> (</a:t>
            </a:r>
            <a:r>
              <a:rPr lang="en-US" dirty="0" err="1"/>
              <a:t>podnese</a:t>
            </a:r>
            <a:r>
              <a:rPr lang="en-US" dirty="0"/>
              <a:t>) </a:t>
            </a:r>
            <a:r>
              <a:rPr lang="en-US" dirty="0" err="1"/>
              <a:t>dužniku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Prenos</a:t>
            </a:r>
            <a:r>
              <a:rPr lang="en-US" b="1" dirty="0"/>
              <a:t> </a:t>
            </a:r>
            <a:r>
              <a:rPr lang="en-US" b="1" dirty="0" err="1"/>
              <a:t>punomoćja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prenos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zalogu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pren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punomoćja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zalogu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 smtClean="0"/>
              <a:t>punomoćja</a:t>
            </a:r>
            <a:r>
              <a:rPr lang="sr-Latn-ME" dirty="0" smtClean="0"/>
              <a:t> </a:t>
            </a:r>
            <a:r>
              <a:rPr lang="pl-PL" dirty="0" smtClean="0"/>
              <a:t>stavlja </a:t>
            </a:r>
            <a:r>
              <a:rPr lang="pl-PL" dirty="0"/>
              <a:t>se klauzula „</a:t>
            </a:r>
            <a:r>
              <a:rPr lang="pl-PL" dirty="0" smtClean="0"/>
              <a:t>vrijednost </a:t>
            </a:r>
            <a:r>
              <a:rPr lang="pl-PL" dirty="0"/>
              <a:t>u punomoćju”, a kod prenosa za zalogu „</a:t>
            </a:r>
            <a:r>
              <a:rPr lang="pl-PL" dirty="0" smtClean="0"/>
              <a:t>vrijednost </a:t>
            </a:r>
            <a:r>
              <a:rPr lang="pl-PL" dirty="0" smtClean="0"/>
              <a:t>za zalogu</a:t>
            </a:r>
            <a:r>
              <a:rPr lang="pl-PL" dirty="0"/>
              <a:t>” ili slično </a:t>
            </a:r>
            <a:r>
              <a:rPr lang="pl-PL" dirty="0"/>
              <a:t>(</a:t>
            </a:r>
            <a:r>
              <a:rPr lang="pl-PL" dirty="0" smtClean="0"/>
              <a:t>Zakona </a:t>
            </a:r>
            <a:r>
              <a:rPr lang="pl-PL" dirty="0"/>
              <a:t>o obligacionim odnosima).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108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ovlastiti</a:t>
            </a:r>
            <a:r>
              <a:rPr lang="sr-Latn-ME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/>
              <a:t> lice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isprava</a:t>
            </a:r>
            <a:r>
              <a:rPr lang="en-US" dirty="0"/>
              <a:t> </a:t>
            </a:r>
            <a:r>
              <a:rPr lang="en-US" dirty="0" err="1"/>
              <a:t>proističu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mu </a:t>
            </a:r>
            <a:r>
              <a:rPr lang="en-US" dirty="0" err="1"/>
              <a:t>punomoć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samoj</a:t>
            </a:r>
            <a:r>
              <a:rPr lang="en-US" dirty="0"/>
              <a:t> </a:t>
            </a:r>
            <a:r>
              <a:rPr lang="en-US" dirty="0" err="1" smtClean="0"/>
              <a:t>hartiji</a:t>
            </a:r>
            <a:r>
              <a:rPr lang="sr-Latn-ME" dirty="0" smtClean="0"/>
              <a:t> </a:t>
            </a:r>
            <a:r>
              <a:rPr lang="pl-PL" dirty="0" smtClean="0"/>
              <a:t>prenosom </a:t>
            </a:r>
            <a:r>
              <a:rPr lang="pl-PL" dirty="0"/>
              <a:t>hartije na njega sa klauzulom (napomenom) u indosamentu „</a:t>
            </a:r>
            <a:r>
              <a:rPr lang="pl-PL" dirty="0" smtClean="0"/>
              <a:t>vrijednost </a:t>
            </a:r>
            <a:r>
              <a:rPr lang="pl-PL" dirty="0" smtClean="0"/>
              <a:t>u </a:t>
            </a:r>
            <a:r>
              <a:rPr lang="en-US" dirty="0" err="1" smtClean="0"/>
              <a:t>punomoćju</a:t>
            </a:r>
            <a:r>
              <a:rPr lang="en-US" dirty="0"/>
              <a:t>”,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unošenjem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u </a:t>
            </a:r>
            <a:r>
              <a:rPr lang="en-US" dirty="0" err="1"/>
              <a:t>izjavu</a:t>
            </a:r>
            <a:r>
              <a:rPr lang="en-US" dirty="0"/>
              <a:t> o </a:t>
            </a:r>
            <a:r>
              <a:rPr lang="en-US" dirty="0" err="1"/>
              <a:t>cesiji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 smtClean="0"/>
              <a:t>naziva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punomoćnički</a:t>
            </a:r>
            <a:r>
              <a:rPr lang="en-US" dirty="0"/>
              <a:t> (</a:t>
            </a:r>
            <a:r>
              <a:rPr lang="en-US" dirty="0" err="1"/>
              <a:t>prokura</a:t>
            </a:r>
            <a:r>
              <a:rPr lang="en-US" dirty="0"/>
              <a:t>) </a:t>
            </a:r>
            <a:r>
              <a:rPr lang="en-US" dirty="0" err="1"/>
              <a:t>prenos</a:t>
            </a:r>
            <a:r>
              <a:rPr lang="en-US" dirty="0"/>
              <a:t>. </a:t>
            </a:r>
            <a:r>
              <a:rPr lang="en-US" dirty="0" err="1"/>
              <a:t>Indosant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cedent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, a </a:t>
            </a:r>
            <a:r>
              <a:rPr lang="en-US" dirty="0" err="1"/>
              <a:t>prokura</a:t>
            </a:r>
            <a:r>
              <a:rPr lang="en-US" dirty="0"/>
              <a:t> </a:t>
            </a:r>
            <a:r>
              <a:rPr lang="en-US" dirty="0" err="1"/>
              <a:t>indosatar</a:t>
            </a:r>
            <a:r>
              <a:rPr lang="en-US" dirty="0"/>
              <a:t> (</a:t>
            </a:r>
            <a:r>
              <a:rPr lang="en-US" dirty="0" err="1"/>
              <a:t>punomoćnik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prokura cesionar (punomoćnik) hartiju mogu </a:t>
            </a:r>
            <a:r>
              <a:rPr lang="pl-PL" dirty="0" smtClean="0"/>
              <a:t>prenijeti </a:t>
            </a:r>
            <a:r>
              <a:rPr lang="pl-PL" dirty="0"/>
              <a:t>na drugog samo kao </a:t>
            </a:r>
            <a:r>
              <a:rPr lang="pl-PL" dirty="0" smtClean="0"/>
              <a:t>prenos </a:t>
            </a:r>
            <a:r>
              <a:rPr lang="en-US" dirty="0" err="1" smtClean="0"/>
              <a:t>punomoćja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obligacionim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 smtClean="0"/>
              <a:t>).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161671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en-US" dirty="0" err="1"/>
              <a:t>Klauzula</a:t>
            </a:r>
            <a:r>
              <a:rPr lang="en-US" dirty="0"/>
              <a:t> „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punomoćju” unosi se u indosament i kada se vrši prenos hartije na ime ako </a:t>
            </a:r>
            <a:r>
              <a:rPr lang="pl-PL" dirty="0" smtClean="0"/>
              <a:t>je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propisano</a:t>
            </a:r>
            <a:r>
              <a:rPr lang="en-US" dirty="0"/>
              <a:t> da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prenositi</a:t>
            </a:r>
            <a:r>
              <a:rPr lang="en-US" dirty="0"/>
              <a:t> </a:t>
            </a:r>
            <a:r>
              <a:rPr lang="en-US" dirty="0" err="1"/>
              <a:t>indosamentom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klauzula</a:t>
            </a:r>
            <a:r>
              <a:rPr lang="sr-Latn-ME" dirty="0" smtClean="0"/>
              <a:t> </a:t>
            </a:r>
            <a:r>
              <a:rPr lang="en-US" dirty="0" smtClean="0"/>
              <a:t>un</a:t>
            </a:r>
            <a:r>
              <a:rPr lang="sr-Latn-ME" dirty="0" smtClean="0"/>
              <a:t>ij</a:t>
            </a:r>
            <a:r>
              <a:rPr lang="en-US" dirty="0" smtClean="0"/>
              <a:t>eta </a:t>
            </a:r>
            <a:r>
              <a:rPr lang="en-US" dirty="0"/>
              <a:t>u </a:t>
            </a:r>
            <a:r>
              <a:rPr lang="en-US" dirty="0" err="1"/>
              <a:t>indosament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izjavu</a:t>
            </a:r>
            <a:r>
              <a:rPr lang="en-US" dirty="0"/>
              <a:t> o </a:t>
            </a:r>
            <a:r>
              <a:rPr lang="en-US" dirty="0" err="1"/>
              <a:t>cesiji</a:t>
            </a:r>
            <a:r>
              <a:rPr lang="en-US" dirty="0"/>
              <a:t> </a:t>
            </a:r>
            <a:r>
              <a:rPr lang="en-US" dirty="0" err="1"/>
              <a:t>legitimiše</a:t>
            </a:r>
            <a:r>
              <a:rPr lang="en-US" dirty="0"/>
              <a:t> </a:t>
            </a:r>
            <a:r>
              <a:rPr lang="en-US" dirty="0" err="1"/>
              <a:t>prezentanta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ne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drugoga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indosanta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cedenta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moguća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donosioca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redajom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bez </a:t>
            </a:r>
            <a:r>
              <a:rPr lang="en-US" dirty="0" err="1"/>
              <a:t>ikakvih</a:t>
            </a:r>
            <a:r>
              <a:rPr lang="en-US" dirty="0"/>
              <a:t> </a:t>
            </a:r>
            <a:r>
              <a:rPr lang="en-US" dirty="0" err="1"/>
              <a:t>ubeležavanja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hartiji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840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4</a:t>
            </a:r>
            <a:r>
              <a:rPr lang="en-US" b="1" dirty="0" smtClean="0"/>
              <a:t>.3</a:t>
            </a:r>
            <a:r>
              <a:rPr lang="en-US" b="1" dirty="0"/>
              <a:t>. </a:t>
            </a:r>
            <a:r>
              <a:rPr lang="en-US" b="1" dirty="0" err="1"/>
              <a:t>Razlike</a:t>
            </a:r>
            <a:r>
              <a:rPr lang="en-US" b="1" dirty="0"/>
              <a:t> </a:t>
            </a:r>
            <a:r>
              <a:rPr lang="en-US" b="1" dirty="0" err="1"/>
              <a:t>između</a:t>
            </a:r>
            <a:r>
              <a:rPr lang="en-US" b="1" dirty="0"/>
              <a:t> </a:t>
            </a:r>
            <a:r>
              <a:rPr lang="en-US" b="1" dirty="0" err="1"/>
              <a:t>indosamenta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cesije</a:t>
            </a:r>
            <a:endParaRPr lang="en-US" b="1" dirty="0"/>
          </a:p>
          <a:p>
            <a:pPr algn="just"/>
            <a:r>
              <a:rPr lang="pl-PL" dirty="0"/>
              <a:t>Osnovni oblik prenosa hartije od </a:t>
            </a:r>
            <a:r>
              <a:rPr lang="pl-PL" dirty="0" smtClean="0"/>
              <a:t>vrijednosti </a:t>
            </a:r>
            <a:r>
              <a:rPr lang="pl-PL" dirty="0"/>
              <a:t>na ime je cesija, a osnovni </a:t>
            </a:r>
            <a:r>
              <a:rPr lang="pl-PL" dirty="0" smtClean="0"/>
              <a:t>oblik </a:t>
            </a:r>
            <a:r>
              <a:rPr lang="en-US" dirty="0" err="1" smtClean="0"/>
              <a:t>prenosa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naredbi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indosament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cesije</a:t>
            </a:r>
            <a:r>
              <a:rPr lang="sr-Latn-ME" dirty="0" smtClean="0"/>
              <a:t> </a:t>
            </a:r>
            <a:r>
              <a:rPr lang="sr-Latn-ME" dirty="0" smtClean="0"/>
              <a:t>postoje </a:t>
            </a:r>
            <a:r>
              <a:rPr lang="en-US" dirty="0" err="1" smtClean="0"/>
              <a:t>značajne</a:t>
            </a:r>
            <a:r>
              <a:rPr lang="en-US" dirty="0" smtClean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dejstva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posledica</a:t>
            </a:r>
            <a:r>
              <a:rPr lang="en-US" dirty="0"/>
              <a:t> </a:t>
            </a:r>
            <a:r>
              <a:rPr lang="en-US" dirty="0" err="1"/>
              <a:t>ovakvih</a:t>
            </a:r>
            <a:r>
              <a:rPr lang="en-US" dirty="0"/>
              <a:t> </a:t>
            </a:r>
            <a:r>
              <a:rPr lang="en-US" dirty="0" err="1" smtClean="0"/>
              <a:t>različitih</a:t>
            </a:r>
            <a:r>
              <a:rPr lang="sr-Latn-ME" dirty="0" smtClean="0"/>
              <a:t> </a:t>
            </a:r>
            <a:r>
              <a:rPr lang="pl-PL" dirty="0" smtClean="0"/>
              <a:t>oblika </a:t>
            </a:r>
            <a:r>
              <a:rPr lang="pl-PL" dirty="0"/>
              <a:t>prenosa hartija od </a:t>
            </a:r>
            <a:r>
              <a:rPr lang="pl-PL" dirty="0" smtClean="0"/>
              <a:t>vrijednosti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11839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znatno povoljnijem položaju je </a:t>
            </a:r>
            <a:r>
              <a:rPr lang="pl-PL" dirty="0" smtClean="0"/>
              <a:t>povjerilac </a:t>
            </a:r>
            <a:r>
              <a:rPr lang="pl-PL" dirty="0"/>
              <a:t>koji je stekao hartiju </a:t>
            </a:r>
            <a:r>
              <a:rPr lang="pl-PL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indosamentom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on </a:t>
            </a:r>
            <a:r>
              <a:rPr lang="en-US" dirty="0" err="1"/>
              <a:t>stekao</a:t>
            </a:r>
            <a:r>
              <a:rPr lang="en-US" dirty="0"/>
              <a:t> ono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konstatovano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hartiji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</a:t>
            </a:r>
            <a:r>
              <a:rPr lang="pl-PL" dirty="0"/>
              <a:t>, dok </a:t>
            </a:r>
            <a:r>
              <a:rPr lang="pl-PL" dirty="0" smtClean="0"/>
              <a:t>povjerilac </a:t>
            </a:r>
            <a:r>
              <a:rPr lang="pl-PL" dirty="0"/>
              <a:t>kod cesije može steći samo ona prava koja je </a:t>
            </a:r>
            <a:r>
              <a:rPr lang="pl-PL" dirty="0" smtClean="0"/>
              <a:t>prethodnik </a:t>
            </a:r>
            <a:r>
              <a:rPr lang="en-US" dirty="0" err="1" smtClean="0"/>
              <a:t>imao</a:t>
            </a:r>
            <a:r>
              <a:rPr lang="en-US" dirty="0"/>
              <a:t>, a to je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nepoznato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</a:t>
            </a:r>
            <a:r>
              <a:rPr lang="en-US" dirty="0" smtClean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subjektivnih</a:t>
            </a:r>
            <a:r>
              <a:rPr lang="sr-Latn-ME" dirty="0" smtClean="0"/>
              <a:t> </a:t>
            </a:r>
            <a:r>
              <a:rPr lang="en-US" dirty="0" err="1" smtClean="0"/>
              <a:t>svojstava</a:t>
            </a:r>
            <a:r>
              <a:rPr lang="en-US" dirty="0" smtClean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prethodnog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smtClean="0"/>
              <a:t>toga </a:t>
            </a:r>
            <a:r>
              <a:rPr lang="en-US" dirty="0"/>
              <a:t>je </a:t>
            </a:r>
            <a:r>
              <a:rPr lang="en-US" dirty="0" err="1"/>
              <a:t>indosament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češći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pojedine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u </a:t>
            </a:r>
            <a:r>
              <a:rPr lang="en-US" dirty="0" err="1"/>
              <a:t>našem</a:t>
            </a:r>
            <a:r>
              <a:rPr lang="en-US" dirty="0"/>
              <a:t> </a:t>
            </a:r>
            <a:r>
              <a:rPr lang="en-US" dirty="0" err="1"/>
              <a:t>pozitivnom</a:t>
            </a:r>
            <a:r>
              <a:rPr lang="en-US" dirty="0"/>
              <a:t> </a:t>
            </a:r>
            <a:r>
              <a:rPr lang="en-US" dirty="0" err="1"/>
              <a:t>pravu</a:t>
            </a:r>
            <a:r>
              <a:rPr lang="en-US" dirty="0"/>
              <a:t> </a:t>
            </a:r>
            <a:r>
              <a:rPr lang="en-US" dirty="0" err="1"/>
              <a:t>izričito</a:t>
            </a:r>
            <a:r>
              <a:rPr lang="en-US" dirty="0"/>
              <a:t> je </a:t>
            </a:r>
            <a:r>
              <a:rPr lang="en-US" dirty="0" err="1"/>
              <a:t>predviđeno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mogu </a:t>
            </a:r>
            <a:r>
              <a:rPr lang="it-IT" dirty="0"/>
              <a:t>prenositi ne samo cesijom nego indosamentom.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985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 u </a:t>
            </a:r>
            <a:r>
              <a:rPr lang="en-US" dirty="0" err="1"/>
              <a:t>načelu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samostalna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nezavisna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od </a:t>
            </a:r>
            <a:r>
              <a:rPr lang="en-US" dirty="0" err="1"/>
              <a:t>kakvog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indosanata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indosatara.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Prema takvom </a:t>
            </a:r>
            <a:r>
              <a:rPr lang="it-IT" dirty="0" smtClean="0"/>
              <a:t>pov</a:t>
            </a:r>
            <a:r>
              <a:rPr lang="sr-Latn-ME" dirty="0" smtClean="0"/>
              <a:t>j</a:t>
            </a:r>
            <a:r>
              <a:rPr lang="it-IT" dirty="0" smtClean="0"/>
              <a:t>eriocu </a:t>
            </a:r>
            <a:r>
              <a:rPr lang="it-IT" dirty="0"/>
              <a:t>se mogu isticati samo oni prigovori koji </a:t>
            </a:r>
            <a:r>
              <a:rPr lang="it-IT" dirty="0" smtClean="0"/>
              <a:t>su</a:t>
            </a:r>
            <a:r>
              <a:rPr lang="sr-Latn-ME" dirty="0" smtClean="0"/>
              <a:t> </a:t>
            </a:r>
            <a:r>
              <a:rPr lang="pl-PL" dirty="0" smtClean="0"/>
              <a:t>zasnovani </a:t>
            </a:r>
            <a:r>
              <a:rPr lang="pl-PL" dirty="0"/>
              <a:t>na nedostacima te hartije od </a:t>
            </a:r>
            <a:r>
              <a:rPr lang="pl-PL" dirty="0" smtClean="0"/>
              <a:t>vrijednosti</a:t>
            </a:r>
            <a:r>
              <a:rPr lang="pl-PL" dirty="0"/>
              <a:t>, kao na </a:t>
            </a:r>
            <a:r>
              <a:rPr lang="pl-PL" dirty="0" smtClean="0"/>
              <a:t>primjer </a:t>
            </a:r>
            <a:r>
              <a:rPr lang="pl-PL" dirty="0"/>
              <a:t>da je ta </a:t>
            </a:r>
            <a:r>
              <a:rPr lang="pl-PL" dirty="0" smtClean="0"/>
              <a:t>hartija od </a:t>
            </a:r>
            <a:r>
              <a:rPr lang="pl-PL" dirty="0" smtClean="0"/>
              <a:t>vrijednosti </a:t>
            </a:r>
            <a:r>
              <a:rPr lang="pl-PL" dirty="0"/>
              <a:t>falsifikovana, da je ta hartija od </a:t>
            </a:r>
            <a:r>
              <a:rPr lang="pl-PL" dirty="0" smtClean="0"/>
              <a:t>vrijednosti </a:t>
            </a:r>
            <a:r>
              <a:rPr lang="pl-PL" dirty="0"/>
              <a:t>bez svih elemenata, kao </a:t>
            </a:r>
            <a:r>
              <a:rPr lang="pl-PL" dirty="0" smtClean="0"/>
              <a:t>i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prigovore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Zakon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obligacionim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Samostalnost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indosatara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da se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ovome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isticati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prigovori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isticati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ranijim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5660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Zakonu o obligacionim odnosima određen je pojam hartija od </a:t>
            </a:r>
            <a:r>
              <a:rPr lang="pl-PL" dirty="0" smtClean="0"/>
              <a:t>vrijednosti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načine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„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pismena</a:t>
            </a:r>
            <a:r>
              <a:rPr lang="en-US" dirty="0"/>
              <a:t> </a:t>
            </a:r>
            <a:r>
              <a:rPr lang="en-US" dirty="0" err="1"/>
              <a:t>isprava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 smtClean="0"/>
              <a:t>obavezuje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upisanu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toj</a:t>
            </a:r>
            <a:r>
              <a:rPr lang="en-US" dirty="0"/>
              <a:t> </a:t>
            </a:r>
            <a:r>
              <a:rPr lang="en-US" dirty="0" err="1"/>
              <a:t>ispravi</a:t>
            </a:r>
            <a:r>
              <a:rPr lang="en-US" dirty="0"/>
              <a:t>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zakonitom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”.</a:t>
            </a:r>
          </a:p>
          <a:p>
            <a:pPr algn="just"/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proizilazi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2800" dirty="0"/>
              <a:t>1. </a:t>
            </a:r>
            <a:r>
              <a:rPr lang="pl-PL" sz="2800" dirty="0" smtClean="0"/>
              <a:t>Da </a:t>
            </a:r>
            <a:r>
              <a:rPr lang="pl-PL" sz="2800" dirty="0"/>
              <a:t>je hartija od </a:t>
            </a:r>
            <a:r>
              <a:rPr lang="pl-PL" sz="2800" dirty="0" smtClean="0"/>
              <a:t>vrijednosti uvijek </a:t>
            </a:r>
            <a:r>
              <a:rPr lang="pl-PL" sz="2800" dirty="0"/>
              <a:t>pismena izjava,</a:t>
            </a:r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sr-Latn-ME" sz="2800" dirty="0" smtClean="0"/>
              <a:t>D</a:t>
            </a:r>
            <a:r>
              <a:rPr lang="en-US" sz="2800" dirty="0" smtClean="0"/>
              <a:t>a </a:t>
            </a:r>
            <a:r>
              <a:rPr lang="en-US" sz="2800" dirty="0" err="1"/>
              <a:t>hartija</a:t>
            </a:r>
            <a:r>
              <a:rPr lang="en-US" sz="2800" dirty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 </a:t>
            </a:r>
            <a:r>
              <a:rPr lang="en-US" sz="2800" dirty="0" err="1"/>
              <a:t>sadrži</a:t>
            </a:r>
            <a:r>
              <a:rPr lang="en-US" sz="2800" dirty="0"/>
              <a:t> </a:t>
            </a:r>
            <a:r>
              <a:rPr lang="en-US" sz="2800" dirty="0" err="1"/>
              <a:t>pismenu</a:t>
            </a:r>
            <a:r>
              <a:rPr lang="en-US" sz="2800" dirty="0"/>
              <a:t> </a:t>
            </a:r>
            <a:r>
              <a:rPr lang="en-US" sz="2800" dirty="0" err="1"/>
              <a:t>dozvolu</a:t>
            </a:r>
            <a:r>
              <a:rPr lang="en-US" sz="2800" dirty="0"/>
              <a:t> </a:t>
            </a:r>
            <a:r>
              <a:rPr lang="en-US" sz="2800" dirty="0" err="1"/>
              <a:t>izdavaoca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sr-Latn-ME" sz="2800" dirty="0" smtClean="0"/>
              <a:t>D</a:t>
            </a:r>
            <a:r>
              <a:rPr lang="en-US" sz="2800" dirty="0" smtClean="0"/>
              <a:t>a </a:t>
            </a:r>
            <a:r>
              <a:rPr lang="en-US" sz="2800" dirty="0"/>
              <a:t>se </a:t>
            </a:r>
            <a:r>
              <a:rPr lang="en-US" sz="2800" dirty="0" err="1"/>
              <a:t>pismena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je </a:t>
            </a:r>
            <a:r>
              <a:rPr lang="en-US" sz="2800" dirty="0" smtClean="0"/>
              <a:t>un</a:t>
            </a:r>
            <a:r>
              <a:rPr lang="sr-Latn-ME" sz="2800" dirty="0" smtClean="0"/>
              <a:t>ij</a:t>
            </a:r>
            <a:r>
              <a:rPr lang="en-US" sz="2800" dirty="0" smtClean="0"/>
              <a:t>eta </a:t>
            </a:r>
            <a:r>
              <a:rPr lang="en-US" sz="2800" dirty="0"/>
              <a:t>u </a:t>
            </a:r>
            <a:r>
              <a:rPr lang="en-US" sz="2800" dirty="0" err="1"/>
              <a:t>hartiju</a:t>
            </a:r>
            <a:r>
              <a:rPr lang="en-US" sz="2800" dirty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 </a:t>
            </a:r>
            <a:r>
              <a:rPr lang="en-US" sz="2800" dirty="0"/>
              <a:t>mora </a:t>
            </a:r>
            <a:r>
              <a:rPr lang="en-US" sz="2800" dirty="0" err="1" smtClean="0"/>
              <a:t>ispuniti</a:t>
            </a:r>
            <a:r>
              <a:rPr lang="sr-Latn-ME" sz="2800" dirty="0" smtClean="0"/>
              <a:t> </a:t>
            </a:r>
            <a:r>
              <a:rPr lang="en-US" sz="2800" dirty="0" err="1" smtClean="0"/>
              <a:t>njenom</a:t>
            </a:r>
            <a:r>
              <a:rPr lang="en-US" sz="2800" dirty="0" smtClean="0"/>
              <a:t> </a:t>
            </a:r>
            <a:r>
              <a:rPr lang="en-US" sz="2800" dirty="0" err="1"/>
              <a:t>zakonitom</a:t>
            </a:r>
            <a:r>
              <a:rPr lang="en-US" sz="2800" dirty="0"/>
              <a:t> </a:t>
            </a:r>
            <a:r>
              <a:rPr lang="en-US" sz="2800" dirty="0" err="1"/>
              <a:t>imaocu</a:t>
            </a:r>
            <a:r>
              <a:rPr lang="en-US" sz="2800" dirty="0"/>
              <a:t>, </a:t>
            </a:r>
            <a:r>
              <a:rPr lang="en-US" sz="2800" dirty="0" err="1"/>
              <a:t>tj</a:t>
            </a:r>
            <a:r>
              <a:rPr lang="en-US" sz="2800" dirty="0"/>
              <a:t>. </a:t>
            </a:r>
            <a:r>
              <a:rPr lang="en-US" sz="2800" dirty="0" err="1"/>
              <a:t>zakonitom</a:t>
            </a:r>
            <a:r>
              <a:rPr lang="en-US" sz="2800" dirty="0"/>
              <a:t> </a:t>
            </a:r>
            <a:r>
              <a:rPr lang="en-US" sz="2800" dirty="0" err="1"/>
              <a:t>imaocu</a:t>
            </a:r>
            <a:r>
              <a:rPr lang="en-US" sz="2800" dirty="0"/>
              <a:t> </a:t>
            </a:r>
            <a:r>
              <a:rPr lang="en-US" sz="2800" dirty="0" err="1"/>
              <a:t>hartija</a:t>
            </a:r>
            <a:r>
              <a:rPr lang="en-US" sz="2800" dirty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87503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indosanata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indosatara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isticati</a:t>
            </a:r>
            <a:r>
              <a:rPr lang="en-US" dirty="0"/>
              <a:t> </a:t>
            </a:r>
            <a:r>
              <a:rPr lang="en-US" dirty="0" err="1"/>
              <a:t>prigovori</a:t>
            </a:r>
            <a:r>
              <a:rPr lang="en-US" dirty="0"/>
              <a:t> </a:t>
            </a:r>
            <a:r>
              <a:rPr lang="en-US" dirty="0" err="1"/>
              <a:t>lične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osobinama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ličnog</a:t>
            </a:r>
            <a:r>
              <a:rPr lang="sr-Latn-ME" dirty="0" smtClean="0"/>
              <a:t> </a:t>
            </a:r>
            <a:r>
              <a:rPr lang="it-IT" dirty="0" smtClean="0"/>
              <a:t>pravnog </a:t>
            </a:r>
            <a:r>
              <a:rPr lang="it-IT" dirty="0"/>
              <a:t>odnosa</a:t>
            </a:r>
            <a:r>
              <a:rPr lang="it-IT" dirty="0" smtClean="0"/>
              <a:t>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Sva ova pravila su zasnovana na pretpostavci </a:t>
            </a:r>
            <a:r>
              <a:rPr lang="it-IT" dirty="0" smtClean="0"/>
              <a:t>sav</a:t>
            </a:r>
            <a:r>
              <a:rPr lang="sr-Latn-ME" dirty="0" smtClean="0"/>
              <a:t>j</a:t>
            </a:r>
            <a:r>
              <a:rPr lang="it-IT" dirty="0" smtClean="0"/>
              <a:t>esnosti</a:t>
            </a:r>
            <a:r>
              <a:rPr lang="it-IT" dirty="0"/>
              <a:t>, a to </a:t>
            </a:r>
            <a:r>
              <a:rPr lang="it-IT" dirty="0" smtClean="0"/>
              <a:t>znači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ova </a:t>
            </a:r>
            <a:r>
              <a:rPr lang="en-US" dirty="0" err="1"/>
              <a:t>pravila</a:t>
            </a:r>
            <a:r>
              <a:rPr lang="en-US" dirty="0"/>
              <a:t> o </a:t>
            </a:r>
            <a:r>
              <a:rPr lang="en-US" dirty="0" err="1"/>
              <a:t>samostalnosti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nezavisnosti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indosatara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 smtClean="0"/>
              <a:t>primenjuju</a:t>
            </a:r>
            <a:r>
              <a:rPr lang="sr-Latn-ME" dirty="0" smtClean="0"/>
              <a:t> 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je on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err="1" smtClean="0"/>
              <a:t>estan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je on </a:t>
            </a:r>
            <a:r>
              <a:rPr lang="en-US" dirty="0" err="1"/>
              <a:t>znao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morao</a:t>
            </a:r>
            <a:r>
              <a:rPr lang="en-US" dirty="0"/>
              <a:t> </a:t>
            </a:r>
            <a:r>
              <a:rPr lang="en-US" dirty="0" err="1"/>
              <a:t>znati</a:t>
            </a:r>
            <a:r>
              <a:rPr lang="en-US" dirty="0"/>
              <a:t> da ta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imao</a:t>
            </a:r>
            <a:r>
              <a:rPr lang="sr-Latn-ME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/>
              <a:t>prethodnik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je </a:t>
            </a:r>
            <a:r>
              <a:rPr lang="en-US" dirty="0" err="1"/>
              <a:t>prethodnik</a:t>
            </a:r>
            <a:r>
              <a:rPr lang="en-US" dirty="0"/>
              <a:t> </a:t>
            </a:r>
            <a:r>
              <a:rPr lang="en-US" dirty="0" err="1"/>
              <a:t>nesavesno</a:t>
            </a:r>
            <a:r>
              <a:rPr lang="en-US" dirty="0"/>
              <a:t> </a:t>
            </a:r>
            <a:r>
              <a:rPr lang="en-US" dirty="0" err="1"/>
              <a:t>postupio</a:t>
            </a:r>
            <a:r>
              <a:rPr lang="en-US" dirty="0"/>
              <a:t> da bi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egao</a:t>
            </a:r>
            <a:r>
              <a:rPr lang="en-US" dirty="0" smtClean="0"/>
              <a:t> </a:t>
            </a:r>
            <a:r>
              <a:rPr lang="en-US" dirty="0" err="1" smtClean="0"/>
              <a:t>prigovore</a:t>
            </a:r>
            <a:r>
              <a:rPr lang="sr-Latn-ME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nesav</a:t>
            </a:r>
            <a:r>
              <a:rPr lang="sr-Latn-ME" dirty="0" smtClean="0"/>
              <a:t>j</a:t>
            </a:r>
            <a:r>
              <a:rPr lang="en-US" dirty="0" err="1" smtClean="0"/>
              <a:t>estan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subjektivni</a:t>
            </a:r>
            <a:r>
              <a:rPr lang="en-US" dirty="0"/>
              <a:t> </a:t>
            </a:r>
            <a:r>
              <a:rPr lang="en-US" dirty="0" err="1"/>
              <a:t>prigovori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mogli</a:t>
            </a:r>
            <a:r>
              <a:rPr lang="sr-Latn-ME" dirty="0"/>
              <a:t> </a:t>
            </a:r>
            <a:r>
              <a:rPr lang="en-US" dirty="0" err="1"/>
              <a:t>isticati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nesav</a:t>
            </a:r>
            <a:r>
              <a:rPr lang="sr-Latn-ME" dirty="0" smtClean="0"/>
              <a:t>j</a:t>
            </a:r>
            <a:r>
              <a:rPr lang="en-US" dirty="0" err="1" smtClean="0"/>
              <a:t>esnim</a:t>
            </a:r>
            <a:r>
              <a:rPr lang="en-US" dirty="0" smtClean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553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pravilo</a:t>
            </a:r>
            <a:r>
              <a:rPr lang="en-US" dirty="0"/>
              <a:t> je </a:t>
            </a:r>
            <a:r>
              <a:rPr lang="en-US" dirty="0" err="1" smtClean="0"/>
              <a:t>izričito</a:t>
            </a:r>
            <a:r>
              <a:rPr lang="sr-Latn-ME" dirty="0" smtClean="0"/>
              <a:t> </a:t>
            </a:r>
            <a:r>
              <a:rPr lang="pl-PL" dirty="0" smtClean="0"/>
              <a:t>predviđeno </a:t>
            </a:r>
            <a:r>
              <a:rPr lang="pl-PL" dirty="0"/>
              <a:t>Zakonom o obligacionim odnosima.</a:t>
            </a:r>
          </a:p>
          <a:p>
            <a:pPr algn="just"/>
            <a:r>
              <a:rPr lang="en-US" dirty="0" err="1"/>
              <a:t>Suštinska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cesije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 smtClean="0"/>
              <a:t>indosamentom</a:t>
            </a:r>
            <a:r>
              <a:rPr lang="sr-Latn-ME" dirty="0" smtClean="0"/>
              <a:t> </a:t>
            </a:r>
            <a:r>
              <a:rPr lang="en-US" dirty="0" err="1" smtClean="0"/>
              <a:t>prenose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konstatovana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cesijom</a:t>
            </a:r>
            <a:r>
              <a:rPr lang="en-US" dirty="0"/>
              <a:t> </a:t>
            </a:r>
            <a:r>
              <a:rPr lang="en-US" dirty="0" err="1" smtClean="0"/>
              <a:t>prenose</a:t>
            </a:r>
            <a:r>
              <a:rPr lang="sr-Latn-ME" dirty="0" smtClean="0"/>
              <a:t> </a:t>
            </a:r>
            <a:r>
              <a:rPr lang="pl-PL" dirty="0" smtClean="0"/>
              <a:t>samo </a:t>
            </a:r>
            <a:r>
              <a:rPr lang="pl-PL" dirty="0"/>
              <a:t>ona prava koja je prethodnik imao. </a:t>
            </a:r>
            <a:endParaRPr lang="pl-PL" dirty="0" smtClean="0"/>
          </a:p>
          <a:p>
            <a:pPr algn="just"/>
            <a:r>
              <a:rPr lang="pl-PL" dirty="0" smtClean="0"/>
              <a:t>Naime</a:t>
            </a:r>
            <a:r>
              <a:rPr lang="pl-PL" dirty="0"/>
              <a:t>, kod cesije cedent, tj. </a:t>
            </a:r>
            <a:r>
              <a:rPr lang="pl-PL" dirty="0"/>
              <a:t>p</a:t>
            </a:r>
            <a:r>
              <a:rPr lang="pl-PL" dirty="0" smtClean="0"/>
              <a:t>renosilac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pren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cesionara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cedent</a:t>
            </a:r>
            <a:r>
              <a:rPr lang="en-US" dirty="0"/>
              <a:t>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cesusu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dužniku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,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cesije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ističe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smtClean="0"/>
              <a:t>one </a:t>
            </a:r>
            <a:r>
              <a:rPr lang="en-US" dirty="0" err="1"/>
              <a:t>prigovore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mogao</a:t>
            </a:r>
            <a:r>
              <a:rPr lang="en-US" dirty="0"/>
              <a:t> da </a:t>
            </a:r>
            <a:r>
              <a:rPr lang="en-US" dirty="0" err="1"/>
              <a:t>ističe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prethodnom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cedentu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77630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cesije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indosamenta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 smtClean="0"/>
              <a:t>kasnijih</a:t>
            </a:r>
            <a:r>
              <a:rPr lang="sr-Latn-ME" dirty="0" smtClean="0"/>
              <a:t> </a:t>
            </a:r>
            <a:r>
              <a:rPr lang="en-US" dirty="0" err="1" smtClean="0"/>
              <a:t>dužnika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Cedent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solidarni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kasnijim</a:t>
            </a:r>
            <a:r>
              <a:rPr lang="sr-Latn-ME" dirty="0" smtClean="0"/>
              <a:t> </a:t>
            </a:r>
            <a:r>
              <a:rPr lang="en-US" dirty="0" err="1" smtClean="0"/>
              <a:t>dužnicima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indosant</a:t>
            </a:r>
            <a:r>
              <a:rPr lang="en-US" dirty="0"/>
              <a:t> </a:t>
            </a:r>
            <a:r>
              <a:rPr lang="en-US" dirty="0" err="1"/>
              <a:t>solidarni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 smtClean="0"/>
              <a:t>sasvim</a:t>
            </a:r>
            <a:r>
              <a:rPr lang="sr-Latn-ME" dirty="0" smtClean="0"/>
              <a:t> </a:t>
            </a:r>
            <a:r>
              <a:rPr lang="en-US" dirty="0" err="1" smtClean="0"/>
              <a:t>kasnijim</a:t>
            </a:r>
            <a:r>
              <a:rPr lang="en-US" dirty="0" smtClean="0"/>
              <a:t> </a:t>
            </a:r>
            <a:r>
              <a:rPr lang="en-US" dirty="0" err="1"/>
              <a:t>indosantima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cedent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cesionaru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 smtClean="0"/>
              <a:t>indosanti</a:t>
            </a:r>
            <a:r>
              <a:rPr lang="sr-Latn-ME" dirty="0" smtClean="0"/>
              <a:t> </a:t>
            </a:r>
            <a:r>
              <a:rPr lang="en-US" dirty="0" err="1" smtClean="0"/>
              <a:t>odgovaraju</a:t>
            </a:r>
            <a:r>
              <a:rPr lang="en-US" dirty="0" smtClean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kasnijim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indosanata</a:t>
            </a:r>
            <a:r>
              <a:rPr lang="sr-Latn-ME" dirty="0" smtClean="0"/>
              <a:t> </a:t>
            </a:r>
            <a:r>
              <a:rPr lang="pl-PL" dirty="0" smtClean="0"/>
              <a:t>kasnije </a:t>
            </a:r>
            <a:r>
              <a:rPr lang="pl-PL" dirty="0"/>
              <a:t>dolazi do prevaljivanja obaveze iz hartije od </a:t>
            </a:r>
            <a:r>
              <a:rPr lang="pl-PL" dirty="0" smtClean="0"/>
              <a:t>vrijednosti </a:t>
            </a:r>
            <a:r>
              <a:rPr lang="pl-PL" dirty="0"/>
              <a:t>i to u </a:t>
            </a:r>
            <a:r>
              <a:rPr lang="pl-PL" dirty="0" smtClean="0"/>
              <a:t>cjelini </a:t>
            </a:r>
            <a:r>
              <a:rPr lang="pl-PL" dirty="0" smtClean="0"/>
              <a:t>bez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ernog</a:t>
            </a:r>
            <a:r>
              <a:rPr lang="en-US" dirty="0" smtClean="0"/>
              <a:t> </a:t>
            </a:r>
            <a:r>
              <a:rPr lang="en-US" dirty="0" err="1"/>
              <a:t>umanjenja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5693846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/>
          <a:lstStyle/>
          <a:p>
            <a:pPr algn="just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se </a:t>
            </a:r>
            <a:r>
              <a:rPr lang="en-US" dirty="0" err="1"/>
              <a:t>indosant</a:t>
            </a:r>
            <a:r>
              <a:rPr lang="en-US" dirty="0"/>
              <a:t> </a:t>
            </a:r>
            <a:r>
              <a:rPr lang="en-US" dirty="0" err="1"/>
              <a:t>oslobodi</a:t>
            </a:r>
            <a:r>
              <a:rPr lang="sr-Latn-ME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kasnijim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I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uindosament</a:t>
            </a:r>
            <a:r>
              <a:rPr lang="en-US" dirty="0"/>
              <a:t> </a:t>
            </a:r>
            <a:r>
              <a:rPr lang="en-US" dirty="0" err="1"/>
              <a:t>unosi</a:t>
            </a:r>
            <a:r>
              <a:rPr lang="sr-Latn-ME" dirty="0"/>
              <a:t> </a:t>
            </a:r>
            <a:r>
              <a:rPr lang="en-US" dirty="0" err="1"/>
              <a:t>klauzulu</a:t>
            </a:r>
            <a:r>
              <a:rPr lang="en-US" dirty="0"/>
              <a:t> „bez </a:t>
            </a:r>
            <a:r>
              <a:rPr lang="en-US" dirty="0" err="1"/>
              <a:t>obaveze</a:t>
            </a:r>
            <a:r>
              <a:rPr lang="en-US" dirty="0"/>
              <a:t>” </a:t>
            </a:r>
            <a:r>
              <a:rPr lang="en-US" dirty="0" err="1"/>
              <a:t>ili</a:t>
            </a:r>
            <a:r>
              <a:rPr lang="en-US" dirty="0"/>
              <a:t> „bez </a:t>
            </a:r>
            <a:r>
              <a:rPr lang="en-US" dirty="0" err="1"/>
              <a:t>odgovornosti</a:t>
            </a:r>
            <a:r>
              <a:rPr lang="en-US" dirty="0"/>
              <a:t>”. </a:t>
            </a:r>
            <a:endParaRPr lang="sr-Latn-ME" dirty="0"/>
          </a:p>
          <a:p>
            <a:pPr algn="just"/>
            <a:r>
              <a:rPr lang="en-US" dirty="0"/>
              <a:t>Ove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oslobađaju</a:t>
            </a:r>
            <a:r>
              <a:rPr lang="en-US" dirty="0"/>
              <a:t> </a:t>
            </a:r>
            <a:r>
              <a:rPr lang="en-US" dirty="0" err="1"/>
              <a:t>indosanta</a:t>
            </a:r>
            <a:r>
              <a:rPr lang="sr-Latn-ME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kasnijim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ne </a:t>
            </a:r>
            <a:r>
              <a:rPr lang="en-US" dirty="0" err="1"/>
              <a:t>oslobađaju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osloboditi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indosataru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koga</a:t>
            </a:r>
            <a:r>
              <a:rPr lang="en-US" dirty="0"/>
              <a:t> je </a:t>
            </a:r>
            <a:r>
              <a:rPr lang="en-US" dirty="0" err="1"/>
              <a:t>pren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sr-Latn-ME" dirty="0"/>
              <a:t> </a:t>
            </a:r>
            <a:r>
              <a:rPr lang="pl-PL" dirty="0"/>
              <a:t>od vrijednosti i pravo iz hartije od vrijednosti.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154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r-Latn-ME" sz="3600" dirty="0" smtClean="0">
                <a:latin typeface="+mn-lt"/>
              </a:rPr>
              <a:t>5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IZDAVANJE HARTIJA OD </a:t>
            </a:r>
            <a:r>
              <a:rPr lang="en-US" sz="3600" dirty="0" smtClean="0">
                <a:latin typeface="+mn-lt"/>
              </a:rPr>
              <a:t>VR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EDNOSTI </a:t>
            </a:r>
            <a:r>
              <a:rPr lang="en-US" sz="3600" dirty="0">
                <a:latin typeface="+mn-lt"/>
              </a:rPr>
              <a:t>JAVNOM</a:t>
            </a:r>
            <a:r>
              <a:rPr lang="sr-Latn-ME" sz="3600" dirty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PONUDOM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b="1" dirty="0"/>
              <a:t>5</a:t>
            </a:r>
            <a:r>
              <a:rPr lang="en-US" b="1" dirty="0" smtClean="0"/>
              <a:t>.1</a:t>
            </a:r>
            <a:r>
              <a:rPr lang="en-US" b="1" dirty="0"/>
              <a:t>. </a:t>
            </a:r>
            <a:r>
              <a:rPr lang="en-US" b="1" dirty="0" err="1"/>
              <a:t>Izdavanje</a:t>
            </a:r>
            <a:r>
              <a:rPr lang="en-US" b="1" dirty="0"/>
              <a:t> </a:t>
            </a:r>
            <a:r>
              <a:rPr lang="en-US" b="1" dirty="0" err="1"/>
              <a:t>javnom</a:t>
            </a:r>
            <a:r>
              <a:rPr lang="en-US" b="1" dirty="0"/>
              <a:t> </a:t>
            </a:r>
            <a:r>
              <a:rPr lang="en-US" b="1" dirty="0" err="1"/>
              <a:t>ponudom</a:t>
            </a:r>
            <a:endParaRPr lang="en-US" b="1" dirty="0"/>
          </a:p>
          <a:p>
            <a:pPr algn="just"/>
            <a:r>
              <a:rPr lang="en-US" dirty="0" err="1"/>
              <a:t>Pravilo</a:t>
            </a:r>
            <a:r>
              <a:rPr lang="en-US" dirty="0"/>
              <a:t> je da 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 smtClean="0"/>
              <a:t>javne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upućivanjem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neodređenom</a:t>
            </a:r>
            <a:r>
              <a:rPr lang="en-US" dirty="0"/>
              <a:t> </a:t>
            </a:r>
            <a:r>
              <a:rPr lang="en-US" dirty="0" err="1" smtClean="0"/>
              <a:t>broju</a:t>
            </a:r>
            <a:r>
              <a:rPr lang="sr-Latn-ME" dirty="0" smtClean="0"/>
              <a:t> </a:t>
            </a:r>
            <a:r>
              <a:rPr lang="en-US" dirty="0" err="1"/>
              <a:t>lica</a:t>
            </a:r>
            <a:r>
              <a:rPr lang="en-US" dirty="0"/>
              <a:t> (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mora se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25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Pored </a:t>
            </a:r>
            <a:r>
              <a:rPr lang="en-US" dirty="0"/>
              <a:t>toga,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erava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izda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,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dokumenta</a:t>
            </a:r>
            <a:r>
              <a:rPr lang="sr-Latn-ME" dirty="0" smtClean="0"/>
              <a:t> </a:t>
            </a:r>
            <a:r>
              <a:rPr lang="en-US" dirty="0" err="1" smtClean="0"/>
              <a:t>predviđene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Zakon</a:t>
            </a:r>
            <a:r>
              <a:rPr lang="sr-Latn-ME" dirty="0" smtClean="0"/>
              <a:t>om: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;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uključivanju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vanberzansko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;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erak</a:t>
            </a:r>
            <a:r>
              <a:rPr lang="sr-Latn-ME" dirty="0" smtClean="0"/>
              <a:t> </a:t>
            </a:r>
            <a:r>
              <a:rPr lang="pl-PL" dirty="0" smtClean="0"/>
              <a:t>prospekta </a:t>
            </a:r>
            <a:r>
              <a:rPr lang="pl-PL" dirty="0"/>
              <a:t>za izdavanje hartija od </a:t>
            </a:r>
            <a:r>
              <a:rPr lang="pl-PL" dirty="0" smtClean="0"/>
              <a:t>vrijednosti</a:t>
            </a:r>
            <a:r>
              <a:rPr lang="pl-PL" dirty="0"/>
              <a:t>;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4</a:t>
            </a:r>
            <a:r>
              <a:rPr lang="pl-PL" dirty="0"/>
              <a:t>. </a:t>
            </a:r>
            <a:r>
              <a:rPr lang="pl-PL" dirty="0" smtClean="0"/>
              <a:t>primjerak </a:t>
            </a:r>
            <a:r>
              <a:rPr lang="pl-PL" dirty="0"/>
              <a:t>skraćenog prospekta </a:t>
            </a:r>
            <a:r>
              <a:rPr lang="pl-PL" dirty="0" smtClean="0"/>
              <a:t>za </a:t>
            </a:r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3420175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sr-Latn-ME" dirty="0" err="1"/>
              <a:t>J</a:t>
            </a:r>
            <a:r>
              <a:rPr lang="en-US" dirty="0" err="1" smtClean="0"/>
              <a:t>avni</a:t>
            </a:r>
            <a:r>
              <a:rPr lang="en-US" dirty="0" smtClean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6. </a:t>
            </a:r>
            <a:r>
              <a:rPr lang="sr-Latn-ME" dirty="0" err="1"/>
              <a:t>O</a:t>
            </a:r>
            <a:r>
              <a:rPr lang="en-US" dirty="0" err="1" smtClean="0"/>
              <a:t>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;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7</a:t>
            </a:r>
            <a:r>
              <a:rPr lang="en-US" dirty="0"/>
              <a:t>. </a:t>
            </a:r>
            <a:r>
              <a:rPr lang="sr-Latn-ME" dirty="0" err="1"/>
              <a:t>R</a:t>
            </a:r>
            <a:r>
              <a:rPr lang="en-US" dirty="0" err="1" smtClean="0"/>
              <a:t>ešenje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upisu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 smtClean="0"/>
              <a:t>;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sr-Latn-ME" dirty="0"/>
              <a:t>F</a:t>
            </a:r>
            <a:r>
              <a:rPr lang="en-US" dirty="0" err="1" smtClean="0"/>
              <a:t>inansijske</a:t>
            </a:r>
            <a:r>
              <a:rPr lang="en-US" dirty="0" smtClean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eštaje</a:t>
            </a:r>
            <a:r>
              <a:rPr lang="en-US" dirty="0"/>
              <a:t>;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9</a:t>
            </a:r>
            <a:r>
              <a:rPr lang="en-US" dirty="0"/>
              <a:t>. </a:t>
            </a:r>
            <a:r>
              <a:rPr lang="sr-Latn-ME" dirty="0" err="1"/>
              <a:t>I</a:t>
            </a:r>
            <a:r>
              <a:rPr lang="en-US" dirty="0" err="1" smtClean="0"/>
              <a:t>zveštaj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reviziji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eštaja</a:t>
            </a:r>
            <a:r>
              <a:rPr lang="en-US" dirty="0"/>
              <a:t>;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10</a:t>
            </a:r>
            <a:r>
              <a:rPr lang="en-US" dirty="0"/>
              <a:t>. </a:t>
            </a:r>
            <a:r>
              <a:rPr lang="sr-Latn-ME" dirty="0" err="1"/>
              <a:t>P</a:t>
            </a:r>
            <a:r>
              <a:rPr lang="en-US" dirty="0" err="1" smtClean="0"/>
              <a:t>otvrdu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u </a:t>
            </a:r>
            <a:r>
              <a:rPr lang="en-US" dirty="0" err="1"/>
              <a:t>poslednjih</a:t>
            </a:r>
            <a:r>
              <a:rPr lang="en-US" dirty="0"/>
              <a:t> 60 dana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11.</a:t>
            </a:r>
            <a:r>
              <a:rPr lang="sr-Latn-ME" dirty="0" smtClean="0"/>
              <a:t> </a:t>
            </a:r>
            <a:r>
              <a:rPr lang="sr-Latn-ME" dirty="0"/>
              <a:t>S</a:t>
            </a:r>
            <a:r>
              <a:rPr lang="en-US" dirty="0" err="1" smtClean="0"/>
              <a:t>aglasnost</a:t>
            </a:r>
            <a:r>
              <a:rPr lang="en-US" dirty="0" smtClean="0"/>
              <a:t> </a:t>
            </a:r>
            <a:r>
              <a:rPr lang="en-US" dirty="0" err="1"/>
              <a:t>nadležnog</a:t>
            </a:r>
            <a:r>
              <a:rPr lang="en-US" dirty="0"/>
              <a:t> organa,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da 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harti</a:t>
            </a:r>
            <a:r>
              <a:rPr lang="sr-Latn-ME" dirty="0" smtClean="0"/>
              <a:t>j</a:t>
            </a:r>
            <a:r>
              <a:rPr lang="en-US" dirty="0" smtClean="0"/>
              <a:t>a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prethodnu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tog </a:t>
            </a:r>
            <a:r>
              <a:rPr lang="en-US" dirty="0" smtClean="0"/>
              <a:t>organa. 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875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prospekt</a:t>
            </a:r>
            <a:r>
              <a:rPr lang="en-US" dirty="0"/>
              <a:t> se da</a:t>
            </a:r>
            <a:r>
              <a:rPr lang="sr-Latn-ME" dirty="0"/>
              <a:t>j</a:t>
            </a:r>
            <a:r>
              <a:rPr lang="pl-PL" dirty="0"/>
              <a:t>e odgovarauće odobrenje od strane Komisije za hartije od vrijednosti.</a:t>
            </a:r>
          </a:p>
          <a:p>
            <a:pPr algn="just"/>
            <a:r>
              <a:rPr lang="pl-PL" dirty="0"/>
              <a:t> Odobrenje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O </a:t>
            </a:r>
            <a:r>
              <a:rPr lang="en-US" dirty="0" err="1"/>
              <a:t>rešenjima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sr-Latn-ME" dirty="0"/>
              <a:t> </a:t>
            </a:r>
            <a:r>
              <a:rPr lang="it-IT" dirty="0"/>
              <a:t>i izdavanje hartija od vr</a:t>
            </a:r>
            <a:r>
              <a:rPr lang="sr-Latn-ME" dirty="0"/>
              <a:t>ij</a:t>
            </a:r>
            <a:r>
              <a:rPr lang="it-IT" dirty="0"/>
              <a:t>ednosti vodi se poseban registar. </a:t>
            </a:r>
            <a:endParaRPr lang="sr-Latn-ME" dirty="0"/>
          </a:p>
          <a:p>
            <a:pPr algn="just"/>
            <a:r>
              <a:rPr lang="it-IT" dirty="0"/>
              <a:t>Za vođenje ovog registra</a:t>
            </a:r>
            <a:r>
              <a:rPr lang="sr-Latn-ME" dirty="0"/>
              <a:t> </a:t>
            </a:r>
            <a:r>
              <a:rPr lang="pl-PL" dirty="0"/>
              <a:t>nadležna je Komisija za hartije od vrijednosti</a:t>
            </a:r>
            <a:r>
              <a:rPr lang="pl-P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545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/>
          <a:lstStyle/>
          <a:p>
            <a:pPr algn="just"/>
            <a:r>
              <a:rPr lang="pl-PL" dirty="0"/>
              <a:t>Prospekt za izdavanje hartija od vrijednosti je pismeni javni dokument koji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investitoru</a:t>
            </a:r>
            <a:r>
              <a:rPr lang="en-US" dirty="0"/>
              <a:t> (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)</a:t>
            </a:r>
            <a:r>
              <a:rPr lang="sr-Latn-ME" dirty="0"/>
              <a:t>.</a:t>
            </a:r>
          </a:p>
          <a:p>
            <a:pPr algn="just"/>
            <a:r>
              <a:rPr lang="sr-Latn-ME" dirty="0"/>
              <a:t> Prospekt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sr-Latn-ME" dirty="0"/>
              <a:t> </a:t>
            </a:r>
            <a:r>
              <a:rPr lang="en-US" dirty="0" err="1"/>
              <a:t>jasan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</a:t>
            </a:r>
            <a:r>
              <a:rPr lang="sr-Latn-ME" dirty="0"/>
              <a:t>j</a:t>
            </a:r>
            <a:r>
              <a:rPr lang="en-US" dirty="0" err="1"/>
              <a:t>elovit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stvarni</a:t>
            </a:r>
            <a:r>
              <a:rPr lang="en-US" dirty="0"/>
              <a:t> (</a:t>
            </a:r>
            <a:r>
              <a:rPr lang="en-US" dirty="0" err="1"/>
              <a:t>objektivni</a:t>
            </a:r>
            <a:r>
              <a:rPr lang="en-US" dirty="0"/>
              <a:t>)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, u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sr-Latn-ME" dirty="0"/>
              <a:t>. </a:t>
            </a:r>
          </a:p>
          <a:p>
            <a:pPr algn="just"/>
            <a:r>
              <a:rPr lang="sr-Latn-ME" dirty="0"/>
              <a:t>Omogućava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proizlaze</a:t>
            </a:r>
            <a:r>
              <a:rPr lang="sr-Latn-ME" dirty="0"/>
              <a:t> </a:t>
            </a:r>
            <a:r>
              <a:rPr lang="pl-PL" dirty="0"/>
              <a:t>iz hartija od vrijednosti na koje se prospekt odnosi, kao i druge podatke bitne za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534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8498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sr-Latn-ME" dirty="0"/>
              <a:t> </a:t>
            </a:r>
            <a:r>
              <a:rPr lang="en-US" dirty="0" err="1"/>
              <a:t>ogleda</a:t>
            </a:r>
            <a:r>
              <a:rPr lang="en-US" dirty="0"/>
              <a:t> se u </a:t>
            </a:r>
            <a:r>
              <a:rPr lang="en-US" dirty="0" err="1"/>
              <a:t>zakonskom</a:t>
            </a:r>
            <a:r>
              <a:rPr lang="en-US" dirty="0"/>
              <a:t> </a:t>
            </a:r>
            <a:r>
              <a:rPr lang="en-US" dirty="0" err="1"/>
              <a:t>određivanju</a:t>
            </a:r>
            <a:r>
              <a:rPr lang="en-US" dirty="0"/>
              <a:t> da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sadržinu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ME" dirty="0"/>
              <a:t>j</a:t>
            </a:r>
            <a:r>
              <a:rPr lang="en-US" dirty="0" err="1"/>
              <a:t>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sr-Latn-ME" dirty="0"/>
              <a:t> </a:t>
            </a:r>
            <a:r>
              <a:rPr lang="pl-PL" dirty="0"/>
              <a:t>prospekta za izdavanje hartija od vrijednosti, prospekta za izdavanje hartija od vrijednosti i skraćenog prospekta propisuje Komisija za hartije od vrijednosti. </a:t>
            </a:r>
            <a:endParaRPr lang="en-US" dirty="0"/>
          </a:p>
          <a:p>
            <a:pPr algn="just"/>
            <a:r>
              <a:rPr lang="pl-PL" dirty="0" smtClean="0"/>
              <a:t>Saglasno </a:t>
            </a:r>
            <a:r>
              <a:rPr lang="en-US" dirty="0" smtClean="0"/>
              <a:t>tome</a:t>
            </a:r>
            <a:r>
              <a:rPr lang="en-US" dirty="0"/>
              <a:t>,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,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it-IT" dirty="0" smtClean="0"/>
              <a:t>pripremljeni </a:t>
            </a:r>
            <a:r>
              <a:rPr lang="it-IT" dirty="0"/>
              <a:t>prema formi i sadržini predviđenoj od strane pomenutog organa </a:t>
            </a:r>
            <a:r>
              <a:rPr lang="it-IT" dirty="0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proizvoditi</a:t>
            </a:r>
            <a:r>
              <a:rPr lang="en-US" dirty="0" smtClean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dejstva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zatražiti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pojedini </a:t>
            </a:r>
            <a:r>
              <a:rPr lang="pl-PL" dirty="0"/>
              <a:t>podaci u prospektu na odgovarajući način posebno istaknu, a </a:t>
            </a:r>
            <a:r>
              <a:rPr lang="pl-PL" dirty="0" smtClean="0"/>
              <a:t>podnosilac </a:t>
            </a:r>
            <a:r>
              <a:rPr lang="en-US" dirty="0" err="1" smtClean="0"/>
              <a:t>zahteva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mora </a:t>
            </a:r>
            <a:r>
              <a:rPr lang="en-US" dirty="0" err="1"/>
              <a:t>udovoljiti</a:t>
            </a:r>
            <a:r>
              <a:rPr lang="en-US" dirty="0"/>
              <a:t> </a:t>
            </a:r>
            <a:r>
              <a:rPr lang="en-US" dirty="0" err="1"/>
              <a:t>takvom</a:t>
            </a:r>
            <a:r>
              <a:rPr lang="en-US" dirty="0"/>
              <a:t> </a:t>
            </a:r>
            <a:r>
              <a:rPr lang="en-US" dirty="0" err="1"/>
              <a:t>traženju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13572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sr-Latn-ME" dirty="0" smtClean="0"/>
              <a:t>da sadrže </a:t>
            </a:r>
            <a:r>
              <a:rPr lang="en-US" dirty="0" smtClean="0"/>
              <a:t> </a:t>
            </a:r>
            <a:r>
              <a:rPr lang="en-US" dirty="0" err="1"/>
              <a:t>pojedina</a:t>
            </a:r>
            <a:r>
              <a:rPr lang="en-US" dirty="0"/>
              <a:t> </a:t>
            </a:r>
            <a:r>
              <a:rPr lang="en-US" dirty="0" err="1"/>
              <a:t>ovlašćenja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neposredne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izdavaoca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upravljati</a:t>
            </a:r>
            <a:r>
              <a:rPr lang="en-US" dirty="0"/>
              <a:t> </a:t>
            </a:r>
            <a:r>
              <a:rPr lang="en-US" dirty="0" err="1" smtClean="0"/>
              <a:t>akcionarskim</a:t>
            </a:r>
            <a:r>
              <a:rPr lang="sr-Latn-ME" dirty="0" smtClean="0"/>
              <a:t> </a:t>
            </a:r>
            <a:r>
              <a:rPr lang="en-US" dirty="0" err="1" smtClean="0"/>
              <a:t>društvom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ovlašćenja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a ne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neposredne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;</a:t>
            </a:r>
          </a:p>
          <a:p>
            <a:pPr algn="just"/>
            <a:r>
              <a:rPr lang="sr-Latn-ME" dirty="0" smtClean="0"/>
              <a:t>J</a:t>
            </a:r>
            <a:r>
              <a:rPr lang="en-US" dirty="0" err="1" smtClean="0"/>
              <a:t>edno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bitnih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je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formalne</a:t>
            </a:r>
            <a:r>
              <a:rPr lang="sr-Latn-ME" dirty="0" smtClean="0"/>
              <a:t> </a:t>
            </a:r>
            <a:r>
              <a:rPr lang="en-US" dirty="0" err="1" smtClean="0"/>
              <a:t>strogosti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pl-PL" dirty="0" smtClean="0"/>
              <a:t>postoji </a:t>
            </a:r>
            <a:r>
              <a:rPr lang="pl-PL" dirty="0"/>
              <a:t>jer su hartije od </a:t>
            </a:r>
            <a:r>
              <a:rPr lang="pl-PL" dirty="0" smtClean="0"/>
              <a:t>vrijednosti </a:t>
            </a:r>
            <a:r>
              <a:rPr lang="pl-PL" dirty="0"/>
              <a:t>strogo formalne </a:t>
            </a:r>
            <a:r>
              <a:rPr lang="pl-PL" dirty="0" smtClean="0"/>
              <a:t>isprave.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4911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Ovaj</a:t>
            </a:r>
            <a:r>
              <a:rPr lang="en-US" dirty="0"/>
              <a:t> organ </a:t>
            </a:r>
            <a:r>
              <a:rPr lang="en-US" dirty="0" err="1"/>
              <a:t>ima</a:t>
            </a:r>
            <a:r>
              <a:rPr lang="sr-Latn-ME" dirty="0"/>
              <a:t> </a:t>
            </a:r>
            <a:r>
              <a:rPr lang="pl-PL" dirty="0"/>
              <a:t>diskreciono pravo da samostalno određuje u pogledu kojih podataka će zatražiti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isticanje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.</a:t>
            </a:r>
          </a:p>
          <a:p>
            <a:pPr algn="just"/>
            <a:r>
              <a:rPr lang="pl-PL" dirty="0" smtClean="0"/>
              <a:t>U Zakonu </a:t>
            </a:r>
            <a:r>
              <a:rPr lang="pl-PL" dirty="0"/>
              <a:t>propisano je kada će se </a:t>
            </a:r>
            <a:r>
              <a:rPr lang="pl-PL" dirty="0" smtClean="0"/>
              <a:t>donijeti </a:t>
            </a:r>
            <a:r>
              <a:rPr lang="pl-PL" dirty="0"/>
              <a:t>rešenje o </a:t>
            </a:r>
            <a:r>
              <a:rPr lang="pl-PL" dirty="0" smtClean="0"/>
              <a:t>odobrenju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utvrđene</a:t>
            </a:r>
            <a:r>
              <a:rPr lang="sr-Latn-ME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činjenice</a:t>
            </a:r>
            <a:r>
              <a:rPr lang="en-US" dirty="0"/>
              <a:t>: da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priložena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dokumentacija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ispunjeni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doneće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daće</a:t>
            </a:r>
            <a:r>
              <a:rPr lang="en-US" dirty="0"/>
              <a:t> </a:t>
            </a:r>
            <a:r>
              <a:rPr lang="en-US" dirty="0" err="1" smtClean="0"/>
              <a:t>odobrenje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26231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pomenut</a:t>
            </a:r>
            <a:r>
              <a:rPr lang="sr-Latn-ME" dirty="0" smtClean="0"/>
              <a:t>im </a:t>
            </a:r>
            <a:r>
              <a:rPr lang="en-US" dirty="0" err="1" smtClean="0"/>
              <a:t>zakonsk</a:t>
            </a:r>
            <a:r>
              <a:rPr lang="sr-Latn-ME" dirty="0" smtClean="0"/>
              <a:t>im aktom</a:t>
            </a:r>
            <a:r>
              <a:rPr lang="en-US" dirty="0" smtClean="0"/>
              <a:t> </a:t>
            </a:r>
            <a:r>
              <a:rPr lang="en-US" dirty="0" err="1"/>
              <a:t>taksativno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navedeni</a:t>
            </a:r>
            <a:r>
              <a:rPr lang="en-US" dirty="0" smtClean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r</a:t>
            </a:r>
            <a:r>
              <a:rPr lang="sr-Latn-ME" dirty="0" smtClean="0"/>
              <a:t>j</a:t>
            </a:r>
            <a:r>
              <a:rPr lang="en-US" dirty="0" err="1" smtClean="0"/>
              <a:t>ešenje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odbijanju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odobrenje</a:t>
            </a:r>
            <a:r>
              <a:rPr lang="sr-Latn-ME" dirty="0" smtClean="0"/>
              <a:t> </a:t>
            </a:r>
            <a:r>
              <a:rPr lang="pl-PL" dirty="0" smtClean="0"/>
              <a:t>prospekta </a:t>
            </a:r>
            <a:r>
              <a:rPr lang="pl-PL" dirty="0"/>
              <a:t>za izdavanje hartija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Takvo </a:t>
            </a:r>
            <a:r>
              <a:rPr lang="pl-PL" dirty="0"/>
              <a:t>rešenje Komisija za hartije </a:t>
            </a:r>
            <a:r>
              <a:rPr lang="pl-PL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/>
              <a:t>: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u </a:t>
            </a:r>
            <a:r>
              <a:rPr lang="en-US" dirty="0" err="1"/>
              <a:t>suprotnosti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smtClean="0"/>
              <a:t>forma</a:t>
            </a:r>
            <a:r>
              <a:rPr lang="sr-Latn-ME" dirty="0" smtClean="0"/>
              <a:t> </a:t>
            </a:r>
            <a:r>
              <a:rPr lang="pl-PL" dirty="0" smtClean="0"/>
              <a:t>nije </a:t>
            </a:r>
            <a:r>
              <a:rPr lang="pl-PL" dirty="0"/>
              <a:t>u skladu sa odredbama i aktima </a:t>
            </a:r>
            <a:r>
              <a:rPr lang="pl-PL" dirty="0" smtClean="0"/>
              <a:t>donijetim </a:t>
            </a:r>
            <a:r>
              <a:rPr lang="pl-PL" dirty="0"/>
              <a:t>na osnovu zakona; </a:t>
            </a:r>
            <a:endParaRPr lang="pl-PL" dirty="0" smtClean="0"/>
          </a:p>
          <a:p>
            <a:pPr algn="just"/>
            <a:r>
              <a:rPr lang="pl-PL" dirty="0" smtClean="0"/>
              <a:t>ako </a:t>
            </a:r>
            <a:r>
              <a:rPr lang="pl-PL" dirty="0"/>
              <a:t>u </a:t>
            </a:r>
            <a:r>
              <a:rPr lang="pl-PL" dirty="0" smtClean="0"/>
              <a:t>prospektu nisu </a:t>
            </a:r>
            <a:r>
              <a:rPr lang="pl-PL" dirty="0"/>
              <a:t>navedeni svi potrebni podaci ili nije priložena propisana dokumentacija; </a:t>
            </a:r>
            <a:r>
              <a:rPr lang="pl-PL" dirty="0" smtClean="0"/>
              <a:t>ako podaci </a:t>
            </a:r>
            <a:r>
              <a:rPr lang="pl-PL" dirty="0"/>
              <a:t>u prospektu nisu u skladu sa odlukom izdavaoca o izdavanju hartija od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931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pl-PL" dirty="0" smtClean="0"/>
              <a:t>vrijednosti</a:t>
            </a:r>
            <a:r>
              <a:rPr lang="pl-PL" dirty="0"/>
              <a:t>, odnosno ako odgovaraju podacima u dostavljenoj dokumentaciji; </a:t>
            </a:r>
            <a:r>
              <a:rPr lang="pl-PL" dirty="0" smtClean="0"/>
              <a:t>ako </a:t>
            </a:r>
            <a:r>
              <a:rPr lang="en-US" dirty="0" smtClean="0"/>
              <a:t>je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izdavaocem</a:t>
            </a:r>
            <a:r>
              <a:rPr lang="en-US" dirty="0"/>
              <a:t> </a:t>
            </a:r>
            <a:r>
              <a:rPr lang="en-US" dirty="0" err="1"/>
              <a:t>pokrenut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ispunio</a:t>
            </a:r>
            <a:r>
              <a:rPr lang="en-US" dirty="0" smtClean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eštavanja</a:t>
            </a:r>
            <a:r>
              <a:rPr lang="en-US" dirty="0" smtClean="0"/>
              <a:t> </a:t>
            </a:r>
            <a:r>
              <a:rPr lang="en-US" dirty="0" err="1"/>
              <a:t>propisanu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Inače</a:t>
            </a:r>
            <a:r>
              <a:rPr lang="en-US" dirty="0"/>
              <a:t>,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j</a:t>
            </a:r>
            <a:r>
              <a:rPr lang="en-US" dirty="0" err="1" smtClean="0"/>
              <a:t>ešenja</a:t>
            </a:r>
            <a:r>
              <a:rPr lang="sr-Latn-ME" dirty="0" smtClean="0"/>
              <a:t> </a:t>
            </a:r>
            <a:r>
              <a:rPr lang="pl-PL" dirty="0" smtClean="0"/>
              <a:t>o </a:t>
            </a:r>
            <a:r>
              <a:rPr lang="pl-PL" dirty="0"/>
              <a:t>odobrenju prospekta za izdavanje hartija od </a:t>
            </a:r>
            <a:r>
              <a:rPr lang="pl-PL" dirty="0" smtClean="0"/>
              <a:t>vrijednosti </a:t>
            </a:r>
            <a:r>
              <a:rPr lang="pl-PL" dirty="0"/>
              <a:t>je relativno kratak - </a:t>
            </a:r>
            <a:r>
              <a:rPr lang="pl-PL" dirty="0" smtClean="0"/>
              <a:t>30 </a:t>
            </a:r>
            <a:r>
              <a:rPr lang="pl-PL" dirty="0" smtClean="0"/>
              <a:t>dana od </a:t>
            </a:r>
            <a:r>
              <a:rPr lang="pl-PL" dirty="0"/>
              <a:t>dana prijema urednog </a:t>
            </a:r>
            <a:r>
              <a:rPr lang="pl-PL" dirty="0" smtClean="0"/>
              <a:t>zahtjeva </a:t>
            </a:r>
            <a:r>
              <a:rPr lang="pl-PL" dirty="0"/>
              <a:t>za davanje odobrenja.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5932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opred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preliminarni</a:t>
            </a:r>
            <a:r>
              <a:rPr lang="en-US" dirty="0"/>
              <a:t> </a:t>
            </a:r>
            <a:r>
              <a:rPr lang="en-US" dirty="0" err="1" smtClean="0"/>
              <a:t>prospekt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odgovarajuća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time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 smtClean="0"/>
              <a:t>određene</a:t>
            </a:r>
            <a:r>
              <a:rPr lang="sr-Latn-ME" dirty="0" smtClean="0"/>
              <a:t> </a:t>
            </a:r>
            <a:r>
              <a:rPr lang="en-US" dirty="0" err="1" smtClean="0"/>
              <a:t>ciljeve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prethodi</a:t>
            </a:r>
            <a:r>
              <a:rPr lang="en-US" dirty="0"/>
              <a:t> </a:t>
            </a:r>
            <a:r>
              <a:rPr lang="en-US" dirty="0" err="1"/>
              <a:t>prospektu</a:t>
            </a:r>
            <a:r>
              <a:rPr lang="en-US" dirty="0"/>
              <a:t> o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 smtClean="0"/>
              <a:t>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pripremiti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od dana </a:t>
            </a:r>
            <a:r>
              <a:rPr lang="en-US" dirty="0" err="1"/>
              <a:t>sačinjavanja</a:t>
            </a:r>
            <a:r>
              <a:rPr lang="en-US" dirty="0"/>
              <a:t> </a:t>
            </a:r>
            <a:r>
              <a:rPr lang="en-US" dirty="0" err="1" smtClean="0"/>
              <a:t>preliminarnog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i</a:t>
            </a:r>
            <a:r>
              <a:rPr lang="en-US" dirty="0" err="1" smtClean="0"/>
              <a:t>ležje</a:t>
            </a:r>
            <a:r>
              <a:rPr lang="en-US" dirty="0" smtClean="0"/>
              <a:t> </a:t>
            </a:r>
            <a:r>
              <a:rPr lang="en-US" dirty="0" err="1"/>
              <a:t>preliminarnog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on ne mora </a:t>
            </a:r>
            <a:r>
              <a:rPr lang="en-US" dirty="0" err="1" smtClean="0"/>
              <a:t>sadržati</a:t>
            </a:r>
            <a:r>
              <a:rPr lang="sr-Latn-ME" dirty="0" smtClean="0"/>
              <a:t> </a:t>
            </a:r>
            <a:r>
              <a:rPr lang="pl-PL" dirty="0" smtClean="0"/>
              <a:t>sve </a:t>
            </a:r>
            <a:r>
              <a:rPr lang="pl-PL" dirty="0"/>
              <a:t>podatke koji su inače obavezni kod prospekta.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247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</a:t>
            </a:r>
            <a:r>
              <a:rPr lang="pl-PL" dirty="0" smtClean="0"/>
              <a:t> </a:t>
            </a:r>
            <a:r>
              <a:rPr lang="pl-PL" dirty="0" smtClean="0"/>
              <a:t>preliminarnom </a:t>
            </a:r>
            <a:r>
              <a:rPr lang="en-US" dirty="0" err="1" smtClean="0"/>
              <a:t>prospektu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navedeni</a:t>
            </a:r>
            <a:r>
              <a:rPr lang="en-US" dirty="0"/>
              <a:t>: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;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smtClean="0"/>
              <a:t>stope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pokrovitelji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Izostavljanje</a:t>
            </a:r>
            <a:r>
              <a:rPr lang="en-US" dirty="0" smtClean="0"/>
              <a:t> </a:t>
            </a:r>
            <a:r>
              <a:rPr lang="en-US" dirty="0" err="1"/>
              <a:t>nekog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(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/>
              <a:t>njih</a:t>
            </a:r>
            <a:r>
              <a:rPr lang="en-US" dirty="0"/>
              <a:t>) </a:t>
            </a:r>
            <a:r>
              <a:rPr lang="en-US" dirty="0" err="1"/>
              <a:t>može</a:t>
            </a:r>
            <a:r>
              <a:rPr lang="en-US" dirty="0"/>
              <a:t> 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od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on </a:t>
            </a:r>
            <a:r>
              <a:rPr lang="en-US" dirty="0" err="1"/>
              <a:t>odlučiti</a:t>
            </a:r>
            <a:r>
              <a:rPr lang="en-US" dirty="0"/>
              <a:t> da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 </a:t>
            </a:r>
            <a:r>
              <a:rPr lang="en-US" dirty="0" err="1" smtClean="0"/>
              <a:t>preliminarnog</a:t>
            </a:r>
            <a:r>
              <a:rPr lang="en-US" dirty="0" smtClean="0"/>
              <a:t> </a:t>
            </a:r>
            <a:r>
              <a:rPr lang="en-US" dirty="0" err="1"/>
              <a:t>prospekta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Preliminarni</a:t>
            </a:r>
            <a:r>
              <a:rPr lang="en-US" dirty="0" smtClean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objavljivan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1549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Taj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šest</a:t>
            </a:r>
            <a:r>
              <a:rPr lang="en-US" dirty="0"/>
              <a:t> </a:t>
            </a:r>
            <a:r>
              <a:rPr lang="en-US" dirty="0" err="1"/>
              <a:t>meseci</a:t>
            </a:r>
            <a:r>
              <a:rPr lang="en-US" dirty="0"/>
              <a:t>, </a:t>
            </a:r>
            <a:r>
              <a:rPr lang="en-US" dirty="0" err="1"/>
              <a:t>računajući</a:t>
            </a:r>
            <a:r>
              <a:rPr lang="en-US" dirty="0"/>
              <a:t>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o </a:t>
            </a:r>
            <a:r>
              <a:rPr lang="en-US" dirty="0" err="1" smtClean="0"/>
              <a:t>njegovom</a:t>
            </a:r>
            <a:r>
              <a:rPr lang="sr-Latn-ME" dirty="0" smtClean="0"/>
              <a:t> </a:t>
            </a:r>
            <a:r>
              <a:rPr lang="en-US" dirty="0" err="1" smtClean="0"/>
              <a:t>odobrenju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smtClean="0"/>
              <a:t>s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preliminarnom</a:t>
            </a:r>
            <a:r>
              <a:rPr lang="en-US" dirty="0"/>
              <a:t> </a:t>
            </a:r>
            <a:r>
              <a:rPr lang="en-US" dirty="0" err="1"/>
              <a:t>prospektu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 smtClean="0"/>
              <a:t>uplata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on </a:t>
            </a:r>
            <a:r>
              <a:rPr lang="en-US" dirty="0" err="1"/>
              <a:t>odnosi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Pored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preliminarni</a:t>
            </a:r>
            <a:r>
              <a:rPr lang="en-US" dirty="0"/>
              <a:t>,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odložen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Bitna</a:t>
            </a:r>
            <a:r>
              <a:rPr lang="en-US" dirty="0" smtClean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je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 smtClean="0"/>
              <a:t>njime</a:t>
            </a:r>
            <a:r>
              <a:rPr lang="sr-Latn-ME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/>
              <a:t>odlaganje</a:t>
            </a:r>
            <a:r>
              <a:rPr lang="en-US" dirty="0"/>
              <a:t> </a:t>
            </a:r>
            <a:r>
              <a:rPr lang="en-US" dirty="0" err="1"/>
              <a:t>otpočinjanja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odložni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43626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odlaganje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trajati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od pet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odobreneja </a:t>
            </a:r>
            <a:r>
              <a:rPr lang="pl-PL" dirty="0"/>
              <a:t>neizdate akcije, a 12 meseci za druge hartije od </a:t>
            </a:r>
            <a:r>
              <a:rPr lang="pl-PL" dirty="0" smtClean="0"/>
              <a:t>vrijednosti </a:t>
            </a:r>
            <a:r>
              <a:rPr lang="pl-PL" dirty="0"/>
              <a:t>(od </a:t>
            </a:r>
            <a:r>
              <a:rPr lang="pl-PL" dirty="0" smtClean="0"/>
              <a:t>dana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/>
              <a:t>rešenja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odložnog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/>
              <a:t>prospekt</a:t>
            </a:r>
            <a:r>
              <a:rPr lang="en-US" dirty="0"/>
              <a:t> ne mora </a:t>
            </a:r>
            <a:r>
              <a:rPr lang="en-US" dirty="0" err="1" smtClean="0"/>
              <a:t>sadržati</a:t>
            </a:r>
            <a:r>
              <a:rPr lang="sr-Latn-ME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/>
              <a:t>podatka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inače</a:t>
            </a:r>
            <a:r>
              <a:rPr lang="en-US" dirty="0"/>
              <a:t> mora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 </a:t>
            </a:r>
            <a:r>
              <a:rPr lang="pl-PL" dirty="0"/>
              <a:t>i visinu kamatne stope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I odložni prospekt prethodi prospektu </a:t>
            </a:r>
            <a:r>
              <a:rPr lang="pl-PL" dirty="0" smtClean="0"/>
              <a:t>za </a:t>
            </a:r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on se </a:t>
            </a:r>
            <a:r>
              <a:rPr lang="en-US" dirty="0" err="1"/>
              <a:t>kasnije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preliminarni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dopunjava</a:t>
            </a:r>
            <a:r>
              <a:rPr lang="en-US" dirty="0" smtClean="0"/>
              <a:t> </a:t>
            </a:r>
            <a:r>
              <a:rPr lang="en-US" dirty="0" err="1"/>
              <a:t>podacima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mu </a:t>
            </a:r>
            <a:r>
              <a:rPr lang="en-US" dirty="0" err="1"/>
              <a:t>nedostaju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da </a:t>
            </a:r>
            <a:r>
              <a:rPr lang="en-US" dirty="0" err="1" smtClean="0"/>
              <a:t>odložni</a:t>
            </a:r>
            <a:r>
              <a:rPr lang="sr-Latn-ME" dirty="0" smtClean="0"/>
              <a:t> </a:t>
            </a:r>
            <a:r>
              <a:rPr lang="pl-PL" dirty="0" smtClean="0"/>
              <a:t>prospekt </a:t>
            </a:r>
            <a:r>
              <a:rPr lang="pl-PL" dirty="0"/>
              <a:t>(za davanje odobrenja od strane Komisije za hartije od </a:t>
            </a:r>
            <a:r>
              <a:rPr lang="pl-PL" dirty="0" smtClean="0"/>
              <a:t>vrijednosti</a:t>
            </a:r>
            <a:r>
              <a:rPr lang="pl-PL" dirty="0"/>
              <a:t>) </a:t>
            </a:r>
            <a:r>
              <a:rPr lang="pl-PL" dirty="0" smtClean="0"/>
              <a:t>postane </a:t>
            </a:r>
            <a:r>
              <a:rPr lang="en-US" dirty="0" err="1" smtClean="0"/>
              <a:t>prospekt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143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Pojedine okolnosti (koje nastupe od dana podnošenja </a:t>
            </a:r>
            <a:r>
              <a:rPr lang="pl-PL" dirty="0" smtClean="0"/>
              <a:t>zahtjeva </a:t>
            </a:r>
            <a:r>
              <a:rPr lang="pl-PL" dirty="0"/>
              <a:t>za </a:t>
            </a:r>
            <a:r>
              <a:rPr lang="pl-PL" dirty="0" smtClean="0"/>
              <a:t>odobrenje prospekta </a:t>
            </a:r>
            <a:r>
              <a:rPr lang="pl-PL" dirty="0"/>
              <a:t>za izdavanje hartija od </a:t>
            </a:r>
            <a:r>
              <a:rPr lang="pl-PL" dirty="0" smtClean="0"/>
              <a:t>vrijednosti </a:t>
            </a:r>
            <a:r>
              <a:rPr lang="pl-PL" dirty="0"/>
              <a:t>do dana isteka roka za njihov upis i uplatu</a:t>
            </a:r>
            <a:r>
              <a:rPr lang="pl-PL" dirty="0" smtClean="0"/>
              <a:t>)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Zakon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/>
              <a:t>predviđeno</a:t>
            </a:r>
            <a:r>
              <a:rPr lang="en-US" dirty="0"/>
              <a:t> da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nastupe</a:t>
            </a:r>
            <a:r>
              <a:rPr lang="en-US" dirty="0"/>
              <a:t>,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 smtClean="0"/>
              <a:t>ima</a:t>
            </a:r>
            <a:r>
              <a:rPr lang="sr-Latn-ME" dirty="0" smtClean="0"/>
              <a:t> </a:t>
            </a:r>
            <a:r>
              <a:rPr lang="pl-PL" dirty="0" smtClean="0"/>
              <a:t>obavezu </a:t>
            </a:r>
            <a:r>
              <a:rPr lang="pl-PL" dirty="0"/>
              <a:t>da Komisiji za hartije od </a:t>
            </a:r>
            <a:r>
              <a:rPr lang="pl-PL" dirty="0" smtClean="0"/>
              <a:t>vrijednosti </a:t>
            </a:r>
            <a:r>
              <a:rPr lang="pl-PL" dirty="0"/>
              <a:t>dostavi </a:t>
            </a:r>
            <a:r>
              <a:rPr lang="pl-PL" dirty="0" smtClean="0"/>
              <a:t>zahtjev </a:t>
            </a:r>
            <a:r>
              <a:rPr lang="pl-PL" dirty="0"/>
              <a:t>za odobrenje </a:t>
            </a:r>
            <a:r>
              <a:rPr lang="pl-PL" dirty="0" smtClean="0"/>
              <a:t>dopune </a:t>
            </a:r>
            <a:r>
              <a:rPr lang="en-US" dirty="0" err="1" smtClean="0"/>
              <a:t>prospekta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4857658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/>
          <a:lstStyle/>
          <a:p>
            <a:pPr algn="just"/>
            <a:r>
              <a:rPr lang="en-US" dirty="0" err="1"/>
              <a:t>Dostavljanje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ME" dirty="0"/>
              <a:t>j</a:t>
            </a:r>
            <a:r>
              <a:rPr lang="en-US" dirty="0" err="1"/>
              <a:t>eva</a:t>
            </a:r>
            <a:r>
              <a:rPr lang="sr-Latn-ME" dirty="0"/>
              <a:t> </a:t>
            </a:r>
            <a:r>
              <a:rPr lang="pl-PL" dirty="0"/>
              <a:t>za odobrenje dopune prospekta mora se izvršiti narednog dana od dana nastupanja </a:t>
            </a:r>
            <a:r>
              <a:rPr lang="en-US" dirty="0" err="1"/>
              <a:t>pomenutih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Izvršena</a:t>
            </a:r>
            <a:r>
              <a:rPr lang="en-US" dirty="0"/>
              <a:t> </a:t>
            </a:r>
            <a:r>
              <a:rPr lang="en-US" dirty="0" err="1"/>
              <a:t>dopuna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Naravno</a:t>
            </a:r>
            <a:r>
              <a:rPr lang="en-US" dirty="0"/>
              <a:t>, </a:t>
            </a:r>
            <a:r>
              <a:rPr lang="en-US" dirty="0" err="1"/>
              <a:t>ovakvom</a:t>
            </a:r>
            <a:r>
              <a:rPr lang="en-US" dirty="0"/>
              <a:t> </a:t>
            </a:r>
            <a:r>
              <a:rPr lang="en-US" dirty="0" err="1"/>
              <a:t>dopunom</a:t>
            </a:r>
            <a:r>
              <a:rPr lang="en-US" dirty="0"/>
              <a:t> ne </a:t>
            </a:r>
            <a:r>
              <a:rPr lang="en-US" dirty="0" err="1"/>
              <a:t>sm</a:t>
            </a:r>
            <a:r>
              <a:rPr lang="sr-Latn-ME" dirty="0"/>
              <a:t>i</a:t>
            </a:r>
            <a:r>
              <a:rPr lang="en-US" dirty="0" err="1"/>
              <a:t>ju</a:t>
            </a:r>
            <a:r>
              <a:rPr lang="en-US" dirty="0"/>
              <a:t> se m</a:t>
            </a:r>
            <a:r>
              <a:rPr lang="sr-Latn-ME" dirty="0"/>
              <a:t>ij</a:t>
            </a:r>
            <a:r>
              <a:rPr lang="en-US" dirty="0" err="1"/>
              <a:t>enjati</a:t>
            </a:r>
            <a:r>
              <a:rPr lang="sr-Latn-ME" dirty="0"/>
              <a:t> </a:t>
            </a:r>
            <a:r>
              <a:rPr lang="en-US" dirty="0" err="1"/>
              <a:t>podaci</a:t>
            </a:r>
            <a:r>
              <a:rPr lang="en-US" dirty="0"/>
              <a:t> u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Izuzetak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sr-Latn-ME" dirty="0"/>
              <a:t> </a:t>
            </a:r>
            <a:r>
              <a:rPr lang="pl-PL" dirty="0"/>
              <a:t>koji su značajni za javnu ponudu hartija od vrijednosti, čije dodavanje u dopunu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zabranjeno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02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5</a:t>
            </a:r>
            <a:r>
              <a:rPr lang="en-US" b="1" dirty="0" smtClean="0"/>
              <a:t>.2</a:t>
            </a:r>
            <a:r>
              <a:rPr lang="en-US" b="1" dirty="0"/>
              <a:t>. </a:t>
            </a:r>
            <a:r>
              <a:rPr lang="en-US" b="1" dirty="0" err="1"/>
              <a:t>Postupak</a:t>
            </a:r>
            <a:r>
              <a:rPr lang="en-US" b="1" dirty="0"/>
              <a:t> </a:t>
            </a:r>
            <a:r>
              <a:rPr lang="en-US" b="1" dirty="0" err="1"/>
              <a:t>izdavanja</a:t>
            </a:r>
            <a:r>
              <a:rPr lang="en-US" b="1" dirty="0"/>
              <a:t> </a:t>
            </a:r>
            <a:r>
              <a:rPr lang="en-US" b="1" dirty="0" err="1"/>
              <a:t>hartija</a:t>
            </a:r>
            <a:r>
              <a:rPr lang="en-US" b="1" dirty="0"/>
              <a:t> od </a:t>
            </a:r>
            <a:r>
              <a:rPr lang="en-US" b="1" dirty="0" err="1" smtClean="0"/>
              <a:t>vr</a:t>
            </a:r>
            <a:r>
              <a:rPr lang="sr-Latn-ME" b="1" dirty="0" smtClean="0"/>
              <a:t>ij</a:t>
            </a:r>
            <a:r>
              <a:rPr lang="en-US" b="1" dirty="0" err="1" smtClean="0"/>
              <a:t>ednosti</a:t>
            </a:r>
            <a:r>
              <a:rPr lang="en-US" b="1" dirty="0" smtClean="0"/>
              <a:t> </a:t>
            </a:r>
            <a:r>
              <a:rPr lang="en-US" b="1" dirty="0" err="1"/>
              <a:t>javnom</a:t>
            </a:r>
            <a:r>
              <a:rPr lang="en-US" b="1" dirty="0"/>
              <a:t> </a:t>
            </a:r>
            <a:r>
              <a:rPr lang="en-US" b="1" dirty="0" err="1"/>
              <a:t>ponudom</a:t>
            </a:r>
            <a:endParaRPr lang="en-US" b="1" dirty="0"/>
          </a:p>
          <a:p>
            <a:pPr algn="just"/>
            <a:r>
              <a:rPr lang="en-US" dirty="0" err="1"/>
              <a:t>Otpočinjanje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 smtClean="0"/>
              <a:t>upućivanjem</a:t>
            </a:r>
            <a:r>
              <a:rPr lang="sr-Latn-ME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objavljivanjem</a:t>
            </a:r>
            <a:r>
              <a:rPr lang="en-US" dirty="0"/>
              <a:t> </a:t>
            </a:r>
            <a:r>
              <a:rPr lang="en-US" dirty="0" err="1" smtClean="0"/>
              <a:t>skraćenog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 err="1"/>
              <a:t>poziv</a:t>
            </a:r>
            <a:r>
              <a:rPr lang="en-US" dirty="0"/>
              <a:t> je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upućuje</a:t>
            </a:r>
            <a:r>
              <a:rPr lang="sr-Latn-ME" dirty="0" smtClean="0"/>
              <a:t> </a:t>
            </a:r>
            <a:r>
              <a:rPr lang="en-US" dirty="0" err="1" smtClean="0"/>
              <a:t>anonimnim</a:t>
            </a:r>
            <a:r>
              <a:rPr lang="en-US" dirty="0" smtClean="0"/>
              <a:t>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Elementi</a:t>
            </a:r>
            <a:r>
              <a:rPr lang="sr-Latn-ME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Zakon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zakonskoj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, </a:t>
            </a:r>
            <a:r>
              <a:rPr lang="en-US" dirty="0" err="1"/>
              <a:t>pomenuti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8026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 </a:t>
            </a:r>
            <a:r>
              <a:rPr lang="pl-PL" dirty="0" smtClean="0"/>
              <a:t>Hartije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/>
              <a:t>stvaraju ne samo izdavaocu nego i svakom dužniku po </a:t>
            </a:r>
            <a:r>
              <a:rPr lang="pl-PL" dirty="0" smtClean="0"/>
              <a:t>toj </a:t>
            </a:r>
            <a:r>
              <a:rPr lang="en-US" dirty="0" err="1" smtClean="0"/>
              <a:t>hartiji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strogu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lišava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 smtClean="0"/>
              <a:t>mogućnosti</a:t>
            </a:r>
            <a:r>
              <a:rPr lang="sr-Latn-ME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je ova </a:t>
            </a:r>
            <a:r>
              <a:rPr lang="en-US" dirty="0" err="1"/>
              <a:t>strogost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jače</a:t>
            </a:r>
            <a:r>
              <a:rPr lang="en-US" dirty="0"/>
              <a:t> </a:t>
            </a:r>
            <a:r>
              <a:rPr lang="en-US" dirty="0" err="1" smtClean="0"/>
              <a:t>izražena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pismenih</a:t>
            </a:r>
            <a:r>
              <a:rPr lang="en-US" dirty="0"/>
              <a:t> </a:t>
            </a:r>
            <a:r>
              <a:rPr lang="en-US" dirty="0" err="1"/>
              <a:t>isprava</a:t>
            </a:r>
            <a:r>
              <a:rPr lang="en-US" dirty="0"/>
              <a:t>;</a:t>
            </a:r>
          </a:p>
          <a:p>
            <a:pPr algn="just"/>
            <a:r>
              <a:rPr lang="pl-PL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svakom zakonskom pojmu hartije od </a:t>
            </a:r>
            <a:r>
              <a:rPr lang="pl-PL" dirty="0" smtClean="0"/>
              <a:t>vrijednosti </a:t>
            </a:r>
            <a:r>
              <a:rPr lang="pl-PL" dirty="0"/>
              <a:t>nije naglašeno jedno </a:t>
            </a:r>
            <a:r>
              <a:rPr lang="pl-PL" dirty="0" smtClean="0"/>
              <a:t>od </a:t>
            </a:r>
            <a:r>
              <a:rPr lang="en-US" dirty="0" err="1" smtClean="0"/>
              <a:t>najvažnijih</a:t>
            </a:r>
            <a:r>
              <a:rPr lang="en-US" dirty="0" smtClean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a to je </a:t>
            </a:r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inkorporacije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načelo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pismeno</a:t>
            </a:r>
            <a:r>
              <a:rPr lang="en-US" dirty="0"/>
              <a:t> </a:t>
            </a:r>
            <a:r>
              <a:rPr lang="en-US" dirty="0" err="1"/>
              <a:t>konstatovano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hartiji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pl-PL" dirty="0" smtClean="0"/>
              <a:t>može </a:t>
            </a:r>
            <a:r>
              <a:rPr lang="pl-PL" dirty="0"/>
              <a:t>ostvariti na drugi način, nego jedino </a:t>
            </a:r>
            <a:r>
              <a:rPr lang="pl-PL" dirty="0" smtClean="0"/>
              <a:t>upotrebom </a:t>
            </a:r>
            <a:r>
              <a:rPr lang="pl-PL" dirty="0"/>
              <a:t>hartije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Načelo inkorporacije razgraničuje hartiju od </a:t>
            </a:r>
            <a:r>
              <a:rPr lang="pl-PL" dirty="0" smtClean="0"/>
              <a:t>vrijednosti </a:t>
            </a:r>
            <a:r>
              <a:rPr lang="pl-PL" dirty="0"/>
              <a:t>od niza </a:t>
            </a:r>
            <a:r>
              <a:rPr lang="pl-PL" dirty="0" smtClean="0"/>
              <a:t>drugih </a:t>
            </a:r>
            <a:r>
              <a:rPr lang="en-US" dirty="0" err="1" smtClean="0"/>
              <a:t>pismenih</a:t>
            </a:r>
            <a:r>
              <a:rPr lang="en-US" dirty="0" smtClean="0"/>
              <a:t> </a:t>
            </a:r>
            <a:r>
              <a:rPr lang="en-US" dirty="0" err="1"/>
              <a:t>isprava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konstatovana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izdavaoca</a:t>
            </a:r>
            <a:r>
              <a:rPr lang="sr-Latn-ME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pismene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0922882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- podatke </a:t>
            </a:r>
            <a:r>
              <a:rPr lang="pl-PL" dirty="0"/>
              <a:t>o datumu otpočinjanja upisa i uplate i o roku za upis i </a:t>
            </a:r>
            <a:r>
              <a:rPr lang="pl-PL" dirty="0" smtClean="0"/>
              <a:t>uplatu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- </a:t>
            </a:r>
            <a:r>
              <a:rPr lang="pl-PL" dirty="0"/>
              <a:t>podatke o </a:t>
            </a:r>
            <a:r>
              <a:rPr lang="pl-PL" dirty="0" smtClean="0"/>
              <a:t>mjestu </a:t>
            </a:r>
            <a:r>
              <a:rPr lang="pl-PL" dirty="0"/>
              <a:t>na kome se mogu izvršiti upis i uplata, odnosno </a:t>
            </a:r>
            <a:r>
              <a:rPr lang="pl-PL" dirty="0" smtClean="0"/>
              <a:t>uvid ili </a:t>
            </a:r>
            <a:r>
              <a:rPr lang="pl-PL" dirty="0"/>
              <a:t>dobiti </a:t>
            </a:r>
            <a:r>
              <a:rPr lang="pl-PL" dirty="0" smtClean="0"/>
              <a:t>primjerak </a:t>
            </a:r>
            <a:r>
              <a:rPr lang="pl-PL" dirty="0"/>
              <a:t>prospekta za izdavanje hartija od </a:t>
            </a:r>
            <a:r>
              <a:rPr lang="pl-PL" dirty="0" smtClean="0"/>
              <a:t>vrijednosti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 err="1"/>
              <a:t>najvažnije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izdavati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propisivanje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uplatu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 </a:t>
            </a:r>
            <a:r>
              <a:rPr lang="en-US" dirty="0" err="1" smtClean="0"/>
              <a:t>upisnice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izjave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potpisuju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nadležnosti je Komisije za hartije od </a:t>
            </a:r>
            <a:r>
              <a:rPr lang="pl-PL" dirty="0" smtClean="0"/>
              <a:t>vrijednosti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Izdavalac je </a:t>
            </a:r>
            <a:r>
              <a:rPr lang="pl-PL" dirty="0" smtClean="0"/>
              <a:t>dužan da </a:t>
            </a:r>
            <a:r>
              <a:rPr lang="pl-PL" dirty="0"/>
              <a:t>javni poziv za upis i uplatu hartija od </a:t>
            </a:r>
            <a:r>
              <a:rPr lang="pl-PL" dirty="0" smtClean="0"/>
              <a:t>vrijednosti </a:t>
            </a:r>
            <a:r>
              <a:rPr lang="pl-PL" dirty="0"/>
              <a:t>objavi u roku </a:t>
            </a:r>
            <a:r>
              <a:rPr lang="pl-PL" dirty="0" smtClean="0"/>
              <a:t>od 30 </a:t>
            </a:r>
            <a:r>
              <a:rPr lang="pl-PL" dirty="0"/>
              <a:t>dana od dana prijema rešenja o odobrenju prospekta za </a:t>
            </a:r>
            <a:r>
              <a:rPr lang="pl-PL" dirty="0" smtClean="0"/>
              <a:t>izdavanje hartija </a:t>
            </a:r>
            <a:r>
              <a:rPr lang="pl-PL" dirty="0"/>
              <a:t>od </a:t>
            </a:r>
            <a:r>
              <a:rPr lang="pl-PL" dirty="0" smtClean="0"/>
              <a:t>vrijednosti.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926111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 Ako izdavalac to ne učini u ovom roku, rešenje o davanju odobrenja prospekta za izdavanje hartija od vrednosti postaje </a:t>
            </a:r>
            <a:r>
              <a:rPr lang="en-US" dirty="0" err="1"/>
              <a:t>ništavo</a:t>
            </a:r>
            <a:r>
              <a:rPr lang="en-US" dirty="0"/>
              <a:t>.</a:t>
            </a:r>
          </a:p>
          <a:p>
            <a:pPr algn="just"/>
            <a:r>
              <a:rPr lang="pl-PL" dirty="0" smtClean="0"/>
              <a:t>Kako </a:t>
            </a:r>
            <a:r>
              <a:rPr lang="pl-PL" dirty="0"/>
              <a:t>skraćeni prospekt za izdavanje hartija od </a:t>
            </a:r>
            <a:r>
              <a:rPr lang="pl-PL" dirty="0" smtClean="0"/>
              <a:t>vrijednosti </a:t>
            </a:r>
            <a:r>
              <a:rPr lang="pl-PL" dirty="0"/>
              <a:t>sadrži </a:t>
            </a:r>
            <a:r>
              <a:rPr lang="pl-PL" dirty="0" smtClean="0"/>
              <a:t>podatke </a:t>
            </a:r>
            <a:r>
              <a:rPr lang="en-US" dirty="0" err="1" smtClean="0"/>
              <a:t>bitne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objektivnu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, to se </a:t>
            </a:r>
            <a:r>
              <a:rPr lang="en-US" dirty="0" err="1"/>
              <a:t>i</a:t>
            </a:r>
            <a:r>
              <a:rPr lang="en-US" dirty="0"/>
              <a:t> on </a:t>
            </a:r>
            <a:r>
              <a:rPr lang="en-US" dirty="0" err="1" smtClean="0"/>
              <a:t>stavlja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uvid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skraćenog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u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 smtClean="0"/>
              <a:t>dnevnom</a:t>
            </a:r>
            <a:r>
              <a:rPr lang="sr-Latn-ME" dirty="0" smtClean="0"/>
              <a:t> </a:t>
            </a:r>
            <a:r>
              <a:rPr lang="en-US" dirty="0" err="1" smtClean="0"/>
              <a:t>listu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distribuira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eloj</a:t>
            </a:r>
            <a:r>
              <a:rPr lang="en-US" dirty="0" smtClean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sr-Latn-ME" dirty="0" smtClean="0"/>
              <a:t>države</a:t>
            </a:r>
            <a:r>
              <a:rPr lang="en-US" dirty="0" smtClean="0"/>
              <a:t>, </a:t>
            </a:r>
            <a:r>
              <a:rPr lang="en-US" dirty="0"/>
              <a:t>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 smtClean="0"/>
              <a:t>jedinstvenog</a:t>
            </a:r>
            <a:r>
              <a:rPr lang="sr-Latn-ME" dirty="0" smtClean="0"/>
              <a:t> </a:t>
            </a:r>
            <a:r>
              <a:rPr lang="pl-PL" dirty="0" smtClean="0"/>
              <a:t>oglasa </a:t>
            </a:r>
            <a:r>
              <a:rPr lang="pl-PL" dirty="0"/>
              <a:t>(zajedno sa javnim pozivom za upis i uplatu hartija od </a:t>
            </a:r>
            <a:r>
              <a:rPr lang="pl-PL" dirty="0" smtClean="0"/>
              <a:t>vrijednosti</a:t>
            </a:r>
            <a:r>
              <a:rPr lang="pl-PL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3801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 smtClean="0"/>
              <a:t>brokersko-dilerskom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Centralnog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njegovom</a:t>
            </a:r>
            <a:r>
              <a:rPr lang="en-US" dirty="0" smtClean="0"/>
              <a:t> </a:t>
            </a:r>
            <a:r>
              <a:rPr lang="en-US" dirty="0" err="1"/>
              <a:t>informacionom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,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, </a:t>
            </a:r>
            <a:r>
              <a:rPr lang="en-US" dirty="0" err="1"/>
              <a:t>izdaju</a:t>
            </a:r>
            <a:r>
              <a:rPr lang="en-US" dirty="0"/>
              <a:t>,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evidentiraju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uređivanja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zaključenog</a:t>
            </a:r>
            <a:r>
              <a:rPr lang="en-US" dirty="0"/>
              <a:t> u </a:t>
            </a:r>
            <a:r>
              <a:rPr lang="en-US" dirty="0" err="1"/>
              <a:t>pismenoj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izdavaoca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brokersko-dilerskog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uplata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isključivo</a:t>
            </a:r>
            <a:r>
              <a:rPr lang="en-US" dirty="0"/>
              <a:t> u </a:t>
            </a:r>
            <a:r>
              <a:rPr lang="en-US" dirty="0" err="1"/>
              <a:t>banci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pismenog</a:t>
            </a:r>
            <a:r>
              <a:rPr lang="en-US" dirty="0"/>
              <a:t> </a:t>
            </a:r>
            <a:r>
              <a:rPr lang="en-US" dirty="0" err="1" smtClean="0"/>
              <a:t>ugovora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zaključuju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Pravilo</a:t>
            </a:r>
            <a:r>
              <a:rPr lang="en-US" dirty="0" smtClean="0"/>
              <a:t> </a:t>
            </a:r>
            <a:r>
              <a:rPr lang="en-US" dirty="0"/>
              <a:t>je da se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novcu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10899100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od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bez</a:t>
            </a:r>
            <a:r>
              <a:rPr lang="sr-Latn-ME" dirty="0"/>
              <a:t> </a:t>
            </a:r>
            <a:r>
              <a:rPr lang="pl-PL" dirty="0"/>
              <a:t>odobrenja prospekta za izdavanje hartija od vrijednosti, uplata akcija i hartija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zam</a:t>
            </a:r>
            <a:r>
              <a:rPr lang="sr-Latn-ME" dirty="0"/>
              <a:t>j</a:t>
            </a:r>
            <a:r>
              <a:rPr lang="en-US" dirty="0" err="1"/>
              <a:t>enljivih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, u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, u</a:t>
            </a:r>
            <a:r>
              <a:rPr lang="sr-Latn-ME" dirty="0"/>
              <a:t> </a:t>
            </a:r>
            <a:r>
              <a:rPr lang="en-US" dirty="0" err="1"/>
              <a:t>stvarima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od tri </a:t>
            </a:r>
            <a:r>
              <a:rPr lang="en-US" dirty="0" err="1"/>
              <a:t>meseca</a:t>
            </a:r>
            <a:r>
              <a:rPr lang="en-US" dirty="0"/>
              <a:t> od dana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pozivu</a:t>
            </a:r>
            <a:r>
              <a:rPr lang="en-US" dirty="0"/>
              <a:t> </a:t>
            </a:r>
            <a:r>
              <a:rPr lang="en-US" dirty="0" err="1" smtClean="0"/>
              <a:t>značen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otpočinjanje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Sledstveno</a:t>
            </a:r>
            <a:r>
              <a:rPr lang="en-US" dirty="0" smtClean="0"/>
              <a:t> </a:t>
            </a:r>
            <a:r>
              <a:rPr lang="en-US" dirty="0"/>
              <a:t>tome, </a:t>
            </a:r>
            <a:r>
              <a:rPr lang="en-US" dirty="0" err="1" smtClean="0"/>
              <a:t>konkretan</a:t>
            </a:r>
            <a:r>
              <a:rPr lang="sr-Latn-ME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/>
              <a:t>(u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gornje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uplate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utvrđuju</a:t>
            </a:r>
            <a:r>
              <a:rPr lang="en-US" dirty="0"/>
              <a:t> se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pozivom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 </a:t>
            </a:r>
            <a:r>
              <a:rPr lang="pl-PL" dirty="0"/>
              <a:t>i prospektom za izdavanje hartija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9154238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Treba </a:t>
            </a:r>
            <a:r>
              <a:rPr lang="pl-PL" dirty="0" smtClean="0"/>
              <a:t>napomenuti </a:t>
            </a:r>
            <a:r>
              <a:rPr lang="en-US" dirty="0" smtClean="0"/>
              <a:t>da </a:t>
            </a:r>
            <a:r>
              <a:rPr lang="en-US" dirty="0"/>
              <a:t>je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ovlašćena</a:t>
            </a:r>
            <a:r>
              <a:rPr lang="en-US" dirty="0"/>
              <a:t> da,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evu</a:t>
            </a:r>
            <a:r>
              <a:rPr lang="en-US" dirty="0" smtClean="0"/>
              <a:t> </a:t>
            </a:r>
            <a:r>
              <a:rPr lang="en-US" dirty="0" err="1"/>
              <a:t>izdavaoca</a:t>
            </a:r>
            <a:r>
              <a:rPr lang="en-US" dirty="0"/>
              <a:t>,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produžiti</a:t>
            </a:r>
            <a:r>
              <a:rPr lang="en-US" dirty="0" smtClean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pl-PL" dirty="0" smtClean="0"/>
              <a:t>Na </a:t>
            </a:r>
            <a:r>
              <a:rPr lang="pl-PL" dirty="0"/>
              <a:t>izuzetan značaj prospekta za izdavanje hartija od </a:t>
            </a:r>
            <a:r>
              <a:rPr lang="pl-PL" dirty="0" smtClean="0"/>
              <a:t>vrijednosti </a:t>
            </a:r>
            <a:r>
              <a:rPr lang="pl-PL" dirty="0"/>
              <a:t>ukazuje </a:t>
            </a:r>
            <a:r>
              <a:rPr lang="pl-PL" dirty="0" smtClean="0"/>
              <a:t>i zakonsko </a:t>
            </a:r>
            <a:r>
              <a:rPr lang="pl-PL" dirty="0"/>
              <a:t>određenje da lice koje je izvršilo upis hartija od </a:t>
            </a:r>
            <a:r>
              <a:rPr lang="pl-PL" dirty="0" smtClean="0"/>
              <a:t>vrijednosti </a:t>
            </a:r>
            <a:r>
              <a:rPr lang="pl-PL" dirty="0"/>
              <a:t>samo na </a:t>
            </a:r>
            <a:r>
              <a:rPr lang="pl-PL" dirty="0" smtClean="0"/>
              <a:t>osnovu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/>
              <a:t>poziva</a:t>
            </a:r>
            <a:r>
              <a:rPr lang="en-US" dirty="0"/>
              <a:t>, a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mu je </a:t>
            </a:r>
            <a:r>
              <a:rPr lang="en-US" dirty="0" err="1"/>
              <a:t>omogućen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prospekt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takvog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Odustajanje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pismenom</a:t>
            </a:r>
            <a:r>
              <a:rPr lang="en-US" dirty="0"/>
              <a:t> </a:t>
            </a:r>
            <a:r>
              <a:rPr lang="en-US" dirty="0" err="1"/>
              <a:t>izjavom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može </a:t>
            </a:r>
            <a:r>
              <a:rPr lang="pl-PL" dirty="0"/>
              <a:t>dati u roku od dva dana od dana kada je uvid u prospekt izvršen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Od </a:t>
            </a:r>
            <a:r>
              <a:rPr lang="pl-PL" dirty="0" smtClean="0"/>
              <a:t>upisa </a:t>
            </a:r>
            <a:r>
              <a:rPr lang="en-US" dirty="0" err="1" smtClean="0"/>
              <a:t>izvršenog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navedeni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odustati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profesionalni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on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 smtClean="0"/>
              <a:t>investicije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hartije od </a:t>
            </a:r>
            <a:r>
              <a:rPr lang="pl-PL" dirty="0" smtClean="0"/>
              <a:t>vrijednost </a:t>
            </a:r>
            <a:r>
              <a:rPr lang="pl-PL" dirty="0"/>
              <a:t>i bez uvida u prospekt za njihovo izdavanje.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880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najpotpuniji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mora </a:t>
            </a:r>
            <a:r>
              <a:rPr lang="en-US" dirty="0" err="1" smtClean="0"/>
              <a:t>doći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izražaja</a:t>
            </a:r>
            <a:r>
              <a:rPr lang="en-US" dirty="0"/>
              <a:t> </a:t>
            </a:r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zakonitosti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dozvoljene</a:t>
            </a:r>
            <a:r>
              <a:rPr lang="en-US" dirty="0"/>
              <a:t> </a:t>
            </a:r>
            <a:r>
              <a:rPr lang="en-US" dirty="0" err="1" smtClean="0"/>
              <a:t>nikakve</a:t>
            </a:r>
            <a:r>
              <a:rPr lang="sr-Latn-ME" dirty="0" smtClean="0"/>
              <a:t> </a:t>
            </a:r>
            <a:r>
              <a:rPr lang="en-US" dirty="0" err="1" smtClean="0"/>
              <a:t>nepravilnosti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Doslednom</a:t>
            </a:r>
            <a:r>
              <a:rPr lang="en-US" dirty="0" smtClean="0"/>
              <a:t> </a:t>
            </a:r>
            <a:r>
              <a:rPr lang="en-US" dirty="0" err="1"/>
              <a:t>primenom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načela</a:t>
            </a:r>
            <a:r>
              <a:rPr lang="en-US" dirty="0"/>
              <a:t> </a:t>
            </a:r>
            <a:r>
              <a:rPr lang="en-US" dirty="0" err="1"/>
              <a:t>štite</a:t>
            </a:r>
            <a:r>
              <a:rPr lang="en-US" dirty="0"/>
              <a:t> se,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do </a:t>
            </a:r>
            <a:r>
              <a:rPr lang="en-US" dirty="0" err="1" smtClean="0"/>
              <a:t>takvih</a:t>
            </a:r>
            <a:r>
              <a:rPr lang="sr-Latn-ME" dirty="0" smtClean="0"/>
              <a:t> </a:t>
            </a:r>
            <a:r>
              <a:rPr lang="en-US" dirty="0" err="1" smtClean="0"/>
              <a:t>nepravilnosti</a:t>
            </a:r>
            <a:r>
              <a:rPr lang="en-US" dirty="0" smtClean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, </a:t>
            </a:r>
            <a:r>
              <a:rPr lang="en-US" dirty="0" err="1"/>
              <a:t>posledice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. </a:t>
            </a:r>
            <a:r>
              <a:rPr lang="en-US" dirty="0" err="1"/>
              <a:t>Naime</a:t>
            </a:r>
            <a:r>
              <a:rPr lang="en-US" dirty="0"/>
              <a:t>, u </a:t>
            </a:r>
            <a:r>
              <a:rPr lang="en-US" dirty="0" err="1"/>
              <a:t>takvom</a:t>
            </a:r>
            <a:r>
              <a:rPr lang="en-US" dirty="0"/>
              <a:t>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pl-PL" dirty="0" smtClean="0"/>
              <a:t>Komisija </a:t>
            </a:r>
            <a:r>
              <a:rPr lang="pl-PL" dirty="0"/>
              <a:t>za hartije od </a:t>
            </a:r>
            <a:r>
              <a:rPr lang="pl-PL" dirty="0" smtClean="0"/>
              <a:t>vrijednosti </a:t>
            </a:r>
            <a:r>
              <a:rPr lang="pl-PL" dirty="0"/>
              <a:t>može:</a:t>
            </a:r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nalog</a:t>
            </a:r>
            <a:r>
              <a:rPr lang="en-US" dirty="0"/>
              <a:t> </a:t>
            </a:r>
            <a:r>
              <a:rPr lang="en-US" dirty="0" err="1"/>
              <a:t>izdavaocu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da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 smtClean="0"/>
              <a:t>otkloni</a:t>
            </a:r>
            <a:r>
              <a:rPr lang="sr-Latn-ME" dirty="0" smtClean="0"/>
              <a:t> </a:t>
            </a:r>
            <a:r>
              <a:rPr lang="en-US" dirty="0" err="1" smtClean="0"/>
              <a:t>uočene</a:t>
            </a:r>
            <a:r>
              <a:rPr lang="en-US" dirty="0" smtClean="0"/>
              <a:t> </a:t>
            </a:r>
            <a:r>
              <a:rPr lang="en-US" dirty="0" err="1"/>
              <a:t>nepravilnosti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- 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rešenje</a:t>
            </a:r>
            <a:r>
              <a:rPr lang="en-US" dirty="0"/>
              <a:t> o </a:t>
            </a:r>
            <a:r>
              <a:rPr lang="en-US" dirty="0" err="1"/>
              <a:t>poništenju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11072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Komisija za hartije od </a:t>
            </a:r>
            <a:r>
              <a:rPr lang="pl-PL" dirty="0" smtClean="0"/>
              <a:t>vrijednosti </a:t>
            </a:r>
            <a:r>
              <a:rPr lang="pl-PL" dirty="0"/>
              <a:t>najpre nalaže izdavaocu hartija od </a:t>
            </a:r>
            <a:r>
              <a:rPr lang="pl-PL" dirty="0" smtClean="0"/>
              <a:t>vrijednosti </a:t>
            </a:r>
            <a:r>
              <a:rPr lang="pl-PL" dirty="0" smtClean="0"/>
              <a:t>da </a:t>
            </a:r>
            <a:r>
              <a:rPr lang="pl-PL" dirty="0"/>
              <a:t>u roku koji ona sama odredi, otkloni utvrđene nepravilnosti (ako je to </a:t>
            </a:r>
            <a:r>
              <a:rPr lang="pl-PL" dirty="0" smtClean="0"/>
              <a:t>moguće </a:t>
            </a:r>
            <a:r>
              <a:rPr lang="en-US" dirty="0" err="1" smtClean="0"/>
              <a:t>učiniti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obustavlja</a:t>
            </a:r>
            <a:r>
              <a:rPr lang="en-US" dirty="0"/>
              <a:t> se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pl-PL" dirty="0" smtClean="0"/>
              <a:t>ne </a:t>
            </a:r>
            <a:r>
              <a:rPr lang="pl-PL" dirty="0"/>
              <a:t>teče ni rok za uplatu i upis tih hartija.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roku koji odredi pomenuta komisija</a:t>
            </a:r>
            <a:r>
              <a:rPr lang="pl-PL" dirty="0" smtClean="0"/>
              <a:t>, </a:t>
            </a:r>
            <a:r>
              <a:rPr lang="en-US" dirty="0" err="1" smtClean="0"/>
              <a:t>izdavalac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dostavi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organu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 (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odgovarajućim</a:t>
            </a:r>
            <a:r>
              <a:rPr lang="en-US" dirty="0" smtClean="0"/>
              <a:t> </a:t>
            </a:r>
            <a:r>
              <a:rPr lang="en-US" dirty="0" err="1"/>
              <a:t>dokazima</a:t>
            </a:r>
            <a:r>
              <a:rPr lang="en-US" dirty="0"/>
              <a:t>) o tome da je </a:t>
            </a:r>
            <a:r>
              <a:rPr lang="en-US" dirty="0" err="1"/>
              <a:t>otklonio</a:t>
            </a:r>
            <a:r>
              <a:rPr lang="en-US" dirty="0"/>
              <a:t> </a:t>
            </a:r>
            <a:r>
              <a:rPr lang="en-US" dirty="0" err="1"/>
              <a:t>uočene</a:t>
            </a:r>
            <a:r>
              <a:rPr lang="en-US" dirty="0"/>
              <a:t> </a:t>
            </a:r>
            <a:r>
              <a:rPr lang="en-US" dirty="0" err="1"/>
              <a:t>nepravilnosti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nepravilnosti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ukazala</a:t>
            </a:r>
            <a:r>
              <a:rPr lang="en-US" dirty="0"/>
              <a:t> </a:t>
            </a:r>
            <a:r>
              <a:rPr lang="en-US" dirty="0" err="1"/>
              <a:t>otklonjene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rešenjem</a:t>
            </a:r>
            <a:r>
              <a:rPr lang="en-US" dirty="0"/>
              <a:t> </a:t>
            </a:r>
            <a:r>
              <a:rPr lang="en-US" dirty="0" err="1"/>
              <a:t>prekida</a:t>
            </a:r>
            <a:r>
              <a:rPr lang="en-US" dirty="0"/>
              <a:t> </a:t>
            </a:r>
            <a:r>
              <a:rPr lang="en-US" dirty="0" err="1"/>
              <a:t>obustavu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o </a:t>
            </a:r>
            <a:r>
              <a:rPr lang="en-US" dirty="0" err="1"/>
              <a:t>čemu</a:t>
            </a:r>
            <a:r>
              <a:rPr lang="en-US" dirty="0"/>
              <a:t> je </a:t>
            </a:r>
            <a:r>
              <a:rPr lang="en-US" dirty="0" err="1"/>
              <a:t>dužna</a:t>
            </a:r>
            <a:r>
              <a:rPr lang="en-US" dirty="0"/>
              <a:t> da </a:t>
            </a:r>
            <a:r>
              <a:rPr lang="en-US" dirty="0" err="1"/>
              <a:t>obavesti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izvršila</a:t>
            </a:r>
            <a:r>
              <a:rPr lang="sr-Latn-ME" dirty="0" smtClean="0"/>
              <a:t>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38780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Do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 smtClean="0"/>
              <a:t>teže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/>
              <a:t>od </a:t>
            </a:r>
            <a:r>
              <a:rPr lang="en-US" dirty="0" err="1"/>
              <a:t>prethodne</a:t>
            </a:r>
            <a:r>
              <a:rPr lang="en-US" dirty="0"/>
              <a:t>) </a:t>
            </a:r>
            <a:r>
              <a:rPr lang="en-US" dirty="0" err="1"/>
              <a:t>dolazi</a:t>
            </a:r>
            <a:r>
              <a:rPr lang="en-US" dirty="0"/>
              <a:t> u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slučaja</a:t>
            </a:r>
            <a:r>
              <a:rPr lang="en-US" dirty="0"/>
              <a:t>: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ne </a:t>
            </a:r>
            <a:r>
              <a:rPr lang="en-US" dirty="0" err="1"/>
              <a:t>otkloni</a:t>
            </a:r>
            <a:r>
              <a:rPr lang="en-US" dirty="0"/>
              <a:t> </a:t>
            </a:r>
            <a:r>
              <a:rPr lang="en-US" dirty="0" err="1"/>
              <a:t>nepravilnosti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roku </a:t>
            </a:r>
            <a:r>
              <a:rPr lang="pl-PL" dirty="0"/>
              <a:t>određenom nalogom Komisije za hartije od </a:t>
            </a:r>
            <a:r>
              <a:rPr lang="pl-PL" dirty="0" smtClean="0"/>
              <a:t>vrijednosti </a:t>
            </a:r>
            <a:r>
              <a:rPr lang="pl-PL" dirty="0"/>
              <a:t>ili kada ova </a:t>
            </a:r>
            <a:r>
              <a:rPr lang="pl-PL" dirty="0" smtClean="0"/>
              <a:t>Komisija </a:t>
            </a:r>
            <a:r>
              <a:rPr lang="en-US" dirty="0" smtClean="0"/>
              <a:t>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je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nepravilnosti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izdavalac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otkloniti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Poništenje</a:t>
            </a:r>
            <a:r>
              <a:rPr lang="en-US" dirty="0" smtClean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izvršila</a:t>
            </a:r>
            <a:r>
              <a:rPr lang="en-US" dirty="0"/>
              <a:t> </a:t>
            </a:r>
            <a:r>
              <a:rPr lang="en-US" dirty="0" err="1" smtClean="0"/>
              <a:t>upis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je on </a:t>
            </a:r>
            <a:r>
              <a:rPr lang="en-US" dirty="0" err="1"/>
              <a:t>izdao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21750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/>
              <a:t>: da</a:t>
            </a:r>
          </a:p>
          <a:p>
            <a:pPr algn="just"/>
            <a:r>
              <a:rPr lang="en-US" dirty="0" err="1"/>
              <a:t>upisnicima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uplaćene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pripadajućom</a:t>
            </a:r>
            <a:r>
              <a:rPr lang="sr-Latn-ME" dirty="0" smtClean="0"/>
              <a:t> </a:t>
            </a:r>
            <a:r>
              <a:rPr lang="pl-PL" dirty="0" smtClean="0"/>
              <a:t>kamatom </a:t>
            </a:r>
            <a:r>
              <a:rPr lang="pl-PL" dirty="0"/>
              <a:t>(u roku od tri dana od dana prijema rešenja Komisije za hartije </a:t>
            </a:r>
            <a:r>
              <a:rPr lang="pl-PL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poništenju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 smtClean="0"/>
              <a:t>);</a:t>
            </a:r>
            <a:endParaRPr lang="sr-Latn-ME" dirty="0" smtClean="0"/>
          </a:p>
          <a:p>
            <a:pPr algn="just"/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nadoknadi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pretrp</a:t>
            </a:r>
            <a:r>
              <a:rPr lang="sr-Latn-ME" dirty="0"/>
              <a:t>j</a:t>
            </a:r>
            <a:r>
              <a:rPr lang="en-US" dirty="0" err="1" smtClean="0"/>
              <a:t>ela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Kada istekne rok za upis i uplatu hartija od </a:t>
            </a:r>
            <a:r>
              <a:rPr lang="pl-PL" dirty="0" smtClean="0"/>
              <a:t>vrijednosti </a:t>
            </a:r>
            <a:r>
              <a:rPr lang="pl-PL" dirty="0"/>
              <a:t>nastaje sledeća </a:t>
            </a:r>
            <a:r>
              <a:rPr lang="pl-PL" dirty="0" smtClean="0"/>
              <a:t>faza u </a:t>
            </a:r>
            <a:r>
              <a:rPr lang="pl-PL" dirty="0"/>
              <a:t>postupku izdavanja hartija od </a:t>
            </a:r>
            <a:r>
              <a:rPr lang="pl-PL" dirty="0" smtClean="0"/>
              <a:t>vrijednosti</a:t>
            </a:r>
            <a:r>
              <a:rPr lang="pl-PL" dirty="0"/>
              <a:t>, koja se odnosi na davanje odobrenja </a:t>
            </a:r>
            <a:r>
              <a:rPr lang="pl-PL" dirty="0" smtClean="0"/>
              <a:t>za njihovo </a:t>
            </a:r>
            <a:r>
              <a:rPr lang="pl-PL" dirty="0"/>
              <a:t>izdavanje od strane Komisije za hartije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1950207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Ovo odobrenje </a:t>
            </a:r>
            <a:r>
              <a:rPr lang="pl-PL" dirty="0" smtClean="0"/>
              <a:t>daje </a:t>
            </a:r>
            <a:r>
              <a:rPr lang="en-US" dirty="0" smtClean="0"/>
              <a:t>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zahtevu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je on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podnese</a:t>
            </a:r>
            <a:r>
              <a:rPr lang="en-US" dirty="0"/>
              <a:t>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sedam dana od dana isteka roka za upis i uplatu hartija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Uz </a:t>
            </a:r>
            <a:r>
              <a:rPr lang="pl-PL" dirty="0" smtClean="0"/>
              <a:t>zahtjev </a:t>
            </a:r>
            <a:r>
              <a:rPr lang="pl-PL" dirty="0" smtClean="0"/>
              <a:t>se </a:t>
            </a:r>
            <a:r>
              <a:rPr lang="pl-PL" dirty="0"/>
              <a:t>dostavlja i dokaz o broju upisanih i uplaćenih hartija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vezi </a:t>
            </a:r>
            <a:r>
              <a:rPr lang="pl-PL" dirty="0" smtClean="0"/>
              <a:t>s </a:t>
            </a:r>
            <a:r>
              <a:rPr lang="en-US" dirty="0" err="1" smtClean="0"/>
              <a:t>tim</a:t>
            </a:r>
            <a:r>
              <a:rPr lang="en-US" dirty="0"/>
              <a:t>,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utvrdi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izvršeni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pozivom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prospektom </a:t>
            </a:r>
            <a:r>
              <a:rPr lang="pl-PL" dirty="0"/>
              <a:t>za izdavanje hartija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zavisnosti od stava koji </a:t>
            </a:r>
            <a:r>
              <a:rPr lang="pl-PL" dirty="0" smtClean="0"/>
              <a:t>zauzme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,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rešenje</a:t>
            </a:r>
            <a:r>
              <a:rPr lang="en-US" dirty="0"/>
              <a:t> o </a:t>
            </a:r>
            <a:r>
              <a:rPr lang="en-US" dirty="0" err="1" smtClean="0"/>
              <a:t>odobrenju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odbiti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 smtClean="0"/>
              <a:t>pomenutog</a:t>
            </a:r>
            <a:r>
              <a:rPr lang="sr-Latn-ME" dirty="0" smtClean="0"/>
              <a:t> </a:t>
            </a:r>
            <a:r>
              <a:rPr lang="en-US" dirty="0" err="1" smtClean="0"/>
              <a:t>odobrenja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480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pismenih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sr-Latn-ME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pismene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pismene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se ova </a:t>
            </a:r>
            <a:r>
              <a:rPr lang="en-US" dirty="0" err="1"/>
              <a:t>obaveza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sr-Latn-ME" dirty="0"/>
              <a:t> </a:t>
            </a:r>
            <a:r>
              <a:rPr lang="en-US" dirty="0"/>
              <a:t>bez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pl-PL" dirty="0" smtClean="0"/>
              <a:t>Napred </a:t>
            </a:r>
            <a:r>
              <a:rPr lang="pl-PL" dirty="0"/>
              <a:t>navedene bitne osobine hartija od </a:t>
            </a:r>
            <a:r>
              <a:rPr lang="pl-PL" dirty="0" smtClean="0"/>
              <a:t>vrijednosti</a:t>
            </a:r>
            <a:r>
              <a:rPr lang="pl-PL" dirty="0"/>
              <a:t>, uz zakonsku </a:t>
            </a:r>
            <a:r>
              <a:rPr lang="pl-PL" dirty="0" smtClean="0"/>
              <a:t>definiciju hartija </a:t>
            </a:r>
            <a:r>
              <a:rPr lang="pl-PL" dirty="0"/>
              <a:t>od </a:t>
            </a:r>
            <a:r>
              <a:rPr lang="pl-PL" dirty="0" smtClean="0"/>
              <a:t>vrijednosti</a:t>
            </a:r>
            <a:r>
              <a:rPr lang="pl-PL" dirty="0"/>
              <a:t>, predstavljaju pojam hartija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Upravo </a:t>
            </a:r>
            <a:r>
              <a:rPr lang="pl-PL" dirty="0"/>
              <a:t>polazeći </a:t>
            </a:r>
            <a:r>
              <a:rPr lang="pl-PL" dirty="0" smtClean="0"/>
              <a:t>od </a:t>
            </a:r>
            <a:r>
              <a:rPr lang="en-US" dirty="0" err="1" smtClean="0"/>
              <a:t>ovakvog</a:t>
            </a:r>
            <a:r>
              <a:rPr lang="en-US" dirty="0" smtClean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od </a:t>
            </a:r>
            <a:r>
              <a:rPr lang="en-US" dirty="0" err="1" smtClean="0"/>
              <a:t>drugih</a:t>
            </a:r>
            <a:r>
              <a:rPr lang="sr-Latn-ME" dirty="0" smtClean="0"/>
              <a:t> </a:t>
            </a:r>
            <a:r>
              <a:rPr lang="en-US" dirty="0" err="1" smtClean="0"/>
              <a:t>pismenih</a:t>
            </a:r>
            <a:r>
              <a:rPr lang="en-US" dirty="0" smtClean="0"/>
              <a:t> </a:t>
            </a:r>
            <a:r>
              <a:rPr lang="en-US" dirty="0" err="1"/>
              <a:t>isprava</a:t>
            </a:r>
            <a:r>
              <a:rPr lang="en-US" dirty="0"/>
              <a:t>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,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368170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Ishod javne ponude hartija od </a:t>
            </a:r>
            <a:r>
              <a:rPr lang="pl-PL" dirty="0" smtClean="0"/>
              <a:t>vrijednosti </a:t>
            </a:r>
            <a:r>
              <a:rPr lang="pl-PL" dirty="0"/>
              <a:t>je podatak od posebnog značaja</a:t>
            </a:r>
            <a:r>
              <a:rPr lang="pl-PL" dirty="0" smtClean="0"/>
              <a:t>, naročito </a:t>
            </a:r>
            <a:r>
              <a:rPr lang="pl-PL" dirty="0"/>
              <a:t>u odnosu na lica koja su upisana i uplatila ove hartije. </a:t>
            </a:r>
            <a:endParaRPr lang="pl-PL" dirty="0" smtClean="0"/>
          </a:p>
          <a:p>
            <a:pPr algn="just"/>
            <a:r>
              <a:rPr lang="pl-PL" dirty="0" smtClean="0"/>
              <a:t>S </a:t>
            </a:r>
            <a:r>
              <a:rPr lang="pl-PL" dirty="0"/>
              <a:t>obzirom na to</a:t>
            </a:r>
            <a:r>
              <a:rPr lang="pl-PL" dirty="0" smtClean="0"/>
              <a:t>,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/>
              <a:t>članom</a:t>
            </a:r>
            <a:r>
              <a:rPr lang="en-US" dirty="0"/>
              <a:t> je </a:t>
            </a:r>
            <a:r>
              <a:rPr lang="en-US" dirty="0" err="1"/>
              <a:t>predviđena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 o </a:t>
            </a:r>
            <a:r>
              <a:rPr lang="en-US" dirty="0" err="1"/>
              <a:t>ishodu</a:t>
            </a:r>
            <a:r>
              <a:rPr lang="en-US" dirty="0"/>
              <a:t> </a:t>
            </a:r>
            <a:r>
              <a:rPr lang="en-US" dirty="0" err="1" smtClean="0"/>
              <a:t>javne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 (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sopstvenom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distribuira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eloj</a:t>
            </a:r>
            <a:r>
              <a:rPr lang="en-US" dirty="0" smtClean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sr-Latn-ME" dirty="0" smtClean="0"/>
              <a:t>države.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izveštaj</a:t>
            </a:r>
            <a:r>
              <a:rPr lang="en-US" dirty="0"/>
              <a:t> mora da </a:t>
            </a:r>
            <a:r>
              <a:rPr lang="en-US" dirty="0" err="1"/>
              <a:t>sadrži</a:t>
            </a:r>
            <a:r>
              <a:rPr lang="en-US" dirty="0"/>
              <a:t>: </a:t>
            </a:r>
            <a:r>
              <a:rPr lang="en-US" dirty="0" err="1" smtClean="0"/>
              <a:t>podatke</a:t>
            </a:r>
            <a:r>
              <a:rPr lang="sr-Latn-ME" dirty="0" smtClean="0"/>
              <a:t> </a:t>
            </a:r>
            <a:r>
              <a:rPr lang="pl-PL" dirty="0" smtClean="0"/>
              <a:t>o </a:t>
            </a:r>
            <a:r>
              <a:rPr lang="pl-PL" dirty="0"/>
              <a:t>upisanim i uplaćenim hartijama od </a:t>
            </a:r>
            <a:r>
              <a:rPr lang="pl-PL" dirty="0" smtClean="0"/>
              <a:t>vrijednosti </a:t>
            </a:r>
            <a:r>
              <a:rPr lang="pl-PL" dirty="0"/>
              <a:t>i naznaku da li je javna </a:t>
            </a:r>
            <a:r>
              <a:rPr lang="pl-PL" dirty="0" smtClean="0"/>
              <a:t>ponuda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ne. </a:t>
            </a:r>
            <a:endParaRPr lang="sr-Latn-ME" dirty="0" smtClean="0"/>
          </a:p>
          <a:p>
            <a:pPr algn="just"/>
            <a:r>
              <a:rPr lang="en-US" dirty="0" err="1" smtClean="0"/>
              <a:t>Pomenuti</a:t>
            </a:r>
            <a:r>
              <a:rPr lang="en-US" dirty="0" smtClean="0"/>
              <a:t> </a:t>
            </a:r>
            <a:r>
              <a:rPr lang="en-US" dirty="0" err="1"/>
              <a:t>izveštaj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objavi </a:t>
            </a:r>
            <a:r>
              <a:rPr lang="pl-PL" dirty="0"/>
              <a:t>najkasnije u roku od sedam dana od dana isteka roka za upis i uplatu </a:t>
            </a:r>
            <a:r>
              <a:rPr lang="pl-PL" dirty="0" smtClean="0"/>
              <a:t>hartija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11622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Kada dobije rešenje Komisije za hartije od </a:t>
            </a:r>
            <a:r>
              <a:rPr lang="pl-PL" dirty="0" smtClean="0"/>
              <a:t>vrijednosti </a:t>
            </a:r>
            <a:r>
              <a:rPr lang="pl-PL" dirty="0"/>
              <a:t>kojim mu se </a:t>
            </a:r>
            <a:r>
              <a:rPr lang="pl-PL" dirty="0" smtClean="0"/>
              <a:t>odobrava </a:t>
            </a:r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otvori</a:t>
            </a:r>
            <a:r>
              <a:rPr lang="en-US" dirty="0"/>
              <a:t> </a:t>
            </a:r>
            <a:r>
              <a:rPr lang="en-US" dirty="0" err="1" smtClean="0"/>
              <a:t>emisioni</a:t>
            </a:r>
            <a:r>
              <a:rPr lang="sr-Latn-ME" dirty="0" smtClean="0"/>
              <a:t> </a:t>
            </a:r>
            <a:r>
              <a:rPr lang="pl-PL" dirty="0" smtClean="0"/>
              <a:t>račun </a:t>
            </a:r>
            <a:r>
              <a:rPr lang="pl-PL" dirty="0"/>
              <a:t>u Centralnom registru hartija od </a:t>
            </a:r>
            <a:r>
              <a:rPr lang="pl-PL" dirty="0" smtClean="0"/>
              <a:t>vrijednosti </a:t>
            </a:r>
            <a:r>
              <a:rPr lang="pl-PL" dirty="0"/>
              <a:t>i u taj registar upiše hartije </a:t>
            </a:r>
            <a:r>
              <a:rPr lang="pl-PL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emisionog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pomenutom</a:t>
            </a:r>
            <a:r>
              <a:rPr lang="sr-Latn-ME" dirty="0" smtClean="0"/>
              <a:t> </a:t>
            </a:r>
            <a:r>
              <a:rPr lang="en-US" dirty="0" err="1" smtClean="0"/>
              <a:t>registru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on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podnese</a:t>
            </a:r>
            <a:r>
              <a:rPr lang="en-US" dirty="0"/>
              <a:t> u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sedam</a:t>
            </a:r>
            <a:r>
              <a:rPr lang="en-US" dirty="0"/>
              <a:t> dana od dana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odbijanju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se mora </a:t>
            </a:r>
            <a:r>
              <a:rPr lang="en-US" dirty="0" err="1"/>
              <a:t>priložiti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i druga dokumentacija utvrđena aktom Centralnog registra).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179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Inače</a:t>
            </a:r>
            <a:r>
              <a:rPr lang="en-US" dirty="0"/>
              <a:t>,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one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emisionog</a:t>
            </a:r>
            <a:r>
              <a:rPr lang="en-US" dirty="0" smtClean="0"/>
              <a:t> </a:t>
            </a:r>
            <a:r>
              <a:rPr lang="en-US" dirty="0" err="1"/>
              <a:t>računa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izdavaocu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upisala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uplatila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računi</a:t>
            </a:r>
            <a:r>
              <a:rPr lang="en-US" dirty="0"/>
              <a:t> </a:t>
            </a:r>
            <a:r>
              <a:rPr lang="en-US" dirty="0" err="1"/>
              <a:t>otvaraju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u </a:t>
            </a:r>
            <a:r>
              <a:rPr lang="en-US" dirty="0" err="1"/>
              <a:t>Centralnom</a:t>
            </a:r>
            <a:r>
              <a:rPr lang="en-US" dirty="0"/>
              <a:t> </a:t>
            </a:r>
            <a:r>
              <a:rPr lang="en-US" dirty="0" err="1" smtClean="0"/>
              <a:t>registru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a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emisionog</a:t>
            </a:r>
            <a:r>
              <a:rPr lang="en-US" dirty="0"/>
              <a:t> </a:t>
            </a:r>
            <a:r>
              <a:rPr lang="en-US" dirty="0" err="1" smtClean="0"/>
              <a:t>računa</a:t>
            </a:r>
            <a:r>
              <a:rPr lang="sr-Latn-ME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upisala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uplatila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obliku</a:t>
            </a:r>
            <a:r>
              <a:rPr lang="en-US" dirty="0" smtClean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58048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Centralni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se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Time se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en-US" dirty="0" err="1" smtClean="0"/>
              <a:t>cilj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 smtClean="0"/>
              <a:t>određena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uključenjem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izdavalac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:</a:t>
            </a:r>
          </a:p>
          <a:p>
            <a:pPr marL="0" indent="0" algn="just">
              <a:buNone/>
            </a:pPr>
            <a:r>
              <a:rPr lang="sr-Latn-ME" dirty="0" smtClean="0"/>
              <a:t>-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(</a:t>
            </a:r>
            <a:r>
              <a:rPr lang="en-US" dirty="0" smtClean="0"/>
              <a:t>tri</a:t>
            </a:r>
            <a:r>
              <a:rPr lang="sr-Latn-ME" dirty="0" smtClean="0"/>
              <a:t> </a:t>
            </a:r>
            <a:r>
              <a:rPr lang="pl-PL" dirty="0" smtClean="0"/>
              <a:t>dana </a:t>
            </a:r>
            <a:r>
              <a:rPr lang="pl-PL" dirty="0"/>
              <a:t>od dana prijema obaveštenja od Centralnog registra hartija od </a:t>
            </a:r>
            <a:r>
              <a:rPr lang="pl-PL" dirty="0" smtClean="0"/>
              <a:t>vrijednosti </a:t>
            </a:r>
            <a:r>
              <a:rPr lang="pl-PL" dirty="0" smtClean="0"/>
              <a:t>o </a:t>
            </a:r>
            <a:r>
              <a:rPr lang="en-US" dirty="0" err="1" smtClean="0"/>
              <a:t>izvršenom</a:t>
            </a:r>
            <a:r>
              <a:rPr lang="en-US" dirty="0" smtClean="0"/>
              <a:t> </a:t>
            </a:r>
            <a:r>
              <a:rPr lang="en-US" dirty="0" err="1"/>
              <a:t>upisu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</a:t>
            </a:r>
            <a:r>
              <a:rPr lang="en-US" dirty="0" smtClean="0"/>
              <a:t> </a:t>
            </a:r>
            <a:r>
              <a:rPr lang="en-US" dirty="0" err="1"/>
              <a:t>organizatoru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njihov</a:t>
            </a:r>
            <a:r>
              <a:rPr lang="sr-Latn-ME" dirty="0" smtClean="0"/>
              <a:t> </a:t>
            </a:r>
            <a:r>
              <a:rPr lang="en-US" dirty="0" err="1" smtClean="0"/>
              <a:t>prijem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vanberzansko</a:t>
            </a:r>
            <a:r>
              <a:rPr lang="en-US" dirty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/>
              <a:t>(u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vrijednosti), </a:t>
            </a:r>
            <a:r>
              <a:rPr lang="pl-PL" dirty="0"/>
              <a:t>ili </a:t>
            </a:r>
            <a:endParaRPr lang="pl-PL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3172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 smtClean="0"/>
              <a:t>- da </a:t>
            </a:r>
            <a:r>
              <a:rPr lang="pl-PL" dirty="0"/>
              <a:t>u istom roku podnese zahtjev za prijem tih hartija na berzansko </a:t>
            </a:r>
            <a:r>
              <a:rPr lang="en-US" dirty="0" err="1"/>
              <a:t>tržište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ispunjavaju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vanberzanskom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sr-Latn-ME" dirty="0"/>
              <a:t> </a:t>
            </a:r>
            <a:r>
              <a:rPr lang="pl-PL" dirty="0"/>
              <a:t>ima obavezu da ih primi na organizovano tržište i to najkasnije u roku od pet dana </a:t>
            </a:r>
            <a:r>
              <a:rPr lang="en-US" dirty="0"/>
              <a:t>od dana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ME" dirty="0"/>
              <a:t>j</a:t>
            </a:r>
            <a:r>
              <a:rPr lang="en-US" dirty="0" err="1"/>
              <a:t>eva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uključivanje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organizovano</a:t>
            </a:r>
            <a:r>
              <a:rPr lang="sr-Latn-ME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da je </a:t>
            </a:r>
            <a:r>
              <a:rPr lang="en-US" dirty="0" err="1" smtClean="0"/>
              <a:t>njihov</a:t>
            </a:r>
            <a:r>
              <a:rPr lang="sr-Latn-ME" dirty="0" smtClean="0"/>
              <a:t> </a:t>
            </a:r>
            <a:r>
              <a:rPr lang="en-US" dirty="0" err="1" smtClean="0"/>
              <a:t>izdavalac</a:t>
            </a:r>
            <a:r>
              <a:rPr lang="en-US" dirty="0" smtClean="0"/>
              <a:t> </a:t>
            </a:r>
            <a:r>
              <a:rPr lang="en-US" dirty="0" err="1"/>
              <a:t>dobio</a:t>
            </a:r>
            <a:r>
              <a:rPr lang="en-US" dirty="0"/>
              <a:t> od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rešenje</a:t>
            </a:r>
            <a:r>
              <a:rPr lang="en-US" dirty="0"/>
              <a:t> o </a:t>
            </a:r>
            <a:r>
              <a:rPr lang="en-US" dirty="0" err="1"/>
              <a:t>uključivanju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Naravno</a:t>
            </a:r>
            <a:r>
              <a:rPr lang="en-US" dirty="0"/>
              <a:t>, </a:t>
            </a:r>
            <a:r>
              <a:rPr lang="en-US" dirty="0" err="1"/>
              <a:t>berza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 smtClean="0"/>
              <a:t>aktima</a:t>
            </a:r>
            <a:r>
              <a:rPr lang="sr-Latn-ME" dirty="0" smtClean="0"/>
              <a:t> </a:t>
            </a:r>
            <a:r>
              <a:rPr lang="pl-PL" dirty="0" smtClean="0"/>
              <a:t>propisati </a:t>
            </a:r>
            <a:r>
              <a:rPr lang="pl-PL" dirty="0"/>
              <a:t>i dodatne uslove za prijem hartija od </a:t>
            </a:r>
            <a:r>
              <a:rPr lang="pl-PL" dirty="0" smtClean="0"/>
              <a:t>vrijednosti </a:t>
            </a:r>
            <a:r>
              <a:rPr lang="pl-PL" dirty="0"/>
              <a:t>na listing berze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Ukoliko </a:t>
            </a:r>
            <a:r>
              <a:rPr lang="en-US" dirty="0" err="1" smtClean="0"/>
              <a:t>berza</a:t>
            </a:r>
            <a:r>
              <a:rPr lang="en-US" dirty="0" smtClean="0"/>
              <a:t> </a:t>
            </a:r>
            <a:r>
              <a:rPr lang="en-US" dirty="0" err="1"/>
              <a:t>propiše</a:t>
            </a:r>
            <a:r>
              <a:rPr lang="en-US" dirty="0"/>
              <a:t>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Komisija </a:t>
            </a:r>
            <a:r>
              <a:rPr lang="pl-PL" dirty="0"/>
              <a:t>za hartije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2146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/>
              <a:t>6</a:t>
            </a:r>
            <a:r>
              <a:rPr lang="pl-PL" sz="3600" dirty="0" smtClean="0"/>
              <a:t>. TRGOVINA </a:t>
            </a:r>
            <a:r>
              <a:rPr lang="pl-PL" sz="3600" dirty="0"/>
              <a:t>HARTIJAMA OD </a:t>
            </a:r>
            <a:r>
              <a:rPr lang="pl-PL" sz="3600" dirty="0" smtClean="0"/>
              <a:t>VRIJEDNOSTI NA </a:t>
            </a:r>
            <a:r>
              <a:rPr lang="en-US" sz="3600" dirty="0" smtClean="0"/>
              <a:t>ORGANIZOVANOM </a:t>
            </a:r>
            <a:r>
              <a:rPr lang="en-US" sz="3600" dirty="0"/>
              <a:t>TRŽIŠTU</a:t>
            </a:r>
          </a:p>
          <a:p>
            <a:pPr marL="0" indent="0">
              <a:buNone/>
            </a:pPr>
            <a:r>
              <a:rPr lang="sr-Latn-ME" b="1" dirty="0"/>
              <a:t>6</a:t>
            </a:r>
            <a:r>
              <a:rPr lang="en-US" b="1" dirty="0" smtClean="0"/>
              <a:t>.1</a:t>
            </a:r>
            <a:r>
              <a:rPr lang="en-US" b="1" dirty="0"/>
              <a:t>. </a:t>
            </a:r>
            <a:r>
              <a:rPr lang="en-US" b="1" dirty="0" err="1"/>
              <a:t>Opšta</a:t>
            </a:r>
            <a:r>
              <a:rPr lang="en-US" b="1" dirty="0"/>
              <a:t> </a:t>
            </a:r>
            <a:r>
              <a:rPr lang="en-US" b="1" dirty="0" err="1"/>
              <a:t>pravila</a:t>
            </a:r>
            <a:r>
              <a:rPr lang="en-US" b="1" dirty="0"/>
              <a:t> </a:t>
            </a:r>
            <a:r>
              <a:rPr lang="en-US" b="1" dirty="0" err="1"/>
              <a:t>trgovine</a:t>
            </a:r>
            <a:endParaRPr lang="en-US" b="1" dirty="0"/>
          </a:p>
          <a:p>
            <a:pPr algn="just"/>
            <a:r>
              <a:rPr lang="en-US" dirty="0"/>
              <a:t>Pod </a:t>
            </a:r>
            <a:r>
              <a:rPr lang="en-US" dirty="0" err="1"/>
              <a:t>trgovinom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podrazumeva</a:t>
            </a:r>
            <a:r>
              <a:rPr lang="en-US" dirty="0"/>
              <a:t> se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/>
              <a:t>pogodne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rganizovanom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sastojci</a:t>
            </a:r>
            <a:r>
              <a:rPr lang="en-US" dirty="0"/>
              <a:t> (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izuzetkom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definisati</a:t>
            </a:r>
            <a:r>
              <a:rPr lang="en-US" dirty="0"/>
              <a:t>, </a:t>
            </a:r>
            <a:r>
              <a:rPr lang="en-US" dirty="0" err="1"/>
              <a:t>budući</a:t>
            </a:r>
            <a:r>
              <a:rPr lang="en-US" dirty="0"/>
              <a:t> da se </a:t>
            </a:r>
            <a:r>
              <a:rPr lang="en-US" dirty="0" err="1"/>
              <a:t>izdaje</a:t>
            </a:r>
            <a:r>
              <a:rPr lang="en-US" dirty="0"/>
              <a:t> u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istom</a:t>
            </a:r>
            <a:r>
              <a:rPr lang="en-US" dirty="0" smtClean="0"/>
              <a:t> </a:t>
            </a:r>
            <a:r>
              <a:rPr lang="en-US" dirty="0" err="1"/>
              <a:t>sadržinom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95342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sadržanom</a:t>
            </a:r>
            <a:r>
              <a:rPr lang="en-US" dirty="0"/>
              <a:t> u </a:t>
            </a:r>
            <a:r>
              <a:rPr lang="en-US" dirty="0" err="1" smtClean="0"/>
              <a:t>odredbi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, </a:t>
            </a:r>
            <a:r>
              <a:rPr lang="en-US" dirty="0" err="1" smtClean="0"/>
              <a:t>trgovina</a:t>
            </a:r>
            <a:r>
              <a:rPr lang="sr-Latn-ME" dirty="0" smtClean="0"/>
              <a:t> 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obavlja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drukčije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prostor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je dostupno javnosti, a na kome se (po unapred propisanim pravilima</a:t>
            </a:r>
            <a:r>
              <a:rPr lang="pl-PL" dirty="0" smtClean="0"/>
              <a:t>) </a:t>
            </a:r>
            <a:r>
              <a:rPr lang="en-US" dirty="0" err="1" smtClean="0"/>
              <a:t>ispoljavaju</a:t>
            </a:r>
            <a:r>
              <a:rPr lang="en-US" dirty="0" smtClean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istaći</a:t>
            </a:r>
            <a:r>
              <a:rPr lang="en-US" dirty="0"/>
              <a:t> da se </a:t>
            </a:r>
            <a:r>
              <a:rPr lang="en-US" dirty="0" err="1"/>
              <a:t>vlasničkim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drugom</a:t>
            </a:r>
            <a:r>
              <a:rPr lang="en-US" dirty="0" smtClean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01989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brokersko-dilerska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ovlašćene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subjekti</a:t>
            </a:r>
            <a:r>
              <a:rPr lang="en-US" dirty="0"/>
              <a:t>, da bi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Druga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Brokersko-dilersko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 smtClean="0"/>
              <a:t>pravno</a:t>
            </a:r>
            <a:r>
              <a:rPr lang="sr-Latn-ME" dirty="0" smtClean="0"/>
              <a:t> </a:t>
            </a:r>
            <a:r>
              <a:rPr lang="pl-PL" dirty="0" smtClean="0"/>
              <a:t>lice </a:t>
            </a:r>
            <a:r>
              <a:rPr lang="pl-PL" dirty="0"/>
              <a:t>koje ima dozvolu Komisije za hartije od </a:t>
            </a:r>
            <a:r>
              <a:rPr lang="pl-PL" dirty="0" smtClean="0"/>
              <a:t>vrijednosti </a:t>
            </a:r>
            <a:r>
              <a:rPr lang="pl-PL" dirty="0"/>
              <a:t>za obavljanje </a:t>
            </a:r>
            <a:r>
              <a:rPr lang="pl-PL" dirty="0" smtClean="0"/>
              <a:t>djelatnosti </a:t>
            </a:r>
            <a:r>
              <a:rPr lang="en-US" dirty="0" err="1" smtClean="0"/>
              <a:t>brokersko-dilerskog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pod </a:t>
            </a:r>
            <a:r>
              <a:rPr lang="en-US" dirty="0" err="1"/>
              <a:t>ovlašćenom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 smtClean="0"/>
              <a:t>brokersko</a:t>
            </a:r>
            <a:r>
              <a:rPr lang="sr-Latn-ME" dirty="0" smtClean="0"/>
              <a:t>-</a:t>
            </a:r>
            <a:r>
              <a:rPr lang="en-US" dirty="0" err="1" smtClean="0"/>
              <a:t>dilerskog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136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odredb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da </a:t>
            </a:r>
            <a:r>
              <a:rPr lang="en-US" dirty="0" err="1"/>
              <a:t>trgovina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sr-Latn-ME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: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potražnje hartija od </a:t>
            </a:r>
            <a:r>
              <a:rPr lang="pl-PL" dirty="0" smtClean="0"/>
              <a:t>vrijednosti </a:t>
            </a:r>
            <a:r>
              <a:rPr lang="pl-PL" dirty="0"/>
              <a:t>i drugih finansijskih instrumenata.</a:t>
            </a:r>
          </a:p>
          <a:p>
            <a:pPr algn="just"/>
            <a:r>
              <a:rPr lang="pl-PL" dirty="0"/>
              <a:t> Organizovano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propisivanje</a:t>
            </a:r>
            <a:r>
              <a:rPr lang="en-US" dirty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nn-NO" dirty="0" smtClean="0"/>
              <a:t>poslovanja </a:t>
            </a:r>
            <a:r>
              <a:rPr lang="nn-NO" dirty="0"/>
              <a:t>organizovanog tržišta, nadzor nad poslovanjem članova </a:t>
            </a:r>
            <a:r>
              <a:rPr lang="nn-NO" dirty="0" smtClean="0"/>
              <a:t>organizovanog</a:t>
            </a:r>
            <a:r>
              <a:rPr lang="sr-Latn-ME" dirty="0" smtClean="0"/>
              <a:t> </a:t>
            </a:r>
            <a:r>
              <a:rPr lang="pl-PL" dirty="0" smtClean="0"/>
              <a:t>tržišta</a:t>
            </a:r>
            <a:r>
              <a:rPr lang="pl-PL" dirty="0"/>
              <a:t>, kao i prijem hartija od </a:t>
            </a:r>
            <a:r>
              <a:rPr lang="pl-PL" dirty="0" smtClean="0"/>
              <a:t>vrijednosti </a:t>
            </a:r>
            <a:r>
              <a:rPr lang="pl-PL" dirty="0"/>
              <a:t>i drugih finansijskih instrumenata </a:t>
            </a:r>
            <a:r>
              <a:rPr lang="pl-PL" dirty="0" smtClean="0"/>
              <a:t>na </a:t>
            </a:r>
            <a:r>
              <a:rPr lang="en-US" dirty="0" err="1" smtClean="0"/>
              <a:t>organizovano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17000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6</a:t>
            </a:r>
            <a:r>
              <a:rPr lang="pl-PL" b="1" dirty="0" smtClean="0"/>
              <a:t>.2</a:t>
            </a:r>
            <a:r>
              <a:rPr lang="pl-PL" b="1" dirty="0"/>
              <a:t>. Izuzeci od obaveze odobrenja prospekta za izdavanje hartija </a:t>
            </a:r>
            <a:r>
              <a:rPr lang="pl-PL" b="1" dirty="0" smtClean="0"/>
              <a:t>od vrijednosti </a:t>
            </a:r>
            <a:r>
              <a:rPr lang="pl-PL" b="1" dirty="0"/>
              <a:t>i trgovine javnom ponudom</a:t>
            </a:r>
          </a:p>
          <a:p>
            <a:pPr algn="just"/>
            <a:r>
              <a:rPr lang="pl-PL" dirty="0"/>
              <a:t>Pravilo je da prospekt za izdavanje hartija od </a:t>
            </a:r>
            <a:r>
              <a:rPr lang="pl-PL" dirty="0" smtClean="0"/>
              <a:t>vrijednosti </a:t>
            </a:r>
            <a:r>
              <a:rPr lang="pl-PL" dirty="0"/>
              <a:t>mora biti </a:t>
            </a:r>
            <a:r>
              <a:rPr lang="pl-PL" dirty="0" smtClean="0"/>
              <a:t>odobren od </a:t>
            </a:r>
            <a:r>
              <a:rPr lang="pl-PL" dirty="0"/>
              <a:t>strane Komisije za hartije od </a:t>
            </a:r>
            <a:r>
              <a:rPr lang="pl-PL" dirty="0" smtClean="0"/>
              <a:t>vrijednosti </a:t>
            </a:r>
            <a:r>
              <a:rPr lang="pl-PL" dirty="0"/>
              <a:t>i da se trgovina hartijama od </a:t>
            </a:r>
            <a:r>
              <a:rPr lang="pl-PL" dirty="0" smtClean="0"/>
              <a:t>vrijednosti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od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 smtClean="0"/>
              <a:t>izuzeci</a:t>
            </a:r>
            <a:r>
              <a:rPr lang="sr-Latn-ME" dirty="0"/>
              <a:t> </a:t>
            </a:r>
            <a:r>
              <a:rPr lang="sr-Latn-ME" dirty="0" smtClean="0"/>
              <a:t>u nekim zemljama (tranzicije).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Prvi</a:t>
            </a:r>
            <a:r>
              <a:rPr lang="sr-Latn-ME" dirty="0" smtClean="0"/>
              <a:t> </a:t>
            </a:r>
            <a:r>
              <a:rPr lang="pl-PL" dirty="0" smtClean="0"/>
              <a:t>izuzetak </a:t>
            </a:r>
            <a:r>
              <a:rPr lang="pl-PL" dirty="0"/>
              <a:t>kada nije obavezno odobrenje prospekta za izdavanje hartija od </a:t>
            </a:r>
            <a:r>
              <a:rPr lang="pl-PL" dirty="0" smtClean="0"/>
              <a:t>vrijednosti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privatizacije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9357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4000" dirty="0" smtClean="0">
                <a:latin typeface="+mn-lt"/>
              </a:rPr>
              <a:t>2</a:t>
            </a:r>
            <a:r>
              <a:rPr lang="pl-PL" sz="4000" dirty="0">
                <a:latin typeface="+mn-lt"/>
              </a:rPr>
              <a:t>. OPERACIJE CENTRALNE BANKE NA OTVORENOM </a:t>
            </a:r>
            <a:r>
              <a:rPr lang="en-US" sz="4000" dirty="0">
                <a:latin typeface="+mn-lt"/>
              </a:rPr>
              <a:t>TRŽIŠTU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obveznica</a:t>
            </a:r>
            <a:r>
              <a:rPr lang="en-US" dirty="0"/>
              <a:t>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instrumenta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usko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/>
              <a:t>P</a:t>
            </a:r>
            <a:r>
              <a:rPr lang="en-US" dirty="0" err="1" smtClean="0"/>
              <a:t>ostoji</a:t>
            </a:r>
            <a:r>
              <a:rPr lang="en-US" dirty="0" smtClean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 smtClean="0"/>
              <a:t>tradicija</a:t>
            </a:r>
            <a:r>
              <a:rPr lang="sr-Latn-ME" dirty="0" smtClean="0"/>
              <a:t> </a:t>
            </a:r>
            <a:r>
              <a:rPr lang="en-US" dirty="0" err="1" smtClean="0"/>
              <a:t>širokog</a:t>
            </a:r>
            <a:r>
              <a:rPr lang="en-US" dirty="0" smtClean="0"/>
              <a:t> </a:t>
            </a:r>
            <a:r>
              <a:rPr lang="en-US" dirty="0" err="1"/>
              <a:t>angažovanja</a:t>
            </a:r>
            <a:r>
              <a:rPr lang="en-US" dirty="0"/>
              <a:t> </a:t>
            </a:r>
            <a:r>
              <a:rPr lang="en-US" dirty="0" err="1"/>
              <a:t>centralnih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u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 smtClean="0"/>
              <a:t>kupovine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(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),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dugoročnih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To je</a:t>
            </a:r>
            <a:r>
              <a:rPr lang="en-US" dirty="0" smtClean="0"/>
              <a:t> </a:t>
            </a:r>
            <a:r>
              <a:rPr lang="en-US" dirty="0" err="1" smtClean="0"/>
              <a:t>naročito</a:t>
            </a:r>
            <a:r>
              <a:rPr lang="sr-Latn-ME" dirty="0" smtClean="0"/>
              <a:t> prisutno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razvijenosti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 smtClean="0"/>
              <a:t>razvijenim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tržištem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,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 smtClean="0"/>
              <a:t>centralnih</a:t>
            </a:r>
            <a:r>
              <a:rPr lang="sr-Latn-ME" dirty="0" smtClean="0"/>
              <a:t> </a:t>
            </a:r>
            <a:r>
              <a:rPr lang="pl-PL" dirty="0" smtClean="0"/>
              <a:t>banka </a:t>
            </a:r>
            <a:r>
              <a:rPr lang="pl-PL" dirty="0"/>
              <a:t>u poslovima prodaje i kupovine državnih hartija od </a:t>
            </a:r>
            <a:r>
              <a:rPr lang="pl-PL" dirty="0" smtClean="0"/>
              <a:t>vrijednosti </a:t>
            </a:r>
            <a:r>
              <a:rPr lang="pl-PL" dirty="0"/>
              <a:t>(po pravilu</a:t>
            </a:r>
            <a:r>
              <a:rPr lang="pl-PL" dirty="0" smtClean="0"/>
              <a:t>) </a:t>
            </a:r>
            <a:r>
              <a:rPr lang="nn-NO" dirty="0" smtClean="0"/>
              <a:t>predstavljaju </a:t>
            </a:r>
            <a:r>
              <a:rPr lang="nn-NO" dirty="0"/>
              <a:t>veoma značajan instrument regulisanja količine primarnog novca </a:t>
            </a:r>
            <a:r>
              <a:rPr lang="nn-NO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cirkulaciji</a:t>
            </a:r>
            <a:r>
              <a:rPr lang="en-US" dirty="0"/>
              <a:t> </a:t>
            </a:r>
            <a:r>
              <a:rPr lang="en-US" dirty="0" err="1" smtClean="0"/>
              <a:t>uopšte</a:t>
            </a:r>
            <a:r>
              <a:rPr lang="sr-Latn-ME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988048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en-US" dirty="0" err="1"/>
              <a:t>Intencija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izuzetka</a:t>
            </a:r>
            <a:r>
              <a:rPr lang="en-US" dirty="0"/>
              <a:t> je da se </a:t>
            </a:r>
            <a:r>
              <a:rPr lang="en-US" dirty="0" err="1"/>
              <a:t>pojednostavi</a:t>
            </a:r>
            <a:r>
              <a:rPr lang="en-US" dirty="0"/>
              <a:t>, </a:t>
            </a:r>
            <a:r>
              <a:rPr lang="en-US" dirty="0" err="1"/>
              <a:t>posp</a:t>
            </a:r>
            <a:r>
              <a:rPr lang="sr-Latn-ME" dirty="0"/>
              <a:t>j</a:t>
            </a:r>
            <a:r>
              <a:rPr lang="en-US" dirty="0" err="1"/>
              <a:t>eši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ubrza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privatizacije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sr-Latn-ME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sr-Latn-ME" dirty="0"/>
              <a:t> </a:t>
            </a:r>
            <a:r>
              <a:rPr lang="en-US" dirty="0" err="1"/>
              <a:t>fizičkim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100 (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bez </a:t>
            </a:r>
            <a:r>
              <a:rPr lang="en-US" dirty="0" err="1"/>
              <a:t>upućivanja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sr-Latn-ME" dirty="0"/>
              <a:t> </a:t>
            </a:r>
            <a:r>
              <a:rPr lang="en-US" dirty="0" err="1"/>
              <a:t>oglašavanja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pl-PL" dirty="0"/>
              <a:t>Drugi izuzetak od obaveze odobrenja prospekta za izdavanje hartija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je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8272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izuzetak</a:t>
            </a:r>
            <a:r>
              <a:rPr lang="en-US" dirty="0"/>
              <a:t> je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posebnog</a:t>
            </a:r>
            <a:r>
              <a:rPr lang="sr-Latn-ME" dirty="0" smtClean="0"/>
              <a:t> </a:t>
            </a:r>
            <a:r>
              <a:rPr lang="en-US" dirty="0" err="1" smtClean="0"/>
              <a:t>društvenog</a:t>
            </a:r>
            <a:r>
              <a:rPr lang="en-US" dirty="0" smtClean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 smtClean="0"/>
              <a:t>investitori</a:t>
            </a:r>
            <a:r>
              <a:rPr lang="sr-Latn-ME" dirty="0" smtClean="0"/>
              <a:t> (država, CB)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profesionalni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en-US" dirty="0" err="1" smtClean="0"/>
              <a:t>obavljaju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u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poznatim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(</a:t>
            </a:r>
            <a:r>
              <a:rPr lang="en-US" dirty="0" err="1"/>
              <a:t>postojećim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 smtClean="0"/>
              <a:t>dod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primenu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izuzetaka</a:t>
            </a:r>
            <a:r>
              <a:rPr lang="en-US" dirty="0"/>
              <a:t> je da se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elokupne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nekom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bez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vrste</a:t>
            </a:r>
            <a:r>
              <a:rPr lang="sr-Latn-ME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/>
              <a:t>oglašavanja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274836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Zakon</a:t>
            </a:r>
            <a:r>
              <a:rPr lang="sr-Latn-ME" dirty="0" smtClean="0"/>
              <a:t>om su</a:t>
            </a:r>
            <a:r>
              <a:rPr lang="en-US" dirty="0" smtClean="0"/>
              <a:t> </a:t>
            </a:r>
            <a:r>
              <a:rPr lang="en-US" dirty="0" err="1" smtClean="0"/>
              <a:t>propisana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(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poznatim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pravila</a:t>
            </a:r>
            <a:r>
              <a:rPr lang="sr-Latn-ME" dirty="0" smtClean="0"/>
              <a:t> </a:t>
            </a:r>
            <a:r>
              <a:rPr lang="pt-BR" dirty="0" smtClean="0"/>
              <a:t>odnose </a:t>
            </a:r>
            <a:r>
              <a:rPr lang="pt-BR" dirty="0"/>
              <a:t>se na </a:t>
            </a:r>
            <a:r>
              <a:rPr lang="pt-BR" dirty="0" smtClean="0"/>
              <a:t>sl</a:t>
            </a:r>
            <a:r>
              <a:rPr lang="sr-Latn-ME" dirty="0" smtClean="0"/>
              <a:t>ij</a:t>
            </a:r>
            <a:r>
              <a:rPr lang="pt-BR" dirty="0" smtClean="0"/>
              <a:t>edeća </a:t>
            </a:r>
            <a:r>
              <a:rPr lang="pt-BR" dirty="0"/>
              <a:t>pitanja:</a:t>
            </a:r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pomenutih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otpočinjanja</a:t>
            </a:r>
            <a:r>
              <a:rPr lang="sr-Latn-ME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(</a:t>
            </a:r>
            <a:r>
              <a:rPr lang="en-US" dirty="0" err="1"/>
              <a:t>podnošenje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 </a:t>
            </a:r>
            <a:r>
              <a:rPr lang="pl-PL" dirty="0" smtClean="0"/>
              <a:t>hartija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/>
              <a:t>i dostavljanje određene dokumentacije </a:t>
            </a:r>
            <a:r>
              <a:rPr lang="pl-PL" dirty="0" smtClean="0"/>
              <a:t>Komisiji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4525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 smtClean="0"/>
              <a:t>javne</a:t>
            </a:r>
            <a:r>
              <a:rPr lang="sr-Latn-ME" dirty="0" smtClean="0"/>
              <a:t> </a:t>
            </a:r>
            <a:r>
              <a:rPr lang="pl-PL" dirty="0" smtClean="0"/>
              <a:t>ponude </a:t>
            </a:r>
            <a:r>
              <a:rPr lang="pl-PL" dirty="0"/>
              <a:t>(koje donosi Komisija za hartije od </a:t>
            </a:r>
            <a:r>
              <a:rPr lang="pl-PL" dirty="0" smtClean="0"/>
              <a:t>vrijednosti </a:t>
            </a:r>
            <a:r>
              <a:rPr lang="pl-PL" dirty="0"/>
              <a:t>kada utvrdi da </a:t>
            </a:r>
            <a:r>
              <a:rPr lang="pl-PL" dirty="0" smtClean="0"/>
              <a:t>su za </a:t>
            </a:r>
            <a:r>
              <a:rPr lang="pl-PL" dirty="0"/>
              <a:t>to ispunjeni predviđeni zakonski uslovi);</a:t>
            </a:r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en-US" dirty="0" err="1"/>
              <a:t>zaključivanje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se,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 smtClean="0"/>
              <a:t>Zakona</a:t>
            </a:r>
            <a:r>
              <a:rPr lang="en-US" dirty="0"/>
              <a:t>,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 smtClean="0"/>
              <a:t>unapred</a:t>
            </a:r>
            <a:r>
              <a:rPr lang="sr-Latn-ME" dirty="0" smtClean="0"/>
              <a:t> </a:t>
            </a:r>
            <a:r>
              <a:rPr lang="en-US" dirty="0" err="1" smtClean="0"/>
              <a:t>poznatim</a:t>
            </a:r>
            <a:r>
              <a:rPr lang="en-US" dirty="0" smtClean="0"/>
              <a:t> </a:t>
            </a:r>
            <a:r>
              <a:rPr lang="en-US" dirty="0" err="1"/>
              <a:t>kupcima</a:t>
            </a:r>
            <a:r>
              <a:rPr lang="en-US" dirty="0"/>
              <a:t> (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se </a:t>
            </a:r>
            <a:r>
              <a:rPr lang="en-US" dirty="0" err="1"/>
              <a:t>međusobni</a:t>
            </a:r>
            <a:r>
              <a:rPr lang="en-US" dirty="0"/>
              <a:t> </a:t>
            </a:r>
            <a:r>
              <a:rPr lang="en-US" dirty="0" err="1" smtClean="0"/>
              <a:t>odnosi</a:t>
            </a:r>
            <a:r>
              <a:rPr lang="sr-Latn-ME" dirty="0" smtClean="0"/>
              <a:t> </a:t>
            </a:r>
            <a:r>
              <a:rPr lang="en-US" dirty="0" err="1" smtClean="0"/>
              <a:t>izdavaoca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povodom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).</a:t>
            </a:r>
          </a:p>
          <a:p>
            <a:pPr algn="just"/>
            <a:r>
              <a:rPr lang="pl-PL" dirty="0" smtClean="0"/>
              <a:t>Odredbama Zakona </a:t>
            </a:r>
            <a:r>
              <a:rPr lang="pl-PL" dirty="0"/>
              <a:t>ograničen je promet hartija od </a:t>
            </a:r>
            <a:r>
              <a:rPr lang="pl-PL" dirty="0" smtClean="0"/>
              <a:t>vrijednosti </a:t>
            </a:r>
            <a:r>
              <a:rPr lang="en-US" dirty="0" err="1" smtClean="0"/>
              <a:t>izdatih</a:t>
            </a:r>
            <a:r>
              <a:rPr lang="en-US" dirty="0" smtClean="0"/>
              <a:t>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poznatim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(</a:t>
            </a:r>
            <a:r>
              <a:rPr lang="en-US" dirty="0" err="1"/>
              <a:t>izuzeti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uređeno</a:t>
            </a:r>
            <a:r>
              <a:rPr lang="sr-Latn-ME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/>
              <a:t>uključivanje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77046516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Pomenuto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/>
              <a:t>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organizovanom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(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smtClean="0"/>
              <a:t>dana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/>
              <a:t>dana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uspostavljeno</a:t>
            </a:r>
            <a:r>
              <a:rPr lang="en-US" dirty="0"/>
              <a:t> je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izdate</a:t>
            </a:r>
            <a:r>
              <a:rPr lang="en-US" dirty="0"/>
              <a:t> bez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Izuzetno</a:t>
            </a:r>
            <a:r>
              <a:rPr lang="en-US" dirty="0"/>
              <a:t> od </a:t>
            </a:r>
            <a:r>
              <a:rPr lang="en-US" dirty="0" err="1"/>
              <a:t>navedenog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, </a:t>
            </a:r>
            <a:r>
              <a:rPr lang="en-US" dirty="0" err="1"/>
              <a:t>pomenutim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trgovati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 smtClean="0"/>
              <a:t>odobrenje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uključivanje tih hartija od </a:t>
            </a:r>
            <a:r>
              <a:rPr lang="pl-PL" dirty="0" smtClean="0"/>
              <a:t>vrijednosti </a:t>
            </a:r>
            <a:r>
              <a:rPr lang="pl-PL" dirty="0"/>
              <a:t>na organizovano tržište. </a:t>
            </a:r>
            <a:endParaRPr lang="pl-PL" dirty="0" smtClean="0"/>
          </a:p>
          <a:p>
            <a:pPr algn="just"/>
            <a:r>
              <a:rPr lang="pl-PL" dirty="0" smtClean="0"/>
              <a:t>Po </a:t>
            </a:r>
            <a:r>
              <a:rPr lang="pl-PL" dirty="0"/>
              <a:t>isteku roka </a:t>
            </a:r>
            <a:r>
              <a:rPr lang="pl-PL" dirty="0" smtClean="0"/>
              <a:t>od </a:t>
            </a:r>
            <a:r>
              <a:rPr lang="en-US" dirty="0" smtClean="0"/>
              <a:t>12 </a:t>
            </a:r>
            <a:r>
              <a:rPr lang="en-US" dirty="0" err="1"/>
              <a:t>meseci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izdatih</a:t>
            </a:r>
            <a:r>
              <a:rPr lang="en-US" dirty="0"/>
              <a:t> bez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(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stekao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izdavaoca</a:t>
            </a:r>
            <a:r>
              <a:rPr lang="en-US" dirty="0"/>
              <a:t>)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otuđivanje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 smtClean="0"/>
              <a:t>ukoliko</a:t>
            </a:r>
            <a:r>
              <a:rPr lang="sr-Latn-ME" dirty="0" smtClean="0"/>
              <a:t>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uključivanje</a:t>
            </a:r>
            <a:r>
              <a:rPr lang="sr-Latn-ME" dirty="0" smtClean="0"/>
              <a:t> </a:t>
            </a:r>
            <a:r>
              <a:rPr lang="en-US" dirty="0" err="1" smtClean="0"/>
              <a:t>tih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04353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b="1" dirty="0"/>
              <a:t>6</a:t>
            </a:r>
            <a:r>
              <a:rPr lang="en-US" b="1" dirty="0" smtClean="0"/>
              <a:t>.3</a:t>
            </a:r>
            <a:r>
              <a:rPr lang="en-US" b="1" dirty="0"/>
              <a:t>. </a:t>
            </a:r>
            <a:r>
              <a:rPr lang="en-US" b="1" dirty="0" err="1"/>
              <a:t>Organizatori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r>
              <a:rPr lang="en-US" b="1" dirty="0"/>
              <a:t> </a:t>
            </a:r>
            <a:r>
              <a:rPr lang="en-US" b="1" dirty="0" err="1"/>
              <a:t>hartija</a:t>
            </a:r>
            <a:r>
              <a:rPr lang="en-US" b="1" dirty="0"/>
              <a:t> od </a:t>
            </a:r>
            <a:r>
              <a:rPr lang="en-US" b="1" dirty="0" err="1" smtClean="0"/>
              <a:t>vr</a:t>
            </a:r>
            <a:r>
              <a:rPr lang="sr-Latn-ME" b="1" dirty="0" smtClean="0"/>
              <a:t>ij</a:t>
            </a:r>
            <a:r>
              <a:rPr lang="en-US" b="1" dirty="0" err="1" smtClean="0"/>
              <a:t>ednosti</a:t>
            </a:r>
            <a:endParaRPr lang="en-US" b="1" dirty="0"/>
          </a:p>
          <a:p>
            <a:pPr algn="just"/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Organizatori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</a:t>
            </a:r>
            <a:r>
              <a:rPr lang="en-US" dirty="0" smtClean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kotiraju</a:t>
            </a:r>
            <a:r>
              <a:rPr lang="sr-Latn-ME" dirty="0" smtClean="0"/>
              <a:t> </a:t>
            </a:r>
            <a:r>
              <a:rPr lang="pl-PL" dirty="0" smtClean="0"/>
              <a:t>samo </a:t>
            </a:r>
            <a:r>
              <a:rPr lang="pl-PL" dirty="0"/>
              <a:t>hartije od </a:t>
            </a:r>
            <a:r>
              <a:rPr lang="pl-PL" dirty="0" smtClean="0"/>
              <a:t>vrijednosti </a:t>
            </a:r>
            <a:r>
              <a:rPr lang="pl-PL" dirty="0"/>
              <a:t>koje ispune uslove propisane od strane berze (na </a:t>
            </a:r>
            <a:r>
              <a:rPr lang="pl-PL" dirty="0" smtClean="0"/>
              <a:t>koje je </a:t>
            </a:r>
            <a:r>
              <a:rPr lang="pl-PL" dirty="0"/>
              <a:t>dala saglasnost Komisija za hartije od </a:t>
            </a:r>
            <a:r>
              <a:rPr lang="pl-PL" dirty="0" smtClean="0"/>
              <a:t>vrijednosti</a:t>
            </a:r>
            <a:r>
              <a:rPr lang="pl-PL" dirty="0"/>
              <a:t>), a na vanberzansko </a:t>
            </a:r>
            <a:r>
              <a:rPr lang="pl-PL" dirty="0" smtClean="0"/>
              <a:t>tržište </a:t>
            </a:r>
            <a:r>
              <a:rPr lang="en-US" dirty="0" err="1" smtClean="0"/>
              <a:t>uključuju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bez </a:t>
            </a:r>
            <a:r>
              <a:rPr lang="en-US" dirty="0" err="1"/>
              <a:t>propisivanja</a:t>
            </a:r>
            <a:r>
              <a:rPr lang="en-US" dirty="0"/>
              <a:t> </a:t>
            </a:r>
            <a:r>
              <a:rPr lang="en-US" dirty="0" err="1" smtClean="0"/>
              <a:t>dodatnih</a:t>
            </a:r>
            <a:r>
              <a:rPr lang="sr-Latn-ME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uključivanje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 smtClean="0"/>
              <a:t>hartijama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 </a:t>
            </a:r>
            <a:r>
              <a:rPr lang="pl-PL" dirty="0"/>
              <a:t>samo ukoliko je njihov izdavalac od Komisije za hartije od </a:t>
            </a:r>
            <a:r>
              <a:rPr lang="pl-PL" dirty="0" smtClean="0"/>
              <a:t>vrijednosti </a:t>
            </a:r>
            <a:r>
              <a:rPr lang="en-US" dirty="0" err="1" smtClean="0"/>
              <a:t>dobio</a:t>
            </a:r>
            <a:r>
              <a:rPr lang="en-US" dirty="0" smtClean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 smtClean="0"/>
              <a:t>uključenje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pl-PL" dirty="0" smtClean="0"/>
              <a:t>hartijama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/>
              <a:t>koje izdaju </a:t>
            </a:r>
            <a:r>
              <a:rPr lang="pl-PL" dirty="0" smtClean="0"/>
              <a:t>država i centralna banka.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2128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Da bi organizovano tržište moglo da funkcioniše, mora postojati </a:t>
            </a:r>
            <a:r>
              <a:rPr lang="it-IT" dirty="0" smtClean="0"/>
              <a:t>organizator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Pod </a:t>
            </a:r>
            <a:r>
              <a:rPr lang="en-US" dirty="0" err="1"/>
              <a:t>organizatorom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se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dozvolu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rad izdatu od strane Komisije za hartije od </a:t>
            </a:r>
            <a:r>
              <a:rPr lang="pl-PL" dirty="0" smtClean="0"/>
              <a:t>vrijednosti </a:t>
            </a:r>
            <a:r>
              <a:rPr lang="pl-PL" dirty="0"/>
              <a:t>i koje obavlja </a:t>
            </a:r>
            <a:r>
              <a:rPr lang="pl-PL" dirty="0" smtClean="0"/>
              <a:t>poslove </a:t>
            </a:r>
            <a:r>
              <a:rPr lang="en-US" dirty="0" err="1" smtClean="0"/>
              <a:t>organizovanja</a:t>
            </a:r>
            <a:r>
              <a:rPr lang="en-US" dirty="0" smtClean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standardizovanim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sr-Latn-ME" dirty="0" smtClean="0"/>
              <a:t> </a:t>
            </a:r>
            <a:r>
              <a:rPr lang="en-US" dirty="0" err="1" smtClean="0"/>
              <a:t>derivatima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 </a:t>
            </a:r>
            <a:r>
              <a:rPr lang="en-US" dirty="0" err="1"/>
              <a:t>berza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Kao </a:t>
            </a:r>
            <a:r>
              <a:rPr lang="en-US" dirty="0" err="1"/>
              <a:t>institucija</a:t>
            </a:r>
            <a:r>
              <a:rPr lang="en-US" dirty="0"/>
              <a:t>, </a:t>
            </a:r>
            <a:r>
              <a:rPr lang="en-US" dirty="0" err="1"/>
              <a:t>berza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vanberzansko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 smtClean="0"/>
              <a:t>hartijama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 smtClean="0"/>
              <a:t>vrijednosti </a:t>
            </a:r>
            <a:r>
              <a:rPr lang="pl-PL" dirty="0"/>
              <a:t>i drugim finansijskim instrumentima isključivo na </a:t>
            </a:r>
            <a:r>
              <a:rPr lang="pl-PL" dirty="0" smtClean="0"/>
              <a:t>vanberzanskom </a:t>
            </a:r>
            <a:r>
              <a:rPr lang="en-US" dirty="0" err="1" smtClean="0"/>
              <a:t>tržištu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169335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je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osnovano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</a:t>
            </a:r>
            <a:r>
              <a:rPr lang="en-US" dirty="0" smtClean="0"/>
              <a:t> </a:t>
            </a:r>
            <a:r>
              <a:rPr lang="en-US" dirty="0" err="1" smtClean="0"/>
              <a:t>organizovanja</a:t>
            </a:r>
            <a:r>
              <a:rPr lang="sr-Latn-ME" dirty="0" smtClean="0"/>
              <a:t> </a:t>
            </a:r>
            <a:r>
              <a:rPr lang="pl-PL" dirty="0" smtClean="0"/>
              <a:t>trgovine </a:t>
            </a:r>
            <a:r>
              <a:rPr lang="pl-PL" dirty="0"/>
              <a:t>hartijama od </a:t>
            </a:r>
            <a:r>
              <a:rPr lang="pl-PL" dirty="0" smtClean="0"/>
              <a:t>vrijednosti </a:t>
            </a:r>
            <a:r>
              <a:rPr lang="pl-PL" dirty="0"/>
              <a:t>i drugim finansijskim instrumentima na </a:t>
            </a:r>
            <a:r>
              <a:rPr lang="pl-PL" dirty="0" smtClean="0"/>
              <a:t>berzanskom,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vanberzanskom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obavljati</a:t>
            </a:r>
            <a:r>
              <a:rPr lang="en-US" dirty="0"/>
              <a:t> bez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 smtClean="0"/>
              <a:t>dobijene</a:t>
            </a:r>
            <a:r>
              <a:rPr lang="sr-Latn-ME" dirty="0" smtClean="0"/>
              <a:t> </a:t>
            </a:r>
            <a:r>
              <a:rPr lang="pl-PL" dirty="0" smtClean="0"/>
              <a:t>dozvole </a:t>
            </a:r>
            <a:r>
              <a:rPr lang="pl-PL" dirty="0"/>
              <a:t>Komisije za rad berze, odnosno dozvole za rad organizatora </a:t>
            </a:r>
            <a:r>
              <a:rPr lang="pl-PL" dirty="0" smtClean="0"/>
              <a:t>vanberzanskog </a:t>
            </a:r>
            <a:r>
              <a:rPr lang="en-US" dirty="0" err="1" smtClean="0"/>
              <a:t>tržišta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Dozvoljeno</a:t>
            </a:r>
            <a:r>
              <a:rPr lang="en-US" dirty="0"/>
              <a:t> je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drugim</a:t>
            </a:r>
            <a:r>
              <a:rPr lang="sr-Latn-ME" dirty="0" smtClean="0"/>
              <a:t> </a:t>
            </a:r>
            <a:r>
              <a:rPr lang="en-US" dirty="0" err="1" smtClean="0"/>
              <a:t>organizatorom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dobijenu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 smtClean="0"/>
              <a:t>bliže</a:t>
            </a:r>
            <a:r>
              <a:rPr lang="sr-Latn-ME" dirty="0" smtClean="0"/>
              <a:t> </a:t>
            </a:r>
            <a:r>
              <a:rPr lang="en-US" dirty="0" err="1" smtClean="0"/>
              <a:t>uređuje</a:t>
            </a:r>
            <a:r>
              <a:rPr lang="en-US" dirty="0" smtClean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potrebnu</a:t>
            </a:r>
            <a:r>
              <a:rPr lang="en-US" dirty="0"/>
              <a:t> </a:t>
            </a:r>
            <a:r>
              <a:rPr lang="en-US" dirty="0" err="1"/>
              <a:t>dokumentaciju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spajanje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095949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7</a:t>
            </a:r>
            <a:r>
              <a:rPr lang="sr-Latn-ME" sz="3600" dirty="0" smtClean="0">
                <a:latin typeface="+mn-lt"/>
              </a:rPr>
              <a:t>. VANBERZANSKO TRŽIŠTE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7</a:t>
            </a:r>
            <a:r>
              <a:rPr lang="en-US" b="1" dirty="0" smtClean="0"/>
              <a:t>.1. </a:t>
            </a:r>
            <a:r>
              <a:rPr lang="en-US" b="1" dirty="0" err="1"/>
              <a:t>Organizator</a:t>
            </a:r>
            <a:r>
              <a:rPr lang="en-US" b="1" dirty="0"/>
              <a:t> </a:t>
            </a:r>
            <a:r>
              <a:rPr lang="en-US" b="1" dirty="0" err="1"/>
              <a:t>vanberzanskog</a:t>
            </a:r>
            <a:r>
              <a:rPr lang="en-US" b="1" dirty="0"/>
              <a:t> </a:t>
            </a:r>
            <a:r>
              <a:rPr lang="en-US" b="1" dirty="0" err="1"/>
              <a:t>tržišta</a:t>
            </a:r>
            <a:endParaRPr lang="en-US" b="1" dirty="0"/>
          </a:p>
          <a:p>
            <a:pPr algn="just"/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je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</a:t>
            </a:r>
            <a:r>
              <a:rPr lang="en-US" dirty="0" smtClean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i drugim finansijskim instrumentima na vanberzanskom tržištu.</a:t>
            </a:r>
          </a:p>
          <a:p>
            <a:pPr algn="just"/>
            <a:r>
              <a:rPr lang="en-US" dirty="0" err="1"/>
              <a:t>Osnivač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pl-PL" dirty="0" smtClean="0"/>
              <a:t> </a:t>
            </a:r>
            <a:r>
              <a:rPr lang="pl-PL" dirty="0"/>
              <a:t>domaće i strano, pravno i fizičko lice. </a:t>
            </a:r>
            <a:endParaRPr lang="pl-PL" dirty="0" smtClean="0"/>
          </a:p>
          <a:p>
            <a:pPr algn="just"/>
            <a:r>
              <a:rPr lang="pl-PL" dirty="0" smtClean="0"/>
              <a:t>Na </a:t>
            </a:r>
            <a:r>
              <a:rPr lang="pl-PL" dirty="0"/>
              <a:t>organizatora </a:t>
            </a:r>
            <a:r>
              <a:rPr lang="pl-PL" dirty="0" smtClean="0"/>
              <a:t>vanberzanskog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3501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vanberzansko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finansijski</a:t>
            </a:r>
            <a:r>
              <a:rPr lang="sr-Latn-ME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ispunjavaju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listing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prelazak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 smtClean="0"/>
              <a:t>organizovano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propisuje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prijema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uključene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one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su izdate javnom ponudom, odnosno za koje je izdavalac dobio od Komisije </a:t>
            </a:r>
            <a:r>
              <a:rPr lang="pl-PL" dirty="0" smtClean="0"/>
              <a:t>za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rešenje</a:t>
            </a:r>
            <a:r>
              <a:rPr lang="en-US" dirty="0"/>
              <a:t> o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uključivanju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3086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/>
          <a:lstStyle/>
          <a:p>
            <a:pPr algn="just"/>
            <a:r>
              <a:rPr lang="sr-Latn-ME" dirty="0"/>
              <a:t>Tako se vrši i regulacija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a u </a:t>
            </a:r>
            <a:r>
              <a:rPr lang="en-US" dirty="0" err="1"/>
              <a:t>malom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najrazvijenijih</a:t>
            </a:r>
            <a:r>
              <a:rPr lang="sr-Latn-ME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sr-Latn-ME" dirty="0"/>
              <a:t>to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instrument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fi-FI" dirty="0" smtClean="0"/>
              <a:t>Najčešći </a:t>
            </a:r>
            <a:r>
              <a:rPr lang="fi-FI" dirty="0"/>
              <a:t>papiri koji se koriste </a:t>
            </a:r>
            <a:r>
              <a:rPr lang="fi-FI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takvim</a:t>
            </a:r>
            <a:r>
              <a:rPr lang="en-US" dirty="0" smtClean="0"/>
              <a:t> </a:t>
            </a:r>
            <a:r>
              <a:rPr lang="en-US" dirty="0" err="1"/>
              <a:t>transakcijama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jesu</a:t>
            </a:r>
            <a:r>
              <a:rPr lang="en-US" dirty="0"/>
              <a:t>, pored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 smtClean="0"/>
              <a:t>kratkoročne</a:t>
            </a:r>
            <a:r>
              <a:rPr lang="sr-Latn-ME" dirty="0" smtClean="0"/>
              <a:t> </a:t>
            </a:r>
            <a:r>
              <a:rPr lang="pl-PL" dirty="0" smtClean="0"/>
              <a:t>hartije </a:t>
            </a:r>
            <a:r>
              <a:rPr lang="pl-PL" dirty="0"/>
              <a:t>od </a:t>
            </a:r>
            <a:r>
              <a:rPr lang="pl-PL" dirty="0" smtClean="0"/>
              <a:t>vrijednosti </a:t>
            </a:r>
            <a:r>
              <a:rPr lang="pl-PL" dirty="0"/>
              <a:t>emitovane od strane same centralne banke (blagajnički </a:t>
            </a:r>
            <a:r>
              <a:rPr lang="pl-PL" dirty="0" smtClean="0"/>
              <a:t>zapisi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kupoprodajnih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monetarnog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78080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Odredbe </a:t>
            </a:r>
            <a:r>
              <a:rPr lang="pl-PL" dirty="0"/>
              <a:t>Zakona o tržištu hartija od </a:t>
            </a:r>
            <a:r>
              <a:rPr lang="pl-PL" dirty="0" smtClean="0"/>
              <a:t>vrijednosti </a:t>
            </a:r>
            <a:r>
              <a:rPr lang="pl-PL" dirty="0"/>
              <a:t>i drugih </a:t>
            </a:r>
            <a:r>
              <a:rPr lang="pl-PL" dirty="0" smtClean="0"/>
              <a:t>finansijskih </a:t>
            </a:r>
            <a:r>
              <a:rPr lang="sv-SE" dirty="0" smtClean="0"/>
              <a:t>instrumenata </a:t>
            </a:r>
            <a:r>
              <a:rPr lang="sv-SE" dirty="0"/>
              <a:t>koje se odnose </a:t>
            </a:r>
            <a:r>
              <a:rPr lang="sv-SE" dirty="0" smtClean="0"/>
              <a:t>na</a:t>
            </a:r>
            <a:r>
              <a:rPr lang="sr-Latn-ME" dirty="0" smtClean="0"/>
              <a:t>:</a:t>
            </a:r>
            <a:r>
              <a:rPr lang="sv-SE" dirty="0" smtClean="0"/>
              <a:t> </a:t>
            </a:r>
            <a:r>
              <a:rPr lang="sv-SE" dirty="0"/>
              <a:t>pravni status, sticanje kvalifikovanog učešća</a:t>
            </a:r>
            <a:r>
              <a:rPr lang="sv-SE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</a:t>
            </a:r>
            <a:r>
              <a:rPr lang="en-US" dirty="0"/>
              <a:t>,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rad, </a:t>
            </a:r>
            <a:r>
              <a:rPr lang="en-US" dirty="0" err="1"/>
              <a:t>upis</a:t>
            </a:r>
            <a:r>
              <a:rPr lang="en-US" dirty="0"/>
              <a:t> u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,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, </a:t>
            </a:r>
            <a:r>
              <a:rPr lang="en-US" dirty="0" err="1"/>
              <a:t>upravu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zaposlena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,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j</a:t>
            </a:r>
            <a:r>
              <a:rPr lang="en-US" dirty="0" err="1" smtClean="0"/>
              <a:t>edišta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, </a:t>
            </a:r>
            <a:r>
              <a:rPr lang="en-US" dirty="0" err="1"/>
              <a:t>članove</a:t>
            </a:r>
            <a:r>
              <a:rPr lang="en-US" dirty="0"/>
              <a:t>, </a:t>
            </a:r>
            <a:r>
              <a:rPr lang="en-US" dirty="0" err="1" smtClean="0"/>
              <a:t>informacioni</a:t>
            </a:r>
            <a:r>
              <a:rPr lang="sr-Latn-ME" dirty="0" smtClean="0"/>
              <a:t> </a:t>
            </a:r>
            <a:r>
              <a:rPr lang="en-US" dirty="0" err="1" smtClean="0"/>
              <a:t>sistem</a:t>
            </a:r>
            <a:r>
              <a:rPr lang="en-US" dirty="0"/>
              <a:t>, </a:t>
            </a:r>
            <a:r>
              <a:rPr lang="en-US" dirty="0" err="1"/>
              <a:t>arbitražu</a:t>
            </a:r>
            <a:r>
              <a:rPr lang="en-US" dirty="0"/>
              <a:t>,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dužničkim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nl-NL" dirty="0" smtClean="0"/>
              <a:t>, </a:t>
            </a:r>
            <a:r>
              <a:rPr lang="nl-NL" dirty="0"/>
              <a:t>inostrane hartije od </a:t>
            </a:r>
            <a:r>
              <a:rPr lang="nl-NL" dirty="0" smtClean="0"/>
              <a:t>vr</a:t>
            </a:r>
            <a:r>
              <a:rPr lang="sr-Latn-ME" dirty="0" smtClean="0"/>
              <a:t>ij</a:t>
            </a:r>
            <a:r>
              <a:rPr lang="nl-NL" dirty="0" smtClean="0"/>
              <a:t>ednosti</a:t>
            </a:r>
            <a:r>
              <a:rPr lang="nl-NL" dirty="0"/>
              <a:t>, hartije stranog pravnog lica, </a:t>
            </a:r>
            <a:r>
              <a:rPr lang="nl-NL" dirty="0" smtClean="0"/>
              <a:t>početak</a:t>
            </a:r>
            <a:r>
              <a:rPr lang="sr-Latn-ME" dirty="0" smtClean="0"/>
              <a:t> </a:t>
            </a:r>
            <a:r>
              <a:rPr lang="en-US" dirty="0" err="1" smtClean="0"/>
              <a:t>trgovanja</a:t>
            </a:r>
            <a:r>
              <a:rPr lang="en-US" dirty="0"/>
              <a:t>, </a:t>
            </a:r>
            <a:r>
              <a:rPr lang="en-US" dirty="0" err="1"/>
              <a:t>kursnu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, </a:t>
            </a:r>
            <a:r>
              <a:rPr lang="en-US" dirty="0" err="1"/>
              <a:t>obustavu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drugim</a:t>
            </a:r>
            <a:r>
              <a:rPr lang="sr-Latn-ME" dirty="0" smtClean="0"/>
              <a:t> </a:t>
            </a:r>
            <a:r>
              <a:rPr lang="pl-PL" dirty="0" smtClean="0"/>
              <a:t>finansijskim </a:t>
            </a:r>
            <a:r>
              <a:rPr lang="pl-PL" dirty="0" smtClean="0"/>
              <a:t>instrumentima, </a:t>
            </a:r>
            <a:r>
              <a:rPr lang="pl-PL" dirty="0"/>
              <a:t>shodno se primenjuju </a:t>
            </a:r>
            <a:r>
              <a:rPr lang="pl-PL" dirty="0" smtClean="0"/>
              <a:t>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organizatora</a:t>
            </a:r>
            <a:r>
              <a:rPr lang="en-US" dirty="0"/>
              <a:t> </a:t>
            </a:r>
            <a:r>
              <a:rPr lang="en-US" dirty="0" err="1"/>
              <a:t>vanberzanskog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</a:p>
          <a:p>
            <a:pPr algn="just"/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763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9480</Words>
  <Application>Microsoft Office PowerPoint</Application>
  <PresentationFormat>Widescreen</PresentationFormat>
  <Paragraphs>361</Paragraphs>
  <Slides>90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4" baseType="lpstr">
      <vt:lpstr>Arial</vt:lpstr>
      <vt:lpstr>Calibri</vt:lpstr>
      <vt:lpstr>Calibri Light</vt:lpstr>
      <vt:lpstr>Office Theme</vt:lpstr>
      <vt:lpstr>PRAVO FINANSIJSKIH INSTITUCIJA</vt:lpstr>
      <vt:lpstr>Sadržaj </vt:lpstr>
      <vt:lpstr>1. EKONOMIJA HARTIJA OD VRIJEDNOSTI</vt:lpstr>
      <vt:lpstr>PowerPoint Presentation</vt:lpstr>
      <vt:lpstr>PowerPoint Presentation</vt:lpstr>
      <vt:lpstr>PowerPoint Presentation</vt:lpstr>
      <vt:lpstr>PowerPoint Presentation</vt:lpstr>
      <vt:lpstr> 2. OPERACIJE CENTRALNE BANKE NA OTVORENOM TRŽIŠTU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PRIVREDNE FUNKCIJE HARTIJA OD VRIJEDNOSTI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PRENOS HARTIJA OD VRIJEDNOSTI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IZDAVANJE HARTIJA OD VRIJEDNOSTI JAVNOM PONUDOM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VANBERZANSKO TRŽIŠTE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59</cp:revision>
  <dcterms:created xsi:type="dcterms:W3CDTF">2019-05-15T22:38:21Z</dcterms:created>
  <dcterms:modified xsi:type="dcterms:W3CDTF">2019-05-23T15:08:43Z</dcterms:modified>
</cp:coreProperties>
</file>